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4" r:id="rId2"/>
    <p:sldMasterId id="2147483676" r:id="rId3"/>
  </p:sldMasterIdLst>
  <p:notesMasterIdLst>
    <p:notesMasterId r:id="rId65"/>
  </p:notesMasterIdLst>
  <p:sldIdLst>
    <p:sldId id="257" r:id="rId4"/>
    <p:sldId id="260" r:id="rId5"/>
    <p:sldId id="261" r:id="rId6"/>
    <p:sldId id="262" r:id="rId7"/>
    <p:sldId id="263" r:id="rId8"/>
    <p:sldId id="318" r:id="rId9"/>
    <p:sldId id="320" r:id="rId10"/>
    <p:sldId id="321" r:id="rId11"/>
    <p:sldId id="322" r:id="rId12"/>
    <p:sldId id="323" r:id="rId13"/>
    <p:sldId id="319" r:id="rId14"/>
    <p:sldId id="266" r:id="rId15"/>
    <p:sldId id="267" r:id="rId16"/>
    <p:sldId id="268" r:id="rId17"/>
    <p:sldId id="269" r:id="rId18"/>
    <p:sldId id="308" r:id="rId19"/>
    <p:sldId id="309"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7" r:id="rId36"/>
    <p:sldId id="288" r:id="rId37"/>
    <p:sldId id="289" r:id="rId38"/>
    <p:sldId id="290" r:id="rId39"/>
    <p:sldId id="324" r:id="rId40"/>
    <p:sldId id="325" r:id="rId41"/>
    <p:sldId id="326" r:id="rId42"/>
    <p:sldId id="327" r:id="rId43"/>
    <p:sldId id="259" r:id="rId44"/>
    <p:sldId id="328" r:id="rId45"/>
    <p:sldId id="330" r:id="rId46"/>
    <p:sldId id="329" r:id="rId47"/>
    <p:sldId id="292" r:id="rId48"/>
    <p:sldId id="293" r:id="rId49"/>
    <p:sldId id="310" r:id="rId50"/>
    <p:sldId id="256" r:id="rId51"/>
    <p:sldId id="311" r:id="rId52"/>
    <p:sldId id="312" r:id="rId53"/>
    <p:sldId id="313" r:id="rId54"/>
    <p:sldId id="314" r:id="rId55"/>
    <p:sldId id="315" r:id="rId56"/>
    <p:sldId id="316" r:id="rId57"/>
    <p:sldId id="317" r:id="rId58"/>
    <p:sldId id="302" r:id="rId59"/>
    <p:sldId id="303" r:id="rId60"/>
    <p:sldId id="304" r:id="rId61"/>
    <p:sldId id="305" r:id="rId62"/>
    <p:sldId id="306" r:id="rId63"/>
    <p:sldId id="307" r:id="rId64"/>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FAA4E9D-31B1-F3EF-F706-51EAE85B693F}" name="Proedros IKY" initials="PI" userId="S-1-5-21-322927028-402932952-311576647-219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96E8F"/>
    <a:srgbClr val="4C565C"/>
    <a:srgbClr val="F7F3EC"/>
    <a:srgbClr val="315F7B"/>
    <a:srgbClr val="24465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5" d="100"/>
          <a:sy n="75" d="100"/>
        </p:scale>
        <p:origin x="874" y="43"/>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slide" Target="slides/slide60.xml"/><Relationship Id="rId68" Type="http://schemas.openxmlformats.org/officeDocument/2006/relationships/theme" Target="theme/theme1.xml"/><Relationship Id="rId7" Type="http://schemas.openxmlformats.org/officeDocument/2006/relationships/slide" Target="slides/slide4.xml"/><Relationship Id="rId71" Type="http://schemas.microsoft.com/office/2018/10/relationships/authors" Target="authors.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61" Type="http://schemas.openxmlformats.org/officeDocument/2006/relationships/slide" Target="slides/slide58.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tableStyles" Target="tableStyles.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viewProps" Target="viewProps.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na Ntinti" userId="60f0110b6fd70e9b" providerId="LiveId" clId="{EA45A1B2-0177-4633-A967-F53D65CE16D6}"/>
    <pc:docChg chg="undo custSel addSld delSld modSld sldOrd">
      <pc:chgData name="Anna Ntinti" userId="60f0110b6fd70e9b" providerId="LiveId" clId="{EA45A1B2-0177-4633-A967-F53D65CE16D6}" dt="2026-09-09T06:40:51.925" v="1083" actId="20577"/>
      <pc:docMkLst>
        <pc:docMk/>
      </pc:docMkLst>
      <pc:sldChg chg="delSp modSp mod">
        <pc:chgData name="Anna Ntinti" userId="60f0110b6fd70e9b" providerId="LiveId" clId="{EA45A1B2-0177-4633-A967-F53D65CE16D6}" dt="2026-09-08T15:44:29.833" v="1034" actId="20577"/>
        <pc:sldMkLst>
          <pc:docMk/>
          <pc:sldMk cId="0" sldId="256"/>
        </pc:sldMkLst>
        <pc:spChg chg="mod">
          <ac:chgData name="Anna Ntinti" userId="60f0110b6fd70e9b" providerId="LiveId" clId="{EA45A1B2-0177-4633-A967-F53D65CE16D6}" dt="2026-09-08T15:44:29.833" v="1034" actId="20577"/>
          <ac:spMkLst>
            <pc:docMk/>
            <pc:sldMk cId="0" sldId="256"/>
            <ac:spMk id="3" creationId="{00000000-0000-0000-0000-000000000000}"/>
          </ac:spMkLst>
        </pc:spChg>
        <pc:spChg chg="mod">
          <ac:chgData name="Anna Ntinti" userId="60f0110b6fd70e9b" providerId="LiveId" clId="{EA45A1B2-0177-4633-A967-F53D65CE16D6}" dt="2026-08-25T10:08:55.218" v="921" actId="1076"/>
          <ac:spMkLst>
            <pc:docMk/>
            <pc:sldMk cId="0" sldId="256"/>
            <ac:spMk id="18" creationId="{1F9743E7-0B90-76CA-1CD8-F6A95A878E47}"/>
          </ac:spMkLst>
        </pc:spChg>
      </pc:sldChg>
      <pc:sldChg chg="addSp delSp modSp mod">
        <pc:chgData name="Anna Ntinti" userId="60f0110b6fd70e9b" providerId="LiveId" clId="{EA45A1B2-0177-4633-A967-F53D65CE16D6}" dt="2026-08-24T12:07:12.312" v="63" actId="29295"/>
        <pc:sldMkLst>
          <pc:docMk/>
          <pc:sldMk cId="0" sldId="257"/>
        </pc:sldMkLst>
        <pc:picChg chg="add mod ord">
          <ac:chgData name="Anna Ntinti" userId="60f0110b6fd70e9b" providerId="LiveId" clId="{EA45A1B2-0177-4633-A967-F53D65CE16D6}" dt="2026-08-24T12:07:12.312" v="63" actId="29295"/>
          <ac:picMkLst>
            <pc:docMk/>
            <pc:sldMk cId="0" sldId="257"/>
            <ac:picMk id="9" creationId="{2E6A8C21-660F-AC10-4B1D-14B17A82E585}"/>
          </ac:picMkLst>
        </pc:picChg>
      </pc:sldChg>
      <pc:sldChg chg="delSp modSp del mod">
        <pc:chgData name="Anna Ntinti" userId="60f0110b6fd70e9b" providerId="LiveId" clId="{EA45A1B2-0177-4633-A967-F53D65CE16D6}" dt="2026-09-08T13:54:47.195" v="1033" actId="47"/>
        <pc:sldMkLst>
          <pc:docMk/>
          <pc:sldMk cId="0" sldId="258"/>
        </pc:sldMkLst>
      </pc:sldChg>
      <pc:sldChg chg="addSp modSp add">
        <pc:chgData name="Anna Ntinti" userId="60f0110b6fd70e9b" providerId="LiveId" clId="{EA45A1B2-0177-4633-A967-F53D65CE16D6}" dt="2026-09-04T08:23:20.063" v="973"/>
        <pc:sldMkLst>
          <pc:docMk/>
          <pc:sldMk cId="0" sldId="259"/>
        </pc:sldMkLst>
        <pc:spChg chg="add mod">
          <ac:chgData name="Anna Ntinti" userId="60f0110b6fd70e9b" providerId="LiveId" clId="{EA45A1B2-0177-4633-A967-F53D65CE16D6}" dt="2026-09-04T08:23:20.063" v="973"/>
          <ac:spMkLst>
            <pc:docMk/>
            <pc:sldMk cId="0" sldId="259"/>
            <ac:spMk id="2" creationId="{0733FF60-F3A0-898D-46F9-DA323E1A2CA3}"/>
          </ac:spMkLst>
        </pc:spChg>
      </pc:sldChg>
      <pc:sldChg chg="delSp modSp mod">
        <pc:chgData name="Anna Ntinti" userId="60f0110b6fd70e9b" providerId="LiveId" clId="{EA45A1B2-0177-4633-A967-F53D65CE16D6}" dt="2026-08-30T18:02:17.643" v="948" actId="20577"/>
        <pc:sldMkLst>
          <pc:docMk/>
          <pc:sldMk cId="0" sldId="260"/>
        </pc:sldMkLst>
        <pc:spChg chg="mod">
          <ac:chgData name="Anna Ntinti" userId="60f0110b6fd70e9b" providerId="LiveId" clId="{EA45A1B2-0177-4633-A967-F53D65CE16D6}" dt="2026-08-24T13:20:25.576" v="146" actId="20577"/>
          <ac:spMkLst>
            <pc:docMk/>
            <pc:sldMk cId="0" sldId="260"/>
            <ac:spMk id="4" creationId="{00000000-0000-0000-0000-000000000000}"/>
          </ac:spMkLst>
        </pc:spChg>
        <pc:spChg chg="mod">
          <ac:chgData name="Anna Ntinti" userId="60f0110b6fd70e9b" providerId="LiveId" clId="{EA45A1B2-0177-4633-A967-F53D65CE16D6}" dt="2026-08-30T18:02:17.643" v="948" actId="20577"/>
          <ac:spMkLst>
            <pc:docMk/>
            <pc:sldMk cId="0" sldId="260"/>
            <ac:spMk id="37" creationId="{3525D486-4832-A406-AECF-914F438BFC86}"/>
          </ac:spMkLst>
        </pc:spChg>
      </pc:sldChg>
      <pc:sldChg chg="delSp modSp mod">
        <pc:chgData name="Anna Ntinti" userId="60f0110b6fd70e9b" providerId="LiveId" clId="{EA45A1B2-0177-4633-A967-F53D65CE16D6}" dt="2026-08-30T18:02:15.898" v="946" actId="20577"/>
        <pc:sldMkLst>
          <pc:docMk/>
          <pc:sldMk cId="0" sldId="261"/>
        </pc:sldMkLst>
        <pc:spChg chg="mod">
          <ac:chgData name="Anna Ntinti" userId="60f0110b6fd70e9b" providerId="LiveId" clId="{EA45A1B2-0177-4633-A967-F53D65CE16D6}" dt="2026-08-25T08:15:48.620" v="180" actId="14100"/>
          <ac:spMkLst>
            <pc:docMk/>
            <pc:sldMk cId="0" sldId="261"/>
            <ac:spMk id="5" creationId="{00000000-0000-0000-0000-000000000000}"/>
          </ac:spMkLst>
        </pc:spChg>
        <pc:spChg chg="mod">
          <ac:chgData name="Anna Ntinti" userId="60f0110b6fd70e9b" providerId="LiveId" clId="{EA45A1B2-0177-4633-A967-F53D65CE16D6}" dt="2026-08-30T18:02:15.898" v="946" actId="20577"/>
          <ac:spMkLst>
            <pc:docMk/>
            <pc:sldMk cId="0" sldId="261"/>
            <ac:spMk id="11" creationId="{D3433BAF-EF15-F8A4-3127-6FDD6F8A6D26}"/>
          </ac:spMkLst>
        </pc:spChg>
      </pc:sldChg>
      <pc:sldChg chg="delSp modSp mod">
        <pc:chgData name="Anna Ntinti" userId="60f0110b6fd70e9b" providerId="LiveId" clId="{EA45A1B2-0177-4633-A967-F53D65CE16D6}" dt="2026-08-25T10:04:44.927" v="886" actId="1076"/>
        <pc:sldMkLst>
          <pc:docMk/>
          <pc:sldMk cId="0" sldId="262"/>
        </pc:sldMkLst>
        <pc:spChg chg="mod">
          <ac:chgData name="Anna Ntinti" userId="60f0110b6fd70e9b" providerId="LiveId" clId="{EA45A1B2-0177-4633-A967-F53D65CE16D6}" dt="2026-08-25T10:04:44.927" v="886" actId="1076"/>
          <ac:spMkLst>
            <pc:docMk/>
            <pc:sldMk cId="0" sldId="262"/>
            <ac:spMk id="4" creationId="{BC662177-2AE0-6D2B-AA2A-90045488DB42}"/>
          </ac:spMkLst>
        </pc:spChg>
      </pc:sldChg>
      <pc:sldChg chg="delSp modSp mod">
        <pc:chgData name="Anna Ntinti" userId="60f0110b6fd70e9b" providerId="LiveId" clId="{EA45A1B2-0177-4633-A967-F53D65CE16D6}" dt="2026-08-25T10:05:00.397" v="888" actId="1076"/>
        <pc:sldMkLst>
          <pc:docMk/>
          <pc:sldMk cId="0" sldId="263"/>
        </pc:sldMkLst>
        <pc:spChg chg="mod">
          <ac:chgData name="Anna Ntinti" userId="60f0110b6fd70e9b" providerId="LiveId" clId="{EA45A1B2-0177-4633-A967-F53D65CE16D6}" dt="2026-08-25T08:22:37.062" v="396" actId="20577"/>
          <ac:spMkLst>
            <pc:docMk/>
            <pc:sldMk cId="0" sldId="263"/>
            <ac:spMk id="19" creationId="{00000000-0000-0000-0000-000000000000}"/>
          </ac:spMkLst>
        </pc:spChg>
        <pc:spChg chg="mod">
          <ac:chgData name="Anna Ntinti" userId="60f0110b6fd70e9b" providerId="LiveId" clId="{EA45A1B2-0177-4633-A967-F53D65CE16D6}" dt="2026-08-25T08:22:47.391" v="402" actId="20577"/>
          <ac:spMkLst>
            <pc:docMk/>
            <pc:sldMk cId="0" sldId="263"/>
            <ac:spMk id="24" creationId="{00000000-0000-0000-0000-000000000000}"/>
          </ac:spMkLst>
        </pc:spChg>
        <pc:spChg chg="mod">
          <ac:chgData name="Anna Ntinti" userId="60f0110b6fd70e9b" providerId="LiveId" clId="{EA45A1B2-0177-4633-A967-F53D65CE16D6}" dt="2026-08-25T10:05:00.397" v="888" actId="1076"/>
          <ac:spMkLst>
            <pc:docMk/>
            <pc:sldMk cId="0" sldId="263"/>
            <ac:spMk id="27" creationId="{B81ECA6B-882E-D2F8-AA27-1ECB99F02997}"/>
          </ac:spMkLst>
        </pc:spChg>
      </pc:sldChg>
      <pc:sldChg chg="delSp modSp mod">
        <pc:chgData name="Anna Ntinti" userId="60f0110b6fd70e9b" providerId="LiveId" clId="{EA45A1B2-0177-4633-A967-F53D65CE16D6}" dt="2026-08-25T10:05:41.277" v="893" actId="1076"/>
        <pc:sldMkLst>
          <pc:docMk/>
          <pc:sldMk cId="0" sldId="266"/>
        </pc:sldMkLst>
        <pc:spChg chg="mod">
          <ac:chgData name="Anna Ntinti" userId="60f0110b6fd70e9b" providerId="LiveId" clId="{EA45A1B2-0177-4633-A967-F53D65CE16D6}" dt="2026-08-25T10:05:41.277" v="893" actId="1076"/>
          <ac:spMkLst>
            <pc:docMk/>
            <pc:sldMk cId="0" sldId="266"/>
            <ac:spMk id="27" creationId="{E3A1A51E-E305-E080-1AA7-EC90690F015A}"/>
          </ac:spMkLst>
        </pc:spChg>
      </pc:sldChg>
      <pc:sldChg chg="delSp modSp mod">
        <pc:chgData name="Anna Ntinti" userId="60f0110b6fd70e9b" providerId="LiveId" clId="{EA45A1B2-0177-4633-A967-F53D65CE16D6}" dt="2026-08-25T10:05:47.130" v="894" actId="1076"/>
        <pc:sldMkLst>
          <pc:docMk/>
          <pc:sldMk cId="0" sldId="267"/>
        </pc:sldMkLst>
        <pc:spChg chg="mod">
          <ac:chgData name="Anna Ntinti" userId="60f0110b6fd70e9b" providerId="LiveId" clId="{EA45A1B2-0177-4633-A967-F53D65CE16D6}" dt="2026-08-24T12:45:50.221" v="72" actId="20577"/>
          <ac:spMkLst>
            <pc:docMk/>
            <pc:sldMk cId="0" sldId="267"/>
            <ac:spMk id="14" creationId="{00000000-0000-0000-0000-000000000000}"/>
          </ac:spMkLst>
        </pc:spChg>
        <pc:spChg chg="mod">
          <ac:chgData name="Anna Ntinti" userId="60f0110b6fd70e9b" providerId="LiveId" clId="{EA45A1B2-0177-4633-A967-F53D65CE16D6}" dt="2026-08-25T10:05:47.130" v="894" actId="1076"/>
          <ac:spMkLst>
            <pc:docMk/>
            <pc:sldMk cId="0" sldId="267"/>
            <ac:spMk id="18" creationId="{A422ACD9-7FC1-3603-D936-BAF915F2C155}"/>
          </ac:spMkLst>
        </pc:spChg>
      </pc:sldChg>
      <pc:sldChg chg="delSp modSp mod">
        <pc:chgData name="Anna Ntinti" userId="60f0110b6fd70e9b" providerId="LiveId" clId="{EA45A1B2-0177-4633-A967-F53D65CE16D6}" dt="2026-08-25T10:05:53.447" v="895" actId="1076"/>
        <pc:sldMkLst>
          <pc:docMk/>
          <pc:sldMk cId="0" sldId="268"/>
        </pc:sldMkLst>
        <pc:spChg chg="mod">
          <ac:chgData name="Anna Ntinti" userId="60f0110b6fd70e9b" providerId="LiveId" clId="{EA45A1B2-0177-4633-A967-F53D65CE16D6}" dt="2026-08-24T12:46:28.157" v="86" actId="20577"/>
          <ac:spMkLst>
            <pc:docMk/>
            <pc:sldMk cId="0" sldId="268"/>
            <ac:spMk id="14" creationId="{00000000-0000-0000-0000-000000000000}"/>
          </ac:spMkLst>
        </pc:spChg>
        <pc:spChg chg="mod">
          <ac:chgData name="Anna Ntinti" userId="60f0110b6fd70e9b" providerId="LiveId" clId="{EA45A1B2-0177-4633-A967-F53D65CE16D6}" dt="2026-08-25T08:25:11.723" v="511" actId="20577"/>
          <ac:spMkLst>
            <pc:docMk/>
            <pc:sldMk cId="0" sldId="268"/>
            <ac:spMk id="19" creationId="{00000000-0000-0000-0000-000000000000}"/>
          </ac:spMkLst>
        </pc:spChg>
        <pc:spChg chg="mod">
          <ac:chgData name="Anna Ntinti" userId="60f0110b6fd70e9b" providerId="LiveId" clId="{EA45A1B2-0177-4633-A967-F53D65CE16D6}" dt="2026-08-25T10:05:53.447" v="895" actId="1076"/>
          <ac:spMkLst>
            <pc:docMk/>
            <pc:sldMk cId="0" sldId="268"/>
            <ac:spMk id="22" creationId="{C44E7968-D977-5337-B9D4-156258ED28BD}"/>
          </ac:spMkLst>
        </pc:spChg>
      </pc:sldChg>
      <pc:sldChg chg="delSp modSp mod">
        <pc:chgData name="Anna Ntinti" userId="60f0110b6fd70e9b" providerId="LiveId" clId="{EA45A1B2-0177-4633-A967-F53D65CE16D6}" dt="2026-08-25T10:06:01.049" v="896" actId="1076"/>
        <pc:sldMkLst>
          <pc:docMk/>
          <pc:sldMk cId="0" sldId="269"/>
        </pc:sldMkLst>
        <pc:spChg chg="mod">
          <ac:chgData name="Anna Ntinti" userId="60f0110b6fd70e9b" providerId="LiveId" clId="{EA45A1B2-0177-4633-A967-F53D65CE16D6}" dt="2026-08-25T09:26:22.678" v="879" actId="20577"/>
          <ac:spMkLst>
            <pc:docMk/>
            <pc:sldMk cId="0" sldId="269"/>
            <ac:spMk id="4" creationId="{00000000-0000-0000-0000-000000000000}"/>
          </ac:spMkLst>
        </pc:spChg>
        <pc:spChg chg="mod">
          <ac:chgData name="Anna Ntinti" userId="60f0110b6fd70e9b" providerId="LiveId" clId="{EA45A1B2-0177-4633-A967-F53D65CE16D6}" dt="2026-08-25T10:06:01.049" v="896" actId="1076"/>
          <ac:spMkLst>
            <pc:docMk/>
            <pc:sldMk cId="0" sldId="269"/>
            <ac:spMk id="27" creationId="{A14E9B53-F64D-D450-0293-5CB48B46D62D}"/>
          </ac:spMkLst>
        </pc:spChg>
      </pc:sldChg>
      <pc:sldChg chg="delSp modSp mod">
        <pc:chgData name="Anna Ntinti" userId="60f0110b6fd70e9b" providerId="LiveId" clId="{EA45A1B2-0177-4633-A967-F53D65CE16D6}" dt="2026-08-25T10:06:26.517" v="899" actId="1076"/>
        <pc:sldMkLst>
          <pc:docMk/>
          <pc:sldMk cId="0" sldId="271"/>
        </pc:sldMkLst>
        <pc:spChg chg="mod">
          <ac:chgData name="Anna Ntinti" userId="60f0110b6fd70e9b" providerId="LiveId" clId="{EA45A1B2-0177-4633-A967-F53D65CE16D6}" dt="2026-08-25T10:06:26.517" v="899" actId="1076"/>
          <ac:spMkLst>
            <pc:docMk/>
            <pc:sldMk cId="0" sldId="271"/>
            <ac:spMk id="4" creationId="{32536D01-567D-D2ED-965F-F7779D17A6D3}"/>
          </ac:spMkLst>
        </pc:spChg>
      </pc:sldChg>
      <pc:sldChg chg="delSp modSp mod">
        <pc:chgData name="Anna Ntinti" userId="60f0110b6fd70e9b" providerId="LiveId" clId="{EA45A1B2-0177-4633-A967-F53D65CE16D6}" dt="2026-08-25T10:06:31.037" v="900" actId="1076"/>
        <pc:sldMkLst>
          <pc:docMk/>
          <pc:sldMk cId="0" sldId="272"/>
        </pc:sldMkLst>
        <pc:spChg chg="mod">
          <ac:chgData name="Anna Ntinti" userId="60f0110b6fd70e9b" providerId="LiveId" clId="{EA45A1B2-0177-4633-A967-F53D65CE16D6}" dt="2026-08-25T10:06:31.037" v="900" actId="1076"/>
          <ac:spMkLst>
            <pc:docMk/>
            <pc:sldMk cId="0" sldId="272"/>
            <ac:spMk id="28" creationId="{89BD13E8-CD3A-C5C9-0742-A5926755FF82}"/>
          </ac:spMkLst>
        </pc:spChg>
      </pc:sldChg>
      <pc:sldChg chg="delSp modSp mod">
        <pc:chgData name="Anna Ntinti" userId="60f0110b6fd70e9b" providerId="LiveId" clId="{EA45A1B2-0177-4633-A967-F53D65CE16D6}" dt="2026-08-25T10:06:35.723" v="901" actId="1076"/>
        <pc:sldMkLst>
          <pc:docMk/>
          <pc:sldMk cId="0" sldId="273"/>
        </pc:sldMkLst>
        <pc:spChg chg="mod">
          <ac:chgData name="Anna Ntinti" userId="60f0110b6fd70e9b" providerId="LiveId" clId="{EA45A1B2-0177-4633-A967-F53D65CE16D6}" dt="2026-08-24T11:56:28.213" v="42" actId="20577"/>
          <ac:spMkLst>
            <pc:docMk/>
            <pc:sldMk cId="0" sldId="273"/>
            <ac:spMk id="13" creationId="{00000000-0000-0000-0000-000000000000}"/>
          </ac:spMkLst>
        </pc:spChg>
        <pc:spChg chg="mod">
          <ac:chgData name="Anna Ntinti" userId="60f0110b6fd70e9b" providerId="LiveId" clId="{EA45A1B2-0177-4633-A967-F53D65CE16D6}" dt="2026-08-25T10:06:35.723" v="901" actId="1076"/>
          <ac:spMkLst>
            <pc:docMk/>
            <pc:sldMk cId="0" sldId="273"/>
            <ac:spMk id="27" creationId="{0603F986-B7F6-5B70-DAB3-61F7B5BF3D22}"/>
          </ac:spMkLst>
        </pc:spChg>
      </pc:sldChg>
      <pc:sldChg chg="delSp modSp mod">
        <pc:chgData name="Anna Ntinti" userId="60f0110b6fd70e9b" providerId="LiveId" clId="{EA45A1B2-0177-4633-A967-F53D65CE16D6}" dt="2026-08-25T10:06:42.899" v="902" actId="1076"/>
        <pc:sldMkLst>
          <pc:docMk/>
          <pc:sldMk cId="0" sldId="274"/>
        </pc:sldMkLst>
        <pc:spChg chg="mod">
          <ac:chgData name="Anna Ntinti" userId="60f0110b6fd70e9b" providerId="LiveId" clId="{EA45A1B2-0177-4633-A967-F53D65CE16D6}" dt="2026-08-25T10:06:42.899" v="902" actId="1076"/>
          <ac:spMkLst>
            <pc:docMk/>
            <pc:sldMk cId="0" sldId="274"/>
            <ac:spMk id="31" creationId="{D4D43230-645E-F5CE-19E1-D98DDEF59F11}"/>
          </ac:spMkLst>
        </pc:spChg>
      </pc:sldChg>
      <pc:sldChg chg="delSp modSp mod">
        <pc:chgData name="Anna Ntinti" userId="60f0110b6fd70e9b" providerId="LiveId" clId="{EA45A1B2-0177-4633-A967-F53D65CE16D6}" dt="2026-08-25T10:06:50.357" v="903" actId="1076"/>
        <pc:sldMkLst>
          <pc:docMk/>
          <pc:sldMk cId="0" sldId="275"/>
        </pc:sldMkLst>
        <pc:spChg chg="mod">
          <ac:chgData name="Anna Ntinti" userId="60f0110b6fd70e9b" providerId="LiveId" clId="{EA45A1B2-0177-4633-A967-F53D65CE16D6}" dt="2026-08-25T10:06:50.357" v="903" actId="1076"/>
          <ac:spMkLst>
            <pc:docMk/>
            <pc:sldMk cId="0" sldId="275"/>
            <ac:spMk id="27" creationId="{A369FDCF-E071-11FE-2675-1913F5E59904}"/>
          </ac:spMkLst>
        </pc:spChg>
      </pc:sldChg>
      <pc:sldChg chg="delSp modSp mod">
        <pc:chgData name="Anna Ntinti" userId="60f0110b6fd70e9b" providerId="LiveId" clId="{EA45A1B2-0177-4633-A967-F53D65CE16D6}" dt="2026-08-25T10:06:57.409" v="904" actId="1076"/>
        <pc:sldMkLst>
          <pc:docMk/>
          <pc:sldMk cId="0" sldId="276"/>
        </pc:sldMkLst>
        <pc:spChg chg="mod">
          <ac:chgData name="Anna Ntinti" userId="60f0110b6fd70e9b" providerId="LiveId" clId="{EA45A1B2-0177-4633-A967-F53D65CE16D6}" dt="2026-08-25T10:06:57.409" v="904" actId="1076"/>
          <ac:spMkLst>
            <pc:docMk/>
            <pc:sldMk cId="0" sldId="276"/>
            <ac:spMk id="10" creationId="{25F6E285-A71A-6A81-1BE1-989391BB9375}"/>
          </ac:spMkLst>
        </pc:spChg>
      </pc:sldChg>
      <pc:sldChg chg="delSp modSp mod">
        <pc:chgData name="Anna Ntinti" userId="60f0110b6fd70e9b" providerId="LiveId" clId="{EA45A1B2-0177-4633-A967-F53D65CE16D6}" dt="2026-09-09T06:40:51.925" v="1083" actId="20577"/>
        <pc:sldMkLst>
          <pc:docMk/>
          <pc:sldMk cId="0" sldId="277"/>
        </pc:sldMkLst>
        <pc:spChg chg="mod">
          <ac:chgData name="Anna Ntinti" userId="60f0110b6fd70e9b" providerId="LiveId" clId="{EA45A1B2-0177-4633-A967-F53D65CE16D6}" dt="2026-09-09T06:40:51.925" v="1083" actId="20577"/>
          <ac:spMkLst>
            <pc:docMk/>
            <pc:sldMk cId="0" sldId="277"/>
            <ac:spMk id="4" creationId="{00000000-0000-0000-0000-000000000000}"/>
          </ac:spMkLst>
        </pc:spChg>
        <pc:spChg chg="mod">
          <ac:chgData name="Anna Ntinti" userId="60f0110b6fd70e9b" providerId="LiveId" clId="{EA45A1B2-0177-4633-A967-F53D65CE16D6}" dt="2026-08-25T10:07:03.691" v="905" actId="1076"/>
          <ac:spMkLst>
            <pc:docMk/>
            <pc:sldMk cId="0" sldId="277"/>
            <ac:spMk id="28" creationId="{2D903857-99D6-536B-615D-65F01EFDFAA9}"/>
          </ac:spMkLst>
        </pc:spChg>
      </pc:sldChg>
      <pc:sldChg chg="delSp modSp mod">
        <pc:chgData name="Anna Ntinti" userId="60f0110b6fd70e9b" providerId="LiveId" clId="{EA45A1B2-0177-4633-A967-F53D65CE16D6}" dt="2026-08-25T10:07:08.177" v="906" actId="1076"/>
        <pc:sldMkLst>
          <pc:docMk/>
          <pc:sldMk cId="0" sldId="278"/>
        </pc:sldMkLst>
        <pc:spChg chg="mod">
          <ac:chgData name="Anna Ntinti" userId="60f0110b6fd70e9b" providerId="LiveId" clId="{EA45A1B2-0177-4633-A967-F53D65CE16D6}" dt="2026-08-25T10:07:08.177" v="906" actId="1076"/>
          <ac:spMkLst>
            <pc:docMk/>
            <pc:sldMk cId="0" sldId="278"/>
            <ac:spMk id="38" creationId="{579B3B81-A71E-759A-D29A-328BAC7CFCD5}"/>
          </ac:spMkLst>
        </pc:spChg>
      </pc:sldChg>
      <pc:sldChg chg="delSp modSp mod">
        <pc:chgData name="Anna Ntinti" userId="60f0110b6fd70e9b" providerId="LiveId" clId="{EA45A1B2-0177-4633-A967-F53D65CE16D6}" dt="2026-08-25T10:07:14.267" v="907" actId="1076"/>
        <pc:sldMkLst>
          <pc:docMk/>
          <pc:sldMk cId="0" sldId="279"/>
        </pc:sldMkLst>
        <pc:spChg chg="mod">
          <ac:chgData name="Anna Ntinti" userId="60f0110b6fd70e9b" providerId="LiveId" clId="{EA45A1B2-0177-4633-A967-F53D65CE16D6}" dt="2026-08-25T10:07:14.267" v="907" actId="1076"/>
          <ac:spMkLst>
            <pc:docMk/>
            <pc:sldMk cId="0" sldId="279"/>
            <ac:spMk id="22" creationId="{3A4A0503-3403-288F-49D1-6F1BAF8A18C8}"/>
          </ac:spMkLst>
        </pc:spChg>
      </pc:sldChg>
      <pc:sldChg chg="delSp modSp mod">
        <pc:chgData name="Anna Ntinti" userId="60f0110b6fd70e9b" providerId="LiveId" clId="{EA45A1B2-0177-4633-A967-F53D65CE16D6}" dt="2026-08-25T10:07:20.557" v="908" actId="1076"/>
        <pc:sldMkLst>
          <pc:docMk/>
          <pc:sldMk cId="0" sldId="280"/>
        </pc:sldMkLst>
        <pc:spChg chg="mod">
          <ac:chgData name="Anna Ntinti" userId="60f0110b6fd70e9b" providerId="LiveId" clId="{EA45A1B2-0177-4633-A967-F53D65CE16D6}" dt="2026-08-25T10:07:20.557" v="908" actId="1076"/>
          <ac:spMkLst>
            <pc:docMk/>
            <pc:sldMk cId="0" sldId="280"/>
            <ac:spMk id="22" creationId="{61A6B1ED-28C2-19BF-A109-970A21810F3F}"/>
          </ac:spMkLst>
        </pc:spChg>
      </pc:sldChg>
      <pc:sldChg chg="delSp modSp mod">
        <pc:chgData name="Anna Ntinti" userId="60f0110b6fd70e9b" providerId="LiveId" clId="{EA45A1B2-0177-4633-A967-F53D65CE16D6}" dt="2026-08-25T10:07:25.881" v="909" actId="1076"/>
        <pc:sldMkLst>
          <pc:docMk/>
          <pc:sldMk cId="0" sldId="281"/>
        </pc:sldMkLst>
        <pc:spChg chg="mod">
          <ac:chgData name="Anna Ntinti" userId="60f0110b6fd70e9b" providerId="LiveId" clId="{EA45A1B2-0177-4633-A967-F53D65CE16D6}" dt="2026-08-25T08:29:14.575" v="604" actId="20577"/>
          <ac:spMkLst>
            <pc:docMk/>
            <pc:sldMk cId="0" sldId="281"/>
            <ac:spMk id="24" creationId="{00000000-0000-0000-0000-000000000000}"/>
          </ac:spMkLst>
        </pc:spChg>
        <pc:spChg chg="mod">
          <ac:chgData name="Anna Ntinti" userId="60f0110b6fd70e9b" providerId="LiveId" clId="{EA45A1B2-0177-4633-A967-F53D65CE16D6}" dt="2026-08-25T10:07:25.881" v="909" actId="1076"/>
          <ac:spMkLst>
            <pc:docMk/>
            <pc:sldMk cId="0" sldId="281"/>
            <ac:spMk id="27" creationId="{D069BBF1-AB98-02EB-3B60-0AF7B0F158F0}"/>
          </ac:spMkLst>
        </pc:spChg>
      </pc:sldChg>
      <pc:sldChg chg="delSp modSp mod">
        <pc:chgData name="Anna Ntinti" userId="60f0110b6fd70e9b" providerId="LiveId" clId="{EA45A1B2-0177-4633-A967-F53D65CE16D6}" dt="2026-08-25T10:07:31.957" v="910" actId="1076"/>
        <pc:sldMkLst>
          <pc:docMk/>
          <pc:sldMk cId="0" sldId="282"/>
        </pc:sldMkLst>
        <pc:spChg chg="mod">
          <ac:chgData name="Anna Ntinti" userId="60f0110b6fd70e9b" providerId="LiveId" clId="{EA45A1B2-0177-4633-A967-F53D65CE16D6}" dt="2026-08-25T10:07:31.957" v="910" actId="1076"/>
          <ac:spMkLst>
            <pc:docMk/>
            <pc:sldMk cId="0" sldId="282"/>
            <ac:spMk id="28" creationId="{C8C129A1-0C9B-54E1-1F17-87D3CCC6DB20}"/>
          </ac:spMkLst>
        </pc:spChg>
      </pc:sldChg>
      <pc:sldChg chg="delSp modSp mod">
        <pc:chgData name="Anna Ntinti" userId="60f0110b6fd70e9b" providerId="LiveId" clId="{EA45A1B2-0177-4633-A967-F53D65CE16D6}" dt="2026-08-25T10:07:37.784" v="911" actId="1076"/>
        <pc:sldMkLst>
          <pc:docMk/>
          <pc:sldMk cId="0" sldId="283"/>
        </pc:sldMkLst>
        <pc:spChg chg="mod">
          <ac:chgData name="Anna Ntinti" userId="60f0110b6fd70e9b" providerId="LiveId" clId="{EA45A1B2-0177-4633-A967-F53D65CE16D6}" dt="2026-08-25T10:07:37.784" v="911" actId="1076"/>
          <ac:spMkLst>
            <pc:docMk/>
            <pc:sldMk cId="0" sldId="283"/>
            <ac:spMk id="27" creationId="{297C9F40-15A7-0FC5-0C26-B1BBA1AE3BB9}"/>
          </ac:spMkLst>
        </pc:spChg>
      </pc:sldChg>
      <pc:sldChg chg="delSp modSp mod">
        <pc:chgData name="Anna Ntinti" userId="60f0110b6fd70e9b" providerId="LiveId" clId="{EA45A1B2-0177-4633-A967-F53D65CE16D6}" dt="2026-08-25T10:07:45.280" v="912" actId="1076"/>
        <pc:sldMkLst>
          <pc:docMk/>
          <pc:sldMk cId="0" sldId="284"/>
        </pc:sldMkLst>
        <pc:spChg chg="mod">
          <ac:chgData name="Anna Ntinti" userId="60f0110b6fd70e9b" providerId="LiveId" clId="{EA45A1B2-0177-4633-A967-F53D65CE16D6}" dt="2026-08-25T08:30:05.617" v="617" actId="1076"/>
          <ac:spMkLst>
            <pc:docMk/>
            <pc:sldMk cId="0" sldId="284"/>
            <ac:spMk id="5" creationId="{00000000-0000-0000-0000-000000000000}"/>
          </ac:spMkLst>
        </pc:spChg>
        <pc:spChg chg="mod">
          <ac:chgData name="Anna Ntinti" userId="60f0110b6fd70e9b" providerId="LiveId" clId="{EA45A1B2-0177-4633-A967-F53D65CE16D6}" dt="2026-08-25T10:07:45.280" v="912" actId="1076"/>
          <ac:spMkLst>
            <pc:docMk/>
            <pc:sldMk cId="0" sldId="284"/>
            <ac:spMk id="11" creationId="{BA4B3D6C-B5FC-42FB-3625-5F285EB63C8A}"/>
          </ac:spMkLst>
        </pc:spChg>
      </pc:sldChg>
      <pc:sldChg chg="delSp modSp mod">
        <pc:chgData name="Anna Ntinti" userId="60f0110b6fd70e9b" providerId="LiveId" clId="{EA45A1B2-0177-4633-A967-F53D65CE16D6}" dt="2026-08-25T10:07:53.500" v="913" actId="1076"/>
        <pc:sldMkLst>
          <pc:docMk/>
          <pc:sldMk cId="0" sldId="285"/>
        </pc:sldMkLst>
        <pc:spChg chg="mod">
          <ac:chgData name="Anna Ntinti" userId="60f0110b6fd70e9b" providerId="LiveId" clId="{EA45A1B2-0177-4633-A967-F53D65CE16D6}" dt="2026-08-25T10:07:53.500" v="913" actId="1076"/>
          <ac:spMkLst>
            <pc:docMk/>
            <pc:sldMk cId="0" sldId="285"/>
            <ac:spMk id="18" creationId="{B1F42F36-F6B4-2060-636F-248072E82BFA}"/>
          </ac:spMkLst>
        </pc:spChg>
      </pc:sldChg>
      <pc:sldChg chg="delSp modSp mod">
        <pc:chgData name="Anna Ntinti" userId="60f0110b6fd70e9b" providerId="LiveId" clId="{EA45A1B2-0177-4633-A967-F53D65CE16D6}" dt="2026-08-25T10:08:01.337" v="914" actId="1076"/>
        <pc:sldMkLst>
          <pc:docMk/>
          <pc:sldMk cId="0" sldId="287"/>
        </pc:sldMkLst>
        <pc:spChg chg="mod">
          <ac:chgData name="Anna Ntinti" userId="60f0110b6fd70e9b" providerId="LiveId" clId="{EA45A1B2-0177-4633-A967-F53D65CE16D6}" dt="2026-08-25T08:30:45.545" v="642" actId="20577"/>
          <ac:spMkLst>
            <pc:docMk/>
            <pc:sldMk cId="0" sldId="287"/>
            <ac:spMk id="19" creationId="{00000000-0000-0000-0000-000000000000}"/>
          </ac:spMkLst>
        </pc:spChg>
        <pc:spChg chg="mod">
          <ac:chgData name="Anna Ntinti" userId="60f0110b6fd70e9b" providerId="LiveId" clId="{EA45A1B2-0177-4633-A967-F53D65CE16D6}" dt="2026-08-25T10:08:01.337" v="914" actId="1076"/>
          <ac:spMkLst>
            <pc:docMk/>
            <pc:sldMk cId="0" sldId="287"/>
            <ac:spMk id="28" creationId="{845DFA81-FCAB-C8E9-AB12-2D3F19D01BE7}"/>
          </ac:spMkLst>
        </pc:spChg>
      </pc:sldChg>
      <pc:sldChg chg="delSp modSp mod">
        <pc:chgData name="Anna Ntinti" userId="60f0110b6fd70e9b" providerId="LiveId" clId="{EA45A1B2-0177-4633-A967-F53D65CE16D6}" dt="2026-08-25T10:08:06.852" v="915" actId="1076"/>
        <pc:sldMkLst>
          <pc:docMk/>
          <pc:sldMk cId="0" sldId="288"/>
        </pc:sldMkLst>
        <pc:spChg chg="mod">
          <ac:chgData name="Anna Ntinti" userId="60f0110b6fd70e9b" providerId="LiveId" clId="{EA45A1B2-0177-4633-A967-F53D65CE16D6}" dt="2026-08-25T10:08:06.852" v="915" actId="1076"/>
          <ac:spMkLst>
            <pc:docMk/>
            <pc:sldMk cId="0" sldId="288"/>
            <ac:spMk id="38" creationId="{EF9327A7-D74A-9303-7077-0FDCB30B17CB}"/>
          </ac:spMkLst>
        </pc:spChg>
      </pc:sldChg>
      <pc:sldChg chg="delSp modSp mod">
        <pc:chgData name="Anna Ntinti" userId="60f0110b6fd70e9b" providerId="LiveId" clId="{EA45A1B2-0177-4633-A967-F53D65CE16D6}" dt="2026-08-25T10:08:12.284" v="916" actId="1076"/>
        <pc:sldMkLst>
          <pc:docMk/>
          <pc:sldMk cId="0" sldId="289"/>
        </pc:sldMkLst>
        <pc:spChg chg="mod">
          <ac:chgData name="Anna Ntinti" userId="60f0110b6fd70e9b" providerId="LiveId" clId="{EA45A1B2-0177-4633-A967-F53D65CE16D6}" dt="2026-08-25T10:08:12.284" v="916" actId="1076"/>
          <ac:spMkLst>
            <pc:docMk/>
            <pc:sldMk cId="0" sldId="289"/>
            <ac:spMk id="27" creationId="{BBF38ED4-0755-2703-E72C-8E740359E421}"/>
          </ac:spMkLst>
        </pc:spChg>
      </pc:sldChg>
      <pc:sldChg chg="delSp modSp mod">
        <pc:chgData name="Anna Ntinti" userId="60f0110b6fd70e9b" providerId="LiveId" clId="{EA45A1B2-0177-4633-A967-F53D65CE16D6}" dt="2026-09-07T06:51:00.335" v="1029" actId="478"/>
        <pc:sldMkLst>
          <pc:docMk/>
          <pc:sldMk cId="0" sldId="290"/>
        </pc:sldMkLst>
        <pc:spChg chg="mod">
          <ac:chgData name="Anna Ntinti" userId="60f0110b6fd70e9b" providerId="LiveId" clId="{EA45A1B2-0177-4633-A967-F53D65CE16D6}" dt="2026-09-07T06:50:55.559" v="1028" actId="20577"/>
          <ac:spMkLst>
            <pc:docMk/>
            <pc:sldMk cId="0" sldId="290"/>
            <ac:spMk id="3" creationId="{00000000-0000-0000-0000-000000000000}"/>
          </ac:spMkLst>
        </pc:spChg>
        <pc:spChg chg="mod">
          <ac:chgData name="Anna Ntinti" userId="60f0110b6fd70e9b" providerId="LiveId" clId="{EA45A1B2-0177-4633-A967-F53D65CE16D6}" dt="2026-08-30T18:08:24.445" v="959" actId="20577"/>
          <ac:spMkLst>
            <pc:docMk/>
            <pc:sldMk cId="0" sldId="290"/>
            <ac:spMk id="18" creationId="{00000000-0000-0000-0000-000000000000}"/>
          </ac:spMkLst>
        </pc:spChg>
        <pc:spChg chg="mod">
          <ac:chgData name="Anna Ntinti" userId="60f0110b6fd70e9b" providerId="LiveId" clId="{EA45A1B2-0177-4633-A967-F53D65CE16D6}" dt="2026-08-25T08:31:46.819" v="723" actId="20577"/>
          <ac:spMkLst>
            <pc:docMk/>
            <pc:sldMk cId="0" sldId="290"/>
            <ac:spMk id="19" creationId="{00000000-0000-0000-0000-000000000000}"/>
          </ac:spMkLst>
        </pc:spChg>
        <pc:spChg chg="mod">
          <ac:chgData name="Anna Ntinti" userId="60f0110b6fd70e9b" providerId="LiveId" clId="{EA45A1B2-0177-4633-A967-F53D65CE16D6}" dt="2026-08-25T08:32:27.246" v="751" actId="20577"/>
          <ac:spMkLst>
            <pc:docMk/>
            <pc:sldMk cId="0" sldId="290"/>
            <ac:spMk id="24" creationId="{00000000-0000-0000-0000-000000000000}"/>
          </ac:spMkLst>
        </pc:spChg>
        <pc:spChg chg="mod">
          <ac:chgData name="Anna Ntinti" userId="60f0110b6fd70e9b" providerId="LiveId" clId="{EA45A1B2-0177-4633-A967-F53D65CE16D6}" dt="2026-08-25T10:08:19.199" v="917" actId="1076"/>
          <ac:spMkLst>
            <pc:docMk/>
            <pc:sldMk cId="0" sldId="290"/>
            <ac:spMk id="28" creationId="{A2009B2E-6EB7-1DD7-9AF5-045EE5A62E63}"/>
          </ac:spMkLst>
        </pc:spChg>
      </pc:sldChg>
      <pc:sldChg chg="delSp modSp mod">
        <pc:chgData name="Anna Ntinti" userId="60f0110b6fd70e9b" providerId="LiveId" clId="{EA45A1B2-0177-4633-A967-F53D65CE16D6}" dt="2026-08-25T10:08:24.612" v="918" actId="1076"/>
        <pc:sldMkLst>
          <pc:docMk/>
          <pc:sldMk cId="0" sldId="292"/>
        </pc:sldMkLst>
        <pc:spChg chg="mod">
          <ac:chgData name="Anna Ntinti" userId="60f0110b6fd70e9b" providerId="LiveId" clId="{EA45A1B2-0177-4633-A967-F53D65CE16D6}" dt="2026-08-25T10:08:24.612" v="918" actId="1076"/>
          <ac:spMkLst>
            <pc:docMk/>
            <pc:sldMk cId="0" sldId="292"/>
            <ac:spMk id="10" creationId="{C8C6B717-A231-279B-522F-01C183132E42}"/>
          </ac:spMkLst>
        </pc:spChg>
      </pc:sldChg>
      <pc:sldChg chg="delSp modSp mod">
        <pc:chgData name="Anna Ntinti" userId="60f0110b6fd70e9b" providerId="LiveId" clId="{EA45A1B2-0177-4633-A967-F53D65CE16D6}" dt="2026-08-25T10:08:30.054" v="919" actId="1076"/>
        <pc:sldMkLst>
          <pc:docMk/>
          <pc:sldMk cId="0" sldId="293"/>
        </pc:sldMkLst>
        <pc:spChg chg="mod">
          <ac:chgData name="Anna Ntinti" userId="60f0110b6fd70e9b" providerId="LiveId" clId="{EA45A1B2-0177-4633-A967-F53D65CE16D6}" dt="2026-08-25T10:08:30.054" v="919" actId="1076"/>
          <ac:spMkLst>
            <pc:docMk/>
            <pc:sldMk cId="0" sldId="293"/>
            <ac:spMk id="27" creationId="{C7B8DA34-DBE8-BEEB-7E09-91650973CD9C}"/>
          </ac:spMkLst>
        </pc:spChg>
      </pc:sldChg>
      <pc:sldChg chg="delSp modSp mod">
        <pc:chgData name="Anna Ntinti" userId="60f0110b6fd70e9b" providerId="LiveId" clId="{EA45A1B2-0177-4633-A967-F53D65CE16D6}" dt="2026-08-25T10:10:21.454" v="932" actId="1076"/>
        <pc:sldMkLst>
          <pc:docMk/>
          <pc:sldMk cId="0" sldId="302"/>
        </pc:sldMkLst>
        <pc:spChg chg="mod">
          <ac:chgData name="Anna Ntinti" userId="60f0110b6fd70e9b" providerId="LiveId" clId="{EA45A1B2-0177-4633-A967-F53D65CE16D6}" dt="2026-08-25T10:10:21.454" v="932" actId="1076"/>
          <ac:spMkLst>
            <pc:docMk/>
            <pc:sldMk cId="0" sldId="302"/>
            <ac:spMk id="10" creationId="{4089DCEB-CB26-0089-D417-084AFD83D9AC}"/>
          </ac:spMkLst>
        </pc:spChg>
      </pc:sldChg>
      <pc:sldChg chg="delSp modSp mod">
        <pc:chgData name="Anna Ntinti" userId="60f0110b6fd70e9b" providerId="LiveId" clId="{EA45A1B2-0177-4633-A967-F53D65CE16D6}" dt="2026-08-25T10:10:27.368" v="933" actId="1076"/>
        <pc:sldMkLst>
          <pc:docMk/>
          <pc:sldMk cId="0" sldId="303"/>
        </pc:sldMkLst>
        <pc:spChg chg="mod">
          <ac:chgData name="Anna Ntinti" userId="60f0110b6fd70e9b" providerId="LiveId" clId="{EA45A1B2-0177-4633-A967-F53D65CE16D6}" dt="2026-08-25T10:10:27.368" v="933" actId="1076"/>
          <ac:spMkLst>
            <pc:docMk/>
            <pc:sldMk cId="0" sldId="303"/>
            <ac:spMk id="18" creationId="{DFD6EFED-9555-380F-FE45-44314AAEB102}"/>
          </ac:spMkLst>
        </pc:spChg>
      </pc:sldChg>
      <pc:sldChg chg="delSp modSp mod">
        <pc:chgData name="Anna Ntinti" userId="60f0110b6fd70e9b" providerId="LiveId" clId="{EA45A1B2-0177-4633-A967-F53D65CE16D6}" dt="2026-09-07T06:52:32.404" v="1031" actId="20577"/>
        <pc:sldMkLst>
          <pc:docMk/>
          <pc:sldMk cId="0" sldId="304"/>
        </pc:sldMkLst>
        <pc:spChg chg="mod">
          <ac:chgData name="Anna Ntinti" userId="60f0110b6fd70e9b" providerId="LiveId" clId="{EA45A1B2-0177-4633-A967-F53D65CE16D6}" dt="2026-09-07T06:52:32.404" v="1031" actId="20577"/>
          <ac:spMkLst>
            <pc:docMk/>
            <pc:sldMk cId="0" sldId="304"/>
            <ac:spMk id="29" creationId="{00000000-0000-0000-0000-000000000000}"/>
          </ac:spMkLst>
        </pc:spChg>
        <pc:spChg chg="mod">
          <ac:chgData name="Anna Ntinti" userId="60f0110b6fd70e9b" providerId="LiveId" clId="{EA45A1B2-0177-4633-A967-F53D65CE16D6}" dt="2026-08-25T10:10:33.319" v="934" actId="1076"/>
          <ac:spMkLst>
            <pc:docMk/>
            <pc:sldMk cId="0" sldId="304"/>
            <ac:spMk id="38" creationId="{D9DB37A6-82A6-E4E6-60B8-28D673C2D568}"/>
          </ac:spMkLst>
        </pc:spChg>
      </pc:sldChg>
      <pc:sldChg chg="delSp modSp mod">
        <pc:chgData name="Anna Ntinti" userId="60f0110b6fd70e9b" providerId="LiveId" clId="{EA45A1B2-0177-4633-A967-F53D65CE16D6}" dt="2026-08-25T10:10:40.288" v="935" actId="1076"/>
        <pc:sldMkLst>
          <pc:docMk/>
          <pc:sldMk cId="0" sldId="305"/>
        </pc:sldMkLst>
        <pc:spChg chg="mod">
          <ac:chgData name="Anna Ntinti" userId="60f0110b6fd70e9b" providerId="LiveId" clId="{EA45A1B2-0177-4633-A967-F53D65CE16D6}" dt="2026-08-25T10:10:40.288" v="935" actId="1076"/>
          <ac:spMkLst>
            <pc:docMk/>
            <pc:sldMk cId="0" sldId="305"/>
            <ac:spMk id="28" creationId="{C95B142C-0806-68F4-64B8-C86283BD1890}"/>
          </ac:spMkLst>
        </pc:spChg>
      </pc:sldChg>
      <pc:sldChg chg="delSp modSp mod">
        <pc:chgData name="Anna Ntinti" userId="60f0110b6fd70e9b" providerId="LiveId" clId="{EA45A1B2-0177-4633-A967-F53D65CE16D6}" dt="2026-08-25T10:10:47.798" v="936" actId="1076"/>
        <pc:sldMkLst>
          <pc:docMk/>
          <pc:sldMk cId="0" sldId="306"/>
        </pc:sldMkLst>
        <pc:spChg chg="mod">
          <ac:chgData name="Anna Ntinti" userId="60f0110b6fd70e9b" providerId="LiveId" clId="{EA45A1B2-0177-4633-A967-F53D65CE16D6}" dt="2026-08-25T10:10:47.798" v="936" actId="1076"/>
          <ac:spMkLst>
            <pc:docMk/>
            <pc:sldMk cId="0" sldId="306"/>
            <ac:spMk id="38" creationId="{55C03BC5-1475-97D3-FA0D-0A4AFB55952E}"/>
          </ac:spMkLst>
        </pc:spChg>
      </pc:sldChg>
      <pc:sldChg chg="delSp modSp mod">
        <pc:chgData name="Anna Ntinti" userId="60f0110b6fd70e9b" providerId="LiveId" clId="{EA45A1B2-0177-4633-A967-F53D65CE16D6}" dt="2026-08-25T10:10:53.731" v="937" actId="1076"/>
        <pc:sldMkLst>
          <pc:docMk/>
          <pc:sldMk cId="0" sldId="307"/>
        </pc:sldMkLst>
        <pc:spChg chg="mod">
          <ac:chgData name="Anna Ntinti" userId="60f0110b6fd70e9b" providerId="LiveId" clId="{EA45A1B2-0177-4633-A967-F53D65CE16D6}" dt="2026-08-25T10:10:53.731" v="937" actId="1076"/>
          <ac:spMkLst>
            <pc:docMk/>
            <pc:sldMk cId="0" sldId="307"/>
            <ac:spMk id="6" creationId="{18C5C469-1D4F-4D8B-8254-E35D265CD807}"/>
          </ac:spMkLst>
        </pc:spChg>
      </pc:sldChg>
      <pc:sldChg chg="delSp modSp mod">
        <pc:chgData name="Anna Ntinti" userId="60f0110b6fd70e9b" providerId="LiveId" clId="{EA45A1B2-0177-4633-A967-F53D65CE16D6}" dt="2026-08-25T10:06:06.547" v="897" actId="1076"/>
        <pc:sldMkLst>
          <pc:docMk/>
          <pc:sldMk cId="0" sldId="308"/>
        </pc:sldMkLst>
        <pc:spChg chg="mod">
          <ac:chgData name="Anna Ntinti" userId="60f0110b6fd70e9b" providerId="LiveId" clId="{EA45A1B2-0177-4633-A967-F53D65CE16D6}" dt="2026-08-25T08:27:13.786" v="576" actId="20577"/>
          <ac:spMkLst>
            <pc:docMk/>
            <pc:sldMk cId="0" sldId="308"/>
            <ac:spMk id="11" creationId="{00000000-0000-0000-0000-000000000000}"/>
          </ac:spMkLst>
        </pc:spChg>
        <pc:spChg chg="mod">
          <ac:chgData name="Anna Ntinti" userId="60f0110b6fd70e9b" providerId="LiveId" clId="{EA45A1B2-0177-4633-A967-F53D65CE16D6}" dt="2026-08-25T09:33:21.208" v="880" actId="1076"/>
          <ac:spMkLst>
            <pc:docMk/>
            <pc:sldMk cId="0" sldId="308"/>
            <ac:spMk id="16" creationId="{00000000-0000-0000-0000-000000000000}"/>
          </ac:spMkLst>
        </pc:spChg>
        <pc:spChg chg="mod">
          <ac:chgData name="Anna Ntinti" userId="60f0110b6fd70e9b" providerId="LiveId" clId="{EA45A1B2-0177-4633-A967-F53D65CE16D6}" dt="2026-08-25T10:06:06.547" v="897" actId="1076"/>
          <ac:spMkLst>
            <pc:docMk/>
            <pc:sldMk cId="0" sldId="308"/>
            <ac:spMk id="30" creationId="{6420AE95-F9F2-5112-6F60-9E976E914B58}"/>
          </ac:spMkLst>
        </pc:spChg>
      </pc:sldChg>
      <pc:sldChg chg="delSp modSp mod">
        <pc:chgData name="Anna Ntinti" userId="60f0110b6fd70e9b" providerId="LiveId" clId="{EA45A1B2-0177-4633-A967-F53D65CE16D6}" dt="2026-08-25T10:06:20.967" v="898" actId="1076"/>
        <pc:sldMkLst>
          <pc:docMk/>
          <pc:sldMk cId="0" sldId="309"/>
        </pc:sldMkLst>
        <pc:spChg chg="mod">
          <ac:chgData name="Anna Ntinti" userId="60f0110b6fd70e9b" providerId="LiveId" clId="{EA45A1B2-0177-4633-A967-F53D65CE16D6}" dt="2026-08-25T10:06:20.967" v="898" actId="1076"/>
          <ac:spMkLst>
            <pc:docMk/>
            <pc:sldMk cId="0" sldId="309"/>
            <ac:spMk id="49" creationId="{9358C761-750F-72A1-1A59-B7E155EED4FF}"/>
          </ac:spMkLst>
        </pc:spChg>
      </pc:sldChg>
      <pc:sldChg chg="delSp modSp mod">
        <pc:chgData name="Anna Ntinti" userId="60f0110b6fd70e9b" providerId="LiveId" clId="{EA45A1B2-0177-4633-A967-F53D65CE16D6}" dt="2026-08-25T10:08:35.768" v="920" actId="1076"/>
        <pc:sldMkLst>
          <pc:docMk/>
          <pc:sldMk cId="0" sldId="310"/>
        </pc:sldMkLst>
        <pc:spChg chg="mod">
          <ac:chgData name="Anna Ntinti" userId="60f0110b6fd70e9b" providerId="LiveId" clId="{EA45A1B2-0177-4633-A967-F53D65CE16D6}" dt="2026-08-25T10:08:35.768" v="920" actId="1076"/>
          <ac:spMkLst>
            <pc:docMk/>
            <pc:sldMk cId="0" sldId="310"/>
            <ac:spMk id="81" creationId="{77551FFF-C50B-9C38-4AAA-02E93140E0DD}"/>
          </ac:spMkLst>
        </pc:spChg>
      </pc:sldChg>
      <pc:sldChg chg="delSp modSp mod">
        <pc:chgData name="Anna Ntinti" userId="60f0110b6fd70e9b" providerId="LiveId" clId="{EA45A1B2-0177-4633-A967-F53D65CE16D6}" dt="2026-08-25T10:09:11.508" v="924" actId="1076"/>
        <pc:sldMkLst>
          <pc:docMk/>
          <pc:sldMk cId="0" sldId="311"/>
        </pc:sldMkLst>
        <pc:spChg chg="mod">
          <ac:chgData name="Anna Ntinti" userId="60f0110b6fd70e9b" providerId="LiveId" clId="{EA45A1B2-0177-4633-A967-F53D65CE16D6}" dt="2026-08-25T10:09:01.910" v="923" actId="1076"/>
          <ac:spMkLst>
            <pc:docMk/>
            <pc:sldMk cId="0" sldId="311"/>
            <ac:spMk id="14" creationId="{00000000-0000-0000-0000-000000000000}"/>
          </ac:spMkLst>
        </pc:spChg>
        <pc:spChg chg="mod">
          <ac:chgData name="Anna Ntinti" userId="60f0110b6fd70e9b" providerId="LiveId" clId="{EA45A1B2-0177-4633-A967-F53D65CE16D6}" dt="2026-08-25T10:09:11.508" v="924" actId="1076"/>
          <ac:spMkLst>
            <pc:docMk/>
            <pc:sldMk cId="0" sldId="311"/>
            <ac:spMk id="18" creationId="{671437E3-A534-C75E-6AD4-6B5E82E79516}"/>
          </ac:spMkLst>
        </pc:spChg>
      </pc:sldChg>
      <pc:sldChg chg="delSp modSp mod">
        <pc:chgData name="Anna Ntinti" userId="60f0110b6fd70e9b" providerId="LiveId" clId="{EA45A1B2-0177-4633-A967-F53D65CE16D6}" dt="2026-08-25T10:09:18.118" v="925" actId="1076"/>
        <pc:sldMkLst>
          <pc:docMk/>
          <pc:sldMk cId="0" sldId="312"/>
        </pc:sldMkLst>
        <pc:spChg chg="mod">
          <ac:chgData name="Anna Ntinti" userId="60f0110b6fd70e9b" providerId="LiveId" clId="{EA45A1B2-0177-4633-A967-F53D65CE16D6}" dt="2026-08-25T10:09:18.118" v="925" actId="1076"/>
          <ac:spMkLst>
            <pc:docMk/>
            <pc:sldMk cId="0" sldId="312"/>
            <ac:spMk id="18" creationId="{5D96621D-0B69-1559-BF0D-3FBBFF6B3FBE}"/>
          </ac:spMkLst>
        </pc:spChg>
      </pc:sldChg>
      <pc:sldChg chg="delSp modSp mod">
        <pc:chgData name="Anna Ntinti" userId="60f0110b6fd70e9b" providerId="LiveId" clId="{EA45A1B2-0177-4633-A967-F53D65CE16D6}" dt="2026-08-25T10:09:28.173" v="926" actId="1076"/>
        <pc:sldMkLst>
          <pc:docMk/>
          <pc:sldMk cId="0" sldId="313"/>
        </pc:sldMkLst>
        <pc:spChg chg="mod">
          <ac:chgData name="Anna Ntinti" userId="60f0110b6fd70e9b" providerId="LiveId" clId="{EA45A1B2-0177-4633-A967-F53D65CE16D6}" dt="2026-08-25T10:09:28.173" v="926" actId="1076"/>
          <ac:spMkLst>
            <pc:docMk/>
            <pc:sldMk cId="0" sldId="313"/>
            <ac:spMk id="18" creationId="{A573D6E3-D086-CE26-739C-DBCED17B9F57}"/>
          </ac:spMkLst>
        </pc:spChg>
      </pc:sldChg>
      <pc:sldChg chg="delSp modSp mod">
        <pc:chgData name="Anna Ntinti" userId="60f0110b6fd70e9b" providerId="LiveId" clId="{EA45A1B2-0177-4633-A967-F53D65CE16D6}" dt="2026-08-25T10:09:39.743" v="927" actId="1076"/>
        <pc:sldMkLst>
          <pc:docMk/>
          <pc:sldMk cId="0" sldId="314"/>
        </pc:sldMkLst>
        <pc:spChg chg="mod">
          <ac:chgData name="Anna Ntinti" userId="60f0110b6fd70e9b" providerId="LiveId" clId="{EA45A1B2-0177-4633-A967-F53D65CE16D6}" dt="2026-08-25T10:09:39.743" v="927" actId="1076"/>
          <ac:spMkLst>
            <pc:docMk/>
            <pc:sldMk cId="0" sldId="314"/>
            <ac:spMk id="18" creationId="{A1683204-7EE7-48CA-CCF0-BDFF98BD7B14}"/>
          </ac:spMkLst>
        </pc:spChg>
      </pc:sldChg>
      <pc:sldChg chg="delSp modSp mod">
        <pc:chgData name="Anna Ntinti" userId="60f0110b6fd70e9b" providerId="LiveId" clId="{EA45A1B2-0177-4633-A967-F53D65CE16D6}" dt="2026-08-25T10:09:49.098" v="928" actId="1076"/>
        <pc:sldMkLst>
          <pc:docMk/>
          <pc:sldMk cId="0" sldId="315"/>
        </pc:sldMkLst>
        <pc:spChg chg="mod">
          <ac:chgData name="Anna Ntinti" userId="60f0110b6fd70e9b" providerId="LiveId" clId="{EA45A1B2-0177-4633-A967-F53D65CE16D6}" dt="2026-08-25T10:09:49.098" v="928" actId="1076"/>
          <ac:spMkLst>
            <pc:docMk/>
            <pc:sldMk cId="0" sldId="315"/>
            <ac:spMk id="18" creationId="{5B73514B-3C3D-9398-4852-198DA4D9EEBA}"/>
          </ac:spMkLst>
        </pc:spChg>
      </pc:sldChg>
      <pc:sldChg chg="delSp modSp mod">
        <pc:chgData name="Anna Ntinti" userId="60f0110b6fd70e9b" providerId="LiveId" clId="{EA45A1B2-0177-4633-A967-F53D65CE16D6}" dt="2026-08-25T10:09:58.938" v="929" actId="1076"/>
        <pc:sldMkLst>
          <pc:docMk/>
          <pc:sldMk cId="0" sldId="316"/>
        </pc:sldMkLst>
        <pc:spChg chg="mod">
          <ac:chgData name="Anna Ntinti" userId="60f0110b6fd70e9b" providerId="LiveId" clId="{EA45A1B2-0177-4633-A967-F53D65CE16D6}" dt="2026-08-25T10:09:58.938" v="929" actId="1076"/>
          <ac:spMkLst>
            <pc:docMk/>
            <pc:sldMk cId="0" sldId="316"/>
            <ac:spMk id="18" creationId="{76478112-6F00-890D-CDF2-20C998BC5342}"/>
          </ac:spMkLst>
        </pc:spChg>
      </pc:sldChg>
      <pc:sldChg chg="delSp modSp mod">
        <pc:chgData name="Anna Ntinti" userId="60f0110b6fd70e9b" providerId="LiveId" clId="{EA45A1B2-0177-4633-A967-F53D65CE16D6}" dt="2026-08-25T10:10:05.339" v="930" actId="1076"/>
        <pc:sldMkLst>
          <pc:docMk/>
          <pc:sldMk cId="0" sldId="317"/>
        </pc:sldMkLst>
        <pc:spChg chg="mod">
          <ac:chgData name="Anna Ntinti" userId="60f0110b6fd70e9b" providerId="LiveId" clId="{EA45A1B2-0177-4633-A967-F53D65CE16D6}" dt="2026-08-25T10:10:05.339" v="930" actId="1076"/>
          <ac:spMkLst>
            <pc:docMk/>
            <pc:sldMk cId="0" sldId="317"/>
            <ac:spMk id="18" creationId="{4254A4FD-6EB0-758A-170A-0BDDFA12F1F2}"/>
          </ac:spMkLst>
        </pc:spChg>
      </pc:sldChg>
      <pc:sldChg chg="addSp modSp mod ord">
        <pc:chgData name="Anna Ntinti" userId="60f0110b6fd70e9b" providerId="LiveId" clId="{EA45A1B2-0177-4633-A967-F53D65CE16D6}" dt="2026-08-25T10:05:08.088" v="889" actId="1076"/>
        <pc:sldMkLst>
          <pc:docMk/>
          <pc:sldMk cId="0" sldId="318"/>
        </pc:sldMkLst>
        <pc:spChg chg="add">
          <ac:chgData name="Anna Ntinti" userId="60f0110b6fd70e9b" providerId="LiveId" clId="{EA45A1B2-0177-4633-A967-F53D65CE16D6}" dt="2026-08-24T11:23:10.164" v="3" actId="22"/>
          <ac:spMkLst>
            <pc:docMk/>
            <pc:sldMk cId="0" sldId="318"/>
            <ac:spMk id="24" creationId="{59CDA434-EC28-DFCC-B67B-94D94A0AD7AE}"/>
          </ac:spMkLst>
        </pc:spChg>
        <pc:spChg chg="mod">
          <ac:chgData name="Anna Ntinti" userId="60f0110b6fd70e9b" providerId="LiveId" clId="{EA45A1B2-0177-4633-A967-F53D65CE16D6}" dt="2026-08-25T10:05:08.088" v="889" actId="1076"/>
          <ac:spMkLst>
            <pc:docMk/>
            <pc:sldMk cId="0" sldId="318"/>
            <ac:spMk id="25" creationId="{963F94C7-68EF-6C8B-E785-D58FE89F58AE}"/>
          </ac:spMkLst>
        </pc:spChg>
      </pc:sldChg>
      <pc:sldChg chg="modSp mod">
        <pc:chgData name="Anna Ntinti" userId="60f0110b6fd70e9b" providerId="LiveId" clId="{EA45A1B2-0177-4633-A967-F53D65CE16D6}" dt="2026-08-30T18:03:43.168" v="953" actId="5793"/>
        <pc:sldMkLst>
          <pc:docMk/>
          <pc:sldMk cId="0" sldId="319"/>
        </pc:sldMkLst>
        <pc:spChg chg="mod">
          <ac:chgData name="Anna Ntinti" userId="60f0110b6fd70e9b" providerId="LiveId" clId="{EA45A1B2-0177-4633-A967-F53D65CE16D6}" dt="2026-08-25T08:24:20.387" v="470" actId="20577"/>
          <ac:spMkLst>
            <pc:docMk/>
            <pc:sldMk cId="0" sldId="319"/>
            <ac:spMk id="8" creationId="{00000000-0000-0000-0000-000000000000}"/>
          </ac:spMkLst>
        </pc:spChg>
        <pc:spChg chg="mod">
          <ac:chgData name="Anna Ntinti" userId="60f0110b6fd70e9b" providerId="LiveId" clId="{EA45A1B2-0177-4633-A967-F53D65CE16D6}" dt="2026-08-30T18:03:43.168" v="953" actId="5793"/>
          <ac:spMkLst>
            <pc:docMk/>
            <pc:sldMk cId="0" sldId="319"/>
            <ac:spMk id="11" creationId="{FF5FA405-BEE9-EAD7-76F3-190A94632E9B}"/>
          </ac:spMkLst>
        </pc:spChg>
      </pc:sldChg>
      <pc:sldChg chg="delSp modSp mod ord">
        <pc:chgData name="Anna Ntinti" userId="60f0110b6fd70e9b" providerId="LiveId" clId="{EA45A1B2-0177-4633-A967-F53D65CE16D6}" dt="2026-09-07T06:43:42.992" v="979"/>
        <pc:sldMkLst>
          <pc:docMk/>
          <pc:sldMk cId="0" sldId="320"/>
        </pc:sldMkLst>
        <pc:spChg chg="mod">
          <ac:chgData name="Anna Ntinti" userId="60f0110b6fd70e9b" providerId="LiveId" clId="{EA45A1B2-0177-4633-A967-F53D65CE16D6}" dt="2026-08-25T08:23:47.403" v="455" actId="20577"/>
          <ac:spMkLst>
            <pc:docMk/>
            <pc:sldMk cId="0" sldId="320"/>
            <ac:spMk id="5" creationId="{00000000-0000-0000-0000-000000000000}"/>
          </ac:spMkLst>
        </pc:spChg>
        <pc:spChg chg="mod">
          <ac:chgData name="Anna Ntinti" userId="60f0110b6fd70e9b" providerId="LiveId" clId="{EA45A1B2-0177-4633-A967-F53D65CE16D6}" dt="2026-08-24T11:23:50.140" v="23" actId="20577"/>
          <ac:spMkLst>
            <pc:docMk/>
            <pc:sldMk cId="0" sldId="320"/>
            <ac:spMk id="8" creationId="{00000000-0000-0000-0000-000000000000}"/>
          </ac:spMkLst>
        </pc:spChg>
        <pc:spChg chg="mod">
          <ac:chgData name="Anna Ntinti" userId="60f0110b6fd70e9b" providerId="LiveId" clId="{EA45A1B2-0177-4633-A967-F53D65CE16D6}" dt="2026-08-24T11:24:03.365" v="36" actId="20577"/>
          <ac:spMkLst>
            <pc:docMk/>
            <pc:sldMk cId="0" sldId="320"/>
            <ac:spMk id="16" creationId="{00000000-0000-0000-0000-000000000000}"/>
          </ac:spMkLst>
        </pc:spChg>
        <pc:spChg chg="mod">
          <ac:chgData name="Anna Ntinti" userId="60f0110b6fd70e9b" providerId="LiveId" clId="{EA45A1B2-0177-4633-A967-F53D65CE16D6}" dt="2026-08-25T10:05:18.199" v="890" actId="1076"/>
          <ac:spMkLst>
            <pc:docMk/>
            <pc:sldMk cId="0" sldId="320"/>
            <ac:spMk id="18" creationId="{F744ADD2-95B9-037B-4F71-E8CEE258AAF4}"/>
          </ac:spMkLst>
        </pc:spChg>
      </pc:sldChg>
      <pc:sldChg chg="modSp mod ord">
        <pc:chgData name="Anna Ntinti" userId="60f0110b6fd70e9b" providerId="LiveId" clId="{EA45A1B2-0177-4633-A967-F53D65CE16D6}" dt="2026-09-07T06:44:48.944" v="981"/>
        <pc:sldMkLst>
          <pc:docMk/>
          <pc:sldMk cId="0" sldId="321"/>
        </pc:sldMkLst>
        <pc:spChg chg="mod">
          <ac:chgData name="Anna Ntinti" userId="60f0110b6fd70e9b" providerId="LiveId" clId="{EA45A1B2-0177-4633-A967-F53D65CE16D6}" dt="2026-08-25T10:05:23.801" v="891" actId="1076"/>
          <ac:spMkLst>
            <pc:docMk/>
            <pc:sldMk cId="0" sldId="321"/>
            <ac:spMk id="29" creationId="{71CD657C-6E68-A178-9500-70D1649ADF68}"/>
          </ac:spMkLst>
        </pc:spChg>
      </pc:sldChg>
      <pc:sldChg chg="modSp add mod ord">
        <pc:chgData name="Anna Ntinti" userId="60f0110b6fd70e9b" providerId="LiveId" clId="{EA45A1B2-0177-4633-A967-F53D65CE16D6}" dt="2026-09-09T06:38:53.812" v="1079" actId="20577"/>
        <pc:sldMkLst>
          <pc:docMk/>
          <pc:sldMk cId="0" sldId="322"/>
        </pc:sldMkLst>
        <pc:spChg chg="mod">
          <ac:chgData name="Anna Ntinti" userId="60f0110b6fd70e9b" providerId="LiveId" clId="{EA45A1B2-0177-4633-A967-F53D65CE16D6}" dt="2026-08-25T10:04:53.010" v="887" actId="1076"/>
          <ac:spMkLst>
            <pc:docMk/>
            <pc:sldMk cId="0" sldId="322"/>
            <ac:spMk id="4" creationId="{14DF6ECD-F6BC-6F0B-52F7-B927FC56AB0C}"/>
          </ac:spMkLst>
        </pc:spChg>
        <pc:spChg chg="mod">
          <ac:chgData name="Anna Ntinti" userId="60f0110b6fd70e9b" providerId="LiveId" clId="{EA45A1B2-0177-4633-A967-F53D65CE16D6}" dt="2026-09-09T06:38:53.812" v="1079" actId="20577"/>
          <ac:spMkLst>
            <pc:docMk/>
            <pc:sldMk cId="0" sldId="322"/>
            <ac:spMk id="6" creationId="{00000000-0000-0000-0000-000000000000}"/>
          </ac:spMkLst>
        </pc:spChg>
        <pc:spChg chg="mod">
          <ac:chgData name="Anna Ntinti" userId="60f0110b6fd70e9b" providerId="LiveId" clId="{EA45A1B2-0177-4633-A967-F53D65CE16D6}" dt="2026-08-25T08:54:52.067" v="760" actId="1076"/>
          <ac:spMkLst>
            <pc:docMk/>
            <pc:sldMk cId="0" sldId="322"/>
            <ac:spMk id="13" creationId="{00000000-0000-0000-0000-000000000000}"/>
          </ac:spMkLst>
        </pc:spChg>
        <pc:spChg chg="mod">
          <ac:chgData name="Anna Ntinti" userId="60f0110b6fd70e9b" providerId="LiveId" clId="{EA45A1B2-0177-4633-A967-F53D65CE16D6}" dt="2026-08-25T08:54:25.081" v="754"/>
          <ac:spMkLst>
            <pc:docMk/>
            <pc:sldMk cId="0" sldId="322"/>
            <ac:spMk id="15" creationId="{00000000-0000-0000-0000-000000000000}"/>
          </ac:spMkLst>
        </pc:spChg>
        <pc:spChg chg="mod">
          <ac:chgData name="Anna Ntinti" userId="60f0110b6fd70e9b" providerId="LiveId" clId="{EA45A1B2-0177-4633-A967-F53D65CE16D6}" dt="2026-08-25T09:22:42.948" v="878" actId="1076"/>
          <ac:spMkLst>
            <pc:docMk/>
            <pc:sldMk cId="0" sldId="322"/>
            <ac:spMk id="16" creationId="{00000000-0000-0000-0000-000000000000}"/>
          </ac:spMkLst>
        </pc:spChg>
        <pc:spChg chg="mod">
          <ac:chgData name="Anna Ntinti" userId="60f0110b6fd70e9b" providerId="LiveId" clId="{EA45A1B2-0177-4633-A967-F53D65CE16D6}" dt="2026-08-25T09:22:38.758" v="877" actId="1076"/>
          <ac:spMkLst>
            <pc:docMk/>
            <pc:sldMk cId="0" sldId="322"/>
            <ac:spMk id="17" creationId="{00000000-0000-0000-0000-000000000000}"/>
          </ac:spMkLst>
        </pc:spChg>
        <pc:spChg chg="mod">
          <ac:chgData name="Anna Ntinti" userId="60f0110b6fd70e9b" providerId="LiveId" clId="{EA45A1B2-0177-4633-A967-F53D65CE16D6}" dt="2026-08-25T09:22:29.218" v="876" actId="404"/>
          <ac:spMkLst>
            <pc:docMk/>
            <pc:sldMk cId="0" sldId="322"/>
            <ac:spMk id="18" creationId="{00000000-0000-0000-0000-000000000000}"/>
          </ac:spMkLst>
        </pc:spChg>
        <pc:grpChg chg="mod">
          <ac:chgData name="Anna Ntinti" userId="60f0110b6fd70e9b" providerId="LiveId" clId="{EA45A1B2-0177-4633-A967-F53D65CE16D6}" dt="2026-08-25T08:54:25.081" v="754"/>
          <ac:grpSpMkLst>
            <pc:docMk/>
            <pc:sldMk cId="0" sldId="322"/>
            <ac:grpSpMk id="31" creationId="{D4C22B87-040F-17BD-94C1-96B9902F2B23}"/>
          </ac:grpSpMkLst>
        </pc:grpChg>
        <pc:grpChg chg="mod">
          <ac:chgData name="Anna Ntinti" userId="60f0110b6fd70e9b" providerId="LiveId" clId="{EA45A1B2-0177-4633-A967-F53D65CE16D6}" dt="2026-09-09T06:22:50.175" v="1036" actId="1076"/>
          <ac:grpSpMkLst>
            <pc:docMk/>
            <pc:sldMk cId="0" sldId="322"/>
            <ac:grpSpMk id="33" creationId="{83A3ABBA-1EEC-8B94-BDB8-E7FCF36B5D89}"/>
          </ac:grpSpMkLst>
        </pc:grpChg>
      </pc:sldChg>
      <pc:sldChg chg="addSp delSp modSp add del mod setBg">
        <pc:chgData name="Anna Ntinti" userId="60f0110b6fd70e9b" providerId="LiveId" clId="{EA45A1B2-0177-4633-A967-F53D65CE16D6}" dt="2026-08-30T18:03:13.776" v="951"/>
        <pc:sldMkLst>
          <pc:docMk/>
          <pc:sldMk cId="0" sldId="323"/>
        </pc:sldMkLst>
        <pc:spChg chg="add mod">
          <ac:chgData name="Anna Ntinti" userId="60f0110b6fd70e9b" providerId="LiveId" clId="{EA45A1B2-0177-4633-A967-F53D65CE16D6}" dt="2026-08-30T18:03:13.776" v="951"/>
          <ac:spMkLst>
            <pc:docMk/>
            <pc:sldMk cId="0" sldId="323"/>
            <ac:spMk id="2" creationId="{1B41247A-669C-9A85-6511-0A42828E7865}"/>
          </ac:spMkLst>
        </pc:spChg>
      </pc:sldChg>
      <pc:sldChg chg="addSp modSp add">
        <pc:chgData name="Anna Ntinti" userId="60f0110b6fd70e9b" providerId="LiveId" clId="{EA45A1B2-0177-4633-A967-F53D65CE16D6}" dt="2026-09-04T08:22:52.119" v="967"/>
        <pc:sldMkLst>
          <pc:docMk/>
          <pc:sldMk cId="0" sldId="324"/>
        </pc:sldMkLst>
        <pc:spChg chg="add mod">
          <ac:chgData name="Anna Ntinti" userId="60f0110b6fd70e9b" providerId="LiveId" clId="{EA45A1B2-0177-4633-A967-F53D65CE16D6}" dt="2026-09-04T08:22:52.119" v="967"/>
          <ac:spMkLst>
            <pc:docMk/>
            <pc:sldMk cId="0" sldId="324"/>
            <ac:spMk id="2" creationId="{A6A287B7-C37F-B8E4-CB03-02054DB9E68C}"/>
          </ac:spMkLst>
        </pc:spChg>
      </pc:sldChg>
      <pc:sldChg chg="addSp delSp modSp add mod">
        <pc:chgData name="Anna Ntinti" userId="60f0110b6fd70e9b" providerId="LiveId" clId="{EA45A1B2-0177-4633-A967-F53D65CE16D6}" dt="2026-09-04T08:23:08.272" v="970" actId="478"/>
        <pc:sldMkLst>
          <pc:docMk/>
          <pc:sldMk cId="0" sldId="325"/>
        </pc:sldMkLst>
        <pc:spChg chg="add mod">
          <ac:chgData name="Anna Ntinti" userId="60f0110b6fd70e9b" providerId="LiveId" clId="{EA45A1B2-0177-4633-A967-F53D65CE16D6}" dt="2026-09-04T08:22:57.594" v="968"/>
          <ac:spMkLst>
            <pc:docMk/>
            <pc:sldMk cId="0" sldId="325"/>
            <ac:spMk id="2" creationId="{EC0F4354-62CA-FBE8-CBF2-F25B4DA54CFF}"/>
          </ac:spMkLst>
        </pc:spChg>
      </pc:sldChg>
      <pc:sldChg chg="addSp modSp add mod">
        <pc:chgData name="Anna Ntinti" userId="60f0110b6fd70e9b" providerId="LiveId" clId="{EA45A1B2-0177-4633-A967-F53D65CE16D6}" dt="2026-09-07T08:46:51.022" v="1032" actId="20577"/>
        <pc:sldMkLst>
          <pc:docMk/>
          <pc:sldMk cId="0" sldId="326"/>
        </pc:sldMkLst>
        <pc:spChg chg="add mod">
          <ac:chgData name="Anna Ntinti" userId="60f0110b6fd70e9b" providerId="LiveId" clId="{EA45A1B2-0177-4633-A967-F53D65CE16D6}" dt="2026-09-04T08:23:12.666" v="971"/>
          <ac:spMkLst>
            <pc:docMk/>
            <pc:sldMk cId="0" sldId="326"/>
            <ac:spMk id="2" creationId="{2CF76F3D-3D8F-F7C3-18DE-26EEC9559BF0}"/>
          </ac:spMkLst>
        </pc:spChg>
        <pc:spChg chg="mod">
          <ac:chgData name="Anna Ntinti" userId="60f0110b6fd70e9b" providerId="LiveId" clId="{EA45A1B2-0177-4633-A967-F53D65CE16D6}" dt="2026-09-07T08:46:51.022" v="1032" actId="20577"/>
          <ac:spMkLst>
            <pc:docMk/>
            <pc:sldMk cId="0" sldId="326"/>
            <ac:spMk id="5" creationId="{00000000-0000-0000-0000-000000000000}"/>
          </ac:spMkLst>
        </pc:spChg>
      </pc:sldChg>
      <pc:sldChg chg="addSp modSp add">
        <pc:chgData name="Anna Ntinti" userId="60f0110b6fd70e9b" providerId="LiveId" clId="{EA45A1B2-0177-4633-A967-F53D65CE16D6}" dt="2026-09-04T08:23:16.222" v="972"/>
        <pc:sldMkLst>
          <pc:docMk/>
          <pc:sldMk cId="0" sldId="327"/>
        </pc:sldMkLst>
        <pc:spChg chg="add mod">
          <ac:chgData name="Anna Ntinti" userId="60f0110b6fd70e9b" providerId="LiveId" clId="{EA45A1B2-0177-4633-A967-F53D65CE16D6}" dt="2026-09-04T08:23:16.222" v="972"/>
          <ac:spMkLst>
            <pc:docMk/>
            <pc:sldMk cId="0" sldId="327"/>
            <ac:spMk id="2" creationId="{BDD1FDE7-E0CD-3697-BC15-8600516FE4AF}"/>
          </ac:spMkLst>
        </pc:spChg>
      </pc:sldChg>
      <pc:sldChg chg="addSp modSp add">
        <pc:chgData name="Anna Ntinti" userId="60f0110b6fd70e9b" providerId="LiveId" clId="{EA45A1B2-0177-4633-A967-F53D65CE16D6}" dt="2026-09-04T08:23:23.155" v="974"/>
        <pc:sldMkLst>
          <pc:docMk/>
          <pc:sldMk cId="0" sldId="328"/>
        </pc:sldMkLst>
        <pc:spChg chg="add mod">
          <ac:chgData name="Anna Ntinti" userId="60f0110b6fd70e9b" providerId="LiveId" clId="{EA45A1B2-0177-4633-A967-F53D65CE16D6}" dt="2026-09-04T08:23:23.155" v="974"/>
          <ac:spMkLst>
            <pc:docMk/>
            <pc:sldMk cId="0" sldId="328"/>
            <ac:spMk id="2" creationId="{DA750978-39FD-BAF5-FC08-71935A6E99CA}"/>
          </ac:spMkLst>
        </pc:spChg>
      </pc:sldChg>
      <pc:sldChg chg="addSp modSp add">
        <pc:chgData name="Anna Ntinti" userId="60f0110b6fd70e9b" providerId="LiveId" clId="{EA45A1B2-0177-4633-A967-F53D65CE16D6}" dt="2026-09-04T08:23:31.359" v="975"/>
        <pc:sldMkLst>
          <pc:docMk/>
          <pc:sldMk cId="0" sldId="329"/>
        </pc:sldMkLst>
        <pc:spChg chg="add mod">
          <ac:chgData name="Anna Ntinti" userId="60f0110b6fd70e9b" providerId="LiveId" clId="{EA45A1B2-0177-4633-A967-F53D65CE16D6}" dt="2026-09-04T08:23:31.359" v="975"/>
          <ac:spMkLst>
            <pc:docMk/>
            <pc:sldMk cId="0" sldId="329"/>
            <ac:spMk id="2" creationId="{A479D93E-1AC6-7F35-9EA1-A1CEA2147339}"/>
          </ac:spMkLst>
        </pc:spChg>
      </pc:sldChg>
    </pc:docChg>
  </pc:docChgLst>
  <pc:docChgLst>
    <pc:chgData name="Nikolaos Tsirevelos" userId="1b502df3-17f4-4fe3-8356-2aefb84d57ef" providerId="ADAL" clId="{EAD6CDF3-8E3B-4756-B838-79695261C1F6}"/>
    <pc:docChg chg="undo custSel addSld modSld sldOrd">
      <pc:chgData name="Nikolaos Tsirevelos" userId="1b502df3-17f4-4fe3-8356-2aefb84d57ef" providerId="ADAL" clId="{EAD6CDF3-8E3B-4756-B838-79695261C1F6}" dt="2026-09-05T09:50:31.579" v="397" actId="14100"/>
      <pc:docMkLst>
        <pc:docMk/>
      </pc:docMkLst>
      <pc:sldChg chg="addSp delSp modSp mod">
        <pc:chgData name="Nikolaos Tsirevelos" userId="1b502df3-17f4-4fe3-8356-2aefb84d57ef" providerId="ADAL" clId="{EAD6CDF3-8E3B-4756-B838-79695261C1F6}" dt="2026-09-05T09:50:31.579" v="397" actId="14100"/>
        <pc:sldMkLst>
          <pc:docMk/>
          <pc:sldMk cId="0" sldId="329"/>
        </pc:sldMkLst>
        <pc:spChg chg="mod">
          <ac:chgData name="Nikolaos Tsirevelos" userId="1b502df3-17f4-4fe3-8356-2aefb84d57ef" providerId="ADAL" clId="{EAD6CDF3-8E3B-4756-B838-79695261C1F6}" dt="2026-09-05T09:49:08.035" v="380" actId="1076"/>
          <ac:spMkLst>
            <pc:docMk/>
            <pc:sldMk cId="0" sldId="329"/>
            <ac:spMk id="3" creationId="{00000000-0000-0000-0000-000000000000}"/>
          </ac:spMkLst>
        </pc:spChg>
        <pc:spChg chg="mod">
          <ac:chgData name="Nikolaos Tsirevelos" userId="1b502df3-17f4-4fe3-8356-2aefb84d57ef" providerId="ADAL" clId="{EAD6CDF3-8E3B-4756-B838-79695261C1F6}" dt="2026-09-05T09:49:04.289" v="379" actId="1076"/>
          <ac:spMkLst>
            <pc:docMk/>
            <pc:sldMk cId="0" sldId="329"/>
            <ac:spMk id="7" creationId="{00000000-0000-0000-0000-000000000000}"/>
          </ac:spMkLst>
        </pc:spChg>
        <pc:spChg chg="add mod">
          <ac:chgData name="Nikolaos Tsirevelos" userId="1b502df3-17f4-4fe3-8356-2aefb84d57ef" providerId="ADAL" clId="{EAD6CDF3-8E3B-4756-B838-79695261C1F6}" dt="2026-09-05T09:50:31.579" v="397" actId="14100"/>
          <ac:spMkLst>
            <pc:docMk/>
            <pc:sldMk cId="0" sldId="329"/>
            <ac:spMk id="21" creationId="{E4DF2B30-B269-50BD-BAEE-EEDF101A0CF5}"/>
          </ac:spMkLst>
        </pc:spChg>
        <pc:grpChg chg="add del">
          <ac:chgData name="Nikolaos Tsirevelos" userId="1b502df3-17f4-4fe3-8356-2aefb84d57ef" providerId="ADAL" clId="{EAD6CDF3-8E3B-4756-B838-79695261C1F6}" dt="2026-09-05T09:39:42.552" v="38" actId="478"/>
          <ac:grpSpMkLst>
            <pc:docMk/>
            <pc:sldMk cId="0" sldId="329"/>
            <ac:grpSpMk id="20" creationId="{6CAA148F-FE57-DC78-CE1D-819F3B5ABF95}"/>
          </ac:grpSpMkLst>
        </pc:grpChg>
      </pc:sldChg>
      <pc:sldChg chg="addSp delSp modSp add mod ord setBg">
        <pc:chgData name="Nikolaos Tsirevelos" userId="1b502df3-17f4-4fe3-8356-2aefb84d57ef" providerId="ADAL" clId="{EAD6CDF3-8E3B-4756-B838-79695261C1F6}" dt="2026-09-05T09:46:46.117" v="378" actId="1076"/>
        <pc:sldMkLst>
          <pc:docMk/>
          <pc:sldMk cId="2201955493" sldId="330"/>
        </pc:sldMkLst>
        <pc:spChg chg="mod">
          <ac:chgData name="Nikolaos Tsirevelos" userId="1b502df3-17f4-4fe3-8356-2aefb84d57ef" providerId="ADAL" clId="{EAD6CDF3-8E3B-4756-B838-79695261C1F6}" dt="2026-09-05T09:46:30.030" v="371" actId="14100"/>
          <ac:spMkLst>
            <pc:docMk/>
            <pc:sldMk cId="2201955493" sldId="330"/>
            <ac:spMk id="3" creationId="{BCB385E0-C6EB-CF9C-15C4-859CB6F3E23E}"/>
          </ac:spMkLst>
        </pc:spChg>
        <pc:spChg chg="add del mod">
          <ac:chgData name="Nikolaos Tsirevelos" userId="1b502df3-17f4-4fe3-8356-2aefb84d57ef" providerId="ADAL" clId="{EAD6CDF3-8E3B-4756-B838-79695261C1F6}" dt="2026-09-05T09:45:33.017" v="358" actId="14100"/>
          <ac:spMkLst>
            <pc:docMk/>
            <pc:sldMk cId="2201955493" sldId="330"/>
            <ac:spMk id="7" creationId="{89F5C302-5A70-C2E1-D1D3-EC690DE4C726}"/>
          </ac:spMkLst>
        </pc:spChg>
        <pc:spChg chg="mod">
          <ac:chgData name="Nikolaos Tsirevelos" userId="1b502df3-17f4-4fe3-8356-2aefb84d57ef" providerId="ADAL" clId="{EAD6CDF3-8E3B-4756-B838-79695261C1F6}" dt="2026-09-05T09:45:44.978" v="361" actId="1076"/>
          <ac:spMkLst>
            <pc:docMk/>
            <pc:sldMk cId="2201955493" sldId="330"/>
            <ac:spMk id="8" creationId="{F4528F90-5444-C849-5503-449A7C6AA784}"/>
          </ac:spMkLst>
        </pc:spChg>
        <pc:spChg chg="mod">
          <ac:chgData name="Nikolaos Tsirevelos" userId="1b502df3-17f4-4fe3-8356-2aefb84d57ef" providerId="ADAL" clId="{EAD6CDF3-8E3B-4756-B838-79695261C1F6}" dt="2026-09-05T09:45:42.823" v="360" actId="1076"/>
          <ac:spMkLst>
            <pc:docMk/>
            <pc:sldMk cId="2201955493" sldId="330"/>
            <ac:spMk id="9" creationId="{A4F1DACF-6F4A-5DBE-40B8-A9B8C1A73652}"/>
          </ac:spMkLst>
        </pc:spChg>
        <pc:spChg chg="mod">
          <ac:chgData name="Nikolaos Tsirevelos" userId="1b502df3-17f4-4fe3-8356-2aefb84d57ef" providerId="ADAL" clId="{EAD6CDF3-8E3B-4756-B838-79695261C1F6}" dt="2026-09-05T09:45:48.687" v="362" actId="14100"/>
          <ac:spMkLst>
            <pc:docMk/>
            <pc:sldMk cId="2201955493" sldId="330"/>
            <ac:spMk id="10" creationId="{DCCD4BD4-F590-AAE3-4F33-1E9AD2A629B5}"/>
          </ac:spMkLst>
        </pc:spChg>
        <pc:spChg chg="mod">
          <ac:chgData name="Nikolaos Tsirevelos" userId="1b502df3-17f4-4fe3-8356-2aefb84d57ef" providerId="ADAL" clId="{EAD6CDF3-8E3B-4756-B838-79695261C1F6}" dt="2026-09-05T09:45:58.739" v="365" actId="1076"/>
          <ac:spMkLst>
            <pc:docMk/>
            <pc:sldMk cId="2201955493" sldId="330"/>
            <ac:spMk id="11" creationId="{97115DE0-0967-D772-3F09-523380CEC501}"/>
          </ac:spMkLst>
        </pc:spChg>
        <pc:spChg chg="mod">
          <ac:chgData name="Nikolaos Tsirevelos" userId="1b502df3-17f4-4fe3-8356-2aefb84d57ef" providerId="ADAL" clId="{EAD6CDF3-8E3B-4756-B838-79695261C1F6}" dt="2026-09-05T09:45:55.609" v="364" actId="1076"/>
          <ac:spMkLst>
            <pc:docMk/>
            <pc:sldMk cId="2201955493" sldId="330"/>
            <ac:spMk id="12" creationId="{B6D19677-D1FA-2B22-A69C-47C9D73466AA}"/>
          </ac:spMkLst>
        </pc:spChg>
        <pc:spChg chg="mod">
          <ac:chgData name="Nikolaos Tsirevelos" userId="1b502df3-17f4-4fe3-8356-2aefb84d57ef" providerId="ADAL" clId="{EAD6CDF3-8E3B-4756-B838-79695261C1F6}" dt="2026-09-05T09:46:16.693" v="367" actId="255"/>
          <ac:spMkLst>
            <pc:docMk/>
            <pc:sldMk cId="2201955493" sldId="330"/>
            <ac:spMk id="13" creationId="{FB38ED7B-6766-01ED-CA1A-754C4DDD0E93}"/>
          </ac:spMkLst>
        </pc:spChg>
        <pc:spChg chg="add del mod">
          <ac:chgData name="Nikolaos Tsirevelos" userId="1b502df3-17f4-4fe3-8356-2aefb84d57ef" providerId="ADAL" clId="{EAD6CDF3-8E3B-4756-B838-79695261C1F6}" dt="2026-09-05T09:46:20.119" v="368" actId="1076"/>
          <ac:spMkLst>
            <pc:docMk/>
            <pc:sldMk cId="2201955493" sldId="330"/>
            <ac:spMk id="14" creationId="{AA8F3F0D-D48F-2642-4B80-C1E1796E3E7C}"/>
          </ac:spMkLst>
        </pc:spChg>
        <pc:picChg chg="add mod">
          <ac:chgData name="Nikolaos Tsirevelos" userId="1b502df3-17f4-4fe3-8356-2aefb84d57ef" providerId="ADAL" clId="{EAD6CDF3-8E3B-4756-B838-79695261C1F6}" dt="2026-09-05T09:46:34.762" v="373" actId="14100"/>
          <ac:picMkLst>
            <pc:docMk/>
            <pc:sldMk cId="2201955493" sldId="330"/>
            <ac:picMk id="4" creationId="{3C68ECFE-2D8D-80C4-5EA3-C7ECDE8C3392}"/>
          </ac:picMkLst>
        </pc:picChg>
        <pc:picChg chg="add mod">
          <ac:chgData name="Nikolaos Tsirevelos" userId="1b502df3-17f4-4fe3-8356-2aefb84d57ef" providerId="ADAL" clId="{EAD6CDF3-8E3B-4756-B838-79695261C1F6}" dt="2026-09-05T09:46:37.669" v="374" actId="1076"/>
          <ac:picMkLst>
            <pc:docMk/>
            <pc:sldMk cId="2201955493" sldId="330"/>
            <ac:picMk id="19" creationId="{23B4A35D-DBAB-928C-4631-5BD691ED8194}"/>
          </ac:picMkLst>
        </pc:picChg>
        <pc:picChg chg="add mod">
          <ac:chgData name="Nikolaos Tsirevelos" userId="1b502df3-17f4-4fe3-8356-2aefb84d57ef" providerId="ADAL" clId="{EAD6CDF3-8E3B-4756-B838-79695261C1F6}" dt="2026-09-05T09:46:46.117" v="378" actId="1076"/>
          <ac:picMkLst>
            <pc:docMk/>
            <pc:sldMk cId="2201955493" sldId="330"/>
            <ac:picMk id="21" creationId="{494423A6-277F-FE78-6060-614B3CBBF657}"/>
          </ac:picMkLst>
        </pc:picChg>
        <pc:picChg chg="add mod">
          <ac:chgData name="Nikolaos Tsirevelos" userId="1b502df3-17f4-4fe3-8356-2aefb84d57ef" providerId="ADAL" clId="{EAD6CDF3-8E3B-4756-B838-79695261C1F6}" dt="2026-09-05T09:46:44.792" v="377" actId="14100"/>
          <ac:picMkLst>
            <pc:docMk/>
            <pc:sldMk cId="2201955493" sldId="330"/>
            <ac:picMk id="22" creationId="{F075CB00-83FC-4B8E-A30C-A32D6F4D1161}"/>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FCD1D43-F06B-4988-B51A-14F26696EBF3}" type="datetimeFigureOut">
              <a:rPr lang="el-GR" smtClean="0"/>
              <a:t>9/9/2026</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44A193-382A-4EB8-8C9A-0BE82E4CE2B3}" type="slidenum">
              <a:rPr lang="el-GR" smtClean="0"/>
              <a:t>‹#›</a:t>
            </a:fld>
            <a:endParaRPr lang="el-GR"/>
          </a:p>
        </p:txBody>
      </p:sp>
    </p:spTree>
    <p:extLst>
      <p:ext uri="{BB962C8B-B14F-4D97-AF65-F5344CB8AC3E}">
        <p14:creationId xmlns:p14="http://schemas.microsoft.com/office/powerpoint/2010/main" val="8625674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l-GR"/>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txBody>
          <a:bodyPr/>
          <a:lstStyle/>
          <a:p>
            <a:endParaRPr lang="el-GR"/>
          </a:p>
        </p:txBody>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07576F3-A394-4B38-907F-54C3DC8081F4}" type="slidenum">
              <a:rPr kumimoji="0" lang="el-G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l-G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049668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44ED838-808B-0967-78DB-C14FF6E0A706}"/>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C0FE05FA-5FAA-F126-8B1A-57944439A73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B6B9BFAE-4C2B-E10D-6548-7566C4B3930B}"/>
              </a:ext>
            </a:extLst>
          </p:cNvPr>
          <p:cNvSpPr>
            <a:spLocks noGrp="1"/>
          </p:cNvSpPr>
          <p:nvPr>
            <p:ph type="dt" sz="half" idx="10"/>
          </p:nvPr>
        </p:nvSpPr>
        <p:spPr/>
        <p:txBody>
          <a:bodyPr/>
          <a:lstStyle/>
          <a:p>
            <a:fld id="{85884BB5-C596-4D4A-8D2A-D7B170B3447F}" type="datetime1">
              <a:rPr lang="en-US" smtClean="0"/>
              <a:t>9/9/2026</a:t>
            </a:fld>
            <a:endParaRPr lang="el-GR"/>
          </a:p>
        </p:txBody>
      </p:sp>
      <p:sp>
        <p:nvSpPr>
          <p:cNvPr id="5" name="Θέση υποσέλιδου 4">
            <a:extLst>
              <a:ext uri="{FF2B5EF4-FFF2-40B4-BE49-F238E27FC236}">
                <a16:creationId xmlns:a16="http://schemas.microsoft.com/office/drawing/2014/main" id="{65EEDA6F-CA24-06C5-7BDD-9A4B8FE1ED97}"/>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35398231-51D1-6036-9E17-6AC781EBF471}"/>
              </a:ext>
            </a:extLst>
          </p:cNvPr>
          <p:cNvSpPr>
            <a:spLocks noGrp="1"/>
          </p:cNvSpPr>
          <p:nvPr>
            <p:ph type="sldNum" sz="quarter" idx="12"/>
          </p:nvPr>
        </p:nvSpPr>
        <p:spPr/>
        <p:txBody>
          <a:bodyPr/>
          <a:lstStyle/>
          <a:p>
            <a:fld id="{D45D3253-CB0C-4C33-9AB3-12C32A3429B0}" type="slidenum">
              <a:rPr lang="el-GR" smtClean="0"/>
              <a:t>‹#›</a:t>
            </a:fld>
            <a:endParaRPr lang="el-GR"/>
          </a:p>
        </p:txBody>
      </p:sp>
    </p:spTree>
    <p:extLst>
      <p:ext uri="{BB962C8B-B14F-4D97-AF65-F5344CB8AC3E}">
        <p14:creationId xmlns:p14="http://schemas.microsoft.com/office/powerpoint/2010/main" val="1753613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0C27DAD-6EC3-22C1-DE4A-ED54B3F2532D}"/>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53E8A9B6-44D7-7E9A-4AE2-01DD3F98FFB2}"/>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AAF28290-A9D1-B95C-AF8A-CABDEE7A3065}"/>
              </a:ext>
            </a:extLst>
          </p:cNvPr>
          <p:cNvSpPr>
            <a:spLocks noGrp="1"/>
          </p:cNvSpPr>
          <p:nvPr>
            <p:ph type="dt" sz="half" idx="10"/>
          </p:nvPr>
        </p:nvSpPr>
        <p:spPr/>
        <p:txBody>
          <a:bodyPr/>
          <a:lstStyle/>
          <a:p>
            <a:fld id="{6F9DE1D5-7458-4E1E-B53C-87BEDAC99671}" type="datetime1">
              <a:rPr lang="en-US" smtClean="0"/>
              <a:t>9/9/2026</a:t>
            </a:fld>
            <a:endParaRPr lang="el-GR"/>
          </a:p>
        </p:txBody>
      </p:sp>
      <p:sp>
        <p:nvSpPr>
          <p:cNvPr id="5" name="Θέση υποσέλιδου 4">
            <a:extLst>
              <a:ext uri="{FF2B5EF4-FFF2-40B4-BE49-F238E27FC236}">
                <a16:creationId xmlns:a16="http://schemas.microsoft.com/office/drawing/2014/main" id="{3F2D8592-F7F8-F0E9-AB40-DE8D030DA84B}"/>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8E508446-EC96-B3EA-9E18-26E88D95D085}"/>
              </a:ext>
            </a:extLst>
          </p:cNvPr>
          <p:cNvSpPr>
            <a:spLocks noGrp="1"/>
          </p:cNvSpPr>
          <p:nvPr>
            <p:ph type="sldNum" sz="quarter" idx="12"/>
          </p:nvPr>
        </p:nvSpPr>
        <p:spPr/>
        <p:txBody>
          <a:bodyPr/>
          <a:lstStyle/>
          <a:p>
            <a:fld id="{D45D3253-CB0C-4C33-9AB3-12C32A3429B0}" type="slidenum">
              <a:rPr lang="el-GR" smtClean="0"/>
              <a:t>‹#›</a:t>
            </a:fld>
            <a:endParaRPr lang="el-GR"/>
          </a:p>
        </p:txBody>
      </p:sp>
    </p:spTree>
    <p:extLst>
      <p:ext uri="{BB962C8B-B14F-4D97-AF65-F5344CB8AC3E}">
        <p14:creationId xmlns:p14="http://schemas.microsoft.com/office/powerpoint/2010/main" val="23003411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51AD950F-EA9D-DD63-DA56-DFBD5B294D13}"/>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5CDC717B-1D1F-9259-F2E2-6BE148DF153A}"/>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11AF1011-6CBD-9DAF-2D5E-768264AD68F6}"/>
              </a:ext>
            </a:extLst>
          </p:cNvPr>
          <p:cNvSpPr>
            <a:spLocks noGrp="1"/>
          </p:cNvSpPr>
          <p:nvPr>
            <p:ph type="dt" sz="half" idx="10"/>
          </p:nvPr>
        </p:nvSpPr>
        <p:spPr/>
        <p:txBody>
          <a:bodyPr/>
          <a:lstStyle/>
          <a:p>
            <a:fld id="{420CFECA-79E2-494D-B80A-9C7718268105}" type="datetime1">
              <a:rPr lang="en-US" smtClean="0"/>
              <a:t>9/9/2026</a:t>
            </a:fld>
            <a:endParaRPr lang="el-GR"/>
          </a:p>
        </p:txBody>
      </p:sp>
      <p:sp>
        <p:nvSpPr>
          <p:cNvPr id="5" name="Θέση υποσέλιδου 4">
            <a:extLst>
              <a:ext uri="{FF2B5EF4-FFF2-40B4-BE49-F238E27FC236}">
                <a16:creationId xmlns:a16="http://schemas.microsoft.com/office/drawing/2014/main" id="{1A74363C-4ACC-E4FD-451E-44448206F5A4}"/>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65D38E7C-E98D-6DEE-37C2-099CFAC28F6D}"/>
              </a:ext>
            </a:extLst>
          </p:cNvPr>
          <p:cNvSpPr>
            <a:spLocks noGrp="1"/>
          </p:cNvSpPr>
          <p:nvPr>
            <p:ph type="sldNum" sz="quarter" idx="12"/>
          </p:nvPr>
        </p:nvSpPr>
        <p:spPr/>
        <p:txBody>
          <a:bodyPr/>
          <a:lstStyle/>
          <a:p>
            <a:fld id="{D45D3253-CB0C-4C33-9AB3-12C32A3429B0}" type="slidenum">
              <a:rPr lang="el-GR" smtClean="0"/>
              <a:t>‹#›</a:t>
            </a:fld>
            <a:endParaRPr lang="el-GR"/>
          </a:p>
        </p:txBody>
      </p:sp>
    </p:spTree>
    <p:extLst>
      <p:ext uri="{BB962C8B-B14F-4D97-AF65-F5344CB8AC3E}">
        <p14:creationId xmlns:p14="http://schemas.microsoft.com/office/powerpoint/2010/main" val="11632510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032605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2C8432F-9D3B-47AA-AF19-BC7A5AD908FB}" type="datetime1">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188623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F55D260-8B7A-4FDB-8AE8-15B632E359B9}" type="datetime1">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753644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75FC44A-87B5-48F6-9208-7F10B6A65091}" type="datetime1">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59694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904F234-12A4-4DF2-8808-9F80F9B47C74}" type="datetime1">
              <a:rPr lang="en-US" smtClean="0"/>
              <a:t>9/9/2026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1334987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C8FD621-7E8B-4746-B7BA-1FA9C1843E1A}" type="datetime1">
              <a:rPr lang="en-US" smtClean="0"/>
              <a:t>9/9/2026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752252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814D0E7-EEBA-4720-AD15-7FA0B5C6C4BD}" type="datetime1">
              <a:rPr lang="en-US" smtClean="0"/>
              <a:t>9/9/2026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42733068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8C2728-791A-4DCB-82A0-D117E8F9CCE5}" type="datetime1">
              <a:rPr lang="en-US" smtClean="0"/>
              <a:t>9/9/2026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4509248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0119B44-D54A-A2E5-80A5-60EA1C7D75E1}"/>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FC07AA80-F987-1EB8-F426-2D87A9523D93}"/>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5583E493-5333-D5DD-0DB9-98FD5CF6B80B}"/>
              </a:ext>
            </a:extLst>
          </p:cNvPr>
          <p:cNvSpPr>
            <a:spLocks noGrp="1"/>
          </p:cNvSpPr>
          <p:nvPr>
            <p:ph type="dt" sz="half" idx="10"/>
          </p:nvPr>
        </p:nvSpPr>
        <p:spPr/>
        <p:txBody>
          <a:bodyPr/>
          <a:lstStyle/>
          <a:p>
            <a:fld id="{A22F08C2-16A9-46C6-B8F3-56BDD5FF23EE}" type="datetime1">
              <a:rPr lang="en-US" smtClean="0"/>
              <a:t>9/9/2026</a:t>
            </a:fld>
            <a:endParaRPr lang="el-GR"/>
          </a:p>
        </p:txBody>
      </p:sp>
      <p:sp>
        <p:nvSpPr>
          <p:cNvPr id="5" name="Θέση υποσέλιδου 4">
            <a:extLst>
              <a:ext uri="{FF2B5EF4-FFF2-40B4-BE49-F238E27FC236}">
                <a16:creationId xmlns:a16="http://schemas.microsoft.com/office/drawing/2014/main" id="{E1D58D21-F4C5-94CB-F9AC-C158143AA3C5}"/>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87C7C799-278C-1643-60D3-780B44FEC217}"/>
              </a:ext>
            </a:extLst>
          </p:cNvPr>
          <p:cNvSpPr>
            <a:spLocks noGrp="1"/>
          </p:cNvSpPr>
          <p:nvPr>
            <p:ph type="sldNum" sz="quarter" idx="12"/>
          </p:nvPr>
        </p:nvSpPr>
        <p:spPr/>
        <p:txBody>
          <a:bodyPr/>
          <a:lstStyle/>
          <a:p>
            <a:fld id="{D45D3253-CB0C-4C33-9AB3-12C32A3429B0}" type="slidenum">
              <a:rPr lang="el-GR" smtClean="0"/>
              <a:t>‹#›</a:t>
            </a:fld>
            <a:endParaRPr lang="el-GR"/>
          </a:p>
        </p:txBody>
      </p:sp>
    </p:spTree>
    <p:extLst>
      <p:ext uri="{BB962C8B-B14F-4D97-AF65-F5344CB8AC3E}">
        <p14:creationId xmlns:p14="http://schemas.microsoft.com/office/powerpoint/2010/main" val="39535315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29D04A4-4F2E-49A1-817F-40ABD2F5BD5F}" type="datetime1">
              <a:rPr lang="en-US" smtClean="0"/>
              <a:t>9/9/2026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0297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30A78B-8E6C-40B8-A741-618BB432A355}" type="datetime1">
              <a:rPr lang="en-US" smtClean="0"/>
              <a:t>9/9/2026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3616895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1327286-3387-4BE2-A8BB-4DB59862ACD4}" type="datetime1">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277559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F882568-8550-4119-AD7F-785F437E3A01}" type="datetime1">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15179240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78820629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98134289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93391768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9/9/2026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1953632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9/9/2026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414139833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9/9/2026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42473496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2EF250D-C31D-B0F7-4349-A129F839C2D9}"/>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27F3A4BD-2416-60CD-E296-9D52F028D7A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B16EE79D-5518-9DC2-32A4-9FA6B6E8C485}"/>
              </a:ext>
            </a:extLst>
          </p:cNvPr>
          <p:cNvSpPr>
            <a:spLocks noGrp="1"/>
          </p:cNvSpPr>
          <p:nvPr>
            <p:ph type="dt" sz="half" idx="10"/>
          </p:nvPr>
        </p:nvSpPr>
        <p:spPr/>
        <p:txBody>
          <a:bodyPr/>
          <a:lstStyle/>
          <a:p>
            <a:fld id="{1992F9F3-ADE5-4CD4-A324-2E89B62034C0}" type="datetime1">
              <a:rPr lang="en-US" smtClean="0"/>
              <a:t>9/9/2026</a:t>
            </a:fld>
            <a:endParaRPr lang="el-GR"/>
          </a:p>
        </p:txBody>
      </p:sp>
      <p:sp>
        <p:nvSpPr>
          <p:cNvPr id="5" name="Θέση υποσέλιδου 4">
            <a:extLst>
              <a:ext uri="{FF2B5EF4-FFF2-40B4-BE49-F238E27FC236}">
                <a16:creationId xmlns:a16="http://schemas.microsoft.com/office/drawing/2014/main" id="{A3BE967D-7699-D5CD-470B-D2F2B940E5F6}"/>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F5936ACB-9929-AFCE-039B-7C0C026D7E55}"/>
              </a:ext>
            </a:extLst>
          </p:cNvPr>
          <p:cNvSpPr>
            <a:spLocks noGrp="1"/>
          </p:cNvSpPr>
          <p:nvPr>
            <p:ph type="sldNum" sz="quarter" idx="12"/>
          </p:nvPr>
        </p:nvSpPr>
        <p:spPr/>
        <p:txBody>
          <a:bodyPr/>
          <a:lstStyle/>
          <a:p>
            <a:fld id="{D45D3253-CB0C-4C33-9AB3-12C32A3429B0}" type="slidenum">
              <a:rPr lang="el-GR" smtClean="0"/>
              <a:t>‹#›</a:t>
            </a:fld>
            <a:endParaRPr lang="el-GR"/>
          </a:p>
        </p:txBody>
      </p:sp>
    </p:spTree>
    <p:extLst>
      <p:ext uri="{BB962C8B-B14F-4D97-AF65-F5344CB8AC3E}">
        <p14:creationId xmlns:p14="http://schemas.microsoft.com/office/powerpoint/2010/main" val="357158505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9/9/2026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09628114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9/9/2026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88497548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9/9/2026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03311762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43230711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7685542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CF79DBF-7CD2-F18B-D2A0-6077B5097AC5}"/>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013DF789-B63B-3330-F95F-B05B26818F9D}"/>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10C62F9A-BAA1-63B3-3F53-4C793B121815}"/>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BED432E3-B86C-896B-A072-014A9E9090AB}"/>
              </a:ext>
            </a:extLst>
          </p:cNvPr>
          <p:cNvSpPr>
            <a:spLocks noGrp="1"/>
          </p:cNvSpPr>
          <p:nvPr>
            <p:ph type="dt" sz="half" idx="10"/>
          </p:nvPr>
        </p:nvSpPr>
        <p:spPr/>
        <p:txBody>
          <a:bodyPr/>
          <a:lstStyle/>
          <a:p>
            <a:fld id="{27DDBB31-E709-4B73-8D0B-B144FC90CC6E}" type="datetime1">
              <a:rPr lang="en-US" smtClean="0"/>
              <a:t>9/9/2026</a:t>
            </a:fld>
            <a:endParaRPr lang="el-GR"/>
          </a:p>
        </p:txBody>
      </p:sp>
      <p:sp>
        <p:nvSpPr>
          <p:cNvPr id="6" name="Θέση υποσέλιδου 5">
            <a:extLst>
              <a:ext uri="{FF2B5EF4-FFF2-40B4-BE49-F238E27FC236}">
                <a16:creationId xmlns:a16="http://schemas.microsoft.com/office/drawing/2014/main" id="{05A8BA3A-564A-1685-5D10-BE13304D5A6F}"/>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DECBC4A1-62CB-4818-0CFB-B9A72BBFCB84}"/>
              </a:ext>
            </a:extLst>
          </p:cNvPr>
          <p:cNvSpPr>
            <a:spLocks noGrp="1"/>
          </p:cNvSpPr>
          <p:nvPr>
            <p:ph type="sldNum" sz="quarter" idx="12"/>
          </p:nvPr>
        </p:nvSpPr>
        <p:spPr/>
        <p:txBody>
          <a:bodyPr/>
          <a:lstStyle/>
          <a:p>
            <a:fld id="{D45D3253-CB0C-4C33-9AB3-12C32A3429B0}" type="slidenum">
              <a:rPr lang="el-GR" smtClean="0"/>
              <a:t>‹#›</a:t>
            </a:fld>
            <a:endParaRPr lang="el-GR"/>
          </a:p>
        </p:txBody>
      </p:sp>
    </p:spTree>
    <p:extLst>
      <p:ext uri="{BB962C8B-B14F-4D97-AF65-F5344CB8AC3E}">
        <p14:creationId xmlns:p14="http://schemas.microsoft.com/office/powerpoint/2010/main" val="23206618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F46CB47-6160-B99E-3318-9D1D75D5E268}"/>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BBEDB703-536F-4E05-3968-C1BC21E269C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333F6855-7565-EC37-A990-3996C98C5062}"/>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23F6BFA7-4134-0802-8D75-2C053D93B96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E35C7EEA-0359-C33C-3F65-9DA766B90B3A}"/>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D61C5FAE-3BC3-8465-B2F3-3099891ECB29}"/>
              </a:ext>
            </a:extLst>
          </p:cNvPr>
          <p:cNvSpPr>
            <a:spLocks noGrp="1"/>
          </p:cNvSpPr>
          <p:nvPr>
            <p:ph type="dt" sz="half" idx="10"/>
          </p:nvPr>
        </p:nvSpPr>
        <p:spPr/>
        <p:txBody>
          <a:bodyPr/>
          <a:lstStyle/>
          <a:p>
            <a:fld id="{43690F24-A90C-4E94-A9F5-10A18B4E1D34}" type="datetime1">
              <a:rPr lang="en-US" smtClean="0"/>
              <a:t>9/9/2026</a:t>
            </a:fld>
            <a:endParaRPr lang="el-GR"/>
          </a:p>
        </p:txBody>
      </p:sp>
      <p:sp>
        <p:nvSpPr>
          <p:cNvPr id="8" name="Θέση υποσέλιδου 7">
            <a:extLst>
              <a:ext uri="{FF2B5EF4-FFF2-40B4-BE49-F238E27FC236}">
                <a16:creationId xmlns:a16="http://schemas.microsoft.com/office/drawing/2014/main" id="{0331F7E2-2395-B307-8316-CC87ADD20270}"/>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24C42341-EA62-947B-93B5-BD6A94CFAAF3}"/>
              </a:ext>
            </a:extLst>
          </p:cNvPr>
          <p:cNvSpPr>
            <a:spLocks noGrp="1"/>
          </p:cNvSpPr>
          <p:nvPr>
            <p:ph type="sldNum" sz="quarter" idx="12"/>
          </p:nvPr>
        </p:nvSpPr>
        <p:spPr/>
        <p:txBody>
          <a:bodyPr/>
          <a:lstStyle/>
          <a:p>
            <a:fld id="{D45D3253-CB0C-4C33-9AB3-12C32A3429B0}" type="slidenum">
              <a:rPr lang="el-GR" smtClean="0"/>
              <a:t>‹#›</a:t>
            </a:fld>
            <a:endParaRPr lang="el-GR"/>
          </a:p>
        </p:txBody>
      </p:sp>
    </p:spTree>
    <p:extLst>
      <p:ext uri="{BB962C8B-B14F-4D97-AF65-F5344CB8AC3E}">
        <p14:creationId xmlns:p14="http://schemas.microsoft.com/office/powerpoint/2010/main" val="41725648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8C78474-12FD-709A-9C30-8CAD6543B2EB}"/>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6985B1D4-99AD-9B83-FA7F-CA6D650BFBA5}"/>
              </a:ext>
            </a:extLst>
          </p:cNvPr>
          <p:cNvSpPr>
            <a:spLocks noGrp="1"/>
          </p:cNvSpPr>
          <p:nvPr>
            <p:ph type="dt" sz="half" idx="10"/>
          </p:nvPr>
        </p:nvSpPr>
        <p:spPr/>
        <p:txBody>
          <a:bodyPr/>
          <a:lstStyle/>
          <a:p>
            <a:fld id="{ED8E3791-543B-4ADA-B13C-58D5A3B6740B}" type="datetime1">
              <a:rPr lang="en-US" smtClean="0"/>
              <a:t>9/9/2026</a:t>
            </a:fld>
            <a:endParaRPr lang="el-GR"/>
          </a:p>
        </p:txBody>
      </p:sp>
      <p:sp>
        <p:nvSpPr>
          <p:cNvPr id="4" name="Θέση υποσέλιδου 3">
            <a:extLst>
              <a:ext uri="{FF2B5EF4-FFF2-40B4-BE49-F238E27FC236}">
                <a16:creationId xmlns:a16="http://schemas.microsoft.com/office/drawing/2014/main" id="{7D326217-2932-4721-4974-4F85DFC8676A}"/>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29651E58-CE2B-DCA1-692A-D58F77BA0A5D}"/>
              </a:ext>
            </a:extLst>
          </p:cNvPr>
          <p:cNvSpPr>
            <a:spLocks noGrp="1"/>
          </p:cNvSpPr>
          <p:nvPr>
            <p:ph type="sldNum" sz="quarter" idx="12"/>
          </p:nvPr>
        </p:nvSpPr>
        <p:spPr/>
        <p:txBody>
          <a:bodyPr/>
          <a:lstStyle/>
          <a:p>
            <a:fld id="{D45D3253-CB0C-4C33-9AB3-12C32A3429B0}" type="slidenum">
              <a:rPr lang="el-GR" smtClean="0"/>
              <a:t>‹#›</a:t>
            </a:fld>
            <a:endParaRPr lang="el-GR"/>
          </a:p>
        </p:txBody>
      </p:sp>
    </p:spTree>
    <p:extLst>
      <p:ext uri="{BB962C8B-B14F-4D97-AF65-F5344CB8AC3E}">
        <p14:creationId xmlns:p14="http://schemas.microsoft.com/office/powerpoint/2010/main" val="19963941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666C7D74-0BDB-5A17-F19F-B30BA3878657}"/>
              </a:ext>
            </a:extLst>
          </p:cNvPr>
          <p:cNvSpPr>
            <a:spLocks noGrp="1"/>
          </p:cNvSpPr>
          <p:nvPr>
            <p:ph type="dt" sz="half" idx="10"/>
          </p:nvPr>
        </p:nvSpPr>
        <p:spPr/>
        <p:txBody>
          <a:bodyPr/>
          <a:lstStyle/>
          <a:p>
            <a:fld id="{6789A52B-5BCE-49A8-8CBA-DF075EC0D57F}" type="datetime1">
              <a:rPr lang="en-US" smtClean="0"/>
              <a:t>9/9/2026</a:t>
            </a:fld>
            <a:endParaRPr lang="el-GR"/>
          </a:p>
        </p:txBody>
      </p:sp>
      <p:sp>
        <p:nvSpPr>
          <p:cNvPr id="3" name="Θέση υποσέλιδου 2">
            <a:extLst>
              <a:ext uri="{FF2B5EF4-FFF2-40B4-BE49-F238E27FC236}">
                <a16:creationId xmlns:a16="http://schemas.microsoft.com/office/drawing/2014/main" id="{267E09A0-A61C-39EA-0030-F10530131B8B}"/>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75163C0F-E64B-A2A6-D90A-7AAF4E860D0C}"/>
              </a:ext>
            </a:extLst>
          </p:cNvPr>
          <p:cNvSpPr>
            <a:spLocks noGrp="1"/>
          </p:cNvSpPr>
          <p:nvPr>
            <p:ph type="sldNum" sz="quarter" idx="12"/>
          </p:nvPr>
        </p:nvSpPr>
        <p:spPr/>
        <p:txBody>
          <a:bodyPr/>
          <a:lstStyle/>
          <a:p>
            <a:fld id="{D45D3253-CB0C-4C33-9AB3-12C32A3429B0}" type="slidenum">
              <a:rPr lang="el-GR" smtClean="0"/>
              <a:t>‹#›</a:t>
            </a:fld>
            <a:endParaRPr lang="el-GR"/>
          </a:p>
        </p:txBody>
      </p:sp>
    </p:spTree>
    <p:extLst>
      <p:ext uri="{BB962C8B-B14F-4D97-AF65-F5344CB8AC3E}">
        <p14:creationId xmlns:p14="http://schemas.microsoft.com/office/powerpoint/2010/main" val="33127628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D85DD16-710E-9299-D6C9-9BE22B7BCD1C}"/>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20795658-D394-6EBC-0F28-F7861EA4802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8E7AFA61-1CE9-8F9D-0290-E207B701F45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093760EA-3ECD-4E35-75C7-0F08DFA7D4EE}"/>
              </a:ext>
            </a:extLst>
          </p:cNvPr>
          <p:cNvSpPr>
            <a:spLocks noGrp="1"/>
          </p:cNvSpPr>
          <p:nvPr>
            <p:ph type="dt" sz="half" idx="10"/>
          </p:nvPr>
        </p:nvSpPr>
        <p:spPr/>
        <p:txBody>
          <a:bodyPr/>
          <a:lstStyle/>
          <a:p>
            <a:fld id="{5885DFA9-542F-4FF2-94ED-566B4C25ADCC}" type="datetime1">
              <a:rPr lang="en-US" smtClean="0"/>
              <a:t>9/9/2026</a:t>
            </a:fld>
            <a:endParaRPr lang="el-GR"/>
          </a:p>
        </p:txBody>
      </p:sp>
      <p:sp>
        <p:nvSpPr>
          <p:cNvPr id="6" name="Θέση υποσέλιδου 5">
            <a:extLst>
              <a:ext uri="{FF2B5EF4-FFF2-40B4-BE49-F238E27FC236}">
                <a16:creationId xmlns:a16="http://schemas.microsoft.com/office/drawing/2014/main" id="{020A4E3B-0FC2-9161-ED68-9912F72E4CF0}"/>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9F877D7E-6F00-7075-C041-1C332C56D882}"/>
              </a:ext>
            </a:extLst>
          </p:cNvPr>
          <p:cNvSpPr>
            <a:spLocks noGrp="1"/>
          </p:cNvSpPr>
          <p:nvPr>
            <p:ph type="sldNum" sz="quarter" idx="12"/>
          </p:nvPr>
        </p:nvSpPr>
        <p:spPr/>
        <p:txBody>
          <a:bodyPr/>
          <a:lstStyle/>
          <a:p>
            <a:fld id="{D45D3253-CB0C-4C33-9AB3-12C32A3429B0}" type="slidenum">
              <a:rPr lang="el-GR" smtClean="0"/>
              <a:t>‹#›</a:t>
            </a:fld>
            <a:endParaRPr lang="el-GR"/>
          </a:p>
        </p:txBody>
      </p:sp>
    </p:spTree>
    <p:extLst>
      <p:ext uri="{BB962C8B-B14F-4D97-AF65-F5344CB8AC3E}">
        <p14:creationId xmlns:p14="http://schemas.microsoft.com/office/powerpoint/2010/main" val="34772084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6AF12E4-BD3F-3402-D428-C3ACBAA1EC81}"/>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DA243573-D221-ABF7-C6FE-BE40F680D34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18A1AA22-2B2B-4A79-4BC9-6830B66A41E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85A1431B-9E55-4852-97DD-5B23B4451629}"/>
              </a:ext>
            </a:extLst>
          </p:cNvPr>
          <p:cNvSpPr>
            <a:spLocks noGrp="1"/>
          </p:cNvSpPr>
          <p:nvPr>
            <p:ph type="dt" sz="half" idx="10"/>
          </p:nvPr>
        </p:nvSpPr>
        <p:spPr/>
        <p:txBody>
          <a:bodyPr/>
          <a:lstStyle/>
          <a:p>
            <a:fld id="{F28BBEE1-CB32-4BAE-8EA9-656E0F33BE0F}" type="datetime1">
              <a:rPr lang="en-US" smtClean="0"/>
              <a:t>9/9/2026</a:t>
            </a:fld>
            <a:endParaRPr lang="el-GR"/>
          </a:p>
        </p:txBody>
      </p:sp>
      <p:sp>
        <p:nvSpPr>
          <p:cNvPr id="6" name="Θέση υποσέλιδου 5">
            <a:extLst>
              <a:ext uri="{FF2B5EF4-FFF2-40B4-BE49-F238E27FC236}">
                <a16:creationId xmlns:a16="http://schemas.microsoft.com/office/drawing/2014/main" id="{06AAD4B4-6765-4A0F-EB05-C6B00E3B3D84}"/>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65BEADE0-ECE0-B529-581F-010AD6A05DE0}"/>
              </a:ext>
            </a:extLst>
          </p:cNvPr>
          <p:cNvSpPr>
            <a:spLocks noGrp="1"/>
          </p:cNvSpPr>
          <p:nvPr>
            <p:ph type="sldNum" sz="quarter" idx="12"/>
          </p:nvPr>
        </p:nvSpPr>
        <p:spPr/>
        <p:txBody>
          <a:bodyPr/>
          <a:lstStyle/>
          <a:p>
            <a:fld id="{D45D3253-CB0C-4C33-9AB3-12C32A3429B0}" type="slidenum">
              <a:rPr lang="el-GR" smtClean="0"/>
              <a:t>‹#›</a:t>
            </a:fld>
            <a:endParaRPr lang="el-GR"/>
          </a:p>
        </p:txBody>
      </p:sp>
    </p:spTree>
    <p:extLst>
      <p:ext uri="{BB962C8B-B14F-4D97-AF65-F5344CB8AC3E}">
        <p14:creationId xmlns:p14="http://schemas.microsoft.com/office/powerpoint/2010/main" val="11762594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737E35B2-B1C2-49AE-A374-F52FCA53B95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23A037A7-1243-71C8-BAC1-9DFA714BA74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3A1DC57D-5162-6C94-4EB4-A8DCB836FE7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C9921A7-E9CA-4630-BA99-21893E3FD04E}" type="datetime1">
              <a:rPr lang="en-US" smtClean="0"/>
              <a:t>9/9/2026</a:t>
            </a:fld>
            <a:endParaRPr lang="el-GR"/>
          </a:p>
        </p:txBody>
      </p:sp>
      <p:sp>
        <p:nvSpPr>
          <p:cNvPr id="5" name="Θέση υποσέλιδου 4">
            <a:extLst>
              <a:ext uri="{FF2B5EF4-FFF2-40B4-BE49-F238E27FC236}">
                <a16:creationId xmlns:a16="http://schemas.microsoft.com/office/drawing/2014/main" id="{ACF83C31-E8DA-5811-03BC-9A42D46FC24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3DD7F962-0749-0BF7-E5D9-31D4124469B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45D3253-CB0C-4C33-9AB3-12C32A3429B0}" type="slidenum">
              <a:rPr lang="el-GR" smtClean="0"/>
              <a:t>‹#›</a:t>
            </a:fld>
            <a:endParaRPr lang="el-GR"/>
          </a:p>
        </p:txBody>
      </p:sp>
    </p:spTree>
    <p:extLst>
      <p:ext uri="{BB962C8B-B14F-4D97-AF65-F5344CB8AC3E}">
        <p14:creationId xmlns:p14="http://schemas.microsoft.com/office/powerpoint/2010/main" val="17740026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F9299D-7912-434A-BD29-476DB8277E22}" type="datetime1">
              <a:rPr lang="en-US" smtClean="0"/>
              <a:t>9/9/2026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4051704058"/>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9/9/2026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835464910"/>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0.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9.xml.rels><?xml version="1.0" encoding="UTF-8" standalone="yes"?>
<Relationships xmlns="http://schemas.openxmlformats.org/package/2006/relationships"><Relationship Id="rId3" Type="http://schemas.openxmlformats.org/officeDocument/2006/relationships/hyperlink" Target="https://esoftskills.com/wp-content/uploads/2024/08/The-Role-of-Religion-in-Society-A-Sociological-Perspective.jpg" TargetMode="External"/><Relationship Id="rId2" Type="http://schemas.openxmlformats.org/officeDocument/2006/relationships/image" Target="../media/image5.jpg"/><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0.xml"/></Relationships>
</file>

<file path=ppt/slides/_rels/slide4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30.xml"/></Relationships>
</file>

<file path=ppt/slides/_rels/slide4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30.xml"/><Relationship Id="rId4" Type="http://schemas.openxmlformats.org/officeDocument/2006/relationships/hyperlink" Target="https://skoufagallery.gr/exhibition/achilleas-razis/"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30.xml"/><Relationship Id="rId5" Type="http://schemas.openxmlformats.org/officeDocument/2006/relationships/image" Target="../media/image13.jpeg"/><Relationship Id="rId4" Type="http://schemas.openxmlformats.org/officeDocument/2006/relationships/image" Target="../media/image12.jpeg"/></Relationships>
</file>

<file path=ppt/slides/_rels/slide4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30.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Εικόνα 8">
            <a:extLst>
              <a:ext uri="{FF2B5EF4-FFF2-40B4-BE49-F238E27FC236}">
                <a16:creationId xmlns:a16="http://schemas.microsoft.com/office/drawing/2014/main" id="{2E6A8C21-660F-AC10-4B1D-14B17A82E585}"/>
              </a:ext>
            </a:extLst>
          </p:cNvPr>
          <p:cNvPicPr>
            <a:picLocks noChangeAspect="1"/>
          </p:cNvPicPr>
          <p:nvPr/>
        </p:nvPicPr>
        <p:blipFill>
          <a:blip r:embed="rId3">
            <a:alphaModFix amt="70000"/>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
        <p:nvSpPr>
          <p:cNvPr id="3" name="Shape 0"/>
          <p:cNvSpPr/>
          <p:nvPr/>
        </p:nvSpPr>
        <p:spPr>
          <a:xfrm>
            <a:off x="0" y="0"/>
            <a:ext cx="6096000" cy="6858000"/>
          </a:xfrm>
          <a:prstGeom prst="rect">
            <a:avLst/>
          </a:prstGeom>
          <a:solidFill>
            <a:srgbClr val="F7F3EC">
              <a:alpha val="85098"/>
            </a:srgbClr>
          </a:solidFill>
          <a:ln w="12700">
            <a:solidFill>
              <a:srgbClr val="F7F3EC">
                <a:alpha val="0"/>
              </a:srgbClr>
            </a:solidFill>
            <a:prstDash val="solid"/>
          </a:ln>
        </p:spPr>
        <p:txBody>
          <a:bodyPr/>
          <a:lstStyle/>
          <a:p>
            <a:endParaRPr lang="el-GR"/>
          </a:p>
        </p:txBody>
      </p:sp>
      <p:sp>
        <p:nvSpPr>
          <p:cNvPr id="5" name="Text 2"/>
          <p:cNvSpPr/>
          <p:nvPr/>
        </p:nvSpPr>
        <p:spPr>
          <a:xfrm>
            <a:off x="452550" y="464821"/>
            <a:ext cx="5459316" cy="2598419"/>
          </a:xfrm>
          <a:prstGeom prst="rect">
            <a:avLst/>
          </a:prstGeom>
          <a:noFill/>
          <a:ln/>
        </p:spPr>
        <p:txBody>
          <a:bodyPr wrap="square" lIns="0" tIns="0" rIns="0" bIns="0" rtlCol="0" anchor="ctr">
            <a:noAutofit/>
          </a:bodyPr>
          <a:lstStyle/>
          <a:p>
            <a:pPr marL="0" indent="0">
              <a:buNone/>
            </a:pPr>
            <a:r>
              <a:rPr lang="en-US" sz="3600" b="1" dirty="0">
                <a:solidFill>
                  <a:srgbClr val="24465B"/>
                </a:solidFill>
                <a:latin typeface="Aptos Display" pitchFamily="34" charset="0"/>
                <a:ea typeface="Aptos Display" pitchFamily="34" charset="-122"/>
                <a:cs typeface="Aptos Display" pitchFamily="34" charset="-120"/>
              </a:rPr>
              <a:t>Το </a:t>
            </a:r>
            <a:r>
              <a:rPr lang="en-US" sz="3600" b="1" dirty="0" err="1">
                <a:solidFill>
                  <a:srgbClr val="24465B"/>
                </a:solidFill>
                <a:latin typeface="Aptos Display" pitchFamily="34" charset="0"/>
                <a:ea typeface="Aptos Display" pitchFamily="34" charset="-122"/>
                <a:cs typeface="Aptos Display" pitchFamily="34" charset="-120"/>
              </a:rPr>
              <a:t>νέο</a:t>
            </a:r>
            <a:r>
              <a:rPr lang="en-US" sz="3600" b="1" dirty="0">
                <a:solidFill>
                  <a:srgbClr val="24465B"/>
                </a:solidFill>
                <a:latin typeface="Aptos Display" pitchFamily="34" charset="0"/>
                <a:ea typeface="Aptos Display" pitchFamily="34" charset="-122"/>
                <a:cs typeface="Aptos Display" pitchFamily="34" charset="-120"/>
              </a:rPr>
              <a:t> </a:t>
            </a:r>
            <a:r>
              <a:rPr lang="en-US" sz="3600" b="1" dirty="0" err="1">
                <a:solidFill>
                  <a:srgbClr val="24465B"/>
                </a:solidFill>
                <a:latin typeface="Aptos Display" pitchFamily="34" charset="0"/>
                <a:ea typeface="Aptos Display" pitchFamily="34" charset="-122"/>
                <a:cs typeface="Aptos Display" pitchFamily="34" charset="-120"/>
              </a:rPr>
              <a:t>μάθημ</a:t>
            </a:r>
            <a:r>
              <a:rPr lang="en-US" sz="3600" b="1" dirty="0">
                <a:solidFill>
                  <a:srgbClr val="24465B"/>
                </a:solidFill>
                <a:latin typeface="Aptos Display" pitchFamily="34" charset="0"/>
                <a:ea typeface="Aptos Display" pitchFamily="34" charset="-122"/>
                <a:cs typeface="Aptos Display" pitchFamily="34" charset="-120"/>
              </a:rPr>
              <a:t>α</a:t>
            </a:r>
            <a:endParaRPr lang="el-GR" sz="3600" b="1" dirty="0">
              <a:solidFill>
                <a:srgbClr val="24465B"/>
              </a:solidFill>
              <a:latin typeface="Aptos Display" pitchFamily="34" charset="0"/>
              <a:ea typeface="Aptos Display" pitchFamily="34" charset="-122"/>
              <a:cs typeface="Aptos Display" pitchFamily="34" charset="-120"/>
            </a:endParaRPr>
          </a:p>
          <a:p>
            <a:pPr marL="0" indent="0">
              <a:buNone/>
            </a:pPr>
            <a:r>
              <a:rPr lang="en-US" sz="3600" b="1" dirty="0" err="1">
                <a:solidFill>
                  <a:srgbClr val="24465B"/>
                </a:solidFill>
                <a:latin typeface="Aptos Display" pitchFamily="34" charset="0"/>
                <a:ea typeface="Aptos Display" pitchFamily="34" charset="-122"/>
                <a:cs typeface="Aptos Display" pitchFamily="34" charset="-120"/>
              </a:rPr>
              <a:t>της</a:t>
            </a:r>
            <a:r>
              <a:rPr lang="en-US" sz="3600" b="1" dirty="0">
                <a:solidFill>
                  <a:srgbClr val="24465B"/>
                </a:solidFill>
                <a:latin typeface="Aptos Display" pitchFamily="34" charset="0"/>
                <a:ea typeface="Aptos Display" pitchFamily="34" charset="-122"/>
                <a:cs typeface="Aptos Display" pitchFamily="34" charset="-120"/>
              </a:rPr>
              <a:t> </a:t>
            </a:r>
            <a:r>
              <a:rPr lang="en-US" sz="3600" b="1" dirty="0" err="1">
                <a:solidFill>
                  <a:srgbClr val="24465B"/>
                </a:solidFill>
                <a:latin typeface="Aptos Display" pitchFamily="34" charset="0"/>
                <a:ea typeface="Aptos Display" pitchFamily="34" charset="-122"/>
                <a:cs typeface="Aptos Display" pitchFamily="34" charset="-120"/>
              </a:rPr>
              <a:t>Ηθικής</a:t>
            </a:r>
            <a:endParaRPr lang="el-GR" sz="3600" b="1" dirty="0">
              <a:solidFill>
                <a:srgbClr val="24465B"/>
              </a:solidFill>
              <a:latin typeface="Aptos Display" pitchFamily="34" charset="0"/>
              <a:ea typeface="Aptos Display" pitchFamily="34" charset="-122"/>
              <a:cs typeface="Aptos Display" pitchFamily="34" charset="-120"/>
            </a:endParaRPr>
          </a:p>
          <a:p>
            <a:pPr marL="0" indent="0">
              <a:buNone/>
            </a:pPr>
            <a:endParaRPr lang="el-GR" sz="2800" b="1" dirty="0">
              <a:solidFill>
                <a:srgbClr val="24465B"/>
              </a:solidFill>
              <a:latin typeface="Aptos Display" pitchFamily="34" charset="0"/>
              <a:ea typeface="Aptos Display" pitchFamily="34" charset="-122"/>
              <a:cs typeface="Aptos Display" pitchFamily="34" charset="-120"/>
            </a:endParaRPr>
          </a:p>
          <a:p>
            <a:r>
              <a:rPr lang="el-GR" b="1" dirty="0">
                <a:solidFill>
                  <a:srgbClr val="24465B"/>
                </a:solidFill>
                <a:latin typeface="Aptos Display" pitchFamily="34" charset="0"/>
              </a:rPr>
              <a:t>Πρόγραμμα Σπουδών για την Πρωτοβάθμια εκπαίδευση  </a:t>
            </a:r>
          </a:p>
          <a:p>
            <a:r>
              <a:rPr lang="el-GR" sz="2000" b="1" dirty="0">
                <a:solidFill>
                  <a:srgbClr val="24465B"/>
                </a:solidFill>
                <a:latin typeface="Aptos Display" pitchFamily="34" charset="0"/>
              </a:rPr>
              <a:t>(Γ΄, Δ΄, Ε΄ και ΣΤ΄ Δημοτικού)</a:t>
            </a:r>
            <a:endParaRPr lang="en-US" sz="2000" dirty="0"/>
          </a:p>
        </p:txBody>
      </p:sp>
      <p:sp>
        <p:nvSpPr>
          <p:cNvPr id="4" name="Text 1"/>
          <p:cNvSpPr/>
          <p:nvPr/>
        </p:nvSpPr>
        <p:spPr>
          <a:xfrm>
            <a:off x="452550" y="3419855"/>
            <a:ext cx="4389120" cy="329184"/>
          </a:xfrm>
          <a:prstGeom prst="rect">
            <a:avLst/>
          </a:prstGeom>
          <a:noFill/>
          <a:ln/>
        </p:spPr>
        <p:txBody>
          <a:bodyPr wrap="square" lIns="0" tIns="0" rIns="0" bIns="0" rtlCol="0" anchor="ctr"/>
          <a:lstStyle/>
          <a:p>
            <a:pPr marL="0" indent="0">
              <a:buNone/>
            </a:pPr>
            <a:r>
              <a:rPr lang="en-US" sz="1050" b="1" kern="0" spc="140" dirty="0">
                <a:solidFill>
                  <a:srgbClr val="D7B06B"/>
                </a:solidFill>
                <a:effectLst>
                  <a:outerShdw blurRad="38100" dist="38100" dir="2700000" algn="tl">
                    <a:srgbClr val="000000">
                      <a:alpha val="43137"/>
                    </a:srgbClr>
                  </a:outerShdw>
                </a:effectLst>
                <a:latin typeface="Aptos" pitchFamily="34" charset="0"/>
                <a:ea typeface="Aptos" pitchFamily="34" charset="-122"/>
                <a:cs typeface="Aptos" pitchFamily="34" charset="-120"/>
              </a:rPr>
              <a:t>ΕΠΙΜΟΡΦΩΣΗ ΣΥΜΒΟΥΛΩΝ ΕΚΠΑΙΔΕΥΣΗΣ</a:t>
            </a:r>
            <a:endParaRPr lang="en-US" sz="1050" dirty="0">
              <a:effectLst>
                <a:outerShdw blurRad="38100" dist="38100" dir="2700000" algn="tl">
                  <a:srgbClr val="000000">
                    <a:alpha val="43137"/>
                  </a:srgbClr>
                </a:outerShdw>
              </a:effectLst>
            </a:endParaRPr>
          </a:p>
        </p:txBody>
      </p:sp>
      <p:pic>
        <p:nvPicPr>
          <p:cNvPr id="12" name="Εικόνα 11">
            <a:extLst>
              <a:ext uri="{FF2B5EF4-FFF2-40B4-BE49-F238E27FC236}">
                <a16:creationId xmlns:a16="http://schemas.microsoft.com/office/drawing/2014/main" id="{0C50071B-B7E7-FFCA-287E-9CB6C853D02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348150" y="6362701"/>
            <a:ext cx="2411316" cy="449071"/>
          </a:xfrm>
          <a:prstGeom prst="rect">
            <a:avLst/>
          </a:prstGeom>
          <a:noFill/>
          <a:ln>
            <a:noFill/>
          </a:ln>
        </p:spPr>
      </p:pic>
      <p:sp>
        <p:nvSpPr>
          <p:cNvPr id="8" name="Text 5"/>
          <p:cNvSpPr/>
          <p:nvPr/>
        </p:nvSpPr>
        <p:spPr>
          <a:xfrm>
            <a:off x="452550" y="3914141"/>
            <a:ext cx="5382768" cy="1361437"/>
          </a:xfrm>
          <a:prstGeom prst="rect">
            <a:avLst/>
          </a:prstGeom>
          <a:noFill/>
          <a:ln/>
        </p:spPr>
        <p:txBody>
          <a:bodyPr wrap="square" lIns="0" tIns="0" rIns="0" bIns="0" rtlCol="0" anchor="ctr"/>
          <a:lstStyle/>
          <a:p>
            <a:pPr marL="0" indent="0">
              <a:buNone/>
            </a:pPr>
            <a:r>
              <a:rPr lang="el-GR" dirty="0"/>
              <a:t>1</a:t>
            </a:r>
            <a:r>
              <a:rPr lang="el-GR" baseline="30000" dirty="0"/>
              <a:t>η</a:t>
            </a:r>
            <a:r>
              <a:rPr lang="el-GR" dirty="0"/>
              <a:t> συνάντηση - Θεωρητικό μέρος</a:t>
            </a:r>
          </a:p>
          <a:p>
            <a:pPr marL="0" indent="0">
              <a:buNone/>
            </a:pPr>
            <a:endParaRPr lang="el-GR" dirty="0"/>
          </a:p>
          <a:p>
            <a:pPr marL="0" indent="0">
              <a:buNone/>
            </a:pPr>
            <a:r>
              <a:rPr lang="el-GR" sz="1600" dirty="0"/>
              <a:t>Φυσιογνωμία του μαθήματος και περιεχόμενο του Προγράμματος Σπουδών</a:t>
            </a:r>
          </a:p>
          <a:p>
            <a:pPr marL="0" indent="0">
              <a:buNone/>
            </a:pPr>
            <a:endParaRPr lang="en-US" dirty="0"/>
          </a:p>
        </p:txBody>
      </p:sp>
      <p:sp>
        <p:nvSpPr>
          <p:cNvPr id="7" name="Shape 4"/>
          <p:cNvSpPr/>
          <p:nvPr/>
        </p:nvSpPr>
        <p:spPr>
          <a:xfrm>
            <a:off x="731520" y="3794760"/>
            <a:ext cx="1965960" cy="0"/>
          </a:xfrm>
          <a:prstGeom prst="line">
            <a:avLst/>
          </a:prstGeom>
          <a:noFill/>
          <a:ln w="25400">
            <a:solidFill>
              <a:srgbClr val="D7B06B"/>
            </a:solidFill>
            <a:prstDash val="solid"/>
          </a:ln>
        </p:spPr>
        <p:txBody>
          <a:bodyPr/>
          <a:lstStyle/>
          <a:p>
            <a:endParaRPr lang="el-GR"/>
          </a:p>
        </p:txBody>
      </p:sp>
      <p:pic>
        <p:nvPicPr>
          <p:cNvPr id="10" name="object 2">
            <a:extLst>
              <a:ext uri="{FF2B5EF4-FFF2-40B4-BE49-F238E27FC236}">
                <a16:creationId xmlns:a16="http://schemas.microsoft.com/office/drawing/2014/main" id="{3A6F53D7-6E1A-A0B2-4657-AEA81CB4FD2F}"/>
              </a:ext>
            </a:extLst>
          </p:cNvPr>
          <p:cNvPicPr/>
          <p:nvPr/>
        </p:nvPicPr>
        <p:blipFill>
          <a:blip r:embed="rId5" cstate="print"/>
          <a:stretch>
            <a:fillRect/>
          </a:stretch>
        </p:blipFill>
        <p:spPr>
          <a:xfrm>
            <a:off x="365760" y="6336794"/>
            <a:ext cx="1965960" cy="521206"/>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sp>
        <p:nvSpPr>
          <p:cNvPr id="3" name="TextBox 2"/>
          <p:cNvSpPr txBox="1"/>
          <p:nvPr/>
        </p:nvSpPr>
        <p:spPr>
          <a:xfrm>
            <a:off x="685800" y="731520"/>
            <a:ext cx="10698480" cy="548640"/>
          </a:xfrm>
          <a:prstGeom prst="rect">
            <a:avLst/>
          </a:prstGeom>
          <a:noFill/>
        </p:spPr>
        <p:txBody>
          <a:bodyPr wrap="square" lIns="36576" tIns="27432" rIns="36576" bIns="27432" anchor="t">
            <a:spAutoFit/>
          </a:bodyPr>
          <a:lstStyle/>
          <a:p>
            <a:pPr marL="0" marR="0" lvl="0" indent="0" algn="l" defTabSz="457200" rtl="0" eaLnBrk="1" fontAlgn="auto" latinLnBrk="0" hangingPunct="1">
              <a:lnSpc>
                <a:spcPct val="100000"/>
              </a:lnSpc>
              <a:spcBef>
                <a:spcPts val="0"/>
              </a:spcBef>
              <a:spcAft>
                <a:spcPts val="100"/>
              </a:spcAft>
              <a:buClrTx/>
              <a:buSzTx/>
              <a:buFontTx/>
              <a:buNone/>
              <a:tabLst/>
              <a:defRPr/>
            </a:pPr>
            <a:r>
              <a:rPr kumimoji="0" sz="2420" b="1" i="0" u="none" strike="noStrike" kern="1200" cap="none" spc="0" normalizeH="0" baseline="0" noProof="0">
                <a:ln>
                  <a:noFill/>
                </a:ln>
                <a:solidFill>
                  <a:srgbClr val="24465B"/>
                </a:solidFill>
                <a:effectLst/>
                <a:uLnTx/>
                <a:uFillTx/>
                <a:latin typeface="Aptos Display"/>
                <a:ea typeface="+mn-ea"/>
                <a:cs typeface="+mn-cs"/>
              </a:rPr>
              <a:t>Κριτήρια αξιολόγησης των πράξεων</a:t>
            </a:r>
          </a:p>
        </p:txBody>
      </p:sp>
      <p:sp>
        <p:nvSpPr>
          <p:cNvPr id="4" name="TextBox 3"/>
          <p:cNvSpPr txBox="1"/>
          <p:nvPr/>
        </p:nvSpPr>
        <p:spPr>
          <a:xfrm>
            <a:off x="694944" y="1298448"/>
            <a:ext cx="10424160" cy="236988"/>
          </a:xfrm>
          <a:prstGeom prst="rect">
            <a:avLst/>
          </a:prstGeom>
          <a:noFill/>
        </p:spPr>
        <p:txBody>
          <a:bodyPr wrap="square" lIns="36576" tIns="27432" rIns="36576" bIns="27432" anchor="t">
            <a:spAutoFit/>
          </a:bodyPr>
          <a:lstStyle/>
          <a:p>
            <a:pPr marL="0" marR="0" lvl="0" indent="0" algn="l" defTabSz="457200" rtl="0" eaLnBrk="1" fontAlgn="auto" latinLnBrk="0" hangingPunct="1">
              <a:lnSpc>
                <a:spcPct val="100000"/>
              </a:lnSpc>
              <a:spcBef>
                <a:spcPts val="0"/>
              </a:spcBef>
              <a:spcAft>
                <a:spcPts val="100"/>
              </a:spcAft>
              <a:buClrTx/>
              <a:buSzTx/>
              <a:buFontTx/>
              <a:buNone/>
              <a:tabLst/>
              <a:defRPr/>
            </a:pPr>
            <a:r>
              <a:rPr kumimoji="0" lang="el-GR" sz="1180" b="0" i="0" u="none" strike="noStrike" kern="1200" cap="none" spc="0" normalizeH="0" baseline="0" noProof="0" dirty="0">
                <a:ln>
                  <a:noFill/>
                </a:ln>
                <a:solidFill>
                  <a:srgbClr val="6C7A82"/>
                </a:solidFill>
                <a:effectLst/>
                <a:uLnTx/>
                <a:uFillTx/>
                <a:latin typeface="Aptos"/>
                <a:ea typeface="+mn-ea"/>
                <a:cs typeface="+mn-cs"/>
              </a:rPr>
              <a:t>Πώς μπορούμε </a:t>
            </a:r>
            <a:r>
              <a:rPr kumimoji="0" sz="1180" b="0" i="0" u="none" strike="noStrike" kern="1200" cap="none" spc="0" normalizeH="0" baseline="0" noProof="0" dirty="0">
                <a:ln>
                  <a:noFill/>
                </a:ln>
                <a:solidFill>
                  <a:srgbClr val="6C7A82"/>
                </a:solidFill>
                <a:effectLst/>
                <a:uLnTx/>
                <a:uFillTx/>
                <a:latin typeface="Aptos"/>
                <a:ea typeface="+mn-ea"/>
                <a:cs typeface="+mn-cs"/>
              </a:rPr>
              <a:t>να σκεφτούμε αν μια πράξη είναι σωστή ή όχι</a:t>
            </a:r>
            <a:r>
              <a:rPr kumimoji="0" lang="el-GR" sz="1180" b="0" i="0" u="none" strike="noStrike" kern="1200" cap="none" spc="0" normalizeH="0" baseline="0" noProof="0" dirty="0">
                <a:ln>
                  <a:noFill/>
                </a:ln>
                <a:solidFill>
                  <a:srgbClr val="6C7A82"/>
                </a:solidFill>
                <a:effectLst/>
                <a:uLnTx/>
                <a:uFillTx/>
                <a:latin typeface="Aptos"/>
                <a:ea typeface="+mn-ea"/>
                <a:cs typeface="+mn-cs"/>
              </a:rPr>
              <a:t>;</a:t>
            </a:r>
            <a:endParaRPr kumimoji="0" sz="1180" b="0" i="0" u="none" strike="noStrike" kern="1200" cap="none" spc="0" normalizeH="0" baseline="0" noProof="0" dirty="0">
              <a:ln>
                <a:noFill/>
              </a:ln>
              <a:solidFill>
                <a:srgbClr val="6C7A82"/>
              </a:solidFill>
              <a:effectLst/>
              <a:uLnTx/>
              <a:uFillTx/>
              <a:latin typeface="Aptos"/>
              <a:ea typeface="+mn-ea"/>
              <a:cs typeface="+mn-cs"/>
            </a:endParaRPr>
          </a:p>
        </p:txBody>
      </p:sp>
      <p:sp>
        <p:nvSpPr>
          <p:cNvPr id="5" name="Rounded Rectangle 4"/>
          <p:cNvSpPr/>
          <p:nvPr/>
        </p:nvSpPr>
        <p:spPr>
          <a:xfrm>
            <a:off x="658368" y="1847088"/>
            <a:ext cx="5184648" cy="1700784"/>
          </a:xfrm>
          <a:prstGeom prst="roundRect">
            <a:avLst/>
          </a:prstGeom>
          <a:solidFill>
            <a:srgbClr val="E5ECEE"/>
          </a:solidFill>
          <a:ln w="7620">
            <a:solidFill>
              <a:srgbClr val="D9D6C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Rectangle 5"/>
          <p:cNvSpPr/>
          <p:nvPr/>
        </p:nvSpPr>
        <p:spPr>
          <a:xfrm>
            <a:off x="804672" y="1993392"/>
            <a:ext cx="73152" cy="310896"/>
          </a:xfrm>
          <a:prstGeom prst="rect">
            <a:avLst/>
          </a:prstGeom>
          <a:solidFill>
            <a:srgbClr val="7D9EA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TextBox 6"/>
          <p:cNvSpPr txBox="1"/>
          <p:nvPr/>
        </p:nvSpPr>
        <p:spPr>
          <a:xfrm>
            <a:off x="987552" y="1965960"/>
            <a:ext cx="4709160" cy="310896"/>
          </a:xfrm>
          <a:prstGeom prst="rect">
            <a:avLst/>
          </a:prstGeom>
          <a:noFill/>
        </p:spPr>
        <p:txBody>
          <a:bodyPr wrap="square" lIns="36576" tIns="27432" rIns="36576" bIns="27432" anchor="t">
            <a:spAutoFit/>
          </a:bodyPr>
          <a:lstStyle/>
          <a:p>
            <a:pPr marL="0" marR="0" lvl="0" indent="0" algn="l" defTabSz="457200" rtl="0" eaLnBrk="1" fontAlgn="auto" latinLnBrk="0" hangingPunct="1">
              <a:lnSpc>
                <a:spcPct val="100000"/>
              </a:lnSpc>
              <a:spcBef>
                <a:spcPts val="0"/>
              </a:spcBef>
              <a:spcAft>
                <a:spcPts val="100"/>
              </a:spcAft>
              <a:buClrTx/>
              <a:buSzTx/>
              <a:buFontTx/>
              <a:buNone/>
              <a:tabLst/>
              <a:defRPr/>
            </a:pPr>
            <a:r>
              <a:rPr kumimoji="0" sz="1380" b="1" i="0" u="none" strike="noStrike" kern="1200" cap="none" spc="0" normalizeH="0" baseline="0" noProof="0">
                <a:ln>
                  <a:noFill/>
                </a:ln>
                <a:solidFill>
                  <a:srgbClr val="24465B"/>
                </a:solidFill>
                <a:effectLst/>
                <a:uLnTx/>
                <a:uFillTx/>
                <a:latin typeface="Aptos Display"/>
                <a:ea typeface="+mn-ea"/>
                <a:cs typeface="+mn-cs"/>
              </a:rPr>
              <a:t>Συνέπειες</a:t>
            </a:r>
          </a:p>
        </p:txBody>
      </p:sp>
      <p:sp>
        <p:nvSpPr>
          <p:cNvPr id="8" name="TextBox 7"/>
          <p:cNvSpPr txBox="1"/>
          <p:nvPr/>
        </p:nvSpPr>
        <p:spPr>
          <a:xfrm>
            <a:off x="877824" y="2318512"/>
            <a:ext cx="4782312" cy="1050544"/>
          </a:xfrm>
          <a:prstGeom prst="rect">
            <a:avLst/>
          </a:prstGeom>
          <a:noFill/>
        </p:spPr>
        <p:txBody>
          <a:bodyPr wrap="square" lIns="36576" tIns="27432" rIns="36576" bIns="27432" anchor="t">
            <a:spAutoFit/>
          </a:bodyPr>
          <a:lstStyle/>
          <a:p>
            <a:pPr marL="0" marR="0" lvl="0" indent="0" algn="l" defTabSz="457200" rtl="0" eaLnBrk="1" fontAlgn="auto" latinLnBrk="0" hangingPunct="1">
              <a:lnSpc>
                <a:spcPct val="100000"/>
              </a:lnSpc>
              <a:spcBef>
                <a:spcPts val="0"/>
              </a:spcBef>
              <a:spcAft>
                <a:spcPts val="100"/>
              </a:spcAft>
              <a:buClrTx/>
              <a:buSzTx/>
              <a:buFontTx/>
              <a:buNone/>
              <a:tabLst/>
              <a:defRPr/>
            </a:pPr>
            <a:r>
              <a:rPr kumimoji="0" sz="1050" b="0" i="0" u="none" strike="noStrike" kern="1200" cap="none" spc="0" normalizeH="0" baseline="0" noProof="0" dirty="0" err="1">
                <a:ln>
                  <a:noFill/>
                </a:ln>
                <a:solidFill>
                  <a:srgbClr val="364248"/>
                </a:solidFill>
                <a:effectLst/>
                <a:uLnTx/>
                <a:uFillTx/>
                <a:latin typeface="Aptos"/>
                <a:ea typeface="+mn-ea"/>
                <a:cs typeface="+mn-cs"/>
              </a:rPr>
              <a:t>Εξετάζουμε</a:t>
            </a:r>
            <a:r>
              <a:rPr kumimoji="0" sz="1050" b="0" i="0" u="none" strike="noStrike" kern="1200" cap="none" spc="0" normalizeH="0" baseline="0" noProof="0" dirty="0">
                <a:ln>
                  <a:noFill/>
                </a:ln>
                <a:solidFill>
                  <a:srgbClr val="364248"/>
                </a:solidFill>
                <a:effectLst/>
                <a:uLnTx/>
                <a:uFillTx/>
                <a:latin typeface="Aptos"/>
                <a:ea typeface="+mn-ea"/>
                <a:cs typeface="+mn-cs"/>
              </a:rPr>
              <a:t> </a:t>
            </a:r>
            <a:r>
              <a:rPr kumimoji="0" sz="1050" b="0" i="0" u="none" strike="noStrike" kern="1200" cap="none" spc="0" normalizeH="0" baseline="0" noProof="0" dirty="0" err="1">
                <a:ln>
                  <a:noFill/>
                </a:ln>
                <a:solidFill>
                  <a:srgbClr val="364248"/>
                </a:solidFill>
                <a:effectLst/>
                <a:uLnTx/>
                <a:uFillTx/>
                <a:latin typeface="Aptos"/>
                <a:ea typeface="+mn-ea"/>
                <a:cs typeface="+mn-cs"/>
              </a:rPr>
              <a:t>τις</a:t>
            </a:r>
            <a:r>
              <a:rPr kumimoji="0" sz="1050" b="0" i="0" u="none" strike="noStrike" kern="1200" cap="none" spc="0" normalizeH="0" baseline="0" noProof="0" dirty="0">
                <a:ln>
                  <a:noFill/>
                </a:ln>
                <a:solidFill>
                  <a:srgbClr val="364248"/>
                </a:solidFill>
                <a:effectLst/>
                <a:uLnTx/>
                <a:uFillTx/>
                <a:latin typeface="Aptos"/>
                <a:ea typeface="+mn-ea"/>
                <a:cs typeface="+mn-cs"/>
              </a:rPr>
              <a:t> </a:t>
            </a:r>
            <a:r>
              <a:rPr kumimoji="0" sz="1050" b="0" i="0" u="none" strike="noStrike" kern="1200" cap="none" spc="0" normalizeH="0" baseline="0" noProof="0" dirty="0" err="1">
                <a:ln>
                  <a:noFill/>
                </a:ln>
                <a:solidFill>
                  <a:srgbClr val="364248"/>
                </a:solidFill>
                <a:effectLst/>
                <a:uLnTx/>
                <a:uFillTx/>
                <a:latin typeface="Aptos"/>
                <a:ea typeface="+mn-ea"/>
                <a:cs typeface="+mn-cs"/>
              </a:rPr>
              <a:t>συνέ</a:t>
            </a:r>
            <a:r>
              <a:rPr kumimoji="0" sz="1050" b="0" i="0" u="none" strike="noStrike" kern="1200" cap="none" spc="0" normalizeH="0" baseline="0" noProof="0" dirty="0">
                <a:ln>
                  <a:noFill/>
                </a:ln>
                <a:solidFill>
                  <a:srgbClr val="364248"/>
                </a:solidFill>
                <a:effectLst/>
                <a:uLnTx/>
                <a:uFillTx/>
                <a:latin typeface="Aptos"/>
                <a:ea typeface="+mn-ea"/>
                <a:cs typeface="+mn-cs"/>
              </a:rPr>
              <a:t>πειες μιας πράξης και ζυγίζουμε πόσες είναι οι καλές και πόσες οι κακές, ώστε να επιλέγουμε την πράξη που έχει τις περισσότερες καλές συνέπειες για τους περισσότερους.</a:t>
            </a:r>
          </a:p>
          <a:p>
            <a:pPr marL="0" marR="0" lvl="0" indent="0" algn="l" defTabSz="457200" rtl="0" eaLnBrk="1" fontAlgn="auto" latinLnBrk="0" hangingPunct="1">
              <a:lnSpc>
                <a:spcPct val="100000"/>
              </a:lnSpc>
              <a:spcBef>
                <a:spcPts val="0"/>
              </a:spcBef>
              <a:spcAft>
                <a:spcPts val="100"/>
              </a:spcAft>
              <a:buClrTx/>
              <a:buSzTx/>
              <a:buFontTx/>
              <a:buNone/>
              <a:tabLst/>
              <a:defRPr/>
            </a:pPr>
            <a:endParaRPr kumimoji="0" sz="1050" b="0" i="0" u="none" strike="noStrike" kern="1200" cap="none" spc="0" normalizeH="0" baseline="0" noProof="0" dirty="0">
              <a:ln>
                <a:noFill/>
              </a:ln>
              <a:solidFill>
                <a:srgbClr val="364248"/>
              </a:solidFill>
              <a:effectLst/>
              <a:uLnTx/>
              <a:uFillTx/>
              <a:latin typeface="Aptos"/>
              <a:ea typeface="+mn-ea"/>
              <a:cs typeface="+mn-cs"/>
            </a:endParaRPr>
          </a:p>
          <a:p>
            <a:pPr marL="0" marR="0" lvl="0" indent="0" algn="l" defTabSz="457200" rtl="0" eaLnBrk="1" fontAlgn="auto" latinLnBrk="0" hangingPunct="1">
              <a:lnSpc>
                <a:spcPct val="100000"/>
              </a:lnSpc>
              <a:spcBef>
                <a:spcPts val="0"/>
              </a:spcBef>
              <a:spcAft>
                <a:spcPts val="100"/>
              </a:spcAft>
              <a:buClrTx/>
              <a:buSzTx/>
              <a:buFontTx/>
              <a:buNone/>
              <a:tabLst/>
              <a:defRPr/>
            </a:pPr>
            <a:r>
              <a:rPr kumimoji="0" sz="1050" b="0" i="0" u="none" strike="noStrike" kern="1200" cap="none" spc="0" normalizeH="0" baseline="0" noProof="0" dirty="0">
                <a:ln>
                  <a:noFill/>
                </a:ln>
                <a:solidFill>
                  <a:srgbClr val="364248"/>
                </a:solidFill>
                <a:effectLst/>
                <a:uLnTx/>
                <a:uFillTx/>
                <a:latin typeface="Aptos"/>
                <a:ea typeface="+mn-ea"/>
                <a:cs typeface="+mn-cs"/>
              </a:rPr>
              <a:t>Πα</a:t>
            </a:r>
            <a:r>
              <a:rPr kumimoji="0" sz="1050" b="0" i="0" u="none" strike="noStrike" kern="1200" cap="none" spc="0" normalizeH="0" baseline="0" noProof="0" dirty="0" err="1">
                <a:ln>
                  <a:noFill/>
                </a:ln>
                <a:solidFill>
                  <a:srgbClr val="364248"/>
                </a:solidFill>
                <a:effectLst/>
                <a:uLnTx/>
                <a:uFillTx/>
                <a:latin typeface="Aptos"/>
                <a:ea typeface="+mn-ea"/>
                <a:cs typeface="+mn-cs"/>
              </a:rPr>
              <a:t>ράδειγμ</a:t>
            </a:r>
            <a:r>
              <a:rPr kumimoji="0" sz="1050" b="0" i="0" u="none" strike="noStrike" kern="1200" cap="none" spc="0" normalizeH="0" baseline="0" noProof="0" dirty="0">
                <a:ln>
                  <a:noFill/>
                </a:ln>
                <a:solidFill>
                  <a:srgbClr val="364248"/>
                </a:solidFill>
                <a:effectLst/>
                <a:uLnTx/>
                <a:uFillTx/>
                <a:latin typeface="Aptos"/>
                <a:ea typeface="+mn-ea"/>
                <a:cs typeface="+mn-cs"/>
              </a:rPr>
              <a:t>α: Αν πάρω τις μπογιές της συμμαθήτριάς μου χωρίς την άδειά της, ποιες είναι οι συνέπειες;</a:t>
            </a:r>
          </a:p>
        </p:txBody>
      </p:sp>
      <p:sp>
        <p:nvSpPr>
          <p:cNvPr id="9" name="Rounded Rectangle 8"/>
          <p:cNvSpPr/>
          <p:nvPr/>
        </p:nvSpPr>
        <p:spPr>
          <a:xfrm>
            <a:off x="6355080" y="1847088"/>
            <a:ext cx="5184648" cy="1700784"/>
          </a:xfrm>
          <a:prstGeom prst="roundRect">
            <a:avLst/>
          </a:prstGeom>
          <a:solidFill>
            <a:srgbClr val="E8D9BA"/>
          </a:solidFill>
          <a:ln w="7620">
            <a:solidFill>
              <a:srgbClr val="D9D6C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Rectangle 9"/>
          <p:cNvSpPr/>
          <p:nvPr/>
        </p:nvSpPr>
        <p:spPr>
          <a:xfrm>
            <a:off x="6501384" y="1993392"/>
            <a:ext cx="73152" cy="310896"/>
          </a:xfrm>
          <a:prstGeom prst="rect">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TextBox 10"/>
          <p:cNvSpPr txBox="1"/>
          <p:nvPr/>
        </p:nvSpPr>
        <p:spPr>
          <a:xfrm>
            <a:off x="6684264" y="1965960"/>
            <a:ext cx="4709160" cy="310896"/>
          </a:xfrm>
          <a:prstGeom prst="rect">
            <a:avLst/>
          </a:prstGeom>
          <a:noFill/>
        </p:spPr>
        <p:txBody>
          <a:bodyPr wrap="square" lIns="36576" tIns="27432" rIns="36576" bIns="27432" anchor="t">
            <a:spAutoFit/>
          </a:bodyPr>
          <a:lstStyle/>
          <a:p>
            <a:pPr marL="0" marR="0" lvl="0" indent="0" algn="l" defTabSz="457200" rtl="0" eaLnBrk="1" fontAlgn="auto" latinLnBrk="0" hangingPunct="1">
              <a:lnSpc>
                <a:spcPct val="100000"/>
              </a:lnSpc>
              <a:spcBef>
                <a:spcPts val="0"/>
              </a:spcBef>
              <a:spcAft>
                <a:spcPts val="100"/>
              </a:spcAft>
              <a:buClrTx/>
              <a:buSzTx/>
              <a:buFontTx/>
              <a:buNone/>
              <a:tabLst/>
              <a:defRPr/>
            </a:pPr>
            <a:r>
              <a:rPr kumimoji="0" sz="1380" b="1" i="0" u="none" strike="noStrike" kern="1200" cap="none" spc="0" normalizeH="0" baseline="0" noProof="0">
                <a:ln>
                  <a:noFill/>
                </a:ln>
                <a:solidFill>
                  <a:srgbClr val="24465B"/>
                </a:solidFill>
                <a:effectLst/>
                <a:uLnTx/>
                <a:uFillTx/>
                <a:latin typeface="Aptos Display"/>
                <a:ea typeface="+mn-ea"/>
                <a:cs typeface="+mn-cs"/>
              </a:rPr>
              <a:t>Αρχές και κανόνες</a:t>
            </a:r>
          </a:p>
        </p:txBody>
      </p:sp>
      <p:sp>
        <p:nvSpPr>
          <p:cNvPr id="12" name="TextBox 11"/>
          <p:cNvSpPr txBox="1"/>
          <p:nvPr/>
        </p:nvSpPr>
        <p:spPr>
          <a:xfrm>
            <a:off x="6556248" y="2395728"/>
            <a:ext cx="4782312" cy="565796"/>
          </a:xfrm>
          <a:prstGeom prst="rect">
            <a:avLst/>
          </a:prstGeom>
          <a:noFill/>
        </p:spPr>
        <p:txBody>
          <a:bodyPr wrap="square" lIns="36576" tIns="27432" rIns="36576" bIns="27432" anchor="t">
            <a:spAutoFit/>
          </a:bodyPr>
          <a:lstStyle/>
          <a:p>
            <a:pPr marL="0" marR="0" lvl="0" indent="0" algn="l" defTabSz="457200" rtl="0" eaLnBrk="1" fontAlgn="auto" latinLnBrk="0" hangingPunct="1">
              <a:lnSpc>
                <a:spcPct val="100000"/>
              </a:lnSpc>
              <a:spcBef>
                <a:spcPts val="0"/>
              </a:spcBef>
              <a:spcAft>
                <a:spcPts val="100"/>
              </a:spcAft>
              <a:buClrTx/>
              <a:buSzTx/>
              <a:buFontTx/>
              <a:buNone/>
              <a:tabLst/>
              <a:defRPr/>
            </a:pPr>
            <a:r>
              <a:rPr kumimoji="0" sz="1050" b="0" i="0" u="none" strike="noStrike" kern="1200" cap="none" spc="0" normalizeH="0" baseline="0" noProof="0" dirty="0" err="1">
                <a:ln>
                  <a:noFill/>
                </a:ln>
                <a:solidFill>
                  <a:srgbClr val="364248"/>
                </a:solidFill>
                <a:effectLst/>
                <a:uLnTx/>
                <a:uFillTx/>
                <a:latin typeface="Aptos"/>
                <a:ea typeface="+mn-ea"/>
                <a:cs typeface="+mn-cs"/>
              </a:rPr>
              <a:t>Αν</a:t>
            </a:r>
            <a:r>
              <a:rPr kumimoji="0" sz="1050" b="0" i="0" u="none" strike="noStrike" kern="1200" cap="none" spc="0" normalizeH="0" baseline="0" noProof="0" dirty="0">
                <a:ln>
                  <a:noFill/>
                </a:ln>
                <a:solidFill>
                  <a:srgbClr val="364248"/>
                </a:solidFill>
                <a:effectLst/>
                <a:uLnTx/>
                <a:uFillTx/>
                <a:latin typeface="Aptos"/>
                <a:ea typeface="+mn-ea"/>
                <a:cs typeface="+mn-cs"/>
              </a:rPr>
              <a:t>αφερόμαστε σε αρχές που ορίζουν τι είναι ορθό, ανεξαρτήτως συνεπειών.</a:t>
            </a:r>
          </a:p>
          <a:p>
            <a:pPr marL="0" marR="0" lvl="0" indent="0" algn="l" defTabSz="457200" rtl="0" eaLnBrk="1" fontAlgn="auto" latinLnBrk="0" hangingPunct="1">
              <a:lnSpc>
                <a:spcPct val="100000"/>
              </a:lnSpc>
              <a:spcBef>
                <a:spcPts val="0"/>
              </a:spcBef>
              <a:spcAft>
                <a:spcPts val="100"/>
              </a:spcAft>
              <a:buClrTx/>
              <a:buSzTx/>
              <a:buFontTx/>
              <a:buNone/>
              <a:tabLst/>
              <a:defRPr/>
            </a:pPr>
            <a:endParaRPr kumimoji="0" sz="1050" b="0" i="0" u="none" strike="noStrike" kern="1200" cap="none" spc="0" normalizeH="0" baseline="0" noProof="0" dirty="0">
              <a:ln>
                <a:noFill/>
              </a:ln>
              <a:solidFill>
                <a:srgbClr val="364248"/>
              </a:solidFill>
              <a:effectLst/>
              <a:uLnTx/>
              <a:uFillTx/>
              <a:latin typeface="Aptos"/>
              <a:ea typeface="+mn-ea"/>
              <a:cs typeface="+mn-cs"/>
            </a:endParaRPr>
          </a:p>
          <a:p>
            <a:pPr marL="0" marR="0" lvl="0" indent="0" algn="l" defTabSz="457200" rtl="0" eaLnBrk="1" fontAlgn="auto" latinLnBrk="0" hangingPunct="1">
              <a:lnSpc>
                <a:spcPct val="100000"/>
              </a:lnSpc>
              <a:spcBef>
                <a:spcPts val="0"/>
              </a:spcBef>
              <a:spcAft>
                <a:spcPts val="100"/>
              </a:spcAft>
              <a:buClrTx/>
              <a:buSzTx/>
              <a:buFontTx/>
              <a:buNone/>
              <a:tabLst/>
              <a:defRPr/>
            </a:pPr>
            <a:r>
              <a:rPr kumimoji="0" sz="1050" b="0" i="0" u="none" strike="noStrike" kern="1200" cap="none" spc="0" normalizeH="0" baseline="0" noProof="0" dirty="0">
                <a:ln>
                  <a:noFill/>
                </a:ln>
                <a:solidFill>
                  <a:srgbClr val="364248"/>
                </a:solidFill>
                <a:effectLst/>
                <a:uLnTx/>
                <a:uFillTx/>
                <a:latin typeface="Aptos"/>
                <a:ea typeface="+mn-ea"/>
                <a:cs typeface="+mn-cs"/>
              </a:rPr>
              <a:t>Παρα</a:t>
            </a:r>
            <a:r>
              <a:rPr kumimoji="0" sz="1050" b="0" i="0" u="none" strike="noStrike" kern="1200" cap="none" spc="0" normalizeH="0" baseline="0" noProof="0" dirty="0" err="1">
                <a:ln>
                  <a:noFill/>
                </a:ln>
                <a:solidFill>
                  <a:srgbClr val="364248"/>
                </a:solidFill>
                <a:effectLst/>
                <a:uLnTx/>
                <a:uFillTx/>
                <a:latin typeface="Aptos"/>
                <a:ea typeface="+mn-ea"/>
                <a:cs typeface="+mn-cs"/>
              </a:rPr>
              <a:t>δείγμ</a:t>
            </a:r>
            <a:r>
              <a:rPr kumimoji="0" sz="1050" b="0" i="0" u="none" strike="noStrike" kern="1200" cap="none" spc="0" normalizeH="0" baseline="0" noProof="0" dirty="0">
                <a:ln>
                  <a:noFill/>
                </a:ln>
                <a:solidFill>
                  <a:srgbClr val="364248"/>
                </a:solidFill>
                <a:effectLst/>
                <a:uLnTx/>
                <a:uFillTx/>
                <a:latin typeface="Aptos"/>
                <a:ea typeface="+mn-ea"/>
                <a:cs typeface="+mn-cs"/>
              </a:rPr>
              <a:t>ατα: να κρατάμε τις υποσχέσεις μας, να μην λέμε ψέματα.</a:t>
            </a:r>
          </a:p>
        </p:txBody>
      </p:sp>
      <p:sp>
        <p:nvSpPr>
          <p:cNvPr id="13" name="Rounded Rectangle 12"/>
          <p:cNvSpPr/>
          <p:nvPr/>
        </p:nvSpPr>
        <p:spPr>
          <a:xfrm>
            <a:off x="658368" y="3776472"/>
            <a:ext cx="5184648" cy="1700784"/>
          </a:xfrm>
          <a:prstGeom prst="roundRect">
            <a:avLst/>
          </a:prstGeom>
          <a:solidFill>
            <a:srgbClr val="DCE5DE"/>
          </a:solidFill>
          <a:ln w="7620">
            <a:solidFill>
              <a:srgbClr val="D9D6C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Rectangle 13"/>
          <p:cNvSpPr/>
          <p:nvPr/>
        </p:nvSpPr>
        <p:spPr>
          <a:xfrm>
            <a:off x="804672" y="3922776"/>
            <a:ext cx="73152" cy="310896"/>
          </a:xfrm>
          <a:prstGeom prst="rect">
            <a:avLst/>
          </a:prstGeom>
          <a:solidFill>
            <a:srgbClr val="24465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5" name="TextBox 14"/>
          <p:cNvSpPr txBox="1"/>
          <p:nvPr/>
        </p:nvSpPr>
        <p:spPr>
          <a:xfrm>
            <a:off x="987552" y="3895344"/>
            <a:ext cx="4709160" cy="310896"/>
          </a:xfrm>
          <a:prstGeom prst="rect">
            <a:avLst/>
          </a:prstGeom>
          <a:noFill/>
        </p:spPr>
        <p:txBody>
          <a:bodyPr wrap="square" lIns="36576" tIns="27432" rIns="36576" bIns="27432" anchor="t">
            <a:spAutoFit/>
          </a:bodyPr>
          <a:lstStyle/>
          <a:p>
            <a:pPr marL="0" marR="0" lvl="0" indent="0" algn="l" defTabSz="457200" rtl="0" eaLnBrk="1" fontAlgn="auto" latinLnBrk="0" hangingPunct="1">
              <a:lnSpc>
                <a:spcPct val="100000"/>
              </a:lnSpc>
              <a:spcBef>
                <a:spcPts val="0"/>
              </a:spcBef>
              <a:spcAft>
                <a:spcPts val="100"/>
              </a:spcAft>
              <a:buClrTx/>
              <a:buSzTx/>
              <a:buFontTx/>
              <a:buNone/>
              <a:tabLst/>
              <a:defRPr/>
            </a:pPr>
            <a:r>
              <a:rPr kumimoji="0" sz="1380" b="1" i="0" u="none" strike="noStrike" kern="1200" cap="none" spc="0" normalizeH="0" baseline="0" noProof="0">
                <a:ln>
                  <a:noFill/>
                </a:ln>
                <a:solidFill>
                  <a:srgbClr val="24465B"/>
                </a:solidFill>
                <a:effectLst/>
                <a:uLnTx/>
                <a:uFillTx/>
                <a:latin typeface="Aptos Display"/>
                <a:ea typeface="+mn-ea"/>
                <a:cs typeface="+mn-cs"/>
              </a:rPr>
              <a:t>Χαρακτήρας και αρετές</a:t>
            </a:r>
          </a:p>
        </p:txBody>
      </p:sp>
      <p:sp>
        <p:nvSpPr>
          <p:cNvPr id="16" name="TextBox 15"/>
          <p:cNvSpPr txBox="1"/>
          <p:nvPr/>
        </p:nvSpPr>
        <p:spPr>
          <a:xfrm>
            <a:off x="877824" y="4256363"/>
            <a:ext cx="4782312" cy="727379"/>
          </a:xfrm>
          <a:prstGeom prst="rect">
            <a:avLst/>
          </a:prstGeom>
          <a:noFill/>
        </p:spPr>
        <p:txBody>
          <a:bodyPr wrap="square" lIns="36576" tIns="27432" rIns="36576" bIns="27432" anchor="t">
            <a:spAutoFit/>
          </a:bodyPr>
          <a:lstStyle/>
          <a:p>
            <a:pPr marL="0" marR="0" lvl="0" indent="0" algn="l" defTabSz="457200" rtl="0" eaLnBrk="1" fontAlgn="auto" latinLnBrk="0" hangingPunct="1">
              <a:lnSpc>
                <a:spcPct val="100000"/>
              </a:lnSpc>
              <a:spcBef>
                <a:spcPts val="0"/>
              </a:spcBef>
              <a:spcAft>
                <a:spcPts val="100"/>
              </a:spcAft>
              <a:buClrTx/>
              <a:buSzTx/>
              <a:buFontTx/>
              <a:buNone/>
              <a:tabLst/>
              <a:defRPr/>
            </a:pPr>
            <a:r>
              <a:rPr kumimoji="0" sz="1050" b="0" i="0" u="none" strike="noStrike" kern="1200" cap="none" spc="0" normalizeH="0" baseline="0" noProof="0" dirty="0" err="1">
                <a:ln>
                  <a:noFill/>
                </a:ln>
                <a:solidFill>
                  <a:srgbClr val="364248"/>
                </a:solidFill>
                <a:effectLst/>
                <a:uLnTx/>
                <a:uFillTx/>
                <a:latin typeface="Aptos"/>
                <a:ea typeface="+mn-ea"/>
                <a:cs typeface="+mn-cs"/>
              </a:rPr>
              <a:t>Εστιάζουμε</a:t>
            </a:r>
            <a:r>
              <a:rPr kumimoji="0" sz="1050" b="0" i="0" u="none" strike="noStrike" kern="1200" cap="none" spc="0" normalizeH="0" baseline="0" noProof="0" dirty="0">
                <a:ln>
                  <a:noFill/>
                </a:ln>
                <a:solidFill>
                  <a:srgbClr val="364248"/>
                </a:solidFill>
                <a:effectLst/>
                <a:uLnTx/>
                <a:uFillTx/>
                <a:latin typeface="Aptos"/>
                <a:ea typeface="+mn-ea"/>
                <a:cs typeface="+mn-cs"/>
              </a:rPr>
              <a:t> </a:t>
            </a:r>
            <a:r>
              <a:rPr kumimoji="0" sz="1050" b="0" i="0" u="none" strike="noStrike" kern="1200" cap="none" spc="0" normalizeH="0" baseline="0" noProof="0" dirty="0" err="1">
                <a:ln>
                  <a:noFill/>
                </a:ln>
                <a:solidFill>
                  <a:srgbClr val="364248"/>
                </a:solidFill>
                <a:effectLst/>
                <a:uLnTx/>
                <a:uFillTx/>
                <a:latin typeface="Aptos"/>
                <a:ea typeface="+mn-ea"/>
                <a:cs typeface="+mn-cs"/>
              </a:rPr>
              <a:t>στον</a:t>
            </a:r>
            <a:r>
              <a:rPr kumimoji="0" sz="1050" b="0" i="0" u="none" strike="noStrike" kern="1200" cap="none" spc="0" normalizeH="0" baseline="0" noProof="0" dirty="0">
                <a:ln>
                  <a:noFill/>
                </a:ln>
                <a:solidFill>
                  <a:srgbClr val="364248"/>
                </a:solidFill>
                <a:effectLst/>
                <a:uLnTx/>
                <a:uFillTx/>
                <a:latin typeface="Aptos"/>
                <a:ea typeface="+mn-ea"/>
                <a:cs typeface="+mn-cs"/>
              </a:rPr>
              <a:t> χαρα</a:t>
            </a:r>
            <a:r>
              <a:rPr kumimoji="0" sz="1050" b="0" i="0" u="none" strike="noStrike" kern="1200" cap="none" spc="0" normalizeH="0" baseline="0" noProof="0" dirty="0" err="1">
                <a:ln>
                  <a:noFill/>
                </a:ln>
                <a:solidFill>
                  <a:srgbClr val="364248"/>
                </a:solidFill>
                <a:effectLst/>
                <a:uLnTx/>
                <a:uFillTx/>
                <a:latin typeface="Aptos"/>
                <a:ea typeface="+mn-ea"/>
                <a:cs typeface="+mn-cs"/>
              </a:rPr>
              <a:t>κτήρ</a:t>
            </a:r>
            <a:r>
              <a:rPr kumimoji="0" sz="1050" b="0" i="0" u="none" strike="noStrike" kern="1200" cap="none" spc="0" normalizeH="0" baseline="0" noProof="0" dirty="0">
                <a:ln>
                  <a:noFill/>
                </a:ln>
                <a:solidFill>
                  <a:srgbClr val="364248"/>
                </a:solidFill>
                <a:effectLst/>
                <a:uLnTx/>
                <a:uFillTx/>
                <a:latin typeface="Aptos"/>
                <a:ea typeface="+mn-ea"/>
                <a:cs typeface="+mn-cs"/>
              </a:rPr>
              <a:t>α αυτού που πράττει.</a:t>
            </a:r>
          </a:p>
          <a:p>
            <a:pPr marL="0" marR="0" lvl="0" indent="0" algn="l" defTabSz="457200" rtl="0" eaLnBrk="1" fontAlgn="auto" latinLnBrk="0" hangingPunct="1">
              <a:lnSpc>
                <a:spcPct val="100000"/>
              </a:lnSpc>
              <a:spcBef>
                <a:spcPts val="0"/>
              </a:spcBef>
              <a:spcAft>
                <a:spcPts val="100"/>
              </a:spcAft>
              <a:buClrTx/>
              <a:buSzTx/>
              <a:buFontTx/>
              <a:buNone/>
              <a:tabLst/>
              <a:defRPr/>
            </a:pPr>
            <a:endParaRPr kumimoji="0" sz="1050" b="0" i="0" u="none" strike="noStrike" kern="1200" cap="none" spc="0" normalizeH="0" baseline="0" noProof="0" dirty="0">
              <a:ln>
                <a:noFill/>
              </a:ln>
              <a:solidFill>
                <a:srgbClr val="364248"/>
              </a:solidFill>
              <a:effectLst/>
              <a:uLnTx/>
              <a:uFillTx/>
              <a:latin typeface="Aptos"/>
              <a:ea typeface="+mn-ea"/>
              <a:cs typeface="+mn-cs"/>
            </a:endParaRPr>
          </a:p>
          <a:p>
            <a:pPr marL="0" marR="0" lvl="0" indent="0" algn="l" defTabSz="457200" rtl="0" eaLnBrk="1" fontAlgn="auto" latinLnBrk="0" hangingPunct="1">
              <a:lnSpc>
                <a:spcPct val="100000"/>
              </a:lnSpc>
              <a:spcBef>
                <a:spcPts val="0"/>
              </a:spcBef>
              <a:spcAft>
                <a:spcPts val="100"/>
              </a:spcAft>
              <a:buClrTx/>
              <a:buSzTx/>
              <a:buFontTx/>
              <a:buNone/>
              <a:tabLst/>
              <a:defRPr/>
            </a:pPr>
            <a:r>
              <a:rPr kumimoji="0" sz="1050" b="0" i="0" u="none" strike="noStrike" kern="1200" cap="none" spc="0" normalizeH="0" baseline="0" noProof="0" dirty="0" err="1">
                <a:ln>
                  <a:noFill/>
                </a:ln>
                <a:solidFill>
                  <a:srgbClr val="364248"/>
                </a:solidFill>
                <a:effectLst/>
                <a:uLnTx/>
                <a:uFillTx/>
                <a:latin typeface="Aptos"/>
                <a:ea typeface="+mn-ea"/>
                <a:cs typeface="+mn-cs"/>
              </a:rPr>
              <a:t>Ρωτάμε</a:t>
            </a:r>
            <a:r>
              <a:rPr kumimoji="0" sz="1050" b="0" i="0" u="none" strike="noStrike" kern="1200" cap="none" spc="0" normalizeH="0" baseline="0" noProof="0" dirty="0">
                <a:ln>
                  <a:noFill/>
                </a:ln>
                <a:solidFill>
                  <a:srgbClr val="364248"/>
                </a:solidFill>
                <a:effectLst/>
                <a:uLnTx/>
                <a:uFillTx/>
                <a:latin typeface="Aptos"/>
                <a:ea typeface="+mn-ea"/>
                <a:cs typeface="+mn-cs"/>
              </a:rPr>
              <a:t>: </a:t>
            </a:r>
            <a:r>
              <a:rPr kumimoji="0" sz="1050" b="0" i="0" u="none" strike="noStrike" kern="1200" cap="none" spc="0" normalizeH="0" baseline="0" noProof="0" dirty="0" err="1">
                <a:ln>
                  <a:noFill/>
                </a:ln>
                <a:solidFill>
                  <a:srgbClr val="364248"/>
                </a:solidFill>
                <a:effectLst/>
                <a:uLnTx/>
                <a:uFillTx/>
                <a:latin typeface="Aptos"/>
                <a:ea typeface="+mn-ea"/>
                <a:cs typeface="+mn-cs"/>
              </a:rPr>
              <a:t>τι</a:t>
            </a:r>
            <a:r>
              <a:rPr kumimoji="0" sz="1050" b="0" i="0" u="none" strike="noStrike" kern="1200" cap="none" spc="0" normalizeH="0" baseline="0" noProof="0" dirty="0">
                <a:ln>
                  <a:noFill/>
                </a:ln>
                <a:solidFill>
                  <a:srgbClr val="364248"/>
                </a:solidFill>
                <a:effectLst/>
                <a:uLnTx/>
                <a:uFillTx/>
                <a:latin typeface="Aptos"/>
                <a:ea typeface="+mn-ea"/>
                <a:cs typeface="+mn-cs"/>
              </a:rPr>
              <a:t> θα </a:t>
            </a:r>
            <a:r>
              <a:rPr kumimoji="0" sz="1050" b="0" i="0" u="none" strike="noStrike" kern="1200" cap="none" spc="0" normalizeH="0" baseline="0" noProof="0" dirty="0" err="1">
                <a:ln>
                  <a:noFill/>
                </a:ln>
                <a:solidFill>
                  <a:srgbClr val="364248"/>
                </a:solidFill>
                <a:effectLst/>
                <a:uLnTx/>
                <a:uFillTx/>
                <a:latin typeface="Aptos"/>
                <a:ea typeface="+mn-ea"/>
                <a:cs typeface="+mn-cs"/>
              </a:rPr>
              <a:t>έκ</a:t>
            </a:r>
            <a:r>
              <a:rPr kumimoji="0" sz="1050" b="0" i="0" u="none" strike="noStrike" kern="1200" cap="none" spc="0" normalizeH="0" baseline="0" noProof="0" dirty="0">
                <a:ln>
                  <a:noFill/>
                </a:ln>
                <a:solidFill>
                  <a:srgbClr val="364248"/>
                </a:solidFill>
                <a:effectLst/>
                <a:uLnTx/>
                <a:uFillTx/>
                <a:latin typeface="Aptos"/>
                <a:ea typeface="+mn-ea"/>
                <a:cs typeface="+mn-cs"/>
              </a:rPr>
              <a:t>ανε ένας ενάρετος άνθρωπος; Η πράξη αυτή δείχνει ειλικρίνεια, δικαιοσύνη, γενναιοδωρία, αυτοέλεγχ</a:t>
            </a:r>
            <a:r>
              <a:rPr kumimoji="0" lang="el-GR" sz="1050" b="0" i="0" u="none" strike="noStrike" kern="1200" cap="none" spc="0" normalizeH="0" baseline="0" noProof="0" dirty="0">
                <a:ln>
                  <a:noFill/>
                </a:ln>
                <a:solidFill>
                  <a:srgbClr val="364248"/>
                </a:solidFill>
                <a:effectLst/>
                <a:uLnTx/>
                <a:uFillTx/>
                <a:latin typeface="Aptos"/>
                <a:ea typeface="+mn-ea"/>
                <a:cs typeface="+mn-cs"/>
              </a:rPr>
              <a:t>ο</a:t>
            </a:r>
            <a:r>
              <a:rPr kumimoji="0" sz="1050" b="0" i="0" u="none" strike="noStrike" kern="1200" cap="none" spc="0" normalizeH="0" baseline="0" noProof="0" dirty="0">
                <a:ln>
                  <a:noFill/>
                </a:ln>
                <a:solidFill>
                  <a:srgbClr val="364248"/>
                </a:solidFill>
                <a:effectLst/>
                <a:uLnTx/>
                <a:uFillTx/>
                <a:latin typeface="Aptos"/>
                <a:ea typeface="+mn-ea"/>
                <a:cs typeface="+mn-cs"/>
              </a:rPr>
              <a:t>;</a:t>
            </a:r>
          </a:p>
        </p:txBody>
      </p:sp>
      <p:sp>
        <p:nvSpPr>
          <p:cNvPr id="17" name="Rounded Rectangle 16"/>
          <p:cNvSpPr/>
          <p:nvPr/>
        </p:nvSpPr>
        <p:spPr>
          <a:xfrm>
            <a:off x="6355080" y="3776472"/>
            <a:ext cx="5184648" cy="1700784"/>
          </a:xfrm>
          <a:prstGeom prst="roundRect">
            <a:avLst/>
          </a:prstGeom>
          <a:solidFill>
            <a:srgbClr val="E8E2EA"/>
          </a:solidFill>
          <a:ln w="7620">
            <a:solidFill>
              <a:srgbClr val="D9D6C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8" name="Rectangle 17"/>
          <p:cNvSpPr/>
          <p:nvPr/>
        </p:nvSpPr>
        <p:spPr>
          <a:xfrm>
            <a:off x="6501384" y="3922776"/>
            <a:ext cx="73152" cy="310896"/>
          </a:xfrm>
          <a:prstGeom prst="rect">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9" name="TextBox 18"/>
          <p:cNvSpPr txBox="1"/>
          <p:nvPr/>
        </p:nvSpPr>
        <p:spPr>
          <a:xfrm>
            <a:off x="6684264" y="3895344"/>
            <a:ext cx="4709160" cy="310896"/>
          </a:xfrm>
          <a:prstGeom prst="rect">
            <a:avLst/>
          </a:prstGeom>
          <a:noFill/>
        </p:spPr>
        <p:txBody>
          <a:bodyPr wrap="square" lIns="36576" tIns="27432" rIns="36576" bIns="27432" anchor="t">
            <a:spAutoFit/>
          </a:bodyPr>
          <a:lstStyle/>
          <a:p>
            <a:pPr marL="0" marR="0" lvl="0" indent="0" algn="l" defTabSz="457200" rtl="0" eaLnBrk="1" fontAlgn="auto" latinLnBrk="0" hangingPunct="1">
              <a:lnSpc>
                <a:spcPct val="100000"/>
              </a:lnSpc>
              <a:spcBef>
                <a:spcPts val="0"/>
              </a:spcBef>
              <a:spcAft>
                <a:spcPts val="100"/>
              </a:spcAft>
              <a:buClrTx/>
              <a:buSzTx/>
              <a:buFontTx/>
              <a:buNone/>
              <a:tabLst/>
              <a:defRPr/>
            </a:pPr>
            <a:r>
              <a:rPr kumimoji="0" sz="1380" b="1" i="0" u="none" strike="noStrike" kern="1200" cap="none" spc="0" normalizeH="0" baseline="0" noProof="0">
                <a:ln>
                  <a:noFill/>
                </a:ln>
                <a:solidFill>
                  <a:srgbClr val="24465B"/>
                </a:solidFill>
                <a:effectLst/>
                <a:uLnTx/>
                <a:uFillTx/>
                <a:latin typeface="Aptos Display"/>
                <a:ea typeface="+mn-ea"/>
                <a:cs typeface="+mn-cs"/>
              </a:rPr>
              <a:t>Καθολικευσιμότητα</a:t>
            </a:r>
          </a:p>
        </p:txBody>
      </p:sp>
      <p:sp>
        <p:nvSpPr>
          <p:cNvPr id="20" name="TextBox 19"/>
          <p:cNvSpPr txBox="1"/>
          <p:nvPr/>
        </p:nvSpPr>
        <p:spPr>
          <a:xfrm>
            <a:off x="6556248" y="4306824"/>
            <a:ext cx="4782312" cy="888961"/>
          </a:xfrm>
          <a:prstGeom prst="rect">
            <a:avLst/>
          </a:prstGeom>
          <a:noFill/>
        </p:spPr>
        <p:txBody>
          <a:bodyPr wrap="square" lIns="36576" tIns="27432" rIns="36576" bIns="27432" anchor="t">
            <a:spAutoFit/>
          </a:bodyPr>
          <a:lstStyle/>
          <a:p>
            <a:pPr marL="0" marR="0" lvl="0" indent="0" algn="l" defTabSz="457200" rtl="0" eaLnBrk="1" fontAlgn="auto" latinLnBrk="0" hangingPunct="1">
              <a:lnSpc>
                <a:spcPct val="100000"/>
              </a:lnSpc>
              <a:spcBef>
                <a:spcPts val="0"/>
              </a:spcBef>
              <a:spcAft>
                <a:spcPts val="100"/>
              </a:spcAft>
              <a:buClrTx/>
              <a:buSzTx/>
              <a:buFontTx/>
              <a:buNone/>
              <a:tabLst/>
              <a:defRPr/>
            </a:pPr>
            <a:r>
              <a:rPr kumimoji="0" sz="1050" b="0" i="0" u="none" strike="noStrike" kern="1200" cap="none" spc="0" normalizeH="0" baseline="0" noProof="0" dirty="0" err="1">
                <a:ln>
                  <a:noFill/>
                </a:ln>
                <a:solidFill>
                  <a:srgbClr val="364248"/>
                </a:solidFill>
                <a:effectLst/>
                <a:uLnTx/>
                <a:uFillTx/>
                <a:latin typeface="Aptos"/>
                <a:ea typeface="+mn-ea"/>
                <a:cs typeface="+mn-cs"/>
              </a:rPr>
              <a:t>Σκεφτόμ</a:t>
            </a:r>
            <a:r>
              <a:rPr kumimoji="0" sz="1050" b="0" i="0" u="none" strike="noStrike" kern="1200" cap="none" spc="0" normalizeH="0" baseline="0" noProof="0" dirty="0">
                <a:ln>
                  <a:noFill/>
                </a:ln>
                <a:solidFill>
                  <a:srgbClr val="364248"/>
                </a:solidFill>
                <a:effectLst/>
                <a:uLnTx/>
                <a:uFillTx/>
                <a:latin typeface="Aptos"/>
                <a:ea typeface="+mn-ea"/>
                <a:cs typeface="+mn-cs"/>
              </a:rPr>
              <a:t>αστε αν θα θέλαμε να κάνουν όλοι την πράξη που σκεφτόμαστε να κάνουμε.</a:t>
            </a:r>
          </a:p>
          <a:p>
            <a:pPr marL="0" marR="0" lvl="0" indent="0" algn="l" defTabSz="457200" rtl="0" eaLnBrk="1" fontAlgn="auto" latinLnBrk="0" hangingPunct="1">
              <a:lnSpc>
                <a:spcPct val="100000"/>
              </a:lnSpc>
              <a:spcBef>
                <a:spcPts val="0"/>
              </a:spcBef>
              <a:spcAft>
                <a:spcPts val="100"/>
              </a:spcAft>
              <a:buClrTx/>
              <a:buSzTx/>
              <a:buFontTx/>
              <a:buNone/>
              <a:tabLst/>
              <a:defRPr/>
            </a:pPr>
            <a:endParaRPr kumimoji="0" sz="1050" b="0" i="0" u="none" strike="noStrike" kern="1200" cap="none" spc="0" normalizeH="0" baseline="0" noProof="0" dirty="0">
              <a:ln>
                <a:noFill/>
              </a:ln>
              <a:solidFill>
                <a:srgbClr val="364248"/>
              </a:solidFill>
              <a:effectLst/>
              <a:uLnTx/>
              <a:uFillTx/>
              <a:latin typeface="Aptos"/>
              <a:ea typeface="+mn-ea"/>
              <a:cs typeface="+mn-cs"/>
            </a:endParaRPr>
          </a:p>
          <a:p>
            <a:pPr marL="0" marR="0" lvl="0" indent="0" algn="l" defTabSz="457200" rtl="0" eaLnBrk="1" fontAlgn="auto" latinLnBrk="0" hangingPunct="1">
              <a:lnSpc>
                <a:spcPct val="100000"/>
              </a:lnSpc>
              <a:spcBef>
                <a:spcPts val="0"/>
              </a:spcBef>
              <a:spcAft>
                <a:spcPts val="100"/>
              </a:spcAft>
              <a:buClrTx/>
              <a:buSzTx/>
              <a:buFontTx/>
              <a:buNone/>
              <a:tabLst/>
              <a:defRPr/>
            </a:pPr>
            <a:r>
              <a:rPr kumimoji="0" sz="1050" b="0" i="0" u="none" strike="noStrike" kern="1200" cap="none" spc="0" normalizeH="0" baseline="0" noProof="0" dirty="0" err="1">
                <a:ln>
                  <a:noFill/>
                </a:ln>
                <a:solidFill>
                  <a:srgbClr val="364248"/>
                </a:solidFill>
                <a:effectLst/>
                <a:uLnTx/>
                <a:uFillTx/>
                <a:latin typeface="Aptos"/>
                <a:ea typeface="+mn-ea"/>
                <a:cs typeface="+mn-cs"/>
              </a:rPr>
              <a:t>Αν</a:t>
            </a:r>
            <a:r>
              <a:rPr kumimoji="0" sz="1050" b="0" i="0" u="none" strike="noStrike" kern="1200" cap="none" spc="0" normalizeH="0" baseline="0" noProof="0" dirty="0">
                <a:ln>
                  <a:noFill/>
                </a:ln>
                <a:solidFill>
                  <a:srgbClr val="364248"/>
                </a:solidFill>
                <a:effectLst/>
                <a:uLnTx/>
                <a:uFillTx/>
                <a:latin typeface="Aptos"/>
                <a:ea typeface="+mn-ea"/>
                <a:cs typeface="+mn-cs"/>
              </a:rPr>
              <a:t> α</a:t>
            </a:r>
            <a:r>
              <a:rPr kumimoji="0" sz="1050" b="0" i="0" u="none" strike="noStrike" kern="1200" cap="none" spc="0" normalizeH="0" baseline="0" noProof="0" dirty="0" err="1">
                <a:ln>
                  <a:noFill/>
                </a:ln>
                <a:solidFill>
                  <a:srgbClr val="364248"/>
                </a:solidFill>
                <a:effectLst/>
                <a:uLnTx/>
                <a:uFillTx/>
                <a:latin typeface="Aptos"/>
                <a:ea typeface="+mn-ea"/>
                <a:cs typeface="+mn-cs"/>
              </a:rPr>
              <a:t>ντιγράψω</a:t>
            </a:r>
            <a:r>
              <a:rPr kumimoji="0" sz="1050" b="0" i="0" u="none" strike="noStrike" kern="1200" cap="none" spc="0" normalizeH="0" baseline="0" noProof="0" dirty="0">
                <a:ln>
                  <a:noFill/>
                </a:ln>
                <a:solidFill>
                  <a:srgbClr val="364248"/>
                </a:solidFill>
                <a:effectLst/>
                <a:uLnTx/>
                <a:uFillTx/>
                <a:latin typeface="Aptos"/>
                <a:ea typeface="+mn-ea"/>
                <a:cs typeface="+mn-cs"/>
              </a:rPr>
              <a:t> </a:t>
            </a:r>
            <a:r>
              <a:rPr kumimoji="0" sz="1050" b="0" i="0" u="none" strike="noStrike" kern="1200" cap="none" spc="0" normalizeH="0" baseline="0" noProof="0" dirty="0" err="1">
                <a:ln>
                  <a:noFill/>
                </a:ln>
                <a:solidFill>
                  <a:srgbClr val="364248"/>
                </a:solidFill>
                <a:effectLst/>
                <a:uLnTx/>
                <a:uFillTx/>
                <a:latin typeface="Aptos"/>
                <a:ea typeface="+mn-ea"/>
                <a:cs typeface="+mn-cs"/>
              </a:rPr>
              <a:t>στο</a:t>
            </a:r>
            <a:r>
              <a:rPr kumimoji="0" sz="1050" b="0" i="0" u="none" strike="noStrike" kern="1200" cap="none" spc="0" normalizeH="0" baseline="0" noProof="0" dirty="0">
                <a:ln>
                  <a:noFill/>
                </a:ln>
                <a:solidFill>
                  <a:srgbClr val="364248"/>
                </a:solidFill>
                <a:effectLst/>
                <a:uLnTx/>
                <a:uFillTx/>
                <a:latin typeface="Aptos"/>
                <a:ea typeface="+mn-ea"/>
                <a:cs typeface="+mn-cs"/>
              </a:rPr>
              <a:t> </a:t>
            </a:r>
            <a:r>
              <a:rPr kumimoji="0" sz="1050" b="0" i="0" u="none" strike="noStrike" kern="1200" cap="none" spc="0" normalizeH="0" baseline="0" noProof="0" dirty="0" err="1">
                <a:ln>
                  <a:noFill/>
                </a:ln>
                <a:solidFill>
                  <a:srgbClr val="364248"/>
                </a:solidFill>
                <a:effectLst/>
                <a:uLnTx/>
                <a:uFillTx/>
                <a:latin typeface="Aptos"/>
                <a:ea typeface="+mn-ea"/>
                <a:cs typeface="+mn-cs"/>
              </a:rPr>
              <a:t>μάθημ</a:t>
            </a:r>
            <a:r>
              <a:rPr kumimoji="0" sz="1050" b="0" i="0" u="none" strike="noStrike" kern="1200" cap="none" spc="0" normalizeH="0" baseline="0" noProof="0" dirty="0">
                <a:ln>
                  <a:noFill/>
                </a:ln>
                <a:solidFill>
                  <a:srgbClr val="364248"/>
                </a:solidFill>
                <a:effectLst/>
                <a:uLnTx/>
                <a:uFillTx/>
                <a:latin typeface="Aptos"/>
                <a:ea typeface="+mn-ea"/>
                <a:cs typeface="+mn-cs"/>
              </a:rPr>
              <a:t>α, θα ήθελα όλοι να αντιγράφουν; Είναι σωστό αυτό; Τι θα γινόταν αν όλοι έκαναν το ίδιο;</a:t>
            </a:r>
          </a:p>
        </p:txBody>
      </p:sp>
      <p:sp>
        <p:nvSpPr>
          <p:cNvPr id="21" name="Rectangle 20"/>
          <p:cNvSpPr/>
          <p:nvPr/>
        </p:nvSpPr>
        <p:spPr>
          <a:xfrm>
            <a:off x="502920" y="6501384"/>
            <a:ext cx="11155680" cy="9144"/>
          </a:xfrm>
          <a:prstGeom prst="rect">
            <a:avLst/>
          </a:prstGeom>
          <a:solidFill>
            <a:srgbClr val="D9D6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Θέση αριθμού διαφάνειας 28">
            <a:extLst>
              <a:ext uri="{FF2B5EF4-FFF2-40B4-BE49-F238E27FC236}">
                <a16:creationId xmlns:a16="http://schemas.microsoft.com/office/drawing/2014/main" id="{1B41247A-669C-9A85-6511-0A42828E7865}"/>
              </a:ext>
            </a:extLst>
          </p:cNvPr>
          <p:cNvSpPr>
            <a:spLocks noGrp="1"/>
          </p:cNvSpPr>
          <p:nvPr>
            <p:ph type="sldNum" sz="quarter" idx="12"/>
          </p:nvPr>
        </p:nvSpPr>
        <p:spPr>
          <a:xfrm>
            <a:off x="9549384" y="6430968"/>
            <a:ext cx="2133600" cy="365125"/>
          </a:xfrm>
        </p:spPr>
        <p:txBody>
          <a:bodyPr/>
          <a:lstStyle/>
          <a:p>
            <a:fld id="{C1FF6DA9-008F-8B48-92A6-B652298478BF}" type="slidenum">
              <a:rPr lang="en-US" smtClean="0"/>
              <a:t>10</a:t>
            </a:fld>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sp>
        <p:nvSpPr>
          <p:cNvPr id="2" name="TextBox 1"/>
          <p:cNvSpPr txBox="1"/>
          <p:nvPr/>
        </p:nvSpPr>
        <p:spPr>
          <a:xfrm>
            <a:off x="685800" y="749808"/>
            <a:ext cx="10607040" cy="452432"/>
          </a:xfrm>
          <a:prstGeom prst="rect">
            <a:avLst/>
          </a:prstGeom>
          <a:noFill/>
        </p:spPr>
        <p:txBody>
          <a:bodyPr wrap="square" lIns="27432" tIns="18288" rIns="27432" bIns="18288"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2700" b="1" i="0" u="none" strike="noStrike" kern="1200" cap="none" spc="0" normalizeH="0" baseline="0" noProof="0" dirty="0" err="1">
                <a:ln>
                  <a:noFill/>
                </a:ln>
                <a:solidFill>
                  <a:srgbClr val="24465B"/>
                </a:solidFill>
                <a:effectLst/>
                <a:uLnTx/>
                <a:uFillTx/>
                <a:latin typeface="Aptos Display"/>
                <a:ea typeface="+mn-ea"/>
                <a:cs typeface="+mn-cs"/>
              </a:rPr>
              <a:t>Στο</a:t>
            </a:r>
            <a:r>
              <a:rPr kumimoji="0" sz="2700" b="1" i="0" u="none" strike="noStrike" kern="1200" cap="none" spc="0" normalizeH="0" baseline="0" noProof="0" dirty="0">
                <a:ln>
                  <a:noFill/>
                </a:ln>
                <a:solidFill>
                  <a:srgbClr val="24465B"/>
                </a:solidFill>
                <a:effectLst/>
                <a:uLnTx/>
                <a:uFillTx/>
                <a:latin typeface="Aptos Display"/>
                <a:ea typeface="+mn-ea"/>
                <a:cs typeface="+mn-cs"/>
              </a:rPr>
              <a:t> </a:t>
            </a:r>
            <a:r>
              <a:rPr kumimoji="0" sz="2700" b="1" i="0" u="none" strike="noStrike" kern="1200" cap="none" spc="0" normalizeH="0" baseline="0" noProof="0" dirty="0" err="1">
                <a:ln>
                  <a:noFill/>
                </a:ln>
                <a:solidFill>
                  <a:srgbClr val="24465B"/>
                </a:solidFill>
                <a:effectLst/>
                <a:uLnTx/>
                <a:uFillTx/>
                <a:latin typeface="Aptos Display"/>
                <a:ea typeface="+mn-ea"/>
                <a:cs typeface="+mn-cs"/>
              </a:rPr>
              <a:t>μάθημ</a:t>
            </a:r>
            <a:r>
              <a:rPr kumimoji="0" sz="2700" b="1" i="0" u="none" strike="noStrike" kern="1200" cap="none" spc="0" normalizeH="0" baseline="0" noProof="0" dirty="0">
                <a:ln>
                  <a:noFill/>
                </a:ln>
                <a:solidFill>
                  <a:srgbClr val="24465B"/>
                </a:solidFill>
                <a:effectLst/>
                <a:uLnTx/>
                <a:uFillTx/>
                <a:latin typeface="Aptos Display"/>
                <a:ea typeface="+mn-ea"/>
                <a:cs typeface="+mn-cs"/>
              </a:rPr>
              <a:t>α της Ηθικής δεν διδάσκουμε </a:t>
            </a:r>
            <a:r>
              <a:rPr kumimoji="0" lang="el-GR" sz="2700" b="1" i="0" u="none" strike="noStrike" kern="1200" cap="none" spc="0" normalizeH="0" baseline="0" noProof="0" dirty="0">
                <a:ln>
                  <a:noFill/>
                </a:ln>
                <a:solidFill>
                  <a:srgbClr val="24465B"/>
                </a:solidFill>
                <a:effectLst/>
                <a:uLnTx/>
                <a:uFillTx/>
                <a:latin typeface="Aptos Display"/>
                <a:ea typeface="+mn-ea"/>
                <a:cs typeface="+mn-cs"/>
              </a:rPr>
              <a:t>τις </a:t>
            </a:r>
            <a:r>
              <a:rPr kumimoji="0" sz="2700" b="1" i="0" u="none" strike="noStrike" kern="1200" cap="none" spc="0" normalizeH="0" baseline="0" noProof="0" dirty="0">
                <a:ln>
                  <a:noFill/>
                </a:ln>
                <a:solidFill>
                  <a:srgbClr val="24465B"/>
                </a:solidFill>
                <a:effectLst/>
                <a:uLnTx/>
                <a:uFillTx/>
                <a:latin typeface="Aptos Display"/>
                <a:ea typeface="+mn-ea"/>
                <a:cs typeface="+mn-cs"/>
              </a:rPr>
              <a:t>«</a:t>
            </a:r>
            <a:r>
              <a:rPr kumimoji="0" sz="2700" b="1" i="0" u="none" strike="noStrike" kern="1200" cap="none" spc="0" normalizeH="0" baseline="0" noProof="0" dirty="0" err="1">
                <a:ln>
                  <a:noFill/>
                </a:ln>
                <a:solidFill>
                  <a:srgbClr val="24465B"/>
                </a:solidFill>
                <a:effectLst/>
                <a:uLnTx/>
                <a:uFillTx/>
                <a:latin typeface="Aptos Display"/>
                <a:ea typeface="+mn-ea"/>
                <a:cs typeface="+mn-cs"/>
              </a:rPr>
              <a:t>σωστές</a:t>
            </a:r>
            <a:r>
              <a:rPr kumimoji="0" sz="2700" b="1" i="0" u="none" strike="noStrike" kern="1200" cap="none" spc="0" normalizeH="0" baseline="0" noProof="0" dirty="0">
                <a:ln>
                  <a:noFill/>
                </a:ln>
                <a:solidFill>
                  <a:srgbClr val="24465B"/>
                </a:solidFill>
                <a:effectLst/>
                <a:uLnTx/>
                <a:uFillTx/>
                <a:latin typeface="Aptos Display"/>
                <a:ea typeface="+mn-ea"/>
                <a:cs typeface="+mn-cs"/>
              </a:rPr>
              <a:t> απα</a:t>
            </a:r>
            <a:r>
              <a:rPr kumimoji="0" sz="2700" b="1" i="0" u="none" strike="noStrike" kern="1200" cap="none" spc="0" normalizeH="0" baseline="0" noProof="0" dirty="0" err="1">
                <a:ln>
                  <a:noFill/>
                </a:ln>
                <a:solidFill>
                  <a:srgbClr val="24465B"/>
                </a:solidFill>
                <a:effectLst/>
                <a:uLnTx/>
                <a:uFillTx/>
                <a:latin typeface="Aptos Display"/>
                <a:ea typeface="+mn-ea"/>
                <a:cs typeface="+mn-cs"/>
              </a:rPr>
              <a:t>ντήσεις</a:t>
            </a:r>
            <a:r>
              <a:rPr kumimoji="0" sz="2700" b="1" i="0" u="none" strike="noStrike" kern="1200" cap="none" spc="0" normalizeH="0" baseline="0" noProof="0" dirty="0">
                <a:ln>
                  <a:noFill/>
                </a:ln>
                <a:solidFill>
                  <a:srgbClr val="24465B"/>
                </a:solidFill>
                <a:effectLst/>
                <a:uLnTx/>
                <a:uFillTx/>
                <a:latin typeface="Aptos Display"/>
                <a:ea typeface="+mn-ea"/>
                <a:cs typeface="+mn-cs"/>
              </a:rPr>
              <a:t>»</a:t>
            </a:r>
          </a:p>
        </p:txBody>
      </p:sp>
      <p:sp>
        <p:nvSpPr>
          <p:cNvPr id="3" name="TextBox 2"/>
          <p:cNvSpPr txBox="1"/>
          <p:nvPr/>
        </p:nvSpPr>
        <p:spPr>
          <a:xfrm>
            <a:off x="704088" y="1389888"/>
            <a:ext cx="10241280" cy="283154"/>
          </a:xfrm>
          <a:prstGeom prst="rect">
            <a:avLst/>
          </a:prstGeom>
          <a:noFill/>
        </p:spPr>
        <p:txBody>
          <a:bodyPr wrap="square" lIns="27432" tIns="18288" rIns="27432" bIns="18288"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600" b="0" i="0" u="none" strike="noStrike" kern="1200" cap="none" spc="0" normalizeH="0" baseline="0" noProof="0" dirty="0">
                <a:ln>
                  <a:noFill/>
                </a:ln>
                <a:solidFill>
                  <a:srgbClr val="6C7A82"/>
                </a:solidFill>
                <a:effectLst/>
                <a:uLnTx/>
                <a:uFillTx/>
                <a:latin typeface="Aptos"/>
                <a:ea typeface="+mn-ea"/>
                <a:cs typeface="+mn-cs"/>
              </a:rPr>
              <a:t>Η </a:t>
            </a:r>
            <a:r>
              <a:rPr kumimoji="0" sz="1600" b="0" i="0" u="none" strike="noStrike" kern="1200" cap="none" spc="0" normalizeH="0" baseline="0" noProof="0" dirty="0" err="1">
                <a:ln>
                  <a:noFill/>
                </a:ln>
                <a:solidFill>
                  <a:srgbClr val="6C7A82"/>
                </a:solidFill>
                <a:effectLst/>
                <a:uLnTx/>
                <a:uFillTx/>
                <a:latin typeface="Aptos"/>
                <a:ea typeface="+mn-ea"/>
                <a:cs typeface="+mn-cs"/>
              </a:rPr>
              <a:t>ηθική</a:t>
            </a:r>
            <a:r>
              <a:rPr kumimoji="0" sz="1600" b="0" i="0" u="none" strike="noStrike" kern="1200" cap="none" spc="0" normalizeH="0" baseline="0" noProof="0" dirty="0">
                <a:ln>
                  <a:noFill/>
                </a:ln>
                <a:solidFill>
                  <a:srgbClr val="6C7A82"/>
                </a:solidFill>
                <a:effectLst/>
                <a:uLnTx/>
                <a:uFillTx/>
                <a:latin typeface="Aptos"/>
                <a:ea typeface="+mn-ea"/>
                <a:cs typeface="+mn-cs"/>
              </a:rPr>
              <a:t> α</a:t>
            </a:r>
            <a:r>
              <a:rPr kumimoji="0" sz="1600" b="0" i="0" u="none" strike="noStrike" kern="1200" cap="none" spc="0" normalizeH="0" baseline="0" noProof="0" dirty="0" err="1">
                <a:ln>
                  <a:noFill/>
                </a:ln>
                <a:solidFill>
                  <a:srgbClr val="6C7A82"/>
                </a:solidFill>
                <a:effectLst/>
                <a:uLnTx/>
                <a:uFillTx/>
                <a:latin typeface="Aptos"/>
                <a:ea typeface="+mn-ea"/>
                <a:cs typeface="+mn-cs"/>
              </a:rPr>
              <a:t>γωγή</a:t>
            </a:r>
            <a:r>
              <a:rPr kumimoji="0" sz="1600" b="0" i="0" u="none" strike="noStrike" kern="1200" cap="none" spc="0" normalizeH="0" baseline="0" noProof="0" dirty="0">
                <a:ln>
                  <a:noFill/>
                </a:ln>
                <a:solidFill>
                  <a:srgbClr val="6C7A82"/>
                </a:solidFill>
                <a:effectLst/>
                <a:uLnTx/>
                <a:uFillTx/>
                <a:latin typeface="Aptos"/>
                <a:ea typeface="+mn-ea"/>
                <a:cs typeface="+mn-cs"/>
              </a:rPr>
              <a:t> </a:t>
            </a:r>
            <a:r>
              <a:rPr kumimoji="0" sz="1600" b="0" i="0" u="none" strike="noStrike" kern="1200" cap="none" spc="0" normalizeH="0" baseline="0" noProof="0" dirty="0" err="1">
                <a:ln>
                  <a:noFill/>
                </a:ln>
                <a:solidFill>
                  <a:srgbClr val="6C7A82"/>
                </a:solidFill>
                <a:effectLst/>
                <a:uLnTx/>
                <a:uFillTx/>
                <a:latin typeface="Aptos"/>
                <a:ea typeface="+mn-ea"/>
                <a:cs typeface="+mn-cs"/>
              </a:rPr>
              <a:t>ως</a:t>
            </a:r>
            <a:r>
              <a:rPr kumimoji="0" sz="1600" b="0" i="0" u="none" strike="noStrike" kern="1200" cap="none" spc="0" normalizeH="0" baseline="0" noProof="0" dirty="0">
                <a:ln>
                  <a:noFill/>
                </a:ln>
                <a:solidFill>
                  <a:srgbClr val="6C7A82"/>
                </a:solidFill>
                <a:effectLst/>
                <a:uLnTx/>
                <a:uFillTx/>
                <a:latin typeface="Aptos"/>
                <a:ea typeface="+mn-ea"/>
                <a:cs typeface="+mn-cs"/>
              </a:rPr>
              <a:t> </a:t>
            </a:r>
            <a:r>
              <a:rPr kumimoji="0" sz="1600" b="0" i="0" u="none" strike="noStrike" kern="1200" cap="none" spc="0" normalizeH="0" baseline="0" noProof="0" dirty="0" err="1">
                <a:ln>
                  <a:noFill/>
                </a:ln>
                <a:solidFill>
                  <a:srgbClr val="6C7A82"/>
                </a:solidFill>
                <a:effectLst/>
                <a:uLnTx/>
                <a:uFillTx/>
                <a:latin typeface="Aptos"/>
                <a:ea typeface="+mn-ea"/>
                <a:cs typeface="+mn-cs"/>
              </a:rPr>
              <a:t>διερεύνηση</a:t>
            </a:r>
            <a:r>
              <a:rPr kumimoji="0" sz="1600" b="0" i="0" u="none" strike="noStrike" kern="1200" cap="none" spc="0" normalizeH="0" baseline="0" noProof="0" dirty="0">
                <a:ln>
                  <a:noFill/>
                </a:ln>
                <a:solidFill>
                  <a:srgbClr val="6C7A82"/>
                </a:solidFill>
                <a:effectLst/>
                <a:uLnTx/>
                <a:uFillTx/>
                <a:latin typeface="Aptos"/>
                <a:ea typeface="+mn-ea"/>
                <a:cs typeface="+mn-cs"/>
              </a:rPr>
              <a:t> — </a:t>
            </a:r>
            <a:r>
              <a:rPr kumimoji="0" sz="1600" b="0" i="0" u="none" strike="noStrike" kern="1200" cap="none" spc="0" normalizeH="0" baseline="0" noProof="0" dirty="0" err="1">
                <a:ln>
                  <a:noFill/>
                </a:ln>
                <a:solidFill>
                  <a:srgbClr val="6C7A82"/>
                </a:solidFill>
                <a:effectLst/>
                <a:uLnTx/>
                <a:uFillTx/>
                <a:latin typeface="Aptos"/>
                <a:ea typeface="+mn-ea"/>
                <a:cs typeface="+mn-cs"/>
              </a:rPr>
              <a:t>όχι</a:t>
            </a:r>
            <a:r>
              <a:rPr kumimoji="0" sz="1600" b="0" i="0" u="none" strike="noStrike" kern="1200" cap="none" spc="0" normalizeH="0" baseline="0" noProof="0" dirty="0">
                <a:ln>
                  <a:noFill/>
                </a:ln>
                <a:solidFill>
                  <a:srgbClr val="6C7A82"/>
                </a:solidFill>
                <a:effectLst/>
                <a:uLnTx/>
                <a:uFillTx/>
                <a:latin typeface="Aptos"/>
                <a:ea typeface="+mn-ea"/>
                <a:cs typeface="+mn-cs"/>
              </a:rPr>
              <a:t> </a:t>
            </a:r>
            <a:r>
              <a:rPr kumimoji="0" sz="1600" b="0" i="0" u="none" strike="noStrike" kern="1200" cap="none" spc="0" normalizeH="0" baseline="0" noProof="0" dirty="0" err="1">
                <a:ln>
                  <a:noFill/>
                </a:ln>
                <a:solidFill>
                  <a:srgbClr val="6C7A82"/>
                </a:solidFill>
                <a:effectLst/>
                <a:uLnTx/>
                <a:uFillTx/>
                <a:latin typeface="Aptos"/>
                <a:ea typeface="+mn-ea"/>
                <a:cs typeface="+mn-cs"/>
              </a:rPr>
              <a:t>ως</a:t>
            </a:r>
            <a:r>
              <a:rPr kumimoji="0" sz="1600" b="0" i="0" u="none" strike="noStrike" kern="1200" cap="none" spc="0" normalizeH="0" baseline="0" noProof="0" dirty="0">
                <a:ln>
                  <a:noFill/>
                </a:ln>
                <a:solidFill>
                  <a:srgbClr val="6C7A82"/>
                </a:solidFill>
                <a:effectLst/>
                <a:uLnTx/>
                <a:uFillTx/>
                <a:latin typeface="Aptos"/>
                <a:ea typeface="+mn-ea"/>
                <a:cs typeface="+mn-cs"/>
              </a:rPr>
              <a:t> </a:t>
            </a:r>
            <a:r>
              <a:rPr kumimoji="0" lang="el-GR" sz="1600" b="0" i="0" u="none" strike="noStrike" kern="1200" cap="none" spc="0" normalizeH="0" baseline="0" noProof="0" dirty="0">
                <a:ln>
                  <a:noFill/>
                </a:ln>
                <a:solidFill>
                  <a:srgbClr val="6C7A82"/>
                </a:solidFill>
                <a:effectLst/>
                <a:uLnTx/>
                <a:uFillTx/>
                <a:latin typeface="Aptos"/>
                <a:ea typeface="+mn-ea"/>
                <a:cs typeface="+mn-cs"/>
              </a:rPr>
              <a:t>κατήχηση</a:t>
            </a:r>
            <a:endParaRPr kumimoji="0" sz="1600" b="0" i="0" u="none" strike="noStrike" kern="1200" cap="none" spc="0" normalizeH="0" baseline="0" noProof="0" dirty="0">
              <a:ln>
                <a:noFill/>
              </a:ln>
              <a:solidFill>
                <a:srgbClr val="6C7A82"/>
              </a:solidFill>
              <a:effectLst/>
              <a:uLnTx/>
              <a:uFillTx/>
              <a:latin typeface="Aptos"/>
              <a:ea typeface="+mn-ea"/>
              <a:cs typeface="+mn-cs"/>
            </a:endParaRPr>
          </a:p>
        </p:txBody>
      </p:sp>
      <p:grpSp>
        <p:nvGrpSpPr>
          <p:cNvPr id="29" name="Ομάδα 28">
            <a:extLst>
              <a:ext uri="{FF2B5EF4-FFF2-40B4-BE49-F238E27FC236}">
                <a16:creationId xmlns:a16="http://schemas.microsoft.com/office/drawing/2014/main" id="{F3BCB743-377F-11C7-956E-07F548BC9F84}"/>
              </a:ext>
            </a:extLst>
          </p:cNvPr>
          <p:cNvGrpSpPr/>
          <p:nvPr/>
        </p:nvGrpSpPr>
        <p:grpSpPr>
          <a:xfrm>
            <a:off x="4358639" y="1855922"/>
            <a:ext cx="3535683" cy="1618488"/>
            <a:chOff x="778764" y="1860804"/>
            <a:chExt cx="3122676" cy="1618488"/>
          </a:xfrm>
        </p:grpSpPr>
        <p:sp>
          <p:nvSpPr>
            <p:cNvPr id="4" name="Rounded Rectangle 3"/>
            <p:cNvSpPr/>
            <p:nvPr/>
          </p:nvSpPr>
          <p:spPr>
            <a:xfrm>
              <a:off x="778764" y="1860804"/>
              <a:ext cx="3122676" cy="1618488"/>
            </a:xfrm>
            <a:prstGeom prst="roundRect">
              <a:avLst/>
            </a:prstGeom>
            <a:solidFill>
              <a:srgbClr val="FFFFFF"/>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TextBox 6"/>
            <p:cNvSpPr txBox="1"/>
            <p:nvPr/>
          </p:nvSpPr>
          <p:spPr>
            <a:xfrm>
              <a:off x="1435607" y="2066544"/>
              <a:ext cx="1551433" cy="270843"/>
            </a:xfrm>
            <a:prstGeom prst="rect">
              <a:avLst/>
            </a:prstGeom>
            <a:noFill/>
          </p:spPr>
          <p:txBody>
            <a:bodyPr wrap="square" lIns="27432" tIns="18288" rIns="27432" bIns="18288"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520" b="1" i="0" u="none" strike="noStrike" kern="1200" cap="none" spc="0" normalizeH="0" baseline="0" noProof="0" dirty="0" err="1">
                  <a:ln>
                    <a:noFill/>
                  </a:ln>
                  <a:solidFill>
                    <a:srgbClr val="24465B"/>
                  </a:solidFill>
                  <a:effectLst/>
                  <a:uLnTx/>
                  <a:uFillTx/>
                  <a:latin typeface="Aptos Display"/>
                  <a:ea typeface="+mn-ea"/>
                  <a:cs typeface="+mn-cs"/>
                </a:rPr>
                <a:t>Όχι</a:t>
              </a:r>
              <a:r>
                <a:rPr kumimoji="0" sz="1520" b="1" i="0" u="none" strike="noStrike" kern="1200" cap="none" spc="0" normalizeH="0" baseline="0" noProof="0" dirty="0">
                  <a:ln>
                    <a:noFill/>
                  </a:ln>
                  <a:solidFill>
                    <a:srgbClr val="24465B"/>
                  </a:solidFill>
                  <a:effectLst/>
                  <a:uLnTx/>
                  <a:uFillTx/>
                  <a:latin typeface="Aptos Display"/>
                  <a:ea typeface="+mn-ea"/>
                  <a:cs typeface="+mn-cs"/>
                </a:rPr>
                <a:t> απ</a:t>
              </a:r>
              <a:r>
                <a:rPr kumimoji="0" sz="1520" b="1" i="0" u="none" strike="noStrike" kern="1200" cap="none" spc="0" normalizeH="0" baseline="0" noProof="0" dirty="0" err="1">
                  <a:ln>
                    <a:noFill/>
                  </a:ln>
                  <a:solidFill>
                    <a:srgbClr val="24465B"/>
                  </a:solidFill>
                  <a:effectLst/>
                  <a:uLnTx/>
                  <a:uFillTx/>
                  <a:latin typeface="Aptos Display"/>
                  <a:ea typeface="+mn-ea"/>
                  <a:cs typeface="+mn-cs"/>
                </a:rPr>
                <a:t>οστήθιση</a:t>
              </a:r>
              <a:endParaRPr kumimoji="0" sz="1520" b="1" i="0" u="none" strike="noStrike" kern="1200" cap="none" spc="0" normalizeH="0" baseline="0" noProof="0" dirty="0">
                <a:ln>
                  <a:noFill/>
                </a:ln>
                <a:solidFill>
                  <a:srgbClr val="24465B"/>
                </a:solidFill>
                <a:effectLst/>
                <a:uLnTx/>
                <a:uFillTx/>
                <a:latin typeface="Aptos Display"/>
                <a:ea typeface="+mn-ea"/>
                <a:cs typeface="+mn-cs"/>
              </a:endParaRPr>
            </a:p>
          </p:txBody>
        </p:sp>
        <p:sp>
          <p:nvSpPr>
            <p:cNvPr id="8" name="TextBox 7"/>
            <p:cNvSpPr txBox="1"/>
            <p:nvPr/>
          </p:nvSpPr>
          <p:spPr>
            <a:xfrm>
              <a:off x="1133603" y="2456259"/>
              <a:ext cx="2587753" cy="806375"/>
            </a:xfrm>
            <a:prstGeom prst="rect">
              <a:avLst/>
            </a:prstGeom>
            <a:noFill/>
          </p:spPr>
          <p:txBody>
            <a:bodyPr wrap="square" lIns="27432" tIns="18288" rIns="27432" bIns="18288"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250" b="0" i="0" u="none" strike="noStrike" kern="1200" cap="none" spc="0" normalizeH="0" baseline="0" noProof="0" dirty="0" err="1">
                  <a:ln>
                    <a:noFill/>
                  </a:ln>
                  <a:solidFill>
                    <a:srgbClr val="4C565C"/>
                  </a:solidFill>
                  <a:effectLst/>
                  <a:uLnTx/>
                  <a:uFillTx/>
                  <a:latin typeface="Aptos"/>
                  <a:ea typeface="+mn-ea"/>
                  <a:cs typeface="+mn-cs"/>
                </a:rPr>
                <a:t>Οι</a:t>
              </a:r>
              <a:r>
                <a:rPr kumimoji="0" sz="1250" b="0" i="0" u="none" strike="noStrike" kern="1200" cap="none" spc="0" normalizeH="0" baseline="0" noProof="0" dirty="0">
                  <a:ln>
                    <a:noFill/>
                  </a:ln>
                  <a:solidFill>
                    <a:srgbClr val="4C565C"/>
                  </a:solidFill>
                  <a:effectLst/>
                  <a:uLnTx/>
                  <a:uFillTx/>
                  <a:latin typeface="Aptos"/>
                  <a:ea typeface="+mn-ea"/>
                  <a:cs typeface="+mn-cs"/>
                </a:rPr>
                <a:t> </a:t>
              </a:r>
              <a:r>
                <a:rPr kumimoji="0" lang="el-GR" sz="1250" b="0" i="0" u="none" strike="noStrike" kern="1200" cap="none" spc="0" normalizeH="0" baseline="0" noProof="0" dirty="0">
                  <a:ln>
                    <a:noFill/>
                  </a:ln>
                  <a:solidFill>
                    <a:srgbClr val="4C565C"/>
                  </a:solidFill>
                  <a:effectLst/>
                  <a:uLnTx/>
                  <a:uFillTx/>
                  <a:latin typeface="Aptos"/>
                  <a:ea typeface="+mn-ea"/>
                  <a:cs typeface="+mn-cs"/>
                </a:rPr>
                <a:t>αξίες, οι </a:t>
              </a:r>
              <a:r>
                <a:rPr kumimoji="0" sz="1250" b="0" i="0" u="none" strike="noStrike" kern="1200" cap="none" spc="0" normalizeH="0" baseline="0" noProof="0" dirty="0">
                  <a:ln>
                    <a:noFill/>
                  </a:ln>
                  <a:solidFill>
                    <a:srgbClr val="4C565C"/>
                  </a:solidFill>
                  <a:effectLst/>
                  <a:uLnTx/>
                  <a:uFillTx/>
                  <a:latin typeface="Aptos"/>
                  <a:ea typeface="+mn-ea"/>
                  <a:cs typeface="+mn-cs"/>
                </a:rPr>
                <a:t>α</a:t>
              </a:r>
              <a:r>
                <a:rPr kumimoji="0" sz="1250" b="0" i="0" u="none" strike="noStrike" kern="1200" cap="none" spc="0" normalizeH="0" baseline="0" noProof="0" dirty="0" err="1">
                  <a:ln>
                    <a:noFill/>
                  </a:ln>
                  <a:solidFill>
                    <a:srgbClr val="4C565C"/>
                  </a:solidFill>
                  <a:effectLst/>
                  <a:uLnTx/>
                  <a:uFillTx/>
                  <a:latin typeface="Aptos"/>
                  <a:ea typeface="+mn-ea"/>
                  <a:cs typeface="+mn-cs"/>
                </a:rPr>
                <a:t>ρετές</a:t>
              </a:r>
              <a:r>
                <a:rPr kumimoji="0" sz="1250" b="0" i="0" u="none" strike="noStrike" kern="1200" cap="none" spc="0" normalizeH="0" baseline="0" noProof="0" dirty="0">
                  <a:ln>
                    <a:noFill/>
                  </a:ln>
                  <a:solidFill>
                    <a:srgbClr val="4C565C"/>
                  </a:solidFill>
                  <a:effectLst/>
                  <a:uLnTx/>
                  <a:uFillTx/>
                  <a:latin typeface="Aptos"/>
                  <a:ea typeface="+mn-ea"/>
                  <a:cs typeface="+mn-cs"/>
                </a:rPr>
                <a:t> και </a:t>
              </a:r>
              <a:r>
                <a:rPr kumimoji="0" sz="1250" b="0" i="0" u="none" strike="noStrike" kern="1200" cap="none" spc="0" normalizeH="0" baseline="0" noProof="0" dirty="0" err="1">
                  <a:ln>
                    <a:noFill/>
                  </a:ln>
                  <a:solidFill>
                    <a:srgbClr val="4C565C"/>
                  </a:solidFill>
                  <a:effectLst/>
                  <a:uLnTx/>
                  <a:uFillTx/>
                  <a:latin typeface="Aptos"/>
                  <a:ea typeface="+mn-ea"/>
                  <a:cs typeface="+mn-cs"/>
                </a:rPr>
                <a:t>οι</a:t>
              </a:r>
              <a:r>
                <a:rPr kumimoji="0" sz="1250" b="0" i="0" u="none" strike="noStrike" kern="1200" cap="none" spc="0" normalizeH="0" baseline="0" noProof="0" dirty="0">
                  <a:ln>
                    <a:noFill/>
                  </a:ln>
                  <a:solidFill>
                    <a:srgbClr val="4C565C"/>
                  </a:solidFill>
                  <a:effectLst/>
                  <a:uLnTx/>
                  <a:uFillTx/>
                  <a:latin typeface="Aptos"/>
                  <a:ea typeface="+mn-ea"/>
                  <a:cs typeface="+mn-cs"/>
                </a:rPr>
                <a:t> καν</a:t>
              </a:r>
              <a:r>
                <a:rPr kumimoji="0" lang="el-GR" sz="1250" b="0" i="0" u="none" strike="noStrike" kern="1200" cap="none" spc="0" normalizeH="0" baseline="0" noProof="0" dirty="0" err="1">
                  <a:ln>
                    <a:noFill/>
                  </a:ln>
                  <a:solidFill>
                    <a:srgbClr val="4C565C"/>
                  </a:solidFill>
                  <a:effectLst/>
                  <a:uLnTx/>
                  <a:uFillTx/>
                  <a:latin typeface="Aptos"/>
                  <a:ea typeface="+mn-ea"/>
                  <a:cs typeface="+mn-cs"/>
                </a:rPr>
                <a:t>ονιστικές</a:t>
              </a:r>
              <a:r>
                <a:rPr kumimoji="0" lang="el-GR" sz="1250" b="0" i="0" u="none" strike="noStrike" kern="1200" cap="none" spc="0" normalizeH="0" baseline="0" noProof="0" dirty="0">
                  <a:ln>
                    <a:noFill/>
                  </a:ln>
                  <a:solidFill>
                    <a:srgbClr val="4C565C"/>
                  </a:solidFill>
                  <a:effectLst/>
                  <a:uLnTx/>
                  <a:uFillTx/>
                  <a:latin typeface="Aptos"/>
                  <a:ea typeface="+mn-ea"/>
                  <a:cs typeface="+mn-cs"/>
                </a:rPr>
                <a:t> αρχές</a:t>
              </a:r>
              <a:r>
                <a:rPr kumimoji="0" sz="1250" b="0" i="0" u="none" strike="noStrike" kern="1200" cap="none" spc="0" normalizeH="0" baseline="0" noProof="0" dirty="0">
                  <a:ln>
                    <a:noFill/>
                  </a:ln>
                  <a:solidFill>
                    <a:srgbClr val="4C565C"/>
                  </a:solidFill>
                  <a:effectLst/>
                  <a:uLnTx/>
                  <a:uFillTx/>
                  <a:latin typeface="Aptos"/>
                  <a:ea typeface="+mn-ea"/>
                  <a:cs typeface="+mn-cs"/>
                </a:rPr>
                <a:t> </a:t>
              </a:r>
              <a:r>
                <a:rPr kumimoji="0" sz="1250" b="0" i="0" u="none" strike="noStrike" kern="1200" cap="none" spc="0" normalizeH="0" baseline="0" noProof="0" dirty="0" err="1">
                  <a:ln>
                    <a:noFill/>
                  </a:ln>
                  <a:solidFill>
                    <a:srgbClr val="4C565C"/>
                  </a:solidFill>
                  <a:effectLst/>
                  <a:uLnTx/>
                  <a:uFillTx/>
                  <a:latin typeface="Aptos"/>
                  <a:ea typeface="+mn-ea"/>
                  <a:cs typeface="+mn-cs"/>
                </a:rPr>
                <a:t>δεν</a:t>
              </a:r>
              <a:r>
                <a:rPr kumimoji="0" sz="1250" b="0" i="0" u="none" strike="noStrike" kern="1200" cap="none" spc="0" normalizeH="0" baseline="0" noProof="0" dirty="0">
                  <a:ln>
                    <a:noFill/>
                  </a:ln>
                  <a:solidFill>
                    <a:srgbClr val="4C565C"/>
                  </a:solidFill>
                  <a:effectLst/>
                  <a:uLnTx/>
                  <a:uFillTx/>
                  <a:latin typeface="Aptos"/>
                  <a:ea typeface="+mn-ea"/>
                  <a:cs typeface="+mn-cs"/>
                </a:rPr>
                <a:t> </a:t>
              </a:r>
              <a:r>
                <a:rPr kumimoji="0" lang="el-GR" sz="1250" b="0" i="0" u="none" strike="noStrike" kern="1200" cap="none" spc="0" normalizeH="0" baseline="0" noProof="0" dirty="0">
                  <a:ln>
                    <a:noFill/>
                  </a:ln>
                  <a:solidFill>
                    <a:srgbClr val="4C565C"/>
                  </a:solidFill>
                  <a:effectLst/>
                  <a:uLnTx/>
                  <a:uFillTx/>
                  <a:latin typeface="Aptos"/>
                  <a:ea typeface="+mn-ea"/>
                  <a:cs typeface="+mn-cs"/>
                </a:rPr>
                <a:t>παρουσιάζονται</a:t>
              </a:r>
              <a:r>
                <a:rPr kumimoji="0" sz="1250" b="0" i="0" u="none" strike="noStrike" kern="1200" cap="none" spc="0" normalizeH="0" baseline="0" noProof="0" dirty="0">
                  <a:ln>
                    <a:noFill/>
                  </a:ln>
                  <a:solidFill>
                    <a:srgbClr val="4C565C"/>
                  </a:solidFill>
                  <a:effectLst/>
                  <a:uLnTx/>
                  <a:uFillTx/>
                  <a:latin typeface="Aptos"/>
                  <a:ea typeface="+mn-ea"/>
                  <a:cs typeface="+mn-cs"/>
                </a:rPr>
                <a:t> ως έτοιμες αλήθειες, αλλά ως ζητήματα προς διερεύνηση</a:t>
              </a:r>
              <a:r>
                <a:rPr kumimoji="0" lang="el-GR" sz="1250" b="0" i="0" u="none" strike="noStrike" kern="1200" cap="none" spc="0" normalizeH="0" baseline="0" noProof="0" dirty="0">
                  <a:ln>
                    <a:noFill/>
                  </a:ln>
                  <a:solidFill>
                    <a:srgbClr val="4C565C"/>
                  </a:solidFill>
                  <a:effectLst/>
                  <a:uLnTx/>
                  <a:uFillTx/>
                  <a:latin typeface="Aptos"/>
                  <a:ea typeface="+mn-ea"/>
                  <a:cs typeface="+mn-cs"/>
                </a:rPr>
                <a:t>,</a:t>
              </a:r>
              <a:r>
                <a:rPr kumimoji="0" sz="1250" b="0" i="0" u="none" strike="noStrike" kern="1200" cap="none" spc="0" normalizeH="0" baseline="0" noProof="0" dirty="0">
                  <a:ln>
                    <a:noFill/>
                  </a:ln>
                  <a:solidFill>
                    <a:srgbClr val="4C565C"/>
                  </a:solidFill>
                  <a:effectLst/>
                  <a:uLnTx/>
                  <a:uFillTx/>
                  <a:latin typeface="Aptos"/>
                  <a:ea typeface="+mn-ea"/>
                  <a:cs typeface="+mn-cs"/>
                </a:rPr>
                <a:t> </a:t>
              </a:r>
              <a:r>
                <a:rPr kumimoji="0" sz="1250" b="0" i="0" u="none" strike="noStrike" kern="1200" cap="none" spc="0" normalizeH="0" baseline="0" noProof="0" dirty="0" err="1">
                  <a:ln>
                    <a:noFill/>
                  </a:ln>
                  <a:solidFill>
                    <a:srgbClr val="4C565C"/>
                  </a:solidFill>
                  <a:effectLst/>
                  <a:uLnTx/>
                  <a:uFillTx/>
                  <a:latin typeface="Aptos"/>
                  <a:ea typeface="+mn-ea"/>
                  <a:cs typeface="+mn-cs"/>
                </a:rPr>
                <a:t>κριτικό</a:t>
              </a:r>
              <a:r>
                <a:rPr kumimoji="0" sz="1250" b="0" i="0" u="none" strike="noStrike" kern="1200" cap="none" spc="0" normalizeH="0" baseline="0" noProof="0" dirty="0">
                  <a:ln>
                    <a:noFill/>
                  </a:ln>
                  <a:solidFill>
                    <a:srgbClr val="4C565C"/>
                  </a:solidFill>
                  <a:effectLst/>
                  <a:uLnTx/>
                  <a:uFillTx/>
                  <a:latin typeface="Aptos"/>
                  <a:ea typeface="+mn-ea"/>
                  <a:cs typeface="+mn-cs"/>
                </a:rPr>
                <a:t> </a:t>
              </a:r>
              <a:r>
                <a:rPr kumimoji="0" sz="1250" b="0" i="0" u="none" strike="noStrike" kern="1200" cap="none" spc="0" normalizeH="0" baseline="0" noProof="0" dirty="0" err="1">
                  <a:ln>
                    <a:noFill/>
                  </a:ln>
                  <a:solidFill>
                    <a:srgbClr val="4C565C"/>
                  </a:solidFill>
                  <a:effectLst/>
                  <a:uLnTx/>
                  <a:uFillTx/>
                  <a:latin typeface="Aptos"/>
                  <a:ea typeface="+mn-ea"/>
                  <a:cs typeface="+mn-cs"/>
                </a:rPr>
                <a:t>έλεγχο</a:t>
              </a:r>
              <a:r>
                <a:rPr kumimoji="0" lang="el-GR" sz="1250" b="0" i="0" u="none" strike="noStrike" kern="1200" cap="none" spc="0" normalizeH="0" baseline="0" noProof="0" dirty="0">
                  <a:ln>
                    <a:noFill/>
                  </a:ln>
                  <a:solidFill>
                    <a:srgbClr val="4C565C"/>
                  </a:solidFill>
                  <a:effectLst/>
                  <a:uLnTx/>
                  <a:uFillTx/>
                  <a:latin typeface="Aptos"/>
                  <a:ea typeface="+mn-ea"/>
                  <a:cs typeface="+mn-cs"/>
                </a:rPr>
                <a:t> και διάλογο</a:t>
              </a:r>
              <a:r>
                <a:rPr kumimoji="0" sz="1250" b="0" i="0" u="none" strike="noStrike" kern="1200" cap="none" spc="0" normalizeH="0" baseline="0" noProof="0" dirty="0">
                  <a:ln>
                    <a:noFill/>
                  </a:ln>
                  <a:solidFill>
                    <a:srgbClr val="4C565C"/>
                  </a:solidFill>
                  <a:effectLst/>
                  <a:uLnTx/>
                  <a:uFillTx/>
                  <a:latin typeface="Aptos"/>
                  <a:ea typeface="+mn-ea"/>
                  <a:cs typeface="+mn-cs"/>
                </a:rPr>
                <a:t>.</a:t>
              </a:r>
            </a:p>
          </p:txBody>
        </p:sp>
      </p:grpSp>
      <p:sp>
        <p:nvSpPr>
          <p:cNvPr id="5" name="Oval 4"/>
          <p:cNvSpPr/>
          <p:nvPr/>
        </p:nvSpPr>
        <p:spPr>
          <a:xfrm>
            <a:off x="4682869" y="2053613"/>
            <a:ext cx="384048" cy="384048"/>
          </a:xfrm>
          <a:prstGeom prst="ellipse">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28" name="Ομάδα 27">
            <a:extLst>
              <a:ext uri="{FF2B5EF4-FFF2-40B4-BE49-F238E27FC236}">
                <a16:creationId xmlns:a16="http://schemas.microsoft.com/office/drawing/2014/main" id="{4E8C6508-0189-83E3-AED7-DACDFD38BBFA}"/>
              </a:ext>
            </a:extLst>
          </p:cNvPr>
          <p:cNvGrpSpPr/>
          <p:nvPr/>
        </p:nvGrpSpPr>
        <p:grpSpPr>
          <a:xfrm>
            <a:off x="8290562" y="1860804"/>
            <a:ext cx="3002278" cy="1618488"/>
            <a:chOff x="6190488" y="1901952"/>
            <a:chExt cx="2780792" cy="1618488"/>
          </a:xfrm>
        </p:grpSpPr>
        <p:sp>
          <p:nvSpPr>
            <p:cNvPr id="9" name="Rounded Rectangle 8"/>
            <p:cNvSpPr/>
            <p:nvPr/>
          </p:nvSpPr>
          <p:spPr>
            <a:xfrm>
              <a:off x="6190488" y="1901952"/>
              <a:ext cx="2780792" cy="1618488"/>
            </a:xfrm>
            <a:prstGeom prst="roundRect">
              <a:avLst/>
            </a:prstGeom>
            <a:solidFill>
              <a:srgbClr val="E5ECEE"/>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TextBox 11"/>
            <p:cNvSpPr txBox="1"/>
            <p:nvPr/>
          </p:nvSpPr>
          <p:spPr>
            <a:xfrm>
              <a:off x="6876289" y="2066544"/>
              <a:ext cx="1932432" cy="738664"/>
            </a:xfrm>
            <a:prstGeom prst="rect">
              <a:avLst/>
            </a:prstGeom>
            <a:noFill/>
          </p:spPr>
          <p:txBody>
            <a:bodyPr wrap="square" lIns="27432" tIns="18288" rIns="27432" bIns="18288"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520" b="1" i="0" u="none" strike="noStrike" kern="1200" cap="none" spc="0" normalizeH="0" baseline="0" noProof="0" dirty="0" err="1">
                  <a:ln>
                    <a:noFill/>
                  </a:ln>
                  <a:solidFill>
                    <a:srgbClr val="24465B"/>
                  </a:solidFill>
                  <a:effectLst/>
                  <a:uLnTx/>
                  <a:uFillTx/>
                  <a:latin typeface="Aptos Display"/>
                  <a:ea typeface="+mn-ea"/>
                  <a:cs typeface="+mn-cs"/>
                </a:rPr>
                <a:t>Όχι</a:t>
              </a:r>
              <a:r>
                <a:rPr kumimoji="0" sz="1520" b="1" i="0" u="none" strike="noStrike" kern="1200" cap="none" spc="0" normalizeH="0" baseline="0" noProof="0" dirty="0">
                  <a:ln>
                    <a:noFill/>
                  </a:ln>
                  <a:solidFill>
                    <a:srgbClr val="24465B"/>
                  </a:solidFill>
                  <a:effectLst/>
                  <a:uLnTx/>
                  <a:uFillTx/>
                  <a:latin typeface="Aptos Display"/>
                  <a:ea typeface="+mn-ea"/>
                  <a:cs typeface="+mn-cs"/>
                </a:rPr>
                <a:t> </a:t>
              </a:r>
              <a:r>
                <a:rPr kumimoji="0" sz="1520" b="1" i="0" u="none" strike="noStrike" kern="1200" cap="none" spc="0" normalizeH="0" baseline="0" noProof="0" dirty="0" err="1">
                  <a:ln>
                    <a:noFill/>
                  </a:ln>
                  <a:solidFill>
                    <a:srgbClr val="24465B"/>
                  </a:solidFill>
                  <a:effectLst/>
                  <a:uLnTx/>
                  <a:uFillTx/>
                  <a:latin typeface="Aptos Display"/>
                  <a:ea typeface="+mn-ea"/>
                  <a:cs typeface="+mn-cs"/>
                </a:rPr>
                <a:t>μετάδοση</a:t>
              </a:r>
              <a:r>
                <a:rPr kumimoji="0" sz="1520" b="1" i="0" u="none" strike="noStrike" kern="1200" cap="none" spc="0" normalizeH="0" baseline="0" noProof="0" dirty="0">
                  <a:ln>
                    <a:noFill/>
                  </a:ln>
                  <a:solidFill>
                    <a:srgbClr val="24465B"/>
                  </a:solidFill>
                  <a:effectLst/>
                  <a:uLnTx/>
                  <a:uFillTx/>
                  <a:latin typeface="Aptos Display"/>
                  <a:ea typeface="+mn-ea"/>
                  <a:cs typeface="+mn-cs"/>
                </a:rPr>
                <a:t> π</a:t>
              </a:r>
              <a:r>
                <a:rPr kumimoji="0" sz="1520" b="1" i="0" u="none" strike="noStrike" kern="1200" cap="none" spc="0" normalizeH="0" baseline="0" noProof="0" dirty="0" err="1">
                  <a:ln>
                    <a:noFill/>
                  </a:ln>
                  <a:solidFill>
                    <a:srgbClr val="24465B"/>
                  </a:solidFill>
                  <a:effectLst/>
                  <a:uLnTx/>
                  <a:uFillTx/>
                  <a:latin typeface="Aptos Display"/>
                  <a:ea typeface="+mn-ea"/>
                  <a:cs typeface="+mn-cs"/>
                </a:rPr>
                <a:t>ροσω</a:t>
              </a:r>
              <a:r>
                <a:rPr kumimoji="0" sz="1520" b="1" i="0" u="none" strike="noStrike" kern="1200" cap="none" spc="0" normalizeH="0" baseline="0" noProof="0" dirty="0">
                  <a:ln>
                    <a:noFill/>
                  </a:ln>
                  <a:solidFill>
                    <a:srgbClr val="24465B"/>
                  </a:solidFill>
                  <a:effectLst/>
                  <a:uLnTx/>
                  <a:uFillTx/>
                  <a:latin typeface="Aptos Display"/>
                  <a:ea typeface="+mn-ea"/>
                  <a:cs typeface="+mn-cs"/>
                </a:rPr>
                <a:t>πικών πεποιθήσεων</a:t>
              </a:r>
            </a:p>
          </p:txBody>
        </p:sp>
        <p:sp>
          <p:nvSpPr>
            <p:cNvPr id="13" name="TextBox 12"/>
            <p:cNvSpPr txBox="1"/>
            <p:nvPr/>
          </p:nvSpPr>
          <p:spPr>
            <a:xfrm>
              <a:off x="6419088" y="2798064"/>
              <a:ext cx="2389633" cy="627864"/>
            </a:xfrm>
            <a:prstGeom prst="rect">
              <a:avLst/>
            </a:prstGeom>
            <a:noFill/>
          </p:spPr>
          <p:txBody>
            <a:bodyPr wrap="square" lIns="27432" tIns="18288" rIns="27432" bIns="18288"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280" b="0" i="0" u="none" strike="noStrike" kern="1200" cap="none" spc="0" normalizeH="0" baseline="0" noProof="0" dirty="0">
                  <a:ln>
                    <a:noFill/>
                  </a:ln>
                  <a:solidFill>
                    <a:srgbClr val="4C565C"/>
                  </a:solidFill>
                  <a:effectLst/>
                  <a:uLnTx/>
                  <a:uFillTx/>
                  <a:latin typeface="Aptos"/>
                  <a:ea typeface="+mn-ea"/>
                  <a:cs typeface="+mn-cs"/>
                </a:rPr>
                <a:t>Ο/η </a:t>
              </a:r>
              <a:r>
                <a:rPr kumimoji="0" sz="1280" b="0" i="0" u="none" strike="noStrike" kern="1200" cap="none" spc="0" normalizeH="0" baseline="0" noProof="0" dirty="0" err="1">
                  <a:ln>
                    <a:noFill/>
                  </a:ln>
                  <a:solidFill>
                    <a:srgbClr val="4C565C"/>
                  </a:solidFill>
                  <a:effectLst/>
                  <a:uLnTx/>
                  <a:uFillTx/>
                  <a:latin typeface="Aptos"/>
                  <a:ea typeface="+mn-ea"/>
                  <a:cs typeface="+mn-cs"/>
                </a:rPr>
                <a:t>εκ</a:t>
              </a:r>
              <a:r>
                <a:rPr kumimoji="0" sz="1280" b="0" i="0" u="none" strike="noStrike" kern="1200" cap="none" spc="0" normalizeH="0" baseline="0" noProof="0" dirty="0">
                  <a:ln>
                    <a:noFill/>
                  </a:ln>
                  <a:solidFill>
                    <a:srgbClr val="4C565C"/>
                  </a:solidFill>
                  <a:effectLst/>
                  <a:uLnTx/>
                  <a:uFillTx/>
                  <a:latin typeface="Aptos"/>
                  <a:ea typeface="+mn-ea"/>
                  <a:cs typeface="+mn-cs"/>
                </a:rPr>
                <a:t>παιδευτικός δεν κατευθύνει τα παιδιά προς μία προκαθορισμένη απάντηση.</a:t>
              </a:r>
            </a:p>
          </p:txBody>
        </p:sp>
      </p:grpSp>
      <p:sp>
        <p:nvSpPr>
          <p:cNvPr id="10" name="Oval 9"/>
          <p:cNvSpPr/>
          <p:nvPr/>
        </p:nvSpPr>
        <p:spPr>
          <a:xfrm>
            <a:off x="8429756" y="2137957"/>
            <a:ext cx="384048" cy="384048"/>
          </a:xfrm>
          <a:prstGeom prst="ellipse">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30" name="Ομάδα 29">
            <a:extLst>
              <a:ext uri="{FF2B5EF4-FFF2-40B4-BE49-F238E27FC236}">
                <a16:creationId xmlns:a16="http://schemas.microsoft.com/office/drawing/2014/main" id="{CF259703-1583-87F1-5F96-0BD4E0E1E631}"/>
              </a:ext>
            </a:extLst>
          </p:cNvPr>
          <p:cNvGrpSpPr/>
          <p:nvPr/>
        </p:nvGrpSpPr>
        <p:grpSpPr>
          <a:xfrm>
            <a:off x="749806" y="1906638"/>
            <a:ext cx="3151632" cy="1618488"/>
            <a:chOff x="749808" y="3813048"/>
            <a:chExt cx="3151632" cy="1618488"/>
          </a:xfrm>
        </p:grpSpPr>
        <p:sp>
          <p:nvSpPr>
            <p:cNvPr id="14" name="Rounded Rectangle 13"/>
            <p:cNvSpPr/>
            <p:nvPr/>
          </p:nvSpPr>
          <p:spPr>
            <a:xfrm>
              <a:off x="749808" y="3813048"/>
              <a:ext cx="3151632" cy="1618488"/>
            </a:xfrm>
            <a:prstGeom prst="roundRect">
              <a:avLst/>
            </a:prstGeom>
            <a:solidFill>
              <a:srgbClr val="E8D9BA"/>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TextBox 16"/>
            <p:cNvSpPr txBox="1"/>
            <p:nvPr/>
          </p:nvSpPr>
          <p:spPr>
            <a:xfrm>
              <a:off x="1435607" y="3977639"/>
              <a:ext cx="2069593" cy="270843"/>
            </a:xfrm>
            <a:prstGeom prst="rect">
              <a:avLst/>
            </a:prstGeom>
            <a:noFill/>
          </p:spPr>
          <p:txBody>
            <a:bodyPr wrap="square" lIns="27432" tIns="18288" rIns="27432" bIns="18288"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520" b="1" i="0" u="none" strike="noStrike" kern="1200" cap="none" spc="0" normalizeH="0" baseline="0" noProof="0" dirty="0" err="1">
                  <a:ln>
                    <a:noFill/>
                  </a:ln>
                  <a:solidFill>
                    <a:srgbClr val="24465B"/>
                  </a:solidFill>
                  <a:effectLst/>
                  <a:uLnTx/>
                  <a:uFillTx/>
                  <a:latin typeface="Aptos Display"/>
                  <a:ea typeface="+mn-ea"/>
                  <a:cs typeface="+mn-cs"/>
                </a:rPr>
                <a:t>Όχι</a:t>
              </a:r>
              <a:r>
                <a:rPr kumimoji="0" sz="1520" b="1" i="0" u="none" strike="noStrike" kern="1200" cap="none" spc="0" normalizeH="0" baseline="0" noProof="0" dirty="0">
                  <a:ln>
                    <a:noFill/>
                  </a:ln>
                  <a:solidFill>
                    <a:srgbClr val="24465B"/>
                  </a:solidFill>
                  <a:effectLst/>
                  <a:uLnTx/>
                  <a:uFillTx/>
                  <a:latin typeface="Aptos Display"/>
                  <a:ea typeface="+mn-ea"/>
                  <a:cs typeface="+mn-cs"/>
                </a:rPr>
                <a:t> απ</a:t>
              </a:r>
              <a:r>
                <a:rPr kumimoji="0" sz="1520" b="1" i="0" u="none" strike="noStrike" kern="1200" cap="none" spc="0" normalizeH="0" baseline="0" noProof="0" dirty="0" err="1">
                  <a:ln>
                    <a:noFill/>
                  </a:ln>
                  <a:solidFill>
                    <a:srgbClr val="24465B"/>
                  </a:solidFill>
                  <a:effectLst/>
                  <a:uLnTx/>
                  <a:uFillTx/>
                  <a:latin typeface="Aptos Display"/>
                  <a:ea typeface="+mn-ea"/>
                  <a:cs typeface="+mn-cs"/>
                </a:rPr>
                <a:t>λή</a:t>
              </a:r>
              <a:r>
                <a:rPr kumimoji="0" sz="1520" b="1" i="0" u="none" strike="noStrike" kern="1200" cap="none" spc="0" normalizeH="0" baseline="0" noProof="0" dirty="0">
                  <a:ln>
                    <a:noFill/>
                  </a:ln>
                  <a:solidFill>
                    <a:srgbClr val="24465B"/>
                  </a:solidFill>
                  <a:effectLst/>
                  <a:uLnTx/>
                  <a:uFillTx/>
                  <a:latin typeface="Aptos Display"/>
                  <a:ea typeface="+mn-ea"/>
                  <a:cs typeface="+mn-cs"/>
                </a:rPr>
                <a:t> </a:t>
              </a:r>
              <a:r>
                <a:rPr kumimoji="0" sz="1520" b="1" i="0" u="none" strike="noStrike" kern="1200" cap="none" spc="0" normalizeH="0" baseline="0" noProof="0" dirty="0" err="1">
                  <a:ln>
                    <a:noFill/>
                  </a:ln>
                  <a:solidFill>
                    <a:srgbClr val="24465B"/>
                  </a:solidFill>
                  <a:effectLst/>
                  <a:uLnTx/>
                  <a:uFillTx/>
                  <a:latin typeface="Aptos Display"/>
                  <a:ea typeface="+mn-ea"/>
                  <a:cs typeface="+mn-cs"/>
                </a:rPr>
                <a:t>συμμόρφωση</a:t>
              </a:r>
              <a:endParaRPr kumimoji="0" sz="1520" b="1" i="0" u="none" strike="noStrike" kern="1200" cap="none" spc="0" normalizeH="0" baseline="0" noProof="0" dirty="0">
                <a:ln>
                  <a:noFill/>
                </a:ln>
                <a:solidFill>
                  <a:srgbClr val="24465B"/>
                </a:solidFill>
                <a:effectLst/>
                <a:uLnTx/>
                <a:uFillTx/>
                <a:latin typeface="Aptos Display"/>
                <a:ea typeface="+mn-ea"/>
                <a:cs typeface="+mn-cs"/>
              </a:endParaRPr>
            </a:p>
          </p:txBody>
        </p:sp>
        <p:sp>
          <p:nvSpPr>
            <p:cNvPr id="18" name="TextBox 17"/>
            <p:cNvSpPr txBox="1"/>
            <p:nvPr/>
          </p:nvSpPr>
          <p:spPr>
            <a:xfrm>
              <a:off x="978407" y="4498848"/>
              <a:ext cx="2744978" cy="775597"/>
            </a:xfrm>
            <a:prstGeom prst="rect">
              <a:avLst/>
            </a:prstGeom>
            <a:noFill/>
          </p:spPr>
          <p:txBody>
            <a:bodyPr wrap="square" lIns="27432" tIns="18288" rIns="27432" bIns="18288"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200" b="0" i="0" u="none" strike="noStrike" kern="1200" cap="none" spc="0" normalizeH="0" baseline="0" noProof="0" dirty="0">
                  <a:ln>
                    <a:noFill/>
                  </a:ln>
                  <a:solidFill>
                    <a:srgbClr val="4C565C"/>
                  </a:solidFill>
                  <a:effectLst/>
                  <a:uLnTx/>
                  <a:uFillTx/>
                  <a:latin typeface="Aptos"/>
                  <a:ea typeface="+mn-ea"/>
                  <a:cs typeface="+mn-cs"/>
                </a:rPr>
                <a:t>Η </a:t>
              </a:r>
              <a:r>
                <a:rPr kumimoji="0" lang="el-GR" sz="1200" b="0" i="0" u="none" strike="noStrike" kern="1200" cap="none" spc="0" normalizeH="0" baseline="0" noProof="0" dirty="0">
                  <a:ln>
                    <a:noFill/>
                  </a:ln>
                  <a:solidFill>
                    <a:srgbClr val="4C565C"/>
                  </a:solidFill>
                  <a:effectLst/>
                  <a:uLnTx/>
                  <a:uFillTx/>
                  <a:latin typeface="Aptos"/>
                  <a:ea typeface="+mn-ea"/>
                  <a:cs typeface="+mn-cs"/>
                </a:rPr>
                <a:t>πεποίθηση</a:t>
              </a:r>
              <a:r>
                <a:rPr kumimoji="0" sz="1200" b="0" i="0" u="none" strike="noStrike" kern="1200" cap="none" spc="0" normalizeH="0" baseline="0" noProof="0" dirty="0">
                  <a:ln>
                    <a:noFill/>
                  </a:ln>
                  <a:solidFill>
                    <a:srgbClr val="4C565C"/>
                  </a:solidFill>
                  <a:effectLst/>
                  <a:uLnTx/>
                  <a:uFillTx/>
                  <a:latin typeface="Aptos"/>
                  <a:ea typeface="+mn-ea"/>
                  <a:cs typeface="+mn-cs"/>
                </a:rPr>
                <a:t> </a:t>
              </a:r>
              <a:r>
                <a:rPr kumimoji="0" lang="el-GR" sz="1200" b="0" i="0" u="none" strike="noStrike" kern="1200" cap="none" spc="0" normalizeH="0" baseline="0" noProof="0" dirty="0">
                  <a:ln>
                    <a:noFill/>
                  </a:ln>
                  <a:solidFill>
                    <a:srgbClr val="4C565C"/>
                  </a:solidFill>
                  <a:effectLst/>
                  <a:uLnTx/>
                  <a:uFillTx/>
                  <a:latin typeface="Aptos"/>
                  <a:ea typeface="+mn-ea"/>
                  <a:cs typeface="+mn-cs"/>
                </a:rPr>
                <a:t>απαιτεί</a:t>
              </a:r>
              <a:r>
                <a:rPr kumimoji="0" sz="1200" b="0" i="0" u="none" strike="noStrike" kern="1200" cap="none" spc="0" normalizeH="0" baseline="0" noProof="0" dirty="0">
                  <a:ln>
                    <a:noFill/>
                  </a:ln>
                  <a:solidFill>
                    <a:srgbClr val="4C565C"/>
                  </a:solidFill>
                  <a:effectLst/>
                  <a:uLnTx/>
                  <a:uFillTx/>
                  <a:latin typeface="Aptos"/>
                  <a:ea typeface="+mn-ea"/>
                  <a:cs typeface="+mn-cs"/>
                </a:rPr>
                <a:t> λόγους: εξετάζεται, συγκρίνεται με άλλες και μπορεί να αναθεωρηθεί αν αποδειχθεί αντιφατική, βλαβερή ή άδικη.</a:t>
              </a:r>
            </a:p>
          </p:txBody>
        </p:sp>
      </p:grpSp>
      <p:sp>
        <p:nvSpPr>
          <p:cNvPr id="15" name="Oval 14"/>
          <p:cNvSpPr/>
          <p:nvPr/>
        </p:nvSpPr>
        <p:spPr>
          <a:xfrm>
            <a:off x="928622" y="2005059"/>
            <a:ext cx="384048" cy="384048"/>
          </a:xfrm>
          <a:prstGeom prst="ellipse">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31" name="Ομάδα 30">
            <a:extLst>
              <a:ext uri="{FF2B5EF4-FFF2-40B4-BE49-F238E27FC236}">
                <a16:creationId xmlns:a16="http://schemas.microsoft.com/office/drawing/2014/main" id="{85146601-3342-8831-1286-B105B0E0BD74}"/>
              </a:ext>
            </a:extLst>
          </p:cNvPr>
          <p:cNvGrpSpPr/>
          <p:nvPr/>
        </p:nvGrpSpPr>
        <p:grpSpPr>
          <a:xfrm>
            <a:off x="2479040" y="4054287"/>
            <a:ext cx="7040880" cy="1618488"/>
            <a:chOff x="6190488" y="3813048"/>
            <a:chExt cx="5120640" cy="1618488"/>
          </a:xfrm>
        </p:grpSpPr>
        <p:sp>
          <p:nvSpPr>
            <p:cNvPr id="19" name="Rounded Rectangle 18"/>
            <p:cNvSpPr/>
            <p:nvPr/>
          </p:nvSpPr>
          <p:spPr>
            <a:xfrm>
              <a:off x="6190488" y="3813048"/>
              <a:ext cx="5120640" cy="1618488"/>
            </a:xfrm>
            <a:prstGeom prst="roundRect">
              <a:avLst/>
            </a:prstGeom>
            <a:solidFill>
              <a:srgbClr val="DCE5DE"/>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0" name="Oval 19"/>
            <p:cNvSpPr/>
            <p:nvPr/>
          </p:nvSpPr>
          <p:spPr>
            <a:xfrm>
              <a:off x="6419088" y="3955405"/>
              <a:ext cx="274319" cy="384048"/>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2" name="TextBox 21"/>
            <p:cNvSpPr txBox="1"/>
            <p:nvPr/>
          </p:nvSpPr>
          <p:spPr>
            <a:xfrm>
              <a:off x="6876288" y="3977639"/>
              <a:ext cx="4251959" cy="270843"/>
            </a:xfrm>
            <a:prstGeom prst="rect">
              <a:avLst/>
            </a:prstGeom>
            <a:noFill/>
          </p:spPr>
          <p:txBody>
            <a:bodyPr wrap="square" lIns="27432" tIns="18288" rIns="27432" bIns="18288"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520" b="1" i="0" u="none" strike="noStrike" kern="1200" cap="none" spc="0" normalizeH="0" baseline="0" noProof="0" dirty="0">
                  <a:ln>
                    <a:noFill/>
                  </a:ln>
                  <a:solidFill>
                    <a:srgbClr val="24465B"/>
                  </a:solidFill>
                  <a:effectLst/>
                  <a:uLnTx/>
                  <a:uFillTx/>
                  <a:latin typeface="Aptos Display"/>
                  <a:ea typeface="+mn-ea"/>
                  <a:cs typeface="+mn-cs"/>
                </a:rPr>
                <a:t>Ναι </a:t>
              </a:r>
              <a:r>
                <a:rPr kumimoji="0" sz="1520" b="1" i="0" u="none" strike="noStrike" kern="1200" cap="none" spc="0" normalizeH="0" baseline="0" noProof="0" dirty="0" err="1">
                  <a:ln>
                    <a:noFill/>
                  </a:ln>
                  <a:solidFill>
                    <a:srgbClr val="24465B"/>
                  </a:solidFill>
                  <a:effectLst/>
                  <a:uLnTx/>
                  <a:uFillTx/>
                  <a:latin typeface="Aptos Display"/>
                  <a:ea typeface="+mn-ea"/>
                  <a:cs typeface="+mn-cs"/>
                </a:rPr>
                <a:t>στην</a:t>
              </a:r>
              <a:r>
                <a:rPr kumimoji="0" sz="1520" b="1" i="0" u="none" strike="noStrike" kern="1200" cap="none" spc="0" normalizeH="0" baseline="0" noProof="0" dirty="0">
                  <a:ln>
                    <a:noFill/>
                  </a:ln>
                  <a:solidFill>
                    <a:srgbClr val="24465B"/>
                  </a:solidFill>
                  <a:effectLst/>
                  <a:uLnTx/>
                  <a:uFillTx/>
                  <a:latin typeface="Aptos Display"/>
                  <a:ea typeface="+mn-ea"/>
                  <a:cs typeface="+mn-cs"/>
                </a:rPr>
                <a:t> </a:t>
              </a:r>
              <a:r>
                <a:rPr kumimoji="0" lang="el-GR" sz="1520" b="1" i="0" u="none" strike="noStrike" kern="1200" cap="none" spc="0" normalizeH="0" baseline="0" noProof="0" dirty="0">
                  <a:ln>
                    <a:noFill/>
                  </a:ln>
                  <a:solidFill>
                    <a:srgbClr val="24465B"/>
                  </a:solidFill>
                  <a:effectLst/>
                  <a:uLnTx/>
                  <a:uFillTx/>
                  <a:latin typeface="Aptos Display"/>
                  <a:ea typeface="+mn-ea"/>
                  <a:cs typeface="+mn-cs"/>
                </a:rPr>
                <a:t>αυτόνομη σκέψη, τον κριτικό έλεγχο, τον διάλογο</a:t>
              </a:r>
              <a:endParaRPr kumimoji="0" sz="1520" b="1" i="0" u="none" strike="noStrike" kern="1200" cap="none" spc="0" normalizeH="0" baseline="0" noProof="0" dirty="0">
                <a:ln>
                  <a:noFill/>
                </a:ln>
                <a:solidFill>
                  <a:srgbClr val="24465B"/>
                </a:solidFill>
                <a:effectLst/>
                <a:uLnTx/>
                <a:uFillTx/>
                <a:latin typeface="Aptos Display"/>
                <a:ea typeface="+mn-ea"/>
                <a:cs typeface="+mn-cs"/>
              </a:endParaRPr>
            </a:p>
          </p:txBody>
        </p:sp>
        <p:sp>
          <p:nvSpPr>
            <p:cNvPr id="23" name="TextBox 22"/>
            <p:cNvSpPr txBox="1"/>
            <p:nvPr/>
          </p:nvSpPr>
          <p:spPr>
            <a:xfrm>
              <a:off x="6419088" y="4498848"/>
              <a:ext cx="4663440" cy="604781"/>
            </a:xfrm>
            <a:prstGeom prst="rect">
              <a:avLst/>
            </a:prstGeom>
            <a:noFill/>
          </p:spPr>
          <p:txBody>
            <a:bodyPr wrap="square" lIns="27432" tIns="18288" rIns="27432" bIns="18288"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230" b="0" i="0" u="none" strike="noStrike" kern="1200" cap="none" spc="0" normalizeH="0" baseline="0" noProof="0" dirty="0">
                  <a:ln>
                    <a:noFill/>
                  </a:ln>
                  <a:solidFill>
                    <a:srgbClr val="4C565C"/>
                  </a:solidFill>
                  <a:effectLst/>
                  <a:uLnTx/>
                  <a:uFillTx/>
                  <a:latin typeface="Aptos"/>
                  <a:ea typeface="+mn-ea"/>
                  <a:cs typeface="+mn-cs"/>
                </a:rPr>
                <a:t>Τα πα</a:t>
              </a:r>
              <a:r>
                <a:rPr kumimoji="0" sz="1230" b="0" i="0" u="none" strike="noStrike" kern="1200" cap="none" spc="0" normalizeH="0" baseline="0" noProof="0" dirty="0" err="1">
                  <a:ln>
                    <a:noFill/>
                  </a:ln>
                  <a:solidFill>
                    <a:srgbClr val="4C565C"/>
                  </a:solidFill>
                  <a:effectLst/>
                  <a:uLnTx/>
                  <a:uFillTx/>
                  <a:latin typeface="Aptos"/>
                  <a:ea typeface="+mn-ea"/>
                  <a:cs typeface="+mn-cs"/>
                </a:rPr>
                <a:t>ιδιά</a:t>
              </a:r>
              <a:r>
                <a:rPr kumimoji="0" sz="1230" b="0" i="0" u="none" strike="noStrike" kern="1200" cap="none" spc="0" normalizeH="0" baseline="0" noProof="0" dirty="0">
                  <a:ln>
                    <a:noFill/>
                  </a:ln>
                  <a:solidFill>
                    <a:srgbClr val="4C565C"/>
                  </a:solidFill>
                  <a:effectLst/>
                  <a:uLnTx/>
                  <a:uFillTx/>
                  <a:latin typeface="Aptos"/>
                  <a:ea typeface="+mn-ea"/>
                  <a:cs typeface="+mn-cs"/>
                </a:rPr>
                <a:t> </a:t>
              </a:r>
              <a:r>
                <a:rPr kumimoji="0" lang="el-GR" sz="1230" b="0" i="0" u="none" strike="noStrike" kern="1200" cap="none" spc="0" normalizeH="0" baseline="0" noProof="0" dirty="0">
                  <a:ln>
                    <a:noFill/>
                  </a:ln>
                  <a:solidFill>
                    <a:srgbClr val="4C565C"/>
                  </a:solidFill>
                  <a:effectLst/>
                  <a:uLnTx/>
                  <a:uFillTx/>
                  <a:latin typeface="Aptos"/>
                  <a:ea typeface="+mn-ea"/>
                  <a:cs typeface="+mn-cs"/>
                </a:rPr>
                <a:t>καλούνται να σκεφτούν</a:t>
              </a:r>
              <a:r>
                <a:rPr kumimoji="0" sz="1230" b="0" i="0" u="none" strike="noStrike" kern="1200" cap="none" spc="0" normalizeH="0" baseline="0" noProof="0" dirty="0">
                  <a:ln>
                    <a:noFill/>
                  </a:ln>
                  <a:solidFill>
                    <a:srgbClr val="4C565C"/>
                  </a:solidFill>
                  <a:effectLst/>
                  <a:uLnTx/>
                  <a:uFillTx/>
                  <a:latin typeface="Aptos"/>
                  <a:ea typeface="+mn-ea"/>
                  <a:cs typeface="+mn-cs"/>
                </a:rPr>
                <a:t> αυτόνομα, </a:t>
              </a:r>
              <a:r>
                <a:rPr kumimoji="0" lang="el-GR" sz="1230" b="0" i="0" u="none" strike="noStrike" kern="1200" cap="none" spc="0" normalizeH="0" baseline="0" noProof="0" dirty="0">
                  <a:ln>
                    <a:noFill/>
                  </a:ln>
                  <a:solidFill>
                    <a:srgbClr val="4C565C"/>
                  </a:solidFill>
                  <a:effectLst/>
                  <a:uLnTx/>
                  <a:uFillTx/>
                  <a:latin typeface="Aptos"/>
                  <a:ea typeface="+mn-ea"/>
                  <a:cs typeface="+mn-cs"/>
                </a:rPr>
                <a:t>να </a:t>
              </a:r>
              <a:r>
                <a:rPr kumimoji="0" sz="1230" b="0" i="0" u="none" strike="noStrike" kern="1200" cap="none" spc="0" normalizeH="0" baseline="0" noProof="0" dirty="0">
                  <a:ln>
                    <a:noFill/>
                  </a:ln>
                  <a:solidFill>
                    <a:srgbClr val="4C565C"/>
                  </a:solidFill>
                  <a:effectLst/>
                  <a:uLnTx/>
                  <a:uFillTx/>
                  <a:latin typeface="Aptos"/>
                  <a:ea typeface="+mn-ea"/>
                  <a:cs typeface="+mn-cs"/>
                </a:rPr>
                <a:t>α</a:t>
              </a:r>
              <a:r>
                <a:rPr kumimoji="0" sz="1230" b="0" i="0" u="none" strike="noStrike" kern="1200" cap="none" spc="0" normalizeH="0" baseline="0" noProof="0" dirty="0" err="1">
                  <a:ln>
                    <a:noFill/>
                  </a:ln>
                  <a:solidFill>
                    <a:srgbClr val="4C565C"/>
                  </a:solidFill>
                  <a:effectLst/>
                  <a:uLnTx/>
                  <a:uFillTx/>
                  <a:latin typeface="Aptos"/>
                  <a:ea typeface="+mn-ea"/>
                  <a:cs typeface="+mn-cs"/>
                </a:rPr>
                <a:t>ιτιολογ</a:t>
              </a:r>
              <a:r>
                <a:rPr kumimoji="0" lang="el-GR" sz="1230" b="0" i="0" u="none" strike="noStrike" kern="1200" cap="none" spc="0" normalizeH="0" baseline="0" noProof="0" dirty="0">
                  <a:ln>
                    <a:noFill/>
                  </a:ln>
                  <a:solidFill>
                    <a:srgbClr val="4C565C"/>
                  </a:solidFill>
                  <a:effectLst/>
                  <a:uLnTx/>
                  <a:uFillTx/>
                  <a:latin typeface="Aptos"/>
                  <a:ea typeface="+mn-ea"/>
                  <a:cs typeface="+mn-cs"/>
                </a:rPr>
                <a:t>ήσουν τις απόψεις τους</a:t>
              </a:r>
              <a:r>
                <a:rPr kumimoji="0" sz="1230" b="0" i="0" u="none" strike="noStrike" kern="1200" cap="none" spc="0" normalizeH="0" baseline="0" noProof="0" dirty="0">
                  <a:ln>
                    <a:noFill/>
                  </a:ln>
                  <a:solidFill>
                    <a:srgbClr val="4C565C"/>
                  </a:solidFill>
                  <a:effectLst/>
                  <a:uLnTx/>
                  <a:uFillTx/>
                  <a:latin typeface="Aptos"/>
                  <a:ea typeface="+mn-ea"/>
                  <a:cs typeface="+mn-cs"/>
                </a:rPr>
                <a:t>, </a:t>
              </a:r>
              <a:r>
                <a:rPr kumimoji="0" lang="el-GR" sz="1230" b="0" i="0" u="none" strike="noStrike" kern="1200" cap="none" spc="0" normalizeH="0" baseline="0" noProof="0" dirty="0">
                  <a:ln>
                    <a:noFill/>
                  </a:ln>
                  <a:solidFill>
                    <a:srgbClr val="4C565C"/>
                  </a:solidFill>
                  <a:effectLst/>
                  <a:uLnTx/>
                  <a:uFillTx/>
                  <a:latin typeface="Aptos"/>
                  <a:ea typeface="+mn-ea"/>
                  <a:cs typeface="+mn-cs"/>
                </a:rPr>
                <a:t>να </a:t>
              </a:r>
              <a:r>
                <a:rPr kumimoji="0" sz="1230" b="0" i="0" u="none" strike="noStrike" kern="1200" cap="none" spc="0" normalizeH="0" baseline="0" noProof="0" dirty="0">
                  <a:ln>
                    <a:noFill/>
                  </a:ln>
                  <a:solidFill>
                    <a:srgbClr val="4C565C"/>
                  </a:solidFill>
                  <a:effectLst/>
                  <a:uLnTx/>
                  <a:uFillTx/>
                  <a:latin typeface="Aptos"/>
                  <a:ea typeface="+mn-ea"/>
                  <a:cs typeface="+mn-cs"/>
                </a:rPr>
                <a:t>α</a:t>
              </a:r>
              <a:r>
                <a:rPr kumimoji="0" sz="1230" b="0" i="0" u="none" strike="noStrike" kern="1200" cap="none" spc="0" normalizeH="0" baseline="0" noProof="0" dirty="0" err="1">
                  <a:ln>
                    <a:noFill/>
                  </a:ln>
                  <a:solidFill>
                    <a:srgbClr val="4C565C"/>
                  </a:solidFill>
                  <a:effectLst/>
                  <a:uLnTx/>
                  <a:uFillTx/>
                  <a:latin typeface="Aptos"/>
                  <a:ea typeface="+mn-ea"/>
                  <a:cs typeface="+mn-cs"/>
                </a:rPr>
                <a:t>κούν</a:t>
              </a:r>
              <a:r>
                <a:rPr kumimoji="0" sz="1230" b="0" i="0" u="none" strike="noStrike" kern="1200" cap="none" spc="0" normalizeH="0" baseline="0" noProof="0" dirty="0">
                  <a:ln>
                    <a:noFill/>
                  </a:ln>
                  <a:solidFill>
                    <a:srgbClr val="4C565C"/>
                  </a:solidFill>
                  <a:effectLst/>
                  <a:uLnTx/>
                  <a:uFillTx/>
                  <a:latin typeface="Aptos"/>
                  <a:ea typeface="+mn-ea"/>
                  <a:cs typeface="+mn-cs"/>
                </a:rPr>
                <a:t> τις </a:t>
              </a:r>
              <a:r>
                <a:rPr kumimoji="0" sz="1230" b="0" i="0" u="none" strike="noStrike" kern="1200" cap="none" spc="0" normalizeH="0" baseline="0" noProof="0" dirty="0" err="1">
                  <a:ln>
                    <a:noFill/>
                  </a:ln>
                  <a:solidFill>
                    <a:srgbClr val="4C565C"/>
                  </a:solidFill>
                  <a:effectLst/>
                  <a:uLnTx/>
                  <a:uFillTx/>
                  <a:latin typeface="Aptos"/>
                  <a:ea typeface="+mn-ea"/>
                  <a:cs typeface="+mn-cs"/>
                </a:rPr>
                <a:t>δι</a:t>
              </a:r>
              <a:r>
                <a:rPr kumimoji="0" sz="1230" b="0" i="0" u="none" strike="noStrike" kern="1200" cap="none" spc="0" normalizeH="0" baseline="0" noProof="0" dirty="0">
                  <a:ln>
                    <a:noFill/>
                  </a:ln>
                  <a:solidFill>
                    <a:srgbClr val="4C565C"/>
                  </a:solidFill>
                  <a:effectLst/>
                  <a:uLnTx/>
                  <a:uFillTx/>
                  <a:latin typeface="Aptos"/>
                  <a:ea typeface="+mn-ea"/>
                  <a:cs typeface="+mn-cs"/>
                </a:rPr>
                <a:t>αφορετικές </a:t>
              </a:r>
              <a:r>
                <a:rPr kumimoji="0" lang="el-GR" sz="1230" b="0" i="0" u="none" strike="noStrike" kern="1200" cap="none" spc="0" normalizeH="0" baseline="0" noProof="0" dirty="0">
                  <a:ln>
                    <a:noFill/>
                  </a:ln>
                  <a:solidFill>
                    <a:srgbClr val="4C565C"/>
                  </a:solidFill>
                  <a:effectLst/>
                  <a:uLnTx/>
                  <a:uFillTx/>
                  <a:latin typeface="Aptos"/>
                  <a:ea typeface="+mn-ea"/>
                  <a:cs typeface="+mn-cs"/>
                </a:rPr>
                <a:t>αντιλήψεις</a:t>
              </a:r>
              <a:r>
                <a:rPr kumimoji="0" sz="1230" b="0" i="0" u="none" strike="noStrike" kern="1200" cap="none" spc="0" normalizeH="0" baseline="0" noProof="0" dirty="0">
                  <a:ln>
                    <a:noFill/>
                  </a:ln>
                  <a:solidFill>
                    <a:srgbClr val="4C565C"/>
                  </a:solidFill>
                  <a:effectLst/>
                  <a:uLnTx/>
                  <a:uFillTx/>
                  <a:latin typeface="Aptos"/>
                  <a:ea typeface="+mn-ea"/>
                  <a:cs typeface="+mn-cs"/>
                </a:rPr>
                <a:t> και </a:t>
              </a:r>
              <a:r>
                <a:rPr kumimoji="0" lang="el-GR" sz="1230" b="0" i="0" u="none" strike="noStrike" kern="1200" cap="none" spc="0" normalizeH="0" baseline="0" noProof="0" dirty="0">
                  <a:ln>
                    <a:noFill/>
                  </a:ln>
                  <a:solidFill>
                    <a:srgbClr val="4C565C"/>
                  </a:solidFill>
                  <a:effectLst/>
                  <a:uLnTx/>
                  <a:uFillTx/>
                  <a:latin typeface="Aptos"/>
                  <a:ea typeface="+mn-ea"/>
                  <a:cs typeface="+mn-cs"/>
                </a:rPr>
                <a:t>να </a:t>
              </a:r>
              <a:r>
                <a:rPr kumimoji="0" sz="1230" b="0" i="0" u="none" strike="noStrike" kern="1200" cap="none" spc="0" normalizeH="0" baseline="0" noProof="0" dirty="0">
                  <a:ln>
                    <a:noFill/>
                  </a:ln>
                  <a:solidFill>
                    <a:srgbClr val="4C565C"/>
                  </a:solidFill>
                  <a:effectLst/>
                  <a:uLnTx/>
                  <a:uFillTx/>
                  <a:latin typeface="Aptos"/>
                  <a:ea typeface="+mn-ea"/>
                  <a:cs typeface="+mn-cs"/>
                </a:rPr>
                <a:t>ανα</a:t>
              </a:r>
              <a:r>
                <a:rPr kumimoji="0" sz="1230" b="0" i="0" u="none" strike="noStrike" kern="1200" cap="none" spc="0" normalizeH="0" baseline="0" noProof="0" dirty="0" err="1">
                  <a:ln>
                    <a:noFill/>
                  </a:ln>
                  <a:solidFill>
                    <a:srgbClr val="4C565C"/>
                  </a:solidFill>
                  <a:effectLst/>
                  <a:uLnTx/>
                  <a:uFillTx/>
                  <a:latin typeface="Aptos"/>
                  <a:ea typeface="+mn-ea"/>
                  <a:cs typeface="+mn-cs"/>
                </a:rPr>
                <a:t>ζητούν</a:t>
              </a:r>
              <a:r>
                <a:rPr kumimoji="0" sz="1230" b="0" i="0" u="none" strike="noStrike" kern="1200" cap="none" spc="0" normalizeH="0" baseline="0" noProof="0" dirty="0">
                  <a:ln>
                    <a:noFill/>
                  </a:ln>
                  <a:solidFill>
                    <a:srgbClr val="4C565C"/>
                  </a:solidFill>
                  <a:effectLst/>
                  <a:uLnTx/>
                  <a:uFillTx/>
                  <a:latin typeface="Aptos"/>
                  <a:ea typeface="+mn-ea"/>
                  <a:cs typeface="+mn-cs"/>
                </a:rPr>
                <a:t> από κοινού καλύτερες απαντήσεις.</a:t>
              </a:r>
            </a:p>
          </p:txBody>
        </p:sp>
      </p:grpSp>
      <p:sp>
        <p:nvSpPr>
          <p:cNvPr id="26" name="Rectangle 25"/>
          <p:cNvSpPr/>
          <p:nvPr/>
        </p:nvSpPr>
        <p:spPr>
          <a:xfrm>
            <a:off x="502920" y="6501384"/>
            <a:ext cx="11155680" cy="9144"/>
          </a:xfrm>
          <a:prstGeom prst="rect">
            <a:avLst/>
          </a:prstGeom>
          <a:solidFill>
            <a:srgbClr val="E1DED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7" name="TextBox 26"/>
          <p:cNvSpPr txBox="1"/>
          <p:nvPr/>
        </p:nvSpPr>
        <p:spPr>
          <a:xfrm>
            <a:off x="530352" y="6537960"/>
            <a:ext cx="5943600" cy="164592"/>
          </a:xfrm>
          <a:prstGeom prst="rect">
            <a:avLst/>
          </a:prstGeom>
          <a:noFill/>
        </p:spPr>
        <p:txBody>
          <a:bodyPr wrap="square" lIns="27432" tIns="18288" rIns="27432" bIns="18288"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819" b="1" i="0" u="none" strike="noStrike" kern="1200" cap="none" spc="0" normalizeH="0" baseline="0" noProof="0">
                <a:ln>
                  <a:noFill/>
                </a:ln>
                <a:solidFill>
                  <a:srgbClr val="6C7A82"/>
                </a:solidFill>
                <a:effectLst/>
                <a:uLnTx/>
                <a:uFillTx/>
                <a:latin typeface="Aptos"/>
                <a:ea typeface="+mn-ea"/>
                <a:cs typeface="+mn-cs"/>
              </a:rPr>
              <a:t>ΕΝΟΤΗΤΑ 1</a:t>
            </a:r>
          </a:p>
        </p:txBody>
      </p:sp>
      <p:sp>
        <p:nvSpPr>
          <p:cNvPr id="33" name="TextBox 32">
            <a:extLst>
              <a:ext uri="{FF2B5EF4-FFF2-40B4-BE49-F238E27FC236}">
                <a16:creationId xmlns:a16="http://schemas.microsoft.com/office/drawing/2014/main" id="{7C66D756-B3BD-9AB6-CF3D-22FE9C7B9460}"/>
              </a:ext>
            </a:extLst>
          </p:cNvPr>
          <p:cNvSpPr txBox="1"/>
          <p:nvPr/>
        </p:nvSpPr>
        <p:spPr>
          <a:xfrm>
            <a:off x="1371600" y="5344868"/>
            <a:ext cx="9235440" cy="206210"/>
          </a:xfrm>
          <a:prstGeom prst="rect">
            <a:avLst/>
          </a:prstGeom>
          <a:noFill/>
        </p:spPr>
        <p:txBody>
          <a:bodyPr wrap="square" lIns="27432" tIns="18288" rIns="27432" bIns="18288"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100" b="1" i="0" u="none" strike="noStrike" kern="1200" cap="none" spc="0" normalizeH="0" baseline="0" noProof="0" dirty="0">
                <a:ln>
                  <a:noFill/>
                </a:ln>
                <a:solidFill>
                  <a:srgbClr val="24465B"/>
                </a:solidFill>
                <a:effectLst/>
                <a:uLnTx/>
                <a:uFillTx/>
                <a:latin typeface="Aptos"/>
                <a:ea typeface="+mn-ea"/>
                <a:cs typeface="+mn-cs"/>
              </a:rPr>
              <a:t>Μετάβαση </a:t>
            </a:r>
            <a:r>
              <a:rPr kumimoji="0" sz="1100" b="1" i="0" u="none" strike="noStrike" kern="1200" cap="none" spc="0" normalizeH="0" baseline="0" noProof="0" dirty="0">
                <a:ln>
                  <a:noFill/>
                </a:ln>
                <a:solidFill>
                  <a:srgbClr val="24465B"/>
                </a:solidFill>
                <a:effectLst/>
                <a:uLnTx/>
                <a:uFillTx/>
                <a:latin typeface="Aptos"/>
                <a:ea typeface="+mn-ea"/>
                <a:cs typeface="+mn-cs"/>
              </a:rPr>
              <a:t>από το «τι πιστεύω» στο «πώς κρίνω, επιλέγω, σχετίζομαι και πράττω».</a:t>
            </a:r>
          </a:p>
        </p:txBody>
      </p:sp>
      <p:sp>
        <p:nvSpPr>
          <p:cNvPr id="11" name="Θέση αριθμού διαφάνειας 10">
            <a:extLst>
              <a:ext uri="{FF2B5EF4-FFF2-40B4-BE49-F238E27FC236}">
                <a16:creationId xmlns:a16="http://schemas.microsoft.com/office/drawing/2014/main" id="{FF5FA405-BEE9-EAD7-76F3-190A94632E9B}"/>
              </a:ext>
            </a:extLst>
          </p:cNvPr>
          <p:cNvSpPr>
            <a:spLocks noGrp="1"/>
          </p:cNvSpPr>
          <p:nvPr>
            <p:ph type="sldNum" sz="quarter" idx="12"/>
          </p:nvPr>
        </p:nvSpPr>
        <p:spPr>
          <a:xfrm>
            <a:off x="9662160" y="6459347"/>
            <a:ext cx="2133600" cy="365125"/>
          </a:xfrm>
        </p:spPr>
        <p:txBody>
          <a:bodyPr/>
          <a:lstStyle/>
          <a:p>
            <a:fld id="{C1FF6DA9-008F-8B48-92A6-B652298478BF}" type="slidenum">
              <a:rPr lang="en-US" smtClean="0"/>
              <a:pPr/>
              <a:t>11</a:t>
            </a:fld>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sp>
        <p:nvSpPr>
          <p:cNvPr id="3" name="TextBox 2"/>
          <p:cNvSpPr txBox="1"/>
          <p:nvPr/>
        </p:nvSpPr>
        <p:spPr>
          <a:xfrm>
            <a:off x="685800" y="749808"/>
            <a:ext cx="10607040" cy="470898"/>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sz="2700" b="1" i="0" u="none" strike="noStrike" kern="1200" cap="none" spc="0" normalizeH="0" baseline="0" noProof="0" dirty="0">
                <a:ln>
                  <a:noFill/>
                </a:ln>
                <a:solidFill>
                  <a:srgbClr val="24465B"/>
                </a:solidFill>
                <a:effectLst/>
                <a:uLnTx/>
                <a:uFillTx/>
                <a:latin typeface="Aptos Display"/>
                <a:ea typeface="+mn-ea"/>
                <a:cs typeface="+mn-cs"/>
              </a:rPr>
              <a:t>Η</a:t>
            </a:r>
            <a:r>
              <a:rPr kumimoji="0" sz="2700" b="1" i="0" u="none" strike="noStrike" kern="1200" cap="none" spc="0" normalizeH="0" baseline="0" noProof="0" dirty="0" err="1">
                <a:ln>
                  <a:noFill/>
                </a:ln>
                <a:solidFill>
                  <a:srgbClr val="24465B"/>
                </a:solidFill>
                <a:effectLst/>
                <a:uLnTx/>
                <a:uFillTx/>
                <a:latin typeface="Aptos Display"/>
                <a:ea typeface="+mn-ea"/>
                <a:cs typeface="+mn-cs"/>
              </a:rPr>
              <a:t>θικ</a:t>
            </a:r>
            <a:r>
              <a:rPr kumimoji="0" lang="el-GR" sz="2700" b="1" i="0" u="none" strike="noStrike" kern="1200" cap="none" spc="0" normalizeH="0" baseline="0" noProof="0" dirty="0">
                <a:ln>
                  <a:noFill/>
                </a:ln>
                <a:solidFill>
                  <a:srgbClr val="24465B"/>
                </a:solidFill>
                <a:effectLst/>
                <a:uLnTx/>
                <a:uFillTx/>
                <a:latin typeface="Aptos Display"/>
                <a:ea typeface="+mn-ea"/>
                <a:cs typeface="+mn-cs"/>
              </a:rPr>
              <a:t>ή σκέψη &amp; παιδί</a:t>
            </a:r>
            <a:endParaRPr kumimoji="0" sz="2700" b="1" i="0" u="none" strike="noStrike" kern="1200" cap="none" spc="0" normalizeH="0" baseline="0" noProof="0" dirty="0">
              <a:ln>
                <a:noFill/>
              </a:ln>
              <a:solidFill>
                <a:srgbClr val="24465B"/>
              </a:solidFill>
              <a:effectLst/>
              <a:uLnTx/>
              <a:uFillTx/>
              <a:latin typeface="Aptos Display"/>
              <a:ea typeface="+mn-ea"/>
              <a:cs typeface="+mn-cs"/>
            </a:endParaRPr>
          </a:p>
        </p:txBody>
      </p:sp>
      <p:sp>
        <p:nvSpPr>
          <p:cNvPr id="4" name="TextBox 3"/>
          <p:cNvSpPr txBox="1"/>
          <p:nvPr/>
        </p:nvSpPr>
        <p:spPr>
          <a:xfrm>
            <a:off x="704088" y="1389888"/>
            <a:ext cx="10241280" cy="301621"/>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sz="1600" b="0" i="0" u="none" strike="noStrike" kern="1200" cap="none" spc="0" normalizeH="0" baseline="0" noProof="0" dirty="0">
                <a:ln>
                  <a:noFill/>
                </a:ln>
                <a:solidFill>
                  <a:srgbClr val="4C565C"/>
                </a:solidFill>
                <a:effectLst/>
                <a:uLnTx/>
                <a:uFillTx/>
                <a:latin typeface="Aptos"/>
                <a:ea typeface="+mn-ea"/>
                <a:cs typeface="+mn-cs"/>
              </a:rPr>
              <a:t>Τα παιδιά διατυπώνουν αυθόρμητα ηθικά ερωτήματα και ηθικές κρίσεις</a:t>
            </a:r>
            <a:endParaRPr kumimoji="0" sz="1600" b="0" i="0" u="none" strike="noStrike" kern="1200" cap="none" spc="0" normalizeH="0" baseline="0" noProof="0" dirty="0">
              <a:ln>
                <a:noFill/>
              </a:ln>
              <a:solidFill>
                <a:srgbClr val="4C565C"/>
              </a:solidFill>
              <a:effectLst/>
              <a:uLnTx/>
              <a:uFillTx/>
              <a:latin typeface="Aptos"/>
              <a:ea typeface="+mn-ea"/>
              <a:cs typeface="+mn-cs"/>
            </a:endParaRPr>
          </a:p>
        </p:txBody>
      </p:sp>
      <p:sp>
        <p:nvSpPr>
          <p:cNvPr id="5" name="Rounded Rectangle 4"/>
          <p:cNvSpPr/>
          <p:nvPr/>
        </p:nvSpPr>
        <p:spPr>
          <a:xfrm>
            <a:off x="749808" y="1901952"/>
            <a:ext cx="5120640" cy="1618488"/>
          </a:xfrm>
          <a:prstGeom prst="roundRect">
            <a:avLst/>
          </a:prstGeom>
          <a:solidFill>
            <a:srgbClr val="FFFFFF"/>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Oval 5"/>
          <p:cNvSpPr/>
          <p:nvPr/>
        </p:nvSpPr>
        <p:spPr>
          <a:xfrm>
            <a:off x="932688" y="2084832"/>
            <a:ext cx="384048" cy="384048"/>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TextBox 6"/>
          <p:cNvSpPr txBox="1"/>
          <p:nvPr/>
        </p:nvSpPr>
        <p:spPr>
          <a:xfrm>
            <a:off x="932688" y="2167128"/>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1</a:t>
            </a:r>
          </a:p>
        </p:txBody>
      </p:sp>
      <p:sp>
        <p:nvSpPr>
          <p:cNvPr id="8" name="TextBox 7"/>
          <p:cNvSpPr txBox="1"/>
          <p:nvPr/>
        </p:nvSpPr>
        <p:spPr>
          <a:xfrm>
            <a:off x="1435607" y="2066544"/>
            <a:ext cx="4270248" cy="420624"/>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520" b="1" i="0" u="none" strike="noStrike" kern="1200" cap="none" spc="0" normalizeH="0" baseline="0" noProof="0">
                <a:ln>
                  <a:noFill/>
                </a:ln>
                <a:solidFill>
                  <a:srgbClr val="24465B"/>
                </a:solidFill>
                <a:effectLst/>
                <a:uLnTx/>
                <a:uFillTx/>
                <a:latin typeface="Aptos Display"/>
                <a:ea typeface="+mn-ea"/>
                <a:cs typeface="+mn-cs"/>
              </a:rPr>
              <a:t>Σωστό / λάθος</a:t>
            </a:r>
          </a:p>
        </p:txBody>
      </p:sp>
      <p:sp>
        <p:nvSpPr>
          <p:cNvPr id="9" name="TextBox 8"/>
          <p:cNvSpPr txBox="1"/>
          <p:nvPr/>
        </p:nvSpPr>
        <p:spPr>
          <a:xfrm>
            <a:off x="978407" y="2587752"/>
            <a:ext cx="4663440" cy="486287"/>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00" b="0" i="0" u="none" strike="noStrike" kern="1200" cap="none" spc="0" normalizeH="0" baseline="0" noProof="0" dirty="0" err="1">
                <a:ln>
                  <a:noFill/>
                </a:ln>
                <a:solidFill>
                  <a:srgbClr val="4C565C"/>
                </a:solidFill>
                <a:effectLst/>
                <a:uLnTx/>
                <a:uFillTx/>
                <a:latin typeface="Aptos"/>
                <a:ea typeface="+mn-ea"/>
                <a:cs typeface="+mn-cs"/>
              </a:rPr>
              <a:t>Αυθόρμητ</a:t>
            </a:r>
            <a:r>
              <a:rPr kumimoji="0" sz="1400" b="0" i="0" u="none" strike="noStrike" kern="1200" cap="none" spc="0" normalizeH="0" baseline="0" noProof="0" dirty="0">
                <a:ln>
                  <a:noFill/>
                </a:ln>
                <a:solidFill>
                  <a:srgbClr val="4C565C"/>
                </a:solidFill>
                <a:effectLst/>
                <a:uLnTx/>
                <a:uFillTx/>
                <a:latin typeface="Aptos"/>
                <a:ea typeface="+mn-ea"/>
                <a:cs typeface="+mn-cs"/>
              </a:rPr>
              <a:t>α ερωτήματα που γεννιούνται στην καθημερινή συμβίωση.</a:t>
            </a:r>
          </a:p>
        </p:txBody>
      </p:sp>
      <p:sp>
        <p:nvSpPr>
          <p:cNvPr id="10" name="Rounded Rectangle 9"/>
          <p:cNvSpPr/>
          <p:nvPr/>
        </p:nvSpPr>
        <p:spPr>
          <a:xfrm>
            <a:off x="6190488" y="1901952"/>
            <a:ext cx="5120640" cy="1618488"/>
          </a:xfrm>
          <a:prstGeom prst="roundRect">
            <a:avLst/>
          </a:prstGeom>
          <a:solidFill>
            <a:srgbClr val="E5ECEE"/>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Oval 10"/>
          <p:cNvSpPr/>
          <p:nvPr/>
        </p:nvSpPr>
        <p:spPr>
          <a:xfrm>
            <a:off x="6373368" y="2084832"/>
            <a:ext cx="384048" cy="384048"/>
          </a:xfrm>
          <a:prstGeom prst="ellipse">
            <a:avLst/>
          </a:prstGeom>
          <a:solidFill>
            <a:srgbClr val="7D9EA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TextBox 11"/>
          <p:cNvSpPr txBox="1"/>
          <p:nvPr/>
        </p:nvSpPr>
        <p:spPr>
          <a:xfrm>
            <a:off x="6373368" y="2167128"/>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2</a:t>
            </a:r>
          </a:p>
        </p:txBody>
      </p:sp>
      <p:sp>
        <p:nvSpPr>
          <p:cNvPr id="13" name="TextBox 12"/>
          <p:cNvSpPr txBox="1"/>
          <p:nvPr/>
        </p:nvSpPr>
        <p:spPr>
          <a:xfrm>
            <a:off x="6876288" y="2066544"/>
            <a:ext cx="4270248" cy="420624"/>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520" b="1" i="0" u="none" strike="noStrike" kern="1200" cap="none" spc="0" normalizeH="0" baseline="0" noProof="0">
                <a:ln>
                  <a:noFill/>
                </a:ln>
                <a:solidFill>
                  <a:srgbClr val="24465B"/>
                </a:solidFill>
                <a:effectLst/>
                <a:uLnTx/>
                <a:uFillTx/>
                <a:latin typeface="Aptos Display"/>
                <a:ea typeface="+mn-ea"/>
                <a:cs typeface="+mn-cs"/>
              </a:rPr>
              <a:t>Δίκαιο / άδικο</a:t>
            </a:r>
          </a:p>
        </p:txBody>
      </p:sp>
      <p:sp>
        <p:nvSpPr>
          <p:cNvPr id="14" name="TextBox 13"/>
          <p:cNvSpPr txBox="1"/>
          <p:nvPr/>
        </p:nvSpPr>
        <p:spPr>
          <a:xfrm>
            <a:off x="6419088" y="2587752"/>
            <a:ext cx="4663440" cy="270843"/>
          </a:xfrm>
          <a:prstGeom prst="rect">
            <a:avLst/>
          </a:prstGeom>
          <a:noFill/>
        </p:spPr>
        <p:txBody>
          <a:bodyPr wrap="square" lIns="27432" tIns="27432" rIns="27432" bIns="27432" anchor="t">
            <a:spAutoFit/>
          </a:bodyPr>
          <a:lstStyle/>
          <a:p>
            <a:pPr defTabSz="457200"/>
            <a:r>
              <a:rPr sz="1400" dirty="0" err="1">
                <a:solidFill>
                  <a:srgbClr val="4C565C"/>
                </a:solidFill>
                <a:latin typeface="Aptos"/>
              </a:rPr>
              <a:t>Πρώτες</a:t>
            </a:r>
            <a:r>
              <a:rPr sz="1400" dirty="0">
                <a:solidFill>
                  <a:srgbClr val="4C565C"/>
                </a:solidFill>
                <a:latin typeface="Aptos"/>
              </a:rPr>
              <a:t> </a:t>
            </a:r>
            <a:r>
              <a:rPr sz="1400" dirty="0" err="1">
                <a:solidFill>
                  <a:srgbClr val="4C565C"/>
                </a:solidFill>
                <a:latin typeface="Aptos"/>
              </a:rPr>
              <a:t>κρίσεις</a:t>
            </a:r>
            <a:r>
              <a:rPr sz="1400" dirty="0">
                <a:solidFill>
                  <a:srgbClr val="4C565C"/>
                </a:solidFill>
                <a:latin typeface="Aptos"/>
              </a:rPr>
              <a:t> </a:t>
            </a:r>
            <a:r>
              <a:rPr sz="1400" dirty="0" err="1">
                <a:solidFill>
                  <a:srgbClr val="4C565C"/>
                </a:solidFill>
                <a:latin typeface="Aptos"/>
              </a:rPr>
              <a:t>γι</a:t>
            </a:r>
            <a:r>
              <a:rPr sz="1400" dirty="0">
                <a:solidFill>
                  <a:srgbClr val="4C565C"/>
                </a:solidFill>
                <a:latin typeface="Aptos"/>
              </a:rPr>
              <a:t>α κανόνες, μοίρασμα και ευθύνη.</a:t>
            </a:r>
          </a:p>
        </p:txBody>
      </p:sp>
      <p:sp>
        <p:nvSpPr>
          <p:cNvPr id="15" name="Rounded Rectangle 14"/>
          <p:cNvSpPr/>
          <p:nvPr/>
        </p:nvSpPr>
        <p:spPr>
          <a:xfrm>
            <a:off x="749808" y="3813048"/>
            <a:ext cx="5120640" cy="1618488"/>
          </a:xfrm>
          <a:prstGeom prst="roundRect">
            <a:avLst/>
          </a:prstGeom>
          <a:solidFill>
            <a:srgbClr val="E8D9BA"/>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Oval 15"/>
          <p:cNvSpPr/>
          <p:nvPr/>
        </p:nvSpPr>
        <p:spPr>
          <a:xfrm>
            <a:off x="932688" y="3995928"/>
            <a:ext cx="384048" cy="384048"/>
          </a:xfrm>
          <a:prstGeom prst="ellipse">
            <a:avLst/>
          </a:prstGeom>
          <a:solidFill>
            <a:srgbClr val="24465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TextBox 16"/>
          <p:cNvSpPr txBox="1"/>
          <p:nvPr/>
        </p:nvSpPr>
        <p:spPr>
          <a:xfrm>
            <a:off x="932688" y="4078224"/>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3</a:t>
            </a:r>
          </a:p>
        </p:txBody>
      </p:sp>
      <p:sp>
        <p:nvSpPr>
          <p:cNvPr id="18" name="TextBox 17"/>
          <p:cNvSpPr txBox="1"/>
          <p:nvPr/>
        </p:nvSpPr>
        <p:spPr>
          <a:xfrm>
            <a:off x="1435607" y="3977639"/>
            <a:ext cx="4270248" cy="420624"/>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520" b="1" i="0" u="none" strike="noStrike" kern="1200" cap="none" spc="0" normalizeH="0" baseline="0" noProof="0">
                <a:ln>
                  <a:noFill/>
                </a:ln>
                <a:solidFill>
                  <a:srgbClr val="24465B"/>
                </a:solidFill>
                <a:effectLst/>
                <a:uLnTx/>
                <a:uFillTx/>
                <a:latin typeface="Aptos Display"/>
                <a:ea typeface="+mn-ea"/>
                <a:cs typeface="+mn-cs"/>
              </a:rPr>
              <a:t>Εαυτός / άλλοι</a:t>
            </a:r>
          </a:p>
        </p:txBody>
      </p:sp>
      <p:sp>
        <p:nvSpPr>
          <p:cNvPr id="19" name="TextBox 18"/>
          <p:cNvSpPr txBox="1"/>
          <p:nvPr/>
        </p:nvSpPr>
        <p:spPr>
          <a:xfrm>
            <a:off x="978407" y="4498848"/>
            <a:ext cx="4663440" cy="270843"/>
          </a:xfrm>
          <a:prstGeom prst="rect">
            <a:avLst/>
          </a:prstGeom>
          <a:noFill/>
        </p:spPr>
        <p:txBody>
          <a:bodyPr wrap="square" lIns="27432" tIns="27432" rIns="27432" bIns="27432" anchor="t">
            <a:spAutoFit/>
          </a:bodyPr>
          <a:lstStyle/>
          <a:p>
            <a:pPr defTabSz="457200"/>
            <a:r>
              <a:rPr sz="1400" dirty="0" err="1">
                <a:solidFill>
                  <a:srgbClr val="4C565C"/>
                </a:solidFill>
                <a:latin typeface="Aptos"/>
              </a:rPr>
              <a:t>Ευημερί</a:t>
            </a:r>
            <a:r>
              <a:rPr sz="1400" dirty="0">
                <a:solidFill>
                  <a:srgbClr val="4C565C"/>
                </a:solidFill>
                <a:latin typeface="Aptos"/>
              </a:rPr>
              <a:t>α, σχέσεις, ενσυναίσθηση και κοινές αποφάσεις.</a:t>
            </a:r>
          </a:p>
        </p:txBody>
      </p:sp>
      <p:sp>
        <p:nvSpPr>
          <p:cNvPr id="20" name="Rounded Rectangle 19"/>
          <p:cNvSpPr/>
          <p:nvPr/>
        </p:nvSpPr>
        <p:spPr>
          <a:xfrm>
            <a:off x="6190488" y="3813048"/>
            <a:ext cx="5120640" cy="1618488"/>
          </a:xfrm>
          <a:prstGeom prst="roundRect">
            <a:avLst/>
          </a:prstGeom>
          <a:solidFill>
            <a:srgbClr val="DCE5DE"/>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Oval 20"/>
          <p:cNvSpPr/>
          <p:nvPr/>
        </p:nvSpPr>
        <p:spPr>
          <a:xfrm>
            <a:off x="6373368" y="3995928"/>
            <a:ext cx="384048" cy="384048"/>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2" name="TextBox 21"/>
          <p:cNvSpPr txBox="1"/>
          <p:nvPr/>
        </p:nvSpPr>
        <p:spPr>
          <a:xfrm>
            <a:off x="6373368" y="4078224"/>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4</a:t>
            </a:r>
          </a:p>
        </p:txBody>
      </p:sp>
      <p:sp>
        <p:nvSpPr>
          <p:cNvPr id="23" name="TextBox 22"/>
          <p:cNvSpPr txBox="1"/>
          <p:nvPr/>
        </p:nvSpPr>
        <p:spPr>
          <a:xfrm>
            <a:off x="6876288" y="3977639"/>
            <a:ext cx="4270248" cy="420624"/>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520" b="1" i="0" u="none" strike="noStrike" kern="1200" cap="none" spc="0" normalizeH="0" baseline="0" noProof="0">
                <a:ln>
                  <a:noFill/>
                </a:ln>
                <a:solidFill>
                  <a:srgbClr val="24465B"/>
                </a:solidFill>
                <a:effectLst/>
                <a:uLnTx/>
                <a:uFillTx/>
                <a:latin typeface="Aptos Display"/>
                <a:ea typeface="+mn-ea"/>
                <a:cs typeface="+mn-cs"/>
              </a:rPr>
              <a:t>Άλλα όντα / φύση</a:t>
            </a:r>
          </a:p>
        </p:txBody>
      </p:sp>
      <p:sp>
        <p:nvSpPr>
          <p:cNvPr id="24" name="TextBox 23"/>
          <p:cNvSpPr txBox="1"/>
          <p:nvPr/>
        </p:nvSpPr>
        <p:spPr>
          <a:xfrm>
            <a:off x="6419088" y="4498848"/>
            <a:ext cx="4663440" cy="486287"/>
          </a:xfrm>
          <a:prstGeom prst="rect">
            <a:avLst/>
          </a:prstGeom>
          <a:noFill/>
        </p:spPr>
        <p:txBody>
          <a:bodyPr wrap="square" lIns="27432" tIns="27432" rIns="27432" bIns="27432" anchor="t">
            <a:spAutoFit/>
          </a:bodyPr>
          <a:lstStyle/>
          <a:p>
            <a:pPr defTabSz="457200"/>
            <a:r>
              <a:rPr sz="1400" dirty="0" err="1">
                <a:solidFill>
                  <a:srgbClr val="4C565C"/>
                </a:solidFill>
                <a:latin typeface="Aptos"/>
              </a:rPr>
              <a:t>Ηθικά</a:t>
            </a:r>
            <a:r>
              <a:rPr sz="1400" dirty="0">
                <a:solidFill>
                  <a:srgbClr val="4C565C"/>
                </a:solidFill>
                <a:latin typeface="Aptos"/>
              </a:rPr>
              <a:t> </a:t>
            </a:r>
            <a:r>
              <a:rPr sz="1400" dirty="0" err="1">
                <a:solidFill>
                  <a:srgbClr val="4C565C"/>
                </a:solidFill>
                <a:latin typeface="Aptos"/>
              </a:rPr>
              <a:t>ερωτήμ</a:t>
            </a:r>
            <a:r>
              <a:rPr sz="1400" dirty="0">
                <a:solidFill>
                  <a:srgbClr val="4C565C"/>
                </a:solidFill>
                <a:latin typeface="Aptos"/>
              </a:rPr>
              <a:t>ατα που επεκτείνονται πέρα από τον άνθρωπο.</a:t>
            </a:r>
          </a:p>
        </p:txBody>
      </p:sp>
      <p:sp>
        <p:nvSpPr>
          <p:cNvPr id="25" name="Rectangle 24"/>
          <p:cNvSpPr/>
          <p:nvPr/>
        </p:nvSpPr>
        <p:spPr>
          <a:xfrm>
            <a:off x="502920" y="6501384"/>
            <a:ext cx="11155680" cy="10972"/>
          </a:xfrm>
          <a:prstGeom prst="rect">
            <a:avLst/>
          </a:prstGeom>
          <a:solidFill>
            <a:srgbClr val="D9D6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6" name="TextBox 25"/>
          <p:cNvSpPr txBox="1"/>
          <p:nvPr/>
        </p:nvSpPr>
        <p:spPr>
          <a:xfrm>
            <a:off x="530352" y="6537960"/>
            <a:ext cx="5943600" cy="16459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819" b="1" i="0" u="none" strike="noStrike" kern="1200" cap="none" spc="0" normalizeH="0" baseline="0" noProof="0">
                <a:ln>
                  <a:noFill/>
                </a:ln>
                <a:solidFill>
                  <a:srgbClr val="6C7A82"/>
                </a:solidFill>
                <a:effectLst/>
                <a:uLnTx/>
                <a:uFillTx/>
                <a:latin typeface="Aptos"/>
                <a:ea typeface="+mn-ea"/>
                <a:cs typeface="+mn-cs"/>
              </a:rPr>
              <a:t>ΕΝΌΤΗΤΑ 1</a:t>
            </a:r>
          </a:p>
        </p:txBody>
      </p:sp>
      <p:sp>
        <p:nvSpPr>
          <p:cNvPr id="27" name="Θέση αριθμού διαφάνειας 26">
            <a:extLst>
              <a:ext uri="{FF2B5EF4-FFF2-40B4-BE49-F238E27FC236}">
                <a16:creationId xmlns:a16="http://schemas.microsoft.com/office/drawing/2014/main" id="{E3A1A51E-E305-E080-1AA7-EC90690F015A}"/>
              </a:ext>
            </a:extLst>
          </p:cNvPr>
          <p:cNvSpPr>
            <a:spLocks noGrp="1"/>
          </p:cNvSpPr>
          <p:nvPr>
            <p:ph type="sldNum" sz="quarter" idx="12"/>
          </p:nvPr>
        </p:nvSpPr>
        <p:spPr>
          <a:xfrm>
            <a:off x="9525000" y="6437693"/>
            <a:ext cx="2133600" cy="365125"/>
          </a:xfrm>
        </p:spPr>
        <p:txBody>
          <a:bodyPr/>
          <a:lstStyle/>
          <a:p>
            <a:fld id="{C1FF6DA9-008F-8B48-92A6-B652298478BF}" type="slidenum">
              <a:rPr lang="en-US" smtClean="0"/>
              <a:t>12</a:t>
            </a:fld>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sp>
        <p:nvSpPr>
          <p:cNvPr id="3" name="TextBox 2"/>
          <p:cNvSpPr txBox="1"/>
          <p:nvPr/>
        </p:nvSpPr>
        <p:spPr>
          <a:xfrm>
            <a:off x="685800" y="749808"/>
            <a:ext cx="10607040" cy="658368"/>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2700" b="1" i="0" u="none" strike="noStrike" kern="1200" cap="none" spc="0" normalizeH="0" baseline="0" noProof="0">
                <a:ln>
                  <a:noFill/>
                </a:ln>
                <a:solidFill>
                  <a:srgbClr val="24465B"/>
                </a:solidFill>
                <a:effectLst/>
                <a:uLnTx/>
                <a:uFillTx/>
                <a:latin typeface="Aptos Display"/>
                <a:ea typeface="+mn-ea"/>
                <a:cs typeface="+mn-cs"/>
              </a:rPr>
              <a:t>Από την επιβολή στην κατανόηση</a:t>
            </a:r>
          </a:p>
        </p:txBody>
      </p:sp>
      <p:sp>
        <p:nvSpPr>
          <p:cNvPr id="4" name="TextBox 3"/>
          <p:cNvSpPr txBox="1"/>
          <p:nvPr/>
        </p:nvSpPr>
        <p:spPr>
          <a:xfrm>
            <a:off x="704088" y="1389888"/>
            <a:ext cx="10241280" cy="270843"/>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00" b="0" i="0" u="none" strike="noStrike" kern="1200" cap="none" spc="0" normalizeH="0" baseline="0" noProof="0" dirty="0">
                <a:ln>
                  <a:noFill/>
                </a:ln>
                <a:solidFill>
                  <a:srgbClr val="4C565C"/>
                </a:solidFill>
                <a:effectLst/>
                <a:uLnTx/>
                <a:uFillTx/>
                <a:latin typeface="Aptos"/>
                <a:ea typeface="+mn-ea"/>
                <a:cs typeface="+mn-cs"/>
              </a:rPr>
              <a:t>Η απα</a:t>
            </a:r>
            <a:r>
              <a:rPr kumimoji="0" sz="1400" b="0" i="0" u="none" strike="noStrike" kern="1200" cap="none" spc="0" normalizeH="0" baseline="0" noProof="0" dirty="0" err="1">
                <a:ln>
                  <a:noFill/>
                </a:ln>
                <a:solidFill>
                  <a:srgbClr val="4C565C"/>
                </a:solidFill>
                <a:effectLst/>
                <a:uLnTx/>
                <a:uFillTx/>
                <a:latin typeface="Aptos"/>
                <a:ea typeface="+mn-ea"/>
                <a:cs typeface="+mn-cs"/>
              </a:rPr>
              <a:t>ίτηση</a:t>
            </a:r>
            <a:r>
              <a:rPr kumimoji="0" sz="1400" b="0" i="0" u="none" strike="noStrike" kern="1200" cap="none" spc="0" normalizeH="0" baseline="0" noProof="0" dirty="0">
                <a:ln>
                  <a:noFill/>
                </a:ln>
                <a:solidFill>
                  <a:srgbClr val="4C565C"/>
                </a:solidFill>
                <a:effectLst/>
                <a:uLnTx/>
                <a:uFillTx/>
                <a:latin typeface="Aptos"/>
                <a:ea typeface="+mn-ea"/>
                <a:cs typeface="+mn-cs"/>
              </a:rPr>
              <a:t> </a:t>
            </a:r>
            <a:r>
              <a:rPr kumimoji="0" sz="1400" b="0" i="0" u="none" strike="noStrike" kern="1200" cap="none" spc="0" normalizeH="0" baseline="0" noProof="0" dirty="0" err="1">
                <a:ln>
                  <a:noFill/>
                </a:ln>
                <a:solidFill>
                  <a:srgbClr val="4C565C"/>
                </a:solidFill>
                <a:effectLst/>
                <a:uLnTx/>
                <a:uFillTx/>
                <a:latin typeface="Aptos"/>
                <a:ea typeface="+mn-ea"/>
                <a:cs typeface="+mn-cs"/>
              </a:rPr>
              <a:t>γι</a:t>
            </a:r>
            <a:r>
              <a:rPr kumimoji="0" sz="1400" b="0" i="0" u="none" strike="noStrike" kern="1200" cap="none" spc="0" normalizeH="0" baseline="0" noProof="0" dirty="0">
                <a:ln>
                  <a:noFill/>
                </a:ln>
                <a:solidFill>
                  <a:srgbClr val="4C565C"/>
                </a:solidFill>
                <a:effectLst/>
                <a:uLnTx/>
                <a:uFillTx/>
                <a:latin typeface="Aptos"/>
                <a:ea typeface="+mn-ea"/>
                <a:cs typeface="+mn-cs"/>
              </a:rPr>
              <a:t>α ηθική συμπεριφορά γίνεται ισχυρότερη όταν συνοδεύεται από λόγους</a:t>
            </a:r>
          </a:p>
        </p:txBody>
      </p:sp>
      <p:sp>
        <p:nvSpPr>
          <p:cNvPr id="5" name="Rounded Rectangle 4"/>
          <p:cNvSpPr/>
          <p:nvPr/>
        </p:nvSpPr>
        <p:spPr>
          <a:xfrm>
            <a:off x="868680" y="2148840"/>
            <a:ext cx="4800600" cy="2423160"/>
          </a:xfrm>
          <a:prstGeom prst="roundRect">
            <a:avLst/>
          </a:prstGeom>
          <a:solidFill>
            <a:srgbClr val="FFFFFF"/>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Oval 5"/>
          <p:cNvSpPr/>
          <p:nvPr/>
        </p:nvSpPr>
        <p:spPr>
          <a:xfrm>
            <a:off x="1051560" y="2331720"/>
            <a:ext cx="384048" cy="384048"/>
          </a:xfrm>
          <a:prstGeom prst="ellipse">
            <a:avLst/>
          </a:prstGeom>
          <a:solidFill>
            <a:srgbClr val="6C7A8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TextBox 6"/>
          <p:cNvSpPr txBox="1"/>
          <p:nvPr/>
        </p:nvSpPr>
        <p:spPr>
          <a:xfrm>
            <a:off x="1051560" y="2414016"/>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1</a:t>
            </a:r>
          </a:p>
        </p:txBody>
      </p:sp>
      <p:sp>
        <p:nvSpPr>
          <p:cNvPr id="8" name="TextBox 7"/>
          <p:cNvSpPr txBox="1"/>
          <p:nvPr/>
        </p:nvSpPr>
        <p:spPr>
          <a:xfrm>
            <a:off x="1554480" y="2313432"/>
            <a:ext cx="3950208" cy="332399"/>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sz="1800" b="1" i="0" u="none" strike="noStrike" kern="1200" cap="none" spc="0" normalizeH="0" baseline="0" noProof="0" dirty="0">
                <a:ln>
                  <a:noFill/>
                </a:ln>
                <a:solidFill>
                  <a:srgbClr val="24465B"/>
                </a:solidFill>
                <a:effectLst/>
                <a:uLnTx/>
                <a:uFillTx/>
                <a:latin typeface="Aptos Display"/>
                <a:ea typeface="+mn-ea"/>
                <a:cs typeface="+mn-cs"/>
              </a:rPr>
              <a:t>Ε</a:t>
            </a:r>
            <a:r>
              <a:rPr kumimoji="0" sz="1800" b="1" i="0" u="none" strike="noStrike" kern="1200" cap="none" spc="0" normalizeH="0" baseline="0" noProof="0" dirty="0">
                <a:ln>
                  <a:noFill/>
                </a:ln>
                <a:solidFill>
                  <a:srgbClr val="24465B"/>
                </a:solidFill>
                <a:effectLst/>
                <a:uLnTx/>
                <a:uFillTx/>
                <a:latin typeface="Aptos Display"/>
                <a:ea typeface="+mn-ea"/>
                <a:cs typeface="+mn-cs"/>
              </a:rPr>
              <a:t>πιβ</a:t>
            </a:r>
            <a:r>
              <a:rPr kumimoji="0" sz="1800" b="1" i="0" u="none" strike="noStrike" kern="1200" cap="none" spc="0" normalizeH="0" baseline="0" noProof="0" dirty="0" err="1">
                <a:ln>
                  <a:noFill/>
                </a:ln>
                <a:solidFill>
                  <a:srgbClr val="24465B"/>
                </a:solidFill>
                <a:effectLst/>
                <a:uLnTx/>
                <a:uFillTx/>
                <a:latin typeface="Aptos Display"/>
                <a:ea typeface="+mn-ea"/>
                <a:cs typeface="+mn-cs"/>
              </a:rPr>
              <a:t>ολή</a:t>
            </a:r>
            <a:r>
              <a:rPr kumimoji="0" lang="el-GR" sz="1800" b="1" i="0" u="none" strike="noStrike" kern="1200" cap="none" spc="0" normalizeH="0" baseline="0" noProof="0" dirty="0">
                <a:ln>
                  <a:noFill/>
                </a:ln>
                <a:solidFill>
                  <a:srgbClr val="24465B"/>
                </a:solidFill>
                <a:effectLst/>
                <a:uLnTx/>
                <a:uFillTx/>
                <a:latin typeface="Aptos Display"/>
                <a:ea typeface="+mn-ea"/>
                <a:cs typeface="+mn-cs"/>
              </a:rPr>
              <a:t> κανόνων</a:t>
            </a:r>
            <a:endParaRPr kumimoji="0" sz="1800" b="1" i="0" u="none" strike="noStrike" kern="1200" cap="none" spc="0" normalizeH="0" baseline="0" noProof="0" dirty="0">
              <a:ln>
                <a:noFill/>
              </a:ln>
              <a:solidFill>
                <a:srgbClr val="24465B"/>
              </a:solidFill>
              <a:effectLst/>
              <a:uLnTx/>
              <a:uFillTx/>
              <a:latin typeface="Aptos Display"/>
              <a:ea typeface="+mn-ea"/>
              <a:cs typeface="+mn-cs"/>
            </a:endParaRPr>
          </a:p>
        </p:txBody>
      </p:sp>
      <p:sp>
        <p:nvSpPr>
          <p:cNvPr id="9" name="TextBox 8"/>
          <p:cNvSpPr txBox="1"/>
          <p:nvPr/>
        </p:nvSpPr>
        <p:spPr>
          <a:xfrm>
            <a:off x="1097280" y="2834640"/>
            <a:ext cx="4343400" cy="701731"/>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a:t>
            </a:r>
            <a:r>
              <a:rPr kumimoji="0" sz="1400" b="0" i="0" u="none" strike="noStrike" kern="1200" cap="none" spc="0" normalizeH="0" baseline="0" noProof="0" dirty="0" err="1">
                <a:ln>
                  <a:noFill/>
                </a:ln>
                <a:solidFill>
                  <a:srgbClr val="263238"/>
                </a:solidFill>
                <a:effectLst/>
                <a:uLnTx/>
                <a:uFillTx/>
                <a:latin typeface="Aptos"/>
                <a:ea typeface="+mn-ea"/>
                <a:cs typeface="+mn-cs"/>
              </a:rPr>
              <a:t>Κάν</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το</a:t>
            </a:r>
            <a:r>
              <a:rPr kumimoji="0" sz="1400" b="0" i="0" u="none" strike="noStrike" kern="1200" cap="none" spc="0" normalizeH="0" baseline="0" noProof="0" dirty="0">
                <a:ln>
                  <a:noFill/>
                </a:ln>
                <a:solidFill>
                  <a:srgbClr val="263238"/>
                </a:solidFill>
                <a:effectLst/>
                <a:uLnTx/>
                <a:uFillTx/>
                <a:latin typeface="Aptos"/>
                <a:ea typeface="+mn-ea"/>
                <a:cs typeface="+mn-cs"/>
              </a:rPr>
              <a:t> επ</a:t>
            </a:r>
            <a:r>
              <a:rPr kumimoji="0" sz="1400" b="0" i="0" u="none" strike="noStrike" kern="1200" cap="none" spc="0" normalizeH="0" baseline="0" noProof="0" dirty="0" err="1">
                <a:ln>
                  <a:noFill/>
                </a:ln>
                <a:solidFill>
                  <a:srgbClr val="263238"/>
                </a:solidFill>
                <a:effectLst/>
                <a:uLnTx/>
                <a:uFillTx/>
                <a:latin typeface="Aptos"/>
                <a:ea typeface="+mn-ea"/>
                <a:cs typeface="+mn-cs"/>
              </a:rPr>
              <a:t>ειδή</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το</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λέω</a:t>
            </a:r>
            <a:r>
              <a:rPr kumimoji="0" sz="1400" b="0" i="0" u="none" strike="noStrike" kern="1200" cap="none" spc="0" normalizeH="0" baseline="0" noProof="0" dirty="0">
                <a:ln>
                  <a:noFill/>
                </a:ln>
                <a:solidFill>
                  <a:srgbClr val="263238"/>
                </a:solidFill>
                <a:effectLst/>
                <a:uLnTx/>
                <a:uFillTx/>
                <a:latin typeface="Aptos"/>
                <a:ea typeface="+mn-ea"/>
                <a:cs typeface="+mn-cs"/>
              </a:rPr>
              <a:t>.»
υπα</a:t>
            </a:r>
            <a:r>
              <a:rPr kumimoji="0" sz="1400" b="0" i="0" u="none" strike="noStrike" kern="1200" cap="none" spc="0" normalizeH="0" baseline="0" noProof="0" dirty="0" err="1">
                <a:ln>
                  <a:noFill/>
                </a:ln>
                <a:solidFill>
                  <a:srgbClr val="263238"/>
                </a:solidFill>
                <a:effectLst/>
                <a:uLnTx/>
                <a:uFillTx/>
                <a:latin typeface="Aptos"/>
                <a:ea typeface="+mn-ea"/>
                <a:cs typeface="+mn-cs"/>
              </a:rPr>
              <a:t>κοή</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lang="el-GR" sz="1400" b="0" i="0" u="none" strike="noStrike" kern="1200" cap="none" spc="0" normalizeH="0" baseline="0" noProof="0" dirty="0">
                <a:ln>
                  <a:noFill/>
                </a:ln>
                <a:solidFill>
                  <a:srgbClr val="263238"/>
                </a:solidFill>
                <a:effectLst/>
                <a:uLnTx/>
                <a:uFillTx/>
                <a:latin typeface="Aptos"/>
                <a:ea typeface="+mn-ea"/>
                <a:cs typeface="+mn-cs"/>
              </a:rPr>
              <a:t>-</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εξωτερικός</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έλεγχος</a:t>
            </a:r>
            <a:endParaRPr kumimoji="0" sz="1400" b="0" i="0" u="none" strike="noStrike" kern="1200" cap="none" spc="0" normalizeH="0" baseline="0" noProof="0" dirty="0">
              <a:ln>
                <a:noFill/>
              </a:ln>
              <a:solidFill>
                <a:srgbClr val="263238"/>
              </a:solidFill>
              <a:effectLst/>
              <a:uLnTx/>
              <a:uFillTx/>
              <a:latin typeface="Aptos"/>
              <a:ea typeface="+mn-ea"/>
              <a:cs typeface="+mn-cs"/>
            </a:endParaRPr>
          </a:p>
        </p:txBody>
      </p:sp>
      <p:sp>
        <p:nvSpPr>
          <p:cNvPr id="10" name="Right Arrow 9"/>
          <p:cNvSpPr/>
          <p:nvPr/>
        </p:nvSpPr>
        <p:spPr>
          <a:xfrm>
            <a:off x="5760720" y="2980944"/>
            <a:ext cx="685800" cy="502920"/>
          </a:xfrm>
          <a:prstGeom prst="rightArrow">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Rounded Rectangle 10"/>
          <p:cNvSpPr/>
          <p:nvPr/>
        </p:nvSpPr>
        <p:spPr>
          <a:xfrm>
            <a:off x="6537960" y="2148840"/>
            <a:ext cx="4800600" cy="2423160"/>
          </a:xfrm>
          <a:prstGeom prst="roundRect">
            <a:avLst/>
          </a:prstGeom>
          <a:solidFill>
            <a:srgbClr val="E5ECEE"/>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Oval 11"/>
          <p:cNvSpPr/>
          <p:nvPr/>
        </p:nvSpPr>
        <p:spPr>
          <a:xfrm>
            <a:off x="6720840" y="2331720"/>
            <a:ext cx="384048" cy="384048"/>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TextBox 12"/>
          <p:cNvSpPr txBox="1"/>
          <p:nvPr/>
        </p:nvSpPr>
        <p:spPr>
          <a:xfrm>
            <a:off x="6720840" y="2414016"/>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2</a:t>
            </a:r>
          </a:p>
        </p:txBody>
      </p:sp>
      <p:sp>
        <p:nvSpPr>
          <p:cNvPr id="14" name="TextBox 13"/>
          <p:cNvSpPr txBox="1"/>
          <p:nvPr/>
        </p:nvSpPr>
        <p:spPr>
          <a:xfrm>
            <a:off x="7223760" y="2313432"/>
            <a:ext cx="3950208" cy="332399"/>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l-GR" b="1" dirty="0" err="1">
                <a:solidFill>
                  <a:srgbClr val="24465B"/>
                </a:solidFill>
                <a:latin typeface="Aptos Display"/>
              </a:rPr>
              <a:t>Δικαι</a:t>
            </a:r>
            <a:r>
              <a:rPr kumimoji="0" sz="1800" b="1" i="0" u="none" strike="noStrike" kern="1200" cap="none" spc="0" normalizeH="0" baseline="0" noProof="0" dirty="0" err="1">
                <a:ln>
                  <a:noFill/>
                </a:ln>
                <a:solidFill>
                  <a:srgbClr val="24465B"/>
                </a:solidFill>
                <a:effectLst/>
                <a:uLnTx/>
                <a:uFillTx/>
                <a:latin typeface="Aptos Display"/>
                <a:ea typeface="+mn-ea"/>
                <a:cs typeface="+mn-cs"/>
              </a:rPr>
              <a:t>ολόγηση</a:t>
            </a:r>
            <a:r>
              <a:rPr kumimoji="0" sz="1800" b="1" i="0" u="none" strike="noStrike" kern="1200" cap="none" spc="0" normalizeH="0" baseline="0" noProof="0" dirty="0">
                <a:ln>
                  <a:noFill/>
                </a:ln>
                <a:solidFill>
                  <a:srgbClr val="24465B"/>
                </a:solidFill>
                <a:effectLst/>
                <a:uLnTx/>
                <a:uFillTx/>
                <a:latin typeface="Aptos Display"/>
                <a:ea typeface="+mn-ea"/>
                <a:cs typeface="+mn-cs"/>
              </a:rPr>
              <a:t> + </a:t>
            </a:r>
            <a:r>
              <a:rPr kumimoji="0" sz="1800" b="1" i="0" u="none" strike="noStrike" kern="1200" cap="none" spc="0" normalizeH="0" baseline="0" noProof="0" dirty="0" err="1">
                <a:ln>
                  <a:noFill/>
                </a:ln>
                <a:solidFill>
                  <a:srgbClr val="24465B"/>
                </a:solidFill>
                <a:effectLst/>
                <a:uLnTx/>
                <a:uFillTx/>
                <a:latin typeface="Aptos Display"/>
                <a:ea typeface="+mn-ea"/>
                <a:cs typeface="+mn-cs"/>
              </a:rPr>
              <a:t>διάλογος</a:t>
            </a:r>
            <a:endParaRPr kumimoji="0" sz="1800" b="1" i="0" u="none" strike="noStrike" kern="1200" cap="none" spc="0" normalizeH="0" baseline="0" noProof="0" dirty="0">
              <a:ln>
                <a:noFill/>
              </a:ln>
              <a:solidFill>
                <a:srgbClr val="24465B"/>
              </a:solidFill>
              <a:effectLst/>
              <a:uLnTx/>
              <a:uFillTx/>
              <a:latin typeface="Aptos Display"/>
              <a:ea typeface="+mn-ea"/>
              <a:cs typeface="+mn-cs"/>
            </a:endParaRPr>
          </a:p>
        </p:txBody>
      </p:sp>
      <p:sp>
        <p:nvSpPr>
          <p:cNvPr id="15" name="TextBox 14"/>
          <p:cNvSpPr txBox="1"/>
          <p:nvPr/>
        </p:nvSpPr>
        <p:spPr>
          <a:xfrm>
            <a:off x="6766560" y="2834640"/>
            <a:ext cx="4343400" cy="701731"/>
          </a:xfrm>
          <a:prstGeom prst="rect">
            <a:avLst/>
          </a:prstGeom>
          <a:noFill/>
        </p:spPr>
        <p:txBody>
          <a:bodyPr wrap="square" lIns="27432" tIns="27432" rIns="27432" bIns="27432" anchor="t">
            <a:spAutoFit/>
          </a:bodyPr>
          <a:lstStyle/>
          <a:p>
            <a:pPr defTabSz="457200"/>
            <a:r>
              <a:rPr sz="1400" dirty="0">
                <a:solidFill>
                  <a:srgbClr val="263238"/>
                </a:solidFill>
                <a:latin typeface="Aptos"/>
              </a:rPr>
              <a:t>«</a:t>
            </a:r>
            <a:r>
              <a:rPr sz="1400" dirty="0" err="1">
                <a:solidFill>
                  <a:srgbClr val="263238"/>
                </a:solidFill>
                <a:latin typeface="Aptos"/>
              </a:rPr>
              <a:t>Ποιος</a:t>
            </a:r>
            <a:r>
              <a:rPr sz="1400" dirty="0">
                <a:solidFill>
                  <a:srgbClr val="263238"/>
                </a:solidFill>
                <a:latin typeface="Aptos"/>
              </a:rPr>
              <a:t> </a:t>
            </a:r>
            <a:r>
              <a:rPr sz="1400" dirty="0" err="1">
                <a:solidFill>
                  <a:srgbClr val="263238"/>
                </a:solidFill>
                <a:latin typeface="Aptos"/>
              </a:rPr>
              <a:t>είν</a:t>
            </a:r>
            <a:r>
              <a:rPr sz="1400" dirty="0">
                <a:solidFill>
                  <a:srgbClr val="263238"/>
                </a:solidFill>
                <a:latin typeface="Aptos"/>
              </a:rPr>
              <a:t>αι ο λόγος; Τι θα έλεγες σε μια αντίρρηση;»
κρίση </a:t>
            </a:r>
            <a:r>
              <a:rPr lang="el-GR" sz="1400" dirty="0">
                <a:solidFill>
                  <a:srgbClr val="263238"/>
                </a:solidFill>
                <a:latin typeface="Aptos"/>
              </a:rPr>
              <a:t>-</a:t>
            </a:r>
            <a:r>
              <a:rPr sz="1400" dirty="0">
                <a:solidFill>
                  <a:srgbClr val="263238"/>
                </a:solidFill>
                <a:latin typeface="Aptos"/>
              </a:rPr>
              <a:t> α</a:t>
            </a:r>
            <a:r>
              <a:rPr sz="1400" dirty="0" err="1">
                <a:solidFill>
                  <a:srgbClr val="263238"/>
                </a:solidFill>
                <a:latin typeface="Aptos"/>
              </a:rPr>
              <a:t>υτορρύθμιση</a:t>
            </a:r>
            <a:r>
              <a:rPr sz="1400" dirty="0">
                <a:solidFill>
                  <a:srgbClr val="263238"/>
                </a:solidFill>
                <a:latin typeface="Aptos"/>
              </a:rPr>
              <a:t> </a:t>
            </a:r>
            <a:r>
              <a:rPr lang="el-GR" sz="1400" dirty="0">
                <a:solidFill>
                  <a:srgbClr val="263238"/>
                </a:solidFill>
                <a:latin typeface="Aptos"/>
              </a:rPr>
              <a:t>-</a:t>
            </a:r>
            <a:r>
              <a:rPr sz="1400" dirty="0">
                <a:solidFill>
                  <a:srgbClr val="263238"/>
                </a:solidFill>
                <a:latin typeface="Aptos"/>
              </a:rPr>
              <a:t> ευθύνη</a:t>
            </a:r>
          </a:p>
        </p:txBody>
      </p:sp>
      <p:sp>
        <p:nvSpPr>
          <p:cNvPr id="16" name="Rectangle 15"/>
          <p:cNvSpPr/>
          <p:nvPr/>
        </p:nvSpPr>
        <p:spPr>
          <a:xfrm>
            <a:off x="502920" y="6501384"/>
            <a:ext cx="11155680" cy="10972"/>
          </a:xfrm>
          <a:prstGeom prst="rect">
            <a:avLst/>
          </a:prstGeom>
          <a:solidFill>
            <a:srgbClr val="D9D6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TextBox 16"/>
          <p:cNvSpPr txBox="1"/>
          <p:nvPr/>
        </p:nvSpPr>
        <p:spPr>
          <a:xfrm>
            <a:off x="530352" y="6537960"/>
            <a:ext cx="5943600" cy="16459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819" b="1" i="0" u="none" strike="noStrike" kern="1200" cap="none" spc="0" normalizeH="0" baseline="0" noProof="0">
                <a:ln>
                  <a:noFill/>
                </a:ln>
                <a:solidFill>
                  <a:srgbClr val="6C7A82"/>
                </a:solidFill>
                <a:effectLst/>
                <a:uLnTx/>
                <a:uFillTx/>
                <a:latin typeface="Aptos"/>
                <a:ea typeface="+mn-ea"/>
                <a:cs typeface="+mn-cs"/>
              </a:rPr>
              <a:t>ΕΝΌΤΗΤΑ 1</a:t>
            </a:r>
          </a:p>
        </p:txBody>
      </p:sp>
      <p:sp>
        <p:nvSpPr>
          <p:cNvPr id="18" name="Θέση αριθμού διαφάνειας 17">
            <a:extLst>
              <a:ext uri="{FF2B5EF4-FFF2-40B4-BE49-F238E27FC236}">
                <a16:creationId xmlns:a16="http://schemas.microsoft.com/office/drawing/2014/main" id="{A422ACD9-7FC1-3603-D936-BAF915F2C155}"/>
              </a:ext>
            </a:extLst>
          </p:cNvPr>
          <p:cNvSpPr>
            <a:spLocks noGrp="1"/>
          </p:cNvSpPr>
          <p:nvPr>
            <p:ph type="sldNum" sz="quarter" idx="12"/>
          </p:nvPr>
        </p:nvSpPr>
        <p:spPr>
          <a:xfrm>
            <a:off x="9641840" y="6488176"/>
            <a:ext cx="2133600" cy="365125"/>
          </a:xfrm>
        </p:spPr>
        <p:txBody>
          <a:bodyPr/>
          <a:lstStyle/>
          <a:p>
            <a:fld id="{C1FF6DA9-008F-8B48-92A6-B652298478BF}" type="slidenum">
              <a:rPr lang="en-US" smtClean="0"/>
              <a:t>13</a:t>
            </a:fld>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sp>
        <p:nvSpPr>
          <p:cNvPr id="3" name="TextBox 2"/>
          <p:cNvSpPr txBox="1"/>
          <p:nvPr/>
        </p:nvSpPr>
        <p:spPr>
          <a:xfrm>
            <a:off x="685800" y="749808"/>
            <a:ext cx="10607040" cy="658368"/>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2700" b="1" i="0" u="none" strike="noStrike" kern="1200" cap="none" spc="0" normalizeH="0" baseline="0" noProof="0" dirty="0" err="1">
                <a:ln>
                  <a:noFill/>
                </a:ln>
                <a:solidFill>
                  <a:srgbClr val="24465B"/>
                </a:solidFill>
                <a:effectLst/>
                <a:uLnTx/>
                <a:uFillTx/>
                <a:latin typeface="Aptos Display"/>
                <a:ea typeface="+mn-ea"/>
                <a:cs typeface="+mn-cs"/>
              </a:rPr>
              <a:t>Δι</a:t>
            </a:r>
            <a:r>
              <a:rPr kumimoji="0" sz="2700" b="1" i="0" u="none" strike="noStrike" kern="1200" cap="none" spc="0" normalizeH="0" baseline="0" noProof="0" dirty="0">
                <a:ln>
                  <a:noFill/>
                </a:ln>
                <a:solidFill>
                  <a:srgbClr val="24465B"/>
                </a:solidFill>
                <a:effectLst/>
                <a:uLnTx/>
                <a:uFillTx/>
                <a:latin typeface="Aptos Display"/>
                <a:ea typeface="+mn-ea"/>
                <a:cs typeface="+mn-cs"/>
              </a:rPr>
              <a:t>αφορετικοί, αλλά ισότιμοι</a:t>
            </a:r>
          </a:p>
        </p:txBody>
      </p:sp>
      <p:sp>
        <p:nvSpPr>
          <p:cNvPr id="4" name="TextBox 3"/>
          <p:cNvSpPr txBox="1"/>
          <p:nvPr/>
        </p:nvSpPr>
        <p:spPr>
          <a:xfrm>
            <a:off x="704088" y="1389888"/>
            <a:ext cx="10241280" cy="301621"/>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600" b="0" i="0" u="none" strike="noStrike" kern="1200" cap="none" spc="0" normalizeH="0" baseline="0" noProof="0" dirty="0">
                <a:ln>
                  <a:noFill/>
                </a:ln>
                <a:solidFill>
                  <a:srgbClr val="4C565C"/>
                </a:solidFill>
                <a:effectLst/>
                <a:uLnTx/>
                <a:uFillTx/>
                <a:latin typeface="Aptos"/>
                <a:ea typeface="+mn-ea"/>
                <a:cs typeface="+mn-cs"/>
              </a:rPr>
              <a:t>Η </a:t>
            </a:r>
            <a:r>
              <a:rPr kumimoji="0" sz="1600" b="0" i="0" u="none" strike="noStrike" kern="1200" cap="none" spc="0" normalizeH="0" baseline="0" noProof="0" dirty="0" err="1">
                <a:ln>
                  <a:noFill/>
                </a:ln>
                <a:solidFill>
                  <a:srgbClr val="4C565C"/>
                </a:solidFill>
                <a:effectLst/>
                <a:uLnTx/>
                <a:uFillTx/>
                <a:latin typeface="Aptos"/>
                <a:ea typeface="+mn-ea"/>
                <a:cs typeface="+mn-cs"/>
              </a:rPr>
              <a:t>κοινή</a:t>
            </a:r>
            <a:r>
              <a:rPr kumimoji="0" sz="1600" b="0" i="0" u="none" strike="noStrike" kern="1200" cap="none" spc="0" normalizeH="0" baseline="0" noProof="0" dirty="0">
                <a:ln>
                  <a:noFill/>
                </a:ln>
                <a:solidFill>
                  <a:srgbClr val="4C565C"/>
                </a:solidFill>
                <a:effectLst/>
                <a:uLnTx/>
                <a:uFillTx/>
                <a:latin typeface="Aptos"/>
                <a:ea typeface="+mn-ea"/>
                <a:cs typeface="+mn-cs"/>
              </a:rPr>
              <a:t> α</a:t>
            </a:r>
            <a:r>
              <a:rPr kumimoji="0" sz="1600" b="0" i="0" u="none" strike="noStrike" kern="1200" cap="none" spc="0" normalizeH="0" baseline="0" noProof="0" dirty="0" err="1">
                <a:ln>
                  <a:noFill/>
                </a:ln>
                <a:solidFill>
                  <a:srgbClr val="4C565C"/>
                </a:solidFill>
                <a:effectLst/>
                <a:uLnTx/>
                <a:uFillTx/>
                <a:latin typeface="Aptos"/>
                <a:ea typeface="+mn-ea"/>
                <a:cs typeface="+mn-cs"/>
              </a:rPr>
              <a:t>νθρώ</a:t>
            </a:r>
            <a:r>
              <a:rPr kumimoji="0" sz="1600" b="0" i="0" u="none" strike="noStrike" kern="1200" cap="none" spc="0" normalizeH="0" baseline="0" noProof="0" dirty="0">
                <a:ln>
                  <a:noFill/>
                </a:ln>
                <a:solidFill>
                  <a:srgbClr val="4C565C"/>
                </a:solidFill>
                <a:effectLst/>
                <a:uLnTx/>
                <a:uFillTx/>
                <a:latin typeface="Aptos"/>
                <a:ea typeface="+mn-ea"/>
                <a:cs typeface="+mn-cs"/>
              </a:rPr>
              <a:t>πινη υπόσταση ως βάση αμοιβαίας αναγνώρισης</a:t>
            </a:r>
          </a:p>
        </p:txBody>
      </p:sp>
      <p:sp>
        <p:nvSpPr>
          <p:cNvPr id="5" name="Rounded Rectangle 4"/>
          <p:cNvSpPr/>
          <p:nvPr/>
        </p:nvSpPr>
        <p:spPr>
          <a:xfrm>
            <a:off x="749808" y="1901952"/>
            <a:ext cx="3307080" cy="3401568"/>
          </a:xfrm>
          <a:prstGeom prst="roundRect">
            <a:avLst/>
          </a:prstGeom>
          <a:solidFill>
            <a:srgbClr val="FFFFFF"/>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Oval 5"/>
          <p:cNvSpPr/>
          <p:nvPr/>
        </p:nvSpPr>
        <p:spPr>
          <a:xfrm>
            <a:off x="932688" y="2084832"/>
            <a:ext cx="384048" cy="384048"/>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TextBox 6"/>
          <p:cNvSpPr txBox="1"/>
          <p:nvPr/>
        </p:nvSpPr>
        <p:spPr>
          <a:xfrm>
            <a:off x="932688" y="2167128"/>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1</a:t>
            </a:r>
          </a:p>
        </p:txBody>
      </p:sp>
      <p:sp>
        <p:nvSpPr>
          <p:cNvPr id="8" name="TextBox 7"/>
          <p:cNvSpPr txBox="1"/>
          <p:nvPr/>
        </p:nvSpPr>
        <p:spPr>
          <a:xfrm>
            <a:off x="1435607" y="2066544"/>
            <a:ext cx="2456688" cy="420624"/>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20" b="1" i="0" u="none" strike="noStrike" kern="1200" cap="none" spc="0" normalizeH="0" baseline="0" noProof="0">
                <a:ln>
                  <a:noFill/>
                </a:ln>
                <a:solidFill>
                  <a:srgbClr val="24465B"/>
                </a:solidFill>
                <a:effectLst/>
                <a:uLnTx/>
                <a:uFillTx/>
                <a:latin typeface="Aptos Display"/>
                <a:ea typeface="+mn-ea"/>
                <a:cs typeface="+mn-cs"/>
              </a:rPr>
              <a:t>Η τάξη είναι πολυφωνική</a:t>
            </a:r>
          </a:p>
        </p:txBody>
      </p:sp>
      <p:sp>
        <p:nvSpPr>
          <p:cNvPr id="9" name="TextBox 8"/>
          <p:cNvSpPr txBox="1"/>
          <p:nvPr/>
        </p:nvSpPr>
        <p:spPr>
          <a:xfrm>
            <a:off x="978407" y="2587752"/>
            <a:ext cx="2849880" cy="701731"/>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00" b="0" i="0" u="none" strike="noStrike" kern="1200" cap="none" spc="0" normalizeH="0" baseline="0" noProof="0" dirty="0" err="1">
                <a:ln>
                  <a:noFill/>
                </a:ln>
                <a:solidFill>
                  <a:srgbClr val="4C565C"/>
                </a:solidFill>
                <a:effectLst/>
                <a:uLnTx/>
                <a:uFillTx/>
                <a:latin typeface="Aptos"/>
                <a:ea typeface="+mn-ea"/>
                <a:cs typeface="+mn-cs"/>
              </a:rPr>
              <a:t>Θρησκευτικές</a:t>
            </a:r>
            <a:r>
              <a:rPr kumimoji="0" sz="1400" b="0" i="0" u="none" strike="noStrike" kern="1200" cap="none" spc="0" normalizeH="0" baseline="0" noProof="0" dirty="0">
                <a:ln>
                  <a:noFill/>
                </a:ln>
                <a:solidFill>
                  <a:srgbClr val="4C565C"/>
                </a:solidFill>
                <a:effectLst/>
                <a:uLnTx/>
                <a:uFillTx/>
                <a:latin typeface="Aptos"/>
                <a:ea typeface="+mn-ea"/>
                <a:cs typeface="+mn-cs"/>
              </a:rPr>
              <a:t>, π</a:t>
            </a:r>
            <a:r>
              <a:rPr kumimoji="0" sz="1400" b="0" i="0" u="none" strike="noStrike" kern="1200" cap="none" spc="0" normalizeH="0" baseline="0" noProof="0" dirty="0" err="1">
                <a:ln>
                  <a:noFill/>
                </a:ln>
                <a:solidFill>
                  <a:srgbClr val="4C565C"/>
                </a:solidFill>
                <a:effectLst/>
                <a:uLnTx/>
                <a:uFillTx/>
                <a:latin typeface="Aptos"/>
                <a:ea typeface="+mn-ea"/>
                <a:cs typeface="+mn-cs"/>
              </a:rPr>
              <a:t>ολιτισμικές</a:t>
            </a:r>
            <a:r>
              <a:rPr kumimoji="0" sz="1400" b="0" i="0" u="none" strike="noStrike" kern="1200" cap="none" spc="0" normalizeH="0" baseline="0" noProof="0" dirty="0">
                <a:ln>
                  <a:noFill/>
                </a:ln>
                <a:solidFill>
                  <a:srgbClr val="4C565C"/>
                </a:solidFill>
                <a:effectLst/>
                <a:uLnTx/>
                <a:uFillTx/>
                <a:latin typeface="Aptos"/>
                <a:ea typeface="+mn-ea"/>
                <a:cs typeface="+mn-cs"/>
              </a:rPr>
              <a:t>, </a:t>
            </a:r>
            <a:r>
              <a:rPr kumimoji="0" sz="1400" b="0" i="0" u="none" strike="noStrike" kern="1200" cap="none" spc="0" normalizeH="0" baseline="0" noProof="0" dirty="0" err="1">
                <a:ln>
                  <a:noFill/>
                </a:ln>
                <a:solidFill>
                  <a:srgbClr val="4C565C"/>
                </a:solidFill>
                <a:effectLst/>
                <a:uLnTx/>
                <a:uFillTx/>
                <a:latin typeface="Aptos"/>
                <a:ea typeface="+mn-ea"/>
                <a:cs typeface="+mn-cs"/>
              </a:rPr>
              <a:t>οικογενει</a:t>
            </a:r>
            <a:r>
              <a:rPr kumimoji="0" sz="1400" b="0" i="0" u="none" strike="noStrike" kern="1200" cap="none" spc="0" normalizeH="0" baseline="0" noProof="0" dirty="0">
                <a:ln>
                  <a:noFill/>
                </a:ln>
                <a:solidFill>
                  <a:srgbClr val="4C565C"/>
                </a:solidFill>
                <a:effectLst/>
                <a:uLnTx/>
                <a:uFillTx/>
                <a:latin typeface="Aptos"/>
                <a:ea typeface="+mn-ea"/>
                <a:cs typeface="+mn-cs"/>
              </a:rPr>
              <a:t>ακές και προσωπικές διαφορές είναι αναμενόμενες.</a:t>
            </a:r>
          </a:p>
        </p:txBody>
      </p:sp>
      <p:sp>
        <p:nvSpPr>
          <p:cNvPr id="10" name="Rounded Rectangle 9"/>
          <p:cNvSpPr/>
          <p:nvPr/>
        </p:nvSpPr>
        <p:spPr>
          <a:xfrm>
            <a:off x="4376928" y="1901952"/>
            <a:ext cx="3307080" cy="3401568"/>
          </a:xfrm>
          <a:prstGeom prst="roundRect">
            <a:avLst/>
          </a:prstGeom>
          <a:solidFill>
            <a:srgbClr val="E5ECEE"/>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Oval 10"/>
          <p:cNvSpPr/>
          <p:nvPr/>
        </p:nvSpPr>
        <p:spPr>
          <a:xfrm>
            <a:off x="4559808" y="2084832"/>
            <a:ext cx="384048" cy="384048"/>
          </a:xfrm>
          <a:prstGeom prst="ellipse">
            <a:avLst/>
          </a:prstGeom>
          <a:solidFill>
            <a:srgbClr val="7D9EA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TextBox 11"/>
          <p:cNvSpPr txBox="1"/>
          <p:nvPr/>
        </p:nvSpPr>
        <p:spPr>
          <a:xfrm>
            <a:off x="4559808" y="2167128"/>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2</a:t>
            </a:r>
          </a:p>
        </p:txBody>
      </p:sp>
      <p:sp>
        <p:nvSpPr>
          <p:cNvPr id="13" name="TextBox 12"/>
          <p:cNvSpPr txBox="1"/>
          <p:nvPr/>
        </p:nvSpPr>
        <p:spPr>
          <a:xfrm>
            <a:off x="5062728" y="2066544"/>
            <a:ext cx="2456688" cy="273921"/>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l-GR" sz="1420" b="1" dirty="0">
                <a:solidFill>
                  <a:srgbClr val="24465B"/>
                </a:solidFill>
                <a:latin typeface="Aptos Display"/>
              </a:rPr>
              <a:t>Δ</a:t>
            </a:r>
            <a:r>
              <a:rPr kumimoji="0" sz="1420" b="1" i="0" u="none" strike="noStrike" kern="1200" cap="none" spc="0" normalizeH="0" baseline="0" noProof="0" dirty="0">
                <a:ln>
                  <a:noFill/>
                </a:ln>
                <a:solidFill>
                  <a:srgbClr val="24465B"/>
                </a:solidFill>
                <a:effectLst/>
                <a:uLnTx/>
                <a:uFillTx/>
                <a:latin typeface="Aptos Display"/>
                <a:ea typeface="+mn-ea"/>
                <a:cs typeface="+mn-cs"/>
              </a:rPr>
              <a:t>ια</a:t>
            </a:r>
            <a:r>
              <a:rPr kumimoji="0" sz="1420" b="1" i="0" u="none" strike="noStrike" kern="1200" cap="none" spc="0" normalizeH="0" baseline="0" noProof="0" dirty="0" err="1">
                <a:ln>
                  <a:noFill/>
                </a:ln>
                <a:solidFill>
                  <a:srgbClr val="24465B"/>
                </a:solidFill>
                <a:effectLst/>
                <a:uLnTx/>
                <a:uFillTx/>
                <a:latin typeface="Aptos Display"/>
                <a:ea typeface="+mn-ea"/>
                <a:cs typeface="+mn-cs"/>
              </a:rPr>
              <a:t>φορά</a:t>
            </a:r>
            <a:r>
              <a:rPr kumimoji="0" sz="1420" b="1" i="0" u="none" strike="noStrike" kern="1200" cap="none" spc="0" normalizeH="0" baseline="0" noProof="0" dirty="0">
                <a:ln>
                  <a:noFill/>
                </a:ln>
                <a:solidFill>
                  <a:srgbClr val="24465B"/>
                </a:solidFill>
                <a:effectLst/>
                <a:uLnTx/>
                <a:uFillTx/>
                <a:latin typeface="Aptos Display"/>
                <a:ea typeface="+mn-ea"/>
                <a:cs typeface="+mn-cs"/>
              </a:rPr>
              <a:t> ≠ λάθος</a:t>
            </a:r>
          </a:p>
        </p:txBody>
      </p:sp>
      <p:sp>
        <p:nvSpPr>
          <p:cNvPr id="14" name="TextBox 13"/>
          <p:cNvSpPr txBox="1"/>
          <p:nvPr/>
        </p:nvSpPr>
        <p:spPr>
          <a:xfrm>
            <a:off x="4605528" y="2587752"/>
            <a:ext cx="2849880" cy="701731"/>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sz="1400" dirty="0">
                <a:solidFill>
                  <a:srgbClr val="4C565C"/>
                </a:solidFill>
                <a:latin typeface="Aptos"/>
              </a:rPr>
              <a:t>Ο α</a:t>
            </a:r>
            <a:r>
              <a:rPr sz="1400" dirty="0" err="1">
                <a:solidFill>
                  <a:srgbClr val="4C565C"/>
                </a:solidFill>
                <a:latin typeface="Aptos"/>
              </a:rPr>
              <a:t>μοι</a:t>
            </a:r>
            <a:r>
              <a:rPr sz="1400" dirty="0">
                <a:solidFill>
                  <a:srgbClr val="4C565C"/>
                </a:solidFill>
                <a:latin typeface="Aptos"/>
              </a:rPr>
              <a:t>βαίος σεβασμός αναγνωρίζει τη διαφορά χωρίς να την ταυτίζει </a:t>
            </a:r>
            <a:r>
              <a:rPr lang="el-GR" sz="1400" dirty="0">
                <a:solidFill>
                  <a:srgbClr val="4C565C"/>
                </a:solidFill>
                <a:latin typeface="Aptos"/>
              </a:rPr>
              <a:t>κατ’ ανάγκην </a:t>
            </a:r>
            <a:r>
              <a:rPr sz="1400" dirty="0" err="1">
                <a:solidFill>
                  <a:srgbClr val="4C565C"/>
                </a:solidFill>
                <a:latin typeface="Aptos"/>
              </a:rPr>
              <a:t>με</a:t>
            </a:r>
            <a:r>
              <a:rPr sz="1400" dirty="0">
                <a:solidFill>
                  <a:srgbClr val="4C565C"/>
                </a:solidFill>
                <a:latin typeface="Aptos"/>
              </a:rPr>
              <a:t> σφάλμα</a:t>
            </a:r>
            <a:r>
              <a:rPr kumimoji="0" sz="1080" b="0" i="0" u="none" strike="noStrike" kern="1200" cap="none" spc="0" normalizeH="0" baseline="0" noProof="0" dirty="0">
                <a:ln>
                  <a:noFill/>
                </a:ln>
                <a:solidFill>
                  <a:srgbClr val="263238"/>
                </a:solidFill>
                <a:effectLst/>
                <a:uLnTx/>
                <a:uFillTx/>
                <a:latin typeface="Aptos"/>
                <a:ea typeface="+mn-ea"/>
                <a:cs typeface="+mn-cs"/>
              </a:rPr>
              <a:t>.</a:t>
            </a:r>
          </a:p>
        </p:txBody>
      </p:sp>
      <p:sp>
        <p:nvSpPr>
          <p:cNvPr id="15" name="Rounded Rectangle 14"/>
          <p:cNvSpPr/>
          <p:nvPr/>
        </p:nvSpPr>
        <p:spPr>
          <a:xfrm>
            <a:off x="8004048" y="1901952"/>
            <a:ext cx="3307080" cy="3401568"/>
          </a:xfrm>
          <a:prstGeom prst="roundRect">
            <a:avLst/>
          </a:prstGeom>
          <a:solidFill>
            <a:srgbClr val="E8D9BA"/>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Oval 15"/>
          <p:cNvSpPr/>
          <p:nvPr/>
        </p:nvSpPr>
        <p:spPr>
          <a:xfrm>
            <a:off x="8186928" y="2084832"/>
            <a:ext cx="384048" cy="384048"/>
          </a:xfrm>
          <a:prstGeom prst="ellipse">
            <a:avLst/>
          </a:prstGeom>
          <a:solidFill>
            <a:srgbClr val="24465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TextBox 16"/>
          <p:cNvSpPr txBox="1"/>
          <p:nvPr/>
        </p:nvSpPr>
        <p:spPr>
          <a:xfrm>
            <a:off x="8186928" y="2167128"/>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3</a:t>
            </a:r>
          </a:p>
        </p:txBody>
      </p:sp>
      <p:sp>
        <p:nvSpPr>
          <p:cNvPr id="18" name="TextBox 17"/>
          <p:cNvSpPr txBox="1"/>
          <p:nvPr/>
        </p:nvSpPr>
        <p:spPr>
          <a:xfrm>
            <a:off x="8689848" y="2066544"/>
            <a:ext cx="2456688" cy="420624"/>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20" b="1" i="0" u="none" strike="noStrike" kern="1200" cap="none" spc="0" normalizeH="0" baseline="0" noProof="0">
                <a:ln>
                  <a:noFill/>
                </a:ln>
                <a:solidFill>
                  <a:srgbClr val="24465B"/>
                </a:solidFill>
                <a:effectLst/>
                <a:uLnTx/>
                <a:uFillTx/>
                <a:latin typeface="Aptos Display"/>
                <a:ea typeface="+mn-ea"/>
                <a:cs typeface="+mn-cs"/>
              </a:rPr>
              <a:t>Κοινό σημείο</a:t>
            </a:r>
          </a:p>
        </p:txBody>
      </p:sp>
      <p:sp>
        <p:nvSpPr>
          <p:cNvPr id="19" name="TextBox 18"/>
          <p:cNvSpPr txBox="1"/>
          <p:nvPr/>
        </p:nvSpPr>
        <p:spPr>
          <a:xfrm>
            <a:off x="8232648" y="2587752"/>
            <a:ext cx="2849880" cy="917174"/>
          </a:xfrm>
          <a:prstGeom prst="rect">
            <a:avLst/>
          </a:prstGeom>
          <a:noFill/>
        </p:spPr>
        <p:txBody>
          <a:bodyPr wrap="square" lIns="27432" tIns="27432" rIns="27432" bIns="27432" anchor="t">
            <a:spAutoFit/>
          </a:bodyPr>
          <a:lstStyle/>
          <a:p>
            <a:pPr defTabSz="457200"/>
            <a:r>
              <a:rPr sz="1400" dirty="0" err="1">
                <a:solidFill>
                  <a:srgbClr val="4C565C"/>
                </a:solidFill>
                <a:latin typeface="Aptos"/>
              </a:rPr>
              <a:t>Αξιο</a:t>
            </a:r>
            <a:r>
              <a:rPr sz="1400" dirty="0">
                <a:solidFill>
                  <a:srgbClr val="4C565C"/>
                </a:solidFill>
                <a:latin typeface="Aptos"/>
              </a:rPr>
              <a:t>πρέπεια, δικαιώματα, μη βλάβη,</a:t>
            </a:r>
            <a:r>
              <a:rPr lang="el-GR" sz="1400" dirty="0">
                <a:solidFill>
                  <a:srgbClr val="4C565C"/>
                </a:solidFill>
                <a:latin typeface="Aptos"/>
              </a:rPr>
              <a:t> ωφέλεια για όσο γίνεται περισσότερους,</a:t>
            </a:r>
            <a:r>
              <a:rPr sz="1400" dirty="0">
                <a:solidFill>
                  <a:srgbClr val="4C565C"/>
                </a:solidFill>
                <a:latin typeface="Aptos"/>
              </a:rPr>
              <a:t> δικαιοσύνη, φροντίδα.</a:t>
            </a:r>
          </a:p>
        </p:txBody>
      </p:sp>
      <p:sp>
        <p:nvSpPr>
          <p:cNvPr id="20" name="Rectangle 19"/>
          <p:cNvSpPr/>
          <p:nvPr/>
        </p:nvSpPr>
        <p:spPr>
          <a:xfrm>
            <a:off x="502920" y="6501384"/>
            <a:ext cx="11155680" cy="10972"/>
          </a:xfrm>
          <a:prstGeom prst="rect">
            <a:avLst/>
          </a:prstGeom>
          <a:solidFill>
            <a:srgbClr val="D9D6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TextBox 20"/>
          <p:cNvSpPr txBox="1"/>
          <p:nvPr/>
        </p:nvSpPr>
        <p:spPr>
          <a:xfrm>
            <a:off x="530352" y="6537960"/>
            <a:ext cx="5943600" cy="16459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819" b="1" i="0" u="none" strike="noStrike" kern="1200" cap="none" spc="0" normalizeH="0" baseline="0" noProof="0">
                <a:ln>
                  <a:noFill/>
                </a:ln>
                <a:solidFill>
                  <a:srgbClr val="6C7A82"/>
                </a:solidFill>
                <a:effectLst/>
                <a:uLnTx/>
                <a:uFillTx/>
                <a:latin typeface="Aptos"/>
                <a:ea typeface="+mn-ea"/>
                <a:cs typeface="+mn-cs"/>
              </a:rPr>
              <a:t>ΕΝΌΤΗΤΑ 1</a:t>
            </a:r>
          </a:p>
        </p:txBody>
      </p:sp>
      <p:sp>
        <p:nvSpPr>
          <p:cNvPr id="22" name="Θέση αριθμού διαφάνειας 21">
            <a:extLst>
              <a:ext uri="{FF2B5EF4-FFF2-40B4-BE49-F238E27FC236}">
                <a16:creationId xmlns:a16="http://schemas.microsoft.com/office/drawing/2014/main" id="{C44E7968-D977-5337-B9D4-156258ED28BD}"/>
              </a:ext>
            </a:extLst>
          </p:cNvPr>
          <p:cNvSpPr>
            <a:spLocks noGrp="1"/>
          </p:cNvSpPr>
          <p:nvPr>
            <p:ph type="sldNum" sz="quarter" idx="12"/>
          </p:nvPr>
        </p:nvSpPr>
        <p:spPr>
          <a:xfrm>
            <a:off x="9657588" y="6437693"/>
            <a:ext cx="2133600" cy="365125"/>
          </a:xfrm>
        </p:spPr>
        <p:txBody>
          <a:bodyPr/>
          <a:lstStyle/>
          <a:p>
            <a:fld id="{C1FF6DA9-008F-8B48-92A6-B652298478BF}" type="slidenum">
              <a:rPr lang="en-US" smtClean="0"/>
              <a:t>14</a:t>
            </a:fld>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sp>
        <p:nvSpPr>
          <p:cNvPr id="3" name="TextBox 2"/>
          <p:cNvSpPr txBox="1"/>
          <p:nvPr/>
        </p:nvSpPr>
        <p:spPr>
          <a:xfrm>
            <a:off x="685800" y="749808"/>
            <a:ext cx="10607040" cy="658368"/>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2700" b="1" i="0" u="none" strike="noStrike" kern="1200" cap="none" spc="0" normalizeH="0" baseline="0" noProof="0">
                <a:ln>
                  <a:noFill/>
                </a:ln>
                <a:solidFill>
                  <a:srgbClr val="24465B"/>
                </a:solidFill>
                <a:effectLst/>
                <a:uLnTx/>
                <a:uFillTx/>
                <a:latin typeface="Aptos Display"/>
                <a:ea typeface="+mn-ea"/>
                <a:cs typeface="+mn-cs"/>
              </a:rPr>
              <a:t>Το σχολείο διδάσκει ηθική και όταν δεν το δηλώνει</a:t>
            </a:r>
          </a:p>
        </p:txBody>
      </p:sp>
      <p:sp>
        <p:nvSpPr>
          <p:cNvPr id="4" name="TextBox 3"/>
          <p:cNvSpPr txBox="1"/>
          <p:nvPr/>
        </p:nvSpPr>
        <p:spPr>
          <a:xfrm>
            <a:off x="704088" y="1389888"/>
            <a:ext cx="10607040" cy="270843"/>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00" b="0" i="0" u="none" strike="noStrike" kern="1200" cap="none" spc="0" normalizeH="0" baseline="0" noProof="0" dirty="0" err="1">
                <a:ln>
                  <a:noFill/>
                </a:ln>
                <a:solidFill>
                  <a:srgbClr val="4C565C"/>
                </a:solidFill>
                <a:effectLst/>
                <a:uLnTx/>
                <a:uFillTx/>
                <a:latin typeface="Aptos"/>
                <a:ea typeface="+mn-ea"/>
                <a:cs typeface="+mn-cs"/>
              </a:rPr>
              <a:t>Το</a:t>
            </a:r>
            <a:r>
              <a:rPr kumimoji="0" sz="1400" b="0" i="0" u="none" strike="noStrike" kern="1200" cap="none" spc="0" normalizeH="0" baseline="0" noProof="0" dirty="0">
                <a:ln>
                  <a:noFill/>
                </a:ln>
                <a:solidFill>
                  <a:srgbClr val="4C565C"/>
                </a:solidFill>
                <a:effectLst/>
                <a:uLnTx/>
                <a:uFillTx/>
                <a:latin typeface="Aptos"/>
                <a:ea typeface="+mn-ea"/>
                <a:cs typeface="+mn-cs"/>
              </a:rPr>
              <a:t> «</a:t>
            </a:r>
            <a:r>
              <a:rPr kumimoji="0" lang="el-GR" sz="1400" b="0" i="0" u="none" strike="noStrike" kern="1200" cap="none" spc="0" normalizeH="0" baseline="0" noProof="0" dirty="0">
                <a:ln>
                  <a:noFill/>
                </a:ln>
                <a:solidFill>
                  <a:srgbClr val="4C565C"/>
                </a:solidFill>
                <a:effectLst/>
                <a:uLnTx/>
                <a:uFillTx/>
                <a:latin typeface="Aptos"/>
                <a:ea typeface="+mn-ea"/>
                <a:cs typeface="+mn-cs"/>
              </a:rPr>
              <a:t>κρυφό αναλυτικό</a:t>
            </a:r>
            <a:r>
              <a:rPr kumimoji="0" sz="1400" b="0" i="0" u="none" strike="noStrike" kern="1200" cap="none" spc="0" normalizeH="0" baseline="0" noProof="0" dirty="0">
                <a:ln>
                  <a:noFill/>
                </a:ln>
                <a:solidFill>
                  <a:srgbClr val="4C565C"/>
                </a:solidFill>
                <a:effectLst/>
                <a:uLnTx/>
                <a:uFillTx/>
                <a:latin typeface="Aptos"/>
                <a:ea typeface="+mn-ea"/>
                <a:cs typeface="+mn-cs"/>
              </a:rPr>
              <a:t> πρόγραμμα» μεταφέρει αξίες μέσα από </a:t>
            </a:r>
            <a:r>
              <a:rPr kumimoji="0" lang="el-GR" sz="1400" b="0" i="0" u="none" strike="noStrike" kern="1200" cap="none" spc="0" normalizeH="0" baseline="0" noProof="0" dirty="0">
                <a:ln>
                  <a:noFill/>
                </a:ln>
                <a:solidFill>
                  <a:srgbClr val="4C565C"/>
                </a:solidFill>
                <a:effectLst/>
                <a:uLnTx/>
                <a:uFillTx/>
                <a:latin typeface="Aptos"/>
                <a:ea typeface="+mn-ea"/>
                <a:cs typeface="+mn-cs"/>
              </a:rPr>
              <a:t>γενικές κανονιστικές αρχές και ειδικότερους κανόνες</a:t>
            </a:r>
            <a:r>
              <a:rPr kumimoji="0" sz="1400" b="0" i="0" u="none" strike="noStrike" kern="1200" cap="none" spc="0" normalizeH="0" baseline="0" noProof="0" dirty="0">
                <a:ln>
                  <a:noFill/>
                </a:ln>
                <a:solidFill>
                  <a:srgbClr val="4C565C"/>
                </a:solidFill>
                <a:effectLst/>
                <a:uLnTx/>
                <a:uFillTx/>
                <a:latin typeface="Aptos"/>
                <a:ea typeface="+mn-ea"/>
                <a:cs typeface="+mn-cs"/>
              </a:rPr>
              <a:t>, σχέσεις και πρα</a:t>
            </a:r>
            <a:r>
              <a:rPr kumimoji="0" sz="1400" b="0" i="0" u="none" strike="noStrike" kern="1200" cap="none" spc="0" normalizeH="0" baseline="0" noProof="0" dirty="0" err="1">
                <a:ln>
                  <a:noFill/>
                </a:ln>
                <a:solidFill>
                  <a:srgbClr val="4C565C"/>
                </a:solidFill>
                <a:effectLst/>
                <a:uLnTx/>
                <a:uFillTx/>
                <a:latin typeface="Aptos"/>
                <a:ea typeface="+mn-ea"/>
                <a:cs typeface="+mn-cs"/>
              </a:rPr>
              <a:t>κτικές</a:t>
            </a:r>
            <a:r>
              <a:rPr kumimoji="0" lang="el-GR" sz="1400" b="0" i="0" u="none" strike="noStrike" kern="1200" cap="none" spc="0" normalizeH="0" baseline="0" noProof="0" dirty="0">
                <a:ln>
                  <a:noFill/>
                </a:ln>
                <a:solidFill>
                  <a:srgbClr val="4C565C"/>
                </a:solidFill>
                <a:effectLst/>
                <a:uLnTx/>
                <a:uFillTx/>
                <a:latin typeface="Aptos"/>
                <a:ea typeface="+mn-ea"/>
                <a:cs typeface="+mn-cs"/>
              </a:rPr>
              <a:t>.</a:t>
            </a:r>
            <a:endParaRPr kumimoji="0" sz="1400" b="0" i="0" u="none" strike="noStrike" kern="1200" cap="none" spc="0" normalizeH="0" baseline="0" noProof="0" dirty="0">
              <a:ln>
                <a:noFill/>
              </a:ln>
              <a:solidFill>
                <a:srgbClr val="4C565C"/>
              </a:solidFill>
              <a:effectLst/>
              <a:uLnTx/>
              <a:uFillTx/>
              <a:latin typeface="Aptos"/>
              <a:ea typeface="+mn-ea"/>
              <a:cs typeface="+mn-cs"/>
            </a:endParaRPr>
          </a:p>
        </p:txBody>
      </p:sp>
      <p:sp>
        <p:nvSpPr>
          <p:cNvPr id="5" name="Rounded Rectangle 4"/>
          <p:cNvSpPr/>
          <p:nvPr/>
        </p:nvSpPr>
        <p:spPr>
          <a:xfrm>
            <a:off x="749808" y="1901952"/>
            <a:ext cx="5120640" cy="1618488"/>
          </a:xfrm>
          <a:prstGeom prst="roundRect">
            <a:avLst/>
          </a:prstGeom>
          <a:solidFill>
            <a:srgbClr val="FFFFFF"/>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Oval 5"/>
          <p:cNvSpPr/>
          <p:nvPr/>
        </p:nvSpPr>
        <p:spPr>
          <a:xfrm>
            <a:off x="932688" y="2084832"/>
            <a:ext cx="384048" cy="384048"/>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TextBox 6"/>
          <p:cNvSpPr txBox="1"/>
          <p:nvPr/>
        </p:nvSpPr>
        <p:spPr>
          <a:xfrm>
            <a:off x="932688" y="2167128"/>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1</a:t>
            </a:r>
          </a:p>
        </p:txBody>
      </p:sp>
      <p:sp>
        <p:nvSpPr>
          <p:cNvPr id="8" name="TextBox 7"/>
          <p:cNvSpPr txBox="1"/>
          <p:nvPr/>
        </p:nvSpPr>
        <p:spPr>
          <a:xfrm>
            <a:off x="1435607" y="2066544"/>
            <a:ext cx="4270248" cy="420624"/>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520" b="1" i="0" u="none" strike="noStrike" kern="1200" cap="none" spc="0" normalizeH="0" baseline="0" noProof="0">
                <a:ln>
                  <a:noFill/>
                </a:ln>
                <a:solidFill>
                  <a:srgbClr val="24465B"/>
                </a:solidFill>
                <a:effectLst/>
                <a:uLnTx/>
                <a:uFillTx/>
                <a:latin typeface="Aptos Display"/>
                <a:ea typeface="+mn-ea"/>
                <a:cs typeface="+mn-cs"/>
              </a:rPr>
              <a:t>Ποιος έχει φωνή;</a:t>
            </a:r>
          </a:p>
        </p:txBody>
      </p:sp>
      <p:sp>
        <p:nvSpPr>
          <p:cNvPr id="9" name="TextBox 8"/>
          <p:cNvSpPr txBox="1"/>
          <p:nvPr/>
        </p:nvSpPr>
        <p:spPr>
          <a:xfrm>
            <a:off x="978407" y="2587752"/>
            <a:ext cx="4663440" cy="486287"/>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Η </a:t>
            </a:r>
            <a:r>
              <a:rPr kumimoji="0" sz="1400" b="0" i="0" u="none" strike="noStrike" kern="1200" cap="none" spc="0" normalizeH="0" baseline="0" noProof="0" dirty="0" err="1">
                <a:ln>
                  <a:noFill/>
                </a:ln>
                <a:solidFill>
                  <a:srgbClr val="263238"/>
                </a:solidFill>
                <a:effectLst/>
                <a:uLnTx/>
                <a:uFillTx/>
                <a:latin typeface="Aptos"/>
                <a:ea typeface="+mn-ea"/>
                <a:cs typeface="+mn-cs"/>
              </a:rPr>
              <a:t>συμμετοχή</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δείχνει</a:t>
            </a:r>
            <a:r>
              <a:rPr kumimoji="0" sz="1400" b="0" i="0" u="none" strike="noStrike" kern="1200" cap="none" spc="0" normalizeH="0" baseline="0" noProof="0" dirty="0">
                <a:ln>
                  <a:noFill/>
                </a:ln>
                <a:solidFill>
                  <a:srgbClr val="263238"/>
                </a:solidFill>
                <a:effectLst/>
                <a:uLnTx/>
                <a:uFillTx/>
                <a:latin typeface="Aptos"/>
                <a:ea typeface="+mn-ea"/>
                <a:cs typeface="+mn-cs"/>
              </a:rPr>
              <a:t> π</a:t>
            </a:r>
            <a:r>
              <a:rPr kumimoji="0" sz="1400" b="0" i="0" u="none" strike="noStrike" kern="1200" cap="none" spc="0" normalizeH="0" baseline="0" noProof="0" dirty="0" err="1">
                <a:ln>
                  <a:noFill/>
                </a:ln>
                <a:solidFill>
                  <a:srgbClr val="263238"/>
                </a:solidFill>
                <a:effectLst/>
                <a:uLnTx/>
                <a:uFillTx/>
                <a:latin typeface="Aptos"/>
                <a:ea typeface="+mn-ea"/>
                <a:cs typeface="+mn-cs"/>
              </a:rPr>
              <a:t>οιοι</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θεωρούντ</a:t>
            </a:r>
            <a:r>
              <a:rPr kumimoji="0" sz="1400" b="0" i="0" u="none" strike="noStrike" kern="1200" cap="none" spc="0" normalizeH="0" baseline="0" noProof="0" dirty="0">
                <a:ln>
                  <a:noFill/>
                </a:ln>
                <a:solidFill>
                  <a:srgbClr val="263238"/>
                </a:solidFill>
                <a:effectLst/>
                <a:uLnTx/>
                <a:uFillTx/>
                <a:latin typeface="Aptos"/>
                <a:ea typeface="+mn-ea"/>
                <a:cs typeface="+mn-cs"/>
              </a:rPr>
              <a:t>αι ισότιμα μέλη της κοινότητας.</a:t>
            </a:r>
          </a:p>
        </p:txBody>
      </p:sp>
      <p:sp>
        <p:nvSpPr>
          <p:cNvPr id="10" name="Rounded Rectangle 9"/>
          <p:cNvSpPr/>
          <p:nvPr/>
        </p:nvSpPr>
        <p:spPr>
          <a:xfrm>
            <a:off x="6190488" y="1901952"/>
            <a:ext cx="5120640" cy="1618488"/>
          </a:xfrm>
          <a:prstGeom prst="roundRect">
            <a:avLst/>
          </a:prstGeom>
          <a:solidFill>
            <a:srgbClr val="E5ECEE"/>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Oval 10"/>
          <p:cNvSpPr/>
          <p:nvPr/>
        </p:nvSpPr>
        <p:spPr>
          <a:xfrm>
            <a:off x="6373368" y="2084832"/>
            <a:ext cx="384048" cy="384048"/>
          </a:xfrm>
          <a:prstGeom prst="ellipse">
            <a:avLst/>
          </a:prstGeom>
          <a:solidFill>
            <a:srgbClr val="7D9EA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TextBox 11"/>
          <p:cNvSpPr txBox="1"/>
          <p:nvPr/>
        </p:nvSpPr>
        <p:spPr>
          <a:xfrm>
            <a:off x="6373368" y="2167128"/>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2</a:t>
            </a:r>
          </a:p>
        </p:txBody>
      </p:sp>
      <p:sp>
        <p:nvSpPr>
          <p:cNvPr id="13" name="TextBox 12"/>
          <p:cNvSpPr txBox="1"/>
          <p:nvPr/>
        </p:nvSpPr>
        <p:spPr>
          <a:xfrm>
            <a:off x="6876288" y="2066544"/>
            <a:ext cx="4270248" cy="420624"/>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520" b="1" i="0" u="none" strike="noStrike" kern="1200" cap="none" spc="0" normalizeH="0" baseline="0" noProof="0">
                <a:ln>
                  <a:noFill/>
                </a:ln>
                <a:solidFill>
                  <a:srgbClr val="24465B"/>
                </a:solidFill>
                <a:effectLst/>
                <a:uLnTx/>
                <a:uFillTx/>
                <a:latin typeface="Aptos Display"/>
                <a:ea typeface="+mn-ea"/>
                <a:cs typeface="+mn-cs"/>
              </a:rPr>
              <a:t>Πώς εφαρμόζονται οι κανόνες;</a:t>
            </a:r>
          </a:p>
        </p:txBody>
      </p:sp>
      <p:sp>
        <p:nvSpPr>
          <p:cNvPr id="14" name="TextBox 13"/>
          <p:cNvSpPr txBox="1"/>
          <p:nvPr/>
        </p:nvSpPr>
        <p:spPr>
          <a:xfrm>
            <a:off x="6419088" y="2587752"/>
            <a:ext cx="4663440" cy="270843"/>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00" b="0" i="0" u="none" strike="noStrike" kern="1200" cap="none" spc="0" normalizeH="0" baseline="0" noProof="0" dirty="0">
                <a:ln>
                  <a:noFill/>
                </a:ln>
                <a:solidFill>
                  <a:srgbClr val="4C565C"/>
                </a:solidFill>
                <a:effectLst/>
                <a:uLnTx/>
                <a:uFillTx/>
                <a:latin typeface="Aptos"/>
                <a:ea typeface="+mn-ea"/>
                <a:cs typeface="+mn-cs"/>
              </a:rPr>
              <a:t>Η </a:t>
            </a:r>
            <a:r>
              <a:rPr kumimoji="0" sz="1400" b="0" i="0" u="none" strike="noStrike" kern="1200" cap="none" spc="0" normalizeH="0" baseline="0" noProof="0" dirty="0" err="1">
                <a:ln>
                  <a:noFill/>
                </a:ln>
                <a:solidFill>
                  <a:srgbClr val="4C565C"/>
                </a:solidFill>
                <a:effectLst/>
                <a:uLnTx/>
                <a:uFillTx/>
                <a:latin typeface="Aptos"/>
                <a:ea typeface="+mn-ea"/>
                <a:cs typeface="+mn-cs"/>
              </a:rPr>
              <a:t>συνέ</a:t>
            </a:r>
            <a:r>
              <a:rPr kumimoji="0" sz="1400" b="0" i="0" u="none" strike="noStrike" kern="1200" cap="none" spc="0" normalizeH="0" baseline="0" noProof="0" dirty="0">
                <a:ln>
                  <a:noFill/>
                </a:ln>
                <a:solidFill>
                  <a:srgbClr val="4C565C"/>
                </a:solidFill>
                <a:effectLst/>
                <a:uLnTx/>
                <a:uFillTx/>
                <a:latin typeface="Aptos"/>
                <a:ea typeface="+mn-ea"/>
                <a:cs typeface="+mn-cs"/>
              </a:rPr>
              <a:t>πεια και η δικαιοσύνη είναι ήδη ηθικά μηνύματα.</a:t>
            </a:r>
          </a:p>
        </p:txBody>
      </p:sp>
      <p:sp>
        <p:nvSpPr>
          <p:cNvPr id="15" name="Rounded Rectangle 14"/>
          <p:cNvSpPr/>
          <p:nvPr/>
        </p:nvSpPr>
        <p:spPr>
          <a:xfrm>
            <a:off x="749808" y="3813048"/>
            <a:ext cx="5120640" cy="1618488"/>
          </a:xfrm>
          <a:prstGeom prst="roundRect">
            <a:avLst/>
          </a:prstGeom>
          <a:solidFill>
            <a:srgbClr val="E8D9BA"/>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Oval 15"/>
          <p:cNvSpPr/>
          <p:nvPr/>
        </p:nvSpPr>
        <p:spPr>
          <a:xfrm>
            <a:off x="932688" y="3995928"/>
            <a:ext cx="384048" cy="384048"/>
          </a:xfrm>
          <a:prstGeom prst="ellipse">
            <a:avLst/>
          </a:prstGeom>
          <a:solidFill>
            <a:srgbClr val="24465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TextBox 16"/>
          <p:cNvSpPr txBox="1"/>
          <p:nvPr/>
        </p:nvSpPr>
        <p:spPr>
          <a:xfrm>
            <a:off x="932688" y="4078224"/>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3</a:t>
            </a:r>
          </a:p>
        </p:txBody>
      </p:sp>
      <p:sp>
        <p:nvSpPr>
          <p:cNvPr id="18" name="TextBox 17"/>
          <p:cNvSpPr txBox="1"/>
          <p:nvPr/>
        </p:nvSpPr>
        <p:spPr>
          <a:xfrm>
            <a:off x="1435607" y="3977639"/>
            <a:ext cx="4270248" cy="420624"/>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520" b="1" i="0" u="none" strike="noStrike" kern="1200" cap="none" spc="0" normalizeH="0" baseline="0" noProof="0">
                <a:ln>
                  <a:noFill/>
                </a:ln>
                <a:solidFill>
                  <a:srgbClr val="24465B"/>
                </a:solidFill>
                <a:effectLst/>
                <a:uLnTx/>
                <a:uFillTx/>
                <a:latin typeface="Aptos Display"/>
                <a:ea typeface="+mn-ea"/>
                <a:cs typeface="+mn-cs"/>
              </a:rPr>
              <a:t>Πώς αντιμετωπίζεται η διαφωνία;</a:t>
            </a:r>
          </a:p>
        </p:txBody>
      </p:sp>
      <p:sp>
        <p:nvSpPr>
          <p:cNvPr id="19" name="TextBox 18"/>
          <p:cNvSpPr txBox="1"/>
          <p:nvPr/>
        </p:nvSpPr>
        <p:spPr>
          <a:xfrm>
            <a:off x="978407" y="4498848"/>
            <a:ext cx="4663440" cy="486287"/>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00" b="0" i="0" u="none" strike="noStrike" kern="1200" cap="none" spc="0" normalizeH="0" baseline="0" noProof="0" dirty="0">
                <a:ln>
                  <a:noFill/>
                </a:ln>
                <a:solidFill>
                  <a:srgbClr val="4C565C"/>
                </a:solidFill>
                <a:effectLst/>
                <a:uLnTx/>
                <a:uFillTx/>
                <a:latin typeface="Aptos"/>
                <a:ea typeface="+mn-ea"/>
                <a:cs typeface="+mn-cs"/>
              </a:rPr>
              <a:t>Η </a:t>
            </a:r>
            <a:r>
              <a:rPr kumimoji="0" sz="1400" b="0" i="0" u="none" strike="noStrike" kern="1200" cap="none" spc="0" normalizeH="0" baseline="0" noProof="0" dirty="0" err="1">
                <a:ln>
                  <a:noFill/>
                </a:ln>
                <a:solidFill>
                  <a:srgbClr val="4C565C"/>
                </a:solidFill>
                <a:effectLst/>
                <a:uLnTx/>
                <a:uFillTx/>
                <a:latin typeface="Aptos"/>
                <a:ea typeface="+mn-ea"/>
                <a:cs typeface="+mn-cs"/>
              </a:rPr>
              <a:t>δι</a:t>
            </a:r>
            <a:r>
              <a:rPr kumimoji="0" sz="1400" b="0" i="0" u="none" strike="noStrike" kern="1200" cap="none" spc="0" normalizeH="0" baseline="0" noProof="0" dirty="0">
                <a:ln>
                  <a:noFill/>
                </a:ln>
                <a:solidFill>
                  <a:srgbClr val="4C565C"/>
                </a:solidFill>
                <a:effectLst/>
                <a:uLnTx/>
                <a:uFillTx/>
                <a:latin typeface="Aptos"/>
                <a:ea typeface="+mn-ea"/>
                <a:cs typeface="+mn-cs"/>
              </a:rPr>
              <a:t>αχείριση </a:t>
            </a:r>
            <a:r>
              <a:rPr kumimoji="0" lang="el-GR" sz="1400" b="0" i="0" u="none" strike="noStrike" kern="1200" cap="none" spc="0" normalizeH="0" baseline="0" noProof="0" dirty="0">
                <a:ln>
                  <a:noFill/>
                </a:ln>
                <a:solidFill>
                  <a:srgbClr val="4C565C"/>
                </a:solidFill>
                <a:effectLst/>
                <a:uLnTx/>
                <a:uFillTx/>
                <a:latin typeface="Aptos"/>
                <a:ea typeface="+mn-ea"/>
                <a:cs typeface="+mn-cs"/>
              </a:rPr>
              <a:t>συγκρούσεων</a:t>
            </a:r>
            <a:r>
              <a:rPr kumimoji="0" sz="1400" b="0" i="0" u="none" strike="noStrike" kern="1200" cap="none" spc="0" normalizeH="0" baseline="0" noProof="0" dirty="0">
                <a:ln>
                  <a:noFill/>
                </a:ln>
                <a:solidFill>
                  <a:srgbClr val="4C565C"/>
                </a:solidFill>
                <a:effectLst/>
                <a:uLnTx/>
                <a:uFillTx/>
                <a:latin typeface="Aptos"/>
                <a:ea typeface="+mn-ea"/>
                <a:cs typeface="+mn-cs"/>
              </a:rPr>
              <a:t> </a:t>
            </a:r>
            <a:r>
              <a:rPr kumimoji="0" sz="1400" b="0" i="0" u="none" strike="noStrike" kern="1200" cap="none" spc="0" normalizeH="0" baseline="0" noProof="0" dirty="0" err="1">
                <a:ln>
                  <a:noFill/>
                </a:ln>
                <a:solidFill>
                  <a:srgbClr val="4C565C"/>
                </a:solidFill>
                <a:effectLst/>
                <a:uLnTx/>
                <a:uFillTx/>
                <a:latin typeface="Aptos"/>
                <a:ea typeface="+mn-ea"/>
                <a:cs typeface="+mn-cs"/>
              </a:rPr>
              <a:t>μοντελο</a:t>
            </a:r>
            <a:r>
              <a:rPr kumimoji="0" sz="1400" b="0" i="0" u="none" strike="noStrike" kern="1200" cap="none" spc="0" normalizeH="0" baseline="0" noProof="0" dirty="0">
                <a:ln>
                  <a:noFill/>
                </a:ln>
                <a:solidFill>
                  <a:srgbClr val="4C565C"/>
                </a:solidFill>
                <a:effectLst/>
                <a:uLnTx/>
                <a:uFillTx/>
                <a:latin typeface="Aptos"/>
                <a:ea typeface="+mn-ea"/>
                <a:cs typeface="+mn-cs"/>
              </a:rPr>
              <a:t>ποιεί </a:t>
            </a:r>
            <a:r>
              <a:rPr kumimoji="0" lang="el-GR" sz="1400" b="0" i="0" u="none" strike="noStrike" kern="1200" cap="none" spc="0" normalizeH="0" baseline="0" noProof="0" dirty="0">
                <a:ln>
                  <a:noFill/>
                </a:ln>
                <a:solidFill>
                  <a:srgbClr val="4C565C"/>
                </a:solidFill>
                <a:effectLst/>
                <a:uLnTx/>
                <a:uFillTx/>
                <a:latin typeface="Aptos"/>
                <a:ea typeface="+mn-ea"/>
                <a:cs typeface="+mn-cs"/>
              </a:rPr>
              <a:t>τον </a:t>
            </a:r>
            <a:r>
              <a:rPr kumimoji="0" sz="1400" b="0" i="0" u="none" strike="noStrike" kern="1200" cap="none" spc="0" normalizeH="0" baseline="0" noProof="0" dirty="0" err="1">
                <a:ln>
                  <a:noFill/>
                </a:ln>
                <a:solidFill>
                  <a:srgbClr val="4C565C"/>
                </a:solidFill>
                <a:effectLst/>
                <a:uLnTx/>
                <a:uFillTx/>
                <a:latin typeface="Aptos"/>
                <a:ea typeface="+mn-ea"/>
                <a:cs typeface="+mn-cs"/>
              </a:rPr>
              <a:t>σε</a:t>
            </a:r>
            <a:r>
              <a:rPr kumimoji="0" sz="1400" b="0" i="0" u="none" strike="noStrike" kern="1200" cap="none" spc="0" normalizeH="0" baseline="0" noProof="0" dirty="0">
                <a:ln>
                  <a:noFill/>
                </a:ln>
                <a:solidFill>
                  <a:srgbClr val="4C565C"/>
                </a:solidFill>
                <a:effectLst/>
                <a:uLnTx/>
                <a:uFillTx/>
                <a:latin typeface="Aptos"/>
                <a:ea typeface="+mn-ea"/>
                <a:cs typeface="+mn-cs"/>
              </a:rPr>
              <a:t>βασμό ή </a:t>
            </a:r>
            <a:r>
              <a:rPr kumimoji="0" lang="el-GR" sz="1400" b="0" i="0" u="none" strike="noStrike" kern="1200" cap="none" spc="0" normalizeH="0" baseline="0" noProof="0" dirty="0">
                <a:ln>
                  <a:noFill/>
                </a:ln>
                <a:solidFill>
                  <a:srgbClr val="4C565C"/>
                </a:solidFill>
                <a:effectLst/>
                <a:uLnTx/>
                <a:uFillTx/>
                <a:latin typeface="Aptos"/>
                <a:ea typeface="+mn-ea"/>
                <a:cs typeface="+mn-cs"/>
              </a:rPr>
              <a:t>την </a:t>
            </a:r>
            <a:r>
              <a:rPr kumimoji="0" sz="1400" b="0" i="0" u="none" strike="noStrike" kern="1200" cap="none" spc="0" normalizeH="0" baseline="0" noProof="0" dirty="0">
                <a:ln>
                  <a:noFill/>
                </a:ln>
                <a:solidFill>
                  <a:srgbClr val="4C565C"/>
                </a:solidFill>
                <a:effectLst/>
                <a:uLnTx/>
                <a:uFillTx/>
                <a:latin typeface="Aptos"/>
                <a:ea typeface="+mn-ea"/>
                <a:cs typeface="+mn-cs"/>
              </a:rPr>
              <a:t>απα</a:t>
            </a:r>
            <a:r>
              <a:rPr kumimoji="0" sz="1400" b="0" i="0" u="none" strike="noStrike" kern="1200" cap="none" spc="0" normalizeH="0" baseline="0" noProof="0" dirty="0" err="1">
                <a:ln>
                  <a:noFill/>
                </a:ln>
                <a:solidFill>
                  <a:srgbClr val="4C565C"/>
                </a:solidFill>
                <a:effectLst/>
                <a:uLnTx/>
                <a:uFillTx/>
                <a:latin typeface="Aptos"/>
                <a:ea typeface="+mn-ea"/>
                <a:cs typeface="+mn-cs"/>
              </a:rPr>
              <a:t>ξίωση</a:t>
            </a:r>
            <a:r>
              <a:rPr kumimoji="0" sz="1160" b="0" i="0" u="none" strike="noStrike" kern="1200" cap="none" spc="0" normalizeH="0" baseline="0" noProof="0" dirty="0">
                <a:ln>
                  <a:noFill/>
                </a:ln>
                <a:solidFill>
                  <a:srgbClr val="263238"/>
                </a:solidFill>
                <a:effectLst/>
                <a:uLnTx/>
                <a:uFillTx/>
                <a:latin typeface="Aptos"/>
                <a:ea typeface="+mn-ea"/>
                <a:cs typeface="+mn-cs"/>
              </a:rPr>
              <a:t>.</a:t>
            </a:r>
          </a:p>
        </p:txBody>
      </p:sp>
      <p:sp>
        <p:nvSpPr>
          <p:cNvPr id="20" name="Rounded Rectangle 19"/>
          <p:cNvSpPr/>
          <p:nvPr/>
        </p:nvSpPr>
        <p:spPr>
          <a:xfrm>
            <a:off x="6190488" y="3813048"/>
            <a:ext cx="5120640" cy="1618488"/>
          </a:xfrm>
          <a:prstGeom prst="roundRect">
            <a:avLst/>
          </a:prstGeom>
          <a:solidFill>
            <a:srgbClr val="DCE5DE"/>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Oval 20"/>
          <p:cNvSpPr/>
          <p:nvPr/>
        </p:nvSpPr>
        <p:spPr>
          <a:xfrm>
            <a:off x="6373368" y="3995928"/>
            <a:ext cx="384048" cy="384048"/>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2" name="TextBox 21"/>
          <p:cNvSpPr txBox="1"/>
          <p:nvPr/>
        </p:nvSpPr>
        <p:spPr>
          <a:xfrm>
            <a:off x="6373368" y="4078224"/>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4</a:t>
            </a:r>
          </a:p>
        </p:txBody>
      </p:sp>
      <p:sp>
        <p:nvSpPr>
          <p:cNvPr id="23" name="TextBox 22"/>
          <p:cNvSpPr txBox="1"/>
          <p:nvPr/>
        </p:nvSpPr>
        <p:spPr>
          <a:xfrm>
            <a:off x="6876288" y="3977639"/>
            <a:ext cx="4270248" cy="420624"/>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520" b="1" i="0" u="none" strike="noStrike" kern="1200" cap="none" spc="0" normalizeH="0" baseline="0" noProof="0">
                <a:ln>
                  <a:noFill/>
                </a:ln>
                <a:solidFill>
                  <a:srgbClr val="24465B"/>
                </a:solidFill>
                <a:effectLst/>
                <a:uLnTx/>
                <a:uFillTx/>
                <a:latin typeface="Aptos Display"/>
                <a:ea typeface="+mn-ea"/>
                <a:cs typeface="+mn-cs"/>
              </a:rPr>
              <a:t>Ποιος ακούγεται;</a:t>
            </a:r>
          </a:p>
        </p:txBody>
      </p:sp>
      <p:sp>
        <p:nvSpPr>
          <p:cNvPr id="24" name="TextBox 23"/>
          <p:cNvSpPr txBox="1"/>
          <p:nvPr/>
        </p:nvSpPr>
        <p:spPr>
          <a:xfrm>
            <a:off x="6419088" y="4498848"/>
            <a:ext cx="4663440" cy="486287"/>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sz="1400" dirty="0">
                <a:solidFill>
                  <a:srgbClr val="4C565C"/>
                </a:solidFill>
                <a:latin typeface="Aptos"/>
              </a:rPr>
              <a:t>Η </a:t>
            </a:r>
            <a:r>
              <a:rPr sz="1400" dirty="0" err="1">
                <a:solidFill>
                  <a:srgbClr val="4C565C"/>
                </a:solidFill>
                <a:latin typeface="Aptos"/>
              </a:rPr>
              <a:t>ίδι</a:t>
            </a:r>
            <a:r>
              <a:rPr sz="1400" dirty="0">
                <a:solidFill>
                  <a:srgbClr val="4C565C"/>
                </a:solidFill>
                <a:latin typeface="Aptos"/>
              </a:rPr>
              <a:t>α προσοχή στον/στην εκπαιδευτικό και στους μαθητές μεταφέρει αμοιβαίο σεβασμό.</a:t>
            </a:r>
          </a:p>
        </p:txBody>
      </p:sp>
      <p:sp>
        <p:nvSpPr>
          <p:cNvPr id="25" name="Rectangle 24"/>
          <p:cNvSpPr/>
          <p:nvPr/>
        </p:nvSpPr>
        <p:spPr>
          <a:xfrm>
            <a:off x="502920" y="6501384"/>
            <a:ext cx="11155680" cy="10972"/>
          </a:xfrm>
          <a:prstGeom prst="rect">
            <a:avLst/>
          </a:prstGeom>
          <a:solidFill>
            <a:srgbClr val="D9D6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6" name="TextBox 25"/>
          <p:cNvSpPr txBox="1"/>
          <p:nvPr/>
        </p:nvSpPr>
        <p:spPr>
          <a:xfrm>
            <a:off x="530352" y="6537960"/>
            <a:ext cx="5943600" cy="16459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819" b="1" i="0" u="none" strike="noStrike" kern="1200" cap="none" spc="0" normalizeH="0" baseline="0" noProof="0">
                <a:ln>
                  <a:noFill/>
                </a:ln>
                <a:solidFill>
                  <a:srgbClr val="6C7A82"/>
                </a:solidFill>
                <a:effectLst/>
                <a:uLnTx/>
                <a:uFillTx/>
                <a:latin typeface="Aptos"/>
                <a:ea typeface="+mn-ea"/>
                <a:cs typeface="+mn-cs"/>
              </a:rPr>
              <a:t>ΕΝΌΤΗΤΑ 1</a:t>
            </a:r>
          </a:p>
        </p:txBody>
      </p:sp>
      <p:sp>
        <p:nvSpPr>
          <p:cNvPr id="27" name="Θέση αριθμού διαφάνειας 26">
            <a:extLst>
              <a:ext uri="{FF2B5EF4-FFF2-40B4-BE49-F238E27FC236}">
                <a16:creationId xmlns:a16="http://schemas.microsoft.com/office/drawing/2014/main" id="{A14E9B53-F64D-D450-0293-5CB48B46D62D}"/>
              </a:ext>
            </a:extLst>
          </p:cNvPr>
          <p:cNvSpPr>
            <a:spLocks noGrp="1"/>
          </p:cNvSpPr>
          <p:nvPr>
            <p:ph type="sldNum" sz="quarter" idx="12"/>
          </p:nvPr>
        </p:nvSpPr>
        <p:spPr>
          <a:xfrm>
            <a:off x="9525000" y="6437693"/>
            <a:ext cx="2133600" cy="365125"/>
          </a:xfrm>
        </p:spPr>
        <p:txBody>
          <a:bodyPr/>
          <a:lstStyle/>
          <a:p>
            <a:fld id="{C1FF6DA9-008F-8B48-92A6-B652298478BF}" type="slidenum">
              <a:rPr lang="en-US" smtClean="0"/>
              <a:t>15</a:t>
            </a:fld>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sp>
        <p:nvSpPr>
          <p:cNvPr id="3" name="TextBox 2"/>
          <p:cNvSpPr txBox="1"/>
          <p:nvPr/>
        </p:nvSpPr>
        <p:spPr>
          <a:xfrm>
            <a:off x="713232" y="768096"/>
            <a:ext cx="10789920" cy="444737"/>
          </a:xfrm>
          <a:prstGeom prst="rect">
            <a:avLst/>
          </a:prstGeom>
          <a:noFill/>
        </p:spPr>
        <p:txBody>
          <a:bodyPr wrap="square" lIns="18288" tIns="18288" rIns="18288" bIns="18288"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2650" b="1" i="0" u="none" strike="noStrike" kern="1200" cap="none" spc="0" normalizeH="0" baseline="0" noProof="0" dirty="0">
                <a:ln>
                  <a:noFill/>
                </a:ln>
                <a:solidFill>
                  <a:srgbClr val="24465B"/>
                </a:solidFill>
                <a:effectLst/>
                <a:uLnTx/>
                <a:uFillTx/>
                <a:latin typeface="Aptos Display"/>
                <a:ea typeface="+mn-ea"/>
                <a:cs typeface="+mn-cs"/>
              </a:rPr>
              <a:t>Η </a:t>
            </a:r>
            <a:r>
              <a:rPr kumimoji="0" lang="el-GR" sz="2650" b="1" i="0" u="none" strike="noStrike" kern="1200" cap="none" spc="0" normalizeH="0" baseline="0" noProof="0" dirty="0">
                <a:ln>
                  <a:noFill/>
                </a:ln>
                <a:solidFill>
                  <a:srgbClr val="24465B"/>
                </a:solidFill>
                <a:effectLst/>
                <a:uLnTx/>
                <a:uFillTx/>
                <a:latin typeface="Aptos Display"/>
                <a:ea typeface="+mn-ea"/>
                <a:cs typeface="+mn-cs"/>
              </a:rPr>
              <a:t>η</a:t>
            </a:r>
            <a:r>
              <a:rPr kumimoji="0" sz="2650" b="1" i="0" u="none" strike="noStrike" kern="1200" cap="none" spc="0" normalizeH="0" baseline="0" noProof="0" dirty="0" err="1">
                <a:ln>
                  <a:noFill/>
                </a:ln>
                <a:solidFill>
                  <a:srgbClr val="24465B"/>
                </a:solidFill>
                <a:effectLst/>
                <a:uLnTx/>
                <a:uFillTx/>
                <a:latin typeface="Aptos Display"/>
                <a:ea typeface="+mn-ea"/>
                <a:cs typeface="+mn-cs"/>
              </a:rPr>
              <a:t>θική</a:t>
            </a:r>
            <a:r>
              <a:rPr kumimoji="0" sz="2650" b="1" i="0" u="none" strike="noStrike" kern="1200" cap="none" spc="0" normalizeH="0" baseline="0" noProof="0" dirty="0">
                <a:ln>
                  <a:noFill/>
                </a:ln>
                <a:solidFill>
                  <a:srgbClr val="24465B"/>
                </a:solidFill>
                <a:effectLst/>
                <a:uLnTx/>
                <a:uFillTx/>
                <a:latin typeface="Aptos Display"/>
                <a:ea typeface="+mn-ea"/>
                <a:cs typeface="+mn-cs"/>
              </a:rPr>
              <a:t> </a:t>
            </a:r>
            <a:r>
              <a:rPr kumimoji="0" lang="el-GR" sz="2650" b="1" i="0" u="none" strike="noStrike" kern="1200" cap="none" spc="0" normalizeH="0" baseline="0" noProof="0" dirty="0">
                <a:ln>
                  <a:noFill/>
                </a:ln>
                <a:solidFill>
                  <a:srgbClr val="24465B"/>
                </a:solidFill>
                <a:effectLst/>
                <a:uLnTx/>
                <a:uFillTx/>
                <a:latin typeface="Aptos Display"/>
                <a:ea typeface="+mn-ea"/>
                <a:cs typeface="+mn-cs"/>
              </a:rPr>
              <a:t>εκπαίδευση </a:t>
            </a:r>
            <a:r>
              <a:rPr kumimoji="0" sz="2650" b="1" i="0" u="none" strike="noStrike" kern="1200" cap="none" spc="0" normalizeH="0" baseline="0" noProof="0" dirty="0" err="1">
                <a:ln>
                  <a:noFill/>
                </a:ln>
                <a:solidFill>
                  <a:srgbClr val="24465B"/>
                </a:solidFill>
                <a:effectLst/>
                <a:uLnTx/>
                <a:uFillTx/>
                <a:latin typeface="Aptos Display"/>
                <a:ea typeface="+mn-ea"/>
                <a:cs typeface="+mn-cs"/>
              </a:rPr>
              <a:t>σε</a:t>
            </a:r>
            <a:r>
              <a:rPr kumimoji="0" sz="2650" b="1" i="0" u="none" strike="noStrike" kern="1200" cap="none" spc="0" normalizeH="0" baseline="0" noProof="0" dirty="0">
                <a:ln>
                  <a:noFill/>
                </a:ln>
                <a:solidFill>
                  <a:srgbClr val="24465B"/>
                </a:solidFill>
                <a:effectLst/>
                <a:uLnTx/>
                <a:uFillTx/>
                <a:latin typeface="Aptos Display"/>
                <a:ea typeface="+mn-ea"/>
                <a:cs typeface="+mn-cs"/>
              </a:rPr>
              <a:t> </a:t>
            </a:r>
            <a:r>
              <a:rPr kumimoji="0" sz="2650" b="1" i="0" u="none" strike="noStrike" kern="1200" cap="none" spc="0" normalizeH="0" baseline="0" noProof="0" dirty="0" err="1">
                <a:ln>
                  <a:noFill/>
                </a:ln>
                <a:solidFill>
                  <a:srgbClr val="24465B"/>
                </a:solidFill>
                <a:effectLst/>
                <a:uLnTx/>
                <a:uFillTx/>
                <a:latin typeface="Aptos Display"/>
                <a:ea typeface="+mn-ea"/>
                <a:cs typeface="+mn-cs"/>
              </a:rPr>
              <a:t>διεθν</a:t>
            </a:r>
            <a:r>
              <a:rPr kumimoji="0" lang="el-GR" sz="2650" b="1" i="0" u="none" strike="noStrike" kern="1200" cap="none" spc="0" normalizeH="0" baseline="0" noProof="0" dirty="0" err="1">
                <a:ln>
                  <a:noFill/>
                </a:ln>
                <a:solidFill>
                  <a:srgbClr val="24465B"/>
                </a:solidFill>
                <a:effectLst/>
                <a:uLnTx/>
                <a:uFillTx/>
                <a:latin typeface="Aptos Display"/>
                <a:ea typeface="+mn-ea"/>
                <a:cs typeface="+mn-cs"/>
              </a:rPr>
              <a:t>ές</a:t>
            </a:r>
            <a:r>
              <a:rPr kumimoji="0" sz="2650" b="1" i="0" u="none" strike="noStrike" kern="1200" cap="none" spc="0" normalizeH="0" baseline="0" noProof="0" dirty="0">
                <a:ln>
                  <a:noFill/>
                </a:ln>
                <a:solidFill>
                  <a:srgbClr val="24465B"/>
                </a:solidFill>
                <a:effectLst/>
                <a:uLnTx/>
                <a:uFillTx/>
                <a:latin typeface="Aptos Display"/>
                <a:ea typeface="+mn-ea"/>
                <a:cs typeface="+mn-cs"/>
              </a:rPr>
              <a:t> πλα</a:t>
            </a:r>
            <a:r>
              <a:rPr kumimoji="0" sz="2650" b="1" i="0" u="none" strike="noStrike" kern="1200" cap="none" spc="0" normalizeH="0" baseline="0" noProof="0" dirty="0" err="1">
                <a:ln>
                  <a:noFill/>
                </a:ln>
                <a:solidFill>
                  <a:srgbClr val="24465B"/>
                </a:solidFill>
                <a:effectLst/>
                <a:uLnTx/>
                <a:uFillTx/>
                <a:latin typeface="Aptos Display"/>
                <a:ea typeface="+mn-ea"/>
                <a:cs typeface="+mn-cs"/>
              </a:rPr>
              <a:t>ίσι</a:t>
            </a:r>
            <a:r>
              <a:rPr lang="el-GR" sz="2650" b="1" dirty="0">
                <a:solidFill>
                  <a:srgbClr val="24465B"/>
                </a:solidFill>
                <a:latin typeface="Aptos Display"/>
              </a:rPr>
              <a:t>ο</a:t>
            </a:r>
            <a:endParaRPr kumimoji="0" sz="2650" b="1" i="0" u="none" strike="noStrike" kern="1200" cap="none" spc="0" normalizeH="0" baseline="0" noProof="0" dirty="0">
              <a:ln>
                <a:noFill/>
              </a:ln>
              <a:solidFill>
                <a:srgbClr val="24465B"/>
              </a:solidFill>
              <a:effectLst/>
              <a:uLnTx/>
              <a:uFillTx/>
              <a:latin typeface="Aptos Display"/>
              <a:ea typeface="+mn-ea"/>
              <a:cs typeface="+mn-cs"/>
            </a:endParaRPr>
          </a:p>
        </p:txBody>
      </p:sp>
      <p:sp>
        <p:nvSpPr>
          <p:cNvPr id="4" name="TextBox 3"/>
          <p:cNvSpPr txBox="1"/>
          <p:nvPr/>
        </p:nvSpPr>
        <p:spPr>
          <a:xfrm>
            <a:off x="713232" y="1308081"/>
            <a:ext cx="10698480" cy="283154"/>
          </a:xfrm>
          <a:prstGeom prst="rect">
            <a:avLst/>
          </a:prstGeom>
          <a:noFill/>
        </p:spPr>
        <p:txBody>
          <a:bodyPr wrap="square" lIns="18288" tIns="18288" rIns="18288" bIns="18288"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sz="1600" b="0" i="0" u="none" strike="noStrike" kern="1200" cap="none" spc="0" normalizeH="0" baseline="0" noProof="0" dirty="0">
                <a:ln>
                  <a:noFill/>
                </a:ln>
                <a:solidFill>
                  <a:srgbClr val="4C565C"/>
                </a:solidFill>
                <a:effectLst/>
                <a:uLnTx/>
                <a:uFillTx/>
                <a:latin typeface="Aptos"/>
                <a:ea typeface="+mn-ea"/>
                <a:cs typeface="+mn-cs"/>
              </a:rPr>
              <a:t>Απουσία </a:t>
            </a:r>
            <a:r>
              <a:rPr kumimoji="0" sz="1600" b="0" i="0" u="none" strike="noStrike" kern="1200" cap="none" spc="0" normalizeH="0" baseline="0" noProof="0" dirty="0" err="1">
                <a:ln>
                  <a:noFill/>
                </a:ln>
                <a:solidFill>
                  <a:srgbClr val="4C565C"/>
                </a:solidFill>
                <a:effectLst/>
                <a:uLnTx/>
                <a:uFillTx/>
                <a:latin typeface="Aptos"/>
                <a:ea typeface="+mn-ea"/>
                <a:cs typeface="+mn-cs"/>
              </a:rPr>
              <a:t>ενι</a:t>
            </a:r>
            <a:r>
              <a:rPr kumimoji="0" sz="1600" b="0" i="0" u="none" strike="noStrike" kern="1200" cap="none" spc="0" normalizeH="0" baseline="0" noProof="0" dirty="0">
                <a:ln>
                  <a:noFill/>
                </a:ln>
                <a:solidFill>
                  <a:srgbClr val="4C565C"/>
                </a:solidFill>
                <a:effectLst/>
                <a:uLnTx/>
                <a:uFillTx/>
                <a:latin typeface="Aptos"/>
                <a:ea typeface="+mn-ea"/>
                <a:cs typeface="+mn-cs"/>
              </a:rPr>
              <a:t>αίο</a:t>
            </a:r>
            <a:r>
              <a:rPr kumimoji="0" lang="el-GR" sz="1600" b="0" i="0" u="none" strike="noStrike" kern="1200" cap="none" spc="0" normalizeH="0" baseline="0" noProof="0" dirty="0">
                <a:ln>
                  <a:noFill/>
                </a:ln>
                <a:solidFill>
                  <a:srgbClr val="4C565C"/>
                </a:solidFill>
                <a:effectLst/>
                <a:uLnTx/>
                <a:uFillTx/>
                <a:latin typeface="Aptos"/>
                <a:ea typeface="+mn-ea"/>
                <a:cs typeface="+mn-cs"/>
              </a:rPr>
              <a:t>υ</a:t>
            </a:r>
            <a:r>
              <a:rPr kumimoji="0" sz="1600" b="0" i="0" u="none" strike="noStrike" kern="1200" cap="none" spc="0" normalizeH="0" baseline="0" noProof="0" dirty="0">
                <a:ln>
                  <a:noFill/>
                </a:ln>
                <a:solidFill>
                  <a:srgbClr val="4C565C"/>
                </a:solidFill>
                <a:effectLst/>
                <a:uLnTx/>
                <a:uFillTx/>
                <a:latin typeface="Aptos"/>
                <a:ea typeface="+mn-ea"/>
                <a:cs typeface="+mn-cs"/>
              </a:rPr>
              <a:t> </a:t>
            </a:r>
            <a:r>
              <a:rPr kumimoji="0" sz="1600" b="0" i="0" u="none" strike="noStrike" kern="1200" cap="none" spc="0" normalizeH="0" baseline="0" noProof="0" dirty="0" err="1">
                <a:ln>
                  <a:noFill/>
                </a:ln>
                <a:solidFill>
                  <a:srgbClr val="4C565C"/>
                </a:solidFill>
                <a:effectLst/>
                <a:uLnTx/>
                <a:uFillTx/>
                <a:latin typeface="Aptos"/>
                <a:ea typeface="+mn-ea"/>
                <a:cs typeface="+mn-cs"/>
              </a:rPr>
              <a:t>ευρω</a:t>
            </a:r>
            <a:r>
              <a:rPr kumimoji="0" sz="1600" b="0" i="0" u="none" strike="noStrike" kern="1200" cap="none" spc="0" normalizeH="0" baseline="0" noProof="0" dirty="0">
                <a:ln>
                  <a:noFill/>
                </a:ln>
                <a:solidFill>
                  <a:srgbClr val="4C565C"/>
                </a:solidFill>
                <a:effectLst/>
                <a:uLnTx/>
                <a:uFillTx/>
                <a:latin typeface="Aptos"/>
                <a:ea typeface="+mn-ea"/>
                <a:cs typeface="+mn-cs"/>
              </a:rPr>
              <a:t>παϊκ</a:t>
            </a:r>
            <a:r>
              <a:rPr kumimoji="0" lang="el-GR" sz="1600" b="0" i="0" u="none" strike="noStrike" kern="1200" cap="none" spc="0" normalizeH="0" baseline="0" noProof="0" dirty="0" err="1">
                <a:ln>
                  <a:noFill/>
                </a:ln>
                <a:solidFill>
                  <a:srgbClr val="4C565C"/>
                </a:solidFill>
                <a:effectLst/>
                <a:uLnTx/>
                <a:uFillTx/>
                <a:latin typeface="Aptos"/>
                <a:ea typeface="+mn-ea"/>
                <a:cs typeface="+mn-cs"/>
              </a:rPr>
              <a:t>ού</a:t>
            </a:r>
            <a:r>
              <a:rPr kumimoji="0" sz="1600" b="0" i="0" u="none" strike="noStrike" kern="1200" cap="none" spc="0" normalizeH="0" baseline="0" noProof="0" dirty="0">
                <a:ln>
                  <a:noFill/>
                </a:ln>
                <a:solidFill>
                  <a:srgbClr val="4C565C"/>
                </a:solidFill>
                <a:effectLst/>
                <a:uLnTx/>
                <a:uFillTx/>
                <a:latin typeface="Aptos"/>
                <a:ea typeface="+mn-ea"/>
                <a:cs typeface="+mn-cs"/>
              </a:rPr>
              <a:t> </a:t>
            </a:r>
            <a:r>
              <a:rPr kumimoji="0" sz="1600" b="0" i="0" u="none" strike="noStrike" kern="1200" cap="none" spc="0" normalizeH="0" baseline="0" noProof="0" dirty="0" err="1">
                <a:ln>
                  <a:noFill/>
                </a:ln>
                <a:solidFill>
                  <a:srgbClr val="4C565C"/>
                </a:solidFill>
                <a:effectLst/>
                <a:uLnTx/>
                <a:uFillTx/>
                <a:latin typeface="Aptos"/>
                <a:ea typeface="+mn-ea"/>
                <a:cs typeface="+mn-cs"/>
              </a:rPr>
              <a:t>μοντέλο</a:t>
            </a:r>
            <a:r>
              <a:rPr kumimoji="0" lang="el-GR" sz="1600" b="0" i="0" u="none" strike="noStrike" kern="1200" cap="none" spc="0" normalizeH="0" baseline="0" noProof="0" dirty="0">
                <a:ln>
                  <a:noFill/>
                </a:ln>
                <a:solidFill>
                  <a:srgbClr val="4C565C"/>
                </a:solidFill>
                <a:effectLst/>
                <a:uLnTx/>
                <a:uFillTx/>
                <a:latin typeface="Aptos"/>
                <a:ea typeface="+mn-ea"/>
                <a:cs typeface="+mn-cs"/>
              </a:rPr>
              <a:t>υ: δ</a:t>
            </a:r>
            <a:r>
              <a:rPr kumimoji="0" sz="1600" b="0" i="0" u="none" strike="noStrike" kern="1200" cap="none" spc="0" normalizeH="0" baseline="0" noProof="0" dirty="0">
                <a:ln>
                  <a:noFill/>
                </a:ln>
                <a:solidFill>
                  <a:srgbClr val="4C565C"/>
                </a:solidFill>
                <a:effectLst/>
                <a:uLnTx/>
                <a:uFillTx/>
                <a:latin typeface="Aptos"/>
                <a:ea typeface="+mn-ea"/>
                <a:cs typeface="+mn-cs"/>
              </a:rPr>
              <a:t>ια</a:t>
            </a:r>
            <a:r>
              <a:rPr kumimoji="0" sz="1600" b="0" i="0" u="none" strike="noStrike" kern="1200" cap="none" spc="0" normalizeH="0" baseline="0" noProof="0" dirty="0" err="1">
                <a:ln>
                  <a:noFill/>
                </a:ln>
                <a:solidFill>
                  <a:srgbClr val="4C565C"/>
                </a:solidFill>
                <a:effectLst/>
                <a:uLnTx/>
                <a:uFillTx/>
                <a:latin typeface="Aptos"/>
                <a:ea typeface="+mn-ea"/>
                <a:cs typeface="+mn-cs"/>
              </a:rPr>
              <a:t>φορετικές</a:t>
            </a:r>
            <a:r>
              <a:rPr kumimoji="0" sz="1600" b="0" i="0" u="none" strike="noStrike" kern="1200" cap="none" spc="0" normalizeH="0" baseline="0" noProof="0" dirty="0">
                <a:ln>
                  <a:noFill/>
                </a:ln>
                <a:solidFill>
                  <a:srgbClr val="4C565C"/>
                </a:solidFill>
                <a:effectLst/>
                <a:uLnTx/>
                <a:uFillTx/>
                <a:latin typeface="Aptos"/>
                <a:ea typeface="+mn-ea"/>
                <a:cs typeface="+mn-cs"/>
              </a:rPr>
              <a:t> </a:t>
            </a:r>
            <a:r>
              <a:rPr kumimoji="0" sz="1600" b="0" i="0" u="none" strike="noStrike" kern="1200" cap="none" spc="0" normalizeH="0" baseline="0" noProof="0" dirty="0" err="1">
                <a:ln>
                  <a:noFill/>
                </a:ln>
                <a:solidFill>
                  <a:srgbClr val="4C565C"/>
                </a:solidFill>
                <a:effectLst/>
                <a:uLnTx/>
                <a:uFillTx/>
                <a:latin typeface="Aptos"/>
                <a:ea typeface="+mn-ea"/>
                <a:cs typeface="+mn-cs"/>
              </a:rPr>
              <a:t>θεσμικές</a:t>
            </a:r>
            <a:r>
              <a:rPr kumimoji="0" sz="1600" b="0" i="0" u="none" strike="noStrike" kern="1200" cap="none" spc="0" normalizeH="0" baseline="0" noProof="0" dirty="0">
                <a:ln>
                  <a:noFill/>
                </a:ln>
                <a:solidFill>
                  <a:srgbClr val="4C565C"/>
                </a:solidFill>
                <a:effectLst/>
                <a:uLnTx/>
                <a:uFillTx/>
                <a:latin typeface="Aptos"/>
                <a:ea typeface="+mn-ea"/>
                <a:cs typeface="+mn-cs"/>
              </a:rPr>
              <a:t> </a:t>
            </a:r>
            <a:r>
              <a:rPr kumimoji="0" sz="1600" b="0" i="0" u="none" strike="noStrike" kern="1200" cap="none" spc="0" normalizeH="0" baseline="0" noProof="0" dirty="0" err="1">
                <a:ln>
                  <a:noFill/>
                </a:ln>
                <a:solidFill>
                  <a:srgbClr val="4C565C"/>
                </a:solidFill>
                <a:effectLst/>
                <a:uLnTx/>
                <a:uFillTx/>
                <a:latin typeface="Aptos"/>
                <a:ea typeface="+mn-ea"/>
                <a:cs typeface="+mn-cs"/>
              </a:rPr>
              <a:t>μορφές</a:t>
            </a:r>
            <a:r>
              <a:rPr kumimoji="0" lang="el-GR" sz="1600" b="0" i="0" u="none" strike="noStrike" kern="1200" cap="none" spc="0" normalizeH="0" baseline="0" noProof="0" dirty="0">
                <a:ln>
                  <a:noFill/>
                </a:ln>
                <a:solidFill>
                  <a:srgbClr val="4C565C"/>
                </a:solidFill>
                <a:effectLst/>
                <a:uLnTx/>
                <a:uFillTx/>
                <a:latin typeface="Aptos"/>
                <a:ea typeface="+mn-ea"/>
                <a:cs typeface="+mn-cs"/>
              </a:rPr>
              <a:t> - </a:t>
            </a:r>
            <a:r>
              <a:rPr kumimoji="0" sz="1600" b="0" i="0" u="none" strike="noStrike" kern="1200" cap="none" spc="0" normalizeH="0" baseline="0" noProof="0" dirty="0" err="1">
                <a:ln>
                  <a:noFill/>
                </a:ln>
                <a:solidFill>
                  <a:srgbClr val="4C565C"/>
                </a:solidFill>
                <a:effectLst/>
                <a:uLnTx/>
                <a:uFillTx/>
                <a:latin typeface="Aptos"/>
                <a:ea typeface="+mn-ea"/>
                <a:cs typeface="+mn-cs"/>
              </a:rPr>
              <a:t>συγκλίνουσες</a:t>
            </a:r>
            <a:r>
              <a:rPr kumimoji="0" sz="1600" b="0" i="0" u="none" strike="noStrike" kern="1200" cap="none" spc="0" normalizeH="0" baseline="0" noProof="0" dirty="0">
                <a:ln>
                  <a:noFill/>
                </a:ln>
                <a:solidFill>
                  <a:srgbClr val="4C565C"/>
                </a:solidFill>
                <a:effectLst/>
                <a:uLnTx/>
                <a:uFillTx/>
                <a:latin typeface="Aptos"/>
                <a:ea typeface="+mn-ea"/>
                <a:cs typeface="+mn-cs"/>
              </a:rPr>
              <a:t> πα</a:t>
            </a:r>
            <a:r>
              <a:rPr kumimoji="0" sz="1600" b="0" i="0" u="none" strike="noStrike" kern="1200" cap="none" spc="0" normalizeH="0" baseline="0" noProof="0" dirty="0" err="1">
                <a:ln>
                  <a:noFill/>
                </a:ln>
                <a:solidFill>
                  <a:srgbClr val="4C565C"/>
                </a:solidFill>
                <a:effectLst/>
                <a:uLnTx/>
                <a:uFillTx/>
                <a:latin typeface="Aptos"/>
                <a:ea typeface="+mn-ea"/>
                <a:cs typeface="+mn-cs"/>
              </a:rPr>
              <a:t>ιδ</a:t>
            </a:r>
            <a:r>
              <a:rPr kumimoji="0" sz="1600" b="0" i="0" u="none" strike="noStrike" kern="1200" cap="none" spc="0" normalizeH="0" baseline="0" noProof="0" dirty="0">
                <a:ln>
                  <a:noFill/>
                </a:ln>
                <a:solidFill>
                  <a:srgbClr val="4C565C"/>
                </a:solidFill>
                <a:effectLst/>
                <a:uLnTx/>
                <a:uFillTx/>
                <a:latin typeface="Aptos"/>
                <a:ea typeface="+mn-ea"/>
                <a:cs typeface="+mn-cs"/>
              </a:rPr>
              <a:t>αγωγικές προτεραιότητες</a:t>
            </a:r>
          </a:p>
        </p:txBody>
      </p:sp>
      <p:sp>
        <p:nvSpPr>
          <p:cNvPr id="5" name="Rounded Rectangle 4"/>
          <p:cNvSpPr/>
          <p:nvPr/>
        </p:nvSpPr>
        <p:spPr>
          <a:xfrm>
            <a:off x="8887968" y="1618488"/>
            <a:ext cx="2304288" cy="347472"/>
          </a:xfrm>
          <a:prstGeom prst="roundRect">
            <a:avLst/>
          </a:prstGeom>
          <a:solidFill>
            <a:srgbClr val="E8D9B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TextBox 5"/>
          <p:cNvSpPr txBox="1"/>
          <p:nvPr/>
        </p:nvSpPr>
        <p:spPr>
          <a:xfrm>
            <a:off x="8887968" y="1719072"/>
            <a:ext cx="2304288" cy="128016"/>
          </a:xfrm>
          <a:prstGeom prst="rect">
            <a:avLst/>
          </a:prstGeom>
          <a:noFill/>
        </p:spPr>
        <p:txBody>
          <a:bodyPr wrap="square" lIns="18288" tIns="18288" rIns="18288" bIns="18288"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790" b="1" i="0" u="none" strike="noStrike" kern="1200" cap="none" spc="0" normalizeH="0" baseline="0" noProof="0">
                <a:ln>
                  <a:noFill/>
                </a:ln>
                <a:solidFill>
                  <a:srgbClr val="24465B"/>
                </a:solidFill>
                <a:effectLst/>
                <a:uLnTx/>
                <a:uFillTx/>
                <a:latin typeface="Aptos"/>
                <a:ea typeface="+mn-ea"/>
                <a:cs typeface="+mn-cs"/>
              </a:rPr>
              <a:t>ΕΝΔΕΙΚΤΙΚΑ ΠΑΡΑΔΕΙΓΜΑΤΑ</a:t>
            </a:r>
          </a:p>
        </p:txBody>
      </p:sp>
      <p:sp>
        <p:nvSpPr>
          <p:cNvPr id="7" name="Rounded Rectangle 6"/>
          <p:cNvSpPr/>
          <p:nvPr/>
        </p:nvSpPr>
        <p:spPr>
          <a:xfrm>
            <a:off x="731520" y="2084831"/>
            <a:ext cx="5138928" cy="1335024"/>
          </a:xfrm>
          <a:prstGeom prst="roundRect">
            <a:avLst/>
          </a:prstGeom>
          <a:solidFill>
            <a:srgbClr val="FFFFFF"/>
          </a:solidFill>
          <a:ln w="6985">
            <a:solidFill>
              <a:srgbClr val="E2DED6"/>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Oval 7"/>
          <p:cNvSpPr/>
          <p:nvPr/>
        </p:nvSpPr>
        <p:spPr>
          <a:xfrm>
            <a:off x="932688" y="2267712"/>
            <a:ext cx="384048" cy="384048"/>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TextBox 8"/>
          <p:cNvSpPr txBox="1"/>
          <p:nvPr/>
        </p:nvSpPr>
        <p:spPr>
          <a:xfrm>
            <a:off x="932688" y="2359151"/>
            <a:ext cx="384048" cy="137160"/>
          </a:xfrm>
          <a:prstGeom prst="rect">
            <a:avLst/>
          </a:prstGeom>
          <a:noFill/>
        </p:spPr>
        <p:txBody>
          <a:bodyPr wrap="square" lIns="18288" tIns="18288" rIns="18288" bIns="18288"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880" b="1" i="0" u="none" strike="noStrike" kern="1200" cap="none" spc="0" normalizeH="0" baseline="0" noProof="0">
                <a:ln>
                  <a:noFill/>
                </a:ln>
                <a:solidFill>
                  <a:srgbClr val="FFFFFF"/>
                </a:solidFill>
                <a:effectLst/>
                <a:uLnTx/>
                <a:uFillTx/>
                <a:latin typeface="Aptos"/>
                <a:ea typeface="+mn-ea"/>
                <a:cs typeface="+mn-cs"/>
              </a:rPr>
              <a:t>1</a:t>
            </a:r>
          </a:p>
        </p:txBody>
      </p:sp>
      <p:sp>
        <p:nvSpPr>
          <p:cNvPr id="10" name="TextBox 9"/>
          <p:cNvSpPr txBox="1"/>
          <p:nvPr/>
        </p:nvSpPr>
        <p:spPr>
          <a:xfrm>
            <a:off x="1435608" y="2249424"/>
            <a:ext cx="4233672" cy="384048"/>
          </a:xfrm>
          <a:prstGeom prst="rect">
            <a:avLst/>
          </a:prstGeom>
          <a:noFill/>
        </p:spPr>
        <p:txBody>
          <a:bodyPr wrap="square" lIns="18288" tIns="18288" rIns="18288" bIns="18288"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60" b="1" i="0" u="none" strike="noStrike" kern="1200" cap="none" spc="0" normalizeH="0" baseline="0" noProof="0">
                <a:ln>
                  <a:noFill/>
                </a:ln>
                <a:solidFill>
                  <a:srgbClr val="24465B"/>
                </a:solidFill>
                <a:effectLst/>
                <a:uLnTx/>
                <a:uFillTx/>
                <a:latin typeface="Aptos Display"/>
                <a:ea typeface="+mn-ea"/>
                <a:cs typeface="+mn-cs"/>
              </a:rPr>
              <a:t>Φινλανδία</a:t>
            </a:r>
          </a:p>
        </p:txBody>
      </p:sp>
      <p:sp>
        <p:nvSpPr>
          <p:cNvPr id="11" name="TextBox 10"/>
          <p:cNvSpPr txBox="1"/>
          <p:nvPr/>
        </p:nvSpPr>
        <p:spPr>
          <a:xfrm>
            <a:off x="932688" y="2669862"/>
            <a:ext cx="4681728" cy="775597"/>
          </a:xfrm>
          <a:prstGeom prst="rect">
            <a:avLst/>
          </a:prstGeom>
          <a:noFill/>
        </p:spPr>
        <p:txBody>
          <a:bodyPr wrap="square" lIns="18288" tIns="18288" rIns="18288" bIns="18288"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200" b="0" i="0" u="none" strike="noStrike" kern="1200" cap="none" spc="0" normalizeH="0" baseline="0" noProof="0" dirty="0" err="1">
                <a:ln>
                  <a:noFill/>
                </a:ln>
                <a:solidFill>
                  <a:srgbClr val="4C565C"/>
                </a:solidFill>
                <a:effectLst/>
                <a:uLnTx/>
                <a:uFillTx/>
                <a:latin typeface="Aptos"/>
                <a:ea typeface="+mn-ea"/>
                <a:cs typeface="+mn-cs"/>
              </a:rPr>
              <a:t>Στο</a:t>
            </a:r>
            <a:r>
              <a:rPr kumimoji="0" sz="1200" b="0" i="0" u="none" strike="noStrike" kern="1200" cap="none" spc="0" normalizeH="0" baseline="0" noProof="0" dirty="0">
                <a:ln>
                  <a:noFill/>
                </a:ln>
                <a:solidFill>
                  <a:srgbClr val="4C565C"/>
                </a:solidFill>
                <a:effectLst/>
                <a:uLnTx/>
                <a:uFillTx/>
                <a:latin typeface="Aptos"/>
                <a:ea typeface="+mn-ea"/>
                <a:cs typeface="+mn-cs"/>
              </a:rPr>
              <a:t> ΠΣ ανα</a:t>
            </a:r>
            <a:r>
              <a:rPr kumimoji="0" sz="1200" b="0" i="0" u="none" strike="noStrike" kern="1200" cap="none" spc="0" normalizeH="0" baseline="0" noProof="0" dirty="0" err="1">
                <a:ln>
                  <a:noFill/>
                </a:ln>
                <a:solidFill>
                  <a:srgbClr val="4C565C"/>
                </a:solidFill>
                <a:effectLst/>
                <a:uLnTx/>
                <a:uFillTx/>
                <a:latin typeface="Aptos"/>
                <a:ea typeface="+mn-ea"/>
                <a:cs typeface="+mn-cs"/>
              </a:rPr>
              <a:t>φέρετ</a:t>
            </a:r>
            <a:r>
              <a:rPr kumimoji="0" sz="1200" b="0" i="0" u="none" strike="noStrike" kern="1200" cap="none" spc="0" normalizeH="0" baseline="0" noProof="0" dirty="0">
                <a:ln>
                  <a:noFill/>
                </a:ln>
                <a:solidFill>
                  <a:srgbClr val="4C565C"/>
                </a:solidFill>
                <a:effectLst/>
                <a:uLnTx/>
                <a:uFillTx/>
                <a:latin typeface="Aptos"/>
                <a:ea typeface="+mn-ea"/>
                <a:cs typeface="+mn-cs"/>
              </a:rPr>
              <a:t>αι η Life Stance</a:t>
            </a:r>
            <a:r>
              <a:rPr kumimoji="0" lang="el-GR" sz="1200" b="0" i="0" u="none" strike="noStrike" kern="1200" cap="none" spc="0" normalizeH="0" baseline="0" noProof="0" dirty="0">
                <a:ln>
                  <a:noFill/>
                </a:ln>
                <a:solidFill>
                  <a:srgbClr val="4C565C"/>
                </a:solidFill>
                <a:effectLst/>
                <a:uLnTx/>
                <a:uFillTx/>
                <a:latin typeface="Aptos"/>
                <a:ea typeface="+mn-ea"/>
                <a:cs typeface="+mn-cs"/>
              </a:rPr>
              <a:t> (στάση ζωής)</a:t>
            </a:r>
            <a:r>
              <a:rPr kumimoji="0" sz="1200" b="0" i="0" u="none" strike="noStrike" kern="1200" cap="none" spc="0" normalizeH="0" baseline="0" noProof="0" dirty="0">
                <a:ln>
                  <a:noFill/>
                </a:ln>
                <a:solidFill>
                  <a:srgbClr val="4C565C"/>
                </a:solidFill>
                <a:effectLst/>
                <a:uLnTx/>
                <a:uFillTx/>
                <a:latin typeface="Aptos"/>
                <a:ea typeface="+mn-ea"/>
                <a:cs typeface="+mn-cs"/>
              </a:rPr>
              <a:t> / Ethics Education ως εναλλακτική για μαθητές χωρίς ορισμένη θρησκευτική ταυτότητα. </a:t>
            </a:r>
            <a:endParaRPr kumimoji="0" lang="el-GR" sz="1200" b="0" i="0" u="none" strike="noStrike" kern="1200" cap="none" spc="0" normalizeH="0" baseline="0" noProof="0" dirty="0">
              <a:ln>
                <a:noFill/>
              </a:ln>
              <a:solidFill>
                <a:srgbClr val="4C565C"/>
              </a:solidFill>
              <a:effectLst/>
              <a:uLnTx/>
              <a:uFillTx/>
              <a:latin typeface="Aptos"/>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srgbClr val="4C565C"/>
                </a:solidFill>
                <a:effectLst/>
                <a:uLnTx/>
                <a:uFillTx/>
                <a:latin typeface="Aptos"/>
                <a:ea typeface="+mn-ea"/>
                <a:cs typeface="+mn-cs"/>
              </a:rPr>
              <a:t>Βασικοί άξονες: </a:t>
            </a:r>
            <a:r>
              <a:rPr kumimoji="0" sz="1200" b="0" i="0" u="none" strike="noStrike" kern="1200" cap="none" spc="0" normalizeH="0" baseline="0" noProof="0" dirty="0" err="1">
                <a:ln>
                  <a:noFill/>
                </a:ln>
                <a:solidFill>
                  <a:srgbClr val="4C565C"/>
                </a:solidFill>
                <a:effectLst/>
                <a:uLnTx/>
                <a:uFillTx/>
                <a:latin typeface="Aptos"/>
                <a:ea typeface="+mn-ea"/>
                <a:cs typeface="+mn-cs"/>
              </a:rPr>
              <a:t>φιλοσοφική</a:t>
            </a:r>
            <a:r>
              <a:rPr kumimoji="0" sz="1200" b="0" i="0" u="none" strike="noStrike" kern="1200" cap="none" spc="0" normalizeH="0" baseline="0" noProof="0" dirty="0">
                <a:ln>
                  <a:noFill/>
                </a:ln>
                <a:solidFill>
                  <a:srgbClr val="4C565C"/>
                </a:solidFill>
                <a:effectLst/>
                <a:uLnTx/>
                <a:uFillTx/>
                <a:latin typeface="Aptos"/>
                <a:ea typeface="+mn-ea"/>
                <a:cs typeface="+mn-cs"/>
              </a:rPr>
              <a:t> σκέψη, ανθρώπινα δικαιώματα, δικαιοσύνη και υπευθυνότητα.</a:t>
            </a:r>
          </a:p>
        </p:txBody>
      </p:sp>
      <p:sp>
        <p:nvSpPr>
          <p:cNvPr id="12" name="Rounded Rectangle 11"/>
          <p:cNvSpPr/>
          <p:nvPr/>
        </p:nvSpPr>
        <p:spPr>
          <a:xfrm>
            <a:off x="6144768" y="2084831"/>
            <a:ext cx="5138928" cy="1335024"/>
          </a:xfrm>
          <a:prstGeom prst="roundRect">
            <a:avLst/>
          </a:prstGeom>
          <a:solidFill>
            <a:srgbClr val="E5ECEE"/>
          </a:solidFill>
          <a:ln w="6985">
            <a:solidFill>
              <a:srgbClr val="E2DED6"/>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Oval 12"/>
          <p:cNvSpPr/>
          <p:nvPr/>
        </p:nvSpPr>
        <p:spPr>
          <a:xfrm>
            <a:off x="6345936" y="2267712"/>
            <a:ext cx="384048" cy="384048"/>
          </a:xfrm>
          <a:prstGeom prst="ellipse">
            <a:avLst/>
          </a:prstGeom>
          <a:solidFill>
            <a:srgbClr val="7D9EA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TextBox 13"/>
          <p:cNvSpPr txBox="1"/>
          <p:nvPr/>
        </p:nvSpPr>
        <p:spPr>
          <a:xfrm>
            <a:off x="6345936" y="2359151"/>
            <a:ext cx="384048" cy="137160"/>
          </a:xfrm>
          <a:prstGeom prst="rect">
            <a:avLst/>
          </a:prstGeom>
          <a:noFill/>
        </p:spPr>
        <p:txBody>
          <a:bodyPr wrap="square" lIns="18288" tIns="18288" rIns="18288" bIns="18288"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880" b="1" i="0" u="none" strike="noStrike" kern="1200" cap="none" spc="0" normalizeH="0" baseline="0" noProof="0">
                <a:ln>
                  <a:noFill/>
                </a:ln>
                <a:solidFill>
                  <a:srgbClr val="FFFFFF"/>
                </a:solidFill>
                <a:effectLst/>
                <a:uLnTx/>
                <a:uFillTx/>
                <a:latin typeface="Aptos"/>
                <a:ea typeface="+mn-ea"/>
                <a:cs typeface="+mn-cs"/>
              </a:rPr>
              <a:t>2</a:t>
            </a:r>
          </a:p>
        </p:txBody>
      </p:sp>
      <p:sp>
        <p:nvSpPr>
          <p:cNvPr id="15" name="TextBox 14"/>
          <p:cNvSpPr txBox="1"/>
          <p:nvPr/>
        </p:nvSpPr>
        <p:spPr>
          <a:xfrm>
            <a:off x="6848856" y="2249424"/>
            <a:ext cx="4233672" cy="384048"/>
          </a:xfrm>
          <a:prstGeom prst="rect">
            <a:avLst/>
          </a:prstGeom>
          <a:noFill/>
        </p:spPr>
        <p:txBody>
          <a:bodyPr wrap="square" lIns="18288" tIns="18288" rIns="18288" bIns="18288"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60" b="1" i="0" u="none" strike="noStrike" kern="1200" cap="none" spc="0" normalizeH="0" baseline="0" noProof="0">
                <a:ln>
                  <a:noFill/>
                </a:ln>
                <a:solidFill>
                  <a:srgbClr val="24465B"/>
                </a:solidFill>
                <a:effectLst/>
                <a:uLnTx/>
                <a:uFillTx/>
                <a:latin typeface="Aptos Display"/>
                <a:ea typeface="+mn-ea"/>
                <a:cs typeface="+mn-cs"/>
              </a:rPr>
              <a:t>Γερμανία</a:t>
            </a:r>
          </a:p>
        </p:txBody>
      </p:sp>
      <p:sp>
        <p:nvSpPr>
          <p:cNvPr id="16" name="TextBox 15"/>
          <p:cNvSpPr txBox="1"/>
          <p:nvPr/>
        </p:nvSpPr>
        <p:spPr>
          <a:xfrm>
            <a:off x="6373368" y="2657213"/>
            <a:ext cx="4681728" cy="775597"/>
          </a:xfrm>
          <a:prstGeom prst="rect">
            <a:avLst/>
          </a:prstGeom>
          <a:noFill/>
        </p:spPr>
        <p:txBody>
          <a:bodyPr wrap="square" lIns="18288" tIns="18288" rIns="18288" bIns="18288"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200" b="0" i="0" u="none" strike="noStrike" kern="1200" cap="none" spc="0" normalizeH="0" baseline="0" noProof="0" dirty="0" err="1">
                <a:ln>
                  <a:noFill/>
                </a:ln>
                <a:solidFill>
                  <a:srgbClr val="4C565C"/>
                </a:solidFill>
                <a:effectLst/>
                <a:uLnTx/>
                <a:uFillTx/>
                <a:latin typeface="Aptos"/>
                <a:ea typeface="+mn-ea"/>
                <a:cs typeface="+mn-cs"/>
              </a:rPr>
              <a:t>Το</a:t>
            </a:r>
            <a:r>
              <a:rPr kumimoji="0" sz="1200" b="0" i="0" u="none" strike="noStrike" kern="1200" cap="none" spc="0" normalizeH="0" baseline="0" noProof="0" dirty="0">
                <a:ln>
                  <a:noFill/>
                </a:ln>
                <a:solidFill>
                  <a:srgbClr val="4C565C"/>
                </a:solidFill>
                <a:effectLst/>
                <a:uLnTx/>
                <a:uFillTx/>
                <a:latin typeface="Aptos"/>
                <a:ea typeface="+mn-ea"/>
                <a:cs typeface="+mn-cs"/>
              </a:rPr>
              <a:t> </a:t>
            </a:r>
            <a:r>
              <a:rPr kumimoji="0" sz="1200" b="0" i="0" u="none" strike="noStrike" kern="1200" cap="none" spc="0" normalizeH="0" baseline="0" noProof="0" dirty="0" err="1">
                <a:ln>
                  <a:noFill/>
                </a:ln>
                <a:solidFill>
                  <a:srgbClr val="4C565C"/>
                </a:solidFill>
                <a:effectLst/>
                <a:uLnTx/>
                <a:uFillTx/>
                <a:latin typeface="Aptos"/>
                <a:ea typeface="+mn-ea"/>
                <a:cs typeface="+mn-cs"/>
              </a:rPr>
              <a:t>Ethikunterricht</a:t>
            </a:r>
            <a:r>
              <a:rPr kumimoji="0" sz="1200" b="0" i="0" u="none" strike="noStrike" kern="1200" cap="none" spc="0" normalizeH="0" baseline="0" noProof="0" dirty="0">
                <a:ln>
                  <a:noFill/>
                </a:ln>
                <a:solidFill>
                  <a:srgbClr val="4C565C"/>
                </a:solidFill>
                <a:effectLst/>
                <a:uLnTx/>
                <a:uFillTx/>
                <a:latin typeface="Aptos"/>
                <a:ea typeface="+mn-ea"/>
                <a:cs typeface="+mn-cs"/>
              </a:rPr>
              <a:t> απ</a:t>
            </a:r>
            <a:r>
              <a:rPr kumimoji="0" sz="1200" b="0" i="0" u="none" strike="noStrike" kern="1200" cap="none" spc="0" normalizeH="0" baseline="0" noProof="0" dirty="0" err="1">
                <a:ln>
                  <a:noFill/>
                </a:ln>
                <a:solidFill>
                  <a:srgbClr val="4C565C"/>
                </a:solidFill>
                <a:effectLst/>
                <a:uLnTx/>
                <a:uFillTx/>
                <a:latin typeface="Aptos"/>
                <a:ea typeface="+mn-ea"/>
                <a:cs typeface="+mn-cs"/>
              </a:rPr>
              <a:t>οτελεί</a:t>
            </a:r>
            <a:r>
              <a:rPr kumimoji="0" sz="1200" b="0" i="0" u="none" strike="noStrike" kern="1200" cap="none" spc="0" normalizeH="0" baseline="0" noProof="0" dirty="0">
                <a:ln>
                  <a:noFill/>
                </a:ln>
                <a:solidFill>
                  <a:srgbClr val="4C565C"/>
                </a:solidFill>
                <a:effectLst/>
                <a:uLnTx/>
                <a:uFillTx/>
                <a:latin typeface="Aptos"/>
                <a:ea typeface="+mn-ea"/>
                <a:cs typeface="+mn-cs"/>
              </a:rPr>
              <a:t> </a:t>
            </a:r>
            <a:r>
              <a:rPr kumimoji="0" sz="1200" b="0" i="0" u="none" strike="noStrike" kern="1200" cap="none" spc="0" normalizeH="0" baseline="0" noProof="0" dirty="0" err="1">
                <a:ln>
                  <a:noFill/>
                </a:ln>
                <a:solidFill>
                  <a:srgbClr val="4C565C"/>
                </a:solidFill>
                <a:effectLst/>
                <a:uLnTx/>
                <a:uFillTx/>
                <a:latin typeface="Aptos"/>
                <a:ea typeface="+mn-ea"/>
                <a:cs typeface="+mn-cs"/>
              </a:rPr>
              <a:t>δι</a:t>
            </a:r>
            <a:r>
              <a:rPr kumimoji="0" sz="1200" b="0" i="0" u="none" strike="noStrike" kern="1200" cap="none" spc="0" normalizeH="0" baseline="0" noProof="0" dirty="0">
                <a:ln>
                  <a:noFill/>
                </a:ln>
                <a:solidFill>
                  <a:srgbClr val="4C565C"/>
                </a:solidFill>
                <a:effectLst/>
                <a:uLnTx/>
                <a:uFillTx/>
                <a:latin typeface="Aptos"/>
                <a:ea typeface="+mn-ea"/>
                <a:cs typeface="+mn-cs"/>
              </a:rPr>
              <a:t>ακριτό πεδίο </a:t>
            </a:r>
            <a:r>
              <a:rPr kumimoji="0" lang="el-GR" sz="1200" b="0" i="0" u="none" strike="noStrike" kern="1200" cap="none" spc="0" normalizeH="0" baseline="0" noProof="0" dirty="0">
                <a:ln>
                  <a:noFill/>
                </a:ln>
                <a:solidFill>
                  <a:srgbClr val="4C565C"/>
                </a:solidFill>
                <a:effectLst/>
                <a:uLnTx/>
                <a:uFillTx/>
                <a:latin typeface="Aptos"/>
                <a:ea typeface="+mn-ea"/>
                <a:cs typeface="+mn-cs"/>
              </a:rPr>
              <a:t>μ</a:t>
            </a:r>
            <a:r>
              <a:rPr kumimoji="0" sz="1200" b="0" i="0" u="none" strike="noStrike" kern="1200" cap="none" spc="0" normalizeH="0" baseline="0" noProof="0" dirty="0">
                <a:ln>
                  <a:noFill/>
                </a:ln>
                <a:solidFill>
                  <a:srgbClr val="4C565C"/>
                </a:solidFill>
                <a:effectLst/>
                <a:uLnTx/>
                <a:uFillTx/>
                <a:latin typeface="Aptos"/>
                <a:ea typeface="+mn-ea"/>
                <a:cs typeface="+mn-cs"/>
              </a:rPr>
              <a:t>ε διαφορετικές μορφές ανά κρατίδιο. Η </a:t>
            </a:r>
            <a:r>
              <a:rPr kumimoji="0" sz="1200" b="0" i="0" u="none" strike="noStrike" kern="1200" cap="none" spc="0" normalizeH="0" baseline="0" noProof="0" dirty="0" err="1">
                <a:ln>
                  <a:noFill/>
                </a:ln>
                <a:solidFill>
                  <a:srgbClr val="4C565C"/>
                </a:solidFill>
                <a:effectLst/>
                <a:uLnTx/>
                <a:uFillTx/>
                <a:latin typeface="Aptos"/>
                <a:ea typeface="+mn-ea"/>
                <a:cs typeface="+mn-cs"/>
              </a:rPr>
              <a:t>γερμ</a:t>
            </a:r>
            <a:r>
              <a:rPr kumimoji="0" sz="1200" b="0" i="0" u="none" strike="noStrike" kern="1200" cap="none" spc="0" normalizeH="0" baseline="0" noProof="0" dirty="0">
                <a:ln>
                  <a:noFill/>
                </a:ln>
                <a:solidFill>
                  <a:srgbClr val="4C565C"/>
                </a:solidFill>
                <a:effectLst/>
                <a:uLnTx/>
                <a:uFillTx/>
                <a:latin typeface="Aptos"/>
                <a:ea typeface="+mn-ea"/>
                <a:cs typeface="+mn-cs"/>
              </a:rPr>
              <a:t>ανική περίπτωση δείχνει ότι η θέση και η οργάνωση της Ηθικής ποικίλλουν ακόμη και μέσα στο ίδιο εκπαιδευτικό σύστημα.</a:t>
            </a:r>
          </a:p>
        </p:txBody>
      </p:sp>
      <p:sp>
        <p:nvSpPr>
          <p:cNvPr id="17" name="Rounded Rectangle 16"/>
          <p:cNvSpPr/>
          <p:nvPr/>
        </p:nvSpPr>
        <p:spPr>
          <a:xfrm>
            <a:off x="731520" y="3703320"/>
            <a:ext cx="5138928" cy="1335024"/>
          </a:xfrm>
          <a:prstGeom prst="roundRect">
            <a:avLst/>
          </a:prstGeom>
          <a:solidFill>
            <a:srgbClr val="E8D9BA"/>
          </a:solidFill>
          <a:ln w="6985">
            <a:solidFill>
              <a:srgbClr val="E2DED6"/>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8" name="Oval 17"/>
          <p:cNvSpPr/>
          <p:nvPr/>
        </p:nvSpPr>
        <p:spPr>
          <a:xfrm>
            <a:off x="932688" y="3886200"/>
            <a:ext cx="384048" cy="384048"/>
          </a:xfrm>
          <a:prstGeom prst="ellipse">
            <a:avLst/>
          </a:prstGeom>
          <a:solidFill>
            <a:srgbClr val="24465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9" name="TextBox 18"/>
          <p:cNvSpPr txBox="1"/>
          <p:nvPr/>
        </p:nvSpPr>
        <p:spPr>
          <a:xfrm>
            <a:off x="932688" y="3977639"/>
            <a:ext cx="384048" cy="137160"/>
          </a:xfrm>
          <a:prstGeom prst="rect">
            <a:avLst/>
          </a:prstGeom>
          <a:noFill/>
        </p:spPr>
        <p:txBody>
          <a:bodyPr wrap="square" lIns="18288" tIns="18288" rIns="18288" bIns="18288"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880" b="1" i="0" u="none" strike="noStrike" kern="1200" cap="none" spc="0" normalizeH="0" baseline="0" noProof="0">
                <a:ln>
                  <a:noFill/>
                </a:ln>
                <a:solidFill>
                  <a:srgbClr val="FFFFFF"/>
                </a:solidFill>
                <a:effectLst/>
                <a:uLnTx/>
                <a:uFillTx/>
                <a:latin typeface="Aptos"/>
                <a:ea typeface="+mn-ea"/>
                <a:cs typeface="+mn-cs"/>
              </a:rPr>
              <a:t>3</a:t>
            </a:r>
          </a:p>
        </p:txBody>
      </p:sp>
      <p:sp>
        <p:nvSpPr>
          <p:cNvPr id="20" name="TextBox 19"/>
          <p:cNvSpPr txBox="1"/>
          <p:nvPr/>
        </p:nvSpPr>
        <p:spPr>
          <a:xfrm>
            <a:off x="1435608" y="3867911"/>
            <a:ext cx="4233672" cy="384048"/>
          </a:xfrm>
          <a:prstGeom prst="rect">
            <a:avLst/>
          </a:prstGeom>
          <a:noFill/>
        </p:spPr>
        <p:txBody>
          <a:bodyPr wrap="square" lIns="18288" tIns="18288" rIns="18288" bIns="18288"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60" b="1" i="0" u="none" strike="noStrike" kern="1200" cap="none" spc="0" normalizeH="0" baseline="0" noProof="0">
                <a:ln>
                  <a:noFill/>
                </a:ln>
                <a:solidFill>
                  <a:srgbClr val="24465B"/>
                </a:solidFill>
                <a:effectLst/>
                <a:uLnTx/>
                <a:uFillTx/>
                <a:latin typeface="Aptos Display"/>
                <a:ea typeface="+mn-ea"/>
                <a:cs typeface="+mn-cs"/>
              </a:rPr>
              <a:t>Σουηδία / Εσθονία</a:t>
            </a:r>
          </a:p>
        </p:txBody>
      </p:sp>
      <p:sp>
        <p:nvSpPr>
          <p:cNvPr id="21" name="TextBox 20"/>
          <p:cNvSpPr txBox="1"/>
          <p:nvPr/>
        </p:nvSpPr>
        <p:spPr>
          <a:xfrm>
            <a:off x="960120" y="4266498"/>
            <a:ext cx="4681728" cy="775597"/>
          </a:xfrm>
          <a:prstGeom prst="rect">
            <a:avLst/>
          </a:prstGeom>
          <a:noFill/>
        </p:spPr>
        <p:txBody>
          <a:bodyPr wrap="square" lIns="18288" tIns="18288" rIns="18288" bIns="18288"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200" b="0" i="0" u="none" strike="noStrike" kern="1200" cap="none" spc="0" normalizeH="0" baseline="0" noProof="0" dirty="0">
                <a:ln>
                  <a:noFill/>
                </a:ln>
                <a:solidFill>
                  <a:srgbClr val="4C565C"/>
                </a:solidFill>
                <a:effectLst/>
                <a:uLnTx/>
                <a:uFillTx/>
                <a:latin typeface="Aptos"/>
                <a:ea typeface="+mn-ea"/>
                <a:cs typeface="+mn-cs"/>
              </a:rPr>
              <a:t>Η </a:t>
            </a:r>
            <a:r>
              <a:rPr kumimoji="0" sz="1200" b="0" i="0" u="none" strike="noStrike" kern="1200" cap="none" spc="0" normalizeH="0" baseline="0" noProof="0" dirty="0" err="1">
                <a:ln>
                  <a:noFill/>
                </a:ln>
                <a:solidFill>
                  <a:srgbClr val="4C565C"/>
                </a:solidFill>
                <a:effectLst/>
                <a:uLnTx/>
                <a:uFillTx/>
                <a:latin typeface="Aptos"/>
                <a:ea typeface="+mn-ea"/>
                <a:cs typeface="+mn-cs"/>
              </a:rPr>
              <a:t>ηθική</a:t>
            </a:r>
            <a:r>
              <a:rPr kumimoji="0" sz="1200" b="0" i="0" u="none" strike="noStrike" kern="1200" cap="none" spc="0" normalizeH="0" baseline="0" noProof="0" dirty="0">
                <a:ln>
                  <a:noFill/>
                </a:ln>
                <a:solidFill>
                  <a:srgbClr val="4C565C"/>
                </a:solidFill>
                <a:effectLst/>
                <a:uLnTx/>
                <a:uFillTx/>
                <a:latin typeface="Aptos"/>
                <a:ea typeface="+mn-ea"/>
                <a:cs typeface="+mn-cs"/>
              </a:rPr>
              <a:t> </a:t>
            </a:r>
            <a:r>
              <a:rPr kumimoji="0" sz="1200" b="0" i="0" u="none" strike="noStrike" kern="1200" cap="none" spc="0" normalizeH="0" baseline="0" noProof="0" dirty="0" err="1">
                <a:ln>
                  <a:noFill/>
                </a:ln>
                <a:solidFill>
                  <a:srgbClr val="4C565C"/>
                </a:solidFill>
                <a:effectLst/>
                <a:uLnTx/>
                <a:uFillTx/>
                <a:latin typeface="Aptos"/>
                <a:ea typeface="+mn-ea"/>
                <a:cs typeface="+mn-cs"/>
              </a:rPr>
              <a:t>εκ</a:t>
            </a:r>
            <a:r>
              <a:rPr kumimoji="0" sz="1200" b="0" i="0" u="none" strike="noStrike" kern="1200" cap="none" spc="0" normalizeH="0" baseline="0" noProof="0" dirty="0">
                <a:ln>
                  <a:noFill/>
                </a:ln>
                <a:solidFill>
                  <a:srgbClr val="4C565C"/>
                </a:solidFill>
                <a:effectLst/>
                <a:uLnTx/>
                <a:uFillTx/>
                <a:latin typeface="Aptos"/>
                <a:ea typeface="+mn-ea"/>
                <a:cs typeface="+mn-cs"/>
              </a:rPr>
              <a:t>παίδευση συναντάται και μέσα σε ευρύτερα πλαίσια θρησκευτικής, κοινωνικής ή </a:t>
            </a:r>
            <a:r>
              <a:rPr kumimoji="0" lang="el-GR" sz="1200" b="0" i="0" u="none" strike="noStrike" kern="1200" cap="none" spc="0" normalizeH="0" baseline="0" noProof="0" dirty="0">
                <a:ln>
                  <a:noFill/>
                </a:ln>
                <a:solidFill>
                  <a:srgbClr val="4C565C"/>
                </a:solidFill>
                <a:effectLst/>
                <a:uLnTx/>
                <a:uFillTx/>
                <a:latin typeface="Aptos"/>
                <a:ea typeface="+mn-ea"/>
                <a:cs typeface="+mn-cs"/>
              </a:rPr>
              <a:t>φιλοσοφικής</a:t>
            </a:r>
            <a:r>
              <a:rPr kumimoji="0" sz="1200" b="0" i="0" u="none" strike="noStrike" kern="1200" cap="none" spc="0" normalizeH="0" baseline="0" noProof="0" dirty="0">
                <a:ln>
                  <a:noFill/>
                </a:ln>
                <a:solidFill>
                  <a:srgbClr val="4C565C"/>
                </a:solidFill>
                <a:effectLst/>
                <a:uLnTx/>
                <a:uFillTx/>
                <a:latin typeface="Aptos"/>
                <a:ea typeface="+mn-ea"/>
                <a:cs typeface="+mn-cs"/>
              </a:rPr>
              <a:t> εκπαίδευσης. </a:t>
            </a:r>
            <a:r>
              <a:rPr kumimoji="0" sz="1200" b="0" i="0" u="none" strike="noStrike" kern="1200" cap="none" spc="0" normalizeH="0" baseline="0" noProof="0" dirty="0" err="1">
                <a:ln>
                  <a:noFill/>
                </a:ln>
                <a:solidFill>
                  <a:srgbClr val="4C565C"/>
                </a:solidFill>
                <a:effectLst/>
                <a:uLnTx/>
                <a:uFillTx/>
                <a:latin typeface="Aptos"/>
                <a:ea typeface="+mn-ea"/>
                <a:cs typeface="+mn-cs"/>
              </a:rPr>
              <a:t>Κοινές</a:t>
            </a:r>
            <a:r>
              <a:rPr kumimoji="0" sz="1200" b="0" i="0" u="none" strike="noStrike" kern="1200" cap="none" spc="0" normalizeH="0" baseline="0" noProof="0" dirty="0">
                <a:ln>
                  <a:noFill/>
                </a:ln>
                <a:solidFill>
                  <a:srgbClr val="4C565C"/>
                </a:solidFill>
                <a:effectLst/>
                <a:uLnTx/>
                <a:uFillTx/>
                <a:latin typeface="Aptos"/>
                <a:ea typeface="+mn-ea"/>
                <a:cs typeface="+mn-cs"/>
              </a:rPr>
              <a:t> ανα</a:t>
            </a:r>
            <a:r>
              <a:rPr kumimoji="0" sz="1200" b="0" i="0" u="none" strike="noStrike" kern="1200" cap="none" spc="0" normalizeH="0" baseline="0" noProof="0" dirty="0" err="1">
                <a:ln>
                  <a:noFill/>
                </a:ln>
                <a:solidFill>
                  <a:srgbClr val="4C565C"/>
                </a:solidFill>
                <a:effectLst/>
                <a:uLnTx/>
                <a:uFillTx/>
                <a:latin typeface="Aptos"/>
                <a:ea typeface="+mn-ea"/>
                <a:cs typeface="+mn-cs"/>
              </a:rPr>
              <a:t>φορές</a:t>
            </a:r>
            <a:r>
              <a:rPr kumimoji="0" sz="1200" b="0" i="0" u="none" strike="noStrike" kern="1200" cap="none" spc="0" normalizeH="0" baseline="0" noProof="0" dirty="0">
                <a:ln>
                  <a:noFill/>
                </a:ln>
                <a:solidFill>
                  <a:srgbClr val="4C565C"/>
                </a:solidFill>
                <a:effectLst/>
                <a:uLnTx/>
                <a:uFillTx/>
                <a:latin typeface="Aptos"/>
                <a:ea typeface="+mn-ea"/>
                <a:cs typeface="+mn-cs"/>
              </a:rPr>
              <a:t>: α</a:t>
            </a:r>
            <a:r>
              <a:rPr kumimoji="0" sz="1200" b="0" i="0" u="none" strike="noStrike" kern="1200" cap="none" spc="0" normalizeH="0" baseline="0" noProof="0" dirty="0" err="1">
                <a:ln>
                  <a:noFill/>
                </a:ln>
                <a:solidFill>
                  <a:srgbClr val="4C565C"/>
                </a:solidFill>
                <a:effectLst/>
                <a:uLnTx/>
                <a:uFillTx/>
                <a:latin typeface="Aptos"/>
                <a:ea typeface="+mn-ea"/>
                <a:cs typeface="+mn-cs"/>
              </a:rPr>
              <a:t>ξίες</a:t>
            </a:r>
            <a:r>
              <a:rPr kumimoji="0" sz="1200" b="0" i="0" u="none" strike="noStrike" kern="1200" cap="none" spc="0" normalizeH="0" baseline="0" noProof="0" dirty="0">
                <a:ln>
                  <a:noFill/>
                </a:ln>
                <a:solidFill>
                  <a:srgbClr val="4C565C"/>
                </a:solidFill>
                <a:effectLst/>
                <a:uLnTx/>
                <a:uFillTx/>
                <a:latin typeface="Aptos"/>
                <a:ea typeface="+mn-ea"/>
                <a:cs typeface="+mn-cs"/>
              </a:rPr>
              <a:t>, </a:t>
            </a:r>
            <a:r>
              <a:rPr kumimoji="0" sz="1200" b="0" i="0" u="none" strike="noStrike" kern="1200" cap="none" spc="0" normalizeH="0" baseline="0" noProof="0" dirty="0" err="1">
                <a:ln>
                  <a:noFill/>
                </a:ln>
                <a:solidFill>
                  <a:srgbClr val="4C565C"/>
                </a:solidFill>
                <a:effectLst/>
                <a:uLnTx/>
                <a:uFillTx/>
                <a:latin typeface="Aptos"/>
                <a:ea typeface="+mn-ea"/>
                <a:cs typeface="+mn-cs"/>
              </a:rPr>
              <a:t>δικ</a:t>
            </a:r>
            <a:r>
              <a:rPr kumimoji="0" sz="1200" b="0" i="0" u="none" strike="noStrike" kern="1200" cap="none" spc="0" normalizeH="0" baseline="0" noProof="0" dirty="0">
                <a:ln>
                  <a:noFill/>
                </a:ln>
                <a:solidFill>
                  <a:srgbClr val="4C565C"/>
                </a:solidFill>
                <a:effectLst/>
                <a:uLnTx/>
                <a:uFillTx/>
                <a:latin typeface="Aptos"/>
                <a:ea typeface="+mn-ea"/>
                <a:cs typeface="+mn-cs"/>
              </a:rPr>
              <a:t>αιώματα, δημοκρατική συμβίωση, σεβασμός στη διαφορά.</a:t>
            </a:r>
          </a:p>
        </p:txBody>
      </p:sp>
      <p:sp>
        <p:nvSpPr>
          <p:cNvPr id="22" name="Rounded Rectangle 21"/>
          <p:cNvSpPr/>
          <p:nvPr/>
        </p:nvSpPr>
        <p:spPr>
          <a:xfrm>
            <a:off x="6144768" y="3703320"/>
            <a:ext cx="5138928" cy="1335024"/>
          </a:xfrm>
          <a:prstGeom prst="roundRect">
            <a:avLst/>
          </a:prstGeom>
          <a:solidFill>
            <a:srgbClr val="DCE5DE"/>
          </a:solidFill>
          <a:ln w="6985">
            <a:solidFill>
              <a:srgbClr val="E2DED6"/>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3" name="Oval 22"/>
          <p:cNvSpPr/>
          <p:nvPr/>
        </p:nvSpPr>
        <p:spPr>
          <a:xfrm>
            <a:off x="6345936" y="3886200"/>
            <a:ext cx="384048" cy="384048"/>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4" name="TextBox 23"/>
          <p:cNvSpPr txBox="1"/>
          <p:nvPr/>
        </p:nvSpPr>
        <p:spPr>
          <a:xfrm>
            <a:off x="6345936" y="3977639"/>
            <a:ext cx="384048" cy="137160"/>
          </a:xfrm>
          <a:prstGeom prst="rect">
            <a:avLst/>
          </a:prstGeom>
          <a:noFill/>
        </p:spPr>
        <p:txBody>
          <a:bodyPr wrap="square" lIns="18288" tIns="18288" rIns="18288" bIns="18288"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880" b="1" i="0" u="none" strike="noStrike" kern="1200" cap="none" spc="0" normalizeH="0" baseline="0" noProof="0">
                <a:ln>
                  <a:noFill/>
                </a:ln>
                <a:solidFill>
                  <a:srgbClr val="FFFFFF"/>
                </a:solidFill>
                <a:effectLst/>
                <a:uLnTx/>
                <a:uFillTx/>
                <a:latin typeface="Aptos"/>
                <a:ea typeface="+mn-ea"/>
                <a:cs typeface="+mn-cs"/>
              </a:rPr>
              <a:t>4</a:t>
            </a:r>
          </a:p>
        </p:txBody>
      </p:sp>
      <p:sp>
        <p:nvSpPr>
          <p:cNvPr id="25" name="TextBox 24"/>
          <p:cNvSpPr txBox="1"/>
          <p:nvPr/>
        </p:nvSpPr>
        <p:spPr>
          <a:xfrm>
            <a:off x="6848856" y="3867911"/>
            <a:ext cx="4233672" cy="384048"/>
          </a:xfrm>
          <a:prstGeom prst="rect">
            <a:avLst/>
          </a:prstGeom>
          <a:noFill/>
        </p:spPr>
        <p:txBody>
          <a:bodyPr wrap="square" lIns="18288" tIns="18288" rIns="18288" bIns="18288"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60" b="1" i="0" u="none" strike="noStrike" kern="1200" cap="none" spc="0" normalizeH="0" baseline="0" noProof="0">
                <a:ln>
                  <a:noFill/>
                </a:ln>
                <a:solidFill>
                  <a:srgbClr val="24465B"/>
                </a:solidFill>
                <a:effectLst/>
                <a:uLnTx/>
                <a:uFillTx/>
                <a:latin typeface="Aptos Display"/>
                <a:ea typeface="+mn-ea"/>
                <a:cs typeface="+mn-cs"/>
              </a:rPr>
              <a:t>Ηνωμένο Βασίλειο</a:t>
            </a:r>
          </a:p>
        </p:txBody>
      </p:sp>
      <p:sp>
        <p:nvSpPr>
          <p:cNvPr id="26" name="TextBox 25"/>
          <p:cNvSpPr txBox="1"/>
          <p:nvPr/>
        </p:nvSpPr>
        <p:spPr>
          <a:xfrm>
            <a:off x="6373368" y="4326687"/>
            <a:ext cx="4681728" cy="590931"/>
          </a:xfrm>
          <a:prstGeom prst="rect">
            <a:avLst/>
          </a:prstGeom>
          <a:noFill/>
        </p:spPr>
        <p:txBody>
          <a:bodyPr wrap="square" lIns="18288" tIns="18288" rIns="18288" bIns="18288"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sz="1200" dirty="0">
                <a:solidFill>
                  <a:srgbClr val="4C565C"/>
                </a:solidFill>
                <a:latin typeface="Aptos"/>
              </a:rPr>
              <a:t>Religious and Moral Education / Philosophy and Ethics: ο </a:t>
            </a:r>
            <a:r>
              <a:rPr sz="1200" dirty="0" err="1">
                <a:solidFill>
                  <a:srgbClr val="4C565C"/>
                </a:solidFill>
                <a:latin typeface="Aptos"/>
              </a:rPr>
              <a:t>ηθικός</a:t>
            </a:r>
            <a:r>
              <a:rPr sz="1200" dirty="0">
                <a:solidFill>
                  <a:srgbClr val="4C565C"/>
                </a:solidFill>
                <a:latin typeface="Aptos"/>
              </a:rPr>
              <a:t> </a:t>
            </a:r>
            <a:r>
              <a:rPr sz="1200" dirty="0" err="1">
                <a:solidFill>
                  <a:srgbClr val="4C565C"/>
                </a:solidFill>
                <a:latin typeface="Aptos"/>
              </a:rPr>
              <a:t>στοχ</a:t>
            </a:r>
            <a:r>
              <a:rPr sz="1200" dirty="0">
                <a:solidFill>
                  <a:srgbClr val="4C565C"/>
                </a:solidFill>
                <a:latin typeface="Aptos"/>
              </a:rPr>
              <a:t>ασμός μπορεί να συνδέεται με φιλοσοφική διερεύνηση, σύγχρονα κοινωνικά ζητήματα και ενεργό συμμετοχή των μαθητών.</a:t>
            </a:r>
          </a:p>
        </p:txBody>
      </p:sp>
      <p:sp>
        <p:nvSpPr>
          <p:cNvPr id="27" name="Rounded Rectangle 26"/>
          <p:cNvSpPr/>
          <p:nvPr/>
        </p:nvSpPr>
        <p:spPr>
          <a:xfrm>
            <a:off x="731520" y="5257800"/>
            <a:ext cx="10552176" cy="804672"/>
          </a:xfrm>
          <a:prstGeom prst="roundRect">
            <a:avLst/>
          </a:prstGeom>
          <a:solidFill>
            <a:srgbClr val="24465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8" name="TextBox 27"/>
          <p:cNvSpPr txBox="1"/>
          <p:nvPr/>
        </p:nvSpPr>
        <p:spPr>
          <a:xfrm>
            <a:off x="987552" y="5449824"/>
            <a:ext cx="2423160" cy="228600"/>
          </a:xfrm>
          <a:prstGeom prst="rect">
            <a:avLst/>
          </a:prstGeom>
          <a:noFill/>
        </p:spPr>
        <p:txBody>
          <a:bodyPr wrap="square" lIns="18288" tIns="18288" rIns="18288" bIns="18288"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050" b="1" i="0" u="none" strike="noStrike" kern="1200" cap="none" spc="0" normalizeH="0" baseline="0" noProof="0">
                <a:ln>
                  <a:noFill/>
                </a:ln>
                <a:solidFill>
                  <a:srgbClr val="D7B06B"/>
                </a:solidFill>
                <a:effectLst/>
                <a:uLnTx/>
                <a:uFillTx/>
                <a:latin typeface="Aptos"/>
                <a:ea typeface="+mn-ea"/>
                <a:cs typeface="+mn-cs"/>
              </a:rPr>
              <a:t>Κρίσιμη ευρωπαϊκή διαπίστωση</a:t>
            </a:r>
          </a:p>
        </p:txBody>
      </p:sp>
      <p:sp>
        <p:nvSpPr>
          <p:cNvPr id="29" name="TextBox 28"/>
          <p:cNvSpPr txBox="1"/>
          <p:nvPr/>
        </p:nvSpPr>
        <p:spPr>
          <a:xfrm>
            <a:off x="3364992" y="5404104"/>
            <a:ext cx="7543800" cy="357021"/>
          </a:xfrm>
          <a:prstGeom prst="rect">
            <a:avLst/>
          </a:prstGeom>
          <a:noFill/>
        </p:spPr>
        <p:txBody>
          <a:bodyPr wrap="square" lIns="18288" tIns="18288" rIns="18288" bIns="18288"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040" b="0" i="0" u="none" strike="noStrike" kern="1200" cap="none" spc="0" normalizeH="0" baseline="0" noProof="0" dirty="0">
                <a:ln>
                  <a:noFill/>
                </a:ln>
                <a:solidFill>
                  <a:srgbClr val="FFFFFF"/>
                </a:solidFill>
                <a:effectLst/>
                <a:uLnTx/>
                <a:uFillTx/>
                <a:latin typeface="Aptos"/>
                <a:ea typeface="+mn-ea"/>
                <a:cs typeface="+mn-cs"/>
              </a:rPr>
              <a:t>Τα π</a:t>
            </a:r>
            <a:r>
              <a:rPr kumimoji="0" sz="1040" b="0" i="0" u="none" strike="noStrike" kern="1200" cap="none" spc="0" normalizeH="0" baseline="0" noProof="0" dirty="0" err="1">
                <a:ln>
                  <a:noFill/>
                </a:ln>
                <a:solidFill>
                  <a:srgbClr val="FFFFFF"/>
                </a:solidFill>
                <a:effectLst/>
                <a:uLnTx/>
                <a:uFillTx/>
                <a:latin typeface="Aptos"/>
                <a:ea typeface="+mn-ea"/>
                <a:cs typeface="+mn-cs"/>
              </a:rPr>
              <a:t>ρογράμμ</a:t>
            </a:r>
            <a:r>
              <a:rPr kumimoji="0" sz="1040" b="0" i="0" u="none" strike="noStrike" kern="1200" cap="none" spc="0" normalizeH="0" baseline="0" noProof="0" dirty="0">
                <a:ln>
                  <a:noFill/>
                </a:ln>
                <a:solidFill>
                  <a:srgbClr val="FFFFFF"/>
                </a:solidFill>
                <a:effectLst/>
                <a:uLnTx/>
                <a:uFillTx/>
                <a:latin typeface="Aptos"/>
                <a:ea typeface="+mn-ea"/>
                <a:cs typeface="+mn-cs"/>
              </a:rPr>
              <a:t>ατα κυμαίνονται από ηθική φιλοσοφία και θρησκευτική </a:t>
            </a:r>
            <a:r>
              <a:rPr kumimoji="0" lang="el-GR" sz="1040" b="0" i="0" u="none" strike="noStrike" kern="1200" cap="none" spc="0" normalizeH="0" baseline="0" noProof="0" dirty="0">
                <a:ln>
                  <a:noFill/>
                </a:ln>
                <a:solidFill>
                  <a:srgbClr val="FFFFFF"/>
                </a:solidFill>
                <a:effectLst/>
                <a:uLnTx/>
                <a:uFillTx/>
                <a:latin typeface="Aptos"/>
                <a:ea typeface="+mn-ea"/>
                <a:cs typeface="+mn-cs"/>
              </a:rPr>
              <a:t>ή κοινωνική </a:t>
            </a:r>
            <a:r>
              <a:rPr kumimoji="0" sz="1040" b="0" i="0" u="none" strike="noStrike" kern="1200" cap="none" spc="0" normalizeH="0" baseline="0" noProof="0" dirty="0" err="1">
                <a:ln>
                  <a:noFill/>
                </a:ln>
                <a:solidFill>
                  <a:srgbClr val="FFFFFF"/>
                </a:solidFill>
                <a:effectLst/>
                <a:uLnTx/>
                <a:uFillTx/>
                <a:latin typeface="Aptos"/>
                <a:ea typeface="+mn-ea"/>
                <a:cs typeface="+mn-cs"/>
              </a:rPr>
              <a:t>εκ</a:t>
            </a:r>
            <a:r>
              <a:rPr kumimoji="0" sz="1040" b="0" i="0" u="none" strike="noStrike" kern="1200" cap="none" spc="0" normalizeH="0" baseline="0" noProof="0" dirty="0">
                <a:ln>
                  <a:noFill/>
                </a:ln>
                <a:solidFill>
                  <a:srgbClr val="FFFFFF"/>
                </a:solidFill>
                <a:effectLst/>
                <a:uLnTx/>
                <a:uFillTx/>
                <a:latin typeface="Aptos"/>
                <a:ea typeface="+mn-ea"/>
                <a:cs typeface="+mn-cs"/>
              </a:rPr>
              <a:t>παίδευση έως γενική φιλοσοφία. Η </a:t>
            </a:r>
            <a:r>
              <a:rPr kumimoji="0" sz="1040" b="0" i="0" u="none" strike="noStrike" kern="1200" cap="none" spc="0" normalizeH="0" baseline="0" noProof="0" dirty="0" err="1">
                <a:ln>
                  <a:noFill/>
                </a:ln>
                <a:solidFill>
                  <a:srgbClr val="FFFFFF"/>
                </a:solidFill>
                <a:effectLst/>
                <a:uLnTx/>
                <a:uFillTx/>
                <a:latin typeface="Aptos"/>
                <a:ea typeface="+mn-ea"/>
                <a:cs typeface="+mn-cs"/>
              </a:rPr>
              <a:t>ετερογένει</a:t>
            </a:r>
            <a:r>
              <a:rPr kumimoji="0" sz="1040" b="0" i="0" u="none" strike="noStrike" kern="1200" cap="none" spc="0" normalizeH="0" baseline="0" noProof="0" dirty="0">
                <a:ln>
                  <a:noFill/>
                </a:ln>
                <a:solidFill>
                  <a:srgbClr val="FFFFFF"/>
                </a:solidFill>
                <a:effectLst/>
                <a:uLnTx/>
                <a:uFillTx/>
                <a:latin typeface="Aptos"/>
                <a:ea typeface="+mn-ea"/>
                <a:cs typeface="+mn-cs"/>
              </a:rPr>
              <a:t>α καθιστά αναγκαίες την ανταλλαγή καλών πρακτικών, τα δίκτυα εκπαιδευτικών και μια σαφή μεθοδολογία.</a:t>
            </a:r>
          </a:p>
        </p:txBody>
      </p:sp>
      <p:sp>
        <p:nvSpPr>
          <p:cNvPr id="31" name="Rectangle 30"/>
          <p:cNvSpPr/>
          <p:nvPr/>
        </p:nvSpPr>
        <p:spPr>
          <a:xfrm>
            <a:off x="512064" y="6510528"/>
            <a:ext cx="11155680" cy="10972"/>
          </a:xfrm>
          <a:prstGeom prst="rect">
            <a:avLst/>
          </a:prstGeom>
          <a:solidFill>
            <a:srgbClr val="D9D6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32" name="TextBox 31"/>
          <p:cNvSpPr txBox="1"/>
          <p:nvPr/>
        </p:nvSpPr>
        <p:spPr>
          <a:xfrm>
            <a:off x="530352" y="6547104"/>
            <a:ext cx="3657600" cy="164592"/>
          </a:xfrm>
          <a:prstGeom prst="rect">
            <a:avLst/>
          </a:prstGeom>
          <a:noFill/>
        </p:spPr>
        <p:txBody>
          <a:bodyPr wrap="square" lIns="18288" tIns="18288" rIns="18288" bIns="18288"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830" b="1" i="0" u="none" strike="noStrike" kern="1200" cap="none" spc="0" normalizeH="0" baseline="0" noProof="0">
                <a:ln>
                  <a:noFill/>
                </a:ln>
                <a:solidFill>
                  <a:srgbClr val="6C7A82"/>
                </a:solidFill>
                <a:effectLst/>
                <a:uLnTx/>
                <a:uFillTx/>
                <a:latin typeface="Aptos"/>
                <a:ea typeface="+mn-ea"/>
                <a:cs typeface="+mn-cs"/>
              </a:rPr>
              <a:t>ΕΝΌΤΗΤΑ 1</a:t>
            </a:r>
          </a:p>
        </p:txBody>
      </p:sp>
      <p:sp>
        <p:nvSpPr>
          <p:cNvPr id="30" name="Θέση αριθμού διαφάνειας 29">
            <a:extLst>
              <a:ext uri="{FF2B5EF4-FFF2-40B4-BE49-F238E27FC236}">
                <a16:creationId xmlns:a16="http://schemas.microsoft.com/office/drawing/2014/main" id="{6420AE95-F9F2-5112-6F60-9E976E914B58}"/>
              </a:ext>
            </a:extLst>
          </p:cNvPr>
          <p:cNvSpPr>
            <a:spLocks noGrp="1"/>
          </p:cNvSpPr>
          <p:nvPr>
            <p:ph type="sldNum" sz="quarter" idx="12"/>
          </p:nvPr>
        </p:nvSpPr>
        <p:spPr>
          <a:xfrm>
            <a:off x="9546336" y="6486956"/>
            <a:ext cx="2133600" cy="365125"/>
          </a:xfrm>
        </p:spPr>
        <p:txBody>
          <a:bodyPr/>
          <a:lstStyle/>
          <a:p>
            <a:fld id="{C1FF6DA9-008F-8B48-92A6-B652298478BF}" type="slidenum">
              <a:rPr lang="en-US" smtClean="0"/>
              <a:t>16</a:t>
            </a:fld>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sp>
        <p:nvSpPr>
          <p:cNvPr id="2" name="TextBox 1"/>
          <p:cNvSpPr txBox="1"/>
          <p:nvPr/>
        </p:nvSpPr>
        <p:spPr>
          <a:xfrm>
            <a:off x="713232" y="438912"/>
            <a:ext cx="4572000" cy="246888"/>
          </a:xfrm>
          <a:prstGeom prst="rect">
            <a:avLst/>
          </a:prstGeom>
          <a:noFill/>
        </p:spPr>
        <p:txBody>
          <a:bodyPr wrap="square" lIns="18288" tIns="18288" rIns="18288" bIns="18288"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950" b="1" i="0" u="none" strike="noStrike" kern="1200" cap="none" spc="0" normalizeH="0" baseline="0" noProof="0">
                <a:ln>
                  <a:noFill/>
                </a:ln>
                <a:solidFill>
                  <a:srgbClr val="D7B06B"/>
                </a:solidFill>
                <a:effectLst/>
                <a:uLnTx/>
                <a:uFillTx/>
                <a:latin typeface="Aptos"/>
                <a:ea typeface="+mn-ea"/>
                <a:cs typeface="+mn-cs"/>
              </a:rPr>
              <a:t>ΕΥΡΩΠΑΪΚΑ ΠΡΟΓΡΑΜΜΑΤΑ ΗΘΙΚΗΣ ΕΚΠΑΙΔΕΥΣΗΣ</a:t>
            </a:r>
          </a:p>
        </p:txBody>
      </p:sp>
      <p:sp>
        <p:nvSpPr>
          <p:cNvPr id="3" name="TextBox 2"/>
          <p:cNvSpPr txBox="1"/>
          <p:nvPr/>
        </p:nvSpPr>
        <p:spPr>
          <a:xfrm>
            <a:off x="713232" y="768096"/>
            <a:ext cx="10789920" cy="566928"/>
          </a:xfrm>
          <a:prstGeom prst="rect">
            <a:avLst/>
          </a:prstGeom>
          <a:noFill/>
        </p:spPr>
        <p:txBody>
          <a:bodyPr wrap="square" lIns="18288" tIns="18288" rIns="18288" bIns="18288"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2650" b="1" i="0" u="none" strike="noStrike" kern="1200" cap="none" spc="0" normalizeH="0" baseline="0" noProof="0">
                <a:ln>
                  <a:noFill/>
                </a:ln>
                <a:solidFill>
                  <a:srgbClr val="24465B"/>
                </a:solidFill>
                <a:effectLst/>
                <a:uLnTx/>
                <a:uFillTx/>
                <a:latin typeface="Aptos Display"/>
                <a:ea typeface="+mn-ea"/>
                <a:cs typeface="+mn-cs"/>
              </a:rPr>
              <a:t>Τι μας μαθαίνει η ευρωπαϊκή εμπειρία για την εφαρμογή</a:t>
            </a:r>
          </a:p>
        </p:txBody>
      </p:sp>
      <p:sp>
        <p:nvSpPr>
          <p:cNvPr id="4" name="TextBox 3"/>
          <p:cNvSpPr txBox="1"/>
          <p:nvPr/>
        </p:nvSpPr>
        <p:spPr>
          <a:xfrm>
            <a:off x="722376" y="1380744"/>
            <a:ext cx="10698480" cy="502920"/>
          </a:xfrm>
          <a:prstGeom prst="rect">
            <a:avLst/>
          </a:prstGeom>
          <a:noFill/>
        </p:spPr>
        <p:txBody>
          <a:bodyPr wrap="square" lIns="18288" tIns="18288" rIns="18288" bIns="18288"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240" b="0" i="0" u="none" strike="noStrike" kern="1200" cap="none" spc="0" normalizeH="0" baseline="0" noProof="0">
                <a:ln>
                  <a:noFill/>
                </a:ln>
                <a:solidFill>
                  <a:srgbClr val="6C7A82"/>
                </a:solidFill>
                <a:effectLst/>
                <a:uLnTx/>
                <a:uFillTx/>
                <a:latin typeface="Aptos"/>
                <a:ea typeface="+mn-ea"/>
                <a:cs typeface="+mn-cs"/>
              </a:rPr>
              <a:t>Τα προγράμματα ETHOS, ETHIKA, AVAL, LITTLE, COMET, BEAGLE και TRACE δείχνουν ότι η παιδαγωγική υποδομή είναι εξίσου σημαντική με το περιεχόμενο.</a:t>
            </a:r>
          </a:p>
        </p:txBody>
      </p:sp>
      <p:sp>
        <p:nvSpPr>
          <p:cNvPr id="5" name="Rounded Rectangle 4"/>
          <p:cNvSpPr/>
          <p:nvPr/>
        </p:nvSpPr>
        <p:spPr>
          <a:xfrm>
            <a:off x="8321040" y="1609344"/>
            <a:ext cx="2880360" cy="384048"/>
          </a:xfrm>
          <a:prstGeom prst="roundRect">
            <a:avLst/>
          </a:prstGeom>
          <a:solidFill>
            <a:srgbClr val="E5ECE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TextBox 5"/>
          <p:cNvSpPr txBox="1"/>
          <p:nvPr/>
        </p:nvSpPr>
        <p:spPr>
          <a:xfrm>
            <a:off x="8321040" y="1719072"/>
            <a:ext cx="2880360" cy="156966"/>
          </a:xfrm>
          <a:prstGeom prst="rect">
            <a:avLst/>
          </a:prstGeom>
          <a:noFill/>
        </p:spPr>
        <p:txBody>
          <a:bodyPr wrap="square" lIns="18288" tIns="18288" rIns="18288" bIns="18288"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780" b="1" i="0" u="none" strike="noStrike" kern="1200" cap="none" spc="0" normalizeH="0" baseline="0" noProof="0" dirty="0">
                <a:ln>
                  <a:noFill/>
                </a:ln>
                <a:solidFill>
                  <a:srgbClr val="24465B"/>
                </a:solidFill>
                <a:effectLst/>
                <a:uLnTx/>
                <a:uFillTx/>
                <a:latin typeface="Aptos"/>
                <a:ea typeface="+mn-ea"/>
                <a:cs typeface="+mn-cs"/>
              </a:rPr>
              <a:t>201</a:t>
            </a:r>
            <a:r>
              <a:rPr kumimoji="0" lang="el-GR" sz="780" b="1" i="0" u="none" strike="noStrike" kern="1200" cap="none" spc="0" normalizeH="0" baseline="0" noProof="0" dirty="0">
                <a:ln>
                  <a:noFill/>
                </a:ln>
                <a:solidFill>
                  <a:srgbClr val="24465B"/>
                </a:solidFill>
                <a:effectLst/>
                <a:uLnTx/>
                <a:uFillTx/>
                <a:latin typeface="Aptos"/>
                <a:ea typeface="+mn-ea"/>
                <a:cs typeface="+mn-cs"/>
              </a:rPr>
              <a:t>0</a:t>
            </a:r>
            <a:r>
              <a:rPr kumimoji="0" sz="780" b="1" i="0" u="none" strike="noStrike" kern="1200" cap="none" spc="0" normalizeH="0" baseline="0" noProof="0" dirty="0">
                <a:ln>
                  <a:noFill/>
                </a:ln>
                <a:solidFill>
                  <a:srgbClr val="24465B"/>
                </a:solidFill>
                <a:effectLst/>
                <a:uLnTx/>
                <a:uFillTx/>
                <a:latin typeface="Aptos"/>
                <a:ea typeface="+mn-ea"/>
                <a:cs typeface="+mn-cs"/>
              </a:rPr>
              <a:t>–2020</a:t>
            </a:r>
          </a:p>
        </p:txBody>
      </p:sp>
      <p:sp>
        <p:nvSpPr>
          <p:cNvPr id="7" name="TextBox 6"/>
          <p:cNvSpPr txBox="1"/>
          <p:nvPr/>
        </p:nvSpPr>
        <p:spPr>
          <a:xfrm>
            <a:off x="749808" y="2057400"/>
            <a:ext cx="3749039" cy="310896"/>
          </a:xfrm>
          <a:prstGeom prst="rect">
            <a:avLst/>
          </a:prstGeom>
          <a:noFill/>
        </p:spPr>
        <p:txBody>
          <a:bodyPr wrap="square" lIns="18288" tIns="18288" rIns="18288" bIns="18288"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620" b="1" i="0" u="none" strike="noStrike" kern="1200" cap="none" spc="0" normalizeH="0" baseline="0" noProof="0">
                <a:ln>
                  <a:noFill/>
                </a:ln>
                <a:solidFill>
                  <a:srgbClr val="24465B"/>
                </a:solidFill>
                <a:effectLst/>
                <a:uLnTx/>
                <a:uFillTx/>
                <a:latin typeface="Aptos Display"/>
                <a:ea typeface="+mn-ea"/>
                <a:cs typeface="+mn-cs"/>
              </a:rPr>
              <a:t>Ένα ευρωπαϊκό οικοσύστημα</a:t>
            </a:r>
          </a:p>
        </p:txBody>
      </p:sp>
      <p:sp>
        <p:nvSpPr>
          <p:cNvPr id="8" name="Rounded Rectangle 7"/>
          <p:cNvSpPr/>
          <p:nvPr/>
        </p:nvSpPr>
        <p:spPr>
          <a:xfrm>
            <a:off x="749808" y="2587752"/>
            <a:ext cx="1901952" cy="932688"/>
          </a:xfrm>
          <a:prstGeom prst="round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TextBox 8"/>
          <p:cNvSpPr txBox="1"/>
          <p:nvPr/>
        </p:nvSpPr>
        <p:spPr>
          <a:xfrm>
            <a:off x="859536" y="2706624"/>
            <a:ext cx="1682496" cy="310896"/>
          </a:xfrm>
          <a:prstGeom prst="rect">
            <a:avLst/>
          </a:prstGeom>
          <a:noFill/>
        </p:spPr>
        <p:txBody>
          <a:bodyPr wrap="square" lIns="18288" tIns="18288" rIns="18288" bIns="18288"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2100" b="1" i="0" u="none" strike="noStrike" kern="1200" cap="none" spc="0" normalizeH="0" baseline="0" noProof="0">
                <a:ln>
                  <a:noFill/>
                </a:ln>
                <a:solidFill>
                  <a:srgbClr val="24465B"/>
                </a:solidFill>
                <a:effectLst/>
                <a:uLnTx/>
                <a:uFillTx/>
                <a:latin typeface="Aptos Display"/>
                <a:ea typeface="+mn-ea"/>
                <a:cs typeface="+mn-cs"/>
              </a:rPr>
              <a:t>8</a:t>
            </a:r>
          </a:p>
        </p:txBody>
      </p:sp>
      <p:sp>
        <p:nvSpPr>
          <p:cNvPr id="10" name="TextBox 9"/>
          <p:cNvSpPr txBox="1"/>
          <p:nvPr/>
        </p:nvSpPr>
        <p:spPr>
          <a:xfrm>
            <a:off x="877824" y="3108960"/>
            <a:ext cx="1645920" cy="256032"/>
          </a:xfrm>
          <a:prstGeom prst="rect">
            <a:avLst/>
          </a:prstGeom>
          <a:noFill/>
        </p:spPr>
        <p:txBody>
          <a:bodyPr wrap="square" lIns="18288" tIns="18288" rIns="18288" bIns="18288"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50" b="1" i="0" u="none" strike="noStrike" kern="1200" cap="none" spc="0" normalizeH="0" baseline="0" noProof="0">
                <a:ln>
                  <a:noFill/>
                </a:ln>
                <a:solidFill>
                  <a:srgbClr val="6C7A82"/>
                </a:solidFill>
                <a:effectLst/>
                <a:uLnTx/>
                <a:uFillTx/>
                <a:latin typeface="Aptos"/>
                <a:ea typeface="+mn-ea"/>
                <a:cs typeface="+mn-cs"/>
              </a:rPr>
              <a:t>έργα Comenius / Erasmus+</a:t>
            </a:r>
          </a:p>
        </p:txBody>
      </p:sp>
      <p:sp>
        <p:nvSpPr>
          <p:cNvPr id="11" name="Rounded Rectangle 10"/>
          <p:cNvSpPr/>
          <p:nvPr/>
        </p:nvSpPr>
        <p:spPr>
          <a:xfrm>
            <a:off x="2889503" y="2587752"/>
            <a:ext cx="1901952" cy="932688"/>
          </a:xfrm>
          <a:prstGeom prst="roundRect">
            <a:avLst/>
          </a:prstGeom>
          <a:solidFill>
            <a:srgbClr val="E8D9B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TextBox 11"/>
          <p:cNvSpPr txBox="1"/>
          <p:nvPr/>
        </p:nvSpPr>
        <p:spPr>
          <a:xfrm>
            <a:off x="2999232" y="2706624"/>
            <a:ext cx="1682496" cy="310896"/>
          </a:xfrm>
          <a:prstGeom prst="rect">
            <a:avLst/>
          </a:prstGeom>
          <a:noFill/>
        </p:spPr>
        <p:txBody>
          <a:bodyPr wrap="square" lIns="18288" tIns="18288" rIns="18288" bIns="18288"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2100" b="1" i="0" u="none" strike="noStrike" kern="1200" cap="none" spc="0" normalizeH="0" baseline="0" noProof="0">
                <a:ln>
                  <a:noFill/>
                </a:ln>
                <a:solidFill>
                  <a:srgbClr val="24465B"/>
                </a:solidFill>
                <a:effectLst/>
                <a:uLnTx/>
                <a:uFillTx/>
                <a:latin typeface="Aptos Display"/>
                <a:ea typeface="+mn-ea"/>
                <a:cs typeface="+mn-cs"/>
              </a:rPr>
              <a:t>13</a:t>
            </a:r>
          </a:p>
        </p:txBody>
      </p:sp>
      <p:sp>
        <p:nvSpPr>
          <p:cNvPr id="13" name="TextBox 12"/>
          <p:cNvSpPr txBox="1"/>
          <p:nvPr/>
        </p:nvSpPr>
        <p:spPr>
          <a:xfrm>
            <a:off x="3017520" y="3108960"/>
            <a:ext cx="1645920" cy="256032"/>
          </a:xfrm>
          <a:prstGeom prst="rect">
            <a:avLst/>
          </a:prstGeom>
          <a:noFill/>
        </p:spPr>
        <p:txBody>
          <a:bodyPr wrap="square" lIns="18288" tIns="18288" rIns="18288" bIns="18288"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50" b="1" i="0" u="none" strike="noStrike" kern="1200" cap="none" spc="0" normalizeH="0" baseline="0" noProof="0">
                <a:ln>
                  <a:noFill/>
                </a:ln>
                <a:solidFill>
                  <a:srgbClr val="6C7A82"/>
                </a:solidFill>
                <a:effectLst/>
                <a:uLnTx/>
                <a:uFillTx/>
                <a:latin typeface="Aptos"/>
                <a:ea typeface="+mn-ea"/>
                <a:cs typeface="+mn-cs"/>
              </a:rPr>
              <a:t>χώρες σε διακρατικές συμπράξεις</a:t>
            </a:r>
          </a:p>
        </p:txBody>
      </p:sp>
      <p:sp>
        <p:nvSpPr>
          <p:cNvPr id="14" name="Rounded Rectangle 13"/>
          <p:cNvSpPr/>
          <p:nvPr/>
        </p:nvSpPr>
        <p:spPr>
          <a:xfrm>
            <a:off x="749808" y="3749039"/>
            <a:ext cx="1901952" cy="932688"/>
          </a:xfrm>
          <a:prstGeom prst="roundRect">
            <a:avLst/>
          </a:prstGeom>
          <a:solidFill>
            <a:srgbClr val="E5ECE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5" name="TextBox 14"/>
          <p:cNvSpPr txBox="1"/>
          <p:nvPr/>
        </p:nvSpPr>
        <p:spPr>
          <a:xfrm>
            <a:off x="859536" y="3867911"/>
            <a:ext cx="1682496" cy="310896"/>
          </a:xfrm>
          <a:prstGeom prst="rect">
            <a:avLst/>
          </a:prstGeom>
          <a:noFill/>
        </p:spPr>
        <p:txBody>
          <a:bodyPr wrap="square" lIns="18288" tIns="18288" rIns="18288" bIns="18288"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2100" b="1" i="0" u="none" strike="noStrike" kern="1200" cap="none" spc="0" normalizeH="0" baseline="0" noProof="0">
                <a:ln>
                  <a:noFill/>
                </a:ln>
                <a:solidFill>
                  <a:srgbClr val="24465B"/>
                </a:solidFill>
                <a:effectLst/>
                <a:uLnTx/>
                <a:uFillTx/>
                <a:latin typeface="Aptos Display"/>
                <a:ea typeface="+mn-ea"/>
                <a:cs typeface="+mn-cs"/>
              </a:rPr>
              <a:t>100+</a:t>
            </a:r>
          </a:p>
        </p:txBody>
      </p:sp>
      <p:sp>
        <p:nvSpPr>
          <p:cNvPr id="16" name="TextBox 15"/>
          <p:cNvSpPr txBox="1"/>
          <p:nvPr/>
        </p:nvSpPr>
        <p:spPr>
          <a:xfrm>
            <a:off x="877824" y="4270248"/>
            <a:ext cx="1645920" cy="256032"/>
          </a:xfrm>
          <a:prstGeom prst="rect">
            <a:avLst/>
          </a:prstGeom>
          <a:noFill/>
        </p:spPr>
        <p:txBody>
          <a:bodyPr wrap="square" lIns="18288" tIns="18288" rIns="18288" bIns="18288"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50" b="1" i="0" u="none" strike="noStrike" kern="1200" cap="none" spc="0" normalizeH="0" baseline="0" noProof="0">
                <a:ln>
                  <a:noFill/>
                </a:ln>
                <a:solidFill>
                  <a:srgbClr val="6C7A82"/>
                </a:solidFill>
                <a:effectLst/>
                <a:uLnTx/>
                <a:uFillTx/>
                <a:latin typeface="Aptos"/>
                <a:ea typeface="+mn-ea"/>
                <a:cs typeface="+mn-cs"/>
              </a:rPr>
              <a:t>ελεύθερα υλικά &amp; εργαλεία</a:t>
            </a:r>
          </a:p>
        </p:txBody>
      </p:sp>
      <p:sp>
        <p:nvSpPr>
          <p:cNvPr id="17" name="Rounded Rectangle 16"/>
          <p:cNvSpPr/>
          <p:nvPr/>
        </p:nvSpPr>
        <p:spPr>
          <a:xfrm>
            <a:off x="2889503" y="3749039"/>
            <a:ext cx="1901952" cy="932688"/>
          </a:xfrm>
          <a:prstGeom prst="roundRect">
            <a:avLst/>
          </a:prstGeom>
          <a:solidFill>
            <a:srgbClr val="DCE5D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8" name="TextBox 17"/>
          <p:cNvSpPr txBox="1"/>
          <p:nvPr/>
        </p:nvSpPr>
        <p:spPr>
          <a:xfrm>
            <a:off x="2999232" y="3867911"/>
            <a:ext cx="1682496" cy="310896"/>
          </a:xfrm>
          <a:prstGeom prst="rect">
            <a:avLst/>
          </a:prstGeom>
          <a:noFill/>
        </p:spPr>
        <p:txBody>
          <a:bodyPr wrap="square" lIns="18288" tIns="18288" rIns="18288" bIns="18288"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2100" b="1" i="0" u="none" strike="noStrike" kern="1200" cap="none" spc="0" normalizeH="0" baseline="0" noProof="0">
                <a:ln>
                  <a:noFill/>
                </a:ln>
                <a:solidFill>
                  <a:srgbClr val="24465B"/>
                </a:solidFill>
                <a:effectLst/>
                <a:uLnTx/>
                <a:uFillTx/>
                <a:latin typeface="Aptos Display"/>
                <a:ea typeface="+mn-ea"/>
                <a:cs typeface="+mn-cs"/>
              </a:rPr>
              <a:t>30 + 46</a:t>
            </a:r>
          </a:p>
        </p:txBody>
      </p:sp>
      <p:sp>
        <p:nvSpPr>
          <p:cNvPr id="19" name="TextBox 18"/>
          <p:cNvSpPr txBox="1"/>
          <p:nvPr/>
        </p:nvSpPr>
        <p:spPr>
          <a:xfrm>
            <a:off x="3017520" y="4270248"/>
            <a:ext cx="1645920" cy="256032"/>
          </a:xfrm>
          <a:prstGeom prst="rect">
            <a:avLst/>
          </a:prstGeom>
          <a:noFill/>
        </p:spPr>
        <p:txBody>
          <a:bodyPr wrap="square" lIns="18288" tIns="18288" rIns="18288" bIns="18288"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50" b="1" i="0" u="none" strike="noStrike" kern="1200" cap="none" spc="0" normalizeH="0" baseline="0" noProof="0">
                <a:ln>
                  <a:noFill/>
                </a:ln>
                <a:solidFill>
                  <a:srgbClr val="6C7A82"/>
                </a:solidFill>
                <a:effectLst/>
                <a:uLnTx/>
                <a:uFillTx/>
                <a:latin typeface="Aptos"/>
                <a:ea typeface="+mn-ea"/>
                <a:cs typeface="+mn-cs"/>
              </a:rPr>
              <a:t>εργαλεία ETHIKA + εργαστήρια AVAL</a:t>
            </a:r>
          </a:p>
        </p:txBody>
      </p:sp>
      <p:sp>
        <p:nvSpPr>
          <p:cNvPr id="20" name="Rectangle 19"/>
          <p:cNvSpPr/>
          <p:nvPr/>
        </p:nvSpPr>
        <p:spPr>
          <a:xfrm>
            <a:off x="5010912" y="2148840"/>
            <a:ext cx="10972" cy="3063240"/>
          </a:xfrm>
          <a:prstGeom prst="rect">
            <a:avLst/>
          </a:prstGeom>
          <a:solidFill>
            <a:srgbClr val="E2DED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TextBox 20"/>
          <p:cNvSpPr txBox="1"/>
          <p:nvPr/>
        </p:nvSpPr>
        <p:spPr>
          <a:xfrm>
            <a:off x="5358384" y="2057400"/>
            <a:ext cx="4343400" cy="310896"/>
          </a:xfrm>
          <a:prstGeom prst="rect">
            <a:avLst/>
          </a:prstGeom>
          <a:noFill/>
        </p:spPr>
        <p:txBody>
          <a:bodyPr wrap="square" lIns="18288" tIns="18288" rIns="18288" bIns="18288"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620" b="1" i="0" u="none" strike="noStrike" kern="1200" cap="none" spc="0" normalizeH="0" baseline="0" noProof="0">
                <a:ln>
                  <a:noFill/>
                </a:ln>
                <a:solidFill>
                  <a:srgbClr val="24465B"/>
                </a:solidFill>
                <a:effectLst/>
                <a:uLnTx/>
                <a:uFillTx/>
                <a:latin typeface="Aptos Display"/>
                <a:ea typeface="+mn-ea"/>
                <a:cs typeface="+mn-cs"/>
              </a:rPr>
              <a:t>Κρίσιμο εύρημα: η επιμόρφωση</a:t>
            </a:r>
          </a:p>
        </p:txBody>
      </p:sp>
      <p:sp>
        <p:nvSpPr>
          <p:cNvPr id="22" name="TextBox 21"/>
          <p:cNvSpPr txBox="1"/>
          <p:nvPr/>
        </p:nvSpPr>
        <p:spPr>
          <a:xfrm>
            <a:off x="5358384" y="2432304"/>
            <a:ext cx="4389120" cy="256032"/>
          </a:xfrm>
          <a:prstGeom prst="rect">
            <a:avLst/>
          </a:prstGeom>
          <a:noFill/>
        </p:spPr>
        <p:txBody>
          <a:bodyPr wrap="square" lIns="18288" tIns="18288" rIns="18288" bIns="18288"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019" b="0" i="0" u="none" strike="noStrike" kern="1200" cap="none" spc="0" normalizeH="0" baseline="0" noProof="0">
                <a:ln>
                  <a:noFill/>
                </a:ln>
                <a:solidFill>
                  <a:srgbClr val="6C7A82"/>
                </a:solidFill>
                <a:effectLst/>
                <a:uLnTx/>
                <a:uFillTx/>
                <a:latin typeface="Aptos"/>
                <a:ea typeface="+mn-ea"/>
                <a:cs typeface="+mn-cs"/>
              </a:rPr>
              <a:t>Έρευνα ETHIKA: 301 εκπαιδευτικοί / παιδαγωγοί</a:t>
            </a:r>
          </a:p>
        </p:txBody>
      </p:sp>
      <p:sp>
        <p:nvSpPr>
          <p:cNvPr id="23" name="TextBox 22"/>
          <p:cNvSpPr txBox="1"/>
          <p:nvPr/>
        </p:nvSpPr>
        <p:spPr>
          <a:xfrm>
            <a:off x="5376672" y="2889504"/>
            <a:ext cx="1883664" cy="292608"/>
          </a:xfrm>
          <a:prstGeom prst="rect">
            <a:avLst/>
          </a:prstGeom>
          <a:noFill/>
        </p:spPr>
        <p:txBody>
          <a:bodyPr wrap="square" lIns="18288" tIns="18288" rIns="18288" bIns="18288"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980" b="1" i="0" u="none" strike="noStrike" kern="1200" cap="none" spc="0" normalizeH="0" baseline="0" noProof="0">
                <a:ln>
                  <a:noFill/>
                </a:ln>
                <a:solidFill>
                  <a:srgbClr val="263238"/>
                </a:solidFill>
                <a:effectLst/>
                <a:uLnTx/>
                <a:uFillTx/>
                <a:latin typeface="Aptos"/>
                <a:ea typeface="+mn-ea"/>
                <a:cs typeface="+mn-cs"/>
              </a:rPr>
              <a:t>Προετοιμασία από αρχική εκπαίδευση</a:t>
            </a:r>
          </a:p>
        </p:txBody>
      </p:sp>
      <p:sp>
        <p:nvSpPr>
          <p:cNvPr id="24" name="Rounded Rectangle 23"/>
          <p:cNvSpPr/>
          <p:nvPr/>
        </p:nvSpPr>
        <p:spPr>
          <a:xfrm>
            <a:off x="7360920" y="2916936"/>
            <a:ext cx="2971800" cy="246888"/>
          </a:xfrm>
          <a:prstGeom prst="roundRect">
            <a:avLst/>
          </a:prstGeom>
          <a:solidFill>
            <a:srgbClr val="E7E5E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5" name="Rounded Rectangle 24"/>
          <p:cNvSpPr/>
          <p:nvPr/>
        </p:nvSpPr>
        <p:spPr>
          <a:xfrm>
            <a:off x="7360920" y="2916936"/>
            <a:ext cx="1135227" cy="246888"/>
          </a:xfrm>
          <a:prstGeom prst="roundRect">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6" name="TextBox 25"/>
          <p:cNvSpPr txBox="1"/>
          <p:nvPr/>
        </p:nvSpPr>
        <p:spPr>
          <a:xfrm>
            <a:off x="10442448" y="2916936"/>
            <a:ext cx="566928" cy="228600"/>
          </a:xfrm>
          <a:prstGeom prst="rect">
            <a:avLst/>
          </a:prstGeom>
          <a:noFill/>
        </p:spPr>
        <p:txBody>
          <a:bodyPr wrap="square" lIns="18288" tIns="18288" rIns="18288" bIns="18288" anchor="t">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sz="930" b="1" i="0" u="none" strike="noStrike" kern="1200" cap="none" spc="0" normalizeH="0" baseline="0" noProof="0">
                <a:ln>
                  <a:noFill/>
                </a:ln>
                <a:solidFill>
                  <a:srgbClr val="24465B"/>
                </a:solidFill>
                <a:effectLst/>
                <a:uLnTx/>
                <a:uFillTx/>
                <a:latin typeface="Aptos"/>
                <a:ea typeface="+mn-ea"/>
                <a:cs typeface="+mn-cs"/>
              </a:rPr>
              <a:t>38.2%</a:t>
            </a:r>
          </a:p>
        </p:txBody>
      </p:sp>
      <p:sp>
        <p:nvSpPr>
          <p:cNvPr id="27" name="TextBox 26"/>
          <p:cNvSpPr txBox="1"/>
          <p:nvPr/>
        </p:nvSpPr>
        <p:spPr>
          <a:xfrm>
            <a:off x="5376672" y="3410712"/>
            <a:ext cx="1883664" cy="292608"/>
          </a:xfrm>
          <a:prstGeom prst="rect">
            <a:avLst/>
          </a:prstGeom>
          <a:noFill/>
        </p:spPr>
        <p:txBody>
          <a:bodyPr wrap="square" lIns="18288" tIns="18288" rIns="18288" bIns="18288"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980" b="1" i="0" u="none" strike="noStrike" kern="1200" cap="none" spc="0" normalizeH="0" baseline="0" noProof="0">
                <a:ln>
                  <a:noFill/>
                </a:ln>
                <a:solidFill>
                  <a:srgbClr val="263238"/>
                </a:solidFill>
                <a:effectLst/>
                <a:uLnTx/>
                <a:uFillTx/>
                <a:latin typeface="Aptos"/>
                <a:ea typeface="+mn-ea"/>
                <a:cs typeface="+mn-cs"/>
              </a:rPr>
              <a:t>Παρακολούθηση επιμόρφωσης</a:t>
            </a:r>
          </a:p>
        </p:txBody>
      </p:sp>
      <p:sp>
        <p:nvSpPr>
          <p:cNvPr id="28" name="Rounded Rectangle 27"/>
          <p:cNvSpPr/>
          <p:nvPr/>
        </p:nvSpPr>
        <p:spPr>
          <a:xfrm>
            <a:off x="7360920" y="3438144"/>
            <a:ext cx="2971800" cy="246888"/>
          </a:xfrm>
          <a:prstGeom prst="roundRect">
            <a:avLst/>
          </a:prstGeom>
          <a:solidFill>
            <a:srgbClr val="E7E5E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9" name="Rounded Rectangle 28"/>
          <p:cNvSpPr/>
          <p:nvPr/>
        </p:nvSpPr>
        <p:spPr>
          <a:xfrm>
            <a:off x="7360920" y="3438144"/>
            <a:ext cx="1185748" cy="246888"/>
          </a:xfrm>
          <a:prstGeom prst="roundRect">
            <a:avLst/>
          </a:prstGeom>
          <a:solidFill>
            <a:srgbClr val="7D9EA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30" name="TextBox 29"/>
          <p:cNvSpPr txBox="1"/>
          <p:nvPr/>
        </p:nvSpPr>
        <p:spPr>
          <a:xfrm>
            <a:off x="10442448" y="3438144"/>
            <a:ext cx="566928" cy="228600"/>
          </a:xfrm>
          <a:prstGeom prst="rect">
            <a:avLst/>
          </a:prstGeom>
          <a:noFill/>
        </p:spPr>
        <p:txBody>
          <a:bodyPr wrap="square" lIns="18288" tIns="18288" rIns="18288" bIns="18288" anchor="t">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sz="930" b="1" i="0" u="none" strike="noStrike" kern="1200" cap="none" spc="0" normalizeH="0" baseline="0" noProof="0">
                <a:ln>
                  <a:noFill/>
                </a:ln>
                <a:solidFill>
                  <a:srgbClr val="24465B"/>
                </a:solidFill>
                <a:effectLst/>
                <a:uLnTx/>
                <a:uFillTx/>
                <a:latin typeface="Aptos"/>
                <a:ea typeface="+mn-ea"/>
                <a:cs typeface="+mn-cs"/>
              </a:rPr>
              <a:t>39.9%</a:t>
            </a:r>
          </a:p>
        </p:txBody>
      </p:sp>
      <p:sp>
        <p:nvSpPr>
          <p:cNvPr id="31" name="TextBox 30"/>
          <p:cNvSpPr txBox="1"/>
          <p:nvPr/>
        </p:nvSpPr>
        <p:spPr>
          <a:xfrm>
            <a:off x="5376672" y="3931920"/>
            <a:ext cx="1883664" cy="187744"/>
          </a:xfrm>
          <a:prstGeom prst="rect">
            <a:avLst/>
          </a:prstGeom>
          <a:noFill/>
        </p:spPr>
        <p:txBody>
          <a:bodyPr wrap="square" lIns="18288" tIns="18288" rIns="18288" bIns="18288"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980" b="1" i="0" u="none" strike="noStrike" kern="1200" cap="none" spc="0" normalizeH="0" baseline="0" noProof="0" dirty="0" err="1">
                <a:ln>
                  <a:noFill/>
                </a:ln>
                <a:solidFill>
                  <a:srgbClr val="263238"/>
                </a:solidFill>
                <a:effectLst/>
                <a:uLnTx/>
                <a:uFillTx/>
                <a:latin typeface="Aptos"/>
                <a:ea typeface="+mn-ea"/>
                <a:cs typeface="+mn-cs"/>
              </a:rPr>
              <a:t>Αυτ</a:t>
            </a:r>
            <a:r>
              <a:rPr kumimoji="0" lang="el-GR" sz="980" b="1" i="0" u="none" strike="noStrike" kern="1200" cap="none" spc="0" normalizeH="0" baseline="0" noProof="0" dirty="0">
                <a:ln>
                  <a:noFill/>
                </a:ln>
                <a:solidFill>
                  <a:srgbClr val="263238"/>
                </a:solidFill>
                <a:effectLst/>
                <a:uLnTx/>
                <a:uFillTx/>
                <a:latin typeface="Aptos"/>
                <a:ea typeface="+mn-ea"/>
                <a:cs typeface="+mn-cs"/>
              </a:rPr>
              <a:t>ό-</a:t>
            </a:r>
            <a:r>
              <a:rPr kumimoji="0" lang="el-GR" sz="980" b="1" i="0" u="none" strike="noStrike" kern="1200" cap="none" spc="0" normalizeH="0" baseline="0" noProof="0" dirty="0" err="1">
                <a:ln>
                  <a:noFill/>
                </a:ln>
                <a:solidFill>
                  <a:srgbClr val="263238"/>
                </a:solidFill>
                <a:effectLst/>
                <a:uLnTx/>
                <a:uFillTx/>
                <a:latin typeface="Aptos"/>
                <a:ea typeface="+mn-ea"/>
                <a:cs typeface="+mn-cs"/>
              </a:rPr>
              <a:t>επι</a:t>
            </a:r>
            <a:r>
              <a:rPr kumimoji="0" sz="980" b="1" i="0" u="none" strike="noStrike" kern="1200" cap="none" spc="0" normalizeH="0" baseline="0" noProof="0" dirty="0" err="1">
                <a:ln>
                  <a:noFill/>
                </a:ln>
                <a:solidFill>
                  <a:srgbClr val="263238"/>
                </a:solidFill>
                <a:effectLst/>
                <a:uLnTx/>
                <a:uFillTx/>
                <a:latin typeface="Aptos"/>
                <a:ea typeface="+mn-ea"/>
                <a:cs typeface="+mn-cs"/>
              </a:rPr>
              <a:t>μόρφωση</a:t>
            </a:r>
            <a:r>
              <a:rPr kumimoji="0" sz="980" b="1" i="0" u="none" strike="noStrike" kern="1200" cap="none" spc="0" normalizeH="0" baseline="0" noProof="0" dirty="0">
                <a:ln>
                  <a:noFill/>
                </a:ln>
                <a:solidFill>
                  <a:srgbClr val="263238"/>
                </a:solidFill>
                <a:effectLst/>
                <a:uLnTx/>
                <a:uFillTx/>
                <a:latin typeface="Aptos"/>
                <a:ea typeface="+mn-ea"/>
                <a:cs typeface="+mn-cs"/>
              </a:rPr>
              <a:t> / self-study</a:t>
            </a:r>
          </a:p>
        </p:txBody>
      </p:sp>
      <p:sp>
        <p:nvSpPr>
          <p:cNvPr id="32" name="Rounded Rectangle 31"/>
          <p:cNvSpPr/>
          <p:nvPr/>
        </p:nvSpPr>
        <p:spPr>
          <a:xfrm>
            <a:off x="7360920" y="3959352"/>
            <a:ext cx="2971800" cy="246888"/>
          </a:xfrm>
          <a:prstGeom prst="roundRect">
            <a:avLst/>
          </a:prstGeom>
          <a:solidFill>
            <a:srgbClr val="E7E5E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33" name="Rounded Rectangle 32"/>
          <p:cNvSpPr/>
          <p:nvPr/>
        </p:nvSpPr>
        <p:spPr>
          <a:xfrm>
            <a:off x="7360920" y="3959352"/>
            <a:ext cx="2300173" cy="246888"/>
          </a:xfrm>
          <a:prstGeom prst="roundRect">
            <a:avLst/>
          </a:prstGeom>
          <a:solidFill>
            <a:srgbClr val="24465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34" name="TextBox 33"/>
          <p:cNvSpPr txBox="1"/>
          <p:nvPr/>
        </p:nvSpPr>
        <p:spPr>
          <a:xfrm>
            <a:off x="10442448" y="3959352"/>
            <a:ext cx="566928" cy="228600"/>
          </a:xfrm>
          <a:prstGeom prst="rect">
            <a:avLst/>
          </a:prstGeom>
          <a:noFill/>
        </p:spPr>
        <p:txBody>
          <a:bodyPr wrap="square" lIns="18288" tIns="18288" rIns="18288" bIns="18288" anchor="t">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sz="930" b="1" i="0" u="none" strike="noStrike" kern="1200" cap="none" spc="0" normalizeH="0" baseline="0" noProof="0">
                <a:ln>
                  <a:noFill/>
                </a:ln>
                <a:solidFill>
                  <a:srgbClr val="24465B"/>
                </a:solidFill>
                <a:effectLst/>
                <a:uLnTx/>
                <a:uFillTx/>
                <a:latin typeface="Aptos"/>
                <a:ea typeface="+mn-ea"/>
                <a:cs typeface="+mn-cs"/>
              </a:rPr>
              <a:t>77.4%</a:t>
            </a:r>
          </a:p>
        </p:txBody>
      </p:sp>
      <p:sp>
        <p:nvSpPr>
          <p:cNvPr id="35" name="TextBox 34"/>
          <p:cNvSpPr txBox="1"/>
          <p:nvPr/>
        </p:nvSpPr>
        <p:spPr>
          <a:xfrm>
            <a:off x="5376672" y="4453128"/>
            <a:ext cx="1883664" cy="292608"/>
          </a:xfrm>
          <a:prstGeom prst="rect">
            <a:avLst/>
          </a:prstGeom>
          <a:noFill/>
        </p:spPr>
        <p:txBody>
          <a:bodyPr wrap="square" lIns="18288" tIns="18288" rIns="18288" bIns="18288"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980" b="1" i="0" u="none" strike="noStrike" kern="1200" cap="none" spc="0" normalizeH="0" baseline="0" noProof="0" dirty="0" err="1">
                <a:ln>
                  <a:noFill/>
                </a:ln>
                <a:solidFill>
                  <a:srgbClr val="263238"/>
                </a:solidFill>
                <a:effectLst/>
                <a:uLnTx/>
                <a:uFillTx/>
                <a:latin typeface="Aptos"/>
                <a:ea typeface="+mn-ea"/>
                <a:cs typeface="+mn-cs"/>
              </a:rPr>
              <a:t>Δήλων</a:t>
            </a:r>
            <a:r>
              <a:rPr kumimoji="0" sz="980" b="1" i="0" u="none" strike="noStrike" kern="1200" cap="none" spc="0" normalizeH="0" baseline="0" noProof="0" dirty="0">
                <a:ln>
                  <a:noFill/>
                </a:ln>
                <a:solidFill>
                  <a:srgbClr val="263238"/>
                </a:solidFill>
                <a:effectLst/>
                <a:uLnTx/>
                <a:uFillTx/>
                <a:latin typeface="Aptos"/>
                <a:ea typeface="+mn-ea"/>
                <a:cs typeface="+mn-cs"/>
              </a:rPr>
              <a:t>αν έτοιμοι/ες να διδάξουν</a:t>
            </a:r>
          </a:p>
        </p:txBody>
      </p:sp>
      <p:sp>
        <p:nvSpPr>
          <p:cNvPr id="36" name="Rounded Rectangle 35"/>
          <p:cNvSpPr/>
          <p:nvPr/>
        </p:nvSpPr>
        <p:spPr>
          <a:xfrm>
            <a:off x="7360920" y="4480560"/>
            <a:ext cx="2971800" cy="246888"/>
          </a:xfrm>
          <a:prstGeom prst="roundRect">
            <a:avLst/>
          </a:prstGeom>
          <a:solidFill>
            <a:srgbClr val="E7E5E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37" name="Rounded Rectangle 36"/>
          <p:cNvSpPr/>
          <p:nvPr/>
        </p:nvSpPr>
        <p:spPr>
          <a:xfrm>
            <a:off x="7360920" y="4480560"/>
            <a:ext cx="1955444" cy="246888"/>
          </a:xfrm>
          <a:prstGeom prst="roundRect">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38" name="TextBox 37"/>
          <p:cNvSpPr txBox="1"/>
          <p:nvPr/>
        </p:nvSpPr>
        <p:spPr>
          <a:xfrm>
            <a:off x="10442448" y="4480560"/>
            <a:ext cx="566928" cy="228600"/>
          </a:xfrm>
          <a:prstGeom prst="rect">
            <a:avLst/>
          </a:prstGeom>
          <a:noFill/>
        </p:spPr>
        <p:txBody>
          <a:bodyPr wrap="square" lIns="18288" tIns="18288" rIns="18288" bIns="18288" anchor="t">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sz="930" b="1" i="0" u="none" strike="noStrike" kern="1200" cap="none" spc="0" normalizeH="0" baseline="0" noProof="0">
                <a:ln>
                  <a:noFill/>
                </a:ln>
                <a:solidFill>
                  <a:srgbClr val="24465B"/>
                </a:solidFill>
                <a:effectLst/>
                <a:uLnTx/>
                <a:uFillTx/>
                <a:latin typeface="Aptos"/>
                <a:ea typeface="+mn-ea"/>
                <a:cs typeface="+mn-cs"/>
              </a:rPr>
              <a:t>65.8%</a:t>
            </a:r>
          </a:p>
        </p:txBody>
      </p:sp>
      <p:sp>
        <p:nvSpPr>
          <p:cNvPr id="39" name="Rounded Rectangle 38"/>
          <p:cNvSpPr/>
          <p:nvPr/>
        </p:nvSpPr>
        <p:spPr>
          <a:xfrm>
            <a:off x="749808" y="4965192"/>
            <a:ext cx="4709160" cy="868680"/>
          </a:xfrm>
          <a:prstGeom prst="roundRect">
            <a:avLst/>
          </a:prstGeom>
          <a:solidFill>
            <a:srgbClr val="E8D9B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40" name="TextBox 39"/>
          <p:cNvSpPr txBox="1"/>
          <p:nvPr/>
        </p:nvSpPr>
        <p:spPr>
          <a:xfrm>
            <a:off x="1005840" y="5175504"/>
            <a:ext cx="4160520" cy="201168"/>
          </a:xfrm>
          <a:prstGeom prst="rect">
            <a:avLst/>
          </a:prstGeom>
          <a:noFill/>
        </p:spPr>
        <p:txBody>
          <a:bodyPr wrap="square" lIns="18288" tIns="18288" rIns="18288" bIns="18288"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l-GR" sz="1030" b="1" dirty="0">
                <a:solidFill>
                  <a:srgbClr val="24465B"/>
                </a:solidFill>
                <a:latin typeface="Aptos"/>
              </a:rPr>
              <a:t>Κατευθύνσεις </a:t>
            </a:r>
            <a:r>
              <a:rPr kumimoji="0" sz="1030" b="1" i="0" u="none" strike="noStrike" kern="1200" cap="none" spc="0" normalizeH="0" baseline="0" noProof="0" dirty="0">
                <a:ln>
                  <a:noFill/>
                </a:ln>
                <a:solidFill>
                  <a:srgbClr val="24465B"/>
                </a:solidFill>
                <a:effectLst/>
                <a:uLnTx/>
                <a:uFillTx/>
                <a:latin typeface="Aptos"/>
                <a:ea typeface="+mn-ea"/>
                <a:cs typeface="+mn-cs"/>
              </a:rPr>
              <a:t>π</a:t>
            </a:r>
            <a:r>
              <a:rPr kumimoji="0" sz="1030" b="1" i="0" u="none" strike="noStrike" kern="1200" cap="none" spc="0" normalizeH="0" baseline="0" noProof="0" dirty="0" err="1">
                <a:ln>
                  <a:noFill/>
                </a:ln>
                <a:solidFill>
                  <a:srgbClr val="24465B"/>
                </a:solidFill>
                <a:effectLst/>
                <a:uLnTx/>
                <a:uFillTx/>
                <a:latin typeface="Aptos"/>
                <a:ea typeface="+mn-ea"/>
                <a:cs typeface="+mn-cs"/>
              </a:rPr>
              <a:t>ου</a:t>
            </a:r>
            <a:r>
              <a:rPr kumimoji="0" sz="1030" b="1" i="0" u="none" strike="noStrike" kern="1200" cap="none" spc="0" normalizeH="0" baseline="0" noProof="0" dirty="0">
                <a:ln>
                  <a:noFill/>
                </a:ln>
                <a:solidFill>
                  <a:srgbClr val="24465B"/>
                </a:solidFill>
                <a:effectLst/>
                <a:uLnTx/>
                <a:uFillTx/>
                <a:latin typeface="Aptos"/>
                <a:ea typeface="+mn-ea"/>
                <a:cs typeface="+mn-cs"/>
              </a:rPr>
              <a:t> ζήτησαν οι εκπαιδευτικοί</a:t>
            </a:r>
          </a:p>
        </p:txBody>
      </p:sp>
      <p:sp>
        <p:nvSpPr>
          <p:cNvPr id="41" name="TextBox 40"/>
          <p:cNvSpPr txBox="1"/>
          <p:nvPr/>
        </p:nvSpPr>
        <p:spPr>
          <a:xfrm>
            <a:off x="1005840" y="5477256"/>
            <a:ext cx="4160520" cy="193771"/>
          </a:xfrm>
          <a:prstGeom prst="rect">
            <a:avLst/>
          </a:prstGeom>
          <a:noFill/>
        </p:spPr>
        <p:txBody>
          <a:bodyPr wrap="square" lIns="18288" tIns="18288" rIns="18288" bIns="18288"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019" b="0" i="0" u="none" strike="noStrike" kern="1200" cap="none" spc="0" normalizeH="0" baseline="0" noProof="0" dirty="0" err="1">
                <a:ln>
                  <a:noFill/>
                </a:ln>
                <a:solidFill>
                  <a:srgbClr val="263238"/>
                </a:solidFill>
                <a:effectLst/>
                <a:uLnTx/>
                <a:uFillTx/>
                <a:latin typeface="Aptos"/>
                <a:ea typeface="+mn-ea"/>
                <a:cs typeface="+mn-cs"/>
              </a:rPr>
              <a:t>δικ</a:t>
            </a:r>
            <a:r>
              <a:rPr kumimoji="0" sz="1019" b="0" i="0" u="none" strike="noStrike" kern="1200" cap="none" spc="0" normalizeH="0" baseline="0" noProof="0" dirty="0">
                <a:ln>
                  <a:noFill/>
                </a:ln>
                <a:solidFill>
                  <a:srgbClr val="263238"/>
                </a:solidFill>
                <a:effectLst/>
                <a:uLnTx/>
                <a:uFillTx/>
                <a:latin typeface="Aptos"/>
                <a:ea typeface="+mn-ea"/>
                <a:cs typeface="+mn-cs"/>
              </a:rPr>
              <a:t>αιοσύνη </a:t>
            </a:r>
            <a:r>
              <a:rPr kumimoji="0" lang="el-GR" sz="1019" b="0" i="0" u="none" strike="noStrike" kern="1200" cap="none" spc="0" normalizeH="0" baseline="0" noProof="0" dirty="0">
                <a:ln>
                  <a:noFill/>
                </a:ln>
                <a:solidFill>
                  <a:srgbClr val="263238"/>
                </a:solidFill>
                <a:effectLst/>
                <a:uLnTx/>
                <a:uFillTx/>
                <a:latin typeface="Aptos"/>
                <a:ea typeface="+mn-ea"/>
                <a:cs typeface="+mn-cs"/>
              </a:rPr>
              <a:t>-</a:t>
            </a:r>
            <a:r>
              <a:rPr kumimoji="0" sz="1019" b="0" i="0" u="none" strike="noStrike" kern="1200" cap="none" spc="0" normalizeH="0" baseline="0" noProof="0" dirty="0">
                <a:ln>
                  <a:noFill/>
                </a:ln>
                <a:solidFill>
                  <a:srgbClr val="263238"/>
                </a:solidFill>
                <a:effectLst/>
                <a:uLnTx/>
                <a:uFillTx/>
                <a:latin typeface="Aptos"/>
                <a:ea typeface="+mn-ea"/>
                <a:cs typeface="+mn-cs"/>
              </a:rPr>
              <a:t> </a:t>
            </a:r>
            <a:r>
              <a:rPr kumimoji="0" sz="1019" b="0" i="0" u="none" strike="noStrike" kern="1200" cap="none" spc="0" normalizeH="0" baseline="0" noProof="0" dirty="0" err="1">
                <a:ln>
                  <a:noFill/>
                </a:ln>
                <a:solidFill>
                  <a:srgbClr val="263238"/>
                </a:solidFill>
                <a:effectLst/>
                <a:uLnTx/>
                <a:uFillTx/>
                <a:latin typeface="Aptos"/>
                <a:ea typeface="+mn-ea"/>
                <a:cs typeface="+mn-cs"/>
              </a:rPr>
              <a:t>ευθύνη</a:t>
            </a:r>
            <a:r>
              <a:rPr kumimoji="0" sz="1019" b="0" i="0" u="none" strike="noStrike" kern="1200" cap="none" spc="0" normalizeH="0" baseline="0" noProof="0" dirty="0">
                <a:ln>
                  <a:noFill/>
                </a:ln>
                <a:solidFill>
                  <a:srgbClr val="263238"/>
                </a:solidFill>
                <a:effectLst/>
                <a:uLnTx/>
                <a:uFillTx/>
                <a:latin typeface="Aptos"/>
                <a:ea typeface="+mn-ea"/>
                <a:cs typeface="+mn-cs"/>
              </a:rPr>
              <a:t> </a:t>
            </a:r>
            <a:r>
              <a:rPr kumimoji="0" lang="el-GR" sz="1019" b="0" i="0" u="none" strike="noStrike" kern="1200" cap="none" spc="0" normalizeH="0" baseline="0" noProof="0" dirty="0">
                <a:ln>
                  <a:noFill/>
                </a:ln>
                <a:solidFill>
                  <a:srgbClr val="263238"/>
                </a:solidFill>
                <a:effectLst/>
                <a:uLnTx/>
                <a:uFillTx/>
                <a:latin typeface="Aptos"/>
                <a:ea typeface="+mn-ea"/>
                <a:cs typeface="+mn-cs"/>
              </a:rPr>
              <a:t>-</a:t>
            </a:r>
            <a:r>
              <a:rPr kumimoji="0" sz="1019" b="0" i="0" u="none" strike="noStrike" kern="1200" cap="none" spc="0" normalizeH="0" baseline="0" noProof="0" dirty="0">
                <a:ln>
                  <a:noFill/>
                </a:ln>
                <a:solidFill>
                  <a:srgbClr val="263238"/>
                </a:solidFill>
                <a:effectLst/>
                <a:uLnTx/>
                <a:uFillTx/>
                <a:latin typeface="Aptos"/>
                <a:ea typeface="+mn-ea"/>
                <a:cs typeface="+mn-cs"/>
              </a:rPr>
              <a:t> </a:t>
            </a:r>
            <a:r>
              <a:rPr kumimoji="0" sz="1019" b="0" i="0" u="none" strike="noStrike" kern="1200" cap="none" spc="0" normalizeH="0" baseline="0" noProof="0" dirty="0" err="1">
                <a:ln>
                  <a:noFill/>
                </a:ln>
                <a:solidFill>
                  <a:srgbClr val="263238"/>
                </a:solidFill>
                <a:effectLst/>
                <a:uLnTx/>
                <a:uFillTx/>
                <a:latin typeface="Aptos"/>
                <a:ea typeface="+mn-ea"/>
                <a:cs typeface="+mn-cs"/>
              </a:rPr>
              <a:t>διάλογος</a:t>
            </a:r>
            <a:r>
              <a:rPr kumimoji="0" sz="1019" b="0" i="0" u="none" strike="noStrike" kern="1200" cap="none" spc="0" normalizeH="0" baseline="0" noProof="0" dirty="0">
                <a:ln>
                  <a:noFill/>
                </a:ln>
                <a:solidFill>
                  <a:srgbClr val="263238"/>
                </a:solidFill>
                <a:effectLst/>
                <a:uLnTx/>
                <a:uFillTx/>
                <a:latin typeface="Aptos"/>
                <a:ea typeface="+mn-ea"/>
                <a:cs typeface="+mn-cs"/>
              </a:rPr>
              <a:t> </a:t>
            </a:r>
            <a:r>
              <a:rPr kumimoji="0" lang="el-GR" sz="1019" b="0" i="0" u="none" strike="noStrike" kern="1200" cap="none" spc="0" normalizeH="0" baseline="0" noProof="0" dirty="0">
                <a:ln>
                  <a:noFill/>
                </a:ln>
                <a:solidFill>
                  <a:srgbClr val="263238"/>
                </a:solidFill>
                <a:effectLst/>
                <a:uLnTx/>
                <a:uFillTx/>
                <a:latin typeface="Aptos"/>
                <a:ea typeface="+mn-ea"/>
                <a:cs typeface="+mn-cs"/>
              </a:rPr>
              <a:t>-</a:t>
            </a:r>
            <a:r>
              <a:rPr kumimoji="0" sz="1019" b="0" i="0" u="none" strike="noStrike" kern="1200" cap="none" spc="0" normalizeH="0" baseline="0" noProof="0" dirty="0">
                <a:ln>
                  <a:noFill/>
                </a:ln>
                <a:solidFill>
                  <a:srgbClr val="263238"/>
                </a:solidFill>
                <a:effectLst/>
                <a:uLnTx/>
                <a:uFillTx/>
                <a:latin typeface="Aptos"/>
                <a:ea typeface="+mn-ea"/>
                <a:cs typeface="+mn-cs"/>
              </a:rPr>
              <a:t> </a:t>
            </a:r>
            <a:r>
              <a:rPr kumimoji="0" sz="1019" b="0" i="0" u="none" strike="noStrike" kern="1200" cap="none" spc="0" normalizeH="0" baseline="0" noProof="0" dirty="0" err="1">
                <a:ln>
                  <a:noFill/>
                </a:ln>
                <a:solidFill>
                  <a:srgbClr val="263238"/>
                </a:solidFill>
                <a:effectLst/>
                <a:uLnTx/>
                <a:uFillTx/>
                <a:latin typeface="Aptos"/>
                <a:ea typeface="+mn-ea"/>
                <a:cs typeface="+mn-cs"/>
              </a:rPr>
              <a:t>σε</a:t>
            </a:r>
            <a:r>
              <a:rPr kumimoji="0" sz="1019" b="0" i="0" u="none" strike="noStrike" kern="1200" cap="none" spc="0" normalizeH="0" baseline="0" noProof="0" dirty="0">
                <a:ln>
                  <a:noFill/>
                </a:ln>
                <a:solidFill>
                  <a:srgbClr val="263238"/>
                </a:solidFill>
                <a:effectLst/>
                <a:uLnTx/>
                <a:uFillTx/>
                <a:latin typeface="Aptos"/>
                <a:ea typeface="+mn-ea"/>
                <a:cs typeface="+mn-cs"/>
              </a:rPr>
              <a:t>βασμός </a:t>
            </a:r>
            <a:r>
              <a:rPr kumimoji="0" lang="el-GR" sz="1019" b="0" i="0" u="none" strike="noStrike" kern="1200" cap="none" spc="0" normalizeH="0" baseline="0" noProof="0" dirty="0">
                <a:ln>
                  <a:noFill/>
                </a:ln>
                <a:solidFill>
                  <a:srgbClr val="263238"/>
                </a:solidFill>
                <a:effectLst/>
                <a:uLnTx/>
                <a:uFillTx/>
                <a:latin typeface="Aptos"/>
                <a:ea typeface="+mn-ea"/>
                <a:cs typeface="+mn-cs"/>
              </a:rPr>
              <a:t>-</a:t>
            </a:r>
            <a:r>
              <a:rPr kumimoji="0" sz="1019" b="0" i="0" u="none" strike="noStrike" kern="1200" cap="none" spc="0" normalizeH="0" baseline="0" noProof="0" dirty="0">
                <a:ln>
                  <a:noFill/>
                </a:ln>
                <a:solidFill>
                  <a:srgbClr val="263238"/>
                </a:solidFill>
                <a:effectLst/>
                <a:uLnTx/>
                <a:uFillTx/>
                <a:latin typeface="Aptos"/>
                <a:ea typeface="+mn-ea"/>
                <a:cs typeface="+mn-cs"/>
              </a:rPr>
              <a:t> επίλυση συγκρούσεων</a:t>
            </a:r>
          </a:p>
        </p:txBody>
      </p:sp>
      <p:sp>
        <p:nvSpPr>
          <p:cNvPr id="42" name="Rounded Rectangle 41"/>
          <p:cNvSpPr/>
          <p:nvPr/>
        </p:nvSpPr>
        <p:spPr>
          <a:xfrm>
            <a:off x="5687568" y="4965192"/>
            <a:ext cx="5596128" cy="868680"/>
          </a:xfrm>
          <a:prstGeom prst="roundRect">
            <a:avLst/>
          </a:prstGeom>
          <a:solidFill>
            <a:srgbClr val="24465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43" name="TextBox 42"/>
          <p:cNvSpPr txBox="1"/>
          <p:nvPr/>
        </p:nvSpPr>
        <p:spPr>
          <a:xfrm>
            <a:off x="5961888" y="5175504"/>
            <a:ext cx="5074920" cy="201168"/>
          </a:xfrm>
          <a:prstGeom prst="rect">
            <a:avLst/>
          </a:prstGeom>
          <a:noFill/>
        </p:spPr>
        <p:txBody>
          <a:bodyPr wrap="square" lIns="18288" tIns="18288" rIns="18288" bIns="18288"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030" b="1" i="0" u="none" strike="noStrike" kern="1200" cap="none" spc="0" normalizeH="0" baseline="0" noProof="0">
                <a:ln>
                  <a:noFill/>
                </a:ln>
                <a:solidFill>
                  <a:srgbClr val="D7B06B"/>
                </a:solidFill>
                <a:effectLst/>
                <a:uLnTx/>
                <a:uFillTx/>
                <a:latin typeface="Aptos"/>
                <a:ea typeface="+mn-ea"/>
                <a:cs typeface="+mn-cs"/>
              </a:rPr>
              <a:t>Παιδαγωγικές πρακτικές που επανέρχονται</a:t>
            </a:r>
          </a:p>
        </p:txBody>
      </p:sp>
      <p:sp>
        <p:nvSpPr>
          <p:cNvPr id="44" name="TextBox 43"/>
          <p:cNvSpPr txBox="1"/>
          <p:nvPr/>
        </p:nvSpPr>
        <p:spPr>
          <a:xfrm>
            <a:off x="5961888" y="5468112"/>
            <a:ext cx="4983480" cy="338554"/>
          </a:xfrm>
          <a:prstGeom prst="rect">
            <a:avLst/>
          </a:prstGeom>
          <a:noFill/>
        </p:spPr>
        <p:txBody>
          <a:bodyPr wrap="square" lIns="18288" tIns="18288" rIns="18288" bIns="18288"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980" b="0" i="0" u="none" strike="noStrike" kern="1200" cap="none" spc="0" normalizeH="0" baseline="0" noProof="0" dirty="0" err="1">
                <a:ln>
                  <a:noFill/>
                </a:ln>
                <a:solidFill>
                  <a:srgbClr val="FFFFFF"/>
                </a:solidFill>
                <a:effectLst/>
                <a:uLnTx/>
                <a:uFillTx/>
                <a:latin typeface="Aptos"/>
                <a:ea typeface="+mn-ea"/>
                <a:cs typeface="+mn-cs"/>
              </a:rPr>
              <a:t>σωκρ</a:t>
            </a:r>
            <a:r>
              <a:rPr kumimoji="0" sz="980" b="0" i="0" u="none" strike="noStrike" kern="1200" cap="none" spc="0" normalizeH="0" baseline="0" noProof="0" dirty="0">
                <a:ln>
                  <a:noFill/>
                </a:ln>
                <a:solidFill>
                  <a:srgbClr val="FFFFFF"/>
                </a:solidFill>
                <a:effectLst/>
                <a:uLnTx/>
                <a:uFillTx/>
                <a:latin typeface="Aptos"/>
                <a:ea typeface="+mn-ea"/>
                <a:cs typeface="+mn-cs"/>
              </a:rPr>
              <a:t>ατικός διάλογος </a:t>
            </a:r>
            <a:r>
              <a:rPr kumimoji="0" lang="el-GR" sz="980" b="0" i="0" u="none" strike="noStrike" kern="1200" cap="none" spc="0" normalizeH="0" baseline="0" noProof="0" dirty="0">
                <a:ln>
                  <a:noFill/>
                </a:ln>
                <a:solidFill>
                  <a:srgbClr val="FFFFFF"/>
                </a:solidFill>
                <a:effectLst/>
                <a:uLnTx/>
                <a:uFillTx/>
                <a:latin typeface="Aptos"/>
                <a:ea typeface="+mn-ea"/>
                <a:cs typeface="+mn-cs"/>
              </a:rPr>
              <a:t>-</a:t>
            </a:r>
            <a:r>
              <a:rPr kumimoji="0" sz="980" b="0" i="0" u="none" strike="noStrike" kern="1200" cap="none" spc="0" normalizeH="0" baseline="0" noProof="0" dirty="0">
                <a:ln>
                  <a:noFill/>
                </a:ln>
                <a:solidFill>
                  <a:srgbClr val="FFFFFF"/>
                </a:solidFill>
                <a:effectLst/>
                <a:uLnTx/>
                <a:uFillTx/>
                <a:latin typeface="Aptos"/>
                <a:ea typeface="+mn-ea"/>
                <a:cs typeface="+mn-cs"/>
              </a:rPr>
              <a:t> οπ</a:t>
            </a:r>
            <a:r>
              <a:rPr kumimoji="0" sz="980" b="0" i="0" u="none" strike="noStrike" kern="1200" cap="none" spc="0" normalizeH="0" baseline="0" noProof="0" dirty="0" err="1">
                <a:ln>
                  <a:noFill/>
                </a:ln>
                <a:solidFill>
                  <a:srgbClr val="FFFFFF"/>
                </a:solidFill>
                <a:effectLst/>
                <a:uLnTx/>
                <a:uFillTx/>
                <a:latin typeface="Aptos"/>
                <a:ea typeface="+mn-ea"/>
                <a:cs typeface="+mn-cs"/>
              </a:rPr>
              <a:t>τική</a:t>
            </a:r>
            <a:r>
              <a:rPr kumimoji="0" sz="980" b="0" i="0" u="none" strike="noStrike" kern="1200" cap="none" spc="0" normalizeH="0" baseline="0" noProof="0" dirty="0">
                <a:ln>
                  <a:noFill/>
                </a:ln>
                <a:solidFill>
                  <a:srgbClr val="FFFFFF"/>
                </a:solidFill>
                <a:effectLst/>
                <a:uLnTx/>
                <a:uFillTx/>
                <a:latin typeface="Aptos"/>
                <a:ea typeface="+mn-ea"/>
                <a:cs typeface="+mn-cs"/>
              </a:rPr>
              <a:t> </a:t>
            </a:r>
            <a:r>
              <a:rPr kumimoji="0" sz="980" b="0" i="0" u="none" strike="noStrike" kern="1200" cap="none" spc="0" normalizeH="0" baseline="0" noProof="0" dirty="0" err="1">
                <a:ln>
                  <a:noFill/>
                </a:ln>
                <a:solidFill>
                  <a:srgbClr val="FFFFFF"/>
                </a:solidFill>
                <a:effectLst/>
                <a:uLnTx/>
                <a:uFillTx/>
                <a:latin typeface="Aptos"/>
                <a:ea typeface="+mn-ea"/>
                <a:cs typeface="+mn-cs"/>
              </a:rPr>
              <a:t>σκέψη</a:t>
            </a:r>
            <a:r>
              <a:rPr kumimoji="0" sz="980" b="0" i="0" u="none" strike="noStrike" kern="1200" cap="none" spc="0" normalizeH="0" baseline="0" noProof="0" dirty="0">
                <a:ln>
                  <a:noFill/>
                </a:ln>
                <a:solidFill>
                  <a:srgbClr val="FFFFFF"/>
                </a:solidFill>
                <a:effectLst/>
                <a:uLnTx/>
                <a:uFillTx/>
                <a:latin typeface="Aptos"/>
                <a:ea typeface="+mn-ea"/>
                <a:cs typeface="+mn-cs"/>
              </a:rPr>
              <a:t> </a:t>
            </a:r>
            <a:r>
              <a:rPr kumimoji="0" lang="el-GR" sz="980" b="0" i="0" u="none" strike="noStrike" kern="1200" cap="none" spc="0" normalizeH="0" baseline="0" noProof="0" dirty="0">
                <a:ln>
                  <a:noFill/>
                </a:ln>
                <a:solidFill>
                  <a:srgbClr val="FFFFFF"/>
                </a:solidFill>
                <a:effectLst/>
                <a:uLnTx/>
                <a:uFillTx/>
                <a:latin typeface="Aptos"/>
                <a:ea typeface="+mn-ea"/>
                <a:cs typeface="+mn-cs"/>
              </a:rPr>
              <a:t> -</a:t>
            </a:r>
            <a:r>
              <a:rPr kumimoji="0" sz="980" b="0" i="0" u="none" strike="noStrike" kern="1200" cap="none" spc="0" normalizeH="0" baseline="0" noProof="0" dirty="0">
                <a:ln>
                  <a:noFill/>
                </a:ln>
                <a:solidFill>
                  <a:srgbClr val="FFFFFF"/>
                </a:solidFill>
                <a:effectLst/>
                <a:uLnTx/>
                <a:uFillTx/>
                <a:latin typeface="Aptos"/>
                <a:ea typeface="+mn-ea"/>
                <a:cs typeface="+mn-cs"/>
              </a:rPr>
              <a:t> πα</a:t>
            </a:r>
            <a:r>
              <a:rPr kumimoji="0" sz="980" b="0" i="0" u="none" strike="noStrike" kern="1200" cap="none" spc="0" normalizeH="0" baseline="0" noProof="0" dirty="0" err="1">
                <a:ln>
                  <a:noFill/>
                </a:ln>
                <a:solidFill>
                  <a:srgbClr val="FFFFFF"/>
                </a:solidFill>
                <a:effectLst/>
                <a:uLnTx/>
                <a:uFillTx/>
                <a:latin typeface="Aptos"/>
                <a:ea typeface="+mn-ea"/>
                <a:cs typeface="+mn-cs"/>
              </a:rPr>
              <a:t>ιχνίδι</a:t>
            </a:r>
            <a:r>
              <a:rPr kumimoji="0" sz="980" b="0" i="0" u="none" strike="noStrike" kern="1200" cap="none" spc="0" normalizeH="0" baseline="0" noProof="0" dirty="0">
                <a:ln>
                  <a:noFill/>
                </a:ln>
                <a:solidFill>
                  <a:srgbClr val="FFFFFF"/>
                </a:solidFill>
                <a:effectLst/>
                <a:uLnTx/>
                <a:uFillTx/>
                <a:latin typeface="Aptos"/>
                <a:ea typeface="+mn-ea"/>
                <a:cs typeface="+mn-cs"/>
              </a:rPr>
              <a:t>α σκέψης </a:t>
            </a:r>
            <a:r>
              <a:rPr kumimoji="0" lang="el-GR" sz="980" b="0" i="0" u="none" strike="noStrike" kern="1200" cap="none" spc="0" normalizeH="0" baseline="0" noProof="0" dirty="0">
                <a:ln>
                  <a:noFill/>
                </a:ln>
                <a:solidFill>
                  <a:srgbClr val="FFFFFF"/>
                </a:solidFill>
                <a:effectLst/>
                <a:uLnTx/>
                <a:uFillTx/>
                <a:latin typeface="Aptos"/>
                <a:ea typeface="+mn-ea"/>
                <a:cs typeface="+mn-cs"/>
              </a:rPr>
              <a:t>-</a:t>
            </a:r>
            <a:r>
              <a:rPr kumimoji="0" sz="980" b="0" i="0" u="none" strike="noStrike" kern="1200" cap="none" spc="0" normalizeH="0" baseline="0" noProof="0" dirty="0">
                <a:ln>
                  <a:noFill/>
                </a:ln>
                <a:solidFill>
                  <a:srgbClr val="FFFFFF"/>
                </a:solidFill>
                <a:effectLst/>
                <a:uLnTx/>
                <a:uFillTx/>
                <a:latin typeface="Aptos"/>
                <a:ea typeface="+mn-ea"/>
                <a:cs typeface="+mn-cs"/>
              </a:rPr>
              <a:t> ενεργητική α</a:t>
            </a:r>
            <a:r>
              <a:rPr kumimoji="0" sz="980" b="0" i="0" u="none" strike="noStrike" kern="1200" cap="none" spc="0" normalizeH="0" baseline="0" noProof="0" dirty="0" err="1">
                <a:ln>
                  <a:noFill/>
                </a:ln>
                <a:solidFill>
                  <a:srgbClr val="FFFFFF"/>
                </a:solidFill>
                <a:effectLst/>
                <a:uLnTx/>
                <a:uFillTx/>
                <a:latin typeface="Aptos"/>
                <a:ea typeface="+mn-ea"/>
                <a:cs typeface="+mn-cs"/>
              </a:rPr>
              <a:t>νάγνωση</a:t>
            </a:r>
            <a:r>
              <a:rPr kumimoji="0" sz="980" b="0" i="0" u="none" strike="noStrike" kern="1200" cap="none" spc="0" normalizeH="0" baseline="0" noProof="0" dirty="0">
                <a:ln>
                  <a:noFill/>
                </a:ln>
                <a:solidFill>
                  <a:srgbClr val="FFFFFF"/>
                </a:solidFill>
                <a:effectLst/>
                <a:uLnTx/>
                <a:uFillTx/>
                <a:latin typeface="Aptos"/>
                <a:ea typeface="+mn-ea"/>
                <a:cs typeface="+mn-cs"/>
              </a:rPr>
              <a:t> </a:t>
            </a:r>
            <a:r>
              <a:rPr kumimoji="0" lang="el-GR" sz="980" b="0" i="0" u="none" strike="noStrike" kern="1200" cap="none" spc="0" normalizeH="0" baseline="0" noProof="0" dirty="0">
                <a:ln>
                  <a:noFill/>
                </a:ln>
                <a:solidFill>
                  <a:srgbClr val="FFFFFF"/>
                </a:solidFill>
                <a:effectLst/>
                <a:uLnTx/>
                <a:uFillTx/>
                <a:latin typeface="Aptos"/>
                <a:ea typeface="+mn-ea"/>
                <a:cs typeface="+mn-cs"/>
              </a:rPr>
              <a:t> και ακρόαση -</a:t>
            </a:r>
            <a:r>
              <a:rPr kumimoji="0" sz="980" b="0" i="0" u="none" strike="noStrike" kern="1200" cap="none" spc="0" normalizeH="0" baseline="0" noProof="0" dirty="0">
                <a:ln>
                  <a:noFill/>
                </a:ln>
                <a:solidFill>
                  <a:srgbClr val="FFFFFF"/>
                </a:solidFill>
                <a:effectLst/>
                <a:uLnTx/>
                <a:uFillTx/>
                <a:latin typeface="Aptos"/>
                <a:ea typeface="+mn-ea"/>
                <a:cs typeface="+mn-cs"/>
              </a:rPr>
              <a:t> </a:t>
            </a:r>
            <a:r>
              <a:rPr kumimoji="0" sz="980" b="0" i="0" u="none" strike="noStrike" kern="1200" cap="none" spc="0" normalizeH="0" baseline="0" noProof="0" dirty="0" err="1">
                <a:ln>
                  <a:noFill/>
                </a:ln>
                <a:solidFill>
                  <a:srgbClr val="FFFFFF"/>
                </a:solidFill>
                <a:effectLst/>
                <a:uLnTx/>
                <a:uFillTx/>
                <a:latin typeface="Aptos"/>
                <a:ea typeface="+mn-ea"/>
                <a:cs typeface="+mn-cs"/>
              </a:rPr>
              <a:t>δημιουργικές</a:t>
            </a:r>
            <a:r>
              <a:rPr kumimoji="0" sz="980" b="0" i="0" u="none" strike="noStrike" kern="1200" cap="none" spc="0" normalizeH="0" baseline="0" noProof="0" dirty="0">
                <a:ln>
                  <a:noFill/>
                </a:ln>
                <a:solidFill>
                  <a:srgbClr val="FFFFFF"/>
                </a:solidFill>
                <a:effectLst/>
                <a:uLnTx/>
                <a:uFillTx/>
                <a:latin typeface="Aptos"/>
                <a:ea typeface="+mn-ea"/>
                <a:cs typeface="+mn-cs"/>
              </a:rPr>
              <a:t> </a:t>
            </a:r>
            <a:r>
              <a:rPr kumimoji="0" sz="980" b="0" i="0" u="none" strike="noStrike" kern="1200" cap="none" spc="0" normalizeH="0" baseline="0" noProof="0" dirty="0" err="1">
                <a:ln>
                  <a:noFill/>
                </a:ln>
                <a:solidFill>
                  <a:srgbClr val="FFFFFF"/>
                </a:solidFill>
                <a:effectLst/>
                <a:uLnTx/>
                <a:uFillTx/>
                <a:latin typeface="Aptos"/>
                <a:ea typeface="+mn-ea"/>
                <a:cs typeface="+mn-cs"/>
              </a:rPr>
              <a:t>δράσεις</a:t>
            </a:r>
            <a:r>
              <a:rPr kumimoji="0" lang="el-GR" sz="980" b="0" i="0" u="none" strike="noStrike" kern="1200" cap="none" spc="0" normalizeH="0" baseline="0" noProof="0" dirty="0">
                <a:ln>
                  <a:noFill/>
                </a:ln>
                <a:solidFill>
                  <a:srgbClr val="FFFFFF"/>
                </a:solidFill>
                <a:effectLst/>
                <a:uLnTx/>
                <a:uFillTx/>
                <a:latin typeface="Aptos"/>
                <a:ea typeface="+mn-ea"/>
                <a:cs typeface="+mn-cs"/>
              </a:rPr>
              <a:t>  </a:t>
            </a:r>
            <a:endParaRPr kumimoji="0" sz="980" b="0" i="0" u="none" strike="noStrike" kern="1200" cap="none" spc="0" normalizeH="0" baseline="0" noProof="0" dirty="0">
              <a:ln>
                <a:noFill/>
              </a:ln>
              <a:solidFill>
                <a:srgbClr val="FFFFFF"/>
              </a:solidFill>
              <a:effectLst/>
              <a:uLnTx/>
              <a:uFillTx/>
              <a:latin typeface="Aptos"/>
              <a:ea typeface="+mn-ea"/>
              <a:cs typeface="+mn-cs"/>
            </a:endParaRPr>
          </a:p>
        </p:txBody>
      </p:sp>
      <p:sp>
        <p:nvSpPr>
          <p:cNvPr id="46" name="TextBox 45"/>
          <p:cNvSpPr txBox="1"/>
          <p:nvPr/>
        </p:nvSpPr>
        <p:spPr>
          <a:xfrm>
            <a:off x="5760720" y="6181344"/>
            <a:ext cx="5486400" cy="182880"/>
          </a:xfrm>
          <a:prstGeom prst="rect">
            <a:avLst/>
          </a:prstGeom>
          <a:noFill/>
        </p:spPr>
        <p:txBody>
          <a:bodyPr wrap="square" lIns="18288" tIns="18288" rIns="18288" bIns="18288" anchor="t">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sz="730" b="0" i="1" u="none" strike="noStrike" kern="1200" cap="none" spc="0" normalizeH="0" baseline="0" noProof="0" dirty="0" err="1">
                <a:ln>
                  <a:noFill/>
                </a:ln>
                <a:solidFill>
                  <a:srgbClr val="6C7A82"/>
                </a:solidFill>
                <a:effectLst/>
                <a:uLnTx/>
                <a:uFillTx/>
                <a:latin typeface="Aptos"/>
                <a:ea typeface="+mn-ea"/>
                <a:cs typeface="+mn-cs"/>
              </a:rPr>
              <a:t>Πηγή</a:t>
            </a:r>
            <a:r>
              <a:rPr kumimoji="0" sz="730" b="0" i="1" u="none" strike="noStrike" kern="1200" cap="none" spc="0" normalizeH="0" baseline="0" noProof="0" dirty="0">
                <a:ln>
                  <a:noFill/>
                </a:ln>
                <a:solidFill>
                  <a:srgbClr val="6C7A82"/>
                </a:solidFill>
                <a:effectLst/>
                <a:uLnTx/>
                <a:uFillTx/>
                <a:latin typeface="Aptos"/>
                <a:ea typeface="+mn-ea"/>
                <a:cs typeface="+mn-cs"/>
              </a:rPr>
              <a:t>: </a:t>
            </a:r>
            <a:r>
              <a:rPr kumimoji="0" sz="730" b="0" i="1" u="none" strike="noStrike" kern="1200" cap="none" spc="0" normalizeH="0" baseline="0" noProof="0" dirty="0" err="1">
                <a:ln>
                  <a:noFill/>
                </a:ln>
                <a:solidFill>
                  <a:srgbClr val="6C7A82"/>
                </a:solidFill>
                <a:effectLst/>
                <a:uLnTx/>
                <a:uFillTx/>
                <a:latin typeface="Aptos"/>
                <a:ea typeface="+mn-ea"/>
                <a:cs typeface="+mn-cs"/>
              </a:rPr>
              <a:t>Ćurko</a:t>
            </a:r>
            <a:r>
              <a:rPr kumimoji="0" sz="730" b="0" i="1" u="none" strike="noStrike" kern="1200" cap="none" spc="0" normalizeH="0" baseline="0" noProof="0" dirty="0">
                <a:ln>
                  <a:noFill/>
                </a:ln>
                <a:solidFill>
                  <a:srgbClr val="6C7A82"/>
                </a:solidFill>
                <a:effectLst/>
                <a:uLnTx/>
                <a:uFillTx/>
                <a:latin typeface="Aptos"/>
                <a:ea typeface="+mn-ea"/>
                <a:cs typeface="+mn-cs"/>
              </a:rPr>
              <a:t> &amp; Kovačević (2018), σ. 90–103</a:t>
            </a:r>
          </a:p>
        </p:txBody>
      </p:sp>
      <p:sp>
        <p:nvSpPr>
          <p:cNvPr id="47" name="Rectangle 46"/>
          <p:cNvSpPr/>
          <p:nvPr/>
        </p:nvSpPr>
        <p:spPr>
          <a:xfrm>
            <a:off x="512064" y="6510528"/>
            <a:ext cx="11155680" cy="10972"/>
          </a:xfrm>
          <a:prstGeom prst="rect">
            <a:avLst/>
          </a:prstGeom>
          <a:solidFill>
            <a:srgbClr val="D9D6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48" name="TextBox 47"/>
          <p:cNvSpPr txBox="1"/>
          <p:nvPr/>
        </p:nvSpPr>
        <p:spPr>
          <a:xfrm>
            <a:off x="530352" y="6547104"/>
            <a:ext cx="3657600" cy="164592"/>
          </a:xfrm>
          <a:prstGeom prst="rect">
            <a:avLst/>
          </a:prstGeom>
          <a:noFill/>
        </p:spPr>
        <p:txBody>
          <a:bodyPr wrap="square" lIns="18288" tIns="18288" rIns="18288" bIns="18288"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830" b="1" i="0" u="none" strike="noStrike" kern="1200" cap="none" spc="0" normalizeH="0" baseline="0" noProof="0">
                <a:ln>
                  <a:noFill/>
                </a:ln>
                <a:solidFill>
                  <a:srgbClr val="6C7A82"/>
                </a:solidFill>
                <a:effectLst/>
                <a:uLnTx/>
                <a:uFillTx/>
                <a:latin typeface="Aptos"/>
                <a:ea typeface="+mn-ea"/>
                <a:cs typeface="+mn-cs"/>
              </a:rPr>
              <a:t>ΕΝΌΤΗΤΑ 1</a:t>
            </a:r>
          </a:p>
        </p:txBody>
      </p:sp>
      <p:sp>
        <p:nvSpPr>
          <p:cNvPr id="49" name="Θέση αριθμού διαφάνειας 48">
            <a:extLst>
              <a:ext uri="{FF2B5EF4-FFF2-40B4-BE49-F238E27FC236}">
                <a16:creationId xmlns:a16="http://schemas.microsoft.com/office/drawing/2014/main" id="{9358C761-750F-72A1-1A59-B7E155EED4FF}"/>
              </a:ext>
            </a:extLst>
          </p:cNvPr>
          <p:cNvSpPr>
            <a:spLocks noGrp="1"/>
          </p:cNvSpPr>
          <p:nvPr>
            <p:ph type="sldNum" sz="quarter" idx="12"/>
          </p:nvPr>
        </p:nvSpPr>
        <p:spPr>
          <a:xfrm>
            <a:off x="9566656" y="6455981"/>
            <a:ext cx="2133600" cy="365125"/>
          </a:xfrm>
        </p:spPr>
        <p:txBody>
          <a:bodyPr/>
          <a:lstStyle/>
          <a:p>
            <a:fld id="{C1FF6DA9-008F-8B48-92A6-B652298478BF}" type="slidenum">
              <a:rPr lang="en-US" smtClean="0"/>
              <a:t>17</a:t>
            </a:fld>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sp>
        <p:nvSpPr>
          <p:cNvPr id="3" name="TextBox 2"/>
          <p:cNvSpPr txBox="1"/>
          <p:nvPr/>
        </p:nvSpPr>
        <p:spPr>
          <a:xfrm>
            <a:off x="685800" y="749808"/>
            <a:ext cx="10607040" cy="470898"/>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sz="2700" b="1" i="0" u="none" strike="noStrike" kern="1200" cap="none" spc="0" normalizeH="0" baseline="0" noProof="0" dirty="0">
                <a:ln>
                  <a:noFill/>
                </a:ln>
                <a:solidFill>
                  <a:srgbClr val="24465B"/>
                </a:solidFill>
                <a:effectLst/>
                <a:uLnTx/>
                <a:uFillTx/>
                <a:latin typeface="Aptos Display"/>
                <a:ea typeface="+mn-ea"/>
                <a:cs typeface="+mn-cs"/>
              </a:rPr>
              <a:t>Κεντρικές αξίες που καλλιεργεί το ΠΣ</a:t>
            </a:r>
            <a:endParaRPr kumimoji="0" sz="2700" b="1" i="0" u="none" strike="noStrike" kern="1200" cap="none" spc="0" normalizeH="0" baseline="0" noProof="0" dirty="0">
              <a:ln>
                <a:noFill/>
              </a:ln>
              <a:solidFill>
                <a:srgbClr val="24465B"/>
              </a:solidFill>
              <a:effectLst/>
              <a:uLnTx/>
              <a:uFillTx/>
              <a:latin typeface="Aptos Display"/>
              <a:ea typeface="+mn-ea"/>
              <a:cs typeface="+mn-cs"/>
            </a:endParaRPr>
          </a:p>
        </p:txBody>
      </p:sp>
      <p:sp>
        <p:nvSpPr>
          <p:cNvPr id="5" name="Rounded Rectangle 4"/>
          <p:cNvSpPr/>
          <p:nvPr/>
        </p:nvSpPr>
        <p:spPr>
          <a:xfrm>
            <a:off x="749808" y="1901952"/>
            <a:ext cx="3307080" cy="1618488"/>
          </a:xfrm>
          <a:prstGeom prst="roundRect">
            <a:avLst/>
          </a:prstGeom>
          <a:solidFill>
            <a:srgbClr val="FFFFFF"/>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Oval 5"/>
          <p:cNvSpPr/>
          <p:nvPr/>
        </p:nvSpPr>
        <p:spPr>
          <a:xfrm>
            <a:off x="932688" y="2084832"/>
            <a:ext cx="384048" cy="384048"/>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TextBox 6"/>
          <p:cNvSpPr txBox="1"/>
          <p:nvPr/>
        </p:nvSpPr>
        <p:spPr>
          <a:xfrm>
            <a:off x="932688" y="2167128"/>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1</a:t>
            </a:r>
          </a:p>
        </p:txBody>
      </p:sp>
      <p:sp>
        <p:nvSpPr>
          <p:cNvPr id="8" name="TextBox 7"/>
          <p:cNvSpPr txBox="1"/>
          <p:nvPr/>
        </p:nvSpPr>
        <p:spPr>
          <a:xfrm>
            <a:off x="1435607" y="2066544"/>
            <a:ext cx="2456688" cy="420624"/>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20" b="1" i="0" u="none" strike="noStrike" kern="1200" cap="none" spc="0" normalizeH="0" baseline="0" noProof="0">
                <a:ln>
                  <a:noFill/>
                </a:ln>
                <a:solidFill>
                  <a:srgbClr val="24465B"/>
                </a:solidFill>
                <a:effectLst/>
                <a:uLnTx/>
                <a:uFillTx/>
                <a:latin typeface="Aptos Display"/>
                <a:ea typeface="+mn-ea"/>
                <a:cs typeface="+mn-cs"/>
              </a:rPr>
              <a:t>Αξιοπρέπεια</a:t>
            </a:r>
          </a:p>
        </p:txBody>
      </p:sp>
      <p:sp>
        <p:nvSpPr>
          <p:cNvPr id="9" name="TextBox 8"/>
          <p:cNvSpPr txBox="1"/>
          <p:nvPr/>
        </p:nvSpPr>
        <p:spPr>
          <a:xfrm>
            <a:off x="978407" y="2587752"/>
            <a:ext cx="2849880" cy="240066"/>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200" b="0" i="0" u="none" strike="noStrike" kern="1200" cap="none" spc="0" normalizeH="0" baseline="0" noProof="0" dirty="0">
                <a:ln>
                  <a:noFill/>
                </a:ln>
                <a:solidFill>
                  <a:srgbClr val="4C565C"/>
                </a:solidFill>
                <a:effectLst/>
                <a:uLnTx/>
                <a:uFillTx/>
                <a:latin typeface="Aptos"/>
                <a:ea typeface="+mn-ea"/>
                <a:cs typeface="+mn-cs"/>
              </a:rPr>
              <a:t>αναφα</a:t>
            </a:r>
            <a:r>
              <a:rPr kumimoji="0" sz="1200" b="0" i="0" u="none" strike="noStrike" kern="1200" cap="none" spc="0" normalizeH="0" baseline="0" noProof="0" dirty="0" err="1">
                <a:ln>
                  <a:noFill/>
                </a:ln>
                <a:solidFill>
                  <a:srgbClr val="4C565C"/>
                </a:solidFill>
                <a:effectLst/>
                <a:uLnTx/>
                <a:uFillTx/>
                <a:latin typeface="Aptos"/>
                <a:ea typeface="+mn-ea"/>
                <a:cs typeface="+mn-cs"/>
              </a:rPr>
              <a:t>ίρετη</a:t>
            </a:r>
            <a:r>
              <a:rPr kumimoji="0" sz="1200" b="0" i="0" u="none" strike="noStrike" kern="1200" cap="none" spc="0" normalizeH="0" baseline="0" noProof="0" dirty="0">
                <a:ln>
                  <a:noFill/>
                </a:ln>
                <a:solidFill>
                  <a:srgbClr val="4C565C"/>
                </a:solidFill>
                <a:effectLst/>
                <a:uLnTx/>
                <a:uFillTx/>
                <a:latin typeface="Aptos"/>
                <a:ea typeface="+mn-ea"/>
                <a:cs typeface="+mn-cs"/>
              </a:rPr>
              <a:t> α</a:t>
            </a:r>
            <a:r>
              <a:rPr kumimoji="0" sz="1200" b="0" i="0" u="none" strike="noStrike" kern="1200" cap="none" spc="0" normalizeH="0" baseline="0" noProof="0" dirty="0" err="1">
                <a:ln>
                  <a:noFill/>
                </a:ln>
                <a:solidFill>
                  <a:srgbClr val="4C565C"/>
                </a:solidFill>
                <a:effectLst/>
                <a:uLnTx/>
                <a:uFillTx/>
                <a:latin typeface="Aptos"/>
                <a:ea typeface="+mn-ea"/>
                <a:cs typeface="+mn-cs"/>
              </a:rPr>
              <a:t>ξί</a:t>
            </a:r>
            <a:r>
              <a:rPr kumimoji="0" sz="1200" b="0" i="0" u="none" strike="noStrike" kern="1200" cap="none" spc="0" normalizeH="0" baseline="0" noProof="0" dirty="0">
                <a:ln>
                  <a:noFill/>
                </a:ln>
                <a:solidFill>
                  <a:srgbClr val="4C565C"/>
                </a:solidFill>
                <a:effectLst/>
                <a:uLnTx/>
                <a:uFillTx/>
                <a:latin typeface="Aptos"/>
                <a:ea typeface="+mn-ea"/>
                <a:cs typeface="+mn-cs"/>
              </a:rPr>
              <a:t>α κάθε προσώπου</a:t>
            </a:r>
          </a:p>
        </p:txBody>
      </p:sp>
      <p:sp>
        <p:nvSpPr>
          <p:cNvPr id="10" name="Rounded Rectangle 9"/>
          <p:cNvSpPr/>
          <p:nvPr/>
        </p:nvSpPr>
        <p:spPr>
          <a:xfrm>
            <a:off x="4376928" y="1901952"/>
            <a:ext cx="3307080" cy="1618488"/>
          </a:xfrm>
          <a:prstGeom prst="roundRect">
            <a:avLst/>
          </a:prstGeom>
          <a:solidFill>
            <a:srgbClr val="E5ECEE"/>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Oval 10"/>
          <p:cNvSpPr/>
          <p:nvPr/>
        </p:nvSpPr>
        <p:spPr>
          <a:xfrm>
            <a:off x="4559808" y="2084832"/>
            <a:ext cx="384048" cy="384048"/>
          </a:xfrm>
          <a:prstGeom prst="ellipse">
            <a:avLst/>
          </a:prstGeom>
          <a:solidFill>
            <a:srgbClr val="7D9EA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TextBox 11"/>
          <p:cNvSpPr txBox="1"/>
          <p:nvPr/>
        </p:nvSpPr>
        <p:spPr>
          <a:xfrm>
            <a:off x="4559808" y="2167128"/>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2</a:t>
            </a:r>
          </a:p>
        </p:txBody>
      </p:sp>
      <p:sp>
        <p:nvSpPr>
          <p:cNvPr id="13" name="TextBox 12"/>
          <p:cNvSpPr txBox="1"/>
          <p:nvPr/>
        </p:nvSpPr>
        <p:spPr>
          <a:xfrm>
            <a:off x="5062728" y="2066544"/>
            <a:ext cx="2456688" cy="420624"/>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20" b="1" i="0" u="none" strike="noStrike" kern="1200" cap="none" spc="0" normalizeH="0" baseline="0" noProof="0">
                <a:ln>
                  <a:noFill/>
                </a:ln>
                <a:solidFill>
                  <a:srgbClr val="24465B"/>
                </a:solidFill>
                <a:effectLst/>
                <a:uLnTx/>
                <a:uFillTx/>
                <a:latin typeface="Aptos Display"/>
                <a:ea typeface="+mn-ea"/>
                <a:cs typeface="+mn-cs"/>
              </a:rPr>
              <a:t>Αμοιβαίος σεβασμός</a:t>
            </a:r>
          </a:p>
        </p:txBody>
      </p:sp>
      <p:sp>
        <p:nvSpPr>
          <p:cNvPr id="14" name="TextBox 13"/>
          <p:cNvSpPr txBox="1"/>
          <p:nvPr/>
        </p:nvSpPr>
        <p:spPr>
          <a:xfrm>
            <a:off x="4605528" y="2587752"/>
            <a:ext cx="2849880" cy="240066"/>
          </a:xfrm>
          <a:prstGeom prst="rect">
            <a:avLst/>
          </a:prstGeom>
          <a:noFill/>
        </p:spPr>
        <p:txBody>
          <a:bodyPr wrap="square" lIns="27432" tIns="27432" rIns="27432" bIns="27432" anchor="t">
            <a:spAutoFit/>
          </a:bodyPr>
          <a:lstStyle/>
          <a:p>
            <a:pPr defTabSz="457200"/>
            <a:r>
              <a:rPr sz="1200" dirty="0">
                <a:solidFill>
                  <a:srgbClr val="4C565C"/>
                </a:solidFill>
                <a:latin typeface="Aptos"/>
              </a:rPr>
              <a:t>ανα</a:t>
            </a:r>
            <a:r>
              <a:rPr sz="1200" dirty="0" err="1">
                <a:solidFill>
                  <a:srgbClr val="4C565C"/>
                </a:solidFill>
                <a:latin typeface="Aptos"/>
              </a:rPr>
              <a:t>γνώριση</a:t>
            </a:r>
            <a:r>
              <a:rPr sz="1200" dirty="0">
                <a:solidFill>
                  <a:srgbClr val="4C565C"/>
                </a:solidFill>
                <a:latin typeface="Aptos"/>
              </a:rPr>
              <a:t> </a:t>
            </a:r>
            <a:r>
              <a:rPr sz="1200" dirty="0" err="1">
                <a:solidFill>
                  <a:srgbClr val="4C565C"/>
                </a:solidFill>
                <a:latin typeface="Aptos"/>
              </a:rPr>
              <a:t>χωρίς</a:t>
            </a:r>
            <a:r>
              <a:rPr sz="1200" dirty="0">
                <a:solidFill>
                  <a:srgbClr val="4C565C"/>
                </a:solidFill>
                <a:latin typeface="Aptos"/>
              </a:rPr>
              <a:t> απα</a:t>
            </a:r>
            <a:r>
              <a:rPr sz="1200" dirty="0" err="1">
                <a:solidFill>
                  <a:srgbClr val="4C565C"/>
                </a:solidFill>
                <a:latin typeface="Aptos"/>
              </a:rPr>
              <a:t>ίτηση</a:t>
            </a:r>
            <a:r>
              <a:rPr sz="1200" dirty="0">
                <a:solidFill>
                  <a:srgbClr val="4C565C"/>
                </a:solidFill>
                <a:latin typeface="Aptos"/>
              </a:rPr>
              <a:t> </a:t>
            </a:r>
            <a:r>
              <a:rPr sz="1200" dirty="0" err="1">
                <a:solidFill>
                  <a:srgbClr val="4C565C"/>
                </a:solidFill>
                <a:latin typeface="Aptos"/>
              </a:rPr>
              <a:t>ομοιότητ</a:t>
            </a:r>
            <a:r>
              <a:rPr sz="1200" dirty="0">
                <a:solidFill>
                  <a:srgbClr val="4C565C"/>
                </a:solidFill>
                <a:latin typeface="Aptos"/>
              </a:rPr>
              <a:t>ας</a:t>
            </a:r>
          </a:p>
        </p:txBody>
      </p:sp>
      <p:sp>
        <p:nvSpPr>
          <p:cNvPr id="15" name="Rounded Rectangle 14"/>
          <p:cNvSpPr/>
          <p:nvPr/>
        </p:nvSpPr>
        <p:spPr>
          <a:xfrm>
            <a:off x="8004048" y="1901952"/>
            <a:ext cx="3307080" cy="1618488"/>
          </a:xfrm>
          <a:prstGeom prst="roundRect">
            <a:avLst/>
          </a:prstGeom>
          <a:solidFill>
            <a:srgbClr val="E8D9BA"/>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Oval 15"/>
          <p:cNvSpPr/>
          <p:nvPr/>
        </p:nvSpPr>
        <p:spPr>
          <a:xfrm>
            <a:off x="8186928" y="2084832"/>
            <a:ext cx="384048" cy="384048"/>
          </a:xfrm>
          <a:prstGeom prst="ellipse">
            <a:avLst/>
          </a:prstGeom>
          <a:solidFill>
            <a:srgbClr val="24465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TextBox 16"/>
          <p:cNvSpPr txBox="1"/>
          <p:nvPr/>
        </p:nvSpPr>
        <p:spPr>
          <a:xfrm>
            <a:off x="8186928" y="2167128"/>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3</a:t>
            </a:r>
          </a:p>
        </p:txBody>
      </p:sp>
      <p:sp>
        <p:nvSpPr>
          <p:cNvPr id="18" name="TextBox 17"/>
          <p:cNvSpPr txBox="1"/>
          <p:nvPr/>
        </p:nvSpPr>
        <p:spPr>
          <a:xfrm>
            <a:off x="8689848" y="2066544"/>
            <a:ext cx="2456688" cy="420624"/>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20" b="1" i="0" u="none" strike="noStrike" kern="1200" cap="none" spc="0" normalizeH="0" baseline="0" noProof="0">
                <a:ln>
                  <a:noFill/>
                </a:ln>
                <a:solidFill>
                  <a:srgbClr val="24465B"/>
                </a:solidFill>
                <a:effectLst/>
                <a:uLnTx/>
                <a:uFillTx/>
                <a:latin typeface="Aptos Display"/>
                <a:ea typeface="+mn-ea"/>
                <a:cs typeface="+mn-cs"/>
              </a:rPr>
              <a:t>Ευθύνη</a:t>
            </a:r>
          </a:p>
        </p:txBody>
      </p:sp>
      <p:sp>
        <p:nvSpPr>
          <p:cNvPr id="19" name="TextBox 18"/>
          <p:cNvSpPr txBox="1"/>
          <p:nvPr/>
        </p:nvSpPr>
        <p:spPr>
          <a:xfrm>
            <a:off x="8232648" y="2587752"/>
            <a:ext cx="2849880" cy="240066"/>
          </a:xfrm>
          <a:prstGeom prst="rect">
            <a:avLst/>
          </a:prstGeom>
          <a:noFill/>
        </p:spPr>
        <p:txBody>
          <a:bodyPr wrap="square" lIns="27432" tIns="27432" rIns="27432" bIns="27432" anchor="t">
            <a:spAutoFit/>
          </a:bodyPr>
          <a:lstStyle/>
          <a:p>
            <a:pPr defTabSz="457200"/>
            <a:r>
              <a:rPr sz="1200" dirty="0" err="1">
                <a:solidFill>
                  <a:srgbClr val="4C565C"/>
                </a:solidFill>
                <a:latin typeface="Aptos"/>
              </a:rPr>
              <a:t>λογοδοσί</a:t>
            </a:r>
            <a:r>
              <a:rPr sz="1200" dirty="0">
                <a:solidFill>
                  <a:srgbClr val="4C565C"/>
                </a:solidFill>
                <a:latin typeface="Aptos"/>
              </a:rPr>
              <a:t>α για επιλογές και συνέπειες</a:t>
            </a:r>
          </a:p>
        </p:txBody>
      </p:sp>
      <p:sp>
        <p:nvSpPr>
          <p:cNvPr id="20" name="Rounded Rectangle 19"/>
          <p:cNvSpPr/>
          <p:nvPr/>
        </p:nvSpPr>
        <p:spPr>
          <a:xfrm>
            <a:off x="749808" y="3813048"/>
            <a:ext cx="3307080" cy="1618488"/>
          </a:xfrm>
          <a:prstGeom prst="roundRect">
            <a:avLst/>
          </a:prstGeom>
          <a:solidFill>
            <a:srgbClr val="DCE5DE"/>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Oval 20"/>
          <p:cNvSpPr/>
          <p:nvPr/>
        </p:nvSpPr>
        <p:spPr>
          <a:xfrm>
            <a:off x="932688" y="3995928"/>
            <a:ext cx="384048" cy="384048"/>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2" name="TextBox 21"/>
          <p:cNvSpPr txBox="1"/>
          <p:nvPr/>
        </p:nvSpPr>
        <p:spPr>
          <a:xfrm>
            <a:off x="932688" y="4078224"/>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4</a:t>
            </a:r>
          </a:p>
        </p:txBody>
      </p:sp>
      <p:sp>
        <p:nvSpPr>
          <p:cNvPr id="23" name="TextBox 22"/>
          <p:cNvSpPr txBox="1"/>
          <p:nvPr/>
        </p:nvSpPr>
        <p:spPr>
          <a:xfrm>
            <a:off x="1435607" y="3977639"/>
            <a:ext cx="2456688" cy="420624"/>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20" b="1" i="0" u="none" strike="noStrike" kern="1200" cap="none" spc="0" normalizeH="0" baseline="0" noProof="0">
                <a:ln>
                  <a:noFill/>
                </a:ln>
                <a:solidFill>
                  <a:srgbClr val="24465B"/>
                </a:solidFill>
                <a:effectLst/>
                <a:uLnTx/>
                <a:uFillTx/>
                <a:latin typeface="Aptos Display"/>
                <a:ea typeface="+mn-ea"/>
                <a:cs typeface="+mn-cs"/>
              </a:rPr>
              <a:t>Αλληλεγγύη</a:t>
            </a:r>
          </a:p>
        </p:txBody>
      </p:sp>
      <p:sp>
        <p:nvSpPr>
          <p:cNvPr id="24" name="TextBox 23"/>
          <p:cNvSpPr txBox="1"/>
          <p:nvPr/>
        </p:nvSpPr>
        <p:spPr>
          <a:xfrm>
            <a:off x="978407" y="4498848"/>
            <a:ext cx="2849880" cy="240066"/>
          </a:xfrm>
          <a:prstGeom prst="rect">
            <a:avLst/>
          </a:prstGeom>
          <a:noFill/>
        </p:spPr>
        <p:txBody>
          <a:bodyPr wrap="square" lIns="27432" tIns="27432" rIns="27432" bIns="27432" anchor="t">
            <a:spAutoFit/>
          </a:bodyPr>
          <a:lstStyle/>
          <a:p>
            <a:pPr defTabSz="457200"/>
            <a:r>
              <a:rPr sz="1200" dirty="0" err="1">
                <a:solidFill>
                  <a:srgbClr val="4C565C"/>
                </a:solidFill>
                <a:latin typeface="Aptos"/>
              </a:rPr>
              <a:t>ενδι</a:t>
            </a:r>
            <a:r>
              <a:rPr sz="1200" dirty="0">
                <a:solidFill>
                  <a:srgbClr val="4C565C"/>
                </a:solidFill>
                <a:latin typeface="Aptos"/>
              </a:rPr>
              <a:t>αφέρον για την ευημερία των άλλων</a:t>
            </a:r>
          </a:p>
        </p:txBody>
      </p:sp>
      <p:sp>
        <p:nvSpPr>
          <p:cNvPr id="25" name="Rounded Rectangle 24"/>
          <p:cNvSpPr/>
          <p:nvPr/>
        </p:nvSpPr>
        <p:spPr>
          <a:xfrm>
            <a:off x="4376928" y="3813048"/>
            <a:ext cx="3307080" cy="1618488"/>
          </a:xfrm>
          <a:prstGeom prst="roundRect">
            <a:avLst/>
          </a:prstGeom>
          <a:solidFill>
            <a:srgbClr val="FFFFFF"/>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6" name="Oval 25"/>
          <p:cNvSpPr/>
          <p:nvPr/>
        </p:nvSpPr>
        <p:spPr>
          <a:xfrm>
            <a:off x="4559808" y="3995928"/>
            <a:ext cx="384048" cy="384048"/>
          </a:xfrm>
          <a:prstGeom prst="ellipse">
            <a:avLst/>
          </a:prstGeom>
          <a:solidFill>
            <a:srgbClr val="7D9EA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7" name="TextBox 26"/>
          <p:cNvSpPr txBox="1"/>
          <p:nvPr/>
        </p:nvSpPr>
        <p:spPr>
          <a:xfrm>
            <a:off x="4559808" y="4078224"/>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5</a:t>
            </a:r>
          </a:p>
        </p:txBody>
      </p:sp>
      <p:sp>
        <p:nvSpPr>
          <p:cNvPr id="28" name="TextBox 27"/>
          <p:cNvSpPr txBox="1"/>
          <p:nvPr/>
        </p:nvSpPr>
        <p:spPr>
          <a:xfrm>
            <a:off x="5062728" y="3977639"/>
            <a:ext cx="2456688" cy="420624"/>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20" b="1" i="0" u="none" strike="noStrike" kern="1200" cap="none" spc="0" normalizeH="0" baseline="0" noProof="0">
                <a:ln>
                  <a:noFill/>
                </a:ln>
                <a:solidFill>
                  <a:srgbClr val="24465B"/>
                </a:solidFill>
                <a:effectLst/>
                <a:uLnTx/>
                <a:uFillTx/>
                <a:latin typeface="Aptos Display"/>
                <a:ea typeface="+mn-ea"/>
                <a:cs typeface="+mn-cs"/>
              </a:rPr>
              <a:t>Συμφιλίωση</a:t>
            </a:r>
          </a:p>
        </p:txBody>
      </p:sp>
      <p:sp>
        <p:nvSpPr>
          <p:cNvPr id="29" name="TextBox 28"/>
          <p:cNvSpPr txBox="1"/>
          <p:nvPr/>
        </p:nvSpPr>
        <p:spPr>
          <a:xfrm>
            <a:off x="4605528" y="4498848"/>
            <a:ext cx="2849880" cy="240066"/>
          </a:xfrm>
          <a:prstGeom prst="rect">
            <a:avLst/>
          </a:prstGeom>
          <a:noFill/>
        </p:spPr>
        <p:txBody>
          <a:bodyPr wrap="square" lIns="27432" tIns="27432" rIns="27432" bIns="27432" anchor="t">
            <a:spAutoFit/>
          </a:bodyPr>
          <a:lstStyle/>
          <a:p>
            <a:pPr defTabSz="457200"/>
            <a:r>
              <a:rPr sz="1200" dirty="0" err="1">
                <a:solidFill>
                  <a:srgbClr val="4C565C"/>
                </a:solidFill>
                <a:latin typeface="Aptos"/>
              </a:rPr>
              <a:t>ειρηνική</a:t>
            </a:r>
            <a:r>
              <a:rPr sz="1200" dirty="0">
                <a:solidFill>
                  <a:srgbClr val="4C565C"/>
                </a:solidFill>
                <a:latin typeface="Aptos"/>
              </a:rPr>
              <a:t> </a:t>
            </a:r>
            <a:r>
              <a:rPr sz="1200" dirty="0" err="1">
                <a:solidFill>
                  <a:srgbClr val="4C565C"/>
                </a:solidFill>
                <a:latin typeface="Aptos"/>
              </a:rPr>
              <a:t>δι</a:t>
            </a:r>
            <a:r>
              <a:rPr sz="1200" dirty="0">
                <a:solidFill>
                  <a:srgbClr val="4C565C"/>
                </a:solidFill>
                <a:latin typeface="Aptos"/>
              </a:rPr>
              <a:t>αχείριση σύγκρουσης</a:t>
            </a:r>
          </a:p>
        </p:txBody>
      </p:sp>
      <p:sp>
        <p:nvSpPr>
          <p:cNvPr id="30" name="Rounded Rectangle 29"/>
          <p:cNvSpPr/>
          <p:nvPr/>
        </p:nvSpPr>
        <p:spPr>
          <a:xfrm>
            <a:off x="8004048" y="3813048"/>
            <a:ext cx="3307080" cy="1618488"/>
          </a:xfrm>
          <a:prstGeom prst="roundRect">
            <a:avLst/>
          </a:prstGeom>
          <a:solidFill>
            <a:srgbClr val="E5ECEE"/>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31" name="Oval 30"/>
          <p:cNvSpPr/>
          <p:nvPr/>
        </p:nvSpPr>
        <p:spPr>
          <a:xfrm>
            <a:off x="8186928" y="3995928"/>
            <a:ext cx="384048" cy="384048"/>
          </a:xfrm>
          <a:prstGeom prst="ellipse">
            <a:avLst/>
          </a:prstGeom>
          <a:solidFill>
            <a:srgbClr val="24465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32" name="TextBox 31"/>
          <p:cNvSpPr txBox="1"/>
          <p:nvPr/>
        </p:nvSpPr>
        <p:spPr>
          <a:xfrm>
            <a:off x="8186928" y="4078224"/>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6</a:t>
            </a:r>
          </a:p>
        </p:txBody>
      </p:sp>
      <p:sp>
        <p:nvSpPr>
          <p:cNvPr id="33" name="TextBox 32"/>
          <p:cNvSpPr txBox="1"/>
          <p:nvPr/>
        </p:nvSpPr>
        <p:spPr>
          <a:xfrm>
            <a:off x="8689848" y="3977639"/>
            <a:ext cx="2456688" cy="420624"/>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20" b="1" i="0" u="none" strike="noStrike" kern="1200" cap="none" spc="0" normalizeH="0" baseline="0" noProof="0">
                <a:ln>
                  <a:noFill/>
                </a:ln>
                <a:solidFill>
                  <a:srgbClr val="24465B"/>
                </a:solidFill>
                <a:effectLst/>
                <a:uLnTx/>
                <a:uFillTx/>
                <a:latin typeface="Aptos Display"/>
                <a:ea typeface="+mn-ea"/>
                <a:cs typeface="+mn-cs"/>
              </a:rPr>
              <a:t>Δικαιοσύνη</a:t>
            </a:r>
          </a:p>
        </p:txBody>
      </p:sp>
      <p:sp>
        <p:nvSpPr>
          <p:cNvPr id="34" name="TextBox 33"/>
          <p:cNvSpPr txBox="1"/>
          <p:nvPr/>
        </p:nvSpPr>
        <p:spPr>
          <a:xfrm>
            <a:off x="8232648" y="4498848"/>
            <a:ext cx="2849880" cy="240066"/>
          </a:xfrm>
          <a:prstGeom prst="rect">
            <a:avLst/>
          </a:prstGeom>
          <a:noFill/>
        </p:spPr>
        <p:txBody>
          <a:bodyPr wrap="square" lIns="27432" tIns="27432" rIns="27432" bIns="27432" anchor="t">
            <a:spAutoFit/>
          </a:bodyPr>
          <a:lstStyle/>
          <a:p>
            <a:pPr defTabSz="457200"/>
            <a:r>
              <a:rPr lang="el-GR" sz="1200" dirty="0">
                <a:solidFill>
                  <a:srgbClr val="4C565C"/>
                </a:solidFill>
                <a:latin typeface="Aptos"/>
              </a:rPr>
              <a:t>Ί</a:t>
            </a:r>
            <a:r>
              <a:rPr sz="1200" dirty="0">
                <a:solidFill>
                  <a:srgbClr val="4C565C"/>
                </a:solidFill>
                <a:latin typeface="Aptos"/>
              </a:rPr>
              <a:t>σ</a:t>
            </a:r>
            <a:r>
              <a:rPr lang="el-GR" sz="1200" dirty="0" err="1">
                <a:solidFill>
                  <a:srgbClr val="4C565C"/>
                </a:solidFill>
                <a:latin typeface="Aptos"/>
              </a:rPr>
              <a:t>ότητα</a:t>
            </a:r>
            <a:r>
              <a:rPr lang="el-GR" sz="1200" dirty="0">
                <a:solidFill>
                  <a:srgbClr val="4C565C"/>
                </a:solidFill>
                <a:latin typeface="Aptos"/>
              </a:rPr>
              <a:t> (</a:t>
            </a:r>
            <a:r>
              <a:rPr sz="1200" dirty="0">
                <a:solidFill>
                  <a:srgbClr val="4C565C"/>
                </a:solidFill>
                <a:latin typeface="Aptos"/>
              </a:rPr>
              <a:t> </a:t>
            </a:r>
            <a:r>
              <a:rPr lang="el-GR" sz="1200" dirty="0">
                <a:solidFill>
                  <a:srgbClr val="4C565C"/>
                </a:solidFill>
                <a:latin typeface="Aptos"/>
              </a:rPr>
              <a:t>≠</a:t>
            </a:r>
            <a:r>
              <a:rPr sz="1200" dirty="0">
                <a:solidFill>
                  <a:srgbClr val="4C565C"/>
                </a:solidFill>
                <a:latin typeface="Aptos"/>
              </a:rPr>
              <a:t> </a:t>
            </a:r>
            <a:r>
              <a:rPr sz="1200" dirty="0" err="1">
                <a:solidFill>
                  <a:srgbClr val="4C565C"/>
                </a:solidFill>
                <a:latin typeface="Aptos"/>
              </a:rPr>
              <a:t>εξίσωση</a:t>
            </a:r>
            <a:r>
              <a:rPr lang="el-GR" sz="1200" dirty="0">
                <a:solidFill>
                  <a:srgbClr val="4C565C"/>
                </a:solidFill>
                <a:latin typeface="Aptos"/>
              </a:rPr>
              <a:t>)</a:t>
            </a:r>
            <a:endParaRPr sz="1200" dirty="0">
              <a:solidFill>
                <a:srgbClr val="4C565C"/>
              </a:solidFill>
              <a:latin typeface="Aptos"/>
            </a:endParaRPr>
          </a:p>
        </p:txBody>
      </p:sp>
      <p:sp>
        <p:nvSpPr>
          <p:cNvPr id="35" name="Rectangle 34"/>
          <p:cNvSpPr/>
          <p:nvPr/>
        </p:nvSpPr>
        <p:spPr>
          <a:xfrm>
            <a:off x="502920" y="6501384"/>
            <a:ext cx="11155680" cy="10972"/>
          </a:xfrm>
          <a:prstGeom prst="rect">
            <a:avLst/>
          </a:prstGeom>
          <a:solidFill>
            <a:srgbClr val="D9D6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36" name="TextBox 35"/>
          <p:cNvSpPr txBox="1"/>
          <p:nvPr/>
        </p:nvSpPr>
        <p:spPr>
          <a:xfrm>
            <a:off x="530352" y="6537960"/>
            <a:ext cx="5943600" cy="16459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819" b="1" i="0" u="none" strike="noStrike" kern="1200" cap="none" spc="0" normalizeH="0" baseline="0" noProof="0">
                <a:ln>
                  <a:noFill/>
                </a:ln>
                <a:solidFill>
                  <a:srgbClr val="6C7A82"/>
                </a:solidFill>
                <a:effectLst/>
                <a:uLnTx/>
                <a:uFillTx/>
                <a:latin typeface="Aptos"/>
                <a:ea typeface="+mn-ea"/>
                <a:cs typeface="+mn-cs"/>
              </a:rPr>
              <a:t>ΕΝΌΤΗΤΑ 1</a:t>
            </a:r>
          </a:p>
        </p:txBody>
      </p:sp>
      <p:sp>
        <p:nvSpPr>
          <p:cNvPr id="4" name="Θέση αριθμού διαφάνειας 3">
            <a:extLst>
              <a:ext uri="{FF2B5EF4-FFF2-40B4-BE49-F238E27FC236}">
                <a16:creationId xmlns:a16="http://schemas.microsoft.com/office/drawing/2014/main" id="{32536D01-567D-D2ED-965F-F7779D17A6D3}"/>
              </a:ext>
            </a:extLst>
          </p:cNvPr>
          <p:cNvSpPr>
            <a:spLocks noGrp="1"/>
          </p:cNvSpPr>
          <p:nvPr>
            <p:ph type="sldNum" sz="quarter" idx="12"/>
          </p:nvPr>
        </p:nvSpPr>
        <p:spPr>
          <a:xfrm>
            <a:off x="9525000" y="6437693"/>
            <a:ext cx="2133600" cy="365125"/>
          </a:xfrm>
        </p:spPr>
        <p:txBody>
          <a:bodyPr/>
          <a:lstStyle/>
          <a:p>
            <a:fld id="{C1FF6DA9-008F-8B48-92A6-B652298478BF}" type="slidenum">
              <a:rPr lang="en-US" smtClean="0"/>
              <a:t>18</a:t>
            </a:fld>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sp>
        <p:nvSpPr>
          <p:cNvPr id="2" name="TextBox 1"/>
          <p:cNvSpPr txBox="1"/>
          <p:nvPr/>
        </p:nvSpPr>
        <p:spPr>
          <a:xfrm>
            <a:off x="685800" y="420624"/>
            <a:ext cx="4754880" cy="25603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930" b="1" i="0" u="none" strike="noStrike" kern="1200" cap="none" spc="0" normalizeH="0" baseline="0" noProof="0" dirty="0">
                <a:ln>
                  <a:noFill/>
                </a:ln>
                <a:solidFill>
                  <a:srgbClr val="D7B06B"/>
                </a:solidFill>
                <a:effectLst/>
                <a:uLnTx/>
                <a:uFillTx/>
                <a:latin typeface="Aptos"/>
                <a:ea typeface="+mn-ea"/>
                <a:cs typeface="+mn-cs"/>
              </a:rPr>
              <a:t>UNESCO — ΠΥΛΩΝΕΣ</a:t>
            </a:r>
          </a:p>
        </p:txBody>
      </p:sp>
      <p:sp>
        <p:nvSpPr>
          <p:cNvPr id="3" name="TextBox 2"/>
          <p:cNvSpPr txBox="1"/>
          <p:nvPr/>
        </p:nvSpPr>
        <p:spPr>
          <a:xfrm>
            <a:off x="685800" y="749808"/>
            <a:ext cx="10607040" cy="470898"/>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sz="2700" b="1" i="0" u="none" strike="noStrike" kern="1200" cap="none" spc="0" normalizeH="0" baseline="0" noProof="0" dirty="0">
                <a:ln>
                  <a:noFill/>
                </a:ln>
                <a:solidFill>
                  <a:srgbClr val="24465B"/>
                </a:solidFill>
                <a:effectLst/>
                <a:uLnTx/>
                <a:uFillTx/>
                <a:latin typeface="Aptos Display"/>
                <a:ea typeface="+mn-ea"/>
                <a:cs typeface="+mn-cs"/>
              </a:rPr>
              <a:t>Μ</a:t>
            </a:r>
            <a:r>
              <a:rPr kumimoji="0" sz="2700" b="1" i="0" u="none" strike="noStrike" kern="1200" cap="none" spc="0" normalizeH="0" baseline="0" noProof="0" dirty="0">
                <a:ln>
                  <a:noFill/>
                </a:ln>
                <a:solidFill>
                  <a:srgbClr val="24465B"/>
                </a:solidFill>
                <a:effectLst/>
                <a:uLnTx/>
                <a:uFillTx/>
                <a:latin typeface="Aptos Display"/>
                <a:ea typeface="+mn-ea"/>
                <a:cs typeface="+mn-cs"/>
              </a:rPr>
              <a:t>αθα</a:t>
            </a:r>
            <a:r>
              <a:rPr kumimoji="0" sz="2700" b="1" i="0" u="none" strike="noStrike" kern="1200" cap="none" spc="0" normalizeH="0" baseline="0" noProof="0" dirty="0" err="1">
                <a:ln>
                  <a:noFill/>
                </a:ln>
                <a:solidFill>
                  <a:srgbClr val="24465B"/>
                </a:solidFill>
                <a:effectLst/>
                <a:uLnTx/>
                <a:uFillTx/>
                <a:latin typeface="Aptos Display"/>
                <a:ea typeface="+mn-ea"/>
                <a:cs typeface="+mn-cs"/>
              </a:rPr>
              <a:t>ίνω</a:t>
            </a:r>
            <a:r>
              <a:rPr kumimoji="0" lang="el-GR" sz="2700" b="1" i="0" u="none" strike="noStrike" kern="1200" cap="none" spc="0" normalizeH="0" baseline="0" noProof="0" dirty="0">
                <a:ln>
                  <a:noFill/>
                </a:ln>
                <a:solidFill>
                  <a:srgbClr val="24465B"/>
                </a:solidFill>
                <a:effectLst/>
                <a:uLnTx/>
                <a:uFillTx/>
                <a:latin typeface="Aptos Display"/>
                <a:ea typeface="+mn-ea"/>
                <a:cs typeface="+mn-cs"/>
              </a:rPr>
              <a:t> να μαθαίνω, να κάνω, να ζω με άλλους, να είμαι ο εαυτός μου</a:t>
            </a:r>
            <a:endParaRPr kumimoji="0" sz="2700" b="1" i="0" u="none" strike="noStrike" kern="1200" cap="none" spc="0" normalizeH="0" baseline="0" noProof="0" dirty="0">
              <a:ln>
                <a:noFill/>
              </a:ln>
              <a:solidFill>
                <a:srgbClr val="24465B"/>
              </a:solidFill>
              <a:effectLst/>
              <a:uLnTx/>
              <a:uFillTx/>
              <a:latin typeface="Aptos Display"/>
              <a:ea typeface="+mn-ea"/>
              <a:cs typeface="+mn-cs"/>
            </a:endParaRPr>
          </a:p>
        </p:txBody>
      </p:sp>
      <p:sp>
        <p:nvSpPr>
          <p:cNvPr id="4" name="TextBox 3"/>
          <p:cNvSpPr txBox="1"/>
          <p:nvPr/>
        </p:nvSpPr>
        <p:spPr>
          <a:xfrm>
            <a:off x="704088" y="1389888"/>
            <a:ext cx="10241280" cy="301621"/>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600" b="0" i="0" u="none" strike="noStrike" kern="1200" cap="none" spc="0" normalizeH="0" baseline="0" noProof="0" dirty="0" err="1">
                <a:ln>
                  <a:noFill/>
                </a:ln>
                <a:solidFill>
                  <a:srgbClr val="4C565C"/>
                </a:solidFill>
                <a:effectLst/>
                <a:uLnTx/>
                <a:uFillTx/>
                <a:latin typeface="Aptos"/>
                <a:ea typeface="+mn-ea"/>
                <a:cs typeface="+mn-cs"/>
              </a:rPr>
              <a:t>Το</a:t>
            </a:r>
            <a:r>
              <a:rPr kumimoji="0" sz="1600" b="0" i="0" u="none" strike="noStrike" kern="1200" cap="none" spc="0" normalizeH="0" baseline="0" noProof="0" dirty="0">
                <a:ln>
                  <a:noFill/>
                </a:ln>
                <a:solidFill>
                  <a:srgbClr val="4C565C"/>
                </a:solidFill>
                <a:effectLst/>
                <a:uLnTx/>
                <a:uFillTx/>
                <a:latin typeface="Aptos"/>
                <a:ea typeface="+mn-ea"/>
                <a:cs typeface="+mn-cs"/>
              </a:rPr>
              <a:t> ΠΣ </a:t>
            </a:r>
            <a:r>
              <a:rPr kumimoji="0" sz="1600" b="0" i="0" u="none" strike="noStrike" kern="1200" cap="none" spc="0" normalizeH="0" baseline="0" noProof="0" dirty="0" err="1">
                <a:ln>
                  <a:noFill/>
                </a:ln>
                <a:solidFill>
                  <a:srgbClr val="4C565C"/>
                </a:solidFill>
                <a:effectLst/>
                <a:uLnTx/>
                <a:uFillTx/>
                <a:latin typeface="Aptos"/>
                <a:ea typeface="+mn-ea"/>
                <a:cs typeface="+mn-cs"/>
              </a:rPr>
              <a:t>συνδέει</a:t>
            </a:r>
            <a:r>
              <a:rPr kumimoji="0" sz="1600" b="0" i="0" u="none" strike="noStrike" kern="1200" cap="none" spc="0" normalizeH="0" baseline="0" noProof="0" dirty="0">
                <a:ln>
                  <a:noFill/>
                </a:ln>
                <a:solidFill>
                  <a:srgbClr val="4C565C"/>
                </a:solidFill>
                <a:effectLst/>
                <a:uLnTx/>
                <a:uFillTx/>
                <a:latin typeface="Aptos"/>
                <a:ea typeface="+mn-ea"/>
                <a:cs typeface="+mn-cs"/>
              </a:rPr>
              <a:t> </a:t>
            </a:r>
            <a:r>
              <a:rPr kumimoji="0" sz="1600" b="0" i="0" u="none" strike="noStrike" kern="1200" cap="none" spc="0" normalizeH="0" baseline="0" noProof="0" dirty="0" err="1">
                <a:ln>
                  <a:noFill/>
                </a:ln>
                <a:solidFill>
                  <a:srgbClr val="4C565C"/>
                </a:solidFill>
                <a:effectLst/>
                <a:uLnTx/>
                <a:uFillTx/>
                <a:latin typeface="Aptos"/>
                <a:ea typeface="+mn-ea"/>
                <a:cs typeface="+mn-cs"/>
              </a:rPr>
              <a:t>τη</a:t>
            </a:r>
            <a:r>
              <a:rPr kumimoji="0" sz="1600" b="0" i="0" u="none" strike="noStrike" kern="1200" cap="none" spc="0" normalizeH="0" baseline="0" noProof="0" dirty="0">
                <a:ln>
                  <a:noFill/>
                </a:ln>
                <a:solidFill>
                  <a:srgbClr val="4C565C"/>
                </a:solidFill>
                <a:effectLst/>
                <a:uLnTx/>
                <a:uFillTx/>
                <a:latin typeface="Aptos"/>
                <a:ea typeface="+mn-ea"/>
                <a:cs typeface="+mn-cs"/>
              </a:rPr>
              <a:t> </a:t>
            </a:r>
            <a:r>
              <a:rPr kumimoji="0" sz="1600" b="0" i="0" u="none" strike="noStrike" kern="1200" cap="none" spc="0" normalizeH="0" baseline="0" noProof="0" dirty="0" err="1">
                <a:ln>
                  <a:noFill/>
                </a:ln>
                <a:solidFill>
                  <a:srgbClr val="4C565C"/>
                </a:solidFill>
                <a:effectLst/>
                <a:uLnTx/>
                <a:uFillTx/>
                <a:latin typeface="Aptos"/>
                <a:ea typeface="+mn-ea"/>
                <a:cs typeface="+mn-cs"/>
              </a:rPr>
              <a:t>μάθηση</a:t>
            </a:r>
            <a:r>
              <a:rPr kumimoji="0" sz="1600" b="0" i="0" u="none" strike="noStrike" kern="1200" cap="none" spc="0" normalizeH="0" baseline="0" noProof="0" dirty="0">
                <a:ln>
                  <a:noFill/>
                </a:ln>
                <a:solidFill>
                  <a:srgbClr val="4C565C"/>
                </a:solidFill>
                <a:effectLst/>
                <a:uLnTx/>
                <a:uFillTx/>
                <a:latin typeface="Aptos"/>
                <a:ea typeface="+mn-ea"/>
                <a:cs typeface="+mn-cs"/>
              </a:rPr>
              <a:t> </a:t>
            </a:r>
            <a:r>
              <a:rPr kumimoji="0" sz="1600" b="0" i="0" u="none" strike="noStrike" kern="1200" cap="none" spc="0" normalizeH="0" baseline="0" noProof="0" dirty="0" err="1">
                <a:ln>
                  <a:noFill/>
                </a:ln>
                <a:solidFill>
                  <a:srgbClr val="4C565C"/>
                </a:solidFill>
                <a:effectLst/>
                <a:uLnTx/>
                <a:uFillTx/>
                <a:latin typeface="Aptos"/>
                <a:ea typeface="+mn-ea"/>
                <a:cs typeface="+mn-cs"/>
              </a:rPr>
              <a:t>με</a:t>
            </a:r>
            <a:r>
              <a:rPr kumimoji="0" sz="1600" b="0" i="0" u="none" strike="noStrike" kern="1200" cap="none" spc="0" normalizeH="0" baseline="0" noProof="0" dirty="0">
                <a:ln>
                  <a:noFill/>
                </a:ln>
                <a:solidFill>
                  <a:srgbClr val="4C565C"/>
                </a:solidFill>
                <a:effectLst/>
                <a:uLnTx/>
                <a:uFillTx/>
                <a:latin typeface="Aptos"/>
                <a:ea typeface="+mn-ea"/>
                <a:cs typeface="+mn-cs"/>
              </a:rPr>
              <a:t> </a:t>
            </a:r>
            <a:r>
              <a:rPr kumimoji="0" sz="1600" b="0" i="0" u="none" strike="noStrike" kern="1200" cap="none" spc="0" normalizeH="0" baseline="0" noProof="0" dirty="0" err="1">
                <a:ln>
                  <a:noFill/>
                </a:ln>
                <a:solidFill>
                  <a:srgbClr val="4C565C"/>
                </a:solidFill>
                <a:effectLst/>
                <a:uLnTx/>
                <a:uFillTx/>
                <a:latin typeface="Aptos"/>
                <a:ea typeface="+mn-ea"/>
                <a:cs typeface="+mn-cs"/>
              </a:rPr>
              <a:t>συλλογική</a:t>
            </a:r>
            <a:r>
              <a:rPr kumimoji="0" sz="1600" b="0" i="0" u="none" strike="noStrike" kern="1200" cap="none" spc="0" normalizeH="0" baseline="0" noProof="0" dirty="0">
                <a:ln>
                  <a:noFill/>
                </a:ln>
                <a:solidFill>
                  <a:srgbClr val="4C565C"/>
                </a:solidFill>
                <a:effectLst/>
                <a:uLnTx/>
                <a:uFillTx/>
                <a:latin typeface="Aptos"/>
                <a:ea typeface="+mn-ea"/>
                <a:cs typeface="+mn-cs"/>
              </a:rPr>
              <a:t> </a:t>
            </a:r>
            <a:r>
              <a:rPr kumimoji="0" sz="1600" b="0" i="0" u="none" strike="noStrike" kern="1200" cap="none" spc="0" normalizeH="0" baseline="0" noProof="0" dirty="0" err="1">
                <a:ln>
                  <a:noFill/>
                </a:ln>
                <a:solidFill>
                  <a:srgbClr val="4C565C"/>
                </a:solidFill>
                <a:effectLst/>
                <a:uLnTx/>
                <a:uFillTx/>
                <a:latin typeface="Aptos"/>
                <a:ea typeface="+mn-ea"/>
                <a:cs typeface="+mn-cs"/>
              </a:rPr>
              <a:t>δράση</a:t>
            </a:r>
            <a:r>
              <a:rPr lang="el-GR" sz="1600" dirty="0">
                <a:solidFill>
                  <a:srgbClr val="4C565C"/>
                </a:solidFill>
                <a:latin typeface="Aptos"/>
              </a:rPr>
              <a:t> και τη</a:t>
            </a:r>
            <a:r>
              <a:rPr kumimoji="0" sz="1600" b="0" i="0" u="none" strike="noStrike" kern="1200" cap="none" spc="0" normalizeH="0" baseline="0" noProof="0" dirty="0">
                <a:ln>
                  <a:noFill/>
                </a:ln>
                <a:solidFill>
                  <a:srgbClr val="4C565C"/>
                </a:solidFill>
                <a:effectLst/>
                <a:uLnTx/>
                <a:uFillTx/>
                <a:latin typeface="Aptos"/>
                <a:ea typeface="+mn-ea"/>
                <a:cs typeface="+mn-cs"/>
              </a:rPr>
              <a:t> </a:t>
            </a:r>
            <a:r>
              <a:rPr kumimoji="0" sz="1600" b="0" i="0" u="none" strike="noStrike" kern="1200" cap="none" spc="0" normalizeH="0" baseline="0" noProof="0" dirty="0" err="1">
                <a:ln>
                  <a:noFill/>
                </a:ln>
                <a:solidFill>
                  <a:srgbClr val="4C565C"/>
                </a:solidFill>
                <a:effectLst/>
                <a:uLnTx/>
                <a:uFillTx/>
                <a:latin typeface="Aptos"/>
                <a:ea typeface="+mn-ea"/>
                <a:cs typeface="+mn-cs"/>
              </a:rPr>
              <a:t>φροντίδ</a:t>
            </a:r>
            <a:r>
              <a:rPr kumimoji="0" sz="1600" b="0" i="0" u="none" strike="noStrike" kern="1200" cap="none" spc="0" normalizeH="0" baseline="0" noProof="0" dirty="0">
                <a:ln>
                  <a:noFill/>
                </a:ln>
                <a:solidFill>
                  <a:srgbClr val="4C565C"/>
                </a:solidFill>
                <a:effectLst/>
                <a:uLnTx/>
                <a:uFillTx/>
                <a:latin typeface="Aptos"/>
                <a:ea typeface="+mn-ea"/>
                <a:cs typeface="+mn-cs"/>
              </a:rPr>
              <a:t>α </a:t>
            </a:r>
            <a:r>
              <a:rPr kumimoji="0" lang="el-GR" sz="1600" b="0" i="0" u="none" strike="noStrike" kern="1200" cap="none" spc="0" normalizeH="0" baseline="0" noProof="0" dirty="0">
                <a:ln>
                  <a:noFill/>
                </a:ln>
                <a:solidFill>
                  <a:srgbClr val="4C565C"/>
                </a:solidFill>
                <a:effectLst/>
                <a:uLnTx/>
                <a:uFillTx/>
                <a:latin typeface="Aptos"/>
                <a:ea typeface="+mn-ea"/>
                <a:cs typeface="+mn-cs"/>
              </a:rPr>
              <a:t>για το</a:t>
            </a:r>
            <a:r>
              <a:rPr kumimoji="0" sz="1600" b="0" i="0" u="none" strike="noStrike" kern="1200" cap="none" spc="0" normalizeH="0" baseline="0" noProof="0" dirty="0">
                <a:ln>
                  <a:noFill/>
                </a:ln>
                <a:solidFill>
                  <a:srgbClr val="4C565C"/>
                </a:solidFill>
                <a:effectLst/>
                <a:uLnTx/>
                <a:uFillTx/>
                <a:latin typeface="Aptos"/>
                <a:ea typeface="+mn-ea"/>
                <a:cs typeface="+mn-cs"/>
              </a:rPr>
              <a:t> κοινό καλό</a:t>
            </a:r>
          </a:p>
        </p:txBody>
      </p:sp>
      <p:sp>
        <p:nvSpPr>
          <p:cNvPr id="5" name="Rounded Rectangle 4"/>
          <p:cNvSpPr/>
          <p:nvPr/>
        </p:nvSpPr>
        <p:spPr>
          <a:xfrm>
            <a:off x="749808" y="1901952"/>
            <a:ext cx="5120640" cy="1618488"/>
          </a:xfrm>
          <a:prstGeom prst="roundRect">
            <a:avLst/>
          </a:prstGeom>
          <a:solidFill>
            <a:srgbClr val="FFFFFF"/>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Oval 5"/>
          <p:cNvSpPr/>
          <p:nvPr/>
        </p:nvSpPr>
        <p:spPr>
          <a:xfrm>
            <a:off x="932688" y="2084832"/>
            <a:ext cx="384048" cy="384048"/>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TextBox 6"/>
          <p:cNvSpPr txBox="1"/>
          <p:nvPr/>
        </p:nvSpPr>
        <p:spPr>
          <a:xfrm>
            <a:off x="932688" y="2167128"/>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1</a:t>
            </a:r>
          </a:p>
        </p:txBody>
      </p:sp>
      <p:sp>
        <p:nvSpPr>
          <p:cNvPr id="8" name="TextBox 7"/>
          <p:cNvSpPr txBox="1"/>
          <p:nvPr/>
        </p:nvSpPr>
        <p:spPr>
          <a:xfrm>
            <a:off x="1435607" y="2066544"/>
            <a:ext cx="4270248" cy="420624"/>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520" b="1" i="0" u="none" strike="noStrike" kern="1200" cap="none" spc="0" normalizeH="0" baseline="0" noProof="0">
                <a:ln>
                  <a:noFill/>
                </a:ln>
                <a:solidFill>
                  <a:srgbClr val="24465B"/>
                </a:solidFill>
                <a:effectLst/>
                <a:uLnTx/>
                <a:uFillTx/>
                <a:latin typeface="Aptos Display"/>
                <a:ea typeface="+mn-ea"/>
                <a:cs typeface="+mn-cs"/>
              </a:rPr>
              <a:t>Μαθαίνω να μαθαίνω</a:t>
            </a:r>
          </a:p>
        </p:txBody>
      </p:sp>
      <p:sp>
        <p:nvSpPr>
          <p:cNvPr id="9" name="TextBox 8"/>
          <p:cNvSpPr txBox="1"/>
          <p:nvPr/>
        </p:nvSpPr>
        <p:spPr>
          <a:xfrm>
            <a:off x="978407" y="2587752"/>
            <a:ext cx="4663440" cy="240066"/>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200" b="0" i="0" u="none" strike="noStrike" kern="1200" cap="none" spc="0" normalizeH="0" baseline="0" noProof="0" dirty="0" err="1">
                <a:ln>
                  <a:noFill/>
                </a:ln>
                <a:solidFill>
                  <a:srgbClr val="4C565C"/>
                </a:solidFill>
                <a:effectLst/>
                <a:uLnTx/>
                <a:uFillTx/>
                <a:latin typeface="Aptos"/>
                <a:ea typeface="+mn-ea"/>
                <a:cs typeface="+mn-cs"/>
              </a:rPr>
              <a:t>έρευν</a:t>
            </a:r>
            <a:r>
              <a:rPr kumimoji="0" sz="1200" b="0" i="0" u="none" strike="noStrike" kern="1200" cap="none" spc="0" normalizeH="0" baseline="0" noProof="0" dirty="0">
                <a:ln>
                  <a:noFill/>
                </a:ln>
                <a:solidFill>
                  <a:srgbClr val="4C565C"/>
                </a:solidFill>
                <a:effectLst/>
                <a:uLnTx/>
                <a:uFillTx/>
                <a:latin typeface="Aptos"/>
                <a:ea typeface="+mn-ea"/>
                <a:cs typeface="+mn-cs"/>
              </a:rPr>
              <a:t>α </a:t>
            </a:r>
            <a:r>
              <a:rPr kumimoji="0" lang="el-GR" sz="1200" b="0" i="0" u="none" strike="noStrike" kern="1200" cap="none" spc="0" normalizeH="0" baseline="0" noProof="0" dirty="0">
                <a:ln>
                  <a:noFill/>
                </a:ln>
                <a:solidFill>
                  <a:srgbClr val="4C565C"/>
                </a:solidFill>
                <a:effectLst/>
                <a:uLnTx/>
                <a:uFillTx/>
                <a:latin typeface="Aptos"/>
                <a:ea typeface="+mn-ea"/>
                <a:cs typeface="+mn-cs"/>
              </a:rPr>
              <a:t>&amp;</a:t>
            </a:r>
            <a:r>
              <a:rPr kumimoji="0" sz="1200" b="0" i="0" u="none" strike="noStrike" kern="1200" cap="none" spc="0" normalizeH="0" baseline="0" noProof="0" dirty="0">
                <a:ln>
                  <a:noFill/>
                </a:ln>
                <a:solidFill>
                  <a:srgbClr val="4C565C"/>
                </a:solidFill>
                <a:effectLst/>
                <a:uLnTx/>
                <a:uFillTx/>
                <a:latin typeface="Aptos"/>
                <a:ea typeface="+mn-ea"/>
                <a:cs typeface="+mn-cs"/>
              </a:rPr>
              <a:t> ανα</a:t>
            </a:r>
            <a:r>
              <a:rPr kumimoji="0" sz="1200" b="0" i="0" u="none" strike="noStrike" kern="1200" cap="none" spc="0" normalizeH="0" baseline="0" noProof="0" dirty="0" err="1">
                <a:ln>
                  <a:noFill/>
                </a:ln>
                <a:solidFill>
                  <a:srgbClr val="4C565C"/>
                </a:solidFill>
                <a:effectLst/>
                <a:uLnTx/>
                <a:uFillTx/>
                <a:latin typeface="Aptos"/>
                <a:ea typeface="+mn-ea"/>
                <a:cs typeface="+mn-cs"/>
              </a:rPr>
              <a:t>στοχ</a:t>
            </a:r>
            <a:r>
              <a:rPr kumimoji="0" sz="1200" b="0" i="0" u="none" strike="noStrike" kern="1200" cap="none" spc="0" normalizeH="0" baseline="0" noProof="0" dirty="0">
                <a:ln>
                  <a:noFill/>
                </a:ln>
                <a:solidFill>
                  <a:srgbClr val="4C565C"/>
                </a:solidFill>
                <a:effectLst/>
                <a:uLnTx/>
                <a:uFillTx/>
                <a:latin typeface="Aptos"/>
                <a:ea typeface="+mn-ea"/>
                <a:cs typeface="+mn-cs"/>
              </a:rPr>
              <a:t>ασμός</a:t>
            </a:r>
          </a:p>
        </p:txBody>
      </p:sp>
      <p:sp>
        <p:nvSpPr>
          <p:cNvPr id="10" name="Rounded Rectangle 9"/>
          <p:cNvSpPr/>
          <p:nvPr/>
        </p:nvSpPr>
        <p:spPr>
          <a:xfrm>
            <a:off x="6190488" y="1901952"/>
            <a:ext cx="5120640" cy="1618488"/>
          </a:xfrm>
          <a:prstGeom prst="roundRect">
            <a:avLst/>
          </a:prstGeom>
          <a:solidFill>
            <a:srgbClr val="E5ECEE"/>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Oval 10"/>
          <p:cNvSpPr/>
          <p:nvPr/>
        </p:nvSpPr>
        <p:spPr>
          <a:xfrm>
            <a:off x="6373368" y="2084832"/>
            <a:ext cx="384048" cy="384048"/>
          </a:xfrm>
          <a:prstGeom prst="ellipse">
            <a:avLst/>
          </a:prstGeom>
          <a:solidFill>
            <a:srgbClr val="7D9EA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TextBox 11"/>
          <p:cNvSpPr txBox="1"/>
          <p:nvPr/>
        </p:nvSpPr>
        <p:spPr>
          <a:xfrm>
            <a:off x="6373368" y="2167128"/>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2</a:t>
            </a:r>
          </a:p>
        </p:txBody>
      </p:sp>
      <p:sp>
        <p:nvSpPr>
          <p:cNvPr id="13" name="TextBox 12"/>
          <p:cNvSpPr txBox="1"/>
          <p:nvPr/>
        </p:nvSpPr>
        <p:spPr>
          <a:xfrm>
            <a:off x="6876288" y="2066544"/>
            <a:ext cx="4270248" cy="420624"/>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520" b="1" i="0" u="none" strike="noStrike" kern="1200" cap="none" spc="0" normalizeH="0" baseline="0" noProof="0">
                <a:ln>
                  <a:noFill/>
                </a:ln>
                <a:solidFill>
                  <a:srgbClr val="24465B"/>
                </a:solidFill>
                <a:effectLst/>
                <a:uLnTx/>
                <a:uFillTx/>
                <a:latin typeface="Aptos Display"/>
                <a:ea typeface="+mn-ea"/>
                <a:cs typeface="+mn-cs"/>
              </a:rPr>
              <a:t>Μαθαίνω να κάνω</a:t>
            </a:r>
          </a:p>
        </p:txBody>
      </p:sp>
      <p:sp>
        <p:nvSpPr>
          <p:cNvPr id="14" name="TextBox 13"/>
          <p:cNvSpPr txBox="1"/>
          <p:nvPr/>
        </p:nvSpPr>
        <p:spPr>
          <a:xfrm>
            <a:off x="6419088" y="2587752"/>
            <a:ext cx="4663440" cy="240066"/>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200" b="0" i="0" u="none" strike="noStrike" kern="1200" cap="none" spc="0" normalizeH="0" baseline="0" noProof="0" dirty="0">
                <a:ln>
                  <a:noFill/>
                </a:ln>
                <a:solidFill>
                  <a:srgbClr val="4C565C"/>
                </a:solidFill>
                <a:effectLst/>
                <a:uLnTx/>
                <a:uFillTx/>
                <a:latin typeface="Aptos"/>
                <a:ea typeface="+mn-ea"/>
                <a:cs typeface="+mn-cs"/>
              </a:rPr>
              <a:t>π</a:t>
            </a:r>
            <a:r>
              <a:rPr kumimoji="0" sz="1200" b="0" i="0" u="none" strike="noStrike" kern="1200" cap="none" spc="0" normalizeH="0" baseline="0" noProof="0" dirty="0" err="1">
                <a:ln>
                  <a:noFill/>
                </a:ln>
                <a:solidFill>
                  <a:srgbClr val="4C565C"/>
                </a:solidFill>
                <a:effectLst/>
                <a:uLnTx/>
                <a:uFillTx/>
                <a:latin typeface="Aptos"/>
                <a:ea typeface="+mn-ea"/>
                <a:cs typeface="+mn-cs"/>
              </a:rPr>
              <a:t>ράξη</a:t>
            </a:r>
            <a:r>
              <a:rPr kumimoji="0" sz="1200" b="0" i="0" u="none" strike="noStrike" kern="1200" cap="none" spc="0" normalizeH="0" baseline="0" noProof="0" dirty="0">
                <a:ln>
                  <a:noFill/>
                </a:ln>
                <a:solidFill>
                  <a:srgbClr val="4C565C"/>
                </a:solidFill>
                <a:effectLst/>
                <a:uLnTx/>
                <a:uFillTx/>
                <a:latin typeface="Aptos"/>
                <a:ea typeface="+mn-ea"/>
                <a:cs typeface="+mn-cs"/>
              </a:rPr>
              <a:t> </a:t>
            </a:r>
            <a:r>
              <a:rPr kumimoji="0" lang="el-GR" sz="1200" b="0" i="0" u="none" strike="noStrike" kern="1200" cap="none" spc="0" normalizeH="0" baseline="0" noProof="0" dirty="0">
                <a:ln>
                  <a:noFill/>
                </a:ln>
                <a:solidFill>
                  <a:srgbClr val="4C565C"/>
                </a:solidFill>
                <a:effectLst/>
                <a:uLnTx/>
                <a:uFillTx/>
                <a:latin typeface="Aptos"/>
                <a:ea typeface="+mn-ea"/>
                <a:cs typeface="+mn-cs"/>
              </a:rPr>
              <a:t>-</a:t>
            </a:r>
            <a:r>
              <a:rPr kumimoji="0" sz="1200" b="0" i="0" u="none" strike="noStrike" kern="1200" cap="none" spc="0" normalizeH="0" baseline="0" noProof="0" dirty="0">
                <a:ln>
                  <a:noFill/>
                </a:ln>
                <a:solidFill>
                  <a:srgbClr val="4C565C"/>
                </a:solidFill>
                <a:effectLst/>
                <a:uLnTx/>
                <a:uFillTx/>
                <a:latin typeface="Aptos"/>
                <a:ea typeface="+mn-ea"/>
                <a:cs typeface="+mn-cs"/>
              </a:rPr>
              <a:t> </a:t>
            </a:r>
            <a:r>
              <a:rPr kumimoji="0" sz="1200" b="0" i="0" u="none" strike="noStrike" kern="1200" cap="none" spc="0" normalizeH="0" baseline="0" noProof="0" dirty="0" err="1">
                <a:ln>
                  <a:noFill/>
                </a:ln>
                <a:solidFill>
                  <a:srgbClr val="4C565C"/>
                </a:solidFill>
                <a:effectLst/>
                <a:uLnTx/>
                <a:uFillTx/>
                <a:latin typeface="Aptos"/>
                <a:ea typeface="+mn-ea"/>
                <a:cs typeface="+mn-cs"/>
              </a:rPr>
              <a:t>εφ</a:t>
            </a:r>
            <a:r>
              <a:rPr kumimoji="0" sz="1200" b="0" i="0" u="none" strike="noStrike" kern="1200" cap="none" spc="0" normalizeH="0" baseline="0" noProof="0" dirty="0">
                <a:ln>
                  <a:noFill/>
                </a:ln>
                <a:solidFill>
                  <a:srgbClr val="4C565C"/>
                </a:solidFill>
                <a:effectLst/>
                <a:uLnTx/>
                <a:uFillTx/>
                <a:latin typeface="Aptos"/>
                <a:ea typeface="+mn-ea"/>
                <a:cs typeface="+mn-cs"/>
              </a:rPr>
              <a:t>αρμογή</a:t>
            </a:r>
          </a:p>
        </p:txBody>
      </p:sp>
      <p:sp>
        <p:nvSpPr>
          <p:cNvPr id="15" name="Rounded Rectangle 14"/>
          <p:cNvSpPr/>
          <p:nvPr/>
        </p:nvSpPr>
        <p:spPr>
          <a:xfrm>
            <a:off x="749808" y="3813048"/>
            <a:ext cx="5120640" cy="1618488"/>
          </a:xfrm>
          <a:prstGeom prst="roundRect">
            <a:avLst/>
          </a:prstGeom>
          <a:solidFill>
            <a:srgbClr val="E8D9BA"/>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Oval 15"/>
          <p:cNvSpPr/>
          <p:nvPr/>
        </p:nvSpPr>
        <p:spPr>
          <a:xfrm>
            <a:off x="932688" y="3995928"/>
            <a:ext cx="384048" cy="384048"/>
          </a:xfrm>
          <a:prstGeom prst="ellipse">
            <a:avLst/>
          </a:prstGeom>
          <a:solidFill>
            <a:srgbClr val="24465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TextBox 16"/>
          <p:cNvSpPr txBox="1"/>
          <p:nvPr/>
        </p:nvSpPr>
        <p:spPr>
          <a:xfrm>
            <a:off x="932688" y="4078224"/>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3</a:t>
            </a:r>
          </a:p>
        </p:txBody>
      </p:sp>
      <p:sp>
        <p:nvSpPr>
          <p:cNvPr id="18" name="TextBox 17"/>
          <p:cNvSpPr txBox="1"/>
          <p:nvPr/>
        </p:nvSpPr>
        <p:spPr>
          <a:xfrm>
            <a:off x="1435607" y="3977639"/>
            <a:ext cx="4270248" cy="420624"/>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520" b="1" i="0" u="none" strike="noStrike" kern="1200" cap="none" spc="0" normalizeH="0" baseline="0" noProof="0">
                <a:ln>
                  <a:noFill/>
                </a:ln>
                <a:solidFill>
                  <a:srgbClr val="24465B"/>
                </a:solidFill>
                <a:effectLst/>
                <a:uLnTx/>
                <a:uFillTx/>
                <a:latin typeface="Aptos Display"/>
                <a:ea typeface="+mn-ea"/>
                <a:cs typeface="+mn-cs"/>
              </a:rPr>
              <a:t>Μαθαίνω να ζω με άλλους</a:t>
            </a:r>
          </a:p>
        </p:txBody>
      </p:sp>
      <p:sp>
        <p:nvSpPr>
          <p:cNvPr id="19" name="TextBox 18"/>
          <p:cNvSpPr txBox="1"/>
          <p:nvPr/>
        </p:nvSpPr>
        <p:spPr>
          <a:xfrm>
            <a:off x="978407" y="4498848"/>
            <a:ext cx="4663440" cy="240066"/>
          </a:xfrm>
          <a:prstGeom prst="rect">
            <a:avLst/>
          </a:prstGeom>
          <a:noFill/>
        </p:spPr>
        <p:txBody>
          <a:bodyPr wrap="square" lIns="27432" tIns="27432" rIns="27432" bIns="27432" anchor="t">
            <a:spAutoFit/>
          </a:bodyPr>
          <a:lstStyle/>
          <a:p>
            <a:pPr defTabSz="457200"/>
            <a:r>
              <a:rPr sz="1200" dirty="0" err="1">
                <a:solidFill>
                  <a:srgbClr val="4C565C"/>
                </a:solidFill>
                <a:latin typeface="Aptos"/>
              </a:rPr>
              <a:t>διάλογος</a:t>
            </a:r>
            <a:r>
              <a:rPr sz="1200" dirty="0">
                <a:solidFill>
                  <a:srgbClr val="4C565C"/>
                </a:solidFill>
                <a:latin typeface="Aptos"/>
              </a:rPr>
              <a:t> </a:t>
            </a:r>
            <a:r>
              <a:rPr lang="el-GR" sz="1200" dirty="0">
                <a:solidFill>
                  <a:srgbClr val="4C565C"/>
                </a:solidFill>
                <a:latin typeface="Aptos"/>
              </a:rPr>
              <a:t>&amp;</a:t>
            </a:r>
            <a:r>
              <a:rPr sz="1200" dirty="0">
                <a:solidFill>
                  <a:srgbClr val="4C565C"/>
                </a:solidFill>
                <a:latin typeface="Aptos"/>
              </a:rPr>
              <a:t> </a:t>
            </a:r>
            <a:r>
              <a:rPr sz="1200" dirty="0" err="1">
                <a:solidFill>
                  <a:srgbClr val="4C565C"/>
                </a:solidFill>
                <a:latin typeface="Aptos"/>
              </a:rPr>
              <a:t>συνεργ</a:t>
            </a:r>
            <a:r>
              <a:rPr sz="1200" dirty="0">
                <a:solidFill>
                  <a:srgbClr val="4C565C"/>
                </a:solidFill>
                <a:latin typeface="Aptos"/>
              </a:rPr>
              <a:t>ασία</a:t>
            </a:r>
          </a:p>
        </p:txBody>
      </p:sp>
      <p:sp>
        <p:nvSpPr>
          <p:cNvPr id="20" name="Rounded Rectangle 19"/>
          <p:cNvSpPr/>
          <p:nvPr/>
        </p:nvSpPr>
        <p:spPr>
          <a:xfrm>
            <a:off x="6190488" y="3813048"/>
            <a:ext cx="5120640" cy="1618488"/>
          </a:xfrm>
          <a:prstGeom prst="roundRect">
            <a:avLst/>
          </a:prstGeom>
          <a:solidFill>
            <a:srgbClr val="DCE5DE"/>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Oval 20"/>
          <p:cNvSpPr/>
          <p:nvPr/>
        </p:nvSpPr>
        <p:spPr>
          <a:xfrm>
            <a:off x="6373368" y="3995928"/>
            <a:ext cx="384048" cy="384048"/>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2" name="TextBox 21"/>
          <p:cNvSpPr txBox="1"/>
          <p:nvPr/>
        </p:nvSpPr>
        <p:spPr>
          <a:xfrm>
            <a:off x="6373368" y="4078224"/>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4</a:t>
            </a:r>
          </a:p>
        </p:txBody>
      </p:sp>
      <p:sp>
        <p:nvSpPr>
          <p:cNvPr id="23" name="TextBox 22"/>
          <p:cNvSpPr txBox="1"/>
          <p:nvPr/>
        </p:nvSpPr>
        <p:spPr>
          <a:xfrm>
            <a:off x="6876288" y="3977639"/>
            <a:ext cx="4270248" cy="420624"/>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520" b="1" i="0" u="none" strike="noStrike" kern="1200" cap="none" spc="0" normalizeH="0" baseline="0" noProof="0">
                <a:ln>
                  <a:noFill/>
                </a:ln>
                <a:solidFill>
                  <a:srgbClr val="24465B"/>
                </a:solidFill>
                <a:effectLst/>
                <a:uLnTx/>
                <a:uFillTx/>
                <a:latin typeface="Aptos Display"/>
                <a:ea typeface="+mn-ea"/>
                <a:cs typeface="+mn-cs"/>
              </a:rPr>
              <a:t>Μαθαίνω να είμαι</a:t>
            </a:r>
          </a:p>
        </p:txBody>
      </p:sp>
      <p:sp>
        <p:nvSpPr>
          <p:cNvPr id="24" name="TextBox 23"/>
          <p:cNvSpPr txBox="1"/>
          <p:nvPr/>
        </p:nvSpPr>
        <p:spPr>
          <a:xfrm>
            <a:off x="6419088" y="4498848"/>
            <a:ext cx="4663440" cy="240066"/>
          </a:xfrm>
          <a:prstGeom prst="rect">
            <a:avLst/>
          </a:prstGeom>
          <a:noFill/>
        </p:spPr>
        <p:txBody>
          <a:bodyPr wrap="square" lIns="27432" tIns="27432" rIns="27432" bIns="27432" anchor="t">
            <a:spAutoFit/>
          </a:bodyPr>
          <a:lstStyle/>
          <a:p>
            <a:pPr defTabSz="457200"/>
            <a:r>
              <a:rPr sz="1200" dirty="0">
                <a:solidFill>
                  <a:srgbClr val="4C565C"/>
                </a:solidFill>
                <a:latin typeface="Aptos"/>
              </a:rPr>
              <a:t>τα</a:t>
            </a:r>
            <a:r>
              <a:rPr sz="1200" dirty="0" err="1">
                <a:solidFill>
                  <a:srgbClr val="4C565C"/>
                </a:solidFill>
                <a:latin typeface="Aptos"/>
              </a:rPr>
              <a:t>υτότητ</a:t>
            </a:r>
            <a:r>
              <a:rPr sz="1200" dirty="0">
                <a:solidFill>
                  <a:srgbClr val="4C565C"/>
                </a:solidFill>
                <a:latin typeface="Aptos"/>
              </a:rPr>
              <a:t>α </a:t>
            </a:r>
            <a:r>
              <a:rPr lang="el-GR" sz="1200" dirty="0">
                <a:solidFill>
                  <a:srgbClr val="4C565C"/>
                </a:solidFill>
                <a:latin typeface="Aptos"/>
              </a:rPr>
              <a:t>– αυτοσεβασμός - </a:t>
            </a:r>
            <a:r>
              <a:rPr sz="1200" dirty="0">
                <a:solidFill>
                  <a:srgbClr val="4C565C"/>
                </a:solidFill>
                <a:latin typeface="Aptos"/>
              </a:rPr>
              <a:t>υπ</a:t>
            </a:r>
            <a:r>
              <a:rPr sz="1200" dirty="0" err="1">
                <a:solidFill>
                  <a:srgbClr val="4C565C"/>
                </a:solidFill>
                <a:latin typeface="Aptos"/>
              </a:rPr>
              <a:t>ευθυνότητ</a:t>
            </a:r>
            <a:r>
              <a:rPr sz="1200" dirty="0">
                <a:solidFill>
                  <a:srgbClr val="4C565C"/>
                </a:solidFill>
                <a:latin typeface="Aptos"/>
              </a:rPr>
              <a:t>α</a:t>
            </a:r>
          </a:p>
        </p:txBody>
      </p:sp>
      <p:sp>
        <p:nvSpPr>
          <p:cNvPr id="25" name="Rectangle 24"/>
          <p:cNvSpPr/>
          <p:nvPr/>
        </p:nvSpPr>
        <p:spPr>
          <a:xfrm>
            <a:off x="502920" y="6501384"/>
            <a:ext cx="11155680" cy="10972"/>
          </a:xfrm>
          <a:prstGeom prst="rect">
            <a:avLst/>
          </a:prstGeom>
          <a:solidFill>
            <a:srgbClr val="D9D6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6" name="TextBox 25"/>
          <p:cNvSpPr txBox="1"/>
          <p:nvPr/>
        </p:nvSpPr>
        <p:spPr>
          <a:xfrm>
            <a:off x="530352" y="6537960"/>
            <a:ext cx="5943600" cy="16459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819" b="1" i="0" u="none" strike="noStrike" kern="1200" cap="none" spc="0" normalizeH="0" baseline="0" noProof="0">
                <a:ln>
                  <a:noFill/>
                </a:ln>
                <a:solidFill>
                  <a:srgbClr val="6C7A82"/>
                </a:solidFill>
                <a:effectLst/>
                <a:uLnTx/>
                <a:uFillTx/>
                <a:latin typeface="Aptos"/>
                <a:ea typeface="+mn-ea"/>
                <a:cs typeface="+mn-cs"/>
              </a:rPr>
              <a:t>ΕΝΌΤΗΤΑ 1</a:t>
            </a:r>
          </a:p>
        </p:txBody>
      </p:sp>
      <p:sp>
        <p:nvSpPr>
          <p:cNvPr id="28" name="Θέση αριθμού διαφάνειας 27">
            <a:extLst>
              <a:ext uri="{FF2B5EF4-FFF2-40B4-BE49-F238E27FC236}">
                <a16:creationId xmlns:a16="http://schemas.microsoft.com/office/drawing/2014/main" id="{89BD13E8-CD3A-C5C9-0742-A5926755FF82}"/>
              </a:ext>
            </a:extLst>
          </p:cNvPr>
          <p:cNvSpPr>
            <a:spLocks noGrp="1"/>
          </p:cNvSpPr>
          <p:nvPr>
            <p:ph type="sldNum" sz="quarter" idx="12"/>
          </p:nvPr>
        </p:nvSpPr>
        <p:spPr>
          <a:xfrm>
            <a:off x="9555480" y="6437693"/>
            <a:ext cx="2133600" cy="365125"/>
          </a:xfrm>
        </p:spPr>
        <p:txBody>
          <a:bodyPr/>
          <a:lstStyle/>
          <a:p>
            <a:fld id="{C1FF6DA9-008F-8B48-92A6-B652298478BF}" type="slidenum">
              <a:rPr lang="en-US" smtClean="0"/>
              <a:t>19</a:t>
            </a:fld>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sp>
        <p:nvSpPr>
          <p:cNvPr id="3" name="TextBox 2"/>
          <p:cNvSpPr txBox="1"/>
          <p:nvPr/>
        </p:nvSpPr>
        <p:spPr>
          <a:xfrm>
            <a:off x="704088" y="562373"/>
            <a:ext cx="10607040" cy="470898"/>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l-GR" sz="2700" b="1" dirty="0">
                <a:solidFill>
                  <a:srgbClr val="24465B"/>
                </a:solidFill>
                <a:latin typeface="Aptos Display"/>
              </a:rPr>
              <a:t>Δομή του επιμορφωτικού προγράμματος – Α΄ μέρος</a:t>
            </a:r>
            <a:endParaRPr kumimoji="0" sz="2700" b="1" i="0" u="none" strike="noStrike" kern="1200" cap="none" spc="0" normalizeH="0" baseline="0" noProof="0" dirty="0">
              <a:ln>
                <a:noFill/>
              </a:ln>
              <a:solidFill>
                <a:srgbClr val="24465B"/>
              </a:solidFill>
              <a:effectLst/>
              <a:uLnTx/>
              <a:uFillTx/>
              <a:latin typeface="Aptos Display"/>
              <a:ea typeface="+mn-ea"/>
              <a:cs typeface="+mn-cs"/>
            </a:endParaRPr>
          </a:p>
        </p:txBody>
      </p:sp>
      <p:sp>
        <p:nvSpPr>
          <p:cNvPr id="4" name="TextBox 3"/>
          <p:cNvSpPr txBox="1"/>
          <p:nvPr/>
        </p:nvSpPr>
        <p:spPr>
          <a:xfrm>
            <a:off x="704088" y="1389888"/>
            <a:ext cx="10241280" cy="301621"/>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600" b="0" i="0" u="none" strike="noStrike" kern="1200" cap="none" spc="0" normalizeH="0" baseline="0" noProof="0" dirty="0" err="1">
                <a:ln>
                  <a:noFill/>
                </a:ln>
                <a:solidFill>
                  <a:srgbClr val="4C565C"/>
                </a:solidFill>
                <a:effectLst/>
                <a:uLnTx/>
                <a:uFillTx/>
                <a:latin typeface="Aptos"/>
                <a:ea typeface="+mn-ea"/>
                <a:cs typeface="+mn-cs"/>
              </a:rPr>
              <a:t>Το</a:t>
            </a:r>
            <a:r>
              <a:rPr kumimoji="0" sz="1600" b="0" i="0" u="none" strike="noStrike" kern="1200" cap="none" spc="0" normalizeH="0" baseline="0" noProof="0" dirty="0">
                <a:ln>
                  <a:noFill/>
                </a:ln>
                <a:solidFill>
                  <a:srgbClr val="4C565C"/>
                </a:solidFill>
                <a:effectLst/>
                <a:uLnTx/>
                <a:uFillTx/>
                <a:latin typeface="Aptos"/>
                <a:ea typeface="+mn-ea"/>
                <a:cs typeface="+mn-cs"/>
              </a:rPr>
              <a:t> </a:t>
            </a:r>
            <a:r>
              <a:rPr kumimoji="0" sz="1600" b="0" i="0" u="none" strike="noStrike" kern="1200" cap="none" spc="0" normalizeH="0" baseline="0" noProof="0" dirty="0" err="1">
                <a:ln>
                  <a:noFill/>
                </a:ln>
                <a:solidFill>
                  <a:srgbClr val="4C565C"/>
                </a:solidFill>
                <a:effectLst/>
                <a:uLnTx/>
                <a:uFillTx/>
                <a:latin typeface="Aptos"/>
                <a:ea typeface="+mn-ea"/>
                <a:cs typeface="+mn-cs"/>
              </a:rPr>
              <a:t>Πρόγρ</a:t>
            </a:r>
            <a:r>
              <a:rPr kumimoji="0" sz="1600" b="0" i="0" u="none" strike="noStrike" kern="1200" cap="none" spc="0" normalizeH="0" baseline="0" noProof="0" dirty="0">
                <a:ln>
                  <a:noFill/>
                </a:ln>
                <a:solidFill>
                  <a:srgbClr val="4C565C"/>
                </a:solidFill>
                <a:effectLst/>
                <a:uLnTx/>
                <a:uFillTx/>
                <a:latin typeface="Aptos"/>
                <a:ea typeface="+mn-ea"/>
                <a:cs typeface="+mn-cs"/>
              </a:rPr>
              <a:t>αμμα Σπουδών </a:t>
            </a:r>
            <a:r>
              <a:rPr kumimoji="0" lang="el-GR" sz="1600" b="0" i="0" u="none" strike="noStrike" kern="1200" cap="none" spc="0" normalizeH="0" baseline="0" noProof="0" dirty="0">
                <a:ln>
                  <a:noFill/>
                </a:ln>
                <a:solidFill>
                  <a:srgbClr val="4C565C"/>
                </a:solidFill>
                <a:effectLst/>
                <a:uLnTx/>
                <a:uFillTx/>
                <a:latin typeface="Aptos"/>
                <a:ea typeface="+mn-ea"/>
                <a:cs typeface="+mn-cs"/>
              </a:rPr>
              <a:t>της Ηθικής στο Δημοτικό: </a:t>
            </a:r>
            <a:r>
              <a:rPr lang="el-GR" sz="1600" dirty="0">
                <a:solidFill>
                  <a:srgbClr val="4C565C"/>
                </a:solidFill>
                <a:latin typeface="Aptos"/>
              </a:rPr>
              <a:t>Φυσιογνωμία</a:t>
            </a:r>
            <a:r>
              <a:rPr kumimoji="0" sz="1600" b="0" i="0" u="none" strike="noStrike" kern="1200" cap="none" spc="0" normalizeH="0" baseline="0" noProof="0" dirty="0">
                <a:ln>
                  <a:noFill/>
                </a:ln>
                <a:solidFill>
                  <a:srgbClr val="4C565C"/>
                </a:solidFill>
                <a:effectLst/>
                <a:uLnTx/>
                <a:uFillTx/>
                <a:latin typeface="Aptos"/>
                <a:ea typeface="+mn-ea"/>
                <a:cs typeface="+mn-cs"/>
              </a:rPr>
              <a:t>, δομή και διδακτική πρακτική</a:t>
            </a:r>
          </a:p>
        </p:txBody>
      </p:sp>
      <p:sp>
        <p:nvSpPr>
          <p:cNvPr id="5" name="Rounded Rectangle 4"/>
          <p:cNvSpPr/>
          <p:nvPr/>
        </p:nvSpPr>
        <p:spPr>
          <a:xfrm>
            <a:off x="749808" y="1901952"/>
            <a:ext cx="3307080" cy="1618488"/>
          </a:xfrm>
          <a:prstGeom prst="roundRect">
            <a:avLst/>
          </a:prstGeom>
          <a:solidFill>
            <a:srgbClr val="FFFFFF"/>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Oval 5"/>
          <p:cNvSpPr/>
          <p:nvPr/>
        </p:nvSpPr>
        <p:spPr>
          <a:xfrm>
            <a:off x="932688" y="2084832"/>
            <a:ext cx="384048" cy="384048"/>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TextBox 6"/>
          <p:cNvSpPr txBox="1"/>
          <p:nvPr/>
        </p:nvSpPr>
        <p:spPr>
          <a:xfrm>
            <a:off x="932688" y="2167128"/>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1</a:t>
            </a:r>
          </a:p>
        </p:txBody>
      </p:sp>
      <p:sp>
        <p:nvSpPr>
          <p:cNvPr id="8" name="TextBox 7"/>
          <p:cNvSpPr txBox="1"/>
          <p:nvPr/>
        </p:nvSpPr>
        <p:spPr>
          <a:xfrm>
            <a:off x="1435607" y="2066544"/>
            <a:ext cx="2456688" cy="420624"/>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20" b="1" i="0" u="none" strike="noStrike" kern="1200" cap="none" spc="0" normalizeH="0" baseline="0" noProof="0" dirty="0" err="1">
                <a:ln>
                  <a:noFill/>
                </a:ln>
                <a:solidFill>
                  <a:srgbClr val="24465B"/>
                </a:solidFill>
                <a:effectLst/>
                <a:uLnTx/>
                <a:uFillTx/>
                <a:latin typeface="Aptos Display"/>
                <a:ea typeface="+mn-ea"/>
                <a:cs typeface="+mn-cs"/>
              </a:rPr>
              <a:t>Φυσιογνωμί</a:t>
            </a:r>
            <a:r>
              <a:rPr kumimoji="0" sz="1420" b="1" i="0" u="none" strike="noStrike" kern="1200" cap="none" spc="0" normalizeH="0" baseline="0" noProof="0" dirty="0">
                <a:ln>
                  <a:noFill/>
                </a:ln>
                <a:solidFill>
                  <a:srgbClr val="24465B"/>
                </a:solidFill>
                <a:effectLst/>
                <a:uLnTx/>
                <a:uFillTx/>
                <a:latin typeface="Aptos Display"/>
                <a:ea typeface="+mn-ea"/>
                <a:cs typeface="+mn-cs"/>
              </a:rPr>
              <a:t>α</a:t>
            </a:r>
          </a:p>
        </p:txBody>
      </p:sp>
      <p:sp>
        <p:nvSpPr>
          <p:cNvPr id="9" name="TextBox 8"/>
          <p:cNvSpPr txBox="1"/>
          <p:nvPr/>
        </p:nvSpPr>
        <p:spPr>
          <a:xfrm>
            <a:off x="978407" y="2545568"/>
            <a:ext cx="2849880" cy="701731"/>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00" b="0" i="0" u="none" strike="noStrike" kern="1200" cap="none" spc="0" normalizeH="0" baseline="0" noProof="0" dirty="0" err="1">
                <a:ln>
                  <a:noFill/>
                </a:ln>
                <a:solidFill>
                  <a:srgbClr val="263238"/>
                </a:solidFill>
                <a:effectLst/>
                <a:uLnTx/>
                <a:uFillTx/>
                <a:latin typeface="Aptos"/>
                <a:ea typeface="+mn-ea"/>
                <a:cs typeface="+mn-cs"/>
              </a:rPr>
              <a:t>Τι</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εννοεί</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το</a:t>
            </a:r>
            <a:r>
              <a:rPr kumimoji="0" sz="1400" b="0" i="0" u="none" strike="noStrike" kern="1200" cap="none" spc="0" normalizeH="0" baseline="0" noProof="0" dirty="0">
                <a:ln>
                  <a:noFill/>
                </a:ln>
                <a:solidFill>
                  <a:srgbClr val="263238"/>
                </a:solidFill>
                <a:effectLst/>
                <a:uLnTx/>
                <a:uFillTx/>
                <a:latin typeface="Aptos"/>
                <a:ea typeface="+mn-ea"/>
                <a:cs typeface="+mn-cs"/>
              </a:rPr>
              <a:t> ΠΣ </a:t>
            </a:r>
            <a:r>
              <a:rPr kumimoji="0" sz="1400" b="0" i="0" u="none" strike="noStrike" kern="1200" cap="none" spc="0" normalizeH="0" baseline="0" noProof="0" dirty="0" err="1">
                <a:ln>
                  <a:noFill/>
                </a:ln>
                <a:solidFill>
                  <a:srgbClr val="263238"/>
                </a:solidFill>
                <a:effectLst/>
                <a:uLnTx/>
                <a:uFillTx/>
                <a:latin typeface="Aptos"/>
                <a:ea typeface="+mn-ea"/>
                <a:cs typeface="+mn-cs"/>
              </a:rPr>
              <a:t>με</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τον</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όρο</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lang="el-GR" sz="1400" b="0" i="0" u="none" strike="noStrike" kern="1200" cap="none" spc="0" normalizeH="0" baseline="0" noProof="0" dirty="0">
                <a:ln>
                  <a:noFill/>
                </a:ln>
                <a:solidFill>
                  <a:srgbClr val="263238"/>
                </a:solidFill>
                <a:effectLst/>
                <a:uLnTx/>
                <a:uFillTx/>
                <a:latin typeface="Aptos"/>
                <a:ea typeface="+mn-ea"/>
                <a:cs typeface="+mn-cs"/>
              </a:rPr>
              <a:t>η</a:t>
            </a:r>
            <a:r>
              <a:rPr kumimoji="0" sz="1400" b="0" i="0" u="none" strike="noStrike" kern="1200" cap="none" spc="0" normalizeH="0" baseline="0" noProof="0" dirty="0" err="1">
                <a:ln>
                  <a:noFill/>
                </a:ln>
                <a:solidFill>
                  <a:srgbClr val="263238"/>
                </a:solidFill>
                <a:effectLst/>
                <a:uLnTx/>
                <a:uFillTx/>
                <a:latin typeface="Aptos"/>
                <a:ea typeface="+mn-ea"/>
                <a:cs typeface="+mn-cs"/>
              </a:rPr>
              <a:t>θική</a:t>
            </a:r>
            <a:r>
              <a:rPr kumimoji="0" sz="1400" b="0" i="0" u="none" strike="noStrike" kern="1200" cap="none" spc="0" normalizeH="0" baseline="0" noProof="0" dirty="0">
                <a:ln>
                  <a:noFill/>
                </a:ln>
                <a:solidFill>
                  <a:srgbClr val="263238"/>
                </a:solidFill>
                <a:effectLst/>
                <a:uLnTx/>
                <a:uFillTx/>
                <a:latin typeface="Aptos"/>
                <a:ea typeface="+mn-ea"/>
                <a:cs typeface="+mn-cs"/>
              </a:rPr>
              <a:t>» και π</a:t>
            </a:r>
            <a:r>
              <a:rPr kumimoji="0" sz="1400" b="0" i="0" u="none" strike="noStrike" kern="1200" cap="none" spc="0" normalizeH="0" baseline="0" noProof="0" dirty="0" err="1">
                <a:ln>
                  <a:noFill/>
                </a:ln>
                <a:solidFill>
                  <a:srgbClr val="263238"/>
                </a:solidFill>
                <a:effectLst/>
                <a:uLnTx/>
                <a:uFillTx/>
                <a:latin typeface="Aptos"/>
                <a:ea typeface="+mn-ea"/>
                <a:cs typeface="+mn-cs"/>
              </a:rPr>
              <a:t>οι</a:t>
            </a:r>
            <a:r>
              <a:rPr kumimoji="0" sz="1400" b="0" i="0" u="none" strike="noStrike" kern="1200" cap="none" spc="0" normalizeH="0" baseline="0" noProof="0" dirty="0">
                <a:ln>
                  <a:noFill/>
                </a:ln>
                <a:solidFill>
                  <a:srgbClr val="263238"/>
                </a:solidFill>
                <a:effectLst/>
                <a:uLnTx/>
                <a:uFillTx/>
                <a:latin typeface="Aptos"/>
                <a:ea typeface="+mn-ea"/>
                <a:cs typeface="+mn-cs"/>
              </a:rPr>
              <a:t>α παιδαγωγική λογική υιοθετεί.</a:t>
            </a:r>
          </a:p>
        </p:txBody>
      </p:sp>
      <p:sp>
        <p:nvSpPr>
          <p:cNvPr id="10" name="Rounded Rectangle 9"/>
          <p:cNvSpPr/>
          <p:nvPr/>
        </p:nvSpPr>
        <p:spPr>
          <a:xfrm>
            <a:off x="4376928" y="1901952"/>
            <a:ext cx="3307080" cy="1618488"/>
          </a:xfrm>
          <a:prstGeom prst="roundRect">
            <a:avLst/>
          </a:prstGeom>
          <a:solidFill>
            <a:srgbClr val="E5ECEE"/>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Oval 10"/>
          <p:cNvSpPr/>
          <p:nvPr/>
        </p:nvSpPr>
        <p:spPr>
          <a:xfrm>
            <a:off x="4559808" y="2084832"/>
            <a:ext cx="384048" cy="384048"/>
          </a:xfrm>
          <a:prstGeom prst="ellipse">
            <a:avLst/>
          </a:prstGeom>
          <a:solidFill>
            <a:srgbClr val="7D9EA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TextBox 11"/>
          <p:cNvSpPr txBox="1"/>
          <p:nvPr/>
        </p:nvSpPr>
        <p:spPr>
          <a:xfrm>
            <a:off x="4559808" y="2167128"/>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2</a:t>
            </a:r>
          </a:p>
        </p:txBody>
      </p:sp>
      <p:sp>
        <p:nvSpPr>
          <p:cNvPr id="13" name="TextBox 12"/>
          <p:cNvSpPr txBox="1"/>
          <p:nvPr/>
        </p:nvSpPr>
        <p:spPr>
          <a:xfrm>
            <a:off x="5062728" y="2066544"/>
            <a:ext cx="2456688" cy="420624"/>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20" b="1" i="0" u="none" strike="noStrike" kern="1200" cap="none" spc="0" normalizeH="0" baseline="0" noProof="0" dirty="0" err="1">
                <a:ln>
                  <a:noFill/>
                </a:ln>
                <a:solidFill>
                  <a:srgbClr val="24465B"/>
                </a:solidFill>
                <a:effectLst/>
                <a:uLnTx/>
                <a:uFillTx/>
                <a:latin typeface="Aptos Display"/>
                <a:ea typeface="+mn-ea"/>
                <a:cs typeface="+mn-cs"/>
              </a:rPr>
              <a:t>Σκο</a:t>
            </a:r>
            <a:r>
              <a:rPr kumimoji="0" sz="1420" b="1" i="0" u="none" strike="noStrike" kern="1200" cap="none" spc="0" normalizeH="0" baseline="0" noProof="0" dirty="0">
                <a:ln>
                  <a:noFill/>
                </a:ln>
                <a:solidFill>
                  <a:srgbClr val="24465B"/>
                </a:solidFill>
                <a:effectLst/>
                <a:uLnTx/>
                <a:uFillTx/>
                <a:latin typeface="Aptos Display"/>
                <a:ea typeface="+mn-ea"/>
                <a:cs typeface="+mn-cs"/>
              </a:rPr>
              <a:t>ποθεσία</a:t>
            </a:r>
          </a:p>
        </p:txBody>
      </p:sp>
      <p:sp>
        <p:nvSpPr>
          <p:cNvPr id="14" name="TextBox 13"/>
          <p:cNvSpPr txBox="1"/>
          <p:nvPr/>
        </p:nvSpPr>
        <p:spPr>
          <a:xfrm>
            <a:off x="4605528" y="2587752"/>
            <a:ext cx="2849880" cy="486287"/>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sz="1400" dirty="0" err="1">
                <a:solidFill>
                  <a:srgbClr val="263238"/>
                </a:solidFill>
                <a:latin typeface="Aptos"/>
              </a:rPr>
              <a:t>Ποιες</a:t>
            </a:r>
            <a:r>
              <a:rPr sz="1400" dirty="0">
                <a:solidFill>
                  <a:srgbClr val="263238"/>
                </a:solidFill>
                <a:latin typeface="Aptos"/>
              </a:rPr>
              <a:t> </a:t>
            </a:r>
            <a:r>
              <a:rPr sz="1400" dirty="0" err="1">
                <a:solidFill>
                  <a:srgbClr val="263238"/>
                </a:solidFill>
                <a:latin typeface="Aptos"/>
              </a:rPr>
              <a:t>γνώσεις</a:t>
            </a:r>
            <a:r>
              <a:rPr sz="1400" dirty="0">
                <a:solidFill>
                  <a:srgbClr val="263238"/>
                </a:solidFill>
                <a:latin typeface="Aptos"/>
              </a:rPr>
              <a:t>, </a:t>
            </a:r>
            <a:r>
              <a:rPr sz="1400" dirty="0" err="1">
                <a:solidFill>
                  <a:srgbClr val="263238"/>
                </a:solidFill>
                <a:latin typeface="Aptos"/>
              </a:rPr>
              <a:t>δεξιότητες</a:t>
            </a:r>
            <a:r>
              <a:rPr sz="1400" dirty="0">
                <a:solidFill>
                  <a:srgbClr val="263238"/>
                </a:solidFill>
                <a:latin typeface="Aptos"/>
              </a:rPr>
              <a:t>, α</a:t>
            </a:r>
            <a:r>
              <a:rPr sz="1400" dirty="0" err="1">
                <a:solidFill>
                  <a:srgbClr val="263238"/>
                </a:solidFill>
                <a:latin typeface="Aptos"/>
              </a:rPr>
              <a:t>ξίες</a:t>
            </a:r>
            <a:r>
              <a:rPr sz="1400" dirty="0">
                <a:solidFill>
                  <a:srgbClr val="263238"/>
                </a:solidFill>
                <a:latin typeface="Aptos"/>
              </a:rPr>
              <a:t> και </a:t>
            </a:r>
            <a:r>
              <a:rPr sz="1400" dirty="0" err="1">
                <a:solidFill>
                  <a:srgbClr val="263238"/>
                </a:solidFill>
                <a:latin typeface="Aptos"/>
              </a:rPr>
              <a:t>στάσεις</a:t>
            </a:r>
            <a:r>
              <a:rPr sz="1400" dirty="0">
                <a:solidFill>
                  <a:srgbClr val="263238"/>
                </a:solidFill>
                <a:latin typeface="Aptos"/>
              </a:rPr>
              <a:t> επ</a:t>
            </a:r>
            <a:r>
              <a:rPr sz="1400" dirty="0" err="1">
                <a:solidFill>
                  <a:srgbClr val="263238"/>
                </a:solidFill>
                <a:latin typeface="Aptos"/>
              </a:rPr>
              <a:t>ιδιώκει</a:t>
            </a:r>
            <a:r>
              <a:rPr sz="1400" dirty="0">
                <a:solidFill>
                  <a:srgbClr val="263238"/>
                </a:solidFill>
                <a:latin typeface="Aptos"/>
              </a:rPr>
              <a:t> να κα</a:t>
            </a:r>
            <a:r>
              <a:rPr sz="1400" dirty="0" err="1">
                <a:solidFill>
                  <a:srgbClr val="263238"/>
                </a:solidFill>
                <a:latin typeface="Aptos"/>
              </a:rPr>
              <a:t>λλιεργήσει</a:t>
            </a:r>
            <a:r>
              <a:rPr sz="1400" dirty="0">
                <a:solidFill>
                  <a:srgbClr val="263238"/>
                </a:solidFill>
                <a:latin typeface="Aptos"/>
              </a:rPr>
              <a:t>.</a:t>
            </a:r>
          </a:p>
        </p:txBody>
      </p:sp>
      <p:sp>
        <p:nvSpPr>
          <p:cNvPr id="15" name="Rounded Rectangle 14"/>
          <p:cNvSpPr/>
          <p:nvPr/>
        </p:nvSpPr>
        <p:spPr>
          <a:xfrm>
            <a:off x="8004048" y="1901952"/>
            <a:ext cx="3307080" cy="1618488"/>
          </a:xfrm>
          <a:prstGeom prst="roundRect">
            <a:avLst/>
          </a:prstGeom>
          <a:solidFill>
            <a:srgbClr val="E8D9BA"/>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Oval 15"/>
          <p:cNvSpPr/>
          <p:nvPr/>
        </p:nvSpPr>
        <p:spPr>
          <a:xfrm>
            <a:off x="8186928" y="2084832"/>
            <a:ext cx="384048" cy="384048"/>
          </a:xfrm>
          <a:prstGeom prst="ellipse">
            <a:avLst/>
          </a:prstGeom>
          <a:solidFill>
            <a:srgbClr val="24465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TextBox 16"/>
          <p:cNvSpPr txBox="1"/>
          <p:nvPr/>
        </p:nvSpPr>
        <p:spPr>
          <a:xfrm>
            <a:off x="8186928" y="2167128"/>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3</a:t>
            </a:r>
          </a:p>
        </p:txBody>
      </p:sp>
      <p:sp>
        <p:nvSpPr>
          <p:cNvPr id="18" name="TextBox 17"/>
          <p:cNvSpPr txBox="1"/>
          <p:nvPr/>
        </p:nvSpPr>
        <p:spPr>
          <a:xfrm>
            <a:off x="8689848" y="2066544"/>
            <a:ext cx="2456688" cy="420624"/>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20" b="1" i="0" u="none" strike="noStrike" kern="1200" cap="none" spc="0" normalizeH="0" baseline="0" noProof="0" dirty="0" err="1">
                <a:ln>
                  <a:noFill/>
                </a:ln>
                <a:solidFill>
                  <a:srgbClr val="24465B"/>
                </a:solidFill>
                <a:effectLst/>
                <a:uLnTx/>
                <a:uFillTx/>
                <a:latin typeface="Aptos Display"/>
                <a:ea typeface="+mn-ea"/>
                <a:cs typeface="+mn-cs"/>
              </a:rPr>
              <a:t>Διδ</a:t>
            </a:r>
            <a:r>
              <a:rPr kumimoji="0" sz="1420" b="1" i="0" u="none" strike="noStrike" kern="1200" cap="none" spc="0" normalizeH="0" baseline="0" noProof="0" dirty="0">
                <a:ln>
                  <a:noFill/>
                </a:ln>
                <a:solidFill>
                  <a:srgbClr val="24465B"/>
                </a:solidFill>
                <a:effectLst/>
                <a:uLnTx/>
                <a:uFillTx/>
                <a:latin typeface="Aptos Display"/>
                <a:ea typeface="+mn-ea"/>
                <a:cs typeface="+mn-cs"/>
              </a:rPr>
              <a:t>ακτική</a:t>
            </a:r>
          </a:p>
        </p:txBody>
      </p:sp>
      <p:sp>
        <p:nvSpPr>
          <p:cNvPr id="19" name="TextBox 18"/>
          <p:cNvSpPr txBox="1"/>
          <p:nvPr/>
        </p:nvSpPr>
        <p:spPr>
          <a:xfrm>
            <a:off x="8232648" y="2587752"/>
            <a:ext cx="2849880" cy="486287"/>
          </a:xfrm>
          <a:prstGeom prst="rect">
            <a:avLst/>
          </a:prstGeom>
          <a:noFill/>
        </p:spPr>
        <p:txBody>
          <a:bodyPr wrap="square" lIns="27432" tIns="27432" rIns="27432" bIns="27432" anchor="t">
            <a:spAutoFit/>
          </a:bodyPr>
          <a:lstStyle/>
          <a:p>
            <a:pPr defTabSz="457200"/>
            <a:r>
              <a:rPr sz="1400" dirty="0" err="1">
                <a:solidFill>
                  <a:srgbClr val="263238"/>
                </a:solidFill>
                <a:latin typeface="Aptos"/>
              </a:rPr>
              <a:t>Πώς</a:t>
            </a:r>
            <a:r>
              <a:rPr sz="1400" dirty="0">
                <a:solidFill>
                  <a:srgbClr val="263238"/>
                </a:solidFill>
                <a:latin typeface="Aptos"/>
              </a:rPr>
              <a:t> </a:t>
            </a:r>
            <a:r>
              <a:rPr sz="1400" dirty="0" err="1">
                <a:solidFill>
                  <a:srgbClr val="263238"/>
                </a:solidFill>
                <a:latin typeface="Aptos"/>
              </a:rPr>
              <a:t>οργ</a:t>
            </a:r>
            <a:r>
              <a:rPr sz="1400" dirty="0">
                <a:solidFill>
                  <a:srgbClr val="263238"/>
                </a:solidFill>
                <a:latin typeface="Aptos"/>
              </a:rPr>
              <a:t>ανώνεται η κοινότητα ηθικής διερεύνησης και ο διάλογος.</a:t>
            </a:r>
          </a:p>
        </p:txBody>
      </p:sp>
      <p:sp>
        <p:nvSpPr>
          <p:cNvPr id="20" name="Rounded Rectangle 19"/>
          <p:cNvSpPr/>
          <p:nvPr/>
        </p:nvSpPr>
        <p:spPr>
          <a:xfrm>
            <a:off x="749808" y="3813048"/>
            <a:ext cx="3307080" cy="1618488"/>
          </a:xfrm>
          <a:prstGeom prst="roundRect">
            <a:avLst/>
          </a:prstGeom>
          <a:solidFill>
            <a:srgbClr val="DCE5DE"/>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Oval 20"/>
          <p:cNvSpPr/>
          <p:nvPr/>
        </p:nvSpPr>
        <p:spPr>
          <a:xfrm>
            <a:off x="932688" y="3995928"/>
            <a:ext cx="384048" cy="384048"/>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2" name="TextBox 21"/>
          <p:cNvSpPr txBox="1"/>
          <p:nvPr/>
        </p:nvSpPr>
        <p:spPr>
          <a:xfrm>
            <a:off x="932688" y="4078224"/>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4</a:t>
            </a:r>
          </a:p>
        </p:txBody>
      </p:sp>
      <p:sp>
        <p:nvSpPr>
          <p:cNvPr id="23" name="TextBox 22"/>
          <p:cNvSpPr txBox="1"/>
          <p:nvPr/>
        </p:nvSpPr>
        <p:spPr>
          <a:xfrm>
            <a:off x="1435607" y="3977639"/>
            <a:ext cx="2456688" cy="420624"/>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20" b="1" i="0" u="none" strike="noStrike" kern="1200" cap="none" spc="0" normalizeH="0" baseline="0" noProof="0" dirty="0" err="1">
                <a:ln>
                  <a:noFill/>
                </a:ln>
                <a:solidFill>
                  <a:srgbClr val="24465B"/>
                </a:solidFill>
                <a:effectLst/>
                <a:uLnTx/>
                <a:uFillTx/>
                <a:latin typeface="Aptos Display"/>
                <a:ea typeface="+mn-ea"/>
                <a:cs typeface="+mn-cs"/>
              </a:rPr>
              <a:t>Περιεχόμενο</a:t>
            </a:r>
            <a:endParaRPr kumimoji="0" sz="1420" b="1" i="0" u="none" strike="noStrike" kern="1200" cap="none" spc="0" normalizeH="0" baseline="0" noProof="0" dirty="0">
              <a:ln>
                <a:noFill/>
              </a:ln>
              <a:solidFill>
                <a:srgbClr val="24465B"/>
              </a:solidFill>
              <a:effectLst/>
              <a:uLnTx/>
              <a:uFillTx/>
              <a:latin typeface="Aptos Display"/>
              <a:ea typeface="+mn-ea"/>
              <a:cs typeface="+mn-cs"/>
            </a:endParaRPr>
          </a:p>
        </p:txBody>
      </p:sp>
      <p:sp>
        <p:nvSpPr>
          <p:cNvPr id="24" name="TextBox 23"/>
          <p:cNvSpPr txBox="1"/>
          <p:nvPr/>
        </p:nvSpPr>
        <p:spPr>
          <a:xfrm>
            <a:off x="978407" y="4498848"/>
            <a:ext cx="2849880" cy="486287"/>
          </a:xfrm>
          <a:prstGeom prst="rect">
            <a:avLst/>
          </a:prstGeom>
          <a:noFill/>
        </p:spPr>
        <p:txBody>
          <a:bodyPr wrap="square" lIns="27432" tIns="27432" rIns="27432" bIns="27432" anchor="t">
            <a:spAutoFit/>
          </a:bodyPr>
          <a:lstStyle/>
          <a:p>
            <a:pPr marR="0" lvl="0" indent="0" defTabSz="457200" fontAlgn="auto">
              <a:lnSpc>
                <a:spcPct val="100000"/>
              </a:lnSpc>
              <a:spcBef>
                <a:spcPts val="0"/>
              </a:spcBef>
              <a:spcAft>
                <a:spcPts val="0"/>
              </a:spcAft>
              <a:buClrTx/>
              <a:buSzTx/>
              <a:buFontTx/>
              <a:buNone/>
              <a:tabLst/>
              <a:defRPr/>
            </a:pPr>
            <a:r>
              <a:rPr sz="1400" dirty="0" err="1">
                <a:solidFill>
                  <a:srgbClr val="263238"/>
                </a:solidFill>
                <a:latin typeface="Aptos"/>
              </a:rPr>
              <a:t>Πώς</a:t>
            </a:r>
            <a:r>
              <a:rPr sz="1400" dirty="0">
                <a:solidFill>
                  <a:srgbClr val="263238"/>
                </a:solidFill>
                <a:latin typeface="Aptos"/>
              </a:rPr>
              <a:t> </a:t>
            </a:r>
            <a:r>
              <a:rPr sz="1400" dirty="0" err="1">
                <a:solidFill>
                  <a:srgbClr val="263238"/>
                </a:solidFill>
                <a:latin typeface="Aptos"/>
              </a:rPr>
              <a:t>εξελίσσοντ</a:t>
            </a:r>
            <a:r>
              <a:rPr sz="1400" dirty="0">
                <a:solidFill>
                  <a:srgbClr val="263238"/>
                </a:solidFill>
                <a:latin typeface="Aptos"/>
              </a:rPr>
              <a:t>αι τα θεματικά πεδία από τη Γ΄ έως τη ΣΤ΄ Δημοτικού.</a:t>
            </a:r>
          </a:p>
        </p:txBody>
      </p:sp>
      <p:sp>
        <p:nvSpPr>
          <p:cNvPr id="25" name="Rounded Rectangle 24"/>
          <p:cNvSpPr/>
          <p:nvPr/>
        </p:nvSpPr>
        <p:spPr>
          <a:xfrm>
            <a:off x="4376928" y="3813048"/>
            <a:ext cx="3307080" cy="1618488"/>
          </a:xfrm>
          <a:prstGeom prst="roundRect">
            <a:avLst/>
          </a:prstGeom>
          <a:solidFill>
            <a:srgbClr val="FFFFFF"/>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6" name="Oval 25"/>
          <p:cNvSpPr/>
          <p:nvPr/>
        </p:nvSpPr>
        <p:spPr>
          <a:xfrm>
            <a:off x="4559808" y="3995928"/>
            <a:ext cx="384048" cy="384048"/>
          </a:xfrm>
          <a:prstGeom prst="ellipse">
            <a:avLst/>
          </a:prstGeom>
          <a:solidFill>
            <a:srgbClr val="7D9EA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7" name="TextBox 26"/>
          <p:cNvSpPr txBox="1"/>
          <p:nvPr/>
        </p:nvSpPr>
        <p:spPr>
          <a:xfrm>
            <a:off x="4559808" y="4078224"/>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5</a:t>
            </a:r>
          </a:p>
        </p:txBody>
      </p:sp>
      <p:sp>
        <p:nvSpPr>
          <p:cNvPr id="28" name="TextBox 27"/>
          <p:cNvSpPr txBox="1"/>
          <p:nvPr/>
        </p:nvSpPr>
        <p:spPr>
          <a:xfrm>
            <a:off x="5062728" y="3977639"/>
            <a:ext cx="2456688" cy="420624"/>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20" b="1" i="0" u="none" strike="noStrike" kern="1200" cap="none" spc="0" normalizeH="0" baseline="0" noProof="0" dirty="0" err="1">
                <a:ln>
                  <a:noFill/>
                </a:ln>
                <a:solidFill>
                  <a:srgbClr val="24465B"/>
                </a:solidFill>
                <a:effectLst/>
                <a:uLnTx/>
                <a:uFillTx/>
                <a:latin typeface="Aptos Display"/>
                <a:ea typeface="+mn-ea"/>
                <a:cs typeface="+mn-cs"/>
              </a:rPr>
              <a:t>Αξιολόγηση</a:t>
            </a:r>
            <a:endParaRPr kumimoji="0" sz="1420" b="1" i="0" u="none" strike="noStrike" kern="1200" cap="none" spc="0" normalizeH="0" baseline="0" noProof="0" dirty="0">
              <a:ln>
                <a:noFill/>
              </a:ln>
              <a:solidFill>
                <a:srgbClr val="24465B"/>
              </a:solidFill>
              <a:effectLst/>
              <a:uLnTx/>
              <a:uFillTx/>
              <a:latin typeface="Aptos Display"/>
              <a:ea typeface="+mn-ea"/>
              <a:cs typeface="+mn-cs"/>
            </a:endParaRPr>
          </a:p>
        </p:txBody>
      </p:sp>
      <p:sp>
        <p:nvSpPr>
          <p:cNvPr id="29" name="TextBox 28"/>
          <p:cNvSpPr txBox="1"/>
          <p:nvPr/>
        </p:nvSpPr>
        <p:spPr>
          <a:xfrm>
            <a:off x="4605528" y="4405580"/>
            <a:ext cx="2913888" cy="701731"/>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00" b="0" i="0" u="none" strike="noStrike" kern="1200" cap="none" spc="0" normalizeH="0" baseline="0" noProof="0" dirty="0" err="1">
                <a:ln>
                  <a:noFill/>
                </a:ln>
                <a:solidFill>
                  <a:srgbClr val="263238"/>
                </a:solidFill>
                <a:effectLst/>
                <a:uLnTx/>
                <a:uFillTx/>
                <a:latin typeface="Aptos"/>
                <a:ea typeface="+mn-ea"/>
                <a:cs typeface="+mn-cs"/>
              </a:rPr>
              <a:t>Τι</a:t>
            </a:r>
            <a:r>
              <a:rPr kumimoji="0" sz="1400" b="0" i="0" u="none" strike="noStrike" kern="1200" cap="none" spc="0" normalizeH="0" baseline="0" noProof="0" dirty="0">
                <a:ln>
                  <a:noFill/>
                </a:ln>
                <a:solidFill>
                  <a:srgbClr val="263238"/>
                </a:solidFill>
                <a:effectLst/>
                <a:uLnTx/>
                <a:uFillTx/>
                <a:latin typeface="Aptos"/>
                <a:ea typeface="+mn-ea"/>
                <a:cs typeface="+mn-cs"/>
              </a:rPr>
              <a:t> παρα</a:t>
            </a:r>
            <a:r>
              <a:rPr kumimoji="0" sz="1400" b="0" i="0" u="none" strike="noStrike" kern="1200" cap="none" spc="0" normalizeH="0" baseline="0" noProof="0" dirty="0" err="1">
                <a:ln>
                  <a:noFill/>
                </a:ln>
                <a:solidFill>
                  <a:srgbClr val="263238"/>
                </a:solidFill>
                <a:effectLst/>
                <a:uLnTx/>
                <a:uFillTx/>
                <a:latin typeface="Aptos"/>
                <a:ea typeface="+mn-ea"/>
                <a:cs typeface="+mn-cs"/>
              </a:rPr>
              <a:t>τηρούμε</a:t>
            </a:r>
            <a:r>
              <a:rPr kumimoji="0" sz="1400" b="0" i="0" u="none" strike="noStrike" kern="1200" cap="none" spc="0" normalizeH="0" baseline="0" noProof="0" dirty="0">
                <a:ln>
                  <a:noFill/>
                </a:ln>
                <a:solidFill>
                  <a:srgbClr val="263238"/>
                </a:solidFill>
                <a:effectLst/>
                <a:uLnTx/>
                <a:uFillTx/>
                <a:latin typeface="Aptos"/>
                <a:ea typeface="+mn-ea"/>
                <a:cs typeface="+mn-cs"/>
              </a:rPr>
              <a:t> και π</a:t>
            </a:r>
            <a:r>
              <a:rPr kumimoji="0" sz="1400" b="0" i="0" u="none" strike="noStrike" kern="1200" cap="none" spc="0" normalizeH="0" baseline="0" noProof="0" dirty="0" err="1">
                <a:ln>
                  <a:noFill/>
                </a:ln>
                <a:solidFill>
                  <a:srgbClr val="263238"/>
                </a:solidFill>
                <a:effectLst/>
                <a:uLnTx/>
                <a:uFillTx/>
                <a:latin typeface="Aptos"/>
                <a:ea typeface="+mn-ea"/>
                <a:cs typeface="+mn-cs"/>
              </a:rPr>
              <a:t>ώς</a:t>
            </a:r>
            <a:r>
              <a:rPr kumimoji="0" sz="1400" b="0" i="0" u="none" strike="noStrike" kern="1200" cap="none" spc="0" normalizeH="0" baseline="0" noProof="0" dirty="0">
                <a:ln>
                  <a:noFill/>
                </a:ln>
                <a:solidFill>
                  <a:srgbClr val="263238"/>
                </a:solidFill>
                <a:effectLst/>
                <a:uLnTx/>
                <a:uFillTx/>
                <a:latin typeface="Aptos"/>
                <a:ea typeface="+mn-ea"/>
                <a:cs typeface="+mn-cs"/>
              </a:rPr>
              <a:t> ανα</a:t>
            </a:r>
            <a:r>
              <a:rPr kumimoji="0" sz="1400" b="0" i="0" u="none" strike="noStrike" kern="1200" cap="none" spc="0" normalizeH="0" baseline="0" noProof="0" dirty="0" err="1">
                <a:ln>
                  <a:noFill/>
                </a:ln>
                <a:solidFill>
                  <a:srgbClr val="263238"/>
                </a:solidFill>
                <a:effectLst/>
                <a:uLnTx/>
                <a:uFillTx/>
                <a:latin typeface="Aptos"/>
                <a:ea typeface="+mn-ea"/>
                <a:cs typeface="+mn-cs"/>
              </a:rPr>
              <a:t>τροφοδοτούμε</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χωρίς</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lang="el-GR" sz="1400" b="0" i="0" u="none" strike="noStrike" kern="1200" cap="none" spc="0" normalizeH="0" baseline="0" noProof="0" dirty="0">
                <a:ln>
                  <a:noFill/>
                </a:ln>
                <a:solidFill>
                  <a:srgbClr val="263238"/>
                </a:solidFill>
                <a:effectLst/>
                <a:uLnTx/>
                <a:uFillTx/>
                <a:latin typeface="Aptos"/>
                <a:ea typeface="+mn-ea"/>
                <a:cs typeface="+mn-cs"/>
              </a:rPr>
              <a:t>έτοιμες</a:t>
            </a:r>
            <a:r>
              <a:rPr kumimoji="0" sz="1400" b="0" i="0" u="none" strike="noStrike" kern="1200" cap="none" spc="0" normalizeH="0" baseline="0" noProof="0" dirty="0">
                <a:ln>
                  <a:noFill/>
                </a:ln>
                <a:solidFill>
                  <a:srgbClr val="263238"/>
                </a:solidFill>
                <a:effectLst/>
                <a:uLnTx/>
                <a:uFillTx/>
                <a:latin typeface="Aptos"/>
                <a:ea typeface="+mn-ea"/>
                <a:cs typeface="+mn-cs"/>
              </a:rPr>
              <a:t>» απαντήσεις.</a:t>
            </a:r>
          </a:p>
        </p:txBody>
      </p:sp>
      <p:sp>
        <p:nvSpPr>
          <p:cNvPr id="30" name="Rounded Rectangle 29"/>
          <p:cNvSpPr/>
          <p:nvPr/>
        </p:nvSpPr>
        <p:spPr>
          <a:xfrm>
            <a:off x="8004048" y="3813048"/>
            <a:ext cx="3307080" cy="1618488"/>
          </a:xfrm>
          <a:prstGeom prst="roundRect">
            <a:avLst/>
          </a:prstGeom>
          <a:solidFill>
            <a:srgbClr val="E5ECEE"/>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31" name="Oval 30"/>
          <p:cNvSpPr/>
          <p:nvPr/>
        </p:nvSpPr>
        <p:spPr>
          <a:xfrm>
            <a:off x="8186928" y="3995928"/>
            <a:ext cx="384048" cy="384048"/>
          </a:xfrm>
          <a:prstGeom prst="ellipse">
            <a:avLst/>
          </a:prstGeom>
          <a:solidFill>
            <a:srgbClr val="24465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32" name="TextBox 31"/>
          <p:cNvSpPr txBox="1"/>
          <p:nvPr/>
        </p:nvSpPr>
        <p:spPr>
          <a:xfrm>
            <a:off x="8186928" y="4078224"/>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6</a:t>
            </a:r>
          </a:p>
        </p:txBody>
      </p:sp>
      <p:sp>
        <p:nvSpPr>
          <p:cNvPr id="33" name="TextBox 32"/>
          <p:cNvSpPr txBox="1"/>
          <p:nvPr/>
        </p:nvSpPr>
        <p:spPr>
          <a:xfrm>
            <a:off x="8689848" y="3977639"/>
            <a:ext cx="2456688" cy="420624"/>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20" b="1" i="0" u="none" strike="noStrike" kern="1200" cap="none" spc="0" normalizeH="0" baseline="0" noProof="0" dirty="0">
                <a:ln>
                  <a:noFill/>
                </a:ln>
                <a:solidFill>
                  <a:srgbClr val="24465B"/>
                </a:solidFill>
                <a:effectLst/>
                <a:uLnTx/>
                <a:uFillTx/>
                <a:latin typeface="Aptos Display"/>
                <a:ea typeface="+mn-ea"/>
                <a:cs typeface="+mn-cs"/>
              </a:rPr>
              <a:t>Υπ</a:t>
            </a:r>
            <a:r>
              <a:rPr kumimoji="0" sz="1420" b="1" i="0" u="none" strike="noStrike" kern="1200" cap="none" spc="0" normalizeH="0" baseline="0" noProof="0" dirty="0" err="1">
                <a:ln>
                  <a:noFill/>
                </a:ln>
                <a:solidFill>
                  <a:srgbClr val="24465B"/>
                </a:solidFill>
                <a:effectLst/>
                <a:uLnTx/>
                <a:uFillTx/>
                <a:latin typeface="Aptos Display"/>
                <a:ea typeface="+mn-ea"/>
                <a:cs typeface="+mn-cs"/>
              </a:rPr>
              <a:t>οστήριξη</a:t>
            </a:r>
            <a:endParaRPr kumimoji="0" sz="1420" b="1" i="0" u="none" strike="noStrike" kern="1200" cap="none" spc="0" normalizeH="0" baseline="0" noProof="0" dirty="0">
              <a:ln>
                <a:noFill/>
              </a:ln>
              <a:solidFill>
                <a:srgbClr val="24465B"/>
              </a:solidFill>
              <a:effectLst/>
              <a:uLnTx/>
              <a:uFillTx/>
              <a:latin typeface="Aptos Display"/>
              <a:ea typeface="+mn-ea"/>
              <a:cs typeface="+mn-cs"/>
            </a:endParaRPr>
          </a:p>
        </p:txBody>
      </p:sp>
      <p:sp>
        <p:nvSpPr>
          <p:cNvPr id="34" name="TextBox 33"/>
          <p:cNvSpPr txBox="1"/>
          <p:nvPr/>
        </p:nvSpPr>
        <p:spPr>
          <a:xfrm>
            <a:off x="8232648" y="4498848"/>
            <a:ext cx="2849880" cy="486287"/>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sz="1400" dirty="0" err="1">
                <a:solidFill>
                  <a:srgbClr val="263238"/>
                </a:solidFill>
                <a:latin typeface="Aptos"/>
              </a:rPr>
              <a:t>Τι</a:t>
            </a:r>
            <a:r>
              <a:rPr sz="1400" dirty="0">
                <a:solidFill>
                  <a:srgbClr val="263238"/>
                </a:solidFill>
                <a:latin typeface="Aptos"/>
              </a:rPr>
              <a:t> </a:t>
            </a:r>
            <a:r>
              <a:rPr sz="1400" dirty="0" err="1">
                <a:solidFill>
                  <a:srgbClr val="263238"/>
                </a:solidFill>
                <a:latin typeface="Aptos"/>
              </a:rPr>
              <a:t>χρειάζετ</a:t>
            </a:r>
            <a:r>
              <a:rPr sz="1400" dirty="0">
                <a:solidFill>
                  <a:srgbClr val="263238"/>
                </a:solidFill>
                <a:latin typeface="Aptos"/>
              </a:rPr>
              <a:t>αι ο/η εκπαιδευτικός από τον/τη Σύμβουλο Εκπαίδευσης.</a:t>
            </a:r>
          </a:p>
        </p:txBody>
      </p:sp>
      <p:sp>
        <p:nvSpPr>
          <p:cNvPr id="35" name="Rectangle 34"/>
          <p:cNvSpPr/>
          <p:nvPr/>
        </p:nvSpPr>
        <p:spPr>
          <a:xfrm>
            <a:off x="502920" y="6501384"/>
            <a:ext cx="11155680" cy="10972"/>
          </a:xfrm>
          <a:prstGeom prst="rect">
            <a:avLst/>
          </a:prstGeom>
          <a:solidFill>
            <a:srgbClr val="D9D6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36" name="TextBox 35"/>
          <p:cNvSpPr txBox="1"/>
          <p:nvPr/>
        </p:nvSpPr>
        <p:spPr>
          <a:xfrm>
            <a:off x="530352" y="6537960"/>
            <a:ext cx="5943600" cy="16459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819" b="1" i="0" u="none" strike="noStrike" kern="1200" cap="none" spc="0" normalizeH="0" baseline="0" noProof="0">
                <a:ln>
                  <a:noFill/>
                </a:ln>
                <a:solidFill>
                  <a:srgbClr val="6C7A82"/>
                </a:solidFill>
                <a:effectLst/>
                <a:uLnTx/>
                <a:uFillTx/>
                <a:latin typeface="Aptos"/>
                <a:ea typeface="+mn-ea"/>
                <a:cs typeface="+mn-cs"/>
              </a:rPr>
              <a:t>ΕΙΣΑΓΩΓΉ</a:t>
            </a:r>
          </a:p>
        </p:txBody>
      </p:sp>
      <p:sp>
        <p:nvSpPr>
          <p:cNvPr id="37" name="Θέση αριθμού διαφάνειας 36">
            <a:extLst>
              <a:ext uri="{FF2B5EF4-FFF2-40B4-BE49-F238E27FC236}">
                <a16:creationId xmlns:a16="http://schemas.microsoft.com/office/drawing/2014/main" id="{3525D486-4832-A406-AECF-914F438BFC86}"/>
              </a:ext>
            </a:extLst>
          </p:cNvPr>
          <p:cNvSpPr>
            <a:spLocks noGrp="1"/>
          </p:cNvSpPr>
          <p:nvPr>
            <p:ph type="sldNum" sz="quarter" idx="12"/>
          </p:nvPr>
        </p:nvSpPr>
        <p:spPr>
          <a:xfrm>
            <a:off x="9555480" y="6437693"/>
            <a:ext cx="2133600" cy="365125"/>
          </a:xfrm>
        </p:spPr>
        <p:txBody>
          <a:bodyPr/>
          <a:lstStyle/>
          <a:p>
            <a:fld id="{C1FF6DA9-008F-8B48-92A6-B652298478BF}" type="slidenum">
              <a:rPr lang="en-US" smtClean="0"/>
              <a:t>2</a:t>
            </a:fld>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sp>
        <p:nvSpPr>
          <p:cNvPr id="2" name="TextBox 1"/>
          <p:cNvSpPr txBox="1"/>
          <p:nvPr/>
        </p:nvSpPr>
        <p:spPr>
          <a:xfrm>
            <a:off x="685800" y="420624"/>
            <a:ext cx="4754880" cy="25603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930" b="1" i="0" u="none" strike="noStrike" kern="1200" cap="none" spc="0" normalizeH="0" baseline="0" noProof="0" dirty="0">
                <a:ln>
                  <a:noFill/>
                </a:ln>
                <a:solidFill>
                  <a:srgbClr val="D7B06B"/>
                </a:solidFill>
                <a:effectLst/>
                <a:uLnTx/>
                <a:uFillTx/>
                <a:latin typeface="Aptos"/>
                <a:ea typeface="+mn-ea"/>
                <a:cs typeface="+mn-cs"/>
              </a:rPr>
              <a:t>ΘΕΩΡΗΤΙΚΕΣ ΑΦΕΤΗΡΙΕΣ</a:t>
            </a:r>
          </a:p>
        </p:txBody>
      </p:sp>
      <p:sp>
        <p:nvSpPr>
          <p:cNvPr id="3" name="TextBox 2"/>
          <p:cNvSpPr txBox="1"/>
          <p:nvPr/>
        </p:nvSpPr>
        <p:spPr>
          <a:xfrm>
            <a:off x="685800" y="825273"/>
            <a:ext cx="10607040" cy="470898"/>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2700" b="1" i="0" u="none" strike="noStrike" kern="1200" cap="none" spc="0" normalizeH="0" baseline="0" noProof="0" dirty="0" err="1">
                <a:ln>
                  <a:noFill/>
                </a:ln>
                <a:solidFill>
                  <a:srgbClr val="24465B"/>
                </a:solidFill>
                <a:effectLst/>
                <a:uLnTx/>
                <a:uFillTx/>
                <a:latin typeface="Aptos Display"/>
                <a:ea typeface="+mn-ea"/>
                <a:cs typeface="+mn-cs"/>
              </a:rPr>
              <a:t>Έν</a:t>
            </a:r>
            <a:r>
              <a:rPr kumimoji="0" sz="2700" b="1" i="0" u="none" strike="noStrike" kern="1200" cap="none" spc="0" normalizeH="0" baseline="0" noProof="0" dirty="0">
                <a:ln>
                  <a:noFill/>
                </a:ln>
                <a:solidFill>
                  <a:srgbClr val="24465B"/>
                </a:solidFill>
                <a:effectLst/>
                <a:uLnTx/>
                <a:uFillTx/>
                <a:latin typeface="Aptos Display"/>
                <a:ea typeface="+mn-ea"/>
                <a:cs typeface="+mn-cs"/>
              </a:rPr>
              <a:t>α </a:t>
            </a:r>
            <a:r>
              <a:rPr kumimoji="0" lang="el-GR" sz="2700" b="1" i="0" u="none" strike="noStrike" kern="1200" cap="none" spc="0" normalizeH="0" baseline="0" noProof="0" dirty="0">
                <a:ln>
                  <a:noFill/>
                </a:ln>
                <a:solidFill>
                  <a:srgbClr val="24465B"/>
                </a:solidFill>
                <a:effectLst/>
                <a:uLnTx/>
                <a:uFillTx/>
                <a:latin typeface="Aptos Display"/>
                <a:ea typeface="+mn-ea"/>
                <a:cs typeface="+mn-cs"/>
              </a:rPr>
              <a:t>σύγχρονο παιδαγωγικό </a:t>
            </a:r>
            <a:r>
              <a:rPr kumimoji="0" sz="2700" b="1" i="0" u="none" strike="noStrike" kern="1200" cap="none" spc="0" normalizeH="0" baseline="0" noProof="0" dirty="0" err="1">
                <a:ln>
                  <a:noFill/>
                </a:ln>
                <a:solidFill>
                  <a:srgbClr val="24465B"/>
                </a:solidFill>
                <a:effectLst/>
                <a:uLnTx/>
                <a:uFillTx/>
                <a:latin typeface="Aptos Display"/>
                <a:ea typeface="+mn-ea"/>
                <a:cs typeface="+mn-cs"/>
              </a:rPr>
              <a:t>μοντέλο</a:t>
            </a:r>
            <a:endParaRPr kumimoji="0" sz="2700" b="1" i="0" u="none" strike="noStrike" kern="1200" cap="none" spc="0" normalizeH="0" baseline="0" noProof="0" dirty="0">
              <a:ln>
                <a:noFill/>
              </a:ln>
              <a:solidFill>
                <a:srgbClr val="24465B"/>
              </a:solidFill>
              <a:effectLst/>
              <a:uLnTx/>
              <a:uFillTx/>
              <a:latin typeface="Aptos Display"/>
              <a:ea typeface="+mn-ea"/>
              <a:cs typeface="+mn-cs"/>
            </a:endParaRPr>
          </a:p>
        </p:txBody>
      </p:sp>
      <p:sp>
        <p:nvSpPr>
          <p:cNvPr id="5" name="Rounded Rectangle 4"/>
          <p:cNvSpPr/>
          <p:nvPr/>
        </p:nvSpPr>
        <p:spPr>
          <a:xfrm>
            <a:off x="749808" y="1901952"/>
            <a:ext cx="5120640" cy="1618488"/>
          </a:xfrm>
          <a:prstGeom prst="roundRect">
            <a:avLst/>
          </a:prstGeom>
          <a:solidFill>
            <a:srgbClr val="FFFFFF"/>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Oval 5"/>
          <p:cNvSpPr/>
          <p:nvPr/>
        </p:nvSpPr>
        <p:spPr>
          <a:xfrm>
            <a:off x="932688" y="2084832"/>
            <a:ext cx="384048" cy="384048"/>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TextBox 6"/>
          <p:cNvSpPr txBox="1"/>
          <p:nvPr/>
        </p:nvSpPr>
        <p:spPr>
          <a:xfrm>
            <a:off x="932688" y="2167128"/>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1</a:t>
            </a:r>
          </a:p>
        </p:txBody>
      </p:sp>
      <p:sp>
        <p:nvSpPr>
          <p:cNvPr id="8" name="TextBox 7"/>
          <p:cNvSpPr txBox="1"/>
          <p:nvPr/>
        </p:nvSpPr>
        <p:spPr>
          <a:xfrm>
            <a:off x="1435607" y="2066544"/>
            <a:ext cx="4270248" cy="420624"/>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520" b="1" i="0" u="none" strike="noStrike" kern="1200" cap="none" spc="0" normalizeH="0" baseline="0" noProof="0" dirty="0">
                <a:ln>
                  <a:noFill/>
                </a:ln>
                <a:solidFill>
                  <a:srgbClr val="24465B"/>
                </a:solidFill>
                <a:effectLst/>
                <a:uLnTx/>
                <a:uFillTx/>
                <a:latin typeface="Aptos Display"/>
                <a:ea typeface="+mn-ea"/>
                <a:cs typeface="+mn-cs"/>
              </a:rPr>
              <a:t>Φιλοσοφία </a:t>
            </a:r>
            <a:r>
              <a:rPr kumimoji="0" sz="1520" b="1" i="0" u="none" strike="noStrike" kern="1200" cap="none" spc="0" normalizeH="0" baseline="0" noProof="0" dirty="0" err="1">
                <a:ln>
                  <a:noFill/>
                </a:ln>
                <a:solidFill>
                  <a:srgbClr val="24465B"/>
                </a:solidFill>
                <a:effectLst/>
                <a:uLnTx/>
                <a:uFillTx/>
                <a:latin typeface="Aptos Display"/>
                <a:ea typeface="+mn-ea"/>
                <a:cs typeface="+mn-cs"/>
              </a:rPr>
              <a:t>γι</a:t>
            </a:r>
            <a:r>
              <a:rPr kumimoji="0" sz="1520" b="1" i="0" u="none" strike="noStrike" kern="1200" cap="none" spc="0" normalizeH="0" baseline="0" noProof="0" dirty="0">
                <a:ln>
                  <a:noFill/>
                </a:ln>
                <a:solidFill>
                  <a:srgbClr val="24465B"/>
                </a:solidFill>
                <a:effectLst/>
                <a:uLnTx/>
                <a:uFillTx/>
                <a:latin typeface="Aptos Display"/>
                <a:ea typeface="+mn-ea"/>
                <a:cs typeface="+mn-cs"/>
              </a:rPr>
              <a:t>α Παιδιά</a:t>
            </a:r>
          </a:p>
        </p:txBody>
      </p:sp>
      <p:sp>
        <p:nvSpPr>
          <p:cNvPr id="9" name="TextBox 8"/>
          <p:cNvSpPr txBox="1"/>
          <p:nvPr/>
        </p:nvSpPr>
        <p:spPr>
          <a:xfrm>
            <a:off x="978407" y="2587752"/>
            <a:ext cx="4663440" cy="233910"/>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160" b="0" i="0" u="none" strike="noStrike" kern="1200" cap="none" spc="0" normalizeH="0" baseline="0" noProof="0" dirty="0" err="1">
                <a:ln>
                  <a:noFill/>
                </a:ln>
                <a:solidFill>
                  <a:srgbClr val="263238"/>
                </a:solidFill>
                <a:effectLst/>
                <a:uLnTx/>
                <a:uFillTx/>
                <a:latin typeface="Aptos"/>
                <a:ea typeface="+mn-ea"/>
                <a:cs typeface="+mn-cs"/>
              </a:rPr>
              <a:t>ερώτημ</a:t>
            </a:r>
            <a:r>
              <a:rPr kumimoji="0" sz="1160" b="0" i="0" u="none" strike="noStrike" kern="1200" cap="none" spc="0" normalizeH="0" baseline="0" noProof="0" dirty="0">
                <a:ln>
                  <a:noFill/>
                </a:ln>
                <a:solidFill>
                  <a:srgbClr val="263238"/>
                </a:solidFill>
                <a:effectLst/>
                <a:uLnTx/>
                <a:uFillTx/>
                <a:latin typeface="Aptos"/>
                <a:ea typeface="+mn-ea"/>
                <a:cs typeface="+mn-cs"/>
              </a:rPr>
              <a:t>α, κοινότητα διερεύνησης, επιχειρηματολογία</a:t>
            </a:r>
          </a:p>
        </p:txBody>
      </p:sp>
      <p:sp>
        <p:nvSpPr>
          <p:cNvPr id="10" name="Rounded Rectangle 9"/>
          <p:cNvSpPr/>
          <p:nvPr/>
        </p:nvSpPr>
        <p:spPr>
          <a:xfrm>
            <a:off x="6190488" y="1901952"/>
            <a:ext cx="5120640" cy="1618488"/>
          </a:xfrm>
          <a:prstGeom prst="roundRect">
            <a:avLst/>
          </a:prstGeom>
          <a:solidFill>
            <a:srgbClr val="E5ECEE"/>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Oval 10"/>
          <p:cNvSpPr/>
          <p:nvPr/>
        </p:nvSpPr>
        <p:spPr>
          <a:xfrm>
            <a:off x="6373368" y="2084832"/>
            <a:ext cx="384048" cy="384048"/>
          </a:xfrm>
          <a:prstGeom prst="ellipse">
            <a:avLst/>
          </a:prstGeom>
          <a:solidFill>
            <a:srgbClr val="7D9EA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TextBox 11"/>
          <p:cNvSpPr txBox="1"/>
          <p:nvPr/>
        </p:nvSpPr>
        <p:spPr>
          <a:xfrm>
            <a:off x="6373368" y="2167128"/>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2</a:t>
            </a:r>
          </a:p>
        </p:txBody>
      </p:sp>
      <p:sp>
        <p:nvSpPr>
          <p:cNvPr id="13" name="TextBox 12"/>
          <p:cNvSpPr txBox="1"/>
          <p:nvPr/>
        </p:nvSpPr>
        <p:spPr>
          <a:xfrm>
            <a:off x="6876288" y="2066544"/>
            <a:ext cx="4270248" cy="289310"/>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520" b="1" i="0" u="none" strike="noStrike" kern="1200" cap="none" spc="0" normalizeH="0" baseline="0" noProof="0" dirty="0" err="1">
                <a:ln>
                  <a:noFill/>
                </a:ln>
                <a:solidFill>
                  <a:srgbClr val="24465B"/>
                </a:solidFill>
                <a:effectLst/>
                <a:uLnTx/>
                <a:uFillTx/>
                <a:latin typeface="Aptos Display"/>
                <a:ea typeface="+mn-ea"/>
                <a:cs typeface="+mn-cs"/>
              </a:rPr>
              <a:t>Αρετ</a:t>
            </a:r>
            <a:r>
              <a:rPr kumimoji="0" lang="el-GR" sz="1520" b="1" i="0" u="none" strike="noStrike" kern="1200" cap="none" spc="0" normalizeH="0" baseline="0" noProof="0" dirty="0" err="1">
                <a:ln>
                  <a:noFill/>
                </a:ln>
                <a:solidFill>
                  <a:srgbClr val="24465B"/>
                </a:solidFill>
                <a:effectLst/>
                <a:uLnTx/>
                <a:uFillTx/>
                <a:latin typeface="Aptos Display"/>
                <a:ea typeface="+mn-ea"/>
                <a:cs typeface="+mn-cs"/>
              </a:rPr>
              <a:t>οκρατ</a:t>
            </a:r>
            <a:r>
              <a:rPr kumimoji="0" sz="1520" b="1" i="0" u="none" strike="noStrike" kern="1200" cap="none" spc="0" normalizeH="0" baseline="0" noProof="0" dirty="0" err="1">
                <a:ln>
                  <a:noFill/>
                </a:ln>
                <a:solidFill>
                  <a:srgbClr val="24465B"/>
                </a:solidFill>
                <a:effectLst/>
                <a:uLnTx/>
                <a:uFillTx/>
                <a:latin typeface="Aptos Display"/>
                <a:ea typeface="+mn-ea"/>
                <a:cs typeface="+mn-cs"/>
              </a:rPr>
              <a:t>κή</a:t>
            </a:r>
            <a:r>
              <a:rPr kumimoji="0" sz="1520" b="1" i="0" u="none" strike="noStrike" kern="1200" cap="none" spc="0" normalizeH="0" baseline="0" noProof="0" dirty="0">
                <a:ln>
                  <a:noFill/>
                </a:ln>
                <a:solidFill>
                  <a:srgbClr val="24465B"/>
                </a:solidFill>
                <a:effectLst/>
                <a:uLnTx/>
                <a:uFillTx/>
                <a:latin typeface="Aptos Display"/>
                <a:ea typeface="+mn-ea"/>
                <a:cs typeface="+mn-cs"/>
              </a:rPr>
              <a:t> ηθική</a:t>
            </a:r>
          </a:p>
        </p:txBody>
      </p:sp>
      <p:sp>
        <p:nvSpPr>
          <p:cNvPr id="14" name="TextBox 13"/>
          <p:cNvSpPr txBox="1"/>
          <p:nvPr/>
        </p:nvSpPr>
        <p:spPr>
          <a:xfrm>
            <a:off x="6419088" y="2587752"/>
            <a:ext cx="4663440" cy="795528"/>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160" b="0" i="0" u="none" strike="noStrike" kern="1200" cap="none" spc="0" normalizeH="0" baseline="0" noProof="0">
                <a:ln>
                  <a:noFill/>
                </a:ln>
                <a:solidFill>
                  <a:srgbClr val="263238"/>
                </a:solidFill>
                <a:effectLst/>
                <a:uLnTx/>
                <a:uFillTx/>
                <a:latin typeface="Aptos"/>
                <a:ea typeface="+mn-ea"/>
                <a:cs typeface="+mn-cs"/>
              </a:rPr>
              <a:t>χαρακτήρας, αρετές, συνήθειες, πρότυπα</a:t>
            </a:r>
          </a:p>
        </p:txBody>
      </p:sp>
      <p:sp>
        <p:nvSpPr>
          <p:cNvPr id="15" name="Rounded Rectangle 14"/>
          <p:cNvSpPr/>
          <p:nvPr/>
        </p:nvSpPr>
        <p:spPr>
          <a:xfrm>
            <a:off x="749808" y="3813048"/>
            <a:ext cx="5120640" cy="1618488"/>
          </a:xfrm>
          <a:prstGeom prst="roundRect">
            <a:avLst/>
          </a:prstGeom>
          <a:solidFill>
            <a:srgbClr val="E8D9BA"/>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Oval 15"/>
          <p:cNvSpPr/>
          <p:nvPr/>
        </p:nvSpPr>
        <p:spPr>
          <a:xfrm>
            <a:off x="932688" y="3995928"/>
            <a:ext cx="384048" cy="384048"/>
          </a:xfrm>
          <a:prstGeom prst="ellipse">
            <a:avLst/>
          </a:prstGeom>
          <a:solidFill>
            <a:srgbClr val="24465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TextBox 16"/>
          <p:cNvSpPr txBox="1"/>
          <p:nvPr/>
        </p:nvSpPr>
        <p:spPr>
          <a:xfrm>
            <a:off x="932688" y="4078224"/>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3</a:t>
            </a:r>
          </a:p>
        </p:txBody>
      </p:sp>
      <p:sp>
        <p:nvSpPr>
          <p:cNvPr id="18" name="TextBox 17"/>
          <p:cNvSpPr txBox="1"/>
          <p:nvPr/>
        </p:nvSpPr>
        <p:spPr>
          <a:xfrm>
            <a:off x="1435607" y="3977639"/>
            <a:ext cx="4270248" cy="420624"/>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520" b="1" i="0" u="none" strike="noStrike" kern="1200" cap="none" spc="0" normalizeH="0" baseline="0" noProof="0">
                <a:ln>
                  <a:noFill/>
                </a:ln>
                <a:solidFill>
                  <a:srgbClr val="24465B"/>
                </a:solidFill>
                <a:effectLst/>
                <a:uLnTx/>
                <a:uFillTx/>
                <a:latin typeface="Aptos Display"/>
                <a:ea typeface="+mn-ea"/>
                <a:cs typeface="+mn-cs"/>
              </a:rPr>
              <a:t>Ηθική της φροντίδας</a:t>
            </a:r>
          </a:p>
        </p:txBody>
      </p:sp>
      <p:sp>
        <p:nvSpPr>
          <p:cNvPr id="19" name="TextBox 18"/>
          <p:cNvSpPr txBox="1"/>
          <p:nvPr/>
        </p:nvSpPr>
        <p:spPr>
          <a:xfrm>
            <a:off x="978407" y="4498848"/>
            <a:ext cx="4663440" cy="795528"/>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160" b="0" i="0" u="none" strike="noStrike" kern="1200" cap="none" spc="0" normalizeH="0" baseline="0" noProof="0">
                <a:ln>
                  <a:noFill/>
                </a:ln>
                <a:solidFill>
                  <a:srgbClr val="263238"/>
                </a:solidFill>
                <a:effectLst/>
                <a:uLnTx/>
                <a:uFillTx/>
                <a:latin typeface="Aptos"/>
                <a:ea typeface="+mn-ea"/>
                <a:cs typeface="+mn-cs"/>
              </a:rPr>
              <a:t>Noddings / Gilligan — σχέσεις, ανάγκες, ανταπόκριση</a:t>
            </a:r>
          </a:p>
        </p:txBody>
      </p:sp>
      <p:sp>
        <p:nvSpPr>
          <p:cNvPr id="20" name="Rounded Rectangle 19"/>
          <p:cNvSpPr/>
          <p:nvPr/>
        </p:nvSpPr>
        <p:spPr>
          <a:xfrm>
            <a:off x="6190488" y="3813048"/>
            <a:ext cx="5120640" cy="1618488"/>
          </a:xfrm>
          <a:prstGeom prst="roundRect">
            <a:avLst/>
          </a:prstGeom>
          <a:solidFill>
            <a:srgbClr val="DCE5DE"/>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Oval 20"/>
          <p:cNvSpPr/>
          <p:nvPr/>
        </p:nvSpPr>
        <p:spPr>
          <a:xfrm>
            <a:off x="6373368" y="3995928"/>
            <a:ext cx="384048" cy="384048"/>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2" name="TextBox 21"/>
          <p:cNvSpPr txBox="1"/>
          <p:nvPr/>
        </p:nvSpPr>
        <p:spPr>
          <a:xfrm>
            <a:off x="6373368" y="4078224"/>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4</a:t>
            </a:r>
          </a:p>
        </p:txBody>
      </p:sp>
      <p:sp>
        <p:nvSpPr>
          <p:cNvPr id="23" name="TextBox 22"/>
          <p:cNvSpPr txBox="1"/>
          <p:nvPr/>
        </p:nvSpPr>
        <p:spPr>
          <a:xfrm>
            <a:off x="6876288" y="3977639"/>
            <a:ext cx="4270248" cy="420624"/>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520" b="1" i="0" u="none" strike="noStrike" kern="1200" cap="none" spc="0" normalizeH="0" baseline="0" noProof="0" dirty="0" err="1">
                <a:ln>
                  <a:noFill/>
                </a:ln>
                <a:solidFill>
                  <a:srgbClr val="24465B"/>
                </a:solidFill>
                <a:effectLst/>
                <a:uLnTx/>
                <a:uFillTx/>
                <a:latin typeface="Aptos Display"/>
                <a:ea typeface="+mn-ea"/>
                <a:cs typeface="+mn-cs"/>
              </a:rPr>
              <a:t>Γνωστική</a:t>
            </a:r>
            <a:r>
              <a:rPr kumimoji="0" sz="1520" b="1" i="0" u="none" strike="noStrike" kern="1200" cap="none" spc="0" normalizeH="0" baseline="0" noProof="0" dirty="0">
                <a:ln>
                  <a:noFill/>
                </a:ln>
                <a:solidFill>
                  <a:srgbClr val="24465B"/>
                </a:solidFill>
                <a:effectLst/>
                <a:uLnTx/>
                <a:uFillTx/>
                <a:latin typeface="Aptos Display"/>
                <a:ea typeface="+mn-ea"/>
                <a:cs typeface="+mn-cs"/>
              </a:rPr>
              <a:t> α</a:t>
            </a:r>
            <a:r>
              <a:rPr kumimoji="0" sz="1520" b="1" i="0" u="none" strike="noStrike" kern="1200" cap="none" spc="0" normalizeH="0" baseline="0" noProof="0" dirty="0" err="1">
                <a:ln>
                  <a:noFill/>
                </a:ln>
                <a:solidFill>
                  <a:srgbClr val="24465B"/>
                </a:solidFill>
                <a:effectLst/>
                <a:uLnTx/>
                <a:uFillTx/>
                <a:latin typeface="Aptos Display"/>
                <a:ea typeface="+mn-ea"/>
                <a:cs typeface="+mn-cs"/>
              </a:rPr>
              <a:t>νά</a:t>
            </a:r>
            <a:r>
              <a:rPr kumimoji="0" sz="1520" b="1" i="0" u="none" strike="noStrike" kern="1200" cap="none" spc="0" normalizeH="0" baseline="0" noProof="0" dirty="0">
                <a:ln>
                  <a:noFill/>
                </a:ln>
                <a:solidFill>
                  <a:srgbClr val="24465B"/>
                </a:solidFill>
                <a:effectLst/>
                <a:uLnTx/>
                <a:uFillTx/>
                <a:latin typeface="Aptos Display"/>
                <a:ea typeface="+mn-ea"/>
                <a:cs typeface="+mn-cs"/>
              </a:rPr>
              <a:t>πτυξη</a:t>
            </a:r>
          </a:p>
        </p:txBody>
      </p:sp>
      <p:sp>
        <p:nvSpPr>
          <p:cNvPr id="24" name="TextBox 23"/>
          <p:cNvSpPr txBox="1"/>
          <p:nvPr/>
        </p:nvSpPr>
        <p:spPr>
          <a:xfrm>
            <a:off x="6419088" y="4498848"/>
            <a:ext cx="4663440" cy="795528"/>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160" b="0" i="0" u="none" strike="noStrike" kern="1200" cap="none" spc="0" normalizeH="0" baseline="0" noProof="0" dirty="0">
                <a:ln>
                  <a:noFill/>
                </a:ln>
                <a:solidFill>
                  <a:srgbClr val="263238"/>
                </a:solidFill>
                <a:effectLst/>
                <a:uLnTx/>
                <a:uFillTx/>
                <a:latin typeface="Aptos"/>
                <a:ea typeface="+mn-ea"/>
                <a:cs typeface="+mn-cs"/>
              </a:rPr>
              <a:t>Kohlberg — </a:t>
            </a:r>
            <a:r>
              <a:rPr kumimoji="0" sz="1160" b="0" i="0" u="none" strike="noStrike" kern="1200" cap="none" spc="0" normalizeH="0" baseline="0" noProof="0" dirty="0" err="1">
                <a:ln>
                  <a:noFill/>
                </a:ln>
                <a:solidFill>
                  <a:srgbClr val="263238"/>
                </a:solidFill>
                <a:effectLst/>
                <a:uLnTx/>
                <a:uFillTx/>
                <a:latin typeface="Aptos"/>
                <a:ea typeface="+mn-ea"/>
                <a:cs typeface="+mn-cs"/>
              </a:rPr>
              <a:t>ηθικά</a:t>
            </a:r>
            <a:r>
              <a:rPr kumimoji="0" sz="1160" b="0" i="0" u="none" strike="noStrike" kern="1200" cap="none" spc="0" normalizeH="0" baseline="0" noProof="0" dirty="0">
                <a:ln>
                  <a:noFill/>
                </a:ln>
                <a:solidFill>
                  <a:srgbClr val="263238"/>
                </a:solidFill>
                <a:effectLst/>
                <a:uLnTx/>
                <a:uFillTx/>
                <a:latin typeface="Aptos"/>
                <a:ea typeface="+mn-ea"/>
                <a:cs typeface="+mn-cs"/>
              </a:rPr>
              <a:t> </a:t>
            </a:r>
            <a:r>
              <a:rPr kumimoji="0" sz="1160" b="0" i="0" u="none" strike="noStrike" kern="1200" cap="none" spc="0" normalizeH="0" baseline="0" noProof="0" dirty="0" err="1">
                <a:ln>
                  <a:noFill/>
                </a:ln>
                <a:solidFill>
                  <a:srgbClr val="263238"/>
                </a:solidFill>
                <a:effectLst/>
                <a:uLnTx/>
                <a:uFillTx/>
                <a:latin typeface="Aptos"/>
                <a:ea typeface="+mn-ea"/>
                <a:cs typeface="+mn-cs"/>
              </a:rPr>
              <a:t>διλήμμ</a:t>
            </a:r>
            <a:r>
              <a:rPr kumimoji="0" sz="1160" b="0" i="0" u="none" strike="noStrike" kern="1200" cap="none" spc="0" normalizeH="0" baseline="0" noProof="0" dirty="0">
                <a:ln>
                  <a:noFill/>
                </a:ln>
                <a:solidFill>
                  <a:srgbClr val="263238"/>
                </a:solidFill>
                <a:effectLst/>
                <a:uLnTx/>
                <a:uFillTx/>
                <a:latin typeface="Aptos"/>
                <a:ea typeface="+mn-ea"/>
                <a:cs typeface="+mn-cs"/>
              </a:rPr>
              <a:t>ατα, κριτικά αναθεωρημένα</a:t>
            </a:r>
          </a:p>
        </p:txBody>
      </p:sp>
      <p:sp>
        <p:nvSpPr>
          <p:cNvPr id="25" name="Rectangle 24"/>
          <p:cNvSpPr/>
          <p:nvPr/>
        </p:nvSpPr>
        <p:spPr>
          <a:xfrm>
            <a:off x="502920" y="6501384"/>
            <a:ext cx="11155680" cy="10972"/>
          </a:xfrm>
          <a:prstGeom prst="rect">
            <a:avLst/>
          </a:prstGeom>
          <a:solidFill>
            <a:srgbClr val="D9D6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6" name="TextBox 25"/>
          <p:cNvSpPr txBox="1"/>
          <p:nvPr/>
        </p:nvSpPr>
        <p:spPr>
          <a:xfrm>
            <a:off x="530352" y="6537960"/>
            <a:ext cx="5943600" cy="16459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819" b="1" i="0" u="none" strike="noStrike" kern="1200" cap="none" spc="0" normalizeH="0" baseline="0" noProof="0">
                <a:ln>
                  <a:noFill/>
                </a:ln>
                <a:solidFill>
                  <a:srgbClr val="6C7A82"/>
                </a:solidFill>
                <a:effectLst/>
                <a:uLnTx/>
                <a:uFillTx/>
                <a:latin typeface="Aptos"/>
                <a:ea typeface="+mn-ea"/>
                <a:cs typeface="+mn-cs"/>
              </a:rPr>
              <a:t>ΕΝΌΤΗΤΑ 1</a:t>
            </a:r>
          </a:p>
        </p:txBody>
      </p:sp>
      <p:sp>
        <p:nvSpPr>
          <p:cNvPr id="29" name="TextBox 28">
            <a:extLst>
              <a:ext uri="{FF2B5EF4-FFF2-40B4-BE49-F238E27FC236}">
                <a16:creationId xmlns:a16="http://schemas.microsoft.com/office/drawing/2014/main" id="{047CBE70-7878-0197-4AE3-806405F28038}"/>
              </a:ext>
            </a:extLst>
          </p:cNvPr>
          <p:cNvSpPr txBox="1"/>
          <p:nvPr/>
        </p:nvSpPr>
        <p:spPr>
          <a:xfrm>
            <a:off x="704088" y="1389888"/>
            <a:ext cx="10241280" cy="301621"/>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sz="1600" b="0" i="0" u="none" strike="noStrike" kern="1200" cap="none" spc="0" normalizeH="0" baseline="0" noProof="0" dirty="0">
                <a:ln>
                  <a:noFill/>
                </a:ln>
                <a:solidFill>
                  <a:srgbClr val="4C565C"/>
                </a:solidFill>
                <a:effectLst/>
                <a:uLnTx/>
                <a:uFillTx/>
                <a:latin typeface="Aptos"/>
                <a:ea typeface="+mn-ea"/>
                <a:cs typeface="+mn-cs"/>
              </a:rPr>
              <a:t>Βασικοί άξονες:</a:t>
            </a:r>
            <a:endParaRPr kumimoji="0" sz="1600" b="0" i="0" u="none" strike="noStrike" kern="1200" cap="none" spc="0" normalizeH="0" baseline="0" noProof="0" dirty="0">
              <a:ln>
                <a:noFill/>
              </a:ln>
              <a:solidFill>
                <a:srgbClr val="4C565C"/>
              </a:solidFill>
              <a:effectLst/>
              <a:uLnTx/>
              <a:uFillTx/>
              <a:latin typeface="Aptos"/>
              <a:ea typeface="+mn-ea"/>
              <a:cs typeface="+mn-cs"/>
            </a:endParaRPr>
          </a:p>
        </p:txBody>
      </p:sp>
      <p:sp>
        <p:nvSpPr>
          <p:cNvPr id="27" name="Θέση αριθμού διαφάνειας 26">
            <a:extLst>
              <a:ext uri="{FF2B5EF4-FFF2-40B4-BE49-F238E27FC236}">
                <a16:creationId xmlns:a16="http://schemas.microsoft.com/office/drawing/2014/main" id="{0603F986-B7F6-5B70-DAB3-61F7B5BF3D22}"/>
              </a:ext>
            </a:extLst>
          </p:cNvPr>
          <p:cNvSpPr>
            <a:spLocks noGrp="1"/>
          </p:cNvSpPr>
          <p:nvPr>
            <p:ph type="sldNum" sz="quarter" idx="12"/>
          </p:nvPr>
        </p:nvSpPr>
        <p:spPr>
          <a:xfrm>
            <a:off x="9525000" y="6437693"/>
            <a:ext cx="2133600" cy="365125"/>
          </a:xfrm>
        </p:spPr>
        <p:txBody>
          <a:bodyPr/>
          <a:lstStyle/>
          <a:p>
            <a:fld id="{C1FF6DA9-008F-8B48-92A6-B652298478BF}" type="slidenum">
              <a:rPr lang="en-US" smtClean="0"/>
              <a:t>20</a:t>
            </a:fld>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sp>
        <p:nvSpPr>
          <p:cNvPr id="2" name="TextBox 1"/>
          <p:cNvSpPr txBox="1"/>
          <p:nvPr/>
        </p:nvSpPr>
        <p:spPr>
          <a:xfrm>
            <a:off x="685800" y="420624"/>
            <a:ext cx="4754880" cy="25603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930" b="1" i="0" u="none" strike="noStrike" kern="1200" cap="none" spc="0" normalizeH="0" baseline="0" noProof="0">
                <a:ln>
                  <a:noFill/>
                </a:ln>
                <a:solidFill>
                  <a:srgbClr val="D7B06B"/>
                </a:solidFill>
                <a:effectLst/>
                <a:uLnTx/>
                <a:uFillTx/>
                <a:latin typeface="Aptos"/>
                <a:ea typeface="+mn-ea"/>
                <a:cs typeface="+mn-cs"/>
              </a:rPr>
              <a:t>ΚΟΙΝΟΤΗΤΑ ΗΘΙΚΗΣ ΔΙΕΡΕΥΝΗΣΗΣ</a:t>
            </a:r>
          </a:p>
        </p:txBody>
      </p:sp>
      <p:sp>
        <p:nvSpPr>
          <p:cNvPr id="3" name="TextBox 2"/>
          <p:cNvSpPr txBox="1"/>
          <p:nvPr/>
        </p:nvSpPr>
        <p:spPr>
          <a:xfrm>
            <a:off x="685800" y="923544"/>
            <a:ext cx="10607040" cy="470898"/>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2700" b="1" i="0" u="none" strike="noStrike" kern="1200" cap="none" spc="0" normalizeH="0" baseline="0" noProof="0" dirty="0">
                <a:ln>
                  <a:noFill/>
                </a:ln>
                <a:solidFill>
                  <a:srgbClr val="24465B"/>
                </a:solidFill>
                <a:effectLst/>
                <a:uLnTx/>
                <a:uFillTx/>
                <a:latin typeface="Aptos Display"/>
                <a:ea typeface="+mn-ea"/>
                <a:cs typeface="+mn-cs"/>
              </a:rPr>
              <a:t>Η </a:t>
            </a:r>
            <a:r>
              <a:rPr kumimoji="0" lang="el-GR" sz="2700" b="1" i="0" u="none" strike="noStrike" kern="1200" cap="none" spc="0" normalizeH="0" baseline="0" noProof="0" dirty="0">
                <a:ln>
                  <a:noFill/>
                </a:ln>
                <a:solidFill>
                  <a:srgbClr val="24465B"/>
                </a:solidFill>
                <a:effectLst/>
                <a:uLnTx/>
                <a:uFillTx/>
                <a:latin typeface="Aptos Display"/>
                <a:ea typeface="+mn-ea"/>
                <a:cs typeface="+mn-cs"/>
              </a:rPr>
              <a:t>σχολική </a:t>
            </a:r>
            <a:r>
              <a:rPr kumimoji="0" sz="2700" b="1" i="0" u="none" strike="noStrike" kern="1200" cap="none" spc="0" normalizeH="0" baseline="0" noProof="0" dirty="0" err="1">
                <a:ln>
                  <a:noFill/>
                </a:ln>
                <a:solidFill>
                  <a:srgbClr val="24465B"/>
                </a:solidFill>
                <a:effectLst/>
                <a:uLnTx/>
                <a:uFillTx/>
                <a:latin typeface="Aptos Display"/>
                <a:ea typeface="+mn-ea"/>
                <a:cs typeface="+mn-cs"/>
              </a:rPr>
              <a:t>τάξη</a:t>
            </a:r>
            <a:r>
              <a:rPr kumimoji="0" sz="2700" b="1" i="0" u="none" strike="noStrike" kern="1200" cap="none" spc="0" normalizeH="0" baseline="0" noProof="0" dirty="0">
                <a:ln>
                  <a:noFill/>
                </a:ln>
                <a:solidFill>
                  <a:srgbClr val="24465B"/>
                </a:solidFill>
                <a:effectLst/>
                <a:uLnTx/>
                <a:uFillTx/>
                <a:latin typeface="Aptos Display"/>
                <a:ea typeface="+mn-ea"/>
                <a:cs typeface="+mn-cs"/>
              </a:rPr>
              <a:t> </a:t>
            </a:r>
            <a:r>
              <a:rPr kumimoji="0" sz="2700" b="1" i="0" u="none" strike="noStrike" kern="1200" cap="none" spc="0" normalizeH="0" baseline="0" noProof="0" dirty="0" err="1">
                <a:ln>
                  <a:noFill/>
                </a:ln>
                <a:solidFill>
                  <a:srgbClr val="24465B"/>
                </a:solidFill>
                <a:effectLst/>
                <a:uLnTx/>
                <a:uFillTx/>
                <a:latin typeface="Aptos Display"/>
                <a:ea typeface="+mn-ea"/>
                <a:cs typeface="+mn-cs"/>
              </a:rPr>
              <a:t>ως</a:t>
            </a:r>
            <a:r>
              <a:rPr kumimoji="0" sz="2700" b="1" i="0" u="none" strike="noStrike" kern="1200" cap="none" spc="0" normalizeH="0" baseline="0" noProof="0" dirty="0">
                <a:ln>
                  <a:noFill/>
                </a:ln>
                <a:solidFill>
                  <a:srgbClr val="24465B"/>
                </a:solidFill>
                <a:effectLst/>
                <a:uLnTx/>
                <a:uFillTx/>
                <a:latin typeface="Aptos Display"/>
                <a:ea typeface="+mn-ea"/>
                <a:cs typeface="+mn-cs"/>
              </a:rPr>
              <a:t> </a:t>
            </a:r>
            <a:r>
              <a:rPr kumimoji="0" sz="2700" b="1" i="0" u="none" strike="noStrike" kern="1200" cap="none" spc="0" normalizeH="0" baseline="0" noProof="0" dirty="0" err="1">
                <a:ln>
                  <a:noFill/>
                </a:ln>
                <a:solidFill>
                  <a:srgbClr val="24465B"/>
                </a:solidFill>
                <a:effectLst/>
                <a:uLnTx/>
                <a:uFillTx/>
                <a:latin typeface="Aptos Display"/>
                <a:ea typeface="+mn-ea"/>
                <a:cs typeface="+mn-cs"/>
              </a:rPr>
              <a:t>εργ</a:t>
            </a:r>
            <a:r>
              <a:rPr kumimoji="0" sz="2700" b="1" i="0" u="none" strike="noStrike" kern="1200" cap="none" spc="0" normalizeH="0" baseline="0" noProof="0" dirty="0">
                <a:ln>
                  <a:noFill/>
                </a:ln>
                <a:solidFill>
                  <a:srgbClr val="24465B"/>
                </a:solidFill>
                <a:effectLst/>
                <a:uLnTx/>
                <a:uFillTx/>
                <a:latin typeface="Aptos Display"/>
                <a:ea typeface="+mn-ea"/>
                <a:cs typeface="+mn-cs"/>
              </a:rPr>
              <a:t>αστήριο </a:t>
            </a:r>
            <a:r>
              <a:rPr kumimoji="0" lang="el-GR" sz="2700" b="1" i="0" u="none" strike="noStrike" kern="1200" cap="none" spc="0" normalizeH="0" baseline="0" noProof="0" dirty="0">
                <a:ln>
                  <a:noFill/>
                </a:ln>
                <a:solidFill>
                  <a:srgbClr val="24465B"/>
                </a:solidFill>
                <a:effectLst/>
                <a:uLnTx/>
                <a:uFillTx/>
                <a:latin typeface="Aptos Display"/>
                <a:ea typeface="+mn-ea"/>
                <a:cs typeface="+mn-cs"/>
              </a:rPr>
              <a:t>ηθικής </a:t>
            </a:r>
            <a:r>
              <a:rPr kumimoji="0" sz="2700" b="1" i="0" u="none" strike="noStrike" kern="1200" cap="none" spc="0" normalizeH="0" baseline="0" noProof="0" dirty="0" err="1">
                <a:ln>
                  <a:noFill/>
                </a:ln>
                <a:solidFill>
                  <a:srgbClr val="24465B"/>
                </a:solidFill>
                <a:effectLst/>
                <a:uLnTx/>
                <a:uFillTx/>
                <a:latin typeface="Aptos Display"/>
                <a:ea typeface="+mn-ea"/>
                <a:cs typeface="+mn-cs"/>
              </a:rPr>
              <a:t>σκέψης</a:t>
            </a:r>
            <a:r>
              <a:rPr kumimoji="0" sz="2700" b="1" i="0" u="none" strike="noStrike" kern="1200" cap="none" spc="0" normalizeH="0" baseline="0" noProof="0" dirty="0">
                <a:ln>
                  <a:noFill/>
                </a:ln>
                <a:solidFill>
                  <a:srgbClr val="24465B"/>
                </a:solidFill>
                <a:effectLst/>
                <a:uLnTx/>
                <a:uFillTx/>
                <a:latin typeface="Aptos Display"/>
                <a:ea typeface="+mn-ea"/>
                <a:cs typeface="+mn-cs"/>
              </a:rPr>
              <a:t> και </a:t>
            </a:r>
            <a:r>
              <a:rPr kumimoji="0" sz="2700" b="1" i="0" u="none" strike="noStrike" kern="1200" cap="none" spc="0" normalizeH="0" baseline="0" noProof="0" dirty="0" err="1">
                <a:ln>
                  <a:noFill/>
                </a:ln>
                <a:solidFill>
                  <a:srgbClr val="24465B"/>
                </a:solidFill>
                <a:effectLst/>
                <a:uLnTx/>
                <a:uFillTx/>
                <a:latin typeface="Aptos Display"/>
                <a:ea typeface="+mn-ea"/>
                <a:cs typeface="+mn-cs"/>
              </a:rPr>
              <a:t>δι</a:t>
            </a:r>
            <a:r>
              <a:rPr kumimoji="0" sz="2700" b="1" i="0" u="none" strike="noStrike" kern="1200" cap="none" spc="0" normalizeH="0" baseline="0" noProof="0" dirty="0">
                <a:ln>
                  <a:noFill/>
                </a:ln>
                <a:solidFill>
                  <a:srgbClr val="24465B"/>
                </a:solidFill>
                <a:effectLst/>
                <a:uLnTx/>
                <a:uFillTx/>
                <a:latin typeface="Aptos Display"/>
                <a:ea typeface="+mn-ea"/>
                <a:cs typeface="+mn-cs"/>
              </a:rPr>
              <a:t>αλόγου</a:t>
            </a:r>
          </a:p>
        </p:txBody>
      </p:sp>
      <p:sp>
        <p:nvSpPr>
          <p:cNvPr id="5" name="Oval 4"/>
          <p:cNvSpPr/>
          <p:nvPr/>
        </p:nvSpPr>
        <p:spPr>
          <a:xfrm>
            <a:off x="658368" y="2240280"/>
            <a:ext cx="914400" cy="914400"/>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TextBox 5"/>
          <p:cNvSpPr txBox="1"/>
          <p:nvPr/>
        </p:nvSpPr>
        <p:spPr>
          <a:xfrm>
            <a:off x="658368" y="2532888"/>
            <a:ext cx="914400" cy="22860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400" b="1" i="0" u="none" strike="noStrike" kern="1200" cap="none" spc="0" normalizeH="0" baseline="0" noProof="0">
                <a:ln>
                  <a:noFill/>
                </a:ln>
                <a:solidFill>
                  <a:srgbClr val="FFFFFF"/>
                </a:solidFill>
                <a:effectLst/>
                <a:uLnTx/>
                <a:uFillTx/>
                <a:latin typeface="Aptos"/>
                <a:ea typeface="+mn-ea"/>
                <a:cs typeface="+mn-cs"/>
              </a:rPr>
              <a:t>1</a:t>
            </a:r>
          </a:p>
        </p:txBody>
      </p:sp>
      <p:sp>
        <p:nvSpPr>
          <p:cNvPr id="7" name="Right Arrow 6"/>
          <p:cNvSpPr/>
          <p:nvPr/>
        </p:nvSpPr>
        <p:spPr>
          <a:xfrm>
            <a:off x="1609344" y="2542032"/>
            <a:ext cx="914400" cy="310896"/>
          </a:xfrm>
          <a:prstGeom prst="rightArrow">
            <a:avLst/>
          </a:prstGeom>
          <a:solidFill>
            <a:srgbClr val="D4D4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TextBox 7"/>
          <p:cNvSpPr txBox="1"/>
          <p:nvPr/>
        </p:nvSpPr>
        <p:spPr>
          <a:xfrm>
            <a:off x="429768" y="3401568"/>
            <a:ext cx="1371600" cy="292608"/>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300" b="1" i="0" u="none" strike="noStrike" kern="1200" cap="none" spc="0" normalizeH="0" baseline="0" noProof="0">
                <a:ln>
                  <a:noFill/>
                </a:ln>
                <a:solidFill>
                  <a:srgbClr val="24465B"/>
                </a:solidFill>
                <a:effectLst/>
                <a:uLnTx/>
                <a:uFillTx/>
                <a:latin typeface="Aptos Display"/>
                <a:ea typeface="+mn-ea"/>
                <a:cs typeface="+mn-cs"/>
              </a:rPr>
              <a:t>Ερέθισμα</a:t>
            </a:r>
          </a:p>
        </p:txBody>
      </p:sp>
      <p:sp>
        <p:nvSpPr>
          <p:cNvPr id="9" name="TextBox 8"/>
          <p:cNvSpPr txBox="1"/>
          <p:nvPr/>
        </p:nvSpPr>
        <p:spPr>
          <a:xfrm>
            <a:off x="310896" y="3822191"/>
            <a:ext cx="1609344" cy="530352"/>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019" b="0" i="0" u="none" strike="noStrike" kern="1200" cap="none" spc="0" normalizeH="0" baseline="0" noProof="0">
                <a:ln>
                  <a:noFill/>
                </a:ln>
                <a:solidFill>
                  <a:srgbClr val="6C7A82"/>
                </a:solidFill>
                <a:effectLst/>
                <a:uLnTx/>
                <a:uFillTx/>
                <a:latin typeface="Aptos"/>
                <a:ea typeface="+mn-ea"/>
                <a:cs typeface="+mn-cs"/>
              </a:rPr>
              <a:t>ιστορία / εικόνα / δίλημμα</a:t>
            </a:r>
          </a:p>
        </p:txBody>
      </p:sp>
      <p:sp>
        <p:nvSpPr>
          <p:cNvPr id="10" name="Oval 9"/>
          <p:cNvSpPr/>
          <p:nvPr/>
        </p:nvSpPr>
        <p:spPr>
          <a:xfrm>
            <a:off x="2944368" y="2240280"/>
            <a:ext cx="914400" cy="914400"/>
          </a:xfrm>
          <a:prstGeom prst="ellipse">
            <a:avLst/>
          </a:prstGeom>
          <a:solidFill>
            <a:srgbClr val="7D9EA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TextBox 10"/>
          <p:cNvSpPr txBox="1"/>
          <p:nvPr/>
        </p:nvSpPr>
        <p:spPr>
          <a:xfrm>
            <a:off x="2944368" y="2532888"/>
            <a:ext cx="914400" cy="22860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400" b="1" i="0" u="none" strike="noStrike" kern="1200" cap="none" spc="0" normalizeH="0" baseline="0" noProof="0">
                <a:ln>
                  <a:noFill/>
                </a:ln>
                <a:solidFill>
                  <a:srgbClr val="FFFFFF"/>
                </a:solidFill>
                <a:effectLst/>
                <a:uLnTx/>
                <a:uFillTx/>
                <a:latin typeface="Aptos"/>
                <a:ea typeface="+mn-ea"/>
                <a:cs typeface="+mn-cs"/>
              </a:rPr>
              <a:t>2</a:t>
            </a:r>
          </a:p>
        </p:txBody>
      </p:sp>
      <p:sp>
        <p:nvSpPr>
          <p:cNvPr id="12" name="Right Arrow 11"/>
          <p:cNvSpPr/>
          <p:nvPr/>
        </p:nvSpPr>
        <p:spPr>
          <a:xfrm>
            <a:off x="3895344" y="2542032"/>
            <a:ext cx="914400" cy="310896"/>
          </a:xfrm>
          <a:prstGeom prst="rightArrow">
            <a:avLst/>
          </a:prstGeom>
          <a:solidFill>
            <a:srgbClr val="D4D4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TextBox 12"/>
          <p:cNvSpPr txBox="1"/>
          <p:nvPr/>
        </p:nvSpPr>
        <p:spPr>
          <a:xfrm>
            <a:off x="2715768" y="3401568"/>
            <a:ext cx="1371600" cy="292608"/>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300" b="1" i="0" u="none" strike="noStrike" kern="1200" cap="none" spc="0" normalizeH="0" baseline="0" noProof="0">
                <a:ln>
                  <a:noFill/>
                </a:ln>
                <a:solidFill>
                  <a:srgbClr val="24465B"/>
                </a:solidFill>
                <a:effectLst/>
                <a:uLnTx/>
                <a:uFillTx/>
                <a:latin typeface="Aptos Display"/>
                <a:ea typeface="+mn-ea"/>
                <a:cs typeface="+mn-cs"/>
              </a:rPr>
              <a:t>Ερώτημα</a:t>
            </a:r>
          </a:p>
        </p:txBody>
      </p:sp>
      <p:sp>
        <p:nvSpPr>
          <p:cNvPr id="14" name="TextBox 13"/>
          <p:cNvSpPr txBox="1"/>
          <p:nvPr/>
        </p:nvSpPr>
        <p:spPr>
          <a:xfrm>
            <a:off x="2596896" y="3822191"/>
            <a:ext cx="1609344" cy="530352"/>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019" b="0" i="0" u="none" strike="noStrike" kern="1200" cap="none" spc="0" normalizeH="0" baseline="0" noProof="0">
                <a:ln>
                  <a:noFill/>
                </a:ln>
                <a:solidFill>
                  <a:srgbClr val="6C7A82"/>
                </a:solidFill>
                <a:effectLst/>
                <a:uLnTx/>
                <a:uFillTx/>
                <a:latin typeface="Aptos"/>
                <a:ea typeface="+mn-ea"/>
                <a:cs typeface="+mn-cs"/>
              </a:rPr>
              <a:t>κοινή εστίαση</a:t>
            </a:r>
          </a:p>
        </p:txBody>
      </p:sp>
      <p:sp>
        <p:nvSpPr>
          <p:cNvPr id="15" name="Oval 14"/>
          <p:cNvSpPr/>
          <p:nvPr/>
        </p:nvSpPr>
        <p:spPr>
          <a:xfrm>
            <a:off x="5230368" y="2240280"/>
            <a:ext cx="914400" cy="914400"/>
          </a:xfrm>
          <a:prstGeom prst="ellipse">
            <a:avLst/>
          </a:prstGeom>
          <a:solidFill>
            <a:srgbClr val="24465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TextBox 15"/>
          <p:cNvSpPr txBox="1"/>
          <p:nvPr/>
        </p:nvSpPr>
        <p:spPr>
          <a:xfrm>
            <a:off x="5230368" y="2532888"/>
            <a:ext cx="914400" cy="22860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400" b="1" i="0" u="none" strike="noStrike" kern="1200" cap="none" spc="0" normalizeH="0" baseline="0" noProof="0">
                <a:ln>
                  <a:noFill/>
                </a:ln>
                <a:solidFill>
                  <a:srgbClr val="FFFFFF"/>
                </a:solidFill>
                <a:effectLst/>
                <a:uLnTx/>
                <a:uFillTx/>
                <a:latin typeface="Aptos"/>
                <a:ea typeface="+mn-ea"/>
                <a:cs typeface="+mn-cs"/>
              </a:rPr>
              <a:t>3</a:t>
            </a:r>
          </a:p>
        </p:txBody>
      </p:sp>
      <p:sp>
        <p:nvSpPr>
          <p:cNvPr id="17" name="Right Arrow 16"/>
          <p:cNvSpPr/>
          <p:nvPr/>
        </p:nvSpPr>
        <p:spPr>
          <a:xfrm>
            <a:off x="6181344" y="2542032"/>
            <a:ext cx="914400" cy="310896"/>
          </a:xfrm>
          <a:prstGeom prst="rightArrow">
            <a:avLst/>
          </a:prstGeom>
          <a:solidFill>
            <a:srgbClr val="D4D4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8" name="TextBox 17"/>
          <p:cNvSpPr txBox="1"/>
          <p:nvPr/>
        </p:nvSpPr>
        <p:spPr>
          <a:xfrm>
            <a:off x="5001768" y="3401568"/>
            <a:ext cx="1371600" cy="292608"/>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300" b="1" i="0" u="none" strike="noStrike" kern="1200" cap="none" spc="0" normalizeH="0" baseline="0" noProof="0">
                <a:ln>
                  <a:noFill/>
                </a:ln>
                <a:solidFill>
                  <a:srgbClr val="24465B"/>
                </a:solidFill>
                <a:effectLst/>
                <a:uLnTx/>
                <a:uFillTx/>
                <a:latin typeface="Aptos Display"/>
                <a:ea typeface="+mn-ea"/>
                <a:cs typeface="+mn-cs"/>
              </a:rPr>
              <a:t>Λόγοι</a:t>
            </a:r>
          </a:p>
        </p:txBody>
      </p:sp>
      <p:sp>
        <p:nvSpPr>
          <p:cNvPr id="19" name="TextBox 18"/>
          <p:cNvSpPr txBox="1"/>
          <p:nvPr/>
        </p:nvSpPr>
        <p:spPr>
          <a:xfrm>
            <a:off x="4882896" y="3822191"/>
            <a:ext cx="1609344" cy="530352"/>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019" b="0" i="0" u="none" strike="noStrike" kern="1200" cap="none" spc="0" normalizeH="0" baseline="0" noProof="0">
                <a:ln>
                  <a:noFill/>
                </a:ln>
                <a:solidFill>
                  <a:srgbClr val="6C7A82"/>
                </a:solidFill>
                <a:effectLst/>
                <a:uLnTx/>
                <a:uFillTx/>
                <a:latin typeface="Aptos"/>
                <a:ea typeface="+mn-ea"/>
                <a:cs typeface="+mn-cs"/>
              </a:rPr>
              <a:t>αιτιολόγηση / κριτήρια</a:t>
            </a:r>
          </a:p>
        </p:txBody>
      </p:sp>
      <p:sp>
        <p:nvSpPr>
          <p:cNvPr id="20" name="Oval 19"/>
          <p:cNvSpPr/>
          <p:nvPr/>
        </p:nvSpPr>
        <p:spPr>
          <a:xfrm>
            <a:off x="7516368" y="2240280"/>
            <a:ext cx="914400" cy="914400"/>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TextBox 20"/>
          <p:cNvSpPr txBox="1"/>
          <p:nvPr/>
        </p:nvSpPr>
        <p:spPr>
          <a:xfrm>
            <a:off x="7516368" y="2532888"/>
            <a:ext cx="914400" cy="22860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400" b="1" i="0" u="none" strike="noStrike" kern="1200" cap="none" spc="0" normalizeH="0" baseline="0" noProof="0">
                <a:ln>
                  <a:noFill/>
                </a:ln>
                <a:solidFill>
                  <a:srgbClr val="FFFFFF"/>
                </a:solidFill>
                <a:effectLst/>
                <a:uLnTx/>
                <a:uFillTx/>
                <a:latin typeface="Aptos"/>
                <a:ea typeface="+mn-ea"/>
                <a:cs typeface="+mn-cs"/>
              </a:rPr>
              <a:t>4</a:t>
            </a:r>
          </a:p>
        </p:txBody>
      </p:sp>
      <p:sp>
        <p:nvSpPr>
          <p:cNvPr id="22" name="Right Arrow 21"/>
          <p:cNvSpPr/>
          <p:nvPr/>
        </p:nvSpPr>
        <p:spPr>
          <a:xfrm>
            <a:off x="8467344" y="2542032"/>
            <a:ext cx="914400" cy="310896"/>
          </a:xfrm>
          <a:prstGeom prst="rightArrow">
            <a:avLst/>
          </a:prstGeom>
          <a:solidFill>
            <a:srgbClr val="D4D4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3" name="TextBox 22"/>
          <p:cNvSpPr txBox="1"/>
          <p:nvPr/>
        </p:nvSpPr>
        <p:spPr>
          <a:xfrm>
            <a:off x="7187184" y="3401568"/>
            <a:ext cx="1609344" cy="255455"/>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300" b="1" i="0" u="none" strike="noStrike" kern="1200" cap="none" spc="0" normalizeH="0" baseline="0" noProof="0" dirty="0" err="1">
                <a:ln>
                  <a:noFill/>
                </a:ln>
                <a:solidFill>
                  <a:srgbClr val="24465B"/>
                </a:solidFill>
                <a:effectLst/>
                <a:uLnTx/>
                <a:uFillTx/>
                <a:latin typeface="Aptos Display"/>
                <a:ea typeface="+mn-ea"/>
                <a:cs typeface="+mn-cs"/>
              </a:rPr>
              <a:t>Αντίλογος</a:t>
            </a:r>
            <a:r>
              <a:rPr kumimoji="0" lang="el-GR" sz="1300" b="1" i="0" u="none" strike="noStrike" kern="1200" cap="none" spc="0" normalizeH="0" baseline="0" noProof="0" dirty="0">
                <a:ln>
                  <a:noFill/>
                </a:ln>
                <a:solidFill>
                  <a:srgbClr val="24465B"/>
                </a:solidFill>
                <a:effectLst/>
                <a:uLnTx/>
                <a:uFillTx/>
                <a:latin typeface="Aptos Display"/>
                <a:ea typeface="+mn-ea"/>
                <a:cs typeface="+mn-cs"/>
              </a:rPr>
              <a:t>/διαφωνίες</a:t>
            </a:r>
            <a:endParaRPr kumimoji="0" sz="1300" b="1" i="0" u="none" strike="noStrike" kern="1200" cap="none" spc="0" normalizeH="0" baseline="0" noProof="0" dirty="0">
              <a:ln>
                <a:noFill/>
              </a:ln>
              <a:solidFill>
                <a:srgbClr val="24465B"/>
              </a:solidFill>
              <a:effectLst/>
              <a:uLnTx/>
              <a:uFillTx/>
              <a:latin typeface="Aptos Display"/>
              <a:ea typeface="+mn-ea"/>
              <a:cs typeface="+mn-cs"/>
            </a:endParaRPr>
          </a:p>
        </p:txBody>
      </p:sp>
      <p:sp>
        <p:nvSpPr>
          <p:cNvPr id="24" name="TextBox 23"/>
          <p:cNvSpPr txBox="1"/>
          <p:nvPr/>
        </p:nvSpPr>
        <p:spPr>
          <a:xfrm>
            <a:off x="7168896" y="3822191"/>
            <a:ext cx="1609344" cy="530352"/>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019" b="0" i="0" u="none" strike="noStrike" kern="1200" cap="none" spc="0" normalizeH="0" baseline="0" noProof="0" dirty="0" err="1">
                <a:ln>
                  <a:noFill/>
                </a:ln>
                <a:solidFill>
                  <a:srgbClr val="6C7A82"/>
                </a:solidFill>
                <a:effectLst/>
                <a:uLnTx/>
                <a:uFillTx/>
                <a:latin typeface="Aptos"/>
                <a:ea typeface="+mn-ea"/>
                <a:cs typeface="+mn-cs"/>
              </a:rPr>
              <a:t>εν</a:t>
            </a:r>
            <a:r>
              <a:rPr kumimoji="0" sz="1019" b="0" i="0" u="none" strike="noStrike" kern="1200" cap="none" spc="0" normalizeH="0" baseline="0" noProof="0" dirty="0">
                <a:ln>
                  <a:noFill/>
                </a:ln>
                <a:solidFill>
                  <a:srgbClr val="6C7A82"/>
                </a:solidFill>
                <a:effectLst/>
                <a:uLnTx/>
                <a:uFillTx/>
                <a:latin typeface="Aptos"/>
                <a:ea typeface="+mn-ea"/>
                <a:cs typeface="+mn-cs"/>
              </a:rPr>
              <a:t>αλλακτικές / συνέπειες</a:t>
            </a:r>
          </a:p>
        </p:txBody>
      </p:sp>
      <p:sp>
        <p:nvSpPr>
          <p:cNvPr id="25" name="Oval 24"/>
          <p:cNvSpPr/>
          <p:nvPr/>
        </p:nvSpPr>
        <p:spPr>
          <a:xfrm>
            <a:off x="9802368" y="2240280"/>
            <a:ext cx="914400" cy="914400"/>
          </a:xfrm>
          <a:prstGeom prst="ellipse">
            <a:avLst/>
          </a:prstGeom>
          <a:solidFill>
            <a:srgbClr val="7D9EA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6" name="TextBox 25"/>
          <p:cNvSpPr txBox="1"/>
          <p:nvPr/>
        </p:nvSpPr>
        <p:spPr>
          <a:xfrm>
            <a:off x="9802368" y="2532888"/>
            <a:ext cx="914400" cy="22860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400" b="1" i="0" u="none" strike="noStrike" kern="1200" cap="none" spc="0" normalizeH="0" baseline="0" noProof="0">
                <a:ln>
                  <a:noFill/>
                </a:ln>
                <a:solidFill>
                  <a:srgbClr val="FFFFFF"/>
                </a:solidFill>
                <a:effectLst/>
                <a:uLnTx/>
                <a:uFillTx/>
                <a:latin typeface="Aptos"/>
                <a:ea typeface="+mn-ea"/>
                <a:cs typeface="+mn-cs"/>
              </a:rPr>
              <a:t>5</a:t>
            </a:r>
          </a:p>
        </p:txBody>
      </p:sp>
      <p:sp>
        <p:nvSpPr>
          <p:cNvPr id="27" name="TextBox 26"/>
          <p:cNvSpPr txBox="1"/>
          <p:nvPr/>
        </p:nvSpPr>
        <p:spPr>
          <a:xfrm>
            <a:off x="9573768" y="3401568"/>
            <a:ext cx="1371600" cy="255455"/>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1300" b="1" i="0" u="none" strike="noStrike" kern="1200" cap="none" spc="0" normalizeH="0" baseline="0" noProof="0" dirty="0">
                <a:ln>
                  <a:noFill/>
                </a:ln>
                <a:solidFill>
                  <a:srgbClr val="24465B"/>
                </a:solidFill>
                <a:effectLst/>
                <a:uLnTx/>
                <a:uFillTx/>
                <a:latin typeface="Aptos Display"/>
                <a:ea typeface="+mn-ea"/>
                <a:cs typeface="+mn-cs"/>
              </a:rPr>
              <a:t>Αυτορρύθμιση</a:t>
            </a:r>
            <a:endParaRPr kumimoji="0" sz="1300" b="1" i="0" u="none" strike="noStrike" kern="1200" cap="none" spc="0" normalizeH="0" baseline="0" noProof="0" dirty="0">
              <a:ln>
                <a:noFill/>
              </a:ln>
              <a:solidFill>
                <a:srgbClr val="24465B"/>
              </a:solidFill>
              <a:effectLst/>
              <a:uLnTx/>
              <a:uFillTx/>
              <a:latin typeface="Aptos Display"/>
              <a:ea typeface="+mn-ea"/>
              <a:cs typeface="+mn-cs"/>
            </a:endParaRPr>
          </a:p>
        </p:txBody>
      </p:sp>
      <p:sp>
        <p:nvSpPr>
          <p:cNvPr id="28" name="TextBox 27"/>
          <p:cNvSpPr txBox="1"/>
          <p:nvPr/>
        </p:nvSpPr>
        <p:spPr>
          <a:xfrm>
            <a:off x="9454896" y="3822191"/>
            <a:ext cx="1609344" cy="530352"/>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019" b="0" i="0" u="none" strike="noStrike" kern="1200" cap="none" spc="0" normalizeH="0" baseline="0" noProof="0">
                <a:ln>
                  <a:noFill/>
                </a:ln>
                <a:solidFill>
                  <a:srgbClr val="6C7A82"/>
                </a:solidFill>
                <a:effectLst/>
                <a:uLnTx/>
                <a:uFillTx/>
                <a:latin typeface="Aptos"/>
                <a:ea typeface="+mn-ea"/>
                <a:cs typeface="+mn-cs"/>
              </a:rPr>
              <a:t>προσωρινή κρίση / αναθεώρηση</a:t>
            </a:r>
          </a:p>
        </p:txBody>
      </p:sp>
      <p:sp>
        <p:nvSpPr>
          <p:cNvPr id="29" name="Rectangle 28"/>
          <p:cNvSpPr/>
          <p:nvPr/>
        </p:nvSpPr>
        <p:spPr>
          <a:xfrm>
            <a:off x="502920" y="6501384"/>
            <a:ext cx="11155680" cy="10972"/>
          </a:xfrm>
          <a:prstGeom prst="rect">
            <a:avLst/>
          </a:prstGeom>
          <a:solidFill>
            <a:srgbClr val="D9D6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30" name="TextBox 29"/>
          <p:cNvSpPr txBox="1"/>
          <p:nvPr/>
        </p:nvSpPr>
        <p:spPr>
          <a:xfrm>
            <a:off x="530352" y="6537960"/>
            <a:ext cx="5943600" cy="16459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819" b="1" i="0" u="none" strike="noStrike" kern="1200" cap="none" spc="0" normalizeH="0" baseline="0" noProof="0">
                <a:ln>
                  <a:noFill/>
                </a:ln>
                <a:solidFill>
                  <a:srgbClr val="6C7A82"/>
                </a:solidFill>
                <a:effectLst/>
                <a:uLnTx/>
                <a:uFillTx/>
                <a:latin typeface="Aptos"/>
                <a:ea typeface="+mn-ea"/>
                <a:cs typeface="+mn-cs"/>
              </a:rPr>
              <a:t>ΕΝΌΤΗΤΑ 1</a:t>
            </a:r>
          </a:p>
        </p:txBody>
      </p:sp>
      <p:sp>
        <p:nvSpPr>
          <p:cNvPr id="31" name="Θέση αριθμού διαφάνειας 30">
            <a:extLst>
              <a:ext uri="{FF2B5EF4-FFF2-40B4-BE49-F238E27FC236}">
                <a16:creationId xmlns:a16="http://schemas.microsoft.com/office/drawing/2014/main" id="{D4D43230-645E-F5CE-19E1-D98DDEF59F11}"/>
              </a:ext>
            </a:extLst>
          </p:cNvPr>
          <p:cNvSpPr>
            <a:spLocks noGrp="1"/>
          </p:cNvSpPr>
          <p:nvPr>
            <p:ph type="sldNum" sz="quarter" idx="12"/>
          </p:nvPr>
        </p:nvSpPr>
        <p:spPr>
          <a:xfrm>
            <a:off x="9573768" y="6484112"/>
            <a:ext cx="2133600" cy="365125"/>
          </a:xfrm>
        </p:spPr>
        <p:txBody>
          <a:bodyPr/>
          <a:lstStyle/>
          <a:p>
            <a:fld id="{C1FF6DA9-008F-8B48-92A6-B652298478BF}" type="slidenum">
              <a:rPr lang="en-US" smtClean="0"/>
              <a:t>21</a:t>
            </a:fld>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sp>
        <p:nvSpPr>
          <p:cNvPr id="3" name="TextBox 2"/>
          <p:cNvSpPr txBox="1"/>
          <p:nvPr/>
        </p:nvSpPr>
        <p:spPr>
          <a:xfrm>
            <a:off x="685800" y="749808"/>
            <a:ext cx="10607040" cy="470898"/>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2700" b="1" i="0" u="none" strike="noStrike" kern="1200" cap="none" spc="0" normalizeH="0" baseline="0" noProof="0" dirty="0" err="1">
                <a:ln>
                  <a:noFill/>
                </a:ln>
                <a:solidFill>
                  <a:srgbClr val="24465B"/>
                </a:solidFill>
                <a:effectLst/>
                <a:uLnTx/>
                <a:uFillTx/>
                <a:latin typeface="Aptos Display"/>
                <a:ea typeface="+mn-ea"/>
                <a:cs typeface="+mn-cs"/>
              </a:rPr>
              <a:t>Το</a:t>
            </a:r>
            <a:r>
              <a:rPr kumimoji="0" sz="2700" b="1" i="0" u="none" strike="noStrike" kern="1200" cap="none" spc="0" normalizeH="0" baseline="0" noProof="0" dirty="0">
                <a:ln>
                  <a:noFill/>
                </a:ln>
                <a:solidFill>
                  <a:srgbClr val="24465B"/>
                </a:solidFill>
                <a:effectLst/>
                <a:uLnTx/>
                <a:uFillTx/>
                <a:latin typeface="Aptos Display"/>
                <a:ea typeface="+mn-ea"/>
                <a:cs typeface="+mn-cs"/>
              </a:rPr>
              <a:t> </a:t>
            </a:r>
            <a:r>
              <a:rPr kumimoji="0" sz="2700" b="1" i="0" u="none" strike="noStrike" kern="1200" cap="none" spc="0" normalizeH="0" baseline="0" noProof="0" dirty="0" err="1">
                <a:ln>
                  <a:noFill/>
                </a:ln>
                <a:solidFill>
                  <a:srgbClr val="24465B"/>
                </a:solidFill>
                <a:effectLst/>
                <a:uLnTx/>
                <a:uFillTx/>
                <a:latin typeface="Aptos Display"/>
                <a:ea typeface="+mn-ea"/>
                <a:cs typeface="+mn-cs"/>
              </a:rPr>
              <a:t>μάθημ</a:t>
            </a:r>
            <a:r>
              <a:rPr kumimoji="0" sz="2700" b="1" i="0" u="none" strike="noStrike" kern="1200" cap="none" spc="0" normalizeH="0" baseline="0" noProof="0" dirty="0">
                <a:ln>
                  <a:noFill/>
                </a:ln>
                <a:solidFill>
                  <a:srgbClr val="24465B"/>
                </a:solidFill>
                <a:effectLst/>
                <a:uLnTx/>
                <a:uFillTx/>
                <a:latin typeface="Aptos Display"/>
                <a:ea typeface="+mn-ea"/>
                <a:cs typeface="+mn-cs"/>
              </a:rPr>
              <a:t>α στη λογική του νέου σχολείου</a:t>
            </a:r>
          </a:p>
        </p:txBody>
      </p:sp>
      <p:sp>
        <p:nvSpPr>
          <p:cNvPr id="4" name="TextBox 3"/>
          <p:cNvSpPr txBox="1"/>
          <p:nvPr/>
        </p:nvSpPr>
        <p:spPr>
          <a:xfrm>
            <a:off x="704088" y="1389888"/>
            <a:ext cx="10241280" cy="240066"/>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200" b="0" i="0" u="none" strike="noStrike" kern="1200" cap="none" spc="0" normalizeH="0" baseline="0" noProof="0" dirty="0" err="1">
                <a:ln>
                  <a:noFill/>
                </a:ln>
                <a:solidFill>
                  <a:srgbClr val="6C7A82"/>
                </a:solidFill>
                <a:effectLst/>
                <a:uLnTx/>
                <a:uFillTx/>
                <a:latin typeface="Aptos"/>
                <a:ea typeface="+mn-ea"/>
                <a:cs typeface="+mn-cs"/>
              </a:rPr>
              <a:t>Συμ</a:t>
            </a:r>
            <a:r>
              <a:rPr kumimoji="0" sz="1200" b="0" i="0" u="none" strike="noStrike" kern="1200" cap="none" spc="0" normalizeH="0" baseline="0" noProof="0" dirty="0">
                <a:ln>
                  <a:noFill/>
                </a:ln>
                <a:solidFill>
                  <a:srgbClr val="6C7A82"/>
                </a:solidFill>
                <a:effectLst/>
                <a:uLnTx/>
                <a:uFillTx/>
                <a:latin typeface="Aptos"/>
                <a:ea typeface="+mn-ea"/>
                <a:cs typeface="+mn-cs"/>
              </a:rPr>
              <a:t>περίληψη, κριτικός στοχασμός, αυτονομία και σύνδεση θεωρίας</a:t>
            </a:r>
            <a:r>
              <a:rPr kumimoji="0" lang="el-GR" sz="1200" b="0" i="0" u="none" strike="noStrike" kern="1200" cap="none" spc="0" normalizeH="0" baseline="0" noProof="0" dirty="0">
                <a:ln>
                  <a:noFill/>
                </a:ln>
                <a:solidFill>
                  <a:srgbClr val="6C7A82"/>
                </a:solidFill>
                <a:effectLst/>
                <a:uLnTx/>
                <a:uFillTx/>
                <a:latin typeface="Aptos"/>
                <a:ea typeface="+mn-ea"/>
                <a:cs typeface="+mn-cs"/>
              </a:rPr>
              <a:t> και </a:t>
            </a:r>
            <a:r>
              <a:rPr kumimoji="0" sz="1200" b="0" i="0" u="none" strike="noStrike" kern="1200" cap="none" spc="0" normalizeH="0" baseline="0" noProof="0" dirty="0">
                <a:ln>
                  <a:noFill/>
                </a:ln>
                <a:solidFill>
                  <a:srgbClr val="6C7A82"/>
                </a:solidFill>
                <a:effectLst/>
                <a:uLnTx/>
                <a:uFillTx/>
                <a:latin typeface="Aptos"/>
                <a:ea typeface="+mn-ea"/>
                <a:cs typeface="+mn-cs"/>
              </a:rPr>
              <a:t>π</a:t>
            </a:r>
            <a:r>
              <a:rPr kumimoji="0" sz="1200" b="0" i="0" u="none" strike="noStrike" kern="1200" cap="none" spc="0" normalizeH="0" baseline="0" noProof="0" dirty="0" err="1">
                <a:ln>
                  <a:noFill/>
                </a:ln>
                <a:solidFill>
                  <a:srgbClr val="6C7A82"/>
                </a:solidFill>
                <a:effectLst/>
                <a:uLnTx/>
                <a:uFillTx/>
                <a:latin typeface="Aptos"/>
                <a:ea typeface="+mn-ea"/>
                <a:cs typeface="+mn-cs"/>
              </a:rPr>
              <a:t>ράξης</a:t>
            </a:r>
            <a:endParaRPr kumimoji="0" sz="1200" b="0" i="0" u="none" strike="noStrike" kern="1200" cap="none" spc="0" normalizeH="0" baseline="0" noProof="0" dirty="0">
              <a:ln>
                <a:noFill/>
              </a:ln>
              <a:solidFill>
                <a:srgbClr val="6C7A82"/>
              </a:solidFill>
              <a:effectLst/>
              <a:uLnTx/>
              <a:uFillTx/>
              <a:latin typeface="Aptos"/>
              <a:ea typeface="+mn-ea"/>
              <a:cs typeface="+mn-cs"/>
            </a:endParaRPr>
          </a:p>
        </p:txBody>
      </p:sp>
      <p:sp>
        <p:nvSpPr>
          <p:cNvPr id="5" name="Rounded Rectangle 4"/>
          <p:cNvSpPr/>
          <p:nvPr/>
        </p:nvSpPr>
        <p:spPr>
          <a:xfrm>
            <a:off x="749808" y="1901952"/>
            <a:ext cx="5120640" cy="1618488"/>
          </a:xfrm>
          <a:prstGeom prst="roundRect">
            <a:avLst/>
          </a:prstGeom>
          <a:solidFill>
            <a:srgbClr val="FFFFFF"/>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Oval 5"/>
          <p:cNvSpPr/>
          <p:nvPr/>
        </p:nvSpPr>
        <p:spPr>
          <a:xfrm>
            <a:off x="932688" y="2084832"/>
            <a:ext cx="384048" cy="384048"/>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TextBox 6"/>
          <p:cNvSpPr txBox="1"/>
          <p:nvPr/>
        </p:nvSpPr>
        <p:spPr>
          <a:xfrm>
            <a:off x="932688" y="2167128"/>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1</a:t>
            </a:r>
          </a:p>
        </p:txBody>
      </p:sp>
      <p:sp>
        <p:nvSpPr>
          <p:cNvPr id="8" name="TextBox 7"/>
          <p:cNvSpPr txBox="1"/>
          <p:nvPr/>
        </p:nvSpPr>
        <p:spPr>
          <a:xfrm>
            <a:off x="1435607" y="2066544"/>
            <a:ext cx="4270248" cy="420624"/>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520" b="1" i="0" u="none" strike="noStrike" kern="1200" cap="none" spc="0" normalizeH="0" baseline="0" noProof="0">
                <a:ln>
                  <a:noFill/>
                </a:ln>
                <a:solidFill>
                  <a:srgbClr val="24465B"/>
                </a:solidFill>
                <a:effectLst/>
                <a:uLnTx/>
                <a:uFillTx/>
                <a:latin typeface="Aptos Display"/>
                <a:ea typeface="+mn-ea"/>
                <a:cs typeface="+mn-cs"/>
              </a:rPr>
              <a:t>Συμπερίληψη</a:t>
            </a:r>
          </a:p>
        </p:txBody>
      </p:sp>
      <p:sp>
        <p:nvSpPr>
          <p:cNvPr id="9" name="TextBox 8"/>
          <p:cNvSpPr txBox="1"/>
          <p:nvPr/>
        </p:nvSpPr>
        <p:spPr>
          <a:xfrm>
            <a:off x="978407" y="2587752"/>
            <a:ext cx="4663440" cy="486287"/>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00" b="0" i="0" u="none" strike="noStrike" kern="1200" cap="none" spc="0" normalizeH="0" baseline="0" noProof="0" dirty="0" err="1">
                <a:ln>
                  <a:noFill/>
                </a:ln>
                <a:solidFill>
                  <a:srgbClr val="4C565C"/>
                </a:solidFill>
                <a:effectLst/>
                <a:uLnTx/>
                <a:uFillTx/>
                <a:latin typeface="Aptos"/>
                <a:ea typeface="+mn-ea"/>
                <a:cs typeface="+mn-cs"/>
              </a:rPr>
              <a:t>Όλ</a:t>
            </a:r>
            <a:r>
              <a:rPr kumimoji="0" sz="1400" b="0" i="0" u="none" strike="noStrike" kern="1200" cap="none" spc="0" normalizeH="0" baseline="0" noProof="0" dirty="0">
                <a:ln>
                  <a:noFill/>
                </a:ln>
                <a:solidFill>
                  <a:srgbClr val="4C565C"/>
                </a:solidFill>
                <a:effectLst/>
                <a:uLnTx/>
                <a:uFillTx/>
                <a:latin typeface="Aptos"/>
                <a:ea typeface="+mn-ea"/>
                <a:cs typeface="+mn-cs"/>
              </a:rPr>
              <a:t>α τα παιδιά ως ισότιμα μέλη μιας πολυφωνικής κοινότητας.</a:t>
            </a:r>
          </a:p>
        </p:txBody>
      </p:sp>
      <p:sp>
        <p:nvSpPr>
          <p:cNvPr id="10" name="Rounded Rectangle 9"/>
          <p:cNvSpPr/>
          <p:nvPr/>
        </p:nvSpPr>
        <p:spPr>
          <a:xfrm>
            <a:off x="6190488" y="1901952"/>
            <a:ext cx="5120640" cy="1618488"/>
          </a:xfrm>
          <a:prstGeom prst="roundRect">
            <a:avLst/>
          </a:prstGeom>
          <a:solidFill>
            <a:srgbClr val="E5ECEE"/>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Oval 10"/>
          <p:cNvSpPr/>
          <p:nvPr/>
        </p:nvSpPr>
        <p:spPr>
          <a:xfrm>
            <a:off x="6373368" y="2084832"/>
            <a:ext cx="384048" cy="384048"/>
          </a:xfrm>
          <a:prstGeom prst="ellipse">
            <a:avLst/>
          </a:prstGeom>
          <a:solidFill>
            <a:srgbClr val="7D9EA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TextBox 11"/>
          <p:cNvSpPr txBox="1"/>
          <p:nvPr/>
        </p:nvSpPr>
        <p:spPr>
          <a:xfrm>
            <a:off x="6373368" y="2167128"/>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2</a:t>
            </a:r>
          </a:p>
        </p:txBody>
      </p:sp>
      <p:sp>
        <p:nvSpPr>
          <p:cNvPr id="13" name="TextBox 12"/>
          <p:cNvSpPr txBox="1"/>
          <p:nvPr/>
        </p:nvSpPr>
        <p:spPr>
          <a:xfrm>
            <a:off x="6876288" y="2066544"/>
            <a:ext cx="4270248" cy="420624"/>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520" b="1" i="0" u="none" strike="noStrike" kern="1200" cap="none" spc="0" normalizeH="0" baseline="0" noProof="0">
                <a:ln>
                  <a:noFill/>
                </a:ln>
                <a:solidFill>
                  <a:srgbClr val="24465B"/>
                </a:solidFill>
                <a:effectLst/>
                <a:uLnTx/>
                <a:uFillTx/>
                <a:latin typeface="Aptos Display"/>
                <a:ea typeface="+mn-ea"/>
                <a:cs typeface="+mn-cs"/>
              </a:rPr>
              <a:t>Αυτονομία σκέψης</a:t>
            </a:r>
          </a:p>
        </p:txBody>
      </p:sp>
      <p:sp>
        <p:nvSpPr>
          <p:cNvPr id="14" name="TextBox 13"/>
          <p:cNvSpPr txBox="1"/>
          <p:nvPr/>
        </p:nvSpPr>
        <p:spPr>
          <a:xfrm>
            <a:off x="6419088" y="2587752"/>
            <a:ext cx="4663440" cy="486287"/>
          </a:xfrm>
          <a:prstGeom prst="rect">
            <a:avLst/>
          </a:prstGeom>
          <a:noFill/>
        </p:spPr>
        <p:txBody>
          <a:bodyPr wrap="square" lIns="27432" tIns="27432" rIns="27432" bIns="27432" anchor="t">
            <a:spAutoFit/>
          </a:bodyPr>
          <a:lstStyle/>
          <a:p>
            <a:pPr defTabSz="457200"/>
            <a:r>
              <a:rPr sz="1400" dirty="0" err="1">
                <a:solidFill>
                  <a:srgbClr val="4C565C"/>
                </a:solidFill>
                <a:latin typeface="Aptos"/>
              </a:rPr>
              <a:t>Προσω</a:t>
            </a:r>
            <a:r>
              <a:rPr sz="1400" dirty="0">
                <a:solidFill>
                  <a:srgbClr val="4C565C"/>
                </a:solidFill>
                <a:latin typeface="Aptos"/>
              </a:rPr>
              <a:t>πική θέση που δοκιμάζεται με λόγους, όχι απλή συμμόρφωση.</a:t>
            </a:r>
          </a:p>
        </p:txBody>
      </p:sp>
      <p:sp>
        <p:nvSpPr>
          <p:cNvPr id="15" name="Rounded Rectangle 14"/>
          <p:cNvSpPr/>
          <p:nvPr/>
        </p:nvSpPr>
        <p:spPr>
          <a:xfrm>
            <a:off x="749808" y="3813048"/>
            <a:ext cx="5120640" cy="1618488"/>
          </a:xfrm>
          <a:prstGeom prst="roundRect">
            <a:avLst/>
          </a:prstGeom>
          <a:solidFill>
            <a:srgbClr val="E8D9BA"/>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Oval 15"/>
          <p:cNvSpPr/>
          <p:nvPr/>
        </p:nvSpPr>
        <p:spPr>
          <a:xfrm>
            <a:off x="932688" y="3995928"/>
            <a:ext cx="384048" cy="384048"/>
          </a:xfrm>
          <a:prstGeom prst="ellipse">
            <a:avLst/>
          </a:prstGeom>
          <a:solidFill>
            <a:srgbClr val="24465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TextBox 16"/>
          <p:cNvSpPr txBox="1"/>
          <p:nvPr/>
        </p:nvSpPr>
        <p:spPr>
          <a:xfrm>
            <a:off x="932688" y="4078224"/>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3</a:t>
            </a:r>
          </a:p>
        </p:txBody>
      </p:sp>
      <p:sp>
        <p:nvSpPr>
          <p:cNvPr id="18" name="TextBox 17"/>
          <p:cNvSpPr txBox="1"/>
          <p:nvPr/>
        </p:nvSpPr>
        <p:spPr>
          <a:xfrm>
            <a:off x="1435607" y="3977639"/>
            <a:ext cx="4270248" cy="420624"/>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520" b="1" i="0" u="none" strike="noStrike" kern="1200" cap="none" spc="0" normalizeH="0" baseline="0" noProof="0">
                <a:ln>
                  <a:noFill/>
                </a:ln>
                <a:solidFill>
                  <a:srgbClr val="24465B"/>
                </a:solidFill>
                <a:effectLst/>
                <a:uLnTx/>
                <a:uFillTx/>
                <a:latin typeface="Aptos Display"/>
                <a:ea typeface="+mn-ea"/>
                <a:cs typeface="+mn-cs"/>
              </a:rPr>
              <a:t>Μεταγνώση</a:t>
            </a:r>
          </a:p>
        </p:txBody>
      </p:sp>
      <p:sp>
        <p:nvSpPr>
          <p:cNvPr id="19" name="TextBox 18"/>
          <p:cNvSpPr txBox="1"/>
          <p:nvPr/>
        </p:nvSpPr>
        <p:spPr>
          <a:xfrm>
            <a:off x="978407" y="4498848"/>
            <a:ext cx="4663440" cy="486287"/>
          </a:xfrm>
          <a:prstGeom prst="rect">
            <a:avLst/>
          </a:prstGeom>
          <a:noFill/>
        </p:spPr>
        <p:txBody>
          <a:bodyPr wrap="square" lIns="27432" tIns="27432" rIns="27432" bIns="27432" anchor="t">
            <a:spAutoFit/>
          </a:bodyPr>
          <a:lstStyle/>
          <a:p>
            <a:pPr defTabSz="457200"/>
            <a:r>
              <a:rPr sz="1400" dirty="0" err="1">
                <a:solidFill>
                  <a:srgbClr val="4C565C"/>
                </a:solidFill>
                <a:latin typeface="Aptos"/>
              </a:rPr>
              <a:t>Αν</a:t>
            </a:r>
            <a:r>
              <a:rPr sz="1400" dirty="0">
                <a:solidFill>
                  <a:srgbClr val="4C565C"/>
                </a:solidFill>
                <a:latin typeface="Aptos"/>
              </a:rPr>
              <a:t>αστοχασμός πάνω στο πώς σκεφτόμαστε και πώς αλλάζουμε γνώμη.</a:t>
            </a:r>
          </a:p>
        </p:txBody>
      </p:sp>
      <p:sp>
        <p:nvSpPr>
          <p:cNvPr id="20" name="Rounded Rectangle 19"/>
          <p:cNvSpPr/>
          <p:nvPr/>
        </p:nvSpPr>
        <p:spPr>
          <a:xfrm>
            <a:off x="6190488" y="3813048"/>
            <a:ext cx="5120640" cy="1618488"/>
          </a:xfrm>
          <a:prstGeom prst="roundRect">
            <a:avLst/>
          </a:prstGeom>
          <a:solidFill>
            <a:srgbClr val="DCE5DE"/>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Oval 20"/>
          <p:cNvSpPr/>
          <p:nvPr/>
        </p:nvSpPr>
        <p:spPr>
          <a:xfrm>
            <a:off x="6373368" y="3995928"/>
            <a:ext cx="384048" cy="384048"/>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2" name="TextBox 21"/>
          <p:cNvSpPr txBox="1"/>
          <p:nvPr/>
        </p:nvSpPr>
        <p:spPr>
          <a:xfrm>
            <a:off x="6373368" y="4078224"/>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4</a:t>
            </a:r>
          </a:p>
        </p:txBody>
      </p:sp>
      <p:sp>
        <p:nvSpPr>
          <p:cNvPr id="23" name="TextBox 22"/>
          <p:cNvSpPr txBox="1"/>
          <p:nvPr/>
        </p:nvSpPr>
        <p:spPr>
          <a:xfrm>
            <a:off x="6876288" y="3977639"/>
            <a:ext cx="4270248" cy="420624"/>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520" b="1" i="0" u="none" strike="noStrike" kern="1200" cap="none" spc="0" normalizeH="0" baseline="0" noProof="0">
                <a:ln>
                  <a:noFill/>
                </a:ln>
                <a:solidFill>
                  <a:srgbClr val="24465B"/>
                </a:solidFill>
                <a:effectLst/>
                <a:uLnTx/>
                <a:uFillTx/>
                <a:latin typeface="Aptos Display"/>
                <a:ea typeface="+mn-ea"/>
                <a:cs typeface="+mn-cs"/>
              </a:rPr>
              <a:t>Δημοκρατικό σχολείο</a:t>
            </a:r>
          </a:p>
        </p:txBody>
      </p:sp>
      <p:sp>
        <p:nvSpPr>
          <p:cNvPr id="24" name="TextBox 23"/>
          <p:cNvSpPr txBox="1"/>
          <p:nvPr/>
        </p:nvSpPr>
        <p:spPr>
          <a:xfrm>
            <a:off x="6419088" y="4498848"/>
            <a:ext cx="4663440" cy="486287"/>
          </a:xfrm>
          <a:prstGeom prst="rect">
            <a:avLst/>
          </a:prstGeom>
          <a:noFill/>
        </p:spPr>
        <p:txBody>
          <a:bodyPr wrap="square" lIns="27432" tIns="27432" rIns="27432" bIns="27432" anchor="t">
            <a:spAutoFit/>
          </a:bodyPr>
          <a:lstStyle/>
          <a:p>
            <a:pPr defTabSz="457200"/>
            <a:r>
              <a:rPr sz="1400" dirty="0" err="1">
                <a:solidFill>
                  <a:srgbClr val="4C565C"/>
                </a:solidFill>
                <a:latin typeface="Aptos"/>
              </a:rPr>
              <a:t>Ακρό</a:t>
            </a:r>
            <a:r>
              <a:rPr sz="1400" dirty="0">
                <a:solidFill>
                  <a:srgbClr val="4C565C"/>
                </a:solidFill>
                <a:latin typeface="Aptos"/>
              </a:rPr>
              <a:t>αση, συμμετοχή, εφαρμογή αξιών</a:t>
            </a:r>
            <a:r>
              <a:rPr lang="el-GR" sz="1400" dirty="0">
                <a:solidFill>
                  <a:srgbClr val="4C565C"/>
                </a:solidFill>
                <a:latin typeface="Aptos"/>
              </a:rPr>
              <a:t>, συλλογικές αποφάσεις</a:t>
            </a:r>
            <a:r>
              <a:rPr sz="1400" dirty="0">
                <a:solidFill>
                  <a:srgbClr val="4C565C"/>
                </a:solidFill>
                <a:latin typeface="Aptos"/>
              </a:rPr>
              <a:t>.</a:t>
            </a:r>
          </a:p>
        </p:txBody>
      </p:sp>
      <p:sp>
        <p:nvSpPr>
          <p:cNvPr id="25" name="Rectangle 24"/>
          <p:cNvSpPr/>
          <p:nvPr/>
        </p:nvSpPr>
        <p:spPr>
          <a:xfrm>
            <a:off x="502920" y="6501384"/>
            <a:ext cx="11155680" cy="10972"/>
          </a:xfrm>
          <a:prstGeom prst="rect">
            <a:avLst/>
          </a:prstGeom>
          <a:solidFill>
            <a:srgbClr val="D9D6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6" name="TextBox 25"/>
          <p:cNvSpPr txBox="1"/>
          <p:nvPr/>
        </p:nvSpPr>
        <p:spPr>
          <a:xfrm>
            <a:off x="530352" y="6537960"/>
            <a:ext cx="5943600" cy="16459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819" b="1" i="0" u="none" strike="noStrike" kern="1200" cap="none" spc="0" normalizeH="0" baseline="0" noProof="0">
                <a:ln>
                  <a:noFill/>
                </a:ln>
                <a:solidFill>
                  <a:srgbClr val="6C7A82"/>
                </a:solidFill>
                <a:effectLst/>
                <a:uLnTx/>
                <a:uFillTx/>
                <a:latin typeface="Aptos"/>
                <a:ea typeface="+mn-ea"/>
                <a:cs typeface="+mn-cs"/>
              </a:rPr>
              <a:t>ΕΝΌΤΗΤΑ 1</a:t>
            </a:r>
          </a:p>
        </p:txBody>
      </p:sp>
      <p:sp>
        <p:nvSpPr>
          <p:cNvPr id="27" name="Θέση αριθμού διαφάνειας 26">
            <a:extLst>
              <a:ext uri="{FF2B5EF4-FFF2-40B4-BE49-F238E27FC236}">
                <a16:creationId xmlns:a16="http://schemas.microsoft.com/office/drawing/2014/main" id="{A369FDCF-E071-11FE-2675-1913F5E59904}"/>
              </a:ext>
            </a:extLst>
          </p:cNvPr>
          <p:cNvSpPr>
            <a:spLocks noGrp="1"/>
          </p:cNvSpPr>
          <p:nvPr>
            <p:ph type="sldNum" sz="quarter" idx="12"/>
          </p:nvPr>
        </p:nvSpPr>
        <p:spPr>
          <a:xfrm>
            <a:off x="9555480" y="6478828"/>
            <a:ext cx="2133600" cy="365125"/>
          </a:xfrm>
        </p:spPr>
        <p:txBody>
          <a:bodyPr/>
          <a:lstStyle/>
          <a:p>
            <a:fld id="{C1FF6DA9-008F-8B48-92A6-B652298478BF}" type="slidenum">
              <a:rPr lang="en-US" smtClean="0"/>
              <a:t>22</a:t>
            </a:fld>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24465B"/>
        </a:solidFill>
        <a:effectLst/>
      </p:bgPr>
    </p:bg>
    <p:spTree>
      <p:nvGrpSpPr>
        <p:cNvPr id="1" name=""/>
        <p:cNvGrpSpPr/>
        <p:nvPr/>
      </p:nvGrpSpPr>
      <p:grpSpPr>
        <a:xfrm>
          <a:off x="0" y="0"/>
          <a:ext cx="0" cy="0"/>
          <a:chOff x="0" y="0"/>
          <a:chExt cx="0" cy="0"/>
        </a:xfrm>
      </p:grpSpPr>
      <p:sp>
        <p:nvSpPr>
          <p:cNvPr id="2" name="Oval 1"/>
          <p:cNvSpPr/>
          <p:nvPr/>
        </p:nvSpPr>
        <p:spPr>
          <a:xfrm>
            <a:off x="9326880" y="-731520"/>
            <a:ext cx="3749039" cy="3749039"/>
          </a:xfrm>
          <a:prstGeom prst="ellipse">
            <a:avLst/>
          </a:prstGeom>
          <a:solidFill>
            <a:srgbClr val="7D9EA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Oval 2"/>
          <p:cNvSpPr/>
          <p:nvPr/>
        </p:nvSpPr>
        <p:spPr>
          <a:xfrm>
            <a:off x="8458200" y="0"/>
            <a:ext cx="2286000" cy="2286000"/>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TextBox 3"/>
          <p:cNvSpPr txBox="1"/>
          <p:nvPr/>
        </p:nvSpPr>
        <p:spPr>
          <a:xfrm>
            <a:off x="749808" y="1874519"/>
            <a:ext cx="6583680" cy="1280160"/>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2900" b="1" i="0" u="none" strike="noStrike" kern="1200" cap="none" spc="0" normalizeH="0" baseline="0" noProof="0">
                <a:ln>
                  <a:noFill/>
                </a:ln>
                <a:solidFill>
                  <a:srgbClr val="FFFFFF"/>
                </a:solidFill>
                <a:effectLst/>
                <a:uLnTx/>
                <a:uFillTx/>
                <a:latin typeface="Aptos Display"/>
                <a:ea typeface="+mn-ea"/>
                <a:cs typeface="+mn-cs"/>
              </a:rPr>
              <a:t>Σκοποί και
μαθησιακά αποτελέσματα</a:t>
            </a:r>
          </a:p>
        </p:txBody>
      </p:sp>
      <p:sp>
        <p:nvSpPr>
          <p:cNvPr id="6" name="Rectangle 5"/>
          <p:cNvSpPr/>
          <p:nvPr/>
        </p:nvSpPr>
        <p:spPr>
          <a:xfrm>
            <a:off x="768096" y="4224528"/>
            <a:ext cx="1005840" cy="36576"/>
          </a:xfrm>
          <a:prstGeom prst="rect">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TextBox 6"/>
          <p:cNvSpPr txBox="1"/>
          <p:nvPr/>
        </p:nvSpPr>
        <p:spPr>
          <a:xfrm>
            <a:off x="768096" y="4407408"/>
            <a:ext cx="3657600" cy="274320"/>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919" b="1" i="0" u="none" strike="noStrike" kern="1200" cap="none" spc="0" normalizeH="0" baseline="0" noProof="0">
                <a:ln>
                  <a:noFill/>
                </a:ln>
                <a:solidFill>
                  <a:srgbClr val="D7B06B"/>
                </a:solidFill>
                <a:effectLst/>
                <a:uLnTx/>
                <a:uFillTx/>
                <a:latin typeface="Aptos"/>
                <a:ea typeface="+mn-ea"/>
                <a:cs typeface="+mn-cs"/>
              </a:rPr>
              <a:t>Ενότητα 2</a:t>
            </a:r>
          </a:p>
        </p:txBody>
      </p:sp>
      <p:sp>
        <p:nvSpPr>
          <p:cNvPr id="8" name="Rectangle 7"/>
          <p:cNvSpPr/>
          <p:nvPr/>
        </p:nvSpPr>
        <p:spPr>
          <a:xfrm>
            <a:off x="502920" y="6501384"/>
            <a:ext cx="11155680" cy="10972"/>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TextBox 8"/>
          <p:cNvSpPr txBox="1"/>
          <p:nvPr/>
        </p:nvSpPr>
        <p:spPr>
          <a:xfrm>
            <a:off x="530352" y="6537960"/>
            <a:ext cx="5943600" cy="16459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819" b="1" i="0" u="none" strike="noStrike" kern="1200" cap="none" spc="0" normalizeH="0" baseline="0" noProof="0">
                <a:ln>
                  <a:noFill/>
                </a:ln>
                <a:solidFill>
                  <a:srgbClr val="FFFFFF"/>
                </a:solidFill>
                <a:effectLst/>
                <a:uLnTx/>
                <a:uFillTx/>
                <a:latin typeface="Aptos"/>
                <a:ea typeface="+mn-ea"/>
                <a:cs typeface="+mn-cs"/>
              </a:rPr>
              <a:t>ΕΝΌΤΗΤΑ 2</a:t>
            </a:r>
          </a:p>
        </p:txBody>
      </p:sp>
      <p:sp>
        <p:nvSpPr>
          <p:cNvPr id="10" name="Θέση αριθμού διαφάνειας 9">
            <a:extLst>
              <a:ext uri="{FF2B5EF4-FFF2-40B4-BE49-F238E27FC236}">
                <a16:creationId xmlns:a16="http://schemas.microsoft.com/office/drawing/2014/main" id="{25F6E285-A71A-6A81-1BE1-989391BB9375}"/>
              </a:ext>
            </a:extLst>
          </p:cNvPr>
          <p:cNvSpPr>
            <a:spLocks noGrp="1"/>
          </p:cNvSpPr>
          <p:nvPr>
            <p:ph type="sldNum" sz="quarter" idx="12"/>
          </p:nvPr>
        </p:nvSpPr>
        <p:spPr>
          <a:xfrm>
            <a:off x="9601200" y="6437693"/>
            <a:ext cx="2133600" cy="365125"/>
          </a:xfrm>
        </p:spPr>
        <p:txBody>
          <a:bodyPr/>
          <a:lstStyle/>
          <a:p>
            <a:fld id="{C1FF6DA9-008F-8B48-92A6-B652298478BF}" type="slidenum">
              <a:rPr lang="en-US" smtClean="0"/>
              <a:t>23</a:t>
            </a:fld>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sp>
        <p:nvSpPr>
          <p:cNvPr id="2" name="TextBox 1"/>
          <p:cNvSpPr txBox="1"/>
          <p:nvPr/>
        </p:nvSpPr>
        <p:spPr>
          <a:xfrm>
            <a:off x="685800" y="420624"/>
            <a:ext cx="4754880" cy="198516"/>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930" b="1" i="0" u="none" strike="noStrike" kern="1200" cap="none" spc="0" normalizeH="0" baseline="0" noProof="0" dirty="0">
                <a:ln>
                  <a:noFill/>
                </a:ln>
                <a:solidFill>
                  <a:srgbClr val="D7B06B"/>
                </a:solidFill>
                <a:effectLst/>
                <a:uLnTx/>
                <a:uFillTx/>
                <a:latin typeface="Aptos"/>
                <a:ea typeface="+mn-ea"/>
                <a:cs typeface="+mn-cs"/>
              </a:rPr>
              <a:t>ΓΕΝΙΚΟΣ ΣΚΟΠΟΣ</a:t>
            </a:r>
          </a:p>
        </p:txBody>
      </p:sp>
      <p:sp>
        <p:nvSpPr>
          <p:cNvPr id="3" name="TextBox 2"/>
          <p:cNvSpPr txBox="1"/>
          <p:nvPr/>
        </p:nvSpPr>
        <p:spPr>
          <a:xfrm>
            <a:off x="685800" y="749808"/>
            <a:ext cx="10607040" cy="658368"/>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2700" b="1" i="0" u="none" strike="noStrike" kern="1200" cap="none" spc="0" normalizeH="0" baseline="0" noProof="0">
                <a:ln>
                  <a:noFill/>
                </a:ln>
                <a:solidFill>
                  <a:srgbClr val="24465B"/>
                </a:solidFill>
                <a:effectLst/>
                <a:uLnTx/>
                <a:uFillTx/>
                <a:latin typeface="Aptos Display"/>
                <a:ea typeface="+mn-ea"/>
                <a:cs typeface="+mn-cs"/>
              </a:rPr>
              <a:t>Ολόπλευρη ανάπτυξη του παιδιού</a:t>
            </a:r>
          </a:p>
        </p:txBody>
      </p:sp>
      <p:sp>
        <p:nvSpPr>
          <p:cNvPr id="4" name="TextBox 3"/>
          <p:cNvSpPr txBox="1"/>
          <p:nvPr/>
        </p:nvSpPr>
        <p:spPr>
          <a:xfrm>
            <a:off x="704088" y="1389888"/>
            <a:ext cx="10241280" cy="240066"/>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200" b="0" i="0" u="none" strike="noStrike" kern="1200" cap="none" spc="0" normalizeH="0" baseline="0" noProof="0" dirty="0" err="1">
                <a:ln>
                  <a:noFill/>
                </a:ln>
                <a:solidFill>
                  <a:srgbClr val="6C7A82"/>
                </a:solidFill>
                <a:effectLst/>
                <a:uLnTx/>
                <a:uFillTx/>
                <a:latin typeface="Aptos"/>
                <a:ea typeface="+mn-ea"/>
                <a:cs typeface="+mn-cs"/>
              </a:rPr>
              <a:t>Ως</a:t>
            </a:r>
            <a:r>
              <a:rPr kumimoji="0" sz="1200" b="0" i="0" u="none" strike="noStrike" kern="1200" cap="none" spc="0" normalizeH="0" baseline="0" noProof="0" dirty="0">
                <a:ln>
                  <a:noFill/>
                </a:ln>
                <a:solidFill>
                  <a:srgbClr val="6C7A82"/>
                </a:solidFill>
                <a:effectLst/>
                <a:uLnTx/>
                <a:uFillTx/>
                <a:latin typeface="Aptos"/>
                <a:ea typeface="+mn-ea"/>
                <a:cs typeface="+mn-cs"/>
              </a:rPr>
              <a:t> υπ</a:t>
            </a:r>
            <a:r>
              <a:rPr kumimoji="0" sz="1200" b="0" i="0" u="none" strike="noStrike" kern="1200" cap="none" spc="0" normalizeH="0" baseline="0" noProof="0" dirty="0" err="1">
                <a:ln>
                  <a:noFill/>
                </a:ln>
                <a:solidFill>
                  <a:srgbClr val="6C7A82"/>
                </a:solidFill>
                <a:effectLst/>
                <a:uLnTx/>
                <a:uFillTx/>
                <a:latin typeface="Aptos"/>
                <a:ea typeface="+mn-ea"/>
                <a:cs typeface="+mn-cs"/>
              </a:rPr>
              <a:t>εύθυνου</a:t>
            </a:r>
            <a:r>
              <a:rPr kumimoji="0" sz="1200" b="0" i="0" u="none" strike="noStrike" kern="1200" cap="none" spc="0" normalizeH="0" baseline="0" noProof="0" dirty="0">
                <a:ln>
                  <a:noFill/>
                </a:ln>
                <a:solidFill>
                  <a:srgbClr val="6C7A82"/>
                </a:solidFill>
                <a:effectLst/>
                <a:uLnTx/>
                <a:uFillTx/>
                <a:latin typeface="Aptos"/>
                <a:ea typeface="+mn-ea"/>
                <a:cs typeface="+mn-cs"/>
              </a:rPr>
              <a:t>, </a:t>
            </a:r>
            <a:r>
              <a:rPr kumimoji="0" sz="1200" b="0" i="0" u="none" strike="noStrike" kern="1200" cap="none" spc="0" normalizeH="0" baseline="0" noProof="0" dirty="0" err="1">
                <a:ln>
                  <a:noFill/>
                </a:ln>
                <a:solidFill>
                  <a:srgbClr val="6C7A82"/>
                </a:solidFill>
                <a:effectLst/>
                <a:uLnTx/>
                <a:uFillTx/>
                <a:latin typeface="Aptos"/>
                <a:ea typeface="+mn-ea"/>
                <a:cs typeface="+mn-cs"/>
              </a:rPr>
              <a:t>ενεργού</a:t>
            </a:r>
            <a:r>
              <a:rPr kumimoji="0" sz="1200" b="0" i="0" u="none" strike="noStrike" kern="1200" cap="none" spc="0" normalizeH="0" baseline="0" noProof="0" dirty="0">
                <a:ln>
                  <a:noFill/>
                </a:ln>
                <a:solidFill>
                  <a:srgbClr val="6C7A82"/>
                </a:solidFill>
                <a:effectLst/>
                <a:uLnTx/>
                <a:uFillTx/>
                <a:latin typeface="Aptos"/>
                <a:ea typeface="+mn-ea"/>
                <a:cs typeface="+mn-cs"/>
              </a:rPr>
              <a:t> και </a:t>
            </a:r>
            <a:r>
              <a:rPr kumimoji="0" sz="1200" b="0" i="0" u="none" strike="noStrike" kern="1200" cap="none" spc="0" normalizeH="0" baseline="0" noProof="0" dirty="0" err="1">
                <a:ln>
                  <a:noFill/>
                </a:ln>
                <a:solidFill>
                  <a:srgbClr val="6C7A82"/>
                </a:solidFill>
                <a:effectLst/>
                <a:uLnTx/>
                <a:uFillTx/>
                <a:latin typeface="Aptos"/>
                <a:ea typeface="+mn-ea"/>
                <a:cs typeface="+mn-cs"/>
              </a:rPr>
              <a:t>δημοκρ</a:t>
            </a:r>
            <a:r>
              <a:rPr kumimoji="0" sz="1200" b="0" i="0" u="none" strike="noStrike" kern="1200" cap="none" spc="0" normalizeH="0" baseline="0" noProof="0" dirty="0">
                <a:ln>
                  <a:noFill/>
                </a:ln>
                <a:solidFill>
                  <a:srgbClr val="6C7A82"/>
                </a:solidFill>
                <a:effectLst/>
                <a:uLnTx/>
                <a:uFillTx/>
                <a:latin typeface="Aptos"/>
                <a:ea typeface="+mn-ea"/>
                <a:cs typeface="+mn-cs"/>
              </a:rPr>
              <a:t>ατικού πολίτη που σέβεται τον εαυτό, τους άλλους</a:t>
            </a:r>
            <a:r>
              <a:rPr kumimoji="0" lang="el-GR" sz="1200" b="0" i="0" u="none" strike="noStrike" kern="1200" cap="none" spc="0" normalizeH="0" baseline="0" noProof="0" dirty="0">
                <a:ln>
                  <a:noFill/>
                </a:ln>
                <a:solidFill>
                  <a:srgbClr val="6C7A82"/>
                </a:solidFill>
                <a:effectLst/>
                <a:uLnTx/>
                <a:uFillTx/>
                <a:latin typeface="Aptos"/>
                <a:ea typeface="+mn-ea"/>
                <a:cs typeface="+mn-cs"/>
              </a:rPr>
              <a:t>, </a:t>
            </a:r>
            <a:r>
              <a:rPr kumimoji="0" sz="1200" b="0" i="0" u="none" strike="noStrike" kern="1200" cap="none" spc="0" normalizeH="0" baseline="0" noProof="0" dirty="0" err="1">
                <a:ln>
                  <a:noFill/>
                </a:ln>
                <a:solidFill>
                  <a:srgbClr val="6C7A82"/>
                </a:solidFill>
                <a:effectLst/>
                <a:uLnTx/>
                <a:uFillTx/>
                <a:latin typeface="Aptos"/>
                <a:ea typeface="+mn-ea"/>
                <a:cs typeface="+mn-cs"/>
              </a:rPr>
              <a:t>το</a:t>
            </a:r>
            <a:r>
              <a:rPr kumimoji="0" sz="1200" b="0" i="0" u="none" strike="noStrike" kern="1200" cap="none" spc="0" normalizeH="0" baseline="0" noProof="0" dirty="0">
                <a:ln>
                  <a:noFill/>
                </a:ln>
                <a:solidFill>
                  <a:srgbClr val="6C7A82"/>
                </a:solidFill>
                <a:effectLst/>
                <a:uLnTx/>
                <a:uFillTx/>
                <a:latin typeface="Aptos"/>
                <a:ea typeface="+mn-ea"/>
                <a:cs typeface="+mn-cs"/>
              </a:rPr>
              <a:t> περιβάλλον</a:t>
            </a:r>
          </a:p>
        </p:txBody>
      </p:sp>
      <p:sp>
        <p:nvSpPr>
          <p:cNvPr id="5" name="Rounded Rectangle 4"/>
          <p:cNvSpPr/>
          <p:nvPr/>
        </p:nvSpPr>
        <p:spPr>
          <a:xfrm>
            <a:off x="749808" y="1901952"/>
            <a:ext cx="5120640" cy="1618488"/>
          </a:xfrm>
          <a:prstGeom prst="roundRect">
            <a:avLst/>
          </a:prstGeom>
          <a:solidFill>
            <a:srgbClr val="FFFFFF"/>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Oval 5"/>
          <p:cNvSpPr/>
          <p:nvPr/>
        </p:nvSpPr>
        <p:spPr>
          <a:xfrm>
            <a:off x="932688" y="2084832"/>
            <a:ext cx="384048" cy="384048"/>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TextBox 6"/>
          <p:cNvSpPr txBox="1"/>
          <p:nvPr/>
        </p:nvSpPr>
        <p:spPr>
          <a:xfrm>
            <a:off x="932688" y="2167128"/>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1</a:t>
            </a:r>
          </a:p>
        </p:txBody>
      </p:sp>
      <p:sp>
        <p:nvSpPr>
          <p:cNvPr id="8" name="TextBox 7"/>
          <p:cNvSpPr txBox="1"/>
          <p:nvPr/>
        </p:nvSpPr>
        <p:spPr>
          <a:xfrm>
            <a:off x="1435607" y="2066544"/>
            <a:ext cx="4270248" cy="420624"/>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520" b="1" i="0" u="none" strike="noStrike" kern="1200" cap="none" spc="0" normalizeH="0" baseline="0" noProof="0">
                <a:ln>
                  <a:noFill/>
                </a:ln>
                <a:solidFill>
                  <a:srgbClr val="24465B"/>
                </a:solidFill>
                <a:effectLst/>
                <a:uLnTx/>
                <a:uFillTx/>
                <a:latin typeface="Aptos Display"/>
                <a:ea typeface="+mn-ea"/>
                <a:cs typeface="+mn-cs"/>
              </a:rPr>
              <a:t>Κριτική σκέψη</a:t>
            </a:r>
          </a:p>
        </p:txBody>
      </p:sp>
      <p:sp>
        <p:nvSpPr>
          <p:cNvPr id="9" name="TextBox 8"/>
          <p:cNvSpPr txBox="1"/>
          <p:nvPr/>
        </p:nvSpPr>
        <p:spPr>
          <a:xfrm>
            <a:off x="978407" y="2587752"/>
            <a:ext cx="4663440" cy="270843"/>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00" b="0" i="0" u="none" strike="noStrike" kern="1200" cap="none" spc="0" normalizeH="0" baseline="0" noProof="0" dirty="0" err="1">
                <a:ln>
                  <a:noFill/>
                </a:ln>
                <a:solidFill>
                  <a:srgbClr val="4C565C"/>
                </a:solidFill>
                <a:effectLst/>
                <a:uLnTx/>
                <a:uFillTx/>
                <a:latin typeface="Aptos"/>
                <a:ea typeface="+mn-ea"/>
                <a:cs typeface="+mn-cs"/>
              </a:rPr>
              <a:t>εξέτ</a:t>
            </a:r>
            <a:r>
              <a:rPr kumimoji="0" sz="1400" b="0" i="0" u="none" strike="noStrike" kern="1200" cap="none" spc="0" normalizeH="0" baseline="0" noProof="0" dirty="0">
                <a:ln>
                  <a:noFill/>
                </a:ln>
                <a:solidFill>
                  <a:srgbClr val="4C565C"/>
                </a:solidFill>
                <a:effectLst/>
                <a:uLnTx/>
                <a:uFillTx/>
                <a:latin typeface="Aptos"/>
                <a:ea typeface="+mn-ea"/>
                <a:cs typeface="+mn-cs"/>
              </a:rPr>
              <a:t>αση λόγων, δεδομένων και κριτηρίων</a:t>
            </a:r>
          </a:p>
        </p:txBody>
      </p:sp>
      <p:sp>
        <p:nvSpPr>
          <p:cNvPr id="10" name="Rounded Rectangle 9"/>
          <p:cNvSpPr/>
          <p:nvPr/>
        </p:nvSpPr>
        <p:spPr>
          <a:xfrm>
            <a:off x="6190488" y="1901952"/>
            <a:ext cx="5120640" cy="1618488"/>
          </a:xfrm>
          <a:prstGeom prst="roundRect">
            <a:avLst/>
          </a:prstGeom>
          <a:solidFill>
            <a:srgbClr val="E5ECEE"/>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Oval 10"/>
          <p:cNvSpPr/>
          <p:nvPr/>
        </p:nvSpPr>
        <p:spPr>
          <a:xfrm>
            <a:off x="6373368" y="2084832"/>
            <a:ext cx="384048" cy="384048"/>
          </a:xfrm>
          <a:prstGeom prst="ellipse">
            <a:avLst/>
          </a:prstGeom>
          <a:solidFill>
            <a:srgbClr val="7D9EA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TextBox 11"/>
          <p:cNvSpPr txBox="1"/>
          <p:nvPr/>
        </p:nvSpPr>
        <p:spPr>
          <a:xfrm>
            <a:off x="6373368" y="2167128"/>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2</a:t>
            </a:r>
          </a:p>
        </p:txBody>
      </p:sp>
      <p:sp>
        <p:nvSpPr>
          <p:cNvPr id="15" name="Rounded Rectangle 14"/>
          <p:cNvSpPr/>
          <p:nvPr/>
        </p:nvSpPr>
        <p:spPr>
          <a:xfrm>
            <a:off x="749808" y="3813048"/>
            <a:ext cx="5120640" cy="1618488"/>
          </a:xfrm>
          <a:prstGeom prst="roundRect">
            <a:avLst/>
          </a:prstGeom>
          <a:solidFill>
            <a:srgbClr val="E8D9BA"/>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Oval 15"/>
          <p:cNvSpPr/>
          <p:nvPr/>
        </p:nvSpPr>
        <p:spPr>
          <a:xfrm>
            <a:off x="932688" y="3995928"/>
            <a:ext cx="384048" cy="384048"/>
          </a:xfrm>
          <a:prstGeom prst="ellipse">
            <a:avLst/>
          </a:prstGeom>
          <a:solidFill>
            <a:srgbClr val="24465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TextBox 16"/>
          <p:cNvSpPr txBox="1"/>
          <p:nvPr/>
        </p:nvSpPr>
        <p:spPr>
          <a:xfrm>
            <a:off x="932688" y="4078224"/>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3</a:t>
            </a:r>
          </a:p>
        </p:txBody>
      </p:sp>
      <p:sp>
        <p:nvSpPr>
          <p:cNvPr id="18" name="TextBox 17"/>
          <p:cNvSpPr txBox="1"/>
          <p:nvPr/>
        </p:nvSpPr>
        <p:spPr>
          <a:xfrm>
            <a:off x="6899148" y="2096008"/>
            <a:ext cx="4270248" cy="420624"/>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520" b="1" i="0" u="none" strike="noStrike" kern="1200" cap="none" spc="0" normalizeH="0" baseline="0" noProof="0" dirty="0">
                <a:ln>
                  <a:noFill/>
                </a:ln>
                <a:solidFill>
                  <a:srgbClr val="24465B"/>
                </a:solidFill>
                <a:effectLst/>
                <a:uLnTx/>
                <a:uFillTx/>
                <a:latin typeface="Aptos Display"/>
                <a:ea typeface="+mn-ea"/>
                <a:cs typeface="+mn-cs"/>
              </a:rPr>
              <a:t>Επ</a:t>
            </a:r>
            <a:r>
              <a:rPr kumimoji="0" sz="1520" b="1" i="0" u="none" strike="noStrike" kern="1200" cap="none" spc="0" normalizeH="0" baseline="0" noProof="0" dirty="0" err="1">
                <a:ln>
                  <a:noFill/>
                </a:ln>
                <a:solidFill>
                  <a:srgbClr val="24465B"/>
                </a:solidFill>
                <a:effectLst/>
                <a:uLnTx/>
                <a:uFillTx/>
                <a:latin typeface="Aptos Display"/>
                <a:ea typeface="+mn-ea"/>
                <a:cs typeface="+mn-cs"/>
              </a:rPr>
              <a:t>ιχειρημ</a:t>
            </a:r>
            <a:r>
              <a:rPr kumimoji="0" sz="1520" b="1" i="0" u="none" strike="noStrike" kern="1200" cap="none" spc="0" normalizeH="0" baseline="0" noProof="0" dirty="0">
                <a:ln>
                  <a:noFill/>
                </a:ln>
                <a:solidFill>
                  <a:srgbClr val="24465B"/>
                </a:solidFill>
                <a:effectLst/>
                <a:uLnTx/>
                <a:uFillTx/>
                <a:latin typeface="Aptos Display"/>
                <a:ea typeface="+mn-ea"/>
                <a:cs typeface="+mn-cs"/>
              </a:rPr>
              <a:t>ατολογία</a:t>
            </a:r>
          </a:p>
        </p:txBody>
      </p:sp>
      <p:sp>
        <p:nvSpPr>
          <p:cNvPr id="19" name="TextBox 18"/>
          <p:cNvSpPr txBox="1"/>
          <p:nvPr/>
        </p:nvSpPr>
        <p:spPr>
          <a:xfrm>
            <a:off x="6505956" y="2582700"/>
            <a:ext cx="4663440" cy="270843"/>
          </a:xfrm>
          <a:prstGeom prst="rect">
            <a:avLst/>
          </a:prstGeom>
          <a:noFill/>
        </p:spPr>
        <p:txBody>
          <a:bodyPr wrap="square" lIns="27432" tIns="27432" rIns="27432" bIns="27432" anchor="t">
            <a:spAutoFit/>
          </a:bodyPr>
          <a:lstStyle/>
          <a:p>
            <a:pPr defTabSz="457200"/>
            <a:r>
              <a:rPr sz="1400" dirty="0" err="1">
                <a:solidFill>
                  <a:srgbClr val="4C565C"/>
                </a:solidFill>
                <a:latin typeface="Aptos"/>
              </a:rPr>
              <a:t>τεκμηρίωση</a:t>
            </a:r>
            <a:r>
              <a:rPr sz="1400" dirty="0">
                <a:solidFill>
                  <a:srgbClr val="4C565C"/>
                </a:solidFill>
                <a:latin typeface="Aptos"/>
              </a:rPr>
              <a:t> και </a:t>
            </a:r>
            <a:r>
              <a:rPr sz="1400" dirty="0" err="1">
                <a:solidFill>
                  <a:srgbClr val="4C565C"/>
                </a:solidFill>
                <a:latin typeface="Aptos"/>
              </a:rPr>
              <a:t>έλεγχος</a:t>
            </a:r>
            <a:r>
              <a:rPr sz="1400" dirty="0">
                <a:solidFill>
                  <a:srgbClr val="4C565C"/>
                </a:solidFill>
                <a:latin typeface="Aptos"/>
              </a:rPr>
              <a:t> </a:t>
            </a:r>
            <a:r>
              <a:rPr sz="1400" dirty="0" err="1">
                <a:solidFill>
                  <a:srgbClr val="4C565C"/>
                </a:solidFill>
                <a:latin typeface="Aptos"/>
              </a:rPr>
              <a:t>θέσεων</a:t>
            </a:r>
            <a:endParaRPr sz="1400" dirty="0">
              <a:solidFill>
                <a:srgbClr val="4C565C"/>
              </a:solidFill>
              <a:latin typeface="Aptos"/>
            </a:endParaRPr>
          </a:p>
        </p:txBody>
      </p:sp>
      <p:sp>
        <p:nvSpPr>
          <p:cNvPr id="20" name="Rounded Rectangle 19"/>
          <p:cNvSpPr/>
          <p:nvPr/>
        </p:nvSpPr>
        <p:spPr>
          <a:xfrm>
            <a:off x="6190488" y="3813048"/>
            <a:ext cx="5120640" cy="1618488"/>
          </a:xfrm>
          <a:prstGeom prst="roundRect">
            <a:avLst/>
          </a:prstGeom>
          <a:solidFill>
            <a:srgbClr val="DCE5DE"/>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TextBox 13"/>
          <p:cNvSpPr txBox="1"/>
          <p:nvPr/>
        </p:nvSpPr>
        <p:spPr>
          <a:xfrm>
            <a:off x="6565392" y="4486870"/>
            <a:ext cx="4663440" cy="270843"/>
          </a:xfrm>
          <a:prstGeom prst="rect">
            <a:avLst/>
          </a:prstGeom>
          <a:noFill/>
        </p:spPr>
        <p:txBody>
          <a:bodyPr wrap="square" lIns="27432" tIns="27432" rIns="27432" bIns="27432" anchor="t">
            <a:spAutoFit/>
          </a:bodyPr>
          <a:lstStyle/>
          <a:p>
            <a:pPr defTabSz="457200"/>
            <a:r>
              <a:rPr sz="1400" dirty="0" err="1">
                <a:solidFill>
                  <a:srgbClr val="4C565C"/>
                </a:solidFill>
                <a:latin typeface="Aptos"/>
              </a:rPr>
              <a:t>σκέψη</a:t>
            </a:r>
            <a:r>
              <a:rPr sz="1400" dirty="0">
                <a:solidFill>
                  <a:srgbClr val="4C565C"/>
                </a:solidFill>
                <a:latin typeface="Aptos"/>
              </a:rPr>
              <a:t> </a:t>
            </a:r>
            <a:r>
              <a:rPr sz="1400" dirty="0" err="1">
                <a:solidFill>
                  <a:srgbClr val="4C565C"/>
                </a:solidFill>
                <a:latin typeface="Aptos"/>
              </a:rPr>
              <a:t>γι</a:t>
            </a:r>
            <a:r>
              <a:rPr sz="1400" dirty="0">
                <a:solidFill>
                  <a:srgbClr val="4C565C"/>
                </a:solidFill>
                <a:latin typeface="Aptos"/>
              </a:rPr>
              <a:t>α τη σκέψη και </a:t>
            </a:r>
            <a:r>
              <a:rPr lang="el-GR" sz="1400" dirty="0">
                <a:solidFill>
                  <a:srgbClr val="4C565C"/>
                </a:solidFill>
                <a:latin typeface="Aptos"/>
              </a:rPr>
              <a:t>τον διάλογο</a:t>
            </a:r>
            <a:endParaRPr sz="1400" dirty="0">
              <a:solidFill>
                <a:srgbClr val="4C565C"/>
              </a:solidFill>
              <a:latin typeface="Aptos"/>
            </a:endParaRPr>
          </a:p>
        </p:txBody>
      </p:sp>
      <p:sp>
        <p:nvSpPr>
          <p:cNvPr id="21" name="Oval 20"/>
          <p:cNvSpPr/>
          <p:nvPr/>
        </p:nvSpPr>
        <p:spPr>
          <a:xfrm>
            <a:off x="6373368" y="3995928"/>
            <a:ext cx="384048" cy="384048"/>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TextBox 12"/>
          <p:cNvSpPr txBox="1"/>
          <p:nvPr/>
        </p:nvSpPr>
        <p:spPr>
          <a:xfrm>
            <a:off x="6938264" y="4027424"/>
            <a:ext cx="4270248" cy="420624"/>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520" b="1" i="0" u="none" strike="noStrike" kern="1200" cap="none" spc="0" normalizeH="0" baseline="0" noProof="0" dirty="0" err="1">
                <a:ln>
                  <a:noFill/>
                </a:ln>
                <a:solidFill>
                  <a:srgbClr val="24465B"/>
                </a:solidFill>
                <a:effectLst/>
                <a:uLnTx/>
                <a:uFillTx/>
                <a:latin typeface="Aptos Display"/>
                <a:ea typeface="+mn-ea"/>
                <a:cs typeface="+mn-cs"/>
              </a:rPr>
              <a:t>Αν</a:t>
            </a:r>
            <a:r>
              <a:rPr kumimoji="0" sz="1520" b="1" i="0" u="none" strike="noStrike" kern="1200" cap="none" spc="0" normalizeH="0" baseline="0" noProof="0" dirty="0">
                <a:ln>
                  <a:noFill/>
                </a:ln>
                <a:solidFill>
                  <a:srgbClr val="24465B"/>
                </a:solidFill>
                <a:effectLst/>
                <a:uLnTx/>
                <a:uFillTx/>
                <a:latin typeface="Aptos Display"/>
                <a:ea typeface="+mn-ea"/>
                <a:cs typeface="+mn-cs"/>
              </a:rPr>
              <a:t>αστοχασμός</a:t>
            </a:r>
          </a:p>
        </p:txBody>
      </p:sp>
      <p:sp>
        <p:nvSpPr>
          <p:cNvPr id="22" name="TextBox 21"/>
          <p:cNvSpPr txBox="1"/>
          <p:nvPr/>
        </p:nvSpPr>
        <p:spPr>
          <a:xfrm>
            <a:off x="6373368" y="4078224"/>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4</a:t>
            </a:r>
          </a:p>
        </p:txBody>
      </p:sp>
      <p:sp>
        <p:nvSpPr>
          <p:cNvPr id="23" name="TextBox 22"/>
          <p:cNvSpPr txBox="1"/>
          <p:nvPr/>
        </p:nvSpPr>
        <p:spPr>
          <a:xfrm>
            <a:off x="1458468" y="4028440"/>
            <a:ext cx="4270248" cy="420624"/>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520" b="1" i="0" u="none" strike="noStrike" kern="1200" cap="none" spc="0" normalizeH="0" baseline="0" noProof="0" dirty="0" err="1">
                <a:ln>
                  <a:noFill/>
                </a:ln>
                <a:solidFill>
                  <a:srgbClr val="24465B"/>
                </a:solidFill>
                <a:effectLst/>
                <a:uLnTx/>
                <a:uFillTx/>
                <a:latin typeface="Aptos Display"/>
                <a:ea typeface="+mn-ea"/>
                <a:cs typeface="+mn-cs"/>
              </a:rPr>
              <a:t>Διάλογος</a:t>
            </a:r>
            <a:r>
              <a:rPr kumimoji="0" sz="1520" b="1" i="0" u="none" strike="noStrike" kern="1200" cap="none" spc="0" normalizeH="0" baseline="0" noProof="0" dirty="0">
                <a:ln>
                  <a:noFill/>
                </a:ln>
                <a:solidFill>
                  <a:srgbClr val="24465B"/>
                </a:solidFill>
                <a:effectLst/>
                <a:uLnTx/>
                <a:uFillTx/>
                <a:latin typeface="Aptos Display"/>
                <a:ea typeface="+mn-ea"/>
                <a:cs typeface="+mn-cs"/>
              </a:rPr>
              <a:t> &amp; </a:t>
            </a:r>
            <a:r>
              <a:rPr kumimoji="0" sz="1520" b="1" i="0" u="none" strike="noStrike" kern="1200" cap="none" spc="0" normalizeH="0" baseline="0" noProof="0" dirty="0" err="1">
                <a:ln>
                  <a:noFill/>
                </a:ln>
                <a:solidFill>
                  <a:srgbClr val="24465B"/>
                </a:solidFill>
                <a:effectLst/>
                <a:uLnTx/>
                <a:uFillTx/>
                <a:latin typeface="Aptos Display"/>
                <a:ea typeface="+mn-ea"/>
                <a:cs typeface="+mn-cs"/>
              </a:rPr>
              <a:t>ενσυν</a:t>
            </a:r>
            <a:r>
              <a:rPr kumimoji="0" sz="1520" b="1" i="0" u="none" strike="noStrike" kern="1200" cap="none" spc="0" normalizeH="0" baseline="0" noProof="0" dirty="0">
                <a:ln>
                  <a:noFill/>
                </a:ln>
                <a:solidFill>
                  <a:srgbClr val="24465B"/>
                </a:solidFill>
                <a:effectLst/>
                <a:uLnTx/>
                <a:uFillTx/>
                <a:latin typeface="Aptos Display"/>
                <a:ea typeface="+mn-ea"/>
                <a:cs typeface="+mn-cs"/>
              </a:rPr>
              <a:t>αίσθηση</a:t>
            </a:r>
          </a:p>
        </p:txBody>
      </p:sp>
      <p:sp>
        <p:nvSpPr>
          <p:cNvPr id="24" name="TextBox 23"/>
          <p:cNvSpPr txBox="1"/>
          <p:nvPr/>
        </p:nvSpPr>
        <p:spPr>
          <a:xfrm>
            <a:off x="1065276" y="4529034"/>
            <a:ext cx="4663440" cy="270843"/>
          </a:xfrm>
          <a:prstGeom prst="rect">
            <a:avLst/>
          </a:prstGeom>
          <a:noFill/>
        </p:spPr>
        <p:txBody>
          <a:bodyPr wrap="square" lIns="27432" tIns="27432" rIns="27432" bIns="27432" anchor="t">
            <a:spAutoFit/>
          </a:bodyPr>
          <a:lstStyle/>
          <a:p>
            <a:pPr defTabSz="457200"/>
            <a:r>
              <a:rPr sz="1400" dirty="0">
                <a:solidFill>
                  <a:srgbClr val="4C565C"/>
                </a:solidFill>
                <a:latin typeface="Aptos"/>
              </a:rPr>
              <a:t>α</a:t>
            </a:r>
            <a:r>
              <a:rPr sz="1400" dirty="0" err="1">
                <a:solidFill>
                  <a:srgbClr val="4C565C"/>
                </a:solidFill>
                <a:latin typeface="Aptos"/>
              </a:rPr>
              <a:t>κρό</a:t>
            </a:r>
            <a:r>
              <a:rPr sz="1400" dirty="0">
                <a:solidFill>
                  <a:srgbClr val="4C565C"/>
                </a:solidFill>
                <a:latin typeface="Aptos"/>
              </a:rPr>
              <a:t>αση, κατανόηση και δημοκρατική συμμετοχή</a:t>
            </a:r>
          </a:p>
        </p:txBody>
      </p:sp>
      <p:sp>
        <p:nvSpPr>
          <p:cNvPr id="25" name="Rectangle 24"/>
          <p:cNvSpPr/>
          <p:nvPr/>
        </p:nvSpPr>
        <p:spPr>
          <a:xfrm>
            <a:off x="502920" y="6501384"/>
            <a:ext cx="11155680" cy="10972"/>
          </a:xfrm>
          <a:prstGeom prst="rect">
            <a:avLst/>
          </a:prstGeom>
          <a:solidFill>
            <a:srgbClr val="D9D6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6" name="TextBox 25"/>
          <p:cNvSpPr txBox="1"/>
          <p:nvPr/>
        </p:nvSpPr>
        <p:spPr>
          <a:xfrm>
            <a:off x="530352" y="6537960"/>
            <a:ext cx="5943600" cy="16459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819" b="1" i="0" u="none" strike="noStrike" kern="1200" cap="none" spc="0" normalizeH="0" baseline="0" noProof="0">
                <a:ln>
                  <a:noFill/>
                </a:ln>
                <a:solidFill>
                  <a:srgbClr val="6C7A82"/>
                </a:solidFill>
                <a:effectLst/>
                <a:uLnTx/>
                <a:uFillTx/>
                <a:latin typeface="Aptos"/>
                <a:ea typeface="+mn-ea"/>
                <a:cs typeface="+mn-cs"/>
              </a:rPr>
              <a:t>ΕΝΌΤΗΤΑ 2</a:t>
            </a:r>
          </a:p>
        </p:txBody>
      </p:sp>
      <p:sp>
        <p:nvSpPr>
          <p:cNvPr id="28" name="Θέση αριθμού διαφάνειας 27">
            <a:extLst>
              <a:ext uri="{FF2B5EF4-FFF2-40B4-BE49-F238E27FC236}">
                <a16:creationId xmlns:a16="http://schemas.microsoft.com/office/drawing/2014/main" id="{2D903857-99D6-536B-615D-65F01EFDFAA9}"/>
              </a:ext>
            </a:extLst>
          </p:cNvPr>
          <p:cNvSpPr>
            <a:spLocks noGrp="1"/>
          </p:cNvSpPr>
          <p:nvPr>
            <p:ph type="sldNum" sz="quarter" idx="12"/>
          </p:nvPr>
        </p:nvSpPr>
        <p:spPr>
          <a:xfrm>
            <a:off x="9525000" y="6479667"/>
            <a:ext cx="2133600" cy="365125"/>
          </a:xfrm>
        </p:spPr>
        <p:txBody>
          <a:bodyPr/>
          <a:lstStyle/>
          <a:p>
            <a:fld id="{C1FF6DA9-008F-8B48-92A6-B652298478BF}" type="slidenum">
              <a:rPr lang="en-US" smtClean="0"/>
              <a:t>24</a:t>
            </a:fld>
            <a:endParaRPr 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sp>
        <p:nvSpPr>
          <p:cNvPr id="2" name="TextBox 1"/>
          <p:cNvSpPr txBox="1"/>
          <p:nvPr/>
        </p:nvSpPr>
        <p:spPr>
          <a:xfrm>
            <a:off x="685800" y="420624"/>
            <a:ext cx="4754880" cy="25603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930" b="1" i="0" u="none" strike="noStrike" kern="1200" cap="none" spc="0" normalizeH="0" baseline="0" noProof="0">
                <a:ln>
                  <a:noFill/>
                </a:ln>
                <a:solidFill>
                  <a:srgbClr val="D7B06B"/>
                </a:solidFill>
                <a:effectLst/>
                <a:uLnTx/>
                <a:uFillTx/>
                <a:latin typeface="Aptos"/>
                <a:ea typeface="+mn-ea"/>
                <a:cs typeface="+mn-cs"/>
              </a:rPr>
              <a:t>ΓΕΝΙΚΟΙ ΣΚΟΠΟΙ</a:t>
            </a:r>
          </a:p>
        </p:txBody>
      </p:sp>
      <p:sp>
        <p:nvSpPr>
          <p:cNvPr id="3" name="TextBox 2"/>
          <p:cNvSpPr txBox="1"/>
          <p:nvPr/>
        </p:nvSpPr>
        <p:spPr>
          <a:xfrm>
            <a:off x="685800" y="749808"/>
            <a:ext cx="10607040" cy="658368"/>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2700" b="1" i="0" u="none" strike="noStrike" kern="1200" cap="none" spc="0" normalizeH="0" baseline="0" noProof="0">
                <a:ln>
                  <a:noFill/>
                </a:ln>
                <a:solidFill>
                  <a:srgbClr val="24465B"/>
                </a:solidFill>
                <a:effectLst/>
                <a:uLnTx/>
                <a:uFillTx/>
                <a:latin typeface="Aptos Display"/>
                <a:ea typeface="+mn-ea"/>
                <a:cs typeface="+mn-cs"/>
              </a:rPr>
              <a:t>Τι πρέπει να μπορεί να κάνει ο μαθητής / η μαθήτρια</a:t>
            </a:r>
          </a:p>
        </p:txBody>
      </p:sp>
      <p:sp>
        <p:nvSpPr>
          <p:cNvPr id="4" name="TextBox 3"/>
          <p:cNvSpPr txBox="1"/>
          <p:nvPr/>
        </p:nvSpPr>
        <p:spPr>
          <a:xfrm>
            <a:off x="3054604" y="5993428"/>
            <a:ext cx="6082792" cy="301621"/>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600" b="0" i="0" u="none" strike="noStrike" kern="1200" cap="none" spc="0" normalizeH="0" baseline="0" noProof="0" dirty="0">
                <a:ln>
                  <a:noFill/>
                </a:ln>
                <a:solidFill>
                  <a:srgbClr val="4C565C"/>
                </a:solidFill>
                <a:effectLst/>
                <a:uLnTx/>
                <a:uFillTx/>
                <a:latin typeface="Aptos"/>
                <a:ea typeface="+mn-ea"/>
                <a:cs typeface="+mn-cs"/>
              </a:rPr>
              <a:t>Η </a:t>
            </a:r>
            <a:r>
              <a:rPr kumimoji="0" sz="1600" b="0" i="0" u="none" strike="noStrike" kern="1200" cap="none" spc="0" normalizeH="0" baseline="0" noProof="0" dirty="0" err="1">
                <a:ln>
                  <a:noFill/>
                </a:ln>
                <a:solidFill>
                  <a:srgbClr val="4C565C"/>
                </a:solidFill>
                <a:effectLst/>
                <a:uLnTx/>
                <a:uFillTx/>
                <a:latin typeface="Aptos"/>
                <a:ea typeface="+mn-ea"/>
                <a:cs typeface="+mn-cs"/>
              </a:rPr>
              <a:t>ηθική</a:t>
            </a:r>
            <a:r>
              <a:rPr kumimoji="0" sz="1600" b="0" i="0" u="none" strike="noStrike" kern="1200" cap="none" spc="0" normalizeH="0" baseline="0" noProof="0" dirty="0">
                <a:ln>
                  <a:noFill/>
                </a:ln>
                <a:solidFill>
                  <a:srgbClr val="4C565C"/>
                </a:solidFill>
                <a:effectLst/>
                <a:uLnTx/>
                <a:uFillTx/>
                <a:latin typeface="Aptos"/>
                <a:ea typeface="+mn-ea"/>
                <a:cs typeface="+mn-cs"/>
              </a:rPr>
              <a:t> </a:t>
            </a:r>
            <a:r>
              <a:rPr kumimoji="0" sz="1600" b="0" i="0" u="none" strike="noStrike" kern="1200" cap="none" spc="0" normalizeH="0" baseline="0" noProof="0" dirty="0" err="1">
                <a:ln>
                  <a:noFill/>
                </a:ln>
                <a:solidFill>
                  <a:srgbClr val="4C565C"/>
                </a:solidFill>
                <a:effectLst/>
                <a:uLnTx/>
                <a:uFillTx/>
                <a:latin typeface="Aptos"/>
                <a:ea typeface="+mn-ea"/>
                <a:cs typeface="+mn-cs"/>
              </a:rPr>
              <a:t>γνώση</a:t>
            </a:r>
            <a:r>
              <a:rPr kumimoji="0" sz="1600" b="0" i="0" u="none" strike="noStrike" kern="1200" cap="none" spc="0" normalizeH="0" baseline="0" noProof="0" dirty="0">
                <a:ln>
                  <a:noFill/>
                </a:ln>
                <a:solidFill>
                  <a:srgbClr val="4C565C"/>
                </a:solidFill>
                <a:effectLst/>
                <a:uLnTx/>
                <a:uFillTx/>
                <a:latin typeface="Aptos"/>
                <a:ea typeface="+mn-ea"/>
                <a:cs typeface="+mn-cs"/>
              </a:rPr>
              <a:t> </a:t>
            </a:r>
            <a:r>
              <a:rPr kumimoji="0" sz="1600" b="0" i="0" u="none" strike="noStrike" kern="1200" cap="none" spc="0" normalizeH="0" baseline="0" noProof="0" dirty="0" err="1">
                <a:ln>
                  <a:noFill/>
                </a:ln>
                <a:solidFill>
                  <a:srgbClr val="4C565C"/>
                </a:solidFill>
                <a:effectLst/>
                <a:uLnTx/>
                <a:uFillTx/>
                <a:latin typeface="Aptos"/>
                <a:ea typeface="+mn-ea"/>
                <a:cs typeface="+mn-cs"/>
              </a:rPr>
              <a:t>εκδηλώνετ</a:t>
            </a:r>
            <a:r>
              <a:rPr kumimoji="0" sz="1600" b="0" i="0" u="none" strike="noStrike" kern="1200" cap="none" spc="0" normalizeH="0" baseline="0" noProof="0" dirty="0">
                <a:ln>
                  <a:noFill/>
                </a:ln>
                <a:solidFill>
                  <a:srgbClr val="4C565C"/>
                </a:solidFill>
                <a:effectLst/>
                <a:uLnTx/>
                <a:uFillTx/>
                <a:latin typeface="Aptos"/>
                <a:ea typeface="+mn-ea"/>
                <a:cs typeface="+mn-cs"/>
              </a:rPr>
              <a:t>αι σε κρίσεις, λόγους και αποφάσεις</a:t>
            </a:r>
          </a:p>
        </p:txBody>
      </p:sp>
      <p:sp>
        <p:nvSpPr>
          <p:cNvPr id="5" name="Rounded Rectangle 4"/>
          <p:cNvSpPr/>
          <p:nvPr/>
        </p:nvSpPr>
        <p:spPr>
          <a:xfrm>
            <a:off x="749808" y="1901952"/>
            <a:ext cx="3307080" cy="1618488"/>
          </a:xfrm>
          <a:prstGeom prst="roundRect">
            <a:avLst/>
          </a:prstGeom>
          <a:solidFill>
            <a:srgbClr val="FFFFFF"/>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Oval 5"/>
          <p:cNvSpPr/>
          <p:nvPr/>
        </p:nvSpPr>
        <p:spPr>
          <a:xfrm>
            <a:off x="932688" y="2084832"/>
            <a:ext cx="384048" cy="384048"/>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TextBox 6"/>
          <p:cNvSpPr txBox="1"/>
          <p:nvPr/>
        </p:nvSpPr>
        <p:spPr>
          <a:xfrm>
            <a:off x="932688" y="2167128"/>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1</a:t>
            </a:r>
          </a:p>
        </p:txBody>
      </p:sp>
      <p:sp>
        <p:nvSpPr>
          <p:cNvPr id="8" name="TextBox 7"/>
          <p:cNvSpPr txBox="1"/>
          <p:nvPr/>
        </p:nvSpPr>
        <p:spPr>
          <a:xfrm>
            <a:off x="1435607" y="2066544"/>
            <a:ext cx="2456688" cy="420624"/>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20" b="1" i="0" u="none" strike="noStrike" kern="1200" cap="none" spc="0" normalizeH="0" baseline="0" noProof="0">
                <a:ln>
                  <a:noFill/>
                </a:ln>
                <a:solidFill>
                  <a:srgbClr val="24465B"/>
                </a:solidFill>
                <a:effectLst/>
                <a:uLnTx/>
                <a:uFillTx/>
                <a:latin typeface="Aptos Display"/>
                <a:ea typeface="+mn-ea"/>
                <a:cs typeface="+mn-cs"/>
              </a:rPr>
              <a:t>Αναγνωρίζει</a:t>
            </a:r>
          </a:p>
        </p:txBody>
      </p:sp>
      <p:sp>
        <p:nvSpPr>
          <p:cNvPr id="9" name="TextBox 8"/>
          <p:cNvSpPr txBox="1"/>
          <p:nvPr/>
        </p:nvSpPr>
        <p:spPr>
          <a:xfrm>
            <a:off x="978407" y="2587752"/>
            <a:ext cx="2849880" cy="42473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200" b="0" i="0" u="none" strike="noStrike" kern="1200" cap="none" spc="0" normalizeH="0" baseline="0" noProof="0" dirty="0" err="1">
                <a:ln>
                  <a:noFill/>
                </a:ln>
                <a:solidFill>
                  <a:srgbClr val="4C565C"/>
                </a:solidFill>
                <a:effectLst/>
                <a:uLnTx/>
                <a:uFillTx/>
                <a:latin typeface="Aptos"/>
                <a:ea typeface="+mn-ea"/>
                <a:cs typeface="+mn-cs"/>
              </a:rPr>
              <a:t>ηθικά</a:t>
            </a:r>
            <a:r>
              <a:rPr kumimoji="0" sz="1200" b="0" i="0" u="none" strike="noStrike" kern="1200" cap="none" spc="0" normalizeH="0" baseline="0" noProof="0" dirty="0">
                <a:ln>
                  <a:noFill/>
                </a:ln>
                <a:solidFill>
                  <a:srgbClr val="4C565C"/>
                </a:solidFill>
                <a:effectLst/>
                <a:uLnTx/>
                <a:uFillTx/>
                <a:latin typeface="Aptos"/>
                <a:ea typeface="+mn-ea"/>
                <a:cs typeface="+mn-cs"/>
              </a:rPr>
              <a:t> </a:t>
            </a:r>
            <a:r>
              <a:rPr kumimoji="0" sz="1200" b="0" i="0" u="none" strike="noStrike" kern="1200" cap="none" spc="0" normalizeH="0" baseline="0" noProof="0" dirty="0" err="1">
                <a:ln>
                  <a:noFill/>
                </a:ln>
                <a:solidFill>
                  <a:srgbClr val="4C565C"/>
                </a:solidFill>
                <a:effectLst/>
                <a:uLnTx/>
                <a:uFillTx/>
                <a:latin typeface="Aptos"/>
                <a:ea typeface="+mn-ea"/>
                <a:cs typeface="+mn-cs"/>
              </a:rPr>
              <a:t>διλήμμ</a:t>
            </a:r>
            <a:r>
              <a:rPr kumimoji="0" sz="1200" b="0" i="0" u="none" strike="noStrike" kern="1200" cap="none" spc="0" normalizeH="0" baseline="0" noProof="0" dirty="0">
                <a:ln>
                  <a:noFill/>
                </a:ln>
                <a:solidFill>
                  <a:srgbClr val="4C565C"/>
                </a:solidFill>
                <a:effectLst/>
                <a:uLnTx/>
                <a:uFillTx/>
                <a:latin typeface="Aptos"/>
                <a:ea typeface="+mn-ea"/>
                <a:cs typeface="+mn-cs"/>
              </a:rPr>
              <a:t>ατα και προβλήματα της καθημερινής ζωής</a:t>
            </a:r>
          </a:p>
        </p:txBody>
      </p:sp>
      <p:sp>
        <p:nvSpPr>
          <p:cNvPr id="10" name="Rounded Rectangle 9"/>
          <p:cNvSpPr/>
          <p:nvPr/>
        </p:nvSpPr>
        <p:spPr>
          <a:xfrm>
            <a:off x="4376928" y="1901952"/>
            <a:ext cx="3307080" cy="1618488"/>
          </a:xfrm>
          <a:prstGeom prst="roundRect">
            <a:avLst/>
          </a:prstGeom>
          <a:solidFill>
            <a:srgbClr val="E5ECEE"/>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Oval 10"/>
          <p:cNvSpPr/>
          <p:nvPr/>
        </p:nvSpPr>
        <p:spPr>
          <a:xfrm>
            <a:off x="4559808" y="2084832"/>
            <a:ext cx="384048" cy="384048"/>
          </a:xfrm>
          <a:prstGeom prst="ellipse">
            <a:avLst/>
          </a:prstGeom>
          <a:solidFill>
            <a:srgbClr val="7D9EA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TextBox 11"/>
          <p:cNvSpPr txBox="1"/>
          <p:nvPr/>
        </p:nvSpPr>
        <p:spPr>
          <a:xfrm>
            <a:off x="4559808" y="2167128"/>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2</a:t>
            </a:r>
          </a:p>
        </p:txBody>
      </p:sp>
      <p:sp>
        <p:nvSpPr>
          <p:cNvPr id="13" name="TextBox 12"/>
          <p:cNvSpPr txBox="1"/>
          <p:nvPr/>
        </p:nvSpPr>
        <p:spPr>
          <a:xfrm>
            <a:off x="5062728" y="2066544"/>
            <a:ext cx="2456688" cy="420624"/>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20" b="1" i="0" u="none" strike="noStrike" kern="1200" cap="none" spc="0" normalizeH="0" baseline="0" noProof="0">
                <a:ln>
                  <a:noFill/>
                </a:ln>
                <a:solidFill>
                  <a:srgbClr val="24465B"/>
                </a:solidFill>
                <a:effectLst/>
                <a:uLnTx/>
                <a:uFillTx/>
                <a:latin typeface="Aptos Display"/>
                <a:ea typeface="+mn-ea"/>
                <a:cs typeface="+mn-cs"/>
              </a:rPr>
              <a:t>Ακούει</a:t>
            </a:r>
          </a:p>
        </p:txBody>
      </p:sp>
      <p:sp>
        <p:nvSpPr>
          <p:cNvPr id="14" name="TextBox 13"/>
          <p:cNvSpPr txBox="1"/>
          <p:nvPr/>
        </p:nvSpPr>
        <p:spPr>
          <a:xfrm>
            <a:off x="4605528" y="2587752"/>
            <a:ext cx="2849880" cy="424732"/>
          </a:xfrm>
          <a:prstGeom prst="rect">
            <a:avLst/>
          </a:prstGeom>
          <a:noFill/>
        </p:spPr>
        <p:txBody>
          <a:bodyPr wrap="square" lIns="27432" tIns="27432" rIns="27432" bIns="27432" anchor="t">
            <a:spAutoFit/>
          </a:bodyPr>
          <a:lstStyle/>
          <a:p>
            <a:pPr defTabSz="457200"/>
            <a:r>
              <a:rPr sz="1200" dirty="0" err="1">
                <a:solidFill>
                  <a:srgbClr val="4C565C"/>
                </a:solidFill>
                <a:latin typeface="Aptos"/>
              </a:rPr>
              <a:t>την</a:t>
            </a:r>
            <a:r>
              <a:rPr sz="1200" dirty="0">
                <a:solidFill>
                  <a:srgbClr val="4C565C"/>
                </a:solidFill>
                <a:latin typeface="Aptos"/>
              </a:rPr>
              <a:t> </a:t>
            </a:r>
            <a:r>
              <a:rPr sz="1200" dirty="0" err="1">
                <a:solidFill>
                  <a:srgbClr val="4C565C"/>
                </a:solidFill>
                <a:latin typeface="Aptos"/>
              </a:rPr>
              <a:t>άλλη</a:t>
            </a:r>
            <a:r>
              <a:rPr sz="1200" dirty="0">
                <a:solidFill>
                  <a:srgbClr val="4C565C"/>
                </a:solidFill>
                <a:latin typeface="Aptos"/>
              </a:rPr>
              <a:t> άπ</a:t>
            </a:r>
            <a:r>
              <a:rPr sz="1200" dirty="0" err="1">
                <a:solidFill>
                  <a:srgbClr val="4C565C"/>
                </a:solidFill>
                <a:latin typeface="Aptos"/>
              </a:rPr>
              <a:t>οψη</a:t>
            </a:r>
            <a:r>
              <a:rPr sz="1200" dirty="0">
                <a:solidFill>
                  <a:srgbClr val="4C565C"/>
                </a:solidFill>
                <a:latin typeface="Aptos"/>
              </a:rPr>
              <a:t> και </a:t>
            </a:r>
            <a:r>
              <a:rPr sz="1200" dirty="0" err="1">
                <a:solidFill>
                  <a:srgbClr val="4C565C"/>
                </a:solidFill>
                <a:latin typeface="Aptos"/>
              </a:rPr>
              <a:t>εκτιμά</a:t>
            </a:r>
            <a:r>
              <a:rPr sz="1200" dirty="0">
                <a:solidFill>
                  <a:srgbClr val="4C565C"/>
                </a:solidFill>
                <a:latin typeface="Aptos"/>
              </a:rPr>
              <a:t> τα επ</a:t>
            </a:r>
            <a:r>
              <a:rPr sz="1200" dirty="0" err="1">
                <a:solidFill>
                  <a:srgbClr val="4C565C"/>
                </a:solidFill>
                <a:latin typeface="Aptos"/>
              </a:rPr>
              <a:t>ιχειρήμ</a:t>
            </a:r>
            <a:r>
              <a:rPr sz="1200" dirty="0">
                <a:solidFill>
                  <a:srgbClr val="4C565C"/>
                </a:solidFill>
                <a:latin typeface="Aptos"/>
              </a:rPr>
              <a:t>ατά της</a:t>
            </a:r>
          </a:p>
        </p:txBody>
      </p:sp>
      <p:sp>
        <p:nvSpPr>
          <p:cNvPr id="15" name="Rounded Rectangle 14"/>
          <p:cNvSpPr/>
          <p:nvPr/>
        </p:nvSpPr>
        <p:spPr>
          <a:xfrm>
            <a:off x="8004048" y="1901952"/>
            <a:ext cx="3307080" cy="1618488"/>
          </a:xfrm>
          <a:prstGeom prst="roundRect">
            <a:avLst/>
          </a:prstGeom>
          <a:solidFill>
            <a:srgbClr val="E8D9BA"/>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Oval 15"/>
          <p:cNvSpPr/>
          <p:nvPr/>
        </p:nvSpPr>
        <p:spPr>
          <a:xfrm>
            <a:off x="8186928" y="2084832"/>
            <a:ext cx="384048" cy="384048"/>
          </a:xfrm>
          <a:prstGeom prst="ellipse">
            <a:avLst/>
          </a:prstGeom>
          <a:solidFill>
            <a:srgbClr val="24465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TextBox 16"/>
          <p:cNvSpPr txBox="1"/>
          <p:nvPr/>
        </p:nvSpPr>
        <p:spPr>
          <a:xfrm>
            <a:off x="8186928" y="2167128"/>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3</a:t>
            </a:r>
          </a:p>
        </p:txBody>
      </p:sp>
      <p:sp>
        <p:nvSpPr>
          <p:cNvPr id="18" name="TextBox 17"/>
          <p:cNvSpPr txBox="1"/>
          <p:nvPr/>
        </p:nvSpPr>
        <p:spPr>
          <a:xfrm>
            <a:off x="8689848" y="2066544"/>
            <a:ext cx="2456688" cy="420624"/>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20" b="1" i="0" u="none" strike="noStrike" kern="1200" cap="none" spc="0" normalizeH="0" baseline="0" noProof="0">
                <a:ln>
                  <a:noFill/>
                </a:ln>
                <a:solidFill>
                  <a:srgbClr val="24465B"/>
                </a:solidFill>
                <a:effectLst/>
                <a:uLnTx/>
                <a:uFillTx/>
                <a:latin typeface="Aptos Display"/>
                <a:ea typeface="+mn-ea"/>
                <a:cs typeface="+mn-cs"/>
              </a:rPr>
              <a:t>Εξετάζει</a:t>
            </a:r>
          </a:p>
        </p:txBody>
      </p:sp>
      <p:sp>
        <p:nvSpPr>
          <p:cNvPr id="19" name="TextBox 18"/>
          <p:cNvSpPr txBox="1"/>
          <p:nvPr/>
        </p:nvSpPr>
        <p:spPr>
          <a:xfrm>
            <a:off x="8232648" y="2587752"/>
            <a:ext cx="2849880" cy="424732"/>
          </a:xfrm>
          <a:prstGeom prst="rect">
            <a:avLst/>
          </a:prstGeom>
          <a:noFill/>
        </p:spPr>
        <p:txBody>
          <a:bodyPr wrap="square" lIns="27432" tIns="27432" rIns="27432" bIns="27432" anchor="t">
            <a:spAutoFit/>
          </a:bodyPr>
          <a:lstStyle/>
          <a:p>
            <a:pPr defTabSz="457200"/>
            <a:r>
              <a:rPr sz="1200" dirty="0" err="1">
                <a:solidFill>
                  <a:srgbClr val="4C565C"/>
                </a:solidFill>
                <a:latin typeface="Aptos"/>
              </a:rPr>
              <a:t>τις</a:t>
            </a:r>
            <a:r>
              <a:rPr sz="1200" dirty="0">
                <a:solidFill>
                  <a:srgbClr val="4C565C"/>
                </a:solidFill>
                <a:latin typeface="Aptos"/>
              </a:rPr>
              <a:t> </a:t>
            </a:r>
            <a:r>
              <a:rPr sz="1200" dirty="0" err="1">
                <a:solidFill>
                  <a:srgbClr val="4C565C"/>
                </a:solidFill>
                <a:latin typeface="Aptos"/>
              </a:rPr>
              <a:t>δικές</a:t>
            </a:r>
            <a:r>
              <a:rPr sz="1200" dirty="0">
                <a:solidFill>
                  <a:srgbClr val="4C565C"/>
                </a:solidFill>
                <a:latin typeface="Aptos"/>
              </a:rPr>
              <a:t> </a:t>
            </a:r>
            <a:r>
              <a:rPr sz="1200" dirty="0" err="1">
                <a:solidFill>
                  <a:srgbClr val="4C565C"/>
                </a:solidFill>
                <a:latin typeface="Aptos"/>
              </a:rPr>
              <a:t>του</a:t>
            </a:r>
            <a:r>
              <a:rPr sz="1200" dirty="0">
                <a:solidFill>
                  <a:srgbClr val="4C565C"/>
                </a:solidFill>
                <a:latin typeface="Aptos"/>
              </a:rPr>
              <a:t>/</a:t>
            </a:r>
            <a:r>
              <a:rPr sz="1200" dirty="0" err="1">
                <a:solidFill>
                  <a:srgbClr val="4C565C"/>
                </a:solidFill>
                <a:latin typeface="Aptos"/>
              </a:rPr>
              <a:t>της</a:t>
            </a:r>
            <a:r>
              <a:rPr sz="1200" dirty="0">
                <a:solidFill>
                  <a:srgbClr val="4C565C"/>
                </a:solidFill>
                <a:latin typeface="Aptos"/>
              </a:rPr>
              <a:t> πεπ</a:t>
            </a:r>
            <a:r>
              <a:rPr sz="1200" dirty="0" err="1">
                <a:solidFill>
                  <a:srgbClr val="4C565C"/>
                </a:solidFill>
                <a:latin typeface="Aptos"/>
              </a:rPr>
              <a:t>οιθήσεις</a:t>
            </a:r>
            <a:r>
              <a:rPr sz="1200" dirty="0">
                <a:solidFill>
                  <a:srgbClr val="4C565C"/>
                </a:solidFill>
                <a:latin typeface="Aptos"/>
              </a:rPr>
              <a:t> </a:t>
            </a:r>
            <a:r>
              <a:rPr sz="1200" dirty="0" err="1">
                <a:solidFill>
                  <a:srgbClr val="4C565C"/>
                </a:solidFill>
                <a:latin typeface="Aptos"/>
              </a:rPr>
              <a:t>ως</a:t>
            </a:r>
            <a:r>
              <a:rPr sz="1200" dirty="0">
                <a:solidFill>
                  <a:srgbClr val="4C565C"/>
                </a:solidFill>
                <a:latin typeface="Aptos"/>
              </a:rPr>
              <a:t> π</a:t>
            </a:r>
            <a:r>
              <a:rPr sz="1200" dirty="0" err="1">
                <a:solidFill>
                  <a:srgbClr val="4C565C"/>
                </a:solidFill>
                <a:latin typeface="Aptos"/>
              </a:rPr>
              <a:t>ρος</a:t>
            </a:r>
            <a:r>
              <a:rPr sz="1200" dirty="0">
                <a:solidFill>
                  <a:srgbClr val="4C565C"/>
                </a:solidFill>
                <a:latin typeface="Aptos"/>
              </a:rPr>
              <a:t> </a:t>
            </a:r>
            <a:r>
              <a:rPr sz="1200" dirty="0" err="1">
                <a:solidFill>
                  <a:srgbClr val="4C565C"/>
                </a:solidFill>
                <a:latin typeface="Aptos"/>
              </a:rPr>
              <a:t>τη</a:t>
            </a:r>
            <a:r>
              <a:rPr sz="1200" dirty="0">
                <a:solidFill>
                  <a:srgbClr val="4C565C"/>
                </a:solidFill>
                <a:latin typeface="Aptos"/>
              </a:rPr>
              <a:t> </a:t>
            </a:r>
            <a:r>
              <a:rPr sz="1200" dirty="0" err="1">
                <a:solidFill>
                  <a:srgbClr val="4C565C"/>
                </a:solidFill>
                <a:latin typeface="Aptos"/>
              </a:rPr>
              <a:t>λογική</a:t>
            </a:r>
            <a:r>
              <a:rPr sz="1200" dirty="0">
                <a:solidFill>
                  <a:srgbClr val="4C565C"/>
                </a:solidFill>
                <a:latin typeface="Aptos"/>
              </a:rPr>
              <a:t> </a:t>
            </a:r>
            <a:r>
              <a:rPr sz="1200" dirty="0" err="1">
                <a:solidFill>
                  <a:srgbClr val="4C565C"/>
                </a:solidFill>
                <a:latin typeface="Aptos"/>
              </a:rPr>
              <a:t>τους</a:t>
            </a:r>
            <a:r>
              <a:rPr sz="1200" dirty="0">
                <a:solidFill>
                  <a:srgbClr val="4C565C"/>
                </a:solidFill>
                <a:latin typeface="Aptos"/>
              </a:rPr>
              <a:t> </a:t>
            </a:r>
            <a:r>
              <a:rPr sz="1200" dirty="0" err="1">
                <a:solidFill>
                  <a:srgbClr val="4C565C"/>
                </a:solidFill>
                <a:latin typeface="Aptos"/>
              </a:rPr>
              <a:t>συνέ</a:t>
            </a:r>
            <a:r>
              <a:rPr sz="1200" dirty="0">
                <a:solidFill>
                  <a:srgbClr val="4C565C"/>
                </a:solidFill>
                <a:latin typeface="Aptos"/>
              </a:rPr>
              <a:t>πεια</a:t>
            </a:r>
          </a:p>
        </p:txBody>
      </p:sp>
      <p:sp>
        <p:nvSpPr>
          <p:cNvPr id="20" name="Rounded Rectangle 19"/>
          <p:cNvSpPr/>
          <p:nvPr/>
        </p:nvSpPr>
        <p:spPr>
          <a:xfrm>
            <a:off x="749808" y="3813048"/>
            <a:ext cx="3307080" cy="1618488"/>
          </a:xfrm>
          <a:prstGeom prst="roundRect">
            <a:avLst/>
          </a:prstGeom>
          <a:solidFill>
            <a:srgbClr val="DCE5DE"/>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Oval 20"/>
          <p:cNvSpPr/>
          <p:nvPr/>
        </p:nvSpPr>
        <p:spPr>
          <a:xfrm>
            <a:off x="932688" y="3995928"/>
            <a:ext cx="384048" cy="384048"/>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2" name="TextBox 21"/>
          <p:cNvSpPr txBox="1"/>
          <p:nvPr/>
        </p:nvSpPr>
        <p:spPr>
          <a:xfrm>
            <a:off x="932688" y="4078224"/>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4</a:t>
            </a:r>
          </a:p>
        </p:txBody>
      </p:sp>
      <p:sp>
        <p:nvSpPr>
          <p:cNvPr id="23" name="TextBox 22"/>
          <p:cNvSpPr txBox="1"/>
          <p:nvPr/>
        </p:nvSpPr>
        <p:spPr>
          <a:xfrm>
            <a:off x="1435607" y="3977639"/>
            <a:ext cx="2456688" cy="420624"/>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20" b="1" i="0" u="none" strike="noStrike" kern="1200" cap="none" spc="0" normalizeH="0" baseline="0" noProof="0">
                <a:ln>
                  <a:noFill/>
                </a:ln>
                <a:solidFill>
                  <a:srgbClr val="24465B"/>
                </a:solidFill>
                <a:effectLst/>
                <a:uLnTx/>
                <a:uFillTx/>
                <a:latin typeface="Aptos Display"/>
                <a:ea typeface="+mn-ea"/>
                <a:cs typeface="+mn-cs"/>
              </a:rPr>
              <a:t>Αποφασίζει</a:t>
            </a:r>
          </a:p>
        </p:txBody>
      </p:sp>
      <p:sp>
        <p:nvSpPr>
          <p:cNvPr id="24" name="TextBox 23"/>
          <p:cNvSpPr txBox="1"/>
          <p:nvPr/>
        </p:nvSpPr>
        <p:spPr>
          <a:xfrm>
            <a:off x="978407" y="4498848"/>
            <a:ext cx="2849880" cy="424732"/>
          </a:xfrm>
          <a:prstGeom prst="rect">
            <a:avLst/>
          </a:prstGeom>
          <a:noFill/>
        </p:spPr>
        <p:txBody>
          <a:bodyPr wrap="square" lIns="27432" tIns="27432" rIns="27432" bIns="27432" anchor="t">
            <a:spAutoFit/>
          </a:bodyPr>
          <a:lstStyle/>
          <a:p>
            <a:pPr defTabSz="457200"/>
            <a:r>
              <a:rPr sz="1200" dirty="0" err="1">
                <a:solidFill>
                  <a:srgbClr val="4C565C"/>
                </a:solidFill>
                <a:latin typeface="Aptos"/>
              </a:rPr>
              <a:t>με</a:t>
            </a:r>
            <a:r>
              <a:rPr sz="1200" dirty="0">
                <a:solidFill>
                  <a:srgbClr val="4C565C"/>
                </a:solidFill>
                <a:latin typeface="Aptos"/>
              </a:rPr>
              <a:t> β</a:t>
            </a:r>
            <a:r>
              <a:rPr sz="1200" dirty="0" err="1">
                <a:solidFill>
                  <a:srgbClr val="4C565C"/>
                </a:solidFill>
                <a:latin typeface="Aptos"/>
              </a:rPr>
              <a:t>άση</a:t>
            </a:r>
            <a:r>
              <a:rPr sz="1200" dirty="0">
                <a:solidFill>
                  <a:srgbClr val="4C565C"/>
                </a:solidFill>
                <a:latin typeface="Aptos"/>
              </a:rPr>
              <a:t> </a:t>
            </a:r>
            <a:r>
              <a:rPr sz="1200" dirty="0" err="1">
                <a:solidFill>
                  <a:srgbClr val="4C565C"/>
                </a:solidFill>
                <a:latin typeface="Aptos"/>
              </a:rPr>
              <a:t>λόγους</a:t>
            </a:r>
            <a:r>
              <a:rPr sz="1200" dirty="0">
                <a:solidFill>
                  <a:srgbClr val="4C565C"/>
                </a:solidFill>
                <a:latin typeface="Aptos"/>
              </a:rPr>
              <a:t>, </a:t>
            </a:r>
            <a:r>
              <a:rPr sz="1200" dirty="0" err="1">
                <a:solidFill>
                  <a:srgbClr val="4C565C"/>
                </a:solidFill>
                <a:latin typeface="Aptos"/>
              </a:rPr>
              <a:t>δεδομέν</a:t>
            </a:r>
            <a:r>
              <a:rPr sz="1200" dirty="0">
                <a:solidFill>
                  <a:srgbClr val="4C565C"/>
                </a:solidFill>
                <a:latin typeface="Aptos"/>
              </a:rPr>
              <a:t>α, αξίες και συνέπειες</a:t>
            </a:r>
          </a:p>
        </p:txBody>
      </p:sp>
      <p:sp>
        <p:nvSpPr>
          <p:cNvPr id="25" name="Rounded Rectangle 24"/>
          <p:cNvSpPr/>
          <p:nvPr/>
        </p:nvSpPr>
        <p:spPr>
          <a:xfrm>
            <a:off x="4376928" y="3813048"/>
            <a:ext cx="3307080" cy="1618488"/>
          </a:xfrm>
          <a:prstGeom prst="roundRect">
            <a:avLst/>
          </a:prstGeom>
          <a:solidFill>
            <a:srgbClr val="FFFFFF"/>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6" name="Oval 25"/>
          <p:cNvSpPr/>
          <p:nvPr/>
        </p:nvSpPr>
        <p:spPr>
          <a:xfrm>
            <a:off x="4559808" y="3995928"/>
            <a:ext cx="384048" cy="384048"/>
          </a:xfrm>
          <a:prstGeom prst="ellipse">
            <a:avLst/>
          </a:prstGeom>
          <a:solidFill>
            <a:srgbClr val="7D9EA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7" name="TextBox 26"/>
          <p:cNvSpPr txBox="1"/>
          <p:nvPr/>
        </p:nvSpPr>
        <p:spPr>
          <a:xfrm>
            <a:off x="4559808" y="4078224"/>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5</a:t>
            </a:r>
          </a:p>
        </p:txBody>
      </p:sp>
      <p:sp>
        <p:nvSpPr>
          <p:cNvPr id="28" name="TextBox 27"/>
          <p:cNvSpPr txBox="1"/>
          <p:nvPr/>
        </p:nvSpPr>
        <p:spPr>
          <a:xfrm>
            <a:off x="5062728" y="3977639"/>
            <a:ext cx="2456688" cy="420624"/>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20" b="1" i="0" u="none" strike="noStrike" kern="1200" cap="none" spc="0" normalizeH="0" baseline="0" noProof="0">
                <a:ln>
                  <a:noFill/>
                </a:ln>
                <a:solidFill>
                  <a:srgbClr val="24465B"/>
                </a:solidFill>
                <a:effectLst/>
                <a:uLnTx/>
                <a:uFillTx/>
                <a:latin typeface="Aptos Display"/>
                <a:ea typeface="+mn-ea"/>
                <a:cs typeface="+mn-cs"/>
              </a:rPr>
              <a:t>Συνδέεται</a:t>
            </a:r>
          </a:p>
        </p:txBody>
      </p:sp>
      <p:sp>
        <p:nvSpPr>
          <p:cNvPr id="29" name="TextBox 28"/>
          <p:cNvSpPr txBox="1"/>
          <p:nvPr/>
        </p:nvSpPr>
        <p:spPr>
          <a:xfrm>
            <a:off x="4605528" y="4498848"/>
            <a:ext cx="2849880" cy="424732"/>
          </a:xfrm>
          <a:prstGeom prst="rect">
            <a:avLst/>
          </a:prstGeom>
          <a:noFill/>
        </p:spPr>
        <p:txBody>
          <a:bodyPr wrap="square" lIns="27432" tIns="27432" rIns="27432" bIns="27432" anchor="t">
            <a:spAutoFit/>
          </a:bodyPr>
          <a:lstStyle/>
          <a:p>
            <a:pPr defTabSz="457200"/>
            <a:r>
              <a:rPr sz="1200" dirty="0" err="1">
                <a:solidFill>
                  <a:srgbClr val="4C565C"/>
                </a:solidFill>
                <a:latin typeface="Aptos"/>
              </a:rPr>
              <a:t>με</a:t>
            </a:r>
            <a:r>
              <a:rPr sz="1200" dirty="0">
                <a:solidFill>
                  <a:srgbClr val="4C565C"/>
                </a:solidFill>
                <a:latin typeface="Aptos"/>
              </a:rPr>
              <a:t> </a:t>
            </a:r>
            <a:r>
              <a:rPr sz="1200" dirty="0" err="1">
                <a:solidFill>
                  <a:srgbClr val="4C565C"/>
                </a:solidFill>
                <a:latin typeface="Aptos"/>
              </a:rPr>
              <a:t>δι</a:t>
            </a:r>
            <a:r>
              <a:rPr sz="1200" dirty="0">
                <a:solidFill>
                  <a:srgbClr val="4C565C"/>
                </a:solidFill>
                <a:latin typeface="Aptos"/>
              </a:rPr>
              <a:t>αφορετικές κουλτούρες και πεποιθήσεις χωρίς αποκλεισμό</a:t>
            </a:r>
          </a:p>
        </p:txBody>
      </p:sp>
      <p:sp>
        <p:nvSpPr>
          <p:cNvPr id="30" name="Rounded Rectangle 29"/>
          <p:cNvSpPr/>
          <p:nvPr/>
        </p:nvSpPr>
        <p:spPr>
          <a:xfrm>
            <a:off x="8004048" y="3813048"/>
            <a:ext cx="3307080" cy="1618488"/>
          </a:xfrm>
          <a:prstGeom prst="roundRect">
            <a:avLst/>
          </a:prstGeom>
          <a:solidFill>
            <a:srgbClr val="E5ECEE"/>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31" name="Oval 30"/>
          <p:cNvSpPr/>
          <p:nvPr/>
        </p:nvSpPr>
        <p:spPr>
          <a:xfrm>
            <a:off x="8186928" y="3995928"/>
            <a:ext cx="384048" cy="384048"/>
          </a:xfrm>
          <a:prstGeom prst="ellipse">
            <a:avLst/>
          </a:prstGeom>
          <a:solidFill>
            <a:srgbClr val="24465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32" name="TextBox 31"/>
          <p:cNvSpPr txBox="1"/>
          <p:nvPr/>
        </p:nvSpPr>
        <p:spPr>
          <a:xfrm>
            <a:off x="8186928" y="4078224"/>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6</a:t>
            </a:r>
          </a:p>
        </p:txBody>
      </p:sp>
      <p:sp>
        <p:nvSpPr>
          <p:cNvPr id="33" name="TextBox 32"/>
          <p:cNvSpPr txBox="1"/>
          <p:nvPr/>
        </p:nvSpPr>
        <p:spPr>
          <a:xfrm>
            <a:off x="8689848" y="3977639"/>
            <a:ext cx="2456688" cy="420624"/>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20" b="1" i="0" u="none" strike="noStrike" kern="1200" cap="none" spc="0" normalizeH="0" baseline="0" noProof="0">
                <a:ln>
                  <a:noFill/>
                </a:ln>
                <a:solidFill>
                  <a:srgbClr val="24465B"/>
                </a:solidFill>
                <a:effectLst/>
                <a:uLnTx/>
                <a:uFillTx/>
                <a:latin typeface="Aptos Display"/>
                <a:ea typeface="+mn-ea"/>
                <a:cs typeface="+mn-cs"/>
              </a:rPr>
              <a:t>Δρα</a:t>
            </a:r>
          </a:p>
        </p:txBody>
      </p:sp>
      <p:sp>
        <p:nvSpPr>
          <p:cNvPr id="34" name="TextBox 33"/>
          <p:cNvSpPr txBox="1"/>
          <p:nvPr/>
        </p:nvSpPr>
        <p:spPr>
          <a:xfrm>
            <a:off x="8232648" y="4498848"/>
            <a:ext cx="2849880" cy="424732"/>
          </a:xfrm>
          <a:prstGeom prst="rect">
            <a:avLst/>
          </a:prstGeom>
          <a:noFill/>
        </p:spPr>
        <p:txBody>
          <a:bodyPr wrap="square" lIns="27432" tIns="27432" rIns="27432" bIns="27432" anchor="t">
            <a:spAutoFit/>
          </a:bodyPr>
          <a:lstStyle/>
          <a:p>
            <a:pPr defTabSz="457200"/>
            <a:r>
              <a:rPr sz="1200" dirty="0" err="1">
                <a:solidFill>
                  <a:srgbClr val="4C565C"/>
                </a:solidFill>
                <a:latin typeface="Aptos"/>
              </a:rPr>
              <a:t>με</a:t>
            </a:r>
            <a:r>
              <a:rPr sz="1200" dirty="0">
                <a:solidFill>
                  <a:srgbClr val="4C565C"/>
                </a:solidFill>
                <a:latin typeface="Aptos"/>
              </a:rPr>
              <a:t> </a:t>
            </a:r>
            <a:r>
              <a:rPr sz="1200" dirty="0" err="1">
                <a:solidFill>
                  <a:srgbClr val="4C565C"/>
                </a:solidFill>
                <a:latin typeface="Aptos"/>
              </a:rPr>
              <a:t>ευθύνη</a:t>
            </a:r>
            <a:r>
              <a:rPr sz="1200" dirty="0">
                <a:solidFill>
                  <a:srgbClr val="4C565C"/>
                </a:solidFill>
                <a:latin typeface="Aptos"/>
              </a:rPr>
              <a:t>, α</a:t>
            </a:r>
            <a:r>
              <a:rPr sz="1200" dirty="0" err="1">
                <a:solidFill>
                  <a:srgbClr val="4C565C"/>
                </a:solidFill>
                <a:latin typeface="Aptos"/>
              </a:rPr>
              <a:t>νεκτικότητ</a:t>
            </a:r>
            <a:r>
              <a:rPr sz="1200" dirty="0">
                <a:solidFill>
                  <a:srgbClr val="4C565C"/>
                </a:solidFill>
                <a:latin typeface="Aptos"/>
              </a:rPr>
              <a:t>α, ενσυναίσθηση και προσανατολισμό στο κοινό καλό</a:t>
            </a:r>
          </a:p>
        </p:txBody>
      </p:sp>
      <p:sp>
        <p:nvSpPr>
          <p:cNvPr id="35" name="Rectangle 34"/>
          <p:cNvSpPr/>
          <p:nvPr/>
        </p:nvSpPr>
        <p:spPr>
          <a:xfrm>
            <a:off x="502920" y="6501384"/>
            <a:ext cx="11155680" cy="10972"/>
          </a:xfrm>
          <a:prstGeom prst="rect">
            <a:avLst/>
          </a:prstGeom>
          <a:solidFill>
            <a:srgbClr val="D9D6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36" name="TextBox 35"/>
          <p:cNvSpPr txBox="1"/>
          <p:nvPr/>
        </p:nvSpPr>
        <p:spPr>
          <a:xfrm>
            <a:off x="530352" y="6537960"/>
            <a:ext cx="5943600" cy="16459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819" b="1" i="0" u="none" strike="noStrike" kern="1200" cap="none" spc="0" normalizeH="0" baseline="0" noProof="0">
                <a:ln>
                  <a:noFill/>
                </a:ln>
                <a:solidFill>
                  <a:srgbClr val="6C7A82"/>
                </a:solidFill>
                <a:effectLst/>
                <a:uLnTx/>
                <a:uFillTx/>
                <a:latin typeface="Aptos"/>
                <a:ea typeface="+mn-ea"/>
                <a:cs typeface="+mn-cs"/>
              </a:rPr>
              <a:t>ΕΝΌΤΗΤΑ 2</a:t>
            </a:r>
          </a:p>
        </p:txBody>
      </p:sp>
      <p:sp>
        <p:nvSpPr>
          <p:cNvPr id="38" name="Θέση αριθμού διαφάνειας 37">
            <a:extLst>
              <a:ext uri="{FF2B5EF4-FFF2-40B4-BE49-F238E27FC236}">
                <a16:creationId xmlns:a16="http://schemas.microsoft.com/office/drawing/2014/main" id="{579B3B81-A71E-759A-D29A-328BAC7CFCD5}"/>
              </a:ext>
            </a:extLst>
          </p:cNvPr>
          <p:cNvSpPr>
            <a:spLocks noGrp="1"/>
          </p:cNvSpPr>
          <p:nvPr>
            <p:ph type="sldNum" sz="quarter" idx="12"/>
          </p:nvPr>
        </p:nvSpPr>
        <p:spPr>
          <a:xfrm>
            <a:off x="9525000" y="6537960"/>
            <a:ext cx="2133600" cy="365125"/>
          </a:xfrm>
        </p:spPr>
        <p:txBody>
          <a:bodyPr/>
          <a:lstStyle/>
          <a:p>
            <a:fld id="{C1FF6DA9-008F-8B48-92A6-B652298478BF}" type="slidenum">
              <a:rPr lang="en-US" smtClean="0"/>
              <a:t>25</a:t>
            </a:fld>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sp>
        <p:nvSpPr>
          <p:cNvPr id="3" name="TextBox 2"/>
          <p:cNvSpPr txBox="1"/>
          <p:nvPr/>
        </p:nvSpPr>
        <p:spPr>
          <a:xfrm>
            <a:off x="685800" y="749808"/>
            <a:ext cx="10607040" cy="470898"/>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sz="2700" b="1" i="0" u="none" strike="noStrike" kern="1200" cap="none" spc="0" normalizeH="0" baseline="0" noProof="0" dirty="0">
                <a:ln>
                  <a:noFill/>
                </a:ln>
                <a:solidFill>
                  <a:srgbClr val="24465B"/>
                </a:solidFill>
                <a:effectLst/>
                <a:uLnTx/>
                <a:uFillTx/>
                <a:latin typeface="Aptos Display"/>
                <a:ea typeface="+mn-ea"/>
                <a:cs typeface="+mn-cs"/>
              </a:rPr>
              <a:t>Ειδικότεροι σκοποί</a:t>
            </a:r>
            <a:endParaRPr kumimoji="0" sz="2700" b="1" i="0" u="none" strike="noStrike" kern="1200" cap="none" spc="0" normalizeH="0" baseline="0" noProof="0" dirty="0">
              <a:ln>
                <a:noFill/>
              </a:ln>
              <a:solidFill>
                <a:srgbClr val="24465B"/>
              </a:solidFill>
              <a:effectLst/>
              <a:uLnTx/>
              <a:uFillTx/>
              <a:latin typeface="Aptos Display"/>
              <a:ea typeface="+mn-ea"/>
              <a:cs typeface="+mn-cs"/>
            </a:endParaRPr>
          </a:p>
        </p:txBody>
      </p:sp>
      <p:sp>
        <p:nvSpPr>
          <p:cNvPr id="4" name="TextBox 3"/>
          <p:cNvSpPr txBox="1"/>
          <p:nvPr/>
        </p:nvSpPr>
        <p:spPr>
          <a:xfrm>
            <a:off x="704088" y="1389888"/>
            <a:ext cx="10241280" cy="270843"/>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00" b="0" i="0" u="none" strike="noStrike" kern="1200" cap="none" spc="0" normalizeH="0" baseline="0" noProof="0" dirty="0" err="1">
                <a:ln>
                  <a:noFill/>
                </a:ln>
                <a:solidFill>
                  <a:srgbClr val="4C565C"/>
                </a:solidFill>
                <a:effectLst/>
                <a:uLnTx/>
                <a:uFillTx/>
                <a:latin typeface="Aptos"/>
                <a:ea typeface="+mn-ea"/>
                <a:cs typeface="+mn-cs"/>
              </a:rPr>
              <a:t>Οι</a:t>
            </a:r>
            <a:r>
              <a:rPr kumimoji="0" sz="1400" b="0" i="0" u="none" strike="noStrike" kern="1200" cap="none" spc="0" normalizeH="0" baseline="0" noProof="0" dirty="0">
                <a:ln>
                  <a:noFill/>
                </a:ln>
                <a:solidFill>
                  <a:srgbClr val="4C565C"/>
                </a:solidFill>
                <a:effectLst/>
                <a:uLnTx/>
                <a:uFillTx/>
                <a:latin typeface="Aptos"/>
                <a:ea typeface="+mn-ea"/>
                <a:cs typeface="+mn-cs"/>
              </a:rPr>
              <a:t> </a:t>
            </a:r>
            <a:r>
              <a:rPr kumimoji="0" sz="1400" b="0" i="0" u="none" strike="noStrike" kern="1200" cap="none" spc="0" normalizeH="0" baseline="0" noProof="0" dirty="0" err="1">
                <a:ln>
                  <a:noFill/>
                </a:ln>
                <a:solidFill>
                  <a:srgbClr val="4C565C"/>
                </a:solidFill>
                <a:effectLst/>
                <a:uLnTx/>
                <a:uFillTx/>
                <a:latin typeface="Aptos"/>
                <a:ea typeface="+mn-ea"/>
                <a:cs typeface="+mn-cs"/>
              </a:rPr>
              <a:t>ειδικοί</a:t>
            </a:r>
            <a:r>
              <a:rPr kumimoji="0" sz="1400" b="0" i="0" u="none" strike="noStrike" kern="1200" cap="none" spc="0" normalizeH="0" baseline="0" noProof="0" dirty="0">
                <a:ln>
                  <a:noFill/>
                </a:ln>
                <a:solidFill>
                  <a:srgbClr val="4C565C"/>
                </a:solidFill>
                <a:effectLst/>
                <a:uLnTx/>
                <a:uFillTx/>
                <a:latin typeface="Aptos"/>
                <a:ea typeface="+mn-ea"/>
                <a:cs typeface="+mn-cs"/>
              </a:rPr>
              <a:t> </a:t>
            </a:r>
            <a:r>
              <a:rPr kumimoji="0" sz="1400" b="0" i="0" u="none" strike="noStrike" kern="1200" cap="none" spc="0" normalizeH="0" baseline="0" noProof="0" dirty="0" err="1">
                <a:ln>
                  <a:noFill/>
                </a:ln>
                <a:solidFill>
                  <a:srgbClr val="4C565C"/>
                </a:solidFill>
                <a:effectLst/>
                <a:uLnTx/>
                <a:uFillTx/>
                <a:latin typeface="Aptos"/>
                <a:ea typeface="+mn-ea"/>
                <a:cs typeface="+mn-cs"/>
              </a:rPr>
              <a:t>σκο</a:t>
            </a:r>
            <a:r>
              <a:rPr kumimoji="0" sz="1400" b="0" i="0" u="none" strike="noStrike" kern="1200" cap="none" spc="0" normalizeH="0" baseline="0" noProof="0" dirty="0">
                <a:ln>
                  <a:noFill/>
                </a:ln>
                <a:solidFill>
                  <a:srgbClr val="4C565C"/>
                </a:solidFill>
                <a:effectLst/>
                <a:uLnTx/>
                <a:uFillTx/>
                <a:latin typeface="Aptos"/>
                <a:ea typeface="+mn-ea"/>
                <a:cs typeface="+mn-cs"/>
              </a:rPr>
              <a:t>ποί μεταφέρουν την ηθική από τη</a:t>
            </a:r>
            <a:r>
              <a:rPr kumimoji="0" lang="el-GR" sz="1400" b="0" i="0" u="none" strike="noStrike" kern="1200" cap="none" spc="0" normalizeH="0" baseline="0" noProof="0" dirty="0">
                <a:ln>
                  <a:noFill/>
                </a:ln>
                <a:solidFill>
                  <a:srgbClr val="4C565C"/>
                </a:solidFill>
                <a:effectLst/>
                <a:uLnTx/>
                <a:uFillTx/>
                <a:latin typeface="Aptos"/>
                <a:ea typeface="+mn-ea"/>
                <a:cs typeface="+mn-cs"/>
              </a:rPr>
              <a:t> θεωρία</a:t>
            </a:r>
            <a:r>
              <a:rPr kumimoji="0" sz="1400" b="0" i="0" u="none" strike="noStrike" kern="1200" cap="none" spc="0" normalizeH="0" baseline="0" noProof="0" dirty="0">
                <a:ln>
                  <a:noFill/>
                </a:ln>
                <a:solidFill>
                  <a:srgbClr val="4C565C"/>
                </a:solidFill>
                <a:effectLst/>
                <a:uLnTx/>
                <a:uFillTx/>
                <a:latin typeface="Aptos"/>
                <a:ea typeface="+mn-ea"/>
                <a:cs typeface="+mn-cs"/>
              </a:rPr>
              <a:t> στην καθημερινή πράξη</a:t>
            </a:r>
          </a:p>
        </p:txBody>
      </p:sp>
      <p:sp>
        <p:nvSpPr>
          <p:cNvPr id="5" name="Rounded Rectangle 4"/>
          <p:cNvSpPr/>
          <p:nvPr/>
        </p:nvSpPr>
        <p:spPr>
          <a:xfrm>
            <a:off x="749808" y="1901952"/>
            <a:ext cx="3307080" cy="3401568"/>
          </a:xfrm>
          <a:prstGeom prst="roundRect">
            <a:avLst/>
          </a:prstGeom>
          <a:solidFill>
            <a:srgbClr val="FFFFFF"/>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Oval 5"/>
          <p:cNvSpPr/>
          <p:nvPr/>
        </p:nvSpPr>
        <p:spPr>
          <a:xfrm>
            <a:off x="932688" y="2084832"/>
            <a:ext cx="384048" cy="384048"/>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TextBox 6"/>
          <p:cNvSpPr txBox="1"/>
          <p:nvPr/>
        </p:nvSpPr>
        <p:spPr>
          <a:xfrm>
            <a:off x="932688" y="2167128"/>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1</a:t>
            </a:r>
          </a:p>
        </p:txBody>
      </p:sp>
      <p:sp>
        <p:nvSpPr>
          <p:cNvPr id="8" name="TextBox 7"/>
          <p:cNvSpPr txBox="1"/>
          <p:nvPr/>
        </p:nvSpPr>
        <p:spPr>
          <a:xfrm>
            <a:off x="1435607" y="2066544"/>
            <a:ext cx="2456688" cy="420624"/>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20" b="1" i="0" u="none" strike="noStrike" kern="1200" cap="none" spc="0" normalizeH="0" baseline="0" noProof="0">
                <a:ln>
                  <a:noFill/>
                </a:ln>
                <a:solidFill>
                  <a:srgbClr val="24465B"/>
                </a:solidFill>
                <a:effectLst/>
                <a:uLnTx/>
                <a:uFillTx/>
                <a:latin typeface="Aptos Display"/>
                <a:ea typeface="+mn-ea"/>
                <a:cs typeface="+mn-cs"/>
              </a:rPr>
              <a:t>Προσωπική &amp; κοινωνική ταυτότητα</a:t>
            </a:r>
          </a:p>
        </p:txBody>
      </p:sp>
      <p:sp>
        <p:nvSpPr>
          <p:cNvPr id="9" name="TextBox 8"/>
          <p:cNvSpPr txBox="1"/>
          <p:nvPr/>
        </p:nvSpPr>
        <p:spPr>
          <a:xfrm>
            <a:off x="1042415" y="2965013"/>
            <a:ext cx="2849880" cy="701731"/>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00" b="0" i="0" u="none" strike="noStrike" kern="1200" cap="none" spc="0" normalizeH="0" baseline="0" noProof="0" dirty="0">
                <a:ln>
                  <a:noFill/>
                </a:ln>
                <a:solidFill>
                  <a:srgbClr val="4C565C"/>
                </a:solidFill>
                <a:effectLst/>
                <a:uLnTx/>
                <a:uFillTx/>
                <a:latin typeface="Aptos"/>
                <a:ea typeface="+mn-ea"/>
                <a:cs typeface="+mn-cs"/>
              </a:rPr>
              <a:t>Επ</a:t>
            </a:r>
            <a:r>
              <a:rPr kumimoji="0" sz="1400" b="0" i="0" u="none" strike="noStrike" kern="1200" cap="none" spc="0" normalizeH="0" baseline="0" noProof="0" dirty="0" err="1">
                <a:ln>
                  <a:noFill/>
                </a:ln>
                <a:solidFill>
                  <a:srgbClr val="4C565C"/>
                </a:solidFill>
                <a:effectLst/>
                <a:uLnTx/>
                <a:uFillTx/>
                <a:latin typeface="Aptos"/>
                <a:ea typeface="+mn-ea"/>
                <a:cs typeface="+mn-cs"/>
              </a:rPr>
              <a:t>ίγνωση</a:t>
            </a:r>
            <a:r>
              <a:rPr kumimoji="0" sz="1400" b="0" i="0" u="none" strike="noStrike" kern="1200" cap="none" spc="0" normalizeH="0" baseline="0" noProof="0" dirty="0">
                <a:ln>
                  <a:noFill/>
                </a:ln>
                <a:solidFill>
                  <a:srgbClr val="4C565C"/>
                </a:solidFill>
                <a:effectLst/>
                <a:uLnTx/>
                <a:uFillTx/>
                <a:latin typeface="Aptos"/>
                <a:ea typeface="+mn-ea"/>
                <a:cs typeface="+mn-cs"/>
              </a:rPr>
              <a:t> </a:t>
            </a:r>
            <a:r>
              <a:rPr kumimoji="0" lang="el-GR" sz="1400" b="0" i="0" u="none" strike="noStrike" kern="1200" cap="none" spc="0" normalizeH="0" baseline="0" noProof="0" dirty="0">
                <a:ln>
                  <a:noFill/>
                </a:ln>
                <a:solidFill>
                  <a:srgbClr val="4C565C"/>
                </a:solidFill>
                <a:effectLst/>
                <a:uLnTx/>
                <a:uFillTx/>
                <a:latin typeface="Aptos"/>
                <a:ea typeface="+mn-ea"/>
                <a:cs typeface="+mn-cs"/>
              </a:rPr>
              <a:t>προσωπικών </a:t>
            </a:r>
            <a:r>
              <a:rPr kumimoji="0" sz="1400" b="0" i="0" u="none" strike="noStrike" kern="1200" cap="none" spc="0" normalizeH="0" baseline="0" noProof="0" dirty="0">
                <a:ln>
                  <a:noFill/>
                </a:ln>
                <a:solidFill>
                  <a:srgbClr val="4C565C"/>
                </a:solidFill>
                <a:effectLst/>
                <a:uLnTx/>
                <a:uFillTx/>
                <a:latin typeface="Aptos"/>
                <a:ea typeface="+mn-ea"/>
                <a:cs typeface="+mn-cs"/>
              </a:rPr>
              <a:t>α</a:t>
            </a:r>
            <a:r>
              <a:rPr kumimoji="0" sz="1400" b="0" i="0" u="none" strike="noStrike" kern="1200" cap="none" spc="0" normalizeH="0" baseline="0" noProof="0" dirty="0" err="1">
                <a:ln>
                  <a:noFill/>
                </a:ln>
                <a:solidFill>
                  <a:srgbClr val="4C565C"/>
                </a:solidFill>
                <a:effectLst/>
                <a:uLnTx/>
                <a:uFillTx/>
                <a:latin typeface="Aptos"/>
                <a:ea typeface="+mn-ea"/>
                <a:cs typeface="+mn-cs"/>
              </a:rPr>
              <a:t>ξιών</a:t>
            </a:r>
            <a:r>
              <a:rPr kumimoji="0" sz="1400" b="0" i="0" u="none" strike="noStrike" kern="1200" cap="none" spc="0" normalizeH="0" baseline="0" noProof="0" dirty="0">
                <a:ln>
                  <a:noFill/>
                </a:ln>
                <a:solidFill>
                  <a:srgbClr val="4C565C"/>
                </a:solidFill>
                <a:effectLst/>
                <a:uLnTx/>
                <a:uFillTx/>
                <a:latin typeface="Aptos"/>
                <a:ea typeface="+mn-ea"/>
                <a:cs typeface="+mn-cs"/>
              </a:rPr>
              <a:t>, </a:t>
            </a:r>
            <a:r>
              <a:rPr kumimoji="0" sz="1400" b="0" i="0" u="none" strike="noStrike" kern="1200" cap="none" spc="0" normalizeH="0" baseline="0" noProof="0" dirty="0" err="1">
                <a:ln>
                  <a:noFill/>
                </a:ln>
                <a:solidFill>
                  <a:srgbClr val="4C565C"/>
                </a:solidFill>
                <a:effectLst/>
                <a:uLnTx/>
                <a:uFillTx/>
                <a:latin typeface="Aptos"/>
                <a:ea typeface="+mn-ea"/>
                <a:cs typeface="+mn-cs"/>
              </a:rPr>
              <a:t>στάσεων</a:t>
            </a:r>
            <a:r>
              <a:rPr kumimoji="0" sz="1400" b="0" i="0" u="none" strike="noStrike" kern="1200" cap="none" spc="0" normalizeH="0" baseline="0" noProof="0" dirty="0">
                <a:ln>
                  <a:noFill/>
                </a:ln>
                <a:solidFill>
                  <a:srgbClr val="4C565C"/>
                </a:solidFill>
                <a:effectLst/>
                <a:uLnTx/>
                <a:uFillTx/>
                <a:latin typeface="Aptos"/>
                <a:ea typeface="+mn-ea"/>
                <a:cs typeface="+mn-cs"/>
              </a:rPr>
              <a:t> και π</a:t>
            </a:r>
            <a:r>
              <a:rPr kumimoji="0" sz="1400" b="0" i="0" u="none" strike="noStrike" kern="1200" cap="none" spc="0" normalizeH="0" baseline="0" noProof="0" dirty="0" err="1">
                <a:ln>
                  <a:noFill/>
                </a:ln>
                <a:solidFill>
                  <a:srgbClr val="4C565C"/>
                </a:solidFill>
                <a:effectLst/>
                <a:uLnTx/>
                <a:uFillTx/>
                <a:latin typeface="Aptos"/>
                <a:ea typeface="+mn-ea"/>
                <a:cs typeface="+mn-cs"/>
              </a:rPr>
              <a:t>ροτύ</a:t>
            </a:r>
            <a:r>
              <a:rPr kumimoji="0" sz="1400" b="0" i="0" u="none" strike="noStrike" kern="1200" cap="none" spc="0" normalizeH="0" baseline="0" noProof="0" dirty="0">
                <a:ln>
                  <a:noFill/>
                </a:ln>
                <a:solidFill>
                  <a:srgbClr val="4C565C"/>
                </a:solidFill>
                <a:effectLst/>
                <a:uLnTx/>
                <a:uFillTx/>
                <a:latin typeface="Aptos"/>
                <a:ea typeface="+mn-ea"/>
                <a:cs typeface="+mn-cs"/>
              </a:rPr>
              <a:t>πων που καθοδηγούν επιλογές.</a:t>
            </a:r>
          </a:p>
        </p:txBody>
      </p:sp>
      <p:sp>
        <p:nvSpPr>
          <p:cNvPr id="10" name="Rounded Rectangle 9"/>
          <p:cNvSpPr/>
          <p:nvPr/>
        </p:nvSpPr>
        <p:spPr>
          <a:xfrm>
            <a:off x="4376928" y="1901952"/>
            <a:ext cx="3307080" cy="3401568"/>
          </a:xfrm>
          <a:prstGeom prst="roundRect">
            <a:avLst/>
          </a:prstGeom>
          <a:solidFill>
            <a:srgbClr val="E5ECEE"/>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Oval 10"/>
          <p:cNvSpPr/>
          <p:nvPr/>
        </p:nvSpPr>
        <p:spPr>
          <a:xfrm>
            <a:off x="4559808" y="2084832"/>
            <a:ext cx="384048" cy="384048"/>
          </a:xfrm>
          <a:prstGeom prst="ellipse">
            <a:avLst/>
          </a:prstGeom>
          <a:solidFill>
            <a:srgbClr val="7D9EA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TextBox 11"/>
          <p:cNvSpPr txBox="1"/>
          <p:nvPr/>
        </p:nvSpPr>
        <p:spPr>
          <a:xfrm>
            <a:off x="4559808" y="2167128"/>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2</a:t>
            </a:r>
          </a:p>
        </p:txBody>
      </p:sp>
      <p:sp>
        <p:nvSpPr>
          <p:cNvPr id="13" name="TextBox 12"/>
          <p:cNvSpPr txBox="1"/>
          <p:nvPr/>
        </p:nvSpPr>
        <p:spPr>
          <a:xfrm>
            <a:off x="5062728" y="2066544"/>
            <a:ext cx="2456688" cy="420624"/>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20" b="1" i="0" u="none" strike="noStrike" kern="1200" cap="none" spc="0" normalizeH="0" baseline="0" noProof="0">
                <a:ln>
                  <a:noFill/>
                </a:ln>
                <a:solidFill>
                  <a:srgbClr val="24465B"/>
                </a:solidFill>
                <a:effectLst/>
                <a:uLnTx/>
                <a:uFillTx/>
                <a:latin typeface="Aptos Display"/>
                <a:ea typeface="+mn-ea"/>
                <a:cs typeface="+mn-cs"/>
              </a:rPr>
              <a:t>Κοινότητα διερεύνησης</a:t>
            </a:r>
          </a:p>
        </p:txBody>
      </p:sp>
      <p:sp>
        <p:nvSpPr>
          <p:cNvPr id="14" name="TextBox 13"/>
          <p:cNvSpPr txBox="1"/>
          <p:nvPr/>
        </p:nvSpPr>
        <p:spPr>
          <a:xfrm>
            <a:off x="4605528" y="2980116"/>
            <a:ext cx="2849880" cy="701731"/>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sz="1400" dirty="0" err="1">
                <a:solidFill>
                  <a:srgbClr val="4C565C"/>
                </a:solidFill>
                <a:latin typeface="Aptos"/>
              </a:rPr>
              <a:t>Δομημένες</a:t>
            </a:r>
            <a:r>
              <a:rPr sz="1400" dirty="0">
                <a:solidFill>
                  <a:srgbClr val="4C565C"/>
                </a:solidFill>
                <a:latin typeface="Aptos"/>
              </a:rPr>
              <a:t> </a:t>
            </a:r>
            <a:r>
              <a:rPr sz="1400" dirty="0" err="1">
                <a:solidFill>
                  <a:srgbClr val="4C565C"/>
                </a:solidFill>
                <a:latin typeface="Aptos"/>
              </a:rPr>
              <a:t>συζητήσεις</a:t>
            </a:r>
            <a:r>
              <a:rPr sz="1400" dirty="0">
                <a:solidFill>
                  <a:srgbClr val="4C565C"/>
                </a:solidFill>
                <a:latin typeface="Aptos"/>
              </a:rPr>
              <a:t>, </a:t>
            </a:r>
            <a:r>
              <a:rPr sz="1400" dirty="0" err="1">
                <a:solidFill>
                  <a:srgbClr val="4C565C"/>
                </a:solidFill>
                <a:latin typeface="Aptos"/>
              </a:rPr>
              <a:t>συνεκτική</a:t>
            </a:r>
            <a:r>
              <a:rPr sz="1400" dirty="0">
                <a:solidFill>
                  <a:srgbClr val="4C565C"/>
                </a:solidFill>
                <a:latin typeface="Aptos"/>
              </a:rPr>
              <a:t> επ</a:t>
            </a:r>
            <a:r>
              <a:rPr sz="1400" dirty="0" err="1">
                <a:solidFill>
                  <a:srgbClr val="4C565C"/>
                </a:solidFill>
                <a:latin typeface="Aptos"/>
              </a:rPr>
              <a:t>ιχειρημ</a:t>
            </a:r>
            <a:r>
              <a:rPr sz="1400" dirty="0">
                <a:solidFill>
                  <a:srgbClr val="4C565C"/>
                </a:solidFill>
                <a:latin typeface="Aptos"/>
              </a:rPr>
              <a:t>ατολογία και </a:t>
            </a:r>
            <a:r>
              <a:rPr lang="el-GR" sz="1400" dirty="0">
                <a:solidFill>
                  <a:srgbClr val="4C565C"/>
                </a:solidFill>
                <a:latin typeface="Aptos"/>
              </a:rPr>
              <a:t>ουσιαστική </a:t>
            </a:r>
            <a:r>
              <a:rPr sz="1400" dirty="0">
                <a:solidFill>
                  <a:srgbClr val="4C565C"/>
                </a:solidFill>
                <a:latin typeface="Aptos"/>
              </a:rPr>
              <a:t>α</a:t>
            </a:r>
            <a:r>
              <a:rPr sz="1400" dirty="0" err="1">
                <a:solidFill>
                  <a:srgbClr val="4C565C"/>
                </a:solidFill>
                <a:latin typeface="Aptos"/>
              </a:rPr>
              <a:t>κρό</a:t>
            </a:r>
            <a:r>
              <a:rPr sz="1400" dirty="0">
                <a:solidFill>
                  <a:srgbClr val="4C565C"/>
                </a:solidFill>
                <a:latin typeface="Aptos"/>
              </a:rPr>
              <a:t>αση.</a:t>
            </a:r>
          </a:p>
        </p:txBody>
      </p:sp>
      <p:sp>
        <p:nvSpPr>
          <p:cNvPr id="15" name="Rounded Rectangle 14"/>
          <p:cNvSpPr/>
          <p:nvPr/>
        </p:nvSpPr>
        <p:spPr>
          <a:xfrm>
            <a:off x="8004048" y="1901952"/>
            <a:ext cx="3307080" cy="3401568"/>
          </a:xfrm>
          <a:prstGeom prst="roundRect">
            <a:avLst/>
          </a:prstGeom>
          <a:solidFill>
            <a:srgbClr val="E8D9BA"/>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Oval 15"/>
          <p:cNvSpPr/>
          <p:nvPr/>
        </p:nvSpPr>
        <p:spPr>
          <a:xfrm>
            <a:off x="8186928" y="2084832"/>
            <a:ext cx="384048" cy="384048"/>
          </a:xfrm>
          <a:prstGeom prst="ellipse">
            <a:avLst/>
          </a:prstGeom>
          <a:solidFill>
            <a:srgbClr val="24465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TextBox 16"/>
          <p:cNvSpPr txBox="1"/>
          <p:nvPr/>
        </p:nvSpPr>
        <p:spPr>
          <a:xfrm>
            <a:off x="8186928" y="2167128"/>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3</a:t>
            </a:r>
          </a:p>
        </p:txBody>
      </p:sp>
      <p:sp>
        <p:nvSpPr>
          <p:cNvPr id="18" name="TextBox 17"/>
          <p:cNvSpPr txBox="1"/>
          <p:nvPr/>
        </p:nvSpPr>
        <p:spPr>
          <a:xfrm>
            <a:off x="8689848" y="2066544"/>
            <a:ext cx="2456688" cy="420624"/>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20" b="1" i="0" u="none" strike="noStrike" kern="1200" cap="none" spc="0" normalizeH="0" baseline="0" noProof="0">
                <a:ln>
                  <a:noFill/>
                </a:ln>
                <a:solidFill>
                  <a:srgbClr val="24465B"/>
                </a:solidFill>
                <a:effectLst/>
                <a:uLnTx/>
                <a:uFillTx/>
                <a:latin typeface="Aptos Display"/>
                <a:ea typeface="+mn-ea"/>
                <a:cs typeface="+mn-cs"/>
              </a:rPr>
              <a:t>Ηθική στην πράξη</a:t>
            </a:r>
          </a:p>
        </p:txBody>
      </p:sp>
      <p:sp>
        <p:nvSpPr>
          <p:cNvPr id="19" name="TextBox 18"/>
          <p:cNvSpPr txBox="1"/>
          <p:nvPr/>
        </p:nvSpPr>
        <p:spPr>
          <a:xfrm>
            <a:off x="8186928" y="2962656"/>
            <a:ext cx="2849880" cy="486287"/>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l-GR" sz="1400" dirty="0">
                <a:solidFill>
                  <a:srgbClr val="4C565C"/>
                </a:solidFill>
                <a:latin typeface="Aptos"/>
              </a:rPr>
              <a:t>Αποδοχή, </a:t>
            </a:r>
            <a:r>
              <a:rPr sz="1400" dirty="0" err="1">
                <a:solidFill>
                  <a:srgbClr val="4C565C"/>
                </a:solidFill>
                <a:latin typeface="Aptos"/>
              </a:rPr>
              <a:t>δικ</a:t>
            </a:r>
            <a:r>
              <a:rPr sz="1400" dirty="0">
                <a:solidFill>
                  <a:srgbClr val="4C565C"/>
                </a:solidFill>
                <a:latin typeface="Aptos"/>
              </a:rPr>
              <a:t>αιοσύνη, </a:t>
            </a:r>
            <a:r>
              <a:rPr lang="el-GR" sz="1400" dirty="0">
                <a:solidFill>
                  <a:srgbClr val="4C565C"/>
                </a:solidFill>
                <a:latin typeface="Aptos"/>
              </a:rPr>
              <a:t>βιωσιμότητα</a:t>
            </a:r>
            <a:r>
              <a:rPr sz="1400" dirty="0">
                <a:solidFill>
                  <a:srgbClr val="4C565C"/>
                </a:solidFill>
                <a:latin typeface="Aptos"/>
              </a:rPr>
              <a:t>, φροντίδα.</a:t>
            </a:r>
          </a:p>
        </p:txBody>
      </p:sp>
      <p:sp>
        <p:nvSpPr>
          <p:cNvPr id="20" name="Rectangle 19"/>
          <p:cNvSpPr/>
          <p:nvPr/>
        </p:nvSpPr>
        <p:spPr>
          <a:xfrm>
            <a:off x="502920" y="6501384"/>
            <a:ext cx="11155680" cy="10972"/>
          </a:xfrm>
          <a:prstGeom prst="rect">
            <a:avLst/>
          </a:prstGeom>
          <a:solidFill>
            <a:srgbClr val="D9D6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TextBox 20"/>
          <p:cNvSpPr txBox="1"/>
          <p:nvPr/>
        </p:nvSpPr>
        <p:spPr>
          <a:xfrm>
            <a:off x="530352" y="6537960"/>
            <a:ext cx="5943600" cy="16459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819" b="1" i="0" u="none" strike="noStrike" kern="1200" cap="none" spc="0" normalizeH="0" baseline="0" noProof="0">
                <a:ln>
                  <a:noFill/>
                </a:ln>
                <a:solidFill>
                  <a:srgbClr val="6C7A82"/>
                </a:solidFill>
                <a:effectLst/>
                <a:uLnTx/>
                <a:uFillTx/>
                <a:latin typeface="Aptos"/>
                <a:ea typeface="+mn-ea"/>
                <a:cs typeface="+mn-cs"/>
              </a:rPr>
              <a:t>ΕΝΌΤΗΤΑ 2</a:t>
            </a:r>
          </a:p>
        </p:txBody>
      </p:sp>
      <p:sp>
        <p:nvSpPr>
          <p:cNvPr id="22" name="Θέση αριθμού διαφάνειας 21">
            <a:extLst>
              <a:ext uri="{FF2B5EF4-FFF2-40B4-BE49-F238E27FC236}">
                <a16:creationId xmlns:a16="http://schemas.microsoft.com/office/drawing/2014/main" id="{3A4A0503-3403-288F-49D1-6F1BAF8A18C8}"/>
              </a:ext>
            </a:extLst>
          </p:cNvPr>
          <p:cNvSpPr>
            <a:spLocks noGrp="1"/>
          </p:cNvSpPr>
          <p:nvPr>
            <p:ph type="sldNum" sz="quarter" idx="12"/>
          </p:nvPr>
        </p:nvSpPr>
        <p:spPr>
          <a:xfrm>
            <a:off x="9555480" y="6437693"/>
            <a:ext cx="2133600" cy="365125"/>
          </a:xfrm>
        </p:spPr>
        <p:txBody>
          <a:bodyPr/>
          <a:lstStyle/>
          <a:p>
            <a:fld id="{C1FF6DA9-008F-8B48-92A6-B652298478BF}" type="slidenum">
              <a:rPr lang="en-US" smtClean="0"/>
              <a:t>26</a:t>
            </a:fld>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sp>
        <p:nvSpPr>
          <p:cNvPr id="2" name="TextBox 1"/>
          <p:cNvSpPr txBox="1"/>
          <p:nvPr/>
        </p:nvSpPr>
        <p:spPr>
          <a:xfrm>
            <a:off x="685800" y="420624"/>
            <a:ext cx="4754880" cy="25603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930" b="1" i="0" u="none" strike="noStrike" kern="1200" cap="none" spc="0" normalizeH="0" baseline="0" noProof="0">
                <a:ln>
                  <a:noFill/>
                </a:ln>
                <a:solidFill>
                  <a:srgbClr val="D7B06B"/>
                </a:solidFill>
                <a:effectLst/>
                <a:uLnTx/>
                <a:uFillTx/>
                <a:latin typeface="Aptos"/>
                <a:ea typeface="+mn-ea"/>
                <a:cs typeface="+mn-cs"/>
              </a:rPr>
              <a:t>2.3 ΠΡΟΣΔΟΚΩΜΕΝΑ ΑΠΟΤΕΛΕΣΜΑΤΑ</a:t>
            </a:r>
          </a:p>
        </p:txBody>
      </p:sp>
      <p:sp>
        <p:nvSpPr>
          <p:cNvPr id="3" name="TextBox 2"/>
          <p:cNvSpPr txBox="1"/>
          <p:nvPr/>
        </p:nvSpPr>
        <p:spPr>
          <a:xfrm>
            <a:off x="749808" y="923943"/>
            <a:ext cx="10607040" cy="658368"/>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2700" b="1" i="0" u="none" strike="noStrike" kern="1200" cap="none" spc="0" normalizeH="0" baseline="0" noProof="0" dirty="0" err="1">
                <a:ln>
                  <a:noFill/>
                </a:ln>
                <a:solidFill>
                  <a:srgbClr val="24465B"/>
                </a:solidFill>
                <a:effectLst/>
                <a:uLnTx/>
                <a:uFillTx/>
                <a:latin typeface="Aptos Display"/>
                <a:ea typeface="+mn-ea"/>
                <a:cs typeface="+mn-cs"/>
              </a:rPr>
              <a:t>Τρεις</a:t>
            </a:r>
            <a:r>
              <a:rPr kumimoji="0" sz="2700" b="1" i="0" u="none" strike="noStrike" kern="1200" cap="none" spc="0" normalizeH="0" baseline="0" noProof="0" dirty="0">
                <a:ln>
                  <a:noFill/>
                </a:ln>
                <a:solidFill>
                  <a:srgbClr val="24465B"/>
                </a:solidFill>
                <a:effectLst/>
                <a:uLnTx/>
                <a:uFillTx/>
                <a:latin typeface="Aptos Display"/>
                <a:ea typeface="+mn-ea"/>
                <a:cs typeface="+mn-cs"/>
              </a:rPr>
              <a:t> </a:t>
            </a:r>
            <a:r>
              <a:rPr kumimoji="0" sz="2700" b="1" i="0" u="none" strike="noStrike" kern="1200" cap="none" spc="0" normalizeH="0" baseline="0" noProof="0" dirty="0" err="1">
                <a:ln>
                  <a:noFill/>
                </a:ln>
                <a:solidFill>
                  <a:srgbClr val="24465B"/>
                </a:solidFill>
                <a:effectLst/>
                <a:uLnTx/>
                <a:uFillTx/>
                <a:latin typeface="Aptos Display"/>
                <a:ea typeface="+mn-ea"/>
                <a:cs typeface="+mn-cs"/>
              </a:rPr>
              <a:t>δι</a:t>
            </a:r>
            <a:r>
              <a:rPr kumimoji="0" sz="2700" b="1" i="0" u="none" strike="noStrike" kern="1200" cap="none" spc="0" normalizeH="0" baseline="0" noProof="0" dirty="0">
                <a:ln>
                  <a:noFill/>
                </a:ln>
                <a:solidFill>
                  <a:srgbClr val="24465B"/>
                </a:solidFill>
                <a:effectLst/>
                <a:uLnTx/>
                <a:uFillTx/>
                <a:latin typeface="Aptos Display"/>
                <a:ea typeface="+mn-ea"/>
                <a:cs typeface="+mn-cs"/>
              </a:rPr>
              <a:t>αστάσεις μάθησης</a:t>
            </a:r>
          </a:p>
        </p:txBody>
      </p:sp>
      <p:sp>
        <p:nvSpPr>
          <p:cNvPr id="5" name="Rounded Rectangle 4"/>
          <p:cNvSpPr/>
          <p:nvPr/>
        </p:nvSpPr>
        <p:spPr>
          <a:xfrm>
            <a:off x="749808" y="1901952"/>
            <a:ext cx="3307080" cy="3401568"/>
          </a:xfrm>
          <a:prstGeom prst="roundRect">
            <a:avLst/>
          </a:prstGeom>
          <a:solidFill>
            <a:srgbClr val="FFFFFF"/>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Oval 5"/>
          <p:cNvSpPr/>
          <p:nvPr/>
        </p:nvSpPr>
        <p:spPr>
          <a:xfrm>
            <a:off x="932688" y="2084832"/>
            <a:ext cx="384048" cy="384048"/>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TextBox 6"/>
          <p:cNvSpPr txBox="1"/>
          <p:nvPr/>
        </p:nvSpPr>
        <p:spPr>
          <a:xfrm>
            <a:off x="932688" y="2167128"/>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1</a:t>
            </a:r>
          </a:p>
        </p:txBody>
      </p:sp>
      <p:sp>
        <p:nvSpPr>
          <p:cNvPr id="8" name="TextBox 7"/>
          <p:cNvSpPr txBox="1"/>
          <p:nvPr/>
        </p:nvSpPr>
        <p:spPr>
          <a:xfrm>
            <a:off x="1435607" y="2066544"/>
            <a:ext cx="2456688" cy="420624"/>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20" b="1" i="0" u="none" strike="noStrike" kern="1200" cap="none" spc="0" normalizeH="0" baseline="0" noProof="0">
                <a:ln>
                  <a:noFill/>
                </a:ln>
                <a:solidFill>
                  <a:srgbClr val="24465B"/>
                </a:solidFill>
                <a:effectLst/>
                <a:uLnTx/>
                <a:uFillTx/>
                <a:latin typeface="Aptos Display"/>
                <a:ea typeface="+mn-ea"/>
                <a:cs typeface="+mn-cs"/>
              </a:rPr>
              <a:t>Γνώσεις / σκέψη</a:t>
            </a:r>
          </a:p>
        </p:txBody>
      </p:sp>
      <p:sp>
        <p:nvSpPr>
          <p:cNvPr id="9" name="TextBox 8"/>
          <p:cNvSpPr txBox="1"/>
          <p:nvPr/>
        </p:nvSpPr>
        <p:spPr>
          <a:xfrm>
            <a:off x="1042415" y="2587752"/>
            <a:ext cx="2849880" cy="1348061"/>
          </a:xfrm>
          <a:prstGeom prst="rect">
            <a:avLst/>
          </a:prstGeom>
          <a:noFill/>
        </p:spPr>
        <p:txBody>
          <a:bodyPr wrap="square" lIns="27432" tIns="27432" rIns="27432" bIns="27432" anchor="t">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l-GR" sz="1400" b="0" i="0" u="none" strike="noStrike" kern="1200" cap="none" spc="0" normalizeH="0" baseline="0" noProof="0" dirty="0">
                <a:ln>
                  <a:noFill/>
                </a:ln>
                <a:solidFill>
                  <a:srgbClr val="4C565C"/>
                </a:solidFill>
                <a:effectLst/>
                <a:uLnTx/>
                <a:uFillTx/>
                <a:latin typeface="Aptos"/>
                <a:ea typeface="+mn-ea"/>
                <a:cs typeface="+mn-cs"/>
              </a:rPr>
              <a:t>κριτική σκέψη</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sz="1400" b="0" i="0" u="none" strike="noStrike" kern="1200" cap="none" spc="0" normalizeH="0" baseline="0" noProof="0" dirty="0">
                <a:ln>
                  <a:noFill/>
                </a:ln>
                <a:solidFill>
                  <a:srgbClr val="4C565C"/>
                </a:solidFill>
                <a:effectLst/>
                <a:uLnTx/>
                <a:uFillTx/>
                <a:latin typeface="Aptos"/>
                <a:ea typeface="+mn-ea"/>
                <a:cs typeface="+mn-cs"/>
              </a:rPr>
              <a:t>α</a:t>
            </a:r>
            <a:r>
              <a:rPr kumimoji="0" sz="1400" b="0" i="0" u="none" strike="noStrike" kern="1200" cap="none" spc="0" normalizeH="0" baseline="0" noProof="0" dirty="0" err="1">
                <a:ln>
                  <a:noFill/>
                </a:ln>
                <a:solidFill>
                  <a:srgbClr val="4C565C"/>
                </a:solidFill>
                <a:effectLst/>
                <a:uLnTx/>
                <a:uFillTx/>
                <a:latin typeface="Aptos"/>
                <a:ea typeface="+mn-ea"/>
                <a:cs typeface="+mn-cs"/>
              </a:rPr>
              <a:t>νάλυση</a:t>
            </a:r>
            <a:r>
              <a:rPr kumimoji="0" sz="1400" b="0" i="0" u="none" strike="noStrike" kern="1200" cap="none" spc="0" normalizeH="0" baseline="0" noProof="0" dirty="0">
                <a:ln>
                  <a:noFill/>
                </a:ln>
                <a:solidFill>
                  <a:srgbClr val="4C565C"/>
                </a:solidFill>
                <a:effectLst/>
                <a:uLnTx/>
                <a:uFillTx/>
                <a:latin typeface="Aptos"/>
                <a:ea typeface="+mn-ea"/>
                <a:cs typeface="+mn-cs"/>
              </a:rPr>
              <a:t> </a:t>
            </a:r>
            <a:endParaRPr lang="el-GR" sz="1400" dirty="0">
              <a:solidFill>
                <a:srgbClr val="4C565C"/>
              </a:solidFill>
              <a:latin typeface="Apto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l-GR" sz="1400" b="0" i="0" u="none" strike="noStrike" kern="1200" cap="none" spc="0" normalizeH="0" baseline="0" noProof="0" dirty="0">
                <a:ln>
                  <a:noFill/>
                </a:ln>
                <a:solidFill>
                  <a:srgbClr val="4C565C"/>
                </a:solidFill>
                <a:effectLst/>
                <a:uLnTx/>
                <a:uFillTx/>
                <a:latin typeface="Aptos"/>
                <a:ea typeface="+mn-ea"/>
                <a:cs typeface="+mn-cs"/>
              </a:rPr>
              <a:t>σ</a:t>
            </a:r>
            <a:r>
              <a:rPr kumimoji="0" sz="1400" b="0" i="0" u="none" strike="noStrike" kern="1200" cap="none" spc="0" normalizeH="0" baseline="0" noProof="0" dirty="0" err="1">
                <a:ln>
                  <a:noFill/>
                </a:ln>
                <a:solidFill>
                  <a:srgbClr val="4C565C"/>
                </a:solidFill>
                <a:effectLst/>
                <a:uLnTx/>
                <a:uFillTx/>
                <a:latin typeface="Aptos"/>
                <a:ea typeface="+mn-ea"/>
                <a:cs typeface="+mn-cs"/>
              </a:rPr>
              <a:t>ύνθεση</a:t>
            </a:r>
            <a:endParaRPr lang="el-GR" sz="1400" dirty="0">
              <a:solidFill>
                <a:srgbClr val="4C565C"/>
              </a:solidFill>
              <a:latin typeface="Apto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sz="1400" b="0" i="0" u="none" strike="noStrike" kern="1200" cap="none" spc="0" normalizeH="0" baseline="0" noProof="0" dirty="0" err="1">
                <a:ln>
                  <a:noFill/>
                </a:ln>
                <a:solidFill>
                  <a:srgbClr val="4C565C"/>
                </a:solidFill>
                <a:effectLst/>
                <a:uLnTx/>
                <a:uFillTx/>
                <a:latin typeface="Aptos"/>
                <a:ea typeface="+mn-ea"/>
                <a:cs typeface="+mn-cs"/>
              </a:rPr>
              <a:t>έρευν</a:t>
            </a:r>
            <a:r>
              <a:rPr kumimoji="0" sz="1400" b="0" i="0" u="none" strike="noStrike" kern="1200" cap="none" spc="0" normalizeH="0" baseline="0" noProof="0" dirty="0">
                <a:ln>
                  <a:noFill/>
                </a:ln>
                <a:solidFill>
                  <a:srgbClr val="4C565C"/>
                </a:solidFill>
                <a:effectLst/>
                <a:uLnTx/>
                <a:uFillTx/>
                <a:latin typeface="Aptos"/>
                <a:ea typeface="+mn-ea"/>
                <a:cs typeface="+mn-cs"/>
              </a:rPr>
              <a:t>α </a:t>
            </a:r>
            <a:endParaRPr lang="el-GR" sz="1400" dirty="0">
              <a:solidFill>
                <a:srgbClr val="4C565C"/>
              </a:solidFill>
              <a:latin typeface="Aptos"/>
            </a:endParaRPr>
          </a:p>
          <a:p>
            <a:pPr marL="285750" lvl="0" indent="-285750" defTabSz="457200">
              <a:buFont typeface="Arial" panose="020B0604020202020204" pitchFamily="34" charset="0"/>
              <a:buChar char="•"/>
            </a:pPr>
            <a:r>
              <a:rPr kumimoji="0" sz="1400" b="0" i="0" u="none" strike="noStrike" kern="1200" cap="none" spc="0" normalizeH="0" baseline="0" noProof="0" dirty="0" err="1">
                <a:ln>
                  <a:noFill/>
                </a:ln>
                <a:solidFill>
                  <a:srgbClr val="4C565C"/>
                </a:solidFill>
                <a:effectLst/>
                <a:uLnTx/>
                <a:uFillTx/>
                <a:latin typeface="Aptos"/>
                <a:ea typeface="+mn-ea"/>
                <a:cs typeface="+mn-cs"/>
              </a:rPr>
              <a:t>κριτήρι</a:t>
            </a:r>
            <a:r>
              <a:rPr kumimoji="0" sz="1400" b="0" i="0" u="none" strike="noStrike" kern="1200" cap="none" spc="0" normalizeH="0" baseline="0" noProof="0" dirty="0">
                <a:ln>
                  <a:noFill/>
                </a:ln>
                <a:solidFill>
                  <a:srgbClr val="4C565C"/>
                </a:solidFill>
                <a:effectLst/>
                <a:uLnTx/>
                <a:uFillTx/>
                <a:latin typeface="Aptos"/>
                <a:ea typeface="+mn-ea"/>
                <a:cs typeface="+mn-cs"/>
              </a:rPr>
              <a:t>α </a:t>
            </a:r>
            <a:endParaRPr kumimoji="0" lang="el-GR" sz="1400" b="0" i="0" u="none" strike="noStrike" kern="1200" cap="none" spc="0" normalizeH="0" baseline="0" noProof="0" dirty="0">
              <a:ln>
                <a:noFill/>
              </a:ln>
              <a:solidFill>
                <a:srgbClr val="4C565C"/>
              </a:solidFill>
              <a:effectLst/>
              <a:uLnTx/>
              <a:uFillTx/>
              <a:latin typeface="Aptos"/>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sz="1400" b="0" i="0" u="none" strike="noStrike" kern="1200" cap="none" spc="0" normalizeH="0" baseline="0" noProof="0" dirty="0">
              <a:ln>
                <a:noFill/>
              </a:ln>
              <a:solidFill>
                <a:srgbClr val="4C565C"/>
              </a:solidFill>
              <a:effectLst/>
              <a:uLnTx/>
              <a:uFillTx/>
              <a:latin typeface="Aptos"/>
              <a:ea typeface="+mn-ea"/>
              <a:cs typeface="+mn-cs"/>
            </a:endParaRPr>
          </a:p>
        </p:txBody>
      </p:sp>
      <p:sp>
        <p:nvSpPr>
          <p:cNvPr id="10" name="Rounded Rectangle 9"/>
          <p:cNvSpPr/>
          <p:nvPr/>
        </p:nvSpPr>
        <p:spPr>
          <a:xfrm>
            <a:off x="4376928" y="1901952"/>
            <a:ext cx="3307080" cy="3401568"/>
          </a:xfrm>
          <a:prstGeom prst="roundRect">
            <a:avLst/>
          </a:prstGeom>
          <a:solidFill>
            <a:srgbClr val="E5ECEE"/>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Oval 10"/>
          <p:cNvSpPr/>
          <p:nvPr/>
        </p:nvSpPr>
        <p:spPr>
          <a:xfrm>
            <a:off x="4559808" y="2084832"/>
            <a:ext cx="384048" cy="384048"/>
          </a:xfrm>
          <a:prstGeom prst="ellipse">
            <a:avLst/>
          </a:prstGeom>
          <a:solidFill>
            <a:srgbClr val="7D9EA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TextBox 11"/>
          <p:cNvSpPr txBox="1"/>
          <p:nvPr/>
        </p:nvSpPr>
        <p:spPr>
          <a:xfrm>
            <a:off x="4559808" y="2167128"/>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2</a:t>
            </a:r>
          </a:p>
        </p:txBody>
      </p:sp>
      <p:sp>
        <p:nvSpPr>
          <p:cNvPr id="13" name="TextBox 12"/>
          <p:cNvSpPr txBox="1"/>
          <p:nvPr/>
        </p:nvSpPr>
        <p:spPr>
          <a:xfrm>
            <a:off x="5062728" y="2066544"/>
            <a:ext cx="2456688" cy="273921"/>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20" b="1" i="0" u="none" strike="noStrike" kern="1200" cap="none" spc="0" normalizeH="0" baseline="0" noProof="0" dirty="0" err="1">
                <a:ln>
                  <a:noFill/>
                </a:ln>
                <a:solidFill>
                  <a:srgbClr val="24465B"/>
                </a:solidFill>
                <a:effectLst/>
                <a:uLnTx/>
                <a:uFillTx/>
                <a:latin typeface="Aptos Display"/>
                <a:ea typeface="+mn-ea"/>
                <a:cs typeface="+mn-cs"/>
              </a:rPr>
              <a:t>Δεξιότητες</a:t>
            </a:r>
            <a:endParaRPr kumimoji="0" sz="1420" b="1" i="0" u="none" strike="noStrike" kern="1200" cap="none" spc="0" normalizeH="0" baseline="0" noProof="0" dirty="0">
              <a:ln>
                <a:noFill/>
              </a:ln>
              <a:solidFill>
                <a:srgbClr val="24465B"/>
              </a:solidFill>
              <a:effectLst/>
              <a:uLnTx/>
              <a:uFillTx/>
              <a:latin typeface="Aptos Display"/>
              <a:ea typeface="+mn-ea"/>
              <a:cs typeface="+mn-cs"/>
            </a:endParaRPr>
          </a:p>
        </p:txBody>
      </p:sp>
      <p:sp>
        <p:nvSpPr>
          <p:cNvPr id="14" name="TextBox 13"/>
          <p:cNvSpPr txBox="1"/>
          <p:nvPr/>
        </p:nvSpPr>
        <p:spPr>
          <a:xfrm>
            <a:off x="4654296" y="2587752"/>
            <a:ext cx="2849880" cy="917174"/>
          </a:xfrm>
          <a:prstGeom prst="rect">
            <a:avLst/>
          </a:prstGeom>
          <a:noFill/>
        </p:spPr>
        <p:txBody>
          <a:bodyPr wrap="square" lIns="27432" tIns="27432" rIns="27432" bIns="27432" anchor="t">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l-GR" sz="1400" dirty="0">
                <a:solidFill>
                  <a:srgbClr val="4C565C"/>
                </a:solidFill>
                <a:latin typeface="Aptos"/>
              </a:rPr>
              <a:t>λ</a:t>
            </a:r>
            <a:r>
              <a:rPr sz="1400" dirty="0" err="1">
                <a:solidFill>
                  <a:srgbClr val="4C565C"/>
                </a:solidFill>
                <a:latin typeface="Aptos"/>
              </a:rPr>
              <a:t>όγος</a:t>
            </a:r>
            <a:endParaRPr lang="el-GR" sz="1400" dirty="0">
              <a:solidFill>
                <a:srgbClr val="4C565C"/>
              </a:solidFill>
              <a:latin typeface="Aptos"/>
            </a:endParaRPr>
          </a:p>
          <a:p>
            <a:pPr marL="285750" lvl="0" indent="-285750" defTabSz="457200">
              <a:buFont typeface="Arial" panose="020B0604020202020204" pitchFamily="34" charset="0"/>
              <a:buChar char="•"/>
            </a:pPr>
            <a:r>
              <a:rPr sz="1400" dirty="0" err="1">
                <a:solidFill>
                  <a:srgbClr val="4C565C"/>
                </a:solidFill>
                <a:latin typeface="Aptos"/>
              </a:rPr>
              <a:t>ενεργητική</a:t>
            </a:r>
            <a:r>
              <a:rPr sz="1400" dirty="0">
                <a:solidFill>
                  <a:srgbClr val="4C565C"/>
                </a:solidFill>
                <a:latin typeface="Aptos"/>
              </a:rPr>
              <a:t> α</a:t>
            </a:r>
            <a:r>
              <a:rPr sz="1400" dirty="0" err="1">
                <a:solidFill>
                  <a:srgbClr val="4C565C"/>
                </a:solidFill>
                <a:latin typeface="Aptos"/>
              </a:rPr>
              <a:t>κρό</a:t>
            </a:r>
            <a:r>
              <a:rPr sz="1400" dirty="0">
                <a:solidFill>
                  <a:srgbClr val="4C565C"/>
                </a:solidFill>
                <a:latin typeface="Aptos"/>
              </a:rPr>
              <a:t>αση</a:t>
            </a:r>
            <a:endParaRPr lang="el-GR" sz="1400" dirty="0">
              <a:solidFill>
                <a:srgbClr val="4C565C"/>
              </a:solidFill>
              <a:latin typeface="Apto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l-GR" sz="1400" dirty="0">
                <a:solidFill>
                  <a:srgbClr val="4C565C"/>
                </a:solidFill>
                <a:latin typeface="Aptos"/>
              </a:rPr>
              <a:t>σ</a:t>
            </a:r>
            <a:r>
              <a:rPr sz="1400" dirty="0" err="1">
                <a:solidFill>
                  <a:srgbClr val="4C565C"/>
                </a:solidFill>
                <a:latin typeface="Aptos"/>
              </a:rPr>
              <a:t>υνεργ</a:t>
            </a:r>
            <a:r>
              <a:rPr sz="1400" dirty="0">
                <a:solidFill>
                  <a:srgbClr val="4C565C"/>
                </a:solidFill>
                <a:latin typeface="Aptos"/>
              </a:rPr>
              <a:t>ασία</a:t>
            </a:r>
            <a:endParaRPr lang="el-GR" sz="1400" dirty="0">
              <a:solidFill>
                <a:srgbClr val="4C565C"/>
              </a:solidFill>
              <a:latin typeface="Apto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sz="1400" dirty="0" err="1">
                <a:solidFill>
                  <a:srgbClr val="4C565C"/>
                </a:solidFill>
                <a:latin typeface="Aptos"/>
              </a:rPr>
              <a:t>δι</a:t>
            </a:r>
            <a:r>
              <a:rPr sz="1400" dirty="0">
                <a:solidFill>
                  <a:srgbClr val="4C565C"/>
                </a:solidFill>
                <a:latin typeface="Aptos"/>
              </a:rPr>
              <a:t>αχείριση συναισθήματος</a:t>
            </a:r>
          </a:p>
        </p:txBody>
      </p:sp>
      <p:sp>
        <p:nvSpPr>
          <p:cNvPr id="15" name="Rounded Rectangle 14"/>
          <p:cNvSpPr/>
          <p:nvPr/>
        </p:nvSpPr>
        <p:spPr>
          <a:xfrm>
            <a:off x="8004048" y="1901952"/>
            <a:ext cx="3307080" cy="3401568"/>
          </a:xfrm>
          <a:prstGeom prst="roundRect">
            <a:avLst/>
          </a:prstGeom>
          <a:solidFill>
            <a:srgbClr val="E8D9BA"/>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Oval 15"/>
          <p:cNvSpPr/>
          <p:nvPr/>
        </p:nvSpPr>
        <p:spPr>
          <a:xfrm>
            <a:off x="8186928" y="2084832"/>
            <a:ext cx="384048" cy="384048"/>
          </a:xfrm>
          <a:prstGeom prst="ellipse">
            <a:avLst/>
          </a:prstGeom>
          <a:solidFill>
            <a:srgbClr val="24465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TextBox 16"/>
          <p:cNvSpPr txBox="1"/>
          <p:nvPr/>
        </p:nvSpPr>
        <p:spPr>
          <a:xfrm>
            <a:off x="8186928" y="2167128"/>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3</a:t>
            </a:r>
          </a:p>
        </p:txBody>
      </p:sp>
      <p:sp>
        <p:nvSpPr>
          <p:cNvPr id="18" name="TextBox 17"/>
          <p:cNvSpPr txBox="1"/>
          <p:nvPr/>
        </p:nvSpPr>
        <p:spPr>
          <a:xfrm>
            <a:off x="8689848" y="2066544"/>
            <a:ext cx="2456688" cy="420624"/>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20" b="1" i="0" u="none" strike="noStrike" kern="1200" cap="none" spc="0" normalizeH="0" baseline="0" noProof="0">
                <a:ln>
                  <a:noFill/>
                </a:ln>
                <a:solidFill>
                  <a:srgbClr val="24465B"/>
                </a:solidFill>
                <a:effectLst/>
                <a:uLnTx/>
                <a:uFillTx/>
                <a:latin typeface="Aptos Display"/>
                <a:ea typeface="+mn-ea"/>
                <a:cs typeface="+mn-cs"/>
              </a:rPr>
              <a:t>Αξίες / στάσεις</a:t>
            </a:r>
          </a:p>
        </p:txBody>
      </p:sp>
      <p:sp>
        <p:nvSpPr>
          <p:cNvPr id="19" name="TextBox 18"/>
          <p:cNvSpPr txBox="1"/>
          <p:nvPr/>
        </p:nvSpPr>
        <p:spPr>
          <a:xfrm>
            <a:off x="8232648" y="2587752"/>
            <a:ext cx="2849880" cy="917174"/>
          </a:xfrm>
          <a:prstGeom prst="rect">
            <a:avLst/>
          </a:prstGeom>
          <a:noFill/>
        </p:spPr>
        <p:txBody>
          <a:bodyPr wrap="square" lIns="27432" tIns="27432" rIns="27432" bIns="27432" anchor="t">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l-GR" sz="1400" dirty="0">
                <a:solidFill>
                  <a:srgbClr val="4C565C"/>
                </a:solidFill>
                <a:latin typeface="Aptos"/>
              </a:rPr>
              <a:t>σ</a:t>
            </a:r>
            <a:r>
              <a:rPr sz="1400" dirty="0">
                <a:solidFill>
                  <a:srgbClr val="4C565C"/>
                </a:solidFill>
                <a:latin typeface="Aptos"/>
              </a:rPr>
              <a:t>εβα</a:t>
            </a:r>
            <a:r>
              <a:rPr sz="1400" dirty="0" err="1">
                <a:solidFill>
                  <a:srgbClr val="4C565C"/>
                </a:solidFill>
                <a:latin typeface="Aptos"/>
              </a:rPr>
              <a:t>σμός</a:t>
            </a:r>
            <a:endParaRPr lang="el-GR" sz="1400" dirty="0">
              <a:solidFill>
                <a:srgbClr val="4C565C"/>
              </a:solidFill>
              <a:latin typeface="Apto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sz="1400" dirty="0">
                <a:solidFill>
                  <a:srgbClr val="4C565C"/>
                </a:solidFill>
                <a:latin typeface="Aptos"/>
              </a:rPr>
              <a:t> </a:t>
            </a:r>
            <a:r>
              <a:rPr sz="1400" dirty="0" err="1">
                <a:solidFill>
                  <a:srgbClr val="4C565C"/>
                </a:solidFill>
                <a:latin typeface="Aptos"/>
              </a:rPr>
              <a:t>ενσυν</a:t>
            </a:r>
            <a:r>
              <a:rPr sz="1400" dirty="0">
                <a:solidFill>
                  <a:srgbClr val="4C565C"/>
                </a:solidFill>
                <a:latin typeface="Aptos"/>
              </a:rPr>
              <a:t>αίσθηση  </a:t>
            </a:r>
            <a:endParaRPr lang="el-GR" sz="1400" dirty="0">
              <a:solidFill>
                <a:srgbClr val="4C565C"/>
              </a:solidFill>
              <a:latin typeface="Apto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sz="1400" dirty="0">
                <a:solidFill>
                  <a:srgbClr val="4C565C"/>
                </a:solidFill>
                <a:latin typeface="Aptos"/>
              </a:rPr>
              <a:t>υπ</a:t>
            </a:r>
            <a:r>
              <a:rPr sz="1400" dirty="0" err="1">
                <a:solidFill>
                  <a:srgbClr val="4C565C"/>
                </a:solidFill>
                <a:latin typeface="Aptos"/>
              </a:rPr>
              <a:t>ευθυνότητ</a:t>
            </a:r>
            <a:r>
              <a:rPr sz="1400" dirty="0">
                <a:solidFill>
                  <a:srgbClr val="4C565C"/>
                </a:solidFill>
                <a:latin typeface="Aptos"/>
              </a:rPr>
              <a:t>α  </a:t>
            </a:r>
            <a:endParaRPr lang="el-GR" sz="1400" dirty="0">
              <a:solidFill>
                <a:srgbClr val="4C565C"/>
              </a:solidFill>
              <a:latin typeface="Apto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sz="1400" dirty="0">
                <a:solidFill>
                  <a:srgbClr val="4C565C"/>
                </a:solidFill>
                <a:latin typeface="Aptos"/>
              </a:rPr>
              <a:t>α</a:t>
            </a:r>
            <a:r>
              <a:rPr sz="1400" dirty="0" err="1">
                <a:solidFill>
                  <a:srgbClr val="4C565C"/>
                </a:solidFill>
                <a:latin typeface="Aptos"/>
              </a:rPr>
              <a:t>υτορρύθμιση</a:t>
            </a:r>
            <a:endParaRPr sz="1400" dirty="0">
              <a:solidFill>
                <a:srgbClr val="4C565C"/>
              </a:solidFill>
              <a:latin typeface="Aptos"/>
            </a:endParaRPr>
          </a:p>
        </p:txBody>
      </p:sp>
      <p:sp>
        <p:nvSpPr>
          <p:cNvPr id="20" name="Rectangle 19"/>
          <p:cNvSpPr/>
          <p:nvPr/>
        </p:nvSpPr>
        <p:spPr>
          <a:xfrm>
            <a:off x="502920" y="6501384"/>
            <a:ext cx="11155680" cy="10972"/>
          </a:xfrm>
          <a:prstGeom prst="rect">
            <a:avLst/>
          </a:prstGeom>
          <a:solidFill>
            <a:srgbClr val="D9D6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TextBox 20"/>
          <p:cNvSpPr txBox="1"/>
          <p:nvPr/>
        </p:nvSpPr>
        <p:spPr>
          <a:xfrm>
            <a:off x="530352" y="6537960"/>
            <a:ext cx="5943600" cy="16459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819" b="1" i="0" u="none" strike="noStrike" kern="1200" cap="none" spc="0" normalizeH="0" baseline="0" noProof="0">
                <a:ln>
                  <a:noFill/>
                </a:ln>
                <a:solidFill>
                  <a:srgbClr val="6C7A82"/>
                </a:solidFill>
                <a:effectLst/>
                <a:uLnTx/>
                <a:uFillTx/>
                <a:latin typeface="Aptos"/>
                <a:ea typeface="+mn-ea"/>
                <a:cs typeface="+mn-cs"/>
              </a:rPr>
              <a:t>ΕΝΌΤΗΤΑ 2</a:t>
            </a:r>
          </a:p>
        </p:txBody>
      </p:sp>
      <p:sp>
        <p:nvSpPr>
          <p:cNvPr id="22" name="Θέση αριθμού διαφάνειας 21">
            <a:extLst>
              <a:ext uri="{FF2B5EF4-FFF2-40B4-BE49-F238E27FC236}">
                <a16:creationId xmlns:a16="http://schemas.microsoft.com/office/drawing/2014/main" id="{61A6B1ED-28C2-19BF-A109-970A21810F3F}"/>
              </a:ext>
            </a:extLst>
          </p:cNvPr>
          <p:cNvSpPr>
            <a:spLocks noGrp="1"/>
          </p:cNvSpPr>
          <p:nvPr>
            <p:ph type="sldNum" sz="quarter" idx="12"/>
          </p:nvPr>
        </p:nvSpPr>
        <p:spPr>
          <a:xfrm>
            <a:off x="9555480" y="6437693"/>
            <a:ext cx="2133600" cy="365125"/>
          </a:xfrm>
        </p:spPr>
        <p:txBody>
          <a:bodyPr/>
          <a:lstStyle/>
          <a:p>
            <a:fld id="{C1FF6DA9-008F-8B48-92A6-B652298478BF}" type="slidenum">
              <a:rPr lang="en-US" smtClean="0"/>
              <a:t>27</a:t>
            </a:fld>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sp>
        <p:nvSpPr>
          <p:cNvPr id="2" name="TextBox 1"/>
          <p:cNvSpPr txBox="1"/>
          <p:nvPr/>
        </p:nvSpPr>
        <p:spPr>
          <a:xfrm>
            <a:off x="685800" y="420624"/>
            <a:ext cx="4754880" cy="25603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930" b="1" i="0" u="none" strike="noStrike" kern="1200" cap="none" spc="0" normalizeH="0" baseline="0" noProof="0" dirty="0">
                <a:ln>
                  <a:noFill/>
                </a:ln>
                <a:solidFill>
                  <a:srgbClr val="D7B06B"/>
                </a:solidFill>
                <a:effectLst/>
                <a:uLnTx/>
                <a:uFillTx/>
                <a:latin typeface="Aptos"/>
                <a:ea typeface="+mn-ea"/>
                <a:cs typeface="+mn-cs"/>
              </a:rPr>
              <a:t>ΓΝΩΣΤΙΚΟ ΕΠΙΠΕΔΟ</a:t>
            </a:r>
          </a:p>
        </p:txBody>
      </p:sp>
      <p:sp>
        <p:nvSpPr>
          <p:cNvPr id="3" name="TextBox 2"/>
          <p:cNvSpPr txBox="1"/>
          <p:nvPr/>
        </p:nvSpPr>
        <p:spPr>
          <a:xfrm>
            <a:off x="685800" y="841247"/>
            <a:ext cx="10607040" cy="470898"/>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2700" b="1" i="0" u="none" strike="noStrike" kern="1200" cap="none" spc="0" normalizeH="0" baseline="0" noProof="0" dirty="0">
                <a:ln>
                  <a:noFill/>
                </a:ln>
                <a:solidFill>
                  <a:srgbClr val="24465B"/>
                </a:solidFill>
                <a:effectLst/>
                <a:uLnTx/>
                <a:uFillTx/>
                <a:latin typeface="Aptos Display"/>
                <a:ea typeface="+mn-ea"/>
                <a:cs typeface="+mn-cs"/>
              </a:rPr>
              <a:t>Η </a:t>
            </a:r>
            <a:r>
              <a:rPr kumimoji="0" sz="2700" b="1" i="0" u="none" strike="noStrike" kern="1200" cap="none" spc="0" normalizeH="0" baseline="0" noProof="0" dirty="0" err="1">
                <a:ln>
                  <a:noFill/>
                </a:ln>
                <a:solidFill>
                  <a:srgbClr val="24465B"/>
                </a:solidFill>
                <a:effectLst/>
                <a:uLnTx/>
                <a:uFillTx/>
                <a:latin typeface="Aptos Display"/>
                <a:ea typeface="+mn-ea"/>
                <a:cs typeface="+mn-cs"/>
              </a:rPr>
              <a:t>σκέψη</a:t>
            </a:r>
            <a:r>
              <a:rPr kumimoji="0" sz="2700" b="1" i="0" u="none" strike="noStrike" kern="1200" cap="none" spc="0" normalizeH="0" baseline="0" noProof="0" dirty="0">
                <a:ln>
                  <a:noFill/>
                </a:ln>
                <a:solidFill>
                  <a:srgbClr val="24465B"/>
                </a:solidFill>
                <a:effectLst/>
                <a:uLnTx/>
                <a:uFillTx/>
                <a:latin typeface="Aptos Display"/>
                <a:ea typeface="+mn-ea"/>
                <a:cs typeface="+mn-cs"/>
              </a:rPr>
              <a:t> </a:t>
            </a:r>
            <a:r>
              <a:rPr kumimoji="0" sz="2700" b="1" i="0" u="none" strike="noStrike" kern="1200" cap="none" spc="0" normalizeH="0" baseline="0" noProof="0" dirty="0" err="1">
                <a:ln>
                  <a:noFill/>
                </a:ln>
                <a:solidFill>
                  <a:srgbClr val="24465B"/>
                </a:solidFill>
                <a:effectLst/>
                <a:uLnTx/>
                <a:uFillTx/>
                <a:latin typeface="Aptos Display"/>
                <a:ea typeface="+mn-ea"/>
                <a:cs typeface="+mn-cs"/>
              </a:rPr>
              <a:t>γίνετ</a:t>
            </a:r>
            <a:r>
              <a:rPr kumimoji="0" sz="2700" b="1" i="0" u="none" strike="noStrike" kern="1200" cap="none" spc="0" normalizeH="0" baseline="0" noProof="0" dirty="0">
                <a:ln>
                  <a:noFill/>
                </a:ln>
                <a:solidFill>
                  <a:srgbClr val="24465B"/>
                </a:solidFill>
                <a:effectLst/>
                <a:uLnTx/>
                <a:uFillTx/>
                <a:latin typeface="Aptos Display"/>
                <a:ea typeface="+mn-ea"/>
                <a:cs typeface="+mn-cs"/>
              </a:rPr>
              <a:t>αι ορατή </a:t>
            </a:r>
            <a:r>
              <a:rPr kumimoji="0" lang="el-GR" sz="2700" b="1" i="0" u="none" strike="noStrike" kern="1200" cap="none" spc="0" normalizeH="0" baseline="0" noProof="0" dirty="0">
                <a:ln>
                  <a:noFill/>
                </a:ln>
                <a:solidFill>
                  <a:srgbClr val="24465B"/>
                </a:solidFill>
                <a:effectLst/>
                <a:uLnTx/>
                <a:uFillTx/>
                <a:latin typeface="Aptos Display"/>
                <a:ea typeface="+mn-ea"/>
                <a:cs typeface="+mn-cs"/>
              </a:rPr>
              <a:t>και εξελίσσεται </a:t>
            </a:r>
            <a:r>
              <a:rPr kumimoji="0" sz="2700" b="1" i="0" u="none" strike="noStrike" kern="1200" cap="none" spc="0" normalizeH="0" baseline="0" noProof="0" dirty="0" err="1">
                <a:ln>
                  <a:noFill/>
                </a:ln>
                <a:solidFill>
                  <a:srgbClr val="24465B"/>
                </a:solidFill>
                <a:effectLst/>
                <a:uLnTx/>
                <a:uFillTx/>
                <a:latin typeface="Aptos Display"/>
                <a:ea typeface="+mn-ea"/>
                <a:cs typeface="+mn-cs"/>
              </a:rPr>
              <a:t>μέσ</a:t>
            </a:r>
            <a:r>
              <a:rPr kumimoji="0" sz="2700" b="1" i="0" u="none" strike="noStrike" kern="1200" cap="none" spc="0" normalizeH="0" baseline="0" noProof="0" dirty="0">
                <a:ln>
                  <a:noFill/>
                </a:ln>
                <a:solidFill>
                  <a:srgbClr val="24465B"/>
                </a:solidFill>
                <a:effectLst/>
                <a:uLnTx/>
                <a:uFillTx/>
                <a:latin typeface="Aptos Display"/>
                <a:ea typeface="+mn-ea"/>
                <a:cs typeface="+mn-cs"/>
              </a:rPr>
              <a:t>α από τον λόγο</a:t>
            </a:r>
          </a:p>
        </p:txBody>
      </p:sp>
      <p:sp>
        <p:nvSpPr>
          <p:cNvPr id="5" name="Rounded Rectangle 4"/>
          <p:cNvSpPr/>
          <p:nvPr/>
        </p:nvSpPr>
        <p:spPr>
          <a:xfrm>
            <a:off x="749808" y="1901952"/>
            <a:ext cx="5120640" cy="1618488"/>
          </a:xfrm>
          <a:prstGeom prst="roundRect">
            <a:avLst/>
          </a:prstGeom>
          <a:solidFill>
            <a:srgbClr val="FFFFFF"/>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Oval 5"/>
          <p:cNvSpPr/>
          <p:nvPr/>
        </p:nvSpPr>
        <p:spPr>
          <a:xfrm>
            <a:off x="932688" y="2084832"/>
            <a:ext cx="384048" cy="384048"/>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TextBox 6"/>
          <p:cNvSpPr txBox="1"/>
          <p:nvPr/>
        </p:nvSpPr>
        <p:spPr>
          <a:xfrm>
            <a:off x="932688" y="2167128"/>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1</a:t>
            </a:r>
          </a:p>
        </p:txBody>
      </p:sp>
      <p:sp>
        <p:nvSpPr>
          <p:cNvPr id="8" name="TextBox 7"/>
          <p:cNvSpPr txBox="1"/>
          <p:nvPr/>
        </p:nvSpPr>
        <p:spPr>
          <a:xfrm>
            <a:off x="1435607" y="2066544"/>
            <a:ext cx="4270248" cy="420624"/>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520" b="1" i="0" u="none" strike="noStrike" kern="1200" cap="none" spc="0" normalizeH="0" baseline="0" noProof="0">
                <a:ln>
                  <a:noFill/>
                </a:ln>
                <a:solidFill>
                  <a:srgbClr val="24465B"/>
                </a:solidFill>
                <a:effectLst/>
                <a:uLnTx/>
                <a:uFillTx/>
                <a:latin typeface="Aptos Display"/>
                <a:ea typeface="+mn-ea"/>
                <a:cs typeface="+mn-cs"/>
              </a:rPr>
              <a:t>Αναλύει</a:t>
            </a:r>
          </a:p>
        </p:txBody>
      </p:sp>
      <p:sp>
        <p:nvSpPr>
          <p:cNvPr id="9" name="TextBox 8"/>
          <p:cNvSpPr txBox="1"/>
          <p:nvPr/>
        </p:nvSpPr>
        <p:spPr>
          <a:xfrm>
            <a:off x="978407" y="2587752"/>
            <a:ext cx="4663440" cy="270843"/>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00" b="0" i="0" u="none" strike="noStrike" kern="1200" cap="none" spc="0" normalizeH="0" baseline="0" noProof="0" dirty="0">
                <a:ln>
                  <a:noFill/>
                </a:ln>
                <a:solidFill>
                  <a:srgbClr val="4C565C"/>
                </a:solidFill>
                <a:effectLst/>
                <a:uLnTx/>
                <a:uFillTx/>
                <a:latin typeface="Aptos"/>
                <a:ea typeface="+mn-ea"/>
                <a:cs typeface="+mn-cs"/>
              </a:rPr>
              <a:t>π</a:t>
            </a:r>
            <a:r>
              <a:rPr kumimoji="0" sz="1400" b="0" i="0" u="none" strike="noStrike" kern="1200" cap="none" spc="0" normalizeH="0" baseline="0" noProof="0" dirty="0" err="1">
                <a:ln>
                  <a:noFill/>
                </a:ln>
                <a:solidFill>
                  <a:srgbClr val="4C565C"/>
                </a:solidFill>
                <a:effectLst/>
                <a:uLnTx/>
                <a:uFillTx/>
                <a:latin typeface="Aptos"/>
                <a:ea typeface="+mn-ea"/>
                <a:cs typeface="+mn-cs"/>
              </a:rPr>
              <a:t>ληροφορίες</a:t>
            </a:r>
            <a:r>
              <a:rPr kumimoji="0" sz="1400" b="0" i="0" u="none" strike="noStrike" kern="1200" cap="none" spc="0" normalizeH="0" baseline="0" noProof="0" dirty="0">
                <a:ln>
                  <a:noFill/>
                </a:ln>
                <a:solidFill>
                  <a:srgbClr val="4C565C"/>
                </a:solidFill>
                <a:effectLst/>
                <a:uLnTx/>
                <a:uFillTx/>
                <a:latin typeface="Aptos"/>
                <a:ea typeface="+mn-ea"/>
                <a:cs typeface="+mn-cs"/>
              </a:rPr>
              <a:t>, </a:t>
            </a:r>
            <a:r>
              <a:rPr kumimoji="0" sz="1400" b="0" i="0" u="none" strike="noStrike" kern="1200" cap="none" spc="0" normalizeH="0" baseline="0" noProof="0" dirty="0" err="1">
                <a:ln>
                  <a:noFill/>
                </a:ln>
                <a:solidFill>
                  <a:srgbClr val="4C565C"/>
                </a:solidFill>
                <a:effectLst/>
                <a:uLnTx/>
                <a:uFillTx/>
                <a:latin typeface="Aptos"/>
                <a:ea typeface="+mn-ea"/>
                <a:cs typeface="+mn-cs"/>
              </a:rPr>
              <a:t>έννοιες</a:t>
            </a:r>
            <a:r>
              <a:rPr lang="el-GR" sz="1400" dirty="0">
                <a:solidFill>
                  <a:srgbClr val="4C565C"/>
                </a:solidFill>
                <a:latin typeface="Aptos"/>
              </a:rPr>
              <a:t>, </a:t>
            </a:r>
            <a:r>
              <a:rPr kumimoji="0" sz="1400" b="0" i="0" u="none" strike="noStrike" kern="1200" cap="none" spc="0" normalizeH="0" baseline="0" noProof="0" dirty="0">
                <a:ln>
                  <a:noFill/>
                </a:ln>
                <a:solidFill>
                  <a:srgbClr val="4C565C"/>
                </a:solidFill>
                <a:effectLst/>
                <a:uLnTx/>
                <a:uFillTx/>
                <a:latin typeface="Aptos"/>
                <a:ea typeface="+mn-ea"/>
                <a:cs typeface="+mn-cs"/>
              </a:rPr>
              <a:t>παρα</a:t>
            </a:r>
            <a:r>
              <a:rPr kumimoji="0" sz="1400" b="0" i="0" u="none" strike="noStrike" kern="1200" cap="none" spc="0" normalizeH="0" baseline="0" noProof="0" dirty="0" err="1">
                <a:ln>
                  <a:noFill/>
                </a:ln>
                <a:solidFill>
                  <a:srgbClr val="4C565C"/>
                </a:solidFill>
                <a:effectLst/>
                <a:uLnTx/>
                <a:uFillTx/>
                <a:latin typeface="Aptos"/>
                <a:ea typeface="+mn-ea"/>
                <a:cs typeface="+mn-cs"/>
              </a:rPr>
              <a:t>δείγμ</a:t>
            </a:r>
            <a:r>
              <a:rPr kumimoji="0" sz="1400" b="0" i="0" u="none" strike="noStrike" kern="1200" cap="none" spc="0" normalizeH="0" baseline="0" noProof="0" dirty="0">
                <a:ln>
                  <a:noFill/>
                </a:ln>
                <a:solidFill>
                  <a:srgbClr val="4C565C"/>
                </a:solidFill>
                <a:effectLst/>
                <a:uLnTx/>
                <a:uFillTx/>
                <a:latin typeface="Aptos"/>
                <a:ea typeface="+mn-ea"/>
                <a:cs typeface="+mn-cs"/>
              </a:rPr>
              <a:t>ατα</a:t>
            </a:r>
          </a:p>
        </p:txBody>
      </p:sp>
      <p:sp>
        <p:nvSpPr>
          <p:cNvPr id="10" name="Rounded Rectangle 9"/>
          <p:cNvSpPr/>
          <p:nvPr/>
        </p:nvSpPr>
        <p:spPr>
          <a:xfrm>
            <a:off x="6190488" y="1901952"/>
            <a:ext cx="5120640" cy="1618488"/>
          </a:xfrm>
          <a:prstGeom prst="roundRect">
            <a:avLst/>
          </a:prstGeom>
          <a:solidFill>
            <a:srgbClr val="E5ECEE"/>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Oval 10"/>
          <p:cNvSpPr/>
          <p:nvPr/>
        </p:nvSpPr>
        <p:spPr>
          <a:xfrm>
            <a:off x="6373368" y="2084832"/>
            <a:ext cx="384048" cy="384048"/>
          </a:xfrm>
          <a:prstGeom prst="ellipse">
            <a:avLst/>
          </a:prstGeom>
          <a:solidFill>
            <a:srgbClr val="7D9EA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TextBox 11"/>
          <p:cNvSpPr txBox="1"/>
          <p:nvPr/>
        </p:nvSpPr>
        <p:spPr>
          <a:xfrm>
            <a:off x="6373368" y="2167128"/>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2</a:t>
            </a:r>
          </a:p>
        </p:txBody>
      </p:sp>
      <p:sp>
        <p:nvSpPr>
          <p:cNvPr id="13" name="TextBox 12"/>
          <p:cNvSpPr txBox="1"/>
          <p:nvPr/>
        </p:nvSpPr>
        <p:spPr>
          <a:xfrm>
            <a:off x="6876288" y="2066544"/>
            <a:ext cx="4270248" cy="420624"/>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520" b="1" i="0" u="none" strike="noStrike" kern="1200" cap="none" spc="0" normalizeH="0" baseline="0" noProof="0">
                <a:ln>
                  <a:noFill/>
                </a:ln>
                <a:solidFill>
                  <a:srgbClr val="24465B"/>
                </a:solidFill>
                <a:effectLst/>
                <a:uLnTx/>
                <a:uFillTx/>
                <a:latin typeface="Aptos Display"/>
                <a:ea typeface="+mn-ea"/>
                <a:cs typeface="+mn-cs"/>
              </a:rPr>
              <a:t>Τεκμηριώνει</a:t>
            </a:r>
          </a:p>
        </p:txBody>
      </p:sp>
      <p:sp>
        <p:nvSpPr>
          <p:cNvPr id="14" name="TextBox 13"/>
          <p:cNvSpPr txBox="1"/>
          <p:nvPr/>
        </p:nvSpPr>
        <p:spPr>
          <a:xfrm>
            <a:off x="6419088" y="2587752"/>
            <a:ext cx="4663440" cy="270843"/>
          </a:xfrm>
          <a:prstGeom prst="rect">
            <a:avLst/>
          </a:prstGeom>
          <a:noFill/>
        </p:spPr>
        <p:txBody>
          <a:bodyPr wrap="square" lIns="27432" tIns="27432" rIns="27432" bIns="27432" anchor="t">
            <a:spAutoFit/>
          </a:bodyPr>
          <a:lstStyle/>
          <a:p>
            <a:pPr defTabSz="457200"/>
            <a:r>
              <a:rPr sz="1400" dirty="0">
                <a:solidFill>
                  <a:srgbClr val="4C565C"/>
                </a:solidFill>
                <a:latin typeface="Aptos"/>
              </a:rPr>
              <a:t>απ</a:t>
            </a:r>
            <a:r>
              <a:rPr sz="1400" dirty="0" err="1">
                <a:solidFill>
                  <a:srgbClr val="4C565C"/>
                </a:solidFill>
                <a:latin typeface="Aptos"/>
              </a:rPr>
              <a:t>όψεις</a:t>
            </a:r>
            <a:r>
              <a:rPr sz="1400" dirty="0">
                <a:solidFill>
                  <a:srgbClr val="4C565C"/>
                </a:solidFill>
                <a:latin typeface="Aptos"/>
              </a:rPr>
              <a:t> </a:t>
            </a:r>
            <a:r>
              <a:rPr lang="el-GR" sz="1400" dirty="0">
                <a:solidFill>
                  <a:srgbClr val="4C565C"/>
                </a:solidFill>
                <a:latin typeface="Aptos"/>
              </a:rPr>
              <a:t>-</a:t>
            </a:r>
            <a:r>
              <a:rPr sz="1400" dirty="0" err="1">
                <a:solidFill>
                  <a:srgbClr val="4C565C"/>
                </a:solidFill>
                <a:latin typeface="Aptos"/>
              </a:rPr>
              <a:t>με</a:t>
            </a:r>
            <a:r>
              <a:rPr sz="1400" dirty="0">
                <a:solidFill>
                  <a:srgbClr val="4C565C"/>
                </a:solidFill>
                <a:latin typeface="Aptos"/>
              </a:rPr>
              <a:t> επ</a:t>
            </a:r>
            <a:r>
              <a:rPr sz="1400" dirty="0" err="1">
                <a:solidFill>
                  <a:srgbClr val="4C565C"/>
                </a:solidFill>
                <a:latin typeface="Aptos"/>
              </a:rPr>
              <a:t>ιχειρήμ</a:t>
            </a:r>
            <a:r>
              <a:rPr sz="1400" dirty="0">
                <a:solidFill>
                  <a:srgbClr val="4C565C"/>
                </a:solidFill>
                <a:latin typeface="Aptos"/>
              </a:rPr>
              <a:t>ατα και κριτήρια</a:t>
            </a:r>
          </a:p>
        </p:txBody>
      </p:sp>
      <p:sp>
        <p:nvSpPr>
          <p:cNvPr id="15" name="Rounded Rectangle 14"/>
          <p:cNvSpPr/>
          <p:nvPr/>
        </p:nvSpPr>
        <p:spPr>
          <a:xfrm>
            <a:off x="749808" y="3813048"/>
            <a:ext cx="5120640" cy="1618488"/>
          </a:xfrm>
          <a:prstGeom prst="roundRect">
            <a:avLst/>
          </a:prstGeom>
          <a:solidFill>
            <a:srgbClr val="E8D9BA"/>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Oval 15"/>
          <p:cNvSpPr/>
          <p:nvPr/>
        </p:nvSpPr>
        <p:spPr>
          <a:xfrm>
            <a:off x="932688" y="3995928"/>
            <a:ext cx="384048" cy="384048"/>
          </a:xfrm>
          <a:prstGeom prst="ellipse">
            <a:avLst/>
          </a:prstGeom>
          <a:solidFill>
            <a:srgbClr val="24465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TextBox 16"/>
          <p:cNvSpPr txBox="1"/>
          <p:nvPr/>
        </p:nvSpPr>
        <p:spPr>
          <a:xfrm>
            <a:off x="932688" y="4078224"/>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3</a:t>
            </a:r>
          </a:p>
        </p:txBody>
      </p:sp>
      <p:sp>
        <p:nvSpPr>
          <p:cNvPr id="18" name="TextBox 17"/>
          <p:cNvSpPr txBox="1"/>
          <p:nvPr/>
        </p:nvSpPr>
        <p:spPr>
          <a:xfrm>
            <a:off x="1435607" y="3977639"/>
            <a:ext cx="4270248" cy="420624"/>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520" b="1" i="0" u="none" strike="noStrike" kern="1200" cap="none" spc="0" normalizeH="0" baseline="0" noProof="0">
                <a:ln>
                  <a:noFill/>
                </a:ln>
                <a:solidFill>
                  <a:srgbClr val="24465B"/>
                </a:solidFill>
                <a:effectLst/>
                <a:uLnTx/>
                <a:uFillTx/>
                <a:latin typeface="Aptos Display"/>
                <a:ea typeface="+mn-ea"/>
                <a:cs typeface="+mn-cs"/>
              </a:rPr>
              <a:t>Διερευνά</a:t>
            </a:r>
          </a:p>
        </p:txBody>
      </p:sp>
      <p:sp>
        <p:nvSpPr>
          <p:cNvPr id="19" name="TextBox 18"/>
          <p:cNvSpPr txBox="1"/>
          <p:nvPr/>
        </p:nvSpPr>
        <p:spPr>
          <a:xfrm>
            <a:off x="978407" y="4498848"/>
            <a:ext cx="4663440" cy="270843"/>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sz="1400" dirty="0">
                <a:solidFill>
                  <a:srgbClr val="4C565C"/>
                </a:solidFill>
                <a:latin typeface="Aptos"/>
              </a:rPr>
              <a:t>υπ</a:t>
            </a:r>
            <a:r>
              <a:rPr sz="1400" dirty="0" err="1">
                <a:solidFill>
                  <a:srgbClr val="4C565C"/>
                </a:solidFill>
                <a:latin typeface="Aptos"/>
              </a:rPr>
              <a:t>οθέσεις</a:t>
            </a:r>
            <a:r>
              <a:rPr sz="1400" dirty="0">
                <a:solidFill>
                  <a:srgbClr val="4C565C"/>
                </a:solidFill>
                <a:latin typeface="Aptos"/>
              </a:rPr>
              <a:t>, </a:t>
            </a:r>
            <a:r>
              <a:rPr sz="1400" dirty="0" err="1">
                <a:solidFill>
                  <a:srgbClr val="4C565C"/>
                </a:solidFill>
                <a:latin typeface="Aptos"/>
              </a:rPr>
              <a:t>εν</a:t>
            </a:r>
            <a:r>
              <a:rPr sz="1400" dirty="0">
                <a:solidFill>
                  <a:srgbClr val="4C565C"/>
                </a:solidFill>
                <a:latin typeface="Aptos"/>
              </a:rPr>
              <a:t>αλλακτικές</a:t>
            </a:r>
            <a:r>
              <a:rPr lang="el-GR" sz="1400" dirty="0">
                <a:solidFill>
                  <a:srgbClr val="4C565C"/>
                </a:solidFill>
                <a:latin typeface="Aptos"/>
              </a:rPr>
              <a:t>,</a:t>
            </a:r>
            <a:r>
              <a:rPr sz="1400" dirty="0">
                <a:solidFill>
                  <a:srgbClr val="4C565C"/>
                </a:solidFill>
                <a:latin typeface="Aptos"/>
              </a:rPr>
              <a:t> α</a:t>
            </a:r>
            <a:r>
              <a:rPr sz="1400" dirty="0" err="1">
                <a:solidFill>
                  <a:srgbClr val="4C565C"/>
                </a:solidFill>
                <a:latin typeface="Aptos"/>
              </a:rPr>
              <a:t>ντι</a:t>
            </a:r>
            <a:r>
              <a:rPr sz="1400" dirty="0">
                <a:solidFill>
                  <a:srgbClr val="4C565C"/>
                </a:solidFill>
                <a:latin typeface="Aptos"/>
              </a:rPr>
              <a:t>παραδείγματα</a:t>
            </a:r>
          </a:p>
        </p:txBody>
      </p:sp>
      <p:sp>
        <p:nvSpPr>
          <p:cNvPr id="20" name="Rounded Rectangle 19"/>
          <p:cNvSpPr/>
          <p:nvPr/>
        </p:nvSpPr>
        <p:spPr>
          <a:xfrm>
            <a:off x="6190488" y="3813048"/>
            <a:ext cx="5120640" cy="1618488"/>
          </a:xfrm>
          <a:prstGeom prst="roundRect">
            <a:avLst/>
          </a:prstGeom>
          <a:solidFill>
            <a:srgbClr val="DCE5DE"/>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Oval 20"/>
          <p:cNvSpPr/>
          <p:nvPr/>
        </p:nvSpPr>
        <p:spPr>
          <a:xfrm>
            <a:off x="6373368" y="3995928"/>
            <a:ext cx="384048" cy="384048"/>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2" name="TextBox 21"/>
          <p:cNvSpPr txBox="1"/>
          <p:nvPr/>
        </p:nvSpPr>
        <p:spPr>
          <a:xfrm>
            <a:off x="6373368" y="4078224"/>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4</a:t>
            </a:r>
          </a:p>
        </p:txBody>
      </p:sp>
      <p:sp>
        <p:nvSpPr>
          <p:cNvPr id="23" name="TextBox 22"/>
          <p:cNvSpPr txBox="1"/>
          <p:nvPr/>
        </p:nvSpPr>
        <p:spPr>
          <a:xfrm>
            <a:off x="6876288" y="3977639"/>
            <a:ext cx="4270248" cy="420624"/>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520" b="1" i="0" u="none" strike="noStrike" kern="1200" cap="none" spc="0" normalizeH="0" baseline="0" noProof="0">
                <a:ln>
                  <a:noFill/>
                </a:ln>
                <a:solidFill>
                  <a:srgbClr val="24465B"/>
                </a:solidFill>
                <a:effectLst/>
                <a:uLnTx/>
                <a:uFillTx/>
                <a:latin typeface="Aptos Display"/>
                <a:ea typeface="+mn-ea"/>
                <a:cs typeface="+mn-cs"/>
              </a:rPr>
              <a:t>Ελέγχει</a:t>
            </a:r>
          </a:p>
        </p:txBody>
      </p:sp>
      <p:sp>
        <p:nvSpPr>
          <p:cNvPr id="24" name="TextBox 23"/>
          <p:cNvSpPr txBox="1"/>
          <p:nvPr/>
        </p:nvSpPr>
        <p:spPr>
          <a:xfrm>
            <a:off x="6419088" y="4498848"/>
            <a:ext cx="4663440" cy="486287"/>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sz="1400" dirty="0" err="1">
                <a:solidFill>
                  <a:srgbClr val="4C565C"/>
                </a:solidFill>
                <a:latin typeface="Aptos"/>
              </a:rPr>
              <a:t>τη</a:t>
            </a:r>
            <a:r>
              <a:rPr sz="1400" dirty="0">
                <a:solidFill>
                  <a:srgbClr val="4C565C"/>
                </a:solidFill>
                <a:latin typeface="Aptos"/>
              </a:rPr>
              <a:t> </a:t>
            </a:r>
            <a:r>
              <a:rPr sz="1400" dirty="0" err="1">
                <a:solidFill>
                  <a:srgbClr val="4C565C"/>
                </a:solidFill>
                <a:latin typeface="Aptos"/>
              </a:rPr>
              <a:t>λογική</a:t>
            </a:r>
            <a:r>
              <a:rPr sz="1400" dirty="0">
                <a:solidFill>
                  <a:srgbClr val="4C565C"/>
                </a:solidFill>
                <a:latin typeface="Aptos"/>
              </a:rPr>
              <a:t> </a:t>
            </a:r>
            <a:r>
              <a:rPr lang="el-GR" sz="1400" dirty="0">
                <a:solidFill>
                  <a:srgbClr val="4C565C"/>
                </a:solidFill>
                <a:latin typeface="Aptos"/>
              </a:rPr>
              <a:t>και πρακτική </a:t>
            </a:r>
            <a:r>
              <a:rPr sz="1400" dirty="0" err="1">
                <a:solidFill>
                  <a:srgbClr val="4C565C"/>
                </a:solidFill>
                <a:latin typeface="Aptos"/>
              </a:rPr>
              <a:t>συνέ</a:t>
            </a:r>
            <a:r>
              <a:rPr sz="1400" dirty="0">
                <a:solidFill>
                  <a:srgbClr val="4C565C"/>
                </a:solidFill>
                <a:latin typeface="Aptos"/>
              </a:rPr>
              <a:t>πεια μιας θέσης</a:t>
            </a:r>
            <a:r>
              <a:rPr lang="el-GR" sz="1400" dirty="0">
                <a:solidFill>
                  <a:srgbClr val="4C565C"/>
                </a:solidFill>
                <a:latin typeface="Aptos"/>
              </a:rPr>
              <a:t> ή μιας απόφασης και τις επιπτώσεις της</a:t>
            </a:r>
            <a:endParaRPr sz="1400" dirty="0">
              <a:solidFill>
                <a:srgbClr val="4C565C"/>
              </a:solidFill>
              <a:latin typeface="Aptos"/>
            </a:endParaRPr>
          </a:p>
        </p:txBody>
      </p:sp>
      <p:sp>
        <p:nvSpPr>
          <p:cNvPr id="25" name="Rectangle 24"/>
          <p:cNvSpPr/>
          <p:nvPr/>
        </p:nvSpPr>
        <p:spPr>
          <a:xfrm>
            <a:off x="502920" y="6501384"/>
            <a:ext cx="11155680" cy="10972"/>
          </a:xfrm>
          <a:prstGeom prst="rect">
            <a:avLst/>
          </a:prstGeom>
          <a:solidFill>
            <a:srgbClr val="D9D6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6" name="TextBox 25"/>
          <p:cNvSpPr txBox="1"/>
          <p:nvPr/>
        </p:nvSpPr>
        <p:spPr>
          <a:xfrm>
            <a:off x="530352" y="6537960"/>
            <a:ext cx="5943600" cy="16459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819" b="1" i="0" u="none" strike="noStrike" kern="1200" cap="none" spc="0" normalizeH="0" baseline="0" noProof="0">
                <a:ln>
                  <a:noFill/>
                </a:ln>
                <a:solidFill>
                  <a:srgbClr val="6C7A82"/>
                </a:solidFill>
                <a:effectLst/>
                <a:uLnTx/>
                <a:uFillTx/>
                <a:latin typeface="Aptos"/>
                <a:ea typeface="+mn-ea"/>
                <a:cs typeface="+mn-cs"/>
              </a:rPr>
              <a:t>ΕΝΌΤΗΤΑ 2</a:t>
            </a:r>
          </a:p>
        </p:txBody>
      </p:sp>
      <p:sp>
        <p:nvSpPr>
          <p:cNvPr id="27" name="Θέση αριθμού διαφάνειας 26">
            <a:extLst>
              <a:ext uri="{FF2B5EF4-FFF2-40B4-BE49-F238E27FC236}">
                <a16:creationId xmlns:a16="http://schemas.microsoft.com/office/drawing/2014/main" id="{D069BBF1-AB98-02EB-3B60-0AF7B0F158F0}"/>
              </a:ext>
            </a:extLst>
          </p:cNvPr>
          <p:cNvSpPr>
            <a:spLocks noGrp="1"/>
          </p:cNvSpPr>
          <p:nvPr>
            <p:ph type="sldNum" sz="quarter" idx="12"/>
          </p:nvPr>
        </p:nvSpPr>
        <p:spPr>
          <a:xfrm>
            <a:off x="9525000" y="6437693"/>
            <a:ext cx="2133600" cy="365125"/>
          </a:xfrm>
        </p:spPr>
        <p:txBody>
          <a:bodyPr/>
          <a:lstStyle/>
          <a:p>
            <a:fld id="{C1FF6DA9-008F-8B48-92A6-B652298478BF}" type="slidenum">
              <a:rPr lang="en-US" smtClean="0"/>
              <a:t>28</a:t>
            </a:fld>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sp>
        <p:nvSpPr>
          <p:cNvPr id="2" name="TextBox 1"/>
          <p:cNvSpPr txBox="1"/>
          <p:nvPr/>
        </p:nvSpPr>
        <p:spPr>
          <a:xfrm>
            <a:off x="685800" y="420624"/>
            <a:ext cx="4754880" cy="25603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930" b="1" i="0" u="none" strike="noStrike" kern="1200" cap="none" spc="0" normalizeH="0" baseline="0" noProof="0">
                <a:ln>
                  <a:noFill/>
                </a:ln>
                <a:solidFill>
                  <a:srgbClr val="D7B06B"/>
                </a:solidFill>
                <a:effectLst/>
                <a:uLnTx/>
                <a:uFillTx/>
                <a:latin typeface="Aptos"/>
                <a:ea typeface="+mn-ea"/>
                <a:cs typeface="+mn-cs"/>
              </a:rPr>
              <a:t>ΚΟΙΝΩΝΙΚΕΣ &amp; ΕΠΙΚΟΙΝΩΝΙΑΚΕΣ ΔΕΞΙΟΤΗΤΕΣ</a:t>
            </a:r>
          </a:p>
        </p:txBody>
      </p:sp>
      <p:sp>
        <p:nvSpPr>
          <p:cNvPr id="3" name="TextBox 2"/>
          <p:cNvSpPr txBox="1"/>
          <p:nvPr/>
        </p:nvSpPr>
        <p:spPr>
          <a:xfrm>
            <a:off x="685800" y="749808"/>
            <a:ext cx="10607040" cy="658368"/>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2700" b="1" i="0" u="none" strike="noStrike" kern="1200" cap="none" spc="0" normalizeH="0" baseline="0" noProof="0">
                <a:ln>
                  <a:noFill/>
                </a:ln>
                <a:solidFill>
                  <a:srgbClr val="24465B"/>
                </a:solidFill>
                <a:effectLst/>
                <a:uLnTx/>
                <a:uFillTx/>
                <a:latin typeface="Aptos Display"/>
                <a:ea typeface="+mn-ea"/>
                <a:cs typeface="+mn-cs"/>
              </a:rPr>
              <a:t>Διάλογος σημαίνει να σκέφτομαι μαζί με άλλους</a:t>
            </a:r>
          </a:p>
        </p:txBody>
      </p:sp>
      <p:sp>
        <p:nvSpPr>
          <p:cNvPr id="4" name="TextBox 3"/>
          <p:cNvSpPr txBox="1"/>
          <p:nvPr/>
        </p:nvSpPr>
        <p:spPr>
          <a:xfrm>
            <a:off x="704088" y="1389888"/>
            <a:ext cx="10241280" cy="301621"/>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600" b="0" i="0" u="none" strike="noStrike" kern="1200" cap="none" spc="0" normalizeH="0" baseline="0" noProof="0" dirty="0">
                <a:ln>
                  <a:noFill/>
                </a:ln>
                <a:solidFill>
                  <a:srgbClr val="6C7A82"/>
                </a:solidFill>
                <a:effectLst/>
                <a:uLnTx/>
                <a:uFillTx/>
                <a:latin typeface="Aptos"/>
                <a:ea typeface="+mn-ea"/>
                <a:cs typeface="+mn-cs"/>
              </a:rPr>
              <a:t>Η </a:t>
            </a:r>
            <a:r>
              <a:rPr kumimoji="0" sz="1600" b="0" i="0" u="none" strike="noStrike" kern="1200" cap="none" spc="0" normalizeH="0" baseline="0" noProof="0" dirty="0" err="1">
                <a:ln>
                  <a:noFill/>
                </a:ln>
                <a:solidFill>
                  <a:srgbClr val="6C7A82"/>
                </a:solidFill>
                <a:effectLst/>
                <a:uLnTx/>
                <a:uFillTx/>
                <a:latin typeface="Aptos"/>
                <a:ea typeface="+mn-ea"/>
                <a:cs typeface="+mn-cs"/>
              </a:rPr>
              <a:t>κοινότητ</a:t>
            </a:r>
            <a:r>
              <a:rPr kumimoji="0" sz="1600" b="0" i="0" u="none" strike="noStrike" kern="1200" cap="none" spc="0" normalizeH="0" baseline="0" noProof="0" dirty="0">
                <a:ln>
                  <a:noFill/>
                </a:ln>
                <a:solidFill>
                  <a:srgbClr val="6C7A82"/>
                </a:solidFill>
                <a:effectLst/>
                <a:uLnTx/>
                <a:uFillTx/>
                <a:latin typeface="Aptos"/>
                <a:ea typeface="+mn-ea"/>
                <a:cs typeface="+mn-cs"/>
              </a:rPr>
              <a:t>α διερεύνησης είναι ταυτόχρονα γνωστικό και κοινωνικό πλαίσιο</a:t>
            </a:r>
          </a:p>
        </p:txBody>
      </p:sp>
      <p:sp>
        <p:nvSpPr>
          <p:cNvPr id="5" name="Rounded Rectangle 4"/>
          <p:cNvSpPr/>
          <p:nvPr/>
        </p:nvSpPr>
        <p:spPr>
          <a:xfrm>
            <a:off x="749808" y="1901952"/>
            <a:ext cx="5120640" cy="1618488"/>
          </a:xfrm>
          <a:prstGeom prst="roundRect">
            <a:avLst/>
          </a:prstGeom>
          <a:solidFill>
            <a:srgbClr val="FFFFFF"/>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Oval 5"/>
          <p:cNvSpPr/>
          <p:nvPr/>
        </p:nvSpPr>
        <p:spPr>
          <a:xfrm>
            <a:off x="932688" y="2084832"/>
            <a:ext cx="384048" cy="384048"/>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TextBox 6"/>
          <p:cNvSpPr txBox="1"/>
          <p:nvPr/>
        </p:nvSpPr>
        <p:spPr>
          <a:xfrm>
            <a:off x="932688" y="2167128"/>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1</a:t>
            </a:r>
          </a:p>
        </p:txBody>
      </p:sp>
      <p:sp>
        <p:nvSpPr>
          <p:cNvPr id="8" name="TextBox 7"/>
          <p:cNvSpPr txBox="1"/>
          <p:nvPr/>
        </p:nvSpPr>
        <p:spPr>
          <a:xfrm>
            <a:off x="1435607" y="2066544"/>
            <a:ext cx="4270248" cy="420624"/>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520" b="1" i="0" u="none" strike="noStrike" kern="1200" cap="none" spc="0" normalizeH="0" baseline="0" noProof="0">
                <a:ln>
                  <a:noFill/>
                </a:ln>
                <a:solidFill>
                  <a:srgbClr val="24465B"/>
                </a:solidFill>
                <a:effectLst/>
                <a:uLnTx/>
                <a:uFillTx/>
                <a:latin typeface="Aptos Display"/>
                <a:ea typeface="+mn-ea"/>
                <a:cs typeface="+mn-cs"/>
              </a:rPr>
              <a:t>Ενεργητική ακρόαση</a:t>
            </a:r>
          </a:p>
        </p:txBody>
      </p:sp>
      <p:sp>
        <p:nvSpPr>
          <p:cNvPr id="9" name="TextBox 8"/>
          <p:cNvSpPr txBox="1"/>
          <p:nvPr/>
        </p:nvSpPr>
        <p:spPr>
          <a:xfrm>
            <a:off x="978407" y="2587752"/>
            <a:ext cx="4663440" cy="270843"/>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παρα</a:t>
            </a:r>
            <a:r>
              <a:rPr kumimoji="0" sz="1400" b="0" i="0" u="none" strike="noStrike" kern="1200" cap="none" spc="0" normalizeH="0" baseline="0" noProof="0" dirty="0" err="1">
                <a:ln>
                  <a:noFill/>
                </a:ln>
                <a:solidFill>
                  <a:srgbClr val="263238"/>
                </a:solidFill>
                <a:effectLst/>
                <a:uLnTx/>
                <a:uFillTx/>
                <a:latin typeface="Aptos"/>
                <a:ea typeface="+mn-ea"/>
                <a:cs typeface="+mn-cs"/>
              </a:rPr>
              <a:t>κολουθώ</a:t>
            </a:r>
            <a:r>
              <a:rPr kumimoji="0" sz="1400" b="0" i="0" u="none" strike="noStrike" kern="1200" cap="none" spc="0" normalizeH="0" baseline="0" noProof="0" dirty="0">
                <a:ln>
                  <a:noFill/>
                </a:ln>
                <a:solidFill>
                  <a:srgbClr val="263238"/>
                </a:solidFill>
                <a:effectLst/>
                <a:uLnTx/>
                <a:uFillTx/>
                <a:latin typeface="Aptos"/>
                <a:ea typeface="+mn-ea"/>
                <a:cs typeface="+mn-cs"/>
              </a:rPr>
              <a:t> </a:t>
            </a:r>
            <a:r>
              <a:rPr lang="el-GR" sz="1400" dirty="0">
                <a:solidFill>
                  <a:srgbClr val="263238"/>
                </a:solidFill>
                <a:latin typeface="Aptos"/>
              </a:rPr>
              <a:t>-</a:t>
            </a:r>
            <a:r>
              <a:rPr kumimoji="0" sz="1400" b="0" i="0" u="none" strike="noStrike" kern="1200" cap="none" spc="0" normalizeH="0" baseline="0" noProof="0" dirty="0">
                <a:ln>
                  <a:noFill/>
                </a:ln>
                <a:solidFill>
                  <a:srgbClr val="263238"/>
                </a:solidFill>
                <a:effectLst/>
                <a:uLnTx/>
                <a:uFillTx/>
                <a:latin typeface="Aptos"/>
                <a:ea typeface="+mn-ea"/>
                <a:cs typeface="+mn-cs"/>
              </a:rPr>
              <a:t> επανα</a:t>
            </a:r>
            <a:r>
              <a:rPr kumimoji="0" sz="1400" b="0" i="0" u="none" strike="noStrike" kern="1200" cap="none" spc="0" normalizeH="0" baseline="0" noProof="0" dirty="0" err="1">
                <a:ln>
                  <a:noFill/>
                </a:ln>
                <a:solidFill>
                  <a:srgbClr val="263238"/>
                </a:solidFill>
                <a:effectLst/>
                <a:uLnTx/>
                <a:uFillTx/>
                <a:latin typeface="Aptos"/>
                <a:ea typeface="+mn-ea"/>
                <a:cs typeface="+mn-cs"/>
              </a:rPr>
              <a:t>δι</a:t>
            </a:r>
            <a:r>
              <a:rPr kumimoji="0" sz="1400" b="0" i="0" u="none" strike="noStrike" kern="1200" cap="none" spc="0" normalizeH="0" baseline="0" noProof="0" dirty="0">
                <a:ln>
                  <a:noFill/>
                </a:ln>
                <a:solidFill>
                  <a:srgbClr val="263238"/>
                </a:solidFill>
                <a:effectLst/>
                <a:uLnTx/>
                <a:uFillTx/>
                <a:latin typeface="Aptos"/>
                <a:ea typeface="+mn-ea"/>
                <a:cs typeface="+mn-cs"/>
              </a:rPr>
              <a:t>ατυπώνω </a:t>
            </a:r>
            <a:r>
              <a:rPr kumimoji="0" lang="el-GR" sz="1400" b="0" i="0" u="none" strike="noStrike" kern="1200" cap="none" spc="0" normalizeH="0" baseline="0" noProof="0" dirty="0">
                <a:ln>
                  <a:noFill/>
                </a:ln>
                <a:solidFill>
                  <a:srgbClr val="263238"/>
                </a:solidFill>
                <a:effectLst/>
                <a:uLnTx/>
                <a:uFillTx/>
                <a:latin typeface="Aptos"/>
                <a:ea typeface="+mn-ea"/>
                <a:cs typeface="+mn-cs"/>
              </a:rPr>
              <a:t>-</a:t>
            </a:r>
            <a:r>
              <a:rPr kumimoji="0" sz="1400" b="0" i="0" u="none" strike="noStrike" kern="1200" cap="none" spc="0" normalizeH="0" baseline="0" noProof="0" dirty="0">
                <a:ln>
                  <a:noFill/>
                </a:ln>
                <a:solidFill>
                  <a:srgbClr val="263238"/>
                </a:solidFill>
                <a:effectLst/>
                <a:uLnTx/>
                <a:uFillTx/>
                <a:latin typeface="Aptos"/>
                <a:ea typeface="+mn-ea"/>
                <a:cs typeface="+mn-cs"/>
              </a:rPr>
              <a:t> ρωτώ</a:t>
            </a:r>
          </a:p>
        </p:txBody>
      </p:sp>
      <p:sp>
        <p:nvSpPr>
          <p:cNvPr id="10" name="Rounded Rectangle 9"/>
          <p:cNvSpPr/>
          <p:nvPr/>
        </p:nvSpPr>
        <p:spPr>
          <a:xfrm>
            <a:off x="6190488" y="1901952"/>
            <a:ext cx="5120640" cy="1618488"/>
          </a:xfrm>
          <a:prstGeom prst="roundRect">
            <a:avLst/>
          </a:prstGeom>
          <a:solidFill>
            <a:srgbClr val="E5ECEE"/>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Oval 10"/>
          <p:cNvSpPr/>
          <p:nvPr/>
        </p:nvSpPr>
        <p:spPr>
          <a:xfrm>
            <a:off x="6373368" y="2084832"/>
            <a:ext cx="384048" cy="384048"/>
          </a:xfrm>
          <a:prstGeom prst="ellipse">
            <a:avLst/>
          </a:prstGeom>
          <a:solidFill>
            <a:srgbClr val="7D9EA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TextBox 11"/>
          <p:cNvSpPr txBox="1"/>
          <p:nvPr/>
        </p:nvSpPr>
        <p:spPr>
          <a:xfrm>
            <a:off x="6373368" y="2167128"/>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2</a:t>
            </a:r>
          </a:p>
        </p:txBody>
      </p:sp>
      <p:sp>
        <p:nvSpPr>
          <p:cNvPr id="13" name="TextBox 12"/>
          <p:cNvSpPr txBox="1"/>
          <p:nvPr/>
        </p:nvSpPr>
        <p:spPr>
          <a:xfrm>
            <a:off x="6876288" y="2066544"/>
            <a:ext cx="4270248" cy="420624"/>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520" b="1" i="0" u="none" strike="noStrike" kern="1200" cap="none" spc="0" normalizeH="0" baseline="0" noProof="0">
                <a:ln>
                  <a:noFill/>
                </a:ln>
                <a:solidFill>
                  <a:srgbClr val="24465B"/>
                </a:solidFill>
                <a:effectLst/>
                <a:uLnTx/>
                <a:uFillTx/>
                <a:latin typeface="Aptos Display"/>
                <a:ea typeface="+mn-ea"/>
                <a:cs typeface="+mn-cs"/>
              </a:rPr>
              <a:t>Διαφωνία χωρίς απαξίωση</a:t>
            </a:r>
          </a:p>
        </p:txBody>
      </p:sp>
      <p:sp>
        <p:nvSpPr>
          <p:cNvPr id="14" name="TextBox 13"/>
          <p:cNvSpPr txBox="1"/>
          <p:nvPr/>
        </p:nvSpPr>
        <p:spPr>
          <a:xfrm>
            <a:off x="6419088" y="2587752"/>
            <a:ext cx="4663440" cy="270843"/>
          </a:xfrm>
          <a:prstGeom prst="rect">
            <a:avLst/>
          </a:prstGeom>
          <a:noFill/>
        </p:spPr>
        <p:txBody>
          <a:bodyPr wrap="square" lIns="27432" tIns="27432" rIns="27432" bIns="27432" anchor="t">
            <a:spAutoFit/>
          </a:bodyPr>
          <a:lstStyle/>
          <a:p>
            <a:pPr defTabSz="457200"/>
            <a:r>
              <a:rPr sz="1400" dirty="0">
                <a:solidFill>
                  <a:srgbClr val="263238"/>
                </a:solidFill>
                <a:latin typeface="Aptos"/>
              </a:rPr>
              <a:t>α</a:t>
            </a:r>
            <a:r>
              <a:rPr sz="1400" dirty="0" err="1">
                <a:solidFill>
                  <a:srgbClr val="263238"/>
                </a:solidFill>
                <a:latin typeface="Aptos"/>
              </a:rPr>
              <a:t>ντιλέγω</a:t>
            </a:r>
            <a:r>
              <a:rPr sz="1400" dirty="0">
                <a:solidFill>
                  <a:srgbClr val="263238"/>
                </a:solidFill>
                <a:latin typeface="Aptos"/>
              </a:rPr>
              <a:t> </a:t>
            </a:r>
            <a:r>
              <a:rPr sz="1400" dirty="0" err="1">
                <a:solidFill>
                  <a:srgbClr val="263238"/>
                </a:solidFill>
                <a:latin typeface="Aptos"/>
              </a:rPr>
              <a:t>στην</a:t>
            </a:r>
            <a:r>
              <a:rPr sz="1400" dirty="0">
                <a:solidFill>
                  <a:srgbClr val="263238"/>
                </a:solidFill>
                <a:latin typeface="Aptos"/>
              </a:rPr>
              <a:t> </a:t>
            </a:r>
            <a:r>
              <a:rPr sz="1400" dirty="0" err="1">
                <a:solidFill>
                  <a:srgbClr val="263238"/>
                </a:solidFill>
                <a:latin typeface="Aptos"/>
              </a:rPr>
              <a:t>ιδέ</a:t>
            </a:r>
            <a:r>
              <a:rPr sz="1400" dirty="0">
                <a:solidFill>
                  <a:srgbClr val="263238"/>
                </a:solidFill>
                <a:latin typeface="Aptos"/>
              </a:rPr>
              <a:t>α, όχι στο πρόσωπο</a:t>
            </a:r>
          </a:p>
        </p:txBody>
      </p:sp>
      <p:sp>
        <p:nvSpPr>
          <p:cNvPr id="15" name="Rounded Rectangle 14"/>
          <p:cNvSpPr/>
          <p:nvPr/>
        </p:nvSpPr>
        <p:spPr>
          <a:xfrm>
            <a:off x="749808" y="3813048"/>
            <a:ext cx="5120640" cy="1618488"/>
          </a:xfrm>
          <a:prstGeom prst="roundRect">
            <a:avLst/>
          </a:prstGeom>
          <a:solidFill>
            <a:srgbClr val="E8D9BA"/>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Oval 15"/>
          <p:cNvSpPr/>
          <p:nvPr/>
        </p:nvSpPr>
        <p:spPr>
          <a:xfrm>
            <a:off x="932688" y="3995928"/>
            <a:ext cx="384048" cy="384048"/>
          </a:xfrm>
          <a:prstGeom prst="ellipse">
            <a:avLst/>
          </a:prstGeom>
          <a:solidFill>
            <a:srgbClr val="24465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TextBox 16"/>
          <p:cNvSpPr txBox="1"/>
          <p:nvPr/>
        </p:nvSpPr>
        <p:spPr>
          <a:xfrm>
            <a:off x="932688" y="4078224"/>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3</a:t>
            </a:r>
          </a:p>
        </p:txBody>
      </p:sp>
      <p:sp>
        <p:nvSpPr>
          <p:cNvPr id="18" name="TextBox 17"/>
          <p:cNvSpPr txBox="1"/>
          <p:nvPr/>
        </p:nvSpPr>
        <p:spPr>
          <a:xfrm>
            <a:off x="1435607" y="3977639"/>
            <a:ext cx="4270248" cy="420624"/>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520" b="1" i="0" u="none" strike="noStrike" kern="1200" cap="none" spc="0" normalizeH="0" baseline="0" noProof="0">
                <a:ln>
                  <a:noFill/>
                </a:ln>
                <a:solidFill>
                  <a:srgbClr val="24465B"/>
                </a:solidFill>
                <a:effectLst/>
                <a:uLnTx/>
                <a:uFillTx/>
                <a:latin typeface="Aptos Display"/>
                <a:ea typeface="+mn-ea"/>
                <a:cs typeface="+mn-cs"/>
              </a:rPr>
              <a:t>Ανάληψη ευθύνης λόγου</a:t>
            </a:r>
          </a:p>
        </p:txBody>
      </p:sp>
      <p:sp>
        <p:nvSpPr>
          <p:cNvPr id="19" name="TextBox 18"/>
          <p:cNvSpPr txBox="1"/>
          <p:nvPr/>
        </p:nvSpPr>
        <p:spPr>
          <a:xfrm>
            <a:off x="978407" y="4498848"/>
            <a:ext cx="4663440" cy="270843"/>
          </a:xfrm>
          <a:prstGeom prst="rect">
            <a:avLst/>
          </a:prstGeom>
          <a:noFill/>
        </p:spPr>
        <p:txBody>
          <a:bodyPr wrap="square" lIns="27432" tIns="27432" rIns="27432" bIns="27432" anchor="t">
            <a:spAutoFit/>
          </a:bodyPr>
          <a:lstStyle/>
          <a:p>
            <a:pPr defTabSz="457200"/>
            <a:r>
              <a:rPr sz="1400" dirty="0" err="1">
                <a:solidFill>
                  <a:srgbClr val="263238"/>
                </a:solidFill>
                <a:latin typeface="Aptos"/>
              </a:rPr>
              <a:t>δίνω</a:t>
            </a:r>
            <a:r>
              <a:rPr sz="1400" dirty="0">
                <a:solidFill>
                  <a:srgbClr val="263238"/>
                </a:solidFill>
                <a:latin typeface="Aptos"/>
              </a:rPr>
              <a:t> </a:t>
            </a:r>
            <a:r>
              <a:rPr sz="1400" dirty="0" err="1">
                <a:solidFill>
                  <a:srgbClr val="263238"/>
                </a:solidFill>
                <a:latin typeface="Aptos"/>
              </a:rPr>
              <a:t>λόγους</a:t>
            </a:r>
            <a:r>
              <a:rPr sz="1400" dirty="0">
                <a:solidFill>
                  <a:srgbClr val="263238"/>
                </a:solidFill>
                <a:latin typeface="Aptos"/>
              </a:rPr>
              <a:t> </a:t>
            </a:r>
            <a:r>
              <a:rPr sz="1400" dirty="0" err="1">
                <a:solidFill>
                  <a:srgbClr val="263238"/>
                </a:solidFill>
                <a:latin typeface="Aptos"/>
              </a:rPr>
              <a:t>γι</a:t>
            </a:r>
            <a:r>
              <a:rPr sz="1400" dirty="0">
                <a:solidFill>
                  <a:srgbClr val="263238"/>
                </a:solidFill>
                <a:latin typeface="Aptos"/>
              </a:rPr>
              <a:t>α όσα ισχυρίζομαι</a:t>
            </a:r>
          </a:p>
        </p:txBody>
      </p:sp>
      <p:sp>
        <p:nvSpPr>
          <p:cNvPr id="20" name="Rounded Rectangle 19"/>
          <p:cNvSpPr/>
          <p:nvPr/>
        </p:nvSpPr>
        <p:spPr>
          <a:xfrm>
            <a:off x="6190488" y="3813048"/>
            <a:ext cx="5120640" cy="1618488"/>
          </a:xfrm>
          <a:prstGeom prst="roundRect">
            <a:avLst/>
          </a:prstGeom>
          <a:solidFill>
            <a:srgbClr val="DCE5DE"/>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Oval 20"/>
          <p:cNvSpPr/>
          <p:nvPr/>
        </p:nvSpPr>
        <p:spPr>
          <a:xfrm>
            <a:off x="6373368" y="3995928"/>
            <a:ext cx="384048" cy="384048"/>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2" name="TextBox 21"/>
          <p:cNvSpPr txBox="1"/>
          <p:nvPr/>
        </p:nvSpPr>
        <p:spPr>
          <a:xfrm>
            <a:off x="6373368" y="4078224"/>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4</a:t>
            </a:r>
          </a:p>
        </p:txBody>
      </p:sp>
      <p:sp>
        <p:nvSpPr>
          <p:cNvPr id="23" name="TextBox 22"/>
          <p:cNvSpPr txBox="1"/>
          <p:nvPr/>
        </p:nvSpPr>
        <p:spPr>
          <a:xfrm>
            <a:off x="6876288" y="3977639"/>
            <a:ext cx="4270248" cy="420624"/>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520" b="1" i="0" u="none" strike="noStrike" kern="1200" cap="none" spc="0" normalizeH="0" baseline="0" noProof="0">
                <a:ln>
                  <a:noFill/>
                </a:ln>
                <a:solidFill>
                  <a:srgbClr val="24465B"/>
                </a:solidFill>
                <a:effectLst/>
                <a:uLnTx/>
                <a:uFillTx/>
                <a:latin typeface="Aptos Display"/>
                <a:ea typeface="+mn-ea"/>
                <a:cs typeface="+mn-cs"/>
              </a:rPr>
              <a:t>Συνεργασία &amp; αυτορρύθμιση</a:t>
            </a:r>
          </a:p>
        </p:txBody>
      </p:sp>
      <p:sp>
        <p:nvSpPr>
          <p:cNvPr id="24" name="TextBox 23"/>
          <p:cNvSpPr txBox="1"/>
          <p:nvPr/>
        </p:nvSpPr>
        <p:spPr>
          <a:xfrm>
            <a:off x="6419088" y="4498848"/>
            <a:ext cx="4663440" cy="270843"/>
          </a:xfrm>
          <a:prstGeom prst="rect">
            <a:avLst/>
          </a:prstGeom>
          <a:noFill/>
        </p:spPr>
        <p:txBody>
          <a:bodyPr wrap="square" lIns="27432" tIns="27432" rIns="27432" bIns="27432" anchor="t">
            <a:spAutoFit/>
          </a:bodyPr>
          <a:lstStyle/>
          <a:p>
            <a:pPr defTabSz="457200"/>
            <a:r>
              <a:rPr sz="1400" dirty="0" err="1">
                <a:solidFill>
                  <a:srgbClr val="263238"/>
                </a:solidFill>
                <a:latin typeface="Aptos"/>
              </a:rPr>
              <a:t>συνθέτω</a:t>
            </a:r>
            <a:r>
              <a:rPr sz="1400" dirty="0">
                <a:solidFill>
                  <a:srgbClr val="263238"/>
                </a:solidFill>
                <a:latin typeface="Aptos"/>
              </a:rPr>
              <a:t> </a:t>
            </a:r>
            <a:r>
              <a:rPr lang="el-GR" sz="1400" dirty="0">
                <a:solidFill>
                  <a:srgbClr val="263238"/>
                </a:solidFill>
                <a:latin typeface="Aptos"/>
              </a:rPr>
              <a:t>- </a:t>
            </a:r>
            <a:r>
              <a:rPr sz="1400" dirty="0" err="1">
                <a:solidFill>
                  <a:srgbClr val="263238"/>
                </a:solidFill>
                <a:latin typeface="Aptos"/>
              </a:rPr>
              <a:t>διορθώνω</a:t>
            </a:r>
            <a:r>
              <a:rPr sz="1400" dirty="0">
                <a:solidFill>
                  <a:srgbClr val="263238"/>
                </a:solidFill>
                <a:latin typeface="Aptos"/>
              </a:rPr>
              <a:t> </a:t>
            </a:r>
            <a:r>
              <a:rPr lang="el-GR" sz="1400" dirty="0">
                <a:solidFill>
                  <a:srgbClr val="263238"/>
                </a:solidFill>
                <a:latin typeface="Aptos"/>
              </a:rPr>
              <a:t>-</a:t>
            </a:r>
            <a:r>
              <a:rPr sz="1400" dirty="0">
                <a:solidFill>
                  <a:srgbClr val="263238"/>
                </a:solidFill>
                <a:latin typeface="Aptos"/>
              </a:rPr>
              <a:t> </a:t>
            </a:r>
            <a:r>
              <a:rPr sz="1400" dirty="0" err="1">
                <a:solidFill>
                  <a:srgbClr val="263238"/>
                </a:solidFill>
                <a:latin typeface="Aptos"/>
              </a:rPr>
              <a:t>δι</a:t>
            </a:r>
            <a:r>
              <a:rPr sz="1400" dirty="0">
                <a:solidFill>
                  <a:srgbClr val="263238"/>
                </a:solidFill>
                <a:latin typeface="Aptos"/>
              </a:rPr>
              <a:t>αχειρίζομαι</a:t>
            </a:r>
          </a:p>
        </p:txBody>
      </p:sp>
      <p:sp>
        <p:nvSpPr>
          <p:cNvPr id="25" name="Rectangle 24"/>
          <p:cNvSpPr/>
          <p:nvPr/>
        </p:nvSpPr>
        <p:spPr>
          <a:xfrm>
            <a:off x="502920" y="6501384"/>
            <a:ext cx="11155680" cy="10972"/>
          </a:xfrm>
          <a:prstGeom prst="rect">
            <a:avLst/>
          </a:prstGeom>
          <a:solidFill>
            <a:srgbClr val="D9D6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6" name="TextBox 25"/>
          <p:cNvSpPr txBox="1"/>
          <p:nvPr/>
        </p:nvSpPr>
        <p:spPr>
          <a:xfrm>
            <a:off x="530352" y="6537960"/>
            <a:ext cx="5943600" cy="16459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819" b="1" i="0" u="none" strike="noStrike" kern="1200" cap="none" spc="0" normalizeH="0" baseline="0" noProof="0">
                <a:ln>
                  <a:noFill/>
                </a:ln>
                <a:solidFill>
                  <a:srgbClr val="6C7A82"/>
                </a:solidFill>
                <a:effectLst/>
                <a:uLnTx/>
                <a:uFillTx/>
                <a:latin typeface="Aptos"/>
                <a:ea typeface="+mn-ea"/>
                <a:cs typeface="+mn-cs"/>
              </a:rPr>
              <a:t>ΕΝΌΤΗΤΑ 2</a:t>
            </a:r>
          </a:p>
        </p:txBody>
      </p:sp>
      <p:sp>
        <p:nvSpPr>
          <p:cNvPr id="28" name="Θέση αριθμού διαφάνειας 27">
            <a:extLst>
              <a:ext uri="{FF2B5EF4-FFF2-40B4-BE49-F238E27FC236}">
                <a16:creationId xmlns:a16="http://schemas.microsoft.com/office/drawing/2014/main" id="{C8C129A1-0C9B-54E1-1F17-87D3CCC6DB20}"/>
              </a:ext>
            </a:extLst>
          </p:cNvPr>
          <p:cNvSpPr>
            <a:spLocks noGrp="1"/>
          </p:cNvSpPr>
          <p:nvPr>
            <p:ph type="sldNum" sz="quarter" idx="12"/>
          </p:nvPr>
        </p:nvSpPr>
        <p:spPr>
          <a:xfrm>
            <a:off x="9525000" y="6437693"/>
            <a:ext cx="2133600" cy="365125"/>
          </a:xfrm>
        </p:spPr>
        <p:txBody>
          <a:bodyPr/>
          <a:lstStyle/>
          <a:p>
            <a:fld id="{C1FF6DA9-008F-8B48-92A6-B652298478BF}" type="slidenum">
              <a:rPr lang="en-US" smtClean="0"/>
              <a:t>29</a:t>
            </a:fld>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24465B"/>
        </a:solidFill>
        <a:effectLst/>
      </p:bgPr>
    </p:bg>
    <p:spTree>
      <p:nvGrpSpPr>
        <p:cNvPr id="1" name=""/>
        <p:cNvGrpSpPr/>
        <p:nvPr/>
      </p:nvGrpSpPr>
      <p:grpSpPr>
        <a:xfrm>
          <a:off x="0" y="0"/>
          <a:ext cx="0" cy="0"/>
          <a:chOff x="0" y="0"/>
          <a:chExt cx="0" cy="0"/>
        </a:xfrm>
      </p:grpSpPr>
      <p:sp>
        <p:nvSpPr>
          <p:cNvPr id="2" name="Oval 1"/>
          <p:cNvSpPr/>
          <p:nvPr/>
        </p:nvSpPr>
        <p:spPr>
          <a:xfrm>
            <a:off x="9326880" y="-731520"/>
            <a:ext cx="3749039" cy="3749039"/>
          </a:xfrm>
          <a:prstGeom prst="ellipse">
            <a:avLst/>
          </a:prstGeom>
          <a:solidFill>
            <a:srgbClr val="7D9EA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Oval 2"/>
          <p:cNvSpPr/>
          <p:nvPr/>
        </p:nvSpPr>
        <p:spPr>
          <a:xfrm>
            <a:off x="8458200" y="0"/>
            <a:ext cx="2286000" cy="2286000"/>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TextBox 3"/>
          <p:cNvSpPr txBox="1"/>
          <p:nvPr/>
        </p:nvSpPr>
        <p:spPr>
          <a:xfrm>
            <a:off x="749808" y="1874519"/>
            <a:ext cx="6583680" cy="1280160"/>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2900" b="1" i="0" u="none" strike="noStrike" kern="1200" cap="none" spc="0" normalizeH="0" baseline="0" noProof="0">
                <a:ln>
                  <a:noFill/>
                </a:ln>
                <a:solidFill>
                  <a:srgbClr val="FFFFFF"/>
                </a:solidFill>
                <a:effectLst/>
                <a:uLnTx/>
                <a:uFillTx/>
                <a:latin typeface="Aptos Display"/>
                <a:ea typeface="+mn-ea"/>
                <a:cs typeface="+mn-cs"/>
              </a:rPr>
              <a:t>Η φυσιογνωμία
του μαθήματος</a:t>
            </a:r>
          </a:p>
        </p:txBody>
      </p:sp>
      <p:sp>
        <p:nvSpPr>
          <p:cNvPr id="5" name="TextBox 4"/>
          <p:cNvSpPr txBox="1"/>
          <p:nvPr/>
        </p:nvSpPr>
        <p:spPr>
          <a:xfrm>
            <a:off x="768096" y="3246120"/>
            <a:ext cx="7690104" cy="255455"/>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300" b="0" i="0" u="none" strike="noStrike" kern="1200" cap="none" spc="0" normalizeH="0" baseline="0" noProof="0" dirty="0">
                <a:ln>
                  <a:noFill/>
                </a:ln>
                <a:solidFill>
                  <a:srgbClr val="D7E2E7"/>
                </a:solidFill>
                <a:effectLst/>
                <a:uLnTx/>
                <a:uFillTx/>
                <a:latin typeface="Aptos"/>
                <a:ea typeface="+mn-ea"/>
                <a:cs typeface="+mn-cs"/>
              </a:rPr>
              <a:t>Η </a:t>
            </a:r>
            <a:r>
              <a:rPr kumimoji="0" sz="1300" b="0" i="0" u="none" strike="noStrike" kern="1200" cap="none" spc="0" normalizeH="0" baseline="0" noProof="0" dirty="0" err="1">
                <a:ln>
                  <a:noFill/>
                </a:ln>
                <a:solidFill>
                  <a:srgbClr val="D7E2E7"/>
                </a:solidFill>
                <a:effectLst/>
                <a:uLnTx/>
                <a:uFillTx/>
                <a:latin typeface="Aptos"/>
                <a:ea typeface="+mn-ea"/>
                <a:cs typeface="+mn-cs"/>
              </a:rPr>
              <a:t>Ηθική</a:t>
            </a:r>
            <a:r>
              <a:rPr kumimoji="0" sz="1300" b="0" i="0" u="none" strike="noStrike" kern="1200" cap="none" spc="0" normalizeH="0" baseline="0" noProof="0" dirty="0">
                <a:ln>
                  <a:noFill/>
                </a:ln>
                <a:solidFill>
                  <a:srgbClr val="D7E2E7"/>
                </a:solidFill>
                <a:effectLst/>
                <a:uLnTx/>
                <a:uFillTx/>
                <a:latin typeface="Aptos"/>
                <a:ea typeface="+mn-ea"/>
                <a:cs typeface="+mn-cs"/>
              </a:rPr>
              <a:t> </a:t>
            </a:r>
            <a:r>
              <a:rPr kumimoji="0" sz="1300" b="0" i="0" u="none" strike="noStrike" kern="1200" cap="none" spc="0" normalizeH="0" baseline="0" noProof="0" dirty="0" err="1">
                <a:ln>
                  <a:noFill/>
                </a:ln>
                <a:solidFill>
                  <a:srgbClr val="D7E2E7"/>
                </a:solidFill>
                <a:effectLst/>
                <a:uLnTx/>
                <a:uFillTx/>
                <a:latin typeface="Aptos"/>
                <a:ea typeface="+mn-ea"/>
                <a:cs typeface="+mn-cs"/>
              </a:rPr>
              <a:t>ως</a:t>
            </a:r>
            <a:r>
              <a:rPr kumimoji="0" sz="1300" b="0" i="0" u="none" strike="noStrike" kern="1200" cap="none" spc="0" normalizeH="0" baseline="0" noProof="0" dirty="0">
                <a:ln>
                  <a:noFill/>
                </a:ln>
                <a:solidFill>
                  <a:srgbClr val="D7E2E7"/>
                </a:solidFill>
                <a:effectLst/>
                <a:uLnTx/>
                <a:uFillTx/>
                <a:latin typeface="Aptos"/>
                <a:ea typeface="+mn-ea"/>
                <a:cs typeface="+mn-cs"/>
              </a:rPr>
              <a:t> π</a:t>
            </a:r>
            <a:r>
              <a:rPr kumimoji="0" sz="1300" b="0" i="0" u="none" strike="noStrike" kern="1200" cap="none" spc="0" normalizeH="0" baseline="0" noProof="0" dirty="0" err="1">
                <a:ln>
                  <a:noFill/>
                </a:ln>
                <a:solidFill>
                  <a:srgbClr val="D7E2E7"/>
                </a:solidFill>
                <a:effectLst/>
                <a:uLnTx/>
                <a:uFillTx/>
                <a:latin typeface="Aptos"/>
                <a:ea typeface="+mn-ea"/>
                <a:cs typeface="+mn-cs"/>
              </a:rPr>
              <a:t>εδίο</a:t>
            </a:r>
            <a:r>
              <a:rPr kumimoji="0" sz="1300" b="0" i="0" u="none" strike="noStrike" kern="1200" cap="none" spc="0" normalizeH="0" baseline="0" noProof="0" dirty="0">
                <a:ln>
                  <a:noFill/>
                </a:ln>
                <a:solidFill>
                  <a:srgbClr val="D7E2E7"/>
                </a:solidFill>
                <a:effectLst/>
                <a:uLnTx/>
                <a:uFillTx/>
                <a:latin typeface="Aptos"/>
                <a:ea typeface="+mn-ea"/>
                <a:cs typeface="+mn-cs"/>
              </a:rPr>
              <a:t> </a:t>
            </a:r>
            <a:r>
              <a:rPr kumimoji="0" sz="1300" b="0" i="0" u="none" strike="noStrike" kern="1200" cap="none" spc="0" normalizeH="0" baseline="0" noProof="0" dirty="0" err="1">
                <a:ln>
                  <a:noFill/>
                </a:ln>
                <a:solidFill>
                  <a:srgbClr val="D7E2E7"/>
                </a:solidFill>
                <a:effectLst/>
                <a:uLnTx/>
                <a:uFillTx/>
                <a:latin typeface="Aptos"/>
                <a:ea typeface="+mn-ea"/>
                <a:cs typeface="+mn-cs"/>
              </a:rPr>
              <a:t>σχέσεων</a:t>
            </a:r>
            <a:r>
              <a:rPr kumimoji="0" sz="1300" b="0" i="0" u="none" strike="noStrike" kern="1200" cap="none" spc="0" normalizeH="0" baseline="0" noProof="0" dirty="0">
                <a:ln>
                  <a:noFill/>
                </a:ln>
                <a:solidFill>
                  <a:srgbClr val="D7E2E7"/>
                </a:solidFill>
                <a:effectLst/>
                <a:uLnTx/>
                <a:uFillTx/>
                <a:latin typeface="Aptos"/>
                <a:ea typeface="+mn-ea"/>
                <a:cs typeface="+mn-cs"/>
              </a:rPr>
              <a:t>, </a:t>
            </a:r>
            <a:r>
              <a:rPr kumimoji="0" lang="el-GR" sz="1300" b="0" i="0" u="none" strike="noStrike" kern="1200" cap="none" spc="0" normalizeH="0" baseline="0" noProof="0" dirty="0">
                <a:ln>
                  <a:noFill/>
                </a:ln>
                <a:solidFill>
                  <a:srgbClr val="D7E2E7"/>
                </a:solidFill>
                <a:effectLst/>
                <a:uLnTx/>
                <a:uFillTx/>
                <a:latin typeface="Aptos"/>
                <a:ea typeface="+mn-ea"/>
                <a:cs typeface="+mn-cs"/>
              </a:rPr>
              <a:t>ορθολογικής </a:t>
            </a:r>
            <a:r>
              <a:rPr kumimoji="0" sz="1300" b="0" i="0" u="none" strike="noStrike" kern="1200" cap="none" spc="0" normalizeH="0" baseline="0" noProof="0" dirty="0" err="1">
                <a:ln>
                  <a:noFill/>
                </a:ln>
                <a:solidFill>
                  <a:srgbClr val="D7E2E7"/>
                </a:solidFill>
                <a:effectLst/>
                <a:uLnTx/>
                <a:uFillTx/>
                <a:latin typeface="Aptos"/>
                <a:ea typeface="+mn-ea"/>
                <a:cs typeface="+mn-cs"/>
              </a:rPr>
              <a:t>κρίσης</a:t>
            </a:r>
            <a:r>
              <a:rPr kumimoji="0" sz="1300" b="0" i="0" u="none" strike="noStrike" kern="1200" cap="none" spc="0" normalizeH="0" baseline="0" noProof="0" dirty="0">
                <a:ln>
                  <a:noFill/>
                </a:ln>
                <a:solidFill>
                  <a:srgbClr val="D7E2E7"/>
                </a:solidFill>
                <a:effectLst/>
                <a:uLnTx/>
                <a:uFillTx/>
                <a:latin typeface="Aptos"/>
                <a:ea typeface="+mn-ea"/>
                <a:cs typeface="+mn-cs"/>
              </a:rPr>
              <a:t>, </a:t>
            </a:r>
            <a:r>
              <a:rPr kumimoji="0" lang="el-GR" sz="1300" b="0" i="0" u="none" strike="noStrike" kern="1200" cap="none" spc="0" normalizeH="0" baseline="0" noProof="0" dirty="0">
                <a:ln>
                  <a:noFill/>
                </a:ln>
                <a:solidFill>
                  <a:srgbClr val="D7E2E7"/>
                </a:solidFill>
                <a:effectLst/>
                <a:uLnTx/>
                <a:uFillTx/>
                <a:latin typeface="Aptos"/>
                <a:ea typeface="+mn-ea"/>
                <a:cs typeface="+mn-cs"/>
              </a:rPr>
              <a:t>κανονιστικών αρχών, </a:t>
            </a:r>
            <a:r>
              <a:rPr kumimoji="0" sz="1300" b="0" i="0" u="none" strike="noStrike" kern="1200" cap="none" spc="0" normalizeH="0" baseline="0" noProof="0" dirty="0">
                <a:ln>
                  <a:noFill/>
                </a:ln>
                <a:solidFill>
                  <a:srgbClr val="D7E2E7"/>
                </a:solidFill>
                <a:effectLst/>
                <a:uLnTx/>
                <a:uFillTx/>
                <a:latin typeface="Aptos"/>
                <a:ea typeface="+mn-ea"/>
                <a:cs typeface="+mn-cs"/>
              </a:rPr>
              <a:t>α</a:t>
            </a:r>
            <a:r>
              <a:rPr kumimoji="0" sz="1300" b="0" i="0" u="none" strike="noStrike" kern="1200" cap="none" spc="0" normalizeH="0" baseline="0" noProof="0" dirty="0" err="1">
                <a:ln>
                  <a:noFill/>
                </a:ln>
                <a:solidFill>
                  <a:srgbClr val="D7E2E7"/>
                </a:solidFill>
                <a:effectLst/>
                <a:uLnTx/>
                <a:uFillTx/>
                <a:latin typeface="Aptos"/>
                <a:ea typeface="+mn-ea"/>
                <a:cs typeface="+mn-cs"/>
              </a:rPr>
              <a:t>ξιών</a:t>
            </a:r>
            <a:r>
              <a:rPr kumimoji="0" sz="1300" b="0" i="0" u="none" strike="noStrike" kern="1200" cap="none" spc="0" normalizeH="0" baseline="0" noProof="0" dirty="0">
                <a:ln>
                  <a:noFill/>
                </a:ln>
                <a:solidFill>
                  <a:srgbClr val="D7E2E7"/>
                </a:solidFill>
                <a:effectLst/>
                <a:uLnTx/>
                <a:uFillTx/>
                <a:latin typeface="Aptos"/>
                <a:ea typeface="+mn-ea"/>
                <a:cs typeface="+mn-cs"/>
              </a:rPr>
              <a:t> και </a:t>
            </a:r>
            <a:r>
              <a:rPr kumimoji="0" sz="1300" b="0" i="0" u="none" strike="noStrike" kern="1200" cap="none" spc="0" normalizeH="0" baseline="0" noProof="0" dirty="0" err="1">
                <a:ln>
                  <a:noFill/>
                </a:ln>
                <a:solidFill>
                  <a:srgbClr val="D7E2E7"/>
                </a:solidFill>
                <a:effectLst/>
                <a:uLnTx/>
                <a:uFillTx/>
                <a:latin typeface="Aptos"/>
                <a:ea typeface="+mn-ea"/>
                <a:cs typeface="+mn-cs"/>
              </a:rPr>
              <a:t>δημοκρ</a:t>
            </a:r>
            <a:r>
              <a:rPr kumimoji="0" sz="1300" b="0" i="0" u="none" strike="noStrike" kern="1200" cap="none" spc="0" normalizeH="0" baseline="0" noProof="0" dirty="0">
                <a:ln>
                  <a:noFill/>
                </a:ln>
                <a:solidFill>
                  <a:srgbClr val="D7E2E7"/>
                </a:solidFill>
                <a:effectLst/>
                <a:uLnTx/>
                <a:uFillTx/>
                <a:latin typeface="Aptos"/>
                <a:ea typeface="+mn-ea"/>
                <a:cs typeface="+mn-cs"/>
              </a:rPr>
              <a:t>ατικού διαλόγου.</a:t>
            </a:r>
          </a:p>
        </p:txBody>
      </p:sp>
      <p:sp>
        <p:nvSpPr>
          <p:cNvPr id="6" name="Rectangle 5"/>
          <p:cNvSpPr/>
          <p:nvPr/>
        </p:nvSpPr>
        <p:spPr>
          <a:xfrm>
            <a:off x="768096" y="4224528"/>
            <a:ext cx="1005840" cy="36576"/>
          </a:xfrm>
          <a:prstGeom prst="rect">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TextBox 6"/>
          <p:cNvSpPr txBox="1"/>
          <p:nvPr/>
        </p:nvSpPr>
        <p:spPr>
          <a:xfrm>
            <a:off x="768096" y="4407408"/>
            <a:ext cx="3657600" cy="274320"/>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919" b="1" i="0" u="none" strike="noStrike" kern="1200" cap="none" spc="0" normalizeH="0" baseline="0" noProof="0">
                <a:ln>
                  <a:noFill/>
                </a:ln>
                <a:solidFill>
                  <a:srgbClr val="D7B06B"/>
                </a:solidFill>
                <a:effectLst/>
                <a:uLnTx/>
                <a:uFillTx/>
                <a:latin typeface="Aptos"/>
                <a:ea typeface="+mn-ea"/>
                <a:cs typeface="+mn-cs"/>
              </a:rPr>
              <a:t>Ενότητα 1</a:t>
            </a:r>
          </a:p>
        </p:txBody>
      </p:sp>
      <p:sp>
        <p:nvSpPr>
          <p:cNvPr id="8" name="Rectangle 7"/>
          <p:cNvSpPr/>
          <p:nvPr/>
        </p:nvSpPr>
        <p:spPr>
          <a:xfrm>
            <a:off x="502920" y="6501384"/>
            <a:ext cx="11155680" cy="10972"/>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TextBox 8"/>
          <p:cNvSpPr txBox="1"/>
          <p:nvPr/>
        </p:nvSpPr>
        <p:spPr>
          <a:xfrm>
            <a:off x="530352" y="6537960"/>
            <a:ext cx="5943600" cy="16459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819" b="1" i="0" u="none" strike="noStrike" kern="1200" cap="none" spc="0" normalizeH="0" baseline="0" noProof="0">
                <a:ln>
                  <a:noFill/>
                </a:ln>
                <a:solidFill>
                  <a:srgbClr val="FFFFFF"/>
                </a:solidFill>
                <a:effectLst/>
                <a:uLnTx/>
                <a:uFillTx/>
                <a:latin typeface="Aptos"/>
                <a:ea typeface="+mn-ea"/>
                <a:cs typeface="+mn-cs"/>
              </a:rPr>
              <a:t>ΕΝΌΤΗΤΑ 1</a:t>
            </a:r>
          </a:p>
        </p:txBody>
      </p:sp>
      <p:sp>
        <p:nvSpPr>
          <p:cNvPr id="11" name="Θέση αριθμού διαφάνειας 10">
            <a:extLst>
              <a:ext uri="{FF2B5EF4-FFF2-40B4-BE49-F238E27FC236}">
                <a16:creationId xmlns:a16="http://schemas.microsoft.com/office/drawing/2014/main" id="{D3433BAF-EF15-F8A4-3127-6FDD6F8A6D26}"/>
              </a:ext>
            </a:extLst>
          </p:cNvPr>
          <p:cNvSpPr>
            <a:spLocks noGrp="1"/>
          </p:cNvSpPr>
          <p:nvPr>
            <p:ph type="sldNum" sz="quarter" idx="12"/>
          </p:nvPr>
        </p:nvSpPr>
        <p:spPr>
          <a:xfrm>
            <a:off x="9555480" y="6469507"/>
            <a:ext cx="2133600" cy="365125"/>
          </a:xfrm>
        </p:spPr>
        <p:txBody>
          <a:bodyPr/>
          <a:lstStyle/>
          <a:p>
            <a:fld id="{C1FF6DA9-008F-8B48-92A6-B652298478BF}" type="slidenum">
              <a:rPr lang="en-US" smtClean="0"/>
              <a:t>3</a:t>
            </a:fld>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sp>
        <p:nvSpPr>
          <p:cNvPr id="2" name="TextBox 1"/>
          <p:cNvSpPr txBox="1"/>
          <p:nvPr/>
        </p:nvSpPr>
        <p:spPr>
          <a:xfrm>
            <a:off x="685800" y="420624"/>
            <a:ext cx="4754880" cy="25603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930" b="1" i="0" u="none" strike="noStrike" kern="1200" cap="none" spc="0" normalizeH="0" baseline="0" noProof="0">
                <a:ln>
                  <a:noFill/>
                </a:ln>
                <a:solidFill>
                  <a:srgbClr val="D7B06B"/>
                </a:solidFill>
                <a:effectLst/>
                <a:uLnTx/>
                <a:uFillTx/>
                <a:latin typeface="Aptos"/>
                <a:ea typeface="+mn-ea"/>
                <a:cs typeface="+mn-cs"/>
              </a:rPr>
              <a:t>ΑΞΙΕΣ ΚΑΙ ΣΤΑΣΕΙΣ</a:t>
            </a:r>
          </a:p>
        </p:txBody>
      </p:sp>
      <p:sp>
        <p:nvSpPr>
          <p:cNvPr id="3" name="TextBox 2"/>
          <p:cNvSpPr txBox="1"/>
          <p:nvPr/>
        </p:nvSpPr>
        <p:spPr>
          <a:xfrm>
            <a:off x="685800" y="749808"/>
            <a:ext cx="10607040" cy="470898"/>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sz="2700" b="1" i="0" u="none" strike="noStrike" kern="1200" cap="none" spc="0" normalizeH="0" baseline="0" noProof="0" dirty="0">
                <a:ln>
                  <a:noFill/>
                </a:ln>
                <a:solidFill>
                  <a:srgbClr val="24465B"/>
                </a:solidFill>
                <a:effectLst/>
                <a:uLnTx/>
                <a:uFillTx/>
                <a:latin typeface="Aptos Display"/>
                <a:ea typeface="+mn-ea"/>
                <a:cs typeface="+mn-cs"/>
              </a:rPr>
              <a:t>Αναστοχασμός και δημοκρατικός διάλογος</a:t>
            </a:r>
          </a:p>
        </p:txBody>
      </p:sp>
      <p:sp>
        <p:nvSpPr>
          <p:cNvPr id="5" name="Rounded Rectangle 4"/>
          <p:cNvSpPr/>
          <p:nvPr/>
        </p:nvSpPr>
        <p:spPr>
          <a:xfrm>
            <a:off x="749808" y="1901952"/>
            <a:ext cx="5120640" cy="1618488"/>
          </a:xfrm>
          <a:prstGeom prst="roundRect">
            <a:avLst/>
          </a:prstGeom>
          <a:solidFill>
            <a:srgbClr val="FFFFFF"/>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Oval 5"/>
          <p:cNvSpPr/>
          <p:nvPr/>
        </p:nvSpPr>
        <p:spPr>
          <a:xfrm>
            <a:off x="932688" y="2084832"/>
            <a:ext cx="384048" cy="384048"/>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TextBox 6"/>
          <p:cNvSpPr txBox="1"/>
          <p:nvPr/>
        </p:nvSpPr>
        <p:spPr>
          <a:xfrm>
            <a:off x="932688" y="2167128"/>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1</a:t>
            </a:r>
          </a:p>
        </p:txBody>
      </p:sp>
      <p:sp>
        <p:nvSpPr>
          <p:cNvPr id="8" name="TextBox 7"/>
          <p:cNvSpPr txBox="1"/>
          <p:nvPr/>
        </p:nvSpPr>
        <p:spPr>
          <a:xfrm>
            <a:off x="1435607" y="2066544"/>
            <a:ext cx="4270248" cy="420624"/>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520" b="1" i="0" u="none" strike="noStrike" kern="1200" cap="none" spc="0" normalizeH="0" baseline="0" noProof="0">
                <a:ln>
                  <a:noFill/>
                </a:ln>
                <a:solidFill>
                  <a:srgbClr val="24465B"/>
                </a:solidFill>
                <a:effectLst/>
                <a:uLnTx/>
                <a:uFillTx/>
                <a:latin typeface="Aptos Display"/>
                <a:ea typeface="+mn-ea"/>
                <a:cs typeface="+mn-cs"/>
              </a:rPr>
              <a:t>Κριτική στάση</a:t>
            </a:r>
          </a:p>
        </p:txBody>
      </p:sp>
      <p:sp>
        <p:nvSpPr>
          <p:cNvPr id="9" name="TextBox 8"/>
          <p:cNvSpPr txBox="1"/>
          <p:nvPr/>
        </p:nvSpPr>
        <p:spPr>
          <a:xfrm>
            <a:off x="978407" y="2587752"/>
            <a:ext cx="4663440" cy="486287"/>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00" b="0" i="0" u="none" strike="noStrike" kern="1200" cap="none" spc="0" normalizeH="0" baseline="0" noProof="0" dirty="0" err="1">
                <a:ln>
                  <a:noFill/>
                </a:ln>
                <a:solidFill>
                  <a:srgbClr val="263238"/>
                </a:solidFill>
                <a:effectLst/>
                <a:uLnTx/>
                <a:uFillTx/>
                <a:latin typeface="Aptos"/>
                <a:ea typeface="+mn-ea"/>
                <a:cs typeface="+mn-cs"/>
              </a:rPr>
              <a:t>Εξετάζω</a:t>
            </a:r>
            <a:r>
              <a:rPr kumimoji="0" sz="1400" b="0" i="0" u="none" strike="noStrike" kern="1200" cap="none" spc="0" normalizeH="0" baseline="0" noProof="0" dirty="0">
                <a:ln>
                  <a:noFill/>
                </a:ln>
                <a:solidFill>
                  <a:srgbClr val="263238"/>
                </a:solidFill>
                <a:effectLst/>
                <a:uLnTx/>
                <a:uFillTx/>
                <a:latin typeface="Aptos"/>
                <a:ea typeface="+mn-ea"/>
                <a:cs typeface="+mn-cs"/>
              </a:rPr>
              <a:t> π</a:t>
            </a:r>
            <a:r>
              <a:rPr kumimoji="0" sz="1400" b="0" i="0" u="none" strike="noStrike" kern="1200" cap="none" spc="0" normalizeH="0" baseline="0" noProof="0" dirty="0" err="1">
                <a:ln>
                  <a:noFill/>
                </a:ln>
                <a:solidFill>
                  <a:srgbClr val="263238"/>
                </a:solidFill>
                <a:effectLst/>
                <a:uLnTx/>
                <a:uFillTx/>
                <a:latin typeface="Aptos"/>
                <a:ea typeface="+mn-ea"/>
                <a:cs typeface="+mn-cs"/>
              </a:rPr>
              <a:t>ληροφορίες</a:t>
            </a:r>
            <a:r>
              <a:rPr kumimoji="0" sz="1400" b="0" i="0" u="none" strike="noStrike" kern="1200" cap="none" spc="0" normalizeH="0" baseline="0" noProof="0" dirty="0">
                <a:ln>
                  <a:noFill/>
                </a:ln>
                <a:solidFill>
                  <a:srgbClr val="263238"/>
                </a:solidFill>
                <a:effectLst/>
                <a:uLnTx/>
                <a:uFillTx/>
                <a:latin typeface="Aptos"/>
                <a:ea typeface="+mn-ea"/>
                <a:cs typeface="+mn-cs"/>
              </a:rPr>
              <a:t> και επ</a:t>
            </a:r>
            <a:r>
              <a:rPr kumimoji="0" sz="1400" b="0" i="0" u="none" strike="noStrike" kern="1200" cap="none" spc="0" normalizeH="0" baseline="0" noProof="0" dirty="0" err="1">
                <a:ln>
                  <a:noFill/>
                </a:ln>
                <a:solidFill>
                  <a:srgbClr val="263238"/>
                </a:solidFill>
                <a:effectLst/>
                <a:uLnTx/>
                <a:uFillTx/>
                <a:latin typeface="Aptos"/>
                <a:ea typeface="+mn-ea"/>
                <a:cs typeface="+mn-cs"/>
              </a:rPr>
              <a:t>ιχειρήμ</a:t>
            </a:r>
            <a:r>
              <a:rPr kumimoji="0" sz="1400" b="0" i="0" u="none" strike="noStrike" kern="1200" cap="none" spc="0" normalizeH="0" baseline="0" noProof="0" dirty="0">
                <a:ln>
                  <a:noFill/>
                </a:ln>
                <a:solidFill>
                  <a:srgbClr val="263238"/>
                </a:solidFill>
                <a:effectLst/>
                <a:uLnTx/>
                <a:uFillTx/>
                <a:latin typeface="Aptos"/>
                <a:ea typeface="+mn-ea"/>
                <a:cs typeface="+mn-cs"/>
              </a:rPr>
              <a:t>ατα και αναγνωρίζω προσπάθειες χειραγώγησης.</a:t>
            </a:r>
          </a:p>
        </p:txBody>
      </p:sp>
      <p:sp>
        <p:nvSpPr>
          <p:cNvPr id="10" name="Rounded Rectangle 9"/>
          <p:cNvSpPr/>
          <p:nvPr/>
        </p:nvSpPr>
        <p:spPr>
          <a:xfrm>
            <a:off x="6190488" y="1901952"/>
            <a:ext cx="5120640" cy="1618488"/>
          </a:xfrm>
          <a:prstGeom prst="roundRect">
            <a:avLst/>
          </a:prstGeom>
          <a:solidFill>
            <a:srgbClr val="E5ECEE"/>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Oval 10"/>
          <p:cNvSpPr/>
          <p:nvPr/>
        </p:nvSpPr>
        <p:spPr>
          <a:xfrm>
            <a:off x="6373368" y="2084832"/>
            <a:ext cx="384048" cy="384048"/>
          </a:xfrm>
          <a:prstGeom prst="ellipse">
            <a:avLst/>
          </a:prstGeom>
          <a:solidFill>
            <a:srgbClr val="7D9EA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TextBox 11"/>
          <p:cNvSpPr txBox="1"/>
          <p:nvPr/>
        </p:nvSpPr>
        <p:spPr>
          <a:xfrm>
            <a:off x="6373368" y="2167128"/>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2</a:t>
            </a:r>
          </a:p>
        </p:txBody>
      </p:sp>
      <p:sp>
        <p:nvSpPr>
          <p:cNvPr id="13" name="TextBox 12"/>
          <p:cNvSpPr txBox="1"/>
          <p:nvPr/>
        </p:nvSpPr>
        <p:spPr>
          <a:xfrm>
            <a:off x="6876288" y="2066544"/>
            <a:ext cx="4270248" cy="420624"/>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520" b="1" i="0" u="none" strike="noStrike" kern="1200" cap="none" spc="0" normalizeH="0" baseline="0" noProof="0">
                <a:ln>
                  <a:noFill/>
                </a:ln>
                <a:solidFill>
                  <a:srgbClr val="24465B"/>
                </a:solidFill>
                <a:effectLst/>
                <a:uLnTx/>
                <a:uFillTx/>
                <a:latin typeface="Aptos Display"/>
                <a:ea typeface="+mn-ea"/>
                <a:cs typeface="+mn-cs"/>
              </a:rPr>
              <a:t>Αναθεώρηση</a:t>
            </a:r>
          </a:p>
        </p:txBody>
      </p:sp>
      <p:sp>
        <p:nvSpPr>
          <p:cNvPr id="14" name="TextBox 13"/>
          <p:cNvSpPr txBox="1"/>
          <p:nvPr/>
        </p:nvSpPr>
        <p:spPr>
          <a:xfrm>
            <a:off x="6419088" y="2587752"/>
            <a:ext cx="4663440" cy="486287"/>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00" b="0" i="0" u="none" strike="noStrike" kern="1200" cap="none" spc="0" normalizeH="0" baseline="0" noProof="0" dirty="0" err="1">
                <a:ln>
                  <a:noFill/>
                </a:ln>
                <a:solidFill>
                  <a:srgbClr val="4C565C"/>
                </a:solidFill>
                <a:effectLst/>
                <a:uLnTx/>
                <a:uFillTx/>
                <a:latin typeface="Aptos"/>
                <a:ea typeface="+mn-ea"/>
                <a:cs typeface="+mn-cs"/>
              </a:rPr>
              <a:t>Αλλάζω</a:t>
            </a:r>
            <a:r>
              <a:rPr kumimoji="0" sz="1400" b="0" i="0" u="none" strike="noStrike" kern="1200" cap="none" spc="0" normalizeH="0" baseline="0" noProof="0" dirty="0">
                <a:ln>
                  <a:noFill/>
                </a:ln>
                <a:solidFill>
                  <a:srgbClr val="4C565C"/>
                </a:solidFill>
                <a:effectLst/>
                <a:uLnTx/>
                <a:uFillTx/>
                <a:latin typeface="Aptos"/>
                <a:ea typeface="+mn-ea"/>
                <a:cs typeface="+mn-cs"/>
              </a:rPr>
              <a:t> </a:t>
            </a:r>
            <a:r>
              <a:rPr kumimoji="0" sz="1400" b="0" i="0" u="none" strike="noStrike" kern="1200" cap="none" spc="0" normalizeH="0" baseline="0" noProof="0" dirty="0" err="1">
                <a:ln>
                  <a:noFill/>
                </a:ln>
                <a:solidFill>
                  <a:srgbClr val="4C565C"/>
                </a:solidFill>
                <a:effectLst/>
                <a:uLnTx/>
                <a:uFillTx/>
                <a:latin typeface="Aptos"/>
                <a:ea typeface="+mn-ea"/>
                <a:cs typeface="+mn-cs"/>
              </a:rPr>
              <a:t>θέση</a:t>
            </a:r>
            <a:r>
              <a:rPr kumimoji="0" sz="1400" b="0" i="0" u="none" strike="noStrike" kern="1200" cap="none" spc="0" normalizeH="0" baseline="0" noProof="0" dirty="0">
                <a:ln>
                  <a:noFill/>
                </a:ln>
                <a:solidFill>
                  <a:srgbClr val="4C565C"/>
                </a:solidFill>
                <a:effectLst/>
                <a:uLnTx/>
                <a:uFillTx/>
                <a:latin typeface="Aptos"/>
                <a:ea typeface="+mn-ea"/>
                <a:cs typeface="+mn-cs"/>
              </a:rPr>
              <a:t> </a:t>
            </a:r>
            <a:r>
              <a:rPr kumimoji="0" sz="1400" b="0" i="0" u="none" strike="noStrike" kern="1200" cap="none" spc="0" normalizeH="0" baseline="0" noProof="0" dirty="0" err="1">
                <a:ln>
                  <a:noFill/>
                </a:ln>
                <a:solidFill>
                  <a:srgbClr val="4C565C"/>
                </a:solidFill>
                <a:effectLst/>
                <a:uLnTx/>
                <a:uFillTx/>
                <a:latin typeface="Aptos"/>
                <a:ea typeface="+mn-ea"/>
                <a:cs typeface="+mn-cs"/>
              </a:rPr>
              <a:t>ότ</a:t>
            </a:r>
            <a:r>
              <a:rPr kumimoji="0" sz="1400" b="0" i="0" u="none" strike="noStrike" kern="1200" cap="none" spc="0" normalizeH="0" baseline="0" noProof="0" dirty="0">
                <a:ln>
                  <a:noFill/>
                </a:ln>
                <a:solidFill>
                  <a:srgbClr val="4C565C"/>
                </a:solidFill>
                <a:effectLst/>
                <a:uLnTx/>
                <a:uFillTx/>
                <a:latin typeface="Aptos"/>
                <a:ea typeface="+mn-ea"/>
                <a:cs typeface="+mn-cs"/>
              </a:rPr>
              <a:t>αν αυτή αποδεικνύεται ασυνεπής, βλαβερή ή άδικη.</a:t>
            </a:r>
          </a:p>
        </p:txBody>
      </p:sp>
      <p:sp>
        <p:nvSpPr>
          <p:cNvPr id="15" name="Rounded Rectangle 14"/>
          <p:cNvSpPr/>
          <p:nvPr/>
        </p:nvSpPr>
        <p:spPr>
          <a:xfrm>
            <a:off x="749808" y="3813048"/>
            <a:ext cx="5120640" cy="1618488"/>
          </a:xfrm>
          <a:prstGeom prst="roundRect">
            <a:avLst/>
          </a:prstGeom>
          <a:solidFill>
            <a:srgbClr val="E8D9BA"/>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Oval 15"/>
          <p:cNvSpPr/>
          <p:nvPr/>
        </p:nvSpPr>
        <p:spPr>
          <a:xfrm>
            <a:off x="932688" y="3995928"/>
            <a:ext cx="384048" cy="384048"/>
          </a:xfrm>
          <a:prstGeom prst="ellipse">
            <a:avLst/>
          </a:prstGeom>
          <a:solidFill>
            <a:srgbClr val="24465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TextBox 16"/>
          <p:cNvSpPr txBox="1"/>
          <p:nvPr/>
        </p:nvSpPr>
        <p:spPr>
          <a:xfrm>
            <a:off x="932688" y="4078224"/>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3</a:t>
            </a:r>
          </a:p>
        </p:txBody>
      </p:sp>
      <p:sp>
        <p:nvSpPr>
          <p:cNvPr id="18" name="TextBox 17"/>
          <p:cNvSpPr txBox="1"/>
          <p:nvPr/>
        </p:nvSpPr>
        <p:spPr>
          <a:xfrm>
            <a:off x="1435607" y="3977639"/>
            <a:ext cx="4270248" cy="420624"/>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520" b="1" i="0" u="none" strike="noStrike" kern="1200" cap="none" spc="0" normalizeH="0" baseline="0" noProof="0">
                <a:ln>
                  <a:noFill/>
                </a:ln>
                <a:solidFill>
                  <a:srgbClr val="24465B"/>
                </a:solidFill>
                <a:effectLst/>
                <a:uLnTx/>
                <a:uFillTx/>
                <a:latin typeface="Aptos Display"/>
                <a:ea typeface="+mn-ea"/>
                <a:cs typeface="+mn-cs"/>
              </a:rPr>
              <a:t>Σεβασμός</a:t>
            </a:r>
          </a:p>
        </p:txBody>
      </p:sp>
      <p:sp>
        <p:nvSpPr>
          <p:cNvPr id="19" name="TextBox 18"/>
          <p:cNvSpPr txBox="1"/>
          <p:nvPr/>
        </p:nvSpPr>
        <p:spPr>
          <a:xfrm>
            <a:off x="978407" y="4498848"/>
            <a:ext cx="4663440" cy="270843"/>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00" b="0" i="0" u="none" strike="noStrike" kern="1200" cap="none" spc="0" normalizeH="0" baseline="0" noProof="0" dirty="0" err="1">
                <a:ln>
                  <a:noFill/>
                </a:ln>
                <a:solidFill>
                  <a:srgbClr val="4C565C"/>
                </a:solidFill>
                <a:effectLst/>
                <a:uLnTx/>
                <a:uFillTx/>
                <a:latin typeface="Aptos"/>
                <a:ea typeface="+mn-ea"/>
                <a:cs typeface="+mn-cs"/>
              </a:rPr>
              <a:t>Συνδι</a:t>
            </a:r>
            <a:r>
              <a:rPr kumimoji="0" sz="1400" b="0" i="0" u="none" strike="noStrike" kern="1200" cap="none" spc="0" normalizeH="0" baseline="0" noProof="0" dirty="0">
                <a:ln>
                  <a:noFill/>
                </a:ln>
                <a:solidFill>
                  <a:srgbClr val="4C565C"/>
                </a:solidFill>
                <a:effectLst/>
                <a:uLnTx/>
                <a:uFillTx/>
                <a:latin typeface="Aptos"/>
                <a:ea typeface="+mn-ea"/>
                <a:cs typeface="+mn-cs"/>
              </a:rPr>
              <a:t>αλέγομαι ισότιμα με τη διαφορετική άποψη.</a:t>
            </a:r>
          </a:p>
        </p:txBody>
      </p:sp>
      <p:sp>
        <p:nvSpPr>
          <p:cNvPr id="20" name="Rounded Rectangle 19"/>
          <p:cNvSpPr/>
          <p:nvPr/>
        </p:nvSpPr>
        <p:spPr>
          <a:xfrm>
            <a:off x="6190488" y="3813048"/>
            <a:ext cx="5120640" cy="1618488"/>
          </a:xfrm>
          <a:prstGeom prst="roundRect">
            <a:avLst/>
          </a:prstGeom>
          <a:solidFill>
            <a:srgbClr val="DCE5DE"/>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Oval 20"/>
          <p:cNvSpPr/>
          <p:nvPr/>
        </p:nvSpPr>
        <p:spPr>
          <a:xfrm>
            <a:off x="6373368" y="3995928"/>
            <a:ext cx="384048" cy="384048"/>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2" name="TextBox 21"/>
          <p:cNvSpPr txBox="1"/>
          <p:nvPr/>
        </p:nvSpPr>
        <p:spPr>
          <a:xfrm>
            <a:off x="6373368" y="4078224"/>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4</a:t>
            </a:r>
          </a:p>
        </p:txBody>
      </p:sp>
      <p:sp>
        <p:nvSpPr>
          <p:cNvPr id="23" name="TextBox 22"/>
          <p:cNvSpPr txBox="1"/>
          <p:nvPr/>
        </p:nvSpPr>
        <p:spPr>
          <a:xfrm>
            <a:off x="6876288" y="3977639"/>
            <a:ext cx="4270248" cy="420624"/>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520" b="1" i="0" u="none" strike="noStrike" kern="1200" cap="none" spc="0" normalizeH="0" baseline="0" noProof="0">
                <a:ln>
                  <a:noFill/>
                </a:ln>
                <a:solidFill>
                  <a:srgbClr val="24465B"/>
                </a:solidFill>
                <a:effectLst/>
                <a:uLnTx/>
                <a:uFillTx/>
                <a:latin typeface="Aptos Display"/>
                <a:ea typeface="+mn-ea"/>
                <a:cs typeface="+mn-cs"/>
              </a:rPr>
              <a:t>Σύνθεση</a:t>
            </a:r>
          </a:p>
        </p:txBody>
      </p:sp>
      <p:sp>
        <p:nvSpPr>
          <p:cNvPr id="24" name="TextBox 23"/>
          <p:cNvSpPr txBox="1"/>
          <p:nvPr/>
        </p:nvSpPr>
        <p:spPr>
          <a:xfrm>
            <a:off x="6419088" y="4498848"/>
            <a:ext cx="4663440" cy="486287"/>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00" b="0" i="0" u="none" strike="noStrike" kern="1200" cap="none" spc="0" normalizeH="0" baseline="0" noProof="0" dirty="0" err="1">
                <a:ln>
                  <a:noFill/>
                </a:ln>
                <a:solidFill>
                  <a:srgbClr val="4C565C"/>
                </a:solidFill>
                <a:effectLst/>
                <a:uLnTx/>
                <a:uFillTx/>
                <a:latin typeface="Aptos"/>
                <a:ea typeface="+mn-ea"/>
                <a:cs typeface="+mn-cs"/>
              </a:rPr>
              <a:t>Αν</a:t>
            </a:r>
            <a:r>
              <a:rPr kumimoji="0" sz="1400" b="0" i="0" u="none" strike="noStrike" kern="1200" cap="none" spc="0" normalizeH="0" baseline="0" noProof="0" dirty="0">
                <a:ln>
                  <a:noFill/>
                </a:ln>
                <a:solidFill>
                  <a:srgbClr val="4C565C"/>
                </a:solidFill>
                <a:effectLst/>
                <a:uLnTx/>
                <a:uFillTx/>
                <a:latin typeface="Aptos"/>
                <a:ea typeface="+mn-ea"/>
                <a:cs typeface="+mn-cs"/>
              </a:rPr>
              <a:t>αγνωρίζω την αξία της συναίνεσης και της σύνθεσης απόψεων.</a:t>
            </a:r>
          </a:p>
        </p:txBody>
      </p:sp>
      <p:sp>
        <p:nvSpPr>
          <p:cNvPr id="25" name="Rectangle 24"/>
          <p:cNvSpPr/>
          <p:nvPr/>
        </p:nvSpPr>
        <p:spPr>
          <a:xfrm>
            <a:off x="502920" y="6501384"/>
            <a:ext cx="11155680" cy="10972"/>
          </a:xfrm>
          <a:prstGeom prst="rect">
            <a:avLst/>
          </a:prstGeom>
          <a:solidFill>
            <a:srgbClr val="D9D6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6" name="TextBox 25"/>
          <p:cNvSpPr txBox="1"/>
          <p:nvPr/>
        </p:nvSpPr>
        <p:spPr>
          <a:xfrm>
            <a:off x="530352" y="6537960"/>
            <a:ext cx="5943600" cy="16459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819" b="1" i="0" u="none" strike="noStrike" kern="1200" cap="none" spc="0" normalizeH="0" baseline="0" noProof="0">
                <a:ln>
                  <a:noFill/>
                </a:ln>
                <a:solidFill>
                  <a:srgbClr val="6C7A82"/>
                </a:solidFill>
                <a:effectLst/>
                <a:uLnTx/>
                <a:uFillTx/>
                <a:latin typeface="Aptos"/>
                <a:ea typeface="+mn-ea"/>
                <a:cs typeface="+mn-cs"/>
              </a:rPr>
              <a:t>ΕΝΌΤΗΤΑ 2</a:t>
            </a:r>
          </a:p>
        </p:txBody>
      </p:sp>
      <p:sp>
        <p:nvSpPr>
          <p:cNvPr id="27" name="Θέση αριθμού διαφάνειας 26">
            <a:extLst>
              <a:ext uri="{FF2B5EF4-FFF2-40B4-BE49-F238E27FC236}">
                <a16:creationId xmlns:a16="http://schemas.microsoft.com/office/drawing/2014/main" id="{297C9F40-15A7-0FC5-0C26-B1BBA1AE3BB9}"/>
              </a:ext>
            </a:extLst>
          </p:cNvPr>
          <p:cNvSpPr>
            <a:spLocks noGrp="1"/>
          </p:cNvSpPr>
          <p:nvPr>
            <p:ph type="sldNum" sz="quarter" idx="12"/>
          </p:nvPr>
        </p:nvSpPr>
        <p:spPr>
          <a:xfrm>
            <a:off x="9540240" y="6437693"/>
            <a:ext cx="2133600" cy="365125"/>
          </a:xfrm>
        </p:spPr>
        <p:txBody>
          <a:bodyPr/>
          <a:lstStyle/>
          <a:p>
            <a:fld id="{C1FF6DA9-008F-8B48-92A6-B652298478BF}" type="slidenum">
              <a:rPr lang="en-US" smtClean="0"/>
              <a:t>30</a:t>
            </a:fld>
            <a:endParaRPr lang="en-US"/>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24465B"/>
        </a:solidFill>
        <a:effectLst/>
      </p:bgPr>
    </p:bg>
    <p:spTree>
      <p:nvGrpSpPr>
        <p:cNvPr id="1" name=""/>
        <p:cNvGrpSpPr/>
        <p:nvPr/>
      </p:nvGrpSpPr>
      <p:grpSpPr>
        <a:xfrm>
          <a:off x="0" y="0"/>
          <a:ext cx="0" cy="0"/>
          <a:chOff x="0" y="0"/>
          <a:chExt cx="0" cy="0"/>
        </a:xfrm>
      </p:grpSpPr>
      <p:sp>
        <p:nvSpPr>
          <p:cNvPr id="2" name="Oval 1"/>
          <p:cNvSpPr/>
          <p:nvPr/>
        </p:nvSpPr>
        <p:spPr>
          <a:xfrm>
            <a:off x="9326880" y="-731520"/>
            <a:ext cx="3749039" cy="3749039"/>
          </a:xfrm>
          <a:prstGeom prst="ellipse">
            <a:avLst/>
          </a:prstGeom>
          <a:solidFill>
            <a:srgbClr val="7D9EA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Oval 2"/>
          <p:cNvSpPr/>
          <p:nvPr/>
        </p:nvSpPr>
        <p:spPr>
          <a:xfrm>
            <a:off x="8458200" y="0"/>
            <a:ext cx="2286000" cy="2286000"/>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TextBox 3"/>
          <p:cNvSpPr txBox="1"/>
          <p:nvPr/>
        </p:nvSpPr>
        <p:spPr>
          <a:xfrm>
            <a:off x="749808" y="1874519"/>
            <a:ext cx="6583680" cy="1280160"/>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2900" b="1" i="0" u="none" strike="noStrike" kern="1200" cap="none" spc="0" normalizeH="0" baseline="0" noProof="0">
                <a:ln>
                  <a:noFill/>
                </a:ln>
                <a:solidFill>
                  <a:srgbClr val="FFFFFF"/>
                </a:solidFill>
                <a:effectLst/>
                <a:uLnTx/>
                <a:uFillTx/>
                <a:latin typeface="Aptos Display"/>
                <a:ea typeface="+mn-ea"/>
                <a:cs typeface="+mn-cs"/>
              </a:rPr>
              <a:t>Διδακτική πλαισίωση</a:t>
            </a:r>
          </a:p>
        </p:txBody>
      </p:sp>
      <p:sp>
        <p:nvSpPr>
          <p:cNvPr id="5" name="TextBox 4"/>
          <p:cNvSpPr txBox="1"/>
          <p:nvPr/>
        </p:nvSpPr>
        <p:spPr>
          <a:xfrm>
            <a:off x="749808" y="3845004"/>
            <a:ext cx="7796784" cy="255455"/>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300" b="0" i="0" u="none" strike="noStrike" kern="1200" cap="none" spc="0" normalizeH="0" baseline="0" noProof="0" dirty="0" err="1">
                <a:ln>
                  <a:noFill/>
                </a:ln>
                <a:solidFill>
                  <a:srgbClr val="D7E2E7"/>
                </a:solidFill>
                <a:effectLst/>
                <a:uLnTx/>
                <a:uFillTx/>
                <a:latin typeface="Aptos"/>
                <a:ea typeface="+mn-ea"/>
                <a:cs typeface="+mn-cs"/>
              </a:rPr>
              <a:t>Πώς</a:t>
            </a:r>
            <a:r>
              <a:rPr kumimoji="0" sz="1300" b="0" i="0" u="none" strike="noStrike" kern="1200" cap="none" spc="0" normalizeH="0" baseline="0" noProof="0" dirty="0">
                <a:ln>
                  <a:noFill/>
                </a:ln>
                <a:solidFill>
                  <a:srgbClr val="D7E2E7"/>
                </a:solidFill>
                <a:effectLst/>
                <a:uLnTx/>
                <a:uFillTx/>
                <a:latin typeface="Aptos"/>
                <a:ea typeface="+mn-ea"/>
                <a:cs typeface="+mn-cs"/>
              </a:rPr>
              <a:t> </a:t>
            </a:r>
            <a:r>
              <a:rPr kumimoji="0" sz="1300" b="0" i="0" u="none" strike="noStrike" kern="1200" cap="none" spc="0" normalizeH="0" baseline="0" noProof="0" dirty="0" err="1">
                <a:ln>
                  <a:noFill/>
                </a:ln>
                <a:solidFill>
                  <a:srgbClr val="D7E2E7"/>
                </a:solidFill>
                <a:effectLst/>
                <a:uLnTx/>
                <a:uFillTx/>
                <a:latin typeface="Aptos"/>
                <a:ea typeface="+mn-ea"/>
                <a:cs typeface="+mn-cs"/>
              </a:rPr>
              <a:t>οργ</a:t>
            </a:r>
            <a:r>
              <a:rPr kumimoji="0" sz="1300" b="0" i="0" u="none" strike="noStrike" kern="1200" cap="none" spc="0" normalizeH="0" baseline="0" noProof="0" dirty="0">
                <a:ln>
                  <a:noFill/>
                </a:ln>
                <a:solidFill>
                  <a:srgbClr val="D7E2E7"/>
                </a:solidFill>
                <a:effectLst/>
                <a:uLnTx/>
                <a:uFillTx/>
                <a:latin typeface="Aptos"/>
                <a:ea typeface="+mn-ea"/>
                <a:cs typeface="+mn-cs"/>
              </a:rPr>
              <a:t>ανώνεται ένα μάθημα που καλλιεργεί </a:t>
            </a:r>
            <a:r>
              <a:rPr kumimoji="0" lang="el-GR" sz="1300" b="0" i="0" u="none" strike="noStrike" kern="1200" cap="none" spc="0" normalizeH="0" baseline="0" noProof="0" dirty="0">
                <a:ln>
                  <a:noFill/>
                </a:ln>
                <a:solidFill>
                  <a:srgbClr val="D7E2E7"/>
                </a:solidFill>
                <a:effectLst/>
                <a:uLnTx/>
                <a:uFillTx/>
                <a:latin typeface="Aptos"/>
                <a:ea typeface="+mn-ea"/>
                <a:cs typeface="+mn-cs"/>
              </a:rPr>
              <a:t>ορθολογική </a:t>
            </a:r>
            <a:r>
              <a:rPr kumimoji="0" sz="1300" b="0" i="0" u="none" strike="noStrike" kern="1200" cap="none" spc="0" normalizeH="0" baseline="0" noProof="0" dirty="0" err="1">
                <a:ln>
                  <a:noFill/>
                </a:ln>
                <a:solidFill>
                  <a:srgbClr val="D7E2E7"/>
                </a:solidFill>
                <a:effectLst/>
                <a:uLnTx/>
                <a:uFillTx/>
                <a:latin typeface="Aptos"/>
                <a:ea typeface="+mn-ea"/>
                <a:cs typeface="+mn-cs"/>
              </a:rPr>
              <a:t>ηθική</a:t>
            </a:r>
            <a:r>
              <a:rPr kumimoji="0" sz="1300" b="0" i="0" u="none" strike="noStrike" kern="1200" cap="none" spc="0" normalizeH="0" baseline="0" noProof="0" dirty="0">
                <a:ln>
                  <a:noFill/>
                </a:ln>
                <a:solidFill>
                  <a:srgbClr val="D7E2E7"/>
                </a:solidFill>
                <a:effectLst/>
                <a:uLnTx/>
                <a:uFillTx/>
                <a:latin typeface="Aptos"/>
                <a:ea typeface="+mn-ea"/>
                <a:cs typeface="+mn-cs"/>
              </a:rPr>
              <a:t> </a:t>
            </a:r>
            <a:r>
              <a:rPr kumimoji="0" sz="1300" b="0" i="0" u="none" strike="noStrike" kern="1200" cap="none" spc="0" normalizeH="0" baseline="0" noProof="0" dirty="0" err="1">
                <a:ln>
                  <a:noFill/>
                </a:ln>
                <a:solidFill>
                  <a:srgbClr val="D7E2E7"/>
                </a:solidFill>
                <a:effectLst/>
                <a:uLnTx/>
                <a:uFillTx/>
                <a:latin typeface="Aptos"/>
                <a:ea typeface="+mn-ea"/>
                <a:cs typeface="+mn-cs"/>
              </a:rPr>
              <a:t>κρίση</a:t>
            </a:r>
            <a:r>
              <a:rPr kumimoji="0" sz="1300" b="0" i="0" u="none" strike="noStrike" kern="1200" cap="none" spc="0" normalizeH="0" baseline="0" noProof="0" dirty="0">
                <a:ln>
                  <a:noFill/>
                </a:ln>
                <a:solidFill>
                  <a:srgbClr val="D7E2E7"/>
                </a:solidFill>
                <a:effectLst/>
                <a:uLnTx/>
                <a:uFillTx/>
                <a:latin typeface="Aptos"/>
                <a:ea typeface="+mn-ea"/>
                <a:cs typeface="+mn-cs"/>
              </a:rPr>
              <a:t> α</a:t>
            </a:r>
            <a:r>
              <a:rPr kumimoji="0" sz="1300" b="0" i="0" u="none" strike="noStrike" kern="1200" cap="none" spc="0" normalizeH="0" baseline="0" noProof="0" dirty="0" err="1">
                <a:ln>
                  <a:noFill/>
                </a:ln>
                <a:solidFill>
                  <a:srgbClr val="D7E2E7"/>
                </a:solidFill>
                <a:effectLst/>
                <a:uLnTx/>
                <a:uFillTx/>
                <a:latin typeface="Aptos"/>
                <a:ea typeface="+mn-ea"/>
                <a:cs typeface="+mn-cs"/>
              </a:rPr>
              <a:t>ντί</a:t>
            </a:r>
            <a:r>
              <a:rPr kumimoji="0" sz="1300" b="0" i="0" u="none" strike="noStrike" kern="1200" cap="none" spc="0" normalizeH="0" baseline="0" noProof="0" dirty="0">
                <a:ln>
                  <a:noFill/>
                </a:ln>
                <a:solidFill>
                  <a:srgbClr val="D7E2E7"/>
                </a:solidFill>
                <a:effectLst/>
                <a:uLnTx/>
                <a:uFillTx/>
                <a:latin typeface="Aptos"/>
                <a:ea typeface="+mn-ea"/>
                <a:cs typeface="+mn-cs"/>
              </a:rPr>
              <a:t> να </a:t>
            </a:r>
            <a:r>
              <a:rPr kumimoji="0" sz="1300" b="0" i="0" u="none" strike="noStrike" kern="1200" cap="none" spc="0" normalizeH="0" baseline="0" noProof="0" dirty="0" err="1">
                <a:ln>
                  <a:noFill/>
                </a:ln>
                <a:solidFill>
                  <a:srgbClr val="D7E2E7"/>
                </a:solidFill>
                <a:effectLst/>
                <a:uLnTx/>
                <a:uFillTx/>
                <a:latin typeface="Aptos"/>
                <a:ea typeface="+mn-ea"/>
                <a:cs typeface="+mn-cs"/>
              </a:rPr>
              <a:t>μετ</a:t>
            </a:r>
            <a:r>
              <a:rPr kumimoji="0" sz="1300" b="0" i="0" u="none" strike="noStrike" kern="1200" cap="none" spc="0" normalizeH="0" baseline="0" noProof="0" dirty="0">
                <a:ln>
                  <a:noFill/>
                </a:ln>
                <a:solidFill>
                  <a:srgbClr val="D7E2E7"/>
                </a:solidFill>
                <a:effectLst/>
                <a:uLnTx/>
                <a:uFillTx/>
                <a:latin typeface="Aptos"/>
                <a:ea typeface="+mn-ea"/>
                <a:cs typeface="+mn-cs"/>
              </a:rPr>
              <a:t>αδίδει έτοιμες απαντήσεις.</a:t>
            </a:r>
          </a:p>
        </p:txBody>
      </p:sp>
      <p:sp>
        <p:nvSpPr>
          <p:cNvPr id="6" name="Rectangle 5"/>
          <p:cNvSpPr/>
          <p:nvPr/>
        </p:nvSpPr>
        <p:spPr>
          <a:xfrm>
            <a:off x="768096" y="4224528"/>
            <a:ext cx="1005840" cy="36576"/>
          </a:xfrm>
          <a:prstGeom prst="rect">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TextBox 6"/>
          <p:cNvSpPr txBox="1"/>
          <p:nvPr/>
        </p:nvSpPr>
        <p:spPr>
          <a:xfrm>
            <a:off x="768096" y="4407408"/>
            <a:ext cx="3657600" cy="274320"/>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919" b="1" i="0" u="none" strike="noStrike" kern="1200" cap="none" spc="0" normalizeH="0" baseline="0" noProof="0">
                <a:ln>
                  <a:noFill/>
                </a:ln>
                <a:solidFill>
                  <a:srgbClr val="D7B06B"/>
                </a:solidFill>
                <a:effectLst/>
                <a:uLnTx/>
                <a:uFillTx/>
                <a:latin typeface="Aptos"/>
                <a:ea typeface="+mn-ea"/>
                <a:cs typeface="+mn-cs"/>
              </a:rPr>
              <a:t>Ενότητα 3</a:t>
            </a:r>
          </a:p>
        </p:txBody>
      </p:sp>
      <p:sp>
        <p:nvSpPr>
          <p:cNvPr id="8" name="Rectangle 7"/>
          <p:cNvSpPr/>
          <p:nvPr/>
        </p:nvSpPr>
        <p:spPr>
          <a:xfrm>
            <a:off x="502920" y="6501384"/>
            <a:ext cx="11155680" cy="10972"/>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TextBox 8"/>
          <p:cNvSpPr txBox="1"/>
          <p:nvPr/>
        </p:nvSpPr>
        <p:spPr>
          <a:xfrm>
            <a:off x="530352" y="6537960"/>
            <a:ext cx="5943600" cy="16459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819" b="1" i="0" u="none" strike="noStrike" kern="1200" cap="none" spc="0" normalizeH="0" baseline="0" noProof="0">
                <a:ln>
                  <a:noFill/>
                </a:ln>
                <a:solidFill>
                  <a:srgbClr val="FFFFFF"/>
                </a:solidFill>
                <a:effectLst/>
                <a:uLnTx/>
                <a:uFillTx/>
                <a:latin typeface="Aptos"/>
                <a:ea typeface="+mn-ea"/>
                <a:cs typeface="+mn-cs"/>
              </a:rPr>
              <a:t>ΕΝΌΤΗΤΑ 3</a:t>
            </a:r>
          </a:p>
        </p:txBody>
      </p:sp>
      <p:sp>
        <p:nvSpPr>
          <p:cNvPr id="11" name="Θέση αριθμού διαφάνειας 10">
            <a:extLst>
              <a:ext uri="{FF2B5EF4-FFF2-40B4-BE49-F238E27FC236}">
                <a16:creationId xmlns:a16="http://schemas.microsoft.com/office/drawing/2014/main" id="{BA4B3D6C-B5FC-42FB-3625-5F285EB63C8A}"/>
              </a:ext>
            </a:extLst>
          </p:cNvPr>
          <p:cNvSpPr>
            <a:spLocks noGrp="1"/>
          </p:cNvSpPr>
          <p:nvPr>
            <p:ph type="sldNum" sz="quarter" idx="12"/>
          </p:nvPr>
        </p:nvSpPr>
        <p:spPr>
          <a:xfrm>
            <a:off x="9525000" y="6437693"/>
            <a:ext cx="2133600" cy="365125"/>
          </a:xfrm>
        </p:spPr>
        <p:txBody>
          <a:bodyPr/>
          <a:lstStyle/>
          <a:p>
            <a:fld id="{C1FF6DA9-008F-8B48-92A6-B652298478BF}" type="slidenum">
              <a:rPr lang="en-US" smtClean="0"/>
              <a:t>31</a:t>
            </a:fld>
            <a:endParaRPr 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sp>
        <p:nvSpPr>
          <p:cNvPr id="2" name="TextBox 1"/>
          <p:cNvSpPr txBox="1"/>
          <p:nvPr/>
        </p:nvSpPr>
        <p:spPr>
          <a:xfrm>
            <a:off x="685800" y="420624"/>
            <a:ext cx="4754880" cy="25603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930" b="1" i="0" u="none" strike="noStrike" kern="1200" cap="none" spc="0" normalizeH="0" baseline="0" noProof="0">
                <a:ln>
                  <a:noFill/>
                </a:ln>
                <a:solidFill>
                  <a:srgbClr val="D7B06B"/>
                </a:solidFill>
                <a:effectLst/>
                <a:uLnTx/>
                <a:uFillTx/>
                <a:latin typeface="Aptos"/>
                <a:ea typeface="+mn-ea"/>
                <a:cs typeface="+mn-cs"/>
              </a:rPr>
              <a:t>ΔΙΑΛΟΓΟΣ ≠ ΑΠΛΗ ΣΥΖΗΤΗΣΗ</a:t>
            </a:r>
          </a:p>
        </p:txBody>
      </p:sp>
      <p:sp>
        <p:nvSpPr>
          <p:cNvPr id="3" name="TextBox 2"/>
          <p:cNvSpPr txBox="1"/>
          <p:nvPr/>
        </p:nvSpPr>
        <p:spPr>
          <a:xfrm>
            <a:off x="685800" y="749808"/>
            <a:ext cx="10607040" cy="658368"/>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2700" b="1" i="0" u="none" strike="noStrike" kern="1200" cap="none" spc="0" normalizeH="0" baseline="0" noProof="0">
                <a:ln>
                  <a:noFill/>
                </a:ln>
                <a:solidFill>
                  <a:srgbClr val="24465B"/>
                </a:solidFill>
                <a:effectLst/>
                <a:uLnTx/>
                <a:uFillTx/>
                <a:latin typeface="Aptos Display"/>
                <a:ea typeface="+mn-ea"/>
                <a:cs typeface="+mn-cs"/>
              </a:rPr>
              <a:t>Ο διάλογος είναι μέσο ομαδοσυνεργατικής διερεύνησης</a:t>
            </a:r>
          </a:p>
        </p:txBody>
      </p:sp>
      <p:sp>
        <p:nvSpPr>
          <p:cNvPr id="4" name="TextBox 3"/>
          <p:cNvSpPr txBox="1"/>
          <p:nvPr/>
        </p:nvSpPr>
        <p:spPr>
          <a:xfrm>
            <a:off x="704088" y="1389888"/>
            <a:ext cx="10241280" cy="384048"/>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200" b="0" i="0" u="none" strike="noStrike" kern="1200" cap="none" spc="0" normalizeH="0" baseline="0" noProof="0">
                <a:ln>
                  <a:noFill/>
                </a:ln>
                <a:solidFill>
                  <a:srgbClr val="6C7A82"/>
                </a:solidFill>
                <a:effectLst/>
                <a:uLnTx/>
                <a:uFillTx/>
                <a:latin typeface="Aptos"/>
                <a:ea typeface="+mn-ea"/>
                <a:cs typeface="+mn-cs"/>
              </a:rPr>
              <a:t>Η συμμετοχή απαιτεί διανοητική εγρήγορση και ενεργητική ακρόαση</a:t>
            </a:r>
          </a:p>
        </p:txBody>
      </p:sp>
      <p:sp>
        <p:nvSpPr>
          <p:cNvPr id="5" name="Rounded Rectangle 4"/>
          <p:cNvSpPr/>
          <p:nvPr/>
        </p:nvSpPr>
        <p:spPr>
          <a:xfrm>
            <a:off x="749808" y="1901952"/>
            <a:ext cx="5120640" cy="3401568"/>
          </a:xfrm>
          <a:prstGeom prst="roundRect">
            <a:avLst/>
          </a:prstGeom>
          <a:solidFill>
            <a:srgbClr val="FFFFFF"/>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Oval 5"/>
          <p:cNvSpPr/>
          <p:nvPr/>
        </p:nvSpPr>
        <p:spPr>
          <a:xfrm>
            <a:off x="932688" y="2084832"/>
            <a:ext cx="384048" cy="384048"/>
          </a:xfrm>
          <a:prstGeom prst="ellipse">
            <a:avLst/>
          </a:prstGeom>
          <a:solidFill>
            <a:srgbClr val="6C7A8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TextBox 6"/>
          <p:cNvSpPr txBox="1"/>
          <p:nvPr/>
        </p:nvSpPr>
        <p:spPr>
          <a:xfrm>
            <a:off x="932688" y="2167128"/>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1</a:t>
            </a:r>
          </a:p>
        </p:txBody>
      </p:sp>
      <p:sp>
        <p:nvSpPr>
          <p:cNvPr id="8" name="TextBox 7"/>
          <p:cNvSpPr txBox="1"/>
          <p:nvPr/>
        </p:nvSpPr>
        <p:spPr>
          <a:xfrm>
            <a:off x="1435607" y="2066544"/>
            <a:ext cx="4270248" cy="420624"/>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520" b="1" i="0" u="none" strike="noStrike" kern="1200" cap="none" spc="0" normalizeH="0" baseline="0" noProof="0">
                <a:ln>
                  <a:noFill/>
                </a:ln>
                <a:solidFill>
                  <a:srgbClr val="24465B"/>
                </a:solidFill>
                <a:effectLst/>
                <a:uLnTx/>
                <a:uFillTx/>
                <a:latin typeface="Aptos Display"/>
                <a:ea typeface="+mn-ea"/>
                <a:cs typeface="+mn-cs"/>
              </a:rPr>
              <a:t>Απλή συζήτηση</a:t>
            </a:r>
          </a:p>
        </p:txBody>
      </p:sp>
      <p:sp>
        <p:nvSpPr>
          <p:cNvPr id="9" name="TextBox 8"/>
          <p:cNvSpPr txBox="1"/>
          <p:nvPr/>
        </p:nvSpPr>
        <p:spPr>
          <a:xfrm>
            <a:off x="978408" y="2670048"/>
            <a:ext cx="4663440" cy="917174"/>
          </a:xfrm>
          <a:prstGeom prst="rect">
            <a:avLst/>
          </a:prstGeom>
          <a:noFill/>
        </p:spPr>
        <p:txBody>
          <a:bodyPr wrap="square" lIns="27432" tIns="27432" rIns="27432" bIns="27432" anchor="t">
            <a:spAutoFit/>
          </a:bodyPr>
          <a:lstStyle/>
          <a:p>
            <a:pPr marL="285750" marR="0" lvl="0" indent="-285750" algn="l" defTabSz="457200" rtl="0" eaLnBrk="1" fontAlgn="auto" latinLnBrk="0" hangingPunct="1">
              <a:lnSpc>
                <a:spcPct val="100000"/>
              </a:lnSpc>
              <a:spcBef>
                <a:spcPts val="0"/>
              </a:spcBef>
              <a:spcAft>
                <a:spcPts val="0"/>
              </a:spcAft>
              <a:buClrTx/>
              <a:buSzTx/>
              <a:buFontTx/>
              <a:buChar char="-"/>
              <a:tabLst/>
              <a:defRPr/>
            </a:pPr>
            <a:r>
              <a:rPr kumimoji="0" lang="el-GR" sz="1400" b="0" i="0" u="none" strike="noStrike" kern="1200" cap="none" spc="0" normalizeH="0" baseline="0" noProof="0" dirty="0">
                <a:ln>
                  <a:noFill/>
                </a:ln>
                <a:solidFill>
                  <a:srgbClr val="4C565C"/>
                </a:solidFill>
                <a:effectLst/>
                <a:uLnTx/>
                <a:uFillTx/>
                <a:latin typeface="Aptos"/>
                <a:ea typeface="+mn-ea"/>
                <a:cs typeface="+mn-cs"/>
              </a:rPr>
              <a:t>απλή </a:t>
            </a:r>
            <a:r>
              <a:rPr kumimoji="0" sz="1400" b="0" i="0" u="none" strike="noStrike" kern="1200" cap="none" spc="0" normalizeH="0" baseline="0" noProof="0" dirty="0">
                <a:ln>
                  <a:noFill/>
                </a:ln>
                <a:solidFill>
                  <a:srgbClr val="4C565C"/>
                </a:solidFill>
                <a:effectLst/>
                <a:uLnTx/>
                <a:uFillTx/>
                <a:latin typeface="Aptos"/>
                <a:ea typeface="+mn-ea"/>
                <a:cs typeface="+mn-cs"/>
              </a:rPr>
              <a:t>α</a:t>
            </a:r>
            <a:r>
              <a:rPr kumimoji="0" sz="1400" b="0" i="0" u="none" strike="noStrike" kern="1200" cap="none" spc="0" normalizeH="0" baseline="0" noProof="0" dirty="0" err="1">
                <a:ln>
                  <a:noFill/>
                </a:ln>
                <a:solidFill>
                  <a:srgbClr val="4C565C"/>
                </a:solidFill>
                <a:effectLst/>
                <a:uLnTx/>
                <a:uFillTx/>
                <a:latin typeface="Aptos"/>
                <a:ea typeface="+mn-ea"/>
                <a:cs typeface="+mn-cs"/>
              </a:rPr>
              <a:t>ντ</a:t>
            </a:r>
            <a:r>
              <a:rPr kumimoji="0" sz="1400" b="0" i="0" u="none" strike="noStrike" kern="1200" cap="none" spc="0" normalizeH="0" baseline="0" noProof="0" dirty="0">
                <a:ln>
                  <a:noFill/>
                </a:ln>
                <a:solidFill>
                  <a:srgbClr val="4C565C"/>
                </a:solidFill>
                <a:effectLst/>
                <a:uLnTx/>
                <a:uFillTx/>
                <a:latin typeface="Aptos"/>
                <a:ea typeface="+mn-ea"/>
                <a:cs typeface="+mn-cs"/>
              </a:rPr>
              <a:t>αλλαγή απόψεων </a:t>
            </a:r>
            <a:endParaRPr kumimoji="0" lang="el-GR" sz="1400" b="0" i="0" u="none" strike="noStrike" kern="1200" cap="none" spc="0" normalizeH="0" baseline="0" noProof="0" dirty="0">
              <a:ln>
                <a:noFill/>
              </a:ln>
              <a:solidFill>
                <a:srgbClr val="4C565C"/>
              </a:solidFill>
              <a:effectLst/>
              <a:uLnTx/>
              <a:uFillTx/>
              <a:latin typeface="Aptos"/>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Tx/>
              <a:buChar char="-"/>
              <a:tabLst/>
              <a:defRPr/>
            </a:pPr>
            <a:r>
              <a:rPr kumimoji="0" sz="1400" b="0" i="0" u="none" strike="noStrike" kern="1200" cap="none" spc="0" normalizeH="0" baseline="0" noProof="0" dirty="0">
                <a:ln>
                  <a:noFill/>
                </a:ln>
                <a:solidFill>
                  <a:srgbClr val="4C565C"/>
                </a:solidFill>
                <a:effectLst/>
                <a:uLnTx/>
                <a:uFillTx/>
                <a:latin typeface="Aptos"/>
                <a:ea typeface="+mn-ea"/>
                <a:cs typeface="+mn-cs"/>
              </a:rPr>
              <a:t>μπ</a:t>
            </a:r>
            <a:r>
              <a:rPr kumimoji="0" sz="1400" b="0" i="0" u="none" strike="noStrike" kern="1200" cap="none" spc="0" normalizeH="0" baseline="0" noProof="0" dirty="0" err="1">
                <a:ln>
                  <a:noFill/>
                </a:ln>
                <a:solidFill>
                  <a:srgbClr val="4C565C"/>
                </a:solidFill>
                <a:effectLst/>
                <a:uLnTx/>
                <a:uFillTx/>
                <a:latin typeface="Aptos"/>
                <a:ea typeface="+mn-ea"/>
                <a:cs typeface="+mn-cs"/>
              </a:rPr>
              <a:t>ορεί</a:t>
            </a:r>
            <a:r>
              <a:rPr kumimoji="0" sz="1400" b="0" i="0" u="none" strike="noStrike" kern="1200" cap="none" spc="0" normalizeH="0" baseline="0" noProof="0" dirty="0">
                <a:ln>
                  <a:noFill/>
                </a:ln>
                <a:solidFill>
                  <a:srgbClr val="4C565C"/>
                </a:solidFill>
                <a:effectLst/>
                <a:uLnTx/>
                <a:uFillTx/>
                <a:latin typeface="Aptos"/>
                <a:ea typeface="+mn-ea"/>
                <a:cs typeface="+mn-cs"/>
              </a:rPr>
              <a:t> να αλλάζει </a:t>
            </a:r>
            <a:r>
              <a:rPr kumimoji="0" sz="1400" b="0" i="0" u="none" strike="noStrike" kern="1200" cap="none" spc="0" normalizeH="0" baseline="0" noProof="0" dirty="0" err="1">
                <a:ln>
                  <a:noFill/>
                </a:ln>
                <a:solidFill>
                  <a:srgbClr val="4C565C"/>
                </a:solidFill>
                <a:effectLst/>
                <a:uLnTx/>
                <a:uFillTx/>
                <a:latin typeface="Aptos"/>
                <a:ea typeface="+mn-ea"/>
                <a:cs typeface="+mn-cs"/>
              </a:rPr>
              <a:t>θέμ</a:t>
            </a:r>
            <a:r>
              <a:rPr kumimoji="0" sz="1400" b="0" i="0" u="none" strike="noStrike" kern="1200" cap="none" spc="0" normalizeH="0" baseline="0" noProof="0" dirty="0">
                <a:ln>
                  <a:noFill/>
                </a:ln>
                <a:solidFill>
                  <a:srgbClr val="4C565C"/>
                </a:solidFill>
                <a:effectLst/>
                <a:uLnTx/>
                <a:uFillTx/>
                <a:latin typeface="Aptos"/>
                <a:ea typeface="+mn-ea"/>
                <a:cs typeface="+mn-cs"/>
              </a:rPr>
              <a:t>α </a:t>
            </a:r>
            <a:endParaRPr kumimoji="0" lang="el-GR" sz="1400" b="0" i="0" u="none" strike="noStrike" kern="1200" cap="none" spc="0" normalizeH="0" baseline="0" noProof="0" dirty="0">
              <a:ln>
                <a:noFill/>
              </a:ln>
              <a:solidFill>
                <a:srgbClr val="4C565C"/>
              </a:solidFill>
              <a:effectLst/>
              <a:uLnTx/>
              <a:uFillTx/>
              <a:latin typeface="Aptos"/>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Tx/>
              <a:buChar char="-"/>
              <a:tabLst/>
              <a:defRPr/>
            </a:pPr>
            <a:r>
              <a:rPr lang="el-GR" sz="1400" dirty="0">
                <a:solidFill>
                  <a:srgbClr val="4C565C"/>
                </a:solidFill>
                <a:latin typeface="Aptos"/>
              </a:rPr>
              <a:t>υπεράσπιση θέσης</a:t>
            </a:r>
            <a:endParaRPr kumimoji="0" lang="el-GR" sz="1400" b="0" i="0" u="none" strike="noStrike" kern="1200" cap="none" spc="0" normalizeH="0" baseline="0" noProof="0" dirty="0">
              <a:ln>
                <a:noFill/>
              </a:ln>
              <a:solidFill>
                <a:srgbClr val="4C565C"/>
              </a:solidFill>
              <a:effectLst/>
              <a:uLnTx/>
              <a:uFillTx/>
              <a:latin typeface="Aptos"/>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Tx/>
              <a:buChar char="-"/>
              <a:tabLst/>
              <a:defRPr/>
            </a:pPr>
            <a:r>
              <a:rPr kumimoji="0" sz="1400" b="0" i="0" u="none" strike="noStrike" kern="1200" cap="none" spc="0" normalizeH="0" baseline="0" noProof="0" dirty="0" err="1">
                <a:ln>
                  <a:noFill/>
                </a:ln>
                <a:solidFill>
                  <a:srgbClr val="4C565C"/>
                </a:solidFill>
                <a:effectLst/>
                <a:uLnTx/>
                <a:uFillTx/>
                <a:latin typeface="Aptos"/>
                <a:ea typeface="+mn-ea"/>
                <a:cs typeface="+mn-cs"/>
              </a:rPr>
              <a:t>δεν</a:t>
            </a:r>
            <a:r>
              <a:rPr kumimoji="0" sz="1400" b="0" i="0" u="none" strike="noStrike" kern="1200" cap="none" spc="0" normalizeH="0" baseline="0" noProof="0" dirty="0">
                <a:ln>
                  <a:noFill/>
                </a:ln>
                <a:solidFill>
                  <a:srgbClr val="4C565C"/>
                </a:solidFill>
                <a:effectLst/>
                <a:uLnTx/>
                <a:uFillTx/>
                <a:latin typeface="Aptos"/>
                <a:ea typeface="+mn-ea"/>
                <a:cs typeface="+mn-cs"/>
              </a:rPr>
              <a:t> απαιτεί πάντα τεκμηρίωση</a:t>
            </a:r>
          </a:p>
        </p:txBody>
      </p:sp>
      <p:sp>
        <p:nvSpPr>
          <p:cNvPr id="10" name="Rounded Rectangle 9"/>
          <p:cNvSpPr/>
          <p:nvPr/>
        </p:nvSpPr>
        <p:spPr>
          <a:xfrm>
            <a:off x="6190488" y="1901952"/>
            <a:ext cx="5120640" cy="3401568"/>
          </a:xfrm>
          <a:prstGeom prst="roundRect">
            <a:avLst/>
          </a:prstGeom>
          <a:solidFill>
            <a:srgbClr val="E5ECEE"/>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Oval 10"/>
          <p:cNvSpPr/>
          <p:nvPr/>
        </p:nvSpPr>
        <p:spPr>
          <a:xfrm>
            <a:off x="6373368" y="2084832"/>
            <a:ext cx="384048" cy="384048"/>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TextBox 11"/>
          <p:cNvSpPr txBox="1"/>
          <p:nvPr/>
        </p:nvSpPr>
        <p:spPr>
          <a:xfrm>
            <a:off x="6373368" y="2167128"/>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2</a:t>
            </a:r>
          </a:p>
        </p:txBody>
      </p:sp>
      <p:sp>
        <p:nvSpPr>
          <p:cNvPr id="13" name="TextBox 12"/>
          <p:cNvSpPr txBox="1"/>
          <p:nvPr/>
        </p:nvSpPr>
        <p:spPr>
          <a:xfrm>
            <a:off x="6876288" y="2066544"/>
            <a:ext cx="4270248" cy="420624"/>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520" b="1" i="0" u="none" strike="noStrike" kern="1200" cap="none" spc="0" normalizeH="0" baseline="0" noProof="0">
                <a:ln>
                  <a:noFill/>
                </a:ln>
                <a:solidFill>
                  <a:srgbClr val="24465B"/>
                </a:solidFill>
                <a:effectLst/>
                <a:uLnTx/>
                <a:uFillTx/>
                <a:latin typeface="Aptos Display"/>
                <a:ea typeface="+mn-ea"/>
                <a:cs typeface="+mn-cs"/>
              </a:rPr>
              <a:t>Διερευνητικός διάλογος</a:t>
            </a:r>
          </a:p>
        </p:txBody>
      </p:sp>
      <p:sp>
        <p:nvSpPr>
          <p:cNvPr id="14" name="TextBox 13"/>
          <p:cNvSpPr txBox="1"/>
          <p:nvPr/>
        </p:nvSpPr>
        <p:spPr>
          <a:xfrm>
            <a:off x="6419088" y="2670048"/>
            <a:ext cx="4663440" cy="1348061"/>
          </a:xfrm>
          <a:prstGeom prst="rect">
            <a:avLst/>
          </a:prstGeom>
          <a:noFill/>
        </p:spPr>
        <p:txBody>
          <a:bodyPr wrap="square" lIns="27432" tIns="27432" rIns="27432" bIns="27432" anchor="t">
            <a:spAutoFit/>
          </a:bodyPr>
          <a:lstStyle/>
          <a:p>
            <a:pPr marL="285750" marR="0" lvl="0" indent="-285750" algn="l" defTabSz="457200" rtl="0" eaLnBrk="1" fontAlgn="auto" latinLnBrk="0" hangingPunct="1">
              <a:lnSpc>
                <a:spcPct val="100000"/>
              </a:lnSpc>
              <a:spcBef>
                <a:spcPts val="0"/>
              </a:spcBef>
              <a:spcAft>
                <a:spcPts val="0"/>
              </a:spcAft>
              <a:buClrTx/>
              <a:buSzTx/>
              <a:buFontTx/>
              <a:buChar char="-"/>
              <a:tabLst/>
              <a:defRPr/>
            </a:pPr>
            <a:r>
              <a:rPr kumimoji="0" sz="1400" b="0" i="0" u="none" strike="noStrike" kern="1200" cap="none" spc="0" normalizeH="0" baseline="0" noProof="0" dirty="0" err="1">
                <a:ln>
                  <a:noFill/>
                </a:ln>
                <a:solidFill>
                  <a:srgbClr val="4C565C"/>
                </a:solidFill>
                <a:effectLst/>
                <a:uLnTx/>
                <a:uFillTx/>
                <a:latin typeface="Aptos"/>
                <a:ea typeface="+mn-ea"/>
                <a:cs typeface="+mn-cs"/>
              </a:rPr>
              <a:t>εστί</a:t>
            </a:r>
            <a:r>
              <a:rPr kumimoji="0" sz="1400" b="0" i="0" u="none" strike="noStrike" kern="1200" cap="none" spc="0" normalizeH="0" baseline="0" noProof="0" dirty="0">
                <a:ln>
                  <a:noFill/>
                </a:ln>
                <a:solidFill>
                  <a:srgbClr val="4C565C"/>
                </a:solidFill>
                <a:effectLst/>
                <a:uLnTx/>
                <a:uFillTx/>
                <a:latin typeface="Aptos"/>
                <a:ea typeface="+mn-ea"/>
                <a:cs typeface="+mn-cs"/>
              </a:rPr>
              <a:t>αση σ</a:t>
            </a:r>
            <a:r>
              <a:rPr kumimoji="0" lang="el-GR" sz="1400" b="0" i="0" u="none" strike="noStrike" kern="1200" cap="none" spc="0" normalizeH="0" baseline="0" noProof="0" dirty="0">
                <a:ln>
                  <a:noFill/>
                </a:ln>
                <a:solidFill>
                  <a:srgbClr val="4C565C"/>
                </a:solidFill>
                <a:effectLst/>
                <a:uLnTx/>
                <a:uFillTx/>
                <a:latin typeface="Aptos"/>
                <a:ea typeface="+mn-ea"/>
                <a:cs typeface="+mn-cs"/>
              </a:rPr>
              <a:t>το</a:t>
            </a:r>
            <a:r>
              <a:rPr kumimoji="0" sz="1400" b="0" i="0" u="none" strike="noStrike" kern="1200" cap="none" spc="0" normalizeH="0" baseline="0" noProof="0" dirty="0">
                <a:ln>
                  <a:noFill/>
                </a:ln>
                <a:solidFill>
                  <a:srgbClr val="4C565C"/>
                </a:solidFill>
                <a:effectLst/>
                <a:uLnTx/>
                <a:uFillTx/>
                <a:latin typeface="Aptos"/>
                <a:ea typeface="+mn-ea"/>
                <a:cs typeface="+mn-cs"/>
              </a:rPr>
              <a:t> </a:t>
            </a:r>
            <a:r>
              <a:rPr kumimoji="0" sz="1400" b="0" i="0" u="none" strike="noStrike" kern="1200" cap="none" spc="0" normalizeH="0" baseline="0" noProof="0" dirty="0" err="1">
                <a:ln>
                  <a:noFill/>
                </a:ln>
                <a:solidFill>
                  <a:srgbClr val="4C565C"/>
                </a:solidFill>
                <a:effectLst/>
                <a:uLnTx/>
                <a:uFillTx/>
                <a:latin typeface="Aptos"/>
                <a:ea typeface="+mn-ea"/>
                <a:cs typeface="+mn-cs"/>
              </a:rPr>
              <a:t>ερώτημ</a:t>
            </a:r>
            <a:r>
              <a:rPr kumimoji="0" sz="1400" b="0" i="0" u="none" strike="noStrike" kern="1200" cap="none" spc="0" normalizeH="0" baseline="0" noProof="0" dirty="0">
                <a:ln>
                  <a:noFill/>
                </a:ln>
                <a:solidFill>
                  <a:srgbClr val="4C565C"/>
                </a:solidFill>
                <a:effectLst/>
                <a:uLnTx/>
                <a:uFillTx/>
                <a:latin typeface="Aptos"/>
                <a:ea typeface="+mn-ea"/>
                <a:cs typeface="+mn-cs"/>
              </a:rPr>
              <a:t>α </a:t>
            </a:r>
            <a:endParaRPr lang="el-GR" sz="1400" dirty="0">
              <a:solidFill>
                <a:srgbClr val="4C565C"/>
              </a:solidFill>
              <a:latin typeface="Aptos"/>
            </a:endParaRPr>
          </a:p>
          <a:p>
            <a:pPr marL="285750" marR="0" lvl="0" indent="-285750" algn="l" defTabSz="457200" rtl="0" eaLnBrk="1" fontAlgn="auto" latinLnBrk="0" hangingPunct="1">
              <a:lnSpc>
                <a:spcPct val="100000"/>
              </a:lnSpc>
              <a:spcBef>
                <a:spcPts val="0"/>
              </a:spcBef>
              <a:spcAft>
                <a:spcPts val="0"/>
              </a:spcAft>
              <a:buClrTx/>
              <a:buSzTx/>
              <a:buFontTx/>
              <a:buChar char="-"/>
              <a:tabLst/>
              <a:defRPr/>
            </a:pPr>
            <a:r>
              <a:rPr kumimoji="0" lang="el-GR" sz="1400" b="0" i="1" u="none" strike="noStrike" kern="1200" cap="none" spc="0" normalizeH="0" baseline="0" noProof="0" dirty="0" err="1">
                <a:ln>
                  <a:noFill/>
                </a:ln>
                <a:solidFill>
                  <a:srgbClr val="4C565C"/>
                </a:solidFill>
                <a:effectLst/>
                <a:uLnTx/>
                <a:uFillTx/>
                <a:latin typeface="Aptos"/>
                <a:ea typeface="+mn-ea"/>
                <a:cs typeface="+mn-cs"/>
              </a:rPr>
              <a:t>λόγον</a:t>
            </a:r>
            <a:r>
              <a:rPr kumimoji="0" lang="el-GR" sz="1400" b="0" i="1" u="none" strike="noStrike" kern="1200" cap="none" spc="0" normalizeH="0" baseline="0" noProof="0" dirty="0">
                <a:ln>
                  <a:noFill/>
                </a:ln>
                <a:solidFill>
                  <a:srgbClr val="4C565C"/>
                </a:solidFill>
                <a:effectLst/>
                <a:uLnTx/>
                <a:uFillTx/>
                <a:latin typeface="Aptos"/>
                <a:ea typeface="+mn-ea"/>
                <a:cs typeface="+mn-cs"/>
              </a:rPr>
              <a:t> </a:t>
            </a:r>
            <a:r>
              <a:rPr kumimoji="0" lang="el-GR" sz="1400" b="0" i="1" u="none" strike="noStrike" kern="1200" cap="none" spc="0" normalizeH="0" baseline="0" noProof="0" dirty="0" err="1">
                <a:ln>
                  <a:noFill/>
                </a:ln>
                <a:solidFill>
                  <a:srgbClr val="4C565C"/>
                </a:solidFill>
                <a:effectLst/>
                <a:uLnTx/>
                <a:uFillTx/>
                <a:latin typeface="Aptos"/>
                <a:ea typeface="+mn-ea"/>
                <a:cs typeface="+mn-cs"/>
              </a:rPr>
              <a:t>διδόναι</a:t>
            </a:r>
            <a:r>
              <a:rPr kumimoji="0" sz="1400" b="0" i="1" u="none" strike="noStrike" kern="1200" cap="none" spc="0" normalizeH="0" baseline="0" noProof="0" dirty="0">
                <a:ln>
                  <a:noFill/>
                </a:ln>
                <a:solidFill>
                  <a:srgbClr val="4C565C"/>
                </a:solidFill>
                <a:effectLst/>
                <a:uLnTx/>
                <a:uFillTx/>
                <a:latin typeface="Aptos"/>
                <a:ea typeface="+mn-ea"/>
                <a:cs typeface="+mn-cs"/>
              </a:rPr>
              <a:t> </a:t>
            </a:r>
            <a:endParaRPr kumimoji="0" lang="el-GR" sz="1400" b="0" i="1" u="none" strike="noStrike" kern="1200" cap="none" spc="0" normalizeH="0" baseline="0" noProof="0" dirty="0">
              <a:ln>
                <a:noFill/>
              </a:ln>
              <a:solidFill>
                <a:srgbClr val="4C565C"/>
              </a:solidFill>
              <a:effectLst/>
              <a:uLnTx/>
              <a:uFillTx/>
              <a:latin typeface="Aptos"/>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Tx/>
              <a:buChar char="-"/>
              <a:tabLst/>
              <a:defRPr/>
            </a:pPr>
            <a:r>
              <a:rPr lang="el-GR" sz="1400" dirty="0">
                <a:solidFill>
                  <a:srgbClr val="4C565C"/>
                </a:solidFill>
                <a:latin typeface="Aptos"/>
              </a:rPr>
              <a:t>έλεγχος θέσης</a:t>
            </a:r>
            <a:r>
              <a:rPr kumimoji="0" sz="1400" b="0" u="none" strike="noStrike" kern="1200" cap="none" spc="0" normalizeH="0" baseline="0" noProof="0" dirty="0">
                <a:ln>
                  <a:noFill/>
                </a:ln>
                <a:solidFill>
                  <a:srgbClr val="4C565C"/>
                </a:solidFill>
                <a:effectLst/>
                <a:uLnTx/>
                <a:uFillTx/>
                <a:latin typeface="Aptos"/>
                <a:ea typeface="+mn-ea"/>
                <a:cs typeface="+mn-cs"/>
              </a:rPr>
              <a:t> </a:t>
            </a:r>
            <a:endParaRPr kumimoji="0" lang="el-GR" sz="1400" b="0" u="none" strike="noStrike" kern="1200" cap="none" spc="0" normalizeH="0" baseline="0" noProof="0" dirty="0">
              <a:ln>
                <a:noFill/>
              </a:ln>
              <a:solidFill>
                <a:srgbClr val="4C565C"/>
              </a:solidFill>
              <a:effectLst/>
              <a:uLnTx/>
              <a:uFillTx/>
              <a:latin typeface="Aptos"/>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Tx/>
              <a:buChar char="-"/>
              <a:tabLst/>
              <a:defRPr/>
            </a:pPr>
            <a:r>
              <a:rPr kumimoji="0" sz="1400" b="0" i="0" u="none" strike="noStrike" kern="1200" cap="none" spc="0" normalizeH="0" baseline="0" noProof="0" dirty="0" err="1">
                <a:ln>
                  <a:noFill/>
                </a:ln>
                <a:solidFill>
                  <a:srgbClr val="4C565C"/>
                </a:solidFill>
                <a:effectLst/>
                <a:uLnTx/>
                <a:uFillTx/>
                <a:latin typeface="Aptos"/>
                <a:ea typeface="+mn-ea"/>
                <a:cs typeface="+mn-cs"/>
              </a:rPr>
              <a:t>κριτήρι</a:t>
            </a:r>
            <a:r>
              <a:rPr kumimoji="0" sz="1400" b="0" i="0" u="none" strike="noStrike" kern="1200" cap="none" spc="0" normalizeH="0" baseline="0" noProof="0" dirty="0">
                <a:ln>
                  <a:noFill/>
                </a:ln>
                <a:solidFill>
                  <a:srgbClr val="4C565C"/>
                </a:solidFill>
                <a:effectLst/>
                <a:uLnTx/>
                <a:uFillTx/>
                <a:latin typeface="Aptos"/>
                <a:ea typeface="+mn-ea"/>
                <a:cs typeface="+mn-cs"/>
              </a:rPr>
              <a:t>α  </a:t>
            </a:r>
            <a:endParaRPr kumimoji="0" lang="el-GR" sz="1400" b="0" i="0" u="none" strike="noStrike" kern="1200" cap="none" spc="0" normalizeH="0" baseline="0" noProof="0" dirty="0">
              <a:ln>
                <a:noFill/>
              </a:ln>
              <a:solidFill>
                <a:srgbClr val="4C565C"/>
              </a:solidFill>
              <a:effectLst/>
              <a:uLnTx/>
              <a:uFillTx/>
              <a:latin typeface="Aptos"/>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Tx/>
              <a:buChar char="-"/>
              <a:tabLst/>
              <a:defRPr/>
            </a:pPr>
            <a:r>
              <a:rPr kumimoji="0" sz="1400" b="0" i="0" u="none" strike="noStrike" kern="1200" cap="none" spc="0" normalizeH="0" baseline="0" noProof="0" dirty="0" err="1">
                <a:ln>
                  <a:noFill/>
                </a:ln>
                <a:solidFill>
                  <a:srgbClr val="4C565C"/>
                </a:solidFill>
                <a:effectLst/>
                <a:uLnTx/>
                <a:uFillTx/>
                <a:latin typeface="Aptos"/>
                <a:ea typeface="+mn-ea"/>
                <a:cs typeface="+mn-cs"/>
              </a:rPr>
              <a:t>εν</a:t>
            </a:r>
            <a:r>
              <a:rPr kumimoji="0" sz="1400" b="0" i="0" u="none" strike="noStrike" kern="1200" cap="none" spc="0" normalizeH="0" baseline="0" noProof="0" dirty="0">
                <a:ln>
                  <a:noFill/>
                </a:ln>
                <a:solidFill>
                  <a:srgbClr val="4C565C"/>
                </a:solidFill>
                <a:effectLst/>
                <a:uLnTx/>
                <a:uFillTx/>
                <a:latin typeface="Aptos"/>
                <a:ea typeface="+mn-ea"/>
                <a:cs typeface="+mn-cs"/>
              </a:rPr>
              <a:t>αλλακτικές  </a:t>
            </a:r>
            <a:endParaRPr kumimoji="0" lang="el-GR" sz="1400" b="0" i="0" u="none" strike="noStrike" kern="1200" cap="none" spc="0" normalizeH="0" baseline="0" noProof="0" dirty="0">
              <a:ln>
                <a:noFill/>
              </a:ln>
              <a:solidFill>
                <a:srgbClr val="4C565C"/>
              </a:solidFill>
              <a:effectLst/>
              <a:uLnTx/>
              <a:uFillTx/>
              <a:latin typeface="Aptos"/>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Tx/>
              <a:buChar char="-"/>
              <a:tabLst/>
              <a:defRPr/>
            </a:pPr>
            <a:r>
              <a:rPr kumimoji="0" sz="1400" b="0" i="0" u="none" strike="noStrike" kern="1200" cap="none" spc="0" normalizeH="0" baseline="0" noProof="0" dirty="0" err="1">
                <a:ln>
                  <a:noFill/>
                </a:ln>
                <a:solidFill>
                  <a:srgbClr val="4C565C"/>
                </a:solidFill>
                <a:effectLst/>
                <a:uLnTx/>
                <a:uFillTx/>
                <a:latin typeface="Aptos"/>
                <a:ea typeface="+mn-ea"/>
                <a:cs typeface="+mn-cs"/>
              </a:rPr>
              <a:t>συνδέσεις</a:t>
            </a:r>
            <a:endParaRPr kumimoji="0" sz="1400" b="0" i="0" u="none" strike="noStrike" kern="1200" cap="none" spc="0" normalizeH="0" baseline="0" noProof="0" dirty="0">
              <a:ln>
                <a:noFill/>
              </a:ln>
              <a:solidFill>
                <a:srgbClr val="4C565C"/>
              </a:solidFill>
              <a:effectLst/>
              <a:uLnTx/>
              <a:uFillTx/>
              <a:latin typeface="Aptos"/>
              <a:ea typeface="+mn-ea"/>
              <a:cs typeface="+mn-cs"/>
            </a:endParaRPr>
          </a:p>
        </p:txBody>
      </p:sp>
      <p:sp>
        <p:nvSpPr>
          <p:cNvPr id="15" name="Rectangle 14"/>
          <p:cNvSpPr/>
          <p:nvPr/>
        </p:nvSpPr>
        <p:spPr>
          <a:xfrm>
            <a:off x="502920" y="6501384"/>
            <a:ext cx="11155680" cy="10972"/>
          </a:xfrm>
          <a:prstGeom prst="rect">
            <a:avLst/>
          </a:prstGeom>
          <a:solidFill>
            <a:srgbClr val="D9D6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TextBox 15"/>
          <p:cNvSpPr txBox="1"/>
          <p:nvPr/>
        </p:nvSpPr>
        <p:spPr>
          <a:xfrm>
            <a:off x="530352" y="6537960"/>
            <a:ext cx="5943600" cy="16459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819" b="1" i="0" u="none" strike="noStrike" kern="1200" cap="none" spc="0" normalizeH="0" baseline="0" noProof="0">
                <a:ln>
                  <a:noFill/>
                </a:ln>
                <a:solidFill>
                  <a:srgbClr val="6C7A82"/>
                </a:solidFill>
                <a:effectLst/>
                <a:uLnTx/>
                <a:uFillTx/>
                <a:latin typeface="Aptos"/>
                <a:ea typeface="+mn-ea"/>
                <a:cs typeface="+mn-cs"/>
              </a:rPr>
              <a:t>ΕΝΌΤΗΤΑ 3</a:t>
            </a:r>
          </a:p>
        </p:txBody>
      </p:sp>
      <p:sp>
        <p:nvSpPr>
          <p:cNvPr id="18" name="Θέση αριθμού διαφάνειας 17">
            <a:extLst>
              <a:ext uri="{FF2B5EF4-FFF2-40B4-BE49-F238E27FC236}">
                <a16:creationId xmlns:a16="http://schemas.microsoft.com/office/drawing/2014/main" id="{B1F42F36-F6B4-2060-636F-248072E82BFA}"/>
              </a:ext>
            </a:extLst>
          </p:cNvPr>
          <p:cNvSpPr>
            <a:spLocks noGrp="1"/>
          </p:cNvSpPr>
          <p:nvPr>
            <p:ph type="sldNum" sz="quarter" idx="12"/>
          </p:nvPr>
        </p:nvSpPr>
        <p:spPr>
          <a:xfrm>
            <a:off x="9555480" y="6437693"/>
            <a:ext cx="2133600" cy="365125"/>
          </a:xfrm>
        </p:spPr>
        <p:txBody>
          <a:bodyPr/>
          <a:lstStyle/>
          <a:p>
            <a:fld id="{C1FF6DA9-008F-8B48-92A6-B652298478BF}" type="slidenum">
              <a:rPr lang="en-US" smtClean="0"/>
              <a:t>32</a:t>
            </a:fld>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sp>
        <p:nvSpPr>
          <p:cNvPr id="2" name="TextBox 1"/>
          <p:cNvSpPr txBox="1"/>
          <p:nvPr/>
        </p:nvSpPr>
        <p:spPr>
          <a:xfrm>
            <a:off x="685800" y="420624"/>
            <a:ext cx="4754880" cy="25603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930" b="1" i="0" u="none" strike="noStrike" kern="1200" cap="none" spc="0" normalizeH="0" baseline="0" noProof="0">
                <a:ln>
                  <a:noFill/>
                </a:ln>
                <a:solidFill>
                  <a:srgbClr val="D7B06B"/>
                </a:solidFill>
                <a:effectLst/>
                <a:uLnTx/>
                <a:uFillTx/>
                <a:latin typeface="Aptos"/>
                <a:ea typeface="+mn-ea"/>
                <a:cs typeface="+mn-cs"/>
              </a:rPr>
              <a:t>Ο ΡΟΛΟΣ ΤΟΥ / ΤΗΣ ΕΚΠΑΙΔΕΥΤΙΚΟΥ</a:t>
            </a:r>
          </a:p>
        </p:txBody>
      </p:sp>
      <p:sp>
        <p:nvSpPr>
          <p:cNvPr id="3" name="TextBox 2"/>
          <p:cNvSpPr txBox="1"/>
          <p:nvPr/>
        </p:nvSpPr>
        <p:spPr>
          <a:xfrm>
            <a:off x="685800" y="749808"/>
            <a:ext cx="10607040" cy="470898"/>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2700" b="1" i="0" u="none" strike="noStrike" kern="1200" cap="none" spc="0" normalizeH="0" baseline="0" noProof="0" dirty="0" err="1">
                <a:ln>
                  <a:noFill/>
                </a:ln>
                <a:solidFill>
                  <a:srgbClr val="24465B"/>
                </a:solidFill>
                <a:effectLst/>
                <a:uLnTx/>
                <a:uFillTx/>
                <a:latin typeface="Aptos Display"/>
                <a:ea typeface="+mn-ea"/>
                <a:cs typeface="+mn-cs"/>
              </a:rPr>
              <a:t>Διευκολύνει</a:t>
            </a:r>
            <a:r>
              <a:rPr kumimoji="0" lang="el-GR" sz="2700" b="1" i="0" u="none" strike="noStrike" kern="1200" cap="none" spc="0" normalizeH="0" baseline="0" noProof="0" dirty="0">
                <a:ln>
                  <a:noFill/>
                </a:ln>
                <a:solidFill>
                  <a:srgbClr val="24465B"/>
                </a:solidFill>
                <a:effectLst/>
                <a:uLnTx/>
                <a:uFillTx/>
                <a:latin typeface="Aptos Display"/>
                <a:ea typeface="+mn-ea"/>
                <a:cs typeface="+mn-cs"/>
              </a:rPr>
              <a:t> – διαμεσολαβεί - συντονίζει </a:t>
            </a:r>
            <a:endParaRPr kumimoji="0" sz="2700" b="1" i="0" u="none" strike="noStrike" kern="1200" cap="none" spc="0" normalizeH="0" baseline="0" noProof="0" dirty="0">
              <a:ln>
                <a:noFill/>
              </a:ln>
              <a:solidFill>
                <a:srgbClr val="24465B"/>
              </a:solidFill>
              <a:effectLst/>
              <a:uLnTx/>
              <a:uFillTx/>
              <a:latin typeface="Aptos Display"/>
              <a:ea typeface="+mn-ea"/>
              <a:cs typeface="+mn-cs"/>
            </a:endParaRPr>
          </a:p>
        </p:txBody>
      </p:sp>
      <p:sp>
        <p:nvSpPr>
          <p:cNvPr id="4" name="TextBox 3"/>
          <p:cNvSpPr txBox="1"/>
          <p:nvPr/>
        </p:nvSpPr>
        <p:spPr>
          <a:xfrm>
            <a:off x="704088" y="1389888"/>
            <a:ext cx="10241280" cy="301621"/>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600" b="0" i="0" u="none" strike="noStrike" kern="1200" cap="none" spc="0" normalizeH="0" baseline="0" noProof="0" dirty="0">
                <a:ln>
                  <a:noFill/>
                </a:ln>
                <a:solidFill>
                  <a:srgbClr val="4C565C"/>
                </a:solidFill>
                <a:effectLst/>
                <a:uLnTx/>
                <a:uFillTx/>
                <a:latin typeface="Aptos"/>
                <a:ea typeface="+mn-ea"/>
                <a:cs typeface="+mn-cs"/>
              </a:rPr>
              <a:t>Ο </a:t>
            </a:r>
            <a:r>
              <a:rPr kumimoji="0" sz="1600" b="0" i="0" u="none" strike="noStrike" kern="1200" cap="none" spc="0" normalizeH="0" baseline="0" noProof="0" dirty="0" err="1">
                <a:ln>
                  <a:noFill/>
                </a:ln>
                <a:solidFill>
                  <a:srgbClr val="4C565C"/>
                </a:solidFill>
                <a:effectLst/>
                <a:uLnTx/>
                <a:uFillTx/>
                <a:latin typeface="Aptos"/>
                <a:ea typeface="+mn-ea"/>
                <a:cs typeface="+mn-cs"/>
              </a:rPr>
              <a:t>ρόλος</a:t>
            </a:r>
            <a:r>
              <a:rPr kumimoji="0" sz="1600" b="0" i="0" u="none" strike="noStrike" kern="1200" cap="none" spc="0" normalizeH="0" baseline="0" noProof="0" dirty="0">
                <a:ln>
                  <a:noFill/>
                </a:ln>
                <a:solidFill>
                  <a:srgbClr val="4C565C"/>
                </a:solidFill>
                <a:effectLst/>
                <a:uLnTx/>
                <a:uFillTx/>
                <a:latin typeface="Aptos"/>
                <a:ea typeface="+mn-ea"/>
                <a:cs typeface="+mn-cs"/>
              </a:rPr>
              <a:t> </a:t>
            </a:r>
            <a:r>
              <a:rPr kumimoji="0" sz="1600" b="0" i="0" u="none" strike="noStrike" kern="1200" cap="none" spc="0" normalizeH="0" baseline="0" noProof="0" dirty="0" err="1">
                <a:ln>
                  <a:noFill/>
                </a:ln>
                <a:solidFill>
                  <a:srgbClr val="4C565C"/>
                </a:solidFill>
                <a:effectLst/>
                <a:uLnTx/>
                <a:uFillTx/>
                <a:latin typeface="Aptos"/>
                <a:ea typeface="+mn-ea"/>
                <a:cs typeface="+mn-cs"/>
              </a:rPr>
              <a:t>είν</a:t>
            </a:r>
            <a:r>
              <a:rPr kumimoji="0" sz="1600" b="0" i="0" u="none" strike="noStrike" kern="1200" cap="none" spc="0" normalizeH="0" baseline="0" noProof="0" dirty="0">
                <a:ln>
                  <a:noFill/>
                </a:ln>
                <a:solidFill>
                  <a:srgbClr val="4C565C"/>
                </a:solidFill>
                <a:effectLst/>
                <a:uLnTx/>
                <a:uFillTx/>
                <a:latin typeface="Aptos"/>
                <a:ea typeface="+mn-ea"/>
                <a:cs typeface="+mn-cs"/>
              </a:rPr>
              <a:t>αι κατεξοχήν σωκρατικός</a:t>
            </a:r>
          </a:p>
        </p:txBody>
      </p:sp>
      <p:sp>
        <p:nvSpPr>
          <p:cNvPr id="5" name="Rounded Rectangle 4"/>
          <p:cNvSpPr/>
          <p:nvPr/>
        </p:nvSpPr>
        <p:spPr>
          <a:xfrm>
            <a:off x="749808" y="1901952"/>
            <a:ext cx="5120640" cy="1618488"/>
          </a:xfrm>
          <a:prstGeom prst="roundRect">
            <a:avLst/>
          </a:prstGeom>
          <a:solidFill>
            <a:srgbClr val="FFFFFF"/>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Oval 5"/>
          <p:cNvSpPr/>
          <p:nvPr/>
        </p:nvSpPr>
        <p:spPr>
          <a:xfrm>
            <a:off x="932688" y="2084832"/>
            <a:ext cx="384048" cy="384048"/>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TextBox 6"/>
          <p:cNvSpPr txBox="1"/>
          <p:nvPr/>
        </p:nvSpPr>
        <p:spPr>
          <a:xfrm>
            <a:off x="932688" y="2167128"/>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1</a:t>
            </a:r>
          </a:p>
        </p:txBody>
      </p:sp>
      <p:sp>
        <p:nvSpPr>
          <p:cNvPr id="8" name="TextBox 7"/>
          <p:cNvSpPr txBox="1"/>
          <p:nvPr/>
        </p:nvSpPr>
        <p:spPr>
          <a:xfrm>
            <a:off x="1435607" y="2066544"/>
            <a:ext cx="4270248" cy="420624"/>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520" b="1" i="0" u="none" strike="noStrike" kern="1200" cap="none" spc="0" normalizeH="0" baseline="0" noProof="0">
                <a:ln>
                  <a:noFill/>
                </a:ln>
                <a:solidFill>
                  <a:srgbClr val="24465B"/>
                </a:solidFill>
                <a:effectLst/>
                <a:uLnTx/>
                <a:uFillTx/>
                <a:latin typeface="Aptos Display"/>
                <a:ea typeface="+mn-ea"/>
                <a:cs typeface="+mn-cs"/>
              </a:rPr>
              <a:t>Κρατά την εστίαση</a:t>
            </a:r>
          </a:p>
        </p:txBody>
      </p:sp>
      <p:sp>
        <p:nvSpPr>
          <p:cNvPr id="9" name="TextBox 8"/>
          <p:cNvSpPr txBox="1"/>
          <p:nvPr/>
        </p:nvSpPr>
        <p:spPr>
          <a:xfrm>
            <a:off x="978407" y="2587752"/>
            <a:ext cx="4663440" cy="270843"/>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00" b="0" i="0" u="none" strike="noStrike" kern="1200" cap="none" spc="0" normalizeH="0" baseline="0" noProof="0" dirty="0">
                <a:ln>
                  <a:noFill/>
                </a:ln>
                <a:solidFill>
                  <a:srgbClr val="4C565C"/>
                </a:solidFill>
                <a:effectLst/>
                <a:uLnTx/>
                <a:uFillTx/>
                <a:latin typeface="Aptos"/>
                <a:ea typeface="+mn-ea"/>
                <a:cs typeface="+mn-cs"/>
              </a:rPr>
              <a:t>Επανα</a:t>
            </a:r>
            <a:r>
              <a:rPr kumimoji="0" sz="1400" b="0" i="0" u="none" strike="noStrike" kern="1200" cap="none" spc="0" normalizeH="0" baseline="0" noProof="0" dirty="0" err="1">
                <a:ln>
                  <a:noFill/>
                </a:ln>
                <a:solidFill>
                  <a:srgbClr val="4C565C"/>
                </a:solidFill>
                <a:effectLst/>
                <a:uLnTx/>
                <a:uFillTx/>
                <a:latin typeface="Aptos"/>
                <a:ea typeface="+mn-ea"/>
                <a:cs typeface="+mn-cs"/>
              </a:rPr>
              <a:t>φέρει</a:t>
            </a:r>
            <a:r>
              <a:rPr kumimoji="0" sz="1400" b="0" i="0" u="none" strike="noStrike" kern="1200" cap="none" spc="0" normalizeH="0" baseline="0" noProof="0" dirty="0">
                <a:ln>
                  <a:noFill/>
                </a:ln>
                <a:solidFill>
                  <a:srgbClr val="4C565C"/>
                </a:solidFill>
                <a:effectLst/>
                <a:uLnTx/>
                <a:uFillTx/>
                <a:latin typeface="Aptos"/>
                <a:ea typeface="+mn-ea"/>
                <a:cs typeface="+mn-cs"/>
              </a:rPr>
              <a:t> </a:t>
            </a:r>
            <a:r>
              <a:rPr kumimoji="0" sz="1400" b="0" i="0" u="none" strike="noStrike" kern="1200" cap="none" spc="0" normalizeH="0" baseline="0" noProof="0" dirty="0" err="1">
                <a:ln>
                  <a:noFill/>
                </a:ln>
                <a:solidFill>
                  <a:srgbClr val="4C565C"/>
                </a:solidFill>
                <a:effectLst/>
                <a:uLnTx/>
                <a:uFillTx/>
                <a:latin typeface="Aptos"/>
                <a:ea typeface="+mn-ea"/>
                <a:cs typeface="+mn-cs"/>
              </a:rPr>
              <a:t>το</a:t>
            </a:r>
            <a:r>
              <a:rPr kumimoji="0" sz="1400" b="0" i="0" u="none" strike="noStrike" kern="1200" cap="none" spc="0" normalizeH="0" baseline="0" noProof="0" dirty="0">
                <a:ln>
                  <a:noFill/>
                </a:ln>
                <a:solidFill>
                  <a:srgbClr val="4C565C"/>
                </a:solidFill>
                <a:effectLst/>
                <a:uLnTx/>
                <a:uFillTx/>
                <a:latin typeface="Aptos"/>
                <a:ea typeface="+mn-ea"/>
                <a:cs typeface="+mn-cs"/>
              </a:rPr>
              <a:t> βα</a:t>
            </a:r>
            <a:r>
              <a:rPr kumimoji="0" sz="1400" b="0" i="0" u="none" strike="noStrike" kern="1200" cap="none" spc="0" normalizeH="0" baseline="0" noProof="0" dirty="0" err="1">
                <a:ln>
                  <a:noFill/>
                </a:ln>
                <a:solidFill>
                  <a:srgbClr val="4C565C"/>
                </a:solidFill>
                <a:effectLst/>
                <a:uLnTx/>
                <a:uFillTx/>
                <a:latin typeface="Aptos"/>
                <a:ea typeface="+mn-ea"/>
                <a:cs typeface="+mn-cs"/>
              </a:rPr>
              <a:t>σικό</a:t>
            </a:r>
            <a:r>
              <a:rPr kumimoji="0" sz="1400" b="0" i="0" u="none" strike="noStrike" kern="1200" cap="none" spc="0" normalizeH="0" baseline="0" noProof="0" dirty="0">
                <a:ln>
                  <a:noFill/>
                </a:ln>
                <a:solidFill>
                  <a:srgbClr val="4C565C"/>
                </a:solidFill>
                <a:effectLst/>
                <a:uLnTx/>
                <a:uFillTx/>
                <a:latin typeface="Aptos"/>
                <a:ea typeface="+mn-ea"/>
                <a:cs typeface="+mn-cs"/>
              </a:rPr>
              <a:t> </a:t>
            </a:r>
            <a:r>
              <a:rPr kumimoji="0" sz="1400" b="0" i="0" u="none" strike="noStrike" kern="1200" cap="none" spc="0" normalizeH="0" baseline="0" noProof="0" dirty="0" err="1">
                <a:ln>
                  <a:noFill/>
                </a:ln>
                <a:solidFill>
                  <a:srgbClr val="4C565C"/>
                </a:solidFill>
                <a:effectLst/>
                <a:uLnTx/>
                <a:uFillTx/>
                <a:latin typeface="Aptos"/>
                <a:ea typeface="+mn-ea"/>
                <a:cs typeface="+mn-cs"/>
              </a:rPr>
              <a:t>ερώτημ</a:t>
            </a:r>
            <a:r>
              <a:rPr kumimoji="0" sz="1400" b="0" i="0" u="none" strike="noStrike" kern="1200" cap="none" spc="0" normalizeH="0" baseline="0" noProof="0" dirty="0">
                <a:ln>
                  <a:noFill/>
                </a:ln>
                <a:solidFill>
                  <a:srgbClr val="4C565C"/>
                </a:solidFill>
                <a:effectLst/>
                <a:uLnTx/>
                <a:uFillTx/>
                <a:latin typeface="Aptos"/>
                <a:ea typeface="+mn-ea"/>
                <a:cs typeface="+mn-cs"/>
              </a:rPr>
              <a:t>α και τη λογική πορεία.</a:t>
            </a:r>
          </a:p>
        </p:txBody>
      </p:sp>
      <p:sp>
        <p:nvSpPr>
          <p:cNvPr id="10" name="Rounded Rectangle 9"/>
          <p:cNvSpPr/>
          <p:nvPr/>
        </p:nvSpPr>
        <p:spPr>
          <a:xfrm>
            <a:off x="6190488" y="1901952"/>
            <a:ext cx="5120640" cy="1618488"/>
          </a:xfrm>
          <a:prstGeom prst="roundRect">
            <a:avLst/>
          </a:prstGeom>
          <a:solidFill>
            <a:srgbClr val="E5ECEE"/>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Oval 10"/>
          <p:cNvSpPr/>
          <p:nvPr/>
        </p:nvSpPr>
        <p:spPr>
          <a:xfrm>
            <a:off x="6373368" y="2084832"/>
            <a:ext cx="384048" cy="384048"/>
          </a:xfrm>
          <a:prstGeom prst="ellipse">
            <a:avLst/>
          </a:prstGeom>
          <a:solidFill>
            <a:srgbClr val="7D9EA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TextBox 11"/>
          <p:cNvSpPr txBox="1"/>
          <p:nvPr/>
        </p:nvSpPr>
        <p:spPr>
          <a:xfrm>
            <a:off x="6373368" y="2167128"/>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2</a:t>
            </a:r>
          </a:p>
        </p:txBody>
      </p:sp>
      <p:sp>
        <p:nvSpPr>
          <p:cNvPr id="13" name="TextBox 12"/>
          <p:cNvSpPr txBox="1"/>
          <p:nvPr/>
        </p:nvSpPr>
        <p:spPr>
          <a:xfrm>
            <a:off x="6876288" y="2066544"/>
            <a:ext cx="4270248" cy="420624"/>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520" b="1" i="0" u="none" strike="noStrike" kern="1200" cap="none" spc="0" normalizeH="0" baseline="0" noProof="0">
                <a:ln>
                  <a:noFill/>
                </a:ln>
                <a:solidFill>
                  <a:srgbClr val="24465B"/>
                </a:solidFill>
                <a:effectLst/>
                <a:uLnTx/>
                <a:uFillTx/>
                <a:latin typeface="Aptos Display"/>
                <a:ea typeface="+mn-ea"/>
                <a:cs typeface="+mn-cs"/>
              </a:rPr>
              <a:t>Ζητά λόγους</a:t>
            </a:r>
          </a:p>
        </p:txBody>
      </p:sp>
      <p:sp>
        <p:nvSpPr>
          <p:cNvPr id="14" name="TextBox 13"/>
          <p:cNvSpPr txBox="1"/>
          <p:nvPr/>
        </p:nvSpPr>
        <p:spPr>
          <a:xfrm>
            <a:off x="6419088" y="2587752"/>
            <a:ext cx="4663440" cy="270843"/>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00" b="0" i="0" u="none" strike="noStrike" kern="1200" cap="none" spc="0" normalizeH="0" baseline="0" noProof="0" dirty="0" err="1">
                <a:ln>
                  <a:noFill/>
                </a:ln>
                <a:solidFill>
                  <a:srgbClr val="4C565C"/>
                </a:solidFill>
                <a:effectLst/>
                <a:uLnTx/>
                <a:uFillTx/>
                <a:latin typeface="Aptos"/>
                <a:ea typeface="+mn-ea"/>
                <a:cs typeface="+mn-cs"/>
              </a:rPr>
              <a:t>Αιτιολόγηση</a:t>
            </a:r>
            <a:r>
              <a:rPr kumimoji="0" sz="1400" b="0" i="0" u="none" strike="noStrike" kern="1200" cap="none" spc="0" normalizeH="0" baseline="0" noProof="0" dirty="0">
                <a:ln>
                  <a:noFill/>
                </a:ln>
                <a:solidFill>
                  <a:srgbClr val="4C565C"/>
                </a:solidFill>
                <a:effectLst/>
                <a:uLnTx/>
                <a:uFillTx/>
                <a:latin typeface="Aptos"/>
                <a:ea typeface="+mn-ea"/>
                <a:cs typeface="+mn-cs"/>
              </a:rPr>
              <a:t>, </a:t>
            </a:r>
            <a:r>
              <a:rPr kumimoji="0" sz="1400" b="0" i="0" u="none" strike="noStrike" kern="1200" cap="none" spc="0" normalizeH="0" baseline="0" noProof="0" dirty="0" err="1">
                <a:ln>
                  <a:noFill/>
                </a:ln>
                <a:solidFill>
                  <a:srgbClr val="4C565C"/>
                </a:solidFill>
                <a:effectLst/>
                <a:uLnTx/>
                <a:uFillTx/>
                <a:latin typeface="Aptos"/>
                <a:ea typeface="+mn-ea"/>
                <a:cs typeface="+mn-cs"/>
              </a:rPr>
              <a:t>διευκρίνιση</a:t>
            </a:r>
            <a:r>
              <a:rPr kumimoji="0" sz="1400" b="0" i="0" u="none" strike="noStrike" kern="1200" cap="none" spc="0" normalizeH="0" baseline="0" noProof="0" dirty="0">
                <a:ln>
                  <a:noFill/>
                </a:ln>
                <a:solidFill>
                  <a:srgbClr val="4C565C"/>
                </a:solidFill>
                <a:effectLst/>
                <a:uLnTx/>
                <a:uFillTx/>
                <a:latin typeface="Aptos"/>
                <a:ea typeface="+mn-ea"/>
                <a:cs typeface="+mn-cs"/>
              </a:rPr>
              <a:t>, παρα</a:t>
            </a:r>
            <a:r>
              <a:rPr kumimoji="0" sz="1400" b="0" i="0" u="none" strike="noStrike" kern="1200" cap="none" spc="0" normalizeH="0" baseline="0" noProof="0" dirty="0" err="1">
                <a:ln>
                  <a:noFill/>
                </a:ln>
                <a:solidFill>
                  <a:srgbClr val="4C565C"/>
                </a:solidFill>
                <a:effectLst/>
                <a:uLnTx/>
                <a:uFillTx/>
                <a:latin typeface="Aptos"/>
                <a:ea typeface="+mn-ea"/>
                <a:cs typeface="+mn-cs"/>
              </a:rPr>
              <a:t>δείγμ</a:t>
            </a:r>
            <a:r>
              <a:rPr kumimoji="0" sz="1400" b="0" i="0" u="none" strike="noStrike" kern="1200" cap="none" spc="0" normalizeH="0" baseline="0" noProof="0" dirty="0">
                <a:ln>
                  <a:noFill/>
                </a:ln>
                <a:solidFill>
                  <a:srgbClr val="4C565C"/>
                </a:solidFill>
                <a:effectLst/>
                <a:uLnTx/>
                <a:uFillTx/>
                <a:latin typeface="Aptos"/>
                <a:ea typeface="+mn-ea"/>
                <a:cs typeface="+mn-cs"/>
              </a:rPr>
              <a:t>ατα και κριτήρια.</a:t>
            </a:r>
          </a:p>
        </p:txBody>
      </p:sp>
      <p:sp>
        <p:nvSpPr>
          <p:cNvPr id="15" name="Rounded Rectangle 14"/>
          <p:cNvSpPr/>
          <p:nvPr/>
        </p:nvSpPr>
        <p:spPr>
          <a:xfrm>
            <a:off x="749808" y="3813048"/>
            <a:ext cx="5120640" cy="1618488"/>
          </a:xfrm>
          <a:prstGeom prst="roundRect">
            <a:avLst/>
          </a:prstGeom>
          <a:solidFill>
            <a:srgbClr val="E8D9BA"/>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Oval 15"/>
          <p:cNvSpPr/>
          <p:nvPr/>
        </p:nvSpPr>
        <p:spPr>
          <a:xfrm>
            <a:off x="932688" y="3995928"/>
            <a:ext cx="384048" cy="384048"/>
          </a:xfrm>
          <a:prstGeom prst="ellipse">
            <a:avLst/>
          </a:prstGeom>
          <a:solidFill>
            <a:srgbClr val="24465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TextBox 16"/>
          <p:cNvSpPr txBox="1"/>
          <p:nvPr/>
        </p:nvSpPr>
        <p:spPr>
          <a:xfrm>
            <a:off x="932688" y="4078224"/>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3</a:t>
            </a:r>
          </a:p>
        </p:txBody>
      </p:sp>
      <p:sp>
        <p:nvSpPr>
          <p:cNvPr id="18" name="TextBox 17"/>
          <p:cNvSpPr txBox="1"/>
          <p:nvPr/>
        </p:nvSpPr>
        <p:spPr>
          <a:xfrm>
            <a:off x="1435607" y="3977639"/>
            <a:ext cx="4270248" cy="420624"/>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520" b="1" i="0" u="none" strike="noStrike" kern="1200" cap="none" spc="0" normalizeH="0" baseline="0" noProof="0">
                <a:ln>
                  <a:noFill/>
                </a:ln>
                <a:solidFill>
                  <a:srgbClr val="24465B"/>
                </a:solidFill>
                <a:effectLst/>
                <a:uLnTx/>
                <a:uFillTx/>
                <a:latin typeface="Aptos Display"/>
                <a:ea typeface="+mn-ea"/>
                <a:cs typeface="+mn-cs"/>
              </a:rPr>
              <a:t>Αξιοποιεί τη διαφωνία</a:t>
            </a:r>
          </a:p>
        </p:txBody>
      </p:sp>
      <p:sp>
        <p:nvSpPr>
          <p:cNvPr id="19" name="TextBox 18"/>
          <p:cNvSpPr txBox="1"/>
          <p:nvPr/>
        </p:nvSpPr>
        <p:spPr>
          <a:xfrm>
            <a:off x="978407" y="4498848"/>
            <a:ext cx="4663440" cy="486287"/>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00" b="0" i="0" u="none" strike="noStrike" kern="1200" cap="none" spc="0" normalizeH="0" baseline="0" noProof="0" dirty="0" err="1">
                <a:ln>
                  <a:noFill/>
                </a:ln>
                <a:solidFill>
                  <a:srgbClr val="4C565C"/>
                </a:solidFill>
                <a:effectLst/>
                <a:uLnTx/>
                <a:uFillTx/>
                <a:latin typeface="Aptos"/>
                <a:ea typeface="+mn-ea"/>
                <a:cs typeface="+mn-cs"/>
              </a:rPr>
              <a:t>Αν</a:t>
            </a:r>
            <a:r>
              <a:rPr kumimoji="0" sz="1400" b="0" i="0" u="none" strike="noStrike" kern="1200" cap="none" spc="0" normalizeH="0" baseline="0" noProof="0" dirty="0">
                <a:ln>
                  <a:noFill/>
                </a:ln>
                <a:solidFill>
                  <a:srgbClr val="4C565C"/>
                </a:solidFill>
                <a:effectLst/>
                <a:uLnTx/>
                <a:uFillTx/>
                <a:latin typeface="Aptos"/>
                <a:ea typeface="+mn-ea"/>
                <a:cs typeface="+mn-cs"/>
              </a:rPr>
              <a:t>αδεικνύει εναλλακτικές οπτικές χωρίς να παίρνει </a:t>
            </a:r>
            <a:r>
              <a:rPr kumimoji="0" lang="el-GR" sz="1400" b="0" i="0" u="none" strike="noStrike" kern="1200" cap="none" spc="0" normalizeH="0" baseline="0" noProof="0" dirty="0">
                <a:ln>
                  <a:noFill/>
                </a:ln>
                <a:solidFill>
                  <a:srgbClr val="4C565C"/>
                </a:solidFill>
                <a:effectLst/>
                <a:uLnTx/>
                <a:uFillTx/>
                <a:latin typeface="Aptos"/>
                <a:ea typeface="+mn-ea"/>
                <a:cs typeface="+mn-cs"/>
              </a:rPr>
              <a:t>καταρχήν </a:t>
            </a:r>
            <a:r>
              <a:rPr kumimoji="0" sz="1400" b="0" i="0" u="none" strike="noStrike" kern="1200" cap="none" spc="0" normalizeH="0" baseline="0" noProof="0" dirty="0" err="1">
                <a:ln>
                  <a:noFill/>
                </a:ln>
                <a:solidFill>
                  <a:srgbClr val="4C565C"/>
                </a:solidFill>
                <a:effectLst/>
                <a:uLnTx/>
                <a:uFillTx/>
                <a:latin typeface="Aptos"/>
                <a:ea typeface="+mn-ea"/>
                <a:cs typeface="+mn-cs"/>
              </a:rPr>
              <a:t>θέση</a:t>
            </a:r>
            <a:r>
              <a:rPr kumimoji="0" sz="1400" b="0" i="0" u="none" strike="noStrike" kern="1200" cap="none" spc="0" normalizeH="0" baseline="0" noProof="0" dirty="0">
                <a:ln>
                  <a:noFill/>
                </a:ln>
                <a:solidFill>
                  <a:srgbClr val="4C565C"/>
                </a:solidFill>
                <a:effectLst/>
                <a:uLnTx/>
                <a:uFillTx/>
                <a:latin typeface="Aptos"/>
                <a:ea typeface="+mn-ea"/>
                <a:cs typeface="+mn-cs"/>
              </a:rPr>
              <a:t> υπ</a:t>
            </a:r>
            <a:r>
              <a:rPr kumimoji="0" sz="1400" b="0" i="0" u="none" strike="noStrike" kern="1200" cap="none" spc="0" normalizeH="0" baseline="0" noProof="0" dirty="0" err="1">
                <a:ln>
                  <a:noFill/>
                </a:ln>
                <a:solidFill>
                  <a:srgbClr val="4C565C"/>
                </a:solidFill>
                <a:effectLst/>
                <a:uLnTx/>
                <a:uFillTx/>
                <a:latin typeface="Aptos"/>
                <a:ea typeface="+mn-ea"/>
                <a:cs typeface="+mn-cs"/>
              </a:rPr>
              <a:t>έρ</a:t>
            </a:r>
            <a:r>
              <a:rPr kumimoji="0" sz="1400" b="0" i="0" u="none" strike="noStrike" kern="1200" cap="none" spc="0" normalizeH="0" baseline="0" noProof="0" dirty="0">
                <a:ln>
                  <a:noFill/>
                </a:ln>
                <a:solidFill>
                  <a:srgbClr val="4C565C"/>
                </a:solidFill>
                <a:effectLst/>
                <a:uLnTx/>
                <a:uFillTx/>
                <a:latin typeface="Aptos"/>
                <a:ea typeface="+mn-ea"/>
                <a:cs typeface="+mn-cs"/>
              </a:rPr>
              <a:t> μ</a:t>
            </a:r>
            <a:r>
              <a:rPr kumimoji="0" lang="el-GR" sz="1400" b="0" i="0" u="none" strike="noStrike" kern="1200" cap="none" spc="0" normalizeH="0" baseline="0" noProof="0" dirty="0" err="1">
                <a:ln>
                  <a:noFill/>
                </a:ln>
                <a:solidFill>
                  <a:srgbClr val="4C565C"/>
                </a:solidFill>
                <a:effectLst/>
                <a:uLnTx/>
                <a:uFillTx/>
                <a:latin typeface="Aptos"/>
                <a:ea typeface="+mn-ea"/>
                <a:cs typeface="+mn-cs"/>
              </a:rPr>
              <a:t>ιας</a:t>
            </a:r>
            <a:r>
              <a:rPr kumimoji="0" lang="el-GR" sz="1400" b="0" i="0" u="none" strike="noStrike" kern="1200" cap="none" spc="0" normalizeH="0" baseline="0" noProof="0" dirty="0">
                <a:ln>
                  <a:noFill/>
                </a:ln>
                <a:solidFill>
                  <a:srgbClr val="4C565C"/>
                </a:solidFill>
                <a:effectLst/>
                <a:uLnTx/>
                <a:uFillTx/>
                <a:latin typeface="Aptos"/>
                <a:ea typeface="+mn-ea"/>
                <a:cs typeface="+mn-cs"/>
              </a:rPr>
              <a:t> από αυτές</a:t>
            </a:r>
            <a:r>
              <a:rPr kumimoji="0" sz="1400" b="0" i="0" u="none" strike="noStrike" kern="1200" cap="none" spc="0" normalizeH="0" baseline="0" noProof="0" dirty="0">
                <a:ln>
                  <a:noFill/>
                </a:ln>
                <a:solidFill>
                  <a:srgbClr val="4C565C"/>
                </a:solidFill>
                <a:effectLst/>
                <a:uLnTx/>
                <a:uFillTx/>
                <a:latin typeface="Aptos"/>
                <a:ea typeface="+mn-ea"/>
                <a:cs typeface="+mn-cs"/>
              </a:rPr>
              <a:t>.</a:t>
            </a:r>
          </a:p>
        </p:txBody>
      </p:sp>
      <p:sp>
        <p:nvSpPr>
          <p:cNvPr id="20" name="Rounded Rectangle 19"/>
          <p:cNvSpPr/>
          <p:nvPr/>
        </p:nvSpPr>
        <p:spPr>
          <a:xfrm>
            <a:off x="6190488" y="3813048"/>
            <a:ext cx="5120640" cy="1618488"/>
          </a:xfrm>
          <a:prstGeom prst="roundRect">
            <a:avLst/>
          </a:prstGeom>
          <a:solidFill>
            <a:srgbClr val="DCE5DE"/>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Oval 20"/>
          <p:cNvSpPr/>
          <p:nvPr/>
        </p:nvSpPr>
        <p:spPr>
          <a:xfrm>
            <a:off x="6373368" y="3995928"/>
            <a:ext cx="384048" cy="384048"/>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2" name="TextBox 21"/>
          <p:cNvSpPr txBox="1"/>
          <p:nvPr/>
        </p:nvSpPr>
        <p:spPr>
          <a:xfrm>
            <a:off x="6373368" y="4078224"/>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4</a:t>
            </a:r>
          </a:p>
        </p:txBody>
      </p:sp>
      <p:sp>
        <p:nvSpPr>
          <p:cNvPr id="23" name="TextBox 22"/>
          <p:cNvSpPr txBox="1"/>
          <p:nvPr/>
        </p:nvSpPr>
        <p:spPr>
          <a:xfrm>
            <a:off x="6876288" y="3977639"/>
            <a:ext cx="4270248" cy="420624"/>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520" b="1" i="0" u="none" strike="noStrike" kern="1200" cap="none" spc="0" normalizeH="0" baseline="0" noProof="0">
                <a:ln>
                  <a:noFill/>
                </a:ln>
                <a:solidFill>
                  <a:srgbClr val="24465B"/>
                </a:solidFill>
                <a:effectLst/>
                <a:uLnTx/>
                <a:uFillTx/>
                <a:latin typeface="Aptos Display"/>
                <a:ea typeface="+mn-ea"/>
                <a:cs typeface="+mn-cs"/>
              </a:rPr>
              <a:t>Φροντίζει την κοινότητα</a:t>
            </a:r>
          </a:p>
        </p:txBody>
      </p:sp>
      <p:sp>
        <p:nvSpPr>
          <p:cNvPr id="24" name="TextBox 23"/>
          <p:cNvSpPr txBox="1"/>
          <p:nvPr/>
        </p:nvSpPr>
        <p:spPr>
          <a:xfrm>
            <a:off x="6419088" y="4498848"/>
            <a:ext cx="4663440" cy="486287"/>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00" b="0" i="0" u="none" strike="noStrike" kern="1200" cap="none" spc="0" normalizeH="0" baseline="0" noProof="0" dirty="0" err="1">
                <a:ln>
                  <a:noFill/>
                </a:ln>
                <a:solidFill>
                  <a:srgbClr val="4C565C"/>
                </a:solidFill>
                <a:effectLst/>
                <a:uLnTx/>
                <a:uFillTx/>
                <a:latin typeface="Aptos"/>
                <a:ea typeface="+mn-ea"/>
                <a:cs typeface="+mn-cs"/>
              </a:rPr>
              <a:t>Ισότιμη</a:t>
            </a:r>
            <a:r>
              <a:rPr kumimoji="0" sz="1400" b="0" i="0" u="none" strike="noStrike" kern="1200" cap="none" spc="0" normalizeH="0" baseline="0" noProof="0" dirty="0">
                <a:ln>
                  <a:noFill/>
                </a:ln>
                <a:solidFill>
                  <a:srgbClr val="4C565C"/>
                </a:solidFill>
                <a:effectLst/>
                <a:uLnTx/>
                <a:uFillTx/>
                <a:latin typeface="Aptos"/>
                <a:ea typeface="+mn-ea"/>
                <a:cs typeface="+mn-cs"/>
              </a:rPr>
              <a:t> </a:t>
            </a:r>
            <a:r>
              <a:rPr kumimoji="0" sz="1400" b="0" i="0" u="none" strike="noStrike" kern="1200" cap="none" spc="0" normalizeH="0" baseline="0" noProof="0" dirty="0" err="1">
                <a:ln>
                  <a:noFill/>
                </a:ln>
                <a:solidFill>
                  <a:srgbClr val="4C565C"/>
                </a:solidFill>
                <a:effectLst/>
                <a:uLnTx/>
                <a:uFillTx/>
                <a:latin typeface="Aptos"/>
                <a:ea typeface="+mn-ea"/>
                <a:cs typeface="+mn-cs"/>
              </a:rPr>
              <a:t>συμμετοχή</a:t>
            </a:r>
            <a:r>
              <a:rPr kumimoji="0" sz="1400" b="0" i="0" u="none" strike="noStrike" kern="1200" cap="none" spc="0" normalizeH="0" baseline="0" noProof="0" dirty="0">
                <a:ln>
                  <a:noFill/>
                </a:ln>
                <a:solidFill>
                  <a:srgbClr val="4C565C"/>
                </a:solidFill>
                <a:effectLst/>
                <a:uLnTx/>
                <a:uFillTx/>
                <a:latin typeface="Aptos"/>
                <a:ea typeface="+mn-ea"/>
                <a:cs typeface="+mn-cs"/>
              </a:rPr>
              <a:t>, κα</a:t>
            </a:r>
            <a:r>
              <a:rPr kumimoji="0" sz="1400" b="0" i="0" u="none" strike="noStrike" kern="1200" cap="none" spc="0" normalizeH="0" baseline="0" noProof="0" dirty="0" err="1">
                <a:ln>
                  <a:noFill/>
                </a:ln>
                <a:solidFill>
                  <a:srgbClr val="4C565C"/>
                </a:solidFill>
                <a:effectLst/>
                <a:uLnTx/>
                <a:uFillTx/>
                <a:latin typeface="Aptos"/>
                <a:ea typeface="+mn-ea"/>
                <a:cs typeface="+mn-cs"/>
              </a:rPr>
              <a:t>νόνες</a:t>
            </a:r>
            <a:r>
              <a:rPr kumimoji="0" sz="1400" b="0" i="0" u="none" strike="noStrike" kern="1200" cap="none" spc="0" normalizeH="0" baseline="0" noProof="0" dirty="0">
                <a:ln>
                  <a:noFill/>
                </a:ln>
                <a:solidFill>
                  <a:srgbClr val="4C565C"/>
                </a:solidFill>
                <a:effectLst/>
                <a:uLnTx/>
                <a:uFillTx/>
                <a:latin typeface="Aptos"/>
                <a:ea typeface="+mn-ea"/>
                <a:cs typeface="+mn-cs"/>
              </a:rPr>
              <a:t> </a:t>
            </a:r>
            <a:r>
              <a:rPr kumimoji="0" sz="1400" b="0" i="0" u="none" strike="noStrike" kern="1200" cap="none" spc="0" normalizeH="0" baseline="0" noProof="0" dirty="0" err="1">
                <a:ln>
                  <a:noFill/>
                </a:ln>
                <a:solidFill>
                  <a:srgbClr val="4C565C"/>
                </a:solidFill>
                <a:effectLst/>
                <a:uLnTx/>
                <a:uFillTx/>
                <a:latin typeface="Aptos"/>
                <a:ea typeface="+mn-ea"/>
                <a:cs typeface="+mn-cs"/>
              </a:rPr>
              <a:t>δι</a:t>
            </a:r>
            <a:r>
              <a:rPr kumimoji="0" sz="1400" b="0" i="0" u="none" strike="noStrike" kern="1200" cap="none" spc="0" normalizeH="0" baseline="0" noProof="0" dirty="0">
                <a:ln>
                  <a:noFill/>
                </a:ln>
                <a:solidFill>
                  <a:srgbClr val="4C565C"/>
                </a:solidFill>
                <a:effectLst/>
                <a:uLnTx/>
                <a:uFillTx/>
                <a:latin typeface="Aptos"/>
                <a:ea typeface="+mn-ea"/>
                <a:cs typeface="+mn-cs"/>
              </a:rPr>
              <a:t>αλόγου, σεβασμός και ασφάλεια.</a:t>
            </a:r>
          </a:p>
        </p:txBody>
      </p:sp>
      <p:sp>
        <p:nvSpPr>
          <p:cNvPr id="25" name="Rectangle 24"/>
          <p:cNvSpPr/>
          <p:nvPr/>
        </p:nvSpPr>
        <p:spPr>
          <a:xfrm>
            <a:off x="502920" y="6501384"/>
            <a:ext cx="11155680" cy="10972"/>
          </a:xfrm>
          <a:prstGeom prst="rect">
            <a:avLst/>
          </a:prstGeom>
          <a:solidFill>
            <a:srgbClr val="D9D6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6" name="TextBox 25"/>
          <p:cNvSpPr txBox="1"/>
          <p:nvPr/>
        </p:nvSpPr>
        <p:spPr>
          <a:xfrm>
            <a:off x="530352" y="6537960"/>
            <a:ext cx="5943600" cy="16459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819" b="1" i="0" u="none" strike="noStrike" kern="1200" cap="none" spc="0" normalizeH="0" baseline="0" noProof="0">
                <a:ln>
                  <a:noFill/>
                </a:ln>
                <a:solidFill>
                  <a:srgbClr val="6C7A82"/>
                </a:solidFill>
                <a:effectLst/>
                <a:uLnTx/>
                <a:uFillTx/>
                <a:latin typeface="Aptos"/>
                <a:ea typeface="+mn-ea"/>
                <a:cs typeface="+mn-cs"/>
              </a:rPr>
              <a:t>ΕΝΌΤΗΤΑ 3</a:t>
            </a:r>
          </a:p>
        </p:txBody>
      </p:sp>
      <p:sp>
        <p:nvSpPr>
          <p:cNvPr id="28" name="Θέση αριθμού διαφάνειας 27">
            <a:extLst>
              <a:ext uri="{FF2B5EF4-FFF2-40B4-BE49-F238E27FC236}">
                <a16:creationId xmlns:a16="http://schemas.microsoft.com/office/drawing/2014/main" id="{845DFA81-FCAB-C8E9-AB12-2D3F19D01BE7}"/>
              </a:ext>
            </a:extLst>
          </p:cNvPr>
          <p:cNvSpPr>
            <a:spLocks noGrp="1"/>
          </p:cNvSpPr>
          <p:nvPr>
            <p:ph type="sldNum" sz="quarter" idx="12"/>
          </p:nvPr>
        </p:nvSpPr>
        <p:spPr>
          <a:xfrm>
            <a:off x="9540240" y="6437693"/>
            <a:ext cx="2133600" cy="365125"/>
          </a:xfrm>
        </p:spPr>
        <p:txBody>
          <a:bodyPr/>
          <a:lstStyle/>
          <a:p>
            <a:fld id="{C1FF6DA9-008F-8B48-92A6-B652298478BF}" type="slidenum">
              <a:rPr lang="en-US" smtClean="0"/>
              <a:t>33</a:t>
            </a:fld>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sp>
        <p:nvSpPr>
          <p:cNvPr id="2" name="TextBox 1"/>
          <p:cNvSpPr txBox="1"/>
          <p:nvPr/>
        </p:nvSpPr>
        <p:spPr>
          <a:xfrm>
            <a:off x="685800" y="420624"/>
            <a:ext cx="4754880" cy="25603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930" b="1" i="0" u="none" strike="noStrike" kern="1200" cap="none" spc="0" normalizeH="0" baseline="0" noProof="0">
                <a:ln>
                  <a:noFill/>
                </a:ln>
                <a:solidFill>
                  <a:srgbClr val="D7B06B"/>
                </a:solidFill>
                <a:effectLst/>
                <a:uLnTx/>
                <a:uFillTx/>
                <a:latin typeface="Aptos"/>
                <a:ea typeface="+mn-ea"/>
                <a:cs typeface="+mn-cs"/>
              </a:rPr>
              <a:t>ΠΑΡΕΜΒΑΣΕΙΣ ΔΙΕΥΚΟΛΥΝΣΗΣ</a:t>
            </a:r>
          </a:p>
        </p:txBody>
      </p:sp>
      <p:sp>
        <p:nvSpPr>
          <p:cNvPr id="3" name="TextBox 2"/>
          <p:cNvSpPr txBox="1"/>
          <p:nvPr/>
        </p:nvSpPr>
        <p:spPr>
          <a:xfrm>
            <a:off x="685800" y="749808"/>
            <a:ext cx="10607040" cy="658368"/>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2700" b="1" i="0" u="none" strike="noStrike" kern="1200" cap="none" spc="0" normalizeH="0" baseline="0" noProof="0">
                <a:ln>
                  <a:noFill/>
                </a:ln>
                <a:solidFill>
                  <a:srgbClr val="24465B"/>
                </a:solidFill>
                <a:effectLst/>
                <a:uLnTx/>
                <a:uFillTx/>
                <a:latin typeface="Aptos Display"/>
                <a:ea typeface="+mn-ea"/>
                <a:cs typeface="+mn-cs"/>
              </a:rPr>
              <a:t>Οι ερωτήσεις του/της εκπαιδευτικού είναι εργαλεία σκέψης</a:t>
            </a:r>
          </a:p>
        </p:txBody>
      </p:sp>
      <p:sp>
        <p:nvSpPr>
          <p:cNvPr id="4" name="TextBox 3"/>
          <p:cNvSpPr txBox="1"/>
          <p:nvPr/>
        </p:nvSpPr>
        <p:spPr>
          <a:xfrm>
            <a:off x="704088" y="1389888"/>
            <a:ext cx="10241280" cy="301621"/>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600" b="0" i="0" u="none" strike="noStrike" kern="1200" cap="none" spc="0" normalizeH="0" baseline="0" noProof="0" dirty="0" err="1">
                <a:ln>
                  <a:noFill/>
                </a:ln>
                <a:solidFill>
                  <a:srgbClr val="4C565C"/>
                </a:solidFill>
                <a:effectLst/>
                <a:uLnTx/>
                <a:uFillTx/>
                <a:latin typeface="Aptos"/>
                <a:ea typeface="+mn-ea"/>
                <a:cs typeface="+mn-cs"/>
              </a:rPr>
              <a:t>Ενδεικτικές</a:t>
            </a:r>
            <a:r>
              <a:rPr kumimoji="0" sz="1600" b="0" i="0" u="none" strike="noStrike" kern="1200" cap="none" spc="0" normalizeH="0" baseline="0" noProof="0" dirty="0">
                <a:ln>
                  <a:noFill/>
                </a:ln>
                <a:solidFill>
                  <a:srgbClr val="4C565C"/>
                </a:solidFill>
                <a:effectLst/>
                <a:uLnTx/>
                <a:uFillTx/>
                <a:latin typeface="Aptos"/>
                <a:ea typeface="+mn-ea"/>
                <a:cs typeface="+mn-cs"/>
              </a:rPr>
              <a:t> </a:t>
            </a:r>
            <a:r>
              <a:rPr kumimoji="0" lang="el-GR" sz="1600" b="0" i="0" u="none" strike="noStrike" kern="1200" cap="none" spc="0" normalizeH="0" baseline="0" noProof="0" dirty="0">
                <a:ln>
                  <a:noFill/>
                </a:ln>
                <a:solidFill>
                  <a:srgbClr val="4C565C"/>
                </a:solidFill>
                <a:effectLst/>
                <a:uLnTx/>
                <a:uFillTx/>
                <a:latin typeface="Aptos"/>
                <a:ea typeface="+mn-ea"/>
                <a:cs typeface="+mn-cs"/>
              </a:rPr>
              <a:t>γλωσσικές</a:t>
            </a:r>
            <a:r>
              <a:rPr kumimoji="0" sz="1600" b="0" i="0" u="none" strike="noStrike" kern="1200" cap="none" spc="0" normalizeH="0" baseline="0" noProof="0" dirty="0">
                <a:ln>
                  <a:noFill/>
                </a:ln>
                <a:solidFill>
                  <a:srgbClr val="4C565C"/>
                </a:solidFill>
                <a:effectLst/>
                <a:uLnTx/>
                <a:uFillTx/>
                <a:latin typeface="Aptos"/>
                <a:ea typeface="+mn-ea"/>
                <a:cs typeface="+mn-cs"/>
              </a:rPr>
              <a:t> </a:t>
            </a:r>
            <a:r>
              <a:rPr kumimoji="0" sz="1600" b="0" i="0" u="none" strike="noStrike" kern="1200" cap="none" spc="0" normalizeH="0" baseline="0" noProof="0" dirty="0" err="1">
                <a:ln>
                  <a:noFill/>
                </a:ln>
                <a:solidFill>
                  <a:srgbClr val="4C565C"/>
                </a:solidFill>
                <a:effectLst/>
                <a:uLnTx/>
                <a:uFillTx/>
                <a:latin typeface="Aptos"/>
                <a:ea typeface="+mn-ea"/>
                <a:cs typeface="+mn-cs"/>
              </a:rPr>
              <a:t>κινήσεις</a:t>
            </a:r>
            <a:endParaRPr kumimoji="0" sz="1600" b="0" i="0" u="none" strike="noStrike" kern="1200" cap="none" spc="0" normalizeH="0" baseline="0" noProof="0" dirty="0">
              <a:ln>
                <a:noFill/>
              </a:ln>
              <a:solidFill>
                <a:srgbClr val="4C565C"/>
              </a:solidFill>
              <a:effectLst/>
              <a:uLnTx/>
              <a:uFillTx/>
              <a:latin typeface="Aptos"/>
              <a:ea typeface="+mn-ea"/>
              <a:cs typeface="+mn-cs"/>
            </a:endParaRPr>
          </a:p>
        </p:txBody>
      </p:sp>
      <p:sp>
        <p:nvSpPr>
          <p:cNvPr id="5" name="Rounded Rectangle 4"/>
          <p:cNvSpPr/>
          <p:nvPr/>
        </p:nvSpPr>
        <p:spPr>
          <a:xfrm>
            <a:off x="749808" y="1901952"/>
            <a:ext cx="3307080" cy="1618488"/>
          </a:xfrm>
          <a:prstGeom prst="roundRect">
            <a:avLst/>
          </a:prstGeom>
          <a:solidFill>
            <a:srgbClr val="FFFFFF"/>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Oval 5"/>
          <p:cNvSpPr/>
          <p:nvPr/>
        </p:nvSpPr>
        <p:spPr>
          <a:xfrm>
            <a:off x="932688" y="2084832"/>
            <a:ext cx="384048" cy="384048"/>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TextBox 6"/>
          <p:cNvSpPr txBox="1"/>
          <p:nvPr/>
        </p:nvSpPr>
        <p:spPr>
          <a:xfrm>
            <a:off x="932688" y="2167128"/>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1</a:t>
            </a:r>
          </a:p>
        </p:txBody>
      </p:sp>
      <p:sp>
        <p:nvSpPr>
          <p:cNvPr id="8" name="TextBox 7"/>
          <p:cNvSpPr txBox="1"/>
          <p:nvPr/>
        </p:nvSpPr>
        <p:spPr>
          <a:xfrm>
            <a:off x="1435607" y="2066544"/>
            <a:ext cx="2456688" cy="420624"/>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20" b="1" i="0" u="none" strike="noStrike" kern="1200" cap="none" spc="0" normalizeH="0" baseline="0" noProof="0">
                <a:ln>
                  <a:noFill/>
                </a:ln>
                <a:solidFill>
                  <a:srgbClr val="24465B"/>
                </a:solidFill>
                <a:effectLst/>
                <a:uLnTx/>
                <a:uFillTx/>
                <a:latin typeface="Aptos Display"/>
                <a:ea typeface="+mn-ea"/>
                <a:cs typeface="+mn-cs"/>
              </a:rPr>
              <a:t>Αιτιολόγηση</a:t>
            </a:r>
          </a:p>
        </p:txBody>
      </p:sp>
      <p:sp>
        <p:nvSpPr>
          <p:cNvPr id="9" name="TextBox 8"/>
          <p:cNvSpPr txBox="1"/>
          <p:nvPr/>
        </p:nvSpPr>
        <p:spPr>
          <a:xfrm>
            <a:off x="978407" y="2587752"/>
            <a:ext cx="2849880" cy="270843"/>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00" b="0" i="0" u="none" strike="noStrike" kern="1200" cap="none" spc="0" normalizeH="0" baseline="0" noProof="0" dirty="0">
                <a:ln>
                  <a:noFill/>
                </a:ln>
                <a:solidFill>
                  <a:srgbClr val="4C565C"/>
                </a:solidFill>
                <a:effectLst/>
                <a:uLnTx/>
                <a:uFillTx/>
                <a:latin typeface="Aptos"/>
                <a:ea typeface="+mn-ea"/>
                <a:cs typeface="+mn-cs"/>
              </a:rPr>
              <a:t>«</a:t>
            </a:r>
            <a:r>
              <a:rPr kumimoji="0" sz="1400" b="0" i="0" u="none" strike="noStrike" kern="1200" cap="none" spc="0" normalizeH="0" baseline="0" noProof="0" dirty="0" err="1">
                <a:ln>
                  <a:noFill/>
                </a:ln>
                <a:solidFill>
                  <a:srgbClr val="4C565C"/>
                </a:solidFill>
                <a:effectLst/>
                <a:uLnTx/>
                <a:uFillTx/>
                <a:latin typeface="Aptos"/>
                <a:ea typeface="+mn-ea"/>
                <a:cs typeface="+mn-cs"/>
              </a:rPr>
              <a:t>Γι</a:t>
            </a:r>
            <a:r>
              <a:rPr kumimoji="0" sz="1400" b="0" i="0" u="none" strike="noStrike" kern="1200" cap="none" spc="0" normalizeH="0" baseline="0" noProof="0" dirty="0">
                <a:ln>
                  <a:noFill/>
                </a:ln>
                <a:solidFill>
                  <a:srgbClr val="4C565C"/>
                </a:solidFill>
                <a:effectLst/>
                <a:uLnTx/>
                <a:uFillTx/>
                <a:latin typeface="Aptos"/>
                <a:ea typeface="+mn-ea"/>
                <a:cs typeface="+mn-cs"/>
              </a:rPr>
              <a:t>ατί το πιστεύεις;»</a:t>
            </a:r>
          </a:p>
        </p:txBody>
      </p:sp>
      <p:sp>
        <p:nvSpPr>
          <p:cNvPr id="10" name="Rounded Rectangle 9"/>
          <p:cNvSpPr/>
          <p:nvPr/>
        </p:nvSpPr>
        <p:spPr>
          <a:xfrm>
            <a:off x="4376928" y="1901952"/>
            <a:ext cx="3307080" cy="1618488"/>
          </a:xfrm>
          <a:prstGeom prst="roundRect">
            <a:avLst/>
          </a:prstGeom>
          <a:solidFill>
            <a:srgbClr val="E5ECEE"/>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Oval 10"/>
          <p:cNvSpPr/>
          <p:nvPr/>
        </p:nvSpPr>
        <p:spPr>
          <a:xfrm>
            <a:off x="4559808" y="2084832"/>
            <a:ext cx="384048" cy="384048"/>
          </a:xfrm>
          <a:prstGeom prst="ellipse">
            <a:avLst/>
          </a:prstGeom>
          <a:solidFill>
            <a:srgbClr val="7D9EA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TextBox 11"/>
          <p:cNvSpPr txBox="1"/>
          <p:nvPr/>
        </p:nvSpPr>
        <p:spPr>
          <a:xfrm>
            <a:off x="4559808" y="2167128"/>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2</a:t>
            </a:r>
          </a:p>
        </p:txBody>
      </p:sp>
      <p:sp>
        <p:nvSpPr>
          <p:cNvPr id="13" name="TextBox 12"/>
          <p:cNvSpPr txBox="1"/>
          <p:nvPr/>
        </p:nvSpPr>
        <p:spPr>
          <a:xfrm>
            <a:off x="5062728" y="2066544"/>
            <a:ext cx="2456688" cy="420624"/>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20" b="1" i="0" u="none" strike="noStrike" kern="1200" cap="none" spc="0" normalizeH="0" baseline="0" noProof="0">
                <a:ln>
                  <a:noFill/>
                </a:ln>
                <a:solidFill>
                  <a:srgbClr val="24465B"/>
                </a:solidFill>
                <a:effectLst/>
                <a:uLnTx/>
                <a:uFillTx/>
                <a:latin typeface="Aptos Display"/>
                <a:ea typeface="+mn-ea"/>
                <a:cs typeface="+mn-cs"/>
              </a:rPr>
              <a:t>Διευκρίνιση</a:t>
            </a:r>
          </a:p>
        </p:txBody>
      </p:sp>
      <p:sp>
        <p:nvSpPr>
          <p:cNvPr id="14" name="TextBox 13"/>
          <p:cNvSpPr txBox="1"/>
          <p:nvPr/>
        </p:nvSpPr>
        <p:spPr>
          <a:xfrm>
            <a:off x="4605528" y="2587752"/>
            <a:ext cx="2849880" cy="270843"/>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00" b="0" i="0" u="none" strike="noStrike" kern="1200" cap="none" spc="0" normalizeH="0" baseline="0" noProof="0" dirty="0">
                <a:ln>
                  <a:noFill/>
                </a:ln>
                <a:solidFill>
                  <a:srgbClr val="4C565C"/>
                </a:solidFill>
                <a:effectLst/>
                <a:uLnTx/>
                <a:uFillTx/>
                <a:latin typeface="Aptos"/>
                <a:ea typeface="+mn-ea"/>
                <a:cs typeface="+mn-cs"/>
              </a:rPr>
              <a:t>«</a:t>
            </a:r>
            <a:r>
              <a:rPr kumimoji="0" sz="1400" b="0" i="0" u="none" strike="noStrike" kern="1200" cap="none" spc="0" normalizeH="0" baseline="0" noProof="0" dirty="0" err="1">
                <a:ln>
                  <a:noFill/>
                </a:ln>
                <a:solidFill>
                  <a:srgbClr val="4C565C"/>
                </a:solidFill>
                <a:effectLst/>
                <a:uLnTx/>
                <a:uFillTx/>
                <a:latin typeface="Aptos"/>
                <a:ea typeface="+mn-ea"/>
                <a:cs typeface="+mn-cs"/>
              </a:rPr>
              <a:t>Τι</a:t>
            </a:r>
            <a:r>
              <a:rPr kumimoji="0" sz="1400" b="0" i="0" u="none" strike="noStrike" kern="1200" cap="none" spc="0" normalizeH="0" baseline="0" noProof="0" dirty="0">
                <a:ln>
                  <a:noFill/>
                </a:ln>
                <a:solidFill>
                  <a:srgbClr val="4C565C"/>
                </a:solidFill>
                <a:effectLst/>
                <a:uLnTx/>
                <a:uFillTx/>
                <a:latin typeface="Aptos"/>
                <a:ea typeface="+mn-ea"/>
                <a:cs typeface="+mn-cs"/>
              </a:rPr>
              <a:t> </a:t>
            </a:r>
            <a:r>
              <a:rPr kumimoji="0" sz="1400" b="0" i="0" u="none" strike="noStrike" kern="1200" cap="none" spc="0" normalizeH="0" baseline="0" noProof="0" dirty="0" err="1">
                <a:ln>
                  <a:noFill/>
                </a:ln>
                <a:solidFill>
                  <a:srgbClr val="4C565C"/>
                </a:solidFill>
                <a:effectLst/>
                <a:uLnTx/>
                <a:uFillTx/>
                <a:latin typeface="Aptos"/>
                <a:ea typeface="+mn-ea"/>
                <a:cs typeface="+mn-cs"/>
              </a:rPr>
              <a:t>εννοείς</a:t>
            </a:r>
            <a:r>
              <a:rPr kumimoji="0" sz="1400" b="0" i="0" u="none" strike="noStrike" kern="1200" cap="none" spc="0" normalizeH="0" baseline="0" noProof="0" dirty="0">
                <a:ln>
                  <a:noFill/>
                </a:ln>
                <a:solidFill>
                  <a:srgbClr val="4C565C"/>
                </a:solidFill>
                <a:effectLst/>
                <a:uLnTx/>
                <a:uFillTx/>
                <a:latin typeface="Aptos"/>
                <a:ea typeface="+mn-ea"/>
                <a:cs typeface="+mn-cs"/>
              </a:rPr>
              <a:t> α</a:t>
            </a:r>
            <a:r>
              <a:rPr kumimoji="0" sz="1400" b="0" i="0" u="none" strike="noStrike" kern="1200" cap="none" spc="0" normalizeH="0" baseline="0" noProof="0" dirty="0" err="1">
                <a:ln>
                  <a:noFill/>
                </a:ln>
                <a:solidFill>
                  <a:srgbClr val="4C565C"/>
                </a:solidFill>
                <a:effectLst/>
                <a:uLnTx/>
                <a:uFillTx/>
                <a:latin typeface="Aptos"/>
                <a:ea typeface="+mn-ea"/>
                <a:cs typeface="+mn-cs"/>
              </a:rPr>
              <a:t>κρι</a:t>
            </a:r>
            <a:r>
              <a:rPr kumimoji="0" sz="1400" b="0" i="0" u="none" strike="noStrike" kern="1200" cap="none" spc="0" normalizeH="0" baseline="0" noProof="0" dirty="0">
                <a:ln>
                  <a:noFill/>
                </a:ln>
                <a:solidFill>
                  <a:srgbClr val="4C565C"/>
                </a:solidFill>
                <a:effectLst/>
                <a:uLnTx/>
                <a:uFillTx/>
                <a:latin typeface="Aptos"/>
                <a:ea typeface="+mn-ea"/>
                <a:cs typeface="+mn-cs"/>
              </a:rPr>
              <a:t>βώς;»</a:t>
            </a:r>
          </a:p>
        </p:txBody>
      </p:sp>
      <p:sp>
        <p:nvSpPr>
          <p:cNvPr id="15" name="Rounded Rectangle 14"/>
          <p:cNvSpPr/>
          <p:nvPr/>
        </p:nvSpPr>
        <p:spPr>
          <a:xfrm>
            <a:off x="8004048" y="1901952"/>
            <a:ext cx="3307080" cy="1618488"/>
          </a:xfrm>
          <a:prstGeom prst="roundRect">
            <a:avLst/>
          </a:prstGeom>
          <a:solidFill>
            <a:srgbClr val="E8D9BA"/>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Oval 15"/>
          <p:cNvSpPr/>
          <p:nvPr/>
        </p:nvSpPr>
        <p:spPr>
          <a:xfrm>
            <a:off x="8186928" y="2084832"/>
            <a:ext cx="384048" cy="384048"/>
          </a:xfrm>
          <a:prstGeom prst="ellipse">
            <a:avLst/>
          </a:prstGeom>
          <a:solidFill>
            <a:srgbClr val="24465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TextBox 16"/>
          <p:cNvSpPr txBox="1"/>
          <p:nvPr/>
        </p:nvSpPr>
        <p:spPr>
          <a:xfrm>
            <a:off x="8186928" y="2167128"/>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3</a:t>
            </a:r>
          </a:p>
        </p:txBody>
      </p:sp>
      <p:sp>
        <p:nvSpPr>
          <p:cNvPr id="18" name="TextBox 17"/>
          <p:cNvSpPr txBox="1"/>
          <p:nvPr/>
        </p:nvSpPr>
        <p:spPr>
          <a:xfrm>
            <a:off x="8689848" y="2066544"/>
            <a:ext cx="2456688" cy="420624"/>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20" b="1" i="0" u="none" strike="noStrike" kern="1200" cap="none" spc="0" normalizeH="0" baseline="0" noProof="0">
                <a:ln>
                  <a:noFill/>
                </a:ln>
                <a:solidFill>
                  <a:srgbClr val="24465B"/>
                </a:solidFill>
                <a:effectLst/>
                <a:uLnTx/>
                <a:uFillTx/>
                <a:latin typeface="Aptos Display"/>
                <a:ea typeface="+mn-ea"/>
                <a:cs typeface="+mn-cs"/>
              </a:rPr>
              <a:t>Παράδειγμα</a:t>
            </a:r>
          </a:p>
        </p:txBody>
      </p:sp>
      <p:sp>
        <p:nvSpPr>
          <p:cNvPr id="19" name="TextBox 18"/>
          <p:cNvSpPr txBox="1"/>
          <p:nvPr/>
        </p:nvSpPr>
        <p:spPr>
          <a:xfrm>
            <a:off x="8232648" y="2587752"/>
            <a:ext cx="2849880" cy="486287"/>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00" b="0" i="0" u="none" strike="noStrike" kern="1200" cap="none" spc="0" normalizeH="0" baseline="0" noProof="0" dirty="0">
                <a:ln>
                  <a:noFill/>
                </a:ln>
                <a:solidFill>
                  <a:srgbClr val="4C565C"/>
                </a:solidFill>
                <a:effectLst/>
                <a:uLnTx/>
                <a:uFillTx/>
                <a:latin typeface="Aptos"/>
                <a:ea typeface="+mn-ea"/>
                <a:cs typeface="+mn-cs"/>
              </a:rPr>
              <a:t>«Μπ</a:t>
            </a:r>
            <a:r>
              <a:rPr kumimoji="0" sz="1400" b="0" i="0" u="none" strike="noStrike" kern="1200" cap="none" spc="0" normalizeH="0" baseline="0" noProof="0" dirty="0" err="1">
                <a:ln>
                  <a:noFill/>
                </a:ln>
                <a:solidFill>
                  <a:srgbClr val="4C565C"/>
                </a:solidFill>
                <a:effectLst/>
                <a:uLnTx/>
                <a:uFillTx/>
                <a:latin typeface="Aptos"/>
                <a:ea typeface="+mn-ea"/>
                <a:cs typeface="+mn-cs"/>
              </a:rPr>
              <a:t>ορείς</a:t>
            </a:r>
            <a:r>
              <a:rPr kumimoji="0" sz="1400" b="0" i="0" u="none" strike="noStrike" kern="1200" cap="none" spc="0" normalizeH="0" baseline="0" noProof="0" dirty="0">
                <a:ln>
                  <a:noFill/>
                </a:ln>
                <a:solidFill>
                  <a:srgbClr val="4C565C"/>
                </a:solidFill>
                <a:effectLst/>
                <a:uLnTx/>
                <a:uFillTx/>
                <a:latin typeface="Aptos"/>
                <a:ea typeface="+mn-ea"/>
                <a:cs typeface="+mn-cs"/>
              </a:rPr>
              <a:t> να </a:t>
            </a:r>
            <a:r>
              <a:rPr kumimoji="0" lang="el-GR" sz="1400" b="0" i="0" u="none" strike="noStrike" kern="1200" cap="none" spc="0" normalizeH="0" baseline="0" noProof="0" dirty="0">
                <a:ln>
                  <a:noFill/>
                </a:ln>
                <a:solidFill>
                  <a:srgbClr val="4C565C"/>
                </a:solidFill>
                <a:effectLst/>
                <a:uLnTx/>
                <a:uFillTx/>
                <a:latin typeface="Aptos"/>
                <a:ea typeface="+mn-ea"/>
                <a:cs typeface="+mn-cs"/>
              </a:rPr>
              <a:t>σκεφτείς</a:t>
            </a:r>
            <a:r>
              <a:rPr kumimoji="0" sz="1400" b="0" i="0" u="none" strike="noStrike" kern="1200" cap="none" spc="0" normalizeH="0" baseline="0" noProof="0" dirty="0">
                <a:ln>
                  <a:noFill/>
                </a:ln>
                <a:solidFill>
                  <a:srgbClr val="4C565C"/>
                </a:solidFill>
                <a:effectLst/>
                <a:uLnTx/>
                <a:uFillTx/>
                <a:latin typeface="Aptos"/>
                <a:ea typeface="+mn-ea"/>
                <a:cs typeface="+mn-cs"/>
              </a:rPr>
              <a:t> </a:t>
            </a:r>
            <a:r>
              <a:rPr kumimoji="0" sz="1400" b="0" i="0" u="none" strike="noStrike" kern="1200" cap="none" spc="0" normalizeH="0" baseline="0" noProof="0" dirty="0" err="1">
                <a:ln>
                  <a:noFill/>
                </a:ln>
                <a:solidFill>
                  <a:srgbClr val="4C565C"/>
                </a:solidFill>
                <a:effectLst/>
                <a:uLnTx/>
                <a:uFillTx/>
                <a:latin typeface="Aptos"/>
                <a:ea typeface="+mn-ea"/>
                <a:cs typeface="+mn-cs"/>
              </a:rPr>
              <a:t>μί</a:t>
            </a:r>
            <a:r>
              <a:rPr kumimoji="0" sz="1400" b="0" i="0" u="none" strike="noStrike" kern="1200" cap="none" spc="0" normalizeH="0" baseline="0" noProof="0" dirty="0">
                <a:ln>
                  <a:noFill/>
                </a:ln>
                <a:solidFill>
                  <a:srgbClr val="4C565C"/>
                </a:solidFill>
                <a:effectLst/>
                <a:uLnTx/>
                <a:uFillTx/>
                <a:latin typeface="Aptos"/>
                <a:ea typeface="+mn-ea"/>
                <a:cs typeface="+mn-cs"/>
              </a:rPr>
              <a:t>α</a:t>
            </a:r>
            <a:r>
              <a:rPr kumimoji="0" lang="el-GR" sz="1400" b="0" i="0" u="none" strike="noStrike" kern="1200" cap="none" spc="0" normalizeH="0" baseline="0" noProof="0" dirty="0">
                <a:ln>
                  <a:noFill/>
                </a:ln>
                <a:solidFill>
                  <a:srgbClr val="4C565C"/>
                </a:solidFill>
                <a:effectLst/>
                <a:uLnTx/>
                <a:uFillTx/>
                <a:latin typeface="Aptos"/>
                <a:ea typeface="+mn-ea"/>
                <a:cs typeface="+mn-cs"/>
              </a:rPr>
              <a:t> τέτοια</a:t>
            </a:r>
            <a:r>
              <a:rPr kumimoji="0" sz="1400" b="0" i="0" u="none" strike="noStrike" kern="1200" cap="none" spc="0" normalizeH="0" baseline="0" noProof="0" dirty="0">
                <a:ln>
                  <a:noFill/>
                </a:ln>
                <a:solidFill>
                  <a:srgbClr val="4C565C"/>
                </a:solidFill>
                <a:effectLst/>
                <a:uLnTx/>
                <a:uFillTx/>
                <a:latin typeface="Aptos"/>
                <a:ea typeface="+mn-ea"/>
                <a:cs typeface="+mn-cs"/>
              </a:rPr>
              <a:t> περίπτωση;»</a:t>
            </a:r>
          </a:p>
        </p:txBody>
      </p:sp>
      <p:sp>
        <p:nvSpPr>
          <p:cNvPr id="20" name="Rounded Rectangle 19"/>
          <p:cNvSpPr/>
          <p:nvPr/>
        </p:nvSpPr>
        <p:spPr>
          <a:xfrm>
            <a:off x="749808" y="3813048"/>
            <a:ext cx="3307080" cy="1618488"/>
          </a:xfrm>
          <a:prstGeom prst="roundRect">
            <a:avLst/>
          </a:prstGeom>
          <a:solidFill>
            <a:srgbClr val="DCE5DE"/>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Oval 20"/>
          <p:cNvSpPr/>
          <p:nvPr/>
        </p:nvSpPr>
        <p:spPr>
          <a:xfrm>
            <a:off x="932688" y="3995928"/>
            <a:ext cx="384048" cy="384048"/>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2" name="TextBox 21"/>
          <p:cNvSpPr txBox="1"/>
          <p:nvPr/>
        </p:nvSpPr>
        <p:spPr>
          <a:xfrm>
            <a:off x="932688" y="4078224"/>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4</a:t>
            </a:r>
          </a:p>
        </p:txBody>
      </p:sp>
      <p:sp>
        <p:nvSpPr>
          <p:cNvPr id="23" name="TextBox 22"/>
          <p:cNvSpPr txBox="1"/>
          <p:nvPr/>
        </p:nvSpPr>
        <p:spPr>
          <a:xfrm>
            <a:off x="1435607" y="3977639"/>
            <a:ext cx="2456688" cy="420624"/>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20" b="1" i="0" u="none" strike="noStrike" kern="1200" cap="none" spc="0" normalizeH="0" baseline="0" noProof="0">
                <a:ln>
                  <a:noFill/>
                </a:ln>
                <a:solidFill>
                  <a:srgbClr val="24465B"/>
                </a:solidFill>
                <a:effectLst/>
                <a:uLnTx/>
                <a:uFillTx/>
                <a:latin typeface="Aptos Display"/>
                <a:ea typeface="+mn-ea"/>
                <a:cs typeface="+mn-cs"/>
              </a:rPr>
              <a:t>Αντίπαράδειγμα</a:t>
            </a:r>
          </a:p>
        </p:txBody>
      </p:sp>
      <p:sp>
        <p:nvSpPr>
          <p:cNvPr id="24" name="TextBox 23"/>
          <p:cNvSpPr txBox="1"/>
          <p:nvPr/>
        </p:nvSpPr>
        <p:spPr>
          <a:xfrm>
            <a:off x="978407" y="4498848"/>
            <a:ext cx="2849880" cy="270843"/>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00" b="0" i="0" u="none" strike="noStrike" kern="1200" cap="none" spc="0" normalizeH="0" baseline="0" noProof="0" dirty="0">
                <a:ln>
                  <a:noFill/>
                </a:ln>
                <a:solidFill>
                  <a:srgbClr val="4C565C"/>
                </a:solidFill>
                <a:effectLst/>
                <a:uLnTx/>
                <a:uFillTx/>
                <a:latin typeface="Aptos"/>
                <a:ea typeface="+mn-ea"/>
                <a:cs typeface="+mn-cs"/>
              </a:rPr>
              <a:t>«Θα </a:t>
            </a:r>
            <a:r>
              <a:rPr kumimoji="0" sz="1400" b="0" i="0" u="none" strike="noStrike" kern="1200" cap="none" spc="0" normalizeH="0" baseline="0" noProof="0" dirty="0" err="1">
                <a:ln>
                  <a:noFill/>
                </a:ln>
                <a:solidFill>
                  <a:srgbClr val="4C565C"/>
                </a:solidFill>
                <a:effectLst/>
                <a:uLnTx/>
                <a:uFillTx/>
                <a:latin typeface="Aptos"/>
                <a:ea typeface="+mn-ea"/>
                <a:cs typeface="+mn-cs"/>
              </a:rPr>
              <a:t>ίσχυε</a:t>
            </a:r>
            <a:r>
              <a:rPr kumimoji="0" sz="1400" b="0" i="0" u="none" strike="noStrike" kern="1200" cap="none" spc="0" normalizeH="0" baseline="0" noProof="0" dirty="0">
                <a:ln>
                  <a:noFill/>
                </a:ln>
                <a:solidFill>
                  <a:srgbClr val="4C565C"/>
                </a:solidFill>
                <a:effectLst/>
                <a:uLnTx/>
                <a:uFillTx/>
                <a:latin typeface="Aptos"/>
                <a:ea typeface="+mn-ea"/>
                <a:cs typeface="+mn-cs"/>
              </a:rPr>
              <a:t> </a:t>
            </a:r>
            <a:r>
              <a:rPr kumimoji="0" lang="el-GR" sz="1400" b="0" i="0" u="none" strike="noStrike" kern="1200" cap="none" spc="0" normalizeH="0" baseline="0" noProof="0" dirty="0">
                <a:ln>
                  <a:noFill/>
                </a:ln>
                <a:solidFill>
                  <a:srgbClr val="4C565C"/>
                </a:solidFill>
                <a:effectLst/>
                <a:uLnTx/>
                <a:uFillTx/>
                <a:latin typeface="Aptos"/>
                <a:ea typeface="+mn-ea"/>
                <a:cs typeface="+mn-cs"/>
              </a:rPr>
              <a:t>ακόμα </a:t>
            </a:r>
            <a:r>
              <a:rPr kumimoji="0" sz="1400" b="0" i="0" u="none" strike="noStrike" kern="1200" cap="none" spc="0" normalizeH="0" baseline="0" noProof="0" dirty="0">
                <a:ln>
                  <a:noFill/>
                </a:ln>
                <a:solidFill>
                  <a:srgbClr val="4C565C"/>
                </a:solidFill>
                <a:effectLst/>
                <a:uLnTx/>
                <a:uFillTx/>
                <a:latin typeface="Aptos"/>
                <a:ea typeface="+mn-ea"/>
                <a:cs typeface="+mn-cs"/>
              </a:rPr>
              <a:t>και αν…;»</a:t>
            </a:r>
          </a:p>
        </p:txBody>
      </p:sp>
      <p:sp>
        <p:nvSpPr>
          <p:cNvPr id="25" name="Rounded Rectangle 24"/>
          <p:cNvSpPr/>
          <p:nvPr/>
        </p:nvSpPr>
        <p:spPr>
          <a:xfrm>
            <a:off x="4376928" y="3813048"/>
            <a:ext cx="3307080" cy="1618488"/>
          </a:xfrm>
          <a:prstGeom prst="roundRect">
            <a:avLst/>
          </a:prstGeom>
          <a:solidFill>
            <a:srgbClr val="FFFFFF"/>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6" name="Oval 25"/>
          <p:cNvSpPr/>
          <p:nvPr/>
        </p:nvSpPr>
        <p:spPr>
          <a:xfrm>
            <a:off x="4559808" y="3995928"/>
            <a:ext cx="384048" cy="384048"/>
          </a:xfrm>
          <a:prstGeom prst="ellipse">
            <a:avLst/>
          </a:prstGeom>
          <a:solidFill>
            <a:srgbClr val="7D9EA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7" name="TextBox 26"/>
          <p:cNvSpPr txBox="1"/>
          <p:nvPr/>
        </p:nvSpPr>
        <p:spPr>
          <a:xfrm>
            <a:off x="4559808" y="4078224"/>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5</a:t>
            </a:r>
          </a:p>
        </p:txBody>
      </p:sp>
      <p:sp>
        <p:nvSpPr>
          <p:cNvPr id="28" name="TextBox 27"/>
          <p:cNvSpPr txBox="1"/>
          <p:nvPr/>
        </p:nvSpPr>
        <p:spPr>
          <a:xfrm>
            <a:off x="5062728" y="3977639"/>
            <a:ext cx="2456688" cy="420624"/>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20" b="1" i="0" u="none" strike="noStrike" kern="1200" cap="none" spc="0" normalizeH="0" baseline="0" noProof="0">
                <a:ln>
                  <a:noFill/>
                </a:ln>
                <a:solidFill>
                  <a:srgbClr val="24465B"/>
                </a:solidFill>
                <a:effectLst/>
                <a:uLnTx/>
                <a:uFillTx/>
                <a:latin typeface="Aptos Display"/>
                <a:ea typeface="+mn-ea"/>
                <a:cs typeface="+mn-cs"/>
              </a:rPr>
              <a:t>Σύνδεση</a:t>
            </a:r>
          </a:p>
        </p:txBody>
      </p:sp>
      <p:sp>
        <p:nvSpPr>
          <p:cNvPr id="29" name="TextBox 28"/>
          <p:cNvSpPr txBox="1"/>
          <p:nvPr/>
        </p:nvSpPr>
        <p:spPr>
          <a:xfrm>
            <a:off x="4605528" y="4498848"/>
            <a:ext cx="2849880" cy="270843"/>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080" b="0" i="0" u="none" strike="noStrike" kern="1200" cap="none" spc="0" normalizeH="0" baseline="0" noProof="0" dirty="0">
                <a:ln>
                  <a:noFill/>
                </a:ln>
                <a:solidFill>
                  <a:srgbClr val="263238"/>
                </a:solidFill>
                <a:effectLst/>
                <a:uLnTx/>
                <a:uFillTx/>
                <a:latin typeface="Aptos"/>
                <a:ea typeface="+mn-ea"/>
                <a:cs typeface="+mn-cs"/>
              </a:rPr>
              <a:t>«</a:t>
            </a:r>
            <a:r>
              <a:rPr kumimoji="0" sz="1400" b="0" i="0" u="none" strike="noStrike" kern="1200" cap="none" spc="0" normalizeH="0" baseline="0" noProof="0" dirty="0" err="1">
                <a:ln>
                  <a:noFill/>
                </a:ln>
                <a:solidFill>
                  <a:srgbClr val="4C565C"/>
                </a:solidFill>
                <a:effectLst/>
                <a:uLnTx/>
                <a:uFillTx/>
                <a:latin typeface="Aptos"/>
                <a:ea typeface="+mn-ea"/>
                <a:cs typeface="+mn-cs"/>
              </a:rPr>
              <a:t>Πώς</a:t>
            </a:r>
            <a:r>
              <a:rPr kumimoji="0" sz="1400" b="0" i="0" u="none" strike="noStrike" kern="1200" cap="none" spc="0" normalizeH="0" baseline="0" noProof="0" dirty="0">
                <a:ln>
                  <a:noFill/>
                </a:ln>
                <a:solidFill>
                  <a:srgbClr val="4C565C"/>
                </a:solidFill>
                <a:effectLst/>
                <a:uLnTx/>
                <a:uFillTx/>
                <a:latin typeface="Aptos"/>
                <a:ea typeface="+mn-ea"/>
                <a:cs typeface="+mn-cs"/>
              </a:rPr>
              <a:t> </a:t>
            </a:r>
            <a:r>
              <a:rPr kumimoji="0" sz="1400" b="0" i="0" u="none" strike="noStrike" kern="1200" cap="none" spc="0" normalizeH="0" baseline="0" noProof="0" dirty="0" err="1">
                <a:ln>
                  <a:noFill/>
                </a:ln>
                <a:solidFill>
                  <a:srgbClr val="4C565C"/>
                </a:solidFill>
                <a:effectLst/>
                <a:uLnTx/>
                <a:uFillTx/>
                <a:latin typeface="Aptos"/>
                <a:ea typeface="+mn-ea"/>
                <a:cs typeface="+mn-cs"/>
              </a:rPr>
              <a:t>σχετίζετ</a:t>
            </a:r>
            <a:r>
              <a:rPr kumimoji="0" sz="1400" b="0" i="0" u="none" strike="noStrike" kern="1200" cap="none" spc="0" normalizeH="0" baseline="0" noProof="0" dirty="0">
                <a:ln>
                  <a:noFill/>
                </a:ln>
                <a:solidFill>
                  <a:srgbClr val="4C565C"/>
                </a:solidFill>
                <a:effectLst/>
                <a:uLnTx/>
                <a:uFillTx/>
                <a:latin typeface="Aptos"/>
                <a:ea typeface="+mn-ea"/>
                <a:cs typeface="+mn-cs"/>
              </a:rPr>
              <a:t>αι με όσα ειπώθηκαν;»</a:t>
            </a:r>
            <a:endParaRPr kumimoji="0" sz="1080" b="0" i="0" u="none" strike="noStrike" kern="1200" cap="none" spc="0" normalizeH="0" baseline="0" noProof="0" dirty="0">
              <a:ln>
                <a:noFill/>
              </a:ln>
              <a:solidFill>
                <a:srgbClr val="4C565C"/>
              </a:solidFill>
              <a:effectLst/>
              <a:uLnTx/>
              <a:uFillTx/>
              <a:latin typeface="Aptos"/>
              <a:ea typeface="+mn-ea"/>
              <a:cs typeface="+mn-cs"/>
            </a:endParaRPr>
          </a:p>
        </p:txBody>
      </p:sp>
      <p:sp>
        <p:nvSpPr>
          <p:cNvPr id="30" name="Rounded Rectangle 29"/>
          <p:cNvSpPr/>
          <p:nvPr/>
        </p:nvSpPr>
        <p:spPr>
          <a:xfrm>
            <a:off x="8004048" y="3813048"/>
            <a:ext cx="3307080" cy="1618488"/>
          </a:xfrm>
          <a:prstGeom prst="roundRect">
            <a:avLst/>
          </a:prstGeom>
          <a:solidFill>
            <a:srgbClr val="E5ECEE"/>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31" name="Oval 30"/>
          <p:cNvSpPr/>
          <p:nvPr/>
        </p:nvSpPr>
        <p:spPr>
          <a:xfrm>
            <a:off x="8186928" y="3995928"/>
            <a:ext cx="384048" cy="384048"/>
          </a:xfrm>
          <a:prstGeom prst="ellipse">
            <a:avLst/>
          </a:prstGeom>
          <a:solidFill>
            <a:srgbClr val="24465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32" name="TextBox 31"/>
          <p:cNvSpPr txBox="1"/>
          <p:nvPr/>
        </p:nvSpPr>
        <p:spPr>
          <a:xfrm>
            <a:off x="8186928" y="4078224"/>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6</a:t>
            </a:r>
          </a:p>
        </p:txBody>
      </p:sp>
      <p:sp>
        <p:nvSpPr>
          <p:cNvPr id="33" name="TextBox 32"/>
          <p:cNvSpPr txBox="1"/>
          <p:nvPr/>
        </p:nvSpPr>
        <p:spPr>
          <a:xfrm>
            <a:off x="8689848" y="3977639"/>
            <a:ext cx="2456688" cy="420624"/>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20" b="1" i="0" u="none" strike="noStrike" kern="1200" cap="none" spc="0" normalizeH="0" baseline="0" noProof="0">
                <a:ln>
                  <a:noFill/>
                </a:ln>
                <a:solidFill>
                  <a:srgbClr val="24465B"/>
                </a:solidFill>
                <a:effectLst/>
                <a:uLnTx/>
                <a:uFillTx/>
                <a:latin typeface="Aptos Display"/>
                <a:ea typeface="+mn-ea"/>
                <a:cs typeface="+mn-cs"/>
              </a:rPr>
              <a:t>Μεταγνώση</a:t>
            </a:r>
          </a:p>
        </p:txBody>
      </p:sp>
      <p:sp>
        <p:nvSpPr>
          <p:cNvPr id="34" name="TextBox 33"/>
          <p:cNvSpPr txBox="1"/>
          <p:nvPr/>
        </p:nvSpPr>
        <p:spPr>
          <a:xfrm>
            <a:off x="8232648" y="4498848"/>
            <a:ext cx="2849880" cy="486287"/>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00" b="0" i="0" u="none" strike="noStrike" kern="1200" cap="none" spc="0" normalizeH="0" baseline="0" noProof="0" dirty="0">
                <a:ln>
                  <a:noFill/>
                </a:ln>
                <a:solidFill>
                  <a:srgbClr val="4C565C"/>
                </a:solidFill>
                <a:effectLst/>
                <a:uLnTx/>
                <a:uFillTx/>
                <a:latin typeface="Aptos"/>
                <a:ea typeface="+mn-ea"/>
                <a:cs typeface="+mn-cs"/>
              </a:rPr>
              <a:t>«</a:t>
            </a:r>
            <a:r>
              <a:rPr kumimoji="0" sz="1400" b="0" i="0" u="none" strike="noStrike" kern="1200" cap="none" spc="0" normalizeH="0" baseline="0" noProof="0" dirty="0" err="1">
                <a:ln>
                  <a:noFill/>
                </a:ln>
                <a:solidFill>
                  <a:srgbClr val="4C565C"/>
                </a:solidFill>
                <a:effectLst/>
                <a:uLnTx/>
                <a:uFillTx/>
                <a:latin typeface="Aptos"/>
                <a:ea typeface="+mn-ea"/>
                <a:cs typeface="+mn-cs"/>
              </a:rPr>
              <a:t>Άλλ</a:t>
            </a:r>
            <a:r>
              <a:rPr kumimoji="0" sz="1400" b="0" i="0" u="none" strike="noStrike" kern="1200" cap="none" spc="0" normalizeH="0" baseline="0" noProof="0" dirty="0">
                <a:ln>
                  <a:noFill/>
                </a:ln>
                <a:solidFill>
                  <a:srgbClr val="4C565C"/>
                </a:solidFill>
                <a:effectLst/>
                <a:uLnTx/>
                <a:uFillTx/>
                <a:latin typeface="Aptos"/>
                <a:ea typeface="+mn-ea"/>
                <a:cs typeface="+mn-cs"/>
              </a:rPr>
              <a:t>αξε κάτι στον τρόπο που σκέφτεσαι;»</a:t>
            </a:r>
          </a:p>
        </p:txBody>
      </p:sp>
      <p:sp>
        <p:nvSpPr>
          <p:cNvPr id="35" name="Rectangle 34"/>
          <p:cNvSpPr/>
          <p:nvPr/>
        </p:nvSpPr>
        <p:spPr>
          <a:xfrm>
            <a:off x="502920" y="6501384"/>
            <a:ext cx="11155680" cy="10972"/>
          </a:xfrm>
          <a:prstGeom prst="rect">
            <a:avLst/>
          </a:prstGeom>
          <a:solidFill>
            <a:srgbClr val="D9D6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36" name="TextBox 35"/>
          <p:cNvSpPr txBox="1"/>
          <p:nvPr/>
        </p:nvSpPr>
        <p:spPr>
          <a:xfrm>
            <a:off x="530352" y="6537960"/>
            <a:ext cx="5943600" cy="16459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819" b="1" i="0" u="none" strike="noStrike" kern="1200" cap="none" spc="0" normalizeH="0" baseline="0" noProof="0">
                <a:ln>
                  <a:noFill/>
                </a:ln>
                <a:solidFill>
                  <a:srgbClr val="6C7A82"/>
                </a:solidFill>
                <a:effectLst/>
                <a:uLnTx/>
                <a:uFillTx/>
                <a:latin typeface="Aptos"/>
                <a:ea typeface="+mn-ea"/>
                <a:cs typeface="+mn-cs"/>
              </a:rPr>
              <a:t>ΕΝΌΤΗΤΑ 3</a:t>
            </a:r>
          </a:p>
        </p:txBody>
      </p:sp>
      <p:sp>
        <p:nvSpPr>
          <p:cNvPr id="38" name="Θέση αριθμού διαφάνειας 37">
            <a:extLst>
              <a:ext uri="{FF2B5EF4-FFF2-40B4-BE49-F238E27FC236}">
                <a16:creationId xmlns:a16="http://schemas.microsoft.com/office/drawing/2014/main" id="{EF9327A7-D74A-9303-7077-0FDCB30B17CB}"/>
              </a:ext>
            </a:extLst>
          </p:cNvPr>
          <p:cNvSpPr>
            <a:spLocks noGrp="1"/>
          </p:cNvSpPr>
          <p:nvPr>
            <p:ph type="sldNum" sz="quarter" idx="12"/>
          </p:nvPr>
        </p:nvSpPr>
        <p:spPr>
          <a:xfrm>
            <a:off x="9525000" y="6437693"/>
            <a:ext cx="2133600" cy="365125"/>
          </a:xfrm>
        </p:spPr>
        <p:txBody>
          <a:bodyPr/>
          <a:lstStyle/>
          <a:p>
            <a:fld id="{C1FF6DA9-008F-8B48-92A6-B652298478BF}" type="slidenum">
              <a:rPr lang="en-US" smtClean="0"/>
              <a:t>34</a:t>
            </a:fld>
            <a:endParaRPr lang="en-US"/>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sp>
        <p:nvSpPr>
          <p:cNvPr id="2" name="TextBox 1"/>
          <p:cNvSpPr txBox="1"/>
          <p:nvPr/>
        </p:nvSpPr>
        <p:spPr>
          <a:xfrm>
            <a:off x="685800" y="420624"/>
            <a:ext cx="4754880" cy="25603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930" b="1" i="0" u="none" strike="noStrike" kern="1200" cap="none" spc="0" normalizeH="0" baseline="0" noProof="0">
                <a:ln>
                  <a:noFill/>
                </a:ln>
                <a:solidFill>
                  <a:srgbClr val="D7B06B"/>
                </a:solidFill>
                <a:effectLst/>
                <a:uLnTx/>
                <a:uFillTx/>
                <a:latin typeface="Aptos"/>
                <a:ea typeface="+mn-ea"/>
                <a:cs typeface="+mn-cs"/>
              </a:rPr>
              <a:t>ΔΡΑΣΤΗΡΙΟΤΗΤΕΣ</a:t>
            </a:r>
          </a:p>
        </p:txBody>
      </p:sp>
      <p:sp>
        <p:nvSpPr>
          <p:cNvPr id="3" name="TextBox 2"/>
          <p:cNvSpPr txBox="1"/>
          <p:nvPr/>
        </p:nvSpPr>
        <p:spPr>
          <a:xfrm>
            <a:off x="685800" y="749808"/>
            <a:ext cx="10607040" cy="470898"/>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sz="2700" b="1" i="0" u="none" strike="noStrike" kern="1200" cap="none" spc="0" normalizeH="0" baseline="0" noProof="0" dirty="0">
                <a:ln>
                  <a:noFill/>
                </a:ln>
                <a:solidFill>
                  <a:srgbClr val="24465B"/>
                </a:solidFill>
                <a:effectLst/>
                <a:uLnTx/>
                <a:uFillTx/>
                <a:latin typeface="Aptos Display"/>
                <a:ea typeface="+mn-ea"/>
                <a:cs typeface="+mn-cs"/>
              </a:rPr>
              <a:t>Πέρα από τον διάλογο</a:t>
            </a:r>
            <a:endParaRPr kumimoji="0" sz="2700" b="1" i="0" u="none" strike="noStrike" kern="1200" cap="none" spc="0" normalizeH="0" baseline="0" noProof="0" dirty="0">
              <a:ln>
                <a:noFill/>
              </a:ln>
              <a:solidFill>
                <a:srgbClr val="24465B"/>
              </a:solidFill>
              <a:effectLst/>
              <a:uLnTx/>
              <a:uFillTx/>
              <a:latin typeface="Aptos Display"/>
              <a:ea typeface="+mn-ea"/>
              <a:cs typeface="+mn-cs"/>
            </a:endParaRPr>
          </a:p>
        </p:txBody>
      </p:sp>
      <p:sp>
        <p:nvSpPr>
          <p:cNvPr id="5" name="Rounded Rectangle 4"/>
          <p:cNvSpPr/>
          <p:nvPr/>
        </p:nvSpPr>
        <p:spPr>
          <a:xfrm>
            <a:off x="749808" y="1901952"/>
            <a:ext cx="5120640" cy="1618488"/>
          </a:xfrm>
          <a:prstGeom prst="roundRect">
            <a:avLst/>
          </a:prstGeom>
          <a:solidFill>
            <a:srgbClr val="FFFFFF"/>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Oval 5"/>
          <p:cNvSpPr/>
          <p:nvPr/>
        </p:nvSpPr>
        <p:spPr>
          <a:xfrm>
            <a:off x="932688" y="2084832"/>
            <a:ext cx="384048" cy="384048"/>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TextBox 6"/>
          <p:cNvSpPr txBox="1"/>
          <p:nvPr/>
        </p:nvSpPr>
        <p:spPr>
          <a:xfrm>
            <a:off x="932688" y="2167128"/>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1</a:t>
            </a:r>
          </a:p>
        </p:txBody>
      </p:sp>
      <p:sp>
        <p:nvSpPr>
          <p:cNvPr id="8" name="TextBox 7"/>
          <p:cNvSpPr txBox="1"/>
          <p:nvPr/>
        </p:nvSpPr>
        <p:spPr>
          <a:xfrm>
            <a:off x="1435607" y="2066544"/>
            <a:ext cx="4270248" cy="420624"/>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520" b="1" i="0" u="none" strike="noStrike" kern="1200" cap="none" spc="0" normalizeH="0" baseline="0" noProof="0">
                <a:ln>
                  <a:noFill/>
                </a:ln>
                <a:solidFill>
                  <a:srgbClr val="24465B"/>
                </a:solidFill>
                <a:effectLst/>
                <a:uLnTx/>
                <a:uFillTx/>
                <a:latin typeface="Aptos Display"/>
                <a:ea typeface="+mn-ea"/>
                <a:cs typeface="+mn-cs"/>
              </a:rPr>
              <a:t>Παιχνίδια ρόλων</a:t>
            </a:r>
          </a:p>
        </p:txBody>
      </p:sp>
      <p:sp>
        <p:nvSpPr>
          <p:cNvPr id="9" name="TextBox 8"/>
          <p:cNvSpPr txBox="1"/>
          <p:nvPr/>
        </p:nvSpPr>
        <p:spPr>
          <a:xfrm>
            <a:off x="978407" y="2587752"/>
            <a:ext cx="4663440" cy="270843"/>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00" b="0" i="0" u="none" strike="noStrike" kern="1200" cap="none" spc="0" normalizeH="0" baseline="0" noProof="0" dirty="0">
                <a:ln>
                  <a:noFill/>
                </a:ln>
                <a:solidFill>
                  <a:srgbClr val="4C565C"/>
                </a:solidFill>
                <a:effectLst/>
                <a:uLnTx/>
                <a:uFillTx/>
                <a:latin typeface="Aptos"/>
                <a:ea typeface="+mn-ea"/>
                <a:cs typeface="+mn-cs"/>
              </a:rPr>
              <a:t>α</a:t>
            </a:r>
            <a:r>
              <a:rPr kumimoji="0" sz="1400" b="0" i="0" u="none" strike="noStrike" kern="1200" cap="none" spc="0" normalizeH="0" baseline="0" noProof="0" dirty="0" err="1">
                <a:ln>
                  <a:noFill/>
                </a:ln>
                <a:solidFill>
                  <a:srgbClr val="4C565C"/>
                </a:solidFill>
                <a:effectLst/>
                <a:uLnTx/>
                <a:uFillTx/>
                <a:latin typeface="Aptos"/>
                <a:ea typeface="+mn-ea"/>
                <a:cs typeface="+mn-cs"/>
              </a:rPr>
              <a:t>λλ</a:t>
            </a:r>
            <a:r>
              <a:rPr kumimoji="0" sz="1400" b="0" i="0" u="none" strike="noStrike" kern="1200" cap="none" spc="0" normalizeH="0" baseline="0" noProof="0" dirty="0">
                <a:ln>
                  <a:noFill/>
                </a:ln>
                <a:solidFill>
                  <a:srgbClr val="4C565C"/>
                </a:solidFill>
                <a:effectLst/>
                <a:uLnTx/>
                <a:uFillTx/>
                <a:latin typeface="Aptos"/>
                <a:ea typeface="+mn-ea"/>
                <a:cs typeface="+mn-cs"/>
              </a:rPr>
              <a:t>αγή οπτικής</a:t>
            </a:r>
          </a:p>
        </p:txBody>
      </p:sp>
      <p:sp>
        <p:nvSpPr>
          <p:cNvPr id="10" name="Rounded Rectangle 9"/>
          <p:cNvSpPr/>
          <p:nvPr/>
        </p:nvSpPr>
        <p:spPr>
          <a:xfrm>
            <a:off x="6190488" y="1901952"/>
            <a:ext cx="5120640" cy="1618488"/>
          </a:xfrm>
          <a:prstGeom prst="roundRect">
            <a:avLst/>
          </a:prstGeom>
          <a:solidFill>
            <a:srgbClr val="E5ECEE"/>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Oval 10"/>
          <p:cNvSpPr/>
          <p:nvPr/>
        </p:nvSpPr>
        <p:spPr>
          <a:xfrm>
            <a:off x="6373368" y="2084832"/>
            <a:ext cx="384048" cy="384048"/>
          </a:xfrm>
          <a:prstGeom prst="ellipse">
            <a:avLst/>
          </a:prstGeom>
          <a:solidFill>
            <a:srgbClr val="7D9EA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TextBox 11"/>
          <p:cNvSpPr txBox="1"/>
          <p:nvPr/>
        </p:nvSpPr>
        <p:spPr>
          <a:xfrm>
            <a:off x="6373368" y="2167128"/>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2</a:t>
            </a:r>
          </a:p>
        </p:txBody>
      </p:sp>
      <p:sp>
        <p:nvSpPr>
          <p:cNvPr id="13" name="TextBox 12"/>
          <p:cNvSpPr txBox="1"/>
          <p:nvPr/>
        </p:nvSpPr>
        <p:spPr>
          <a:xfrm>
            <a:off x="6876288" y="2066544"/>
            <a:ext cx="4270248" cy="420624"/>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520" b="1" i="0" u="none" strike="noStrike" kern="1200" cap="none" spc="0" normalizeH="0" baseline="0" noProof="0">
                <a:ln>
                  <a:noFill/>
                </a:ln>
                <a:solidFill>
                  <a:srgbClr val="24465B"/>
                </a:solidFill>
                <a:effectLst/>
                <a:uLnTx/>
                <a:uFillTx/>
                <a:latin typeface="Aptos Display"/>
                <a:ea typeface="+mn-ea"/>
                <a:cs typeface="+mn-cs"/>
              </a:rPr>
              <a:t>Ομαδικές εργασίες</a:t>
            </a:r>
          </a:p>
        </p:txBody>
      </p:sp>
      <p:sp>
        <p:nvSpPr>
          <p:cNvPr id="14" name="TextBox 13"/>
          <p:cNvSpPr txBox="1"/>
          <p:nvPr/>
        </p:nvSpPr>
        <p:spPr>
          <a:xfrm>
            <a:off x="6419088" y="2587752"/>
            <a:ext cx="4663440" cy="270843"/>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00" b="0" i="0" u="none" strike="noStrike" kern="1200" cap="none" spc="0" normalizeH="0" baseline="0" noProof="0" dirty="0" err="1">
                <a:ln>
                  <a:noFill/>
                </a:ln>
                <a:solidFill>
                  <a:srgbClr val="4C565C"/>
                </a:solidFill>
                <a:effectLst/>
                <a:uLnTx/>
                <a:uFillTx/>
                <a:latin typeface="Aptos"/>
                <a:ea typeface="+mn-ea"/>
                <a:cs typeface="+mn-cs"/>
              </a:rPr>
              <a:t>συν-δημιουργί</a:t>
            </a:r>
            <a:r>
              <a:rPr kumimoji="0" sz="1400" b="0" i="0" u="none" strike="noStrike" kern="1200" cap="none" spc="0" normalizeH="0" baseline="0" noProof="0" dirty="0">
                <a:ln>
                  <a:noFill/>
                </a:ln>
                <a:solidFill>
                  <a:srgbClr val="4C565C"/>
                </a:solidFill>
                <a:effectLst/>
                <a:uLnTx/>
                <a:uFillTx/>
                <a:latin typeface="Aptos"/>
                <a:ea typeface="+mn-ea"/>
                <a:cs typeface="+mn-cs"/>
              </a:rPr>
              <a:t>α </a:t>
            </a:r>
            <a:r>
              <a:rPr kumimoji="0" lang="el-GR" sz="1400" b="0" i="0" u="none" strike="noStrike" kern="1200" cap="none" spc="0" normalizeH="0" baseline="0" noProof="0" dirty="0">
                <a:ln>
                  <a:noFill/>
                </a:ln>
                <a:solidFill>
                  <a:srgbClr val="4C565C"/>
                </a:solidFill>
                <a:effectLst/>
                <a:uLnTx/>
                <a:uFillTx/>
                <a:latin typeface="Aptos"/>
                <a:ea typeface="+mn-ea"/>
                <a:cs typeface="+mn-cs"/>
              </a:rPr>
              <a:t>-</a:t>
            </a:r>
            <a:r>
              <a:rPr kumimoji="0" sz="1400" b="0" i="0" u="none" strike="noStrike" kern="1200" cap="none" spc="0" normalizeH="0" baseline="0" noProof="0" dirty="0">
                <a:ln>
                  <a:noFill/>
                </a:ln>
                <a:solidFill>
                  <a:srgbClr val="4C565C"/>
                </a:solidFill>
                <a:effectLst/>
                <a:uLnTx/>
                <a:uFillTx/>
                <a:latin typeface="Aptos"/>
                <a:ea typeface="+mn-ea"/>
                <a:cs typeface="+mn-cs"/>
              </a:rPr>
              <a:t> συνεργασία</a:t>
            </a:r>
          </a:p>
        </p:txBody>
      </p:sp>
      <p:sp>
        <p:nvSpPr>
          <p:cNvPr id="15" name="Rounded Rectangle 14"/>
          <p:cNvSpPr/>
          <p:nvPr/>
        </p:nvSpPr>
        <p:spPr>
          <a:xfrm>
            <a:off x="749808" y="3813048"/>
            <a:ext cx="5120640" cy="1618488"/>
          </a:xfrm>
          <a:prstGeom prst="roundRect">
            <a:avLst/>
          </a:prstGeom>
          <a:solidFill>
            <a:srgbClr val="E8D9BA"/>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Oval 15"/>
          <p:cNvSpPr/>
          <p:nvPr/>
        </p:nvSpPr>
        <p:spPr>
          <a:xfrm>
            <a:off x="932688" y="3995928"/>
            <a:ext cx="384048" cy="384048"/>
          </a:xfrm>
          <a:prstGeom prst="ellipse">
            <a:avLst/>
          </a:prstGeom>
          <a:solidFill>
            <a:srgbClr val="24465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TextBox 16"/>
          <p:cNvSpPr txBox="1"/>
          <p:nvPr/>
        </p:nvSpPr>
        <p:spPr>
          <a:xfrm>
            <a:off x="932688" y="4078224"/>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3</a:t>
            </a:r>
          </a:p>
        </p:txBody>
      </p:sp>
      <p:sp>
        <p:nvSpPr>
          <p:cNvPr id="18" name="TextBox 17"/>
          <p:cNvSpPr txBox="1"/>
          <p:nvPr/>
        </p:nvSpPr>
        <p:spPr>
          <a:xfrm>
            <a:off x="1435607" y="3977639"/>
            <a:ext cx="4270248" cy="420624"/>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520" b="1" i="0" u="none" strike="noStrike" kern="1200" cap="none" spc="0" normalizeH="0" baseline="0" noProof="0">
                <a:ln>
                  <a:noFill/>
                </a:ln>
                <a:solidFill>
                  <a:srgbClr val="24465B"/>
                </a:solidFill>
                <a:effectLst/>
                <a:uLnTx/>
                <a:uFillTx/>
                <a:latin typeface="Aptos Display"/>
                <a:ea typeface="+mn-ea"/>
                <a:cs typeface="+mn-cs"/>
              </a:rPr>
              <a:t>Δημοκρατικές διαδικασίες</a:t>
            </a:r>
          </a:p>
        </p:txBody>
      </p:sp>
      <p:sp>
        <p:nvSpPr>
          <p:cNvPr id="19" name="TextBox 18"/>
          <p:cNvSpPr txBox="1"/>
          <p:nvPr/>
        </p:nvSpPr>
        <p:spPr>
          <a:xfrm>
            <a:off x="978407" y="4507992"/>
            <a:ext cx="4663440" cy="270843"/>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sz="1400" dirty="0" err="1">
                <a:solidFill>
                  <a:srgbClr val="4C565C"/>
                </a:solidFill>
                <a:latin typeface="Aptos"/>
              </a:rPr>
              <a:t>ψηφοφορί</a:t>
            </a:r>
            <a:r>
              <a:rPr sz="1400" dirty="0">
                <a:solidFill>
                  <a:srgbClr val="4C565C"/>
                </a:solidFill>
                <a:latin typeface="Aptos"/>
              </a:rPr>
              <a:t>α</a:t>
            </a:r>
            <a:r>
              <a:rPr kumimoji="0" sz="1160" b="0" i="0" u="none" strike="noStrike" kern="1200" cap="none" spc="0" normalizeH="0" baseline="0" noProof="0" dirty="0">
                <a:ln>
                  <a:noFill/>
                </a:ln>
                <a:solidFill>
                  <a:srgbClr val="263238"/>
                </a:solidFill>
                <a:effectLst/>
                <a:uLnTx/>
                <a:uFillTx/>
                <a:latin typeface="Aptos"/>
                <a:ea typeface="+mn-ea"/>
                <a:cs typeface="+mn-cs"/>
              </a:rPr>
              <a:t> </a:t>
            </a:r>
            <a:r>
              <a:rPr kumimoji="0" lang="el-GR" sz="1160" b="0" i="0" u="none" strike="noStrike" kern="1200" cap="none" spc="0" normalizeH="0" baseline="0" noProof="0" dirty="0">
                <a:ln>
                  <a:noFill/>
                </a:ln>
                <a:solidFill>
                  <a:srgbClr val="263238"/>
                </a:solidFill>
                <a:effectLst/>
                <a:uLnTx/>
                <a:uFillTx/>
                <a:latin typeface="Aptos"/>
                <a:ea typeface="+mn-ea"/>
                <a:cs typeface="+mn-cs"/>
              </a:rPr>
              <a:t>-</a:t>
            </a:r>
            <a:r>
              <a:rPr kumimoji="0" sz="1160" b="0" i="0" u="none" strike="noStrike" kern="1200" cap="none" spc="0" normalizeH="0" baseline="0" noProof="0" dirty="0">
                <a:ln>
                  <a:noFill/>
                </a:ln>
                <a:solidFill>
                  <a:srgbClr val="263238"/>
                </a:solidFill>
                <a:effectLst/>
                <a:uLnTx/>
                <a:uFillTx/>
                <a:latin typeface="Aptos"/>
                <a:ea typeface="+mn-ea"/>
                <a:cs typeface="+mn-cs"/>
              </a:rPr>
              <a:t> </a:t>
            </a:r>
            <a:r>
              <a:rPr sz="1400" dirty="0" err="1">
                <a:solidFill>
                  <a:srgbClr val="4C565C"/>
                </a:solidFill>
                <a:latin typeface="Aptos"/>
              </a:rPr>
              <a:t>δι</a:t>
            </a:r>
            <a:r>
              <a:rPr sz="1400" dirty="0">
                <a:solidFill>
                  <a:srgbClr val="4C565C"/>
                </a:solidFill>
                <a:latin typeface="Aptos"/>
              </a:rPr>
              <a:t>αβούλευση</a:t>
            </a:r>
            <a:r>
              <a:rPr kumimoji="0" sz="1160" b="0" i="0" u="none" strike="noStrike" kern="1200" cap="none" spc="0" normalizeH="0" baseline="0" noProof="0" dirty="0">
                <a:ln>
                  <a:noFill/>
                </a:ln>
                <a:solidFill>
                  <a:srgbClr val="263238"/>
                </a:solidFill>
                <a:effectLst/>
                <a:uLnTx/>
                <a:uFillTx/>
                <a:latin typeface="Aptos"/>
                <a:ea typeface="+mn-ea"/>
                <a:cs typeface="+mn-cs"/>
              </a:rPr>
              <a:t> </a:t>
            </a:r>
            <a:r>
              <a:rPr kumimoji="0" lang="el-GR" sz="1160" b="0" i="0" u="none" strike="noStrike" kern="1200" cap="none" spc="0" normalizeH="0" baseline="0" noProof="0" dirty="0">
                <a:ln>
                  <a:noFill/>
                </a:ln>
                <a:solidFill>
                  <a:srgbClr val="263238"/>
                </a:solidFill>
                <a:effectLst/>
                <a:uLnTx/>
                <a:uFillTx/>
                <a:latin typeface="Aptos"/>
                <a:ea typeface="+mn-ea"/>
                <a:cs typeface="+mn-cs"/>
              </a:rPr>
              <a:t>-</a:t>
            </a:r>
            <a:r>
              <a:rPr kumimoji="0" sz="1160" b="0" i="0" u="none" strike="noStrike" kern="1200" cap="none" spc="0" normalizeH="0" baseline="0" noProof="0" dirty="0">
                <a:ln>
                  <a:noFill/>
                </a:ln>
                <a:solidFill>
                  <a:srgbClr val="263238"/>
                </a:solidFill>
                <a:effectLst/>
                <a:uLnTx/>
                <a:uFillTx/>
                <a:latin typeface="Aptos"/>
                <a:ea typeface="+mn-ea"/>
                <a:cs typeface="+mn-cs"/>
              </a:rPr>
              <a:t> </a:t>
            </a:r>
            <a:r>
              <a:rPr sz="1400" dirty="0">
                <a:solidFill>
                  <a:srgbClr val="4C565C"/>
                </a:solidFill>
                <a:latin typeface="Aptos"/>
              </a:rPr>
              <a:t>κανόνες</a:t>
            </a:r>
          </a:p>
        </p:txBody>
      </p:sp>
      <p:sp>
        <p:nvSpPr>
          <p:cNvPr id="20" name="Rounded Rectangle 19"/>
          <p:cNvSpPr/>
          <p:nvPr/>
        </p:nvSpPr>
        <p:spPr>
          <a:xfrm>
            <a:off x="6190488" y="3813048"/>
            <a:ext cx="5120640" cy="1618488"/>
          </a:xfrm>
          <a:prstGeom prst="roundRect">
            <a:avLst/>
          </a:prstGeom>
          <a:solidFill>
            <a:srgbClr val="DCE5DE"/>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Oval 20"/>
          <p:cNvSpPr/>
          <p:nvPr/>
        </p:nvSpPr>
        <p:spPr>
          <a:xfrm>
            <a:off x="6373368" y="3995928"/>
            <a:ext cx="384048" cy="384048"/>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2" name="TextBox 21"/>
          <p:cNvSpPr txBox="1"/>
          <p:nvPr/>
        </p:nvSpPr>
        <p:spPr>
          <a:xfrm>
            <a:off x="6373368" y="4078224"/>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4</a:t>
            </a:r>
          </a:p>
        </p:txBody>
      </p:sp>
      <p:sp>
        <p:nvSpPr>
          <p:cNvPr id="23" name="TextBox 22"/>
          <p:cNvSpPr txBox="1"/>
          <p:nvPr/>
        </p:nvSpPr>
        <p:spPr>
          <a:xfrm>
            <a:off x="6876288" y="3977639"/>
            <a:ext cx="4270248" cy="420624"/>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520" b="1" i="0" u="none" strike="noStrike" kern="1200" cap="none" spc="0" normalizeH="0" baseline="0" noProof="0">
                <a:ln>
                  <a:noFill/>
                </a:ln>
                <a:solidFill>
                  <a:srgbClr val="24465B"/>
                </a:solidFill>
                <a:effectLst/>
                <a:uLnTx/>
                <a:uFillTx/>
                <a:latin typeface="Aptos Display"/>
                <a:ea typeface="+mn-ea"/>
                <a:cs typeface="+mn-cs"/>
              </a:rPr>
              <a:t>Κοινωνικές δράσεις</a:t>
            </a:r>
          </a:p>
        </p:txBody>
      </p:sp>
      <p:sp>
        <p:nvSpPr>
          <p:cNvPr id="24" name="TextBox 23"/>
          <p:cNvSpPr txBox="1"/>
          <p:nvPr/>
        </p:nvSpPr>
        <p:spPr>
          <a:xfrm>
            <a:off x="6419088" y="4498848"/>
            <a:ext cx="4663440" cy="270843"/>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sz="1400" dirty="0" err="1">
                <a:solidFill>
                  <a:srgbClr val="4C565C"/>
                </a:solidFill>
                <a:latin typeface="Aptos"/>
              </a:rPr>
              <a:t>εθελοντισμός</a:t>
            </a:r>
            <a:r>
              <a:rPr kumimoji="0" sz="1160" b="0" i="0" u="none" strike="noStrike" kern="1200" cap="none" spc="0" normalizeH="0" baseline="0" noProof="0" dirty="0">
                <a:ln>
                  <a:noFill/>
                </a:ln>
                <a:solidFill>
                  <a:srgbClr val="263238"/>
                </a:solidFill>
                <a:effectLst/>
                <a:uLnTx/>
                <a:uFillTx/>
                <a:latin typeface="Aptos"/>
                <a:ea typeface="+mn-ea"/>
                <a:cs typeface="+mn-cs"/>
              </a:rPr>
              <a:t> </a:t>
            </a:r>
            <a:r>
              <a:rPr kumimoji="0" lang="el-GR" sz="1160" b="0" i="0" u="none" strike="noStrike" kern="1200" cap="none" spc="0" normalizeH="0" baseline="0" noProof="0" dirty="0">
                <a:ln>
                  <a:noFill/>
                </a:ln>
                <a:solidFill>
                  <a:srgbClr val="263238"/>
                </a:solidFill>
                <a:effectLst/>
                <a:uLnTx/>
                <a:uFillTx/>
                <a:latin typeface="Aptos"/>
                <a:ea typeface="+mn-ea"/>
                <a:cs typeface="+mn-cs"/>
              </a:rPr>
              <a:t>-</a:t>
            </a:r>
            <a:r>
              <a:rPr kumimoji="0" sz="1160" b="0" i="0" u="none" strike="noStrike" kern="1200" cap="none" spc="0" normalizeH="0" baseline="0" noProof="0" dirty="0">
                <a:ln>
                  <a:noFill/>
                </a:ln>
                <a:solidFill>
                  <a:srgbClr val="263238"/>
                </a:solidFill>
                <a:effectLst/>
                <a:uLnTx/>
                <a:uFillTx/>
                <a:latin typeface="Aptos"/>
                <a:ea typeface="+mn-ea"/>
                <a:cs typeface="+mn-cs"/>
              </a:rPr>
              <a:t> </a:t>
            </a:r>
            <a:r>
              <a:rPr sz="1400" dirty="0">
                <a:solidFill>
                  <a:srgbClr val="4C565C"/>
                </a:solidFill>
                <a:latin typeface="Aptos"/>
              </a:rPr>
              <a:t>α</a:t>
            </a:r>
            <a:r>
              <a:rPr sz="1400" dirty="0" err="1">
                <a:solidFill>
                  <a:srgbClr val="4C565C"/>
                </a:solidFill>
                <a:latin typeface="Aptos"/>
              </a:rPr>
              <a:t>λληλεγγύη</a:t>
            </a:r>
            <a:r>
              <a:rPr kumimoji="0" sz="1160" b="0" i="0" u="none" strike="noStrike" kern="1200" cap="none" spc="0" normalizeH="0" baseline="0" noProof="0" dirty="0">
                <a:ln>
                  <a:noFill/>
                </a:ln>
                <a:solidFill>
                  <a:srgbClr val="263238"/>
                </a:solidFill>
                <a:effectLst/>
                <a:uLnTx/>
                <a:uFillTx/>
                <a:latin typeface="Aptos"/>
                <a:ea typeface="+mn-ea"/>
                <a:cs typeface="+mn-cs"/>
              </a:rPr>
              <a:t> </a:t>
            </a:r>
            <a:r>
              <a:rPr kumimoji="0" lang="el-GR" sz="1160" b="0" i="0" u="none" strike="noStrike" kern="1200" cap="none" spc="0" normalizeH="0" baseline="0" noProof="0" dirty="0">
                <a:ln>
                  <a:noFill/>
                </a:ln>
                <a:solidFill>
                  <a:srgbClr val="263238"/>
                </a:solidFill>
                <a:effectLst/>
                <a:uLnTx/>
                <a:uFillTx/>
                <a:latin typeface="Aptos"/>
                <a:ea typeface="+mn-ea"/>
                <a:cs typeface="+mn-cs"/>
              </a:rPr>
              <a:t>-</a:t>
            </a:r>
            <a:r>
              <a:rPr kumimoji="0" sz="1160" b="0" i="0" u="none" strike="noStrike" kern="1200" cap="none" spc="0" normalizeH="0" baseline="0" noProof="0" dirty="0">
                <a:ln>
                  <a:noFill/>
                </a:ln>
                <a:solidFill>
                  <a:srgbClr val="263238"/>
                </a:solidFill>
                <a:effectLst/>
                <a:uLnTx/>
                <a:uFillTx/>
                <a:latin typeface="Aptos"/>
                <a:ea typeface="+mn-ea"/>
                <a:cs typeface="+mn-cs"/>
              </a:rPr>
              <a:t> </a:t>
            </a:r>
            <a:r>
              <a:rPr sz="1400" dirty="0" err="1">
                <a:solidFill>
                  <a:srgbClr val="4C565C"/>
                </a:solidFill>
                <a:latin typeface="Aptos"/>
              </a:rPr>
              <a:t>κοινότητ</a:t>
            </a:r>
            <a:r>
              <a:rPr sz="1400" dirty="0">
                <a:solidFill>
                  <a:srgbClr val="4C565C"/>
                </a:solidFill>
                <a:latin typeface="Aptos"/>
              </a:rPr>
              <a:t>α</a:t>
            </a:r>
          </a:p>
        </p:txBody>
      </p:sp>
      <p:sp>
        <p:nvSpPr>
          <p:cNvPr id="25" name="Rectangle 24"/>
          <p:cNvSpPr/>
          <p:nvPr/>
        </p:nvSpPr>
        <p:spPr>
          <a:xfrm>
            <a:off x="502920" y="6501384"/>
            <a:ext cx="11155680" cy="10972"/>
          </a:xfrm>
          <a:prstGeom prst="rect">
            <a:avLst/>
          </a:prstGeom>
          <a:solidFill>
            <a:srgbClr val="D9D6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6" name="TextBox 25"/>
          <p:cNvSpPr txBox="1"/>
          <p:nvPr/>
        </p:nvSpPr>
        <p:spPr>
          <a:xfrm>
            <a:off x="530352" y="6537960"/>
            <a:ext cx="5943600" cy="16459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819" b="1" i="0" u="none" strike="noStrike" kern="1200" cap="none" spc="0" normalizeH="0" baseline="0" noProof="0">
                <a:ln>
                  <a:noFill/>
                </a:ln>
                <a:solidFill>
                  <a:srgbClr val="6C7A82"/>
                </a:solidFill>
                <a:effectLst/>
                <a:uLnTx/>
                <a:uFillTx/>
                <a:latin typeface="Aptos"/>
                <a:ea typeface="+mn-ea"/>
                <a:cs typeface="+mn-cs"/>
              </a:rPr>
              <a:t>ΕΝΌΤΗΤΑ 3</a:t>
            </a:r>
          </a:p>
        </p:txBody>
      </p:sp>
      <p:sp>
        <p:nvSpPr>
          <p:cNvPr id="27" name="Θέση αριθμού διαφάνειας 26">
            <a:extLst>
              <a:ext uri="{FF2B5EF4-FFF2-40B4-BE49-F238E27FC236}">
                <a16:creationId xmlns:a16="http://schemas.microsoft.com/office/drawing/2014/main" id="{BBF38ED4-0755-2703-E72C-8E740359E421}"/>
              </a:ext>
            </a:extLst>
          </p:cNvPr>
          <p:cNvSpPr>
            <a:spLocks noGrp="1"/>
          </p:cNvSpPr>
          <p:nvPr>
            <p:ph type="sldNum" sz="quarter" idx="12"/>
          </p:nvPr>
        </p:nvSpPr>
        <p:spPr>
          <a:xfrm>
            <a:off x="9540240" y="6437693"/>
            <a:ext cx="2133600" cy="365125"/>
          </a:xfrm>
        </p:spPr>
        <p:txBody>
          <a:bodyPr/>
          <a:lstStyle/>
          <a:p>
            <a:fld id="{C1FF6DA9-008F-8B48-92A6-B652298478BF}" type="slidenum">
              <a:rPr lang="en-US" smtClean="0"/>
              <a:t>35</a:t>
            </a:fld>
            <a:endParaRPr lang="en-US"/>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sp>
        <p:nvSpPr>
          <p:cNvPr id="2" name="TextBox 1"/>
          <p:cNvSpPr txBox="1"/>
          <p:nvPr/>
        </p:nvSpPr>
        <p:spPr>
          <a:xfrm>
            <a:off x="685800" y="420624"/>
            <a:ext cx="4754880" cy="25603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930" b="1" i="0" u="none" strike="noStrike" kern="1200" cap="none" spc="0" normalizeH="0" baseline="0" noProof="0">
                <a:ln>
                  <a:noFill/>
                </a:ln>
                <a:solidFill>
                  <a:srgbClr val="D7B06B"/>
                </a:solidFill>
                <a:effectLst/>
                <a:uLnTx/>
                <a:uFillTx/>
                <a:latin typeface="Aptos"/>
                <a:ea typeface="+mn-ea"/>
                <a:cs typeface="+mn-cs"/>
              </a:rPr>
              <a:t>ΔΙΑΘΕΜΑΤΙΚΟΤΗΤΑ</a:t>
            </a:r>
          </a:p>
        </p:txBody>
      </p:sp>
      <p:sp>
        <p:nvSpPr>
          <p:cNvPr id="3" name="TextBox 2"/>
          <p:cNvSpPr txBox="1"/>
          <p:nvPr/>
        </p:nvSpPr>
        <p:spPr>
          <a:xfrm>
            <a:off x="685800" y="749808"/>
            <a:ext cx="10607040" cy="470898"/>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2700" b="1" i="0" u="none" strike="noStrike" kern="1200" cap="none" spc="0" normalizeH="0" baseline="0" noProof="0" dirty="0">
                <a:ln>
                  <a:noFill/>
                </a:ln>
                <a:solidFill>
                  <a:srgbClr val="24465B"/>
                </a:solidFill>
                <a:effectLst/>
                <a:uLnTx/>
                <a:uFillTx/>
                <a:latin typeface="Aptos Display"/>
                <a:ea typeface="+mn-ea"/>
                <a:cs typeface="+mn-cs"/>
              </a:rPr>
              <a:t>Η </a:t>
            </a:r>
            <a:r>
              <a:rPr kumimoji="0" sz="2700" b="1" i="0" u="none" strike="noStrike" kern="1200" cap="none" spc="0" normalizeH="0" baseline="0" noProof="0" dirty="0" err="1">
                <a:ln>
                  <a:noFill/>
                </a:ln>
                <a:solidFill>
                  <a:srgbClr val="24465B"/>
                </a:solidFill>
                <a:effectLst/>
                <a:uLnTx/>
                <a:uFillTx/>
                <a:latin typeface="Aptos Display"/>
                <a:ea typeface="+mn-ea"/>
                <a:cs typeface="+mn-cs"/>
              </a:rPr>
              <a:t>Ηθική</a:t>
            </a:r>
            <a:r>
              <a:rPr kumimoji="0" sz="2700" b="1" i="0" u="none" strike="noStrike" kern="1200" cap="none" spc="0" normalizeH="0" baseline="0" noProof="0" dirty="0">
                <a:ln>
                  <a:noFill/>
                </a:ln>
                <a:solidFill>
                  <a:srgbClr val="24465B"/>
                </a:solidFill>
                <a:effectLst/>
                <a:uLnTx/>
                <a:uFillTx/>
                <a:latin typeface="Aptos Display"/>
                <a:ea typeface="+mn-ea"/>
                <a:cs typeface="+mn-cs"/>
              </a:rPr>
              <a:t> </a:t>
            </a:r>
            <a:r>
              <a:rPr kumimoji="0" lang="el-GR" sz="2700" b="1" i="0" u="none" strike="noStrike" kern="1200" cap="none" spc="0" normalizeH="0" baseline="0" noProof="0" dirty="0">
                <a:ln>
                  <a:noFill/>
                </a:ln>
                <a:solidFill>
                  <a:srgbClr val="24465B"/>
                </a:solidFill>
                <a:effectLst/>
                <a:uLnTx/>
                <a:uFillTx/>
                <a:latin typeface="Aptos Display"/>
                <a:ea typeface="+mn-ea"/>
                <a:cs typeface="+mn-cs"/>
              </a:rPr>
              <a:t>σε σύνδεση με άλλα γνωστικά αντικείμενα</a:t>
            </a:r>
            <a:endParaRPr kumimoji="0" sz="2700" b="1" i="0" u="none" strike="noStrike" kern="1200" cap="none" spc="0" normalizeH="0" baseline="0" noProof="0" dirty="0">
              <a:ln>
                <a:noFill/>
              </a:ln>
              <a:solidFill>
                <a:srgbClr val="24465B"/>
              </a:solidFill>
              <a:effectLst/>
              <a:uLnTx/>
              <a:uFillTx/>
              <a:latin typeface="Aptos Display"/>
              <a:ea typeface="+mn-ea"/>
              <a:cs typeface="+mn-cs"/>
            </a:endParaRPr>
          </a:p>
        </p:txBody>
      </p:sp>
      <p:sp>
        <p:nvSpPr>
          <p:cNvPr id="5" name="Rounded Rectangle 4"/>
          <p:cNvSpPr/>
          <p:nvPr/>
        </p:nvSpPr>
        <p:spPr>
          <a:xfrm>
            <a:off x="749808" y="1901952"/>
            <a:ext cx="5120640" cy="1618488"/>
          </a:xfrm>
          <a:prstGeom prst="roundRect">
            <a:avLst/>
          </a:prstGeom>
          <a:solidFill>
            <a:srgbClr val="FFFFFF"/>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Oval 5"/>
          <p:cNvSpPr/>
          <p:nvPr/>
        </p:nvSpPr>
        <p:spPr>
          <a:xfrm>
            <a:off x="932688" y="2084832"/>
            <a:ext cx="384048" cy="384048"/>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TextBox 6"/>
          <p:cNvSpPr txBox="1"/>
          <p:nvPr/>
        </p:nvSpPr>
        <p:spPr>
          <a:xfrm>
            <a:off x="932688" y="2167128"/>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1</a:t>
            </a:r>
          </a:p>
        </p:txBody>
      </p:sp>
      <p:sp>
        <p:nvSpPr>
          <p:cNvPr id="8" name="TextBox 7"/>
          <p:cNvSpPr txBox="1"/>
          <p:nvPr/>
        </p:nvSpPr>
        <p:spPr>
          <a:xfrm>
            <a:off x="1435607" y="2066544"/>
            <a:ext cx="4270248" cy="420624"/>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520" b="1" i="0" u="none" strike="noStrike" kern="1200" cap="none" spc="0" normalizeH="0" baseline="0" noProof="0">
                <a:ln>
                  <a:noFill/>
                </a:ln>
                <a:solidFill>
                  <a:srgbClr val="24465B"/>
                </a:solidFill>
                <a:effectLst/>
                <a:uLnTx/>
                <a:uFillTx/>
                <a:latin typeface="Aptos Display"/>
                <a:ea typeface="+mn-ea"/>
                <a:cs typeface="+mn-cs"/>
              </a:rPr>
              <a:t>Λογοτεχνία</a:t>
            </a:r>
          </a:p>
        </p:txBody>
      </p:sp>
      <p:sp>
        <p:nvSpPr>
          <p:cNvPr id="9" name="TextBox 8"/>
          <p:cNvSpPr txBox="1"/>
          <p:nvPr/>
        </p:nvSpPr>
        <p:spPr>
          <a:xfrm>
            <a:off x="978407" y="2587752"/>
            <a:ext cx="4663440" cy="270843"/>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00" b="0" i="0" u="none" strike="noStrike" kern="1200" cap="none" spc="0" normalizeH="0" baseline="0" noProof="0" dirty="0">
                <a:ln>
                  <a:noFill/>
                </a:ln>
                <a:solidFill>
                  <a:srgbClr val="4C565C"/>
                </a:solidFill>
                <a:effectLst/>
                <a:uLnTx/>
                <a:uFillTx/>
                <a:latin typeface="Aptos"/>
                <a:ea typeface="+mn-ea"/>
                <a:cs typeface="+mn-cs"/>
              </a:rPr>
              <a:t>α</a:t>
            </a:r>
            <a:r>
              <a:rPr kumimoji="0" sz="1400" b="0" i="0" u="none" strike="noStrike" kern="1200" cap="none" spc="0" normalizeH="0" baseline="0" noProof="0" dirty="0" err="1">
                <a:ln>
                  <a:noFill/>
                </a:ln>
                <a:solidFill>
                  <a:srgbClr val="4C565C"/>
                </a:solidFill>
                <a:effectLst/>
                <a:uLnTx/>
                <a:uFillTx/>
                <a:latin typeface="Aptos"/>
                <a:ea typeface="+mn-ea"/>
                <a:cs typeface="+mn-cs"/>
              </a:rPr>
              <a:t>φήγηση</a:t>
            </a:r>
            <a:r>
              <a:rPr kumimoji="0" sz="1400" b="0" i="0" u="none" strike="noStrike" kern="1200" cap="none" spc="0" normalizeH="0" baseline="0" noProof="0" dirty="0">
                <a:ln>
                  <a:noFill/>
                </a:ln>
                <a:solidFill>
                  <a:srgbClr val="4C565C"/>
                </a:solidFill>
                <a:effectLst/>
                <a:uLnTx/>
                <a:uFillTx/>
                <a:latin typeface="Aptos"/>
                <a:ea typeface="+mn-ea"/>
                <a:cs typeface="+mn-cs"/>
              </a:rPr>
              <a:t> </a:t>
            </a:r>
            <a:r>
              <a:rPr kumimoji="0" lang="el-GR" sz="1400" b="0" i="0" u="none" strike="noStrike" kern="1200" cap="none" spc="0" normalizeH="0" baseline="0" noProof="0" dirty="0">
                <a:ln>
                  <a:noFill/>
                </a:ln>
                <a:solidFill>
                  <a:srgbClr val="4C565C"/>
                </a:solidFill>
                <a:effectLst/>
                <a:uLnTx/>
                <a:uFillTx/>
                <a:latin typeface="Aptos"/>
                <a:ea typeface="+mn-ea"/>
                <a:cs typeface="+mn-cs"/>
              </a:rPr>
              <a:t>-</a:t>
            </a:r>
            <a:r>
              <a:rPr kumimoji="0" sz="1400" b="0" i="0" u="none" strike="noStrike" kern="1200" cap="none" spc="0" normalizeH="0" baseline="0" noProof="0" dirty="0">
                <a:ln>
                  <a:noFill/>
                </a:ln>
                <a:solidFill>
                  <a:srgbClr val="4C565C"/>
                </a:solidFill>
                <a:effectLst/>
                <a:uLnTx/>
                <a:uFillTx/>
                <a:latin typeface="Aptos"/>
                <a:ea typeface="+mn-ea"/>
                <a:cs typeface="+mn-cs"/>
              </a:rPr>
              <a:t> χαρα</a:t>
            </a:r>
            <a:r>
              <a:rPr kumimoji="0" sz="1400" b="0" i="0" u="none" strike="noStrike" kern="1200" cap="none" spc="0" normalizeH="0" baseline="0" noProof="0" dirty="0" err="1">
                <a:ln>
                  <a:noFill/>
                </a:ln>
                <a:solidFill>
                  <a:srgbClr val="4C565C"/>
                </a:solidFill>
                <a:effectLst/>
                <a:uLnTx/>
                <a:uFillTx/>
                <a:latin typeface="Aptos"/>
                <a:ea typeface="+mn-ea"/>
                <a:cs typeface="+mn-cs"/>
              </a:rPr>
              <a:t>κτήρες</a:t>
            </a:r>
            <a:r>
              <a:rPr kumimoji="0" sz="1400" b="0" i="0" u="none" strike="noStrike" kern="1200" cap="none" spc="0" normalizeH="0" baseline="0" noProof="0" dirty="0">
                <a:ln>
                  <a:noFill/>
                </a:ln>
                <a:solidFill>
                  <a:srgbClr val="4C565C"/>
                </a:solidFill>
                <a:effectLst/>
                <a:uLnTx/>
                <a:uFillTx/>
                <a:latin typeface="Aptos"/>
                <a:ea typeface="+mn-ea"/>
                <a:cs typeface="+mn-cs"/>
              </a:rPr>
              <a:t> </a:t>
            </a:r>
            <a:r>
              <a:rPr kumimoji="0" lang="el-GR" sz="1400" b="0" i="0" u="none" strike="noStrike" kern="1200" cap="none" spc="0" normalizeH="0" baseline="0" noProof="0" dirty="0">
                <a:ln>
                  <a:noFill/>
                </a:ln>
                <a:solidFill>
                  <a:srgbClr val="4C565C"/>
                </a:solidFill>
                <a:effectLst/>
                <a:uLnTx/>
                <a:uFillTx/>
                <a:latin typeface="Aptos"/>
                <a:ea typeface="+mn-ea"/>
                <a:cs typeface="+mn-cs"/>
              </a:rPr>
              <a:t>-</a:t>
            </a:r>
            <a:r>
              <a:rPr kumimoji="0" sz="1400" b="0" i="0" u="none" strike="noStrike" kern="1200" cap="none" spc="0" normalizeH="0" baseline="0" noProof="0" dirty="0">
                <a:ln>
                  <a:noFill/>
                </a:ln>
                <a:solidFill>
                  <a:srgbClr val="4C565C"/>
                </a:solidFill>
                <a:effectLst/>
                <a:uLnTx/>
                <a:uFillTx/>
                <a:latin typeface="Aptos"/>
                <a:ea typeface="+mn-ea"/>
                <a:cs typeface="+mn-cs"/>
              </a:rPr>
              <a:t> </a:t>
            </a:r>
            <a:r>
              <a:rPr kumimoji="0" sz="1400" b="0" i="0" u="none" strike="noStrike" kern="1200" cap="none" spc="0" normalizeH="0" baseline="0" noProof="0" dirty="0" err="1">
                <a:ln>
                  <a:noFill/>
                </a:ln>
                <a:solidFill>
                  <a:srgbClr val="4C565C"/>
                </a:solidFill>
                <a:effectLst/>
                <a:uLnTx/>
                <a:uFillTx/>
                <a:latin typeface="Aptos"/>
                <a:ea typeface="+mn-ea"/>
                <a:cs typeface="+mn-cs"/>
              </a:rPr>
              <a:t>διλήμμ</a:t>
            </a:r>
            <a:r>
              <a:rPr kumimoji="0" sz="1400" b="0" i="0" u="none" strike="noStrike" kern="1200" cap="none" spc="0" normalizeH="0" baseline="0" noProof="0" dirty="0">
                <a:ln>
                  <a:noFill/>
                </a:ln>
                <a:solidFill>
                  <a:srgbClr val="4C565C"/>
                </a:solidFill>
                <a:effectLst/>
                <a:uLnTx/>
                <a:uFillTx/>
                <a:latin typeface="Aptos"/>
                <a:ea typeface="+mn-ea"/>
                <a:cs typeface="+mn-cs"/>
              </a:rPr>
              <a:t>ατα</a:t>
            </a:r>
          </a:p>
        </p:txBody>
      </p:sp>
      <p:sp>
        <p:nvSpPr>
          <p:cNvPr id="10" name="Rounded Rectangle 9"/>
          <p:cNvSpPr/>
          <p:nvPr/>
        </p:nvSpPr>
        <p:spPr>
          <a:xfrm>
            <a:off x="6190488" y="1901952"/>
            <a:ext cx="5120640" cy="1618488"/>
          </a:xfrm>
          <a:prstGeom prst="roundRect">
            <a:avLst/>
          </a:prstGeom>
          <a:solidFill>
            <a:srgbClr val="E5ECEE"/>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Oval 10"/>
          <p:cNvSpPr/>
          <p:nvPr/>
        </p:nvSpPr>
        <p:spPr>
          <a:xfrm>
            <a:off x="6373368" y="2084832"/>
            <a:ext cx="384048" cy="384048"/>
          </a:xfrm>
          <a:prstGeom prst="ellipse">
            <a:avLst/>
          </a:prstGeom>
          <a:solidFill>
            <a:srgbClr val="7D9EA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TextBox 11"/>
          <p:cNvSpPr txBox="1"/>
          <p:nvPr/>
        </p:nvSpPr>
        <p:spPr>
          <a:xfrm>
            <a:off x="6373368" y="2167128"/>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2</a:t>
            </a:r>
          </a:p>
        </p:txBody>
      </p:sp>
      <p:sp>
        <p:nvSpPr>
          <p:cNvPr id="13" name="TextBox 12"/>
          <p:cNvSpPr txBox="1"/>
          <p:nvPr/>
        </p:nvSpPr>
        <p:spPr>
          <a:xfrm>
            <a:off x="6876288" y="2066544"/>
            <a:ext cx="4270248" cy="420624"/>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520" b="1" i="0" u="none" strike="noStrike" kern="1200" cap="none" spc="0" normalizeH="0" baseline="0" noProof="0">
                <a:ln>
                  <a:noFill/>
                </a:ln>
                <a:solidFill>
                  <a:srgbClr val="24465B"/>
                </a:solidFill>
                <a:effectLst/>
                <a:uLnTx/>
                <a:uFillTx/>
                <a:latin typeface="Aptos Display"/>
                <a:ea typeface="+mn-ea"/>
                <a:cs typeface="+mn-cs"/>
              </a:rPr>
              <a:t>Ιστορία</a:t>
            </a:r>
          </a:p>
        </p:txBody>
      </p:sp>
      <p:sp>
        <p:nvSpPr>
          <p:cNvPr id="14" name="TextBox 13"/>
          <p:cNvSpPr txBox="1"/>
          <p:nvPr/>
        </p:nvSpPr>
        <p:spPr>
          <a:xfrm>
            <a:off x="6419088" y="2587752"/>
            <a:ext cx="4663440" cy="270843"/>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00" b="0" i="0" u="none" strike="noStrike" kern="1200" cap="none" spc="0" normalizeH="0" baseline="0" noProof="0" dirty="0">
                <a:ln>
                  <a:noFill/>
                </a:ln>
                <a:solidFill>
                  <a:srgbClr val="4C565C"/>
                </a:solidFill>
                <a:effectLst/>
                <a:uLnTx/>
                <a:uFillTx/>
                <a:latin typeface="Aptos"/>
                <a:ea typeface="+mn-ea"/>
                <a:cs typeface="+mn-cs"/>
              </a:rPr>
              <a:t>π</a:t>
            </a:r>
            <a:r>
              <a:rPr kumimoji="0" sz="1400" b="0" i="0" u="none" strike="noStrike" kern="1200" cap="none" spc="0" normalizeH="0" baseline="0" noProof="0" dirty="0" err="1">
                <a:ln>
                  <a:noFill/>
                </a:ln>
                <a:solidFill>
                  <a:srgbClr val="4C565C"/>
                </a:solidFill>
                <a:effectLst/>
                <a:uLnTx/>
                <a:uFillTx/>
                <a:latin typeface="Aptos"/>
                <a:ea typeface="+mn-ea"/>
                <a:cs typeface="+mn-cs"/>
              </a:rPr>
              <a:t>ράξεις</a:t>
            </a:r>
            <a:r>
              <a:rPr kumimoji="0" sz="1400" b="0" i="0" u="none" strike="noStrike" kern="1200" cap="none" spc="0" normalizeH="0" baseline="0" noProof="0" dirty="0">
                <a:ln>
                  <a:noFill/>
                </a:ln>
                <a:solidFill>
                  <a:srgbClr val="4C565C"/>
                </a:solidFill>
                <a:effectLst/>
                <a:uLnTx/>
                <a:uFillTx/>
                <a:latin typeface="Aptos"/>
                <a:ea typeface="+mn-ea"/>
                <a:cs typeface="+mn-cs"/>
              </a:rPr>
              <a:t> </a:t>
            </a:r>
            <a:r>
              <a:rPr kumimoji="0" sz="1400" b="0" i="0" u="none" strike="noStrike" kern="1200" cap="none" spc="0" normalizeH="0" baseline="0" noProof="0" dirty="0" err="1">
                <a:ln>
                  <a:noFill/>
                </a:ln>
                <a:solidFill>
                  <a:srgbClr val="4C565C"/>
                </a:solidFill>
                <a:effectLst/>
                <a:uLnTx/>
                <a:uFillTx/>
                <a:latin typeface="Aptos"/>
                <a:ea typeface="+mn-ea"/>
                <a:cs typeface="+mn-cs"/>
              </a:rPr>
              <a:t>στο</a:t>
            </a:r>
            <a:r>
              <a:rPr kumimoji="0" sz="1400" b="0" i="0" u="none" strike="noStrike" kern="1200" cap="none" spc="0" normalizeH="0" baseline="0" noProof="0" dirty="0">
                <a:ln>
                  <a:noFill/>
                </a:ln>
                <a:solidFill>
                  <a:srgbClr val="4C565C"/>
                </a:solidFill>
                <a:effectLst/>
                <a:uLnTx/>
                <a:uFillTx/>
                <a:latin typeface="Aptos"/>
                <a:ea typeface="+mn-ea"/>
                <a:cs typeface="+mn-cs"/>
              </a:rPr>
              <a:t> </a:t>
            </a:r>
            <a:r>
              <a:rPr kumimoji="0" sz="1400" b="0" i="0" u="none" strike="noStrike" kern="1200" cap="none" spc="0" normalizeH="0" baseline="0" noProof="0" dirty="0" err="1">
                <a:ln>
                  <a:noFill/>
                </a:ln>
                <a:solidFill>
                  <a:srgbClr val="4C565C"/>
                </a:solidFill>
                <a:effectLst/>
                <a:uLnTx/>
                <a:uFillTx/>
                <a:latin typeface="Aptos"/>
                <a:ea typeface="+mn-ea"/>
                <a:cs typeface="+mn-cs"/>
              </a:rPr>
              <a:t>ιστορικό</a:t>
            </a:r>
            <a:r>
              <a:rPr kumimoji="0" sz="1400" b="0" i="0" u="none" strike="noStrike" kern="1200" cap="none" spc="0" normalizeH="0" baseline="0" noProof="0" dirty="0">
                <a:ln>
                  <a:noFill/>
                </a:ln>
                <a:solidFill>
                  <a:srgbClr val="4C565C"/>
                </a:solidFill>
                <a:effectLst/>
                <a:uLnTx/>
                <a:uFillTx/>
                <a:latin typeface="Aptos"/>
                <a:ea typeface="+mn-ea"/>
                <a:cs typeface="+mn-cs"/>
              </a:rPr>
              <a:t> </a:t>
            </a:r>
            <a:r>
              <a:rPr kumimoji="0" sz="1400" b="0" i="0" u="none" strike="noStrike" kern="1200" cap="none" spc="0" normalizeH="0" baseline="0" noProof="0" dirty="0" err="1">
                <a:ln>
                  <a:noFill/>
                </a:ln>
                <a:solidFill>
                  <a:srgbClr val="4C565C"/>
                </a:solidFill>
                <a:effectLst/>
                <a:uLnTx/>
                <a:uFillTx/>
                <a:latin typeface="Aptos"/>
                <a:ea typeface="+mn-ea"/>
                <a:cs typeface="+mn-cs"/>
              </a:rPr>
              <a:t>τους</a:t>
            </a:r>
            <a:r>
              <a:rPr kumimoji="0" sz="1400" b="0" i="0" u="none" strike="noStrike" kern="1200" cap="none" spc="0" normalizeH="0" baseline="0" noProof="0" dirty="0">
                <a:ln>
                  <a:noFill/>
                </a:ln>
                <a:solidFill>
                  <a:srgbClr val="4C565C"/>
                </a:solidFill>
                <a:effectLst/>
                <a:uLnTx/>
                <a:uFillTx/>
                <a:latin typeface="Aptos"/>
                <a:ea typeface="+mn-ea"/>
                <a:cs typeface="+mn-cs"/>
              </a:rPr>
              <a:t> πλα</a:t>
            </a:r>
            <a:r>
              <a:rPr kumimoji="0" sz="1400" b="0" i="0" u="none" strike="noStrike" kern="1200" cap="none" spc="0" normalizeH="0" baseline="0" noProof="0" dirty="0" err="1">
                <a:ln>
                  <a:noFill/>
                </a:ln>
                <a:solidFill>
                  <a:srgbClr val="4C565C"/>
                </a:solidFill>
                <a:effectLst/>
                <a:uLnTx/>
                <a:uFillTx/>
                <a:latin typeface="Aptos"/>
                <a:ea typeface="+mn-ea"/>
                <a:cs typeface="+mn-cs"/>
              </a:rPr>
              <a:t>ίσιο</a:t>
            </a:r>
            <a:endParaRPr kumimoji="0" sz="1400" b="0" i="0" u="none" strike="noStrike" kern="1200" cap="none" spc="0" normalizeH="0" baseline="0" noProof="0" dirty="0">
              <a:ln>
                <a:noFill/>
              </a:ln>
              <a:solidFill>
                <a:srgbClr val="4C565C"/>
              </a:solidFill>
              <a:effectLst/>
              <a:uLnTx/>
              <a:uFillTx/>
              <a:latin typeface="Aptos"/>
              <a:ea typeface="+mn-ea"/>
              <a:cs typeface="+mn-cs"/>
            </a:endParaRPr>
          </a:p>
        </p:txBody>
      </p:sp>
      <p:sp>
        <p:nvSpPr>
          <p:cNvPr id="15" name="Rounded Rectangle 14"/>
          <p:cNvSpPr/>
          <p:nvPr/>
        </p:nvSpPr>
        <p:spPr>
          <a:xfrm>
            <a:off x="749808" y="3813048"/>
            <a:ext cx="5120640" cy="1618488"/>
          </a:xfrm>
          <a:prstGeom prst="roundRect">
            <a:avLst/>
          </a:prstGeom>
          <a:solidFill>
            <a:srgbClr val="E8D9BA"/>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Oval 15"/>
          <p:cNvSpPr/>
          <p:nvPr/>
        </p:nvSpPr>
        <p:spPr>
          <a:xfrm>
            <a:off x="932688" y="3995928"/>
            <a:ext cx="384048" cy="384048"/>
          </a:xfrm>
          <a:prstGeom prst="ellipse">
            <a:avLst/>
          </a:prstGeom>
          <a:solidFill>
            <a:srgbClr val="24465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TextBox 16"/>
          <p:cNvSpPr txBox="1"/>
          <p:nvPr/>
        </p:nvSpPr>
        <p:spPr>
          <a:xfrm>
            <a:off x="932688" y="4078224"/>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3</a:t>
            </a:r>
          </a:p>
        </p:txBody>
      </p:sp>
      <p:sp>
        <p:nvSpPr>
          <p:cNvPr id="18" name="TextBox 17"/>
          <p:cNvSpPr txBox="1"/>
          <p:nvPr/>
        </p:nvSpPr>
        <p:spPr>
          <a:xfrm>
            <a:off x="1435607" y="3977639"/>
            <a:ext cx="4270248" cy="289310"/>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l-GR" sz="1520" b="1" dirty="0">
                <a:solidFill>
                  <a:srgbClr val="24465B"/>
                </a:solidFill>
                <a:latin typeface="Aptos Display"/>
              </a:rPr>
              <a:t>Φ</a:t>
            </a:r>
            <a:r>
              <a:rPr kumimoji="0" lang="el-GR" sz="1520" b="1" i="0" u="none" strike="noStrike" kern="1200" cap="none" spc="0" normalizeH="0" baseline="0" noProof="0" dirty="0" err="1">
                <a:ln>
                  <a:noFill/>
                </a:ln>
                <a:solidFill>
                  <a:srgbClr val="24465B"/>
                </a:solidFill>
                <a:effectLst/>
                <a:uLnTx/>
                <a:uFillTx/>
                <a:latin typeface="Aptos Display"/>
                <a:ea typeface="+mn-ea"/>
                <a:cs typeface="+mn-cs"/>
              </a:rPr>
              <a:t>υσικές</a:t>
            </a:r>
            <a:r>
              <a:rPr kumimoji="0" lang="el-GR" sz="1520" b="1" i="0" u="none" strike="noStrike" kern="1200" cap="none" spc="0" normalizeH="0" baseline="0" noProof="0" dirty="0">
                <a:ln>
                  <a:noFill/>
                </a:ln>
                <a:solidFill>
                  <a:srgbClr val="24465B"/>
                </a:solidFill>
                <a:effectLst/>
                <a:uLnTx/>
                <a:uFillTx/>
                <a:latin typeface="Aptos Display"/>
                <a:ea typeface="+mn-ea"/>
                <a:cs typeface="+mn-cs"/>
              </a:rPr>
              <a:t> επιστήμες και μαθηματικά</a:t>
            </a:r>
            <a:endParaRPr kumimoji="0" sz="1520" b="1" i="0" u="none" strike="noStrike" kern="1200" cap="none" spc="0" normalizeH="0" baseline="0" noProof="0" dirty="0">
              <a:ln>
                <a:noFill/>
              </a:ln>
              <a:solidFill>
                <a:srgbClr val="24465B"/>
              </a:solidFill>
              <a:effectLst/>
              <a:uLnTx/>
              <a:uFillTx/>
              <a:latin typeface="Aptos Display"/>
              <a:ea typeface="+mn-ea"/>
              <a:cs typeface="+mn-cs"/>
            </a:endParaRPr>
          </a:p>
        </p:txBody>
      </p:sp>
      <p:sp>
        <p:nvSpPr>
          <p:cNvPr id="19" name="TextBox 18"/>
          <p:cNvSpPr txBox="1"/>
          <p:nvPr/>
        </p:nvSpPr>
        <p:spPr>
          <a:xfrm>
            <a:off x="978407" y="4498848"/>
            <a:ext cx="4663440" cy="486287"/>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l-GR" sz="1400" dirty="0">
                <a:solidFill>
                  <a:srgbClr val="4C565C"/>
                </a:solidFill>
                <a:latin typeface="Aptos"/>
              </a:rPr>
              <a:t>α</a:t>
            </a:r>
            <a:r>
              <a:rPr kumimoji="0" lang="el-GR" sz="1400" b="0" i="0" u="none" strike="noStrike" kern="1200" cap="none" spc="0" normalizeH="0" baseline="0" noProof="0" dirty="0" err="1">
                <a:ln>
                  <a:noFill/>
                </a:ln>
                <a:solidFill>
                  <a:srgbClr val="4C565C"/>
                </a:solidFill>
                <a:effectLst/>
                <a:uLnTx/>
                <a:uFillTx/>
                <a:latin typeface="Aptos"/>
                <a:ea typeface="+mn-ea"/>
                <a:cs typeface="+mn-cs"/>
              </a:rPr>
              <a:t>ναστοχαστικά</a:t>
            </a:r>
            <a:r>
              <a:rPr kumimoji="0" lang="el-GR" sz="1400" b="0" i="0" u="none" strike="noStrike" kern="1200" cap="none" spc="0" normalizeH="0" baseline="0" noProof="0" dirty="0">
                <a:ln>
                  <a:noFill/>
                </a:ln>
                <a:solidFill>
                  <a:srgbClr val="4C565C"/>
                </a:solidFill>
                <a:effectLst/>
                <a:uLnTx/>
                <a:uFillTx/>
                <a:latin typeface="Aptos"/>
                <a:ea typeface="+mn-ea"/>
                <a:cs typeface="+mn-cs"/>
              </a:rPr>
              <a:t> </a:t>
            </a:r>
            <a:r>
              <a:rPr kumimoji="0" sz="1400" b="0" i="0" u="none" strike="noStrike" kern="1200" cap="none" spc="0" normalizeH="0" baseline="0" noProof="0" dirty="0" err="1">
                <a:ln>
                  <a:noFill/>
                </a:ln>
                <a:solidFill>
                  <a:srgbClr val="4C565C"/>
                </a:solidFill>
                <a:effectLst/>
                <a:uLnTx/>
                <a:uFillTx/>
                <a:latin typeface="Aptos"/>
                <a:ea typeface="+mn-ea"/>
                <a:cs typeface="+mn-cs"/>
              </a:rPr>
              <a:t>ερωτήμ</a:t>
            </a:r>
            <a:r>
              <a:rPr kumimoji="0" sz="1400" b="0" i="0" u="none" strike="noStrike" kern="1200" cap="none" spc="0" normalizeH="0" baseline="0" noProof="0" dirty="0">
                <a:ln>
                  <a:noFill/>
                </a:ln>
                <a:solidFill>
                  <a:srgbClr val="4C565C"/>
                </a:solidFill>
                <a:effectLst/>
                <a:uLnTx/>
                <a:uFillTx/>
                <a:latin typeface="Aptos"/>
                <a:ea typeface="+mn-ea"/>
                <a:cs typeface="+mn-cs"/>
              </a:rPr>
              <a:t>ατα</a:t>
            </a:r>
            <a:r>
              <a:rPr kumimoji="0" lang="el-GR" sz="1400" b="0" i="0" u="none" strike="noStrike" kern="1200" cap="none" spc="0" normalizeH="0" baseline="0" noProof="0" dirty="0">
                <a:ln>
                  <a:noFill/>
                </a:ln>
                <a:solidFill>
                  <a:srgbClr val="4C565C"/>
                </a:solidFill>
                <a:effectLst/>
                <a:uLnTx/>
                <a:uFillTx/>
                <a:latin typeface="Aptos"/>
                <a:ea typeface="+mn-ea"/>
                <a:cs typeface="+mn-cs"/>
              </a:rPr>
              <a:t> για σιωπηρά αποδεκτές αξίες – σύνεση με επιστημονικές και άλλες πρακτικές</a:t>
            </a:r>
            <a:endParaRPr kumimoji="0" sz="1400" b="0" i="0" u="none" strike="noStrike" kern="1200" cap="none" spc="0" normalizeH="0" baseline="0" noProof="0" dirty="0">
              <a:ln>
                <a:noFill/>
              </a:ln>
              <a:solidFill>
                <a:srgbClr val="4C565C"/>
              </a:solidFill>
              <a:effectLst/>
              <a:uLnTx/>
              <a:uFillTx/>
              <a:latin typeface="Aptos"/>
              <a:ea typeface="+mn-ea"/>
              <a:cs typeface="+mn-cs"/>
            </a:endParaRPr>
          </a:p>
        </p:txBody>
      </p:sp>
      <p:sp>
        <p:nvSpPr>
          <p:cNvPr id="20" name="Rounded Rectangle 19"/>
          <p:cNvSpPr/>
          <p:nvPr/>
        </p:nvSpPr>
        <p:spPr>
          <a:xfrm>
            <a:off x="6190488" y="3813048"/>
            <a:ext cx="5120640" cy="1618488"/>
          </a:xfrm>
          <a:prstGeom prst="roundRect">
            <a:avLst/>
          </a:prstGeom>
          <a:solidFill>
            <a:srgbClr val="DCE5DE"/>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Oval 20"/>
          <p:cNvSpPr/>
          <p:nvPr/>
        </p:nvSpPr>
        <p:spPr>
          <a:xfrm>
            <a:off x="6373368" y="3995928"/>
            <a:ext cx="384048" cy="384048"/>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2" name="TextBox 21"/>
          <p:cNvSpPr txBox="1"/>
          <p:nvPr/>
        </p:nvSpPr>
        <p:spPr>
          <a:xfrm>
            <a:off x="6373368" y="4078224"/>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4</a:t>
            </a:r>
          </a:p>
        </p:txBody>
      </p:sp>
      <p:sp>
        <p:nvSpPr>
          <p:cNvPr id="23" name="TextBox 22"/>
          <p:cNvSpPr txBox="1"/>
          <p:nvPr/>
        </p:nvSpPr>
        <p:spPr>
          <a:xfrm>
            <a:off x="6876288" y="3977639"/>
            <a:ext cx="4270248" cy="289310"/>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sz="1520" b="1" i="0" u="none" strike="noStrike" kern="1200" cap="none" spc="0" normalizeH="0" baseline="0" noProof="0" dirty="0">
                <a:ln>
                  <a:noFill/>
                </a:ln>
                <a:solidFill>
                  <a:srgbClr val="24465B"/>
                </a:solidFill>
                <a:effectLst/>
                <a:uLnTx/>
                <a:uFillTx/>
                <a:latin typeface="Aptos Display"/>
                <a:ea typeface="+mn-ea"/>
                <a:cs typeface="+mn-cs"/>
              </a:rPr>
              <a:t>Γεωγραφία</a:t>
            </a:r>
            <a:r>
              <a:rPr kumimoji="0" sz="1520" b="1" i="0" u="none" strike="noStrike" kern="1200" cap="none" spc="0" normalizeH="0" baseline="0" noProof="0" dirty="0">
                <a:ln>
                  <a:noFill/>
                </a:ln>
                <a:solidFill>
                  <a:srgbClr val="24465B"/>
                </a:solidFill>
                <a:effectLst/>
                <a:uLnTx/>
                <a:uFillTx/>
                <a:latin typeface="Aptos Display"/>
                <a:ea typeface="+mn-ea"/>
                <a:cs typeface="+mn-cs"/>
              </a:rPr>
              <a:t> / </a:t>
            </a:r>
            <a:r>
              <a:rPr kumimoji="0" lang="el-GR" sz="1520" b="1" i="0" u="none" strike="noStrike" kern="1200" cap="none" spc="0" normalizeH="0" baseline="0" noProof="0" dirty="0">
                <a:ln>
                  <a:noFill/>
                </a:ln>
                <a:solidFill>
                  <a:srgbClr val="24465B"/>
                </a:solidFill>
                <a:effectLst/>
                <a:uLnTx/>
                <a:uFillTx/>
                <a:latin typeface="Aptos Display"/>
                <a:ea typeface="+mn-ea"/>
                <a:cs typeface="+mn-cs"/>
              </a:rPr>
              <a:t>Μελέτη π</a:t>
            </a:r>
            <a:r>
              <a:rPr kumimoji="0" sz="1520" b="1" i="0" u="none" strike="noStrike" kern="1200" cap="none" spc="0" normalizeH="0" baseline="0" noProof="0" dirty="0" err="1">
                <a:ln>
                  <a:noFill/>
                </a:ln>
                <a:solidFill>
                  <a:srgbClr val="24465B"/>
                </a:solidFill>
                <a:effectLst/>
                <a:uLnTx/>
                <a:uFillTx/>
                <a:latin typeface="Aptos Display"/>
                <a:ea typeface="+mn-ea"/>
                <a:cs typeface="+mn-cs"/>
              </a:rPr>
              <a:t>ερι</a:t>
            </a:r>
            <a:r>
              <a:rPr kumimoji="0" sz="1520" b="1" i="0" u="none" strike="noStrike" kern="1200" cap="none" spc="0" normalizeH="0" baseline="0" noProof="0" dirty="0">
                <a:ln>
                  <a:noFill/>
                </a:ln>
                <a:solidFill>
                  <a:srgbClr val="24465B"/>
                </a:solidFill>
                <a:effectLst/>
                <a:uLnTx/>
                <a:uFillTx/>
                <a:latin typeface="Aptos Display"/>
                <a:ea typeface="+mn-ea"/>
                <a:cs typeface="+mn-cs"/>
              </a:rPr>
              <a:t>βάλλον</a:t>
            </a:r>
            <a:r>
              <a:rPr kumimoji="0" lang="el-GR" sz="1520" b="1" i="0" u="none" strike="noStrike" kern="1200" cap="none" spc="0" normalizeH="0" baseline="0" noProof="0" dirty="0">
                <a:ln>
                  <a:noFill/>
                </a:ln>
                <a:solidFill>
                  <a:srgbClr val="24465B"/>
                </a:solidFill>
                <a:effectLst/>
                <a:uLnTx/>
                <a:uFillTx/>
                <a:latin typeface="Aptos Display"/>
                <a:ea typeface="+mn-ea"/>
                <a:cs typeface="+mn-cs"/>
              </a:rPr>
              <a:t>τος</a:t>
            </a:r>
            <a:endParaRPr kumimoji="0" sz="1520" b="1" i="0" u="none" strike="noStrike" kern="1200" cap="none" spc="0" normalizeH="0" baseline="0" noProof="0" dirty="0">
              <a:ln>
                <a:noFill/>
              </a:ln>
              <a:solidFill>
                <a:srgbClr val="24465B"/>
              </a:solidFill>
              <a:effectLst/>
              <a:uLnTx/>
              <a:uFillTx/>
              <a:latin typeface="Aptos Display"/>
              <a:ea typeface="+mn-ea"/>
              <a:cs typeface="+mn-cs"/>
            </a:endParaRPr>
          </a:p>
        </p:txBody>
      </p:sp>
      <p:sp>
        <p:nvSpPr>
          <p:cNvPr id="24" name="TextBox 23"/>
          <p:cNvSpPr txBox="1"/>
          <p:nvPr/>
        </p:nvSpPr>
        <p:spPr>
          <a:xfrm>
            <a:off x="6419088" y="4498848"/>
            <a:ext cx="4663440" cy="486287"/>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l-GR" sz="1400" dirty="0">
                <a:solidFill>
                  <a:srgbClr val="4C565C"/>
                </a:solidFill>
                <a:latin typeface="Aptos"/>
              </a:rPr>
              <a:t>ά</a:t>
            </a:r>
            <a:r>
              <a:rPr sz="1400" dirty="0" err="1">
                <a:solidFill>
                  <a:srgbClr val="4C565C"/>
                </a:solidFill>
                <a:latin typeface="Aptos"/>
              </a:rPr>
              <a:t>λλ</a:t>
            </a:r>
            <a:r>
              <a:rPr lang="el-GR" sz="1400" dirty="0">
                <a:solidFill>
                  <a:srgbClr val="4C565C"/>
                </a:solidFill>
                <a:latin typeface="Aptos"/>
              </a:rPr>
              <a:t>οι πολιτισμοί και θρησκευτικές παραδόσεις -</a:t>
            </a:r>
            <a:r>
              <a:rPr sz="1400" dirty="0">
                <a:solidFill>
                  <a:srgbClr val="4C565C"/>
                </a:solidFill>
                <a:latin typeface="Aptos"/>
              </a:rPr>
              <a:t>  </a:t>
            </a:r>
            <a:r>
              <a:rPr lang="el-GR" sz="1400" dirty="0">
                <a:solidFill>
                  <a:srgbClr val="4C565C"/>
                </a:solidFill>
                <a:latin typeface="Aptos"/>
              </a:rPr>
              <a:t>περιβαλλοντική ηθική</a:t>
            </a:r>
            <a:endParaRPr sz="1400" dirty="0">
              <a:solidFill>
                <a:srgbClr val="4C565C"/>
              </a:solidFill>
              <a:latin typeface="Aptos"/>
            </a:endParaRPr>
          </a:p>
        </p:txBody>
      </p:sp>
      <p:sp>
        <p:nvSpPr>
          <p:cNvPr id="25" name="Rectangle 24"/>
          <p:cNvSpPr/>
          <p:nvPr/>
        </p:nvSpPr>
        <p:spPr>
          <a:xfrm>
            <a:off x="502920" y="6501384"/>
            <a:ext cx="11155680" cy="10972"/>
          </a:xfrm>
          <a:prstGeom prst="rect">
            <a:avLst/>
          </a:prstGeom>
          <a:solidFill>
            <a:srgbClr val="D9D6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6" name="TextBox 25"/>
          <p:cNvSpPr txBox="1"/>
          <p:nvPr/>
        </p:nvSpPr>
        <p:spPr>
          <a:xfrm>
            <a:off x="530352" y="6537960"/>
            <a:ext cx="5943600" cy="16459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819" b="1" i="0" u="none" strike="noStrike" kern="1200" cap="none" spc="0" normalizeH="0" baseline="0" noProof="0">
                <a:ln>
                  <a:noFill/>
                </a:ln>
                <a:solidFill>
                  <a:srgbClr val="6C7A82"/>
                </a:solidFill>
                <a:effectLst/>
                <a:uLnTx/>
                <a:uFillTx/>
                <a:latin typeface="Aptos"/>
                <a:ea typeface="+mn-ea"/>
                <a:cs typeface="+mn-cs"/>
              </a:rPr>
              <a:t>ΕΝΌΤΗΤΑ 3</a:t>
            </a:r>
          </a:p>
        </p:txBody>
      </p:sp>
      <p:sp>
        <p:nvSpPr>
          <p:cNvPr id="28" name="Θέση αριθμού διαφάνειας 27">
            <a:extLst>
              <a:ext uri="{FF2B5EF4-FFF2-40B4-BE49-F238E27FC236}">
                <a16:creationId xmlns:a16="http://schemas.microsoft.com/office/drawing/2014/main" id="{A2009B2E-6EB7-1DD7-9AF5-045EE5A62E63}"/>
              </a:ext>
            </a:extLst>
          </p:cNvPr>
          <p:cNvSpPr>
            <a:spLocks noGrp="1"/>
          </p:cNvSpPr>
          <p:nvPr>
            <p:ph type="sldNum" sz="quarter" idx="12"/>
          </p:nvPr>
        </p:nvSpPr>
        <p:spPr>
          <a:xfrm>
            <a:off x="9525000" y="6437693"/>
            <a:ext cx="2133600" cy="365125"/>
          </a:xfrm>
        </p:spPr>
        <p:txBody>
          <a:bodyPr/>
          <a:lstStyle/>
          <a:p>
            <a:fld id="{C1FF6DA9-008F-8B48-92A6-B652298478BF}" type="slidenum">
              <a:rPr lang="en-US" smtClean="0"/>
              <a:t>36</a:t>
            </a:fld>
            <a:endParaRPr lang="en-US"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sp>
        <p:nvSpPr>
          <p:cNvPr id="3" name="TextBox 2"/>
          <p:cNvSpPr txBox="1"/>
          <p:nvPr/>
        </p:nvSpPr>
        <p:spPr>
          <a:xfrm>
            <a:off x="685800" y="731520"/>
            <a:ext cx="10835640" cy="658368"/>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2500" b="1" i="0" u="none" strike="noStrike" kern="1200" cap="none" spc="0" normalizeH="0" baseline="0" noProof="0">
                <a:ln>
                  <a:noFill/>
                </a:ln>
                <a:solidFill>
                  <a:srgbClr val="24465B"/>
                </a:solidFill>
                <a:effectLst/>
                <a:uLnTx/>
                <a:uFillTx/>
                <a:latin typeface="Aptos Display"/>
                <a:ea typeface="+mn-ea"/>
                <a:cs typeface="+mn-cs"/>
              </a:rPr>
              <a:t>Η μυθολογία ως πρώτη πηγή ηθικού προβληματισμού</a:t>
            </a:r>
          </a:p>
        </p:txBody>
      </p:sp>
      <p:sp>
        <p:nvSpPr>
          <p:cNvPr id="6" name="Rectangle 5"/>
          <p:cNvSpPr/>
          <p:nvPr/>
        </p:nvSpPr>
        <p:spPr>
          <a:xfrm>
            <a:off x="914400" y="2121408"/>
            <a:ext cx="64008" cy="310896"/>
          </a:xfrm>
          <a:prstGeom prst="rect">
            <a:avLst/>
          </a:prstGeom>
          <a:solidFill>
            <a:srgbClr val="7D9EA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16" name="Ομάδα 15">
            <a:extLst>
              <a:ext uri="{FF2B5EF4-FFF2-40B4-BE49-F238E27FC236}">
                <a16:creationId xmlns:a16="http://schemas.microsoft.com/office/drawing/2014/main" id="{4BF8226A-81E7-927C-3241-F6059E03177C}"/>
              </a:ext>
            </a:extLst>
          </p:cNvPr>
          <p:cNvGrpSpPr/>
          <p:nvPr/>
        </p:nvGrpSpPr>
        <p:grpSpPr>
          <a:xfrm>
            <a:off x="685800" y="1517904"/>
            <a:ext cx="6727953" cy="4005072"/>
            <a:chOff x="749807" y="1517904"/>
            <a:chExt cx="6616193" cy="3694176"/>
          </a:xfrm>
        </p:grpSpPr>
        <p:sp>
          <p:nvSpPr>
            <p:cNvPr id="5" name="Rounded Rectangle 4"/>
            <p:cNvSpPr/>
            <p:nvPr/>
          </p:nvSpPr>
          <p:spPr>
            <a:xfrm>
              <a:off x="749807" y="1517904"/>
              <a:ext cx="6616193" cy="3694176"/>
            </a:xfrm>
            <a:prstGeom prst="roundRect">
              <a:avLst/>
            </a:prstGeom>
            <a:solidFill>
              <a:srgbClr val="E5ECEE"/>
            </a:solidFill>
            <a:ln w="7620">
              <a:solidFill>
                <a:srgbClr val="D9D6C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TextBox 7"/>
            <p:cNvSpPr txBox="1"/>
            <p:nvPr/>
          </p:nvSpPr>
          <p:spPr>
            <a:xfrm>
              <a:off x="1282698" y="2205828"/>
              <a:ext cx="5550408" cy="213931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50000"/>
                </a:lnSpc>
                <a:spcBef>
                  <a:spcPts val="0"/>
                </a:spcBef>
                <a:spcAft>
                  <a:spcPts val="200"/>
                </a:spcAft>
                <a:buClrTx/>
                <a:buSzTx/>
                <a:buFontTx/>
                <a:buNone/>
                <a:tabLst/>
                <a:defRPr/>
              </a:pPr>
              <a:r>
                <a:rPr kumimoji="0" sz="2000" b="0" i="0" u="none" strike="noStrike" kern="1200" cap="none" spc="0" normalizeH="0" baseline="0" noProof="0" dirty="0" err="1">
                  <a:ln>
                    <a:noFill/>
                  </a:ln>
                  <a:solidFill>
                    <a:srgbClr val="364248"/>
                  </a:solidFill>
                  <a:effectLst/>
                  <a:uLnTx/>
                  <a:uFillTx/>
                  <a:latin typeface="Aptos"/>
                  <a:ea typeface="+mn-ea"/>
                  <a:cs typeface="+mn-cs"/>
                </a:rPr>
                <a:t>Μέσ</a:t>
              </a:r>
              <a:r>
                <a:rPr kumimoji="0" sz="2000" b="0" i="0" u="none" strike="noStrike" kern="1200" cap="none" spc="0" normalizeH="0" baseline="0" noProof="0" dirty="0">
                  <a:ln>
                    <a:noFill/>
                  </a:ln>
                  <a:solidFill>
                    <a:srgbClr val="364248"/>
                  </a:solidFill>
                  <a:effectLst/>
                  <a:uLnTx/>
                  <a:uFillTx/>
                  <a:latin typeface="Aptos"/>
                  <a:ea typeface="+mn-ea"/>
                  <a:cs typeface="+mn-cs"/>
                </a:rPr>
                <a:t>α από τις ιστορίες κοσμογονίας που μας αφηγούνται οι αρχαίοι πολιτισμοί, αναγνωρίζουμε τις κοινές καταβολές του φόβου, της αγωνίας και της ελπίδας των ανθρώπων για επιβίωση μέσα από τη συμβίωση και τη συνεργασία.</a:t>
              </a:r>
            </a:p>
          </p:txBody>
        </p:sp>
      </p:grpSp>
      <p:grpSp>
        <p:nvGrpSpPr>
          <p:cNvPr id="15" name="Ομάδα 14">
            <a:extLst>
              <a:ext uri="{FF2B5EF4-FFF2-40B4-BE49-F238E27FC236}">
                <a16:creationId xmlns:a16="http://schemas.microsoft.com/office/drawing/2014/main" id="{0BD8683F-CED0-CA86-61F7-431E3AA4EE9B}"/>
              </a:ext>
            </a:extLst>
          </p:cNvPr>
          <p:cNvGrpSpPr/>
          <p:nvPr/>
        </p:nvGrpSpPr>
        <p:grpSpPr>
          <a:xfrm>
            <a:off x="7528560" y="1158240"/>
            <a:ext cx="3992880" cy="4826000"/>
            <a:chOff x="7543800" y="1517904"/>
            <a:chExt cx="3611880" cy="4123944"/>
          </a:xfrm>
        </p:grpSpPr>
        <p:sp>
          <p:nvSpPr>
            <p:cNvPr id="9" name="Rounded Rectangle 8"/>
            <p:cNvSpPr/>
            <p:nvPr/>
          </p:nvSpPr>
          <p:spPr>
            <a:xfrm>
              <a:off x="7543800" y="1517904"/>
              <a:ext cx="3611880" cy="4123944"/>
            </a:xfrm>
            <a:prstGeom prst="roundRect">
              <a:avLst/>
            </a:prstGeom>
            <a:solidFill>
              <a:srgbClr val="FFFFFF"/>
            </a:solidFill>
            <a:ln w="7620">
              <a:solidFill>
                <a:srgbClr val="D9D6C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pic>
          <p:nvPicPr>
            <p:cNvPr id="10" name="Picture 9" descr="image1.png"/>
            <p:cNvPicPr>
              <a:picLocks noChangeAspect="1"/>
            </p:cNvPicPr>
            <p:nvPr/>
          </p:nvPicPr>
          <p:blipFill>
            <a:blip r:embed="rId2"/>
            <a:stretch>
              <a:fillRect/>
            </a:stretch>
          </p:blipFill>
          <p:spPr>
            <a:xfrm>
              <a:off x="8145192" y="1892807"/>
              <a:ext cx="2409095" cy="3611880"/>
            </a:xfrm>
            <a:prstGeom prst="rect">
              <a:avLst/>
            </a:prstGeom>
          </p:spPr>
        </p:pic>
      </p:grpSp>
      <p:sp>
        <p:nvSpPr>
          <p:cNvPr id="13" name="Rectangle 12"/>
          <p:cNvSpPr/>
          <p:nvPr/>
        </p:nvSpPr>
        <p:spPr>
          <a:xfrm>
            <a:off x="502920" y="6501384"/>
            <a:ext cx="11155680" cy="9144"/>
          </a:xfrm>
          <a:prstGeom prst="rect">
            <a:avLst/>
          </a:prstGeom>
          <a:solidFill>
            <a:srgbClr val="D9D6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Θέση αριθμού διαφάνειας 27">
            <a:extLst>
              <a:ext uri="{FF2B5EF4-FFF2-40B4-BE49-F238E27FC236}">
                <a16:creationId xmlns:a16="http://schemas.microsoft.com/office/drawing/2014/main" id="{A6A287B7-C37F-B8E4-CB03-02054DB9E68C}"/>
              </a:ext>
            </a:extLst>
          </p:cNvPr>
          <p:cNvSpPr>
            <a:spLocks noGrp="1"/>
          </p:cNvSpPr>
          <p:nvPr>
            <p:ph type="sldNum" sz="quarter" idx="12"/>
          </p:nvPr>
        </p:nvSpPr>
        <p:spPr>
          <a:xfrm>
            <a:off x="9525000" y="6437693"/>
            <a:ext cx="2133600" cy="365125"/>
          </a:xfrm>
        </p:spPr>
        <p:txBody>
          <a:bodyPr/>
          <a:lstStyle/>
          <a:p>
            <a:fld id="{C1FF6DA9-008F-8B48-92A6-B652298478BF}" type="slidenum">
              <a:rPr lang="en-US" smtClean="0"/>
              <a:t>37</a:t>
            </a:fld>
            <a:endParaRPr lang="en-US"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sp>
        <p:nvSpPr>
          <p:cNvPr id="3" name="TextBox 2"/>
          <p:cNvSpPr txBox="1"/>
          <p:nvPr/>
        </p:nvSpPr>
        <p:spPr>
          <a:xfrm>
            <a:off x="685800" y="731520"/>
            <a:ext cx="10835640" cy="658368"/>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2700" b="1" i="0" u="none" strike="noStrike" kern="1200" cap="none" spc="0" normalizeH="0" baseline="0" noProof="0">
                <a:ln>
                  <a:noFill/>
                </a:ln>
                <a:solidFill>
                  <a:srgbClr val="24465B"/>
                </a:solidFill>
                <a:effectLst/>
                <a:uLnTx/>
                <a:uFillTx/>
                <a:latin typeface="Aptos Display"/>
                <a:ea typeface="+mn-ea"/>
                <a:cs typeface="+mn-cs"/>
              </a:rPr>
              <a:t>Θρησκείες και Ηθική</a:t>
            </a:r>
          </a:p>
        </p:txBody>
      </p:sp>
      <p:sp>
        <p:nvSpPr>
          <p:cNvPr id="5" name="Rounded Rectangle 4"/>
          <p:cNvSpPr/>
          <p:nvPr/>
        </p:nvSpPr>
        <p:spPr>
          <a:xfrm>
            <a:off x="640080" y="2148840"/>
            <a:ext cx="2743200" cy="2606040"/>
          </a:xfrm>
          <a:prstGeom prst="roundRect">
            <a:avLst/>
          </a:prstGeom>
          <a:solidFill>
            <a:srgbClr val="E5ECEE"/>
          </a:solidFill>
          <a:ln w="7620">
            <a:solidFill>
              <a:srgbClr val="D9D6C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Oval 5"/>
          <p:cNvSpPr/>
          <p:nvPr/>
        </p:nvSpPr>
        <p:spPr>
          <a:xfrm>
            <a:off x="1755648" y="2441448"/>
            <a:ext cx="512064" cy="512064"/>
          </a:xfrm>
          <a:prstGeom prst="ellipse">
            <a:avLst/>
          </a:prstGeom>
          <a:solidFill>
            <a:srgbClr val="7D9EA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TextBox 6"/>
          <p:cNvSpPr txBox="1"/>
          <p:nvPr/>
        </p:nvSpPr>
        <p:spPr>
          <a:xfrm>
            <a:off x="841247" y="3336173"/>
            <a:ext cx="2340864" cy="917174"/>
          </a:xfrm>
          <a:prstGeom prst="rect">
            <a:avLst/>
          </a:prstGeom>
          <a:noFill/>
        </p:spPr>
        <p:txBody>
          <a:bodyPr wrap="square" lIns="27432" tIns="27432" rIns="27432" bIns="27432" anchor="ctr">
            <a:spAutoFit/>
          </a:bodyPr>
          <a:lstStyle/>
          <a:p>
            <a:pPr marL="0" marR="0" lvl="0" indent="0" algn="ctr" defTabSz="457200" rtl="0" eaLnBrk="1" fontAlgn="auto" latinLnBrk="0" hangingPunct="1">
              <a:lnSpc>
                <a:spcPct val="100000"/>
              </a:lnSpc>
              <a:spcBef>
                <a:spcPts val="0"/>
              </a:spcBef>
              <a:spcAft>
                <a:spcPts val="200"/>
              </a:spcAft>
              <a:buClrTx/>
              <a:buSzTx/>
              <a:buFontTx/>
              <a:buNone/>
              <a:tabLst/>
              <a:defRPr/>
            </a:pPr>
            <a:r>
              <a:rPr kumimoji="0" sz="1400" b="1" i="0" u="none" strike="noStrike" kern="1200" cap="none" spc="0" normalizeH="0" baseline="0" noProof="0" dirty="0" err="1">
                <a:ln>
                  <a:noFill/>
                </a:ln>
                <a:solidFill>
                  <a:srgbClr val="24465B"/>
                </a:solidFill>
                <a:effectLst/>
                <a:uLnTx/>
                <a:uFillTx/>
                <a:latin typeface="Aptos"/>
                <a:ea typeface="+mn-ea"/>
                <a:cs typeface="+mn-cs"/>
              </a:rPr>
              <a:t>Αξιο</a:t>
            </a:r>
            <a:r>
              <a:rPr kumimoji="0" sz="1400" b="1" i="0" u="none" strike="noStrike" kern="1200" cap="none" spc="0" normalizeH="0" baseline="0" noProof="0" dirty="0">
                <a:ln>
                  <a:noFill/>
                </a:ln>
                <a:solidFill>
                  <a:srgbClr val="24465B"/>
                </a:solidFill>
                <a:effectLst/>
                <a:uLnTx/>
                <a:uFillTx/>
                <a:latin typeface="Aptos"/>
                <a:ea typeface="+mn-ea"/>
                <a:cs typeface="+mn-cs"/>
              </a:rPr>
              <a:t>ποίηση των φιλοσοφικών ηθικών θεωριών και των θρησκευτικών παραδόσεων</a:t>
            </a:r>
          </a:p>
        </p:txBody>
      </p:sp>
      <p:sp>
        <p:nvSpPr>
          <p:cNvPr id="8" name="Rounded Rectangle 7"/>
          <p:cNvSpPr/>
          <p:nvPr/>
        </p:nvSpPr>
        <p:spPr>
          <a:xfrm>
            <a:off x="3547872" y="2148840"/>
            <a:ext cx="2743200" cy="2606040"/>
          </a:xfrm>
          <a:prstGeom prst="roundRect">
            <a:avLst/>
          </a:prstGeom>
          <a:solidFill>
            <a:srgbClr val="DCE5DE"/>
          </a:solidFill>
          <a:ln w="7620">
            <a:solidFill>
              <a:srgbClr val="D9D6C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Oval 8"/>
          <p:cNvSpPr/>
          <p:nvPr/>
        </p:nvSpPr>
        <p:spPr>
          <a:xfrm>
            <a:off x="4663440" y="2441448"/>
            <a:ext cx="512064" cy="512064"/>
          </a:xfrm>
          <a:prstGeom prst="ellipse">
            <a:avLst/>
          </a:prstGeom>
          <a:solidFill>
            <a:srgbClr val="24465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TextBox 9"/>
          <p:cNvSpPr txBox="1"/>
          <p:nvPr/>
        </p:nvSpPr>
        <p:spPr>
          <a:xfrm>
            <a:off x="3749039" y="3659338"/>
            <a:ext cx="2340864" cy="270843"/>
          </a:xfrm>
          <a:prstGeom prst="rect">
            <a:avLst/>
          </a:prstGeom>
          <a:noFill/>
        </p:spPr>
        <p:txBody>
          <a:bodyPr wrap="square" lIns="27432" tIns="27432" rIns="27432" bIns="27432" anchor="ctr">
            <a:spAutoFit/>
          </a:bodyPr>
          <a:lstStyle/>
          <a:p>
            <a:pPr marL="0" marR="0" lvl="0" indent="0" algn="ctr" defTabSz="457200" rtl="0" eaLnBrk="1" fontAlgn="auto" latinLnBrk="0" hangingPunct="1">
              <a:lnSpc>
                <a:spcPct val="100000"/>
              </a:lnSpc>
              <a:spcBef>
                <a:spcPts val="0"/>
              </a:spcBef>
              <a:spcAft>
                <a:spcPts val="200"/>
              </a:spcAft>
              <a:buClrTx/>
              <a:buSzTx/>
              <a:buFontTx/>
              <a:buNone/>
              <a:tabLst/>
              <a:defRPr/>
            </a:pPr>
            <a:r>
              <a:rPr kumimoji="0" sz="1400" b="1" i="0" u="none" strike="noStrike" kern="1200" cap="none" spc="0" normalizeH="0" baseline="0" noProof="0" dirty="0" err="1">
                <a:ln>
                  <a:noFill/>
                </a:ln>
                <a:solidFill>
                  <a:srgbClr val="24465B"/>
                </a:solidFill>
                <a:effectLst/>
                <a:uLnTx/>
                <a:uFillTx/>
                <a:latin typeface="Aptos"/>
                <a:ea typeface="+mn-ea"/>
                <a:cs typeface="+mn-cs"/>
              </a:rPr>
              <a:t>Συνεργ</a:t>
            </a:r>
            <a:r>
              <a:rPr kumimoji="0" sz="1400" b="1" i="0" u="none" strike="noStrike" kern="1200" cap="none" spc="0" normalizeH="0" baseline="0" noProof="0" dirty="0">
                <a:ln>
                  <a:noFill/>
                </a:ln>
                <a:solidFill>
                  <a:srgbClr val="24465B"/>
                </a:solidFill>
                <a:effectLst/>
                <a:uLnTx/>
                <a:uFillTx/>
                <a:latin typeface="Aptos"/>
                <a:ea typeface="+mn-ea"/>
                <a:cs typeface="+mn-cs"/>
              </a:rPr>
              <a:t>ατική μάθηση</a:t>
            </a:r>
          </a:p>
        </p:txBody>
      </p:sp>
      <p:sp>
        <p:nvSpPr>
          <p:cNvPr id="11" name="Rounded Rectangle 10"/>
          <p:cNvSpPr/>
          <p:nvPr/>
        </p:nvSpPr>
        <p:spPr>
          <a:xfrm>
            <a:off x="6455664" y="2148840"/>
            <a:ext cx="2743200" cy="2606040"/>
          </a:xfrm>
          <a:prstGeom prst="roundRect">
            <a:avLst/>
          </a:prstGeom>
          <a:solidFill>
            <a:srgbClr val="E8D9BA"/>
          </a:solidFill>
          <a:ln w="7620">
            <a:solidFill>
              <a:srgbClr val="D9D6C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Oval 11"/>
          <p:cNvSpPr/>
          <p:nvPr/>
        </p:nvSpPr>
        <p:spPr>
          <a:xfrm>
            <a:off x="7571231" y="2441448"/>
            <a:ext cx="512064" cy="512064"/>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TextBox 12"/>
          <p:cNvSpPr txBox="1"/>
          <p:nvPr/>
        </p:nvSpPr>
        <p:spPr>
          <a:xfrm>
            <a:off x="6656831" y="3659338"/>
            <a:ext cx="2340864" cy="270843"/>
          </a:xfrm>
          <a:prstGeom prst="rect">
            <a:avLst/>
          </a:prstGeom>
          <a:noFill/>
        </p:spPr>
        <p:txBody>
          <a:bodyPr wrap="square" lIns="27432" tIns="27432" rIns="27432" bIns="27432" anchor="ctr">
            <a:spAutoFit/>
          </a:bodyPr>
          <a:lstStyle/>
          <a:p>
            <a:pPr marL="0" marR="0" lvl="0" indent="0" algn="ctr" defTabSz="457200" rtl="0" eaLnBrk="1" fontAlgn="auto" latinLnBrk="0" hangingPunct="1">
              <a:lnSpc>
                <a:spcPct val="100000"/>
              </a:lnSpc>
              <a:spcBef>
                <a:spcPts val="0"/>
              </a:spcBef>
              <a:spcAft>
                <a:spcPts val="200"/>
              </a:spcAft>
              <a:buClrTx/>
              <a:buSzTx/>
              <a:buFontTx/>
              <a:buNone/>
              <a:tabLst/>
              <a:defRPr/>
            </a:pPr>
            <a:r>
              <a:rPr kumimoji="0" sz="1400" b="1" i="0" u="none" strike="noStrike" kern="1200" cap="none" spc="0" normalizeH="0" baseline="0" noProof="0" dirty="0" err="1">
                <a:ln>
                  <a:noFill/>
                </a:ln>
                <a:solidFill>
                  <a:srgbClr val="24465B"/>
                </a:solidFill>
                <a:effectLst/>
                <a:uLnTx/>
                <a:uFillTx/>
                <a:latin typeface="Aptos"/>
                <a:ea typeface="+mn-ea"/>
                <a:cs typeface="+mn-cs"/>
              </a:rPr>
              <a:t>Δημοκρ</a:t>
            </a:r>
            <a:r>
              <a:rPr kumimoji="0" sz="1400" b="1" i="0" u="none" strike="noStrike" kern="1200" cap="none" spc="0" normalizeH="0" baseline="0" noProof="0" dirty="0">
                <a:ln>
                  <a:noFill/>
                </a:ln>
                <a:solidFill>
                  <a:srgbClr val="24465B"/>
                </a:solidFill>
                <a:effectLst/>
                <a:uLnTx/>
                <a:uFillTx/>
                <a:latin typeface="Aptos"/>
                <a:ea typeface="+mn-ea"/>
                <a:cs typeface="+mn-cs"/>
              </a:rPr>
              <a:t>ατική κουλτούρα</a:t>
            </a:r>
          </a:p>
        </p:txBody>
      </p:sp>
      <p:sp>
        <p:nvSpPr>
          <p:cNvPr id="14" name="Rounded Rectangle 13"/>
          <p:cNvSpPr/>
          <p:nvPr/>
        </p:nvSpPr>
        <p:spPr>
          <a:xfrm>
            <a:off x="9363456" y="2148840"/>
            <a:ext cx="2194560" cy="2606040"/>
          </a:xfrm>
          <a:prstGeom prst="roundRect">
            <a:avLst/>
          </a:prstGeom>
          <a:solidFill>
            <a:srgbClr val="FFFFFF"/>
          </a:solidFill>
          <a:ln w="7620">
            <a:solidFill>
              <a:srgbClr val="D9D6C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5" name="Oval 14"/>
          <p:cNvSpPr/>
          <p:nvPr/>
        </p:nvSpPr>
        <p:spPr>
          <a:xfrm>
            <a:off x="10204704" y="2441448"/>
            <a:ext cx="512064" cy="512064"/>
          </a:xfrm>
          <a:prstGeom prst="ellipse">
            <a:avLst/>
          </a:prstGeom>
          <a:solidFill>
            <a:srgbClr val="7D9EA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TextBox 15"/>
          <p:cNvSpPr txBox="1"/>
          <p:nvPr/>
        </p:nvSpPr>
        <p:spPr>
          <a:xfrm>
            <a:off x="9564624" y="3659338"/>
            <a:ext cx="1792224" cy="270843"/>
          </a:xfrm>
          <a:prstGeom prst="rect">
            <a:avLst/>
          </a:prstGeom>
          <a:noFill/>
        </p:spPr>
        <p:txBody>
          <a:bodyPr wrap="square" lIns="27432" tIns="27432" rIns="27432" bIns="27432" anchor="ctr">
            <a:spAutoFit/>
          </a:bodyPr>
          <a:lstStyle/>
          <a:p>
            <a:pPr marL="0" marR="0" lvl="0" indent="0" algn="ctr" defTabSz="457200" rtl="0" eaLnBrk="1" fontAlgn="auto" latinLnBrk="0" hangingPunct="1">
              <a:lnSpc>
                <a:spcPct val="100000"/>
              </a:lnSpc>
              <a:spcBef>
                <a:spcPts val="0"/>
              </a:spcBef>
              <a:spcAft>
                <a:spcPts val="200"/>
              </a:spcAft>
              <a:buClrTx/>
              <a:buSzTx/>
              <a:buFontTx/>
              <a:buNone/>
              <a:tabLst/>
              <a:defRPr/>
            </a:pPr>
            <a:r>
              <a:rPr kumimoji="0" sz="1400" b="1" i="0" u="none" strike="noStrike" kern="1200" cap="none" spc="0" normalizeH="0" baseline="0" noProof="0" dirty="0" err="1">
                <a:ln>
                  <a:noFill/>
                </a:ln>
                <a:solidFill>
                  <a:srgbClr val="24465B"/>
                </a:solidFill>
                <a:effectLst/>
                <a:uLnTx/>
                <a:uFillTx/>
                <a:latin typeface="Aptos"/>
                <a:ea typeface="+mn-ea"/>
                <a:cs typeface="+mn-cs"/>
              </a:rPr>
              <a:t>Συμ</a:t>
            </a:r>
            <a:r>
              <a:rPr kumimoji="0" sz="1400" b="1" i="0" u="none" strike="noStrike" kern="1200" cap="none" spc="0" normalizeH="0" baseline="0" noProof="0" dirty="0">
                <a:ln>
                  <a:noFill/>
                </a:ln>
                <a:solidFill>
                  <a:srgbClr val="24465B"/>
                </a:solidFill>
                <a:effectLst/>
                <a:uLnTx/>
                <a:uFillTx/>
                <a:latin typeface="Aptos"/>
                <a:ea typeface="+mn-ea"/>
                <a:cs typeface="+mn-cs"/>
              </a:rPr>
              <a:t>περίληψη</a:t>
            </a:r>
            <a:endParaRPr kumimoji="0" sz="1230" b="1" i="0" u="none" strike="noStrike" kern="1200" cap="none" spc="0" normalizeH="0" baseline="0" noProof="0" dirty="0">
              <a:ln>
                <a:noFill/>
              </a:ln>
              <a:solidFill>
                <a:srgbClr val="24465B"/>
              </a:solidFill>
              <a:effectLst/>
              <a:uLnTx/>
              <a:uFillTx/>
              <a:latin typeface="Aptos"/>
              <a:ea typeface="+mn-ea"/>
              <a:cs typeface="+mn-cs"/>
            </a:endParaRPr>
          </a:p>
        </p:txBody>
      </p:sp>
      <p:sp>
        <p:nvSpPr>
          <p:cNvPr id="17" name="Rectangle 16"/>
          <p:cNvSpPr/>
          <p:nvPr/>
        </p:nvSpPr>
        <p:spPr>
          <a:xfrm>
            <a:off x="1234440" y="5120640"/>
            <a:ext cx="9646920" cy="54864"/>
          </a:xfrm>
          <a:prstGeom prst="rect">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8" name="Rectangle 17"/>
          <p:cNvSpPr/>
          <p:nvPr/>
        </p:nvSpPr>
        <p:spPr>
          <a:xfrm>
            <a:off x="502920" y="6501384"/>
            <a:ext cx="11155680" cy="9144"/>
          </a:xfrm>
          <a:prstGeom prst="rect">
            <a:avLst/>
          </a:prstGeom>
          <a:solidFill>
            <a:srgbClr val="D9D6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Θέση αριθμού διαφάνειας 27">
            <a:extLst>
              <a:ext uri="{FF2B5EF4-FFF2-40B4-BE49-F238E27FC236}">
                <a16:creationId xmlns:a16="http://schemas.microsoft.com/office/drawing/2014/main" id="{EC0F4354-62CA-FBE8-CBF2-F25B4DA54CFF}"/>
              </a:ext>
            </a:extLst>
          </p:cNvPr>
          <p:cNvSpPr>
            <a:spLocks noGrp="1"/>
          </p:cNvSpPr>
          <p:nvPr>
            <p:ph type="sldNum" sz="quarter" idx="12"/>
          </p:nvPr>
        </p:nvSpPr>
        <p:spPr>
          <a:xfrm>
            <a:off x="9525000" y="6437693"/>
            <a:ext cx="2133600" cy="365125"/>
          </a:xfrm>
        </p:spPr>
        <p:txBody>
          <a:bodyPr/>
          <a:lstStyle/>
          <a:p>
            <a:fld id="{C1FF6DA9-008F-8B48-92A6-B652298478BF}" type="slidenum">
              <a:rPr lang="en-US" smtClean="0"/>
              <a:t>38</a:t>
            </a:fld>
            <a:endParaRPr lang="en-US"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sp>
        <p:nvSpPr>
          <p:cNvPr id="3" name="TextBox 2"/>
          <p:cNvSpPr txBox="1"/>
          <p:nvPr/>
        </p:nvSpPr>
        <p:spPr>
          <a:xfrm>
            <a:off x="685800" y="731520"/>
            <a:ext cx="10835640" cy="658368"/>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2150" b="1" i="0" u="none" strike="noStrike" kern="1200" cap="none" spc="0" normalizeH="0" baseline="0" noProof="0" dirty="0" err="1">
                <a:ln>
                  <a:noFill/>
                </a:ln>
                <a:solidFill>
                  <a:srgbClr val="24465B"/>
                </a:solidFill>
                <a:effectLst/>
                <a:uLnTx/>
                <a:uFillTx/>
                <a:latin typeface="Aptos Display"/>
                <a:ea typeface="+mn-ea"/>
                <a:cs typeface="+mn-cs"/>
              </a:rPr>
              <a:t>Ηθικές</a:t>
            </a:r>
            <a:r>
              <a:rPr kumimoji="0" sz="2150" b="1" i="0" u="none" strike="noStrike" kern="1200" cap="none" spc="0" normalizeH="0" baseline="0" noProof="0" dirty="0">
                <a:ln>
                  <a:noFill/>
                </a:ln>
                <a:solidFill>
                  <a:srgbClr val="24465B"/>
                </a:solidFill>
                <a:effectLst/>
                <a:uLnTx/>
                <a:uFillTx/>
                <a:latin typeface="Aptos Display"/>
                <a:ea typeface="+mn-ea"/>
                <a:cs typeface="+mn-cs"/>
              </a:rPr>
              <a:t> και α</a:t>
            </a:r>
            <a:r>
              <a:rPr kumimoji="0" sz="2150" b="1" i="0" u="none" strike="noStrike" kern="1200" cap="none" spc="0" normalizeH="0" baseline="0" noProof="0" dirty="0" err="1">
                <a:ln>
                  <a:noFill/>
                </a:ln>
                <a:solidFill>
                  <a:srgbClr val="24465B"/>
                </a:solidFill>
                <a:effectLst/>
                <a:uLnTx/>
                <a:uFillTx/>
                <a:latin typeface="Aptos Display"/>
                <a:ea typeface="+mn-ea"/>
                <a:cs typeface="+mn-cs"/>
              </a:rPr>
              <a:t>νθρω</a:t>
            </a:r>
            <a:r>
              <a:rPr kumimoji="0" sz="2150" b="1" i="0" u="none" strike="noStrike" kern="1200" cap="none" spc="0" normalizeH="0" baseline="0" noProof="0" dirty="0">
                <a:ln>
                  <a:noFill/>
                </a:ln>
                <a:solidFill>
                  <a:srgbClr val="24465B"/>
                </a:solidFill>
                <a:effectLst/>
                <a:uLnTx/>
                <a:uFillTx/>
                <a:latin typeface="Aptos Display"/>
                <a:ea typeface="+mn-ea"/>
                <a:cs typeface="+mn-cs"/>
              </a:rPr>
              <a:t>πολογικές αναπαραστάσεις των θρησκειών</a:t>
            </a:r>
          </a:p>
        </p:txBody>
      </p:sp>
      <p:sp>
        <p:nvSpPr>
          <p:cNvPr id="4" name="Rounded Rectangle 3"/>
          <p:cNvSpPr/>
          <p:nvPr/>
        </p:nvSpPr>
        <p:spPr>
          <a:xfrm>
            <a:off x="640080" y="1572768"/>
            <a:ext cx="5623560" cy="4462272"/>
          </a:xfrm>
          <a:prstGeom prst="roundRect">
            <a:avLst/>
          </a:prstGeom>
          <a:solidFill>
            <a:srgbClr val="FFFFFF"/>
          </a:solidFill>
          <a:ln w="7620">
            <a:solidFill>
              <a:srgbClr val="D9D6C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TextBox 4"/>
          <p:cNvSpPr txBox="1"/>
          <p:nvPr/>
        </p:nvSpPr>
        <p:spPr>
          <a:xfrm>
            <a:off x="1115568" y="1856232"/>
            <a:ext cx="5148072" cy="4030334"/>
          </a:xfrm>
          <a:prstGeom prst="rect">
            <a:avLst/>
          </a:prstGeom>
          <a:noFill/>
        </p:spPr>
        <p:txBody>
          <a:bodyPr wrap="square" lIns="36576" tIns="18288" rIns="36576" bIns="18288">
            <a:spAutoFit/>
          </a:bodyPr>
          <a:lstStyle/>
          <a:p>
            <a:pPr marL="285750" marR="0" lvl="0" indent="-285750" algn="l" defTabSz="457200" rtl="0" eaLnBrk="1" fontAlgn="auto" latinLnBrk="0" hangingPunct="1">
              <a:lnSpc>
                <a:spcPct val="95000"/>
              </a:lnSpc>
              <a:spcBef>
                <a:spcPts val="0"/>
              </a:spcBef>
              <a:spcAft>
                <a:spcPts val="600"/>
              </a:spcAft>
              <a:buClrTx/>
              <a:buSzTx/>
              <a:buFont typeface="Arial" panose="020B0604020202020204" pitchFamily="34" charset="0"/>
              <a:buChar char="•"/>
              <a:tabLst/>
              <a:defRPr sz="1019">
                <a:solidFill>
                  <a:srgbClr val="364248"/>
                </a:solidFill>
                <a:latin typeface="Aptos"/>
              </a:defRPr>
            </a:pPr>
            <a:r>
              <a:rPr kumimoji="0" sz="1400" b="0" i="0" u="none" strike="noStrike" kern="1200" cap="none" spc="0" normalizeH="0" baseline="0" noProof="0" dirty="0">
                <a:ln>
                  <a:noFill/>
                </a:ln>
                <a:solidFill>
                  <a:srgbClr val="364248"/>
                </a:solidFill>
                <a:effectLst/>
                <a:uLnTx/>
                <a:uFillTx/>
                <a:latin typeface="Aptos"/>
                <a:ea typeface="+mn-ea"/>
                <a:cs typeface="+mn-cs"/>
              </a:rPr>
              <a:t>Η </a:t>
            </a:r>
            <a:r>
              <a:rPr kumimoji="0" sz="1400" b="0" i="0" u="none" strike="noStrike" kern="1200" cap="none" spc="0" normalizeH="0" baseline="0" noProof="0" dirty="0" err="1">
                <a:ln>
                  <a:noFill/>
                </a:ln>
                <a:solidFill>
                  <a:srgbClr val="364248"/>
                </a:solidFill>
                <a:effectLst/>
                <a:uLnTx/>
                <a:uFillTx/>
                <a:latin typeface="Aptos"/>
                <a:ea typeface="+mn-ea"/>
                <a:cs typeface="+mn-cs"/>
              </a:rPr>
              <a:t>ηθική</a:t>
            </a:r>
            <a:r>
              <a:rPr kumimoji="0" sz="1400" b="0" i="0" u="none" strike="noStrike" kern="1200" cap="none" spc="0" normalizeH="0" baseline="0" noProof="0" dirty="0">
                <a:ln>
                  <a:noFill/>
                </a:ln>
                <a:solidFill>
                  <a:srgbClr val="364248"/>
                </a:solidFill>
                <a:effectLst/>
                <a:uLnTx/>
                <a:uFillTx/>
                <a:latin typeface="Aptos"/>
                <a:ea typeface="+mn-ea"/>
                <a:cs typeface="+mn-cs"/>
              </a:rPr>
              <a:t> </a:t>
            </a:r>
            <a:r>
              <a:rPr kumimoji="0" sz="1400" b="0" i="0" u="none" strike="noStrike" kern="1200" cap="none" spc="0" normalizeH="0" baseline="0" noProof="0" dirty="0" err="1">
                <a:ln>
                  <a:noFill/>
                </a:ln>
                <a:solidFill>
                  <a:srgbClr val="364248"/>
                </a:solidFill>
                <a:effectLst/>
                <a:uLnTx/>
                <a:uFillTx/>
                <a:latin typeface="Aptos"/>
                <a:ea typeface="+mn-ea"/>
                <a:cs typeface="+mn-cs"/>
              </a:rPr>
              <a:t>στις</a:t>
            </a:r>
            <a:r>
              <a:rPr kumimoji="0" sz="1400" b="0" i="0" u="none" strike="noStrike" kern="1200" cap="none" spc="0" normalizeH="0" baseline="0" noProof="0" dirty="0">
                <a:ln>
                  <a:noFill/>
                </a:ln>
                <a:solidFill>
                  <a:srgbClr val="364248"/>
                </a:solidFill>
                <a:effectLst/>
                <a:uLnTx/>
                <a:uFillTx/>
                <a:latin typeface="Aptos"/>
                <a:ea typeface="+mn-ea"/>
                <a:cs typeface="+mn-cs"/>
              </a:rPr>
              <a:t> </a:t>
            </a:r>
            <a:r>
              <a:rPr kumimoji="0" sz="1400" b="0" i="0" u="none" strike="noStrike" kern="1200" cap="none" spc="0" normalizeH="0" baseline="0" noProof="0" dirty="0" err="1">
                <a:ln>
                  <a:noFill/>
                </a:ln>
                <a:solidFill>
                  <a:srgbClr val="364248"/>
                </a:solidFill>
                <a:effectLst/>
                <a:uLnTx/>
                <a:uFillTx/>
                <a:latin typeface="Aptos"/>
                <a:ea typeface="+mn-ea"/>
                <a:cs typeface="+mn-cs"/>
              </a:rPr>
              <a:t>μεγάλες</a:t>
            </a:r>
            <a:r>
              <a:rPr kumimoji="0" sz="1400" b="0" i="0" u="none" strike="noStrike" kern="1200" cap="none" spc="0" normalizeH="0" baseline="0" noProof="0" dirty="0">
                <a:ln>
                  <a:noFill/>
                </a:ln>
                <a:solidFill>
                  <a:srgbClr val="364248"/>
                </a:solidFill>
                <a:effectLst/>
                <a:uLnTx/>
                <a:uFillTx/>
                <a:latin typeface="Aptos"/>
                <a:ea typeface="+mn-ea"/>
                <a:cs typeface="+mn-cs"/>
              </a:rPr>
              <a:t> και </a:t>
            </a:r>
            <a:r>
              <a:rPr kumimoji="0" sz="1400" b="0" i="0" u="none" strike="noStrike" kern="1200" cap="none" spc="0" normalizeH="0" baseline="0" noProof="0" dirty="0" err="1">
                <a:ln>
                  <a:noFill/>
                </a:ln>
                <a:solidFill>
                  <a:srgbClr val="364248"/>
                </a:solidFill>
                <a:effectLst/>
                <a:uLnTx/>
                <a:uFillTx/>
                <a:latin typeface="Aptos"/>
                <a:ea typeface="+mn-ea"/>
                <a:cs typeface="+mn-cs"/>
              </a:rPr>
              <a:t>ζωντ</a:t>
            </a:r>
            <a:r>
              <a:rPr kumimoji="0" sz="1400" b="0" i="0" u="none" strike="noStrike" kern="1200" cap="none" spc="0" normalizeH="0" baseline="0" noProof="0" dirty="0">
                <a:ln>
                  <a:noFill/>
                </a:ln>
                <a:solidFill>
                  <a:srgbClr val="364248"/>
                </a:solidFill>
                <a:effectLst/>
                <a:uLnTx/>
                <a:uFillTx/>
                <a:latin typeface="Aptos"/>
                <a:ea typeface="+mn-ea"/>
                <a:cs typeface="+mn-cs"/>
              </a:rPr>
              <a:t>ανές θρησκείες</a:t>
            </a:r>
          </a:p>
          <a:p>
            <a:pPr marL="285750" marR="0" lvl="0" indent="-285750" algn="l" defTabSz="457200" rtl="0" eaLnBrk="1" fontAlgn="auto" latinLnBrk="0" hangingPunct="1">
              <a:lnSpc>
                <a:spcPct val="95000"/>
              </a:lnSpc>
              <a:spcBef>
                <a:spcPts val="0"/>
              </a:spcBef>
              <a:spcAft>
                <a:spcPts val="600"/>
              </a:spcAft>
              <a:buClrTx/>
              <a:buSzTx/>
              <a:buFont typeface="Arial" panose="020B0604020202020204" pitchFamily="34" charset="0"/>
              <a:buChar char="•"/>
              <a:tabLst/>
              <a:defRPr sz="1019">
                <a:solidFill>
                  <a:srgbClr val="364248"/>
                </a:solidFill>
                <a:latin typeface="Aptos"/>
              </a:defRPr>
            </a:pPr>
            <a:r>
              <a:rPr kumimoji="0" sz="1400" b="0" i="0" u="none" strike="noStrike" kern="1200" cap="none" spc="0" normalizeH="0" baseline="0" noProof="0" dirty="0" err="1">
                <a:ln>
                  <a:noFill/>
                </a:ln>
                <a:solidFill>
                  <a:srgbClr val="364248"/>
                </a:solidFill>
                <a:effectLst/>
                <a:uLnTx/>
                <a:uFillTx/>
                <a:latin typeface="Aptos"/>
                <a:ea typeface="+mn-ea"/>
                <a:cs typeface="+mn-cs"/>
              </a:rPr>
              <a:t>Ήθη</a:t>
            </a:r>
            <a:r>
              <a:rPr kumimoji="0" sz="1400" b="0" i="0" u="none" strike="noStrike" kern="1200" cap="none" spc="0" normalizeH="0" baseline="0" noProof="0" dirty="0">
                <a:ln>
                  <a:noFill/>
                </a:ln>
                <a:solidFill>
                  <a:srgbClr val="364248"/>
                </a:solidFill>
                <a:effectLst/>
                <a:uLnTx/>
                <a:uFillTx/>
                <a:latin typeface="Aptos"/>
                <a:ea typeface="+mn-ea"/>
                <a:cs typeface="+mn-cs"/>
              </a:rPr>
              <a:t> και </a:t>
            </a:r>
            <a:r>
              <a:rPr kumimoji="0" sz="1400" b="0" i="0" u="none" strike="noStrike" kern="1200" cap="none" spc="0" normalizeH="0" baseline="0" noProof="0" dirty="0" err="1">
                <a:ln>
                  <a:noFill/>
                </a:ln>
                <a:solidFill>
                  <a:srgbClr val="364248"/>
                </a:solidFill>
                <a:effectLst/>
                <a:uLnTx/>
                <a:uFillTx/>
                <a:latin typeface="Aptos"/>
                <a:ea typeface="+mn-ea"/>
                <a:cs typeface="+mn-cs"/>
              </a:rPr>
              <a:t>έθιμ</a:t>
            </a:r>
            <a:r>
              <a:rPr kumimoji="0" sz="1400" b="0" i="0" u="none" strike="noStrike" kern="1200" cap="none" spc="0" normalizeH="0" baseline="0" noProof="0" dirty="0">
                <a:ln>
                  <a:noFill/>
                </a:ln>
                <a:solidFill>
                  <a:srgbClr val="364248"/>
                </a:solidFill>
                <a:effectLst/>
                <a:uLnTx/>
                <a:uFillTx/>
                <a:latin typeface="Aptos"/>
                <a:ea typeface="+mn-ea"/>
                <a:cs typeface="+mn-cs"/>
              </a:rPr>
              <a:t>α στις πιο διαδεδομένες θρησκείες</a:t>
            </a:r>
          </a:p>
          <a:p>
            <a:pPr marL="285750" marR="0" lvl="0" indent="-285750" algn="l" defTabSz="457200" rtl="0" eaLnBrk="1" fontAlgn="auto" latinLnBrk="0" hangingPunct="1">
              <a:lnSpc>
                <a:spcPct val="95000"/>
              </a:lnSpc>
              <a:spcBef>
                <a:spcPts val="0"/>
              </a:spcBef>
              <a:spcAft>
                <a:spcPts val="600"/>
              </a:spcAft>
              <a:buClrTx/>
              <a:buSzTx/>
              <a:buFont typeface="Arial" panose="020B0604020202020204" pitchFamily="34" charset="0"/>
              <a:buChar char="•"/>
              <a:tabLst/>
              <a:defRPr sz="1019">
                <a:solidFill>
                  <a:srgbClr val="364248"/>
                </a:solidFill>
                <a:latin typeface="Aptos"/>
              </a:defRPr>
            </a:pPr>
            <a:r>
              <a:rPr kumimoji="0" sz="1400" b="0" i="0" u="none" strike="noStrike" kern="1200" cap="none" spc="0" normalizeH="0" baseline="0" noProof="0" dirty="0" err="1">
                <a:ln>
                  <a:noFill/>
                </a:ln>
                <a:solidFill>
                  <a:srgbClr val="364248"/>
                </a:solidFill>
                <a:effectLst/>
                <a:uLnTx/>
                <a:uFillTx/>
                <a:latin typeface="Aptos"/>
                <a:ea typeface="+mn-ea"/>
                <a:cs typeface="+mn-cs"/>
              </a:rPr>
              <a:t>Αξίες</a:t>
            </a:r>
            <a:r>
              <a:rPr kumimoji="0" sz="1400" b="0" i="0" u="none" strike="noStrike" kern="1200" cap="none" spc="0" normalizeH="0" baseline="0" noProof="0" dirty="0">
                <a:ln>
                  <a:noFill/>
                </a:ln>
                <a:solidFill>
                  <a:srgbClr val="364248"/>
                </a:solidFill>
                <a:effectLst/>
                <a:uLnTx/>
                <a:uFillTx/>
                <a:latin typeface="Aptos"/>
                <a:ea typeface="+mn-ea"/>
                <a:cs typeface="+mn-cs"/>
              </a:rPr>
              <a:t> και α</a:t>
            </a:r>
            <a:r>
              <a:rPr kumimoji="0" sz="1400" b="0" i="0" u="none" strike="noStrike" kern="1200" cap="none" spc="0" normalizeH="0" baseline="0" noProof="0" dirty="0" err="1">
                <a:ln>
                  <a:noFill/>
                </a:ln>
                <a:solidFill>
                  <a:srgbClr val="364248"/>
                </a:solidFill>
                <a:effectLst/>
                <a:uLnTx/>
                <a:uFillTx/>
                <a:latin typeface="Aptos"/>
                <a:ea typeface="+mn-ea"/>
                <a:cs typeface="+mn-cs"/>
              </a:rPr>
              <a:t>ρετές</a:t>
            </a:r>
            <a:r>
              <a:rPr kumimoji="0" sz="1400" b="0" i="0" u="none" strike="noStrike" kern="1200" cap="none" spc="0" normalizeH="0" baseline="0" noProof="0" dirty="0">
                <a:ln>
                  <a:noFill/>
                </a:ln>
                <a:solidFill>
                  <a:srgbClr val="364248"/>
                </a:solidFill>
                <a:effectLst/>
                <a:uLnTx/>
                <a:uFillTx/>
                <a:latin typeface="Aptos"/>
                <a:ea typeface="+mn-ea"/>
                <a:cs typeface="+mn-cs"/>
              </a:rPr>
              <a:t> </a:t>
            </a:r>
            <a:r>
              <a:rPr kumimoji="0" sz="1400" b="0" i="0" u="none" strike="noStrike" kern="1200" cap="none" spc="0" normalizeH="0" baseline="0" noProof="0" dirty="0" err="1">
                <a:ln>
                  <a:noFill/>
                </a:ln>
                <a:solidFill>
                  <a:srgbClr val="364248"/>
                </a:solidFill>
                <a:effectLst/>
                <a:uLnTx/>
                <a:uFillTx/>
                <a:latin typeface="Aptos"/>
                <a:ea typeface="+mn-ea"/>
                <a:cs typeface="+mn-cs"/>
              </a:rPr>
              <a:t>στις</a:t>
            </a:r>
            <a:r>
              <a:rPr kumimoji="0" sz="1400" b="0" i="0" u="none" strike="noStrike" kern="1200" cap="none" spc="0" normalizeH="0" baseline="0" noProof="0" dirty="0">
                <a:ln>
                  <a:noFill/>
                </a:ln>
                <a:solidFill>
                  <a:srgbClr val="364248"/>
                </a:solidFill>
                <a:effectLst/>
                <a:uLnTx/>
                <a:uFillTx/>
                <a:latin typeface="Aptos"/>
                <a:ea typeface="+mn-ea"/>
                <a:cs typeface="+mn-cs"/>
              </a:rPr>
              <a:t> αβραα</a:t>
            </a:r>
            <a:r>
              <a:rPr kumimoji="0" sz="1400" b="0" i="0" u="none" strike="noStrike" kern="1200" cap="none" spc="0" normalizeH="0" baseline="0" noProof="0" dirty="0" err="1">
                <a:ln>
                  <a:noFill/>
                </a:ln>
                <a:solidFill>
                  <a:srgbClr val="364248"/>
                </a:solidFill>
                <a:effectLst/>
                <a:uLnTx/>
                <a:uFillTx/>
                <a:latin typeface="Aptos"/>
                <a:ea typeface="+mn-ea"/>
                <a:cs typeface="+mn-cs"/>
              </a:rPr>
              <a:t>μικές</a:t>
            </a:r>
            <a:r>
              <a:rPr kumimoji="0" sz="1400" b="0" i="0" u="none" strike="noStrike" kern="1200" cap="none" spc="0" normalizeH="0" baseline="0" noProof="0" dirty="0">
                <a:ln>
                  <a:noFill/>
                </a:ln>
                <a:solidFill>
                  <a:srgbClr val="364248"/>
                </a:solidFill>
                <a:effectLst/>
                <a:uLnTx/>
                <a:uFillTx/>
                <a:latin typeface="Aptos"/>
                <a:ea typeface="+mn-ea"/>
                <a:cs typeface="+mn-cs"/>
              </a:rPr>
              <a:t> </a:t>
            </a:r>
            <a:r>
              <a:rPr kumimoji="0" sz="1400" b="0" i="0" u="none" strike="noStrike" kern="1200" cap="none" spc="0" normalizeH="0" baseline="0" noProof="0" dirty="0" err="1">
                <a:ln>
                  <a:noFill/>
                </a:ln>
                <a:solidFill>
                  <a:srgbClr val="364248"/>
                </a:solidFill>
                <a:effectLst/>
                <a:uLnTx/>
                <a:uFillTx/>
                <a:latin typeface="Aptos"/>
                <a:ea typeface="+mn-ea"/>
                <a:cs typeface="+mn-cs"/>
              </a:rPr>
              <a:t>θρησκείες</a:t>
            </a:r>
            <a:endParaRPr kumimoji="0" sz="1400" b="0" i="0" u="none" strike="noStrike" kern="1200" cap="none" spc="0" normalizeH="0" baseline="0" noProof="0" dirty="0">
              <a:ln>
                <a:noFill/>
              </a:ln>
              <a:solidFill>
                <a:srgbClr val="364248"/>
              </a:solidFill>
              <a:effectLst/>
              <a:uLnTx/>
              <a:uFillTx/>
              <a:latin typeface="Aptos"/>
              <a:ea typeface="+mn-ea"/>
              <a:cs typeface="+mn-cs"/>
            </a:endParaRPr>
          </a:p>
          <a:p>
            <a:pPr marL="285750" marR="0" lvl="0" indent="-285750" algn="l" defTabSz="457200" rtl="0" eaLnBrk="1" fontAlgn="auto" latinLnBrk="0" hangingPunct="1">
              <a:lnSpc>
                <a:spcPct val="95000"/>
              </a:lnSpc>
              <a:spcBef>
                <a:spcPts val="0"/>
              </a:spcBef>
              <a:spcAft>
                <a:spcPts val="600"/>
              </a:spcAft>
              <a:buClrTx/>
              <a:buSzTx/>
              <a:buFont typeface="Arial" panose="020B0604020202020204" pitchFamily="34" charset="0"/>
              <a:buChar char="•"/>
              <a:tabLst/>
              <a:defRPr sz="1019">
                <a:solidFill>
                  <a:srgbClr val="364248"/>
                </a:solidFill>
                <a:latin typeface="Aptos"/>
              </a:defRPr>
            </a:pPr>
            <a:r>
              <a:rPr kumimoji="0" sz="1400" b="0" i="0" u="none" strike="noStrike" kern="1200" cap="none" spc="0" normalizeH="0" baseline="0" noProof="0" dirty="0" err="1">
                <a:ln>
                  <a:noFill/>
                </a:ln>
                <a:solidFill>
                  <a:srgbClr val="364248"/>
                </a:solidFill>
                <a:effectLst/>
                <a:uLnTx/>
                <a:uFillTx/>
                <a:latin typeface="Aptos"/>
                <a:ea typeface="+mn-ea"/>
                <a:cs typeface="+mn-cs"/>
              </a:rPr>
              <a:t>Δι</a:t>
            </a:r>
            <a:r>
              <a:rPr kumimoji="0" sz="1400" b="0" i="0" u="none" strike="noStrike" kern="1200" cap="none" spc="0" normalizeH="0" baseline="0" noProof="0" dirty="0">
                <a:ln>
                  <a:noFill/>
                </a:ln>
                <a:solidFill>
                  <a:srgbClr val="364248"/>
                </a:solidFill>
                <a:effectLst/>
                <a:uLnTx/>
                <a:uFillTx/>
                <a:latin typeface="Aptos"/>
                <a:ea typeface="+mn-ea"/>
                <a:cs typeface="+mn-cs"/>
              </a:rPr>
              <a:t>αθρησκειακός διάλογος και δημοκρατικές κοινωνίες. </a:t>
            </a:r>
          </a:p>
          <a:p>
            <a:pPr marL="285750" marR="0" lvl="0" indent="-285750" algn="l" defTabSz="457200" rtl="0" eaLnBrk="1" fontAlgn="auto" latinLnBrk="0" hangingPunct="1">
              <a:lnSpc>
                <a:spcPct val="95000"/>
              </a:lnSpc>
              <a:spcBef>
                <a:spcPts val="0"/>
              </a:spcBef>
              <a:spcAft>
                <a:spcPts val="600"/>
              </a:spcAft>
              <a:buClrTx/>
              <a:buSzTx/>
              <a:buFont typeface="Arial" panose="020B0604020202020204" pitchFamily="34" charset="0"/>
              <a:buChar char="•"/>
              <a:tabLst/>
              <a:defRPr sz="1019">
                <a:solidFill>
                  <a:srgbClr val="364248"/>
                </a:solidFill>
                <a:latin typeface="Aptos"/>
              </a:defRPr>
            </a:pPr>
            <a:r>
              <a:rPr kumimoji="0" sz="1400" b="0" i="0" u="none" strike="noStrike" kern="1200" cap="none" spc="0" normalizeH="0" baseline="0" noProof="0" dirty="0">
                <a:ln>
                  <a:noFill/>
                </a:ln>
                <a:solidFill>
                  <a:srgbClr val="364248"/>
                </a:solidFill>
                <a:effectLst/>
                <a:uLnTx/>
                <a:uFillTx/>
                <a:latin typeface="Aptos"/>
                <a:ea typeface="+mn-ea"/>
                <a:cs typeface="+mn-cs"/>
              </a:rPr>
              <a:t>Η </a:t>
            </a:r>
            <a:r>
              <a:rPr kumimoji="0" sz="1400" b="0" i="0" u="none" strike="noStrike" kern="1200" cap="none" spc="0" normalizeH="0" baseline="0" noProof="0" dirty="0" err="1">
                <a:ln>
                  <a:noFill/>
                </a:ln>
                <a:solidFill>
                  <a:srgbClr val="364248"/>
                </a:solidFill>
                <a:effectLst/>
                <a:uLnTx/>
                <a:uFillTx/>
                <a:latin typeface="Aptos"/>
                <a:ea typeface="+mn-ea"/>
                <a:cs typeface="+mn-cs"/>
              </a:rPr>
              <a:t>ιερότητ</a:t>
            </a:r>
            <a:r>
              <a:rPr kumimoji="0" sz="1400" b="0" i="0" u="none" strike="noStrike" kern="1200" cap="none" spc="0" normalizeH="0" baseline="0" noProof="0" dirty="0">
                <a:ln>
                  <a:noFill/>
                </a:ln>
                <a:solidFill>
                  <a:srgbClr val="364248"/>
                </a:solidFill>
                <a:effectLst/>
                <a:uLnTx/>
                <a:uFillTx/>
                <a:latin typeface="Aptos"/>
                <a:ea typeface="+mn-ea"/>
                <a:cs typeface="+mn-cs"/>
              </a:rPr>
              <a:t>α της ζωής</a:t>
            </a:r>
          </a:p>
          <a:p>
            <a:pPr marL="285750" marR="0" lvl="0" indent="-285750" algn="l" defTabSz="457200" rtl="0" eaLnBrk="1" fontAlgn="auto" latinLnBrk="0" hangingPunct="1">
              <a:lnSpc>
                <a:spcPct val="95000"/>
              </a:lnSpc>
              <a:spcBef>
                <a:spcPts val="0"/>
              </a:spcBef>
              <a:spcAft>
                <a:spcPts val="600"/>
              </a:spcAft>
              <a:buClrTx/>
              <a:buSzTx/>
              <a:buFont typeface="Arial" panose="020B0604020202020204" pitchFamily="34" charset="0"/>
              <a:buChar char="•"/>
              <a:tabLst/>
              <a:defRPr sz="1019">
                <a:solidFill>
                  <a:srgbClr val="364248"/>
                </a:solidFill>
                <a:latin typeface="Aptos"/>
              </a:defRPr>
            </a:pPr>
            <a:r>
              <a:rPr kumimoji="0" sz="1400" b="0" i="0" u="none" strike="noStrike" kern="1200" cap="none" spc="0" normalizeH="0" baseline="0" noProof="0" dirty="0" err="1">
                <a:ln>
                  <a:noFill/>
                </a:ln>
                <a:solidFill>
                  <a:srgbClr val="364248"/>
                </a:solidFill>
                <a:effectLst/>
                <a:uLnTx/>
                <a:uFillTx/>
                <a:latin typeface="Aptos"/>
                <a:ea typeface="+mn-ea"/>
                <a:cs typeface="+mn-cs"/>
              </a:rPr>
              <a:t>Θρησκευτική</a:t>
            </a:r>
            <a:r>
              <a:rPr kumimoji="0" sz="1400" b="0" i="0" u="none" strike="noStrike" kern="1200" cap="none" spc="0" normalizeH="0" baseline="0" noProof="0" dirty="0">
                <a:ln>
                  <a:noFill/>
                </a:ln>
                <a:solidFill>
                  <a:srgbClr val="364248"/>
                </a:solidFill>
                <a:effectLst/>
                <a:uLnTx/>
                <a:uFillTx/>
                <a:latin typeface="Aptos"/>
                <a:ea typeface="+mn-ea"/>
                <a:cs typeface="+mn-cs"/>
              </a:rPr>
              <a:t> </a:t>
            </a:r>
            <a:r>
              <a:rPr kumimoji="0" sz="1400" b="0" i="0" u="none" strike="noStrike" kern="1200" cap="none" spc="0" normalizeH="0" baseline="0" noProof="0" dirty="0" err="1">
                <a:ln>
                  <a:noFill/>
                </a:ln>
                <a:solidFill>
                  <a:srgbClr val="364248"/>
                </a:solidFill>
                <a:effectLst/>
                <a:uLnTx/>
                <a:uFillTx/>
                <a:latin typeface="Aptos"/>
                <a:ea typeface="+mn-ea"/>
                <a:cs typeface="+mn-cs"/>
              </a:rPr>
              <a:t>ελευθερί</a:t>
            </a:r>
            <a:r>
              <a:rPr kumimoji="0" sz="1400" b="0" i="0" u="none" strike="noStrike" kern="1200" cap="none" spc="0" normalizeH="0" baseline="0" noProof="0" dirty="0">
                <a:ln>
                  <a:noFill/>
                </a:ln>
                <a:solidFill>
                  <a:srgbClr val="364248"/>
                </a:solidFill>
                <a:effectLst/>
                <a:uLnTx/>
                <a:uFillTx/>
                <a:latin typeface="Aptos"/>
                <a:ea typeface="+mn-ea"/>
                <a:cs typeface="+mn-cs"/>
              </a:rPr>
              <a:t>α</a:t>
            </a:r>
          </a:p>
          <a:p>
            <a:pPr marL="285750" marR="0" lvl="0" indent="-285750" algn="l" defTabSz="457200" rtl="0" eaLnBrk="1" fontAlgn="auto" latinLnBrk="0" hangingPunct="1">
              <a:lnSpc>
                <a:spcPct val="95000"/>
              </a:lnSpc>
              <a:spcBef>
                <a:spcPts val="0"/>
              </a:spcBef>
              <a:spcAft>
                <a:spcPts val="600"/>
              </a:spcAft>
              <a:buClrTx/>
              <a:buSzTx/>
              <a:buFont typeface="Arial" panose="020B0604020202020204" pitchFamily="34" charset="0"/>
              <a:buChar char="•"/>
              <a:tabLst/>
              <a:defRPr sz="1019">
                <a:solidFill>
                  <a:srgbClr val="364248"/>
                </a:solidFill>
                <a:latin typeface="Aptos"/>
              </a:defRPr>
            </a:pPr>
            <a:r>
              <a:rPr kumimoji="0" sz="1400" b="0" i="0" u="none" strike="noStrike" kern="1200" cap="none" spc="0" normalizeH="0" baseline="0" noProof="0" dirty="0" err="1">
                <a:ln>
                  <a:noFill/>
                </a:ln>
                <a:solidFill>
                  <a:srgbClr val="364248"/>
                </a:solidFill>
                <a:effectLst/>
                <a:uLnTx/>
                <a:uFillTx/>
                <a:latin typeface="Aptos"/>
                <a:ea typeface="+mn-ea"/>
                <a:cs typeface="+mn-cs"/>
              </a:rPr>
              <a:t>Αισθητική</a:t>
            </a:r>
            <a:r>
              <a:rPr kumimoji="0" sz="1400" b="0" i="0" u="none" strike="noStrike" kern="1200" cap="none" spc="0" normalizeH="0" baseline="0" noProof="0" dirty="0">
                <a:ln>
                  <a:noFill/>
                </a:ln>
                <a:solidFill>
                  <a:srgbClr val="364248"/>
                </a:solidFill>
                <a:effectLst/>
                <a:uLnTx/>
                <a:uFillTx/>
                <a:latin typeface="Aptos"/>
                <a:ea typeface="+mn-ea"/>
                <a:cs typeface="+mn-cs"/>
              </a:rPr>
              <a:t>, </a:t>
            </a:r>
            <a:r>
              <a:rPr kumimoji="0" sz="1400" b="0" i="0" u="none" strike="noStrike" kern="1200" cap="none" spc="0" normalizeH="0" baseline="0" noProof="0" dirty="0" err="1">
                <a:ln>
                  <a:noFill/>
                </a:ln>
                <a:solidFill>
                  <a:srgbClr val="364248"/>
                </a:solidFill>
                <a:effectLst/>
                <a:uLnTx/>
                <a:uFillTx/>
                <a:latin typeface="Aptos"/>
                <a:ea typeface="+mn-ea"/>
                <a:cs typeface="+mn-cs"/>
              </a:rPr>
              <a:t>τέχνη</a:t>
            </a:r>
            <a:r>
              <a:rPr kumimoji="0" sz="1400" b="0" i="0" u="none" strike="noStrike" kern="1200" cap="none" spc="0" normalizeH="0" baseline="0" noProof="0" dirty="0">
                <a:ln>
                  <a:noFill/>
                </a:ln>
                <a:solidFill>
                  <a:srgbClr val="364248"/>
                </a:solidFill>
                <a:effectLst/>
                <a:uLnTx/>
                <a:uFillTx/>
                <a:latin typeface="Aptos"/>
                <a:ea typeface="+mn-ea"/>
                <a:cs typeface="+mn-cs"/>
              </a:rPr>
              <a:t> και </a:t>
            </a:r>
            <a:r>
              <a:rPr kumimoji="0" sz="1400" b="0" i="0" u="none" strike="noStrike" kern="1200" cap="none" spc="0" normalizeH="0" baseline="0" noProof="0" dirty="0" err="1">
                <a:ln>
                  <a:noFill/>
                </a:ln>
                <a:solidFill>
                  <a:srgbClr val="364248"/>
                </a:solidFill>
                <a:effectLst/>
                <a:uLnTx/>
                <a:uFillTx/>
                <a:latin typeface="Aptos"/>
                <a:ea typeface="+mn-ea"/>
                <a:cs typeface="+mn-cs"/>
              </a:rPr>
              <a:t>θρησκείες</a:t>
            </a:r>
            <a:endParaRPr kumimoji="0" sz="1400" b="0" i="0" u="none" strike="noStrike" kern="1200" cap="none" spc="0" normalizeH="0" baseline="0" noProof="0" dirty="0">
              <a:ln>
                <a:noFill/>
              </a:ln>
              <a:solidFill>
                <a:srgbClr val="364248"/>
              </a:solidFill>
              <a:effectLst/>
              <a:uLnTx/>
              <a:uFillTx/>
              <a:latin typeface="Aptos"/>
              <a:ea typeface="+mn-ea"/>
              <a:cs typeface="+mn-cs"/>
            </a:endParaRPr>
          </a:p>
          <a:p>
            <a:pPr marL="285750" marR="0" lvl="0" indent="-285750" algn="l" defTabSz="457200" rtl="0" eaLnBrk="1" fontAlgn="auto" latinLnBrk="0" hangingPunct="1">
              <a:lnSpc>
                <a:spcPct val="95000"/>
              </a:lnSpc>
              <a:spcBef>
                <a:spcPts val="0"/>
              </a:spcBef>
              <a:spcAft>
                <a:spcPts val="600"/>
              </a:spcAft>
              <a:buClrTx/>
              <a:buSzTx/>
              <a:buFont typeface="Arial" panose="020B0604020202020204" pitchFamily="34" charset="0"/>
              <a:buChar char="•"/>
              <a:tabLst/>
              <a:defRPr sz="1019">
                <a:solidFill>
                  <a:srgbClr val="364248"/>
                </a:solidFill>
                <a:latin typeface="Aptos"/>
              </a:defRPr>
            </a:pPr>
            <a:r>
              <a:rPr kumimoji="0" sz="1400" b="0" i="0" u="none" strike="noStrike" kern="1200" cap="none" spc="0" normalizeH="0" baseline="0" noProof="0" dirty="0" err="1">
                <a:ln>
                  <a:noFill/>
                </a:ln>
                <a:solidFill>
                  <a:srgbClr val="364248"/>
                </a:solidFill>
                <a:effectLst/>
                <a:uLnTx/>
                <a:uFillTx/>
                <a:latin typeface="Aptos"/>
                <a:ea typeface="+mn-ea"/>
                <a:cs typeface="+mn-cs"/>
              </a:rPr>
              <a:t>Ζητήμ</a:t>
            </a:r>
            <a:r>
              <a:rPr kumimoji="0" sz="1400" b="0" i="0" u="none" strike="noStrike" kern="1200" cap="none" spc="0" normalizeH="0" baseline="0" noProof="0" dirty="0">
                <a:ln>
                  <a:noFill/>
                </a:ln>
                <a:solidFill>
                  <a:srgbClr val="364248"/>
                </a:solidFill>
                <a:effectLst/>
                <a:uLnTx/>
                <a:uFillTx/>
                <a:latin typeface="Aptos"/>
                <a:ea typeface="+mn-ea"/>
                <a:cs typeface="+mn-cs"/>
              </a:rPr>
              <a:t>ατα ετερότητας</a:t>
            </a:r>
          </a:p>
          <a:p>
            <a:pPr marL="285750" marR="0" lvl="0" indent="-285750" algn="l" defTabSz="457200" rtl="0" eaLnBrk="1" fontAlgn="auto" latinLnBrk="0" hangingPunct="1">
              <a:lnSpc>
                <a:spcPct val="95000"/>
              </a:lnSpc>
              <a:spcBef>
                <a:spcPts val="0"/>
              </a:spcBef>
              <a:spcAft>
                <a:spcPts val="600"/>
              </a:spcAft>
              <a:buClrTx/>
              <a:buSzTx/>
              <a:buFont typeface="Arial" panose="020B0604020202020204" pitchFamily="34" charset="0"/>
              <a:buChar char="•"/>
              <a:tabLst/>
              <a:defRPr sz="1019">
                <a:solidFill>
                  <a:srgbClr val="364248"/>
                </a:solidFill>
                <a:latin typeface="Aptos"/>
              </a:defRPr>
            </a:pPr>
            <a:r>
              <a:rPr kumimoji="0" sz="1400" b="0" i="0" u="none" strike="noStrike" kern="1200" cap="none" spc="0" normalizeH="0" baseline="0" noProof="0" dirty="0" err="1">
                <a:ln>
                  <a:noFill/>
                </a:ln>
                <a:solidFill>
                  <a:srgbClr val="364248"/>
                </a:solidFill>
                <a:effectLst/>
                <a:uLnTx/>
                <a:uFillTx/>
                <a:latin typeface="Aptos"/>
                <a:ea typeface="+mn-ea"/>
                <a:cs typeface="+mn-cs"/>
              </a:rPr>
              <a:t>Ειρήνη</a:t>
            </a:r>
            <a:r>
              <a:rPr kumimoji="0" sz="1400" b="0" i="0" u="none" strike="noStrike" kern="1200" cap="none" spc="0" normalizeH="0" baseline="0" noProof="0" dirty="0">
                <a:ln>
                  <a:noFill/>
                </a:ln>
                <a:solidFill>
                  <a:srgbClr val="364248"/>
                </a:solidFill>
                <a:effectLst/>
                <a:uLnTx/>
                <a:uFillTx/>
                <a:latin typeface="Aptos"/>
                <a:ea typeface="+mn-ea"/>
                <a:cs typeface="+mn-cs"/>
              </a:rPr>
              <a:t>, </a:t>
            </a:r>
            <a:r>
              <a:rPr kumimoji="0" sz="1400" b="0" i="0" u="none" strike="noStrike" kern="1200" cap="none" spc="0" normalizeH="0" baseline="0" noProof="0" dirty="0" err="1">
                <a:ln>
                  <a:noFill/>
                </a:ln>
                <a:solidFill>
                  <a:srgbClr val="364248"/>
                </a:solidFill>
                <a:effectLst/>
                <a:uLnTx/>
                <a:uFillTx/>
                <a:latin typeface="Aptos"/>
                <a:ea typeface="+mn-ea"/>
                <a:cs typeface="+mn-cs"/>
              </a:rPr>
              <a:t>κοινωνική</a:t>
            </a:r>
            <a:r>
              <a:rPr kumimoji="0" sz="1400" b="0" i="0" u="none" strike="noStrike" kern="1200" cap="none" spc="0" normalizeH="0" baseline="0" noProof="0" dirty="0">
                <a:ln>
                  <a:noFill/>
                </a:ln>
                <a:solidFill>
                  <a:srgbClr val="364248"/>
                </a:solidFill>
                <a:effectLst/>
                <a:uLnTx/>
                <a:uFillTx/>
                <a:latin typeface="Aptos"/>
                <a:ea typeface="+mn-ea"/>
                <a:cs typeface="+mn-cs"/>
              </a:rPr>
              <a:t> </a:t>
            </a:r>
            <a:r>
              <a:rPr kumimoji="0" sz="1400" b="0" i="0" u="none" strike="noStrike" kern="1200" cap="none" spc="0" normalizeH="0" baseline="0" noProof="0" dirty="0" err="1">
                <a:ln>
                  <a:noFill/>
                </a:ln>
                <a:solidFill>
                  <a:srgbClr val="364248"/>
                </a:solidFill>
                <a:effectLst/>
                <a:uLnTx/>
                <a:uFillTx/>
                <a:latin typeface="Aptos"/>
                <a:ea typeface="+mn-ea"/>
                <a:cs typeface="+mn-cs"/>
              </a:rPr>
              <a:t>δικ</a:t>
            </a:r>
            <a:r>
              <a:rPr kumimoji="0" sz="1400" b="0" i="0" u="none" strike="noStrike" kern="1200" cap="none" spc="0" normalizeH="0" baseline="0" noProof="0" dirty="0">
                <a:ln>
                  <a:noFill/>
                </a:ln>
                <a:solidFill>
                  <a:srgbClr val="364248"/>
                </a:solidFill>
                <a:effectLst/>
                <a:uLnTx/>
                <a:uFillTx/>
                <a:latin typeface="Aptos"/>
                <a:ea typeface="+mn-ea"/>
                <a:cs typeface="+mn-cs"/>
              </a:rPr>
              <a:t>αιοσύνη, οικολογία, αισθητική, βία, φτώχεια, διάλογος</a:t>
            </a:r>
          </a:p>
          <a:p>
            <a:pPr marL="285750" marR="0" lvl="0" indent="-285750" algn="l" defTabSz="457200" rtl="0" eaLnBrk="1" fontAlgn="auto" latinLnBrk="0" hangingPunct="1">
              <a:lnSpc>
                <a:spcPct val="95000"/>
              </a:lnSpc>
              <a:spcBef>
                <a:spcPts val="0"/>
              </a:spcBef>
              <a:spcAft>
                <a:spcPts val="600"/>
              </a:spcAft>
              <a:buClrTx/>
              <a:buSzTx/>
              <a:buFont typeface="Arial" panose="020B0604020202020204" pitchFamily="34" charset="0"/>
              <a:buChar char="•"/>
              <a:tabLst/>
              <a:defRPr sz="1019">
                <a:solidFill>
                  <a:srgbClr val="364248"/>
                </a:solidFill>
                <a:latin typeface="Aptos"/>
              </a:defRPr>
            </a:pPr>
            <a:r>
              <a:rPr kumimoji="0" sz="1400" b="0" i="0" u="none" strike="noStrike" kern="1200" cap="none" spc="0" normalizeH="0" baseline="0" noProof="0" dirty="0" err="1">
                <a:ln>
                  <a:noFill/>
                </a:ln>
                <a:solidFill>
                  <a:srgbClr val="364248"/>
                </a:solidFill>
                <a:effectLst/>
                <a:uLnTx/>
                <a:uFillTx/>
                <a:latin typeface="Aptos"/>
                <a:ea typeface="+mn-ea"/>
                <a:cs typeface="+mn-cs"/>
              </a:rPr>
              <a:t>Αρμονική</a:t>
            </a:r>
            <a:r>
              <a:rPr kumimoji="0" sz="1400" b="0" i="0" u="none" strike="noStrike" kern="1200" cap="none" spc="0" normalizeH="0" baseline="0" noProof="0" dirty="0">
                <a:ln>
                  <a:noFill/>
                </a:ln>
                <a:solidFill>
                  <a:srgbClr val="364248"/>
                </a:solidFill>
                <a:effectLst/>
                <a:uLnTx/>
                <a:uFillTx/>
                <a:latin typeface="Aptos"/>
                <a:ea typeface="+mn-ea"/>
                <a:cs typeface="+mn-cs"/>
              </a:rPr>
              <a:t> </a:t>
            </a:r>
            <a:r>
              <a:rPr kumimoji="0" sz="1400" b="0" i="0" u="none" strike="noStrike" kern="1200" cap="none" spc="0" normalizeH="0" baseline="0" noProof="0" dirty="0" err="1">
                <a:ln>
                  <a:noFill/>
                </a:ln>
                <a:solidFill>
                  <a:srgbClr val="364248"/>
                </a:solidFill>
                <a:effectLst/>
                <a:uLnTx/>
                <a:uFillTx/>
                <a:latin typeface="Aptos"/>
                <a:ea typeface="+mn-ea"/>
                <a:cs typeface="+mn-cs"/>
              </a:rPr>
              <a:t>συμ</a:t>
            </a:r>
            <a:r>
              <a:rPr kumimoji="0" sz="1400" b="0" i="0" u="none" strike="noStrike" kern="1200" cap="none" spc="0" normalizeH="0" baseline="0" noProof="0" dirty="0">
                <a:ln>
                  <a:noFill/>
                </a:ln>
                <a:solidFill>
                  <a:srgbClr val="364248"/>
                </a:solidFill>
                <a:effectLst/>
                <a:uLnTx/>
                <a:uFillTx/>
                <a:latin typeface="Aptos"/>
                <a:ea typeface="+mn-ea"/>
                <a:cs typeface="+mn-cs"/>
              </a:rPr>
              <a:t>βίωση</a:t>
            </a:r>
          </a:p>
          <a:p>
            <a:pPr marL="285750" marR="0" lvl="0" indent="-285750" algn="l" defTabSz="457200" rtl="0" eaLnBrk="1" fontAlgn="auto" latinLnBrk="0" hangingPunct="1">
              <a:lnSpc>
                <a:spcPct val="95000"/>
              </a:lnSpc>
              <a:spcBef>
                <a:spcPts val="0"/>
              </a:spcBef>
              <a:spcAft>
                <a:spcPts val="600"/>
              </a:spcAft>
              <a:buClrTx/>
              <a:buSzTx/>
              <a:buFont typeface="Arial" panose="020B0604020202020204" pitchFamily="34" charset="0"/>
              <a:buChar char="•"/>
              <a:tabLst/>
              <a:defRPr sz="1019">
                <a:solidFill>
                  <a:srgbClr val="364248"/>
                </a:solidFill>
                <a:latin typeface="Aptos"/>
              </a:defRPr>
            </a:pPr>
            <a:r>
              <a:rPr kumimoji="0" sz="1400" b="0" i="0" u="none" strike="noStrike" kern="1200" cap="none" spc="0" normalizeH="0" baseline="0" noProof="0" dirty="0" err="1">
                <a:ln>
                  <a:noFill/>
                </a:ln>
                <a:solidFill>
                  <a:srgbClr val="364248"/>
                </a:solidFill>
                <a:effectLst/>
                <a:uLnTx/>
                <a:uFillTx/>
                <a:latin typeface="Aptos"/>
                <a:ea typeface="+mn-ea"/>
                <a:cs typeface="+mn-cs"/>
              </a:rPr>
              <a:t>Θρησκείες</a:t>
            </a:r>
            <a:r>
              <a:rPr kumimoji="0" sz="1400" b="0" i="0" u="none" strike="noStrike" kern="1200" cap="none" spc="0" normalizeH="0" baseline="0" noProof="0" dirty="0">
                <a:ln>
                  <a:noFill/>
                </a:ln>
                <a:solidFill>
                  <a:srgbClr val="364248"/>
                </a:solidFill>
                <a:effectLst/>
                <a:uLnTx/>
                <a:uFillTx/>
                <a:latin typeface="Aptos"/>
                <a:ea typeface="+mn-ea"/>
                <a:cs typeface="+mn-cs"/>
              </a:rPr>
              <a:t> &amp; </a:t>
            </a:r>
            <a:r>
              <a:rPr kumimoji="0" sz="1400" b="0" i="0" u="none" strike="noStrike" kern="1200" cap="none" spc="0" normalizeH="0" baseline="0" noProof="0" dirty="0" err="1">
                <a:ln>
                  <a:noFill/>
                </a:ln>
                <a:solidFill>
                  <a:srgbClr val="364248"/>
                </a:solidFill>
                <a:effectLst/>
                <a:uLnTx/>
                <a:uFillTx/>
                <a:latin typeface="Aptos"/>
                <a:ea typeface="+mn-ea"/>
                <a:cs typeface="+mn-cs"/>
              </a:rPr>
              <a:t>ηθική</a:t>
            </a:r>
            <a:r>
              <a:rPr kumimoji="0" sz="1400" b="0" i="0" u="none" strike="noStrike" kern="1200" cap="none" spc="0" normalizeH="0" baseline="0" noProof="0" dirty="0">
                <a:ln>
                  <a:noFill/>
                </a:ln>
                <a:solidFill>
                  <a:srgbClr val="364248"/>
                </a:solidFill>
                <a:effectLst/>
                <a:uLnTx/>
                <a:uFillTx/>
                <a:latin typeface="Aptos"/>
                <a:ea typeface="+mn-ea"/>
                <a:cs typeface="+mn-cs"/>
              </a:rPr>
              <a:t>: </a:t>
            </a:r>
            <a:r>
              <a:rPr kumimoji="0" sz="1400" b="0" i="0" u="none" strike="noStrike" kern="1200" cap="none" spc="0" normalizeH="0" baseline="0" noProof="0" dirty="0" err="1">
                <a:ln>
                  <a:noFill/>
                </a:ln>
                <a:solidFill>
                  <a:srgbClr val="364248"/>
                </a:solidFill>
                <a:effectLst/>
                <a:uLnTx/>
                <a:uFillTx/>
                <a:latin typeface="Aptos"/>
                <a:ea typeface="+mn-ea"/>
                <a:cs typeface="+mn-cs"/>
              </a:rPr>
              <a:t>κοινωνικές</a:t>
            </a:r>
            <a:r>
              <a:rPr kumimoji="0" sz="1400" b="0" i="0" u="none" strike="noStrike" kern="1200" cap="none" spc="0" normalizeH="0" baseline="0" noProof="0" dirty="0">
                <a:ln>
                  <a:noFill/>
                </a:ln>
                <a:solidFill>
                  <a:srgbClr val="364248"/>
                </a:solidFill>
                <a:effectLst/>
                <a:uLnTx/>
                <a:uFillTx/>
                <a:latin typeface="Aptos"/>
                <a:ea typeface="+mn-ea"/>
                <a:cs typeface="+mn-cs"/>
              </a:rPr>
              <a:t> και π</a:t>
            </a:r>
            <a:r>
              <a:rPr kumimoji="0" sz="1400" b="0" i="0" u="none" strike="noStrike" kern="1200" cap="none" spc="0" normalizeH="0" baseline="0" noProof="0" dirty="0" err="1">
                <a:ln>
                  <a:noFill/>
                </a:ln>
                <a:solidFill>
                  <a:srgbClr val="364248"/>
                </a:solidFill>
                <a:effectLst/>
                <a:uLnTx/>
                <a:uFillTx/>
                <a:latin typeface="Aptos"/>
                <a:ea typeface="+mn-ea"/>
                <a:cs typeface="+mn-cs"/>
              </a:rPr>
              <a:t>ολιτισμικές</a:t>
            </a:r>
            <a:r>
              <a:rPr kumimoji="0" sz="1400" b="0" i="0" u="none" strike="noStrike" kern="1200" cap="none" spc="0" normalizeH="0" baseline="0" noProof="0" dirty="0">
                <a:ln>
                  <a:noFill/>
                </a:ln>
                <a:solidFill>
                  <a:srgbClr val="364248"/>
                </a:solidFill>
                <a:effectLst/>
                <a:uLnTx/>
                <a:uFillTx/>
                <a:latin typeface="Aptos"/>
                <a:ea typeface="+mn-ea"/>
                <a:cs typeface="+mn-cs"/>
              </a:rPr>
              <a:t> αναπαρα</a:t>
            </a:r>
            <a:r>
              <a:rPr kumimoji="0" sz="1400" b="0" i="0" u="none" strike="noStrike" kern="1200" cap="none" spc="0" normalizeH="0" baseline="0" noProof="0" dirty="0" err="1">
                <a:ln>
                  <a:noFill/>
                </a:ln>
                <a:solidFill>
                  <a:srgbClr val="364248"/>
                </a:solidFill>
                <a:effectLst/>
                <a:uLnTx/>
                <a:uFillTx/>
                <a:latin typeface="Aptos"/>
                <a:ea typeface="+mn-ea"/>
                <a:cs typeface="+mn-cs"/>
              </a:rPr>
              <a:t>στάσεις</a:t>
            </a:r>
            <a:endParaRPr kumimoji="0" sz="1400" b="0" i="0" u="none" strike="noStrike" kern="1200" cap="none" spc="0" normalizeH="0" baseline="0" noProof="0" dirty="0">
              <a:ln>
                <a:noFill/>
              </a:ln>
              <a:solidFill>
                <a:srgbClr val="364248"/>
              </a:solidFill>
              <a:effectLst/>
              <a:uLnTx/>
              <a:uFillTx/>
              <a:latin typeface="Aptos"/>
              <a:ea typeface="+mn-ea"/>
              <a:cs typeface="+mn-cs"/>
            </a:endParaRPr>
          </a:p>
          <a:p>
            <a:pPr marL="285750" marR="0" lvl="0" indent="-285750" algn="l" defTabSz="457200" rtl="0" eaLnBrk="1" fontAlgn="auto" latinLnBrk="0" hangingPunct="1">
              <a:lnSpc>
                <a:spcPct val="95000"/>
              </a:lnSpc>
              <a:spcBef>
                <a:spcPts val="0"/>
              </a:spcBef>
              <a:spcAft>
                <a:spcPts val="600"/>
              </a:spcAft>
              <a:buClrTx/>
              <a:buSzTx/>
              <a:buFont typeface="Arial" panose="020B0604020202020204" pitchFamily="34" charset="0"/>
              <a:buChar char="•"/>
              <a:tabLst/>
              <a:defRPr sz="1019">
                <a:solidFill>
                  <a:srgbClr val="364248"/>
                </a:solidFill>
                <a:latin typeface="Aptos"/>
              </a:defRPr>
            </a:pPr>
            <a:r>
              <a:rPr kumimoji="0" sz="1400" b="0" i="0" u="none" strike="noStrike" kern="1200" cap="none" spc="0" normalizeH="0" baseline="0" noProof="0" dirty="0">
                <a:ln>
                  <a:noFill/>
                </a:ln>
                <a:solidFill>
                  <a:srgbClr val="364248"/>
                </a:solidFill>
                <a:effectLst/>
                <a:uLnTx/>
                <a:uFillTx/>
                <a:latin typeface="Aptos"/>
                <a:ea typeface="+mn-ea"/>
                <a:cs typeface="+mn-cs"/>
              </a:rPr>
              <a:t>Η </a:t>
            </a:r>
            <a:r>
              <a:rPr kumimoji="0" sz="1400" b="0" i="0" u="none" strike="noStrike" kern="1200" cap="none" spc="0" normalizeH="0" baseline="0" noProof="0" dirty="0" err="1">
                <a:ln>
                  <a:noFill/>
                </a:ln>
                <a:solidFill>
                  <a:srgbClr val="364248"/>
                </a:solidFill>
                <a:effectLst/>
                <a:uLnTx/>
                <a:uFillTx/>
                <a:latin typeface="Aptos"/>
                <a:ea typeface="+mn-ea"/>
                <a:cs typeface="+mn-cs"/>
              </a:rPr>
              <a:t>θρησκεί</a:t>
            </a:r>
            <a:r>
              <a:rPr kumimoji="0" sz="1400" b="0" i="0" u="none" strike="noStrike" kern="1200" cap="none" spc="0" normalizeH="0" baseline="0" noProof="0" dirty="0">
                <a:ln>
                  <a:noFill/>
                </a:ln>
                <a:solidFill>
                  <a:srgbClr val="364248"/>
                </a:solidFill>
                <a:effectLst/>
                <a:uLnTx/>
                <a:uFillTx/>
                <a:latin typeface="Aptos"/>
                <a:ea typeface="+mn-ea"/>
                <a:cs typeface="+mn-cs"/>
              </a:rPr>
              <a:t>α ως κοινωνική </a:t>
            </a:r>
            <a:r>
              <a:rPr kumimoji="0" lang="el-GR" sz="1400" b="0" i="0" u="none" strike="noStrike" kern="1200" cap="none" spc="0" normalizeH="0" baseline="0" noProof="0" dirty="0">
                <a:ln>
                  <a:noFill/>
                </a:ln>
                <a:solidFill>
                  <a:srgbClr val="364248"/>
                </a:solidFill>
                <a:effectLst/>
                <a:uLnTx/>
                <a:uFillTx/>
                <a:latin typeface="Aptos"/>
                <a:ea typeface="+mn-ea"/>
                <a:cs typeface="+mn-cs"/>
              </a:rPr>
              <a:t>κ</a:t>
            </a:r>
            <a:r>
              <a:rPr kumimoji="0" sz="1400" b="0" i="0" u="none" strike="noStrike" kern="1200" cap="none" spc="0" normalizeH="0" baseline="0" noProof="0" dirty="0">
                <a:ln>
                  <a:noFill/>
                </a:ln>
                <a:solidFill>
                  <a:srgbClr val="364248"/>
                </a:solidFill>
                <a:effectLst/>
                <a:uLnTx/>
                <a:uFillTx/>
                <a:latin typeface="Aptos"/>
                <a:ea typeface="+mn-ea"/>
                <a:cs typeface="+mn-cs"/>
              </a:rPr>
              <a:t>αι πολιτισμική κατασκευή</a:t>
            </a:r>
          </a:p>
          <a:p>
            <a:pPr marL="285750" marR="0" lvl="0" indent="-285750" algn="l" defTabSz="457200" rtl="0" eaLnBrk="1" fontAlgn="auto" latinLnBrk="0" hangingPunct="1">
              <a:lnSpc>
                <a:spcPct val="95000"/>
              </a:lnSpc>
              <a:spcBef>
                <a:spcPts val="0"/>
              </a:spcBef>
              <a:spcAft>
                <a:spcPts val="600"/>
              </a:spcAft>
              <a:buClrTx/>
              <a:buSzTx/>
              <a:buFont typeface="Arial" panose="020B0604020202020204" pitchFamily="34" charset="0"/>
              <a:buChar char="•"/>
              <a:tabLst/>
              <a:defRPr sz="1019">
                <a:solidFill>
                  <a:srgbClr val="364248"/>
                </a:solidFill>
                <a:latin typeface="Aptos"/>
              </a:defRPr>
            </a:pPr>
            <a:r>
              <a:rPr kumimoji="0" sz="1400" b="0" i="0" u="none" strike="noStrike" kern="1200" cap="none" spc="0" normalizeH="0" baseline="0" noProof="0" dirty="0" err="1">
                <a:ln>
                  <a:noFill/>
                </a:ln>
                <a:solidFill>
                  <a:srgbClr val="364248"/>
                </a:solidFill>
                <a:effectLst/>
                <a:uLnTx/>
                <a:uFillTx/>
                <a:latin typeface="Aptos"/>
                <a:ea typeface="+mn-ea"/>
                <a:cs typeface="+mn-cs"/>
              </a:rPr>
              <a:t>Δι</a:t>
            </a:r>
            <a:r>
              <a:rPr kumimoji="0" sz="1400" b="0" i="0" u="none" strike="noStrike" kern="1200" cap="none" spc="0" normalizeH="0" baseline="0" noProof="0" dirty="0">
                <a:ln>
                  <a:noFill/>
                </a:ln>
                <a:solidFill>
                  <a:srgbClr val="364248"/>
                </a:solidFill>
                <a:effectLst/>
                <a:uLnTx/>
                <a:uFillTx/>
                <a:latin typeface="Aptos"/>
                <a:ea typeface="+mn-ea"/>
                <a:cs typeface="+mn-cs"/>
              </a:rPr>
              <a:t>απολιτισμική προσέγγιση</a:t>
            </a:r>
          </a:p>
        </p:txBody>
      </p:sp>
      <p:sp>
        <p:nvSpPr>
          <p:cNvPr id="6" name="Rounded Rectangle 5"/>
          <p:cNvSpPr/>
          <p:nvPr/>
        </p:nvSpPr>
        <p:spPr>
          <a:xfrm>
            <a:off x="6537960" y="1591056"/>
            <a:ext cx="5010912" cy="4069080"/>
          </a:xfrm>
          <a:prstGeom prst="roundRect">
            <a:avLst/>
          </a:prstGeom>
          <a:solidFill>
            <a:srgbClr val="FFFFFF"/>
          </a:solidFill>
          <a:ln w="7620">
            <a:solidFill>
              <a:srgbClr val="D9D6C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pic>
        <p:nvPicPr>
          <p:cNvPr id="7" name="Picture 6" descr="image1.jpeg"/>
          <p:cNvPicPr>
            <a:picLocks noChangeAspect="1"/>
          </p:cNvPicPr>
          <p:nvPr/>
        </p:nvPicPr>
        <p:blipFill>
          <a:blip r:embed="rId2"/>
          <a:stretch>
            <a:fillRect/>
          </a:stretch>
        </p:blipFill>
        <p:spPr>
          <a:xfrm>
            <a:off x="6629400" y="2246158"/>
            <a:ext cx="4828032" cy="2758875"/>
          </a:xfrm>
          <a:prstGeom prst="rect">
            <a:avLst/>
          </a:prstGeom>
        </p:spPr>
      </p:pic>
      <p:sp>
        <p:nvSpPr>
          <p:cNvPr id="8" name="TextBox 7"/>
          <p:cNvSpPr txBox="1"/>
          <p:nvPr/>
        </p:nvSpPr>
        <p:spPr>
          <a:xfrm>
            <a:off x="6583680" y="5705856"/>
            <a:ext cx="4892040" cy="274320"/>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780" b="0" i="0" u="none" strike="noStrike" kern="1200" cap="none" spc="0" normalizeH="0" baseline="0" noProof="0">
                <a:ln>
                  <a:noFill/>
                </a:ln>
                <a:solidFill>
                  <a:srgbClr val="6C7A82"/>
                </a:solidFill>
                <a:effectLst/>
                <a:uLnTx/>
                <a:uFillTx/>
                <a:latin typeface="Aptos"/>
                <a:ea typeface="+mn-ea"/>
                <a:cs typeface="+mn-cs"/>
                <a:hlinkClick r:id="rId3"/>
              </a:rPr>
              <a:t>https://esoftskills.com/wp-content/uploads/2024/08/The-Role-of-Religion-in-Society-A-Sociological-Perspective.jpg</a:t>
            </a:r>
          </a:p>
        </p:txBody>
      </p:sp>
      <p:sp>
        <p:nvSpPr>
          <p:cNvPr id="9" name="Rectangle 8"/>
          <p:cNvSpPr/>
          <p:nvPr/>
        </p:nvSpPr>
        <p:spPr>
          <a:xfrm>
            <a:off x="502920" y="6501384"/>
            <a:ext cx="11155680" cy="9144"/>
          </a:xfrm>
          <a:prstGeom prst="rect">
            <a:avLst/>
          </a:prstGeom>
          <a:solidFill>
            <a:srgbClr val="D9D6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Θέση αριθμού διαφάνειας 27">
            <a:extLst>
              <a:ext uri="{FF2B5EF4-FFF2-40B4-BE49-F238E27FC236}">
                <a16:creationId xmlns:a16="http://schemas.microsoft.com/office/drawing/2014/main" id="{2CF76F3D-3D8F-F7C3-18DE-26EEC9559BF0}"/>
              </a:ext>
            </a:extLst>
          </p:cNvPr>
          <p:cNvSpPr>
            <a:spLocks noGrp="1"/>
          </p:cNvSpPr>
          <p:nvPr>
            <p:ph type="sldNum" sz="quarter" idx="12"/>
          </p:nvPr>
        </p:nvSpPr>
        <p:spPr>
          <a:xfrm>
            <a:off x="9525000" y="6437693"/>
            <a:ext cx="2133600" cy="365125"/>
          </a:xfrm>
        </p:spPr>
        <p:txBody>
          <a:bodyPr/>
          <a:lstStyle/>
          <a:p>
            <a:fld id="{C1FF6DA9-008F-8B48-92A6-B652298478BF}" type="slidenum">
              <a:rPr lang="en-US" smtClean="0"/>
              <a:t>39</a:t>
            </a:fld>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sp>
        <p:nvSpPr>
          <p:cNvPr id="3" name="TextBox 2"/>
          <p:cNvSpPr txBox="1"/>
          <p:nvPr/>
        </p:nvSpPr>
        <p:spPr>
          <a:xfrm>
            <a:off x="685800" y="749808"/>
            <a:ext cx="10607040" cy="470898"/>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700" b="1" i="0" u="none" strike="noStrike" kern="1200" cap="none" spc="0" normalizeH="0" baseline="0" noProof="0" dirty="0">
                <a:ln>
                  <a:noFill/>
                </a:ln>
                <a:solidFill>
                  <a:srgbClr val="24465B"/>
                </a:solidFill>
                <a:effectLst/>
                <a:uLnTx/>
                <a:uFillTx/>
                <a:latin typeface="Aptos Display"/>
                <a:ea typeface="+mn-ea"/>
                <a:cs typeface="+mn-cs"/>
              </a:rPr>
              <a:t>Ερώτημα διερεύνησης </a:t>
            </a:r>
            <a:endParaRPr kumimoji="0" sz="2700" b="1" i="0" u="none" strike="noStrike" kern="1200" cap="none" spc="0" normalizeH="0" baseline="0" noProof="0" dirty="0">
              <a:ln>
                <a:noFill/>
              </a:ln>
              <a:solidFill>
                <a:srgbClr val="24465B"/>
              </a:solidFill>
              <a:effectLst/>
              <a:uLnTx/>
              <a:uFillTx/>
              <a:latin typeface="Aptos Display"/>
              <a:ea typeface="+mn-ea"/>
              <a:cs typeface="+mn-cs"/>
            </a:endParaRPr>
          </a:p>
        </p:txBody>
      </p:sp>
      <p:sp>
        <p:nvSpPr>
          <p:cNvPr id="5" name="Rounded Rectangle 4"/>
          <p:cNvSpPr/>
          <p:nvPr/>
        </p:nvSpPr>
        <p:spPr>
          <a:xfrm>
            <a:off x="1234440" y="2491740"/>
            <a:ext cx="9646920" cy="1874519"/>
          </a:xfrm>
          <a:prstGeom prst="roundRect">
            <a:avLst/>
          </a:prstGeom>
          <a:solidFill>
            <a:srgbClr val="E5ECE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TextBox 5"/>
          <p:cNvSpPr txBox="1"/>
          <p:nvPr/>
        </p:nvSpPr>
        <p:spPr>
          <a:xfrm>
            <a:off x="1600200" y="2903620"/>
            <a:ext cx="8915400" cy="547842"/>
          </a:xfrm>
          <a:prstGeom prst="rect">
            <a:avLst/>
          </a:prstGeom>
          <a:noFill/>
        </p:spPr>
        <p:txBody>
          <a:bodyPr wrap="square" lIns="27432" tIns="27432" rIns="27432" bIns="27432" anchor="ctr">
            <a:spAutoFit/>
          </a:bodyPr>
          <a:lstStyle/>
          <a:p>
            <a:pPr lvl="0" algn="ctr" defTabSz="457200"/>
            <a:r>
              <a:rPr kumimoji="0" sz="3200" b="1" i="0" u="none" strike="noStrike" kern="1200" cap="none" spc="0" normalizeH="0" baseline="0" noProof="0" dirty="0" err="1">
                <a:ln>
                  <a:noFill/>
                </a:ln>
                <a:solidFill>
                  <a:srgbClr val="24465B"/>
                </a:solidFill>
                <a:effectLst/>
                <a:uLnTx/>
                <a:uFillTx/>
                <a:latin typeface="Aptos Display"/>
                <a:ea typeface="+mn-ea"/>
                <a:cs typeface="+mn-cs"/>
              </a:rPr>
              <a:t>Τι</a:t>
            </a:r>
            <a:r>
              <a:rPr kumimoji="0" sz="3200" b="1" i="0" u="none" strike="noStrike" kern="1200" cap="none" spc="0" normalizeH="0" baseline="0" noProof="0" dirty="0">
                <a:ln>
                  <a:noFill/>
                </a:ln>
                <a:solidFill>
                  <a:srgbClr val="24465B"/>
                </a:solidFill>
                <a:effectLst/>
                <a:uLnTx/>
                <a:uFillTx/>
                <a:latin typeface="Aptos Display"/>
                <a:ea typeface="+mn-ea"/>
                <a:cs typeface="+mn-cs"/>
              </a:rPr>
              <a:t> </a:t>
            </a:r>
            <a:r>
              <a:rPr kumimoji="0" sz="3200" b="1" i="0" u="none" strike="noStrike" kern="1200" cap="none" spc="0" normalizeH="0" baseline="0" noProof="0" dirty="0" err="1">
                <a:ln>
                  <a:noFill/>
                </a:ln>
                <a:solidFill>
                  <a:srgbClr val="24465B"/>
                </a:solidFill>
                <a:effectLst/>
                <a:uLnTx/>
                <a:uFillTx/>
                <a:latin typeface="Aptos Display"/>
                <a:ea typeface="+mn-ea"/>
                <a:cs typeface="+mn-cs"/>
              </a:rPr>
              <a:t>σημ</a:t>
            </a:r>
            <a:r>
              <a:rPr kumimoji="0" sz="3200" b="1" i="0" u="none" strike="noStrike" kern="1200" cap="none" spc="0" normalizeH="0" baseline="0" noProof="0" dirty="0">
                <a:ln>
                  <a:noFill/>
                </a:ln>
                <a:solidFill>
                  <a:srgbClr val="24465B"/>
                </a:solidFill>
                <a:effectLst/>
                <a:uLnTx/>
                <a:uFillTx/>
                <a:latin typeface="Aptos Display"/>
                <a:ea typeface="+mn-ea"/>
                <a:cs typeface="+mn-cs"/>
              </a:rPr>
              <a:t>αίνει </a:t>
            </a:r>
            <a:r>
              <a:rPr lang="el-GR" sz="3200" b="1" dirty="0">
                <a:solidFill>
                  <a:srgbClr val="24465B"/>
                </a:solidFill>
                <a:latin typeface="Aptos Display"/>
              </a:rPr>
              <a:t>«</a:t>
            </a:r>
            <a:r>
              <a:rPr kumimoji="0" sz="3200" b="1" i="0" u="none" strike="noStrike" kern="1200" cap="none" spc="0" normalizeH="0" baseline="0" noProof="0" dirty="0" err="1">
                <a:ln>
                  <a:noFill/>
                </a:ln>
                <a:solidFill>
                  <a:srgbClr val="24465B"/>
                </a:solidFill>
                <a:effectLst/>
                <a:uLnTx/>
                <a:uFillTx/>
                <a:latin typeface="Aptos Display"/>
                <a:ea typeface="+mn-ea"/>
                <a:cs typeface="+mn-cs"/>
              </a:rPr>
              <a:t>ηθική</a:t>
            </a:r>
            <a:r>
              <a:rPr lang="el-GR" sz="3200" b="1" dirty="0">
                <a:solidFill>
                  <a:srgbClr val="24465B"/>
                </a:solidFill>
                <a:latin typeface="Aptos Display"/>
              </a:rPr>
              <a:t>»</a:t>
            </a:r>
            <a:r>
              <a:rPr kumimoji="0" sz="3200" b="1" i="0" u="none" strike="noStrike" kern="1200" cap="none" spc="0" normalizeH="0" baseline="0" noProof="0" dirty="0">
                <a:ln>
                  <a:noFill/>
                </a:ln>
                <a:solidFill>
                  <a:srgbClr val="24465B"/>
                </a:solidFill>
                <a:effectLst/>
                <a:uLnTx/>
                <a:uFillTx/>
                <a:latin typeface="Aptos Display"/>
                <a:ea typeface="+mn-ea"/>
                <a:cs typeface="+mn-cs"/>
              </a:rPr>
              <a:t> για ε</a:t>
            </a:r>
            <a:r>
              <a:rPr kumimoji="0" lang="el-GR" sz="3200" b="1" i="0" u="none" strike="noStrike" kern="1200" cap="none" spc="0" normalizeH="0" baseline="0" noProof="0" dirty="0">
                <a:ln>
                  <a:noFill/>
                </a:ln>
                <a:solidFill>
                  <a:srgbClr val="24465B"/>
                </a:solidFill>
                <a:effectLst/>
                <a:uLnTx/>
                <a:uFillTx/>
                <a:latin typeface="Aptos Display"/>
                <a:ea typeface="+mn-ea"/>
                <a:cs typeface="+mn-cs"/>
              </a:rPr>
              <a:t>σ</a:t>
            </a:r>
            <a:r>
              <a:rPr kumimoji="0" sz="3200" b="1" i="0" u="none" strike="noStrike" kern="1200" cap="none" spc="0" normalizeH="0" baseline="0" noProof="0" dirty="0" err="1">
                <a:ln>
                  <a:noFill/>
                </a:ln>
                <a:solidFill>
                  <a:srgbClr val="24465B"/>
                </a:solidFill>
                <a:effectLst/>
                <a:uLnTx/>
                <a:uFillTx/>
                <a:latin typeface="Aptos Display"/>
                <a:ea typeface="+mn-ea"/>
                <a:cs typeface="+mn-cs"/>
              </a:rPr>
              <a:t>άς</a:t>
            </a:r>
            <a:r>
              <a:rPr kumimoji="0" sz="3200" b="1" i="0" u="none" strike="noStrike" kern="1200" cap="none" spc="0" normalizeH="0" baseline="0" noProof="0" dirty="0">
                <a:ln>
                  <a:noFill/>
                </a:ln>
                <a:solidFill>
                  <a:srgbClr val="24465B"/>
                </a:solidFill>
                <a:effectLst/>
                <a:uLnTx/>
                <a:uFillTx/>
                <a:latin typeface="Aptos Display"/>
                <a:ea typeface="+mn-ea"/>
                <a:cs typeface="+mn-cs"/>
              </a:rPr>
              <a:t>;</a:t>
            </a:r>
          </a:p>
        </p:txBody>
      </p:sp>
      <p:sp>
        <p:nvSpPr>
          <p:cNvPr id="16" name="Rectangle 15"/>
          <p:cNvSpPr/>
          <p:nvPr/>
        </p:nvSpPr>
        <p:spPr>
          <a:xfrm>
            <a:off x="502920" y="6501384"/>
            <a:ext cx="11155680" cy="10972"/>
          </a:xfrm>
          <a:prstGeom prst="rect">
            <a:avLst/>
          </a:prstGeom>
          <a:solidFill>
            <a:srgbClr val="D9D6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TextBox 16"/>
          <p:cNvSpPr txBox="1"/>
          <p:nvPr/>
        </p:nvSpPr>
        <p:spPr>
          <a:xfrm>
            <a:off x="530352" y="6537960"/>
            <a:ext cx="5943600" cy="16459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819" b="1" i="0" u="none" strike="noStrike" kern="1200" cap="none" spc="0" normalizeH="0" baseline="0" noProof="0">
                <a:ln>
                  <a:noFill/>
                </a:ln>
                <a:solidFill>
                  <a:srgbClr val="6C7A82"/>
                </a:solidFill>
                <a:effectLst/>
                <a:uLnTx/>
                <a:uFillTx/>
                <a:latin typeface="Aptos"/>
                <a:ea typeface="+mn-ea"/>
                <a:cs typeface="+mn-cs"/>
              </a:rPr>
              <a:t>ΕΝΌΤΗΤΑ 1</a:t>
            </a:r>
          </a:p>
        </p:txBody>
      </p:sp>
      <p:cxnSp>
        <p:nvCxnSpPr>
          <p:cNvPr id="20" name="Ευθεία γραμμή σύνδεσης 19">
            <a:extLst>
              <a:ext uri="{FF2B5EF4-FFF2-40B4-BE49-F238E27FC236}">
                <a16:creationId xmlns:a16="http://schemas.microsoft.com/office/drawing/2014/main" id="{36106C6A-90ED-4CE7-2820-1A4C424817AE}"/>
              </a:ext>
            </a:extLst>
          </p:cNvPr>
          <p:cNvCxnSpPr>
            <a:cxnSpLocks/>
          </p:cNvCxnSpPr>
          <p:nvPr/>
        </p:nvCxnSpPr>
        <p:spPr>
          <a:xfrm>
            <a:off x="4471670" y="1247816"/>
            <a:ext cx="3035300" cy="20345"/>
          </a:xfrm>
          <a:prstGeom prst="line">
            <a:avLst/>
          </a:prstGeom>
          <a:ln>
            <a:solidFill>
              <a:srgbClr val="315F7B"/>
            </a:solidFill>
          </a:ln>
        </p:spPr>
        <p:style>
          <a:lnRef idx="2">
            <a:schemeClr val="accent1"/>
          </a:lnRef>
          <a:fillRef idx="0">
            <a:schemeClr val="accent1"/>
          </a:fillRef>
          <a:effectRef idx="1">
            <a:schemeClr val="accent1"/>
          </a:effectRef>
          <a:fontRef idx="minor">
            <a:schemeClr val="tx1"/>
          </a:fontRef>
        </p:style>
      </p:cxnSp>
      <p:sp>
        <p:nvSpPr>
          <p:cNvPr id="4" name="Θέση αριθμού διαφάνειας 3">
            <a:extLst>
              <a:ext uri="{FF2B5EF4-FFF2-40B4-BE49-F238E27FC236}">
                <a16:creationId xmlns:a16="http://schemas.microsoft.com/office/drawing/2014/main" id="{BC662177-2AE0-6D2B-AA2A-90045488DB42}"/>
              </a:ext>
            </a:extLst>
          </p:cNvPr>
          <p:cNvSpPr>
            <a:spLocks noGrp="1"/>
          </p:cNvSpPr>
          <p:nvPr>
            <p:ph type="sldNum" sz="quarter" idx="12"/>
          </p:nvPr>
        </p:nvSpPr>
        <p:spPr>
          <a:xfrm>
            <a:off x="9555480" y="6437693"/>
            <a:ext cx="2133600" cy="365125"/>
          </a:xfrm>
        </p:spPr>
        <p:txBody>
          <a:bodyPr/>
          <a:lstStyle/>
          <a:p>
            <a:fld id="{C1FF6DA9-008F-8B48-92A6-B652298478BF}" type="slidenum">
              <a:rPr lang="en-US" smtClean="0"/>
              <a:t>4</a:t>
            </a:fld>
            <a:endParaRPr lang="en-US"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sp>
        <p:nvSpPr>
          <p:cNvPr id="3" name="TextBox 2"/>
          <p:cNvSpPr txBox="1"/>
          <p:nvPr/>
        </p:nvSpPr>
        <p:spPr>
          <a:xfrm>
            <a:off x="685800" y="545422"/>
            <a:ext cx="10835640" cy="455509"/>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200"/>
              </a:spcAft>
              <a:buClrTx/>
              <a:buSzTx/>
              <a:buFontTx/>
              <a:buNone/>
              <a:tabLst/>
              <a:defRPr/>
            </a:pPr>
            <a:r>
              <a:rPr kumimoji="0" sz="2600" b="1" i="0" u="none" strike="noStrike" kern="1200" cap="none" spc="0" normalizeH="0" baseline="0" noProof="0" dirty="0" err="1">
                <a:ln>
                  <a:noFill/>
                </a:ln>
                <a:solidFill>
                  <a:srgbClr val="24465B"/>
                </a:solidFill>
                <a:effectLst/>
                <a:uLnTx/>
                <a:uFillTx/>
                <a:latin typeface="Aptos Display"/>
                <a:ea typeface="+mn-ea"/>
                <a:cs typeface="+mn-cs"/>
              </a:rPr>
              <a:t>Βιωμ</a:t>
            </a:r>
            <a:r>
              <a:rPr kumimoji="0" sz="2600" b="1" i="0" u="none" strike="noStrike" kern="1200" cap="none" spc="0" normalizeH="0" baseline="0" noProof="0" dirty="0">
                <a:ln>
                  <a:noFill/>
                </a:ln>
                <a:solidFill>
                  <a:srgbClr val="24465B"/>
                </a:solidFill>
                <a:effectLst/>
                <a:uLnTx/>
                <a:uFillTx/>
                <a:latin typeface="Aptos Display"/>
                <a:ea typeface="+mn-ea"/>
                <a:cs typeface="+mn-cs"/>
              </a:rPr>
              <a:t>ατική μέθοδος</a:t>
            </a:r>
          </a:p>
        </p:txBody>
      </p:sp>
      <p:sp>
        <p:nvSpPr>
          <p:cNvPr id="5" name="Rounded Rectangle 4"/>
          <p:cNvSpPr/>
          <p:nvPr/>
        </p:nvSpPr>
        <p:spPr>
          <a:xfrm>
            <a:off x="1828800" y="1187029"/>
            <a:ext cx="8676640" cy="4820579"/>
          </a:xfrm>
          <a:prstGeom prst="roundRect">
            <a:avLst/>
          </a:prstGeom>
          <a:solidFill>
            <a:srgbClr val="FFFFFF"/>
          </a:solidFill>
          <a:ln w="7620">
            <a:solidFill>
              <a:srgbClr val="D9D6C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0" name="Rectangle 19"/>
          <p:cNvSpPr/>
          <p:nvPr/>
        </p:nvSpPr>
        <p:spPr>
          <a:xfrm>
            <a:off x="502920" y="6501384"/>
            <a:ext cx="11155680" cy="9144"/>
          </a:xfrm>
          <a:prstGeom prst="rect">
            <a:avLst/>
          </a:prstGeom>
          <a:solidFill>
            <a:srgbClr val="D9D6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pic>
        <p:nvPicPr>
          <p:cNvPr id="25" name="Εικόνα 24">
            <a:extLst>
              <a:ext uri="{FF2B5EF4-FFF2-40B4-BE49-F238E27FC236}">
                <a16:creationId xmlns:a16="http://schemas.microsoft.com/office/drawing/2014/main" id="{651011EB-042B-750C-0EE6-1200B485794C}"/>
              </a:ext>
            </a:extLst>
          </p:cNvPr>
          <p:cNvPicPr>
            <a:picLocks noChangeAspect="1"/>
          </p:cNvPicPr>
          <p:nvPr/>
        </p:nvPicPr>
        <p:blipFill>
          <a:blip r:embed="rId2"/>
          <a:stretch>
            <a:fillRect/>
          </a:stretch>
        </p:blipFill>
        <p:spPr>
          <a:xfrm>
            <a:off x="2671159" y="1300525"/>
            <a:ext cx="6991922" cy="4593587"/>
          </a:xfrm>
          <a:prstGeom prst="rect">
            <a:avLst/>
          </a:prstGeom>
        </p:spPr>
      </p:pic>
      <p:sp>
        <p:nvSpPr>
          <p:cNvPr id="2" name="Θέση αριθμού διαφάνειας 27">
            <a:extLst>
              <a:ext uri="{FF2B5EF4-FFF2-40B4-BE49-F238E27FC236}">
                <a16:creationId xmlns:a16="http://schemas.microsoft.com/office/drawing/2014/main" id="{BDD1FDE7-E0CD-3697-BC15-8600516FE4AF}"/>
              </a:ext>
            </a:extLst>
          </p:cNvPr>
          <p:cNvSpPr>
            <a:spLocks noGrp="1"/>
          </p:cNvSpPr>
          <p:nvPr>
            <p:ph type="sldNum" sz="quarter" idx="12"/>
          </p:nvPr>
        </p:nvSpPr>
        <p:spPr>
          <a:xfrm>
            <a:off x="9525000" y="6437693"/>
            <a:ext cx="2133600" cy="365125"/>
          </a:xfrm>
        </p:spPr>
        <p:txBody>
          <a:bodyPr/>
          <a:lstStyle/>
          <a:p>
            <a:fld id="{C1FF6DA9-008F-8B48-92A6-B652298478BF}" type="slidenum">
              <a:rPr lang="en-US" smtClean="0"/>
              <a:t>40</a:t>
            </a:fld>
            <a:endParaRPr lang="en-US"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sp>
        <p:nvSpPr>
          <p:cNvPr id="3" name="TextBox 2"/>
          <p:cNvSpPr txBox="1"/>
          <p:nvPr/>
        </p:nvSpPr>
        <p:spPr>
          <a:xfrm>
            <a:off x="685800" y="731520"/>
            <a:ext cx="10835640" cy="347788"/>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200"/>
              </a:spcAft>
              <a:buClrTx/>
              <a:buSzTx/>
              <a:buFontTx/>
              <a:buNone/>
              <a:tabLst/>
              <a:defRPr/>
            </a:pPr>
            <a:r>
              <a:rPr kumimoji="0" sz="1900" b="1" i="0" u="none" strike="noStrike" kern="1200" cap="none" spc="0" normalizeH="0" baseline="0" noProof="0" dirty="0" err="1">
                <a:ln>
                  <a:noFill/>
                </a:ln>
                <a:solidFill>
                  <a:srgbClr val="24465B"/>
                </a:solidFill>
                <a:effectLst/>
                <a:uLnTx/>
                <a:uFillTx/>
                <a:latin typeface="Aptos Display"/>
                <a:ea typeface="+mn-ea"/>
                <a:cs typeface="+mn-cs"/>
              </a:rPr>
              <a:t>Τι</a:t>
            </a:r>
            <a:r>
              <a:rPr kumimoji="0" sz="1900" b="1" i="0" u="none" strike="noStrike" kern="1200" cap="none" spc="0" normalizeH="0" baseline="0" noProof="0" dirty="0">
                <a:ln>
                  <a:noFill/>
                </a:ln>
                <a:solidFill>
                  <a:srgbClr val="24465B"/>
                </a:solidFill>
                <a:effectLst/>
                <a:uLnTx/>
                <a:uFillTx/>
                <a:latin typeface="Aptos Display"/>
                <a:ea typeface="+mn-ea"/>
                <a:cs typeface="+mn-cs"/>
              </a:rPr>
              <a:t> β</a:t>
            </a:r>
            <a:r>
              <a:rPr kumimoji="0" sz="1900" b="1" i="0" u="none" strike="noStrike" kern="1200" cap="none" spc="0" normalizeH="0" baseline="0" noProof="0" dirty="0" err="1">
                <a:ln>
                  <a:noFill/>
                </a:ln>
                <a:solidFill>
                  <a:srgbClr val="24465B"/>
                </a:solidFill>
                <a:effectLst/>
                <a:uLnTx/>
                <a:uFillTx/>
                <a:latin typeface="Aptos Display"/>
                <a:ea typeface="+mn-ea"/>
                <a:cs typeface="+mn-cs"/>
              </a:rPr>
              <a:t>λέ</a:t>
            </a:r>
            <a:r>
              <a:rPr kumimoji="0" sz="1900" b="1" i="0" u="none" strike="noStrike" kern="1200" cap="none" spc="0" normalizeH="0" baseline="0" noProof="0" dirty="0">
                <a:ln>
                  <a:noFill/>
                </a:ln>
                <a:solidFill>
                  <a:srgbClr val="24465B"/>
                </a:solidFill>
                <a:effectLst/>
                <a:uLnTx/>
                <a:uFillTx/>
                <a:latin typeface="Aptos Display"/>
                <a:ea typeface="+mn-ea"/>
                <a:cs typeface="+mn-cs"/>
              </a:rPr>
              <a:t>πεις; Τι σκέφτεσαι γι’  αυτό που βλέπεις; Τι θα ήθελες να ρωτήσεις τη ζωγράφο;</a:t>
            </a:r>
          </a:p>
        </p:txBody>
      </p:sp>
      <p:sp>
        <p:nvSpPr>
          <p:cNvPr id="4" name="Rounded Rectangle 3"/>
          <p:cNvSpPr/>
          <p:nvPr/>
        </p:nvSpPr>
        <p:spPr>
          <a:xfrm>
            <a:off x="1901952" y="1664208"/>
            <a:ext cx="8366760" cy="4187952"/>
          </a:xfrm>
          <a:prstGeom prst="roundRect">
            <a:avLst/>
          </a:prstGeom>
          <a:solidFill>
            <a:srgbClr val="FFFFFF"/>
          </a:solidFill>
          <a:ln w="7620">
            <a:solidFill>
              <a:srgbClr val="D9D6C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pic>
        <p:nvPicPr>
          <p:cNvPr id="5" name="Picture 4" descr="image3.jpeg"/>
          <p:cNvPicPr>
            <a:picLocks noChangeAspect="1"/>
          </p:cNvPicPr>
          <p:nvPr/>
        </p:nvPicPr>
        <p:blipFill>
          <a:blip r:embed="rId2"/>
          <a:stretch>
            <a:fillRect/>
          </a:stretch>
        </p:blipFill>
        <p:spPr>
          <a:xfrm>
            <a:off x="1993392" y="1813446"/>
            <a:ext cx="8183880" cy="3889474"/>
          </a:xfrm>
          <a:prstGeom prst="rect">
            <a:avLst/>
          </a:prstGeom>
        </p:spPr>
      </p:pic>
      <p:sp>
        <p:nvSpPr>
          <p:cNvPr id="6" name="TextBox 5"/>
          <p:cNvSpPr txBox="1"/>
          <p:nvPr/>
        </p:nvSpPr>
        <p:spPr>
          <a:xfrm>
            <a:off x="2057400" y="5833872"/>
            <a:ext cx="8092440" cy="438912"/>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200"/>
              </a:spcAft>
              <a:buClrTx/>
              <a:buSzTx/>
              <a:buFontTx/>
              <a:buNone/>
              <a:tabLst/>
              <a:defRPr/>
            </a:pPr>
            <a:r>
              <a:rPr kumimoji="0" sz="919" b="0" i="1" u="none" strike="noStrike" kern="1200" cap="none" spc="0" normalizeH="0" baseline="0" noProof="0">
                <a:ln>
                  <a:noFill/>
                </a:ln>
                <a:solidFill>
                  <a:srgbClr val="6C7A82"/>
                </a:solidFill>
                <a:effectLst/>
                <a:uLnTx/>
                <a:uFillTx/>
                <a:latin typeface="Aptos"/>
                <a:ea typeface="+mn-ea"/>
                <a:cs typeface="+mn-cs"/>
              </a:rPr>
              <a:t>Encounters The Light Series</a:t>
            </a:r>
          </a:p>
          <a:p>
            <a:pPr marL="0" marR="0" lvl="0" indent="0" algn="ctr" defTabSz="457200" rtl="0" eaLnBrk="1" fontAlgn="auto" latinLnBrk="0" hangingPunct="1">
              <a:lnSpc>
                <a:spcPct val="100000"/>
              </a:lnSpc>
              <a:spcBef>
                <a:spcPts val="0"/>
              </a:spcBef>
              <a:spcAft>
                <a:spcPts val="200"/>
              </a:spcAft>
              <a:buClrTx/>
              <a:buSzTx/>
              <a:buFontTx/>
              <a:buNone/>
              <a:tabLst/>
              <a:defRPr/>
            </a:pPr>
            <a:r>
              <a:rPr kumimoji="0" sz="919" b="0" i="1" u="none" strike="noStrike" kern="1200" cap="none" spc="0" normalizeH="0" baseline="0" noProof="0">
                <a:ln>
                  <a:noFill/>
                </a:ln>
                <a:solidFill>
                  <a:srgbClr val="6C7A82"/>
                </a:solidFill>
                <a:effectLst/>
                <a:uLnTx/>
                <a:uFillTx/>
                <a:latin typeface="Aptos"/>
                <a:ea typeface="+mn-ea"/>
                <a:cs typeface="+mn-cs"/>
              </a:rPr>
              <a:t>(A Witness to Power) – Nicola Green (https://www.nicolagreen.com/encounters   )</a:t>
            </a:r>
          </a:p>
        </p:txBody>
      </p:sp>
      <p:sp>
        <p:nvSpPr>
          <p:cNvPr id="7" name="Rectangle 6"/>
          <p:cNvSpPr/>
          <p:nvPr/>
        </p:nvSpPr>
        <p:spPr>
          <a:xfrm>
            <a:off x="502920" y="6501384"/>
            <a:ext cx="11155680" cy="9144"/>
          </a:xfrm>
          <a:prstGeom prst="rect">
            <a:avLst/>
          </a:prstGeom>
          <a:solidFill>
            <a:srgbClr val="D9D6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Θέση αριθμού διαφάνειας 27">
            <a:extLst>
              <a:ext uri="{FF2B5EF4-FFF2-40B4-BE49-F238E27FC236}">
                <a16:creationId xmlns:a16="http://schemas.microsoft.com/office/drawing/2014/main" id="{0733FF60-F3A0-898D-46F9-DA323E1A2CA3}"/>
              </a:ext>
            </a:extLst>
          </p:cNvPr>
          <p:cNvSpPr>
            <a:spLocks noGrp="1"/>
          </p:cNvSpPr>
          <p:nvPr>
            <p:ph type="sldNum" sz="quarter" idx="12"/>
          </p:nvPr>
        </p:nvSpPr>
        <p:spPr>
          <a:xfrm>
            <a:off x="9525000" y="6437693"/>
            <a:ext cx="2133600" cy="365125"/>
          </a:xfrm>
        </p:spPr>
        <p:txBody>
          <a:bodyPr/>
          <a:lstStyle/>
          <a:p>
            <a:fld id="{C1FF6DA9-008F-8B48-92A6-B652298478BF}" type="slidenum">
              <a:rPr lang="en-US" smtClean="0"/>
              <a:t>41</a:t>
            </a:fld>
            <a:endParaRPr lang="en-US"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sp>
        <p:nvSpPr>
          <p:cNvPr id="3" name="TextBox 2"/>
          <p:cNvSpPr txBox="1"/>
          <p:nvPr/>
        </p:nvSpPr>
        <p:spPr>
          <a:xfrm>
            <a:off x="685800" y="731520"/>
            <a:ext cx="10835640" cy="658368"/>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2600" b="1" i="0" u="none" strike="noStrike" kern="1200" cap="none" spc="0" normalizeH="0" baseline="0" noProof="0">
                <a:ln>
                  <a:noFill/>
                </a:ln>
                <a:solidFill>
                  <a:srgbClr val="24465B"/>
                </a:solidFill>
                <a:effectLst/>
                <a:uLnTx/>
                <a:uFillTx/>
                <a:latin typeface="Aptos Display"/>
                <a:ea typeface="+mn-ea"/>
                <a:cs typeface="+mn-cs"/>
              </a:rPr>
              <a:t>Διδακτικά παραδείγματα</a:t>
            </a:r>
          </a:p>
        </p:txBody>
      </p:sp>
      <p:sp>
        <p:nvSpPr>
          <p:cNvPr id="5" name="Rounded Rectangle 4"/>
          <p:cNvSpPr/>
          <p:nvPr/>
        </p:nvSpPr>
        <p:spPr>
          <a:xfrm>
            <a:off x="731520" y="1755648"/>
            <a:ext cx="5257800" cy="4343400"/>
          </a:xfrm>
          <a:prstGeom prst="roundRect">
            <a:avLst/>
          </a:prstGeom>
          <a:solidFill>
            <a:srgbClr val="FFFFFF"/>
          </a:solidFill>
          <a:ln w="7620">
            <a:solidFill>
              <a:srgbClr val="D9D6C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pic>
        <p:nvPicPr>
          <p:cNvPr id="6" name="Picture 5" descr="image4.jpeg"/>
          <p:cNvPicPr>
            <a:picLocks noChangeAspect="1"/>
          </p:cNvPicPr>
          <p:nvPr/>
        </p:nvPicPr>
        <p:blipFill>
          <a:blip r:embed="rId2"/>
          <a:stretch>
            <a:fillRect/>
          </a:stretch>
        </p:blipFill>
        <p:spPr>
          <a:xfrm>
            <a:off x="1778000" y="1886054"/>
            <a:ext cx="3434080" cy="3864356"/>
          </a:xfrm>
          <a:prstGeom prst="rect">
            <a:avLst/>
          </a:prstGeom>
        </p:spPr>
      </p:pic>
      <p:sp>
        <p:nvSpPr>
          <p:cNvPr id="7" name="TextBox 6"/>
          <p:cNvSpPr txBox="1"/>
          <p:nvPr/>
        </p:nvSpPr>
        <p:spPr>
          <a:xfrm>
            <a:off x="1005840" y="5793232"/>
            <a:ext cx="4709160" cy="347472"/>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200"/>
              </a:spcAft>
              <a:buClrTx/>
              <a:buSzTx/>
              <a:buFontTx/>
              <a:buNone/>
              <a:tabLst/>
              <a:defRPr/>
            </a:pPr>
            <a:r>
              <a:rPr kumimoji="0" sz="1019" b="1" i="0" u="none" strike="noStrike" kern="1200" cap="none" spc="0" normalizeH="0" baseline="0" noProof="0" dirty="0">
                <a:ln>
                  <a:noFill/>
                </a:ln>
                <a:solidFill>
                  <a:srgbClr val="24465B"/>
                </a:solidFill>
                <a:effectLst/>
                <a:uLnTx/>
                <a:uFillTx/>
                <a:latin typeface="Aptos"/>
                <a:ea typeface="+mn-ea"/>
                <a:cs typeface="+mn-cs"/>
              </a:rPr>
              <a:t>Marc Chagall, the "White Crucifixion“ (1938)</a:t>
            </a:r>
          </a:p>
        </p:txBody>
      </p:sp>
      <p:sp>
        <p:nvSpPr>
          <p:cNvPr id="8" name="Rounded Rectangle 7"/>
          <p:cNvSpPr/>
          <p:nvPr/>
        </p:nvSpPr>
        <p:spPr>
          <a:xfrm>
            <a:off x="6199632" y="1755648"/>
            <a:ext cx="5257800" cy="4343400"/>
          </a:xfrm>
          <a:prstGeom prst="roundRect">
            <a:avLst/>
          </a:prstGeom>
          <a:solidFill>
            <a:srgbClr val="FFFFFF"/>
          </a:solidFill>
          <a:ln w="7620">
            <a:solidFill>
              <a:srgbClr val="D9D6C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pic>
        <p:nvPicPr>
          <p:cNvPr id="9" name="Picture 8" descr="image5.jpeg"/>
          <p:cNvPicPr>
            <a:picLocks noChangeAspect="1"/>
          </p:cNvPicPr>
          <p:nvPr/>
        </p:nvPicPr>
        <p:blipFill>
          <a:blip r:embed="rId3"/>
          <a:stretch>
            <a:fillRect/>
          </a:stretch>
        </p:blipFill>
        <p:spPr>
          <a:xfrm>
            <a:off x="6321649" y="2174240"/>
            <a:ext cx="5020777" cy="3330448"/>
          </a:xfrm>
          <a:prstGeom prst="rect">
            <a:avLst/>
          </a:prstGeom>
        </p:spPr>
      </p:pic>
      <p:sp>
        <p:nvSpPr>
          <p:cNvPr id="10" name="TextBox 9"/>
          <p:cNvSpPr txBox="1"/>
          <p:nvPr/>
        </p:nvSpPr>
        <p:spPr>
          <a:xfrm>
            <a:off x="6446520" y="5679440"/>
            <a:ext cx="4754880" cy="237744"/>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200"/>
              </a:spcAft>
              <a:buClrTx/>
              <a:buSzTx/>
              <a:buFontTx/>
              <a:buNone/>
              <a:tabLst/>
              <a:defRPr/>
            </a:pPr>
            <a:r>
              <a:rPr kumimoji="0" sz="1019" b="1" i="0" u="none" strike="noStrike" kern="1200" cap="none" spc="0" normalizeH="0" baseline="0" noProof="0" dirty="0" err="1">
                <a:ln>
                  <a:noFill/>
                </a:ln>
                <a:solidFill>
                  <a:srgbClr val="24465B"/>
                </a:solidFill>
                <a:effectLst/>
                <a:uLnTx/>
                <a:uFillTx/>
                <a:latin typeface="Aptos"/>
                <a:ea typeface="+mn-ea"/>
                <a:cs typeface="+mn-cs"/>
              </a:rPr>
              <a:t>Αχιλλέ</a:t>
            </a:r>
            <a:r>
              <a:rPr kumimoji="0" sz="1019" b="1" i="0" u="none" strike="noStrike" kern="1200" cap="none" spc="0" normalizeH="0" baseline="0" noProof="0" dirty="0">
                <a:ln>
                  <a:noFill/>
                </a:ln>
                <a:solidFill>
                  <a:srgbClr val="24465B"/>
                </a:solidFill>
                <a:effectLst/>
                <a:uLnTx/>
                <a:uFillTx/>
                <a:latin typeface="Aptos"/>
                <a:ea typeface="+mn-ea"/>
                <a:cs typeface="+mn-cs"/>
              </a:rPr>
              <a:t>ας Ραζής, «Μελάκ, μόνος του», 2017</a:t>
            </a:r>
          </a:p>
        </p:txBody>
      </p:sp>
      <p:sp>
        <p:nvSpPr>
          <p:cNvPr id="11" name="TextBox 10"/>
          <p:cNvSpPr txBox="1"/>
          <p:nvPr/>
        </p:nvSpPr>
        <p:spPr>
          <a:xfrm>
            <a:off x="6446520" y="5907024"/>
            <a:ext cx="4754880" cy="219456"/>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200"/>
              </a:spcAft>
              <a:buClrTx/>
              <a:buSzTx/>
              <a:buFontTx/>
              <a:buNone/>
              <a:tabLst/>
              <a:defRPr/>
            </a:pPr>
            <a:r>
              <a:rPr kumimoji="0" sz="830" b="0" i="0" u="none" strike="noStrike" kern="1200" cap="none" spc="0" normalizeH="0" baseline="0" noProof="0" dirty="0">
                <a:ln>
                  <a:noFill/>
                </a:ln>
                <a:solidFill>
                  <a:srgbClr val="6C7A82"/>
                </a:solidFill>
                <a:effectLst/>
                <a:uLnTx/>
                <a:uFillTx/>
                <a:latin typeface="Aptos"/>
                <a:ea typeface="+mn-ea"/>
                <a:cs typeface="+mn-cs"/>
                <a:hlinkClick r:id="rId4"/>
              </a:rPr>
              <a:t>https://skoufagallery.gr/exhibition/achilleas-razis/</a:t>
            </a:r>
          </a:p>
        </p:txBody>
      </p:sp>
      <p:sp>
        <p:nvSpPr>
          <p:cNvPr id="12" name="Rectangle 11"/>
          <p:cNvSpPr/>
          <p:nvPr/>
        </p:nvSpPr>
        <p:spPr>
          <a:xfrm>
            <a:off x="502920" y="6501384"/>
            <a:ext cx="11155680" cy="9144"/>
          </a:xfrm>
          <a:prstGeom prst="rect">
            <a:avLst/>
          </a:prstGeom>
          <a:solidFill>
            <a:srgbClr val="D9D6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Θέση αριθμού διαφάνειας 27">
            <a:extLst>
              <a:ext uri="{FF2B5EF4-FFF2-40B4-BE49-F238E27FC236}">
                <a16:creationId xmlns:a16="http://schemas.microsoft.com/office/drawing/2014/main" id="{DA750978-39FD-BAF5-FC08-71935A6E99CA}"/>
              </a:ext>
            </a:extLst>
          </p:cNvPr>
          <p:cNvSpPr>
            <a:spLocks noGrp="1"/>
          </p:cNvSpPr>
          <p:nvPr>
            <p:ph type="sldNum" sz="quarter" idx="12"/>
          </p:nvPr>
        </p:nvSpPr>
        <p:spPr>
          <a:xfrm>
            <a:off x="9525000" y="6437693"/>
            <a:ext cx="2133600" cy="365125"/>
          </a:xfrm>
        </p:spPr>
        <p:txBody>
          <a:bodyPr/>
          <a:lstStyle/>
          <a:p>
            <a:fld id="{C1FF6DA9-008F-8B48-92A6-B652298478BF}" type="slidenum">
              <a:rPr lang="en-US" smtClean="0"/>
              <a:t>42</a:t>
            </a:fld>
            <a:endParaRPr lang="en-US"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6C21AF-961F-2871-35AD-2C9215526092}"/>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BCB385E0-C6EB-CF9C-15C4-859CB6F3E23E}"/>
              </a:ext>
            </a:extLst>
          </p:cNvPr>
          <p:cNvSpPr txBox="1"/>
          <p:nvPr/>
        </p:nvSpPr>
        <p:spPr>
          <a:xfrm>
            <a:off x="5477346" y="175808"/>
            <a:ext cx="6036473" cy="912045"/>
          </a:xfrm>
          <a:prstGeom prst="rect">
            <a:avLst/>
          </a:prstGeom>
          <a:noFill/>
        </p:spPr>
        <p:txBody>
          <a:bodyPr wrap="square" lIns="27432" tIns="27432" rIns="27432" bIns="27432" anchor="t">
            <a:spAutoFit/>
          </a:bodyPr>
          <a:lstStyle/>
          <a:p>
            <a:pPr marL="0" marR="0" lvl="0" indent="0" algn="r" defTabSz="457200" rtl="0" eaLnBrk="1" fontAlgn="auto" latinLnBrk="0" hangingPunct="1">
              <a:lnSpc>
                <a:spcPct val="100000"/>
              </a:lnSpc>
              <a:spcBef>
                <a:spcPts val="0"/>
              </a:spcBef>
              <a:spcAft>
                <a:spcPts val="200"/>
              </a:spcAft>
              <a:buClrTx/>
              <a:buSzTx/>
              <a:buFontTx/>
              <a:buNone/>
              <a:tabLst/>
              <a:defRPr/>
            </a:pPr>
            <a:r>
              <a:rPr lang="el-GR" sz="2700" b="1" dirty="0" err="1">
                <a:solidFill>
                  <a:srgbClr val="24465B"/>
                </a:solidFill>
                <a:latin typeface="Aptos Display"/>
              </a:rPr>
              <a:t>Στ</a:t>
            </a:r>
            <a:r>
              <a:rPr lang="el-GR" sz="2700" b="1" dirty="0">
                <a:solidFill>
                  <a:srgbClr val="24465B"/>
                </a:solidFill>
                <a:latin typeface="Aptos Display"/>
              </a:rPr>
              <a:t>΄ Δημοτικού</a:t>
            </a:r>
          </a:p>
          <a:p>
            <a:pPr marL="0" marR="0" lvl="0" indent="0" algn="r" defTabSz="457200" rtl="0" eaLnBrk="1" fontAlgn="auto" latinLnBrk="0" hangingPunct="1">
              <a:lnSpc>
                <a:spcPct val="100000"/>
              </a:lnSpc>
              <a:spcBef>
                <a:spcPts val="0"/>
              </a:spcBef>
              <a:spcAft>
                <a:spcPts val="200"/>
              </a:spcAft>
              <a:buClrTx/>
              <a:buSzTx/>
              <a:buFontTx/>
              <a:buNone/>
              <a:tabLst/>
              <a:defRPr/>
            </a:pPr>
            <a:r>
              <a:rPr kumimoji="0" lang="el-GR" sz="2700" b="1" i="0" u="none" strike="noStrike" kern="1200" cap="none" spc="0" normalizeH="0" baseline="0" noProof="0" dirty="0">
                <a:ln>
                  <a:noFill/>
                </a:ln>
                <a:solidFill>
                  <a:srgbClr val="24465B"/>
                </a:solidFill>
                <a:effectLst/>
                <a:uLnTx/>
                <a:uFillTx/>
                <a:latin typeface="Aptos Display"/>
                <a:ea typeface="+mn-ea"/>
                <a:cs typeface="+mn-cs"/>
              </a:rPr>
              <a:t>3. Ηθικές αξίες και κανονιστικές αρχές</a:t>
            </a:r>
            <a:endParaRPr kumimoji="0" sz="2700" b="1" i="0" u="none" strike="noStrike" kern="1200" cap="none" spc="0" normalizeH="0" baseline="0" noProof="0" dirty="0">
              <a:ln>
                <a:noFill/>
              </a:ln>
              <a:solidFill>
                <a:srgbClr val="24465B"/>
              </a:solidFill>
              <a:effectLst/>
              <a:uLnTx/>
              <a:uFillTx/>
              <a:latin typeface="Aptos Display"/>
              <a:ea typeface="+mn-ea"/>
              <a:cs typeface="+mn-cs"/>
            </a:endParaRPr>
          </a:p>
        </p:txBody>
      </p:sp>
      <p:sp>
        <p:nvSpPr>
          <p:cNvPr id="7" name="Rounded Rectangle 6">
            <a:extLst>
              <a:ext uri="{FF2B5EF4-FFF2-40B4-BE49-F238E27FC236}">
                <a16:creationId xmlns:a16="http://schemas.microsoft.com/office/drawing/2014/main" id="{89F5C302-5A70-C2E1-D1D3-EC690DE4C726}"/>
              </a:ext>
            </a:extLst>
          </p:cNvPr>
          <p:cNvSpPr/>
          <p:nvPr/>
        </p:nvSpPr>
        <p:spPr>
          <a:xfrm>
            <a:off x="4979406" y="1719072"/>
            <a:ext cx="6542034" cy="1298448"/>
          </a:xfrm>
          <a:prstGeom prst="roundRect">
            <a:avLst/>
          </a:prstGeom>
          <a:solidFill>
            <a:srgbClr val="E8D9BA"/>
          </a:solidFill>
          <a:ln w="6350">
            <a:solidFill>
              <a:srgbClr val="D9D6C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Rectangle 7">
            <a:extLst>
              <a:ext uri="{FF2B5EF4-FFF2-40B4-BE49-F238E27FC236}">
                <a16:creationId xmlns:a16="http://schemas.microsoft.com/office/drawing/2014/main" id="{F4528F90-5444-C849-5503-449A7C6AA784}"/>
              </a:ext>
            </a:extLst>
          </p:cNvPr>
          <p:cNvSpPr/>
          <p:nvPr/>
        </p:nvSpPr>
        <p:spPr>
          <a:xfrm>
            <a:off x="5125242" y="1846711"/>
            <a:ext cx="73152" cy="310896"/>
          </a:xfrm>
          <a:prstGeom prst="rect">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TextBox 8">
            <a:extLst>
              <a:ext uri="{FF2B5EF4-FFF2-40B4-BE49-F238E27FC236}">
                <a16:creationId xmlns:a16="http://schemas.microsoft.com/office/drawing/2014/main" id="{A4F1DACF-6F4A-5DBE-40B8-A9B8C1A73652}"/>
              </a:ext>
            </a:extLst>
          </p:cNvPr>
          <p:cNvSpPr txBox="1"/>
          <p:nvPr/>
        </p:nvSpPr>
        <p:spPr>
          <a:xfrm>
            <a:off x="5361432" y="1808788"/>
            <a:ext cx="6830568" cy="1301895"/>
          </a:xfrm>
          <a:prstGeom prst="rect">
            <a:avLst/>
          </a:prstGeom>
          <a:noFill/>
        </p:spPr>
        <p:txBody>
          <a:bodyPr wrap="square" lIns="27432" tIns="27432" rIns="27432" bIns="27432" anchor="ctr">
            <a:spAutoFit/>
          </a:bodyPr>
          <a:lstStyle/>
          <a:p>
            <a:r>
              <a:rPr lang="el-GR" sz="1100" dirty="0"/>
              <a:t> </a:t>
            </a:r>
            <a:r>
              <a:rPr lang="el-GR" sz="1100" dirty="0">
                <a:solidFill>
                  <a:srgbClr val="396E8F"/>
                </a:solidFill>
              </a:rPr>
              <a:t>ΠΜΑ</a:t>
            </a:r>
          </a:p>
          <a:p>
            <a:r>
              <a:rPr lang="el-GR" sz="1100" dirty="0">
                <a:solidFill>
                  <a:srgbClr val="396E8F"/>
                </a:solidFill>
              </a:rPr>
              <a:t>Οι μαθητές/μαθήτριες να είναι σε θέση να:</a:t>
            </a:r>
          </a:p>
          <a:p>
            <a:r>
              <a:rPr lang="el-GR" sz="1100" dirty="0">
                <a:solidFill>
                  <a:srgbClr val="396E8F"/>
                </a:solidFill>
              </a:rPr>
              <a:t>«Κατανοούν ότι η αγάπη συνδέεται με τη φροντίδα, την εγγύτητα και την ευθύνη, αλλά δεν μπορεί να είναι καταναγκαστική εντολή. Διατυπώνουν απόψεις για το αν η αγάπη μπορεί ή πρέπει να απαιτείται και αν διαφοροποιείται από την υποχρέωση </a:t>
            </a:r>
          </a:p>
          <a:p>
            <a:endParaRPr lang="el-GR" sz="1200" dirty="0"/>
          </a:p>
          <a:p>
            <a:pPr marL="0" marR="0" lvl="0" indent="0" algn="l" defTabSz="457200" rtl="0" eaLnBrk="1" fontAlgn="auto" latinLnBrk="0" hangingPunct="1">
              <a:lnSpc>
                <a:spcPct val="100000"/>
              </a:lnSpc>
              <a:spcBef>
                <a:spcPts val="0"/>
              </a:spcBef>
              <a:spcAft>
                <a:spcPts val="200"/>
              </a:spcAft>
              <a:buClrTx/>
              <a:buSzTx/>
              <a:buFontTx/>
              <a:buNone/>
              <a:tabLst/>
              <a:defRPr/>
            </a:pPr>
            <a:endParaRPr kumimoji="0" sz="1400" b="0" i="0" u="none" strike="noStrike" kern="1200" cap="none" spc="0" normalizeH="0" baseline="0" noProof="0" dirty="0">
              <a:ln>
                <a:noFill/>
              </a:ln>
              <a:solidFill>
                <a:srgbClr val="364248"/>
              </a:solidFill>
              <a:effectLst/>
              <a:uLnTx/>
              <a:uFillTx/>
              <a:latin typeface="Aptos"/>
              <a:ea typeface="+mn-ea"/>
              <a:cs typeface="+mn-cs"/>
            </a:endParaRPr>
          </a:p>
        </p:txBody>
      </p:sp>
      <p:sp>
        <p:nvSpPr>
          <p:cNvPr id="10" name="Rounded Rectangle 9">
            <a:extLst>
              <a:ext uri="{FF2B5EF4-FFF2-40B4-BE49-F238E27FC236}">
                <a16:creationId xmlns:a16="http://schemas.microsoft.com/office/drawing/2014/main" id="{DCCD4BD4-F590-AAE3-4F33-1E9AD2A629B5}"/>
              </a:ext>
            </a:extLst>
          </p:cNvPr>
          <p:cNvSpPr/>
          <p:nvPr/>
        </p:nvSpPr>
        <p:spPr>
          <a:xfrm>
            <a:off x="4979406" y="3127248"/>
            <a:ext cx="6542034" cy="1298448"/>
          </a:xfrm>
          <a:prstGeom prst="roundRect">
            <a:avLst/>
          </a:prstGeom>
          <a:solidFill>
            <a:srgbClr val="E5ECEE"/>
          </a:solidFill>
          <a:ln w="6350">
            <a:solidFill>
              <a:srgbClr val="D9D6C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Rectangle 10">
            <a:extLst>
              <a:ext uri="{FF2B5EF4-FFF2-40B4-BE49-F238E27FC236}">
                <a16:creationId xmlns:a16="http://schemas.microsoft.com/office/drawing/2014/main" id="{97115DE0-0967-D772-3F09-523380CEC501}"/>
              </a:ext>
            </a:extLst>
          </p:cNvPr>
          <p:cNvSpPr/>
          <p:nvPr/>
        </p:nvSpPr>
        <p:spPr>
          <a:xfrm>
            <a:off x="5125242" y="3208910"/>
            <a:ext cx="73152" cy="310896"/>
          </a:xfrm>
          <a:prstGeom prst="rect">
            <a:avLst/>
          </a:prstGeom>
          <a:solidFill>
            <a:srgbClr val="7D9EA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TextBox 11">
            <a:extLst>
              <a:ext uri="{FF2B5EF4-FFF2-40B4-BE49-F238E27FC236}">
                <a16:creationId xmlns:a16="http://schemas.microsoft.com/office/drawing/2014/main" id="{B6D19677-D1FA-2B22-A69C-47C9D73466AA}"/>
              </a:ext>
            </a:extLst>
          </p:cNvPr>
          <p:cNvSpPr txBox="1"/>
          <p:nvPr/>
        </p:nvSpPr>
        <p:spPr>
          <a:xfrm>
            <a:off x="5576316" y="3255917"/>
            <a:ext cx="6400800" cy="917174"/>
          </a:xfrm>
          <a:prstGeom prst="rect">
            <a:avLst/>
          </a:prstGeom>
          <a:noFill/>
        </p:spPr>
        <p:txBody>
          <a:bodyPr wrap="square" lIns="27432" tIns="27432" rIns="27432" bIns="27432" anchor="ctr">
            <a:spAutoFit/>
          </a:bodyPr>
          <a:lstStyle/>
          <a:p>
            <a:r>
              <a:rPr lang="el-GR" sz="1400" dirty="0">
                <a:solidFill>
                  <a:srgbClr val="396E8F"/>
                </a:solidFill>
              </a:rPr>
              <a:t>«</a:t>
            </a:r>
            <a:r>
              <a:rPr lang="el-GR" sz="1400" dirty="0" err="1">
                <a:solidFill>
                  <a:srgbClr val="396E8F"/>
                </a:solidFill>
              </a:rPr>
              <a:t>Διαθρησκευτική</a:t>
            </a:r>
            <a:r>
              <a:rPr lang="el-GR" sz="1400" dirty="0">
                <a:solidFill>
                  <a:srgbClr val="396E8F"/>
                </a:solidFill>
              </a:rPr>
              <a:t> συλλογική δραστηριότητα: Η «αγάπη» σε διαφορετικές θρησκευτικές παραδόσεις»</a:t>
            </a:r>
          </a:p>
          <a:p>
            <a:r>
              <a:rPr lang="el-GR" sz="1400" dirty="0"/>
              <a:t> </a:t>
            </a:r>
          </a:p>
          <a:p>
            <a:pPr marL="0" marR="0" lvl="0" indent="0" algn="l" defTabSz="457200" rtl="0" eaLnBrk="1" fontAlgn="auto" latinLnBrk="0" hangingPunct="1">
              <a:lnSpc>
                <a:spcPct val="100000"/>
              </a:lnSpc>
              <a:spcBef>
                <a:spcPts val="0"/>
              </a:spcBef>
              <a:spcAft>
                <a:spcPts val="200"/>
              </a:spcAft>
              <a:buClrTx/>
              <a:buSzTx/>
              <a:buFontTx/>
              <a:buNone/>
              <a:tabLst/>
              <a:defRPr/>
            </a:pPr>
            <a:endParaRPr kumimoji="0" sz="1400" b="0" i="0" u="none" strike="noStrike" kern="1200" cap="none" spc="0" normalizeH="0" baseline="0" noProof="0" dirty="0">
              <a:ln>
                <a:noFill/>
              </a:ln>
              <a:solidFill>
                <a:srgbClr val="364248"/>
              </a:solidFill>
              <a:effectLst/>
              <a:uLnTx/>
              <a:uFillTx/>
              <a:latin typeface="Aptos"/>
              <a:ea typeface="+mn-ea"/>
              <a:cs typeface="+mn-cs"/>
            </a:endParaRPr>
          </a:p>
        </p:txBody>
      </p:sp>
      <p:sp>
        <p:nvSpPr>
          <p:cNvPr id="13" name="Rounded Rectangle 12">
            <a:extLst>
              <a:ext uri="{FF2B5EF4-FFF2-40B4-BE49-F238E27FC236}">
                <a16:creationId xmlns:a16="http://schemas.microsoft.com/office/drawing/2014/main" id="{FB38ED7B-6766-01ED-CA1A-754C4DDD0E93}"/>
              </a:ext>
            </a:extLst>
          </p:cNvPr>
          <p:cNvSpPr/>
          <p:nvPr/>
        </p:nvSpPr>
        <p:spPr>
          <a:xfrm>
            <a:off x="4979404" y="4535424"/>
            <a:ext cx="6542035" cy="1298448"/>
          </a:xfrm>
          <a:prstGeom prst="roundRect">
            <a:avLst/>
          </a:prstGeom>
          <a:solidFill>
            <a:srgbClr val="DCE5DE"/>
          </a:solidFill>
          <a:ln w="6350">
            <a:solidFill>
              <a:srgbClr val="D9D6C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srgbClr val="396E8F"/>
                </a:solidFill>
                <a:effectLst/>
                <a:uLnTx/>
                <a:uFillTx/>
                <a:latin typeface="Calibri"/>
                <a:ea typeface="+mn-ea"/>
                <a:cs typeface="+mn-cs"/>
              </a:rPr>
              <a:t>Ενδεικτικές δραστηριότητες: Έντεχνος συλλογισμός (Τι βλέπεις; Τι σκέφτεσαι; Τι θα ήθελες να ρωτήσεις;</a:t>
            </a:r>
            <a:r>
              <a:rPr lang="el-GR" sz="1200" dirty="0">
                <a:solidFill>
                  <a:srgbClr val="396E8F"/>
                </a:solidFill>
                <a:latin typeface="Calibri"/>
              </a:rPr>
              <a:t>)</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srgbClr val="396E8F"/>
                </a:solidFill>
                <a:effectLst/>
                <a:uLnTx/>
                <a:uFillTx/>
                <a:latin typeface="Calibri"/>
                <a:ea typeface="+mn-ea"/>
                <a:cs typeface="+mn-cs"/>
              </a:rPr>
              <a:t>Εναλλακτικά: Αρχή – Μέση – Τέλος (με μια φωτογραφία</a:t>
            </a:r>
            <a:r>
              <a:rPr lang="el-GR" sz="1200" dirty="0">
                <a:solidFill>
                  <a:srgbClr val="396E8F"/>
                </a:solidFill>
                <a:latin typeface="Calibri"/>
              </a:rPr>
              <a:t> σε ολομέλεια ή αν ά ομάδα)</a:t>
            </a:r>
            <a:endParaRPr kumimoji="0" lang="el-GR" sz="1200" b="0" i="0" u="none" strike="noStrike" kern="1200" cap="none" spc="0" normalizeH="0" baseline="0" noProof="0" dirty="0">
              <a:ln>
                <a:noFill/>
              </a:ln>
              <a:solidFill>
                <a:srgbClr val="396E8F"/>
              </a:solidFill>
              <a:effectLst/>
              <a:uLnTx/>
              <a:uFillTx/>
              <a:latin typeface="Calibri"/>
              <a:ea typeface="+mn-ea"/>
              <a:cs typeface="+mn-cs"/>
            </a:endParaRPr>
          </a:p>
        </p:txBody>
      </p:sp>
      <p:sp>
        <p:nvSpPr>
          <p:cNvPr id="14" name="Rectangle 13">
            <a:extLst>
              <a:ext uri="{FF2B5EF4-FFF2-40B4-BE49-F238E27FC236}">
                <a16:creationId xmlns:a16="http://schemas.microsoft.com/office/drawing/2014/main" id="{AA8F3F0D-D48F-2642-4B80-C1E1796E3E7C}"/>
              </a:ext>
            </a:extLst>
          </p:cNvPr>
          <p:cNvSpPr/>
          <p:nvPr/>
        </p:nvSpPr>
        <p:spPr>
          <a:xfrm>
            <a:off x="5161818" y="4782312"/>
            <a:ext cx="73152" cy="310896"/>
          </a:xfrm>
          <a:prstGeom prst="rect">
            <a:avLst/>
          </a:prstGeom>
          <a:solidFill>
            <a:srgbClr val="24465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Rectangle 16">
            <a:extLst>
              <a:ext uri="{FF2B5EF4-FFF2-40B4-BE49-F238E27FC236}">
                <a16:creationId xmlns:a16="http://schemas.microsoft.com/office/drawing/2014/main" id="{AE4327A2-4B04-B12F-746C-7DF852763B55}"/>
              </a:ext>
            </a:extLst>
          </p:cNvPr>
          <p:cNvSpPr/>
          <p:nvPr/>
        </p:nvSpPr>
        <p:spPr>
          <a:xfrm>
            <a:off x="502920" y="6501384"/>
            <a:ext cx="11155680" cy="9144"/>
          </a:xfrm>
          <a:prstGeom prst="rect">
            <a:avLst/>
          </a:prstGeom>
          <a:solidFill>
            <a:srgbClr val="D9D6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Θέση αριθμού διαφάνειας 27">
            <a:extLst>
              <a:ext uri="{FF2B5EF4-FFF2-40B4-BE49-F238E27FC236}">
                <a16:creationId xmlns:a16="http://schemas.microsoft.com/office/drawing/2014/main" id="{E65B2273-A39A-B464-E788-92F30225D9BD}"/>
              </a:ext>
            </a:extLst>
          </p:cNvPr>
          <p:cNvSpPr>
            <a:spLocks noGrp="1"/>
          </p:cNvSpPr>
          <p:nvPr>
            <p:ph type="sldNum" sz="quarter" idx="12"/>
          </p:nvPr>
        </p:nvSpPr>
        <p:spPr>
          <a:xfrm>
            <a:off x="9525000" y="6437693"/>
            <a:ext cx="2133600" cy="365125"/>
          </a:xfrm>
        </p:spPr>
        <p:txBody>
          <a:bodyPr/>
          <a:lstStyle/>
          <a:p>
            <a:fld id="{C1FF6DA9-008F-8B48-92A6-B652298478BF}" type="slidenum">
              <a:rPr lang="en-US" smtClean="0"/>
              <a:t>43</a:t>
            </a:fld>
            <a:endParaRPr lang="en-US" dirty="0"/>
          </a:p>
        </p:txBody>
      </p:sp>
      <p:pic>
        <p:nvPicPr>
          <p:cNvPr id="4" name="Εικόνα 3" descr="The interfaith action and ministry of Archbishop Anastasios of Albania |  World Council of Churches">
            <a:extLst>
              <a:ext uri="{FF2B5EF4-FFF2-40B4-BE49-F238E27FC236}">
                <a16:creationId xmlns:a16="http://schemas.microsoft.com/office/drawing/2014/main" id="{3C68ECFE-2D8D-80C4-5EA3-C7ECDE8C3392}"/>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076" y="174752"/>
            <a:ext cx="2839944" cy="1544320"/>
          </a:xfrm>
          <a:prstGeom prst="rect">
            <a:avLst/>
          </a:prstGeom>
          <a:noFill/>
          <a:ln>
            <a:noFill/>
          </a:ln>
        </p:spPr>
      </p:pic>
      <p:pic>
        <p:nvPicPr>
          <p:cNvPr id="19" name="Εικόνα 18" descr="About us – Religions for Peace United Kingdom">
            <a:extLst>
              <a:ext uri="{FF2B5EF4-FFF2-40B4-BE49-F238E27FC236}">
                <a16:creationId xmlns:a16="http://schemas.microsoft.com/office/drawing/2014/main" id="{23B4A35D-DBAB-928C-4631-5BD691ED819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87870" y="1930782"/>
            <a:ext cx="2435860" cy="1267460"/>
          </a:xfrm>
          <a:prstGeom prst="rect">
            <a:avLst/>
          </a:prstGeom>
          <a:noFill/>
          <a:ln>
            <a:noFill/>
          </a:ln>
        </p:spPr>
      </p:pic>
      <p:pic>
        <p:nvPicPr>
          <p:cNvPr id="21" name="Εικόνα 20" descr="How Religious Communities Can Lead the Fight Against Climate Change |  Earth.Org">
            <a:extLst>
              <a:ext uri="{FF2B5EF4-FFF2-40B4-BE49-F238E27FC236}">
                <a16:creationId xmlns:a16="http://schemas.microsoft.com/office/drawing/2014/main" id="{494423A6-277F-FE78-6060-614B3CBBF657}"/>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4884" y="3255917"/>
            <a:ext cx="2118995" cy="1413510"/>
          </a:xfrm>
          <a:prstGeom prst="rect">
            <a:avLst/>
          </a:prstGeom>
          <a:noFill/>
          <a:ln>
            <a:noFill/>
          </a:ln>
        </p:spPr>
      </p:pic>
      <p:pic>
        <p:nvPicPr>
          <p:cNvPr id="22" name="1 - Εικόνα" descr="unnamed.jpg">
            <a:extLst>
              <a:ext uri="{FF2B5EF4-FFF2-40B4-BE49-F238E27FC236}">
                <a16:creationId xmlns:a16="http://schemas.microsoft.com/office/drawing/2014/main" id="{F075CB00-83FC-4B8E-A30C-A32D6F4D1161}"/>
              </a:ext>
            </a:extLst>
          </p:cNvPr>
          <p:cNvPicPr>
            <a:picLocks/>
          </p:cNvPicPr>
          <p:nvPr/>
        </p:nvPicPr>
        <p:blipFill>
          <a:blip r:embed="rId5"/>
          <a:stretch>
            <a:fillRect/>
          </a:stretch>
        </p:blipFill>
        <p:spPr>
          <a:xfrm>
            <a:off x="1539088" y="4809744"/>
            <a:ext cx="2822833" cy="1700784"/>
          </a:xfrm>
          <a:prstGeom prst="rect">
            <a:avLst/>
          </a:prstGeom>
        </p:spPr>
      </p:pic>
    </p:spTree>
    <p:extLst>
      <p:ext uri="{BB962C8B-B14F-4D97-AF65-F5344CB8AC3E}">
        <p14:creationId xmlns:p14="http://schemas.microsoft.com/office/powerpoint/2010/main" val="220195549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sp>
        <p:nvSpPr>
          <p:cNvPr id="3" name="TextBox 2"/>
          <p:cNvSpPr txBox="1"/>
          <p:nvPr/>
        </p:nvSpPr>
        <p:spPr>
          <a:xfrm>
            <a:off x="662940" y="256032"/>
            <a:ext cx="10835640" cy="658368"/>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2700" b="1" i="0" u="none" strike="noStrike" kern="1200" cap="none" spc="0" normalizeH="0" baseline="0" noProof="0" dirty="0" err="1">
                <a:ln>
                  <a:noFill/>
                </a:ln>
                <a:solidFill>
                  <a:srgbClr val="24465B"/>
                </a:solidFill>
                <a:effectLst/>
                <a:uLnTx/>
                <a:uFillTx/>
                <a:latin typeface="Aptos Display"/>
                <a:ea typeface="+mn-ea"/>
                <a:cs typeface="+mn-cs"/>
              </a:rPr>
              <a:t>Χρυσός</a:t>
            </a:r>
            <a:r>
              <a:rPr kumimoji="0" sz="2700" b="1" i="0" u="none" strike="noStrike" kern="1200" cap="none" spc="0" normalizeH="0" baseline="0" noProof="0" dirty="0">
                <a:ln>
                  <a:noFill/>
                </a:ln>
                <a:solidFill>
                  <a:srgbClr val="24465B"/>
                </a:solidFill>
                <a:effectLst/>
                <a:uLnTx/>
                <a:uFillTx/>
                <a:latin typeface="Aptos Display"/>
                <a:ea typeface="+mn-ea"/>
                <a:cs typeface="+mn-cs"/>
              </a:rPr>
              <a:t> κα</a:t>
            </a:r>
            <a:r>
              <a:rPr kumimoji="0" sz="2700" b="1" i="0" u="none" strike="noStrike" kern="1200" cap="none" spc="0" normalizeH="0" baseline="0" noProof="0" dirty="0" err="1">
                <a:ln>
                  <a:noFill/>
                </a:ln>
                <a:solidFill>
                  <a:srgbClr val="24465B"/>
                </a:solidFill>
                <a:effectLst/>
                <a:uLnTx/>
                <a:uFillTx/>
                <a:latin typeface="Aptos Display"/>
                <a:ea typeface="+mn-ea"/>
                <a:cs typeface="+mn-cs"/>
              </a:rPr>
              <a:t>νόν</a:t>
            </a:r>
            <a:r>
              <a:rPr kumimoji="0" sz="2700" b="1" i="0" u="none" strike="noStrike" kern="1200" cap="none" spc="0" normalizeH="0" baseline="0" noProof="0" dirty="0">
                <a:ln>
                  <a:noFill/>
                </a:ln>
                <a:solidFill>
                  <a:srgbClr val="24465B"/>
                </a:solidFill>
                <a:effectLst/>
                <a:uLnTx/>
                <a:uFillTx/>
                <a:latin typeface="Aptos Display"/>
                <a:ea typeface="+mn-ea"/>
                <a:cs typeface="+mn-cs"/>
              </a:rPr>
              <a:t>ας</a:t>
            </a:r>
          </a:p>
        </p:txBody>
      </p:sp>
      <p:grpSp>
        <p:nvGrpSpPr>
          <p:cNvPr id="20" name="Ομάδα 19">
            <a:extLst>
              <a:ext uri="{FF2B5EF4-FFF2-40B4-BE49-F238E27FC236}">
                <a16:creationId xmlns:a16="http://schemas.microsoft.com/office/drawing/2014/main" id="{6CAA148F-FE57-DC78-CE1D-819F3B5ABF95}"/>
              </a:ext>
            </a:extLst>
          </p:cNvPr>
          <p:cNvGrpSpPr/>
          <p:nvPr/>
        </p:nvGrpSpPr>
        <p:grpSpPr>
          <a:xfrm>
            <a:off x="685800" y="1298448"/>
            <a:ext cx="3547872" cy="4535424"/>
            <a:chOff x="804672" y="1536192"/>
            <a:chExt cx="3429000" cy="4297680"/>
          </a:xfrm>
        </p:grpSpPr>
        <p:sp>
          <p:nvSpPr>
            <p:cNvPr id="5" name="Rounded Rectangle 4"/>
            <p:cNvSpPr/>
            <p:nvPr/>
          </p:nvSpPr>
          <p:spPr>
            <a:xfrm>
              <a:off x="804672" y="1536192"/>
              <a:ext cx="3429000" cy="4297680"/>
            </a:xfrm>
            <a:prstGeom prst="roundRect">
              <a:avLst/>
            </a:prstGeom>
            <a:solidFill>
              <a:srgbClr val="FFFFFF"/>
            </a:solidFill>
            <a:ln w="7620">
              <a:solidFill>
                <a:srgbClr val="D9D6C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pic>
          <p:nvPicPr>
            <p:cNvPr id="6" name="Picture 5" descr="image7.jpeg"/>
            <p:cNvPicPr>
              <a:picLocks noChangeAspect="1"/>
            </p:cNvPicPr>
            <p:nvPr/>
          </p:nvPicPr>
          <p:blipFill>
            <a:blip r:embed="rId2"/>
            <a:srcRect l="8631" r="8740"/>
            <a:stretch>
              <a:fillRect/>
            </a:stretch>
          </p:blipFill>
          <p:spPr>
            <a:xfrm>
              <a:off x="963168" y="1836703"/>
              <a:ext cx="3072384" cy="3718277"/>
            </a:xfrm>
            <a:prstGeom prst="rect">
              <a:avLst/>
            </a:prstGeom>
          </p:spPr>
        </p:pic>
      </p:grpSp>
      <p:sp>
        <p:nvSpPr>
          <p:cNvPr id="7" name="Rounded Rectangle 6"/>
          <p:cNvSpPr/>
          <p:nvPr/>
        </p:nvSpPr>
        <p:spPr>
          <a:xfrm>
            <a:off x="4434840" y="1691051"/>
            <a:ext cx="7086600" cy="1298448"/>
          </a:xfrm>
          <a:prstGeom prst="roundRect">
            <a:avLst/>
          </a:prstGeom>
          <a:solidFill>
            <a:srgbClr val="E8D9BA"/>
          </a:solidFill>
          <a:ln w="6350">
            <a:solidFill>
              <a:srgbClr val="D9D6C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Rectangle 7"/>
          <p:cNvSpPr/>
          <p:nvPr/>
        </p:nvSpPr>
        <p:spPr>
          <a:xfrm>
            <a:off x="4617720" y="1883664"/>
            <a:ext cx="73152" cy="310896"/>
          </a:xfrm>
          <a:prstGeom prst="rect">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TextBox 8"/>
          <p:cNvSpPr txBox="1"/>
          <p:nvPr/>
        </p:nvSpPr>
        <p:spPr>
          <a:xfrm>
            <a:off x="4828032" y="2102294"/>
            <a:ext cx="6400800" cy="486287"/>
          </a:xfrm>
          <a:prstGeom prst="rect">
            <a:avLst/>
          </a:prstGeom>
          <a:noFill/>
        </p:spPr>
        <p:txBody>
          <a:bodyPr wrap="square" lIns="27432" tIns="27432" rIns="27432" bIns="27432" anchor="ctr">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1400" b="0" i="0" u="none" strike="noStrike" kern="1200" cap="none" spc="0" normalizeH="0" baseline="0" noProof="0" dirty="0">
                <a:ln>
                  <a:noFill/>
                </a:ln>
                <a:solidFill>
                  <a:srgbClr val="364248"/>
                </a:solidFill>
                <a:effectLst/>
                <a:uLnTx/>
                <a:uFillTx/>
                <a:latin typeface="Aptos"/>
                <a:ea typeface="+mn-ea"/>
                <a:cs typeface="+mn-cs"/>
              </a:rPr>
              <a:t>«</a:t>
            </a:r>
            <a:r>
              <a:rPr kumimoji="0" sz="1400" b="0" i="0" u="none" strike="noStrike" kern="1200" cap="none" spc="0" normalizeH="0" baseline="0" noProof="0" dirty="0" err="1">
                <a:ln>
                  <a:noFill/>
                </a:ln>
                <a:solidFill>
                  <a:srgbClr val="364248"/>
                </a:solidFill>
                <a:effectLst/>
                <a:uLnTx/>
                <a:uFillTx/>
                <a:latin typeface="Aptos"/>
                <a:ea typeface="+mn-ea"/>
                <a:cs typeface="+mn-cs"/>
              </a:rPr>
              <a:t>Αυτό</a:t>
            </a:r>
            <a:r>
              <a:rPr kumimoji="0" sz="1400" b="0" i="0" u="none" strike="noStrike" kern="1200" cap="none" spc="0" normalizeH="0" baseline="0" noProof="0" dirty="0">
                <a:ln>
                  <a:noFill/>
                </a:ln>
                <a:solidFill>
                  <a:srgbClr val="364248"/>
                </a:solidFill>
                <a:effectLst/>
                <a:uLnTx/>
                <a:uFillTx/>
                <a:latin typeface="Aptos"/>
                <a:ea typeface="+mn-ea"/>
                <a:cs typeface="+mn-cs"/>
              </a:rPr>
              <a:t> </a:t>
            </a:r>
            <a:r>
              <a:rPr kumimoji="0" sz="1400" b="0" i="0" u="none" strike="noStrike" kern="1200" cap="none" spc="0" normalizeH="0" baseline="0" noProof="0" dirty="0" err="1">
                <a:ln>
                  <a:noFill/>
                </a:ln>
                <a:solidFill>
                  <a:srgbClr val="364248"/>
                </a:solidFill>
                <a:effectLst/>
                <a:uLnTx/>
                <a:uFillTx/>
                <a:latin typeface="Aptos"/>
                <a:ea typeface="+mn-ea"/>
                <a:cs typeface="+mn-cs"/>
              </a:rPr>
              <a:t>είν</a:t>
            </a:r>
            <a:r>
              <a:rPr kumimoji="0" sz="1400" b="0" i="0" u="none" strike="noStrike" kern="1200" cap="none" spc="0" normalizeH="0" baseline="0" noProof="0" dirty="0">
                <a:ln>
                  <a:noFill/>
                </a:ln>
                <a:solidFill>
                  <a:srgbClr val="364248"/>
                </a:solidFill>
                <a:effectLst/>
                <a:uLnTx/>
                <a:uFillTx/>
                <a:latin typeface="Aptos"/>
                <a:ea typeface="+mn-ea"/>
                <a:cs typeface="+mn-cs"/>
              </a:rPr>
              <a:t>αι η σύνοψη του χρέους: Μην κάνεις ποτέ στους άλλους κάτι το οποίο θα σου προξενούσε πόνο αν γινόταν σε σένα» (Μαχαμπαράτα, ΧΙΙΙ, 114,8)</a:t>
            </a:r>
          </a:p>
        </p:txBody>
      </p:sp>
      <p:sp>
        <p:nvSpPr>
          <p:cNvPr id="10" name="Rounded Rectangle 9"/>
          <p:cNvSpPr/>
          <p:nvPr/>
        </p:nvSpPr>
        <p:spPr>
          <a:xfrm>
            <a:off x="4434840" y="3127248"/>
            <a:ext cx="7086600" cy="1298448"/>
          </a:xfrm>
          <a:prstGeom prst="roundRect">
            <a:avLst/>
          </a:prstGeom>
          <a:solidFill>
            <a:srgbClr val="E5ECEE"/>
          </a:solidFill>
          <a:ln w="6350">
            <a:solidFill>
              <a:srgbClr val="D9D6C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Rectangle 10"/>
          <p:cNvSpPr/>
          <p:nvPr/>
        </p:nvSpPr>
        <p:spPr>
          <a:xfrm>
            <a:off x="4617720" y="3291840"/>
            <a:ext cx="73152" cy="310896"/>
          </a:xfrm>
          <a:prstGeom prst="rect">
            <a:avLst/>
          </a:prstGeom>
          <a:solidFill>
            <a:srgbClr val="7D9EA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TextBox 11"/>
          <p:cNvSpPr txBox="1"/>
          <p:nvPr/>
        </p:nvSpPr>
        <p:spPr>
          <a:xfrm>
            <a:off x="4828032" y="3402746"/>
            <a:ext cx="6400800" cy="701731"/>
          </a:xfrm>
          <a:prstGeom prst="rect">
            <a:avLst/>
          </a:prstGeom>
          <a:noFill/>
        </p:spPr>
        <p:txBody>
          <a:bodyPr wrap="square" lIns="27432" tIns="27432" rIns="27432" bIns="27432" anchor="ctr">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1400" b="0" i="0" u="none" strike="noStrike" kern="1200" cap="none" spc="0" normalizeH="0" baseline="0" noProof="0" dirty="0">
                <a:ln>
                  <a:noFill/>
                </a:ln>
                <a:solidFill>
                  <a:srgbClr val="364248"/>
                </a:solidFill>
                <a:effectLst/>
                <a:uLnTx/>
                <a:uFillTx/>
                <a:latin typeface="Aptos"/>
                <a:ea typeface="+mn-ea"/>
                <a:cs typeface="+mn-cs"/>
              </a:rPr>
              <a:t>«Υπ</a:t>
            </a:r>
            <a:r>
              <a:rPr kumimoji="0" sz="1400" b="0" i="0" u="none" strike="noStrike" kern="1200" cap="none" spc="0" normalizeH="0" baseline="0" noProof="0" dirty="0" err="1">
                <a:ln>
                  <a:noFill/>
                </a:ln>
                <a:solidFill>
                  <a:srgbClr val="364248"/>
                </a:solidFill>
                <a:effectLst/>
                <a:uLnTx/>
                <a:uFillTx/>
                <a:latin typeface="Aptos"/>
                <a:ea typeface="+mn-ea"/>
                <a:cs typeface="+mn-cs"/>
              </a:rPr>
              <a:t>άρχει</a:t>
            </a:r>
            <a:r>
              <a:rPr kumimoji="0" sz="1400" b="0" i="0" u="none" strike="noStrike" kern="1200" cap="none" spc="0" normalizeH="0" baseline="0" noProof="0" dirty="0">
                <a:ln>
                  <a:noFill/>
                </a:ln>
                <a:solidFill>
                  <a:srgbClr val="364248"/>
                </a:solidFill>
                <a:effectLst/>
                <a:uLnTx/>
                <a:uFillTx/>
                <a:latin typeface="Aptos"/>
                <a:ea typeface="+mn-ea"/>
                <a:cs typeface="+mn-cs"/>
              </a:rPr>
              <a:t> </a:t>
            </a:r>
            <a:r>
              <a:rPr kumimoji="0" sz="1400" b="0" i="0" u="none" strike="noStrike" kern="1200" cap="none" spc="0" normalizeH="0" baseline="0" noProof="0" dirty="0" err="1">
                <a:ln>
                  <a:noFill/>
                </a:ln>
                <a:solidFill>
                  <a:srgbClr val="364248"/>
                </a:solidFill>
                <a:effectLst/>
                <a:uLnTx/>
                <a:uFillTx/>
                <a:latin typeface="Aptos"/>
                <a:ea typeface="+mn-ea"/>
                <a:cs typeface="+mn-cs"/>
              </a:rPr>
              <a:t>μι</a:t>
            </a:r>
            <a:r>
              <a:rPr kumimoji="0" sz="1400" b="0" i="0" u="none" strike="noStrike" kern="1200" cap="none" spc="0" normalizeH="0" baseline="0" noProof="0" dirty="0">
                <a:ln>
                  <a:noFill/>
                </a:ln>
                <a:solidFill>
                  <a:srgbClr val="364248"/>
                </a:solidFill>
                <a:effectLst/>
                <a:uLnTx/>
                <a:uFillTx/>
                <a:latin typeface="Aptos"/>
                <a:ea typeface="+mn-ea"/>
                <a:cs typeface="+mn-cs"/>
              </a:rPr>
              <a:t>α λέξη η οποία να χρησιμεύει ως κανόνας πρακτικός για όλη τη ζωή; Ο Κομφούκιος απάντησε: “Δεν είναι αυτή η λέξη η αμοιβαιότητα; Λοιπόν, μην κάνεις στους άλλους ό,τι δεν θα ήθελες να κάνουν σε σένα”» (Analects, 15,23).</a:t>
            </a:r>
          </a:p>
        </p:txBody>
      </p:sp>
      <p:sp>
        <p:nvSpPr>
          <p:cNvPr id="13" name="Rounded Rectangle 12"/>
          <p:cNvSpPr/>
          <p:nvPr/>
        </p:nvSpPr>
        <p:spPr>
          <a:xfrm>
            <a:off x="4434840" y="4535424"/>
            <a:ext cx="7086600" cy="1298448"/>
          </a:xfrm>
          <a:prstGeom prst="roundRect">
            <a:avLst/>
          </a:prstGeom>
          <a:solidFill>
            <a:srgbClr val="DCE5DE"/>
          </a:solidFill>
          <a:ln w="6350">
            <a:solidFill>
              <a:srgbClr val="D9D6C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Rectangle 13"/>
          <p:cNvSpPr/>
          <p:nvPr/>
        </p:nvSpPr>
        <p:spPr>
          <a:xfrm>
            <a:off x="4617720" y="4700016"/>
            <a:ext cx="73152" cy="310896"/>
          </a:xfrm>
          <a:prstGeom prst="rect">
            <a:avLst/>
          </a:prstGeom>
          <a:solidFill>
            <a:srgbClr val="24465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5" name="TextBox 14"/>
          <p:cNvSpPr txBox="1"/>
          <p:nvPr/>
        </p:nvSpPr>
        <p:spPr>
          <a:xfrm>
            <a:off x="4828032" y="4810922"/>
            <a:ext cx="6400800" cy="701731"/>
          </a:xfrm>
          <a:prstGeom prst="rect">
            <a:avLst/>
          </a:prstGeom>
          <a:noFill/>
        </p:spPr>
        <p:txBody>
          <a:bodyPr wrap="square" lIns="27432" tIns="27432" rIns="27432" bIns="27432" anchor="ctr">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1400" b="0" i="0" u="none" strike="noStrike" kern="1200" cap="none" spc="0" normalizeH="0" baseline="0" noProof="0" dirty="0">
                <a:ln>
                  <a:noFill/>
                </a:ln>
                <a:solidFill>
                  <a:srgbClr val="364248"/>
                </a:solidFill>
                <a:effectLst/>
                <a:uLnTx/>
                <a:uFillTx/>
                <a:latin typeface="Aptos"/>
                <a:ea typeface="+mn-ea"/>
                <a:cs typeface="+mn-cs"/>
              </a:rPr>
              <a:t>«</a:t>
            </a:r>
            <a:r>
              <a:rPr kumimoji="0" sz="1400" b="0" i="0" u="none" strike="noStrike" kern="1200" cap="none" spc="0" normalizeH="0" baseline="0" noProof="0" dirty="0" err="1">
                <a:ln>
                  <a:noFill/>
                </a:ln>
                <a:solidFill>
                  <a:srgbClr val="364248"/>
                </a:solidFill>
                <a:effectLst/>
                <a:uLnTx/>
                <a:uFillTx/>
                <a:latin typeface="Aptos"/>
                <a:ea typeface="+mn-ea"/>
                <a:cs typeface="+mn-cs"/>
              </a:rPr>
              <a:t>Μιά</a:t>
            </a:r>
            <a:r>
              <a:rPr kumimoji="0" sz="1400" b="0" i="0" u="none" strike="noStrike" kern="1200" cap="none" spc="0" normalizeH="0" baseline="0" noProof="0" dirty="0">
                <a:ln>
                  <a:noFill/>
                </a:ln>
                <a:solidFill>
                  <a:srgbClr val="364248"/>
                </a:solidFill>
                <a:effectLst/>
                <a:uLnTx/>
                <a:uFillTx/>
                <a:latin typeface="Aptos"/>
                <a:ea typeface="+mn-ea"/>
                <a:cs typeface="+mn-cs"/>
              </a:rPr>
              <a:t> κα</a:t>
            </a:r>
            <a:r>
              <a:rPr kumimoji="0" sz="1400" b="0" i="0" u="none" strike="noStrike" kern="1200" cap="none" spc="0" normalizeH="0" baseline="0" noProof="0" dirty="0" err="1">
                <a:ln>
                  <a:noFill/>
                </a:ln>
                <a:solidFill>
                  <a:srgbClr val="364248"/>
                </a:solidFill>
                <a:effectLst/>
                <a:uLnTx/>
                <a:uFillTx/>
                <a:latin typeface="Aptos"/>
                <a:ea typeface="+mn-ea"/>
                <a:cs typeface="+mn-cs"/>
              </a:rPr>
              <a:t>τάστ</a:t>
            </a:r>
            <a:r>
              <a:rPr kumimoji="0" sz="1400" b="0" i="0" u="none" strike="noStrike" kern="1200" cap="none" spc="0" normalizeH="0" baseline="0" noProof="0" dirty="0">
                <a:ln>
                  <a:noFill/>
                </a:ln>
                <a:solidFill>
                  <a:srgbClr val="364248"/>
                </a:solidFill>
                <a:effectLst/>
                <a:uLnTx/>
                <a:uFillTx/>
                <a:latin typeface="Aptos"/>
                <a:ea typeface="+mn-ea"/>
                <a:cs typeface="+mn-cs"/>
              </a:rPr>
              <a:t>αση, ἡ ὁποία δέν εἶναι εὐχάριστη σέ μένα, θά πρέπει νά εἶναι τό ἴδιο καί γιά τόν ἄλλον· καί μιά κατάσταση, ἡ ὁποία δέν εἶναι εὐχάριστη, χαροποιός σέ μένα, πῶς θά μποροῦσα νά τήν ἐπιβάλω στόν ἄλλο;» (Samayata, Nikaya, 15,23)</a:t>
            </a:r>
          </a:p>
        </p:txBody>
      </p:sp>
      <p:sp>
        <p:nvSpPr>
          <p:cNvPr id="16" name="TextBox 15"/>
          <p:cNvSpPr txBox="1"/>
          <p:nvPr/>
        </p:nvSpPr>
        <p:spPr>
          <a:xfrm>
            <a:off x="896112" y="5907024"/>
            <a:ext cx="3072384" cy="240066"/>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200"/>
              </a:spcAft>
              <a:buClrTx/>
              <a:buSzTx/>
              <a:buFontTx/>
              <a:buNone/>
              <a:tabLst/>
              <a:defRPr/>
            </a:pPr>
            <a:r>
              <a:rPr kumimoji="0" sz="1200" b="0" i="1" u="none" strike="noStrike" kern="1200" cap="none" spc="0" normalizeH="0" baseline="0" noProof="0" dirty="0">
                <a:ln>
                  <a:noFill/>
                </a:ln>
                <a:solidFill>
                  <a:srgbClr val="6C7A82"/>
                </a:solidFill>
                <a:effectLst/>
                <a:uLnTx/>
                <a:uFillTx/>
                <a:latin typeface="Aptos"/>
                <a:ea typeface="+mn-ea"/>
                <a:cs typeface="+mn-cs"/>
              </a:rPr>
              <a:t>Golden Rule by Norman Rockwell</a:t>
            </a:r>
          </a:p>
        </p:txBody>
      </p:sp>
      <p:sp>
        <p:nvSpPr>
          <p:cNvPr id="17" name="Rectangle 16"/>
          <p:cNvSpPr/>
          <p:nvPr/>
        </p:nvSpPr>
        <p:spPr>
          <a:xfrm>
            <a:off x="502920" y="6501384"/>
            <a:ext cx="11155680" cy="9144"/>
          </a:xfrm>
          <a:prstGeom prst="rect">
            <a:avLst/>
          </a:prstGeom>
          <a:solidFill>
            <a:srgbClr val="D9D6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Θέση αριθμού διαφάνειας 27">
            <a:extLst>
              <a:ext uri="{FF2B5EF4-FFF2-40B4-BE49-F238E27FC236}">
                <a16:creationId xmlns:a16="http://schemas.microsoft.com/office/drawing/2014/main" id="{A479D93E-1AC6-7F35-9EA1-A1CEA2147339}"/>
              </a:ext>
            </a:extLst>
          </p:cNvPr>
          <p:cNvSpPr>
            <a:spLocks noGrp="1"/>
          </p:cNvSpPr>
          <p:nvPr>
            <p:ph type="sldNum" sz="quarter" idx="12"/>
          </p:nvPr>
        </p:nvSpPr>
        <p:spPr>
          <a:xfrm>
            <a:off x="9525000" y="6437693"/>
            <a:ext cx="2133600" cy="365125"/>
          </a:xfrm>
        </p:spPr>
        <p:txBody>
          <a:bodyPr/>
          <a:lstStyle/>
          <a:p>
            <a:fld id="{C1FF6DA9-008F-8B48-92A6-B652298478BF}" type="slidenum">
              <a:rPr lang="en-US" smtClean="0"/>
              <a:t>44</a:t>
            </a:fld>
            <a:endParaRPr lang="en-US" dirty="0"/>
          </a:p>
        </p:txBody>
      </p:sp>
      <p:sp>
        <p:nvSpPr>
          <p:cNvPr id="21" name="Rounded Rectangle 4">
            <a:extLst>
              <a:ext uri="{FF2B5EF4-FFF2-40B4-BE49-F238E27FC236}">
                <a16:creationId xmlns:a16="http://schemas.microsoft.com/office/drawing/2014/main" id="{E4DF2B30-B269-50BD-BAEE-EEDF101A0CF5}"/>
              </a:ext>
            </a:extLst>
          </p:cNvPr>
          <p:cNvSpPr/>
          <p:nvPr/>
        </p:nvSpPr>
        <p:spPr>
          <a:xfrm>
            <a:off x="4404360" y="415893"/>
            <a:ext cx="7124700" cy="1165430"/>
          </a:xfrm>
          <a:prstGeom prst="roundRect">
            <a:avLst/>
          </a:prstGeom>
          <a:solidFill>
            <a:srgbClr val="FFFFFF"/>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a:defRPr/>
            </a:pPr>
            <a:r>
              <a:rPr lang="el-GR" sz="1400" dirty="0">
                <a:solidFill>
                  <a:srgbClr val="396E8F"/>
                </a:solidFill>
                <a:latin typeface="Aptos" panose="020B0004020202020204" pitchFamily="34" charset="0"/>
              </a:rPr>
              <a:t>«Όλα όσα θέλετε να σας κάνουν οι άλλοι άνθρωποι, αυτά να τους κάνετε κι εσείς· σ’ αυτό συνοψίζονται ο νόμος και οι προφήτες».» (</a:t>
            </a:r>
            <a:r>
              <a:rPr lang="el-GR" sz="1400" dirty="0" err="1">
                <a:solidFill>
                  <a:srgbClr val="396E8F"/>
                </a:solidFill>
                <a:latin typeface="Aptos" panose="020B0004020202020204" pitchFamily="34" charset="0"/>
              </a:rPr>
              <a:t>Μτ</a:t>
            </a:r>
            <a:r>
              <a:rPr lang="el-GR" sz="1400" dirty="0">
                <a:solidFill>
                  <a:srgbClr val="396E8F"/>
                </a:solidFill>
                <a:latin typeface="Aptos" panose="020B0004020202020204" pitchFamily="34" charset="0"/>
              </a:rPr>
              <a:t>. 7:12 &amp; </a:t>
            </a:r>
            <a:r>
              <a:rPr lang="el-GR" sz="1400" dirty="0" err="1">
                <a:solidFill>
                  <a:srgbClr val="396E8F"/>
                </a:solidFill>
                <a:latin typeface="Aptos" panose="020B0004020202020204" pitchFamily="34" charset="0"/>
              </a:rPr>
              <a:t>Λκ</a:t>
            </a:r>
            <a:r>
              <a:rPr lang="el-GR" sz="1400" dirty="0">
                <a:solidFill>
                  <a:srgbClr val="396E8F"/>
                </a:solidFill>
                <a:latin typeface="Aptos" panose="020B0004020202020204" pitchFamily="34" charset="0"/>
              </a:rPr>
              <a:t>. 6:31) 	</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white"/>
              </a:solidFill>
              <a:effectLst/>
              <a:uLnTx/>
              <a:uFillTx/>
              <a:latin typeface="Calibri"/>
              <a:ea typeface="+mn-ea"/>
              <a:cs typeface="+mn-cs"/>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24465B"/>
        </a:solidFill>
        <a:effectLst/>
      </p:bgPr>
    </p:bg>
    <p:spTree>
      <p:nvGrpSpPr>
        <p:cNvPr id="1" name=""/>
        <p:cNvGrpSpPr/>
        <p:nvPr/>
      </p:nvGrpSpPr>
      <p:grpSpPr>
        <a:xfrm>
          <a:off x="0" y="0"/>
          <a:ext cx="0" cy="0"/>
          <a:chOff x="0" y="0"/>
          <a:chExt cx="0" cy="0"/>
        </a:xfrm>
      </p:grpSpPr>
      <p:sp>
        <p:nvSpPr>
          <p:cNvPr id="2" name="Oval 1"/>
          <p:cNvSpPr/>
          <p:nvPr/>
        </p:nvSpPr>
        <p:spPr>
          <a:xfrm>
            <a:off x="9326880" y="-731520"/>
            <a:ext cx="3749039" cy="3749039"/>
          </a:xfrm>
          <a:prstGeom prst="ellipse">
            <a:avLst/>
          </a:prstGeom>
          <a:solidFill>
            <a:srgbClr val="7D9EA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Oval 2"/>
          <p:cNvSpPr/>
          <p:nvPr/>
        </p:nvSpPr>
        <p:spPr>
          <a:xfrm>
            <a:off x="8458200" y="0"/>
            <a:ext cx="2286000" cy="2286000"/>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TextBox 3"/>
          <p:cNvSpPr txBox="1"/>
          <p:nvPr/>
        </p:nvSpPr>
        <p:spPr>
          <a:xfrm>
            <a:off x="768096" y="1980920"/>
            <a:ext cx="6583680" cy="501676"/>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2900" b="1" i="0" u="none" strike="noStrike" kern="1200" cap="none" spc="0" normalizeH="0" baseline="0" noProof="0" dirty="0" err="1">
                <a:ln>
                  <a:noFill/>
                </a:ln>
                <a:solidFill>
                  <a:srgbClr val="FFFFFF"/>
                </a:solidFill>
                <a:effectLst/>
                <a:uLnTx/>
                <a:uFillTx/>
                <a:latin typeface="Aptos Display"/>
                <a:ea typeface="+mn-ea"/>
                <a:cs typeface="+mn-cs"/>
              </a:rPr>
              <a:t>Δομή</a:t>
            </a:r>
            <a:r>
              <a:rPr kumimoji="0" sz="2900" b="1" i="0" u="none" strike="noStrike" kern="1200" cap="none" spc="0" normalizeH="0" baseline="0" noProof="0" dirty="0">
                <a:ln>
                  <a:noFill/>
                </a:ln>
                <a:solidFill>
                  <a:srgbClr val="FFFFFF"/>
                </a:solidFill>
                <a:effectLst/>
                <a:uLnTx/>
                <a:uFillTx/>
                <a:latin typeface="Aptos Display"/>
                <a:ea typeface="+mn-ea"/>
                <a:cs typeface="+mn-cs"/>
              </a:rPr>
              <a:t> και π</a:t>
            </a:r>
            <a:r>
              <a:rPr kumimoji="0" sz="2900" b="1" i="0" u="none" strike="noStrike" kern="1200" cap="none" spc="0" normalizeH="0" baseline="0" noProof="0" dirty="0" err="1">
                <a:ln>
                  <a:noFill/>
                </a:ln>
                <a:solidFill>
                  <a:srgbClr val="FFFFFF"/>
                </a:solidFill>
                <a:effectLst/>
                <a:uLnTx/>
                <a:uFillTx/>
                <a:latin typeface="Aptos Display"/>
                <a:ea typeface="+mn-ea"/>
                <a:cs typeface="+mn-cs"/>
              </a:rPr>
              <a:t>εριεχόμενο</a:t>
            </a:r>
            <a:r>
              <a:rPr kumimoji="0" lang="el-GR" sz="2900" b="1" i="0" u="none" strike="noStrike" kern="1200" cap="none" spc="0" normalizeH="0" baseline="0" noProof="0" dirty="0">
                <a:ln>
                  <a:noFill/>
                </a:ln>
                <a:solidFill>
                  <a:srgbClr val="FFFFFF"/>
                </a:solidFill>
                <a:effectLst/>
                <a:uLnTx/>
                <a:uFillTx/>
                <a:latin typeface="Aptos Display"/>
                <a:ea typeface="+mn-ea"/>
                <a:cs typeface="+mn-cs"/>
              </a:rPr>
              <a:t> του ΠΣ της Ηθικής</a:t>
            </a:r>
            <a:endParaRPr kumimoji="0" sz="2900" b="1" i="0" u="none" strike="noStrike" kern="1200" cap="none" spc="0" normalizeH="0" baseline="0" noProof="0" dirty="0">
              <a:ln>
                <a:noFill/>
              </a:ln>
              <a:solidFill>
                <a:srgbClr val="FFFFFF"/>
              </a:solidFill>
              <a:effectLst/>
              <a:uLnTx/>
              <a:uFillTx/>
              <a:latin typeface="Aptos Display"/>
              <a:ea typeface="+mn-ea"/>
              <a:cs typeface="+mn-cs"/>
            </a:endParaRPr>
          </a:p>
        </p:txBody>
      </p:sp>
      <p:sp>
        <p:nvSpPr>
          <p:cNvPr id="6" name="Rectangle 5"/>
          <p:cNvSpPr/>
          <p:nvPr/>
        </p:nvSpPr>
        <p:spPr>
          <a:xfrm>
            <a:off x="768096" y="4224528"/>
            <a:ext cx="1005840" cy="36576"/>
          </a:xfrm>
          <a:prstGeom prst="rect">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TextBox 6"/>
          <p:cNvSpPr txBox="1"/>
          <p:nvPr/>
        </p:nvSpPr>
        <p:spPr>
          <a:xfrm>
            <a:off x="768096" y="4407408"/>
            <a:ext cx="3657600" cy="274320"/>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919" b="1" i="0" u="none" strike="noStrike" kern="1200" cap="none" spc="0" normalizeH="0" baseline="0" noProof="0">
                <a:ln>
                  <a:noFill/>
                </a:ln>
                <a:solidFill>
                  <a:srgbClr val="D7B06B"/>
                </a:solidFill>
                <a:effectLst/>
                <a:uLnTx/>
                <a:uFillTx/>
                <a:latin typeface="Aptos"/>
                <a:ea typeface="+mn-ea"/>
                <a:cs typeface="+mn-cs"/>
              </a:rPr>
              <a:t>Ενότητα 4</a:t>
            </a:r>
          </a:p>
        </p:txBody>
      </p:sp>
      <p:sp>
        <p:nvSpPr>
          <p:cNvPr id="8" name="Rectangle 7"/>
          <p:cNvSpPr/>
          <p:nvPr/>
        </p:nvSpPr>
        <p:spPr>
          <a:xfrm>
            <a:off x="502920" y="6501384"/>
            <a:ext cx="11155680" cy="10972"/>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TextBox 8"/>
          <p:cNvSpPr txBox="1"/>
          <p:nvPr/>
        </p:nvSpPr>
        <p:spPr>
          <a:xfrm>
            <a:off x="530352" y="6537960"/>
            <a:ext cx="5943600" cy="16459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819" b="1" i="0" u="none" strike="noStrike" kern="1200" cap="none" spc="0" normalizeH="0" baseline="0" noProof="0">
                <a:ln>
                  <a:noFill/>
                </a:ln>
                <a:solidFill>
                  <a:srgbClr val="FFFFFF"/>
                </a:solidFill>
                <a:effectLst/>
                <a:uLnTx/>
                <a:uFillTx/>
                <a:latin typeface="Aptos"/>
                <a:ea typeface="+mn-ea"/>
                <a:cs typeface="+mn-cs"/>
              </a:rPr>
              <a:t>ΕΝΌΤΗΤΑ 4</a:t>
            </a:r>
          </a:p>
        </p:txBody>
      </p:sp>
      <p:sp>
        <p:nvSpPr>
          <p:cNvPr id="10" name="Θέση αριθμού διαφάνειας 9">
            <a:extLst>
              <a:ext uri="{FF2B5EF4-FFF2-40B4-BE49-F238E27FC236}">
                <a16:creationId xmlns:a16="http://schemas.microsoft.com/office/drawing/2014/main" id="{C8C6B717-A231-279B-522F-01C183132E42}"/>
              </a:ext>
            </a:extLst>
          </p:cNvPr>
          <p:cNvSpPr>
            <a:spLocks noGrp="1"/>
          </p:cNvSpPr>
          <p:nvPr>
            <p:ph type="sldNum" sz="quarter" idx="12"/>
          </p:nvPr>
        </p:nvSpPr>
        <p:spPr>
          <a:xfrm>
            <a:off x="9525000" y="6437693"/>
            <a:ext cx="2133600" cy="365125"/>
          </a:xfrm>
        </p:spPr>
        <p:txBody>
          <a:bodyPr/>
          <a:lstStyle/>
          <a:p>
            <a:fld id="{C1FF6DA9-008F-8B48-92A6-B652298478BF}" type="slidenum">
              <a:rPr lang="en-US" smtClean="0"/>
              <a:t>45</a:t>
            </a:fld>
            <a:endParaRPr lang="en-US"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sp>
        <p:nvSpPr>
          <p:cNvPr id="3" name="TextBox 2"/>
          <p:cNvSpPr txBox="1"/>
          <p:nvPr/>
        </p:nvSpPr>
        <p:spPr>
          <a:xfrm>
            <a:off x="685800" y="749808"/>
            <a:ext cx="10607040" cy="470898"/>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2700" b="1" i="0" u="none" strike="noStrike" kern="1200" cap="none" spc="0" normalizeH="0" baseline="0" noProof="0" dirty="0">
                <a:ln>
                  <a:noFill/>
                </a:ln>
                <a:solidFill>
                  <a:srgbClr val="24465B"/>
                </a:solidFill>
                <a:effectLst/>
                <a:uLnTx/>
                <a:uFillTx/>
                <a:latin typeface="Aptos Display"/>
                <a:ea typeface="+mn-ea"/>
                <a:cs typeface="+mn-cs"/>
              </a:rPr>
              <a:t>Η </a:t>
            </a:r>
            <a:r>
              <a:rPr kumimoji="0" lang="el-GR" sz="2700" b="1" i="0" u="none" strike="noStrike" kern="1200" cap="none" spc="0" normalizeH="0" baseline="0" noProof="0" dirty="0">
                <a:ln>
                  <a:noFill/>
                </a:ln>
                <a:solidFill>
                  <a:srgbClr val="24465B"/>
                </a:solidFill>
                <a:effectLst/>
                <a:uLnTx/>
                <a:uFillTx/>
                <a:latin typeface="Aptos Display"/>
                <a:ea typeface="+mn-ea"/>
                <a:cs typeface="+mn-cs"/>
              </a:rPr>
              <a:t>ηθική εκπαίδευση</a:t>
            </a:r>
            <a:r>
              <a:rPr kumimoji="0" sz="2700" b="1" i="0" u="none" strike="noStrike" kern="1200" cap="none" spc="0" normalizeH="0" baseline="0" noProof="0" dirty="0">
                <a:ln>
                  <a:noFill/>
                </a:ln>
                <a:solidFill>
                  <a:srgbClr val="24465B"/>
                </a:solidFill>
                <a:effectLst/>
                <a:uLnTx/>
                <a:uFillTx/>
                <a:latin typeface="Aptos Display"/>
                <a:ea typeface="+mn-ea"/>
                <a:cs typeface="+mn-cs"/>
              </a:rPr>
              <a:t> </a:t>
            </a:r>
            <a:r>
              <a:rPr kumimoji="0" lang="el-GR" sz="2700" b="1" i="0" u="none" strike="noStrike" kern="1200" cap="none" spc="0" normalizeH="0" baseline="0" noProof="0" dirty="0">
                <a:ln>
                  <a:noFill/>
                </a:ln>
                <a:solidFill>
                  <a:srgbClr val="24465B"/>
                </a:solidFill>
                <a:effectLst/>
                <a:uLnTx/>
                <a:uFillTx/>
                <a:latin typeface="Aptos Display"/>
                <a:ea typeface="+mn-ea"/>
                <a:cs typeface="+mn-cs"/>
              </a:rPr>
              <a:t>από την </a:t>
            </a:r>
            <a:r>
              <a:rPr kumimoji="0" sz="2700" b="1" i="0" u="none" strike="noStrike" kern="1200" cap="none" spc="0" normalizeH="0" baseline="0" noProof="0" dirty="0">
                <a:ln>
                  <a:noFill/>
                </a:ln>
                <a:solidFill>
                  <a:srgbClr val="24465B"/>
                </a:solidFill>
                <a:effectLst/>
                <a:uLnTx/>
                <a:uFillTx/>
                <a:latin typeface="Aptos Display"/>
                <a:ea typeface="+mn-ea"/>
                <a:cs typeface="+mn-cs"/>
              </a:rPr>
              <a:t>Γ΄ </a:t>
            </a:r>
            <a:r>
              <a:rPr kumimoji="0" lang="el-GR" sz="2700" b="1" i="0" u="none" strike="noStrike" kern="1200" cap="none" spc="0" normalizeH="0" baseline="0" noProof="0" dirty="0">
                <a:ln>
                  <a:noFill/>
                </a:ln>
                <a:solidFill>
                  <a:srgbClr val="24465B"/>
                </a:solidFill>
                <a:effectLst/>
                <a:uLnTx/>
                <a:uFillTx/>
                <a:latin typeface="Aptos Display"/>
                <a:ea typeface="+mn-ea"/>
                <a:cs typeface="+mn-cs"/>
              </a:rPr>
              <a:t>στην</a:t>
            </a:r>
            <a:r>
              <a:rPr kumimoji="0" sz="2700" b="1" i="0" u="none" strike="noStrike" kern="1200" cap="none" spc="0" normalizeH="0" baseline="0" noProof="0" dirty="0">
                <a:ln>
                  <a:noFill/>
                </a:ln>
                <a:solidFill>
                  <a:srgbClr val="24465B"/>
                </a:solidFill>
                <a:effectLst/>
                <a:uLnTx/>
                <a:uFillTx/>
                <a:latin typeface="Aptos Display"/>
                <a:ea typeface="+mn-ea"/>
                <a:cs typeface="+mn-cs"/>
              </a:rPr>
              <a:t> ΣΤ΄</a:t>
            </a:r>
            <a:r>
              <a:rPr kumimoji="0" lang="el-GR" sz="2700" b="1" i="0" u="none" strike="noStrike" kern="1200" cap="none" spc="0" normalizeH="0" baseline="0" noProof="0" dirty="0">
                <a:ln>
                  <a:noFill/>
                </a:ln>
                <a:solidFill>
                  <a:srgbClr val="24465B"/>
                </a:solidFill>
                <a:effectLst/>
                <a:uLnTx/>
                <a:uFillTx/>
                <a:latin typeface="Aptos Display"/>
                <a:ea typeface="+mn-ea"/>
                <a:cs typeface="+mn-cs"/>
              </a:rPr>
              <a:t>τάξη</a:t>
            </a:r>
            <a:endParaRPr kumimoji="0" sz="2700" b="1" i="0" u="none" strike="noStrike" kern="1200" cap="none" spc="0" normalizeH="0" baseline="0" noProof="0" dirty="0">
              <a:ln>
                <a:noFill/>
              </a:ln>
              <a:solidFill>
                <a:srgbClr val="24465B"/>
              </a:solidFill>
              <a:effectLst/>
              <a:uLnTx/>
              <a:uFillTx/>
              <a:latin typeface="Aptos Display"/>
              <a:ea typeface="+mn-ea"/>
              <a:cs typeface="+mn-cs"/>
            </a:endParaRPr>
          </a:p>
        </p:txBody>
      </p:sp>
      <p:sp>
        <p:nvSpPr>
          <p:cNvPr id="4" name="TextBox 3"/>
          <p:cNvSpPr txBox="1"/>
          <p:nvPr/>
        </p:nvSpPr>
        <p:spPr>
          <a:xfrm>
            <a:off x="704088" y="1389888"/>
            <a:ext cx="10241280" cy="332399"/>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b="0" i="0" u="none" strike="noStrike" kern="1200" cap="none" spc="0" normalizeH="0" baseline="0" noProof="0" dirty="0" err="1">
                <a:ln>
                  <a:noFill/>
                </a:ln>
                <a:solidFill>
                  <a:srgbClr val="4C565C"/>
                </a:solidFill>
                <a:effectLst/>
                <a:uLnTx/>
                <a:uFillTx/>
                <a:latin typeface="Aptos"/>
                <a:ea typeface="+mn-ea"/>
                <a:cs typeface="+mn-cs"/>
              </a:rPr>
              <a:t>Κάθε</a:t>
            </a:r>
            <a:r>
              <a:rPr kumimoji="0" b="0" i="0" u="none" strike="noStrike" kern="1200" cap="none" spc="0" normalizeH="0" baseline="0" noProof="0" dirty="0">
                <a:ln>
                  <a:noFill/>
                </a:ln>
                <a:solidFill>
                  <a:srgbClr val="4C565C"/>
                </a:solidFill>
                <a:effectLst/>
                <a:uLnTx/>
                <a:uFillTx/>
                <a:latin typeface="Aptos"/>
                <a:ea typeface="+mn-ea"/>
                <a:cs typeface="+mn-cs"/>
              </a:rPr>
              <a:t> </a:t>
            </a:r>
            <a:r>
              <a:rPr kumimoji="0" b="0" i="0" u="none" strike="noStrike" kern="1200" cap="none" spc="0" normalizeH="0" baseline="0" noProof="0" dirty="0" err="1">
                <a:ln>
                  <a:noFill/>
                </a:ln>
                <a:solidFill>
                  <a:srgbClr val="4C565C"/>
                </a:solidFill>
                <a:effectLst/>
                <a:uLnTx/>
                <a:uFillTx/>
                <a:latin typeface="Aptos"/>
                <a:ea typeface="+mn-ea"/>
                <a:cs typeface="+mn-cs"/>
              </a:rPr>
              <a:t>τάξη</a:t>
            </a:r>
            <a:r>
              <a:rPr kumimoji="0" b="0" i="0" u="none" strike="noStrike" kern="1200" cap="none" spc="0" normalizeH="0" baseline="0" noProof="0" dirty="0">
                <a:ln>
                  <a:noFill/>
                </a:ln>
                <a:solidFill>
                  <a:srgbClr val="4C565C"/>
                </a:solidFill>
                <a:effectLst/>
                <a:uLnTx/>
                <a:uFillTx/>
                <a:latin typeface="Aptos"/>
                <a:ea typeface="+mn-ea"/>
                <a:cs typeface="+mn-cs"/>
              </a:rPr>
              <a:t> </a:t>
            </a:r>
            <a:r>
              <a:rPr kumimoji="0" b="0" i="0" u="none" strike="noStrike" kern="1200" cap="none" spc="0" normalizeH="0" baseline="0" noProof="0" dirty="0" err="1">
                <a:ln>
                  <a:noFill/>
                </a:ln>
                <a:solidFill>
                  <a:srgbClr val="4C565C"/>
                </a:solidFill>
                <a:effectLst/>
                <a:uLnTx/>
                <a:uFillTx/>
                <a:latin typeface="Aptos"/>
                <a:ea typeface="+mn-ea"/>
                <a:cs typeface="+mn-cs"/>
              </a:rPr>
              <a:t>μετ</a:t>
            </a:r>
            <a:r>
              <a:rPr kumimoji="0" b="0" i="0" u="none" strike="noStrike" kern="1200" cap="none" spc="0" normalizeH="0" baseline="0" noProof="0" dirty="0">
                <a:ln>
                  <a:noFill/>
                </a:ln>
                <a:solidFill>
                  <a:srgbClr val="4C565C"/>
                </a:solidFill>
                <a:effectLst/>
                <a:uLnTx/>
                <a:uFillTx/>
                <a:latin typeface="Aptos"/>
                <a:ea typeface="+mn-ea"/>
                <a:cs typeface="+mn-cs"/>
              </a:rPr>
              <a:t>ακινεί το κέντρο βάρους της ηθικής διερεύνησης</a:t>
            </a:r>
          </a:p>
        </p:txBody>
      </p:sp>
      <p:sp>
        <p:nvSpPr>
          <p:cNvPr id="5" name="Rounded Rectangle 4"/>
          <p:cNvSpPr/>
          <p:nvPr/>
        </p:nvSpPr>
        <p:spPr>
          <a:xfrm>
            <a:off x="749808" y="1901952"/>
            <a:ext cx="5120640" cy="1618488"/>
          </a:xfrm>
          <a:prstGeom prst="roundRect">
            <a:avLst/>
          </a:prstGeom>
          <a:solidFill>
            <a:srgbClr val="FFFFFF"/>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Oval 5"/>
          <p:cNvSpPr/>
          <p:nvPr/>
        </p:nvSpPr>
        <p:spPr>
          <a:xfrm>
            <a:off x="932688" y="2084832"/>
            <a:ext cx="384048" cy="384048"/>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TextBox 6"/>
          <p:cNvSpPr txBox="1"/>
          <p:nvPr/>
        </p:nvSpPr>
        <p:spPr>
          <a:xfrm>
            <a:off x="932688" y="2167128"/>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1</a:t>
            </a:r>
          </a:p>
        </p:txBody>
      </p:sp>
      <p:sp>
        <p:nvSpPr>
          <p:cNvPr id="8" name="TextBox 7"/>
          <p:cNvSpPr txBox="1"/>
          <p:nvPr/>
        </p:nvSpPr>
        <p:spPr>
          <a:xfrm>
            <a:off x="1435607" y="2066544"/>
            <a:ext cx="4270248" cy="289310"/>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520" b="1" i="0" u="none" strike="noStrike" kern="1200" cap="none" spc="0" normalizeH="0" baseline="0" noProof="0" dirty="0">
                <a:ln>
                  <a:noFill/>
                </a:ln>
                <a:solidFill>
                  <a:srgbClr val="24465B"/>
                </a:solidFill>
                <a:effectLst/>
                <a:uLnTx/>
                <a:uFillTx/>
                <a:latin typeface="Aptos Display"/>
                <a:ea typeface="+mn-ea"/>
                <a:cs typeface="+mn-cs"/>
              </a:rPr>
              <a:t>Γ΄ Από </a:t>
            </a:r>
            <a:r>
              <a:rPr kumimoji="0" sz="1520" b="1" i="0" u="none" strike="noStrike" kern="1200" cap="none" spc="0" normalizeH="0" baseline="0" noProof="0" dirty="0" err="1">
                <a:ln>
                  <a:noFill/>
                </a:ln>
                <a:solidFill>
                  <a:srgbClr val="24465B"/>
                </a:solidFill>
                <a:effectLst/>
                <a:uLnTx/>
                <a:uFillTx/>
                <a:latin typeface="Aptos Display"/>
                <a:ea typeface="+mn-ea"/>
                <a:cs typeface="+mn-cs"/>
              </a:rPr>
              <a:t>τον</a:t>
            </a:r>
            <a:r>
              <a:rPr kumimoji="0" sz="1520" b="1" i="0" u="none" strike="noStrike" kern="1200" cap="none" spc="0" normalizeH="0" baseline="0" noProof="0" dirty="0">
                <a:ln>
                  <a:noFill/>
                </a:ln>
                <a:solidFill>
                  <a:srgbClr val="24465B"/>
                </a:solidFill>
                <a:effectLst/>
                <a:uLnTx/>
                <a:uFillTx/>
                <a:latin typeface="Aptos Display"/>
                <a:ea typeface="+mn-ea"/>
                <a:cs typeface="+mn-cs"/>
              </a:rPr>
              <a:t> εα</a:t>
            </a:r>
            <a:r>
              <a:rPr kumimoji="0" sz="1520" b="1" i="0" u="none" strike="noStrike" kern="1200" cap="none" spc="0" normalizeH="0" baseline="0" noProof="0" dirty="0" err="1">
                <a:ln>
                  <a:noFill/>
                </a:ln>
                <a:solidFill>
                  <a:srgbClr val="24465B"/>
                </a:solidFill>
                <a:effectLst/>
                <a:uLnTx/>
                <a:uFillTx/>
                <a:latin typeface="Aptos Display"/>
                <a:ea typeface="+mn-ea"/>
                <a:cs typeface="+mn-cs"/>
              </a:rPr>
              <a:t>υτό</a:t>
            </a:r>
            <a:r>
              <a:rPr kumimoji="0" sz="1520" b="1" i="0" u="none" strike="noStrike" kern="1200" cap="none" spc="0" normalizeH="0" baseline="0" noProof="0" dirty="0">
                <a:ln>
                  <a:noFill/>
                </a:ln>
                <a:solidFill>
                  <a:srgbClr val="24465B"/>
                </a:solidFill>
                <a:effectLst/>
                <a:uLnTx/>
                <a:uFillTx/>
                <a:latin typeface="Aptos Display"/>
                <a:ea typeface="+mn-ea"/>
                <a:cs typeface="+mn-cs"/>
              </a:rPr>
              <a:t> </a:t>
            </a:r>
            <a:r>
              <a:rPr kumimoji="0" sz="1520" b="1" i="0" u="none" strike="noStrike" kern="1200" cap="none" spc="0" normalizeH="0" baseline="0" noProof="0" dirty="0" err="1">
                <a:ln>
                  <a:noFill/>
                </a:ln>
                <a:solidFill>
                  <a:srgbClr val="24465B"/>
                </a:solidFill>
                <a:effectLst/>
                <a:uLnTx/>
                <a:uFillTx/>
                <a:latin typeface="Aptos Display"/>
                <a:ea typeface="+mn-ea"/>
                <a:cs typeface="+mn-cs"/>
              </a:rPr>
              <a:t>στις</a:t>
            </a:r>
            <a:r>
              <a:rPr kumimoji="0" sz="1520" b="1" i="0" u="none" strike="noStrike" kern="1200" cap="none" spc="0" normalizeH="0" baseline="0" noProof="0" dirty="0">
                <a:ln>
                  <a:noFill/>
                </a:ln>
                <a:solidFill>
                  <a:srgbClr val="24465B"/>
                </a:solidFill>
                <a:effectLst/>
                <a:uLnTx/>
                <a:uFillTx/>
                <a:latin typeface="Aptos Display"/>
                <a:ea typeface="+mn-ea"/>
                <a:cs typeface="+mn-cs"/>
              </a:rPr>
              <a:t> </a:t>
            </a:r>
            <a:r>
              <a:rPr kumimoji="0" sz="1520" b="1" i="0" u="none" strike="noStrike" kern="1200" cap="none" spc="0" normalizeH="0" baseline="0" noProof="0" dirty="0" err="1">
                <a:ln>
                  <a:noFill/>
                </a:ln>
                <a:solidFill>
                  <a:srgbClr val="24465B"/>
                </a:solidFill>
                <a:effectLst/>
                <a:uLnTx/>
                <a:uFillTx/>
                <a:latin typeface="Aptos Display"/>
                <a:ea typeface="+mn-ea"/>
                <a:cs typeface="+mn-cs"/>
              </a:rPr>
              <a:t>σχέσεις</a:t>
            </a:r>
            <a:endParaRPr kumimoji="0" sz="1520" b="1" i="0" u="none" strike="noStrike" kern="1200" cap="none" spc="0" normalizeH="0" baseline="0" noProof="0" dirty="0">
              <a:ln>
                <a:noFill/>
              </a:ln>
              <a:solidFill>
                <a:srgbClr val="24465B"/>
              </a:solidFill>
              <a:effectLst/>
              <a:uLnTx/>
              <a:uFillTx/>
              <a:latin typeface="Aptos Display"/>
              <a:ea typeface="+mn-ea"/>
              <a:cs typeface="+mn-cs"/>
            </a:endParaRPr>
          </a:p>
        </p:txBody>
      </p:sp>
      <p:sp>
        <p:nvSpPr>
          <p:cNvPr id="9" name="TextBox 8"/>
          <p:cNvSpPr txBox="1"/>
          <p:nvPr/>
        </p:nvSpPr>
        <p:spPr>
          <a:xfrm>
            <a:off x="978407" y="2587752"/>
            <a:ext cx="4663440" cy="270843"/>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00" b="0" i="0" u="none" strike="noStrike" kern="1200" cap="none" spc="0" normalizeH="0" baseline="0" noProof="0" dirty="0">
                <a:ln>
                  <a:noFill/>
                </a:ln>
                <a:solidFill>
                  <a:srgbClr val="4C565C"/>
                </a:solidFill>
                <a:effectLst/>
                <a:uLnTx/>
                <a:uFillTx/>
                <a:latin typeface="Aptos"/>
                <a:ea typeface="+mn-ea"/>
                <a:cs typeface="+mn-cs"/>
              </a:rPr>
              <a:t>εα</a:t>
            </a:r>
            <a:r>
              <a:rPr kumimoji="0" sz="1400" b="0" i="0" u="none" strike="noStrike" kern="1200" cap="none" spc="0" normalizeH="0" baseline="0" noProof="0" dirty="0" err="1">
                <a:ln>
                  <a:noFill/>
                </a:ln>
                <a:solidFill>
                  <a:srgbClr val="4C565C"/>
                </a:solidFill>
                <a:effectLst/>
                <a:uLnTx/>
                <a:uFillTx/>
                <a:latin typeface="Aptos"/>
                <a:ea typeface="+mn-ea"/>
                <a:cs typeface="+mn-cs"/>
              </a:rPr>
              <a:t>υτός</a:t>
            </a:r>
            <a:r>
              <a:rPr kumimoji="0" sz="1400" b="0" i="0" u="none" strike="noStrike" kern="1200" cap="none" spc="0" normalizeH="0" baseline="0" noProof="0" dirty="0">
                <a:ln>
                  <a:noFill/>
                </a:ln>
                <a:solidFill>
                  <a:srgbClr val="4C565C"/>
                </a:solidFill>
                <a:effectLst/>
                <a:uLnTx/>
                <a:uFillTx/>
                <a:latin typeface="Aptos"/>
                <a:ea typeface="+mn-ea"/>
                <a:cs typeface="+mn-cs"/>
              </a:rPr>
              <a:t> → </a:t>
            </a:r>
            <a:r>
              <a:rPr kumimoji="0" sz="1400" b="0" i="0" u="none" strike="noStrike" kern="1200" cap="none" spc="0" normalizeH="0" baseline="0" noProof="0" dirty="0" err="1">
                <a:ln>
                  <a:noFill/>
                </a:ln>
                <a:solidFill>
                  <a:srgbClr val="4C565C"/>
                </a:solidFill>
                <a:effectLst/>
                <a:uLnTx/>
                <a:uFillTx/>
                <a:latin typeface="Aptos"/>
                <a:ea typeface="+mn-ea"/>
                <a:cs typeface="+mn-cs"/>
              </a:rPr>
              <a:t>εμείς</a:t>
            </a:r>
            <a:r>
              <a:rPr kumimoji="0" sz="1400" b="0" i="0" u="none" strike="noStrike" kern="1200" cap="none" spc="0" normalizeH="0" baseline="0" noProof="0" dirty="0">
                <a:ln>
                  <a:noFill/>
                </a:ln>
                <a:solidFill>
                  <a:srgbClr val="4C565C"/>
                </a:solidFill>
                <a:effectLst/>
                <a:uLnTx/>
                <a:uFillTx/>
                <a:latin typeface="Aptos"/>
                <a:ea typeface="+mn-ea"/>
                <a:cs typeface="+mn-cs"/>
              </a:rPr>
              <a:t> → </a:t>
            </a:r>
            <a:r>
              <a:rPr kumimoji="0" sz="1400" b="0" i="0" u="none" strike="noStrike" kern="1200" cap="none" spc="0" normalizeH="0" baseline="0" noProof="0" dirty="0" err="1">
                <a:ln>
                  <a:noFill/>
                </a:ln>
                <a:solidFill>
                  <a:srgbClr val="4C565C"/>
                </a:solidFill>
                <a:effectLst/>
                <a:uLnTx/>
                <a:uFillTx/>
                <a:latin typeface="Aptos"/>
                <a:ea typeface="+mn-ea"/>
                <a:cs typeface="+mn-cs"/>
              </a:rPr>
              <a:t>άλλοι</a:t>
            </a:r>
            <a:r>
              <a:rPr kumimoji="0" sz="1400" b="0" i="0" u="none" strike="noStrike" kern="1200" cap="none" spc="0" normalizeH="0" baseline="0" noProof="0" dirty="0">
                <a:ln>
                  <a:noFill/>
                </a:ln>
                <a:solidFill>
                  <a:srgbClr val="4C565C"/>
                </a:solidFill>
                <a:effectLst/>
                <a:uLnTx/>
                <a:uFillTx/>
                <a:latin typeface="Aptos"/>
                <a:ea typeface="+mn-ea"/>
                <a:cs typeface="+mn-cs"/>
              </a:rPr>
              <a:t> → </a:t>
            </a:r>
            <a:r>
              <a:rPr kumimoji="0" sz="1400" b="0" i="0" u="none" strike="noStrike" kern="1200" cap="none" spc="0" normalizeH="0" baseline="0" noProof="0" dirty="0" err="1">
                <a:ln>
                  <a:noFill/>
                </a:ln>
                <a:solidFill>
                  <a:srgbClr val="4C565C"/>
                </a:solidFill>
                <a:effectLst/>
                <a:uLnTx/>
                <a:uFillTx/>
                <a:latin typeface="Aptos"/>
                <a:ea typeface="+mn-ea"/>
                <a:cs typeface="+mn-cs"/>
              </a:rPr>
              <a:t>άλλ</a:t>
            </a:r>
            <a:r>
              <a:rPr kumimoji="0" sz="1400" b="0" i="0" u="none" strike="noStrike" kern="1200" cap="none" spc="0" normalizeH="0" baseline="0" noProof="0" dirty="0">
                <a:ln>
                  <a:noFill/>
                </a:ln>
                <a:solidFill>
                  <a:srgbClr val="4C565C"/>
                </a:solidFill>
                <a:effectLst/>
                <a:uLnTx/>
                <a:uFillTx/>
                <a:latin typeface="Aptos"/>
                <a:ea typeface="+mn-ea"/>
                <a:cs typeface="+mn-cs"/>
              </a:rPr>
              <a:t>α όντα</a:t>
            </a:r>
          </a:p>
        </p:txBody>
      </p:sp>
      <p:sp>
        <p:nvSpPr>
          <p:cNvPr id="10" name="Rounded Rectangle 9"/>
          <p:cNvSpPr/>
          <p:nvPr/>
        </p:nvSpPr>
        <p:spPr>
          <a:xfrm>
            <a:off x="6190488" y="1901952"/>
            <a:ext cx="5120640" cy="1618488"/>
          </a:xfrm>
          <a:prstGeom prst="roundRect">
            <a:avLst/>
          </a:prstGeom>
          <a:solidFill>
            <a:srgbClr val="E5ECEE"/>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Oval 10"/>
          <p:cNvSpPr/>
          <p:nvPr/>
        </p:nvSpPr>
        <p:spPr>
          <a:xfrm>
            <a:off x="6373368" y="2084832"/>
            <a:ext cx="384048" cy="384048"/>
          </a:xfrm>
          <a:prstGeom prst="ellipse">
            <a:avLst/>
          </a:prstGeom>
          <a:solidFill>
            <a:srgbClr val="7D9EA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TextBox 11"/>
          <p:cNvSpPr txBox="1"/>
          <p:nvPr/>
        </p:nvSpPr>
        <p:spPr>
          <a:xfrm>
            <a:off x="6373368" y="2167128"/>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2</a:t>
            </a:r>
          </a:p>
        </p:txBody>
      </p:sp>
      <p:sp>
        <p:nvSpPr>
          <p:cNvPr id="13" name="TextBox 12"/>
          <p:cNvSpPr txBox="1"/>
          <p:nvPr/>
        </p:nvSpPr>
        <p:spPr>
          <a:xfrm>
            <a:off x="6876288" y="2066544"/>
            <a:ext cx="4270248" cy="289310"/>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520" b="1" i="0" u="none" strike="noStrike" kern="1200" cap="none" spc="0" normalizeH="0" baseline="0" noProof="0" dirty="0">
                <a:ln>
                  <a:noFill/>
                </a:ln>
                <a:solidFill>
                  <a:srgbClr val="24465B"/>
                </a:solidFill>
                <a:effectLst/>
                <a:uLnTx/>
                <a:uFillTx/>
                <a:latin typeface="Aptos Display"/>
                <a:ea typeface="+mn-ea"/>
                <a:cs typeface="+mn-cs"/>
              </a:rPr>
              <a:t>Δ΄ Από </a:t>
            </a:r>
            <a:r>
              <a:rPr kumimoji="0" sz="1520" b="1" i="0" u="none" strike="noStrike" kern="1200" cap="none" spc="0" normalizeH="0" baseline="0" noProof="0" dirty="0" err="1">
                <a:ln>
                  <a:noFill/>
                </a:ln>
                <a:solidFill>
                  <a:srgbClr val="24465B"/>
                </a:solidFill>
                <a:effectLst/>
                <a:uLnTx/>
                <a:uFillTx/>
                <a:latin typeface="Aptos Display"/>
                <a:ea typeface="+mn-ea"/>
                <a:cs typeface="+mn-cs"/>
              </a:rPr>
              <a:t>τον</a:t>
            </a:r>
            <a:r>
              <a:rPr kumimoji="0" sz="1520" b="1" i="0" u="none" strike="noStrike" kern="1200" cap="none" spc="0" normalizeH="0" baseline="0" noProof="0" dirty="0">
                <a:ln>
                  <a:noFill/>
                </a:ln>
                <a:solidFill>
                  <a:srgbClr val="24465B"/>
                </a:solidFill>
                <a:effectLst/>
                <a:uLnTx/>
                <a:uFillTx/>
                <a:latin typeface="Aptos Display"/>
                <a:ea typeface="+mn-ea"/>
                <a:cs typeface="+mn-cs"/>
              </a:rPr>
              <a:t> χαρα</a:t>
            </a:r>
            <a:r>
              <a:rPr kumimoji="0" sz="1520" b="1" i="0" u="none" strike="noStrike" kern="1200" cap="none" spc="0" normalizeH="0" baseline="0" noProof="0" dirty="0" err="1">
                <a:ln>
                  <a:noFill/>
                </a:ln>
                <a:solidFill>
                  <a:srgbClr val="24465B"/>
                </a:solidFill>
                <a:effectLst/>
                <a:uLnTx/>
                <a:uFillTx/>
                <a:latin typeface="Aptos Display"/>
                <a:ea typeface="+mn-ea"/>
                <a:cs typeface="+mn-cs"/>
              </a:rPr>
              <a:t>κτήρ</a:t>
            </a:r>
            <a:r>
              <a:rPr kumimoji="0" sz="1520" b="1" i="0" u="none" strike="noStrike" kern="1200" cap="none" spc="0" normalizeH="0" baseline="0" noProof="0" dirty="0">
                <a:ln>
                  <a:noFill/>
                </a:ln>
                <a:solidFill>
                  <a:srgbClr val="24465B"/>
                </a:solidFill>
                <a:effectLst/>
                <a:uLnTx/>
                <a:uFillTx/>
                <a:latin typeface="Aptos Display"/>
                <a:ea typeface="+mn-ea"/>
                <a:cs typeface="+mn-cs"/>
              </a:rPr>
              <a:t>α</a:t>
            </a:r>
            <a:r>
              <a:rPr kumimoji="0" lang="el-GR" sz="1520" b="1" i="0" u="none" strike="noStrike" kern="1200" cap="none" spc="0" normalizeH="0" baseline="0" noProof="0" dirty="0">
                <a:ln>
                  <a:noFill/>
                </a:ln>
                <a:solidFill>
                  <a:srgbClr val="24465B"/>
                </a:solidFill>
                <a:effectLst/>
                <a:uLnTx/>
                <a:uFillTx/>
                <a:latin typeface="Aptos Display"/>
                <a:ea typeface="+mn-ea"/>
                <a:cs typeface="+mn-cs"/>
              </a:rPr>
              <a:t> στους κανόνες</a:t>
            </a:r>
            <a:endParaRPr kumimoji="0" sz="1520" b="1" i="0" u="none" strike="noStrike" kern="1200" cap="none" spc="0" normalizeH="0" baseline="0" noProof="0" dirty="0">
              <a:ln>
                <a:noFill/>
              </a:ln>
              <a:solidFill>
                <a:srgbClr val="24465B"/>
              </a:solidFill>
              <a:effectLst/>
              <a:uLnTx/>
              <a:uFillTx/>
              <a:latin typeface="Aptos Display"/>
              <a:ea typeface="+mn-ea"/>
              <a:cs typeface="+mn-cs"/>
            </a:endParaRPr>
          </a:p>
        </p:txBody>
      </p:sp>
      <p:sp>
        <p:nvSpPr>
          <p:cNvPr id="14" name="TextBox 13"/>
          <p:cNvSpPr txBox="1"/>
          <p:nvPr/>
        </p:nvSpPr>
        <p:spPr>
          <a:xfrm>
            <a:off x="6419088" y="2587752"/>
            <a:ext cx="4663440" cy="270843"/>
          </a:xfrm>
          <a:prstGeom prst="rect">
            <a:avLst/>
          </a:prstGeom>
          <a:noFill/>
        </p:spPr>
        <p:txBody>
          <a:bodyPr wrap="square" lIns="27432" tIns="27432" rIns="27432" bIns="27432" anchor="t">
            <a:spAutoFit/>
          </a:bodyPr>
          <a:lstStyle/>
          <a:p>
            <a:pPr defTabSz="457200"/>
            <a:r>
              <a:rPr sz="1400" dirty="0">
                <a:solidFill>
                  <a:srgbClr val="4C565C"/>
                </a:solidFill>
                <a:latin typeface="Aptos"/>
              </a:rPr>
              <a:t>α</a:t>
            </a:r>
            <a:r>
              <a:rPr sz="1400" dirty="0" err="1">
                <a:solidFill>
                  <a:srgbClr val="4C565C"/>
                </a:solidFill>
                <a:latin typeface="Aptos"/>
              </a:rPr>
              <a:t>ρετές</a:t>
            </a:r>
            <a:r>
              <a:rPr sz="1400" dirty="0">
                <a:solidFill>
                  <a:srgbClr val="4C565C"/>
                </a:solidFill>
                <a:latin typeface="Aptos"/>
              </a:rPr>
              <a:t> → π</a:t>
            </a:r>
            <a:r>
              <a:rPr sz="1400" dirty="0" err="1">
                <a:solidFill>
                  <a:srgbClr val="4C565C"/>
                </a:solidFill>
                <a:latin typeface="Aptos"/>
              </a:rPr>
              <a:t>ρότυ</a:t>
            </a:r>
            <a:r>
              <a:rPr sz="1400" dirty="0">
                <a:solidFill>
                  <a:srgbClr val="4C565C"/>
                </a:solidFill>
                <a:latin typeface="Aptos"/>
              </a:rPr>
              <a:t>πα → συνήθειες → κανόνες</a:t>
            </a:r>
          </a:p>
        </p:txBody>
      </p:sp>
      <p:sp>
        <p:nvSpPr>
          <p:cNvPr id="15" name="Rounded Rectangle 14"/>
          <p:cNvSpPr/>
          <p:nvPr/>
        </p:nvSpPr>
        <p:spPr>
          <a:xfrm>
            <a:off x="749808" y="3813048"/>
            <a:ext cx="5120640" cy="1618488"/>
          </a:xfrm>
          <a:prstGeom prst="roundRect">
            <a:avLst/>
          </a:prstGeom>
          <a:solidFill>
            <a:srgbClr val="E8D9BA"/>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Oval 15"/>
          <p:cNvSpPr/>
          <p:nvPr/>
        </p:nvSpPr>
        <p:spPr>
          <a:xfrm>
            <a:off x="932688" y="3995928"/>
            <a:ext cx="384048" cy="384048"/>
          </a:xfrm>
          <a:prstGeom prst="ellipse">
            <a:avLst/>
          </a:prstGeom>
          <a:solidFill>
            <a:srgbClr val="24465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TextBox 16"/>
          <p:cNvSpPr txBox="1"/>
          <p:nvPr/>
        </p:nvSpPr>
        <p:spPr>
          <a:xfrm>
            <a:off x="932688" y="4078224"/>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3</a:t>
            </a:r>
          </a:p>
        </p:txBody>
      </p:sp>
      <p:sp>
        <p:nvSpPr>
          <p:cNvPr id="18" name="TextBox 17"/>
          <p:cNvSpPr txBox="1"/>
          <p:nvPr/>
        </p:nvSpPr>
        <p:spPr>
          <a:xfrm>
            <a:off x="1435607" y="3977639"/>
            <a:ext cx="4270248" cy="289310"/>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520" b="1" i="0" u="none" strike="noStrike" kern="1200" cap="none" spc="0" normalizeH="0" baseline="0" noProof="0" dirty="0">
                <a:ln>
                  <a:noFill/>
                </a:ln>
                <a:solidFill>
                  <a:srgbClr val="24465B"/>
                </a:solidFill>
                <a:effectLst/>
                <a:uLnTx/>
                <a:uFillTx/>
                <a:latin typeface="Aptos Display"/>
                <a:ea typeface="+mn-ea"/>
                <a:cs typeface="+mn-cs"/>
              </a:rPr>
              <a:t>Ε΄ Από </a:t>
            </a:r>
            <a:r>
              <a:rPr kumimoji="0" sz="1520" b="1" i="0" u="none" strike="noStrike" kern="1200" cap="none" spc="0" normalizeH="0" baseline="0" noProof="0" dirty="0" err="1">
                <a:ln>
                  <a:noFill/>
                </a:ln>
                <a:solidFill>
                  <a:srgbClr val="24465B"/>
                </a:solidFill>
                <a:effectLst/>
                <a:uLnTx/>
                <a:uFillTx/>
                <a:latin typeface="Aptos Display"/>
                <a:ea typeface="+mn-ea"/>
                <a:cs typeface="+mn-cs"/>
              </a:rPr>
              <a:t>την</a:t>
            </a:r>
            <a:r>
              <a:rPr kumimoji="0" sz="1520" b="1" i="0" u="none" strike="noStrike" kern="1200" cap="none" spc="0" normalizeH="0" baseline="0" noProof="0" dirty="0">
                <a:ln>
                  <a:noFill/>
                </a:ln>
                <a:solidFill>
                  <a:srgbClr val="24465B"/>
                </a:solidFill>
                <a:effectLst/>
                <a:uLnTx/>
                <a:uFillTx/>
                <a:latin typeface="Aptos Display"/>
                <a:ea typeface="+mn-ea"/>
                <a:cs typeface="+mn-cs"/>
              </a:rPr>
              <a:t> κα</a:t>
            </a:r>
            <a:r>
              <a:rPr kumimoji="0" sz="1520" b="1" i="0" u="none" strike="noStrike" kern="1200" cap="none" spc="0" normalizeH="0" baseline="0" noProof="0" dirty="0" err="1">
                <a:ln>
                  <a:noFill/>
                </a:ln>
                <a:solidFill>
                  <a:srgbClr val="24465B"/>
                </a:solidFill>
                <a:effectLst/>
                <a:uLnTx/>
                <a:uFillTx/>
                <a:latin typeface="Aptos Display"/>
                <a:ea typeface="+mn-ea"/>
                <a:cs typeface="+mn-cs"/>
              </a:rPr>
              <a:t>θημερινή</a:t>
            </a:r>
            <a:r>
              <a:rPr kumimoji="0" sz="1520" b="1" i="0" u="none" strike="noStrike" kern="1200" cap="none" spc="0" normalizeH="0" baseline="0" noProof="0" dirty="0">
                <a:ln>
                  <a:noFill/>
                </a:ln>
                <a:solidFill>
                  <a:srgbClr val="24465B"/>
                </a:solidFill>
                <a:effectLst/>
                <a:uLnTx/>
                <a:uFillTx/>
                <a:latin typeface="Aptos Display"/>
                <a:ea typeface="+mn-ea"/>
                <a:cs typeface="+mn-cs"/>
              </a:rPr>
              <a:t> </a:t>
            </a:r>
            <a:r>
              <a:rPr kumimoji="0" sz="1520" b="1" i="0" u="none" strike="noStrike" kern="1200" cap="none" spc="0" normalizeH="0" baseline="0" noProof="0" dirty="0" err="1">
                <a:ln>
                  <a:noFill/>
                </a:ln>
                <a:solidFill>
                  <a:srgbClr val="24465B"/>
                </a:solidFill>
                <a:effectLst/>
                <a:uLnTx/>
                <a:uFillTx/>
                <a:latin typeface="Aptos Display"/>
                <a:ea typeface="+mn-ea"/>
                <a:cs typeface="+mn-cs"/>
              </a:rPr>
              <a:t>ζωή</a:t>
            </a:r>
            <a:r>
              <a:rPr kumimoji="0" sz="1520" b="1" i="0" u="none" strike="noStrike" kern="1200" cap="none" spc="0" normalizeH="0" baseline="0" noProof="0" dirty="0">
                <a:ln>
                  <a:noFill/>
                </a:ln>
                <a:solidFill>
                  <a:srgbClr val="24465B"/>
                </a:solidFill>
                <a:effectLst/>
                <a:uLnTx/>
                <a:uFillTx/>
                <a:latin typeface="Aptos Display"/>
                <a:ea typeface="+mn-ea"/>
                <a:cs typeface="+mn-cs"/>
              </a:rPr>
              <a:t> </a:t>
            </a:r>
            <a:r>
              <a:rPr kumimoji="0" sz="1520" b="1" i="0" u="none" strike="noStrike" kern="1200" cap="none" spc="0" normalizeH="0" baseline="0" noProof="0" dirty="0" err="1">
                <a:ln>
                  <a:noFill/>
                </a:ln>
                <a:solidFill>
                  <a:srgbClr val="24465B"/>
                </a:solidFill>
                <a:effectLst/>
                <a:uLnTx/>
                <a:uFillTx/>
                <a:latin typeface="Aptos Display"/>
                <a:ea typeface="+mn-ea"/>
                <a:cs typeface="+mn-cs"/>
              </a:rPr>
              <a:t>στην</a:t>
            </a:r>
            <a:r>
              <a:rPr kumimoji="0" sz="1520" b="1" i="0" u="none" strike="noStrike" kern="1200" cap="none" spc="0" normalizeH="0" baseline="0" noProof="0" dirty="0">
                <a:ln>
                  <a:noFill/>
                </a:ln>
                <a:solidFill>
                  <a:srgbClr val="24465B"/>
                </a:solidFill>
                <a:effectLst/>
                <a:uLnTx/>
                <a:uFillTx/>
                <a:latin typeface="Aptos Display"/>
                <a:ea typeface="+mn-ea"/>
                <a:cs typeface="+mn-cs"/>
              </a:rPr>
              <a:t> </a:t>
            </a:r>
            <a:r>
              <a:rPr kumimoji="0" sz="1520" b="1" i="0" u="none" strike="noStrike" kern="1200" cap="none" spc="0" normalizeH="0" baseline="0" noProof="0" dirty="0" err="1">
                <a:ln>
                  <a:noFill/>
                </a:ln>
                <a:solidFill>
                  <a:srgbClr val="24465B"/>
                </a:solidFill>
                <a:effectLst/>
                <a:uLnTx/>
                <a:uFillTx/>
                <a:latin typeface="Aptos Display"/>
                <a:ea typeface="+mn-ea"/>
                <a:cs typeface="+mn-cs"/>
              </a:rPr>
              <a:t>κρίση</a:t>
            </a:r>
            <a:endParaRPr kumimoji="0" sz="1520" b="1" i="0" u="none" strike="noStrike" kern="1200" cap="none" spc="0" normalizeH="0" baseline="0" noProof="0" dirty="0">
              <a:ln>
                <a:noFill/>
              </a:ln>
              <a:solidFill>
                <a:srgbClr val="24465B"/>
              </a:solidFill>
              <a:effectLst/>
              <a:uLnTx/>
              <a:uFillTx/>
              <a:latin typeface="Aptos Display"/>
              <a:ea typeface="+mn-ea"/>
              <a:cs typeface="+mn-cs"/>
            </a:endParaRPr>
          </a:p>
        </p:txBody>
      </p:sp>
      <p:sp>
        <p:nvSpPr>
          <p:cNvPr id="19" name="TextBox 18"/>
          <p:cNvSpPr txBox="1"/>
          <p:nvPr/>
        </p:nvSpPr>
        <p:spPr>
          <a:xfrm>
            <a:off x="978407" y="4498848"/>
            <a:ext cx="4663440" cy="270843"/>
          </a:xfrm>
          <a:prstGeom prst="rect">
            <a:avLst/>
          </a:prstGeom>
          <a:noFill/>
        </p:spPr>
        <p:txBody>
          <a:bodyPr wrap="square" lIns="27432" tIns="27432" rIns="27432" bIns="27432" anchor="t">
            <a:spAutoFit/>
          </a:bodyPr>
          <a:lstStyle/>
          <a:p>
            <a:pPr defTabSz="457200"/>
            <a:r>
              <a:rPr sz="1400" dirty="0">
                <a:solidFill>
                  <a:srgbClr val="4C565C"/>
                </a:solidFill>
                <a:latin typeface="Aptos"/>
              </a:rPr>
              <a:t>κα</a:t>
            </a:r>
            <a:r>
              <a:rPr sz="1400" dirty="0" err="1">
                <a:solidFill>
                  <a:srgbClr val="4C565C"/>
                </a:solidFill>
                <a:latin typeface="Aptos"/>
              </a:rPr>
              <a:t>λή</a:t>
            </a:r>
            <a:r>
              <a:rPr sz="1400" dirty="0">
                <a:solidFill>
                  <a:srgbClr val="4C565C"/>
                </a:solidFill>
                <a:latin typeface="Aptos"/>
              </a:rPr>
              <a:t> </a:t>
            </a:r>
            <a:r>
              <a:rPr sz="1400" dirty="0" err="1">
                <a:solidFill>
                  <a:srgbClr val="4C565C"/>
                </a:solidFill>
                <a:latin typeface="Aptos"/>
              </a:rPr>
              <a:t>ζωή</a:t>
            </a:r>
            <a:r>
              <a:rPr sz="1400" dirty="0">
                <a:solidFill>
                  <a:srgbClr val="4C565C"/>
                </a:solidFill>
                <a:latin typeface="Aptos"/>
              </a:rPr>
              <a:t> → </a:t>
            </a:r>
            <a:r>
              <a:rPr sz="1400" dirty="0" err="1">
                <a:solidFill>
                  <a:srgbClr val="4C565C"/>
                </a:solidFill>
                <a:latin typeface="Aptos"/>
              </a:rPr>
              <a:t>ορθή</a:t>
            </a:r>
            <a:r>
              <a:rPr sz="1400" dirty="0">
                <a:solidFill>
                  <a:srgbClr val="4C565C"/>
                </a:solidFill>
                <a:latin typeface="Aptos"/>
              </a:rPr>
              <a:t> </a:t>
            </a:r>
            <a:r>
              <a:rPr sz="1400" dirty="0" err="1">
                <a:solidFill>
                  <a:srgbClr val="4C565C"/>
                </a:solidFill>
                <a:latin typeface="Aptos"/>
              </a:rPr>
              <a:t>σκέψη</a:t>
            </a:r>
            <a:r>
              <a:rPr sz="1400" dirty="0">
                <a:solidFill>
                  <a:srgbClr val="4C565C"/>
                </a:solidFill>
                <a:latin typeface="Aptos"/>
              </a:rPr>
              <a:t> → απ</a:t>
            </a:r>
            <a:r>
              <a:rPr sz="1400" dirty="0" err="1">
                <a:solidFill>
                  <a:srgbClr val="4C565C"/>
                </a:solidFill>
                <a:latin typeface="Aptos"/>
              </a:rPr>
              <a:t>όφ</a:t>
            </a:r>
            <a:r>
              <a:rPr sz="1400" dirty="0">
                <a:solidFill>
                  <a:srgbClr val="4C565C"/>
                </a:solidFill>
                <a:latin typeface="Aptos"/>
              </a:rPr>
              <a:t>αση → δίλημμα</a:t>
            </a:r>
          </a:p>
        </p:txBody>
      </p:sp>
      <p:sp>
        <p:nvSpPr>
          <p:cNvPr id="20" name="Rounded Rectangle 19"/>
          <p:cNvSpPr/>
          <p:nvPr/>
        </p:nvSpPr>
        <p:spPr>
          <a:xfrm>
            <a:off x="6190488" y="3813048"/>
            <a:ext cx="5120640" cy="1618488"/>
          </a:xfrm>
          <a:prstGeom prst="roundRect">
            <a:avLst/>
          </a:prstGeom>
          <a:solidFill>
            <a:srgbClr val="DCE5DE"/>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Oval 20"/>
          <p:cNvSpPr/>
          <p:nvPr/>
        </p:nvSpPr>
        <p:spPr>
          <a:xfrm>
            <a:off x="6373368" y="3995928"/>
            <a:ext cx="384048" cy="384048"/>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2" name="TextBox 21"/>
          <p:cNvSpPr txBox="1"/>
          <p:nvPr/>
        </p:nvSpPr>
        <p:spPr>
          <a:xfrm>
            <a:off x="6373368" y="4078224"/>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4</a:t>
            </a:r>
          </a:p>
        </p:txBody>
      </p:sp>
      <p:sp>
        <p:nvSpPr>
          <p:cNvPr id="23" name="TextBox 22"/>
          <p:cNvSpPr txBox="1"/>
          <p:nvPr/>
        </p:nvSpPr>
        <p:spPr>
          <a:xfrm>
            <a:off x="6876288" y="3977639"/>
            <a:ext cx="4270248" cy="289310"/>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520" b="1" i="0" u="none" strike="noStrike" kern="1200" cap="none" spc="0" normalizeH="0" baseline="0" noProof="0" dirty="0">
                <a:ln>
                  <a:noFill/>
                </a:ln>
                <a:solidFill>
                  <a:srgbClr val="24465B"/>
                </a:solidFill>
                <a:effectLst/>
                <a:uLnTx/>
                <a:uFillTx/>
                <a:latin typeface="Aptos Display"/>
                <a:ea typeface="+mn-ea"/>
                <a:cs typeface="+mn-cs"/>
              </a:rPr>
              <a:t>ΣΤ΄ Από </a:t>
            </a:r>
            <a:r>
              <a:rPr kumimoji="0" sz="1520" b="1" i="0" u="none" strike="noStrike" kern="1200" cap="none" spc="0" normalizeH="0" baseline="0" noProof="0" dirty="0" err="1">
                <a:ln>
                  <a:noFill/>
                </a:ln>
                <a:solidFill>
                  <a:srgbClr val="24465B"/>
                </a:solidFill>
                <a:effectLst/>
                <a:uLnTx/>
                <a:uFillTx/>
                <a:latin typeface="Aptos Display"/>
                <a:ea typeface="+mn-ea"/>
                <a:cs typeface="+mn-cs"/>
              </a:rPr>
              <a:t>την</a:t>
            </a:r>
            <a:r>
              <a:rPr kumimoji="0" sz="1520" b="1" i="0" u="none" strike="noStrike" kern="1200" cap="none" spc="0" normalizeH="0" baseline="0" noProof="0" dirty="0">
                <a:ln>
                  <a:noFill/>
                </a:ln>
                <a:solidFill>
                  <a:srgbClr val="24465B"/>
                </a:solidFill>
                <a:effectLst/>
                <a:uLnTx/>
                <a:uFillTx/>
                <a:latin typeface="Aptos Display"/>
                <a:ea typeface="+mn-ea"/>
                <a:cs typeface="+mn-cs"/>
              </a:rPr>
              <a:t> </a:t>
            </a:r>
            <a:r>
              <a:rPr kumimoji="0" sz="1520" b="1" i="0" u="none" strike="noStrike" kern="1200" cap="none" spc="0" normalizeH="0" baseline="0" noProof="0" dirty="0" err="1">
                <a:ln>
                  <a:noFill/>
                </a:ln>
                <a:solidFill>
                  <a:srgbClr val="24465B"/>
                </a:solidFill>
                <a:effectLst/>
                <a:uLnTx/>
                <a:uFillTx/>
                <a:latin typeface="Aptos Display"/>
                <a:ea typeface="+mn-ea"/>
                <a:cs typeface="+mn-cs"/>
              </a:rPr>
              <a:t>κρίση</a:t>
            </a:r>
            <a:r>
              <a:rPr kumimoji="0" sz="1520" b="1" i="0" u="none" strike="noStrike" kern="1200" cap="none" spc="0" normalizeH="0" baseline="0" noProof="0" dirty="0">
                <a:ln>
                  <a:noFill/>
                </a:ln>
                <a:solidFill>
                  <a:srgbClr val="24465B"/>
                </a:solidFill>
                <a:effectLst/>
                <a:uLnTx/>
                <a:uFillTx/>
                <a:latin typeface="Aptos Display"/>
                <a:ea typeface="+mn-ea"/>
                <a:cs typeface="+mn-cs"/>
              </a:rPr>
              <a:t> </a:t>
            </a:r>
            <a:r>
              <a:rPr kumimoji="0" sz="1520" b="1" i="0" u="none" strike="noStrike" kern="1200" cap="none" spc="0" normalizeH="0" baseline="0" noProof="0" dirty="0" err="1">
                <a:ln>
                  <a:noFill/>
                </a:ln>
                <a:solidFill>
                  <a:srgbClr val="24465B"/>
                </a:solidFill>
                <a:effectLst/>
                <a:uLnTx/>
                <a:uFillTx/>
                <a:latin typeface="Aptos Display"/>
                <a:ea typeface="+mn-ea"/>
                <a:cs typeface="+mn-cs"/>
              </a:rPr>
              <a:t>στην</a:t>
            </a:r>
            <a:r>
              <a:rPr kumimoji="0" sz="1520" b="1" i="0" u="none" strike="noStrike" kern="1200" cap="none" spc="0" normalizeH="0" baseline="0" noProof="0" dirty="0">
                <a:ln>
                  <a:noFill/>
                </a:ln>
                <a:solidFill>
                  <a:srgbClr val="24465B"/>
                </a:solidFill>
                <a:effectLst/>
                <a:uLnTx/>
                <a:uFillTx/>
                <a:latin typeface="Aptos Display"/>
                <a:ea typeface="+mn-ea"/>
                <a:cs typeface="+mn-cs"/>
              </a:rPr>
              <a:t> </a:t>
            </a:r>
            <a:r>
              <a:rPr kumimoji="0" sz="1520" b="1" i="0" u="none" strike="noStrike" kern="1200" cap="none" spc="0" normalizeH="0" baseline="0" noProof="0" dirty="0" err="1">
                <a:ln>
                  <a:noFill/>
                </a:ln>
                <a:solidFill>
                  <a:srgbClr val="24465B"/>
                </a:solidFill>
                <a:effectLst/>
                <a:uLnTx/>
                <a:uFillTx/>
                <a:latin typeface="Aptos Display"/>
                <a:ea typeface="+mn-ea"/>
                <a:cs typeface="+mn-cs"/>
              </a:rPr>
              <a:t>ευθύνη</a:t>
            </a:r>
            <a:endParaRPr kumimoji="0" sz="1520" b="1" i="0" u="none" strike="noStrike" kern="1200" cap="none" spc="0" normalizeH="0" baseline="0" noProof="0" dirty="0">
              <a:ln>
                <a:noFill/>
              </a:ln>
              <a:solidFill>
                <a:srgbClr val="24465B"/>
              </a:solidFill>
              <a:effectLst/>
              <a:uLnTx/>
              <a:uFillTx/>
              <a:latin typeface="Aptos Display"/>
              <a:ea typeface="+mn-ea"/>
              <a:cs typeface="+mn-cs"/>
            </a:endParaRPr>
          </a:p>
        </p:txBody>
      </p:sp>
      <p:sp>
        <p:nvSpPr>
          <p:cNvPr id="24" name="TextBox 23"/>
          <p:cNvSpPr txBox="1"/>
          <p:nvPr/>
        </p:nvSpPr>
        <p:spPr>
          <a:xfrm>
            <a:off x="6419088" y="4498848"/>
            <a:ext cx="4663440" cy="270843"/>
          </a:xfrm>
          <a:prstGeom prst="rect">
            <a:avLst/>
          </a:prstGeom>
          <a:noFill/>
        </p:spPr>
        <p:txBody>
          <a:bodyPr wrap="square" lIns="27432" tIns="27432" rIns="27432" bIns="27432" anchor="t">
            <a:spAutoFit/>
          </a:bodyPr>
          <a:lstStyle/>
          <a:p>
            <a:pPr defTabSz="457200"/>
            <a:r>
              <a:rPr sz="1400" dirty="0" err="1">
                <a:solidFill>
                  <a:srgbClr val="4C565C"/>
                </a:solidFill>
                <a:latin typeface="Aptos"/>
              </a:rPr>
              <a:t>ηθικό</a:t>
            </a:r>
            <a:r>
              <a:rPr sz="1400" dirty="0">
                <a:solidFill>
                  <a:srgbClr val="4C565C"/>
                </a:solidFill>
                <a:latin typeface="Aptos"/>
              </a:rPr>
              <a:t> υπ</a:t>
            </a:r>
            <a:r>
              <a:rPr sz="1400" dirty="0" err="1">
                <a:solidFill>
                  <a:srgbClr val="4C565C"/>
                </a:solidFill>
                <a:latin typeface="Aptos"/>
              </a:rPr>
              <a:t>οκείμενο</a:t>
            </a:r>
            <a:r>
              <a:rPr sz="1400" dirty="0">
                <a:solidFill>
                  <a:srgbClr val="4C565C"/>
                </a:solidFill>
                <a:latin typeface="Aptos"/>
              </a:rPr>
              <a:t> → </a:t>
            </a:r>
            <a:r>
              <a:rPr sz="1400" dirty="0" err="1">
                <a:solidFill>
                  <a:srgbClr val="4C565C"/>
                </a:solidFill>
                <a:latin typeface="Aptos"/>
              </a:rPr>
              <a:t>κριτήρι</a:t>
            </a:r>
            <a:r>
              <a:rPr sz="1400" dirty="0">
                <a:solidFill>
                  <a:srgbClr val="4C565C"/>
                </a:solidFill>
                <a:latin typeface="Aptos"/>
              </a:rPr>
              <a:t>α → αξίες → προβλήματα</a:t>
            </a:r>
          </a:p>
        </p:txBody>
      </p:sp>
      <p:sp>
        <p:nvSpPr>
          <p:cNvPr id="25" name="Rectangle 24"/>
          <p:cNvSpPr/>
          <p:nvPr/>
        </p:nvSpPr>
        <p:spPr>
          <a:xfrm>
            <a:off x="502920" y="6501384"/>
            <a:ext cx="11155680" cy="10972"/>
          </a:xfrm>
          <a:prstGeom prst="rect">
            <a:avLst/>
          </a:prstGeom>
          <a:solidFill>
            <a:srgbClr val="D9D6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6" name="TextBox 25"/>
          <p:cNvSpPr txBox="1"/>
          <p:nvPr/>
        </p:nvSpPr>
        <p:spPr>
          <a:xfrm>
            <a:off x="530352" y="6537960"/>
            <a:ext cx="5943600" cy="16459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819" b="1" i="0" u="none" strike="noStrike" kern="1200" cap="none" spc="0" normalizeH="0" baseline="0" noProof="0">
                <a:ln>
                  <a:noFill/>
                </a:ln>
                <a:solidFill>
                  <a:srgbClr val="6C7A82"/>
                </a:solidFill>
                <a:effectLst/>
                <a:uLnTx/>
                <a:uFillTx/>
                <a:latin typeface="Aptos"/>
                <a:ea typeface="+mn-ea"/>
                <a:cs typeface="+mn-cs"/>
              </a:rPr>
              <a:t>ΕΝΌΤΗΤΑ 4</a:t>
            </a:r>
          </a:p>
        </p:txBody>
      </p:sp>
      <p:sp>
        <p:nvSpPr>
          <p:cNvPr id="27" name="Θέση αριθμού διαφάνειας 26">
            <a:extLst>
              <a:ext uri="{FF2B5EF4-FFF2-40B4-BE49-F238E27FC236}">
                <a16:creationId xmlns:a16="http://schemas.microsoft.com/office/drawing/2014/main" id="{C7B8DA34-DBE8-BEEB-7E09-91650973CD9C}"/>
              </a:ext>
            </a:extLst>
          </p:cNvPr>
          <p:cNvSpPr>
            <a:spLocks noGrp="1"/>
          </p:cNvSpPr>
          <p:nvPr>
            <p:ph type="sldNum" sz="quarter" idx="12"/>
          </p:nvPr>
        </p:nvSpPr>
        <p:spPr>
          <a:xfrm>
            <a:off x="9525000" y="6479667"/>
            <a:ext cx="2133600" cy="365125"/>
          </a:xfrm>
        </p:spPr>
        <p:txBody>
          <a:bodyPr/>
          <a:lstStyle/>
          <a:p>
            <a:fld id="{C1FF6DA9-008F-8B48-92A6-B652298478BF}" type="slidenum">
              <a:rPr lang="en-US" smtClean="0"/>
              <a:t>46</a:t>
            </a:fld>
            <a:endParaRPr lang="en-US"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sp>
        <p:nvSpPr>
          <p:cNvPr id="3" name="TextBox 2"/>
          <p:cNvSpPr txBox="1"/>
          <p:nvPr/>
        </p:nvSpPr>
        <p:spPr>
          <a:xfrm>
            <a:off x="685800" y="777240"/>
            <a:ext cx="10424160" cy="548640"/>
          </a:xfrm>
          <a:prstGeom prst="rect">
            <a:avLst/>
          </a:prstGeom>
          <a:noFill/>
        </p:spPr>
        <p:txBody>
          <a:bodyPr wrap="square" lIns="36576" tIns="27432" rIns="36576"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2700" b="1" i="0" u="none" strike="noStrike" kern="1200" cap="none" spc="0" normalizeH="0" baseline="0" noProof="0">
                <a:ln>
                  <a:noFill/>
                </a:ln>
                <a:solidFill>
                  <a:srgbClr val="24465B"/>
                </a:solidFill>
                <a:effectLst/>
                <a:uLnTx/>
                <a:uFillTx/>
                <a:latin typeface="Aptos Display"/>
                <a:ea typeface="+mn-ea"/>
                <a:cs typeface="+mn-cs"/>
              </a:rPr>
              <a:t>Θεματικά πεδία ανά τάξη</a:t>
            </a:r>
          </a:p>
        </p:txBody>
      </p:sp>
      <p:sp>
        <p:nvSpPr>
          <p:cNvPr id="4" name="TextBox 3"/>
          <p:cNvSpPr txBox="1"/>
          <p:nvPr/>
        </p:nvSpPr>
        <p:spPr>
          <a:xfrm>
            <a:off x="694944" y="1353312"/>
            <a:ext cx="10607040" cy="301621"/>
          </a:xfrm>
          <a:prstGeom prst="rect">
            <a:avLst/>
          </a:prstGeom>
          <a:noFill/>
        </p:spPr>
        <p:txBody>
          <a:bodyPr wrap="square" lIns="36576" tIns="27432" rIns="36576"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sz="1600" b="0" i="0" u="none" strike="noStrike" kern="1200" cap="none" spc="0" normalizeH="0" baseline="0" noProof="0" dirty="0">
                <a:ln>
                  <a:noFill/>
                </a:ln>
                <a:solidFill>
                  <a:srgbClr val="4C565C"/>
                </a:solidFill>
                <a:effectLst/>
                <a:uLnTx/>
                <a:uFillTx/>
                <a:latin typeface="Aptos"/>
                <a:ea typeface="+mn-ea"/>
                <a:cs typeface="+mn-cs"/>
              </a:rPr>
              <a:t>Συνοπτική απεικόνιση του </a:t>
            </a:r>
            <a:r>
              <a:rPr kumimoji="0" sz="1600" b="0" i="0" u="none" strike="noStrike" kern="1200" cap="none" spc="0" normalizeH="0" baseline="0" noProof="0" dirty="0" err="1">
                <a:ln>
                  <a:noFill/>
                </a:ln>
                <a:solidFill>
                  <a:srgbClr val="4C565C"/>
                </a:solidFill>
                <a:effectLst/>
                <a:uLnTx/>
                <a:uFillTx/>
                <a:latin typeface="Aptos"/>
                <a:ea typeface="+mn-ea"/>
                <a:cs typeface="+mn-cs"/>
              </a:rPr>
              <a:t>Προγράμμ</a:t>
            </a:r>
            <a:r>
              <a:rPr kumimoji="0" sz="1600" b="0" i="0" u="none" strike="noStrike" kern="1200" cap="none" spc="0" normalizeH="0" baseline="0" noProof="0" dirty="0">
                <a:ln>
                  <a:noFill/>
                </a:ln>
                <a:solidFill>
                  <a:srgbClr val="4C565C"/>
                </a:solidFill>
                <a:effectLst/>
                <a:uLnTx/>
                <a:uFillTx/>
                <a:latin typeface="Aptos"/>
                <a:ea typeface="+mn-ea"/>
                <a:cs typeface="+mn-cs"/>
              </a:rPr>
              <a:t>ατος Σπουδών</a:t>
            </a:r>
          </a:p>
        </p:txBody>
      </p:sp>
      <p:sp>
        <p:nvSpPr>
          <p:cNvPr id="5" name="Rounded Rectangle 4"/>
          <p:cNvSpPr/>
          <p:nvPr/>
        </p:nvSpPr>
        <p:spPr>
          <a:xfrm>
            <a:off x="594360" y="1965960"/>
            <a:ext cx="2626613" cy="3977639"/>
          </a:xfrm>
          <a:prstGeom prst="roundRect">
            <a:avLst/>
          </a:prstGeom>
          <a:solidFill>
            <a:srgbClr val="E8D9BA"/>
          </a:solidFill>
          <a:ln w="10160">
            <a:solidFill>
              <a:srgbClr val="DDD9D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Rounded Rectangle 5"/>
          <p:cNvSpPr/>
          <p:nvPr/>
        </p:nvSpPr>
        <p:spPr>
          <a:xfrm>
            <a:off x="740664" y="2130552"/>
            <a:ext cx="2334006" cy="621792"/>
          </a:xfrm>
          <a:prstGeom prst="roundRect">
            <a:avLst/>
          </a:prstGeom>
          <a:solidFill>
            <a:srgbClr val="24465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TextBox 6"/>
          <p:cNvSpPr txBox="1"/>
          <p:nvPr/>
        </p:nvSpPr>
        <p:spPr>
          <a:xfrm>
            <a:off x="758952" y="2276856"/>
            <a:ext cx="2297429" cy="256032"/>
          </a:xfrm>
          <a:prstGeom prst="rect">
            <a:avLst/>
          </a:prstGeom>
          <a:noFill/>
        </p:spPr>
        <p:txBody>
          <a:bodyPr wrap="square" lIns="36576" tIns="27432" rIns="36576"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450" b="1" i="0" u="none" strike="noStrike" kern="1200" cap="none" spc="0" normalizeH="0" baseline="0" noProof="0">
                <a:ln>
                  <a:noFill/>
                </a:ln>
                <a:solidFill>
                  <a:srgbClr val="FFFFFF"/>
                </a:solidFill>
                <a:effectLst/>
                <a:uLnTx/>
                <a:uFillTx/>
                <a:latin typeface="Aptos Display"/>
                <a:ea typeface="+mn-ea"/>
                <a:cs typeface="+mn-cs"/>
              </a:rPr>
              <a:t>Γ΄ Δημοτικού</a:t>
            </a:r>
          </a:p>
        </p:txBody>
      </p:sp>
      <p:sp>
        <p:nvSpPr>
          <p:cNvPr id="8" name="Oval 7"/>
          <p:cNvSpPr/>
          <p:nvPr/>
        </p:nvSpPr>
        <p:spPr>
          <a:xfrm>
            <a:off x="777240" y="2944368"/>
            <a:ext cx="365760" cy="365760"/>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TextBox 8"/>
          <p:cNvSpPr txBox="1"/>
          <p:nvPr/>
        </p:nvSpPr>
        <p:spPr>
          <a:xfrm>
            <a:off x="777240" y="3022092"/>
            <a:ext cx="365760" cy="164592"/>
          </a:xfrm>
          <a:prstGeom prst="rect">
            <a:avLst/>
          </a:prstGeom>
          <a:noFill/>
        </p:spPr>
        <p:txBody>
          <a:bodyPr wrap="square" lIns="36576" tIns="27432" rIns="36576"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19" b="1" i="0" u="none" strike="noStrike" kern="1200" cap="none" spc="0" normalizeH="0" baseline="0" noProof="0">
                <a:ln>
                  <a:noFill/>
                </a:ln>
                <a:solidFill>
                  <a:srgbClr val="FFFFFF"/>
                </a:solidFill>
                <a:effectLst/>
                <a:uLnTx/>
                <a:uFillTx/>
                <a:latin typeface="Aptos"/>
                <a:ea typeface="+mn-ea"/>
                <a:cs typeface="+mn-cs"/>
              </a:rPr>
              <a:t>1</a:t>
            </a:r>
          </a:p>
        </p:txBody>
      </p:sp>
      <p:sp>
        <p:nvSpPr>
          <p:cNvPr id="10" name="TextBox 9"/>
          <p:cNvSpPr txBox="1"/>
          <p:nvPr/>
        </p:nvSpPr>
        <p:spPr>
          <a:xfrm>
            <a:off x="1252728" y="2916936"/>
            <a:ext cx="1767077" cy="585216"/>
          </a:xfrm>
          <a:prstGeom prst="rect">
            <a:avLst/>
          </a:prstGeom>
          <a:noFill/>
        </p:spPr>
        <p:txBody>
          <a:bodyPr wrap="square" lIns="36576" tIns="27432" rIns="36576"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210" b="1" i="0" u="none" strike="noStrike" kern="1200" cap="none" spc="0" normalizeH="0" baseline="0" noProof="0">
                <a:ln>
                  <a:noFill/>
                </a:ln>
                <a:solidFill>
                  <a:srgbClr val="24465B"/>
                </a:solidFill>
                <a:effectLst/>
                <a:uLnTx/>
                <a:uFillTx/>
                <a:latin typeface="Aptos Display"/>
                <a:ea typeface="+mn-ea"/>
                <a:cs typeface="+mn-cs"/>
              </a:rPr>
              <a:t>Ο εαυτός</a:t>
            </a:r>
          </a:p>
        </p:txBody>
      </p:sp>
      <p:sp>
        <p:nvSpPr>
          <p:cNvPr id="11" name="Rectangle 10"/>
          <p:cNvSpPr/>
          <p:nvPr/>
        </p:nvSpPr>
        <p:spPr>
          <a:xfrm>
            <a:off x="1252728" y="3511296"/>
            <a:ext cx="1757933" cy="10972"/>
          </a:xfrm>
          <a:prstGeom prst="rect">
            <a:avLst/>
          </a:prstGeom>
          <a:solidFill>
            <a:srgbClr val="D8D5C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Oval 11"/>
          <p:cNvSpPr/>
          <p:nvPr/>
        </p:nvSpPr>
        <p:spPr>
          <a:xfrm>
            <a:off x="777240" y="3694176"/>
            <a:ext cx="365760" cy="365760"/>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TextBox 12"/>
          <p:cNvSpPr txBox="1"/>
          <p:nvPr/>
        </p:nvSpPr>
        <p:spPr>
          <a:xfrm>
            <a:off x="777240" y="3771900"/>
            <a:ext cx="365760" cy="164592"/>
          </a:xfrm>
          <a:prstGeom prst="rect">
            <a:avLst/>
          </a:prstGeom>
          <a:noFill/>
        </p:spPr>
        <p:txBody>
          <a:bodyPr wrap="square" lIns="36576" tIns="27432" rIns="36576"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19" b="1" i="0" u="none" strike="noStrike" kern="1200" cap="none" spc="0" normalizeH="0" baseline="0" noProof="0">
                <a:ln>
                  <a:noFill/>
                </a:ln>
                <a:solidFill>
                  <a:srgbClr val="FFFFFF"/>
                </a:solidFill>
                <a:effectLst/>
                <a:uLnTx/>
                <a:uFillTx/>
                <a:latin typeface="Aptos"/>
                <a:ea typeface="+mn-ea"/>
                <a:cs typeface="+mn-cs"/>
              </a:rPr>
              <a:t>2</a:t>
            </a:r>
          </a:p>
        </p:txBody>
      </p:sp>
      <p:sp>
        <p:nvSpPr>
          <p:cNvPr id="14" name="TextBox 13"/>
          <p:cNvSpPr txBox="1"/>
          <p:nvPr/>
        </p:nvSpPr>
        <p:spPr>
          <a:xfrm>
            <a:off x="1252728" y="3666744"/>
            <a:ext cx="1767077" cy="585216"/>
          </a:xfrm>
          <a:prstGeom prst="rect">
            <a:avLst/>
          </a:prstGeom>
          <a:noFill/>
        </p:spPr>
        <p:txBody>
          <a:bodyPr wrap="square" lIns="36576" tIns="27432" rIns="36576"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210" b="1" i="0" u="none" strike="noStrike" kern="1200" cap="none" spc="0" normalizeH="0" baseline="0" noProof="0">
                <a:ln>
                  <a:noFill/>
                </a:ln>
                <a:solidFill>
                  <a:srgbClr val="24465B"/>
                </a:solidFill>
                <a:effectLst/>
                <a:uLnTx/>
                <a:uFillTx/>
                <a:latin typeface="Aptos Display"/>
                <a:ea typeface="+mn-ea"/>
                <a:cs typeface="+mn-cs"/>
              </a:rPr>
              <a:t>Εμείς</a:t>
            </a:r>
          </a:p>
        </p:txBody>
      </p:sp>
      <p:sp>
        <p:nvSpPr>
          <p:cNvPr id="15" name="Rectangle 14"/>
          <p:cNvSpPr/>
          <p:nvPr/>
        </p:nvSpPr>
        <p:spPr>
          <a:xfrm>
            <a:off x="1252728" y="4261104"/>
            <a:ext cx="1757933" cy="10972"/>
          </a:xfrm>
          <a:prstGeom prst="rect">
            <a:avLst/>
          </a:prstGeom>
          <a:solidFill>
            <a:srgbClr val="D8D5C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Oval 15"/>
          <p:cNvSpPr/>
          <p:nvPr/>
        </p:nvSpPr>
        <p:spPr>
          <a:xfrm>
            <a:off x="777240" y="4443984"/>
            <a:ext cx="365760" cy="365760"/>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TextBox 16"/>
          <p:cNvSpPr txBox="1"/>
          <p:nvPr/>
        </p:nvSpPr>
        <p:spPr>
          <a:xfrm>
            <a:off x="777240" y="4521708"/>
            <a:ext cx="365760" cy="164592"/>
          </a:xfrm>
          <a:prstGeom prst="rect">
            <a:avLst/>
          </a:prstGeom>
          <a:noFill/>
        </p:spPr>
        <p:txBody>
          <a:bodyPr wrap="square" lIns="36576" tIns="27432" rIns="36576"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19" b="1" i="0" u="none" strike="noStrike" kern="1200" cap="none" spc="0" normalizeH="0" baseline="0" noProof="0">
                <a:ln>
                  <a:noFill/>
                </a:ln>
                <a:solidFill>
                  <a:srgbClr val="FFFFFF"/>
                </a:solidFill>
                <a:effectLst/>
                <a:uLnTx/>
                <a:uFillTx/>
                <a:latin typeface="Aptos"/>
                <a:ea typeface="+mn-ea"/>
                <a:cs typeface="+mn-cs"/>
              </a:rPr>
              <a:t>3</a:t>
            </a:r>
          </a:p>
        </p:txBody>
      </p:sp>
      <p:sp>
        <p:nvSpPr>
          <p:cNvPr id="18" name="TextBox 17"/>
          <p:cNvSpPr txBox="1"/>
          <p:nvPr/>
        </p:nvSpPr>
        <p:spPr>
          <a:xfrm>
            <a:off x="1252728" y="4416552"/>
            <a:ext cx="1767077" cy="585216"/>
          </a:xfrm>
          <a:prstGeom prst="rect">
            <a:avLst/>
          </a:prstGeom>
          <a:noFill/>
        </p:spPr>
        <p:txBody>
          <a:bodyPr wrap="square" lIns="36576" tIns="27432" rIns="36576"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210" b="1" i="0" u="none" strike="noStrike" kern="1200" cap="none" spc="0" normalizeH="0" baseline="0" noProof="0">
                <a:ln>
                  <a:noFill/>
                </a:ln>
                <a:solidFill>
                  <a:srgbClr val="24465B"/>
                </a:solidFill>
                <a:effectLst/>
                <a:uLnTx/>
                <a:uFillTx/>
                <a:latin typeface="Aptos Display"/>
                <a:ea typeface="+mn-ea"/>
                <a:cs typeface="+mn-cs"/>
              </a:rPr>
              <a:t>Οι άλλοι (άνθρωποι)</a:t>
            </a:r>
          </a:p>
        </p:txBody>
      </p:sp>
      <p:sp>
        <p:nvSpPr>
          <p:cNvPr id="19" name="Rectangle 18"/>
          <p:cNvSpPr/>
          <p:nvPr/>
        </p:nvSpPr>
        <p:spPr>
          <a:xfrm>
            <a:off x="1252728" y="5010912"/>
            <a:ext cx="1757933" cy="10972"/>
          </a:xfrm>
          <a:prstGeom prst="rect">
            <a:avLst/>
          </a:prstGeom>
          <a:solidFill>
            <a:srgbClr val="D8D5C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0" name="Oval 19"/>
          <p:cNvSpPr/>
          <p:nvPr/>
        </p:nvSpPr>
        <p:spPr>
          <a:xfrm>
            <a:off x="777240" y="5193792"/>
            <a:ext cx="365760" cy="365760"/>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TextBox 20"/>
          <p:cNvSpPr txBox="1"/>
          <p:nvPr/>
        </p:nvSpPr>
        <p:spPr>
          <a:xfrm>
            <a:off x="777240" y="5271516"/>
            <a:ext cx="365760" cy="164592"/>
          </a:xfrm>
          <a:prstGeom prst="rect">
            <a:avLst/>
          </a:prstGeom>
          <a:noFill/>
        </p:spPr>
        <p:txBody>
          <a:bodyPr wrap="square" lIns="36576" tIns="27432" rIns="36576"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19" b="1" i="0" u="none" strike="noStrike" kern="1200" cap="none" spc="0" normalizeH="0" baseline="0" noProof="0">
                <a:ln>
                  <a:noFill/>
                </a:ln>
                <a:solidFill>
                  <a:srgbClr val="FFFFFF"/>
                </a:solidFill>
                <a:effectLst/>
                <a:uLnTx/>
                <a:uFillTx/>
                <a:latin typeface="Aptos"/>
                <a:ea typeface="+mn-ea"/>
                <a:cs typeface="+mn-cs"/>
              </a:rPr>
              <a:t>4</a:t>
            </a:r>
          </a:p>
        </p:txBody>
      </p:sp>
      <p:sp>
        <p:nvSpPr>
          <p:cNvPr id="22" name="TextBox 21"/>
          <p:cNvSpPr txBox="1"/>
          <p:nvPr/>
        </p:nvSpPr>
        <p:spPr>
          <a:xfrm>
            <a:off x="1252728" y="5166360"/>
            <a:ext cx="1767077" cy="585216"/>
          </a:xfrm>
          <a:prstGeom prst="rect">
            <a:avLst/>
          </a:prstGeom>
          <a:noFill/>
        </p:spPr>
        <p:txBody>
          <a:bodyPr wrap="square" lIns="36576" tIns="27432" rIns="36576"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210" b="1" i="0" u="none" strike="noStrike" kern="1200" cap="none" spc="0" normalizeH="0" baseline="0" noProof="0">
                <a:ln>
                  <a:noFill/>
                </a:ln>
                <a:solidFill>
                  <a:srgbClr val="24465B"/>
                </a:solidFill>
                <a:effectLst/>
                <a:uLnTx/>
                <a:uFillTx/>
                <a:latin typeface="Aptos Display"/>
                <a:ea typeface="+mn-ea"/>
                <a:cs typeface="+mn-cs"/>
              </a:rPr>
              <a:t>Τα άλλα όντα</a:t>
            </a:r>
          </a:p>
        </p:txBody>
      </p:sp>
      <p:sp>
        <p:nvSpPr>
          <p:cNvPr id="23" name="Rounded Rectangle 22"/>
          <p:cNvSpPr/>
          <p:nvPr/>
        </p:nvSpPr>
        <p:spPr>
          <a:xfrm>
            <a:off x="3385565" y="1965960"/>
            <a:ext cx="2626613" cy="3977639"/>
          </a:xfrm>
          <a:prstGeom prst="roundRect">
            <a:avLst/>
          </a:prstGeom>
          <a:solidFill>
            <a:srgbClr val="E5ECEE"/>
          </a:solidFill>
          <a:ln w="10160">
            <a:solidFill>
              <a:srgbClr val="DDD9D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4" name="Rounded Rectangle 23"/>
          <p:cNvSpPr/>
          <p:nvPr/>
        </p:nvSpPr>
        <p:spPr>
          <a:xfrm>
            <a:off x="3531870" y="2130552"/>
            <a:ext cx="2334006" cy="621792"/>
          </a:xfrm>
          <a:prstGeom prst="roundRect">
            <a:avLst/>
          </a:prstGeom>
          <a:solidFill>
            <a:srgbClr val="24465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5" name="TextBox 24"/>
          <p:cNvSpPr txBox="1"/>
          <p:nvPr/>
        </p:nvSpPr>
        <p:spPr>
          <a:xfrm>
            <a:off x="3550158" y="2276856"/>
            <a:ext cx="2297429" cy="256032"/>
          </a:xfrm>
          <a:prstGeom prst="rect">
            <a:avLst/>
          </a:prstGeom>
          <a:noFill/>
        </p:spPr>
        <p:txBody>
          <a:bodyPr wrap="square" lIns="36576" tIns="27432" rIns="36576"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450" b="1" i="0" u="none" strike="noStrike" kern="1200" cap="none" spc="0" normalizeH="0" baseline="0" noProof="0">
                <a:ln>
                  <a:noFill/>
                </a:ln>
                <a:solidFill>
                  <a:srgbClr val="FFFFFF"/>
                </a:solidFill>
                <a:effectLst/>
                <a:uLnTx/>
                <a:uFillTx/>
                <a:latin typeface="Aptos Display"/>
                <a:ea typeface="+mn-ea"/>
                <a:cs typeface="+mn-cs"/>
              </a:rPr>
              <a:t>Δ΄ Δημοτικού</a:t>
            </a:r>
          </a:p>
        </p:txBody>
      </p:sp>
      <p:sp>
        <p:nvSpPr>
          <p:cNvPr id="26" name="Oval 25"/>
          <p:cNvSpPr/>
          <p:nvPr/>
        </p:nvSpPr>
        <p:spPr>
          <a:xfrm>
            <a:off x="3568446" y="2944368"/>
            <a:ext cx="365760" cy="365760"/>
          </a:xfrm>
          <a:prstGeom prst="ellipse">
            <a:avLst/>
          </a:prstGeom>
          <a:solidFill>
            <a:srgbClr val="7D9EA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7" name="TextBox 26"/>
          <p:cNvSpPr txBox="1"/>
          <p:nvPr/>
        </p:nvSpPr>
        <p:spPr>
          <a:xfrm>
            <a:off x="3568446" y="3022092"/>
            <a:ext cx="365760" cy="164592"/>
          </a:xfrm>
          <a:prstGeom prst="rect">
            <a:avLst/>
          </a:prstGeom>
          <a:noFill/>
        </p:spPr>
        <p:txBody>
          <a:bodyPr wrap="square" lIns="36576" tIns="27432" rIns="36576"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19" b="1" i="0" u="none" strike="noStrike" kern="1200" cap="none" spc="0" normalizeH="0" baseline="0" noProof="0">
                <a:ln>
                  <a:noFill/>
                </a:ln>
                <a:solidFill>
                  <a:srgbClr val="FFFFFF"/>
                </a:solidFill>
                <a:effectLst/>
                <a:uLnTx/>
                <a:uFillTx/>
                <a:latin typeface="Aptos"/>
                <a:ea typeface="+mn-ea"/>
                <a:cs typeface="+mn-cs"/>
              </a:rPr>
              <a:t>1</a:t>
            </a:r>
          </a:p>
        </p:txBody>
      </p:sp>
      <p:sp>
        <p:nvSpPr>
          <p:cNvPr id="28" name="TextBox 27"/>
          <p:cNvSpPr txBox="1"/>
          <p:nvPr/>
        </p:nvSpPr>
        <p:spPr>
          <a:xfrm>
            <a:off x="4043933" y="2916936"/>
            <a:ext cx="1767077" cy="585216"/>
          </a:xfrm>
          <a:prstGeom prst="rect">
            <a:avLst/>
          </a:prstGeom>
          <a:noFill/>
        </p:spPr>
        <p:txBody>
          <a:bodyPr wrap="square" lIns="36576" tIns="27432" rIns="36576"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090" b="1" i="0" u="none" strike="noStrike" kern="1200" cap="none" spc="0" normalizeH="0" baseline="0" noProof="0">
                <a:ln>
                  <a:noFill/>
                </a:ln>
                <a:solidFill>
                  <a:srgbClr val="24465B"/>
                </a:solidFill>
                <a:effectLst/>
                <a:uLnTx/>
                <a:uFillTx/>
                <a:latin typeface="Aptos Display"/>
                <a:ea typeface="+mn-ea"/>
                <a:cs typeface="+mn-cs"/>
              </a:rPr>
              <a:t>Χαρακτήρας, Αρετές και Ελαττώματα</a:t>
            </a:r>
          </a:p>
        </p:txBody>
      </p:sp>
      <p:sp>
        <p:nvSpPr>
          <p:cNvPr id="29" name="Rectangle 28"/>
          <p:cNvSpPr/>
          <p:nvPr/>
        </p:nvSpPr>
        <p:spPr>
          <a:xfrm>
            <a:off x="4043933" y="3511296"/>
            <a:ext cx="1757933" cy="10972"/>
          </a:xfrm>
          <a:prstGeom prst="rect">
            <a:avLst/>
          </a:prstGeom>
          <a:solidFill>
            <a:srgbClr val="D8D5C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30" name="Oval 29"/>
          <p:cNvSpPr/>
          <p:nvPr/>
        </p:nvSpPr>
        <p:spPr>
          <a:xfrm>
            <a:off x="3568446" y="3694176"/>
            <a:ext cx="365760" cy="365760"/>
          </a:xfrm>
          <a:prstGeom prst="ellipse">
            <a:avLst/>
          </a:prstGeom>
          <a:solidFill>
            <a:srgbClr val="7D9EA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31" name="TextBox 30"/>
          <p:cNvSpPr txBox="1"/>
          <p:nvPr/>
        </p:nvSpPr>
        <p:spPr>
          <a:xfrm>
            <a:off x="3568446" y="3771900"/>
            <a:ext cx="365760" cy="164592"/>
          </a:xfrm>
          <a:prstGeom prst="rect">
            <a:avLst/>
          </a:prstGeom>
          <a:noFill/>
        </p:spPr>
        <p:txBody>
          <a:bodyPr wrap="square" lIns="36576" tIns="27432" rIns="36576"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19" b="1" i="0" u="none" strike="noStrike" kern="1200" cap="none" spc="0" normalizeH="0" baseline="0" noProof="0">
                <a:ln>
                  <a:noFill/>
                </a:ln>
                <a:solidFill>
                  <a:srgbClr val="FFFFFF"/>
                </a:solidFill>
                <a:effectLst/>
                <a:uLnTx/>
                <a:uFillTx/>
                <a:latin typeface="Aptos"/>
                <a:ea typeface="+mn-ea"/>
                <a:cs typeface="+mn-cs"/>
              </a:rPr>
              <a:t>2</a:t>
            </a:r>
          </a:p>
        </p:txBody>
      </p:sp>
      <p:sp>
        <p:nvSpPr>
          <p:cNvPr id="32" name="TextBox 31"/>
          <p:cNvSpPr txBox="1"/>
          <p:nvPr/>
        </p:nvSpPr>
        <p:spPr>
          <a:xfrm>
            <a:off x="4043933" y="3666744"/>
            <a:ext cx="1767077" cy="585216"/>
          </a:xfrm>
          <a:prstGeom prst="rect">
            <a:avLst/>
          </a:prstGeom>
          <a:noFill/>
        </p:spPr>
        <p:txBody>
          <a:bodyPr wrap="square" lIns="36576" tIns="27432" rIns="36576"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210" b="1" i="0" u="none" strike="noStrike" kern="1200" cap="none" spc="0" normalizeH="0" baseline="0" noProof="0">
                <a:ln>
                  <a:noFill/>
                </a:ln>
                <a:solidFill>
                  <a:srgbClr val="24465B"/>
                </a:solidFill>
                <a:effectLst/>
                <a:uLnTx/>
                <a:uFillTx/>
                <a:latin typeface="Aptos Display"/>
                <a:ea typeface="+mn-ea"/>
                <a:cs typeface="+mn-cs"/>
              </a:rPr>
              <a:t>Πρότυπα</a:t>
            </a:r>
          </a:p>
        </p:txBody>
      </p:sp>
      <p:sp>
        <p:nvSpPr>
          <p:cNvPr id="33" name="Rectangle 32"/>
          <p:cNvSpPr/>
          <p:nvPr/>
        </p:nvSpPr>
        <p:spPr>
          <a:xfrm>
            <a:off x="4043933" y="4261104"/>
            <a:ext cx="1757933" cy="10972"/>
          </a:xfrm>
          <a:prstGeom prst="rect">
            <a:avLst/>
          </a:prstGeom>
          <a:solidFill>
            <a:srgbClr val="D8D5C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34" name="Oval 33"/>
          <p:cNvSpPr/>
          <p:nvPr/>
        </p:nvSpPr>
        <p:spPr>
          <a:xfrm>
            <a:off x="3568446" y="4443984"/>
            <a:ext cx="365760" cy="365760"/>
          </a:xfrm>
          <a:prstGeom prst="ellipse">
            <a:avLst/>
          </a:prstGeom>
          <a:solidFill>
            <a:srgbClr val="7D9EA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35" name="TextBox 34"/>
          <p:cNvSpPr txBox="1"/>
          <p:nvPr/>
        </p:nvSpPr>
        <p:spPr>
          <a:xfrm>
            <a:off x="3568446" y="4521708"/>
            <a:ext cx="365760" cy="164592"/>
          </a:xfrm>
          <a:prstGeom prst="rect">
            <a:avLst/>
          </a:prstGeom>
          <a:noFill/>
        </p:spPr>
        <p:txBody>
          <a:bodyPr wrap="square" lIns="36576" tIns="27432" rIns="36576"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19" b="1" i="0" u="none" strike="noStrike" kern="1200" cap="none" spc="0" normalizeH="0" baseline="0" noProof="0">
                <a:ln>
                  <a:noFill/>
                </a:ln>
                <a:solidFill>
                  <a:srgbClr val="FFFFFF"/>
                </a:solidFill>
                <a:effectLst/>
                <a:uLnTx/>
                <a:uFillTx/>
                <a:latin typeface="Aptos"/>
                <a:ea typeface="+mn-ea"/>
                <a:cs typeface="+mn-cs"/>
              </a:rPr>
              <a:t>3</a:t>
            </a:r>
          </a:p>
        </p:txBody>
      </p:sp>
      <p:sp>
        <p:nvSpPr>
          <p:cNvPr id="36" name="TextBox 35"/>
          <p:cNvSpPr txBox="1"/>
          <p:nvPr/>
        </p:nvSpPr>
        <p:spPr>
          <a:xfrm>
            <a:off x="4043933" y="4416552"/>
            <a:ext cx="1767077" cy="585216"/>
          </a:xfrm>
          <a:prstGeom prst="rect">
            <a:avLst/>
          </a:prstGeom>
          <a:noFill/>
        </p:spPr>
        <p:txBody>
          <a:bodyPr wrap="square" lIns="36576" tIns="27432" rIns="36576"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210" b="1" i="0" u="none" strike="noStrike" kern="1200" cap="none" spc="0" normalizeH="0" baseline="0" noProof="0">
                <a:ln>
                  <a:noFill/>
                </a:ln>
                <a:solidFill>
                  <a:srgbClr val="24465B"/>
                </a:solidFill>
                <a:effectLst/>
                <a:uLnTx/>
                <a:uFillTx/>
                <a:latin typeface="Aptos Display"/>
                <a:ea typeface="+mn-ea"/>
                <a:cs typeface="+mn-cs"/>
              </a:rPr>
              <a:t>Συνήθειες και Έθιμα</a:t>
            </a:r>
          </a:p>
        </p:txBody>
      </p:sp>
      <p:sp>
        <p:nvSpPr>
          <p:cNvPr id="37" name="Rectangle 36"/>
          <p:cNvSpPr/>
          <p:nvPr/>
        </p:nvSpPr>
        <p:spPr>
          <a:xfrm>
            <a:off x="4043933" y="5010912"/>
            <a:ext cx="1757933" cy="10972"/>
          </a:xfrm>
          <a:prstGeom prst="rect">
            <a:avLst/>
          </a:prstGeom>
          <a:solidFill>
            <a:srgbClr val="D8D5C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38" name="Oval 37"/>
          <p:cNvSpPr/>
          <p:nvPr/>
        </p:nvSpPr>
        <p:spPr>
          <a:xfrm>
            <a:off x="3568446" y="5193792"/>
            <a:ext cx="365760" cy="365760"/>
          </a:xfrm>
          <a:prstGeom prst="ellipse">
            <a:avLst/>
          </a:prstGeom>
          <a:solidFill>
            <a:srgbClr val="7D9EA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39" name="TextBox 38"/>
          <p:cNvSpPr txBox="1"/>
          <p:nvPr/>
        </p:nvSpPr>
        <p:spPr>
          <a:xfrm>
            <a:off x="3568446" y="5271516"/>
            <a:ext cx="365760" cy="164592"/>
          </a:xfrm>
          <a:prstGeom prst="rect">
            <a:avLst/>
          </a:prstGeom>
          <a:noFill/>
        </p:spPr>
        <p:txBody>
          <a:bodyPr wrap="square" lIns="36576" tIns="27432" rIns="36576"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19" b="1" i="0" u="none" strike="noStrike" kern="1200" cap="none" spc="0" normalizeH="0" baseline="0" noProof="0">
                <a:ln>
                  <a:noFill/>
                </a:ln>
                <a:solidFill>
                  <a:srgbClr val="FFFFFF"/>
                </a:solidFill>
                <a:effectLst/>
                <a:uLnTx/>
                <a:uFillTx/>
                <a:latin typeface="Aptos"/>
                <a:ea typeface="+mn-ea"/>
                <a:cs typeface="+mn-cs"/>
              </a:rPr>
              <a:t>4</a:t>
            </a:r>
          </a:p>
        </p:txBody>
      </p:sp>
      <p:sp>
        <p:nvSpPr>
          <p:cNvPr id="40" name="TextBox 39"/>
          <p:cNvSpPr txBox="1"/>
          <p:nvPr/>
        </p:nvSpPr>
        <p:spPr>
          <a:xfrm>
            <a:off x="4043933" y="5166360"/>
            <a:ext cx="1767077" cy="585216"/>
          </a:xfrm>
          <a:prstGeom prst="rect">
            <a:avLst/>
          </a:prstGeom>
          <a:noFill/>
        </p:spPr>
        <p:txBody>
          <a:bodyPr wrap="square" lIns="36576" tIns="27432" rIns="36576"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210" b="1" i="0" u="none" strike="noStrike" kern="1200" cap="none" spc="0" normalizeH="0" baseline="0" noProof="0">
                <a:ln>
                  <a:noFill/>
                </a:ln>
                <a:solidFill>
                  <a:srgbClr val="24465B"/>
                </a:solidFill>
                <a:effectLst/>
                <a:uLnTx/>
                <a:uFillTx/>
                <a:latin typeface="Aptos Display"/>
                <a:ea typeface="+mn-ea"/>
                <a:cs typeface="+mn-cs"/>
              </a:rPr>
              <a:t>Κανόνες</a:t>
            </a:r>
          </a:p>
        </p:txBody>
      </p:sp>
      <p:sp>
        <p:nvSpPr>
          <p:cNvPr id="41" name="Rounded Rectangle 40"/>
          <p:cNvSpPr/>
          <p:nvPr/>
        </p:nvSpPr>
        <p:spPr>
          <a:xfrm>
            <a:off x="6176772" y="1965960"/>
            <a:ext cx="2626613" cy="3977639"/>
          </a:xfrm>
          <a:prstGeom prst="roundRect">
            <a:avLst/>
          </a:prstGeom>
          <a:solidFill>
            <a:srgbClr val="DCE5DE"/>
          </a:solidFill>
          <a:ln w="10160">
            <a:solidFill>
              <a:srgbClr val="DDD9D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42" name="Rounded Rectangle 41"/>
          <p:cNvSpPr/>
          <p:nvPr/>
        </p:nvSpPr>
        <p:spPr>
          <a:xfrm>
            <a:off x="6323076" y="2130552"/>
            <a:ext cx="2334006" cy="621792"/>
          </a:xfrm>
          <a:prstGeom prst="roundRect">
            <a:avLst/>
          </a:prstGeom>
          <a:solidFill>
            <a:srgbClr val="24465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43" name="TextBox 42"/>
          <p:cNvSpPr txBox="1"/>
          <p:nvPr/>
        </p:nvSpPr>
        <p:spPr>
          <a:xfrm>
            <a:off x="6341364" y="2276856"/>
            <a:ext cx="2297429" cy="256032"/>
          </a:xfrm>
          <a:prstGeom prst="rect">
            <a:avLst/>
          </a:prstGeom>
          <a:noFill/>
        </p:spPr>
        <p:txBody>
          <a:bodyPr wrap="square" lIns="36576" tIns="27432" rIns="36576"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450" b="1" i="0" u="none" strike="noStrike" kern="1200" cap="none" spc="0" normalizeH="0" baseline="0" noProof="0">
                <a:ln>
                  <a:noFill/>
                </a:ln>
                <a:solidFill>
                  <a:srgbClr val="FFFFFF"/>
                </a:solidFill>
                <a:effectLst/>
                <a:uLnTx/>
                <a:uFillTx/>
                <a:latin typeface="Aptos Display"/>
                <a:ea typeface="+mn-ea"/>
                <a:cs typeface="+mn-cs"/>
              </a:rPr>
              <a:t>Ε΄ Δημοτικού</a:t>
            </a:r>
          </a:p>
        </p:txBody>
      </p:sp>
      <p:sp>
        <p:nvSpPr>
          <p:cNvPr id="44" name="Oval 43"/>
          <p:cNvSpPr/>
          <p:nvPr/>
        </p:nvSpPr>
        <p:spPr>
          <a:xfrm>
            <a:off x="6359652" y="2944368"/>
            <a:ext cx="365760" cy="365760"/>
          </a:xfrm>
          <a:prstGeom prst="ellipse">
            <a:avLst/>
          </a:prstGeom>
          <a:solidFill>
            <a:srgbClr val="24465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45" name="TextBox 44"/>
          <p:cNvSpPr txBox="1"/>
          <p:nvPr/>
        </p:nvSpPr>
        <p:spPr>
          <a:xfrm>
            <a:off x="6359652" y="3022092"/>
            <a:ext cx="365760" cy="164592"/>
          </a:xfrm>
          <a:prstGeom prst="rect">
            <a:avLst/>
          </a:prstGeom>
          <a:noFill/>
        </p:spPr>
        <p:txBody>
          <a:bodyPr wrap="square" lIns="36576" tIns="27432" rIns="36576"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19" b="1" i="0" u="none" strike="noStrike" kern="1200" cap="none" spc="0" normalizeH="0" baseline="0" noProof="0">
                <a:ln>
                  <a:noFill/>
                </a:ln>
                <a:solidFill>
                  <a:srgbClr val="FFFFFF"/>
                </a:solidFill>
                <a:effectLst/>
                <a:uLnTx/>
                <a:uFillTx/>
                <a:latin typeface="Aptos"/>
                <a:ea typeface="+mn-ea"/>
                <a:cs typeface="+mn-cs"/>
              </a:rPr>
              <a:t>1</a:t>
            </a:r>
          </a:p>
        </p:txBody>
      </p:sp>
      <p:sp>
        <p:nvSpPr>
          <p:cNvPr id="46" name="TextBox 45"/>
          <p:cNvSpPr txBox="1"/>
          <p:nvPr/>
        </p:nvSpPr>
        <p:spPr>
          <a:xfrm>
            <a:off x="6835140" y="2916936"/>
            <a:ext cx="1767077" cy="585216"/>
          </a:xfrm>
          <a:prstGeom prst="rect">
            <a:avLst/>
          </a:prstGeom>
          <a:noFill/>
        </p:spPr>
        <p:txBody>
          <a:bodyPr wrap="square" lIns="36576" tIns="27432" rIns="36576"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210" b="1" i="0" u="none" strike="noStrike" kern="1200" cap="none" spc="0" normalizeH="0" baseline="0" noProof="0">
                <a:ln>
                  <a:noFill/>
                </a:ln>
                <a:solidFill>
                  <a:srgbClr val="24465B"/>
                </a:solidFill>
                <a:effectLst/>
                <a:uLnTx/>
                <a:uFillTx/>
                <a:latin typeface="Aptos Display"/>
                <a:ea typeface="+mn-ea"/>
                <a:cs typeface="+mn-cs"/>
              </a:rPr>
              <a:t>Πώς να ζούμε καλά;</a:t>
            </a:r>
          </a:p>
        </p:txBody>
      </p:sp>
      <p:sp>
        <p:nvSpPr>
          <p:cNvPr id="47" name="Rectangle 46"/>
          <p:cNvSpPr/>
          <p:nvPr/>
        </p:nvSpPr>
        <p:spPr>
          <a:xfrm>
            <a:off x="6835140" y="3511296"/>
            <a:ext cx="1757933" cy="10972"/>
          </a:xfrm>
          <a:prstGeom prst="rect">
            <a:avLst/>
          </a:prstGeom>
          <a:solidFill>
            <a:srgbClr val="D8D5C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48" name="Oval 47"/>
          <p:cNvSpPr/>
          <p:nvPr/>
        </p:nvSpPr>
        <p:spPr>
          <a:xfrm>
            <a:off x="6359652" y="3694176"/>
            <a:ext cx="365760" cy="365760"/>
          </a:xfrm>
          <a:prstGeom prst="ellipse">
            <a:avLst/>
          </a:prstGeom>
          <a:solidFill>
            <a:srgbClr val="24465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49" name="TextBox 48"/>
          <p:cNvSpPr txBox="1"/>
          <p:nvPr/>
        </p:nvSpPr>
        <p:spPr>
          <a:xfrm>
            <a:off x="6359652" y="3771900"/>
            <a:ext cx="365760" cy="164592"/>
          </a:xfrm>
          <a:prstGeom prst="rect">
            <a:avLst/>
          </a:prstGeom>
          <a:noFill/>
        </p:spPr>
        <p:txBody>
          <a:bodyPr wrap="square" lIns="36576" tIns="27432" rIns="36576"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19" b="1" i="0" u="none" strike="noStrike" kern="1200" cap="none" spc="0" normalizeH="0" baseline="0" noProof="0">
                <a:ln>
                  <a:noFill/>
                </a:ln>
                <a:solidFill>
                  <a:srgbClr val="FFFFFF"/>
                </a:solidFill>
                <a:effectLst/>
                <a:uLnTx/>
                <a:uFillTx/>
                <a:latin typeface="Aptos"/>
                <a:ea typeface="+mn-ea"/>
                <a:cs typeface="+mn-cs"/>
              </a:rPr>
              <a:t>2</a:t>
            </a:r>
          </a:p>
        </p:txBody>
      </p:sp>
      <p:sp>
        <p:nvSpPr>
          <p:cNvPr id="50" name="TextBox 49"/>
          <p:cNvSpPr txBox="1"/>
          <p:nvPr/>
        </p:nvSpPr>
        <p:spPr>
          <a:xfrm>
            <a:off x="6835140" y="3666744"/>
            <a:ext cx="1767077" cy="585216"/>
          </a:xfrm>
          <a:prstGeom prst="rect">
            <a:avLst/>
          </a:prstGeom>
          <a:noFill/>
        </p:spPr>
        <p:txBody>
          <a:bodyPr wrap="square" lIns="36576" tIns="27432" rIns="36576"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210" b="1" i="0" u="none" strike="noStrike" kern="1200" cap="none" spc="0" normalizeH="0" baseline="0" noProof="0">
                <a:ln>
                  <a:noFill/>
                </a:ln>
                <a:solidFill>
                  <a:srgbClr val="24465B"/>
                </a:solidFill>
                <a:effectLst/>
                <a:uLnTx/>
                <a:uFillTx/>
                <a:latin typeface="Aptos Display"/>
                <a:ea typeface="+mn-ea"/>
                <a:cs typeface="+mn-cs"/>
              </a:rPr>
              <a:t>Πώς να σκεφτόμαστε ορθά;</a:t>
            </a:r>
          </a:p>
        </p:txBody>
      </p:sp>
      <p:sp>
        <p:nvSpPr>
          <p:cNvPr id="51" name="Rectangle 50"/>
          <p:cNvSpPr/>
          <p:nvPr/>
        </p:nvSpPr>
        <p:spPr>
          <a:xfrm>
            <a:off x="6835140" y="4261104"/>
            <a:ext cx="1757933" cy="10972"/>
          </a:xfrm>
          <a:prstGeom prst="rect">
            <a:avLst/>
          </a:prstGeom>
          <a:solidFill>
            <a:srgbClr val="D8D5C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52" name="Oval 51"/>
          <p:cNvSpPr/>
          <p:nvPr/>
        </p:nvSpPr>
        <p:spPr>
          <a:xfrm>
            <a:off x="6359652" y="4443984"/>
            <a:ext cx="365760" cy="365760"/>
          </a:xfrm>
          <a:prstGeom prst="ellipse">
            <a:avLst/>
          </a:prstGeom>
          <a:solidFill>
            <a:srgbClr val="24465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53" name="TextBox 52"/>
          <p:cNvSpPr txBox="1"/>
          <p:nvPr/>
        </p:nvSpPr>
        <p:spPr>
          <a:xfrm>
            <a:off x="6359652" y="4521708"/>
            <a:ext cx="365760" cy="164592"/>
          </a:xfrm>
          <a:prstGeom prst="rect">
            <a:avLst/>
          </a:prstGeom>
          <a:noFill/>
        </p:spPr>
        <p:txBody>
          <a:bodyPr wrap="square" lIns="36576" tIns="27432" rIns="36576"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19" b="1" i="0" u="none" strike="noStrike" kern="1200" cap="none" spc="0" normalizeH="0" baseline="0" noProof="0">
                <a:ln>
                  <a:noFill/>
                </a:ln>
                <a:solidFill>
                  <a:srgbClr val="FFFFFF"/>
                </a:solidFill>
                <a:effectLst/>
                <a:uLnTx/>
                <a:uFillTx/>
                <a:latin typeface="Aptos"/>
                <a:ea typeface="+mn-ea"/>
                <a:cs typeface="+mn-cs"/>
              </a:rPr>
              <a:t>3</a:t>
            </a:r>
          </a:p>
        </p:txBody>
      </p:sp>
      <p:sp>
        <p:nvSpPr>
          <p:cNvPr id="54" name="TextBox 53"/>
          <p:cNvSpPr txBox="1"/>
          <p:nvPr/>
        </p:nvSpPr>
        <p:spPr>
          <a:xfrm>
            <a:off x="6835140" y="4416552"/>
            <a:ext cx="1767077" cy="585216"/>
          </a:xfrm>
          <a:prstGeom prst="rect">
            <a:avLst/>
          </a:prstGeom>
          <a:noFill/>
        </p:spPr>
        <p:txBody>
          <a:bodyPr wrap="square" lIns="36576" tIns="27432" rIns="36576"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210" b="1" i="0" u="none" strike="noStrike" kern="1200" cap="none" spc="0" normalizeH="0" baseline="0" noProof="0">
                <a:ln>
                  <a:noFill/>
                </a:ln>
                <a:solidFill>
                  <a:srgbClr val="24465B"/>
                </a:solidFill>
                <a:effectLst/>
                <a:uLnTx/>
                <a:uFillTx/>
                <a:latin typeface="Aptos Display"/>
                <a:ea typeface="+mn-ea"/>
                <a:cs typeface="+mn-cs"/>
              </a:rPr>
              <a:t>Πώς να αποφασίζουμε σωστά;</a:t>
            </a:r>
          </a:p>
        </p:txBody>
      </p:sp>
      <p:sp>
        <p:nvSpPr>
          <p:cNvPr id="55" name="Rectangle 54"/>
          <p:cNvSpPr/>
          <p:nvPr/>
        </p:nvSpPr>
        <p:spPr>
          <a:xfrm>
            <a:off x="6835140" y="5010912"/>
            <a:ext cx="1757933" cy="10972"/>
          </a:xfrm>
          <a:prstGeom prst="rect">
            <a:avLst/>
          </a:prstGeom>
          <a:solidFill>
            <a:srgbClr val="D8D5C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56" name="Oval 55"/>
          <p:cNvSpPr/>
          <p:nvPr/>
        </p:nvSpPr>
        <p:spPr>
          <a:xfrm>
            <a:off x="6359652" y="5193792"/>
            <a:ext cx="365760" cy="365760"/>
          </a:xfrm>
          <a:prstGeom prst="ellipse">
            <a:avLst/>
          </a:prstGeom>
          <a:solidFill>
            <a:srgbClr val="24465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57" name="TextBox 56"/>
          <p:cNvSpPr txBox="1"/>
          <p:nvPr/>
        </p:nvSpPr>
        <p:spPr>
          <a:xfrm>
            <a:off x="6359652" y="5271516"/>
            <a:ext cx="365760" cy="164592"/>
          </a:xfrm>
          <a:prstGeom prst="rect">
            <a:avLst/>
          </a:prstGeom>
          <a:noFill/>
        </p:spPr>
        <p:txBody>
          <a:bodyPr wrap="square" lIns="36576" tIns="27432" rIns="36576"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19" b="1" i="0" u="none" strike="noStrike" kern="1200" cap="none" spc="0" normalizeH="0" baseline="0" noProof="0">
                <a:ln>
                  <a:noFill/>
                </a:ln>
                <a:solidFill>
                  <a:srgbClr val="FFFFFF"/>
                </a:solidFill>
                <a:effectLst/>
                <a:uLnTx/>
                <a:uFillTx/>
                <a:latin typeface="Aptos"/>
                <a:ea typeface="+mn-ea"/>
                <a:cs typeface="+mn-cs"/>
              </a:rPr>
              <a:t>4</a:t>
            </a:r>
          </a:p>
        </p:txBody>
      </p:sp>
      <p:sp>
        <p:nvSpPr>
          <p:cNvPr id="58" name="TextBox 57"/>
          <p:cNvSpPr txBox="1"/>
          <p:nvPr/>
        </p:nvSpPr>
        <p:spPr>
          <a:xfrm>
            <a:off x="6835140" y="5166360"/>
            <a:ext cx="1767077" cy="585216"/>
          </a:xfrm>
          <a:prstGeom prst="rect">
            <a:avLst/>
          </a:prstGeom>
          <a:noFill/>
        </p:spPr>
        <p:txBody>
          <a:bodyPr wrap="square" lIns="36576" tIns="27432" rIns="36576"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210" b="1" i="0" u="none" strike="noStrike" kern="1200" cap="none" spc="0" normalizeH="0" baseline="0" noProof="0">
                <a:ln>
                  <a:noFill/>
                </a:ln>
                <a:solidFill>
                  <a:srgbClr val="24465B"/>
                </a:solidFill>
                <a:effectLst/>
                <a:uLnTx/>
                <a:uFillTx/>
                <a:latin typeface="Aptos Display"/>
                <a:ea typeface="+mn-ea"/>
                <a:cs typeface="+mn-cs"/>
              </a:rPr>
              <a:t>Ηθικά διλήμματα</a:t>
            </a:r>
          </a:p>
        </p:txBody>
      </p:sp>
      <p:sp>
        <p:nvSpPr>
          <p:cNvPr id="59" name="Rounded Rectangle 58"/>
          <p:cNvSpPr/>
          <p:nvPr/>
        </p:nvSpPr>
        <p:spPr>
          <a:xfrm>
            <a:off x="8967978" y="1965960"/>
            <a:ext cx="2626613" cy="3977639"/>
          </a:xfrm>
          <a:prstGeom prst="roundRect">
            <a:avLst/>
          </a:prstGeom>
          <a:solidFill>
            <a:srgbClr val="FFFFFF"/>
          </a:solidFill>
          <a:ln w="10160">
            <a:solidFill>
              <a:srgbClr val="DDD9D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60" name="Rounded Rectangle 59"/>
          <p:cNvSpPr/>
          <p:nvPr/>
        </p:nvSpPr>
        <p:spPr>
          <a:xfrm>
            <a:off x="9114282" y="2130552"/>
            <a:ext cx="2334006" cy="621792"/>
          </a:xfrm>
          <a:prstGeom prst="roundRect">
            <a:avLst/>
          </a:prstGeom>
          <a:solidFill>
            <a:srgbClr val="24465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61" name="TextBox 60"/>
          <p:cNvSpPr txBox="1"/>
          <p:nvPr/>
        </p:nvSpPr>
        <p:spPr>
          <a:xfrm>
            <a:off x="9132569" y="2276856"/>
            <a:ext cx="2297429" cy="256032"/>
          </a:xfrm>
          <a:prstGeom prst="rect">
            <a:avLst/>
          </a:prstGeom>
          <a:noFill/>
        </p:spPr>
        <p:txBody>
          <a:bodyPr wrap="square" lIns="36576" tIns="27432" rIns="36576"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450" b="1" i="0" u="none" strike="noStrike" kern="1200" cap="none" spc="0" normalizeH="0" baseline="0" noProof="0">
                <a:ln>
                  <a:noFill/>
                </a:ln>
                <a:solidFill>
                  <a:srgbClr val="FFFFFF"/>
                </a:solidFill>
                <a:effectLst/>
                <a:uLnTx/>
                <a:uFillTx/>
                <a:latin typeface="Aptos Display"/>
                <a:ea typeface="+mn-ea"/>
                <a:cs typeface="+mn-cs"/>
              </a:rPr>
              <a:t>ΣΤ΄ Δημοτικού</a:t>
            </a:r>
          </a:p>
        </p:txBody>
      </p:sp>
      <p:sp>
        <p:nvSpPr>
          <p:cNvPr id="62" name="Oval 61"/>
          <p:cNvSpPr/>
          <p:nvPr/>
        </p:nvSpPr>
        <p:spPr>
          <a:xfrm>
            <a:off x="9150857" y="2944368"/>
            <a:ext cx="365760" cy="365760"/>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63" name="TextBox 62"/>
          <p:cNvSpPr txBox="1"/>
          <p:nvPr/>
        </p:nvSpPr>
        <p:spPr>
          <a:xfrm>
            <a:off x="9150857" y="3022092"/>
            <a:ext cx="365760" cy="164592"/>
          </a:xfrm>
          <a:prstGeom prst="rect">
            <a:avLst/>
          </a:prstGeom>
          <a:noFill/>
        </p:spPr>
        <p:txBody>
          <a:bodyPr wrap="square" lIns="36576" tIns="27432" rIns="36576"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19" b="1" i="0" u="none" strike="noStrike" kern="1200" cap="none" spc="0" normalizeH="0" baseline="0" noProof="0">
                <a:ln>
                  <a:noFill/>
                </a:ln>
                <a:solidFill>
                  <a:srgbClr val="FFFFFF"/>
                </a:solidFill>
                <a:effectLst/>
                <a:uLnTx/>
                <a:uFillTx/>
                <a:latin typeface="Aptos"/>
                <a:ea typeface="+mn-ea"/>
                <a:cs typeface="+mn-cs"/>
              </a:rPr>
              <a:t>1</a:t>
            </a:r>
          </a:p>
        </p:txBody>
      </p:sp>
      <p:sp>
        <p:nvSpPr>
          <p:cNvPr id="64" name="TextBox 63"/>
          <p:cNvSpPr txBox="1"/>
          <p:nvPr/>
        </p:nvSpPr>
        <p:spPr>
          <a:xfrm>
            <a:off x="9626346" y="2916936"/>
            <a:ext cx="1767077" cy="585216"/>
          </a:xfrm>
          <a:prstGeom prst="rect">
            <a:avLst/>
          </a:prstGeom>
          <a:noFill/>
        </p:spPr>
        <p:txBody>
          <a:bodyPr wrap="square" lIns="36576" tIns="27432" rIns="36576"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210" b="1" i="0" u="none" strike="noStrike" kern="1200" cap="none" spc="0" normalizeH="0" baseline="0" noProof="0">
                <a:ln>
                  <a:noFill/>
                </a:ln>
                <a:solidFill>
                  <a:srgbClr val="24465B"/>
                </a:solidFill>
                <a:effectLst/>
                <a:uLnTx/>
                <a:uFillTx/>
                <a:latin typeface="Aptos Display"/>
                <a:ea typeface="+mn-ea"/>
                <a:cs typeface="+mn-cs"/>
              </a:rPr>
              <a:t>Το ηθικό υποκείμενο</a:t>
            </a:r>
          </a:p>
        </p:txBody>
      </p:sp>
      <p:sp>
        <p:nvSpPr>
          <p:cNvPr id="65" name="Rectangle 64"/>
          <p:cNvSpPr/>
          <p:nvPr/>
        </p:nvSpPr>
        <p:spPr>
          <a:xfrm>
            <a:off x="9626346" y="3511296"/>
            <a:ext cx="1757933" cy="10972"/>
          </a:xfrm>
          <a:prstGeom prst="rect">
            <a:avLst/>
          </a:prstGeom>
          <a:solidFill>
            <a:srgbClr val="D8D5C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66" name="Oval 65"/>
          <p:cNvSpPr/>
          <p:nvPr/>
        </p:nvSpPr>
        <p:spPr>
          <a:xfrm>
            <a:off x="9150857" y="3694176"/>
            <a:ext cx="365760" cy="365760"/>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67" name="TextBox 66"/>
          <p:cNvSpPr txBox="1"/>
          <p:nvPr/>
        </p:nvSpPr>
        <p:spPr>
          <a:xfrm>
            <a:off x="9150857" y="3771900"/>
            <a:ext cx="365760" cy="164592"/>
          </a:xfrm>
          <a:prstGeom prst="rect">
            <a:avLst/>
          </a:prstGeom>
          <a:noFill/>
        </p:spPr>
        <p:txBody>
          <a:bodyPr wrap="square" lIns="36576" tIns="27432" rIns="36576"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19" b="1" i="0" u="none" strike="noStrike" kern="1200" cap="none" spc="0" normalizeH="0" baseline="0" noProof="0">
                <a:ln>
                  <a:noFill/>
                </a:ln>
                <a:solidFill>
                  <a:srgbClr val="FFFFFF"/>
                </a:solidFill>
                <a:effectLst/>
                <a:uLnTx/>
                <a:uFillTx/>
                <a:latin typeface="Aptos"/>
                <a:ea typeface="+mn-ea"/>
                <a:cs typeface="+mn-cs"/>
              </a:rPr>
              <a:t>2</a:t>
            </a:r>
          </a:p>
        </p:txBody>
      </p:sp>
      <p:sp>
        <p:nvSpPr>
          <p:cNvPr id="68" name="TextBox 67"/>
          <p:cNvSpPr txBox="1"/>
          <p:nvPr/>
        </p:nvSpPr>
        <p:spPr>
          <a:xfrm>
            <a:off x="9626346" y="3666744"/>
            <a:ext cx="1767077" cy="585216"/>
          </a:xfrm>
          <a:prstGeom prst="rect">
            <a:avLst/>
          </a:prstGeom>
          <a:noFill/>
        </p:spPr>
        <p:txBody>
          <a:bodyPr wrap="square" lIns="36576" tIns="27432" rIns="36576"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210" b="1" i="0" u="none" strike="noStrike" kern="1200" cap="none" spc="0" normalizeH="0" baseline="0" noProof="0">
                <a:ln>
                  <a:noFill/>
                </a:ln>
                <a:solidFill>
                  <a:srgbClr val="24465B"/>
                </a:solidFill>
                <a:effectLst/>
                <a:uLnTx/>
                <a:uFillTx/>
                <a:latin typeface="Aptos Display"/>
                <a:ea typeface="+mn-ea"/>
                <a:cs typeface="+mn-cs"/>
              </a:rPr>
              <a:t>Ηθικά κριτήρια</a:t>
            </a:r>
          </a:p>
        </p:txBody>
      </p:sp>
      <p:sp>
        <p:nvSpPr>
          <p:cNvPr id="69" name="Rectangle 68"/>
          <p:cNvSpPr/>
          <p:nvPr/>
        </p:nvSpPr>
        <p:spPr>
          <a:xfrm>
            <a:off x="9626346" y="4261104"/>
            <a:ext cx="1757933" cy="10972"/>
          </a:xfrm>
          <a:prstGeom prst="rect">
            <a:avLst/>
          </a:prstGeom>
          <a:solidFill>
            <a:srgbClr val="D8D5C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70" name="Oval 69"/>
          <p:cNvSpPr/>
          <p:nvPr/>
        </p:nvSpPr>
        <p:spPr>
          <a:xfrm>
            <a:off x="9150857" y="4443984"/>
            <a:ext cx="365760" cy="365760"/>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71" name="TextBox 70"/>
          <p:cNvSpPr txBox="1"/>
          <p:nvPr/>
        </p:nvSpPr>
        <p:spPr>
          <a:xfrm>
            <a:off x="9150857" y="4521708"/>
            <a:ext cx="365760" cy="164592"/>
          </a:xfrm>
          <a:prstGeom prst="rect">
            <a:avLst/>
          </a:prstGeom>
          <a:noFill/>
        </p:spPr>
        <p:txBody>
          <a:bodyPr wrap="square" lIns="36576" tIns="27432" rIns="36576"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19" b="1" i="0" u="none" strike="noStrike" kern="1200" cap="none" spc="0" normalizeH="0" baseline="0" noProof="0">
                <a:ln>
                  <a:noFill/>
                </a:ln>
                <a:solidFill>
                  <a:srgbClr val="FFFFFF"/>
                </a:solidFill>
                <a:effectLst/>
                <a:uLnTx/>
                <a:uFillTx/>
                <a:latin typeface="Aptos"/>
                <a:ea typeface="+mn-ea"/>
                <a:cs typeface="+mn-cs"/>
              </a:rPr>
              <a:t>3</a:t>
            </a:r>
          </a:p>
        </p:txBody>
      </p:sp>
      <p:sp>
        <p:nvSpPr>
          <p:cNvPr id="72" name="TextBox 71"/>
          <p:cNvSpPr txBox="1"/>
          <p:nvPr/>
        </p:nvSpPr>
        <p:spPr>
          <a:xfrm>
            <a:off x="9626346" y="4416552"/>
            <a:ext cx="1767077" cy="585216"/>
          </a:xfrm>
          <a:prstGeom prst="rect">
            <a:avLst/>
          </a:prstGeom>
          <a:noFill/>
        </p:spPr>
        <p:txBody>
          <a:bodyPr wrap="square" lIns="36576" tIns="27432" rIns="36576"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090" b="1" i="0" u="none" strike="noStrike" kern="1200" cap="none" spc="0" normalizeH="0" baseline="0" noProof="0">
                <a:ln>
                  <a:noFill/>
                </a:ln>
                <a:solidFill>
                  <a:srgbClr val="24465B"/>
                </a:solidFill>
                <a:effectLst/>
                <a:uLnTx/>
                <a:uFillTx/>
                <a:latin typeface="Aptos Display"/>
                <a:ea typeface="+mn-ea"/>
                <a:cs typeface="+mn-cs"/>
              </a:rPr>
              <a:t>Ηθικές αξίες και κανονιστικές αρχές</a:t>
            </a:r>
          </a:p>
        </p:txBody>
      </p:sp>
      <p:sp>
        <p:nvSpPr>
          <p:cNvPr id="73" name="Rectangle 72"/>
          <p:cNvSpPr/>
          <p:nvPr/>
        </p:nvSpPr>
        <p:spPr>
          <a:xfrm>
            <a:off x="9626346" y="5010912"/>
            <a:ext cx="1757933" cy="10972"/>
          </a:xfrm>
          <a:prstGeom prst="rect">
            <a:avLst/>
          </a:prstGeom>
          <a:solidFill>
            <a:srgbClr val="D8D5C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74" name="Oval 73"/>
          <p:cNvSpPr/>
          <p:nvPr/>
        </p:nvSpPr>
        <p:spPr>
          <a:xfrm>
            <a:off x="9150857" y="5193792"/>
            <a:ext cx="365760" cy="365760"/>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75" name="TextBox 74"/>
          <p:cNvSpPr txBox="1"/>
          <p:nvPr/>
        </p:nvSpPr>
        <p:spPr>
          <a:xfrm>
            <a:off x="9150857" y="5271516"/>
            <a:ext cx="365760" cy="164592"/>
          </a:xfrm>
          <a:prstGeom prst="rect">
            <a:avLst/>
          </a:prstGeom>
          <a:noFill/>
        </p:spPr>
        <p:txBody>
          <a:bodyPr wrap="square" lIns="36576" tIns="27432" rIns="36576"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19" b="1" i="0" u="none" strike="noStrike" kern="1200" cap="none" spc="0" normalizeH="0" baseline="0" noProof="0">
                <a:ln>
                  <a:noFill/>
                </a:ln>
                <a:solidFill>
                  <a:srgbClr val="FFFFFF"/>
                </a:solidFill>
                <a:effectLst/>
                <a:uLnTx/>
                <a:uFillTx/>
                <a:latin typeface="Aptos"/>
                <a:ea typeface="+mn-ea"/>
                <a:cs typeface="+mn-cs"/>
              </a:rPr>
              <a:t>4</a:t>
            </a:r>
          </a:p>
        </p:txBody>
      </p:sp>
      <p:sp>
        <p:nvSpPr>
          <p:cNvPr id="76" name="TextBox 75"/>
          <p:cNvSpPr txBox="1"/>
          <p:nvPr/>
        </p:nvSpPr>
        <p:spPr>
          <a:xfrm>
            <a:off x="9626346" y="5166360"/>
            <a:ext cx="1767077" cy="585216"/>
          </a:xfrm>
          <a:prstGeom prst="rect">
            <a:avLst/>
          </a:prstGeom>
          <a:noFill/>
        </p:spPr>
        <p:txBody>
          <a:bodyPr wrap="square" lIns="36576" tIns="27432" rIns="36576"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210" b="1" i="0" u="none" strike="noStrike" kern="1200" cap="none" spc="0" normalizeH="0" baseline="0" noProof="0">
                <a:ln>
                  <a:noFill/>
                </a:ln>
                <a:solidFill>
                  <a:srgbClr val="24465B"/>
                </a:solidFill>
                <a:effectLst/>
                <a:uLnTx/>
                <a:uFillTx/>
                <a:latin typeface="Aptos Display"/>
                <a:ea typeface="+mn-ea"/>
                <a:cs typeface="+mn-cs"/>
              </a:rPr>
              <a:t>Ηθικά προβλήματα</a:t>
            </a:r>
          </a:p>
        </p:txBody>
      </p:sp>
      <p:sp>
        <p:nvSpPr>
          <p:cNvPr id="77" name="Rounded Rectangle 76"/>
          <p:cNvSpPr/>
          <p:nvPr/>
        </p:nvSpPr>
        <p:spPr>
          <a:xfrm>
            <a:off x="1143000" y="6080760"/>
            <a:ext cx="9875520" cy="329184"/>
          </a:xfrm>
          <a:prstGeom prst="roundRect">
            <a:avLst/>
          </a:prstGeom>
          <a:solidFill>
            <a:srgbClr val="EDE9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78" name="TextBox 77"/>
          <p:cNvSpPr txBox="1"/>
          <p:nvPr/>
        </p:nvSpPr>
        <p:spPr>
          <a:xfrm>
            <a:off x="1234440" y="6153912"/>
            <a:ext cx="9692640" cy="164592"/>
          </a:xfrm>
          <a:prstGeom prst="rect">
            <a:avLst/>
          </a:prstGeom>
          <a:noFill/>
        </p:spPr>
        <p:txBody>
          <a:bodyPr wrap="square" lIns="36576" tIns="27432" rIns="36576"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69" b="1" i="0" u="none" strike="noStrike" kern="1200" cap="none" spc="0" normalizeH="0" baseline="0" noProof="0">
                <a:ln>
                  <a:noFill/>
                </a:ln>
                <a:solidFill>
                  <a:srgbClr val="24465B"/>
                </a:solidFill>
                <a:effectLst/>
                <a:uLnTx/>
                <a:uFillTx/>
                <a:latin typeface="Aptos"/>
                <a:ea typeface="+mn-ea"/>
                <a:cs typeface="+mn-cs"/>
              </a:rPr>
              <a:t>εαυτός &amp; σχέσεις  →  χαρακτήρας &amp; κανόνες  →  κρίση &amp; απόφαση  →  ηθικό υποκείμενο &amp; ευθύνη</a:t>
            </a:r>
          </a:p>
        </p:txBody>
      </p:sp>
      <p:sp>
        <p:nvSpPr>
          <p:cNvPr id="79" name="Rectangle 78"/>
          <p:cNvSpPr/>
          <p:nvPr/>
        </p:nvSpPr>
        <p:spPr>
          <a:xfrm>
            <a:off x="502920" y="6510528"/>
            <a:ext cx="11155680" cy="10972"/>
          </a:xfrm>
          <a:prstGeom prst="rect">
            <a:avLst/>
          </a:prstGeom>
          <a:solidFill>
            <a:srgbClr val="D9D6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80" name="TextBox 79"/>
          <p:cNvSpPr txBox="1"/>
          <p:nvPr/>
        </p:nvSpPr>
        <p:spPr>
          <a:xfrm>
            <a:off x="530352" y="6547104"/>
            <a:ext cx="1828800" cy="164592"/>
          </a:xfrm>
          <a:prstGeom prst="rect">
            <a:avLst/>
          </a:prstGeom>
          <a:noFill/>
        </p:spPr>
        <p:txBody>
          <a:bodyPr wrap="square" lIns="36576" tIns="27432" rIns="36576"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850" b="1" i="0" u="none" strike="noStrike" kern="1200" cap="none" spc="0" normalizeH="0" baseline="0" noProof="0">
                <a:ln>
                  <a:noFill/>
                </a:ln>
                <a:solidFill>
                  <a:srgbClr val="6C7A82"/>
                </a:solidFill>
                <a:effectLst/>
                <a:uLnTx/>
                <a:uFillTx/>
                <a:latin typeface="Aptos"/>
                <a:ea typeface="+mn-ea"/>
                <a:cs typeface="+mn-cs"/>
              </a:rPr>
              <a:t>ΕΝΟΤΗΤΑ 4</a:t>
            </a:r>
          </a:p>
        </p:txBody>
      </p:sp>
      <p:sp>
        <p:nvSpPr>
          <p:cNvPr id="81" name="Θέση αριθμού διαφάνειας 80">
            <a:extLst>
              <a:ext uri="{FF2B5EF4-FFF2-40B4-BE49-F238E27FC236}">
                <a16:creationId xmlns:a16="http://schemas.microsoft.com/office/drawing/2014/main" id="{77551FFF-C50B-9C38-4AAA-02E93140E0DD}"/>
              </a:ext>
            </a:extLst>
          </p:cNvPr>
          <p:cNvSpPr>
            <a:spLocks noGrp="1"/>
          </p:cNvSpPr>
          <p:nvPr>
            <p:ph type="sldNum" sz="quarter" idx="12"/>
          </p:nvPr>
        </p:nvSpPr>
        <p:spPr>
          <a:xfrm>
            <a:off x="9516617" y="6463155"/>
            <a:ext cx="2133600" cy="365125"/>
          </a:xfrm>
        </p:spPr>
        <p:txBody>
          <a:bodyPr/>
          <a:lstStyle/>
          <a:p>
            <a:fld id="{C1FF6DA9-008F-8B48-92A6-B652298478BF}" type="slidenum">
              <a:rPr lang="en-US" smtClean="0"/>
              <a:t>47</a:t>
            </a:fld>
            <a:endParaRPr lang="en-US"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sp>
        <p:nvSpPr>
          <p:cNvPr id="2" name="TextBox 1"/>
          <p:cNvSpPr txBox="1"/>
          <p:nvPr/>
        </p:nvSpPr>
        <p:spPr>
          <a:xfrm>
            <a:off x="685800" y="1376327"/>
            <a:ext cx="2560320" cy="283154"/>
          </a:xfrm>
          <a:prstGeom prst="rect">
            <a:avLst/>
          </a:prstGeom>
          <a:noFill/>
        </p:spPr>
        <p:txBody>
          <a:bodyPr wrap="square" lIns="27432" tIns="18288" rIns="27432" bIns="18288"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600" b="1" i="0" u="none" strike="noStrike" kern="1200" cap="none" spc="0" normalizeH="0" baseline="0" noProof="0" dirty="0">
                <a:ln>
                  <a:noFill/>
                </a:ln>
                <a:solidFill>
                  <a:srgbClr val="D7B06B"/>
                </a:solidFill>
                <a:effectLst>
                  <a:outerShdw blurRad="38100" dist="38100" dir="2700000" algn="tl">
                    <a:srgbClr val="000000">
                      <a:alpha val="43137"/>
                    </a:srgbClr>
                  </a:outerShdw>
                </a:effectLst>
                <a:uLnTx/>
                <a:uFillTx/>
                <a:latin typeface="Aptos"/>
                <a:ea typeface="+mn-ea"/>
                <a:cs typeface="+mn-cs"/>
              </a:rPr>
              <a:t>Γ΄ ΔΗΜΟΤΙΚΟΥ</a:t>
            </a:r>
          </a:p>
        </p:txBody>
      </p:sp>
      <p:sp>
        <p:nvSpPr>
          <p:cNvPr id="3" name="TextBox 2"/>
          <p:cNvSpPr txBox="1"/>
          <p:nvPr/>
        </p:nvSpPr>
        <p:spPr>
          <a:xfrm>
            <a:off x="685800" y="749808"/>
            <a:ext cx="9875520" cy="429348"/>
          </a:xfrm>
          <a:prstGeom prst="rect">
            <a:avLst/>
          </a:prstGeom>
          <a:noFill/>
        </p:spPr>
        <p:txBody>
          <a:bodyPr wrap="square" lIns="27432" tIns="18288" rIns="27432" bIns="18288"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2550" b="1" i="0" u="none" strike="noStrike" kern="1200" cap="none" spc="0" normalizeH="0" baseline="0" noProof="0" dirty="0" err="1">
                <a:ln>
                  <a:noFill/>
                </a:ln>
                <a:solidFill>
                  <a:srgbClr val="24465B"/>
                </a:solidFill>
                <a:effectLst/>
                <a:uLnTx/>
                <a:uFillTx/>
                <a:latin typeface="Aptos Display"/>
                <a:ea typeface="+mn-ea"/>
                <a:cs typeface="+mn-cs"/>
              </a:rPr>
              <a:t>Θεμ</a:t>
            </a:r>
            <a:r>
              <a:rPr kumimoji="0" sz="2550" b="1" i="0" u="none" strike="noStrike" kern="1200" cap="none" spc="0" normalizeH="0" baseline="0" noProof="0" dirty="0">
                <a:ln>
                  <a:noFill/>
                </a:ln>
                <a:solidFill>
                  <a:srgbClr val="24465B"/>
                </a:solidFill>
                <a:effectLst/>
                <a:uLnTx/>
                <a:uFillTx/>
                <a:latin typeface="Aptos Display"/>
                <a:ea typeface="+mn-ea"/>
                <a:cs typeface="+mn-cs"/>
              </a:rPr>
              <a:t>ατικά πεδία και θεματικές ενότητες</a:t>
            </a:r>
            <a:r>
              <a:rPr kumimoji="0" lang="el-GR" sz="2550" b="1" i="0" u="none" strike="noStrike" kern="1200" cap="none" spc="0" normalizeH="0" baseline="0" noProof="0">
                <a:ln>
                  <a:noFill/>
                </a:ln>
                <a:solidFill>
                  <a:srgbClr val="24465B"/>
                </a:solidFill>
                <a:effectLst/>
                <a:uLnTx/>
                <a:uFillTx/>
                <a:latin typeface="Aptos Display"/>
                <a:ea typeface="+mn-ea"/>
                <a:cs typeface="+mn-cs"/>
              </a:rPr>
              <a:t> </a:t>
            </a:r>
            <a:endParaRPr kumimoji="0" sz="2550" b="1" i="0" u="none" strike="noStrike" kern="1200" cap="none" spc="0" normalizeH="0" baseline="0" noProof="0">
              <a:ln>
                <a:noFill/>
              </a:ln>
              <a:solidFill>
                <a:srgbClr val="24465B"/>
              </a:solidFill>
              <a:effectLst/>
              <a:uLnTx/>
              <a:uFillTx/>
              <a:latin typeface="Aptos Display"/>
              <a:ea typeface="+mn-ea"/>
              <a:cs typeface="+mn-cs"/>
            </a:endParaRPr>
          </a:p>
        </p:txBody>
      </p:sp>
      <p:sp>
        <p:nvSpPr>
          <p:cNvPr id="5" name="Rectangle 4"/>
          <p:cNvSpPr/>
          <p:nvPr/>
        </p:nvSpPr>
        <p:spPr>
          <a:xfrm>
            <a:off x="658368" y="1783080"/>
            <a:ext cx="2788920" cy="530352"/>
          </a:xfrm>
          <a:prstGeom prst="rect">
            <a:avLst/>
          </a:prstGeom>
          <a:solidFill>
            <a:srgbClr val="24465B"/>
          </a:solidFill>
          <a:ln w="10160">
            <a:solidFill>
              <a:srgbClr val="24465B"/>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Rectangle 5"/>
          <p:cNvSpPr/>
          <p:nvPr/>
        </p:nvSpPr>
        <p:spPr>
          <a:xfrm>
            <a:off x="3447287" y="1783080"/>
            <a:ext cx="8074152" cy="530352"/>
          </a:xfrm>
          <a:prstGeom prst="rect">
            <a:avLst/>
          </a:prstGeom>
          <a:solidFill>
            <a:srgbClr val="24465B"/>
          </a:solidFill>
          <a:ln w="10160">
            <a:solidFill>
              <a:srgbClr val="24465B"/>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TextBox 6"/>
          <p:cNvSpPr txBox="1"/>
          <p:nvPr/>
        </p:nvSpPr>
        <p:spPr>
          <a:xfrm>
            <a:off x="768096" y="1920240"/>
            <a:ext cx="2569463" cy="228600"/>
          </a:xfrm>
          <a:prstGeom prst="rect">
            <a:avLst/>
          </a:prstGeom>
          <a:noFill/>
        </p:spPr>
        <p:txBody>
          <a:bodyPr wrap="square" lIns="27432" tIns="18288" rIns="27432" bIns="18288"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250" b="1" i="0" u="none" strike="noStrike" kern="1200" cap="none" spc="0" normalizeH="0" baseline="0" noProof="0">
                <a:ln>
                  <a:noFill/>
                </a:ln>
                <a:solidFill>
                  <a:srgbClr val="FFFFFF"/>
                </a:solidFill>
                <a:effectLst/>
                <a:uLnTx/>
                <a:uFillTx/>
                <a:latin typeface="Aptos"/>
                <a:ea typeface="+mn-ea"/>
                <a:cs typeface="+mn-cs"/>
              </a:rPr>
              <a:t>Θεματικό πεδίο</a:t>
            </a:r>
          </a:p>
        </p:txBody>
      </p:sp>
      <p:sp>
        <p:nvSpPr>
          <p:cNvPr id="8" name="TextBox 7"/>
          <p:cNvSpPr txBox="1"/>
          <p:nvPr/>
        </p:nvSpPr>
        <p:spPr>
          <a:xfrm>
            <a:off x="3557015" y="1920240"/>
            <a:ext cx="7854696" cy="228600"/>
          </a:xfrm>
          <a:prstGeom prst="rect">
            <a:avLst/>
          </a:prstGeom>
          <a:noFill/>
        </p:spPr>
        <p:txBody>
          <a:bodyPr wrap="square" lIns="27432" tIns="18288" rIns="27432" bIns="18288"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250" b="1" i="0" u="none" strike="noStrike" kern="1200" cap="none" spc="0" normalizeH="0" baseline="0" noProof="0">
                <a:ln>
                  <a:noFill/>
                </a:ln>
                <a:solidFill>
                  <a:srgbClr val="FFFFFF"/>
                </a:solidFill>
                <a:effectLst/>
                <a:uLnTx/>
                <a:uFillTx/>
                <a:latin typeface="Aptos"/>
                <a:ea typeface="+mn-ea"/>
                <a:cs typeface="+mn-cs"/>
              </a:rPr>
              <a:t>Θεματικές ενότητες</a:t>
            </a:r>
          </a:p>
        </p:txBody>
      </p:sp>
      <p:sp>
        <p:nvSpPr>
          <p:cNvPr id="9" name="Rectangle 8"/>
          <p:cNvSpPr/>
          <p:nvPr/>
        </p:nvSpPr>
        <p:spPr>
          <a:xfrm>
            <a:off x="658368" y="2313432"/>
            <a:ext cx="2788920" cy="2267712"/>
          </a:xfrm>
          <a:prstGeom prst="rect">
            <a:avLst/>
          </a:prstGeom>
          <a:solidFill>
            <a:srgbClr val="FFFFFF"/>
          </a:solidFill>
          <a:ln w="7620">
            <a:solidFill>
              <a:srgbClr val="D6D2CA"/>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Rectangle 9"/>
          <p:cNvSpPr/>
          <p:nvPr/>
        </p:nvSpPr>
        <p:spPr>
          <a:xfrm>
            <a:off x="3447287" y="2313432"/>
            <a:ext cx="8074152" cy="2267712"/>
          </a:xfrm>
          <a:prstGeom prst="rect">
            <a:avLst/>
          </a:prstGeom>
          <a:solidFill>
            <a:srgbClr val="FFFFFF"/>
          </a:solidFill>
          <a:ln w="7620">
            <a:solidFill>
              <a:srgbClr val="D6D2CA"/>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TextBox 10"/>
          <p:cNvSpPr txBox="1"/>
          <p:nvPr/>
        </p:nvSpPr>
        <p:spPr>
          <a:xfrm>
            <a:off x="694944" y="2350008"/>
            <a:ext cx="2715768" cy="2194560"/>
          </a:xfrm>
          <a:prstGeom prst="rect">
            <a:avLst/>
          </a:prstGeom>
          <a:noFill/>
        </p:spPr>
        <p:txBody>
          <a:bodyPr wrap="square" lIns="100584" tIns="64008" anchor="t">
            <a:spAutoFit/>
          </a:bodyPr>
          <a:lstStyle/>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1" i="0" u="none" strike="noStrike" kern="1200" cap="none" spc="0" normalizeH="0" baseline="0" noProof="0" dirty="0">
                <a:ln>
                  <a:noFill/>
                </a:ln>
                <a:solidFill>
                  <a:srgbClr val="24465B"/>
                </a:solidFill>
                <a:effectLst/>
                <a:uLnTx/>
                <a:uFillTx/>
                <a:latin typeface="Aptos Display"/>
                <a:ea typeface="+mn-ea"/>
                <a:cs typeface="+mn-cs"/>
              </a:rPr>
              <a:t>1. Ο εα</a:t>
            </a:r>
            <a:r>
              <a:rPr kumimoji="0" sz="1400" b="1" i="0" u="none" strike="noStrike" kern="1200" cap="none" spc="0" normalizeH="0" baseline="0" noProof="0" dirty="0" err="1">
                <a:ln>
                  <a:noFill/>
                </a:ln>
                <a:solidFill>
                  <a:srgbClr val="24465B"/>
                </a:solidFill>
                <a:effectLst/>
                <a:uLnTx/>
                <a:uFillTx/>
                <a:latin typeface="Aptos Display"/>
                <a:ea typeface="+mn-ea"/>
                <a:cs typeface="+mn-cs"/>
              </a:rPr>
              <a:t>υτός</a:t>
            </a:r>
            <a:endParaRPr kumimoji="0" sz="1400" b="1" i="0" u="none" strike="noStrike" kern="1200" cap="none" spc="0" normalizeH="0" baseline="0" noProof="0" dirty="0">
              <a:ln>
                <a:noFill/>
              </a:ln>
              <a:solidFill>
                <a:srgbClr val="24465B"/>
              </a:solidFill>
              <a:effectLst/>
              <a:uLnTx/>
              <a:uFillTx/>
              <a:latin typeface="Aptos Display"/>
              <a:ea typeface="+mn-ea"/>
              <a:cs typeface="+mn-cs"/>
            </a:endParaRPr>
          </a:p>
        </p:txBody>
      </p:sp>
      <p:sp>
        <p:nvSpPr>
          <p:cNvPr id="12" name="TextBox 11"/>
          <p:cNvSpPr txBox="1"/>
          <p:nvPr/>
        </p:nvSpPr>
        <p:spPr>
          <a:xfrm>
            <a:off x="3474719" y="2340863"/>
            <a:ext cx="8019288" cy="1893339"/>
          </a:xfrm>
          <a:prstGeom prst="rect">
            <a:avLst/>
          </a:prstGeom>
          <a:noFill/>
        </p:spPr>
        <p:txBody>
          <a:bodyPr wrap="square" lIns="100584" tIns="64008" anchor="t">
            <a:spAutoFit/>
          </a:bodyPr>
          <a:lstStyle/>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1. </a:t>
            </a:r>
            <a:r>
              <a:rPr kumimoji="0" sz="1400" b="0" i="0" u="none" strike="noStrike" kern="1200" cap="none" spc="0" normalizeH="0" baseline="0" noProof="0" dirty="0" err="1">
                <a:ln>
                  <a:noFill/>
                </a:ln>
                <a:solidFill>
                  <a:srgbClr val="263238"/>
                </a:solidFill>
                <a:effectLst/>
                <a:uLnTx/>
                <a:uFillTx/>
                <a:latin typeface="Aptos"/>
                <a:ea typeface="+mn-ea"/>
                <a:cs typeface="+mn-cs"/>
              </a:rPr>
              <a:t>Τι</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με</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κάνει</a:t>
            </a:r>
            <a:r>
              <a:rPr kumimoji="0" sz="1400" b="0" i="0" u="none" strike="noStrike" kern="1200" cap="none" spc="0" normalizeH="0" baseline="0" noProof="0" dirty="0">
                <a:ln>
                  <a:noFill/>
                </a:ln>
                <a:solidFill>
                  <a:srgbClr val="263238"/>
                </a:solidFill>
                <a:effectLst/>
                <a:uLnTx/>
                <a:uFillTx/>
                <a:latin typeface="Aptos"/>
                <a:ea typeface="+mn-ea"/>
                <a:cs typeface="+mn-cs"/>
              </a:rPr>
              <a:t> να </a:t>
            </a:r>
            <a:r>
              <a:rPr kumimoji="0" sz="1400" b="0" i="0" u="none" strike="noStrike" kern="1200" cap="none" spc="0" normalizeH="0" baseline="0" noProof="0" dirty="0" err="1">
                <a:ln>
                  <a:noFill/>
                </a:ln>
                <a:solidFill>
                  <a:srgbClr val="263238"/>
                </a:solidFill>
                <a:effectLst/>
                <a:uLnTx/>
                <a:uFillTx/>
                <a:latin typeface="Aptos"/>
                <a:ea typeface="+mn-ea"/>
                <a:cs typeface="+mn-cs"/>
              </a:rPr>
              <a:t>ξεχωρίζω</a:t>
            </a:r>
            <a:r>
              <a:rPr kumimoji="0" sz="1400" b="0" i="0" u="none" strike="noStrike" kern="1200" cap="none" spc="0" normalizeH="0" baseline="0" noProof="0" dirty="0">
                <a:ln>
                  <a:noFill/>
                </a:ln>
                <a:solidFill>
                  <a:srgbClr val="263238"/>
                </a:solidFill>
                <a:effectLst/>
                <a:uLnTx/>
                <a:uFillTx/>
                <a:latin typeface="Aptos"/>
                <a:ea typeface="+mn-ea"/>
                <a:cs typeface="+mn-cs"/>
              </a:rPr>
              <a:t> από </a:t>
            </a:r>
            <a:r>
              <a:rPr kumimoji="0" sz="1400" b="0" i="0" u="none" strike="noStrike" kern="1200" cap="none" spc="0" normalizeH="0" baseline="0" noProof="0" dirty="0" err="1">
                <a:ln>
                  <a:noFill/>
                </a:ln>
                <a:solidFill>
                  <a:srgbClr val="263238"/>
                </a:solidFill>
                <a:effectLst/>
                <a:uLnTx/>
                <a:uFillTx/>
                <a:latin typeface="Aptos"/>
                <a:ea typeface="+mn-ea"/>
                <a:cs typeface="+mn-cs"/>
              </a:rPr>
              <a:t>τους</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άλλους</a:t>
            </a:r>
            <a:r>
              <a:rPr kumimoji="0" sz="1400" b="0" i="0" u="none" strike="noStrike" kern="1200" cap="none" spc="0" normalizeH="0" baseline="0" noProof="0" dirty="0">
                <a:ln>
                  <a:noFill/>
                </a:ln>
                <a:solidFill>
                  <a:srgbClr val="263238"/>
                </a:solidFill>
                <a:effectLst/>
                <a:uLnTx/>
                <a:uFillTx/>
                <a:latin typeface="Aptos"/>
                <a:ea typeface="+mn-ea"/>
                <a:cs typeface="+mn-cs"/>
              </a:rPr>
              <a:t>;</a:t>
            </a:r>
          </a:p>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2. Θα </a:t>
            </a:r>
            <a:r>
              <a:rPr kumimoji="0" sz="1400" b="0" i="0" u="none" strike="noStrike" kern="1200" cap="none" spc="0" normalizeH="0" baseline="0" noProof="0" dirty="0" err="1">
                <a:ln>
                  <a:noFill/>
                </a:ln>
                <a:solidFill>
                  <a:srgbClr val="263238"/>
                </a:solidFill>
                <a:effectLst/>
                <a:uLnTx/>
                <a:uFillTx/>
                <a:latin typeface="Aptos"/>
                <a:ea typeface="+mn-ea"/>
                <a:cs typeface="+mn-cs"/>
              </a:rPr>
              <a:t>εξ</a:t>
            </a:r>
            <a:r>
              <a:rPr kumimoji="0" sz="1400" b="0" i="0" u="none" strike="noStrike" kern="1200" cap="none" spc="0" normalizeH="0" baseline="0" noProof="0" dirty="0">
                <a:ln>
                  <a:noFill/>
                </a:ln>
                <a:solidFill>
                  <a:srgbClr val="263238"/>
                </a:solidFill>
                <a:effectLst/>
                <a:uLnTx/>
                <a:uFillTx/>
                <a:latin typeface="Aptos"/>
                <a:ea typeface="+mn-ea"/>
                <a:cs typeface="+mn-cs"/>
              </a:rPr>
              <a:t>ακολουθούσες να ήσουν ο ίδιος άνθρωπος αν είχες διαφορετικό σώμα ή μυαλό;</a:t>
            </a:r>
          </a:p>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3. </a:t>
            </a:r>
            <a:r>
              <a:rPr kumimoji="0" sz="1400" b="0" i="0" u="none" strike="noStrike" kern="1200" cap="none" spc="0" normalizeH="0" baseline="0" noProof="0" dirty="0" err="1">
                <a:ln>
                  <a:noFill/>
                </a:ln>
                <a:solidFill>
                  <a:srgbClr val="263238"/>
                </a:solidFill>
                <a:effectLst/>
                <a:uLnTx/>
                <a:uFillTx/>
                <a:latin typeface="Aptos"/>
                <a:ea typeface="+mn-ea"/>
                <a:cs typeface="+mn-cs"/>
              </a:rPr>
              <a:t>Είν</a:t>
            </a:r>
            <a:r>
              <a:rPr kumimoji="0" sz="1400" b="0" i="0" u="none" strike="noStrike" kern="1200" cap="none" spc="0" normalizeH="0" baseline="0" noProof="0" dirty="0">
                <a:ln>
                  <a:noFill/>
                </a:ln>
                <a:solidFill>
                  <a:srgbClr val="263238"/>
                </a:solidFill>
                <a:effectLst/>
                <a:uLnTx/>
                <a:uFillTx/>
                <a:latin typeface="Aptos"/>
                <a:ea typeface="+mn-ea"/>
                <a:cs typeface="+mn-cs"/>
              </a:rPr>
              <a:t>αι κακό να θέλεις να είσαι κάτι που δεν είσαι;</a:t>
            </a:r>
          </a:p>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4. Μας α</a:t>
            </a:r>
            <a:r>
              <a:rPr kumimoji="0" sz="1400" b="0" i="0" u="none" strike="noStrike" kern="1200" cap="none" spc="0" normalizeH="0" baseline="0" noProof="0" dirty="0" err="1">
                <a:ln>
                  <a:noFill/>
                </a:ln>
                <a:solidFill>
                  <a:srgbClr val="263238"/>
                </a:solidFill>
                <a:effectLst/>
                <a:uLnTx/>
                <a:uFillTx/>
                <a:latin typeface="Aptos"/>
                <a:ea typeface="+mn-ea"/>
                <a:cs typeface="+mn-cs"/>
              </a:rPr>
              <a:t>νήκει</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το</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σώμ</a:t>
            </a:r>
            <a:r>
              <a:rPr kumimoji="0" sz="1400" b="0" i="0" u="none" strike="noStrike" kern="1200" cap="none" spc="0" normalizeH="0" baseline="0" noProof="0" dirty="0">
                <a:ln>
                  <a:noFill/>
                </a:ln>
                <a:solidFill>
                  <a:srgbClr val="263238"/>
                </a:solidFill>
                <a:effectLst/>
                <a:uLnTx/>
                <a:uFillTx/>
                <a:latin typeface="Aptos"/>
                <a:ea typeface="+mn-ea"/>
                <a:cs typeface="+mn-cs"/>
              </a:rPr>
              <a:t>α μας ή εμείς ανήκουμε σε αυτό;</a:t>
            </a:r>
          </a:p>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5. </a:t>
            </a:r>
            <a:r>
              <a:rPr kumimoji="0" sz="1400" b="0" i="0" u="none" strike="noStrike" kern="1200" cap="none" spc="0" normalizeH="0" baseline="0" noProof="0" dirty="0" err="1">
                <a:ln>
                  <a:noFill/>
                </a:ln>
                <a:solidFill>
                  <a:srgbClr val="263238"/>
                </a:solidFill>
                <a:effectLst/>
                <a:uLnTx/>
                <a:uFillTx/>
                <a:latin typeface="Aptos"/>
                <a:ea typeface="+mn-ea"/>
                <a:cs typeface="+mn-cs"/>
              </a:rPr>
              <a:t>Πώς</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ξέρεις</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τι</a:t>
            </a:r>
            <a:r>
              <a:rPr kumimoji="0" sz="1400" b="0" i="0" u="none" strike="noStrike" kern="1200" cap="none" spc="0" normalizeH="0" baseline="0" noProof="0" dirty="0">
                <a:ln>
                  <a:noFill/>
                </a:ln>
                <a:solidFill>
                  <a:srgbClr val="263238"/>
                </a:solidFill>
                <a:effectLst/>
                <a:uLnTx/>
                <a:uFillTx/>
                <a:latin typeface="Aptos"/>
                <a:ea typeface="+mn-ea"/>
                <a:cs typeface="+mn-cs"/>
              </a:rPr>
              <a:t> α</a:t>
            </a:r>
            <a:r>
              <a:rPr kumimoji="0" sz="1400" b="0" i="0" u="none" strike="noStrike" kern="1200" cap="none" spc="0" normalizeH="0" baseline="0" noProof="0" dirty="0" err="1">
                <a:ln>
                  <a:noFill/>
                </a:ln>
                <a:solidFill>
                  <a:srgbClr val="263238"/>
                </a:solidFill>
                <a:effectLst/>
                <a:uLnTx/>
                <a:uFillTx/>
                <a:latin typeface="Aptos"/>
                <a:ea typeface="+mn-ea"/>
                <a:cs typeface="+mn-cs"/>
              </a:rPr>
              <a:t>ισθάνεσ</a:t>
            </a:r>
            <a:r>
              <a:rPr kumimoji="0" sz="1400" b="0" i="0" u="none" strike="noStrike" kern="1200" cap="none" spc="0" normalizeH="0" baseline="0" noProof="0" dirty="0">
                <a:ln>
                  <a:noFill/>
                </a:ln>
                <a:solidFill>
                  <a:srgbClr val="263238"/>
                </a:solidFill>
                <a:effectLst/>
                <a:uLnTx/>
                <a:uFillTx/>
                <a:latin typeface="Aptos"/>
                <a:ea typeface="+mn-ea"/>
                <a:cs typeface="+mn-cs"/>
              </a:rPr>
              <a:t>αι;</a:t>
            </a:r>
          </a:p>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6. </a:t>
            </a:r>
            <a:r>
              <a:rPr kumimoji="0" sz="1400" b="0" i="0" u="none" strike="noStrike" kern="1200" cap="none" spc="0" normalizeH="0" baseline="0" noProof="0" dirty="0" err="1">
                <a:ln>
                  <a:noFill/>
                </a:ln>
                <a:solidFill>
                  <a:srgbClr val="263238"/>
                </a:solidFill>
                <a:effectLst/>
                <a:uLnTx/>
                <a:uFillTx/>
                <a:latin typeface="Aptos"/>
                <a:ea typeface="+mn-ea"/>
                <a:cs typeface="+mn-cs"/>
              </a:rPr>
              <a:t>Το</a:t>
            </a:r>
            <a:r>
              <a:rPr kumimoji="0" sz="1400" b="0" i="0" u="none" strike="noStrike" kern="1200" cap="none" spc="0" normalizeH="0" baseline="0" noProof="0" dirty="0">
                <a:ln>
                  <a:noFill/>
                </a:ln>
                <a:solidFill>
                  <a:srgbClr val="263238"/>
                </a:solidFill>
                <a:effectLst/>
                <a:uLnTx/>
                <a:uFillTx/>
                <a:latin typeface="Aptos"/>
                <a:ea typeface="+mn-ea"/>
                <a:cs typeface="+mn-cs"/>
              </a:rPr>
              <a:t> να </a:t>
            </a:r>
            <a:r>
              <a:rPr kumimoji="0" sz="1400" b="0" i="0" u="none" strike="noStrike" kern="1200" cap="none" spc="0" normalizeH="0" baseline="0" noProof="0" dirty="0" err="1">
                <a:ln>
                  <a:noFill/>
                </a:ln>
                <a:solidFill>
                  <a:srgbClr val="263238"/>
                </a:solidFill>
                <a:effectLst/>
                <a:uLnTx/>
                <a:uFillTx/>
                <a:latin typeface="Aptos"/>
                <a:ea typeface="+mn-ea"/>
                <a:cs typeface="+mn-cs"/>
              </a:rPr>
              <a:t>γνωρίζεις</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τον</a:t>
            </a:r>
            <a:r>
              <a:rPr kumimoji="0" sz="1400" b="0" i="0" u="none" strike="noStrike" kern="1200" cap="none" spc="0" normalizeH="0" baseline="0" noProof="0" dirty="0">
                <a:ln>
                  <a:noFill/>
                </a:ln>
                <a:solidFill>
                  <a:srgbClr val="263238"/>
                </a:solidFill>
                <a:effectLst/>
                <a:uLnTx/>
                <a:uFillTx/>
                <a:latin typeface="Aptos"/>
                <a:ea typeface="+mn-ea"/>
                <a:cs typeface="+mn-cs"/>
              </a:rPr>
              <a:t> εα</a:t>
            </a:r>
            <a:r>
              <a:rPr kumimoji="0" sz="1400" b="0" i="0" u="none" strike="noStrike" kern="1200" cap="none" spc="0" normalizeH="0" baseline="0" noProof="0" dirty="0" err="1">
                <a:ln>
                  <a:noFill/>
                </a:ln>
                <a:solidFill>
                  <a:srgbClr val="263238"/>
                </a:solidFill>
                <a:effectLst/>
                <a:uLnTx/>
                <a:uFillTx/>
                <a:latin typeface="Aptos"/>
                <a:ea typeface="+mn-ea"/>
                <a:cs typeface="+mn-cs"/>
              </a:rPr>
              <a:t>υτό</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σου</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είν</a:t>
            </a:r>
            <a:r>
              <a:rPr kumimoji="0" sz="1400" b="0" i="0" u="none" strike="noStrike" kern="1200" cap="none" spc="0" normalizeH="0" baseline="0" noProof="0" dirty="0">
                <a:ln>
                  <a:noFill/>
                </a:ln>
                <a:solidFill>
                  <a:srgbClr val="263238"/>
                </a:solidFill>
                <a:effectLst/>
                <a:uLnTx/>
                <a:uFillTx/>
                <a:latin typeface="Aptos"/>
                <a:ea typeface="+mn-ea"/>
                <a:cs typeface="+mn-cs"/>
              </a:rPr>
              <a:t>αι το ίδιο με το να γνωρίζεις κάποιον άλλον;</a:t>
            </a:r>
          </a:p>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7. </a:t>
            </a:r>
            <a:r>
              <a:rPr kumimoji="0" sz="1400" b="0" i="0" u="none" strike="noStrike" kern="1200" cap="none" spc="0" normalizeH="0" baseline="0" noProof="0" dirty="0" err="1">
                <a:ln>
                  <a:noFill/>
                </a:ln>
                <a:solidFill>
                  <a:srgbClr val="263238"/>
                </a:solidFill>
                <a:effectLst/>
                <a:uLnTx/>
                <a:uFillTx/>
                <a:latin typeface="Aptos"/>
                <a:ea typeface="+mn-ea"/>
                <a:cs typeface="+mn-cs"/>
              </a:rPr>
              <a:t>Εξ</a:t>
            </a:r>
            <a:r>
              <a:rPr kumimoji="0" sz="1400" b="0" i="0" u="none" strike="noStrike" kern="1200" cap="none" spc="0" normalizeH="0" baseline="0" noProof="0" dirty="0">
                <a:ln>
                  <a:noFill/>
                </a:ln>
                <a:solidFill>
                  <a:srgbClr val="263238"/>
                </a:solidFill>
                <a:effectLst/>
                <a:uLnTx/>
                <a:uFillTx/>
                <a:latin typeface="Aptos"/>
                <a:ea typeface="+mn-ea"/>
                <a:cs typeface="+mn-cs"/>
              </a:rPr>
              <a:t>αρτάται η άποψη που έχεις για τον εαυτό σου από το τι πιστεύουν οι άλλοι για σένα;</a:t>
            </a:r>
          </a:p>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8. Μπ</a:t>
            </a:r>
            <a:r>
              <a:rPr kumimoji="0" sz="1400" b="0" i="0" u="none" strike="noStrike" kern="1200" cap="none" spc="0" normalizeH="0" baseline="0" noProof="0" dirty="0" err="1">
                <a:ln>
                  <a:noFill/>
                </a:ln>
                <a:solidFill>
                  <a:srgbClr val="263238"/>
                </a:solidFill>
                <a:effectLst/>
                <a:uLnTx/>
                <a:uFillTx/>
                <a:latin typeface="Aptos"/>
                <a:ea typeface="+mn-ea"/>
                <a:cs typeface="+mn-cs"/>
              </a:rPr>
              <a:t>ορούμε</a:t>
            </a:r>
            <a:r>
              <a:rPr kumimoji="0" sz="1400" b="0" i="0" u="none" strike="noStrike" kern="1200" cap="none" spc="0" normalizeH="0" baseline="0" noProof="0" dirty="0">
                <a:ln>
                  <a:noFill/>
                </a:ln>
                <a:solidFill>
                  <a:srgbClr val="263238"/>
                </a:solidFill>
                <a:effectLst/>
                <a:uLnTx/>
                <a:uFillTx/>
                <a:latin typeface="Aptos"/>
                <a:ea typeface="+mn-ea"/>
                <a:cs typeface="+mn-cs"/>
              </a:rPr>
              <a:t> να </a:t>
            </a:r>
            <a:r>
              <a:rPr kumimoji="0" sz="1400" b="0" i="0" u="none" strike="noStrike" kern="1200" cap="none" spc="0" normalizeH="0" baseline="0" noProof="0" dirty="0" err="1">
                <a:ln>
                  <a:noFill/>
                </a:ln>
                <a:solidFill>
                  <a:srgbClr val="263238"/>
                </a:solidFill>
                <a:effectLst/>
                <a:uLnTx/>
                <a:uFillTx/>
                <a:latin typeface="Aptos"/>
                <a:ea typeface="+mn-ea"/>
                <a:cs typeface="+mn-cs"/>
              </a:rPr>
              <a:t>ελέγχουμε</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τον</a:t>
            </a:r>
            <a:r>
              <a:rPr kumimoji="0" sz="1400" b="0" i="0" u="none" strike="noStrike" kern="1200" cap="none" spc="0" normalizeH="0" baseline="0" noProof="0" dirty="0">
                <a:ln>
                  <a:noFill/>
                </a:ln>
                <a:solidFill>
                  <a:srgbClr val="263238"/>
                </a:solidFill>
                <a:effectLst/>
                <a:uLnTx/>
                <a:uFillTx/>
                <a:latin typeface="Aptos"/>
                <a:ea typeface="+mn-ea"/>
                <a:cs typeface="+mn-cs"/>
              </a:rPr>
              <a:t> εα</a:t>
            </a:r>
            <a:r>
              <a:rPr kumimoji="0" sz="1400" b="0" i="0" u="none" strike="noStrike" kern="1200" cap="none" spc="0" normalizeH="0" baseline="0" noProof="0" dirty="0" err="1">
                <a:ln>
                  <a:noFill/>
                </a:ln>
                <a:solidFill>
                  <a:srgbClr val="263238"/>
                </a:solidFill>
                <a:effectLst/>
                <a:uLnTx/>
                <a:uFillTx/>
                <a:latin typeface="Aptos"/>
                <a:ea typeface="+mn-ea"/>
                <a:cs typeface="+mn-cs"/>
              </a:rPr>
              <a:t>υτό</a:t>
            </a:r>
            <a:r>
              <a:rPr kumimoji="0" sz="1400" b="0" i="0" u="none" strike="noStrike" kern="1200" cap="none" spc="0" normalizeH="0" baseline="0" noProof="0" dirty="0">
                <a:ln>
                  <a:noFill/>
                </a:ln>
                <a:solidFill>
                  <a:srgbClr val="263238"/>
                </a:solidFill>
                <a:effectLst/>
                <a:uLnTx/>
                <a:uFillTx/>
                <a:latin typeface="Aptos"/>
                <a:ea typeface="+mn-ea"/>
                <a:cs typeface="+mn-cs"/>
              </a:rPr>
              <a:t> μας;</a:t>
            </a:r>
          </a:p>
        </p:txBody>
      </p:sp>
      <p:sp>
        <p:nvSpPr>
          <p:cNvPr id="13" name="Rectangle 12"/>
          <p:cNvSpPr/>
          <p:nvPr/>
        </p:nvSpPr>
        <p:spPr>
          <a:xfrm>
            <a:off x="658368" y="4581144"/>
            <a:ext cx="2788920" cy="2267712"/>
          </a:xfrm>
          <a:prstGeom prst="rect">
            <a:avLst/>
          </a:prstGeom>
          <a:solidFill>
            <a:srgbClr val="E8D9BA"/>
          </a:solidFill>
          <a:ln w="7620">
            <a:solidFill>
              <a:srgbClr val="D6D2CA"/>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Rectangle 13"/>
          <p:cNvSpPr/>
          <p:nvPr/>
        </p:nvSpPr>
        <p:spPr>
          <a:xfrm>
            <a:off x="3447287" y="4581144"/>
            <a:ext cx="8074152" cy="2267712"/>
          </a:xfrm>
          <a:prstGeom prst="rect">
            <a:avLst/>
          </a:prstGeom>
          <a:solidFill>
            <a:srgbClr val="E8D9BA"/>
          </a:solidFill>
          <a:ln w="7620">
            <a:solidFill>
              <a:srgbClr val="D6D2CA"/>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5" name="TextBox 14"/>
          <p:cNvSpPr txBox="1"/>
          <p:nvPr/>
        </p:nvSpPr>
        <p:spPr>
          <a:xfrm>
            <a:off x="694944" y="4617720"/>
            <a:ext cx="2715768" cy="2194560"/>
          </a:xfrm>
          <a:prstGeom prst="rect">
            <a:avLst/>
          </a:prstGeom>
          <a:noFill/>
        </p:spPr>
        <p:txBody>
          <a:bodyPr wrap="square" lIns="100584" tIns="64008" anchor="t">
            <a:spAutoFit/>
          </a:bodyPr>
          <a:lstStyle/>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1" i="0" u="none" strike="noStrike" kern="1200" cap="none" spc="0" normalizeH="0" baseline="0" noProof="0">
                <a:ln>
                  <a:noFill/>
                </a:ln>
                <a:solidFill>
                  <a:srgbClr val="24465B"/>
                </a:solidFill>
                <a:effectLst/>
                <a:uLnTx/>
                <a:uFillTx/>
                <a:latin typeface="Aptos Display"/>
                <a:ea typeface="+mn-ea"/>
                <a:cs typeface="+mn-cs"/>
              </a:rPr>
              <a:t>2. Εμείς</a:t>
            </a:r>
          </a:p>
        </p:txBody>
      </p:sp>
      <p:sp>
        <p:nvSpPr>
          <p:cNvPr id="16" name="TextBox 15"/>
          <p:cNvSpPr txBox="1"/>
          <p:nvPr/>
        </p:nvSpPr>
        <p:spPr>
          <a:xfrm>
            <a:off x="3474719" y="4608576"/>
            <a:ext cx="8019288" cy="1893339"/>
          </a:xfrm>
          <a:prstGeom prst="rect">
            <a:avLst/>
          </a:prstGeom>
          <a:noFill/>
        </p:spPr>
        <p:txBody>
          <a:bodyPr wrap="square" lIns="100584" tIns="64008" anchor="t">
            <a:spAutoFit/>
          </a:bodyPr>
          <a:lstStyle/>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4C565C"/>
                </a:solidFill>
                <a:effectLst/>
                <a:uLnTx/>
                <a:uFillTx/>
                <a:latin typeface="Aptos"/>
                <a:ea typeface="+mn-ea"/>
                <a:cs typeface="+mn-cs"/>
              </a:rPr>
              <a:t>1. </a:t>
            </a:r>
            <a:r>
              <a:rPr kumimoji="0" sz="1400" b="0" i="0" u="none" strike="noStrike" kern="1200" cap="none" spc="0" normalizeH="0" baseline="0" noProof="0" dirty="0" err="1">
                <a:ln>
                  <a:noFill/>
                </a:ln>
                <a:solidFill>
                  <a:srgbClr val="4C565C"/>
                </a:solidFill>
                <a:effectLst/>
                <a:uLnTx/>
                <a:uFillTx/>
                <a:latin typeface="Aptos"/>
                <a:ea typeface="+mn-ea"/>
                <a:cs typeface="+mn-cs"/>
              </a:rPr>
              <a:t>Σε</a:t>
            </a:r>
            <a:r>
              <a:rPr kumimoji="0" sz="1400" b="0" i="0" u="none" strike="noStrike" kern="1200" cap="none" spc="0" normalizeH="0" baseline="0" noProof="0" dirty="0">
                <a:ln>
                  <a:noFill/>
                </a:ln>
                <a:solidFill>
                  <a:srgbClr val="4C565C"/>
                </a:solidFill>
                <a:effectLst/>
                <a:uLnTx/>
                <a:uFillTx/>
                <a:latin typeface="Aptos"/>
                <a:ea typeface="+mn-ea"/>
                <a:cs typeface="+mn-cs"/>
              </a:rPr>
              <a:t> π</a:t>
            </a:r>
            <a:r>
              <a:rPr kumimoji="0" sz="1400" b="0" i="0" u="none" strike="noStrike" kern="1200" cap="none" spc="0" normalizeH="0" baseline="0" noProof="0" dirty="0" err="1">
                <a:ln>
                  <a:noFill/>
                </a:ln>
                <a:solidFill>
                  <a:srgbClr val="4C565C"/>
                </a:solidFill>
                <a:effectLst/>
                <a:uLnTx/>
                <a:uFillTx/>
                <a:latin typeface="Aptos"/>
                <a:ea typeface="+mn-ea"/>
                <a:cs typeface="+mn-cs"/>
              </a:rPr>
              <a:t>οιους</a:t>
            </a:r>
            <a:r>
              <a:rPr kumimoji="0" sz="1400" b="0" i="0" u="none" strike="noStrike" kern="1200" cap="none" spc="0" normalizeH="0" baseline="0" noProof="0" dirty="0">
                <a:ln>
                  <a:noFill/>
                </a:ln>
                <a:solidFill>
                  <a:srgbClr val="4C565C"/>
                </a:solidFill>
                <a:effectLst/>
                <a:uLnTx/>
                <a:uFillTx/>
                <a:latin typeface="Aptos"/>
                <a:ea typeface="+mn-ea"/>
                <a:cs typeface="+mn-cs"/>
              </a:rPr>
              <a:t> μπ</a:t>
            </a:r>
            <a:r>
              <a:rPr kumimoji="0" sz="1400" b="0" i="0" u="none" strike="noStrike" kern="1200" cap="none" spc="0" normalizeH="0" baseline="0" noProof="0" dirty="0" err="1">
                <a:ln>
                  <a:noFill/>
                </a:ln>
                <a:solidFill>
                  <a:srgbClr val="4C565C"/>
                </a:solidFill>
                <a:effectLst/>
                <a:uLnTx/>
                <a:uFillTx/>
                <a:latin typeface="Aptos"/>
                <a:ea typeface="+mn-ea"/>
                <a:cs typeface="+mn-cs"/>
              </a:rPr>
              <a:t>ορεί</a:t>
            </a:r>
            <a:r>
              <a:rPr kumimoji="0" sz="1400" b="0" i="0" u="none" strike="noStrike" kern="1200" cap="none" spc="0" normalizeH="0" baseline="0" noProof="0" dirty="0">
                <a:ln>
                  <a:noFill/>
                </a:ln>
                <a:solidFill>
                  <a:srgbClr val="4C565C"/>
                </a:solidFill>
                <a:effectLst/>
                <a:uLnTx/>
                <a:uFillTx/>
                <a:latin typeface="Aptos"/>
                <a:ea typeface="+mn-ea"/>
                <a:cs typeface="+mn-cs"/>
              </a:rPr>
              <a:t> να ανα</a:t>
            </a:r>
            <a:r>
              <a:rPr kumimoji="0" sz="1400" b="0" i="0" u="none" strike="noStrike" kern="1200" cap="none" spc="0" normalizeH="0" baseline="0" noProof="0" dirty="0" err="1">
                <a:ln>
                  <a:noFill/>
                </a:ln>
                <a:solidFill>
                  <a:srgbClr val="4C565C"/>
                </a:solidFill>
                <a:effectLst/>
                <a:uLnTx/>
                <a:uFillTx/>
                <a:latin typeface="Aptos"/>
                <a:ea typeface="+mn-ea"/>
                <a:cs typeface="+mn-cs"/>
              </a:rPr>
              <a:t>φερόμ</a:t>
            </a:r>
            <a:r>
              <a:rPr kumimoji="0" sz="1400" b="0" i="0" u="none" strike="noStrike" kern="1200" cap="none" spc="0" normalizeH="0" baseline="0" noProof="0" dirty="0">
                <a:ln>
                  <a:noFill/>
                </a:ln>
                <a:solidFill>
                  <a:srgbClr val="4C565C"/>
                </a:solidFill>
                <a:effectLst/>
                <a:uLnTx/>
                <a:uFillTx/>
                <a:latin typeface="Aptos"/>
                <a:ea typeface="+mn-ea"/>
                <a:cs typeface="+mn-cs"/>
              </a:rPr>
              <a:t>αστε με τη λέξη «εμείς»;</a:t>
            </a:r>
          </a:p>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4C565C"/>
                </a:solidFill>
                <a:effectLst/>
                <a:uLnTx/>
                <a:uFillTx/>
                <a:latin typeface="Aptos"/>
                <a:ea typeface="+mn-ea"/>
                <a:cs typeface="+mn-cs"/>
              </a:rPr>
              <a:t>2. </a:t>
            </a:r>
            <a:r>
              <a:rPr kumimoji="0" sz="1400" b="0" i="0" u="none" strike="noStrike" kern="1200" cap="none" spc="0" normalizeH="0" baseline="0" noProof="0" dirty="0" err="1">
                <a:ln>
                  <a:noFill/>
                </a:ln>
                <a:solidFill>
                  <a:srgbClr val="4C565C"/>
                </a:solidFill>
                <a:effectLst/>
                <a:uLnTx/>
                <a:uFillTx/>
                <a:latin typeface="Aptos"/>
                <a:ea typeface="+mn-ea"/>
                <a:cs typeface="+mn-cs"/>
              </a:rPr>
              <a:t>Είν</a:t>
            </a:r>
            <a:r>
              <a:rPr kumimoji="0" sz="1400" b="0" i="0" u="none" strike="noStrike" kern="1200" cap="none" spc="0" normalizeH="0" baseline="0" noProof="0" dirty="0">
                <a:ln>
                  <a:noFill/>
                </a:ln>
                <a:solidFill>
                  <a:srgbClr val="4C565C"/>
                </a:solidFill>
                <a:effectLst/>
                <a:uLnTx/>
                <a:uFillTx/>
                <a:latin typeface="Aptos"/>
                <a:ea typeface="+mn-ea"/>
                <a:cs typeface="+mn-cs"/>
              </a:rPr>
              <a:t>αι όλες οι οικογένειες ίδιες;</a:t>
            </a:r>
          </a:p>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4C565C"/>
                </a:solidFill>
                <a:effectLst/>
                <a:uLnTx/>
                <a:uFillTx/>
                <a:latin typeface="Aptos"/>
                <a:ea typeface="+mn-ea"/>
                <a:cs typeface="+mn-cs"/>
              </a:rPr>
              <a:t>3. </a:t>
            </a:r>
            <a:r>
              <a:rPr kumimoji="0" sz="1400" b="0" i="0" u="none" strike="noStrike" kern="1200" cap="none" spc="0" normalizeH="0" baseline="0" noProof="0" dirty="0" err="1">
                <a:ln>
                  <a:noFill/>
                </a:ln>
                <a:solidFill>
                  <a:srgbClr val="4C565C"/>
                </a:solidFill>
                <a:effectLst/>
                <a:uLnTx/>
                <a:uFillTx/>
                <a:latin typeface="Aptos"/>
                <a:ea typeface="+mn-ea"/>
                <a:cs typeface="+mn-cs"/>
              </a:rPr>
              <a:t>Τι</a:t>
            </a:r>
            <a:r>
              <a:rPr kumimoji="0" sz="1400" b="0" i="0" u="none" strike="noStrike" kern="1200" cap="none" spc="0" normalizeH="0" baseline="0" noProof="0" dirty="0">
                <a:ln>
                  <a:noFill/>
                </a:ln>
                <a:solidFill>
                  <a:srgbClr val="4C565C"/>
                </a:solidFill>
                <a:effectLst/>
                <a:uLnTx/>
                <a:uFillTx/>
                <a:latin typeface="Aptos"/>
                <a:ea typeface="+mn-ea"/>
                <a:cs typeface="+mn-cs"/>
              </a:rPr>
              <a:t> π</a:t>
            </a:r>
            <a:r>
              <a:rPr kumimoji="0" sz="1400" b="0" i="0" u="none" strike="noStrike" kern="1200" cap="none" spc="0" normalizeH="0" baseline="0" noProof="0" dirty="0" err="1">
                <a:ln>
                  <a:noFill/>
                </a:ln>
                <a:solidFill>
                  <a:srgbClr val="4C565C"/>
                </a:solidFill>
                <a:effectLst/>
                <a:uLnTx/>
                <a:uFillTx/>
                <a:latin typeface="Aptos"/>
                <a:ea typeface="+mn-ea"/>
                <a:cs typeface="+mn-cs"/>
              </a:rPr>
              <a:t>ρέ</a:t>
            </a:r>
            <a:r>
              <a:rPr kumimoji="0" sz="1400" b="0" i="0" u="none" strike="noStrike" kern="1200" cap="none" spc="0" normalizeH="0" baseline="0" noProof="0" dirty="0">
                <a:ln>
                  <a:noFill/>
                </a:ln>
                <a:solidFill>
                  <a:srgbClr val="4C565C"/>
                </a:solidFill>
                <a:effectLst/>
                <a:uLnTx/>
                <a:uFillTx/>
                <a:latin typeface="Aptos"/>
                <a:ea typeface="+mn-ea"/>
                <a:cs typeface="+mn-cs"/>
              </a:rPr>
              <a:t>πει να έχουν τα μέλη μιας οικογένειας για να ανήκουν σε αυτήν;</a:t>
            </a:r>
          </a:p>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4C565C"/>
                </a:solidFill>
                <a:effectLst/>
                <a:uLnTx/>
                <a:uFillTx/>
                <a:latin typeface="Aptos"/>
                <a:ea typeface="+mn-ea"/>
                <a:cs typeface="+mn-cs"/>
              </a:rPr>
              <a:t>4. </a:t>
            </a:r>
            <a:r>
              <a:rPr kumimoji="0" sz="1400" b="0" i="0" u="none" strike="noStrike" kern="1200" cap="none" spc="0" normalizeH="0" baseline="0" noProof="0" dirty="0" err="1">
                <a:ln>
                  <a:noFill/>
                </a:ln>
                <a:solidFill>
                  <a:srgbClr val="4C565C"/>
                </a:solidFill>
                <a:effectLst/>
                <a:uLnTx/>
                <a:uFillTx/>
                <a:latin typeface="Aptos"/>
                <a:ea typeface="+mn-ea"/>
                <a:cs typeface="+mn-cs"/>
              </a:rPr>
              <a:t>Ποι</a:t>
            </a:r>
            <a:r>
              <a:rPr kumimoji="0" sz="1400" b="0" i="0" u="none" strike="noStrike" kern="1200" cap="none" spc="0" normalizeH="0" baseline="0" noProof="0" dirty="0">
                <a:ln>
                  <a:noFill/>
                </a:ln>
                <a:solidFill>
                  <a:srgbClr val="4C565C"/>
                </a:solidFill>
                <a:effectLst/>
                <a:uLnTx/>
                <a:uFillTx/>
                <a:latin typeface="Aptos"/>
                <a:ea typeface="+mn-ea"/>
                <a:cs typeface="+mn-cs"/>
              </a:rPr>
              <a:t>α είναι η διαφορά μεταξύ φίλων και οικογένειας;</a:t>
            </a:r>
          </a:p>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4C565C"/>
                </a:solidFill>
                <a:effectLst/>
                <a:uLnTx/>
                <a:uFillTx/>
                <a:latin typeface="Aptos"/>
                <a:ea typeface="+mn-ea"/>
                <a:cs typeface="+mn-cs"/>
              </a:rPr>
              <a:t>5. </a:t>
            </a:r>
            <a:r>
              <a:rPr kumimoji="0" sz="1400" b="0" i="0" u="none" strike="noStrike" kern="1200" cap="none" spc="0" normalizeH="0" baseline="0" noProof="0" dirty="0" err="1">
                <a:ln>
                  <a:noFill/>
                </a:ln>
                <a:solidFill>
                  <a:srgbClr val="4C565C"/>
                </a:solidFill>
                <a:effectLst/>
                <a:uLnTx/>
                <a:uFillTx/>
                <a:latin typeface="Aptos"/>
                <a:ea typeface="+mn-ea"/>
                <a:cs typeface="+mn-cs"/>
              </a:rPr>
              <a:t>Τι</a:t>
            </a:r>
            <a:r>
              <a:rPr kumimoji="0" sz="1400" b="0" i="0" u="none" strike="noStrike" kern="1200" cap="none" spc="0" normalizeH="0" baseline="0" noProof="0" dirty="0">
                <a:ln>
                  <a:noFill/>
                </a:ln>
                <a:solidFill>
                  <a:srgbClr val="4C565C"/>
                </a:solidFill>
                <a:effectLst/>
                <a:uLnTx/>
                <a:uFillTx/>
                <a:latin typeface="Aptos"/>
                <a:ea typeface="+mn-ea"/>
                <a:cs typeface="+mn-cs"/>
              </a:rPr>
              <a:t> </a:t>
            </a:r>
            <a:r>
              <a:rPr kumimoji="0" sz="1400" b="0" i="0" u="none" strike="noStrike" kern="1200" cap="none" spc="0" normalizeH="0" baseline="0" noProof="0" dirty="0" err="1">
                <a:ln>
                  <a:noFill/>
                </a:ln>
                <a:solidFill>
                  <a:srgbClr val="4C565C"/>
                </a:solidFill>
                <a:effectLst/>
                <a:uLnTx/>
                <a:uFillTx/>
                <a:latin typeface="Aptos"/>
                <a:ea typeface="+mn-ea"/>
                <a:cs typeface="+mn-cs"/>
              </a:rPr>
              <a:t>κάνει</a:t>
            </a:r>
            <a:r>
              <a:rPr kumimoji="0" sz="1400" b="0" i="0" u="none" strike="noStrike" kern="1200" cap="none" spc="0" normalizeH="0" baseline="0" noProof="0" dirty="0">
                <a:ln>
                  <a:noFill/>
                </a:ln>
                <a:solidFill>
                  <a:srgbClr val="4C565C"/>
                </a:solidFill>
                <a:effectLst/>
                <a:uLnTx/>
                <a:uFillTx/>
                <a:latin typeface="Aptos"/>
                <a:ea typeface="+mn-ea"/>
                <a:cs typeface="+mn-cs"/>
              </a:rPr>
              <a:t> </a:t>
            </a:r>
            <a:r>
              <a:rPr kumimoji="0" sz="1400" b="0" i="0" u="none" strike="noStrike" kern="1200" cap="none" spc="0" normalizeH="0" baseline="0" noProof="0" dirty="0" err="1">
                <a:ln>
                  <a:noFill/>
                </a:ln>
                <a:solidFill>
                  <a:srgbClr val="4C565C"/>
                </a:solidFill>
                <a:effectLst/>
                <a:uLnTx/>
                <a:uFillTx/>
                <a:latin typeface="Aptos"/>
                <a:ea typeface="+mn-ea"/>
                <a:cs typeface="+mn-cs"/>
              </a:rPr>
              <a:t>τους</a:t>
            </a:r>
            <a:r>
              <a:rPr kumimoji="0" sz="1400" b="0" i="0" u="none" strike="noStrike" kern="1200" cap="none" spc="0" normalizeH="0" baseline="0" noProof="0" dirty="0">
                <a:ln>
                  <a:noFill/>
                </a:ln>
                <a:solidFill>
                  <a:srgbClr val="4C565C"/>
                </a:solidFill>
                <a:effectLst/>
                <a:uLnTx/>
                <a:uFillTx/>
                <a:latin typeface="Aptos"/>
                <a:ea typeface="+mn-ea"/>
                <a:cs typeface="+mn-cs"/>
              </a:rPr>
              <a:t> α</a:t>
            </a:r>
            <a:r>
              <a:rPr kumimoji="0" sz="1400" b="0" i="0" u="none" strike="noStrike" kern="1200" cap="none" spc="0" normalizeH="0" baseline="0" noProof="0" dirty="0" err="1">
                <a:ln>
                  <a:noFill/>
                </a:ln>
                <a:solidFill>
                  <a:srgbClr val="4C565C"/>
                </a:solidFill>
                <a:effectLst/>
                <a:uLnTx/>
                <a:uFillTx/>
                <a:latin typeface="Aptos"/>
                <a:ea typeface="+mn-ea"/>
                <a:cs typeface="+mn-cs"/>
              </a:rPr>
              <a:t>νθρώ</a:t>
            </a:r>
            <a:r>
              <a:rPr kumimoji="0" sz="1400" b="0" i="0" u="none" strike="noStrike" kern="1200" cap="none" spc="0" normalizeH="0" baseline="0" noProof="0" dirty="0">
                <a:ln>
                  <a:noFill/>
                </a:ln>
                <a:solidFill>
                  <a:srgbClr val="4C565C"/>
                </a:solidFill>
                <a:effectLst/>
                <a:uLnTx/>
                <a:uFillTx/>
                <a:latin typeface="Aptos"/>
                <a:ea typeface="+mn-ea"/>
                <a:cs typeface="+mn-cs"/>
              </a:rPr>
              <a:t>πους καλούς φίλους;</a:t>
            </a:r>
          </a:p>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4C565C"/>
                </a:solidFill>
                <a:effectLst/>
                <a:uLnTx/>
                <a:uFillTx/>
                <a:latin typeface="Aptos"/>
                <a:ea typeface="+mn-ea"/>
                <a:cs typeface="+mn-cs"/>
              </a:rPr>
              <a:t>6. </a:t>
            </a:r>
            <a:r>
              <a:rPr kumimoji="0" sz="1400" b="0" i="0" u="none" strike="noStrike" kern="1200" cap="none" spc="0" normalizeH="0" baseline="0" noProof="0" dirty="0" err="1">
                <a:ln>
                  <a:noFill/>
                </a:ln>
                <a:solidFill>
                  <a:srgbClr val="4C565C"/>
                </a:solidFill>
                <a:effectLst/>
                <a:uLnTx/>
                <a:uFillTx/>
                <a:latin typeface="Aptos"/>
                <a:ea typeface="+mn-ea"/>
                <a:cs typeface="+mn-cs"/>
              </a:rPr>
              <a:t>Σε</a:t>
            </a:r>
            <a:r>
              <a:rPr kumimoji="0" sz="1400" b="0" i="0" u="none" strike="noStrike" kern="1200" cap="none" spc="0" normalizeH="0" baseline="0" noProof="0" dirty="0">
                <a:ln>
                  <a:noFill/>
                </a:ln>
                <a:solidFill>
                  <a:srgbClr val="4C565C"/>
                </a:solidFill>
                <a:effectLst/>
                <a:uLnTx/>
                <a:uFillTx/>
                <a:latin typeface="Aptos"/>
                <a:ea typeface="+mn-ea"/>
                <a:cs typeface="+mn-cs"/>
              </a:rPr>
              <a:t> </a:t>
            </a:r>
            <a:r>
              <a:rPr kumimoji="0" sz="1400" b="0" i="0" u="none" strike="noStrike" kern="1200" cap="none" spc="0" normalizeH="0" baseline="0" noProof="0" dirty="0" err="1">
                <a:ln>
                  <a:noFill/>
                </a:ln>
                <a:solidFill>
                  <a:srgbClr val="4C565C"/>
                </a:solidFill>
                <a:effectLst/>
                <a:uLnTx/>
                <a:uFillTx/>
                <a:latin typeface="Aptos"/>
                <a:ea typeface="+mn-ea"/>
                <a:cs typeface="+mn-cs"/>
              </a:rPr>
              <a:t>τι</a:t>
            </a:r>
            <a:r>
              <a:rPr kumimoji="0" sz="1400" b="0" i="0" u="none" strike="noStrike" kern="1200" cap="none" spc="0" normalizeH="0" baseline="0" noProof="0" dirty="0">
                <a:ln>
                  <a:noFill/>
                </a:ln>
                <a:solidFill>
                  <a:srgbClr val="4C565C"/>
                </a:solidFill>
                <a:effectLst/>
                <a:uLnTx/>
                <a:uFillTx/>
                <a:latin typeface="Aptos"/>
                <a:ea typeface="+mn-ea"/>
                <a:cs typeface="+mn-cs"/>
              </a:rPr>
              <a:t> </a:t>
            </a:r>
            <a:r>
              <a:rPr kumimoji="0" sz="1400" b="0" i="0" u="none" strike="noStrike" kern="1200" cap="none" spc="0" normalizeH="0" baseline="0" noProof="0" dirty="0" err="1">
                <a:ln>
                  <a:noFill/>
                </a:ln>
                <a:solidFill>
                  <a:srgbClr val="4C565C"/>
                </a:solidFill>
                <a:effectLst/>
                <a:uLnTx/>
                <a:uFillTx/>
                <a:latin typeface="Aptos"/>
                <a:ea typeface="+mn-ea"/>
                <a:cs typeface="+mn-cs"/>
              </a:rPr>
              <a:t>δι</a:t>
            </a:r>
            <a:r>
              <a:rPr kumimoji="0" sz="1400" b="0" i="0" u="none" strike="noStrike" kern="1200" cap="none" spc="0" normalizeH="0" baseline="0" noProof="0" dirty="0">
                <a:ln>
                  <a:noFill/>
                </a:ln>
                <a:solidFill>
                  <a:srgbClr val="4C565C"/>
                </a:solidFill>
                <a:effectLst/>
                <a:uLnTx/>
                <a:uFillTx/>
                <a:latin typeface="Aptos"/>
                <a:ea typeface="+mn-ea"/>
                <a:cs typeface="+mn-cs"/>
              </a:rPr>
              <a:t>αφέρει ένα πλήθος από μια τάξη;</a:t>
            </a:r>
          </a:p>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4C565C"/>
                </a:solidFill>
                <a:effectLst/>
                <a:uLnTx/>
                <a:uFillTx/>
                <a:latin typeface="Aptos"/>
                <a:ea typeface="+mn-ea"/>
                <a:cs typeface="+mn-cs"/>
              </a:rPr>
              <a:t>7. </a:t>
            </a:r>
            <a:r>
              <a:rPr kumimoji="0" sz="1400" b="0" i="0" u="none" strike="noStrike" kern="1200" cap="none" spc="0" normalizeH="0" baseline="0" noProof="0" dirty="0" err="1">
                <a:ln>
                  <a:noFill/>
                </a:ln>
                <a:solidFill>
                  <a:srgbClr val="4C565C"/>
                </a:solidFill>
                <a:effectLst/>
                <a:uLnTx/>
                <a:uFillTx/>
                <a:latin typeface="Aptos"/>
                <a:ea typeface="+mn-ea"/>
                <a:cs typeface="+mn-cs"/>
              </a:rPr>
              <a:t>Ποιος</a:t>
            </a:r>
            <a:r>
              <a:rPr kumimoji="0" sz="1400" b="0" i="0" u="none" strike="noStrike" kern="1200" cap="none" spc="0" normalizeH="0" baseline="0" noProof="0" dirty="0">
                <a:ln>
                  <a:noFill/>
                </a:ln>
                <a:solidFill>
                  <a:srgbClr val="4C565C"/>
                </a:solidFill>
                <a:effectLst/>
                <a:uLnTx/>
                <a:uFillTx/>
                <a:latin typeface="Aptos"/>
                <a:ea typeface="+mn-ea"/>
                <a:cs typeface="+mn-cs"/>
              </a:rPr>
              <a:t> π</a:t>
            </a:r>
            <a:r>
              <a:rPr kumimoji="0" sz="1400" b="0" i="0" u="none" strike="noStrike" kern="1200" cap="none" spc="0" normalizeH="0" baseline="0" noProof="0" dirty="0" err="1">
                <a:ln>
                  <a:noFill/>
                </a:ln>
                <a:solidFill>
                  <a:srgbClr val="4C565C"/>
                </a:solidFill>
                <a:effectLst/>
                <a:uLnTx/>
                <a:uFillTx/>
                <a:latin typeface="Aptos"/>
                <a:ea typeface="+mn-ea"/>
                <a:cs typeface="+mn-cs"/>
              </a:rPr>
              <a:t>ρέ</a:t>
            </a:r>
            <a:r>
              <a:rPr kumimoji="0" sz="1400" b="0" i="0" u="none" strike="noStrike" kern="1200" cap="none" spc="0" normalizeH="0" baseline="0" noProof="0" dirty="0">
                <a:ln>
                  <a:noFill/>
                </a:ln>
                <a:solidFill>
                  <a:srgbClr val="4C565C"/>
                </a:solidFill>
                <a:effectLst/>
                <a:uLnTx/>
                <a:uFillTx/>
                <a:latin typeface="Aptos"/>
                <a:ea typeface="+mn-ea"/>
                <a:cs typeface="+mn-cs"/>
              </a:rPr>
              <a:t>πει να αποφασίζει σε μια ομάδα;</a:t>
            </a:r>
          </a:p>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4C565C"/>
                </a:solidFill>
                <a:effectLst/>
                <a:uLnTx/>
                <a:uFillTx/>
                <a:latin typeface="Aptos"/>
                <a:ea typeface="+mn-ea"/>
                <a:cs typeface="+mn-cs"/>
              </a:rPr>
              <a:t>8. </a:t>
            </a:r>
            <a:r>
              <a:rPr kumimoji="0" sz="1400" b="0" i="0" u="none" strike="noStrike" kern="1200" cap="none" spc="0" normalizeH="0" baseline="0" noProof="0" dirty="0" err="1">
                <a:ln>
                  <a:noFill/>
                </a:ln>
                <a:solidFill>
                  <a:srgbClr val="4C565C"/>
                </a:solidFill>
                <a:effectLst/>
                <a:uLnTx/>
                <a:uFillTx/>
                <a:latin typeface="Aptos"/>
                <a:ea typeface="+mn-ea"/>
                <a:cs typeface="+mn-cs"/>
              </a:rPr>
              <a:t>Αν</a:t>
            </a:r>
            <a:r>
              <a:rPr kumimoji="0" sz="1400" b="0" i="0" u="none" strike="noStrike" kern="1200" cap="none" spc="0" normalizeH="0" baseline="0" noProof="0" dirty="0">
                <a:ln>
                  <a:noFill/>
                </a:ln>
                <a:solidFill>
                  <a:srgbClr val="4C565C"/>
                </a:solidFill>
                <a:effectLst/>
                <a:uLnTx/>
                <a:uFillTx/>
                <a:latin typeface="Aptos"/>
                <a:ea typeface="+mn-ea"/>
                <a:cs typeface="+mn-cs"/>
              </a:rPr>
              <a:t> </a:t>
            </a:r>
            <a:r>
              <a:rPr kumimoji="0" sz="1400" b="0" i="0" u="none" strike="noStrike" kern="1200" cap="none" spc="0" normalizeH="0" baseline="0" noProof="0" dirty="0" err="1">
                <a:ln>
                  <a:noFill/>
                </a:ln>
                <a:solidFill>
                  <a:srgbClr val="4C565C"/>
                </a:solidFill>
                <a:effectLst/>
                <a:uLnTx/>
                <a:uFillTx/>
                <a:latin typeface="Aptos"/>
                <a:ea typeface="+mn-ea"/>
                <a:cs typeface="+mn-cs"/>
              </a:rPr>
              <a:t>όλ</a:t>
            </a:r>
            <a:r>
              <a:rPr kumimoji="0" sz="1400" b="0" i="0" u="none" strike="noStrike" kern="1200" cap="none" spc="0" normalizeH="0" baseline="0" noProof="0" dirty="0">
                <a:ln>
                  <a:noFill/>
                </a:ln>
                <a:solidFill>
                  <a:srgbClr val="4C565C"/>
                </a:solidFill>
                <a:effectLst/>
                <a:uLnTx/>
                <a:uFillTx/>
                <a:latin typeface="Aptos"/>
                <a:ea typeface="+mn-ea"/>
                <a:cs typeface="+mn-cs"/>
              </a:rPr>
              <a:t>α τα μέλη μιας ομάδας είναι θυμωμένα, τότε είναι η ομάδα «θυμωμένη»;</a:t>
            </a:r>
            <a:endParaRPr kumimoji="0" sz="1080" b="0" i="0" u="none" strike="noStrike" kern="1200" cap="none" spc="0" normalizeH="0" baseline="0" noProof="0" dirty="0">
              <a:ln>
                <a:noFill/>
              </a:ln>
              <a:solidFill>
                <a:srgbClr val="4C565C"/>
              </a:solidFill>
              <a:effectLst/>
              <a:uLnTx/>
              <a:uFillTx/>
              <a:latin typeface="Aptos"/>
              <a:ea typeface="+mn-ea"/>
              <a:cs typeface="+mn-cs"/>
            </a:endParaRPr>
          </a:p>
        </p:txBody>
      </p:sp>
      <p:sp>
        <p:nvSpPr>
          <p:cNvPr id="17" name="Rectangle 16"/>
          <p:cNvSpPr/>
          <p:nvPr/>
        </p:nvSpPr>
        <p:spPr>
          <a:xfrm>
            <a:off x="502920" y="6510528"/>
            <a:ext cx="11155680" cy="10972"/>
          </a:xfrm>
          <a:prstGeom prst="rect">
            <a:avLst/>
          </a:prstGeom>
          <a:solidFill>
            <a:srgbClr val="D6D2C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8" name="Θέση αριθμού διαφάνειας 17">
            <a:extLst>
              <a:ext uri="{FF2B5EF4-FFF2-40B4-BE49-F238E27FC236}">
                <a16:creationId xmlns:a16="http://schemas.microsoft.com/office/drawing/2014/main" id="{1F9743E7-0B90-76CA-1CD8-F6A95A878E47}"/>
              </a:ext>
            </a:extLst>
          </p:cNvPr>
          <p:cNvSpPr>
            <a:spLocks noGrp="1"/>
          </p:cNvSpPr>
          <p:nvPr>
            <p:ph type="sldNum" sz="quarter" idx="12"/>
          </p:nvPr>
        </p:nvSpPr>
        <p:spPr>
          <a:xfrm>
            <a:off x="9680448" y="6483731"/>
            <a:ext cx="2133600" cy="365125"/>
          </a:xfrm>
        </p:spPr>
        <p:txBody>
          <a:bodyPr/>
          <a:lstStyle/>
          <a:p>
            <a:fld id="{C1FF6DA9-008F-8B48-92A6-B652298478BF}" type="slidenum">
              <a:rPr lang="en-US" smtClean="0"/>
              <a:t>48</a:t>
            </a:fld>
            <a:endParaRPr lang="en-US"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sp>
        <p:nvSpPr>
          <p:cNvPr id="2" name="TextBox 1"/>
          <p:cNvSpPr txBox="1"/>
          <p:nvPr/>
        </p:nvSpPr>
        <p:spPr>
          <a:xfrm>
            <a:off x="685800" y="1335334"/>
            <a:ext cx="2560320" cy="283154"/>
          </a:xfrm>
          <a:prstGeom prst="rect">
            <a:avLst/>
          </a:prstGeom>
          <a:noFill/>
        </p:spPr>
        <p:txBody>
          <a:bodyPr wrap="square" lIns="27432" tIns="18288" rIns="27432" bIns="18288"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600" b="1" i="0" u="none" strike="noStrike" kern="1200" cap="none" spc="0" normalizeH="0" baseline="0" noProof="0" dirty="0">
                <a:ln>
                  <a:noFill/>
                </a:ln>
                <a:solidFill>
                  <a:srgbClr val="D7B06B"/>
                </a:solidFill>
                <a:effectLst>
                  <a:outerShdw blurRad="38100" dist="38100" dir="2700000" algn="tl">
                    <a:srgbClr val="000000">
                      <a:alpha val="43137"/>
                    </a:srgbClr>
                  </a:outerShdw>
                </a:effectLst>
                <a:uLnTx/>
                <a:uFillTx/>
                <a:latin typeface="Aptos"/>
                <a:ea typeface="+mn-ea"/>
                <a:cs typeface="+mn-cs"/>
              </a:rPr>
              <a:t>Γ΄ ΔΗΜΟΤΙΚΟΥ</a:t>
            </a:r>
          </a:p>
        </p:txBody>
      </p:sp>
      <p:sp>
        <p:nvSpPr>
          <p:cNvPr id="3" name="TextBox 2"/>
          <p:cNvSpPr txBox="1"/>
          <p:nvPr/>
        </p:nvSpPr>
        <p:spPr>
          <a:xfrm>
            <a:off x="685800" y="749808"/>
            <a:ext cx="9875520" cy="502920"/>
          </a:xfrm>
          <a:prstGeom prst="rect">
            <a:avLst/>
          </a:prstGeom>
          <a:noFill/>
        </p:spPr>
        <p:txBody>
          <a:bodyPr wrap="square" lIns="27432" tIns="18288" rIns="27432" bIns="18288"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2550" b="1" i="0" u="none" strike="noStrike" kern="1200" cap="none" spc="0" normalizeH="0" baseline="0" noProof="0">
                <a:ln>
                  <a:noFill/>
                </a:ln>
                <a:solidFill>
                  <a:srgbClr val="24465B"/>
                </a:solidFill>
                <a:effectLst/>
                <a:uLnTx/>
                <a:uFillTx/>
                <a:latin typeface="Aptos Display"/>
                <a:ea typeface="+mn-ea"/>
                <a:cs typeface="+mn-cs"/>
              </a:rPr>
              <a:t>Θεματικά πεδία και θεματικές ενότητες</a:t>
            </a:r>
          </a:p>
        </p:txBody>
      </p:sp>
      <p:sp>
        <p:nvSpPr>
          <p:cNvPr id="5" name="Rectangle 4"/>
          <p:cNvSpPr/>
          <p:nvPr/>
        </p:nvSpPr>
        <p:spPr>
          <a:xfrm>
            <a:off x="658368" y="1783080"/>
            <a:ext cx="2788920" cy="530352"/>
          </a:xfrm>
          <a:prstGeom prst="rect">
            <a:avLst/>
          </a:prstGeom>
          <a:solidFill>
            <a:srgbClr val="24465B"/>
          </a:solidFill>
          <a:ln w="10160">
            <a:solidFill>
              <a:srgbClr val="24465B"/>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Rectangle 5"/>
          <p:cNvSpPr/>
          <p:nvPr/>
        </p:nvSpPr>
        <p:spPr>
          <a:xfrm>
            <a:off x="3447287" y="1783080"/>
            <a:ext cx="8074152" cy="530352"/>
          </a:xfrm>
          <a:prstGeom prst="rect">
            <a:avLst/>
          </a:prstGeom>
          <a:solidFill>
            <a:srgbClr val="24465B"/>
          </a:solidFill>
          <a:ln w="10160">
            <a:solidFill>
              <a:srgbClr val="24465B"/>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TextBox 6"/>
          <p:cNvSpPr txBox="1"/>
          <p:nvPr/>
        </p:nvSpPr>
        <p:spPr>
          <a:xfrm>
            <a:off x="768096" y="1920240"/>
            <a:ext cx="2569463" cy="228600"/>
          </a:xfrm>
          <a:prstGeom prst="rect">
            <a:avLst/>
          </a:prstGeom>
          <a:noFill/>
        </p:spPr>
        <p:txBody>
          <a:bodyPr wrap="square" lIns="27432" tIns="18288" rIns="27432" bIns="18288"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250" b="1" i="0" u="none" strike="noStrike" kern="1200" cap="none" spc="0" normalizeH="0" baseline="0" noProof="0">
                <a:ln>
                  <a:noFill/>
                </a:ln>
                <a:solidFill>
                  <a:srgbClr val="FFFFFF"/>
                </a:solidFill>
                <a:effectLst/>
                <a:uLnTx/>
                <a:uFillTx/>
                <a:latin typeface="Aptos"/>
                <a:ea typeface="+mn-ea"/>
                <a:cs typeface="+mn-cs"/>
              </a:rPr>
              <a:t>Θεματικό πεδίο</a:t>
            </a:r>
          </a:p>
        </p:txBody>
      </p:sp>
      <p:sp>
        <p:nvSpPr>
          <p:cNvPr id="8" name="TextBox 7"/>
          <p:cNvSpPr txBox="1"/>
          <p:nvPr/>
        </p:nvSpPr>
        <p:spPr>
          <a:xfrm>
            <a:off x="3557015" y="1920240"/>
            <a:ext cx="7854696" cy="228600"/>
          </a:xfrm>
          <a:prstGeom prst="rect">
            <a:avLst/>
          </a:prstGeom>
          <a:noFill/>
        </p:spPr>
        <p:txBody>
          <a:bodyPr wrap="square" lIns="27432" tIns="18288" rIns="27432" bIns="18288"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250" b="1" i="0" u="none" strike="noStrike" kern="1200" cap="none" spc="0" normalizeH="0" baseline="0" noProof="0">
                <a:ln>
                  <a:noFill/>
                </a:ln>
                <a:solidFill>
                  <a:srgbClr val="FFFFFF"/>
                </a:solidFill>
                <a:effectLst/>
                <a:uLnTx/>
                <a:uFillTx/>
                <a:latin typeface="Aptos"/>
                <a:ea typeface="+mn-ea"/>
                <a:cs typeface="+mn-cs"/>
              </a:rPr>
              <a:t>Θεματικές ενότητες</a:t>
            </a:r>
          </a:p>
        </p:txBody>
      </p:sp>
      <p:sp>
        <p:nvSpPr>
          <p:cNvPr id="9" name="Rectangle 8"/>
          <p:cNvSpPr/>
          <p:nvPr/>
        </p:nvSpPr>
        <p:spPr>
          <a:xfrm>
            <a:off x="658368" y="2313432"/>
            <a:ext cx="2788920" cy="2267712"/>
          </a:xfrm>
          <a:prstGeom prst="rect">
            <a:avLst/>
          </a:prstGeom>
          <a:solidFill>
            <a:srgbClr val="FFFFFF"/>
          </a:solidFill>
          <a:ln w="7620">
            <a:solidFill>
              <a:srgbClr val="D6D2CA"/>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Rectangle 9"/>
          <p:cNvSpPr/>
          <p:nvPr/>
        </p:nvSpPr>
        <p:spPr>
          <a:xfrm>
            <a:off x="3447287" y="2313432"/>
            <a:ext cx="8074152" cy="2267712"/>
          </a:xfrm>
          <a:prstGeom prst="rect">
            <a:avLst/>
          </a:prstGeom>
          <a:solidFill>
            <a:srgbClr val="FFFFFF"/>
          </a:solidFill>
          <a:ln w="7620">
            <a:solidFill>
              <a:srgbClr val="D6D2CA"/>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TextBox 10"/>
          <p:cNvSpPr txBox="1"/>
          <p:nvPr/>
        </p:nvSpPr>
        <p:spPr>
          <a:xfrm>
            <a:off x="694944" y="2350008"/>
            <a:ext cx="2715768" cy="2194560"/>
          </a:xfrm>
          <a:prstGeom prst="rect">
            <a:avLst/>
          </a:prstGeom>
          <a:noFill/>
        </p:spPr>
        <p:txBody>
          <a:bodyPr wrap="square" lIns="100584" tIns="64008" anchor="t">
            <a:spAutoFit/>
          </a:bodyPr>
          <a:lstStyle/>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1" i="0" u="none" strike="noStrike" kern="1200" cap="none" spc="0" normalizeH="0" baseline="0" noProof="0">
                <a:ln>
                  <a:noFill/>
                </a:ln>
                <a:solidFill>
                  <a:srgbClr val="24465B"/>
                </a:solidFill>
                <a:effectLst/>
                <a:uLnTx/>
                <a:uFillTx/>
                <a:latin typeface="Aptos Display"/>
                <a:ea typeface="+mn-ea"/>
                <a:cs typeface="+mn-cs"/>
              </a:rPr>
              <a:t>3. Οι άλλοι άνθρωποι</a:t>
            </a:r>
          </a:p>
        </p:txBody>
      </p:sp>
      <p:sp>
        <p:nvSpPr>
          <p:cNvPr id="12" name="TextBox 11"/>
          <p:cNvSpPr txBox="1"/>
          <p:nvPr/>
        </p:nvSpPr>
        <p:spPr>
          <a:xfrm>
            <a:off x="3474719" y="2340863"/>
            <a:ext cx="8019288" cy="2093715"/>
          </a:xfrm>
          <a:prstGeom prst="rect">
            <a:avLst/>
          </a:prstGeom>
          <a:noFill/>
        </p:spPr>
        <p:txBody>
          <a:bodyPr wrap="square" lIns="100584" tIns="64008" anchor="t">
            <a:spAutoFit/>
          </a:bodyPr>
          <a:lstStyle/>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4C565C"/>
                </a:solidFill>
                <a:effectLst/>
                <a:uLnTx/>
                <a:uFillTx/>
                <a:latin typeface="Aptos"/>
                <a:ea typeface="+mn-ea"/>
                <a:cs typeface="+mn-cs"/>
              </a:rPr>
              <a:t>1. </a:t>
            </a:r>
            <a:r>
              <a:rPr kumimoji="0" sz="1400" b="0" i="0" u="none" strike="noStrike" kern="1200" cap="none" spc="0" normalizeH="0" baseline="0" noProof="0" dirty="0" err="1">
                <a:ln>
                  <a:noFill/>
                </a:ln>
                <a:solidFill>
                  <a:srgbClr val="4C565C"/>
                </a:solidFill>
                <a:effectLst/>
                <a:uLnTx/>
                <a:uFillTx/>
                <a:latin typeface="Aptos"/>
                <a:ea typeface="+mn-ea"/>
                <a:cs typeface="+mn-cs"/>
              </a:rPr>
              <a:t>Πώς</a:t>
            </a:r>
            <a:r>
              <a:rPr kumimoji="0" sz="1400" b="0" i="0" u="none" strike="noStrike" kern="1200" cap="none" spc="0" normalizeH="0" baseline="0" noProof="0" dirty="0">
                <a:ln>
                  <a:noFill/>
                </a:ln>
                <a:solidFill>
                  <a:srgbClr val="4C565C"/>
                </a:solidFill>
                <a:effectLst/>
                <a:uLnTx/>
                <a:uFillTx/>
                <a:latin typeface="Aptos"/>
                <a:ea typeface="+mn-ea"/>
                <a:cs typeface="+mn-cs"/>
              </a:rPr>
              <a:t> θα </a:t>
            </a:r>
            <a:r>
              <a:rPr kumimoji="0" sz="1400" b="0" i="0" u="none" strike="noStrike" kern="1200" cap="none" spc="0" normalizeH="0" baseline="0" noProof="0" dirty="0" err="1">
                <a:ln>
                  <a:noFill/>
                </a:ln>
                <a:solidFill>
                  <a:srgbClr val="4C565C"/>
                </a:solidFill>
                <a:effectLst/>
                <a:uLnTx/>
                <a:uFillTx/>
                <a:latin typeface="Aptos"/>
                <a:ea typeface="+mn-ea"/>
                <a:cs typeface="+mn-cs"/>
              </a:rPr>
              <a:t>ήτ</a:t>
            </a:r>
            <a:r>
              <a:rPr kumimoji="0" sz="1400" b="0" i="0" u="none" strike="noStrike" kern="1200" cap="none" spc="0" normalizeH="0" baseline="0" noProof="0" dirty="0">
                <a:ln>
                  <a:noFill/>
                </a:ln>
                <a:solidFill>
                  <a:srgbClr val="4C565C"/>
                </a:solidFill>
                <a:effectLst/>
                <a:uLnTx/>
                <a:uFillTx/>
                <a:latin typeface="Aptos"/>
                <a:ea typeface="+mn-ea"/>
                <a:cs typeface="+mn-cs"/>
              </a:rPr>
              <a:t>αν ο κόσμος αν ήμασταν όλοι ίδιοι;</a:t>
            </a:r>
          </a:p>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4C565C"/>
                </a:solidFill>
                <a:effectLst/>
                <a:uLnTx/>
                <a:uFillTx/>
                <a:latin typeface="Aptos"/>
                <a:ea typeface="+mn-ea"/>
                <a:cs typeface="+mn-cs"/>
              </a:rPr>
              <a:t>2. </a:t>
            </a:r>
            <a:r>
              <a:rPr kumimoji="0" sz="1400" b="0" i="0" u="none" strike="noStrike" kern="1200" cap="none" spc="0" normalizeH="0" baseline="0" noProof="0" dirty="0" err="1">
                <a:ln>
                  <a:noFill/>
                </a:ln>
                <a:solidFill>
                  <a:srgbClr val="4C565C"/>
                </a:solidFill>
                <a:effectLst/>
                <a:uLnTx/>
                <a:uFillTx/>
                <a:latin typeface="Aptos"/>
                <a:ea typeface="+mn-ea"/>
                <a:cs typeface="+mn-cs"/>
              </a:rPr>
              <a:t>Πώς</a:t>
            </a:r>
            <a:r>
              <a:rPr kumimoji="0" sz="1400" b="0" i="0" u="none" strike="noStrike" kern="1200" cap="none" spc="0" normalizeH="0" baseline="0" noProof="0" dirty="0">
                <a:ln>
                  <a:noFill/>
                </a:ln>
                <a:solidFill>
                  <a:srgbClr val="4C565C"/>
                </a:solidFill>
                <a:effectLst/>
                <a:uLnTx/>
                <a:uFillTx/>
                <a:latin typeface="Aptos"/>
                <a:ea typeface="+mn-ea"/>
                <a:cs typeface="+mn-cs"/>
              </a:rPr>
              <a:t> </a:t>
            </a:r>
            <a:r>
              <a:rPr kumimoji="0" sz="1400" b="0" i="0" u="none" strike="noStrike" kern="1200" cap="none" spc="0" normalizeH="0" baseline="0" noProof="0" dirty="0" err="1">
                <a:ln>
                  <a:noFill/>
                </a:ln>
                <a:solidFill>
                  <a:srgbClr val="4C565C"/>
                </a:solidFill>
                <a:effectLst/>
                <a:uLnTx/>
                <a:uFillTx/>
                <a:latin typeface="Aptos"/>
                <a:ea typeface="+mn-ea"/>
                <a:cs typeface="+mn-cs"/>
              </a:rPr>
              <a:t>ξέρεις</a:t>
            </a:r>
            <a:r>
              <a:rPr kumimoji="0" sz="1400" b="0" i="0" u="none" strike="noStrike" kern="1200" cap="none" spc="0" normalizeH="0" baseline="0" noProof="0" dirty="0">
                <a:ln>
                  <a:noFill/>
                </a:ln>
                <a:solidFill>
                  <a:srgbClr val="4C565C"/>
                </a:solidFill>
                <a:effectLst/>
                <a:uLnTx/>
                <a:uFillTx/>
                <a:latin typeface="Aptos"/>
                <a:ea typeface="+mn-ea"/>
                <a:cs typeface="+mn-cs"/>
              </a:rPr>
              <a:t> </a:t>
            </a:r>
            <a:r>
              <a:rPr kumimoji="0" sz="1400" b="0" i="0" u="none" strike="noStrike" kern="1200" cap="none" spc="0" normalizeH="0" baseline="0" noProof="0" dirty="0" err="1">
                <a:ln>
                  <a:noFill/>
                </a:ln>
                <a:solidFill>
                  <a:srgbClr val="4C565C"/>
                </a:solidFill>
                <a:effectLst/>
                <a:uLnTx/>
                <a:uFillTx/>
                <a:latin typeface="Aptos"/>
                <a:ea typeface="+mn-ea"/>
                <a:cs typeface="+mn-cs"/>
              </a:rPr>
              <a:t>τι</a:t>
            </a:r>
            <a:r>
              <a:rPr kumimoji="0" sz="1400" b="0" i="0" u="none" strike="noStrike" kern="1200" cap="none" spc="0" normalizeH="0" baseline="0" noProof="0" dirty="0">
                <a:ln>
                  <a:noFill/>
                </a:ln>
                <a:solidFill>
                  <a:srgbClr val="4C565C"/>
                </a:solidFill>
                <a:effectLst/>
                <a:uLnTx/>
                <a:uFillTx/>
                <a:latin typeface="Aptos"/>
                <a:ea typeface="+mn-ea"/>
                <a:cs typeface="+mn-cs"/>
              </a:rPr>
              <a:t> </a:t>
            </a:r>
            <a:r>
              <a:rPr kumimoji="0" sz="1400" b="0" i="0" u="none" strike="noStrike" kern="1200" cap="none" spc="0" normalizeH="0" baseline="0" noProof="0" dirty="0" err="1">
                <a:ln>
                  <a:noFill/>
                </a:ln>
                <a:solidFill>
                  <a:srgbClr val="4C565C"/>
                </a:solidFill>
                <a:effectLst/>
                <a:uLnTx/>
                <a:uFillTx/>
                <a:latin typeface="Aptos"/>
                <a:ea typeface="+mn-ea"/>
                <a:cs typeface="+mn-cs"/>
              </a:rPr>
              <a:t>σκέφτοντ</a:t>
            </a:r>
            <a:r>
              <a:rPr kumimoji="0" sz="1400" b="0" i="0" u="none" strike="noStrike" kern="1200" cap="none" spc="0" normalizeH="0" baseline="0" noProof="0" dirty="0">
                <a:ln>
                  <a:noFill/>
                </a:ln>
                <a:solidFill>
                  <a:srgbClr val="4C565C"/>
                </a:solidFill>
                <a:effectLst/>
                <a:uLnTx/>
                <a:uFillTx/>
                <a:latin typeface="Aptos"/>
                <a:ea typeface="+mn-ea"/>
                <a:cs typeface="+mn-cs"/>
              </a:rPr>
              <a:t>αι και τι αισθάνονται οι άλλοι;</a:t>
            </a:r>
          </a:p>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4C565C"/>
                </a:solidFill>
                <a:effectLst/>
                <a:uLnTx/>
                <a:uFillTx/>
                <a:latin typeface="Aptos"/>
                <a:ea typeface="+mn-ea"/>
                <a:cs typeface="+mn-cs"/>
              </a:rPr>
              <a:t>3. </a:t>
            </a:r>
            <a:r>
              <a:rPr kumimoji="0" sz="1400" b="0" i="0" u="none" strike="noStrike" kern="1200" cap="none" spc="0" normalizeH="0" baseline="0" noProof="0" dirty="0" err="1">
                <a:ln>
                  <a:noFill/>
                </a:ln>
                <a:solidFill>
                  <a:srgbClr val="4C565C"/>
                </a:solidFill>
                <a:effectLst/>
                <a:uLnTx/>
                <a:uFillTx/>
                <a:latin typeface="Aptos"/>
                <a:ea typeface="+mn-ea"/>
                <a:cs typeface="+mn-cs"/>
              </a:rPr>
              <a:t>Πώς</a:t>
            </a:r>
            <a:r>
              <a:rPr kumimoji="0" sz="1400" b="0" i="0" u="none" strike="noStrike" kern="1200" cap="none" spc="0" normalizeH="0" baseline="0" noProof="0" dirty="0">
                <a:ln>
                  <a:noFill/>
                </a:ln>
                <a:solidFill>
                  <a:srgbClr val="4C565C"/>
                </a:solidFill>
                <a:effectLst/>
                <a:uLnTx/>
                <a:uFillTx/>
                <a:latin typeface="Aptos"/>
                <a:ea typeface="+mn-ea"/>
                <a:cs typeface="+mn-cs"/>
              </a:rPr>
              <a:t> </a:t>
            </a:r>
            <a:r>
              <a:rPr kumimoji="0" sz="1400" b="0" i="0" u="none" strike="noStrike" kern="1200" cap="none" spc="0" normalizeH="0" baseline="0" noProof="0" dirty="0" err="1">
                <a:ln>
                  <a:noFill/>
                </a:ln>
                <a:solidFill>
                  <a:srgbClr val="4C565C"/>
                </a:solidFill>
                <a:effectLst/>
                <a:uLnTx/>
                <a:uFillTx/>
                <a:latin typeface="Aptos"/>
                <a:ea typeface="+mn-ea"/>
                <a:cs typeface="+mn-cs"/>
              </a:rPr>
              <a:t>είν</a:t>
            </a:r>
            <a:r>
              <a:rPr kumimoji="0" sz="1400" b="0" i="0" u="none" strike="noStrike" kern="1200" cap="none" spc="0" normalizeH="0" baseline="0" noProof="0" dirty="0">
                <a:ln>
                  <a:noFill/>
                </a:ln>
                <a:solidFill>
                  <a:srgbClr val="4C565C"/>
                </a:solidFill>
                <a:effectLst/>
                <a:uLnTx/>
                <a:uFillTx/>
                <a:latin typeface="Aptos"/>
                <a:ea typeface="+mn-ea"/>
                <a:cs typeface="+mn-cs"/>
              </a:rPr>
              <a:t>αι δυνατόν να βάζω τον εαυτό μου στη θέση του άλλου;</a:t>
            </a:r>
          </a:p>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4C565C"/>
                </a:solidFill>
                <a:effectLst/>
                <a:uLnTx/>
                <a:uFillTx/>
                <a:latin typeface="Aptos"/>
                <a:ea typeface="+mn-ea"/>
                <a:cs typeface="+mn-cs"/>
              </a:rPr>
              <a:t>4. </a:t>
            </a:r>
            <a:r>
              <a:rPr kumimoji="0" sz="1400" b="0" i="0" u="none" strike="noStrike" kern="1200" cap="none" spc="0" normalizeH="0" baseline="0" noProof="0" dirty="0" err="1">
                <a:ln>
                  <a:noFill/>
                </a:ln>
                <a:solidFill>
                  <a:srgbClr val="4C565C"/>
                </a:solidFill>
                <a:effectLst/>
                <a:uLnTx/>
                <a:uFillTx/>
                <a:latin typeface="Aptos"/>
                <a:ea typeface="+mn-ea"/>
                <a:cs typeface="+mn-cs"/>
              </a:rPr>
              <a:t>Οι</a:t>
            </a:r>
            <a:r>
              <a:rPr kumimoji="0" sz="1400" b="0" i="0" u="none" strike="noStrike" kern="1200" cap="none" spc="0" normalizeH="0" baseline="0" noProof="0" dirty="0">
                <a:ln>
                  <a:noFill/>
                </a:ln>
                <a:solidFill>
                  <a:srgbClr val="4C565C"/>
                </a:solidFill>
                <a:effectLst/>
                <a:uLnTx/>
                <a:uFillTx/>
                <a:latin typeface="Aptos"/>
                <a:ea typeface="+mn-ea"/>
                <a:cs typeface="+mn-cs"/>
              </a:rPr>
              <a:t> </a:t>
            </a:r>
            <a:r>
              <a:rPr kumimoji="0" sz="1400" b="0" i="0" u="none" strike="noStrike" kern="1200" cap="none" spc="0" normalizeH="0" baseline="0" noProof="0" dirty="0" err="1">
                <a:ln>
                  <a:noFill/>
                </a:ln>
                <a:solidFill>
                  <a:srgbClr val="4C565C"/>
                </a:solidFill>
                <a:effectLst/>
                <a:uLnTx/>
                <a:uFillTx/>
                <a:latin typeface="Aptos"/>
                <a:ea typeface="+mn-ea"/>
                <a:cs typeface="+mn-cs"/>
              </a:rPr>
              <a:t>άνθρω</a:t>
            </a:r>
            <a:r>
              <a:rPr kumimoji="0" sz="1400" b="0" i="0" u="none" strike="noStrike" kern="1200" cap="none" spc="0" normalizeH="0" baseline="0" noProof="0" dirty="0">
                <a:ln>
                  <a:noFill/>
                </a:ln>
                <a:solidFill>
                  <a:srgbClr val="4C565C"/>
                </a:solidFill>
                <a:effectLst/>
                <a:uLnTx/>
                <a:uFillTx/>
                <a:latin typeface="Aptos"/>
                <a:ea typeface="+mn-ea"/>
                <a:cs typeface="+mn-cs"/>
              </a:rPr>
              <a:t>ποι που μιλούν μια ξένη γλώσσα σκέφτονται το ίδιο με εμάς;</a:t>
            </a:r>
          </a:p>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4C565C"/>
                </a:solidFill>
                <a:effectLst/>
                <a:uLnTx/>
                <a:uFillTx/>
                <a:latin typeface="Aptos"/>
                <a:ea typeface="+mn-ea"/>
                <a:cs typeface="+mn-cs"/>
              </a:rPr>
              <a:t>5. </a:t>
            </a:r>
            <a:r>
              <a:rPr kumimoji="0" sz="1400" b="0" i="0" u="none" strike="noStrike" kern="1200" cap="none" spc="0" normalizeH="0" baseline="0" noProof="0" dirty="0" err="1">
                <a:ln>
                  <a:noFill/>
                </a:ln>
                <a:solidFill>
                  <a:srgbClr val="4C565C"/>
                </a:solidFill>
                <a:effectLst/>
                <a:uLnTx/>
                <a:uFillTx/>
                <a:latin typeface="Aptos"/>
                <a:ea typeface="+mn-ea"/>
                <a:cs typeface="+mn-cs"/>
              </a:rPr>
              <a:t>Πώς</a:t>
            </a:r>
            <a:r>
              <a:rPr kumimoji="0" sz="1400" b="0" i="0" u="none" strike="noStrike" kern="1200" cap="none" spc="0" normalizeH="0" baseline="0" noProof="0" dirty="0">
                <a:ln>
                  <a:noFill/>
                </a:ln>
                <a:solidFill>
                  <a:srgbClr val="4C565C"/>
                </a:solidFill>
                <a:effectLst/>
                <a:uLnTx/>
                <a:uFillTx/>
                <a:latin typeface="Aptos"/>
                <a:ea typeface="+mn-ea"/>
                <a:cs typeface="+mn-cs"/>
              </a:rPr>
              <a:t> π</a:t>
            </a:r>
            <a:r>
              <a:rPr kumimoji="0" sz="1400" b="0" i="0" u="none" strike="noStrike" kern="1200" cap="none" spc="0" normalizeH="0" baseline="0" noProof="0" dirty="0" err="1">
                <a:ln>
                  <a:noFill/>
                </a:ln>
                <a:solidFill>
                  <a:srgbClr val="4C565C"/>
                </a:solidFill>
                <a:effectLst/>
                <a:uLnTx/>
                <a:uFillTx/>
                <a:latin typeface="Aptos"/>
                <a:ea typeface="+mn-ea"/>
                <a:cs typeface="+mn-cs"/>
              </a:rPr>
              <a:t>ρέ</a:t>
            </a:r>
            <a:r>
              <a:rPr kumimoji="0" sz="1400" b="0" i="0" u="none" strike="noStrike" kern="1200" cap="none" spc="0" normalizeH="0" baseline="0" noProof="0" dirty="0">
                <a:ln>
                  <a:noFill/>
                </a:ln>
                <a:solidFill>
                  <a:srgbClr val="4C565C"/>
                </a:solidFill>
                <a:effectLst/>
                <a:uLnTx/>
                <a:uFillTx/>
                <a:latin typeface="Aptos"/>
                <a:ea typeface="+mn-ea"/>
                <a:cs typeface="+mn-cs"/>
              </a:rPr>
              <a:t>πει να συμπεριφερόμαστε σε όσους έχουν διαφορετικές απόψεις από τις δικές μας;</a:t>
            </a:r>
          </a:p>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4C565C"/>
                </a:solidFill>
                <a:effectLst/>
                <a:uLnTx/>
                <a:uFillTx/>
                <a:latin typeface="Aptos"/>
                <a:ea typeface="+mn-ea"/>
                <a:cs typeface="+mn-cs"/>
              </a:rPr>
              <a:t>6. </a:t>
            </a:r>
            <a:r>
              <a:rPr kumimoji="0" sz="1400" b="0" i="0" u="none" strike="noStrike" kern="1200" cap="none" spc="0" normalizeH="0" baseline="0" noProof="0" dirty="0" err="1">
                <a:ln>
                  <a:noFill/>
                </a:ln>
                <a:solidFill>
                  <a:srgbClr val="4C565C"/>
                </a:solidFill>
                <a:effectLst/>
                <a:uLnTx/>
                <a:uFillTx/>
                <a:latin typeface="Aptos"/>
                <a:ea typeface="+mn-ea"/>
                <a:cs typeface="+mn-cs"/>
              </a:rPr>
              <a:t>Τι</a:t>
            </a:r>
            <a:r>
              <a:rPr kumimoji="0" sz="1400" b="0" i="0" u="none" strike="noStrike" kern="1200" cap="none" spc="0" normalizeH="0" baseline="0" noProof="0" dirty="0">
                <a:ln>
                  <a:noFill/>
                </a:ln>
                <a:solidFill>
                  <a:srgbClr val="4C565C"/>
                </a:solidFill>
                <a:effectLst/>
                <a:uLnTx/>
                <a:uFillTx/>
                <a:latin typeface="Aptos"/>
                <a:ea typeface="+mn-ea"/>
                <a:cs typeface="+mn-cs"/>
              </a:rPr>
              <a:t> </a:t>
            </a:r>
            <a:r>
              <a:rPr kumimoji="0" sz="1400" b="0" i="0" u="none" strike="noStrike" kern="1200" cap="none" spc="0" normalizeH="0" baseline="0" noProof="0" dirty="0" err="1">
                <a:ln>
                  <a:noFill/>
                </a:ln>
                <a:solidFill>
                  <a:srgbClr val="4C565C"/>
                </a:solidFill>
                <a:effectLst/>
                <a:uLnTx/>
                <a:uFillTx/>
                <a:latin typeface="Aptos"/>
                <a:ea typeface="+mn-ea"/>
                <a:cs typeface="+mn-cs"/>
              </a:rPr>
              <a:t>δι</a:t>
            </a:r>
            <a:r>
              <a:rPr kumimoji="0" sz="1400" b="0" i="0" u="none" strike="noStrike" kern="1200" cap="none" spc="0" normalizeH="0" baseline="0" noProof="0" dirty="0">
                <a:ln>
                  <a:noFill/>
                </a:ln>
                <a:solidFill>
                  <a:srgbClr val="4C565C"/>
                </a:solidFill>
                <a:effectLst/>
                <a:uLnTx/>
                <a:uFillTx/>
                <a:latin typeface="Aptos"/>
                <a:ea typeface="+mn-ea"/>
                <a:cs typeface="+mn-cs"/>
              </a:rPr>
              <a:t>αφορά έχει ένα σμήνος πουλιών που πετούν νότια για το χειμώνα από μια οικογένεια που μεταναστεύει σε άλλη χώρα;</a:t>
            </a:r>
          </a:p>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4C565C"/>
                </a:solidFill>
                <a:effectLst/>
                <a:uLnTx/>
                <a:uFillTx/>
                <a:latin typeface="Aptos"/>
                <a:ea typeface="+mn-ea"/>
                <a:cs typeface="+mn-cs"/>
              </a:rPr>
              <a:t>7. </a:t>
            </a:r>
            <a:r>
              <a:rPr kumimoji="0" sz="1400" b="0" i="0" u="none" strike="noStrike" kern="1200" cap="none" spc="0" normalizeH="0" baseline="0" noProof="0" dirty="0" err="1">
                <a:ln>
                  <a:noFill/>
                </a:ln>
                <a:solidFill>
                  <a:srgbClr val="4C565C"/>
                </a:solidFill>
                <a:effectLst/>
                <a:uLnTx/>
                <a:uFillTx/>
                <a:latin typeface="Aptos"/>
                <a:ea typeface="+mn-ea"/>
                <a:cs typeface="+mn-cs"/>
              </a:rPr>
              <a:t>Έχουν</a:t>
            </a:r>
            <a:r>
              <a:rPr kumimoji="0" sz="1400" b="0" i="0" u="none" strike="noStrike" kern="1200" cap="none" spc="0" normalizeH="0" baseline="0" noProof="0" dirty="0">
                <a:ln>
                  <a:noFill/>
                </a:ln>
                <a:solidFill>
                  <a:srgbClr val="4C565C"/>
                </a:solidFill>
                <a:effectLst/>
                <a:uLnTx/>
                <a:uFillTx/>
                <a:latin typeface="Aptos"/>
                <a:ea typeface="+mn-ea"/>
                <a:cs typeface="+mn-cs"/>
              </a:rPr>
              <a:t> </a:t>
            </a:r>
            <a:r>
              <a:rPr kumimoji="0" sz="1400" b="0" i="0" u="none" strike="noStrike" kern="1200" cap="none" spc="0" normalizeH="0" baseline="0" noProof="0" dirty="0" err="1">
                <a:ln>
                  <a:noFill/>
                </a:ln>
                <a:solidFill>
                  <a:srgbClr val="4C565C"/>
                </a:solidFill>
                <a:effectLst/>
                <a:uLnTx/>
                <a:uFillTx/>
                <a:latin typeface="Aptos"/>
                <a:ea typeface="+mn-ea"/>
                <a:cs typeface="+mn-cs"/>
              </a:rPr>
              <a:t>κάτι</a:t>
            </a:r>
            <a:r>
              <a:rPr kumimoji="0" sz="1400" b="0" i="0" u="none" strike="noStrike" kern="1200" cap="none" spc="0" normalizeH="0" baseline="0" noProof="0" dirty="0">
                <a:ln>
                  <a:noFill/>
                </a:ln>
                <a:solidFill>
                  <a:srgbClr val="4C565C"/>
                </a:solidFill>
                <a:effectLst/>
                <a:uLnTx/>
                <a:uFillTx/>
                <a:latin typeface="Aptos"/>
                <a:ea typeface="+mn-ea"/>
                <a:cs typeface="+mn-cs"/>
              </a:rPr>
              <a:t> </a:t>
            </a:r>
            <a:r>
              <a:rPr kumimoji="0" sz="1400" b="0" i="0" u="none" strike="noStrike" kern="1200" cap="none" spc="0" normalizeH="0" baseline="0" noProof="0" dirty="0" err="1">
                <a:ln>
                  <a:noFill/>
                </a:ln>
                <a:solidFill>
                  <a:srgbClr val="4C565C"/>
                </a:solidFill>
                <a:effectLst/>
                <a:uLnTx/>
                <a:uFillTx/>
                <a:latin typeface="Aptos"/>
                <a:ea typeface="+mn-ea"/>
                <a:cs typeface="+mn-cs"/>
              </a:rPr>
              <a:t>κοινό</a:t>
            </a:r>
            <a:r>
              <a:rPr kumimoji="0" sz="1400" b="0" i="0" u="none" strike="noStrike" kern="1200" cap="none" spc="0" normalizeH="0" baseline="0" noProof="0" dirty="0">
                <a:ln>
                  <a:noFill/>
                </a:ln>
                <a:solidFill>
                  <a:srgbClr val="4C565C"/>
                </a:solidFill>
                <a:effectLst/>
                <a:uLnTx/>
                <a:uFillTx/>
                <a:latin typeface="Aptos"/>
                <a:ea typeface="+mn-ea"/>
                <a:cs typeface="+mn-cs"/>
              </a:rPr>
              <a:t> </a:t>
            </a:r>
            <a:r>
              <a:rPr kumimoji="0" sz="1400" b="0" i="0" u="none" strike="noStrike" kern="1200" cap="none" spc="0" normalizeH="0" baseline="0" noProof="0" dirty="0" err="1">
                <a:ln>
                  <a:noFill/>
                </a:ln>
                <a:solidFill>
                  <a:srgbClr val="4C565C"/>
                </a:solidFill>
                <a:effectLst/>
                <a:uLnTx/>
                <a:uFillTx/>
                <a:latin typeface="Aptos"/>
                <a:ea typeface="+mn-ea"/>
                <a:cs typeface="+mn-cs"/>
              </a:rPr>
              <a:t>όσοι</a:t>
            </a:r>
            <a:r>
              <a:rPr kumimoji="0" sz="1400" b="0" i="0" u="none" strike="noStrike" kern="1200" cap="none" spc="0" normalizeH="0" baseline="0" noProof="0" dirty="0">
                <a:ln>
                  <a:noFill/>
                </a:ln>
                <a:solidFill>
                  <a:srgbClr val="4C565C"/>
                </a:solidFill>
                <a:effectLst/>
                <a:uLnTx/>
                <a:uFillTx/>
                <a:latin typeface="Aptos"/>
                <a:ea typeface="+mn-ea"/>
                <a:cs typeface="+mn-cs"/>
              </a:rPr>
              <a:t> α</a:t>
            </a:r>
            <a:r>
              <a:rPr kumimoji="0" sz="1400" b="0" i="0" u="none" strike="noStrike" kern="1200" cap="none" spc="0" normalizeH="0" baseline="0" noProof="0" dirty="0" err="1">
                <a:ln>
                  <a:noFill/>
                </a:ln>
                <a:solidFill>
                  <a:srgbClr val="4C565C"/>
                </a:solidFill>
                <a:effectLst/>
                <a:uLnTx/>
                <a:uFillTx/>
                <a:latin typeface="Aptos"/>
                <a:ea typeface="+mn-ea"/>
                <a:cs typeface="+mn-cs"/>
              </a:rPr>
              <a:t>νήκουν</a:t>
            </a:r>
            <a:r>
              <a:rPr kumimoji="0" sz="1400" b="0" i="0" u="none" strike="noStrike" kern="1200" cap="none" spc="0" normalizeH="0" baseline="0" noProof="0" dirty="0">
                <a:ln>
                  <a:noFill/>
                </a:ln>
                <a:solidFill>
                  <a:srgbClr val="4C565C"/>
                </a:solidFill>
                <a:effectLst/>
                <a:uLnTx/>
                <a:uFillTx/>
                <a:latin typeface="Aptos"/>
                <a:ea typeface="+mn-ea"/>
                <a:cs typeface="+mn-cs"/>
              </a:rPr>
              <a:t> </a:t>
            </a:r>
            <a:r>
              <a:rPr kumimoji="0" sz="1400" b="0" i="0" u="none" strike="noStrike" kern="1200" cap="none" spc="0" normalizeH="0" baseline="0" noProof="0" dirty="0" err="1">
                <a:ln>
                  <a:noFill/>
                </a:ln>
                <a:solidFill>
                  <a:srgbClr val="4C565C"/>
                </a:solidFill>
                <a:effectLst/>
                <a:uLnTx/>
                <a:uFillTx/>
                <a:latin typeface="Aptos"/>
                <a:ea typeface="+mn-ea"/>
                <a:cs typeface="+mn-cs"/>
              </a:rPr>
              <a:t>σε</a:t>
            </a:r>
            <a:r>
              <a:rPr kumimoji="0" sz="1400" b="0" i="0" u="none" strike="noStrike" kern="1200" cap="none" spc="0" normalizeH="0" baseline="0" noProof="0" dirty="0">
                <a:ln>
                  <a:noFill/>
                </a:ln>
                <a:solidFill>
                  <a:srgbClr val="4C565C"/>
                </a:solidFill>
                <a:effectLst/>
                <a:uLnTx/>
                <a:uFillTx/>
                <a:latin typeface="Aptos"/>
                <a:ea typeface="+mn-ea"/>
                <a:cs typeface="+mn-cs"/>
              </a:rPr>
              <a:t> </a:t>
            </a:r>
            <a:r>
              <a:rPr kumimoji="0" sz="1400" b="0" i="0" u="none" strike="noStrike" kern="1200" cap="none" spc="0" normalizeH="0" baseline="0" noProof="0" dirty="0" err="1">
                <a:ln>
                  <a:noFill/>
                </a:ln>
                <a:solidFill>
                  <a:srgbClr val="4C565C"/>
                </a:solidFill>
                <a:effectLst/>
                <a:uLnTx/>
                <a:uFillTx/>
                <a:latin typeface="Aptos"/>
                <a:ea typeface="+mn-ea"/>
                <a:cs typeface="+mn-cs"/>
              </a:rPr>
              <a:t>δι</a:t>
            </a:r>
            <a:r>
              <a:rPr kumimoji="0" sz="1400" b="0" i="0" u="none" strike="noStrike" kern="1200" cap="none" spc="0" normalizeH="0" baseline="0" noProof="0" dirty="0">
                <a:ln>
                  <a:noFill/>
                </a:ln>
                <a:solidFill>
                  <a:srgbClr val="4C565C"/>
                </a:solidFill>
                <a:effectLst/>
                <a:uLnTx/>
                <a:uFillTx/>
                <a:latin typeface="Aptos"/>
                <a:ea typeface="+mn-ea"/>
                <a:cs typeface="+mn-cs"/>
              </a:rPr>
              <a:t>αφορετικές θρησκείες;</a:t>
            </a:r>
          </a:p>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4C565C"/>
                </a:solidFill>
                <a:effectLst/>
                <a:uLnTx/>
                <a:uFillTx/>
                <a:latin typeface="Aptos"/>
                <a:ea typeface="+mn-ea"/>
                <a:cs typeface="+mn-cs"/>
              </a:rPr>
              <a:t>8. </a:t>
            </a:r>
            <a:r>
              <a:rPr kumimoji="0" sz="1400" b="0" i="0" u="none" strike="noStrike" kern="1200" cap="none" spc="0" normalizeH="0" baseline="0" noProof="0" dirty="0" err="1">
                <a:ln>
                  <a:noFill/>
                </a:ln>
                <a:solidFill>
                  <a:srgbClr val="4C565C"/>
                </a:solidFill>
                <a:effectLst/>
                <a:uLnTx/>
                <a:uFillTx/>
                <a:latin typeface="Aptos"/>
                <a:ea typeface="+mn-ea"/>
                <a:cs typeface="+mn-cs"/>
              </a:rPr>
              <a:t>Είν</a:t>
            </a:r>
            <a:r>
              <a:rPr kumimoji="0" sz="1400" b="0" i="0" u="none" strike="noStrike" kern="1200" cap="none" spc="0" normalizeH="0" baseline="0" noProof="0" dirty="0">
                <a:ln>
                  <a:noFill/>
                </a:ln>
                <a:solidFill>
                  <a:srgbClr val="4C565C"/>
                </a:solidFill>
                <a:effectLst/>
                <a:uLnTx/>
                <a:uFillTx/>
                <a:latin typeface="Aptos"/>
                <a:ea typeface="+mn-ea"/>
                <a:cs typeface="+mn-cs"/>
              </a:rPr>
              <a:t>αι σωστό να φέρεσαι στους άλλους ανθρώπους με τον τρόπο που σου φέρονται αυτοί;</a:t>
            </a:r>
          </a:p>
        </p:txBody>
      </p:sp>
      <p:sp>
        <p:nvSpPr>
          <p:cNvPr id="13" name="Rectangle 12"/>
          <p:cNvSpPr/>
          <p:nvPr/>
        </p:nvSpPr>
        <p:spPr>
          <a:xfrm>
            <a:off x="658368" y="4581144"/>
            <a:ext cx="2788920" cy="2267712"/>
          </a:xfrm>
          <a:prstGeom prst="rect">
            <a:avLst/>
          </a:prstGeom>
          <a:solidFill>
            <a:srgbClr val="E8D9BA"/>
          </a:solidFill>
          <a:ln w="7620">
            <a:solidFill>
              <a:srgbClr val="D6D2CA"/>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Rectangle 13"/>
          <p:cNvSpPr/>
          <p:nvPr/>
        </p:nvSpPr>
        <p:spPr>
          <a:xfrm>
            <a:off x="3447287" y="4581144"/>
            <a:ext cx="8074152" cy="2267712"/>
          </a:xfrm>
          <a:prstGeom prst="rect">
            <a:avLst/>
          </a:prstGeom>
          <a:solidFill>
            <a:srgbClr val="E8D9BA"/>
          </a:solidFill>
          <a:ln w="7620">
            <a:solidFill>
              <a:srgbClr val="D6D2CA"/>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5" name="TextBox 14"/>
          <p:cNvSpPr txBox="1"/>
          <p:nvPr/>
        </p:nvSpPr>
        <p:spPr>
          <a:xfrm>
            <a:off x="694944" y="4617720"/>
            <a:ext cx="2715768" cy="2194560"/>
          </a:xfrm>
          <a:prstGeom prst="rect">
            <a:avLst/>
          </a:prstGeom>
          <a:noFill/>
        </p:spPr>
        <p:txBody>
          <a:bodyPr wrap="square" lIns="100584" tIns="64008" anchor="t">
            <a:spAutoFit/>
          </a:bodyPr>
          <a:lstStyle/>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1" i="0" u="none" strike="noStrike" kern="1200" cap="none" spc="0" normalizeH="0" baseline="0" noProof="0">
                <a:ln>
                  <a:noFill/>
                </a:ln>
                <a:solidFill>
                  <a:srgbClr val="24465B"/>
                </a:solidFill>
                <a:effectLst/>
                <a:uLnTx/>
                <a:uFillTx/>
                <a:latin typeface="Aptos Display"/>
                <a:ea typeface="+mn-ea"/>
                <a:cs typeface="+mn-cs"/>
              </a:rPr>
              <a:t>4. Τα άλλα όντα</a:t>
            </a:r>
          </a:p>
        </p:txBody>
      </p:sp>
      <p:sp>
        <p:nvSpPr>
          <p:cNvPr id="16" name="TextBox 15"/>
          <p:cNvSpPr txBox="1"/>
          <p:nvPr/>
        </p:nvSpPr>
        <p:spPr>
          <a:xfrm>
            <a:off x="3474719" y="4608576"/>
            <a:ext cx="8019288" cy="2093715"/>
          </a:xfrm>
          <a:prstGeom prst="rect">
            <a:avLst/>
          </a:prstGeom>
          <a:noFill/>
        </p:spPr>
        <p:txBody>
          <a:bodyPr wrap="square" lIns="100584" tIns="64008" anchor="t">
            <a:spAutoFit/>
          </a:bodyPr>
          <a:lstStyle/>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4C565C"/>
                </a:solidFill>
                <a:effectLst/>
                <a:uLnTx/>
                <a:uFillTx/>
                <a:latin typeface="Aptos"/>
                <a:ea typeface="+mn-ea"/>
                <a:cs typeface="+mn-cs"/>
              </a:rPr>
              <a:t>1. </a:t>
            </a:r>
            <a:r>
              <a:rPr kumimoji="0" sz="1400" b="0" i="0" u="none" strike="noStrike" kern="1200" cap="none" spc="0" normalizeH="0" baseline="0" noProof="0" dirty="0" err="1">
                <a:ln>
                  <a:noFill/>
                </a:ln>
                <a:solidFill>
                  <a:srgbClr val="4C565C"/>
                </a:solidFill>
                <a:effectLst/>
                <a:uLnTx/>
                <a:uFillTx/>
                <a:latin typeface="Aptos"/>
                <a:ea typeface="+mn-ea"/>
                <a:cs typeface="+mn-cs"/>
              </a:rPr>
              <a:t>Είν</a:t>
            </a:r>
            <a:r>
              <a:rPr kumimoji="0" sz="1400" b="0" i="0" u="none" strike="noStrike" kern="1200" cap="none" spc="0" normalizeH="0" baseline="0" noProof="0" dirty="0">
                <a:ln>
                  <a:noFill/>
                </a:ln>
                <a:solidFill>
                  <a:srgbClr val="4C565C"/>
                </a:solidFill>
                <a:effectLst/>
                <a:uLnTx/>
                <a:uFillTx/>
                <a:latin typeface="Aptos"/>
                <a:ea typeface="+mn-ea"/>
                <a:cs typeface="+mn-cs"/>
              </a:rPr>
              <a:t>αι ο άνθρωπος ένα ζώο όπως τα άλλα;</a:t>
            </a:r>
          </a:p>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4C565C"/>
                </a:solidFill>
                <a:effectLst/>
                <a:uLnTx/>
                <a:uFillTx/>
                <a:latin typeface="Aptos"/>
                <a:ea typeface="+mn-ea"/>
                <a:cs typeface="+mn-cs"/>
              </a:rPr>
              <a:t>2. Υπ</a:t>
            </a:r>
            <a:r>
              <a:rPr kumimoji="0" sz="1400" b="0" i="0" u="none" strike="noStrike" kern="1200" cap="none" spc="0" normalizeH="0" baseline="0" noProof="0" dirty="0" err="1">
                <a:ln>
                  <a:noFill/>
                </a:ln>
                <a:solidFill>
                  <a:srgbClr val="4C565C"/>
                </a:solidFill>
                <a:effectLst/>
                <a:uLnTx/>
                <a:uFillTx/>
                <a:latin typeface="Aptos"/>
                <a:ea typeface="+mn-ea"/>
                <a:cs typeface="+mn-cs"/>
              </a:rPr>
              <a:t>άρχουν</a:t>
            </a:r>
            <a:r>
              <a:rPr kumimoji="0" sz="1400" b="0" i="0" u="none" strike="noStrike" kern="1200" cap="none" spc="0" normalizeH="0" baseline="0" noProof="0" dirty="0">
                <a:ln>
                  <a:noFill/>
                </a:ln>
                <a:solidFill>
                  <a:srgbClr val="4C565C"/>
                </a:solidFill>
                <a:effectLst/>
                <a:uLnTx/>
                <a:uFillTx/>
                <a:latin typeface="Aptos"/>
                <a:ea typeface="+mn-ea"/>
                <a:cs typeface="+mn-cs"/>
              </a:rPr>
              <a:t> </a:t>
            </a:r>
            <a:r>
              <a:rPr kumimoji="0" sz="1400" b="0" i="0" u="none" strike="noStrike" kern="1200" cap="none" spc="0" normalizeH="0" baseline="0" noProof="0" dirty="0" err="1">
                <a:ln>
                  <a:noFill/>
                </a:ln>
                <a:solidFill>
                  <a:srgbClr val="4C565C"/>
                </a:solidFill>
                <a:effectLst/>
                <a:uLnTx/>
                <a:uFillTx/>
                <a:latin typeface="Aptos"/>
                <a:ea typeface="+mn-ea"/>
                <a:cs typeface="+mn-cs"/>
              </a:rPr>
              <a:t>ζώ</a:t>
            </a:r>
            <a:r>
              <a:rPr kumimoji="0" sz="1400" b="0" i="0" u="none" strike="noStrike" kern="1200" cap="none" spc="0" normalizeH="0" baseline="0" noProof="0" dirty="0">
                <a:ln>
                  <a:noFill/>
                </a:ln>
                <a:solidFill>
                  <a:srgbClr val="4C565C"/>
                </a:solidFill>
                <a:effectLst/>
                <a:uLnTx/>
                <a:uFillTx/>
                <a:latin typeface="Aptos"/>
                <a:ea typeface="+mn-ea"/>
                <a:cs typeface="+mn-cs"/>
              </a:rPr>
              <a:t>α με τα οποία μπορούμε να γίνουμε φίλοι και άλλα με τα οποία δεν θα μπορούσαμε ποτέ να γίνουμε φίλοι;</a:t>
            </a:r>
          </a:p>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4C565C"/>
                </a:solidFill>
                <a:effectLst/>
                <a:uLnTx/>
                <a:uFillTx/>
                <a:latin typeface="Aptos"/>
                <a:ea typeface="+mn-ea"/>
                <a:cs typeface="+mn-cs"/>
              </a:rPr>
              <a:t>3. </a:t>
            </a:r>
            <a:r>
              <a:rPr kumimoji="0" sz="1400" b="0" i="0" u="none" strike="noStrike" kern="1200" cap="none" spc="0" normalizeH="0" baseline="0" noProof="0" dirty="0" err="1">
                <a:ln>
                  <a:noFill/>
                </a:ln>
                <a:solidFill>
                  <a:srgbClr val="4C565C"/>
                </a:solidFill>
                <a:effectLst/>
                <a:uLnTx/>
                <a:uFillTx/>
                <a:latin typeface="Aptos"/>
                <a:ea typeface="+mn-ea"/>
                <a:cs typeface="+mn-cs"/>
              </a:rPr>
              <a:t>Είν</a:t>
            </a:r>
            <a:r>
              <a:rPr kumimoji="0" sz="1400" b="0" i="0" u="none" strike="noStrike" kern="1200" cap="none" spc="0" normalizeH="0" baseline="0" noProof="0" dirty="0">
                <a:ln>
                  <a:noFill/>
                </a:ln>
                <a:solidFill>
                  <a:srgbClr val="4C565C"/>
                </a:solidFill>
                <a:effectLst/>
                <a:uLnTx/>
                <a:uFillTx/>
                <a:latin typeface="Aptos"/>
                <a:ea typeface="+mn-ea"/>
                <a:cs typeface="+mn-cs"/>
              </a:rPr>
              <a:t>αι ποτέ σωστό να σκοτώνουμε ζώα;</a:t>
            </a:r>
          </a:p>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4C565C"/>
                </a:solidFill>
                <a:effectLst/>
                <a:uLnTx/>
                <a:uFillTx/>
                <a:latin typeface="Aptos"/>
                <a:ea typeface="+mn-ea"/>
                <a:cs typeface="+mn-cs"/>
              </a:rPr>
              <a:t>4. </a:t>
            </a:r>
            <a:r>
              <a:rPr kumimoji="0" sz="1400" b="0" i="0" u="none" strike="noStrike" kern="1200" cap="none" spc="0" normalizeH="0" baseline="0" noProof="0" dirty="0" err="1">
                <a:ln>
                  <a:noFill/>
                </a:ln>
                <a:solidFill>
                  <a:srgbClr val="4C565C"/>
                </a:solidFill>
                <a:effectLst/>
                <a:uLnTx/>
                <a:uFillTx/>
                <a:latin typeface="Aptos"/>
                <a:ea typeface="+mn-ea"/>
                <a:cs typeface="+mn-cs"/>
              </a:rPr>
              <a:t>Αν</a:t>
            </a:r>
            <a:r>
              <a:rPr kumimoji="0" sz="1400" b="0" i="0" u="none" strike="noStrike" kern="1200" cap="none" spc="0" normalizeH="0" baseline="0" noProof="0" dirty="0">
                <a:ln>
                  <a:noFill/>
                </a:ln>
                <a:solidFill>
                  <a:srgbClr val="4C565C"/>
                </a:solidFill>
                <a:effectLst/>
                <a:uLnTx/>
                <a:uFillTx/>
                <a:latin typeface="Aptos"/>
                <a:ea typeface="+mn-ea"/>
                <a:cs typeface="+mn-cs"/>
              </a:rPr>
              <a:t> τα </a:t>
            </a:r>
            <a:r>
              <a:rPr kumimoji="0" sz="1400" b="0" i="0" u="none" strike="noStrike" kern="1200" cap="none" spc="0" normalizeH="0" baseline="0" noProof="0" dirty="0" err="1">
                <a:ln>
                  <a:noFill/>
                </a:ln>
                <a:solidFill>
                  <a:srgbClr val="4C565C"/>
                </a:solidFill>
                <a:effectLst/>
                <a:uLnTx/>
                <a:uFillTx/>
                <a:latin typeface="Aptos"/>
                <a:ea typeface="+mn-ea"/>
                <a:cs typeface="+mn-cs"/>
              </a:rPr>
              <a:t>γουρουνάκι</a:t>
            </a:r>
            <a:r>
              <a:rPr kumimoji="0" sz="1400" b="0" i="0" u="none" strike="noStrike" kern="1200" cap="none" spc="0" normalizeH="0" baseline="0" noProof="0" dirty="0">
                <a:ln>
                  <a:noFill/>
                </a:ln>
                <a:solidFill>
                  <a:srgbClr val="4C565C"/>
                </a:solidFill>
                <a:effectLst/>
                <a:uLnTx/>
                <a:uFillTx/>
                <a:latin typeface="Aptos"/>
                <a:ea typeface="+mn-ea"/>
                <a:cs typeface="+mn-cs"/>
              </a:rPr>
              <a:t>α είναι η τροφή των λύκων, είναι ο «Κακός Λύκος» κακός;</a:t>
            </a:r>
          </a:p>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4C565C"/>
                </a:solidFill>
                <a:effectLst/>
                <a:uLnTx/>
                <a:uFillTx/>
                <a:latin typeface="Aptos"/>
                <a:ea typeface="+mn-ea"/>
                <a:cs typeface="+mn-cs"/>
              </a:rPr>
              <a:t>5. </a:t>
            </a:r>
            <a:r>
              <a:rPr kumimoji="0" sz="1400" b="0" i="0" u="none" strike="noStrike" kern="1200" cap="none" spc="0" normalizeH="0" baseline="0" noProof="0" dirty="0" err="1">
                <a:ln>
                  <a:noFill/>
                </a:ln>
                <a:solidFill>
                  <a:srgbClr val="4C565C"/>
                </a:solidFill>
                <a:effectLst/>
                <a:uLnTx/>
                <a:uFillTx/>
                <a:latin typeface="Aptos"/>
                <a:ea typeface="+mn-ea"/>
                <a:cs typeface="+mn-cs"/>
              </a:rPr>
              <a:t>Πώς</a:t>
            </a:r>
            <a:r>
              <a:rPr kumimoji="0" sz="1400" b="0" i="0" u="none" strike="noStrike" kern="1200" cap="none" spc="0" normalizeH="0" baseline="0" noProof="0" dirty="0">
                <a:ln>
                  <a:noFill/>
                </a:ln>
                <a:solidFill>
                  <a:srgbClr val="4C565C"/>
                </a:solidFill>
                <a:effectLst/>
                <a:uLnTx/>
                <a:uFillTx/>
                <a:latin typeface="Aptos"/>
                <a:ea typeface="+mn-ea"/>
                <a:cs typeface="+mn-cs"/>
              </a:rPr>
              <a:t> </a:t>
            </a:r>
            <a:r>
              <a:rPr kumimoji="0" sz="1400" b="0" i="0" u="none" strike="noStrike" kern="1200" cap="none" spc="0" normalizeH="0" baseline="0" noProof="0" dirty="0" err="1">
                <a:ln>
                  <a:noFill/>
                </a:ln>
                <a:solidFill>
                  <a:srgbClr val="4C565C"/>
                </a:solidFill>
                <a:effectLst/>
                <a:uLnTx/>
                <a:uFillTx/>
                <a:latin typeface="Aptos"/>
                <a:ea typeface="+mn-ea"/>
                <a:cs typeface="+mn-cs"/>
              </a:rPr>
              <a:t>ξεχωρίζουμε</a:t>
            </a:r>
            <a:r>
              <a:rPr kumimoji="0" sz="1400" b="0" i="0" u="none" strike="noStrike" kern="1200" cap="none" spc="0" normalizeH="0" baseline="0" noProof="0" dirty="0">
                <a:ln>
                  <a:noFill/>
                </a:ln>
                <a:solidFill>
                  <a:srgbClr val="4C565C"/>
                </a:solidFill>
                <a:effectLst/>
                <a:uLnTx/>
                <a:uFillTx/>
                <a:latin typeface="Aptos"/>
                <a:ea typeface="+mn-ea"/>
                <a:cs typeface="+mn-cs"/>
              </a:rPr>
              <a:t> τα πρα</a:t>
            </a:r>
            <a:r>
              <a:rPr kumimoji="0" sz="1400" b="0" i="0" u="none" strike="noStrike" kern="1200" cap="none" spc="0" normalizeH="0" baseline="0" noProof="0" dirty="0" err="1">
                <a:ln>
                  <a:noFill/>
                </a:ln>
                <a:solidFill>
                  <a:srgbClr val="4C565C"/>
                </a:solidFill>
                <a:effectLst/>
                <a:uLnTx/>
                <a:uFillTx/>
                <a:latin typeface="Aptos"/>
                <a:ea typeface="+mn-ea"/>
                <a:cs typeface="+mn-cs"/>
              </a:rPr>
              <a:t>γμ</a:t>
            </a:r>
            <a:r>
              <a:rPr kumimoji="0" sz="1400" b="0" i="0" u="none" strike="noStrike" kern="1200" cap="none" spc="0" normalizeH="0" baseline="0" noProof="0" dirty="0">
                <a:ln>
                  <a:noFill/>
                </a:ln>
                <a:solidFill>
                  <a:srgbClr val="4C565C"/>
                </a:solidFill>
                <a:effectLst/>
                <a:uLnTx/>
                <a:uFillTx/>
                <a:latin typeface="Aptos"/>
                <a:ea typeface="+mn-ea"/>
                <a:cs typeface="+mn-cs"/>
              </a:rPr>
              <a:t>ατικά από τα φανταστικά όντα;</a:t>
            </a:r>
          </a:p>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4C565C"/>
                </a:solidFill>
                <a:effectLst/>
                <a:uLnTx/>
                <a:uFillTx/>
                <a:latin typeface="Aptos"/>
                <a:ea typeface="+mn-ea"/>
                <a:cs typeface="+mn-cs"/>
              </a:rPr>
              <a:t>6. Μπ</a:t>
            </a:r>
            <a:r>
              <a:rPr kumimoji="0" sz="1400" b="0" i="0" u="none" strike="noStrike" kern="1200" cap="none" spc="0" normalizeH="0" baseline="0" noProof="0" dirty="0" err="1">
                <a:ln>
                  <a:noFill/>
                </a:ln>
                <a:solidFill>
                  <a:srgbClr val="4C565C"/>
                </a:solidFill>
                <a:effectLst/>
                <a:uLnTx/>
                <a:uFillTx/>
                <a:latin typeface="Aptos"/>
                <a:ea typeface="+mn-ea"/>
                <a:cs typeface="+mn-cs"/>
              </a:rPr>
              <a:t>ορούμε</a:t>
            </a:r>
            <a:r>
              <a:rPr kumimoji="0" sz="1400" b="0" i="0" u="none" strike="noStrike" kern="1200" cap="none" spc="0" normalizeH="0" baseline="0" noProof="0" dirty="0">
                <a:ln>
                  <a:noFill/>
                </a:ln>
                <a:solidFill>
                  <a:srgbClr val="4C565C"/>
                </a:solidFill>
                <a:effectLst/>
                <a:uLnTx/>
                <a:uFillTx/>
                <a:latin typeface="Aptos"/>
                <a:ea typeface="+mn-ea"/>
                <a:cs typeface="+mn-cs"/>
              </a:rPr>
              <a:t> να π</a:t>
            </a:r>
            <a:r>
              <a:rPr kumimoji="0" sz="1400" b="0" i="0" u="none" strike="noStrike" kern="1200" cap="none" spc="0" normalizeH="0" baseline="0" noProof="0" dirty="0" err="1">
                <a:ln>
                  <a:noFill/>
                </a:ln>
                <a:solidFill>
                  <a:srgbClr val="4C565C"/>
                </a:solidFill>
                <a:effectLst/>
                <a:uLnTx/>
                <a:uFillTx/>
                <a:latin typeface="Aptos"/>
                <a:ea typeface="+mn-ea"/>
                <a:cs typeface="+mn-cs"/>
              </a:rPr>
              <a:t>ιστεύουμε</a:t>
            </a:r>
            <a:r>
              <a:rPr kumimoji="0" sz="1400" b="0" i="0" u="none" strike="noStrike" kern="1200" cap="none" spc="0" normalizeH="0" baseline="0" noProof="0" dirty="0">
                <a:ln>
                  <a:noFill/>
                </a:ln>
                <a:solidFill>
                  <a:srgbClr val="4C565C"/>
                </a:solidFill>
                <a:effectLst/>
                <a:uLnTx/>
                <a:uFillTx/>
                <a:latin typeface="Aptos"/>
                <a:ea typeface="+mn-ea"/>
                <a:cs typeface="+mn-cs"/>
              </a:rPr>
              <a:t> </a:t>
            </a:r>
            <a:r>
              <a:rPr kumimoji="0" sz="1400" b="0" i="0" u="none" strike="noStrike" kern="1200" cap="none" spc="0" normalizeH="0" baseline="0" noProof="0" dirty="0" err="1">
                <a:ln>
                  <a:noFill/>
                </a:ln>
                <a:solidFill>
                  <a:srgbClr val="4C565C"/>
                </a:solidFill>
                <a:effectLst/>
                <a:uLnTx/>
                <a:uFillTx/>
                <a:latin typeface="Aptos"/>
                <a:ea typeface="+mn-ea"/>
                <a:cs typeface="+mn-cs"/>
              </a:rPr>
              <a:t>σε</a:t>
            </a:r>
            <a:r>
              <a:rPr kumimoji="0" sz="1400" b="0" i="0" u="none" strike="noStrike" kern="1200" cap="none" spc="0" normalizeH="0" baseline="0" noProof="0" dirty="0">
                <a:ln>
                  <a:noFill/>
                </a:ln>
                <a:solidFill>
                  <a:srgbClr val="4C565C"/>
                </a:solidFill>
                <a:effectLst/>
                <a:uLnTx/>
                <a:uFillTx/>
                <a:latin typeface="Aptos"/>
                <a:ea typeface="+mn-ea"/>
                <a:cs typeface="+mn-cs"/>
              </a:rPr>
              <a:t> </a:t>
            </a:r>
            <a:r>
              <a:rPr kumimoji="0" sz="1400" b="0" i="0" u="none" strike="noStrike" kern="1200" cap="none" spc="0" normalizeH="0" baseline="0" noProof="0" dirty="0" err="1">
                <a:ln>
                  <a:noFill/>
                </a:ln>
                <a:solidFill>
                  <a:srgbClr val="4C565C"/>
                </a:solidFill>
                <a:effectLst/>
                <a:uLnTx/>
                <a:uFillTx/>
                <a:latin typeface="Aptos"/>
                <a:ea typeface="+mn-ea"/>
                <a:cs typeface="+mn-cs"/>
              </a:rPr>
              <a:t>κά</a:t>
            </a:r>
            <a:r>
              <a:rPr kumimoji="0" sz="1400" b="0" i="0" u="none" strike="noStrike" kern="1200" cap="none" spc="0" normalizeH="0" baseline="0" noProof="0" dirty="0">
                <a:ln>
                  <a:noFill/>
                </a:ln>
                <a:solidFill>
                  <a:srgbClr val="4C565C"/>
                </a:solidFill>
                <a:effectLst/>
                <a:uLnTx/>
                <a:uFillTx/>
                <a:latin typeface="Aptos"/>
                <a:ea typeface="+mn-ea"/>
                <a:cs typeface="+mn-cs"/>
              </a:rPr>
              <a:t>ποια ανώτερη δύναμη ακόμα κι αν δεν την βλέπουμε;</a:t>
            </a:r>
          </a:p>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4C565C"/>
                </a:solidFill>
                <a:effectLst/>
                <a:uLnTx/>
                <a:uFillTx/>
                <a:latin typeface="Aptos"/>
                <a:ea typeface="+mn-ea"/>
                <a:cs typeface="+mn-cs"/>
              </a:rPr>
              <a:t>7. Μπ</a:t>
            </a:r>
            <a:r>
              <a:rPr kumimoji="0" sz="1400" b="0" i="0" u="none" strike="noStrike" kern="1200" cap="none" spc="0" normalizeH="0" baseline="0" noProof="0" dirty="0" err="1">
                <a:ln>
                  <a:noFill/>
                </a:ln>
                <a:solidFill>
                  <a:srgbClr val="4C565C"/>
                </a:solidFill>
                <a:effectLst/>
                <a:uLnTx/>
                <a:uFillTx/>
                <a:latin typeface="Aptos"/>
                <a:ea typeface="+mn-ea"/>
                <a:cs typeface="+mn-cs"/>
              </a:rPr>
              <a:t>ορούμε</a:t>
            </a:r>
            <a:r>
              <a:rPr kumimoji="0" sz="1400" b="0" i="0" u="none" strike="noStrike" kern="1200" cap="none" spc="0" normalizeH="0" baseline="0" noProof="0" dirty="0">
                <a:ln>
                  <a:noFill/>
                </a:ln>
                <a:solidFill>
                  <a:srgbClr val="4C565C"/>
                </a:solidFill>
                <a:effectLst/>
                <a:uLnTx/>
                <a:uFillTx/>
                <a:latin typeface="Aptos"/>
                <a:ea typeface="+mn-ea"/>
                <a:cs typeface="+mn-cs"/>
              </a:rPr>
              <a:t> να φα</a:t>
            </a:r>
            <a:r>
              <a:rPr kumimoji="0" sz="1400" b="0" i="0" u="none" strike="noStrike" kern="1200" cap="none" spc="0" normalizeH="0" baseline="0" noProof="0" dirty="0" err="1">
                <a:ln>
                  <a:noFill/>
                </a:ln>
                <a:solidFill>
                  <a:srgbClr val="4C565C"/>
                </a:solidFill>
                <a:effectLst/>
                <a:uLnTx/>
                <a:uFillTx/>
                <a:latin typeface="Aptos"/>
                <a:ea typeface="+mn-ea"/>
                <a:cs typeface="+mn-cs"/>
              </a:rPr>
              <a:t>ντ</a:t>
            </a:r>
            <a:r>
              <a:rPr kumimoji="0" sz="1400" b="0" i="0" u="none" strike="noStrike" kern="1200" cap="none" spc="0" normalizeH="0" baseline="0" noProof="0" dirty="0">
                <a:ln>
                  <a:noFill/>
                </a:ln>
                <a:solidFill>
                  <a:srgbClr val="4C565C"/>
                </a:solidFill>
                <a:effectLst/>
                <a:uLnTx/>
                <a:uFillTx/>
                <a:latin typeface="Aptos"/>
                <a:ea typeface="+mn-ea"/>
                <a:cs typeface="+mn-cs"/>
              </a:rPr>
              <a:t>αζόμαστε τον θεό όπως θέλουμε;</a:t>
            </a:r>
          </a:p>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4C565C"/>
                </a:solidFill>
                <a:effectLst/>
                <a:uLnTx/>
                <a:uFillTx/>
                <a:latin typeface="Aptos"/>
                <a:ea typeface="+mn-ea"/>
                <a:cs typeface="+mn-cs"/>
              </a:rPr>
              <a:t>8. Μπ</a:t>
            </a:r>
            <a:r>
              <a:rPr kumimoji="0" sz="1400" b="0" i="0" u="none" strike="noStrike" kern="1200" cap="none" spc="0" normalizeH="0" baseline="0" noProof="0" dirty="0" err="1">
                <a:ln>
                  <a:noFill/>
                </a:ln>
                <a:solidFill>
                  <a:srgbClr val="4C565C"/>
                </a:solidFill>
                <a:effectLst/>
                <a:uLnTx/>
                <a:uFillTx/>
                <a:latin typeface="Aptos"/>
                <a:ea typeface="+mn-ea"/>
                <a:cs typeface="+mn-cs"/>
              </a:rPr>
              <a:t>ορεί</a:t>
            </a:r>
            <a:r>
              <a:rPr kumimoji="0" sz="1400" b="0" i="0" u="none" strike="noStrike" kern="1200" cap="none" spc="0" normalizeH="0" baseline="0" noProof="0" dirty="0">
                <a:ln>
                  <a:noFill/>
                </a:ln>
                <a:solidFill>
                  <a:srgbClr val="4C565C"/>
                </a:solidFill>
                <a:effectLst/>
                <a:uLnTx/>
                <a:uFillTx/>
                <a:latin typeface="Aptos"/>
                <a:ea typeface="+mn-ea"/>
                <a:cs typeface="+mn-cs"/>
              </a:rPr>
              <a:t> να υπ</a:t>
            </a:r>
            <a:r>
              <a:rPr kumimoji="0" sz="1400" b="0" i="0" u="none" strike="noStrike" kern="1200" cap="none" spc="0" normalizeH="0" baseline="0" noProof="0" dirty="0" err="1">
                <a:ln>
                  <a:noFill/>
                </a:ln>
                <a:solidFill>
                  <a:srgbClr val="4C565C"/>
                </a:solidFill>
                <a:effectLst/>
                <a:uLnTx/>
                <a:uFillTx/>
                <a:latin typeface="Aptos"/>
                <a:ea typeface="+mn-ea"/>
                <a:cs typeface="+mn-cs"/>
              </a:rPr>
              <a:t>άρχουν</a:t>
            </a:r>
            <a:r>
              <a:rPr kumimoji="0" sz="1400" b="0" i="0" u="none" strike="noStrike" kern="1200" cap="none" spc="0" normalizeH="0" baseline="0" noProof="0" dirty="0">
                <a:ln>
                  <a:noFill/>
                </a:ln>
                <a:solidFill>
                  <a:srgbClr val="4C565C"/>
                </a:solidFill>
                <a:effectLst/>
                <a:uLnTx/>
                <a:uFillTx/>
                <a:latin typeface="Aptos"/>
                <a:ea typeface="+mn-ea"/>
                <a:cs typeface="+mn-cs"/>
              </a:rPr>
              <a:t> π</a:t>
            </a:r>
            <a:r>
              <a:rPr kumimoji="0" sz="1400" b="0" i="0" u="none" strike="noStrike" kern="1200" cap="none" spc="0" normalizeH="0" baseline="0" noProof="0" dirty="0" err="1">
                <a:ln>
                  <a:noFill/>
                </a:ln>
                <a:solidFill>
                  <a:srgbClr val="4C565C"/>
                </a:solidFill>
                <a:effectLst/>
                <a:uLnTx/>
                <a:uFillTx/>
                <a:latin typeface="Aptos"/>
                <a:ea typeface="+mn-ea"/>
                <a:cs typeface="+mn-cs"/>
              </a:rPr>
              <a:t>ολλοί</a:t>
            </a:r>
            <a:r>
              <a:rPr kumimoji="0" sz="1400" b="0" i="0" u="none" strike="noStrike" kern="1200" cap="none" spc="0" normalizeH="0" baseline="0" noProof="0" dirty="0">
                <a:ln>
                  <a:noFill/>
                </a:ln>
                <a:solidFill>
                  <a:srgbClr val="4C565C"/>
                </a:solidFill>
                <a:effectLst/>
                <a:uLnTx/>
                <a:uFillTx/>
                <a:latin typeface="Aptos"/>
                <a:ea typeface="+mn-ea"/>
                <a:cs typeface="+mn-cs"/>
              </a:rPr>
              <a:t> </a:t>
            </a:r>
            <a:r>
              <a:rPr kumimoji="0" sz="1400" b="0" i="0" u="none" strike="noStrike" kern="1200" cap="none" spc="0" normalizeH="0" baseline="0" noProof="0" dirty="0" err="1">
                <a:ln>
                  <a:noFill/>
                </a:ln>
                <a:solidFill>
                  <a:srgbClr val="4C565C"/>
                </a:solidFill>
                <a:effectLst/>
                <a:uLnTx/>
                <a:uFillTx/>
                <a:latin typeface="Aptos"/>
                <a:ea typeface="+mn-ea"/>
                <a:cs typeface="+mn-cs"/>
              </a:rPr>
              <a:t>δι</a:t>
            </a:r>
            <a:r>
              <a:rPr kumimoji="0" sz="1400" b="0" i="0" u="none" strike="noStrike" kern="1200" cap="none" spc="0" normalizeH="0" baseline="0" noProof="0" dirty="0">
                <a:ln>
                  <a:noFill/>
                </a:ln>
                <a:solidFill>
                  <a:srgbClr val="4C565C"/>
                </a:solidFill>
                <a:effectLst/>
                <a:uLnTx/>
                <a:uFillTx/>
                <a:latin typeface="Aptos"/>
                <a:ea typeface="+mn-ea"/>
                <a:cs typeface="+mn-cs"/>
              </a:rPr>
              <a:t>αφορετικοί θεοί;</a:t>
            </a:r>
          </a:p>
        </p:txBody>
      </p:sp>
      <p:sp>
        <p:nvSpPr>
          <p:cNvPr id="17" name="Rectangle 16"/>
          <p:cNvSpPr/>
          <p:nvPr/>
        </p:nvSpPr>
        <p:spPr>
          <a:xfrm>
            <a:off x="502920" y="6510528"/>
            <a:ext cx="11155680" cy="10972"/>
          </a:xfrm>
          <a:prstGeom prst="rect">
            <a:avLst/>
          </a:prstGeom>
          <a:solidFill>
            <a:srgbClr val="D6D2C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8" name="Θέση αριθμού διαφάνειας 17">
            <a:extLst>
              <a:ext uri="{FF2B5EF4-FFF2-40B4-BE49-F238E27FC236}">
                <a16:creationId xmlns:a16="http://schemas.microsoft.com/office/drawing/2014/main" id="{671437E3-A534-C75E-6AD4-6B5E82E79516}"/>
              </a:ext>
            </a:extLst>
          </p:cNvPr>
          <p:cNvSpPr>
            <a:spLocks noGrp="1"/>
          </p:cNvSpPr>
          <p:nvPr>
            <p:ph type="sldNum" sz="quarter" idx="12"/>
          </p:nvPr>
        </p:nvSpPr>
        <p:spPr>
          <a:xfrm>
            <a:off x="9680448" y="6480422"/>
            <a:ext cx="2133600" cy="365125"/>
          </a:xfrm>
        </p:spPr>
        <p:txBody>
          <a:bodyPr/>
          <a:lstStyle/>
          <a:p>
            <a:fld id="{C1FF6DA9-008F-8B48-92A6-B652298478BF}" type="slidenum">
              <a:rPr lang="en-US" smtClean="0"/>
              <a:t>49</a:t>
            </a:fld>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sp>
        <p:nvSpPr>
          <p:cNvPr id="3" name="TextBox 2"/>
          <p:cNvSpPr txBox="1"/>
          <p:nvPr/>
        </p:nvSpPr>
        <p:spPr>
          <a:xfrm>
            <a:off x="685800" y="749808"/>
            <a:ext cx="10607040" cy="470898"/>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2700" b="1" i="0" u="none" strike="noStrike" kern="1200" cap="none" spc="0" normalizeH="0" baseline="0" noProof="0" dirty="0">
                <a:ln>
                  <a:noFill/>
                </a:ln>
                <a:solidFill>
                  <a:srgbClr val="24465B"/>
                </a:solidFill>
                <a:effectLst/>
                <a:uLnTx/>
                <a:uFillTx/>
                <a:latin typeface="Aptos Display"/>
                <a:ea typeface="+mn-ea"/>
                <a:cs typeface="+mn-cs"/>
              </a:rPr>
              <a:t>Η </a:t>
            </a:r>
            <a:r>
              <a:rPr kumimoji="0" lang="el-GR" sz="2700" b="1" i="0" u="none" strike="noStrike" kern="1200" cap="none" spc="0" normalizeH="0" baseline="0" noProof="0" dirty="0">
                <a:ln>
                  <a:noFill/>
                </a:ln>
                <a:solidFill>
                  <a:srgbClr val="24465B"/>
                </a:solidFill>
                <a:effectLst/>
                <a:uLnTx/>
                <a:uFillTx/>
                <a:latin typeface="Aptos Display"/>
                <a:ea typeface="+mn-ea"/>
                <a:cs typeface="+mn-cs"/>
              </a:rPr>
              <a:t>η</a:t>
            </a:r>
            <a:r>
              <a:rPr kumimoji="0" sz="2700" b="1" i="0" u="none" strike="noStrike" kern="1200" cap="none" spc="0" normalizeH="0" baseline="0" noProof="0" dirty="0" err="1">
                <a:ln>
                  <a:noFill/>
                </a:ln>
                <a:solidFill>
                  <a:srgbClr val="24465B"/>
                </a:solidFill>
                <a:effectLst/>
                <a:uLnTx/>
                <a:uFillTx/>
                <a:latin typeface="Aptos Display"/>
                <a:ea typeface="+mn-ea"/>
                <a:cs typeface="+mn-cs"/>
              </a:rPr>
              <a:t>θική</a:t>
            </a:r>
            <a:r>
              <a:rPr kumimoji="0" sz="2700" b="1" i="0" u="none" strike="noStrike" kern="1200" cap="none" spc="0" normalizeH="0" baseline="0" noProof="0" dirty="0">
                <a:ln>
                  <a:noFill/>
                </a:ln>
                <a:solidFill>
                  <a:srgbClr val="24465B"/>
                </a:solidFill>
                <a:effectLst/>
                <a:uLnTx/>
                <a:uFillTx/>
                <a:latin typeface="Aptos Display"/>
                <a:ea typeface="+mn-ea"/>
                <a:cs typeface="+mn-cs"/>
              </a:rPr>
              <a:t> </a:t>
            </a:r>
            <a:r>
              <a:rPr kumimoji="0" sz="2700" b="1" i="0" u="none" strike="noStrike" kern="1200" cap="none" spc="0" normalizeH="0" baseline="0" noProof="0" dirty="0" err="1">
                <a:ln>
                  <a:noFill/>
                </a:ln>
                <a:solidFill>
                  <a:srgbClr val="24465B"/>
                </a:solidFill>
                <a:effectLst/>
                <a:uLnTx/>
                <a:uFillTx/>
                <a:latin typeface="Aptos Display"/>
                <a:ea typeface="+mn-ea"/>
                <a:cs typeface="+mn-cs"/>
              </a:rPr>
              <a:t>δεν</a:t>
            </a:r>
            <a:r>
              <a:rPr kumimoji="0" sz="2700" b="1" i="0" u="none" strike="noStrike" kern="1200" cap="none" spc="0" normalizeH="0" baseline="0" noProof="0" dirty="0">
                <a:ln>
                  <a:noFill/>
                </a:ln>
                <a:solidFill>
                  <a:srgbClr val="24465B"/>
                </a:solidFill>
                <a:effectLst/>
                <a:uLnTx/>
                <a:uFillTx/>
                <a:latin typeface="Aptos Display"/>
                <a:ea typeface="+mn-ea"/>
                <a:cs typeface="+mn-cs"/>
              </a:rPr>
              <a:t> τα</a:t>
            </a:r>
            <a:r>
              <a:rPr kumimoji="0" sz="2700" b="1" i="0" u="none" strike="noStrike" kern="1200" cap="none" spc="0" normalizeH="0" baseline="0" noProof="0" dirty="0" err="1">
                <a:ln>
                  <a:noFill/>
                </a:ln>
                <a:solidFill>
                  <a:srgbClr val="24465B"/>
                </a:solidFill>
                <a:effectLst/>
                <a:uLnTx/>
                <a:uFillTx/>
                <a:latin typeface="Aptos Display"/>
                <a:ea typeface="+mn-ea"/>
                <a:cs typeface="+mn-cs"/>
              </a:rPr>
              <a:t>υτίζετ</a:t>
            </a:r>
            <a:r>
              <a:rPr kumimoji="0" sz="2700" b="1" i="0" u="none" strike="noStrike" kern="1200" cap="none" spc="0" normalizeH="0" baseline="0" noProof="0" dirty="0">
                <a:ln>
                  <a:noFill/>
                </a:ln>
                <a:solidFill>
                  <a:srgbClr val="24465B"/>
                </a:solidFill>
                <a:effectLst/>
                <a:uLnTx/>
                <a:uFillTx/>
                <a:latin typeface="Aptos Display"/>
                <a:ea typeface="+mn-ea"/>
                <a:cs typeface="+mn-cs"/>
              </a:rPr>
              <a:t>αι με…</a:t>
            </a:r>
          </a:p>
        </p:txBody>
      </p:sp>
      <p:sp>
        <p:nvSpPr>
          <p:cNvPr id="4" name="TextBox 3"/>
          <p:cNvSpPr txBox="1"/>
          <p:nvPr/>
        </p:nvSpPr>
        <p:spPr>
          <a:xfrm>
            <a:off x="704088" y="1389888"/>
            <a:ext cx="10241280" cy="301621"/>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sz="1600" b="0" i="0" u="none" strike="noStrike" kern="1200" cap="none" spc="0" normalizeH="0" baseline="0" noProof="0" dirty="0">
                <a:ln>
                  <a:noFill/>
                </a:ln>
                <a:solidFill>
                  <a:srgbClr val="6C7A82"/>
                </a:solidFill>
                <a:effectLst/>
                <a:uLnTx/>
                <a:uFillTx/>
                <a:latin typeface="Aptos"/>
                <a:ea typeface="+mn-ea"/>
                <a:cs typeface="+mn-cs"/>
              </a:rPr>
              <a:t>(</a:t>
            </a:r>
            <a:r>
              <a:rPr lang="el-GR" sz="1600" dirty="0">
                <a:solidFill>
                  <a:srgbClr val="6C7A82"/>
                </a:solidFill>
                <a:latin typeface="Aptos"/>
              </a:rPr>
              <a:t>τ</a:t>
            </a:r>
            <a:r>
              <a:rPr kumimoji="0" sz="1600" b="0" i="0" u="none" strike="noStrike" kern="1200" cap="none" spc="0" normalizeH="0" baseline="0" noProof="0" dirty="0" err="1">
                <a:ln>
                  <a:noFill/>
                </a:ln>
                <a:solidFill>
                  <a:srgbClr val="6C7A82"/>
                </a:solidFill>
                <a:effectLst/>
                <a:uLnTx/>
                <a:uFillTx/>
                <a:latin typeface="Aptos"/>
                <a:ea typeface="+mn-ea"/>
                <a:cs typeface="+mn-cs"/>
              </a:rPr>
              <a:t>έσσερις</a:t>
            </a:r>
            <a:r>
              <a:rPr kumimoji="0" sz="1600" b="0" i="0" u="none" strike="noStrike" kern="1200" cap="none" spc="0" normalizeH="0" baseline="0" noProof="0" dirty="0">
                <a:ln>
                  <a:noFill/>
                </a:ln>
                <a:solidFill>
                  <a:srgbClr val="6C7A82"/>
                </a:solidFill>
                <a:effectLst/>
                <a:uLnTx/>
                <a:uFillTx/>
                <a:latin typeface="Aptos"/>
                <a:ea typeface="+mn-ea"/>
                <a:cs typeface="+mn-cs"/>
              </a:rPr>
              <a:t> </a:t>
            </a:r>
            <a:r>
              <a:rPr kumimoji="0" sz="1600" b="0" i="0" u="none" strike="noStrike" kern="1200" cap="none" spc="0" normalizeH="0" baseline="0" noProof="0" dirty="0" err="1">
                <a:ln>
                  <a:noFill/>
                </a:ln>
                <a:solidFill>
                  <a:srgbClr val="6C7A82"/>
                </a:solidFill>
                <a:effectLst/>
                <a:uLnTx/>
                <a:uFillTx/>
                <a:latin typeface="Aptos"/>
                <a:ea typeface="+mn-ea"/>
                <a:cs typeface="+mn-cs"/>
              </a:rPr>
              <a:t>συνηθισμένες</a:t>
            </a:r>
            <a:r>
              <a:rPr kumimoji="0" sz="1600" b="0" i="0" u="none" strike="noStrike" kern="1200" cap="none" spc="0" normalizeH="0" baseline="0" noProof="0" dirty="0">
                <a:ln>
                  <a:noFill/>
                </a:ln>
                <a:solidFill>
                  <a:srgbClr val="6C7A82"/>
                </a:solidFill>
                <a:effectLst/>
                <a:uLnTx/>
                <a:uFillTx/>
                <a:latin typeface="Aptos"/>
                <a:ea typeface="+mn-ea"/>
                <a:cs typeface="+mn-cs"/>
              </a:rPr>
              <a:t> α</a:t>
            </a:r>
            <a:r>
              <a:rPr kumimoji="0" sz="1600" b="0" i="0" u="none" strike="noStrike" kern="1200" cap="none" spc="0" normalizeH="0" baseline="0" noProof="0" dirty="0" err="1">
                <a:ln>
                  <a:noFill/>
                </a:ln>
                <a:solidFill>
                  <a:srgbClr val="6C7A82"/>
                </a:solidFill>
                <a:effectLst/>
                <a:uLnTx/>
                <a:uFillTx/>
                <a:latin typeface="Aptos"/>
                <a:ea typeface="+mn-ea"/>
                <a:cs typeface="+mn-cs"/>
              </a:rPr>
              <a:t>λλά</a:t>
            </a:r>
            <a:r>
              <a:rPr kumimoji="0" sz="1600" b="0" i="0" u="none" strike="noStrike" kern="1200" cap="none" spc="0" normalizeH="0" baseline="0" noProof="0" dirty="0">
                <a:ln>
                  <a:noFill/>
                </a:ln>
                <a:solidFill>
                  <a:srgbClr val="6C7A82"/>
                </a:solidFill>
                <a:effectLst/>
                <a:uLnTx/>
                <a:uFillTx/>
                <a:latin typeface="Aptos"/>
                <a:ea typeface="+mn-ea"/>
                <a:cs typeface="+mn-cs"/>
              </a:rPr>
              <a:t> α</a:t>
            </a:r>
            <a:r>
              <a:rPr kumimoji="0" sz="1600" b="0" i="0" u="none" strike="noStrike" kern="1200" cap="none" spc="0" normalizeH="0" baseline="0" noProof="0" dirty="0" err="1">
                <a:ln>
                  <a:noFill/>
                </a:ln>
                <a:solidFill>
                  <a:srgbClr val="6C7A82"/>
                </a:solidFill>
                <a:effectLst/>
                <a:uLnTx/>
                <a:uFillTx/>
                <a:latin typeface="Aptos"/>
                <a:ea typeface="+mn-ea"/>
                <a:cs typeface="+mn-cs"/>
              </a:rPr>
              <a:t>νε</a:t>
            </a:r>
            <a:r>
              <a:rPr kumimoji="0" sz="1600" b="0" i="0" u="none" strike="noStrike" kern="1200" cap="none" spc="0" normalizeH="0" baseline="0" noProof="0" dirty="0">
                <a:ln>
                  <a:noFill/>
                </a:ln>
                <a:solidFill>
                  <a:srgbClr val="6C7A82"/>
                </a:solidFill>
                <a:effectLst/>
                <a:uLnTx/>
                <a:uFillTx/>
                <a:latin typeface="Aptos"/>
                <a:ea typeface="+mn-ea"/>
                <a:cs typeface="+mn-cs"/>
              </a:rPr>
              <a:t>παρκείς </a:t>
            </a:r>
            <a:r>
              <a:rPr kumimoji="0" lang="el-GR" sz="1600" b="0" i="0" u="none" strike="noStrike" kern="1200" cap="none" spc="0" normalizeH="0" baseline="0" noProof="0" dirty="0">
                <a:ln>
                  <a:noFill/>
                </a:ln>
                <a:solidFill>
                  <a:srgbClr val="6C7A82"/>
                </a:solidFill>
                <a:effectLst/>
                <a:uLnTx/>
                <a:uFillTx/>
                <a:latin typeface="Aptos"/>
                <a:ea typeface="+mn-ea"/>
                <a:cs typeface="+mn-cs"/>
              </a:rPr>
              <a:t>απαντήσεις)</a:t>
            </a:r>
            <a:endParaRPr kumimoji="0" sz="1600" b="0" i="0" u="none" strike="noStrike" kern="1200" cap="none" spc="0" normalizeH="0" baseline="0" noProof="0" dirty="0">
              <a:ln>
                <a:noFill/>
              </a:ln>
              <a:solidFill>
                <a:srgbClr val="6C7A82"/>
              </a:solidFill>
              <a:effectLst/>
              <a:uLnTx/>
              <a:uFillTx/>
              <a:latin typeface="Aptos"/>
              <a:ea typeface="+mn-ea"/>
              <a:cs typeface="+mn-cs"/>
            </a:endParaRPr>
          </a:p>
        </p:txBody>
      </p:sp>
      <p:sp>
        <p:nvSpPr>
          <p:cNvPr id="5" name="Rounded Rectangle 4"/>
          <p:cNvSpPr/>
          <p:nvPr/>
        </p:nvSpPr>
        <p:spPr>
          <a:xfrm>
            <a:off x="749808" y="1901952"/>
            <a:ext cx="5120640" cy="1618488"/>
          </a:xfrm>
          <a:prstGeom prst="roundRect">
            <a:avLst/>
          </a:prstGeom>
          <a:solidFill>
            <a:srgbClr val="FFFFFF"/>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Oval 5"/>
          <p:cNvSpPr/>
          <p:nvPr/>
        </p:nvSpPr>
        <p:spPr>
          <a:xfrm>
            <a:off x="932688" y="2084832"/>
            <a:ext cx="384048" cy="384048"/>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TextBox 6"/>
          <p:cNvSpPr txBox="1"/>
          <p:nvPr/>
        </p:nvSpPr>
        <p:spPr>
          <a:xfrm>
            <a:off x="932688" y="2167128"/>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1</a:t>
            </a:r>
          </a:p>
        </p:txBody>
      </p:sp>
      <p:sp>
        <p:nvSpPr>
          <p:cNvPr id="8" name="TextBox 7"/>
          <p:cNvSpPr txBox="1"/>
          <p:nvPr/>
        </p:nvSpPr>
        <p:spPr>
          <a:xfrm>
            <a:off x="1435607" y="2066544"/>
            <a:ext cx="4270248" cy="420624"/>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520" b="1" i="0" u="none" strike="noStrike" kern="1200" cap="none" spc="0" normalizeH="0" baseline="0" noProof="0">
                <a:ln>
                  <a:noFill/>
                </a:ln>
                <a:solidFill>
                  <a:srgbClr val="24465B"/>
                </a:solidFill>
                <a:effectLst/>
                <a:uLnTx/>
                <a:uFillTx/>
                <a:latin typeface="Aptos Display"/>
                <a:ea typeface="+mn-ea"/>
                <a:cs typeface="+mn-cs"/>
              </a:rPr>
              <a:t>Συναίσθημα</a:t>
            </a:r>
          </a:p>
        </p:txBody>
      </p:sp>
      <p:sp>
        <p:nvSpPr>
          <p:cNvPr id="9" name="TextBox 8"/>
          <p:cNvSpPr txBox="1"/>
          <p:nvPr/>
        </p:nvSpPr>
        <p:spPr>
          <a:xfrm>
            <a:off x="978407" y="2587752"/>
            <a:ext cx="4663440" cy="270843"/>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00" b="0" i="0" u="none" strike="noStrike" kern="1200" cap="none" spc="0" normalizeH="0" baseline="0" noProof="0" dirty="0" err="1">
                <a:ln>
                  <a:noFill/>
                </a:ln>
                <a:solidFill>
                  <a:srgbClr val="4C565C"/>
                </a:solidFill>
                <a:effectLst/>
                <a:uLnTx/>
                <a:uFillTx/>
                <a:latin typeface="Aptos"/>
                <a:ea typeface="+mn-ea"/>
                <a:cs typeface="+mn-cs"/>
              </a:rPr>
              <a:t>Το</a:t>
            </a:r>
            <a:r>
              <a:rPr kumimoji="0" sz="1400" b="0" i="0" u="none" strike="noStrike" kern="1200" cap="none" spc="0" normalizeH="0" baseline="0" noProof="0" dirty="0">
                <a:ln>
                  <a:noFill/>
                </a:ln>
                <a:solidFill>
                  <a:srgbClr val="4C565C"/>
                </a:solidFill>
                <a:effectLst/>
                <a:uLnTx/>
                <a:uFillTx/>
                <a:latin typeface="Aptos"/>
                <a:ea typeface="+mn-ea"/>
                <a:cs typeface="+mn-cs"/>
              </a:rPr>
              <a:t> «</a:t>
            </a:r>
            <a:r>
              <a:rPr kumimoji="0" sz="1400" b="0" i="0" u="none" strike="noStrike" kern="1200" cap="none" spc="0" normalizeH="0" baseline="0" noProof="0" dirty="0" err="1">
                <a:ln>
                  <a:noFill/>
                </a:ln>
                <a:solidFill>
                  <a:srgbClr val="4C565C"/>
                </a:solidFill>
                <a:effectLst/>
                <a:uLnTx/>
                <a:uFillTx/>
                <a:latin typeface="Aptos"/>
                <a:ea typeface="+mn-ea"/>
                <a:cs typeface="+mn-cs"/>
              </a:rPr>
              <a:t>έτσι</a:t>
            </a:r>
            <a:r>
              <a:rPr kumimoji="0" sz="1400" b="0" i="0" u="none" strike="noStrike" kern="1200" cap="none" spc="0" normalizeH="0" baseline="0" noProof="0" dirty="0">
                <a:ln>
                  <a:noFill/>
                </a:ln>
                <a:solidFill>
                  <a:srgbClr val="4C565C"/>
                </a:solidFill>
                <a:effectLst/>
                <a:uLnTx/>
                <a:uFillTx/>
                <a:latin typeface="Aptos"/>
                <a:ea typeface="+mn-ea"/>
                <a:cs typeface="+mn-cs"/>
              </a:rPr>
              <a:t> </a:t>
            </a:r>
            <a:r>
              <a:rPr kumimoji="0" sz="1400" b="0" i="0" u="none" strike="noStrike" kern="1200" cap="none" spc="0" normalizeH="0" baseline="0" noProof="0" dirty="0" err="1">
                <a:ln>
                  <a:noFill/>
                </a:ln>
                <a:solidFill>
                  <a:srgbClr val="4C565C"/>
                </a:solidFill>
                <a:effectLst/>
                <a:uLnTx/>
                <a:uFillTx/>
                <a:latin typeface="Aptos"/>
                <a:ea typeface="+mn-ea"/>
                <a:cs typeface="+mn-cs"/>
              </a:rPr>
              <a:t>νιώθω</a:t>
            </a:r>
            <a:r>
              <a:rPr kumimoji="0" sz="1400" b="0" i="0" u="none" strike="noStrike" kern="1200" cap="none" spc="0" normalizeH="0" baseline="0" noProof="0" dirty="0">
                <a:ln>
                  <a:noFill/>
                </a:ln>
                <a:solidFill>
                  <a:srgbClr val="4C565C"/>
                </a:solidFill>
                <a:effectLst/>
                <a:uLnTx/>
                <a:uFillTx/>
                <a:latin typeface="Aptos"/>
                <a:ea typeface="+mn-ea"/>
                <a:cs typeface="+mn-cs"/>
              </a:rPr>
              <a:t>» </a:t>
            </a:r>
            <a:r>
              <a:rPr kumimoji="0" sz="1400" b="0" i="0" u="none" strike="noStrike" kern="1200" cap="none" spc="0" normalizeH="0" baseline="0" noProof="0" dirty="0" err="1">
                <a:ln>
                  <a:noFill/>
                </a:ln>
                <a:solidFill>
                  <a:srgbClr val="4C565C"/>
                </a:solidFill>
                <a:effectLst/>
                <a:uLnTx/>
                <a:uFillTx/>
                <a:latin typeface="Aptos"/>
                <a:ea typeface="+mn-ea"/>
                <a:cs typeface="+mn-cs"/>
              </a:rPr>
              <a:t>δεν</a:t>
            </a:r>
            <a:r>
              <a:rPr kumimoji="0" sz="1400" b="0" i="0" u="none" strike="noStrike" kern="1200" cap="none" spc="0" normalizeH="0" baseline="0" noProof="0" dirty="0">
                <a:ln>
                  <a:noFill/>
                </a:ln>
                <a:solidFill>
                  <a:srgbClr val="4C565C"/>
                </a:solidFill>
                <a:effectLst/>
                <a:uLnTx/>
                <a:uFillTx/>
                <a:latin typeface="Aptos"/>
                <a:ea typeface="+mn-ea"/>
                <a:cs typeface="+mn-cs"/>
              </a:rPr>
              <a:t> α</a:t>
            </a:r>
            <a:r>
              <a:rPr kumimoji="0" sz="1400" b="0" i="0" u="none" strike="noStrike" kern="1200" cap="none" spc="0" normalizeH="0" baseline="0" noProof="0" dirty="0" err="1">
                <a:ln>
                  <a:noFill/>
                </a:ln>
                <a:solidFill>
                  <a:srgbClr val="4C565C"/>
                </a:solidFill>
                <a:effectLst/>
                <a:uLnTx/>
                <a:uFillTx/>
                <a:latin typeface="Aptos"/>
                <a:ea typeface="+mn-ea"/>
                <a:cs typeface="+mn-cs"/>
              </a:rPr>
              <a:t>ρκεί</a:t>
            </a:r>
            <a:r>
              <a:rPr kumimoji="0" sz="1400" b="0" i="0" u="none" strike="noStrike" kern="1200" cap="none" spc="0" normalizeH="0" baseline="0" noProof="0" dirty="0">
                <a:ln>
                  <a:noFill/>
                </a:ln>
                <a:solidFill>
                  <a:srgbClr val="4C565C"/>
                </a:solidFill>
                <a:effectLst/>
                <a:uLnTx/>
                <a:uFillTx/>
                <a:latin typeface="Aptos"/>
                <a:ea typeface="+mn-ea"/>
                <a:cs typeface="+mn-cs"/>
              </a:rPr>
              <a:t> </a:t>
            </a:r>
            <a:r>
              <a:rPr kumimoji="0" sz="1400" b="0" i="0" u="none" strike="noStrike" kern="1200" cap="none" spc="0" normalizeH="0" baseline="0" noProof="0" dirty="0" err="1">
                <a:ln>
                  <a:noFill/>
                </a:ln>
                <a:solidFill>
                  <a:srgbClr val="4C565C"/>
                </a:solidFill>
                <a:effectLst/>
                <a:uLnTx/>
                <a:uFillTx/>
                <a:latin typeface="Aptos"/>
                <a:ea typeface="+mn-ea"/>
                <a:cs typeface="+mn-cs"/>
              </a:rPr>
              <a:t>ως</a:t>
            </a:r>
            <a:r>
              <a:rPr kumimoji="0" sz="1400" b="0" i="0" u="none" strike="noStrike" kern="1200" cap="none" spc="0" normalizeH="0" baseline="0" noProof="0" dirty="0">
                <a:ln>
                  <a:noFill/>
                </a:ln>
                <a:solidFill>
                  <a:srgbClr val="4C565C"/>
                </a:solidFill>
                <a:effectLst/>
                <a:uLnTx/>
                <a:uFillTx/>
                <a:latin typeface="Aptos"/>
                <a:ea typeface="+mn-ea"/>
                <a:cs typeface="+mn-cs"/>
              </a:rPr>
              <a:t> </a:t>
            </a:r>
            <a:r>
              <a:rPr kumimoji="0" sz="1400" b="0" i="0" u="none" strike="noStrike" kern="1200" cap="none" spc="0" normalizeH="0" baseline="0" noProof="0" dirty="0" err="1">
                <a:ln>
                  <a:noFill/>
                </a:ln>
                <a:solidFill>
                  <a:srgbClr val="4C565C"/>
                </a:solidFill>
                <a:effectLst/>
                <a:uLnTx/>
                <a:uFillTx/>
                <a:latin typeface="Aptos"/>
                <a:ea typeface="+mn-ea"/>
                <a:cs typeface="+mn-cs"/>
              </a:rPr>
              <a:t>κριτήριο</a:t>
            </a:r>
            <a:r>
              <a:rPr kumimoji="0" sz="1400" b="0" i="0" u="none" strike="noStrike" kern="1200" cap="none" spc="0" normalizeH="0" baseline="0" noProof="0" dirty="0">
                <a:ln>
                  <a:noFill/>
                </a:ln>
                <a:solidFill>
                  <a:srgbClr val="4C565C"/>
                </a:solidFill>
                <a:effectLst/>
                <a:uLnTx/>
                <a:uFillTx/>
                <a:latin typeface="Aptos"/>
                <a:ea typeface="+mn-ea"/>
                <a:cs typeface="+mn-cs"/>
              </a:rPr>
              <a:t> </a:t>
            </a:r>
            <a:r>
              <a:rPr kumimoji="0" sz="1400" b="0" i="0" u="none" strike="noStrike" kern="1200" cap="none" spc="0" normalizeH="0" baseline="0" noProof="0" dirty="0" err="1">
                <a:ln>
                  <a:noFill/>
                </a:ln>
                <a:solidFill>
                  <a:srgbClr val="4C565C"/>
                </a:solidFill>
                <a:effectLst/>
                <a:uLnTx/>
                <a:uFillTx/>
                <a:latin typeface="Aptos"/>
                <a:ea typeface="+mn-ea"/>
                <a:cs typeface="+mn-cs"/>
              </a:rPr>
              <a:t>του</a:t>
            </a:r>
            <a:r>
              <a:rPr kumimoji="0" sz="1400" b="0" i="0" u="none" strike="noStrike" kern="1200" cap="none" spc="0" normalizeH="0" baseline="0" noProof="0" dirty="0">
                <a:ln>
                  <a:noFill/>
                </a:ln>
                <a:solidFill>
                  <a:srgbClr val="4C565C"/>
                </a:solidFill>
                <a:effectLst/>
                <a:uLnTx/>
                <a:uFillTx/>
                <a:latin typeface="Aptos"/>
                <a:ea typeface="+mn-ea"/>
                <a:cs typeface="+mn-cs"/>
              </a:rPr>
              <a:t> </a:t>
            </a:r>
            <a:r>
              <a:rPr kumimoji="0" sz="1400" b="0" i="0" u="none" strike="noStrike" kern="1200" cap="none" spc="0" normalizeH="0" baseline="0" noProof="0" dirty="0" err="1">
                <a:ln>
                  <a:noFill/>
                </a:ln>
                <a:solidFill>
                  <a:srgbClr val="4C565C"/>
                </a:solidFill>
                <a:effectLst/>
                <a:uLnTx/>
                <a:uFillTx/>
                <a:latin typeface="Aptos"/>
                <a:ea typeface="+mn-ea"/>
                <a:cs typeface="+mn-cs"/>
              </a:rPr>
              <a:t>ορθού</a:t>
            </a:r>
            <a:r>
              <a:rPr kumimoji="0" lang="el-GR" sz="1400" b="0" i="0" u="none" strike="noStrike" kern="1200" cap="none" spc="0" normalizeH="0" baseline="0" noProof="0" dirty="0">
                <a:ln>
                  <a:noFill/>
                </a:ln>
                <a:solidFill>
                  <a:srgbClr val="4C565C"/>
                </a:solidFill>
                <a:effectLst/>
                <a:uLnTx/>
                <a:uFillTx/>
                <a:latin typeface="Aptos"/>
                <a:ea typeface="+mn-ea"/>
                <a:cs typeface="+mn-cs"/>
              </a:rPr>
              <a:t>.</a:t>
            </a:r>
            <a:endParaRPr kumimoji="0" sz="1400" b="0" i="0" u="none" strike="noStrike" kern="1200" cap="none" spc="0" normalizeH="0" baseline="0" noProof="0" dirty="0">
              <a:ln>
                <a:noFill/>
              </a:ln>
              <a:solidFill>
                <a:srgbClr val="4C565C"/>
              </a:solidFill>
              <a:effectLst/>
              <a:uLnTx/>
              <a:uFillTx/>
              <a:latin typeface="Aptos"/>
              <a:ea typeface="+mn-ea"/>
              <a:cs typeface="+mn-cs"/>
            </a:endParaRPr>
          </a:p>
        </p:txBody>
      </p:sp>
      <p:sp>
        <p:nvSpPr>
          <p:cNvPr id="10" name="Rounded Rectangle 9"/>
          <p:cNvSpPr/>
          <p:nvPr/>
        </p:nvSpPr>
        <p:spPr>
          <a:xfrm>
            <a:off x="6190488" y="1901952"/>
            <a:ext cx="5120640" cy="1618488"/>
          </a:xfrm>
          <a:prstGeom prst="roundRect">
            <a:avLst/>
          </a:prstGeom>
          <a:solidFill>
            <a:srgbClr val="E5ECEE"/>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Oval 10"/>
          <p:cNvSpPr/>
          <p:nvPr/>
        </p:nvSpPr>
        <p:spPr>
          <a:xfrm>
            <a:off x="6373368" y="2084832"/>
            <a:ext cx="384048" cy="384048"/>
          </a:xfrm>
          <a:prstGeom prst="ellipse">
            <a:avLst/>
          </a:prstGeom>
          <a:solidFill>
            <a:srgbClr val="7D9EA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TextBox 11"/>
          <p:cNvSpPr txBox="1"/>
          <p:nvPr/>
        </p:nvSpPr>
        <p:spPr>
          <a:xfrm>
            <a:off x="6373368" y="2167128"/>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2</a:t>
            </a:r>
          </a:p>
        </p:txBody>
      </p:sp>
      <p:sp>
        <p:nvSpPr>
          <p:cNvPr id="13" name="TextBox 12"/>
          <p:cNvSpPr txBox="1"/>
          <p:nvPr/>
        </p:nvSpPr>
        <p:spPr>
          <a:xfrm>
            <a:off x="6876288" y="2066544"/>
            <a:ext cx="4270248" cy="420624"/>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520" b="1" i="0" u="none" strike="noStrike" kern="1200" cap="none" spc="0" normalizeH="0" baseline="0" noProof="0">
                <a:ln>
                  <a:noFill/>
                </a:ln>
                <a:solidFill>
                  <a:srgbClr val="24465B"/>
                </a:solidFill>
                <a:effectLst/>
                <a:uLnTx/>
                <a:uFillTx/>
                <a:latin typeface="Aptos Display"/>
                <a:ea typeface="+mn-ea"/>
                <a:cs typeface="+mn-cs"/>
              </a:rPr>
              <a:t>Θρησκεία</a:t>
            </a:r>
          </a:p>
        </p:txBody>
      </p:sp>
      <p:sp>
        <p:nvSpPr>
          <p:cNvPr id="14" name="TextBox 13"/>
          <p:cNvSpPr txBox="1"/>
          <p:nvPr/>
        </p:nvSpPr>
        <p:spPr>
          <a:xfrm>
            <a:off x="6419088" y="2587752"/>
            <a:ext cx="4663440" cy="486287"/>
          </a:xfrm>
          <a:prstGeom prst="rect">
            <a:avLst/>
          </a:prstGeom>
          <a:noFill/>
        </p:spPr>
        <p:txBody>
          <a:bodyPr wrap="square" lIns="27432" tIns="27432" rIns="27432" bIns="27432" anchor="t">
            <a:spAutoFit/>
          </a:bodyPr>
          <a:lstStyle/>
          <a:p>
            <a:pPr defTabSz="457200"/>
            <a:r>
              <a:rPr sz="1400" dirty="0">
                <a:solidFill>
                  <a:srgbClr val="4C565C"/>
                </a:solidFill>
                <a:latin typeface="Aptos"/>
              </a:rPr>
              <a:t>Η </a:t>
            </a:r>
            <a:r>
              <a:rPr sz="1400" dirty="0" err="1">
                <a:solidFill>
                  <a:srgbClr val="4C565C"/>
                </a:solidFill>
                <a:latin typeface="Aptos"/>
              </a:rPr>
              <a:t>ηθική</a:t>
            </a:r>
            <a:r>
              <a:rPr sz="1400" dirty="0">
                <a:solidFill>
                  <a:srgbClr val="4C565C"/>
                </a:solidFill>
                <a:latin typeface="Aptos"/>
              </a:rPr>
              <a:t> α</a:t>
            </a:r>
            <a:r>
              <a:rPr sz="1400" dirty="0" err="1">
                <a:solidFill>
                  <a:srgbClr val="4C565C"/>
                </a:solidFill>
                <a:latin typeface="Aptos"/>
              </a:rPr>
              <a:t>φορά</a:t>
            </a:r>
            <a:r>
              <a:rPr sz="1400" dirty="0">
                <a:solidFill>
                  <a:srgbClr val="4C565C"/>
                </a:solidFill>
                <a:latin typeface="Aptos"/>
              </a:rPr>
              <a:t> </a:t>
            </a:r>
            <a:r>
              <a:rPr sz="1400" dirty="0" err="1">
                <a:solidFill>
                  <a:srgbClr val="4C565C"/>
                </a:solidFill>
                <a:latin typeface="Aptos"/>
              </a:rPr>
              <a:t>όλους</a:t>
            </a:r>
            <a:r>
              <a:rPr sz="1400" dirty="0">
                <a:solidFill>
                  <a:srgbClr val="4C565C"/>
                </a:solidFill>
                <a:latin typeface="Aptos"/>
              </a:rPr>
              <a:t>, α</a:t>
            </a:r>
            <a:r>
              <a:rPr sz="1400" dirty="0" err="1">
                <a:solidFill>
                  <a:srgbClr val="4C565C"/>
                </a:solidFill>
                <a:latin typeface="Aptos"/>
              </a:rPr>
              <a:t>νεξάρτητ</a:t>
            </a:r>
            <a:r>
              <a:rPr sz="1400" dirty="0">
                <a:solidFill>
                  <a:srgbClr val="4C565C"/>
                </a:solidFill>
                <a:latin typeface="Aptos"/>
              </a:rPr>
              <a:t>α από θρησκευτική ταυτότητα</a:t>
            </a:r>
            <a:r>
              <a:rPr lang="el-GR" sz="1400" dirty="0">
                <a:solidFill>
                  <a:srgbClr val="4C565C"/>
                </a:solidFill>
                <a:latin typeface="Aptos"/>
              </a:rPr>
              <a:t>.</a:t>
            </a:r>
            <a:endParaRPr sz="1400" dirty="0">
              <a:solidFill>
                <a:srgbClr val="4C565C"/>
              </a:solidFill>
              <a:latin typeface="Aptos"/>
            </a:endParaRPr>
          </a:p>
        </p:txBody>
      </p:sp>
      <p:sp>
        <p:nvSpPr>
          <p:cNvPr id="15" name="Rounded Rectangle 14"/>
          <p:cNvSpPr/>
          <p:nvPr/>
        </p:nvSpPr>
        <p:spPr>
          <a:xfrm>
            <a:off x="749808" y="3813048"/>
            <a:ext cx="5120640" cy="1618488"/>
          </a:xfrm>
          <a:prstGeom prst="roundRect">
            <a:avLst/>
          </a:prstGeom>
          <a:solidFill>
            <a:srgbClr val="E8D9BA"/>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Oval 15"/>
          <p:cNvSpPr/>
          <p:nvPr/>
        </p:nvSpPr>
        <p:spPr>
          <a:xfrm>
            <a:off x="932688" y="3995928"/>
            <a:ext cx="384048" cy="384048"/>
          </a:xfrm>
          <a:prstGeom prst="ellipse">
            <a:avLst/>
          </a:prstGeom>
          <a:solidFill>
            <a:srgbClr val="24465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TextBox 16"/>
          <p:cNvSpPr txBox="1"/>
          <p:nvPr/>
        </p:nvSpPr>
        <p:spPr>
          <a:xfrm>
            <a:off x="932688" y="4078224"/>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3</a:t>
            </a:r>
          </a:p>
        </p:txBody>
      </p:sp>
      <p:sp>
        <p:nvSpPr>
          <p:cNvPr id="18" name="TextBox 17"/>
          <p:cNvSpPr txBox="1"/>
          <p:nvPr/>
        </p:nvSpPr>
        <p:spPr>
          <a:xfrm>
            <a:off x="1435607" y="3977639"/>
            <a:ext cx="4270248" cy="420624"/>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520" b="1" i="0" u="none" strike="noStrike" kern="1200" cap="none" spc="0" normalizeH="0" baseline="0" noProof="0">
                <a:ln>
                  <a:noFill/>
                </a:ln>
                <a:solidFill>
                  <a:srgbClr val="24465B"/>
                </a:solidFill>
                <a:effectLst/>
                <a:uLnTx/>
                <a:uFillTx/>
                <a:latin typeface="Aptos Display"/>
                <a:ea typeface="+mn-ea"/>
                <a:cs typeface="+mn-cs"/>
              </a:rPr>
              <a:t>Νόμο</a:t>
            </a:r>
          </a:p>
        </p:txBody>
      </p:sp>
      <p:sp>
        <p:nvSpPr>
          <p:cNvPr id="19" name="TextBox 18"/>
          <p:cNvSpPr txBox="1"/>
          <p:nvPr/>
        </p:nvSpPr>
        <p:spPr>
          <a:xfrm>
            <a:off x="978407" y="4498848"/>
            <a:ext cx="4663440" cy="270843"/>
          </a:xfrm>
          <a:prstGeom prst="rect">
            <a:avLst/>
          </a:prstGeom>
          <a:noFill/>
        </p:spPr>
        <p:txBody>
          <a:bodyPr wrap="square" lIns="27432" tIns="27432" rIns="27432" bIns="27432" anchor="t">
            <a:spAutoFit/>
          </a:bodyPr>
          <a:lstStyle/>
          <a:p>
            <a:pPr marR="0" lvl="0" indent="0" defTabSz="457200" fontAlgn="auto">
              <a:lnSpc>
                <a:spcPct val="100000"/>
              </a:lnSpc>
              <a:spcBef>
                <a:spcPts val="0"/>
              </a:spcBef>
              <a:spcAft>
                <a:spcPts val="0"/>
              </a:spcAft>
              <a:buClrTx/>
              <a:buSzTx/>
              <a:buFontTx/>
              <a:buNone/>
              <a:tabLst/>
              <a:defRPr/>
            </a:pPr>
            <a:r>
              <a:rPr sz="1400" dirty="0" err="1">
                <a:solidFill>
                  <a:srgbClr val="4C565C"/>
                </a:solidFill>
                <a:latin typeface="Aptos"/>
              </a:rPr>
              <a:t>Το</a:t>
            </a:r>
            <a:r>
              <a:rPr sz="1400" dirty="0">
                <a:solidFill>
                  <a:srgbClr val="4C565C"/>
                </a:solidFill>
                <a:latin typeface="Aptos"/>
              </a:rPr>
              <a:t> </a:t>
            </a:r>
            <a:r>
              <a:rPr sz="1400" dirty="0" err="1">
                <a:solidFill>
                  <a:srgbClr val="4C565C"/>
                </a:solidFill>
                <a:latin typeface="Aptos"/>
              </a:rPr>
              <a:t>νόμιμο</a:t>
            </a:r>
            <a:r>
              <a:rPr sz="1400" dirty="0">
                <a:solidFill>
                  <a:srgbClr val="4C565C"/>
                </a:solidFill>
                <a:latin typeface="Aptos"/>
              </a:rPr>
              <a:t> </a:t>
            </a:r>
            <a:r>
              <a:rPr sz="1400" dirty="0" err="1">
                <a:solidFill>
                  <a:srgbClr val="4C565C"/>
                </a:solidFill>
                <a:latin typeface="Aptos"/>
              </a:rPr>
              <a:t>δεν</a:t>
            </a:r>
            <a:r>
              <a:rPr sz="1400" dirty="0">
                <a:solidFill>
                  <a:srgbClr val="4C565C"/>
                </a:solidFill>
                <a:latin typeface="Aptos"/>
              </a:rPr>
              <a:t> </a:t>
            </a:r>
            <a:r>
              <a:rPr sz="1400" dirty="0" err="1">
                <a:solidFill>
                  <a:srgbClr val="4C565C"/>
                </a:solidFill>
                <a:latin typeface="Aptos"/>
              </a:rPr>
              <a:t>είν</a:t>
            </a:r>
            <a:r>
              <a:rPr sz="1400" dirty="0">
                <a:solidFill>
                  <a:srgbClr val="4C565C"/>
                </a:solidFill>
                <a:latin typeface="Aptos"/>
              </a:rPr>
              <a:t>αι πάντοτε και ηθικά </a:t>
            </a:r>
            <a:r>
              <a:rPr lang="el-GR" sz="1400" dirty="0">
                <a:solidFill>
                  <a:srgbClr val="4C565C"/>
                </a:solidFill>
                <a:latin typeface="Aptos"/>
              </a:rPr>
              <a:t>σωστό.</a:t>
            </a:r>
            <a:endParaRPr sz="1400" dirty="0">
              <a:solidFill>
                <a:srgbClr val="4C565C"/>
              </a:solidFill>
              <a:latin typeface="Aptos"/>
            </a:endParaRPr>
          </a:p>
        </p:txBody>
      </p:sp>
      <p:sp>
        <p:nvSpPr>
          <p:cNvPr id="20" name="Rounded Rectangle 19"/>
          <p:cNvSpPr/>
          <p:nvPr/>
        </p:nvSpPr>
        <p:spPr>
          <a:xfrm>
            <a:off x="6190488" y="3813048"/>
            <a:ext cx="5120640" cy="1618488"/>
          </a:xfrm>
          <a:prstGeom prst="roundRect">
            <a:avLst/>
          </a:prstGeom>
          <a:solidFill>
            <a:srgbClr val="DCE5DE"/>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Oval 20"/>
          <p:cNvSpPr/>
          <p:nvPr/>
        </p:nvSpPr>
        <p:spPr>
          <a:xfrm>
            <a:off x="6373368" y="3995928"/>
            <a:ext cx="384048" cy="384048"/>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2" name="TextBox 21"/>
          <p:cNvSpPr txBox="1"/>
          <p:nvPr/>
        </p:nvSpPr>
        <p:spPr>
          <a:xfrm>
            <a:off x="6373368" y="4078224"/>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4</a:t>
            </a:r>
          </a:p>
        </p:txBody>
      </p:sp>
      <p:sp>
        <p:nvSpPr>
          <p:cNvPr id="23" name="TextBox 22"/>
          <p:cNvSpPr txBox="1"/>
          <p:nvPr/>
        </p:nvSpPr>
        <p:spPr>
          <a:xfrm>
            <a:off x="6876288" y="3977639"/>
            <a:ext cx="4270248" cy="420624"/>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520" b="1" i="0" u="none" strike="noStrike" kern="1200" cap="none" spc="0" normalizeH="0" baseline="0" noProof="0">
                <a:ln>
                  <a:noFill/>
                </a:ln>
                <a:solidFill>
                  <a:srgbClr val="24465B"/>
                </a:solidFill>
                <a:effectLst/>
                <a:uLnTx/>
                <a:uFillTx/>
                <a:latin typeface="Aptos Display"/>
                <a:ea typeface="+mn-ea"/>
                <a:cs typeface="+mn-cs"/>
              </a:rPr>
              <a:t>Κοινωνική αποδοχή</a:t>
            </a:r>
          </a:p>
        </p:txBody>
      </p:sp>
      <p:sp>
        <p:nvSpPr>
          <p:cNvPr id="24" name="TextBox 23"/>
          <p:cNvSpPr txBox="1"/>
          <p:nvPr/>
        </p:nvSpPr>
        <p:spPr>
          <a:xfrm>
            <a:off x="6419088" y="4498848"/>
            <a:ext cx="4663440" cy="486287"/>
          </a:xfrm>
          <a:prstGeom prst="rect">
            <a:avLst/>
          </a:prstGeom>
          <a:noFill/>
        </p:spPr>
        <p:txBody>
          <a:bodyPr wrap="square" lIns="27432" tIns="27432" rIns="27432" bIns="27432" anchor="t">
            <a:spAutoFit/>
          </a:bodyPr>
          <a:lstStyle/>
          <a:p>
            <a:pPr defTabSz="457200"/>
            <a:r>
              <a:rPr sz="1400" dirty="0" err="1">
                <a:solidFill>
                  <a:srgbClr val="4C565C"/>
                </a:solidFill>
                <a:latin typeface="Aptos"/>
              </a:rPr>
              <a:t>Το</a:t>
            </a:r>
            <a:r>
              <a:rPr sz="1400" dirty="0">
                <a:solidFill>
                  <a:srgbClr val="4C565C"/>
                </a:solidFill>
                <a:latin typeface="Aptos"/>
              </a:rPr>
              <a:t> </a:t>
            </a:r>
            <a:r>
              <a:rPr sz="1400" dirty="0" err="1">
                <a:solidFill>
                  <a:srgbClr val="4C565C"/>
                </a:solidFill>
                <a:latin typeface="Aptos"/>
              </a:rPr>
              <a:t>συνηθισμένο</a:t>
            </a:r>
            <a:r>
              <a:rPr sz="1400" dirty="0">
                <a:solidFill>
                  <a:srgbClr val="4C565C"/>
                </a:solidFill>
                <a:latin typeface="Aptos"/>
              </a:rPr>
              <a:t> ή </a:t>
            </a:r>
            <a:r>
              <a:rPr lang="el-GR" sz="1400" dirty="0">
                <a:solidFill>
                  <a:srgbClr val="4C565C"/>
                </a:solidFill>
                <a:latin typeface="Aptos"/>
              </a:rPr>
              <a:t>κοινά </a:t>
            </a:r>
            <a:r>
              <a:rPr sz="1400" dirty="0">
                <a:solidFill>
                  <a:srgbClr val="4C565C"/>
                </a:solidFill>
                <a:latin typeface="Aptos"/>
              </a:rPr>
              <a:t>απ</a:t>
            </a:r>
            <a:r>
              <a:rPr sz="1400" dirty="0" err="1">
                <a:solidFill>
                  <a:srgbClr val="4C565C"/>
                </a:solidFill>
                <a:latin typeface="Aptos"/>
              </a:rPr>
              <a:t>οδεκτό</a:t>
            </a:r>
            <a:r>
              <a:rPr sz="1400" dirty="0">
                <a:solidFill>
                  <a:srgbClr val="4C565C"/>
                </a:solidFill>
                <a:latin typeface="Aptos"/>
              </a:rPr>
              <a:t> μπ</a:t>
            </a:r>
            <a:r>
              <a:rPr sz="1400" dirty="0" err="1">
                <a:solidFill>
                  <a:srgbClr val="4C565C"/>
                </a:solidFill>
                <a:latin typeface="Aptos"/>
              </a:rPr>
              <a:t>ορεί</a:t>
            </a:r>
            <a:r>
              <a:rPr sz="1400" dirty="0">
                <a:solidFill>
                  <a:srgbClr val="4C565C"/>
                </a:solidFill>
                <a:latin typeface="Aptos"/>
              </a:rPr>
              <a:t> να </a:t>
            </a:r>
            <a:r>
              <a:rPr sz="1400" dirty="0" err="1">
                <a:solidFill>
                  <a:srgbClr val="4C565C"/>
                </a:solidFill>
                <a:latin typeface="Aptos"/>
              </a:rPr>
              <a:t>χρειάζετ</a:t>
            </a:r>
            <a:r>
              <a:rPr sz="1400" dirty="0">
                <a:solidFill>
                  <a:srgbClr val="4C565C"/>
                </a:solidFill>
                <a:latin typeface="Aptos"/>
              </a:rPr>
              <a:t>αι κριτική.</a:t>
            </a:r>
          </a:p>
        </p:txBody>
      </p:sp>
      <p:sp>
        <p:nvSpPr>
          <p:cNvPr id="25" name="Rectangle 24"/>
          <p:cNvSpPr/>
          <p:nvPr/>
        </p:nvSpPr>
        <p:spPr>
          <a:xfrm>
            <a:off x="502920" y="6501384"/>
            <a:ext cx="11155680" cy="10972"/>
          </a:xfrm>
          <a:prstGeom prst="rect">
            <a:avLst/>
          </a:prstGeom>
          <a:solidFill>
            <a:srgbClr val="D9D6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6" name="TextBox 25"/>
          <p:cNvSpPr txBox="1"/>
          <p:nvPr/>
        </p:nvSpPr>
        <p:spPr>
          <a:xfrm>
            <a:off x="530352" y="6537960"/>
            <a:ext cx="5943600" cy="16459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819" b="1" i="0" u="none" strike="noStrike" kern="1200" cap="none" spc="0" normalizeH="0" baseline="0" noProof="0">
                <a:ln>
                  <a:noFill/>
                </a:ln>
                <a:solidFill>
                  <a:srgbClr val="6C7A82"/>
                </a:solidFill>
                <a:effectLst/>
                <a:uLnTx/>
                <a:uFillTx/>
                <a:latin typeface="Aptos"/>
                <a:ea typeface="+mn-ea"/>
                <a:cs typeface="+mn-cs"/>
              </a:rPr>
              <a:t>ΕΝΌΤΗΤΑ 1</a:t>
            </a:r>
          </a:p>
        </p:txBody>
      </p:sp>
      <p:sp>
        <p:nvSpPr>
          <p:cNvPr id="27" name="Θέση αριθμού διαφάνειας 26">
            <a:extLst>
              <a:ext uri="{FF2B5EF4-FFF2-40B4-BE49-F238E27FC236}">
                <a16:creationId xmlns:a16="http://schemas.microsoft.com/office/drawing/2014/main" id="{B81ECA6B-882E-D2F8-AA27-1ECB99F02997}"/>
              </a:ext>
            </a:extLst>
          </p:cNvPr>
          <p:cNvSpPr>
            <a:spLocks noGrp="1"/>
          </p:cNvSpPr>
          <p:nvPr>
            <p:ph type="sldNum" sz="quarter" idx="12"/>
          </p:nvPr>
        </p:nvSpPr>
        <p:spPr>
          <a:xfrm>
            <a:off x="9641840" y="6437693"/>
            <a:ext cx="2133600" cy="365125"/>
          </a:xfrm>
        </p:spPr>
        <p:txBody>
          <a:bodyPr/>
          <a:lstStyle/>
          <a:p>
            <a:fld id="{C1FF6DA9-008F-8B48-92A6-B652298478BF}" type="slidenum">
              <a:rPr lang="en-US" smtClean="0"/>
              <a:t>5</a:t>
            </a:fld>
            <a:endParaRPr lang="en-US"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sp>
        <p:nvSpPr>
          <p:cNvPr id="2" name="TextBox 1"/>
          <p:cNvSpPr txBox="1"/>
          <p:nvPr/>
        </p:nvSpPr>
        <p:spPr>
          <a:xfrm>
            <a:off x="685800" y="1371910"/>
            <a:ext cx="2560320" cy="283154"/>
          </a:xfrm>
          <a:prstGeom prst="rect">
            <a:avLst/>
          </a:prstGeom>
          <a:noFill/>
        </p:spPr>
        <p:txBody>
          <a:bodyPr wrap="square" lIns="27432" tIns="18288" rIns="27432" bIns="18288"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600" b="1" i="0" u="none" strike="noStrike" kern="1200" cap="none" spc="0" normalizeH="0" baseline="0" noProof="0" dirty="0">
                <a:ln>
                  <a:noFill/>
                </a:ln>
                <a:solidFill>
                  <a:srgbClr val="D7B06B"/>
                </a:solidFill>
                <a:effectLst>
                  <a:outerShdw blurRad="38100" dist="38100" dir="2700000" algn="tl">
                    <a:srgbClr val="000000">
                      <a:alpha val="43137"/>
                    </a:srgbClr>
                  </a:outerShdw>
                </a:effectLst>
                <a:uLnTx/>
                <a:uFillTx/>
                <a:latin typeface="Aptos"/>
                <a:ea typeface="+mn-ea"/>
                <a:cs typeface="+mn-cs"/>
              </a:rPr>
              <a:t>Δ΄ ΔΗΜΟΤΙΚΟΥ</a:t>
            </a:r>
          </a:p>
        </p:txBody>
      </p:sp>
      <p:sp>
        <p:nvSpPr>
          <p:cNvPr id="3" name="TextBox 2"/>
          <p:cNvSpPr txBox="1"/>
          <p:nvPr/>
        </p:nvSpPr>
        <p:spPr>
          <a:xfrm>
            <a:off x="685800" y="749808"/>
            <a:ext cx="9875520" cy="502920"/>
          </a:xfrm>
          <a:prstGeom prst="rect">
            <a:avLst/>
          </a:prstGeom>
          <a:noFill/>
        </p:spPr>
        <p:txBody>
          <a:bodyPr wrap="square" lIns="27432" tIns="18288" rIns="27432" bIns="18288"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2550" b="1" i="0" u="none" strike="noStrike" kern="1200" cap="none" spc="0" normalizeH="0" baseline="0" noProof="0">
                <a:ln>
                  <a:noFill/>
                </a:ln>
                <a:solidFill>
                  <a:srgbClr val="24465B"/>
                </a:solidFill>
                <a:effectLst/>
                <a:uLnTx/>
                <a:uFillTx/>
                <a:latin typeface="Aptos Display"/>
                <a:ea typeface="+mn-ea"/>
                <a:cs typeface="+mn-cs"/>
              </a:rPr>
              <a:t>Θεματικά πεδία και θεματικές ενότητες</a:t>
            </a:r>
          </a:p>
        </p:txBody>
      </p:sp>
      <p:sp>
        <p:nvSpPr>
          <p:cNvPr id="5" name="Rectangle 4"/>
          <p:cNvSpPr/>
          <p:nvPr/>
        </p:nvSpPr>
        <p:spPr>
          <a:xfrm>
            <a:off x="658368" y="1783080"/>
            <a:ext cx="2788920" cy="530352"/>
          </a:xfrm>
          <a:prstGeom prst="rect">
            <a:avLst/>
          </a:prstGeom>
          <a:solidFill>
            <a:srgbClr val="24465B"/>
          </a:solidFill>
          <a:ln w="10160">
            <a:solidFill>
              <a:srgbClr val="24465B"/>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Rectangle 5"/>
          <p:cNvSpPr/>
          <p:nvPr/>
        </p:nvSpPr>
        <p:spPr>
          <a:xfrm>
            <a:off x="3447287" y="1783080"/>
            <a:ext cx="8074152" cy="530352"/>
          </a:xfrm>
          <a:prstGeom prst="rect">
            <a:avLst/>
          </a:prstGeom>
          <a:solidFill>
            <a:srgbClr val="24465B"/>
          </a:solidFill>
          <a:ln w="10160">
            <a:solidFill>
              <a:srgbClr val="24465B"/>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TextBox 6"/>
          <p:cNvSpPr txBox="1"/>
          <p:nvPr/>
        </p:nvSpPr>
        <p:spPr>
          <a:xfrm>
            <a:off x="768096" y="1920240"/>
            <a:ext cx="2569463" cy="228600"/>
          </a:xfrm>
          <a:prstGeom prst="rect">
            <a:avLst/>
          </a:prstGeom>
          <a:noFill/>
        </p:spPr>
        <p:txBody>
          <a:bodyPr wrap="square" lIns="27432" tIns="18288" rIns="27432" bIns="18288"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250" b="1" i="0" u="none" strike="noStrike" kern="1200" cap="none" spc="0" normalizeH="0" baseline="0" noProof="0">
                <a:ln>
                  <a:noFill/>
                </a:ln>
                <a:solidFill>
                  <a:srgbClr val="FFFFFF"/>
                </a:solidFill>
                <a:effectLst/>
                <a:uLnTx/>
                <a:uFillTx/>
                <a:latin typeface="Aptos"/>
                <a:ea typeface="+mn-ea"/>
                <a:cs typeface="+mn-cs"/>
              </a:rPr>
              <a:t>Θεματικό πεδίο</a:t>
            </a:r>
          </a:p>
        </p:txBody>
      </p:sp>
      <p:sp>
        <p:nvSpPr>
          <p:cNvPr id="8" name="TextBox 7"/>
          <p:cNvSpPr txBox="1"/>
          <p:nvPr/>
        </p:nvSpPr>
        <p:spPr>
          <a:xfrm>
            <a:off x="3557015" y="1920240"/>
            <a:ext cx="7854696" cy="228600"/>
          </a:xfrm>
          <a:prstGeom prst="rect">
            <a:avLst/>
          </a:prstGeom>
          <a:noFill/>
        </p:spPr>
        <p:txBody>
          <a:bodyPr wrap="square" lIns="27432" tIns="18288" rIns="27432" bIns="18288"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250" b="1" i="0" u="none" strike="noStrike" kern="1200" cap="none" spc="0" normalizeH="0" baseline="0" noProof="0">
                <a:ln>
                  <a:noFill/>
                </a:ln>
                <a:solidFill>
                  <a:srgbClr val="FFFFFF"/>
                </a:solidFill>
                <a:effectLst/>
                <a:uLnTx/>
                <a:uFillTx/>
                <a:latin typeface="Aptos"/>
                <a:ea typeface="+mn-ea"/>
                <a:cs typeface="+mn-cs"/>
              </a:rPr>
              <a:t>Θεματικές ενότητες</a:t>
            </a:r>
          </a:p>
        </p:txBody>
      </p:sp>
      <p:sp>
        <p:nvSpPr>
          <p:cNvPr id="9" name="Rectangle 8"/>
          <p:cNvSpPr/>
          <p:nvPr/>
        </p:nvSpPr>
        <p:spPr>
          <a:xfrm>
            <a:off x="658368" y="2313432"/>
            <a:ext cx="2788920" cy="2267712"/>
          </a:xfrm>
          <a:prstGeom prst="rect">
            <a:avLst/>
          </a:prstGeom>
          <a:solidFill>
            <a:srgbClr val="FFFFFF"/>
          </a:solidFill>
          <a:ln w="7620">
            <a:solidFill>
              <a:srgbClr val="D6D2CA"/>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Rectangle 9"/>
          <p:cNvSpPr/>
          <p:nvPr/>
        </p:nvSpPr>
        <p:spPr>
          <a:xfrm>
            <a:off x="3447287" y="2313432"/>
            <a:ext cx="8074152" cy="2267712"/>
          </a:xfrm>
          <a:prstGeom prst="rect">
            <a:avLst/>
          </a:prstGeom>
          <a:solidFill>
            <a:srgbClr val="FFFFFF"/>
          </a:solidFill>
          <a:ln w="7620">
            <a:solidFill>
              <a:srgbClr val="D6D2CA"/>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TextBox 10"/>
          <p:cNvSpPr txBox="1"/>
          <p:nvPr/>
        </p:nvSpPr>
        <p:spPr>
          <a:xfrm>
            <a:off x="694944" y="2350008"/>
            <a:ext cx="2715768" cy="2194560"/>
          </a:xfrm>
          <a:prstGeom prst="rect">
            <a:avLst/>
          </a:prstGeom>
          <a:noFill/>
        </p:spPr>
        <p:txBody>
          <a:bodyPr wrap="square" lIns="100584" tIns="64008" anchor="t">
            <a:spAutoFit/>
          </a:bodyPr>
          <a:lstStyle/>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1" i="0" u="none" strike="noStrike" kern="1200" cap="none" spc="0" normalizeH="0" baseline="0" noProof="0">
                <a:ln>
                  <a:noFill/>
                </a:ln>
                <a:solidFill>
                  <a:srgbClr val="24465B"/>
                </a:solidFill>
                <a:effectLst/>
                <a:uLnTx/>
                <a:uFillTx/>
                <a:latin typeface="Aptos Display"/>
                <a:ea typeface="+mn-ea"/>
                <a:cs typeface="+mn-cs"/>
              </a:rPr>
              <a:t>1. Χαρακτήρας και αρετές</a:t>
            </a:r>
          </a:p>
        </p:txBody>
      </p:sp>
      <p:sp>
        <p:nvSpPr>
          <p:cNvPr id="12" name="TextBox 11"/>
          <p:cNvSpPr txBox="1"/>
          <p:nvPr/>
        </p:nvSpPr>
        <p:spPr>
          <a:xfrm>
            <a:off x="3474719" y="2298649"/>
            <a:ext cx="8019288" cy="2345386"/>
          </a:xfrm>
          <a:prstGeom prst="rect">
            <a:avLst/>
          </a:prstGeom>
          <a:noFill/>
        </p:spPr>
        <p:txBody>
          <a:bodyPr wrap="square" lIns="100584" tIns="64008" anchor="t">
            <a:spAutoFit/>
          </a:bodyPr>
          <a:lstStyle/>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4C565C"/>
                </a:solidFill>
                <a:effectLst/>
                <a:uLnTx/>
                <a:uFillTx/>
                <a:latin typeface="Aptos"/>
                <a:ea typeface="+mn-ea"/>
                <a:cs typeface="+mn-cs"/>
              </a:rPr>
              <a:t>1. Μπ</a:t>
            </a:r>
            <a:r>
              <a:rPr kumimoji="0" sz="1400" b="0" i="0" u="none" strike="noStrike" kern="1200" cap="none" spc="0" normalizeH="0" baseline="0" noProof="0" dirty="0" err="1">
                <a:ln>
                  <a:noFill/>
                </a:ln>
                <a:solidFill>
                  <a:srgbClr val="4C565C"/>
                </a:solidFill>
                <a:effectLst/>
                <a:uLnTx/>
                <a:uFillTx/>
                <a:latin typeface="Aptos"/>
                <a:ea typeface="+mn-ea"/>
                <a:cs typeface="+mn-cs"/>
              </a:rPr>
              <a:t>ορεί</a:t>
            </a:r>
            <a:r>
              <a:rPr kumimoji="0" sz="1400" b="0" i="0" u="none" strike="noStrike" kern="1200" cap="none" spc="0" normalizeH="0" baseline="0" noProof="0" dirty="0">
                <a:ln>
                  <a:noFill/>
                </a:ln>
                <a:solidFill>
                  <a:srgbClr val="4C565C"/>
                </a:solidFill>
                <a:effectLst/>
                <a:uLnTx/>
                <a:uFillTx/>
                <a:latin typeface="Aptos"/>
                <a:ea typeface="+mn-ea"/>
                <a:cs typeface="+mn-cs"/>
              </a:rPr>
              <a:t> να υπ</a:t>
            </a:r>
            <a:r>
              <a:rPr kumimoji="0" sz="1400" b="0" i="0" u="none" strike="noStrike" kern="1200" cap="none" spc="0" normalizeH="0" baseline="0" noProof="0" dirty="0" err="1">
                <a:ln>
                  <a:noFill/>
                </a:ln>
                <a:solidFill>
                  <a:srgbClr val="4C565C"/>
                </a:solidFill>
                <a:effectLst/>
                <a:uLnTx/>
                <a:uFillTx/>
                <a:latin typeface="Aptos"/>
                <a:ea typeface="+mn-ea"/>
                <a:cs typeface="+mn-cs"/>
              </a:rPr>
              <a:t>άρξει</a:t>
            </a:r>
            <a:r>
              <a:rPr kumimoji="0" sz="1400" b="0" i="0" u="none" strike="noStrike" kern="1200" cap="none" spc="0" normalizeH="0" baseline="0" noProof="0" dirty="0">
                <a:ln>
                  <a:noFill/>
                </a:ln>
                <a:solidFill>
                  <a:srgbClr val="4C565C"/>
                </a:solidFill>
                <a:effectLst/>
                <a:uLnTx/>
                <a:uFillTx/>
                <a:latin typeface="Aptos"/>
                <a:ea typeface="+mn-ea"/>
                <a:cs typeface="+mn-cs"/>
              </a:rPr>
              <a:t> </a:t>
            </a:r>
            <a:r>
              <a:rPr kumimoji="0" sz="1400" b="0" i="0" u="none" strike="noStrike" kern="1200" cap="none" spc="0" normalizeH="0" baseline="0" noProof="0" dirty="0" err="1">
                <a:ln>
                  <a:noFill/>
                </a:ln>
                <a:solidFill>
                  <a:srgbClr val="4C565C"/>
                </a:solidFill>
                <a:effectLst/>
                <a:uLnTx/>
                <a:uFillTx/>
                <a:latin typeface="Aptos"/>
                <a:ea typeface="+mn-ea"/>
                <a:cs typeface="+mn-cs"/>
              </a:rPr>
              <a:t>τέλειος</a:t>
            </a:r>
            <a:r>
              <a:rPr kumimoji="0" sz="1400" b="0" i="0" u="none" strike="noStrike" kern="1200" cap="none" spc="0" normalizeH="0" baseline="0" noProof="0" dirty="0">
                <a:ln>
                  <a:noFill/>
                </a:ln>
                <a:solidFill>
                  <a:srgbClr val="4C565C"/>
                </a:solidFill>
                <a:effectLst/>
                <a:uLnTx/>
                <a:uFillTx/>
                <a:latin typeface="Aptos"/>
                <a:ea typeface="+mn-ea"/>
                <a:cs typeface="+mn-cs"/>
              </a:rPr>
              <a:t> </a:t>
            </a:r>
            <a:r>
              <a:rPr kumimoji="0" sz="1400" b="0" i="0" u="none" strike="noStrike" kern="1200" cap="none" spc="0" normalizeH="0" baseline="0" noProof="0" dirty="0" err="1">
                <a:ln>
                  <a:noFill/>
                </a:ln>
                <a:solidFill>
                  <a:srgbClr val="4C565C"/>
                </a:solidFill>
                <a:effectLst/>
                <a:uLnTx/>
                <a:uFillTx/>
                <a:latin typeface="Aptos"/>
                <a:ea typeface="+mn-ea"/>
                <a:cs typeface="+mn-cs"/>
              </a:rPr>
              <a:t>άνθρω</a:t>
            </a:r>
            <a:r>
              <a:rPr kumimoji="0" sz="1400" b="0" i="0" u="none" strike="noStrike" kern="1200" cap="none" spc="0" normalizeH="0" baseline="0" noProof="0" dirty="0">
                <a:ln>
                  <a:noFill/>
                </a:ln>
                <a:solidFill>
                  <a:srgbClr val="4C565C"/>
                </a:solidFill>
                <a:effectLst/>
                <a:uLnTx/>
                <a:uFillTx/>
                <a:latin typeface="Aptos"/>
                <a:ea typeface="+mn-ea"/>
                <a:cs typeface="+mn-cs"/>
              </a:rPr>
              <a:t>πος;</a:t>
            </a:r>
          </a:p>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4C565C"/>
                </a:solidFill>
                <a:effectLst/>
                <a:uLnTx/>
                <a:uFillTx/>
                <a:latin typeface="Aptos"/>
                <a:ea typeface="+mn-ea"/>
                <a:cs typeface="+mn-cs"/>
              </a:rPr>
              <a:t>2. </a:t>
            </a:r>
            <a:r>
              <a:rPr kumimoji="0" sz="1400" b="0" i="0" u="none" strike="noStrike" kern="1200" cap="none" spc="0" normalizeH="0" baseline="0" noProof="0" dirty="0" err="1">
                <a:ln>
                  <a:noFill/>
                </a:ln>
                <a:solidFill>
                  <a:srgbClr val="4C565C"/>
                </a:solidFill>
                <a:effectLst/>
                <a:uLnTx/>
                <a:uFillTx/>
                <a:latin typeface="Aptos"/>
                <a:ea typeface="+mn-ea"/>
                <a:cs typeface="+mn-cs"/>
              </a:rPr>
              <a:t>Ποιος</a:t>
            </a:r>
            <a:r>
              <a:rPr kumimoji="0" sz="1400" b="0" i="0" u="none" strike="noStrike" kern="1200" cap="none" spc="0" normalizeH="0" baseline="0" noProof="0" dirty="0">
                <a:ln>
                  <a:noFill/>
                </a:ln>
                <a:solidFill>
                  <a:srgbClr val="4C565C"/>
                </a:solidFill>
                <a:effectLst/>
                <a:uLnTx/>
                <a:uFillTx/>
                <a:latin typeface="Aptos"/>
                <a:ea typeface="+mn-ea"/>
                <a:cs typeface="+mn-cs"/>
              </a:rPr>
              <a:t> </a:t>
            </a:r>
            <a:r>
              <a:rPr kumimoji="0" sz="1400" b="0" i="0" u="none" strike="noStrike" kern="1200" cap="none" spc="0" normalizeH="0" baseline="0" noProof="0" dirty="0" err="1">
                <a:ln>
                  <a:noFill/>
                </a:ln>
                <a:solidFill>
                  <a:srgbClr val="4C565C"/>
                </a:solidFill>
                <a:effectLst/>
                <a:uLnTx/>
                <a:uFillTx/>
                <a:latin typeface="Aptos"/>
                <a:ea typeface="+mn-ea"/>
                <a:cs typeface="+mn-cs"/>
              </a:rPr>
              <a:t>είν</a:t>
            </a:r>
            <a:r>
              <a:rPr kumimoji="0" sz="1400" b="0" i="0" u="none" strike="noStrike" kern="1200" cap="none" spc="0" normalizeH="0" baseline="0" noProof="0" dirty="0">
                <a:ln>
                  <a:noFill/>
                </a:ln>
                <a:solidFill>
                  <a:srgbClr val="4C565C"/>
                </a:solidFill>
                <a:effectLst/>
                <a:uLnTx/>
                <a:uFillTx/>
                <a:latin typeface="Aptos"/>
                <a:ea typeface="+mn-ea"/>
                <a:cs typeface="+mn-cs"/>
              </a:rPr>
              <a:t>αι ευτυχισμένος;</a:t>
            </a:r>
          </a:p>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4C565C"/>
                </a:solidFill>
                <a:effectLst/>
                <a:uLnTx/>
                <a:uFillTx/>
                <a:latin typeface="Aptos"/>
                <a:ea typeface="+mn-ea"/>
                <a:cs typeface="+mn-cs"/>
              </a:rPr>
              <a:t>3. </a:t>
            </a:r>
            <a:r>
              <a:rPr kumimoji="0" sz="1400" b="0" i="0" u="none" strike="noStrike" kern="1200" cap="none" spc="0" normalizeH="0" baseline="0" noProof="0" dirty="0" err="1">
                <a:ln>
                  <a:noFill/>
                </a:ln>
                <a:solidFill>
                  <a:srgbClr val="4C565C"/>
                </a:solidFill>
                <a:effectLst/>
                <a:uLnTx/>
                <a:uFillTx/>
                <a:latin typeface="Aptos"/>
                <a:ea typeface="+mn-ea"/>
                <a:cs typeface="+mn-cs"/>
              </a:rPr>
              <a:t>Φο</a:t>
            </a:r>
            <a:r>
              <a:rPr kumimoji="0" sz="1400" b="0" i="0" u="none" strike="noStrike" kern="1200" cap="none" spc="0" normalizeH="0" baseline="0" noProof="0" dirty="0">
                <a:ln>
                  <a:noFill/>
                </a:ln>
                <a:solidFill>
                  <a:srgbClr val="4C565C"/>
                </a:solidFill>
                <a:effectLst/>
                <a:uLnTx/>
                <a:uFillTx/>
                <a:latin typeface="Aptos"/>
                <a:ea typeface="+mn-ea"/>
                <a:cs typeface="+mn-cs"/>
              </a:rPr>
              <a:t>βάται ποτέ ένας γενναίος άνθρωπος;</a:t>
            </a:r>
          </a:p>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4C565C"/>
                </a:solidFill>
                <a:effectLst/>
                <a:uLnTx/>
                <a:uFillTx/>
                <a:latin typeface="Aptos"/>
                <a:ea typeface="+mn-ea"/>
                <a:cs typeface="+mn-cs"/>
              </a:rPr>
              <a:t>4. </a:t>
            </a:r>
            <a:r>
              <a:rPr kumimoji="0" sz="1400" b="0" i="0" u="none" strike="noStrike" kern="1200" cap="none" spc="0" normalizeH="0" baseline="0" noProof="0" dirty="0" err="1">
                <a:ln>
                  <a:noFill/>
                </a:ln>
                <a:solidFill>
                  <a:srgbClr val="4C565C"/>
                </a:solidFill>
                <a:effectLst/>
                <a:uLnTx/>
                <a:uFillTx/>
                <a:latin typeface="Aptos"/>
                <a:ea typeface="+mn-ea"/>
                <a:cs typeface="+mn-cs"/>
              </a:rPr>
              <a:t>Πόσες</a:t>
            </a:r>
            <a:r>
              <a:rPr kumimoji="0" sz="1400" b="0" i="0" u="none" strike="noStrike" kern="1200" cap="none" spc="0" normalizeH="0" baseline="0" noProof="0" dirty="0">
                <a:ln>
                  <a:noFill/>
                </a:ln>
                <a:solidFill>
                  <a:srgbClr val="4C565C"/>
                </a:solidFill>
                <a:effectLst/>
                <a:uLnTx/>
                <a:uFillTx/>
                <a:latin typeface="Aptos"/>
                <a:ea typeface="+mn-ea"/>
                <a:cs typeface="+mn-cs"/>
              </a:rPr>
              <a:t> κα</a:t>
            </a:r>
            <a:r>
              <a:rPr kumimoji="0" sz="1400" b="0" i="0" u="none" strike="noStrike" kern="1200" cap="none" spc="0" normalizeH="0" baseline="0" noProof="0" dirty="0" err="1">
                <a:ln>
                  <a:noFill/>
                </a:ln>
                <a:solidFill>
                  <a:srgbClr val="4C565C"/>
                </a:solidFill>
                <a:effectLst/>
                <a:uLnTx/>
                <a:uFillTx/>
                <a:latin typeface="Aptos"/>
                <a:ea typeface="+mn-ea"/>
                <a:cs typeface="+mn-cs"/>
              </a:rPr>
              <a:t>λές</a:t>
            </a:r>
            <a:r>
              <a:rPr kumimoji="0" sz="1400" b="0" i="0" u="none" strike="noStrike" kern="1200" cap="none" spc="0" normalizeH="0" baseline="0" noProof="0" dirty="0">
                <a:ln>
                  <a:noFill/>
                </a:ln>
                <a:solidFill>
                  <a:srgbClr val="4C565C"/>
                </a:solidFill>
                <a:effectLst/>
                <a:uLnTx/>
                <a:uFillTx/>
                <a:latin typeface="Aptos"/>
                <a:ea typeface="+mn-ea"/>
                <a:cs typeface="+mn-cs"/>
              </a:rPr>
              <a:t> π</a:t>
            </a:r>
            <a:r>
              <a:rPr kumimoji="0" sz="1400" b="0" i="0" u="none" strike="noStrike" kern="1200" cap="none" spc="0" normalizeH="0" baseline="0" noProof="0" dirty="0" err="1">
                <a:ln>
                  <a:noFill/>
                </a:ln>
                <a:solidFill>
                  <a:srgbClr val="4C565C"/>
                </a:solidFill>
                <a:effectLst/>
                <a:uLnTx/>
                <a:uFillTx/>
                <a:latin typeface="Aptos"/>
                <a:ea typeface="+mn-ea"/>
                <a:cs typeface="+mn-cs"/>
              </a:rPr>
              <a:t>ράξεις</a:t>
            </a:r>
            <a:r>
              <a:rPr kumimoji="0" sz="1400" b="0" i="0" u="none" strike="noStrike" kern="1200" cap="none" spc="0" normalizeH="0" baseline="0" noProof="0" dirty="0">
                <a:ln>
                  <a:noFill/>
                </a:ln>
                <a:solidFill>
                  <a:srgbClr val="4C565C"/>
                </a:solidFill>
                <a:effectLst/>
                <a:uLnTx/>
                <a:uFillTx/>
                <a:latin typeface="Aptos"/>
                <a:ea typeface="+mn-ea"/>
                <a:cs typeface="+mn-cs"/>
              </a:rPr>
              <a:t> </a:t>
            </a:r>
            <a:r>
              <a:rPr kumimoji="0" sz="1400" b="0" i="0" u="none" strike="noStrike" kern="1200" cap="none" spc="0" normalizeH="0" baseline="0" noProof="0" dirty="0" err="1">
                <a:ln>
                  <a:noFill/>
                </a:ln>
                <a:solidFill>
                  <a:srgbClr val="4C565C"/>
                </a:solidFill>
                <a:effectLst/>
                <a:uLnTx/>
                <a:uFillTx/>
                <a:latin typeface="Aptos"/>
                <a:ea typeface="+mn-ea"/>
                <a:cs typeface="+mn-cs"/>
              </a:rPr>
              <a:t>κάνουν</a:t>
            </a:r>
            <a:r>
              <a:rPr kumimoji="0" sz="1400" b="0" i="0" u="none" strike="noStrike" kern="1200" cap="none" spc="0" normalizeH="0" baseline="0" noProof="0" dirty="0">
                <a:ln>
                  <a:noFill/>
                </a:ln>
                <a:solidFill>
                  <a:srgbClr val="4C565C"/>
                </a:solidFill>
                <a:effectLst/>
                <a:uLnTx/>
                <a:uFillTx/>
                <a:latin typeface="Aptos"/>
                <a:ea typeface="+mn-ea"/>
                <a:cs typeface="+mn-cs"/>
              </a:rPr>
              <a:t> </a:t>
            </a:r>
            <a:r>
              <a:rPr kumimoji="0" sz="1400" b="0" i="0" u="none" strike="noStrike" kern="1200" cap="none" spc="0" normalizeH="0" baseline="0" noProof="0" dirty="0" err="1">
                <a:ln>
                  <a:noFill/>
                </a:ln>
                <a:solidFill>
                  <a:srgbClr val="4C565C"/>
                </a:solidFill>
                <a:effectLst/>
                <a:uLnTx/>
                <a:uFillTx/>
                <a:latin typeface="Aptos"/>
                <a:ea typeface="+mn-ea"/>
                <a:cs typeface="+mn-cs"/>
              </a:rPr>
              <a:t>έν</a:t>
            </a:r>
            <a:r>
              <a:rPr kumimoji="0" sz="1400" b="0" i="0" u="none" strike="noStrike" kern="1200" cap="none" spc="0" normalizeH="0" baseline="0" noProof="0" dirty="0">
                <a:ln>
                  <a:noFill/>
                </a:ln>
                <a:solidFill>
                  <a:srgbClr val="4C565C"/>
                </a:solidFill>
                <a:effectLst/>
                <a:uLnTx/>
                <a:uFillTx/>
                <a:latin typeface="Aptos"/>
                <a:ea typeface="+mn-ea"/>
                <a:cs typeface="+mn-cs"/>
              </a:rPr>
              <a:t>αν άνθρωπο καλό;</a:t>
            </a:r>
          </a:p>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4C565C"/>
                </a:solidFill>
                <a:effectLst/>
                <a:uLnTx/>
                <a:uFillTx/>
                <a:latin typeface="Aptos"/>
                <a:ea typeface="+mn-ea"/>
                <a:cs typeface="+mn-cs"/>
              </a:rPr>
              <a:t>5. </a:t>
            </a:r>
            <a:r>
              <a:rPr kumimoji="0" sz="1400" b="0" i="0" u="none" strike="noStrike" kern="1200" cap="none" spc="0" normalizeH="0" baseline="0" noProof="0" dirty="0" err="1">
                <a:ln>
                  <a:noFill/>
                </a:ln>
                <a:solidFill>
                  <a:srgbClr val="4C565C"/>
                </a:solidFill>
                <a:effectLst/>
                <a:uLnTx/>
                <a:uFillTx/>
                <a:latin typeface="Aptos"/>
                <a:ea typeface="+mn-ea"/>
                <a:cs typeface="+mn-cs"/>
              </a:rPr>
              <a:t>Γίνετ</a:t>
            </a:r>
            <a:r>
              <a:rPr kumimoji="0" sz="1400" b="0" i="0" u="none" strike="noStrike" kern="1200" cap="none" spc="0" normalizeH="0" baseline="0" noProof="0" dirty="0">
                <a:ln>
                  <a:noFill/>
                </a:ln>
                <a:solidFill>
                  <a:srgbClr val="4C565C"/>
                </a:solidFill>
                <a:effectLst/>
                <a:uLnTx/>
                <a:uFillTx/>
                <a:latin typeface="Aptos"/>
                <a:ea typeface="+mn-ea"/>
                <a:cs typeface="+mn-cs"/>
              </a:rPr>
              <a:t>αι να είναι κάποιος ελεύθερος ακόμα κι αν ζει υπό περιορισμούς;</a:t>
            </a:r>
          </a:p>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4C565C"/>
                </a:solidFill>
                <a:effectLst/>
                <a:uLnTx/>
                <a:uFillTx/>
                <a:latin typeface="Aptos"/>
                <a:ea typeface="+mn-ea"/>
                <a:cs typeface="+mn-cs"/>
              </a:rPr>
              <a:t>6. </a:t>
            </a:r>
            <a:r>
              <a:rPr kumimoji="0" sz="1400" b="0" i="0" u="none" strike="noStrike" kern="1200" cap="none" spc="0" normalizeH="0" baseline="0" noProof="0" dirty="0" err="1">
                <a:ln>
                  <a:noFill/>
                </a:ln>
                <a:solidFill>
                  <a:srgbClr val="4C565C"/>
                </a:solidFill>
                <a:effectLst/>
                <a:uLnTx/>
                <a:uFillTx/>
                <a:latin typeface="Aptos"/>
                <a:ea typeface="+mn-ea"/>
                <a:cs typeface="+mn-cs"/>
              </a:rPr>
              <a:t>Πρέ</a:t>
            </a:r>
            <a:r>
              <a:rPr kumimoji="0" sz="1400" b="0" i="0" u="none" strike="noStrike" kern="1200" cap="none" spc="0" normalizeH="0" baseline="0" noProof="0" dirty="0">
                <a:ln>
                  <a:noFill/>
                </a:ln>
                <a:solidFill>
                  <a:srgbClr val="4C565C"/>
                </a:solidFill>
                <a:effectLst/>
                <a:uLnTx/>
                <a:uFillTx/>
                <a:latin typeface="Aptos"/>
                <a:ea typeface="+mn-ea"/>
                <a:cs typeface="+mn-cs"/>
              </a:rPr>
              <a:t>πει να λέμε πάντα την αλήθεια;</a:t>
            </a:r>
          </a:p>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4C565C"/>
                </a:solidFill>
                <a:effectLst/>
                <a:uLnTx/>
                <a:uFillTx/>
                <a:latin typeface="Aptos"/>
                <a:ea typeface="+mn-ea"/>
                <a:cs typeface="+mn-cs"/>
              </a:rPr>
              <a:t>7. </a:t>
            </a:r>
            <a:r>
              <a:rPr kumimoji="0" sz="1400" b="0" i="0" u="none" strike="noStrike" kern="1200" cap="none" spc="0" normalizeH="0" baseline="0" noProof="0" dirty="0" err="1">
                <a:ln>
                  <a:noFill/>
                </a:ln>
                <a:solidFill>
                  <a:srgbClr val="4C565C"/>
                </a:solidFill>
                <a:effectLst/>
                <a:uLnTx/>
                <a:uFillTx/>
                <a:latin typeface="Aptos"/>
                <a:ea typeface="+mn-ea"/>
                <a:cs typeface="+mn-cs"/>
              </a:rPr>
              <a:t>Είν</a:t>
            </a:r>
            <a:r>
              <a:rPr kumimoji="0" sz="1400" b="0" i="0" u="none" strike="noStrike" kern="1200" cap="none" spc="0" normalizeH="0" baseline="0" noProof="0" dirty="0">
                <a:ln>
                  <a:noFill/>
                </a:ln>
                <a:solidFill>
                  <a:srgbClr val="4C565C"/>
                </a:solidFill>
                <a:effectLst/>
                <a:uLnTx/>
                <a:uFillTx/>
                <a:latin typeface="Aptos"/>
                <a:ea typeface="+mn-ea"/>
                <a:cs typeface="+mn-cs"/>
              </a:rPr>
              <a:t>αι σωστό να βοηθάμε περισσότερο όσους συμπαθούμε;</a:t>
            </a:r>
          </a:p>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4C565C"/>
                </a:solidFill>
                <a:effectLst/>
                <a:uLnTx/>
                <a:uFillTx/>
                <a:latin typeface="Aptos"/>
                <a:ea typeface="+mn-ea"/>
                <a:cs typeface="+mn-cs"/>
              </a:rPr>
              <a:t>8. </a:t>
            </a:r>
            <a:r>
              <a:rPr kumimoji="0" sz="1400" b="0" i="0" u="none" strike="noStrike" kern="1200" cap="none" spc="0" normalizeH="0" baseline="0" noProof="0" dirty="0" err="1">
                <a:ln>
                  <a:noFill/>
                </a:ln>
                <a:solidFill>
                  <a:srgbClr val="4C565C"/>
                </a:solidFill>
                <a:effectLst/>
                <a:uLnTx/>
                <a:uFillTx/>
                <a:latin typeface="Aptos"/>
                <a:ea typeface="+mn-ea"/>
                <a:cs typeface="+mn-cs"/>
              </a:rPr>
              <a:t>Πρέ</a:t>
            </a:r>
            <a:r>
              <a:rPr kumimoji="0" sz="1400" b="0" i="0" u="none" strike="noStrike" kern="1200" cap="none" spc="0" normalizeH="0" baseline="0" noProof="0" dirty="0">
                <a:ln>
                  <a:noFill/>
                </a:ln>
                <a:solidFill>
                  <a:srgbClr val="4C565C"/>
                </a:solidFill>
                <a:effectLst/>
                <a:uLnTx/>
                <a:uFillTx/>
                <a:latin typeface="Aptos"/>
                <a:ea typeface="+mn-ea"/>
                <a:cs typeface="+mn-cs"/>
              </a:rPr>
              <a:t>πει κανείς να κάνει πολλά δώρα για να είναι γενναιόδωρος;</a:t>
            </a:r>
          </a:p>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4C565C"/>
                </a:solidFill>
                <a:effectLst/>
                <a:uLnTx/>
                <a:uFillTx/>
                <a:latin typeface="Aptos"/>
                <a:ea typeface="+mn-ea"/>
                <a:cs typeface="+mn-cs"/>
              </a:rPr>
              <a:t>9. </a:t>
            </a:r>
            <a:r>
              <a:rPr kumimoji="0" sz="1400" b="0" i="0" u="none" strike="noStrike" kern="1200" cap="none" spc="0" normalizeH="0" baseline="0" noProof="0" dirty="0" err="1">
                <a:ln>
                  <a:noFill/>
                </a:ln>
                <a:solidFill>
                  <a:srgbClr val="4C565C"/>
                </a:solidFill>
                <a:effectLst/>
                <a:uLnTx/>
                <a:uFillTx/>
                <a:latin typeface="Aptos"/>
                <a:ea typeface="+mn-ea"/>
                <a:cs typeface="+mn-cs"/>
              </a:rPr>
              <a:t>Τι</a:t>
            </a:r>
            <a:r>
              <a:rPr kumimoji="0" sz="1400" b="0" i="0" u="none" strike="noStrike" kern="1200" cap="none" spc="0" normalizeH="0" baseline="0" noProof="0" dirty="0">
                <a:ln>
                  <a:noFill/>
                </a:ln>
                <a:solidFill>
                  <a:srgbClr val="4C565C"/>
                </a:solidFill>
                <a:effectLst/>
                <a:uLnTx/>
                <a:uFillTx/>
                <a:latin typeface="Aptos"/>
                <a:ea typeface="+mn-ea"/>
                <a:cs typeface="+mn-cs"/>
              </a:rPr>
              <a:t> </a:t>
            </a:r>
            <a:r>
              <a:rPr kumimoji="0" sz="1400" b="0" i="0" u="none" strike="noStrike" kern="1200" cap="none" spc="0" normalizeH="0" baseline="0" noProof="0" dirty="0" err="1">
                <a:ln>
                  <a:noFill/>
                </a:ln>
                <a:solidFill>
                  <a:srgbClr val="4C565C"/>
                </a:solidFill>
                <a:effectLst/>
                <a:uLnTx/>
                <a:uFillTx/>
                <a:latin typeface="Aptos"/>
                <a:ea typeface="+mn-ea"/>
                <a:cs typeface="+mn-cs"/>
              </a:rPr>
              <a:t>σημ</a:t>
            </a:r>
            <a:r>
              <a:rPr kumimoji="0" sz="1400" b="0" i="0" u="none" strike="noStrike" kern="1200" cap="none" spc="0" normalizeH="0" baseline="0" noProof="0" dirty="0">
                <a:ln>
                  <a:noFill/>
                </a:ln>
                <a:solidFill>
                  <a:srgbClr val="4C565C"/>
                </a:solidFill>
                <a:effectLst/>
                <a:uLnTx/>
                <a:uFillTx/>
                <a:latin typeface="Aptos"/>
                <a:ea typeface="+mn-ea"/>
                <a:cs typeface="+mn-cs"/>
              </a:rPr>
              <a:t>αίνει να είναι κανείς «τυχερός»; Φτάνει αυτό για να είναι «καλός άνθρωπος»;</a:t>
            </a:r>
          </a:p>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4C565C"/>
                </a:solidFill>
                <a:effectLst/>
                <a:uLnTx/>
                <a:uFillTx/>
                <a:latin typeface="Aptos"/>
                <a:ea typeface="+mn-ea"/>
                <a:cs typeface="+mn-cs"/>
              </a:rPr>
              <a:t>10. </a:t>
            </a:r>
            <a:r>
              <a:rPr kumimoji="0" sz="1400" b="0" i="0" u="none" strike="noStrike" kern="1200" cap="none" spc="0" normalizeH="0" baseline="0" noProof="0" dirty="0" err="1">
                <a:ln>
                  <a:noFill/>
                </a:ln>
                <a:solidFill>
                  <a:srgbClr val="4C565C"/>
                </a:solidFill>
                <a:effectLst/>
                <a:uLnTx/>
                <a:uFillTx/>
                <a:latin typeface="Aptos"/>
                <a:ea typeface="+mn-ea"/>
                <a:cs typeface="+mn-cs"/>
              </a:rPr>
              <a:t>Τι</a:t>
            </a:r>
            <a:r>
              <a:rPr kumimoji="0" sz="1400" b="0" i="0" u="none" strike="noStrike" kern="1200" cap="none" spc="0" normalizeH="0" baseline="0" noProof="0" dirty="0">
                <a:ln>
                  <a:noFill/>
                </a:ln>
                <a:solidFill>
                  <a:srgbClr val="4C565C"/>
                </a:solidFill>
                <a:effectLst/>
                <a:uLnTx/>
                <a:uFillTx/>
                <a:latin typeface="Aptos"/>
                <a:ea typeface="+mn-ea"/>
                <a:cs typeface="+mn-cs"/>
              </a:rPr>
              <a:t> </a:t>
            </a:r>
            <a:r>
              <a:rPr kumimoji="0" sz="1400" b="0" i="0" u="none" strike="noStrike" kern="1200" cap="none" spc="0" normalizeH="0" baseline="0" noProof="0" dirty="0" err="1">
                <a:ln>
                  <a:noFill/>
                </a:ln>
                <a:solidFill>
                  <a:srgbClr val="4C565C"/>
                </a:solidFill>
                <a:effectLst/>
                <a:uLnTx/>
                <a:uFillTx/>
                <a:latin typeface="Aptos"/>
                <a:ea typeface="+mn-ea"/>
                <a:cs typeface="+mn-cs"/>
              </a:rPr>
              <a:t>εννοούμε</a:t>
            </a:r>
            <a:r>
              <a:rPr kumimoji="0" sz="1400" b="0" i="0" u="none" strike="noStrike" kern="1200" cap="none" spc="0" normalizeH="0" baseline="0" noProof="0" dirty="0">
                <a:ln>
                  <a:noFill/>
                </a:ln>
                <a:solidFill>
                  <a:srgbClr val="4C565C"/>
                </a:solidFill>
                <a:effectLst/>
                <a:uLnTx/>
                <a:uFillTx/>
                <a:latin typeface="Aptos"/>
                <a:ea typeface="+mn-ea"/>
                <a:cs typeface="+mn-cs"/>
              </a:rPr>
              <a:t> </a:t>
            </a:r>
            <a:r>
              <a:rPr kumimoji="0" sz="1400" b="0" i="0" u="none" strike="noStrike" kern="1200" cap="none" spc="0" normalizeH="0" baseline="0" noProof="0" dirty="0" err="1">
                <a:ln>
                  <a:noFill/>
                </a:ln>
                <a:solidFill>
                  <a:srgbClr val="4C565C"/>
                </a:solidFill>
                <a:effectLst/>
                <a:uLnTx/>
                <a:uFillTx/>
                <a:latin typeface="Aptos"/>
                <a:ea typeface="+mn-ea"/>
                <a:cs typeface="+mn-cs"/>
              </a:rPr>
              <a:t>ότ</a:t>
            </a:r>
            <a:r>
              <a:rPr kumimoji="0" sz="1400" b="0" i="0" u="none" strike="noStrike" kern="1200" cap="none" spc="0" normalizeH="0" baseline="0" noProof="0" dirty="0">
                <a:ln>
                  <a:noFill/>
                </a:ln>
                <a:solidFill>
                  <a:srgbClr val="4C565C"/>
                </a:solidFill>
                <a:effectLst/>
                <a:uLnTx/>
                <a:uFillTx/>
                <a:latin typeface="Aptos"/>
                <a:ea typeface="+mn-ea"/>
                <a:cs typeface="+mn-cs"/>
              </a:rPr>
              <a:t>αν λέμε για κάτι ότι είναι «το κανονικό»;</a:t>
            </a:r>
          </a:p>
        </p:txBody>
      </p:sp>
      <p:sp>
        <p:nvSpPr>
          <p:cNvPr id="13" name="Rectangle 12"/>
          <p:cNvSpPr/>
          <p:nvPr/>
        </p:nvSpPr>
        <p:spPr>
          <a:xfrm>
            <a:off x="658368" y="4581144"/>
            <a:ext cx="2788920" cy="2267712"/>
          </a:xfrm>
          <a:prstGeom prst="rect">
            <a:avLst/>
          </a:prstGeom>
          <a:solidFill>
            <a:srgbClr val="E5ECEE"/>
          </a:solidFill>
          <a:ln w="7620">
            <a:solidFill>
              <a:srgbClr val="D6D2CA"/>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Rectangle 13"/>
          <p:cNvSpPr/>
          <p:nvPr/>
        </p:nvSpPr>
        <p:spPr>
          <a:xfrm>
            <a:off x="3447287" y="4581144"/>
            <a:ext cx="8074152" cy="2267712"/>
          </a:xfrm>
          <a:prstGeom prst="rect">
            <a:avLst/>
          </a:prstGeom>
          <a:solidFill>
            <a:srgbClr val="E5ECEE"/>
          </a:solidFill>
          <a:ln w="7620">
            <a:solidFill>
              <a:srgbClr val="D6D2CA"/>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5" name="TextBox 14"/>
          <p:cNvSpPr txBox="1"/>
          <p:nvPr/>
        </p:nvSpPr>
        <p:spPr>
          <a:xfrm>
            <a:off x="694944" y="4617720"/>
            <a:ext cx="2715768" cy="2194560"/>
          </a:xfrm>
          <a:prstGeom prst="rect">
            <a:avLst/>
          </a:prstGeom>
          <a:noFill/>
        </p:spPr>
        <p:txBody>
          <a:bodyPr wrap="square" lIns="100584" tIns="64008" anchor="t">
            <a:spAutoFit/>
          </a:bodyPr>
          <a:lstStyle/>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1" i="0" u="none" strike="noStrike" kern="1200" cap="none" spc="0" normalizeH="0" baseline="0" noProof="0">
                <a:ln>
                  <a:noFill/>
                </a:ln>
                <a:solidFill>
                  <a:srgbClr val="24465B"/>
                </a:solidFill>
                <a:effectLst/>
                <a:uLnTx/>
                <a:uFillTx/>
                <a:latin typeface="Aptos Display"/>
                <a:ea typeface="+mn-ea"/>
                <a:cs typeface="+mn-cs"/>
              </a:rPr>
              <a:t>2. Πρότυπα</a:t>
            </a:r>
          </a:p>
        </p:txBody>
      </p:sp>
      <p:sp>
        <p:nvSpPr>
          <p:cNvPr id="16" name="TextBox 15"/>
          <p:cNvSpPr txBox="1"/>
          <p:nvPr/>
        </p:nvSpPr>
        <p:spPr>
          <a:xfrm>
            <a:off x="3474719" y="4666199"/>
            <a:ext cx="8019288" cy="1641668"/>
          </a:xfrm>
          <a:prstGeom prst="rect">
            <a:avLst/>
          </a:prstGeom>
          <a:noFill/>
        </p:spPr>
        <p:txBody>
          <a:bodyPr wrap="square" lIns="100584" tIns="64008" anchor="t">
            <a:spAutoFit/>
          </a:bodyPr>
          <a:lstStyle/>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4C565C"/>
                </a:solidFill>
                <a:effectLst/>
                <a:uLnTx/>
                <a:uFillTx/>
                <a:latin typeface="Aptos"/>
                <a:ea typeface="+mn-ea"/>
                <a:cs typeface="+mn-cs"/>
              </a:rPr>
              <a:t>1. </a:t>
            </a:r>
            <a:r>
              <a:rPr kumimoji="0" sz="1400" b="0" i="0" u="none" strike="noStrike" kern="1200" cap="none" spc="0" normalizeH="0" baseline="0" noProof="0" dirty="0" err="1">
                <a:ln>
                  <a:noFill/>
                </a:ln>
                <a:solidFill>
                  <a:srgbClr val="4C565C"/>
                </a:solidFill>
                <a:effectLst/>
                <a:uLnTx/>
                <a:uFillTx/>
                <a:latin typeface="Aptos"/>
                <a:ea typeface="+mn-ea"/>
                <a:cs typeface="+mn-cs"/>
              </a:rPr>
              <a:t>Ποιον</a:t>
            </a:r>
            <a:r>
              <a:rPr kumimoji="0" sz="1400" b="0" i="0" u="none" strike="noStrike" kern="1200" cap="none" spc="0" normalizeH="0" baseline="0" noProof="0" dirty="0">
                <a:ln>
                  <a:noFill/>
                </a:ln>
                <a:solidFill>
                  <a:srgbClr val="4C565C"/>
                </a:solidFill>
                <a:effectLst/>
                <a:uLnTx/>
                <a:uFillTx/>
                <a:latin typeface="Aptos"/>
                <a:ea typeface="+mn-ea"/>
                <a:cs typeface="+mn-cs"/>
              </a:rPr>
              <a:t> ή π</a:t>
            </a:r>
            <a:r>
              <a:rPr kumimoji="0" sz="1400" b="0" i="0" u="none" strike="noStrike" kern="1200" cap="none" spc="0" normalizeH="0" baseline="0" noProof="0" dirty="0" err="1">
                <a:ln>
                  <a:noFill/>
                </a:ln>
                <a:solidFill>
                  <a:srgbClr val="4C565C"/>
                </a:solidFill>
                <a:effectLst/>
                <a:uLnTx/>
                <a:uFillTx/>
                <a:latin typeface="Aptos"/>
                <a:ea typeface="+mn-ea"/>
                <a:cs typeface="+mn-cs"/>
              </a:rPr>
              <a:t>οι</a:t>
            </a:r>
            <a:r>
              <a:rPr kumimoji="0" sz="1400" b="0" i="0" u="none" strike="noStrike" kern="1200" cap="none" spc="0" normalizeH="0" baseline="0" noProof="0" dirty="0">
                <a:ln>
                  <a:noFill/>
                </a:ln>
                <a:solidFill>
                  <a:srgbClr val="4C565C"/>
                </a:solidFill>
                <a:effectLst/>
                <a:uLnTx/>
                <a:uFillTx/>
                <a:latin typeface="Aptos"/>
                <a:ea typeface="+mn-ea"/>
                <a:cs typeface="+mn-cs"/>
              </a:rPr>
              <a:t>α θαυμάζεις και γιατί;</a:t>
            </a:r>
          </a:p>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4C565C"/>
                </a:solidFill>
                <a:effectLst/>
                <a:uLnTx/>
                <a:uFillTx/>
                <a:latin typeface="Aptos"/>
                <a:ea typeface="+mn-ea"/>
                <a:cs typeface="+mn-cs"/>
              </a:rPr>
              <a:t>2. </a:t>
            </a:r>
            <a:r>
              <a:rPr kumimoji="0" sz="1400" b="0" i="0" u="none" strike="noStrike" kern="1200" cap="none" spc="0" normalizeH="0" baseline="0" noProof="0" dirty="0" err="1">
                <a:ln>
                  <a:noFill/>
                </a:ln>
                <a:solidFill>
                  <a:srgbClr val="4C565C"/>
                </a:solidFill>
                <a:effectLst/>
                <a:uLnTx/>
                <a:uFillTx/>
                <a:latin typeface="Aptos"/>
                <a:ea typeface="+mn-ea"/>
                <a:cs typeface="+mn-cs"/>
              </a:rPr>
              <a:t>Γι</a:t>
            </a:r>
            <a:r>
              <a:rPr kumimoji="0" sz="1400" b="0" i="0" u="none" strike="noStrike" kern="1200" cap="none" spc="0" normalizeH="0" baseline="0" noProof="0" dirty="0">
                <a:ln>
                  <a:noFill/>
                </a:ln>
                <a:solidFill>
                  <a:srgbClr val="4C565C"/>
                </a:solidFill>
                <a:effectLst/>
                <a:uLnTx/>
                <a:uFillTx/>
                <a:latin typeface="Aptos"/>
                <a:ea typeface="+mn-ea"/>
                <a:cs typeface="+mn-cs"/>
              </a:rPr>
              <a:t>ατί δεν έχουμε όλοι τα ίδια πρότυπα;</a:t>
            </a:r>
          </a:p>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4C565C"/>
                </a:solidFill>
                <a:effectLst/>
                <a:uLnTx/>
                <a:uFillTx/>
                <a:latin typeface="Aptos"/>
                <a:ea typeface="+mn-ea"/>
                <a:cs typeface="+mn-cs"/>
              </a:rPr>
              <a:t>3. </a:t>
            </a:r>
            <a:r>
              <a:rPr kumimoji="0" sz="1400" b="0" i="0" u="none" strike="noStrike" kern="1200" cap="none" spc="0" normalizeH="0" baseline="0" noProof="0" dirty="0" err="1">
                <a:ln>
                  <a:noFill/>
                </a:ln>
                <a:solidFill>
                  <a:srgbClr val="4C565C"/>
                </a:solidFill>
                <a:effectLst/>
                <a:uLnTx/>
                <a:uFillTx/>
                <a:latin typeface="Aptos"/>
                <a:ea typeface="+mn-ea"/>
                <a:cs typeface="+mn-cs"/>
              </a:rPr>
              <a:t>Πρέ</a:t>
            </a:r>
            <a:r>
              <a:rPr kumimoji="0" sz="1400" b="0" i="0" u="none" strike="noStrike" kern="1200" cap="none" spc="0" normalizeH="0" baseline="0" noProof="0" dirty="0">
                <a:ln>
                  <a:noFill/>
                </a:ln>
                <a:solidFill>
                  <a:srgbClr val="4C565C"/>
                </a:solidFill>
                <a:effectLst/>
                <a:uLnTx/>
                <a:uFillTx/>
                <a:latin typeface="Aptos"/>
                <a:ea typeface="+mn-ea"/>
                <a:cs typeface="+mn-cs"/>
              </a:rPr>
              <a:t>πει να είναι κάποιος διάσημος για να γίνει πρότυπο για τους άλλους;</a:t>
            </a:r>
          </a:p>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4C565C"/>
                </a:solidFill>
                <a:effectLst/>
                <a:uLnTx/>
                <a:uFillTx/>
                <a:latin typeface="Aptos"/>
                <a:ea typeface="+mn-ea"/>
                <a:cs typeface="+mn-cs"/>
              </a:rPr>
              <a:t>4. </a:t>
            </a:r>
            <a:r>
              <a:rPr kumimoji="0" sz="1400" b="0" i="0" u="none" strike="noStrike" kern="1200" cap="none" spc="0" normalizeH="0" baseline="0" noProof="0" dirty="0" err="1">
                <a:ln>
                  <a:noFill/>
                </a:ln>
                <a:solidFill>
                  <a:srgbClr val="4C565C"/>
                </a:solidFill>
                <a:effectLst/>
                <a:uLnTx/>
                <a:uFillTx/>
                <a:latin typeface="Aptos"/>
                <a:ea typeface="+mn-ea"/>
                <a:cs typeface="+mn-cs"/>
              </a:rPr>
              <a:t>Είν</a:t>
            </a:r>
            <a:r>
              <a:rPr kumimoji="0" sz="1400" b="0" i="0" u="none" strike="noStrike" kern="1200" cap="none" spc="0" normalizeH="0" baseline="0" noProof="0" dirty="0">
                <a:ln>
                  <a:noFill/>
                </a:ln>
                <a:solidFill>
                  <a:srgbClr val="4C565C"/>
                </a:solidFill>
                <a:effectLst/>
                <a:uLnTx/>
                <a:uFillTx/>
                <a:latin typeface="Aptos"/>
                <a:ea typeface="+mn-ea"/>
                <a:cs typeface="+mn-cs"/>
              </a:rPr>
              <a:t>αι πιο σημαντικό να θαυμάζουμε κάποιον για αυτά που έχει πετύχει ή για τον τρόπο που συμπεριφέρεται;</a:t>
            </a:r>
          </a:p>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4C565C"/>
                </a:solidFill>
                <a:effectLst/>
                <a:uLnTx/>
                <a:uFillTx/>
                <a:latin typeface="Aptos"/>
                <a:ea typeface="+mn-ea"/>
                <a:cs typeface="+mn-cs"/>
              </a:rPr>
              <a:t>5. </a:t>
            </a:r>
            <a:r>
              <a:rPr kumimoji="0" sz="1400" b="0" i="0" u="none" strike="noStrike" kern="1200" cap="none" spc="0" normalizeH="0" baseline="0" noProof="0" dirty="0" err="1">
                <a:ln>
                  <a:noFill/>
                </a:ln>
                <a:solidFill>
                  <a:srgbClr val="4C565C"/>
                </a:solidFill>
                <a:effectLst/>
                <a:uLnTx/>
                <a:uFillTx/>
                <a:latin typeface="Aptos"/>
                <a:ea typeface="+mn-ea"/>
                <a:cs typeface="+mn-cs"/>
              </a:rPr>
              <a:t>Πώς</a:t>
            </a:r>
            <a:r>
              <a:rPr kumimoji="0" sz="1400" b="0" i="0" u="none" strike="noStrike" kern="1200" cap="none" spc="0" normalizeH="0" baseline="0" noProof="0" dirty="0">
                <a:ln>
                  <a:noFill/>
                </a:ln>
                <a:solidFill>
                  <a:srgbClr val="4C565C"/>
                </a:solidFill>
                <a:effectLst/>
                <a:uLnTx/>
                <a:uFillTx/>
                <a:latin typeface="Aptos"/>
                <a:ea typeface="+mn-ea"/>
                <a:cs typeface="+mn-cs"/>
              </a:rPr>
              <a:t> απ</a:t>
            </a:r>
            <a:r>
              <a:rPr kumimoji="0" sz="1400" b="0" i="0" u="none" strike="noStrike" kern="1200" cap="none" spc="0" normalizeH="0" baseline="0" noProof="0" dirty="0" err="1">
                <a:ln>
                  <a:noFill/>
                </a:ln>
                <a:solidFill>
                  <a:srgbClr val="4C565C"/>
                </a:solidFill>
                <a:effectLst/>
                <a:uLnTx/>
                <a:uFillTx/>
                <a:latin typeface="Aptos"/>
                <a:ea typeface="+mn-ea"/>
                <a:cs typeface="+mn-cs"/>
              </a:rPr>
              <a:t>οφ</a:t>
            </a:r>
            <a:r>
              <a:rPr kumimoji="0" sz="1400" b="0" i="0" u="none" strike="noStrike" kern="1200" cap="none" spc="0" normalizeH="0" baseline="0" noProof="0" dirty="0">
                <a:ln>
                  <a:noFill/>
                </a:ln>
                <a:solidFill>
                  <a:srgbClr val="4C565C"/>
                </a:solidFill>
                <a:effectLst/>
                <a:uLnTx/>
                <a:uFillTx/>
                <a:latin typeface="Aptos"/>
                <a:ea typeface="+mn-ea"/>
                <a:cs typeface="+mn-cs"/>
              </a:rPr>
              <a:t>ασίζουμε ποιος είναι καλό πρότυπο;</a:t>
            </a:r>
          </a:p>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4C565C"/>
                </a:solidFill>
                <a:effectLst/>
                <a:uLnTx/>
                <a:uFillTx/>
                <a:latin typeface="Aptos"/>
                <a:ea typeface="+mn-ea"/>
                <a:cs typeface="+mn-cs"/>
              </a:rPr>
              <a:t>6. </a:t>
            </a:r>
            <a:r>
              <a:rPr kumimoji="0" sz="1400" b="0" i="0" u="none" strike="noStrike" kern="1200" cap="none" spc="0" normalizeH="0" baseline="0" noProof="0" dirty="0" err="1">
                <a:ln>
                  <a:noFill/>
                </a:ln>
                <a:solidFill>
                  <a:srgbClr val="4C565C"/>
                </a:solidFill>
                <a:effectLst/>
                <a:uLnTx/>
                <a:uFillTx/>
                <a:latin typeface="Aptos"/>
                <a:ea typeface="+mn-ea"/>
                <a:cs typeface="+mn-cs"/>
              </a:rPr>
              <a:t>Αν</a:t>
            </a:r>
            <a:r>
              <a:rPr kumimoji="0" sz="1400" b="0" i="0" u="none" strike="noStrike" kern="1200" cap="none" spc="0" normalizeH="0" baseline="0" noProof="0" dirty="0">
                <a:ln>
                  <a:noFill/>
                </a:ln>
                <a:solidFill>
                  <a:srgbClr val="4C565C"/>
                </a:solidFill>
                <a:effectLst/>
                <a:uLnTx/>
                <a:uFillTx/>
                <a:latin typeface="Aptos"/>
                <a:ea typeface="+mn-ea"/>
                <a:cs typeface="+mn-cs"/>
              </a:rPr>
              <a:t> </a:t>
            </a:r>
            <a:r>
              <a:rPr kumimoji="0" sz="1400" b="0" i="0" u="none" strike="noStrike" kern="1200" cap="none" spc="0" normalizeH="0" baseline="0" noProof="0" dirty="0" err="1">
                <a:ln>
                  <a:noFill/>
                </a:ln>
                <a:solidFill>
                  <a:srgbClr val="4C565C"/>
                </a:solidFill>
                <a:effectLst/>
                <a:uLnTx/>
                <a:uFillTx/>
                <a:latin typeface="Aptos"/>
                <a:ea typeface="+mn-ea"/>
                <a:cs typeface="+mn-cs"/>
              </a:rPr>
              <a:t>είχες</a:t>
            </a:r>
            <a:r>
              <a:rPr kumimoji="0" sz="1400" b="0" i="0" u="none" strike="noStrike" kern="1200" cap="none" spc="0" normalizeH="0" baseline="0" noProof="0" dirty="0">
                <a:ln>
                  <a:noFill/>
                </a:ln>
                <a:solidFill>
                  <a:srgbClr val="4C565C"/>
                </a:solidFill>
                <a:effectLst/>
                <a:uLnTx/>
                <a:uFillTx/>
                <a:latin typeface="Aptos"/>
                <a:ea typeface="+mn-ea"/>
                <a:cs typeface="+mn-cs"/>
              </a:rPr>
              <a:t> </a:t>
            </a:r>
            <a:r>
              <a:rPr kumimoji="0" sz="1400" b="0" i="0" u="none" strike="noStrike" kern="1200" cap="none" spc="0" normalizeH="0" baseline="0" noProof="0" dirty="0" err="1">
                <a:ln>
                  <a:noFill/>
                </a:ln>
                <a:solidFill>
                  <a:srgbClr val="4C565C"/>
                </a:solidFill>
                <a:effectLst/>
                <a:uLnTx/>
                <a:uFillTx/>
                <a:latin typeface="Aptos"/>
                <a:ea typeface="+mn-ea"/>
                <a:cs typeface="+mn-cs"/>
              </a:rPr>
              <a:t>τη</a:t>
            </a:r>
            <a:r>
              <a:rPr kumimoji="0" sz="1400" b="0" i="0" u="none" strike="noStrike" kern="1200" cap="none" spc="0" normalizeH="0" baseline="0" noProof="0" dirty="0">
                <a:ln>
                  <a:noFill/>
                </a:ln>
                <a:solidFill>
                  <a:srgbClr val="4C565C"/>
                </a:solidFill>
                <a:effectLst/>
                <a:uLnTx/>
                <a:uFillTx/>
                <a:latin typeface="Aptos"/>
                <a:ea typeface="+mn-ea"/>
                <a:cs typeface="+mn-cs"/>
              </a:rPr>
              <a:t> </a:t>
            </a:r>
            <a:r>
              <a:rPr kumimoji="0" sz="1400" b="0" i="0" u="none" strike="noStrike" kern="1200" cap="none" spc="0" normalizeH="0" baseline="0" noProof="0" dirty="0" err="1">
                <a:ln>
                  <a:noFill/>
                </a:ln>
                <a:solidFill>
                  <a:srgbClr val="4C565C"/>
                </a:solidFill>
                <a:effectLst/>
                <a:uLnTx/>
                <a:uFillTx/>
                <a:latin typeface="Aptos"/>
                <a:ea typeface="+mn-ea"/>
                <a:cs typeface="+mn-cs"/>
              </a:rPr>
              <a:t>δυν</a:t>
            </a:r>
            <a:r>
              <a:rPr kumimoji="0" sz="1400" b="0" i="0" u="none" strike="noStrike" kern="1200" cap="none" spc="0" normalizeH="0" baseline="0" noProof="0" dirty="0">
                <a:ln>
                  <a:noFill/>
                </a:ln>
                <a:solidFill>
                  <a:srgbClr val="4C565C"/>
                </a:solidFill>
                <a:effectLst/>
                <a:uLnTx/>
                <a:uFillTx/>
                <a:latin typeface="Aptos"/>
                <a:ea typeface="+mn-ea"/>
                <a:cs typeface="+mn-cs"/>
              </a:rPr>
              <a:t>ατότητα να γίνεις το πρότυπο κάποιου, τι θα ήθελες να μιμηθεί από εσένα;</a:t>
            </a:r>
            <a:endParaRPr kumimoji="0" sz="1140" b="0" i="0" u="none" strike="noStrike" kern="1200" cap="none" spc="0" normalizeH="0" baseline="0" noProof="0" dirty="0">
              <a:ln>
                <a:noFill/>
              </a:ln>
              <a:solidFill>
                <a:srgbClr val="4C565C"/>
              </a:solidFill>
              <a:effectLst/>
              <a:uLnTx/>
              <a:uFillTx/>
              <a:latin typeface="Aptos"/>
              <a:ea typeface="+mn-ea"/>
              <a:cs typeface="+mn-cs"/>
            </a:endParaRPr>
          </a:p>
        </p:txBody>
      </p:sp>
      <p:sp>
        <p:nvSpPr>
          <p:cNvPr id="17" name="Rectangle 16"/>
          <p:cNvSpPr/>
          <p:nvPr/>
        </p:nvSpPr>
        <p:spPr>
          <a:xfrm>
            <a:off x="502920" y="6510528"/>
            <a:ext cx="11155680" cy="10972"/>
          </a:xfrm>
          <a:prstGeom prst="rect">
            <a:avLst/>
          </a:prstGeom>
          <a:solidFill>
            <a:srgbClr val="D6D2C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8" name="Θέση αριθμού διαφάνειας 17">
            <a:extLst>
              <a:ext uri="{FF2B5EF4-FFF2-40B4-BE49-F238E27FC236}">
                <a16:creationId xmlns:a16="http://schemas.microsoft.com/office/drawing/2014/main" id="{5D96621D-0B69-1559-BF0D-3FBBFF6B3FBE}"/>
              </a:ext>
            </a:extLst>
          </p:cNvPr>
          <p:cNvSpPr>
            <a:spLocks noGrp="1"/>
          </p:cNvSpPr>
          <p:nvPr>
            <p:ph type="sldNum" sz="quarter" idx="12"/>
          </p:nvPr>
        </p:nvSpPr>
        <p:spPr>
          <a:xfrm>
            <a:off x="9680448" y="6447155"/>
            <a:ext cx="2133600" cy="365125"/>
          </a:xfrm>
        </p:spPr>
        <p:txBody>
          <a:bodyPr/>
          <a:lstStyle/>
          <a:p>
            <a:fld id="{C1FF6DA9-008F-8B48-92A6-B652298478BF}" type="slidenum">
              <a:rPr lang="en-US" smtClean="0"/>
              <a:t>50</a:t>
            </a:fld>
            <a:endParaRPr lang="en-US"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sp>
        <p:nvSpPr>
          <p:cNvPr id="2" name="TextBox 1"/>
          <p:cNvSpPr txBox="1"/>
          <p:nvPr/>
        </p:nvSpPr>
        <p:spPr>
          <a:xfrm>
            <a:off x="658368" y="1371910"/>
            <a:ext cx="2560320" cy="283154"/>
          </a:xfrm>
          <a:prstGeom prst="rect">
            <a:avLst/>
          </a:prstGeom>
          <a:noFill/>
        </p:spPr>
        <p:txBody>
          <a:bodyPr wrap="square" lIns="27432" tIns="18288" rIns="27432" bIns="18288"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600" b="1" i="0" u="none" strike="noStrike" kern="1200" cap="none" spc="0" normalizeH="0" baseline="0" noProof="0" dirty="0">
                <a:ln>
                  <a:noFill/>
                </a:ln>
                <a:solidFill>
                  <a:srgbClr val="D7B06B"/>
                </a:solidFill>
                <a:effectLst>
                  <a:outerShdw blurRad="38100" dist="38100" dir="2700000" algn="tl">
                    <a:srgbClr val="000000">
                      <a:alpha val="43137"/>
                    </a:srgbClr>
                  </a:outerShdw>
                </a:effectLst>
                <a:uLnTx/>
                <a:uFillTx/>
                <a:latin typeface="Aptos"/>
                <a:ea typeface="+mn-ea"/>
                <a:cs typeface="+mn-cs"/>
              </a:rPr>
              <a:t>Δ΄ ΔΗΜΟΤΙΚΟΥ</a:t>
            </a:r>
          </a:p>
        </p:txBody>
      </p:sp>
      <p:sp>
        <p:nvSpPr>
          <p:cNvPr id="3" name="TextBox 2"/>
          <p:cNvSpPr txBox="1"/>
          <p:nvPr/>
        </p:nvSpPr>
        <p:spPr>
          <a:xfrm>
            <a:off x="685800" y="749808"/>
            <a:ext cx="9875520" cy="502920"/>
          </a:xfrm>
          <a:prstGeom prst="rect">
            <a:avLst/>
          </a:prstGeom>
          <a:noFill/>
        </p:spPr>
        <p:txBody>
          <a:bodyPr wrap="square" lIns="27432" tIns="18288" rIns="27432" bIns="18288"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2550" b="1" i="0" u="none" strike="noStrike" kern="1200" cap="none" spc="0" normalizeH="0" baseline="0" noProof="0">
                <a:ln>
                  <a:noFill/>
                </a:ln>
                <a:solidFill>
                  <a:srgbClr val="24465B"/>
                </a:solidFill>
                <a:effectLst/>
                <a:uLnTx/>
                <a:uFillTx/>
                <a:latin typeface="Aptos Display"/>
                <a:ea typeface="+mn-ea"/>
                <a:cs typeface="+mn-cs"/>
              </a:rPr>
              <a:t>Θεματικά πεδία και θεματικές ενότητες</a:t>
            </a:r>
          </a:p>
        </p:txBody>
      </p:sp>
      <p:sp>
        <p:nvSpPr>
          <p:cNvPr id="5" name="Rectangle 4"/>
          <p:cNvSpPr/>
          <p:nvPr/>
        </p:nvSpPr>
        <p:spPr>
          <a:xfrm>
            <a:off x="658368" y="1783080"/>
            <a:ext cx="2788920" cy="530352"/>
          </a:xfrm>
          <a:prstGeom prst="rect">
            <a:avLst/>
          </a:prstGeom>
          <a:solidFill>
            <a:srgbClr val="24465B"/>
          </a:solidFill>
          <a:ln w="10160">
            <a:solidFill>
              <a:srgbClr val="24465B"/>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Rectangle 5"/>
          <p:cNvSpPr/>
          <p:nvPr/>
        </p:nvSpPr>
        <p:spPr>
          <a:xfrm>
            <a:off x="3447287" y="1783080"/>
            <a:ext cx="8074152" cy="530352"/>
          </a:xfrm>
          <a:prstGeom prst="rect">
            <a:avLst/>
          </a:prstGeom>
          <a:solidFill>
            <a:srgbClr val="24465B"/>
          </a:solidFill>
          <a:ln w="10160">
            <a:solidFill>
              <a:srgbClr val="24465B"/>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TextBox 6"/>
          <p:cNvSpPr txBox="1"/>
          <p:nvPr/>
        </p:nvSpPr>
        <p:spPr>
          <a:xfrm>
            <a:off x="768096" y="1920240"/>
            <a:ext cx="2569463" cy="228600"/>
          </a:xfrm>
          <a:prstGeom prst="rect">
            <a:avLst/>
          </a:prstGeom>
          <a:noFill/>
        </p:spPr>
        <p:txBody>
          <a:bodyPr wrap="square" lIns="27432" tIns="18288" rIns="27432" bIns="18288"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250" b="1" i="0" u="none" strike="noStrike" kern="1200" cap="none" spc="0" normalizeH="0" baseline="0" noProof="0">
                <a:ln>
                  <a:noFill/>
                </a:ln>
                <a:solidFill>
                  <a:srgbClr val="FFFFFF"/>
                </a:solidFill>
                <a:effectLst/>
                <a:uLnTx/>
                <a:uFillTx/>
                <a:latin typeface="Aptos"/>
                <a:ea typeface="+mn-ea"/>
                <a:cs typeface="+mn-cs"/>
              </a:rPr>
              <a:t>Θεματικό πεδίο</a:t>
            </a:r>
          </a:p>
        </p:txBody>
      </p:sp>
      <p:sp>
        <p:nvSpPr>
          <p:cNvPr id="8" name="TextBox 7"/>
          <p:cNvSpPr txBox="1"/>
          <p:nvPr/>
        </p:nvSpPr>
        <p:spPr>
          <a:xfrm>
            <a:off x="3557015" y="1920240"/>
            <a:ext cx="7854696" cy="228600"/>
          </a:xfrm>
          <a:prstGeom prst="rect">
            <a:avLst/>
          </a:prstGeom>
          <a:noFill/>
        </p:spPr>
        <p:txBody>
          <a:bodyPr wrap="square" lIns="27432" tIns="18288" rIns="27432" bIns="18288"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250" b="1" i="0" u="none" strike="noStrike" kern="1200" cap="none" spc="0" normalizeH="0" baseline="0" noProof="0">
                <a:ln>
                  <a:noFill/>
                </a:ln>
                <a:solidFill>
                  <a:srgbClr val="FFFFFF"/>
                </a:solidFill>
                <a:effectLst/>
                <a:uLnTx/>
                <a:uFillTx/>
                <a:latin typeface="Aptos"/>
                <a:ea typeface="+mn-ea"/>
                <a:cs typeface="+mn-cs"/>
              </a:rPr>
              <a:t>Θεματικές ενότητες</a:t>
            </a:r>
          </a:p>
        </p:txBody>
      </p:sp>
      <p:sp>
        <p:nvSpPr>
          <p:cNvPr id="9" name="Rectangle 8"/>
          <p:cNvSpPr/>
          <p:nvPr/>
        </p:nvSpPr>
        <p:spPr>
          <a:xfrm>
            <a:off x="658368" y="2313432"/>
            <a:ext cx="2788920" cy="2267712"/>
          </a:xfrm>
          <a:prstGeom prst="rect">
            <a:avLst/>
          </a:prstGeom>
          <a:solidFill>
            <a:srgbClr val="FFFFFF"/>
          </a:solidFill>
          <a:ln w="7620">
            <a:solidFill>
              <a:srgbClr val="D6D2CA"/>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Rectangle 9"/>
          <p:cNvSpPr/>
          <p:nvPr/>
        </p:nvSpPr>
        <p:spPr>
          <a:xfrm>
            <a:off x="3447287" y="2313432"/>
            <a:ext cx="8074152" cy="2267712"/>
          </a:xfrm>
          <a:prstGeom prst="rect">
            <a:avLst/>
          </a:prstGeom>
          <a:solidFill>
            <a:srgbClr val="FFFFFF"/>
          </a:solidFill>
          <a:ln w="7620">
            <a:solidFill>
              <a:srgbClr val="D6D2CA"/>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TextBox 10"/>
          <p:cNvSpPr txBox="1"/>
          <p:nvPr/>
        </p:nvSpPr>
        <p:spPr>
          <a:xfrm>
            <a:off x="694944" y="2350008"/>
            <a:ext cx="2715768" cy="2194560"/>
          </a:xfrm>
          <a:prstGeom prst="rect">
            <a:avLst/>
          </a:prstGeom>
          <a:noFill/>
        </p:spPr>
        <p:txBody>
          <a:bodyPr wrap="square" lIns="100584" tIns="64008" anchor="t">
            <a:spAutoFit/>
          </a:bodyPr>
          <a:lstStyle/>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1" i="0" u="none" strike="noStrike" kern="1200" cap="none" spc="0" normalizeH="0" baseline="0" noProof="0">
                <a:ln>
                  <a:noFill/>
                </a:ln>
                <a:solidFill>
                  <a:srgbClr val="24465B"/>
                </a:solidFill>
                <a:effectLst/>
                <a:uLnTx/>
                <a:uFillTx/>
                <a:latin typeface="Aptos Display"/>
                <a:ea typeface="+mn-ea"/>
                <a:cs typeface="+mn-cs"/>
              </a:rPr>
              <a:t>3. Συνήθειες και έθιμα</a:t>
            </a:r>
          </a:p>
        </p:txBody>
      </p:sp>
      <p:sp>
        <p:nvSpPr>
          <p:cNvPr id="12" name="TextBox 11"/>
          <p:cNvSpPr txBox="1"/>
          <p:nvPr/>
        </p:nvSpPr>
        <p:spPr>
          <a:xfrm>
            <a:off x="3474719" y="2340863"/>
            <a:ext cx="8019288" cy="2294090"/>
          </a:xfrm>
          <a:prstGeom prst="rect">
            <a:avLst/>
          </a:prstGeom>
          <a:noFill/>
        </p:spPr>
        <p:txBody>
          <a:bodyPr wrap="square" lIns="100584" tIns="64008" anchor="t">
            <a:spAutoFit/>
          </a:bodyPr>
          <a:lstStyle/>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1. </a:t>
            </a:r>
            <a:r>
              <a:rPr kumimoji="0" sz="1400" b="0" i="0" u="none" strike="noStrike" kern="1200" cap="none" spc="0" normalizeH="0" baseline="0" noProof="0" dirty="0" err="1">
                <a:ln>
                  <a:noFill/>
                </a:ln>
                <a:solidFill>
                  <a:srgbClr val="263238"/>
                </a:solidFill>
                <a:effectLst/>
                <a:uLnTx/>
                <a:uFillTx/>
                <a:latin typeface="Aptos"/>
                <a:ea typeface="+mn-ea"/>
                <a:cs typeface="+mn-cs"/>
              </a:rPr>
              <a:t>Είν</a:t>
            </a:r>
            <a:r>
              <a:rPr kumimoji="0" sz="1400" b="0" i="0" u="none" strike="noStrike" kern="1200" cap="none" spc="0" normalizeH="0" baseline="0" noProof="0" dirty="0">
                <a:ln>
                  <a:noFill/>
                </a:ln>
                <a:solidFill>
                  <a:srgbClr val="263238"/>
                </a:solidFill>
                <a:effectLst/>
                <a:uLnTx/>
                <a:uFillTx/>
                <a:latin typeface="Aptos"/>
                <a:ea typeface="+mn-ea"/>
                <a:cs typeface="+mn-cs"/>
              </a:rPr>
              <a:t>αι συνήθεια, αυθόρμητη αντίδραση ή υποχρέωση να γελάω όταν ακούω κάτι που θεωρείται αστείο;</a:t>
            </a:r>
          </a:p>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2. </a:t>
            </a:r>
            <a:r>
              <a:rPr kumimoji="0" sz="1400" b="0" i="0" u="none" strike="noStrike" kern="1200" cap="none" spc="0" normalizeH="0" baseline="0" noProof="0" dirty="0" err="1">
                <a:ln>
                  <a:noFill/>
                </a:ln>
                <a:solidFill>
                  <a:srgbClr val="263238"/>
                </a:solidFill>
                <a:effectLst/>
                <a:uLnTx/>
                <a:uFillTx/>
                <a:latin typeface="Aptos"/>
                <a:ea typeface="+mn-ea"/>
                <a:cs typeface="+mn-cs"/>
              </a:rPr>
              <a:t>Αν</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άλλ</a:t>
            </a:r>
            <a:r>
              <a:rPr kumimoji="0" sz="1400" b="0" i="0" u="none" strike="noStrike" kern="1200" cap="none" spc="0" normalizeH="0" baseline="0" noProof="0" dirty="0">
                <a:ln>
                  <a:noFill/>
                </a:ln>
                <a:solidFill>
                  <a:srgbClr val="263238"/>
                </a:solidFill>
                <a:effectLst/>
                <a:uLnTx/>
                <a:uFillTx/>
                <a:latin typeface="Aptos"/>
                <a:ea typeface="+mn-ea"/>
                <a:cs typeface="+mn-cs"/>
              </a:rPr>
              <a:t>αζες τις καθημερινές σου συνήθειες, θα γινόσουν ένας άλλος άνθρωπος;</a:t>
            </a:r>
          </a:p>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3. </a:t>
            </a:r>
            <a:r>
              <a:rPr kumimoji="0" sz="1400" b="0" i="0" u="none" strike="noStrike" kern="1200" cap="none" spc="0" normalizeH="0" baseline="0" noProof="0" dirty="0" err="1">
                <a:ln>
                  <a:noFill/>
                </a:ln>
                <a:solidFill>
                  <a:srgbClr val="263238"/>
                </a:solidFill>
                <a:effectLst/>
                <a:uLnTx/>
                <a:uFillTx/>
                <a:latin typeface="Aptos"/>
                <a:ea typeface="+mn-ea"/>
                <a:cs typeface="+mn-cs"/>
              </a:rPr>
              <a:t>Πώς</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δι</a:t>
            </a:r>
            <a:r>
              <a:rPr kumimoji="0" sz="1400" b="0" i="0" u="none" strike="noStrike" kern="1200" cap="none" spc="0" normalizeH="0" baseline="0" noProof="0" dirty="0">
                <a:ln>
                  <a:noFill/>
                </a:ln>
                <a:solidFill>
                  <a:srgbClr val="263238"/>
                </a:solidFill>
                <a:effectLst/>
                <a:uLnTx/>
                <a:uFillTx/>
                <a:latin typeface="Aptos"/>
                <a:ea typeface="+mn-ea"/>
                <a:cs typeface="+mn-cs"/>
              </a:rPr>
              <a:t>ακρίνουμε τις καλές από τις κακές συνήθειες;</a:t>
            </a:r>
          </a:p>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4. </a:t>
            </a:r>
            <a:r>
              <a:rPr kumimoji="0" sz="1400" b="0" i="0" u="none" strike="noStrike" kern="1200" cap="none" spc="0" normalizeH="0" baseline="0" noProof="0" dirty="0" err="1">
                <a:ln>
                  <a:noFill/>
                </a:ln>
                <a:solidFill>
                  <a:srgbClr val="263238"/>
                </a:solidFill>
                <a:effectLst/>
                <a:uLnTx/>
                <a:uFillTx/>
                <a:latin typeface="Aptos"/>
                <a:ea typeface="+mn-ea"/>
                <a:cs typeface="+mn-cs"/>
              </a:rPr>
              <a:t>Χρειάζετ</a:t>
            </a:r>
            <a:r>
              <a:rPr kumimoji="0" sz="1400" b="0" i="0" u="none" strike="noStrike" kern="1200" cap="none" spc="0" normalizeH="0" baseline="0" noProof="0" dirty="0">
                <a:ln>
                  <a:noFill/>
                </a:ln>
                <a:solidFill>
                  <a:srgbClr val="263238"/>
                </a:solidFill>
                <a:effectLst/>
                <a:uLnTx/>
                <a:uFillTx/>
                <a:latin typeface="Aptos"/>
                <a:ea typeface="+mn-ea"/>
                <a:cs typeface="+mn-cs"/>
              </a:rPr>
              <a:t>αι να εξασκηθείς για να αναπτύξεις κακές συνήθειες;</a:t>
            </a:r>
          </a:p>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5. Υπ</a:t>
            </a:r>
            <a:r>
              <a:rPr kumimoji="0" sz="1400" b="0" i="0" u="none" strike="noStrike" kern="1200" cap="none" spc="0" normalizeH="0" baseline="0" noProof="0" dirty="0" err="1">
                <a:ln>
                  <a:noFill/>
                </a:ln>
                <a:solidFill>
                  <a:srgbClr val="263238"/>
                </a:solidFill>
                <a:effectLst/>
                <a:uLnTx/>
                <a:uFillTx/>
                <a:latin typeface="Aptos"/>
                <a:ea typeface="+mn-ea"/>
                <a:cs typeface="+mn-cs"/>
              </a:rPr>
              <a:t>άρχουν</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συνήθειες</a:t>
            </a:r>
            <a:r>
              <a:rPr kumimoji="0" sz="1400" b="0" i="0" u="none" strike="noStrike" kern="1200" cap="none" spc="0" normalizeH="0" baseline="0" noProof="0" dirty="0">
                <a:ln>
                  <a:noFill/>
                </a:ln>
                <a:solidFill>
                  <a:srgbClr val="263238"/>
                </a:solidFill>
                <a:effectLst/>
                <a:uLnTx/>
                <a:uFillTx/>
                <a:latin typeface="Aptos"/>
                <a:ea typeface="+mn-ea"/>
                <a:cs typeface="+mn-cs"/>
              </a:rPr>
              <a:t> π</a:t>
            </a:r>
            <a:r>
              <a:rPr kumimoji="0" sz="1400" b="0" i="0" u="none" strike="noStrike" kern="1200" cap="none" spc="0" normalizeH="0" baseline="0" noProof="0" dirty="0" err="1">
                <a:ln>
                  <a:noFill/>
                </a:ln>
                <a:solidFill>
                  <a:srgbClr val="263238"/>
                </a:solidFill>
                <a:effectLst/>
                <a:uLnTx/>
                <a:uFillTx/>
                <a:latin typeface="Aptos"/>
                <a:ea typeface="+mn-ea"/>
                <a:cs typeface="+mn-cs"/>
              </a:rPr>
              <a:t>ου</a:t>
            </a:r>
            <a:r>
              <a:rPr kumimoji="0" sz="1400" b="0" i="0" u="none" strike="noStrike" kern="1200" cap="none" spc="0" normalizeH="0" baseline="0" noProof="0" dirty="0">
                <a:ln>
                  <a:noFill/>
                </a:ln>
                <a:solidFill>
                  <a:srgbClr val="263238"/>
                </a:solidFill>
                <a:effectLst/>
                <a:uLnTx/>
                <a:uFillTx/>
                <a:latin typeface="Aptos"/>
                <a:ea typeface="+mn-ea"/>
                <a:cs typeface="+mn-cs"/>
              </a:rPr>
              <a:t> μπ</a:t>
            </a:r>
            <a:r>
              <a:rPr kumimoji="0" sz="1400" b="0" i="0" u="none" strike="noStrike" kern="1200" cap="none" spc="0" normalizeH="0" baseline="0" noProof="0" dirty="0" err="1">
                <a:ln>
                  <a:noFill/>
                </a:ln>
                <a:solidFill>
                  <a:srgbClr val="263238"/>
                </a:solidFill>
                <a:effectLst/>
                <a:uLnTx/>
                <a:uFillTx/>
                <a:latin typeface="Aptos"/>
                <a:ea typeface="+mn-ea"/>
                <a:cs typeface="+mn-cs"/>
              </a:rPr>
              <a:t>ορεί</a:t>
            </a:r>
            <a:r>
              <a:rPr kumimoji="0" sz="1400" b="0" i="0" u="none" strike="noStrike" kern="1200" cap="none" spc="0" normalizeH="0" baseline="0" noProof="0" dirty="0">
                <a:ln>
                  <a:noFill/>
                </a:ln>
                <a:solidFill>
                  <a:srgbClr val="263238"/>
                </a:solidFill>
                <a:effectLst/>
                <a:uLnTx/>
                <a:uFillTx/>
                <a:latin typeface="Aptos"/>
                <a:ea typeface="+mn-ea"/>
                <a:cs typeface="+mn-cs"/>
              </a:rPr>
              <a:t> να φα</a:t>
            </a:r>
            <a:r>
              <a:rPr kumimoji="0" sz="1400" b="0" i="0" u="none" strike="noStrike" kern="1200" cap="none" spc="0" normalizeH="0" baseline="0" noProof="0" dirty="0" err="1">
                <a:ln>
                  <a:noFill/>
                </a:ln>
                <a:solidFill>
                  <a:srgbClr val="263238"/>
                </a:solidFill>
                <a:effectLst/>
                <a:uLnTx/>
                <a:uFillTx/>
                <a:latin typeface="Aptos"/>
                <a:ea typeface="+mn-ea"/>
                <a:cs typeface="+mn-cs"/>
              </a:rPr>
              <a:t>ίνοντ</a:t>
            </a:r>
            <a:r>
              <a:rPr kumimoji="0" sz="1400" b="0" i="0" u="none" strike="noStrike" kern="1200" cap="none" spc="0" normalizeH="0" baseline="0" noProof="0" dirty="0">
                <a:ln>
                  <a:noFill/>
                </a:ln>
                <a:solidFill>
                  <a:srgbClr val="263238"/>
                </a:solidFill>
                <a:effectLst/>
                <a:uLnTx/>
                <a:uFillTx/>
                <a:latin typeface="Aptos"/>
                <a:ea typeface="+mn-ea"/>
                <a:cs typeface="+mn-cs"/>
              </a:rPr>
              <a:t>αι περίεργες σε άλλους αλλά σημαντικές για εμάς;</a:t>
            </a:r>
          </a:p>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6. </a:t>
            </a:r>
            <a:r>
              <a:rPr kumimoji="0" sz="1400" b="0" i="0" u="none" strike="noStrike" kern="1200" cap="none" spc="0" normalizeH="0" baseline="0" noProof="0" dirty="0" err="1">
                <a:ln>
                  <a:noFill/>
                </a:ln>
                <a:solidFill>
                  <a:srgbClr val="263238"/>
                </a:solidFill>
                <a:effectLst/>
                <a:uLnTx/>
                <a:uFillTx/>
                <a:latin typeface="Aptos"/>
                <a:ea typeface="+mn-ea"/>
                <a:cs typeface="+mn-cs"/>
              </a:rPr>
              <a:t>Τι</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είν</a:t>
            </a:r>
            <a:r>
              <a:rPr kumimoji="0" sz="1400" b="0" i="0" u="none" strike="noStrike" kern="1200" cap="none" spc="0" normalizeH="0" baseline="0" noProof="0" dirty="0">
                <a:ln>
                  <a:noFill/>
                </a:ln>
                <a:solidFill>
                  <a:srgbClr val="263238"/>
                </a:solidFill>
                <a:effectLst/>
                <a:uLnTx/>
                <a:uFillTx/>
                <a:latin typeface="Aptos"/>
                <a:ea typeface="+mn-ea"/>
                <a:cs typeface="+mn-cs"/>
              </a:rPr>
              <a:t>αι γιορτή;</a:t>
            </a:r>
          </a:p>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7. </a:t>
            </a:r>
            <a:r>
              <a:rPr kumimoji="0" sz="1400" b="0" i="0" u="none" strike="noStrike" kern="1200" cap="none" spc="0" normalizeH="0" baseline="0" noProof="0" dirty="0" err="1">
                <a:ln>
                  <a:noFill/>
                </a:ln>
                <a:solidFill>
                  <a:srgbClr val="263238"/>
                </a:solidFill>
                <a:effectLst/>
                <a:uLnTx/>
                <a:uFillTx/>
                <a:latin typeface="Aptos"/>
                <a:ea typeface="+mn-ea"/>
                <a:cs typeface="+mn-cs"/>
              </a:rPr>
              <a:t>Σε</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τι</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χρησιμεύουν</a:t>
            </a:r>
            <a:r>
              <a:rPr kumimoji="0" sz="1400" b="0" i="0" u="none" strike="noStrike" kern="1200" cap="none" spc="0" normalizeH="0" baseline="0" noProof="0" dirty="0">
                <a:ln>
                  <a:noFill/>
                </a:ln>
                <a:solidFill>
                  <a:srgbClr val="263238"/>
                </a:solidFill>
                <a:effectLst/>
                <a:uLnTx/>
                <a:uFillTx/>
                <a:latin typeface="Aptos"/>
                <a:ea typeface="+mn-ea"/>
                <a:cs typeface="+mn-cs"/>
              </a:rPr>
              <a:t> τα </a:t>
            </a:r>
            <a:r>
              <a:rPr kumimoji="0" sz="1400" b="0" i="0" u="none" strike="noStrike" kern="1200" cap="none" spc="0" normalizeH="0" baseline="0" noProof="0" dirty="0" err="1">
                <a:ln>
                  <a:noFill/>
                </a:ln>
                <a:solidFill>
                  <a:srgbClr val="263238"/>
                </a:solidFill>
                <a:effectLst/>
                <a:uLnTx/>
                <a:uFillTx/>
                <a:latin typeface="Aptos"/>
                <a:ea typeface="+mn-ea"/>
                <a:cs typeface="+mn-cs"/>
              </a:rPr>
              <a:t>έθιμ</a:t>
            </a:r>
            <a:r>
              <a:rPr kumimoji="0" sz="1400" b="0" i="0" u="none" strike="noStrike" kern="1200" cap="none" spc="0" normalizeH="0" baseline="0" noProof="0" dirty="0">
                <a:ln>
                  <a:noFill/>
                </a:ln>
                <a:solidFill>
                  <a:srgbClr val="263238"/>
                </a:solidFill>
                <a:effectLst/>
                <a:uLnTx/>
                <a:uFillTx/>
                <a:latin typeface="Aptos"/>
                <a:ea typeface="+mn-ea"/>
                <a:cs typeface="+mn-cs"/>
              </a:rPr>
              <a:t>α;</a:t>
            </a:r>
          </a:p>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8. Μπ</a:t>
            </a:r>
            <a:r>
              <a:rPr kumimoji="0" sz="1400" b="0" i="0" u="none" strike="noStrike" kern="1200" cap="none" spc="0" normalizeH="0" baseline="0" noProof="0" dirty="0" err="1">
                <a:ln>
                  <a:noFill/>
                </a:ln>
                <a:solidFill>
                  <a:srgbClr val="263238"/>
                </a:solidFill>
                <a:effectLst/>
                <a:uLnTx/>
                <a:uFillTx/>
                <a:latin typeface="Aptos"/>
                <a:ea typeface="+mn-ea"/>
                <a:cs typeface="+mn-cs"/>
              </a:rPr>
              <a:t>ορεί</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μι</a:t>
            </a:r>
            <a:r>
              <a:rPr kumimoji="0" sz="1400" b="0" i="0" u="none" strike="noStrike" kern="1200" cap="none" spc="0" normalizeH="0" baseline="0" noProof="0" dirty="0">
                <a:ln>
                  <a:noFill/>
                </a:ln>
                <a:solidFill>
                  <a:srgbClr val="263238"/>
                </a:solidFill>
                <a:effectLst/>
                <a:uLnTx/>
                <a:uFillTx/>
                <a:latin typeface="Aptos"/>
                <a:ea typeface="+mn-ea"/>
                <a:cs typeface="+mn-cs"/>
              </a:rPr>
              <a:t>α τελετή ή μια προσευχή να μας ενώνει, ακόμα κι αν την καταλαβαίνουμε όλοι διαφορετικά;</a:t>
            </a:r>
          </a:p>
        </p:txBody>
      </p:sp>
      <p:sp>
        <p:nvSpPr>
          <p:cNvPr id="13" name="Rectangle 12"/>
          <p:cNvSpPr/>
          <p:nvPr/>
        </p:nvSpPr>
        <p:spPr>
          <a:xfrm>
            <a:off x="658368" y="4581144"/>
            <a:ext cx="2788920" cy="2267712"/>
          </a:xfrm>
          <a:prstGeom prst="rect">
            <a:avLst/>
          </a:prstGeom>
          <a:solidFill>
            <a:srgbClr val="E5ECEE"/>
          </a:solidFill>
          <a:ln w="7620">
            <a:solidFill>
              <a:srgbClr val="D6D2CA"/>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Rectangle 13"/>
          <p:cNvSpPr/>
          <p:nvPr/>
        </p:nvSpPr>
        <p:spPr>
          <a:xfrm>
            <a:off x="3447287" y="4581144"/>
            <a:ext cx="8074152" cy="2267712"/>
          </a:xfrm>
          <a:prstGeom prst="rect">
            <a:avLst/>
          </a:prstGeom>
          <a:solidFill>
            <a:srgbClr val="E5ECEE"/>
          </a:solidFill>
          <a:ln w="7620">
            <a:solidFill>
              <a:srgbClr val="D6D2CA"/>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5" name="TextBox 14"/>
          <p:cNvSpPr txBox="1"/>
          <p:nvPr/>
        </p:nvSpPr>
        <p:spPr>
          <a:xfrm>
            <a:off x="694944" y="4617720"/>
            <a:ext cx="2715768" cy="2194560"/>
          </a:xfrm>
          <a:prstGeom prst="rect">
            <a:avLst/>
          </a:prstGeom>
          <a:noFill/>
        </p:spPr>
        <p:txBody>
          <a:bodyPr wrap="square" lIns="100584" tIns="64008" anchor="t">
            <a:spAutoFit/>
          </a:bodyPr>
          <a:lstStyle/>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1" i="0" u="none" strike="noStrike" kern="1200" cap="none" spc="0" normalizeH="0" baseline="0" noProof="0">
                <a:ln>
                  <a:noFill/>
                </a:ln>
                <a:solidFill>
                  <a:srgbClr val="24465B"/>
                </a:solidFill>
                <a:effectLst/>
                <a:uLnTx/>
                <a:uFillTx/>
                <a:latin typeface="Aptos Display"/>
                <a:ea typeface="+mn-ea"/>
                <a:cs typeface="+mn-cs"/>
              </a:rPr>
              <a:t>4. Κανόνες</a:t>
            </a:r>
          </a:p>
        </p:txBody>
      </p:sp>
      <p:sp>
        <p:nvSpPr>
          <p:cNvPr id="16" name="TextBox 15"/>
          <p:cNvSpPr txBox="1"/>
          <p:nvPr/>
        </p:nvSpPr>
        <p:spPr>
          <a:xfrm>
            <a:off x="3474719" y="4608576"/>
            <a:ext cx="8019288" cy="1893339"/>
          </a:xfrm>
          <a:prstGeom prst="rect">
            <a:avLst/>
          </a:prstGeom>
          <a:noFill/>
        </p:spPr>
        <p:txBody>
          <a:bodyPr wrap="square" lIns="100584" tIns="64008" anchor="t">
            <a:spAutoFit/>
          </a:bodyPr>
          <a:lstStyle/>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1. </a:t>
            </a:r>
            <a:r>
              <a:rPr kumimoji="0" sz="1400" b="0" i="0" u="none" strike="noStrike" kern="1200" cap="none" spc="0" normalizeH="0" baseline="0" noProof="0" dirty="0" err="1">
                <a:ln>
                  <a:noFill/>
                </a:ln>
                <a:solidFill>
                  <a:srgbClr val="263238"/>
                </a:solidFill>
                <a:effectLst/>
                <a:uLnTx/>
                <a:uFillTx/>
                <a:latin typeface="Aptos"/>
                <a:ea typeface="+mn-ea"/>
                <a:cs typeface="+mn-cs"/>
              </a:rPr>
              <a:t>Τι</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είν</a:t>
            </a:r>
            <a:r>
              <a:rPr kumimoji="0" sz="1400" b="0" i="0" u="none" strike="noStrike" kern="1200" cap="none" spc="0" normalizeH="0" baseline="0" noProof="0" dirty="0">
                <a:ln>
                  <a:noFill/>
                </a:ln>
                <a:solidFill>
                  <a:srgbClr val="263238"/>
                </a:solidFill>
                <a:effectLst/>
                <a:uLnTx/>
                <a:uFillTx/>
                <a:latin typeface="Aptos"/>
                <a:ea typeface="+mn-ea"/>
                <a:cs typeface="+mn-cs"/>
              </a:rPr>
              <a:t>αι κανόνας;</a:t>
            </a:r>
          </a:p>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2. Μπ</a:t>
            </a:r>
            <a:r>
              <a:rPr kumimoji="0" sz="1400" b="0" i="0" u="none" strike="noStrike" kern="1200" cap="none" spc="0" normalizeH="0" baseline="0" noProof="0" dirty="0" err="1">
                <a:ln>
                  <a:noFill/>
                </a:ln>
                <a:solidFill>
                  <a:srgbClr val="263238"/>
                </a:solidFill>
                <a:effectLst/>
                <a:uLnTx/>
                <a:uFillTx/>
                <a:latin typeface="Aptos"/>
                <a:ea typeface="+mn-ea"/>
                <a:cs typeface="+mn-cs"/>
              </a:rPr>
              <a:t>ορεί</a:t>
            </a:r>
            <a:r>
              <a:rPr kumimoji="0" sz="1400" b="0" i="0" u="none" strike="noStrike" kern="1200" cap="none" spc="0" normalizeH="0" baseline="0" noProof="0" dirty="0">
                <a:ln>
                  <a:noFill/>
                </a:ln>
                <a:solidFill>
                  <a:srgbClr val="263238"/>
                </a:solidFill>
                <a:effectLst/>
                <a:uLnTx/>
                <a:uFillTx/>
                <a:latin typeface="Aptos"/>
                <a:ea typeface="+mn-ea"/>
                <a:cs typeface="+mn-cs"/>
              </a:rPr>
              <a:t> να υπ</a:t>
            </a:r>
            <a:r>
              <a:rPr kumimoji="0" sz="1400" b="0" i="0" u="none" strike="noStrike" kern="1200" cap="none" spc="0" normalizeH="0" baseline="0" noProof="0" dirty="0" err="1">
                <a:ln>
                  <a:noFill/>
                </a:ln>
                <a:solidFill>
                  <a:srgbClr val="263238"/>
                </a:solidFill>
                <a:effectLst/>
                <a:uLnTx/>
                <a:uFillTx/>
                <a:latin typeface="Aptos"/>
                <a:ea typeface="+mn-ea"/>
                <a:cs typeface="+mn-cs"/>
              </a:rPr>
              <a:t>άρξει</a:t>
            </a:r>
            <a:r>
              <a:rPr kumimoji="0" sz="1400" b="0" i="0" u="none" strike="noStrike" kern="1200" cap="none" spc="0" normalizeH="0" baseline="0" noProof="0" dirty="0">
                <a:ln>
                  <a:noFill/>
                </a:ln>
                <a:solidFill>
                  <a:srgbClr val="263238"/>
                </a:solidFill>
                <a:effectLst/>
                <a:uLnTx/>
                <a:uFillTx/>
                <a:latin typeface="Aptos"/>
                <a:ea typeface="+mn-ea"/>
                <a:cs typeface="+mn-cs"/>
              </a:rPr>
              <a:t> πα</a:t>
            </a:r>
            <a:r>
              <a:rPr kumimoji="0" sz="1400" b="0" i="0" u="none" strike="noStrike" kern="1200" cap="none" spc="0" normalizeH="0" baseline="0" noProof="0" dirty="0" err="1">
                <a:ln>
                  <a:noFill/>
                </a:ln>
                <a:solidFill>
                  <a:srgbClr val="263238"/>
                </a:solidFill>
                <a:effectLst/>
                <a:uLnTx/>
                <a:uFillTx/>
                <a:latin typeface="Aptos"/>
                <a:ea typeface="+mn-ea"/>
                <a:cs typeface="+mn-cs"/>
              </a:rPr>
              <a:t>ιχνίδι</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χωρίς</a:t>
            </a:r>
            <a:r>
              <a:rPr kumimoji="0" sz="1400" b="0" i="0" u="none" strike="noStrike" kern="1200" cap="none" spc="0" normalizeH="0" baseline="0" noProof="0" dirty="0">
                <a:ln>
                  <a:noFill/>
                </a:ln>
                <a:solidFill>
                  <a:srgbClr val="263238"/>
                </a:solidFill>
                <a:effectLst/>
                <a:uLnTx/>
                <a:uFillTx/>
                <a:latin typeface="Aptos"/>
                <a:ea typeface="+mn-ea"/>
                <a:cs typeface="+mn-cs"/>
              </a:rPr>
              <a:t> κα</a:t>
            </a:r>
            <a:r>
              <a:rPr kumimoji="0" sz="1400" b="0" i="0" u="none" strike="noStrike" kern="1200" cap="none" spc="0" normalizeH="0" baseline="0" noProof="0" dirty="0" err="1">
                <a:ln>
                  <a:noFill/>
                </a:ln>
                <a:solidFill>
                  <a:srgbClr val="263238"/>
                </a:solidFill>
                <a:effectLst/>
                <a:uLnTx/>
                <a:uFillTx/>
                <a:latin typeface="Aptos"/>
                <a:ea typeface="+mn-ea"/>
                <a:cs typeface="+mn-cs"/>
              </a:rPr>
              <a:t>νόνες</a:t>
            </a:r>
            <a:r>
              <a:rPr kumimoji="0" sz="1400" b="0" i="0" u="none" strike="noStrike" kern="1200" cap="none" spc="0" normalizeH="0" baseline="0" noProof="0" dirty="0">
                <a:ln>
                  <a:noFill/>
                </a:ln>
                <a:solidFill>
                  <a:srgbClr val="263238"/>
                </a:solidFill>
                <a:effectLst/>
                <a:uLnTx/>
                <a:uFillTx/>
                <a:latin typeface="Aptos"/>
                <a:ea typeface="+mn-ea"/>
                <a:cs typeface="+mn-cs"/>
              </a:rPr>
              <a:t>;</a:t>
            </a:r>
          </a:p>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3. </a:t>
            </a:r>
            <a:r>
              <a:rPr kumimoji="0" sz="1400" b="0" i="0" u="none" strike="noStrike" kern="1200" cap="none" spc="0" normalizeH="0" baseline="0" noProof="0" dirty="0" err="1">
                <a:ln>
                  <a:noFill/>
                </a:ln>
                <a:solidFill>
                  <a:srgbClr val="263238"/>
                </a:solidFill>
                <a:effectLst/>
                <a:uLnTx/>
                <a:uFillTx/>
                <a:latin typeface="Aptos"/>
                <a:ea typeface="+mn-ea"/>
                <a:cs typeface="+mn-cs"/>
              </a:rPr>
              <a:t>Είμ</a:t>
            </a:r>
            <a:r>
              <a:rPr kumimoji="0" sz="1400" b="0" i="0" u="none" strike="noStrike" kern="1200" cap="none" spc="0" normalizeH="0" baseline="0" noProof="0" dirty="0">
                <a:ln>
                  <a:noFill/>
                </a:ln>
                <a:solidFill>
                  <a:srgbClr val="263238"/>
                </a:solidFill>
                <a:effectLst/>
                <a:uLnTx/>
                <a:uFillTx/>
                <a:latin typeface="Aptos"/>
                <a:ea typeface="+mn-ea"/>
                <a:cs typeface="+mn-cs"/>
              </a:rPr>
              <a:t>αστε ελεύθεροι όταν πρέπει να ακολουθούμε κανόνες;</a:t>
            </a:r>
          </a:p>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4. </a:t>
            </a:r>
            <a:r>
              <a:rPr kumimoji="0" sz="1400" b="0" i="0" u="none" strike="noStrike" kern="1200" cap="none" spc="0" normalizeH="0" baseline="0" noProof="0" dirty="0" err="1">
                <a:ln>
                  <a:noFill/>
                </a:ln>
                <a:solidFill>
                  <a:srgbClr val="263238"/>
                </a:solidFill>
                <a:effectLst/>
                <a:uLnTx/>
                <a:uFillTx/>
                <a:latin typeface="Aptos"/>
                <a:ea typeface="+mn-ea"/>
                <a:cs typeface="+mn-cs"/>
              </a:rPr>
              <a:t>Αν</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έν</a:t>
            </a:r>
            <a:r>
              <a:rPr kumimoji="0" sz="1400" b="0" i="0" u="none" strike="noStrike" kern="1200" cap="none" spc="0" normalizeH="0" baseline="0" noProof="0" dirty="0">
                <a:ln>
                  <a:noFill/>
                </a:ln>
                <a:solidFill>
                  <a:srgbClr val="263238"/>
                </a:solidFill>
                <a:effectLst/>
                <a:uLnTx/>
                <a:uFillTx/>
                <a:latin typeface="Aptos"/>
                <a:ea typeface="+mn-ea"/>
                <a:cs typeface="+mn-cs"/>
              </a:rPr>
              <a:t>ας κανόνας μάς φαίνεται άδικος, πρέπει να τον ακολουθούμε;</a:t>
            </a:r>
          </a:p>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5. </a:t>
            </a:r>
            <a:r>
              <a:rPr kumimoji="0" sz="1400" b="0" i="0" u="none" strike="noStrike" kern="1200" cap="none" spc="0" normalizeH="0" baseline="0" noProof="0" dirty="0" err="1">
                <a:ln>
                  <a:noFill/>
                </a:ln>
                <a:solidFill>
                  <a:srgbClr val="263238"/>
                </a:solidFill>
                <a:effectLst/>
                <a:uLnTx/>
                <a:uFillTx/>
                <a:latin typeface="Aptos"/>
                <a:ea typeface="+mn-ea"/>
                <a:cs typeface="+mn-cs"/>
              </a:rPr>
              <a:t>Τι</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συμ</a:t>
            </a:r>
            <a:r>
              <a:rPr kumimoji="0" sz="1400" b="0" i="0" u="none" strike="noStrike" kern="1200" cap="none" spc="0" normalizeH="0" baseline="0" noProof="0" dirty="0">
                <a:ln>
                  <a:noFill/>
                </a:ln>
                <a:solidFill>
                  <a:srgbClr val="263238"/>
                </a:solidFill>
                <a:effectLst/>
                <a:uLnTx/>
                <a:uFillTx/>
                <a:latin typeface="Aptos"/>
                <a:ea typeface="+mn-ea"/>
                <a:cs typeface="+mn-cs"/>
              </a:rPr>
              <a:t>βαίνει όταν κανείς δεν τηρεί έναν κανόνα;</a:t>
            </a:r>
          </a:p>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6. </a:t>
            </a:r>
            <a:r>
              <a:rPr kumimoji="0" sz="1400" b="0" i="0" u="none" strike="noStrike" kern="1200" cap="none" spc="0" normalizeH="0" baseline="0" noProof="0" dirty="0" err="1">
                <a:ln>
                  <a:noFill/>
                </a:ln>
                <a:solidFill>
                  <a:srgbClr val="263238"/>
                </a:solidFill>
                <a:effectLst/>
                <a:uLnTx/>
                <a:uFillTx/>
                <a:latin typeface="Aptos"/>
                <a:ea typeface="+mn-ea"/>
                <a:cs typeface="+mn-cs"/>
              </a:rPr>
              <a:t>Αν</a:t>
            </a:r>
            <a:r>
              <a:rPr kumimoji="0" sz="1400" b="0" i="0" u="none" strike="noStrike" kern="1200" cap="none" spc="0" normalizeH="0" baseline="0" noProof="0" dirty="0">
                <a:ln>
                  <a:noFill/>
                </a:ln>
                <a:solidFill>
                  <a:srgbClr val="263238"/>
                </a:solidFill>
                <a:effectLst/>
                <a:uLnTx/>
                <a:uFillTx/>
                <a:latin typeface="Aptos"/>
                <a:ea typeface="+mn-ea"/>
                <a:cs typeface="+mn-cs"/>
              </a:rPr>
              <a:t> μπ</a:t>
            </a:r>
            <a:r>
              <a:rPr kumimoji="0" sz="1400" b="0" i="0" u="none" strike="noStrike" kern="1200" cap="none" spc="0" normalizeH="0" baseline="0" noProof="0" dirty="0" err="1">
                <a:ln>
                  <a:noFill/>
                </a:ln>
                <a:solidFill>
                  <a:srgbClr val="263238"/>
                </a:solidFill>
                <a:effectLst/>
                <a:uLnTx/>
                <a:uFillTx/>
                <a:latin typeface="Aptos"/>
                <a:ea typeface="+mn-ea"/>
                <a:cs typeface="+mn-cs"/>
              </a:rPr>
              <a:t>ορούσες</a:t>
            </a:r>
            <a:r>
              <a:rPr kumimoji="0" sz="1400" b="0" i="0" u="none" strike="noStrike" kern="1200" cap="none" spc="0" normalizeH="0" baseline="0" noProof="0" dirty="0">
                <a:ln>
                  <a:noFill/>
                </a:ln>
                <a:solidFill>
                  <a:srgbClr val="263238"/>
                </a:solidFill>
                <a:effectLst/>
                <a:uLnTx/>
                <a:uFillTx/>
                <a:latin typeface="Aptos"/>
                <a:ea typeface="+mn-ea"/>
                <a:cs typeface="+mn-cs"/>
              </a:rPr>
              <a:t> να α</a:t>
            </a:r>
            <a:r>
              <a:rPr kumimoji="0" sz="1400" b="0" i="0" u="none" strike="noStrike" kern="1200" cap="none" spc="0" normalizeH="0" baseline="0" noProof="0" dirty="0" err="1">
                <a:ln>
                  <a:noFill/>
                </a:ln>
                <a:solidFill>
                  <a:srgbClr val="263238"/>
                </a:solidFill>
                <a:effectLst/>
                <a:uLnTx/>
                <a:uFillTx/>
                <a:latin typeface="Aptos"/>
                <a:ea typeface="+mn-ea"/>
                <a:cs typeface="+mn-cs"/>
              </a:rPr>
              <a:t>λλάξεις</a:t>
            </a:r>
            <a:r>
              <a:rPr kumimoji="0" sz="1400" b="0" i="0" u="none" strike="noStrike" kern="1200" cap="none" spc="0" normalizeH="0" baseline="0" noProof="0" dirty="0">
                <a:ln>
                  <a:noFill/>
                </a:ln>
                <a:solidFill>
                  <a:srgbClr val="263238"/>
                </a:solidFill>
                <a:effectLst/>
                <a:uLnTx/>
                <a:uFillTx/>
                <a:latin typeface="Aptos"/>
                <a:ea typeface="+mn-ea"/>
                <a:cs typeface="+mn-cs"/>
              </a:rPr>
              <a:t> ή να κατα</a:t>
            </a:r>
            <a:r>
              <a:rPr kumimoji="0" sz="1400" b="0" i="0" u="none" strike="noStrike" kern="1200" cap="none" spc="0" normalizeH="0" baseline="0" noProof="0" dirty="0" err="1">
                <a:ln>
                  <a:noFill/>
                </a:ln>
                <a:solidFill>
                  <a:srgbClr val="263238"/>
                </a:solidFill>
                <a:effectLst/>
                <a:uLnTx/>
                <a:uFillTx/>
                <a:latin typeface="Aptos"/>
                <a:ea typeface="+mn-ea"/>
                <a:cs typeface="+mn-cs"/>
              </a:rPr>
              <a:t>ργήσεις</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έν</a:t>
            </a:r>
            <a:r>
              <a:rPr kumimoji="0" sz="1400" b="0" i="0" u="none" strike="noStrike" kern="1200" cap="none" spc="0" normalizeH="0" baseline="0" noProof="0" dirty="0">
                <a:ln>
                  <a:noFill/>
                </a:ln>
                <a:solidFill>
                  <a:srgbClr val="263238"/>
                </a:solidFill>
                <a:effectLst/>
                <a:uLnTx/>
                <a:uFillTx/>
                <a:latin typeface="Aptos"/>
                <a:ea typeface="+mn-ea"/>
                <a:cs typeface="+mn-cs"/>
              </a:rPr>
              <a:t>αν κανόνα, ποιος θα ήταν;</a:t>
            </a:r>
          </a:p>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7. </a:t>
            </a:r>
            <a:r>
              <a:rPr kumimoji="0" sz="1400" b="0" i="0" u="none" strike="noStrike" kern="1200" cap="none" spc="0" normalizeH="0" baseline="0" noProof="0" dirty="0" err="1">
                <a:ln>
                  <a:noFill/>
                </a:ln>
                <a:solidFill>
                  <a:srgbClr val="263238"/>
                </a:solidFill>
                <a:effectLst/>
                <a:uLnTx/>
                <a:uFillTx/>
                <a:latin typeface="Aptos"/>
                <a:ea typeface="+mn-ea"/>
                <a:cs typeface="+mn-cs"/>
              </a:rPr>
              <a:t>Τι</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εννοούμε</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ότ</a:t>
            </a:r>
            <a:r>
              <a:rPr kumimoji="0" sz="1400" b="0" i="0" u="none" strike="noStrike" kern="1200" cap="none" spc="0" normalizeH="0" baseline="0" noProof="0" dirty="0">
                <a:ln>
                  <a:noFill/>
                </a:ln>
                <a:solidFill>
                  <a:srgbClr val="263238"/>
                </a:solidFill>
                <a:effectLst/>
                <a:uLnTx/>
                <a:uFillTx/>
                <a:latin typeface="Aptos"/>
                <a:ea typeface="+mn-ea"/>
                <a:cs typeface="+mn-cs"/>
              </a:rPr>
              <a:t>αν λέμε ότι κάποιος έχει καλούς τρόπους;</a:t>
            </a:r>
          </a:p>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8. Μπ</a:t>
            </a:r>
            <a:r>
              <a:rPr kumimoji="0" sz="1400" b="0" i="0" u="none" strike="noStrike" kern="1200" cap="none" spc="0" normalizeH="0" baseline="0" noProof="0" dirty="0" err="1">
                <a:ln>
                  <a:noFill/>
                </a:ln>
                <a:solidFill>
                  <a:srgbClr val="263238"/>
                </a:solidFill>
                <a:effectLst/>
                <a:uLnTx/>
                <a:uFillTx/>
                <a:latin typeface="Aptos"/>
                <a:ea typeface="+mn-ea"/>
                <a:cs typeface="+mn-cs"/>
              </a:rPr>
              <a:t>ορεί</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έν</a:t>
            </a:r>
            <a:r>
              <a:rPr kumimoji="0" sz="1400" b="0" i="0" u="none" strike="noStrike" kern="1200" cap="none" spc="0" normalizeH="0" baseline="0" noProof="0" dirty="0">
                <a:ln>
                  <a:noFill/>
                </a:ln>
                <a:solidFill>
                  <a:srgbClr val="263238"/>
                </a:solidFill>
                <a:effectLst/>
                <a:uLnTx/>
                <a:uFillTx/>
                <a:latin typeface="Aptos"/>
                <a:ea typeface="+mn-ea"/>
                <a:cs typeface="+mn-cs"/>
              </a:rPr>
              <a:t>ας κακός άνθρωπος να έχει καλούς τρόπους;</a:t>
            </a:r>
          </a:p>
        </p:txBody>
      </p:sp>
      <p:sp>
        <p:nvSpPr>
          <p:cNvPr id="17" name="Rectangle 16"/>
          <p:cNvSpPr/>
          <p:nvPr/>
        </p:nvSpPr>
        <p:spPr>
          <a:xfrm>
            <a:off x="502920" y="6510528"/>
            <a:ext cx="11155680" cy="10972"/>
          </a:xfrm>
          <a:prstGeom prst="rect">
            <a:avLst/>
          </a:prstGeom>
          <a:solidFill>
            <a:srgbClr val="D6D2C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8" name="Θέση αριθμού διαφάνειας 17">
            <a:extLst>
              <a:ext uri="{FF2B5EF4-FFF2-40B4-BE49-F238E27FC236}">
                <a16:creationId xmlns:a16="http://schemas.microsoft.com/office/drawing/2014/main" id="{A573D6E3-D086-CE26-739C-DBCED17B9F57}"/>
              </a:ext>
            </a:extLst>
          </p:cNvPr>
          <p:cNvSpPr>
            <a:spLocks noGrp="1"/>
          </p:cNvSpPr>
          <p:nvPr>
            <p:ph type="sldNum" sz="quarter" idx="12"/>
          </p:nvPr>
        </p:nvSpPr>
        <p:spPr>
          <a:xfrm>
            <a:off x="9680448" y="6447155"/>
            <a:ext cx="2133600" cy="365125"/>
          </a:xfrm>
        </p:spPr>
        <p:txBody>
          <a:bodyPr/>
          <a:lstStyle/>
          <a:p>
            <a:fld id="{C1FF6DA9-008F-8B48-92A6-B652298478BF}" type="slidenum">
              <a:rPr lang="en-US" smtClean="0"/>
              <a:t>51</a:t>
            </a:fld>
            <a:endParaRPr lang="en-US"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sp>
        <p:nvSpPr>
          <p:cNvPr id="2" name="TextBox 1"/>
          <p:cNvSpPr txBox="1"/>
          <p:nvPr/>
        </p:nvSpPr>
        <p:spPr>
          <a:xfrm>
            <a:off x="685800" y="1346306"/>
            <a:ext cx="2560320" cy="283154"/>
          </a:xfrm>
          <a:prstGeom prst="rect">
            <a:avLst/>
          </a:prstGeom>
          <a:noFill/>
        </p:spPr>
        <p:txBody>
          <a:bodyPr wrap="square" lIns="27432" tIns="18288" rIns="27432" bIns="18288"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600" b="1" i="0" u="none" strike="noStrike" kern="1200" cap="none" spc="0" normalizeH="0" baseline="0" noProof="0" dirty="0">
                <a:ln>
                  <a:noFill/>
                </a:ln>
                <a:solidFill>
                  <a:srgbClr val="D7B06B"/>
                </a:solidFill>
                <a:effectLst>
                  <a:outerShdw blurRad="38100" dist="38100" dir="2700000" algn="tl">
                    <a:srgbClr val="000000">
                      <a:alpha val="43137"/>
                    </a:srgbClr>
                  </a:outerShdw>
                </a:effectLst>
                <a:uLnTx/>
                <a:uFillTx/>
                <a:latin typeface="Aptos"/>
                <a:ea typeface="+mn-ea"/>
                <a:cs typeface="+mn-cs"/>
              </a:rPr>
              <a:t>Ε΄ ΔΗΜΟΤΙΚΟΥ</a:t>
            </a:r>
          </a:p>
        </p:txBody>
      </p:sp>
      <p:sp>
        <p:nvSpPr>
          <p:cNvPr id="3" name="TextBox 2"/>
          <p:cNvSpPr txBox="1"/>
          <p:nvPr/>
        </p:nvSpPr>
        <p:spPr>
          <a:xfrm>
            <a:off x="685800" y="749808"/>
            <a:ext cx="9875520" cy="502920"/>
          </a:xfrm>
          <a:prstGeom prst="rect">
            <a:avLst/>
          </a:prstGeom>
          <a:noFill/>
        </p:spPr>
        <p:txBody>
          <a:bodyPr wrap="square" lIns="27432" tIns="18288" rIns="27432" bIns="18288"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2550" b="1" i="0" u="none" strike="noStrike" kern="1200" cap="none" spc="0" normalizeH="0" baseline="0" noProof="0">
                <a:ln>
                  <a:noFill/>
                </a:ln>
                <a:solidFill>
                  <a:srgbClr val="24465B"/>
                </a:solidFill>
                <a:effectLst/>
                <a:uLnTx/>
                <a:uFillTx/>
                <a:latin typeface="Aptos Display"/>
                <a:ea typeface="+mn-ea"/>
                <a:cs typeface="+mn-cs"/>
              </a:rPr>
              <a:t>Θεματικά πεδία και θεματικές ενότητες</a:t>
            </a:r>
          </a:p>
        </p:txBody>
      </p:sp>
      <p:sp>
        <p:nvSpPr>
          <p:cNvPr id="5" name="Rectangle 4"/>
          <p:cNvSpPr/>
          <p:nvPr/>
        </p:nvSpPr>
        <p:spPr>
          <a:xfrm>
            <a:off x="658368" y="1783080"/>
            <a:ext cx="2788920" cy="530352"/>
          </a:xfrm>
          <a:prstGeom prst="rect">
            <a:avLst/>
          </a:prstGeom>
          <a:solidFill>
            <a:srgbClr val="24465B"/>
          </a:solidFill>
          <a:ln w="10160">
            <a:solidFill>
              <a:srgbClr val="24465B"/>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Rectangle 5"/>
          <p:cNvSpPr/>
          <p:nvPr/>
        </p:nvSpPr>
        <p:spPr>
          <a:xfrm>
            <a:off x="3447287" y="1783080"/>
            <a:ext cx="8074152" cy="530352"/>
          </a:xfrm>
          <a:prstGeom prst="rect">
            <a:avLst/>
          </a:prstGeom>
          <a:solidFill>
            <a:srgbClr val="24465B"/>
          </a:solidFill>
          <a:ln w="10160">
            <a:solidFill>
              <a:srgbClr val="24465B"/>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TextBox 6"/>
          <p:cNvSpPr txBox="1"/>
          <p:nvPr/>
        </p:nvSpPr>
        <p:spPr>
          <a:xfrm>
            <a:off x="768096" y="1920240"/>
            <a:ext cx="2569463" cy="228600"/>
          </a:xfrm>
          <a:prstGeom prst="rect">
            <a:avLst/>
          </a:prstGeom>
          <a:noFill/>
        </p:spPr>
        <p:txBody>
          <a:bodyPr wrap="square" lIns="27432" tIns="18288" rIns="27432" bIns="18288"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250" b="1" i="0" u="none" strike="noStrike" kern="1200" cap="none" spc="0" normalizeH="0" baseline="0" noProof="0">
                <a:ln>
                  <a:noFill/>
                </a:ln>
                <a:solidFill>
                  <a:srgbClr val="FFFFFF"/>
                </a:solidFill>
                <a:effectLst/>
                <a:uLnTx/>
                <a:uFillTx/>
                <a:latin typeface="Aptos"/>
                <a:ea typeface="+mn-ea"/>
                <a:cs typeface="+mn-cs"/>
              </a:rPr>
              <a:t>Θεματικό πεδίο</a:t>
            </a:r>
          </a:p>
        </p:txBody>
      </p:sp>
      <p:sp>
        <p:nvSpPr>
          <p:cNvPr id="8" name="TextBox 7"/>
          <p:cNvSpPr txBox="1"/>
          <p:nvPr/>
        </p:nvSpPr>
        <p:spPr>
          <a:xfrm>
            <a:off x="3557015" y="1920240"/>
            <a:ext cx="7854696" cy="228600"/>
          </a:xfrm>
          <a:prstGeom prst="rect">
            <a:avLst/>
          </a:prstGeom>
          <a:noFill/>
        </p:spPr>
        <p:txBody>
          <a:bodyPr wrap="square" lIns="27432" tIns="18288" rIns="27432" bIns="18288"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250" b="1" i="0" u="none" strike="noStrike" kern="1200" cap="none" spc="0" normalizeH="0" baseline="0" noProof="0">
                <a:ln>
                  <a:noFill/>
                </a:ln>
                <a:solidFill>
                  <a:srgbClr val="FFFFFF"/>
                </a:solidFill>
                <a:effectLst/>
                <a:uLnTx/>
                <a:uFillTx/>
                <a:latin typeface="Aptos"/>
                <a:ea typeface="+mn-ea"/>
                <a:cs typeface="+mn-cs"/>
              </a:rPr>
              <a:t>Θεματικές ενότητες</a:t>
            </a:r>
          </a:p>
        </p:txBody>
      </p:sp>
      <p:sp>
        <p:nvSpPr>
          <p:cNvPr id="9" name="Rectangle 8"/>
          <p:cNvSpPr/>
          <p:nvPr/>
        </p:nvSpPr>
        <p:spPr>
          <a:xfrm>
            <a:off x="658368" y="2313432"/>
            <a:ext cx="2788920" cy="2267712"/>
          </a:xfrm>
          <a:prstGeom prst="rect">
            <a:avLst/>
          </a:prstGeom>
          <a:solidFill>
            <a:srgbClr val="FFFFFF"/>
          </a:solidFill>
          <a:ln w="7620">
            <a:solidFill>
              <a:srgbClr val="D6D2CA"/>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Rectangle 9"/>
          <p:cNvSpPr/>
          <p:nvPr/>
        </p:nvSpPr>
        <p:spPr>
          <a:xfrm>
            <a:off x="3447287" y="2313432"/>
            <a:ext cx="8074152" cy="2267712"/>
          </a:xfrm>
          <a:prstGeom prst="rect">
            <a:avLst/>
          </a:prstGeom>
          <a:solidFill>
            <a:srgbClr val="FFFFFF"/>
          </a:solidFill>
          <a:ln w="7620">
            <a:solidFill>
              <a:srgbClr val="D6D2CA"/>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TextBox 10"/>
          <p:cNvSpPr txBox="1"/>
          <p:nvPr/>
        </p:nvSpPr>
        <p:spPr>
          <a:xfrm>
            <a:off x="694944" y="2350008"/>
            <a:ext cx="2715768" cy="2194560"/>
          </a:xfrm>
          <a:prstGeom prst="rect">
            <a:avLst/>
          </a:prstGeom>
          <a:noFill/>
        </p:spPr>
        <p:txBody>
          <a:bodyPr wrap="square" lIns="100584" tIns="64008" anchor="t">
            <a:spAutoFit/>
          </a:bodyPr>
          <a:lstStyle/>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1" i="0" u="none" strike="noStrike" kern="1200" cap="none" spc="0" normalizeH="0" baseline="0" noProof="0">
                <a:ln>
                  <a:noFill/>
                </a:ln>
                <a:solidFill>
                  <a:srgbClr val="24465B"/>
                </a:solidFill>
                <a:effectLst/>
                <a:uLnTx/>
                <a:uFillTx/>
                <a:latin typeface="Aptos Display"/>
                <a:ea typeface="+mn-ea"/>
                <a:cs typeface="+mn-cs"/>
              </a:rPr>
              <a:t>1. Πώς να ζούμε καλά;</a:t>
            </a:r>
          </a:p>
        </p:txBody>
      </p:sp>
      <p:sp>
        <p:nvSpPr>
          <p:cNvPr id="12" name="TextBox 11"/>
          <p:cNvSpPr txBox="1"/>
          <p:nvPr/>
        </p:nvSpPr>
        <p:spPr>
          <a:xfrm>
            <a:off x="3474719" y="2340863"/>
            <a:ext cx="8019288" cy="1893339"/>
          </a:xfrm>
          <a:prstGeom prst="rect">
            <a:avLst/>
          </a:prstGeom>
          <a:noFill/>
        </p:spPr>
        <p:txBody>
          <a:bodyPr wrap="square" lIns="100584" tIns="64008" anchor="t">
            <a:spAutoFit/>
          </a:bodyPr>
          <a:lstStyle/>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1. </a:t>
            </a:r>
            <a:r>
              <a:rPr kumimoji="0" sz="1400" b="0" i="0" u="none" strike="noStrike" kern="1200" cap="none" spc="0" normalizeH="0" baseline="0" noProof="0" dirty="0" err="1">
                <a:ln>
                  <a:noFill/>
                </a:ln>
                <a:solidFill>
                  <a:srgbClr val="263238"/>
                </a:solidFill>
                <a:effectLst/>
                <a:uLnTx/>
                <a:uFillTx/>
                <a:latin typeface="Aptos"/>
                <a:ea typeface="+mn-ea"/>
                <a:cs typeface="+mn-cs"/>
              </a:rPr>
              <a:t>Ποιο</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είν</a:t>
            </a:r>
            <a:r>
              <a:rPr kumimoji="0" sz="1400" b="0" i="0" u="none" strike="noStrike" kern="1200" cap="none" spc="0" normalizeH="0" baseline="0" noProof="0" dirty="0">
                <a:ln>
                  <a:noFill/>
                </a:ln>
                <a:solidFill>
                  <a:srgbClr val="263238"/>
                </a:solidFill>
                <a:effectLst/>
                <a:uLnTx/>
                <a:uFillTx/>
                <a:latin typeface="Aptos"/>
                <a:ea typeface="+mn-ea"/>
                <a:cs typeface="+mn-cs"/>
              </a:rPr>
              <a:t>αι το σημαντικότερο πράγμα στη ζωή;</a:t>
            </a:r>
          </a:p>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2. </a:t>
            </a:r>
            <a:r>
              <a:rPr kumimoji="0" sz="1400" b="0" i="0" u="none" strike="noStrike" kern="1200" cap="none" spc="0" normalizeH="0" baseline="0" noProof="0" dirty="0" err="1">
                <a:ln>
                  <a:noFill/>
                </a:ln>
                <a:solidFill>
                  <a:srgbClr val="263238"/>
                </a:solidFill>
                <a:effectLst/>
                <a:uLnTx/>
                <a:uFillTx/>
                <a:latin typeface="Aptos"/>
                <a:ea typeface="+mn-ea"/>
                <a:cs typeface="+mn-cs"/>
              </a:rPr>
              <a:t>Γι</a:t>
            </a:r>
            <a:r>
              <a:rPr kumimoji="0" sz="1400" b="0" i="0" u="none" strike="noStrike" kern="1200" cap="none" spc="0" normalizeH="0" baseline="0" noProof="0" dirty="0">
                <a:ln>
                  <a:noFill/>
                </a:ln>
                <a:solidFill>
                  <a:srgbClr val="263238"/>
                </a:solidFill>
                <a:effectLst/>
                <a:uLnTx/>
                <a:uFillTx/>
                <a:latin typeface="Aptos"/>
                <a:ea typeface="+mn-ea"/>
                <a:cs typeface="+mn-cs"/>
              </a:rPr>
              <a:t>ατί πρέπει να ζω με άλλους;</a:t>
            </a:r>
          </a:p>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3. Μπ</a:t>
            </a:r>
            <a:r>
              <a:rPr kumimoji="0" sz="1400" b="0" i="0" u="none" strike="noStrike" kern="1200" cap="none" spc="0" normalizeH="0" baseline="0" noProof="0" dirty="0" err="1">
                <a:ln>
                  <a:noFill/>
                </a:ln>
                <a:solidFill>
                  <a:srgbClr val="263238"/>
                </a:solidFill>
                <a:effectLst/>
                <a:uLnTx/>
                <a:uFillTx/>
                <a:latin typeface="Aptos"/>
                <a:ea typeface="+mn-ea"/>
                <a:cs typeface="+mn-cs"/>
              </a:rPr>
              <a:t>ορεί</a:t>
            </a:r>
            <a:r>
              <a:rPr kumimoji="0" sz="1400" b="0" i="0" u="none" strike="noStrike" kern="1200" cap="none" spc="0" normalizeH="0" baseline="0" noProof="0" dirty="0">
                <a:ln>
                  <a:noFill/>
                </a:ln>
                <a:solidFill>
                  <a:srgbClr val="263238"/>
                </a:solidFill>
                <a:effectLst/>
                <a:uLnTx/>
                <a:uFillTx/>
                <a:latin typeface="Aptos"/>
                <a:ea typeface="+mn-ea"/>
                <a:cs typeface="+mn-cs"/>
              </a:rPr>
              <a:t> κα</a:t>
            </a:r>
            <a:r>
              <a:rPr kumimoji="0" sz="1400" b="0" i="0" u="none" strike="noStrike" kern="1200" cap="none" spc="0" normalizeH="0" baseline="0" noProof="0" dirty="0" err="1">
                <a:ln>
                  <a:noFill/>
                </a:ln>
                <a:solidFill>
                  <a:srgbClr val="263238"/>
                </a:solidFill>
                <a:effectLst/>
                <a:uLnTx/>
                <a:uFillTx/>
                <a:latin typeface="Aptos"/>
                <a:ea typeface="+mn-ea"/>
                <a:cs typeface="+mn-cs"/>
              </a:rPr>
              <a:t>νείς</a:t>
            </a:r>
            <a:r>
              <a:rPr kumimoji="0" sz="1400" b="0" i="0" u="none" strike="noStrike" kern="1200" cap="none" spc="0" normalizeH="0" baseline="0" noProof="0" dirty="0">
                <a:ln>
                  <a:noFill/>
                </a:ln>
                <a:solidFill>
                  <a:srgbClr val="263238"/>
                </a:solidFill>
                <a:effectLst/>
                <a:uLnTx/>
                <a:uFillTx/>
                <a:latin typeface="Aptos"/>
                <a:ea typeface="+mn-ea"/>
                <a:cs typeface="+mn-cs"/>
              </a:rPr>
              <a:t> να </a:t>
            </a:r>
            <a:r>
              <a:rPr kumimoji="0" sz="1400" b="0" i="0" u="none" strike="noStrike" kern="1200" cap="none" spc="0" normalizeH="0" baseline="0" noProof="0" dirty="0" err="1">
                <a:ln>
                  <a:noFill/>
                </a:ln>
                <a:solidFill>
                  <a:srgbClr val="263238"/>
                </a:solidFill>
                <a:effectLst/>
                <a:uLnTx/>
                <a:uFillTx/>
                <a:latin typeface="Aptos"/>
                <a:ea typeface="+mn-ea"/>
                <a:cs typeface="+mn-cs"/>
              </a:rPr>
              <a:t>είν</a:t>
            </a:r>
            <a:r>
              <a:rPr kumimoji="0" sz="1400" b="0" i="0" u="none" strike="noStrike" kern="1200" cap="none" spc="0" normalizeH="0" baseline="0" noProof="0" dirty="0">
                <a:ln>
                  <a:noFill/>
                </a:ln>
                <a:solidFill>
                  <a:srgbClr val="263238"/>
                </a:solidFill>
                <a:effectLst/>
                <a:uLnTx/>
                <a:uFillTx/>
                <a:latin typeface="Aptos"/>
                <a:ea typeface="+mn-ea"/>
                <a:cs typeface="+mn-cs"/>
              </a:rPr>
              <a:t>αι ευτυχισμένος σε έναν κόσμο όπου οι άλλοι υποφέρουν;</a:t>
            </a:r>
          </a:p>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4. </a:t>
            </a:r>
            <a:r>
              <a:rPr kumimoji="0" sz="1400" b="0" i="0" u="none" strike="noStrike" kern="1200" cap="none" spc="0" normalizeH="0" baseline="0" noProof="0" dirty="0" err="1">
                <a:ln>
                  <a:noFill/>
                </a:ln>
                <a:solidFill>
                  <a:srgbClr val="263238"/>
                </a:solidFill>
                <a:effectLst/>
                <a:uLnTx/>
                <a:uFillTx/>
                <a:latin typeface="Aptos"/>
                <a:ea typeface="+mn-ea"/>
                <a:cs typeface="+mn-cs"/>
              </a:rPr>
              <a:t>Έχουμε</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όλοι</a:t>
            </a:r>
            <a:r>
              <a:rPr kumimoji="0" sz="1400" b="0" i="0" u="none" strike="noStrike" kern="1200" cap="none" spc="0" normalizeH="0" baseline="0" noProof="0" dirty="0">
                <a:ln>
                  <a:noFill/>
                </a:ln>
                <a:solidFill>
                  <a:srgbClr val="263238"/>
                </a:solidFill>
                <a:effectLst/>
                <a:uLnTx/>
                <a:uFillTx/>
                <a:latin typeface="Aptos"/>
                <a:ea typeface="+mn-ea"/>
                <a:cs typeface="+mn-cs"/>
              </a:rPr>
              <a:t> τα </a:t>
            </a:r>
            <a:r>
              <a:rPr kumimoji="0" sz="1400" b="0" i="0" u="none" strike="noStrike" kern="1200" cap="none" spc="0" normalizeH="0" baseline="0" noProof="0" dirty="0" err="1">
                <a:ln>
                  <a:noFill/>
                </a:ln>
                <a:solidFill>
                  <a:srgbClr val="263238"/>
                </a:solidFill>
                <a:effectLst/>
                <a:uLnTx/>
                <a:uFillTx/>
                <a:latin typeface="Aptos"/>
                <a:ea typeface="+mn-ea"/>
                <a:cs typeface="+mn-cs"/>
              </a:rPr>
              <a:t>ίδι</a:t>
            </a:r>
            <a:r>
              <a:rPr kumimoji="0" sz="1400" b="0" i="0" u="none" strike="noStrike" kern="1200" cap="none" spc="0" normalizeH="0" baseline="0" noProof="0" dirty="0">
                <a:ln>
                  <a:noFill/>
                </a:ln>
                <a:solidFill>
                  <a:srgbClr val="263238"/>
                </a:solidFill>
                <a:effectLst/>
                <a:uLnTx/>
                <a:uFillTx/>
                <a:latin typeface="Aptos"/>
                <a:ea typeface="+mn-ea"/>
                <a:cs typeface="+mn-cs"/>
              </a:rPr>
              <a:t>α δικαιώματα;</a:t>
            </a:r>
          </a:p>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5. </a:t>
            </a:r>
            <a:r>
              <a:rPr kumimoji="0" sz="1400" b="0" i="0" u="none" strike="noStrike" kern="1200" cap="none" spc="0" normalizeH="0" baseline="0" noProof="0" dirty="0" err="1">
                <a:ln>
                  <a:noFill/>
                </a:ln>
                <a:solidFill>
                  <a:srgbClr val="263238"/>
                </a:solidFill>
                <a:effectLst/>
                <a:uLnTx/>
                <a:uFillTx/>
                <a:latin typeface="Aptos"/>
                <a:ea typeface="+mn-ea"/>
                <a:cs typeface="+mn-cs"/>
              </a:rPr>
              <a:t>Πρέ</a:t>
            </a:r>
            <a:r>
              <a:rPr kumimoji="0" sz="1400" b="0" i="0" u="none" strike="noStrike" kern="1200" cap="none" spc="0" normalizeH="0" baseline="0" noProof="0" dirty="0">
                <a:ln>
                  <a:noFill/>
                </a:ln>
                <a:solidFill>
                  <a:srgbClr val="263238"/>
                </a:solidFill>
                <a:effectLst/>
                <a:uLnTx/>
                <a:uFillTx/>
                <a:latin typeface="Aptos"/>
                <a:ea typeface="+mn-ea"/>
                <a:cs typeface="+mn-cs"/>
              </a:rPr>
              <a:t>πει να σέβομαι τις πεποιθήσεις και τις αξίες των άλλων όταν διαφέρουν από τις δικές μου;</a:t>
            </a:r>
          </a:p>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6. Μπ</a:t>
            </a:r>
            <a:r>
              <a:rPr kumimoji="0" sz="1400" b="0" i="0" u="none" strike="noStrike" kern="1200" cap="none" spc="0" normalizeH="0" baseline="0" noProof="0" dirty="0" err="1">
                <a:ln>
                  <a:noFill/>
                </a:ln>
                <a:solidFill>
                  <a:srgbClr val="263238"/>
                </a:solidFill>
                <a:effectLst/>
                <a:uLnTx/>
                <a:uFillTx/>
                <a:latin typeface="Aptos"/>
                <a:ea typeface="+mn-ea"/>
                <a:cs typeface="+mn-cs"/>
              </a:rPr>
              <a:t>ορεί</a:t>
            </a:r>
            <a:r>
              <a:rPr kumimoji="0" sz="1400" b="0" i="0" u="none" strike="noStrike" kern="1200" cap="none" spc="0" normalizeH="0" baseline="0" noProof="0" dirty="0">
                <a:ln>
                  <a:noFill/>
                </a:ln>
                <a:solidFill>
                  <a:srgbClr val="263238"/>
                </a:solidFill>
                <a:effectLst/>
                <a:uLnTx/>
                <a:uFillTx/>
                <a:latin typeface="Aptos"/>
                <a:ea typeface="+mn-ea"/>
                <a:cs typeface="+mn-cs"/>
              </a:rPr>
              <a:t> να </a:t>
            </a:r>
            <a:r>
              <a:rPr kumimoji="0" sz="1400" b="0" i="0" u="none" strike="noStrike" kern="1200" cap="none" spc="0" normalizeH="0" baseline="0" noProof="0" dirty="0" err="1">
                <a:ln>
                  <a:noFill/>
                </a:ln>
                <a:solidFill>
                  <a:srgbClr val="263238"/>
                </a:solidFill>
                <a:effectLst/>
                <a:uLnTx/>
                <a:uFillTx/>
                <a:latin typeface="Aptos"/>
                <a:ea typeface="+mn-ea"/>
                <a:cs typeface="+mn-cs"/>
              </a:rPr>
              <a:t>είμ</a:t>
            </a:r>
            <a:r>
              <a:rPr kumimoji="0" sz="1400" b="0" i="0" u="none" strike="noStrike" kern="1200" cap="none" spc="0" normalizeH="0" baseline="0" noProof="0" dirty="0">
                <a:ln>
                  <a:noFill/>
                </a:ln>
                <a:solidFill>
                  <a:srgbClr val="263238"/>
                </a:solidFill>
                <a:effectLst/>
                <a:uLnTx/>
                <a:uFillTx/>
                <a:latin typeface="Aptos"/>
                <a:ea typeface="+mn-ea"/>
                <a:cs typeface="+mn-cs"/>
              </a:rPr>
              <a:t>αστε υπεύθυνοι για κάτι που δεν κάναμε;</a:t>
            </a:r>
          </a:p>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7. </a:t>
            </a:r>
            <a:r>
              <a:rPr kumimoji="0" sz="1400" b="0" i="0" u="none" strike="noStrike" kern="1200" cap="none" spc="0" normalizeH="0" baseline="0" noProof="0" dirty="0" err="1">
                <a:ln>
                  <a:noFill/>
                </a:ln>
                <a:solidFill>
                  <a:srgbClr val="263238"/>
                </a:solidFill>
                <a:effectLst/>
                <a:uLnTx/>
                <a:uFillTx/>
                <a:latin typeface="Aptos"/>
                <a:ea typeface="+mn-ea"/>
                <a:cs typeface="+mn-cs"/>
              </a:rPr>
              <a:t>Πρέ</a:t>
            </a:r>
            <a:r>
              <a:rPr kumimoji="0" sz="1400" b="0" i="0" u="none" strike="noStrike" kern="1200" cap="none" spc="0" normalizeH="0" baseline="0" noProof="0" dirty="0">
                <a:ln>
                  <a:noFill/>
                </a:ln>
                <a:solidFill>
                  <a:srgbClr val="263238"/>
                </a:solidFill>
                <a:effectLst/>
                <a:uLnTx/>
                <a:uFillTx/>
                <a:latin typeface="Aptos"/>
                <a:ea typeface="+mn-ea"/>
                <a:cs typeface="+mn-cs"/>
              </a:rPr>
              <a:t>πει να ανταποδίδουμε ό,τι μάς κάνουν;</a:t>
            </a:r>
          </a:p>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8. Μπ</a:t>
            </a:r>
            <a:r>
              <a:rPr kumimoji="0" sz="1400" b="0" i="0" u="none" strike="noStrike" kern="1200" cap="none" spc="0" normalizeH="0" baseline="0" noProof="0" dirty="0" err="1">
                <a:ln>
                  <a:noFill/>
                </a:ln>
                <a:solidFill>
                  <a:srgbClr val="263238"/>
                </a:solidFill>
                <a:effectLst/>
                <a:uLnTx/>
                <a:uFillTx/>
                <a:latin typeface="Aptos"/>
                <a:ea typeface="+mn-ea"/>
                <a:cs typeface="+mn-cs"/>
              </a:rPr>
              <a:t>ορεί</a:t>
            </a:r>
            <a:r>
              <a:rPr kumimoji="0" sz="1400" b="0" i="0" u="none" strike="noStrike" kern="1200" cap="none" spc="0" normalizeH="0" baseline="0" noProof="0" dirty="0">
                <a:ln>
                  <a:noFill/>
                </a:ln>
                <a:solidFill>
                  <a:srgbClr val="263238"/>
                </a:solidFill>
                <a:effectLst/>
                <a:uLnTx/>
                <a:uFillTx/>
                <a:latin typeface="Aptos"/>
                <a:ea typeface="+mn-ea"/>
                <a:cs typeface="+mn-cs"/>
              </a:rPr>
              <a:t> η βία να </a:t>
            </a:r>
            <a:r>
              <a:rPr kumimoji="0" sz="1400" b="0" i="0" u="none" strike="noStrike" kern="1200" cap="none" spc="0" normalizeH="0" baseline="0" noProof="0" dirty="0" err="1">
                <a:ln>
                  <a:noFill/>
                </a:ln>
                <a:solidFill>
                  <a:srgbClr val="263238"/>
                </a:solidFill>
                <a:effectLst/>
                <a:uLnTx/>
                <a:uFillTx/>
                <a:latin typeface="Aptos"/>
                <a:ea typeface="+mn-ea"/>
                <a:cs typeface="+mn-cs"/>
              </a:rPr>
              <a:t>είν</a:t>
            </a:r>
            <a:r>
              <a:rPr kumimoji="0" sz="1400" b="0" i="0" u="none" strike="noStrike" kern="1200" cap="none" spc="0" normalizeH="0" baseline="0" noProof="0" dirty="0">
                <a:ln>
                  <a:noFill/>
                </a:ln>
                <a:solidFill>
                  <a:srgbClr val="263238"/>
                </a:solidFill>
                <a:effectLst/>
                <a:uLnTx/>
                <a:uFillTx/>
                <a:latin typeface="Aptos"/>
                <a:ea typeface="+mn-ea"/>
                <a:cs typeface="+mn-cs"/>
              </a:rPr>
              <a:t>αι ποτέ δικαιολογημένη;</a:t>
            </a:r>
            <a:endParaRPr kumimoji="0" sz="1080" b="0" i="0" u="none" strike="noStrike" kern="1200" cap="none" spc="0" normalizeH="0" baseline="0" noProof="0" dirty="0">
              <a:ln>
                <a:noFill/>
              </a:ln>
              <a:solidFill>
                <a:srgbClr val="263238"/>
              </a:solidFill>
              <a:effectLst/>
              <a:uLnTx/>
              <a:uFillTx/>
              <a:latin typeface="Aptos"/>
              <a:ea typeface="+mn-ea"/>
              <a:cs typeface="+mn-cs"/>
            </a:endParaRPr>
          </a:p>
        </p:txBody>
      </p:sp>
      <p:sp>
        <p:nvSpPr>
          <p:cNvPr id="13" name="Rectangle 12"/>
          <p:cNvSpPr/>
          <p:nvPr/>
        </p:nvSpPr>
        <p:spPr>
          <a:xfrm>
            <a:off x="658368" y="4581144"/>
            <a:ext cx="2788920" cy="2267712"/>
          </a:xfrm>
          <a:prstGeom prst="rect">
            <a:avLst/>
          </a:prstGeom>
          <a:solidFill>
            <a:srgbClr val="DCE5DE"/>
          </a:solidFill>
          <a:ln w="7620">
            <a:solidFill>
              <a:srgbClr val="D6D2CA"/>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Rectangle 13"/>
          <p:cNvSpPr/>
          <p:nvPr/>
        </p:nvSpPr>
        <p:spPr>
          <a:xfrm>
            <a:off x="3447287" y="4581144"/>
            <a:ext cx="8074152" cy="2267712"/>
          </a:xfrm>
          <a:prstGeom prst="rect">
            <a:avLst/>
          </a:prstGeom>
          <a:solidFill>
            <a:srgbClr val="DCE5DE"/>
          </a:solidFill>
          <a:ln w="7620">
            <a:solidFill>
              <a:srgbClr val="D6D2CA"/>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5" name="TextBox 14"/>
          <p:cNvSpPr txBox="1"/>
          <p:nvPr/>
        </p:nvSpPr>
        <p:spPr>
          <a:xfrm>
            <a:off x="694944" y="4617720"/>
            <a:ext cx="2715768" cy="2194560"/>
          </a:xfrm>
          <a:prstGeom prst="rect">
            <a:avLst/>
          </a:prstGeom>
          <a:noFill/>
        </p:spPr>
        <p:txBody>
          <a:bodyPr wrap="square" lIns="100584" tIns="64008" anchor="t">
            <a:spAutoFit/>
          </a:bodyPr>
          <a:lstStyle/>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1" i="0" u="none" strike="noStrike" kern="1200" cap="none" spc="0" normalizeH="0" baseline="0" noProof="0">
                <a:ln>
                  <a:noFill/>
                </a:ln>
                <a:solidFill>
                  <a:srgbClr val="24465B"/>
                </a:solidFill>
                <a:effectLst/>
                <a:uLnTx/>
                <a:uFillTx/>
                <a:latin typeface="Aptos Display"/>
                <a:ea typeface="+mn-ea"/>
                <a:cs typeface="+mn-cs"/>
              </a:rPr>
              <a:t>2. Πώς να σκεφτόμαστε ορθά;</a:t>
            </a:r>
          </a:p>
        </p:txBody>
      </p:sp>
      <p:sp>
        <p:nvSpPr>
          <p:cNvPr id="16" name="TextBox 15"/>
          <p:cNvSpPr txBox="1"/>
          <p:nvPr/>
        </p:nvSpPr>
        <p:spPr>
          <a:xfrm>
            <a:off x="3474719" y="4608576"/>
            <a:ext cx="8019288" cy="1893339"/>
          </a:xfrm>
          <a:prstGeom prst="rect">
            <a:avLst/>
          </a:prstGeom>
          <a:noFill/>
        </p:spPr>
        <p:txBody>
          <a:bodyPr wrap="square" lIns="100584" tIns="64008" anchor="t">
            <a:spAutoFit/>
          </a:bodyPr>
          <a:lstStyle/>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1. </a:t>
            </a:r>
            <a:r>
              <a:rPr kumimoji="0" sz="1400" b="0" i="0" u="none" strike="noStrike" kern="1200" cap="none" spc="0" normalizeH="0" baseline="0" noProof="0" dirty="0" err="1">
                <a:ln>
                  <a:noFill/>
                </a:ln>
                <a:solidFill>
                  <a:srgbClr val="263238"/>
                </a:solidFill>
                <a:effectLst/>
                <a:uLnTx/>
                <a:uFillTx/>
                <a:latin typeface="Aptos"/>
                <a:ea typeface="+mn-ea"/>
                <a:cs typeface="+mn-cs"/>
              </a:rPr>
              <a:t>Με</a:t>
            </a:r>
            <a:r>
              <a:rPr kumimoji="0" sz="1400" b="0" i="0" u="none" strike="noStrike" kern="1200" cap="none" spc="0" normalizeH="0" baseline="0" noProof="0" dirty="0">
                <a:ln>
                  <a:noFill/>
                </a:ln>
                <a:solidFill>
                  <a:srgbClr val="263238"/>
                </a:solidFill>
                <a:effectLst/>
                <a:uLnTx/>
                <a:uFillTx/>
                <a:latin typeface="Aptos"/>
                <a:ea typeface="+mn-ea"/>
                <a:cs typeface="+mn-cs"/>
              </a:rPr>
              <a:t> π</a:t>
            </a:r>
            <a:r>
              <a:rPr kumimoji="0" sz="1400" b="0" i="0" u="none" strike="noStrike" kern="1200" cap="none" spc="0" normalizeH="0" baseline="0" noProof="0" dirty="0" err="1">
                <a:ln>
                  <a:noFill/>
                </a:ln>
                <a:solidFill>
                  <a:srgbClr val="263238"/>
                </a:solidFill>
                <a:effectLst/>
                <a:uLnTx/>
                <a:uFillTx/>
                <a:latin typeface="Aptos"/>
                <a:ea typeface="+mn-ea"/>
                <a:cs typeface="+mn-cs"/>
              </a:rPr>
              <a:t>οι</a:t>
            </a:r>
            <a:r>
              <a:rPr kumimoji="0" sz="1400" b="0" i="0" u="none" strike="noStrike" kern="1200" cap="none" spc="0" normalizeH="0" baseline="0" noProof="0" dirty="0">
                <a:ln>
                  <a:noFill/>
                </a:ln>
                <a:solidFill>
                  <a:srgbClr val="263238"/>
                </a:solidFill>
                <a:effectLst/>
                <a:uLnTx/>
                <a:uFillTx/>
                <a:latin typeface="Aptos"/>
                <a:ea typeface="+mn-ea"/>
                <a:cs typeface="+mn-cs"/>
              </a:rPr>
              <a:t>α κριτήρια (πρέπει να) κρίνουμε τους άλλους ανθρώπους;</a:t>
            </a:r>
          </a:p>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2. </a:t>
            </a:r>
            <a:r>
              <a:rPr kumimoji="0" sz="1400" b="0" i="0" u="none" strike="noStrike" kern="1200" cap="none" spc="0" normalizeH="0" baseline="0" noProof="0" dirty="0" err="1">
                <a:ln>
                  <a:noFill/>
                </a:ln>
                <a:solidFill>
                  <a:srgbClr val="263238"/>
                </a:solidFill>
                <a:effectLst/>
                <a:uLnTx/>
                <a:uFillTx/>
                <a:latin typeface="Aptos"/>
                <a:ea typeface="+mn-ea"/>
                <a:cs typeface="+mn-cs"/>
              </a:rPr>
              <a:t>Πώς</a:t>
            </a:r>
            <a:r>
              <a:rPr kumimoji="0" sz="1400" b="0" i="0" u="none" strike="noStrike" kern="1200" cap="none" spc="0" normalizeH="0" baseline="0" noProof="0" dirty="0">
                <a:ln>
                  <a:noFill/>
                </a:ln>
                <a:solidFill>
                  <a:srgbClr val="263238"/>
                </a:solidFill>
                <a:effectLst/>
                <a:uLnTx/>
                <a:uFillTx/>
                <a:latin typeface="Aptos"/>
                <a:ea typeface="+mn-ea"/>
                <a:cs typeface="+mn-cs"/>
              </a:rPr>
              <a:t> μπ</a:t>
            </a:r>
            <a:r>
              <a:rPr kumimoji="0" sz="1400" b="0" i="0" u="none" strike="noStrike" kern="1200" cap="none" spc="0" normalizeH="0" baseline="0" noProof="0" dirty="0" err="1">
                <a:ln>
                  <a:noFill/>
                </a:ln>
                <a:solidFill>
                  <a:srgbClr val="263238"/>
                </a:solidFill>
                <a:effectLst/>
                <a:uLnTx/>
                <a:uFillTx/>
                <a:latin typeface="Aptos"/>
                <a:ea typeface="+mn-ea"/>
                <a:cs typeface="+mn-cs"/>
              </a:rPr>
              <a:t>ορώ</a:t>
            </a:r>
            <a:r>
              <a:rPr kumimoji="0" sz="1400" b="0" i="0" u="none" strike="noStrike" kern="1200" cap="none" spc="0" normalizeH="0" baseline="0" noProof="0" dirty="0">
                <a:ln>
                  <a:noFill/>
                </a:ln>
                <a:solidFill>
                  <a:srgbClr val="263238"/>
                </a:solidFill>
                <a:effectLst/>
                <a:uLnTx/>
                <a:uFillTx/>
                <a:latin typeface="Aptos"/>
                <a:ea typeface="+mn-ea"/>
                <a:cs typeface="+mn-cs"/>
              </a:rPr>
              <a:t> να </a:t>
            </a:r>
            <a:r>
              <a:rPr kumimoji="0" sz="1400" b="0" i="0" u="none" strike="noStrike" kern="1200" cap="none" spc="0" normalizeH="0" baseline="0" noProof="0" dirty="0" err="1">
                <a:ln>
                  <a:noFill/>
                </a:ln>
                <a:solidFill>
                  <a:srgbClr val="263238"/>
                </a:solidFill>
                <a:effectLst/>
                <a:uLnTx/>
                <a:uFillTx/>
                <a:latin typeface="Aptos"/>
                <a:ea typeface="+mn-ea"/>
                <a:cs typeface="+mn-cs"/>
              </a:rPr>
              <a:t>ξέρω</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ότι</a:t>
            </a:r>
            <a:r>
              <a:rPr kumimoji="0" sz="1400" b="0" i="0" u="none" strike="noStrike" kern="1200" cap="none" spc="0" normalizeH="0" baseline="0" noProof="0" dirty="0">
                <a:ln>
                  <a:noFill/>
                </a:ln>
                <a:solidFill>
                  <a:srgbClr val="263238"/>
                </a:solidFill>
                <a:effectLst/>
                <a:uLnTx/>
                <a:uFillTx/>
                <a:latin typeface="Aptos"/>
                <a:ea typeface="+mn-ea"/>
                <a:cs typeface="+mn-cs"/>
              </a:rPr>
              <a:t> η </a:t>
            </a:r>
            <a:r>
              <a:rPr kumimoji="0" sz="1400" b="0" i="0" u="none" strike="noStrike" kern="1200" cap="none" spc="0" normalizeH="0" baseline="0" noProof="0" dirty="0" err="1">
                <a:ln>
                  <a:noFill/>
                </a:ln>
                <a:solidFill>
                  <a:srgbClr val="263238"/>
                </a:solidFill>
                <a:effectLst/>
                <a:uLnTx/>
                <a:uFillTx/>
                <a:latin typeface="Aptos"/>
                <a:ea typeface="+mn-ea"/>
                <a:cs typeface="+mn-cs"/>
              </a:rPr>
              <a:t>σκέψη</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μου</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είν</a:t>
            </a:r>
            <a:r>
              <a:rPr kumimoji="0" sz="1400" b="0" i="0" u="none" strike="noStrike" kern="1200" cap="none" spc="0" normalizeH="0" baseline="0" noProof="0" dirty="0">
                <a:ln>
                  <a:noFill/>
                </a:ln>
                <a:solidFill>
                  <a:srgbClr val="263238"/>
                </a:solidFill>
                <a:effectLst/>
                <a:uLnTx/>
                <a:uFillTx/>
                <a:latin typeface="Aptos"/>
                <a:ea typeface="+mn-ea"/>
                <a:cs typeface="+mn-cs"/>
              </a:rPr>
              <a:t>αι σωστή;</a:t>
            </a:r>
          </a:p>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3. </a:t>
            </a:r>
            <a:r>
              <a:rPr kumimoji="0" sz="1400" b="0" i="0" u="none" strike="noStrike" kern="1200" cap="none" spc="0" normalizeH="0" baseline="0" noProof="0" dirty="0" err="1">
                <a:ln>
                  <a:noFill/>
                </a:ln>
                <a:solidFill>
                  <a:srgbClr val="263238"/>
                </a:solidFill>
                <a:effectLst/>
                <a:uLnTx/>
                <a:uFillTx/>
                <a:latin typeface="Aptos"/>
                <a:ea typeface="+mn-ea"/>
                <a:cs typeface="+mn-cs"/>
              </a:rPr>
              <a:t>Πώς</a:t>
            </a:r>
            <a:r>
              <a:rPr kumimoji="0" sz="1400" b="0" i="0" u="none" strike="noStrike" kern="1200" cap="none" spc="0" normalizeH="0" baseline="0" noProof="0" dirty="0">
                <a:ln>
                  <a:noFill/>
                </a:ln>
                <a:solidFill>
                  <a:srgbClr val="263238"/>
                </a:solidFill>
                <a:effectLst/>
                <a:uLnTx/>
                <a:uFillTx/>
                <a:latin typeface="Aptos"/>
                <a:ea typeface="+mn-ea"/>
                <a:cs typeface="+mn-cs"/>
              </a:rPr>
              <a:t> μπ</a:t>
            </a:r>
            <a:r>
              <a:rPr kumimoji="0" sz="1400" b="0" i="0" u="none" strike="noStrike" kern="1200" cap="none" spc="0" normalizeH="0" baseline="0" noProof="0" dirty="0" err="1">
                <a:ln>
                  <a:noFill/>
                </a:ln>
                <a:solidFill>
                  <a:srgbClr val="263238"/>
                </a:solidFill>
                <a:effectLst/>
                <a:uLnTx/>
                <a:uFillTx/>
                <a:latin typeface="Aptos"/>
                <a:ea typeface="+mn-ea"/>
                <a:cs typeface="+mn-cs"/>
              </a:rPr>
              <a:t>ορώ</a:t>
            </a:r>
            <a:r>
              <a:rPr kumimoji="0" sz="1400" b="0" i="0" u="none" strike="noStrike" kern="1200" cap="none" spc="0" normalizeH="0" baseline="0" noProof="0" dirty="0">
                <a:ln>
                  <a:noFill/>
                </a:ln>
                <a:solidFill>
                  <a:srgbClr val="263238"/>
                </a:solidFill>
                <a:effectLst/>
                <a:uLnTx/>
                <a:uFillTx/>
                <a:latin typeface="Aptos"/>
                <a:ea typeface="+mn-ea"/>
                <a:cs typeface="+mn-cs"/>
              </a:rPr>
              <a:t> να </a:t>
            </a:r>
            <a:r>
              <a:rPr kumimoji="0" sz="1400" b="0" i="0" u="none" strike="noStrike" kern="1200" cap="none" spc="0" normalizeH="0" baseline="0" noProof="0" dirty="0" err="1">
                <a:ln>
                  <a:noFill/>
                </a:ln>
                <a:solidFill>
                  <a:srgbClr val="263238"/>
                </a:solidFill>
                <a:effectLst/>
                <a:uLnTx/>
                <a:uFillTx/>
                <a:latin typeface="Aptos"/>
                <a:ea typeface="+mn-ea"/>
                <a:cs typeface="+mn-cs"/>
              </a:rPr>
              <a:t>κρίνω</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τη</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σκέψη</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των</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άλλων</a:t>
            </a:r>
            <a:r>
              <a:rPr kumimoji="0" sz="1400" b="0" i="0" u="none" strike="noStrike" kern="1200" cap="none" spc="0" normalizeH="0" baseline="0" noProof="0" dirty="0">
                <a:ln>
                  <a:noFill/>
                </a:ln>
                <a:solidFill>
                  <a:srgbClr val="263238"/>
                </a:solidFill>
                <a:effectLst/>
                <a:uLnTx/>
                <a:uFillTx/>
                <a:latin typeface="Aptos"/>
                <a:ea typeface="+mn-ea"/>
                <a:cs typeface="+mn-cs"/>
              </a:rPr>
              <a:t>;</a:t>
            </a:r>
          </a:p>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4. Μπ</a:t>
            </a:r>
            <a:r>
              <a:rPr kumimoji="0" sz="1400" b="0" i="0" u="none" strike="noStrike" kern="1200" cap="none" spc="0" normalizeH="0" baseline="0" noProof="0" dirty="0" err="1">
                <a:ln>
                  <a:noFill/>
                </a:ln>
                <a:solidFill>
                  <a:srgbClr val="263238"/>
                </a:solidFill>
                <a:effectLst/>
                <a:uLnTx/>
                <a:uFillTx/>
                <a:latin typeface="Aptos"/>
                <a:ea typeface="+mn-ea"/>
                <a:cs typeface="+mn-cs"/>
              </a:rPr>
              <a:t>ορεί</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κάτι</a:t>
            </a:r>
            <a:r>
              <a:rPr kumimoji="0" sz="1400" b="0" i="0" u="none" strike="noStrike" kern="1200" cap="none" spc="0" normalizeH="0" baseline="0" noProof="0" dirty="0">
                <a:ln>
                  <a:noFill/>
                </a:ln>
                <a:solidFill>
                  <a:srgbClr val="263238"/>
                </a:solidFill>
                <a:effectLst/>
                <a:uLnTx/>
                <a:uFillTx/>
                <a:latin typeface="Aptos"/>
                <a:ea typeface="+mn-ea"/>
                <a:cs typeface="+mn-cs"/>
              </a:rPr>
              <a:t> να </a:t>
            </a:r>
            <a:r>
              <a:rPr kumimoji="0" sz="1400" b="0" i="0" u="none" strike="noStrike" kern="1200" cap="none" spc="0" normalizeH="0" baseline="0" noProof="0" dirty="0" err="1">
                <a:ln>
                  <a:noFill/>
                </a:ln>
                <a:solidFill>
                  <a:srgbClr val="263238"/>
                </a:solidFill>
                <a:effectLst/>
                <a:uLnTx/>
                <a:uFillTx/>
                <a:latin typeface="Aptos"/>
                <a:ea typeface="+mn-ea"/>
                <a:cs typeface="+mn-cs"/>
              </a:rPr>
              <a:t>είν</a:t>
            </a:r>
            <a:r>
              <a:rPr kumimoji="0" sz="1400" b="0" i="0" u="none" strike="noStrike" kern="1200" cap="none" spc="0" normalizeH="0" baseline="0" noProof="0" dirty="0">
                <a:ln>
                  <a:noFill/>
                </a:ln>
                <a:solidFill>
                  <a:srgbClr val="263238"/>
                </a:solidFill>
                <a:effectLst/>
                <a:uLnTx/>
                <a:uFillTx/>
                <a:latin typeface="Aptos"/>
                <a:ea typeface="+mn-ea"/>
                <a:cs typeface="+mn-cs"/>
              </a:rPr>
              <a:t>αι ταυτόχρονα αληθές και ψευδές;</a:t>
            </a:r>
          </a:p>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5. Θα μπ</a:t>
            </a:r>
            <a:r>
              <a:rPr kumimoji="0" sz="1400" b="0" i="0" u="none" strike="noStrike" kern="1200" cap="none" spc="0" normalizeH="0" baseline="0" noProof="0" dirty="0" err="1">
                <a:ln>
                  <a:noFill/>
                </a:ln>
                <a:solidFill>
                  <a:srgbClr val="263238"/>
                </a:solidFill>
                <a:effectLst/>
                <a:uLnTx/>
                <a:uFillTx/>
                <a:latin typeface="Aptos"/>
                <a:ea typeface="+mn-ea"/>
                <a:cs typeface="+mn-cs"/>
              </a:rPr>
              <a:t>ορούσε</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κάτι</a:t>
            </a:r>
            <a:r>
              <a:rPr kumimoji="0" sz="1400" b="0" i="0" u="none" strike="noStrike" kern="1200" cap="none" spc="0" normalizeH="0" baseline="0" noProof="0" dirty="0">
                <a:ln>
                  <a:noFill/>
                </a:ln>
                <a:solidFill>
                  <a:srgbClr val="263238"/>
                </a:solidFill>
                <a:effectLst/>
                <a:uLnTx/>
                <a:uFillTx/>
                <a:latin typeface="Aptos"/>
                <a:ea typeface="+mn-ea"/>
                <a:cs typeface="+mn-cs"/>
              </a:rPr>
              <a:t> να </a:t>
            </a:r>
            <a:r>
              <a:rPr kumimoji="0" sz="1400" b="0" i="0" u="none" strike="noStrike" kern="1200" cap="none" spc="0" normalizeH="0" baseline="0" noProof="0" dirty="0" err="1">
                <a:ln>
                  <a:noFill/>
                </a:ln>
                <a:solidFill>
                  <a:srgbClr val="263238"/>
                </a:solidFill>
                <a:effectLst/>
                <a:uLnTx/>
                <a:uFillTx/>
                <a:latin typeface="Aptos"/>
                <a:ea typeface="+mn-ea"/>
                <a:cs typeface="+mn-cs"/>
              </a:rPr>
              <a:t>έχει</a:t>
            </a:r>
            <a:r>
              <a:rPr kumimoji="0" sz="1400" b="0" i="0" u="none" strike="noStrike" kern="1200" cap="none" spc="0" normalizeH="0" baseline="0" noProof="0" dirty="0">
                <a:ln>
                  <a:noFill/>
                </a:ln>
                <a:solidFill>
                  <a:srgbClr val="263238"/>
                </a:solidFill>
                <a:effectLst/>
                <a:uLnTx/>
                <a:uFillTx/>
                <a:latin typeface="Aptos"/>
                <a:ea typeface="+mn-ea"/>
                <a:cs typeface="+mn-cs"/>
              </a:rPr>
              <a:t> α</a:t>
            </a:r>
            <a:r>
              <a:rPr kumimoji="0" sz="1400" b="0" i="0" u="none" strike="noStrike" kern="1200" cap="none" spc="0" normalizeH="0" baseline="0" noProof="0" dirty="0" err="1">
                <a:ln>
                  <a:noFill/>
                </a:ln>
                <a:solidFill>
                  <a:srgbClr val="263238"/>
                </a:solidFill>
                <a:effectLst/>
                <a:uLnTx/>
                <a:uFillTx/>
                <a:latin typeface="Aptos"/>
                <a:ea typeface="+mn-ea"/>
                <a:cs typeface="+mn-cs"/>
              </a:rPr>
              <a:t>ξί</a:t>
            </a:r>
            <a:r>
              <a:rPr kumimoji="0" sz="1400" b="0" i="0" u="none" strike="noStrike" kern="1200" cap="none" spc="0" normalizeH="0" baseline="0" noProof="0" dirty="0">
                <a:ln>
                  <a:noFill/>
                </a:ln>
                <a:solidFill>
                  <a:srgbClr val="263238"/>
                </a:solidFill>
                <a:effectLst/>
                <a:uLnTx/>
                <a:uFillTx/>
                <a:latin typeface="Aptos"/>
                <a:ea typeface="+mn-ea"/>
                <a:cs typeface="+mn-cs"/>
              </a:rPr>
              <a:t>α, ακόμη και αν κανείς δεν το εκτιμούσε;</a:t>
            </a:r>
          </a:p>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6. </a:t>
            </a:r>
            <a:r>
              <a:rPr kumimoji="0" sz="1400" b="0" i="0" u="none" strike="noStrike" kern="1200" cap="none" spc="0" normalizeH="0" baseline="0" noProof="0" dirty="0" err="1">
                <a:ln>
                  <a:noFill/>
                </a:ln>
                <a:solidFill>
                  <a:srgbClr val="263238"/>
                </a:solidFill>
                <a:effectLst/>
                <a:uLnTx/>
                <a:uFillTx/>
                <a:latin typeface="Aptos"/>
                <a:ea typeface="+mn-ea"/>
                <a:cs typeface="+mn-cs"/>
              </a:rPr>
              <a:t>Είν</a:t>
            </a:r>
            <a:r>
              <a:rPr kumimoji="0" sz="1400" b="0" i="0" u="none" strike="noStrike" kern="1200" cap="none" spc="0" normalizeH="0" baseline="0" noProof="0" dirty="0">
                <a:ln>
                  <a:noFill/>
                </a:ln>
                <a:solidFill>
                  <a:srgbClr val="263238"/>
                </a:solidFill>
                <a:effectLst/>
                <a:uLnTx/>
                <a:uFillTx/>
                <a:latin typeface="Aptos"/>
                <a:ea typeface="+mn-ea"/>
                <a:cs typeface="+mn-cs"/>
              </a:rPr>
              <a:t>αι οι πεποιθήσεις μας οι προσωπικοί μας κανόνες;</a:t>
            </a:r>
          </a:p>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7. </a:t>
            </a:r>
            <a:r>
              <a:rPr kumimoji="0" sz="1400" b="0" i="0" u="none" strike="noStrike" kern="1200" cap="none" spc="0" normalizeH="0" baseline="0" noProof="0" dirty="0" err="1">
                <a:ln>
                  <a:noFill/>
                </a:ln>
                <a:solidFill>
                  <a:srgbClr val="263238"/>
                </a:solidFill>
                <a:effectLst/>
                <a:uLnTx/>
                <a:uFillTx/>
                <a:latin typeface="Aptos"/>
                <a:ea typeface="+mn-ea"/>
                <a:cs typeface="+mn-cs"/>
              </a:rPr>
              <a:t>Αν</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κά</a:t>
            </a:r>
            <a:r>
              <a:rPr kumimoji="0" sz="1400" b="0" i="0" u="none" strike="noStrike" kern="1200" cap="none" spc="0" normalizeH="0" baseline="0" noProof="0" dirty="0">
                <a:ln>
                  <a:noFill/>
                </a:ln>
                <a:solidFill>
                  <a:srgbClr val="263238"/>
                </a:solidFill>
                <a:effectLst/>
                <a:uLnTx/>
                <a:uFillTx/>
                <a:latin typeface="Aptos"/>
                <a:ea typeface="+mn-ea"/>
                <a:cs typeface="+mn-cs"/>
              </a:rPr>
              <a:t>ποιος κάνει κάτι καλό κατά λάθος, εξακολουθεί να είναι καλή η πράξη;</a:t>
            </a:r>
          </a:p>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8. </a:t>
            </a:r>
            <a:r>
              <a:rPr kumimoji="0" sz="1400" b="0" i="0" u="none" strike="noStrike" kern="1200" cap="none" spc="0" normalizeH="0" baseline="0" noProof="0" dirty="0" err="1">
                <a:ln>
                  <a:noFill/>
                </a:ln>
                <a:solidFill>
                  <a:srgbClr val="263238"/>
                </a:solidFill>
                <a:effectLst/>
                <a:uLnTx/>
                <a:uFillTx/>
                <a:latin typeface="Aptos"/>
                <a:ea typeface="+mn-ea"/>
                <a:cs typeface="+mn-cs"/>
              </a:rPr>
              <a:t>Είν</a:t>
            </a:r>
            <a:r>
              <a:rPr kumimoji="0" sz="1400" b="0" i="0" u="none" strike="noStrike" kern="1200" cap="none" spc="0" normalizeH="0" baseline="0" noProof="0" dirty="0">
                <a:ln>
                  <a:noFill/>
                </a:ln>
                <a:solidFill>
                  <a:srgbClr val="263238"/>
                </a:solidFill>
                <a:effectLst/>
                <a:uLnTx/>
                <a:uFillTx/>
                <a:latin typeface="Aptos"/>
                <a:ea typeface="+mn-ea"/>
                <a:cs typeface="+mn-cs"/>
              </a:rPr>
              <a:t>αι το ίδιο να «γνωρίζω κάτι» με το να «γνωρίζω ότι δεν γνωρίζω»;</a:t>
            </a:r>
            <a:endParaRPr kumimoji="0" sz="1080" b="0" i="0" u="none" strike="noStrike" kern="1200" cap="none" spc="0" normalizeH="0" baseline="0" noProof="0" dirty="0">
              <a:ln>
                <a:noFill/>
              </a:ln>
              <a:solidFill>
                <a:srgbClr val="263238"/>
              </a:solidFill>
              <a:effectLst/>
              <a:uLnTx/>
              <a:uFillTx/>
              <a:latin typeface="Aptos"/>
              <a:ea typeface="+mn-ea"/>
              <a:cs typeface="+mn-cs"/>
            </a:endParaRPr>
          </a:p>
        </p:txBody>
      </p:sp>
      <p:sp>
        <p:nvSpPr>
          <p:cNvPr id="17" name="Rectangle 16"/>
          <p:cNvSpPr/>
          <p:nvPr/>
        </p:nvSpPr>
        <p:spPr>
          <a:xfrm>
            <a:off x="502920" y="6510528"/>
            <a:ext cx="11155680" cy="10972"/>
          </a:xfrm>
          <a:prstGeom prst="rect">
            <a:avLst/>
          </a:prstGeom>
          <a:solidFill>
            <a:srgbClr val="D6D2C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8" name="Θέση αριθμού διαφάνειας 17">
            <a:extLst>
              <a:ext uri="{FF2B5EF4-FFF2-40B4-BE49-F238E27FC236}">
                <a16:creationId xmlns:a16="http://schemas.microsoft.com/office/drawing/2014/main" id="{A1683204-7EE7-48CA-CCF0-BDFF98BD7B14}"/>
              </a:ext>
            </a:extLst>
          </p:cNvPr>
          <p:cNvSpPr>
            <a:spLocks noGrp="1"/>
          </p:cNvSpPr>
          <p:nvPr>
            <p:ph type="sldNum" sz="quarter" idx="12"/>
          </p:nvPr>
        </p:nvSpPr>
        <p:spPr>
          <a:xfrm>
            <a:off x="9680448" y="6447155"/>
            <a:ext cx="2133600" cy="365125"/>
          </a:xfrm>
        </p:spPr>
        <p:txBody>
          <a:bodyPr/>
          <a:lstStyle/>
          <a:p>
            <a:fld id="{C1FF6DA9-008F-8B48-92A6-B652298478BF}" type="slidenum">
              <a:rPr lang="en-US" smtClean="0"/>
              <a:t>52</a:t>
            </a:fld>
            <a:endParaRPr lang="en-US"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sp>
        <p:nvSpPr>
          <p:cNvPr id="2" name="TextBox 1"/>
          <p:cNvSpPr txBox="1"/>
          <p:nvPr/>
        </p:nvSpPr>
        <p:spPr>
          <a:xfrm>
            <a:off x="658368" y="1451307"/>
            <a:ext cx="2560320" cy="283154"/>
          </a:xfrm>
          <a:prstGeom prst="rect">
            <a:avLst/>
          </a:prstGeom>
          <a:noFill/>
        </p:spPr>
        <p:txBody>
          <a:bodyPr wrap="square" lIns="27432" tIns="18288" rIns="27432" bIns="18288"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600" b="1" i="0" u="none" strike="noStrike" kern="1200" cap="none" spc="0" normalizeH="0" baseline="0" noProof="0" dirty="0">
                <a:ln>
                  <a:noFill/>
                </a:ln>
                <a:solidFill>
                  <a:srgbClr val="D7B06B"/>
                </a:solidFill>
                <a:effectLst>
                  <a:outerShdw blurRad="38100" dist="38100" dir="2700000" algn="tl">
                    <a:srgbClr val="000000">
                      <a:alpha val="43137"/>
                    </a:srgbClr>
                  </a:outerShdw>
                </a:effectLst>
                <a:uLnTx/>
                <a:uFillTx/>
                <a:latin typeface="Aptos"/>
                <a:ea typeface="+mn-ea"/>
                <a:cs typeface="+mn-cs"/>
              </a:rPr>
              <a:t>Ε΄ ΔΗΜΟΤΙΚΟΥ</a:t>
            </a:r>
          </a:p>
        </p:txBody>
      </p:sp>
      <p:sp>
        <p:nvSpPr>
          <p:cNvPr id="3" name="TextBox 2"/>
          <p:cNvSpPr txBox="1"/>
          <p:nvPr/>
        </p:nvSpPr>
        <p:spPr>
          <a:xfrm>
            <a:off x="685800" y="749808"/>
            <a:ext cx="9875520" cy="502920"/>
          </a:xfrm>
          <a:prstGeom prst="rect">
            <a:avLst/>
          </a:prstGeom>
          <a:noFill/>
        </p:spPr>
        <p:txBody>
          <a:bodyPr wrap="square" lIns="27432" tIns="18288" rIns="27432" bIns="18288"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2550" b="1" i="0" u="none" strike="noStrike" kern="1200" cap="none" spc="0" normalizeH="0" baseline="0" noProof="0">
                <a:ln>
                  <a:noFill/>
                </a:ln>
                <a:solidFill>
                  <a:srgbClr val="24465B"/>
                </a:solidFill>
                <a:effectLst/>
                <a:uLnTx/>
                <a:uFillTx/>
                <a:latin typeface="Aptos Display"/>
                <a:ea typeface="+mn-ea"/>
                <a:cs typeface="+mn-cs"/>
              </a:rPr>
              <a:t>Θεματικά πεδία και θεματικές ενότητες</a:t>
            </a:r>
          </a:p>
        </p:txBody>
      </p:sp>
      <p:sp>
        <p:nvSpPr>
          <p:cNvPr id="5" name="Rectangle 4"/>
          <p:cNvSpPr/>
          <p:nvPr/>
        </p:nvSpPr>
        <p:spPr>
          <a:xfrm>
            <a:off x="658368" y="1783080"/>
            <a:ext cx="2788920" cy="530352"/>
          </a:xfrm>
          <a:prstGeom prst="rect">
            <a:avLst/>
          </a:prstGeom>
          <a:solidFill>
            <a:srgbClr val="24465B"/>
          </a:solidFill>
          <a:ln w="10160">
            <a:solidFill>
              <a:srgbClr val="24465B"/>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Rectangle 5"/>
          <p:cNvSpPr/>
          <p:nvPr/>
        </p:nvSpPr>
        <p:spPr>
          <a:xfrm>
            <a:off x="3447287" y="1783080"/>
            <a:ext cx="8074152" cy="530352"/>
          </a:xfrm>
          <a:prstGeom prst="rect">
            <a:avLst/>
          </a:prstGeom>
          <a:solidFill>
            <a:srgbClr val="24465B"/>
          </a:solidFill>
          <a:ln w="10160">
            <a:solidFill>
              <a:srgbClr val="24465B"/>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TextBox 6"/>
          <p:cNvSpPr txBox="1"/>
          <p:nvPr/>
        </p:nvSpPr>
        <p:spPr>
          <a:xfrm>
            <a:off x="768096" y="1920240"/>
            <a:ext cx="2569463" cy="228600"/>
          </a:xfrm>
          <a:prstGeom prst="rect">
            <a:avLst/>
          </a:prstGeom>
          <a:noFill/>
        </p:spPr>
        <p:txBody>
          <a:bodyPr wrap="square" lIns="27432" tIns="18288" rIns="27432" bIns="18288"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250" b="1" i="0" u="none" strike="noStrike" kern="1200" cap="none" spc="0" normalizeH="0" baseline="0" noProof="0">
                <a:ln>
                  <a:noFill/>
                </a:ln>
                <a:solidFill>
                  <a:srgbClr val="FFFFFF"/>
                </a:solidFill>
                <a:effectLst/>
                <a:uLnTx/>
                <a:uFillTx/>
                <a:latin typeface="Aptos"/>
                <a:ea typeface="+mn-ea"/>
                <a:cs typeface="+mn-cs"/>
              </a:rPr>
              <a:t>Θεματικό πεδίο</a:t>
            </a:r>
          </a:p>
        </p:txBody>
      </p:sp>
      <p:sp>
        <p:nvSpPr>
          <p:cNvPr id="8" name="TextBox 7"/>
          <p:cNvSpPr txBox="1"/>
          <p:nvPr/>
        </p:nvSpPr>
        <p:spPr>
          <a:xfrm>
            <a:off x="3557015" y="1920240"/>
            <a:ext cx="7854696" cy="228600"/>
          </a:xfrm>
          <a:prstGeom prst="rect">
            <a:avLst/>
          </a:prstGeom>
          <a:noFill/>
        </p:spPr>
        <p:txBody>
          <a:bodyPr wrap="square" lIns="27432" tIns="18288" rIns="27432" bIns="18288"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250" b="1" i="0" u="none" strike="noStrike" kern="1200" cap="none" spc="0" normalizeH="0" baseline="0" noProof="0">
                <a:ln>
                  <a:noFill/>
                </a:ln>
                <a:solidFill>
                  <a:srgbClr val="FFFFFF"/>
                </a:solidFill>
                <a:effectLst/>
                <a:uLnTx/>
                <a:uFillTx/>
                <a:latin typeface="Aptos"/>
                <a:ea typeface="+mn-ea"/>
                <a:cs typeface="+mn-cs"/>
              </a:rPr>
              <a:t>Θεματικές ενότητες</a:t>
            </a:r>
          </a:p>
        </p:txBody>
      </p:sp>
      <p:sp>
        <p:nvSpPr>
          <p:cNvPr id="9" name="Rectangle 8"/>
          <p:cNvSpPr/>
          <p:nvPr/>
        </p:nvSpPr>
        <p:spPr>
          <a:xfrm>
            <a:off x="658368" y="2313432"/>
            <a:ext cx="2788920" cy="2267712"/>
          </a:xfrm>
          <a:prstGeom prst="rect">
            <a:avLst/>
          </a:prstGeom>
          <a:solidFill>
            <a:srgbClr val="FFFFFF"/>
          </a:solidFill>
          <a:ln w="7620">
            <a:solidFill>
              <a:srgbClr val="D6D2CA"/>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Rectangle 9"/>
          <p:cNvSpPr/>
          <p:nvPr/>
        </p:nvSpPr>
        <p:spPr>
          <a:xfrm>
            <a:off x="3447287" y="2313432"/>
            <a:ext cx="8074152" cy="2267712"/>
          </a:xfrm>
          <a:prstGeom prst="rect">
            <a:avLst/>
          </a:prstGeom>
          <a:solidFill>
            <a:srgbClr val="FFFFFF"/>
          </a:solidFill>
          <a:ln w="7620">
            <a:solidFill>
              <a:srgbClr val="D6D2CA"/>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TextBox 10"/>
          <p:cNvSpPr txBox="1"/>
          <p:nvPr/>
        </p:nvSpPr>
        <p:spPr>
          <a:xfrm>
            <a:off x="694944" y="2350008"/>
            <a:ext cx="2715768" cy="2194560"/>
          </a:xfrm>
          <a:prstGeom prst="rect">
            <a:avLst/>
          </a:prstGeom>
          <a:noFill/>
        </p:spPr>
        <p:txBody>
          <a:bodyPr wrap="square" lIns="100584" tIns="64008" anchor="t">
            <a:spAutoFit/>
          </a:bodyPr>
          <a:lstStyle/>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1" i="0" u="none" strike="noStrike" kern="1200" cap="none" spc="0" normalizeH="0" baseline="0" noProof="0">
                <a:ln>
                  <a:noFill/>
                </a:ln>
                <a:solidFill>
                  <a:srgbClr val="24465B"/>
                </a:solidFill>
                <a:effectLst/>
                <a:uLnTx/>
                <a:uFillTx/>
                <a:latin typeface="Aptos Display"/>
                <a:ea typeface="+mn-ea"/>
                <a:cs typeface="+mn-cs"/>
              </a:rPr>
              <a:t>3. Πώς να αποφασίζουμε σωστά;</a:t>
            </a:r>
          </a:p>
        </p:txBody>
      </p:sp>
      <p:sp>
        <p:nvSpPr>
          <p:cNvPr id="12" name="TextBox 11"/>
          <p:cNvSpPr txBox="1"/>
          <p:nvPr/>
        </p:nvSpPr>
        <p:spPr>
          <a:xfrm>
            <a:off x="3474719" y="2340863"/>
            <a:ext cx="8019288" cy="2093715"/>
          </a:xfrm>
          <a:prstGeom prst="rect">
            <a:avLst/>
          </a:prstGeom>
          <a:noFill/>
        </p:spPr>
        <p:txBody>
          <a:bodyPr wrap="square" lIns="100584" tIns="64008" anchor="t">
            <a:spAutoFit/>
          </a:bodyPr>
          <a:lstStyle/>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1. </a:t>
            </a:r>
            <a:r>
              <a:rPr kumimoji="0" sz="1400" b="0" i="0" u="none" strike="noStrike" kern="1200" cap="none" spc="0" normalizeH="0" baseline="0" noProof="0" dirty="0" err="1">
                <a:ln>
                  <a:noFill/>
                </a:ln>
                <a:solidFill>
                  <a:srgbClr val="263238"/>
                </a:solidFill>
                <a:effectLst/>
                <a:uLnTx/>
                <a:uFillTx/>
                <a:latin typeface="Aptos"/>
                <a:ea typeface="+mn-ea"/>
                <a:cs typeface="+mn-cs"/>
              </a:rPr>
              <a:t>Είν</a:t>
            </a:r>
            <a:r>
              <a:rPr kumimoji="0" sz="1400" b="0" i="0" u="none" strike="noStrike" kern="1200" cap="none" spc="0" normalizeH="0" baseline="0" noProof="0" dirty="0">
                <a:ln>
                  <a:noFill/>
                </a:ln>
                <a:solidFill>
                  <a:srgbClr val="263238"/>
                </a:solidFill>
                <a:effectLst/>
                <a:uLnTx/>
                <a:uFillTx/>
                <a:latin typeface="Aptos"/>
                <a:ea typeface="+mn-ea"/>
                <a:cs typeface="+mn-cs"/>
              </a:rPr>
              <a:t>αι προτιμότερο να αποφασίζουμε σύμφωνα με τη λογική ή με τα συναισθήματά μας;</a:t>
            </a:r>
          </a:p>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2. </a:t>
            </a:r>
            <a:r>
              <a:rPr kumimoji="0" sz="1400" b="0" i="0" u="none" strike="noStrike" kern="1200" cap="none" spc="0" normalizeH="0" baseline="0" noProof="0" dirty="0" err="1">
                <a:ln>
                  <a:noFill/>
                </a:ln>
                <a:solidFill>
                  <a:srgbClr val="263238"/>
                </a:solidFill>
                <a:effectLst/>
                <a:uLnTx/>
                <a:uFillTx/>
                <a:latin typeface="Aptos"/>
                <a:ea typeface="+mn-ea"/>
                <a:cs typeface="+mn-cs"/>
              </a:rPr>
              <a:t>Είν</a:t>
            </a:r>
            <a:r>
              <a:rPr kumimoji="0" sz="1400" b="0" i="0" u="none" strike="noStrike" kern="1200" cap="none" spc="0" normalizeH="0" baseline="0" noProof="0" dirty="0">
                <a:ln>
                  <a:noFill/>
                </a:ln>
                <a:solidFill>
                  <a:srgbClr val="263238"/>
                </a:solidFill>
                <a:effectLst/>
                <a:uLnTx/>
                <a:uFillTx/>
                <a:latin typeface="Aptos"/>
                <a:ea typeface="+mn-ea"/>
                <a:cs typeface="+mn-cs"/>
              </a:rPr>
              <a:t>αι σημαντικότερο αυτό που σκεφτόμαστε ή αυτό που κάνουμε;</a:t>
            </a:r>
          </a:p>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3. </a:t>
            </a:r>
            <a:r>
              <a:rPr kumimoji="0" sz="1400" b="0" i="0" u="none" strike="noStrike" kern="1200" cap="none" spc="0" normalizeH="0" baseline="0" noProof="0" dirty="0" err="1">
                <a:ln>
                  <a:noFill/>
                </a:ln>
                <a:solidFill>
                  <a:srgbClr val="263238"/>
                </a:solidFill>
                <a:effectLst/>
                <a:uLnTx/>
                <a:uFillTx/>
                <a:latin typeface="Aptos"/>
                <a:ea typeface="+mn-ea"/>
                <a:cs typeface="+mn-cs"/>
              </a:rPr>
              <a:t>Αν</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έχουμε</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έν</a:t>
            </a:r>
            <a:r>
              <a:rPr kumimoji="0" sz="1400" b="0" i="0" u="none" strike="noStrike" kern="1200" cap="none" spc="0" normalizeH="0" baseline="0" noProof="0" dirty="0">
                <a:ln>
                  <a:noFill/>
                </a:ln>
                <a:solidFill>
                  <a:srgbClr val="263238"/>
                </a:solidFill>
                <a:effectLst/>
                <a:uLnTx/>
                <a:uFillTx/>
                <a:latin typeface="Aptos"/>
                <a:ea typeface="+mn-ea"/>
                <a:cs typeface="+mn-cs"/>
              </a:rPr>
              <a:t>αν καλό σκοπό, δικαιολογείται να χρησιμοποιούμε κάθε μέσο για να τον επιτύχουμε;</a:t>
            </a:r>
          </a:p>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4. </a:t>
            </a:r>
            <a:r>
              <a:rPr kumimoji="0" sz="1400" b="0" i="0" u="none" strike="noStrike" kern="1200" cap="none" spc="0" normalizeH="0" baseline="0" noProof="0" dirty="0" err="1">
                <a:ln>
                  <a:noFill/>
                </a:ln>
                <a:solidFill>
                  <a:srgbClr val="263238"/>
                </a:solidFill>
                <a:effectLst/>
                <a:uLnTx/>
                <a:uFillTx/>
                <a:latin typeface="Aptos"/>
                <a:ea typeface="+mn-ea"/>
                <a:cs typeface="+mn-cs"/>
              </a:rPr>
              <a:t>Είν</a:t>
            </a:r>
            <a:r>
              <a:rPr kumimoji="0" sz="1400" b="0" i="0" u="none" strike="noStrike" kern="1200" cap="none" spc="0" normalizeH="0" baseline="0" noProof="0" dirty="0">
                <a:ln>
                  <a:noFill/>
                </a:ln>
                <a:solidFill>
                  <a:srgbClr val="263238"/>
                </a:solidFill>
                <a:effectLst/>
                <a:uLnTx/>
                <a:uFillTx/>
                <a:latin typeface="Aptos"/>
                <a:ea typeface="+mn-ea"/>
                <a:cs typeface="+mn-cs"/>
              </a:rPr>
              <a:t>αι καλή ιδέα να κάνουμε ό,τι κάνουν οι άλλοι;</a:t>
            </a:r>
          </a:p>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5. Μπ</a:t>
            </a:r>
            <a:r>
              <a:rPr kumimoji="0" sz="1400" b="0" i="0" u="none" strike="noStrike" kern="1200" cap="none" spc="0" normalizeH="0" baseline="0" noProof="0" dirty="0" err="1">
                <a:ln>
                  <a:noFill/>
                </a:ln>
                <a:solidFill>
                  <a:srgbClr val="263238"/>
                </a:solidFill>
                <a:effectLst/>
                <a:uLnTx/>
                <a:uFillTx/>
                <a:latin typeface="Aptos"/>
                <a:ea typeface="+mn-ea"/>
                <a:cs typeface="+mn-cs"/>
              </a:rPr>
              <a:t>ορεί</a:t>
            </a:r>
            <a:r>
              <a:rPr kumimoji="0" sz="1400" b="0" i="0" u="none" strike="noStrike" kern="1200" cap="none" spc="0" normalizeH="0" baseline="0" noProof="0" dirty="0">
                <a:ln>
                  <a:noFill/>
                </a:ln>
                <a:solidFill>
                  <a:srgbClr val="263238"/>
                </a:solidFill>
                <a:effectLst/>
                <a:uLnTx/>
                <a:uFillTx/>
                <a:latin typeface="Aptos"/>
                <a:ea typeface="+mn-ea"/>
                <a:cs typeface="+mn-cs"/>
              </a:rPr>
              <a:t> να π</a:t>
            </a:r>
            <a:r>
              <a:rPr kumimoji="0" sz="1400" b="0" i="0" u="none" strike="noStrike" kern="1200" cap="none" spc="0" normalizeH="0" baseline="0" noProof="0" dirty="0" err="1">
                <a:ln>
                  <a:noFill/>
                </a:ln>
                <a:solidFill>
                  <a:srgbClr val="263238"/>
                </a:solidFill>
                <a:effectLst/>
                <a:uLnTx/>
                <a:uFillTx/>
                <a:latin typeface="Aptos"/>
                <a:ea typeface="+mn-ea"/>
                <a:cs typeface="+mn-cs"/>
              </a:rPr>
              <a:t>ιστεύουμε</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ότι</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κάτι</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είν</a:t>
            </a:r>
            <a:r>
              <a:rPr kumimoji="0" sz="1400" b="0" i="0" u="none" strike="noStrike" kern="1200" cap="none" spc="0" normalizeH="0" baseline="0" noProof="0" dirty="0">
                <a:ln>
                  <a:noFill/>
                </a:ln>
                <a:solidFill>
                  <a:srgbClr val="263238"/>
                </a:solidFill>
                <a:effectLst/>
                <a:uLnTx/>
                <a:uFillTx/>
                <a:latin typeface="Aptos"/>
                <a:ea typeface="+mn-ea"/>
                <a:cs typeface="+mn-cs"/>
              </a:rPr>
              <a:t>αι καλό αλλά να μην το επιλέγουμε;</a:t>
            </a:r>
          </a:p>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6. </a:t>
            </a:r>
            <a:r>
              <a:rPr kumimoji="0" sz="1400" b="0" i="0" u="none" strike="noStrike" kern="1200" cap="none" spc="0" normalizeH="0" baseline="0" noProof="0" dirty="0" err="1">
                <a:ln>
                  <a:noFill/>
                </a:ln>
                <a:solidFill>
                  <a:srgbClr val="263238"/>
                </a:solidFill>
                <a:effectLst/>
                <a:uLnTx/>
                <a:uFillTx/>
                <a:latin typeface="Aptos"/>
                <a:ea typeface="+mn-ea"/>
                <a:cs typeface="+mn-cs"/>
              </a:rPr>
              <a:t>Είν</a:t>
            </a:r>
            <a:r>
              <a:rPr kumimoji="0" sz="1400" b="0" i="0" u="none" strike="noStrike" kern="1200" cap="none" spc="0" normalizeH="0" baseline="0" noProof="0" dirty="0">
                <a:ln>
                  <a:noFill/>
                </a:ln>
                <a:solidFill>
                  <a:srgbClr val="263238"/>
                </a:solidFill>
                <a:effectLst/>
                <a:uLnTx/>
                <a:uFillTx/>
                <a:latin typeface="Aptos"/>
                <a:ea typeface="+mn-ea"/>
                <a:cs typeface="+mn-cs"/>
              </a:rPr>
              <a:t>αι σημαντικότερο να ακολουθούμε τις αρχές μας όταν κάνουμε κάτι ή οι συνέπειες που μπορεί να έχει η πράξη μας;</a:t>
            </a:r>
          </a:p>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7. </a:t>
            </a:r>
            <a:r>
              <a:rPr kumimoji="0" sz="1400" b="0" i="0" u="none" strike="noStrike" kern="1200" cap="none" spc="0" normalizeH="0" baseline="0" noProof="0" dirty="0" err="1">
                <a:ln>
                  <a:noFill/>
                </a:ln>
                <a:solidFill>
                  <a:srgbClr val="263238"/>
                </a:solidFill>
                <a:effectLst/>
                <a:uLnTx/>
                <a:uFillTx/>
                <a:latin typeface="Aptos"/>
                <a:ea typeface="+mn-ea"/>
                <a:cs typeface="+mn-cs"/>
              </a:rPr>
              <a:t>Είν</a:t>
            </a:r>
            <a:r>
              <a:rPr kumimoji="0" sz="1400" b="0" i="0" u="none" strike="noStrike" kern="1200" cap="none" spc="0" normalizeH="0" baseline="0" noProof="0" dirty="0">
                <a:ln>
                  <a:noFill/>
                </a:ln>
                <a:solidFill>
                  <a:srgbClr val="263238"/>
                </a:solidFill>
                <a:effectLst/>
                <a:uLnTx/>
                <a:uFillTx/>
                <a:latin typeface="Aptos"/>
                <a:ea typeface="+mn-ea"/>
                <a:cs typeface="+mn-cs"/>
              </a:rPr>
              <a:t>αι προτιμότερη μια ελεύθερη επιλογή ή μια ωφέλιμη επιλογή;</a:t>
            </a:r>
          </a:p>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8. </a:t>
            </a:r>
            <a:r>
              <a:rPr kumimoji="0" sz="1400" b="0" i="0" u="none" strike="noStrike" kern="1200" cap="none" spc="0" normalizeH="0" baseline="0" noProof="0" dirty="0" err="1">
                <a:ln>
                  <a:noFill/>
                </a:ln>
                <a:solidFill>
                  <a:srgbClr val="263238"/>
                </a:solidFill>
                <a:effectLst/>
                <a:uLnTx/>
                <a:uFillTx/>
                <a:latin typeface="Aptos"/>
                <a:ea typeface="+mn-ea"/>
                <a:cs typeface="+mn-cs"/>
              </a:rPr>
              <a:t>Είν</a:t>
            </a:r>
            <a:r>
              <a:rPr kumimoji="0" sz="1400" b="0" i="0" u="none" strike="noStrike" kern="1200" cap="none" spc="0" normalizeH="0" baseline="0" noProof="0" dirty="0">
                <a:ln>
                  <a:noFill/>
                </a:ln>
                <a:solidFill>
                  <a:srgbClr val="263238"/>
                </a:solidFill>
                <a:effectLst/>
                <a:uLnTx/>
                <a:uFillTx/>
                <a:latin typeface="Aptos"/>
                <a:ea typeface="+mn-ea"/>
                <a:cs typeface="+mn-cs"/>
              </a:rPr>
              <a:t>αι καλό να αφήνουμε κάτι στην τύχη όταν δεν μπορούμε να αποφασίσουμε;</a:t>
            </a:r>
            <a:endParaRPr kumimoji="0" sz="1080" b="0" i="0" u="none" strike="noStrike" kern="1200" cap="none" spc="0" normalizeH="0" baseline="0" noProof="0" dirty="0">
              <a:ln>
                <a:noFill/>
              </a:ln>
              <a:solidFill>
                <a:srgbClr val="263238"/>
              </a:solidFill>
              <a:effectLst/>
              <a:uLnTx/>
              <a:uFillTx/>
              <a:latin typeface="Aptos"/>
              <a:ea typeface="+mn-ea"/>
              <a:cs typeface="+mn-cs"/>
            </a:endParaRPr>
          </a:p>
        </p:txBody>
      </p:sp>
      <p:sp>
        <p:nvSpPr>
          <p:cNvPr id="13" name="Rectangle 12"/>
          <p:cNvSpPr/>
          <p:nvPr/>
        </p:nvSpPr>
        <p:spPr>
          <a:xfrm>
            <a:off x="658368" y="4581144"/>
            <a:ext cx="2788920" cy="2267712"/>
          </a:xfrm>
          <a:prstGeom prst="rect">
            <a:avLst/>
          </a:prstGeom>
          <a:solidFill>
            <a:srgbClr val="DCE5DE"/>
          </a:solidFill>
          <a:ln w="7620">
            <a:solidFill>
              <a:srgbClr val="D6D2CA"/>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Rectangle 13"/>
          <p:cNvSpPr/>
          <p:nvPr/>
        </p:nvSpPr>
        <p:spPr>
          <a:xfrm>
            <a:off x="3447287" y="4581144"/>
            <a:ext cx="8074152" cy="2267712"/>
          </a:xfrm>
          <a:prstGeom prst="rect">
            <a:avLst/>
          </a:prstGeom>
          <a:solidFill>
            <a:srgbClr val="DCE5DE"/>
          </a:solidFill>
          <a:ln w="7620">
            <a:solidFill>
              <a:srgbClr val="D6D2CA"/>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5" name="TextBox 14"/>
          <p:cNvSpPr txBox="1"/>
          <p:nvPr/>
        </p:nvSpPr>
        <p:spPr>
          <a:xfrm>
            <a:off x="694944" y="4617720"/>
            <a:ext cx="2715768" cy="2194560"/>
          </a:xfrm>
          <a:prstGeom prst="rect">
            <a:avLst/>
          </a:prstGeom>
          <a:noFill/>
        </p:spPr>
        <p:txBody>
          <a:bodyPr wrap="square" lIns="100584" tIns="64008" anchor="t">
            <a:spAutoFit/>
          </a:bodyPr>
          <a:lstStyle/>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1" i="0" u="none" strike="noStrike" kern="1200" cap="none" spc="0" normalizeH="0" baseline="0" noProof="0">
                <a:ln>
                  <a:noFill/>
                </a:ln>
                <a:solidFill>
                  <a:srgbClr val="24465B"/>
                </a:solidFill>
                <a:effectLst/>
                <a:uLnTx/>
                <a:uFillTx/>
                <a:latin typeface="Aptos Display"/>
                <a:ea typeface="+mn-ea"/>
                <a:cs typeface="+mn-cs"/>
              </a:rPr>
              <a:t>4. Ηθικά διλήμματα</a:t>
            </a:r>
          </a:p>
        </p:txBody>
      </p:sp>
      <p:sp>
        <p:nvSpPr>
          <p:cNvPr id="16" name="TextBox 15"/>
          <p:cNvSpPr txBox="1"/>
          <p:nvPr/>
        </p:nvSpPr>
        <p:spPr>
          <a:xfrm>
            <a:off x="3474719" y="4608576"/>
            <a:ext cx="8019288" cy="537198"/>
          </a:xfrm>
          <a:prstGeom prst="rect">
            <a:avLst/>
          </a:prstGeom>
          <a:noFill/>
        </p:spPr>
        <p:txBody>
          <a:bodyPr wrap="square" lIns="100584" tIns="64008" anchor="t">
            <a:spAutoFit/>
          </a:bodyPr>
          <a:lstStyle/>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1. Να α</a:t>
            </a:r>
            <a:r>
              <a:rPr kumimoji="0" sz="1400" b="0" i="0" u="none" strike="noStrike" kern="1200" cap="none" spc="0" normalizeH="0" baseline="0" noProof="0" dirty="0" err="1">
                <a:ln>
                  <a:noFill/>
                </a:ln>
                <a:solidFill>
                  <a:srgbClr val="263238"/>
                </a:solidFill>
                <a:effectLst/>
                <a:uLnTx/>
                <a:uFillTx/>
                <a:latin typeface="Aptos"/>
                <a:ea typeface="+mn-ea"/>
                <a:cs typeface="+mn-cs"/>
              </a:rPr>
              <a:t>δικεί</a:t>
            </a:r>
            <a:r>
              <a:rPr kumimoji="0" sz="1400" b="0" i="0" u="none" strike="noStrike" kern="1200" cap="none" spc="0" normalizeH="0" baseline="0" noProof="0" dirty="0">
                <a:ln>
                  <a:noFill/>
                </a:ln>
                <a:solidFill>
                  <a:srgbClr val="263238"/>
                </a:solidFill>
                <a:effectLst/>
                <a:uLnTx/>
                <a:uFillTx/>
                <a:latin typeface="Aptos"/>
                <a:ea typeface="+mn-ea"/>
                <a:cs typeface="+mn-cs"/>
              </a:rPr>
              <a:t> κα</a:t>
            </a:r>
            <a:r>
              <a:rPr kumimoji="0" sz="1400" b="0" i="0" u="none" strike="noStrike" kern="1200" cap="none" spc="0" normalizeH="0" baseline="0" noProof="0" dirty="0" err="1">
                <a:ln>
                  <a:noFill/>
                </a:ln>
                <a:solidFill>
                  <a:srgbClr val="263238"/>
                </a:solidFill>
                <a:effectLst/>
                <a:uLnTx/>
                <a:uFillTx/>
                <a:latin typeface="Aptos"/>
                <a:ea typeface="+mn-ea"/>
                <a:cs typeface="+mn-cs"/>
              </a:rPr>
              <a:t>νείς</a:t>
            </a:r>
            <a:r>
              <a:rPr kumimoji="0" sz="1400" b="0" i="0" u="none" strike="noStrike" kern="1200" cap="none" spc="0" normalizeH="0" baseline="0" noProof="0" dirty="0">
                <a:ln>
                  <a:noFill/>
                </a:ln>
                <a:solidFill>
                  <a:srgbClr val="263238"/>
                </a:solidFill>
                <a:effectLst/>
                <a:uLnTx/>
                <a:uFillTx/>
                <a:latin typeface="Aptos"/>
                <a:ea typeface="+mn-ea"/>
                <a:cs typeface="+mn-cs"/>
              </a:rPr>
              <a:t> ή να α</a:t>
            </a:r>
            <a:r>
              <a:rPr kumimoji="0" sz="1400" b="0" i="0" u="none" strike="noStrike" kern="1200" cap="none" spc="0" normalizeH="0" baseline="0" noProof="0" dirty="0" err="1">
                <a:ln>
                  <a:noFill/>
                </a:ln>
                <a:solidFill>
                  <a:srgbClr val="263238"/>
                </a:solidFill>
                <a:effectLst/>
                <a:uLnTx/>
                <a:uFillTx/>
                <a:latin typeface="Aptos"/>
                <a:ea typeface="+mn-ea"/>
                <a:cs typeface="+mn-cs"/>
              </a:rPr>
              <a:t>δικείτ</a:t>
            </a:r>
            <a:r>
              <a:rPr kumimoji="0" sz="1400" b="0" i="0" u="none" strike="noStrike" kern="1200" cap="none" spc="0" normalizeH="0" baseline="0" noProof="0" dirty="0">
                <a:ln>
                  <a:noFill/>
                </a:ln>
                <a:solidFill>
                  <a:srgbClr val="263238"/>
                </a:solidFill>
                <a:effectLst/>
                <a:uLnTx/>
                <a:uFillTx/>
                <a:latin typeface="Aptos"/>
                <a:ea typeface="+mn-ea"/>
                <a:cs typeface="+mn-cs"/>
              </a:rPr>
              <a:t>αι;</a:t>
            </a:r>
          </a:p>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2. </a:t>
            </a:r>
            <a:r>
              <a:rPr kumimoji="0" sz="1400" b="0" i="0" u="none" strike="noStrike" kern="1200" cap="none" spc="0" normalizeH="0" baseline="0" noProof="0" dirty="0" err="1">
                <a:ln>
                  <a:noFill/>
                </a:ln>
                <a:solidFill>
                  <a:srgbClr val="263238"/>
                </a:solidFill>
                <a:effectLst/>
                <a:uLnTx/>
                <a:uFillTx/>
                <a:latin typeface="Aptos"/>
                <a:ea typeface="+mn-ea"/>
                <a:cs typeface="+mn-cs"/>
              </a:rPr>
              <a:t>Το</a:t>
            </a:r>
            <a:r>
              <a:rPr kumimoji="0" sz="1400" b="0" i="0" u="none" strike="noStrike" kern="1200" cap="none" spc="0" normalizeH="0" baseline="0" noProof="0" dirty="0">
                <a:ln>
                  <a:noFill/>
                </a:ln>
                <a:solidFill>
                  <a:srgbClr val="263238"/>
                </a:solidFill>
                <a:effectLst/>
                <a:uLnTx/>
                <a:uFillTx/>
                <a:latin typeface="Aptos"/>
                <a:ea typeface="+mn-ea"/>
                <a:cs typeface="+mn-cs"/>
              </a:rPr>
              <a:t> μπ</a:t>
            </a:r>
            <a:r>
              <a:rPr kumimoji="0" sz="1400" b="0" i="0" u="none" strike="noStrike" kern="1200" cap="none" spc="0" normalizeH="0" baseline="0" noProof="0" dirty="0" err="1">
                <a:ln>
                  <a:noFill/>
                </a:ln>
                <a:solidFill>
                  <a:srgbClr val="263238"/>
                </a:solidFill>
                <a:effectLst/>
                <a:uLnTx/>
                <a:uFillTx/>
                <a:latin typeface="Aptos"/>
                <a:ea typeface="+mn-ea"/>
                <a:cs typeface="+mn-cs"/>
              </a:rPr>
              <a:t>λε</a:t>
            </a:r>
            <a:r>
              <a:rPr kumimoji="0" sz="1400" b="0" i="0" u="none" strike="noStrike" kern="1200" cap="none" spc="0" normalizeH="0" baseline="0" noProof="0" dirty="0">
                <a:ln>
                  <a:noFill/>
                </a:ln>
                <a:solidFill>
                  <a:srgbClr val="263238"/>
                </a:solidFill>
                <a:effectLst/>
                <a:uLnTx/>
                <a:uFillTx/>
                <a:latin typeface="Aptos"/>
                <a:ea typeface="+mn-ea"/>
                <a:cs typeface="+mn-cs"/>
              </a:rPr>
              <a:t> ή </a:t>
            </a:r>
            <a:r>
              <a:rPr kumimoji="0" sz="1400" b="0" i="0" u="none" strike="noStrike" kern="1200" cap="none" spc="0" normalizeH="0" baseline="0" noProof="0" dirty="0" err="1">
                <a:ln>
                  <a:noFill/>
                </a:ln>
                <a:solidFill>
                  <a:srgbClr val="263238"/>
                </a:solidFill>
                <a:effectLst/>
                <a:uLnTx/>
                <a:uFillTx/>
                <a:latin typeface="Aptos"/>
                <a:ea typeface="+mn-ea"/>
                <a:cs typeface="+mn-cs"/>
              </a:rPr>
              <a:t>το</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κόκκινο</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χά</a:t>
            </a:r>
            <a:r>
              <a:rPr kumimoji="0" sz="1400" b="0" i="0" u="none" strike="noStrike" kern="1200" cap="none" spc="0" normalizeH="0" baseline="0" noProof="0" dirty="0">
                <a:ln>
                  <a:noFill/>
                </a:ln>
                <a:solidFill>
                  <a:srgbClr val="263238"/>
                </a:solidFill>
                <a:effectLst/>
                <a:uLnTx/>
                <a:uFillTx/>
                <a:latin typeface="Aptos"/>
                <a:ea typeface="+mn-ea"/>
                <a:cs typeface="+mn-cs"/>
              </a:rPr>
              <a:t>πι;</a:t>
            </a:r>
            <a:r>
              <a:rPr kumimoji="0" lang="el-GR" sz="1400" b="0" i="0" u="none" strike="noStrike" kern="1200" cap="none" spc="0" normalizeH="0" baseline="0" noProof="0" dirty="0">
                <a:ln>
                  <a:noFill/>
                </a:ln>
                <a:solidFill>
                  <a:srgbClr val="263238"/>
                </a:solidFill>
                <a:effectLst/>
                <a:uLnTx/>
                <a:uFillTx/>
                <a:latin typeface="Aptos"/>
                <a:ea typeface="+mn-ea"/>
                <a:cs typeface="+mn-cs"/>
              </a:rPr>
              <a:t> (γνώση ή ευτυχία;)</a:t>
            </a:r>
            <a:endParaRPr kumimoji="0" sz="1400" b="0" i="0" u="none" strike="noStrike" kern="1200" cap="none" spc="0" normalizeH="0" baseline="0" noProof="0" dirty="0">
              <a:ln>
                <a:noFill/>
              </a:ln>
              <a:solidFill>
                <a:srgbClr val="263238"/>
              </a:solidFill>
              <a:effectLst/>
              <a:uLnTx/>
              <a:uFillTx/>
              <a:latin typeface="Aptos"/>
              <a:ea typeface="+mn-ea"/>
              <a:cs typeface="+mn-cs"/>
            </a:endParaRPr>
          </a:p>
        </p:txBody>
      </p:sp>
      <p:sp>
        <p:nvSpPr>
          <p:cNvPr id="17" name="Rectangle 16"/>
          <p:cNvSpPr/>
          <p:nvPr/>
        </p:nvSpPr>
        <p:spPr>
          <a:xfrm>
            <a:off x="502920" y="6510528"/>
            <a:ext cx="11155680" cy="10972"/>
          </a:xfrm>
          <a:prstGeom prst="rect">
            <a:avLst/>
          </a:prstGeom>
          <a:solidFill>
            <a:srgbClr val="D6D2C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8" name="Θέση αριθμού διαφάνειας 17">
            <a:extLst>
              <a:ext uri="{FF2B5EF4-FFF2-40B4-BE49-F238E27FC236}">
                <a16:creationId xmlns:a16="http://schemas.microsoft.com/office/drawing/2014/main" id="{5B73514B-3C3D-9398-4852-198DA4D9EEBA}"/>
              </a:ext>
            </a:extLst>
          </p:cNvPr>
          <p:cNvSpPr>
            <a:spLocks noGrp="1"/>
          </p:cNvSpPr>
          <p:nvPr>
            <p:ph type="sldNum" sz="quarter" idx="12"/>
          </p:nvPr>
        </p:nvSpPr>
        <p:spPr>
          <a:xfrm>
            <a:off x="9680448" y="6492875"/>
            <a:ext cx="2133600" cy="365125"/>
          </a:xfrm>
        </p:spPr>
        <p:txBody>
          <a:bodyPr/>
          <a:lstStyle/>
          <a:p>
            <a:fld id="{C1FF6DA9-008F-8B48-92A6-B652298478BF}" type="slidenum">
              <a:rPr lang="en-US" smtClean="0"/>
              <a:t>53</a:t>
            </a:fld>
            <a:endParaRPr lang="en-US"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sp>
        <p:nvSpPr>
          <p:cNvPr id="2" name="TextBox 1"/>
          <p:cNvSpPr txBox="1"/>
          <p:nvPr/>
        </p:nvSpPr>
        <p:spPr>
          <a:xfrm>
            <a:off x="685800" y="1371910"/>
            <a:ext cx="2560320" cy="283154"/>
          </a:xfrm>
          <a:prstGeom prst="rect">
            <a:avLst/>
          </a:prstGeom>
          <a:noFill/>
        </p:spPr>
        <p:txBody>
          <a:bodyPr wrap="square" lIns="27432" tIns="18288" rIns="27432" bIns="18288"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600" b="1" i="0" u="none" strike="noStrike" kern="1200" cap="none" spc="0" normalizeH="0" baseline="0" noProof="0" dirty="0">
                <a:ln>
                  <a:noFill/>
                </a:ln>
                <a:solidFill>
                  <a:srgbClr val="D7B06B"/>
                </a:solidFill>
                <a:effectLst>
                  <a:outerShdw blurRad="38100" dist="38100" dir="2700000" algn="tl">
                    <a:srgbClr val="000000">
                      <a:alpha val="43137"/>
                    </a:srgbClr>
                  </a:outerShdw>
                </a:effectLst>
                <a:uLnTx/>
                <a:uFillTx/>
                <a:latin typeface="Aptos"/>
                <a:ea typeface="+mn-ea"/>
                <a:cs typeface="+mn-cs"/>
              </a:rPr>
              <a:t>ΣΤ΄ ΔΗΜΟΤΙΚΟΥ</a:t>
            </a:r>
          </a:p>
        </p:txBody>
      </p:sp>
      <p:sp>
        <p:nvSpPr>
          <p:cNvPr id="3" name="TextBox 2"/>
          <p:cNvSpPr txBox="1"/>
          <p:nvPr/>
        </p:nvSpPr>
        <p:spPr>
          <a:xfrm>
            <a:off x="685800" y="749808"/>
            <a:ext cx="9875520" cy="502920"/>
          </a:xfrm>
          <a:prstGeom prst="rect">
            <a:avLst/>
          </a:prstGeom>
          <a:noFill/>
        </p:spPr>
        <p:txBody>
          <a:bodyPr wrap="square" lIns="27432" tIns="18288" rIns="27432" bIns="18288"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2550" b="1" i="0" u="none" strike="noStrike" kern="1200" cap="none" spc="0" normalizeH="0" baseline="0" noProof="0">
                <a:ln>
                  <a:noFill/>
                </a:ln>
                <a:solidFill>
                  <a:srgbClr val="24465B"/>
                </a:solidFill>
                <a:effectLst/>
                <a:uLnTx/>
                <a:uFillTx/>
                <a:latin typeface="Aptos Display"/>
                <a:ea typeface="+mn-ea"/>
                <a:cs typeface="+mn-cs"/>
              </a:rPr>
              <a:t>Θεματικά πεδία και θεματικές ενότητες</a:t>
            </a:r>
          </a:p>
        </p:txBody>
      </p:sp>
      <p:sp>
        <p:nvSpPr>
          <p:cNvPr id="5" name="Rectangle 4"/>
          <p:cNvSpPr/>
          <p:nvPr/>
        </p:nvSpPr>
        <p:spPr>
          <a:xfrm>
            <a:off x="658368" y="1783080"/>
            <a:ext cx="2788920" cy="530352"/>
          </a:xfrm>
          <a:prstGeom prst="rect">
            <a:avLst/>
          </a:prstGeom>
          <a:solidFill>
            <a:srgbClr val="24465B"/>
          </a:solidFill>
          <a:ln w="10160">
            <a:solidFill>
              <a:srgbClr val="24465B"/>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Rectangle 5"/>
          <p:cNvSpPr/>
          <p:nvPr/>
        </p:nvSpPr>
        <p:spPr>
          <a:xfrm>
            <a:off x="3447287" y="1783080"/>
            <a:ext cx="8074152" cy="530352"/>
          </a:xfrm>
          <a:prstGeom prst="rect">
            <a:avLst/>
          </a:prstGeom>
          <a:solidFill>
            <a:srgbClr val="24465B"/>
          </a:solidFill>
          <a:ln w="10160">
            <a:solidFill>
              <a:srgbClr val="24465B"/>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TextBox 6"/>
          <p:cNvSpPr txBox="1"/>
          <p:nvPr/>
        </p:nvSpPr>
        <p:spPr>
          <a:xfrm>
            <a:off x="768096" y="1920240"/>
            <a:ext cx="2569463" cy="228600"/>
          </a:xfrm>
          <a:prstGeom prst="rect">
            <a:avLst/>
          </a:prstGeom>
          <a:noFill/>
        </p:spPr>
        <p:txBody>
          <a:bodyPr wrap="square" lIns="27432" tIns="18288" rIns="27432" bIns="18288"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250" b="1" i="0" u="none" strike="noStrike" kern="1200" cap="none" spc="0" normalizeH="0" baseline="0" noProof="0">
                <a:ln>
                  <a:noFill/>
                </a:ln>
                <a:solidFill>
                  <a:srgbClr val="FFFFFF"/>
                </a:solidFill>
                <a:effectLst/>
                <a:uLnTx/>
                <a:uFillTx/>
                <a:latin typeface="Aptos"/>
                <a:ea typeface="+mn-ea"/>
                <a:cs typeface="+mn-cs"/>
              </a:rPr>
              <a:t>Θεματικό πεδίο</a:t>
            </a:r>
          </a:p>
        </p:txBody>
      </p:sp>
      <p:sp>
        <p:nvSpPr>
          <p:cNvPr id="8" name="TextBox 7"/>
          <p:cNvSpPr txBox="1"/>
          <p:nvPr/>
        </p:nvSpPr>
        <p:spPr>
          <a:xfrm>
            <a:off x="3557015" y="1920240"/>
            <a:ext cx="7854696" cy="228600"/>
          </a:xfrm>
          <a:prstGeom prst="rect">
            <a:avLst/>
          </a:prstGeom>
          <a:noFill/>
        </p:spPr>
        <p:txBody>
          <a:bodyPr wrap="square" lIns="27432" tIns="18288" rIns="27432" bIns="18288"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250" b="1" i="0" u="none" strike="noStrike" kern="1200" cap="none" spc="0" normalizeH="0" baseline="0" noProof="0">
                <a:ln>
                  <a:noFill/>
                </a:ln>
                <a:solidFill>
                  <a:srgbClr val="FFFFFF"/>
                </a:solidFill>
                <a:effectLst/>
                <a:uLnTx/>
                <a:uFillTx/>
                <a:latin typeface="Aptos"/>
                <a:ea typeface="+mn-ea"/>
                <a:cs typeface="+mn-cs"/>
              </a:rPr>
              <a:t>Θεματικές ενότητες</a:t>
            </a:r>
          </a:p>
        </p:txBody>
      </p:sp>
      <p:sp>
        <p:nvSpPr>
          <p:cNvPr id="9" name="Rectangle 8"/>
          <p:cNvSpPr/>
          <p:nvPr/>
        </p:nvSpPr>
        <p:spPr>
          <a:xfrm>
            <a:off x="658368" y="2313432"/>
            <a:ext cx="2788920" cy="2267712"/>
          </a:xfrm>
          <a:prstGeom prst="rect">
            <a:avLst/>
          </a:prstGeom>
          <a:solidFill>
            <a:srgbClr val="FFFFFF"/>
          </a:solidFill>
          <a:ln w="7620">
            <a:solidFill>
              <a:srgbClr val="D6D2CA"/>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Rectangle 9"/>
          <p:cNvSpPr/>
          <p:nvPr/>
        </p:nvSpPr>
        <p:spPr>
          <a:xfrm>
            <a:off x="3447287" y="2313432"/>
            <a:ext cx="8074152" cy="2267712"/>
          </a:xfrm>
          <a:prstGeom prst="rect">
            <a:avLst/>
          </a:prstGeom>
          <a:solidFill>
            <a:srgbClr val="FFFFFF"/>
          </a:solidFill>
          <a:ln w="7620">
            <a:solidFill>
              <a:srgbClr val="D6D2CA"/>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TextBox 10"/>
          <p:cNvSpPr txBox="1"/>
          <p:nvPr/>
        </p:nvSpPr>
        <p:spPr>
          <a:xfrm>
            <a:off x="694944" y="2350008"/>
            <a:ext cx="2715768" cy="2194560"/>
          </a:xfrm>
          <a:prstGeom prst="rect">
            <a:avLst/>
          </a:prstGeom>
          <a:noFill/>
        </p:spPr>
        <p:txBody>
          <a:bodyPr wrap="square" lIns="100584" tIns="64008" anchor="t">
            <a:spAutoFit/>
          </a:bodyPr>
          <a:lstStyle/>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1" i="0" u="none" strike="noStrike" kern="1200" cap="none" spc="0" normalizeH="0" baseline="0" noProof="0">
                <a:ln>
                  <a:noFill/>
                </a:ln>
                <a:solidFill>
                  <a:srgbClr val="24465B"/>
                </a:solidFill>
                <a:effectLst/>
                <a:uLnTx/>
                <a:uFillTx/>
                <a:latin typeface="Aptos Display"/>
                <a:ea typeface="+mn-ea"/>
                <a:cs typeface="+mn-cs"/>
              </a:rPr>
              <a:t>1. Το ηθικό υποκείμενο</a:t>
            </a:r>
          </a:p>
        </p:txBody>
      </p:sp>
      <p:sp>
        <p:nvSpPr>
          <p:cNvPr id="12" name="TextBox 11"/>
          <p:cNvSpPr txBox="1"/>
          <p:nvPr/>
        </p:nvSpPr>
        <p:spPr>
          <a:xfrm>
            <a:off x="3474719" y="2340863"/>
            <a:ext cx="8019288" cy="2093715"/>
          </a:xfrm>
          <a:prstGeom prst="rect">
            <a:avLst/>
          </a:prstGeom>
          <a:noFill/>
        </p:spPr>
        <p:txBody>
          <a:bodyPr wrap="square" lIns="100584" tIns="64008" anchor="t">
            <a:spAutoFit/>
          </a:bodyPr>
          <a:lstStyle/>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1. </a:t>
            </a:r>
            <a:r>
              <a:rPr kumimoji="0" sz="1400" b="0" i="0" u="none" strike="noStrike" kern="1200" cap="none" spc="0" normalizeH="0" baseline="0" noProof="0" dirty="0" err="1">
                <a:ln>
                  <a:noFill/>
                </a:ln>
                <a:solidFill>
                  <a:srgbClr val="263238"/>
                </a:solidFill>
                <a:effectLst/>
                <a:uLnTx/>
                <a:uFillTx/>
                <a:latin typeface="Aptos"/>
                <a:ea typeface="+mn-ea"/>
                <a:cs typeface="+mn-cs"/>
              </a:rPr>
              <a:t>Ποιος</a:t>
            </a:r>
            <a:r>
              <a:rPr kumimoji="0" sz="1400" b="0" i="0" u="none" strike="noStrike" kern="1200" cap="none" spc="0" normalizeH="0" baseline="0" noProof="0" dirty="0">
                <a:ln>
                  <a:noFill/>
                </a:ln>
                <a:solidFill>
                  <a:srgbClr val="263238"/>
                </a:solidFill>
                <a:effectLst/>
                <a:uLnTx/>
                <a:uFillTx/>
                <a:latin typeface="Aptos"/>
                <a:ea typeface="+mn-ea"/>
                <a:cs typeface="+mn-cs"/>
              </a:rPr>
              <a:t>/-ά </a:t>
            </a:r>
            <a:r>
              <a:rPr kumimoji="0" sz="1400" b="0" i="0" u="none" strike="noStrike" kern="1200" cap="none" spc="0" normalizeH="0" baseline="0" noProof="0" dirty="0" err="1">
                <a:ln>
                  <a:noFill/>
                </a:ln>
                <a:solidFill>
                  <a:srgbClr val="263238"/>
                </a:solidFill>
                <a:effectLst/>
                <a:uLnTx/>
                <a:uFillTx/>
                <a:latin typeface="Aptos"/>
                <a:ea typeface="+mn-ea"/>
                <a:cs typeface="+mn-cs"/>
              </a:rPr>
              <a:t>νομίζεις</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ότι</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είσ</a:t>
            </a:r>
            <a:r>
              <a:rPr kumimoji="0" sz="1400" b="0" i="0" u="none" strike="noStrike" kern="1200" cap="none" spc="0" normalizeH="0" baseline="0" noProof="0" dirty="0">
                <a:ln>
                  <a:noFill/>
                </a:ln>
                <a:solidFill>
                  <a:srgbClr val="263238"/>
                </a:solidFill>
                <a:effectLst/>
                <a:uLnTx/>
                <a:uFillTx/>
                <a:latin typeface="Aptos"/>
                <a:ea typeface="+mn-ea"/>
                <a:cs typeface="+mn-cs"/>
              </a:rPr>
              <a:t>αι;</a:t>
            </a:r>
          </a:p>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2. </a:t>
            </a:r>
            <a:r>
              <a:rPr kumimoji="0" sz="1400" b="0" i="0" u="none" strike="noStrike" kern="1200" cap="none" spc="0" normalizeH="0" baseline="0" noProof="0" dirty="0" err="1">
                <a:ln>
                  <a:noFill/>
                </a:ln>
                <a:solidFill>
                  <a:srgbClr val="263238"/>
                </a:solidFill>
                <a:effectLst/>
                <a:uLnTx/>
                <a:uFillTx/>
                <a:latin typeface="Aptos"/>
                <a:ea typeface="+mn-ea"/>
                <a:cs typeface="+mn-cs"/>
              </a:rPr>
              <a:t>Αν</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το</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μέλλον</a:t>
            </a:r>
            <a:r>
              <a:rPr kumimoji="0" sz="1400" b="0" i="0" u="none" strike="noStrike" kern="1200" cap="none" spc="0" normalizeH="0" baseline="0" noProof="0" dirty="0">
                <a:ln>
                  <a:noFill/>
                </a:ln>
                <a:solidFill>
                  <a:srgbClr val="263238"/>
                </a:solidFill>
                <a:effectLst/>
                <a:uLnTx/>
                <a:uFillTx/>
                <a:latin typeface="Aptos"/>
                <a:ea typeface="+mn-ea"/>
                <a:cs typeface="+mn-cs"/>
              </a:rPr>
              <a:t> μας </a:t>
            </a:r>
            <a:r>
              <a:rPr kumimoji="0" sz="1400" b="0" i="0" u="none" strike="noStrike" kern="1200" cap="none" spc="0" normalizeH="0" baseline="0" noProof="0" dirty="0" err="1">
                <a:ln>
                  <a:noFill/>
                </a:ln>
                <a:solidFill>
                  <a:srgbClr val="263238"/>
                </a:solidFill>
                <a:effectLst/>
                <a:uLnTx/>
                <a:uFillTx/>
                <a:latin typeface="Aptos"/>
                <a:ea typeface="+mn-ea"/>
                <a:cs typeface="+mn-cs"/>
              </a:rPr>
              <a:t>είν</a:t>
            </a:r>
            <a:r>
              <a:rPr kumimoji="0" sz="1400" b="0" i="0" u="none" strike="noStrike" kern="1200" cap="none" spc="0" normalizeH="0" baseline="0" noProof="0" dirty="0">
                <a:ln>
                  <a:noFill/>
                </a:ln>
                <a:solidFill>
                  <a:srgbClr val="263238"/>
                </a:solidFill>
                <a:effectLst/>
                <a:uLnTx/>
                <a:uFillTx/>
                <a:latin typeface="Aptos"/>
                <a:ea typeface="+mn-ea"/>
                <a:cs typeface="+mn-cs"/>
              </a:rPr>
              <a:t>αι προδιαγεγραμμένο, έχουμε πραγματικά επιλογές;</a:t>
            </a:r>
          </a:p>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3. </a:t>
            </a:r>
            <a:r>
              <a:rPr kumimoji="0" sz="1400" b="0" i="0" u="none" strike="noStrike" kern="1200" cap="none" spc="0" normalizeH="0" baseline="0" noProof="0" dirty="0" err="1">
                <a:ln>
                  <a:noFill/>
                </a:ln>
                <a:solidFill>
                  <a:srgbClr val="263238"/>
                </a:solidFill>
                <a:effectLst/>
                <a:uLnTx/>
                <a:uFillTx/>
                <a:latin typeface="Aptos"/>
                <a:ea typeface="+mn-ea"/>
                <a:cs typeface="+mn-cs"/>
              </a:rPr>
              <a:t>Πώς</a:t>
            </a:r>
            <a:r>
              <a:rPr kumimoji="0" sz="1400" b="0" i="0" u="none" strike="noStrike" kern="1200" cap="none" spc="0" normalizeH="0" baseline="0" noProof="0" dirty="0">
                <a:ln>
                  <a:noFill/>
                </a:ln>
                <a:solidFill>
                  <a:srgbClr val="263238"/>
                </a:solidFill>
                <a:effectLst/>
                <a:uLnTx/>
                <a:uFillTx/>
                <a:latin typeface="Aptos"/>
                <a:ea typeface="+mn-ea"/>
                <a:cs typeface="+mn-cs"/>
              </a:rPr>
              <a:t> μπ</a:t>
            </a:r>
            <a:r>
              <a:rPr kumimoji="0" sz="1400" b="0" i="0" u="none" strike="noStrike" kern="1200" cap="none" spc="0" normalizeH="0" baseline="0" noProof="0" dirty="0" err="1">
                <a:ln>
                  <a:noFill/>
                </a:ln>
                <a:solidFill>
                  <a:srgbClr val="263238"/>
                </a:solidFill>
                <a:effectLst/>
                <a:uLnTx/>
                <a:uFillTx/>
                <a:latin typeface="Aptos"/>
                <a:ea typeface="+mn-ea"/>
                <a:cs typeface="+mn-cs"/>
              </a:rPr>
              <a:t>ορεί</a:t>
            </a:r>
            <a:r>
              <a:rPr kumimoji="0" sz="1400" b="0" i="0" u="none" strike="noStrike" kern="1200" cap="none" spc="0" normalizeH="0" baseline="0" noProof="0" dirty="0">
                <a:ln>
                  <a:noFill/>
                </a:ln>
                <a:solidFill>
                  <a:srgbClr val="263238"/>
                </a:solidFill>
                <a:effectLst/>
                <a:uLnTx/>
                <a:uFillTx/>
                <a:latin typeface="Aptos"/>
                <a:ea typeface="+mn-ea"/>
                <a:cs typeface="+mn-cs"/>
              </a:rPr>
              <a:t> να </a:t>
            </a:r>
            <a:r>
              <a:rPr kumimoji="0" sz="1400" b="0" i="0" u="none" strike="noStrike" kern="1200" cap="none" spc="0" normalizeH="0" baseline="0" noProof="0" dirty="0" err="1">
                <a:ln>
                  <a:noFill/>
                </a:ln>
                <a:solidFill>
                  <a:srgbClr val="263238"/>
                </a:solidFill>
                <a:effectLst/>
                <a:uLnTx/>
                <a:uFillTx/>
                <a:latin typeface="Aptos"/>
                <a:ea typeface="+mn-ea"/>
                <a:cs typeface="+mn-cs"/>
              </a:rPr>
              <a:t>μένουμε</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οι</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ίδιοι</a:t>
            </a:r>
            <a:r>
              <a:rPr kumimoji="0" sz="1400" b="0" i="0" u="none" strike="noStrike" kern="1200" cap="none" spc="0" normalizeH="0" baseline="0" noProof="0" dirty="0">
                <a:ln>
                  <a:noFill/>
                </a:ln>
                <a:solidFill>
                  <a:srgbClr val="263238"/>
                </a:solidFill>
                <a:effectLst/>
                <a:uLnTx/>
                <a:uFillTx/>
                <a:latin typeface="Aptos"/>
                <a:ea typeface="+mn-ea"/>
                <a:cs typeface="+mn-cs"/>
              </a:rPr>
              <a:t> αν α</a:t>
            </a:r>
            <a:r>
              <a:rPr kumimoji="0" sz="1400" b="0" i="0" u="none" strike="noStrike" kern="1200" cap="none" spc="0" normalizeH="0" baseline="0" noProof="0" dirty="0" err="1">
                <a:ln>
                  <a:noFill/>
                </a:ln>
                <a:solidFill>
                  <a:srgbClr val="263238"/>
                </a:solidFill>
                <a:effectLst/>
                <a:uLnTx/>
                <a:uFillTx/>
                <a:latin typeface="Aptos"/>
                <a:ea typeface="+mn-ea"/>
                <a:cs typeface="+mn-cs"/>
              </a:rPr>
              <a:t>λλάζουμε</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δι</a:t>
            </a:r>
            <a:r>
              <a:rPr kumimoji="0" sz="1400" b="0" i="0" u="none" strike="noStrike" kern="1200" cap="none" spc="0" normalizeH="0" baseline="0" noProof="0" dirty="0">
                <a:ln>
                  <a:noFill/>
                </a:ln>
                <a:solidFill>
                  <a:srgbClr val="263238"/>
                </a:solidFill>
                <a:effectLst/>
                <a:uLnTx/>
                <a:uFillTx/>
                <a:latin typeface="Aptos"/>
                <a:ea typeface="+mn-ea"/>
                <a:cs typeface="+mn-cs"/>
              </a:rPr>
              <a:t>αρκώς;</a:t>
            </a:r>
          </a:p>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4. </a:t>
            </a:r>
            <a:r>
              <a:rPr kumimoji="0" sz="1400" b="0" i="0" u="none" strike="noStrike" kern="1200" cap="none" spc="0" normalizeH="0" baseline="0" noProof="0" dirty="0" err="1">
                <a:ln>
                  <a:noFill/>
                </a:ln>
                <a:solidFill>
                  <a:srgbClr val="263238"/>
                </a:solidFill>
                <a:effectLst/>
                <a:uLnTx/>
                <a:uFillTx/>
                <a:latin typeface="Aptos"/>
                <a:ea typeface="+mn-ea"/>
                <a:cs typeface="+mn-cs"/>
              </a:rPr>
              <a:t>Είν</a:t>
            </a:r>
            <a:r>
              <a:rPr kumimoji="0" sz="1400" b="0" i="0" u="none" strike="noStrike" kern="1200" cap="none" spc="0" normalizeH="0" baseline="0" noProof="0" dirty="0">
                <a:ln>
                  <a:noFill/>
                </a:ln>
                <a:solidFill>
                  <a:srgbClr val="263238"/>
                </a:solidFill>
                <a:effectLst/>
                <a:uLnTx/>
                <a:uFillTx/>
                <a:latin typeface="Aptos"/>
                <a:ea typeface="+mn-ea"/>
                <a:cs typeface="+mn-cs"/>
              </a:rPr>
              <a:t>αι ηθικά ουδέτερο το να μην κάνει κανείς τίποτα;</a:t>
            </a:r>
          </a:p>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5. </a:t>
            </a:r>
            <a:r>
              <a:rPr kumimoji="0" sz="1400" b="0" i="0" u="none" strike="noStrike" kern="1200" cap="none" spc="0" normalizeH="0" baseline="0" noProof="0" dirty="0" err="1">
                <a:ln>
                  <a:noFill/>
                </a:ln>
                <a:solidFill>
                  <a:srgbClr val="263238"/>
                </a:solidFill>
                <a:effectLst/>
                <a:uLnTx/>
                <a:uFillTx/>
                <a:latin typeface="Aptos"/>
                <a:ea typeface="+mn-ea"/>
                <a:cs typeface="+mn-cs"/>
              </a:rPr>
              <a:t>Είν</a:t>
            </a:r>
            <a:r>
              <a:rPr kumimoji="0" sz="1400" b="0" i="0" u="none" strike="noStrike" kern="1200" cap="none" spc="0" normalizeH="0" baseline="0" noProof="0" dirty="0">
                <a:ln>
                  <a:noFill/>
                </a:ln>
                <a:solidFill>
                  <a:srgbClr val="263238"/>
                </a:solidFill>
                <a:effectLst/>
                <a:uLnTx/>
                <a:uFillTx/>
                <a:latin typeface="Aptos"/>
                <a:ea typeface="+mn-ea"/>
                <a:cs typeface="+mn-cs"/>
              </a:rPr>
              <a:t>αι ο αυτοσεβασμός ανεξάρτητος από τον σεβασμό των άλλων;</a:t>
            </a:r>
          </a:p>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6. Μπ</a:t>
            </a:r>
            <a:r>
              <a:rPr kumimoji="0" sz="1400" b="0" i="0" u="none" strike="noStrike" kern="1200" cap="none" spc="0" normalizeH="0" baseline="0" noProof="0" dirty="0" err="1">
                <a:ln>
                  <a:noFill/>
                </a:ln>
                <a:solidFill>
                  <a:srgbClr val="263238"/>
                </a:solidFill>
                <a:effectLst/>
                <a:uLnTx/>
                <a:uFillTx/>
                <a:latin typeface="Aptos"/>
                <a:ea typeface="+mn-ea"/>
                <a:cs typeface="+mn-cs"/>
              </a:rPr>
              <a:t>ορεί</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κά</a:t>
            </a:r>
            <a:r>
              <a:rPr kumimoji="0" sz="1400" b="0" i="0" u="none" strike="noStrike" kern="1200" cap="none" spc="0" normalizeH="0" baseline="0" noProof="0" dirty="0">
                <a:ln>
                  <a:noFill/>
                </a:ln>
                <a:solidFill>
                  <a:srgbClr val="263238"/>
                </a:solidFill>
                <a:effectLst/>
                <a:uLnTx/>
                <a:uFillTx/>
                <a:latin typeface="Aptos"/>
                <a:ea typeface="+mn-ea"/>
                <a:cs typeface="+mn-cs"/>
              </a:rPr>
              <a:t>ποιος να είναι υπεύθυνος για τις συνέπειες των πράξεών του, ακόμη κι αν δεν τις είχε προβλέψει;</a:t>
            </a:r>
          </a:p>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7. </a:t>
            </a:r>
            <a:r>
              <a:rPr kumimoji="0" sz="1400" b="0" i="0" u="none" strike="noStrike" kern="1200" cap="none" spc="0" normalizeH="0" baseline="0" noProof="0" dirty="0" err="1">
                <a:ln>
                  <a:noFill/>
                </a:ln>
                <a:solidFill>
                  <a:srgbClr val="263238"/>
                </a:solidFill>
                <a:effectLst/>
                <a:uLnTx/>
                <a:uFillTx/>
                <a:latin typeface="Aptos"/>
                <a:ea typeface="+mn-ea"/>
                <a:cs typeface="+mn-cs"/>
              </a:rPr>
              <a:t>Αν</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δεν</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ενδι</a:t>
            </a:r>
            <a:r>
              <a:rPr kumimoji="0" sz="1400" b="0" i="0" u="none" strike="noStrike" kern="1200" cap="none" spc="0" normalizeH="0" baseline="0" noProof="0" dirty="0">
                <a:ln>
                  <a:noFill/>
                </a:ln>
                <a:solidFill>
                  <a:srgbClr val="263238"/>
                </a:solidFill>
                <a:effectLst/>
                <a:uLnTx/>
                <a:uFillTx/>
                <a:latin typeface="Aptos"/>
                <a:ea typeface="+mn-ea"/>
                <a:cs typeface="+mn-cs"/>
              </a:rPr>
              <a:t>αφέρεται κανείς για τους άλλους, είναι δυνατόν να ενεργεί ηθικά;</a:t>
            </a:r>
          </a:p>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8. </a:t>
            </a:r>
            <a:r>
              <a:rPr kumimoji="0" sz="1400" b="0" i="0" u="none" strike="noStrike" kern="1200" cap="none" spc="0" normalizeH="0" baseline="0" noProof="0" dirty="0" err="1">
                <a:ln>
                  <a:noFill/>
                </a:ln>
                <a:solidFill>
                  <a:srgbClr val="263238"/>
                </a:solidFill>
                <a:effectLst/>
                <a:uLnTx/>
                <a:uFillTx/>
                <a:latin typeface="Aptos"/>
                <a:ea typeface="+mn-ea"/>
                <a:cs typeface="+mn-cs"/>
              </a:rPr>
              <a:t>Είν</a:t>
            </a:r>
            <a:r>
              <a:rPr kumimoji="0" sz="1400" b="0" i="0" u="none" strike="noStrike" kern="1200" cap="none" spc="0" normalizeH="0" baseline="0" noProof="0" dirty="0">
                <a:ln>
                  <a:noFill/>
                </a:ln>
                <a:solidFill>
                  <a:srgbClr val="263238"/>
                </a:solidFill>
                <a:effectLst/>
                <a:uLnTx/>
                <a:uFillTx/>
                <a:latin typeface="Aptos"/>
                <a:ea typeface="+mn-ea"/>
                <a:cs typeface="+mn-cs"/>
              </a:rPr>
              <a:t>αι αρκετό να γνωρίζω τι είναι σωστό να κάνω, για να το κάνω;</a:t>
            </a:r>
          </a:p>
        </p:txBody>
      </p:sp>
      <p:sp>
        <p:nvSpPr>
          <p:cNvPr id="13" name="Rectangle 12"/>
          <p:cNvSpPr/>
          <p:nvPr/>
        </p:nvSpPr>
        <p:spPr>
          <a:xfrm>
            <a:off x="658368" y="4581144"/>
            <a:ext cx="2788920" cy="2267712"/>
          </a:xfrm>
          <a:prstGeom prst="rect">
            <a:avLst/>
          </a:prstGeom>
          <a:solidFill>
            <a:srgbClr val="E8D9BA"/>
          </a:solidFill>
          <a:ln w="7620">
            <a:solidFill>
              <a:srgbClr val="D6D2CA"/>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Rectangle 13"/>
          <p:cNvSpPr/>
          <p:nvPr/>
        </p:nvSpPr>
        <p:spPr>
          <a:xfrm>
            <a:off x="3447287" y="4581144"/>
            <a:ext cx="8074152" cy="2267712"/>
          </a:xfrm>
          <a:prstGeom prst="rect">
            <a:avLst/>
          </a:prstGeom>
          <a:solidFill>
            <a:srgbClr val="E8D9BA"/>
          </a:solidFill>
          <a:ln w="7620">
            <a:solidFill>
              <a:srgbClr val="D6D2CA"/>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5" name="TextBox 14"/>
          <p:cNvSpPr txBox="1"/>
          <p:nvPr/>
        </p:nvSpPr>
        <p:spPr>
          <a:xfrm>
            <a:off x="694944" y="4617720"/>
            <a:ext cx="2715768" cy="2194560"/>
          </a:xfrm>
          <a:prstGeom prst="rect">
            <a:avLst/>
          </a:prstGeom>
          <a:noFill/>
        </p:spPr>
        <p:txBody>
          <a:bodyPr wrap="square" lIns="100584" tIns="64008" anchor="t">
            <a:spAutoFit/>
          </a:bodyPr>
          <a:lstStyle/>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1" i="0" u="none" strike="noStrike" kern="1200" cap="none" spc="0" normalizeH="0" baseline="0" noProof="0">
                <a:ln>
                  <a:noFill/>
                </a:ln>
                <a:solidFill>
                  <a:srgbClr val="24465B"/>
                </a:solidFill>
                <a:effectLst/>
                <a:uLnTx/>
                <a:uFillTx/>
                <a:latin typeface="Aptos Display"/>
                <a:ea typeface="+mn-ea"/>
                <a:cs typeface="+mn-cs"/>
              </a:rPr>
              <a:t>2. Ηθικά κριτήρια</a:t>
            </a:r>
          </a:p>
        </p:txBody>
      </p:sp>
      <p:sp>
        <p:nvSpPr>
          <p:cNvPr id="16" name="TextBox 15"/>
          <p:cNvSpPr txBox="1"/>
          <p:nvPr/>
        </p:nvSpPr>
        <p:spPr>
          <a:xfrm>
            <a:off x="3474719" y="4608576"/>
            <a:ext cx="8019288" cy="1667316"/>
          </a:xfrm>
          <a:prstGeom prst="rect">
            <a:avLst/>
          </a:prstGeom>
          <a:noFill/>
        </p:spPr>
        <p:txBody>
          <a:bodyPr wrap="square" lIns="100584" tIns="64008" anchor="t">
            <a:spAutoFit/>
          </a:bodyPr>
          <a:lstStyle/>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4C565C"/>
                </a:solidFill>
                <a:effectLst/>
                <a:uLnTx/>
                <a:uFillTx/>
                <a:latin typeface="Aptos"/>
                <a:ea typeface="+mn-ea"/>
                <a:cs typeface="+mn-cs"/>
              </a:rPr>
              <a:t>1. </a:t>
            </a:r>
            <a:r>
              <a:rPr kumimoji="0" sz="1400" b="0" i="0" u="none" strike="noStrike" kern="1200" cap="none" spc="0" normalizeH="0" baseline="0" noProof="0" dirty="0" err="1">
                <a:ln>
                  <a:noFill/>
                </a:ln>
                <a:solidFill>
                  <a:srgbClr val="4C565C"/>
                </a:solidFill>
                <a:effectLst/>
                <a:uLnTx/>
                <a:uFillTx/>
                <a:latin typeface="Aptos"/>
                <a:ea typeface="+mn-ea"/>
                <a:cs typeface="+mn-cs"/>
              </a:rPr>
              <a:t>Ποιος</a:t>
            </a:r>
            <a:r>
              <a:rPr kumimoji="0" sz="1400" b="0" i="0" u="none" strike="noStrike" kern="1200" cap="none" spc="0" normalizeH="0" baseline="0" noProof="0" dirty="0">
                <a:ln>
                  <a:noFill/>
                </a:ln>
                <a:solidFill>
                  <a:srgbClr val="4C565C"/>
                </a:solidFill>
                <a:effectLst/>
                <a:uLnTx/>
                <a:uFillTx/>
                <a:latin typeface="Aptos"/>
                <a:ea typeface="+mn-ea"/>
                <a:cs typeface="+mn-cs"/>
              </a:rPr>
              <a:t> </a:t>
            </a:r>
            <a:r>
              <a:rPr kumimoji="0" sz="1400" b="0" i="0" u="none" strike="noStrike" kern="1200" cap="none" spc="0" normalizeH="0" baseline="0" noProof="0" dirty="0" err="1">
                <a:ln>
                  <a:noFill/>
                </a:ln>
                <a:solidFill>
                  <a:srgbClr val="4C565C"/>
                </a:solidFill>
                <a:effectLst/>
                <a:uLnTx/>
                <a:uFillTx/>
                <a:latin typeface="Aptos"/>
                <a:ea typeface="+mn-ea"/>
                <a:cs typeface="+mn-cs"/>
              </a:rPr>
              <a:t>είν</a:t>
            </a:r>
            <a:r>
              <a:rPr kumimoji="0" sz="1400" b="0" i="0" u="none" strike="noStrike" kern="1200" cap="none" spc="0" normalizeH="0" baseline="0" noProof="0" dirty="0">
                <a:ln>
                  <a:noFill/>
                </a:ln>
                <a:solidFill>
                  <a:srgbClr val="4C565C"/>
                </a:solidFill>
                <a:effectLst/>
                <a:uLnTx/>
                <a:uFillTx/>
                <a:latin typeface="Aptos"/>
                <a:ea typeface="+mn-ea"/>
                <a:cs typeface="+mn-cs"/>
              </a:rPr>
              <a:t>αι ο σκοπός της ζωής;</a:t>
            </a:r>
          </a:p>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4C565C"/>
                </a:solidFill>
                <a:effectLst/>
                <a:uLnTx/>
                <a:uFillTx/>
                <a:latin typeface="Aptos"/>
                <a:ea typeface="+mn-ea"/>
                <a:cs typeface="+mn-cs"/>
              </a:rPr>
              <a:t>2. </a:t>
            </a:r>
            <a:r>
              <a:rPr kumimoji="0" sz="1400" b="0" i="0" u="none" strike="noStrike" kern="1200" cap="none" spc="0" normalizeH="0" baseline="0" noProof="0" dirty="0" err="1">
                <a:ln>
                  <a:noFill/>
                </a:ln>
                <a:solidFill>
                  <a:srgbClr val="4C565C"/>
                </a:solidFill>
                <a:effectLst/>
                <a:uLnTx/>
                <a:uFillTx/>
                <a:latin typeface="Aptos"/>
                <a:ea typeface="+mn-ea"/>
                <a:cs typeface="+mn-cs"/>
              </a:rPr>
              <a:t>Τι</a:t>
            </a:r>
            <a:r>
              <a:rPr kumimoji="0" sz="1400" b="0" i="0" u="none" strike="noStrike" kern="1200" cap="none" spc="0" normalizeH="0" baseline="0" noProof="0" dirty="0">
                <a:ln>
                  <a:noFill/>
                </a:ln>
                <a:solidFill>
                  <a:srgbClr val="4C565C"/>
                </a:solidFill>
                <a:effectLst/>
                <a:uLnTx/>
                <a:uFillTx/>
                <a:latin typeface="Aptos"/>
                <a:ea typeface="+mn-ea"/>
                <a:cs typeface="+mn-cs"/>
              </a:rPr>
              <a:t> </a:t>
            </a:r>
            <a:r>
              <a:rPr kumimoji="0" sz="1400" b="0" i="0" u="none" strike="noStrike" kern="1200" cap="none" spc="0" normalizeH="0" baseline="0" noProof="0" dirty="0" err="1">
                <a:ln>
                  <a:noFill/>
                </a:ln>
                <a:solidFill>
                  <a:srgbClr val="4C565C"/>
                </a:solidFill>
                <a:effectLst/>
                <a:uLnTx/>
                <a:uFillTx/>
                <a:latin typeface="Aptos"/>
                <a:ea typeface="+mn-ea"/>
                <a:cs typeface="+mn-cs"/>
              </a:rPr>
              <a:t>σημ</a:t>
            </a:r>
            <a:r>
              <a:rPr kumimoji="0" sz="1400" b="0" i="0" u="none" strike="noStrike" kern="1200" cap="none" spc="0" normalizeH="0" baseline="0" noProof="0" dirty="0">
                <a:ln>
                  <a:noFill/>
                </a:ln>
                <a:solidFill>
                  <a:srgbClr val="4C565C"/>
                </a:solidFill>
                <a:effectLst/>
                <a:uLnTx/>
                <a:uFillTx/>
                <a:latin typeface="Aptos"/>
                <a:ea typeface="+mn-ea"/>
                <a:cs typeface="+mn-cs"/>
              </a:rPr>
              <a:t>αίνει ότι μια πράξη «την υπαγορεύει η συνείδησή μου»;</a:t>
            </a:r>
          </a:p>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4C565C"/>
                </a:solidFill>
                <a:effectLst/>
                <a:uLnTx/>
                <a:uFillTx/>
                <a:latin typeface="Aptos"/>
                <a:ea typeface="+mn-ea"/>
                <a:cs typeface="+mn-cs"/>
              </a:rPr>
              <a:t>3. </a:t>
            </a:r>
            <a:r>
              <a:rPr kumimoji="0" sz="1400" b="0" i="0" u="none" strike="noStrike" kern="1200" cap="none" spc="0" normalizeH="0" baseline="0" noProof="0" dirty="0" err="1">
                <a:ln>
                  <a:noFill/>
                </a:ln>
                <a:solidFill>
                  <a:srgbClr val="4C565C"/>
                </a:solidFill>
                <a:effectLst/>
                <a:uLnTx/>
                <a:uFillTx/>
                <a:latin typeface="Aptos"/>
                <a:ea typeface="+mn-ea"/>
                <a:cs typeface="+mn-cs"/>
              </a:rPr>
              <a:t>Αν</a:t>
            </a:r>
            <a:r>
              <a:rPr kumimoji="0" sz="1400" b="0" i="0" u="none" strike="noStrike" kern="1200" cap="none" spc="0" normalizeH="0" baseline="0" noProof="0" dirty="0">
                <a:ln>
                  <a:noFill/>
                </a:ln>
                <a:solidFill>
                  <a:srgbClr val="4C565C"/>
                </a:solidFill>
                <a:effectLst/>
                <a:uLnTx/>
                <a:uFillTx/>
                <a:latin typeface="Aptos"/>
                <a:ea typeface="+mn-ea"/>
                <a:cs typeface="+mn-cs"/>
              </a:rPr>
              <a:t> </a:t>
            </a:r>
            <a:r>
              <a:rPr kumimoji="0" sz="1400" b="0" i="0" u="none" strike="noStrike" kern="1200" cap="none" spc="0" normalizeH="0" baseline="0" noProof="0" dirty="0" err="1">
                <a:ln>
                  <a:noFill/>
                </a:ln>
                <a:solidFill>
                  <a:srgbClr val="4C565C"/>
                </a:solidFill>
                <a:effectLst/>
                <a:uLnTx/>
                <a:uFillTx/>
                <a:latin typeface="Aptos"/>
                <a:ea typeface="+mn-ea"/>
                <a:cs typeface="+mn-cs"/>
              </a:rPr>
              <a:t>κάτι</a:t>
            </a:r>
            <a:r>
              <a:rPr kumimoji="0" sz="1400" b="0" i="0" u="none" strike="noStrike" kern="1200" cap="none" spc="0" normalizeH="0" baseline="0" noProof="0" dirty="0">
                <a:ln>
                  <a:noFill/>
                </a:ln>
                <a:solidFill>
                  <a:srgbClr val="4C565C"/>
                </a:solidFill>
                <a:effectLst/>
                <a:uLnTx/>
                <a:uFillTx/>
                <a:latin typeface="Aptos"/>
                <a:ea typeface="+mn-ea"/>
                <a:cs typeface="+mn-cs"/>
              </a:rPr>
              <a:t> </a:t>
            </a:r>
            <a:r>
              <a:rPr kumimoji="0" sz="1400" b="0" i="0" u="none" strike="noStrike" kern="1200" cap="none" spc="0" normalizeH="0" baseline="0" noProof="0" dirty="0" err="1">
                <a:ln>
                  <a:noFill/>
                </a:ln>
                <a:solidFill>
                  <a:srgbClr val="4C565C"/>
                </a:solidFill>
                <a:effectLst/>
                <a:uLnTx/>
                <a:uFillTx/>
                <a:latin typeface="Aptos"/>
                <a:ea typeface="+mn-ea"/>
                <a:cs typeface="+mn-cs"/>
              </a:rPr>
              <a:t>είν</a:t>
            </a:r>
            <a:r>
              <a:rPr kumimoji="0" sz="1400" b="0" i="0" u="none" strike="noStrike" kern="1200" cap="none" spc="0" normalizeH="0" baseline="0" noProof="0" dirty="0">
                <a:ln>
                  <a:noFill/>
                </a:ln>
                <a:solidFill>
                  <a:srgbClr val="4C565C"/>
                </a:solidFill>
                <a:effectLst/>
                <a:uLnTx/>
                <a:uFillTx/>
                <a:latin typeface="Aptos"/>
                <a:ea typeface="+mn-ea"/>
                <a:cs typeface="+mn-cs"/>
              </a:rPr>
              <a:t>αι χρήσιμο ή ευχάριστο, είναι «καλό»;</a:t>
            </a:r>
          </a:p>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4C565C"/>
                </a:solidFill>
                <a:effectLst/>
                <a:uLnTx/>
                <a:uFillTx/>
                <a:latin typeface="Aptos"/>
                <a:ea typeface="+mn-ea"/>
                <a:cs typeface="+mn-cs"/>
              </a:rPr>
              <a:t>4. </a:t>
            </a:r>
            <a:r>
              <a:rPr kumimoji="0" sz="1400" b="0" i="0" u="none" strike="noStrike" kern="1200" cap="none" spc="0" normalizeH="0" baseline="0" noProof="0" dirty="0" err="1">
                <a:ln>
                  <a:noFill/>
                </a:ln>
                <a:solidFill>
                  <a:srgbClr val="4C565C"/>
                </a:solidFill>
                <a:effectLst/>
                <a:uLnTx/>
                <a:uFillTx/>
                <a:latin typeface="Aptos"/>
                <a:ea typeface="+mn-ea"/>
                <a:cs typeface="+mn-cs"/>
              </a:rPr>
              <a:t>Τι</a:t>
            </a:r>
            <a:r>
              <a:rPr kumimoji="0" sz="1400" b="0" i="0" u="none" strike="noStrike" kern="1200" cap="none" spc="0" normalizeH="0" baseline="0" noProof="0" dirty="0">
                <a:ln>
                  <a:noFill/>
                </a:ln>
                <a:solidFill>
                  <a:srgbClr val="4C565C"/>
                </a:solidFill>
                <a:effectLst/>
                <a:uLnTx/>
                <a:uFillTx/>
                <a:latin typeface="Aptos"/>
                <a:ea typeface="+mn-ea"/>
                <a:cs typeface="+mn-cs"/>
              </a:rPr>
              <a:t> θα </a:t>
            </a:r>
            <a:r>
              <a:rPr kumimoji="0" sz="1400" b="0" i="0" u="none" strike="noStrike" kern="1200" cap="none" spc="0" normalizeH="0" baseline="0" noProof="0" dirty="0" err="1">
                <a:ln>
                  <a:noFill/>
                </a:ln>
                <a:solidFill>
                  <a:srgbClr val="4C565C"/>
                </a:solidFill>
                <a:effectLst/>
                <a:uLnTx/>
                <a:uFillTx/>
                <a:latin typeface="Aptos"/>
                <a:ea typeface="+mn-ea"/>
                <a:cs typeface="+mn-cs"/>
              </a:rPr>
              <a:t>γινότ</a:t>
            </a:r>
            <a:r>
              <a:rPr kumimoji="0" sz="1400" b="0" i="0" u="none" strike="noStrike" kern="1200" cap="none" spc="0" normalizeH="0" baseline="0" noProof="0" dirty="0">
                <a:ln>
                  <a:noFill/>
                </a:ln>
                <a:solidFill>
                  <a:srgbClr val="4C565C"/>
                </a:solidFill>
                <a:effectLst/>
                <a:uLnTx/>
                <a:uFillTx/>
                <a:latin typeface="Aptos"/>
                <a:ea typeface="+mn-ea"/>
                <a:cs typeface="+mn-cs"/>
              </a:rPr>
              <a:t>αν αν το έκαναν όλοι;</a:t>
            </a:r>
          </a:p>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4C565C"/>
                </a:solidFill>
                <a:effectLst/>
                <a:uLnTx/>
                <a:uFillTx/>
                <a:latin typeface="Aptos"/>
                <a:ea typeface="+mn-ea"/>
                <a:cs typeface="+mn-cs"/>
              </a:rPr>
              <a:t>5. Θα </a:t>
            </a:r>
            <a:r>
              <a:rPr kumimoji="0" sz="1400" b="0" i="0" u="none" strike="noStrike" kern="1200" cap="none" spc="0" normalizeH="0" baseline="0" noProof="0" dirty="0" err="1">
                <a:ln>
                  <a:noFill/>
                </a:ln>
                <a:solidFill>
                  <a:srgbClr val="4C565C"/>
                </a:solidFill>
                <a:effectLst/>
                <a:uLnTx/>
                <a:uFillTx/>
                <a:latin typeface="Aptos"/>
                <a:ea typeface="+mn-ea"/>
                <a:cs typeface="+mn-cs"/>
              </a:rPr>
              <a:t>ενεργούσες</a:t>
            </a:r>
            <a:r>
              <a:rPr kumimoji="0" sz="1400" b="0" i="0" u="none" strike="noStrike" kern="1200" cap="none" spc="0" normalizeH="0" baseline="0" noProof="0" dirty="0">
                <a:ln>
                  <a:noFill/>
                </a:ln>
                <a:solidFill>
                  <a:srgbClr val="4C565C"/>
                </a:solidFill>
                <a:effectLst/>
                <a:uLnTx/>
                <a:uFillTx/>
                <a:latin typeface="Aptos"/>
                <a:ea typeface="+mn-ea"/>
                <a:cs typeface="+mn-cs"/>
              </a:rPr>
              <a:t> </a:t>
            </a:r>
            <a:r>
              <a:rPr kumimoji="0" sz="1400" b="0" i="0" u="none" strike="noStrike" kern="1200" cap="none" spc="0" normalizeH="0" baseline="0" noProof="0" dirty="0" err="1">
                <a:ln>
                  <a:noFill/>
                </a:ln>
                <a:solidFill>
                  <a:srgbClr val="4C565C"/>
                </a:solidFill>
                <a:effectLst/>
                <a:uLnTx/>
                <a:uFillTx/>
                <a:latin typeface="Aptos"/>
                <a:ea typeface="+mn-ea"/>
                <a:cs typeface="+mn-cs"/>
              </a:rPr>
              <a:t>δι</a:t>
            </a:r>
            <a:r>
              <a:rPr kumimoji="0" sz="1400" b="0" i="0" u="none" strike="noStrike" kern="1200" cap="none" spc="0" normalizeH="0" baseline="0" noProof="0" dirty="0">
                <a:ln>
                  <a:noFill/>
                </a:ln>
                <a:solidFill>
                  <a:srgbClr val="4C565C"/>
                </a:solidFill>
                <a:effectLst/>
                <a:uLnTx/>
                <a:uFillTx/>
                <a:latin typeface="Aptos"/>
                <a:ea typeface="+mn-ea"/>
                <a:cs typeface="+mn-cs"/>
              </a:rPr>
              <a:t>αφορετικά αν γινόσουν για μια μέρα αόρατη/-ος;</a:t>
            </a:r>
          </a:p>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4C565C"/>
                </a:solidFill>
                <a:effectLst/>
                <a:uLnTx/>
                <a:uFillTx/>
                <a:latin typeface="Aptos"/>
                <a:ea typeface="+mn-ea"/>
                <a:cs typeface="+mn-cs"/>
              </a:rPr>
              <a:t>6. </a:t>
            </a:r>
            <a:r>
              <a:rPr kumimoji="0" sz="1400" b="0" i="0" u="none" strike="noStrike" kern="1200" cap="none" spc="0" normalizeH="0" baseline="0" noProof="0" dirty="0" err="1">
                <a:ln>
                  <a:noFill/>
                </a:ln>
                <a:solidFill>
                  <a:srgbClr val="4C565C"/>
                </a:solidFill>
                <a:effectLst/>
                <a:uLnTx/>
                <a:uFillTx/>
                <a:latin typeface="Aptos"/>
                <a:ea typeface="+mn-ea"/>
                <a:cs typeface="+mn-cs"/>
              </a:rPr>
              <a:t>Αν</a:t>
            </a:r>
            <a:r>
              <a:rPr kumimoji="0" sz="1400" b="0" i="0" u="none" strike="noStrike" kern="1200" cap="none" spc="0" normalizeH="0" baseline="0" noProof="0" dirty="0">
                <a:ln>
                  <a:noFill/>
                </a:ln>
                <a:solidFill>
                  <a:srgbClr val="4C565C"/>
                </a:solidFill>
                <a:effectLst/>
                <a:uLnTx/>
                <a:uFillTx/>
                <a:latin typeface="Aptos"/>
                <a:ea typeface="+mn-ea"/>
                <a:cs typeface="+mn-cs"/>
              </a:rPr>
              <a:t> </a:t>
            </a:r>
            <a:r>
              <a:rPr kumimoji="0" sz="1400" b="0" i="0" u="none" strike="noStrike" kern="1200" cap="none" spc="0" normalizeH="0" baseline="0" noProof="0" dirty="0" err="1">
                <a:ln>
                  <a:noFill/>
                </a:ln>
                <a:solidFill>
                  <a:srgbClr val="4C565C"/>
                </a:solidFill>
                <a:effectLst/>
                <a:uLnTx/>
                <a:uFillTx/>
                <a:latin typeface="Aptos"/>
                <a:ea typeface="+mn-ea"/>
                <a:cs typeface="+mn-cs"/>
              </a:rPr>
              <a:t>οι</a:t>
            </a:r>
            <a:r>
              <a:rPr kumimoji="0" sz="1400" b="0" i="0" u="none" strike="noStrike" kern="1200" cap="none" spc="0" normalizeH="0" baseline="0" noProof="0" dirty="0">
                <a:ln>
                  <a:noFill/>
                </a:ln>
                <a:solidFill>
                  <a:srgbClr val="4C565C"/>
                </a:solidFill>
                <a:effectLst/>
                <a:uLnTx/>
                <a:uFillTx/>
                <a:latin typeface="Aptos"/>
                <a:ea typeface="+mn-ea"/>
                <a:cs typeface="+mn-cs"/>
              </a:rPr>
              <a:t> α</a:t>
            </a:r>
            <a:r>
              <a:rPr kumimoji="0" sz="1400" b="0" i="0" u="none" strike="noStrike" kern="1200" cap="none" spc="0" normalizeH="0" baseline="0" noProof="0" dirty="0" err="1">
                <a:ln>
                  <a:noFill/>
                </a:ln>
                <a:solidFill>
                  <a:srgbClr val="4C565C"/>
                </a:solidFill>
                <a:effectLst/>
                <a:uLnTx/>
                <a:uFillTx/>
                <a:latin typeface="Aptos"/>
                <a:ea typeface="+mn-ea"/>
                <a:cs typeface="+mn-cs"/>
              </a:rPr>
              <a:t>ξίες</a:t>
            </a:r>
            <a:r>
              <a:rPr kumimoji="0" sz="1400" b="0" i="0" u="none" strike="noStrike" kern="1200" cap="none" spc="0" normalizeH="0" baseline="0" noProof="0" dirty="0">
                <a:ln>
                  <a:noFill/>
                </a:ln>
                <a:solidFill>
                  <a:srgbClr val="4C565C"/>
                </a:solidFill>
                <a:effectLst/>
                <a:uLnTx/>
                <a:uFillTx/>
                <a:latin typeface="Aptos"/>
                <a:ea typeface="+mn-ea"/>
                <a:cs typeface="+mn-cs"/>
              </a:rPr>
              <a:t> μας </a:t>
            </a:r>
            <a:r>
              <a:rPr kumimoji="0" sz="1400" b="0" i="0" u="none" strike="noStrike" kern="1200" cap="none" spc="0" normalizeH="0" baseline="0" noProof="0" dirty="0" err="1">
                <a:ln>
                  <a:noFill/>
                </a:ln>
                <a:solidFill>
                  <a:srgbClr val="4C565C"/>
                </a:solidFill>
                <a:effectLst/>
                <a:uLnTx/>
                <a:uFillTx/>
                <a:latin typeface="Aptos"/>
                <a:ea typeface="+mn-ea"/>
                <a:cs typeface="+mn-cs"/>
              </a:rPr>
              <a:t>συγκρούοντ</a:t>
            </a:r>
            <a:r>
              <a:rPr kumimoji="0" sz="1400" b="0" i="0" u="none" strike="noStrike" kern="1200" cap="none" spc="0" normalizeH="0" baseline="0" noProof="0" dirty="0">
                <a:ln>
                  <a:noFill/>
                </a:ln>
                <a:solidFill>
                  <a:srgbClr val="4C565C"/>
                </a:solidFill>
                <a:effectLst/>
                <a:uLnTx/>
                <a:uFillTx/>
                <a:latin typeface="Aptos"/>
                <a:ea typeface="+mn-ea"/>
                <a:cs typeface="+mn-cs"/>
              </a:rPr>
              <a:t>αι με τις επιταγές του νόμου, τι πρέπει να υπερισχύσει;</a:t>
            </a:r>
          </a:p>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4C565C"/>
                </a:solidFill>
                <a:effectLst/>
                <a:uLnTx/>
                <a:uFillTx/>
                <a:latin typeface="Aptos"/>
                <a:ea typeface="+mn-ea"/>
                <a:cs typeface="+mn-cs"/>
              </a:rPr>
              <a:t>7. </a:t>
            </a:r>
            <a:r>
              <a:rPr kumimoji="0" sz="1400" b="0" i="0" u="none" strike="noStrike" kern="1200" cap="none" spc="0" normalizeH="0" baseline="0" noProof="0" dirty="0" err="1">
                <a:ln>
                  <a:noFill/>
                </a:ln>
                <a:solidFill>
                  <a:srgbClr val="4C565C"/>
                </a:solidFill>
                <a:effectLst/>
                <a:uLnTx/>
                <a:uFillTx/>
                <a:latin typeface="Aptos"/>
                <a:ea typeface="+mn-ea"/>
                <a:cs typeface="+mn-cs"/>
              </a:rPr>
              <a:t>Είν</a:t>
            </a:r>
            <a:r>
              <a:rPr kumimoji="0" sz="1400" b="0" i="0" u="none" strike="noStrike" kern="1200" cap="none" spc="0" normalizeH="0" baseline="0" noProof="0" dirty="0">
                <a:ln>
                  <a:noFill/>
                </a:ln>
                <a:solidFill>
                  <a:srgbClr val="4C565C"/>
                </a:solidFill>
                <a:effectLst/>
                <a:uLnTx/>
                <a:uFillTx/>
                <a:latin typeface="Aptos"/>
                <a:ea typeface="+mn-ea"/>
                <a:cs typeface="+mn-cs"/>
              </a:rPr>
              <a:t>αι σωστό να χρησιμοποιούμε τη φύση και τα ζώα ως μέσα για την ευημερία των ανθρώπων;</a:t>
            </a:r>
          </a:p>
        </p:txBody>
      </p:sp>
      <p:sp>
        <p:nvSpPr>
          <p:cNvPr id="17" name="Rectangle 16"/>
          <p:cNvSpPr/>
          <p:nvPr/>
        </p:nvSpPr>
        <p:spPr>
          <a:xfrm>
            <a:off x="502920" y="6510528"/>
            <a:ext cx="11155680" cy="10972"/>
          </a:xfrm>
          <a:prstGeom prst="rect">
            <a:avLst/>
          </a:prstGeom>
          <a:solidFill>
            <a:srgbClr val="D6D2C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8" name="Θέση αριθμού διαφάνειας 17">
            <a:extLst>
              <a:ext uri="{FF2B5EF4-FFF2-40B4-BE49-F238E27FC236}">
                <a16:creationId xmlns:a16="http://schemas.microsoft.com/office/drawing/2014/main" id="{76478112-6F00-890D-CDF2-20C998BC5342}"/>
              </a:ext>
            </a:extLst>
          </p:cNvPr>
          <p:cNvSpPr>
            <a:spLocks noGrp="1"/>
          </p:cNvSpPr>
          <p:nvPr>
            <p:ph type="sldNum" sz="quarter" idx="12"/>
          </p:nvPr>
        </p:nvSpPr>
        <p:spPr>
          <a:xfrm>
            <a:off x="9680448" y="6447155"/>
            <a:ext cx="2133600" cy="365125"/>
          </a:xfrm>
        </p:spPr>
        <p:txBody>
          <a:bodyPr/>
          <a:lstStyle/>
          <a:p>
            <a:fld id="{C1FF6DA9-008F-8B48-92A6-B652298478BF}" type="slidenum">
              <a:rPr lang="en-US" smtClean="0"/>
              <a:t>54</a:t>
            </a:fld>
            <a:endParaRPr lang="en-US"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sp>
        <p:nvSpPr>
          <p:cNvPr id="2" name="TextBox 1"/>
          <p:cNvSpPr txBox="1"/>
          <p:nvPr/>
        </p:nvSpPr>
        <p:spPr>
          <a:xfrm>
            <a:off x="658368" y="1389888"/>
            <a:ext cx="2560320" cy="283154"/>
          </a:xfrm>
          <a:prstGeom prst="rect">
            <a:avLst/>
          </a:prstGeom>
          <a:noFill/>
        </p:spPr>
        <p:txBody>
          <a:bodyPr wrap="square" lIns="27432" tIns="18288" rIns="27432" bIns="18288"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600" b="1" i="0" u="none" strike="noStrike" kern="1200" cap="none" spc="0" normalizeH="0" baseline="0" noProof="0" dirty="0">
                <a:ln>
                  <a:noFill/>
                </a:ln>
                <a:solidFill>
                  <a:srgbClr val="D7B06B"/>
                </a:solidFill>
                <a:effectLst>
                  <a:outerShdw blurRad="38100" dist="38100" dir="2700000" algn="tl">
                    <a:srgbClr val="000000">
                      <a:alpha val="43137"/>
                    </a:srgbClr>
                  </a:outerShdw>
                </a:effectLst>
                <a:uLnTx/>
                <a:uFillTx/>
                <a:latin typeface="Aptos"/>
                <a:ea typeface="+mn-ea"/>
                <a:cs typeface="+mn-cs"/>
              </a:rPr>
              <a:t>ΣΤ΄ ΔΗΜΟΤΙΚΟΥ</a:t>
            </a:r>
          </a:p>
        </p:txBody>
      </p:sp>
      <p:sp>
        <p:nvSpPr>
          <p:cNvPr id="3" name="TextBox 2"/>
          <p:cNvSpPr txBox="1"/>
          <p:nvPr/>
        </p:nvSpPr>
        <p:spPr>
          <a:xfrm>
            <a:off x="685800" y="749808"/>
            <a:ext cx="9875520" cy="502920"/>
          </a:xfrm>
          <a:prstGeom prst="rect">
            <a:avLst/>
          </a:prstGeom>
          <a:noFill/>
        </p:spPr>
        <p:txBody>
          <a:bodyPr wrap="square" lIns="27432" tIns="18288" rIns="27432" bIns="18288"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2550" b="1" i="0" u="none" strike="noStrike" kern="1200" cap="none" spc="0" normalizeH="0" baseline="0" noProof="0">
                <a:ln>
                  <a:noFill/>
                </a:ln>
                <a:solidFill>
                  <a:srgbClr val="24465B"/>
                </a:solidFill>
                <a:effectLst/>
                <a:uLnTx/>
                <a:uFillTx/>
                <a:latin typeface="Aptos Display"/>
                <a:ea typeface="+mn-ea"/>
                <a:cs typeface="+mn-cs"/>
              </a:rPr>
              <a:t>Θεματικά πεδία και θεματικές ενότητες</a:t>
            </a:r>
          </a:p>
        </p:txBody>
      </p:sp>
      <p:sp>
        <p:nvSpPr>
          <p:cNvPr id="5" name="Rectangle 4"/>
          <p:cNvSpPr/>
          <p:nvPr/>
        </p:nvSpPr>
        <p:spPr>
          <a:xfrm>
            <a:off x="658368" y="1783080"/>
            <a:ext cx="2788920" cy="530352"/>
          </a:xfrm>
          <a:prstGeom prst="rect">
            <a:avLst/>
          </a:prstGeom>
          <a:solidFill>
            <a:srgbClr val="24465B"/>
          </a:solidFill>
          <a:ln w="10160">
            <a:solidFill>
              <a:srgbClr val="24465B"/>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Rectangle 5"/>
          <p:cNvSpPr/>
          <p:nvPr/>
        </p:nvSpPr>
        <p:spPr>
          <a:xfrm>
            <a:off x="3447287" y="1783080"/>
            <a:ext cx="8074152" cy="530352"/>
          </a:xfrm>
          <a:prstGeom prst="rect">
            <a:avLst/>
          </a:prstGeom>
          <a:solidFill>
            <a:srgbClr val="24465B"/>
          </a:solidFill>
          <a:ln w="10160">
            <a:solidFill>
              <a:srgbClr val="24465B"/>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TextBox 6"/>
          <p:cNvSpPr txBox="1"/>
          <p:nvPr/>
        </p:nvSpPr>
        <p:spPr>
          <a:xfrm>
            <a:off x="768096" y="1920240"/>
            <a:ext cx="2569463" cy="228600"/>
          </a:xfrm>
          <a:prstGeom prst="rect">
            <a:avLst/>
          </a:prstGeom>
          <a:noFill/>
        </p:spPr>
        <p:txBody>
          <a:bodyPr wrap="square" lIns="27432" tIns="18288" rIns="27432" bIns="18288"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250" b="1" i="0" u="none" strike="noStrike" kern="1200" cap="none" spc="0" normalizeH="0" baseline="0" noProof="0">
                <a:ln>
                  <a:noFill/>
                </a:ln>
                <a:solidFill>
                  <a:srgbClr val="FFFFFF"/>
                </a:solidFill>
                <a:effectLst/>
                <a:uLnTx/>
                <a:uFillTx/>
                <a:latin typeface="Aptos"/>
                <a:ea typeface="+mn-ea"/>
                <a:cs typeface="+mn-cs"/>
              </a:rPr>
              <a:t>Θεματικό πεδίο</a:t>
            </a:r>
          </a:p>
        </p:txBody>
      </p:sp>
      <p:sp>
        <p:nvSpPr>
          <p:cNvPr id="8" name="TextBox 7"/>
          <p:cNvSpPr txBox="1"/>
          <p:nvPr/>
        </p:nvSpPr>
        <p:spPr>
          <a:xfrm>
            <a:off x="3557015" y="1920240"/>
            <a:ext cx="7854696" cy="228600"/>
          </a:xfrm>
          <a:prstGeom prst="rect">
            <a:avLst/>
          </a:prstGeom>
          <a:noFill/>
        </p:spPr>
        <p:txBody>
          <a:bodyPr wrap="square" lIns="27432" tIns="18288" rIns="27432" bIns="18288"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250" b="1" i="0" u="none" strike="noStrike" kern="1200" cap="none" spc="0" normalizeH="0" baseline="0" noProof="0">
                <a:ln>
                  <a:noFill/>
                </a:ln>
                <a:solidFill>
                  <a:srgbClr val="FFFFFF"/>
                </a:solidFill>
                <a:effectLst/>
                <a:uLnTx/>
                <a:uFillTx/>
                <a:latin typeface="Aptos"/>
                <a:ea typeface="+mn-ea"/>
                <a:cs typeface="+mn-cs"/>
              </a:rPr>
              <a:t>Θεματικές ενότητες</a:t>
            </a:r>
          </a:p>
        </p:txBody>
      </p:sp>
      <p:sp>
        <p:nvSpPr>
          <p:cNvPr id="9" name="Rectangle 8"/>
          <p:cNvSpPr/>
          <p:nvPr/>
        </p:nvSpPr>
        <p:spPr>
          <a:xfrm>
            <a:off x="658368" y="2313432"/>
            <a:ext cx="2788920" cy="2267712"/>
          </a:xfrm>
          <a:prstGeom prst="rect">
            <a:avLst/>
          </a:prstGeom>
          <a:solidFill>
            <a:srgbClr val="FFFFFF"/>
          </a:solidFill>
          <a:ln w="7620">
            <a:solidFill>
              <a:srgbClr val="D6D2CA"/>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Rectangle 9"/>
          <p:cNvSpPr/>
          <p:nvPr/>
        </p:nvSpPr>
        <p:spPr>
          <a:xfrm>
            <a:off x="3447287" y="2313432"/>
            <a:ext cx="8074152" cy="2267712"/>
          </a:xfrm>
          <a:prstGeom prst="rect">
            <a:avLst/>
          </a:prstGeom>
          <a:solidFill>
            <a:srgbClr val="FFFFFF"/>
          </a:solidFill>
          <a:ln w="7620">
            <a:solidFill>
              <a:srgbClr val="D6D2CA"/>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TextBox 10"/>
          <p:cNvSpPr txBox="1"/>
          <p:nvPr/>
        </p:nvSpPr>
        <p:spPr>
          <a:xfrm>
            <a:off x="694944" y="2350008"/>
            <a:ext cx="2715768" cy="2194560"/>
          </a:xfrm>
          <a:prstGeom prst="rect">
            <a:avLst/>
          </a:prstGeom>
          <a:noFill/>
        </p:spPr>
        <p:txBody>
          <a:bodyPr wrap="square" lIns="100584" tIns="64008" anchor="t">
            <a:spAutoFit/>
          </a:bodyPr>
          <a:lstStyle/>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1" i="0" u="none" strike="noStrike" kern="1200" cap="none" spc="0" normalizeH="0" baseline="0" noProof="0">
                <a:ln>
                  <a:noFill/>
                </a:ln>
                <a:solidFill>
                  <a:srgbClr val="24465B"/>
                </a:solidFill>
                <a:effectLst/>
                <a:uLnTx/>
                <a:uFillTx/>
                <a:latin typeface="Aptos Display"/>
                <a:ea typeface="+mn-ea"/>
                <a:cs typeface="+mn-cs"/>
              </a:rPr>
              <a:t>3. Ηθικές αξίες</a:t>
            </a:r>
          </a:p>
        </p:txBody>
      </p:sp>
      <p:sp>
        <p:nvSpPr>
          <p:cNvPr id="12" name="TextBox 11"/>
          <p:cNvSpPr txBox="1"/>
          <p:nvPr/>
        </p:nvSpPr>
        <p:spPr>
          <a:xfrm>
            <a:off x="3474719" y="2340863"/>
            <a:ext cx="8019288" cy="1667316"/>
          </a:xfrm>
          <a:prstGeom prst="rect">
            <a:avLst/>
          </a:prstGeom>
          <a:noFill/>
        </p:spPr>
        <p:txBody>
          <a:bodyPr wrap="square" lIns="100584" tIns="64008" anchor="t">
            <a:spAutoFit/>
          </a:bodyPr>
          <a:lstStyle/>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1. </a:t>
            </a:r>
            <a:r>
              <a:rPr kumimoji="0" sz="1400" b="0" i="0" u="none" strike="noStrike" kern="1200" cap="none" spc="0" normalizeH="0" baseline="0" noProof="0" dirty="0" err="1">
                <a:ln>
                  <a:noFill/>
                </a:ln>
                <a:solidFill>
                  <a:srgbClr val="263238"/>
                </a:solidFill>
                <a:effectLst/>
                <a:uLnTx/>
                <a:uFillTx/>
                <a:latin typeface="Aptos"/>
                <a:ea typeface="+mn-ea"/>
                <a:cs typeface="+mn-cs"/>
              </a:rPr>
              <a:t>Είν</a:t>
            </a:r>
            <a:r>
              <a:rPr kumimoji="0" sz="1400" b="0" i="0" u="none" strike="noStrike" kern="1200" cap="none" spc="0" normalizeH="0" baseline="0" noProof="0" dirty="0">
                <a:ln>
                  <a:noFill/>
                </a:ln>
                <a:solidFill>
                  <a:srgbClr val="263238"/>
                </a:solidFill>
                <a:effectLst/>
                <a:uLnTx/>
                <a:uFillTx/>
                <a:latin typeface="Aptos"/>
                <a:ea typeface="+mn-ea"/>
                <a:cs typeface="+mn-cs"/>
              </a:rPr>
              <a:t>αι η αγάπη καθήκον προς τους άλλους;</a:t>
            </a:r>
          </a:p>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2. </a:t>
            </a:r>
            <a:r>
              <a:rPr kumimoji="0" sz="1400" b="0" i="0" u="none" strike="noStrike" kern="1200" cap="none" spc="0" normalizeH="0" baseline="0" noProof="0" dirty="0" err="1">
                <a:ln>
                  <a:noFill/>
                </a:ln>
                <a:solidFill>
                  <a:srgbClr val="263238"/>
                </a:solidFill>
                <a:effectLst/>
                <a:uLnTx/>
                <a:uFillTx/>
                <a:latin typeface="Aptos"/>
                <a:ea typeface="+mn-ea"/>
                <a:cs typeface="+mn-cs"/>
              </a:rPr>
              <a:t>Είν</a:t>
            </a:r>
            <a:r>
              <a:rPr kumimoji="0" sz="1400" b="0" i="0" u="none" strike="noStrike" kern="1200" cap="none" spc="0" normalizeH="0" baseline="0" noProof="0" dirty="0">
                <a:ln>
                  <a:noFill/>
                </a:ln>
                <a:solidFill>
                  <a:srgbClr val="263238"/>
                </a:solidFill>
                <a:effectLst/>
                <a:uLnTx/>
                <a:uFillTx/>
                <a:latin typeface="Aptos"/>
                <a:ea typeface="+mn-ea"/>
                <a:cs typeface="+mn-cs"/>
              </a:rPr>
              <a:t>αι δίκαιο να παίρνουν όλοι το ίδιο, ακόμη κι αν κάποιοι χρειάζονται περισσότερα;</a:t>
            </a:r>
          </a:p>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3. </a:t>
            </a:r>
            <a:r>
              <a:rPr kumimoji="0" sz="1400" b="0" i="0" u="none" strike="noStrike" kern="1200" cap="none" spc="0" normalizeH="0" baseline="0" noProof="0" dirty="0" err="1">
                <a:ln>
                  <a:noFill/>
                </a:ln>
                <a:solidFill>
                  <a:srgbClr val="263238"/>
                </a:solidFill>
                <a:effectLst/>
                <a:uLnTx/>
                <a:uFillTx/>
                <a:latin typeface="Aptos"/>
                <a:ea typeface="+mn-ea"/>
                <a:cs typeface="+mn-cs"/>
              </a:rPr>
              <a:t>Πώς</a:t>
            </a:r>
            <a:r>
              <a:rPr kumimoji="0" sz="1400" b="0" i="0" u="none" strike="noStrike" kern="1200" cap="none" spc="0" normalizeH="0" baseline="0" noProof="0" dirty="0">
                <a:ln>
                  <a:noFill/>
                </a:ln>
                <a:solidFill>
                  <a:srgbClr val="263238"/>
                </a:solidFill>
                <a:effectLst/>
                <a:uLnTx/>
                <a:uFillTx/>
                <a:latin typeface="Aptos"/>
                <a:ea typeface="+mn-ea"/>
                <a:cs typeface="+mn-cs"/>
              </a:rPr>
              <a:t> π</a:t>
            </a:r>
            <a:r>
              <a:rPr kumimoji="0" sz="1400" b="0" i="0" u="none" strike="noStrike" kern="1200" cap="none" spc="0" normalizeH="0" baseline="0" noProof="0" dirty="0" err="1">
                <a:ln>
                  <a:noFill/>
                </a:ln>
                <a:solidFill>
                  <a:srgbClr val="263238"/>
                </a:solidFill>
                <a:effectLst/>
                <a:uLnTx/>
                <a:uFillTx/>
                <a:latin typeface="Aptos"/>
                <a:ea typeface="+mn-ea"/>
                <a:cs typeface="+mn-cs"/>
              </a:rPr>
              <a:t>ρέ</a:t>
            </a:r>
            <a:r>
              <a:rPr kumimoji="0" sz="1400" b="0" i="0" u="none" strike="noStrike" kern="1200" cap="none" spc="0" normalizeH="0" baseline="0" noProof="0" dirty="0">
                <a:ln>
                  <a:noFill/>
                </a:ln>
                <a:solidFill>
                  <a:srgbClr val="263238"/>
                </a:solidFill>
                <a:effectLst/>
                <a:uLnTx/>
                <a:uFillTx/>
                <a:latin typeface="Aptos"/>
                <a:ea typeface="+mn-ea"/>
                <a:cs typeface="+mn-cs"/>
              </a:rPr>
              <a:t>πει να ενεργούμε όταν η εντιμότητα προσκρούει στο προσωπικό μας συμφέρον;</a:t>
            </a:r>
          </a:p>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4. </a:t>
            </a:r>
            <a:r>
              <a:rPr kumimoji="0" sz="1400" b="0" i="0" u="none" strike="noStrike" kern="1200" cap="none" spc="0" normalizeH="0" baseline="0" noProof="0" dirty="0" err="1">
                <a:ln>
                  <a:noFill/>
                </a:ln>
                <a:solidFill>
                  <a:srgbClr val="263238"/>
                </a:solidFill>
                <a:effectLst/>
                <a:uLnTx/>
                <a:uFillTx/>
                <a:latin typeface="Aptos"/>
                <a:ea typeface="+mn-ea"/>
                <a:cs typeface="+mn-cs"/>
              </a:rPr>
              <a:t>Ποι</a:t>
            </a:r>
            <a:r>
              <a:rPr kumimoji="0" sz="1400" b="0" i="0" u="none" strike="noStrike" kern="1200" cap="none" spc="0" normalizeH="0" baseline="0" noProof="0" dirty="0">
                <a:ln>
                  <a:noFill/>
                </a:ln>
                <a:solidFill>
                  <a:srgbClr val="263238"/>
                </a:solidFill>
                <a:effectLst/>
                <a:uLnTx/>
                <a:uFillTx/>
                <a:latin typeface="Aptos"/>
                <a:ea typeface="+mn-ea"/>
                <a:cs typeface="+mn-cs"/>
              </a:rPr>
              <a:t>α είναι τα όρια της ανθρώπινης αξιοπρέπειας;</a:t>
            </a:r>
          </a:p>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5. </a:t>
            </a:r>
            <a:r>
              <a:rPr kumimoji="0" sz="1400" b="0" i="0" u="none" strike="noStrike" kern="1200" cap="none" spc="0" normalizeH="0" baseline="0" noProof="0" dirty="0" err="1">
                <a:ln>
                  <a:noFill/>
                </a:ln>
                <a:solidFill>
                  <a:srgbClr val="263238"/>
                </a:solidFill>
                <a:effectLst/>
                <a:uLnTx/>
                <a:uFillTx/>
                <a:latin typeface="Aptos"/>
                <a:ea typeface="+mn-ea"/>
                <a:cs typeface="+mn-cs"/>
              </a:rPr>
              <a:t>Πόσο</a:t>
            </a:r>
            <a:r>
              <a:rPr kumimoji="0" sz="1400" b="0" i="0" u="none" strike="noStrike" kern="1200" cap="none" spc="0" normalizeH="0" baseline="0" noProof="0" dirty="0">
                <a:ln>
                  <a:noFill/>
                </a:ln>
                <a:solidFill>
                  <a:srgbClr val="263238"/>
                </a:solidFill>
                <a:effectLst/>
                <a:uLnTx/>
                <a:uFillTx/>
                <a:latin typeface="Aptos"/>
                <a:ea typeface="+mn-ea"/>
                <a:cs typeface="+mn-cs"/>
              </a:rPr>
              <a:t> α</a:t>
            </a:r>
            <a:r>
              <a:rPr kumimoji="0" sz="1400" b="0" i="0" u="none" strike="noStrike" kern="1200" cap="none" spc="0" normalizeH="0" baseline="0" noProof="0" dirty="0" err="1">
                <a:ln>
                  <a:noFill/>
                </a:ln>
                <a:solidFill>
                  <a:srgbClr val="263238"/>
                </a:solidFill>
                <a:effectLst/>
                <a:uLnTx/>
                <a:uFillTx/>
                <a:latin typeface="Aptos"/>
                <a:ea typeface="+mn-ea"/>
                <a:cs typeface="+mn-cs"/>
              </a:rPr>
              <a:t>νεκτικοί</a:t>
            </a:r>
            <a:r>
              <a:rPr kumimoji="0" sz="1400" b="0" i="0" u="none" strike="noStrike" kern="1200" cap="none" spc="0" normalizeH="0" baseline="0" noProof="0" dirty="0">
                <a:ln>
                  <a:noFill/>
                </a:ln>
                <a:solidFill>
                  <a:srgbClr val="263238"/>
                </a:solidFill>
                <a:effectLst/>
                <a:uLnTx/>
                <a:uFillTx/>
                <a:latin typeface="Aptos"/>
                <a:ea typeface="+mn-ea"/>
                <a:cs typeface="+mn-cs"/>
              </a:rPr>
              <a:t> π</a:t>
            </a:r>
            <a:r>
              <a:rPr kumimoji="0" sz="1400" b="0" i="0" u="none" strike="noStrike" kern="1200" cap="none" spc="0" normalizeH="0" baseline="0" noProof="0" dirty="0" err="1">
                <a:ln>
                  <a:noFill/>
                </a:ln>
                <a:solidFill>
                  <a:srgbClr val="263238"/>
                </a:solidFill>
                <a:effectLst/>
                <a:uLnTx/>
                <a:uFillTx/>
                <a:latin typeface="Aptos"/>
                <a:ea typeface="+mn-ea"/>
                <a:cs typeface="+mn-cs"/>
              </a:rPr>
              <a:t>ρέ</a:t>
            </a:r>
            <a:r>
              <a:rPr kumimoji="0" sz="1400" b="0" i="0" u="none" strike="noStrike" kern="1200" cap="none" spc="0" normalizeH="0" baseline="0" noProof="0" dirty="0">
                <a:ln>
                  <a:noFill/>
                </a:ln>
                <a:solidFill>
                  <a:srgbClr val="263238"/>
                </a:solidFill>
                <a:effectLst/>
                <a:uLnTx/>
                <a:uFillTx/>
                <a:latin typeface="Aptos"/>
                <a:ea typeface="+mn-ea"/>
                <a:cs typeface="+mn-cs"/>
              </a:rPr>
              <a:t>πει να είμαστε με όσους δεν είναι οι ίδιοι ανεκτικοί απέναντι στους άλλους;</a:t>
            </a:r>
          </a:p>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6. Μπ</a:t>
            </a:r>
            <a:r>
              <a:rPr kumimoji="0" sz="1400" b="0" i="0" u="none" strike="noStrike" kern="1200" cap="none" spc="0" normalizeH="0" baseline="0" noProof="0" dirty="0" err="1">
                <a:ln>
                  <a:noFill/>
                </a:ln>
                <a:solidFill>
                  <a:srgbClr val="263238"/>
                </a:solidFill>
                <a:effectLst/>
                <a:uLnTx/>
                <a:uFillTx/>
                <a:latin typeface="Aptos"/>
                <a:ea typeface="+mn-ea"/>
                <a:cs typeface="+mn-cs"/>
              </a:rPr>
              <a:t>ορεί</a:t>
            </a:r>
            <a:r>
              <a:rPr kumimoji="0" sz="1400" b="0" i="0" u="none" strike="noStrike" kern="1200" cap="none" spc="0" normalizeH="0" baseline="0" noProof="0" dirty="0">
                <a:ln>
                  <a:noFill/>
                </a:ln>
                <a:solidFill>
                  <a:srgbClr val="263238"/>
                </a:solidFill>
                <a:effectLst/>
                <a:uLnTx/>
                <a:uFillTx/>
                <a:latin typeface="Aptos"/>
                <a:ea typeface="+mn-ea"/>
                <a:cs typeface="+mn-cs"/>
              </a:rPr>
              <a:t> η </a:t>
            </a:r>
            <a:r>
              <a:rPr kumimoji="0" sz="1400" b="0" i="0" u="none" strike="noStrike" kern="1200" cap="none" spc="0" normalizeH="0" baseline="0" noProof="0" dirty="0" err="1">
                <a:ln>
                  <a:noFill/>
                </a:ln>
                <a:solidFill>
                  <a:srgbClr val="263238"/>
                </a:solidFill>
                <a:effectLst/>
                <a:uLnTx/>
                <a:uFillTx/>
                <a:latin typeface="Aptos"/>
                <a:ea typeface="+mn-ea"/>
                <a:cs typeface="+mn-cs"/>
              </a:rPr>
              <a:t>ομορφιά</a:t>
            </a:r>
            <a:r>
              <a:rPr kumimoji="0" sz="1400" b="0" i="0" u="none" strike="noStrike" kern="1200" cap="none" spc="0" normalizeH="0" baseline="0" noProof="0" dirty="0">
                <a:ln>
                  <a:noFill/>
                </a:ln>
                <a:solidFill>
                  <a:srgbClr val="263238"/>
                </a:solidFill>
                <a:effectLst/>
                <a:uLnTx/>
                <a:uFillTx/>
                <a:latin typeface="Aptos"/>
                <a:ea typeface="+mn-ea"/>
                <a:cs typeface="+mn-cs"/>
              </a:rPr>
              <a:t> να </a:t>
            </a:r>
            <a:r>
              <a:rPr kumimoji="0" sz="1400" b="0" i="0" u="none" strike="noStrike" kern="1200" cap="none" spc="0" normalizeH="0" baseline="0" noProof="0" dirty="0" err="1">
                <a:ln>
                  <a:noFill/>
                </a:ln>
                <a:solidFill>
                  <a:srgbClr val="263238"/>
                </a:solidFill>
                <a:effectLst/>
                <a:uLnTx/>
                <a:uFillTx/>
                <a:latin typeface="Aptos"/>
                <a:ea typeface="+mn-ea"/>
                <a:cs typeface="+mn-cs"/>
              </a:rPr>
              <a:t>οδηγήσει</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σε</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άνιση</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μετ</a:t>
            </a:r>
            <a:r>
              <a:rPr kumimoji="0" sz="1400" b="0" i="0" u="none" strike="noStrike" kern="1200" cap="none" spc="0" normalizeH="0" baseline="0" noProof="0" dirty="0">
                <a:ln>
                  <a:noFill/>
                </a:ln>
                <a:solidFill>
                  <a:srgbClr val="263238"/>
                </a:solidFill>
                <a:effectLst/>
                <a:uLnTx/>
                <a:uFillTx/>
                <a:latin typeface="Aptos"/>
                <a:ea typeface="+mn-ea"/>
                <a:cs typeface="+mn-cs"/>
              </a:rPr>
              <a:t>αχείριση;</a:t>
            </a:r>
          </a:p>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7. </a:t>
            </a:r>
            <a:r>
              <a:rPr kumimoji="0" sz="1400" b="0" i="0" u="none" strike="noStrike" kern="1200" cap="none" spc="0" normalizeH="0" baseline="0" noProof="0" dirty="0" err="1">
                <a:ln>
                  <a:noFill/>
                </a:ln>
                <a:solidFill>
                  <a:srgbClr val="263238"/>
                </a:solidFill>
                <a:effectLst/>
                <a:uLnTx/>
                <a:uFillTx/>
                <a:latin typeface="Aptos"/>
                <a:ea typeface="+mn-ea"/>
                <a:cs typeface="+mn-cs"/>
              </a:rPr>
              <a:t>Είν</a:t>
            </a:r>
            <a:r>
              <a:rPr kumimoji="0" sz="1400" b="0" i="0" u="none" strike="noStrike" kern="1200" cap="none" spc="0" normalizeH="0" baseline="0" noProof="0" dirty="0">
                <a:ln>
                  <a:noFill/>
                </a:ln>
                <a:solidFill>
                  <a:srgbClr val="263238"/>
                </a:solidFill>
                <a:effectLst/>
                <a:uLnTx/>
                <a:uFillTx/>
                <a:latin typeface="Aptos"/>
                <a:ea typeface="+mn-ea"/>
                <a:cs typeface="+mn-cs"/>
              </a:rPr>
              <a:t>αι ο αυτοέλεγχος περιοριστικός ή αναγκαίος για την προσωπική ελευθερία;</a:t>
            </a:r>
          </a:p>
        </p:txBody>
      </p:sp>
      <p:sp>
        <p:nvSpPr>
          <p:cNvPr id="13" name="Rectangle 12"/>
          <p:cNvSpPr/>
          <p:nvPr/>
        </p:nvSpPr>
        <p:spPr>
          <a:xfrm>
            <a:off x="658368" y="4581144"/>
            <a:ext cx="2788920" cy="2267712"/>
          </a:xfrm>
          <a:prstGeom prst="rect">
            <a:avLst/>
          </a:prstGeom>
          <a:solidFill>
            <a:srgbClr val="E8D9BA"/>
          </a:solidFill>
          <a:ln w="7620">
            <a:solidFill>
              <a:srgbClr val="D6D2CA"/>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Rectangle 13"/>
          <p:cNvSpPr/>
          <p:nvPr/>
        </p:nvSpPr>
        <p:spPr>
          <a:xfrm>
            <a:off x="3447287" y="4581144"/>
            <a:ext cx="8074152" cy="2267712"/>
          </a:xfrm>
          <a:prstGeom prst="rect">
            <a:avLst/>
          </a:prstGeom>
          <a:solidFill>
            <a:srgbClr val="E8D9BA"/>
          </a:solidFill>
          <a:ln w="7620">
            <a:solidFill>
              <a:srgbClr val="D6D2CA"/>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5" name="TextBox 14"/>
          <p:cNvSpPr txBox="1"/>
          <p:nvPr/>
        </p:nvSpPr>
        <p:spPr>
          <a:xfrm>
            <a:off x="694944" y="4617720"/>
            <a:ext cx="2715768" cy="2194560"/>
          </a:xfrm>
          <a:prstGeom prst="rect">
            <a:avLst/>
          </a:prstGeom>
          <a:noFill/>
        </p:spPr>
        <p:txBody>
          <a:bodyPr wrap="square" lIns="100584" tIns="64008" anchor="t">
            <a:spAutoFit/>
          </a:bodyPr>
          <a:lstStyle/>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1" i="0" u="none" strike="noStrike" kern="1200" cap="none" spc="0" normalizeH="0" baseline="0" noProof="0">
                <a:ln>
                  <a:noFill/>
                </a:ln>
                <a:solidFill>
                  <a:srgbClr val="24465B"/>
                </a:solidFill>
                <a:effectLst/>
                <a:uLnTx/>
                <a:uFillTx/>
                <a:latin typeface="Aptos Display"/>
                <a:ea typeface="+mn-ea"/>
                <a:cs typeface="+mn-cs"/>
              </a:rPr>
              <a:t>4. Ηθικά προβλήματα</a:t>
            </a:r>
          </a:p>
        </p:txBody>
      </p:sp>
      <p:sp>
        <p:nvSpPr>
          <p:cNvPr id="16" name="TextBox 15"/>
          <p:cNvSpPr txBox="1"/>
          <p:nvPr/>
        </p:nvSpPr>
        <p:spPr>
          <a:xfrm>
            <a:off x="3474719" y="4608576"/>
            <a:ext cx="8019288" cy="989245"/>
          </a:xfrm>
          <a:prstGeom prst="rect">
            <a:avLst/>
          </a:prstGeom>
          <a:noFill/>
        </p:spPr>
        <p:txBody>
          <a:bodyPr wrap="square" lIns="100584" tIns="64008" anchor="t">
            <a:spAutoFit/>
          </a:bodyPr>
          <a:lstStyle/>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1. Μπ</a:t>
            </a:r>
            <a:r>
              <a:rPr kumimoji="0" sz="1400" b="0" i="0" u="none" strike="noStrike" kern="1200" cap="none" spc="0" normalizeH="0" baseline="0" noProof="0" dirty="0" err="1">
                <a:ln>
                  <a:noFill/>
                </a:ln>
                <a:solidFill>
                  <a:srgbClr val="263238"/>
                </a:solidFill>
                <a:effectLst/>
                <a:uLnTx/>
                <a:uFillTx/>
                <a:latin typeface="Aptos"/>
                <a:ea typeface="+mn-ea"/>
                <a:cs typeface="+mn-cs"/>
              </a:rPr>
              <a:t>ορεί</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μι</a:t>
            </a:r>
            <a:r>
              <a:rPr kumimoji="0" sz="1400" b="0" i="0" u="none" strike="noStrike" kern="1200" cap="none" spc="0" normalizeH="0" baseline="0" noProof="0" dirty="0">
                <a:ln>
                  <a:noFill/>
                </a:ln>
                <a:solidFill>
                  <a:srgbClr val="263238"/>
                </a:solidFill>
                <a:effectLst/>
                <a:uLnTx/>
                <a:uFillTx/>
                <a:latin typeface="Aptos"/>
                <a:ea typeface="+mn-ea"/>
                <a:cs typeface="+mn-cs"/>
              </a:rPr>
              <a:t>α ομάδα ανθρώπων να είναι υπεύθυνη για κάτι που έκανε μόνο ένας από αυτούς;</a:t>
            </a:r>
          </a:p>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2. </a:t>
            </a:r>
            <a:r>
              <a:rPr kumimoji="0" sz="1400" b="0" i="0" u="none" strike="noStrike" kern="1200" cap="none" spc="0" normalizeH="0" baseline="0" noProof="0" dirty="0" err="1">
                <a:ln>
                  <a:noFill/>
                </a:ln>
                <a:solidFill>
                  <a:srgbClr val="263238"/>
                </a:solidFill>
                <a:effectLst/>
                <a:uLnTx/>
                <a:uFillTx/>
                <a:latin typeface="Aptos"/>
                <a:ea typeface="+mn-ea"/>
                <a:cs typeface="+mn-cs"/>
              </a:rPr>
              <a:t>Αν</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κά</a:t>
            </a:r>
            <a:r>
              <a:rPr kumimoji="0" sz="1400" b="0" i="0" u="none" strike="noStrike" kern="1200" cap="none" spc="0" normalizeH="0" baseline="0" noProof="0" dirty="0">
                <a:ln>
                  <a:noFill/>
                </a:ln>
                <a:solidFill>
                  <a:srgbClr val="263238"/>
                </a:solidFill>
                <a:effectLst/>
                <a:uLnTx/>
                <a:uFillTx/>
                <a:latin typeface="Aptos"/>
                <a:ea typeface="+mn-ea"/>
                <a:cs typeface="+mn-cs"/>
              </a:rPr>
              <a:t>ποιος έχει εντολή να κάνει κάτι, είναι ακόμα υπεύθυνος γι’ αυτό;</a:t>
            </a:r>
          </a:p>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3. </a:t>
            </a:r>
            <a:r>
              <a:rPr kumimoji="0" sz="1400" b="0" i="0" u="none" strike="noStrike" kern="1200" cap="none" spc="0" normalizeH="0" baseline="0" noProof="0" dirty="0" err="1">
                <a:ln>
                  <a:noFill/>
                </a:ln>
                <a:solidFill>
                  <a:srgbClr val="263238"/>
                </a:solidFill>
                <a:effectLst/>
                <a:uLnTx/>
                <a:uFillTx/>
                <a:latin typeface="Aptos"/>
                <a:ea typeface="+mn-ea"/>
                <a:cs typeface="+mn-cs"/>
              </a:rPr>
              <a:t>Είν</a:t>
            </a:r>
            <a:r>
              <a:rPr kumimoji="0" sz="1400" b="0" i="0" u="none" strike="noStrike" kern="1200" cap="none" spc="0" normalizeH="0" baseline="0" noProof="0" dirty="0">
                <a:ln>
                  <a:noFill/>
                </a:ln>
                <a:solidFill>
                  <a:srgbClr val="263238"/>
                </a:solidFill>
                <a:effectLst/>
                <a:uLnTx/>
                <a:uFillTx/>
                <a:latin typeface="Aptos"/>
                <a:ea typeface="+mn-ea"/>
                <a:cs typeface="+mn-cs"/>
              </a:rPr>
              <a:t>αι δίκαιο μια μητέρα να κλέβει ψωμί για το πεινασμένο παιδί της;</a:t>
            </a:r>
          </a:p>
          <a:p>
            <a:pPr marL="0" marR="0" lvl="0" indent="0" algn="l" defTabSz="457200" rtl="0" eaLnBrk="1" fontAlgn="auto" latinLnBrk="0" hangingPunct="1">
              <a:lnSpc>
                <a:spcPct val="93000"/>
              </a:lnSpc>
              <a:spcBef>
                <a:spcPts val="0"/>
              </a:spcBef>
              <a:spcAft>
                <a:spcPts val="200"/>
              </a:spcAft>
              <a:buClrTx/>
              <a:buSzTx/>
              <a:buFontTx/>
              <a:buNone/>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4. </a:t>
            </a:r>
            <a:r>
              <a:rPr kumimoji="0" sz="1400" b="0" i="0" u="none" strike="noStrike" kern="1200" cap="none" spc="0" normalizeH="0" baseline="0" noProof="0" dirty="0" err="1">
                <a:ln>
                  <a:noFill/>
                </a:ln>
                <a:solidFill>
                  <a:srgbClr val="263238"/>
                </a:solidFill>
                <a:effectLst/>
                <a:uLnTx/>
                <a:uFillTx/>
                <a:latin typeface="Aptos"/>
                <a:ea typeface="+mn-ea"/>
                <a:cs typeface="+mn-cs"/>
              </a:rPr>
              <a:t>Δικ</a:t>
            </a:r>
            <a:r>
              <a:rPr kumimoji="0" sz="1400" b="0" i="0" u="none" strike="noStrike" kern="1200" cap="none" spc="0" normalizeH="0" baseline="0" noProof="0" dirty="0">
                <a:ln>
                  <a:noFill/>
                </a:ln>
                <a:solidFill>
                  <a:srgbClr val="263238"/>
                </a:solidFill>
                <a:effectLst/>
                <a:uLnTx/>
                <a:uFillTx/>
                <a:latin typeface="Aptos"/>
                <a:ea typeface="+mn-ea"/>
                <a:cs typeface="+mn-cs"/>
              </a:rPr>
              <a:t>αιολογείται η αιχμαλωσία των ζώων για εκπαιδευτικούς ή ψυχαγωγικούς σκοπούς;</a:t>
            </a:r>
          </a:p>
        </p:txBody>
      </p:sp>
      <p:sp>
        <p:nvSpPr>
          <p:cNvPr id="17" name="Rectangle 16"/>
          <p:cNvSpPr/>
          <p:nvPr/>
        </p:nvSpPr>
        <p:spPr>
          <a:xfrm>
            <a:off x="502920" y="6510528"/>
            <a:ext cx="11155680" cy="10972"/>
          </a:xfrm>
          <a:prstGeom prst="rect">
            <a:avLst/>
          </a:prstGeom>
          <a:solidFill>
            <a:srgbClr val="D6D2C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8" name="Θέση αριθμού διαφάνειας 17">
            <a:extLst>
              <a:ext uri="{FF2B5EF4-FFF2-40B4-BE49-F238E27FC236}">
                <a16:creationId xmlns:a16="http://schemas.microsoft.com/office/drawing/2014/main" id="{4254A4FD-6EB0-758A-170A-0BDDFA12F1F2}"/>
              </a:ext>
            </a:extLst>
          </p:cNvPr>
          <p:cNvSpPr>
            <a:spLocks noGrp="1"/>
          </p:cNvSpPr>
          <p:nvPr>
            <p:ph type="sldNum" sz="quarter" idx="12"/>
          </p:nvPr>
        </p:nvSpPr>
        <p:spPr>
          <a:xfrm>
            <a:off x="9680448" y="6447155"/>
            <a:ext cx="2133600" cy="365125"/>
          </a:xfrm>
        </p:spPr>
        <p:txBody>
          <a:bodyPr/>
          <a:lstStyle/>
          <a:p>
            <a:fld id="{C1FF6DA9-008F-8B48-92A6-B652298478BF}" type="slidenum">
              <a:rPr lang="en-US" smtClean="0"/>
              <a:t>55</a:t>
            </a:fld>
            <a:endParaRPr lang="en-US"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24465B"/>
        </a:solidFill>
        <a:effectLst/>
      </p:bgPr>
    </p:bg>
    <p:spTree>
      <p:nvGrpSpPr>
        <p:cNvPr id="1" name=""/>
        <p:cNvGrpSpPr/>
        <p:nvPr/>
      </p:nvGrpSpPr>
      <p:grpSpPr>
        <a:xfrm>
          <a:off x="0" y="0"/>
          <a:ext cx="0" cy="0"/>
          <a:chOff x="0" y="0"/>
          <a:chExt cx="0" cy="0"/>
        </a:xfrm>
      </p:grpSpPr>
      <p:sp>
        <p:nvSpPr>
          <p:cNvPr id="2" name="Oval 1"/>
          <p:cNvSpPr/>
          <p:nvPr/>
        </p:nvSpPr>
        <p:spPr>
          <a:xfrm>
            <a:off x="9326880" y="-731520"/>
            <a:ext cx="3749039" cy="3749039"/>
          </a:xfrm>
          <a:prstGeom prst="ellipse">
            <a:avLst/>
          </a:prstGeom>
          <a:solidFill>
            <a:srgbClr val="7D9EA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Oval 2"/>
          <p:cNvSpPr/>
          <p:nvPr/>
        </p:nvSpPr>
        <p:spPr>
          <a:xfrm>
            <a:off x="8458200" y="0"/>
            <a:ext cx="2286000" cy="2286000"/>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TextBox 3"/>
          <p:cNvSpPr txBox="1"/>
          <p:nvPr/>
        </p:nvSpPr>
        <p:spPr>
          <a:xfrm>
            <a:off x="749808" y="1874519"/>
            <a:ext cx="6583680" cy="1280160"/>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2900" b="1" i="0" u="none" strike="noStrike" kern="1200" cap="none" spc="0" normalizeH="0" baseline="0" noProof="0">
                <a:ln>
                  <a:noFill/>
                </a:ln>
                <a:solidFill>
                  <a:srgbClr val="FFFFFF"/>
                </a:solidFill>
                <a:effectLst/>
                <a:uLnTx/>
                <a:uFillTx/>
                <a:latin typeface="Aptos Display"/>
                <a:ea typeface="+mn-ea"/>
                <a:cs typeface="+mn-cs"/>
              </a:rPr>
              <a:t>Αξιολόγηση και
εφαρμογή</a:t>
            </a:r>
          </a:p>
        </p:txBody>
      </p:sp>
      <p:sp>
        <p:nvSpPr>
          <p:cNvPr id="6" name="Rectangle 5"/>
          <p:cNvSpPr/>
          <p:nvPr/>
        </p:nvSpPr>
        <p:spPr>
          <a:xfrm>
            <a:off x="768096" y="4224528"/>
            <a:ext cx="1005840" cy="36576"/>
          </a:xfrm>
          <a:prstGeom prst="rect">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TextBox 6"/>
          <p:cNvSpPr txBox="1"/>
          <p:nvPr/>
        </p:nvSpPr>
        <p:spPr>
          <a:xfrm>
            <a:off x="768096" y="4407408"/>
            <a:ext cx="3657600" cy="274320"/>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919" b="1" i="0" u="none" strike="noStrike" kern="1200" cap="none" spc="0" normalizeH="0" baseline="0" noProof="0">
                <a:ln>
                  <a:noFill/>
                </a:ln>
                <a:solidFill>
                  <a:srgbClr val="D7B06B"/>
                </a:solidFill>
                <a:effectLst/>
                <a:uLnTx/>
                <a:uFillTx/>
                <a:latin typeface="Aptos"/>
                <a:ea typeface="+mn-ea"/>
                <a:cs typeface="+mn-cs"/>
              </a:rPr>
              <a:t>Ενότητα 5</a:t>
            </a:r>
          </a:p>
        </p:txBody>
      </p:sp>
      <p:sp>
        <p:nvSpPr>
          <p:cNvPr id="8" name="Rectangle 7"/>
          <p:cNvSpPr/>
          <p:nvPr/>
        </p:nvSpPr>
        <p:spPr>
          <a:xfrm>
            <a:off x="502920" y="6501384"/>
            <a:ext cx="11155680" cy="10972"/>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TextBox 8"/>
          <p:cNvSpPr txBox="1"/>
          <p:nvPr/>
        </p:nvSpPr>
        <p:spPr>
          <a:xfrm>
            <a:off x="530352" y="6537960"/>
            <a:ext cx="5943600" cy="16459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819" b="1" i="0" u="none" strike="noStrike" kern="1200" cap="none" spc="0" normalizeH="0" baseline="0" noProof="0">
                <a:ln>
                  <a:noFill/>
                </a:ln>
                <a:solidFill>
                  <a:srgbClr val="FFFFFF"/>
                </a:solidFill>
                <a:effectLst/>
                <a:uLnTx/>
                <a:uFillTx/>
                <a:latin typeface="Aptos"/>
                <a:ea typeface="+mn-ea"/>
                <a:cs typeface="+mn-cs"/>
              </a:rPr>
              <a:t>ΕΝΌΤΗΤΑ 5</a:t>
            </a:r>
          </a:p>
        </p:txBody>
      </p:sp>
      <p:sp>
        <p:nvSpPr>
          <p:cNvPr id="10" name="Θέση αριθμού διαφάνειας 9">
            <a:extLst>
              <a:ext uri="{FF2B5EF4-FFF2-40B4-BE49-F238E27FC236}">
                <a16:creationId xmlns:a16="http://schemas.microsoft.com/office/drawing/2014/main" id="{4089DCEB-CB26-0089-D417-084AFD83D9AC}"/>
              </a:ext>
            </a:extLst>
          </p:cNvPr>
          <p:cNvSpPr>
            <a:spLocks noGrp="1"/>
          </p:cNvSpPr>
          <p:nvPr>
            <p:ph type="sldNum" sz="quarter" idx="12"/>
          </p:nvPr>
        </p:nvSpPr>
        <p:spPr>
          <a:xfrm>
            <a:off x="9601200" y="6437693"/>
            <a:ext cx="2133600" cy="365125"/>
          </a:xfrm>
        </p:spPr>
        <p:txBody>
          <a:bodyPr/>
          <a:lstStyle/>
          <a:p>
            <a:fld id="{C1FF6DA9-008F-8B48-92A6-B652298478BF}" type="slidenum">
              <a:rPr lang="en-US" smtClean="0"/>
              <a:t>56</a:t>
            </a:fld>
            <a:endParaRPr lang="en-US"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sp>
        <p:nvSpPr>
          <p:cNvPr id="2" name="TextBox 1"/>
          <p:cNvSpPr txBox="1"/>
          <p:nvPr/>
        </p:nvSpPr>
        <p:spPr>
          <a:xfrm>
            <a:off x="685800" y="420624"/>
            <a:ext cx="4754880" cy="198516"/>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930" b="1" i="0" u="none" strike="noStrike" kern="1200" cap="none" spc="0" normalizeH="0" baseline="0" noProof="0" dirty="0">
                <a:ln>
                  <a:noFill/>
                </a:ln>
                <a:solidFill>
                  <a:srgbClr val="D7B06B"/>
                </a:solidFill>
                <a:effectLst/>
                <a:uLnTx/>
                <a:uFillTx/>
                <a:latin typeface="Aptos"/>
                <a:ea typeface="+mn-ea"/>
                <a:cs typeface="+mn-cs"/>
              </a:rPr>
              <a:t>ΑΞΙΟΛΟΓΗΣΗ</a:t>
            </a:r>
          </a:p>
        </p:txBody>
      </p:sp>
      <p:sp>
        <p:nvSpPr>
          <p:cNvPr id="3" name="TextBox 2"/>
          <p:cNvSpPr txBox="1"/>
          <p:nvPr/>
        </p:nvSpPr>
        <p:spPr>
          <a:xfrm>
            <a:off x="685800" y="749808"/>
            <a:ext cx="10607040" cy="470898"/>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sz="2700" b="1" i="0" u="none" strike="noStrike" kern="1200" cap="none" spc="0" normalizeH="0" baseline="0" noProof="0" dirty="0">
                <a:ln>
                  <a:noFill/>
                </a:ln>
                <a:solidFill>
                  <a:srgbClr val="24465B"/>
                </a:solidFill>
                <a:effectLst/>
                <a:uLnTx/>
                <a:uFillTx/>
                <a:latin typeface="Aptos Display"/>
                <a:ea typeface="+mn-ea"/>
                <a:cs typeface="+mn-cs"/>
              </a:rPr>
              <a:t>Διαμορφωτική αξιολόγηση</a:t>
            </a:r>
            <a:endParaRPr kumimoji="0" sz="2700" b="1" i="0" u="none" strike="noStrike" kern="1200" cap="none" spc="0" normalizeH="0" baseline="0" noProof="0" dirty="0">
              <a:ln>
                <a:noFill/>
              </a:ln>
              <a:solidFill>
                <a:srgbClr val="24465B"/>
              </a:solidFill>
              <a:effectLst/>
              <a:uLnTx/>
              <a:uFillTx/>
              <a:latin typeface="Aptos Display"/>
              <a:ea typeface="+mn-ea"/>
              <a:cs typeface="+mn-cs"/>
            </a:endParaRPr>
          </a:p>
        </p:txBody>
      </p:sp>
      <p:sp>
        <p:nvSpPr>
          <p:cNvPr id="4" name="TextBox 3"/>
          <p:cNvSpPr txBox="1"/>
          <p:nvPr/>
        </p:nvSpPr>
        <p:spPr>
          <a:xfrm>
            <a:off x="704088" y="1389888"/>
            <a:ext cx="10241280" cy="301621"/>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600" b="0" i="0" u="none" strike="noStrike" kern="1200" cap="none" spc="0" normalizeH="0" baseline="0" noProof="0" dirty="0">
                <a:ln>
                  <a:noFill/>
                </a:ln>
                <a:solidFill>
                  <a:srgbClr val="4C565C"/>
                </a:solidFill>
                <a:effectLst/>
                <a:uLnTx/>
                <a:uFillTx/>
                <a:latin typeface="Aptos"/>
                <a:ea typeface="+mn-ea"/>
                <a:cs typeface="+mn-cs"/>
              </a:rPr>
              <a:t>Η α</a:t>
            </a:r>
            <a:r>
              <a:rPr kumimoji="0" sz="1600" b="0" i="0" u="none" strike="noStrike" kern="1200" cap="none" spc="0" normalizeH="0" baseline="0" noProof="0" dirty="0" err="1">
                <a:ln>
                  <a:noFill/>
                </a:ln>
                <a:solidFill>
                  <a:srgbClr val="4C565C"/>
                </a:solidFill>
                <a:effectLst/>
                <a:uLnTx/>
                <a:uFillTx/>
                <a:latin typeface="Aptos"/>
                <a:ea typeface="+mn-ea"/>
                <a:cs typeface="+mn-cs"/>
              </a:rPr>
              <a:t>ξιολόγηση</a:t>
            </a:r>
            <a:r>
              <a:rPr kumimoji="0" sz="1600" b="0" i="0" u="none" strike="noStrike" kern="1200" cap="none" spc="0" normalizeH="0" baseline="0" noProof="0" dirty="0">
                <a:ln>
                  <a:noFill/>
                </a:ln>
                <a:solidFill>
                  <a:srgbClr val="4C565C"/>
                </a:solidFill>
                <a:effectLst/>
                <a:uLnTx/>
                <a:uFillTx/>
                <a:latin typeface="Aptos"/>
                <a:ea typeface="+mn-ea"/>
                <a:cs typeface="+mn-cs"/>
              </a:rPr>
              <a:t> </a:t>
            </a:r>
            <a:r>
              <a:rPr kumimoji="0" sz="1600" b="0" i="0" u="none" strike="noStrike" kern="1200" cap="none" spc="0" normalizeH="0" baseline="0" noProof="0" dirty="0" err="1">
                <a:ln>
                  <a:noFill/>
                </a:ln>
                <a:solidFill>
                  <a:srgbClr val="4C565C"/>
                </a:solidFill>
                <a:effectLst/>
                <a:uLnTx/>
                <a:uFillTx/>
                <a:latin typeface="Aptos"/>
                <a:ea typeface="+mn-ea"/>
                <a:cs typeface="+mn-cs"/>
              </a:rPr>
              <a:t>ενσωμ</a:t>
            </a:r>
            <a:r>
              <a:rPr kumimoji="0" sz="1600" b="0" i="0" u="none" strike="noStrike" kern="1200" cap="none" spc="0" normalizeH="0" baseline="0" noProof="0" dirty="0">
                <a:ln>
                  <a:noFill/>
                </a:ln>
                <a:solidFill>
                  <a:srgbClr val="4C565C"/>
                </a:solidFill>
                <a:effectLst/>
                <a:uLnTx/>
                <a:uFillTx/>
                <a:latin typeface="Aptos"/>
                <a:ea typeface="+mn-ea"/>
                <a:cs typeface="+mn-cs"/>
              </a:rPr>
              <a:t>ατώνεται στη διδακτική πράξη</a:t>
            </a:r>
          </a:p>
        </p:txBody>
      </p:sp>
      <p:sp>
        <p:nvSpPr>
          <p:cNvPr id="5" name="Rounded Rectangle 4"/>
          <p:cNvSpPr/>
          <p:nvPr/>
        </p:nvSpPr>
        <p:spPr>
          <a:xfrm>
            <a:off x="749808" y="1901952"/>
            <a:ext cx="5120640" cy="3401568"/>
          </a:xfrm>
          <a:prstGeom prst="roundRect">
            <a:avLst/>
          </a:prstGeom>
          <a:solidFill>
            <a:srgbClr val="FFFFFF"/>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Oval 5"/>
          <p:cNvSpPr/>
          <p:nvPr/>
        </p:nvSpPr>
        <p:spPr>
          <a:xfrm>
            <a:off x="932688" y="2084832"/>
            <a:ext cx="384048" cy="384048"/>
          </a:xfrm>
          <a:prstGeom prst="ellipse">
            <a:avLst/>
          </a:prstGeom>
          <a:solidFill>
            <a:srgbClr val="6C7A8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TextBox 6"/>
          <p:cNvSpPr txBox="1"/>
          <p:nvPr/>
        </p:nvSpPr>
        <p:spPr>
          <a:xfrm>
            <a:off x="932688" y="2167128"/>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1</a:t>
            </a:r>
          </a:p>
        </p:txBody>
      </p:sp>
      <p:sp>
        <p:nvSpPr>
          <p:cNvPr id="8" name="TextBox 7"/>
          <p:cNvSpPr txBox="1"/>
          <p:nvPr/>
        </p:nvSpPr>
        <p:spPr>
          <a:xfrm>
            <a:off x="1435607" y="2066544"/>
            <a:ext cx="4270248" cy="289310"/>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sz="1520" b="1" i="0" u="none" strike="noStrike" kern="1200" cap="none" spc="0" normalizeH="0" baseline="0" noProof="0" dirty="0">
                <a:ln>
                  <a:noFill/>
                </a:ln>
                <a:solidFill>
                  <a:srgbClr val="24465B"/>
                </a:solidFill>
                <a:effectLst/>
                <a:uLnTx/>
                <a:uFillTx/>
                <a:latin typeface="Aptos Display"/>
                <a:ea typeface="+mn-ea"/>
                <a:cs typeface="+mn-cs"/>
              </a:rPr>
              <a:t>Αποφεύγεται:</a:t>
            </a:r>
            <a:endParaRPr kumimoji="0" sz="1520" b="1" i="0" u="none" strike="noStrike" kern="1200" cap="none" spc="0" normalizeH="0" baseline="0" noProof="0" dirty="0">
              <a:ln>
                <a:noFill/>
              </a:ln>
              <a:solidFill>
                <a:srgbClr val="24465B"/>
              </a:solidFill>
              <a:effectLst/>
              <a:uLnTx/>
              <a:uFillTx/>
              <a:latin typeface="Aptos Display"/>
              <a:ea typeface="+mn-ea"/>
              <a:cs typeface="+mn-cs"/>
            </a:endParaRPr>
          </a:p>
        </p:txBody>
      </p:sp>
      <p:sp>
        <p:nvSpPr>
          <p:cNvPr id="9" name="TextBox 8"/>
          <p:cNvSpPr txBox="1"/>
          <p:nvPr/>
        </p:nvSpPr>
        <p:spPr>
          <a:xfrm>
            <a:off x="978408" y="2668411"/>
            <a:ext cx="4663440" cy="993862"/>
          </a:xfrm>
          <a:prstGeom prst="rect">
            <a:avLst/>
          </a:prstGeom>
          <a:noFill/>
        </p:spPr>
        <p:txBody>
          <a:bodyPr wrap="square" lIns="27432" tIns="27432" rIns="27432" bIns="27432" anchor="t">
            <a:spAutoFit/>
          </a:bodyPr>
          <a:lstStyle/>
          <a:p>
            <a:pPr marL="285750" marR="0" lvl="0" indent="-285750" algn="l" defTabSz="457200" rtl="0" eaLnBrk="1" fontAlgn="auto" latinLnBrk="0" hangingPunct="1">
              <a:lnSpc>
                <a:spcPct val="150000"/>
              </a:lnSpc>
              <a:spcBef>
                <a:spcPts val="0"/>
              </a:spcBef>
              <a:spcAft>
                <a:spcPts val="0"/>
              </a:spcAft>
              <a:buClrTx/>
              <a:buSzTx/>
              <a:buFont typeface="Aptos" panose="020B0004020202020204" pitchFamily="34" charset="0"/>
              <a:buChar char="⮽"/>
              <a:tabLst/>
              <a:defRPr/>
            </a:pPr>
            <a:r>
              <a:rPr kumimoji="0" sz="1400" b="0" i="0" u="none" strike="noStrike" kern="1200" cap="none" spc="0" normalizeH="0" baseline="0" noProof="0" dirty="0" err="1">
                <a:ln>
                  <a:noFill/>
                </a:ln>
                <a:solidFill>
                  <a:srgbClr val="263238"/>
                </a:solidFill>
                <a:effectLst/>
                <a:uLnTx/>
                <a:uFillTx/>
                <a:latin typeface="Aptos"/>
                <a:ea typeface="+mn-ea"/>
                <a:cs typeface="+mn-cs"/>
              </a:rPr>
              <a:t>ωρι</a:t>
            </a:r>
            <a:r>
              <a:rPr kumimoji="0" sz="1400" b="0" i="0" u="none" strike="noStrike" kern="1200" cap="none" spc="0" normalizeH="0" baseline="0" noProof="0" dirty="0">
                <a:ln>
                  <a:noFill/>
                </a:ln>
                <a:solidFill>
                  <a:srgbClr val="263238"/>
                </a:solidFill>
                <a:effectLst/>
                <a:uLnTx/>
                <a:uFillTx/>
                <a:latin typeface="Aptos"/>
                <a:ea typeface="+mn-ea"/>
                <a:cs typeface="+mn-cs"/>
              </a:rPr>
              <a:t>αί</a:t>
            </a:r>
            <a:r>
              <a:rPr kumimoji="0" lang="el-GR" sz="1400" b="0" i="0" u="none" strike="noStrike" kern="1200" cap="none" spc="0" normalizeH="0" baseline="0" noProof="0" dirty="0">
                <a:ln>
                  <a:noFill/>
                </a:ln>
                <a:solidFill>
                  <a:srgbClr val="263238"/>
                </a:solidFill>
                <a:effectLst/>
                <a:uLnTx/>
                <a:uFillTx/>
                <a:latin typeface="Aptos"/>
                <a:ea typeface="+mn-ea"/>
                <a:cs typeface="+mn-cs"/>
              </a:rPr>
              <a:t>α</a:t>
            </a:r>
            <a:r>
              <a:rPr kumimoji="0" sz="1400" b="0" i="0" u="none" strike="noStrike" kern="1200" cap="none" spc="0" normalizeH="0" baseline="0" noProof="0" dirty="0">
                <a:ln>
                  <a:noFill/>
                </a:ln>
                <a:solidFill>
                  <a:srgbClr val="263238"/>
                </a:solidFill>
                <a:effectLst/>
                <a:uLnTx/>
                <a:uFillTx/>
                <a:latin typeface="Aptos"/>
                <a:ea typeface="+mn-ea"/>
                <a:cs typeface="+mn-cs"/>
              </a:rPr>
              <a:t> </a:t>
            </a:r>
            <a:r>
              <a:rPr kumimoji="0" sz="1400" b="0" i="0" u="none" strike="noStrike" kern="1200" cap="none" spc="0" normalizeH="0" baseline="0" noProof="0" dirty="0" err="1">
                <a:ln>
                  <a:noFill/>
                </a:ln>
                <a:solidFill>
                  <a:srgbClr val="263238"/>
                </a:solidFill>
                <a:effectLst/>
                <a:uLnTx/>
                <a:uFillTx/>
                <a:latin typeface="Aptos"/>
                <a:ea typeface="+mn-ea"/>
                <a:cs typeface="+mn-cs"/>
              </a:rPr>
              <a:t>δι</a:t>
            </a:r>
            <a:r>
              <a:rPr kumimoji="0" sz="1400" b="0" i="0" u="none" strike="noStrike" kern="1200" cap="none" spc="0" normalizeH="0" baseline="0" noProof="0" dirty="0">
                <a:ln>
                  <a:noFill/>
                </a:ln>
                <a:solidFill>
                  <a:srgbClr val="263238"/>
                </a:solidFill>
                <a:effectLst/>
                <a:uLnTx/>
                <a:uFillTx/>
                <a:latin typeface="Aptos"/>
                <a:ea typeface="+mn-ea"/>
                <a:cs typeface="+mn-cs"/>
              </a:rPr>
              <a:t>αγ</a:t>
            </a:r>
            <a:r>
              <a:rPr kumimoji="0" lang="el-GR" sz="1400" b="0" i="0" u="none" strike="noStrike" kern="1200" cap="none" spc="0" normalizeH="0" baseline="0" noProof="0" dirty="0">
                <a:ln>
                  <a:noFill/>
                </a:ln>
                <a:solidFill>
                  <a:srgbClr val="263238"/>
                </a:solidFill>
                <a:effectLst/>
                <a:uLnTx/>
                <a:uFillTx/>
                <a:latin typeface="Aptos"/>
                <a:ea typeface="+mn-ea"/>
                <a:cs typeface="+mn-cs"/>
              </a:rPr>
              <a:t>ω</a:t>
            </a:r>
            <a:r>
              <a:rPr kumimoji="0" sz="1400" b="0" i="0" u="none" strike="noStrike" kern="1200" cap="none" spc="0" normalizeH="0" baseline="0" noProof="0" dirty="0">
                <a:ln>
                  <a:noFill/>
                </a:ln>
                <a:solidFill>
                  <a:srgbClr val="263238"/>
                </a:solidFill>
                <a:effectLst/>
                <a:uLnTx/>
                <a:uFillTx/>
                <a:latin typeface="Aptos"/>
                <a:ea typeface="+mn-ea"/>
                <a:cs typeface="+mn-cs"/>
              </a:rPr>
              <a:t>ν</a:t>
            </a:r>
            <a:r>
              <a:rPr kumimoji="0" lang="el-GR" sz="1400" b="0" i="0" u="none" strike="noStrike" kern="1200" cap="none" spc="0" normalizeH="0" baseline="0" noProof="0" dirty="0">
                <a:ln>
                  <a:noFill/>
                </a:ln>
                <a:solidFill>
                  <a:srgbClr val="263238"/>
                </a:solidFill>
                <a:effectLst/>
                <a:uLnTx/>
                <a:uFillTx/>
                <a:latin typeface="Aptos"/>
                <a:ea typeface="+mn-ea"/>
                <a:cs typeface="+mn-cs"/>
              </a:rPr>
              <a:t>ί</a:t>
            </a:r>
            <a:r>
              <a:rPr kumimoji="0" sz="1400" b="0" i="0" u="none" strike="noStrike" kern="1200" cap="none" spc="0" normalizeH="0" baseline="0" noProof="0" dirty="0" err="1">
                <a:ln>
                  <a:noFill/>
                </a:ln>
                <a:solidFill>
                  <a:srgbClr val="263238"/>
                </a:solidFill>
                <a:effectLst/>
                <a:uLnTx/>
                <a:uFillTx/>
                <a:latin typeface="Aptos"/>
                <a:ea typeface="+mn-ea"/>
                <a:cs typeface="+mn-cs"/>
              </a:rPr>
              <a:t>σμ</a:t>
            </a:r>
            <a:r>
              <a:rPr kumimoji="0" sz="1400" b="0" i="0" u="none" strike="noStrike" kern="1200" cap="none" spc="0" normalizeH="0" baseline="0" noProof="0" dirty="0">
                <a:ln>
                  <a:noFill/>
                </a:ln>
                <a:solidFill>
                  <a:srgbClr val="263238"/>
                </a:solidFill>
                <a:effectLst/>
                <a:uLnTx/>
                <a:uFillTx/>
                <a:latin typeface="Aptos"/>
                <a:ea typeface="+mn-ea"/>
                <a:cs typeface="+mn-cs"/>
              </a:rPr>
              <a:t>α</a:t>
            </a:r>
            <a:r>
              <a:rPr kumimoji="0" lang="el-GR" sz="1400" b="0" i="0" u="none" strike="noStrike" kern="1200" cap="none" spc="0" normalizeH="0" baseline="0" noProof="0" dirty="0">
                <a:ln>
                  <a:noFill/>
                </a:ln>
                <a:solidFill>
                  <a:srgbClr val="263238"/>
                </a:solidFill>
                <a:effectLst/>
                <a:uLnTx/>
                <a:uFillTx/>
                <a:latin typeface="Aptos"/>
                <a:ea typeface="+mn-ea"/>
                <a:cs typeface="+mn-cs"/>
              </a:rPr>
              <a:t>τα</a:t>
            </a:r>
            <a:r>
              <a:rPr kumimoji="0" sz="1400" b="0" i="0" u="none" strike="noStrike" kern="1200" cap="none" spc="0" normalizeH="0" baseline="0" noProof="0" dirty="0">
                <a:ln>
                  <a:noFill/>
                </a:ln>
                <a:solidFill>
                  <a:srgbClr val="263238"/>
                </a:solidFill>
                <a:effectLst/>
                <a:uLnTx/>
                <a:uFillTx/>
                <a:latin typeface="Aptos"/>
                <a:ea typeface="+mn-ea"/>
                <a:cs typeface="+mn-cs"/>
              </a:rPr>
              <a:t> </a:t>
            </a:r>
            <a:endParaRPr kumimoji="0" lang="el-GR" sz="1400" b="0" i="0" u="none" strike="noStrike" kern="1200" cap="none" spc="0" normalizeH="0" baseline="0" noProof="0" dirty="0">
              <a:ln>
                <a:noFill/>
              </a:ln>
              <a:solidFill>
                <a:srgbClr val="263238"/>
              </a:solidFill>
              <a:effectLst/>
              <a:uLnTx/>
              <a:uFillTx/>
              <a:latin typeface="Aptos"/>
              <a:ea typeface="+mn-ea"/>
              <a:cs typeface="+mn-cs"/>
            </a:endParaRPr>
          </a:p>
          <a:p>
            <a:pPr marL="285750" marR="0" lvl="0" indent="-285750" algn="l" defTabSz="457200" rtl="0" eaLnBrk="1" fontAlgn="auto" latinLnBrk="0" hangingPunct="1">
              <a:lnSpc>
                <a:spcPct val="150000"/>
              </a:lnSpc>
              <a:spcBef>
                <a:spcPts val="0"/>
              </a:spcBef>
              <a:spcAft>
                <a:spcPts val="0"/>
              </a:spcAft>
              <a:buClrTx/>
              <a:buSzTx/>
              <a:buFont typeface="Aptos" panose="020B0004020202020204" pitchFamily="34" charset="0"/>
              <a:buChar char="⮽"/>
              <a:tabLst/>
              <a:defRPr/>
            </a:pPr>
            <a:r>
              <a:rPr kumimoji="0" sz="1400" b="0" i="0" u="none" strike="noStrike" kern="1200" cap="none" spc="0" normalizeH="0" baseline="0" noProof="0" dirty="0">
                <a:ln>
                  <a:noFill/>
                </a:ln>
                <a:solidFill>
                  <a:srgbClr val="263238"/>
                </a:solidFill>
                <a:effectLst/>
                <a:uLnTx/>
                <a:uFillTx/>
                <a:latin typeface="Aptos"/>
                <a:ea typeface="+mn-ea"/>
                <a:cs typeface="+mn-cs"/>
              </a:rPr>
              <a:t>α</a:t>
            </a:r>
            <a:r>
              <a:rPr kumimoji="0" sz="1400" b="0" i="0" u="none" strike="noStrike" kern="1200" cap="none" spc="0" normalizeH="0" baseline="0" noProof="0" dirty="0" err="1">
                <a:ln>
                  <a:noFill/>
                </a:ln>
                <a:solidFill>
                  <a:srgbClr val="263238"/>
                </a:solidFill>
                <a:effectLst/>
                <a:uLnTx/>
                <a:uFillTx/>
                <a:latin typeface="Aptos"/>
                <a:ea typeface="+mn-ea"/>
                <a:cs typeface="+mn-cs"/>
              </a:rPr>
              <a:t>τομική</a:t>
            </a:r>
            <a:r>
              <a:rPr kumimoji="0" sz="1400" b="0" i="0" u="none" strike="noStrike" kern="1200" cap="none" spc="0" normalizeH="0" baseline="0" noProof="0" dirty="0">
                <a:ln>
                  <a:noFill/>
                </a:ln>
                <a:solidFill>
                  <a:srgbClr val="263238"/>
                </a:solidFill>
                <a:effectLst/>
                <a:uLnTx/>
                <a:uFillTx/>
                <a:latin typeface="Aptos"/>
                <a:ea typeface="+mn-ea"/>
                <a:cs typeface="+mn-cs"/>
              </a:rPr>
              <a:t> προφορική </a:t>
            </a:r>
            <a:r>
              <a:rPr kumimoji="0" sz="1400" b="0" i="0" u="none" strike="noStrike" kern="1200" cap="none" spc="0" normalizeH="0" baseline="0" noProof="0" dirty="0" err="1">
                <a:ln>
                  <a:noFill/>
                </a:ln>
                <a:solidFill>
                  <a:srgbClr val="263238"/>
                </a:solidFill>
                <a:effectLst/>
                <a:uLnTx/>
                <a:uFillTx/>
                <a:latin typeface="Aptos"/>
                <a:ea typeface="+mn-ea"/>
                <a:cs typeface="+mn-cs"/>
              </a:rPr>
              <a:t>εξέτ</a:t>
            </a:r>
            <a:r>
              <a:rPr kumimoji="0" sz="1400" b="0" i="0" u="none" strike="noStrike" kern="1200" cap="none" spc="0" normalizeH="0" baseline="0" noProof="0" dirty="0">
                <a:ln>
                  <a:noFill/>
                </a:ln>
                <a:solidFill>
                  <a:srgbClr val="263238"/>
                </a:solidFill>
                <a:effectLst/>
                <a:uLnTx/>
                <a:uFillTx/>
                <a:latin typeface="Aptos"/>
                <a:ea typeface="+mn-ea"/>
                <a:cs typeface="+mn-cs"/>
              </a:rPr>
              <a:t>αση </a:t>
            </a:r>
            <a:endParaRPr lang="el-GR" sz="1400" dirty="0">
              <a:solidFill>
                <a:srgbClr val="263238"/>
              </a:solidFill>
              <a:latin typeface="Aptos"/>
            </a:endParaRPr>
          </a:p>
          <a:p>
            <a:pPr marL="285750" marR="0" lvl="0" indent="-285750" algn="l" defTabSz="457200" rtl="0" eaLnBrk="1" fontAlgn="auto" latinLnBrk="0" hangingPunct="1">
              <a:lnSpc>
                <a:spcPct val="150000"/>
              </a:lnSpc>
              <a:spcBef>
                <a:spcPts val="0"/>
              </a:spcBef>
              <a:spcAft>
                <a:spcPts val="0"/>
              </a:spcAft>
              <a:buClrTx/>
              <a:buSzTx/>
              <a:buFont typeface="Aptos" panose="020B0004020202020204" pitchFamily="34" charset="0"/>
              <a:buChar char="⮽"/>
              <a:tabLst/>
              <a:defRPr/>
            </a:pPr>
            <a:r>
              <a:rPr lang="el-GR" sz="1400" dirty="0">
                <a:solidFill>
                  <a:srgbClr val="263238"/>
                </a:solidFill>
                <a:latin typeface="Aptos"/>
              </a:rPr>
              <a:t>α</a:t>
            </a:r>
            <a:r>
              <a:rPr kumimoji="0" lang="el-GR" sz="1400" b="0" i="0" u="none" strike="noStrike" kern="1200" cap="none" spc="0" normalizeH="0" baseline="0" noProof="0" dirty="0" err="1">
                <a:ln>
                  <a:noFill/>
                </a:ln>
                <a:solidFill>
                  <a:srgbClr val="263238"/>
                </a:solidFill>
                <a:effectLst/>
                <a:uLnTx/>
                <a:uFillTx/>
                <a:latin typeface="Aptos"/>
                <a:ea typeface="+mn-ea"/>
                <a:cs typeface="+mn-cs"/>
              </a:rPr>
              <a:t>παίτηση</a:t>
            </a:r>
            <a:r>
              <a:rPr kumimoji="0" lang="el-GR" sz="1400" b="0" i="0" u="none" strike="noStrike" kern="1200" cap="none" spc="0" normalizeH="0" baseline="0" noProof="0" dirty="0">
                <a:ln>
                  <a:noFill/>
                </a:ln>
                <a:solidFill>
                  <a:srgbClr val="263238"/>
                </a:solidFill>
                <a:effectLst/>
                <a:uLnTx/>
                <a:uFillTx/>
                <a:latin typeface="Aptos"/>
                <a:ea typeface="+mn-ea"/>
                <a:cs typeface="+mn-cs"/>
              </a:rPr>
              <a:t> για </a:t>
            </a:r>
            <a:r>
              <a:rPr kumimoji="0" sz="1400" b="0" i="0" u="none" strike="noStrike" kern="1200" cap="none" spc="0" normalizeH="0" baseline="0" noProof="0" dirty="0" err="1">
                <a:ln>
                  <a:noFill/>
                </a:ln>
                <a:solidFill>
                  <a:srgbClr val="263238"/>
                </a:solidFill>
                <a:effectLst/>
                <a:uLnTx/>
                <a:uFillTx/>
                <a:latin typeface="Aptos"/>
                <a:ea typeface="+mn-ea"/>
                <a:cs typeface="+mn-cs"/>
              </a:rPr>
              <a:t>μί</a:t>
            </a:r>
            <a:r>
              <a:rPr kumimoji="0" sz="1400" b="0" i="0" u="none" strike="noStrike" kern="1200" cap="none" spc="0" normalizeH="0" baseline="0" noProof="0" dirty="0">
                <a:ln>
                  <a:noFill/>
                </a:ln>
                <a:solidFill>
                  <a:srgbClr val="263238"/>
                </a:solidFill>
                <a:effectLst/>
                <a:uLnTx/>
                <a:uFillTx/>
                <a:latin typeface="Aptos"/>
                <a:ea typeface="+mn-ea"/>
                <a:cs typeface="+mn-cs"/>
              </a:rPr>
              <a:t>α «σωστή» ηθική θέση</a:t>
            </a:r>
          </a:p>
        </p:txBody>
      </p:sp>
      <p:sp>
        <p:nvSpPr>
          <p:cNvPr id="10" name="Rounded Rectangle 9"/>
          <p:cNvSpPr/>
          <p:nvPr/>
        </p:nvSpPr>
        <p:spPr>
          <a:xfrm>
            <a:off x="6190488" y="1901952"/>
            <a:ext cx="5120640" cy="3401568"/>
          </a:xfrm>
          <a:prstGeom prst="roundRect">
            <a:avLst/>
          </a:prstGeom>
          <a:solidFill>
            <a:srgbClr val="E5ECEE"/>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Oval 10"/>
          <p:cNvSpPr/>
          <p:nvPr/>
        </p:nvSpPr>
        <p:spPr>
          <a:xfrm>
            <a:off x="6373368" y="2084832"/>
            <a:ext cx="384048" cy="384048"/>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TextBox 11"/>
          <p:cNvSpPr txBox="1"/>
          <p:nvPr/>
        </p:nvSpPr>
        <p:spPr>
          <a:xfrm>
            <a:off x="6373368" y="2167128"/>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2</a:t>
            </a:r>
          </a:p>
        </p:txBody>
      </p:sp>
      <p:sp>
        <p:nvSpPr>
          <p:cNvPr id="13" name="TextBox 12"/>
          <p:cNvSpPr txBox="1"/>
          <p:nvPr/>
        </p:nvSpPr>
        <p:spPr>
          <a:xfrm>
            <a:off x="6876288" y="2066544"/>
            <a:ext cx="4270248" cy="289310"/>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520" b="1" i="0" u="none" strike="noStrike" kern="1200" cap="none" spc="0" normalizeH="0" baseline="0" noProof="0" dirty="0" err="1">
                <a:ln>
                  <a:noFill/>
                </a:ln>
                <a:solidFill>
                  <a:srgbClr val="24465B"/>
                </a:solidFill>
                <a:effectLst/>
                <a:uLnTx/>
                <a:uFillTx/>
                <a:latin typeface="Aptos Display"/>
                <a:ea typeface="+mn-ea"/>
                <a:cs typeface="+mn-cs"/>
              </a:rPr>
              <a:t>Προ</a:t>
            </a:r>
            <a:r>
              <a:rPr kumimoji="0" lang="el-GR" sz="1520" b="1" i="0" u="none" strike="noStrike" kern="1200" cap="none" spc="0" normalizeH="0" baseline="0" noProof="0" dirty="0">
                <a:ln>
                  <a:noFill/>
                </a:ln>
                <a:solidFill>
                  <a:srgbClr val="24465B"/>
                </a:solidFill>
                <a:effectLst/>
                <a:uLnTx/>
                <a:uFillTx/>
                <a:latin typeface="Aptos Display"/>
                <a:ea typeface="+mn-ea"/>
                <a:cs typeface="+mn-cs"/>
              </a:rPr>
              <a:t>τε</a:t>
            </a:r>
            <a:r>
              <a:rPr kumimoji="0" sz="1520" b="1" i="0" u="none" strike="noStrike" kern="1200" cap="none" spc="0" normalizeH="0" baseline="0" noProof="0" dirty="0" err="1">
                <a:ln>
                  <a:noFill/>
                </a:ln>
                <a:solidFill>
                  <a:srgbClr val="24465B"/>
                </a:solidFill>
                <a:effectLst/>
                <a:uLnTx/>
                <a:uFillTx/>
                <a:latin typeface="Aptos Display"/>
                <a:ea typeface="+mn-ea"/>
                <a:cs typeface="+mn-cs"/>
              </a:rPr>
              <a:t>ίνετ</a:t>
            </a:r>
            <a:r>
              <a:rPr kumimoji="0" sz="1520" b="1" i="0" u="none" strike="noStrike" kern="1200" cap="none" spc="0" normalizeH="0" baseline="0" noProof="0" dirty="0">
                <a:ln>
                  <a:noFill/>
                </a:ln>
                <a:solidFill>
                  <a:srgbClr val="24465B"/>
                </a:solidFill>
                <a:effectLst/>
                <a:uLnTx/>
                <a:uFillTx/>
                <a:latin typeface="Aptos Display"/>
                <a:ea typeface="+mn-ea"/>
                <a:cs typeface="+mn-cs"/>
              </a:rPr>
              <a:t>αι</a:t>
            </a:r>
            <a:r>
              <a:rPr kumimoji="0" lang="el-GR" sz="1520" b="1" i="0" u="none" strike="noStrike" kern="1200" cap="none" spc="0" normalizeH="0" baseline="0" noProof="0" dirty="0">
                <a:ln>
                  <a:noFill/>
                </a:ln>
                <a:solidFill>
                  <a:srgbClr val="24465B"/>
                </a:solidFill>
                <a:effectLst/>
                <a:uLnTx/>
                <a:uFillTx/>
                <a:latin typeface="Aptos Display"/>
                <a:ea typeface="+mn-ea"/>
                <a:cs typeface="+mn-cs"/>
              </a:rPr>
              <a:t>:</a:t>
            </a:r>
            <a:endParaRPr kumimoji="0" sz="1520" b="1" i="0" u="none" strike="noStrike" kern="1200" cap="none" spc="0" normalizeH="0" baseline="0" noProof="0" dirty="0">
              <a:ln>
                <a:noFill/>
              </a:ln>
              <a:solidFill>
                <a:srgbClr val="24465B"/>
              </a:solidFill>
              <a:effectLst/>
              <a:uLnTx/>
              <a:uFillTx/>
              <a:latin typeface="Aptos Display"/>
              <a:ea typeface="+mn-ea"/>
              <a:cs typeface="+mn-cs"/>
            </a:endParaRPr>
          </a:p>
        </p:txBody>
      </p:sp>
      <p:sp>
        <p:nvSpPr>
          <p:cNvPr id="14" name="TextBox 13"/>
          <p:cNvSpPr txBox="1"/>
          <p:nvPr/>
        </p:nvSpPr>
        <p:spPr>
          <a:xfrm>
            <a:off x="6419088" y="2779312"/>
            <a:ext cx="4663440" cy="993862"/>
          </a:xfrm>
          <a:prstGeom prst="rect">
            <a:avLst/>
          </a:prstGeom>
          <a:noFill/>
        </p:spPr>
        <p:txBody>
          <a:bodyPr wrap="square" lIns="27432" tIns="27432" rIns="27432" bIns="27432" anchor="t">
            <a:spAutoFit/>
          </a:bodyPr>
          <a:lstStyle/>
          <a:p>
            <a:pPr marL="285750" indent="-285750" defTabSz="457200">
              <a:lnSpc>
                <a:spcPct val="150000"/>
              </a:lnSpc>
              <a:buFont typeface="Aptos" panose="020B0004020202020204" pitchFamily="34" charset="0"/>
              <a:buChar char="☑"/>
            </a:pPr>
            <a:r>
              <a:rPr sz="1400" dirty="0" err="1">
                <a:solidFill>
                  <a:srgbClr val="263238"/>
                </a:solidFill>
                <a:latin typeface="Aptos"/>
              </a:rPr>
              <a:t>συστημ</a:t>
            </a:r>
            <a:r>
              <a:rPr sz="1400" dirty="0">
                <a:solidFill>
                  <a:srgbClr val="263238"/>
                </a:solidFill>
                <a:latin typeface="Aptos"/>
              </a:rPr>
              <a:t>ατική παρατήρηση </a:t>
            </a:r>
            <a:endParaRPr lang="el-GR" sz="1400" dirty="0">
              <a:solidFill>
                <a:srgbClr val="263238"/>
              </a:solidFill>
              <a:latin typeface="Aptos"/>
            </a:endParaRPr>
          </a:p>
          <a:p>
            <a:pPr marL="285750" indent="-285750" defTabSz="457200">
              <a:lnSpc>
                <a:spcPct val="150000"/>
              </a:lnSpc>
              <a:buFont typeface="Aptos" panose="020B0004020202020204" pitchFamily="34" charset="0"/>
              <a:buChar char="☑"/>
            </a:pPr>
            <a:r>
              <a:rPr sz="1400" dirty="0">
                <a:solidFill>
                  <a:srgbClr val="263238"/>
                </a:solidFill>
                <a:latin typeface="Aptos"/>
              </a:rPr>
              <a:t>ανα</a:t>
            </a:r>
            <a:r>
              <a:rPr sz="1400" dirty="0" err="1">
                <a:solidFill>
                  <a:srgbClr val="263238"/>
                </a:solidFill>
                <a:latin typeface="Aptos"/>
              </a:rPr>
              <a:t>τροφοδότηση</a:t>
            </a:r>
            <a:r>
              <a:rPr sz="1400" dirty="0">
                <a:solidFill>
                  <a:srgbClr val="263238"/>
                </a:solidFill>
                <a:latin typeface="Aptos"/>
              </a:rPr>
              <a:t> </a:t>
            </a:r>
            <a:endParaRPr lang="el-GR" sz="1400" dirty="0">
              <a:solidFill>
                <a:srgbClr val="263238"/>
              </a:solidFill>
              <a:latin typeface="Aptos"/>
            </a:endParaRPr>
          </a:p>
          <a:p>
            <a:pPr marL="285750" indent="-285750" defTabSz="457200">
              <a:lnSpc>
                <a:spcPct val="150000"/>
              </a:lnSpc>
              <a:buFont typeface="Aptos" panose="020B0004020202020204" pitchFamily="34" charset="0"/>
              <a:buChar char="☑"/>
            </a:pPr>
            <a:r>
              <a:rPr sz="1400" dirty="0">
                <a:solidFill>
                  <a:srgbClr val="263238"/>
                </a:solidFill>
                <a:latin typeface="Aptos"/>
              </a:rPr>
              <a:t>α</a:t>
            </a:r>
            <a:r>
              <a:rPr sz="1400" dirty="0" err="1">
                <a:solidFill>
                  <a:srgbClr val="263238"/>
                </a:solidFill>
                <a:latin typeface="Aptos"/>
              </a:rPr>
              <a:t>υτο</a:t>
            </a:r>
            <a:r>
              <a:rPr sz="1400" dirty="0">
                <a:solidFill>
                  <a:srgbClr val="263238"/>
                </a:solidFill>
                <a:latin typeface="Aptos"/>
              </a:rPr>
              <a:t>αξιολόγηση</a:t>
            </a:r>
          </a:p>
        </p:txBody>
      </p:sp>
      <p:sp>
        <p:nvSpPr>
          <p:cNvPr id="15" name="Rectangle 14"/>
          <p:cNvSpPr/>
          <p:nvPr/>
        </p:nvSpPr>
        <p:spPr>
          <a:xfrm>
            <a:off x="502920" y="6501384"/>
            <a:ext cx="11155680" cy="10972"/>
          </a:xfrm>
          <a:prstGeom prst="rect">
            <a:avLst/>
          </a:prstGeom>
          <a:solidFill>
            <a:srgbClr val="D9D6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TextBox 15"/>
          <p:cNvSpPr txBox="1"/>
          <p:nvPr/>
        </p:nvSpPr>
        <p:spPr>
          <a:xfrm>
            <a:off x="530352" y="6537960"/>
            <a:ext cx="5943600" cy="16459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819" b="1" i="0" u="none" strike="noStrike" kern="1200" cap="none" spc="0" normalizeH="0" baseline="0" noProof="0">
                <a:ln>
                  <a:noFill/>
                </a:ln>
                <a:solidFill>
                  <a:srgbClr val="6C7A82"/>
                </a:solidFill>
                <a:effectLst/>
                <a:uLnTx/>
                <a:uFillTx/>
                <a:latin typeface="Aptos"/>
                <a:ea typeface="+mn-ea"/>
                <a:cs typeface="+mn-cs"/>
              </a:rPr>
              <a:t>ΕΝΌΤΗΤΑ 5</a:t>
            </a:r>
          </a:p>
        </p:txBody>
      </p:sp>
      <p:sp>
        <p:nvSpPr>
          <p:cNvPr id="18" name="Θέση αριθμού διαφάνειας 17">
            <a:extLst>
              <a:ext uri="{FF2B5EF4-FFF2-40B4-BE49-F238E27FC236}">
                <a16:creationId xmlns:a16="http://schemas.microsoft.com/office/drawing/2014/main" id="{DFD6EFED-9555-380F-FE45-44314AAEB102}"/>
              </a:ext>
            </a:extLst>
          </p:cNvPr>
          <p:cNvSpPr>
            <a:spLocks noGrp="1"/>
          </p:cNvSpPr>
          <p:nvPr>
            <p:ph type="sldNum" sz="quarter" idx="12"/>
          </p:nvPr>
        </p:nvSpPr>
        <p:spPr>
          <a:xfrm>
            <a:off x="9525000" y="6489827"/>
            <a:ext cx="2133600" cy="365125"/>
          </a:xfrm>
        </p:spPr>
        <p:txBody>
          <a:bodyPr/>
          <a:lstStyle/>
          <a:p>
            <a:fld id="{C1FF6DA9-008F-8B48-92A6-B652298478BF}" type="slidenum">
              <a:rPr lang="en-US" smtClean="0"/>
              <a:t>57</a:t>
            </a:fld>
            <a:endParaRPr lang="en-US"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sp>
        <p:nvSpPr>
          <p:cNvPr id="2" name="TextBox 1"/>
          <p:cNvSpPr txBox="1"/>
          <p:nvPr/>
        </p:nvSpPr>
        <p:spPr>
          <a:xfrm>
            <a:off x="685800" y="420624"/>
            <a:ext cx="4754880" cy="270843"/>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00" b="1" i="0" u="none" strike="noStrike" kern="1200" cap="none" spc="0" normalizeH="0" baseline="0" noProof="0" dirty="0">
                <a:ln>
                  <a:noFill/>
                </a:ln>
                <a:solidFill>
                  <a:srgbClr val="D7B06B"/>
                </a:solidFill>
                <a:effectLst/>
                <a:uLnTx/>
                <a:uFillTx/>
                <a:latin typeface="Aptos"/>
                <a:ea typeface="+mn-ea"/>
                <a:cs typeface="+mn-cs"/>
              </a:rPr>
              <a:t>ΚΡΙΤΗΡΙΑ ΑΞΙΟΛΟΓΗΣΗΣ</a:t>
            </a:r>
          </a:p>
        </p:txBody>
      </p:sp>
      <p:sp>
        <p:nvSpPr>
          <p:cNvPr id="3" name="TextBox 2"/>
          <p:cNvSpPr txBox="1"/>
          <p:nvPr/>
        </p:nvSpPr>
        <p:spPr>
          <a:xfrm>
            <a:off x="685800" y="749808"/>
            <a:ext cx="10607040" cy="658368"/>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2700" b="1" i="0" u="none" strike="noStrike" kern="1200" cap="none" spc="0" normalizeH="0" baseline="0" noProof="0">
                <a:ln>
                  <a:noFill/>
                </a:ln>
                <a:solidFill>
                  <a:srgbClr val="24465B"/>
                </a:solidFill>
                <a:effectLst/>
                <a:uLnTx/>
                <a:uFillTx/>
                <a:latin typeface="Aptos Display"/>
                <a:ea typeface="+mn-ea"/>
                <a:cs typeface="+mn-cs"/>
              </a:rPr>
              <a:t>Τι παρατηρούμε στον διάλογο και στη διερεύνηση</a:t>
            </a:r>
          </a:p>
        </p:txBody>
      </p:sp>
      <p:sp>
        <p:nvSpPr>
          <p:cNvPr id="4" name="TextBox 3"/>
          <p:cNvSpPr txBox="1"/>
          <p:nvPr/>
        </p:nvSpPr>
        <p:spPr>
          <a:xfrm>
            <a:off x="704088" y="1389888"/>
            <a:ext cx="10241280" cy="270843"/>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00" b="0" i="0" u="none" strike="noStrike" kern="1200" cap="none" spc="0" normalizeH="0" baseline="0" noProof="0" dirty="0">
                <a:ln>
                  <a:noFill/>
                </a:ln>
                <a:solidFill>
                  <a:srgbClr val="4C565C"/>
                </a:solidFill>
                <a:effectLst/>
                <a:uLnTx/>
                <a:uFillTx/>
                <a:latin typeface="Aptos"/>
                <a:ea typeface="+mn-ea"/>
                <a:cs typeface="+mn-cs"/>
              </a:rPr>
              <a:t>Η α</a:t>
            </a:r>
            <a:r>
              <a:rPr kumimoji="0" sz="1400" b="0" i="0" u="none" strike="noStrike" kern="1200" cap="none" spc="0" normalizeH="0" baseline="0" noProof="0" dirty="0" err="1">
                <a:ln>
                  <a:noFill/>
                </a:ln>
                <a:solidFill>
                  <a:srgbClr val="4C565C"/>
                </a:solidFill>
                <a:effectLst/>
                <a:uLnTx/>
                <a:uFillTx/>
                <a:latin typeface="Aptos"/>
                <a:ea typeface="+mn-ea"/>
                <a:cs typeface="+mn-cs"/>
              </a:rPr>
              <a:t>ξιολόγηση</a:t>
            </a:r>
            <a:r>
              <a:rPr kumimoji="0" sz="1400" b="0" i="0" u="none" strike="noStrike" kern="1200" cap="none" spc="0" normalizeH="0" baseline="0" noProof="0" dirty="0">
                <a:ln>
                  <a:noFill/>
                </a:ln>
                <a:solidFill>
                  <a:srgbClr val="4C565C"/>
                </a:solidFill>
                <a:effectLst/>
                <a:uLnTx/>
                <a:uFillTx/>
                <a:latin typeface="Aptos"/>
                <a:ea typeface="+mn-ea"/>
                <a:cs typeface="+mn-cs"/>
              </a:rPr>
              <a:t> α</a:t>
            </a:r>
            <a:r>
              <a:rPr kumimoji="0" sz="1400" b="0" i="0" u="none" strike="noStrike" kern="1200" cap="none" spc="0" normalizeH="0" baseline="0" noProof="0" dirty="0" err="1">
                <a:ln>
                  <a:noFill/>
                </a:ln>
                <a:solidFill>
                  <a:srgbClr val="4C565C"/>
                </a:solidFill>
                <a:effectLst/>
                <a:uLnTx/>
                <a:uFillTx/>
                <a:latin typeface="Aptos"/>
                <a:ea typeface="+mn-ea"/>
                <a:cs typeface="+mn-cs"/>
              </a:rPr>
              <a:t>φορά</a:t>
            </a:r>
            <a:r>
              <a:rPr kumimoji="0" sz="1400" b="0" i="0" u="none" strike="noStrike" kern="1200" cap="none" spc="0" normalizeH="0" baseline="0" noProof="0" dirty="0">
                <a:ln>
                  <a:noFill/>
                </a:ln>
                <a:solidFill>
                  <a:srgbClr val="4C565C"/>
                </a:solidFill>
                <a:effectLst/>
                <a:uLnTx/>
                <a:uFillTx/>
                <a:latin typeface="Aptos"/>
                <a:ea typeface="+mn-ea"/>
                <a:cs typeface="+mn-cs"/>
              </a:rPr>
              <a:t> </a:t>
            </a:r>
            <a:r>
              <a:rPr kumimoji="0" sz="1400" b="0" i="0" u="none" strike="noStrike" kern="1200" cap="none" spc="0" normalizeH="0" baseline="0" noProof="0" dirty="0" err="1">
                <a:ln>
                  <a:noFill/>
                </a:ln>
                <a:solidFill>
                  <a:srgbClr val="4C565C"/>
                </a:solidFill>
                <a:effectLst/>
                <a:uLnTx/>
                <a:uFillTx/>
                <a:latin typeface="Aptos"/>
                <a:ea typeface="+mn-ea"/>
                <a:cs typeface="+mn-cs"/>
              </a:rPr>
              <a:t>τη</a:t>
            </a:r>
            <a:r>
              <a:rPr kumimoji="0" sz="1400" b="0" i="0" u="none" strike="noStrike" kern="1200" cap="none" spc="0" normalizeH="0" baseline="0" noProof="0" dirty="0">
                <a:ln>
                  <a:noFill/>
                </a:ln>
                <a:solidFill>
                  <a:srgbClr val="4C565C"/>
                </a:solidFill>
                <a:effectLst/>
                <a:uLnTx/>
                <a:uFillTx/>
                <a:latin typeface="Aptos"/>
                <a:ea typeface="+mn-ea"/>
                <a:cs typeface="+mn-cs"/>
              </a:rPr>
              <a:t> </a:t>
            </a:r>
            <a:r>
              <a:rPr kumimoji="0" sz="1400" b="0" i="0" u="none" strike="noStrike" kern="1200" cap="none" spc="0" normalizeH="0" baseline="0" noProof="0" dirty="0" err="1">
                <a:ln>
                  <a:noFill/>
                </a:ln>
                <a:solidFill>
                  <a:srgbClr val="4C565C"/>
                </a:solidFill>
                <a:effectLst/>
                <a:uLnTx/>
                <a:uFillTx/>
                <a:latin typeface="Aptos"/>
                <a:ea typeface="+mn-ea"/>
                <a:cs typeface="+mn-cs"/>
              </a:rPr>
              <a:t>δι</a:t>
            </a:r>
            <a:r>
              <a:rPr kumimoji="0" sz="1400" b="0" i="0" u="none" strike="noStrike" kern="1200" cap="none" spc="0" normalizeH="0" baseline="0" noProof="0" dirty="0">
                <a:ln>
                  <a:noFill/>
                </a:ln>
                <a:solidFill>
                  <a:srgbClr val="4C565C"/>
                </a:solidFill>
                <a:effectLst/>
                <a:uLnTx/>
                <a:uFillTx/>
                <a:latin typeface="Aptos"/>
                <a:ea typeface="+mn-ea"/>
                <a:cs typeface="+mn-cs"/>
              </a:rPr>
              <a:t>αδικασία </a:t>
            </a:r>
            <a:r>
              <a:rPr kumimoji="0" lang="el-GR" sz="1400" b="0" i="0" u="none" strike="noStrike" kern="1200" cap="none" spc="0" normalizeH="0" baseline="0" noProof="0" dirty="0">
                <a:ln>
                  <a:noFill/>
                </a:ln>
                <a:solidFill>
                  <a:srgbClr val="4C565C"/>
                </a:solidFill>
                <a:effectLst/>
                <a:uLnTx/>
                <a:uFillTx/>
                <a:latin typeface="Aptos"/>
                <a:ea typeface="+mn-ea"/>
                <a:cs typeface="+mn-cs"/>
              </a:rPr>
              <a:t>διερευνητικής </a:t>
            </a:r>
            <a:r>
              <a:rPr kumimoji="0" sz="1400" b="0" i="0" u="none" strike="noStrike" kern="1200" cap="none" spc="0" normalizeH="0" baseline="0" noProof="0" dirty="0" err="1">
                <a:ln>
                  <a:noFill/>
                </a:ln>
                <a:solidFill>
                  <a:srgbClr val="4C565C"/>
                </a:solidFill>
                <a:effectLst/>
                <a:uLnTx/>
                <a:uFillTx/>
                <a:latin typeface="Aptos"/>
                <a:ea typeface="+mn-ea"/>
                <a:cs typeface="+mn-cs"/>
              </a:rPr>
              <a:t>σκέψης</a:t>
            </a:r>
            <a:r>
              <a:rPr kumimoji="0" sz="1400" b="0" i="0" u="none" strike="noStrike" kern="1200" cap="none" spc="0" normalizeH="0" baseline="0" noProof="0" dirty="0">
                <a:ln>
                  <a:noFill/>
                </a:ln>
                <a:solidFill>
                  <a:srgbClr val="4C565C"/>
                </a:solidFill>
                <a:effectLst/>
                <a:uLnTx/>
                <a:uFillTx/>
                <a:latin typeface="Aptos"/>
                <a:ea typeface="+mn-ea"/>
                <a:cs typeface="+mn-cs"/>
              </a:rPr>
              <a:t> και </a:t>
            </a:r>
            <a:r>
              <a:rPr kumimoji="0" sz="1400" b="0" i="0" u="none" strike="noStrike" kern="1200" cap="none" spc="0" normalizeH="0" baseline="0" noProof="0" dirty="0" err="1">
                <a:ln>
                  <a:noFill/>
                </a:ln>
                <a:solidFill>
                  <a:srgbClr val="4C565C"/>
                </a:solidFill>
                <a:effectLst/>
                <a:uLnTx/>
                <a:uFillTx/>
                <a:latin typeface="Aptos"/>
                <a:ea typeface="+mn-ea"/>
                <a:cs typeface="+mn-cs"/>
              </a:rPr>
              <a:t>συμμετοχής</a:t>
            </a:r>
            <a:r>
              <a:rPr kumimoji="0" lang="el-GR" sz="1400" b="0" i="0" u="none" strike="noStrike" kern="1200" cap="none" spc="0" normalizeH="0" baseline="0" noProof="0" dirty="0">
                <a:ln>
                  <a:noFill/>
                </a:ln>
                <a:solidFill>
                  <a:srgbClr val="4C565C"/>
                </a:solidFill>
                <a:effectLst/>
                <a:uLnTx/>
                <a:uFillTx/>
                <a:latin typeface="Aptos"/>
                <a:ea typeface="+mn-ea"/>
                <a:cs typeface="+mn-cs"/>
              </a:rPr>
              <a:t> στον διάλογο</a:t>
            </a:r>
            <a:endParaRPr kumimoji="0" sz="1400" b="0" i="0" u="none" strike="noStrike" kern="1200" cap="none" spc="0" normalizeH="0" baseline="0" noProof="0" dirty="0">
              <a:ln>
                <a:noFill/>
              </a:ln>
              <a:solidFill>
                <a:srgbClr val="4C565C"/>
              </a:solidFill>
              <a:effectLst/>
              <a:uLnTx/>
              <a:uFillTx/>
              <a:latin typeface="Aptos"/>
              <a:ea typeface="+mn-ea"/>
              <a:cs typeface="+mn-cs"/>
            </a:endParaRPr>
          </a:p>
        </p:txBody>
      </p:sp>
      <p:sp>
        <p:nvSpPr>
          <p:cNvPr id="5" name="Rounded Rectangle 4"/>
          <p:cNvSpPr/>
          <p:nvPr/>
        </p:nvSpPr>
        <p:spPr>
          <a:xfrm>
            <a:off x="749808" y="1901952"/>
            <a:ext cx="3307080" cy="1618488"/>
          </a:xfrm>
          <a:prstGeom prst="roundRect">
            <a:avLst/>
          </a:prstGeom>
          <a:solidFill>
            <a:srgbClr val="FFFFFF"/>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Oval 5"/>
          <p:cNvSpPr/>
          <p:nvPr/>
        </p:nvSpPr>
        <p:spPr>
          <a:xfrm>
            <a:off x="932688" y="2084832"/>
            <a:ext cx="384048" cy="384048"/>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TextBox 6"/>
          <p:cNvSpPr txBox="1"/>
          <p:nvPr/>
        </p:nvSpPr>
        <p:spPr>
          <a:xfrm>
            <a:off x="932688" y="2167128"/>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1</a:t>
            </a:r>
          </a:p>
        </p:txBody>
      </p:sp>
      <p:sp>
        <p:nvSpPr>
          <p:cNvPr id="8" name="TextBox 7"/>
          <p:cNvSpPr txBox="1"/>
          <p:nvPr/>
        </p:nvSpPr>
        <p:spPr>
          <a:xfrm>
            <a:off x="1435607" y="2066544"/>
            <a:ext cx="2456688" cy="420624"/>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20" b="1" i="0" u="none" strike="noStrike" kern="1200" cap="none" spc="0" normalizeH="0" baseline="0" noProof="0">
                <a:ln>
                  <a:noFill/>
                </a:ln>
                <a:solidFill>
                  <a:srgbClr val="24465B"/>
                </a:solidFill>
                <a:effectLst/>
                <a:uLnTx/>
                <a:uFillTx/>
                <a:latin typeface="Aptos Display"/>
                <a:ea typeface="+mn-ea"/>
                <a:cs typeface="+mn-cs"/>
              </a:rPr>
              <a:t>Κατανόηση &amp; ερωτήματα</a:t>
            </a:r>
          </a:p>
        </p:txBody>
      </p:sp>
      <p:sp>
        <p:nvSpPr>
          <p:cNvPr id="9" name="TextBox 8"/>
          <p:cNvSpPr txBox="1"/>
          <p:nvPr/>
        </p:nvSpPr>
        <p:spPr>
          <a:xfrm>
            <a:off x="978407" y="2587752"/>
            <a:ext cx="2849880" cy="486287"/>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00" b="0" i="0" u="none" strike="noStrike" kern="1200" cap="none" spc="0" normalizeH="0" baseline="0" noProof="0" dirty="0" err="1">
                <a:ln>
                  <a:noFill/>
                </a:ln>
                <a:solidFill>
                  <a:srgbClr val="4C565C"/>
                </a:solidFill>
                <a:effectLst/>
                <a:uLnTx/>
                <a:uFillTx/>
                <a:latin typeface="Aptos"/>
                <a:ea typeface="+mn-ea"/>
                <a:cs typeface="+mn-cs"/>
              </a:rPr>
              <a:t>Αξιο</a:t>
            </a:r>
            <a:r>
              <a:rPr kumimoji="0" sz="1400" b="0" i="0" u="none" strike="noStrike" kern="1200" cap="none" spc="0" normalizeH="0" baseline="0" noProof="0" dirty="0">
                <a:ln>
                  <a:noFill/>
                </a:ln>
                <a:solidFill>
                  <a:srgbClr val="4C565C"/>
                </a:solidFill>
                <a:effectLst/>
                <a:uLnTx/>
                <a:uFillTx/>
                <a:latin typeface="Aptos"/>
                <a:ea typeface="+mn-ea"/>
                <a:cs typeface="+mn-cs"/>
              </a:rPr>
              <a:t>ποιεί κριτικά το ερέθισμα και διατυπώνει ουσιαστικά ερωτήματα</a:t>
            </a:r>
            <a:r>
              <a:rPr kumimoji="0" lang="el-GR" sz="1400" b="0" i="0" u="none" strike="noStrike" kern="1200" cap="none" spc="0" normalizeH="0" baseline="0" noProof="0" dirty="0">
                <a:ln>
                  <a:noFill/>
                </a:ln>
                <a:solidFill>
                  <a:srgbClr val="4C565C"/>
                </a:solidFill>
                <a:effectLst/>
                <a:uLnTx/>
                <a:uFillTx/>
                <a:latin typeface="Aptos"/>
                <a:ea typeface="+mn-ea"/>
                <a:cs typeface="+mn-cs"/>
              </a:rPr>
              <a:t>;</a:t>
            </a:r>
            <a:endParaRPr kumimoji="0" sz="1400" b="0" i="0" u="none" strike="noStrike" kern="1200" cap="none" spc="0" normalizeH="0" baseline="0" noProof="0" dirty="0">
              <a:ln>
                <a:noFill/>
              </a:ln>
              <a:solidFill>
                <a:srgbClr val="4C565C"/>
              </a:solidFill>
              <a:effectLst/>
              <a:uLnTx/>
              <a:uFillTx/>
              <a:latin typeface="Aptos"/>
              <a:ea typeface="+mn-ea"/>
              <a:cs typeface="+mn-cs"/>
            </a:endParaRPr>
          </a:p>
        </p:txBody>
      </p:sp>
      <p:sp>
        <p:nvSpPr>
          <p:cNvPr id="10" name="Rounded Rectangle 9"/>
          <p:cNvSpPr/>
          <p:nvPr/>
        </p:nvSpPr>
        <p:spPr>
          <a:xfrm>
            <a:off x="4376928" y="1901952"/>
            <a:ext cx="3307080" cy="1618488"/>
          </a:xfrm>
          <a:prstGeom prst="roundRect">
            <a:avLst/>
          </a:prstGeom>
          <a:solidFill>
            <a:srgbClr val="E5ECEE"/>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Oval 10"/>
          <p:cNvSpPr/>
          <p:nvPr/>
        </p:nvSpPr>
        <p:spPr>
          <a:xfrm>
            <a:off x="4559808" y="2084832"/>
            <a:ext cx="384048" cy="384048"/>
          </a:xfrm>
          <a:prstGeom prst="ellipse">
            <a:avLst/>
          </a:prstGeom>
          <a:solidFill>
            <a:srgbClr val="7D9EA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TextBox 11"/>
          <p:cNvSpPr txBox="1"/>
          <p:nvPr/>
        </p:nvSpPr>
        <p:spPr>
          <a:xfrm>
            <a:off x="4559808" y="2167128"/>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2</a:t>
            </a:r>
          </a:p>
        </p:txBody>
      </p:sp>
      <p:sp>
        <p:nvSpPr>
          <p:cNvPr id="13" name="TextBox 12"/>
          <p:cNvSpPr txBox="1"/>
          <p:nvPr/>
        </p:nvSpPr>
        <p:spPr>
          <a:xfrm>
            <a:off x="5062728" y="2066544"/>
            <a:ext cx="2456688" cy="420624"/>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20" b="1" i="0" u="none" strike="noStrike" kern="1200" cap="none" spc="0" normalizeH="0" baseline="0" noProof="0">
                <a:ln>
                  <a:noFill/>
                </a:ln>
                <a:solidFill>
                  <a:srgbClr val="24465B"/>
                </a:solidFill>
                <a:effectLst/>
                <a:uLnTx/>
                <a:uFillTx/>
                <a:latin typeface="Aptos Display"/>
                <a:ea typeface="+mn-ea"/>
                <a:cs typeface="+mn-cs"/>
              </a:rPr>
              <a:t>Αυτονομία &amp; πολυπλοκότητα</a:t>
            </a:r>
          </a:p>
        </p:txBody>
      </p:sp>
      <p:sp>
        <p:nvSpPr>
          <p:cNvPr id="14" name="TextBox 13"/>
          <p:cNvSpPr txBox="1"/>
          <p:nvPr/>
        </p:nvSpPr>
        <p:spPr>
          <a:xfrm>
            <a:off x="4605528" y="2587752"/>
            <a:ext cx="2849880" cy="701731"/>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sz="1400" dirty="0" err="1">
                <a:solidFill>
                  <a:srgbClr val="4C565C"/>
                </a:solidFill>
                <a:latin typeface="Aptos"/>
              </a:rPr>
              <a:t>Σκέφτετ</a:t>
            </a:r>
            <a:r>
              <a:rPr sz="1400" dirty="0">
                <a:solidFill>
                  <a:srgbClr val="4C565C"/>
                </a:solidFill>
                <a:latin typeface="Aptos"/>
              </a:rPr>
              <a:t>αι αυτόνομα και αναγνωρίζει ότι τα ηθικά ζητήματα δεν είναι απλά</a:t>
            </a:r>
            <a:r>
              <a:rPr lang="el-GR" sz="1400" dirty="0">
                <a:solidFill>
                  <a:srgbClr val="4C565C"/>
                </a:solidFill>
                <a:latin typeface="Aptos"/>
              </a:rPr>
              <a:t>;</a:t>
            </a:r>
            <a:endParaRPr sz="1400" dirty="0">
              <a:solidFill>
                <a:srgbClr val="4C565C"/>
              </a:solidFill>
              <a:latin typeface="Aptos"/>
            </a:endParaRPr>
          </a:p>
        </p:txBody>
      </p:sp>
      <p:sp>
        <p:nvSpPr>
          <p:cNvPr id="15" name="Rounded Rectangle 14"/>
          <p:cNvSpPr/>
          <p:nvPr/>
        </p:nvSpPr>
        <p:spPr>
          <a:xfrm>
            <a:off x="8004048" y="1901952"/>
            <a:ext cx="3307080" cy="1618488"/>
          </a:xfrm>
          <a:prstGeom prst="roundRect">
            <a:avLst/>
          </a:prstGeom>
          <a:solidFill>
            <a:srgbClr val="E8D9BA"/>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Oval 15"/>
          <p:cNvSpPr/>
          <p:nvPr/>
        </p:nvSpPr>
        <p:spPr>
          <a:xfrm>
            <a:off x="8186928" y="2084832"/>
            <a:ext cx="384048" cy="384048"/>
          </a:xfrm>
          <a:prstGeom prst="ellipse">
            <a:avLst/>
          </a:prstGeom>
          <a:solidFill>
            <a:srgbClr val="24465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TextBox 16"/>
          <p:cNvSpPr txBox="1"/>
          <p:nvPr/>
        </p:nvSpPr>
        <p:spPr>
          <a:xfrm>
            <a:off x="8186928" y="2167128"/>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3</a:t>
            </a:r>
          </a:p>
        </p:txBody>
      </p:sp>
      <p:sp>
        <p:nvSpPr>
          <p:cNvPr id="18" name="TextBox 17"/>
          <p:cNvSpPr txBox="1"/>
          <p:nvPr/>
        </p:nvSpPr>
        <p:spPr>
          <a:xfrm>
            <a:off x="8689848" y="2066544"/>
            <a:ext cx="2456688" cy="420624"/>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20" b="1" i="0" u="none" strike="noStrike" kern="1200" cap="none" spc="0" normalizeH="0" baseline="0" noProof="0">
                <a:ln>
                  <a:noFill/>
                </a:ln>
                <a:solidFill>
                  <a:srgbClr val="24465B"/>
                </a:solidFill>
                <a:effectLst/>
                <a:uLnTx/>
                <a:uFillTx/>
                <a:latin typeface="Aptos Display"/>
                <a:ea typeface="+mn-ea"/>
                <a:cs typeface="+mn-cs"/>
              </a:rPr>
              <a:t>Αιτιολόγηση</a:t>
            </a:r>
          </a:p>
        </p:txBody>
      </p:sp>
      <p:sp>
        <p:nvSpPr>
          <p:cNvPr id="19" name="TextBox 18"/>
          <p:cNvSpPr txBox="1"/>
          <p:nvPr/>
        </p:nvSpPr>
        <p:spPr>
          <a:xfrm>
            <a:off x="8232648" y="2587752"/>
            <a:ext cx="2849880" cy="486287"/>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sz="1400" dirty="0" err="1">
                <a:solidFill>
                  <a:srgbClr val="4C565C"/>
                </a:solidFill>
                <a:latin typeface="Aptos"/>
              </a:rPr>
              <a:t>Δι</a:t>
            </a:r>
            <a:r>
              <a:rPr sz="1400" dirty="0">
                <a:solidFill>
                  <a:srgbClr val="4C565C"/>
                </a:solidFill>
                <a:latin typeface="Aptos"/>
              </a:rPr>
              <a:t>ατυπώνει και απαιτεί </a:t>
            </a:r>
            <a:r>
              <a:rPr lang="el-GR" sz="1400" dirty="0">
                <a:solidFill>
                  <a:srgbClr val="4C565C"/>
                </a:solidFill>
                <a:latin typeface="Aptos"/>
              </a:rPr>
              <a:t>αιτιολογημένες</a:t>
            </a:r>
            <a:r>
              <a:rPr sz="1400" dirty="0">
                <a:solidFill>
                  <a:srgbClr val="4C565C"/>
                </a:solidFill>
                <a:latin typeface="Aptos"/>
              </a:rPr>
              <a:t> θέσεις</a:t>
            </a:r>
            <a:r>
              <a:rPr lang="el-GR" sz="1400" dirty="0">
                <a:solidFill>
                  <a:srgbClr val="4C565C"/>
                </a:solidFill>
                <a:latin typeface="Aptos"/>
              </a:rPr>
              <a:t>;</a:t>
            </a:r>
            <a:endParaRPr sz="1400" dirty="0">
              <a:solidFill>
                <a:srgbClr val="4C565C"/>
              </a:solidFill>
              <a:latin typeface="Aptos"/>
            </a:endParaRPr>
          </a:p>
        </p:txBody>
      </p:sp>
      <p:sp>
        <p:nvSpPr>
          <p:cNvPr id="20" name="Rounded Rectangle 19"/>
          <p:cNvSpPr/>
          <p:nvPr/>
        </p:nvSpPr>
        <p:spPr>
          <a:xfrm>
            <a:off x="749808" y="3813048"/>
            <a:ext cx="3307080" cy="1618488"/>
          </a:xfrm>
          <a:prstGeom prst="roundRect">
            <a:avLst/>
          </a:prstGeom>
          <a:solidFill>
            <a:srgbClr val="DCE5DE"/>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Oval 20"/>
          <p:cNvSpPr/>
          <p:nvPr/>
        </p:nvSpPr>
        <p:spPr>
          <a:xfrm>
            <a:off x="932688" y="3995928"/>
            <a:ext cx="384048" cy="384048"/>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2" name="TextBox 21"/>
          <p:cNvSpPr txBox="1"/>
          <p:nvPr/>
        </p:nvSpPr>
        <p:spPr>
          <a:xfrm>
            <a:off x="932688" y="4078224"/>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4</a:t>
            </a:r>
          </a:p>
        </p:txBody>
      </p:sp>
      <p:sp>
        <p:nvSpPr>
          <p:cNvPr id="23" name="TextBox 22"/>
          <p:cNvSpPr txBox="1"/>
          <p:nvPr/>
        </p:nvSpPr>
        <p:spPr>
          <a:xfrm>
            <a:off x="1435607" y="3977639"/>
            <a:ext cx="2456688" cy="420624"/>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20" b="1" i="0" u="none" strike="noStrike" kern="1200" cap="none" spc="0" normalizeH="0" baseline="0" noProof="0">
                <a:ln>
                  <a:noFill/>
                </a:ln>
                <a:solidFill>
                  <a:srgbClr val="24465B"/>
                </a:solidFill>
                <a:effectLst/>
                <a:uLnTx/>
                <a:uFillTx/>
                <a:latin typeface="Aptos Display"/>
                <a:ea typeface="+mn-ea"/>
                <a:cs typeface="+mn-cs"/>
              </a:rPr>
              <a:t>Ακρόαση &amp; σεβασμός</a:t>
            </a:r>
          </a:p>
        </p:txBody>
      </p:sp>
      <p:sp>
        <p:nvSpPr>
          <p:cNvPr id="24" name="TextBox 23"/>
          <p:cNvSpPr txBox="1"/>
          <p:nvPr/>
        </p:nvSpPr>
        <p:spPr>
          <a:xfrm>
            <a:off x="978407" y="4498848"/>
            <a:ext cx="2849880" cy="701731"/>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sz="1400" dirty="0">
                <a:solidFill>
                  <a:srgbClr val="4C565C"/>
                </a:solidFill>
                <a:latin typeface="Aptos"/>
              </a:rPr>
              <a:t>Λαμβ</a:t>
            </a:r>
            <a:r>
              <a:rPr sz="1400" dirty="0" err="1">
                <a:solidFill>
                  <a:srgbClr val="4C565C"/>
                </a:solidFill>
                <a:latin typeface="Aptos"/>
              </a:rPr>
              <a:t>άνει</a:t>
            </a:r>
            <a:r>
              <a:rPr sz="1400" dirty="0">
                <a:solidFill>
                  <a:srgbClr val="4C565C"/>
                </a:solidFill>
                <a:latin typeface="Aptos"/>
              </a:rPr>
              <a:t> υπ</a:t>
            </a:r>
            <a:r>
              <a:rPr sz="1400" dirty="0" err="1">
                <a:solidFill>
                  <a:srgbClr val="4C565C"/>
                </a:solidFill>
                <a:latin typeface="Aptos"/>
              </a:rPr>
              <a:t>όψη</a:t>
            </a:r>
            <a:r>
              <a:rPr sz="1400" dirty="0">
                <a:solidFill>
                  <a:srgbClr val="4C565C"/>
                </a:solidFill>
                <a:latin typeface="Aptos"/>
              </a:rPr>
              <a:t> </a:t>
            </a:r>
            <a:r>
              <a:rPr sz="1400" dirty="0" err="1">
                <a:solidFill>
                  <a:srgbClr val="4C565C"/>
                </a:solidFill>
                <a:latin typeface="Aptos"/>
              </a:rPr>
              <a:t>εν</a:t>
            </a:r>
            <a:r>
              <a:rPr sz="1400" dirty="0">
                <a:solidFill>
                  <a:srgbClr val="4C565C"/>
                </a:solidFill>
                <a:latin typeface="Aptos"/>
              </a:rPr>
              <a:t>αλλακτικές οπτικές με ενδιαφέρον και φροντίδα</a:t>
            </a:r>
            <a:r>
              <a:rPr lang="el-GR" sz="1400" dirty="0">
                <a:solidFill>
                  <a:srgbClr val="4C565C"/>
                </a:solidFill>
                <a:latin typeface="Aptos"/>
              </a:rPr>
              <a:t>;</a:t>
            </a:r>
            <a:endParaRPr sz="1400" dirty="0">
              <a:solidFill>
                <a:srgbClr val="4C565C"/>
              </a:solidFill>
              <a:latin typeface="Aptos"/>
            </a:endParaRPr>
          </a:p>
        </p:txBody>
      </p:sp>
      <p:sp>
        <p:nvSpPr>
          <p:cNvPr id="25" name="Rounded Rectangle 24"/>
          <p:cNvSpPr/>
          <p:nvPr/>
        </p:nvSpPr>
        <p:spPr>
          <a:xfrm>
            <a:off x="4376928" y="3813048"/>
            <a:ext cx="3307080" cy="1618488"/>
          </a:xfrm>
          <a:prstGeom prst="roundRect">
            <a:avLst/>
          </a:prstGeom>
          <a:solidFill>
            <a:srgbClr val="FFFFFF"/>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6" name="Oval 25"/>
          <p:cNvSpPr/>
          <p:nvPr/>
        </p:nvSpPr>
        <p:spPr>
          <a:xfrm>
            <a:off x="4559808" y="3995928"/>
            <a:ext cx="384048" cy="384048"/>
          </a:xfrm>
          <a:prstGeom prst="ellipse">
            <a:avLst/>
          </a:prstGeom>
          <a:solidFill>
            <a:srgbClr val="7D9EA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7" name="TextBox 26"/>
          <p:cNvSpPr txBox="1"/>
          <p:nvPr/>
        </p:nvSpPr>
        <p:spPr>
          <a:xfrm>
            <a:off x="4559808" y="4078224"/>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5</a:t>
            </a:r>
          </a:p>
        </p:txBody>
      </p:sp>
      <p:sp>
        <p:nvSpPr>
          <p:cNvPr id="28" name="TextBox 27"/>
          <p:cNvSpPr txBox="1"/>
          <p:nvPr/>
        </p:nvSpPr>
        <p:spPr>
          <a:xfrm>
            <a:off x="5062728" y="3977639"/>
            <a:ext cx="2456688" cy="420624"/>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20" b="1" i="0" u="none" strike="noStrike" kern="1200" cap="none" spc="0" normalizeH="0" baseline="0" noProof="0">
                <a:ln>
                  <a:noFill/>
                </a:ln>
                <a:solidFill>
                  <a:srgbClr val="24465B"/>
                </a:solidFill>
                <a:effectLst/>
                <a:uLnTx/>
                <a:uFillTx/>
                <a:latin typeface="Aptos Display"/>
                <a:ea typeface="+mn-ea"/>
                <a:cs typeface="+mn-cs"/>
              </a:rPr>
              <a:t>Συμμετοχή</a:t>
            </a:r>
          </a:p>
        </p:txBody>
      </p:sp>
      <p:sp>
        <p:nvSpPr>
          <p:cNvPr id="29" name="TextBox 28"/>
          <p:cNvSpPr txBox="1"/>
          <p:nvPr/>
        </p:nvSpPr>
        <p:spPr>
          <a:xfrm>
            <a:off x="4605528" y="4498848"/>
            <a:ext cx="2849880" cy="486287"/>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sz="1400" dirty="0" err="1">
                <a:solidFill>
                  <a:srgbClr val="4C565C"/>
                </a:solidFill>
                <a:latin typeface="Aptos"/>
              </a:rPr>
              <a:t>Συμ</a:t>
            </a:r>
            <a:r>
              <a:rPr sz="1400" dirty="0">
                <a:solidFill>
                  <a:srgbClr val="4C565C"/>
                </a:solidFill>
                <a:latin typeface="Aptos"/>
              </a:rPr>
              <a:t>βάλλει στη συλλογική διερεύνηση</a:t>
            </a:r>
            <a:r>
              <a:rPr lang="el-GR" sz="1400" dirty="0">
                <a:solidFill>
                  <a:srgbClr val="4C565C"/>
                </a:solidFill>
                <a:latin typeface="Aptos"/>
              </a:rPr>
              <a:t>;</a:t>
            </a:r>
            <a:r>
              <a:rPr sz="1400" dirty="0">
                <a:solidFill>
                  <a:srgbClr val="4C565C"/>
                </a:solidFill>
                <a:latin typeface="Aptos"/>
              </a:rPr>
              <a:t> </a:t>
            </a:r>
            <a:r>
              <a:rPr lang="el-GR" sz="1400" dirty="0">
                <a:solidFill>
                  <a:srgbClr val="4C565C"/>
                </a:solidFill>
                <a:latin typeface="Aptos"/>
              </a:rPr>
              <a:t>Ε</a:t>
            </a:r>
            <a:r>
              <a:rPr sz="1400" dirty="0" err="1">
                <a:solidFill>
                  <a:srgbClr val="4C565C"/>
                </a:solidFill>
                <a:latin typeface="Aptos"/>
              </a:rPr>
              <a:t>κφράζετ</a:t>
            </a:r>
            <a:r>
              <a:rPr sz="1400" dirty="0">
                <a:solidFill>
                  <a:srgbClr val="4C565C"/>
                </a:solidFill>
                <a:latin typeface="Aptos"/>
              </a:rPr>
              <a:t>αι ελεύθερα</a:t>
            </a:r>
            <a:r>
              <a:rPr lang="el-GR" sz="1400" dirty="0">
                <a:solidFill>
                  <a:srgbClr val="4C565C"/>
                </a:solidFill>
                <a:latin typeface="Aptos"/>
              </a:rPr>
              <a:t>;</a:t>
            </a:r>
            <a:endParaRPr sz="1400" dirty="0">
              <a:solidFill>
                <a:srgbClr val="4C565C"/>
              </a:solidFill>
              <a:latin typeface="Aptos"/>
            </a:endParaRPr>
          </a:p>
        </p:txBody>
      </p:sp>
      <p:sp>
        <p:nvSpPr>
          <p:cNvPr id="30" name="Rounded Rectangle 29"/>
          <p:cNvSpPr/>
          <p:nvPr/>
        </p:nvSpPr>
        <p:spPr>
          <a:xfrm>
            <a:off x="8004048" y="3813048"/>
            <a:ext cx="3307080" cy="1618488"/>
          </a:xfrm>
          <a:prstGeom prst="roundRect">
            <a:avLst/>
          </a:prstGeom>
          <a:solidFill>
            <a:srgbClr val="E5ECEE"/>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31" name="Oval 30"/>
          <p:cNvSpPr/>
          <p:nvPr/>
        </p:nvSpPr>
        <p:spPr>
          <a:xfrm>
            <a:off x="8186928" y="3995928"/>
            <a:ext cx="384048" cy="384048"/>
          </a:xfrm>
          <a:prstGeom prst="ellipse">
            <a:avLst/>
          </a:prstGeom>
          <a:solidFill>
            <a:srgbClr val="24465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32" name="TextBox 31"/>
          <p:cNvSpPr txBox="1"/>
          <p:nvPr/>
        </p:nvSpPr>
        <p:spPr>
          <a:xfrm>
            <a:off x="8186928" y="4078224"/>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6</a:t>
            </a:r>
          </a:p>
        </p:txBody>
      </p:sp>
      <p:sp>
        <p:nvSpPr>
          <p:cNvPr id="33" name="TextBox 32"/>
          <p:cNvSpPr txBox="1"/>
          <p:nvPr/>
        </p:nvSpPr>
        <p:spPr>
          <a:xfrm>
            <a:off x="8689848" y="3977639"/>
            <a:ext cx="2456688" cy="420624"/>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20" b="1" i="0" u="none" strike="noStrike" kern="1200" cap="none" spc="0" normalizeH="0" baseline="0" noProof="0">
                <a:ln>
                  <a:noFill/>
                </a:ln>
                <a:solidFill>
                  <a:srgbClr val="24465B"/>
                </a:solidFill>
                <a:effectLst/>
                <a:uLnTx/>
                <a:uFillTx/>
                <a:latin typeface="Aptos Display"/>
                <a:ea typeface="+mn-ea"/>
                <a:cs typeface="+mn-cs"/>
              </a:rPr>
              <a:t>Αναθεώρηση</a:t>
            </a:r>
          </a:p>
        </p:txBody>
      </p:sp>
      <p:sp>
        <p:nvSpPr>
          <p:cNvPr id="34" name="TextBox 33"/>
          <p:cNvSpPr txBox="1"/>
          <p:nvPr/>
        </p:nvSpPr>
        <p:spPr>
          <a:xfrm>
            <a:off x="8232648" y="4498848"/>
            <a:ext cx="2849880" cy="701731"/>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sz="1400" dirty="0" err="1">
                <a:solidFill>
                  <a:srgbClr val="4C565C"/>
                </a:solidFill>
                <a:latin typeface="Aptos"/>
              </a:rPr>
              <a:t>Αλλάζει</a:t>
            </a:r>
            <a:r>
              <a:rPr sz="1400" dirty="0">
                <a:solidFill>
                  <a:srgbClr val="4C565C"/>
                </a:solidFill>
                <a:latin typeface="Aptos"/>
              </a:rPr>
              <a:t> </a:t>
            </a:r>
            <a:r>
              <a:rPr sz="1400" dirty="0" err="1">
                <a:solidFill>
                  <a:srgbClr val="4C565C"/>
                </a:solidFill>
                <a:latin typeface="Aptos"/>
              </a:rPr>
              <a:t>στάση</a:t>
            </a:r>
            <a:r>
              <a:rPr sz="1400" dirty="0">
                <a:solidFill>
                  <a:srgbClr val="4C565C"/>
                </a:solidFill>
                <a:latin typeface="Aptos"/>
              </a:rPr>
              <a:t> </a:t>
            </a:r>
            <a:r>
              <a:rPr sz="1400" dirty="0" err="1">
                <a:solidFill>
                  <a:srgbClr val="4C565C"/>
                </a:solidFill>
                <a:latin typeface="Aptos"/>
              </a:rPr>
              <a:t>ότ</a:t>
            </a:r>
            <a:r>
              <a:rPr sz="1400" dirty="0">
                <a:solidFill>
                  <a:srgbClr val="4C565C"/>
                </a:solidFill>
                <a:latin typeface="Aptos"/>
              </a:rPr>
              <a:t>αν αυτή αποδεικνύεται αντιφατική, βλαβερή ή άδικη</a:t>
            </a:r>
            <a:r>
              <a:rPr lang="el-GR" sz="1400" dirty="0">
                <a:solidFill>
                  <a:srgbClr val="4C565C"/>
                </a:solidFill>
                <a:latin typeface="Aptos"/>
              </a:rPr>
              <a:t>;</a:t>
            </a:r>
            <a:endParaRPr sz="1400" dirty="0">
              <a:solidFill>
                <a:srgbClr val="4C565C"/>
              </a:solidFill>
              <a:latin typeface="Aptos"/>
            </a:endParaRPr>
          </a:p>
        </p:txBody>
      </p:sp>
      <p:sp>
        <p:nvSpPr>
          <p:cNvPr id="35" name="Rectangle 34"/>
          <p:cNvSpPr/>
          <p:nvPr/>
        </p:nvSpPr>
        <p:spPr>
          <a:xfrm>
            <a:off x="502920" y="6501384"/>
            <a:ext cx="11155680" cy="10972"/>
          </a:xfrm>
          <a:prstGeom prst="rect">
            <a:avLst/>
          </a:prstGeom>
          <a:solidFill>
            <a:srgbClr val="D9D6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36" name="TextBox 35"/>
          <p:cNvSpPr txBox="1"/>
          <p:nvPr/>
        </p:nvSpPr>
        <p:spPr>
          <a:xfrm>
            <a:off x="530352" y="6537960"/>
            <a:ext cx="5943600" cy="16459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819" b="1" i="0" u="none" strike="noStrike" kern="1200" cap="none" spc="0" normalizeH="0" baseline="0" noProof="0">
                <a:ln>
                  <a:noFill/>
                </a:ln>
                <a:solidFill>
                  <a:srgbClr val="6C7A82"/>
                </a:solidFill>
                <a:effectLst/>
                <a:uLnTx/>
                <a:uFillTx/>
                <a:latin typeface="Aptos"/>
                <a:ea typeface="+mn-ea"/>
                <a:cs typeface="+mn-cs"/>
              </a:rPr>
              <a:t>ΕΝΌΤΗΤΑ 5</a:t>
            </a:r>
          </a:p>
        </p:txBody>
      </p:sp>
      <p:sp>
        <p:nvSpPr>
          <p:cNvPr id="38" name="Θέση αριθμού διαφάνειας 37">
            <a:extLst>
              <a:ext uri="{FF2B5EF4-FFF2-40B4-BE49-F238E27FC236}">
                <a16:creationId xmlns:a16="http://schemas.microsoft.com/office/drawing/2014/main" id="{D9DB37A6-82A6-E4E6-60B8-28D673C2D568}"/>
              </a:ext>
            </a:extLst>
          </p:cNvPr>
          <p:cNvSpPr>
            <a:spLocks noGrp="1"/>
          </p:cNvSpPr>
          <p:nvPr>
            <p:ph type="sldNum" sz="quarter" idx="12"/>
          </p:nvPr>
        </p:nvSpPr>
        <p:spPr>
          <a:xfrm>
            <a:off x="9525000" y="6437693"/>
            <a:ext cx="2133600" cy="365125"/>
          </a:xfrm>
        </p:spPr>
        <p:txBody>
          <a:bodyPr/>
          <a:lstStyle/>
          <a:p>
            <a:fld id="{C1FF6DA9-008F-8B48-92A6-B652298478BF}" type="slidenum">
              <a:rPr lang="en-US" smtClean="0"/>
              <a:t>58</a:t>
            </a:fld>
            <a:endParaRPr lang="en-US"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sp>
        <p:nvSpPr>
          <p:cNvPr id="2" name="TextBox 1"/>
          <p:cNvSpPr txBox="1"/>
          <p:nvPr/>
        </p:nvSpPr>
        <p:spPr>
          <a:xfrm>
            <a:off x="685800" y="420624"/>
            <a:ext cx="4754880" cy="25603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930" b="1" i="0" u="none" strike="noStrike" kern="1200" cap="none" spc="0" normalizeH="0" baseline="0" noProof="0">
                <a:ln>
                  <a:noFill/>
                </a:ln>
                <a:solidFill>
                  <a:srgbClr val="D7B06B"/>
                </a:solidFill>
                <a:effectLst/>
                <a:uLnTx/>
                <a:uFillTx/>
                <a:latin typeface="Aptos"/>
                <a:ea typeface="+mn-ea"/>
                <a:cs typeface="+mn-cs"/>
              </a:rPr>
              <a:t>ΑΥΤΟΑΞΙΟΛΟΓΗΣΗ &amp; ΜΕΤΑΓΝΩΣΗ</a:t>
            </a:r>
          </a:p>
        </p:txBody>
      </p:sp>
      <p:sp>
        <p:nvSpPr>
          <p:cNvPr id="3" name="TextBox 2"/>
          <p:cNvSpPr txBox="1"/>
          <p:nvPr/>
        </p:nvSpPr>
        <p:spPr>
          <a:xfrm>
            <a:off x="685800" y="749808"/>
            <a:ext cx="10607040" cy="658368"/>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2700" b="1" i="0" u="none" strike="noStrike" kern="1200" cap="none" spc="0" normalizeH="0" baseline="0" noProof="0">
                <a:ln>
                  <a:noFill/>
                </a:ln>
                <a:solidFill>
                  <a:srgbClr val="24465B"/>
                </a:solidFill>
                <a:effectLst/>
                <a:uLnTx/>
                <a:uFillTx/>
                <a:latin typeface="Aptos Display"/>
                <a:ea typeface="+mn-ea"/>
                <a:cs typeface="+mn-cs"/>
              </a:rPr>
              <a:t>Η αξιολόγηση γίνεται άσκηση ηθικής αυτορρύθμισης</a:t>
            </a:r>
          </a:p>
        </p:txBody>
      </p:sp>
      <p:sp>
        <p:nvSpPr>
          <p:cNvPr id="4" name="TextBox 3"/>
          <p:cNvSpPr txBox="1"/>
          <p:nvPr/>
        </p:nvSpPr>
        <p:spPr>
          <a:xfrm>
            <a:off x="704088" y="1389888"/>
            <a:ext cx="10241280" cy="384048"/>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200" b="0" i="0" u="none" strike="noStrike" kern="1200" cap="none" spc="0" normalizeH="0" baseline="0" noProof="0">
                <a:ln>
                  <a:noFill/>
                </a:ln>
                <a:solidFill>
                  <a:srgbClr val="6C7A82"/>
                </a:solidFill>
                <a:effectLst/>
                <a:uLnTx/>
                <a:uFillTx/>
                <a:latin typeface="Aptos"/>
                <a:ea typeface="+mn-ea"/>
                <a:cs typeface="+mn-cs"/>
              </a:rPr>
              <a:t>Ερωτήσεις αναστοχασμού για το άτομο και την ομάδα</a:t>
            </a:r>
          </a:p>
        </p:txBody>
      </p:sp>
      <p:sp>
        <p:nvSpPr>
          <p:cNvPr id="5" name="Rounded Rectangle 4"/>
          <p:cNvSpPr/>
          <p:nvPr/>
        </p:nvSpPr>
        <p:spPr>
          <a:xfrm>
            <a:off x="749808" y="1901952"/>
            <a:ext cx="5120640" cy="1618488"/>
          </a:xfrm>
          <a:prstGeom prst="roundRect">
            <a:avLst/>
          </a:prstGeom>
          <a:solidFill>
            <a:srgbClr val="FFFFFF"/>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Oval 5"/>
          <p:cNvSpPr/>
          <p:nvPr/>
        </p:nvSpPr>
        <p:spPr>
          <a:xfrm>
            <a:off x="932688" y="2084832"/>
            <a:ext cx="384048" cy="384048"/>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TextBox 6"/>
          <p:cNvSpPr txBox="1"/>
          <p:nvPr/>
        </p:nvSpPr>
        <p:spPr>
          <a:xfrm>
            <a:off x="932688" y="2167128"/>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1</a:t>
            </a:r>
          </a:p>
        </p:txBody>
      </p:sp>
      <p:sp>
        <p:nvSpPr>
          <p:cNvPr id="8" name="TextBox 7"/>
          <p:cNvSpPr txBox="1"/>
          <p:nvPr/>
        </p:nvSpPr>
        <p:spPr>
          <a:xfrm>
            <a:off x="1435607" y="2066544"/>
            <a:ext cx="4270248" cy="420624"/>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520" b="1" i="0" u="none" strike="noStrike" kern="1200" cap="none" spc="0" normalizeH="0" baseline="0" noProof="0">
                <a:ln>
                  <a:noFill/>
                </a:ln>
                <a:solidFill>
                  <a:srgbClr val="24465B"/>
                </a:solidFill>
                <a:effectLst/>
                <a:uLnTx/>
                <a:uFillTx/>
                <a:latin typeface="Aptos Display"/>
                <a:ea typeface="+mn-ea"/>
                <a:cs typeface="+mn-cs"/>
              </a:rPr>
              <a:t>Πριν</a:t>
            </a:r>
          </a:p>
        </p:txBody>
      </p:sp>
      <p:sp>
        <p:nvSpPr>
          <p:cNvPr id="9" name="TextBox 8"/>
          <p:cNvSpPr txBox="1"/>
          <p:nvPr/>
        </p:nvSpPr>
        <p:spPr>
          <a:xfrm>
            <a:off x="978407" y="2587752"/>
            <a:ext cx="4663440" cy="270843"/>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00" b="0" i="0" u="none" strike="noStrike" kern="1200" cap="none" spc="0" normalizeH="0" baseline="0" noProof="0" dirty="0" err="1">
                <a:ln>
                  <a:noFill/>
                </a:ln>
                <a:solidFill>
                  <a:srgbClr val="4C565C"/>
                </a:solidFill>
                <a:effectLst/>
                <a:uLnTx/>
                <a:uFillTx/>
                <a:latin typeface="Aptos"/>
                <a:ea typeface="+mn-ea"/>
                <a:cs typeface="+mn-cs"/>
              </a:rPr>
              <a:t>Τι</a:t>
            </a:r>
            <a:r>
              <a:rPr kumimoji="0" sz="1400" b="0" i="0" u="none" strike="noStrike" kern="1200" cap="none" spc="0" normalizeH="0" baseline="0" noProof="0" dirty="0">
                <a:ln>
                  <a:noFill/>
                </a:ln>
                <a:solidFill>
                  <a:srgbClr val="4C565C"/>
                </a:solidFill>
                <a:effectLst/>
                <a:uLnTx/>
                <a:uFillTx/>
                <a:latin typeface="Aptos"/>
                <a:ea typeface="+mn-ea"/>
                <a:cs typeface="+mn-cs"/>
              </a:rPr>
              <a:t> π</a:t>
            </a:r>
            <a:r>
              <a:rPr kumimoji="0" sz="1400" b="0" i="0" u="none" strike="noStrike" kern="1200" cap="none" spc="0" normalizeH="0" baseline="0" noProof="0" dirty="0" err="1">
                <a:ln>
                  <a:noFill/>
                </a:ln>
                <a:solidFill>
                  <a:srgbClr val="4C565C"/>
                </a:solidFill>
                <a:effectLst/>
                <a:uLnTx/>
                <a:uFillTx/>
                <a:latin typeface="Aptos"/>
                <a:ea typeface="+mn-ea"/>
                <a:cs typeface="+mn-cs"/>
              </a:rPr>
              <a:t>ιστεύω</a:t>
            </a:r>
            <a:r>
              <a:rPr kumimoji="0" sz="1400" b="0" i="0" u="none" strike="noStrike" kern="1200" cap="none" spc="0" normalizeH="0" baseline="0" noProof="0" dirty="0">
                <a:ln>
                  <a:noFill/>
                </a:ln>
                <a:solidFill>
                  <a:srgbClr val="4C565C"/>
                </a:solidFill>
                <a:effectLst/>
                <a:uLnTx/>
                <a:uFillTx/>
                <a:latin typeface="Aptos"/>
                <a:ea typeface="+mn-ea"/>
                <a:cs typeface="+mn-cs"/>
              </a:rPr>
              <a:t> </a:t>
            </a:r>
            <a:r>
              <a:rPr kumimoji="0" sz="1400" b="0" i="0" u="none" strike="noStrike" kern="1200" cap="none" spc="0" normalizeH="0" baseline="0" noProof="0" dirty="0" err="1">
                <a:ln>
                  <a:noFill/>
                </a:ln>
                <a:solidFill>
                  <a:srgbClr val="4C565C"/>
                </a:solidFill>
                <a:effectLst/>
                <a:uLnTx/>
                <a:uFillTx/>
                <a:latin typeface="Aptos"/>
                <a:ea typeface="+mn-ea"/>
                <a:cs typeface="+mn-cs"/>
              </a:rPr>
              <a:t>τώρ</a:t>
            </a:r>
            <a:r>
              <a:rPr kumimoji="0" sz="1400" b="0" i="0" u="none" strike="noStrike" kern="1200" cap="none" spc="0" normalizeH="0" baseline="0" noProof="0" dirty="0">
                <a:ln>
                  <a:noFill/>
                </a:ln>
                <a:solidFill>
                  <a:srgbClr val="4C565C"/>
                </a:solidFill>
                <a:effectLst/>
                <a:uLnTx/>
                <a:uFillTx/>
                <a:latin typeface="Aptos"/>
                <a:ea typeface="+mn-ea"/>
                <a:cs typeface="+mn-cs"/>
              </a:rPr>
              <a:t>α; Ποιον λόγο έχω;</a:t>
            </a:r>
          </a:p>
        </p:txBody>
      </p:sp>
      <p:sp>
        <p:nvSpPr>
          <p:cNvPr id="10" name="Rounded Rectangle 9"/>
          <p:cNvSpPr/>
          <p:nvPr/>
        </p:nvSpPr>
        <p:spPr>
          <a:xfrm>
            <a:off x="6190488" y="1901952"/>
            <a:ext cx="5120640" cy="1618488"/>
          </a:xfrm>
          <a:prstGeom prst="roundRect">
            <a:avLst/>
          </a:prstGeom>
          <a:solidFill>
            <a:srgbClr val="E5ECEE"/>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Oval 10"/>
          <p:cNvSpPr/>
          <p:nvPr/>
        </p:nvSpPr>
        <p:spPr>
          <a:xfrm>
            <a:off x="6373368" y="2084832"/>
            <a:ext cx="384048" cy="384048"/>
          </a:xfrm>
          <a:prstGeom prst="ellipse">
            <a:avLst/>
          </a:prstGeom>
          <a:solidFill>
            <a:srgbClr val="7D9EA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TextBox 11"/>
          <p:cNvSpPr txBox="1"/>
          <p:nvPr/>
        </p:nvSpPr>
        <p:spPr>
          <a:xfrm>
            <a:off x="6373368" y="2167128"/>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2</a:t>
            </a:r>
          </a:p>
        </p:txBody>
      </p:sp>
      <p:sp>
        <p:nvSpPr>
          <p:cNvPr id="13" name="TextBox 12"/>
          <p:cNvSpPr txBox="1"/>
          <p:nvPr/>
        </p:nvSpPr>
        <p:spPr>
          <a:xfrm>
            <a:off x="6876288" y="2066544"/>
            <a:ext cx="4270248" cy="420624"/>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520" b="1" i="0" u="none" strike="noStrike" kern="1200" cap="none" spc="0" normalizeH="0" baseline="0" noProof="0">
                <a:ln>
                  <a:noFill/>
                </a:ln>
                <a:solidFill>
                  <a:srgbClr val="24465B"/>
                </a:solidFill>
                <a:effectLst/>
                <a:uLnTx/>
                <a:uFillTx/>
                <a:latin typeface="Aptos Display"/>
                <a:ea typeface="+mn-ea"/>
                <a:cs typeface="+mn-cs"/>
              </a:rPr>
              <a:t>Κατά τη διάρκεια</a:t>
            </a:r>
          </a:p>
        </p:txBody>
      </p:sp>
      <p:sp>
        <p:nvSpPr>
          <p:cNvPr id="14" name="TextBox 13"/>
          <p:cNvSpPr txBox="1"/>
          <p:nvPr/>
        </p:nvSpPr>
        <p:spPr>
          <a:xfrm>
            <a:off x="6419088" y="2587752"/>
            <a:ext cx="4663440" cy="270843"/>
          </a:xfrm>
          <a:prstGeom prst="rect">
            <a:avLst/>
          </a:prstGeom>
          <a:noFill/>
        </p:spPr>
        <p:txBody>
          <a:bodyPr wrap="square" lIns="27432" tIns="27432" rIns="27432" bIns="27432" anchor="t">
            <a:spAutoFit/>
          </a:bodyPr>
          <a:lstStyle/>
          <a:p>
            <a:pPr defTabSz="457200"/>
            <a:r>
              <a:rPr sz="1400" dirty="0" err="1">
                <a:solidFill>
                  <a:srgbClr val="4C565C"/>
                </a:solidFill>
                <a:latin typeface="Aptos"/>
              </a:rPr>
              <a:t>Άκουσ</a:t>
            </a:r>
            <a:r>
              <a:rPr sz="1400" dirty="0">
                <a:solidFill>
                  <a:srgbClr val="4C565C"/>
                </a:solidFill>
                <a:latin typeface="Aptos"/>
              </a:rPr>
              <a:t>α πραγματικά; Χρειάζεται διευκρίνιση;</a:t>
            </a:r>
          </a:p>
        </p:txBody>
      </p:sp>
      <p:sp>
        <p:nvSpPr>
          <p:cNvPr id="15" name="Rounded Rectangle 14"/>
          <p:cNvSpPr/>
          <p:nvPr/>
        </p:nvSpPr>
        <p:spPr>
          <a:xfrm>
            <a:off x="749808" y="3813048"/>
            <a:ext cx="5120640" cy="1618488"/>
          </a:xfrm>
          <a:prstGeom prst="roundRect">
            <a:avLst/>
          </a:prstGeom>
          <a:solidFill>
            <a:srgbClr val="E8D9BA"/>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Oval 15"/>
          <p:cNvSpPr/>
          <p:nvPr/>
        </p:nvSpPr>
        <p:spPr>
          <a:xfrm>
            <a:off x="932688" y="3995928"/>
            <a:ext cx="384048" cy="384048"/>
          </a:xfrm>
          <a:prstGeom prst="ellipse">
            <a:avLst/>
          </a:prstGeom>
          <a:solidFill>
            <a:srgbClr val="24465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TextBox 16"/>
          <p:cNvSpPr txBox="1"/>
          <p:nvPr/>
        </p:nvSpPr>
        <p:spPr>
          <a:xfrm>
            <a:off x="932688" y="4078224"/>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3</a:t>
            </a:r>
          </a:p>
        </p:txBody>
      </p:sp>
      <p:sp>
        <p:nvSpPr>
          <p:cNvPr id="18" name="TextBox 17"/>
          <p:cNvSpPr txBox="1"/>
          <p:nvPr/>
        </p:nvSpPr>
        <p:spPr>
          <a:xfrm>
            <a:off x="1435607" y="3977639"/>
            <a:ext cx="4270248" cy="420624"/>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520" b="1" i="0" u="none" strike="noStrike" kern="1200" cap="none" spc="0" normalizeH="0" baseline="0" noProof="0">
                <a:ln>
                  <a:noFill/>
                </a:ln>
                <a:solidFill>
                  <a:srgbClr val="24465B"/>
                </a:solidFill>
                <a:effectLst/>
                <a:uLnTx/>
                <a:uFillTx/>
                <a:latin typeface="Aptos Display"/>
                <a:ea typeface="+mn-ea"/>
                <a:cs typeface="+mn-cs"/>
              </a:rPr>
              <a:t>Μετά</a:t>
            </a:r>
          </a:p>
        </p:txBody>
      </p:sp>
      <p:sp>
        <p:nvSpPr>
          <p:cNvPr id="19" name="TextBox 18"/>
          <p:cNvSpPr txBox="1"/>
          <p:nvPr/>
        </p:nvSpPr>
        <p:spPr>
          <a:xfrm>
            <a:off x="978407" y="4498848"/>
            <a:ext cx="4663440" cy="270843"/>
          </a:xfrm>
          <a:prstGeom prst="rect">
            <a:avLst/>
          </a:prstGeom>
          <a:noFill/>
        </p:spPr>
        <p:txBody>
          <a:bodyPr wrap="square" lIns="27432" tIns="27432" rIns="27432" bIns="27432" anchor="t">
            <a:spAutoFit/>
          </a:bodyPr>
          <a:lstStyle/>
          <a:p>
            <a:pPr marR="0" lvl="0" indent="0" defTabSz="457200" fontAlgn="auto">
              <a:lnSpc>
                <a:spcPct val="100000"/>
              </a:lnSpc>
              <a:spcBef>
                <a:spcPts val="0"/>
              </a:spcBef>
              <a:spcAft>
                <a:spcPts val="0"/>
              </a:spcAft>
              <a:buClrTx/>
              <a:buSzTx/>
              <a:buFontTx/>
              <a:buNone/>
              <a:tabLst/>
              <a:defRPr/>
            </a:pPr>
            <a:r>
              <a:rPr sz="1400" dirty="0" err="1">
                <a:solidFill>
                  <a:srgbClr val="4C565C"/>
                </a:solidFill>
                <a:latin typeface="Aptos"/>
              </a:rPr>
              <a:t>Άλλ</a:t>
            </a:r>
            <a:r>
              <a:rPr sz="1400" dirty="0">
                <a:solidFill>
                  <a:srgbClr val="4C565C"/>
                </a:solidFill>
                <a:latin typeface="Aptos"/>
              </a:rPr>
              <a:t>αξε η άποψή μου; Τι με έκανε να την αναθεωρήσω;</a:t>
            </a:r>
          </a:p>
        </p:txBody>
      </p:sp>
      <p:sp>
        <p:nvSpPr>
          <p:cNvPr id="20" name="Rounded Rectangle 19"/>
          <p:cNvSpPr/>
          <p:nvPr/>
        </p:nvSpPr>
        <p:spPr>
          <a:xfrm>
            <a:off x="6190488" y="3813048"/>
            <a:ext cx="5120640" cy="1618488"/>
          </a:xfrm>
          <a:prstGeom prst="roundRect">
            <a:avLst/>
          </a:prstGeom>
          <a:solidFill>
            <a:srgbClr val="DCE5DE"/>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Oval 20"/>
          <p:cNvSpPr/>
          <p:nvPr/>
        </p:nvSpPr>
        <p:spPr>
          <a:xfrm>
            <a:off x="6373368" y="3995928"/>
            <a:ext cx="384048" cy="384048"/>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2" name="TextBox 21"/>
          <p:cNvSpPr txBox="1"/>
          <p:nvPr/>
        </p:nvSpPr>
        <p:spPr>
          <a:xfrm>
            <a:off x="6373368" y="4078224"/>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4</a:t>
            </a:r>
          </a:p>
        </p:txBody>
      </p:sp>
      <p:sp>
        <p:nvSpPr>
          <p:cNvPr id="23" name="TextBox 22"/>
          <p:cNvSpPr txBox="1"/>
          <p:nvPr/>
        </p:nvSpPr>
        <p:spPr>
          <a:xfrm>
            <a:off x="6876288" y="3977639"/>
            <a:ext cx="4270248" cy="420624"/>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520" b="1" i="0" u="none" strike="noStrike" kern="1200" cap="none" spc="0" normalizeH="0" baseline="0" noProof="0">
                <a:ln>
                  <a:noFill/>
                </a:ln>
                <a:solidFill>
                  <a:srgbClr val="24465B"/>
                </a:solidFill>
                <a:effectLst/>
                <a:uLnTx/>
                <a:uFillTx/>
                <a:latin typeface="Aptos Display"/>
                <a:ea typeface="+mn-ea"/>
                <a:cs typeface="+mn-cs"/>
              </a:rPr>
              <a:t>Για την ομάδα</a:t>
            </a:r>
          </a:p>
        </p:txBody>
      </p:sp>
      <p:sp>
        <p:nvSpPr>
          <p:cNvPr id="24" name="TextBox 23"/>
          <p:cNvSpPr txBox="1"/>
          <p:nvPr/>
        </p:nvSpPr>
        <p:spPr>
          <a:xfrm>
            <a:off x="6419088" y="4498848"/>
            <a:ext cx="4663440" cy="486287"/>
          </a:xfrm>
          <a:prstGeom prst="rect">
            <a:avLst/>
          </a:prstGeom>
          <a:noFill/>
        </p:spPr>
        <p:txBody>
          <a:bodyPr wrap="square" lIns="27432" tIns="27432" rIns="27432" bIns="27432" anchor="t">
            <a:spAutoFit/>
          </a:bodyPr>
          <a:lstStyle/>
          <a:p>
            <a:pPr defTabSz="457200"/>
            <a:r>
              <a:rPr sz="1400" dirty="0" err="1">
                <a:solidFill>
                  <a:srgbClr val="4C565C"/>
                </a:solidFill>
                <a:latin typeface="Aptos"/>
              </a:rPr>
              <a:t>Δώσ</a:t>
            </a:r>
            <a:r>
              <a:rPr sz="1400" dirty="0">
                <a:solidFill>
                  <a:srgbClr val="4C565C"/>
                </a:solidFill>
                <a:latin typeface="Aptos"/>
              </a:rPr>
              <a:t>αμε χώρο; Ζητήσαμε λόγους; Σεβαστήκαμε τη διαφωνία;</a:t>
            </a:r>
          </a:p>
        </p:txBody>
      </p:sp>
      <p:sp>
        <p:nvSpPr>
          <p:cNvPr id="25" name="Rectangle 24"/>
          <p:cNvSpPr/>
          <p:nvPr/>
        </p:nvSpPr>
        <p:spPr>
          <a:xfrm>
            <a:off x="502920" y="6501384"/>
            <a:ext cx="11155680" cy="10972"/>
          </a:xfrm>
          <a:prstGeom prst="rect">
            <a:avLst/>
          </a:prstGeom>
          <a:solidFill>
            <a:srgbClr val="D9D6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6" name="TextBox 25"/>
          <p:cNvSpPr txBox="1"/>
          <p:nvPr/>
        </p:nvSpPr>
        <p:spPr>
          <a:xfrm>
            <a:off x="530352" y="6537960"/>
            <a:ext cx="5943600" cy="16459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819" b="1" i="0" u="none" strike="noStrike" kern="1200" cap="none" spc="0" normalizeH="0" baseline="0" noProof="0">
                <a:ln>
                  <a:noFill/>
                </a:ln>
                <a:solidFill>
                  <a:srgbClr val="6C7A82"/>
                </a:solidFill>
                <a:effectLst/>
                <a:uLnTx/>
                <a:uFillTx/>
                <a:latin typeface="Aptos"/>
                <a:ea typeface="+mn-ea"/>
                <a:cs typeface="+mn-cs"/>
              </a:rPr>
              <a:t>ΕΝΌΤΗΤΑ 5</a:t>
            </a:r>
          </a:p>
        </p:txBody>
      </p:sp>
      <p:sp>
        <p:nvSpPr>
          <p:cNvPr id="28" name="Θέση αριθμού διαφάνειας 27">
            <a:extLst>
              <a:ext uri="{FF2B5EF4-FFF2-40B4-BE49-F238E27FC236}">
                <a16:creationId xmlns:a16="http://schemas.microsoft.com/office/drawing/2014/main" id="{C95B142C-0806-68F4-64B8-C86283BD1890}"/>
              </a:ext>
            </a:extLst>
          </p:cNvPr>
          <p:cNvSpPr>
            <a:spLocks noGrp="1"/>
          </p:cNvSpPr>
          <p:nvPr>
            <p:ph type="sldNum" sz="quarter" idx="12"/>
          </p:nvPr>
        </p:nvSpPr>
        <p:spPr>
          <a:xfrm>
            <a:off x="9555480" y="6499987"/>
            <a:ext cx="2133600" cy="365125"/>
          </a:xfrm>
        </p:spPr>
        <p:txBody>
          <a:bodyPr/>
          <a:lstStyle/>
          <a:p>
            <a:fld id="{C1FF6DA9-008F-8B48-92A6-B652298478BF}" type="slidenum">
              <a:rPr lang="en-US" smtClean="0"/>
              <a:t>59</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sp>
        <p:nvSpPr>
          <p:cNvPr id="2" name="TextBox 1"/>
          <p:cNvSpPr txBox="1"/>
          <p:nvPr/>
        </p:nvSpPr>
        <p:spPr>
          <a:xfrm>
            <a:off x="685800" y="749808"/>
            <a:ext cx="10607040" cy="452432"/>
          </a:xfrm>
          <a:prstGeom prst="rect">
            <a:avLst/>
          </a:prstGeom>
          <a:noFill/>
        </p:spPr>
        <p:txBody>
          <a:bodyPr wrap="square" lIns="27432" tIns="18288" rIns="27432" bIns="18288"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2700" b="1" i="0" u="none" strike="noStrike" kern="1200" cap="none" spc="0" normalizeH="0" baseline="0" noProof="0" dirty="0" err="1">
                <a:ln>
                  <a:noFill/>
                </a:ln>
                <a:solidFill>
                  <a:srgbClr val="24465B"/>
                </a:solidFill>
                <a:effectLst/>
                <a:uLnTx/>
                <a:uFillTx/>
                <a:latin typeface="Aptos Display"/>
                <a:ea typeface="+mn-ea"/>
                <a:cs typeface="+mn-cs"/>
              </a:rPr>
              <a:t>Τι</a:t>
            </a:r>
            <a:r>
              <a:rPr kumimoji="0" sz="2700" b="1" i="0" u="none" strike="noStrike" kern="1200" cap="none" spc="0" normalizeH="0" baseline="0" noProof="0" dirty="0">
                <a:ln>
                  <a:noFill/>
                </a:ln>
                <a:solidFill>
                  <a:srgbClr val="24465B"/>
                </a:solidFill>
                <a:effectLst/>
                <a:uLnTx/>
                <a:uFillTx/>
                <a:latin typeface="Aptos Display"/>
                <a:ea typeface="+mn-ea"/>
                <a:cs typeface="+mn-cs"/>
              </a:rPr>
              <a:t> </a:t>
            </a:r>
            <a:r>
              <a:rPr kumimoji="0" sz="2700" b="1" i="0" u="none" strike="noStrike" kern="1200" cap="none" spc="0" normalizeH="0" baseline="0" noProof="0" dirty="0" err="1">
                <a:ln>
                  <a:noFill/>
                </a:ln>
                <a:solidFill>
                  <a:srgbClr val="24465B"/>
                </a:solidFill>
                <a:effectLst/>
                <a:uLnTx/>
                <a:uFillTx/>
                <a:latin typeface="Aptos Display"/>
                <a:ea typeface="+mn-ea"/>
                <a:cs typeface="+mn-cs"/>
              </a:rPr>
              <a:t>είν</a:t>
            </a:r>
            <a:r>
              <a:rPr kumimoji="0" sz="2700" b="1" i="0" u="none" strike="noStrike" kern="1200" cap="none" spc="0" normalizeH="0" baseline="0" noProof="0" dirty="0">
                <a:ln>
                  <a:noFill/>
                </a:ln>
                <a:solidFill>
                  <a:srgbClr val="24465B"/>
                </a:solidFill>
                <a:effectLst/>
                <a:uLnTx/>
                <a:uFillTx/>
                <a:latin typeface="Aptos Display"/>
                <a:ea typeface="+mn-ea"/>
                <a:cs typeface="+mn-cs"/>
              </a:rPr>
              <a:t>αι, λοιπόν, η </a:t>
            </a:r>
            <a:r>
              <a:rPr kumimoji="0" lang="el-GR" sz="2700" b="1" i="0" u="none" strike="noStrike" kern="1200" cap="none" spc="0" normalizeH="0" baseline="0" noProof="0" dirty="0">
                <a:ln>
                  <a:noFill/>
                </a:ln>
                <a:solidFill>
                  <a:srgbClr val="24465B"/>
                </a:solidFill>
                <a:effectLst/>
                <a:uLnTx/>
                <a:uFillTx/>
                <a:latin typeface="Aptos Display"/>
                <a:ea typeface="+mn-ea"/>
                <a:cs typeface="+mn-cs"/>
              </a:rPr>
              <a:t>η</a:t>
            </a:r>
            <a:r>
              <a:rPr kumimoji="0" sz="2700" b="1" i="0" u="none" strike="noStrike" kern="1200" cap="none" spc="0" normalizeH="0" baseline="0" noProof="0" dirty="0" err="1">
                <a:ln>
                  <a:noFill/>
                </a:ln>
                <a:solidFill>
                  <a:srgbClr val="24465B"/>
                </a:solidFill>
                <a:effectLst/>
                <a:uLnTx/>
                <a:uFillTx/>
                <a:latin typeface="Aptos Display"/>
                <a:ea typeface="+mn-ea"/>
                <a:cs typeface="+mn-cs"/>
              </a:rPr>
              <a:t>θική</a:t>
            </a:r>
            <a:r>
              <a:rPr kumimoji="0" sz="2700" b="1" i="0" u="none" strike="noStrike" kern="1200" cap="none" spc="0" normalizeH="0" baseline="0" noProof="0" dirty="0">
                <a:ln>
                  <a:noFill/>
                </a:ln>
                <a:solidFill>
                  <a:srgbClr val="24465B"/>
                </a:solidFill>
                <a:effectLst/>
                <a:uLnTx/>
                <a:uFillTx/>
                <a:latin typeface="Aptos Display"/>
                <a:ea typeface="+mn-ea"/>
                <a:cs typeface="+mn-cs"/>
              </a:rPr>
              <a:t>;</a:t>
            </a:r>
          </a:p>
        </p:txBody>
      </p:sp>
      <p:sp>
        <p:nvSpPr>
          <p:cNvPr id="4" name="Rounded Rectangle 3"/>
          <p:cNvSpPr/>
          <p:nvPr/>
        </p:nvSpPr>
        <p:spPr>
          <a:xfrm>
            <a:off x="749808" y="1901952"/>
            <a:ext cx="5120640" cy="1618488"/>
          </a:xfrm>
          <a:prstGeom prst="roundRect">
            <a:avLst/>
          </a:prstGeom>
          <a:solidFill>
            <a:srgbClr val="FFFFFF"/>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Oval 4"/>
          <p:cNvSpPr/>
          <p:nvPr/>
        </p:nvSpPr>
        <p:spPr>
          <a:xfrm>
            <a:off x="932688" y="2084832"/>
            <a:ext cx="384048" cy="384048"/>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TextBox 5"/>
          <p:cNvSpPr txBox="1"/>
          <p:nvPr/>
        </p:nvSpPr>
        <p:spPr>
          <a:xfrm>
            <a:off x="932688" y="2167128"/>
            <a:ext cx="384048" cy="137160"/>
          </a:xfrm>
          <a:prstGeom prst="rect">
            <a:avLst/>
          </a:prstGeom>
          <a:noFill/>
        </p:spPr>
        <p:txBody>
          <a:bodyPr wrap="square" lIns="27432" tIns="18288" rIns="27432" bIns="18288"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850" b="1" i="0" u="none" strike="noStrike" kern="1200" cap="none" spc="0" normalizeH="0" baseline="0" noProof="0">
                <a:ln>
                  <a:noFill/>
                </a:ln>
                <a:solidFill>
                  <a:srgbClr val="FFFFFF"/>
                </a:solidFill>
                <a:effectLst/>
                <a:uLnTx/>
                <a:uFillTx/>
                <a:latin typeface="Aptos"/>
                <a:ea typeface="+mn-ea"/>
                <a:cs typeface="+mn-cs"/>
              </a:rPr>
              <a:t>1</a:t>
            </a:r>
          </a:p>
        </p:txBody>
      </p:sp>
      <p:sp>
        <p:nvSpPr>
          <p:cNvPr id="7" name="TextBox 6"/>
          <p:cNvSpPr txBox="1"/>
          <p:nvPr/>
        </p:nvSpPr>
        <p:spPr>
          <a:xfrm>
            <a:off x="1435607" y="2066544"/>
            <a:ext cx="4251959" cy="420624"/>
          </a:xfrm>
          <a:prstGeom prst="rect">
            <a:avLst/>
          </a:prstGeom>
          <a:noFill/>
        </p:spPr>
        <p:txBody>
          <a:bodyPr wrap="square" lIns="27432" tIns="18288" rIns="27432" bIns="18288"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520" b="1" i="0" u="none" strike="noStrike" kern="1200" cap="none" spc="0" normalizeH="0" baseline="0" noProof="0">
                <a:ln>
                  <a:noFill/>
                </a:ln>
                <a:solidFill>
                  <a:srgbClr val="24465B"/>
                </a:solidFill>
                <a:effectLst/>
                <a:uLnTx/>
                <a:uFillTx/>
                <a:latin typeface="Aptos Display"/>
                <a:ea typeface="+mn-ea"/>
                <a:cs typeface="+mn-cs"/>
              </a:rPr>
              <a:t>Αξίες</a:t>
            </a:r>
          </a:p>
        </p:txBody>
      </p:sp>
      <p:sp>
        <p:nvSpPr>
          <p:cNvPr id="8" name="TextBox 7"/>
          <p:cNvSpPr txBox="1"/>
          <p:nvPr/>
        </p:nvSpPr>
        <p:spPr>
          <a:xfrm>
            <a:off x="978407" y="2587752"/>
            <a:ext cx="4663440" cy="244682"/>
          </a:xfrm>
          <a:prstGeom prst="rect">
            <a:avLst/>
          </a:prstGeom>
          <a:noFill/>
        </p:spPr>
        <p:txBody>
          <a:bodyPr wrap="square" lIns="27432" tIns="18288" rIns="27432" bIns="18288"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350" b="0" i="0" u="none" strike="noStrike" kern="1200" cap="none" spc="0" normalizeH="0" baseline="0" noProof="0" dirty="0">
                <a:ln>
                  <a:noFill/>
                </a:ln>
                <a:solidFill>
                  <a:srgbClr val="4C565C"/>
                </a:solidFill>
                <a:effectLst/>
                <a:uLnTx/>
                <a:uFillTx/>
                <a:latin typeface="Aptos"/>
                <a:ea typeface="+mn-ea"/>
                <a:cs typeface="+mn-cs"/>
              </a:rPr>
              <a:t>Ό,τι</a:t>
            </a:r>
            <a:r>
              <a:rPr kumimoji="0" sz="1350" b="0" i="0" u="none" strike="noStrike" kern="1200" cap="none" spc="0" normalizeH="0" baseline="0" noProof="0" dirty="0">
                <a:ln>
                  <a:noFill/>
                </a:ln>
                <a:solidFill>
                  <a:srgbClr val="4C565C"/>
                </a:solidFill>
                <a:effectLst/>
                <a:uLnTx/>
                <a:uFillTx/>
                <a:latin typeface="Aptos"/>
                <a:ea typeface="+mn-ea"/>
                <a:cs typeface="+mn-cs"/>
              </a:rPr>
              <a:t> </a:t>
            </a:r>
            <a:r>
              <a:rPr kumimoji="0" sz="1350" b="0" i="0" u="none" strike="noStrike" kern="1200" cap="none" spc="0" normalizeH="0" baseline="0" noProof="0" dirty="0" err="1">
                <a:ln>
                  <a:noFill/>
                </a:ln>
                <a:solidFill>
                  <a:srgbClr val="4C565C"/>
                </a:solidFill>
                <a:effectLst/>
                <a:uLnTx/>
                <a:uFillTx/>
                <a:latin typeface="Aptos"/>
                <a:ea typeface="+mn-ea"/>
                <a:cs typeface="+mn-cs"/>
              </a:rPr>
              <a:t>θεωρούμε</a:t>
            </a:r>
            <a:r>
              <a:rPr kumimoji="0" sz="1350" b="0" i="0" u="none" strike="noStrike" kern="1200" cap="none" spc="0" normalizeH="0" baseline="0" noProof="0" dirty="0">
                <a:ln>
                  <a:noFill/>
                </a:ln>
                <a:solidFill>
                  <a:srgbClr val="4C565C"/>
                </a:solidFill>
                <a:effectLst/>
                <a:uLnTx/>
                <a:uFillTx/>
                <a:latin typeface="Aptos"/>
                <a:ea typeface="+mn-ea"/>
                <a:cs typeface="+mn-cs"/>
              </a:rPr>
              <a:t> </a:t>
            </a:r>
            <a:r>
              <a:rPr kumimoji="0" sz="1350" b="0" i="0" u="none" strike="noStrike" kern="1200" cap="none" spc="0" normalizeH="0" baseline="0" noProof="0" dirty="0" err="1">
                <a:ln>
                  <a:noFill/>
                </a:ln>
                <a:solidFill>
                  <a:srgbClr val="4C565C"/>
                </a:solidFill>
                <a:effectLst/>
                <a:uLnTx/>
                <a:uFillTx/>
                <a:latin typeface="Aptos"/>
                <a:ea typeface="+mn-ea"/>
                <a:cs typeface="+mn-cs"/>
              </a:rPr>
              <a:t>σημ</a:t>
            </a:r>
            <a:r>
              <a:rPr kumimoji="0" sz="1350" b="0" i="0" u="none" strike="noStrike" kern="1200" cap="none" spc="0" normalizeH="0" baseline="0" noProof="0" dirty="0">
                <a:ln>
                  <a:noFill/>
                </a:ln>
                <a:solidFill>
                  <a:srgbClr val="4C565C"/>
                </a:solidFill>
                <a:effectLst/>
                <a:uLnTx/>
                <a:uFillTx/>
                <a:latin typeface="Aptos"/>
                <a:ea typeface="+mn-ea"/>
                <a:cs typeface="+mn-cs"/>
              </a:rPr>
              <a:t>αντικό, άξιο σεβασμού και προστασίας.</a:t>
            </a:r>
          </a:p>
        </p:txBody>
      </p:sp>
      <p:sp>
        <p:nvSpPr>
          <p:cNvPr id="9" name="Rounded Rectangle 8"/>
          <p:cNvSpPr/>
          <p:nvPr/>
        </p:nvSpPr>
        <p:spPr>
          <a:xfrm>
            <a:off x="6190488" y="1901952"/>
            <a:ext cx="5120640" cy="1618488"/>
          </a:xfrm>
          <a:prstGeom prst="roundRect">
            <a:avLst/>
          </a:prstGeom>
          <a:solidFill>
            <a:srgbClr val="E5ECEE"/>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Oval 9"/>
          <p:cNvSpPr/>
          <p:nvPr/>
        </p:nvSpPr>
        <p:spPr>
          <a:xfrm>
            <a:off x="6373368" y="2084832"/>
            <a:ext cx="384048" cy="384048"/>
          </a:xfrm>
          <a:prstGeom prst="ellipse">
            <a:avLst/>
          </a:prstGeom>
          <a:solidFill>
            <a:srgbClr val="7D9EA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TextBox 10"/>
          <p:cNvSpPr txBox="1"/>
          <p:nvPr/>
        </p:nvSpPr>
        <p:spPr>
          <a:xfrm>
            <a:off x="6373368" y="2167128"/>
            <a:ext cx="384048" cy="137160"/>
          </a:xfrm>
          <a:prstGeom prst="rect">
            <a:avLst/>
          </a:prstGeom>
          <a:noFill/>
        </p:spPr>
        <p:txBody>
          <a:bodyPr wrap="square" lIns="27432" tIns="18288" rIns="27432" bIns="18288"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850" b="1" i="0" u="none" strike="noStrike" kern="1200" cap="none" spc="0" normalizeH="0" baseline="0" noProof="0">
                <a:ln>
                  <a:noFill/>
                </a:ln>
                <a:solidFill>
                  <a:srgbClr val="FFFFFF"/>
                </a:solidFill>
                <a:effectLst/>
                <a:uLnTx/>
                <a:uFillTx/>
                <a:latin typeface="Aptos"/>
                <a:ea typeface="+mn-ea"/>
                <a:cs typeface="+mn-cs"/>
              </a:rPr>
              <a:t>2</a:t>
            </a:r>
          </a:p>
        </p:txBody>
      </p:sp>
      <p:sp>
        <p:nvSpPr>
          <p:cNvPr id="12" name="TextBox 11"/>
          <p:cNvSpPr txBox="1"/>
          <p:nvPr/>
        </p:nvSpPr>
        <p:spPr>
          <a:xfrm>
            <a:off x="6876288" y="2066544"/>
            <a:ext cx="4251959" cy="420624"/>
          </a:xfrm>
          <a:prstGeom prst="rect">
            <a:avLst/>
          </a:prstGeom>
          <a:noFill/>
        </p:spPr>
        <p:txBody>
          <a:bodyPr wrap="square" lIns="27432" tIns="18288" rIns="27432" bIns="18288"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520" b="1" i="0" u="none" strike="noStrike" kern="1200" cap="none" spc="0" normalizeH="0" baseline="0" noProof="0">
                <a:ln>
                  <a:noFill/>
                </a:ln>
                <a:solidFill>
                  <a:srgbClr val="24465B"/>
                </a:solidFill>
                <a:effectLst/>
                <a:uLnTx/>
                <a:uFillTx/>
                <a:latin typeface="Aptos Display"/>
                <a:ea typeface="+mn-ea"/>
                <a:cs typeface="+mn-cs"/>
              </a:rPr>
              <a:t>Αρχές</a:t>
            </a:r>
          </a:p>
        </p:txBody>
      </p:sp>
      <p:sp>
        <p:nvSpPr>
          <p:cNvPr id="13" name="TextBox 12"/>
          <p:cNvSpPr txBox="1"/>
          <p:nvPr/>
        </p:nvSpPr>
        <p:spPr>
          <a:xfrm>
            <a:off x="6419088" y="2587752"/>
            <a:ext cx="4663440" cy="749808"/>
          </a:xfrm>
          <a:prstGeom prst="rect">
            <a:avLst/>
          </a:prstGeom>
          <a:noFill/>
        </p:spPr>
        <p:txBody>
          <a:bodyPr wrap="square" lIns="27432" tIns="18288" rIns="27432" bIns="18288"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300" b="0" i="0" u="none" strike="noStrike" kern="1200" cap="none" spc="0" normalizeH="0" baseline="0" noProof="0" dirty="0" err="1">
                <a:ln>
                  <a:noFill/>
                </a:ln>
                <a:solidFill>
                  <a:srgbClr val="4C565C"/>
                </a:solidFill>
                <a:effectLst/>
                <a:uLnTx/>
                <a:uFillTx/>
                <a:latin typeface="Aptos"/>
                <a:ea typeface="+mn-ea"/>
                <a:cs typeface="+mn-cs"/>
              </a:rPr>
              <a:t>Γενικά</a:t>
            </a:r>
            <a:r>
              <a:rPr kumimoji="0" sz="1300" b="0" i="0" u="none" strike="noStrike" kern="1200" cap="none" spc="0" normalizeH="0" baseline="0" noProof="0" dirty="0">
                <a:ln>
                  <a:noFill/>
                </a:ln>
                <a:solidFill>
                  <a:srgbClr val="4C565C"/>
                </a:solidFill>
                <a:effectLst/>
                <a:uLnTx/>
                <a:uFillTx/>
                <a:latin typeface="Aptos"/>
                <a:ea typeface="+mn-ea"/>
                <a:cs typeface="+mn-cs"/>
              </a:rPr>
              <a:t> </a:t>
            </a:r>
            <a:r>
              <a:rPr kumimoji="0" sz="1300" b="0" i="0" u="none" strike="noStrike" kern="1200" cap="none" spc="0" normalizeH="0" baseline="0" noProof="0" dirty="0" err="1">
                <a:ln>
                  <a:noFill/>
                </a:ln>
                <a:solidFill>
                  <a:srgbClr val="4C565C"/>
                </a:solidFill>
                <a:effectLst/>
                <a:uLnTx/>
                <a:uFillTx/>
                <a:latin typeface="Aptos"/>
                <a:ea typeface="+mn-ea"/>
                <a:cs typeface="+mn-cs"/>
              </a:rPr>
              <a:t>κριτήρι</a:t>
            </a:r>
            <a:r>
              <a:rPr kumimoji="0" sz="1300" b="0" i="0" u="none" strike="noStrike" kern="1200" cap="none" spc="0" normalizeH="0" baseline="0" noProof="0" dirty="0">
                <a:ln>
                  <a:noFill/>
                </a:ln>
                <a:solidFill>
                  <a:srgbClr val="4C565C"/>
                </a:solidFill>
                <a:effectLst/>
                <a:uLnTx/>
                <a:uFillTx/>
                <a:latin typeface="Aptos"/>
                <a:ea typeface="+mn-ea"/>
                <a:cs typeface="+mn-cs"/>
              </a:rPr>
              <a:t>α που μας βοηθούν να κρίνουμε και να αιτιολογούμε τις επιλογές μας.</a:t>
            </a:r>
          </a:p>
        </p:txBody>
      </p:sp>
      <p:sp>
        <p:nvSpPr>
          <p:cNvPr id="14" name="Rounded Rectangle 13"/>
          <p:cNvSpPr/>
          <p:nvPr/>
        </p:nvSpPr>
        <p:spPr>
          <a:xfrm>
            <a:off x="749808" y="3813048"/>
            <a:ext cx="5120640" cy="1618488"/>
          </a:xfrm>
          <a:prstGeom prst="roundRect">
            <a:avLst/>
          </a:prstGeom>
          <a:solidFill>
            <a:srgbClr val="E8D9BA"/>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5" name="Oval 14"/>
          <p:cNvSpPr/>
          <p:nvPr/>
        </p:nvSpPr>
        <p:spPr>
          <a:xfrm>
            <a:off x="932688" y="3995928"/>
            <a:ext cx="384048" cy="384048"/>
          </a:xfrm>
          <a:prstGeom prst="ellipse">
            <a:avLst/>
          </a:prstGeom>
          <a:solidFill>
            <a:srgbClr val="24465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TextBox 15"/>
          <p:cNvSpPr txBox="1"/>
          <p:nvPr/>
        </p:nvSpPr>
        <p:spPr>
          <a:xfrm>
            <a:off x="932688" y="4078224"/>
            <a:ext cx="384048" cy="137160"/>
          </a:xfrm>
          <a:prstGeom prst="rect">
            <a:avLst/>
          </a:prstGeom>
          <a:noFill/>
        </p:spPr>
        <p:txBody>
          <a:bodyPr wrap="square" lIns="27432" tIns="18288" rIns="27432" bIns="18288"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850" b="1" i="0" u="none" strike="noStrike" kern="1200" cap="none" spc="0" normalizeH="0" baseline="0" noProof="0">
                <a:ln>
                  <a:noFill/>
                </a:ln>
                <a:solidFill>
                  <a:srgbClr val="FFFFFF"/>
                </a:solidFill>
                <a:effectLst/>
                <a:uLnTx/>
                <a:uFillTx/>
                <a:latin typeface="Aptos"/>
                <a:ea typeface="+mn-ea"/>
                <a:cs typeface="+mn-cs"/>
              </a:rPr>
              <a:t>3</a:t>
            </a:r>
          </a:p>
        </p:txBody>
      </p:sp>
      <p:sp>
        <p:nvSpPr>
          <p:cNvPr id="17" name="TextBox 16"/>
          <p:cNvSpPr txBox="1"/>
          <p:nvPr/>
        </p:nvSpPr>
        <p:spPr>
          <a:xfrm>
            <a:off x="1435607" y="3977639"/>
            <a:ext cx="4251959" cy="420624"/>
          </a:xfrm>
          <a:prstGeom prst="rect">
            <a:avLst/>
          </a:prstGeom>
          <a:noFill/>
        </p:spPr>
        <p:txBody>
          <a:bodyPr wrap="square" lIns="27432" tIns="18288" rIns="27432" bIns="18288"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520" b="1" i="0" u="none" strike="noStrike" kern="1200" cap="none" spc="0" normalizeH="0" baseline="0" noProof="0">
                <a:ln>
                  <a:noFill/>
                </a:ln>
                <a:solidFill>
                  <a:srgbClr val="24465B"/>
                </a:solidFill>
                <a:effectLst/>
                <a:uLnTx/>
                <a:uFillTx/>
                <a:latin typeface="Aptos Display"/>
                <a:ea typeface="+mn-ea"/>
                <a:cs typeface="+mn-cs"/>
              </a:rPr>
              <a:t>Κανόνες</a:t>
            </a:r>
          </a:p>
        </p:txBody>
      </p:sp>
      <p:sp>
        <p:nvSpPr>
          <p:cNvPr id="18" name="TextBox 17"/>
          <p:cNvSpPr txBox="1"/>
          <p:nvPr/>
        </p:nvSpPr>
        <p:spPr>
          <a:xfrm>
            <a:off x="978407" y="4498848"/>
            <a:ext cx="4663440" cy="749808"/>
          </a:xfrm>
          <a:prstGeom prst="rect">
            <a:avLst/>
          </a:prstGeom>
          <a:noFill/>
        </p:spPr>
        <p:txBody>
          <a:bodyPr wrap="square" lIns="27432" tIns="18288" rIns="27432" bIns="18288"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300" b="0" i="0" u="none" strike="noStrike" kern="1200" cap="none" spc="0" normalizeH="0" baseline="0" noProof="0" dirty="0" err="1">
                <a:ln>
                  <a:noFill/>
                </a:ln>
                <a:solidFill>
                  <a:srgbClr val="4C565C"/>
                </a:solidFill>
                <a:effectLst/>
                <a:uLnTx/>
                <a:uFillTx/>
                <a:latin typeface="Aptos"/>
                <a:ea typeface="+mn-ea"/>
                <a:cs typeface="+mn-cs"/>
              </a:rPr>
              <a:t>Πρ</a:t>
            </a:r>
            <a:r>
              <a:rPr kumimoji="0" sz="1300" b="0" i="0" u="none" strike="noStrike" kern="1200" cap="none" spc="0" normalizeH="0" baseline="0" noProof="0" dirty="0">
                <a:ln>
                  <a:noFill/>
                </a:ln>
                <a:solidFill>
                  <a:srgbClr val="4C565C"/>
                </a:solidFill>
                <a:effectLst/>
                <a:uLnTx/>
                <a:uFillTx/>
                <a:latin typeface="Aptos"/>
                <a:ea typeface="+mn-ea"/>
                <a:cs typeface="+mn-cs"/>
              </a:rPr>
              <a:t>ακτικές ρυθμίσεις της συμπεριφοράς σε συγκεκριμένες καταστάσεις και σχέσεις.</a:t>
            </a:r>
          </a:p>
        </p:txBody>
      </p:sp>
      <p:sp>
        <p:nvSpPr>
          <p:cNvPr id="19" name="Rounded Rectangle 18"/>
          <p:cNvSpPr/>
          <p:nvPr/>
        </p:nvSpPr>
        <p:spPr>
          <a:xfrm>
            <a:off x="6190488" y="3813048"/>
            <a:ext cx="5120640" cy="1618488"/>
          </a:xfrm>
          <a:prstGeom prst="roundRect">
            <a:avLst/>
          </a:prstGeom>
          <a:solidFill>
            <a:srgbClr val="DCE5DE"/>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0" name="Oval 19"/>
          <p:cNvSpPr/>
          <p:nvPr/>
        </p:nvSpPr>
        <p:spPr>
          <a:xfrm>
            <a:off x="6373368" y="3995928"/>
            <a:ext cx="384048" cy="384048"/>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TextBox 20"/>
          <p:cNvSpPr txBox="1"/>
          <p:nvPr/>
        </p:nvSpPr>
        <p:spPr>
          <a:xfrm>
            <a:off x="6373368" y="4078224"/>
            <a:ext cx="384048" cy="137160"/>
          </a:xfrm>
          <a:prstGeom prst="rect">
            <a:avLst/>
          </a:prstGeom>
          <a:noFill/>
        </p:spPr>
        <p:txBody>
          <a:bodyPr wrap="square" lIns="27432" tIns="18288" rIns="27432" bIns="18288"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850" b="1" i="0" u="none" strike="noStrike" kern="1200" cap="none" spc="0" normalizeH="0" baseline="0" noProof="0">
                <a:ln>
                  <a:noFill/>
                </a:ln>
                <a:solidFill>
                  <a:srgbClr val="FFFFFF"/>
                </a:solidFill>
                <a:effectLst/>
                <a:uLnTx/>
                <a:uFillTx/>
                <a:latin typeface="Aptos"/>
                <a:ea typeface="+mn-ea"/>
                <a:cs typeface="+mn-cs"/>
              </a:rPr>
              <a:t>4</a:t>
            </a:r>
          </a:p>
        </p:txBody>
      </p:sp>
      <p:sp>
        <p:nvSpPr>
          <p:cNvPr id="22" name="TextBox 21"/>
          <p:cNvSpPr txBox="1"/>
          <p:nvPr/>
        </p:nvSpPr>
        <p:spPr>
          <a:xfrm>
            <a:off x="6876288" y="3977639"/>
            <a:ext cx="4251959" cy="420624"/>
          </a:xfrm>
          <a:prstGeom prst="rect">
            <a:avLst/>
          </a:prstGeom>
          <a:noFill/>
        </p:spPr>
        <p:txBody>
          <a:bodyPr wrap="square" lIns="27432" tIns="18288" rIns="27432" bIns="18288"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520" b="1" i="0" u="none" strike="noStrike" kern="1200" cap="none" spc="0" normalizeH="0" baseline="0" noProof="0">
                <a:ln>
                  <a:noFill/>
                </a:ln>
                <a:solidFill>
                  <a:srgbClr val="24465B"/>
                </a:solidFill>
                <a:effectLst/>
                <a:uLnTx/>
                <a:uFillTx/>
                <a:latin typeface="Aptos Display"/>
                <a:ea typeface="+mn-ea"/>
                <a:cs typeface="+mn-cs"/>
              </a:rPr>
              <a:t>Σχέσεις &amp; πράξεις</a:t>
            </a:r>
          </a:p>
        </p:txBody>
      </p:sp>
      <p:sp>
        <p:nvSpPr>
          <p:cNvPr id="23" name="TextBox 22"/>
          <p:cNvSpPr txBox="1"/>
          <p:nvPr/>
        </p:nvSpPr>
        <p:spPr>
          <a:xfrm>
            <a:off x="6419088" y="4498848"/>
            <a:ext cx="4663440" cy="749808"/>
          </a:xfrm>
          <a:prstGeom prst="rect">
            <a:avLst/>
          </a:prstGeom>
          <a:noFill/>
        </p:spPr>
        <p:txBody>
          <a:bodyPr wrap="square" lIns="27432" tIns="18288" rIns="27432" bIns="18288"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260" b="0" i="0" u="none" strike="noStrike" kern="1200" cap="none" spc="0" normalizeH="0" baseline="0" noProof="0">
                <a:ln>
                  <a:noFill/>
                </a:ln>
                <a:solidFill>
                  <a:srgbClr val="4C565C"/>
                </a:solidFill>
                <a:effectLst/>
                <a:uLnTx/>
                <a:uFillTx/>
                <a:latin typeface="Aptos"/>
                <a:ea typeface="+mn-ea"/>
                <a:cs typeface="+mn-cs"/>
              </a:rPr>
              <a:t>Η ηθική εκδηλώνεται στον τρόπο που επιλέγουμε να σχετιζόμαστε με τον εαυτό, τους άλλους και το περιβάλλον.</a:t>
            </a:r>
          </a:p>
        </p:txBody>
      </p:sp>
      <p:sp>
        <p:nvSpPr>
          <p:cNvPr id="26" name="Rectangle 25"/>
          <p:cNvSpPr/>
          <p:nvPr/>
        </p:nvSpPr>
        <p:spPr>
          <a:xfrm>
            <a:off x="502920" y="6501384"/>
            <a:ext cx="11155680" cy="9144"/>
          </a:xfrm>
          <a:prstGeom prst="rect">
            <a:avLst/>
          </a:prstGeom>
          <a:solidFill>
            <a:srgbClr val="E1DED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7" name="TextBox 26"/>
          <p:cNvSpPr txBox="1"/>
          <p:nvPr/>
        </p:nvSpPr>
        <p:spPr>
          <a:xfrm>
            <a:off x="530352" y="6537960"/>
            <a:ext cx="5943600" cy="164592"/>
          </a:xfrm>
          <a:prstGeom prst="rect">
            <a:avLst/>
          </a:prstGeom>
          <a:noFill/>
        </p:spPr>
        <p:txBody>
          <a:bodyPr wrap="square" lIns="27432" tIns="18288" rIns="27432" bIns="18288"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819" b="1" i="0" u="none" strike="noStrike" kern="1200" cap="none" spc="0" normalizeH="0" baseline="0" noProof="0">
                <a:ln>
                  <a:noFill/>
                </a:ln>
                <a:solidFill>
                  <a:srgbClr val="6C7A82"/>
                </a:solidFill>
                <a:effectLst/>
                <a:uLnTx/>
                <a:uFillTx/>
                <a:latin typeface="Aptos"/>
                <a:ea typeface="+mn-ea"/>
                <a:cs typeface="+mn-cs"/>
              </a:rPr>
              <a:t>ΕΝΟΤΗΤΑ 1</a:t>
            </a:r>
          </a:p>
        </p:txBody>
      </p:sp>
      <p:sp>
        <p:nvSpPr>
          <p:cNvPr id="24" name="TextBox 23">
            <a:extLst>
              <a:ext uri="{FF2B5EF4-FFF2-40B4-BE49-F238E27FC236}">
                <a16:creationId xmlns:a16="http://schemas.microsoft.com/office/drawing/2014/main" id="{59CDA434-EC28-DFCC-B67B-94D94A0AD7AE}"/>
              </a:ext>
            </a:extLst>
          </p:cNvPr>
          <p:cNvSpPr txBox="1"/>
          <p:nvPr/>
        </p:nvSpPr>
        <p:spPr>
          <a:xfrm>
            <a:off x="704088" y="1389888"/>
            <a:ext cx="10241280" cy="275460"/>
          </a:xfrm>
          <a:prstGeom prst="rect">
            <a:avLst/>
          </a:prstGeom>
          <a:noFill/>
        </p:spPr>
        <p:txBody>
          <a:bodyPr wrap="square" lIns="27432" tIns="18288" rIns="27432" bIns="18288" anchor="t">
            <a:spAutoFit/>
          </a:bodyPr>
          <a:lstStyle/>
          <a:p>
            <a:pPr marL="0" marR="0" lvl="0" indent="0" algn="ctr" defTabSz="914400" rtl="0" eaLnBrk="1" fontAlgn="auto" latinLnBrk="0" hangingPunct="1">
              <a:lnSpc>
                <a:spcPct val="100000"/>
              </a:lnSpc>
              <a:spcBef>
                <a:spcPts val="0"/>
              </a:spcBef>
              <a:spcAft>
                <a:spcPts val="200"/>
              </a:spcAft>
              <a:buClrTx/>
              <a:buSzTx/>
              <a:buFontTx/>
              <a:buNone/>
              <a:tabLst/>
              <a:defRPr/>
            </a:pPr>
            <a:r>
              <a:rPr kumimoji="0" sz="1550" b="0" i="0" u="none" strike="noStrike" kern="1200" cap="none" spc="0" normalizeH="0" baseline="0" noProof="0" dirty="0" err="1">
                <a:ln>
                  <a:noFill/>
                </a:ln>
                <a:solidFill>
                  <a:srgbClr val="6C7A82"/>
                </a:solidFill>
                <a:effectLst/>
                <a:uLnTx/>
                <a:uFillTx/>
                <a:latin typeface="Aptos"/>
                <a:ea typeface="+mn-ea"/>
                <a:cs typeface="+mn-cs"/>
              </a:rPr>
              <a:t>Δεν</a:t>
            </a:r>
            <a:r>
              <a:rPr kumimoji="0" sz="1550" b="0" i="0" u="none" strike="noStrike" kern="1200" cap="none" spc="0" normalizeH="0" baseline="0" noProof="0" dirty="0">
                <a:ln>
                  <a:noFill/>
                </a:ln>
                <a:solidFill>
                  <a:srgbClr val="6C7A82"/>
                </a:solidFill>
                <a:effectLst/>
                <a:uLnTx/>
                <a:uFillTx/>
                <a:latin typeface="Aptos"/>
                <a:ea typeface="+mn-ea"/>
                <a:cs typeface="+mn-cs"/>
              </a:rPr>
              <a:t> υπ</a:t>
            </a:r>
            <a:r>
              <a:rPr kumimoji="0" sz="1550" b="0" i="0" u="none" strike="noStrike" kern="1200" cap="none" spc="0" normalizeH="0" baseline="0" noProof="0" dirty="0" err="1">
                <a:ln>
                  <a:noFill/>
                </a:ln>
                <a:solidFill>
                  <a:srgbClr val="6C7A82"/>
                </a:solidFill>
                <a:effectLst/>
                <a:uLnTx/>
                <a:uFillTx/>
                <a:latin typeface="Aptos"/>
                <a:ea typeface="+mn-ea"/>
                <a:cs typeface="+mn-cs"/>
              </a:rPr>
              <a:t>άρχει</a:t>
            </a:r>
            <a:r>
              <a:rPr kumimoji="0" sz="1550" b="0" i="0" u="none" strike="noStrike" kern="1200" cap="none" spc="0" normalizeH="0" baseline="0" noProof="0" dirty="0">
                <a:ln>
                  <a:noFill/>
                </a:ln>
                <a:solidFill>
                  <a:srgbClr val="6C7A82"/>
                </a:solidFill>
                <a:effectLst/>
                <a:uLnTx/>
                <a:uFillTx/>
                <a:latin typeface="Aptos"/>
                <a:ea typeface="+mn-ea"/>
                <a:cs typeface="+mn-cs"/>
              </a:rPr>
              <a:t> </a:t>
            </a:r>
            <a:r>
              <a:rPr kumimoji="0" sz="1550" b="0" i="0" u="none" strike="noStrike" kern="1200" cap="none" spc="0" normalizeH="0" baseline="0" noProof="0" dirty="0" err="1">
                <a:ln>
                  <a:noFill/>
                </a:ln>
                <a:solidFill>
                  <a:srgbClr val="6C7A82"/>
                </a:solidFill>
                <a:effectLst/>
                <a:uLnTx/>
                <a:uFillTx/>
                <a:latin typeface="Aptos"/>
                <a:ea typeface="+mn-ea"/>
                <a:cs typeface="+mn-cs"/>
              </a:rPr>
              <a:t>έν</a:t>
            </a:r>
            <a:r>
              <a:rPr kumimoji="0" sz="1550" b="0" i="0" u="none" strike="noStrike" kern="1200" cap="none" spc="0" normalizeH="0" baseline="0" noProof="0" dirty="0">
                <a:ln>
                  <a:noFill/>
                </a:ln>
                <a:solidFill>
                  <a:srgbClr val="6C7A82"/>
                </a:solidFill>
                <a:effectLst/>
                <a:uLnTx/>
                <a:uFillTx/>
                <a:latin typeface="Aptos"/>
                <a:ea typeface="+mn-ea"/>
                <a:cs typeface="+mn-cs"/>
              </a:rPr>
              <a:t>ας εύκολος καθολικός ορισμός</a:t>
            </a:r>
            <a:r>
              <a:rPr kumimoji="0" lang="el-GR" sz="1550" b="0" i="0" u="none" strike="noStrike" kern="1200" cap="none" spc="0" normalizeH="0" baseline="0" noProof="0" dirty="0">
                <a:ln>
                  <a:noFill/>
                </a:ln>
                <a:solidFill>
                  <a:srgbClr val="6C7A82"/>
                </a:solidFill>
                <a:effectLst/>
                <a:uLnTx/>
                <a:uFillTx/>
                <a:latin typeface="Aptos"/>
                <a:ea typeface="+mn-ea"/>
                <a:cs typeface="+mn-cs"/>
              </a:rPr>
              <a:t>. Κ</a:t>
            </a:r>
            <a:r>
              <a:rPr kumimoji="0" sz="1550" b="0" i="0" u="none" strike="noStrike" kern="1200" cap="none" spc="0" normalizeH="0" baseline="0" noProof="0" dirty="0" err="1">
                <a:ln>
                  <a:noFill/>
                </a:ln>
                <a:solidFill>
                  <a:srgbClr val="6C7A82"/>
                </a:solidFill>
                <a:effectLst/>
                <a:uLnTx/>
                <a:uFillTx/>
                <a:latin typeface="Aptos"/>
                <a:ea typeface="+mn-ea"/>
                <a:cs typeface="+mn-cs"/>
              </a:rPr>
              <a:t>οινός</a:t>
            </a:r>
            <a:r>
              <a:rPr kumimoji="0" sz="1550" b="0" i="0" u="none" strike="noStrike" kern="1200" cap="none" spc="0" normalizeH="0" baseline="0" noProof="0" dirty="0">
                <a:ln>
                  <a:noFill/>
                </a:ln>
                <a:solidFill>
                  <a:srgbClr val="6C7A82"/>
                </a:solidFill>
                <a:effectLst/>
                <a:uLnTx/>
                <a:uFillTx/>
                <a:latin typeface="Aptos"/>
                <a:ea typeface="+mn-ea"/>
                <a:cs typeface="+mn-cs"/>
              </a:rPr>
              <a:t> </a:t>
            </a:r>
            <a:r>
              <a:rPr kumimoji="0" sz="1550" b="0" i="0" u="none" strike="noStrike" kern="1200" cap="none" spc="0" normalizeH="0" baseline="0" noProof="0" dirty="0" err="1">
                <a:ln>
                  <a:noFill/>
                </a:ln>
                <a:solidFill>
                  <a:srgbClr val="6C7A82"/>
                </a:solidFill>
                <a:effectLst/>
                <a:uLnTx/>
                <a:uFillTx/>
                <a:latin typeface="Aptos"/>
                <a:ea typeface="+mn-ea"/>
                <a:cs typeface="+mn-cs"/>
              </a:rPr>
              <a:t>λειτουργικός</a:t>
            </a:r>
            <a:r>
              <a:rPr kumimoji="0" sz="1550" b="0" i="0" u="none" strike="noStrike" kern="1200" cap="none" spc="0" normalizeH="0" baseline="0" noProof="0" dirty="0">
                <a:ln>
                  <a:noFill/>
                </a:ln>
                <a:solidFill>
                  <a:srgbClr val="6C7A82"/>
                </a:solidFill>
                <a:effectLst/>
                <a:uLnTx/>
                <a:uFillTx/>
                <a:latin typeface="Aptos"/>
                <a:ea typeface="+mn-ea"/>
                <a:cs typeface="+mn-cs"/>
              </a:rPr>
              <a:t> π</a:t>
            </a:r>
            <a:r>
              <a:rPr kumimoji="0" sz="1550" b="0" i="0" u="none" strike="noStrike" kern="1200" cap="none" spc="0" normalizeH="0" baseline="0" noProof="0" dirty="0" err="1">
                <a:ln>
                  <a:noFill/>
                </a:ln>
                <a:solidFill>
                  <a:srgbClr val="6C7A82"/>
                </a:solidFill>
                <a:effectLst/>
                <a:uLnTx/>
                <a:uFillTx/>
                <a:latin typeface="Aptos"/>
                <a:ea typeface="+mn-ea"/>
                <a:cs typeface="+mn-cs"/>
              </a:rPr>
              <a:t>υρήν</a:t>
            </a:r>
            <a:r>
              <a:rPr kumimoji="0" sz="1550" b="0" i="0" u="none" strike="noStrike" kern="1200" cap="none" spc="0" normalizeH="0" baseline="0" noProof="0" dirty="0">
                <a:ln>
                  <a:noFill/>
                </a:ln>
                <a:solidFill>
                  <a:srgbClr val="6C7A82"/>
                </a:solidFill>
                <a:effectLst/>
                <a:uLnTx/>
                <a:uFillTx/>
                <a:latin typeface="Aptos"/>
                <a:ea typeface="+mn-ea"/>
                <a:cs typeface="+mn-cs"/>
              </a:rPr>
              <a:t>ας</a:t>
            </a:r>
            <a:r>
              <a:rPr kumimoji="0" lang="el-GR" sz="1550" b="0" i="0" u="none" strike="noStrike" kern="1200" cap="none" spc="0" normalizeH="0" baseline="0" noProof="0" dirty="0">
                <a:ln>
                  <a:noFill/>
                </a:ln>
                <a:solidFill>
                  <a:srgbClr val="6C7A82"/>
                </a:solidFill>
                <a:effectLst/>
                <a:uLnTx/>
                <a:uFillTx/>
                <a:latin typeface="Aptos"/>
                <a:ea typeface="+mn-ea"/>
                <a:cs typeface="+mn-cs"/>
              </a:rPr>
              <a:t>:</a:t>
            </a:r>
            <a:endParaRPr kumimoji="0" sz="1550" b="0" i="0" u="none" strike="noStrike" kern="1200" cap="none" spc="0" normalizeH="0" baseline="0" noProof="0" dirty="0">
              <a:ln>
                <a:noFill/>
              </a:ln>
              <a:solidFill>
                <a:srgbClr val="6C7A82"/>
              </a:solidFill>
              <a:effectLst/>
              <a:uLnTx/>
              <a:uFillTx/>
              <a:latin typeface="Aptos"/>
              <a:ea typeface="+mn-ea"/>
              <a:cs typeface="+mn-cs"/>
            </a:endParaRPr>
          </a:p>
        </p:txBody>
      </p:sp>
      <p:sp>
        <p:nvSpPr>
          <p:cNvPr id="25" name="Θέση αριθμού διαφάνειας 24">
            <a:extLst>
              <a:ext uri="{FF2B5EF4-FFF2-40B4-BE49-F238E27FC236}">
                <a16:creationId xmlns:a16="http://schemas.microsoft.com/office/drawing/2014/main" id="{963F94C7-68EF-6C8B-E785-D58FE89F58AE}"/>
              </a:ext>
            </a:extLst>
          </p:cNvPr>
          <p:cNvSpPr>
            <a:spLocks noGrp="1"/>
          </p:cNvSpPr>
          <p:nvPr>
            <p:ph type="sldNum" sz="quarter" idx="12"/>
          </p:nvPr>
        </p:nvSpPr>
        <p:spPr>
          <a:xfrm>
            <a:off x="9631680" y="6437693"/>
            <a:ext cx="2133600" cy="365125"/>
          </a:xfrm>
        </p:spPr>
        <p:txBody>
          <a:bodyPr/>
          <a:lstStyle/>
          <a:p>
            <a:fld id="{C1FF6DA9-008F-8B48-92A6-B652298478BF}" type="slidenum">
              <a:rPr lang="en-US" smtClean="0"/>
              <a:t>6</a:t>
            </a:fld>
            <a:endParaRPr lang="en-US"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sp>
        <p:nvSpPr>
          <p:cNvPr id="2" name="TextBox 1"/>
          <p:cNvSpPr txBox="1"/>
          <p:nvPr/>
        </p:nvSpPr>
        <p:spPr>
          <a:xfrm>
            <a:off x="685800" y="420624"/>
            <a:ext cx="4754880" cy="25603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930" b="1" i="0" u="none" strike="noStrike" kern="1200" cap="none" spc="0" normalizeH="0" baseline="0" noProof="0">
                <a:ln>
                  <a:noFill/>
                </a:ln>
                <a:solidFill>
                  <a:srgbClr val="D7B06B"/>
                </a:solidFill>
                <a:effectLst/>
                <a:uLnTx/>
                <a:uFillTx/>
                <a:latin typeface="Aptos"/>
                <a:ea typeface="+mn-ea"/>
                <a:cs typeface="+mn-cs"/>
              </a:rPr>
              <a:t>ΓΙΑ ΤΗΝ ΕΠΙΜΟΡΦΩΣΗ ΣΥΜΒΟΥΛΩΝ</a:t>
            </a:r>
          </a:p>
        </p:txBody>
      </p:sp>
      <p:sp>
        <p:nvSpPr>
          <p:cNvPr id="3" name="TextBox 2"/>
          <p:cNvSpPr txBox="1"/>
          <p:nvPr/>
        </p:nvSpPr>
        <p:spPr>
          <a:xfrm>
            <a:off x="685800" y="749808"/>
            <a:ext cx="10607040" cy="658368"/>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2700" b="1" i="0" u="none" strike="noStrike" kern="1200" cap="none" spc="0" normalizeH="0" baseline="0" noProof="0" dirty="0" err="1">
                <a:ln>
                  <a:noFill/>
                </a:ln>
                <a:solidFill>
                  <a:srgbClr val="24465B"/>
                </a:solidFill>
                <a:effectLst/>
                <a:uLnTx/>
                <a:uFillTx/>
                <a:latin typeface="Aptos Display"/>
                <a:ea typeface="+mn-ea"/>
                <a:cs typeface="+mn-cs"/>
              </a:rPr>
              <a:t>Τι</a:t>
            </a:r>
            <a:r>
              <a:rPr kumimoji="0" sz="2700" b="1" i="0" u="none" strike="noStrike" kern="1200" cap="none" spc="0" normalizeH="0" baseline="0" noProof="0" dirty="0">
                <a:ln>
                  <a:noFill/>
                </a:ln>
                <a:solidFill>
                  <a:srgbClr val="24465B"/>
                </a:solidFill>
                <a:effectLst/>
                <a:uLnTx/>
                <a:uFillTx/>
                <a:latin typeface="Aptos Display"/>
                <a:ea typeface="+mn-ea"/>
                <a:cs typeface="+mn-cs"/>
              </a:rPr>
              <a:t> </a:t>
            </a:r>
            <a:r>
              <a:rPr kumimoji="0" sz="2700" b="1" i="0" u="none" strike="noStrike" kern="1200" cap="none" spc="0" normalizeH="0" baseline="0" noProof="0" dirty="0" err="1">
                <a:ln>
                  <a:noFill/>
                </a:ln>
                <a:solidFill>
                  <a:srgbClr val="24465B"/>
                </a:solidFill>
                <a:effectLst/>
                <a:uLnTx/>
                <a:uFillTx/>
                <a:latin typeface="Aptos Display"/>
                <a:ea typeface="+mn-ea"/>
                <a:cs typeface="+mn-cs"/>
              </a:rPr>
              <a:t>χρειάζετ</a:t>
            </a:r>
            <a:r>
              <a:rPr kumimoji="0" sz="2700" b="1" i="0" u="none" strike="noStrike" kern="1200" cap="none" spc="0" normalizeH="0" baseline="0" noProof="0" dirty="0">
                <a:ln>
                  <a:noFill/>
                </a:ln>
                <a:solidFill>
                  <a:srgbClr val="24465B"/>
                </a:solidFill>
                <a:effectLst/>
                <a:uLnTx/>
                <a:uFillTx/>
                <a:latin typeface="Aptos Display"/>
                <a:ea typeface="+mn-ea"/>
                <a:cs typeface="+mn-cs"/>
              </a:rPr>
              <a:t>αι να υποστηρίξει ο/η Σύμβουλος Εκπαίδευσης</a:t>
            </a:r>
          </a:p>
        </p:txBody>
      </p:sp>
      <p:sp>
        <p:nvSpPr>
          <p:cNvPr id="4" name="TextBox 3"/>
          <p:cNvSpPr txBox="1"/>
          <p:nvPr/>
        </p:nvSpPr>
        <p:spPr>
          <a:xfrm>
            <a:off x="704088" y="1389888"/>
            <a:ext cx="10241280" cy="384048"/>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200" b="0" i="0" u="none" strike="noStrike" kern="1200" cap="none" spc="0" normalizeH="0" baseline="0" noProof="0" dirty="0" err="1">
                <a:ln>
                  <a:noFill/>
                </a:ln>
                <a:solidFill>
                  <a:srgbClr val="6C7A82"/>
                </a:solidFill>
                <a:effectLst/>
                <a:uLnTx/>
                <a:uFillTx/>
                <a:latin typeface="Aptos"/>
                <a:ea typeface="+mn-ea"/>
                <a:cs typeface="+mn-cs"/>
              </a:rPr>
              <a:t>Σύνθεση</a:t>
            </a:r>
            <a:r>
              <a:rPr kumimoji="0" sz="1200" b="0" i="0" u="none" strike="noStrike" kern="1200" cap="none" spc="0" normalizeH="0" baseline="0" noProof="0" dirty="0">
                <a:ln>
                  <a:noFill/>
                </a:ln>
                <a:solidFill>
                  <a:srgbClr val="6C7A82"/>
                </a:solidFill>
                <a:effectLst/>
                <a:uLnTx/>
                <a:uFillTx/>
                <a:latin typeface="Aptos"/>
                <a:ea typeface="+mn-ea"/>
                <a:cs typeface="+mn-cs"/>
              </a:rPr>
              <a:t> </a:t>
            </a:r>
            <a:r>
              <a:rPr kumimoji="0" sz="1200" b="0" i="0" u="none" strike="noStrike" kern="1200" cap="none" spc="0" normalizeH="0" baseline="0" noProof="0" dirty="0" err="1">
                <a:ln>
                  <a:noFill/>
                </a:ln>
                <a:solidFill>
                  <a:srgbClr val="6C7A82"/>
                </a:solidFill>
                <a:effectLst/>
                <a:uLnTx/>
                <a:uFillTx/>
                <a:latin typeface="Aptos"/>
                <a:ea typeface="+mn-ea"/>
                <a:cs typeface="+mn-cs"/>
              </a:rPr>
              <a:t>εφ</a:t>
            </a:r>
            <a:r>
              <a:rPr kumimoji="0" sz="1200" b="0" i="0" u="none" strike="noStrike" kern="1200" cap="none" spc="0" normalizeH="0" baseline="0" noProof="0" dirty="0">
                <a:ln>
                  <a:noFill/>
                </a:ln>
                <a:solidFill>
                  <a:srgbClr val="6C7A82"/>
                </a:solidFill>
                <a:effectLst/>
                <a:uLnTx/>
                <a:uFillTx/>
                <a:latin typeface="Aptos"/>
                <a:ea typeface="+mn-ea"/>
                <a:cs typeface="+mn-cs"/>
              </a:rPr>
              <a:t>αρμογής με βάση τη λογική του ΠΣ</a:t>
            </a:r>
          </a:p>
        </p:txBody>
      </p:sp>
      <p:sp>
        <p:nvSpPr>
          <p:cNvPr id="5" name="Rounded Rectangle 4"/>
          <p:cNvSpPr/>
          <p:nvPr/>
        </p:nvSpPr>
        <p:spPr>
          <a:xfrm>
            <a:off x="749808" y="1901952"/>
            <a:ext cx="3307080" cy="1618488"/>
          </a:xfrm>
          <a:prstGeom prst="roundRect">
            <a:avLst/>
          </a:prstGeom>
          <a:solidFill>
            <a:srgbClr val="FFFFFF"/>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Oval 5"/>
          <p:cNvSpPr/>
          <p:nvPr/>
        </p:nvSpPr>
        <p:spPr>
          <a:xfrm>
            <a:off x="932688" y="2084832"/>
            <a:ext cx="384048" cy="384048"/>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TextBox 6"/>
          <p:cNvSpPr txBox="1"/>
          <p:nvPr/>
        </p:nvSpPr>
        <p:spPr>
          <a:xfrm>
            <a:off x="932688" y="2167128"/>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1</a:t>
            </a:r>
          </a:p>
        </p:txBody>
      </p:sp>
      <p:sp>
        <p:nvSpPr>
          <p:cNvPr id="8" name="TextBox 7"/>
          <p:cNvSpPr txBox="1"/>
          <p:nvPr/>
        </p:nvSpPr>
        <p:spPr>
          <a:xfrm>
            <a:off x="1435607" y="2066544"/>
            <a:ext cx="2456688" cy="420624"/>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20" b="1" i="0" u="none" strike="noStrike" kern="1200" cap="none" spc="0" normalizeH="0" baseline="0" noProof="0">
                <a:ln>
                  <a:noFill/>
                </a:ln>
                <a:solidFill>
                  <a:srgbClr val="24465B"/>
                </a:solidFill>
                <a:effectLst/>
                <a:uLnTx/>
                <a:uFillTx/>
                <a:latin typeface="Aptos Display"/>
                <a:ea typeface="+mn-ea"/>
                <a:cs typeface="+mn-cs"/>
              </a:rPr>
              <a:t>Σχεδιασμός</a:t>
            </a:r>
          </a:p>
        </p:txBody>
      </p:sp>
      <p:sp>
        <p:nvSpPr>
          <p:cNvPr id="9" name="TextBox 8"/>
          <p:cNvSpPr txBox="1"/>
          <p:nvPr/>
        </p:nvSpPr>
        <p:spPr>
          <a:xfrm>
            <a:off x="978407" y="2587752"/>
            <a:ext cx="2849880" cy="701731"/>
          </a:xfrm>
          <a:prstGeom prst="rect">
            <a:avLst/>
          </a:prstGeom>
          <a:noFill/>
        </p:spPr>
        <p:txBody>
          <a:bodyPr wrap="square" lIns="27432" tIns="27432" rIns="27432" bIns="27432" anchor="t">
            <a:spAutoFit/>
          </a:bodyPr>
          <a:lstStyle/>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l-GR" sz="1400" dirty="0">
                <a:solidFill>
                  <a:srgbClr val="263238"/>
                </a:solidFill>
                <a:latin typeface="Aptos"/>
              </a:rPr>
              <a:t>π</a:t>
            </a:r>
            <a:r>
              <a:rPr kumimoji="0" lang="el-GR" sz="1400" b="0" i="0" u="none" strike="noStrike" kern="1200" cap="none" spc="0" normalizeH="0" baseline="0" noProof="0" dirty="0" err="1">
                <a:ln>
                  <a:noFill/>
                </a:ln>
                <a:solidFill>
                  <a:srgbClr val="263238"/>
                </a:solidFill>
                <a:effectLst/>
                <a:uLnTx/>
                <a:uFillTx/>
                <a:latin typeface="Aptos"/>
                <a:ea typeface="+mn-ea"/>
                <a:cs typeface="+mn-cs"/>
              </a:rPr>
              <a:t>ροετοιμασία</a:t>
            </a:r>
            <a:r>
              <a:rPr kumimoji="0" lang="el-GR" sz="1400" b="0" i="0" u="none" strike="noStrike" kern="1200" cap="none" spc="0" normalizeH="0" baseline="0" noProof="0" dirty="0">
                <a:ln>
                  <a:noFill/>
                </a:ln>
                <a:solidFill>
                  <a:srgbClr val="263238"/>
                </a:solidFill>
                <a:effectLst/>
                <a:uLnTx/>
                <a:uFillTx/>
                <a:latin typeface="Aptos"/>
                <a:ea typeface="+mn-ea"/>
                <a:cs typeface="+mn-cs"/>
              </a:rPr>
              <a:t> ενοτήτων</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l-GR" sz="1400" dirty="0">
                <a:solidFill>
                  <a:srgbClr val="263238"/>
                </a:solidFill>
                <a:latin typeface="Aptos"/>
              </a:rPr>
              <a:t>έμφαση στα </a:t>
            </a:r>
            <a:r>
              <a:rPr kumimoji="0" lang="el-GR" sz="1400" b="0" i="0" u="none" strike="noStrike" kern="1200" cap="none" spc="0" normalizeH="0" baseline="0" noProof="0" dirty="0">
                <a:ln>
                  <a:noFill/>
                </a:ln>
                <a:solidFill>
                  <a:srgbClr val="263238"/>
                </a:solidFill>
                <a:effectLst/>
                <a:uLnTx/>
                <a:uFillTx/>
                <a:latin typeface="Aptos"/>
                <a:ea typeface="+mn-ea"/>
                <a:cs typeface="+mn-cs"/>
              </a:rPr>
              <a:t>ερωτήματα</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sz="1400" b="0" i="0" u="none" strike="noStrike" kern="1200" cap="none" spc="0" normalizeH="0" baseline="0" noProof="0" dirty="0" err="1">
                <a:ln>
                  <a:noFill/>
                </a:ln>
                <a:solidFill>
                  <a:srgbClr val="263238"/>
                </a:solidFill>
                <a:effectLst/>
                <a:uLnTx/>
                <a:uFillTx/>
                <a:latin typeface="Aptos"/>
                <a:ea typeface="+mn-ea"/>
                <a:cs typeface="+mn-cs"/>
              </a:rPr>
              <a:t>ρε</a:t>
            </a:r>
            <a:r>
              <a:rPr kumimoji="0" sz="1400" b="0" i="0" u="none" strike="noStrike" kern="1200" cap="none" spc="0" normalizeH="0" baseline="0" noProof="0" dirty="0">
                <a:ln>
                  <a:noFill/>
                </a:ln>
                <a:solidFill>
                  <a:srgbClr val="263238"/>
                </a:solidFill>
                <a:effectLst/>
                <a:uLnTx/>
                <a:uFillTx/>
                <a:latin typeface="Aptos"/>
                <a:ea typeface="+mn-ea"/>
                <a:cs typeface="+mn-cs"/>
              </a:rPr>
              <a:t>αλιστικοί στόχοι</a:t>
            </a:r>
          </a:p>
        </p:txBody>
      </p:sp>
      <p:sp>
        <p:nvSpPr>
          <p:cNvPr id="10" name="Rounded Rectangle 9"/>
          <p:cNvSpPr/>
          <p:nvPr/>
        </p:nvSpPr>
        <p:spPr>
          <a:xfrm>
            <a:off x="4376928" y="1901952"/>
            <a:ext cx="3307080" cy="1618488"/>
          </a:xfrm>
          <a:prstGeom prst="roundRect">
            <a:avLst/>
          </a:prstGeom>
          <a:solidFill>
            <a:srgbClr val="E5ECEE"/>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Oval 10"/>
          <p:cNvSpPr/>
          <p:nvPr/>
        </p:nvSpPr>
        <p:spPr>
          <a:xfrm>
            <a:off x="4559808" y="2084832"/>
            <a:ext cx="384048" cy="384048"/>
          </a:xfrm>
          <a:prstGeom prst="ellipse">
            <a:avLst/>
          </a:prstGeom>
          <a:solidFill>
            <a:srgbClr val="7D9EA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TextBox 11"/>
          <p:cNvSpPr txBox="1"/>
          <p:nvPr/>
        </p:nvSpPr>
        <p:spPr>
          <a:xfrm>
            <a:off x="4559808" y="2167128"/>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2</a:t>
            </a:r>
          </a:p>
        </p:txBody>
      </p:sp>
      <p:sp>
        <p:nvSpPr>
          <p:cNvPr id="13" name="TextBox 12"/>
          <p:cNvSpPr txBox="1"/>
          <p:nvPr/>
        </p:nvSpPr>
        <p:spPr>
          <a:xfrm>
            <a:off x="5062728" y="2066544"/>
            <a:ext cx="2456688" cy="420624"/>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20" b="1" i="0" u="none" strike="noStrike" kern="1200" cap="none" spc="0" normalizeH="0" baseline="0" noProof="0">
                <a:ln>
                  <a:noFill/>
                </a:ln>
                <a:solidFill>
                  <a:srgbClr val="24465B"/>
                </a:solidFill>
                <a:effectLst/>
                <a:uLnTx/>
                <a:uFillTx/>
                <a:latin typeface="Aptos Display"/>
                <a:ea typeface="+mn-ea"/>
                <a:cs typeface="+mn-cs"/>
              </a:rPr>
              <a:t>Διευκόλυνση</a:t>
            </a:r>
          </a:p>
        </p:txBody>
      </p:sp>
      <p:sp>
        <p:nvSpPr>
          <p:cNvPr id="14" name="TextBox 13"/>
          <p:cNvSpPr txBox="1"/>
          <p:nvPr/>
        </p:nvSpPr>
        <p:spPr>
          <a:xfrm>
            <a:off x="4605528" y="2587752"/>
            <a:ext cx="2849880" cy="701731"/>
          </a:xfrm>
          <a:prstGeom prst="rect">
            <a:avLst/>
          </a:prstGeom>
          <a:noFill/>
        </p:spPr>
        <p:txBody>
          <a:bodyPr wrap="square" lIns="27432" tIns="27432" rIns="27432" bIns="27432" anchor="t">
            <a:spAutoFit/>
          </a:bodyPr>
          <a:lstStyle/>
          <a:p>
            <a:pPr marL="285750" indent="-285750" defTabSz="457200">
              <a:buFont typeface="Wingdings" panose="05000000000000000000" pitchFamily="2" charset="2"/>
              <a:buChar char="ü"/>
            </a:pPr>
            <a:r>
              <a:rPr lang="el-GR" sz="1400" dirty="0">
                <a:solidFill>
                  <a:srgbClr val="263238"/>
                </a:solidFill>
                <a:latin typeface="Aptos"/>
              </a:rPr>
              <a:t>ανοιχτές</a:t>
            </a:r>
            <a:r>
              <a:rPr sz="1400" dirty="0">
                <a:solidFill>
                  <a:srgbClr val="263238"/>
                </a:solidFill>
                <a:latin typeface="Aptos"/>
              </a:rPr>
              <a:t> </a:t>
            </a:r>
            <a:r>
              <a:rPr sz="1400" dirty="0" err="1">
                <a:solidFill>
                  <a:srgbClr val="263238"/>
                </a:solidFill>
                <a:latin typeface="Aptos"/>
              </a:rPr>
              <a:t>ερωτήσεις</a:t>
            </a:r>
            <a:r>
              <a:rPr sz="1400" dirty="0">
                <a:solidFill>
                  <a:srgbClr val="263238"/>
                </a:solidFill>
                <a:latin typeface="Aptos"/>
              </a:rPr>
              <a:t> </a:t>
            </a:r>
            <a:endParaRPr lang="el-GR" sz="1400" dirty="0">
              <a:solidFill>
                <a:srgbClr val="263238"/>
              </a:solidFill>
              <a:latin typeface="Aptos"/>
            </a:endParaRPr>
          </a:p>
          <a:p>
            <a:pPr marL="285750" indent="-285750" defTabSz="457200">
              <a:buFont typeface="Wingdings" panose="05000000000000000000" pitchFamily="2" charset="2"/>
              <a:buChar char="ü"/>
            </a:pPr>
            <a:r>
              <a:rPr sz="1400" dirty="0" err="1">
                <a:solidFill>
                  <a:srgbClr val="263238"/>
                </a:solidFill>
                <a:latin typeface="Aptos"/>
              </a:rPr>
              <a:t>ισότιμη</a:t>
            </a:r>
            <a:r>
              <a:rPr sz="1400" dirty="0">
                <a:solidFill>
                  <a:srgbClr val="263238"/>
                </a:solidFill>
                <a:latin typeface="Aptos"/>
              </a:rPr>
              <a:t> </a:t>
            </a:r>
            <a:r>
              <a:rPr sz="1400" dirty="0" err="1">
                <a:solidFill>
                  <a:srgbClr val="263238"/>
                </a:solidFill>
                <a:latin typeface="Aptos"/>
              </a:rPr>
              <a:t>συμμετοχή</a:t>
            </a:r>
            <a:endParaRPr lang="el-GR" sz="1400" dirty="0">
              <a:solidFill>
                <a:srgbClr val="263238"/>
              </a:solidFill>
              <a:latin typeface="Aptos"/>
            </a:endParaRPr>
          </a:p>
          <a:p>
            <a:pPr marL="285750" indent="-285750" defTabSz="457200">
              <a:buFont typeface="Wingdings" panose="05000000000000000000" pitchFamily="2" charset="2"/>
              <a:buChar char="ü"/>
            </a:pPr>
            <a:r>
              <a:rPr sz="1400" dirty="0" err="1">
                <a:solidFill>
                  <a:srgbClr val="263238"/>
                </a:solidFill>
                <a:latin typeface="Aptos"/>
              </a:rPr>
              <a:t>δι</a:t>
            </a:r>
            <a:r>
              <a:rPr sz="1400" dirty="0">
                <a:solidFill>
                  <a:srgbClr val="263238"/>
                </a:solidFill>
                <a:latin typeface="Aptos"/>
              </a:rPr>
              <a:t>αχείριση διαφωνίας</a:t>
            </a:r>
          </a:p>
        </p:txBody>
      </p:sp>
      <p:sp>
        <p:nvSpPr>
          <p:cNvPr id="15" name="Rounded Rectangle 14"/>
          <p:cNvSpPr/>
          <p:nvPr/>
        </p:nvSpPr>
        <p:spPr>
          <a:xfrm>
            <a:off x="8004048" y="1901952"/>
            <a:ext cx="3307080" cy="1618488"/>
          </a:xfrm>
          <a:prstGeom prst="roundRect">
            <a:avLst/>
          </a:prstGeom>
          <a:solidFill>
            <a:srgbClr val="E8D9BA"/>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Oval 15"/>
          <p:cNvSpPr/>
          <p:nvPr/>
        </p:nvSpPr>
        <p:spPr>
          <a:xfrm>
            <a:off x="8186928" y="2084832"/>
            <a:ext cx="384048" cy="384048"/>
          </a:xfrm>
          <a:prstGeom prst="ellipse">
            <a:avLst/>
          </a:prstGeom>
          <a:solidFill>
            <a:srgbClr val="24465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TextBox 16"/>
          <p:cNvSpPr txBox="1"/>
          <p:nvPr/>
        </p:nvSpPr>
        <p:spPr>
          <a:xfrm>
            <a:off x="8186928" y="2167128"/>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3</a:t>
            </a:r>
          </a:p>
        </p:txBody>
      </p:sp>
      <p:sp>
        <p:nvSpPr>
          <p:cNvPr id="18" name="TextBox 17"/>
          <p:cNvSpPr txBox="1"/>
          <p:nvPr/>
        </p:nvSpPr>
        <p:spPr>
          <a:xfrm>
            <a:off x="8689848" y="2066544"/>
            <a:ext cx="2456688" cy="420624"/>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20" b="1" i="0" u="none" strike="noStrike" kern="1200" cap="none" spc="0" normalizeH="0" baseline="0" noProof="0">
                <a:ln>
                  <a:noFill/>
                </a:ln>
                <a:solidFill>
                  <a:srgbClr val="24465B"/>
                </a:solidFill>
                <a:effectLst/>
                <a:uLnTx/>
                <a:uFillTx/>
                <a:latin typeface="Aptos Display"/>
                <a:ea typeface="+mn-ea"/>
                <a:cs typeface="+mn-cs"/>
              </a:rPr>
              <a:t>Ασφάλεια</a:t>
            </a:r>
          </a:p>
        </p:txBody>
      </p:sp>
      <p:sp>
        <p:nvSpPr>
          <p:cNvPr id="19" name="TextBox 18"/>
          <p:cNvSpPr txBox="1"/>
          <p:nvPr/>
        </p:nvSpPr>
        <p:spPr>
          <a:xfrm>
            <a:off x="8296656" y="2518136"/>
            <a:ext cx="2849880" cy="701731"/>
          </a:xfrm>
          <a:prstGeom prst="rect">
            <a:avLst/>
          </a:prstGeom>
          <a:noFill/>
        </p:spPr>
        <p:txBody>
          <a:bodyPr wrap="square" lIns="27432" tIns="27432" rIns="27432" bIns="27432" anchor="t">
            <a:spAutoFit/>
          </a:bodyPr>
          <a:lstStyle/>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l-GR" sz="1400" dirty="0">
                <a:solidFill>
                  <a:srgbClr val="263238"/>
                </a:solidFill>
                <a:latin typeface="Aptos"/>
              </a:rPr>
              <a:t>φραγμός</a:t>
            </a:r>
            <a:r>
              <a:rPr sz="1400" dirty="0">
                <a:solidFill>
                  <a:srgbClr val="263238"/>
                </a:solidFill>
                <a:latin typeface="Aptos"/>
              </a:rPr>
              <a:t> σε προσβολή και στοχοποίηση</a:t>
            </a:r>
            <a:endParaRPr lang="el-GR" sz="1400" dirty="0">
              <a:solidFill>
                <a:srgbClr val="263238"/>
              </a:solidFill>
              <a:latin typeface="Aptos"/>
            </a:endParaRP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sz="1400" dirty="0">
                <a:solidFill>
                  <a:srgbClr val="263238"/>
                </a:solidFill>
                <a:latin typeface="Aptos"/>
              </a:rPr>
              <a:t>π</a:t>
            </a:r>
            <a:r>
              <a:rPr sz="1400" dirty="0" err="1">
                <a:solidFill>
                  <a:srgbClr val="263238"/>
                </a:solidFill>
                <a:latin typeface="Aptos"/>
              </a:rPr>
              <a:t>ροστ</a:t>
            </a:r>
            <a:r>
              <a:rPr sz="1400" dirty="0">
                <a:solidFill>
                  <a:srgbClr val="263238"/>
                </a:solidFill>
                <a:latin typeface="Aptos"/>
              </a:rPr>
              <a:t>ασία προσωπικής έκθεσης</a:t>
            </a:r>
            <a:endParaRPr lang="el-GR" sz="1400" dirty="0">
              <a:solidFill>
                <a:srgbClr val="263238"/>
              </a:solidFill>
              <a:latin typeface="Aptos"/>
            </a:endParaRPr>
          </a:p>
        </p:txBody>
      </p:sp>
      <p:sp>
        <p:nvSpPr>
          <p:cNvPr id="20" name="Rounded Rectangle 19"/>
          <p:cNvSpPr/>
          <p:nvPr/>
        </p:nvSpPr>
        <p:spPr>
          <a:xfrm>
            <a:off x="749808" y="3813048"/>
            <a:ext cx="3307080" cy="1618488"/>
          </a:xfrm>
          <a:prstGeom prst="roundRect">
            <a:avLst/>
          </a:prstGeom>
          <a:solidFill>
            <a:srgbClr val="DCE5DE"/>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Oval 20"/>
          <p:cNvSpPr/>
          <p:nvPr/>
        </p:nvSpPr>
        <p:spPr>
          <a:xfrm>
            <a:off x="932688" y="3995928"/>
            <a:ext cx="384048" cy="384048"/>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2" name="TextBox 21"/>
          <p:cNvSpPr txBox="1"/>
          <p:nvPr/>
        </p:nvSpPr>
        <p:spPr>
          <a:xfrm>
            <a:off x="932688" y="4078224"/>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4</a:t>
            </a:r>
          </a:p>
        </p:txBody>
      </p:sp>
      <p:sp>
        <p:nvSpPr>
          <p:cNvPr id="23" name="TextBox 22"/>
          <p:cNvSpPr txBox="1"/>
          <p:nvPr/>
        </p:nvSpPr>
        <p:spPr>
          <a:xfrm>
            <a:off x="1435607" y="3977639"/>
            <a:ext cx="2456688" cy="420624"/>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20" b="1" i="0" u="none" strike="noStrike" kern="1200" cap="none" spc="0" normalizeH="0" baseline="0" noProof="0">
                <a:ln>
                  <a:noFill/>
                </a:ln>
                <a:solidFill>
                  <a:srgbClr val="24465B"/>
                </a:solidFill>
                <a:effectLst/>
                <a:uLnTx/>
                <a:uFillTx/>
                <a:latin typeface="Aptos Display"/>
                <a:ea typeface="+mn-ea"/>
                <a:cs typeface="+mn-cs"/>
              </a:rPr>
              <a:t>Αποφυγή κατήχησης</a:t>
            </a:r>
          </a:p>
        </p:txBody>
      </p:sp>
      <p:sp>
        <p:nvSpPr>
          <p:cNvPr id="24" name="TextBox 23"/>
          <p:cNvSpPr txBox="1"/>
          <p:nvPr/>
        </p:nvSpPr>
        <p:spPr>
          <a:xfrm>
            <a:off x="978407" y="4498848"/>
            <a:ext cx="2849880" cy="701731"/>
          </a:xfrm>
          <a:prstGeom prst="rect">
            <a:avLst/>
          </a:prstGeom>
          <a:noFill/>
        </p:spPr>
        <p:txBody>
          <a:bodyPr wrap="square" lIns="27432" tIns="27432" rIns="27432" bIns="27432" anchor="t">
            <a:spAutoFit/>
          </a:bodyPr>
          <a:lstStyle/>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sz="1400" dirty="0" err="1">
                <a:solidFill>
                  <a:srgbClr val="263238"/>
                </a:solidFill>
                <a:latin typeface="Aptos"/>
              </a:rPr>
              <a:t>διάκριση</a:t>
            </a:r>
            <a:r>
              <a:rPr sz="1400" dirty="0">
                <a:solidFill>
                  <a:srgbClr val="263238"/>
                </a:solidFill>
                <a:latin typeface="Aptos"/>
              </a:rPr>
              <a:t> α</a:t>
            </a:r>
            <a:r>
              <a:rPr sz="1400" dirty="0" err="1">
                <a:solidFill>
                  <a:srgbClr val="263238"/>
                </a:solidFill>
                <a:latin typeface="Aptos"/>
              </a:rPr>
              <a:t>νάμεσ</a:t>
            </a:r>
            <a:r>
              <a:rPr sz="1400" dirty="0">
                <a:solidFill>
                  <a:srgbClr val="263238"/>
                </a:solidFill>
                <a:latin typeface="Aptos"/>
              </a:rPr>
              <a:t>α σε υποστήριξη αξιών και επιβολή προσωπικών πεποιθήσεων</a:t>
            </a:r>
          </a:p>
        </p:txBody>
      </p:sp>
      <p:sp>
        <p:nvSpPr>
          <p:cNvPr id="25" name="Rounded Rectangle 24"/>
          <p:cNvSpPr/>
          <p:nvPr/>
        </p:nvSpPr>
        <p:spPr>
          <a:xfrm>
            <a:off x="4376928" y="3813048"/>
            <a:ext cx="3307080" cy="1618488"/>
          </a:xfrm>
          <a:prstGeom prst="roundRect">
            <a:avLst/>
          </a:prstGeom>
          <a:solidFill>
            <a:srgbClr val="FFFFFF"/>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6" name="Oval 25"/>
          <p:cNvSpPr/>
          <p:nvPr/>
        </p:nvSpPr>
        <p:spPr>
          <a:xfrm>
            <a:off x="4559808" y="3995928"/>
            <a:ext cx="384048" cy="384048"/>
          </a:xfrm>
          <a:prstGeom prst="ellipse">
            <a:avLst/>
          </a:prstGeom>
          <a:solidFill>
            <a:srgbClr val="7D9EA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7" name="TextBox 26"/>
          <p:cNvSpPr txBox="1"/>
          <p:nvPr/>
        </p:nvSpPr>
        <p:spPr>
          <a:xfrm>
            <a:off x="4559808" y="4078224"/>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5</a:t>
            </a:r>
          </a:p>
        </p:txBody>
      </p:sp>
      <p:sp>
        <p:nvSpPr>
          <p:cNvPr id="28" name="TextBox 27"/>
          <p:cNvSpPr txBox="1"/>
          <p:nvPr/>
        </p:nvSpPr>
        <p:spPr>
          <a:xfrm>
            <a:off x="5062728" y="3977639"/>
            <a:ext cx="2456688" cy="420624"/>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20" b="1" i="0" u="none" strike="noStrike" kern="1200" cap="none" spc="0" normalizeH="0" baseline="0" noProof="0">
                <a:ln>
                  <a:noFill/>
                </a:ln>
                <a:solidFill>
                  <a:srgbClr val="24465B"/>
                </a:solidFill>
                <a:effectLst/>
                <a:uLnTx/>
                <a:uFillTx/>
                <a:latin typeface="Aptos Display"/>
                <a:ea typeface="+mn-ea"/>
                <a:cs typeface="+mn-cs"/>
              </a:rPr>
              <a:t>Αξιολόγηση</a:t>
            </a:r>
          </a:p>
        </p:txBody>
      </p:sp>
      <p:sp>
        <p:nvSpPr>
          <p:cNvPr id="29" name="TextBox 28"/>
          <p:cNvSpPr txBox="1"/>
          <p:nvPr/>
        </p:nvSpPr>
        <p:spPr>
          <a:xfrm>
            <a:off x="4608576" y="4461236"/>
            <a:ext cx="2849880" cy="701731"/>
          </a:xfrm>
          <a:prstGeom prst="rect">
            <a:avLst/>
          </a:prstGeom>
          <a:noFill/>
        </p:spPr>
        <p:txBody>
          <a:bodyPr wrap="square" lIns="27432" tIns="27432" rIns="27432" bIns="27432" anchor="t">
            <a:spAutoFit/>
          </a:bodyPr>
          <a:lstStyle/>
          <a:p>
            <a:pPr marL="171450" marR="0" lvl="0" indent="-171450"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sz="1400" b="0" i="0" u="none" strike="noStrike" kern="1200" cap="none" spc="0" normalizeH="0" baseline="0" noProof="0" dirty="0">
                <a:ln>
                  <a:noFill/>
                </a:ln>
                <a:solidFill>
                  <a:srgbClr val="4C565C"/>
                </a:solidFill>
                <a:effectLst/>
                <a:uLnTx/>
                <a:uFillTx/>
                <a:latin typeface="Aptos"/>
                <a:ea typeface="+mn-ea"/>
                <a:cs typeface="+mn-cs"/>
              </a:rPr>
              <a:t>παρα</a:t>
            </a:r>
            <a:r>
              <a:rPr kumimoji="0" sz="1400" b="0" i="0" u="none" strike="noStrike" kern="1200" cap="none" spc="0" normalizeH="0" baseline="0" noProof="0" dirty="0" err="1">
                <a:ln>
                  <a:noFill/>
                </a:ln>
                <a:solidFill>
                  <a:srgbClr val="4C565C"/>
                </a:solidFill>
                <a:effectLst/>
                <a:uLnTx/>
                <a:uFillTx/>
                <a:latin typeface="Aptos"/>
                <a:ea typeface="+mn-ea"/>
                <a:cs typeface="+mn-cs"/>
              </a:rPr>
              <a:t>τήρηση</a:t>
            </a:r>
            <a:r>
              <a:rPr kumimoji="0" sz="1400" b="0" i="0" u="none" strike="noStrike" kern="1200" cap="none" spc="0" normalizeH="0" baseline="0" noProof="0" dirty="0">
                <a:ln>
                  <a:noFill/>
                </a:ln>
                <a:solidFill>
                  <a:srgbClr val="4C565C"/>
                </a:solidFill>
                <a:effectLst/>
                <a:uLnTx/>
                <a:uFillTx/>
                <a:latin typeface="Aptos"/>
                <a:ea typeface="+mn-ea"/>
                <a:cs typeface="+mn-cs"/>
              </a:rPr>
              <a:t> </a:t>
            </a:r>
            <a:r>
              <a:rPr kumimoji="0" sz="1400" b="0" i="0" u="none" strike="noStrike" kern="1200" cap="none" spc="0" normalizeH="0" baseline="0" noProof="0" dirty="0" err="1">
                <a:ln>
                  <a:noFill/>
                </a:ln>
                <a:solidFill>
                  <a:srgbClr val="4C565C"/>
                </a:solidFill>
                <a:effectLst/>
                <a:uLnTx/>
                <a:uFillTx/>
                <a:latin typeface="Aptos"/>
                <a:ea typeface="+mn-ea"/>
                <a:cs typeface="+mn-cs"/>
              </a:rPr>
              <a:t>δι</a:t>
            </a:r>
            <a:r>
              <a:rPr kumimoji="0" sz="1400" b="0" i="0" u="none" strike="noStrike" kern="1200" cap="none" spc="0" normalizeH="0" baseline="0" noProof="0" dirty="0">
                <a:ln>
                  <a:noFill/>
                </a:ln>
                <a:solidFill>
                  <a:srgbClr val="4C565C"/>
                </a:solidFill>
                <a:effectLst/>
                <a:uLnTx/>
                <a:uFillTx/>
                <a:latin typeface="Aptos"/>
                <a:ea typeface="+mn-ea"/>
                <a:cs typeface="+mn-cs"/>
              </a:rPr>
              <a:t>αδικασίας</a:t>
            </a:r>
            <a:endParaRPr kumimoji="0" lang="el-GR" sz="1400" b="0" i="0" u="none" strike="noStrike" kern="1200" cap="none" spc="0" normalizeH="0" baseline="0" noProof="0" dirty="0">
              <a:ln>
                <a:noFill/>
              </a:ln>
              <a:solidFill>
                <a:srgbClr val="4C565C"/>
              </a:solidFill>
              <a:effectLst/>
              <a:uLnTx/>
              <a:uFillTx/>
              <a:latin typeface="Aptos"/>
              <a:ea typeface="+mn-ea"/>
              <a:cs typeface="+mn-cs"/>
            </a:endParaRPr>
          </a:p>
          <a:p>
            <a:pPr marL="171450" marR="0" lvl="0" indent="-171450"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sz="1400" b="0" i="0" u="none" strike="noStrike" kern="1200" cap="none" spc="0" normalizeH="0" baseline="0" noProof="0" dirty="0">
                <a:ln>
                  <a:noFill/>
                </a:ln>
                <a:solidFill>
                  <a:srgbClr val="4C565C"/>
                </a:solidFill>
                <a:effectLst/>
                <a:uLnTx/>
                <a:uFillTx/>
                <a:latin typeface="Aptos"/>
                <a:ea typeface="+mn-ea"/>
                <a:cs typeface="+mn-cs"/>
              </a:rPr>
              <a:t>ανα</a:t>
            </a:r>
            <a:r>
              <a:rPr kumimoji="0" sz="1400" b="0" i="0" u="none" strike="noStrike" kern="1200" cap="none" spc="0" normalizeH="0" baseline="0" noProof="0" dirty="0" err="1">
                <a:ln>
                  <a:noFill/>
                </a:ln>
                <a:solidFill>
                  <a:srgbClr val="4C565C"/>
                </a:solidFill>
                <a:effectLst/>
                <a:uLnTx/>
                <a:uFillTx/>
                <a:latin typeface="Aptos"/>
                <a:ea typeface="+mn-ea"/>
                <a:cs typeface="+mn-cs"/>
              </a:rPr>
              <a:t>τροφοδότηση</a:t>
            </a:r>
            <a:r>
              <a:rPr kumimoji="0" sz="1400" b="0" i="0" u="none" strike="noStrike" kern="1200" cap="none" spc="0" normalizeH="0" baseline="0" noProof="0" dirty="0">
                <a:ln>
                  <a:noFill/>
                </a:ln>
                <a:solidFill>
                  <a:srgbClr val="4C565C"/>
                </a:solidFill>
                <a:effectLst/>
                <a:uLnTx/>
                <a:uFillTx/>
                <a:latin typeface="Aptos"/>
                <a:ea typeface="+mn-ea"/>
                <a:cs typeface="+mn-cs"/>
              </a:rPr>
              <a:t> </a:t>
            </a:r>
            <a:endParaRPr kumimoji="0" lang="el-GR" sz="1400" b="0" i="0" u="none" strike="noStrike" kern="1200" cap="none" spc="0" normalizeH="0" baseline="0" noProof="0" dirty="0">
              <a:ln>
                <a:noFill/>
              </a:ln>
              <a:solidFill>
                <a:srgbClr val="4C565C"/>
              </a:solidFill>
              <a:effectLst/>
              <a:uLnTx/>
              <a:uFillTx/>
              <a:latin typeface="Aptos"/>
              <a:ea typeface="+mn-ea"/>
              <a:cs typeface="+mn-cs"/>
            </a:endParaRPr>
          </a:p>
          <a:p>
            <a:pPr marL="171450" marR="0" lvl="0" indent="-171450"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sz="1400" b="0" i="0" u="none" strike="noStrike" kern="1200" cap="none" spc="0" normalizeH="0" baseline="0" noProof="0" dirty="0">
                <a:ln>
                  <a:noFill/>
                </a:ln>
                <a:solidFill>
                  <a:srgbClr val="4C565C"/>
                </a:solidFill>
                <a:effectLst/>
                <a:uLnTx/>
                <a:uFillTx/>
                <a:latin typeface="Aptos"/>
                <a:ea typeface="+mn-ea"/>
                <a:cs typeface="+mn-cs"/>
              </a:rPr>
              <a:t>α</a:t>
            </a:r>
            <a:r>
              <a:rPr kumimoji="0" sz="1400" b="0" i="0" u="none" strike="noStrike" kern="1200" cap="none" spc="0" normalizeH="0" baseline="0" noProof="0" dirty="0" err="1">
                <a:ln>
                  <a:noFill/>
                </a:ln>
                <a:solidFill>
                  <a:srgbClr val="4C565C"/>
                </a:solidFill>
                <a:effectLst/>
                <a:uLnTx/>
                <a:uFillTx/>
                <a:latin typeface="Aptos"/>
                <a:ea typeface="+mn-ea"/>
                <a:cs typeface="+mn-cs"/>
              </a:rPr>
              <a:t>υτο</a:t>
            </a:r>
            <a:r>
              <a:rPr kumimoji="0" sz="1400" b="0" i="0" u="none" strike="noStrike" kern="1200" cap="none" spc="0" normalizeH="0" baseline="0" noProof="0" dirty="0">
                <a:ln>
                  <a:noFill/>
                </a:ln>
                <a:solidFill>
                  <a:srgbClr val="4C565C"/>
                </a:solidFill>
                <a:effectLst/>
                <a:uLnTx/>
                <a:uFillTx/>
                <a:latin typeface="Aptos"/>
                <a:ea typeface="+mn-ea"/>
                <a:cs typeface="+mn-cs"/>
              </a:rPr>
              <a:t>αξιολόγηση</a:t>
            </a:r>
            <a:endParaRPr kumimoji="0" sz="1080" b="0" i="0" u="none" strike="noStrike" kern="1200" cap="none" spc="0" normalizeH="0" baseline="0" noProof="0" dirty="0">
              <a:ln>
                <a:noFill/>
              </a:ln>
              <a:solidFill>
                <a:srgbClr val="4C565C"/>
              </a:solidFill>
              <a:effectLst/>
              <a:uLnTx/>
              <a:uFillTx/>
              <a:latin typeface="Aptos"/>
              <a:ea typeface="+mn-ea"/>
              <a:cs typeface="+mn-cs"/>
            </a:endParaRPr>
          </a:p>
        </p:txBody>
      </p:sp>
      <p:sp>
        <p:nvSpPr>
          <p:cNvPr id="30" name="Rounded Rectangle 29"/>
          <p:cNvSpPr/>
          <p:nvPr/>
        </p:nvSpPr>
        <p:spPr>
          <a:xfrm>
            <a:off x="8004048" y="3813048"/>
            <a:ext cx="3307080" cy="1618488"/>
          </a:xfrm>
          <a:prstGeom prst="roundRect">
            <a:avLst/>
          </a:prstGeom>
          <a:solidFill>
            <a:srgbClr val="E5ECEE"/>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31" name="Oval 30"/>
          <p:cNvSpPr/>
          <p:nvPr/>
        </p:nvSpPr>
        <p:spPr>
          <a:xfrm>
            <a:off x="8186928" y="3995928"/>
            <a:ext cx="384048" cy="384048"/>
          </a:xfrm>
          <a:prstGeom prst="ellipse">
            <a:avLst/>
          </a:prstGeom>
          <a:solidFill>
            <a:srgbClr val="24465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32" name="TextBox 31"/>
          <p:cNvSpPr txBox="1"/>
          <p:nvPr/>
        </p:nvSpPr>
        <p:spPr>
          <a:xfrm>
            <a:off x="8186928" y="4078224"/>
            <a:ext cx="384048" cy="137160"/>
          </a:xfrm>
          <a:prstGeom prst="rect">
            <a:avLst/>
          </a:prstGeom>
          <a:noFill/>
        </p:spPr>
        <p:txBody>
          <a:bodyPr wrap="square" lIns="27432" tIns="27432" rIns="27432" bIns="27432"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Aptos"/>
                <a:ea typeface="+mn-ea"/>
                <a:cs typeface="+mn-cs"/>
              </a:rPr>
              <a:t>6</a:t>
            </a:r>
          </a:p>
        </p:txBody>
      </p:sp>
      <p:sp>
        <p:nvSpPr>
          <p:cNvPr id="33" name="TextBox 32"/>
          <p:cNvSpPr txBox="1"/>
          <p:nvPr/>
        </p:nvSpPr>
        <p:spPr>
          <a:xfrm>
            <a:off x="8689848" y="3977639"/>
            <a:ext cx="2456688" cy="420624"/>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20" b="1" i="0" u="none" strike="noStrike" kern="1200" cap="none" spc="0" normalizeH="0" baseline="0" noProof="0" dirty="0" err="1">
                <a:ln>
                  <a:noFill/>
                </a:ln>
                <a:solidFill>
                  <a:srgbClr val="24465B"/>
                </a:solidFill>
                <a:effectLst/>
                <a:uLnTx/>
                <a:uFillTx/>
                <a:latin typeface="Aptos Display"/>
                <a:ea typeface="+mn-ea"/>
                <a:cs typeface="+mn-cs"/>
              </a:rPr>
              <a:t>Κοινότητ</a:t>
            </a:r>
            <a:r>
              <a:rPr kumimoji="0" sz="1420" b="1" i="0" u="none" strike="noStrike" kern="1200" cap="none" spc="0" normalizeH="0" baseline="0" noProof="0" dirty="0">
                <a:ln>
                  <a:noFill/>
                </a:ln>
                <a:solidFill>
                  <a:srgbClr val="24465B"/>
                </a:solidFill>
                <a:effectLst/>
                <a:uLnTx/>
                <a:uFillTx/>
                <a:latin typeface="Aptos Display"/>
                <a:ea typeface="+mn-ea"/>
                <a:cs typeface="+mn-cs"/>
              </a:rPr>
              <a:t>α πρακτικής</a:t>
            </a:r>
          </a:p>
        </p:txBody>
      </p:sp>
      <p:sp>
        <p:nvSpPr>
          <p:cNvPr id="34" name="TextBox 33"/>
          <p:cNvSpPr txBox="1"/>
          <p:nvPr/>
        </p:nvSpPr>
        <p:spPr>
          <a:xfrm>
            <a:off x="8186928" y="4498848"/>
            <a:ext cx="2849880" cy="701731"/>
          </a:xfrm>
          <a:prstGeom prst="rect">
            <a:avLst/>
          </a:prstGeom>
          <a:noFill/>
        </p:spPr>
        <p:txBody>
          <a:bodyPr wrap="square" lIns="27432" tIns="27432" rIns="27432" bIns="27432" anchor="t">
            <a:spAutoFit/>
          </a:bodyPr>
          <a:lstStyle/>
          <a:p>
            <a:pPr marL="285750" indent="-285750" defTabSz="457200">
              <a:buFont typeface="Wingdings" panose="05000000000000000000" pitchFamily="2" charset="2"/>
              <a:buChar char="ü"/>
            </a:pPr>
            <a:r>
              <a:rPr lang="el-GR" sz="1400" dirty="0">
                <a:solidFill>
                  <a:srgbClr val="4C565C"/>
                </a:solidFill>
                <a:latin typeface="Aptos"/>
              </a:rPr>
              <a:t>σωκρατική άγνοια</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l-GR" sz="1400" dirty="0">
                <a:solidFill>
                  <a:srgbClr val="4C565C"/>
                </a:solidFill>
                <a:latin typeface="Aptos"/>
              </a:rPr>
              <a:t>α</a:t>
            </a:r>
            <a:r>
              <a:rPr sz="1400" dirty="0">
                <a:solidFill>
                  <a:srgbClr val="4C565C"/>
                </a:solidFill>
                <a:latin typeface="Aptos"/>
              </a:rPr>
              <a:t>να</a:t>
            </a:r>
            <a:r>
              <a:rPr sz="1400" dirty="0" err="1">
                <a:solidFill>
                  <a:srgbClr val="4C565C"/>
                </a:solidFill>
                <a:latin typeface="Aptos"/>
              </a:rPr>
              <a:t>στοχ</a:t>
            </a:r>
            <a:r>
              <a:rPr sz="1400" dirty="0">
                <a:solidFill>
                  <a:srgbClr val="4C565C"/>
                </a:solidFill>
                <a:latin typeface="Aptos"/>
              </a:rPr>
              <a:t>ασμός</a:t>
            </a:r>
            <a:endParaRPr lang="el-GR" sz="1400" dirty="0">
              <a:solidFill>
                <a:srgbClr val="4C565C"/>
              </a:solidFill>
              <a:latin typeface="Aptos"/>
            </a:endParaRP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sz="1400" dirty="0">
                <a:solidFill>
                  <a:srgbClr val="4C565C"/>
                </a:solidFill>
                <a:latin typeface="Aptos"/>
              </a:rPr>
              <a:t>παρα</a:t>
            </a:r>
            <a:r>
              <a:rPr sz="1400" dirty="0" err="1">
                <a:solidFill>
                  <a:srgbClr val="4C565C"/>
                </a:solidFill>
                <a:latin typeface="Aptos"/>
              </a:rPr>
              <a:t>τήρηση</a:t>
            </a:r>
            <a:r>
              <a:rPr sz="1400" dirty="0">
                <a:solidFill>
                  <a:srgbClr val="4C565C"/>
                </a:solidFill>
                <a:latin typeface="Aptos"/>
              </a:rPr>
              <a:t> </a:t>
            </a:r>
            <a:r>
              <a:rPr sz="1400" dirty="0" err="1">
                <a:solidFill>
                  <a:srgbClr val="4C565C"/>
                </a:solidFill>
                <a:latin typeface="Aptos"/>
              </a:rPr>
              <a:t>διδ</a:t>
            </a:r>
            <a:r>
              <a:rPr sz="1400" dirty="0">
                <a:solidFill>
                  <a:srgbClr val="4C565C"/>
                </a:solidFill>
                <a:latin typeface="Aptos"/>
              </a:rPr>
              <a:t>ασκαλίας</a:t>
            </a:r>
            <a:endParaRPr lang="el-GR" sz="1400" dirty="0">
              <a:solidFill>
                <a:srgbClr val="4C565C"/>
              </a:solidFill>
              <a:latin typeface="Aptos"/>
            </a:endParaRPr>
          </a:p>
        </p:txBody>
      </p:sp>
      <p:sp>
        <p:nvSpPr>
          <p:cNvPr id="35" name="Rectangle 34"/>
          <p:cNvSpPr/>
          <p:nvPr/>
        </p:nvSpPr>
        <p:spPr>
          <a:xfrm>
            <a:off x="502920" y="6501384"/>
            <a:ext cx="11155680" cy="10972"/>
          </a:xfrm>
          <a:prstGeom prst="rect">
            <a:avLst/>
          </a:prstGeom>
          <a:solidFill>
            <a:srgbClr val="D9D6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36" name="TextBox 35"/>
          <p:cNvSpPr txBox="1"/>
          <p:nvPr/>
        </p:nvSpPr>
        <p:spPr>
          <a:xfrm>
            <a:off x="530352" y="6537960"/>
            <a:ext cx="5943600" cy="164592"/>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819" b="1" i="0" u="none" strike="noStrike" kern="1200" cap="none" spc="0" normalizeH="0" baseline="0" noProof="0">
                <a:ln>
                  <a:noFill/>
                </a:ln>
                <a:solidFill>
                  <a:srgbClr val="6C7A82"/>
                </a:solidFill>
                <a:effectLst/>
                <a:uLnTx/>
                <a:uFillTx/>
                <a:latin typeface="Aptos"/>
                <a:ea typeface="+mn-ea"/>
                <a:cs typeface="+mn-cs"/>
              </a:rPr>
              <a:t>ΕΝΌΤΗΤΑ 5</a:t>
            </a:r>
          </a:p>
        </p:txBody>
      </p:sp>
      <p:sp>
        <p:nvSpPr>
          <p:cNvPr id="38" name="Θέση αριθμού διαφάνειας 37">
            <a:extLst>
              <a:ext uri="{FF2B5EF4-FFF2-40B4-BE49-F238E27FC236}">
                <a16:creationId xmlns:a16="http://schemas.microsoft.com/office/drawing/2014/main" id="{55C03BC5-1475-97D3-FA0D-0A4AFB55952E}"/>
              </a:ext>
            </a:extLst>
          </p:cNvPr>
          <p:cNvSpPr>
            <a:spLocks noGrp="1"/>
          </p:cNvSpPr>
          <p:nvPr>
            <p:ph type="sldNum" sz="quarter" idx="12"/>
          </p:nvPr>
        </p:nvSpPr>
        <p:spPr>
          <a:xfrm>
            <a:off x="9525000" y="6489827"/>
            <a:ext cx="2133600" cy="365125"/>
          </a:xfrm>
        </p:spPr>
        <p:txBody>
          <a:bodyPr/>
          <a:lstStyle/>
          <a:p>
            <a:fld id="{C1FF6DA9-008F-8B48-92A6-B652298478BF}" type="slidenum">
              <a:rPr lang="en-US" smtClean="0"/>
              <a:t>60</a:t>
            </a:fld>
            <a:endParaRPr lang="en-US"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rgbClr val="24465B"/>
        </a:solidFill>
        <a:effectLst/>
      </p:bgPr>
    </p:bg>
    <p:spTree>
      <p:nvGrpSpPr>
        <p:cNvPr id="1" name=""/>
        <p:cNvGrpSpPr/>
        <p:nvPr/>
      </p:nvGrpSpPr>
      <p:grpSpPr>
        <a:xfrm>
          <a:off x="0" y="0"/>
          <a:ext cx="0" cy="0"/>
          <a:chOff x="0" y="0"/>
          <a:chExt cx="0" cy="0"/>
        </a:xfrm>
      </p:grpSpPr>
      <p:sp>
        <p:nvSpPr>
          <p:cNvPr id="2" name="Oval 1"/>
          <p:cNvSpPr/>
          <p:nvPr/>
        </p:nvSpPr>
        <p:spPr>
          <a:xfrm>
            <a:off x="9646920" y="-594360"/>
            <a:ext cx="3337560" cy="3337560"/>
          </a:xfrm>
          <a:prstGeom prst="ellipse">
            <a:avLst/>
          </a:prstGeom>
          <a:solidFill>
            <a:srgbClr val="7D9EA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Oval 2"/>
          <p:cNvSpPr/>
          <p:nvPr/>
        </p:nvSpPr>
        <p:spPr>
          <a:xfrm>
            <a:off x="-502920" y="5166360"/>
            <a:ext cx="2148840" cy="2148840"/>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TextBox 4"/>
          <p:cNvSpPr txBox="1"/>
          <p:nvPr/>
        </p:nvSpPr>
        <p:spPr>
          <a:xfrm>
            <a:off x="3329940" y="2667697"/>
            <a:ext cx="5532120" cy="486287"/>
          </a:xfrm>
          <a:prstGeom prst="rect">
            <a:avLst/>
          </a:prstGeom>
          <a:noFill/>
        </p:spPr>
        <p:txBody>
          <a:bodyPr wrap="square" lIns="27432" tIns="27432" rIns="27432" bIns="2743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sz="2800" b="1" i="0" u="none" strike="noStrike" kern="1200" cap="none" spc="0" normalizeH="0" baseline="0" noProof="0" dirty="0">
                <a:ln>
                  <a:noFill/>
                </a:ln>
                <a:solidFill>
                  <a:srgbClr val="FFFFFF"/>
                </a:solidFill>
                <a:effectLst/>
                <a:uLnTx/>
                <a:uFillTx/>
                <a:latin typeface="Aptos Display"/>
                <a:ea typeface="+mn-ea"/>
                <a:cs typeface="+mn-cs"/>
              </a:rPr>
              <a:t>Ευχαριστούμε για την προσοχή σας!</a:t>
            </a:r>
            <a:endParaRPr kumimoji="0" sz="2800" b="1" i="0" u="none" strike="noStrike" kern="1200" cap="none" spc="0" normalizeH="0" baseline="0" noProof="0" dirty="0">
              <a:ln>
                <a:noFill/>
              </a:ln>
              <a:solidFill>
                <a:srgbClr val="FFFFFF"/>
              </a:solidFill>
              <a:effectLst/>
              <a:uLnTx/>
              <a:uFillTx/>
              <a:latin typeface="Aptos Display"/>
              <a:ea typeface="+mn-ea"/>
              <a:cs typeface="+mn-cs"/>
            </a:endParaRPr>
          </a:p>
        </p:txBody>
      </p:sp>
      <p:sp>
        <p:nvSpPr>
          <p:cNvPr id="9" name="Rectangle 8"/>
          <p:cNvSpPr/>
          <p:nvPr/>
        </p:nvSpPr>
        <p:spPr>
          <a:xfrm>
            <a:off x="502920" y="6501384"/>
            <a:ext cx="11155680" cy="10972"/>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Θέση αριθμού διαφάνειας 5">
            <a:extLst>
              <a:ext uri="{FF2B5EF4-FFF2-40B4-BE49-F238E27FC236}">
                <a16:creationId xmlns:a16="http://schemas.microsoft.com/office/drawing/2014/main" id="{18C5C469-1D4F-4D8B-8254-E35D265CD807}"/>
              </a:ext>
            </a:extLst>
          </p:cNvPr>
          <p:cNvSpPr>
            <a:spLocks noGrp="1"/>
          </p:cNvSpPr>
          <p:nvPr>
            <p:ph type="sldNum" sz="quarter" idx="12"/>
          </p:nvPr>
        </p:nvSpPr>
        <p:spPr>
          <a:xfrm>
            <a:off x="9525000" y="6492875"/>
            <a:ext cx="2133600" cy="365125"/>
          </a:xfrm>
        </p:spPr>
        <p:txBody>
          <a:bodyPr/>
          <a:lstStyle/>
          <a:p>
            <a:fld id="{C1FF6DA9-008F-8B48-92A6-B652298478BF}" type="slidenum">
              <a:rPr lang="en-US" smtClean="0"/>
              <a:t>61</a:t>
            </a:fld>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sp>
        <p:nvSpPr>
          <p:cNvPr id="2" name="TextBox 1"/>
          <p:cNvSpPr txBox="1"/>
          <p:nvPr/>
        </p:nvSpPr>
        <p:spPr>
          <a:xfrm>
            <a:off x="685800" y="749808"/>
            <a:ext cx="10698480" cy="452432"/>
          </a:xfrm>
          <a:prstGeom prst="rect">
            <a:avLst/>
          </a:prstGeom>
          <a:noFill/>
        </p:spPr>
        <p:txBody>
          <a:bodyPr wrap="square" lIns="27432" tIns="18288" rIns="27432" bIns="18288" anchor="t">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sz="2700" b="1" i="0" u="none" strike="noStrike" kern="1200" cap="none" spc="0" normalizeH="0" baseline="0" noProof="0" dirty="0">
                <a:ln>
                  <a:noFill/>
                </a:ln>
                <a:solidFill>
                  <a:srgbClr val="24465B"/>
                </a:solidFill>
                <a:effectLst/>
                <a:uLnTx/>
                <a:uFillTx/>
                <a:latin typeface="Aptos Display"/>
                <a:ea typeface="+mn-ea"/>
                <a:cs typeface="+mn-cs"/>
              </a:rPr>
              <a:t>Η </a:t>
            </a:r>
            <a:r>
              <a:rPr kumimoji="0" lang="el-GR" sz="2700" b="1" i="0" u="none" strike="noStrike" kern="1200" cap="none" spc="0" normalizeH="0" baseline="0" noProof="0" dirty="0">
                <a:ln>
                  <a:noFill/>
                </a:ln>
                <a:solidFill>
                  <a:srgbClr val="24465B"/>
                </a:solidFill>
                <a:effectLst/>
                <a:uLnTx/>
                <a:uFillTx/>
                <a:latin typeface="Aptos Display"/>
                <a:ea typeface="+mn-ea"/>
                <a:cs typeface="+mn-cs"/>
              </a:rPr>
              <a:t>η</a:t>
            </a:r>
            <a:r>
              <a:rPr kumimoji="0" sz="2700" b="1" i="0" u="none" strike="noStrike" kern="1200" cap="none" spc="0" normalizeH="0" baseline="0" noProof="0" dirty="0" err="1">
                <a:ln>
                  <a:noFill/>
                </a:ln>
                <a:solidFill>
                  <a:srgbClr val="24465B"/>
                </a:solidFill>
                <a:effectLst/>
                <a:uLnTx/>
                <a:uFillTx/>
                <a:latin typeface="Aptos Display"/>
                <a:ea typeface="+mn-ea"/>
                <a:cs typeface="+mn-cs"/>
              </a:rPr>
              <a:t>θική</a:t>
            </a:r>
            <a:r>
              <a:rPr kumimoji="0" sz="2700" b="1" i="0" u="none" strike="noStrike" kern="1200" cap="none" spc="0" normalizeH="0" baseline="0" noProof="0" dirty="0">
                <a:ln>
                  <a:noFill/>
                </a:ln>
                <a:solidFill>
                  <a:srgbClr val="24465B"/>
                </a:solidFill>
                <a:effectLst/>
                <a:uLnTx/>
                <a:uFillTx/>
                <a:latin typeface="Aptos Display"/>
                <a:ea typeface="+mn-ea"/>
                <a:cs typeface="+mn-cs"/>
              </a:rPr>
              <a:t> </a:t>
            </a:r>
            <a:r>
              <a:rPr kumimoji="0" sz="2700" b="1" i="0" u="none" strike="noStrike" kern="1200" cap="none" spc="0" normalizeH="0" baseline="0" noProof="0" dirty="0" err="1">
                <a:ln>
                  <a:noFill/>
                </a:ln>
                <a:solidFill>
                  <a:srgbClr val="24465B"/>
                </a:solidFill>
                <a:effectLst/>
                <a:uLnTx/>
                <a:uFillTx/>
                <a:latin typeface="Aptos Display"/>
                <a:ea typeface="+mn-ea"/>
                <a:cs typeface="+mn-cs"/>
              </a:rPr>
              <a:t>ως</a:t>
            </a:r>
            <a:r>
              <a:rPr kumimoji="0" sz="2700" b="1" i="0" u="none" strike="noStrike" kern="1200" cap="none" spc="0" normalizeH="0" baseline="0" noProof="0" dirty="0">
                <a:ln>
                  <a:noFill/>
                </a:ln>
                <a:solidFill>
                  <a:srgbClr val="24465B"/>
                </a:solidFill>
                <a:effectLst/>
                <a:uLnTx/>
                <a:uFillTx/>
                <a:latin typeface="Aptos Display"/>
                <a:ea typeface="+mn-ea"/>
                <a:cs typeface="+mn-cs"/>
              </a:rPr>
              <a:t> </a:t>
            </a:r>
            <a:r>
              <a:rPr kumimoji="0" lang="el-GR" sz="2700" b="1" i="0" u="none" strike="noStrike" kern="1200" cap="none" spc="0" normalizeH="0" baseline="0" noProof="0" dirty="0">
                <a:ln>
                  <a:noFill/>
                </a:ln>
                <a:solidFill>
                  <a:srgbClr val="24465B"/>
                </a:solidFill>
                <a:effectLst/>
                <a:uLnTx/>
                <a:uFillTx/>
                <a:latin typeface="Aptos Display"/>
                <a:ea typeface="+mn-ea"/>
                <a:cs typeface="+mn-cs"/>
              </a:rPr>
              <a:t>σύστημα αξιών, αρχών και κανόνων</a:t>
            </a:r>
            <a:endParaRPr kumimoji="0" sz="2700" b="1" i="0" u="none" strike="noStrike" kern="1200" cap="none" spc="0" normalizeH="0" baseline="0" noProof="0" dirty="0">
              <a:ln>
                <a:noFill/>
              </a:ln>
              <a:solidFill>
                <a:srgbClr val="24465B"/>
              </a:solidFill>
              <a:effectLst/>
              <a:uLnTx/>
              <a:uFillTx/>
              <a:latin typeface="Aptos Display"/>
              <a:ea typeface="+mn-ea"/>
              <a:cs typeface="+mn-cs"/>
            </a:endParaRPr>
          </a:p>
        </p:txBody>
      </p:sp>
      <p:sp>
        <p:nvSpPr>
          <p:cNvPr id="4" name="Rounded Rectangle 3"/>
          <p:cNvSpPr/>
          <p:nvPr/>
        </p:nvSpPr>
        <p:spPr>
          <a:xfrm>
            <a:off x="841248" y="1874519"/>
            <a:ext cx="10515600" cy="713232"/>
          </a:xfrm>
          <a:prstGeom prst="roundRect">
            <a:avLst/>
          </a:prstGeom>
          <a:solidFill>
            <a:srgbClr val="24465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TextBox 4"/>
          <p:cNvSpPr txBox="1"/>
          <p:nvPr/>
        </p:nvSpPr>
        <p:spPr>
          <a:xfrm>
            <a:off x="1097280" y="2057400"/>
            <a:ext cx="10012680" cy="446276"/>
          </a:xfrm>
          <a:prstGeom prst="rect">
            <a:avLst/>
          </a:prstGeom>
          <a:noFill/>
        </p:spPr>
        <p:txBody>
          <a:bodyPr wrap="square" lIns="27432" tIns="18288" rIns="27432" bIns="18288" anchor="t">
            <a:spAutoFit/>
          </a:bodyPr>
          <a:lstStyle/>
          <a:p>
            <a:pPr marL="0" marR="0" lvl="0" indent="0" algn="ctr" defTabSz="914400" rtl="0" eaLnBrk="1" fontAlgn="auto" latinLnBrk="0" hangingPunct="1">
              <a:lnSpc>
                <a:spcPct val="100000"/>
              </a:lnSpc>
              <a:spcBef>
                <a:spcPts val="0"/>
              </a:spcBef>
              <a:spcAft>
                <a:spcPts val="200"/>
              </a:spcAft>
              <a:buClrTx/>
              <a:buSzTx/>
              <a:buFontTx/>
              <a:buNone/>
              <a:tabLst/>
              <a:defRPr/>
            </a:pPr>
            <a:r>
              <a:rPr kumimoji="0" sz="1330" b="1" i="0" u="none" strike="noStrike" kern="1200" cap="none" spc="0" normalizeH="0" baseline="0" noProof="0" dirty="0" err="1">
                <a:ln>
                  <a:noFill/>
                </a:ln>
                <a:solidFill>
                  <a:srgbClr val="FFFFFF"/>
                </a:solidFill>
                <a:effectLst/>
                <a:uLnTx/>
                <a:uFillTx/>
                <a:latin typeface="Aptos"/>
                <a:ea typeface="+mn-ea"/>
                <a:cs typeface="+mn-cs"/>
              </a:rPr>
              <a:t>Ηθική</a:t>
            </a:r>
            <a:r>
              <a:rPr kumimoji="0" sz="1330" b="1" i="0" u="none" strike="noStrike" kern="1200" cap="none" spc="0" normalizeH="0" baseline="0" noProof="0" dirty="0">
                <a:ln>
                  <a:noFill/>
                </a:ln>
                <a:solidFill>
                  <a:srgbClr val="FFFFFF"/>
                </a:solidFill>
                <a:effectLst/>
                <a:uLnTx/>
                <a:uFillTx/>
                <a:latin typeface="Aptos"/>
                <a:ea typeface="+mn-ea"/>
                <a:cs typeface="+mn-cs"/>
              </a:rPr>
              <a:t>: </a:t>
            </a:r>
            <a:r>
              <a:rPr kumimoji="0" sz="1330" b="1" i="0" u="none" strike="noStrike" kern="1200" cap="none" spc="0" normalizeH="0" baseline="0" noProof="0" dirty="0" err="1">
                <a:ln>
                  <a:noFill/>
                </a:ln>
                <a:solidFill>
                  <a:srgbClr val="FFFFFF"/>
                </a:solidFill>
                <a:effectLst/>
                <a:uLnTx/>
                <a:uFillTx/>
                <a:latin typeface="Aptos"/>
                <a:ea typeface="+mn-ea"/>
                <a:cs typeface="+mn-cs"/>
              </a:rPr>
              <a:t>σύστημ</a:t>
            </a:r>
            <a:r>
              <a:rPr kumimoji="0" sz="1330" b="1" i="0" u="none" strike="noStrike" kern="1200" cap="none" spc="0" normalizeH="0" baseline="0" noProof="0" dirty="0">
                <a:ln>
                  <a:noFill/>
                </a:ln>
                <a:solidFill>
                  <a:srgbClr val="FFFFFF"/>
                </a:solidFill>
                <a:effectLst/>
                <a:uLnTx/>
                <a:uFillTx/>
                <a:latin typeface="Aptos"/>
                <a:ea typeface="+mn-ea"/>
                <a:cs typeface="+mn-cs"/>
              </a:rPr>
              <a:t>α αξιών, αρχών και κανόνων που ρυθμίζει την ανθρώπινη συμπεριφορά και τον τρόπο με τον οποίο οι πράξεις μας επηρεάζουν </a:t>
            </a:r>
            <a:r>
              <a:rPr kumimoji="0" lang="el-GR" sz="1330" b="1" i="0" u="none" strike="noStrike" kern="1200" cap="none" spc="0" normalizeH="0" baseline="0" noProof="0" dirty="0">
                <a:ln>
                  <a:noFill/>
                </a:ln>
                <a:solidFill>
                  <a:srgbClr val="FFFFFF"/>
                </a:solidFill>
                <a:effectLst/>
                <a:uLnTx/>
                <a:uFillTx/>
                <a:latin typeface="Aptos"/>
                <a:ea typeface="+mn-ea"/>
                <a:cs typeface="+mn-cs"/>
              </a:rPr>
              <a:t>με σημαντικό τρόπο </a:t>
            </a:r>
            <a:r>
              <a:rPr kumimoji="0" sz="1330" b="1" i="0" u="none" strike="noStrike" kern="1200" cap="none" spc="0" normalizeH="0" baseline="0" noProof="0" dirty="0" err="1">
                <a:ln>
                  <a:noFill/>
                </a:ln>
                <a:solidFill>
                  <a:srgbClr val="FFFFFF"/>
                </a:solidFill>
                <a:effectLst/>
                <a:uLnTx/>
                <a:uFillTx/>
                <a:latin typeface="Aptos"/>
                <a:ea typeface="+mn-ea"/>
                <a:cs typeface="+mn-cs"/>
              </a:rPr>
              <a:t>τη</a:t>
            </a:r>
            <a:r>
              <a:rPr kumimoji="0" sz="1330" b="1" i="0" u="none" strike="noStrike" kern="1200" cap="none" spc="0" normalizeH="0" baseline="0" noProof="0" dirty="0">
                <a:ln>
                  <a:noFill/>
                </a:ln>
                <a:solidFill>
                  <a:srgbClr val="FFFFFF"/>
                </a:solidFill>
                <a:effectLst/>
                <a:uLnTx/>
                <a:uFillTx/>
                <a:latin typeface="Aptos"/>
                <a:ea typeface="+mn-ea"/>
                <a:cs typeface="+mn-cs"/>
              </a:rPr>
              <a:t> ζωή </a:t>
            </a:r>
            <a:r>
              <a:rPr kumimoji="0" sz="1330" b="1" i="0" u="none" strike="noStrike" kern="1200" cap="none" spc="0" normalizeH="0" baseline="0" noProof="0" dirty="0" err="1">
                <a:ln>
                  <a:noFill/>
                </a:ln>
                <a:solidFill>
                  <a:srgbClr val="FFFFFF"/>
                </a:solidFill>
                <a:effectLst/>
                <a:uLnTx/>
                <a:uFillTx/>
                <a:latin typeface="Aptos"/>
                <a:ea typeface="+mn-ea"/>
                <a:cs typeface="+mn-cs"/>
              </a:rPr>
              <a:t>των</a:t>
            </a:r>
            <a:r>
              <a:rPr kumimoji="0" sz="1330" b="1" i="0" u="none" strike="noStrike" kern="1200" cap="none" spc="0" normalizeH="0" baseline="0" noProof="0" dirty="0">
                <a:ln>
                  <a:noFill/>
                </a:ln>
                <a:solidFill>
                  <a:srgbClr val="FFFFFF"/>
                </a:solidFill>
                <a:effectLst/>
                <a:uLnTx/>
                <a:uFillTx/>
                <a:latin typeface="Aptos"/>
                <a:ea typeface="+mn-ea"/>
                <a:cs typeface="+mn-cs"/>
              </a:rPr>
              <a:t> </a:t>
            </a:r>
            <a:r>
              <a:rPr kumimoji="0" sz="1330" b="1" i="0" u="none" strike="noStrike" kern="1200" cap="none" spc="0" normalizeH="0" baseline="0" noProof="0" dirty="0" err="1">
                <a:ln>
                  <a:noFill/>
                </a:ln>
                <a:solidFill>
                  <a:srgbClr val="FFFFFF"/>
                </a:solidFill>
                <a:effectLst/>
                <a:uLnTx/>
                <a:uFillTx/>
                <a:latin typeface="Aptos"/>
                <a:ea typeface="+mn-ea"/>
                <a:cs typeface="+mn-cs"/>
              </a:rPr>
              <a:t>άλλων</a:t>
            </a:r>
            <a:r>
              <a:rPr kumimoji="0" lang="el-GR" sz="1330" b="1" i="0" u="none" strike="noStrike" kern="1200" cap="none" spc="0" normalizeH="0" baseline="0" noProof="0" dirty="0">
                <a:ln>
                  <a:noFill/>
                </a:ln>
                <a:solidFill>
                  <a:srgbClr val="FFFFFF"/>
                </a:solidFill>
                <a:effectLst/>
                <a:uLnTx/>
                <a:uFillTx/>
                <a:latin typeface="Aptos"/>
                <a:ea typeface="+mn-ea"/>
                <a:cs typeface="+mn-cs"/>
              </a:rPr>
              <a:t> ανθρώπων ή και άλλων έμβιων όντων</a:t>
            </a:r>
            <a:r>
              <a:rPr kumimoji="0" sz="1330" b="1" i="0" u="none" strike="noStrike" kern="1200" cap="none" spc="0" normalizeH="0" baseline="0" noProof="0" dirty="0">
                <a:ln>
                  <a:noFill/>
                </a:ln>
                <a:solidFill>
                  <a:srgbClr val="FFFFFF"/>
                </a:solidFill>
                <a:effectLst/>
                <a:uLnTx/>
                <a:uFillTx/>
                <a:latin typeface="Aptos"/>
                <a:ea typeface="+mn-ea"/>
                <a:cs typeface="+mn-cs"/>
              </a:rPr>
              <a:t>.</a:t>
            </a:r>
          </a:p>
        </p:txBody>
      </p:sp>
      <p:sp>
        <p:nvSpPr>
          <p:cNvPr id="6" name="Rounded Rectangle 5"/>
          <p:cNvSpPr/>
          <p:nvPr/>
        </p:nvSpPr>
        <p:spPr>
          <a:xfrm>
            <a:off x="804672" y="2907792"/>
            <a:ext cx="3429000" cy="2304288"/>
          </a:xfrm>
          <a:prstGeom prst="roundRect">
            <a:avLst/>
          </a:prstGeom>
          <a:solidFill>
            <a:srgbClr val="E8D9BA"/>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Rectangle 6"/>
          <p:cNvSpPr/>
          <p:nvPr/>
        </p:nvSpPr>
        <p:spPr>
          <a:xfrm>
            <a:off x="969264" y="3072384"/>
            <a:ext cx="73152" cy="347472"/>
          </a:xfrm>
          <a:prstGeom prst="rect">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TextBox 7"/>
          <p:cNvSpPr txBox="1"/>
          <p:nvPr/>
        </p:nvSpPr>
        <p:spPr>
          <a:xfrm>
            <a:off x="1170432" y="3044952"/>
            <a:ext cx="2898648" cy="270843"/>
          </a:xfrm>
          <a:prstGeom prst="rect">
            <a:avLst/>
          </a:prstGeom>
          <a:noFill/>
        </p:spPr>
        <p:txBody>
          <a:bodyPr wrap="square" lIns="27432" tIns="18288" rIns="27432" bIns="18288" anchor="t">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l-GR" sz="1520" b="1" i="0" u="none" strike="noStrike" kern="1200" cap="none" spc="0" normalizeH="0" baseline="0" noProof="0" dirty="0">
                <a:ln>
                  <a:noFill/>
                </a:ln>
                <a:solidFill>
                  <a:srgbClr val="24465B"/>
                </a:solidFill>
                <a:effectLst/>
                <a:uLnTx/>
                <a:uFillTx/>
                <a:latin typeface="Aptos Display"/>
                <a:ea typeface="+mn-ea"/>
                <a:cs typeface="+mn-cs"/>
              </a:rPr>
              <a:t>Ρύθμιση συμπεριφοράς</a:t>
            </a:r>
            <a:endParaRPr kumimoji="0" sz="1520" b="1" i="0" u="none" strike="noStrike" kern="1200" cap="none" spc="0" normalizeH="0" baseline="0" noProof="0" dirty="0">
              <a:ln>
                <a:noFill/>
              </a:ln>
              <a:solidFill>
                <a:srgbClr val="24465B"/>
              </a:solidFill>
              <a:effectLst/>
              <a:uLnTx/>
              <a:uFillTx/>
              <a:latin typeface="Aptos Display"/>
              <a:ea typeface="+mn-ea"/>
              <a:cs typeface="+mn-cs"/>
            </a:endParaRPr>
          </a:p>
        </p:txBody>
      </p:sp>
      <p:sp>
        <p:nvSpPr>
          <p:cNvPr id="9" name="TextBox 8"/>
          <p:cNvSpPr txBox="1"/>
          <p:nvPr/>
        </p:nvSpPr>
        <p:spPr>
          <a:xfrm>
            <a:off x="1024128" y="3566160"/>
            <a:ext cx="2990088" cy="1481328"/>
          </a:xfrm>
          <a:prstGeom prst="rect">
            <a:avLst/>
          </a:prstGeom>
          <a:noFill/>
        </p:spPr>
        <p:txBody>
          <a:bodyPr wrap="square" lIns="27432" tIns="18288" rIns="27432" bIns="18288" anchor="t">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sz="1190" b="0" i="0" u="none" strike="noStrike" kern="1200" cap="none" spc="0" normalizeH="0" baseline="0" noProof="0">
                <a:ln>
                  <a:noFill/>
                </a:ln>
                <a:solidFill>
                  <a:srgbClr val="4C565C"/>
                </a:solidFill>
                <a:effectLst/>
                <a:uLnTx/>
                <a:uFillTx/>
                <a:latin typeface="Aptos"/>
                <a:ea typeface="+mn-ea"/>
                <a:cs typeface="+mn-cs"/>
              </a:rPr>
              <a:t>Από τις απαρχές της κοινωνικής ζωής, οι κοινότητες χρειάζονται τρόπους ρύθμισης της συμπεριφοράς προς όφελος της συλλογικής ευημερίας.</a:t>
            </a:r>
          </a:p>
        </p:txBody>
      </p:sp>
      <p:sp>
        <p:nvSpPr>
          <p:cNvPr id="10" name="Rounded Rectangle 9"/>
          <p:cNvSpPr/>
          <p:nvPr/>
        </p:nvSpPr>
        <p:spPr>
          <a:xfrm>
            <a:off x="4389120" y="2907792"/>
            <a:ext cx="3429000" cy="2304288"/>
          </a:xfrm>
          <a:prstGeom prst="roundRect">
            <a:avLst/>
          </a:prstGeom>
          <a:solidFill>
            <a:srgbClr val="E5ECEE"/>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Rectangle 10"/>
          <p:cNvSpPr/>
          <p:nvPr/>
        </p:nvSpPr>
        <p:spPr>
          <a:xfrm>
            <a:off x="4553712" y="3072384"/>
            <a:ext cx="73152" cy="347472"/>
          </a:xfrm>
          <a:prstGeom prst="rect">
            <a:avLst/>
          </a:prstGeom>
          <a:solidFill>
            <a:srgbClr val="7D9EA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TextBox 11"/>
          <p:cNvSpPr txBox="1"/>
          <p:nvPr/>
        </p:nvSpPr>
        <p:spPr>
          <a:xfrm>
            <a:off x="4754880" y="3044952"/>
            <a:ext cx="2898648" cy="270843"/>
          </a:xfrm>
          <a:prstGeom prst="rect">
            <a:avLst/>
          </a:prstGeom>
          <a:noFill/>
        </p:spPr>
        <p:txBody>
          <a:bodyPr wrap="square" lIns="27432" tIns="18288" rIns="27432" bIns="18288" anchor="t">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sz="1520" b="1" i="0" u="none" strike="noStrike" kern="1200" cap="none" spc="0" normalizeH="0" baseline="0" noProof="0" dirty="0">
                <a:ln>
                  <a:noFill/>
                </a:ln>
                <a:solidFill>
                  <a:srgbClr val="24465B"/>
                </a:solidFill>
                <a:effectLst/>
                <a:uLnTx/>
                <a:uFillTx/>
                <a:latin typeface="Aptos Display"/>
                <a:ea typeface="+mn-ea"/>
                <a:cs typeface="+mn-cs"/>
              </a:rPr>
              <a:t>«</a:t>
            </a:r>
            <a:r>
              <a:rPr kumimoji="0" sz="1520" b="1" i="0" u="none" strike="noStrike" kern="1200" cap="none" spc="0" normalizeH="0" baseline="0" noProof="0" dirty="0" err="1">
                <a:ln>
                  <a:noFill/>
                </a:ln>
                <a:solidFill>
                  <a:srgbClr val="24465B"/>
                </a:solidFill>
                <a:effectLst/>
                <a:uLnTx/>
                <a:uFillTx/>
                <a:latin typeface="Aptos Display"/>
                <a:ea typeface="+mn-ea"/>
                <a:cs typeface="+mn-cs"/>
              </a:rPr>
              <a:t>Άγρ</a:t>
            </a:r>
            <a:r>
              <a:rPr kumimoji="0" sz="1520" b="1" i="0" u="none" strike="noStrike" kern="1200" cap="none" spc="0" normalizeH="0" baseline="0" noProof="0" dirty="0">
                <a:ln>
                  <a:noFill/>
                </a:ln>
                <a:solidFill>
                  <a:srgbClr val="24465B"/>
                </a:solidFill>
                <a:effectLst/>
                <a:uLnTx/>
                <a:uFillTx/>
                <a:latin typeface="Aptos Display"/>
                <a:ea typeface="+mn-ea"/>
                <a:cs typeface="+mn-cs"/>
              </a:rPr>
              <a:t>αφος κώδικας»</a:t>
            </a:r>
          </a:p>
        </p:txBody>
      </p:sp>
      <p:sp>
        <p:nvSpPr>
          <p:cNvPr id="13" name="TextBox 12"/>
          <p:cNvSpPr txBox="1"/>
          <p:nvPr/>
        </p:nvSpPr>
        <p:spPr>
          <a:xfrm>
            <a:off x="4608576" y="3566160"/>
            <a:ext cx="2990088" cy="1481328"/>
          </a:xfrm>
          <a:prstGeom prst="rect">
            <a:avLst/>
          </a:prstGeom>
          <a:noFill/>
        </p:spPr>
        <p:txBody>
          <a:bodyPr wrap="square" lIns="27432" tIns="18288" rIns="27432" bIns="18288" anchor="t">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sz="1200" b="0" i="0" u="none" strike="noStrike" kern="1200" cap="none" spc="0" normalizeH="0" baseline="0" noProof="0">
                <a:ln>
                  <a:noFill/>
                </a:ln>
                <a:solidFill>
                  <a:srgbClr val="4C565C"/>
                </a:solidFill>
                <a:effectLst/>
                <a:uLnTx/>
                <a:uFillTx/>
                <a:latin typeface="Aptos"/>
                <a:ea typeface="+mn-ea"/>
                <a:cs typeface="+mn-cs"/>
              </a:rPr>
              <a:t>Αξίες, αρχές και κανόνες έχουν κοινωνικό χαρακτήρα: μας βοηθούν να κρίνουμε επιλογές και να οργανώνουμε την κοινή ζωή.</a:t>
            </a:r>
          </a:p>
        </p:txBody>
      </p:sp>
      <p:sp>
        <p:nvSpPr>
          <p:cNvPr id="14" name="Rounded Rectangle 13"/>
          <p:cNvSpPr/>
          <p:nvPr/>
        </p:nvSpPr>
        <p:spPr>
          <a:xfrm>
            <a:off x="7973568" y="2907792"/>
            <a:ext cx="3429000" cy="2304288"/>
          </a:xfrm>
          <a:prstGeom prst="roundRect">
            <a:avLst/>
          </a:prstGeom>
          <a:solidFill>
            <a:srgbClr val="DCE5DE"/>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5" name="Rectangle 14"/>
          <p:cNvSpPr/>
          <p:nvPr/>
        </p:nvSpPr>
        <p:spPr>
          <a:xfrm>
            <a:off x="8138160" y="3072384"/>
            <a:ext cx="73152" cy="347472"/>
          </a:xfrm>
          <a:prstGeom prst="rect">
            <a:avLst/>
          </a:prstGeom>
          <a:solidFill>
            <a:srgbClr val="24465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TextBox 15"/>
          <p:cNvSpPr txBox="1"/>
          <p:nvPr/>
        </p:nvSpPr>
        <p:spPr>
          <a:xfrm>
            <a:off x="8339328" y="3044952"/>
            <a:ext cx="2898648" cy="270843"/>
          </a:xfrm>
          <a:prstGeom prst="rect">
            <a:avLst/>
          </a:prstGeom>
          <a:noFill/>
        </p:spPr>
        <p:txBody>
          <a:bodyPr wrap="square" lIns="27432" tIns="18288" rIns="27432" bIns="18288" anchor="t">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sz="1520" b="1" i="0" u="none" strike="noStrike" kern="1200" cap="none" spc="0" normalizeH="0" baseline="0" noProof="0" dirty="0">
                <a:ln>
                  <a:noFill/>
                </a:ln>
                <a:solidFill>
                  <a:srgbClr val="24465B"/>
                </a:solidFill>
                <a:effectLst/>
                <a:uLnTx/>
                <a:uFillTx/>
                <a:latin typeface="Aptos Display"/>
                <a:ea typeface="+mn-ea"/>
                <a:cs typeface="+mn-cs"/>
              </a:rPr>
              <a:t> </a:t>
            </a:r>
            <a:r>
              <a:rPr kumimoji="0" lang="el-GR" sz="1520" b="1" i="0" u="none" strike="noStrike" kern="1200" cap="none" spc="0" normalizeH="0" baseline="0" noProof="0" dirty="0">
                <a:ln>
                  <a:noFill/>
                </a:ln>
                <a:solidFill>
                  <a:srgbClr val="24465B"/>
                </a:solidFill>
                <a:effectLst/>
                <a:uLnTx/>
                <a:uFillTx/>
                <a:latin typeface="Aptos Display"/>
                <a:ea typeface="+mn-ea"/>
                <a:cs typeface="+mn-cs"/>
              </a:rPr>
              <a:t>Αλληλεπίδραση</a:t>
            </a:r>
            <a:endParaRPr kumimoji="0" sz="1520" b="1" i="0" u="none" strike="noStrike" kern="1200" cap="none" spc="0" normalizeH="0" baseline="0" noProof="0" dirty="0">
              <a:ln>
                <a:noFill/>
              </a:ln>
              <a:solidFill>
                <a:srgbClr val="24465B"/>
              </a:solidFill>
              <a:effectLst/>
              <a:uLnTx/>
              <a:uFillTx/>
              <a:latin typeface="Aptos Display"/>
              <a:ea typeface="+mn-ea"/>
              <a:cs typeface="+mn-cs"/>
            </a:endParaRPr>
          </a:p>
        </p:txBody>
      </p:sp>
      <p:sp>
        <p:nvSpPr>
          <p:cNvPr id="17" name="TextBox 16"/>
          <p:cNvSpPr txBox="1"/>
          <p:nvPr/>
        </p:nvSpPr>
        <p:spPr>
          <a:xfrm>
            <a:off x="8193024" y="3566160"/>
            <a:ext cx="2990088" cy="1481328"/>
          </a:xfrm>
          <a:prstGeom prst="rect">
            <a:avLst/>
          </a:prstGeom>
          <a:noFill/>
        </p:spPr>
        <p:txBody>
          <a:bodyPr wrap="square" lIns="27432" tIns="18288" rIns="27432" bIns="18288" anchor="t">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sz="1190" b="0" i="0" u="none" strike="noStrike" kern="1200" cap="none" spc="0" normalizeH="0" baseline="0" noProof="0" dirty="0">
                <a:ln>
                  <a:noFill/>
                </a:ln>
                <a:solidFill>
                  <a:srgbClr val="4C565C"/>
                </a:solidFill>
                <a:effectLst/>
                <a:uLnTx/>
                <a:uFillTx/>
                <a:latin typeface="Aptos"/>
                <a:ea typeface="+mn-ea"/>
                <a:cs typeface="+mn-cs"/>
              </a:rPr>
              <a:t>Η </a:t>
            </a:r>
            <a:r>
              <a:rPr kumimoji="0" sz="1190" b="0" i="0" u="none" strike="noStrike" kern="1200" cap="none" spc="0" normalizeH="0" baseline="0" noProof="0" dirty="0" err="1">
                <a:ln>
                  <a:noFill/>
                </a:ln>
                <a:solidFill>
                  <a:srgbClr val="4C565C"/>
                </a:solidFill>
                <a:effectLst/>
                <a:uLnTx/>
                <a:uFillTx/>
                <a:latin typeface="Aptos"/>
                <a:ea typeface="+mn-ea"/>
                <a:cs typeface="+mn-cs"/>
              </a:rPr>
              <a:t>ηθική</a:t>
            </a:r>
            <a:r>
              <a:rPr kumimoji="0" sz="1190" b="0" i="0" u="none" strike="noStrike" kern="1200" cap="none" spc="0" normalizeH="0" baseline="0" noProof="0" dirty="0">
                <a:ln>
                  <a:noFill/>
                </a:ln>
                <a:solidFill>
                  <a:srgbClr val="4C565C"/>
                </a:solidFill>
                <a:effectLst/>
                <a:uLnTx/>
                <a:uFillTx/>
                <a:latin typeface="Aptos"/>
                <a:ea typeface="+mn-ea"/>
                <a:cs typeface="+mn-cs"/>
              </a:rPr>
              <a:t> </a:t>
            </a:r>
            <a:r>
              <a:rPr kumimoji="0" sz="1190" b="0" i="0" u="none" strike="noStrike" kern="1200" cap="none" spc="0" normalizeH="0" baseline="0" noProof="0" dirty="0" err="1">
                <a:ln>
                  <a:noFill/>
                </a:ln>
                <a:solidFill>
                  <a:srgbClr val="4C565C"/>
                </a:solidFill>
                <a:effectLst/>
                <a:uLnTx/>
                <a:uFillTx/>
                <a:latin typeface="Aptos"/>
                <a:ea typeface="+mn-ea"/>
                <a:cs typeface="+mn-cs"/>
              </a:rPr>
              <a:t>δεν</a:t>
            </a:r>
            <a:r>
              <a:rPr kumimoji="0" sz="1190" b="0" i="0" u="none" strike="noStrike" kern="1200" cap="none" spc="0" normalizeH="0" baseline="0" noProof="0" dirty="0">
                <a:ln>
                  <a:noFill/>
                </a:ln>
                <a:solidFill>
                  <a:srgbClr val="4C565C"/>
                </a:solidFill>
                <a:effectLst/>
                <a:uLnTx/>
                <a:uFillTx/>
                <a:latin typeface="Aptos"/>
                <a:ea typeface="+mn-ea"/>
                <a:cs typeface="+mn-cs"/>
              </a:rPr>
              <a:t> α</a:t>
            </a:r>
            <a:r>
              <a:rPr kumimoji="0" sz="1190" b="0" i="0" u="none" strike="noStrike" kern="1200" cap="none" spc="0" normalizeH="0" baseline="0" noProof="0" dirty="0" err="1">
                <a:ln>
                  <a:noFill/>
                </a:ln>
                <a:solidFill>
                  <a:srgbClr val="4C565C"/>
                </a:solidFill>
                <a:effectLst/>
                <a:uLnTx/>
                <a:uFillTx/>
                <a:latin typeface="Aptos"/>
                <a:ea typeface="+mn-ea"/>
                <a:cs typeface="+mn-cs"/>
              </a:rPr>
              <a:t>φορά</a:t>
            </a:r>
            <a:r>
              <a:rPr kumimoji="0" sz="1190" b="0" i="0" u="none" strike="noStrike" kern="1200" cap="none" spc="0" normalizeH="0" baseline="0" noProof="0" dirty="0">
                <a:ln>
                  <a:noFill/>
                </a:ln>
                <a:solidFill>
                  <a:srgbClr val="4C565C"/>
                </a:solidFill>
                <a:effectLst/>
                <a:uLnTx/>
                <a:uFillTx/>
                <a:latin typeface="Aptos"/>
                <a:ea typeface="+mn-ea"/>
                <a:cs typeface="+mn-cs"/>
              </a:rPr>
              <a:t> </a:t>
            </a:r>
            <a:r>
              <a:rPr kumimoji="0" sz="1190" b="0" i="0" u="none" strike="noStrike" kern="1200" cap="none" spc="0" normalizeH="0" baseline="0" noProof="0" dirty="0" err="1">
                <a:ln>
                  <a:noFill/>
                </a:ln>
                <a:solidFill>
                  <a:srgbClr val="4C565C"/>
                </a:solidFill>
                <a:effectLst/>
                <a:uLnTx/>
                <a:uFillTx/>
                <a:latin typeface="Aptos"/>
                <a:ea typeface="+mn-ea"/>
                <a:cs typeface="+mn-cs"/>
              </a:rPr>
              <a:t>μόνο</a:t>
            </a:r>
            <a:r>
              <a:rPr kumimoji="0" sz="1190" b="0" i="0" u="none" strike="noStrike" kern="1200" cap="none" spc="0" normalizeH="0" baseline="0" noProof="0" dirty="0">
                <a:ln>
                  <a:noFill/>
                </a:ln>
                <a:solidFill>
                  <a:srgbClr val="4C565C"/>
                </a:solidFill>
                <a:effectLst/>
                <a:uLnTx/>
                <a:uFillTx/>
                <a:latin typeface="Aptos"/>
                <a:ea typeface="+mn-ea"/>
                <a:cs typeface="+mn-cs"/>
              </a:rPr>
              <a:t> </a:t>
            </a:r>
            <a:r>
              <a:rPr kumimoji="0" sz="1190" b="0" i="0" u="none" strike="noStrike" kern="1200" cap="none" spc="0" normalizeH="0" baseline="0" noProof="0" dirty="0" err="1">
                <a:ln>
                  <a:noFill/>
                </a:ln>
                <a:solidFill>
                  <a:srgbClr val="4C565C"/>
                </a:solidFill>
                <a:effectLst/>
                <a:uLnTx/>
                <a:uFillTx/>
                <a:latin typeface="Aptos"/>
                <a:ea typeface="+mn-ea"/>
                <a:cs typeface="+mn-cs"/>
              </a:rPr>
              <a:t>το</a:t>
            </a:r>
            <a:r>
              <a:rPr kumimoji="0" sz="1190" b="0" i="0" u="none" strike="noStrike" kern="1200" cap="none" spc="0" normalizeH="0" baseline="0" noProof="0" dirty="0">
                <a:ln>
                  <a:noFill/>
                </a:ln>
                <a:solidFill>
                  <a:srgbClr val="4C565C"/>
                </a:solidFill>
                <a:effectLst/>
                <a:uLnTx/>
                <a:uFillTx/>
                <a:latin typeface="Aptos"/>
                <a:ea typeface="+mn-ea"/>
                <a:cs typeface="+mn-cs"/>
              </a:rPr>
              <a:t> </a:t>
            </a:r>
            <a:r>
              <a:rPr kumimoji="0" sz="1190" b="0" i="0" u="none" strike="noStrike" kern="1200" cap="none" spc="0" normalizeH="0" baseline="0" noProof="0" dirty="0" err="1">
                <a:ln>
                  <a:noFill/>
                </a:ln>
                <a:solidFill>
                  <a:srgbClr val="4C565C"/>
                </a:solidFill>
                <a:effectLst/>
                <a:uLnTx/>
                <a:uFillTx/>
                <a:latin typeface="Aptos"/>
                <a:ea typeface="+mn-ea"/>
                <a:cs typeface="+mn-cs"/>
              </a:rPr>
              <a:t>άτομο</a:t>
            </a:r>
            <a:r>
              <a:rPr kumimoji="0" sz="1190" b="0" i="0" u="none" strike="noStrike" kern="1200" cap="none" spc="0" normalizeH="0" baseline="0" noProof="0" dirty="0">
                <a:ln>
                  <a:noFill/>
                </a:ln>
                <a:solidFill>
                  <a:srgbClr val="4C565C"/>
                </a:solidFill>
                <a:effectLst/>
                <a:uLnTx/>
                <a:uFillTx/>
                <a:latin typeface="Aptos"/>
                <a:ea typeface="+mn-ea"/>
                <a:cs typeface="+mn-cs"/>
              </a:rPr>
              <a:t> </a:t>
            </a:r>
            <a:r>
              <a:rPr kumimoji="0" sz="1190" b="0" i="0" u="none" strike="noStrike" kern="1200" cap="none" spc="0" normalizeH="0" baseline="0" noProof="0" dirty="0" err="1">
                <a:ln>
                  <a:noFill/>
                </a:ln>
                <a:solidFill>
                  <a:srgbClr val="4C565C"/>
                </a:solidFill>
                <a:effectLst/>
                <a:uLnTx/>
                <a:uFillTx/>
                <a:latin typeface="Aptos"/>
                <a:ea typeface="+mn-ea"/>
                <a:cs typeface="+mn-cs"/>
              </a:rPr>
              <a:t>ως</a:t>
            </a:r>
            <a:r>
              <a:rPr kumimoji="0" sz="1190" b="0" i="0" u="none" strike="noStrike" kern="1200" cap="none" spc="0" normalizeH="0" baseline="0" noProof="0" dirty="0">
                <a:ln>
                  <a:noFill/>
                </a:ln>
                <a:solidFill>
                  <a:srgbClr val="4C565C"/>
                </a:solidFill>
                <a:effectLst/>
                <a:uLnTx/>
                <a:uFillTx/>
                <a:latin typeface="Aptos"/>
                <a:ea typeface="+mn-ea"/>
                <a:cs typeface="+mn-cs"/>
              </a:rPr>
              <a:t> </a:t>
            </a:r>
            <a:r>
              <a:rPr kumimoji="0" sz="1190" b="0" i="0" u="none" strike="noStrike" kern="1200" cap="none" spc="0" normalizeH="0" baseline="0" noProof="0" dirty="0" err="1">
                <a:ln>
                  <a:noFill/>
                </a:ln>
                <a:solidFill>
                  <a:srgbClr val="4C565C"/>
                </a:solidFill>
                <a:effectLst/>
                <a:uLnTx/>
                <a:uFillTx/>
                <a:latin typeface="Aptos"/>
                <a:ea typeface="+mn-ea"/>
                <a:cs typeface="+mn-cs"/>
              </a:rPr>
              <a:t>μεμονωμένη</a:t>
            </a:r>
            <a:r>
              <a:rPr kumimoji="0" sz="1190" b="0" i="0" u="none" strike="noStrike" kern="1200" cap="none" spc="0" normalizeH="0" baseline="0" noProof="0" dirty="0">
                <a:ln>
                  <a:noFill/>
                </a:ln>
                <a:solidFill>
                  <a:srgbClr val="4C565C"/>
                </a:solidFill>
                <a:effectLst/>
                <a:uLnTx/>
                <a:uFillTx/>
                <a:latin typeface="Aptos"/>
                <a:ea typeface="+mn-ea"/>
                <a:cs typeface="+mn-cs"/>
              </a:rPr>
              <a:t> </a:t>
            </a:r>
            <a:r>
              <a:rPr kumimoji="0" sz="1190" b="0" i="0" u="none" strike="noStrike" kern="1200" cap="none" spc="0" normalizeH="0" baseline="0" noProof="0" dirty="0" err="1">
                <a:ln>
                  <a:noFill/>
                </a:ln>
                <a:solidFill>
                  <a:srgbClr val="4C565C"/>
                </a:solidFill>
                <a:effectLst/>
                <a:uLnTx/>
                <a:uFillTx/>
                <a:latin typeface="Aptos"/>
                <a:ea typeface="+mn-ea"/>
                <a:cs typeface="+mn-cs"/>
              </a:rPr>
              <a:t>οντότητ</a:t>
            </a:r>
            <a:r>
              <a:rPr kumimoji="0" sz="1190" b="0" i="0" u="none" strike="noStrike" kern="1200" cap="none" spc="0" normalizeH="0" baseline="0" noProof="0" dirty="0">
                <a:ln>
                  <a:noFill/>
                </a:ln>
                <a:solidFill>
                  <a:srgbClr val="4C565C"/>
                </a:solidFill>
                <a:effectLst/>
                <a:uLnTx/>
                <a:uFillTx/>
                <a:latin typeface="Aptos"/>
                <a:ea typeface="+mn-ea"/>
                <a:cs typeface="+mn-cs"/>
              </a:rPr>
              <a:t>α, αλλά πρωτίστως τις σχέσεις, τις αλληλεπιδράσεις και τις πράξεις.</a:t>
            </a:r>
          </a:p>
        </p:txBody>
      </p:sp>
      <p:sp>
        <p:nvSpPr>
          <p:cNvPr id="20" name="Rectangle 19"/>
          <p:cNvSpPr/>
          <p:nvPr/>
        </p:nvSpPr>
        <p:spPr>
          <a:xfrm>
            <a:off x="502920" y="6501384"/>
            <a:ext cx="11155680" cy="9144"/>
          </a:xfrm>
          <a:prstGeom prst="rect">
            <a:avLst/>
          </a:prstGeom>
          <a:solidFill>
            <a:srgbClr val="E1DED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TextBox 20"/>
          <p:cNvSpPr txBox="1"/>
          <p:nvPr/>
        </p:nvSpPr>
        <p:spPr>
          <a:xfrm>
            <a:off x="530352" y="6537960"/>
            <a:ext cx="5943600" cy="164592"/>
          </a:xfrm>
          <a:prstGeom prst="rect">
            <a:avLst/>
          </a:prstGeom>
          <a:noFill/>
        </p:spPr>
        <p:txBody>
          <a:bodyPr wrap="square" lIns="27432" tIns="18288" rIns="27432" bIns="18288" anchor="t">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sz="819" b="1" i="0" u="none" strike="noStrike" kern="1200" cap="none" spc="0" normalizeH="0" baseline="0" noProof="0">
                <a:ln>
                  <a:noFill/>
                </a:ln>
                <a:solidFill>
                  <a:srgbClr val="6C7A82"/>
                </a:solidFill>
                <a:effectLst/>
                <a:uLnTx/>
                <a:uFillTx/>
                <a:latin typeface="Aptos"/>
                <a:ea typeface="+mn-ea"/>
                <a:cs typeface="+mn-cs"/>
              </a:rPr>
              <a:t>ΕΝΟΤΗΤΑ 1</a:t>
            </a:r>
          </a:p>
        </p:txBody>
      </p:sp>
      <p:sp>
        <p:nvSpPr>
          <p:cNvPr id="18" name="Θέση αριθμού διαφάνειας 17">
            <a:extLst>
              <a:ext uri="{FF2B5EF4-FFF2-40B4-BE49-F238E27FC236}">
                <a16:creationId xmlns:a16="http://schemas.microsoft.com/office/drawing/2014/main" id="{F744ADD2-95B9-037B-4F71-E8CEE258AAF4}"/>
              </a:ext>
            </a:extLst>
          </p:cNvPr>
          <p:cNvSpPr>
            <a:spLocks noGrp="1"/>
          </p:cNvSpPr>
          <p:nvPr>
            <p:ph type="sldNum" sz="quarter" idx="12"/>
          </p:nvPr>
        </p:nvSpPr>
        <p:spPr>
          <a:xfrm>
            <a:off x="9555480" y="6437693"/>
            <a:ext cx="2133600" cy="365125"/>
          </a:xfrm>
        </p:spPr>
        <p:txBody>
          <a:bodyPr/>
          <a:lstStyle/>
          <a:p>
            <a:fld id="{C1FF6DA9-008F-8B48-92A6-B652298478BF}" type="slidenum">
              <a:rPr lang="en-US" smtClean="0"/>
              <a:t>7</a:t>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sp>
        <p:nvSpPr>
          <p:cNvPr id="2" name="TextBox 1"/>
          <p:cNvSpPr txBox="1"/>
          <p:nvPr/>
        </p:nvSpPr>
        <p:spPr>
          <a:xfrm>
            <a:off x="685800" y="749808"/>
            <a:ext cx="10698480" cy="452432"/>
          </a:xfrm>
          <a:prstGeom prst="rect">
            <a:avLst/>
          </a:prstGeom>
          <a:noFill/>
        </p:spPr>
        <p:txBody>
          <a:bodyPr wrap="square" lIns="27432" tIns="18288" rIns="27432" bIns="18288" anchor="t">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l-GR" sz="2700" b="1" i="0" u="none" strike="noStrike" kern="1200" cap="none" spc="0" normalizeH="0" baseline="0" noProof="0" dirty="0">
                <a:ln>
                  <a:noFill/>
                </a:ln>
                <a:solidFill>
                  <a:srgbClr val="24465B"/>
                </a:solidFill>
                <a:effectLst/>
                <a:uLnTx/>
                <a:uFillTx/>
                <a:latin typeface="Aptos Display"/>
                <a:ea typeface="+mn-ea"/>
                <a:cs typeface="+mn-cs"/>
              </a:rPr>
              <a:t>Οι ηθικές επιλογές</a:t>
            </a:r>
            <a:endParaRPr kumimoji="0" sz="2700" b="1" i="0" u="none" strike="noStrike" kern="1200" cap="none" spc="0" normalizeH="0" baseline="0" noProof="0" dirty="0">
              <a:ln>
                <a:noFill/>
              </a:ln>
              <a:solidFill>
                <a:srgbClr val="24465B"/>
              </a:solidFill>
              <a:effectLst/>
              <a:uLnTx/>
              <a:uFillTx/>
              <a:latin typeface="Aptos Display"/>
              <a:ea typeface="+mn-ea"/>
              <a:cs typeface="+mn-cs"/>
            </a:endParaRPr>
          </a:p>
        </p:txBody>
      </p:sp>
      <p:sp>
        <p:nvSpPr>
          <p:cNvPr id="3" name="TextBox 2"/>
          <p:cNvSpPr txBox="1"/>
          <p:nvPr/>
        </p:nvSpPr>
        <p:spPr>
          <a:xfrm>
            <a:off x="704088" y="1389888"/>
            <a:ext cx="10241280" cy="384048"/>
          </a:xfrm>
          <a:prstGeom prst="rect">
            <a:avLst/>
          </a:prstGeom>
          <a:noFill/>
        </p:spPr>
        <p:txBody>
          <a:bodyPr wrap="square" lIns="27432" tIns="18288" rIns="27432" bIns="18288" anchor="t">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sz="1550" b="0" i="0" u="none" strike="noStrike" kern="1200" cap="none" spc="0" normalizeH="0" baseline="0" noProof="0">
                <a:ln>
                  <a:noFill/>
                </a:ln>
                <a:solidFill>
                  <a:srgbClr val="6C7A82"/>
                </a:solidFill>
                <a:effectLst/>
                <a:uLnTx/>
                <a:uFillTx/>
                <a:latin typeface="Aptos"/>
                <a:ea typeface="+mn-ea"/>
                <a:cs typeface="+mn-cs"/>
              </a:rPr>
              <a:t>Οι ηθικές επιλογές εκτείνονται από την καθημερινή σχέση μέχρι τις προκλήσεις της παγκόσμιας ζωής</a:t>
            </a:r>
          </a:p>
        </p:txBody>
      </p:sp>
      <p:sp>
        <p:nvSpPr>
          <p:cNvPr id="4" name="Rounded Rectangle 3"/>
          <p:cNvSpPr/>
          <p:nvPr/>
        </p:nvSpPr>
        <p:spPr>
          <a:xfrm>
            <a:off x="804672" y="1993392"/>
            <a:ext cx="3218688" cy="2267712"/>
          </a:xfrm>
          <a:prstGeom prst="roundRect">
            <a:avLst/>
          </a:prstGeom>
          <a:solidFill>
            <a:srgbClr val="E8D9BA"/>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Oval 4"/>
          <p:cNvSpPr/>
          <p:nvPr/>
        </p:nvSpPr>
        <p:spPr>
          <a:xfrm>
            <a:off x="2029968" y="2240280"/>
            <a:ext cx="768096" cy="768096"/>
          </a:xfrm>
          <a:prstGeom prst="ellipse">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TextBox 5"/>
          <p:cNvSpPr txBox="1"/>
          <p:nvPr/>
        </p:nvSpPr>
        <p:spPr>
          <a:xfrm>
            <a:off x="2029968" y="2450592"/>
            <a:ext cx="768096" cy="182880"/>
          </a:xfrm>
          <a:prstGeom prst="rect">
            <a:avLst/>
          </a:prstGeom>
          <a:noFill/>
        </p:spPr>
        <p:txBody>
          <a:bodyPr wrap="square" lIns="27432" tIns="18288" rIns="27432" bIns="18288" anchor="t">
            <a:spAutoFit/>
          </a:bodyPr>
          <a:lstStyle/>
          <a:p>
            <a:pPr marL="0" marR="0" lvl="0" indent="0" algn="ctr" defTabSz="914400" rtl="0" eaLnBrk="1" fontAlgn="auto" latinLnBrk="0" hangingPunct="1">
              <a:lnSpc>
                <a:spcPct val="100000"/>
              </a:lnSpc>
              <a:spcBef>
                <a:spcPts val="0"/>
              </a:spcBef>
              <a:spcAft>
                <a:spcPts val="200"/>
              </a:spcAft>
              <a:buClrTx/>
              <a:buSzTx/>
              <a:buFontTx/>
              <a:buNone/>
              <a:tabLst/>
              <a:defRPr/>
            </a:pPr>
            <a:r>
              <a:rPr kumimoji="0" sz="1250" b="1" i="0" u="none" strike="noStrike" kern="1200" cap="none" spc="0" normalizeH="0" baseline="0" noProof="0">
                <a:ln>
                  <a:noFill/>
                </a:ln>
                <a:solidFill>
                  <a:srgbClr val="FFFFFF"/>
                </a:solidFill>
                <a:effectLst/>
                <a:uLnTx/>
                <a:uFillTx/>
                <a:latin typeface="Aptos"/>
                <a:ea typeface="+mn-ea"/>
                <a:cs typeface="+mn-cs"/>
              </a:rPr>
              <a:t>1</a:t>
            </a:r>
          </a:p>
        </p:txBody>
      </p:sp>
      <p:sp>
        <p:nvSpPr>
          <p:cNvPr id="7" name="TextBox 6"/>
          <p:cNvSpPr txBox="1"/>
          <p:nvPr/>
        </p:nvSpPr>
        <p:spPr>
          <a:xfrm>
            <a:off x="1078992" y="3182112"/>
            <a:ext cx="2670048" cy="301752"/>
          </a:xfrm>
          <a:prstGeom prst="rect">
            <a:avLst/>
          </a:prstGeom>
          <a:noFill/>
        </p:spPr>
        <p:txBody>
          <a:bodyPr wrap="square" lIns="27432" tIns="18288" rIns="27432" bIns="18288" anchor="t">
            <a:spAutoFit/>
          </a:bodyPr>
          <a:lstStyle/>
          <a:p>
            <a:pPr marL="0" marR="0" lvl="0" indent="0" algn="ctr" defTabSz="914400" rtl="0" eaLnBrk="1" fontAlgn="auto" latinLnBrk="0" hangingPunct="1">
              <a:lnSpc>
                <a:spcPct val="100000"/>
              </a:lnSpc>
              <a:spcBef>
                <a:spcPts val="0"/>
              </a:spcBef>
              <a:spcAft>
                <a:spcPts val="200"/>
              </a:spcAft>
              <a:buClrTx/>
              <a:buSzTx/>
              <a:buFontTx/>
              <a:buNone/>
              <a:tabLst/>
              <a:defRPr/>
            </a:pPr>
            <a:r>
              <a:rPr kumimoji="0" sz="1460" b="1" i="0" u="none" strike="noStrike" kern="1200" cap="none" spc="0" normalizeH="0" baseline="0" noProof="0">
                <a:ln>
                  <a:noFill/>
                </a:ln>
                <a:solidFill>
                  <a:srgbClr val="24465B"/>
                </a:solidFill>
                <a:effectLst/>
                <a:uLnTx/>
                <a:uFillTx/>
                <a:latin typeface="Aptos Display"/>
                <a:ea typeface="+mn-ea"/>
                <a:cs typeface="+mn-cs"/>
              </a:rPr>
              <a:t>ΠΡΟΣΩΠΙΚΟ</a:t>
            </a:r>
          </a:p>
        </p:txBody>
      </p:sp>
      <p:sp>
        <p:nvSpPr>
          <p:cNvPr id="8" name="TextBox 7"/>
          <p:cNvSpPr txBox="1"/>
          <p:nvPr/>
        </p:nvSpPr>
        <p:spPr>
          <a:xfrm>
            <a:off x="1060704" y="3537493"/>
            <a:ext cx="2706624" cy="394980"/>
          </a:xfrm>
          <a:prstGeom prst="rect">
            <a:avLst/>
          </a:prstGeom>
          <a:noFill/>
        </p:spPr>
        <p:txBody>
          <a:bodyPr wrap="square" lIns="27432" tIns="18288" rIns="27432" bIns="18288" anchor="t">
            <a:spAutoFit/>
          </a:bodyPr>
          <a:lstStyle/>
          <a:p>
            <a:pPr marL="0" marR="0" lvl="0" indent="0" algn="ctr" defTabSz="914400" rtl="0" eaLnBrk="1" fontAlgn="auto" latinLnBrk="0" hangingPunct="1">
              <a:lnSpc>
                <a:spcPct val="100000"/>
              </a:lnSpc>
              <a:spcBef>
                <a:spcPts val="0"/>
              </a:spcBef>
              <a:spcAft>
                <a:spcPts val="200"/>
              </a:spcAft>
              <a:buClrTx/>
              <a:buSzTx/>
              <a:buFontTx/>
              <a:buNone/>
              <a:tabLst/>
              <a:defRPr/>
            </a:pPr>
            <a:r>
              <a:rPr kumimoji="0" sz="1080" b="0" i="0" u="none" strike="noStrike" kern="1200" cap="none" spc="0" normalizeH="0" baseline="0" noProof="0" dirty="0" err="1">
                <a:ln>
                  <a:noFill/>
                </a:ln>
                <a:solidFill>
                  <a:srgbClr val="4C565C"/>
                </a:solidFill>
                <a:effectLst/>
                <a:uLnTx/>
                <a:uFillTx/>
                <a:latin typeface="Aptos"/>
                <a:ea typeface="+mn-ea"/>
                <a:cs typeface="+mn-cs"/>
              </a:rPr>
              <a:t>Αξίες</a:t>
            </a:r>
            <a:r>
              <a:rPr kumimoji="0" sz="1080" b="0" i="0" u="none" strike="noStrike" kern="1200" cap="none" spc="0" normalizeH="0" baseline="0" noProof="0" dirty="0">
                <a:ln>
                  <a:noFill/>
                </a:ln>
                <a:solidFill>
                  <a:srgbClr val="4C565C"/>
                </a:solidFill>
                <a:effectLst/>
                <a:uLnTx/>
                <a:uFillTx/>
                <a:latin typeface="Aptos"/>
                <a:ea typeface="+mn-ea"/>
                <a:cs typeface="+mn-cs"/>
              </a:rPr>
              <a:t> και επ</a:t>
            </a:r>
            <a:r>
              <a:rPr kumimoji="0" sz="1080" b="0" i="0" u="none" strike="noStrike" kern="1200" cap="none" spc="0" normalizeH="0" baseline="0" noProof="0" dirty="0" err="1">
                <a:ln>
                  <a:noFill/>
                </a:ln>
                <a:solidFill>
                  <a:srgbClr val="4C565C"/>
                </a:solidFill>
                <a:effectLst/>
                <a:uLnTx/>
                <a:uFillTx/>
                <a:latin typeface="Aptos"/>
                <a:ea typeface="+mn-ea"/>
                <a:cs typeface="+mn-cs"/>
              </a:rPr>
              <a:t>ιλογές</a:t>
            </a:r>
            <a:r>
              <a:rPr kumimoji="0" sz="1080" b="0" i="0" u="none" strike="noStrike" kern="1200" cap="none" spc="0" normalizeH="0" baseline="0" noProof="0" dirty="0">
                <a:ln>
                  <a:noFill/>
                </a:ln>
                <a:solidFill>
                  <a:srgbClr val="4C565C"/>
                </a:solidFill>
                <a:effectLst/>
                <a:uLnTx/>
                <a:uFillTx/>
                <a:latin typeface="Aptos"/>
                <a:ea typeface="+mn-ea"/>
                <a:cs typeface="+mn-cs"/>
              </a:rPr>
              <a:t> </a:t>
            </a:r>
            <a:r>
              <a:rPr kumimoji="0" sz="1080" b="0" i="0" u="none" strike="noStrike" kern="1200" cap="none" spc="0" normalizeH="0" baseline="0" noProof="0" dirty="0" err="1">
                <a:ln>
                  <a:noFill/>
                </a:ln>
                <a:solidFill>
                  <a:srgbClr val="4C565C"/>
                </a:solidFill>
                <a:effectLst/>
                <a:uLnTx/>
                <a:uFillTx/>
                <a:latin typeface="Aptos"/>
                <a:ea typeface="+mn-ea"/>
                <a:cs typeface="+mn-cs"/>
              </a:rPr>
              <a:t>στην</a:t>
            </a:r>
            <a:r>
              <a:rPr kumimoji="0" sz="1080" b="0" i="0" u="none" strike="noStrike" kern="1200" cap="none" spc="0" normalizeH="0" baseline="0" noProof="0" dirty="0">
                <a:ln>
                  <a:noFill/>
                </a:ln>
                <a:solidFill>
                  <a:srgbClr val="4C565C"/>
                </a:solidFill>
                <a:effectLst/>
                <a:uLnTx/>
                <a:uFillTx/>
                <a:latin typeface="Aptos"/>
                <a:ea typeface="+mn-ea"/>
                <a:cs typeface="+mn-cs"/>
              </a:rPr>
              <a:t> κα</a:t>
            </a:r>
            <a:r>
              <a:rPr kumimoji="0" sz="1080" b="0" i="0" u="none" strike="noStrike" kern="1200" cap="none" spc="0" normalizeH="0" baseline="0" noProof="0" dirty="0" err="1">
                <a:ln>
                  <a:noFill/>
                </a:ln>
                <a:solidFill>
                  <a:srgbClr val="4C565C"/>
                </a:solidFill>
                <a:effectLst/>
                <a:uLnTx/>
                <a:uFillTx/>
                <a:latin typeface="Aptos"/>
                <a:ea typeface="+mn-ea"/>
                <a:cs typeface="+mn-cs"/>
              </a:rPr>
              <a:t>θημερινή</a:t>
            </a:r>
            <a:r>
              <a:rPr kumimoji="0" sz="1080" b="0" i="0" u="none" strike="noStrike" kern="1200" cap="none" spc="0" normalizeH="0" baseline="0" noProof="0" dirty="0">
                <a:ln>
                  <a:noFill/>
                </a:ln>
                <a:solidFill>
                  <a:srgbClr val="4C565C"/>
                </a:solidFill>
                <a:effectLst/>
                <a:uLnTx/>
                <a:uFillTx/>
                <a:latin typeface="Aptos"/>
                <a:ea typeface="+mn-ea"/>
                <a:cs typeface="+mn-cs"/>
              </a:rPr>
              <a:t> </a:t>
            </a:r>
            <a:r>
              <a:rPr kumimoji="0" sz="1080" b="0" i="0" u="none" strike="noStrike" kern="1200" cap="none" spc="0" normalizeH="0" baseline="0" noProof="0" dirty="0" err="1">
                <a:ln>
                  <a:noFill/>
                </a:ln>
                <a:solidFill>
                  <a:srgbClr val="4C565C"/>
                </a:solidFill>
                <a:effectLst/>
                <a:uLnTx/>
                <a:uFillTx/>
                <a:latin typeface="Aptos"/>
                <a:ea typeface="+mn-ea"/>
                <a:cs typeface="+mn-cs"/>
              </a:rPr>
              <a:t>ζωή</a:t>
            </a:r>
            <a:endParaRPr kumimoji="0" sz="1080" b="0" i="0" u="none" strike="noStrike" kern="1200" cap="none" spc="0" normalizeH="0" baseline="0" noProof="0" dirty="0">
              <a:ln>
                <a:noFill/>
              </a:ln>
              <a:solidFill>
                <a:srgbClr val="4C565C"/>
              </a:solidFill>
              <a:effectLst/>
              <a:uLnTx/>
              <a:uFillTx/>
              <a:latin typeface="Aptos"/>
              <a:ea typeface="+mn-ea"/>
              <a:cs typeface="+mn-cs"/>
            </a:endParaRPr>
          </a:p>
          <a:p>
            <a:pPr marL="0" marR="0" lvl="0" indent="0" algn="ctr" defTabSz="914400" rtl="0" eaLnBrk="1" fontAlgn="auto" latinLnBrk="0" hangingPunct="1">
              <a:lnSpc>
                <a:spcPct val="100000"/>
              </a:lnSpc>
              <a:spcBef>
                <a:spcPts val="0"/>
              </a:spcBef>
              <a:spcAft>
                <a:spcPts val="200"/>
              </a:spcAft>
              <a:buClrTx/>
              <a:buSzTx/>
              <a:buFontTx/>
              <a:buNone/>
              <a:tabLst/>
              <a:defRPr/>
            </a:pPr>
            <a:r>
              <a:rPr kumimoji="0" sz="1080" b="0" i="0" u="none" strike="noStrike" kern="1200" cap="none" spc="0" normalizeH="0" baseline="0" noProof="0" dirty="0" err="1">
                <a:ln>
                  <a:noFill/>
                </a:ln>
                <a:solidFill>
                  <a:srgbClr val="4C565C"/>
                </a:solidFill>
                <a:effectLst/>
                <a:uLnTx/>
                <a:uFillTx/>
                <a:latin typeface="Aptos"/>
                <a:ea typeface="+mn-ea"/>
                <a:cs typeface="+mn-cs"/>
              </a:rPr>
              <a:t>Ευημερί</a:t>
            </a:r>
            <a:r>
              <a:rPr kumimoji="0" sz="1080" b="0" i="0" u="none" strike="noStrike" kern="1200" cap="none" spc="0" normalizeH="0" baseline="0" noProof="0" dirty="0">
                <a:ln>
                  <a:noFill/>
                </a:ln>
                <a:solidFill>
                  <a:srgbClr val="4C565C"/>
                </a:solidFill>
                <a:effectLst/>
                <a:uLnTx/>
                <a:uFillTx/>
                <a:latin typeface="Aptos"/>
                <a:ea typeface="+mn-ea"/>
                <a:cs typeface="+mn-cs"/>
              </a:rPr>
              <a:t>α </a:t>
            </a:r>
            <a:r>
              <a:rPr kumimoji="0" lang="el-GR" sz="1080" b="0" i="0" u="none" strike="noStrike" kern="1200" cap="none" spc="0" normalizeH="0" baseline="0" noProof="0" dirty="0">
                <a:ln>
                  <a:noFill/>
                </a:ln>
                <a:solidFill>
                  <a:srgbClr val="4C565C"/>
                </a:solidFill>
                <a:effectLst/>
                <a:uLnTx/>
                <a:uFillTx/>
                <a:latin typeface="Aptos"/>
                <a:ea typeface="+mn-ea"/>
                <a:cs typeface="+mn-cs"/>
              </a:rPr>
              <a:t>-</a:t>
            </a:r>
            <a:r>
              <a:rPr kumimoji="0" sz="1080" b="0" i="0" u="none" strike="noStrike" kern="1200" cap="none" spc="0" normalizeH="0" baseline="0" noProof="0" dirty="0">
                <a:ln>
                  <a:noFill/>
                </a:ln>
                <a:solidFill>
                  <a:srgbClr val="4C565C"/>
                </a:solidFill>
                <a:effectLst/>
                <a:uLnTx/>
                <a:uFillTx/>
                <a:latin typeface="Aptos"/>
                <a:ea typeface="+mn-ea"/>
                <a:cs typeface="+mn-cs"/>
              </a:rPr>
              <a:t> τα</a:t>
            </a:r>
            <a:r>
              <a:rPr kumimoji="0" sz="1080" b="0" i="0" u="none" strike="noStrike" kern="1200" cap="none" spc="0" normalizeH="0" baseline="0" noProof="0" dirty="0" err="1">
                <a:ln>
                  <a:noFill/>
                </a:ln>
                <a:solidFill>
                  <a:srgbClr val="4C565C"/>
                </a:solidFill>
                <a:effectLst/>
                <a:uLnTx/>
                <a:uFillTx/>
                <a:latin typeface="Aptos"/>
                <a:ea typeface="+mn-ea"/>
                <a:cs typeface="+mn-cs"/>
              </a:rPr>
              <a:t>υτότητ</a:t>
            </a:r>
            <a:r>
              <a:rPr kumimoji="0" sz="1080" b="0" i="0" u="none" strike="noStrike" kern="1200" cap="none" spc="0" normalizeH="0" baseline="0" noProof="0" dirty="0">
                <a:ln>
                  <a:noFill/>
                </a:ln>
                <a:solidFill>
                  <a:srgbClr val="4C565C"/>
                </a:solidFill>
                <a:effectLst/>
                <a:uLnTx/>
                <a:uFillTx/>
                <a:latin typeface="Aptos"/>
                <a:ea typeface="+mn-ea"/>
                <a:cs typeface="+mn-cs"/>
              </a:rPr>
              <a:t>α </a:t>
            </a:r>
            <a:r>
              <a:rPr kumimoji="0" lang="el-GR" sz="1080" b="0" i="0" u="none" strike="noStrike" kern="1200" cap="none" spc="0" normalizeH="0" baseline="0" noProof="0" dirty="0">
                <a:ln>
                  <a:noFill/>
                </a:ln>
                <a:solidFill>
                  <a:srgbClr val="4C565C"/>
                </a:solidFill>
                <a:effectLst/>
                <a:uLnTx/>
                <a:uFillTx/>
                <a:latin typeface="Aptos"/>
                <a:ea typeface="+mn-ea"/>
                <a:cs typeface="+mn-cs"/>
              </a:rPr>
              <a:t>-</a:t>
            </a:r>
            <a:r>
              <a:rPr kumimoji="0" sz="1080" b="0" i="0" u="none" strike="noStrike" kern="1200" cap="none" spc="0" normalizeH="0" baseline="0" noProof="0" dirty="0">
                <a:ln>
                  <a:noFill/>
                </a:ln>
                <a:solidFill>
                  <a:srgbClr val="4C565C"/>
                </a:solidFill>
                <a:effectLst/>
                <a:uLnTx/>
                <a:uFillTx/>
                <a:latin typeface="Aptos"/>
                <a:ea typeface="+mn-ea"/>
                <a:cs typeface="+mn-cs"/>
              </a:rPr>
              <a:t> ελευθερία</a:t>
            </a:r>
          </a:p>
        </p:txBody>
      </p:sp>
      <p:sp>
        <p:nvSpPr>
          <p:cNvPr id="9" name="Rounded Rectangle 8"/>
          <p:cNvSpPr/>
          <p:nvPr/>
        </p:nvSpPr>
        <p:spPr>
          <a:xfrm>
            <a:off x="4270248" y="1993392"/>
            <a:ext cx="3218688" cy="2267712"/>
          </a:xfrm>
          <a:prstGeom prst="roundRect">
            <a:avLst/>
          </a:prstGeom>
          <a:solidFill>
            <a:srgbClr val="E5ECEE"/>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Oval 9"/>
          <p:cNvSpPr/>
          <p:nvPr/>
        </p:nvSpPr>
        <p:spPr>
          <a:xfrm>
            <a:off x="5495544" y="2240280"/>
            <a:ext cx="768096" cy="768096"/>
          </a:xfrm>
          <a:prstGeom prst="ellipse">
            <a:avLst/>
          </a:prstGeom>
          <a:solidFill>
            <a:srgbClr val="7D9EA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TextBox 10"/>
          <p:cNvSpPr txBox="1"/>
          <p:nvPr/>
        </p:nvSpPr>
        <p:spPr>
          <a:xfrm>
            <a:off x="5495544" y="2450592"/>
            <a:ext cx="768096" cy="182880"/>
          </a:xfrm>
          <a:prstGeom prst="rect">
            <a:avLst/>
          </a:prstGeom>
          <a:noFill/>
        </p:spPr>
        <p:txBody>
          <a:bodyPr wrap="square" lIns="27432" tIns="18288" rIns="27432" bIns="18288" anchor="t">
            <a:spAutoFit/>
          </a:bodyPr>
          <a:lstStyle/>
          <a:p>
            <a:pPr marL="0" marR="0" lvl="0" indent="0" algn="ctr" defTabSz="914400" rtl="0" eaLnBrk="1" fontAlgn="auto" latinLnBrk="0" hangingPunct="1">
              <a:lnSpc>
                <a:spcPct val="100000"/>
              </a:lnSpc>
              <a:spcBef>
                <a:spcPts val="0"/>
              </a:spcBef>
              <a:spcAft>
                <a:spcPts val="200"/>
              </a:spcAft>
              <a:buClrTx/>
              <a:buSzTx/>
              <a:buFontTx/>
              <a:buNone/>
              <a:tabLst/>
              <a:defRPr/>
            </a:pPr>
            <a:r>
              <a:rPr kumimoji="0" sz="1250" b="1" i="0" u="none" strike="noStrike" kern="1200" cap="none" spc="0" normalizeH="0" baseline="0" noProof="0">
                <a:ln>
                  <a:noFill/>
                </a:ln>
                <a:solidFill>
                  <a:srgbClr val="FFFFFF"/>
                </a:solidFill>
                <a:effectLst/>
                <a:uLnTx/>
                <a:uFillTx/>
                <a:latin typeface="Aptos"/>
                <a:ea typeface="+mn-ea"/>
                <a:cs typeface="+mn-cs"/>
              </a:rPr>
              <a:t>2</a:t>
            </a:r>
          </a:p>
        </p:txBody>
      </p:sp>
      <p:sp>
        <p:nvSpPr>
          <p:cNvPr id="12" name="TextBox 11"/>
          <p:cNvSpPr txBox="1"/>
          <p:nvPr/>
        </p:nvSpPr>
        <p:spPr>
          <a:xfrm>
            <a:off x="4544568" y="3182112"/>
            <a:ext cx="2670048" cy="301752"/>
          </a:xfrm>
          <a:prstGeom prst="rect">
            <a:avLst/>
          </a:prstGeom>
          <a:noFill/>
        </p:spPr>
        <p:txBody>
          <a:bodyPr wrap="square" lIns="27432" tIns="18288" rIns="27432" bIns="18288" anchor="t">
            <a:spAutoFit/>
          </a:bodyPr>
          <a:lstStyle/>
          <a:p>
            <a:pPr marL="0" marR="0" lvl="0" indent="0" algn="ctr" defTabSz="914400" rtl="0" eaLnBrk="1" fontAlgn="auto" latinLnBrk="0" hangingPunct="1">
              <a:lnSpc>
                <a:spcPct val="100000"/>
              </a:lnSpc>
              <a:spcBef>
                <a:spcPts val="0"/>
              </a:spcBef>
              <a:spcAft>
                <a:spcPts val="200"/>
              </a:spcAft>
              <a:buClrTx/>
              <a:buSzTx/>
              <a:buFontTx/>
              <a:buNone/>
              <a:tabLst/>
              <a:defRPr/>
            </a:pPr>
            <a:r>
              <a:rPr kumimoji="0" sz="1460" b="1" i="0" u="none" strike="noStrike" kern="1200" cap="none" spc="0" normalizeH="0" baseline="0" noProof="0">
                <a:ln>
                  <a:noFill/>
                </a:ln>
                <a:solidFill>
                  <a:srgbClr val="24465B"/>
                </a:solidFill>
                <a:effectLst/>
                <a:uLnTx/>
                <a:uFillTx/>
                <a:latin typeface="Aptos Display"/>
                <a:ea typeface="+mn-ea"/>
                <a:cs typeface="+mn-cs"/>
              </a:rPr>
              <a:t>ΚΟΙΝΩΝΙΚΟ</a:t>
            </a:r>
          </a:p>
        </p:txBody>
      </p:sp>
      <p:sp>
        <p:nvSpPr>
          <p:cNvPr id="13" name="TextBox 12"/>
          <p:cNvSpPr txBox="1"/>
          <p:nvPr/>
        </p:nvSpPr>
        <p:spPr>
          <a:xfrm>
            <a:off x="4544568" y="3510268"/>
            <a:ext cx="2706624" cy="561179"/>
          </a:xfrm>
          <a:prstGeom prst="rect">
            <a:avLst/>
          </a:prstGeom>
          <a:noFill/>
        </p:spPr>
        <p:txBody>
          <a:bodyPr wrap="square" lIns="27432" tIns="18288" rIns="27432" bIns="18288" anchor="t">
            <a:spAutoFit/>
          </a:bodyPr>
          <a:lstStyle/>
          <a:p>
            <a:pPr marL="0" marR="0" lvl="0" indent="0" algn="ctr" defTabSz="914400" rtl="0" eaLnBrk="1" fontAlgn="auto" latinLnBrk="0" hangingPunct="1">
              <a:lnSpc>
                <a:spcPct val="100000"/>
              </a:lnSpc>
              <a:spcBef>
                <a:spcPts val="0"/>
              </a:spcBef>
              <a:spcAft>
                <a:spcPts val="200"/>
              </a:spcAft>
              <a:buClrTx/>
              <a:buSzTx/>
              <a:buFontTx/>
              <a:buNone/>
              <a:tabLst/>
              <a:defRPr/>
            </a:pPr>
            <a:r>
              <a:rPr kumimoji="0" sz="1080" b="0" i="0" u="none" strike="noStrike" kern="1200" cap="none" spc="0" normalizeH="0" baseline="0" noProof="0" dirty="0" err="1">
                <a:ln>
                  <a:noFill/>
                </a:ln>
                <a:solidFill>
                  <a:srgbClr val="4C565C"/>
                </a:solidFill>
                <a:effectLst/>
                <a:uLnTx/>
                <a:uFillTx/>
                <a:latin typeface="Aptos"/>
                <a:ea typeface="+mn-ea"/>
                <a:cs typeface="+mn-cs"/>
              </a:rPr>
              <a:t>Δικ</a:t>
            </a:r>
            <a:r>
              <a:rPr kumimoji="0" sz="1080" b="0" i="0" u="none" strike="noStrike" kern="1200" cap="none" spc="0" normalizeH="0" baseline="0" noProof="0" dirty="0">
                <a:ln>
                  <a:noFill/>
                </a:ln>
                <a:solidFill>
                  <a:srgbClr val="4C565C"/>
                </a:solidFill>
                <a:effectLst/>
                <a:uLnTx/>
                <a:uFillTx/>
                <a:latin typeface="Aptos"/>
                <a:ea typeface="+mn-ea"/>
                <a:cs typeface="+mn-cs"/>
              </a:rPr>
              <a:t>αιώματα </a:t>
            </a:r>
            <a:r>
              <a:rPr kumimoji="0" lang="el-GR" sz="1080" b="0" i="0" u="none" strike="noStrike" kern="1200" cap="none" spc="0" normalizeH="0" baseline="0" noProof="0" dirty="0">
                <a:ln>
                  <a:noFill/>
                </a:ln>
                <a:solidFill>
                  <a:srgbClr val="4C565C"/>
                </a:solidFill>
                <a:effectLst/>
                <a:uLnTx/>
                <a:uFillTx/>
                <a:latin typeface="Aptos"/>
                <a:ea typeface="+mn-ea"/>
                <a:cs typeface="+mn-cs"/>
              </a:rPr>
              <a:t>και</a:t>
            </a:r>
            <a:r>
              <a:rPr kumimoji="0" sz="1080" b="0" i="0" u="none" strike="noStrike" kern="1200" cap="none" spc="0" normalizeH="0" baseline="0" noProof="0" dirty="0">
                <a:ln>
                  <a:noFill/>
                </a:ln>
                <a:solidFill>
                  <a:srgbClr val="4C565C"/>
                </a:solidFill>
                <a:effectLst/>
                <a:uLnTx/>
                <a:uFillTx/>
                <a:latin typeface="Aptos"/>
                <a:ea typeface="+mn-ea"/>
                <a:cs typeface="+mn-cs"/>
              </a:rPr>
              <a:t> υπ</a:t>
            </a:r>
            <a:r>
              <a:rPr kumimoji="0" sz="1080" b="0" i="0" u="none" strike="noStrike" kern="1200" cap="none" spc="0" normalizeH="0" baseline="0" noProof="0" dirty="0" err="1">
                <a:ln>
                  <a:noFill/>
                </a:ln>
                <a:solidFill>
                  <a:srgbClr val="4C565C"/>
                </a:solidFill>
                <a:effectLst/>
                <a:uLnTx/>
                <a:uFillTx/>
                <a:latin typeface="Aptos"/>
                <a:ea typeface="+mn-ea"/>
                <a:cs typeface="+mn-cs"/>
              </a:rPr>
              <a:t>οχρεώσεις</a:t>
            </a:r>
            <a:r>
              <a:rPr kumimoji="0" sz="1080" b="0" i="0" u="none" strike="noStrike" kern="1200" cap="none" spc="0" normalizeH="0" baseline="0" noProof="0" dirty="0">
                <a:ln>
                  <a:noFill/>
                </a:ln>
                <a:solidFill>
                  <a:srgbClr val="4C565C"/>
                </a:solidFill>
                <a:effectLst/>
                <a:uLnTx/>
                <a:uFillTx/>
                <a:latin typeface="Aptos"/>
                <a:ea typeface="+mn-ea"/>
                <a:cs typeface="+mn-cs"/>
              </a:rPr>
              <a:t> </a:t>
            </a:r>
            <a:r>
              <a:rPr kumimoji="0" lang="el-GR" sz="1080" b="0" i="0" u="none" strike="noStrike" kern="1200" cap="none" spc="0" normalizeH="0" baseline="0" noProof="0" dirty="0">
                <a:ln>
                  <a:noFill/>
                </a:ln>
                <a:solidFill>
                  <a:srgbClr val="4C565C"/>
                </a:solidFill>
                <a:effectLst/>
                <a:uLnTx/>
                <a:uFillTx/>
                <a:latin typeface="Aptos"/>
                <a:ea typeface="+mn-ea"/>
                <a:cs typeface="+mn-cs"/>
              </a:rPr>
              <a:t>-</a:t>
            </a:r>
            <a:r>
              <a:rPr kumimoji="0" sz="1080" b="0" i="0" u="none" strike="noStrike" kern="1200" cap="none" spc="0" normalizeH="0" baseline="0" noProof="0" dirty="0">
                <a:ln>
                  <a:noFill/>
                </a:ln>
                <a:solidFill>
                  <a:srgbClr val="4C565C"/>
                </a:solidFill>
                <a:effectLst/>
                <a:uLnTx/>
                <a:uFillTx/>
                <a:latin typeface="Aptos"/>
                <a:ea typeface="+mn-ea"/>
                <a:cs typeface="+mn-cs"/>
              </a:rPr>
              <a:t> </a:t>
            </a:r>
            <a:r>
              <a:rPr kumimoji="0" sz="1080" b="0" i="0" u="none" strike="noStrike" kern="1200" cap="none" spc="0" normalizeH="0" baseline="0" noProof="0" dirty="0" err="1">
                <a:ln>
                  <a:noFill/>
                </a:ln>
                <a:solidFill>
                  <a:srgbClr val="4C565C"/>
                </a:solidFill>
                <a:effectLst/>
                <a:uLnTx/>
                <a:uFillTx/>
                <a:latin typeface="Aptos"/>
                <a:ea typeface="+mn-ea"/>
                <a:cs typeface="+mn-cs"/>
              </a:rPr>
              <a:t>δικ</a:t>
            </a:r>
            <a:r>
              <a:rPr kumimoji="0" sz="1080" b="0" i="0" u="none" strike="noStrike" kern="1200" cap="none" spc="0" normalizeH="0" baseline="0" noProof="0" dirty="0">
                <a:ln>
                  <a:noFill/>
                </a:ln>
                <a:solidFill>
                  <a:srgbClr val="4C565C"/>
                </a:solidFill>
                <a:effectLst/>
                <a:uLnTx/>
                <a:uFillTx/>
                <a:latin typeface="Aptos"/>
                <a:ea typeface="+mn-ea"/>
                <a:cs typeface="+mn-cs"/>
              </a:rPr>
              <a:t>αιοσύνη </a:t>
            </a:r>
            <a:r>
              <a:rPr kumimoji="0" lang="el-GR" sz="1080" b="0" i="0" u="none" strike="noStrike" kern="1200" cap="none" spc="0" normalizeH="0" baseline="0" noProof="0" dirty="0">
                <a:ln>
                  <a:noFill/>
                </a:ln>
                <a:solidFill>
                  <a:srgbClr val="4C565C"/>
                </a:solidFill>
                <a:effectLst/>
                <a:uLnTx/>
                <a:uFillTx/>
                <a:latin typeface="Aptos"/>
                <a:ea typeface="+mn-ea"/>
                <a:cs typeface="+mn-cs"/>
              </a:rPr>
              <a:t>–</a:t>
            </a:r>
            <a:r>
              <a:rPr kumimoji="0" sz="1080" b="0" i="0" u="none" strike="noStrike" kern="1200" cap="none" spc="0" normalizeH="0" baseline="0" noProof="0" dirty="0">
                <a:ln>
                  <a:noFill/>
                </a:ln>
                <a:solidFill>
                  <a:srgbClr val="4C565C"/>
                </a:solidFill>
                <a:effectLst/>
                <a:uLnTx/>
                <a:uFillTx/>
                <a:latin typeface="Aptos"/>
                <a:ea typeface="+mn-ea"/>
                <a:cs typeface="+mn-cs"/>
              </a:rPr>
              <a:t> α</a:t>
            </a:r>
            <a:r>
              <a:rPr kumimoji="0" sz="1080" b="0" i="0" u="none" strike="noStrike" kern="1200" cap="none" spc="0" normalizeH="0" baseline="0" noProof="0" dirty="0" err="1">
                <a:ln>
                  <a:noFill/>
                </a:ln>
                <a:solidFill>
                  <a:srgbClr val="4C565C"/>
                </a:solidFill>
                <a:effectLst/>
                <a:uLnTx/>
                <a:uFillTx/>
                <a:latin typeface="Aptos"/>
                <a:ea typeface="+mn-ea"/>
                <a:cs typeface="+mn-cs"/>
              </a:rPr>
              <a:t>ρετές</a:t>
            </a:r>
            <a:r>
              <a:rPr kumimoji="0" lang="el-GR" sz="1080" b="0" i="0" u="none" strike="noStrike" kern="1200" cap="none" spc="0" normalizeH="0" baseline="0" noProof="0" dirty="0">
                <a:ln>
                  <a:noFill/>
                </a:ln>
                <a:solidFill>
                  <a:srgbClr val="4C565C"/>
                </a:solidFill>
                <a:effectLst/>
                <a:uLnTx/>
                <a:uFillTx/>
                <a:latin typeface="Aptos"/>
                <a:ea typeface="+mn-ea"/>
                <a:cs typeface="+mn-cs"/>
              </a:rPr>
              <a:t> -</a:t>
            </a:r>
            <a:endParaRPr kumimoji="0" sz="1080" b="0" i="0" u="none" strike="noStrike" kern="1200" cap="none" spc="0" normalizeH="0" baseline="0" noProof="0" dirty="0">
              <a:ln>
                <a:noFill/>
              </a:ln>
              <a:solidFill>
                <a:srgbClr val="4C565C"/>
              </a:solidFill>
              <a:effectLst/>
              <a:uLnTx/>
              <a:uFillTx/>
              <a:latin typeface="Aptos"/>
              <a:ea typeface="+mn-ea"/>
              <a:cs typeface="+mn-cs"/>
            </a:endParaRPr>
          </a:p>
          <a:p>
            <a:pPr marL="0" marR="0" lvl="0" indent="0" algn="ctr" defTabSz="914400" rtl="0" eaLnBrk="1" fontAlgn="auto" latinLnBrk="0" hangingPunct="1">
              <a:lnSpc>
                <a:spcPct val="100000"/>
              </a:lnSpc>
              <a:spcBef>
                <a:spcPts val="0"/>
              </a:spcBef>
              <a:spcAft>
                <a:spcPts val="200"/>
              </a:spcAft>
              <a:buClrTx/>
              <a:buSzTx/>
              <a:buFontTx/>
              <a:buNone/>
              <a:tabLst/>
              <a:defRPr/>
            </a:pPr>
            <a:r>
              <a:rPr kumimoji="0" sz="1080" b="0" i="0" u="none" strike="noStrike" kern="1200" cap="none" spc="0" normalizeH="0" baseline="0" noProof="0" dirty="0">
                <a:ln>
                  <a:noFill/>
                </a:ln>
                <a:solidFill>
                  <a:srgbClr val="4C565C"/>
                </a:solidFill>
                <a:effectLst/>
                <a:uLnTx/>
                <a:uFillTx/>
                <a:latin typeface="Aptos"/>
                <a:ea typeface="+mn-ea"/>
                <a:cs typeface="+mn-cs"/>
              </a:rPr>
              <a:t>Απ</a:t>
            </a:r>
            <a:r>
              <a:rPr kumimoji="0" sz="1080" b="0" i="0" u="none" strike="noStrike" kern="1200" cap="none" spc="0" normalizeH="0" baseline="0" noProof="0" dirty="0" err="1">
                <a:ln>
                  <a:noFill/>
                </a:ln>
                <a:solidFill>
                  <a:srgbClr val="4C565C"/>
                </a:solidFill>
                <a:effectLst/>
                <a:uLnTx/>
                <a:uFillTx/>
                <a:latin typeface="Aptos"/>
                <a:ea typeface="+mn-ea"/>
                <a:cs typeface="+mn-cs"/>
              </a:rPr>
              <a:t>οχή</a:t>
            </a:r>
            <a:r>
              <a:rPr kumimoji="0" sz="1080" b="0" i="0" u="none" strike="noStrike" kern="1200" cap="none" spc="0" normalizeH="0" baseline="0" noProof="0" dirty="0">
                <a:ln>
                  <a:noFill/>
                </a:ln>
                <a:solidFill>
                  <a:srgbClr val="4C565C"/>
                </a:solidFill>
                <a:effectLst/>
                <a:uLnTx/>
                <a:uFillTx/>
                <a:latin typeface="Aptos"/>
                <a:ea typeface="+mn-ea"/>
                <a:cs typeface="+mn-cs"/>
              </a:rPr>
              <a:t> από βία, β</a:t>
            </a:r>
            <a:r>
              <a:rPr kumimoji="0" sz="1080" b="0" i="0" u="none" strike="noStrike" kern="1200" cap="none" spc="0" normalizeH="0" baseline="0" noProof="0" dirty="0" err="1">
                <a:ln>
                  <a:noFill/>
                </a:ln>
                <a:solidFill>
                  <a:srgbClr val="4C565C"/>
                </a:solidFill>
                <a:effectLst/>
                <a:uLnTx/>
                <a:uFillTx/>
                <a:latin typeface="Aptos"/>
                <a:ea typeface="+mn-ea"/>
                <a:cs typeface="+mn-cs"/>
              </a:rPr>
              <a:t>λά</a:t>
            </a:r>
            <a:r>
              <a:rPr kumimoji="0" sz="1080" b="0" i="0" u="none" strike="noStrike" kern="1200" cap="none" spc="0" normalizeH="0" baseline="0" noProof="0" dirty="0">
                <a:ln>
                  <a:noFill/>
                </a:ln>
                <a:solidFill>
                  <a:srgbClr val="4C565C"/>
                </a:solidFill>
                <a:effectLst/>
                <a:uLnTx/>
                <a:uFillTx/>
                <a:latin typeface="Aptos"/>
                <a:ea typeface="+mn-ea"/>
                <a:cs typeface="+mn-cs"/>
              </a:rPr>
              <a:t>βη και αδικία</a:t>
            </a:r>
          </a:p>
        </p:txBody>
      </p:sp>
      <p:sp>
        <p:nvSpPr>
          <p:cNvPr id="14" name="Rounded Rectangle 13"/>
          <p:cNvSpPr/>
          <p:nvPr/>
        </p:nvSpPr>
        <p:spPr>
          <a:xfrm>
            <a:off x="7735824" y="1993392"/>
            <a:ext cx="3218688" cy="2267712"/>
          </a:xfrm>
          <a:prstGeom prst="roundRect">
            <a:avLst/>
          </a:prstGeom>
          <a:solidFill>
            <a:srgbClr val="DCE5DE"/>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5" name="Oval 14"/>
          <p:cNvSpPr/>
          <p:nvPr/>
        </p:nvSpPr>
        <p:spPr>
          <a:xfrm>
            <a:off x="8961120" y="2240280"/>
            <a:ext cx="768096" cy="768096"/>
          </a:xfrm>
          <a:prstGeom prst="ellipse">
            <a:avLst/>
          </a:prstGeom>
          <a:solidFill>
            <a:srgbClr val="24465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TextBox 15"/>
          <p:cNvSpPr txBox="1"/>
          <p:nvPr/>
        </p:nvSpPr>
        <p:spPr>
          <a:xfrm>
            <a:off x="8961120" y="2450592"/>
            <a:ext cx="768096" cy="182880"/>
          </a:xfrm>
          <a:prstGeom prst="rect">
            <a:avLst/>
          </a:prstGeom>
          <a:noFill/>
        </p:spPr>
        <p:txBody>
          <a:bodyPr wrap="square" lIns="27432" tIns="18288" rIns="27432" bIns="18288" anchor="t">
            <a:spAutoFit/>
          </a:bodyPr>
          <a:lstStyle/>
          <a:p>
            <a:pPr marL="0" marR="0" lvl="0" indent="0" algn="ctr" defTabSz="914400" rtl="0" eaLnBrk="1" fontAlgn="auto" latinLnBrk="0" hangingPunct="1">
              <a:lnSpc>
                <a:spcPct val="100000"/>
              </a:lnSpc>
              <a:spcBef>
                <a:spcPts val="0"/>
              </a:spcBef>
              <a:spcAft>
                <a:spcPts val="200"/>
              </a:spcAft>
              <a:buClrTx/>
              <a:buSzTx/>
              <a:buFontTx/>
              <a:buNone/>
              <a:tabLst/>
              <a:defRPr/>
            </a:pPr>
            <a:r>
              <a:rPr kumimoji="0" sz="1250" b="1" i="0" u="none" strike="noStrike" kern="1200" cap="none" spc="0" normalizeH="0" baseline="0" noProof="0">
                <a:ln>
                  <a:noFill/>
                </a:ln>
                <a:solidFill>
                  <a:srgbClr val="FFFFFF"/>
                </a:solidFill>
                <a:effectLst/>
                <a:uLnTx/>
                <a:uFillTx/>
                <a:latin typeface="Aptos"/>
                <a:ea typeface="+mn-ea"/>
                <a:cs typeface="+mn-cs"/>
              </a:rPr>
              <a:t>3</a:t>
            </a:r>
          </a:p>
        </p:txBody>
      </p:sp>
      <p:sp>
        <p:nvSpPr>
          <p:cNvPr id="17" name="TextBox 16"/>
          <p:cNvSpPr txBox="1"/>
          <p:nvPr/>
        </p:nvSpPr>
        <p:spPr>
          <a:xfrm>
            <a:off x="8010144" y="3182112"/>
            <a:ext cx="2670048" cy="301752"/>
          </a:xfrm>
          <a:prstGeom prst="rect">
            <a:avLst/>
          </a:prstGeom>
          <a:noFill/>
        </p:spPr>
        <p:txBody>
          <a:bodyPr wrap="square" lIns="27432" tIns="18288" rIns="27432" bIns="18288" anchor="t">
            <a:spAutoFit/>
          </a:bodyPr>
          <a:lstStyle/>
          <a:p>
            <a:pPr marL="0" marR="0" lvl="0" indent="0" algn="ctr" defTabSz="914400" rtl="0" eaLnBrk="1" fontAlgn="auto" latinLnBrk="0" hangingPunct="1">
              <a:lnSpc>
                <a:spcPct val="100000"/>
              </a:lnSpc>
              <a:spcBef>
                <a:spcPts val="0"/>
              </a:spcBef>
              <a:spcAft>
                <a:spcPts val="200"/>
              </a:spcAft>
              <a:buClrTx/>
              <a:buSzTx/>
              <a:buFontTx/>
              <a:buNone/>
              <a:tabLst/>
              <a:defRPr/>
            </a:pPr>
            <a:r>
              <a:rPr kumimoji="0" sz="1460" b="1" i="0" u="none" strike="noStrike" kern="1200" cap="none" spc="0" normalizeH="0" baseline="0" noProof="0">
                <a:ln>
                  <a:noFill/>
                </a:ln>
                <a:solidFill>
                  <a:srgbClr val="24465B"/>
                </a:solidFill>
                <a:effectLst/>
                <a:uLnTx/>
                <a:uFillTx/>
                <a:latin typeface="Aptos Display"/>
                <a:ea typeface="+mn-ea"/>
                <a:cs typeface="+mn-cs"/>
              </a:rPr>
              <a:t>ΠΑΓΚΟΣΜΙΟ</a:t>
            </a:r>
          </a:p>
        </p:txBody>
      </p:sp>
      <p:sp>
        <p:nvSpPr>
          <p:cNvPr id="18" name="TextBox 17"/>
          <p:cNvSpPr txBox="1"/>
          <p:nvPr/>
        </p:nvSpPr>
        <p:spPr>
          <a:xfrm>
            <a:off x="7894320" y="3454394"/>
            <a:ext cx="2895600" cy="561179"/>
          </a:xfrm>
          <a:prstGeom prst="rect">
            <a:avLst/>
          </a:prstGeom>
          <a:noFill/>
        </p:spPr>
        <p:txBody>
          <a:bodyPr wrap="square" lIns="27432" tIns="18288" rIns="27432" bIns="18288" anchor="t">
            <a:spAutoFit/>
          </a:bodyPr>
          <a:lstStyle/>
          <a:p>
            <a:pPr marL="0" marR="0" lvl="0" indent="0" algn="ctr" defTabSz="914400" rtl="0" eaLnBrk="1" fontAlgn="auto" latinLnBrk="0" hangingPunct="1">
              <a:lnSpc>
                <a:spcPct val="100000"/>
              </a:lnSpc>
              <a:spcBef>
                <a:spcPts val="0"/>
              </a:spcBef>
              <a:spcAft>
                <a:spcPts val="200"/>
              </a:spcAft>
              <a:buClrTx/>
              <a:buSzTx/>
              <a:buFontTx/>
              <a:buNone/>
              <a:tabLst/>
              <a:defRPr/>
            </a:pPr>
            <a:r>
              <a:rPr kumimoji="0" lang="el-GR" sz="1080" b="0" i="0" u="none" strike="noStrike" kern="1200" cap="none" spc="0" normalizeH="0" baseline="0" noProof="0" dirty="0">
                <a:ln>
                  <a:noFill/>
                </a:ln>
                <a:solidFill>
                  <a:srgbClr val="4C565C"/>
                </a:solidFill>
                <a:effectLst/>
                <a:uLnTx/>
                <a:uFillTx/>
                <a:latin typeface="Aptos"/>
                <a:ea typeface="+mn-ea"/>
                <a:cs typeface="+mn-cs"/>
              </a:rPr>
              <a:t>Κοινές προκλήσεις: </a:t>
            </a:r>
            <a:r>
              <a:rPr kumimoji="0" sz="1080" b="0" i="0" u="none" strike="noStrike" kern="1200" cap="none" spc="0" normalizeH="0" baseline="0" noProof="0" dirty="0" err="1">
                <a:ln>
                  <a:noFill/>
                </a:ln>
                <a:solidFill>
                  <a:srgbClr val="4C565C"/>
                </a:solidFill>
                <a:effectLst/>
                <a:uLnTx/>
                <a:uFillTx/>
                <a:latin typeface="Aptos"/>
                <a:ea typeface="+mn-ea"/>
                <a:cs typeface="+mn-cs"/>
              </a:rPr>
              <a:t>Φτώχει</a:t>
            </a:r>
            <a:r>
              <a:rPr kumimoji="0" sz="1080" b="0" i="0" u="none" strike="noStrike" kern="1200" cap="none" spc="0" normalizeH="0" baseline="0" noProof="0" dirty="0">
                <a:ln>
                  <a:noFill/>
                </a:ln>
                <a:solidFill>
                  <a:srgbClr val="4C565C"/>
                </a:solidFill>
                <a:effectLst/>
                <a:uLnTx/>
                <a:uFillTx/>
                <a:latin typeface="Aptos"/>
                <a:ea typeface="+mn-ea"/>
                <a:cs typeface="+mn-cs"/>
              </a:rPr>
              <a:t>α </a:t>
            </a:r>
            <a:r>
              <a:rPr kumimoji="0" lang="el-GR" sz="1080" b="0" i="0" u="none" strike="noStrike" kern="1200" cap="none" spc="0" normalizeH="0" baseline="0" noProof="0" dirty="0">
                <a:ln>
                  <a:noFill/>
                </a:ln>
                <a:solidFill>
                  <a:srgbClr val="4C565C"/>
                </a:solidFill>
                <a:effectLst/>
                <a:uLnTx/>
                <a:uFillTx/>
                <a:latin typeface="Aptos"/>
                <a:ea typeface="+mn-ea"/>
                <a:cs typeface="+mn-cs"/>
              </a:rPr>
              <a:t>-</a:t>
            </a:r>
            <a:r>
              <a:rPr kumimoji="0" sz="1080" b="0" i="0" u="none" strike="noStrike" kern="1200" cap="none" spc="0" normalizeH="0" baseline="0" noProof="0" dirty="0">
                <a:ln>
                  <a:noFill/>
                </a:ln>
                <a:solidFill>
                  <a:srgbClr val="4C565C"/>
                </a:solidFill>
                <a:effectLst/>
                <a:uLnTx/>
                <a:uFillTx/>
                <a:latin typeface="Aptos"/>
                <a:ea typeface="+mn-ea"/>
                <a:cs typeface="+mn-cs"/>
              </a:rPr>
              <a:t> οικολογικές </a:t>
            </a:r>
            <a:r>
              <a:rPr kumimoji="0" sz="1080" b="0" i="0" u="none" strike="noStrike" kern="1200" cap="none" spc="0" normalizeH="0" baseline="0" noProof="0" dirty="0" err="1">
                <a:ln>
                  <a:noFill/>
                </a:ln>
                <a:solidFill>
                  <a:srgbClr val="4C565C"/>
                </a:solidFill>
                <a:effectLst/>
                <a:uLnTx/>
                <a:uFillTx/>
                <a:latin typeface="Aptos"/>
                <a:ea typeface="+mn-ea"/>
                <a:cs typeface="+mn-cs"/>
              </a:rPr>
              <a:t>κρίσεις</a:t>
            </a:r>
            <a:r>
              <a:rPr kumimoji="0" sz="1080" b="0" i="0" u="none" strike="noStrike" kern="1200" cap="none" spc="0" normalizeH="0" baseline="0" noProof="0" dirty="0">
                <a:ln>
                  <a:noFill/>
                </a:ln>
                <a:solidFill>
                  <a:srgbClr val="4C565C"/>
                </a:solidFill>
                <a:effectLst/>
                <a:uLnTx/>
                <a:uFillTx/>
                <a:latin typeface="Aptos"/>
                <a:ea typeface="+mn-ea"/>
                <a:cs typeface="+mn-cs"/>
              </a:rPr>
              <a:t> </a:t>
            </a:r>
            <a:r>
              <a:rPr kumimoji="0" lang="el-GR" sz="1080" b="0" i="0" u="none" strike="noStrike" kern="1200" cap="none" spc="0" normalizeH="0" baseline="0" noProof="0" dirty="0">
                <a:ln>
                  <a:noFill/>
                </a:ln>
                <a:solidFill>
                  <a:srgbClr val="4C565C"/>
                </a:solidFill>
                <a:effectLst/>
                <a:uLnTx/>
                <a:uFillTx/>
                <a:latin typeface="Aptos"/>
                <a:ea typeface="+mn-ea"/>
                <a:cs typeface="+mn-cs"/>
              </a:rPr>
              <a:t>-</a:t>
            </a:r>
            <a:r>
              <a:rPr kumimoji="0" sz="1080" b="0" i="0" u="none" strike="noStrike" kern="1200" cap="none" spc="0" normalizeH="0" baseline="0" noProof="0" dirty="0">
                <a:ln>
                  <a:noFill/>
                </a:ln>
                <a:solidFill>
                  <a:srgbClr val="4C565C"/>
                </a:solidFill>
                <a:effectLst/>
                <a:uLnTx/>
                <a:uFillTx/>
                <a:latin typeface="Aptos"/>
                <a:ea typeface="+mn-ea"/>
                <a:cs typeface="+mn-cs"/>
              </a:rPr>
              <a:t> π</a:t>
            </a:r>
            <a:r>
              <a:rPr kumimoji="0" sz="1080" b="0" i="0" u="none" strike="noStrike" kern="1200" cap="none" spc="0" normalizeH="0" baseline="0" noProof="0" dirty="0" err="1">
                <a:ln>
                  <a:noFill/>
                </a:ln>
                <a:solidFill>
                  <a:srgbClr val="4C565C"/>
                </a:solidFill>
                <a:effectLst/>
                <a:uLnTx/>
                <a:uFillTx/>
                <a:latin typeface="Aptos"/>
                <a:ea typeface="+mn-ea"/>
                <a:cs typeface="+mn-cs"/>
              </a:rPr>
              <a:t>όλεμοι</a:t>
            </a:r>
            <a:r>
              <a:rPr kumimoji="0" sz="1080" b="0" i="0" u="none" strike="noStrike" kern="1200" cap="none" spc="0" normalizeH="0" baseline="0" noProof="0" dirty="0">
                <a:ln>
                  <a:noFill/>
                </a:ln>
                <a:solidFill>
                  <a:srgbClr val="4C565C"/>
                </a:solidFill>
                <a:effectLst/>
                <a:uLnTx/>
                <a:uFillTx/>
                <a:latin typeface="Aptos"/>
                <a:ea typeface="+mn-ea"/>
                <a:cs typeface="+mn-cs"/>
              </a:rPr>
              <a:t> </a:t>
            </a:r>
            <a:r>
              <a:rPr kumimoji="0" lang="el-GR" sz="1080" b="0" i="0" u="none" strike="noStrike" kern="1200" cap="none" spc="0" normalizeH="0" baseline="0" noProof="0" dirty="0">
                <a:ln>
                  <a:noFill/>
                </a:ln>
                <a:solidFill>
                  <a:srgbClr val="4C565C"/>
                </a:solidFill>
                <a:effectLst/>
                <a:uLnTx/>
                <a:uFillTx/>
                <a:latin typeface="Aptos"/>
                <a:ea typeface="+mn-ea"/>
                <a:cs typeface="+mn-cs"/>
              </a:rPr>
              <a:t>-</a:t>
            </a:r>
            <a:r>
              <a:rPr kumimoji="0" sz="1080" b="0" i="0" u="none" strike="noStrike" kern="1200" cap="none" spc="0" normalizeH="0" baseline="0" noProof="0" dirty="0">
                <a:ln>
                  <a:noFill/>
                </a:ln>
                <a:solidFill>
                  <a:srgbClr val="4C565C"/>
                </a:solidFill>
                <a:effectLst/>
                <a:uLnTx/>
                <a:uFillTx/>
                <a:latin typeface="Aptos"/>
                <a:ea typeface="+mn-ea"/>
                <a:cs typeface="+mn-cs"/>
              </a:rPr>
              <a:t> υπερεκμετάλλευση πόρων</a:t>
            </a:r>
          </a:p>
          <a:p>
            <a:pPr marL="0" marR="0" lvl="0" indent="0" algn="ctr" defTabSz="914400" rtl="0" eaLnBrk="1" fontAlgn="auto" latinLnBrk="0" hangingPunct="1">
              <a:lnSpc>
                <a:spcPct val="100000"/>
              </a:lnSpc>
              <a:spcBef>
                <a:spcPts val="0"/>
              </a:spcBef>
              <a:spcAft>
                <a:spcPts val="200"/>
              </a:spcAft>
              <a:buClrTx/>
              <a:buSzTx/>
              <a:buFontTx/>
              <a:buNone/>
              <a:tabLst/>
              <a:defRPr/>
            </a:pPr>
            <a:r>
              <a:rPr kumimoji="0" sz="1080" b="0" i="0" u="none" strike="noStrike" kern="1200" cap="none" spc="0" normalizeH="0" baseline="0" noProof="0" dirty="0" err="1">
                <a:ln>
                  <a:noFill/>
                </a:ln>
                <a:solidFill>
                  <a:srgbClr val="4C565C"/>
                </a:solidFill>
                <a:effectLst/>
                <a:uLnTx/>
                <a:uFillTx/>
                <a:latin typeface="Aptos"/>
                <a:ea typeface="+mn-ea"/>
                <a:cs typeface="+mn-cs"/>
              </a:rPr>
              <a:t>Σχέσεις</a:t>
            </a:r>
            <a:r>
              <a:rPr kumimoji="0" sz="1080" b="0" i="0" u="none" strike="noStrike" kern="1200" cap="none" spc="0" normalizeH="0" baseline="0" noProof="0" dirty="0">
                <a:ln>
                  <a:noFill/>
                </a:ln>
                <a:solidFill>
                  <a:srgbClr val="4C565C"/>
                </a:solidFill>
                <a:effectLst/>
                <a:uLnTx/>
                <a:uFillTx/>
                <a:latin typeface="Aptos"/>
                <a:ea typeface="+mn-ea"/>
                <a:cs typeface="+mn-cs"/>
              </a:rPr>
              <a:t> π</a:t>
            </a:r>
            <a:r>
              <a:rPr kumimoji="0" sz="1080" b="0" i="0" u="none" strike="noStrike" kern="1200" cap="none" spc="0" normalizeH="0" baseline="0" noProof="0" dirty="0" err="1">
                <a:ln>
                  <a:noFill/>
                </a:ln>
                <a:solidFill>
                  <a:srgbClr val="4C565C"/>
                </a:solidFill>
                <a:effectLst/>
                <a:uLnTx/>
                <a:uFillTx/>
                <a:latin typeface="Aptos"/>
                <a:ea typeface="+mn-ea"/>
                <a:cs typeface="+mn-cs"/>
              </a:rPr>
              <a:t>έρ</a:t>
            </a:r>
            <a:r>
              <a:rPr kumimoji="0" sz="1080" b="0" i="0" u="none" strike="noStrike" kern="1200" cap="none" spc="0" normalizeH="0" baseline="0" noProof="0" dirty="0">
                <a:ln>
                  <a:noFill/>
                </a:ln>
                <a:solidFill>
                  <a:srgbClr val="4C565C"/>
                </a:solidFill>
                <a:effectLst/>
                <a:uLnTx/>
                <a:uFillTx/>
                <a:latin typeface="Aptos"/>
                <a:ea typeface="+mn-ea"/>
                <a:cs typeface="+mn-cs"/>
              </a:rPr>
              <a:t>α από πολιτισμούς και ταυτότητες</a:t>
            </a:r>
          </a:p>
        </p:txBody>
      </p:sp>
      <p:sp>
        <p:nvSpPr>
          <p:cNvPr id="19" name="Right Arrow 18"/>
          <p:cNvSpPr/>
          <p:nvPr/>
        </p:nvSpPr>
        <p:spPr>
          <a:xfrm>
            <a:off x="4005072" y="2816352"/>
            <a:ext cx="274320" cy="402336"/>
          </a:xfrm>
          <a:prstGeom prst="rightArrow">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0" name="Right Arrow 19"/>
          <p:cNvSpPr/>
          <p:nvPr/>
        </p:nvSpPr>
        <p:spPr>
          <a:xfrm>
            <a:off x="7470648" y="2816352"/>
            <a:ext cx="274320" cy="402336"/>
          </a:xfrm>
          <a:prstGeom prst="rightArrow">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Rounded Rectangle 20"/>
          <p:cNvSpPr/>
          <p:nvPr/>
        </p:nvSpPr>
        <p:spPr>
          <a:xfrm>
            <a:off x="841248" y="4617720"/>
            <a:ext cx="10515600" cy="1188720"/>
          </a:xfrm>
          <a:prstGeom prst="roundRect">
            <a:avLst/>
          </a:prstGeom>
          <a:solidFill>
            <a:srgbClr val="FFFFFF"/>
          </a:solidFill>
          <a:ln w="7620">
            <a:solidFill>
              <a:srgbClr val="E1DED7"/>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2" name="TextBox 21"/>
          <p:cNvSpPr txBox="1"/>
          <p:nvPr/>
        </p:nvSpPr>
        <p:spPr>
          <a:xfrm>
            <a:off x="1190751" y="4873752"/>
            <a:ext cx="2103120" cy="283154"/>
          </a:xfrm>
          <a:prstGeom prst="rect">
            <a:avLst/>
          </a:prstGeom>
          <a:noFill/>
        </p:spPr>
        <p:txBody>
          <a:bodyPr wrap="square" lIns="27432" tIns="18288" rIns="27432" bIns="18288" anchor="t">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sz="1600" b="1" i="0" u="none" strike="noStrike" kern="1200" cap="none" spc="0" normalizeH="0" baseline="0" noProof="0" dirty="0" err="1">
                <a:ln>
                  <a:noFill/>
                </a:ln>
                <a:solidFill>
                  <a:srgbClr val="24465B"/>
                </a:solidFill>
                <a:effectLst/>
                <a:uLnTx/>
                <a:uFillTx/>
                <a:latin typeface="Aptos Display"/>
                <a:ea typeface="+mn-ea"/>
                <a:cs typeface="+mn-cs"/>
              </a:rPr>
              <a:t>Τι</a:t>
            </a:r>
            <a:r>
              <a:rPr kumimoji="0" sz="1600" b="1" i="0" u="none" strike="noStrike" kern="1200" cap="none" spc="0" normalizeH="0" baseline="0" noProof="0" dirty="0">
                <a:ln>
                  <a:noFill/>
                </a:ln>
                <a:solidFill>
                  <a:srgbClr val="24465B"/>
                </a:solidFill>
                <a:effectLst/>
                <a:uLnTx/>
                <a:uFillTx/>
                <a:latin typeface="Aptos Display"/>
                <a:ea typeface="+mn-ea"/>
                <a:cs typeface="+mn-cs"/>
              </a:rPr>
              <a:t> </a:t>
            </a:r>
            <a:r>
              <a:rPr kumimoji="0" lang="el-GR" sz="1600" b="1" i="0" u="none" strike="noStrike" kern="1200" cap="none" spc="0" normalizeH="0" baseline="0" noProof="0" dirty="0">
                <a:ln>
                  <a:noFill/>
                </a:ln>
                <a:solidFill>
                  <a:srgbClr val="24465B"/>
                </a:solidFill>
                <a:effectLst/>
                <a:uLnTx/>
                <a:uFillTx/>
                <a:latin typeface="Aptos Display"/>
                <a:ea typeface="+mn-ea"/>
                <a:cs typeface="+mn-cs"/>
              </a:rPr>
              <a:t>χρειαζόμαστε</a:t>
            </a:r>
            <a:r>
              <a:rPr kumimoji="0" sz="1600" b="1" i="0" u="none" strike="noStrike" kern="1200" cap="none" spc="0" normalizeH="0" baseline="0" noProof="0" dirty="0">
                <a:ln>
                  <a:noFill/>
                </a:ln>
                <a:solidFill>
                  <a:srgbClr val="24465B"/>
                </a:solidFill>
                <a:effectLst/>
                <a:uLnTx/>
                <a:uFillTx/>
                <a:latin typeface="Aptos Display"/>
                <a:ea typeface="+mn-ea"/>
                <a:cs typeface="+mn-cs"/>
              </a:rPr>
              <a:t>;</a:t>
            </a:r>
          </a:p>
        </p:txBody>
      </p:sp>
      <p:sp>
        <p:nvSpPr>
          <p:cNvPr id="23" name="TextBox 22"/>
          <p:cNvSpPr txBox="1"/>
          <p:nvPr/>
        </p:nvSpPr>
        <p:spPr>
          <a:xfrm>
            <a:off x="2798064" y="4912929"/>
            <a:ext cx="7818120" cy="418576"/>
          </a:xfrm>
          <a:prstGeom prst="rect">
            <a:avLst/>
          </a:prstGeom>
          <a:noFill/>
        </p:spPr>
        <p:txBody>
          <a:bodyPr wrap="square" lIns="27432" tIns="18288" rIns="27432" bIns="18288" anchor="t">
            <a:spAutoFit/>
          </a:bodyPr>
          <a:lstStyle/>
          <a:p>
            <a:pPr marL="0" marR="0" lvl="0" indent="0" algn="ctr" defTabSz="914400" rtl="0" eaLnBrk="1" fontAlgn="auto" latinLnBrk="0" hangingPunct="1">
              <a:lnSpc>
                <a:spcPct val="100000"/>
              </a:lnSpc>
              <a:spcBef>
                <a:spcPts val="0"/>
              </a:spcBef>
              <a:spcAft>
                <a:spcPts val="200"/>
              </a:spcAft>
              <a:buClrTx/>
              <a:buSzTx/>
              <a:buFontTx/>
              <a:buNone/>
              <a:tabLst/>
              <a:defRPr/>
            </a:pPr>
            <a:r>
              <a:rPr kumimoji="0" sz="1240" b="0" i="0" u="none" strike="noStrike" kern="1200" cap="none" spc="0" normalizeH="0" baseline="0" noProof="0" dirty="0" err="1">
                <a:ln>
                  <a:noFill/>
                </a:ln>
                <a:solidFill>
                  <a:srgbClr val="4C565C"/>
                </a:solidFill>
                <a:effectLst/>
                <a:uLnTx/>
                <a:uFillTx/>
                <a:latin typeface="Aptos"/>
                <a:ea typeface="+mn-ea"/>
                <a:cs typeface="+mn-cs"/>
              </a:rPr>
              <a:t>Λογικά</a:t>
            </a:r>
            <a:r>
              <a:rPr kumimoji="0" sz="1240" b="0" i="0" u="none" strike="noStrike" kern="1200" cap="none" spc="0" normalizeH="0" baseline="0" noProof="0" dirty="0">
                <a:ln>
                  <a:noFill/>
                </a:ln>
                <a:solidFill>
                  <a:srgbClr val="4C565C"/>
                </a:solidFill>
                <a:effectLst/>
                <a:uLnTx/>
                <a:uFillTx/>
                <a:latin typeface="Aptos"/>
                <a:ea typeface="+mn-ea"/>
                <a:cs typeface="+mn-cs"/>
              </a:rPr>
              <a:t> </a:t>
            </a:r>
            <a:r>
              <a:rPr kumimoji="0" sz="1240" b="0" i="0" u="none" strike="noStrike" kern="1200" cap="none" spc="0" normalizeH="0" baseline="0" noProof="0" dirty="0" err="1">
                <a:ln>
                  <a:noFill/>
                </a:ln>
                <a:solidFill>
                  <a:srgbClr val="4C565C"/>
                </a:solidFill>
                <a:effectLst/>
                <a:uLnTx/>
                <a:uFillTx/>
                <a:latin typeface="Aptos"/>
                <a:ea typeface="+mn-ea"/>
                <a:cs typeface="+mn-cs"/>
              </a:rPr>
              <a:t>εργ</a:t>
            </a:r>
            <a:r>
              <a:rPr kumimoji="0" sz="1240" b="0" i="0" u="none" strike="noStrike" kern="1200" cap="none" spc="0" normalizeH="0" baseline="0" noProof="0" dirty="0">
                <a:ln>
                  <a:noFill/>
                </a:ln>
                <a:solidFill>
                  <a:srgbClr val="4C565C"/>
                </a:solidFill>
                <a:effectLst/>
                <a:uLnTx/>
                <a:uFillTx/>
                <a:latin typeface="Aptos"/>
                <a:ea typeface="+mn-ea"/>
                <a:cs typeface="+mn-cs"/>
              </a:rPr>
              <a:t>αλεία για να εξετάζουμε λόγους, συνέπειες και αντιφάσεις  +  ηθικές ευαισθησίες για να αναγνωρίζουμε τη βλάβη, την αδικία και την ευθύνη.</a:t>
            </a:r>
          </a:p>
        </p:txBody>
      </p:sp>
      <p:sp>
        <p:nvSpPr>
          <p:cNvPr id="24" name="Rounded Rectangle 23"/>
          <p:cNvSpPr/>
          <p:nvPr/>
        </p:nvSpPr>
        <p:spPr>
          <a:xfrm>
            <a:off x="1874519" y="5989320"/>
            <a:ext cx="8458200" cy="329184"/>
          </a:xfrm>
          <a:prstGeom prst="roundRect">
            <a:avLst/>
          </a:prstGeom>
          <a:solidFill>
            <a:srgbClr val="24465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5" name="TextBox 24"/>
          <p:cNvSpPr txBox="1"/>
          <p:nvPr/>
        </p:nvSpPr>
        <p:spPr>
          <a:xfrm>
            <a:off x="2084831" y="6071616"/>
            <a:ext cx="8028431" cy="187744"/>
          </a:xfrm>
          <a:prstGeom prst="rect">
            <a:avLst/>
          </a:prstGeom>
          <a:noFill/>
        </p:spPr>
        <p:txBody>
          <a:bodyPr wrap="square" lIns="27432" tIns="18288" rIns="27432" bIns="18288" anchor="t">
            <a:spAutoFit/>
          </a:bodyPr>
          <a:lstStyle/>
          <a:p>
            <a:pPr marL="0" marR="0" lvl="0" indent="0" algn="ctr" defTabSz="914400" rtl="0" eaLnBrk="1" fontAlgn="auto" latinLnBrk="0" hangingPunct="1">
              <a:lnSpc>
                <a:spcPct val="100000"/>
              </a:lnSpc>
              <a:spcBef>
                <a:spcPts val="0"/>
              </a:spcBef>
              <a:spcAft>
                <a:spcPts val="200"/>
              </a:spcAft>
              <a:buClrTx/>
              <a:buSzTx/>
              <a:buFontTx/>
              <a:buNone/>
              <a:tabLst/>
              <a:defRPr/>
            </a:pPr>
            <a:r>
              <a:rPr kumimoji="0" sz="980" b="1" i="0" u="none" strike="noStrike" kern="1200" cap="none" spc="0" normalizeH="0" baseline="0" noProof="0" dirty="0">
                <a:ln>
                  <a:noFill/>
                </a:ln>
                <a:solidFill>
                  <a:srgbClr val="FFFFFF"/>
                </a:solidFill>
                <a:effectLst/>
                <a:uLnTx/>
                <a:uFillTx/>
                <a:latin typeface="Aptos"/>
                <a:ea typeface="+mn-ea"/>
                <a:cs typeface="+mn-cs"/>
              </a:rPr>
              <a:t>Η </a:t>
            </a:r>
            <a:r>
              <a:rPr kumimoji="0" lang="el-GR" sz="980" b="1" i="0" u="none" strike="noStrike" kern="1200" cap="none" spc="0" normalizeH="0" baseline="0" noProof="0" dirty="0">
                <a:ln>
                  <a:noFill/>
                </a:ln>
                <a:solidFill>
                  <a:srgbClr val="FFFFFF"/>
                </a:solidFill>
                <a:effectLst/>
                <a:uLnTx/>
                <a:uFillTx/>
                <a:latin typeface="Aptos"/>
                <a:ea typeface="+mn-ea"/>
                <a:cs typeface="+mn-cs"/>
              </a:rPr>
              <a:t>η</a:t>
            </a:r>
            <a:r>
              <a:rPr kumimoji="0" sz="980" b="1" i="0" u="none" strike="noStrike" kern="1200" cap="none" spc="0" normalizeH="0" baseline="0" noProof="0" dirty="0" err="1">
                <a:ln>
                  <a:noFill/>
                </a:ln>
                <a:solidFill>
                  <a:srgbClr val="FFFFFF"/>
                </a:solidFill>
                <a:effectLst/>
                <a:uLnTx/>
                <a:uFillTx/>
                <a:latin typeface="Aptos"/>
                <a:ea typeface="+mn-ea"/>
                <a:cs typeface="+mn-cs"/>
              </a:rPr>
              <a:t>θική</a:t>
            </a:r>
            <a:r>
              <a:rPr kumimoji="0" sz="980" b="1" i="0" u="none" strike="noStrike" kern="1200" cap="none" spc="0" normalizeH="0" baseline="0" noProof="0" dirty="0">
                <a:ln>
                  <a:noFill/>
                </a:ln>
                <a:solidFill>
                  <a:srgbClr val="FFFFFF"/>
                </a:solidFill>
                <a:effectLst/>
                <a:uLnTx/>
                <a:uFillTx/>
                <a:latin typeface="Aptos"/>
                <a:ea typeface="+mn-ea"/>
                <a:cs typeface="+mn-cs"/>
              </a:rPr>
              <a:t> </a:t>
            </a:r>
            <a:r>
              <a:rPr kumimoji="0" sz="980" b="1" i="0" u="none" strike="noStrike" kern="1200" cap="none" spc="0" normalizeH="0" baseline="0" noProof="0" dirty="0" err="1">
                <a:ln>
                  <a:noFill/>
                </a:ln>
                <a:solidFill>
                  <a:srgbClr val="FFFFFF"/>
                </a:solidFill>
                <a:effectLst/>
                <a:uLnTx/>
                <a:uFillTx/>
                <a:latin typeface="Aptos"/>
                <a:ea typeface="+mn-ea"/>
                <a:cs typeface="+mn-cs"/>
              </a:rPr>
              <a:t>δεν</a:t>
            </a:r>
            <a:r>
              <a:rPr kumimoji="0" sz="980" b="1" i="0" u="none" strike="noStrike" kern="1200" cap="none" spc="0" normalizeH="0" baseline="0" noProof="0" dirty="0">
                <a:ln>
                  <a:noFill/>
                </a:ln>
                <a:solidFill>
                  <a:srgbClr val="FFFFFF"/>
                </a:solidFill>
                <a:effectLst/>
                <a:uLnTx/>
                <a:uFillTx/>
                <a:latin typeface="Aptos"/>
                <a:ea typeface="+mn-ea"/>
                <a:cs typeface="+mn-cs"/>
              </a:rPr>
              <a:t> </a:t>
            </a:r>
            <a:r>
              <a:rPr kumimoji="0" sz="980" b="1" i="0" u="none" strike="noStrike" kern="1200" cap="none" spc="0" normalizeH="0" baseline="0" noProof="0" dirty="0" err="1">
                <a:ln>
                  <a:noFill/>
                </a:ln>
                <a:solidFill>
                  <a:srgbClr val="FFFFFF"/>
                </a:solidFill>
                <a:effectLst/>
                <a:uLnTx/>
                <a:uFillTx/>
                <a:latin typeface="Aptos"/>
                <a:ea typeface="+mn-ea"/>
                <a:cs typeface="+mn-cs"/>
              </a:rPr>
              <a:t>στ</a:t>
            </a:r>
            <a:r>
              <a:rPr kumimoji="0" sz="980" b="1" i="0" u="none" strike="noStrike" kern="1200" cap="none" spc="0" normalizeH="0" baseline="0" noProof="0" dirty="0">
                <a:ln>
                  <a:noFill/>
                </a:ln>
                <a:solidFill>
                  <a:srgbClr val="FFFFFF"/>
                </a:solidFill>
                <a:effectLst/>
                <a:uLnTx/>
                <a:uFillTx/>
                <a:latin typeface="Aptos"/>
                <a:ea typeface="+mn-ea"/>
                <a:cs typeface="+mn-cs"/>
              </a:rPr>
              <a:t>αματά στα όρια της προσωπικής ζωής</a:t>
            </a:r>
            <a:r>
              <a:rPr kumimoji="0" lang="el-GR" sz="980" b="1" i="0" u="none" strike="noStrike" kern="1200" cap="none" spc="0" normalizeH="0" baseline="0" noProof="0" dirty="0">
                <a:ln>
                  <a:noFill/>
                </a:ln>
                <a:solidFill>
                  <a:srgbClr val="FFFFFF"/>
                </a:solidFill>
                <a:effectLst/>
                <a:uLnTx/>
                <a:uFillTx/>
                <a:latin typeface="Aptos"/>
                <a:ea typeface="+mn-ea"/>
                <a:cs typeface="+mn-cs"/>
              </a:rPr>
              <a:t>.</a:t>
            </a:r>
            <a:r>
              <a:rPr kumimoji="0" sz="980" b="1" i="0" u="none" strike="noStrike" kern="1200" cap="none" spc="0" normalizeH="0" baseline="0" noProof="0" dirty="0">
                <a:ln>
                  <a:noFill/>
                </a:ln>
                <a:solidFill>
                  <a:srgbClr val="FFFFFF"/>
                </a:solidFill>
                <a:effectLst/>
                <a:uLnTx/>
                <a:uFillTx/>
                <a:latin typeface="Aptos"/>
                <a:ea typeface="+mn-ea"/>
                <a:cs typeface="+mn-cs"/>
              </a:rPr>
              <a:t> </a:t>
            </a:r>
            <a:r>
              <a:rPr kumimoji="0" lang="el-GR" sz="980" b="1" i="0" u="none" strike="noStrike" kern="1200" cap="none" spc="0" normalizeH="0" baseline="0" noProof="0" dirty="0">
                <a:ln>
                  <a:noFill/>
                </a:ln>
                <a:solidFill>
                  <a:srgbClr val="FFFFFF"/>
                </a:solidFill>
                <a:effectLst/>
                <a:uLnTx/>
                <a:uFillTx/>
                <a:latin typeface="Aptos"/>
                <a:ea typeface="+mn-ea"/>
                <a:cs typeface="+mn-cs"/>
              </a:rPr>
              <a:t>Μ</a:t>
            </a:r>
            <a:r>
              <a:rPr kumimoji="0" sz="980" b="1" i="0" u="none" strike="noStrike" kern="1200" cap="none" spc="0" normalizeH="0" baseline="0" noProof="0" dirty="0">
                <a:ln>
                  <a:noFill/>
                </a:ln>
                <a:solidFill>
                  <a:srgbClr val="FFFFFF"/>
                </a:solidFill>
                <a:effectLst/>
                <a:uLnTx/>
                <a:uFillTx/>
                <a:latin typeface="Aptos"/>
                <a:ea typeface="+mn-ea"/>
                <a:cs typeface="+mn-cs"/>
              </a:rPr>
              <a:t>ας α</a:t>
            </a:r>
            <a:r>
              <a:rPr kumimoji="0" sz="980" b="1" i="0" u="none" strike="noStrike" kern="1200" cap="none" spc="0" normalizeH="0" baseline="0" noProof="0" dirty="0" err="1">
                <a:ln>
                  <a:noFill/>
                </a:ln>
                <a:solidFill>
                  <a:srgbClr val="FFFFFF"/>
                </a:solidFill>
                <a:effectLst/>
                <a:uLnTx/>
                <a:uFillTx/>
                <a:latin typeface="Aptos"/>
                <a:ea typeface="+mn-ea"/>
                <a:cs typeface="+mn-cs"/>
              </a:rPr>
              <a:t>φορά</a:t>
            </a:r>
            <a:r>
              <a:rPr kumimoji="0" lang="el-GR" sz="980" b="1" i="0" u="none" strike="noStrike" kern="1200" cap="none" spc="0" normalizeH="0" baseline="0" noProof="0" dirty="0">
                <a:ln>
                  <a:noFill/>
                </a:ln>
                <a:solidFill>
                  <a:srgbClr val="FFFFFF"/>
                </a:solidFill>
                <a:effectLst/>
                <a:uLnTx/>
                <a:uFillTx/>
                <a:latin typeface="Aptos"/>
                <a:ea typeface="+mn-ea"/>
                <a:cs typeface="+mn-cs"/>
              </a:rPr>
              <a:t> όλους, εφόσον είμαστε</a:t>
            </a:r>
            <a:r>
              <a:rPr kumimoji="0" sz="980" b="1" i="0" u="none" strike="noStrike" kern="1200" cap="none" spc="0" normalizeH="0" baseline="0" noProof="0" dirty="0">
                <a:ln>
                  <a:noFill/>
                </a:ln>
                <a:solidFill>
                  <a:srgbClr val="FFFFFF"/>
                </a:solidFill>
                <a:effectLst/>
                <a:uLnTx/>
                <a:uFillTx/>
                <a:latin typeface="Aptos"/>
                <a:ea typeface="+mn-ea"/>
                <a:cs typeface="+mn-cs"/>
              </a:rPr>
              <a:t> </a:t>
            </a:r>
            <a:r>
              <a:rPr kumimoji="0" sz="980" b="1" i="0" u="none" strike="noStrike" kern="1200" cap="none" spc="0" normalizeH="0" baseline="0" noProof="0" dirty="0" err="1">
                <a:ln>
                  <a:noFill/>
                </a:ln>
                <a:solidFill>
                  <a:srgbClr val="FFFFFF"/>
                </a:solidFill>
                <a:effectLst/>
                <a:uLnTx/>
                <a:uFillTx/>
                <a:latin typeface="Aptos"/>
                <a:ea typeface="+mn-ea"/>
                <a:cs typeface="+mn-cs"/>
              </a:rPr>
              <a:t>μέλη</a:t>
            </a:r>
            <a:r>
              <a:rPr kumimoji="0" sz="980" b="1" i="0" u="none" strike="noStrike" kern="1200" cap="none" spc="0" normalizeH="0" baseline="0" noProof="0" dirty="0">
                <a:ln>
                  <a:noFill/>
                </a:ln>
                <a:solidFill>
                  <a:srgbClr val="FFFFFF"/>
                </a:solidFill>
                <a:effectLst/>
                <a:uLnTx/>
                <a:uFillTx/>
                <a:latin typeface="Aptos"/>
                <a:ea typeface="+mn-ea"/>
                <a:cs typeface="+mn-cs"/>
              </a:rPr>
              <a:t> </a:t>
            </a:r>
            <a:r>
              <a:rPr kumimoji="0" sz="980" b="1" i="0" u="none" strike="noStrike" kern="1200" cap="none" spc="0" normalizeH="0" baseline="0" noProof="0" dirty="0" err="1">
                <a:ln>
                  <a:noFill/>
                </a:ln>
                <a:solidFill>
                  <a:srgbClr val="FFFFFF"/>
                </a:solidFill>
                <a:effectLst/>
                <a:uLnTx/>
                <a:uFillTx/>
                <a:latin typeface="Aptos"/>
                <a:ea typeface="+mn-ea"/>
                <a:cs typeface="+mn-cs"/>
              </a:rPr>
              <a:t>μι</a:t>
            </a:r>
            <a:r>
              <a:rPr kumimoji="0" sz="980" b="1" i="0" u="none" strike="noStrike" kern="1200" cap="none" spc="0" normalizeH="0" baseline="0" noProof="0" dirty="0">
                <a:ln>
                  <a:noFill/>
                </a:ln>
                <a:solidFill>
                  <a:srgbClr val="FFFFFF"/>
                </a:solidFill>
                <a:effectLst/>
                <a:uLnTx/>
                <a:uFillTx/>
                <a:latin typeface="Aptos"/>
                <a:ea typeface="+mn-ea"/>
                <a:cs typeface="+mn-cs"/>
              </a:rPr>
              <a:t>ας </a:t>
            </a:r>
            <a:r>
              <a:rPr kumimoji="0" lang="el-GR" sz="980" b="1" i="0" u="none" strike="noStrike" kern="1200" cap="none" spc="0" normalizeH="0" baseline="0" noProof="0" dirty="0">
                <a:ln>
                  <a:noFill/>
                </a:ln>
                <a:solidFill>
                  <a:srgbClr val="FFFFFF"/>
                </a:solidFill>
                <a:effectLst/>
                <a:uLnTx/>
                <a:uFillTx/>
                <a:latin typeface="Aptos"/>
                <a:ea typeface="+mn-ea"/>
                <a:cs typeface="+mn-cs"/>
              </a:rPr>
              <a:t>κοινότητας, τοπικής και παγκόσμιας.</a:t>
            </a:r>
            <a:endParaRPr kumimoji="0" sz="980" b="1" i="0" u="none" strike="noStrike" kern="1200" cap="none" spc="0" normalizeH="0" baseline="0" noProof="0" dirty="0">
              <a:ln>
                <a:noFill/>
              </a:ln>
              <a:solidFill>
                <a:srgbClr val="FFFFFF"/>
              </a:solidFill>
              <a:effectLst/>
              <a:uLnTx/>
              <a:uFillTx/>
              <a:latin typeface="Aptos"/>
              <a:ea typeface="+mn-ea"/>
              <a:cs typeface="+mn-cs"/>
            </a:endParaRPr>
          </a:p>
        </p:txBody>
      </p:sp>
      <p:sp>
        <p:nvSpPr>
          <p:cNvPr id="26" name="Rectangle 25"/>
          <p:cNvSpPr/>
          <p:nvPr/>
        </p:nvSpPr>
        <p:spPr>
          <a:xfrm>
            <a:off x="502920" y="6501384"/>
            <a:ext cx="11155680" cy="9144"/>
          </a:xfrm>
          <a:prstGeom prst="rect">
            <a:avLst/>
          </a:prstGeom>
          <a:solidFill>
            <a:srgbClr val="E1DED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7" name="TextBox 26"/>
          <p:cNvSpPr txBox="1"/>
          <p:nvPr/>
        </p:nvSpPr>
        <p:spPr>
          <a:xfrm>
            <a:off x="530352" y="6537960"/>
            <a:ext cx="5943600" cy="164592"/>
          </a:xfrm>
          <a:prstGeom prst="rect">
            <a:avLst/>
          </a:prstGeom>
          <a:noFill/>
        </p:spPr>
        <p:txBody>
          <a:bodyPr wrap="square" lIns="27432" tIns="18288" rIns="27432" bIns="18288" anchor="t">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sz="819" b="1" i="0" u="none" strike="noStrike" kern="1200" cap="none" spc="0" normalizeH="0" baseline="0" noProof="0">
                <a:ln>
                  <a:noFill/>
                </a:ln>
                <a:solidFill>
                  <a:srgbClr val="6C7A82"/>
                </a:solidFill>
                <a:effectLst/>
                <a:uLnTx/>
                <a:uFillTx/>
                <a:latin typeface="Aptos"/>
                <a:ea typeface="+mn-ea"/>
                <a:cs typeface="+mn-cs"/>
              </a:rPr>
              <a:t>ΕΝΟΤΗΤΑ 1</a:t>
            </a:r>
          </a:p>
        </p:txBody>
      </p:sp>
      <p:sp>
        <p:nvSpPr>
          <p:cNvPr id="29" name="Θέση αριθμού διαφάνειας 28">
            <a:extLst>
              <a:ext uri="{FF2B5EF4-FFF2-40B4-BE49-F238E27FC236}">
                <a16:creationId xmlns:a16="http://schemas.microsoft.com/office/drawing/2014/main" id="{71CD657C-6E68-A178-9500-70D1649ADF68}"/>
              </a:ext>
            </a:extLst>
          </p:cNvPr>
          <p:cNvSpPr>
            <a:spLocks noGrp="1"/>
          </p:cNvSpPr>
          <p:nvPr>
            <p:ph type="sldNum" sz="quarter" idx="12"/>
          </p:nvPr>
        </p:nvSpPr>
        <p:spPr>
          <a:xfrm>
            <a:off x="9549384" y="6430968"/>
            <a:ext cx="2133600" cy="365125"/>
          </a:xfrm>
        </p:spPr>
        <p:txBody>
          <a:bodyPr/>
          <a:lstStyle/>
          <a:p>
            <a:fld id="{C1FF6DA9-008F-8B48-92A6-B652298478BF}" type="slidenum">
              <a:rPr lang="en-US" smtClean="0"/>
              <a:t>8</a:t>
            </a:fld>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7F3EC"/>
        </a:solidFill>
        <a:effectLst/>
      </p:bgPr>
    </p:bg>
    <p:spTree>
      <p:nvGrpSpPr>
        <p:cNvPr id="1" name=""/>
        <p:cNvGrpSpPr/>
        <p:nvPr/>
      </p:nvGrpSpPr>
      <p:grpSpPr>
        <a:xfrm>
          <a:off x="0" y="0"/>
          <a:ext cx="0" cy="0"/>
          <a:chOff x="0" y="0"/>
          <a:chExt cx="0" cy="0"/>
        </a:xfrm>
      </p:grpSpPr>
      <p:sp>
        <p:nvSpPr>
          <p:cNvPr id="3" name="TextBox 2"/>
          <p:cNvSpPr txBox="1"/>
          <p:nvPr/>
        </p:nvSpPr>
        <p:spPr>
          <a:xfrm>
            <a:off x="799592" y="627577"/>
            <a:ext cx="10424160" cy="452432"/>
          </a:xfrm>
          <a:prstGeom prst="rect">
            <a:avLst/>
          </a:prstGeom>
          <a:noFill/>
        </p:spPr>
        <p:txBody>
          <a:bodyPr wrap="square" lIns="27432" tIns="18288" rIns="27432" bIns="18288"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lang="el-GR" sz="2700" b="1" i="0" u="none" strike="noStrike" kern="1200" cap="none" spc="0" normalizeH="0" baseline="0" noProof="0" dirty="0">
                <a:ln>
                  <a:noFill/>
                </a:ln>
                <a:solidFill>
                  <a:srgbClr val="24465B"/>
                </a:solidFill>
                <a:effectLst/>
                <a:uLnTx/>
                <a:uFillTx/>
                <a:latin typeface="Aptos Display"/>
                <a:ea typeface="+mn-ea"/>
                <a:cs typeface="+mn-cs"/>
              </a:rPr>
              <a:t>Η </a:t>
            </a:r>
            <a:r>
              <a:rPr kumimoji="0" sz="2700" b="1" i="0" u="none" strike="noStrike" kern="1200" cap="none" spc="0" normalizeH="0" baseline="0" noProof="0" dirty="0" err="1">
                <a:ln>
                  <a:noFill/>
                </a:ln>
                <a:solidFill>
                  <a:srgbClr val="24465B"/>
                </a:solidFill>
                <a:effectLst/>
                <a:uLnTx/>
                <a:uFillTx/>
                <a:latin typeface="Aptos Display"/>
                <a:ea typeface="+mn-ea"/>
                <a:cs typeface="+mn-cs"/>
              </a:rPr>
              <a:t>ηθική</a:t>
            </a:r>
            <a:r>
              <a:rPr kumimoji="0" lang="el-GR" sz="2700" b="1" i="0" u="none" strike="noStrike" kern="1200" cap="none" spc="0" normalizeH="0" baseline="0" noProof="0" dirty="0">
                <a:ln>
                  <a:noFill/>
                </a:ln>
                <a:solidFill>
                  <a:srgbClr val="24465B"/>
                </a:solidFill>
                <a:effectLst/>
                <a:uLnTx/>
                <a:uFillTx/>
                <a:latin typeface="Aptos Display"/>
                <a:ea typeface="+mn-ea"/>
                <a:cs typeface="+mn-cs"/>
              </a:rPr>
              <a:t> ως γνωστικό πεδίο</a:t>
            </a:r>
            <a:endParaRPr kumimoji="0" sz="2700" b="1" i="0" u="none" strike="noStrike" kern="1200" cap="none" spc="0" normalizeH="0" baseline="0" noProof="0" dirty="0">
              <a:ln>
                <a:noFill/>
              </a:ln>
              <a:solidFill>
                <a:srgbClr val="24465B"/>
              </a:solidFill>
              <a:effectLst/>
              <a:uLnTx/>
              <a:uFillTx/>
              <a:latin typeface="Aptos Display"/>
              <a:ea typeface="+mn-ea"/>
              <a:cs typeface="+mn-cs"/>
            </a:endParaRPr>
          </a:p>
        </p:txBody>
      </p:sp>
      <p:grpSp>
        <p:nvGrpSpPr>
          <p:cNvPr id="33" name="Ομάδα 32">
            <a:extLst>
              <a:ext uri="{FF2B5EF4-FFF2-40B4-BE49-F238E27FC236}">
                <a16:creationId xmlns:a16="http://schemas.microsoft.com/office/drawing/2014/main" id="{83A3ABBA-1EEC-8B94-BDB8-E7FCF36B5D89}"/>
              </a:ext>
            </a:extLst>
          </p:cNvPr>
          <p:cNvGrpSpPr/>
          <p:nvPr/>
        </p:nvGrpSpPr>
        <p:grpSpPr>
          <a:xfrm>
            <a:off x="799592" y="1170176"/>
            <a:ext cx="10561320" cy="640080"/>
            <a:chOff x="822960" y="1828800"/>
            <a:chExt cx="10561320" cy="640080"/>
          </a:xfrm>
        </p:grpSpPr>
        <p:sp>
          <p:nvSpPr>
            <p:cNvPr id="5" name="Rounded Rectangle 4"/>
            <p:cNvSpPr/>
            <p:nvPr/>
          </p:nvSpPr>
          <p:spPr>
            <a:xfrm>
              <a:off x="822960" y="1828800"/>
              <a:ext cx="10561320" cy="640080"/>
            </a:xfrm>
            <a:prstGeom prst="roundRect">
              <a:avLst/>
            </a:prstGeom>
            <a:solidFill>
              <a:srgbClr val="24465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TextBox 5"/>
            <p:cNvSpPr txBox="1"/>
            <p:nvPr/>
          </p:nvSpPr>
          <p:spPr>
            <a:xfrm>
              <a:off x="1078991" y="1922209"/>
              <a:ext cx="10058400" cy="529376"/>
            </a:xfrm>
            <a:prstGeom prst="rect">
              <a:avLst/>
            </a:prstGeom>
            <a:noFill/>
          </p:spPr>
          <p:txBody>
            <a:bodyPr wrap="square" lIns="27432" tIns="18288" rIns="27432" bIns="18288" anchor="t">
              <a:spAutoFit/>
            </a:bodyPr>
            <a:lstStyle/>
            <a:p>
              <a:pPr marL="0" marR="0" lvl="0" indent="0" algn="ctr" defTabSz="457200" rtl="0" eaLnBrk="1" fontAlgn="auto" latinLnBrk="0" hangingPunct="1">
                <a:lnSpc>
                  <a:spcPct val="100000"/>
                </a:lnSpc>
                <a:spcBef>
                  <a:spcPts val="0"/>
                </a:spcBef>
                <a:spcAft>
                  <a:spcPts val="200"/>
                </a:spcAft>
                <a:buClrTx/>
                <a:buSzTx/>
                <a:buFontTx/>
                <a:buNone/>
                <a:tabLst/>
                <a:defRPr/>
              </a:pPr>
              <a:r>
                <a:rPr kumimoji="0" sz="1600" b="1" i="0" u="none" strike="noStrike" kern="1200" cap="none" spc="0" normalizeH="0" baseline="0" noProof="0" dirty="0">
                  <a:ln>
                    <a:noFill/>
                  </a:ln>
                  <a:solidFill>
                    <a:srgbClr val="FFFFFF"/>
                  </a:solidFill>
                  <a:effectLst/>
                  <a:uLnTx/>
                  <a:uFillTx/>
                  <a:latin typeface="Aptos"/>
                  <a:ea typeface="+mn-ea"/>
                  <a:cs typeface="+mn-cs"/>
                </a:rPr>
                <a:t>Η </a:t>
              </a:r>
              <a:r>
                <a:rPr kumimoji="0" lang="el-GR" sz="1600" b="1" i="0" u="none" strike="noStrike" kern="1200" cap="none" spc="0" normalizeH="0" baseline="0" noProof="0" dirty="0">
                  <a:ln>
                    <a:noFill/>
                  </a:ln>
                  <a:solidFill>
                    <a:srgbClr val="FFFFFF"/>
                  </a:solidFill>
                  <a:effectLst/>
                  <a:uLnTx/>
                  <a:uFillTx/>
                  <a:latin typeface="Aptos"/>
                  <a:ea typeface="+mn-ea"/>
                  <a:cs typeface="+mn-cs"/>
                </a:rPr>
                <a:t>ηθική είναι </a:t>
              </a:r>
              <a:r>
                <a:rPr kumimoji="0" sz="1600" b="1" i="0" u="none" strike="noStrike" kern="1200" cap="none" spc="0" normalizeH="0" baseline="0" noProof="0" dirty="0" err="1">
                  <a:ln>
                    <a:noFill/>
                  </a:ln>
                  <a:solidFill>
                    <a:srgbClr val="FFFFFF"/>
                  </a:solidFill>
                  <a:effectLst/>
                  <a:uLnTx/>
                  <a:uFillTx/>
                  <a:latin typeface="Aptos"/>
                  <a:ea typeface="+mn-ea"/>
                  <a:cs typeface="+mn-cs"/>
                </a:rPr>
                <a:t>κλάδος</a:t>
              </a:r>
              <a:r>
                <a:rPr kumimoji="0" sz="1600" b="1" i="0" u="none" strike="noStrike" kern="1200" cap="none" spc="0" normalizeH="0" baseline="0" noProof="0" dirty="0">
                  <a:ln>
                    <a:noFill/>
                  </a:ln>
                  <a:solidFill>
                    <a:srgbClr val="FFFFFF"/>
                  </a:solidFill>
                  <a:effectLst/>
                  <a:uLnTx/>
                  <a:uFillTx/>
                  <a:latin typeface="Aptos"/>
                  <a:ea typeface="+mn-ea"/>
                  <a:cs typeface="+mn-cs"/>
                </a:rPr>
                <a:t> της φιλοσοφίας που εξετάζει </a:t>
              </a:r>
              <a:r>
                <a:rPr lang="el-GR" sz="1600" b="1" dirty="0">
                  <a:solidFill>
                    <a:srgbClr val="FFFFFF"/>
                  </a:solidFill>
                  <a:latin typeface="Aptos"/>
                </a:rPr>
                <a:t>την ανθρώπινη πράξη, </a:t>
              </a:r>
              <a:r>
                <a:rPr kumimoji="0" sz="1600" b="1" i="0" u="none" strike="noStrike" kern="1200" cap="none" spc="0" normalizeH="0" baseline="0" noProof="0" dirty="0" err="1">
                  <a:ln>
                    <a:noFill/>
                  </a:ln>
                  <a:solidFill>
                    <a:srgbClr val="FFFFFF"/>
                  </a:solidFill>
                  <a:effectLst/>
                  <a:uLnTx/>
                  <a:uFillTx/>
                  <a:latin typeface="Aptos"/>
                  <a:ea typeface="+mn-ea"/>
                  <a:cs typeface="+mn-cs"/>
                </a:rPr>
                <a:t>το</a:t>
              </a:r>
              <a:r>
                <a:rPr kumimoji="0" sz="1600" b="1" i="0" u="none" strike="noStrike" kern="1200" cap="none" spc="0" normalizeH="0" baseline="0" noProof="0" dirty="0">
                  <a:ln>
                    <a:noFill/>
                  </a:ln>
                  <a:solidFill>
                    <a:srgbClr val="FFFFFF"/>
                  </a:solidFill>
                  <a:effectLst/>
                  <a:uLnTx/>
                  <a:uFillTx/>
                  <a:latin typeface="Aptos"/>
                  <a:ea typeface="+mn-ea"/>
                  <a:cs typeface="+mn-cs"/>
                </a:rPr>
                <a:t> καλό και το κακό, το σωστό και το άδικο καθώς και τα</a:t>
              </a:r>
              <a:r>
                <a:rPr kumimoji="0" lang="el-GR" sz="1600" b="1" i="0" u="none" strike="noStrike" kern="1200" cap="none" spc="0" normalizeH="0" baseline="0" noProof="0" dirty="0">
                  <a:ln>
                    <a:noFill/>
                  </a:ln>
                  <a:solidFill>
                    <a:srgbClr val="FFFFFF"/>
                  </a:solidFill>
                  <a:effectLst/>
                  <a:uLnTx/>
                  <a:uFillTx/>
                  <a:latin typeface="Aptos"/>
                  <a:ea typeface="+mn-ea"/>
                  <a:cs typeface="+mn-cs"/>
                </a:rPr>
                <a:t> κριτήρια με τα οποία αξιολογούμε πράξεις, στάσεις και επιλογές</a:t>
              </a:r>
              <a:r>
                <a:rPr kumimoji="0" sz="1600" b="1" i="0" u="none" strike="noStrike" kern="1200" cap="none" spc="0" normalizeH="0" baseline="0" noProof="0" dirty="0">
                  <a:ln>
                    <a:noFill/>
                  </a:ln>
                  <a:solidFill>
                    <a:srgbClr val="FFFFFF"/>
                  </a:solidFill>
                  <a:effectLst/>
                  <a:uLnTx/>
                  <a:uFillTx/>
                  <a:latin typeface="Aptos"/>
                  <a:ea typeface="+mn-ea"/>
                  <a:cs typeface="+mn-cs"/>
                </a:rPr>
                <a:t>.</a:t>
              </a:r>
            </a:p>
          </p:txBody>
        </p:sp>
      </p:grpSp>
      <p:grpSp>
        <p:nvGrpSpPr>
          <p:cNvPr id="29" name="Ομάδα 28">
            <a:extLst>
              <a:ext uri="{FF2B5EF4-FFF2-40B4-BE49-F238E27FC236}">
                <a16:creationId xmlns:a16="http://schemas.microsoft.com/office/drawing/2014/main" id="{39F3B337-7CDE-1A85-1D7E-DFBC09EDDB92}"/>
              </a:ext>
            </a:extLst>
          </p:cNvPr>
          <p:cNvGrpSpPr/>
          <p:nvPr/>
        </p:nvGrpSpPr>
        <p:grpSpPr>
          <a:xfrm>
            <a:off x="799592" y="1871951"/>
            <a:ext cx="10592816" cy="1225745"/>
            <a:chOff x="822960" y="2743200"/>
            <a:chExt cx="2788920" cy="2240280"/>
          </a:xfrm>
        </p:grpSpPr>
        <p:sp>
          <p:nvSpPr>
            <p:cNvPr id="7" name="Rounded Rectangle 6"/>
            <p:cNvSpPr/>
            <p:nvPr/>
          </p:nvSpPr>
          <p:spPr>
            <a:xfrm>
              <a:off x="822960" y="2743200"/>
              <a:ext cx="2788920" cy="2240280"/>
            </a:xfrm>
            <a:prstGeom prst="roundRect">
              <a:avLst/>
            </a:prstGeom>
            <a:solidFill>
              <a:srgbClr val="E5ECEE"/>
            </a:solidFill>
            <a:ln w="7620">
              <a:solidFill>
                <a:srgbClr val="D9D6C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TextBox 8"/>
            <p:cNvSpPr txBox="1"/>
            <p:nvPr/>
          </p:nvSpPr>
          <p:spPr>
            <a:xfrm>
              <a:off x="904279" y="2871217"/>
              <a:ext cx="2276856" cy="495017"/>
            </a:xfrm>
            <a:prstGeom prst="rect">
              <a:avLst/>
            </a:prstGeom>
            <a:noFill/>
          </p:spPr>
          <p:txBody>
            <a:bodyPr wrap="square" lIns="27432" tIns="18288" rIns="27432" bIns="18288"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1520" b="1" i="0" u="none" strike="noStrike" kern="1200" cap="none" spc="0" normalizeH="0" baseline="0" noProof="0" dirty="0" err="1">
                  <a:ln>
                    <a:noFill/>
                  </a:ln>
                  <a:solidFill>
                    <a:srgbClr val="24465B"/>
                  </a:solidFill>
                  <a:effectLst/>
                  <a:uLnTx/>
                  <a:uFillTx/>
                  <a:latin typeface="Aptos Display"/>
                  <a:ea typeface="+mn-ea"/>
                  <a:cs typeface="+mn-cs"/>
                </a:rPr>
                <a:t>Με</a:t>
              </a:r>
              <a:r>
                <a:rPr kumimoji="0" sz="1520" b="1" i="0" u="none" strike="noStrike" kern="1200" cap="none" spc="0" normalizeH="0" baseline="0" noProof="0" dirty="0">
                  <a:ln>
                    <a:noFill/>
                  </a:ln>
                  <a:solidFill>
                    <a:srgbClr val="24465B"/>
                  </a:solidFill>
                  <a:effectLst/>
                  <a:uLnTx/>
                  <a:uFillTx/>
                  <a:latin typeface="Aptos Display"/>
                  <a:ea typeface="+mn-ea"/>
                  <a:cs typeface="+mn-cs"/>
                </a:rPr>
                <a:t> </a:t>
              </a:r>
              <a:r>
                <a:rPr kumimoji="0" sz="1520" b="1" i="0" u="none" strike="noStrike" kern="1200" cap="none" spc="0" normalizeH="0" baseline="0" noProof="0" dirty="0" err="1">
                  <a:ln>
                    <a:noFill/>
                  </a:ln>
                  <a:solidFill>
                    <a:srgbClr val="24465B"/>
                  </a:solidFill>
                  <a:effectLst/>
                  <a:uLnTx/>
                  <a:uFillTx/>
                  <a:latin typeface="Aptos Display"/>
                  <a:ea typeface="+mn-ea"/>
                  <a:cs typeface="+mn-cs"/>
                </a:rPr>
                <a:t>τι</a:t>
              </a:r>
              <a:r>
                <a:rPr kumimoji="0" sz="1520" b="1" i="0" u="none" strike="noStrike" kern="1200" cap="none" spc="0" normalizeH="0" baseline="0" noProof="0" dirty="0">
                  <a:ln>
                    <a:noFill/>
                  </a:ln>
                  <a:solidFill>
                    <a:srgbClr val="24465B"/>
                  </a:solidFill>
                  <a:effectLst/>
                  <a:uLnTx/>
                  <a:uFillTx/>
                  <a:latin typeface="Aptos Display"/>
                  <a:ea typeface="+mn-ea"/>
                  <a:cs typeface="+mn-cs"/>
                </a:rPr>
                <a:t> α</a:t>
              </a:r>
              <a:r>
                <a:rPr kumimoji="0" sz="1520" b="1" i="0" u="none" strike="noStrike" kern="1200" cap="none" spc="0" normalizeH="0" baseline="0" noProof="0" dirty="0" err="1">
                  <a:ln>
                    <a:noFill/>
                  </a:ln>
                  <a:solidFill>
                    <a:srgbClr val="24465B"/>
                  </a:solidFill>
                  <a:effectLst/>
                  <a:uLnTx/>
                  <a:uFillTx/>
                  <a:latin typeface="Aptos Display"/>
                  <a:ea typeface="+mn-ea"/>
                  <a:cs typeface="+mn-cs"/>
                </a:rPr>
                <a:t>σχολείτ</a:t>
              </a:r>
              <a:r>
                <a:rPr kumimoji="0" sz="1520" b="1" i="0" u="none" strike="noStrike" kern="1200" cap="none" spc="0" normalizeH="0" baseline="0" noProof="0" dirty="0">
                  <a:ln>
                    <a:noFill/>
                  </a:ln>
                  <a:solidFill>
                    <a:srgbClr val="24465B"/>
                  </a:solidFill>
                  <a:effectLst/>
                  <a:uLnTx/>
                  <a:uFillTx/>
                  <a:latin typeface="Aptos Display"/>
                  <a:ea typeface="+mn-ea"/>
                  <a:cs typeface="+mn-cs"/>
                </a:rPr>
                <a:t>αι</a:t>
              </a:r>
              <a:r>
                <a:rPr kumimoji="0" lang="el-GR" sz="1520" b="1" i="0" u="none" strike="noStrike" kern="1200" cap="none" spc="0" normalizeH="0" baseline="0" noProof="0" dirty="0">
                  <a:ln>
                    <a:noFill/>
                  </a:ln>
                  <a:solidFill>
                    <a:srgbClr val="24465B"/>
                  </a:solidFill>
                  <a:effectLst/>
                  <a:uLnTx/>
                  <a:uFillTx/>
                  <a:latin typeface="Aptos Display"/>
                  <a:ea typeface="+mn-ea"/>
                  <a:cs typeface="+mn-cs"/>
                </a:rPr>
                <a:t>:</a:t>
              </a:r>
              <a:endParaRPr kumimoji="0" sz="1520" b="1" i="0" u="none" strike="noStrike" kern="1200" cap="none" spc="0" normalizeH="0" baseline="0" noProof="0" dirty="0">
                <a:ln>
                  <a:noFill/>
                </a:ln>
                <a:solidFill>
                  <a:srgbClr val="24465B"/>
                </a:solidFill>
                <a:effectLst/>
                <a:uLnTx/>
                <a:uFillTx/>
                <a:latin typeface="Aptos Display"/>
                <a:ea typeface="+mn-ea"/>
                <a:cs typeface="+mn-cs"/>
              </a:endParaRPr>
            </a:p>
          </p:txBody>
        </p:sp>
        <p:sp>
          <p:nvSpPr>
            <p:cNvPr id="10" name="TextBox 9"/>
            <p:cNvSpPr txBox="1"/>
            <p:nvPr/>
          </p:nvSpPr>
          <p:spPr>
            <a:xfrm>
              <a:off x="890369" y="3304529"/>
              <a:ext cx="2350008" cy="1558179"/>
            </a:xfrm>
            <a:prstGeom prst="rect">
              <a:avLst/>
            </a:prstGeom>
            <a:noFill/>
          </p:spPr>
          <p:txBody>
            <a:bodyPr wrap="square" lIns="27432" tIns="18288" rIns="27432" bIns="18288" anchor="t">
              <a:spAutoFit/>
            </a:bodyPr>
            <a:lstStyle/>
            <a:p>
              <a:pPr marL="171450" marR="0" lvl="0" indent="-171450" algn="l" defTabSz="457200" rtl="0" eaLnBrk="1" fontAlgn="auto" latinLnBrk="0" hangingPunct="1">
                <a:lnSpc>
                  <a:spcPct val="100000"/>
                </a:lnSpc>
                <a:spcBef>
                  <a:spcPts val="0"/>
                </a:spcBef>
                <a:spcAft>
                  <a:spcPts val="200"/>
                </a:spcAft>
                <a:buClrTx/>
                <a:buSzTx/>
                <a:buFont typeface="Arial" panose="020B0604020202020204" pitchFamily="34" charset="0"/>
                <a:buChar char="•"/>
                <a:tabLst/>
                <a:defRPr/>
              </a:pPr>
              <a:r>
                <a:rPr kumimoji="0" sz="1200" b="0" i="0" u="none" strike="noStrike" kern="1200" cap="none" spc="0" normalizeH="0" baseline="0" noProof="0" dirty="0" err="1">
                  <a:ln>
                    <a:noFill/>
                  </a:ln>
                  <a:solidFill>
                    <a:srgbClr val="364248"/>
                  </a:solidFill>
                  <a:effectLst/>
                  <a:uLnTx/>
                  <a:uFillTx/>
                  <a:latin typeface="Aptos"/>
                  <a:ea typeface="+mn-ea"/>
                  <a:cs typeface="+mn-cs"/>
                </a:rPr>
                <a:t>Με</a:t>
              </a:r>
              <a:r>
                <a:rPr kumimoji="0" sz="1200" b="0" i="0" u="none" strike="noStrike" kern="1200" cap="none" spc="0" normalizeH="0" baseline="0" noProof="0" dirty="0">
                  <a:ln>
                    <a:noFill/>
                  </a:ln>
                  <a:solidFill>
                    <a:srgbClr val="364248"/>
                  </a:solidFill>
                  <a:effectLst/>
                  <a:uLnTx/>
                  <a:uFillTx/>
                  <a:latin typeface="Aptos"/>
                  <a:ea typeface="+mn-ea"/>
                  <a:cs typeface="+mn-cs"/>
                </a:rPr>
                <a:t> </a:t>
              </a:r>
              <a:r>
                <a:rPr kumimoji="0" sz="1200" b="0" i="0" u="none" strike="noStrike" kern="1200" cap="none" spc="0" normalizeH="0" baseline="0" noProof="0" dirty="0" err="1">
                  <a:ln>
                    <a:noFill/>
                  </a:ln>
                  <a:solidFill>
                    <a:srgbClr val="364248"/>
                  </a:solidFill>
                  <a:effectLst/>
                  <a:uLnTx/>
                  <a:uFillTx/>
                  <a:latin typeface="Aptos"/>
                  <a:ea typeface="+mn-ea"/>
                  <a:cs typeface="+mn-cs"/>
                </a:rPr>
                <a:t>ηθικά</a:t>
              </a:r>
              <a:r>
                <a:rPr kumimoji="0" sz="1200" b="0" i="0" u="none" strike="noStrike" kern="1200" cap="none" spc="0" normalizeH="0" baseline="0" noProof="0" dirty="0">
                  <a:ln>
                    <a:noFill/>
                  </a:ln>
                  <a:solidFill>
                    <a:srgbClr val="364248"/>
                  </a:solidFill>
                  <a:effectLst/>
                  <a:uLnTx/>
                  <a:uFillTx/>
                  <a:latin typeface="Aptos"/>
                  <a:ea typeface="+mn-ea"/>
                  <a:cs typeface="+mn-cs"/>
                </a:rPr>
                <a:t> </a:t>
              </a:r>
              <a:r>
                <a:rPr kumimoji="0" sz="1200" b="0" i="0" u="none" strike="noStrike" kern="1200" cap="none" spc="0" normalizeH="0" baseline="0" noProof="0" dirty="0" err="1">
                  <a:ln>
                    <a:noFill/>
                  </a:ln>
                  <a:solidFill>
                    <a:srgbClr val="364248"/>
                  </a:solidFill>
                  <a:effectLst/>
                  <a:uLnTx/>
                  <a:uFillTx/>
                  <a:latin typeface="Aptos"/>
                  <a:ea typeface="+mn-ea"/>
                  <a:cs typeface="+mn-cs"/>
                </a:rPr>
                <a:t>ερωτήμ</a:t>
              </a:r>
              <a:r>
                <a:rPr kumimoji="0" sz="1200" b="0" i="0" u="none" strike="noStrike" kern="1200" cap="none" spc="0" normalizeH="0" baseline="0" noProof="0" dirty="0">
                  <a:ln>
                    <a:noFill/>
                  </a:ln>
                  <a:solidFill>
                    <a:srgbClr val="364248"/>
                  </a:solidFill>
                  <a:effectLst/>
                  <a:uLnTx/>
                  <a:uFillTx/>
                  <a:latin typeface="Aptos"/>
                  <a:ea typeface="+mn-ea"/>
                  <a:cs typeface="+mn-cs"/>
                </a:rPr>
                <a:t>ατα και διλήμματα</a:t>
              </a:r>
            </a:p>
            <a:p>
              <a:pPr marL="171450" marR="0" lvl="0" indent="-171450" algn="l" defTabSz="457200" rtl="0" eaLnBrk="1" fontAlgn="auto" latinLnBrk="0" hangingPunct="1">
                <a:lnSpc>
                  <a:spcPct val="100000"/>
                </a:lnSpc>
                <a:spcBef>
                  <a:spcPts val="0"/>
                </a:spcBef>
                <a:spcAft>
                  <a:spcPts val="200"/>
                </a:spcAft>
                <a:buClrTx/>
                <a:buSzTx/>
                <a:buFont typeface="Arial" panose="020B0604020202020204" pitchFamily="34" charset="0"/>
                <a:buChar char="•"/>
                <a:tabLst/>
                <a:defRPr/>
              </a:pPr>
              <a:r>
                <a:rPr kumimoji="0" lang="el-GR" sz="1200" b="0" i="0" u="none" strike="noStrike" kern="1200" cap="none" spc="0" normalizeH="0" baseline="0" noProof="0" dirty="0">
                  <a:ln>
                    <a:noFill/>
                  </a:ln>
                  <a:solidFill>
                    <a:srgbClr val="364248"/>
                  </a:solidFill>
                  <a:effectLst/>
                  <a:uLnTx/>
                  <a:uFillTx/>
                  <a:latin typeface="Aptos"/>
                  <a:ea typeface="+mn-ea"/>
                  <a:cs typeface="+mn-cs"/>
                </a:rPr>
                <a:t>Με</a:t>
              </a:r>
              <a:r>
                <a:rPr kumimoji="0" sz="1200" b="0" i="0" u="none" strike="noStrike" kern="1200" cap="none" spc="0" normalizeH="0" baseline="0" noProof="0" dirty="0">
                  <a:ln>
                    <a:noFill/>
                  </a:ln>
                  <a:solidFill>
                    <a:srgbClr val="364248"/>
                  </a:solidFill>
                  <a:effectLst/>
                  <a:uLnTx/>
                  <a:uFillTx/>
                  <a:latin typeface="Aptos"/>
                  <a:ea typeface="+mn-ea"/>
                  <a:cs typeface="+mn-cs"/>
                </a:rPr>
                <a:t> α</a:t>
              </a:r>
              <a:r>
                <a:rPr kumimoji="0" sz="1200" b="0" i="0" u="none" strike="noStrike" kern="1200" cap="none" spc="0" normalizeH="0" baseline="0" noProof="0" dirty="0" err="1">
                  <a:ln>
                    <a:noFill/>
                  </a:ln>
                  <a:solidFill>
                    <a:srgbClr val="364248"/>
                  </a:solidFill>
                  <a:effectLst/>
                  <a:uLnTx/>
                  <a:uFillTx/>
                  <a:latin typeface="Aptos"/>
                  <a:ea typeface="+mn-ea"/>
                  <a:cs typeface="+mn-cs"/>
                </a:rPr>
                <a:t>ξίες</a:t>
              </a:r>
              <a:r>
                <a:rPr kumimoji="0" sz="1200" b="0" i="0" u="none" strike="noStrike" kern="1200" cap="none" spc="0" normalizeH="0" baseline="0" noProof="0" dirty="0">
                  <a:ln>
                    <a:noFill/>
                  </a:ln>
                  <a:solidFill>
                    <a:srgbClr val="364248"/>
                  </a:solidFill>
                  <a:effectLst/>
                  <a:uLnTx/>
                  <a:uFillTx/>
                  <a:latin typeface="Aptos"/>
                  <a:ea typeface="+mn-ea"/>
                  <a:cs typeface="+mn-cs"/>
                </a:rPr>
                <a:t>, κα</a:t>
              </a:r>
              <a:r>
                <a:rPr kumimoji="0" sz="1200" b="0" i="0" u="none" strike="noStrike" kern="1200" cap="none" spc="0" normalizeH="0" baseline="0" noProof="0" dirty="0" err="1">
                  <a:ln>
                    <a:noFill/>
                  </a:ln>
                  <a:solidFill>
                    <a:srgbClr val="364248"/>
                  </a:solidFill>
                  <a:effectLst/>
                  <a:uLnTx/>
                  <a:uFillTx/>
                  <a:latin typeface="Aptos"/>
                  <a:ea typeface="+mn-ea"/>
                  <a:cs typeface="+mn-cs"/>
                </a:rPr>
                <a:t>νόνες</a:t>
              </a:r>
              <a:r>
                <a:rPr kumimoji="0" sz="1200" b="0" i="0" u="none" strike="noStrike" kern="1200" cap="none" spc="0" normalizeH="0" baseline="0" noProof="0" dirty="0">
                  <a:ln>
                    <a:noFill/>
                  </a:ln>
                  <a:solidFill>
                    <a:srgbClr val="364248"/>
                  </a:solidFill>
                  <a:effectLst/>
                  <a:uLnTx/>
                  <a:uFillTx/>
                  <a:latin typeface="Aptos"/>
                  <a:ea typeface="+mn-ea"/>
                  <a:cs typeface="+mn-cs"/>
                </a:rPr>
                <a:t> και α</a:t>
              </a:r>
              <a:r>
                <a:rPr kumimoji="0" sz="1200" b="0" i="0" u="none" strike="noStrike" kern="1200" cap="none" spc="0" normalizeH="0" baseline="0" noProof="0" dirty="0" err="1">
                  <a:ln>
                    <a:noFill/>
                  </a:ln>
                  <a:solidFill>
                    <a:srgbClr val="364248"/>
                  </a:solidFill>
                  <a:effectLst/>
                  <a:uLnTx/>
                  <a:uFillTx/>
                  <a:latin typeface="Aptos"/>
                  <a:ea typeface="+mn-ea"/>
                  <a:cs typeface="+mn-cs"/>
                </a:rPr>
                <a:t>ρχές</a:t>
              </a:r>
              <a:endParaRPr kumimoji="0" sz="1200" b="0" i="0" u="none" strike="noStrike" kern="1200" cap="none" spc="0" normalizeH="0" baseline="0" noProof="0" dirty="0">
                <a:ln>
                  <a:noFill/>
                </a:ln>
                <a:solidFill>
                  <a:srgbClr val="364248"/>
                </a:solidFill>
                <a:effectLst/>
                <a:uLnTx/>
                <a:uFillTx/>
                <a:latin typeface="Aptos"/>
                <a:ea typeface="+mn-ea"/>
                <a:cs typeface="+mn-cs"/>
              </a:endParaRPr>
            </a:p>
            <a:p>
              <a:pPr marL="171450" marR="0" lvl="0" indent="-171450" algn="l" defTabSz="457200" rtl="0" eaLnBrk="1" fontAlgn="auto" latinLnBrk="0" hangingPunct="1">
                <a:lnSpc>
                  <a:spcPct val="100000"/>
                </a:lnSpc>
                <a:spcBef>
                  <a:spcPts val="0"/>
                </a:spcBef>
                <a:spcAft>
                  <a:spcPts val="200"/>
                </a:spcAft>
                <a:buClrTx/>
                <a:buSzTx/>
                <a:buFont typeface="Arial" panose="020B0604020202020204" pitchFamily="34" charset="0"/>
                <a:buChar char="•"/>
                <a:tabLst/>
                <a:defRPr/>
              </a:pPr>
              <a:r>
                <a:rPr kumimoji="0" sz="1200" b="0" i="0" u="none" strike="noStrike" kern="1200" cap="none" spc="0" normalizeH="0" baseline="0" noProof="0" dirty="0" err="1">
                  <a:ln>
                    <a:noFill/>
                  </a:ln>
                  <a:solidFill>
                    <a:srgbClr val="364248"/>
                  </a:solidFill>
                  <a:effectLst/>
                  <a:uLnTx/>
                  <a:uFillTx/>
                  <a:latin typeface="Aptos"/>
                  <a:ea typeface="+mn-ea"/>
                  <a:cs typeface="+mn-cs"/>
                </a:rPr>
                <a:t>Με</a:t>
              </a:r>
              <a:r>
                <a:rPr kumimoji="0" sz="1200" b="0" i="0" u="none" strike="noStrike" kern="1200" cap="none" spc="0" normalizeH="0" baseline="0" noProof="0" dirty="0">
                  <a:ln>
                    <a:noFill/>
                  </a:ln>
                  <a:solidFill>
                    <a:srgbClr val="364248"/>
                  </a:solidFill>
                  <a:effectLst/>
                  <a:uLnTx/>
                  <a:uFillTx/>
                  <a:latin typeface="Aptos"/>
                  <a:ea typeface="+mn-ea"/>
                  <a:cs typeface="+mn-cs"/>
                </a:rPr>
                <a:t> </a:t>
              </a:r>
              <a:r>
                <a:rPr kumimoji="0" sz="1200" b="0" i="0" u="none" strike="noStrike" kern="1200" cap="none" spc="0" normalizeH="0" baseline="0" noProof="0" dirty="0" err="1">
                  <a:ln>
                    <a:noFill/>
                  </a:ln>
                  <a:solidFill>
                    <a:srgbClr val="364248"/>
                  </a:solidFill>
                  <a:effectLst/>
                  <a:uLnTx/>
                  <a:uFillTx/>
                  <a:latin typeface="Aptos"/>
                  <a:ea typeface="+mn-ea"/>
                  <a:cs typeface="+mn-cs"/>
                </a:rPr>
                <a:t>τις</a:t>
              </a:r>
              <a:r>
                <a:rPr kumimoji="0" sz="1200" b="0" i="0" u="none" strike="noStrike" kern="1200" cap="none" spc="0" normalizeH="0" baseline="0" noProof="0" dirty="0">
                  <a:ln>
                    <a:noFill/>
                  </a:ln>
                  <a:solidFill>
                    <a:srgbClr val="364248"/>
                  </a:solidFill>
                  <a:effectLst/>
                  <a:uLnTx/>
                  <a:uFillTx/>
                  <a:latin typeface="Aptos"/>
                  <a:ea typeface="+mn-ea"/>
                  <a:cs typeface="+mn-cs"/>
                </a:rPr>
                <a:t> </a:t>
              </a:r>
              <a:r>
                <a:rPr kumimoji="0" sz="1200" b="0" i="0" u="none" strike="noStrike" kern="1200" cap="none" spc="0" normalizeH="0" baseline="0" noProof="0" dirty="0" err="1">
                  <a:ln>
                    <a:noFill/>
                  </a:ln>
                  <a:solidFill>
                    <a:srgbClr val="364248"/>
                  </a:solidFill>
                  <a:effectLst/>
                  <a:uLnTx/>
                  <a:uFillTx/>
                  <a:latin typeface="Aptos"/>
                  <a:ea typeface="+mn-ea"/>
                  <a:cs typeface="+mn-cs"/>
                </a:rPr>
                <a:t>σχέσεις</a:t>
              </a:r>
              <a:r>
                <a:rPr kumimoji="0" sz="1200" b="0" i="0" u="none" strike="noStrike" kern="1200" cap="none" spc="0" normalizeH="0" baseline="0" noProof="0" dirty="0">
                  <a:ln>
                    <a:noFill/>
                  </a:ln>
                  <a:solidFill>
                    <a:srgbClr val="364248"/>
                  </a:solidFill>
                  <a:effectLst/>
                  <a:uLnTx/>
                  <a:uFillTx/>
                  <a:latin typeface="Aptos"/>
                  <a:ea typeface="+mn-ea"/>
                  <a:cs typeface="+mn-cs"/>
                </a:rPr>
                <a:t> μας </a:t>
              </a:r>
              <a:r>
                <a:rPr kumimoji="0" sz="1200" b="0" i="0" u="none" strike="noStrike" kern="1200" cap="none" spc="0" normalizeH="0" baseline="0" noProof="0" dirty="0" err="1">
                  <a:ln>
                    <a:noFill/>
                  </a:ln>
                  <a:solidFill>
                    <a:srgbClr val="364248"/>
                  </a:solidFill>
                  <a:effectLst/>
                  <a:uLnTx/>
                  <a:uFillTx/>
                  <a:latin typeface="Aptos"/>
                  <a:ea typeface="+mn-ea"/>
                  <a:cs typeface="+mn-cs"/>
                </a:rPr>
                <a:t>με</a:t>
              </a:r>
              <a:r>
                <a:rPr kumimoji="0" sz="1200" b="0" i="0" u="none" strike="noStrike" kern="1200" cap="none" spc="0" normalizeH="0" baseline="0" noProof="0" dirty="0">
                  <a:ln>
                    <a:noFill/>
                  </a:ln>
                  <a:solidFill>
                    <a:srgbClr val="364248"/>
                  </a:solidFill>
                  <a:effectLst/>
                  <a:uLnTx/>
                  <a:uFillTx/>
                  <a:latin typeface="Aptos"/>
                  <a:ea typeface="+mn-ea"/>
                  <a:cs typeface="+mn-cs"/>
                </a:rPr>
                <a:t> </a:t>
              </a:r>
              <a:r>
                <a:rPr kumimoji="0" sz="1200" b="0" i="0" u="none" strike="noStrike" kern="1200" cap="none" spc="0" normalizeH="0" baseline="0" noProof="0" dirty="0" err="1">
                  <a:ln>
                    <a:noFill/>
                  </a:ln>
                  <a:solidFill>
                    <a:srgbClr val="364248"/>
                  </a:solidFill>
                  <a:effectLst/>
                  <a:uLnTx/>
                  <a:uFillTx/>
                  <a:latin typeface="Aptos"/>
                  <a:ea typeface="+mn-ea"/>
                  <a:cs typeface="+mn-cs"/>
                </a:rPr>
                <a:t>τον</a:t>
              </a:r>
              <a:r>
                <a:rPr kumimoji="0" sz="1200" b="0" i="0" u="none" strike="noStrike" kern="1200" cap="none" spc="0" normalizeH="0" baseline="0" noProof="0" dirty="0">
                  <a:ln>
                    <a:noFill/>
                  </a:ln>
                  <a:solidFill>
                    <a:srgbClr val="364248"/>
                  </a:solidFill>
                  <a:effectLst/>
                  <a:uLnTx/>
                  <a:uFillTx/>
                  <a:latin typeface="Aptos"/>
                  <a:ea typeface="+mn-ea"/>
                  <a:cs typeface="+mn-cs"/>
                </a:rPr>
                <a:t> εα</a:t>
              </a:r>
              <a:r>
                <a:rPr kumimoji="0" sz="1200" b="0" i="0" u="none" strike="noStrike" kern="1200" cap="none" spc="0" normalizeH="0" baseline="0" noProof="0" dirty="0" err="1">
                  <a:ln>
                    <a:noFill/>
                  </a:ln>
                  <a:solidFill>
                    <a:srgbClr val="364248"/>
                  </a:solidFill>
                  <a:effectLst/>
                  <a:uLnTx/>
                  <a:uFillTx/>
                  <a:latin typeface="Aptos"/>
                  <a:ea typeface="+mn-ea"/>
                  <a:cs typeface="+mn-cs"/>
                </a:rPr>
                <a:t>υτό</a:t>
              </a:r>
              <a:r>
                <a:rPr kumimoji="0" sz="1200" b="0" i="0" u="none" strike="noStrike" kern="1200" cap="none" spc="0" normalizeH="0" baseline="0" noProof="0" dirty="0">
                  <a:ln>
                    <a:noFill/>
                  </a:ln>
                  <a:solidFill>
                    <a:srgbClr val="364248"/>
                  </a:solidFill>
                  <a:effectLst/>
                  <a:uLnTx/>
                  <a:uFillTx/>
                  <a:latin typeface="Aptos"/>
                  <a:ea typeface="+mn-ea"/>
                  <a:cs typeface="+mn-cs"/>
                </a:rPr>
                <a:t>, </a:t>
              </a:r>
              <a:r>
                <a:rPr kumimoji="0" sz="1200" b="0" i="0" u="none" strike="noStrike" kern="1200" cap="none" spc="0" normalizeH="0" baseline="0" noProof="0" dirty="0" err="1">
                  <a:ln>
                    <a:noFill/>
                  </a:ln>
                  <a:solidFill>
                    <a:srgbClr val="364248"/>
                  </a:solidFill>
                  <a:effectLst/>
                  <a:uLnTx/>
                  <a:uFillTx/>
                  <a:latin typeface="Aptos"/>
                  <a:ea typeface="+mn-ea"/>
                  <a:cs typeface="+mn-cs"/>
                </a:rPr>
                <a:t>τους</a:t>
              </a:r>
              <a:r>
                <a:rPr kumimoji="0" sz="1200" b="0" i="0" u="none" strike="noStrike" kern="1200" cap="none" spc="0" normalizeH="0" baseline="0" noProof="0" dirty="0">
                  <a:ln>
                    <a:noFill/>
                  </a:ln>
                  <a:solidFill>
                    <a:srgbClr val="364248"/>
                  </a:solidFill>
                  <a:effectLst/>
                  <a:uLnTx/>
                  <a:uFillTx/>
                  <a:latin typeface="Aptos"/>
                  <a:ea typeface="+mn-ea"/>
                  <a:cs typeface="+mn-cs"/>
                </a:rPr>
                <a:t> </a:t>
              </a:r>
              <a:r>
                <a:rPr kumimoji="0" sz="1200" b="0" i="0" u="none" strike="noStrike" kern="1200" cap="none" spc="0" normalizeH="0" baseline="0" noProof="0" dirty="0" err="1">
                  <a:ln>
                    <a:noFill/>
                  </a:ln>
                  <a:solidFill>
                    <a:srgbClr val="364248"/>
                  </a:solidFill>
                  <a:effectLst/>
                  <a:uLnTx/>
                  <a:uFillTx/>
                  <a:latin typeface="Aptos"/>
                  <a:ea typeface="+mn-ea"/>
                  <a:cs typeface="+mn-cs"/>
                </a:rPr>
                <a:t>άλλους</a:t>
              </a:r>
              <a:r>
                <a:rPr kumimoji="0" sz="1200" b="0" i="0" u="none" strike="noStrike" kern="1200" cap="none" spc="0" normalizeH="0" baseline="0" noProof="0" dirty="0">
                  <a:ln>
                    <a:noFill/>
                  </a:ln>
                  <a:solidFill>
                    <a:srgbClr val="364248"/>
                  </a:solidFill>
                  <a:effectLst/>
                  <a:uLnTx/>
                  <a:uFillTx/>
                  <a:latin typeface="Aptos"/>
                  <a:ea typeface="+mn-ea"/>
                  <a:cs typeface="+mn-cs"/>
                </a:rPr>
                <a:t> και </a:t>
              </a:r>
              <a:r>
                <a:rPr kumimoji="0" sz="1200" b="0" i="0" u="none" strike="noStrike" kern="1200" cap="none" spc="0" normalizeH="0" baseline="0" noProof="0" dirty="0" err="1">
                  <a:ln>
                    <a:noFill/>
                  </a:ln>
                  <a:solidFill>
                    <a:srgbClr val="364248"/>
                  </a:solidFill>
                  <a:effectLst/>
                  <a:uLnTx/>
                  <a:uFillTx/>
                  <a:latin typeface="Aptos"/>
                  <a:ea typeface="+mn-ea"/>
                  <a:cs typeface="+mn-cs"/>
                </a:rPr>
                <a:t>τον</a:t>
              </a:r>
              <a:r>
                <a:rPr kumimoji="0" sz="1200" b="0" i="0" u="none" strike="noStrike" kern="1200" cap="none" spc="0" normalizeH="0" baseline="0" noProof="0" dirty="0">
                  <a:ln>
                    <a:noFill/>
                  </a:ln>
                  <a:solidFill>
                    <a:srgbClr val="364248"/>
                  </a:solidFill>
                  <a:effectLst/>
                  <a:uLnTx/>
                  <a:uFillTx/>
                  <a:latin typeface="Aptos"/>
                  <a:ea typeface="+mn-ea"/>
                  <a:cs typeface="+mn-cs"/>
                </a:rPr>
                <a:t> </a:t>
              </a:r>
              <a:r>
                <a:rPr kumimoji="0" sz="1200" b="0" i="0" u="none" strike="noStrike" kern="1200" cap="none" spc="0" normalizeH="0" baseline="0" noProof="0" dirty="0" err="1">
                  <a:ln>
                    <a:noFill/>
                  </a:ln>
                  <a:solidFill>
                    <a:srgbClr val="364248"/>
                  </a:solidFill>
                  <a:effectLst/>
                  <a:uLnTx/>
                  <a:uFillTx/>
                  <a:latin typeface="Aptos"/>
                  <a:ea typeface="+mn-ea"/>
                  <a:cs typeface="+mn-cs"/>
                </a:rPr>
                <a:t>κόσμο</a:t>
              </a:r>
              <a:endParaRPr kumimoji="0" lang="el-GR" sz="1200" b="0" i="0" u="none" strike="noStrike" kern="1200" cap="none" spc="0" normalizeH="0" baseline="0" noProof="0" dirty="0">
                <a:ln>
                  <a:noFill/>
                </a:ln>
                <a:solidFill>
                  <a:srgbClr val="364248"/>
                </a:solidFill>
                <a:effectLst/>
                <a:uLnTx/>
                <a:uFillTx/>
                <a:latin typeface="Aptos"/>
                <a:ea typeface="+mn-ea"/>
                <a:cs typeface="+mn-cs"/>
              </a:endParaRPr>
            </a:p>
            <a:p>
              <a:pPr marL="171450" marR="0" lvl="0" indent="-171450" algn="l" defTabSz="457200" rtl="0" eaLnBrk="1" fontAlgn="auto" latinLnBrk="0" hangingPunct="1">
                <a:lnSpc>
                  <a:spcPct val="100000"/>
                </a:lnSpc>
                <a:spcBef>
                  <a:spcPts val="0"/>
                </a:spcBef>
                <a:spcAft>
                  <a:spcPts val="200"/>
                </a:spcAft>
                <a:buClrTx/>
                <a:buSzTx/>
                <a:buFont typeface="Arial" panose="020B0604020202020204" pitchFamily="34" charset="0"/>
                <a:buChar char="•"/>
                <a:tabLst/>
                <a:defRPr/>
              </a:pPr>
              <a:r>
                <a:rPr kumimoji="0" lang="el-GR" sz="1200" b="0" i="0" u="none" strike="noStrike" kern="1200" cap="none" spc="0" normalizeH="0" baseline="0" noProof="0" dirty="0">
                  <a:ln>
                    <a:noFill/>
                  </a:ln>
                  <a:solidFill>
                    <a:srgbClr val="364248"/>
                  </a:solidFill>
                  <a:effectLst/>
                  <a:uLnTx/>
                  <a:uFillTx/>
                  <a:latin typeface="Aptos"/>
                  <a:ea typeface="+mn-ea"/>
                  <a:cs typeface="+mn-cs"/>
                </a:rPr>
                <a:t>Με το νόημα που αποδίδουμε σε ηθικές έννοιες και κρίσεις</a:t>
              </a:r>
              <a:endParaRPr kumimoji="0" sz="1200" b="0" i="0" u="none" strike="noStrike" kern="1200" cap="none" spc="0" normalizeH="0" baseline="0" noProof="0" dirty="0">
                <a:ln>
                  <a:noFill/>
                </a:ln>
                <a:solidFill>
                  <a:srgbClr val="364248"/>
                </a:solidFill>
                <a:effectLst/>
                <a:uLnTx/>
                <a:uFillTx/>
                <a:latin typeface="Aptos"/>
                <a:ea typeface="+mn-ea"/>
                <a:cs typeface="+mn-cs"/>
              </a:endParaRPr>
            </a:p>
          </p:txBody>
        </p:sp>
      </p:grpSp>
      <p:grpSp>
        <p:nvGrpSpPr>
          <p:cNvPr id="30" name="Ομάδα 29">
            <a:extLst>
              <a:ext uri="{FF2B5EF4-FFF2-40B4-BE49-F238E27FC236}">
                <a16:creationId xmlns:a16="http://schemas.microsoft.com/office/drawing/2014/main" id="{A5575318-D746-6448-664B-99AD1EFE33DF}"/>
              </a:ext>
            </a:extLst>
          </p:cNvPr>
          <p:cNvGrpSpPr/>
          <p:nvPr/>
        </p:nvGrpSpPr>
        <p:grpSpPr>
          <a:xfrm>
            <a:off x="1478693" y="3215318"/>
            <a:ext cx="2468880" cy="2240280"/>
            <a:chOff x="3767328" y="2743200"/>
            <a:chExt cx="2468880" cy="2240280"/>
          </a:xfrm>
        </p:grpSpPr>
        <p:sp>
          <p:nvSpPr>
            <p:cNvPr id="11" name="Rounded Rectangle 10"/>
            <p:cNvSpPr/>
            <p:nvPr/>
          </p:nvSpPr>
          <p:spPr>
            <a:xfrm>
              <a:off x="3767328" y="2743200"/>
              <a:ext cx="2468880" cy="2240280"/>
            </a:xfrm>
            <a:prstGeom prst="roundRect">
              <a:avLst/>
            </a:prstGeom>
            <a:solidFill>
              <a:srgbClr val="E8D9BA"/>
            </a:solidFill>
            <a:ln w="7620">
              <a:solidFill>
                <a:srgbClr val="D9D6C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Rectangle 11"/>
            <p:cNvSpPr/>
            <p:nvPr/>
          </p:nvSpPr>
          <p:spPr>
            <a:xfrm>
              <a:off x="3931920" y="2907792"/>
              <a:ext cx="73152" cy="347472"/>
            </a:xfrm>
            <a:prstGeom prst="rect">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TextBox 12"/>
            <p:cNvSpPr txBox="1"/>
            <p:nvPr/>
          </p:nvSpPr>
          <p:spPr>
            <a:xfrm>
              <a:off x="4101814" y="2822507"/>
              <a:ext cx="1956816" cy="504754"/>
            </a:xfrm>
            <a:prstGeom prst="rect">
              <a:avLst/>
            </a:prstGeom>
            <a:noFill/>
          </p:spPr>
          <p:txBody>
            <a:bodyPr wrap="square" lIns="27432" tIns="18288" rIns="27432" bIns="18288"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1520" b="1" i="0" u="none" strike="noStrike" kern="1200" cap="none" spc="0" normalizeH="0" baseline="0" noProof="0" dirty="0" err="1">
                  <a:ln>
                    <a:noFill/>
                  </a:ln>
                  <a:solidFill>
                    <a:srgbClr val="24465B"/>
                  </a:solidFill>
                  <a:effectLst/>
                  <a:uLnTx/>
                  <a:uFillTx/>
                  <a:latin typeface="Aptos Display"/>
                  <a:ea typeface="+mn-ea"/>
                  <a:cs typeface="+mn-cs"/>
                </a:rPr>
                <a:t>Περιγρ</a:t>
              </a:r>
              <a:r>
                <a:rPr kumimoji="0" sz="1520" b="1" i="0" u="none" strike="noStrike" kern="1200" cap="none" spc="0" normalizeH="0" baseline="0" noProof="0" dirty="0">
                  <a:ln>
                    <a:noFill/>
                  </a:ln>
                  <a:solidFill>
                    <a:srgbClr val="24465B"/>
                  </a:solidFill>
                  <a:effectLst/>
                  <a:uLnTx/>
                  <a:uFillTx/>
                  <a:latin typeface="Aptos Display"/>
                  <a:ea typeface="+mn-ea"/>
                  <a:cs typeface="+mn-cs"/>
                </a:rPr>
                <a:t>αφική </a:t>
              </a:r>
              <a:r>
                <a:rPr kumimoji="0" lang="el-GR" sz="1520" b="1" i="0" u="none" strike="noStrike" kern="1200" cap="none" spc="0" normalizeH="0" baseline="0" noProof="0" dirty="0">
                  <a:ln>
                    <a:noFill/>
                  </a:ln>
                  <a:solidFill>
                    <a:srgbClr val="24465B"/>
                  </a:solidFill>
                  <a:effectLst/>
                  <a:uLnTx/>
                  <a:uFillTx/>
                  <a:latin typeface="Aptos Display"/>
                  <a:ea typeface="+mn-ea"/>
                  <a:cs typeface="+mn-cs"/>
                </a:rPr>
                <a:t>προσέγγιση της </a:t>
              </a:r>
              <a:r>
                <a:rPr kumimoji="0" sz="1520" b="1" i="0" u="none" strike="noStrike" kern="1200" cap="none" spc="0" normalizeH="0" baseline="0" noProof="0" dirty="0" err="1">
                  <a:ln>
                    <a:noFill/>
                  </a:ln>
                  <a:solidFill>
                    <a:srgbClr val="24465B"/>
                  </a:solidFill>
                  <a:effectLst/>
                  <a:uLnTx/>
                  <a:uFillTx/>
                  <a:latin typeface="Aptos Display"/>
                  <a:ea typeface="+mn-ea"/>
                  <a:cs typeface="+mn-cs"/>
                </a:rPr>
                <a:t>ηθική</a:t>
              </a:r>
              <a:r>
                <a:rPr kumimoji="0" lang="el-GR" sz="1520" b="1" i="0" u="none" strike="noStrike" kern="1200" cap="none" spc="0" normalizeH="0" baseline="0" noProof="0" dirty="0">
                  <a:ln>
                    <a:noFill/>
                  </a:ln>
                  <a:solidFill>
                    <a:srgbClr val="24465B"/>
                  </a:solidFill>
                  <a:effectLst/>
                  <a:uLnTx/>
                  <a:uFillTx/>
                  <a:latin typeface="Aptos Display"/>
                  <a:ea typeface="+mn-ea"/>
                  <a:cs typeface="+mn-cs"/>
                </a:rPr>
                <a:t>ς</a:t>
              </a:r>
              <a:endParaRPr kumimoji="0" sz="1520" b="1" i="0" u="none" strike="noStrike" kern="1200" cap="none" spc="0" normalizeH="0" baseline="0" noProof="0" dirty="0">
                <a:ln>
                  <a:noFill/>
                </a:ln>
                <a:solidFill>
                  <a:srgbClr val="24465B"/>
                </a:solidFill>
                <a:effectLst/>
                <a:uLnTx/>
                <a:uFillTx/>
                <a:latin typeface="Aptos Display"/>
                <a:ea typeface="+mn-ea"/>
                <a:cs typeface="+mn-cs"/>
              </a:endParaRPr>
            </a:p>
          </p:txBody>
        </p:sp>
        <p:sp>
          <p:nvSpPr>
            <p:cNvPr id="14" name="TextBox 13"/>
            <p:cNvSpPr txBox="1"/>
            <p:nvPr/>
          </p:nvSpPr>
          <p:spPr>
            <a:xfrm>
              <a:off x="3986784" y="3382038"/>
              <a:ext cx="2029968" cy="898708"/>
            </a:xfrm>
            <a:prstGeom prst="rect">
              <a:avLst/>
            </a:prstGeom>
            <a:noFill/>
          </p:spPr>
          <p:txBody>
            <a:bodyPr wrap="square" lIns="27432" tIns="18288" rIns="27432" bIns="18288"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lang="el-GR" sz="1120" b="0" i="0" u="none" strike="noStrike" kern="1200" cap="none" spc="0" normalizeH="0" baseline="0" noProof="0" dirty="0">
                  <a:ln>
                    <a:noFill/>
                  </a:ln>
                  <a:solidFill>
                    <a:srgbClr val="364248"/>
                  </a:solidFill>
                  <a:effectLst/>
                  <a:uLnTx/>
                  <a:uFillTx/>
                  <a:latin typeface="Aptos"/>
                  <a:ea typeface="+mn-ea"/>
                  <a:cs typeface="+mn-cs"/>
                </a:rPr>
                <a:t>Παρατηρεί και μ</a:t>
              </a:r>
              <a:r>
                <a:rPr kumimoji="0" sz="1120" b="0" i="0" u="none" strike="noStrike" kern="1200" cap="none" spc="0" normalizeH="0" baseline="0" noProof="0" dirty="0" err="1">
                  <a:ln>
                    <a:noFill/>
                  </a:ln>
                  <a:solidFill>
                    <a:srgbClr val="364248"/>
                  </a:solidFill>
                  <a:effectLst/>
                  <a:uLnTx/>
                  <a:uFillTx/>
                  <a:latin typeface="Aptos"/>
                  <a:ea typeface="+mn-ea"/>
                  <a:cs typeface="+mn-cs"/>
                </a:rPr>
                <a:t>ελετά</a:t>
              </a:r>
              <a:r>
                <a:rPr kumimoji="0" lang="el-GR" sz="1120" b="0" i="0" u="none" strike="noStrike" kern="1200" cap="none" spc="0" normalizeH="0" baseline="0" noProof="0" dirty="0">
                  <a:ln>
                    <a:noFill/>
                  </a:ln>
                  <a:solidFill>
                    <a:srgbClr val="364248"/>
                  </a:solidFill>
                  <a:effectLst/>
                  <a:uLnTx/>
                  <a:uFillTx/>
                  <a:latin typeface="Aptos"/>
                  <a:ea typeface="+mn-ea"/>
                  <a:cs typeface="+mn-cs"/>
                </a:rPr>
                <a:t> τις πεποιθήσεις, τις αξίες και τα ήθη </a:t>
              </a:r>
              <a:r>
                <a:rPr kumimoji="0" sz="1120" b="0" i="0" u="none" strike="noStrike" kern="1200" cap="none" spc="0" normalizeH="0" baseline="0" noProof="0" dirty="0">
                  <a:ln>
                    <a:noFill/>
                  </a:ln>
                  <a:solidFill>
                    <a:srgbClr val="364248"/>
                  </a:solidFill>
                  <a:effectLst/>
                  <a:uLnTx/>
                  <a:uFillTx/>
                  <a:latin typeface="Aptos"/>
                  <a:ea typeface="+mn-ea"/>
                  <a:cs typeface="+mn-cs"/>
                </a:rPr>
                <a:t> </a:t>
              </a:r>
              <a:r>
                <a:rPr kumimoji="0" lang="el-GR" sz="1120" b="0" i="0" u="none" strike="noStrike" kern="1200" cap="none" spc="0" normalizeH="0" baseline="0" noProof="0" dirty="0">
                  <a:ln>
                    <a:noFill/>
                  </a:ln>
                  <a:solidFill>
                    <a:srgbClr val="364248"/>
                  </a:solidFill>
                  <a:effectLst/>
                  <a:uLnTx/>
                  <a:uFillTx/>
                  <a:latin typeface="Aptos"/>
                  <a:ea typeface="+mn-ea"/>
                  <a:cs typeface="+mn-cs"/>
                </a:rPr>
                <a:t>των ανθρώπων σε </a:t>
              </a:r>
              <a:r>
                <a:rPr kumimoji="0" sz="1120" b="0" i="0" u="none" strike="noStrike" kern="1200" cap="none" spc="0" normalizeH="0" baseline="0" noProof="0" dirty="0" err="1">
                  <a:ln>
                    <a:noFill/>
                  </a:ln>
                  <a:solidFill>
                    <a:srgbClr val="364248"/>
                  </a:solidFill>
                  <a:effectLst/>
                  <a:uLnTx/>
                  <a:uFillTx/>
                  <a:latin typeface="Aptos"/>
                  <a:ea typeface="+mn-ea"/>
                  <a:cs typeface="+mn-cs"/>
                </a:rPr>
                <a:t>δι</a:t>
              </a:r>
              <a:r>
                <a:rPr kumimoji="0" sz="1120" b="0" i="0" u="none" strike="noStrike" kern="1200" cap="none" spc="0" normalizeH="0" baseline="0" noProof="0" dirty="0">
                  <a:ln>
                    <a:noFill/>
                  </a:ln>
                  <a:solidFill>
                    <a:srgbClr val="364248"/>
                  </a:solidFill>
                  <a:effectLst/>
                  <a:uLnTx/>
                  <a:uFillTx/>
                  <a:latin typeface="Aptos"/>
                  <a:ea typeface="+mn-ea"/>
                  <a:cs typeface="+mn-cs"/>
                </a:rPr>
                <a:t>αφορετικές κοινωνίες, εποχές και πολιτισμούς.</a:t>
              </a:r>
            </a:p>
          </p:txBody>
        </p:sp>
      </p:grpSp>
      <p:grpSp>
        <p:nvGrpSpPr>
          <p:cNvPr id="31" name="Ομάδα 30">
            <a:extLst>
              <a:ext uri="{FF2B5EF4-FFF2-40B4-BE49-F238E27FC236}">
                <a16:creationId xmlns:a16="http://schemas.microsoft.com/office/drawing/2014/main" id="{D4C22B87-040F-17BD-94C1-96B9902F2B23}"/>
              </a:ext>
            </a:extLst>
          </p:cNvPr>
          <p:cNvGrpSpPr/>
          <p:nvPr/>
        </p:nvGrpSpPr>
        <p:grpSpPr>
          <a:xfrm>
            <a:off x="4869180" y="3255677"/>
            <a:ext cx="2468880" cy="2286444"/>
            <a:chOff x="6382512" y="2743200"/>
            <a:chExt cx="2468880" cy="2286444"/>
          </a:xfrm>
        </p:grpSpPr>
        <p:sp>
          <p:nvSpPr>
            <p:cNvPr id="15" name="Rounded Rectangle 14"/>
            <p:cNvSpPr/>
            <p:nvPr/>
          </p:nvSpPr>
          <p:spPr>
            <a:xfrm>
              <a:off x="6382512" y="2743200"/>
              <a:ext cx="2468880" cy="2240280"/>
            </a:xfrm>
            <a:prstGeom prst="roundRect">
              <a:avLst/>
            </a:prstGeom>
            <a:solidFill>
              <a:srgbClr val="DCE5DE"/>
            </a:solidFill>
            <a:ln w="7620">
              <a:solidFill>
                <a:srgbClr val="D9D6C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Rectangle 15"/>
            <p:cNvSpPr/>
            <p:nvPr/>
          </p:nvSpPr>
          <p:spPr>
            <a:xfrm>
              <a:off x="6557772" y="2829548"/>
              <a:ext cx="73152" cy="347472"/>
            </a:xfrm>
            <a:prstGeom prst="rect">
              <a:avLst/>
            </a:prstGeom>
            <a:solidFill>
              <a:srgbClr val="24465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TextBox 16"/>
            <p:cNvSpPr txBox="1"/>
            <p:nvPr/>
          </p:nvSpPr>
          <p:spPr>
            <a:xfrm>
              <a:off x="6748272" y="2760064"/>
              <a:ext cx="1956816" cy="347472"/>
            </a:xfrm>
            <a:prstGeom prst="rect">
              <a:avLst/>
            </a:prstGeom>
            <a:noFill/>
          </p:spPr>
          <p:txBody>
            <a:bodyPr wrap="square" lIns="27432" tIns="18288" rIns="27432" bIns="18288"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1520" b="1" i="0" u="none" strike="noStrike" kern="1200" cap="none" spc="0" normalizeH="0" baseline="0" noProof="0" dirty="0">
                  <a:ln>
                    <a:noFill/>
                  </a:ln>
                  <a:solidFill>
                    <a:srgbClr val="24465B"/>
                  </a:solidFill>
                  <a:effectLst/>
                  <a:uLnTx/>
                  <a:uFillTx/>
                  <a:latin typeface="Aptos Display"/>
                  <a:ea typeface="+mn-ea"/>
                  <a:cs typeface="+mn-cs"/>
                </a:rPr>
                <a:t>Κα</a:t>
              </a:r>
              <a:r>
                <a:rPr kumimoji="0" sz="1520" b="1" i="0" u="none" strike="noStrike" kern="1200" cap="none" spc="0" normalizeH="0" baseline="0" noProof="0" dirty="0" err="1">
                  <a:ln>
                    <a:noFill/>
                  </a:ln>
                  <a:solidFill>
                    <a:srgbClr val="24465B"/>
                  </a:solidFill>
                  <a:effectLst/>
                  <a:uLnTx/>
                  <a:uFillTx/>
                  <a:latin typeface="Aptos Display"/>
                  <a:ea typeface="+mn-ea"/>
                  <a:cs typeface="+mn-cs"/>
                </a:rPr>
                <a:t>νονιστική</a:t>
              </a:r>
              <a:r>
                <a:rPr kumimoji="0" sz="1520" b="1" i="0" u="none" strike="noStrike" kern="1200" cap="none" spc="0" normalizeH="0" baseline="0" noProof="0" dirty="0">
                  <a:ln>
                    <a:noFill/>
                  </a:ln>
                  <a:solidFill>
                    <a:srgbClr val="24465B"/>
                  </a:solidFill>
                  <a:effectLst/>
                  <a:uLnTx/>
                  <a:uFillTx/>
                  <a:latin typeface="Aptos Display"/>
                  <a:ea typeface="+mn-ea"/>
                  <a:cs typeface="+mn-cs"/>
                </a:rPr>
                <a:t> </a:t>
              </a:r>
              <a:r>
                <a:rPr kumimoji="0" sz="1520" b="1" i="0" u="none" strike="noStrike" kern="1200" cap="none" spc="0" normalizeH="0" baseline="0" noProof="0" dirty="0" err="1">
                  <a:ln>
                    <a:noFill/>
                  </a:ln>
                  <a:solidFill>
                    <a:srgbClr val="24465B"/>
                  </a:solidFill>
                  <a:effectLst/>
                  <a:uLnTx/>
                  <a:uFillTx/>
                  <a:latin typeface="Aptos Display"/>
                  <a:ea typeface="+mn-ea"/>
                  <a:cs typeface="+mn-cs"/>
                </a:rPr>
                <a:t>ηθική</a:t>
              </a:r>
              <a:endParaRPr kumimoji="0" sz="1520" b="1" i="0" u="none" strike="noStrike" kern="1200" cap="none" spc="0" normalizeH="0" baseline="0" noProof="0" dirty="0">
                <a:ln>
                  <a:noFill/>
                </a:ln>
                <a:solidFill>
                  <a:srgbClr val="24465B"/>
                </a:solidFill>
                <a:effectLst/>
                <a:uLnTx/>
                <a:uFillTx/>
                <a:latin typeface="Aptos Display"/>
                <a:ea typeface="+mn-ea"/>
                <a:cs typeface="+mn-cs"/>
              </a:endParaRPr>
            </a:p>
          </p:txBody>
        </p:sp>
        <p:sp>
          <p:nvSpPr>
            <p:cNvPr id="18" name="TextBox 17"/>
            <p:cNvSpPr txBox="1"/>
            <p:nvPr/>
          </p:nvSpPr>
          <p:spPr>
            <a:xfrm>
              <a:off x="6675120" y="3054231"/>
              <a:ext cx="2176272" cy="1975413"/>
            </a:xfrm>
            <a:prstGeom prst="rect">
              <a:avLst/>
            </a:prstGeom>
            <a:noFill/>
          </p:spPr>
          <p:txBody>
            <a:bodyPr wrap="square" lIns="27432" tIns="18288" rIns="27432" bIns="18288"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lang="el-GR" sz="1100" b="0" i="0" u="none" strike="noStrike" kern="1200" cap="none" spc="0" normalizeH="0" baseline="0" noProof="0" dirty="0">
                  <a:ln>
                    <a:noFill/>
                  </a:ln>
                  <a:solidFill>
                    <a:srgbClr val="364248"/>
                  </a:solidFill>
                  <a:effectLst/>
                  <a:uLnTx/>
                  <a:uFillTx/>
                  <a:latin typeface="Aptos"/>
                  <a:ea typeface="+mn-ea"/>
                  <a:cs typeface="+mn-cs"/>
                </a:rPr>
                <a:t>Εξετάζει</a:t>
              </a:r>
              <a:r>
                <a:rPr kumimoji="0" sz="1100" b="0" i="0" u="none" strike="noStrike" kern="1200" cap="none" spc="0" normalizeH="0" baseline="0" noProof="0" dirty="0">
                  <a:ln>
                    <a:noFill/>
                  </a:ln>
                  <a:solidFill>
                    <a:srgbClr val="364248"/>
                  </a:solidFill>
                  <a:effectLst/>
                  <a:uLnTx/>
                  <a:uFillTx/>
                  <a:latin typeface="Aptos"/>
                  <a:ea typeface="+mn-ea"/>
                  <a:cs typeface="+mn-cs"/>
                </a:rPr>
                <a:t> </a:t>
              </a:r>
              <a:r>
                <a:rPr kumimoji="0" lang="el-GR" sz="1100" b="0" i="0" u="none" strike="noStrike" kern="1200" cap="none" spc="0" normalizeH="0" baseline="0" noProof="0" dirty="0">
                  <a:ln>
                    <a:noFill/>
                  </a:ln>
                  <a:solidFill>
                    <a:srgbClr val="364248"/>
                  </a:solidFill>
                  <a:effectLst/>
                  <a:uLnTx/>
                  <a:uFillTx/>
                  <a:latin typeface="Aptos"/>
                  <a:ea typeface="+mn-ea"/>
                  <a:cs typeface="+mn-cs"/>
                </a:rPr>
                <a:t>πώς δικαιολογείται η ορθότητα ή μη των πράξεων, </a:t>
              </a:r>
              <a:r>
                <a:rPr kumimoji="0" sz="1100" b="0" i="0" u="none" strike="noStrike" kern="1200" cap="none" spc="0" normalizeH="0" baseline="0" noProof="0" dirty="0">
                  <a:ln>
                    <a:noFill/>
                  </a:ln>
                  <a:solidFill>
                    <a:srgbClr val="364248"/>
                  </a:solidFill>
                  <a:effectLst/>
                  <a:uLnTx/>
                  <a:uFillTx/>
                  <a:latin typeface="Aptos"/>
                  <a:ea typeface="+mn-ea"/>
                  <a:cs typeface="+mn-cs"/>
                </a:rPr>
                <a:t>και </a:t>
              </a:r>
              <a:r>
                <a:rPr kumimoji="0" lang="el-GR" sz="1100" b="0" i="0" u="none" strike="noStrike" kern="1200" cap="none" spc="0" normalizeH="0" baseline="0" noProof="0" dirty="0">
                  <a:ln>
                    <a:noFill/>
                  </a:ln>
                  <a:solidFill>
                    <a:srgbClr val="364248"/>
                  </a:solidFill>
                  <a:effectLst/>
                  <a:uLnTx/>
                  <a:uFillTx/>
                  <a:latin typeface="Aptos"/>
                  <a:ea typeface="+mn-ea"/>
                  <a:cs typeface="+mn-cs"/>
                </a:rPr>
                <a:t>διατυπώνει θεωρίες που</a:t>
              </a:r>
              <a:r>
                <a:rPr kumimoji="0" sz="1100" b="0" i="0" u="none" strike="noStrike" kern="1200" cap="none" spc="0" normalizeH="0" baseline="0" noProof="0" dirty="0">
                  <a:ln>
                    <a:noFill/>
                  </a:ln>
                  <a:solidFill>
                    <a:srgbClr val="364248"/>
                  </a:solidFill>
                  <a:effectLst/>
                  <a:uLnTx/>
                  <a:uFillTx/>
                  <a:latin typeface="Aptos"/>
                  <a:ea typeface="+mn-ea"/>
                  <a:cs typeface="+mn-cs"/>
                </a:rPr>
                <a:t> </a:t>
              </a:r>
              <a:r>
                <a:rPr kumimoji="0" lang="el-GR" sz="1100" b="0" i="0" u="none" strike="noStrike" kern="1200" cap="none" spc="0" normalizeH="0" baseline="0" noProof="0" dirty="0">
                  <a:ln>
                    <a:noFill/>
                  </a:ln>
                  <a:solidFill>
                    <a:srgbClr val="364248"/>
                  </a:solidFill>
                  <a:effectLst/>
                  <a:uLnTx/>
                  <a:uFillTx/>
                  <a:latin typeface="Aptos"/>
                  <a:ea typeface="+mn-ea"/>
                  <a:cs typeface="+mn-cs"/>
                </a:rPr>
                <a:t>παρέχουν κριτήρια  του ορθού και του εσφαλμένου, γενικές αρχές και κανόνες</a:t>
              </a:r>
              <a:r>
                <a:rPr kumimoji="0" sz="1100" b="0" i="0" u="none" strike="noStrike" kern="1200" cap="none" spc="0" normalizeH="0" baseline="0" noProof="0" dirty="0">
                  <a:ln>
                    <a:noFill/>
                  </a:ln>
                  <a:solidFill>
                    <a:srgbClr val="364248"/>
                  </a:solidFill>
                  <a:effectLst/>
                  <a:uLnTx/>
                  <a:uFillTx/>
                  <a:latin typeface="Aptos"/>
                  <a:ea typeface="+mn-ea"/>
                  <a:cs typeface="+mn-cs"/>
                </a:rPr>
                <a:t>.</a:t>
              </a:r>
              <a:endParaRPr kumimoji="0" lang="el-GR" sz="1100" b="0" i="0" u="none" strike="noStrike" kern="1200" cap="none" spc="0" normalizeH="0" baseline="0" noProof="0" dirty="0">
                <a:ln>
                  <a:noFill/>
                </a:ln>
                <a:solidFill>
                  <a:srgbClr val="364248"/>
                </a:solidFill>
                <a:effectLst/>
                <a:uLnTx/>
                <a:uFillTx/>
                <a:latin typeface="Aptos"/>
                <a:ea typeface="+mn-ea"/>
                <a:cs typeface="+mn-cs"/>
              </a:endParaRPr>
            </a:p>
            <a:p>
              <a:pPr marL="0" marR="0" lvl="0" indent="0" algn="l" defTabSz="457200" rtl="0" eaLnBrk="1" fontAlgn="auto" latinLnBrk="0" hangingPunct="1">
                <a:lnSpc>
                  <a:spcPct val="100000"/>
                </a:lnSpc>
                <a:spcBef>
                  <a:spcPts val="0"/>
                </a:spcBef>
                <a:spcAft>
                  <a:spcPts val="200"/>
                </a:spcAft>
                <a:buClrTx/>
                <a:buSzTx/>
                <a:buFontTx/>
                <a:buNone/>
                <a:tabLst/>
                <a:defRPr/>
              </a:pPr>
              <a:r>
                <a:rPr lang="el-GR" sz="1100" dirty="0">
                  <a:solidFill>
                    <a:srgbClr val="364248"/>
                  </a:solidFill>
                  <a:latin typeface="Aptos"/>
                </a:rPr>
                <a:t>Η κανονιστική ηθική αναπτύσσεται σε διάφορα πεδία εφαρμογών. Έτσι μιλάμε για βιοηθική, περιβαλλοντική ηθική, ηθική των επιχειρήσεων κτλ.</a:t>
              </a:r>
              <a:endParaRPr kumimoji="0" sz="1100" b="0" i="0" u="none" strike="noStrike" kern="1200" cap="none" spc="0" normalizeH="0" baseline="0" noProof="0" dirty="0">
                <a:ln>
                  <a:noFill/>
                </a:ln>
                <a:solidFill>
                  <a:srgbClr val="364248"/>
                </a:solidFill>
                <a:effectLst/>
                <a:uLnTx/>
                <a:uFillTx/>
                <a:latin typeface="Aptos"/>
                <a:ea typeface="+mn-ea"/>
                <a:cs typeface="+mn-cs"/>
              </a:endParaRPr>
            </a:p>
          </p:txBody>
        </p:sp>
      </p:grpSp>
      <p:grpSp>
        <p:nvGrpSpPr>
          <p:cNvPr id="32" name="Ομάδα 31">
            <a:extLst>
              <a:ext uri="{FF2B5EF4-FFF2-40B4-BE49-F238E27FC236}">
                <a16:creationId xmlns:a16="http://schemas.microsoft.com/office/drawing/2014/main" id="{3E1A559A-A3E4-8AB8-9C62-E34B9FFA2684}"/>
              </a:ext>
            </a:extLst>
          </p:cNvPr>
          <p:cNvGrpSpPr/>
          <p:nvPr/>
        </p:nvGrpSpPr>
        <p:grpSpPr>
          <a:xfrm>
            <a:off x="8413210" y="3268699"/>
            <a:ext cx="2377440" cy="2240280"/>
            <a:chOff x="9006840" y="2743200"/>
            <a:chExt cx="2377440" cy="2240280"/>
          </a:xfrm>
        </p:grpSpPr>
        <p:sp>
          <p:nvSpPr>
            <p:cNvPr id="19" name="Rounded Rectangle 18"/>
            <p:cNvSpPr/>
            <p:nvPr/>
          </p:nvSpPr>
          <p:spPr>
            <a:xfrm>
              <a:off x="9006840" y="2743200"/>
              <a:ext cx="2377440" cy="2240280"/>
            </a:xfrm>
            <a:prstGeom prst="roundRect">
              <a:avLst/>
            </a:prstGeom>
            <a:solidFill>
              <a:srgbClr val="FFFFFF"/>
            </a:solidFill>
            <a:ln w="7620">
              <a:solidFill>
                <a:srgbClr val="D9D6C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0" name="Rectangle 19"/>
            <p:cNvSpPr/>
            <p:nvPr/>
          </p:nvSpPr>
          <p:spPr>
            <a:xfrm>
              <a:off x="9171432" y="2907792"/>
              <a:ext cx="73152" cy="347472"/>
            </a:xfrm>
            <a:prstGeom prst="rect">
              <a:avLst/>
            </a:prstGeom>
            <a:solidFill>
              <a:srgbClr val="D7B06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TextBox 20"/>
            <p:cNvSpPr txBox="1"/>
            <p:nvPr/>
          </p:nvSpPr>
          <p:spPr>
            <a:xfrm>
              <a:off x="9372600" y="2871216"/>
              <a:ext cx="1865376" cy="347472"/>
            </a:xfrm>
            <a:prstGeom prst="rect">
              <a:avLst/>
            </a:prstGeom>
            <a:noFill/>
          </p:spPr>
          <p:txBody>
            <a:bodyPr wrap="square" lIns="27432" tIns="18288" rIns="27432" bIns="18288"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1520" b="1" i="0" u="none" strike="noStrike" kern="1200" cap="none" spc="0" normalizeH="0" baseline="0" noProof="0" dirty="0" err="1">
                  <a:ln>
                    <a:noFill/>
                  </a:ln>
                  <a:solidFill>
                    <a:srgbClr val="24465B"/>
                  </a:solidFill>
                  <a:effectLst/>
                  <a:uLnTx/>
                  <a:uFillTx/>
                  <a:latin typeface="Aptos Display"/>
                  <a:ea typeface="+mn-ea"/>
                  <a:cs typeface="+mn-cs"/>
                </a:rPr>
                <a:t>Μετ</a:t>
              </a:r>
              <a:r>
                <a:rPr kumimoji="0" sz="1520" b="1" i="0" u="none" strike="noStrike" kern="1200" cap="none" spc="0" normalizeH="0" baseline="0" noProof="0" dirty="0">
                  <a:ln>
                    <a:noFill/>
                  </a:ln>
                  <a:solidFill>
                    <a:srgbClr val="24465B"/>
                  </a:solidFill>
                  <a:effectLst/>
                  <a:uLnTx/>
                  <a:uFillTx/>
                  <a:latin typeface="Aptos Display"/>
                  <a:ea typeface="+mn-ea"/>
                  <a:cs typeface="+mn-cs"/>
                </a:rPr>
                <a:t>α-ηθική</a:t>
              </a:r>
            </a:p>
          </p:txBody>
        </p:sp>
        <p:sp>
          <p:nvSpPr>
            <p:cNvPr id="22" name="TextBox 21"/>
            <p:cNvSpPr txBox="1"/>
            <p:nvPr/>
          </p:nvSpPr>
          <p:spPr>
            <a:xfrm>
              <a:off x="9226296" y="3346704"/>
              <a:ext cx="1938528" cy="883319"/>
            </a:xfrm>
            <a:prstGeom prst="rect">
              <a:avLst/>
            </a:prstGeom>
            <a:noFill/>
          </p:spPr>
          <p:txBody>
            <a:bodyPr wrap="square" lIns="27432" tIns="18288" rIns="27432" bIns="18288"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lang="el-GR" sz="1100" b="0" i="0" u="none" strike="noStrike" kern="1200" cap="none" spc="0" normalizeH="0" baseline="0" noProof="0" dirty="0">
                  <a:ln>
                    <a:noFill/>
                  </a:ln>
                  <a:solidFill>
                    <a:srgbClr val="364248"/>
                  </a:solidFill>
                  <a:effectLst/>
                  <a:uLnTx/>
                  <a:uFillTx/>
                  <a:latin typeface="Aptos"/>
                  <a:ea typeface="+mn-ea"/>
                  <a:cs typeface="+mn-cs"/>
                </a:rPr>
                <a:t>Διερευνά το νόημα των εννοιών και των προτάσεων της ηθικής και εξετάζει την εγκυρότητα των ηθικών κρίσεων. </a:t>
              </a:r>
              <a:endParaRPr kumimoji="0" sz="1100" b="0" i="0" u="none" strike="noStrike" kern="1200" cap="none" spc="0" normalizeH="0" baseline="0" noProof="0" dirty="0">
                <a:ln>
                  <a:noFill/>
                </a:ln>
                <a:solidFill>
                  <a:srgbClr val="364248"/>
                </a:solidFill>
                <a:effectLst/>
                <a:uLnTx/>
                <a:uFillTx/>
                <a:latin typeface="Aptos"/>
                <a:ea typeface="+mn-ea"/>
                <a:cs typeface="+mn-cs"/>
              </a:endParaRPr>
            </a:p>
          </p:txBody>
        </p:sp>
      </p:grpSp>
      <p:grpSp>
        <p:nvGrpSpPr>
          <p:cNvPr id="28" name="Ομάδα 27">
            <a:extLst>
              <a:ext uri="{FF2B5EF4-FFF2-40B4-BE49-F238E27FC236}">
                <a16:creationId xmlns:a16="http://schemas.microsoft.com/office/drawing/2014/main" id="{022D6526-465A-31A4-ABFD-F7AB4D5C807E}"/>
              </a:ext>
            </a:extLst>
          </p:cNvPr>
          <p:cNvGrpSpPr/>
          <p:nvPr/>
        </p:nvGrpSpPr>
        <p:grpSpPr>
          <a:xfrm>
            <a:off x="822960" y="5533448"/>
            <a:ext cx="10561320" cy="914400"/>
            <a:chOff x="822960" y="5260144"/>
            <a:chExt cx="10561320" cy="914400"/>
          </a:xfrm>
        </p:grpSpPr>
        <p:sp>
          <p:nvSpPr>
            <p:cNvPr id="23" name="Rounded Rectangle 22"/>
            <p:cNvSpPr/>
            <p:nvPr/>
          </p:nvSpPr>
          <p:spPr>
            <a:xfrm>
              <a:off x="822960" y="5260144"/>
              <a:ext cx="10561320" cy="914400"/>
            </a:xfrm>
            <a:prstGeom prst="roundRect">
              <a:avLst/>
            </a:prstGeom>
            <a:solidFill>
              <a:srgbClr val="FFFFFF"/>
            </a:solidFill>
            <a:ln w="8890">
              <a:solidFill>
                <a:srgbClr val="D9D6C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4" name="TextBox 23"/>
            <p:cNvSpPr txBox="1"/>
            <p:nvPr/>
          </p:nvSpPr>
          <p:spPr>
            <a:xfrm>
              <a:off x="1097280" y="5468112"/>
              <a:ext cx="2651760" cy="228600"/>
            </a:xfrm>
            <a:prstGeom prst="rect">
              <a:avLst/>
            </a:prstGeom>
            <a:noFill/>
          </p:spPr>
          <p:txBody>
            <a:bodyPr wrap="square" lIns="27432" tIns="18288" rIns="27432" bIns="18288"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1600" b="1" i="0" u="none" strike="noStrike" kern="1200" cap="none" spc="0" normalizeH="0" baseline="0" noProof="0">
                  <a:ln>
                    <a:noFill/>
                  </a:ln>
                  <a:solidFill>
                    <a:srgbClr val="24465B"/>
                  </a:solidFill>
                  <a:effectLst/>
                  <a:uLnTx/>
                  <a:uFillTx/>
                  <a:latin typeface="Aptos Display"/>
                  <a:ea typeface="+mn-ea"/>
                  <a:cs typeface="+mn-cs"/>
                </a:rPr>
                <a:t>Εστίαση του μαθήματος</a:t>
              </a:r>
            </a:p>
          </p:txBody>
        </p:sp>
        <p:sp>
          <p:nvSpPr>
            <p:cNvPr id="25" name="TextBox 24"/>
            <p:cNvSpPr txBox="1"/>
            <p:nvPr/>
          </p:nvSpPr>
          <p:spPr>
            <a:xfrm>
              <a:off x="3236976" y="5445252"/>
              <a:ext cx="8001000" cy="558614"/>
            </a:xfrm>
            <a:prstGeom prst="rect">
              <a:avLst/>
            </a:prstGeom>
            <a:noFill/>
          </p:spPr>
          <p:txBody>
            <a:bodyPr wrap="square" lIns="27432" tIns="18288" rIns="27432" bIns="18288" anchor="t">
              <a:spAutoFit/>
            </a:bodyPr>
            <a:lstStyle/>
            <a:p>
              <a:pPr marL="0" marR="0" lvl="0" indent="0" algn="l" defTabSz="457200" rtl="0" eaLnBrk="1" fontAlgn="auto" latinLnBrk="0" hangingPunct="1">
                <a:lnSpc>
                  <a:spcPct val="100000"/>
                </a:lnSpc>
                <a:spcBef>
                  <a:spcPts val="0"/>
                </a:spcBef>
                <a:spcAft>
                  <a:spcPts val="200"/>
                </a:spcAft>
                <a:buClrTx/>
                <a:buSzTx/>
                <a:buFontTx/>
                <a:buNone/>
                <a:tabLst/>
                <a:defRPr/>
              </a:pPr>
              <a:r>
                <a:rPr kumimoji="0" sz="1130" b="0" i="0" u="none" strike="noStrike" kern="1200" cap="none" spc="0" normalizeH="0" baseline="0" noProof="0" dirty="0" err="1">
                  <a:ln>
                    <a:noFill/>
                  </a:ln>
                  <a:solidFill>
                    <a:srgbClr val="364248"/>
                  </a:solidFill>
                  <a:effectLst/>
                  <a:uLnTx/>
                  <a:uFillTx/>
                  <a:latin typeface="Aptos"/>
                  <a:ea typeface="+mn-ea"/>
                  <a:cs typeface="+mn-cs"/>
                </a:rPr>
                <a:t>Το</a:t>
              </a:r>
              <a:r>
                <a:rPr kumimoji="0" sz="1130" b="0" i="0" u="none" strike="noStrike" kern="1200" cap="none" spc="0" normalizeH="0" baseline="0" noProof="0" dirty="0">
                  <a:ln>
                    <a:noFill/>
                  </a:ln>
                  <a:solidFill>
                    <a:srgbClr val="364248"/>
                  </a:solidFill>
                  <a:effectLst/>
                  <a:uLnTx/>
                  <a:uFillTx/>
                  <a:latin typeface="Aptos"/>
                  <a:ea typeface="+mn-ea"/>
                  <a:cs typeface="+mn-cs"/>
                </a:rPr>
                <a:t> </a:t>
              </a:r>
              <a:r>
                <a:rPr kumimoji="0" sz="1130" b="0" i="0" u="none" strike="noStrike" kern="1200" cap="none" spc="0" normalizeH="0" baseline="0" noProof="0" dirty="0" err="1">
                  <a:ln>
                    <a:noFill/>
                  </a:ln>
                  <a:solidFill>
                    <a:srgbClr val="364248"/>
                  </a:solidFill>
                  <a:effectLst/>
                  <a:uLnTx/>
                  <a:uFillTx/>
                  <a:latin typeface="Aptos"/>
                  <a:ea typeface="+mn-ea"/>
                  <a:cs typeface="+mn-cs"/>
                </a:rPr>
                <a:t>μάθημ</a:t>
              </a:r>
              <a:r>
                <a:rPr kumimoji="0" sz="1130" b="0" i="0" u="none" strike="noStrike" kern="1200" cap="none" spc="0" normalizeH="0" baseline="0" noProof="0" dirty="0">
                  <a:ln>
                    <a:noFill/>
                  </a:ln>
                  <a:solidFill>
                    <a:srgbClr val="364248"/>
                  </a:solidFill>
                  <a:effectLst/>
                  <a:uLnTx/>
                  <a:uFillTx/>
                  <a:latin typeface="Aptos"/>
                  <a:ea typeface="+mn-ea"/>
                  <a:cs typeface="+mn-cs"/>
                </a:rPr>
                <a:t>α </a:t>
              </a:r>
              <a:r>
                <a:rPr kumimoji="0" lang="el-GR" sz="1130" b="0" i="0" u="none" strike="noStrike" kern="1200" cap="none" spc="0" normalizeH="0" baseline="0" noProof="0" dirty="0">
                  <a:ln>
                    <a:noFill/>
                  </a:ln>
                  <a:solidFill>
                    <a:srgbClr val="364248"/>
                  </a:solidFill>
                  <a:effectLst/>
                  <a:uLnTx/>
                  <a:uFillTx/>
                  <a:latin typeface="Aptos"/>
                  <a:ea typeface="+mn-ea"/>
                  <a:cs typeface="+mn-cs"/>
                </a:rPr>
                <a:t>εστιάζει στην κανονιστική ηθική και παρουσιάζει </a:t>
              </a:r>
              <a:r>
                <a:rPr kumimoji="0" sz="1130" b="0" i="0" u="none" strike="noStrike" kern="1200" cap="none" spc="0" normalizeH="0" baseline="0" noProof="0" dirty="0" err="1">
                  <a:ln>
                    <a:noFill/>
                  </a:ln>
                  <a:solidFill>
                    <a:srgbClr val="364248"/>
                  </a:solidFill>
                  <a:effectLst/>
                  <a:uLnTx/>
                  <a:uFillTx/>
                  <a:latin typeface="Aptos"/>
                  <a:ea typeface="+mn-ea"/>
                  <a:cs typeface="+mn-cs"/>
                </a:rPr>
                <a:t>ηθικά</a:t>
              </a:r>
              <a:r>
                <a:rPr kumimoji="0" sz="1130" b="0" i="0" u="none" strike="noStrike" kern="1200" cap="none" spc="0" normalizeH="0" baseline="0" noProof="0" dirty="0">
                  <a:ln>
                    <a:noFill/>
                  </a:ln>
                  <a:solidFill>
                    <a:srgbClr val="364248"/>
                  </a:solidFill>
                  <a:effectLst/>
                  <a:uLnTx/>
                  <a:uFillTx/>
                  <a:latin typeface="Aptos"/>
                  <a:ea typeface="+mn-ea"/>
                  <a:cs typeface="+mn-cs"/>
                </a:rPr>
                <a:t> διλήμματα και καταστάσεις μέσα από ιστορίες</a:t>
              </a:r>
              <a:r>
                <a:rPr kumimoji="0" lang="el-GR" sz="1130" b="0" i="0" u="none" strike="noStrike" kern="1200" cap="none" spc="0" normalizeH="0" baseline="0" noProof="0" dirty="0">
                  <a:ln>
                    <a:noFill/>
                  </a:ln>
                  <a:solidFill>
                    <a:srgbClr val="364248"/>
                  </a:solidFill>
                  <a:effectLst/>
                  <a:uLnTx/>
                  <a:uFillTx/>
                  <a:latin typeface="Aptos"/>
                  <a:ea typeface="+mn-ea"/>
                  <a:cs typeface="+mn-cs"/>
                </a:rPr>
                <a:t>,</a:t>
              </a:r>
              <a:r>
                <a:rPr kumimoji="0" sz="1130" b="0" i="0" u="none" strike="noStrike" kern="1200" cap="none" spc="0" normalizeH="0" baseline="0" noProof="0" dirty="0">
                  <a:ln>
                    <a:noFill/>
                  </a:ln>
                  <a:solidFill>
                    <a:srgbClr val="364248"/>
                  </a:solidFill>
                  <a:effectLst/>
                  <a:uLnTx/>
                  <a:uFillTx/>
                  <a:latin typeface="Aptos"/>
                  <a:ea typeface="+mn-ea"/>
                  <a:cs typeface="+mn-cs"/>
                </a:rPr>
                <a:t> ώστε οι μαθητές και οι μαθήτριες να εξοικειώνονται με διαφορετικά επιχειρήματα και να μπορούν να χειρίζονται τα ζητήματα αυτά με σκέψη</a:t>
              </a:r>
              <a:r>
                <a:rPr kumimoji="0" lang="el-GR" sz="1130" b="0" i="0" u="none" strike="noStrike" kern="1200" cap="none" spc="0" normalizeH="0" baseline="0" noProof="0" dirty="0">
                  <a:ln>
                    <a:noFill/>
                  </a:ln>
                  <a:solidFill>
                    <a:srgbClr val="364248"/>
                  </a:solidFill>
                  <a:effectLst/>
                  <a:uLnTx/>
                  <a:uFillTx/>
                  <a:latin typeface="Aptos"/>
                  <a:ea typeface="+mn-ea"/>
                  <a:cs typeface="+mn-cs"/>
                </a:rPr>
                <a:t> και</a:t>
              </a:r>
              <a:r>
                <a:rPr kumimoji="0" sz="1130" b="0" i="0" u="none" strike="noStrike" kern="1200" cap="none" spc="0" normalizeH="0" baseline="0" noProof="0" dirty="0">
                  <a:ln>
                    <a:noFill/>
                  </a:ln>
                  <a:solidFill>
                    <a:srgbClr val="364248"/>
                  </a:solidFill>
                  <a:effectLst/>
                  <a:uLnTx/>
                  <a:uFillTx/>
                  <a:latin typeface="Aptos"/>
                  <a:ea typeface="+mn-ea"/>
                  <a:cs typeface="+mn-cs"/>
                </a:rPr>
                <a:t> </a:t>
              </a:r>
              <a:r>
                <a:rPr kumimoji="0" sz="1130" b="0" i="0" u="none" strike="noStrike" kern="1200" cap="none" spc="0" normalizeH="0" baseline="0" noProof="0" dirty="0" err="1">
                  <a:ln>
                    <a:noFill/>
                  </a:ln>
                  <a:solidFill>
                    <a:srgbClr val="364248"/>
                  </a:solidFill>
                  <a:effectLst/>
                  <a:uLnTx/>
                  <a:uFillTx/>
                  <a:latin typeface="Aptos"/>
                  <a:ea typeface="+mn-ea"/>
                  <a:cs typeface="+mn-cs"/>
                </a:rPr>
                <a:t>διάλογο</a:t>
              </a:r>
              <a:r>
                <a:rPr kumimoji="0" sz="1130" b="0" i="0" u="none" strike="noStrike" kern="1200" cap="none" spc="0" normalizeH="0" baseline="0" noProof="0" dirty="0">
                  <a:ln>
                    <a:noFill/>
                  </a:ln>
                  <a:solidFill>
                    <a:srgbClr val="364248"/>
                  </a:solidFill>
                  <a:effectLst/>
                  <a:uLnTx/>
                  <a:uFillTx/>
                  <a:latin typeface="Aptos"/>
                  <a:ea typeface="+mn-ea"/>
                  <a:cs typeface="+mn-cs"/>
                </a:rPr>
                <a:t>.</a:t>
              </a:r>
            </a:p>
          </p:txBody>
        </p:sp>
      </p:grpSp>
      <p:sp>
        <p:nvSpPr>
          <p:cNvPr id="26" name="Rectangle 25"/>
          <p:cNvSpPr/>
          <p:nvPr/>
        </p:nvSpPr>
        <p:spPr>
          <a:xfrm>
            <a:off x="502920" y="6501384"/>
            <a:ext cx="11155680" cy="9144"/>
          </a:xfrm>
          <a:prstGeom prst="rect">
            <a:avLst/>
          </a:prstGeom>
          <a:solidFill>
            <a:srgbClr val="D9D6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Θέση αριθμού διαφάνειας 3">
            <a:extLst>
              <a:ext uri="{FF2B5EF4-FFF2-40B4-BE49-F238E27FC236}">
                <a16:creationId xmlns:a16="http://schemas.microsoft.com/office/drawing/2014/main" id="{14DF6ECD-F6BC-6F0B-52F7-B927FC56AB0C}"/>
              </a:ext>
            </a:extLst>
          </p:cNvPr>
          <p:cNvSpPr>
            <a:spLocks noGrp="1"/>
          </p:cNvSpPr>
          <p:nvPr>
            <p:ph type="sldNum" sz="quarter" idx="12"/>
          </p:nvPr>
        </p:nvSpPr>
        <p:spPr>
          <a:xfrm>
            <a:off x="9601930" y="6441720"/>
            <a:ext cx="2133600" cy="365125"/>
          </a:xfrm>
        </p:spPr>
        <p:txBody>
          <a:bodyPr/>
          <a:lstStyle/>
          <a:p>
            <a:fld id="{C1FF6DA9-008F-8B48-92A6-B652298478BF}" type="slidenum">
              <a:rPr lang="en-US" smtClean="0"/>
              <a:t>9</a:t>
            </a:fld>
            <a:endParaRPr lang="en-US" dirty="0"/>
          </a:p>
        </p:txBody>
      </p:sp>
    </p:spTree>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Θέμα του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864</TotalTime>
  <Words>5601</Words>
  <Application>Microsoft Office PowerPoint</Application>
  <PresentationFormat>Ευρεία οθόνη</PresentationFormat>
  <Paragraphs>951</Paragraphs>
  <Slides>61</Slides>
  <Notes>2</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3</vt:i4>
      </vt:variant>
      <vt:variant>
        <vt:lpstr>Τίτλοι διαφανειών</vt:lpstr>
      </vt:variant>
      <vt:variant>
        <vt:i4>61</vt:i4>
      </vt:variant>
    </vt:vector>
  </HeadingPairs>
  <TitlesOfParts>
    <vt:vector size="69" baseType="lpstr">
      <vt:lpstr>Aptos</vt:lpstr>
      <vt:lpstr>Aptos Display</vt:lpstr>
      <vt:lpstr>Arial</vt:lpstr>
      <vt:lpstr>Calibri</vt:lpstr>
      <vt:lpstr>Wingdings</vt:lpstr>
      <vt:lpstr>Θέμα του Office</vt:lpstr>
      <vt:lpstr>1_Office Theme</vt:lpstr>
      <vt:lpstr>Office Theme</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Anna Ntinti</dc:creator>
  <cp:lastModifiedBy>Anna Ntinti</cp:lastModifiedBy>
  <cp:revision>3</cp:revision>
  <dcterms:created xsi:type="dcterms:W3CDTF">2026-08-23T14:13:26Z</dcterms:created>
  <dcterms:modified xsi:type="dcterms:W3CDTF">2026-09-09T06:43:50Z</dcterms:modified>
</cp:coreProperties>
</file>