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ink/ink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omments/comment1.xml" ContentType="application/vnd.openxmlformats-officedocument.presentationml.comment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omments/comment2.xml" ContentType="application/vnd.openxmlformats-officedocument.presentationml.comments+xml"/>
  <Override PartName="/ppt/comments/comment3.xml" ContentType="application/vnd.openxmlformats-officedocument.presentationml.comment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2"/>
  </p:notesMasterIdLst>
  <p:sldIdLst>
    <p:sldId id="256" r:id="rId2"/>
    <p:sldId id="778" r:id="rId3"/>
    <p:sldId id="335" r:id="rId4"/>
    <p:sldId id="336" r:id="rId5"/>
    <p:sldId id="271" r:id="rId6"/>
    <p:sldId id="323" r:id="rId7"/>
    <p:sldId id="304" r:id="rId8"/>
    <p:sldId id="306" r:id="rId9"/>
    <p:sldId id="307" r:id="rId10"/>
    <p:sldId id="308" r:id="rId11"/>
    <p:sldId id="317" r:id="rId12"/>
    <p:sldId id="316" r:id="rId13"/>
    <p:sldId id="309" r:id="rId14"/>
    <p:sldId id="320" r:id="rId15"/>
    <p:sldId id="319" r:id="rId16"/>
    <p:sldId id="318" r:id="rId17"/>
    <p:sldId id="321" r:id="rId18"/>
    <p:sldId id="272" r:id="rId19"/>
    <p:sldId id="324" r:id="rId20"/>
    <p:sldId id="305" r:id="rId21"/>
    <p:sldId id="315" r:id="rId22"/>
    <p:sldId id="314" r:id="rId23"/>
    <p:sldId id="313" r:id="rId24"/>
    <p:sldId id="312" r:id="rId25"/>
    <p:sldId id="311" r:id="rId26"/>
    <p:sldId id="330" r:id="rId27"/>
    <p:sldId id="329" r:id="rId28"/>
    <p:sldId id="328" r:id="rId29"/>
    <p:sldId id="327" r:id="rId30"/>
    <p:sldId id="326" r:id="rId31"/>
    <p:sldId id="325" r:id="rId32"/>
    <p:sldId id="310" r:id="rId33"/>
    <p:sldId id="779" r:id="rId34"/>
    <p:sldId id="780" r:id="rId35"/>
    <p:sldId id="781" r:id="rId36"/>
    <p:sldId id="785" r:id="rId37"/>
    <p:sldId id="783" r:id="rId38"/>
    <p:sldId id="782" r:id="rId39"/>
    <p:sldId id="339" r:id="rId40"/>
    <p:sldId id="346" r:id="rId41"/>
    <p:sldId id="347" r:id="rId42"/>
    <p:sldId id="354" r:id="rId43"/>
    <p:sldId id="348" r:id="rId44"/>
    <p:sldId id="356" r:id="rId45"/>
    <p:sldId id="355" r:id="rId46"/>
    <p:sldId id="357" r:id="rId47"/>
    <p:sldId id="399" r:id="rId48"/>
    <p:sldId id="396" r:id="rId49"/>
    <p:sldId id="358" r:id="rId50"/>
    <p:sldId id="400" r:id="rId51"/>
    <p:sldId id="401" r:id="rId52"/>
    <p:sldId id="786" r:id="rId53"/>
    <p:sldId id="787" r:id="rId54"/>
    <p:sldId id="352" r:id="rId55"/>
    <p:sldId id="353" r:id="rId56"/>
    <p:sldId id="334" r:id="rId57"/>
    <p:sldId id="333" r:id="rId58"/>
    <p:sldId id="789" r:id="rId59"/>
    <p:sldId id="790" r:id="rId60"/>
    <p:sldId id="791"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ΣΤΑΥΡΟΣ ΚΑΡΑΓΕΩΡΓΑΚΗΣ" initials="ΣΚ" lastIdx="5" clrIdx="0">
    <p:extLst>
      <p:ext uri="{19B8F6BF-5375-455C-9EA6-DF929625EA0E}">
        <p15:presenceInfo xmlns:p15="http://schemas.microsoft.com/office/powerpoint/2012/main" userId="S::ouzala@iep.edu.gr::b665e8d8-36a3-4fcf-b893-9f481752ac8e" providerId="AD"/>
      </p:ext>
    </p:extLst>
  </p:cmAuthor>
  <p:cmAuthor id="2" name="Nikolaos Tsirevelos" initials="NT" lastIdx="3" clrIdx="1">
    <p:extLst>
      <p:ext uri="{19B8F6BF-5375-455C-9EA6-DF929625EA0E}">
        <p15:presenceInfo xmlns:p15="http://schemas.microsoft.com/office/powerpoint/2012/main" userId="S::ntsir@office365.auth.gr::1b502df3-17f4-4fe3-8356-2aefb84d57e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DB4197-3FF5-470C-9505-EFF88E35A6C6}" v="2" dt="2026-09-03T17:54:32.476"/>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03" autoAdjust="0"/>
    <p:restoredTop sz="94245" autoAdjust="0"/>
  </p:normalViewPr>
  <p:slideViewPr>
    <p:cSldViewPr snapToGrid="0">
      <p:cViewPr varScale="1">
        <p:scale>
          <a:sx n="80" d="100"/>
          <a:sy n="80" d="100"/>
        </p:scale>
        <p:origin x="81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commentAuthors" Target="commentAuthors.xml"/><Relationship Id="rId68"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kolaos Tsirevelos" userId="1b502df3-17f4-4fe3-8356-2aefb84d57ef" providerId="ADAL" clId="{EAD6CDF3-8E3B-4756-B838-79695261C1F6}"/>
    <pc:docChg chg="undo custSel addSld delSld modSld sldOrd">
      <pc:chgData name="Nikolaos Tsirevelos" userId="1b502df3-17f4-4fe3-8356-2aefb84d57ef" providerId="ADAL" clId="{EAD6CDF3-8E3B-4756-B838-79695261C1F6}" dt="2026-09-03T17:55:26.986" v="527" actId="13926"/>
      <pc:docMkLst>
        <pc:docMk/>
      </pc:docMkLst>
      <pc:sldChg chg="modSp mod ord">
        <pc:chgData name="Nikolaos Tsirevelos" userId="1b502df3-17f4-4fe3-8356-2aefb84d57ef" providerId="ADAL" clId="{EAD6CDF3-8E3B-4756-B838-79695261C1F6}" dt="2026-09-03T17:55:26.986" v="527" actId="13926"/>
        <pc:sldMkLst>
          <pc:docMk/>
          <pc:sldMk cId="3821748850" sldId="333"/>
        </pc:sldMkLst>
        <pc:spChg chg="mod">
          <ac:chgData name="Nikolaos Tsirevelos" userId="1b502df3-17f4-4fe3-8356-2aefb84d57ef" providerId="ADAL" clId="{EAD6CDF3-8E3B-4756-B838-79695261C1F6}" dt="2026-09-03T17:55:26.986" v="527" actId="13926"/>
          <ac:spMkLst>
            <pc:docMk/>
            <pc:sldMk cId="3821748850" sldId="333"/>
            <ac:spMk id="2" creationId="{056391CB-FC9C-F0CF-BDC4-7586335D8D9D}"/>
          </ac:spMkLst>
        </pc:spChg>
        <pc:spChg chg="mod">
          <ac:chgData name="Nikolaos Tsirevelos" userId="1b502df3-17f4-4fe3-8356-2aefb84d57ef" providerId="ADAL" clId="{EAD6CDF3-8E3B-4756-B838-79695261C1F6}" dt="2026-09-03T17:55:24.231" v="526" actId="1076"/>
          <ac:spMkLst>
            <pc:docMk/>
            <pc:sldMk cId="3821748850" sldId="333"/>
            <ac:spMk id="3" creationId="{60BCA58E-8BCD-1480-3A8B-A1556233E306}"/>
          </ac:spMkLst>
        </pc:spChg>
      </pc:sldChg>
      <pc:sldChg chg="addSp delSp modSp new del mod">
        <pc:chgData name="Nikolaos Tsirevelos" userId="1b502df3-17f4-4fe3-8356-2aefb84d57ef" providerId="ADAL" clId="{EAD6CDF3-8E3B-4756-B838-79695261C1F6}" dt="2026-09-03T17:55:06.546" v="516" actId="47"/>
        <pc:sldMkLst>
          <pc:docMk/>
          <pc:sldMk cId="3546390611" sldId="788"/>
        </pc:sldMkLst>
        <pc:spChg chg="mod">
          <ac:chgData name="Nikolaos Tsirevelos" userId="1b502df3-17f4-4fe3-8356-2aefb84d57ef" providerId="ADAL" clId="{EAD6CDF3-8E3B-4756-B838-79695261C1F6}" dt="2026-09-03T17:54:28.797" v="489" actId="21"/>
          <ac:spMkLst>
            <pc:docMk/>
            <pc:sldMk cId="3546390611" sldId="788"/>
            <ac:spMk id="2" creationId="{51EE26CD-B97B-B326-6D88-FF143B605936}"/>
          </ac:spMkLst>
        </pc:spChg>
        <pc:spChg chg="del mod">
          <ac:chgData name="Nikolaos Tsirevelos" userId="1b502df3-17f4-4fe3-8356-2aefb84d57ef" providerId="ADAL" clId="{EAD6CDF3-8E3B-4756-B838-79695261C1F6}" dt="2026-09-03T17:54:04.613" v="481" actId="21"/>
          <ac:spMkLst>
            <pc:docMk/>
            <pc:sldMk cId="3546390611" sldId="788"/>
            <ac:spMk id="3" creationId="{A3646C44-4FBB-FD43-52FE-EBD680DE9248}"/>
          </ac:spMkLst>
        </pc:spChg>
        <pc:spChg chg="add mod">
          <ac:chgData name="Nikolaos Tsirevelos" userId="1b502df3-17f4-4fe3-8356-2aefb84d57ef" providerId="ADAL" clId="{EAD6CDF3-8E3B-4756-B838-79695261C1F6}" dt="2026-09-03T17:54:26.676" v="488" actId="1076"/>
          <ac:spMkLst>
            <pc:docMk/>
            <pc:sldMk cId="3546390611" sldId="788"/>
            <ac:spMk id="5" creationId="{F324C4FE-C4F9-0049-A755-B61345C7278C}"/>
          </ac:spMkLst>
        </pc:spChg>
      </pc:sldChg>
      <pc:sldChg chg="addSp modSp mod">
        <pc:chgData name="Nikolaos Tsirevelos" userId="1b502df3-17f4-4fe3-8356-2aefb84d57ef" providerId="ADAL" clId="{EAD6CDF3-8E3B-4756-B838-79695261C1F6}" dt="2026-09-03T17:54:55.239" v="515" actId="20577"/>
        <pc:sldMkLst>
          <pc:docMk/>
          <pc:sldMk cId="773968056" sldId="789"/>
        </pc:sldMkLst>
        <pc:spChg chg="add mod">
          <ac:chgData name="Nikolaos Tsirevelos" userId="1b502df3-17f4-4fe3-8356-2aefb84d57ef" providerId="ADAL" clId="{EAD6CDF3-8E3B-4756-B838-79695261C1F6}" dt="2026-09-03T17:54:55.239" v="515" actId="20577"/>
          <ac:spMkLst>
            <pc:docMk/>
            <pc:sldMk cId="773968056" sldId="789"/>
            <ac:spMk id="2" creationId="{DA684BFF-3961-D419-BB63-663231F9CD6D}"/>
          </ac:spMkLst>
        </pc:spChg>
        <pc:spChg chg="mod">
          <ac:chgData name="Nikolaos Tsirevelos" userId="1b502df3-17f4-4fe3-8356-2aefb84d57ef" providerId="ADAL" clId="{EAD6CDF3-8E3B-4756-B838-79695261C1F6}" dt="2026-09-03T17:54:14.743" v="485" actId="1076"/>
          <ac:spMkLst>
            <pc:docMk/>
            <pc:sldMk cId="773968056" sldId="789"/>
            <ac:spMk id="3" creationId="{0CFF337B-57D4-BC17-C35B-8CCC8A172063}"/>
          </ac:spMkLst>
        </pc:sp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6-05-27T18:52:36.564" idx="2">
    <p:pos x="10" y="10"/>
    <p:text>η ερώτηση "πού υπάρχουν τα παραπάνω στοιχεία" με μπερδεύει. Ποια παραπάνω?</p:text>
    <p:extLst>
      <p:ext uri="{C676402C-5697-4E1C-873F-D02D1690AC5C}">
        <p15:threadingInfo xmlns:p15="http://schemas.microsoft.com/office/powerpoint/2012/main" timeZoneBias="-180"/>
      </p:ext>
    </p:extLst>
  </p:cm>
  <p:cm authorId="2" dt="2026-05-27T21:28:05.756" idx="1">
    <p:pos x="10" y="146"/>
    <p:text>Σε διάφορα βιβλία για τη διδακτική. Και σε δικό μου και στον Κουκουνάρα Λιάγκη.</p:text>
    <p:extLst>
      <p:ext uri="{C676402C-5697-4E1C-873F-D02D1690AC5C}">
        <p15:threadingInfo xmlns:p15="http://schemas.microsoft.com/office/powerpoint/2012/main" timeZoneBias="-180">
          <p15:parentCm authorId="1" idx="2"/>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6-05-27T19:40:46.827" idx="4">
    <p:pos x="2506" y="2286"/>
    <p:text>χρειάζεται επεξεργασία σ' αυτήν την καρτέλα</p:text>
    <p:extLst>
      <p:ext uri="{C676402C-5697-4E1C-873F-D02D1690AC5C}">
        <p15:threadingInfo xmlns:p15="http://schemas.microsoft.com/office/powerpoint/2012/main" timeZoneBias="-180"/>
      </p:ext>
    </p:extLst>
  </p:cm>
  <p:cm authorId="2" dt="2026-05-27T21:41:32.909" idx="2">
    <p:pos x="2506" y="2422"/>
    <p:text>Για δες, είναι καλά τώρα;</p:text>
    <p:extLst>
      <p:ext uri="{C676402C-5697-4E1C-873F-D02D1690AC5C}">
        <p15:threadingInfo xmlns:p15="http://schemas.microsoft.com/office/powerpoint/2012/main" timeZoneBias="-180">
          <p15:parentCm authorId="1" idx="4"/>
        </p15:threadingInfo>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6-05-27T19:41:49.092" idx="5">
    <p:pos x="10" y="10"/>
    <p:text>αυτά τα στοιχεία επαναλαμβάνονται και σε προηγούμενη καρτέλα</p:text>
    <p:extLst>
      <p:ext uri="{C676402C-5697-4E1C-873F-D02D1690AC5C}">
        <p15:threadingInfo xmlns:p15="http://schemas.microsoft.com/office/powerpoint/2012/main" timeZoneBias="-180"/>
      </p:ext>
    </p:extLst>
  </p:cm>
  <p:cm authorId="2" dt="2026-05-27T21:43:35.966" idx="3">
    <p:pos x="10" y="146"/>
    <p:text>Σε ποια;</p:text>
    <p:extLst>
      <p:ext uri="{C676402C-5697-4E1C-873F-D02D1690AC5C}">
        <p15:threadingInfo xmlns:p15="http://schemas.microsoft.com/office/powerpoint/2012/main" timeZoneBias="-180">
          <p15:parentCm authorId="1" idx="5"/>
        </p15:threadingInfo>
      </p:ext>
    </p:extLst>
  </p:cm>
</p:cmLst>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EBF167-0B2A-4A33-AC20-6C3FBDF81F3D}" type="doc">
      <dgm:prSet loTypeId="urn:microsoft.com/office/officeart/2005/8/layout/venn3" loCatId="relationship" qsTypeId="urn:microsoft.com/office/officeart/2005/8/quickstyle/simple1#1" qsCatId="simple" csTypeId="urn:microsoft.com/office/officeart/2005/8/colors/accent1_2#1" csCatId="accent1" phldr="1"/>
      <dgm:spPr/>
      <dgm:t>
        <a:bodyPr/>
        <a:lstStyle/>
        <a:p>
          <a:endParaRPr lang="el-GR"/>
        </a:p>
      </dgm:t>
    </dgm:pt>
    <dgm:pt modelId="{E06ED4F8-700B-4B16-9127-81175020F308}">
      <dgm:prSet phldrT="[Κείμενο]" phldr="0"/>
      <dgm:spPr>
        <a:solidFill>
          <a:schemeClr val="accent4">
            <a:lumMod val="75000"/>
            <a:alpha val="50000"/>
          </a:schemeClr>
        </a:solidFill>
      </dgm:spPr>
      <dgm:t>
        <a:bodyPr/>
        <a:lstStyle/>
        <a:p>
          <a:r>
            <a:rPr lang="el-GR" dirty="0"/>
            <a:t>Αξιοποίηση των φιλοσοφικών ηθικών θεωριών και των θρησκευτικών παραδόσεων</a:t>
          </a:r>
        </a:p>
      </dgm:t>
    </dgm:pt>
    <dgm:pt modelId="{A0B50327-0CA3-4FA1-BAAF-8B4D0EA42D2F}" type="parTrans" cxnId="{CF341E4E-435F-4A0F-B57C-6EA25B5083CC}">
      <dgm:prSet/>
      <dgm:spPr/>
      <dgm:t>
        <a:bodyPr/>
        <a:lstStyle/>
        <a:p>
          <a:endParaRPr lang="el-GR"/>
        </a:p>
      </dgm:t>
    </dgm:pt>
    <dgm:pt modelId="{28CF0BE8-BB48-47EA-99E2-F8DAA2A16553}" type="sibTrans" cxnId="{CF341E4E-435F-4A0F-B57C-6EA25B5083CC}">
      <dgm:prSet/>
      <dgm:spPr/>
      <dgm:t>
        <a:bodyPr/>
        <a:lstStyle/>
        <a:p>
          <a:endParaRPr lang="el-GR"/>
        </a:p>
      </dgm:t>
    </dgm:pt>
    <dgm:pt modelId="{E1A7BD33-7079-411E-A565-4636C69008C4}">
      <dgm:prSet phldrT="[Κείμενο]" phldr="0"/>
      <dgm:spPr>
        <a:solidFill>
          <a:schemeClr val="accent6">
            <a:lumMod val="75000"/>
            <a:alpha val="50000"/>
          </a:schemeClr>
        </a:solidFill>
      </dgm:spPr>
      <dgm:t>
        <a:bodyPr/>
        <a:lstStyle/>
        <a:p>
          <a:r>
            <a:rPr lang="el-GR" dirty="0"/>
            <a:t>Συνεργατική μάθηση </a:t>
          </a:r>
        </a:p>
      </dgm:t>
    </dgm:pt>
    <dgm:pt modelId="{32162A09-60BD-487E-B8A2-1C83FB4C18DE}" type="parTrans" cxnId="{F02A9319-61C9-4AEF-8E41-B8C87A449AA7}">
      <dgm:prSet/>
      <dgm:spPr/>
      <dgm:t>
        <a:bodyPr/>
        <a:lstStyle/>
        <a:p>
          <a:endParaRPr lang="el-GR"/>
        </a:p>
      </dgm:t>
    </dgm:pt>
    <dgm:pt modelId="{663B2ACF-04AE-4971-BE77-D00E9ADB0287}" type="sibTrans" cxnId="{F02A9319-61C9-4AEF-8E41-B8C87A449AA7}">
      <dgm:prSet/>
      <dgm:spPr/>
      <dgm:t>
        <a:bodyPr/>
        <a:lstStyle/>
        <a:p>
          <a:endParaRPr lang="el-GR"/>
        </a:p>
      </dgm:t>
    </dgm:pt>
    <dgm:pt modelId="{836DDFA0-C43D-4297-AD8B-AD700C4C52DD}">
      <dgm:prSet phldrT="[Κείμενο]" phldr="0"/>
      <dgm:spPr>
        <a:solidFill>
          <a:schemeClr val="tx2">
            <a:lumMod val="50000"/>
            <a:alpha val="50000"/>
          </a:schemeClr>
        </a:solidFill>
      </dgm:spPr>
      <dgm:t>
        <a:bodyPr/>
        <a:lstStyle/>
        <a:p>
          <a:r>
            <a:rPr lang="el-GR" dirty="0"/>
            <a:t>Δημοκρατική κουλτούρα</a:t>
          </a:r>
        </a:p>
      </dgm:t>
    </dgm:pt>
    <dgm:pt modelId="{2EFAE9FB-AFD1-432A-9D33-49028F5D759B}" type="parTrans" cxnId="{890906BC-94D8-4E71-8A88-AA8FC873A715}">
      <dgm:prSet/>
      <dgm:spPr/>
      <dgm:t>
        <a:bodyPr/>
        <a:lstStyle/>
        <a:p>
          <a:endParaRPr lang="el-GR"/>
        </a:p>
      </dgm:t>
    </dgm:pt>
    <dgm:pt modelId="{CB6DCB7E-1904-43CF-9818-03560F84FFDF}" type="sibTrans" cxnId="{890906BC-94D8-4E71-8A88-AA8FC873A715}">
      <dgm:prSet/>
      <dgm:spPr/>
      <dgm:t>
        <a:bodyPr/>
        <a:lstStyle/>
        <a:p>
          <a:endParaRPr lang="el-GR"/>
        </a:p>
      </dgm:t>
    </dgm:pt>
    <dgm:pt modelId="{791FDE7B-3A3F-4DF5-AAEF-5680B25BD16A}">
      <dgm:prSet phldrT="[Κείμενο]" phldr="0"/>
      <dgm:spPr/>
      <dgm:t>
        <a:bodyPr/>
        <a:lstStyle/>
        <a:p>
          <a:r>
            <a:rPr lang="el-GR" dirty="0"/>
            <a:t>Συμπερίληψη</a:t>
          </a:r>
        </a:p>
      </dgm:t>
    </dgm:pt>
    <dgm:pt modelId="{F09CF8E4-7972-46FC-9784-EB0ADA81F372}" type="parTrans" cxnId="{5011B73F-7D3C-4565-99F5-D0F9BBBA1861}">
      <dgm:prSet/>
      <dgm:spPr/>
      <dgm:t>
        <a:bodyPr/>
        <a:lstStyle/>
        <a:p>
          <a:endParaRPr lang="el-GR"/>
        </a:p>
      </dgm:t>
    </dgm:pt>
    <dgm:pt modelId="{6D1187DE-F749-4471-A0D7-ACDEEA7DC09C}" type="sibTrans" cxnId="{5011B73F-7D3C-4565-99F5-D0F9BBBA1861}">
      <dgm:prSet/>
      <dgm:spPr/>
      <dgm:t>
        <a:bodyPr/>
        <a:lstStyle/>
        <a:p>
          <a:endParaRPr lang="el-GR"/>
        </a:p>
      </dgm:t>
    </dgm:pt>
    <dgm:pt modelId="{B0BAB0B3-A667-42E2-8238-6AC5CEBEEE19}" type="pres">
      <dgm:prSet presAssocID="{A6EBF167-0B2A-4A33-AC20-6C3FBDF81F3D}" presName="Name0" presStyleCnt="0">
        <dgm:presLayoutVars>
          <dgm:dir/>
          <dgm:resizeHandles val="exact"/>
        </dgm:presLayoutVars>
      </dgm:prSet>
      <dgm:spPr/>
    </dgm:pt>
    <dgm:pt modelId="{C0BE78B0-71DA-4BF6-A969-7DA4743820B7}" type="pres">
      <dgm:prSet presAssocID="{E06ED4F8-700B-4B16-9127-81175020F308}" presName="Name5" presStyleLbl="vennNode1" presStyleIdx="0" presStyleCnt="4">
        <dgm:presLayoutVars>
          <dgm:bulletEnabled val="1"/>
        </dgm:presLayoutVars>
      </dgm:prSet>
      <dgm:spPr/>
    </dgm:pt>
    <dgm:pt modelId="{6E20BFE1-2A72-45F4-A9FB-D20DF1153A65}" type="pres">
      <dgm:prSet presAssocID="{28CF0BE8-BB48-47EA-99E2-F8DAA2A16553}" presName="space" presStyleCnt="0"/>
      <dgm:spPr/>
    </dgm:pt>
    <dgm:pt modelId="{204F7A3F-BDA1-4E23-ADBC-85360B9EF4E4}" type="pres">
      <dgm:prSet presAssocID="{E1A7BD33-7079-411E-A565-4636C69008C4}" presName="Name5" presStyleLbl="vennNode1" presStyleIdx="1" presStyleCnt="4" custLinFactNeighborY="395">
        <dgm:presLayoutVars>
          <dgm:bulletEnabled val="1"/>
        </dgm:presLayoutVars>
      </dgm:prSet>
      <dgm:spPr/>
    </dgm:pt>
    <dgm:pt modelId="{12C97A5D-6BCB-4E5D-80AB-8EF3C05FA82F}" type="pres">
      <dgm:prSet presAssocID="{663B2ACF-04AE-4971-BE77-D00E9ADB0287}" presName="space" presStyleCnt="0"/>
      <dgm:spPr/>
    </dgm:pt>
    <dgm:pt modelId="{168A50F1-018F-4C22-85CD-EEA83498FA2A}" type="pres">
      <dgm:prSet presAssocID="{836DDFA0-C43D-4297-AD8B-AD700C4C52DD}" presName="Name5" presStyleLbl="vennNode1" presStyleIdx="2" presStyleCnt="4">
        <dgm:presLayoutVars>
          <dgm:bulletEnabled val="1"/>
        </dgm:presLayoutVars>
      </dgm:prSet>
      <dgm:spPr/>
    </dgm:pt>
    <dgm:pt modelId="{81BC2952-E110-4DD8-B3F5-74C5A6AAFAC8}" type="pres">
      <dgm:prSet presAssocID="{CB6DCB7E-1904-43CF-9818-03560F84FFDF}" presName="space" presStyleCnt="0"/>
      <dgm:spPr/>
    </dgm:pt>
    <dgm:pt modelId="{9D5C2F47-DD89-44EF-B87F-A050A912074F}" type="pres">
      <dgm:prSet presAssocID="{791FDE7B-3A3F-4DF5-AAEF-5680B25BD16A}" presName="Name5" presStyleLbl="vennNode1" presStyleIdx="3" presStyleCnt="4">
        <dgm:presLayoutVars>
          <dgm:bulletEnabled val="1"/>
        </dgm:presLayoutVars>
      </dgm:prSet>
      <dgm:spPr/>
    </dgm:pt>
  </dgm:ptLst>
  <dgm:cxnLst>
    <dgm:cxn modelId="{F02A9319-61C9-4AEF-8E41-B8C87A449AA7}" srcId="{A6EBF167-0B2A-4A33-AC20-6C3FBDF81F3D}" destId="{E1A7BD33-7079-411E-A565-4636C69008C4}" srcOrd="1" destOrd="0" parTransId="{32162A09-60BD-487E-B8A2-1C83FB4C18DE}" sibTransId="{663B2ACF-04AE-4971-BE77-D00E9ADB0287}"/>
    <dgm:cxn modelId="{5011B73F-7D3C-4565-99F5-D0F9BBBA1861}" srcId="{A6EBF167-0B2A-4A33-AC20-6C3FBDF81F3D}" destId="{791FDE7B-3A3F-4DF5-AAEF-5680B25BD16A}" srcOrd="3" destOrd="0" parTransId="{F09CF8E4-7972-46FC-9784-EB0ADA81F372}" sibTransId="{6D1187DE-F749-4471-A0D7-ACDEEA7DC09C}"/>
    <dgm:cxn modelId="{CF341E4E-435F-4A0F-B57C-6EA25B5083CC}" srcId="{A6EBF167-0B2A-4A33-AC20-6C3FBDF81F3D}" destId="{E06ED4F8-700B-4B16-9127-81175020F308}" srcOrd="0" destOrd="0" parTransId="{A0B50327-0CA3-4FA1-BAAF-8B4D0EA42D2F}" sibTransId="{28CF0BE8-BB48-47EA-99E2-F8DAA2A16553}"/>
    <dgm:cxn modelId="{CB48C872-98A6-4567-BB9C-1AE1F0FE0D2E}" type="presOf" srcId="{E1A7BD33-7079-411E-A565-4636C69008C4}" destId="{204F7A3F-BDA1-4E23-ADBC-85360B9EF4E4}" srcOrd="0" destOrd="0" presId="urn:microsoft.com/office/officeart/2005/8/layout/venn3"/>
    <dgm:cxn modelId="{8998E97E-F0C9-4DE6-BC2F-C32D7BF03D59}" type="presOf" srcId="{E06ED4F8-700B-4B16-9127-81175020F308}" destId="{C0BE78B0-71DA-4BF6-A969-7DA4743820B7}" srcOrd="0" destOrd="0" presId="urn:microsoft.com/office/officeart/2005/8/layout/venn3"/>
    <dgm:cxn modelId="{CC58099C-752F-41CD-803A-633D7DEE0825}" type="presOf" srcId="{836DDFA0-C43D-4297-AD8B-AD700C4C52DD}" destId="{168A50F1-018F-4C22-85CD-EEA83498FA2A}" srcOrd="0" destOrd="0" presId="urn:microsoft.com/office/officeart/2005/8/layout/venn3"/>
    <dgm:cxn modelId="{890906BC-94D8-4E71-8A88-AA8FC873A715}" srcId="{A6EBF167-0B2A-4A33-AC20-6C3FBDF81F3D}" destId="{836DDFA0-C43D-4297-AD8B-AD700C4C52DD}" srcOrd="2" destOrd="0" parTransId="{2EFAE9FB-AFD1-432A-9D33-49028F5D759B}" sibTransId="{CB6DCB7E-1904-43CF-9818-03560F84FFDF}"/>
    <dgm:cxn modelId="{DEFEBBF6-605A-4351-B6C1-848ABB848164}" type="presOf" srcId="{A6EBF167-0B2A-4A33-AC20-6C3FBDF81F3D}" destId="{B0BAB0B3-A667-42E2-8238-6AC5CEBEEE19}" srcOrd="0" destOrd="0" presId="urn:microsoft.com/office/officeart/2005/8/layout/venn3"/>
    <dgm:cxn modelId="{2ABCD2FA-14C1-4926-B0A5-AB86209F2C71}" type="presOf" srcId="{791FDE7B-3A3F-4DF5-AAEF-5680B25BD16A}" destId="{9D5C2F47-DD89-44EF-B87F-A050A912074F}" srcOrd="0" destOrd="0" presId="urn:microsoft.com/office/officeart/2005/8/layout/venn3"/>
    <dgm:cxn modelId="{31093700-D1DB-4622-A66B-11282977F093}" type="presParOf" srcId="{B0BAB0B3-A667-42E2-8238-6AC5CEBEEE19}" destId="{C0BE78B0-71DA-4BF6-A969-7DA4743820B7}" srcOrd="0" destOrd="0" presId="urn:microsoft.com/office/officeart/2005/8/layout/venn3"/>
    <dgm:cxn modelId="{EA8990EF-C4C3-4EBC-AC29-F459ED05A7EB}" type="presParOf" srcId="{B0BAB0B3-A667-42E2-8238-6AC5CEBEEE19}" destId="{6E20BFE1-2A72-45F4-A9FB-D20DF1153A65}" srcOrd="1" destOrd="0" presId="urn:microsoft.com/office/officeart/2005/8/layout/venn3"/>
    <dgm:cxn modelId="{5099FB6D-8096-4184-B762-E69331B08FD7}" type="presParOf" srcId="{B0BAB0B3-A667-42E2-8238-6AC5CEBEEE19}" destId="{204F7A3F-BDA1-4E23-ADBC-85360B9EF4E4}" srcOrd="2" destOrd="0" presId="urn:microsoft.com/office/officeart/2005/8/layout/venn3"/>
    <dgm:cxn modelId="{6457E920-0AB3-480F-9EC4-3B45FE5557A6}" type="presParOf" srcId="{B0BAB0B3-A667-42E2-8238-6AC5CEBEEE19}" destId="{12C97A5D-6BCB-4E5D-80AB-8EF3C05FA82F}" srcOrd="3" destOrd="0" presId="urn:microsoft.com/office/officeart/2005/8/layout/venn3"/>
    <dgm:cxn modelId="{A67BB077-ACCE-4854-9693-FC82E38E44F7}" type="presParOf" srcId="{B0BAB0B3-A667-42E2-8238-6AC5CEBEEE19}" destId="{168A50F1-018F-4C22-85CD-EEA83498FA2A}" srcOrd="4" destOrd="0" presId="urn:microsoft.com/office/officeart/2005/8/layout/venn3"/>
    <dgm:cxn modelId="{2D92D450-186A-4366-AF0F-3E227E6935A7}" type="presParOf" srcId="{B0BAB0B3-A667-42E2-8238-6AC5CEBEEE19}" destId="{81BC2952-E110-4DD8-B3F5-74C5A6AAFAC8}" srcOrd="5" destOrd="0" presId="urn:microsoft.com/office/officeart/2005/8/layout/venn3"/>
    <dgm:cxn modelId="{DC8D3DE0-0A4D-4F4C-BADD-D4BDC5080E24}" type="presParOf" srcId="{B0BAB0B3-A667-42E2-8238-6AC5CEBEEE19}" destId="{9D5C2F47-DD89-44EF-B87F-A050A912074F}" srcOrd="6"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EA82EA-AA95-4397-8160-EBA08CA394DE}" type="doc">
      <dgm:prSet loTypeId="urn:microsoft.com/office/officeart/2005/8/layout/venn1" loCatId="relationship" qsTypeId="urn:microsoft.com/office/officeart/2005/8/quickstyle/simple1#2" qsCatId="simple" csTypeId="urn:microsoft.com/office/officeart/2005/8/colors/accent1_2#2" csCatId="accent1" phldr="1"/>
      <dgm:spPr/>
      <dgm:t>
        <a:bodyPr/>
        <a:lstStyle/>
        <a:p>
          <a:endParaRPr lang="el-GR"/>
        </a:p>
      </dgm:t>
    </dgm:pt>
    <dgm:pt modelId="{24ACA5F7-F225-4973-8A84-BCD5FAF705EB}">
      <dgm:prSet phldrT="[Κείμενο]" phldr="0"/>
      <dgm:spPr>
        <a:solidFill>
          <a:schemeClr val="accent2">
            <a:lumMod val="60000"/>
            <a:lumOff val="40000"/>
            <a:alpha val="50000"/>
          </a:schemeClr>
        </a:solidFill>
      </dgm:spPr>
      <dgm:t>
        <a:bodyPr/>
        <a:lstStyle/>
        <a:p>
          <a:r>
            <a:rPr lang="el-GR" dirty="0"/>
            <a:t>Καλή γνώση του αντικειμένου της Ηθικής</a:t>
          </a:r>
        </a:p>
      </dgm:t>
    </dgm:pt>
    <dgm:pt modelId="{034270A1-CCE4-4BA5-B697-EE267435B5B4}" type="parTrans" cxnId="{3B2B7E4D-A585-48D8-A823-1E6258C9B4E5}">
      <dgm:prSet/>
      <dgm:spPr/>
      <dgm:t>
        <a:bodyPr/>
        <a:lstStyle/>
        <a:p>
          <a:endParaRPr lang="el-GR"/>
        </a:p>
      </dgm:t>
    </dgm:pt>
    <dgm:pt modelId="{06C702B1-62BA-4167-BEFB-C8FC74D6CFAD}" type="sibTrans" cxnId="{3B2B7E4D-A585-48D8-A823-1E6258C9B4E5}">
      <dgm:prSet/>
      <dgm:spPr/>
      <dgm:t>
        <a:bodyPr/>
        <a:lstStyle/>
        <a:p>
          <a:endParaRPr lang="el-GR"/>
        </a:p>
      </dgm:t>
    </dgm:pt>
    <dgm:pt modelId="{FBEF8445-0667-40E2-BEEC-AA235DA1A2F4}">
      <dgm:prSet phldrT="[Κείμενο]" phldr="0"/>
      <dgm:spPr/>
      <dgm:t>
        <a:bodyPr/>
        <a:lstStyle/>
        <a:p>
          <a:r>
            <a:rPr lang="el-GR" dirty="0"/>
            <a:t>Χρήση κατάλληλων τεχνολογικών εργαλείων και πόρων</a:t>
          </a:r>
        </a:p>
      </dgm:t>
    </dgm:pt>
    <dgm:pt modelId="{4D771168-B284-4335-B961-1A6F151C3B35}" type="parTrans" cxnId="{542252D7-321A-46BB-B56E-9892678E30CE}">
      <dgm:prSet/>
      <dgm:spPr/>
      <dgm:t>
        <a:bodyPr/>
        <a:lstStyle/>
        <a:p>
          <a:endParaRPr lang="el-GR"/>
        </a:p>
      </dgm:t>
    </dgm:pt>
    <dgm:pt modelId="{18ECAE54-65EB-4F5C-9EEB-B4F8CE77CD7B}" type="sibTrans" cxnId="{542252D7-321A-46BB-B56E-9892678E30CE}">
      <dgm:prSet/>
      <dgm:spPr/>
      <dgm:t>
        <a:bodyPr/>
        <a:lstStyle/>
        <a:p>
          <a:endParaRPr lang="el-GR"/>
        </a:p>
      </dgm:t>
    </dgm:pt>
    <dgm:pt modelId="{D23BAFDD-B2FA-40DF-87BE-2B9EA69A020C}">
      <dgm:prSet phldrT="[Κείμενο]" phldr="0"/>
      <dgm:spPr>
        <a:solidFill>
          <a:srgbClr val="92D050"/>
        </a:solidFill>
      </dgm:spPr>
      <dgm:t>
        <a:bodyPr/>
        <a:lstStyle/>
        <a:p>
          <a:r>
            <a:rPr lang="el-GR" dirty="0"/>
            <a:t>Αξιοποίηση παιδαγωγικών στρατηγικών, μεθόδων και τεχνικών</a:t>
          </a:r>
        </a:p>
      </dgm:t>
    </dgm:pt>
    <dgm:pt modelId="{F553A894-F31F-4B72-B4EA-823AEC7B8BE9}" type="parTrans" cxnId="{ABD66047-A862-437A-B987-6DF2FB9F4E03}">
      <dgm:prSet/>
      <dgm:spPr/>
      <dgm:t>
        <a:bodyPr/>
        <a:lstStyle/>
        <a:p>
          <a:endParaRPr lang="el-GR"/>
        </a:p>
      </dgm:t>
    </dgm:pt>
    <dgm:pt modelId="{4E411AB5-C62C-41F4-80E6-EE349D27DBC1}" type="sibTrans" cxnId="{ABD66047-A862-437A-B987-6DF2FB9F4E03}">
      <dgm:prSet/>
      <dgm:spPr/>
      <dgm:t>
        <a:bodyPr/>
        <a:lstStyle/>
        <a:p>
          <a:endParaRPr lang="el-GR"/>
        </a:p>
      </dgm:t>
    </dgm:pt>
    <dgm:pt modelId="{6451599B-B819-439C-95DF-F4C5E2828BE3}" type="pres">
      <dgm:prSet presAssocID="{EAEA82EA-AA95-4397-8160-EBA08CA394DE}" presName="compositeShape" presStyleCnt="0">
        <dgm:presLayoutVars>
          <dgm:chMax val="7"/>
          <dgm:dir/>
          <dgm:resizeHandles val="exact"/>
        </dgm:presLayoutVars>
      </dgm:prSet>
      <dgm:spPr/>
    </dgm:pt>
    <dgm:pt modelId="{567B0A60-333B-49CC-A974-7BBE0E5910D6}" type="pres">
      <dgm:prSet presAssocID="{24ACA5F7-F225-4973-8A84-BCD5FAF705EB}" presName="circ1" presStyleLbl="vennNode1" presStyleIdx="0" presStyleCnt="3"/>
      <dgm:spPr/>
    </dgm:pt>
    <dgm:pt modelId="{3CEFED09-8EE0-4847-96C2-8C607A5266EB}" type="pres">
      <dgm:prSet presAssocID="{24ACA5F7-F225-4973-8A84-BCD5FAF705EB}" presName="circ1Tx" presStyleLbl="revTx" presStyleIdx="0" presStyleCnt="0">
        <dgm:presLayoutVars>
          <dgm:chMax val="0"/>
          <dgm:chPref val="0"/>
          <dgm:bulletEnabled val="1"/>
        </dgm:presLayoutVars>
      </dgm:prSet>
      <dgm:spPr/>
    </dgm:pt>
    <dgm:pt modelId="{AB63A914-113C-4709-B417-316E62A1C6B4}" type="pres">
      <dgm:prSet presAssocID="{FBEF8445-0667-40E2-BEEC-AA235DA1A2F4}" presName="circ2" presStyleLbl="vennNode1" presStyleIdx="1" presStyleCnt="3"/>
      <dgm:spPr/>
    </dgm:pt>
    <dgm:pt modelId="{1199C77C-4E59-4F0F-AE09-84AFB9E9180F}" type="pres">
      <dgm:prSet presAssocID="{FBEF8445-0667-40E2-BEEC-AA235DA1A2F4}" presName="circ2Tx" presStyleLbl="revTx" presStyleIdx="0" presStyleCnt="0">
        <dgm:presLayoutVars>
          <dgm:chMax val="0"/>
          <dgm:chPref val="0"/>
          <dgm:bulletEnabled val="1"/>
        </dgm:presLayoutVars>
      </dgm:prSet>
      <dgm:spPr/>
    </dgm:pt>
    <dgm:pt modelId="{FA1151F1-AAC1-4B67-B3A4-B786A7C61B09}" type="pres">
      <dgm:prSet presAssocID="{D23BAFDD-B2FA-40DF-87BE-2B9EA69A020C}" presName="circ3" presStyleLbl="vennNode1" presStyleIdx="2" presStyleCnt="3"/>
      <dgm:spPr/>
    </dgm:pt>
    <dgm:pt modelId="{A43E385A-EDCF-48B3-B060-D4B17BA020F6}" type="pres">
      <dgm:prSet presAssocID="{D23BAFDD-B2FA-40DF-87BE-2B9EA69A020C}" presName="circ3Tx" presStyleLbl="revTx" presStyleIdx="0" presStyleCnt="0">
        <dgm:presLayoutVars>
          <dgm:chMax val="0"/>
          <dgm:chPref val="0"/>
          <dgm:bulletEnabled val="1"/>
        </dgm:presLayoutVars>
      </dgm:prSet>
      <dgm:spPr/>
    </dgm:pt>
  </dgm:ptLst>
  <dgm:cxnLst>
    <dgm:cxn modelId="{7CAD9C00-6BCA-4706-B66A-E34C87C370F8}" type="presOf" srcId="{24ACA5F7-F225-4973-8A84-BCD5FAF705EB}" destId="{567B0A60-333B-49CC-A974-7BBE0E5910D6}" srcOrd="0" destOrd="0" presId="urn:microsoft.com/office/officeart/2005/8/layout/venn1"/>
    <dgm:cxn modelId="{10924A0E-EC52-4554-AA9C-481D2719CE4B}" type="presOf" srcId="{D23BAFDD-B2FA-40DF-87BE-2B9EA69A020C}" destId="{FA1151F1-AAC1-4B67-B3A4-B786A7C61B09}" srcOrd="0" destOrd="0" presId="urn:microsoft.com/office/officeart/2005/8/layout/venn1"/>
    <dgm:cxn modelId="{ABD66047-A862-437A-B987-6DF2FB9F4E03}" srcId="{EAEA82EA-AA95-4397-8160-EBA08CA394DE}" destId="{D23BAFDD-B2FA-40DF-87BE-2B9EA69A020C}" srcOrd="2" destOrd="0" parTransId="{F553A894-F31F-4B72-B4EA-823AEC7B8BE9}" sibTransId="{4E411AB5-C62C-41F4-80E6-EE349D27DBC1}"/>
    <dgm:cxn modelId="{3B2B7E4D-A585-48D8-A823-1E6258C9B4E5}" srcId="{EAEA82EA-AA95-4397-8160-EBA08CA394DE}" destId="{24ACA5F7-F225-4973-8A84-BCD5FAF705EB}" srcOrd="0" destOrd="0" parTransId="{034270A1-CCE4-4BA5-B697-EE267435B5B4}" sibTransId="{06C702B1-62BA-4167-BEFB-C8FC74D6CFAD}"/>
    <dgm:cxn modelId="{AC4CAB57-0B78-4DC3-8483-620BD4235953}" type="presOf" srcId="{D23BAFDD-B2FA-40DF-87BE-2B9EA69A020C}" destId="{A43E385A-EDCF-48B3-B060-D4B17BA020F6}" srcOrd="1" destOrd="0" presId="urn:microsoft.com/office/officeart/2005/8/layout/venn1"/>
    <dgm:cxn modelId="{243F53AE-BE96-48F8-9A88-6368ED230849}" type="presOf" srcId="{24ACA5F7-F225-4973-8A84-BCD5FAF705EB}" destId="{3CEFED09-8EE0-4847-96C2-8C607A5266EB}" srcOrd="1" destOrd="0" presId="urn:microsoft.com/office/officeart/2005/8/layout/venn1"/>
    <dgm:cxn modelId="{2FCA66CC-E281-4F42-BB0A-A6A567415C15}" type="presOf" srcId="{FBEF8445-0667-40E2-BEEC-AA235DA1A2F4}" destId="{1199C77C-4E59-4F0F-AE09-84AFB9E9180F}" srcOrd="1" destOrd="0" presId="urn:microsoft.com/office/officeart/2005/8/layout/venn1"/>
    <dgm:cxn modelId="{542252D7-321A-46BB-B56E-9892678E30CE}" srcId="{EAEA82EA-AA95-4397-8160-EBA08CA394DE}" destId="{FBEF8445-0667-40E2-BEEC-AA235DA1A2F4}" srcOrd="1" destOrd="0" parTransId="{4D771168-B284-4335-B961-1A6F151C3B35}" sibTransId="{18ECAE54-65EB-4F5C-9EEB-B4F8CE77CD7B}"/>
    <dgm:cxn modelId="{F1A4BCEA-EB37-4C0E-ADBD-067A94E9A4F6}" type="presOf" srcId="{FBEF8445-0667-40E2-BEEC-AA235DA1A2F4}" destId="{AB63A914-113C-4709-B417-316E62A1C6B4}" srcOrd="0" destOrd="0" presId="urn:microsoft.com/office/officeart/2005/8/layout/venn1"/>
    <dgm:cxn modelId="{632BA7FA-409C-4512-AF14-9EDC80AF25EC}" type="presOf" srcId="{EAEA82EA-AA95-4397-8160-EBA08CA394DE}" destId="{6451599B-B819-439C-95DF-F4C5E2828BE3}" srcOrd="0" destOrd="0" presId="urn:microsoft.com/office/officeart/2005/8/layout/venn1"/>
    <dgm:cxn modelId="{F3447C79-9406-4D01-B84E-CA3F91C49BF2}" type="presParOf" srcId="{6451599B-B819-439C-95DF-F4C5E2828BE3}" destId="{567B0A60-333B-49CC-A974-7BBE0E5910D6}" srcOrd="0" destOrd="0" presId="urn:microsoft.com/office/officeart/2005/8/layout/venn1"/>
    <dgm:cxn modelId="{46362C90-E38D-4BFD-B321-CCA30B946A36}" type="presParOf" srcId="{6451599B-B819-439C-95DF-F4C5E2828BE3}" destId="{3CEFED09-8EE0-4847-96C2-8C607A5266EB}" srcOrd="1" destOrd="0" presId="urn:microsoft.com/office/officeart/2005/8/layout/venn1"/>
    <dgm:cxn modelId="{B2D37E0E-7052-4AB5-AFB2-093730B186F6}" type="presParOf" srcId="{6451599B-B819-439C-95DF-F4C5E2828BE3}" destId="{AB63A914-113C-4709-B417-316E62A1C6B4}" srcOrd="2" destOrd="0" presId="urn:microsoft.com/office/officeart/2005/8/layout/venn1"/>
    <dgm:cxn modelId="{5F4909DE-A669-4348-977D-C4D0C989C29A}" type="presParOf" srcId="{6451599B-B819-439C-95DF-F4C5E2828BE3}" destId="{1199C77C-4E59-4F0F-AE09-84AFB9E9180F}" srcOrd="3" destOrd="0" presId="urn:microsoft.com/office/officeart/2005/8/layout/venn1"/>
    <dgm:cxn modelId="{19E1F559-42E5-4D18-A54F-9B2179691DD6}" type="presParOf" srcId="{6451599B-B819-439C-95DF-F4C5E2828BE3}" destId="{FA1151F1-AAC1-4B67-B3A4-B786A7C61B09}" srcOrd="4" destOrd="0" presId="urn:microsoft.com/office/officeart/2005/8/layout/venn1"/>
    <dgm:cxn modelId="{DF7FBA9D-981C-467A-A359-B409B9870893}" type="presParOf" srcId="{6451599B-B819-439C-95DF-F4C5E2828BE3}" destId="{A43E385A-EDCF-48B3-B060-D4B17BA020F6}"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B4C86E0-07AC-4598-A3A3-154D49B1C1D0}" type="doc">
      <dgm:prSet loTypeId="urn:microsoft.com/office/officeart/2005/8/layout/vList2" loCatId="list" qsTypeId="urn:microsoft.com/office/officeart/2005/8/quickstyle/simple4#1" qsCatId="simple" csTypeId="urn:microsoft.com/office/officeart/2005/8/colors/accent1_2#3" csCatId="accent1" phldr="1"/>
      <dgm:spPr/>
      <dgm:t>
        <a:bodyPr/>
        <a:lstStyle/>
        <a:p>
          <a:endParaRPr lang="en-US"/>
        </a:p>
      </dgm:t>
    </dgm:pt>
    <dgm:pt modelId="{654FA8A7-EFF5-448A-8ACC-D68CAEFEED75}">
      <dgm:prSet/>
      <dgm:spPr/>
      <dgm:t>
        <a:bodyPr/>
        <a:lstStyle/>
        <a:p>
          <a:r>
            <a:rPr lang="el-GR" dirty="0"/>
            <a:t>Μελέτη Προγράμματος Σπουδών (+Γενικοί σκοποί μαθήματος</a:t>
          </a:r>
          <a:endParaRPr lang="en-US" dirty="0"/>
        </a:p>
      </dgm:t>
    </dgm:pt>
    <dgm:pt modelId="{02E3317A-CF2D-4420-82A8-9AC296EBB021}" type="parTrans" cxnId="{BC37EBD1-D322-4471-B1AD-E0EB4203FA0E}">
      <dgm:prSet/>
      <dgm:spPr/>
      <dgm:t>
        <a:bodyPr/>
        <a:lstStyle/>
        <a:p>
          <a:endParaRPr lang="en-US"/>
        </a:p>
      </dgm:t>
    </dgm:pt>
    <dgm:pt modelId="{770CE381-A3D0-4AE9-87F5-9E59D92DF8F4}" type="sibTrans" cxnId="{BC37EBD1-D322-4471-B1AD-E0EB4203FA0E}">
      <dgm:prSet/>
      <dgm:spPr/>
      <dgm:t>
        <a:bodyPr/>
        <a:lstStyle/>
        <a:p>
          <a:endParaRPr lang="en-US"/>
        </a:p>
      </dgm:t>
    </dgm:pt>
    <dgm:pt modelId="{13FCDB90-67D5-4938-918B-4AFCFC0D62C4}">
      <dgm:prSet/>
      <dgm:spPr/>
      <dgm:t>
        <a:bodyPr/>
        <a:lstStyle/>
        <a:p>
          <a:r>
            <a:rPr lang="el-GR" dirty="0"/>
            <a:t>Ειδικοί στόχοι και επάρκειες τάξης)</a:t>
          </a:r>
          <a:endParaRPr lang="en-US" dirty="0"/>
        </a:p>
      </dgm:t>
    </dgm:pt>
    <dgm:pt modelId="{71D61413-1082-4518-85FE-06918346CA62}" type="parTrans" cxnId="{2CE99587-9E6C-4DB3-BB50-512CE2F8407E}">
      <dgm:prSet/>
      <dgm:spPr/>
      <dgm:t>
        <a:bodyPr/>
        <a:lstStyle/>
        <a:p>
          <a:endParaRPr lang="en-US"/>
        </a:p>
      </dgm:t>
    </dgm:pt>
    <dgm:pt modelId="{421BDC70-E649-4F06-A618-3822124ABDDD}" type="sibTrans" cxnId="{2CE99587-9E6C-4DB3-BB50-512CE2F8407E}">
      <dgm:prSet/>
      <dgm:spPr/>
      <dgm:t>
        <a:bodyPr/>
        <a:lstStyle/>
        <a:p>
          <a:endParaRPr lang="en-US"/>
        </a:p>
      </dgm:t>
    </dgm:pt>
    <dgm:pt modelId="{B1BF42A9-D79D-48AD-A5EC-A50EE37E5C5A}">
      <dgm:prSet/>
      <dgm:spPr/>
      <dgm:t>
        <a:bodyPr/>
        <a:lstStyle/>
        <a:p>
          <a:r>
            <a:rPr lang="el-GR"/>
            <a:t>Επιλογή ενός ΠΜΣ για κάθε μάθημα (το πολύ 2)</a:t>
          </a:r>
          <a:endParaRPr lang="en-US"/>
        </a:p>
      </dgm:t>
    </dgm:pt>
    <dgm:pt modelId="{B092217A-604F-4F68-A760-EE35EA2851F8}" type="parTrans" cxnId="{59234304-D401-4DDB-AE09-EA96D2C361EA}">
      <dgm:prSet/>
      <dgm:spPr/>
      <dgm:t>
        <a:bodyPr/>
        <a:lstStyle/>
        <a:p>
          <a:endParaRPr lang="en-US"/>
        </a:p>
      </dgm:t>
    </dgm:pt>
    <dgm:pt modelId="{F81EE284-6F23-4BC5-8C73-20389EE3328B}" type="sibTrans" cxnId="{59234304-D401-4DDB-AE09-EA96D2C361EA}">
      <dgm:prSet/>
      <dgm:spPr/>
      <dgm:t>
        <a:bodyPr/>
        <a:lstStyle/>
        <a:p>
          <a:endParaRPr lang="en-US"/>
        </a:p>
      </dgm:t>
    </dgm:pt>
    <dgm:pt modelId="{F490BED4-F4B6-4EAD-90D1-B17A1F5EC66A}">
      <dgm:prSet/>
      <dgm:spPr/>
      <dgm:t>
        <a:bodyPr/>
        <a:lstStyle/>
        <a:p>
          <a:r>
            <a:rPr lang="el-GR" b="1" i="1" dirty="0"/>
            <a:t>Πού υπάρχουν τα παραπάνω στοιχεία</a:t>
          </a:r>
          <a:r>
            <a:rPr lang="el-GR" dirty="0"/>
            <a:t>;</a:t>
          </a:r>
          <a:endParaRPr lang="en-US" dirty="0"/>
        </a:p>
      </dgm:t>
    </dgm:pt>
    <dgm:pt modelId="{14CCFBD5-818A-4EDA-A3EB-8E2B7AB3EF79}" type="parTrans" cxnId="{6EBA3D64-F26C-41D1-9828-49C6FA1EFD1A}">
      <dgm:prSet/>
      <dgm:spPr/>
      <dgm:t>
        <a:bodyPr/>
        <a:lstStyle/>
        <a:p>
          <a:endParaRPr lang="en-US"/>
        </a:p>
      </dgm:t>
    </dgm:pt>
    <dgm:pt modelId="{A7D33843-5146-49BB-A7A0-37C19CE0D0D3}" type="sibTrans" cxnId="{6EBA3D64-F26C-41D1-9828-49C6FA1EFD1A}">
      <dgm:prSet/>
      <dgm:spPr/>
      <dgm:t>
        <a:bodyPr/>
        <a:lstStyle/>
        <a:p>
          <a:endParaRPr lang="en-US"/>
        </a:p>
      </dgm:t>
    </dgm:pt>
    <dgm:pt modelId="{151A6F6F-9DCD-4584-9C05-6EE0D34A66E5}">
      <dgm:prSet/>
      <dgm:spPr/>
      <dgm:t>
        <a:bodyPr/>
        <a:lstStyle/>
        <a:p>
          <a:r>
            <a:rPr lang="el-GR"/>
            <a:t>Αξιολόγηση (πριν το σχεδιασμό)</a:t>
          </a:r>
          <a:endParaRPr lang="en-US"/>
        </a:p>
      </dgm:t>
    </dgm:pt>
    <dgm:pt modelId="{ED118B98-E57E-411E-AF19-60DD96FE88E7}" type="parTrans" cxnId="{6EA4E9EB-DE6A-4896-85E1-5172FE8B4AB9}">
      <dgm:prSet/>
      <dgm:spPr/>
      <dgm:t>
        <a:bodyPr/>
        <a:lstStyle/>
        <a:p>
          <a:endParaRPr lang="en-US"/>
        </a:p>
      </dgm:t>
    </dgm:pt>
    <dgm:pt modelId="{65DEAB53-8CC4-4671-80AB-165E1517619D}" type="sibTrans" cxnId="{6EA4E9EB-DE6A-4896-85E1-5172FE8B4AB9}">
      <dgm:prSet/>
      <dgm:spPr/>
      <dgm:t>
        <a:bodyPr/>
        <a:lstStyle/>
        <a:p>
          <a:endParaRPr lang="en-US"/>
        </a:p>
      </dgm:t>
    </dgm:pt>
    <dgm:pt modelId="{65520A99-872B-4C39-91AE-A5DCBFB052BC}">
      <dgm:prSet/>
      <dgm:spPr/>
      <dgm:t>
        <a:bodyPr/>
        <a:lstStyle/>
        <a:p>
          <a:r>
            <a:rPr lang="el-GR"/>
            <a:t>Επιλογή μεθόδου (βιωματική μέθοδος)</a:t>
          </a:r>
          <a:endParaRPr lang="en-US"/>
        </a:p>
      </dgm:t>
    </dgm:pt>
    <dgm:pt modelId="{6A0EE394-0A78-45E3-B56D-9CA44A01E50B}" type="parTrans" cxnId="{A04F06FD-7802-400D-AD7C-820416A9F39C}">
      <dgm:prSet/>
      <dgm:spPr/>
      <dgm:t>
        <a:bodyPr/>
        <a:lstStyle/>
        <a:p>
          <a:endParaRPr lang="en-US"/>
        </a:p>
      </dgm:t>
    </dgm:pt>
    <dgm:pt modelId="{D1B495FC-6CC0-48BF-A931-5D23FA34C724}" type="sibTrans" cxnId="{A04F06FD-7802-400D-AD7C-820416A9F39C}">
      <dgm:prSet/>
      <dgm:spPr/>
      <dgm:t>
        <a:bodyPr/>
        <a:lstStyle/>
        <a:p>
          <a:endParaRPr lang="en-US"/>
        </a:p>
      </dgm:t>
    </dgm:pt>
    <dgm:pt modelId="{5257C85F-D164-43E0-AC26-EF9C8CD1FD15}">
      <dgm:prSet/>
      <dgm:spPr/>
      <dgm:t>
        <a:bodyPr/>
        <a:lstStyle/>
        <a:p>
          <a:r>
            <a:rPr lang="el-GR"/>
            <a:t>Επιλογή υλικού (θέματα, περιεχόμενο [κείμενο, βίντεο, εικόνες κλπ]</a:t>
          </a:r>
          <a:endParaRPr lang="en-US"/>
        </a:p>
      </dgm:t>
    </dgm:pt>
    <dgm:pt modelId="{70A9E675-FAB2-48B1-B3E2-50D6A95F476B}" type="parTrans" cxnId="{680DB638-A9D1-4F26-B20B-A99DA11F1C70}">
      <dgm:prSet/>
      <dgm:spPr/>
      <dgm:t>
        <a:bodyPr/>
        <a:lstStyle/>
        <a:p>
          <a:endParaRPr lang="en-US"/>
        </a:p>
      </dgm:t>
    </dgm:pt>
    <dgm:pt modelId="{6C37D9F7-48FD-45B2-9C93-C2982F8B1CAF}" type="sibTrans" cxnId="{680DB638-A9D1-4F26-B20B-A99DA11F1C70}">
      <dgm:prSet/>
      <dgm:spPr/>
      <dgm:t>
        <a:bodyPr/>
        <a:lstStyle/>
        <a:p>
          <a:endParaRPr lang="en-US"/>
        </a:p>
      </dgm:t>
    </dgm:pt>
    <dgm:pt modelId="{656557A9-D5DE-41FF-AEEB-E7A48DD0D8E7}">
      <dgm:prSet/>
      <dgm:spPr/>
      <dgm:t>
        <a:bodyPr/>
        <a:lstStyle/>
        <a:p>
          <a:r>
            <a:rPr lang="el-GR"/>
            <a:t>Δραστηριότητες (οι μαθητές/τριες να «μαθαίνουν πώς να μαθαίνουν»</a:t>
          </a:r>
          <a:r>
            <a:rPr lang="en-US"/>
            <a:t>)</a:t>
          </a:r>
        </a:p>
      </dgm:t>
    </dgm:pt>
    <dgm:pt modelId="{4DB9F521-7A6C-440D-B02A-E3AF7403808B}" type="parTrans" cxnId="{4F249837-3267-4EE4-92D1-3D069A089B25}">
      <dgm:prSet/>
      <dgm:spPr/>
      <dgm:t>
        <a:bodyPr/>
        <a:lstStyle/>
        <a:p>
          <a:endParaRPr lang="en-US"/>
        </a:p>
      </dgm:t>
    </dgm:pt>
    <dgm:pt modelId="{42F44D25-9679-46A0-BF23-9C512B8511B1}" type="sibTrans" cxnId="{4F249837-3267-4EE4-92D1-3D069A089B25}">
      <dgm:prSet/>
      <dgm:spPr/>
      <dgm:t>
        <a:bodyPr/>
        <a:lstStyle/>
        <a:p>
          <a:endParaRPr lang="en-US"/>
        </a:p>
      </dgm:t>
    </dgm:pt>
    <dgm:pt modelId="{1EDAEC51-B98F-4741-84FE-FB54A92F07D8}" type="pres">
      <dgm:prSet presAssocID="{FB4C86E0-07AC-4598-A3A3-154D49B1C1D0}" presName="linear" presStyleCnt="0">
        <dgm:presLayoutVars>
          <dgm:animLvl val="lvl"/>
          <dgm:resizeHandles val="exact"/>
        </dgm:presLayoutVars>
      </dgm:prSet>
      <dgm:spPr/>
    </dgm:pt>
    <dgm:pt modelId="{1F3149B8-E989-40C1-9F59-C66A8622C22E}" type="pres">
      <dgm:prSet presAssocID="{654FA8A7-EFF5-448A-8ACC-D68CAEFEED75}" presName="parentText" presStyleLbl="node1" presStyleIdx="0" presStyleCnt="8">
        <dgm:presLayoutVars>
          <dgm:chMax val="0"/>
          <dgm:bulletEnabled val="1"/>
        </dgm:presLayoutVars>
      </dgm:prSet>
      <dgm:spPr/>
    </dgm:pt>
    <dgm:pt modelId="{7627B9DE-1CC0-4B1E-9EFB-CFA6097E5C22}" type="pres">
      <dgm:prSet presAssocID="{770CE381-A3D0-4AE9-87F5-9E59D92DF8F4}" presName="spacer" presStyleCnt="0"/>
      <dgm:spPr/>
    </dgm:pt>
    <dgm:pt modelId="{2DCD217C-E246-4DA8-8F75-C4386F0D71B5}" type="pres">
      <dgm:prSet presAssocID="{13FCDB90-67D5-4938-918B-4AFCFC0D62C4}" presName="parentText" presStyleLbl="node1" presStyleIdx="1" presStyleCnt="8">
        <dgm:presLayoutVars>
          <dgm:chMax val="0"/>
          <dgm:bulletEnabled val="1"/>
        </dgm:presLayoutVars>
      </dgm:prSet>
      <dgm:spPr/>
    </dgm:pt>
    <dgm:pt modelId="{E90B91DF-065C-4CFF-BD24-670CEC88107F}" type="pres">
      <dgm:prSet presAssocID="{421BDC70-E649-4F06-A618-3822124ABDDD}" presName="spacer" presStyleCnt="0"/>
      <dgm:spPr/>
    </dgm:pt>
    <dgm:pt modelId="{166DD5B9-C75F-412C-A7DD-1B2B0FFE2BD1}" type="pres">
      <dgm:prSet presAssocID="{B1BF42A9-D79D-48AD-A5EC-A50EE37E5C5A}" presName="parentText" presStyleLbl="node1" presStyleIdx="2" presStyleCnt="8">
        <dgm:presLayoutVars>
          <dgm:chMax val="0"/>
          <dgm:bulletEnabled val="1"/>
        </dgm:presLayoutVars>
      </dgm:prSet>
      <dgm:spPr/>
    </dgm:pt>
    <dgm:pt modelId="{C04438BA-F45C-4EB8-A2C2-2D98E27FD07E}" type="pres">
      <dgm:prSet presAssocID="{F81EE284-6F23-4BC5-8C73-20389EE3328B}" presName="spacer" presStyleCnt="0"/>
      <dgm:spPr/>
    </dgm:pt>
    <dgm:pt modelId="{1513284A-3784-4A03-AFDB-1332336BBD96}" type="pres">
      <dgm:prSet presAssocID="{F490BED4-F4B6-4EAD-90D1-B17A1F5EC66A}" presName="parentText" presStyleLbl="node1" presStyleIdx="3" presStyleCnt="8">
        <dgm:presLayoutVars>
          <dgm:chMax val="0"/>
          <dgm:bulletEnabled val="1"/>
        </dgm:presLayoutVars>
      </dgm:prSet>
      <dgm:spPr/>
    </dgm:pt>
    <dgm:pt modelId="{BE1F7E69-4158-4522-B404-5DB86818F3F9}" type="pres">
      <dgm:prSet presAssocID="{A7D33843-5146-49BB-A7A0-37C19CE0D0D3}" presName="spacer" presStyleCnt="0"/>
      <dgm:spPr/>
    </dgm:pt>
    <dgm:pt modelId="{EA121120-8BA6-4DB0-B2D3-6741834FF215}" type="pres">
      <dgm:prSet presAssocID="{151A6F6F-9DCD-4584-9C05-6EE0D34A66E5}" presName="parentText" presStyleLbl="node1" presStyleIdx="4" presStyleCnt="8">
        <dgm:presLayoutVars>
          <dgm:chMax val="0"/>
          <dgm:bulletEnabled val="1"/>
        </dgm:presLayoutVars>
      </dgm:prSet>
      <dgm:spPr/>
    </dgm:pt>
    <dgm:pt modelId="{D8C41A4B-6D48-449B-87E2-B4189D5020E6}" type="pres">
      <dgm:prSet presAssocID="{65DEAB53-8CC4-4671-80AB-165E1517619D}" presName="spacer" presStyleCnt="0"/>
      <dgm:spPr/>
    </dgm:pt>
    <dgm:pt modelId="{A5C09167-47B0-48F0-AEB1-FCEFD91FFBA7}" type="pres">
      <dgm:prSet presAssocID="{65520A99-872B-4C39-91AE-A5DCBFB052BC}" presName="parentText" presStyleLbl="node1" presStyleIdx="5" presStyleCnt="8">
        <dgm:presLayoutVars>
          <dgm:chMax val="0"/>
          <dgm:bulletEnabled val="1"/>
        </dgm:presLayoutVars>
      </dgm:prSet>
      <dgm:spPr/>
    </dgm:pt>
    <dgm:pt modelId="{65E9D074-B4C9-40C8-BC8C-B08FCC13AE5E}" type="pres">
      <dgm:prSet presAssocID="{D1B495FC-6CC0-48BF-A931-5D23FA34C724}" presName="spacer" presStyleCnt="0"/>
      <dgm:spPr/>
    </dgm:pt>
    <dgm:pt modelId="{82C43BCB-C516-49A5-BF1B-0BC5718DA2BD}" type="pres">
      <dgm:prSet presAssocID="{5257C85F-D164-43E0-AC26-EF9C8CD1FD15}" presName="parentText" presStyleLbl="node1" presStyleIdx="6" presStyleCnt="8">
        <dgm:presLayoutVars>
          <dgm:chMax val="0"/>
          <dgm:bulletEnabled val="1"/>
        </dgm:presLayoutVars>
      </dgm:prSet>
      <dgm:spPr/>
    </dgm:pt>
    <dgm:pt modelId="{59C90A09-299F-4490-B46B-ADAD9D2851D6}" type="pres">
      <dgm:prSet presAssocID="{6C37D9F7-48FD-45B2-9C93-C2982F8B1CAF}" presName="spacer" presStyleCnt="0"/>
      <dgm:spPr/>
    </dgm:pt>
    <dgm:pt modelId="{5691D680-016D-471D-8718-CCE633E9290D}" type="pres">
      <dgm:prSet presAssocID="{656557A9-D5DE-41FF-AEEB-E7A48DD0D8E7}" presName="parentText" presStyleLbl="node1" presStyleIdx="7" presStyleCnt="8">
        <dgm:presLayoutVars>
          <dgm:chMax val="0"/>
          <dgm:bulletEnabled val="1"/>
        </dgm:presLayoutVars>
      </dgm:prSet>
      <dgm:spPr/>
    </dgm:pt>
  </dgm:ptLst>
  <dgm:cxnLst>
    <dgm:cxn modelId="{59234304-D401-4DDB-AE09-EA96D2C361EA}" srcId="{FB4C86E0-07AC-4598-A3A3-154D49B1C1D0}" destId="{B1BF42A9-D79D-48AD-A5EC-A50EE37E5C5A}" srcOrd="2" destOrd="0" parTransId="{B092217A-604F-4F68-A760-EE35EA2851F8}" sibTransId="{F81EE284-6F23-4BC5-8C73-20389EE3328B}"/>
    <dgm:cxn modelId="{B177590D-00D3-4BB2-86F5-7CD9423E02C1}" type="presOf" srcId="{5257C85F-D164-43E0-AC26-EF9C8CD1FD15}" destId="{82C43BCB-C516-49A5-BF1B-0BC5718DA2BD}" srcOrd="0" destOrd="0" presId="urn:microsoft.com/office/officeart/2005/8/layout/vList2"/>
    <dgm:cxn modelId="{390CCF15-3BE9-46EF-9A52-915DC0304C68}" type="presOf" srcId="{65520A99-872B-4C39-91AE-A5DCBFB052BC}" destId="{A5C09167-47B0-48F0-AEB1-FCEFD91FFBA7}" srcOrd="0" destOrd="0" presId="urn:microsoft.com/office/officeart/2005/8/layout/vList2"/>
    <dgm:cxn modelId="{00267C19-6D5E-4BC1-97E6-A085E9ADDE85}" type="presOf" srcId="{656557A9-D5DE-41FF-AEEB-E7A48DD0D8E7}" destId="{5691D680-016D-471D-8718-CCE633E9290D}" srcOrd="0" destOrd="0" presId="urn:microsoft.com/office/officeart/2005/8/layout/vList2"/>
    <dgm:cxn modelId="{5C041A33-05B7-45E2-BCC5-8C61F6391115}" type="presOf" srcId="{F490BED4-F4B6-4EAD-90D1-B17A1F5EC66A}" destId="{1513284A-3784-4A03-AFDB-1332336BBD96}" srcOrd="0" destOrd="0" presId="urn:microsoft.com/office/officeart/2005/8/layout/vList2"/>
    <dgm:cxn modelId="{4F249837-3267-4EE4-92D1-3D069A089B25}" srcId="{FB4C86E0-07AC-4598-A3A3-154D49B1C1D0}" destId="{656557A9-D5DE-41FF-AEEB-E7A48DD0D8E7}" srcOrd="7" destOrd="0" parTransId="{4DB9F521-7A6C-440D-B02A-E3AF7403808B}" sibTransId="{42F44D25-9679-46A0-BF23-9C512B8511B1}"/>
    <dgm:cxn modelId="{680DB638-A9D1-4F26-B20B-A99DA11F1C70}" srcId="{FB4C86E0-07AC-4598-A3A3-154D49B1C1D0}" destId="{5257C85F-D164-43E0-AC26-EF9C8CD1FD15}" srcOrd="6" destOrd="0" parTransId="{70A9E675-FAB2-48B1-B3E2-50D6A95F476B}" sibTransId="{6C37D9F7-48FD-45B2-9C93-C2982F8B1CAF}"/>
    <dgm:cxn modelId="{CAE6DF3C-D6A1-401C-B0B0-60601D4D1153}" type="presOf" srcId="{13FCDB90-67D5-4938-918B-4AFCFC0D62C4}" destId="{2DCD217C-E246-4DA8-8F75-C4386F0D71B5}" srcOrd="0" destOrd="0" presId="urn:microsoft.com/office/officeart/2005/8/layout/vList2"/>
    <dgm:cxn modelId="{39966840-8B5C-4DE8-9306-762FC7A60965}" type="presOf" srcId="{FB4C86E0-07AC-4598-A3A3-154D49B1C1D0}" destId="{1EDAEC51-B98F-4741-84FE-FB54A92F07D8}" srcOrd="0" destOrd="0" presId="urn:microsoft.com/office/officeart/2005/8/layout/vList2"/>
    <dgm:cxn modelId="{6EBA3D64-F26C-41D1-9828-49C6FA1EFD1A}" srcId="{FB4C86E0-07AC-4598-A3A3-154D49B1C1D0}" destId="{F490BED4-F4B6-4EAD-90D1-B17A1F5EC66A}" srcOrd="3" destOrd="0" parTransId="{14CCFBD5-818A-4EDA-A3EB-8E2B7AB3EF79}" sibTransId="{A7D33843-5146-49BB-A7A0-37C19CE0D0D3}"/>
    <dgm:cxn modelId="{EBB96D46-64E2-4B5F-8BB3-D748040699A7}" type="presOf" srcId="{151A6F6F-9DCD-4584-9C05-6EE0D34A66E5}" destId="{EA121120-8BA6-4DB0-B2D3-6741834FF215}" srcOrd="0" destOrd="0" presId="urn:microsoft.com/office/officeart/2005/8/layout/vList2"/>
    <dgm:cxn modelId="{5AA4AA4F-D68E-4524-874B-A39C52D8893F}" type="presOf" srcId="{B1BF42A9-D79D-48AD-A5EC-A50EE37E5C5A}" destId="{166DD5B9-C75F-412C-A7DD-1B2B0FFE2BD1}" srcOrd="0" destOrd="0" presId="urn:microsoft.com/office/officeart/2005/8/layout/vList2"/>
    <dgm:cxn modelId="{2CE99587-9E6C-4DB3-BB50-512CE2F8407E}" srcId="{FB4C86E0-07AC-4598-A3A3-154D49B1C1D0}" destId="{13FCDB90-67D5-4938-918B-4AFCFC0D62C4}" srcOrd="1" destOrd="0" parTransId="{71D61413-1082-4518-85FE-06918346CA62}" sibTransId="{421BDC70-E649-4F06-A618-3822124ABDDD}"/>
    <dgm:cxn modelId="{1A0FC4B7-663C-4CE7-B5B3-5A2D7C768BA3}" type="presOf" srcId="{654FA8A7-EFF5-448A-8ACC-D68CAEFEED75}" destId="{1F3149B8-E989-40C1-9F59-C66A8622C22E}" srcOrd="0" destOrd="0" presId="urn:microsoft.com/office/officeart/2005/8/layout/vList2"/>
    <dgm:cxn modelId="{BC37EBD1-D322-4471-B1AD-E0EB4203FA0E}" srcId="{FB4C86E0-07AC-4598-A3A3-154D49B1C1D0}" destId="{654FA8A7-EFF5-448A-8ACC-D68CAEFEED75}" srcOrd="0" destOrd="0" parTransId="{02E3317A-CF2D-4420-82A8-9AC296EBB021}" sibTransId="{770CE381-A3D0-4AE9-87F5-9E59D92DF8F4}"/>
    <dgm:cxn modelId="{6EA4E9EB-DE6A-4896-85E1-5172FE8B4AB9}" srcId="{FB4C86E0-07AC-4598-A3A3-154D49B1C1D0}" destId="{151A6F6F-9DCD-4584-9C05-6EE0D34A66E5}" srcOrd="4" destOrd="0" parTransId="{ED118B98-E57E-411E-AF19-60DD96FE88E7}" sibTransId="{65DEAB53-8CC4-4671-80AB-165E1517619D}"/>
    <dgm:cxn modelId="{A04F06FD-7802-400D-AD7C-820416A9F39C}" srcId="{FB4C86E0-07AC-4598-A3A3-154D49B1C1D0}" destId="{65520A99-872B-4C39-91AE-A5DCBFB052BC}" srcOrd="5" destOrd="0" parTransId="{6A0EE394-0A78-45E3-B56D-9CA44A01E50B}" sibTransId="{D1B495FC-6CC0-48BF-A931-5D23FA34C724}"/>
    <dgm:cxn modelId="{A9058468-D20A-4694-BF28-264618430EF6}" type="presParOf" srcId="{1EDAEC51-B98F-4741-84FE-FB54A92F07D8}" destId="{1F3149B8-E989-40C1-9F59-C66A8622C22E}" srcOrd="0" destOrd="0" presId="urn:microsoft.com/office/officeart/2005/8/layout/vList2"/>
    <dgm:cxn modelId="{F4653643-05D5-44F4-AB18-D9B8FCEC183E}" type="presParOf" srcId="{1EDAEC51-B98F-4741-84FE-FB54A92F07D8}" destId="{7627B9DE-1CC0-4B1E-9EFB-CFA6097E5C22}" srcOrd="1" destOrd="0" presId="urn:microsoft.com/office/officeart/2005/8/layout/vList2"/>
    <dgm:cxn modelId="{48824CD3-0077-413C-A98D-734E81EE936C}" type="presParOf" srcId="{1EDAEC51-B98F-4741-84FE-FB54A92F07D8}" destId="{2DCD217C-E246-4DA8-8F75-C4386F0D71B5}" srcOrd="2" destOrd="0" presId="urn:microsoft.com/office/officeart/2005/8/layout/vList2"/>
    <dgm:cxn modelId="{BE0CC5DC-C4E8-4356-A6A1-AA83B792214D}" type="presParOf" srcId="{1EDAEC51-B98F-4741-84FE-FB54A92F07D8}" destId="{E90B91DF-065C-4CFF-BD24-670CEC88107F}" srcOrd="3" destOrd="0" presId="urn:microsoft.com/office/officeart/2005/8/layout/vList2"/>
    <dgm:cxn modelId="{12E45CC3-2216-48F9-8112-8265B78EF024}" type="presParOf" srcId="{1EDAEC51-B98F-4741-84FE-FB54A92F07D8}" destId="{166DD5B9-C75F-412C-A7DD-1B2B0FFE2BD1}" srcOrd="4" destOrd="0" presId="urn:microsoft.com/office/officeart/2005/8/layout/vList2"/>
    <dgm:cxn modelId="{8E45BD4A-4230-474F-AC71-F6C3F158D779}" type="presParOf" srcId="{1EDAEC51-B98F-4741-84FE-FB54A92F07D8}" destId="{C04438BA-F45C-4EB8-A2C2-2D98E27FD07E}" srcOrd="5" destOrd="0" presId="urn:microsoft.com/office/officeart/2005/8/layout/vList2"/>
    <dgm:cxn modelId="{E86C5B98-5401-451C-80A3-811868BA7B9F}" type="presParOf" srcId="{1EDAEC51-B98F-4741-84FE-FB54A92F07D8}" destId="{1513284A-3784-4A03-AFDB-1332336BBD96}" srcOrd="6" destOrd="0" presId="urn:microsoft.com/office/officeart/2005/8/layout/vList2"/>
    <dgm:cxn modelId="{92A8B6F9-7365-4956-99FD-07B0DB7DC944}" type="presParOf" srcId="{1EDAEC51-B98F-4741-84FE-FB54A92F07D8}" destId="{BE1F7E69-4158-4522-B404-5DB86818F3F9}" srcOrd="7" destOrd="0" presId="urn:microsoft.com/office/officeart/2005/8/layout/vList2"/>
    <dgm:cxn modelId="{B21A245C-7334-4B98-B49A-90031355CE0D}" type="presParOf" srcId="{1EDAEC51-B98F-4741-84FE-FB54A92F07D8}" destId="{EA121120-8BA6-4DB0-B2D3-6741834FF215}" srcOrd="8" destOrd="0" presId="urn:microsoft.com/office/officeart/2005/8/layout/vList2"/>
    <dgm:cxn modelId="{2DC5294E-5EE3-4C3D-B981-4147B3B52E6A}" type="presParOf" srcId="{1EDAEC51-B98F-4741-84FE-FB54A92F07D8}" destId="{D8C41A4B-6D48-449B-87E2-B4189D5020E6}" srcOrd="9" destOrd="0" presId="urn:microsoft.com/office/officeart/2005/8/layout/vList2"/>
    <dgm:cxn modelId="{AB42C7F0-AC6C-4670-AE49-EDB4E1A90332}" type="presParOf" srcId="{1EDAEC51-B98F-4741-84FE-FB54A92F07D8}" destId="{A5C09167-47B0-48F0-AEB1-FCEFD91FFBA7}" srcOrd="10" destOrd="0" presId="urn:microsoft.com/office/officeart/2005/8/layout/vList2"/>
    <dgm:cxn modelId="{1604387A-A474-4D47-93D5-CD49EA0FC24F}" type="presParOf" srcId="{1EDAEC51-B98F-4741-84FE-FB54A92F07D8}" destId="{65E9D074-B4C9-40C8-BC8C-B08FCC13AE5E}" srcOrd="11" destOrd="0" presId="urn:microsoft.com/office/officeart/2005/8/layout/vList2"/>
    <dgm:cxn modelId="{3425A71E-4ADE-47F9-9937-8FD1878589EE}" type="presParOf" srcId="{1EDAEC51-B98F-4741-84FE-FB54A92F07D8}" destId="{82C43BCB-C516-49A5-BF1B-0BC5718DA2BD}" srcOrd="12" destOrd="0" presId="urn:microsoft.com/office/officeart/2005/8/layout/vList2"/>
    <dgm:cxn modelId="{709BC889-50A8-46EF-8725-5042A1A00142}" type="presParOf" srcId="{1EDAEC51-B98F-4741-84FE-FB54A92F07D8}" destId="{59C90A09-299F-4490-B46B-ADAD9D2851D6}" srcOrd="13" destOrd="0" presId="urn:microsoft.com/office/officeart/2005/8/layout/vList2"/>
    <dgm:cxn modelId="{754AAFDA-D2D0-43BA-BFBB-F70045EAAD58}" type="presParOf" srcId="{1EDAEC51-B98F-4741-84FE-FB54A92F07D8}" destId="{5691D680-016D-471D-8718-CCE633E9290D}"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6AA6D47-C718-4CD2-BF79-F1CF7F356D46}" type="doc">
      <dgm:prSet loTypeId="urn:microsoft.com/office/officeart/2005/8/layout/vProcess5" loCatId="process" qsTypeId="urn:microsoft.com/office/officeart/2005/8/quickstyle/simple2#1" qsCatId="simple" csTypeId="urn:microsoft.com/office/officeart/2005/8/colors/colorful1#1" csCatId="colorful"/>
      <dgm:spPr/>
      <dgm:t>
        <a:bodyPr/>
        <a:lstStyle/>
        <a:p>
          <a:endParaRPr lang="en-US"/>
        </a:p>
      </dgm:t>
    </dgm:pt>
    <dgm:pt modelId="{62ED9A7D-044E-46BD-8005-79F7D7BBACCD}">
      <dgm:prSet/>
      <dgm:spPr/>
      <dgm:t>
        <a:bodyPr/>
        <a:lstStyle/>
        <a:p>
          <a:r>
            <a:rPr lang="en-US" dirty="0"/>
            <a:t>1</a:t>
          </a:r>
          <a:r>
            <a:rPr lang="el-GR" baseline="30000" dirty="0"/>
            <a:t>ο</a:t>
          </a:r>
          <a:r>
            <a:rPr lang="el-GR" dirty="0"/>
            <a:t> Στάδιο: «Οι μαθητές/</a:t>
          </a:r>
          <a:r>
            <a:rPr lang="el-GR" dirty="0" err="1"/>
            <a:t>τριες</a:t>
          </a:r>
          <a:r>
            <a:rPr lang="el-GR" dirty="0"/>
            <a:t> καλούνται μέσα από τις δραστηριότητες </a:t>
          </a:r>
          <a:r>
            <a:rPr lang="el-GR" b="1" dirty="0"/>
            <a:t>να βιώσουν </a:t>
          </a:r>
          <a:r>
            <a:rPr lang="el-GR" dirty="0"/>
            <a:t>κάτι που έχει σχέση με την έννοια/θέμα και </a:t>
          </a:r>
          <a:r>
            <a:rPr lang="el-GR" b="1" dirty="0"/>
            <a:t>την εμπειρία τους</a:t>
          </a:r>
          <a:r>
            <a:rPr lang="el-GR" dirty="0"/>
            <a:t> , κάτι που ήδη ξέρουν»</a:t>
          </a:r>
          <a:endParaRPr lang="en-US" dirty="0"/>
        </a:p>
      </dgm:t>
    </dgm:pt>
    <dgm:pt modelId="{2485F350-4BFD-4860-97F6-977490739BF7}" type="parTrans" cxnId="{C2C7C9E7-292D-4012-9121-1DF96B5E064F}">
      <dgm:prSet/>
      <dgm:spPr/>
      <dgm:t>
        <a:bodyPr/>
        <a:lstStyle/>
        <a:p>
          <a:endParaRPr lang="en-US"/>
        </a:p>
      </dgm:t>
    </dgm:pt>
    <dgm:pt modelId="{230A4F44-5B33-4143-901F-64AC12BD3D5F}" type="sibTrans" cxnId="{C2C7C9E7-292D-4012-9121-1DF96B5E064F}">
      <dgm:prSet/>
      <dgm:spPr/>
      <dgm:t>
        <a:bodyPr/>
        <a:lstStyle/>
        <a:p>
          <a:endParaRPr lang="en-US"/>
        </a:p>
      </dgm:t>
    </dgm:pt>
    <dgm:pt modelId="{FF0F3CD5-5BBC-478C-8CCF-078DE6C8CFCB}">
      <dgm:prSet/>
      <dgm:spPr/>
      <dgm:t>
        <a:bodyPr/>
        <a:lstStyle/>
        <a:p>
          <a:r>
            <a:rPr lang="el-GR"/>
            <a:t>2</a:t>
          </a:r>
          <a:r>
            <a:rPr lang="el-GR" baseline="30000"/>
            <a:t>ο</a:t>
          </a:r>
          <a:r>
            <a:rPr lang="el-GR"/>
            <a:t> Στάδιο:Οι μαθητές/τριες </a:t>
          </a:r>
          <a:r>
            <a:rPr lang="el-GR" b="1"/>
            <a:t>συνδέουν</a:t>
          </a:r>
          <a:r>
            <a:rPr lang="el-GR"/>
            <a:t> την εμπειρία τους με </a:t>
          </a:r>
          <a:r>
            <a:rPr lang="el-GR" b="1"/>
            <a:t>τον θρησκευτικό χαρακτήρα</a:t>
          </a:r>
          <a:r>
            <a:rPr lang="el-GR"/>
            <a:t> της έννοιας/ του θέματος που μελετούν</a:t>
          </a:r>
          <a:endParaRPr lang="en-US"/>
        </a:p>
      </dgm:t>
    </dgm:pt>
    <dgm:pt modelId="{14C56426-D071-4914-B835-F561216DA477}" type="parTrans" cxnId="{D2E2AAEC-854D-45C4-9751-865237862980}">
      <dgm:prSet/>
      <dgm:spPr/>
      <dgm:t>
        <a:bodyPr/>
        <a:lstStyle/>
        <a:p>
          <a:endParaRPr lang="en-US"/>
        </a:p>
      </dgm:t>
    </dgm:pt>
    <dgm:pt modelId="{AD4B37D2-DA9A-40C5-802F-CD3E342DFB15}" type="sibTrans" cxnId="{D2E2AAEC-854D-45C4-9751-865237862980}">
      <dgm:prSet/>
      <dgm:spPr/>
      <dgm:t>
        <a:bodyPr/>
        <a:lstStyle/>
        <a:p>
          <a:endParaRPr lang="en-US"/>
        </a:p>
      </dgm:t>
    </dgm:pt>
    <dgm:pt modelId="{AE546B2F-37A0-4920-943D-FAC3691CE879}">
      <dgm:prSet/>
      <dgm:spPr/>
      <dgm:t>
        <a:bodyPr/>
        <a:lstStyle/>
        <a:p>
          <a:r>
            <a:rPr lang="el-GR"/>
            <a:t>3</a:t>
          </a:r>
          <a:r>
            <a:rPr lang="el-GR" baseline="30000"/>
            <a:t>ο</a:t>
          </a:r>
          <a:r>
            <a:rPr lang="el-GR"/>
            <a:t> Στάδιο: Οι μαθητές/τριες </a:t>
          </a:r>
          <a:r>
            <a:rPr lang="el-GR" b="1"/>
            <a:t>αναλύουν σε βάθος το θρησκευτικό περιεχόμενο της έννοιας/θέματος</a:t>
          </a:r>
          <a:r>
            <a:rPr lang="el-GR"/>
            <a:t> από τους μαθητές και αξιολογείται</a:t>
          </a:r>
          <a:endParaRPr lang="en-US"/>
        </a:p>
      </dgm:t>
    </dgm:pt>
    <dgm:pt modelId="{8A49B1F0-B30C-4F6E-94E7-4FF79DD47CCB}" type="parTrans" cxnId="{F2A74F88-AC1C-4F7A-B9C0-37702E682300}">
      <dgm:prSet/>
      <dgm:spPr/>
      <dgm:t>
        <a:bodyPr/>
        <a:lstStyle/>
        <a:p>
          <a:endParaRPr lang="en-US"/>
        </a:p>
      </dgm:t>
    </dgm:pt>
    <dgm:pt modelId="{AB28F258-9FC2-4AE3-B927-B308FC744A54}" type="sibTrans" cxnId="{F2A74F88-AC1C-4F7A-B9C0-37702E682300}">
      <dgm:prSet/>
      <dgm:spPr/>
      <dgm:t>
        <a:bodyPr/>
        <a:lstStyle/>
        <a:p>
          <a:endParaRPr lang="en-US"/>
        </a:p>
      </dgm:t>
    </dgm:pt>
    <dgm:pt modelId="{23EBBF18-3031-479A-B23F-648EEF8542E0}">
      <dgm:prSet/>
      <dgm:spPr/>
      <dgm:t>
        <a:bodyPr/>
        <a:lstStyle/>
        <a:p>
          <a:r>
            <a:rPr lang="el-GR"/>
            <a:t>4</a:t>
          </a:r>
          <a:r>
            <a:rPr lang="el-GR" baseline="30000"/>
            <a:t>ο</a:t>
          </a:r>
          <a:r>
            <a:rPr lang="el-GR"/>
            <a:t> Στάδιο: Οι μαθητές/ τριες </a:t>
          </a:r>
          <a:r>
            <a:rPr lang="el-GR" b="1"/>
            <a:t>επιχειρούν να εφαρμόσουν </a:t>
          </a:r>
          <a:r>
            <a:rPr lang="el-GR"/>
            <a:t>σε παρόμοια ή δυσκολότερη συνθήκη όσα έμαθαν στα προηγούμενα στάδια</a:t>
          </a:r>
          <a:endParaRPr lang="en-US"/>
        </a:p>
      </dgm:t>
    </dgm:pt>
    <dgm:pt modelId="{AD8BA01B-3093-4C03-AB44-7E6614AE377D}" type="parTrans" cxnId="{D52F6BD5-3BDB-476A-80EF-C446712351A4}">
      <dgm:prSet/>
      <dgm:spPr/>
      <dgm:t>
        <a:bodyPr/>
        <a:lstStyle/>
        <a:p>
          <a:endParaRPr lang="en-US"/>
        </a:p>
      </dgm:t>
    </dgm:pt>
    <dgm:pt modelId="{FBCA4060-AB39-4F67-A562-5BBB0E7B3FB6}" type="sibTrans" cxnId="{D52F6BD5-3BDB-476A-80EF-C446712351A4}">
      <dgm:prSet/>
      <dgm:spPr/>
      <dgm:t>
        <a:bodyPr/>
        <a:lstStyle/>
        <a:p>
          <a:endParaRPr lang="en-US"/>
        </a:p>
      </dgm:t>
    </dgm:pt>
    <dgm:pt modelId="{ADEDCCAE-3B47-4D9C-AB7F-0E902C1DA94F}" type="pres">
      <dgm:prSet presAssocID="{C6AA6D47-C718-4CD2-BF79-F1CF7F356D46}" presName="outerComposite" presStyleCnt="0">
        <dgm:presLayoutVars>
          <dgm:chMax val="5"/>
          <dgm:dir/>
          <dgm:resizeHandles val="exact"/>
        </dgm:presLayoutVars>
      </dgm:prSet>
      <dgm:spPr/>
    </dgm:pt>
    <dgm:pt modelId="{6D3A7974-6F2F-4EE0-B172-B4A541172E3C}" type="pres">
      <dgm:prSet presAssocID="{C6AA6D47-C718-4CD2-BF79-F1CF7F356D46}" presName="dummyMaxCanvas" presStyleCnt="0">
        <dgm:presLayoutVars/>
      </dgm:prSet>
      <dgm:spPr/>
    </dgm:pt>
    <dgm:pt modelId="{23410CDE-0460-4D79-A113-3FDD3B50D5A1}" type="pres">
      <dgm:prSet presAssocID="{C6AA6D47-C718-4CD2-BF79-F1CF7F356D46}" presName="FourNodes_1" presStyleLbl="node1" presStyleIdx="0" presStyleCnt="4">
        <dgm:presLayoutVars>
          <dgm:bulletEnabled val="1"/>
        </dgm:presLayoutVars>
      </dgm:prSet>
      <dgm:spPr/>
    </dgm:pt>
    <dgm:pt modelId="{30A7280D-FE0E-4C91-9035-931BE9705472}" type="pres">
      <dgm:prSet presAssocID="{C6AA6D47-C718-4CD2-BF79-F1CF7F356D46}" presName="FourNodes_2" presStyleLbl="node1" presStyleIdx="1" presStyleCnt="4">
        <dgm:presLayoutVars>
          <dgm:bulletEnabled val="1"/>
        </dgm:presLayoutVars>
      </dgm:prSet>
      <dgm:spPr/>
    </dgm:pt>
    <dgm:pt modelId="{0229AC3C-7017-4046-B63E-CD1C558C61DC}" type="pres">
      <dgm:prSet presAssocID="{C6AA6D47-C718-4CD2-BF79-F1CF7F356D46}" presName="FourNodes_3" presStyleLbl="node1" presStyleIdx="2" presStyleCnt="4">
        <dgm:presLayoutVars>
          <dgm:bulletEnabled val="1"/>
        </dgm:presLayoutVars>
      </dgm:prSet>
      <dgm:spPr/>
    </dgm:pt>
    <dgm:pt modelId="{CD0EC80C-2CFB-4373-A737-4FC711A0F8E8}" type="pres">
      <dgm:prSet presAssocID="{C6AA6D47-C718-4CD2-BF79-F1CF7F356D46}" presName="FourNodes_4" presStyleLbl="node1" presStyleIdx="3" presStyleCnt="4">
        <dgm:presLayoutVars>
          <dgm:bulletEnabled val="1"/>
        </dgm:presLayoutVars>
      </dgm:prSet>
      <dgm:spPr/>
    </dgm:pt>
    <dgm:pt modelId="{B6A8E812-F965-43A2-B2F6-CA38CC7E3AF6}" type="pres">
      <dgm:prSet presAssocID="{C6AA6D47-C718-4CD2-BF79-F1CF7F356D46}" presName="FourConn_1-2" presStyleLbl="fgAccFollowNode1" presStyleIdx="0" presStyleCnt="3">
        <dgm:presLayoutVars>
          <dgm:bulletEnabled val="1"/>
        </dgm:presLayoutVars>
      </dgm:prSet>
      <dgm:spPr/>
    </dgm:pt>
    <dgm:pt modelId="{B1211ED5-6382-4B2C-93DB-023F406C5F20}" type="pres">
      <dgm:prSet presAssocID="{C6AA6D47-C718-4CD2-BF79-F1CF7F356D46}" presName="FourConn_2-3" presStyleLbl="fgAccFollowNode1" presStyleIdx="1" presStyleCnt="3">
        <dgm:presLayoutVars>
          <dgm:bulletEnabled val="1"/>
        </dgm:presLayoutVars>
      </dgm:prSet>
      <dgm:spPr/>
    </dgm:pt>
    <dgm:pt modelId="{D657B3D7-6C09-45CB-BFAB-5B12CEB1C915}" type="pres">
      <dgm:prSet presAssocID="{C6AA6D47-C718-4CD2-BF79-F1CF7F356D46}" presName="FourConn_3-4" presStyleLbl="fgAccFollowNode1" presStyleIdx="2" presStyleCnt="3">
        <dgm:presLayoutVars>
          <dgm:bulletEnabled val="1"/>
        </dgm:presLayoutVars>
      </dgm:prSet>
      <dgm:spPr/>
    </dgm:pt>
    <dgm:pt modelId="{2465D986-EA77-40FF-9E36-385C3CA12B1C}" type="pres">
      <dgm:prSet presAssocID="{C6AA6D47-C718-4CD2-BF79-F1CF7F356D46}" presName="FourNodes_1_text" presStyleLbl="node1" presStyleIdx="3" presStyleCnt="4">
        <dgm:presLayoutVars>
          <dgm:bulletEnabled val="1"/>
        </dgm:presLayoutVars>
      </dgm:prSet>
      <dgm:spPr/>
    </dgm:pt>
    <dgm:pt modelId="{B37C694A-34A8-4962-9AAD-0C9D06E574D0}" type="pres">
      <dgm:prSet presAssocID="{C6AA6D47-C718-4CD2-BF79-F1CF7F356D46}" presName="FourNodes_2_text" presStyleLbl="node1" presStyleIdx="3" presStyleCnt="4">
        <dgm:presLayoutVars>
          <dgm:bulletEnabled val="1"/>
        </dgm:presLayoutVars>
      </dgm:prSet>
      <dgm:spPr/>
    </dgm:pt>
    <dgm:pt modelId="{2273ADD1-EE6C-4487-B041-F7D802CB3A4F}" type="pres">
      <dgm:prSet presAssocID="{C6AA6D47-C718-4CD2-BF79-F1CF7F356D46}" presName="FourNodes_3_text" presStyleLbl="node1" presStyleIdx="3" presStyleCnt="4">
        <dgm:presLayoutVars>
          <dgm:bulletEnabled val="1"/>
        </dgm:presLayoutVars>
      </dgm:prSet>
      <dgm:spPr/>
    </dgm:pt>
    <dgm:pt modelId="{EB911F74-0837-42BE-A0BB-A439B90EEF89}" type="pres">
      <dgm:prSet presAssocID="{C6AA6D47-C718-4CD2-BF79-F1CF7F356D46}" presName="FourNodes_4_text" presStyleLbl="node1" presStyleIdx="3" presStyleCnt="4">
        <dgm:presLayoutVars>
          <dgm:bulletEnabled val="1"/>
        </dgm:presLayoutVars>
      </dgm:prSet>
      <dgm:spPr/>
    </dgm:pt>
  </dgm:ptLst>
  <dgm:cxnLst>
    <dgm:cxn modelId="{23875B02-B3EF-4BD3-BBB8-59ECB700BB0F}" type="presOf" srcId="{AD4B37D2-DA9A-40C5-802F-CD3E342DFB15}" destId="{B1211ED5-6382-4B2C-93DB-023F406C5F20}" srcOrd="0" destOrd="0" presId="urn:microsoft.com/office/officeart/2005/8/layout/vProcess5"/>
    <dgm:cxn modelId="{A1847704-F392-475F-B6BC-80F2614C18E0}" type="presOf" srcId="{AE546B2F-37A0-4920-943D-FAC3691CE879}" destId="{2273ADD1-EE6C-4487-B041-F7D802CB3A4F}" srcOrd="1" destOrd="0" presId="urn:microsoft.com/office/officeart/2005/8/layout/vProcess5"/>
    <dgm:cxn modelId="{451A0F46-72FA-4683-80A5-6AECBB0C5690}" type="presOf" srcId="{62ED9A7D-044E-46BD-8005-79F7D7BBACCD}" destId="{23410CDE-0460-4D79-A113-3FDD3B50D5A1}" srcOrd="0" destOrd="0" presId="urn:microsoft.com/office/officeart/2005/8/layout/vProcess5"/>
    <dgm:cxn modelId="{E3A21C7C-C8F8-440A-9041-464A032B25F0}" type="presOf" srcId="{23EBBF18-3031-479A-B23F-648EEF8542E0}" destId="{CD0EC80C-2CFB-4373-A737-4FC711A0F8E8}" srcOrd="0" destOrd="0" presId="urn:microsoft.com/office/officeart/2005/8/layout/vProcess5"/>
    <dgm:cxn modelId="{27A92588-6D4F-448F-9BCA-02A1A32DD1B0}" type="presOf" srcId="{23EBBF18-3031-479A-B23F-648EEF8542E0}" destId="{EB911F74-0837-42BE-A0BB-A439B90EEF89}" srcOrd="1" destOrd="0" presId="urn:microsoft.com/office/officeart/2005/8/layout/vProcess5"/>
    <dgm:cxn modelId="{F2A74F88-AC1C-4F7A-B9C0-37702E682300}" srcId="{C6AA6D47-C718-4CD2-BF79-F1CF7F356D46}" destId="{AE546B2F-37A0-4920-943D-FAC3691CE879}" srcOrd="2" destOrd="0" parTransId="{8A49B1F0-B30C-4F6E-94E7-4FF79DD47CCB}" sibTransId="{AB28F258-9FC2-4AE3-B927-B308FC744A54}"/>
    <dgm:cxn modelId="{E6A5538A-4A83-4262-A9CC-764A2674813A}" type="presOf" srcId="{FF0F3CD5-5BBC-478C-8CCF-078DE6C8CFCB}" destId="{30A7280D-FE0E-4C91-9035-931BE9705472}" srcOrd="0" destOrd="0" presId="urn:microsoft.com/office/officeart/2005/8/layout/vProcess5"/>
    <dgm:cxn modelId="{138129B0-F317-4CE3-AC76-AF2EAD4DDDD4}" type="presOf" srcId="{62ED9A7D-044E-46BD-8005-79F7D7BBACCD}" destId="{2465D986-EA77-40FF-9E36-385C3CA12B1C}" srcOrd="1" destOrd="0" presId="urn:microsoft.com/office/officeart/2005/8/layout/vProcess5"/>
    <dgm:cxn modelId="{089A69B1-BF1F-4B59-91A0-43DDDC16649D}" type="presOf" srcId="{230A4F44-5B33-4143-901F-64AC12BD3D5F}" destId="{B6A8E812-F965-43A2-B2F6-CA38CC7E3AF6}" srcOrd="0" destOrd="0" presId="urn:microsoft.com/office/officeart/2005/8/layout/vProcess5"/>
    <dgm:cxn modelId="{F39FFBB1-87E1-4C1A-ADF3-4BD76E063BF5}" type="presOf" srcId="{C6AA6D47-C718-4CD2-BF79-F1CF7F356D46}" destId="{ADEDCCAE-3B47-4D9C-AB7F-0E902C1DA94F}" srcOrd="0" destOrd="0" presId="urn:microsoft.com/office/officeart/2005/8/layout/vProcess5"/>
    <dgm:cxn modelId="{669A03B2-040F-466E-9D80-CB813D240637}" type="presOf" srcId="{FF0F3CD5-5BBC-478C-8CCF-078DE6C8CFCB}" destId="{B37C694A-34A8-4962-9AAD-0C9D06E574D0}" srcOrd="1" destOrd="0" presId="urn:microsoft.com/office/officeart/2005/8/layout/vProcess5"/>
    <dgm:cxn modelId="{CBB695C9-A233-42D7-A56B-931F694201B7}" type="presOf" srcId="{AE546B2F-37A0-4920-943D-FAC3691CE879}" destId="{0229AC3C-7017-4046-B63E-CD1C558C61DC}" srcOrd="0" destOrd="0" presId="urn:microsoft.com/office/officeart/2005/8/layout/vProcess5"/>
    <dgm:cxn modelId="{D52F6BD5-3BDB-476A-80EF-C446712351A4}" srcId="{C6AA6D47-C718-4CD2-BF79-F1CF7F356D46}" destId="{23EBBF18-3031-479A-B23F-648EEF8542E0}" srcOrd="3" destOrd="0" parTransId="{AD8BA01B-3093-4C03-AB44-7E6614AE377D}" sibTransId="{FBCA4060-AB39-4F67-A562-5BBB0E7B3FB6}"/>
    <dgm:cxn modelId="{C2C7C9E7-292D-4012-9121-1DF96B5E064F}" srcId="{C6AA6D47-C718-4CD2-BF79-F1CF7F356D46}" destId="{62ED9A7D-044E-46BD-8005-79F7D7BBACCD}" srcOrd="0" destOrd="0" parTransId="{2485F350-4BFD-4860-97F6-977490739BF7}" sibTransId="{230A4F44-5B33-4143-901F-64AC12BD3D5F}"/>
    <dgm:cxn modelId="{D2E2AAEC-854D-45C4-9751-865237862980}" srcId="{C6AA6D47-C718-4CD2-BF79-F1CF7F356D46}" destId="{FF0F3CD5-5BBC-478C-8CCF-078DE6C8CFCB}" srcOrd="1" destOrd="0" parTransId="{14C56426-D071-4914-B835-F561216DA477}" sibTransId="{AD4B37D2-DA9A-40C5-802F-CD3E342DFB15}"/>
    <dgm:cxn modelId="{5A45FBF1-7FEA-4031-AFBF-2108D812B9AC}" type="presOf" srcId="{AB28F258-9FC2-4AE3-B927-B308FC744A54}" destId="{D657B3D7-6C09-45CB-BFAB-5B12CEB1C915}" srcOrd="0" destOrd="0" presId="urn:microsoft.com/office/officeart/2005/8/layout/vProcess5"/>
    <dgm:cxn modelId="{E194A167-8910-4DA7-9CE1-E8CC116B2E5D}" type="presParOf" srcId="{ADEDCCAE-3B47-4D9C-AB7F-0E902C1DA94F}" destId="{6D3A7974-6F2F-4EE0-B172-B4A541172E3C}" srcOrd="0" destOrd="0" presId="urn:microsoft.com/office/officeart/2005/8/layout/vProcess5"/>
    <dgm:cxn modelId="{177D949B-44E4-4302-B82E-7CA1268F63F7}" type="presParOf" srcId="{ADEDCCAE-3B47-4D9C-AB7F-0E902C1DA94F}" destId="{23410CDE-0460-4D79-A113-3FDD3B50D5A1}" srcOrd="1" destOrd="0" presId="urn:microsoft.com/office/officeart/2005/8/layout/vProcess5"/>
    <dgm:cxn modelId="{A95BB9CD-4946-4B7F-9E3D-D7A48C00AFD0}" type="presParOf" srcId="{ADEDCCAE-3B47-4D9C-AB7F-0E902C1DA94F}" destId="{30A7280D-FE0E-4C91-9035-931BE9705472}" srcOrd="2" destOrd="0" presId="urn:microsoft.com/office/officeart/2005/8/layout/vProcess5"/>
    <dgm:cxn modelId="{42DA3070-C03A-42DC-8DEF-18147653A8A3}" type="presParOf" srcId="{ADEDCCAE-3B47-4D9C-AB7F-0E902C1DA94F}" destId="{0229AC3C-7017-4046-B63E-CD1C558C61DC}" srcOrd="3" destOrd="0" presId="urn:microsoft.com/office/officeart/2005/8/layout/vProcess5"/>
    <dgm:cxn modelId="{AEE26DC9-D6C2-4E0C-ADFD-A892AB1C2401}" type="presParOf" srcId="{ADEDCCAE-3B47-4D9C-AB7F-0E902C1DA94F}" destId="{CD0EC80C-2CFB-4373-A737-4FC711A0F8E8}" srcOrd="4" destOrd="0" presId="urn:microsoft.com/office/officeart/2005/8/layout/vProcess5"/>
    <dgm:cxn modelId="{347ABA28-C4E8-4B23-8AE3-6018E70F204E}" type="presParOf" srcId="{ADEDCCAE-3B47-4D9C-AB7F-0E902C1DA94F}" destId="{B6A8E812-F965-43A2-B2F6-CA38CC7E3AF6}" srcOrd="5" destOrd="0" presId="urn:microsoft.com/office/officeart/2005/8/layout/vProcess5"/>
    <dgm:cxn modelId="{8FE73DC2-2893-444F-ABAC-36525021F5B0}" type="presParOf" srcId="{ADEDCCAE-3B47-4D9C-AB7F-0E902C1DA94F}" destId="{B1211ED5-6382-4B2C-93DB-023F406C5F20}" srcOrd="6" destOrd="0" presId="urn:microsoft.com/office/officeart/2005/8/layout/vProcess5"/>
    <dgm:cxn modelId="{4E061ACC-FF9D-4B3E-97C0-A2D8DF33ABAF}" type="presParOf" srcId="{ADEDCCAE-3B47-4D9C-AB7F-0E902C1DA94F}" destId="{D657B3D7-6C09-45CB-BFAB-5B12CEB1C915}" srcOrd="7" destOrd="0" presId="urn:microsoft.com/office/officeart/2005/8/layout/vProcess5"/>
    <dgm:cxn modelId="{3701223F-B85B-4C68-97ED-20D6C2907AFB}" type="presParOf" srcId="{ADEDCCAE-3B47-4D9C-AB7F-0E902C1DA94F}" destId="{2465D986-EA77-40FF-9E36-385C3CA12B1C}" srcOrd="8" destOrd="0" presId="urn:microsoft.com/office/officeart/2005/8/layout/vProcess5"/>
    <dgm:cxn modelId="{3187C45C-8A7D-4879-8427-A8BAD07ED4E1}" type="presParOf" srcId="{ADEDCCAE-3B47-4D9C-AB7F-0E902C1DA94F}" destId="{B37C694A-34A8-4962-9AAD-0C9D06E574D0}" srcOrd="9" destOrd="0" presId="urn:microsoft.com/office/officeart/2005/8/layout/vProcess5"/>
    <dgm:cxn modelId="{C8EAAA47-4E65-41C0-875E-142D03A10B70}" type="presParOf" srcId="{ADEDCCAE-3B47-4D9C-AB7F-0E902C1DA94F}" destId="{2273ADD1-EE6C-4487-B041-F7D802CB3A4F}" srcOrd="10" destOrd="0" presId="urn:microsoft.com/office/officeart/2005/8/layout/vProcess5"/>
    <dgm:cxn modelId="{9C64E56A-3DEA-4CDF-A10D-AF096F3FA1B3}" type="presParOf" srcId="{ADEDCCAE-3B47-4D9C-AB7F-0E902C1DA94F}" destId="{EB911F74-0837-42BE-A0BB-A439B90EEF89}"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BE78B0-71DA-4BF6-A969-7DA4743820B7}">
      <dsp:nvSpPr>
        <dsp:cNvPr id="0" name=""/>
        <dsp:cNvSpPr/>
      </dsp:nvSpPr>
      <dsp:spPr>
        <a:xfrm>
          <a:off x="2979" y="781638"/>
          <a:ext cx="2989871" cy="2989871"/>
        </a:xfrm>
        <a:prstGeom prst="ellipse">
          <a:avLst/>
        </a:prstGeom>
        <a:solidFill>
          <a:schemeClr val="accent4">
            <a:lumMod val="75000"/>
            <a:alpha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4543" tIns="22860" rIns="164543" bIns="22860" numCol="1" spcCol="1270" anchor="ctr" anchorCtr="0">
          <a:noAutofit/>
        </a:bodyPr>
        <a:lstStyle/>
        <a:p>
          <a:pPr marL="0" lvl="0" indent="0" algn="ctr" defTabSz="800100">
            <a:lnSpc>
              <a:spcPct val="90000"/>
            </a:lnSpc>
            <a:spcBef>
              <a:spcPct val="0"/>
            </a:spcBef>
            <a:spcAft>
              <a:spcPct val="35000"/>
            </a:spcAft>
            <a:buNone/>
          </a:pPr>
          <a:r>
            <a:rPr lang="el-GR" sz="1800" kern="1200" dirty="0"/>
            <a:t>Αξιοποίηση των φιλοσοφικών ηθικών θεωριών και των θρησκευτικών παραδόσεων</a:t>
          </a:r>
        </a:p>
      </dsp:txBody>
      <dsp:txXfrm>
        <a:off x="440835" y="1219494"/>
        <a:ext cx="2114159" cy="2114159"/>
      </dsp:txXfrm>
    </dsp:sp>
    <dsp:sp modelId="{204F7A3F-BDA1-4E23-ADBC-85360B9EF4E4}">
      <dsp:nvSpPr>
        <dsp:cNvPr id="0" name=""/>
        <dsp:cNvSpPr/>
      </dsp:nvSpPr>
      <dsp:spPr>
        <a:xfrm>
          <a:off x="2394876" y="793448"/>
          <a:ext cx="2989871" cy="2989871"/>
        </a:xfrm>
        <a:prstGeom prst="ellipse">
          <a:avLst/>
        </a:prstGeom>
        <a:solidFill>
          <a:schemeClr val="accent6">
            <a:lumMod val="75000"/>
            <a:alpha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4543" tIns="22860" rIns="164543" bIns="22860" numCol="1" spcCol="1270" anchor="ctr" anchorCtr="0">
          <a:noAutofit/>
        </a:bodyPr>
        <a:lstStyle/>
        <a:p>
          <a:pPr marL="0" lvl="0" indent="0" algn="ctr" defTabSz="800100">
            <a:lnSpc>
              <a:spcPct val="90000"/>
            </a:lnSpc>
            <a:spcBef>
              <a:spcPct val="0"/>
            </a:spcBef>
            <a:spcAft>
              <a:spcPct val="35000"/>
            </a:spcAft>
            <a:buNone/>
          </a:pPr>
          <a:r>
            <a:rPr lang="el-GR" sz="1800" kern="1200" dirty="0"/>
            <a:t>Συνεργατική μάθηση </a:t>
          </a:r>
        </a:p>
      </dsp:txBody>
      <dsp:txXfrm>
        <a:off x="2832732" y="1231304"/>
        <a:ext cx="2114159" cy="2114159"/>
      </dsp:txXfrm>
    </dsp:sp>
    <dsp:sp modelId="{168A50F1-018F-4C22-85CD-EEA83498FA2A}">
      <dsp:nvSpPr>
        <dsp:cNvPr id="0" name=""/>
        <dsp:cNvSpPr/>
      </dsp:nvSpPr>
      <dsp:spPr>
        <a:xfrm>
          <a:off x="4786773" y="781638"/>
          <a:ext cx="2989871" cy="2989871"/>
        </a:xfrm>
        <a:prstGeom prst="ellipse">
          <a:avLst/>
        </a:prstGeom>
        <a:solidFill>
          <a:schemeClr val="tx2">
            <a:lumMod val="50000"/>
            <a:alpha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4543" tIns="22860" rIns="164543" bIns="22860" numCol="1" spcCol="1270" anchor="ctr" anchorCtr="0">
          <a:noAutofit/>
        </a:bodyPr>
        <a:lstStyle/>
        <a:p>
          <a:pPr marL="0" lvl="0" indent="0" algn="ctr" defTabSz="800100">
            <a:lnSpc>
              <a:spcPct val="90000"/>
            </a:lnSpc>
            <a:spcBef>
              <a:spcPct val="0"/>
            </a:spcBef>
            <a:spcAft>
              <a:spcPct val="35000"/>
            </a:spcAft>
            <a:buNone/>
          </a:pPr>
          <a:r>
            <a:rPr lang="el-GR" sz="1800" kern="1200" dirty="0"/>
            <a:t>Δημοκρατική κουλτούρα</a:t>
          </a:r>
        </a:p>
      </dsp:txBody>
      <dsp:txXfrm>
        <a:off x="5224629" y="1219494"/>
        <a:ext cx="2114159" cy="2114159"/>
      </dsp:txXfrm>
    </dsp:sp>
    <dsp:sp modelId="{9D5C2F47-DD89-44EF-B87F-A050A912074F}">
      <dsp:nvSpPr>
        <dsp:cNvPr id="0" name=""/>
        <dsp:cNvSpPr/>
      </dsp:nvSpPr>
      <dsp:spPr>
        <a:xfrm>
          <a:off x="7178670" y="781638"/>
          <a:ext cx="2989871" cy="2989871"/>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4543" tIns="22860" rIns="164543" bIns="22860" numCol="1" spcCol="1270" anchor="ctr" anchorCtr="0">
          <a:noAutofit/>
        </a:bodyPr>
        <a:lstStyle/>
        <a:p>
          <a:pPr marL="0" lvl="0" indent="0" algn="ctr" defTabSz="800100">
            <a:lnSpc>
              <a:spcPct val="90000"/>
            </a:lnSpc>
            <a:spcBef>
              <a:spcPct val="0"/>
            </a:spcBef>
            <a:spcAft>
              <a:spcPct val="35000"/>
            </a:spcAft>
            <a:buNone/>
          </a:pPr>
          <a:r>
            <a:rPr lang="el-GR" sz="1800" kern="1200" dirty="0"/>
            <a:t>Συμπερίληψη</a:t>
          </a:r>
        </a:p>
      </dsp:txBody>
      <dsp:txXfrm>
        <a:off x="7616526" y="1219494"/>
        <a:ext cx="2114159" cy="21141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7B0A60-333B-49CC-A974-7BBE0E5910D6}">
      <dsp:nvSpPr>
        <dsp:cNvPr id="0" name=""/>
        <dsp:cNvSpPr/>
      </dsp:nvSpPr>
      <dsp:spPr>
        <a:xfrm>
          <a:off x="2120507" y="67733"/>
          <a:ext cx="3251200" cy="3251200"/>
        </a:xfrm>
        <a:prstGeom prst="ellipse">
          <a:avLst/>
        </a:prstGeom>
        <a:solidFill>
          <a:schemeClr val="accent2">
            <a:lumMod val="60000"/>
            <a:lumOff val="40000"/>
            <a:alpha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r>
            <a:rPr lang="el-GR" sz="2200" kern="1200" dirty="0"/>
            <a:t>Καλή γνώση του αντικειμένου της Ηθικής</a:t>
          </a:r>
        </a:p>
      </dsp:txBody>
      <dsp:txXfrm>
        <a:off x="2554000" y="636693"/>
        <a:ext cx="2384213" cy="1463040"/>
      </dsp:txXfrm>
    </dsp:sp>
    <dsp:sp modelId="{AB63A914-113C-4709-B417-316E62A1C6B4}">
      <dsp:nvSpPr>
        <dsp:cNvPr id="0" name=""/>
        <dsp:cNvSpPr/>
      </dsp:nvSpPr>
      <dsp:spPr>
        <a:xfrm>
          <a:off x="3293648" y="2099733"/>
          <a:ext cx="3251200" cy="3251200"/>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r>
            <a:rPr lang="el-GR" sz="2200" kern="1200" dirty="0"/>
            <a:t>Χρήση κατάλληλων τεχνολογικών εργαλείων και πόρων</a:t>
          </a:r>
        </a:p>
      </dsp:txBody>
      <dsp:txXfrm>
        <a:off x="4287974" y="2939626"/>
        <a:ext cx="1950720" cy="1788160"/>
      </dsp:txXfrm>
    </dsp:sp>
    <dsp:sp modelId="{FA1151F1-AAC1-4B67-B3A4-B786A7C61B09}">
      <dsp:nvSpPr>
        <dsp:cNvPr id="0" name=""/>
        <dsp:cNvSpPr/>
      </dsp:nvSpPr>
      <dsp:spPr>
        <a:xfrm>
          <a:off x="947365" y="2099733"/>
          <a:ext cx="3251200" cy="3251200"/>
        </a:xfrm>
        <a:prstGeom prst="ellipse">
          <a:avLst/>
        </a:prstGeom>
        <a:solidFill>
          <a:srgbClr val="92D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r>
            <a:rPr lang="el-GR" sz="2200" kern="1200" dirty="0"/>
            <a:t>Αξιοποίηση παιδαγωγικών στρατηγικών, μεθόδων και τεχνικών</a:t>
          </a:r>
        </a:p>
      </dsp:txBody>
      <dsp:txXfrm>
        <a:off x="1253520" y="2939626"/>
        <a:ext cx="1950720" cy="17881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3149B8-E989-40C1-9F59-C66A8622C22E}">
      <dsp:nvSpPr>
        <dsp:cNvPr id="0" name=""/>
        <dsp:cNvSpPr/>
      </dsp:nvSpPr>
      <dsp:spPr>
        <a:xfrm>
          <a:off x="0" y="50156"/>
          <a:ext cx="5111749" cy="676260"/>
        </a:xfrm>
        <a:prstGeom prst="roundRect">
          <a:avLst/>
        </a:prstGeom>
        <a:gradFill rotWithShape="0">
          <a:gsLst>
            <a:gs pos="0">
              <a:schemeClr val="accent1">
                <a:hueOff val="0"/>
                <a:satOff val="0"/>
                <a:lumOff val="0"/>
                <a:alphaOff val="0"/>
                <a:tint val="98000"/>
                <a:hueMod val="94000"/>
                <a:satMod val="130000"/>
                <a:lumMod val="12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l-GR" sz="1700" kern="1200" dirty="0"/>
            <a:t>Μελέτη Προγράμματος Σπουδών (+Γενικοί σκοποί μαθήματος</a:t>
          </a:r>
          <a:endParaRPr lang="en-US" sz="1700" kern="1200" dirty="0"/>
        </a:p>
      </dsp:txBody>
      <dsp:txXfrm>
        <a:off x="33012" y="83168"/>
        <a:ext cx="5045725" cy="610236"/>
      </dsp:txXfrm>
    </dsp:sp>
    <dsp:sp modelId="{2DCD217C-E246-4DA8-8F75-C4386F0D71B5}">
      <dsp:nvSpPr>
        <dsp:cNvPr id="0" name=""/>
        <dsp:cNvSpPr/>
      </dsp:nvSpPr>
      <dsp:spPr>
        <a:xfrm>
          <a:off x="0" y="775376"/>
          <a:ext cx="5111749" cy="676260"/>
        </a:xfrm>
        <a:prstGeom prst="roundRect">
          <a:avLst/>
        </a:prstGeom>
        <a:gradFill rotWithShape="0">
          <a:gsLst>
            <a:gs pos="0">
              <a:schemeClr val="accent1">
                <a:hueOff val="0"/>
                <a:satOff val="0"/>
                <a:lumOff val="0"/>
                <a:alphaOff val="0"/>
                <a:tint val="98000"/>
                <a:hueMod val="94000"/>
                <a:satMod val="130000"/>
                <a:lumMod val="12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l-GR" sz="1700" kern="1200" dirty="0"/>
            <a:t>Ειδικοί στόχοι και επάρκειες τάξης)</a:t>
          </a:r>
          <a:endParaRPr lang="en-US" sz="1700" kern="1200" dirty="0"/>
        </a:p>
      </dsp:txBody>
      <dsp:txXfrm>
        <a:off x="33012" y="808388"/>
        <a:ext cx="5045725" cy="610236"/>
      </dsp:txXfrm>
    </dsp:sp>
    <dsp:sp modelId="{166DD5B9-C75F-412C-A7DD-1B2B0FFE2BD1}">
      <dsp:nvSpPr>
        <dsp:cNvPr id="0" name=""/>
        <dsp:cNvSpPr/>
      </dsp:nvSpPr>
      <dsp:spPr>
        <a:xfrm>
          <a:off x="0" y="1500596"/>
          <a:ext cx="5111749" cy="676260"/>
        </a:xfrm>
        <a:prstGeom prst="roundRect">
          <a:avLst/>
        </a:prstGeom>
        <a:gradFill rotWithShape="0">
          <a:gsLst>
            <a:gs pos="0">
              <a:schemeClr val="accent1">
                <a:hueOff val="0"/>
                <a:satOff val="0"/>
                <a:lumOff val="0"/>
                <a:alphaOff val="0"/>
                <a:tint val="98000"/>
                <a:hueMod val="94000"/>
                <a:satMod val="130000"/>
                <a:lumMod val="12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l-GR" sz="1700" kern="1200"/>
            <a:t>Επιλογή ενός ΠΜΣ για κάθε μάθημα (το πολύ 2)</a:t>
          </a:r>
          <a:endParaRPr lang="en-US" sz="1700" kern="1200"/>
        </a:p>
      </dsp:txBody>
      <dsp:txXfrm>
        <a:off x="33012" y="1533608"/>
        <a:ext cx="5045725" cy="610236"/>
      </dsp:txXfrm>
    </dsp:sp>
    <dsp:sp modelId="{1513284A-3784-4A03-AFDB-1332336BBD96}">
      <dsp:nvSpPr>
        <dsp:cNvPr id="0" name=""/>
        <dsp:cNvSpPr/>
      </dsp:nvSpPr>
      <dsp:spPr>
        <a:xfrm>
          <a:off x="0" y="2225816"/>
          <a:ext cx="5111749" cy="676260"/>
        </a:xfrm>
        <a:prstGeom prst="roundRect">
          <a:avLst/>
        </a:prstGeom>
        <a:gradFill rotWithShape="0">
          <a:gsLst>
            <a:gs pos="0">
              <a:schemeClr val="accent1">
                <a:hueOff val="0"/>
                <a:satOff val="0"/>
                <a:lumOff val="0"/>
                <a:alphaOff val="0"/>
                <a:tint val="98000"/>
                <a:hueMod val="94000"/>
                <a:satMod val="130000"/>
                <a:lumMod val="12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l-GR" sz="1700" b="1" i="1" kern="1200" dirty="0"/>
            <a:t>Πού υπάρχουν τα παραπάνω στοιχεία</a:t>
          </a:r>
          <a:r>
            <a:rPr lang="el-GR" sz="1700" kern="1200" dirty="0"/>
            <a:t>;</a:t>
          </a:r>
          <a:endParaRPr lang="en-US" sz="1700" kern="1200" dirty="0"/>
        </a:p>
      </dsp:txBody>
      <dsp:txXfrm>
        <a:off x="33012" y="2258828"/>
        <a:ext cx="5045725" cy="610236"/>
      </dsp:txXfrm>
    </dsp:sp>
    <dsp:sp modelId="{EA121120-8BA6-4DB0-B2D3-6741834FF215}">
      <dsp:nvSpPr>
        <dsp:cNvPr id="0" name=""/>
        <dsp:cNvSpPr/>
      </dsp:nvSpPr>
      <dsp:spPr>
        <a:xfrm>
          <a:off x="0" y="2951036"/>
          <a:ext cx="5111749" cy="676260"/>
        </a:xfrm>
        <a:prstGeom prst="roundRect">
          <a:avLst/>
        </a:prstGeom>
        <a:gradFill rotWithShape="0">
          <a:gsLst>
            <a:gs pos="0">
              <a:schemeClr val="accent1">
                <a:hueOff val="0"/>
                <a:satOff val="0"/>
                <a:lumOff val="0"/>
                <a:alphaOff val="0"/>
                <a:tint val="98000"/>
                <a:hueMod val="94000"/>
                <a:satMod val="130000"/>
                <a:lumMod val="12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l-GR" sz="1700" kern="1200"/>
            <a:t>Αξιολόγηση (πριν το σχεδιασμό)</a:t>
          </a:r>
          <a:endParaRPr lang="en-US" sz="1700" kern="1200"/>
        </a:p>
      </dsp:txBody>
      <dsp:txXfrm>
        <a:off x="33012" y="2984048"/>
        <a:ext cx="5045725" cy="610236"/>
      </dsp:txXfrm>
    </dsp:sp>
    <dsp:sp modelId="{A5C09167-47B0-48F0-AEB1-FCEFD91FFBA7}">
      <dsp:nvSpPr>
        <dsp:cNvPr id="0" name=""/>
        <dsp:cNvSpPr/>
      </dsp:nvSpPr>
      <dsp:spPr>
        <a:xfrm>
          <a:off x="0" y="3676256"/>
          <a:ext cx="5111749" cy="676260"/>
        </a:xfrm>
        <a:prstGeom prst="roundRect">
          <a:avLst/>
        </a:prstGeom>
        <a:gradFill rotWithShape="0">
          <a:gsLst>
            <a:gs pos="0">
              <a:schemeClr val="accent1">
                <a:hueOff val="0"/>
                <a:satOff val="0"/>
                <a:lumOff val="0"/>
                <a:alphaOff val="0"/>
                <a:tint val="98000"/>
                <a:hueMod val="94000"/>
                <a:satMod val="130000"/>
                <a:lumMod val="12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l-GR" sz="1700" kern="1200"/>
            <a:t>Επιλογή μεθόδου (βιωματική μέθοδος)</a:t>
          </a:r>
          <a:endParaRPr lang="en-US" sz="1700" kern="1200"/>
        </a:p>
      </dsp:txBody>
      <dsp:txXfrm>
        <a:off x="33012" y="3709268"/>
        <a:ext cx="5045725" cy="610236"/>
      </dsp:txXfrm>
    </dsp:sp>
    <dsp:sp modelId="{82C43BCB-C516-49A5-BF1B-0BC5718DA2BD}">
      <dsp:nvSpPr>
        <dsp:cNvPr id="0" name=""/>
        <dsp:cNvSpPr/>
      </dsp:nvSpPr>
      <dsp:spPr>
        <a:xfrm>
          <a:off x="0" y="4401476"/>
          <a:ext cx="5111749" cy="676260"/>
        </a:xfrm>
        <a:prstGeom prst="roundRect">
          <a:avLst/>
        </a:prstGeom>
        <a:gradFill rotWithShape="0">
          <a:gsLst>
            <a:gs pos="0">
              <a:schemeClr val="accent1">
                <a:hueOff val="0"/>
                <a:satOff val="0"/>
                <a:lumOff val="0"/>
                <a:alphaOff val="0"/>
                <a:tint val="98000"/>
                <a:hueMod val="94000"/>
                <a:satMod val="130000"/>
                <a:lumMod val="12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l-GR" sz="1700" kern="1200"/>
            <a:t>Επιλογή υλικού (θέματα, περιεχόμενο [κείμενο, βίντεο, εικόνες κλπ]</a:t>
          </a:r>
          <a:endParaRPr lang="en-US" sz="1700" kern="1200"/>
        </a:p>
      </dsp:txBody>
      <dsp:txXfrm>
        <a:off x="33012" y="4434488"/>
        <a:ext cx="5045725" cy="610236"/>
      </dsp:txXfrm>
    </dsp:sp>
    <dsp:sp modelId="{5691D680-016D-471D-8718-CCE633E9290D}">
      <dsp:nvSpPr>
        <dsp:cNvPr id="0" name=""/>
        <dsp:cNvSpPr/>
      </dsp:nvSpPr>
      <dsp:spPr>
        <a:xfrm>
          <a:off x="0" y="5126696"/>
          <a:ext cx="5111749" cy="676260"/>
        </a:xfrm>
        <a:prstGeom prst="roundRect">
          <a:avLst/>
        </a:prstGeom>
        <a:gradFill rotWithShape="0">
          <a:gsLst>
            <a:gs pos="0">
              <a:schemeClr val="accent1">
                <a:hueOff val="0"/>
                <a:satOff val="0"/>
                <a:lumOff val="0"/>
                <a:alphaOff val="0"/>
                <a:tint val="98000"/>
                <a:hueMod val="94000"/>
                <a:satMod val="130000"/>
                <a:lumMod val="128000"/>
              </a:schemeClr>
            </a:gs>
            <a:gs pos="100000">
              <a:schemeClr val="accent1">
                <a:hueOff val="0"/>
                <a:satOff val="0"/>
                <a:lumOff val="0"/>
                <a:alphaOff val="0"/>
                <a:shade val="94000"/>
                <a:lumMod val="88000"/>
              </a:schemeClr>
            </a:gs>
          </a:gsLst>
          <a:lin ang="5400000" scaled="0"/>
        </a:grad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l-GR" sz="1700" kern="1200"/>
            <a:t>Δραστηριότητες (οι μαθητές/τριες να «μαθαίνουν πώς να μαθαίνουν»</a:t>
          </a:r>
          <a:r>
            <a:rPr lang="en-US" sz="1700" kern="1200"/>
            <a:t>)</a:t>
          </a:r>
        </a:p>
      </dsp:txBody>
      <dsp:txXfrm>
        <a:off x="33012" y="5159708"/>
        <a:ext cx="5045725" cy="6102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10CDE-0460-4D79-A113-3FDD3B50D5A1}">
      <dsp:nvSpPr>
        <dsp:cNvPr id="0" name=""/>
        <dsp:cNvSpPr/>
      </dsp:nvSpPr>
      <dsp:spPr>
        <a:xfrm>
          <a:off x="0" y="0"/>
          <a:ext cx="9067941" cy="1039443"/>
        </a:xfrm>
        <a:prstGeom prst="roundRect">
          <a:avLst>
            <a:gd name="adj" fmla="val 10000"/>
          </a:avLst>
        </a:prstGeom>
        <a:solidFill>
          <a:schemeClr val="accent2">
            <a:hueOff val="0"/>
            <a:satOff val="0"/>
            <a:lumOff val="0"/>
            <a:alphaOff val="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1</a:t>
          </a:r>
          <a:r>
            <a:rPr lang="el-GR" sz="1900" kern="1200" baseline="30000" dirty="0"/>
            <a:t>ο</a:t>
          </a:r>
          <a:r>
            <a:rPr lang="el-GR" sz="1900" kern="1200" dirty="0"/>
            <a:t> Στάδιο: «Οι μαθητές/</a:t>
          </a:r>
          <a:r>
            <a:rPr lang="el-GR" sz="1900" kern="1200" dirty="0" err="1"/>
            <a:t>τριες</a:t>
          </a:r>
          <a:r>
            <a:rPr lang="el-GR" sz="1900" kern="1200" dirty="0"/>
            <a:t> καλούνται μέσα από τις δραστηριότητες </a:t>
          </a:r>
          <a:r>
            <a:rPr lang="el-GR" sz="1900" b="1" kern="1200" dirty="0"/>
            <a:t>να βιώσουν </a:t>
          </a:r>
          <a:r>
            <a:rPr lang="el-GR" sz="1900" kern="1200" dirty="0"/>
            <a:t>κάτι που έχει σχέση με την έννοια/θέμα και </a:t>
          </a:r>
          <a:r>
            <a:rPr lang="el-GR" sz="1900" b="1" kern="1200" dirty="0"/>
            <a:t>την εμπειρία τους</a:t>
          </a:r>
          <a:r>
            <a:rPr lang="el-GR" sz="1900" kern="1200" dirty="0"/>
            <a:t> , κάτι που ήδη ξέρουν»</a:t>
          </a:r>
          <a:endParaRPr lang="en-US" sz="1900" kern="1200" dirty="0"/>
        </a:p>
      </dsp:txBody>
      <dsp:txXfrm>
        <a:off x="30444" y="30444"/>
        <a:ext cx="7858468" cy="978555"/>
      </dsp:txXfrm>
    </dsp:sp>
    <dsp:sp modelId="{30A7280D-FE0E-4C91-9035-931BE9705472}">
      <dsp:nvSpPr>
        <dsp:cNvPr id="0" name=""/>
        <dsp:cNvSpPr/>
      </dsp:nvSpPr>
      <dsp:spPr>
        <a:xfrm>
          <a:off x="759440" y="1228433"/>
          <a:ext cx="9067941" cy="1039443"/>
        </a:xfrm>
        <a:prstGeom prst="roundRect">
          <a:avLst>
            <a:gd name="adj" fmla="val 10000"/>
          </a:avLst>
        </a:prstGeom>
        <a:solidFill>
          <a:schemeClr val="accent3">
            <a:hueOff val="0"/>
            <a:satOff val="0"/>
            <a:lumOff val="0"/>
            <a:alphaOff val="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l-GR" sz="1900" kern="1200"/>
            <a:t>2</a:t>
          </a:r>
          <a:r>
            <a:rPr lang="el-GR" sz="1900" kern="1200" baseline="30000"/>
            <a:t>ο</a:t>
          </a:r>
          <a:r>
            <a:rPr lang="el-GR" sz="1900" kern="1200"/>
            <a:t> Στάδιο:Οι μαθητές/τριες </a:t>
          </a:r>
          <a:r>
            <a:rPr lang="el-GR" sz="1900" b="1" kern="1200"/>
            <a:t>συνδέουν</a:t>
          </a:r>
          <a:r>
            <a:rPr lang="el-GR" sz="1900" kern="1200"/>
            <a:t> την εμπειρία τους με </a:t>
          </a:r>
          <a:r>
            <a:rPr lang="el-GR" sz="1900" b="1" kern="1200"/>
            <a:t>τον θρησκευτικό χαρακτήρα</a:t>
          </a:r>
          <a:r>
            <a:rPr lang="el-GR" sz="1900" kern="1200"/>
            <a:t> της έννοιας/ του θέματος που μελετούν</a:t>
          </a:r>
          <a:endParaRPr lang="en-US" sz="1900" kern="1200"/>
        </a:p>
      </dsp:txBody>
      <dsp:txXfrm>
        <a:off x="789884" y="1258877"/>
        <a:ext cx="7571975" cy="978555"/>
      </dsp:txXfrm>
    </dsp:sp>
    <dsp:sp modelId="{0229AC3C-7017-4046-B63E-CD1C558C61DC}">
      <dsp:nvSpPr>
        <dsp:cNvPr id="0" name=""/>
        <dsp:cNvSpPr/>
      </dsp:nvSpPr>
      <dsp:spPr>
        <a:xfrm>
          <a:off x="1507545" y="2456866"/>
          <a:ext cx="9067941" cy="1039443"/>
        </a:xfrm>
        <a:prstGeom prst="roundRect">
          <a:avLst>
            <a:gd name="adj" fmla="val 10000"/>
          </a:avLst>
        </a:prstGeom>
        <a:solidFill>
          <a:schemeClr val="accent4">
            <a:hueOff val="0"/>
            <a:satOff val="0"/>
            <a:lumOff val="0"/>
            <a:alphaOff val="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l-GR" sz="1900" kern="1200"/>
            <a:t>3</a:t>
          </a:r>
          <a:r>
            <a:rPr lang="el-GR" sz="1900" kern="1200" baseline="30000"/>
            <a:t>ο</a:t>
          </a:r>
          <a:r>
            <a:rPr lang="el-GR" sz="1900" kern="1200"/>
            <a:t> Στάδιο: Οι μαθητές/τριες </a:t>
          </a:r>
          <a:r>
            <a:rPr lang="el-GR" sz="1900" b="1" kern="1200"/>
            <a:t>αναλύουν σε βάθος το θρησκευτικό περιεχόμενο της έννοιας/θέματος</a:t>
          </a:r>
          <a:r>
            <a:rPr lang="el-GR" sz="1900" kern="1200"/>
            <a:t> από τους μαθητές και αξιολογείται</a:t>
          </a:r>
          <a:endParaRPr lang="en-US" sz="1900" kern="1200"/>
        </a:p>
      </dsp:txBody>
      <dsp:txXfrm>
        <a:off x="1537989" y="2487310"/>
        <a:ext cx="7583310" cy="978555"/>
      </dsp:txXfrm>
    </dsp:sp>
    <dsp:sp modelId="{CD0EC80C-2CFB-4373-A737-4FC711A0F8E8}">
      <dsp:nvSpPr>
        <dsp:cNvPr id="0" name=""/>
        <dsp:cNvSpPr/>
      </dsp:nvSpPr>
      <dsp:spPr>
        <a:xfrm>
          <a:off x="2266985" y="3685300"/>
          <a:ext cx="9067941" cy="1039443"/>
        </a:xfrm>
        <a:prstGeom prst="roundRect">
          <a:avLst>
            <a:gd name="adj" fmla="val 10000"/>
          </a:avLst>
        </a:prstGeom>
        <a:solidFill>
          <a:schemeClr val="accent5">
            <a:hueOff val="0"/>
            <a:satOff val="0"/>
            <a:lumOff val="0"/>
            <a:alphaOff val="0"/>
          </a:schemeClr>
        </a:solidFill>
        <a:ln w="2857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l-GR" sz="1900" kern="1200"/>
            <a:t>4</a:t>
          </a:r>
          <a:r>
            <a:rPr lang="el-GR" sz="1900" kern="1200" baseline="30000"/>
            <a:t>ο</a:t>
          </a:r>
          <a:r>
            <a:rPr lang="el-GR" sz="1900" kern="1200"/>
            <a:t> Στάδιο: Οι μαθητές/ τριες </a:t>
          </a:r>
          <a:r>
            <a:rPr lang="el-GR" sz="1900" b="1" kern="1200"/>
            <a:t>επιχειρούν να εφαρμόσουν </a:t>
          </a:r>
          <a:r>
            <a:rPr lang="el-GR" sz="1900" kern="1200"/>
            <a:t>σε παρόμοια ή δυσκολότερη συνθήκη όσα έμαθαν στα προηγούμενα στάδια</a:t>
          </a:r>
          <a:endParaRPr lang="en-US" sz="1900" kern="1200"/>
        </a:p>
      </dsp:txBody>
      <dsp:txXfrm>
        <a:off x="2297429" y="3715744"/>
        <a:ext cx="7571975" cy="978555"/>
      </dsp:txXfrm>
    </dsp:sp>
    <dsp:sp modelId="{B6A8E812-F965-43A2-B2F6-CA38CC7E3AF6}">
      <dsp:nvSpPr>
        <dsp:cNvPr id="0" name=""/>
        <dsp:cNvSpPr/>
      </dsp:nvSpPr>
      <dsp:spPr>
        <a:xfrm>
          <a:off x="8392303" y="796119"/>
          <a:ext cx="675638" cy="675638"/>
        </a:xfrm>
        <a:prstGeom prst="downArrow">
          <a:avLst>
            <a:gd name="adj1" fmla="val 55000"/>
            <a:gd name="adj2" fmla="val 45000"/>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8544322" y="796119"/>
        <a:ext cx="371600" cy="508418"/>
      </dsp:txXfrm>
    </dsp:sp>
    <dsp:sp modelId="{B1211ED5-6382-4B2C-93DB-023F406C5F20}">
      <dsp:nvSpPr>
        <dsp:cNvPr id="0" name=""/>
        <dsp:cNvSpPr/>
      </dsp:nvSpPr>
      <dsp:spPr>
        <a:xfrm>
          <a:off x="9151743" y="2024552"/>
          <a:ext cx="675638" cy="675638"/>
        </a:xfrm>
        <a:prstGeom prst="downArrow">
          <a:avLst>
            <a:gd name="adj1" fmla="val 55000"/>
            <a:gd name="adj2" fmla="val 45000"/>
          </a:avLst>
        </a:prstGeom>
        <a:solidFill>
          <a:schemeClr val="accent3">
            <a:tint val="40000"/>
            <a:alpha val="90000"/>
            <a:hueOff val="0"/>
            <a:satOff val="0"/>
            <a:lumOff val="0"/>
            <a:alphaOff val="0"/>
          </a:scheme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9303762" y="2024552"/>
        <a:ext cx="371600" cy="508418"/>
      </dsp:txXfrm>
    </dsp:sp>
    <dsp:sp modelId="{D657B3D7-6C09-45CB-BFAB-5B12CEB1C915}">
      <dsp:nvSpPr>
        <dsp:cNvPr id="0" name=""/>
        <dsp:cNvSpPr/>
      </dsp:nvSpPr>
      <dsp:spPr>
        <a:xfrm>
          <a:off x="9899848" y="3252986"/>
          <a:ext cx="675638" cy="675638"/>
        </a:xfrm>
        <a:prstGeom prst="downArrow">
          <a:avLst>
            <a:gd name="adj1" fmla="val 55000"/>
            <a:gd name="adj2" fmla="val 45000"/>
          </a:avLst>
        </a:prstGeom>
        <a:solidFill>
          <a:schemeClr val="accent4">
            <a:tint val="40000"/>
            <a:alpha val="90000"/>
            <a:hueOff val="0"/>
            <a:satOff val="0"/>
            <a:lumOff val="0"/>
            <a:alphaOff val="0"/>
          </a:schemeClr>
        </a:solidFill>
        <a:ln w="15875"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10051867" y="3252986"/>
        <a:ext cx="371600" cy="508418"/>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05T10:11:40.683"/>
    </inkml:context>
    <inkml:brush xml:id="br0">
      <inkml:brushProperty name="width" value="0.05" units="cm"/>
      <inkml:brushProperty name="height" value="0.05" units="cm"/>
      <inkml:brushProperty name="color" value="#AE198D"/>
      <inkml:brushProperty name="inkEffects" value="galaxy"/>
      <inkml:brushProperty name="anchorX" value="0"/>
      <inkml:brushProperty name="anchorY" value="0"/>
      <inkml:brushProperty name="scaleFactor" value="0.5"/>
    </inkml:brush>
  </inkml:definitions>
  <inkml:trace contextRef="#ctx0" brushRef="#br0">1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8BE05B-92D4-41D7-B61D-3228A197F812}" type="datetimeFigureOut">
              <a:rPr lang="el-GR" smtClean="0"/>
              <a:t>9/9/2026</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B48ED4-444E-44E7-92DE-9EB264ED3F47}" type="slidenum">
              <a:rPr lang="el-GR" smtClean="0"/>
              <a:t>‹#›</a:t>
            </a:fld>
            <a:endParaRPr lang="el-GR"/>
          </a:p>
        </p:txBody>
      </p:sp>
    </p:spTree>
    <p:extLst>
      <p:ext uri="{BB962C8B-B14F-4D97-AF65-F5344CB8AC3E}">
        <p14:creationId xmlns:p14="http://schemas.microsoft.com/office/powerpoint/2010/main" val="3667337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7AB5D6FF-EF7A-4CBF-BA76-A9106A7334E8}" type="datetimeFigureOut">
              <a:rPr lang="el-GR" smtClean="0"/>
              <a:t>9/9/2026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734FEF-26BB-4280-9764-54A3121AD2CE}" type="slidenum">
              <a:rPr lang="el-GR" smtClean="0"/>
              <a:t>‹#›</a:t>
            </a:fld>
            <a:endParaRPr lang="el-G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6501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7AB5D6FF-EF7A-4CBF-BA76-A9106A7334E8}" type="datetimeFigureOut">
              <a:rPr lang="el-GR" smtClean="0"/>
              <a:t>9/9/2026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3659234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AB5D6FF-EF7A-4CBF-BA76-A9106A7334E8}" type="datetimeFigureOut">
              <a:rPr lang="el-GR" smtClean="0"/>
              <a:t>9/9/2026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9372547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AB5D6FF-EF7A-4CBF-BA76-A9106A7334E8}" type="datetimeFigureOut">
              <a:rPr lang="el-GR" smtClean="0"/>
              <a:t>9/9/2026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734FEF-26BB-4280-9764-54A3121AD2CE}" type="slidenum">
              <a:rPr lang="el-GR" smtClean="0"/>
              <a:t>‹#›</a:t>
            </a:fld>
            <a:endParaRPr lang="el-G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054294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AB5D6FF-EF7A-4CBF-BA76-A9106A7334E8}" type="datetimeFigureOut">
              <a:rPr lang="el-GR" smtClean="0"/>
              <a:t>9/9/2026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1200072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l-GR"/>
              <a:t>Στυλ κειμένου υποδείγματος</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AB5D6FF-EF7A-4CBF-BA76-A9106A7334E8}" type="datetimeFigureOut">
              <a:rPr lang="el-GR" smtClean="0"/>
              <a:t>9/9/2026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734FEF-26BB-4280-9764-54A3121AD2CE}" type="slidenum">
              <a:rPr lang="el-GR" smtClean="0"/>
              <a:t>‹#›</a:t>
            </a:fld>
            <a:endParaRPr lang="el-G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9004575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l-GR"/>
              <a:t>Στυλ κειμένου υποδείγματος</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AB5D6FF-EF7A-4CBF-BA76-A9106A7334E8}" type="datetimeFigureOut">
              <a:rPr lang="el-GR" smtClean="0"/>
              <a:t>9/9/2026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3499725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7AB5D6FF-EF7A-4CBF-BA76-A9106A7334E8}" type="datetimeFigureOut">
              <a:rPr lang="el-GR" smtClean="0"/>
              <a:t>9/9/2026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14375958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7AB5D6FF-EF7A-4CBF-BA76-A9106A7334E8}" type="datetimeFigureOut">
              <a:rPr lang="el-GR" smtClean="0"/>
              <a:t>9/9/2026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934267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7AB5D6FF-EF7A-4CBF-BA76-A9106A7334E8}" type="datetimeFigureOut">
              <a:rPr lang="el-GR" smtClean="0"/>
              <a:t>9/9/2026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175357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AB5D6FF-EF7A-4CBF-BA76-A9106A7334E8}" type="datetimeFigureOut">
              <a:rPr lang="el-GR" smtClean="0"/>
              <a:t>9/9/2026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3973609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7AB5D6FF-EF7A-4CBF-BA76-A9106A7334E8}" type="datetimeFigureOut">
              <a:rPr lang="el-GR" smtClean="0"/>
              <a:t>9/9/2026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1360395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7AB5D6FF-EF7A-4CBF-BA76-A9106A7334E8}" type="datetimeFigureOut">
              <a:rPr lang="el-GR" smtClean="0"/>
              <a:t>9/9/2026</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2387019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7AB5D6FF-EF7A-4CBF-BA76-A9106A7334E8}" type="datetimeFigureOut">
              <a:rPr lang="el-GR" smtClean="0"/>
              <a:t>9/9/2026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753663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B5D6FF-EF7A-4CBF-BA76-A9106A7334E8}" type="datetimeFigureOut">
              <a:rPr lang="el-GR" smtClean="0"/>
              <a:t>9/9/2026</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1346143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7AB5D6FF-EF7A-4CBF-BA76-A9106A7334E8}" type="datetimeFigureOut">
              <a:rPr lang="el-GR" smtClean="0"/>
              <a:t>9/9/2026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1618910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l-GR"/>
              <a:t>Κάντε κλικ για να επεξεργαστείτε τον τίτλο υποδείγματος</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7AB5D6FF-EF7A-4CBF-BA76-A9106A7334E8}" type="datetimeFigureOut">
              <a:rPr lang="el-GR" smtClean="0"/>
              <a:t>9/9/2026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62734FEF-26BB-4280-9764-54A3121AD2CE}" type="slidenum">
              <a:rPr lang="el-GR" smtClean="0"/>
              <a:t>‹#›</a:t>
            </a:fld>
            <a:endParaRPr lang="el-GR"/>
          </a:p>
        </p:txBody>
      </p:sp>
    </p:spTree>
    <p:extLst>
      <p:ext uri="{BB962C8B-B14F-4D97-AF65-F5344CB8AC3E}">
        <p14:creationId xmlns:p14="http://schemas.microsoft.com/office/powerpoint/2010/main" val="4169411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accent6">
                <a:lumMod val="40000"/>
                <a:lumOff val="60000"/>
              </a:schemeClr>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7AB5D6FF-EF7A-4CBF-BA76-A9106A7334E8}" type="datetimeFigureOut">
              <a:rPr lang="el-GR" smtClean="0"/>
              <a:t>9/9/2026</a:t>
            </a:fld>
            <a:endParaRPr lang="el-G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l-G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62734FEF-26BB-4280-9764-54A3121AD2CE}" type="slidenum">
              <a:rPr lang="el-GR" smtClean="0"/>
              <a:t>‹#›</a:t>
            </a:fld>
            <a:endParaRPr lang="el-GR"/>
          </a:p>
        </p:txBody>
      </p:sp>
    </p:spTree>
    <p:extLst>
      <p:ext uri="{BB962C8B-B14F-4D97-AF65-F5344CB8AC3E}">
        <p14:creationId xmlns:p14="http://schemas.microsoft.com/office/powerpoint/2010/main" val="83697185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customXml" Target="../ink/ink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odeth.eu/%CE%B1%CE%BD%CE%B8%CF%81%CF%8E%CF%80%CE%B9%CE%BD%CE%B1-%CE%B4%CE%B9%CE%BA%CE%B1%CE%B9%CF%8E%CE%BC%CE%B1%CF%84%CE%B1-%CE%BF%CE%B9%CE%BA%CE%BF%CF%85%CE%BC%CE%B5%CE%BD%CE%B9%CE%BA%CF%8C%CF%84%CE%B7/" TargetMode="External"/><Relationship Id="rId2" Type="http://schemas.openxmlformats.org/officeDocument/2006/relationships/hyperlink" Target="https://www.greek-language.gr/digitalResources/ancient_greek/library/browse.html?text_id=30&amp;page=78" TargetMode="External"/><Relationship Id="rId1" Type="http://schemas.openxmlformats.org/officeDocument/2006/relationships/slideLayout" Target="../slideLayouts/slideLayout2.xml"/><Relationship Id="rId4" Type="http://schemas.openxmlformats.org/officeDocument/2006/relationships/hyperlink" Target="https://www.news247.gr/kosmos/kina-to-festival-frikis-me-kreas-skilon-tha-diexaxthei-kanonika/" TargetMode="Externa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kathimerini.gr/society/562058407/pos-antimetopizoyme-stin-ellada-tin-eikona-dimosioy-thilasmoy/"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esoftskills.com/wp-content/uploads/2024/08/The-Role-of-Religion-in-Society-A-Sociological-Perspective.jpg"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www.dicasteryinterreligious.va/wp-content/uploads/2021/09/quadro-cropped-1030x365.jpg" TargetMode="External"/><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46.xml.rels><?xml version="1.0" encoding="UTF-8" standalone="yes"?>
<Relationships xmlns="http://schemas.openxmlformats.org/package/2006/relationships"><Relationship Id="rId2" Type="http://schemas.openxmlformats.org/officeDocument/2006/relationships/comments" Target="../comments/comment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youtube.com/watch?v=KafAxrjAidw&amp;t=109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s://www.dicasteryinterreligious.va/fratelli-tutti-encyclical-letter/"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www.kathimerini.gr/society/993417/archiepiskopos-tiranon-anastasios-stin-k-thriskeytikos-ployralismos-kai-eiriniki-synyparxi/"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C87D9B-1F4A-DCF9-8A04-139F709E9A1D}"/>
              </a:ext>
            </a:extLst>
          </p:cNvPr>
          <p:cNvSpPr>
            <a:spLocks noGrp="1"/>
          </p:cNvSpPr>
          <p:nvPr>
            <p:ph type="ctrTitle"/>
          </p:nvPr>
        </p:nvSpPr>
        <p:spPr>
          <a:xfrm>
            <a:off x="1524000" y="1749452"/>
            <a:ext cx="9144000" cy="2387600"/>
          </a:xfrm>
        </p:spPr>
        <p:txBody>
          <a:bodyPr/>
          <a:lstStyle/>
          <a:p>
            <a:r>
              <a:rPr lang="el-GR" b="1" dirty="0"/>
              <a:t>ΗΘΙΚΗ</a:t>
            </a:r>
            <a:br>
              <a:rPr lang="el-GR" dirty="0"/>
            </a:br>
            <a:r>
              <a:rPr lang="el-GR" sz="4400" dirty="0"/>
              <a:t>ΓΥΜΝΑΣΙΟ-ΛΥΚΕΙΟ</a:t>
            </a:r>
          </a:p>
        </p:txBody>
      </p:sp>
      <p:sp>
        <p:nvSpPr>
          <p:cNvPr id="3" name="Υπότιτλος 2">
            <a:extLst>
              <a:ext uri="{FF2B5EF4-FFF2-40B4-BE49-F238E27FC236}">
                <a16:creationId xmlns:a16="http://schemas.microsoft.com/office/drawing/2014/main" id="{59451E83-92E1-B576-EC12-CBC491F154EB}"/>
              </a:ext>
            </a:extLst>
          </p:cNvPr>
          <p:cNvSpPr>
            <a:spLocks noGrp="1"/>
          </p:cNvSpPr>
          <p:nvPr>
            <p:ph type="subTitle" idx="1"/>
          </p:nvPr>
        </p:nvSpPr>
        <p:spPr>
          <a:xfrm>
            <a:off x="1524000" y="4337328"/>
            <a:ext cx="9144000" cy="1655762"/>
          </a:xfrm>
        </p:spPr>
        <p:txBody>
          <a:bodyPr>
            <a:normAutofit fontScale="92500" lnSpcReduction="20000"/>
          </a:bodyPr>
          <a:lstStyle/>
          <a:p>
            <a:r>
              <a:rPr lang="el-GR" sz="2800" b="1" dirty="0">
                <a:solidFill>
                  <a:schemeClr val="bg2"/>
                </a:solidFill>
              </a:rPr>
              <a:t>ΕΠΙΜΟΡΦΩΤΙΚΟ ΠΡΟΓΡΑΜΜΑ</a:t>
            </a:r>
            <a:endParaRPr lang="en-US" sz="2800" b="1" dirty="0">
              <a:solidFill>
                <a:schemeClr val="bg2"/>
              </a:solidFill>
            </a:endParaRPr>
          </a:p>
          <a:p>
            <a:r>
              <a:rPr lang="el-GR" sz="2400" b="1" dirty="0">
                <a:solidFill>
                  <a:schemeClr val="bg2"/>
                </a:solidFill>
              </a:rPr>
              <a:t>2</a:t>
            </a:r>
            <a:r>
              <a:rPr lang="el-GR" sz="2400" b="1" baseline="30000" dirty="0">
                <a:solidFill>
                  <a:schemeClr val="bg2"/>
                </a:solidFill>
              </a:rPr>
              <a:t>η</a:t>
            </a:r>
            <a:r>
              <a:rPr lang="el-GR" sz="2400" b="1" dirty="0">
                <a:solidFill>
                  <a:schemeClr val="bg2"/>
                </a:solidFill>
              </a:rPr>
              <a:t> συνάντηση (Β΄ </a:t>
            </a:r>
            <a:r>
              <a:rPr lang="el-GR" sz="2400" b="1" dirty="0" err="1">
                <a:solidFill>
                  <a:schemeClr val="bg2"/>
                </a:solidFill>
              </a:rPr>
              <a:t>Θμια</a:t>
            </a:r>
            <a:r>
              <a:rPr lang="el-GR" sz="2400" b="1" dirty="0">
                <a:solidFill>
                  <a:schemeClr val="bg2"/>
                </a:solidFill>
              </a:rPr>
              <a:t>)-Εργαστήριο</a:t>
            </a:r>
          </a:p>
          <a:p>
            <a:r>
              <a:rPr lang="el-GR" sz="2400" b="1" dirty="0">
                <a:solidFill>
                  <a:schemeClr val="tx1"/>
                </a:solidFill>
              </a:rPr>
              <a:t>Σχεδιασμός Μαθησιακής Διαδικασίας </a:t>
            </a:r>
          </a:p>
          <a:p>
            <a:r>
              <a:rPr lang="el-GR" sz="2400" b="1" dirty="0" err="1">
                <a:solidFill>
                  <a:schemeClr val="tx1"/>
                </a:solidFill>
              </a:rPr>
              <a:t>Μικροδιδασκαλία</a:t>
            </a:r>
            <a:r>
              <a:rPr lang="el-GR" sz="2400" b="1" dirty="0">
                <a:solidFill>
                  <a:schemeClr val="tx1"/>
                </a:solidFill>
              </a:rPr>
              <a:t>, Εκπαιδευτικό Σενάριο, Στοχασμός &amp; Αποτίμηση </a:t>
            </a:r>
          </a:p>
        </p:txBody>
      </p:sp>
      <p:pic>
        <p:nvPicPr>
          <p:cNvPr id="4" name="object 2">
            <a:extLst>
              <a:ext uri="{FF2B5EF4-FFF2-40B4-BE49-F238E27FC236}">
                <a16:creationId xmlns:a16="http://schemas.microsoft.com/office/drawing/2014/main" id="{04F79F18-11C1-C893-1A03-0E9963BF66EC}"/>
              </a:ext>
            </a:extLst>
          </p:cNvPr>
          <p:cNvPicPr/>
          <p:nvPr/>
        </p:nvPicPr>
        <p:blipFill>
          <a:blip r:embed="rId2" cstate="print"/>
          <a:stretch>
            <a:fillRect/>
          </a:stretch>
        </p:blipFill>
        <p:spPr>
          <a:xfrm>
            <a:off x="1385316" y="681227"/>
            <a:ext cx="3431781" cy="867949"/>
          </a:xfrm>
          <a:prstGeom prst="rect">
            <a:avLst/>
          </a:prstGeom>
        </p:spPr>
      </p:pic>
      <p:pic>
        <p:nvPicPr>
          <p:cNvPr id="5" name="Εικόνα 4">
            <a:extLst>
              <a:ext uri="{FF2B5EF4-FFF2-40B4-BE49-F238E27FC236}">
                <a16:creationId xmlns:a16="http://schemas.microsoft.com/office/drawing/2014/main" id="{369FA5C4-654A-756E-A6F9-C54C1F5C7EF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59838" y="681227"/>
            <a:ext cx="4600509" cy="856775"/>
          </a:xfrm>
          <a:prstGeom prst="rect">
            <a:avLst/>
          </a:prstGeom>
          <a:noFill/>
          <a:ln>
            <a:noFill/>
          </a:ln>
        </p:spPr>
      </p:pic>
      <mc:AlternateContent xmlns:mc="http://schemas.openxmlformats.org/markup-compatibility/2006" xmlns:p14="http://schemas.microsoft.com/office/powerpoint/2010/main" xmlns:aink="http://schemas.microsoft.com/office/drawing/2016/ink">
        <mc:Choice Requires="p14 aink">
          <p:contentPart p14:bwMode="auto" r:id="rId4">
            <p14:nvContentPartPr>
              <p14:cNvPr id="7" name="Γραφή 6">
                <a:extLst>
                  <a:ext uri="{FF2B5EF4-FFF2-40B4-BE49-F238E27FC236}">
                    <a16:creationId xmlns:a16="http://schemas.microsoft.com/office/drawing/2014/main" id="{8456C814-6E3E-1BDA-6C81-AD00DBE12BF4}"/>
                  </a:ext>
                </a:extLst>
              </p14:cNvPr>
              <p14:cNvContentPartPr/>
              <p14:nvPr/>
            </p14:nvContentPartPr>
            <p14:xfrm>
              <a:off x="6212112" y="2733825"/>
              <a:ext cx="360" cy="360"/>
            </p14:xfrm>
          </p:contentPart>
        </mc:Choice>
        <mc:Fallback xmlns="">
          <p:pic>
            <p:nvPicPr>
              <p:cNvPr id="7" name="Γραφή 6">
                <a:extLst>
                  <a:ext uri="{FF2B5EF4-FFF2-40B4-BE49-F238E27FC236}">
                    <a16:creationId xmlns:a16="http://schemas.microsoft.com/office/drawing/2014/main" id="{8456C814-6E3E-1BDA-6C81-AD00DBE12BF4}"/>
                  </a:ext>
                </a:extLst>
              </p:cNvPr>
              <p:cNvPicPr/>
              <p:nvPr/>
            </p:nvPicPr>
            <p:blipFill>
              <a:blip r:embed="rId5"/>
              <a:stretch>
                <a:fillRect/>
              </a:stretch>
            </p:blipFill>
            <p:spPr>
              <a:xfrm>
                <a:off x="6203472" y="2724825"/>
                <a:ext cx="18000" cy="18000"/>
              </a:xfrm>
              <a:prstGeom prst="rect">
                <a:avLst/>
              </a:prstGeom>
            </p:spPr>
          </p:pic>
        </mc:Fallback>
      </mc:AlternateContent>
    </p:spTree>
    <p:extLst>
      <p:ext uri="{BB962C8B-B14F-4D97-AF65-F5344CB8AC3E}">
        <p14:creationId xmlns:p14="http://schemas.microsoft.com/office/powerpoint/2010/main" val="12181283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49168-37E8-6C51-DEBA-285DE5374F0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CDDB7AF-622B-230B-B76A-16DE5D0E9137}"/>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0F830106-E28D-114F-C346-6C0DBFAC3DCA}"/>
              </a:ext>
            </a:extLst>
          </p:cNvPr>
          <p:cNvSpPr>
            <a:spLocks noGrp="1"/>
          </p:cNvSpPr>
          <p:nvPr>
            <p:ph idx="1"/>
          </p:nvPr>
        </p:nvSpPr>
        <p:spPr>
          <a:xfrm>
            <a:off x="150830" y="735292"/>
            <a:ext cx="11943760" cy="6122708"/>
          </a:xfrm>
        </p:spPr>
        <p:txBody>
          <a:bodyPr>
            <a:normAutofit/>
          </a:bodyPr>
          <a:lstStyle/>
          <a:p>
            <a:pPr marL="0" indent="0">
              <a:buNone/>
            </a:pPr>
            <a:r>
              <a:rPr lang="el-GR" b="1" dirty="0">
                <a:solidFill>
                  <a:schemeClr val="accent1"/>
                </a:solidFill>
              </a:rPr>
              <a:t>Διδακτικοί στόχοι </a:t>
            </a:r>
          </a:p>
          <a:p>
            <a:pPr marL="0" indent="0">
              <a:buNone/>
            </a:pPr>
            <a:r>
              <a:rPr lang="el-GR" dirty="0">
                <a:solidFill>
                  <a:schemeClr val="accent1"/>
                </a:solidFill>
              </a:rPr>
              <a:t>Σε επίπεδο ικανοτήτων/δεξιοτήτων</a:t>
            </a:r>
          </a:p>
          <a:p>
            <a:pPr marL="0" indent="0">
              <a:buNone/>
            </a:pPr>
            <a:endParaRPr lang="el-GR" dirty="0">
              <a:solidFill>
                <a:schemeClr val="accent1"/>
              </a:solidFill>
            </a:endParaRPr>
          </a:p>
          <a:p>
            <a:pPr marL="0" indent="0">
              <a:buNone/>
            </a:pPr>
            <a:r>
              <a:rPr lang="el-GR" dirty="0">
                <a:solidFill>
                  <a:schemeClr val="accent1"/>
                </a:solidFill>
              </a:rPr>
              <a:t>Οι μαθητές/</a:t>
            </a:r>
            <a:r>
              <a:rPr lang="el-GR" dirty="0" err="1">
                <a:solidFill>
                  <a:schemeClr val="accent1"/>
                </a:solidFill>
              </a:rPr>
              <a:t>τριες</a:t>
            </a:r>
            <a:r>
              <a:rPr lang="el-GR" dirty="0">
                <a:solidFill>
                  <a:schemeClr val="accent1"/>
                </a:solidFill>
              </a:rPr>
              <a:t> να:</a:t>
            </a:r>
          </a:p>
          <a:p>
            <a:pPr marL="0" indent="0">
              <a:buNone/>
            </a:pPr>
            <a:endParaRPr lang="el-GR" dirty="0">
              <a:solidFill>
                <a:schemeClr val="accent1"/>
              </a:solidFill>
            </a:endParaRPr>
          </a:p>
          <a:p>
            <a:pPr marL="0" indent="0">
              <a:buNone/>
            </a:pPr>
            <a:r>
              <a:rPr lang="el-GR" dirty="0">
                <a:solidFill>
                  <a:schemeClr val="accent1"/>
                </a:solidFill>
              </a:rPr>
              <a:t>•	Να συνδέσουν την Ηθική με προβλήματα της καθημερινής ζωής και να προσπαθήσουν να τα λύσουν χρησιμοποιώντας λογικά επιχειρήματα,</a:t>
            </a:r>
          </a:p>
          <a:p>
            <a:pPr marL="0" indent="0">
              <a:buNone/>
            </a:pPr>
            <a:r>
              <a:rPr lang="el-GR" dirty="0">
                <a:solidFill>
                  <a:schemeClr val="accent1"/>
                </a:solidFill>
              </a:rPr>
              <a:t>•	Να συζητήσουν και να αξιολογήσουν τις θέσεις του Αριστοτέλη και να εξετάσουν τη δυνατότητα αλλά και τις δυσκολίες και τα όρια της αξιοποίησής τους στη σύγχρονη εποχή,</a:t>
            </a:r>
          </a:p>
          <a:p>
            <a:pPr marL="0" indent="0">
              <a:buNone/>
            </a:pPr>
            <a:r>
              <a:rPr lang="el-GR" dirty="0">
                <a:solidFill>
                  <a:schemeClr val="accent1"/>
                </a:solidFill>
              </a:rPr>
              <a:t>•	Να συνεργαστούν με τους συμμαθητές και τις συμμαθήτριές τους,</a:t>
            </a:r>
          </a:p>
          <a:p>
            <a:pPr marL="0" indent="0">
              <a:buNone/>
            </a:pPr>
            <a:r>
              <a:rPr lang="el-GR" dirty="0">
                <a:solidFill>
                  <a:schemeClr val="accent1"/>
                </a:solidFill>
              </a:rPr>
              <a:t>•	Να εμβαθύνουν στην κατανόηση φιλοσοφικών κειμένων,</a:t>
            </a:r>
          </a:p>
          <a:p>
            <a:pPr marL="0" indent="0">
              <a:buNone/>
            </a:pPr>
            <a:r>
              <a:rPr lang="el-GR" dirty="0">
                <a:solidFill>
                  <a:schemeClr val="accent1"/>
                </a:solidFill>
              </a:rPr>
              <a:t>•	Να συγκρίνουν διαφορετικές ηθικές αρχές.</a:t>
            </a:r>
          </a:p>
          <a:p>
            <a:pPr marL="0" indent="0">
              <a:buNone/>
            </a:pPr>
            <a:endParaRPr lang="el-GR" b="1" dirty="0">
              <a:solidFill>
                <a:schemeClr val="tx1"/>
              </a:solidFill>
            </a:endParaRPr>
          </a:p>
        </p:txBody>
      </p:sp>
    </p:spTree>
    <p:extLst>
      <p:ext uri="{BB962C8B-B14F-4D97-AF65-F5344CB8AC3E}">
        <p14:creationId xmlns:p14="http://schemas.microsoft.com/office/powerpoint/2010/main" val="1499045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A2AA7-2651-F7AA-2698-C44AD8185D28}"/>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C025E7C1-B713-BB08-0214-A887FF44B2E3}"/>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B18E26B4-6B5E-6F1A-468E-2B8B8F1744B5}"/>
              </a:ext>
            </a:extLst>
          </p:cNvPr>
          <p:cNvSpPr>
            <a:spLocks noGrp="1"/>
          </p:cNvSpPr>
          <p:nvPr>
            <p:ph idx="1"/>
          </p:nvPr>
        </p:nvSpPr>
        <p:spPr>
          <a:xfrm>
            <a:off x="248240" y="970960"/>
            <a:ext cx="11111059" cy="4920793"/>
          </a:xfrm>
        </p:spPr>
        <p:txBody>
          <a:bodyPr>
            <a:normAutofit/>
          </a:bodyPr>
          <a:lstStyle/>
          <a:p>
            <a:pPr marL="0" indent="0">
              <a:buNone/>
            </a:pPr>
            <a:r>
              <a:rPr lang="el-GR" b="1" dirty="0">
                <a:solidFill>
                  <a:schemeClr val="accent1"/>
                </a:solidFill>
              </a:rPr>
              <a:t>Διδακτικοί στόχοι </a:t>
            </a:r>
          </a:p>
          <a:p>
            <a:pPr marL="0" indent="0">
              <a:buNone/>
            </a:pPr>
            <a:r>
              <a:rPr lang="el-GR" dirty="0">
                <a:solidFill>
                  <a:schemeClr val="accent1"/>
                </a:solidFill>
              </a:rPr>
              <a:t>Σε επίπεδο στάσεων/αξιών</a:t>
            </a:r>
          </a:p>
          <a:p>
            <a:pPr marL="0" indent="0">
              <a:buNone/>
            </a:pPr>
            <a:endParaRPr lang="el-GR" dirty="0">
              <a:solidFill>
                <a:schemeClr val="accent1"/>
              </a:solidFill>
            </a:endParaRPr>
          </a:p>
          <a:p>
            <a:pPr marL="0" indent="0">
              <a:buNone/>
            </a:pPr>
            <a:r>
              <a:rPr lang="el-GR" dirty="0">
                <a:solidFill>
                  <a:schemeClr val="accent1"/>
                </a:solidFill>
              </a:rPr>
              <a:t>Οι μαθητές/</a:t>
            </a:r>
            <a:r>
              <a:rPr lang="el-GR" dirty="0" err="1">
                <a:solidFill>
                  <a:schemeClr val="accent1"/>
                </a:solidFill>
              </a:rPr>
              <a:t>τριες</a:t>
            </a:r>
            <a:r>
              <a:rPr lang="el-GR" dirty="0">
                <a:solidFill>
                  <a:schemeClr val="accent1"/>
                </a:solidFill>
              </a:rPr>
              <a:t>:</a:t>
            </a:r>
          </a:p>
          <a:p>
            <a:pPr marL="0" indent="0">
              <a:buNone/>
            </a:pPr>
            <a:endParaRPr lang="el-GR" dirty="0">
              <a:solidFill>
                <a:schemeClr val="accent1"/>
              </a:solidFill>
            </a:endParaRPr>
          </a:p>
          <a:p>
            <a:pPr marL="0" indent="0">
              <a:buNone/>
            </a:pPr>
            <a:r>
              <a:rPr lang="el-GR" dirty="0">
                <a:solidFill>
                  <a:schemeClr val="accent1"/>
                </a:solidFill>
              </a:rPr>
              <a:t>•	Να αξιοποιήσουν τα στοιχεία της αριστοτελικής ηθικής προκειμένου να διαμορφώσουν τον χαρακτήρα τους,</a:t>
            </a:r>
          </a:p>
          <a:p>
            <a:pPr marL="0" indent="0">
              <a:buNone/>
            </a:pPr>
            <a:r>
              <a:rPr lang="el-GR" dirty="0">
                <a:solidFill>
                  <a:schemeClr val="accent1"/>
                </a:solidFill>
              </a:rPr>
              <a:t>•	Να αντιληφθούν την αξία της μεσότητας για ορισμένες αποφάσεις που πρέπει να λάβουν. </a:t>
            </a:r>
          </a:p>
          <a:p>
            <a:pPr marL="0" indent="0">
              <a:buNone/>
            </a:pPr>
            <a:endParaRPr lang="el-GR" b="1" dirty="0">
              <a:solidFill>
                <a:schemeClr val="tx1"/>
              </a:solidFill>
            </a:endParaRPr>
          </a:p>
        </p:txBody>
      </p:sp>
    </p:spTree>
    <p:extLst>
      <p:ext uri="{BB962C8B-B14F-4D97-AF65-F5344CB8AC3E}">
        <p14:creationId xmlns:p14="http://schemas.microsoft.com/office/powerpoint/2010/main" val="3339131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20DD6-3476-70D1-A5B0-E211E4B05BD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3C60A534-8690-C1A6-94DD-540F71E1CB82}"/>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EB9CA1BE-C04A-FF41-1B67-AE830FDA8BC2}"/>
              </a:ext>
            </a:extLst>
          </p:cNvPr>
          <p:cNvSpPr>
            <a:spLocks noGrp="1"/>
          </p:cNvSpPr>
          <p:nvPr>
            <p:ph idx="1"/>
          </p:nvPr>
        </p:nvSpPr>
        <p:spPr>
          <a:xfrm>
            <a:off x="150830" y="735292"/>
            <a:ext cx="11943760" cy="6122708"/>
          </a:xfrm>
        </p:spPr>
        <p:txBody>
          <a:bodyPr>
            <a:normAutofit/>
          </a:bodyPr>
          <a:lstStyle/>
          <a:p>
            <a:pPr marL="0" indent="0">
              <a:buNone/>
            </a:pPr>
            <a:r>
              <a:rPr lang="el-GR" b="1" dirty="0">
                <a:solidFill>
                  <a:schemeClr val="accent1"/>
                </a:solidFill>
              </a:rPr>
              <a:t>Οργάνωση της διδασκαλίας &amp; απαιτούμενη υλικοτεχνική υποδομή</a:t>
            </a:r>
            <a:r>
              <a:rPr lang="el-GR" b="1" dirty="0">
                <a:solidFill>
                  <a:schemeClr val="tx1"/>
                </a:solidFill>
              </a:rPr>
              <a:t>:</a:t>
            </a:r>
          </a:p>
          <a:p>
            <a:pPr marL="0" indent="0">
              <a:buNone/>
            </a:pPr>
            <a:endParaRPr lang="el-GR" b="1" dirty="0">
              <a:solidFill>
                <a:schemeClr val="tx1"/>
              </a:solidFill>
            </a:endParaRPr>
          </a:p>
          <a:p>
            <a:pPr marL="0" indent="0">
              <a:buNone/>
            </a:pPr>
            <a:r>
              <a:rPr lang="el-GR" dirty="0">
                <a:solidFill>
                  <a:schemeClr val="accent1"/>
                </a:solidFill>
              </a:rPr>
              <a:t>Οι μέθοδοι που ακολουθούνται είναι:</a:t>
            </a:r>
          </a:p>
          <a:p>
            <a:pPr marL="0" indent="0">
              <a:buNone/>
            </a:pPr>
            <a:r>
              <a:rPr lang="el-GR" dirty="0">
                <a:solidFill>
                  <a:schemeClr val="accent1"/>
                </a:solidFill>
              </a:rPr>
              <a:t>•	</a:t>
            </a:r>
            <a:r>
              <a:rPr lang="el-GR" dirty="0" err="1">
                <a:solidFill>
                  <a:schemeClr val="accent1"/>
                </a:solidFill>
              </a:rPr>
              <a:t>Ευρετική-ανακαλυπτική</a:t>
            </a:r>
            <a:endParaRPr lang="el-GR" dirty="0">
              <a:solidFill>
                <a:schemeClr val="accent1"/>
              </a:solidFill>
            </a:endParaRPr>
          </a:p>
          <a:p>
            <a:pPr marL="0" indent="0">
              <a:buNone/>
            </a:pPr>
            <a:r>
              <a:rPr lang="el-GR" dirty="0">
                <a:solidFill>
                  <a:schemeClr val="accent1"/>
                </a:solidFill>
              </a:rPr>
              <a:t>•	</a:t>
            </a:r>
            <a:r>
              <a:rPr lang="el-GR" dirty="0" err="1">
                <a:solidFill>
                  <a:schemeClr val="accent1"/>
                </a:solidFill>
              </a:rPr>
              <a:t>Ομαδοσυνεργατική</a:t>
            </a:r>
            <a:endParaRPr lang="el-GR" dirty="0">
              <a:solidFill>
                <a:schemeClr val="accent1"/>
              </a:solidFill>
            </a:endParaRPr>
          </a:p>
          <a:p>
            <a:pPr marL="0" indent="0">
              <a:buNone/>
            </a:pPr>
            <a:r>
              <a:rPr lang="el-GR" dirty="0">
                <a:solidFill>
                  <a:schemeClr val="accent1"/>
                </a:solidFill>
              </a:rPr>
              <a:t>•	</a:t>
            </a:r>
            <a:r>
              <a:rPr lang="el-GR" dirty="0" err="1">
                <a:solidFill>
                  <a:schemeClr val="accent1"/>
                </a:solidFill>
              </a:rPr>
              <a:t>Μαθητοκεντρική</a:t>
            </a:r>
            <a:endParaRPr lang="el-GR" dirty="0">
              <a:solidFill>
                <a:schemeClr val="accent1"/>
              </a:solidFill>
            </a:endParaRPr>
          </a:p>
          <a:p>
            <a:pPr marL="0" indent="0">
              <a:buNone/>
            </a:pPr>
            <a:endParaRPr lang="el-GR" dirty="0">
              <a:solidFill>
                <a:schemeClr val="accent1"/>
              </a:solidFill>
            </a:endParaRPr>
          </a:p>
          <a:p>
            <a:pPr marL="0" indent="0">
              <a:buNone/>
            </a:pPr>
            <a:r>
              <a:rPr lang="el-GR" dirty="0">
                <a:solidFill>
                  <a:schemeClr val="accent1"/>
                </a:solidFill>
              </a:rPr>
              <a:t>Οι μαθητές/</a:t>
            </a:r>
            <a:r>
              <a:rPr lang="el-GR" dirty="0" err="1">
                <a:solidFill>
                  <a:schemeClr val="accent1"/>
                </a:solidFill>
              </a:rPr>
              <a:t>τριες</a:t>
            </a:r>
            <a:r>
              <a:rPr lang="el-GR" dirty="0">
                <a:solidFill>
                  <a:schemeClr val="accent1"/>
                </a:solidFill>
              </a:rPr>
              <a:t> εργάζονται χωρισμένοι σε ομάδες εργασίας. Η διαδικασία εντός των ομάδων ρυθμίζεται από τους ίδιους τους μαθητές/</a:t>
            </a:r>
            <a:r>
              <a:rPr lang="el-GR" dirty="0" err="1">
                <a:solidFill>
                  <a:schemeClr val="accent1"/>
                </a:solidFill>
              </a:rPr>
              <a:t>τριες</a:t>
            </a:r>
            <a:r>
              <a:rPr lang="el-GR" dirty="0">
                <a:solidFill>
                  <a:schemeClr val="accent1"/>
                </a:solidFill>
              </a:rPr>
              <a:t> με την υποστήριξη του/της εκπαιδευτικού. Τα πορίσματα των ομάδων συζητούνται στην ολομέλεια.</a:t>
            </a:r>
          </a:p>
          <a:p>
            <a:pPr marL="0" indent="0">
              <a:buNone/>
            </a:pPr>
            <a:endParaRPr lang="el-GR" dirty="0">
              <a:solidFill>
                <a:schemeClr val="accent1"/>
              </a:solidFill>
            </a:endParaRPr>
          </a:p>
          <a:p>
            <a:pPr marL="0" indent="0">
              <a:buNone/>
            </a:pPr>
            <a:r>
              <a:rPr lang="el-GR" dirty="0">
                <a:solidFill>
                  <a:schemeClr val="accent1"/>
                </a:solidFill>
              </a:rPr>
              <a:t>Εκτιμώμενη διάρκεια:</a:t>
            </a:r>
          </a:p>
          <a:p>
            <a:pPr marL="0" indent="0">
              <a:buNone/>
            </a:pPr>
            <a:r>
              <a:rPr lang="el-GR" dirty="0">
                <a:solidFill>
                  <a:schemeClr val="accent1"/>
                </a:solidFill>
              </a:rPr>
              <a:t>4 διδακτικές ώρες</a:t>
            </a:r>
          </a:p>
          <a:p>
            <a:pPr marL="0" indent="0">
              <a:buNone/>
            </a:pPr>
            <a:endParaRPr lang="el-GR" b="1" dirty="0">
              <a:solidFill>
                <a:schemeClr val="tx1"/>
              </a:solidFill>
            </a:endParaRPr>
          </a:p>
        </p:txBody>
      </p:sp>
    </p:spTree>
    <p:extLst>
      <p:ext uri="{BB962C8B-B14F-4D97-AF65-F5344CB8AC3E}">
        <p14:creationId xmlns:p14="http://schemas.microsoft.com/office/powerpoint/2010/main" val="3809757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8C05A-D209-34F2-9A0C-399DE87E1238}"/>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45CF2B19-F5F0-967C-5B65-5AD54E1689A5}"/>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B35995E2-960A-5A1B-DE18-7938E6D62E14}"/>
              </a:ext>
            </a:extLst>
          </p:cNvPr>
          <p:cNvSpPr>
            <a:spLocks noGrp="1"/>
          </p:cNvSpPr>
          <p:nvPr>
            <p:ph idx="1"/>
          </p:nvPr>
        </p:nvSpPr>
        <p:spPr>
          <a:xfrm>
            <a:off x="150830" y="857838"/>
            <a:ext cx="11943760" cy="6000161"/>
          </a:xfrm>
        </p:spPr>
        <p:txBody>
          <a:bodyPr>
            <a:normAutofit fontScale="70000" lnSpcReduction="20000"/>
          </a:bodyPr>
          <a:lstStyle/>
          <a:p>
            <a:pPr marL="0" indent="0" algn="ctr">
              <a:buNone/>
            </a:pPr>
            <a:r>
              <a:rPr lang="el-GR" b="1" dirty="0">
                <a:solidFill>
                  <a:schemeClr val="accent1"/>
                </a:solidFill>
              </a:rPr>
              <a:t>Γ. ΔΙΔΑΚΤΙΚΗ ΔΙΑΔΙΚΑΣΙΑ</a:t>
            </a:r>
          </a:p>
          <a:p>
            <a:pPr marL="0" indent="0">
              <a:buNone/>
            </a:pPr>
            <a:r>
              <a:rPr lang="el-GR" dirty="0">
                <a:solidFill>
                  <a:schemeClr val="accent1"/>
                </a:solidFill>
              </a:rPr>
              <a:t>Στάδια υλοποίησης </a:t>
            </a:r>
          </a:p>
          <a:p>
            <a:pPr marL="0" indent="0">
              <a:buNone/>
            </a:pPr>
            <a:r>
              <a:rPr lang="el-GR" dirty="0">
                <a:solidFill>
                  <a:schemeClr val="accent1"/>
                </a:solidFill>
              </a:rPr>
              <a:t>Α΄ Φάση: </a:t>
            </a:r>
            <a:r>
              <a:rPr lang="el-GR" dirty="0" err="1">
                <a:solidFill>
                  <a:schemeClr val="accent1"/>
                </a:solidFill>
              </a:rPr>
              <a:t>Αφόρμηση</a:t>
            </a:r>
            <a:r>
              <a:rPr lang="el-GR" dirty="0">
                <a:solidFill>
                  <a:schemeClr val="accent1"/>
                </a:solidFill>
              </a:rPr>
              <a:t> και πρώτη συζήτηση για το θέμα (1η -2η διδακτική ώρα)</a:t>
            </a:r>
          </a:p>
          <a:p>
            <a:pPr marL="0" indent="0">
              <a:buNone/>
            </a:pPr>
            <a:endParaRPr lang="el-GR" dirty="0">
              <a:solidFill>
                <a:schemeClr val="accent1"/>
              </a:solidFill>
            </a:endParaRPr>
          </a:p>
          <a:p>
            <a:pPr marL="0" indent="0">
              <a:buNone/>
            </a:pPr>
            <a:r>
              <a:rPr lang="el-GR" dirty="0">
                <a:solidFill>
                  <a:schemeClr val="accent1"/>
                </a:solidFill>
              </a:rPr>
              <a:t>Τα παιδιά διαβάζουν το κεφάλαιο για την αριστοτελική ηθική από το σχολικό εγχειρίδιο.</a:t>
            </a:r>
          </a:p>
          <a:p>
            <a:pPr marL="0" indent="0">
              <a:buNone/>
            </a:pPr>
            <a:r>
              <a:rPr lang="el-GR" dirty="0">
                <a:solidFill>
                  <a:schemeClr val="accent1"/>
                </a:solidFill>
              </a:rPr>
              <a:t>Προβάλλεται στον </a:t>
            </a:r>
            <a:r>
              <a:rPr lang="el-GR" dirty="0" err="1">
                <a:solidFill>
                  <a:schemeClr val="accent1"/>
                </a:solidFill>
              </a:rPr>
              <a:t>διαδραστικό</a:t>
            </a:r>
            <a:r>
              <a:rPr lang="el-GR" dirty="0">
                <a:solidFill>
                  <a:schemeClr val="accent1"/>
                </a:solidFill>
              </a:rPr>
              <a:t> πίνακα ή με τη βοήθεια </a:t>
            </a:r>
            <a:r>
              <a:rPr lang="el-GR" dirty="0" err="1">
                <a:solidFill>
                  <a:schemeClr val="accent1"/>
                </a:solidFill>
              </a:rPr>
              <a:t>προτζέκτορα</a:t>
            </a:r>
            <a:r>
              <a:rPr lang="el-GR" dirty="0">
                <a:solidFill>
                  <a:schemeClr val="accent1"/>
                </a:solidFill>
              </a:rPr>
              <a:t> σύντομο βίντεο για την ηθική του Αριστοτέλη. Μπορούν να αξιοποιηθούν αποσπάσματα από τα παρακάτω βίντεο:</a:t>
            </a:r>
          </a:p>
          <a:p>
            <a:pPr marL="0" indent="0">
              <a:buNone/>
            </a:pPr>
            <a:endParaRPr lang="el-GR" dirty="0">
              <a:solidFill>
                <a:schemeClr val="accent1"/>
              </a:solidFill>
            </a:endParaRPr>
          </a:p>
          <a:p>
            <a:pPr>
              <a:buFont typeface="Wingdings" panose="05000000000000000000" pitchFamily="2" charset="2"/>
              <a:buChar char="q"/>
            </a:pPr>
            <a:r>
              <a:rPr lang="el-GR" dirty="0">
                <a:solidFill>
                  <a:schemeClr val="accent1"/>
                </a:solidFill>
              </a:rPr>
              <a:t>Από τη σειρά </a:t>
            </a:r>
            <a:r>
              <a:rPr lang="el-GR" dirty="0" err="1">
                <a:solidFill>
                  <a:schemeClr val="accent1"/>
                </a:solidFill>
              </a:rPr>
              <a:t>Animated</a:t>
            </a:r>
            <a:r>
              <a:rPr lang="el-GR" dirty="0">
                <a:solidFill>
                  <a:schemeClr val="accent1"/>
                </a:solidFill>
              </a:rPr>
              <a:t>… Φιλόσοφοι:  https://www.youtube.com/watch?v=l8jv5INBcns&amp;t=13s (18:20-21:40)</a:t>
            </a:r>
          </a:p>
          <a:p>
            <a:pPr>
              <a:buFont typeface="Wingdings" panose="05000000000000000000" pitchFamily="2" charset="2"/>
              <a:buChar char="q"/>
            </a:pPr>
            <a:endParaRPr lang="el-GR" dirty="0">
              <a:solidFill>
                <a:schemeClr val="accent1"/>
              </a:solidFill>
            </a:endParaRPr>
          </a:p>
          <a:p>
            <a:pPr>
              <a:buFont typeface="Wingdings" panose="05000000000000000000" pitchFamily="2" charset="2"/>
              <a:buChar char="q"/>
            </a:pPr>
            <a:r>
              <a:rPr lang="el-GR" dirty="0">
                <a:solidFill>
                  <a:schemeClr val="accent1"/>
                </a:solidFill>
              </a:rPr>
              <a:t>Σύντομο βίντεο του φιλολόγου Στράτου Τσαγκάρη για την αριστοτελική ηθική: https://www.youtube.com/watch?v=NrhkSJeS7fM</a:t>
            </a:r>
          </a:p>
          <a:p>
            <a:pPr marL="0" indent="0">
              <a:buNone/>
            </a:pPr>
            <a:endParaRPr lang="el-GR" dirty="0">
              <a:solidFill>
                <a:schemeClr val="accent1"/>
              </a:solidFill>
            </a:endParaRPr>
          </a:p>
          <a:p>
            <a:pPr marL="0" indent="0">
              <a:buNone/>
            </a:pPr>
            <a:r>
              <a:rPr lang="el-GR" dirty="0">
                <a:solidFill>
                  <a:schemeClr val="accent1"/>
                </a:solidFill>
              </a:rPr>
              <a:t>Στη συνέχεια, ακολουθεί συζήτηση με τα παιδιά για τις πληροφορίες που έμαθαν από το βίντεο.</a:t>
            </a:r>
          </a:p>
          <a:p>
            <a:pPr marL="0" indent="0">
              <a:buNone/>
            </a:pPr>
            <a:r>
              <a:rPr lang="el-GR" dirty="0">
                <a:solidFill>
                  <a:schemeClr val="accent1"/>
                </a:solidFill>
              </a:rPr>
              <a:t>Ο/η εκπαιδευτικός πρέπει να εστιάσει στον ρόλο που παίζει η ευδαιμονία στην αριστοτελική ηθική. </a:t>
            </a:r>
          </a:p>
          <a:p>
            <a:pPr marL="0" indent="0">
              <a:buNone/>
            </a:pPr>
            <a:r>
              <a:rPr lang="el-GR" dirty="0">
                <a:solidFill>
                  <a:schemeClr val="accent1"/>
                </a:solidFill>
              </a:rPr>
              <a:t>Μπορεί να τονίσει τα εξής στοιχεία:</a:t>
            </a:r>
          </a:p>
          <a:p>
            <a:pPr>
              <a:buFont typeface="Wingdings" panose="05000000000000000000" pitchFamily="2" charset="2"/>
              <a:buChar char="q"/>
            </a:pPr>
            <a:r>
              <a:rPr lang="el-GR" dirty="0">
                <a:solidFill>
                  <a:schemeClr val="accent1"/>
                </a:solidFill>
              </a:rPr>
              <a:t>Τον ορισμό που δίνει ο Αριστοτέλης: «Η ευτυχία είναι ορισμένη ενέργεια της ψυχής σύμφωνα με την τέλεια αρετή» ([Α.13.1102a5] Μετάφραση: Βασίλης </a:t>
            </a:r>
            <a:r>
              <a:rPr lang="el-GR" dirty="0" err="1">
                <a:solidFill>
                  <a:schemeClr val="accent1"/>
                </a:solidFill>
              </a:rPr>
              <a:t>Μπετσάκος</a:t>
            </a:r>
            <a:r>
              <a:rPr lang="el-GR" dirty="0">
                <a:solidFill>
                  <a:schemeClr val="accent1"/>
                </a:solidFill>
              </a:rPr>
              <a:t>, https://aristotelistes.cti.gr/admin/CollTranslationREADONLY/18-4-10)</a:t>
            </a:r>
          </a:p>
          <a:p>
            <a:pPr>
              <a:buFont typeface="Wingdings" panose="05000000000000000000" pitchFamily="2" charset="2"/>
              <a:buChar char="q"/>
            </a:pPr>
            <a:r>
              <a:rPr lang="el-GR" dirty="0">
                <a:solidFill>
                  <a:schemeClr val="accent1"/>
                </a:solidFill>
              </a:rPr>
              <a:t>Να συζητήσει με τα παιδιά τις διαφορές που πιστεύουν ότι υπάρχουν μεταξύ του παραπάνω ορισμού και της σημερινής σημασίας της ευτυχίας.</a:t>
            </a:r>
          </a:p>
          <a:p>
            <a:pPr>
              <a:buFont typeface="Wingdings" panose="05000000000000000000" pitchFamily="2" charset="2"/>
              <a:buChar char="q"/>
            </a:pPr>
            <a:r>
              <a:rPr lang="el-GR" dirty="0">
                <a:solidFill>
                  <a:schemeClr val="accent1"/>
                </a:solidFill>
              </a:rPr>
              <a:t>Να σχολιάσει την ετυμολογία της λέξης, ως «εύνοιας του δαίμονος, του θείου», δηλαδή ως μια κατάσταση που μπορεί να προκύψει, ίσως, με τη βοήθεια της λατρείας προς τους θεούς και την ελπίδα για μια καλή τύχη. Έτσι, καταλήγουμε και πάλι στον σημερινό όρο της «ευτυχίας», με το νοηματικό περιεχόμενο που έχει προσλάβει στη σύγχρονη εποχή.</a:t>
            </a:r>
          </a:p>
          <a:p>
            <a:pPr marL="0" indent="0">
              <a:buNone/>
            </a:pPr>
            <a:endParaRPr lang="el-GR" b="1" dirty="0">
              <a:solidFill>
                <a:schemeClr val="tx1"/>
              </a:solidFill>
            </a:endParaRPr>
          </a:p>
        </p:txBody>
      </p:sp>
    </p:spTree>
    <p:extLst>
      <p:ext uri="{BB962C8B-B14F-4D97-AF65-F5344CB8AC3E}">
        <p14:creationId xmlns:p14="http://schemas.microsoft.com/office/powerpoint/2010/main" val="2803778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D7A82-B9B8-26C4-F763-84804D79F86C}"/>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F91F88F-05BC-E0A6-D4B7-DEDCC4146645}"/>
              </a:ext>
            </a:extLst>
          </p:cNvPr>
          <p:cNvSpPr>
            <a:spLocks noGrp="1"/>
          </p:cNvSpPr>
          <p:nvPr>
            <p:ph idx="1"/>
          </p:nvPr>
        </p:nvSpPr>
        <p:spPr>
          <a:xfrm>
            <a:off x="150831" y="735292"/>
            <a:ext cx="2795570" cy="5894107"/>
          </a:xfrm>
        </p:spPr>
        <p:txBody>
          <a:bodyPr>
            <a:normAutofit fontScale="70000" lnSpcReduction="20000"/>
          </a:bodyPr>
          <a:lstStyle/>
          <a:p>
            <a:pPr marL="0" indent="0">
              <a:buNone/>
            </a:pPr>
            <a:r>
              <a:rPr lang="el-GR" b="1" dirty="0">
                <a:solidFill>
                  <a:schemeClr val="accent1"/>
                </a:solidFill>
              </a:rPr>
              <a:t>Β΄ Φάση (3η διδακτική ώρα)</a:t>
            </a:r>
          </a:p>
          <a:p>
            <a:pPr marL="0" indent="0">
              <a:buNone/>
            </a:pPr>
            <a:endParaRPr lang="el-GR" b="1" dirty="0">
              <a:solidFill>
                <a:schemeClr val="tx1"/>
              </a:solidFill>
            </a:endParaRPr>
          </a:p>
          <a:p>
            <a:pPr marL="0" indent="0">
              <a:buNone/>
            </a:pPr>
            <a:r>
              <a:rPr lang="el-GR" b="1" dirty="0">
                <a:solidFill>
                  <a:schemeClr val="tx1"/>
                </a:solidFill>
              </a:rPr>
              <a:t>Ο/η εκπαιδευτικός μοιράζει το παρακάτω φύλλο εργασίας στα παιδιά:</a:t>
            </a:r>
          </a:p>
          <a:p>
            <a:pPr marL="0" indent="0">
              <a:buNone/>
            </a:pPr>
            <a:endParaRPr lang="el-GR" b="1" dirty="0">
              <a:solidFill>
                <a:schemeClr val="tx1"/>
              </a:solidFill>
            </a:endParaRPr>
          </a:p>
          <a:p>
            <a:pPr marL="0" indent="0">
              <a:buNone/>
            </a:pPr>
            <a:r>
              <a:rPr lang="el-GR" b="1" dirty="0">
                <a:solidFill>
                  <a:schemeClr val="accent1"/>
                </a:solidFill>
              </a:rPr>
              <a:t>Ερωτήσεις:</a:t>
            </a:r>
          </a:p>
          <a:p>
            <a:pPr marL="0" indent="0">
              <a:buNone/>
            </a:pPr>
            <a:r>
              <a:rPr lang="el-GR" b="1" dirty="0">
                <a:solidFill>
                  <a:schemeClr val="tx1"/>
                </a:solidFill>
              </a:rPr>
              <a:t>1.	Τι σημαίνει «ευχαρίστηση» για τον Αριστοτέλη;</a:t>
            </a:r>
          </a:p>
          <a:p>
            <a:pPr marL="0" indent="0">
              <a:buNone/>
            </a:pPr>
            <a:r>
              <a:rPr lang="el-GR" b="1" dirty="0">
                <a:solidFill>
                  <a:schemeClr val="tx1"/>
                </a:solidFill>
              </a:rPr>
              <a:t>2.	Πώς συνδέεται η ευχαρίστηση με α) τη δικαιοσύνη και β) την ευδαιμονία;</a:t>
            </a:r>
          </a:p>
          <a:p>
            <a:pPr marL="0" indent="0">
              <a:buNone/>
            </a:pPr>
            <a:endParaRPr lang="el-GR" b="1" dirty="0">
              <a:solidFill>
                <a:schemeClr val="tx1"/>
              </a:solidFill>
            </a:endParaRPr>
          </a:p>
          <a:p>
            <a:pPr marL="0" indent="0">
              <a:buNone/>
            </a:pPr>
            <a:endParaRPr lang="el-GR" b="1" dirty="0">
              <a:solidFill>
                <a:schemeClr val="tx1"/>
              </a:solidFill>
            </a:endParaRPr>
          </a:p>
          <a:p>
            <a:pPr marL="0" indent="0">
              <a:buNone/>
            </a:pPr>
            <a:r>
              <a:rPr lang="el-GR" b="1" dirty="0">
                <a:solidFill>
                  <a:schemeClr val="tx1"/>
                </a:solidFill>
              </a:rPr>
              <a:t>Τα παιδιά, αφού διαβάσουν το φύλλο εργασίας απαντούν στις ερωτήσεις είτε ατομικά (προφορικά ή γραπτά) είτε ομαδικά.</a:t>
            </a:r>
          </a:p>
          <a:p>
            <a:pPr marL="0" indent="0">
              <a:buNone/>
            </a:pPr>
            <a:endParaRPr lang="el-GR" b="1" dirty="0">
              <a:solidFill>
                <a:schemeClr val="tx1"/>
              </a:solidFill>
            </a:endParaRPr>
          </a:p>
        </p:txBody>
      </p:sp>
      <p:sp>
        <p:nvSpPr>
          <p:cNvPr id="12" name="TextBox 11">
            <a:extLst>
              <a:ext uri="{FF2B5EF4-FFF2-40B4-BE49-F238E27FC236}">
                <a16:creationId xmlns:a16="http://schemas.microsoft.com/office/drawing/2014/main" id="{24F294CD-2972-0A34-9F56-962C069D452F}"/>
              </a:ext>
            </a:extLst>
          </p:cNvPr>
          <p:cNvSpPr txBox="1"/>
          <p:nvPr/>
        </p:nvSpPr>
        <p:spPr>
          <a:xfrm>
            <a:off x="3686174" y="127120"/>
            <a:ext cx="8354995" cy="6740307"/>
          </a:xfrm>
          <a:prstGeom prst="rect">
            <a:avLst/>
          </a:prstGeom>
          <a:noFill/>
          <a:ln>
            <a:solidFill>
              <a:schemeClr val="bg1"/>
            </a:solidFill>
          </a:ln>
        </p:spPr>
        <p:txBody>
          <a:bodyPr wrap="square">
            <a:spAutoFit/>
          </a:bodyPr>
          <a:lstStyle/>
          <a:p>
            <a:pPr algn="ctr"/>
            <a:r>
              <a:rPr lang="el-GR" sz="1200" b="1" dirty="0">
                <a:solidFill>
                  <a:schemeClr val="accent1"/>
                </a:solidFill>
              </a:rPr>
              <a:t>Φύλλο εργασίας</a:t>
            </a:r>
            <a:endParaRPr lang="el-GR" sz="1200" dirty="0">
              <a:solidFill>
                <a:schemeClr val="accent1"/>
              </a:solidFill>
            </a:endParaRPr>
          </a:p>
          <a:p>
            <a:r>
              <a:rPr lang="el-GR" sz="1400" dirty="0">
                <a:solidFill>
                  <a:schemeClr val="accent1"/>
                </a:solidFill>
              </a:rPr>
              <a:t>Κείμενο: </a:t>
            </a:r>
          </a:p>
          <a:p>
            <a:r>
              <a:rPr lang="el-GR" sz="1400" dirty="0">
                <a:solidFill>
                  <a:schemeClr val="accent1"/>
                </a:solidFill>
              </a:rPr>
              <a:t>Αλλά και η ζωή αυτών των ανθρώπων είναι μια σκέτη ευχαρίστηση. Γιατί η ευχαρίστηση είναι μια κατάσταση της ψυχής, και στον κάθε άνθρωπο ευχάριστο είναι αυτό που αγαπάει: το άλογο σ’ αυτόν που αγαπάει τα άλογα, το θέαμα σ’ αυτόν που αγαπάει τα θεάματα· με τον ίδιο τρόπο οι δίκαιες πράξεις σ’ αυτόν που αγαπάει τη δικαιοσύνη, και, γενικά, οι ενάρετες πράξεις σ’ αυτόν που αγαπάει την αρετή. Στην πλειονότητα των ανθρώπων τα ευχάριστα γι’ αυτούς πράγματα βρίσκονται σε σύγκρουση μεταξύ τους για τον λόγο ότι δεν είναι ευχάριστα από τη φύση τους· στους ανθρώπους όμως που αγαπούν το ωραίο ευχάριστα είναι αυτά που είναι ευχάριστα από τη φύση τους· τέτοιες οι πράξεις της αρετής· έτσι και σ’ αυτούς τους ανθρώπους είναι ευχάριστες και είναι και </a:t>
            </a:r>
            <a:r>
              <a:rPr lang="el-GR" sz="1400" dirty="0" err="1">
                <a:solidFill>
                  <a:schemeClr val="accent1"/>
                </a:solidFill>
              </a:rPr>
              <a:t>καθεαυτές</a:t>
            </a:r>
            <a:r>
              <a:rPr lang="el-GR" sz="1400" dirty="0">
                <a:solidFill>
                  <a:schemeClr val="accent1"/>
                </a:solidFill>
              </a:rPr>
              <a:t> ευχάριστες. Δεν τη χρειάζεται λοιπόν η ζωή αυτών των ανθρώπων την ευχαρίστηση σαν ένα είδος πρόσθετου κοσμήματος· αντίθετα, την έχει μέσα της. Γιατί σ’ αυτά που είπαμε πρέπει να προσθέσουμε και τούτο: ο άνθρωπος που δεν βρίσκει ευχαρίστηση στις ωραίες πράξεις δεν είναι καν ένας καλός άνθρωπος. Ποιος θα ονόμαζε δίκαιο έναν άνθρωπο που δεν βρίσκει ευχαρίστηση στις δίκαιες πράξεις, ή ελευθέριο έναν άνθρωπο που δεν βρίσκει ευχαρίστηση στις ελεύθερες πράξεις, κοκ.; Αν έτσι έχει το πράγμα, τότε οι πράξεις της αρετής θα πρέπει, σκέφτομαι, να είναι ευχάριστες </a:t>
            </a:r>
            <a:r>
              <a:rPr lang="el-GR" sz="1400" dirty="0" err="1">
                <a:solidFill>
                  <a:schemeClr val="accent1"/>
                </a:solidFill>
              </a:rPr>
              <a:t>καθεαυτές</a:t>
            </a:r>
            <a:r>
              <a:rPr lang="el-GR" sz="1400" dirty="0">
                <a:solidFill>
                  <a:schemeClr val="accent1"/>
                </a:solidFill>
              </a:rPr>
              <a:t>, μαζί όμως και καλές και ωραίες· έχουν μάλιστα την καθεμιά από τις ιδιότητες αυτές στον ύψιστο βαθμό, αν είναι αλήθεια ότι ο ενάρετος άνθρωπος είναι καλός κριτής γι’ αυτές τις ιδιότητες –πραγματικά, η κρίση του είναι αυτή που περιγράψαμε. Συμπέρασμα: Η ευδαιμονία είναι το υπέρτατο αγαθό και μαζί ό,τι πιο ωραίο και ό,τι πιο ευχάριστο· οι τρεις αυτές ιδιότητες δεν πρέπει να χωρίζονται με τον τρόπο που αυτό γίνεται στην επιγραφή της Δήλου: </a:t>
            </a:r>
          </a:p>
          <a:p>
            <a:endParaRPr lang="el-GR" sz="1400" dirty="0">
              <a:solidFill>
                <a:schemeClr val="accent1"/>
              </a:solidFill>
            </a:endParaRPr>
          </a:p>
          <a:p>
            <a:r>
              <a:rPr lang="el-GR" sz="1400" dirty="0">
                <a:solidFill>
                  <a:schemeClr val="accent1"/>
                </a:solidFill>
              </a:rPr>
              <a:t>Το δικαιότατο είναι το πιο όμορφο, η υγεία το καλύτερο· το πιο ευχάριστο απ’ όλα να έχει κανείς ό,τι αγαπά· </a:t>
            </a:r>
          </a:p>
          <a:p>
            <a:endParaRPr lang="el-GR" sz="1400" dirty="0">
              <a:solidFill>
                <a:schemeClr val="accent1"/>
              </a:solidFill>
            </a:endParaRPr>
          </a:p>
          <a:p>
            <a:r>
              <a:rPr lang="el-GR" sz="1400" dirty="0">
                <a:solidFill>
                  <a:schemeClr val="accent1"/>
                </a:solidFill>
              </a:rPr>
              <a:t>ο λόγος είναι ότι όλες αυτές οι ιδιότητες συνυπάρχουν στις άριστες ενέργειες –αυτές, ή μία απ’ αυτές, η καλύτερη, λέμε πως είναι η ευδαιμονία.</a:t>
            </a:r>
          </a:p>
          <a:p>
            <a:endParaRPr lang="el-GR" sz="1400" dirty="0">
              <a:solidFill>
                <a:schemeClr val="accent1"/>
              </a:solidFill>
            </a:endParaRPr>
          </a:p>
          <a:p>
            <a:pPr algn="r"/>
            <a:r>
              <a:rPr lang="el-GR" sz="1400" dirty="0">
                <a:solidFill>
                  <a:schemeClr val="accent1"/>
                </a:solidFill>
              </a:rPr>
              <a:t>Αριστοτέλης, Ηθικά </a:t>
            </a:r>
            <a:r>
              <a:rPr lang="el-GR" sz="1400" dirty="0" err="1">
                <a:solidFill>
                  <a:schemeClr val="accent1"/>
                </a:solidFill>
              </a:rPr>
              <a:t>Νικομάχεια</a:t>
            </a:r>
            <a:r>
              <a:rPr lang="el-GR" sz="1400" dirty="0">
                <a:solidFill>
                  <a:schemeClr val="accent1"/>
                </a:solidFill>
              </a:rPr>
              <a:t> [1099a]</a:t>
            </a:r>
          </a:p>
          <a:p>
            <a:pPr algn="r"/>
            <a:r>
              <a:rPr lang="el-GR" sz="1400" dirty="0">
                <a:solidFill>
                  <a:schemeClr val="accent1"/>
                </a:solidFill>
              </a:rPr>
              <a:t>Μετάφραση: Δημήτριος </a:t>
            </a:r>
            <a:r>
              <a:rPr lang="el-GR" sz="1400" dirty="0" err="1">
                <a:solidFill>
                  <a:schemeClr val="accent1"/>
                </a:solidFill>
              </a:rPr>
              <a:t>Λυπουρλής</a:t>
            </a:r>
            <a:endParaRPr lang="el-GR" sz="1400" dirty="0">
              <a:solidFill>
                <a:schemeClr val="accent1"/>
              </a:solidFill>
            </a:endParaRPr>
          </a:p>
        </p:txBody>
      </p:sp>
    </p:spTree>
    <p:extLst>
      <p:ext uri="{BB962C8B-B14F-4D97-AF65-F5344CB8AC3E}">
        <p14:creationId xmlns:p14="http://schemas.microsoft.com/office/powerpoint/2010/main" val="1656770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59B76-C763-400B-A859-BF298DCE9F17}"/>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33393EE-E629-A855-2F73-61650E4A409B}"/>
              </a:ext>
            </a:extLst>
          </p:cNvPr>
          <p:cNvSpPr>
            <a:spLocks noGrp="1"/>
          </p:cNvSpPr>
          <p:nvPr>
            <p:ph type="title"/>
          </p:nvPr>
        </p:nvSpPr>
        <p:spPr>
          <a:xfrm>
            <a:off x="825612" y="299302"/>
            <a:ext cx="2946287" cy="5453798"/>
          </a:xfrm>
        </p:spPr>
        <p:txBody>
          <a:bodyPr>
            <a:normAutofit/>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pic>
        <p:nvPicPr>
          <p:cNvPr id="5" name="Θέση περιεχομένου 4">
            <a:extLst>
              <a:ext uri="{FF2B5EF4-FFF2-40B4-BE49-F238E27FC236}">
                <a16:creationId xmlns:a16="http://schemas.microsoft.com/office/drawing/2014/main" id="{671AC730-2312-FD62-B1DC-A16FE43AF66E}"/>
              </a:ext>
            </a:extLst>
          </p:cNvPr>
          <p:cNvPicPr>
            <a:picLocks noGrp="1" noChangeAspect="1"/>
          </p:cNvPicPr>
          <p:nvPr>
            <p:ph idx="1"/>
          </p:nvPr>
        </p:nvPicPr>
        <p:blipFill>
          <a:blip r:embed="rId2"/>
          <a:stretch>
            <a:fillRect/>
          </a:stretch>
        </p:blipFill>
        <p:spPr>
          <a:xfrm>
            <a:off x="4207926" y="190501"/>
            <a:ext cx="6317199" cy="6667500"/>
          </a:xfrm>
          <a:prstGeom prst="rect">
            <a:avLst/>
          </a:prstGeom>
          <a:ln>
            <a:solidFill>
              <a:schemeClr val="bg1"/>
            </a:solidFill>
          </a:ln>
        </p:spPr>
      </p:pic>
    </p:spTree>
    <p:extLst>
      <p:ext uri="{BB962C8B-B14F-4D97-AF65-F5344CB8AC3E}">
        <p14:creationId xmlns:p14="http://schemas.microsoft.com/office/powerpoint/2010/main" val="510896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8B8A5-C5C2-0597-C11A-4F25600A678A}"/>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15452311-FEE5-3FEE-98BB-4B7CF72AE931}"/>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06508462-DE57-0A5C-8C1C-95B0B90431AC}"/>
              </a:ext>
            </a:extLst>
          </p:cNvPr>
          <p:cNvSpPr>
            <a:spLocks noGrp="1"/>
          </p:cNvSpPr>
          <p:nvPr>
            <p:ph idx="1"/>
          </p:nvPr>
        </p:nvSpPr>
        <p:spPr>
          <a:xfrm>
            <a:off x="124120" y="1076324"/>
            <a:ext cx="11943760" cy="4524375"/>
          </a:xfrm>
        </p:spPr>
        <p:txBody>
          <a:bodyPr>
            <a:normAutofit/>
          </a:bodyPr>
          <a:lstStyle/>
          <a:p>
            <a:pPr marL="0" indent="0">
              <a:buNone/>
            </a:pPr>
            <a:r>
              <a:rPr lang="el-GR" b="1" dirty="0">
                <a:solidFill>
                  <a:schemeClr val="accent1"/>
                </a:solidFill>
              </a:rPr>
              <a:t>Δ. ΑΥΤΟΑΞΙΟΛΟΓΗΣΗ-ΑΝΑΣΤΟΧΑΣΜΟΣ:</a:t>
            </a:r>
          </a:p>
          <a:p>
            <a:pPr marL="0" indent="0">
              <a:buNone/>
            </a:pPr>
            <a:endParaRPr lang="el-GR" b="1" dirty="0">
              <a:solidFill>
                <a:schemeClr val="tx1"/>
              </a:solidFill>
            </a:endParaRPr>
          </a:p>
          <a:p>
            <a:pPr marL="0" indent="0">
              <a:buNone/>
            </a:pPr>
            <a:r>
              <a:rPr lang="el-GR" dirty="0">
                <a:solidFill>
                  <a:schemeClr val="accent1"/>
                </a:solidFill>
              </a:rPr>
              <a:t>Μετά την 4η ώρα μπορεί να μοιραστεί φύλλο </a:t>
            </a:r>
            <a:r>
              <a:rPr lang="el-GR" dirty="0" err="1">
                <a:solidFill>
                  <a:schemeClr val="accent1"/>
                </a:solidFill>
              </a:rPr>
              <a:t>αυτοαξιολόγησης</a:t>
            </a:r>
            <a:r>
              <a:rPr lang="el-GR" dirty="0">
                <a:solidFill>
                  <a:schemeClr val="accent1"/>
                </a:solidFill>
              </a:rPr>
              <a:t> που έχει συντάξει ο/η εκπαιδευτικός για την αποτίμηση της δράσης των παιδιών. Στη συνέχεια, ακολουθεί συζήτηση για τη συμμετοχή των παιδιών και για την αποτίμηση της εκπαιδευτικής διαδικασίας, αλλά και του ίδιου του περιεχομένου του σεναρίου. Ο/η εκπαιδευτικός μπορεί να αξιοποιήσει αυτά τα στοιχεία για να βελτιώσει και να τροποποιήσει το σενάριο.</a:t>
            </a:r>
          </a:p>
          <a:p>
            <a:pPr marL="0" indent="0">
              <a:buNone/>
            </a:pPr>
            <a:endParaRPr lang="el-GR" b="1" dirty="0">
              <a:solidFill>
                <a:schemeClr val="tx1"/>
              </a:solidFill>
            </a:endParaRPr>
          </a:p>
        </p:txBody>
      </p:sp>
    </p:spTree>
    <p:extLst>
      <p:ext uri="{BB962C8B-B14F-4D97-AF65-F5344CB8AC3E}">
        <p14:creationId xmlns:p14="http://schemas.microsoft.com/office/powerpoint/2010/main" val="3041028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0F6B8-15AF-9EEE-D141-5CBECBDF1C2F}"/>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1D523F7F-CB12-7319-5D37-952A7D068560}"/>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76B3F151-FAC2-A9A1-7A77-B0D14B54DB62}"/>
              </a:ext>
            </a:extLst>
          </p:cNvPr>
          <p:cNvSpPr>
            <a:spLocks noGrp="1"/>
          </p:cNvSpPr>
          <p:nvPr>
            <p:ph idx="1"/>
          </p:nvPr>
        </p:nvSpPr>
        <p:spPr>
          <a:xfrm>
            <a:off x="150830" y="735292"/>
            <a:ext cx="11943760" cy="6122708"/>
          </a:xfrm>
        </p:spPr>
        <p:txBody>
          <a:bodyPr>
            <a:normAutofit fontScale="70000" lnSpcReduction="20000"/>
          </a:bodyPr>
          <a:lstStyle/>
          <a:p>
            <a:pPr marL="0" indent="0">
              <a:buNone/>
            </a:pPr>
            <a:r>
              <a:rPr lang="el-GR" b="1" dirty="0">
                <a:solidFill>
                  <a:schemeClr val="accent1"/>
                </a:solidFill>
              </a:rPr>
              <a:t>Ε. ΕΝΔΕΙΚΤΙΚΗ ΒΙΒΛΙΟΓΡΑΦΙΑ</a:t>
            </a:r>
          </a:p>
          <a:p>
            <a:pPr marL="0" indent="0">
              <a:buNone/>
            </a:pPr>
            <a:endParaRPr lang="el-GR" b="1" dirty="0">
              <a:solidFill>
                <a:schemeClr val="tx1"/>
              </a:solidFill>
            </a:endParaRPr>
          </a:p>
          <a:p>
            <a:pPr marL="0" indent="0">
              <a:buNone/>
            </a:pPr>
            <a:r>
              <a:rPr lang="el-GR" dirty="0">
                <a:solidFill>
                  <a:schemeClr val="accent1"/>
                </a:solidFill>
              </a:rPr>
              <a:t>Αριστοτέλης, </a:t>
            </a:r>
            <a:r>
              <a:rPr lang="el-GR" i="1" dirty="0">
                <a:solidFill>
                  <a:schemeClr val="accent1"/>
                </a:solidFill>
              </a:rPr>
              <a:t>Ηθικά </a:t>
            </a:r>
            <a:r>
              <a:rPr lang="el-GR" i="1" dirty="0" err="1">
                <a:solidFill>
                  <a:schemeClr val="accent1"/>
                </a:solidFill>
              </a:rPr>
              <a:t>Ευδήμια</a:t>
            </a:r>
            <a:r>
              <a:rPr lang="el-GR" dirty="0">
                <a:solidFill>
                  <a:schemeClr val="accent1"/>
                </a:solidFill>
              </a:rPr>
              <a:t>, </a:t>
            </a:r>
            <a:r>
              <a:rPr lang="el-GR" dirty="0" err="1">
                <a:solidFill>
                  <a:schemeClr val="accent1"/>
                </a:solidFill>
              </a:rPr>
              <a:t>μτφρ</a:t>
            </a:r>
            <a:r>
              <a:rPr lang="el-GR" dirty="0">
                <a:solidFill>
                  <a:schemeClr val="accent1"/>
                </a:solidFill>
              </a:rPr>
              <a:t>. Βασίλειος </a:t>
            </a:r>
            <a:r>
              <a:rPr lang="el-GR" dirty="0" err="1">
                <a:solidFill>
                  <a:schemeClr val="accent1"/>
                </a:solidFill>
              </a:rPr>
              <a:t>Μπετσάκος</a:t>
            </a:r>
            <a:r>
              <a:rPr lang="el-GR" dirty="0">
                <a:solidFill>
                  <a:schemeClr val="accent1"/>
                </a:solidFill>
              </a:rPr>
              <a:t>, Θεσσαλονίκη: </a:t>
            </a:r>
            <a:r>
              <a:rPr lang="el-GR" dirty="0" err="1">
                <a:solidFill>
                  <a:schemeClr val="accent1"/>
                </a:solidFill>
              </a:rPr>
              <a:t>Ζήτρος</a:t>
            </a:r>
            <a:r>
              <a:rPr lang="el-GR" dirty="0">
                <a:solidFill>
                  <a:schemeClr val="accent1"/>
                </a:solidFill>
              </a:rPr>
              <a:t>, 2018</a:t>
            </a:r>
          </a:p>
          <a:p>
            <a:pPr marL="0" indent="0">
              <a:buNone/>
            </a:pPr>
            <a:r>
              <a:rPr lang="el-GR" dirty="0">
                <a:solidFill>
                  <a:schemeClr val="accent1"/>
                </a:solidFill>
              </a:rPr>
              <a:t>______, </a:t>
            </a:r>
            <a:r>
              <a:rPr lang="el-GR" i="1" dirty="0">
                <a:solidFill>
                  <a:schemeClr val="accent1"/>
                </a:solidFill>
              </a:rPr>
              <a:t>Ηθικά Μεγάλα</a:t>
            </a:r>
            <a:r>
              <a:rPr lang="el-GR" dirty="0">
                <a:solidFill>
                  <a:schemeClr val="accent1"/>
                </a:solidFill>
              </a:rPr>
              <a:t>, </a:t>
            </a:r>
            <a:r>
              <a:rPr lang="el-GR" dirty="0" err="1">
                <a:solidFill>
                  <a:schemeClr val="accent1"/>
                </a:solidFill>
              </a:rPr>
              <a:t>μτφρ</a:t>
            </a:r>
            <a:r>
              <a:rPr lang="el-GR" dirty="0">
                <a:solidFill>
                  <a:schemeClr val="accent1"/>
                </a:solidFill>
              </a:rPr>
              <a:t>. Βασίλειος </a:t>
            </a:r>
            <a:r>
              <a:rPr lang="el-GR" dirty="0" err="1">
                <a:solidFill>
                  <a:schemeClr val="accent1"/>
                </a:solidFill>
              </a:rPr>
              <a:t>Μπετσάκος</a:t>
            </a:r>
            <a:r>
              <a:rPr lang="el-GR" dirty="0">
                <a:solidFill>
                  <a:schemeClr val="accent1"/>
                </a:solidFill>
              </a:rPr>
              <a:t>, Θεσσαλονίκη: </a:t>
            </a:r>
            <a:r>
              <a:rPr lang="el-GR" dirty="0" err="1">
                <a:solidFill>
                  <a:schemeClr val="accent1"/>
                </a:solidFill>
              </a:rPr>
              <a:t>Ζήτρος</a:t>
            </a:r>
            <a:r>
              <a:rPr lang="el-GR" dirty="0">
                <a:solidFill>
                  <a:schemeClr val="accent1"/>
                </a:solidFill>
              </a:rPr>
              <a:t>, 2010.</a:t>
            </a:r>
          </a:p>
          <a:p>
            <a:pPr marL="0" indent="0">
              <a:buNone/>
            </a:pPr>
            <a:r>
              <a:rPr lang="el-GR" dirty="0">
                <a:solidFill>
                  <a:schemeClr val="accent1"/>
                </a:solidFill>
              </a:rPr>
              <a:t>______, </a:t>
            </a:r>
            <a:r>
              <a:rPr lang="el-GR" i="1" dirty="0">
                <a:solidFill>
                  <a:schemeClr val="accent1"/>
                </a:solidFill>
              </a:rPr>
              <a:t>Ηθικά </a:t>
            </a:r>
            <a:r>
              <a:rPr lang="el-GR" i="1" dirty="0" err="1">
                <a:solidFill>
                  <a:schemeClr val="accent1"/>
                </a:solidFill>
              </a:rPr>
              <a:t>Νικομάχεια</a:t>
            </a:r>
            <a:r>
              <a:rPr lang="el-GR" dirty="0">
                <a:solidFill>
                  <a:schemeClr val="accent1"/>
                </a:solidFill>
              </a:rPr>
              <a:t>, </a:t>
            </a:r>
            <a:r>
              <a:rPr lang="el-GR" dirty="0" err="1">
                <a:solidFill>
                  <a:schemeClr val="accent1"/>
                </a:solidFill>
              </a:rPr>
              <a:t>μτφρ</a:t>
            </a:r>
            <a:r>
              <a:rPr lang="el-GR" dirty="0">
                <a:solidFill>
                  <a:schemeClr val="accent1"/>
                </a:solidFill>
              </a:rPr>
              <a:t>. Δημήτριος </a:t>
            </a:r>
            <a:r>
              <a:rPr lang="el-GR" dirty="0" err="1">
                <a:solidFill>
                  <a:schemeClr val="accent1"/>
                </a:solidFill>
              </a:rPr>
              <a:t>Λυπουρλής</a:t>
            </a:r>
            <a:r>
              <a:rPr lang="el-GR" dirty="0">
                <a:solidFill>
                  <a:schemeClr val="accent1"/>
                </a:solidFill>
              </a:rPr>
              <a:t>, Θεσσαλονίκη: </a:t>
            </a:r>
            <a:r>
              <a:rPr lang="el-GR" dirty="0" err="1">
                <a:solidFill>
                  <a:schemeClr val="accent1"/>
                </a:solidFill>
              </a:rPr>
              <a:t>Ζήτρος</a:t>
            </a:r>
            <a:r>
              <a:rPr lang="el-GR" dirty="0">
                <a:solidFill>
                  <a:schemeClr val="accent1"/>
                </a:solidFill>
              </a:rPr>
              <a:t>, 2006.</a:t>
            </a:r>
          </a:p>
          <a:p>
            <a:pPr marL="0" indent="0">
              <a:buNone/>
            </a:pPr>
            <a:r>
              <a:rPr lang="el-GR" dirty="0">
                <a:solidFill>
                  <a:schemeClr val="accent1"/>
                </a:solidFill>
              </a:rPr>
              <a:t>Κάλφας, Β., </a:t>
            </a:r>
            <a:r>
              <a:rPr lang="el-GR" i="1" dirty="0">
                <a:solidFill>
                  <a:schemeClr val="accent1"/>
                </a:solidFill>
              </a:rPr>
              <a:t>Ο Αριστοτέλης, Πίσω από τον φιλόσοφο</a:t>
            </a:r>
            <a:r>
              <a:rPr lang="el-GR" dirty="0">
                <a:solidFill>
                  <a:schemeClr val="accent1"/>
                </a:solidFill>
              </a:rPr>
              <a:t>, Αθήνα: Η Καθημερινή, 2014.</a:t>
            </a:r>
          </a:p>
          <a:p>
            <a:pPr marL="0" indent="0">
              <a:buNone/>
            </a:pPr>
            <a:r>
              <a:rPr lang="el-GR" dirty="0">
                <a:solidFill>
                  <a:schemeClr val="accent1"/>
                </a:solidFill>
              </a:rPr>
              <a:t>Κάλφας, Β. &amp; </a:t>
            </a:r>
            <a:r>
              <a:rPr lang="el-GR" dirty="0" err="1">
                <a:solidFill>
                  <a:schemeClr val="accent1"/>
                </a:solidFill>
              </a:rPr>
              <a:t>Ζωγραφίδης</a:t>
            </a:r>
            <a:r>
              <a:rPr lang="el-GR" dirty="0">
                <a:solidFill>
                  <a:schemeClr val="accent1"/>
                </a:solidFill>
              </a:rPr>
              <a:t> Γ., </a:t>
            </a:r>
            <a:r>
              <a:rPr lang="el-GR" i="1" dirty="0">
                <a:solidFill>
                  <a:schemeClr val="accent1"/>
                </a:solidFill>
              </a:rPr>
              <a:t>Αρχαίοι Έλληνες φιλόσοφοι</a:t>
            </a:r>
            <a:r>
              <a:rPr lang="el-GR" dirty="0">
                <a:solidFill>
                  <a:schemeClr val="accent1"/>
                </a:solidFill>
              </a:rPr>
              <a:t>, Θεσσαλονίκη: Ινστιτούτο Νεοελληνικών Σπουδών, 2006.</a:t>
            </a:r>
          </a:p>
          <a:p>
            <a:pPr marL="0" indent="0">
              <a:buNone/>
            </a:pPr>
            <a:r>
              <a:rPr lang="el-GR" dirty="0" err="1">
                <a:solidFill>
                  <a:schemeClr val="accent1"/>
                </a:solidFill>
              </a:rPr>
              <a:t>Macintyre</a:t>
            </a:r>
            <a:r>
              <a:rPr lang="el-GR" dirty="0">
                <a:solidFill>
                  <a:schemeClr val="accent1"/>
                </a:solidFill>
              </a:rPr>
              <a:t>, A., </a:t>
            </a:r>
            <a:r>
              <a:rPr lang="el-GR" i="1" dirty="0">
                <a:solidFill>
                  <a:schemeClr val="accent1"/>
                </a:solidFill>
              </a:rPr>
              <a:t>Έλλογα εξαρτημένα όντα, Γιατί οι άνθρωποι χρειάζονται τις αρετ</a:t>
            </a:r>
            <a:r>
              <a:rPr lang="el-GR" dirty="0">
                <a:solidFill>
                  <a:schemeClr val="accent1"/>
                </a:solidFill>
              </a:rPr>
              <a:t>ές, </a:t>
            </a:r>
            <a:r>
              <a:rPr lang="el-GR" dirty="0" err="1">
                <a:solidFill>
                  <a:schemeClr val="accent1"/>
                </a:solidFill>
              </a:rPr>
              <a:t>μτφρ</a:t>
            </a:r>
            <a:r>
              <a:rPr lang="el-GR" dirty="0">
                <a:solidFill>
                  <a:schemeClr val="accent1"/>
                </a:solidFill>
              </a:rPr>
              <a:t>. Μ. Δασκαλάκη, Αθήνα: Κουκκίδα, 2013.</a:t>
            </a:r>
          </a:p>
          <a:p>
            <a:pPr marL="0" indent="0">
              <a:buNone/>
            </a:pPr>
            <a:r>
              <a:rPr lang="el-GR" dirty="0">
                <a:solidFill>
                  <a:schemeClr val="accent1"/>
                </a:solidFill>
              </a:rPr>
              <a:t>______, </a:t>
            </a:r>
            <a:r>
              <a:rPr lang="el-GR" i="1" dirty="0">
                <a:solidFill>
                  <a:schemeClr val="accent1"/>
                </a:solidFill>
              </a:rPr>
              <a:t>Μετά την αρετή, Μελέτη ηθικής θεωρίας</a:t>
            </a:r>
            <a:r>
              <a:rPr lang="el-GR" dirty="0">
                <a:solidFill>
                  <a:schemeClr val="accent1"/>
                </a:solidFill>
              </a:rPr>
              <a:t>, </a:t>
            </a:r>
            <a:r>
              <a:rPr lang="el-GR" dirty="0" err="1">
                <a:solidFill>
                  <a:schemeClr val="accent1"/>
                </a:solidFill>
              </a:rPr>
              <a:t>μτφρ</a:t>
            </a:r>
            <a:r>
              <a:rPr lang="el-GR" dirty="0">
                <a:solidFill>
                  <a:schemeClr val="accent1"/>
                </a:solidFill>
              </a:rPr>
              <a:t>. Δ. </a:t>
            </a:r>
            <a:r>
              <a:rPr lang="el-GR" dirty="0" err="1">
                <a:solidFill>
                  <a:schemeClr val="accent1"/>
                </a:solidFill>
              </a:rPr>
              <a:t>Δημακόπουλος</a:t>
            </a:r>
            <a:r>
              <a:rPr lang="el-GR" dirty="0">
                <a:solidFill>
                  <a:schemeClr val="accent1"/>
                </a:solidFill>
              </a:rPr>
              <a:t>, Αθήνα: Άρτος Ζωής, 2021.</a:t>
            </a:r>
          </a:p>
          <a:p>
            <a:pPr marL="0" indent="0">
              <a:buNone/>
            </a:pPr>
            <a:r>
              <a:rPr lang="el-GR" dirty="0" err="1">
                <a:solidFill>
                  <a:schemeClr val="accent1"/>
                </a:solidFill>
              </a:rPr>
              <a:t>Rachels</a:t>
            </a:r>
            <a:r>
              <a:rPr lang="el-GR" dirty="0">
                <a:solidFill>
                  <a:schemeClr val="accent1"/>
                </a:solidFill>
              </a:rPr>
              <a:t>, J. &amp; </a:t>
            </a:r>
            <a:r>
              <a:rPr lang="el-GR" dirty="0" err="1">
                <a:solidFill>
                  <a:schemeClr val="accent1"/>
                </a:solidFill>
              </a:rPr>
              <a:t>Rachels</a:t>
            </a:r>
            <a:r>
              <a:rPr lang="el-GR" dirty="0">
                <a:solidFill>
                  <a:schemeClr val="accent1"/>
                </a:solidFill>
              </a:rPr>
              <a:t>, S., </a:t>
            </a:r>
            <a:r>
              <a:rPr lang="el-GR" i="1" dirty="0">
                <a:solidFill>
                  <a:schemeClr val="accent1"/>
                </a:solidFill>
              </a:rPr>
              <a:t>Στοιχεία Ηθικής Φιλοσοφίας</a:t>
            </a:r>
            <a:r>
              <a:rPr lang="el-GR" dirty="0">
                <a:solidFill>
                  <a:schemeClr val="accent1"/>
                </a:solidFill>
              </a:rPr>
              <a:t>, </a:t>
            </a:r>
            <a:r>
              <a:rPr lang="el-GR" dirty="0" err="1">
                <a:solidFill>
                  <a:schemeClr val="accent1"/>
                </a:solidFill>
              </a:rPr>
              <a:t>μτφρ</a:t>
            </a:r>
            <a:r>
              <a:rPr lang="el-GR" dirty="0">
                <a:solidFill>
                  <a:schemeClr val="accent1"/>
                </a:solidFill>
              </a:rPr>
              <a:t>. Ξ. </a:t>
            </a:r>
            <a:r>
              <a:rPr lang="el-GR" dirty="0" err="1">
                <a:solidFill>
                  <a:schemeClr val="accent1"/>
                </a:solidFill>
              </a:rPr>
              <a:t>Μπαμιατζόγλου</a:t>
            </a:r>
            <a:r>
              <a:rPr lang="el-GR" dirty="0">
                <a:solidFill>
                  <a:schemeClr val="accent1"/>
                </a:solidFill>
              </a:rPr>
              <a:t>, Αθήνα: Οκτώ, 2012.</a:t>
            </a:r>
          </a:p>
          <a:p>
            <a:pPr marL="0" indent="0">
              <a:buNone/>
            </a:pPr>
            <a:r>
              <a:rPr lang="el-GR" dirty="0" err="1">
                <a:solidFill>
                  <a:schemeClr val="accent1"/>
                </a:solidFill>
              </a:rPr>
              <a:t>Ross</a:t>
            </a:r>
            <a:r>
              <a:rPr lang="el-GR" dirty="0">
                <a:solidFill>
                  <a:schemeClr val="accent1"/>
                </a:solidFill>
              </a:rPr>
              <a:t>, W.D., </a:t>
            </a:r>
            <a:r>
              <a:rPr lang="el-GR" i="1" dirty="0">
                <a:solidFill>
                  <a:schemeClr val="accent1"/>
                </a:solidFill>
              </a:rPr>
              <a:t>Αριστοτέλης</a:t>
            </a:r>
            <a:r>
              <a:rPr lang="el-GR" dirty="0">
                <a:solidFill>
                  <a:schemeClr val="accent1"/>
                </a:solidFill>
              </a:rPr>
              <a:t>, </a:t>
            </a:r>
            <a:r>
              <a:rPr lang="el-GR" dirty="0" err="1">
                <a:solidFill>
                  <a:schemeClr val="accent1"/>
                </a:solidFill>
              </a:rPr>
              <a:t>μτφρ</a:t>
            </a:r>
            <a:r>
              <a:rPr lang="el-GR" dirty="0">
                <a:solidFill>
                  <a:schemeClr val="accent1"/>
                </a:solidFill>
              </a:rPr>
              <a:t>. Μαριλίζα Μήτσου, Αθήνα: Μορφωτικό Ίδρυμα Εθνικής Τραπέζης, 1993.</a:t>
            </a:r>
          </a:p>
          <a:p>
            <a:pPr marL="0" indent="0">
              <a:buNone/>
            </a:pPr>
            <a:r>
              <a:rPr lang="el-GR" dirty="0" err="1">
                <a:solidFill>
                  <a:schemeClr val="accent1"/>
                </a:solidFill>
              </a:rPr>
              <a:t>Woodfin</a:t>
            </a:r>
            <a:r>
              <a:rPr lang="el-GR" dirty="0">
                <a:solidFill>
                  <a:schemeClr val="accent1"/>
                </a:solidFill>
              </a:rPr>
              <a:t> R. &amp; </a:t>
            </a:r>
            <a:r>
              <a:rPr lang="el-GR" dirty="0" err="1">
                <a:solidFill>
                  <a:schemeClr val="accent1"/>
                </a:solidFill>
              </a:rPr>
              <a:t>Groves</a:t>
            </a:r>
            <a:r>
              <a:rPr lang="el-GR" dirty="0">
                <a:solidFill>
                  <a:schemeClr val="accent1"/>
                </a:solidFill>
              </a:rPr>
              <a:t>, J., </a:t>
            </a:r>
            <a:r>
              <a:rPr lang="el-GR" i="1" dirty="0">
                <a:solidFill>
                  <a:schemeClr val="accent1"/>
                </a:solidFill>
              </a:rPr>
              <a:t>Αριστοτέλης, Εικονογραφημένος Οδηγός</a:t>
            </a:r>
            <a:r>
              <a:rPr lang="el-GR" dirty="0">
                <a:solidFill>
                  <a:schemeClr val="accent1"/>
                </a:solidFill>
              </a:rPr>
              <a:t>, </a:t>
            </a:r>
            <a:r>
              <a:rPr lang="el-GR" dirty="0" err="1">
                <a:solidFill>
                  <a:schemeClr val="accent1"/>
                </a:solidFill>
              </a:rPr>
              <a:t>μτφρ</a:t>
            </a:r>
            <a:r>
              <a:rPr lang="el-GR" dirty="0">
                <a:solidFill>
                  <a:schemeClr val="accent1"/>
                </a:solidFill>
              </a:rPr>
              <a:t>. Μαργαρίτα </a:t>
            </a:r>
            <a:r>
              <a:rPr lang="el-GR" dirty="0" err="1">
                <a:solidFill>
                  <a:schemeClr val="accent1"/>
                </a:solidFill>
              </a:rPr>
              <a:t>Σφέτσα</a:t>
            </a:r>
            <a:r>
              <a:rPr lang="el-GR" dirty="0">
                <a:solidFill>
                  <a:schemeClr val="accent1"/>
                </a:solidFill>
              </a:rPr>
              <a:t>, Αθήνα: Νέα, 2011.</a:t>
            </a:r>
          </a:p>
          <a:p>
            <a:pPr marL="0" indent="0">
              <a:buNone/>
            </a:pPr>
            <a:r>
              <a:rPr lang="el-GR" dirty="0">
                <a:solidFill>
                  <a:schemeClr val="accent1"/>
                </a:solidFill>
              </a:rPr>
              <a:t>Κόντος, Π., </a:t>
            </a:r>
            <a:r>
              <a:rPr lang="el-GR" i="1" dirty="0">
                <a:solidFill>
                  <a:schemeClr val="accent1"/>
                </a:solidFill>
              </a:rPr>
              <a:t>Η αριστοτελική ηθική ως οντολογία</a:t>
            </a:r>
            <a:r>
              <a:rPr lang="el-GR" dirty="0">
                <a:solidFill>
                  <a:schemeClr val="accent1"/>
                </a:solidFill>
              </a:rPr>
              <a:t>, Αθήνα: Κριτική, 2000.</a:t>
            </a:r>
          </a:p>
          <a:p>
            <a:pPr marL="0" indent="0">
              <a:buNone/>
            </a:pPr>
            <a:r>
              <a:rPr lang="el-GR" dirty="0">
                <a:solidFill>
                  <a:schemeClr val="accent1"/>
                </a:solidFill>
              </a:rPr>
              <a:t>______, </a:t>
            </a:r>
            <a:r>
              <a:rPr lang="el-GR" i="1" dirty="0">
                <a:solidFill>
                  <a:schemeClr val="accent1"/>
                </a:solidFill>
              </a:rPr>
              <a:t>Τα δύο ευ της ευτυχίας, Εισαγωγή στα Ηθικά </a:t>
            </a:r>
            <a:r>
              <a:rPr lang="el-GR" i="1" dirty="0" err="1">
                <a:solidFill>
                  <a:schemeClr val="accent1"/>
                </a:solidFill>
              </a:rPr>
              <a:t>Νικομάχεια</a:t>
            </a:r>
            <a:r>
              <a:rPr lang="el-GR" i="1" dirty="0">
                <a:solidFill>
                  <a:schemeClr val="accent1"/>
                </a:solidFill>
              </a:rPr>
              <a:t> του Αριστοτέλη</a:t>
            </a:r>
            <a:r>
              <a:rPr lang="el-GR" dirty="0">
                <a:solidFill>
                  <a:schemeClr val="accent1"/>
                </a:solidFill>
              </a:rPr>
              <a:t>, Ηράκλειο: Πανεπιστημιακές Εκδόσεις Κρήτης, 2018.</a:t>
            </a:r>
          </a:p>
          <a:p>
            <a:pPr marL="0" indent="0">
              <a:buNone/>
            </a:pPr>
            <a:endParaRPr lang="el-GR" b="1" dirty="0">
              <a:solidFill>
                <a:schemeClr val="tx1"/>
              </a:solidFill>
            </a:endParaRPr>
          </a:p>
          <a:p>
            <a:pPr marL="0" indent="0">
              <a:buNone/>
            </a:pPr>
            <a:endParaRPr lang="el-GR" b="1" dirty="0">
              <a:solidFill>
                <a:schemeClr val="tx1"/>
              </a:solidFill>
            </a:endParaRPr>
          </a:p>
          <a:p>
            <a:pPr marL="0" indent="0">
              <a:buNone/>
            </a:pPr>
            <a:r>
              <a:rPr lang="el-GR" b="1" dirty="0">
                <a:solidFill>
                  <a:schemeClr val="accent1"/>
                </a:solidFill>
              </a:rPr>
              <a:t>Ηλεκτρονικές πηγές</a:t>
            </a:r>
          </a:p>
          <a:p>
            <a:pPr marL="0" indent="0">
              <a:buNone/>
            </a:pPr>
            <a:endParaRPr lang="el-GR" b="1" dirty="0">
              <a:solidFill>
                <a:schemeClr val="tx1"/>
              </a:solidFill>
            </a:endParaRPr>
          </a:p>
          <a:p>
            <a:pPr marL="0" indent="0">
              <a:buNone/>
            </a:pPr>
            <a:r>
              <a:rPr lang="el-GR" dirty="0" err="1">
                <a:solidFill>
                  <a:schemeClr val="accent1"/>
                </a:solidFill>
              </a:rPr>
              <a:t>Αριστοτελιστές</a:t>
            </a:r>
            <a:r>
              <a:rPr lang="el-GR" dirty="0">
                <a:solidFill>
                  <a:schemeClr val="accent1"/>
                </a:solidFill>
              </a:rPr>
              <a:t>: το συνεργατικό </a:t>
            </a:r>
            <a:r>
              <a:rPr lang="el-GR" dirty="0" err="1">
                <a:solidFill>
                  <a:schemeClr val="accent1"/>
                </a:solidFill>
              </a:rPr>
              <a:t>corpus</a:t>
            </a:r>
            <a:r>
              <a:rPr lang="el-GR" dirty="0">
                <a:solidFill>
                  <a:schemeClr val="accent1"/>
                </a:solidFill>
              </a:rPr>
              <a:t> του Αριστοτέλη: https://aristotelistes.cti.gr/welcome/index.html</a:t>
            </a:r>
          </a:p>
          <a:p>
            <a:pPr marL="0" indent="0">
              <a:buNone/>
            </a:pPr>
            <a:r>
              <a:rPr lang="el-GR" dirty="0">
                <a:solidFill>
                  <a:schemeClr val="accent1"/>
                </a:solidFill>
              </a:rPr>
              <a:t>Διδακτικό σενάριο του Σταύρου </a:t>
            </a:r>
            <a:r>
              <a:rPr lang="el-GR" dirty="0" err="1">
                <a:solidFill>
                  <a:schemeClr val="accent1"/>
                </a:solidFill>
              </a:rPr>
              <a:t>Καραγεωργάκη</a:t>
            </a:r>
            <a:r>
              <a:rPr lang="el-GR" dirty="0">
                <a:solidFill>
                  <a:schemeClr val="accent1"/>
                </a:solidFill>
              </a:rPr>
              <a:t>: Οι τρεις σημαντικότερες ηθικές θεωρίες https://aesop.iep.edu.gr/node/11721</a:t>
            </a:r>
          </a:p>
          <a:p>
            <a:pPr marL="0" indent="0">
              <a:buNone/>
            </a:pPr>
            <a:endParaRPr lang="el-GR" b="1" dirty="0">
              <a:solidFill>
                <a:schemeClr val="tx1"/>
              </a:solidFill>
            </a:endParaRPr>
          </a:p>
        </p:txBody>
      </p:sp>
    </p:spTree>
    <p:extLst>
      <p:ext uri="{BB962C8B-B14F-4D97-AF65-F5344CB8AC3E}">
        <p14:creationId xmlns:p14="http://schemas.microsoft.com/office/powerpoint/2010/main" val="2752210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AD9E6-2A07-B934-1360-704DF23BF19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020E585-2309-B994-1258-06339183CDE1}"/>
              </a:ext>
            </a:extLst>
          </p:cNvPr>
          <p:cNvSpPr>
            <a:spLocks noGrp="1"/>
          </p:cNvSpPr>
          <p:nvPr>
            <p:ph type="title"/>
          </p:nvPr>
        </p:nvSpPr>
        <p:spPr>
          <a:xfrm>
            <a:off x="1306381" y="2573690"/>
            <a:ext cx="8534400" cy="1507067"/>
          </a:xfrm>
          <a:solidFill>
            <a:schemeClr val="accent2">
              <a:lumMod val="60000"/>
              <a:lumOff val="40000"/>
            </a:schemeClr>
          </a:solidFill>
        </p:spPr>
        <p:txBody>
          <a:bodyPr/>
          <a:lstStyle/>
          <a:p>
            <a:r>
              <a:rPr lang="el-GR" b="1" dirty="0">
                <a:effectLst>
                  <a:outerShdw blurRad="38100" dist="38100" dir="2700000" algn="tl">
                    <a:srgbClr val="000000">
                      <a:alpha val="43137"/>
                    </a:srgbClr>
                  </a:outerShdw>
                </a:effectLst>
              </a:rPr>
              <a:t>ΛΥΚΕΙΟ</a:t>
            </a:r>
          </a:p>
        </p:txBody>
      </p:sp>
    </p:spTree>
    <p:extLst>
      <p:ext uri="{BB962C8B-B14F-4D97-AF65-F5344CB8AC3E}">
        <p14:creationId xmlns:p14="http://schemas.microsoft.com/office/powerpoint/2010/main" val="42399832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AEBA3-E4BC-0A6D-8241-089F2B59D885}"/>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4D49946-87EB-87A9-091D-D859C3C93870}"/>
              </a:ext>
            </a:extLst>
          </p:cNvPr>
          <p:cNvSpPr>
            <a:spLocks noGrp="1"/>
          </p:cNvSpPr>
          <p:nvPr>
            <p:ph idx="1"/>
          </p:nvPr>
        </p:nvSpPr>
        <p:spPr>
          <a:xfrm>
            <a:off x="684212" y="685800"/>
            <a:ext cx="9496736" cy="4876014"/>
          </a:xfrm>
        </p:spPr>
        <p:txBody>
          <a:bodyPr/>
          <a:lstStyle/>
          <a:p>
            <a:pPr marL="0" indent="0">
              <a:buNone/>
            </a:pPr>
            <a:r>
              <a:rPr lang="el-GR" dirty="0"/>
              <a:t>Ακολουθεί διδακτικό σενάριο το οποίο προτείνεται </a:t>
            </a:r>
          </a:p>
          <a:p>
            <a:pPr marL="0" indent="0">
              <a:buNone/>
            </a:pPr>
            <a:r>
              <a:rPr lang="el-GR" dirty="0"/>
              <a:t>στον</a:t>
            </a:r>
            <a:r>
              <a:rPr lang="el-GR" b="1" dirty="0"/>
              <a:t> Οδηγό Εκπαιδευτικού</a:t>
            </a:r>
            <a:r>
              <a:rPr lang="el-GR" dirty="0"/>
              <a:t> του Λυκείου</a:t>
            </a:r>
          </a:p>
        </p:txBody>
      </p:sp>
    </p:spTree>
    <p:extLst>
      <p:ext uri="{BB962C8B-B14F-4D97-AF65-F5344CB8AC3E}">
        <p14:creationId xmlns:p14="http://schemas.microsoft.com/office/powerpoint/2010/main" val="4108774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4522A-26C5-3D3A-B68A-C4CD1A341E0C}"/>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6224062A-FBBE-60DD-3D51-166D8A82E400}"/>
              </a:ext>
            </a:extLst>
          </p:cNvPr>
          <p:cNvSpPr>
            <a:spLocks noGrp="1"/>
          </p:cNvSpPr>
          <p:nvPr>
            <p:ph type="title"/>
          </p:nvPr>
        </p:nvSpPr>
        <p:spPr>
          <a:xfrm>
            <a:off x="1334662" y="2573690"/>
            <a:ext cx="8534400" cy="1507067"/>
          </a:xfrm>
          <a:solidFill>
            <a:schemeClr val="accent6"/>
          </a:solidFill>
        </p:spPr>
        <p:txBody>
          <a:bodyPr/>
          <a:lstStyle/>
          <a:p>
            <a:r>
              <a:rPr lang="el-GR" b="1" dirty="0">
                <a:effectLst>
                  <a:outerShdw blurRad="38100" dist="38100" dir="2700000" algn="tl">
                    <a:srgbClr val="000000">
                      <a:alpha val="43137"/>
                    </a:srgbClr>
                  </a:outerShdw>
                </a:effectLst>
              </a:rPr>
              <a:t>1</a:t>
            </a:r>
            <a:r>
              <a:rPr lang="el-GR" b="1" baseline="30000" dirty="0">
                <a:effectLst>
                  <a:outerShdw blurRad="38100" dist="38100" dir="2700000" algn="tl">
                    <a:srgbClr val="000000">
                      <a:alpha val="43137"/>
                    </a:srgbClr>
                  </a:outerShdw>
                </a:effectLst>
              </a:rPr>
              <a:t>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μεροσ</a:t>
            </a:r>
            <a:endParaRPr lang="el-G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268615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453D2-E3A0-9477-85A1-F08231DE4CA3}"/>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BCE59418-89CE-7D8F-D83B-CB6B560ACD9D}"/>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B9499A08-D22B-E471-3E3C-ADF046E49C71}"/>
              </a:ext>
            </a:extLst>
          </p:cNvPr>
          <p:cNvSpPr>
            <a:spLocks noGrp="1"/>
          </p:cNvSpPr>
          <p:nvPr>
            <p:ph idx="1"/>
          </p:nvPr>
        </p:nvSpPr>
        <p:spPr>
          <a:xfrm>
            <a:off x="150830" y="735292"/>
            <a:ext cx="11943760" cy="6122708"/>
          </a:xfrm>
        </p:spPr>
        <p:txBody>
          <a:bodyPr>
            <a:normAutofit lnSpcReduction="10000"/>
          </a:bodyPr>
          <a:lstStyle/>
          <a:p>
            <a:pPr marL="0" indent="0">
              <a:buNone/>
            </a:pPr>
            <a:r>
              <a:rPr lang="el-GR" b="1" dirty="0">
                <a:solidFill>
                  <a:schemeClr val="accent1"/>
                </a:solidFill>
              </a:rPr>
              <a:t>Α. ΤΑΥΤΟΤΗΤΑ ΤΟΥ ΣΕΝΑΡΙΟΥ</a:t>
            </a:r>
          </a:p>
          <a:p>
            <a:pPr marL="0" indent="0">
              <a:buNone/>
            </a:pPr>
            <a:r>
              <a:rPr lang="el-GR" b="1" dirty="0">
                <a:solidFill>
                  <a:schemeClr val="accent1"/>
                </a:solidFill>
              </a:rPr>
              <a:t>Τίτλος διδακτικού σεναρίου:</a:t>
            </a:r>
          </a:p>
          <a:p>
            <a:pPr marL="0" indent="0">
              <a:buNone/>
            </a:pPr>
            <a:r>
              <a:rPr lang="el-GR" b="1" dirty="0">
                <a:solidFill>
                  <a:schemeClr val="accent1"/>
                </a:solidFill>
              </a:rPr>
              <a:t>Η πρόκληση του πολιτισμικού σχετικισμού </a:t>
            </a:r>
          </a:p>
          <a:p>
            <a:pPr marL="0" indent="0">
              <a:buNone/>
            </a:pPr>
            <a:endParaRPr lang="el-GR" b="1" dirty="0">
              <a:solidFill>
                <a:schemeClr val="accent1"/>
              </a:solidFill>
            </a:endParaRPr>
          </a:p>
          <a:p>
            <a:pPr marL="0" indent="0">
              <a:buNone/>
            </a:pPr>
            <a:r>
              <a:rPr lang="el-GR" b="1" dirty="0">
                <a:solidFill>
                  <a:schemeClr val="accent1"/>
                </a:solidFill>
              </a:rPr>
              <a:t>Τάξη στην οποία απευθύνεται: </a:t>
            </a:r>
          </a:p>
          <a:p>
            <a:pPr marL="0" indent="0">
              <a:buNone/>
            </a:pPr>
            <a:r>
              <a:rPr lang="el-GR" b="1" dirty="0">
                <a:solidFill>
                  <a:schemeClr val="accent1"/>
                </a:solidFill>
              </a:rPr>
              <a:t>Β΄ Γ.Ε.Λ.</a:t>
            </a:r>
          </a:p>
          <a:p>
            <a:pPr marL="0" indent="0">
              <a:buNone/>
            </a:pPr>
            <a:endParaRPr lang="el-GR" b="1" dirty="0">
              <a:solidFill>
                <a:schemeClr val="accent1"/>
              </a:solidFill>
            </a:endParaRPr>
          </a:p>
          <a:p>
            <a:pPr marL="0" indent="0">
              <a:buNone/>
            </a:pPr>
            <a:r>
              <a:rPr lang="el-GR" b="1" dirty="0">
                <a:solidFill>
                  <a:schemeClr val="accent1"/>
                </a:solidFill>
              </a:rPr>
              <a:t>Εμπλεκόμενες γνωστικές περιοχές-θεματικές ενότητες:</a:t>
            </a:r>
          </a:p>
          <a:p>
            <a:pPr marL="0" indent="0">
              <a:buNone/>
            </a:pPr>
            <a:r>
              <a:rPr lang="el-GR" b="1" dirty="0">
                <a:solidFill>
                  <a:schemeClr val="accent1"/>
                </a:solidFill>
              </a:rPr>
              <a:t>Ηθική, Φιλοσοφία, Κοινωνικές Επιστήμες</a:t>
            </a:r>
          </a:p>
          <a:p>
            <a:pPr marL="0" indent="0">
              <a:buNone/>
            </a:pPr>
            <a:endParaRPr lang="el-GR" b="1" dirty="0">
              <a:solidFill>
                <a:schemeClr val="accent1"/>
              </a:solidFill>
            </a:endParaRPr>
          </a:p>
          <a:p>
            <a:pPr marL="0" indent="0">
              <a:buNone/>
            </a:pPr>
            <a:r>
              <a:rPr lang="el-GR" b="1" dirty="0">
                <a:solidFill>
                  <a:schemeClr val="accent1"/>
                </a:solidFill>
              </a:rPr>
              <a:t>Διδακτική Ενότητα: 1ο Θεματικό Πεδίο, 6η Θεματική Ενότητα: Πολιτισμικός σχετικισμός</a:t>
            </a:r>
          </a:p>
          <a:p>
            <a:pPr marL="0" indent="0">
              <a:buNone/>
            </a:pPr>
            <a:endParaRPr lang="el-GR" b="1" dirty="0">
              <a:solidFill>
                <a:schemeClr val="accent1"/>
              </a:solidFill>
            </a:endParaRPr>
          </a:p>
          <a:p>
            <a:pPr marL="0" indent="0">
              <a:buNone/>
            </a:pPr>
            <a:r>
              <a:rPr lang="el-GR" b="1" dirty="0">
                <a:solidFill>
                  <a:schemeClr val="accent1"/>
                </a:solidFill>
              </a:rPr>
              <a:t>Λέξεις-κλειδιά:</a:t>
            </a:r>
          </a:p>
          <a:p>
            <a:pPr marL="0" indent="0">
              <a:buNone/>
            </a:pPr>
            <a:r>
              <a:rPr lang="el-GR" b="1" dirty="0">
                <a:solidFill>
                  <a:schemeClr val="accent1"/>
                </a:solidFill>
              </a:rPr>
              <a:t>Ηθική, πολιτισμικός σχετικισμός, δημόσιος θηλασμός</a:t>
            </a:r>
          </a:p>
          <a:p>
            <a:pPr marL="0" indent="0">
              <a:buNone/>
            </a:pPr>
            <a:endParaRPr lang="el-GR" b="1" dirty="0">
              <a:solidFill>
                <a:schemeClr val="tx1"/>
              </a:solidFill>
            </a:endParaRPr>
          </a:p>
        </p:txBody>
      </p:sp>
    </p:spTree>
    <p:extLst>
      <p:ext uri="{BB962C8B-B14F-4D97-AF65-F5344CB8AC3E}">
        <p14:creationId xmlns:p14="http://schemas.microsoft.com/office/powerpoint/2010/main" val="37734813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1A4D9-F823-EED8-7408-EB0CFC853902}"/>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4B6F373C-39BE-662D-18FD-7014F67EFE05}"/>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8C149586-E0A1-4B3F-C12B-CEF71A360EE1}"/>
              </a:ext>
            </a:extLst>
          </p:cNvPr>
          <p:cNvSpPr>
            <a:spLocks noGrp="1"/>
          </p:cNvSpPr>
          <p:nvPr>
            <p:ph idx="1"/>
          </p:nvPr>
        </p:nvSpPr>
        <p:spPr>
          <a:xfrm>
            <a:off x="150830" y="735292"/>
            <a:ext cx="11943760" cy="6122708"/>
          </a:xfrm>
        </p:spPr>
        <p:txBody>
          <a:bodyPr>
            <a:normAutofit/>
          </a:bodyPr>
          <a:lstStyle/>
          <a:p>
            <a:pPr marL="0" indent="0">
              <a:buNone/>
            </a:pPr>
            <a:r>
              <a:rPr lang="el-GR" b="1" dirty="0">
                <a:solidFill>
                  <a:schemeClr val="accent1"/>
                </a:solidFill>
              </a:rPr>
              <a:t>Β. ΠΛΑΙΣΙΟ ΥΛΟΠΟΙΗΣΗΣ</a:t>
            </a:r>
          </a:p>
          <a:p>
            <a:pPr marL="0" indent="0">
              <a:buNone/>
            </a:pPr>
            <a:endParaRPr lang="el-GR" b="1" dirty="0">
              <a:solidFill>
                <a:schemeClr val="accent1"/>
              </a:solidFill>
            </a:endParaRPr>
          </a:p>
          <a:p>
            <a:pPr marL="0" indent="0">
              <a:buNone/>
            </a:pPr>
            <a:r>
              <a:rPr lang="el-GR" dirty="0">
                <a:solidFill>
                  <a:schemeClr val="accent1"/>
                </a:solidFill>
              </a:rPr>
              <a:t>Θεωρητικό πλαίσιο:</a:t>
            </a:r>
          </a:p>
          <a:p>
            <a:pPr marL="0" indent="0">
              <a:buNone/>
            </a:pPr>
            <a:r>
              <a:rPr lang="el-GR" dirty="0">
                <a:solidFill>
                  <a:schemeClr val="accent1"/>
                </a:solidFill>
              </a:rPr>
              <a:t>Οι μαθητές/</a:t>
            </a:r>
            <a:r>
              <a:rPr lang="el-GR" dirty="0" err="1">
                <a:solidFill>
                  <a:schemeClr val="accent1"/>
                </a:solidFill>
              </a:rPr>
              <a:t>τριες</a:t>
            </a:r>
            <a:r>
              <a:rPr lang="el-GR" dirty="0">
                <a:solidFill>
                  <a:schemeClr val="accent1"/>
                </a:solidFill>
              </a:rPr>
              <a:t> πολλές φορές αδυνατούν να αντιληφθούν τη σύνδεση και τη χρησιμότητα της Ηθικής για τα καθημερινά προβλήματα και τις αποφάσεις που καλούνται να πάρουν. Μία από τις προκλήσεις για τις οποίες καλείται να πάρει θέση ο σύγχρονος άνθρωπος, και πιθανόν με την οποία πρέπει να αναμετρηθεί προσωπικά, είναι αυτή του πολιτισμικού σχετικισμού. </a:t>
            </a:r>
          </a:p>
          <a:p>
            <a:pPr marL="0" indent="0">
              <a:buNone/>
            </a:pPr>
            <a:r>
              <a:rPr lang="el-GR" dirty="0">
                <a:solidFill>
                  <a:schemeClr val="accent1"/>
                </a:solidFill>
              </a:rPr>
              <a:t>Το σενάριο αυτό σχεδιάστηκε με σκοπό να προβληματίσει τους μαθητές και τις μαθήτριες για τα ερωτήματα και τις ηθικές προκλήσεις που δημιουργούνται λόγω της ασυμβατότητας των ηθικών κωδίκων κάθε πολιτισμικού πλαισίου. </a:t>
            </a:r>
          </a:p>
          <a:p>
            <a:pPr marL="0" indent="0">
              <a:buNone/>
            </a:pPr>
            <a:r>
              <a:rPr lang="el-GR" dirty="0">
                <a:solidFill>
                  <a:schemeClr val="accent1"/>
                </a:solidFill>
              </a:rPr>
              <a:t>Με τη βοήθεια αυτού του διδακτικού σεναρίου οι μαθητές/</a:t>
            </a:r>
            <a:r>
              <a:rPr lang="el-GR" dirty="0" err="1">
                <a:solidFill>
                  <a:schemeClr val="accent1"/>
                </a:solidFill>
              </a:rPr>
              <a:t>τριες</a:t>
            </a:r>
            <a:r>
              <a:rPr lang="el-GR" dirty="0">
                <a:solidFill>
                  <a:schemeClr val="accent1"/>
                </a:solidFill>
              </a:rPr>
              <a:t> θα έχουν την ευκαιρία να προβληματιστούν για την καθολική ισχύ κάποιων ηθικών κανόνων, να συζητήσουν για το κατά πόσον είναι δυνατόν να συγκρίνουμε εντελώς διαφορετικούς πολιτισμούς και τις ηθικές αρχές βάσει των οποίων λειτουργούν. Επιπλέον, οι μαθητές/</a:t>
            </a:r>
            <a:r>
              <a:rPr lang="el-GR" dirty="0" err="1">
                <a:solidFill>
                  <a:schemeClr val="accent1"/>
                </a:solidFill>
              </a:rPr>
              <a:t>τριες</a:t>
            </a:r>
            <a:r>
              <a:rPr lang="el-GR" dirty="0">
                <a:solidFill>
                  <a:schemeClr val="accent1"/>
                </a:solidFill>
              </a:rPr>
              <a:t> καλούνται να ερευνήσουν και να ανακαλύψουν μόνοι/</a:t>
            </a:r>
            <a:r>
              <a:rPr lang="el-GR" dirty="0" err="1">
                <a:solidFill>
                  <a:schemeClr val="accent1"/>
                </a:solidFill>
              </a:rPr>
              <a:t>ες</a:t>
            </a:r>
            <a:r>
              <a:rPr lang="el-GR" dirty="0">
                <a:solidFill>
                  <a:schemeClr val="accent1"/>
                </a:solidFill>
              </a:rPr>
              <a:t> τους τις πτυχές των επιμέρους προβλημάτων. </a:t>
            </a:r>
          </a:p>
          <a:p>
            <a:pPr marL="0" indent="0">
              <a:buNone/>
            </a:pPr>
            <a:endParaRPr lang="el-GR" b="1" dirty="0">
              <a:solidFill>
                <a:schemeClr val="tx1"/>
              </a:solidFill>
            </a:endParaRPr>
          </a:p>
        </p:txBody>
      </p:sp>
    </p:spTree>
    <p:extLst>
      <p:ext uri="{BB962C8B-B14F-4D97-AF65-F5344CB8AC3E}">
        <p14:creationId xmlns:p14="http://schemas.microsoft.com/office/powerpoint/2010/main" val="25947045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3CF43-F4D5-0797-7CAC-DE8655A43E65}"/>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AC2B596E-A0B0-655C-7DEE-E1DAC7370334}"/>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8BC01F79-8C51-5041-570C-0BD5E9425E8E}"/>
              </a:ext>
            </a:extLst>
          </p:cNvPr>
          <p:cNvSpPr>
            <a:spLocks noGrp="1"/>
          </p:cNvSpPr>
          <p:nvPr>
            <p:ph idx="1"/>
          </p:nvPr>
        </p:nvSpPr>
        <p:spPr>
          <a:xfrm>
            <a:off x="150830" y="867266"/>
            <a:ext cx="11943760" cy="5990734"/>
          </a:xfrm>
        </p:spPr>
        <p:txBody>
          <a:bodyPr>
            <a:normAutofit fontScale="85000" lnSpcReduction="10000"/>
          </a:bodyPr>
          <a:lstStyle/>
          <a:p>
            <a:pPr marL="0" indent="0">
              <a:buNone/>
            </a:pPr>
            <a:r>
              <a:rPr lang="el-GR" b="1" dirty="0">
                <a:solidFill>
                  <a:schemeClr val="accent1"/>
                </a:solidFill>
              </a:rPr>
              <a:t>Διδακτικοί στόχοι </a:t>
            </a:r>
          </a:p>
          <a:p>
            <a:pPr marL="0" indent="0">
              <a:buNone/>
            </a:pPr>
            <a:endParaRPr lang="el-GR" b="1" dirty="0">
              <a:solidFill>
                <a:schemeClr val="accent1"/>
              </a:solidFill>
            </a:endParaRPr>
          </a:p>
          <a:p>
            <a:pPr marL="0" indent="0">
              <a:buNone/>
            </a:pPr>
            <a:r>
              <a:rPr lang="el-GR" dirty="0">
                <a:solidFill>
                  <a:schemeClr val="accent1"/>
                </a:solidFill>
              </a:rPr>
              <a:t>Σε επίπεδο γνώσεων</a:t>
            </a:r>
          </a:p>
          <a:p>
            <a:pPr marL="0" indent="0">
              <a:buNone/>
            </a:pPr>
            <a:endParaRPr lang="el-GR" dirty="0">
              <a:solidFill>
                <a:schemeClr val="accent1"/>
              </a:solidFill>
            </a:endParaRPr>
          </a:p>
          <a:p>
            <a:pPr marL="0" indent="0">
              <a:buNone/>
            </a:pPr>
            <a:r>
              <a:rPr lang="el-GR" dirty="0">
                <a:solidFill>
                  <a:schemeClr val="accent1"/>
                </a:solidFill>
              </a:rPr>
              <a:t>Οι μαθητές/</a:t>
            </a:r>
            <a:r>
              <a:rPr lang="el-GR" dirty="0" err="1">
                <a:solidFill>
                  <a:schemeClr val="accent1"/>
                </a:solidFill>
              </a:rPr>
              <a:t>τριες</a:t>
            </a:r>
            <a:r>
              <a:rPr lang="el-GR" dirty="0">
                <a:solidFill>
                  <a:schemeClr val="accent1"/>
                </a:solidFill>
              </a:rPr>
              <a:t>:</a:t>
            </a:r>
          </a:p>
          <a:p>
            <a:pPr marL="0" indent="0">
              <a:buNone/>
            </a:pPr>
            <a:r>
              <a:rPr lang="el-GR" dirty="0">
                <a:solidFill>
                  <a:schemeClr val="accent1"/>
                </a:solidFill>
              </a:rPr>
              <a:t>•	Να γνωρίσουν τη βασική θέση του πολιτισμικού σχετικισμού, </a:t>
            </a:r>
          </a:p>
          <a:p>
            <a:pPr marL="0" indent="0">
              <a:buNone/>
            </a:pPr>
            <a:r>
              <a:rPr lang="el-GR" dirty="0">
                <a:solidFill>
                  <a:schemeClr val="accent1"/>
                </a:solidFill>
              </a:rPr>
              <a:t>•	Να κατανοήσουν τη διαφορά μεταξύ ακραίων, προβληματικών μορφών κανονιστικού σχετικισμού και μετριοπαθών αντιλήψεων που καθιστούν δυνατή την αναγνώριση ενός πλουραλισμού αξιών και επιτρέπουν τον κριτικό διάλογο,</a:t>
            </a:r>
          </a:p>
          <a:p>
            <a:pPr marL="0" indent="0">
              <a:buNone/>
            </a:pPr>
            <a:r>
              <a:rPr lang="el-GR" dirty="0">
                <a:solidFill>
                  <a:schemeClr val="accent1"/>
                </a:solidFill>
              </a:rPr>
              <a:t>•	Να διακρίνουν τις ηθικές αρχές διαφορετικών πολιτισμών,</a:t>
            </a:r>
          </a:p>
          <a:p>
            <a:pPr marL="0" indent="0">
              <a:buNone/>
            </a:pPr>
            <a:r>
              <a:rPr lang="el-GR" dirty="0">
                <a:solidFill>
                  <a:schemeClr val="accent1"/>
                </a:solidFill>
              </a:rPr>
              <a:t>•	Να κατανοήσουν ότι η ανεκτικότητα προς τα έθιμα και τις αρχές πολιτισμών δεν σημαίνει αποδοχή τους,</a:t>
            </a:r>
          </a:p>
          <a:p>
            <a:pPr marL="0" indent="0">
              <a:buNone/>
            </a:pPr>
            <a:r>
              <a:rPr lang="el-GR" dirty="0">
                <a:solidFill>
                  <a:schemeClr val="accent1"/>
                </a:solidFill>
              </a:rPr>
              <a:t>•	Να εντοπίσουν πότε οι ηθικές αρχές και τα έθιμα κάποιων πολιτισμών καταπατούν τα ανθρώπινα δικαιώματα, συζητώντας ταυτόχρονα ποια είναι τα ανθρώπινα δικαιώματα και αν έχουν καθολική ισχύ,</a:t>
            </a:r>
          </a:p>
          <a:p>
            <a:pPr marL="0" indent="0">
              <a:buNone/>
            </a:pPr>
            <a:r>
              <a:rPr lang="el-GR" dirty="0">
                <a:solidFill>
                  <a:schemeClr val="accent1"/>
                </a:solidFill>
              </a:rPr>
              <a:t>•	Να αντιληφθούν ότι πολλές μεταρρυθμίσεις και η διεκδίκηση δικαιωμάτων ομάδων ανθρώπων απαιτούν την αλλαγή των ηθικών κωδίκων των κοινωνιών,</a:t>
            </a:r>
          </a:p>
          <a:p>
            <a:pPr marL="0" indent="0">
              <a:buNone/>
            </a:pPr>
            <a:r>
              <a:rPr lang="el-GR" dirty="0">
                <a:solidFill>
                  <a:schemeClr val="accent1"/>
                </a:solidFill>
              </a:rPr>
              <a:t>•	Να συνειδητοποιήσουν την αδυναμία εύρεσης ενός ανεξάρτητου και καθολικού κριτηρίου ηθικότητας.</a:t>
            </a:r>
          </a:p>
          <a:p>
            <a:pPr marL="0" indent="0">
              <a:buNone/>
            </a:pPr>
            <a:endParaRPr lang="el-GR" b="1" dirty="0">
              <a:solidFill>
                <a:schemeClr val="tx1"/>
              </a:solidFill>
            </a:endParaRPr>
          </a:p>
        </p:txBody>
      </p:sp>
    </p:spTree>
    <p:extLst>
      <p:ext uri="{BB962C8B-B14F-4D97-AF65-F5344CB8AC3E}">
        <p14:creationId xmlns:p14="http://schemas.microsoft.com/office/powerpoint/2010/main" val="1432637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48139-98FC-1A70-297D-D7B7F44E1A6E}"/>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BAC7D5B8-A6B0-A98B-8FE9-DEAB44599124}"/>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E68F4A44-B9C0-9597-EB49-D84E6087E585}"/>
              </a:ext>
            </a:extLst>
          </p:cNvPr>
          <p:cNvSpPr>
            <a:spLocks noGrp="1"/>
          </p:cNvSpPr>
          <p:nvPr>
            <p:ph idx="1"/>
          </p:nvPr>
        </p:nvSpPr>
        <p:spPr>
          <a:xfrm>
            <a:off x="150830" y="735292"/>
            <a:ext cx="11943760" cy="6122708"/>
          </a:xfrm>
        </p:spPr>
        <p:txBody>
          <a:bodyPr>
            <a:normAutofit/>
          </a:bodyPr>
          <a:lstStyle/>
          <a:p>
            <a:pPr marL="0" indent="0">
              <a:buNone/>
            </a:pPr>
            <a:r>
              <a:rPr lang="el-GR" b="1" dirty="0">
                <a:solidFill>
                  <a:schemeClr val="accent1"/>
                </a:solidFill>
              </a:rPr>
              <a:t>Σε επίπεδο ικανοτήτων/δεξιοτήτων</a:t>
            </a:r>
          </a:p>
          <a:p>
            <a:pPr marL="0" indent="0">
              <a:buNone/>
            </a:pPr>
            <a:endParaRPr lang="el-GR" dirty="0">
              <a:solidFill>
                <a:schemeClr val="accent1"/>
              </a:solidFill>
            </a:endParaRPr>
          </a:p>
          <a:p>
            <a:pPr marL="0" indent="0">
              <a:buNone/>
            </a:pPr>
            <a:r>
              <a:rPr lang="el-GR" dirty="0">
                <a:solidFill>
                  <a:schemeClr val="accent1"/>
                </a:solidFill>
              </a:rPr>
              <a:t>Οι μαθητές/</a:t>
            </a:r>
            <a:r>
              <a:rPr lang="el-GR" dirty="0" err="1">
                <a:solidFill>
                  <a:schemeClr val="accent1"/>
                </a:solidFill>
              </a:rPr>
              <a:t>τριες</a:t>
            </a:r>
            <a:r>
              <a:rPr lang="el-GR" dirty="0">
                <a:solidFill>
                  <a:schemeClr val="accent1"/>
                </a:solidFill>
              </a:rPr>
              <a:t> να:</a:t>
            </a:r>
          </a:p>
          <a:p>
            <a:pPr marL="0" indent="0">
              <a:buNone/>
            </a:pPr>
            <a:endParaRPr lang="el-GR" dirty="0">
              <a:solidFill>
                <a:schemeClr val="accent1"/>
              </a:solidFill>
            </a:endParaRPr>
          </a:p>
          <a:p>
            <a:pPr marL="0" indent="0">
              <a:buNone/>
            </a:pPr>
            <a:r>
              <a:rPr lang="el-GR" dirty="0">
                <a:solidFill>
                  <a:schemeClr val="accent1"/>
                </a:solidFill>
              </a:rPr>
              <a:t>•	Να συνδέσουν την Ηθική με προβλήματα της καθημερινής ζωής και να προσπαθήσουν να τα λύσουν χρησιμοποιώντας λογικά επιχειρήματα,</a:t>
            </a:r>
          </a:p>
          <a:p>
            <a:pPr marL="0" indent="0">
              <a:buNone/>
            </a:pPr>
            <a:r>
              <a:rPr lang="el-GR" dirty="0">
                <a:solidFill>
                  <a:schemeClr val="accent1"/>
                </a:solidFill>
              </a:rPr>
              <a:t>•	Να συζητήσουν και να αξιολογήσουν τις θέσεις των διαφορετικών τοποθετήσεων όσον αφορά την καθολικότητα των ηθικών αρχών</a:t>
            </a:r>
          </a:p>
          <a:p>
            <a:pPr marL="0" indent="0">
              <a:buNone/>
            </a:pPr>
            <a:r>
              <a:rPr lang="el-GR" dirty="0">
                <a:solidFill>
                  <a:schemeClr val="accent1"/>
                </a:solidFill>
              </a:rPr>
              <a:t>•	Να επιχειρηματολογήσουν για τον τρόπο με τον οποίο πρέπει να επιλύονται τα προβλήματα που προκύπτουν από τη διάσταση των ηθικών αρχών, ηθών, και εθίμων διαφόρων πολιτισμών και να λάβουν αποφάσεις.</a:t>
            </a:r>
          </a:p>
          <a:p>
            <a:pPr marL="0" indent="0">
              <a:buNone/>
            </a:pPr>
            <a:endParaRPr lang="el-GR" b="1" dirty="0">
              <a:solidFill>
                <a:schemeClr val="tx1"/>
              </a:solidFill>
            </a:endParaRPr>
          </a:p>
        </p:txBody>
      </p:sp>
    </p:spTree>
    <p:extLst>
      <p:ext uri="{BB962C8B-B14F-4D97-AF65-F5344CB8AC3E}">
        <p14:creationId xmlns:p14="http://schemas.microsoft.com/office/powerpoint/2010/main" val="32081085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657CB-4EA3-5151-177C-706F3F0F525C}"/>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44B08EAE-0418-A8BA-3B9A-86039E519DF3}"/>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541DA568-34E6-BDF8-87D1-636A1483F8B9}"/>
              </a:ext>
            </a:extLst>
          </p:cNvPr>
          <p:cNvSpPr>
            <a:spLocks noGrp="1"/>
          </p:cNvSpPr>
          <p:nvPr>
            <p:ph idx="1"/>
          </p:nvPr>
        </p:nvSpPr>
        <p:spPr>
          <a:xfrm>
            <a:off x="150830" y="735292"/>
            <a:ext cx="11943760" cy="6122708"/>
          </a:xfrm>
        </p:spPr>
        <p:txBody>
          <a:bodyPr>
            <a:normAutofit/>
          </a:bodyPr>
          <a:lstStyle/>
          <a:p>
            <a:pPr marL="0" indent="0">
              <a:buNone/>
            </a:pPr>
            <a:r>
              <a:rPr lang="el-GR" b="1" dirty="0">
                <a:solidFill>
                  <a:schemeClr val="accent1"/>
                </a:solidFill>
              </a:rPr>
              <a:t>Σε επίπεδο στάσεων/αξιών</a:t>
            </a:r>
          </a:p>
          <a:p>
            <a:pPr marL="0" indent="0">
              <a:buNone/>
            </a:pPr>
            <a:endParaRPr lang="el-GR" b="1" dirty="0">
              <a:solidFill>
                <a:schemeClr val="accent1"/>
              </a:solidFill>
            </a:endParaRPr>
          </a:p>
          <a:p>
            <a:pPr marL="0" indent="0">
              <a:buNone/>
            </a:pPr>
            <a:r>
              <a:rPr lang="el-GR" dirty="0">
                <a:solidFill>
                  <a:schemeClr val="accent1"/>
                </a:solidFill>
              </a:rPr>
              <a:t>Οι μαθητές/</a:t>
            </a:r>
            <a:r>
              <a:rPr lang="el-GR" dirty="0" err="1">
                <a:solidFill>
                  <a:schemeClr val="accent1"/>
                </a:solidFill>
              </a:rPr>
              <a:t>τριες</a:t>
            </a:r>
            <a:r>
              <a:rPr lang="el-GR" dirty="0">
                <a:solidFill>
                  <a:schemeClr val="accent1"/>
                </a:solidFill>
              </a:rPr>
              <a:t>:</a:t>
            </a:r>
          </a:p>
          <a:p>
            <a:pPr marL="0" indent="0">
              <a:buNone/>
            </a:pPr>
            <a:r>
              <a:rPr lang="el-GR" dirty="0">
                <a:solidFill>
                  <a:schemeClr val="accent1"/>
                </a:solidFill>
              </a:rPr>
              <a:t>•	Να μάθουν να σέβονται τις ηθικές αρχές διαφορετικών πολιτισμών, συνειδητοποιώντας ότι δεν χρειάζεται να τις αποδέχονται,</a:t>
            </a:r>
          </a:p>
          <a:p>
            <a:pPr marL="0" indent="0">
              <a:buNone/>
            </a:pPr>
            <a:r>
              <a:rPr lang="el-GR" dirty="0">
                <a:solidFill>
                  <a:schemeClr val="accent1"/>
                </a:solidFill>
              </a:rPr>
              <a:t>•	Να αντιληφθούν ότι δεν μπορούν να γίνονται διακρίσεις σε βάρος κάποιων μειονοτήτων στο όνομα του πολιτισμικού σχετικισμού,</a:t>
            </a:r>
          </a:p>
          <a:p>
            <a:pPr marL="0" indent="0">
              <a:buNone/>
            </a:pPr>
            <a:r>
              <a:rPr lang="el-GR" dirty="0">
                <a:solidFill>
                  <a:schemeClr val="accent1"/>
                </a:solidFill>
              </a:rPr>
              <a:t>•	Να κρατήσουν μια κριτική στάση και να καυτηριάζουν αρχές και έθιμα που καταπατούν τα ανθρώπινα δικαιώματα. </a:t>
            </a:r>
          </a:p>
          <a:p>
            <a:pPr marL="0" indent="0">
              <a:buNone/>
            </a:pPr>
            <a:endParaRPr lang="el-GR" b="1" dirty="0">
              <a:solidFill>
                <a:schemeClr val="tx1"/>
              </a:solidFill>
            </a:endParaRPr>
          </a:p>
        </p:txBody>
      </p:sp>
    </p:spTree>
    <p:extLst>
      <p:ext uri="{BB962C8B-B14F-4D97-AF65-F5344CB8AC3E}">
        <p14:creationId xmlns:p14="http://schemas.microsoft.com/office/powerpoint/2010/main" val="17709998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BA46C-7984-0E88-3870-1A2CF746EC45}"/>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39DAC2EA-B432-7FE8-49D5-D37101F43F3D}"/>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B1DFD308-9EA7-D53D-0DF5-85379CF49B07}"/>
              </a:ext>
            </a:extLst>
          </p:cNvPr>
          <p:cNvSpPr>
            <a:spLocks noGrp="1"/>
          </p:cNvSpPr>
          <p:nvPr>
            <p:ph idx="1"/>
          </p:nvPr>
        </p:nvSpPr>
        <p:spPr>
          <a:xfrm>
            <a:off x="150830" y="980388"/>
            <a:ext cx="11943760" cy="5877612"/>
          </a:xfrm>
        </p:spPr>
        <p:txBody>
          <a:bodyPr>
            <a:normAutofit fontScale="92500" lnSpcReduction="10000"/>
          </a:bodyPr>
          <a:lstStyle/>
          <a:p>
            <a:pPr marL="0" indent="0">
              <a:buNone/>
            </a:pPr>
            <a:r>
              <a:rPr lang="el-GR" b="1" dirty="0">
                <a:solidFill>
                  <a:schemeClr val="accent1"/>
                </a:solidFill>
              </a:rPr>
              <a:t>Οργάνωση της διδασκαλίας &amp; απαιτούμενη υλικοτεχνική υποδομή:</a:t>
            </a:r>
          </a:p>
          <a:p>
            <a:pPr marL="0" indent="0">
              <a:buNone/>
            </a:pPr>
            <a:endParaRPr lang="el-GR" b="1" dirty="0">
              <a:solidFill>
                <a:schemeClr val="accent1"/>
              </a:solidFill>
            </a:endParaRPr>
          </a:p>
          <a:p>
            <a:pPr marL="0" indent="0">
              <a:buNone/>
            </a:pPr>
            <a:r>
              <a:rPr lang="el-GR" dirty="0">
                <a:solidFill>
                  <a:schemeClr val="accent1"/>
                </a:solidFill>
              </a:rPr>
              <a:t>Οι μέθοδοι που ακολουθούνται είναι:</a:t>
            </a:r>
          </a:p>
          <a:p>
            <a:pPr marL="0" indent="0">
              <a:buNone/>
            </a:pPr>
            <a:r>
              <a:rPr lang="el-GR" dirty="0">
                <a:solidFill>
                  <a:schemeClr val="accent1"/>
                </a:solidFill>
              </a:rPr>
              <a:t>1.	</a:t>
            </a:r>
            <a:r>
              <a:rPr lang="el-GR" dirty="0" err="1">
                <a:solidFill>
                  <a:schemeClr val="accent1"/>
                </a:solidFill>
              </a:rPr>
              <a:t>Ευρετική-ανακαλυπτική</a:t>
            </a:r>
            <a:endParaRPr lang="el-GR" dirty="0">
              <a:solidFill>
                <a:schemeClr val="accent1"/>
              </a:solidFill>
            </a:endParaRPr>
          </a:p>
          <a:p>
            <a:pPr marL="0" indent="0">
              <a:buNone/>
            </a:pPr>
            <a:r>
              <a:rPr lang="el-GR" dirty="0">
                <a:solidFill>
                  <a:schemeClr val="accent1"/>
                </a:solidFill>
              </a:rPr>
              <a:t>2.	</a:t>
            </a:r>
            <a:r>
              <a:rPr lang="el-GR" dirty="0" err="1">
                <a:solidFill>
                  <a:schemeClr val="accent1"/>
                </a:solidFill>
              </a:rPr>
              <a:t>Ομαδοσυνεργατική</a:t>
            </a:r>
            <a:endParaRPr lang="el-GR" dirty="0">
              <a:solidFill>
                <a:schemeClr val="accent1"/>
              </a:solidFill>
            </a:endParaRPr>
          </a:p>
          <a:p>
            <a:pPr marL="0" indent="0">
              <a:buNone/>
            </a:pPr>
            <a:r>
              <a:rPr lang="el-GR" dirty="0">
                <a:solidFill>
                  <a:schemeClr val="accent1"/>
                </a:solidFill>
              </a:rPr>
              <a:t>3.	</a:t>
            </a:r>
            <a:r>
              <a:rPr lang="el-GR" dirty="0" err="1">
                <a:solidFill>
                  <a:schemeClr val="accent1"/>
                </a:solidFill>
              </a:rPr>
              <a:t>Μαθητοκεντρική</a:t>
            </a:r>
            <a:endParaRPr lang="el-GR" dirty="0">
              <a:solidFill>
                <a:schemeClr val="accent1"/>
              </a:solidFill>
            </a:endParaRPr>
          </a:p>
          <a:p>
            <a:pPr marL="0" indent="0">
              <a:buNone/>
            </a:pPr>
            <a:endParaRPr lang="el-GR" dirty="0">
              <a:solidFill>
                <a:schemeClr val="accent1"/>
              </a:solidFill>
            </a:endParaRPr>
          </a:p>
          <a:p>
            <a:pPr marL="0" indent="0">
              <a:buNone/>
            </a:pPr>
            <a:r>
              <a:rPr lang="el-GR" dirty="0">
                <a:solidFill>
                  <a:schemeClr val="accent1"/>
                </a:solidFill>
              </a:rPr>
              <a:t>Οι μαθητές/</a:t>
            </a:r>
            <a:r>
              <a:rPr lang="el-GR" dirty="0" err="1">
                <a:solidFill>
                  <a:schemeClr val="accent1"/>
                </a:solidFill>
              </a:rPr>
              <a:t>τριες</a:t>
            </a:r>
            <a:r>
              <a:rPr lang="el-GR" dirty="0">
                <a:solidFill>
                  <a:schemeClr val="accent1"/>
                </a:solidFill>
              </a:rPr>
              <a:t> εργάζονται χωρισμένοι σε ομάδες εργασίας. Η διαδικασία εντός των ομάδων ρυθμίζεται από τους ίδιους τους μαθητές/</a:t>
            </a:r>
            <a:r>
              <a:rPr lang="el-GR" dirty="0" err="1">
                <a:solidFill>
                  <a:schemeClr val="accent1"/>
                </a:solidFill>
              </a:rPr>
              <a:t>τριες</a:t>
            </a:r>
            <a:r>
              <a:rPr lang="el-GR" dirty="0">
                <a:solidFill>
                  <a:schemeClr val="accent1"/>
                </a:solidFill>
              </a:rPr>
              <a:t> με την υποστήριξη του/της εκπαιδευτικού. Τα πορίσματα των ομάδων συζητούνται στην ολομέλεια.</a:t>
            </a:r>
          </a:p>
          <a:p>
            <a:pPr marL="0" indent="0">
              <a:buNone/>
            </a:pPr>
            <a:endParaRPr lang="el-GR" dirty="0">
              <a:solidFill>
                <a:schemeClr val="accent1"/>
              </a:solidFill>
            </a:endParaRPr>
          </a:p>
          <a:p>
            <a:pPr marL="0" indent="0">
              <a:buNone/>
            </a:pPr>
            <a:r>
              <a:rPr lang="el-GR" dirty="0">
                <a:solidFill>
                  <a:schemeClr val="accent1"/>
                </a:solidFill>
              </a:rPr>
              <a:t>Προϋπόθεση είναι η χρήση </a:t>
            </a:r>
            <a:r>
              <a:rPr lang="el-GR" dirty="0" err="1">
                <a:solidFill>
                  <a:schemeClr val="accent1"/>
                </a:solidFill>
              </a:rPr>
              <a:t>διαδραστικού</a:t>
            </a:r>
            <a:r>
              <a:rPr lang="el-GR" dirty="0">
                <a:solidFill>
                  <a:schemeClr val="accent1"/>
                </a:solidFill>
              </a:rPr>
              <a:t> πίνακα ή </a:t>
            </a:r>
            <a:r>
              <a:rPr lang="el-GR" dirty="0" err="1">
                <a:solidFill>
                  <a:schemeClr val="accent1"/>
                </a:solidFill>
              </a:rPr>
              <a:t>βιντεοπροβολέα</a:t>
            </a:r>
            <a:r>
              <a:rPr lang="el-GR" dirty="0">
                <a:solidFill>
                  <a:schemeClr val="accent1"/>
                </a:solidFill>
              </a:rPr>
              <a:t> συνδεδεμένου με το διαδίκτυο. </a:t>
            </a:r>
          </a:p>
          <a:p>
            <a:pPr marL="0" indent="0">
              <a:buNone/>
            </a:pPr>
            <a:endParaRPr lang="el-GR" dirty="0">
              <a:solidFill>
                <a:schemeClr val="accent1"/>
              </a:solidFill>
            </a:endParaRPr>
          </a:p>
          <a:p>
            <a:pPr marL="0" indent="0">
              <a:buNone/>
            </a:pPr>
            <a:r>
              <a:rPr lang="el-GR" dirty="0">
                <a:solidFill>
                  <a:schemeClr val="accent1"/>
                </a:solidFill>
              </a:rPr>
              <a:t>Εκτιμώμενη διάρκεια:</a:t>
            </a:r>
          </a:p>
          <a:p>
            <a:pPr marL="0" indent="0">
              <a:buNone/>
            </a:pPr>
            <a:r>
              <a:rPr lang="el-GR" dirty="0">
                <a:solidFill>
                  <a:schemeClr val="accent1"/>
                </a:solidFill>
              </a:rPr>
              <a:t>5 διδακτικές ώρες</a:t>
            </a:r>
          </a:p>
          <a:p>
            <a:pPr marL="0" indent="0">
              <a:buNone/>
            </a:pPr>
            <a:endParaRPr lang="el-GR" b="1" dirty="0">
              <a:solidFill>
                <a:schemeClr val="tx1"/>
              </a:solidFill>
            </a:endParaRPr>
          </a:p>
        </p:txBody>
      </p:sp>
    </p:spTree>
    <p:extLst>
      <p:ext uri="{BB962C8B-B14F-4D97-AF65-F5344CB8AC3E}">
        <p14:creationId xmlns:p14="http://schemas.microsoft.com/office/powerpoint/2010/main" val="13556164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4B3E1-41DC-624F-7E0A-E0296616F7B2}"/>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3992101-F5DD-069C-B5A9-2BDEA15BAA30}"/>
              </a:ext>
            </a:extLst>
          </p:cNvPr>
          <p:cNvSpPr>
            <a:spLocks noGrp="1"/>
          </p:cNvSpPr>
          <p:nvPr>
            <p:ph idx="1"/>
          </p:nvPr>
        </p:nvSpPr>
        <p:spPr>
          <a:xfrm>
            <a:off x="150830" y="735292"/>
            <a:ext cx="3261673" cy="5823406"/>
          </a:xfrm>
        </p:spPr>
        <p:txBody>
          <a:bodyPr>
            <a:normAutofit lnSpcReduction="10000"/>
          </a:bodyPr>
          <a:lstStyle/>
          <a:p>
            <a:pPr marL="0" indent="0">
              <a:buNone/>
            </a:pPr>
            <a:r>
              <a:rPr lang="el-GR" b="1" dirty="0">
                <a:solidFill>
                  <a:schemeClr val="accent1"/>
                </a:solidFill>
              </a:rPr>
              <a:t>Γ. ΔΙΔΑΚΤΙΚΗ ΔΙΑΔΙΚΑΣΙΑ</a:t>
            </a:r>
          </a:p>
          <a:p>
            <a:pPr marL="0" indent="0">
              <a:buNone/>
            </a:pPr>
            <a:endParaRPr lang="el-GR" dirty="0">
              <a:solidFill>
                <a:schemeClr val="accent1"/>
              </a:solidFill>
            </a:endParaRPr>
          </a:p>
          <a:p>
            <a:pPr marL="0" indent="0">
              <a:buNone/>
            </a:pPr>
            <a:endParaRPr lang="el-GR" dirty="0">
              <a:solidFill>
                <a:schemeClr val="accent1"/>
              </a:solidFill>
            </a:endParaRPr>
          </a:p>
          <a:p>
            <a:pPr marL="0" indent="0">
              <a:buNone/>
            </a:pPr>
            <a:r>
              <a:rPr lang="el-GR" dirty="0">
                <a:solidFill>
                  <a:schemeClr val="accent1"/>
                </a:solidFill>
              </a:rPr>
              <a:t>Στάδια υλοποίησης </a:t>
            </a:r>
          </a:p>
          <a:p>
            <a:pPr marL="0" indent="0">
              <a:buNone/>
            </a:pPr>
            <a:r>
              <a:rPr lang="el-GR" dirty="0">
                <a:solidFill>
                  <a:schemeClr val="accent1"/>
                </a:solidFill>
              </a:rPr>
              <a:t>Α΄ Φάση: </a:t>
            </a:r>
            <a:r>
              <a:rPr lang="el-GR" dirty="0" err="1">
                <a:solidFill>
                  <a:schemeClr val="accent1"/>
                </a:solidFill>
              </a:rPr>
              <a:t>Αφόρμηση</a:t>
            </a:r>
            <a:r>
              <a:rPr lang="el-GR" dirty="0">
                <a:solidFill>
                  <a:schemeClr val="accent1"/>
                </a:solidFill>
              </a:rPr>
              <a:t> και πρώτη συζήτηση για το θέμα (1η διδακτική ώρα)</a:t>
            </a:r>
          </a:p>
          <a:p>
            <a:pPr marL="0" indent="0">
              <a:buNone/>
            </a:pPr>
            <a:endParaRPr lang="el-GR" dirty="0">
              <a:solidFill>
                <a:schemeClr val="accent1"/>
              </a:solidFill>
            </a:endParaRPr>
          </a:p>
          <a:p>
            <a:pPr marL="0" indent="0">
              <a:buNone/>
            </a:pPr>
            <a:r>
              <a:rPr lang="el-GR" dirty="0">
                <a:solidFill>
                  <a:schemeClr val="accent1"/>
                </a:solidFill>
              </a:rPr>
              <a:t>Ο/Η εκπαιδευτικός μοιράζει στα παιδιά το παρακάτω κείμενο του διεθνώς αναγνωρισμένου ζωολόγου και </a:t>
            </a:r>
            <a:r>
              <a:rPr lang="el-GR" dirty="0" err="1">
                <a:solidFill>
                  <a:schemeClr val="accent1"/>
                </a:solidFill>
              </a:rPr>
              <a:t>πρωτευοντολόγου</a:t>
            </a:r>
            <a:r>
              <a:rPr lang="el-GR" dirty="0">
                <a:solidFill>
                  <a:schemeClr val="accent1"/>
                </a:solidFill>
              </a:rPr>
              <a:t> Φρανς ντε Βαλ (</a:t>
            </a:r>
            <a:r>
              <a:rPr lang="el-GR" dirty="0" err="1">
                <a:solidFill>
                  <a:schemeClr val="accent1"/>
                </a:solidFill>
              </a:rPr>
              <a:t>Frans</a:t>
            </a:r>
            <a:r>
              <a:rPr lang="el-GR" dirty="0">
                <a:solidFill>
                  <a:schemeClr val="accent1"/>
                </a:solidFill>
              </a:rPr>
              <a:t> de </a:t>
            </a:r>
            <a:r>
              <a:rPr lang="el-GR" dirty="0" err="1">
                <a:solidFill>
                  <a:schemeClr val="accent1"/>
                </a:solidFill>
              </a:rPr>
              <a:t>Waal</a:t>
            </a:r>
            <a:r>
              <a:rPr lang="el-GR" dirty="0">
                <a:solidFill>
                  <a:schemeClr val="accent1"/>
                </a:solidFill>
              </a:rPr>
              <a:t>):</a:t>
            </a:r>
          </a:p>
          <a:p>
            <a:pPr marL="0" indent="0">
              <a:buNone/>
            </a:pPr>
            <a:endParaRPr lang="el-GR" b="1" dirty="0">
              <a:solidFill>
                <a:schemeClr val="tx1"/>
              </a:solidFill>
            </a:endParaRPr>
          </a:p>
        </p:txBody>
      </p:sp>
      <p:graphicFrame>
        <p:nvGraphicFramePr>
          <p:cNvPr id="5" name="Αντικείμενο 4">
            <a:extLst>
              <a:ext uri="{FF2B5EF4-FFF2-40B4-BE49-F238E27FC236}">
                <a16:creationId xmlns:a16="http://schemas.microsoft.com/office/drawing/2014/main" id="{B4BD58D1-733E-B603-86C3-5F54CE04375B}"/>
              </a:ext>
            </a:extLst>
          </p:cNvPr>
          <p:cNvGraphicFramePr>
            <a:graphicFrameLocks noChangeAspect="1"/>
          </p:cNvGraphicFramePr>
          <p:nvPr>
            <p:extLst>
              <p:ext uri="{D42A27DB-BD31-4B8C-83A1-F6EECF244321}">
                <p14:modId xmlns:p14="http://schemas.microsoft.com/office/powerpoint/2010/main" val="291646068"/>
              </p:ext>
            </p:extLst>
          </p:nvPr>
        </p:nvGraphicFramePr>
        <p:xfrm>
          <a:off x="5344998" y="84841"/>
          <a:ext cx="6391373" cy="6706682"/>
        </p:xfrm>
        <a:graphic>
          <a:graphicData uri="http://schemas.openxmlformats.org/presentationml/2006/ole">
            <mc:AlternateContent xmlns:mc="http://schemas.openxmlformats.org/markup-compatibility/2006">
              <mc:Choice xmlns:v="urn:schemas-microsoft-com:vml" Requires="v">
                <p:oleObj name="Document" r:id="rId2" imgW="5263689" imgH="6764201" progId="Word.Document.12">
                  <p:embed/>
                </p:oleObj>
              </mc:Choice>
              <mc:Fallback>
                <p:oleObj name="Document" r:id="rId2" imgW="5263689" imgH="6764201" progId="Word.Document.12">
                  <p:embed/>
                  <p:pic>
                    <p:nvPicPr>
                      <p:cNvPr id="5" name="Αντικείμενο 4">
                        <a:extLst>
                          <a:ext uri="{FF2B5EF4-FFF2-40B4-BE49-F238E27FC236}">
                            <a16:creationId xmlns:a16="http://schemas.microsoft.com/office/drawing/2014/main" id="{B4BD58D1-733E-B603-86C3-5F54CE04375B}"/>
                          </a:ext>
                        </a:extLst>
                      </p:cNvPr>
                      <p:cNvPicPr/>
                      <p:nvPr/>
                    </p:nvPicPr>
                    <p:blipFill>
                      <a:blip r:embed="rId3"/>
                      <a:stretch>
                        <a:fillRect/>
                      </a:stretch>
                    </p:blipFill>
                    <p:spPr>
                      <a:xfrm>
                        <a:off x="5344998" y="84841"/>
                        <a:ext cx="6391373" cy="6706682"/>
                      </a:xfrm>
                      <a:prstGeom prst="rect">
                        <a:avLst/>
                      </a:prstGeom>
                      <a:ln>
                        <a:solidFill>
                          <a:schemeClr val="bg1"/>
                        </a:solidFill>
                      </a:ln>
                    </p:spPr>
                  </p:pic>
                </p:oleObj>
              </mc:Fallback>
            </mc:AlternateContent>
          </a:graphicData>
        </a:graphic>
      </p:graphicFrame>
    </p:spTree>
    <p:extLst>
      <p:ext uri="{BB962C8B-B14F-4D97-AF65-F5344CB8AC3E}">
        <p14:creationId xmlns:p14="http://schemas.microsoft.com/office/powerpoint/2010/main" val="5644169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A6A7B-4D4B-2379-A05B-03A70659D2BC}"/>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6793A82E-D154-C725-E368-D4CCC673971F}"/>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A828A1C7-818A-F77E-2744-8A3578CD2C6E}"/>
              </a:ext>
            </a:extLst>
          </p:cNvPr>
          <p:cNvSpPr>
            <a:spLocks noGrp="1"/>
          </p:cNvSpPr>
          <p:nvPr>
            <p:ph idx="1"/>
          </p:nvPr>
        </p:nvSpPr>
        <p:spPr>
          <a:xfrm>
            <a:off x="150830" y="1489434"/>
            <a:ext cx="11943760" cy="5368565"/>
          </a:xfrm>
        </p:spPr>
        <p:txBody>
          <a:bodyPr>
            <a:normAutofit/>
          </a:bodyPr>
          <a:lstStyle/>
          <a:p>
            <a:pPr marL="0" indent="0" fontAlgn="t">
              <a:buNone/>
            </a:pPr>
            <a:r>
              <a:rPr lang="el-GR" dirty="0"/>
              <a:t>Στη συνέχεια, ο/η εκπαιδευτικός μπορεί να θέσει προς συζήτηση τα παρακάτω θέματα/ερωτήματα:</a:t>
            </a:r>
          </a:p>
          <a:p>
            <a:pPr marL="0" indent="0" fontAlgn="t">
              <a:buNone/>
            </a:pPr>
            <a:r>
              <a:rPr lang="el-GR" dirty="0"/>
              <a:t> </a:t>
            </a:r>
          </a:p>
          <a:p>
            <a:pPr lvl="0" fontAlgn="t">
              <a:buFont typeface="Wingdings" panose="05000000000000000000" pitchFamily="2" charset="2"/>
              <a:buChar char="§"/>
            </a:pPr>
            <a:r>
              <a:rPr lang="el-GR" dirty="0"/>
              <a:t>Πώς κρίνετε την άποψη του </a:t>
            </a:r>
            <a:r>
              <a:rPr lang="en-US" dirty="0"/>
              <a:t>de Waal</a:t>
            </a:r>
            <a:r>
              <a:rPr lang="el-GR" dirty="0"/>
              <a:t> για την Ηθική με τη χρήση των δύο Β (Βοήθεια και Βλάβη);</a:t>
            </a:r>
          </a:p>
          <a:p>
            <a:pPr lvl="0" fontAlgn="t">
              <a:buFont typeface="Wingdings" panose="05000000000000000000" pitchFamily="2" charset="2"/>
              <a:buChar char="§"/>
            </a:pPr>
            <a:r>
              <a:rPr lang="el-GR" dirty="0"/>
              <a:t>Πώς διακρίνονται οι ηθικοί από τους πολιτισμικούς κανόνες;</a:t>
            </a:r>
          </a:p>
          <a:p>
            <a:pPr lvl="0" fontAlgn="t">
              <a:buFont typeface="Wingdings" panose="05000000000000000000" pitchFamily="2" charset="2"/>
              <a:buChar char="§"/>
            </a:pPr>
            <a:r>
              <a:rPr lang="el-GR" dirty="0"/>
              <a:t>Πώς σχολιάζετε τη σύγκριση των κανόνων διαφορετικών κοινωνιών που κάνει ο συγγραφέας;</a:t>
            </a:r>
          </a:p>
          <a:p>
            <a:pPr marL="0" indent="0">
              <a:buNone/>
            </a:pPr>
            <a:endParaRPr lang="el-GR" b="1" dirty="0">
              <a:solidFill>
                <a:schemeClr val="tx1"/>
              </a:solidFill>
            </a:endParaRPr>
          </a:p>
        </p:txBody>
      </p:sp>
    </p:spTree>
    <p:extLst>
      <p:ext uri="{BB962C8B-B14F-4D97-AF65-F5344CB8AC3E}">
        <p14:creationId xmlns:p14="http://schemas.microsoft.com/office/powerpoint/2010/main" val="22125894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BB509-5830-98E4-09DB-C517794F63D0}"/>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80EEC728-5709-8C3E-9072-B86F8CA3DB7C}"/>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99F5C83A-6164-4A14-6D6D-ACD41642EEE8}"/>
              </a:ext>
            </a:extLst>
          </p:cNvPr>
          <p:cNvSpPr>
            <a:spLocks noGrp="1"/>
          </p:cNvSpPr>
          <p:nvPr>
            <p:ph idx="1"/>
          </p:nvPr>
        </p:nvSpPr>
        <p:spPr>
          <a:xfrm>
            <a:off x="150830" y="1197204"/>
            <a:ext cx="11943760" cy="5660796"/>
          </a:xfrm>
        </p:spPr>
        <p:txBody>
          <a:bodyPr>
            <a:normAutofit fontScale="92500" lnSpcReduction="10000"/>
          </a:bodyPr>
          <a:lstStyle/>
          <a:p>
            <a:pPr marL="0" indent="0" fontAlgn="t">
              <a:buNone/>
            </a:pPr>
            <a:r>
              <a:rPr lang="el-GR" b="1" i="1" u="sng" dirty="0"/>
              <a:t>Β΄ Φάση (2</a:t>
            </a:r>
            <a:r>
              <a:rPr lang="el-GR" b="1" i="1" u="sng" baseline="30000" dirty="0"/>
              <a:t>η</a:t>
            </a:r>
            <a:r>
              <a:rPr lang="el-GR" b="1" i="1" u="sng" dirty="0"/>
              <a:t> διδακτική ώρα)</a:t>
            </a:r>
            <a:endParaRPr lang="el-GR" b="1" dirty="0"/>
          </a:p>
          <a:p>
            <a:pPr marL="0" indent="0" fontAlgn="t">
              <a:buNone/>
            </a:pPr>
            <a:r>
              <a:rPr lang="el-GR" i="1" dirty="0"/>
              <a:t> </a:t>
            </a:r>
            <a:endParaRPr lang="el-GR" dirty="0"/>
          </a:p>
          <a:p>
            <a:pPr marL="0" lvl="0" indent="0" fontAlgn="t">
              <a:buNone/>
            </a:pPr>
            <a:r>
              <a:rPr lang="el-GR" dirty="0"/>
              <a:t>Απόπειρα ορισμού του πολιτισμικού σχετικισμού. Χρήση ορισμών του σχολικού εγχειριδίου ή αναζήτηση ορισμών από πρωτογενείς πηγές. Μπορεί να αξιοποιηθεί το σχετικό κεφάλαιο από το βιβλίο του </a:t>
            </a:r>
            <a:r>
              <a:rPr lang="el-GR" dirty="0" err="1"/>
              <a:t>Ρέιτσελς</a:t>
            </a:r>
            <a:r>
              <a:rPr lang="el-GR" dirty="0"/>
              <a:t> </a:t>
            </a:r>
            <a:r>
              <a:rPr lang="el-GR" i="1" dirty="0"/>
              <a:t>Στοιχεία Ηθικής Φιλοσοφίας </a:t>
            </a:r>
            <a:r>
              <a:rPr lang="el-GR" dirty="0"/>
              <a:t>(</a:t>
            </a:r>
            <a:r>
              <a:rPr lang="el-GR" dirty="0" err="1"/>
              <a:t>σσ</a:t>
            </a:r>
            <a:r>
              <a:rPr lang="el-GR" dirty="0"/>
              <a:t>. 37-58). </a:t>
            </a:r>
          </a:p>
          <a:p>
            <a:pPr marL="0" lvl="0" indent="0" fontAlgn="t">
              <a:buNone/>
            </a:pPr>
            <a:r>
              <a:rPr lang="el-GR" dirty="0"/>
              <a:t>Να σχεδιαστεί και να προβληθεί μια παρουσίαση (σε μορφή </a:t>
            </a:r>
            <a:r>
              <a:rPr lang="en-US" dirty="0"/>
              <a:t>ppt</a:t>
            </a:r>
            <a:r>
              <a:rPr lang="el-GR" dirty="0"/>
              <a:t>) για τον πολιτισμικό σχετικισμό ή να μοιραστεί ένα υλικό που να εξηγεί τη θέση του.</a:t>
            </a:r>
          </a:p>
          <a:p>
            <a:pPr marL="0" lvl="0" indent="0" fontAlgn="t">
              <a:buNone/>
            </a:pPr>
            <a:r>
              <a:rPr lang="el-GR" dirty="0"/>
              <a:t>Μπορεί να αξιοποιηθεί αυτό το άρθρο που αναφέρει παράξενα έθιμα γάμου απ’ όλο τον κόσμο: https://www.dinfo.gr/31-%CF%80%CF%81%CE%B1%CE%B3%CE%BC%CE%B1%CF%84%CE%B9%CE%BA%CE%AC-%CF%80%CE%B1%CF%81%CE%AC%CE%BE%CE%B5%CE%BD%CE%B1-%CE%AD%CE%B8%CE%B9%CE%BC%CE%B1-%CE%B5%CF%81%CF%89%CF%84%CE%B5%CF%85%CE%BC%CE%AD%CE%BD/</a:t>
            </a:r>
          </a:p>
          <a:p>
            <a:pPr marL="0" lvl="0" indent="0" fontAlgn="t">
              <a:buNone/>
            </a:pPr>
            <a:r>
              <a:rPr lang="el-GR" dirty="0"/>
              <a:t>Μπορούν να αξιοποιηθούν μικρά αποσπάσματα από ταινίες όπως</a:t>
            </a:r>
          </a:p>
          <a:p>
            <a:pPr lvl="1" fontAlgn="t"/>
            <a:r>
              <a:rPr lang="el-GR" dirty="0"/>
              <a:t>Θεέ μου τι σου κάναμε;</a:t>
            </a:r>
          </a:p>
          <a:p>
            <a:pPr lvl="1" fontAlgn="t"/>
            <a:r>
              <a:rPr lang="el-GR" dirty="0"/>
              <a:t>Χαμένοι στη μετάφραση.</a:t>
            </a:r>
          </a:p>
          <a:p>
            <a:pPr lvl="1" fontAlgn="t"/>
            <a:r>
              <a:rPr lang="el-GR" dirty="0"/>
              <a:t>Καν’ το όπως ο </a:t>
            </a:r>
            <a:r>
              <a:rPr lang="el-GR" dirty="0" err="1"/>
              <a:t>Μπέκαμ</a:t>
            </a:r>
            <a:r>
              <a:rPr lang="el-GR" dirty="0"/>
              <a:t>.</a:t>
            </a:r>
          </a:p>
          <a:p>
            <a:pPr marL="0" indent="0">
              <a:buNone/>
            </a:pPr>
            <a:endParaRPr lang="el-GR" b="1" dirty="0">
              <a:solidFill>
                <a:schemeClr val="tx1"/>
              </a:solidFill>
            </a:endParaRPr>
          </a:p>
        </p:txBody>
      </p:sp>
    </p:spTree>
    <p:extLst>
      <p:ext uri="{BB962C8B-B14F-4D97-AF65-F5344CB8AC3E}">
        <p14:creationId xmlns:p14="http://schemas.microsoft.com/office/powerpoint/2010/main" val="37904930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ADDBB-ED3B-D290-B8BB-AEE5B9DCC675}"/>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AD24EEFC-07DC-4104-8C2D-EB4B31C781EA}"/>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8F4DC688-8BD4-57B7-B130-525A079B2141}"/>
              </a:ext>
            </a:extLst>
          </p:cNvPr>
          <p:cNvSpPr>
            <a:spLocks noGrp="1"/>
          </p:cNvSpPr>
          <p:nvPr>
            <p:ph idx="1"/>
          </p:nvPr>
        </p:nvSpPr>
        <p:spPr>
          <a:xfrm>
            <a:off x="150830" y="735292"/>
            <a:ext cx="11943760" cy="6122708"/>
          </a:xfrm>
        </p:spPr>
        <p:txBody>
          <a:bodyPr>
            <a:normAutofit fontScale="70000" lnSpcReduction="20000"/>
          </a:bodyPr>
          <a:lstStyle/>
          <a:p>
            <a:pPr marL="0" indent="0" fontAlgn="t">
              <a:buNone/>
            </a:pPr>
            <a:r>
              <a:rPr lang="el-GR" b="1" u="sng" dirty="0"/>
              <a:t>Γ΄ Φάση (3</a:t>
            </a:r>
            <a:r>
              <a:rPr lang="el-GR" b="1" u="sng" baseline="30000" dirty="0"/>
              <a:t>η</a:t>
            </a:r>
            <a:r>
              <a:rPr lang="el-GR" b="1" u="sng" dirty="0"/>
              <a:t>-4</a:t>
            </a:r>
            <a:r>
              <a:rPr lang="el-GR" b="1" u="sng" baseline="30000" dirty="0"/>
              <a:t>η</a:t>
            </a:r>
            <a:r>
              <a:rPr lang="el-GR" b="1" u="sng" dirty="0"/>
              <a:t> διδακτική ώρα</a:t>
            </a:r>
            <a:r>
              <a:rPr lang="el-GR" b="1" dirty="0"/>
              <a:t>)</a:t>
            </a:r>
          </a:p>
          <a:p>
            <a:pPr marL="0" indent="0" fontAlgn="t">
              <a:buNone/>
            </a:pPr>
            <a:r>
              <a:rPr lang="el-GR" dirty="0"/>
              <a:t>  </a:t>
            </a:r>
          </a:p>
          <a:p>
            <a:pPr marL="0" indent="0" fontAlgn="t">
              <a:buNone/>
            </a:pPr>
            <a:r>
              <a:rPr lang="el-GR" dirty="0"/>
              <a:t>Οι μαθητές και οι μαθήτριες χωρίζονται σε τέσσερις ομάδες. Ο/Η διδάσκων/</a:t>
            </a:r>
            <a:r>
              <a:rPr lang="el-GR" dirty="0" err="1"/>
              <a:t>ουσα</a:t>
            </a:r>
            <a:r>
              <a:rPr lang="el-GR" dirty="0"/>
              <a:t> ζητά να βρει κάθε ομάδα ένα έθιμο ή μια πρακτική ενός πολιτισμού που θα σόκαρε τους ανθρώπους της σύγχρονης ελληνικής κοινωνίας. Οργανώνουν μια σύντομη δραματοποίηση και την παρουσιάζει η κάθε ομάδα τη δεύτερη ώρα.</a:t>
            </a:r>
          </a:p>
          <a:p>
            <a:pPr marL="0" indent="0" fontAlgn="t">
              <a:buNone/>
            </a:pPr>
            <a:r>
              <a:rPr lang="el-GR" dirty="0"/>
              <a:t> </a:t>
            </a:r>
          </a:p>
          <a:p>
            <a:pPr marL="0" indent="0" fontAlgn="t">
              <a:buNone/>
            </a:pPr>
            <a:r>
              <a:rPr lang="el-GR" dirty="0"/>
              <a:t>Ο/η εκπαιδευτικός στη συνέχεια ζητά από τα παιδιά να αναζητήσουν, όταν επιστρέψουν στο σπίτι τους, πληροφορίες για τον πολιτισμικό σχετικισμό. Ενδεικτικά:</a:t>
            </a:r>
          </a:p>
          <a:p>
            <a:pPr marL="0" indent="0" fontAlgn="t">
              <a:buNone/>
            </a:pPr>
            <a:r>
              <a:rPr lang="el-GR" dirty="0"/>
              <a:t> 	α) προτείνει να διαβάσουν την ιστορία που αφηγείται ο Ηρόδοτος για τον βασιλιά Δαρείο, ο οποίος ήθελε να δείξει τις διαφορετικές ηθικές κρίσεις των διαφορετικών πολιτισμών (Ηρόδοτος, </a:t>
            </a:r>
            <a:r>
              <a:rPr lang="el-GR" i="1" dirty="0" err="1"/>
              <a:t>Ιστορίαι</a:t>
            </a:r>
            <a:r>
              <a:rPr lang="el-GR" dirty="0"/>
              <a:t> [3.38.3-4]).</a:t>
            </a:r>
          </a:p>
          <a:p>
            <a:pPr marL="0" indent="0" fontAlgn="t">
              <a:buNone/>
            </a:pPr>
            <a:r>
              <a:rPr lang="el-GR" dirty="0"/>
              <a:t> </a:t>
            </a:r>
          </a:p>
          <a:p>
            <a:pPr marL="0" indent="0" fontAlgn="t">
              <a:buNone/>
            </a:pPr>
            <a:r>
              <a:rPr lang="el-GR" dirty="0"/>
              <a:t>«Ο Δαρείος, όταν ήταν βασιλιάς, κάλεσε τους Έλληνες που είχε γύρω του και τους ρώτησε με πόσα χρήματα θα δέχονταν να φάνε τους πατέρες τους όταν πέθαιναν· αυτοί απάντησαν ότι τέτοιο πράγμα δεν θα το έκαναν με κανέναν τρόπο. [3.38.4] Ύστερα ο Δαρείος κάλεσε τους Ινδούς τους λεγόμενους </a:t>
            </a:r>
            <a:r>
              <a:rPr lang="el-GR" dirty="0" err="1"/>
              <a:t>Καλλατίες</a:t>
            </a:r>
            <a:r>
              <a:rPr lang="el-GR" dirty="0"/>
              <a:t>, που τρώνε τους γονείς τους, και μπροστά στους Έλληνες, που τα λεγόμενά τους τα μετάφραζε διερμηνέας, τους ρώτησε με πόσα χρήματα θα δέχονταν να καίνε τους πατέρες τους όταν πέθαιναν· αυτοί έβαλαν τις φωνές και του σύστησαν να μη λέει τέτοια φρικτά πράγματα. Έτσι είναι λοιπόν αυτές οι πεποιθήσεις, και νομίζω σωστά τα λέει ο Πίνδαρος, στο ποίημά του, ότι το έθιμο είναι ο βασιλιάς των πάντων.» </a:t>
            </a:r>
            <a:r>
              <a:rPr lang="el-GR" u="sng" dirty="0">
                <a:hlinkClick r:id="rId2"/>
              </a:rPr>
              <a:t>https://www.greek-language.gr/digitalResources/ancient_greek/library/browse.html?text_id=30&amp;page=78</a:t>
            </a:r>
            <a:endParaRPr lang="el-GR" dirty="0"/>
          </a:p>
          <a:p>
            <a:pPr marL="0" indent="0" fontAlgn="t">
              <a:buNone/>
            </a:pPr>
            <a:r>
              <a:rPr lang="el-GR" dirty="0"/>
              <a:t> </a:t>
            </a:r>
          </a:p>
          <a:p>
            <a:pPr marL="0" lvl="0" indent="0" fontAlgn="t">
              <a:buNone/>
            </a:pPr>
            <a:r>
              <a:rPr lang="el-GR" dirty="0"/>
              <a:t>προτείνει να διαβάσουν το άρθρο «Ανθρώπινα δικαιώματα: Οικουμενικότητα ή Πολιτισμικός "Συσχετισμός»: </a:t>
            </a:r>
            <a:r>
              <a:rPr lang="el-GR" u="sng" dirty="0">
                <a:hlinkClick r:id="rId3"/>
              </a:rPr>
              <a:t>https://odeth.eu/%CE%B1%CE%BD%CE%B8%CF%81%CF%8E%CF%80%CE%B9%CE%BD%CE%B1-%CE%B4%CE%B9%CE%BA%CE%B1%CE%B9%CF%8E%CE%BC%CE%B1%CF%84%CE%B1-%CE%BF%CE%B9%CE%BA%CE%BF%CF%85%CE%BC%CE%B5%CE%BD%CE%B9%CE%BA%CF%8C%CF%84%CE%B7/</a:t>
            </a:r>
            <a:r>
              <a:rPr lang="el-GR" dirty="0"/>
              <a:t>, </a:t>
            </a:r>
          </a:p>
          <a:p>
            <a:pPr marL="0" indent="0" fontAlgn="t">
              <a:buNone/>
            </a:pPr>
            <a:r>
              <a:rPr lang="el-GR" dirty="0"/>
              <a:t> </a:t>
            </a:r>
          </a:p>
          <a:p>
            <a:pPr marL="0" lvl="0" indent="0" fontAlgn="t">
              <a:buNone/>
            </a:pPr>
            <a:r>
              <a:rPr lang="el-GR" dirty="0"/>
              <a:t>προτείνει να διαβάσουν το άρθρο «Κίνα: το φεστιβάλ φρίκης με κρέας σκύλων θα διεξαχθεί κανονικά»: </a:t>
            </a:r>
            <a:r>
              <a:rPr lang="el-GR" u="sng" dirty="0">
                <a:hlinkClick r:id="rId4"/>
              </a:rPr>
              <a:t>https://www.news247.gr/kosmos/kina-to-festival-frikis-me-kreas-skilon-tha-diexaxthei-kanonika/</a:t>
            </a:r>
            <a:endParaRPr lang="el-GR" dirty="0"/>
          </a:p>
          <a:p>
            <a:pPr marL="0" indent="0">
              <a:buNone/>
            </a:pPr>
            <a:endParaRPr lang="el-GR" b="1" dirty="0">
              <a:solidFill>
                <a:schemeClr val="tx1"/>
              </a:solidFill>
            </a:endParaRPr>
          </a:p>
        </p:txBody>
      </p:sp>
    </p:spTree>
    <p:extLst>
      <p:ext uri="{BB962C8B-B14F-4D97-AF65-F5344CB8AC3E}">
        <p14:creationId xmlns:p14="http://schemas.microsoft.com/office/powerpoint/2010/main" val="311642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0B721-FB97-59BD-5051-C0531DC2F795}"/>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E729954-3BAA-16F1-E7B1-573D2D3CA1D9}"/>
              </a:ext>
            </a:extLst>
          </p:cNvPr>
          <p:cNvSpPr>
            <a:spLocks noGrp="1"/>
          </p:cNvSpPr>
          <p:nvPr>
            <p:ph idx="1"/>
          </p:nvPr>
        </p:nvSpPr>
        <p:spPr>
          <a:xfrm>
            <a:off x="684212" y="685800"/>
            <a:ext cx="9496736" cy="1227841"/>
          </a:xfrm>
        </p:spPr>
        <p:txBody>
          <a:bodyPr anchor="t"/>
          <a:lstStyle/>
          <a:p>
            <a:pPr marL="0" indent="0">
              <a:buNone/>
            </a:pPr>
            <a:r>
              <a:rPr lang="el-GR" sz="3200" dirty="0">
                <a:solidFill>
                  <a:schemeClr val="bg2"/>
                </a:solidFill>
              </a:rPr>
              <a:t>Γενικές αρχές</a:t>
            </a:r>
          </a:p>
          <a:p>
            <a:pPr marL="0" indent="0">
              <a:buNone/>
            </a:pPr>
            <a:endParaRPr lang="el-GR" dirty="0"/>
          </a:p>
          <a:p>
            <a:pPr marL="0" indent="0">
              <a:buNone/>
            </a:pPr>
            <a:endParaRPr lang="el-GR" dirty="0"/>
          </a:p>
        </p:txBody>
      </p:sp>
      <p:graphicFrame>
        <p:nvGraphicFramePr>
          <p:cNvPr id="5" name="Διάγραμμα 4">
            <a:extLst>
              <a:ext uri="{FF2B5EF4-FFF2-40B4-BE49-F238E27FC236}">
                <a16:creationId xmlns:a16="http://schemas.microsoft.com/office/drawing/2014/main" id="{7A75F233-13F9-B7A7-C426-61893B096204}"/>
              </a:ext>
            </a:extLst>
          </p:cNvPr>
          <p:cNvGraphicFramePr/>
          <p:nvPr>
            <p:extLst>
              <p:ext uri="{D42A27DB-BD31-4B8C-83A1-F6EECF244321}">
                <p14:modId xmlns:p14="http://schemas.microsoft.com/office/powerpoint/2010/main" val="749833292"/>
              </p:ext>
            </p:extLst>
          </p:nvPr>
        </p:nvGraphicFramePr>
        <p:xfrm>
          <a:off x="1010239" y="1619052"/>
          <a:ext cx="10171522" cy="45531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3871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715AA-B206-6CCB-6731-2895B7EAE0EE}"/>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C70ACF3A-872E-C2AE-B8D9-8DFA0DC1FD07}"/>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5EF7C489-D72C-8EB3-7554-AB4E05DC8BCC}"/>
              </a:ext>
            </a:extLst>
          </p:cNvPr>
          <p:cNvSpPr>
            <a:spLocks noGrp="1"/>
          </p:cNvSpPr>
          <p:nvPr>
            <p:ph idx="1"/>
          </p:nvPr>
        </p:nvSpPr>
        <p:spPr>
          <a:xfrm>
            <a:off x="150830" y="933254"/>
            <a:ext cx="11943760" cy="5924746"/>
          </a:xfrm>
        </p:spPr>
        <p:txBody>
          <a:bodyPr>
            <a:normAutofit/>
          </a:bodyPr>
          <a:lstStyle/>
          <a:p>
            <a:pPr marL="0" indent="0">
              <a:buNone/>
            </a:pPr>
            <a:r>
              <a:rPr lang="el-GR" b="1" i="1" u="sng" dirty="0"/>
              <a:t>Δ΄ Φάση (5</a:t>
            </a:r>
            <a:r>
              <a:rPr lang="el-GR" b="1" i="1" u="sng" baseline="30000" dirty="0"/>
              <a:t>η</a:t>
            </a:r>
            <a:r>
              <a:rPr lang="el-GR" b="1" i="1" u="sng" dirty="0"/>
              <a:t> διδακτική ώρα)</a:t>
            </a:r>
            <a:endParaRPr lang="el-GR" b="1" dirty="0"/>
          </a:p>
          <a:p>
            <a:pPr marL="0" indent="0" fontAlgn="t">
              <a:buNone/>
            </a:pPr>
            <a:r>
              <a:rPr lang="el-GR" dirty="0"/>
              <a:t> </a:t>
            </a:r>
          </a:p>
          <a:p>
            <a:pPr marL="0" indent="0" fontAlgn="t">
              <a:buNone/>
            </a:pPr>
            <a:r>
              <a:rPr lang="el-GR" dirty="0"/>
              <a:t>Οι ομάδες συζητούν στην τάξη και παρουσιάζουν τις απόψεις και τους προβληματισμούς τους, με βάση όσα συζητήθηκαν στην τάξη, όσα τους προβλημάτισαν κατά τη διάρκεια της δραματοποίησης και όσα διάβασαν. Ο/Η εκπαιδευτικός πρέπει να:</a:t>
            </a:r>
          </a:p>
          <a:p>
            <a:pPr marL="0" lvl="0" indent="0" fontAlgn="t">
              <a:buNone/>
            </a:pPr>
            <a:r>
              <a:rPr lang="el-GR" dirty="0"/>
              <a:t>προτρέπει τα παιδιά να εκφράσουν τις απόψεις τους,</a:t>
            </a:r>
          </a:p>
          <a:p>
            <a:pPr marL="0" lvl="0" indent="0" fontAlgn="t">
              <a:buNone/>
            </a:pPr>
            <a:r>
              <a:rPr lang="el-GR" dirty="0"/>
              <a:t>ενθαρρύνει τη συζήτηση, τη διασταύρωση των απόψεων και τη διατύπωση προσωπικών θέσεων από τους/τις μαθητές/</a:t>
            </a:r>
            <a:r>
              <a:rPr lang="el-GR" dirty="0" err="1"/>
              <a:t>τριες</a:t>
            </a:r>
            <a:r>
              <a:rPr lang="el-GR" dirty="0"/>
              <a:t>,</a:t>
            </a:r>
          </a:p>
          <a:p>
            <a:pPr marL="0" lvl="0" indent="0" fontAlgn="t">
              <a:buNone/>
            </a:pPr>
            <a:r>
              <a:rPr lang="el-GR" dirty="0"/>
              <a:t>συμβάλλει στη διασαφήνιση σκοτεινών σημείων της θεωρίας του πολιτισμικού σχετικισμού,</a:t>
            </a:r>
          </a:p>
          <a:p>
            <a:pPr marL="0" lvl="0" indent="0" fontAlgn="t">
              <a:buNone/>
            </a:pPr>
            <a:r>
              <a:rPr lang="el-GR" dirty="0"/>
              <a:t>παρεμβαίνει, όταν διατυπώνονται λανθασμένες (από επιστημονική άποψη) θέσεις και ρατσιστικές απόψεις. </a:t>
            </a:r>
          </a:p>
          <a:p>
            <a:pPr marL="0" indent="0">
              <a:buNone/>
            </a:pPr>
            <a:endParaRPr lang="el-GR" b="1" dirty="0">
              <a:solidFill>
                <a:schemeClr val="tx1"/>
              </a:solidFill>
            </a:endParaRPr>
          </a:p>
        </p:txBody>
      </p:sp>
    </p:spTree>
    <p:extLst>
      <p:ext uri="{BB962C8B-B14F-4D97-AF65-F5344CB8AC3E}">
        <p14:creationId xmlns:p14="http://schemas.microsoft.com/office/powerpoint/2010/main" val="37065663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E88A0-E06E-0342-182C-DBD567D797D6}"/>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421AB002-95AD-33F4-C0D5-4781A9798132}"/>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4E69D567-3597-066F-A046-F560974503FE}"/>
              </a:ext>
            </a:extLst>
          </p:cNvPr>
          <p:cNvSpPr>
            <a:spLocks noGrp="1"/>
          </p:cNvSpPr>
          <p:nvPr>
            <p:ph idx="1"/>
          </p:nvPr>
        </p:nvSpPr>
        <p:spPr>
          <a:xfrm>
            <a:off x="150830" y="980388"/>
            <a:ext cx="11943760" cy="5703216"/>
          </a:xfrm>
        </p:spPr>
        <p:txBody>
          <a:bodyPr anchor="t">
            <a:normAutofit/>
          </a:bodyPr>
          <a:lstStyle/>
          <a:p>
            <a:pPr marL="0" indent="0" fontAlgn="t">
              <a:buNone/>
            </a:pPr>
            <a:r>
              <a:rPr lang="el-GR" b="1" dirty="0"/>
              <a:t>Δ. ΑΥΤΟΑΞΙΟΛΟΓΗΣΗ-ΑΝΑΣΤΟΧΑΣΜΟΣ:</a:t>
            </a:r>
            <a:endParaRPr lang="el-GR" dirty="0"/>
          </a:p>
          <a:p>
            <a:pPr marL="0" indent="0" fontAlgn="t">
              <a:buNone/>
            </a:pPr>
            <a:r>
              <a:rPr lang="el-GR" dirty="0"/>
              <a:t> </a:t>
            </a:r>
          </a:p>
          <a:p>
            <a:pPr marL="0" indent="0" fontAlgn="t">
              <a:buNone/>
            </a:pPr>
            <a:r>
              <a:rPr lang="el-GR" dirty="0"/>
              <a:t>Είτε κατά τη διάρκεια της 5</a:t>
            </a:r>
            <a:r>
              <a:rPr lang="el-GR" baseline="30000" dirty="0"/>
              <a:t>ης</a:t>
            </a:r>
            <a:r>
              <a:rPr lang="el-GR" dirty="0"/>
              <a:t> ώρας είτε σε αμέσως επόμενη φάση, μπορεί να μοιραστεί φύλλο </a:t>
            </a:r>
            <a:r>
              <a:rPr lang="el-GR" dirty="0" err="1"/>
              <a:t>αυτοαξιολόγησης</a:t>
            </a:r>
            <a:r>
              <a:rPr lang="el-GR" dirty="0"/>
              <a:t> που έχει συντάξει ο/η εκπαιδευτικός για την αποτίμηση της δράσης των παιδιών. Στη συνέχεια, ακολουθεί συζήτηση για τη συμμετοχή των παιδιών και για την αποτίμηση της εκπαιδευτικής διαδικασίας, αλλά και του ίδιου του περιεχομένου του σεναρίου. Ο/η εκπαιδευτικός μπορεί να αξιοποιήσει αυτά τα στοιχεία για να βελτιώσει και να τροποποιήσει το σενάριο.</a:t>
            </a:r>
          </a:p>
          <a:p>
            <a:pPr marL="0" indent="0">
              <a:buNone/>
            </a:pPr>
            <a:endParaRPr lang="el-GR" b="1" dirty="0">
              <a:solidFill>
                <a:schemeClr val="tx1"/>
              </a:solidFill>
            </a:endParaRPr>
          </a:p>
        </p:txBody>
      </p:sp>
    </p:spTree>
    <p:extLst>
      <p:ext uri="{BB962C8B-B14F-4D97-AF65-F5344CB8AC3E}">
        <p14:creationId xmlns:p14="http://schemas.microsoft.com/office/powerpoint/2010/main" val="8576133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9343C-B720-5E4C-786F-8C22CD22C097}"/>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B6F91B1A-72E5-B8D5-492F-58899153112E}"/>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16397110-2377-5D2A-D735-2C2613F68502}"/>
              </a:ext>
            </a:extLst>
          </p:cNvPr>
          <p:cNvSpPr>
            <a:spLocks noGrp="1"/>
          </p:cNvSpPr>
          <p:nvPr>
            <p:ph idx="1"/>
          </p:nvPr>
        </p:nvSpPr>
        <p:spPr>
          <a:xfrm>
            <a:off x="150830" y="1414020"/>
            <a:ext cx="11943760" cy="4949073"/>
          </a:xfrm>
        </p:spPr>
        <p:txBody>
          <a:bodyPr>
            <a:normAutofit fontScale="85000" lnSpcReduction="20000"/>
          </a:bodyPr>
          <a:lstStyle/>
          <a:p>
            <a:pPr marL="0" indent="0" fontAlgn="t">
              <a:buNone/>
            </a:pPr>
            <a:r>
              <a:rPr lang="el-GR" b="1" dirty="0"/>
              <a:t>Ε. ΕΝΔΕΙΚΤΙΚΗ ΒΙΒΛΙΟΓΡΑΦΙΑ</a:t>
            </a:r>
            <a:endParaRPr lang="el-GR" dirty="0"/>
          </a:p>
          <a:p>
            <a:pPr marL="0" indent="0" fontAlgn="t">
              <a:buNone/>
            </a:pPr>
            <a:r>
              <a:rPr lang="el-GR" dirty="0"/>
              <a:t> </a:t>
            </a:r>
          </a:p>
          <a:p>
            <a:pPr marL="0" indent="0" fontAlgn="t">
              <a:buNone/>
            </a:pPr>
            <a:r>
              <a:rPr lang="en-US" dirty="0"/>
              <a:t>de Waal F</a:t>
            </a:r>
            <a:r>
              <a:rPr lang="el-GR" dirty="0"/>
              <a:t>., </a:t>
            </a:r>
            <a:r>
              <a:rPr lang="el-GR" i="1" dirty="0"/>
              <a:t>Ο πίθηκος μέσα μας, Τα καλύτερα και τα χειρότερα της ανθρώπινης φύσης</a:t>
            </a:r>
            <a:r>
              <a:rPr lang="el-GR" dirty="0"/>
              <a:t>, </a:t>
            </a:r>
            <a:r>
              <a:rPr lang="el-GR" dirty="0" err="1"/>
              <a:t>μτφρ</a:t>
            </a:r>
            <a:r>
              <a:rPr lang="el-GR" dirty="0"/>
              <a:t>. Μαργαρίτα </a:t>
            </a:r>
            <a:r>
              <a:rPr lang="el-GR" dirty="0" err="1"/>
              <a:t>Μπονάτσου</a:t>
            </a:r>
            <a:r>
              <a:rPr lang="el-GR" dirty="0"/>
              <a:t>, Αθήνα: Αιώρα, 2007.</a:t>
            </a:r>
          </a:p>
          <a:p>
            <a:pPr marL="0" indent="0" fontAlgn="t">
              <a:buNone/>
            </a:pPr>
            <a:r>
              <a:rPr lang="el-GR" dirty="0" err="1"/>
              <a:t>Driver</a:t>
            </a:r>
            <a:r>
              <a:rPr lang="el-GR" dirty="0"/>
              <a:t> J., </a:t>
            </a:r>
            <a:r>
              <a:rPr lang="el-GR" i="1" dirty="0"/>
              <a:t>Ηθική Φιλοσοφία: οι βασικές της αρχές</a:t>
            </a:r>
            <a:r>
              <a:rPr lang="el-GR" dirty="0"/>
              <a:t>, </a:t>
            </a:r>
            <a:r>
              <a:rPr lang="el-GR" dirty="0" err="1"/>
              <a:t>μτφρ</a:t>
            </a:r>
            <a:r>
              <a:rPr lang="el-GR" dirty="0"/>
              <a:t>. Ι. Ν. Μαρκόπουλος, Θεσσαλονίκη: </a:t>
            </a:r>
            <a:r>
              <a:rPr lang="en-US" dirty="0"/>
              <a:t>University Studio Press</a:t>
            </a:r>
            <a:r>
              <a:rPr lang="el-GR" dirty="0"/>
              <a:t>, 2010, </a:t>
            </a:r>
            <a:r>
              <a:rPr lang="el-GR" dirty="0" err="1"/>
              <a:t>σσ</a:t>
            </a:r>
            <a:r>
              <a:rPr lang="el-GR" dirty="0"/>
              <a:t>. 27-40.</a:t>
            </a:r>
          </a:p>
          <a:p>
            <a:pPr marL="0" indent="0">
              <a:buNone/>
            </a:pPr>
            <a:r>
              <a:rPr lang="el-GR" dirty="0"/>
              <a:t>Ηρόδοτος, </a:t>
            </a:r>
            <a:r>
              <a:rPr lang="el-GR" i="1" dirty="0" err="1"/>
              <a:t>Ιστορίαι</a:t>
            </a:r>
            <a:r>
              <a:rPr lang="el-GR" dirty="0"/>
              <a:t>.</a:t>
            </a:r>
          </a:p>
          <a:p>
            <a:pPr marL="0" indent="0">
              <a:buNone/>
            </a:pPr>
            <a:r>
              <a:rPr lang="el-GR" dirty="0" err="1"/>
              <a:t>Rachels</a:t>
            </a:r>
            <a:r>
              <a:rPr lang="el-GR" dirty="0"/>
              <a:t> J. &amp; S., </a:t>
            </a:r>
            <a:r>
              <a:rPr lang="el-GR" i="1" dirty="0"/>
              <a:t>Στοιχεία ηθικής Φιλοσοφίας</a:t>
            </a:r>
            <a:r>
              <a:rPr lang="el-GR" dirty="0"/>
              <a:t>, </a:t>
            </a:r>
            <a:r>
              <a:rPr lang="el-GR" dirty="0" err="1"/>
              <a:t>μτφρ</a:t>
            </a:r>
            <a:r>
              <a:rPr lang="el-GR" dirty="0"/>
              <a:t>. Ξ. </a:t>
            </a:r>
            <a:r>
              <a:rPr lang="el-GR" dirty="0" err="1"/>
              <a:t>Μπαμιατζόγλου</a:t>
            </a:r>
            <a:r>
              <a:rPr lang="el-GR" dirty="0"/>
              <a:t>, Αθήνα: Οκτώ, 2012, </a:t>
            </a:r>
            <a:r>
              <a:rPr lang="el-GR" dirty="0" err="1"/>
              <a:t>σσ</a:t>
            </a:r>
            <a:r>
              <a:rPr lang="el-GR" dirty="0"/>
              <a:t>. 37-58. </a:t>
            </a:r>
          </a:p>
          <a:p>
            <a:pPr marL="0" indent="0">
              <a:buNone/>
            </a:pPr>
            <a:r>
              <a:rPr lang="el-GR" dirty="0"/>
              <a:t> </a:t>
            </a:r>
          </a:p>
          <a:p>
            <a:pPr marL="0" indent="0">
              <a:buNone/>
            </a:pPr>
            <a:r>
              <a:rPr lang="el-GR" dirty="0"/>
              <a:t> </a:t>
            </a:r>
          </a:p>
          <a:p>
            <a:pPr marL="0" indent="0">
              <a:buNone/>
            </a:pPr>
            <a:r>
              <a:rPr lang="el-GR" dirty="0"/>
              <a:t> </a:t>
            </a:r>
          </a:p>
          <a:p>
            <a:pPr marL="0" indent="0">
              <a:buNone/>
            </a:pPr>
            <a:r>
              <a:rPr lang="el-GR" b="1" dirty="0"/>
              <a:t>Ηλεκτρονικές πηγές:</a:t>
            </a:r>
            <a:endParaRPr lang="el-GR" dirty="0"/>
          </a:p>
          <a:p>
            <a:pPr marL="0" indent="0">
              <a:buNone/>
            </a:pPr>
            <a:r>
              <a:rPr lang="el-GR" dirty="0"/>
              <a:t> </a:t>
            </a:r>
          </a:p>
          <a:p>
            <a:pPr marL="0" lvl="0" indent="0">
              <a:buNone/>
            </a:pPr>
            <a:r>
              <a:rPr lang="el-GR" dirty="0"/>
              <a:t>Άρθρο που δημοσιεύτηκε στην εφημερίδα Καθημερινή με τίτλο «Πώς αντιμετωπίζουμε στην Ελλάδα την εικόνα του δημόσιου θηλασμού;»: </a:t>
            </a:r>
            <a:r>
              <a:rPr lang="el-GR" u="sng" dirty="0">
                <a:hlinkClick r:id="rId2"/>
              </a:rPr>
              <a:t>https://www.kathimerini.gr/society/562058407/pos-antimetopizoyme-stin-ellada-tin-eikona-dimosioy-thilasmoy/</a:t>
            </a:r>
            <a:endParaRPr lang="el-GR" dirty="0"/>
          </a:p>
          <a:p>
            <a:pPr marL="0" indent="0">
              <a:buNone/>
            </a:pPr>
            <a:endParaRPr lang="el-GR" b="1" dirty="0">
              <a:solidFill>
                <a:schemeClr val="tx1"/>
              </a:solidFill>
            </a:endParaRPr>
          </a:p>
        </p:txBody>
      </p:sp>
    </p:spTree>
    <p:extLst>
      <p:ext uri="{BB962C8B-B14F-4D97-AF65-F5344CB8AC3E}">
        <p14:creationId xmlns:p14="http://schemas.microsoft.com/office/powerpoint/2010/main" val="22281938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6ACA3-FFC1-1130-4AE9-538574B1930F}"/>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5DB6928C-D468-118E-AFE3-49F1A6E64772}"/>
              </a:ext>
            </a:extLst>
          </p:cNvPr>
          <p:cNvSpPr>
            <a:spLocks noGrp="1"/>
          </p:cNvSpPr>
          <p:nvPr>
            <p:ph type="title"/>
          </p:nvPr>
        </p:nvSpPr>
        <p:spPr>
          <a:xfrm>
            <a:off x="1334662" y="1847654"/>
            <a:ext cx="8534400" cy="1913641"/>
          </a:xfrm>
          <a:solidFill>
            <a:schemeClr val="accent6"/>
          </a:solidFill>
        </p:spPr>
        <p:txBody>
          <a:bodyPr>
            <a:normAutofit fontScale="90000"/>
          </a:bodyPr>
          <a:lstStyle/>
          <a:p>
            <a:r>
              <a:rPr lang="el-GR" b="1" dirty="0">
                <a:effectLst>
                  <a:outerShdw blurRad="38100" dist="38100" dir="2700000" algn="tl">
                    <a:srgbClr val="000000">
                      <a:alpha val="43137"/>
                    </a:srgbClr>
                  </a:outerShdw>
                </a:effectLst>
              </a:rPr>
              <a:t>2</a:t>
            </a:r>
            <a:r>
              <a:rPr lang="el-GR" b="1" baseline="30000" dirty="0">
                <a:effectLst>
                  <a:outerShdw blurRad="38100" dist="38100" dir="2700000" algn="tl">
                    <a:srgbClr val="000000">
                      <a:alpha val="43137"/>
                    </a:srgbClr>
                  </a:outerShdw>
                </a:effectLst>
              </a:rPr>
              <a:t>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μεροσ</a:t>
            </a:r>
            <a:br>
              <a:rPr lang="el-GR" b="1" dirty="0">
                <a:effectLst>
                  <a:outerShdw blurRad="38100" dist="38100" dir="2700000" algn="tl">
                    <a:srgbClr val="000000">
                      <a:alpha val="43137"/>
                    </a:srgbClr>
                  </a:outerShdw>
                </a:effectLst>
              </a:rPr>
            </a:br>
            <a:r>
              <a:rPr lang="el-GR" dirty="0"/>
              <a:t>ΣΧΕΔΙΑΣΜΟΣ ΣΤΗ ΒΙΩΜΑΤΙΚΗ ΜΑΘΗΣΗ ΚΑΙ ΤΗ ΔΙΔΑΚΤΙΚΗ ΤΗΣ ΗΘΙΚΗΣ ΣΤΙΣ ΘΡΗΣΚΕΙΕΣ</a:t>
            </a:r>
            <a:endParaRPr lang="el-G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261829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C5BFB-F9A7-990B-85CE-7D8683622372}"/>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8E57A515-E7BE-A188-3B5D-748575C4314C}"/>
              </a:ext>
            </a:extLst>
          </p:cNvPr>
          <p:cNvSpPr>
            <a:spLocks noGrp="1"/>
          </p:cNvSpPr>
          <p:nvPr>
            <p:ph type="title"/>
          </p:nvPr>
        </p:nvSpPr>
        <p:spPr>
          <a:xfrm>
            <a:off x="825613" y="299302"/>
            <a:ext cx="10156614" cy="1011024"/>
          </a:xfrm>
        </p:spPr>
        <p:txBody>
          <a:bodyPr>
            <a:normAutofit fontScale="90000"/>
          </a:bodyPr>
          <a:lstStyle/>
          <a:p>
            <a:r>
              <a:rPr lang="el-GR" dirty="0"/>
              <a:t>ΗΘΙΚΕΣ ΚΑΙ </a:t>
            </a:r>
            <a:r>
              <a:rPr lang="el-GR" dirty="0" err="1"/>
              <a:t>ΑΝΘΡωΠΟΛΟΓΙΚΕΣ</a:t>
            </a:r>
            <a:r>
              <a:rPr lang="el-GR" dirty="0"/>
              <a:t> ΑΝΑΠΑΡΑΣΤΑΣΕΙΣ ΤΩΝ ΘΡΗΣΚΕΙΩΝ</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E06FDC9D-E224-0E36-2945-46FD84623FF1}"/>
              </a:ext>
            </a:extLst>
          </p:cNvPr>
          <p:cNvSpPr>
            <a:spLocks noGrp="1"/>
          </p:cNvSpPr>
          <p:nvPr>
            <p:ph idx="1"/>
          </p:nvPr>
        </p:nvSpPr>
        <p:spPr>
          <a:xfrm>
            <a:off x="150830" y="6325386"/>
            <a:ext cx="8795207" cy="233312"/>
          </a:xfrm>
        </p:spPr>
        <p:txBody>
          <a:bodyPr>
            <a:normAutofit fontScale="55000" lnSpcReduction="20000"/>
          </a:bodyPr>
          <a:lstStyle/>
          <a:p>
            <a:pPr marL="0" indent="0">
              <a:buNone/>
            </a:pPr>
            <a:r>
              <a:rPr lang="it-IT" dirty="0">
                <a:hlinkClick r:id="rId2"/>
              </a:rPr>
              <a:t>https://esoftskills.com/wp-content/uploads/2024/08/The-Role-of-Religion-in-Society-A-Sociological-Perspective.jpg</a:t>
            </a:r>
            <a:endParaRPr lang="el-GR" b="1" dirty="0">
              <a:solidFill>
                <a:schemeClr val="tx1"/>
              </a:solidFill>
            </a:endParaRPr>
          </a:p>
        </p:txBody>
      </p:sp>
      <p:pic>
        <p:nvPicPr>
          <p:cNvPr id="4" name="Picture 2" descr="The Role of Religion in Society: A Sociological Perspective">
            <a:extLst>
              <a:ext uri="{FF2B5EF4-FFF2-40B4-BE49-F238E27FC236}">
                <a16:creationId xmlns:a16="http://schemas.microsoft.com/office/drawing/2014/main" id="{E8B1C12B-D580-277E-38C1-D181474AAC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1208" y="1554874"/>
            <a:ext cx="7920435"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87930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008B6-25AF-7DE8-8F00-0B83532E9106}"/>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F1CE52CA-D437-CAFD-BB94-FB7A2ED5C679}"/>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Σχεδιασμοσ</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διδασκαλιασ</a:t>
            </a:r>
            <a:endParaRPr lang="el-GR" b="1" dirty="0">
              <a:effectLst>
                <a:outerShdw blurRad="38100" dist="38100" dir="2700000" algn="tl">
                  <a:srgbClr val="000000">
                    <a:alpha val="43137"/>
                  </a:srgbClr>
                </a:outerShdw>
              </a:effectLst>
            </a:endParaRPr>
          </a:p>
        </p:txBody>
      </p:sp>
      <p:pic>
        <p:nvPicPr>
          <p:cNvPr id="4" name="Picture 2">
            <a:extLst>
              <a:ext uri="{FF2B5EF4-FFF2-40B4-BE49-F238E27FC236}">
                <a16:creationId xmlns:a16="http://schemas.microsoft.com/office/drawing/2014/main" id="{97843E2B-6A70-3D92-CE43-B6B933FCE4B3}"/>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41543" y="1444048"/>
            <a:ext cx="9144793" cy="4493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91912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04C53-0279-45A9-141A-F46ED0D93767}"/>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1523E296-6ACF-A5F8-EBD5-6B78A9B7DFC8}"/>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Σχεδιασμοσ</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διδασκαλιασ</a:t>
            </a:r>
            <a:endParaRPr lang="el-GR" b="1" dirty="0">
              <a:effectLst>
                <a:outerShdw blurRad="38100" dist="38100" dir="2700000" algn="tl">
                  <a:srgbClr val="000000">
                    <a:alpha val="43137"/>
                  </a:srgbClr>
                </a:outerShdw>
              </a:effectLst>
            </a:endParaRPr>
          </a:p>
        </p:txBody>
      </p:sp>
      <p:pic>
        <p:nvPicPr>
          <p:cNvPr id="5" name="Picture 4" descr="Προγραμματισμός διδασκαλίας, μέθοδοι διδασκαλίας και αξιολόγησης στ">
            <a:extLst>
              <a:ext uri="{FF2B5EF4-FFF2-40B4-BE49-F238E27FC236}">
                <a16:creationId xmlns:a16="http://schemas.microsoft.com/office/drawing/2014/main" id="{1A63BEB5-D003-3FCF-A279-88C4DFD68D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5490" y="2395221"/>
            <a:ext cx="2980297" cy="236531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2 - Θέση περιεχομένου">
            <a:extLst>
              <a:ext uri="{FF2B5EF4-FFF2-40B4-BE49-F238E27FC236}">
                <a16:creationId xmlns:a16="http://schemas.microsoft.com/office/drawing/2014/main" id="{79BA3A58-2711-9FC7-C853-1396EAEE899C}"/>
              </a:ext>
            </a:extLst>
          </p:cNvPr>
          <p:cNvGraphicFramePr>
            <a:graphicFrameLocks noGrp="1"/>
          </p:cNvGraphicFramePr>
          <p:nvPr>
            <p:ph idx="1"/>
            <p:extLst>
              <p:ext uri="{D42A27DB-BD31-4B8C-83A1-F6EECF244321}">
                <p14:modId xmlns:p14="http://schemas.microsoft.com/office/powerpoint/2010/main" val="1899563931"/>
              </p:ext>
            </p:extLst>
          </p:nvPr>
        </p:nvGraphicFramePr>
        <p:xfrm>
          <a:off x="6254637" y="735291"/>
          <a:ext cx="5111750" cy="5853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67512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72A7B-CB08-D8A5-9914-6AE1289FE9E9}"/>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386EB92A-F0BD-738C-73E2-5118A33C25AD}"/>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Βιωματικη</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μεθοδοσ</a:t>
            </a:r>
            <a:endParaRPr lang="el-GR" b="1" dirty="0">
              <a:effectLst>
                <a:outerShdw blurRad="38100" dist="38100" dir="2700000" algn="tl">
                  <a:srgbClr val="000000">
                    <a:alpha val="43137"/>
                  </a:srgbClr>
                </a:outerShdw>
              </a:effectLst>
            </a:endParaRPr>
          </a:p>
        </p:txBody>
      </p:sp>
      <p:pic>
        <p:nvPicPr>
          <p:cNvPr id="7" name="Picture 2" descr="How to Use Experiential Learning in the Inquiry Classroom - Learning by  Inquiry">
            <a:extLst>
              <a:ext uri="{FF2B5EF4-FFF2-40B4-BE49-F238E27FC236}">
                <a16:creationId xmlns:a16="http://schemas.microsoft.com/office/drawing/2014/main" id="{7DFC834F-A46A-F28E-860E-9C5E8EFE21B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48684" y="1328679"/>
            <a:ext cx="7102721" cy="4525963"/>
          </a:xfrm>
          <a:prstGeom prst="rect">
            <a:avLst/>
          </a:prstGeom>
          <a:solidFill>
            <a:srgbClr val="FFFFFF"/>
          </a:solidFill>
        </p:spPr>
      </p:pic>
      <p:sp>
        <p:nvSpPr>
          <p:cNvPr id="3" name="Ορθογώνιο: Στρογγύλεμα γωνιών 2">
            <a:extLst>
              <a:ext uri="{FF2B5EF4-FFF2-40B4-BE49-F238E27FC236}">
                <a16:creationId xmlns:a16="http://schemas.microsoft.com/office/drawing/2014/main" id="{2A14D45D-349C-C7C0-47CD-4BA2EA073D8C}"/>
              </a:ext>
            </a:extLst>
          </p:cNvPr>
          <p:cNvSpPr/>
          <p:nvPr/>
        </p:nvSpPr>
        <p:spPr>
          <a:xfrm>
            <a:off x="4493536" y="3093829"/>
            <a:ext cx="3204927" cy="823865"/>
          </a:xfrm>
          <a:prstGeom prst="round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rPr>
              <a:t>Βιωματική μάθηση</a:t>
            </a:r>
          </a:p>
        </p:txBody>
      </p:sp>
      <p:sp>
        <p:nvSpPr>
          <p:cNvPr id="4" name="Ορθογώνιο: Στρογγύλεμα γωνιών 3">
            <a:extLst>
              <a:ext uri="{FF2B5EF4-FFF2-40B4-BE49-F238E27FC236}">
                <a16:creationId xmlns:a16="http://schemas.microsoft.com/office/drawing/2014/main" id="{911CA721-071C-F766-835F-F59E390399F5}"/>
              </a:ext>
            </a:extLst>
          </p:cNvPr>
          <p:cNvSpPr/>
          <p:nvPr/>
        </p:nvSpPr>
        <p:spPr>
          <a:xfrm>
            <a:off x="5154437" y="1477674"/>
            <a:ext cx="1883123" cy="606582"/>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Βιώνοντας</a:t>
            </a:r>
          </a:p>
        </p:txBody>
      </p:sp>
      <p:sp>
        <p:nvSpPr>
          <p:cNvPr id="5" name="Ορθογώνιο: Στρογγύλεμα γωνιών 4">
            <a:extLst>
              <a:ext uri="{FF2B5EF4-FFF2-40B4-BE49-F238E27FC236}">
                <a16:creationId xmlns:a16="http://schemas.microsoft.com/office/drawing/2014/main" id="{A3B0DBDE-2D60-466B-1EE5-A66A885CEE11}"/>
              </a:ext>
            </a:extLst>
          </p:cNvPr>
          <p:cNvSpPr/>
          <p:nvPr/>
        </p:nvSpPr>
        <p:spPr>
          <a:xfrm>
            <a:off x="7650178" y="3802455"/>
            <a:ext cx="1901227" cy="642797"/>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400" dirty="0" err="1">
                <a:solidFill>
                  <a:schemeClr val="bg1"/>
                </a:solidFill>
              </a:rPr>
              <a:t>Νοηματοδοτώντας</a:t>
            </a:r>
            <a:endParaRPr lang="el-GR" sz="1400" dirty="0">
              <a:solidFill>
                <a:schemeClr val="bg1"/>
              </a:solidFill>
            </a:endParaRPr>
          </a:p>
        </p:txBody>
      </p:sp>
      <p:sp>
        <p:nvSpPr>
          <p:cNvPr id="6" name="Ορθογώνιο: Στρογγύλεμα γωνιών 5">
            <a:extLst>
              <a:ext uri="{FF2B5EF4-FFF2-40B4-BE49-F238E27FC236}">
                <a16:creationId xmlns:a16="http://schemas.microsoft.com/office/drawing/2014/main" id="{4EBCCB67-0802-DF34-1164-556F38AEC1A3}"/>
              </a:ext>
            </a:extLst>
          </p:cNvPr>
          <p:cNvSpPr/>
          <p:nvPr/>
        </p:nvSpPr>
        <p:spPr>
          <a:xfrm>
            <a:off x="4803150" y="5196688"/>
            <a:ext cx="2847027" cy="642797"/>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Αναλύοντας</a:t>
            </a:r>
          </a:p>
        </p:txBody>
      </p:sp>
      <p:sp>
        <p:nvSpPr>
          <p:cNvPr id="8" name="Ορθογώνιο: Στρογγύλεμα γωνιών 7">
            <a:extLst>
              <a:ext uri="{FF2B5EF4-FFF2-40B4-BE49-F238E27FC236}">
                <a16:creationId xmlns:a16="http://schemas.microsoft.com/office/drawing/2014/main" id="{C46102CB-2ED5-9A0C-9046-2F3CF808ADC2}"/>
              </a:ext>
            </a:extLst>
          </p:cNvPr>
          <p:cNvSpPr/>
          <p:nvPr/>
        </p:nvSpPr>
        <p:spPr>
          <a:xfrm>
            <a:off x="2544023" y="3829615"/>
            <a:ext cx="1901226" cy="606582"/>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solidFill>
                  <a:schemeClr val="bg1"/>
                </a:solidFill>
              </a:rPr>
              <a:t>Εφαρμόζοντας</a:t>
            </a:r>
          </a:p>
        </p:txBody>
      </p:sp>
    </p:spTree>
    <p:extLst>
      <p:ext uri="{BB962C8B-B14F-4D97-AF65-F5344CB8AC3E}">
        <p14:creationId xmlns:p14="http://schemas.microsoft.com/office/powerpoint/2010/main" val="22065785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B86DB-7960-8986-53BE-8AAEA7F20FA1}"/>
            </a:ext>
          </a:extLst>
        </p:cNvPr>
        <p:cNvGrpSpPr/>
        <p:nvPr/>
      </p:nvGrpSpPr>
      <p:grpSpPr>
        <a:xfrm>
          <a:off x="0" y="0"/>
          <a:ext cx="0" cy="0"/>
          <a:chOff x="0" y="0"/>
          <a:chExt cx="0" cy="0"/>
        </a:xfrm>
      </p:grpSpPr>
      <p:graphicFrame>
        <p:nvGraphicFramePr>
          <p:cNvPr id="6" name="Θέση περιεχομένου 2">
            <a:extLst>
              <a:ext uri="{FF2B5EF4-FFF2-40B4-BE49-F238E27FC236}">
                <a16:creationId xmlns:a16="http://schemas.microsoft.com/office/drawing/2014/main" id="{3C4B5AF2-683A-AEDE-F2B1-09D79E8CF7A9}"/>
              </a:ext>
            </a:extLst>
          </p:cNvPr>
          <p:cNvGraphicFramePr>
            <a:graphicFrameLocks noGrp="1"/>
          </p:cNvGraphicFramePr>
          <p:nvPr>
            <p:ph idx="1"/>
            <p:extLst>
              <p:ext uri="{D42A27DB-BD31-4B8C-83A1-F6EECF244321}">
                <p14:modId xmlns:p14="http://schemas.microsoft.com/office/powerpoint/2010/main" val="619135068"/>
              </p:ext>
            </p:extLst>
          </p:nvPr>
        </p:nvGraphicFramePr>
        <p:xfrm>
          <a:off x="428536" y="1066628"/>
          <a:ext cx="11334927" cy="47247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60730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6609D029-D18E-DC5B-B1F6-CEAE4C47F4E6}"/>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1CDAABB-4341-6282-2A67-93DB448FEFA6}"/>
              </a:ext>
            </a:extLst>
          </p:cNvPr>
          <p:cNvSpPr>
            <a:spLocks noGrp="1"/>
          </p:cNvSpPr>
          <p:nvPr>
            <p:ph idx="1"/>
          </p:nvPr>
        </p:nvSpPr>
        <p:spPr>
          <a:xfrm>
            <a:off x="301658" y="923827"/>
            <a:ext cx="11312164" cy="5788058"/>
          </a:xfrm>
        </p:spPr>
        <p:txBody>
          <a:bodyPr>
            <a:normAutofit fontScale="70000" lnSpcReduction="20000"/>
          </a:bodyPr>
          <a:lstStyle/>
          <a:p>
            <a:pPr marL="0" indent="0" algn="ctr">
              <a:buNone/>
            </a:pPr>
            <a:r>
              <a:rPr lang="el-GR" b="1" dirty="0">
                <a:solidFill>
                  <a:schemeClr val="accent1"/>
                </a:solidFill>
              </a:rPr>
              <a:t>ΤΑΥΤΟΤΗΤΑ ΤΟΥ ΣΕΝΑΡΙΟΥ</a:t>
            </a:r>
            <a:endParaRPr lang="el-GR" b="1" dirty="0">
              <a:solidFill>
                <a:schemeClr val="tx1"/>
              </a:solidFill>
            </a:endParaRPr>
          </a:p>
          <a:p>
            <a:pPr marL="0" indent="0">
              <a:buNone/>
            </a:pPr>
            <a:r>
              <a:rPr lang="el-GR" u="sng" dirty="0">
                <a:solidFill>
                  <a:schemeClr val="accent1"/>
                </a:solidFill>
              </a:rPr>
              <a:t>Τίτλος διδακτικού σεναρίου</a:t>
            </a:r>
            <a:r>
              <a:rPr lang="el-GR" dirty="0">
                <a:solidFill>
                  <a:schemeClr val="accent1"/>
                </a:solidFill>
              </a:rPr>
              <a:t>:</a:t>
            </a:r>
          </a:p>
          <a:p>
            <a:pPr marL="0" indent="0">
              <a:buNone/>
            </a:pPr>
            <a:r>
              <a:rPr lang="el-GR" dirty="0">
                <a:solidFill>
                  <a:schemeClr val="accent1"/>
                </a:solidFill>
              </a:rPr>
              <a:t>Συζητώντας για την ειρήνη</a:t>
            </a:r>
          </a:p>
          <a:p>
            <a:pPr marL="0" indent="0">
              <a:buNone/>
            </a:pPr>
            <a:endParaRPr lang="el-GR" dirty="0">
              <a:solidFill>
                <a:schemeClr val="accent1"/>
              </a:solidFill>
            </a:endParaRPr>
          </a:p>
          <a:p>
            <a:pPr marL="0" indent="0">
              <a:buNone/>
            </a:pPr>
            <a:r>
              <a:rPr lang="el-GR" u="sng" dirty="0">
                <a:solidFill>
                  <a:schemeClr val="accent1"/>
                </a:solidFill>
              </a:rPr>
              <a:t>Τάξη στην οποία απευθύνεται</a:t>
            </a:r>
            <a:r>
              <a:rPr lang="el-GR" dirty="0">
                <a:solidFill>
                  <a:schemeClr val="accent1"/>
                </a:solidFill>
              </a:rPr>
              <a:t>: </a:t>
            </a:r>
          </a:p>
          <a:p>
            <a:pPr marL="0" indent="0">
              <a:buNone/>
            </a:pPr>
            <a:r>
              <a:rPr lang="el-GR" dirty="0">
                <a:solidFill>
                  <a:schemeClr val="accent1"/>
                </a:solidFill>
              </a:rPr>
              <a:t>Β΄ Γυμνασίου</a:t>
            </a:r>
          </a:p>
          <a:p>
            <a:pPr marL="0" indent="0">
              <a:buNone/>
            </a:pPr>
            <a:endParaRPr lang="el-GR" dirty="0">
              <a:solidFill>
                <a:schemeClr val="accent1"/>
              </a:solidFill>
            </a:endParaRPr>
          </a:p>
          <a:p>
            <a:pPr marL="0" indent="0">
              <a:buNone/>
            </a:pPr>
            <a:r>
              <a:rPr lang="el-GR" u="sng" dirty="0">
                <a:solidFill>
                  <a:schemeClr val="accent1"/>
                </a:solidFill>
              </a:rPr>
              <a:t>Εμπλεκόμενες γνωστικές περιοχές-θεματικές ενότητες</a:t>
            </a:r>
            <a:r>
              <a:rPr lang="el-GR" dirty="0">
                <a:solidFill>
                  <a:schemeClr val="accent1"/>
                </a:solidFill>
              </a:rPr>
              <a:t>:</a:t>
            </a:r>
          </a:p>
          <a:p>
            <a:pPr marL="0" indent="0">
              <a:buNone/>
            </a:pPr>
            <a:r>
              <a:rPr lang="el-GR" dirty="0">
                <a:solidFill>
                  <a:schemeClr val="accent1"/>
                </a:solidFill>
              </a:rPr>
              <a:t>Διαπολιτισμική Επικοινωνία στις θρησκείες, Ηθική, Θρησκευτικά, Θρησκειολογία, </a:t>
            </a:r>
          </a:p>
          <a:p>
            <a:pPr marL="0" indent="0">
              <a:buNone/>
            </a:pPr>
            <a:endParaRPr lang="el-GR" dirty="0">
              <a:solidFill>
                <a:schemeClr val="accent1"/>
              </a:solidFill>
            </a:endParaRPr>
          </a:p>
          <a:p>
            <a:pPr marL="0" indent="0">
              <a:buNone/>
            </a:pPr>
            <a:r>
              <a:rPr lang="el-GR" dirty="0">
                <a:solidFill>
                  <a:schemeClr val="accent1"/>
                </a:solidFill>
              </a:rPr>
              <a:t>3</a:t>
            </a:r>
            <a:r>
              <a:rPr lang="el-GR" baseline="30000" dirty="0">
                <a:solidFill>
                  <a:schemeClr val="accent1"/>
                </a:solidFill>
              </a:rPr>
              <a:t>ο</a:t>
            </a:r>
            <a:r>
              <a:rPr lang="el-GR" dirty="0">
                <a:solidFill>
                  <a:schemeClr val="accent1"/>
                </a:solidFill>
              </a:rPr>
              <a:t> Θεματικό Πεδίο</a:t>
            </a:r>
          </a:p>
          <a:p>
            <a:pPr marL="0" indent="0">
              <a:buNone/>
            </a:pPr>
            <a:r>
              <a:rPr lang="el-GR" dirty="0">
                <a:solidFill>
                  <a:schemeClr val="accent1"/>
                </a:solidFill>
              </a:rPr>
              <a:t>17</a:t>
            </a:r>
            <a:r>
              <a:rPr lang="el-GR" baseline="30000" dirty="0">
                <a:solidFill>
                  <a:schemeClr val="accent1"/>
                </a:solidFill>
              </a:rPr>
              <a:t>η</a:t>
            </a:r>
            <a:r>
              <a:rPr lang="el-GR" dirty="0">
                <a:solidFill>
                  <a:schemeClr val="accent1"/>
                </a:solidFill>
              </a:rPr>
              <a:t> Θεματική Ενότητα: </a:t>
            </a:r>
            <a:r>
              <a:rPr lang="el-GR" dirty="0" err="1">
                <a:solidFill>
                  <a:schemeClr val="accent1"/>
                </a:solidFill>
              </a:rPr>
              <a:t>Διαθρησκειακός</a:t>
            </a:r>
            <a:r>
              <a:rPr lang="el-GR" dirty="0">
                <a:solidFill>
                  <a:schemeClr val="accent1"/>
                </a:solidFill>
              </a:rPr>
              <a:t> διάλογος και δημοκρατικές κοινωνίες. Θρησκείες και ειρηνική συνύπαρξη</a:t>
            </a:r>
          </a:p>
          <a:p>
            <a:pPr marL="0" indent="0">
              <a:buNone/>
            </a:pPr>
            <a:endParaRPr lang="el-GR" dirty="0">
              <a:solidFill>
                <a:schemeClr val="accent1"/>
              </a:solidFill>
            </a:endParaRPr>
          </a:p>
          <a:p>
            <a:pPr marL="0" indent="0">
              <a:buNone/>
            </a:pPr>
            <a:r>
              <a:rPr lang="el-GR" dirty="0">
                <a:solidFill>
                  <a:schemeClr val="accent1"/>
                </a:solidFill>
              </a:rPr>
              <a:t>Εκτιμώμενη διάρκεια:</a:t>
            </a:r>
          </a:p>
          <a:p>
            <a:pPr marL="0" indent="0">
              <a:buNone/>
            </a:pPr>
            <a:r>
              <a:rPr lang="el-GR" dirty="0">
                <a:solidFill>
                  <a:schemeClr val="accent1"/>
                </a:solidFill>
              </a:rPr>
              <a:t>2 διδακτικές ώρες</a:t>
            </a:r>
          </a:p>
          <a:p>
            <a:pPr marL="0" indent="0">
              <a:buNone/>
            </a:pPr>
            <a:endParaRPr lang="el-GR" dirty="0">
              <a:solidFill>
                <a:schemeClr val="accent1"/>
              </a:solidFill>
            </a:endParaRPr>
          </a:p>
          <a:p>
            <a:pPr marL="0" indent="0">
              <a:buNone/>
            </a:pPr>
            <a:r>
              <a:rPr lang="el-GR" u="sng" dirty="0">
                <a:solidFill>
                  <a:schemeClr val="accent1"/>
                </a:solidFill>
              </a:rPr>
              <a:t>Λέξεις-κλειδιά</a:t>
            </a:r>
            <a:r>
              <a:rPr lang="el-GR" dirty="0">
                <a:solidFill>
                  <a:schemeClr val="accent1"/>
                </a:solidFill>
              </a:rPr>
              <a:t>:</a:t>
            </a:r>
          </a:p>
          <a:p>
            <a:pPr marL="0" indent="0">
              <a:buNone/>
            </a:pPr>
            <a:r>
              <a:rPr lang="el-GR" dirty="0">
                <a:solidFill>
                  <a:schemeClr val="accent1"/>
                </a:solidFill>
              </a:rPr>
              <a:t>Δημοκρατικός πολιτισμός, </a:t>
            </a:r>
            <a:r>
              <a:rPr lang="el-GR" dirty="0" err="1">
                <a:solidFill>
                  <a:schemeClr val="accent1"/>
                </a:solidFill>
              </a:rPr>
              <a:t>Διαθρησκειακός</a:t>
            </a:r>
            <a:r>
              <a:rPr lang="el-GR" dirty="0">
                <a:solidFill>
                  <a:schemeClr val="accent1"/>
                </a:solidFill>
              </a:rPr>
              <a:t> διάλογος, Διαπολιτισμική επικοινωνία, Ηθική, Θρησκείες</a:t>
            </a:r>
          </a:p>
          <a:p>
            <a:pPr marL="0" indent="0">
              <a:buNone/>
            </a:pPr>
            <a:endParaRPr lang="el-GR" dirty="0"/>
          </a:p>
        </p:txBody>
      </p:sp>
      <p:sp>
        <p:nvSpPr>
          <p:cNvPr id="2" name="Τίτλος 1">
            <a:extLst>
              <a:ext uri="{FF2B5EF4-FFF2-40B4-BE49-F238E27FC236}">
                <a16:creationId xmlns:a16="http://schemas.microsoft.com/office/drawing/2014/main" id="{1CA4ED3C-57A4-8099-6221-23FD587AE698}"/>
              </a:ext>
            </a:extLst>
          </p:cNvPr>
          <p:cNvSpPr>
            <a:spLocks noGrp="1"/>
          </p:cNvSpPr>
          <p:nvPr>
            <p:ph type="title"/>
          </p:nvPr>
        </p:nvSpPr>
        <p:spPr>
          <a:xfrm>
            <a:off x="825613" y="299302"/>
            <a:ext cx="10156614" cy="530257"/>
          </a:xfrm>
        </p:spPr>
        <p:txBody>
          <a:bodyPr>
            <a:normAutofit fontScale="90000"/>
          </a:bodyPr>
          <a:lstStyle/>
          <a:p>
            <a:r>
              <a:rPr lang="el-GR" b="1" dirty="0" err="1"/>
              <a:t>Ενδεικτικο</a:t>
            </a:r>
            <a:r>
              <a:rPr lang="el-GR" b="1" dirty="0"/>
              <a:t> </a:t>
            </a:r>
            <a:r>
              <a:rPr lang="el-GR" b="1" dirty="0" err="1"/>
              <a:t>διδακτικο</a:t>
            </a:r>
            <a:r>
              <a:rPr lang="el-GR" b="1" dirty="0"/>
              <a:t> </a:t>
            </a:r>
            <a:r>
              <a:rPr lang="el-GR" b="1" dirty="0" err="1"/>
              <a:t>σεναριο</a:t>
            </a:r>
            <a:endParaRPr lang="el-G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80211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54763-4FCD-F619-A591-E4C5AB270ACD}"/>
            </a:ext>
          </a:extLst>
        </p:cNvPr>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2B4D60E-A9D3-D779-E97D-EAADF4CBC1B0}"/>
              </a:ext>
            </a:extLst>
          </p:cNvPr>
          <p:cNvSpPr>
            <a:spLocks noGrp="1"/>
          </p:cNvSpPr>
          <p:nvPr>
            <p:ph idx="1"/>
          </p:nvPr>
        </p:nvSpPr>
        <p:spPr>
          <a:xfrm>
            <a:off x="424206" y="685800"/>
            <a:ext cx="9756742" cy="1312682"/>
          </a:xfrm>
        </p:spPr>
        <p:txBody>
          <a:bodyPr anchor="t">
            <a:normAutofit lnSpcReduction="10000"/>
          </a:bodyPr>
          <a:lstStyle/>
          <a:p>
            <a:pPr marL="0" indent="0">
              <a:buNone/>
            </a:pPr>
            <a:r>
              <a:rPr lang="el-GR" sz="2800" dirty="0">
                <a:solidFill>
                  <a:schemeClr val="bg2"/>
                </a:solidFill>
              </a:rPr>
              <a:t>Μπορεί να αξιοποιηθεί το </a:t>
            </a:r>
            <a:r>
              <a:rPr lang="en-US" sz="2800" dirty="0">
                <a:solidFill>
                  <a:schemeClr val="bg2"/>
                </a:solidFill>
              </a:rPr>
              <a:t>TPACK</a:t>
            </a:r>
            <a:endParaRPr lang="el-GR" dirty="0"/>
          </a:p>
          <a:p>
            <a:pPr marL="0" indent="0">
              <a:buNone/>
            </a:pPr>
            <a:r>
              <a:rPr lang="en-US" dirty="0"/>
              <a:t>Technological</a:t>
            </a:r>
            <a:r>
              <a:rPr lang="el-GR" dirty="0"/>
              <a:t> </a:t>
            </a:r>
            <a:r>
              <a:rPr lang="en-US" dirty="0"/>
              <a:t>Pedagogical and Content</a:t>
            </a:r>
            <a:r>
              <a:rPr lang="el-GR" dirty="0"/>
              <a:t> </a:t>
            </a:r>
            <a:r>
              <a:rPr lang="en-US" dirty="0"/>
              <a:t>Knowledge</a:t>
            </a:r>
            <a:endParaRPr lang="el-GR" dirty="0"/>
          </a:p>
          <a:p>
            <a:pPr marL="0" indent="0">
              <a:buNone/>
            </a:pPr>
            <a:r>
              <a:rPr lang="el-GR" dirty="0"/>
              <a:t>(Τεχνολογική Παιδαγωγική Γνώση Περιεχομένου) </a:t>
            </a:r>
          </a:p>
        </p:txBody>
      </p:sp>
      <p:graphicFrame>
        <p:nvGraphicFramePr>
          <p:cNvPr id="2" name="Διάγραμμα 1">
            <a:extLst>
              <a:ext uri="{FF2B5EF4-FFF2-40B4-BE49-F238E27FC236}">
                <a16:creationId xmlns:a16="http://schemas.microsoft.com/office/drawing/2014/main" id="{992CA54E-3275-0331-2044-9208CF6AD221}"/>
              </a:ext>
            </a:extLst>
          </p:cNvPr>
          <p:cNvGraphicFramePr/>
          <p:nvPr>
            <p:extLst>
              <p:ext uri="{D42A27DB-BD31-4B8C-83A1-F6EECF244321}">
                <p14:modId xmlns:p14="http://schemas.microsoft.com/office/powerpoint/2010/main" val="4119023244"/>
              </p:ext>
            </p:extLst>
          </p:nvPr>
        </p:nvGraphicFramePr>
        <p:xfrm>
          <a:off x="4699785" y="1200434"/>
          <a:ext cx="7492215"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412803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151172A2-B55B-C5AB-80D6-AE68BB75194D}"/>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5692559-003F-7B0D-B2A4-19692446A6BF}"/>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DBF6A6FA-6465-257C-C12E-9F5542BC2BA6}"/>
              </a:ext>
            </a:extLst>
          </p:cNvPr>
          <p:cNvSpPr>
            <a:spLocks noGrp="1"/>
          </p:cNvSpPr>
          <p:nvPr>
            <p:ph idx="1"/>
          </p:nvPr>
        </p:nvSpPr>
        <p:spPr>
          <a:xfrm>
            <a:off x="248240" y="904975"/>
            <a:ext cx="11943760" cy="6122708"/>
          </a:xfrm>
        </p:spPr>
        <p:txBody>
          <a:bodyPr>
            <a:normAutofit/>
          </a:bodyPr>
          <a:lstStyle/>
          <a:p>
            <a:pPr marL="0" indent="0">
              <a:buNone/>
            </a:pPr>
            <a:r>
              <a:rPr lang="el-GR" b="1" dirty="0">
                <a:solidFill>
                  <a:schemeClr val="accent1"/>
                </a:solidFill>
              </a:rPr>
              <a:t>Διδακτικοί στόχοι </a:t>
            </a:r>
          </a:p>
          <a:p>
            <a:pPr marL="0" indent="0">
              <a:buNone/>
            </a:pPr>
            <a:endParaRPr lang="el-GR" b="1" dirty="0">
              <a:solidFill>
                <a:schemeClr val="tx1"/>
              </a:solidFill>
            </a:endParaRPr>
          </a:p>
          <a:p>
            <a:pPr marL="0" indent="0">
              <a:buNone/>
            </a:pPr>
            <a:r>
              <a:rPr lang="el-GR" dirty="0">
                <a:solidFill>
                  <a:schemeClr val="accent1"/>
                </a:solidFill>
              </a:rPr>
              <a:t>Σε επίπεδο γνώσεων</a:t>
            </a:r>
          </a:p>
          <a:p>
            <a:pPr marL="0" indent="0">
              <a:buNone/>
            </a:pPr>
            <a:endParaRPr lang="el-GR" dirty="0">
              <a:solidFill>
                <a:schemeClr val="accent1"/>
              </a:solidFill>
            </a:endParaRPr>
          </a:p>
          <a:p>
            <a:pPr marL="0" indent="0">
              <a:buNone/>
            </a:pPr>
            <a:r>
              <a:rPr lang="el-GR" dirty="0">
                <a:solidFill>
                  <a:schemeClr val="accent1"/>
                </a:solidFill>
              </a:rPr>
              <a:t>•	</a:t>
            </a:r>
            <a:r>
              <a:rPr lang="el-GR" dirty="0"/>
              <a:t>Οι μαθητές/</a:t>
            </a:r>
            <a:r>
              <a:rPr lang="el-GR" dirty="0" err="1"/>
              <a:t>τριες</a:t>
            </a:r>
            <a:r>
              <a:rPr lang="el-GR" dirty="0"/>
              <a:t> να είναι σε θέση να:</a:t>
            </a:r>
          </a:p>
          <a:p>
            <a:r>
              <a:rPr lang="el-GR" dirty="0"/>
              <a:t>Συνειδητοποιούν την ανάγκη για την επικοινωνία των θρησκειών προκειμένου να διασφαλίζονται οι δημοκρατικές αρχές στην κοινωνία και </a:t>
            </a:r>
          </a:p>
          <a:p>
            <a:r>
              <a:rPr lang="el-GR" dirty="0"/>
              <a:t>Καλλιεργούν την ανεκτικότητα και την ειρηνική συνύπαρξη</a:t>
            </a:r>
          </a:p>
          <a:p>
            <a:pPr marL="0" indent="0">
              <a:buNone/>
            </a:pPr>
            <a:r>
              <a:rPr lang="el-GR" dirty="0"/>
              <a:t> </a:t>
            </a:r>
          </a:p>
          <a:p>
            <a:pPr marL="0" indent="0">
              <a:buNone/>
            </a:pPr>
            <a:endParaRPr lang="el-GR" b="1" dirty="0">
              <a:solidFill>
                <a:schemeClr val="tx1"/>
              </a:solidFill>
            </a:endParaRPr>
          </a:p>
          <a:p>
            <a:pPr marL="0" indent="0">
              <a:buNone/>
            </a:pPr>
            <a:endParaRPr lang="el-GR" b="1" dirty="0">
              <a:solidFill>
                <a:schemeClr val="tx1"/>
              </a:solidFill>
            </a:endParaRPr>
          </a:p>
        </p:txBody>
      </p:sp>
    </p:spTree>
    <p:extLst>
      <p:ext uri="{BB962C8B-B14F-4D97-AF65-F5344CB8AC3E}">
        <p14:creationId xmlns:p14="http://schemas.microsoft.com/office/powerpoint/2010/main" val="852061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B21D1757-47BF-1CF9-B957-D510601C518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DB432E1-DB33-D0EC-EACA-307A7166EE09}"/>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5BF8A7B5-92BA-6574-CE08-C2415CE6D7C8}"/>
              </a:ext>
            </a:extLst>
          </p:cNvPr>
          <p:cNvSpPr>
            <a:spLocks noGrp="1"/>
          </p:cNvSpPr>
          <p:nvPr>
            <p:ph idx="1"/>
          </p:nvPr>
        </p:nvSpPr>
        <p:spPr>
          <a:xfrm>
            <a:off x="150830" y="735292"/>
            <a:ext cx="11943760" cy="6122708"/>
          </a:xfrm>
        </p:spPr>
        <p:txBody>
          <a:bodyPr>
            <a:normAutofit/>
          </a:bodyPr>
          <a:lstStyle/>
          <a:p>
            <a:pPr marL="0" indent="0">
              <a:buNone/>
            </a:pPr>
            <a:r>
              <a:rPr lang="el-GR" b="1" dirty="0">
                <a:solidFill>
                  <a:schemeClr val="accent1"/>
                </a:solidFill>
              </a:rPr>
              <a:t>Διδακτικοί στόχοι </a:t>
            </a:r>
          </a:p>
          <a:p>
            <a:pPr marL="0" indent="0">
              <a:buNone/>
            </a:pPr>
            <a:r>
              <a:rPr lang="el-GR" dirty="0">
                <a:solidFill>
                  <a:schemeClr val="accent1"/>
                </a:solidFill>
              </a:rPr>
              <a:t>Σε επίπεδο ικανοτήτων/δεξιοτήτων</a:t>
            </a:r>
          </a:p>
          <a:p>
            <a:pPr marL="0" indent="0">
              <a:buNone/>
            </a:pPr>
            <a:endParaRPr lang="el-GR" dirty="0">
              <a:solidFill>
                <a:schemeClr val="accent1"/>
              </a:solidFill>
            </a:endParaRPr>
          </a:p>
          <a:p>
            <a:pPr marL="0" indent="0">
              <a:buNone/>
            </a:pPr>
            <a:r>
              <a:rPr lang="el-GR" dirty="0">
                <a:solidFill>
                  <a:schemeClr val="accent1"/>
                </a:solidFill>
              </a:rPr>
              <a:t>Οι μαθητές/</a:t>
            </a:r>
            <a:r>
              <a:rPr lang="el-GR" dirty="0" err="1">
                <a:solidFill>
                  <a:schemeClr val="accent1"/>
                </a:solidFill>
              </a:rPr>
              <a:t>τριες</a:t>
            </a:r>
            <a:r>
              <a:rPr lang="el-GR" dirty="0">
                <a:solidFill>
                  <a:schemeClr val="accent1"/>
                </a:solidFill>
              </a:rPr>
              <a:t> να είναι σε θέση να:</a:t>
            </a:r>
          </a:p>
          <a:p>
            <a:pPr marL="0" indent="0">
              <a:buNone/>
            </a:pPr>
            <a:endParaRPr lang="el-GR" dirty="0">
              <a:solidFill>
                <a:schemeClr val="accent1"/>
              </a:solidFill>
            </a:endParaRPr>
          </a:p>
          <a:p>
            <a:pPr marL="0" indent="0">
              <a:buNone/>
            </a:pPr>
            <a:r>
              <a:rPr lang="el-GR" dirty="0">
                <a:solidFill>
                  <a:schemeClr val="accent1"/>
                </a:solidFill>
              </a:rPr>
              <a:t>•	Να ακούν προσεκτικά τις διαφορετικές απόψεις</a:t>
            </a:r>
          </a:p>
          <a:p>
            <a:pPr marL="0" indent="0">
              <a:buNone/>
            </a:pPr>
            <a:r>
              <a:rPr lang="el-GR" dirty="0">
                <a:solidFill>
                  <a:schemeClr val="accent1"/>
                </a:solidFill>
              </a:rPr>
              <a:t>•	Να συζητούν και να αξιολογούν τις θέσεις του Αριστοτέλη και να εξετάσουν τη δυνατότητα αλλά και τις δυσκολίες και τα όρια της αξιοποίησής τους στη σύγχρονη εποχή,</a:t>
            </a:r>
          </a:p>
          <a:p>
            <a:pPr marL="0" indent="0">
              <a:buNone/>
            </a:pPr>
            <a:r>
              <a:rPr lang="el-GR" dirty="0">
                <a:solidFill>
                  <a:schemeClr val="accent1"/>
                </a:solidFill>
              </a:rPr>
              <a:t>•	Να συνεργαστούν με τους συμμαθητές και τις συμμαθήτριές τους,</a:t>
            </a:r>
          </a:p>
          <a:p>
            <a:pPr marL="0" indent="0">
              <a:buNone/>
            </a:pPr>
            <a:r>
              <a:rPr lang="el-GR" dirty="0">
                <a:solidFill>
                  <a:schemeClr val="accent1"/>
                </a:solidFill>
              </a:rPr>
              <a:t>•	Οικοδομούν θετικές σχέσεις με άλλους ανθρώπους σε μια ομάδα</a:t>
            </a:r>
          </a:p>
          <a:p>
            <a:pPr marL="0" indent="0">
              <a:buNone/>
            </a:pPr>
            <a:endParaRPr lang="el-GR" b="1" dirty="0">
              <a:solidFill>
                <a:schemeClr val="tx1"/>
              </a:solidFill>
            </a:endParaRPr>
          </a:p>
        </p:txBody>
      </p:sp>
    </p:spTree>
    <p:extLst>
      <p:ext uri="{BB962C8B-B14F-4D97-AF65-F5344CB8AC3E}">
        <p14:creationId xmlns:p14="http://schemas.microsoft.com/office/powerpoint/2010/main" val="25519479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9D3B74A1-BB03-344D-CF7A-DCFC2C18B64F}"/>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4BAAAFD5-0086-D862-3EB4-29E9EAB49A69}"/>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BE463D3-A401-E9D0-C540-7BCDC64B7D0C}"/>
              </a:ext>
            </a:extLst>
          </p:cNvPr>
          <p:cNvSpPr>
            <a:spLocks noGrp="1"/>
          </p:cNvSpPr>
          <p:nvPr>
            <p:ph idx="1"/>
          </p:nvPr>
        </p:nvSpPr>
        <p:spPr>
          <a:xfrm>
            <a:off x="150830" y="735292"/>
            <a:ext cx="11943760" cy="6122708"/>
          </a:xfrm>
        </p:spPr>
        <p:txBody>
          <a:bodyPr>
            <a:normAutofit/>
          </a:bodyPr>
          <a:lstStyle/>
          <a:p>
            <a:pPr marL="0" indent="0">
              <a:buNone/>
            </a:pPr>
            <a:r>
              <a:rPr lang="el-GR" b="1" dirty="0">
                <a:solidFill>
                  <a:schemeClr val="accent1"/>
                </a:solidFill>
              </a:rPr>
              <a:t>Διδακτικοί στόχοι </a:t>
            </a:r>
          </a:p>
          <a:p>
            <a:pPr marL="0" indent="0">
              <a:buNone/>
            </a:pPr>
            <a:r>
              <a:rPr lang="el-GR" dirty="0">
                <a:solidFill>
                  <a:schemeClr val="accent1"/>
                </a:solidFill>
              </a:rPr>
              <a:t>Σε επίπεδο στάσεων</a:t>
            </a:r>
          </a:p>
          <a:p>
            <a:pPr marL="0" indent="0">
              <a:buNone/>
            </a:pPr>
            <a:endParaRPr lang="el-GR" dirty="0">
              <a:solidFill>
                <a:schemeClr val="accent1"/>
              </a:solidFill>
            </a:endParaRPr>
          </a:p>
          <a:p>
            <a:pPr marL="0" indent="0">
              <a:buNone/>
            </a:pPr>
            <a:r>
              <a:rPr lang="el-GR" dirty="0">
                <a:solidFill>
                  <a:schemeClr val="accent1"/>
                </a:solidFill>
              </a:rPr>
              <a:t>Οι μαθητές/</a:t>
            </a:r>
            <a:r>
              <a:rPr lang="el-GR" dirty="0" err="1">
                <a:solidFill>
                  <a:schemeClr val="accent1"/>
                </a:solidFill>
              </a:rPr>
              <a:t>τριες</a:t>
            </a:r>
            <a:r>
              <a:rPr lang="el-GR" dirty="0">
                <a:solidFill>
                  <a:schemeClr val="accent1"/>
                </a:solidFill>
              </a:rPr>
              <a:t> να είναι σε θέση να:</a:t>
            </a:r>
          </a:p>
          <a:p>
            <a:pPr marL="0" indent="0">
              <a:buNone/>
            </a:pPr>
            <a:endParaRPr lang="el-GR" dirty="0">
              <a:solidFill>
                <a:schemeClr val="accent1"/>
              </a:solidFill>
            </a:endParaRPr>
          </a:p>
          <a:p>
            <a:r>
              <a:rPr lang="el-GR" dirty="0"/>
              <a:t>Ενδιαφέρονται και να μαθαίνουν για τις πεποιθήσεις, τις αξίες, τις παραδόσεις και τις κοσμοθεωρίες άλλων ανθρώπων</a:t>
            </a:r>
          </a:p>
          <a:p>
            <a:r>
              <a:rPr lang="el-GR" dirty="0"/>
              <a:t>Συνεργάζονται καλά με άλλους ανθρώπους που έχουν πολλές διαφορετικές απόψεις</a:t>
            </a:r>
          </a:p>
          <a:p>
            <a:pPr marL="0" indent="0">
              <a:buNone/>
            </a:pPr>
            <a:endParaRPr lang="el-GR" b="1" dirty="0">
              <a:solidFill>
                <a:schemeClr val="tx1"/>
              </a:solidFill>
            </a:endParaRPr>
          </a:p>
        </p:txBody>
      </p:sp>
    </p:spTree>
    <p:extLst>
      <p:ext uri="{BB962C8B-B14F-4D97-AF65-F5344CB8AC3E}">
        <p14:creationId xmlns:p14="http://schemas.microsoft.com/office/powerpoint/2010/main" val="13355234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E4A46232-6DF5-5B89-92BC-2AEC512C734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FD31D1E9-B2C4-7C4B-FD6B-3F10E086B12D}"/>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C689ADD1-E2F2-6F9C-3494-C07934680AD8}"/>
              </a:ext>
            </a:extLst>
          </p:cNvPr>
          <p:cNvSpPr>
            <a:spLocks noGrp="1"/>
          </p:cNvSpPr>
          <p:nvPr>
            <p:ph idx="1"/>
          </p:nvPr>
        </p:nvSpPr>
        <p:spPr>
          <a:xfrm>
            <a:off x="150830" y="735292"/>
            <a:ext cx="11943760" cy="6122708"/>
          </a:xfrm>
        </p:spPr>
        <p:txBody>
          <a:bodyPr>
            <a:normAutofit/>
          </a:bodyPr>
          <a:lstStyle/>
          <a:p>
            <a:pPr marL="0" indent="0">
              <a:buNone/>
            </a:pPr>
            <a:r>
              <a:rPr lang="el-GR" b="1" dirty="0">
                <a:solidFill>
                  <a:schemeClr val="accent1"/>
                </a:solidFill>
              </a:rPr>
              <a:t>Οργάνωση της διδασκαλίας &amp; απαιτούμενη υλικοτεχνική υποδομή</a:t>
            </a:r>
            <a:r>
              <a:rPr lang="el-GR" b="1" dirty="0">
                <a:solidFill>
                  <a:schemeClr val="tx1"/>
                </a:solidFill>
              </a:rPr>
              <a:t>:</a:t>
            </a:r>
          </a:p>
          <a:p>
            <a:pPr marL="0" indent="0">
              <a:buNone/>
            </a:pPr>
            <a:endParaRPr lang="el-GR" b="1" dirty="0">
              <a:solidFill>
                <a:schemeClr val="tx1"/>
              </a:solidFill>
            </a:endParaRPr>
          </a:p>
          <a:p>
            <a:pPr marL="0" indent="0">
              <a:buNone/>
            </a:pPr>
            <a:r>
              <a:rPr lang="el-GR" dirty="0">
                <a:solidFill>
                  <a:schemeClr val="accent1"/>
                </a:solidFill>
              </a:rPr>
              <a:t>Οι μέθοδοι που ακολουθούνται είναι:</a:t>
            </a:r>
          </a:p>
          <a:p>
            <a:pPr marL="0" indent="0">
              <a:buNone/>
            </a:pPr>
            <a:r>
              <a:rPr lang="el-GR" dirty="0">
                <a:solidFill>
                  <a:schemeClr val="accent1"/>
                </a:solidFill>
              </a:rPr>
              <a:t>•	Βιωματική</a:t>
            </a:r>
          </a:p>
          <a:p>
            <a:pPr marL="0" indent="0">
              <a:buNone/>
            </a:pPr>
            <a:r>
              <a:rPr lang="el-GR" dirty="0">
                <a:solidFill>
                  <a:schemeClr val="accent1"/>
                </a:solidFill>
              </a:rPr>
              <a:t>•	</a:t>
            </a:r>
            <a:r>
              <a:rPr lang="el-GR" dirty="0" err="1">
                <a:solidFill>
                  <a:schemeClr val="accent1"/>
                </a:solidFill>
              </a:rPr>
              <a:t>Ομαδοσυνεργατική</a:t>
            </a:r>
            <a:endParaRPr lang="el-GR" dirty="0">
              <a:solidFill>
                <a:schemeClr val="accent1"/>
              </a:solidFill>
            </a:endParaRPr>
          </a:p>
          <a:p>
            <a:pPr marL="0" indent="0">
              <a:buNone/>
            </a:pPr>
            <a:r>
              <a:rPr lang="el-GR" dirty="0">
                <a:solidFill>
                  <a:schemeClr val="accent1"/>
                </a:solidFill>
              </a:rPr>
              <a:t>•	</a:t>
            </a:r>
            <a:r>
              <a:rPr lang="el-GR" dirty="0" err="1">
                <a:solidFill>
                  <a:schemeClr val="accent1"/>
                </a:solidFill>
              </a:rPr>
              <a:t>Μαθητοκεντρική</a:t>
            </a:r>
            <a:endParaRPr lang="el-GR" dirty="0">
              <a:solidFill>
                <a:schemeClr val="accent1"/>
              </a:solidFill>
            </a:endParaRPr>
          </a:p>
          <a:p>
            <a:pPr marL="0" indent="0">
              <a:buNone/>
            </a:pPr>
            <a:endParaRPr lang="el-GR" dirty="0">
              <a:solidFill>
                <a:schemeClr val="accent1"/>
              </a:solidFill>
            </a:endParaRPr>
          </a:p>
          <a:p>
            <a:pPr marL="0" indent="0">
              <a:buNone/>
            </a:pPr>
            <a:r>
              <a:rPr lang="el-GR" dirty="0">
                <a:solidFill>
                  <a:schemeClr val="accent1"/>
                </a:solidFill>
              </a:rPr>
              <a:t>	Οι μαθητές/</a:t>
            </a:r>
            <a:r>
              <a:rPr lang="el-GR" dirty="0" err="1">
                <a:solidFill>
                  <a:schemeClr val="accent1"/>
                </a:solidFill>
              </a:rPr>
              <a:t>τριες</a:t>
            </a:r>
            <a:r>
              <a:rPr lang="el-GR" dirty="0">
                <a:solidFill>
                  <a:schemeClr val="accent1"/>
                </a:solidFill>
              </a:rPr>
              <a:t> εργάζονται ατομικά και στη συνέχεια χωρισμένοι σε ομάδες εργασίας. Η διαδικασία εντός των ομάδων ρυθμίζεται από τους ίδιους τους μαθητές/</a:t>
            </a:r>
            <a:r>
              <a:rPr lang="el-GR" dirty="0" err="1">
                <a:solidFill>
                  <a:schemeClr val="accent1"/>
                </a:solidFill>
              </a:rPr>
              <a:t>τριες</a:t>
            </a:r>
            <a:r>
              <a:rPr lang="el-GR" dirty="0">
                <a:solidFill>
                  <a:schemeClr val="accent1"/>
                </a:solidFill>
              </a:rPr>
              <a:t> με την υποστήριξη του/της εκπαιδευτικού. Τα πορίσματα των ομάδων συζητούνται στην ολομέλεια.</a:t>
            </a:r>
          </a:p>
          <a:p>
            <a:pPr marL="0" indent="0">
              <a:buNone/>
            </a:pPr>
            <a:endParaRPr lang="el-GR" dirty="0">
              <a:solidFill>
                <a:schemeClr val="accent1"/>
              </a:solidFill>
            </a:endParaRPr>
          </a:p>
          <a:p>
            <a:pPr marL="0" indent="0">
              <a:buNone/>
            </a:pPr>
            <a:endParaRPr lang="el-GR" b="1" dirty="0">
              <a:solidFill>
                <a:schemeClr val="tx1"/>
              </a:solidFill>
            </a:endParaRPr>
          </a:p>
        </p:txBody>
      </p:sp>
    </p:spTree>
    <p:extLst>
      <p:ext uri="{BB962C8B-B14F-4D97-AF65-F5344CB8AC3E}">
        <p14:creationId xmlns:p14="http://schemas.microsoft.com/office/powerpoint/2010/main" val="15866283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8DD7BBFF-BC40-90D5-3467-9AE1373BFD66}"/>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59FE1B17-2602-9098-3968-BAB6C671ACCD}"/>
              </a:ext>
            </a:extLst>
          </p:cNvPr>
          <p:cNvSpPr>
            <a:spLocks noGrp="1"/>
          </p:cNvSpPr>
          <p:nvPr>
            <p:ph type="title"/>
          </p:nvPr>
        </p:nvSpPr>
        <p:spPr>
          <a:xfrm>
            <a:off x="825613" y="299302"/>
            <a:ext cx="10156614" cy="435989"/>
          </a:xfrm>
          <a:noFill/>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D976CCA5-E266-1A10-E69D-ECC71C669045}"/>
              </a:ext>
            </a:extLst>
          </p:cNvPr>
          <p:cNvSpPr>
            <a:spLocks noGrp="1"/>
          </p:cNvSpPr>
          <p:nvPr>
            <p:ph idx="1"/>
          </p:nvPr>
        </p:nvSpPr>
        <p:spPr>
          <a:xfrm>
            <a:off x="150830" y="857838"/>
            <a:ext cx="11943760" cy="6000161"/>
          </a:xfrm>
          <a:solidFill>
            <a:schemeClr val="accent6">
              <a:lumMod val="40000"/>
              <a:lumOff val="60000"/>
            </a:schemeClr>
          </a:solidFill>
        </p:spPr>
        <p:txBody>
          <a:bodyPr>
            <a:normAutofit/>
          </a:bodyPr>
          <a:lstStyle/>
          <a:p>
            <a:pPr marL="0" indent="0" algn="ctr">
              <a:buNone/>
            </a:pPr>
            <a:r>
              <a:rPr lang="el-GR" b="1" dirty="0">
                <a:solidFill>
                  <a:schemeClr val="accent1"/>
                </a:solidFill>
              </a:rPr>
              <a:t>Γ. ΔΙΔΑΚΤΙΚΗ ΔΙΑΔΙΚΑΣΙΑ</a:t>
            </a:r>
          </a:p>
          <a:p>
            <a:pPr marL="0" indent="0">
              <a:buNone/>
            </a:pPr>
            <a:r>
              <a:rPr lang="el-GR" dirty="0">
                <a:solidFill>
                  <a:schemeClr val="accent1"/>
                </a:solidFill>
              </a:rPr>
              <a:t>Στάδια υλοποίησης </a:t>
            </a:r>
          </a:p>
          <a:p>
            <a:pPr marL="0" indent="0">
              <a:buNone/>
            </a:pPr>
            <a:r>
              <a:rPr lang="el-GR" dirty="0">
                <a:solidFill>
                  <a:schemeClr val="accent1"/>
                </a:solidFill>
              </a:rPr>
              <a:t>Α΄ Φάση (Βιώνοντας): </a:t>
            </a:r>
          </a:p>
          <a:p>
            <a:pPr marL="0" indent="0">
              <a:buNone/>
            </a:pPr>
            <a:r>
              <a:rPr lang="el-GR" dirty="0">
                <a:solidFill>
                  <a:schemeClr val="accent1"/>
                </a:solidFill>
              </a:rPr>
              <a:t>Σκέψου – Συζήτησε (-Γράψε) – Μοιράσου: Διάλογος (15΄ λεπτά)</a:t>
            </a:r>
          </a:p>
          <a:p>
            <a:pPr marL="0" indent="0">
              <a:buNone/>
            </a:pPr>
            <a:endParaRPr lang="el-GR" dirty="0">
              <a:solidFill>
                <a:schemeClr val="accent1"/>
              </a:solidFill>
            </a:endParaRPr>
          </a:p>
          <a:p>
            <a:pPr marL="0" indent="0">
              <a:buNone/>
            </a:pPr>
            <a:r>
              <a:rPr lang="el-GR" dirty="0">
                <a:solidFill>
                  <a:schemeClr val="accent1"/>
                </a:solidFill>
              </a:rPr>
              <a:t>Οι μαθητές/</a:t>
            </a:r>
            <a:r>
              <a:rPr lang="el-GR" dirty="0" err="1">
                <a:solidFill>
                  <a:schemeClr val="accent1"/>
                </a:solidFill>
              </a:rPr>
              <a:t>τριες</a:t>
            </a:r>
            <a:r>
              <a:rPr lang="el-GR" dirty="0">
                <a:solidFill>
                  <a:schemeClr val="accent1"/>
                </a:solidFill>
              </a:rPr>
              <a:t> χωρίζονται σε ομάδες και αποφασίζουν για τους ρόλους τους (Συντονίστρια/Συντονιστής, Γραμματέας, Δημοσιογράφος, Εκπρόσωπος Τύπου, Χρονομέτρης)</a:t>
            </a:r>
          </a:p>
          <a:p>
            <a:pPr marL="0" indent="0">
              <a:buNone/>
            </a:pPr>
            <a:r>
              <a:rPr lang="el-GR" dirty="0">
                <a:solidFill>
                  <a:schemeClr val="accent1"/>
                </a:solidFill>
              </a:rPr>
              <a:t>Στη συνέχεια –πρώτα ατομικά και έπειτα σε ομάδες– συζητούν και γράφουν μια περιγραφή για το τι θεωρούν ότι είναι ο διάλογος.</a:t>
            </a:r>
          </a:p>
          <a:p>
            <a:pPr marL="0" indent="0">
              <a:buNone/>
            </a:pPr>
            <a:r>
              <a:rPr lang="el-GR" dirty="0">
                <a:solidFill>
                  <a:srgbClr val="002060"/>
                </a:solidFill>
              </a:rPr>
              <a:t>Ο/Η εκπρόσωπος κάθε ομάδας ανακοινώνει τις απαντήσεις</a:t>
            </a:r>
          </a:p>
          <a:p>
            <a:pPr marL="0" indent="0">
              <a:buNone/>
            </a:pPr>
            <a:r>
              <a:rPr lang="el-GR" dirty="0">
                <a:solidFill>
                  <a:srgbClr val="002060"/>
                </a:solidFill>
              </a:rPr>
              <a:t>Ακολουθεί συζήτηση σχετικά με τον ρόλο του διαλόγου στη ζωή του ανθρώπου.</a:t>
            </a:r>
          </a:p>
          <a:p>
            <a:pPr marL="0" indent="0">
              <a:buNone/>
            </a:pPr>
            <a:r>
              <a:rPr lang="el-GR" dirty="0">
                <a:solidFill>
                  <a:srgbClr val="002060"/>
                </a:solidFill>
              </a:rPr>
              <a:t>Ο/Η εκπαιδευτικός συντονίζει τη συζήτηση.</a:t>
            </a:r>
          </a:p>
          <a:p>
            <a:pPr marL="0" indent="0">
              <a:buNone/>
            </a:pPr>
            <a:endParaRPr lang="el-GR" b="1" dirty="0">
              <a:solidFill>
                <a:schemeClr val="tx1"/>
              </a:solidFill>
            </a:endParaRPr>
          </a:p>
        </p:txBody>
      </p:sp>
    </p:spTree>
    <p:extLst>
      <p:ext uri="{BB962C8B-B14F-4D97-AF65-F5344CB8AC3E}">
        <p14:creationId xmlns:p14="http://schemas.microsoft.com/office/powerpoint/2010/main" val="25472815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3C42F21F-16B2-79F3-25DF-044CEF983D23}"/>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32266FAD-C59E-CA52-BF09-2D8088FB1C04}"/>
              </a:ext>
            </a:extLst>
          </p:cNvPr>
          <p:cNvSpPr>
            <a:spLocks noGrp="1"/>
          </p:cNvSpPr>
          <p:nvPr>
            <p:ph type="title"/>
          </p:nvPr>
        </p:nvSpPr>
        <p:spPr>
          <a:xfrm>
            <a:off x="825613" y="299302"/>
            <a:ext cx="10156614" cy="435989"/>
          </a:xfrm>
        </p:spPr>
        <p:txBody>
          <a:bodyPr>
            <a:normAutofit fontScale="90000"/>
          </a:bodyPr>
          <a:lstStyle/>
          <a:p>
            <a:r>
              <a:rPr lang="el-GR" b="1">
                <a:effectLst>
                  <a:outerShdw blurRad="38100" dist="38100" dir="2700000" algn="tl">
                    <a:srgbClr val="000000">
                      <a:alpha val="43137"/>
                    </a:srgbClr>
                  </a:outerShdw>
                </a:effectLst>
              </a:rPr>
              <a:t>Ενδεικτικο διδακτικο 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24CE8F4B-D535-AB55-C5C9-203A3D372F34}"/>
              </a:ext>
            </a:extLst>
          </p:cNvPr>
          <p:cNvSpPr>
            <a:spLocks noGrp="1"/>
          </p:cNvSpPr>
          <p:nvPr>
            <p:ph idx="1"/>
          </p:nvPr>
        </p:nvSpPr>
        <p:spPr>
          <a:xfrm>
            <a:off x="0" y="1544423"/>
            <a:ext cx="4864789" cy="3569306"/>
          </a:xfrm>
        </p:spPr>
        <p:txBody>
          <a:bodyPr>
            <a:normAutofit/>
          </a:bodyPr>
          <a:lstStyle/>
          <a:p>
            <a:pPr marL="0" indent="0" algn="ctr">
              <a:buNone/>
            </a:pPr>
            <a:r>
              <a:rPr lang="el-GR" b="1" dirty="0">
                <a:solidFill>
                  <a:schemeClr val="accent1"/>
                </a:solidFill>
              </a:rPr>
              <a:t>Γ. ΔΙΔΑΚΤΙΚΗ ΔΙΑΔΙΚΑΣΙΑ</a:t>
            </a:r>
          </a:p>
          <a:p>
            <a:pPr marL="0" indent="0">
              <a:buNone/>
            </a:pPr>
            <a:r>
              <a:rPr lang="el-GR" dirty="0">
                <a:solidFill>
                  <a:schemeClr val="accent1"/>
                </a:solidFill>
              </a:rPr>
              <a:t>Στάδια υλοποίησης </a:t>
            </a:r>
          </a:p>
          <a:p>
            <a:pPr marL="0" indent="0">
              <a:buNone/>
            </a:pPr>
            <a:r>
              <a:rPr lang="el-GR" dirty="0">
                <a:solidFill>
                  <a:schemeClr val="accent1"/>
                </a:solidFill>
              </a:rPr>
              <a:t>Β΄ Φάση (</a:t>
            </a:r>
            <a:r>
              <a:rPr lang="el-GR" dirty="0" err="1">
                <a:solidFill>
                  <a:schemeClr val="accent1"/>
                </a:solidFill>
              </a:rPr>
              <a:t>Νοηματοδοτώντας</a:t>
            </a:r>
            <a:r>
              <a:rPr lang="el-GR" dirty="0">
                <a:solidFill>
                  <a:schemeClr val="accent1"/>
                </a:solidFill>
              </a:rPr>
              <a:t>): </a:t>
            </a:r>
          </a:p>
          <a:p>
            <a:pPr marL="0" indent="0">
              <a:buNone/>
            </a:pPr>
            <a:r>
              <a:rPr lang="el-GR" dirty="0">
                <a:solidFill>
                  <a:schemeClr val="accent1"/>
                </a:solidFill>
              </a:rPr>
              <a:t>Τι βλέπεις; </a:t>
            </a:r>
          </a:p>
          <a:p>
            <a:pPr marL="0" indent="0">
              <a:buNone/>
            </a:pPr>
            <a:r>
              <a:rPr lang="el-GR" dirty="0">
                <a:solidFill>
                  <a:schemeClr val="accent1"/>
                </a:solidFill>
              </a:rPr>
              <a:t>Τι σκέφτεσαι γι’  αυτό που βλέπεις; </a:t>
            </a:r>
          </a:p>
          <a:p>
            <a:pPr marL="0" indent="0">
              <a:buNone/>
            </a:pPr>
            <a:r>
              <a:rPr lang="el-GR" dirty="0">
                <a:solidFill>
                  <a:schemeClr val="accent1"/>
                </a:solidFill>
              </a:rPr>
              <a:t>Τι θα ήθελες να ρωτήσεις (έντεχνος συλλογισμός) με έργο τέχνης (20΄ λεπτά)</a:t>
            </a:r>
          </a:p>
          <a:p>
            <a:pPr marL="0" indent="0">
              <a:buNone/>
            </a:pPr>
            <a:endParaRPr lang="el-GR" dirty="0">
              <a:solidFill>
                <a:schemeClr val="accent1"/>
              </a:solidFill>
            </a:endParaRPr>
          </a:p>
        </p:txBody>
      </p:sp>
      <p:pic>
        <p:nvPicPr>
          <p:cNvPr id="4" name="5 - Θέση περιεχομένου" descr="cq5dam.thumbnail.cropped.750.422.jpeg">
            <a:extLst>
              <a:ext uri="{FF2B5EF4-FFF2-40B4-BE49-F238E27FC236}">
                <a16:creationId xmlns:a16="http://schemas.microsoft.com/office/drawing/2014/main" id="{9BFD438B-E946-E424-2F15-5D15C0D74FD1}"/>
              </a:ext>
            </a:extLst>
          </p:cNvPr>
          <p:cNvPicPr>
            <a:picLocks noChangeAspect="1"/>
          </p:cNvPicPr>
          <p:nvPr/>
        </p:nvPicPr>
        <p:blipFill>
          <a:blip r:embed="rId2"/>
          <a:stretch>
            <a:fillRect/>
          </a:stretch>
        </p:blipFill>
        <p:spPr>
          <a:xfrm>
            <a:off x="4665695" y="1215057"/>
            <a:ext cx="7143750" cy="4019550"/>
          </a:xfrm>
          <a:prstGeom prst="rect">
            <a:avLst/>
          </a:prstGeom>
        </p:spPr>
      </p:pic>
      <p:sp>
        <p:nvSpPr>
          <p:cNvPr id="6" name="TextBox 5">
            <a:extLst>
              <a:ext uri="{FF2B5EF4-FFF2-40B4-BE49-F238E27FC236}">
                <a16:creationId xmlns:a16="http://schemas.microsoft.com/office/drawing/2014/main" id="{159E2502-01D9-E78C-F82C-30F06308E195}"/>
              </a:ext>
            </a:extLst>
          </p:cNvPr>
          <p:cNvSpPr txBox="1"/>
          <p:nvPr/>
        </p:nvSpPr>
        <p:spPr>
          <a:xfrm>
            <a:off x="5141166" y="5325119"/>
            <a:ext cx="6811348" cy="748923"/>
          </a:xfrm>
          <a:prstGeom prst="rect">
            <a:avLst/>
          </a:prstGeom>
          <a:noFill/>
        </p:spPr>
        <p:txBody>
          <a:bodyPr wrap="square">
            <a:spAutoFit/>
          </a:bodyPr>
          <a:lstStyle/>
          <a:p>
            <a:pPr algn="ctr" fontAlgn="base">
              <a:spcAft>
                <a:spcPts val="750"/>
              </a:spcAft>
              <a:buNone/>
            </a:pPr>
            <a:r>
              <a:rPr lang="en-US" sz="1200" i="0" dirty="0">
                <a:solidFill>
                  <a:srgbClr val="222222"/>
                </a:solidFill>
                <a:effectLst/>
              </a:rPr>
              <a:t>Dolores </a:t>
            </a:r>
            <a:r>
              <a:rPr lang="en-US" sz="1200" i="0" dirty="0" err="1">
                <a:solidFill>
                  <a:srgbClr val="222222"/>
                </a:solidFill>
                <a:effectLst/>
              </a:rPr>
              <a:t>Puthod</a:t>
            </a:r>
            <a:r>
              <a:rPr lang="en-US" sz="1200" i="0" dirty="0">
                <a:solidFill>
                  <a:srgbClr val="222222"/>
                </a:solidFill>
                <a:effectLst/>
              </a:rPr>
              <a:t>: “Followers of God”</a:t>
            </a:r>
            <a:r>
              <a:rPr lang="el-GR" sz="1200" i="0" dirty="0">
                <a:solidFill>
                  <a:srgbClr val="222222"/>
                </a:solidFill>
                <a:effectLst/>
              </a:rPr>
              <a:t>, </a:t>
            </a:r>
            <a:r>
              <a:rPr lang="en-US" sz="1200" i="0" dirty="0">
                <a:solidFill>
                  <a:srgbClr val="222222"/>
                </a:solidFill>
                <a:effectLst/>
              </a:rPr>
              <a:t>1978</a:t>
            </a:r>
          </a:p>
          <a:p>
            <a:pPr algn="ctr" fontAlgn="base">
              <a:spcAft>
                <a:spcPts val="750"/>
              </a:spcAft>
              <a:buNone/>
            </a:pPr>
            <a:r>
              <a:rPr lang="en-US" sz="1200" dirty="0">
                <a:solidFill>
                  <a:srgbClr val="222222"/>
                </a:solidFill>
                <a:hlinkClick r:id="rId3"/>
              </a:rPr>
              <a:t>https://www.dicasteryinterreligious.va/wp-content/uploads/2021/09/quadro-cropped-1030x365.jpg</a:t>
            </a:r>
            <a:r>
              <a:rPr lang="en-US" sz="1200" dirty="0">
                <a:solidFill>
                  <a:srgbClr val="222222"/>
                </a:solidFill>
              </a:rPr>
              <a:t> </a:t>
            </a:r>
            <a:endParaRPr lang="en-US" sz="1200" i="0" dirty="0">
              <a:solidFill>
                <a:srgbClr val="222222"/>
              </a:solidFill>
              <a:effectLst/>
            </a:endParaRPr>
          </a:p>
        </p:txBody>
      </p:sp>
    </p:spTree>
    <p:extLst>
      <p:ext uri="{BB962C8B-B14F-4D97-AF65-F5344CB8AC3E}">
        <p14:creationId xmlns:p14="http://schemas.microsoft.com/office/powerpoint/2010/main" val="3438064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42743642-380C-CC17-B7B1-113E88C47FA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1AC9F55-02B1-FDF4-2F73-7FC6E6FD6A4C}"/>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B0CFECF6-15D9-B318-25E5-3B3A8F6216DD}"/>
              </a:ext>
            </a:extLst>
          </p:cNvPr>
          <p:cNvSpPr>
            <a:spLocks noGrp="1"/>
          </p:cNvSpPr>
          <p:nvPr>
            <p:ph idx="1"/>
          </p:nvPr>
        </p:nvSpPr>
        <p:spPr>
          <a:xfrm>
            <a:off x="150830" y="857838"/>
            <a:ext cx="11943760" cy="6000161"/>
          </a:xfrm>
        </p:spPr>
        <p:txBody>
          <a:bodyPr>
            <a:normAutofit/>
          </a:bodyPr>
          <a:lstStyle/>
          <a:p>
            <a:pPr marL="0" indent="0" algn="ctr">
              <a:buNone/>
            </a:pPr>
            <a:r>
              <a:rPr lang="el-GR" b="1" dirty="0">
                <a:solidFill>
                  <a:schemeClr val="accent1"/>
                </a:solidFill>
              </a:rPr>
              <a:t>Γ. ΔΙΔΑΚΤΙΚΗ ΔΙΑΔΙΚΑΣΙΑ</a:t>
            </a:r>
          </a:p>
          <a:p>
            <a:pPr marL="0" indent="0">
              <a:buNone/>
            </a:pPr>
            <a:r>
              <a:rPr lang="el-GR" dirty="0">
                <a:solidFill>
                  <a:schemeClr val="accent1"/>
                </a:solidFill>
              </a:rPr>
              <a:t>Στάδια υλοποίησης </a:t>
            </a:r>
          </a:p>
          <a:p>
            <a:pPr marL="0" indent="0">
              <a:buNone/>
            </a:pPr>
            <a:r>
              <a:rPr lang="el-GR" dirty="0">
                <a:solidFill>
                  <a:schemeClr val="accent1"/>
                </a:solidFill>
              </a:rPr>
              <a:t>Γ΄ Φάση (Αναλύοντας): </a:t>
            </a:r>
          </a:p>
          <a:p>
            <a:pPr marL="0" indent="0">
              <a:buNone/>
            </a:pPr>
            <a:r>
              <a:rPr lang="el-GR" dirty="0">
                <a:solidFill>
                  <a:schemeClr val="accent1"/>
                </a:solidFill>
              </a:rPr>
              <a:t>Γωνιές της Μάθησης με θέματα του </a:t>
            </a:r>
            <a:r>
              <a:rPr lang="el-GR" dirty="0" err="1">
                <a:solidFill>
                  <a:schemeClr val="accent1"/>
                </a:solidFill>
              </a:rPr>
              <a:t>διαθρησκειακού</a:t>
            </a:r>
            <a:r>
              <a:rPr lang="el-GR" dirty="0">
                <a:solidFill>
                  <a:schemeClr val="accent1"/>
                </a:solidFill>
              </a:rPr>
              <a:t> διαλόγου (2</a:t>
            </a:r>
            <a:r>
              <a:rPr lang="el-GR" baseline="30000" dirty="0">
                <a:solidFill>
                  <a:schemeClr val="accent1"/>
                </a:solidFill>
              </a:rPr>
              <a:t>η</a:t>
            </a:r>
            <a:r>
              <a:rPr lang="el-GR" dirty="0">
                <a:solidFill>
                  <a:schemeClr val="accent1"/>
                </a:solidFill>
              </a:rPr>
              <a:t> ώρα 25΄ λεπτά)</a:t>
            </a:r>
          </a:p>
          <a:p>
            <a:pPr marL="0" indent="0">
              <a:buNone/>
            </a:pPr>
            <a:endParaRPr lang="el-GR" dirty="0">
              <a:solidFill>
                <a:schemeClr val="accent1"/>
              </a:solidFill>
            </a:endParaRPr>
          </a:p>
          <a:p>
            <a:pPr marL="0" indent="0">
              <a:buNone/>
            </a:pPr>
            <a:r>
              <a:rPr lang="el-GR" dirty="0">
                <a:solidFill>
                  <a:schemeClr val="accent1"/>
                </a:solidFill>
              </a:rPr>
              <a:t>Οι μαθητές/</a:t>
            </a:r>
            <a:r>
              <a:rPr lang="el-GR" dirty="0" err="1">
                <a:solidFill>
                  <a:schemeClr val="accent1"/>
                </a:solidFill>
              </a:rPr>
              <a:t>τριες</a:t>
            </a:r>
            <a:r>
              <a:rPr lang="el-GR" dirty="0">
                <a:solidFill>
                  <a:schemeClr val="accent1"/>
                </a:solidFill>
              </a:rPr>
              <a:t> σε ομάδες περνούν από κάθε σταθμό και απαντούν στις ερωτήσεις. Έχουν 3 λεπτά στη διάθεσή τους. Στη συνέχεια περνούν στον επόμενο σταθμό. </a:t>
            </a:r>
          </a:p>
          <a:p>
            <a:pPr marL="0" indent="0">
              <a:buNone/>
            </a:pPr>
            <a:r>
              <a:rPr lang="el-GR" dirty="0">
                <a:solidFill>
                  <a:schemeClr val="accent1"/>
                </a:solidFill>
              </a:rPr>
              <a:t>Αφού περάσουν από όλους τους σταθμούς ακολουθεί σε ολομέλεια συζήτηση σχετικά με τον </a:t>
            </a:r>
            <a:r>
              <a:rPr lang="el-GR" dirty="0" err="1">
                <a:solidFill>
                  <a:schemeClr val="accent1"/>
                </a:solidFill>
              </a:rPr>
              <a:t>διαθρησκειακό</a:t>
            </a:r>
            <a:r>
              <a:rPr lang="el-GR" dirty="0">
                <a:solidFill>
                  <a:schemeClr val="accent1"/>
                </a:solidFill>
              </a:rPr>
              <a:t> διάλογο –πρώτα ατομικά και έπειτα σε ομάδες– γράφουν μια περιγραφή για το τι θεωρούν ότι είναι ο διάλογος.</a:t>
            </a:r>
          </a:p>
          <a:p>
            <a:pPr marL="0" indent="0">
              <a:buNone/>
            </a:pPr>
            <a:endParaRPr lang="el-GR" b="1" dirty="0">
              <a:solidFill>
                <a:schemeClr val="tx1"/>
              </a:solidFill>
            </a:endParaRPr>
          </a:p>
        </p:txBody>
      </p:sp>
    </p:spTree>
    <p:extLst>
      <p:ext uri="{BB962C8B-B14F-4D97-AF65-F5344CB8AC3E}">
        <p14:creationId xmlns:p14="http://schemas.microsoft.com/office/powerpoint/2010/main" val="6490597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rot="10800000" flipV="1">
            <a:off x="10146860" y="3114392"/>
            <a:ext cx="1600381" cy="403249"/>
          </a:xfrm>
        </p:spPr>
        <p:txBody>
          <a:bodyPr>
            <a:noAutofit/>
          </a:bodyPr>
          <a:lstStyle/>
          <a:p>
            <a:endParaRPr lang="el-GR" sz="1600" b="1" dirty="0"/>
          </a:p>
        </p:txBody>
      </p:sp>
      <p:pic>
        <p:nvPicPr>
          <p:cNvPr id="4" name="4 - Εικόνα" descr="Γωνίες μάθησης.png"/>
          <p:cNvPicPr>
            <a:picLocks noGrp="1"/>
          </p:cNvPicPr>
          <p:nvPr>
            <p:ph idx="1"/>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0F9B958-BD8A-5672-5FE9-FD62B082FAF2}"/>
              </a:ext>
            </a:extLst>
          </p:cNvPr>
          <p:cNvSpPr txBox="1"/>
          <p:nvPr/>
        </p:nvSpPr>
        <p:spPr>
          <a:xfrm>
            <a:off x="4067459" y="6344181"/>
            <a:ext cx="6160882" cy="369332"/>
          </a:xfrm>
          <a:prstGeom prst="rect">
            <a:avLst/>
          </a:prstGeom>
          <a:noFill/>
        </p:spPr>
        <p:txBody>
          <a:bodyPr wrap="square">
            <a:spAutoFit/>
          </a:bodyPr>
          <a:lstStyle/>
          <a:p>
            <a:r>
              <a:rPr lang="el-GR" sz="1800" b="1" dirty="0">
                <a:solidFill>
                  <a:srgbClr val="FF0000"/>
                </a:solidFill>
              </a:rPr>
              <a:t>Γωνιά της μάθηση</a:t>
            </a:r>
            <a:r>
              <a:rPr lang="el-GR" b="1" dirty="0">
                <a:solidFill>
                  <a:srgbClr val="FF0000"/>
                </a:solidFill>
              </a:rPr>
              <a:t>ς</a:t>
            </a:r>
            <a:r>
              <a:rPr lang="el-GR" sz="1800" b="1" dirty="0">
                <a:solidFill>
                  <a:srgbClr val="FF0000"/>
                </a:solidFill>
              </a:rPr>
              <a:t> ή τροχιά της μ</a:t>
            </a:r>
            <a:r>
              <a:rPr lang="el-GR" b="1" dirty="0">
                <a:solidFill>
                  <a:srgbClr val="FF0000"/>
                </a:solidFill>
              </a:rPr>
              <a:t>άθησης</a:t>
            </a:r>
            <a:endParaRPr lang="el-GR" dirty="0">
              <a:solidFill>
                <a:srgbClr val="FF0000"/>
              </a:solidFill>
            </a:endParaRPr>
          </a:p>
        </p:txBody>
      </p:sp>
    </p:spTree>
    <p:extLst>
      <p:ext uri="{BB962C8B-B14F-4D97-AF65-F5344CB8AC3E}">
        <p14:creationId xmlns:p14="http://schemas.microsoft.com/office/powerpoint/2010/main" val="40762040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5" name="4 - Τίτλος"/>
          <p:cNvSpPr>
            <a:spLocks noGrp="1"/>
          </p:cNvSpPr>
          <p:nvPr>
            <p:ph type="title"/>
          </p:nvPr>
        </p:nvSpPr>
        <p:spPr>
          <a:xfrm>
            <a:off x="3637985" y="361268"/>
            <a:ext cx="8229600" cy="654032"/>
          </a:xfrm>
        </p:spPr>
        <p:txBody>
          <a:bodyPr>
            <a:noAutofit/>
          </a:bodyPr>
          <a:lstStyle/>
          <a:p>
            <a:pPr algn="r"/>
            <a:r>
              <a:rPr lang="el-GR" sz="2000" b="1" dirty="0"/>
              <a:t>Κείμενα </a:t>
            </a:r>
            <a:r>
              <a:rPr lang="el-GR" sz="2000" b="1" dirty="0" err="1"/>
              <a:t>σταθμΩν</a:t>
            </a:r>
            <a:r>
              <a:rPr lang="el-GR" sz="2000" b="1" dirty="0"/>
              <a:t> </a:t>
            </a:r>
            <a:r>
              <a:rPr lang="el-GR" sz="2000" b="1" dirty="0" err="1"/>
              <a:t>μΑθησης</a:t>
            </a:r>
            <a:br>
              <a:rPr lang="el-GR" sz="2000" dirty="0"/>
            </a:br>
            <a:endParaRPr lang="el-GR" sz="2000" dirty="0"/>
          </a:p>
        </p:txBody>
      </p:sp>
      <p:sp>
        <p:nvSpPr>
          <p:cNvPr id="6" name="5 - Θέση περιεχομένου"/>
          <p:cNvSpPr>
            <a:spLocks noGrp="1"/>
          </p:cNvSpPr>
          <p:nvPr>
            <p:ph idx="1"/>
          </p:nvPr>
        </p:nvSpPr>
        <p:spPr>
          <a:xfrm>
            <a:off x="67539" y="0"/>
            <a:ext cx="7600746" cy="6712860"/>
          </a:xfrm>
        </p:spPr>
        <p:txBody>
          <a:bodyPr>
            <a:normAutofit fontScale="32500" lnSpcReduction="20000"/>
          </a:bodyPr>
          <a:lstStyle/>
          <a:p>
            <a:pPr>
              <a:buNone/>
            </a:pPr>
            <a:r>
              <a:rPr lang="el-GR" sz="3400" b="1" dirty="0"/>
              <a:t>1</a:t>
            </a:r>
            <a:r>
              <a:rPr lang="el-GR" sz="3400" b="1" baseline="30000" dirty="0"/>
              <a:t>ος</a:t>
            </a:r>
            <a:r>
              <a:rPr lang="el-GR" sz="3400" b="1" dirty="0"/>
              <a:t> Σταθμός</a:t>
            </a:r>
            <a:endParaRPr lang="el-GR" sz="3400" dirty="0"/>
          </a:p>
          <a:p>
            <a:r>
              <a:rPr lang="el-GR" sz="3400" i="1" dirty="0"/>
              <a:t>«Όλος ο Νόμος (</a:t>
            </a:r>
            <a:r>
              <a:rPr lang="el-GR" sz="3400" i="1" dirty="0" err="1"/>
              <a:t>Τορά</a:t>
            </a:r>
            <a:r>
              <a:rPr lang="el-GR" sz="3400" i="1" dirty="0"/>
              <a:t>) υπάρχει για τον σκοπό της προώθησης της ειρήνης» (</a:t>
            </a:r>
            <a:r>
              <a:rPr lang="el-GR" sz="3400" i="1" dirty="0" err="1"/>
              <a:t>Ταλμούδ</a:t>
            </a:r>
            <a:r>
              <a:rPr lang="el-GR" sz="3400" i="1" dirty="0"/>
              <a:t>, </a:t>
            </a:r>
            <a:r>
              <a:rPr lang="el-GR" sz="3400" i="1" dirty="0" err="1"/>
              <a:t>Κίττινγκ</a:t>
            </a:r>
            <a:r>
              <a:rPr lang="el-GR" sz="3400" i="1" dirty="0"/>
              <a:t> 59Β).</a:t>
            </a:r>
            <a:endParaRPr lang="el-GR" sz="3400" dirty="0"/>
          </a:p>
          <a:p>
            <a:r>
              <a:rPr lang="el-GR" sz="3400" i="1" dirty="0"/>
              <a:t>ΙΙ. «Κύριε, ο Θεός μας, δώσε μας ειρήνη» (Ησαΐας 26,12).		</a:t>
            </a:r>
            <a:endParaRPr lang="el-GR" sz="3400" dirty="0"/>
          </a:p>
          <a:p>
            <a:r>
              <a:rPr lang="en-US" sz="3400" i="1" dirty="0"/>
              <a:t>I</a:t>
            </a:r>
            <a:r>
              <a:rPr lang="el-GR" sz="3400" i="1" dirty="0"/>
              <a:t>ΙΙ. «Αυτά δε θα πραγματοποιηθούν, διότι θα </a:t>
            </a:r>
            <a:r>
              <a:rPr lang="el-GR" sz="3400" i="1" dirty="0" err="1"/>
              <a:t>γεννηθή</a:t>
            </a:r>
            <a:r>
              <a:rPr lang="el-GR" sz="3400" i="1" dirty="0"/>
              <a:t> </a:t>
            </a:r>
            <a:r>
              <a:rPr lang="el-GR" sz="3400" i="1" dirty="0" err="1"/>
              <a:t>δι</a:t>
            </a:r>
            <a:r>
              <a:rPr lang="el-GR" sz="3400" i="1" dirty="0"/>
              <a:t>' ημάς </a:t>
            </a:r>
            <a:r>
              <a:rPr lang="el-GR" sz="3400" i="1" dirty="0" err="1"/>
              <a:t>παιδίον</a:t>
            </a:r>
            <a:r>
              <a:rPr lang="el-GR" sz="3400" i="1" dirty="0"/>
              <a:t>, θα </a:t>
            </a:r>
            <a:r>
              <a:rPr lang="el-GR" sz="3400" i="1" dirty="0" err="1"/>
              <a:t>δοθη</a:t>
            </a:r>
            <a:r>
              <a:rPr lang="el-GR" sz="3400" i="1" dirty="0"/>
              <a:t> εις ημάς ο υιός αυτός, του οποίου η αρχή και εξουσία υπάρχει απ' αρχής επάνω στους ώμους του και θα </a:t>
            </a:r>
            <a:r>
              <a:rPr lang="el-GR" sz="3400" i="1" dirty="0" err="1"/>
              <a:t>καλήται</a:t>
            </a:r>
            <a:r>
              <a:rPr lang="el-GR" sz="3400" i="1" dirty="0"/>
              <a:t> το όνομα αυτού αγγελιαφόρος της μεγάλης βουλής του Θεού, θαυμαστός σύμβουλος, Θεός ισχυρός, εξουσιαστής, αρχηγός της ειρήνης, πατήρ του μέλλοντος αιώνος» (Ησαΐας 9,6).</a:t>
            </a:r>
            <a:endParaRPr lang="el-GR" sz="3400" dirty="0"/>
          </a:p>
          <a:p>
            <a:pPr>
              <a:buNone/>
            </a:pPr>
            <a:endParaRPr lang="el-GR" sz="3400" b="1" dirty="0"/>
          </a:p>
          <a:p>
            <a:pPr>
              <a:buNone/>
            </a:pPr>
            <a:r>
              <a:rPr lang="el-GR" sz="3400" b="1" dirty="0"/>
              <a:t>2</a:t>
            </a:r>
            <a:r>
              <a:rPr lang="el-GR" sz="3400" b="1" baseline="30000" dirty="0"/>
              <a:t>ος</a:t>
            </a:r>
            <a:r>
              <a:rPr lang="el-GR" sz="3400" b="1" dirty="0"/>
              <a:t> Σταθμός</a:t>
            </a:r>
            <a:endParaRPr lang="el-GR" sz="3400" dirty="0"/>
          </a:p>
          <a:p>
            <a:r>
              <a:rPr lang="el-GR" sz="3400" i="1" dirty="0"/>
              <a:t>Ι. Ο Χριστός είναι «η ειρήνη μας» (Εφ. 2,14 και Κολ. 1, 18-20).	</a:t>
            </a:r>
            <a:endParaRPr lang="el-GR" sz="3400" dirty="0"/>
          </a:p>
          <a:p>
            <a:r>
              <a:rPr lang="el-GR" sz="3400" i="1" dirty="0"/>
              <a:t>ΙΙ. «Ειρηνεύετε. Και ο Θεός της αγάπης και της ειρήνης ας είναι μαζί σας (Β΄ </a:t>
            </a:r>
            <a:r>
              <a:rPr lang="el-GR" sz="3400" i="1" dirty="0" err="1"/>
              <a:t>Κορ</a:t>
            </a:r>
            <a:r>
              <a:rPr lang="el-GR" sz="3400" i="1" dirty="0"/>
              <a:t>. 13,11).  </a:t>
            </a:r>
            <a:endParaRPr lang="el-GR" sz="3400" dirty="0"/>
          </a:p>
          <a:p>
            <a:r>
              <a:rPr lang="en-US" sz="3400" i="1" dirty="0"/>
              <a:t>I</a:t>
            </a:r>
            <a:r>
              <a:rPr lang="el-GR" sz="3400" i="1" dirty="0"/>
              <a:t>ΙΙ. ««Δεν υπάρχει πια Ιουδαίος και ειδωλολάτρης, δεν υπάρχει δούλος και ελεύθερος, δεν υπάρχει άντρας και γυναίκα. Όλοι σας είστε ένας, χάρη στον Ιησού Χριστό» (</a:t>
            </a:r>
            <a:r>
              <a:rPr lang="el-GR" sz="3400" i="1" dirty="0" err="1"/>
              <a:t>Γαλ</a:t>
            </a:r>
            <a:r>
              <a:rPr lang="el-GR" sz="3400" i="1" dirty="0"/>
              <a:t>. 3, 28). </a:t>
            </a:r>
            <a:endParaRPr lang="el-GR" sz="3400" dirty="0"/>
          </a:p>
          <a:p>
            <a:r>
              <a:rPr lang="el-GR" sz="3400" i="1" dirty="0"/>
              <a:t>Ι</a:t>
            </a:r>
            <a:r>
              <a:rPr lang="en-US" sz="3400" i="1" dirty="0"/>
              <a:t>V</a:t>
            </a:r>
            <a:r>
              <a:rPr lang="el-GR" sz="3400" i="1" dirty="0"/>
              <a:t>. Οι χριστιανοί είναι «</a:t>
            </a:r>
            <a:r>
              <a:rPr lang="el-GR" sz="3400" i="1" dirty="0" err="1"/>
              <a:t>ειρηνικόν</a:t>
            </a:r>
            <a:r>
              <a:rPr lang="el-GR" sz="3400" i="1" dirty="0"/>
              <a:t> γένος» (</a:t>
            </a:r>
            <a:r>
              <a:rPr lang="el-GR" sz="3400" i="1" dirty="0" err="1"/>
              <a:t>Κλήμης</a:t>
            </a:r>
            <a:r>
              <a:rPr lang="el-GR" sz="3400" i="1" dirty="0"/>
              <a:t> Αλεξανδρείας, Παιδαγωγός, </a:t>
            </a:r>
            <a:r>
              <a:rPr lang="en-US" sz="3400" i="1" dirty="0"/>
              <a:t>PG</a:t>
            </a:r>
            <a:r>
              <a:rPr lang="el-GR" sz="3400" i="1" dirty="0"/>
              <a:t> 8, 428</a:t>
            </a:r>
            <a:r>
              <a:rPr lang="en-US" sz="3400" i="1" dirty="0"/>
              <a:t>B</a:t>
            </a:r>
            <a:r>
              <a:rPr lang="el-GR" sz="3400" i="1" dirty="0"/>
              <a:t>) και «ειρηνικοί στρατιώτες» (</a:t>
            </a:r>
            <a:r>
              <a:rPr lang="el-GR" sz="3400" i="1" dirty="0" err="1"/>
              <a:t>Κλήμης</a:t>
            </a:r>
            <a:r>
              <a:rPr lang="el-GR" sz="3400" i="1" dirty="0"/>
              <a:t> Αλεξανδρείας, Προτρεπτικός προς Έλληνας, </a:t>
            </a:r>
            <a:r>
              <a:rPr lang="en-US" sz="3400" i="1" dirty="0"/>
              <a:t>PG</a:t>
            </a:r>
            <a:r>
              <a:rPr lang="el-GR" sz="3400" i="1" dirty="0"/>
              <a:t> 8, 236</a:t>
            </a:r>
            <a:r>
              <a:rPr lang="en-US" sz="3400" i="1" dirty="0"/>
              <a:t>B</a:t>
            </a:r>
            <a:r>
              <a:rPr lang="el-GR" sz="3400" i="1" dirty="0"/>
              <a:t>). </a:t>
            </a:r>
            <a:endParaRPr lang="el-GR" sz="3400" dirty="0"/>
          </a:p>
          <a:p>
            <a:r>
              <a:rPr lang="en-US" sz="3400" i="1" dirty="0"/>
              <a:t>V</a:t>
            </a:r>
            <a:r>
              <a:rPr lang="el-GR" sz="3400" i="1" dirty="0"/>
              <a:t>. «Δεν μπορώ να πείσω τον εαυτό μου ότι χωρίς να ειρηνεύω με όλους είμαι άξιος να καλούμαι δούλος Ιησού Χριστού» (Μ. Βασιλείου, Επιστολή 203, </a:t>
            </a:r>
            <a:r>
              <a:rPr lang="en-US" sz="3400" i="1" dirty="0"/>
              <a:t>Pg</a:t>
            </a:r>
            <a:r>
              <a:rPr lang="el-GR" sz="3400" i="1" dirty="0"/>
              <a:t> 32, 737</a:t>
            </a:r>
            <a:r>
              <a:rPr lang="en-US" sz="3400" i="1" dirty="0"/>
              <a:t>B</a:t>
            </a:r>
            <a:r>
              <a:rPr lang="el-GR" sz="3400" i="1" dirty="0"/>
              <a:t>).</a:t>
            </a:r>
            <a:endParaRPr lang="el-GR" sz="3400" dirty="0"/>
          </a:p>
          <a:p>
            <a:pPr>
              <a:buNone/>
            </a:pPr>
            <a:r>
              <a:rPr lang="el-GR" sz="3400" b="1" dirty="0"/>
              <a:t> </a:t>
            </a:r>
            <a:endParaRPr lang="el-GR" sz="3400" dirty="0"/>
          </a:p>
          <a:p>
            <a:pPr>
              <a:buNone/>
            </a:pPr>
            <a:r>
              <a:rPr lang="el-GR" sz="3400" b="1" dirty="0"/>
              <a:t>3</a:t>
            </a:r>
            <a:r>
              <a:rPr lang="el-GR" sz="3400" b="1" baseline="30000" dirty="0"/>
              <a:t>ος</a:t>
            </a:r>
            <a:r>
              <a:rPr lang="el-GR" sz="3400" b="1" dirty="0"/>
              <a:t> Σταθμός</a:t>
            </a:r>
            <a:endParaRPr lang="el-GR" sz="3400" dirty="0"/>
          </a:p>
          <a:p>
            <a:r>
              <a:rPr lang="el-GR" sz="3400" dirty="0"/>
              <a:t>Ι. «Ο Θεός προσκαλεί όλους τους ανθρώπους σε οδό ειρήνης, και όποιον βούλεται, κατευθύνει σε οδό σωτηρίας» (Κοράνιο, 10, 26).  ΙΙ. «Ω άνθρωποι! Φοβηθείτε τον Κύριο σας ο οποίος έπλασε εσάς από ένα μόνο ον, από το οποίο έπλασε τη σύντροφό του και από αυτούς τους δύο έπλασε πολλούς άνδρες και γυναίκες» (Κοράνιο, 4,1).</a:t>
            </a:r>
          </a:p>
          <a:p>
            <a:r>
              <a:rPr lang="el-GR" sz="3400" dirty="0"/>
              <a:t>ΙΙΙ. «Η ειρήνη είναι μέγιστο αγαθό» (Κοράνιο, 4, 127). </a:t>
            </a:r>
            <a:r>
              <a:rPr lang="en-US" sz="3400" dirty="0"/>
              <a:t>IV</a:t>
            </a:r>
            <a:r>
              <a:rPr lang="el-GR" sz="3400" dirty="0"/>
              <a:t>. «Αυτός που φονεύει κάποιον που δε διέπραξε φόνο, ή δεν κατέστρεψε τη χώρα, θεωρείται ως φονιάς του ανθρώπινου γένους. Αυτός που δίνει ζωή σε κάποιον άνθρωπο θεωρείται ότι δίδει ζωή σε όλο το ανθρώπινο γένος» (Κοράνιο, 5, 35).</a:t>
            </a:r>
          </a:p>
          <a:p>
            <a:pPr>
              <a:buNone/>
            </a:pPr>
            <a:r>
              <a:rPr lang="el-GR" sz="3400" dirty="0"/>
              <a:t> </a:t>
            </a:r>
          </a:p>
          <a:p>
            <a:pPr marL="0" indent="0">
              <a:buNone/>
            </a:pPr>
            <a:r>
              <a:rPr lang="el-GR" sz="3400" b="1" dirty="0"/>
              <a:t>4</a:t>
            </a:r>
            <a:r>
              <a:rPr lang="el-GR" sz="3400" b="1" baseline="30000" dirty="0"/>
              <a:t>ος</a:t>
            </a:r>
            <a:r>
              <a:rPr lang="el-GR" sz="3400" b="1" dirty="0"/>
              <a:t> Σταθμός -&gt; Σκίτσο</a:t>
            </a:r>
            <a:endParaRPr lang="el-GR" sz="3400" dirty="0"/>
          </a:p>
          <a:p>
            <a:pPr>
              <a:buNone/>
            </a:pPr>
            <a:endParaRPr lang="el-GR" sz="3400" dirty="0"/>
          </a:p>
          <a:p>
            <a:pPr>
              <a:buNone/>
            </a:pPr>
            <a:r>
              <a:rPr lang="el-GR" sz="3400" b="1" dirty="0"/>
              <a:t>5</a:t>
            </a:r>
            <a:r>
              <a:rPr lang="el-GR" sz="3400" b="1" baseline="30000" dirty="0"/>
              <a:t>ος</a:t>
            </a:r>
            <a:r>
              <a:rPr lang="el-GR" sz="3400" b="1" dirty="0"/>
              <a:t> Σταθμός</a:t>
            </a:r>
            <a:endParaRPr lang="el-GR" sz="3400" dirty="0"/>
          </a:p>
          <a:p>
            <a:pPr>
              <a:buNone/>
            </a:pPr>
            <a:r>
              <a:rPr lang="el-GR" sz="3400" dirty="0"/>
              <a:t>	Παρακολουθήστε το βίντεο από 2:30 μέχρι 3:39</a:t>
            </a:r>
          </a:p>
          <a:p>
            <a:pPr>
              <a:buNone/>
            </a:pPr>
            <a:r>
              <a:rPr lang="el-GR" sz="3400" b="1" u="sng" dirty="0">
                <a:hlinkClick r:id="rId2"/>
              </a:rPr>
              <a:t>	https://www.youtube.com/watch?v=KafAxrjAidw&amp;t=109s</a:t>
            </a:r>
            <a:endParaRPr lang="el-GR" sz="3400" dirty="0"/>
          </a:p>
          <a:p>
            <a:endParaRPr lang="el-GR" dirty="0"/>
          </a:p>
        </p:txBody>
      </p:sp>
      <p:pic>
        <p:nvPicPr>
          <p:cNvPr id="7" name="0 - Εικόνα" descr="3.jpg"/>
          <p:cNvPicPr/>
          <p:nvPr/>
        </p:nvPicPr>
        <p:blipFill>
          <a:blip r:embed="rId3"/>
          <a:stretch>
            <a:fillRect/>
          </a:stretch>
        </p:blipFill>
        <p:spPr>
          <a:xfrm>
            <a:off x="7588930" y="4094972"/>
            <a:ext cx="4702659" cy="2536406"/>
          </a:xfrm>
          <a:prstGeom prst="rect">
            <a:avLst/>
          </a:prstGeom>
        </p:spPr>
      </p:pic>
    </p:spTree>
    <p:extLst>
      <p:ext uri="{BB962C8B-B14F-4D97-AF65-F5344CB8AC3E}">
        <p14:creationId xmlns:p14="http://schemas.microsoft.com/office/powerpoint/2010/main" val="4557687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A3760D02-CA0C-708D-5B00-F8B93ACB2BF0}"/>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8FC3448E-C03B-E74C-552E-A41F42C4FD23}"/>
              </a:ext>
            </a:extLst>
          </p:cNvPr>
          <p:cNvSpPr>
            <a:spLocks noGrp="1"/>
          </p:cNvSpPr>
          <p:nvPr>
            <p:ph type="title"/>
          </p:nvPr>
        </p:nvSpPr>
        <p:spPr>
          <a:xfrm>
            <a:off x="825613" y="299302"/>
            <a:ext cx="10156614" cy="435989"/>
          </a:xfrm>
        </p:spPr>
        <p:txBody>
          <a:bodyPr>
            <a:normAutofit fontScale="90000"/>
          </a:bodyPr>
          <a:lstStyle/>
          <a:p>
            <a:r>
              <a:rPr lang="el-GR" b="1" dirty="0" err="1">
                <a:solidFill>
                  <a:srgbClr val="002060"/>
                </a:solidFill>
                <a:effectLst>
                  <a:outerShdw blurRad="38100" dist="38100" dir="2700000" algn="tl">
                    <a:srgbClr val="000000">
                      <a:alpha val="43137"/>
                    </a:srgbClr>
                  </a:outerShdw>
                </a:effectLst>
              </a:rPr>
              <a:t>Ενδεικτικο</a:t>
            </a:r>
            <a:r>
              <a:rPr lang="el-GR" b="1" dirty="0">
                <a:solidFill>
                  <a:srgbClr val="002060"/>
                </a:solidFill>
                <a:effectLst>
                  <a:outerShdw blurRad="38100" dist="38100" dir="2700000" algn="tl">
                    <a:srgbClr val="000000">
                      <a:alpha val="43137"/>
                    </a:srgbClr>
                  </a:outerShdw>
                </a:effectLst>
              </a:rPr>
              <a:t> </a:t>
            </a:r>
            <a:r>
              <a:rPr lang="el-GR" b="1" dirty="0" err="1">
                <a:solidFill>
                  <a:srgbClr val="002060"/>
                </a:solidFill>
                <a:effectLst>
                  <a:outerShdw blurRad="38100" dist="38100" dir="2700000" algn="tl">
                    <a:srgbClr val="000000">
                      <a:alpha val="43137"/>
                    </a:srgbClr>
                  </a:outerShdw>
                </a:effectLst>
              </a:rPr>
              <a:t>διδακτικο</a:t>
            </a:r>
            <a:r>
              <a:rPr lang="el-GR" b="1" dirty="0">
                <a:solidFill>
                  <a:srgbClr val="002060"/>
                </a:solidFill>
                <a:effectLst>
                  <a:outerShdw blurRad="38100" dist="38100" dir="2700000" algn="tl">
                    <a:srgbClr val="000000">
                      <a:alpha val="43137"/>
                    </a:srgbClr>
                  </a:outerShdw>
                </a:effectLst>
              </a:rPr>
              <a:t> </a:t>
            </a:r>
            <a:r>
              <a:rPr lang="el-GR" b="1" dirty="0" err="1">
                <a:solidFill>
                  <a:srgbClr val="002060"/>
                </a:solidFill>
                <a:effectLst>
                  <a:outerShdw blurRad="38100" dist="38100" dir="2700000" algn="tl">
                    <a:srgbClr val="000000">
                      <a:alpha val="43137"/>
                    </a:srgbClr>
                  </a:outerShdw>
                </a:effectLst>
              </a:rPr>
              <a:t>σεναριο</a:t>
            </a:r>
            <a:endParaRPr lang="el-GR" b="1" dirty="0">
              <a:solidFill>
                <a:srgbClr val="002060"/>
              </a:solidFill>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CA0369D2-4658-C082-A525-4F6C58391DB9}"/>
              </a:ext>
            </a:extLst>
          </p:cNvPr>
          <p:cNvSpPr>
            <a:spLocks noGrp="1"/>
          </p:cNvSpPr>
          <p:nvPr>
            <p:ph idx="1"/>
          </p:nvPr>
        </p:nvSpPr>
        <p:spPr>
          <a:xfrm>
            <a:off x="150830" y="857838"/>
            <a:ext cx="11943760" cy="6000161"/>
          </a:xfrm>
        </p:spPr>
        <p:txBody>
          <a:bodyPr>
            <a:normAutofit/>
          </a:bodyPr>
          <a:lstStyle/>
          <a:p>
            <a:pPr marL="0" indent="0" algn="ctr">
              <a:buNone/>
            </a:pPr>
            <a:r>
              <a:rPr lang="el-GR" b="1" dirty="0">
                <a:solidFill>
                  <a:schemeClr val="accent1"/>
                </a:solidFill>
              </a:rPr>
              <a:t>Γ. ΔΙΔΑΚΤΙΚΗ ΔΙΑΔΙΚΑΣΙΑ</a:t>
            </a:r>
          </a:p>
          <a:p>
            <a:pPr marL="0" indent="0">
              <a:buNone/>
            </a:pPr>
            <a:r>
              <a:rPr lang="el-GR" dirty="0">
                <a:solidFill>
                  <a:schemeClr val="accent1"/>
                </a:solidFill>
              </a:rPr>
              <a:t>Στάδια υλοποίησης </a:t>
            </a:r>
          </a:p>
          <a:p>
            <a:pPr marL="0" indent="0">
              <a:buNone/>
            </a:pPr>
            <a:r>
              <a:rPr lang="el-GR" dirty="0">
                <a:solidFill>
                  <a:schemeClr val="accent1"/>
                </a:solidFill>
              </a:rPr>
              <a:t>Δ΄ Φάση (Εφαρμόζοντας): </a:t>
            </a:r>
          </a:p>
          <a:p>
            <a:pPr marL="0" indent="0">
              <a:buNone/>
            </a:pPr>
            <a:r>
              <a:rPr lang="el-GR" dirty="0">
                <a:solidFill>
                  <a:schemeClr val="accent1"/>
                </a:solidFill>
              </a:rPr>
              <a:t>Άρθρο σε </a:t>
            </a:r>
            <a:r>
              <a:rPr lang="el-GR" dirty="0" err="1">
                <a:solidFill>
                  <a:schemeClr val="accent1"/>
                </a:solidFill>
              </a:rPr>
              <a:t>ιστολόγιο</a:t>
            </a:r>
            <a:r>
              <a:rPr lang="el-GR" dirty="0">
                <a:solidFill>
                  <a:schemeClr val="accent1"/>
                </a:solidFill>
              </a:rPr>
              <a:t>/εφημερίδα ή</a:t>
            </a:r>
            <a:r>
              <a:rPr lang="en-US" dirty="0">
                <a:solidFill>
                  <a:schemeClr val="accent1"/>
                </a:solidFill>
              </a:rPr>
              <a:t> podcast </a:t>
            </a:r>
            <a:r>
              <a:rPr lang="el-GR" dirty="0">
                <a:solidFill>
                  <a:schemeClr val="accent1"/>
                </a:solidFill>
              </a:rPr>
              <a:t>(2</a:t>
            </a:r>
            <a:r>
              <a:rPr lang="el-GR" baseline="30000" dirty="0">
                <a:solidFill>
                  <a:schemeClr val="accent1"/>
                </a:solidFill>
              </a:rPr>
              <a:t>η</a:t>
            </a:r>
            <a:r>
              <a:rPr lang="el-GR" dirty="0">
                <a:solidFill>
                  <a:schemeClr val="accent1"/>
                </a:solidFill>
              </a:rPr>
              <a:t> ώρα 20΄ λεπτά)</a:t>
            </a:r>
          </a:p>
          <a:p>
            <a:pPr marL="0" indent="0">
              <a:buNone/>
            </a:pPr>
            <a:r>
              <a:rPr lang="el-GR" dirty="0">
                <a:solidFill>
                  <a:schemeClr val="accent1"/>
                </a:solidFill>
              </a:rPr>
              <a:t>Διαβάστε τα παρακάτω κείμενα.</a:t>
            </a:r>
          </a:p>
          <a:p>
            <a:pPr marL="0" indent="0">
              <a:buNone/>
            </a:pPr>
            <a:r>
              <a:rPr lang="el-GR" dirty="0">
                <a:solidFill>
                  <a:schemeClr val="accent1"/>
                </a:solidFill>
              </a:rPr>
              <a:t>Με την ομάδα σου είστε δημοσιογράφοι που παρακολουθήσατε ένα </a:t>
            </a:r>
            <a:r>
              <a:rPr lang="el-GR" dirty="0" err="1">
                <a:solidFill>
                  <a:schemeClr val="accent1"/>
                </a:solidFill>
              </a:rPr>
              <a:t>διαθρησκειακό</a:t>
            </a:r>
            <a:r>
              <a:rPr lang="el-GR" dirty="0">
                <a:solidFill>
                  <a:schemeClr val="accent1"/>
                </a:solidFill>
              </a:rPr>
              <a:t> συνέδριο στο οποίο μίλησαν διάφοροι θρησκευτικοί εκπρόσωποι σχετικά με την ειρήνη και τη δημοκρατία;</a:t>
            </a:r>
          </a:p>
          <a:p>
            <a:r>
              <a:rPr lang="el-GR" dirty="0">
                <a:solidFill>
                  <a:schemeClr val="accent1"/>
                </a:solidFill>
              </a:rPr>
              <a:t>Τι θα γράφατε σε ένα σύντομο κείμενο που θα αναφέρεται στον τρόπο που οι θρησκείες μπορούν να προάγουν τ</a:t>
            </a:r>
            <a:r>
              <a:rPr lang="el-GR" dirty="0"/>
              <a:t>ην ανεκτικότητα και την ειρηνική συνύπαρξη στη σύγχρονη κοινωνία;</a:t>
            </a:r>
          </a:p>
          <a:p>
            <a:pPr marL="0" indent="0">
              <a:buNone/>
            </a:pPr>
            <a:endParaRPr lang="el-GR" dirty="0">
              <a:solidFill>
                <a:schemeClr val="accent1"/>
              </a:solidFill>
            </a:endParaRPr>
          </a:p>
          <a:p>
            <a:pPr marL="0" indent="0">
              <a:buNone/>
            </a:pPr>
            <a:r>
              <a:rPr lang="el-GR" dirty="0">
                <a:solidFill>
                  <a:schemeClr val="accent1"/>
                </a:solidFill>
              </a:rPr>
              <a:t>Οι μαθητές/</a:t>
            </a:r>
            <a:r>
              <a:rPr lang="el-GR" dirty="0" err="1">
                <a:solidFill>
                  <a:schemeClr val="accent1"/>
                </a:solidFill>
              </a:rPr>
              <a:t>τριες</a:t>
            </a:r>
            <a:r>
              <a:rPr lang="el-GR" dirty="0">
                <a:solidFill>
                  <a:schemeClr val="accent1"/>
                </a:solidFill>
              </a:rPr>
              <a:t> μελετούν &amp; συνεργάζονται.</a:t>
            </a:r>
            <a:endParaRPr lang="el-GR" b="1" dirty="0">
              <a:solidFill>
                <a:schemeClr val="tx1"/>
              </a:solidFill>
            </a:endParaRPr>
          </a:p>
        </p:txBody>
      </p:sp>
    </p:spTree>
    <p:extLst>
      <p:ext uri="{BB962C8B-B14F-4D97-AF65-F5344CB8AC3E}">
        <p14:creationId xmlns:p14="http://schemas.microsoft.com/office/powerpoint/2010/main" val="685919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C5DDE81-F60B-8DD1-309D-3972F3EB1886}"/>
              </a:ext>
            </a:extLst>
          </p:cNvPr>
          <p:cNvSpPr>
            <a:spLocks noGrp="1"/>
          </p:cNvSpPr>
          <p:nvPr>
            <p:ph type="title"/>
          </p:nvPr>
        </p:nvSpPr>
        <p:spPr>
          <a:xfrm>
            <a:off x="1334662" y="2573690"/>
            <a:ext cx="8534400" cy="1507067"/>
          </a:xfrm>
          <a:solidFill>
            <a:schemeClr val="accent2">
              <a:lumMod val="60000"/>
              <a:lumOff val="40000"/>
            </a:schemeClr>
          </a:solidFill>
        </p:spPr>
        <p:txBody>
          <a:bodyPr/>
          <a:lstStyle/>
          <a:p>
            <a:r>
              <a:rPr lang="el-GR" b="1" dirty="0">
                <a:effectLst>
                  <a:outerShdw blurRad="38100" dist="38100" dir="2700000" algn="tl">
                    <a:srgbClr val="000000">
                      <a:alpha val="43137"/>
                    </a:srgbClr>
                  </a:outerShdw>
                </a:effectLst>
              </a:rPr>
              <a:t>ΓΥΜΝΑΣΙΟ</a:t>
            </a:r>
          </a:p>
        </p:txBody>
      </p:sp>
    </p:spTree>
    <p:extLst>
      <p:ext uri="{BB962C8B-B14F-4D97-AF65-F5344CB8AC3E}">
        <p14:creationId xmlns:p14="http://schemas.microsoft.com/office/powerpoint/2010/main" val="30707621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34A771D-0337-FF11-3156-D24EAF9A4A6D}"/>
              </a:ext>
            </a:extLst>
          </p:cNvPr>
          <p:cNvSpPr>
            <a:spLocks noGrp="1"/>
          </p:cNvSpPr>
          <p:nvPr>
            <p:ph idx="1"/>
          </p:nvPr>
        </p:nvSpPr>
        <p:spPr>
          <a:xfrm>
            <a:off x="417551" y="813182"/>
            <a:ext cx="11356897" cy="6581870"/>
          </a:xfrm>
        </p:spPr>
        <p:txBody>
          <a:bodyPr>
            <a:normAutofit lnSpcReduction="10000"/>
          </a:bodyPr>
          <a:lstStyle/>
          <a:p>
            <a:pPr marL="114300" lvl="0" indent="0">
              <a:spcBef>
                <a:spcPts val="360"/>
              </a:spcBef>
              <a:spcAft>
                <a:spcPts val="0"/>
              </a:spcAft>
              <a:buClr>
                <a:schemeClr val="dk1"/>
              </a:buClr>
              <a:buSzPct val="140625"/>
              <a:buNone/>
            </a:pPr>
            <a:r>
              <a:rPr lang="el-GR" b="1" dirty="0"/>
              <a:t>Κείμενο 1</a:t>
            </a:r>
            <a:r>
              <a:rPr lang="el-GR" b="1" baseline="30000" dirty="0"/>
              <a:t>ης</a:t>
            </a:r>
            <a:r>
              <a:rPr lang="el-GR" b="1" dirty="0"/>
              <a:t>  Ομάδας:</a:t>
            </a:r>
          </a:p>
          <a:p>
            <a:pPr marL="457200" lvl="0" indent="-342900">
              <a:spcBef>
                <a:spcPts val="360"/>
              </a:spcBef>
              <a:spcAft>
                <a:spcPts val="0"/>
              </a:spcAft>
              <a:buClr>
                <a:schemeClr val="dk1"/>
              </a:buClr>
              <a:buSzPct val="140625"/>
              <a:buChar char="•"/>
            </a:pPr>
            <a:r>
              <a:rPr lang="el-GR" sz="1700" dirty="0"/>
              <a:t>«Οι διαφορετικές θρησκείες, βασισμένες στο σεβασμό τους για κάθε άνθρωπο ως πλάσμα που καλείται να είναι παιδί του Θεού, συμβάλλουν σημαντικά στην </a:t>
            </a:r>
            <a:r>
              <a:rPr lang="el-GR" sz="1700" b="1" dirty="0"/>
              <a:t>οικοδόμηση της αδελφότητας και στην υπεράσπιση της δικαιοσύνης στην κοινωνία</a:t>
            </a:r>
            <a:r>
              <a:rPr lang="el-GR" sz="1700" dirty="0"/>
              <a:t>. Ο διάλογος μεταξύ των οπαδών των διαφορετικών θρησκειών δεν λαμβάνει χώρα απλώς για χάρη της διπλωματίας, της εκτίμησης ή της ανεκτικότητας. Σύμφωνα με τα λόγια των Επισκόπων της Ινδίας, «ο στόχος του διαλόγου είναι </a:t>
            </a:r>
            <a:r>
              <a:rPr lang="el-GR" sz="1700" b="1" dirty="0"/>
              <a:t>η δημιουργία φιλίας, ειρήνης και αρμονίας και η ανταλλαγή πνευματικών και ηθικών αξιών και εμπειριών με πνεύμα αλήθειας και αγάπης</a:t>
            </a:r>
            <a:r>
              <a:rPr lang="el-GR" sz="1700" dirty="0"/>
              <a:t>». […] </a:t>
            </a:r>
            <a:r>
              <a:rPr lang="el-GR" sz="1700" b="1" dirty="0"/>
              <a:t>Ένα ταξίδι ειρήνης</a:t>
            </a:r>
            <a:r>
              <a:rPr lang="el-GR" sz="1700" dirty="0"/>
              <a:t> είναι δυνατό μεταξύ των θρησκειών. Το σημείο αφετηρίας του πρέπει να είναι ο τρόπος που βλέπει ο Θεός τα πράγματα. «Ο Θεός δεν βλέπει με τα μάτια του, </a:t>
            </a:r>
            <a:r>
              <a:rPr lang="el-GR" sz="1700" b="1" dirty="0"/>
              <a:t>ο Θεός βλέπει με την καρδιά του. Και η αγάπη του Θεού είναι η ίδια για όλους, ανεξαρτήτως θρησκείας.</a:t>
            </a:r>
            <a:r>
              <a:rPr lang="el-GR" sz="1700" dirty="0"/>
              <a:t> Ακόμα κι αν είναι άθεοι, η αγάπη του είναι η ίδια. Όταν έρθει η τελευταία μέρα, και υπάρχει αρκετό φως για να δούμε τα πράγματα όπως είναι στην πραγματικότητα, θα βρεθούμε αρκετά έκπληκτοι».</a:t>
            </a:r>
          </a:p>
          <a:p>
            <a:pPr marL="457200" lvl="0" indent="-342900">
              <a:spcBef>
                <a:spcPts val="360"/>
              </a:spcBef>
              <a:spcAft>
                <a:spcPts val="0"/>
              </a:spcAft>
              <a:buClr>
                <a:schemeClr val="dk1"/>
              </a:buClr>
              <a:buSzPct val="140625"/>
              <a:buChar char="•"/>
            </a:pPr>
            <a:r>
              <a:rPr lang="el-GR" sz="1700" dirty="0"/>
              <a:t>284. Κατά καιρούς, </a:t>
            </a:r>
            <a:r>
              <a:rPr lang="el-GR" sz="1700" b="1" dirty="0"/>
              <a:t>η </a:t>
            </a:r>
            <a:r>
              <a:rPr lang="el-GR" sz="1700" b="1" dirty="0" err="1"/>
              <a:t>φονταμενταλιστική</a:t>
            </a:r>
            <a:r>
              <a:rPr lang="el-GR" sz="1700" b="1" dirty="0"/>
              <a:t> βία εξαπολύεται σε ορισμένες ομάδες</a:t>
            </a:r>
            <a:r>
              <a:rPr lang="el-GR" sz="1700" dirty="0"/>
              <a:t>, ανεξαρτήτως θρησκείας, από την ραθυμία των ηγετών τους. Ωστόσο, «η εντολή της ειρήνης είναι εγγεγραμμένη στα βάθη των θρησκευτικών παραδόσεων που εκπροσωπούμε… Ως </a:t>
            </a:r>
            <a:r>
              <a:rPr lang="el-GR" sz="1700" b="1" dirty="0"/>
              <a:t>θρησκευτικοί ηγέτες, καλούμαστε να είμαστε αληθινοί «άνθρωποι του διαλόγου», να συνεργαστούμε στην οικοδόμηση της ειρήνης όχι ως μεσάζοντες αλλά ως αυθεντικοί μεσολαβητές.</a:t>
            </a:r>
            <a:r>
              <a:rPr lang="el-GR" sz="1700" dirty="0"/>
              <a:t> Οι μεσάζοντες επιδιώκουν να κάνουν σε όλους έκπτωση, τελικά για να κερδίσουν κάτι για τον εαυτό τους. Ο μεσολαβητής, από την άλλη πλευρά, είναι αυτός που δεν κρατά τίποτα για τον εαυτό του, αλλά μάλλον ξοδεύει τον εαυτό του γενναιόδωρα μέχρι να καταναλωθεί, γνωρίζοντας ότι το μόνο κέρδος είναι η ειρήνη. Ο</a:t>
            </a:r>
            <a:r>
              <a:rPr lang="el-GR" sz="1700" b="1" dirty="0"/>
              <a:t> καθένας μας καλείται να είναι </a:t>
            </a:r>
            <a:r>
              <a:rPr lang="el-GR" sz="1700" b="1" u="sng" dirty="0"/>
              <a:t>τεχνίτης της ειρήνης</a:t>
            </a:r>
            <a:r>
              <a:rPr lang="el-GR" sz="1700" b="1" dirty="0"/>
              <a:t>, ενώνοντας και όχι διχάζοντας, σβήνοντας το μίσος και μη κρατώντας το, ανοίγοντας μονοπάτια διαλόγου και όχι χτίζοντας νέα τείχη</a:t>
            </a:r>
            <a:r>
              <a:rPr lang="el-GR" sz="1700" dirty="0"/>
              <a:t>».[283] </a:t>
            </a:r>
          </a:p>
          <a:p>
            <a:pPr marL="457200" lvl="0" indent="-342900">
              <a:spcBef>
                <a:spcPts val="360"/>
              </a:spcBef>
              <a:spcAft>
                <a:spcPts val="0"/>
              </a:spcAft>
              <a:buClr>
                <a:schemeClr val="dk1"/>
              </a:buClr>
              <a:buSzPct val="140625"/>
              <a:buChar char="•"/>
            </a:pPr>
            <a:endParaRPr lang="el-GR" sz="1700" dirty="0"/>
          </a:p>
          <a:p>
            <a:pPr marL="457200" lvl="0" indent="-342900">
              <a:spcBef>
                <a:spcPts val="360"/>
              </a:spcBef>
              <a:spcAft>
                <a:spcPts val="0"/>
              </a:spcAft>
              <a:buClr>
                <a:schemeClr val="dk1"/>
              </a:buClr>
              <a:buSzPct val="140625"/>
              <a:buChar char="•"/>
            </a:pPr>
            <a:r>
              <a:rPr lang="el-GR" sz="1700" dirty="0"/>
              <a:t>(</a:t>
            </a:r>
            <a:r>
              <a:rPr lang="el-GR" sz="1700" b="1" dirty="0" err="1"/>
              <a:t>Encyclical</a:t>
            </a:r>
            <a:r>
              <a:rPr lang="el-GR" sz="1700" b="1" dirty="0"/>
              <a:t> </a:t>
            </a:r>
            <a:r>
              <a:rPr lang="el-GR" sz="1700" b="1" dirty="0" err="1"/>
              <a:t>Letter</a:t>
            </a:r>
            <a:r>
              <a:rPr lang="el-GR" sz="1700" b="1" dirty="0"/>
              <a:t> </a:t>
            </a:r>
            <a:r>
              <a:rPr lang="el-GR" sz="1700" b="1" i="1" dirty="0" err="1"/>
              <a:t>Fratelli</a:t>
            </a:r>
            <a:r>
              <a:rPr lang="el-GR" sz="1700" b="1" i="1" dirty="0"/>
              <a:t> </a:t>
            </a:r>
            <a:r>
              <a:rPr lang="el-GR" sz="1700" b="1" i="1" dirty="0" err="1"/>
              <a:t>Tutti</a:t>
            </a:r>
            <a:r>
              <a:rPr lang="el-GR" sz="1700" b="1" i="1" dirty="0"/>
              <a:t> </a:t>
            </a:r>
            <a:r>
              <a:rPr lang="el-GR" sz="1700" b="1" dirty="0" err="1"/>
              <a:t>Pope</a:t>
            </a:r>
            <a:r>
              <a:rPr lang="el-GR" sz="1700" b="1" dirty="0"/>
              <a:t> </a:t>
            </a:r>
            <a:r>
              <a:rPr lang="el-GR" sz="1700" b="1" dirty="0" err="1"/>
              <a:t>Francis</a:t>
            </a:r>
            <a:r>
              <a:rPr lang="el-GR" sz="1700" b="1" dirty="0"/>
              <a:t>, 3 </a:t>
            </a:r>
            <a:r>
              <a:rPr lang="el-GR" sz="1700" b="1" dirty="0" err="1"/>
              <a:t>October</a:t>
            </a:r>
            <a:r>
              <a:rPr lang="el-GR" sz="1700" b="1" dirty="0"/>
              <a:t> 2020</a:t>
            </a:r>
            <a:r>
              <a:rPr lang="el-GR" sz="1400" b="1" dirty="0"/>
              <a:t>: </a:t>
            </a:r>
            <a:r>
              <a:rPr lang="el-GR" sz="1400" b="1" u="sng" dirty="0">
                <a:solidFill>
                  <a:schemeClr val="hlink"/>
                </a:solidFill>
                <a:hlinkClick r:id="rId2"/>
              </a:rPr>
              <a:t>https://www.dicasteryinterreligious.va/fratelli-tutti-encyclical-letter/</a:t>
            </a:r>
            <a:r>
              <a:rPr lang="el-GR" sz="1100" b="1" dirty="0"/>
              <a:t> )</a:t>
            </a:r>
            <a:endParaRPr lang="el-GR" sz="1100" dirty="0"/>
          </a:p>
          <a:p>
            <a:pPr marL="342900" lvl="0" indent="-342900">
              <a:spcBef>
                <a:spcPts val="0"/>
              </a:spcBef>
              <a:spcAft>
                <a:spcPts val="0"/>
              </a:spcAft>
              <a:buClr>
                <a:schemeClr val="dk1"/>
              </a:buClr>
              <a:buSzPct val="100000"/>
              <a:buChar char="•"/>
            </a:pPr>
            <a:endParaRPr lang="el-GR" sz="1900" dirty="0"/>
          </a:p>
          <a:p>
            <a:pPr marL="342900" lvl="0" indent="-342900">
              <a:spcBef>
                <a:spcPts val="0"/>
              </a:spcBef>
              <a:spcAft>
                <a:spcPts val="0"/>
              </a:spcAft>
              <a:buClr>
                <a:schemeClr val="dk1"/>
              </a:buClr>
              <a:buSzPct val="100000"/>
              <a:buChar char="•"/>
            </a:pPr>
            <a:endParaRPr lang="el-GR" sz="1900" dirty="0"/>
          </a:p>
          <a:p>
            <a:pPr marL="0" indent="0">
              <a:buNone/>
            </a:pPr>
            <a:endParaRPr lang="el-GR" sz="1900" dirty="0">
              <a:solidFill>
                <a:srgbClr val="222222"/>
              </a:solidFill>
            </a:endParaRPr>
          </a:p>
          <a:p>
            <a:endParaRPr lang="el-GR" dirty="0">
              <a:solidFill>
                <a:srgbClr val="222222"/>
              </a:solidFill>
            </a:endParaRPr>
          </a:p>
          <a:p>
            <a:endParaRPr lang="el-GR" dirty="0"/>
          </a:p>
        </p:txBody>
      </p:sp>
    </p:spTree>
    <p:extLst>
      <p:ext uri="{BB962C8B-B14F-4D97-AF65-F5344CB8AC3E}">
        <p14:creationId xmlns:p14="http://schemas.microsoft.com/office/powerpoint/2010/main" val="19519512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6FCC6ADF-CD1F-A632-7733-0AE5467A1CCE}"/>
              </a:ext>
            </a:extLst>
          </p:cNvPr>
          <p:cNvSpPr>
            <a:spLocks noGrp="1"/>
          </p:cNvSpPr>
          <p:nvPr>
            <p:ph idx="1"/>
          </p:nvPr>
        </p:nvSpPr>
        <p:spPr>
          <a:xfrm>
            <a:off x="684212" y="685800"/>
            <a:ext cx="10727500" cy="5843016"/>
          </a:xfrm>
        </p:spPr>
        <p:txBody>
          <a:bodyPr>
            <a:normAutofit/>
          </a:bodyPr>
          <a:lstStyle/>
          <a:p>
            <a:pPr marL="0" indent="0">
              <a:spcBef>
                <a:spcPts val="0"/>
              </a:spcBef>
              <a:spcAft>
                <a:spcPts val="0"/>
              </a:spcAft>
              <a:buClr>
                <a:schemeClr val="dk1"/>
              </a:buClr>
              <a:buSzPct val="100000"/>
              <a:buNone/>
            </a:pPr>
            <a:r>
              <a:rPr lang="el-GR" b="1" dirty="0">
                <a:solidFill>
                  <a:srgbClr val="002060"/>
                </a:solidFill>
              </a:rPr>
              <a:t>ΚΕΙΜΕΝΑ 2</a:t>
            </a:r>
            <a:r>
              <a:rPr lang="el-GR" b="1" baseline="30000" dirty="0">
                <a:solidFill>
                  <a:srgbClr val="002060"/>
                </a:solidFill>
              </a:rPr>
              <a:t>ης</a:t>
            </a:r>
            <a:r>
              <a:rPr lang="el-GR" b="1" dirty="0">
                <a:solidFill>
                  <a:srgbClr val="002060"/>
                </a:solidFill>
              </a:rPr>
              <a:t> ομάδας</a:t>
            </a:r>
          </a:p>
          <a:p>
            <a:pPr marL="342900" indent="-342900">
              <a:spcBef>
                <a:spcPts val="0"/>
              </a:spcBef>
              <a:spcAft>
                <a:spcPts val="0"/>
              </a:spcAft>
              <a:buClr>
                <a:schemeClr val="dk1"/>
              </a:buClr>
              <a:buSzPct val="100000"/>
              <a:buFont typeface="Wingdings 3" panose="05040102010807070707" pitchFamily="18" charset="2"/>
              <a:buChar char="•"/>
            </a:pPr>
            <a:endParaRPr lang="el-GR" dirty="0">
              <a:solidFill>
                <a:srgbClr val="222222"/>
              </a:solidFill>
            </a:endParaRPr>
          </a:p>
          <a:p>
            <a:pPr>
              <a:spcBef>
                <a:spcPts val="0"/>
              </a:spcBef>
              <a:spcAft>
                <a:spcPts val="0"/>
              </a:spcAft>
              <a:buClr>
                <a:schemeClr val="dk1"/>
              </a:buClr>
              <a:buSzPct val="100000"/>
              <a:buFont typeface="Arial" panose="020B0604020202020204" pitchFamily="34" charset="0"/>
              <a:buChar char="•"/>
            </a:pPr>
            <a:r>
              <a:rPr lang="el-GR" dirty="0">
                <a:solidFill>
                  <a:srgbClr val="002060"/>
                </a:solidFill>
              </a:rPr>
              <a:t>«</a:t>
            </a:r>
            <a:r>
              <a:rPr lang="el-GR" i="1" dirty="0" err="1">
                <a:solidFill>
                  <a:srgbClr val="002060"/>
                </a:solidFill>
              </a:rPr>
              <a:t>Ὅσο</a:t>
            </a:r>
            <a:r>
              <a:rPr lang="el-GR" i="1" dirty="0">
                <a:solidFill>
                  <a:srgbClr val="002060"/>
                </a:solidFill>
              </a:rPr>
              <a:t> περισσότερο </a:t>
            </a:r>
            <a:r>
              <a:rPr lang="el-GR" i="1" dirty="0" err="1">
                <a:solidFill>
                  <a:srgbClr val="002060"/>
                </a:solidFill>
              </a:rPr>
              <a:t>κατανοοῦμε</a:t>
            </a:r>
            <a:r>
              <a:rPr lang="el-GR" i="1" dirty="0">
                <a:solidFill>
                  <a:srgbClr val="002060"/>
                </a:solidFill>
              </a:rPr>
              <a:t> ὁ </a:t>
            </a:r>
            <a:r>
              <a:rPr lang="el-GR" i="1" dirty="0" err="1">
                <a:solidFill>
                  <a:srgbClr val="002060"/>
                </a:solidFill>
              </a:rPr>
              <a:t>ἕνας</a:t>
            </a:r>
            <a:r>
              <a:rPr lang="el-GR" i="1" dirty="0">
                <a:solidFill>
                  <a:srgbClr val="002060"/>
                </a:solidFill>
              </a:rPr>
              <a:t> </a:t>
            </a:r>
            <a:r>
              <a:rPr lang="el-GR" i="1" dirty="0" err="1">
                <a:solidFill>
                  <a:srgbClr val="002060"/>
                </a:solidFill>
              </a:rPr>
              <a:t>τή</a:t>
            </a:r>
            <a:r>
              <a:rPr lang="el-GR" i="1" dirty="0">
                <a:solidFill>
                  <a:srgbClr val="002060"/>
                </a:solidFill>
              </a:rPr>
              <a:t> νοοτροπία </a:t>
            </a:r>
            <a:r>
              <a:rPr lang="el-GR" i="1" dirty="0" err="1">
                <a:solidFill>
                  <a:srgbClr val="002060"/>
                </a:solidFill>
              </a:rPr>
              <a:t>τοῦ</a:t>
            </a:r>
            <a:r>
              <a:rPr lang="el-GR" i="1" dirty="0">
                <a:solidFill>
                  <a:srgbClr val="002060"/>
                </a:solidFill>
              </a:rPr>
              <a:t> </a:t>
            </a:r>
            <a:r>
              <a:rPr lang="el-GR" i="1" dirty="0" err="1">
                <a:solidFill>
                  <a:srgbClr val="002060"/>
                </a:solidFill>
              </a:rPr>
              <a:t>ἄλλου</a:t>
            </a:r>
            <a:r>
              <a:rPr lang="el-GR" i="1" dirty="0">
                <a:solidFill>
                  <a:srgbClr val="002060"/>
                </a:solidFill>
              </a:rPr>
              <a:t>, τόσο </a:t>
            </a:r>
            <a:r>
              <a:rPr lang="el-GR" i="1" dirty="0" err="1">
                <a:solidFill>
                  <a:srgbClr val="002060"/>
                </a:solidFill>
              </a:rPr>
              <a:t>πιό</a:t>
            </a:r>
            <a:r>
              <a:rPr lang="el-GR" i="1" dirty="0">
                <a:solidFill>
                  <a:srgbClr val="002060"/>
                </a:solidFill>
              </a:rPr>
              <a:t> πολλά </a:t>
            </a:r>
            <a:r>
              <a:rPr lang="el-GR" i="1" dirty="0" err="1">
                <a:solidFill>
                  <a:srgbClr val="002060"/>
                </a:solidFill>
              </a:rPr>
              <a:t>μποροῦμε</a:t>
            </a:r>
            <a:r>
              <a:rPr lang="el-GR" i="1" dirty="0">
                <a:solidFill>
                  <a:srgbClr val="002060"/>
                </a:solidFill>
              </a:rPr>
              <a:t> </a:t>
            </a:r>
            <a:r>
              <a:rPr lang="el-GR" i="1" dirty="0" err="1">
                <a:solidFill>
                  <a:srgbClr val="002060"/>
                </a:solidFill>
              </a:rPr>
              <a:t>νά</a:t>
            </a:r>
            <a:r>
              <a:rPr lang="el-GR" i="1" dirty="0">
                <a:solidFill>
                  <a:srgbClr val="002060"/>
                </a:solidFill>
              </a:rPr>
              <a:t> μάθουμε ὁ </a:t>
            </a:r>
            <a:r>
              <a:rPr lang="el-GR" i="1" dirty="0" err="1">
                <a:solidFill>
                  <a:srgbClr val="002060"/>
                </a:solidFill>
              </a:rPr>
              <a:t>ἕνας</a:t>
            </a:r>
            <a:r>
              <a:rPr lang="el-GR" i="1" dirty="0">
                <a:solidFill>
                  <a:srgbClr val="002060"/>
                </a:solidFill>
              </a:rPr>
              <a:t> </a:t>
            </a:r>
            <a:r>
              <a:rPr lang="el-GR" i="1" dirty="0" err="1">
                <a:solidFill>
                  <a:srgbClr val="002060"/>
                </a:solidFill>
              </a:rPr>
              <a:t>γιά</a:t>
            </a:r>
            <a:r>
              <a:rPr lang="el-GR" i="1" dirty="0">
                <a:solidFill>
                  <a:srgbClr val="002060"/>
                </a:solidFill>
              </a:rPr>
              <a:t> </a:t>
            </a:r>
            <a:r>
              <a:rPr lang="el-GR" i="1" dirty="0" err="1">
                <a:solidFill>
                  <a:srgbClr val="002060"/>
                </a:solidFill>
              </a:rPr>
              <a:t>τόν</a:t>
            </a:r>
            <a:r>
              <a:rPr lang="el-GR" i="1" dirty="0">
                <a:solidFill>
                  <a:srgbClr val="002060"/>
                </a:solidFill>
              </a:rPr>
              <a:t> </a:t>
            </a:r>
            <a:r>
              <a:rPr lang="el-GR" i="1" dirty="0" err="1">
                <a:solidFill>
                  <a:srgbClr val="002060"/>
                </a:solidFill>
              </a:rPr>
              <a:t>ἄλλον</a:t>
            </a:r>
            <a:r>
              <a:rPr lang="el-GR" i="1" dirty="0">
                <a:solidFill>
                  <a:srgbClr val="002060"/>
                </a:solidFill>
              </a:rPr>
              <a:t>. </a:t>
            </a:r>
            <a:r>
              <a:rPr lang="el-GR" i="1" dirty="0" err="1">
                <a:solidFill>
                  <a:srgbClr val="002060"/>
                </a:solidFill>
              </a:rPr>
              <a:t>Καί</a:t>
            </a:r>
            <a:r>
              <a:rPr lang="el-GR" i="1" dirty="0">
                <a:solidFill>
                  <a:srgbClr val="002060"/>
                </a:solidFill>
              </a:rPr>
              <a:t> τόσο </a:t>
            </a:r>
            <a:r>
              <a:rPr lang="el-GR" i="1" dirty="0" err="1">
                <a:solidFill>
                  <a:srgbClr val="002060"/>
                </a:solidFill>
              </a:rPr>
              <a:t>εὐκολότερα</a:t>
            </a:r>
            <a:r>
              <a:rPr lang="el-GR" i="1" dirty="0">
                <a:solidFill>
                  <a:srgbClr val="002060"/>
                </a:solidFill>
              </a:rPr>
              <a:t> </a:t>
            </a:r>
            <a:r>
              <a:rPr lang="el-GR" i="1" dirty="0" err="1">
                <a:solidFill>
                  <a:srgbClr val="002060"/>
                </a:solidFill>
              </a:rPr>
              <a:t>μποροῦμε</a:t>
            </a:r>
            <a:r>
              <a:rPr lang="el-GR" i="1" dirty="0">
                <a:solidFill>
                  <a:srgbClr val="002060"/>
                </a:solidFill>
              </a:rPr>
              <a:t> </a:t>
            </a:r>
            <a:r>
              <a:rPr lang="el-GR" i="1" dirty="0" err="1">
                <a:solidFill>
                  <a:srgbClr val="002060"/>
                </a:solidFill>
              </a:rPr>
              <a:t>νά</a:t>
            </a:r>
            <a:r>
              <a:rPr lang="el-GR" i="1" dirty="0">
                <a:solidFill>
                  <a:srgbClr val="002060"/>
                </a:solidFill>
              </a:rPr>
              <a:t> </a:t>
            </a:r>
            <a:r>
              <a:rPr lang="el-GR" i="1" dirty="0" err="1">
                <a:solidFill>
                  <a:srgbClr val="002060"/>
                </a:solidFill>
              </a:rPr>
              <a:t>ἀναπτύξουμε</a:t>
            </a:r>
            <a:r>
              <a:rPr lang="el-GR" i="1" dirty="0">
                <a:solidFill>
                  <a:srgbClr val="002060"/>
                </a:solidFill>
              </a:rPr>
              <a:t> </a:t>
            </a:r>
            <a:r>
              <a:rPr lang="el-GR" i="1" dirty="0" err="1">
                <a:solidFill>
                  <a:srgbClr val="002060"/>
                </a:solidFill>
              </a:rPr>
              <a:t>τόν</a:t>
            </a:r>
            <a:r>
              <a:rPr lang="el-GR" i="1" dirty="0">
                <a:solidFill>
                  <a:srgbClr val="002060"/>
                </a:solidFill>
              </a:rPr>
              <a:t> σεβασμό </a:t>
            </a:r>
            <a:r>
              <a:rPr lang="el-GR" i="1" dirty="0" err="1">
                <a:solidFill>
                  <a:srgbClr val="002060"/>
                </a:solidFill>
              </a:rPr>
              <a:t>καί</a:t>
            </a:r>
            <a:r>
              <a:rPr lang="el-GR" i="1" dirty="0">
                <a:solidFill>
                  <a:srgbClr val="002060"/>
                </a:solidFill>
              </a:rPr>
              <a:t> </a:t>
            </a:r>
            <a:r>
              <a:rPr lang="el-GR" i="1" dirty="0" err="1">
                <a:solidFill>
                  <a:srgbClr val="002060"/>
                </a:solidFill>
              </a:rPr>
              <a:t>τήν</a:t>
            </a:r>
            <a:r>
              <a:rPr lang="el-GR" i="1" dirty="0">
                <a:solidFill>
                  <a:srgbClr val="002060"/>
                </a:solidFill>
              </a:rPr>
              <a:t> </a:t>
            </a:r>
            <a:r>
              <a:rPr lang="el-GR" i="1" dirty="0" err="1">
                <a:solidFill>
                  <a:srgbClr val="002060"/>
                </a:solidFill>
              </a:rPr>
              <a:t>ἀνεκτικότητα</a:t>
            </a:r>
            <a:r>
              <a:rPr lang="el-GR" i="1" dirty="0">
                <a:solidFill>
                  <a:srgbClr val="002060"/>
                </a:solidFill>
              </a:rPr>
              <a:t> </a:t>
            </a:r>
            <a:r>
              <a:rPr lang="el-GR" i="1" dirty="0" err="1">
                <a:solidFill>
                  <a:srgbClr val="002060"/>
                </a:solidFill>
              </a:rPr>
              <a:t>στή</a:t>
            </a:r>
            <a:r>
              <a:rPr lang="el-GR" i="1" dirty="0">
                <a:solidFill>
                  <a:srgbClr val="002060"/>
                </a:solidFill>
              </a:rPr>
              <a:t> δική μας ζωή </a:t>
            </a:r>
            <a:r>
              <a:rPr lang="el-GR" i="1" dirty="0" err="1">
                <a:solidFill>
                  <a:srgbClr val="002060"/>
                </a:solidFill>
              </a:rPr>
              <a:t>καί</a:t>
            </a:r>
            <a:r>
              <a:rPr lang="el-GR" i="1" dirty="0">
                <a:solidFill>
                  <a:srgbClr val="002060"/>
                </a:solidFill>
              </a:rPr>
              <a:t> </a:t>
            </a:r>
            <a:r>
              <a:rPr lang="el-GR" i="1" dirty="0" err="1">
                <a:solidFill>
                  <a:srgbClr val="002060"/>
                </a:solidFill>
              </a:rPr>
              <a:t>στή</a:t>
            </a:r>
            <a:r>
              <a:rPr lang="el-GR" i="1" dirty="0">
                <a:solidFill>
                  <a:srgbClr val="002060"/>
                </a:solidFill>
              </a:rPr>
              <a:t> συμπεριφορά μας </a:t>
            </a:r>
            <a:r>
              <a:rPr lang="el-GR" i="1" dirty="0" err="1">
                <a:solidFill>
                  <a:srgbClr val="002060"/>
                </a:solidFill>
              </a:rPr>
              <a:t>πρός</a:t>
            </a:r>
            <a:r>
              <a:rPr lang="el-GR" i="1" dirty="0">
                <a:solidFill>
                  <a:srgbClr val="002060"/>
                </a:solidFill>
              </a:rPr>
              <a:t> </a:t>
            </a:r>
            <a:r>
              <a:rPr lang="el-GR" i="1" dirty="0" err="1">
                <a:solidFill>
                  <a:srgbClr val="002060"/>
                </a:solidFill>
              </a:rPr>
              <a:t>ἀλλήλους</a:t>
            </a:r>
            <a:r>
              <a:rPr lang="el-GR" i="1" dirty="0">
                <a:solidFill>
                  <a:srgbClr val="002060"/>
                </a:solidFill>
              </a:rPr>
              <a:t>. </a:t>
            </a:r>
            <a:r>
              <a:rPr lang="el-GR" i="1" dirty="0" err="1">
                <a:solidFill>
                  <a:srgbClr val="002060"/>
                </a:solidFill>
              </a:rPr>
              <a:t>Αὐτό</a:t>
            </a:r>
            <a:r>
              <a:rPr lang="el-GR" i="1" dirty="0">
                <a:solidFill>
                  <a:srgbClr val="002060"/>
                </a:solidFill>
              </a:rPr>
              <a:t> </a:t>
            </a:r>
            <a:r>
              <a:rPr lang="el-GR" i="1" dirty="0" err="1">
                <a:solidFill>
                  <a:srgbClr val="002060"/>
                </a:solidFill>
              </a:rPr>
              <a:t>ὁπωσδήποτε</a:t>
            </a:r>
            <a:r>
              <a:rPr lang="el-GR" i="1" dirty="0">
                <a:solidFill>
                  <a:srgbClr val="002060"/>
                </a:solidFill>
              </a:rPr>
              <a:t> </a:t>
            </a:r>
            <a:r>
              <a:rPr lang="el-GR" i="1" dirty="0" err="1">
                <a:solidFill>
                  <a:srgbClr val="002060"/>
                </a:solidFill>
              </a:rPr>
              <a:t>θά</a:t>
            </a:r>
            <a:r>
              <a:rPr lang="el-GR" i="1" dirty="0">
                <a:solidFill>
                  <a:srgbClr val="002060"/>
                </a:solidFill>
              </a:rPr>
              <a:t> βοηθήσει </a:t>
            </a:r>
            <a:r>
              <a:rPr lang="el-GR" i="1" dirty="0" err="1">
                <a:solidFill>
                  <a:srgbClr val="002060"/>
                </a:solidFill>
              </a:rPr>
              <a:t>στήν</a:t>
            </a:r>
            <a:r>
              <a:rPr lang="el-GR" i="1" dirty="0">
                <a:solidFill>
                  <a:srgbClr val="002060"/>
                </a:solidFill>
              </a:rPr>
              <a:t> </a:t>
            </a:r>
            <a:r>
              <a:rPr lang="el-GR" i="1" dirty="0" err="1">
                <a:solidFill>
                  <a:srgbClr val="002060"/>
                </a:solidFill>
              </a:rPr>
              <a:t>αὔξηση</a:t>
            </a:r>
            <a:r>
              <a:rPr lang="el-GR" i="1" dirty="0">
                <a:solidFill>
                  <a:srgbClr val="002060"/>
                </a:solidFill>
              </a:rPr>
              <a:t> </a:t>
            </a:r>
            <a:r>
              <a:rPr lang="el-GR" i="1" dirty="0" err="1">
                <a:solidFill>
                  <a:srgbClr val="002060"/>
                </a:solidFill>
              </a:rPr>
              <a:t>τῆς</a:t>
            </a:r>
            <a:r>
              <a:rPr lang="el-GR" i="1" dirty="0">
                <a:solidFill>
                  <a:srgbClr val="002060"/>
                </a:solidFill>
              </a:rPr>
              <a:t> </a:t>
            </a:r>
            <a:r>
              <a:rPr lang="el-GR" i="1" dirty="0" err="1">
                <a:solidFill>
                  <a:srgbClr val="002060"/>
                </a:solidFill>
              </a:rPr>
              <a:t>εἰρήνης</a:t>
            </a:r>
            <a:r>
              <a:rPr lang="el-GR" i="1" dirty="0">
                <a:solidFill>
                  <a:srgbClr val="002060"/>
                </a:solidFill>
              </a:rPr>
              <a:t> </a:t>
            </a:r>
            <a:r>
              <a:rPr lang="el-GR" i="1" dirty="0" err="1">
                <a:solidFill>
                  <a:srgbClr val="002060"/>
                </a:solidFill>
              </a:rPr>
              <a:t>καί</a:t>
            </a:r>
            <a:r>
              <a:rPr lang="el-GR" i="1" dirty="0">
                <a:solidFill>
                  <a:srgbClr val="002060"/>
                </a:solidFill>
              </a:rPr>
              <a:t> </a:t>
            </a:r>
            <a:r>
              <a:rPr lang="el-GR" i="1" dirty="0" err="1">
                <a:solidFill>
                  <a:srgbClr val="002060"/>
                </a:solidFill>
              </a:rPr>
              <a:t>τῆς</a:t>
            </a:r>
            <a:r>
              <a:rPr lang="el-GR" i="1" dirty="0">
                <a:solidFill>
                  <a:srgbClr val="002060"/>
                </a:solidFill>
              </a:rPr>
              <a:t> φιλίας </a:t>
            </a:r>
            <a:r>
              <a:rPr lang="el-GR" i="1" dirty="0" err="1">
                <a:solidFill>
                  <a:srgbClr val="002060"/>
                </a:solidFill>
              </a:rPr>
              <a:t>ἀνά</a:t>
            </a:r>
            <a:r>
              <a:rPr lang="el-GR" i="1" dirty="0">
                <a:solidFill>
                  <a:srgbClr val="002060"/>
                </a:solidFill>
              </a:rPr>
              <a:t> </a:t>
            </a:r>
            <a:r>
              <a:rPr lang="el-GR" i="1" dirty="0" err="1">
                <a:solidFill>
                  <a:srgbClr val="002060"/>
                </a:solidFill>
              </a:rPr>
              <a:t>τόν</a:t>
            </a:r>
            <a:r>
              <a:rPr lang="el-GR" i="1" dirty="0">
                <a:solidFill>
                  <a:srgbClr val="002060"/>
                </a:solidFill>
              </a:rPr>
              <a:t> κόσμο</a:t>
            </a:r>
            <a:r>
              <a:rPr lang="el-GR" dirty="0">
                <a:solidFill>
                  <a:srgbClr val="002060"/>
                </a:solidFill>
              </a:rPr>
              <a:t>» (</a:t>
            </a:r>
            <a:r>
              <a:rPr lang="el-GR" dirty="0" err="1">
                <a:solidFill>
                  <a:srgbClr val="002060"/>
                </a:solidFill>
              </a:rPr>
              <a:t>Δαλάι</a:t>
            </a:r>
            <a:r>
              <a:rPr lang="el-GR" dirty="0">
                <a:solidFill>
                  <a:srgbClr val="002060"/>
                </a:solidFill>
              </a:rPr>
              <a:t> Λάμα [</a:t>
            </a:r>
            <a:r>
              <a:rPr lang="it-IT" dirty="0">
                <a:solidFill>
                  <a:srgbClr val="002060"/>
                </a:solidFill>
              </a:rPr>
              <a:t>Tenzin Gyatso]).</a:t>
            </a:r>
            <a:endParaRPr lang="el-GR" dirty="0">
              <a:solidFill>
                <a:srgbClr val="002060"/>
              </a:solidFill>
            </a:endParaRPr>
          </a:p>
          <a:p>
            <a:pPr>
              <a:spcBef>
                <a:spcPts val="0"/>
              </a:spcBef>
              <a:spcAft>
                <a:spcPts val="0"/>
              </a:spcAft>
              <a:buClr>
                <a:schemeClr val="dk1"/>
              </a:buClr>
              <a:buSzPct val="100000"/>
              <a:buFont typeface="Arial" panose="020B0604020202020204" pitchFamily="34" charset="0"/>
              <a:buChar char="•"/>
            </a:pPr>
            <a:endParaRPr lang="el-GR" dirty="0">
              <a:solidFill>
                <a:srgbClr val="222222"/>
              </a:solidFill>
            </a:endParaRPr>
          </a:p>
          <a:p>
            <a:pPr>
              <a:spcBef>
                <a:spcPts val="0"/>
              </a:spcBef>
              <a:spcAft>
                <a:spcPts val="0"/>
              </a:spcAft>
              <a:buClr>
                <a:schemeClr val="dk1"/>
              </a:buClr>
              <a:buSzPct val="100000"/>
              <a:buFont typeface="Arial" panose="020B0604020202020204" pitchFamily="34" charset="0"/>
              <a:buChar char="•"/>
            </a:pPr>
            <a:r>
              <a:rPr lang="el-GR" dirty="0"/>
              <a:t>«Υπάρχουν σπουδαία στοιχεία και ειρηνοφόρες εμπνεύσεις στα κοιτάσματα της διδασκαλίας των μεγάλων θρησκειών, τα οποία πρέπει να εντοπιστούν με προσοχή και να χρησιμοποιηθούν και να αποβούν παραγωγικά για μια παγκόσμια ειρήνη.  </a:t>
            </a:r>
            <a:r>
              <a:rPr lang="el-GR" b="1" dirty="0"/>
              <a:t>Οι ειρηνικές φωνές που βγαίνουν από τους πνεύμονες των παγκόσμιων θρησκειών </a:t>
            </a:r>
            <a:r>
              <a:rPr lang="el-GR" dirty="0"/>
              <a:t>πρέπει να ενταθούν και επίμονα </a:t>
            </a:r>
            <a:r>
              <a:rPr lang="el-GR" b="1" dirty="0"/>
              <a:t>ν</a:t>
            </a:r>
            <a:r>
              <a:rPr lang="el-GR" b="1" u="sng" dirty="0"/>
              <a:t>α προβληθούν, με το κήρυγμα, την κατήχηση, τις διαλέξεις, με κάθε μορφή επικοινωνίας. </a:t>
            </a:r>
            <a:r>
              <a:rPr lang="el-GR" dirty="0"/>
              <a:t>Προς αυτή την κατεύθυνση συμβάλλουν ασφαλώς όλες οι πρωτοβουλίες για </a:t>
            </a:r>
            <a:r>
              <a:rPr lang="el-GR" b="1" dirty="0"/>
              <a:t>διάλογο μεταξύ των θρησκειών </a:t>
            </a:r>
            <a:r>
              <a:rPr lang="el-GR" dirty="0"/>
              <a:t>και των πολιτισμών. Και είμαστε ευγνώμονες σε όλους εκείνους που αγωνίζονται προς αυτή την κατεύθυνση» (Ασίζη)</a:t>
            </a:r>
            <a:endParaRPr lang="it-IT" dirty="0">
              <a:solidFill>
                <a:srgbClr val="222222"/>
              </a:solidFill>
            </a:endParaRPr>
          </a:p>
          <a:p>
            <a:pPr marL="342900" lvl="0" indent="-342900">
              <a:spcBef>
                <a:spcPts val="0"/>
              </a:spcBef>
              <a:spcAft>
                <a:spcPts val="0"/>
              </a:spcAft>
              <a:buClr>
                <a:schemeClr val="dk1"/>
              </a:buClr>
              <a:buSzPct val="100000"/>
              <a:buChar char="•"/>
            </a:pPr>
            <a:endParaRPr lang="el-GR" dirty="0"/>
          </a:p>
          <a:p>
            <a:endParaRPr lang="el-GR" dirty="0"/>
          </a:p>
        </p:txBody>
      </p:sp>
    </p:spTree>
    <p:extLst>
      <p:ext uri="{BB962C8B-B14F-4D97-AF65-F5344CB8AC3E}">
        <p14:creationId xmlns:p14="http://schemas.microsoft.com/office/powerpoint/2010/main" val="19847387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5493551-82F8-6A5F-3971-C023C5BD36CA}"/>
              </a:ext>
            </a:extLst>
          </p:cNvPr>
          <p:cNvSpPr>
            <a:spLocks noGrp="1"/>
          </p:cNvSpPr>
          <p:nvPr>
            <p:ph idx="1"/>
          </p:nvPr>
        </p:nvSpPr>
        <p:spPr>
          <a:xfrm>
            <a:off x="684212" y="685800"/>
            <a:ext cx="8534400" cy="5669280"/>
          </a:xfrm>
        </p:spPr>
        <p:txBody>
          <a:bodyPr>
            <a:normAutofit fontScale="70000" lnSpcReduction="20000"/>
          </a:bodyPr>
          <a:lstStyle/>
          <a:p>
            <a:pPr marL="0" lvl="0" indent="0" algn="just">
              <a:spcBef>
                <a:spcPts val="0"/>
              </a:spcBef>
              <a:spcAft>
                <a:spcPts val="0"/>
              </a:spcAft>
              <a:buClr>
                <a:srgbClr val="222222"/>
              </a:buClr>
              <a:buSzPct val="100000"/>
              <a:buNone/>
            </a:pPr>
            <a:r>
              <a:rPr lang="el-GR" sz="3100" b="1" dirty="0">
                <a:solidFill>
                  <a:srgbClr val="002060"/>
                </a:solidFill>
              </a:rPr>
              <a:t>Κείμενα 3</a:t>
            </a:r>
            <a:r>
              <a:rPr lang="el-GR" sz="3100" b="1" baseline="30000" dirty="0">
                <a:solidFill>
                  <a:srgbClr val="002060"/>
                </a:solidFill>
              </a:rPr>
              <a:t>ης</a:t>
            </a:r>
            <a:r>
              <a:rPr lang="el-GR" sz="3100" b="1" dirty="0">
                <a:solidFill>
                  <a:srgbClr val="002060"/>
                </a:solidFill>
              </a:rPr>
              <a:t> Ομάδας</a:t>
            </a:r>
          </a:p>
          <a:p>
            <a:pPr marL="342900" lvl="0" indent="-356235" algn="just">
              <a:spcBef>
                <a:spcPts val="0"/>
              </a:spcBef>
              <a:spcAft>
                <a:spcPts val="0"/>
              </a:spcAft>
              <a:buClr>
                <a:srgbClr val="222222"/>
              </a:buClr>
              <a:buSzPct val="100000"/>
              <a:buFont typeface="Comic Sans MS"/>
              <a:buChar char="•"/>
            </a:pPr>
            <a:endParaRPr lang="el-GR" sz="3100" dirty="0">
              <a:solidFill>
                <a:srgbClr val="002060"/>
              </a:solidFill>
            </a:endParaRPr>
          </a:p>
          <a:p>
            <a:pPr marL="342900" lvl="0" indent="-356235" algn="just">
              <a:spcBef>
                <a:spcPts val="0"/>
              </a:spcBef>
              <a:spcAft>
                <a:spcPts val="0"/>
              </a:spcAft>
              <a:buClr>
                <a:srgbClr val="222222"/>
              </a:buClr>
              <a:buSzPct val="100000"/>
              <a:buFont typeface="Comic Sans MS"/>
              <a:buChar char="•"/>
            </a:pPr>
            <a:r>
              <a:rPr lang="el-GR" sz="3100" dirty="0">
                <a:solidFill>
                  <a:srgbClr val="002060"/>
                </a:solidFill>
              </a:rPr>
              <a:t>«Ὁ </a:t>
            </a:r>
            <a:r>
              <a:rPr lang="el-GR" sz="3100" dirty="0" err="1">
                <a:solidFill>
                  <a:srgbClr val="002060"/>
                </a:solidFill>
              </a:rPr>
              <a:t>Θεὸς</a:t>
            </a:r>
            <a:r>
              <a:rPr lang="el-GR" sz="3100" dirty="0">
                <a:solidFill>
                  <a:srgbClr val="002060"/>
                </a:solidFill>
              </a:rPr>
              <a:t> </a:t>
            </a:r>
            <a:r>
              <a:rPr lang="el-GR" sz="3100" dirty="0" err="1">
                <a:solidFill>
                  <a:srgbClr val="002060"/>
                </a:solidFill>
              </a:rPr>
              <a:t>προσκαλεῖ</a:t>
            </a:r>
            <a:r>
              <a:rPr lang="el-GR" sz="3100" dirty="0">
                <a:solidFill>
                  <a:srgbClr val="002060"/>
                </a:solidFill>
              </a:rPr>
              <a:t> πάντας </a:t>
            </a:r>
            <a:r>
              <a:rPr lang="el-GR" sz="3100" dirty="0" err="1">
                <a:solidFill>
                  <a:srgbClr val="002060"/>
                </a:solidFill>
              </a:rPr>
              <a:t>εἰς</a:t>
            </a:r>
            <a:r>
              <a:rPr lang="el-GR" sz="3100" dirty="0">
                <a:solidFill>
                  <a:srgbClr val="002060"/>
                </a:solidFill>
              </a:rPr>
              <a:t> </a:t>
            </a:r>
            <a:r>
              <a:rPr lang="el-GR" sz="3100" dirty="0" err="1">
                <a:solidFill>
                  <a:srgbClr val="002060"/>
                </a:solidFill>
              </a:rPr>
              <a:t>ὁδὸν</a:t>
            </a:r>
            <a:r>
              <a:rPr lang="el-GR" sz="3100" dirty="0">
                <a:solidFill>
                  <a:srgbClr val="002060"/>
                </a:solidFill>
              </a:rPr>
              <a:t> </a:t>
            </a:r>
            <a:r>
              <a:rPr lang="el-GR" sz="3100" dirty="0" err="1">
                <a:solidFill>
                  <a:srgbClr val="002060"/>
                </a:solidFill>
              </a:rPr>
              <a:t>εἰρήνης</a:t>
            </a:r>
            <a:r>
              <a:rPr lang="el-GR" sz="3100" dirty="0">
                <a:solidFill>
                  <a:srgbClr val="002060"/>
                </a:solidFill>
              </a:rPr>
              <a:t>, </a:t>
            </a:r>
            <a:r>
              <a:rPr lang="el-GR" sz="3100" dirty="0" err="1">
                <a:solidFill>
                  <a:srgbClr val="002060"/>
                </a:solidFill>
              </a:rPr>
              <a:t>καὶ</a:t>
            </a:r>
            <a:r>
              <a:rPr lang="el-GR" sz="3100" dirty="0">
                <a:solidFill>
                  <a:srgbClr val="002060"/>
                </a:solidFill>
              </a:rPr>
              <a:t> </a:t>
            </a:r>
            <a:r>
              <a:rPr lang="el-GR" sz="3100" dirty="0" err="1">
                <a:solidFill>
                  <a:srgbClr val="002060"/>
                </a:solidFill>
              </a:rPr>
              <a:t>ὃν</a:t>
            </a:r>
            <a:r>
              <a:rPr lang="el-GR" sz="3100" dirty="0">
                <a:solidFill>
                  <a:srgbClr val="002060"/>
                </a:solidFill>
              </a:rPr>
              <a:t> βούλεται, κατευθύνει </a:t>
            </a:r>
            <a:r>
              <a:rPr lang="el-GR" sz="3100" dirty="0" err="1">
                <a:solidFill>
                  <a:srgbClr val="002060"/>
                </a:solidFill>
              </a:rPr>
              <a:t>ἐν</a:t>
            </a:r>
            <a:r>
              <a:rPr lang="el-GR" sz="3100" dirty="0">
                <a:solidFill>
                  <a:srgbClr val="002060"/>
                </a:solidFill>
              </a:rPr>
              <a:t> </a:t>
            </a:r>
            <a:r>
              <a:rPr lang="el-GR" sz="3100" dirty="0" err="1">
                <a:solidFill>
                  <a:srgbClr val="002060"/>
                </a:solidFill>
              </a:rPr>
              <a:t>ὁδῷ</a:t>
            </a:r>
            <a:r>
              <a:rPr lang="el-GR" sz="3100" dirty="0">
                <a:solidFill>
                  <a:srgbClr val="002060"/>
                </a:solidFill>
              </a:rPr>
              <a:t> σωτηρίας» (Κοράνιο, 10:26).</a:t>
            </a:r>
          </a:p>
          <a:p>
            <a:pPr marL="342900" lvl="0" indent="-231775" algn="just">
              <a:spcBef>
                <a:spcPts val="350"/>
              </a:spcBef>
              <a:spcAft>
                <a:spcPts val="0"/>
              </a:spcAft>
              <a:buClr>
                <a:schemeClr val="dk1"/>
              </a:buClr>
              <a:buSzPct val="100000"/>
              <a:buNone/>
            </a:pPr>
            <a:endParaRPr lang="el-GR" sz="3100" dirty="0">
              <a:solidFill>
                <a:srgbClr val="002060"/>
              </a:solidFill>
            </a:endParaRPr>
          </a:p>
          <a:p>
            <a:pPr marL="342900" lvl="0" indent="-231775" algn="just">
              <a:spcBef>
                <a:spcPts val="350"/>
              </a:spcBef>
              <a:spcAft>
                <a:spcPts val="0"/>
              </a:spcAft>
              <a:buClr>
                <a:schemeClr val="dk1"/>
              </a:buClr>
              <a:buSzPct val="100000"/>
              <a:buNone/>
            </a:pPr>
            <a:endParaRPr lang="el-GR" sz="3100" dirty="0">
              <a:solidFill>
                <a:srgbClr val="002060"/>
              </a:solidFill>
            </a:endParaRPr>
          </a:p>
          <a:p>
            <a:pPr marL="342900" lvl="0" indent="-356235" algn="just">
              <a:spcBef>
                <a:spcPts val="350"/>
              </a:spcBef>
              <a:spcAft>
                <a:spcPts val="0"/>
              </a:spcAft>
              <a:buClr>
                <a:srgbClr val="222222"/>
              </a:buClr>
              <a:buSzPct val="100000"/>
              <a:buFont typeface="Comic Sans MS"/>
              <a:buChar char="•"/>
            </a:pPr>
            <a:r>
              <a:rPr lang="el-GR" sz="3100" dirty="0">
                <a:solidFill>
                  <a:srgbClr val="002060"/>
                </a:solidFill>
              </a:rPr>
              <a:t>«Ὦ </a:t>
            </a:r>
            <a:r>
              <a:rPr lang="el-GR" sz="3100" dirty="0" err="1">
                <a:solidFill>
                  <a:srgbClr val="002060"/>
                </a:solidFill>
              </a:rPr>
              <a:t>ἄνθρωποι</a:t>
            </a:r>
            <a:r>
              <a:rPr lang="el-GR" sz="3100" dirty="0">
                <a:solidFill>
                  <a:srgbClr val="002060"/>
                </a:solidFill>
              </a:rPr>
              <a:t>! </a:t>
            </a:r>
            <a:r>
              <a:rPr lang="el-GR" sz="3100" dirty="0" err="1">
                <a:solidFill>
                  <a:srgbClr val="002060"/>
                </a:solidFill>
              </a:rPr>
              <a:t>φοβήθητε</a:t>
            </a:r>
            <a:r>
              <a:rPr lang="el-GR" sz="3100" dirty="0">
                <a:solidFill>
                  <a:srgbClr val="002060"/>
                </a:solidFill>
              </a:rPr>
              <a:t> </a:t>
            </a:r>
            <a:r>
              <a:rPr lang="el-GR" sz="3100" dirty="0" err="1">
                <a:solidFill>
                  <a:srgbClr val="002060"/>
                </a:solidFill>
              </a:rPr>
              <a:t>τὸν</a:t>
            </a:r>
            <a:r>
              <a:rPr lang="el-GR" sz="3100" dirty="0">
                <a:solidFill>
                  <a:srgbClr val="002060"/>
                </a:solidFill>
              </a:rPr>
              <a:t> Κύριον </a:t>
            </a:r>
            <a:r>
              <a:rPr lang="el-GR" sz="3100" dirty="0" err="1">
                <a:solidFill>
                  <a:srgbClr val="002060"/>
                </a:solidFill>
              </a:rPr>
              <a:t>ὑμῶν</a:t>
            </a:r>
            <a:r>
              <a:rPr lang="el-GR" sz="3100" dirty="0">
                <a:solidFill>
                  <a:srgbClr val="002060"/>
                </a:solidFill>
              </a:rPr>
              <a:t> </a:t>
            </a:r>
            <a:r>
              <a:rPr lang="el-GR" sz="3100" dirty="0" err="1">
                <a:solidFill>
                  <a:srgbClr val="002060"/>
                </a:solidFill>
              </a:rPr>
              <a:t>ὅστις</a:t>
            </a:r>
            <a:r>
              <a:rPr lang="el-GR" sz="3100" dirty="0">
                <a:solidFill>
                  <a:srgbClr val="002060"/>
                </a:solidFill>
              </a:rPr>
              <a:t> </a:t>
            </a:r>
            <a:r>
              <a:rPr lang="el-GR" sz="3100" dirty="0" err="1">
                <a:solidFill>
                  <a:srgbClr val="002060"/>
                </a:solidFill>
              </a:rPr>
              <a:t>ἔπλασεν</a:t>
            </a:r>
            <a:r>
              <a:rPr lang="el-GR" sz="3100" dirty="0">
                <a:solidFill>
                  <a:srgbClr val="002060"/>
                </a:solidFill>
              </a:rPr>
              <a:t> </a:t>
            </a:r>
            <a:r>
              <a:rPr lang="el-GR" sz="3100" dirty="0" err="1">
                <a:solidFill>
                  <a:srgbClr val="002060"/>
                </a:solidFill>
              </a:rPr>
              <a:t>ὑμᾶς</a:t>
            </a:r>
            <a:r>
              <a:rPr lang="el-GR" sz="3100" dirty="0">
                <a:solidFill>
                  <a:srgbClr val="002060"/>
                </a:solidFill>
              </a:rPr>
              <a:t> </a:t>
            </a:r>
            <a:r>
              <a:rPr lang="el-GR" sz="3100" dirty="0" err="1">
                <a:solidFill>
                  <a:srgbClr val="002060"/>
                </a:solidFill>
              </a:rPr>
              <a:t>ἐξ</a:t>
            </a:r>
            <a:r>
              <a:rPr lang="el-GR" sz="3100" dirty="0">
                <a:solidFill>
                  <a:srgbClr val="002060"/>
                </a:solidFill>
              </a:rPr>
              <a:t> </a:t>
            </a:r>
            <a:r>
              <a:rPr lang="el-GR" sz="3100" dirty="0" err="1">
                <a:solidFill>
                  <a:srgbClr val="002060"/>
                </a:solidFill>
              </a:rPr>
              <a:t>ἑνὸς</a:t>
            </a:r>
            <a:r>
              <a:rPr lang="el-GR" sz="3100" dirty="0">
                <a:solidFill>
                  <a:srgbClr val="002060"/>
                </a:solidFill>
              </a:rPr>
              <a:t> μόνου </a:t>
            </a:r>
            <a:r>
              <a:rPr lang="el-GR" sz="3100" dirty="0" err="1">
                <a:solidFill>
                  <a:srgbClr val="002060"/>
                </a:solidFill>
              </a:rPr>
              <a:t>ὄντος</a:t>
            </a:r>
            <a:r>
              <a:rPr lang="el-GR" sz="3100" dirty="0">
                <a:solidFill>
                  <a:srgbClr val="002060"/>
                </a:solidFill>
              </a:rPr>
              <a:t>, </a:t>
            </a:r>
            <a:r>
              <a:rPr lang="el-GR" sz="3100" dirty="0" err="1">
                <a:solidFill>
                  <a:srgbClr val="002060"/>
                </a:solidFill>
              </a:rPr>
              <a:t>πλάσας</a:t>
            </a:r>
            <a:r>
              <a:rPr lang="el-GR" sz="3100" dirty="0">
                <a:solidFill>
                  <a:srgbClr val="002060"/>
                </a:solidFill>
              </a:rPr>
              <a:t> </a:t>
            </a:r>
            <a:r>
              <a:rPr lang="el-GR" sz="3100" dirty="0" err="1">
                <a:solidFill>
                  <a:srgbClr val="002060"/>
                </a:solidFill>
              </a:rPr>
              <a:t>ἐξ</a:t>
            </a:r>
            <a:r>
              <a:rPr lang="el-GR" sz="3100" dirty="0">
                <a:solidFill>
                  <a:srgbClr val="002060"/>
                </a:solidFill>
              </a:rPr>
              <a:t> </a:t>
            </a:r>
            <a:r>
              <a:rPr lang="el-GR" sz="3100" dirty="0" err="1">
                <a:solidFill>
                  <a:srgbClr val="002060"/>
                </a:solidFill>
              </a:rPr>
              <a:t>αὐτοῦ</a:t>
            </a:r>
            <a:r>
              <a:rPr lang="el-GR" sz="3100" dirty="0">
                <a:solidFill>
                  <a:srgbClr val="002060"/>
                </a:solidFill>
              </a:rPr>
              <a:t> </a:t>
            </a:r>
            <a:r>
              <a:rPr lang="el-GR" sz="3100" dirty="0" err="1">
                <a:solidFill>
                  <a:srgbClr val="002060"/>
                </a:solidFill>
              </a:rPr>
              <a:t>τὴν</a:t>
            </a:r>
            <a:r>
              <a:rPr lang="el-GR" sz="3100" dirty="0">
                <a:solidFill>
                  <a:srgbClr val="002060"/>
                </a:solidFill>
              </a:rPr>
              <a:t> σύντροφόν του </a:t>
            </a:r>
            <a:r>
              <a:rPr lang="el-GR" sz="3100" dirty="0" err="1">
                <a:solidFill>
                  <a:srgbClr val="002060"/>
                </a:solidFill>
              </a:rPr>
              <a:t>καὶ</a:t>
            </a:r>
            <a:r>
              <a:rPr lang="el-GR" sz="3100" dirty="0">
                <a:solidFill>
                  <a:srgbClr val="002060"/>
                </a:solidFill>
              </a:rPr>
              <a:t> </a:t>
            </a:r>
            <a:r>
              <a:rPr lang="el-GR" sz="3100" dirty="0" err="1">
                <a:solidFill>
                  <a:srgbClr val="002060"/>
                </a:solidFill>
              </a:rPr>
              <a:t>ἐξ</a:t>
            </a:r>
            <a:r>
              <a:rPr lang="el-GR" sz="3100" dirty="0">
                <a:solidFill>
                  <a:srgbClr val="002060"/>
                </a:solidFill>
              </a:rPr>
              <a:t> </a:t>
            </a:r>
            <a:r>
              <a:rPr lang="el-GR" sz="3100" dirty="0" err="1">
                <a:solidFill>
                  <a:srgbClr val="002060"/>
                </a:solidFill>
              </a:rPr>
              <a:t>ἀμφοτέρων</a:t>
            </a:r>
            <a:r>
              <a:rPr lang="el-GR" sz="3100" dirty="0">
                <a:solidFill>
                  <a:srgbClr val="002060"/>
                </a:solidFill>
              </a:rPr>
              <a:t> </a:t>
            </a:r>
            <a:r>
              <a:rPr lang="el-GR" sz="3100" dirty="0" err="1">
                <a:solidFill>
                  <a:srgbClr val="002060"/>
                </a:solidFill>
              </a:rPr>
              <a:t>πολλοὺς</a:t>
            </a:r>
            <a:r>
              <a:rPr lang="el-GR" sz="3100" dirty="0">
                <a:solidFill>
                  <a:srgbClr val="002060"/>
                </a:solidFill>
              </a:rPr>
              <a:t> </a:t>
            </a:r>
            <a:r>
              <a:rPr lang="el-GR" sz="3100" dirty="0" err="1">
                <a:solidFill>
                  <a:srgbClr val="002060"/>
                </a:solidFill>
              </a:rPr>
              <a:t>ἄνδρας</a:t>
            </a:r>
            <a:r>
              <a:rPr lang="el-GR" sz="3100" dirty="0">
                <a:solidFill>
                  <a:srgbClr val="002060"/>
                </a:solidFill>
              </a:rPr>
              <a:t> τε </a:t>
            </a:r>
            <a:r>
              <a:rPr lang="el-GR" sz="3100" dirty="0" err="1">
                <a:solidFill>
                  <a:srgbClr val="002060"/>
                </a:solidFill>
              </a:rPr>
              <a:t>καὶ</a:t>
            </a:r>
            <a:r>
              <a:rPr lang="el-GR" sz="3100" dirty="0">
                <a:solidFill>
                  <a:srgbClr val="002060"/>
                </a:solidFill>
              </a:rPr>
              <a:t> </a:t>
            </a:r>
            <a:r>
              <a:rPr lang="el-GR" sz="3100" dirty="0" err="1">
                <a:solidFill>
                  <a:srgbClr val="002060"/>
                </a:solidFill>
              </a:rPr>
              <a:t>γυναῖκας</a:t>
            </a:r>
            <a:r>
              <a:rPr lang="el-GR" sz="3100" dirty="0">
                <a:solidFill>
                  <a:srgbClr val="002060"/>
                </a:solidFill>
              </a:rPr>
              <a:t>» (Κοράνιο, 4:1). </a:t>
            </a:r>
          </a:p>
          <a:p>
            <a:pPr marL="342900" lvl="0" indent="-231775" algn="just">
              <a:spcBef>
                <a:spcPts val="350"/>
              </a:spcBef>
              <a:spcAft>
                <a:spcPts val="0"/>
              </a:spcAft>
              <a:buClr>
                <a:schemeClr val="dk1"/>
              </a:buClr>
              <a:buSzPct val="100000"/>
              <a:buNone/>
            </a:pPr>
            <a:endParaRPr lang="el-GR" sz="3100" dirty="0">
              <a:solidFill>
                <a:srgbClr val="002060"/>
              </a:solidFill>
            </a:endParaRPr>
          </a:p>
          <a:p>
            <a:pPr marL="342900" lvl="0" indent="-231775" algn="just">
              <a:spcBef>
                <a:spcPts val="350"/>
              </a:spcBef>
              <a:spcAft>
                <a:spcPts val="0"/>
              </a:spcAft>
              <a:buClr>
                <a:schemeClr val="dk1"/>
              </a:buClr>
              <a:buSzPct val="100000"/>
              <a:buNone/>
            </a:pPr>
            <a:endParaRPr lang="el-GR" sz="3100" dirty="0">
              <a:solidFill>
                <a:srgbClr val="002060"/>
              </a:solidFill>
            </a:endParaRPr>
          </a:p>
          <a:p>
            <a:pPr marL="342900" lvl="0" indent="-356235" algn="just">
              <a:spcBef>
                <a:spcPts val="350"/>
              </a:spcBef>
              <a:spcAft>
                <a:spcPts val="0"/>
              </a:spcAft>
              <a:buClr>
                <a:srgbClr val="222222"/>
              </a:buClr>
              <a:buSzPct val="100000"/>
              <a:buFont typeface="Comic Sans MS"/>
              <a:buChar char="•"/>
            </a:pPr>
            <a:r>
              <a:rPr lang="el-GR" sz="3100" dirty="0">
                <a:solidFill>
                  <a:srgbClr val="002060"/>
                </a:solidFill>
              </a:rPr>
              <a:t>«</a:t>
            </a:r>
            <a:r>
              <a:rPr lang="el-GR" sz="3100" dirty="0" err="1">
                <a:solidFill>
                  <a:srgbClr val="002060"/>
                </a:solidFill>
              </a:rPr>
              <a:t>Ἐφόσον</a:t>
            </a:r>
            <a:r>
              <a:rPr lang="el-GR" sz="3100" dirty="0">
                <a:solidFill>
                  <a:srgbClr val="002060"/>
                </a:solidFill>
              </a:rPr>
              <a:t> </a:t>
            </a:r>
            <a:r>
              <a:rPr lang="el-GR" sz="3100" dirty="0" err="1">
                <a:solidFill>
                  <a:srgbClr val="002060"/>
                </a:solidFill>
              </a:rPr>
              <a:t>ὅλοι</a:t>
            </a:r>
            <a:r>
              <a:rPr lang="el-GR" sz="3100" dirty="0">
                <a:solidFill>
                  <a:srgbClr val="002060"/>
                </a:solidFill>
              </a:rPr>
              <a:t> </a:t>
            </a:r>
            <a:r>
              <a:rPr lang="el-GR" sz="3100" dirty="0" err="1">
                <a:solidFill>
                  <a:srgbClr val="002060"/>
                </a:solidFill>
              </a:rPr>
              <a:t>οἱ</a:t>
            </a:r>
            <a:r>
              <a:rPr lang="el-GR" sz="3100" dirty="0">
                <a:solidFill>
                  <a:srgbClr val="002060"/>
                </a:solidFill>
              </a:rPr>
              <a:t> </a:t>
            </a:r>
            <a:r>
              <a:rPr lang="el-GR" sz="3100" dirty="0" err="1">
                <a:solidFill>
                  <a:srgbClr val="002060"/>
                </a:solidFill>
              </a:rPr>
              <a:t>ἄνθρωποι</a:t>
            </a:r>
            <a:r>
              <a:rPr lang="el-GR" sz="3100" dirty="0">
                <a:solidFill>
                  <a:srgbClr val="002060"/>
                </a:solidFill>
              </a:rPr>
              <a:t> </a:t>
            </a:r>
            <a:r>
              <a:rPr lang="el-GR" sz="3100" dirty="0" err="1">
                <a:solidFill>
                  <a:srgbClr val="002060"/>
                </a:solidFill>
              </a:rPr>
              <a:t>ἀποτελοῦν</a:t>
            </a:r>
            <a:r>
              <a:rPr lang="el-GR" sz="3100" dirty="0">
                <a:solidFill>
                  <a:srgbClr val="002060"/>
                </a:solidFill>
              </a:rPr>
              <a:t> μέλη </a:t>
            </a:r>
            <a:r>
              <a:rPr lang="el-GR" sz="3100" dirty="0" err="1">
                <a:solidFill>
                  <a:srgbClr val="002060"/>
                </a:solidFill>
              </a:rPr>
              <a:t>τῆς</a:t>
            </a:r>
            <a:r>
              <a:rPr lang="el-GR" sz="3100" dirty="0">
                <a:solidFill>
                  <a:srgbClr val="002060"/>
                </a:solidFill>
              </a:rPr>
              <a:t> </a:t>
            </a:r>
            <a:r>
              <a:rPr lang="el-GR" sz="3100" dirty="0" err="1">
                <a:solidFill>
                  <a:srgbClr val="002060"/>
                </a:solidFill>
              </a:rPr>
              <a:t>οἰκογένειας</a:t>
            </a:r>
            <a:r>
              <a:rPr lang="el-GR" sz="3100" dirty="0">
                <a:solidFill>
                  <a:srgbClr val="002060"/>
                </a:solidFill>
              </a:rPr>
              <a:t> </a:t>
            </a:r>
            <a:r>
              <a:rPr lang="el-GR" sz="3100" dirty="0" err="1">
                <a:solidFill>
                  <a:srgbClr val="002060"/>
                </a:solidFill>
              </a:rPr>
              <a:t>τοῦ</a:t>
            </a:r>
            <a:r>
              <a:rPr lang="el-GR" sz="3100" dirty="0">
                <a:solidFill>
                  <a:srgbClr val="002060"/>
                </a:solidFill>
              </a:rPr>
              <a:t> </a:t>
            </a:r>
            <a:r>
              <a:rPr lang="el-GR" sz="3100" dirty="0" err="1">
                <a:solidFill>
                  <a:srgbClr val="002060"/>
                </a:solidFill>
              </a:rPr>
              <a:t>Θεοῦ</a:t>
            </a:r>
            <a:r>
              <a:rPr lang="el-GR" sz="3100" dirty="0">
                <a:solidFill>
                  <a:srgbClr val="002060"/>
                </a:solidFill>
              </a:rPr>
              <a:t>, </a:t>
            </a:r>
            <a:r>
              <a:rPr lang="el-GR" sz="3100" dirty="0" err="1">
                <a:solidFill>
                  <a:srgbClr val="002060"/>
                </a:solidFill>
              </a:rPr>
              <a:t>τό</a:t>
            </a:r>
            <a:r>
              <a:rPr lang="el-GR" sz="3100" dirty="0">
                <a:solidFill>
                  <a:srgbClr val="002060"/>
                </a:solidFill>
              </a:rPr>
              <a:t> </a:t>
            </a:r>
            <a:r>
              <a:rPr lang="el-GR" sz="3100" dirty="0" err="1">
                <a:solidFill>
                  <a:srgbClr val="002060"/>
                </a:solidFill>
              </a:rPr>
              <a:t>Ἰσλάμ</a:t>
            </a:r>
            <a:r>
              <a:rPr lang="el-GR" sz="3100" dirty="0">
                <a:solidFill>
                  <a:srgbClr val="002060"/>
                </a:solidFill>
              </a:rPr>
              <a:t> </a:t>
            </a:r>
            <a:r>
              <a:rPr lang="el-GR" sz="3100" dirty="0" err="1">
                <a:solidFill>
                  <a:srgbClr val="002060"/>
                </a:solidFill>
              </a:rPr>
              <a:t>ἐπιμένει</a:t>
            </a:r>
            <a:r>
              <a:rPr lang="el-GR" sz="3100" dirty="0">
                <a:solidFill>
                  <a:srgbClr val="002060"/>
                </a:solidFill>
              </a:rPr>
              <a:t> </a:t>
            </a:r>
            <a:r>
              <a:rPr lang="el-GR" sz="3100" dirty="0" err="1">
                <a:solidFill>
                  <a:srgbClr val="002060"/>
                </a:solidFill>
              </a:rPr>
              <a:t>ὅτι</a:t>
            </a:r>
            <a:r>
              <a:rPr lang="el-GR" sz="3100" dirty="0">
                <a:solidFill>
                  <a:srgbClr val="002060"/>
                </a:solidFill>
              </a:rPr>
              <a:t> </a:t>
            </a:r>
            <a:r>
              <a:rPr lang="el-GR" sz="3100" dirty="0" err="1">
                <a:solidFill>
                  <a:srgbClr val="002060"/>
                </a:solidFill>
              </a:rPr>
              <a:t>θά</a:t>
            </a:r>
            <a:r>
              <a:rPr lang="el-GR" sz="3100" dirty="0">
                <a:solidFill>
                  <a:srgbClr val="002060"/>
                </a:solidFill>
              </a:rPr>
              <a:t> </a:t>
            </a:r>
            <a:r>
              <a:rPr lang="el-GR" sz="3100" dirty="0" err="1">
                <a:solidFill>
                  <a:srgbClr val="002060"/>
                </a:solidFill>
              </a:rPr>
              <a:t>ἔπρεπε</a:t>
            </a:r>
            <a:r>
              <a:rPr lang="el-GR" sz="3100" dirty="0">
                <a:solidFill>
                  <a:srgbClr val="002060"/>
                </a:solidFill>
              </a:rPr>
              <a:t> </a:t>
            </a:r>
            <a:r>
              <a:rPr lang="el-GR" sz="3100" dirty="0" err="1">
                <a:solidFill>
                  <a:srgbClr val="002060"/>
                </a:solidFill>
              </a:rPr>
              <a:t>νά</a:t>
            </a:r>
            <a:r>
              <a:rPr lang="el-GR" sz="3100" dirty="0">
                <a:solidFill>
                  <a:srgbClr val="002060"/>
                </a:solidFill>
              </a:rPr>
              <a:t> </a:t>
            </a:r>
            <a:r>
              <a:rPr lang="el-GR" sz="3100" dirty="0" err="1">
                <a:solidFill>
                  <a:srgbClr val="002060"/>
                </a:solidFill>
              </a:rPr>
              <a:t>ὑπάρχει</a:t>
            </a:r>
            <a:r>
              <a:rPr lang="el-GR" sz="3100" dirty="0">
                <a:solidFill>
                  <a:srgbClr val="002060"/>
                </a:solidFill>
              </a:rPr>
              <a:t> </a:t>
            </a:r>
            <a:r>
              <a:rPr lang="el-GR" sz="3100" dirty="0" err="1">
                <a:solidFill>
                  <a:srgbClr val="002060"/>
                </a:solidFill>
              </a:rPr>
              <a:t>ἀπόλυτη</a:t>
            </a:r>
            <a:r>
              <a:rPr lang="el-GR" sz="3100" dirty="0">
                <a:solidFill>
                  <a:srgbClr val="002060"/>
                </a:solidFill>
              </a:rPr>
              <a:t> </a:t>
            </a:r>
            <a:r>
              <a:rPr lang="el-GR" sz="3100" dirty="0" err="1">
                <a:solidFill>
                  <a:srgbClr val="002060"/>
                </a:solidFill>
              </a:rPr>
              <a:t>ἰσότητα</a:t>
            </a:r>
            <a:r>
              <a:rPr lang="el-GR" sz="3100" dirty="0">
                <a:solidFill>
                  <a:srgbClr val="002060"/>
                </a:solidFill>
              </a:rPr>
              <a:t> </a:t>
            </a:r>
            <a:r>
              <a:rPr lang="el-GR" sz="3100" dirty="0" err="1">
                <a:solidFill>
                  <a:srgbClr val="002060"/>
                </a:solidFill>
              </a:rPr>
              <a:t>καί</a:t>
            </a:r>
            <a:r>
              <a:rPr lang="el-GR" sz="3100" dirty="0">
                <a:solidFill>
                  <a:srgbClr val="002060"/>
                </a:solidFill>
              </a:rPr>
              <a:t> σέβας </a:t>
            </a:r>
            <a:r>
              <a:rPr lang="el-GR" sz="3100" dirty="0" err="1">
                <a:solidFill>
                  <a:srgbClr val="002060"/>
                </a:solidFill>
              </a:rPr>
              <a:t>ἀνάμεσα</a:t>
            </a:r>
            <a:r>
              <a:rPr lang="el-GR" sz="3100" dirty="0">
                <a:solidFill>
                  <a:srgbClr val="002060"/>
                </a:solidFill>
              </a:rPr>
              <a:t> σέ </a:t>
            </a:r>
            <a:r>
              <a:rPr lang="el-GR" sz="3100" dirty="0" err="1">
                <a:solidFill>
                  <a:srgbClr val="002060"/>
                </a:solidFill>
              </a:rPr>
              <a:t>ὅλα</a:t>
            </a:r>
            <a:r>
              <a:rPr lang="el-GR" sz="3100" dirty="0">
                <a:solidFill>
                  <a:srgbClr val="002060"/>
                </a:solidFill>
              </a:rPr>
              <a:t> </a:t>
            </a:r>
            <a:r>
              <a:rPr lang="el-GR" sz="3100" dirty="0" err="1">
                <a:solidFill>
                  <a:srgbClr val="002060"/>
                </a:solidFill>
              </a:rPr>
              <a:t>τά</a:t>
            </a:r>
            <a:r>
              <a:rPr lang="el-GR" sz="3100" dirty="0">
                <a:solidFill>
                  <a:srgbClr val="002060"/>
                </a:solidFill>
              </a:rPr>
              <a:t> </a:t>
            </a:r>
            <a:r>
              <a:rPr lang="el-GR" sz="3100" dirty="0" err="1">
                <a:solidFill>
                  <a:srgbClr val="002060"/>
                </a:solidFill>
              </a:rPr>
              <a:t>ἀνθρώπινα</a:t>
            </a:r>
            <a:r>
              <a:rPr lang="el-GR" sz="3100" dirty="0">
                <a:solidFill>
                  <a:srgbClr val="002060"/>
                </a:solidFill>
              </a:rPr>
              <a:t> </a:t>
            </a:r>
            <a:r>
              <a:rPr lang="el-GR" sz="3100" dirty="0" err="1">
                <a:solidFill>
                  <a:srgbClr val="002060"/>
                </a:solidFill>
              </a:rPr>
              <a:t>ὄντα</a:t>
            </a:r>
            <a:r>
              <a:rPr lang="el-GR" sz="3100" dirty="0">
                <a:solidFill>
                  <a:srgbClr val="002060"/>
                </a:solidFill>
              </a:rPr>
              <a:t>. </a:t>
            </a:r>
            <a:r>
              <a:rPr lang="el-GR" sz="3100" dirty="0" err="1">
                <a:solidFill>
                  <a:srgbClr val="002060"/>
                </a:solidFill>
              </a:rPr>
              <a:t>Τό</a:t>
            </a:r>
            <a:r>
              <a:rPr lang="el-GR" sz="3100" dirty="0">
                <a:solidFill>
                  <a:srgbClr val="002060"/>
                </a:solidFill>
              </a:rPr>
              <a:t> μόνο μέτρο </a:t>
            </a:r>
            <a:r>
              <a:rPr lang="el-GR" sz="3100" dirty="0" err="1">
                <a:solidFill>
                  <a:srgbClr val="002060"/>
                </a:solidFill>
              </a:rPr>
              <a:t>ἀξιολογήσεως</a:t>
            </a:r>
            <a:r>
              <a:rPr lang="el-GR" sz="3100" dirty="0">
                <a:solidFill>
                  <a:srgbClr val="002060"/>
                </a:solidFill>
              </a:rPr>
              <a:t> </a:t>
            </a:r>
            <a:r>
              <a:rPr lang="el-GR" sz="3100" dirty="0" err="1">
                <a:solidFill>
                  <a:srgbClr val="002060"/>
                </a:solidFill>
              </a:rPr>
              <a:t>στό</a:t>
            </a:r>
            <a:r>
              <a:rPr lang="el-GR" sz="3100" dirty="0">
                <a:solidFill>
                  <a:srgbClr val="002060"/>
                </a:solidFill>
              </a:rPr>
              <a:t> </a:t>
            </a:r>
            <a:r>
              <a:rPr lang="el-GR" sz="3100" dirty="0" err="1">
                <a:solidFill>
                  <a:srgbClr val="002060"/>
                </a:solidFill>
              </a:rPr>
              <a:t>Ἰσλάμ</a:t>
            </a:r>
            <a:r>
              <a:rPr lang="el-GR" sz="3100" dirty="0">
                <a:solidFill>
                  <a:srgbClr val="002060"/>
                </a:solidFill>
              </a:rPr>
              <a:t> </a:t>
            </a:r>
            <a:r>
              <a:rPr lang="el-GR" sz="3100" dirty="0" err="1">
                <a:solidFill>
                  <a:srgbClr val="002060"/>
                </a:solidFill>
              </a:rPr>
              <a:t>δέν</a:t>
            </a:r>
            <a:r>
              <a:rPr lang="el-GR" sz="3100" dirty="0">
                <a:solidFill>
                  <a:srgbClr val="002060"/>
                </a:solidFill>
              </a:rPr>
              <a:t> </a:t>
            </a:r>
            <a:r>
              <a:rPr lang="el-GR" sz="3100" dirty="0" err="1">
                <a:solidFill>
                  <a:srgbClr val="002060"/>
                </a:solidFill>
              </a:rPr>
              <a:t>εἶναι</a:t>
            </a:r>
            <a:r>
              <a:rPr lang="el-GR" sz="3100" dirty="0">
                <a:solidFill>
                  <a:srgbClr val="002060"/>
                </a:solidFill>
              </a:rPr>
              <a:t> ἡ φυλή, </a:t>
            </a:r>
            <a:r>
              <a:rPr lang="el-GR" sz="3100" dirty="0" err="1">
                <a:solidFill>
                  <a:srgbClr val="002060"/>
                </a:solidFill>
              </a:rPr>
              <a:t>τό</a:t>
            </a:r>
            <a:r>
              <a:rPr lang="el-GR" sz="3100" dirty="0">
                <a:solidFill>
                  <a:srgbClr val="002060"/>
                </a:solidFill>
              </a:rPr>
              <a:t> </a:t>
            </a:r>
            <a:r>
              <a:rPr lang="el-GR" sz="3100" dirty="0" err="1">
                <a:solidFill>
                  <a:srgbClr val="002060"/>
                </a:solidFill>
              </a:rPr>
              <a:t>χρῶμα</a:t>
            </a:r>
            <a:r>
              <a:rPr lang="el-GR" sz="3100" dirty="0">
                <a:solidFill>
                  <a:srgbClr val="002060"/>
                </a:solidFill>
              </a:rPr>
              <a:t>, ἡ </a:t>
            </a:r>
            <a:r>
              <a:rPr lang="el-GR" sz="3100" dirty="0" err="1">
                <a:solidFill>
                  <a:srgbClr val="002060"/>
                </a:solidFill>
              </a:rPr>
              <a:t>ἐθνικότητα</a:t>
            </a:r>
            <a:r>
              <a:rPr lang="el-GR" sz="3100" dirty="0">
                <a:solidFill>
                  <a:srgbClr val="002060"/>
                </a:solidFill>
              </a:rPr>
              <a:t> ἤ </a:t>
            </a:r>
            <a:r>
              <a:rPr lang="el-GR" sz="3100" dirty="0" err="1">
                <a:solidFill>
                  <a:srgbClr val="002060"/>
                </a:solidFill>
              </a:rPr>
              <a:t>τά</a:t>
            </a:r>
            <a:r>
              <a:rPr lang="el-GR" sz="3100" dirty="0">
                <a:solidFill>
                  <a:srgbClr val="002060"/>
                </a:solidFill>
              </a:rPr>
              <a:t> πλεονεκτήματα, </a:t>
            </a:r>
            <a:r>
              <a:rPr lang="el-GR" sz="3100" dirty="0" err="1">
                <a:solidFill>
                  <a:srgbClr val="002060"/>
                </a:solidFill>
              </a:rPr>
              <a:t>ἀλλά</a:t>
            </a:r>
            <a:r>
              <a:rPr lang="el-GR" sz="3100" dirty="0">
                <a:solidFill>
                  <a:srgbClr val="002060"/>
                </a:solidFill>
              </a:rPr>
              <a:t> μόνη ἡ δικαιοσύνη» (μεγάλος μουφτής </a:t>
            </a:r>
            <a:r>
              <a:rPr lang="el-GR" sz="3100" dirty="0" err="1">
                <a:solidFill>
                  <a:srgbClr val="002060"/>
                </a:solidFill>
              </a:rPr>
              <a:t>τῆς</a:t>
            </a:r>
            <a:r>
              <a:rPr lang="el-GR" sz="3100" dirty="0">
                <a:solidFill>
                  <a:srgbClr val="002060"/>
                </a:solidFill>
              </a:rPr>
              <a:t> Συρίας σεΐχης </a:t>
            </a:r>
            <a:r>
              <a:rPr lang="it-IT" sz="3100" dirty="0">
                <a:solidFill>
                  <a:srgbClr val="002060"/>
                </a:solidFill>
              </a:rPr>
              <a:t>Ahmed Kuftaro).</a:t>
            </a:r>
          </a:p>
          <a:p>
            <a:endParaRPr lang="el-GR" dirty="0"/>
          </a:p>
        </p:txBody>
      </p:sp>
    </p:spTree>
    <p:extLst>
      <p:ext uri="{BB962C8B-B14F-4D97-AF65-F5344CB8AC3E}">
        <p14:creationId xmlns:p14="http://schemas.microsoft.com/office/powerpoint/2010/main" val="3997403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220E7F02-3797-B988-3CC5-5E3928A07700}"/>
              </a:ext>
            </a:extLst>
          </p:cNvPr>
          <p:cNvSpPr>
            <a:spLocks noGrp="1"/>
          </p:cNvSpPr>
          <p:nvPr>
            <p:ph idx="1"/>
          </p:nvPr>
        </p:nvSpPr>
        <p:spPr>
          <a:xfrm>
            <a:off x="684211" y="685800"/>
            <a:ext cx="10505871" cy="5923230"/>
          </a:xfrm>
        </p:spPr>
        <p:txBody>
          <a:bodyPr>
            <a:normAutofit/>
          </a:bodyPr>
          <a:lstStyle/>
          <a:p>
            <a:pPr marL="0" lvl="0" indent="0">
              <a:spcBef>
                <a:spcPts val="0"/>
              </a:spcBef>
              <a:spcAft>
                <a:spcPts val="0"/>
              </a:spcAft>
              <a:buClr>
                <a:schemeClr val="dk1"/>
              </a:buClr>
              <a:buSzPct val="100000"/>
              <a:buNone/>
            </a:pPr>
            <a:r>
              <a:rPr lang="el-GR" b="1" dirty="0"/>
              <a:t>Κείμενο 4</a:t>
            </a:r>
            <a:r>
              <a:rPr lang="el-GR" b="1" baseline="30000" dirty="0"/>
              <a:t>ης</a:t>
            </a:r>
            <a:r>
              <a:rPr lang="el-GR" b="1" dirty="0"/>
              <a:t> ομάδας</a:t>
            </a:r>
          </a:p>
          <a:p>
            <a:pPr marL="342900" lvl="0" indent="-342900">
              <a:spcBef>
                <a:spcPts val="0"/>
              </a:spcBef>
              <a:spcAft>
                <a:spcPts val="0"/>
              </a:spcAft>
              <a:buClr>
                <a:schemeClr val="dk1"/>
              </a:buClr>
              <a:buSzPct val="100000"/>
              <a:buChar char="•"/>
            </a:pPr>
            <a:endParaRPr lang="el-GR" dirty="0"/>
          </a:p>
          <a:p>
            <a:pPr lvl="0">
              <a:spcBef>
                <a:spcPts val="0"/>
              </a:spcBef>
              <a:spcAft>
                <a:spcPts val="0"/>
              </a:spcAft>
              <a:buClr>
                <a:schemeClr val="dk1"/>
              </a:buClr>
              <a:buSzPct val="100000"/>
              <a:buFont typeface="Arial" panose="020B0604020202020204" pitchFamily="34" charset="0"/>
              <a:buChar char="•"/>
            </a:pPr>
            <a:r>
              <a:rPr lang="el-GR" dirty="0"/>
              <a:t>«Κατ’ αρχήν επιβάλλεται να καλλιεργείται συνεχώς απ’ όλους τους θρησκευτικούς φορείς μια ειρηνική θεολογία και ανθρωπολογία, αντλώντας από τον πλούτο των θρησκευτικών αρχών και από τις καλύτερες σελίδες των παραδόσεών μας. Ιδιαίτερα </a:t>
            </a:r>
            <a:r>
              <a:rPr lang="el-GR" dirty="0" err="1"/>
              <a:t>καλούμεθα</a:t>
            </a:r>
            <a:r>
              <a:rPr lang="el-GR" dirty="0"/>
              <a:t> να στηλιτεύσουμε κάθε μορφή βίας. Υπογραμμίζοντας το χρέος παντός ανθρώπου να σέβεται τη θρησκευτική ελευθερία των συνανθρώπων του. Τις τελευταίες δεκαετίες δεν παύω να τονίζω –με μορφή συνθημάτων– σε διάφορες ευκαιρίες ότι: Η βία εν </a:t>
            </a:r>
            <a:r>
              <a:rPr lang="el-GR" dirty="0" err="1"/>
              <a:t>ονόματι</a:t>
            </a:r>
            <a:r>
              <a:rPr lang="el-GR" dirty="0"/>
              <a:t> της θρησκείας βιάζει την ουσία της θρησκείας. Και κάθε έγκλημα στο όνομα της θρησκείας είναι έγκλημα κατά της ίδιας της θρησκείας. Κανείς δεν έχει το δικαίωμα να χρησιμοποιεί το λάδι της θρησκείας για να δυναμώνει τη φωτιά των συγκρούσεων. Η θρησκεία είναι θείο δώρο, δοσμένο για να γαληνεύει τις καρδιές, να θεραπεύει τις πληγές και να φέρνει πλησιέστερα άτομα και λαούς».</a:t>
            </a:r>
          </a:p>
          <a:p>
            <a:pPr marL="342900" lvl="0" indent="-342900">
              <a:spcBef>
                <a:spcPts val="294"/>
              </a:spcBef>
              <a:spcAft>
                <a:spcPts val="0"/>
              </a:spcAft>
              <a:buClr>
                <a:schemeClr val="dk1"/>
              </a:buClr>
              <a:buSzPct val="100000"/>
              <a:buNone/>
            </a:pPr>
            <a:r>
              <a:rPr lang="el-GR" sz="1800" dirty="0"/>
              <a:t>(Αρχιεπίσκοπος Αλβανίας Αναστάσιος, Η Καθημερινή, </a:t>
            </a:r>
            <a:r>
              <a:rPr lang="el-GR" sz="1800" u="sng" dirty="0">
                <a:solidFill>
                  <a:schemeClr val="hlink"/>
                </a:solidFill>
                <a:hlinkClick r:id="rId2"/>
              </a:rPr>
              <a:t>https://www.kathimerini.gr/society/993417/archiepiskopos-tiranon-anastasios-stin-k-thriskeytikos-ployralismos-kai-eiriniki-synyparxi/</a:t>
            </a:r>
            <a:r>
              <a:rPr lang="el-GR" sz="1800" dirty="0"/>
              <a:t> )</a:t>
            </a:r>
          </a:p>
          <a:p>
            <a:endParaRPr lang="el-GR" dirty="0"/>
          </a:p>
        </p:txBody>
      </p:sp>
    </p:spTree>
    <p:extLst>
      <p:ext uri="{BB962C8B-B14F-4D97-AF65-F5344CB8AC3E}">
        <p14:creationId xmlns:p14="http://schemas.microsoft.com/office/powerpoint/2010/main" val="11478670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17BB0E13-156C-1AC2-7A5D-0B1420C85FE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D87FE232-52F8-7D50-23AC-5EE41871A70C}"/>
              </a:ext>
            </a:extLst>
          </p:cNvPr>
          <p:cNvSpPr>
            <a:spLocks noGrp="1"/>
          </p:cNvSpPr>
          <p:nvPr>
            <p:ph type="title"/>
          </p:nvPr>
        </p:nvSpPr>
        <p:spPr>
          <a:xfrm>
            <a:off x="825613" y="299302"/>
            <a:ext cx="10156614" cy="435989"/>
          </a:xfrm>
        </p:spPr>
        <p:txBody>
          <a:bodyPr>
            <a:normAutofit fontScale="90000"/>
          </a:bodyPr>
          <a:lstStyle/>
          <a:p>
            <a:r>
              <a:rPr lang="el-GR" b="1" dirty="0" err="1"/>
              <a:t>Ενδεικτικο</a:t>
            </a:r>
            <a:r>
              <a:rPr lang="el-GR" b="1" dirty="0"/>
              <a:t> </a:t>
            </a:r>
            <a:r>
              <a:rPr lang="el-GR" b="1" dirty="0" err="1"/>
              <a:t>διδακτικο</a:t>
            </a:r>
            <a:r>
              <a:rPr lang="el-GR" b="1" dirty="0"/>
              <a:t> </a:t>
            </a:r>
            <a:r>
              <a:rPr lang="el-GR" b="1" dirty="0" err="1"/>
              <a:t>σεναριο</a:t>
            </a:r>
            <a:endParaRPr lang="el-GR" b="1" dirty="0"/>
          </a:p>
        </p:txBody>
      </p:sp>
      <p:sp>
        <p:nvSpPr>
          <p:cNvPr id="3" name="Θέση περιεχομένου 2">
            <a:extLst>
              <a:ext uri="{FF2B5EF4-FFF2-40B4-BE49-F238E27FC236}">
                <a16:creationId xmlns:a16="http://schemas.microsoft.com/office/drawing/2014/main" id="{7CA6985D-ED95-2524-CCB5-2BF895A18A2D}"/>
              </a:ext>
            </a:extLst>
          </p:cNvPr>
          <p:cNvSpPr>
            <a:spLocks noGrp="1"/>
          </p:cNvSpPr>
          <p:nvPr>
            <p:ph idx="1"/>
          </p:nvPr>
        </p:nvSpPr>
        <p:spPr>
          <a:xfrm>
            <a:off x="124120" y="1076324"/>
            <a:ext cx="11943760" cy="4524375"/>
          </a:xfrm>
        </p:spPr>
        <p:txBody>
          <a:bodyPr>
            <a:normAutofit fontScale="92500" lnSpcReduction="10000"/>
          </a:bodyPr>
          <a:lstStyle/>
          <a:p>
            <a:pPr marL="0" indent="0">
              <a:buNone/>
            </a:pPr>
            <a:r>
              <a:rPr lang="el-GR" b="1" dirty="0">
                <a:solidFill>
                  <a:schemeClr val="accent1"/>
                </a:solidFill>
              </a:rPr>
              <a:t>Δ. ΑΞΙΟΛΟΓΗΣΗ-ΑΝΑΣΤΟΧΑΣΜΟΣ:</a:t>
            </a:r>
          </a:p>
          <a:p>
            <a:pPr marL="0" indent="0">
              <a:buNone/>
            </a:pPr>
            <a:endParaRPr lang="el-GR" b="1" dirty="0">
              <a:solidFill>
                <a:schemeClr val="tx1"/>
              </a:solidFill>
            </a:endParaRPr>
          </a:p>
          <a:p>
            <a:pPr marL="0" indent="0">
              <a:buNone/>
            </a:pPr>
            <a:r>
              <a:rPr lang="el-GR" dirty="0">
                <a:solidFill>
                  <a:schemeClr val="accent1"/>
                </a:solidFill>
              </a:rPr>
              <a:t>Η αξιολόγηση είναι διαρκής και πραγματοποιείται σε όλη τη διάρκεια του μαθήματος. </a:t>
            </a:r>
          </a:p>
          <a:p>
            <a:pPr marL="0" indent="0">
              <a:buNone/>
            </a:pPr>
            <a:r>
              <a:rPr lang="el-GR" dirty="0">
                <a:solidFill>
                  <a:schemeClr val="accent1"/>
                </a:solidFill>
              </a:rPr>
              <a:t>Στην 1</a:t>
            </a:r>
            <a:r>
              <a:rPr lang="el-GR" baseline="30000" dirty="0">
                <a:solidFill>
                  <a:schemeClr val="accent1"/>
                </a:solidFill>
              </a:rPr>
              <a:t>η</a:t>
            </a:r>
            <a:r>
              <a:rPr lang="el-GR" dirty="0">
                <a:solidFill>
                  <a:schemeClr val="accent1"/>
                </a:solidFill>
              </a:rPr>
              <a:t> δραστηριότητα έχει διαγνωστικό χαρακτήρα.</a:t>
            </a:r>
          </a:p>
          <a:p>
            <a:pPr marL="0" indent="0">
              <a:buNone/>
            </a:pPr>
            <a:r>
              <a:rPr lang="el-GR" dirty="0">
                <a:solidFill>
                  <a:schemeClr val="accent1"/>
                </a:solidFill>
              </a:rPr>
              <a:t>Στη 2</a:t>
            </a:r>
            <a:r>
              <a:rPr lang="el-GR" baseline="30000" dirty="0">
                <a:solidFill>
                  <a:schemeClr val="accent1"/>
                </a:solidFill>
              </a:rPr>
              <a:t>η</a:t>
            </a:r>
            <a:r>
              <a:rPr lang="el-GR" dirty="0">
                <a:solidFill>
                  <a:schemeClr val="accent1"/>
                </a:solidFill>
              </a:rPr>
              <a:t> και 3</a:t>
            </a:r>
            <a:r>
              <a:rPr lang="el-GR" baseline="30000" dirty="0">
                <a:solidFill>
                  <a:schemeClr val="accent1"/>
                </a:solidFill>
              </a:rPr>
              <a:t>η</a:t>
            </a:r>
            <a:r>
              <a:rPr lang="el-GR" dirty="0">
                <a:solidFill>
                  <a:schemeClr val="accent1"/>
                </a:solidFill>
              </a:rPr>
              <a:t> δραστηριότητα έχει διαμορφωτικό.</a:t>
            </a:r>
          </a:p>
          <a:p>
            <a:pPr marL="0" indent="0">
              <a:buNone/>
            </a:pPr>
            <a:r>
              <a:rPr lang="el-GR" dirty="0">
                <a:solidFill>
                  <a:schemeClr val="accent1"/>
                </a:solidFill>
              </a:rPr>
              <a:t>Στην 4</a:t>
            </a:r>
            <a:r>
              <a:rPr lang="el-GR" baseline="30000" dirty="0">
                <a:solidFill>
                  <a:schemeClr val="accent1"/>
                </a:solidFill>
              </a:rPr>
              <a:t>η</a:t>
            </a:r>
            <a:r>
              <a:rPr lang="el-GR" dirty="0">
                <a:solidFill>
                  <a:schemeClr val="accent1"/>
                </a:solidFill>
              </a:rPr>
              <a:t> δραστηριότητα έχει τελικό και </a:t>
            </a:r>
            <a:r>
              <a:rPr lang="el-GR" dirty="0" err="1">
                <a:solidFill>
                  <a:schemeClr val="accent1"/>
                </a:solidFill>
              </a:rPr>
              <a:t>αναστοχαστικό</a:t>
            </a:r>
            <a:r>
              <a:rPr lang="el-GR" dirty="0">
                <a:solidFill>
                  <a:schemeClr val="accent1"/>
                </a:solidFill>
              </a:rPr>
              <a:t> χαρακτήρα.</a:t>
            </a:r>
          </a:p>
          <a:p>
            <a:pPr marL="0" indent="0">
              <a:buNone/>
            </a:pPr>
            <a:endParaRPr lang="el-GR" dirty="0">
              <a:solidFill>
                <a:schemeClr val="accent1"/>
              </a:solidFill>
            </a:endParaRPr>
          </a:p>
          <a:p>
            <a:pPr marL="0" indent="0">
              <a:buNone/>
            </a:pPr>
            <a:r>
              <a:rPr lang="el-GR" dirty="0">
                <a:solidFill>
                  <a:schemeClr val="accent1"/>
                </a:solidFill>
              </a:rPr>
              <a:t>Η αξιολόγηση προκύπτει από τα Μαθησιακά Αποτελέσματα (γνώσεις, στάσεις/ικανότητες, δεξιότητες) που επιλέχθηκαν.</a:t>
            </a:r>
          </a:p>
          <a:p>
            <a:pPr marL="0" indent="0">
              <a:buNone/>
            </a:pPr>
            <a:endParaRPr lang="el-GR" dirty="0">
              <a:solidFill>
                <a:schemeClr val="accent1"/>
              </a:solidFill>
            </a:endParaRPr>
          </a:p>
          <a:p>
            <a:pPr marL="0" indent="0">
              <a:buNone/>
            </a:pPr>
            <a:r>
              <a:rPr lang="el-GR" dirty="0">
                <a:solidFill>
                  <a:schemeClr val="accent1"/>
                </a:solidFill>
              </a:rPr>
              <a:t>Ο/Η εκπαιδευτικός μπορεί να αξιοποιήσει αυτά τα στοιχεία για να βελτιώσει και να τροποποιήσει το σενάριο.</a:t>
            </a:r>
          </a:p>
          <a:p>
            <a:pPr marL="0" indent="0">
              <a:buNone/>
            </a:pPr>
            <a:endParaRPr lang="el-GR" b="1" dirty="0">
              <a:solidFill>
                <a:schemeClr val="tx1"/>
              </a:solidFill>
            </a:endParaRPr>
          </a:p>
        </p:txBody>
      </p:sp>
    </p:spTree>
    <p:extLst>
      <p:ext uri="{BB962C8B-B14F-4D97-AF65-F5344CB8AC3E}">
        <p14:creationId xmlns:p14="http://schemas.microsoft.com/office/powerpoint/2010/main" val="6090278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a:extLst>
            <a:ext uri="{FF2B5EF4-FFF2-40B4-BE49-F238E27FC236}">
              <a16:creationId xmlns:a16="http://schemas.microsoft.com/office/drawing/2014/main" id="{9C84AD47-E886-2851-AC44-0E0752839A8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469F9821-E95D-FBE5-32B2-409350221595}"/>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5FEF5109-2DC1-97F5-92D2-543D63CD8AE4}"/>
              </a:ext>
            </a:extLst>
          </p:cNvPr>
          <p:cNvSpPr>
            <a:spLocks noGrp="1"/>
          </p:cNvSpPr>
          <p:nvPr>
            <p:ph idx="1"/>
          </p:nvPr>
        </p:nvSpPr>
        <p:spPr>
          <a:xfrm>
            <a:off x="124120" y="2106043"/>
            <a:ext cx="11943760" cy="4315968"/>
          </a:xfrm>
        </p:spPr>
        <p:txBody>
          <a:bodyPr>
            <a:normAutofit fontScale="77500" lnSpcReduction="20000"/>
          </a:bodyPr>
          <a:lstStyle/>
          <a:p>
            <a:pPr marL="0" indent="0">
              <a:buNone/>
            </a:pPr>
            <a:r>
              <a:rPr lang="el-GR" b="1" dirty="0">
                <a:solidFill>
                  <a:schemeClr val="accent1"/>
                </a:solidFill>
              </a:rPr>
              <a:t>Ε. ΕΝΔΕΙΚΤΙΚΗ ΒΙΒΛΙΟΓΡΑΦΙΑ</a:t>
            </a:r>
          </a:p>
          <a:p>
            <a:pPr marL="342900" lvl="0" indent="-342900">
              <a:spcBef>
                <a:spcPts val="160"/>
              </a:spcBef>
              <a:spcAft>
                <a:spcPts val="0"/>
              </a:spcAft>
              <a:buClr>
                <a:schemeClr val="dk1"/>
              </a:buClr>
              <a:buSzPct val="100000"/>
              <a:buChar char="•"/>
            </a:pPr>
            <a:r>
              <a:rPr lang="el-GR" dirty="0"/>
              <a:t>Αναστασίου </a:t>
            </a:r>
            <a:r>
              <a:rPr lang="el-GR" dirty="0" err="1"/>
              <a:t>Γιαννουλάτου</a:t>
            </a:r>
            <a:r>
              <a:rPr lang="el-GR" dirty="0"/>
              <a:t> Αρχιεπισκόπου </a:t>
            </a:r>
            <a:r>
              <a:rPr lang="el-GR" dirty="0" err="1"/>
              <a:t>Τιράνων</a:t>
            </a:r>
            <a:r>
              <a:rPr lang="el-GR" dirty="0"/>
              <a:t>, </a:t>
            </a:r>
            <a:r>
              <a:rPr lang="el-GR" i="1" dirty="0"/>
              <a:t>Παγκοσμιότητα και Ορθοδοξία</a:t>
            </a:r>
            <a:r>
              <a:rPr lang="el-GR" dirty="0"/>
              <a:t>, εκδ. Ακρίτας, Τίρανα 2000.</a:t>
            </a:r>
          </a:p>
          <a:p>
            <a:pPr marL="342900" lvl="0" indent="-292100">
              <a:spcBef>
                <a:spcPts val="160"/>
              </a:spcBef>
              <a:spcAft>
                <a:spcPts val="0"/>
              </a:spcAft>
              <a:buClr>
                <a:schemeClr val="dk1"/>
              </a:buClr>
              <a:buSzPct val="100000"/>
              <a:buNone/>
            </a:pPr>
            <a:endParaRPr lang="el-GR" dirty="0"/>
          </a:p>
          <a:p>
            <a:pPr marL="342900" lvl="0" indent="-342900">
              <a:spcBef>
                <a:spcPts val="160"/>
              </a:spcBef>
              <a:spcAft>
                <a:spcPts val="0"/>
              </a:spcAft>
              <a:buClr>
                <a:schemeClr val="dk1"/>
              </a:buClr>
              <a:buSzPct val="100000"/>
              <a:buChar char="•"/>
            </a:pPr>
            <a:r>
              <a:rPr lang="el-GR" dirty="0"/>
              <a:t>Αναστασίου </a:t>
            </a:r>
            <a:r>
              <a:rPr lang="el-GR" dirty="0" err="1"/>
              <a:t>Γιαννουλάτου</a:t>
            </a:r>
            <a:r>
              <a:rPr lang="el-GR" dirty="0"/>
              <a:t> Αρχιεπισκόπου </a:t>
            </a:r>
            <a:r>
              <a:rPr lang="el-GR" dirty="0" err="1"/>
              <a:t>Τιράνων</a:t>
            </a:r>
            <a:r>
              <a:rPr lang="el-GR" dirty="0"/>
              <a:t>, </a:t>
            </a:r>
            <a:r>
              <a:rPr lang="el-GR" i="1" dirty="0"/>
              <a:t>Το Ισλάμ. Θρησκειολογική Επισκόπηση</a:t>
            </a:r>
            <a:r>
              <a:rPr lang="el-GR" dirty="0"/>
              <a:t>, εκδ. Ακρίτας, Αθήνα 2006. </a:t>
            </a:r>
          </a:p>
          <a:p>
            <a:pPr marL="342900" lvl="0" indent="-342900">
              <a:spcBef>
                <a:spcPts val="160"/>
              </a:spcBef>
              <a:spcAft>
                <a:spcPts val="0"/>
              </a:spcAft>
              <a:buClr>
                <a:schemeClr val="dk1"/>
              </a:buClr>
              <a:buSzPct val="100000"/>
              <a:buChar char="•"/>
            </a:pPr>
            <a:r>
              <a:rPr lang="el-GR" dirty="0"/>
              <a:t>Ζιάκα Αγγελική (2013) . </a:t>
            </a:r>
            <a:r>
              <a:rPr lang="el-GR" i="1" dirty="0"/>
              <a:t>Για μια θεολογία των Θρησκειών: Γεννάδιος </a:t>
            </a:r>
            <a:r>
              <a:rPr lang="el-GR" i="1" dirty="0" err="1"/>
              <a:t>Σχολάριος</a:t>
            </a:r>
            <a:r>
              <a:rPr lang="el-GR" i="1" dirty="0"/>
              <a:t> και ο συμφιλιωτικός του λόγος με το Ισλάμ,</a:t>
            </a:r>
            <a:r>
              <a:rPr lang="el-GR" dirty="0"/>
              <a:t> Θεολογία . τόμ.84 αρ.2 σ.193-218</a:t>
            </a:r>
          </a:p>
          <a:p>
            <a:pPr marL="342900" lvl="0" indent="-292100">
              <a:spcBef>
                <a:spcPts val="160"/>
              </a:spcBef>
              <a:spcAft>
                <a:spcPts val="0"/>
              </a:spcAft>
              <a:buClr>
                <a:schemeClr val="dk1"/>
              </a:buClr>
              <a:buSzPct val="100000"/>
              <a:buNone/>
            </a:pPr>
            <a:endParaRPr lang="el-GR" dirty="0"/>
          </a:p>
          <a:p>
            <a:pPr marL="342900" lvl="0" indent="-292100">
              <a:spcBef>
                <a:spcPts val="160"/>
              </a:spcBef>
              <a:spcAft>
                <a:spcPts val="0"/>
              </a:spcAft>
              <a:buClr>
                <a:schemeClr val="dk1"/>
              </a:buClr>
              <a:buSzPct val="100000"/>
              <a:buNone/>
            </a:pPr>
            <a:endParaRPr lang="el-GR" dirty="0"/>
          </a:p>
          <a:p>
            <a:pPr marL="342900" lvl="0" indent="-342900">
              <a:spcBef>
                <a:spcPts val="160"/>
              </a:spcBef>
              <a:spcAft>
                <a:spcPts val="0"/>
              </a:spcAft>
              <a:buClr>
                <a:schemeClr val="dk1"/>
              </a:buClr>
              <a:buSzPct val="100000"/>
              <a:buChar char="•"/>
            </a:pPr>
            <a:r>
              <a:rPr lang="it-IT" dirty="0"/>
              <a:t>Ziaka, A &amp; Tsompanidis, S. (2020) . </a:t>
            </a:r>
            <a:r>
              <a:rPr lang="it-IT" i="1" dirty="0"/>
              <a:t>The Holy and Grate Council of the Orthodox Church and Interreligious Dialogue,</a:t>
            </a:r>
            <a:r>
              <a:rPr lang="it-IT" dirty="0"/>
              <a:t> The Ecumenical Review . </a:t>
            </a:r>
            <a:r>
              <a:rPr lang="el-GR" dirty="0"/>
              <a:t>τόμ.72 αρ.3 σ.370-384</a:t>
            </a:r>
          </a:p>
          <a:p>
            <a:pPr marL="342900" lvl="0" indent="-292100">
              <a:spcBef>
                <a:spcPts val="160"/>
              </a:spcBef>
              <a:spcAft>
                <a:spcPts val="0"/>
              </a:spcAft>
              <a:buClr>
                <a:schemeClr val="dk1"/>
              </a:buClr>
              <a:buSzPct val="100000"/>
              <a:buNone/>
            </a:pPr>
            <a:endParaRPr lang="el-GR" dirty="0"/>
          </a:p>
          <a:p>
            <a:pPr marL="342900" lvl="0" indent="-292100">
              <a:spcBef>
                <a:spcPts val="160"/>
              </a:spcBef>
              <a:spcAft>
                <a:spcPts val="0"/>
              </a:spcAft>
              <a:buClr>
                <a:schemeClr val="dk1"/>
              </a:buClr>
              <a:buSzPct val="100000"/>
              <a:buNone/>
            </a:pPr>
            <a:endParaRPr lang="el-GR" dirty="0"/>
          </a:p>
          <a:p>
            <a:pPr marL="342900" lvl="0" indent="-342900">
              <a:spcBef>
                <a:spcPts val="160"/>
              </a:spcBef>
              <a:spcAft>
                <a:spcPts val="0"/>
              </a:spcAft>
              <a:buClr>
                <a:schemeClr val="dk1"/>
              </a:buClr>
              <a:buSzPct val="100000"/>
              <a:buChar char="•"/>
            </a:pPr>
            <a:r>
              <a:rPr lang="el-GR" dirty="0"/>
              <a:t>Ζιάκας Γ. &amp; Ζιάκα, Α. (2016), </a:t>
            </a:r>
            <a:r>
              <a:rPr lang="el-GR" dirty="0" err="1"/>
              <a:t>Διαθρησκειακός</a:t>
            </a:r>
            <a:r>
              <a:rPr lang="el-GR" dirty="0"/>
              <a:t> διάλογος. Η συμβολή της μελέτης των θρησκειών στην κατανόηση της θρησκευτικής ετερότητας, Θεσσαλονίκη: Πανεπιστήμιο Μακεδονίας.</a:t>
            </a:r>
            <a:endParaRPr lang="en-US" dirty="0"/>
          </a:p>
          <a:p>
            <a:pPr marL="342900" lvl="0" indent="-342900">
              <a:spcBef>
                <a:spcPts val="160"/>
              </a:spcBef>
              <a:spcAft>
                <a:spcPts val="0"/>
              </a:spcAft>
              <a:buClr>
                <a:schemeClr val="dk1"/>
              </a:buClr>
              <a:buSzPct val="100000"/>
              <a:buChar char="•"/>
            </a:pPr>
            <a:endParaRPr lang="en-US" dirty="0"/>
          </a:p>
          <a:p>
            <a:pPr marL="342900" indent="-342900">
              <a:spcBef>
                <a:spcPts val="160"/>
              </a:spcBef>
              <a:spcAft>
                <a:spcPts val="0"/>
              </a:spcAft>
              <a:buClr>
                <a:schemeClr val="dk1"/>
              </a:buClr>
              <a:buSzPct val="100000"/>
              <a:buFont typeface="Wingdings 3" panose="05040102010807070707" pitchFamily="18" charset="2"/>
              <a:buChar char="•"/>
            </a:pPr>
            <a:r>
              <a:rPr lang="en-US" dirty="0"/>
              <a:t>N. Tsirevelos, “Religious Education of the Roma People in Greece. The Ecumenical Theological Framework of Communication, Intercultural Inclusion Interventions and a Case Study of Non-Formal Education from the Orthodox Church”, </a:t>
            </a:r>
            <a:r>
              <a:rPr lang="en-US" i="1" dirty="0"/>
              <a:t>Review of Ecumenical Studies</a:t>
            </a:r>
            <a:r>
              <a:rPr lang="en-US" dirty="0"/>
              <a:t>, 14 (2/2022), pp. 461-487. DOI: 10.2478/ress-2022-0102.</a:t>
            </a:r>
          </a:p>
          <a:p>
            <a:pPr marL="342900" lvl="0" indent="-342900">
              <a:spcBef>
                <a:spcPts val="160"/>
              </a:spcBef>
              <a:spcAft>
                <a:spcPts val="0"/>
              </a:spcAft>
              <a:buClr>
                <a:schemeClr val="dk1"/>
              </a:buClr>
              <a:buSzPct val="100000"/>
              <a:buChar char="•"/>
            </a:pPr>
            <a:endParaRPr lang="el-GR" dirty="0"/>
          </a:p>
          <a:p>
            <a:pPr marL="0" indent="0">
              <a:buNone/>
            </a:pPr>
            <a:endParaRPr lang="el-GR" b="1" dirty="0">
              <a:solidFill>
                <a:schemeClr val="tx1"/>
              </a:solidFill>
            </a:endParaRPr>
          </a:p>
          <a:p>
            <a:pPr marL="0" indent="0">
              <a:buNone/>
            </a:pPr>
            <a:endParaRPr lang="el-GR" b="1" dirty="0">
              <a:solidFill>
                <a:schemeClr val="tx1"/>
              </a:solidFill>
            </a:endParaRPr>
          </a:p>
          <a:p>
            <a:pPr marL="0" indent="0">
              <a:buNone/>
            </a:pPr>
            <a:endParaRPr lang="el-GR" b="1" dirty="0">
              <a:solidFill>
                <a:schemeClr val="tx1"/>
              </a:solidFill>
            </a:endParaRPr>
          </a:p>
          <a:p>
            <a:pPr marL="0" indent="0">
              <a:buNone/>
            </a:pPr>
            <a:endParaRPr lang="el-GR" b="1" dirty="0">
              <a:solidFill>
                <a:schemeClr val="tx1"/>
              </a:solidFill>
            </a:endParaRPr>
          </a:p>
        </p:txBody>
      </p:sp>
    </p:spTree>
    <p:extLst>
      <p:ext uri="{BB962C8B-B14F-4D97-AF65-F5344CB8AC3E}">
        <p14:creationId xmlns:p14="http://schemas.microsoft.com/office/powerpoint/2010/main" val="25206442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60704-A53A-4078-0838-1A439A75EFE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40EFB5E2-055B-3873-5BE5-88385EA56DC5}"/>
              </a:ext>
            </a:extLst>
          </p:cNvPr>
          <p:cNvSpPr>
            <a:spLocks noGrp="1"/>
          </p:cNvSpPr>
          <p:nvPr>
            <p:ph type="title"/>
          </p:nvPr>
        </p:nvSpPr>
        <p:spPr>
          <a:xfrm>
            <a:off x="1306381" y="2573690"/>
            <a:ext cx="8534400" cy="1507067"/>
          </a:xfrm>
          <a:solidFill>
            <a:schemeClr val="tx2">
              <a:lumMod val="50000"/>
            </a:schemeClr>
          </a:solidFill>
        </p:spPr>
        <p:txBody>
          <a:bodyPr/>
          <a:lstStyle/>
          <a:p>
            <a:r>
              <a:rPr lang="el-GR" b="1" dirty="0" err="1">
                <a:effectLst>
                  <a:outerShdw blurRad="38100" dist="38100" dir="2700000" algn="tl">
                    <a:srgbClr val="000000">
                      <a:alpha val="43137"/>
                    </a:srgbClr>
                  </a:outerShdw>
                </a:effectLst>
              </a:rPr>
              <a:t>Σχεδιασμοσ</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δραστηριοτητασ</a:t>
            </a:r>
            <a:br>
              <a:rPr lang="el-GR" b="1" dirty="0">
                <a:effectLst>
                  <a:outerShdw blurRad="38100" dist="38100" dir="2700000" algn="tl">
                    <a:srgbClr val="000000">
                      <a:alpha val="43137"/>
                    </a:srgbClr>
                  </a:outerShdw>
                </a:effectLst>
              </a:rPr>
            </a:br>
            <a:r>
              <a:rPr lang="el-GR" sz="2400" b="1" dirty="0" err="1">
                <a:effectLst>
                  <a:outerShdw blurRad="38100" dist="38100" dir="2700000" algn="tl">
                    <a:srgbClr val="000000">
                      <a:alpha val="43137"/>
                    </a:srgbClr>
                  </a:outerShdw>
                </a:effectLst>
              </a:rPr>
              <a:t>εργασια</a:t>
            </a:r>
            <a:r>
              <a:rPr lang="el-GR" sz="2400" b="1" dirty="0">
                <a:effectLst>
                  <a:outerShdw blurRad="38100" dist="38100" dir="2700000" algn="tl">
                    <a:srgbClr val="000000">
                      <a:alpha val="43137"/>
                    </a:srgbClr>
                  </a:outerShdw>
                </a:effectLst>
              </a:rPr>
              <a:t> σε </a:t>
            </a:r>
            <a:r>
              <a:rPr lang="el-GR" sz="2400" b="1" dirty="0" err="1">
                <a:effectLst>
                  <a:outerShdw blurRad="38100" dist="38100" dir="2700000" algn="tl">
                    <a:srgbClr val="000000">
                      <a:alpha val="43137"/>
                    </a:srgbClr>
                  </a:outerShdw>
                </a:effectLst>
              </a:rPr>
              <a:t>ομαδεσ</a:t>
            </a:r>
            <a:endParaRPr lang="el-GR"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611678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C8758-01A7-33A5-DC0C-2C57D245E19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056391CB-FC9C-F0CF-BDC4-7586335D8D9D}"/>
              </a:ext>
            </a:extLst>
          </p:cNvPr>
          <p:cNvSpPr>
            <a:spLocks noGrp="1"/>
          </p:cNvSpPr>
          <p:nvPr>
            <p:ph type="title"/>
          </p:nvPr>
        </p:nvSpPr>
        <p:spPr>
          <a:xfrm>
            <a:off x="825613" y="299302"/>
            <a:ext cx="10156614" cy="435989"/>
          </a:xfrm>
        </p:spPr>
        <p:txBody>
          <a:bodyPr>
            <a:normAutofit fontScale="90000"/>
          </a:bodyPr>
          <a:lstStyle/>
          <a:p>
            <a:br>
              <a:rPr lang="el-GR" dirty="0">
                <a:highlight>
                  <a:srgbClr val="FFFF00"/>
                </a:highlight>
              </a:rPr>
            </a:br>
            <a:r>
              <a:rPr lang="el-GR" b="1" dirty="0" err="1">
                <a:effectLst>
                  <a:outerShdw blurRad="38100" dist="38100" dir="2700000" algn="tl">
                    <a:srgbClr val="000000">
                      <a:alpha val="43137"/>
                    </a:srgbClr>
                  </a:outerShdw>
                </a:effectLst>
                <a:highlight>
                  <a:srgbClr val="FFFF00"/>
                </a:highlight>
              </a:rPr>
              <a:t>δραστηριοτητα</a:t>
            </a:r>
            <a:r>
              <a:rPr lang="el-GR" b="1" dirty="0">
                <a:effectLst>
                  <a:outerShdw blurRad="38100" dist="38100" dir="2700000" algn="tl">
                    <a:srgbClr val="000000">
                      <a:alpha val="43137"/>
                    </a:srgbClr>
                  </a:outerShdw>
                </a:effectLst>
                <a:highlight>
                  <a:srgbClr val="FFFF00"/>
                </a:highlight>
              </a:rPr>
              <a:t>: </a:t>
            </a:r>
            <a:br>
              <a:rPr lang="el-GR" b="1" dirty="0">
                <a:effectLst>
                  <a:outerShdw blurRad="38100" dist="38100" dir="2700000" algn="tl">
                    <a:srgbClr val="000000">
                      <a:alpha val="43137"/>
                    </a:srgbClr>
                  </a:outerShdw>
                </a:effectLst>
                <a:highlight>
                  <a:srgbClr val="FFFF00"/>
                </a:highlight>
              </a:rPr>
            </a:br>
            <a:r>
              <a:rPr lang="el-GR" b="1" dirty="0">
                <a:effectLst>
                  <a:outerShdw blurRad="38100" dist="38100" dir="2700000" algn="tl">
                    <a:srgbClr val="000000">
                      <a:alpha val="43137"/>
                    </a:srgbClr>
                  </a:outerShdw>
                </a:effectLst>
                <a:highlight>
                  <a:srgbClr val="FFFF00"/>
                </a:highlight>
              </a:rPr>
              <a:t>ΕΡΓΑΣΙΑ σε </a:t>
            </a:r>
            <a:r>
              <a:rPr lang="el-GR" b="1" dirty="0" err="1">
                <a:effectLst>
                  <a:outerShdw blurRad="38100" dist="38100" dir="2700000" algn="tl">
                    <a:srgbClr val="000000">
                      <a:alpha val="43137"/>
                    </a:srgbClr>
                  </a:outerShdw>
                </a:effectLst>
                <a:highlight>
                  <a:srgbClr val="FFFF00"/>
                </a:highlight>
              </a:rPr>
              <a:t>ομαδεσ</a:t>
            </a:r>
            <a:endParaRPr lang="el-GR" b="1" dirty="0">
              <a:effectLst>
                <a:outerShdw blurRad="38100" dist="38100" dir="2700000" algn="tl">
                  <a:srgbClr val="000000">
                    <a:alpha val="43137"/>
                  </a:srgbClr>
                </a:outerShdw>
              </a:effectLst>
              <a:highlight>
                <a:srgbClr val="FFFF00"/>
              </a:highlight>
            </a:endParaRPr>
          </a:p>
        </p:txBody>
      </p:sp>
      <p:sp>
        <p:nvSpPr>
          <p:cNvPr id="3" name="Θέση περιεχομένου 2">
            <a:extLst>
              <a:ext uri="{FF2B5EF4-FFF2-40B4-BE49-F238E27FC236}">
                <a16:creationId xmlns:a16="http://schemas.microsoft.com/office/drawing/2014/main" id="{60BCA58E-8BCD-1480-3A8B-A1556233E306}"/>
              </a:ext>
            </a:extLst>
          </p:cNvPr>
          <p:cNvSpPr>
            <a:spLocks noGrp="1"/>
          </p:cNvSpPr>
          <p:nvPr>
            <p:ph idx="1"/>
          </p:nvPr>
        </p:nvSpPr>
        <p:spPr>
          <a:xfrm>
            <a:off x="690326" y="1064098"/>
            <a:ext cx="11943760" cy="5684363"/>
          </a:xfrm>
        </p:spPr>
        <p:txBody>
          <a:bodyPr anchor="t">
            <a:normAutofit lnSpcReduction="10000"/>
          </a:bodyPr>
          <a:lstStyle/>
          <a:p>
            <a:pPr marL="0" indent="0">
              <a:buNone/>
            </a:pPr>
            <a:endParaRPr lang="el-GR" sz="2400" b="1" dirty="0">
              <a:solidFill>
                <a:schemeClr val="accent1"/>
              </a:solidFill>
            </a:endParaRPr>
          </a:p>
          <a:p>
            <a:pPr marL="0" indent="0">
              <a:buNone/>
            </a:pPr>
            <a:r>
              <a:rPr lang="el-GR" sz="2400" b="1" dirty="0">
                <a:solidFill>
                  <a:schemeClr val="accent1"/>
                </a:solidFill>
              </a:rPr>
              <a:t>Σχεδιάστε διδακτικές προτάσεις για το Γυμνάσιο ή το Λύκειο:</a:t>
            </a:r>
          </a:p>
          <a:p>
            <a:pPr marL="0" indent="0">
              <a:buNone/>
            </a:pPr>
            <a:endParaRPr lang="el-GR" sz="2400" b="1" dirty="0">
              <a:solidFill>
                <a:schemeClr val="accent1"/>
              </a:solidFill>
            </a:endParaRPr>
          </a:p>
          <a:p>
            <a:pPr marL="457200" indent="-457200">
              <a:buFont typeface="+mj-lt"/>
              <a:buAutoNum type="arabicPeriod"/>
            </a:pPr>
            <a:r>
              <a:rPr lang="el-GR" sz="2400" dirty="0">
                <a:solidFill>
                  <a:schemeClr val="accent1"/>
                </a:solidFill>
              </a:rPr>
              <a:t>Επιλέξτε όποια θεματική ενότητα θέλετε από το Γυμνάσιο ή το Λύκειο</a:t>
            </a:r>
          </a:p>
          <a:p>
            <a:pPr marL="457200" indent="-457200">
              <a:buFont typeface="+mj-lt"/>
              <a:buAutoNum type="arabicPeriod"/>
            </a:pPr>
            <a:r>
              <a:rPr lang="el-GR" sz="2400" dirty="0">
                <a:solidFill>
                  <a:schemeClr val="accent1"/>
                </a:solidFill>
              </a:rPr>
              <a:t>Σχεδιάστε ένα </a:t>
            </a:r>
            <a:r>
              <a:rPr lang="el-GR" sz="2400" dirty="0" err="1">
                <a:solidFill>
                  <a:schemeClr val="accent1"/>
                </a:solidFill>
              </a:rPr>
              <a:t>μικροσενάριο</a:t>
            </a:r>
            <a:r>
              <a:rPr lang="el-GR" sz="2400" dirty="0">
                <a:solidFill>
                  <a:schemeClr val="accent1"/>
                </a:solidFill>
              </a:rPr>
              <a:t> ή ένα σενάριο</a:t>
            </a:r>
          </a:p>
          <a:p>
            <a:pPr marL="457200" indent="-457200">
              <a:buFont typeface="+mj-lt"/>
              <a:buAutoNum type="arabicPeriod"/>
            </a:pPr>
            <a:r>
              <a:rPr lang="el-GR" sz="2400" dirty="0">
                <a:solidFill>
                  <a:schemeClr val="accent1"/>
                </a:solidFill>
              </a:rPr>
              <a:t>Παρουσιάστε την εργασία σας στην ολομέλεια</a:t>
            </a:r>
          </a:p>
          <a:p>
            <a:pPr marL="457200" indent="-457200">
              <a:buFont typeface="+mj-lt"/>
              <a:buAutoNum type="arabicPeriod"/>
            </a:pPr>
            <a:endParaRPr lang="el-GR" sz="2400" dirty="0">
              <a:solidFill>
                <a:schemeClr val="accent1"/>
              </a:solidFill>
            </a:endParaRPr>
          </a:p>
          <a:p>
            <a:pPr marL="0" indent="0">
              <a:buNone/>
            </a:pPr>
            <a:r>
              <a:rPr lang="el-GR" sz="2400" b="1" dirty="0">
                <a:solidFill>
                  <a:schemeClr val="accent1"/>
                </a:solidFill>
              </a:rPr>
              <a:t>Χρήσιμες συμβουλές</a:t>
            </a:r>
            <a:r>
              <a:rPr lang="el-GR" sz="2400" dirty="0">
                <a:solidFill>
                  <a:schemeClr val="accent1"/>
                </a:solidFill>
              </a:rPr>
              <a:t>:</a:t>
            </a:r>
          </a:p>
          <a:p>
            <a:pPr>
              <a:buFont typeface="Arial" panose="020B0604020202020204" pitchFamily="34" charset="0"/>
              <a:buChar char="•"/>
            </a:pPr>
            <a:r>
              <a:rPr lang="el-GR" sz="2400" dirty="0">
                <a:solidFill>
                  <a:schemeClr val="accent1"/>
                </a:solidFill>
              </a:rPr>
              <a:t>Μην ξεχάσετε ότι το </a:t>
            </a:r>
            <a:r>
              <a:rPr lang="el-GR" sz="2400" dirty="0" err="1">
                <a:solidFill>
                  <a:schemeClr val="accent1"/>
                </a:solidFill>
              </a:rPr>
              <a:t>μικροσενάριο</a:t>
            </a:r>
            <a:r>
              <a:rPr lang="el-GR" sz="2400" dirty="0">
                <a:solidFill>
                  <a:schemeClr val="accent1"/>
                </a:solidFill>
              </a:rPr>
              <a:t> ή το σενάριο που θα σχεδιάσετε πρέπει να βοηθά στην επίτευξη των μαθησιακών στόχων της θεματικής ενότητας που επιλέξατε.</a:t>
            </a:r>
          </a:p>
          <a:p>
            <a:pPr>
              <a:buFont typeface="Arial" panose="020B0604020202020204" pitchFamily="34" charset="0"/>
              <a:buChar char="•"/>
            </a:pPr>
            <a:r>
              <a:rPr lang="el-GR" sz="2400" dirty="0">
                <a:solidFill>
                  <a:schemeClr val="accent1"/>
                </a:solidFill>
              </a:rPr>
              <a:t>Προσπαθήστε να αξιοποιήσετε την τεχνολογία.</a:t>
            </a:r>
          </a:p>
        </p:txBody>
      </p:sp>
    </p:spTree>
    <p:extLst>
      <p:ext uri="{BB962C8B-B14F-4D97-AF65-F5344CB8AC3E}">
        <p14:creationId xmlns:p14="http://schemas.microsoft.com/office/powerpoint/2010/main" val="38217488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CFF337B-57D4-BC17-C35B-8CCC8A172063}"/>
              </a:ext>
            </a:extLst>
          </p:cNvPr>
          <p:cNvSpPr>
            <a:spLocks noGrp="1"/>
          </p:cNvSpPr>
          <p:nvPr>
            <p:ph idx="1"/>
          </p:nvPr>
        </p:nvSpPr>
        <p:spPr>
          <a:xfrm>
            <a:off x="519620" y="2953512"/>
            <a:ext cx="8534400" cy="3615267"/>
          </a:xfrm>
        </p:spPr>
        <p:txBody>
          <a:bodyPr/>
          <a:lstStyle/>
          <a:p>
            <a:r>
              <a:rPr lang="el-GR" dirty="0"/>
              <a:t>Γ΄ Λυκείου</a:t>
            </a:r>
          </a:p>
          <a:p>
            <a:r>
              <a:rPr lang="el-GR" dirty="0"/>
              <a:t>4</a:t>
            </a:r>
            <a:r>
              <a:rPr lang="el-GR" baseline="30000" dirty="0"/>
              <a:t>ο</a:t>
            </a:r>
            <a:r>
              <a:rPr lang="el-GR" dirty="0"/>
              <a:t> Θεματικό Πεδίο</a:t>
            </a:r>
          </a:p>
          <a:p>
            <a:r>
              <a:rPr lang="el-GR" dirty="0"/>
              <a:t>19</a:t>
            </a:r>
            <a:r>
              <a:rPr lang="el-GR" baseline="30000" dirty="0"/>
              <a:t>η</a:t>
            </a:r>
            <a:r>
              <a:rPr lang="el-GR" dirty="0"/>
              <a:t> Θεματική Ενότητα: Η θεολογική σκέψη για τα οικολογικά προβλήματα</a:t>
            </a:r>
          </a:p>
          <a:p>
            <a:r>
              <a:rPr lang="el-GR" dirty="0"/>
              <a:t>ΠΜΑ</a:t>
            </a:r>
          </a:p>
          <a:p>
            <a:r>
              <a:rPr lang="el-GR" dirty="0"/>
              <a:t>Οι μαθητές/</a:t>
            </a:r>
            <a:r>
              <a:rPr lang="el-GR" dirty="0" err="1"/>
              <a:t>τριες</a:t>
            </a:r>
            <a:r>
              <a:rPr lang="el-GR" dirty="0"/>
              <a:t> να είναι σε θέση:</a:t>
            </a:r>
          </a:p>
          <a:p>
            <a:r>
              <a:rPr lang="el-GR" dirty="0"/>
              <a:t>Να προβληματίζονται και να συζητούν για τις απαντήσεις των θρησκειών στα οικολογικά προβλήματα</a:t>
            </a:r>
          </a:p>
          <a:p>
            <a:endParaRPr lang="el-GR" dirty="0"/>
          </a:p>
        </p:txBody>
      </p:sp>
      <p:sp>
        <p:nvSpPr>
          <p:cNvPr id="2" name="Θέση περιεχομένου 2">
            <a:extLst>
              <a:ext uri="{FF2B5EF4-FFF2-40B4-BE49-F238E27FC236}">
                <a16:creationId xmlns:a16="http://schemas.microsoft.com/office/drawing/2014/main" id="{DA684BFF-3961-D419-BB63-663231F9CD6D}"/>
              </a:ext>
            </a:extLst>
          </p:cNvPr>
          <p:cNvSpPr txBox="1">
            <a:spLocks/>
          </p:cNvSpPr>
          <p:nvPr/>
        </p:nvSpPr>
        <p:spPr>
          <a:xfrm>
            <a:off x="797923" y="1021231"/>
            <a:ext cx="8534400" cy="1392786"/>
          </a:xfrm>
          <a:prstGeom prst="rect">
            <a:avLst/>
          </a:prstGeom>
        </p:spPr>
        <p:txBody>
          <a:bodyPr vert="horz" lIns="91440" tIns="45720" rIns="91440" bIns="45720" rtlCol="0" anchor="ctr">
            <a:normAutofit fontScale="92500"/>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r>
              <a:rPr lang="el-GR" dirty="0"/>
              <a:t>ΔΡΑΣΤΗΡΙΟΤΗΤΑ </a:t>
            </a:r>
          </a:p>
          <a:p>
            <a:r>
              <a:rPr lang="el-GR" dirty="0"/>
              <a:t>Σε ολομέλεια (ή σε ομάδες) σε κάθε στάδιο της βιωματικής μάθησης στην επόμενη διαφάνεια να συμπληρώσετε μια δραστηριότητα</a:t>
            </a:r>
          </a:p>
          <a:p>
            <a:endParaRPr lang="el-GR" dirty="0"/>
          </a:p>
        </p:txBody>
      </p:sp>
    </p:spTree>
    <p:extLst>
      <p:ext uri="{BB962C8B-B14F-4D97-AF65-F5344CB8AC3E}">
        <p14:creationId xmlns:p14="http://schemas.microsoft.com/office/powerpoint/2010/main" val="7739680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4B23F69B-5577-B4DA-789C-8B656B5F2835}"/>
              </a:ext>
            </a:extLst>
          </p:cNvPr>
          <p:cNvSpPr>
            <a:spLocks noGrp="1"/>
          </p:cNvSpPr>
          <p:nvPr>
            <p:ph idx="1"/>
          </p:nvPr>
        </p:nvSpPr>
        <p:spPr>
          <a:xfrm>
            <a:off x="131950" y="1219954"/>
            <a:ext cx="4811241" cy="5162558"/>
          </a:xfrm>
        </p:spPr>
        <p:txBody>
          <a:bodyPr>
            <a:normAutofit fontScale="92500" lnSpcReduction="20000"/>
          </a:bodyPr>
          <a:lstStyle/>
          <a:p>
            <a:r>
              <a:rPr lang="el-GR" dirty="0"/>
              <a:t>Βιώνοντας: Φωτογραφίες με οικολογική καταστροφή</a:t>
            </a:r>
          </a:p>
          <a:p>
            <a:endParaRPr lang="el-GR" dirty="0"/>
          </a:p>
          <a:p>
            <a:r>
              <a:rPr lang="el-GR" b="1" dirty="0" err="1"/>
              <a:t>Νοηματοδοτώντας</a:t>
            </a:r>
            <a:r>
              <a:rPr lang="el-GR" b="1" dirty="0"/>
              <a:t>: Τι θα προσθέτατε ως 2</a:t>
            </a:r>
            <a:r>
              <a:rPr lang="el-GR" b="1" baseline="30000" dirty="0"/>
              <a:t>η</a:t>
            </a:r>
            <a:r>
              <a:rPr lang="el-GR" b="1" dirty="0"/>
              <a:t> δραστηριότητα;;;;</a:t>
            </a:r>
          </a:p>
          <a:p>
            <a:endParaRPr lang="el-GR" dirty="0"/>
          </a:p>
          <a:p>
            <a:r>
              <a:rPr lang="el-GR" dirty="0"/>
              <a:t>Αναλύοντας: Ομιλία του </a:t>
            </a:r>
            <a:r>
              <a:rPr lang="el-GR" dirty="0" err="1"/>
              <a:t>Δαλάι</a:t>
            </a:r>
            <a:r>
              <a:rPr lang="el-GR" dirty="0"/>
              <a:t> Λάμα ή του Οικουμενικού Πατριάρχη σχετικά με την προστασία του περιβάλλοντος και ηθικά ζητήματα. Δραστηριότητα ρόλος στον τοίχο (Τι σκέφτεται ο </a:t>
            </a:r>
            <a:r>
              <a:rPr lang="el-GR" dirty="0" err="1"/>
              <a:t>Δαλάι</a:t>
            </a:r>
            <a:r>
              <a:rPr lang="el-GR" dirty="0"/>
              <a:t> Λάμα; Τα σκέφτονται οι επιχειρηματίες;)</a:t>
            </a:r>
          </a:p>
          <a:p>
            <a:endParaRPr lang="el-GR" b="1" dirty="0"/>
          </a:p>
          <a:p>
            <a:r>
              <a:rPr lang="el-GR" b="1" dirty="0"/>
              <a:t>Εφαρμόζοντας: Τι θα προσθέτατε ως τελευταία δραστηριότητα και τελικής αξιολόγησης;;;</a:t>
            </a:r>
          </a:p>
          <a:p>
            <a:endParaRPr lang="el-GR" dirty="0"/>
          </a:p>
        </p:txBody>
      </p:sp>
      <p:pic>
        <p:nvPicPr>
          <p:cNvPr id="4" name="Picture 2" descr="Τεράστια οικολογική καταστροφή απειλεί τις ακτές της Ισπανίας | in.gr">
            <a:extLst>
              <a:ext uri="{FF2B5EF4-FFF2-40B4-BE49-F238E27FC236}">
                <a16:creationId xmlns:a16="http://schemas.microsoft.com/office/drawing/2014/main" id="{AF1E3C28-AE2C-A773-A3FE-3BB31BF822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1549" y="163260"/>
            <a:ext cx="2529037" cy="19144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Η μεγαλύτερη οικολογική καταστροφή όλων των εποχών στην Ελλάδα από πυρκαγιά  | News 24/7">
            <a:extLst>
              <a:ext uri="{FF2B5EF4-FFF2-40B4-BE49-F238E27FC236}">
                <a16:creationId xmlns:a16="http://schemas.microsoft.com/office/drawing/2014/main" id="{F898247D-2F97-64B1-1F0D-ED903B26E9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4282" y="163260"/>
            <a:ext cx="3018105" cy="1792000"/>
          </a:xfrm>
          <a:prstGeom prst="rect">
            <a:avLst/>
          </a:prstGeom>
          <a:noFill/>
          <a:extLst>
            <a:ext uri="{909E8E84-426E-40DD-AFC4-6F175D3DCCD1}">
              <a14:hiddenFill xmlns:a14="http://schemas.microsoft.com/office/drawing/2010/main">
                <a:solidFill>
                  <a:srgbClr val="FFFFFF"/>
                </a:solidFill>
              </a14:hiddenFill>
            </a:ext>
          </a:extLst>
        </p:spPr>
      </p:pic>
      <p:pic>
        <p:nvPicPr>
          <p:cNvPr id="6" name="Θέση περιεχομένου 6" descr="Εικόνα που περιέχει τέχνη, σκίτσο/σχέδιο, τοίχος, εσωτερικός χώρος&#10;&#10;Το περιεχόμενο που δημιουργείται από τεχνολογία AI ενδέχεται να είναι εσφαλμένο.">
            <a:extLst>
              <a:ext uri="{FF2B5EF4-FFF2-40B4-BE49-F238E27FC236}">
                <a16:creationId xmlns:a16="http://schemas.microsoft.com/office/drawing/2014/main" id="{091B32F1-0923-3726-0413-E48B379F08D0}"/>
              </a:ext>
            </a:extLst>
          </p:cNvPr>
          <p:cNvPicPr>
            <a:picLocks noChangeAspect="1"/>
          </p:cNvPicPr>
          <p:nvPr/>
        </p:nvPicPr>
        <p:blipFill>
          <a:blip r:embed="rId4" cstate="print">
            <a:extLst>
              <a:ext uri="{28A0092B-C50C-407E-A947-70E740481C1C}">
                <a14:useLocalDpi xmlns:a14="http://schemas.microsoft.com/office/drawing/2010/main" val="0"/>
              </a:ext>
            </a:extLst>
          </a:blip>
          <a:srcRect t="16382" r="1" b="1"/>
          <a:stretch/>
        </p:blipFill>
        <p:spPr>
          <a:xfrm>
            <a:off x="4879115" y="2743199"/>
            <a:ext cx="3411501" cy="3803515"/>
          </a:xfrm>
          <a:custGeom>
            <a:avLst/>
            <a:gdLst/>
            <a:ahLst/>
            <a:cxnLst/>
            <a:rect l="l" t="t" r="r" b="b"/>
            <a:pathLst>
              <a:path w="6096000" h="5158850">
                <a:moveTo>
                  <a:pt x="0" y="0"/>
                </a:moveTo>
                <a:lnTo>
                  <a:pt x="6096000" y="0"/>
                </a:lnTo>
                <a:lnTo>
                  <a:pt x="6096000" y="5158850"/>
                </a:lnTo>
                <a:lnTo>
                  <a:pt x="5957305" y="5157644"/>
                </a:lnTo>
                <a:cubicBezTo>
                  <a:pt x="5920540" y="5151975"/>
                  <a:pt x="5887096" y="5153588"/>
                  <a:pt x="5857259" y="5143603"/>
                </a:cubicBezTo>
                <a:cubicBezTo>
                  <a:pt x="5843335" y="5146861"/>
                  <a:pt x="5830921" y="5147051"/>
                  <a:pt x="5821375" y="5137142"/>
                </a:cubicBezTo>
                <a:cubicBezTo>
                  <a:pt x="5786501" y="5134144"/>
                  <a:pt x="5775399" y="5144200"/>
                  <a:pt x="5755916" y="5131695"/>
                </a:cubicBezTo>
                <a:cubicBezTo>
                  <a:pt x="5732132" y="5146996"/>
                  <a:pt x="5732735" y="5139753"/>
                  <a:pt x="5725007" y="5132964"/>
                </a:cubicBezTo>
                <a:lnTo>
                  <a:pt x="5723810" y="5132374"/>
                </a:lnTo>
                <a:lnTo>
                  <a:pt x="5720531" y="5134578"/>
                </a:lnTo>
                <a:lnTo>
                  <a:pt x="5714795" y="5134902"/>
                </a:lnTo>
                <a:lnTo>
                  <a:pt x="5700142" y="5131655"/>
                </a:lnTo>
                <a:lnTo>
                  <a:pt x="5694799" y="5129754"/>
                </a:lnTo>
                <a:cubicBezTo>
                  <a:pt x="5691058" y="5128696"/>
                  <a:pt x="5688491" y="5128320"/>
                  <a:pt x="5686627" y="5128420"/>
                </a:cubicBezTo>
                <a:lnTo>
                  <a:pt x="5686371" y="5128603"/>
                </a:lnTo>
                <a:lnTo>
                  <a:pt x="5678819" y="5126929"/>
                </a:lnTo>
                <a:cubicBezTo>
                  <a:pt x="5666199" y="5123608"/>
                  <a:pt x="5654035" y="5119908"/>
                  <a:pt x="5642547" y="5116000"/>
                </a:cubicBezTo>
                <a:cubicBezTo>
                  <a:pt x="5629445" y="5126457"/>
                  <a:pt x="5588783" y="5104807"/>
                  <a:pt x="5587979" y="5128480"/>
                </a:cubicBezTo>
                <a:cubicBezTo>
                  <a:pt x="5572317" y="5123886"/>
                  <a:pt x="5564904" y="5112774"/>
                  <a:pt x="5566635" y="5128675"/>
                </a:cubicBezTo>
                <a:cubicBezTo>
                  <a:pt x="5561375" y="5127594"/>
                  <a:pt x="5557787" y="5128327"/>
                  <a:pt x="5554953" y="5129937"/>
                </a:cubicBezTo>
                <a:lnTo>
                  <a:pt x="5554039" y="5130763"/>
                </a:lnTo>
                <a:lnTo>
                  <a:pt x="5514254" y="5120517"/>
                </a:lnTo>
                <a:lnTo>
                  <a:pt x="5492156" y="5111382"/>
                </a:lnTo>
                <a:lnTo>
                  <a:pt x="5480446" y="5107855"/>
                </a:lnTo>
                <a:lnTo>
                  <a:pt x="5477744" y="5104402"/>
                </a:lnTo>
                <a:cubicBezTo>
                  <a:pt x="5474490" y="5102038"/>
                  <a:pt x="5469391" y="5100405"/>
                  <a:pt x="5460150" y="5100442"/>
                </a:cubicBezTo>
                <a:lnTo>
                  <a:pt x="5457901" y="5100914"/>
                </a:lnTo>
                <a:lnTo>
                  <a:pt x="5444243" y="5094201"/>
                </a:lnTo>
                <a:cubicBezTo>
                  <a:pt x="5439994" y="5091441"/>
                  <a:pt x="5436419" y="5088231"/>
                  <a:pt x="5433825" y="5084410"/>
                </a:cubicBezTo>
                <a:cubicBezTo>
                  <a:pt x="5379443" y="5093528"/>
                  <a:pt x="5336110" y="5069767"/>
                  <a:pt x="5280996" y="5063773"/>
                </a:cubicBezTo>
                <a:cubicBezTo>
                  <a:pt x="5250806" y="5055129"/>
                  <a:pt x="5168599" y="5059471"/>
                  <a:pt x="5161582" y="5030966"/>
                </a:cubicBezTo>
                <a:cubicBezTo>
                  <a:pt x="5121870" y="5022662"/>
                  <a:pt x="5095637" y="5020496"/>
                  <a:pt x="5042717" y="5013952"/>
                </a:cubicBezTo>
                <a:cubicBezTo>
                  <a:pt x="4991136" y="4983679"/>
                  <a:pt x="4902283" y="4990567"/>
                  <a:pt x="4840514" y="4970468"/>
                </a:cubicBezTo>
                <a:cubicBezTo>
                  <a:pt x="4799904" y="4987615"/>
                  <a:pt x="4824087" y="4969531"/>
                  <a:pt x="4786778" y="4967817"/>
                </a:cubicBezTo>
                <a:cubicBezTo>
                  <a:pt x="4801901" y="4948343"/>
                  <a:pt x="4739845" y="4972374"/>
                  <a:pt x="4743741" y="4948216"/>
                </a:cubicBezTo>
                <a:cubicBezTo>
                  <a:pt x="4736829" y="4948670"/>
                  <a:pt x="4730010" y="4949869"/>
                  <a:pt x="4723136" y="4951257"/>
                </a:cubicBezTo>
                <a:lnTo>
                  <a:pt x="4719535" y="4951970"/>
                </a:lnTo>
                <a:lnTo>
                  <a:pt x="4706143" y="4950704"/>
                </a:lnTo>
                <a:lnTo>
                  <a:pt x="4701098" y="4955500"/>
                </a:lnTo>
                <a:lnTo>
                  <a:pt x="4680034" y="4957289"/>
                </a:lnTo>
                <a:cubicBezTo>
                  <a:pt x="4672339" y="4957161"/>
                  <a:pt x="4664292" y="4956094"/>
                  <a:pt x="4655741" y="4953520"/>
                </a:cubicBezTo>
                <a:cubicBezTo>
                  <a:pt x="4636359" y="4940479"/>
                  <a:pt x="4599701" y="4946454"/>
                  <a:pt x="4569298" y="4940691"/>
                </a:cubicBezTo>
                <a:lnTo>
                  <a:pt x="4555978" y="4935439"/>
                </a:lnTo>
                <a:lnTo>
                  <a:pt x="4508950" y="4932725"/>
                </a:lnTo>
                <a:cubicBezTo>
                  <a:pt x="4495669" y="4931511"/>
                  <a:pt x="4482007" y="4929765"/>
                  <a:pt x="4467838" y="4927057"/>
                </a:cubicBezTo>
                <a:lnTo>
                  <a:pt x="4441949" y="4920349"/>
                </a:lnTo>
                <a:lnTo>
                  <a:pt x="4394719" y="4912853"/>
                </a:lnTo>
                <a:lnTo>
                  <a:pt x="4356810" y="4916186"/>
                </a:lnTo>
                <a:lnTo>
                  <a:pt x="4222145" y="4920166"/>
                </a:lnTo>
                <a:cubicBezTo>
                  <a:pt x="4202488" y="4924963"/>
                  <a:pt x="4184742" y="4944595"/>
                  <a:pt x="4160481" y="4934555"/>
                </a:cubicBezTo>
                <a:cubicBezTo>
                  <a:pt x="4165854" y="4945670"/>
                  <a:pt x="4131661" y="4931019"/>
                  <a:pt x="4124879" y="4940397"/>
                </a:cubicBezTo>
                <a:cubicBezTo>
                  <a:pt x="4120895" y="4948198"/>
                  <a:pt x="4109593" y="4945570"/>
                  <a:pt x="4100114" y="4947117"/>
                </a:cubicBezTo>
                <a:cubicBezTo>
                  <a:pt x="4091835" y="4954382"/>
                  <a:pt x="4045978" y="4954676"/>
                  <a:pt x="4030957" y="4950944"/>
                </a:cubicBezTo>
                <a:cubicBezTo>
                  <a:pt x="3989825" y="4935537"/>
                  <a:pt x="3946860" y="4963196"/>
                  <a:pt x="3913764" y="4951738"/>
                </a:cubicBezTo>
                <a:cubicBezTo>
                  <a:pt x="3904534" y="4951024"/>
                  <a:pt x="3896577" y="4951663"/>
                  <a:pt x="3889457" y="4953140"/>
                </a:cubicBezTo>
                <a:lnTo>
                  <a:pt x="3871115" y="4959252"/>
                </a:lnTo>
                <a:lnTo>
                  <a:pt x="3869086" y="4964946"/>
                </a:lnTo>
                <a:lnTo>
                  <a:pt x="3856124" y="4966504"/>
                </a:lnTo>
                <a:lnTo>
                  <a:pt x="3835967" y="4975175"/>
                </a:lnTo>
                <a:cubicBezTo>
                  <a:pt x="3826465" y="4950975"/>
                  <a:pt x="3782586" y="4987146"/>
                  <a:pt x="3785910" y="4965148"/>
                </a:cubicBezTo>
                <a:cubicBezTo>
                  <a:pt x="3750785" y="4971249"/>
                  <a:pt x="3699033" y="4952693"/>
                  <a:pt x="3671085" y="4977741"/>
                </a:cubicBezTo>
                <a:cubicBezTo>
                  <a:pt x="3621255" y="4982620"/>
                  <a:pt x="3562637" y="4994206"/>
                  <a:pt x="3486928" y="4994420"/>
                </a:cubicBezTo>
                <a:cubicBezTo>
                  <a:pt x="3446030" y="4994640"/>
                  <a:pt x="3343460" y="4976299"/>
                  <a:pt x="3280956" y="4975036"/>
                </a:cubicBezTo>
                <a:cubicBezTo>
                  <a:pt x="3227193" y="4980695"/>
                  <a:pt x="3256481" y="4973778"/>
                  <a:pt x="3211563" y="4993919"/>
                </a:cubicBezTo>
                <a:cubicBezTo>
                  <a:pt x="3207119" y="4990757"/>
                  <a:pt x="3170070" y="4988394"/>
                  <a:pt x="3164681" y="4986606"/>
                </a:cubicBezTo>
                <a:lnTo>
                  <a:pt x="3127171" y="4979411"/>
                </a:lnTo>
                <a:lnTo>
                  <a:pt x="3096889" y="4976795"/>
                </a:lnTo>
                <a:cubicBezTo>
                  <a:pt x="3088441" y="4978753"/>
                  <a:pt x="3082883" y="4978233"/>
                  <a:pt x="3078620" y="4976620"/>
                </a:cubicBezTo>
                <a:lnTo>
                  <a:pt x="3074275" y="4973840"/>
                </a:lnTo>
                <a:lnTo>
                  <a:pt x="3036436" y="4968613"/>
                </a:lnTo>
                <a:lnTo>
                  <a:pt x="3031995" y="4969990"/>
                </a:lnTo>
                <a:lnTo>
                  <a:pt x="2994028" y="4967956"/>
                </a:lnTo>
                <a:cubicBezTo>
                  <a:pt x="2992299" y="4970105"/>
                  <a:pt x="2989407" y="4971561"/>
                  <a:pt x="2984001" y="4971609"/>
                </a:cubicBezTo>
                <a:cubicBezTo>
                  <a:pt x="2994191" y="4986644"/>
                  <a:pt x="2981386" y="4977427"/>
                  <a:pt x="2964542" y="4976237"/>
                </a:cubicBezTo>
                <a:cubicBezTo>
                  <a:pt x="2976613" y="4999323"/>
                  <a:pt x="2927627" y="4986817"/>
                  <a:pt x="2921274" y="4999668"/>
                </a:cubicBezTo>
                <a:cubicBezTo>
                  <a:pt x="2908629" y="4998274"/>
                  <a:pt x="2895476" y="4997220"/>
                  <a:pt x="2882111" y="4996632"/>
                </a:cubicBezTo>
                <a:lnTo>
                  <a:pt x="2874282" y="4996582"/>
                </a:lnTo>
                <a:cubicBezTo>
                  <a:pt x="2874237" y="4996658"/>
                  <a:pt x="2874193" y="4996735"/>
                  <a:pt x="2874147" y="4996812"/>
                </a:cubicBezTo>
                <a:cubicBezTo>
                  <a:pt x="2872492" y="4997296"/>
                  <a:pt x="2869935" y="4997466"/>
                  <a:pt x="2865932" y="4997221"/>
                </a:cubicBezTo>
                <a:lnTo>
                  <a:pt x="2860008" y="4996489"/>
                </a:lnTo>
                <a:lnTo>
                  <a:pt x="2844819" y="4996392"/>
                </a:lnTo>
                <a:lnTo>
                  <a:pt x="2839735" y="4997900"/>
                </a:lnTo>
                <a:lnTo>
                  <a:pt x="2837922" y="5000718"/>
                </a:lnTo>
                <a:lnTo>
                  <a:pt x="2836507" y="5000394"/>
                </a:lnTo>
                <a:cubicBezTo>
                  <a:pt x="2825749" y="4995427"/>
                  <a:pt x="2822382" y="4988291"/>
                  <a:pt x="2808859" y="5008050"/>
                </a:cubicBezTo>
                <a:cubicBezTo>
                  <a:pt x="2784233" y="4999995"/>
                  <a:pt x="2779499" y="5012041"/>
                  <a:pt x="2745907" y="5016391"/>
                </a:cubicBezTo>
                <a:cubicBezTo>
                  <a:pt x="2731796" y="5008784"/>
                  <a:pt x="2720518" y="5011549"/>
                  <a:pt x="2709519" y="5017601"/>
                </a:cubicBezTo>
                <a:cubicBezTo>
                  <a:pt x="2676766" y="5014138"/>
                  <a:pt x="2646981" y="5022656"/>
                  <a:pt x="2610212" y="5024813"/>
                </a:cubicBezTo>
                <a:cubicBezTo>
                  <a:pt x="2570359" y="5014992"/>
                  <a:pt x="2550109" y="5032793"/>
                  <a:pt x="2510814" y="5035020"/>
                </a:cubicBezTo>
                <a:cubicBezTo>
                  <a:pt x="2476639" y="5017991"/>
                  <a:pt x="2482834" y="5049980"/>
                  <a:pt x="2462736" y="5056754"/>
                </a:cubicBezTo>
                <a:lnTo>
                  <a:pt x="2457050" y="5057379"/>
                </a:lnTo>
                <a:lnTo>
                  <a:pt x="2442184" y="5054901"/>
                </a:lnTo>
                <a:lnTo>
                  <a:pt x="2436703" y="5053277"/>
                </a:lnTo>
                <a:cubicBezTo>
                  <a:pt x="2432888" y="5052418"/>
                  <a:pt x="2430299" y="5052175"/>
                  <a:pt x="2428451" y="5052373"/>
                </a:cubicBezTo>
                <a:lnTo>
                  <a:pt x="2420551" y="5051292"/>
                </a:lnTo>
                <a:cubicBezTo>
                  <a:pt x="2407700" y="5048633"/>
                  <a:pt x="2395274" y="5045570"/>
                  <a:pt x="2383501" y="5042264"/>
                </a:cubicBezTo>
                <a:cubicBezTo>
                  <a:pt x="2362992" y="5043848"/>
                  <a:pt x="2317884" y="5059023"/>
                  <a:pt x="2297493" y="5060796"/>
                </a:cubicBezTo>
                <a:lnTo>
                  <a:pt x="2261156" y="5052905"/>
                </a:lnTo>
                <a:lnTo>
                  <a:pt x="2200581" y="5036274"/>
                </a:lnTo>
                <a:lnTo>
                  <a:pt x="2198380" y="5036861"/>
                </a:lnTo>
                <a:lnTo>
                  <a:pt x="2116066" y="5030866"/>
                </a:lnTo>
                <a:cubicBezTo>
                  <a:pt x="2111600" y="5028328"/>
                  <a:pt x="2059664" y="5017338"/>
                  <a:pt x="2056754" y="5013653"/>
                </a:cubicBezTo>
                <a:cubicBezTo>
                  <a:pt x="2003393" y="5025622"/>
                  <a:pt x="1998298" y="5020073"/>
                  <a:pt x="1942916" y="5016969"/>
                </a:cubicBezTo>
                <a:cubicBezTo>
                  <a:pt x="1882138" y="5005950"/>
                  <a:pt x="1836966" y="4987831"/>
                  <a:pt x="1796717" y="4981610"/>
                </a:cubicBezTo>
                <a:cubicBezTo>
                  <a:pt x="1724075" y="4970499"/>
                  <a:pt x="1636218" y="4947449"/>
                  <a:pt x="1583222" y="4942334"/>
                </a:cubicBezTo>
                <a:cubicBezTo>
                  <a:pt x="1544265" y="4961611"/>
                  <a:pt x="1556109" y="4938719"/>
                  <a:pt x="1518821" y="4938963"/>
                </a:cubicBezTo>
                <a:cubicBezTo>
                  <a:pt x="1497291" y="4936197"/>
                  <a:pt x="1483221" y="4927794"/>
                  <a:pt x="1471837" y="4925740"/>
                </a:cubicBezTo>
                <a:lnTo>
                  <a:pt x="1450515" y="4926642"/>
                </a:lnTo>
                <a:lnTo>
                  <a:pt x="1437078" y="4926078"/>
                </a:lnTo>
                <a:lnTo>
                  <a:pt x="1432462" y="4931139"/>
                </a:lnTo>
                <a:lnTo>
                  <a:pt x="1411645" y="4934032"/>
                </a:lnTo>
                <a:cubicBezTo>
                  <a:pt x="1384856" y="4931153"/>
                  <a:pt x="1306656" y="4918434"/>
                  <a:pt x="1271729" y="4913863"/>
                </a:cubicBezTo>
                <a:cubicBezTo>
                  <a:pt x="1258697" y="4907976"/>
                  <a:pt x="1213546" y="4901042"/>
                  <a:pt x="1202076" y="4906608"/>
                </a:cubicBezTo>
                <a:cubicBezTo>
                  <a:pt x="1192059" y="4906580"/>
                  <a:pt x="1182171" y="4902320"/>
                  <a:pt x="1174670" y="4909064"/>
                </a:cubicBezTo>
                <a:cubicBezTo>
                  <a:pt x="1163701" y="4916862"/>
                  <a:pt x="1136874" y="4897641"/>
                  <a:pt x="1137035" y="4908989"/>
                </a:cubicBezTo>
                <a:cubicBezTo>
                  <a:pt x="1117838" y="4895687"/>
                  <a:pt x="1091386" y="4911450"/>
                  <a:pt x="1069882" y="4912892"/>
                </a:cubicBezTo>
                <a:cubicBezTo>
                  <a:pt x="1055589" y="4900472"/>
                  <a:pt x="1024570" y="4915744"/>
                  <a:pt x="980935" y="4911119"/>
                </a:cubicBezTo>
                <a:cubicBezTo>
                  <a:pt x="947614" y="4906556"/>
                  <a:pt x="913224" y="4897403"/>
                  <a:pt x="869960" y="4885518"/>
                </a:cubicBezTo>
                <a:cubicBezTo>
                  <a:pt x="819114" y="4856727"/>
                  <a:pt x="768074" y="4850663"/>
                  <a:pt x="721345" y="4839806"/>
                </a:cubicBezTo>
                <a:cubicBezTo>
                  <a:pt x="667944" y="4829906"/>
                  <a:pt x="698286" y="4859338"/>
                  <a:pt x="635428" y="4830000"/>
                </a:cubicBezTo>
                <a:cubicBezTo>
                  <a:pt x="626286" y="4837571"/>
                  <a:pt x="617638" y="4836842"/>
                  <a:pt x="604106" y="4830842"/>
                </a:cubicBezTo>
                <a:cubicBezTo>
                  <a:pt x="583276" y="4833091"/>
                  <a:pt x="539859" y="4845979"/>
                  <a:pt x="510451" y="4843485"/>
                </a:cubicBezTo>
                <a:cubicBezTo>
                  <a:pt x="489781" y="4840800"/>
                  <a:pt x="443867" y="4818678"/>
                  <a:pt x="427656" y="4815877"/>
                </a:cubicBezTo>
                <a:cubicBezTo>
                  <a:pt x="424088" y="4817297"/>
                  <a:pt x="419580" y="4820561"/>
                  <a:pt x="413184" y="4826676"/>
                </a:cubicBezTo>
                <a:cubicBezTo>
                  <a:pt x="387673" y="4816699"/>
                  <a:pt x="379855" y="4828170"/>
                  <a:pt x="341772" y="4829671"/>
                </a:cubicBezTo>
                <a:cubicBezTo>
                  <a:pt x="327795" y="4821005"/>
                  <a:pt x="314729" y="4822794"/>
                  <a:pt x="301266" y="4827842"/>
                </a:cubicBezTo>
                <a:cubicBezTo>
                  <a:pt x="265781" y="4821714"/>
                  <a:pt x="231017" y="4827635"/>
                  <a:pt x="189886" y="4826710"/>
                </a:cubicBezTo>
                <a:cubicBezTo>
                  <a:pt x="147910" y="4813727"/>
                  <a:pt x="121702" y="4829584"/>
                  <a:pt x="77762" y="4828518"/>
                </a:cubicBezTo>
                <a:cubicBezTo>
                  <a:pt x="38733" y="4806108"/>
                  <a:pt x="44308" y="4851138"/>
                  <a:pt x="8164" y="4846203"/>
                </a:cubicBezTo>
                <a:lnTo>
                  <a:pt x="0" y="4843648"/>
                </a:lnTo>
                <a:lnTo>
                  <a:pt x="0" y="4080681"/>
                </a:lnTo>
                <a:close/>
              </a:path>
            </a:pathLst>
          </a:custGeom>
        </p:spPr>
      </p:pic>
      <p:pic>
        <p:nvPicPr>
          <p:cNvPr id="7" name="Εικόνα 6">
            <a:extLst>
              <a:ext uri="{FF2B5EF4-FFF2-40B4-BE49-F238E27FC236}">
                <a16:creationId xmlns:a16="http://schemas.microsoft.com/office/drawing/2014/main" id="{52C702CA-27EA-A07D-466B-41ECDD43EAD1}"/>
              </a:ext>
            </a:extLst>
          </p:cNvPr>
          <p:cNvPicPr>
            <a:picLocks noChangeAspect="1"/>
          </p:cNvPicPr>
          <p:nvPr/>
        </p:nvPicPr>
        <p:blipFill>
          <a:blip r:embed="rId5"/>
          <a:srcRect l="7077" r="4034"/>
          <a:stretch/>
        </p:blipFill>
        <p:spPr>
          <a:xfrm>
            <a:off x="8790571" y="2743199"/>
            <a:ext cx="2911816" cy="4367719"/>
          </a:xfrm>
          <a:custGeom>
            <a:avLst/>
            <a:gdLst/>
            <a:ahLst/>
            <a:cxnLst/>
            <a:rect l="l" t="t" r="r" b="b"/>
            <a:pathLst>
              <a:path w="6095999" h="6858000">
                <a:moveTo>
                  <a:pt x="0" y="0"/>
                </a:moveTo>
                <a:lnTo>
                  <a:pt x="6095999" y="0"/>
                </a:lnTo>
                <a:lnTo>
                  <a:pt x="6095999" y="6858000"/>
                </a:lnTo>
                <a:lnTo>
                  <a:pt x="0" y="6858000"/>
                </a:lnTo>
                <a:lnTo>
                  <a:pt x="0" y="6857999"/>
                </a:lnTo>
                <a:lnTo>
                  <a:pt x="4220980" y="6857999"/>
                </a:lnTo>
                <a:lnTo>
                  <a:pt x="4213164" y="6851010"/>
                </a:lnTo>
                <a:cubicBezTo>
                  <a:pt x="4181666" y="6825777"/>
                  <a:pt x="4066661" y="6744343"/>
                  <a:pt x="4062999" y="6737842"/>
                </a:cubicBezTo>
                <a:cubicBezTo>
                  <a:pt x="4024279" y="6693220"/>
                  <a:pt x="4060463" y="6731339"/>
                  <a:pt x="3994350" y="6686435"/>
                </a:cubicBezTo>
                <a:cubicBezTo>
                  <a:pt x="3947033" y="6670674"/>
                  <a:pt x="3899856" y="6566625"/>
                  <a:pt x="3859426" y="6512643"/>
                </a:cubicBezTo>
                <a:cubicBezTo>
                  <a:pt x="3843619" y="6494605"/>
                  <a:pt x="3819111" y="6476220"/>
                  <a:pt x="3795266" y="6469055"/>
                </a:cubicBezTo>
                <a:cubicBezTo>
                  <a:pt x="3772240" y="6479507"/>
                  <a:pt x="3769424" y="6446115"/>
                  <a:pt x="3752228" y="6440526"/>
                </a:cubicBezTo>
                <a:cubicBezTo>
                  <a:pt x="3742060" y="6447641"/>
                  <a:pt x="3719048" y="6424775"/>
                  <a:pt x="3716355" y="6414007"/>
                </a:cubicBezTo>
                <a:cubicBezTo>
                  <a:pt x="3729286" y="6392352"/>
                  <a:pt x="3629924" y="6387100"/>
                  <a:pt x="3629916" y="6370687"/>
                </a:cubicBezTo>
                <a:cubicBezTo>
                  <a:pt x="3600280" y="6362353"/>
                  <a:pt x="3495200" y="6368444"/>
                  <a:pt x="3479034" y="6339494"/>
                </a:cubicBezTo>
                <a:cubicBezTo>
                  <a:pt x="3420435" y="6317314"/>
                  <a:pt x="3345614" y="6290932"/>
                  <a:pt x="3319627" y="6285893"/>
                </a:cubicBezTo>
                <a:cubicBezTo>
                  <a:pt x="3282294" y="6327705"/>
                  <a:pt x="3185936" y="6185255"/>
                  <a:pt x="3075494" y="6164273"/>
                </a:cubicBezTo>
                <a:cubicBezTo>
                  <a:pt x="3059427" y="6166243"/>
                  <a:pt x="3051440" y="6164859"/>
                  <a:pt x="3050019" y="6153683"/>
                </a:cubicBezTo>
                <a:cubicBezTo>
                  <a:pt x="3016030" y="6146243"/>
                  <a:pt x="2991340" y="6114870"/>
                  <a:pt x="2963636" y="6123708"/>
                </a:cubicBezTo>
                <a:cubicBezTo>
                  <a:pt x="2928425" y="6105855"/>
                  <a:pt x="2947049" y="6092097"/>
                  <a:pt x="2914912" y="6078439"/>
                </a:cubicBezTo>
                <a:lnTo>
                  <a:pt x="2770812" y="6041758"/>
                </a:lnTo>
                <a:cubicBezTo>
                  <a:pt x="2750466" y="6034724"/>
                  <a:pt x="2729222" y="6014032"/>
                  <a:pt x="2708585" y="6007728"/>
                </a:cubicBezTo>
                <a:lnTo>
                  <a:pt x="2687072" y="6003931"/>
                </a:lnTo>
                <a:lnTo>
                  <a:pt x="2674457" y="5991515"/>
                </a:lnTo>
                <a:cubicBezTo>
                  <a:pt x="2668773" y="5988707"/>
                  <a:pt x="2661696" y="5988167"/>
                  <a:pt x="2652298" y="5991525"/>
                </a:cubicBezTo>
                <a:cubicBezTo>
                  <a:pt x="2634345" y="5986939"/>
                  <a:pt x="2583809" y="5969299"/>
                  <a:pt x="2566743" y="5963996"/>
                </a:cubicBezTo>
                <a:lnTo>
                  <a:pt x="2549903" y="5959709"/>
                </a:lnTo>
                <a:lnTo>
                  <a:pt x="2542177" y="5951723"/>
                </a:lnTo>
                <a:cubicBezTo>
                  <a:pt x="2529898" y="5945994"/>
                  <a:pt x="2498812" y="5935402"/>
                  <a:pt x="2476225" y="5925338"/>
                </a:cubicBezTo>
                <a:cubicBezTo>
                  <a:pt x="2457810" y="5911056"/>
                  <a:pt x="2433846" y="5899348"/>
                  <a:pt x="2406656" y="5891344"/>
                </a:cubicBezTo>
                <a:cubicBezTo>
                  <a:pt x="2400991" y="5896275"/>
                  <a:pt x="2393612" y="5885783"/>
                  <a:pt x="2389160" y="5883030"/>
                </a:cubicBezTo>
                <a:cubicBezTo>
                  <a:pt x="2387458" y="5886701"/>
                  <a:pt x="2375233" y="5885881"/>
                  <a:pt x="2372540" y="5881920"/>
                </a:cubicBezTo>
                <a:cubicBezTo>
                  <a:pt x="2293168" y="5849488"/>
                  <a:pt x="2325743" y="5894734"/>
                  <a:pt x="2283811" y="5862541"/>
                </a:cubicBezTo>
                <a:cubicBezTo>
                  <a:pt x="2275730" y="5859531"/>
                  <a:pt x="2268484" y="5859925"/>
                  <a:pt x="2261759" y="5861764"/>
                </a:cubicBezTo>
                <a:lnTo>
                  <a:pt x="2219265" y="5849327"/>
                </a:lnTo>
                <a:cubicBezTo>
                  <a:pt x="2203078" y="5842651"/>
                  <a:pt x="2185672" y="5837119"/>
                  <a:pt x="2167456" y="5832891"/>
                </a:cubicBezTo>
                <a:cubicBezTo>
                  <a:pt x="2161387" y="5839963"/>
                  <a:pt x="2149583" y="5826532"/>
                  <a:pt x="2143288" y="5823218"/>
                </a:cubicBezTo>
                <a:cubicBezTo>
                  <a:pt x="2141966" y="5828274"/>
                  <a:pt x="2126227" y="5828196"/>
                  <a:pt x="2121889" y="5823116"/>
                </a:cubicBezTo>
                <a:cubicBezTo>
                  <a:pt x="2013448" y="5786297"/>
                  <a:pt x="2065303" y="5844161"/>
                  <a:pt x="2004548" y="5804552"/>
                </a:cubicBezTo>
                <a:cubicBezTo>
                  <a:pt x="1993575" y="5801194"/>
                  <a:pt x="1984449" y="5802325"/>
                  <a:pt x="1976317" y="5805346"/>
                </a:cubicBezTo>
                <a:lnTo>
                  <a:pt x="1960968" y="5813703"/>
                </a:lnTo>
                <a:lnTo>
                  <a:pt x="1951886" y="5808313"/>
                </a:lnTo>
                <a:cubicBezTo>
                  <a:pt x="1914205" y="5801767"/>
                  <a:pt x="1900427" y="5810657"/>
                  <a:pt x="1881129" y="5796205"/>
                </a:cubicBezTo>
                <a:cubicBezTo>
                  <a:pt x="1847467" y="5788576"/>
                  <a:pt x="1808824" y="5783942"/>
                  <a:pt x="1778393" y="5776687"/>
                </a:cubicBezTo>
                <a:cubicBezTo>
                  <a:pt x="1764338" y="5756704"/>
                  <a:pt x="1721542" y="5761928"/>
                  <a:pt x="1698544" y="5752677"/>
                </a:cubicBezTo>
                <a:cubicBezTo>
                  <a:pt x="1688689" y="5744367"/>
                  <a:pt x="1680710" y="5741898"/>
                  <a:pt x="1667763" y="5746936"/>
                </a:cubicBezTo>
                <a:cubicBezTo>
                  <a:pt x="1622782" y="5706970"/>
                  <a:pt x="1636232" y="5740258"/>
                  <a:pt x="1589890" y="5720079"/>
                </a:cubicBezTo>
                <a:cubicBezTo>
                  <a:pt x="1550522" y="5700408"/>
                  <a:pt x="1504390" y="5684235"/>
                  <a:pt x="1470745" y="5647268"/>
                </a:cubicBezTo>
                <a:cubicBezTo>
                  <a:pt x="1465307" y="5637473"/>
                  <a:pt x="1447590" y="5631171"/>
                  <a:pt x="1431171" y="5633192"/>
                </a:cubicBezTo>
                <a:cubicBezTo>
                  <a:pt x="1428344" y="5633540"/>
                  <a:pt x="1425665" y="5634127"/>
                  <a:pt x="1423215" y="5634934"/>
                </a:cubicBezTo>
                <a:cubicBezTo>
                  <a:pt x="1404063" y="5609561"/>
                  <a:pt x="1384477" y="5616951"/>
                  <a:pt x="1377158" y="5600720"/>
                </a:cubicBezTo>
                <a:cubicBezTo>
                  <a:pt x="1337416" y="5587406"/>
                  <a:pt x="1299119" y="5594952"/>
                  <a:pt x="1292001" y="5580595"/>
                </a:cubicBezTo>
                <a:cubicBezTo>
                  <a:pt x="1270404" y="5577445"/>
                  <a:pt x="1236263" y="5586393"/>
                  <a:pt x="1224877" y="5570207"/>
                </a:cubicBezTo>
                <a:cubicBezTo>
                  <a:pt x="1218892" y="5580643"/>
                  <a:pt x="1203320" y="5557444"/>
                  <a:pt x="1188481" y="5562311"/>
                </a:cubicBezTo>
                <a:cubicBezTo>
                  <a:pt x="1177571" y="5566931"/>
                  <a:pt x="1170302" y="5560971"/>
                  <a:pt x="1160620" y="5558862"/>
                </a:cubicBezTo>
                <a:cubicBezTo>
                  <a:pt x="1146504" y="5561577"/>
                  <a:pt x="1106544" y="5545833"/>
                  <a:pt x="1097113" y="5537725"/>
                </a:cubicBezTo>
                <a:cubicBezTo>
                  <a:pt x="1076260" y="5511528"/>
                  <a:pt x="1012618" y="5517876"/>
                  <a:pt x="994944" y="5497522"/>
                </a:cubicBezTo>
                <a:cubicBezTo>
                  <a:pt x="987638" y="5493756"/>
                  <a:pt x="980141" y="5491480"/>
                  <a:pt x="972567" y="5490138"/>
                </a:cubicBezTo>
                <a:lnTo>
                  <a:pt x="927036" y="5488921"/>
                </a:lnTo>
                <a:lnTo>
                  <a:pt x="905198" y="5488488"/>
                </a:lnTo>
                <a:cubicBezTo>
                  <a:pt x="920127" y="5466532"/>
                  <a:pt x="847550" y="5479119"/>
                  <a:pt x="871473" y="5463326"/>
                </a:cubicBezTo>
                <a:cubicBezTo>
                  <a:pt x="835241" y="5455796"/>
                  <a:pt x="824844" y="5441869"/>
                  <a:pt x="787335" y="5431076"/>
                </a:cubicBezTo>
                <a:lnTo>
                  <a:pt x="646418" y="5398569"/>
                </a:lnTo>
                <a:cubicBezTo>
                  <a:pt x="594533" y="5378172"/>
                  <a:pt x="569175" y="5376706"/>
                  <a:pt x="522316" y="5365133"/>
                </a:cubicBezTo>
                <a:cubicBezTo>
                  <a:pt x="485699" y="5316148"/>
                  <a:pt x="451396" y="5327743"/>
                  <a:pt x="425051" y="5295085"/>
                </a:cubicBezTo>
                <a:cubicBezTo>
                  <a:pt x="373115" y="5280721"/>
                  <a:pt x="376598" y="5265782"/>
                  <a:pt x="318461" y="5265657"/>
                </a:cubicBezTo>
                <a:lnTo>
                  <a:pt x="266536" y="5232252"/>
                </a:lnTo>
                <a:cubicBezTo>
                  <a:pt x="254867" y="5225616"/>
                  <a:pt x="251642" y="5227516"/>
                  <a:pt x="248444" y="5225838"/>
                </a:cubicBezTo>
                <a:lnTo>
                  <a:pt x="247345" y="5222181"/>
                </a:lnTo>
                <a:lnTo>
                  <a:pt x="237345" y="5217023"/>
                </a:lnTo>
                <a:lnTo>
                  <a:pt x="219603" y="5204977"/>
                </a:lnTo>
                <a:lnTo>
                  <a:pt x="214443" y="5204489"/>
                </a:lnTo>
                <a:lnTo>
                  <a:pt x="184816" y="5189073"/>
                </a:lnTo>
                <a:lnTo>
                  <a:pt x="183534" y="5189699"/>
                </a:lnTo>
                <a:cubicBezTo>
                  <a:pt x="179981" y="5190754"/>
                  <a:pt x="176085" y="5190869"/>
                  <a:pt x="171363" y="5189023"/>
                </a:cubicBezTo>
                <a:cubicBezTo>
                  <a:pt x="165797" y="5204157"/>
                  <a:pt x="163531" y="5192594"/>
                  <a:pt x="150096" y="5185813"/>
                </a:cubicBezTo>
                <a:lnTo>
                  <a:pt x="59253" y="5172817"/>
                </a:lnTo>
                <a:lnTo>
                  <a:pt x="52526" y="5170052"/>
                </a:lnTo>
                <a:lnTo>
                  <a:pt x="52188" y="5170183"/>
                </a:lnTo>
                <a:cubicBezTo>
                  <a:pt x="50293" y="5169980"/>
                  <a:pt x="47917" y="5169219"/>
                  <a:pt x="44687" y="5167637"/>
                </a:cubicBezTo>
                <a:lnTo>
                  <a:pt x="40261" y="5165012"/>
                </a:lnTo>
                <a:lnTo>
                  <a:pt x="27209" y="5159648"/>
                </a:lnTo>
                <a:lnTo>
                  <a:pt x="21368" y="5159036"/>
                </a:lnTo>
                <a:lnTo>
                  <a:pt x="0" y="5158850"/>
                </a:lnTo>
                <a:close/>
              </a:path>
            </a:pathLst>
          </a:custGeom>
        </p:spPr>
      </p:pic>
    </p:spTree>
    <p:extLst>
      <p:ext uri="{BB962C8B-B14F-4D97-AF65-F5344CB8AC3E}">
        <p14:creationId xmlns:p14="http://schemas.microsoft.com/office/powerpoint/2010/main" val="915625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E20C5D5-3876-DDF8-07DA-7267633D720A}"/>
              </a:ext>
            </a:extLst>
          </p:cNvPr>
          <p:cNvSpPr>
            <a:spLocks noGrp="1"/>
          </p:cNvSpPr>
          <p:nvPr>
            <p:ph idx="1"/>
          </p:nvPr>
        </p:nvSpPr>
        <p:spPr>
          <a:xfrm>
            <a:off x="684212" y="685800"/>
            <a:ext cx="9496736" cy="4876014"/>
          </a:xfrm>
        </p:spPr>
        <p:txBody>
          <a:bodyPr/>
          <a:lstStyle/>
          <a:p>
            <a:pPr marL="0" indent="0">
              <a:buNone/>
            </a:pPr>
            <a:r>
              <a:rPr lang="el-GR" dirty="0"/>
              <a:t>Ακολουθεί διδακτικό σενάριο το οποίο προτείνεται </a:t>
            </a:r>
          </a:p>
          <a:p>
            <a:pPr marL="0" indent="0">
              <a:buNone/>
            </a:pPr>
            <a:r>
              <a:rPr lang="el-GR" dirty="0"/>
              <a:t>στον</a:t>
            </a:r>
            <a:r>
              <a:rPr lang="el-GR" b="1" dirty="0"/>
              <a:t> Οδηγό Εκπαιδευτικού</a:t>
            </a:r>
            <a:r>
              <a:rPr lang="el-GR" dirty="0"/>
              <a:t> του Γυμνασίου</a:t>
            </a:r>
          </a:p>
        </p:txBody>
      </p:sp>
    </p:spTree>
    <p:extLst>
      <p:ext uri="{BB962C8B-B14F-4D97-AF65-F5344CB8AC3E}">
        <p14:creationId xmlns:p14="http://schemas.microsoft.com/office/powerpoint/2010/main" val="41855556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E0865AD8-32DA-790C-6A3F-C4A20B9E9643}"/>
              </a:ext>
            </a:extLst>
          </p:cNvPr>
          <p:cNvSpPr>
            <a:spLocks noGrp="1"/>
          </p:cNvSpPr>
          <p:nvPr>
            <p:ph idx="1"/>
          </p:nvPr>
        </p:nvSpPr>
        <p:spPr/>
        <p:txBody>
          <a:bodyPr/>
          <a:lstStyle/>
          <a:p>
            <a:r>
              <a:rPr lang="el-GR" dirty="0"/>
              <a:t>Σας ευχαριστούμε πολύ για τη συνεργασία σας!!!</a:t>
            </a:r>
          </a:p>
        </p:txBody>
      </p:sp>
    </p:spTree>
    <p:extLst>
      <p:ext uri="{BB962C8B-B14F-4D97-AF65-F5344CB8AC3E}">
        <p14:creationId xmlns:p14="http://schemas.microsoft.com/office/powerpoint/2010/main" val="3964092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EA0F5-7388-6407-2C26-40A2A2B97BA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8B6405C-A0AF-4589-5D95-0DEF43A7295C}"/>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5912460D-187F-F269-FFDA-68EED98C0490}"/>
              </a:ext>
            </a:extLst>
          </p:cNvPr>
          <p:cNvSpPr>
            <a:spLocks noGrp="1"/>
          </p:cNvSpPr>
          <p:nvPr>
            <p:ph idx="1"/>
          </p:nvPr>
        </p:nvSpPr>
        <p:spPr>
          <a:xfrm>
            <a:off x="150830" y="942680"/>
            <a:ext cx="11943760" cy="5915320"/>
          </a:xfrm>
        </p:spPr>
        <p:txBody>
          <a:bodyPr>
            <a:normAutofit fontScale="92500" lnSpcReduction="20000"/>
          </a:bodyPr>
          <a:lstStyle/>
          <a:p>
            <a:pPr marL="0" indent="0">
              <a:buNone/>
            </a:pPr>
            <a:endParaRPr lang="el-GR" b="1" dirty="0">
              <a:solidFill>
                <a:schemeClr val="accent1"/>
              </a:solidFill>
            </a:endParaRPr>
          </a:p>
          <a:p>
            <a:pPr marL="0" indent="0" algn="ctr">
              <a:buNone/>
            </a:pPr>
            <a:r>
              <a:rPr lang="el-GR" b="1" dirty="0">
                <a:solidFill>
                  <a:schemeClr val="accent1"/>
                </a:solidFill>
              </a:rPr>
              <a:t>ΤΑΥΤΟΤΗΤΑ ΤΟΥ ΣΕΝΑΡΙΟΥ</a:t>
            </a:r>
            <a:endParaRPr lang="el-GR" b="1" dirty="0">
              <a:solidFill>
                <a:schemeClr val="tx1"/>
              </a:solidFill>
            </a:endParaRPr>
          </a:p>
          <a:p>
            <a:pPr marL="0" indent="0">
              <a:buNone/>
            </a:pPr>
            <a:r>
              <a:rPr lang="el-GR" u="sng" dirty="0">
                <a:solidFill>
                  <a:schemeClr val="accent1"/>
                </a:solidFill>
              </a:rPr>
              <a:t>Τίτλος διδακτικού σεναρίου</a:t>
            </a:r>
            <a:r>
              <a:rPr lang="el-GR" dirty="0">
                <a:solidFill>
                  <a:schemeClr val="accent1"/>
                </a:solidFill>
              </a:rPr>
              <a:t>:</a:t>
            </a:r>
          </a:p>
          <a:p>
            <a:pPr marL="0" indent="0">
              <a:buNone/>
            </a:pPr>
            <a:r>
              <a:rPr lang="el-GR" dirty="0">
                <a:solidFill>
                  <a:schemeClr val="accent1"/>
                </a:solidFill>
              </a:rPr>
              <a:t>Ο ενάρετος άνθρωπος</a:t>
            </a:r>
          </a:p>
          <a:p>
            <a:pPr marL="0" indent="0">
              <a:buNone/>
            </a:pPr>
            <a:endParaRPr lang="el-GR" dirty="0">
              <a:solidFill>
                <a:schemeClr val="accent1"/>
              </a:solidFill>
            </a:endParaRPr>
          </a:p>
          <a:p>
            <a:pPr marL="0" indent="0">
              <a:buNone/>
            </a:pPr>
            <a:r>
              <a:rPr lang="el-GR" u="sng" dirty="0">
                <a:solidFill>
                  <a:schemeClr val="accent1"/>
                </a:solidFill>
              </a:rPr>
              <a:t>Τάξη στην οποία απευθύνεται</a:t>
            </a:r>
            <a:r>
              <a:rPr lang="el-GR" dirty="0">
                <a:solidFill>
                  <a:schemeClr val="accent1"/>
                </a:solidFill>
              </a:rPr>
              <a:t>: </a:t>
            </a:r>
          </a:p>
          <a:p>
            <a:pPr marL="0" indent="0">
              <a:buNone/>
            </a:pPr>
            <a:r>
              <a:rPr lang="el-GR" dirty="0">
                <a:solidFill>
                  <a:schemeClr val="accent1"/>
                </a:solidFill>
              </a:rPr>
              <a:t>Γ΄ Γυμνασίου</a:t>
            </a:r>
          </a:p>
          <a:p>
            <a:pPr marL="0" indent="0">
              <a:buNone/>
            </a:pPr>
            <a:endParaRPr lang="el-GR" dirty="0">
              <a:solidFill>
                <a:schemeClr val="accent1"/>
              </a:solidFill>
            </a:endParaRPr>
          </a:p>
          <a:p>
            <a:pPr marL="0" indent="0">
              <a:buNone/>
            </a:pPr>
            <a:r>
              <a:rPr lang="el-GR" u="sng" dirty="0">
                <a:solidFill>
                  <a:schemeClr val="accent1"/>
                </a:solidFill>
              </a:rPr>
              <a:t>Εμπλεκόμενες γνωστικές περιοχές-θεματικές ενότητες</a:t>
            </a:r>
            <a:r>
              <a:rPr lang="el-GR" dirty="0">
                <a:solidFill>
                  <a:schemeClr val="accent1"/>
                </a:solidFill>
              </a:rPr>
              <a:t>:</a:t>
            </a:r>
          </a:p>
          <a:p>
            <a:pPr marL="0" indent="0">
              <a:buNone/>
            </a:pPr>
            <a:r>
              <a:rPr lang="el-GR" dirty="0">
                <a:solidFill>
                  <a:schemeClr val="accent1"/>
                </a:solidFill>
              </a:rPr>
              <a:t>Ηθική, Φιλοσοφία, Θρησκευτικά</a:t>
            </a:r>
          </a:p>
          <a:p>
            <a:pPr marL="0" indent="0">
              <a:buNone/>
            </a:pPr>
            <a:endParaRPr lang="el-GR" dirty="0">
              <a:solidFill>
                <a:schemeClr val="accent1"/>
              </a:solidFill>
            </a:endParaRPr>
          </a:p>
          <a:p>
            <a:pPr marL="0" indent="0">
              <a:buNone/>
            </a:pPr>
            <a:r>
              <a:rPr lang="el-GR" u="sng" dirty="0">
                <a:solidFill>
                  <a:schemeClr val="accent1"/>
                </a:solidFill>
              </a:rPr>
              <a:t>Διδακτική Ενότητα</a:t>
            </a:r>
            <a:r>
              <a:rPr lang="el-GR" dirty="0">
                <a:solidFill>
                  <a:schemeClr val="accent1"/>
                </a:solidFill>
              </a:rPr>
              <a:t>: 1η Θεματική Ενότητα: Πώς θα γίνουμε ενάρετοι (εισαγωγή στην ηθική του Αριστοτέλη)</a:t>
            </a:r>
          </a:p>
          <a:p>
            <a:pPr marL="0" indent="0">
              <a:buNone/>
            </a:pPr>
            <a:endParaRPr lang="el-GR" dirty="0">
              <a:solidFill>
                <a:schemeClr val="accent1"/>
              </a:solidFill>
            </a:endParaRPr>
          </a:p>
          <a:p>
            <a:pPr marL="0" indent="0">
              <a:buNone/>
            </a:pPr>
            <a:r>
              <a:rPr lang="el-GR" u="sng" dirty="0">
                <a:solidFill>
                  <a:schemeClr val="accent1"/>
                </a:solidFill>
              </a:rPr>
              <a:t>Λέξεις-κλειδιά</a:t>
            </a:r>
            <a:r>
              <a:rPr lang="el-GR" dirty="0">
                <a:solidFill>
                  <a:schemeClr val="accent1"/>
                </a:solidFill>
              </a:rPr>
              <a:t>:</a:t>
            </a:r>
          </a:p>
          <a:p>
            <a:pPr marL="0" indent="0">
              <a:buNone/>
            </a:pPr>
            <a:r>
              <a:rPr lang="el-GR" dirty="0">
                <a:solidFill>
                  <a:schemeClr val="accent1"/>
                </a:solidFill>
              </a:rPr>
              <a:t>Ηθική, αρετές, ευδαιμονία, μεσότητα, θρησκείες</a:t>
            </a:r>
          </a:p>
          <a:p>
            <a:pPr marL="0" indent="0">
              <a:buNone/>
            </a:pPr>
            <a:endParaRPr lang="el-GR" b="1" dirty="0">
              <a:solidFill>
                <a:schemeClr val="tx1"/>
              </a:solidFill>
            </a:endParaRPr>
          </a:p>
        </p:txBody>
      </p:sp>
    </p:spTree>
    <p:extLst>
      <p:ext uri="{BB962C8B-B14F-4D97-AF65-F5344CB8AC3E}">
        <p14:creationId xmlns:p14="http://schemas.microsoft.com/office/powerpoint/2010/main" val="933299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678B0-4126-1023-89CF-617BC0EC51DE}"/>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1822419C-B44C-AF14-EECC-6E9C4562DE17}"/>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F981F639-539F-86A5-2408-FE546567C40F}"/>
              </a:ext>
            </a:extLst>
          </p:cNvPr>
          <p:cNvSpPr>
            <a:spLocks noGrp="1"/>
          </p:cNvSpPr>
          <p:nvPr>
            <p:ph idx="1"/>
          </p:nvPr>
        </p:nvSpPr>
        <p:spPr>
          <a:xfrm>
            <a:off x="150830" y="735292"/>
            <a:ext cx="11943760" cy="6122708"/>
          </a:xfrm>
        </p:spPr>
        <p:txBody>
          <a:bodyPr>
            <a:normAutofit/>
          </a:bodyPr>
          <a:lstStyle/>
          <a:p>
            <a:pPr marL="0" indent="0" algn="ctr">
              <a:buNone/>
            </a:pPr>
            <a:r>
              <a:rPr lang="el-GR" b="1" dirty="0">
                <a:solidFill>
                  <a:schemeClr val="accent1"/>
                </a:solidFill>
              </a:rPr>
              <a:t>Β. ΠΛΑΙΣΙΟ ΥΛΟΠΟΙΗΣΗΣ</a:t>
            </a:r>
          </a:p>
          <a:p>
            <a:pPr marL="0" indent="0">
              <a:buNone/>
            </a:pPr>
            <a:endParaRPr lang="el-GR" b="1" dirty="0">
              <a:solidFill>
                <a:schemeClr val="tx1"/>
              </a:solidFill>
            </a:endParaRPr>
          </a:p>
          <a:p>
            <a:pPr marL="0" indent="0">
              <a:buNone/>
            </a:pPr>
            <a:r>
              <a:rPr lang="el-GR" dirty="0">
                <a:solidFill>
                  <a:schemeClr val="accent1"/>
                </a:solidFill>
              </a:rPr>
              <a:t>Θεωρητικό πλαίσιο:</a:t>
            </a:r>
          </a:p>
          <a:p>
            <a:pPr marL="0" indent="0">
              <a:buNone/>
            </a:pPr>
            <a:endParaRPr lang="el-GR" dirty="0">
              <a:solidFill>
                <a:schemeClr val="accent1"/>
              </a:solidFill>
            </a:endParaRPr>
          </a:p>
          <a:p>
            <a:pPr marL="0" indent="0">
              <a:buNone/>
            </a:pPr>
            <a:r>
              <a:rPr lang="el-GR" dirty="0">
                <a:solidFill>
                  <a:schemeClr val="accent1"/>
                </a:solidFill>
              </a:rPr>
              <a:t>Η </a:t>
            </a:r>
            <a:r>
              <a:rPr lang="el-GR" dirty="0" err="1">
                <a:solidFill>
                  <a:schemeClr val="accent1"/>
                </a:solidFill>
              </a:rPr>
              <a:t>αρετολογική</a:t>
            </a:r>
            <a:r>
              <a:rPr lang="el-GR" dirty="0">
                <a:solidFill>
                  <a:schemeClr val="accent1"/>
                </a:solidFill>
              </a:rPr>
              <a:t>, </a:t>
            </a:r>
            <a:r>
              <a:rPr lang="el-GR" dirty="0" err="1">
                <a:solidFill>
                  <a:schemeClr val="accent1"/>
                </a:solidFill>
              </a:rPr>
              <a:t>αρετοκρατική</a:t>
            </a:r>
            <a:r>
              <a:rPr lang="el-GR" dirty="0">
                <a:solidFill>
                  <a:schemeClr val="accent1"/>
                </a:solidFill>
              </a:rPr>
              <a:t> ή </a:t>
            </a:r>
            <a:r>
              <a:rPr lang="el-GR" dirty="0" err="1">
                <a:solidFill>
                  <a:schemeClr val="accent1"/>
                </a:solidFill>
              </a:rPr>
              <a:t>αρεταϊκή</a:t>
            </a:r>
            <a:r>
              <a:rPr lang="el-GR" dirty="0">
                <a:solidFill>
                  <a:schemeClr val="accent1"/>
                </a:solidFill>
              </a:rPr>
              <a:t> ηθική του Αριστοτέλη είναι μια θεωρία η οποία δίνει έμφαση στον χαρακτήρα που μπορεί να αναπτύξει ο άνθρωπος και στις αρετές που θα κατευθύνουν αυτόν τον χαρακτήρα του. Πρόκειται για μια θεωρία που δεν είναι ούτε </a:t>
            </a:r>
            <a:r>
              <a:rPr lang="el-GR" dirty="0" err="1">
                <a:solidFill>
                  <a:schemeClr val="accent1"/>
                </a:solidFill>
              </a:rPr>
              <a:t>συνεπειοκρατική</a:t>
            </a:r>
            <a:r>
              <a:rPr lang="el-GR" dirty="0">
                <a:solidFill>
                  <a:schemeClr val="accent1"/>
                </a:solidFill>
              </a:rPr>
              <a:t> ούτε </a:t>
            </a:r>
            <a:r>
              <a:rPr lang="el-GR" dirty="0" err="1">
                <a:solidFill>
                  <a:schemeClr val="accent1"/>
                </a:solidFill>
              </a:rPr>
              <a:t>δεοντοκρατική</a:t>
            </a:r>
            <a:r>
              <a:rPr lang="el-GR" dirty="0">
                <a:solidFill>
                  <a:schemeClr val="accent1"/>
                </a:solidFill>
              </a:rPr>
              <a:t>, αλλά τονίζει την αξία της διάπλασης του χαρακτήρα του ανθρώπου με στόχο με καλλιεργήσει τη φρόνηση, δηλαδή να μπορεί να αποφασίζει ποιες επιλογές είναι ωφέλιμες και ποιες βλαβερές για τον ίδιο και τους άλλους. Οι ορθές επιλογές μπορεί τελικά να οδηγήσουν σε μια ευτυχισμένη ζωή.</a:t>
            </a:r>
          </a:p>
          <a:p>
            <a:pPr marL="0" indent="0">
              <a:buNone/>
            </a:pPr>
            <a:r>
              <a:rPr lang="el-GR" dirty="0">
                <a:solidFill>
                  <a:schemeClr val="accent1"/>
                </a:solidFill>
              </a:rPr>
              <a:t>Με αυτό το διδακτικό σενάριο, οι μαθητές και οι μαθήτριες θα γνωρίσουν καλύτερα την ηθική θεωρία του Αριστοτέλη, θα έρθουν σε επαφή και θα μελετήσουν πρωτογενείς πηγές, και θα έχουν την ευκαιρία να αναζητήσουν τα κοινά σημεία της θεωρίας του </a:t>
            </a:r>
            <a:r>
              <a:rPr lang="el-GR" dirty="0" err="1">
                <a:solidFill>
                  <a:schemeClr val="accent1"/>
                </a:solidFill>
              </a:rPr>
              <a:t>Σταγειρίτη</a:t>
            </a:r>
            <a:r>
              <a:rPr lang="el-GR" dirty="0">
                <a:solidFill>
                  <a:schemeClr val="accent1"/>
                </a:solidFill>
              </a:rPr>
              <a:t> φιλοσόφου με τις ηθικές αξίες που προβάλουν διάφορες θρησκείες. </a:t>
            </a:r>
          </a:p>
          <a:p>
            <a:pPr marL="0" indent="0">
              <a:buNone/>
            </a:pPr>
            <a:endParaRPr lang="el-GR" b="1" dirty="0">
              <a:solidFill>
                <a:schemeClr val="tx1"/>
              </a:solidFill>
            </a:endParaRPr>
          </a:p>
        </p:txBody>
      </p:sp>
    </p:spTree>
    <p:extLst>
      <p:ext uri="{BB962C8B-B14F-4D97-AF65-F5344CB8AC3E}">
        <p14:creationId xmlns:p14="http://schemas.microsoft.com/office/powerpoint/2010/main" val="26614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50E4E-FF55-FFC3-AC60-E8C09BA31C80}"/>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3A3D0AEF-60C6-2489-236E-7839527C2AC5}"/>
              </a:ext>
            </a:extLst>
          </p:cNvPr>
          <p:cNvSpPr>
            <a:spLocks noGrp="1"/>
          </p:cNvSpPr>
          <p:nvPr>
            <p:ph type="title"/>
          </p:nvPr>
        </p:nvSpPr>
        <p:spPr>
          <a:xfrm>
            <a:off x="825613" y="299302"/>
            <a:ext cx="10156614" cy="435989"/>
          </a:xfrm>
        </p:spPr>
        <p:txBody>
          <a:bodyPr>
            <a:normAutofit fontScale="90000"/>
          </a:bodyPr>
          <a:lstStyle/>
          <a:p>
            <a:r>
              <a:rPr lang="el-GR" b="1" dirty="0" err="1">
                <a:effectLst>
                  <a:outerShdw blurRad="38100" dist="38100" dir="2700000" algn="tl">
                    <a:srgbClr val="000000">
                      <a:alpha val="43137"/>
                    </a:srgbClr>
                  </a:outerShdw>
                </a:effectLst>
              </a:rPr>
              <a:t>Ενδεικτικο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διδακτικο</a:t>
            </a:r>
            <a:r>
              <a:rPr lang="el-GR" b="1" dirty="0">
                <a:effectLst>
                  <a:outerShdw blurRad="38100" dist="38100" dir="2700000" algn="tl">
                    <a:srgbClr val="000000">
                      <a:alpha val="43137"/>
                    </a:srgbClr>
                  </a:outerShdw>
                </a:effectLst>
              </a:rPr>
              <a:t> </a:t>
            </a:r>
            <a:r>
              <a:rPr lang="el-GR" b="1" dirty="0" err="1">
                <a:effectLst>
                  <a:outerShdw blurRad="38100" dist="38100" dir="2700000" algn="tl">
                    <a:srgbClr val="000000">
                      <a:alpha val="43137"/>
                    </a:srgbClr>
                  </a:outerShdw>
                </a:effectLst>
              </a:rPr>
              <a:t>σεναριο</a:t>
            </a:r>
            <a:endParaRPr lang="el-GR" b="1" dirty="0">
              <a:effectLst>
                <a:outerShdw blurRad="38100" dist="38100" dir="2700000" algn="tl">
                  <a:srgbClr val="000000">
                    <a:alpha val="43137"/>
                  </a:srgbClr>
                </a:outerShdw>
              </a:effectLst>
            </a:endParaRPr>
          </a:p>
        </p:txBody>
      </p:sp>
      <p:sp>
        <p:nvSpPr>
          <p:cNvPr id="3" name="Θέση περιεχομένου 2">
            <a:extLst>
              <a:ext uri="{FF2B5EF4-FFF2-40B4-BE49-F238E27FC236}">
                <a16:creationId xmlns:a16="http://schemas.microsoft.com/office/drawing/2014/main" id="{40740EFF-EB2F-40FE-01ED-29FB9A2C6072}"/>
              </a:ext>
            </a:extLst>
          </p:cNvPr>
          <p:cNvSpPr>
            <a:spLocks noGrp="1"/>
          </p:cNvSpPr>
          <p:nvPr>
            <p:ph idx="1"/>
          </p:nvPr>
        </p:nvSpPr>
        <p:spPr>
          <a:xfrm>
            <a:off x="248240" y="904975"/>
            <a:ext cx="11943760" cy="6122708"/>
          </a:xfrm>
        </p:spPr>
        <p:txBody>
          <a:bodyPr>
            <a:normAutofit/>
          </a:bodyPr>
          <a:lstStyle/>
          <a:p>
            <a:pPr marL="0" indent="0">
              <a:buNone/>
            </a:pPr>
            <a:r>
              <a:rPr lang="el-GR" b="1" dirty="0">
                <a:solidFill>
                  <a:schemeClr val="accent1"/>
                </a:solidFill>
              </a:rPr>
              <a:t>Διδακτικοί στόχοι </a:t>
            </a:r>
          </a:p>
          <a:p>
            <a:pPr marL="0" indent="0">
              <a:buNone/>
            </a:pPr>
            <a:endParaRPr lang="el-GR" b="1" dirty="0">
              <a:solidFill>
                <a:schemeClr val="tx1"/>
              </a:solidFill>
            </a:endParaRPr>
          </a:p>
          <a:p>
            <a:pPr marL="0" indent="0">
              <a:buNone/>
            </a:pPr>
            <a:r>
              <a:rPr lang="el-GR" dirty="0">
                <a:solidFill>
                  <a:schemeClr val="accent1"/>
                </a:solidFill>
              </a:rPr>
              <a:t>Σε επίπεδο γνώσεων</a:t>
            </a:r>
          </a:p>
          <a:p>
            <a:pPr marL="0" indent="0">
              <a:buNone/>
            </a:pPr>
            <a:endParaRPr lang="el-GR" dirty="0">
              <a:solidFill>
                <a:schemeClr val="accent1"/>
              </a:solidFill>
            </a:endParaRPr>
          </a:p>
          <a:p>
            <a:pPr marL="0" indent="0">
              <a:buNone/>
            </a:pPr>
            <a:r>
              <a:rPr lang="el-GR" dirty="0">
                <a:solidFill>
                  <a:schemeClr val="accent1"/>
                </a:solidFill>
              </a:rPr>
              <a:t>Οι μαθητές/</a:t>
            </a:r>
            <a:r>
              <a:rPr lang="el-GR" dirty="0" err="1">
                <a:solidFill>
                  <a:schemeClr val="accent1"/>
                </a:solidFill>
              </a:rPr>
              <a:t>τριες</a:t>
            </a:r>
            <a:r>
              <a:rPr lang="el-GR" dirty="0">
                <a:solidFill>
                  <a:schemeClr val="accent1"/>
                </a:solidFill>
              </a:rPr>
              <a:t>:</a:t>
            </a:r>
          </a:p>
          <a:p>
            <a:pPr marL="0" indent="0">
              <a:buNone/>
            </a:pPr>
            <a:endParaRPr lang="el-GR" dirty="0">
              <a:solidFill>
                <a:schemeClr val="accent1"/>
              </a:solidFill>
            </a:endParaRPr>
          </a:p>
          <a:p>
            <a:pPr marL="0" indent="0">
              <a:buNone/>
            </a:pPr>
            <a:r>
              <a:rPr lang="el-GR" dirty="0">
                <a:solidFill>
                  <a:schemeClr val="accent1"/>
                </a:solidFill>
              </a:rPr>
              <a:t>•	Να γνωρίσουν και να εμβαθύνουν στην </a:t>
            </a:r>
            <a:r>
              <a:rPr lang="el-GR" dirty="0" err="1">
                <a:solidFill>
                  <a:schemeClr val="accent1"/>
                </a:solidFill>
              </a:rPr>
              <a:t>αρετολογική</a:t>
            </a:r>
            <a:r>
              <a:rPr lang="el-GR" dirty="0">
                <a:solidFill>
                  <a:schemeClr val="accent1"/>
                </a:solidFill>
              </a:rPr>
              <a:t> ηθική του Αριστοτέλη, </a:t>
            </a:r>
          </a:p>
          <a:p>
            <a:pPr marL="0" indent="0">
              <a:buNone/>
            </a:pPr>
            <a:r>
              <a:rPr lang="el-GR" dirty="0">
                <a:solidFill>
                  <a:schemeClr val="accent1"/>
                </a:solidFill>
              </a:rPr>
              <a:t>•	Να μάθουν να διακρίνουν το νόημα της «ευδαιμονίας», όπως το εννοούσε ο Αριστοτέλης, από την καθημερινή σημασία του όρου «ευτυχία»,</a:t>
            </a:r>
          </a:p>
          <a:p>
            <a:pPr marL="0" indent="0">
              <a:buNone/>
            </a:pPr>
            <a:r>
              <a:rPr lang="el-GR" dirty="0">
                <a:solidFill>
                  <a:schemeClr val="accent1"/>
                </a:solidFill>
              </a:rPr>
              <a:t>•	Να γνωρίσουν τη σημασία της μεσότητας και να βρουν εφαρμογές της στην καθημερινή μας ζωή,</a:t>
            </a:r>
          </a:p>
          <a:p>
            <a:pPr marL="0" indent="0">
              <a:buNone/>
            </a:pPr>
            <a:r>
              <a:rPr lang="el-GR" dirty="0">
                <a:solidFill>
                  <a:schemeClr val="accent1"/>
                </a:solidFill>
              </a:rPr>
              <a:t>•	Να εντοπίσουν τις ηθικές αρχές διαφόρων θρησκειών.</a:t>
            </a:r>
          </a:p>
          <a:p>
            <a:pPr marL="0" indent="0">
              <a:buNone/>
            </a:pPr>
            <a:endParaRPr lang="el-GR" b="1" dirty="0">
              <a:solidFill>
                <a:schemeClr val="tx1"/>
              </a:solidFill>
            </a:endParaRPr>
          </a:p>
          <a:p>
            <a:pPr marL="0" indent="0">
              <a:buNone/>
            </a:pPr>
            <a:endParaRPr lang="el-GR" b="1" dirty="0">
              <a:solidFill>
                <a:schemeClr val="tx1"/>
              </a:solidFill>
            </a:endParaRPr>
          </a:p>
        </p:txBody>
      </p:sp>
    </p:spTree>
    <p:extLst>
      <p:ext uri="{BB962C8B-B14F-4D97-AF65-F5344CB8AC3E}">
        <p14:creationId xmlns:p14="http://schemas.microsoft.com/office/powerpoint/2010/main" val="2489152570"/>
      </p:ext>
    </p:extLst>
  </p:cSld>
  <p:clrMapOvr>
    <a:masterClrMapping/>
  </p:clrMapOvr>
</p:sld>
</file>

<file path=ppt/theme/theme1.xml><?xml version="1.0" encoding="utf-8"?>
<a:theme xmlns:a="http://schemas.openxmlformats.org/drawingml/2006/main" name="Κομμάτι">
  <a:themeElements>
    <a:clrScheme name="Κομμάτι">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Κομμάτι">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Κομμάτι">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774</TotalTime>
  <Words>6277</Words>
  <Application>Microsoft Office PowerPoint</Application>
  <PresentationFormat>Ευρεία οθόνη</PresentationFormat>
  <Paragraphs>498</Paragraphs>
  <Slides>60</Slides>
  <Notes>0</Notes>
  <HiddenSlides>0</HiddenSlides>
  <MMClips>0</MMClips>
  <ScaleCrop>false</ScaleCrop>
  <HeadingPairs>
    <vt:vector size="8" baseType="variant">
      <vt:variant>
        <vt:lpstr>Γραμματοσειρές που χρησιμοποιούνται</vt:lpstr>
      </vt:variant>
      <vt:variant>
        <vt:i4>6</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60</vt:i4>
      </vt:variant>
    </vt:vector>
  </HeadingPairs>
  <TitlesOfParts>
    <vt:vector size="68" baseType="lpstr">
      <vt:lpstr>Arial</vt:lpstr>
      <vt:lpstr>Calibri</vt:lpstr>
      <vt:lpstr>Century Gothic</vt:lpstr>
      <vt:lpstr>Comic Sans MS</vt:lpstr>
      <vt:lpstr>Wingdings</vt:lpstr>
      <vt:lpstr>Wingdings 3</vt:lpstr>
      <vt:lpstr>Κομμάτι</vt:lpstr>
      <vt:lpstr>Document</vt:lpstr>
      <vt:lpstr>ΗΘΙΚΗ ΓΥΜΝΑΣΙΟ-ΛΥΚΕΙΟ</vt:lpstr>
      <vt:lpstr>1ο μεροσ</vt:lpstr>
      <vt:lpstr>Παρουσίαση του PowerPoint</vt:lpstr>
      <vt:lpstr>Παρουσίαση του PowerPoint</vt:lpstr>
      <vt:lpstr>ΓΥΜΝΑΣΙΟ</vt:lpstr>
      <vt:lpstr>Παρουσίαση του PowerPoint</vt:lpstr>
      <vt:lpstr>Ενδεικτικο διδακτικο σεναριο</vt:lpstr>
      <vt:lpstr>Ενδεικτικο διδακτικο σεναριο</vt:lpstr>
      <vt:lpstr>Ενδεικτικο διδακτικο σεναριο</vt:lpstr>
      <vt:lpstr>Ενδεικτικο διδακτικο σεναριο</vt:lpstr>
      <vt:lpstr>Ενδεικτικο διδακτικο σεναριο</vt:lpstr>
      <vt:lpstr>Ενδεικτικο διδακτικο σεναριο</vt:lpstr>
      <vt:lpstr>Ενδεικτικο διδακτικο σεναριο</vt:lpstr>
      <vt:lpstr>Παρουσίαση του PowerPoint</vt:lpstr>
      <vt:lpstr>Ενδεικτικο διδακτικο σεναριο</vt:lpstr>
      <vt:lpstr>Ενδεικτικο διδακτικο σεναριο</vt:lpstr>
      <vt:lpstr>Ενδεικτικο διδακτικο σεναριο</vt:lpstr>
      <vt:lpstr>ΛΥΚΕΙΟ</vt:lpstr>
      <vt:lpstr>Παρουσίαση του PowerPoint</vt:lpstr>
      <vt:lpstr>Ενδεικτικο διδακτικο σεναριο</vt:lpstr>
      <vt:lpstr>Ενδεικτικο διδακτικο σεναριο</vt:lpstr>
      <vt:lpstr>Ενδεικτικο διδακτικο σεναριο</vt:lpstr>
      <vt:lpstr>Ενδεικτικο διδακτικο σεναριο</vt:lpstr>
      <vt:lpstr>Ενδεικτικο διδακτικο σεναριο</vt:lpstr>
      <vt:lpstr>Ενδεικτικο διδακτικο σεναριο</vt:lpstr>
      <vt:lpstr>Παρουσίαση του PowerPoint</vt:lpstr>
      <vt:lpstr>Ενδεικτικο διδακτικο σεναριο</vt:lpstr>
      <vt:lpstr>Ενδεικτικο διδακτικο σεναριο</vt:lpstr>
      <vt:lpstr>Ενδεικτικο διδακτικο σεναριο</vt:lpstr>
      <vt:lpstr>Ενδεικτικο διδακτικο σεναριο</vt:lpstr>
      <vt:lpstr>Ενδεικτικο διδακτικο σεναριο</vt:lpstr>
      <vt:lpstr>Ενδεικτικο διδακτικο σεναριο</vt:lpstr>
      <vt:lpstr>2ο μεροσ ΣΧΕΔΙΑΣΜΟΣ ΣΤΗ ΒΙΩΜΑΤΙΚΗ ΜΑΘΗΣΗ ΚΑΙ ΤΗ ΔΙΔΑΚΤΙΚΗ ΤΗΣ ΗΘΙΚΗΣ ΣΤΙΣ ΘΡΗΣΚΕΙΕΣ</vt:lpstr>
      <vt:lpstr>ΗΘΙΚΕΣ ΚΑΙ ΑΝΘΡωΠΟΛΟΓΙΚΕΣ ΑΝΑΠΑΡΑΣΤΑΣΕΙΣ ΤΩΝ ΘΡΗΣΚΕΙΩΝ</vt:lpstr>
      <vt:lpstr>Σχεδιασμοσ διδασκαλιασ</vt:lpstr>
      <vt:lpstr>Σχεδιασμοσ διδασκαλιασ</vt:lpstr>
      <vt:lpstr>Βιωματικη μεθοδοσ</vt:lpstr>
      <vt:lpstr>Παρουσίαση του PowerPoint</vt:lpstr>
      <vt:lpstr>Ενδεικτικο διδακτικο σεναριο</vt:lpstr>
      <vt:lpstr>Ενδεικτικο διδακτικο σεναριο</vt:lpstr>
      <vt:lpstr>Ενδεικτικο διδακτικο σεναριο</vt:lpstr>
      <vt:lpstr>Ενδεικτικο διδακτικο σεναριο</vt:lpstr>
      <vt:lpstr>Ενδεικτικο διδακτικο σεναριο</vt:lpstr>
      <vt:lpstr>Ενδεικτικο διδακτικο σεναριο</vt:lpstr>
      <vt:lpstr>Ενδεικτικο διδακτικο σεναριο</vt:lpstr>
      <vt:lpstr>Ενδεικτικο διδακτικο σεναριο</vt:lpstr>
      <vt:lpstr>Παρουσίαση του PowerPoint</vt:lpstr>
      <vt:lpstr>Κείμενα σταθμΩν μΑθησης </vt:lpstr>
      <vt:lpstr>Ενδεικτικο διδακτικο σεναριο</vt:lpstr>
      <vt:lpstr>Παρουσίαση του PowerPoint</vt:lpstr>
      <vt:lpstr>Παρουσίαση του PowerPoint</vt:lpstr>
      <vt:lpstr>Παρουσίαση του PowerPoint</vt:lpstr>
      <vt:lpstr>Παρουσίαση του PowerPoint</vt:lpstr>
      <vt:lpstr>Ενδεικτικο διδακτικο σεναριο</vt:lpstr>
      <vt:lpstr>Ενδεικτικο διδακτικο σεναριο</vt:lpstr>
      <vt:lpstr>Σχεδιασμοσ δραστηριοτητασ εργασια σε ομαδεσ</vt:lpstr>
      <vt:lpstr> δραστηριοτητα:  ΕΡΓΑΣΙΑ σε ομαδεσ</vt:lpstr>
      <vt:lpstr>Παρουσίαση του PowerPoint</vt:lpstr>
      <vt:lpstr>Παρουσίαση του PowerPoint</vt:lpstr>
      <vt:lpstr>Παρουσίαση του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ΣΤΑΥΡΟΣ ΚΑΡΑΓΕΩΡΓΑΚΗΣ</dc:creator>
  <cp:lastModifiedBy>ΣΤΑΥΡΟΣ ΚΑΡΑΓΕΩΡΓΑΚΗΣ</cp:lastModifiedBy>
  <cp:revision>77</cp:revision>
  <dcterms:created xsi:type="dcterms:W3CDTF">2026-05-05T10:00:50Z</dcterms:created>
  <dcterms:modified xsi:type="dcterms:W3CDTF">2026-09-09T07:21:31Z</dcterms:modified>
</cp:coreProperties>
</file>