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66" r:id="rId3"/>
    <p:sldId id="268" r:id="rId4"/>
    <p:sldId id="269" r:id="rId5"/>
    <p:sldId id="274" r:id="rId6"/>
    <p:sldId id="335" r:id="rId7"/>
    <p:sldId id="336" r:id="rId8"/>
    <p:sldId id="338" r:id="rId9"/>
    <p:sldId id="271" r:id="rId10"/>
    <p:sldId id="273" r:id="rId11"/>
    <p:sldId id="275" r:id="rId12"/>
    <p:sldId id="276" r:id="rId13"/>
    <p:sldId id="277" r:id="rId14"/>
    <p:sldId id="278" r:id="rId15"/>
    <p:sldId id="279" r:id="rId16"/>
    <p:sldId id="280" r:id="rId17"/>
    <p:sldId id="281" r:id="rId18"/>
    <p:sldId id="286" r:id="rId19"/>
    <p:sldId id="285" r:id="rId20"/>
    <p:sldId id="287" r:id="rId21"/>
    <p:sldId id="297" r:id="rId22"/>
    <p:sldId id="272" r:id="rId23"/>
    <p:sldId id="293" r:id="rId24"/>
    <p:sldId id="294" r:id="rId25"/>
    <p:sldId id="306" r:id="rId26"/>
    <p:sldId id="307" r:id="rId27"/>
    <p:sldId id="309" r:id="rId28"/>
    <p:sldId id="310" r:id="rId29"/>
    <p:sldId id="289" r:id="rId30"/>
    <p:sldId id="290" r:id="rId31"/>
    <p:sldId id="291" r:id="rId32"/>
    <p:sldId id="292" r:id="rId33"/>
    <p:sldId id="299" r:id="rId34"/>
    <p:sldId id="300" r:id="rId35"/>
    <p:sldId id="301" r:id="rId36"/>
    <p:sldId id="302" r:id="rId37"/>
    <p:sldId id="303" r:id="rId38"/>
    <p:sldId id="34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9B36A7-EFD5-4084-A44A-40B34340C2F0}" v="10" dt="2026-05-26T09:18:41.976"/>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754" y="-2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EBF167-0B2A-4A33-AC20-6C3FBDF81F3D}" type="doc">
      <dgm:prSet loTypeId="urn:microsoft.com/office/officeart/2005/8/layout/venn3" loCatId="relationship" qsTypeId="urn:microsoft.com/office/officeart/2005/8/quickstyle/simple1#1" qsCatId="simple" csTypeId="urn:microsoft.com/office/officeart/2005/8/colors/accent1_2#1" csCatId="accent1" phldr="1"/>
      <dgm:spPr/>
      <dgm:t>
        <a:bodyPr/>
        <a:lstStyle/>
        <a:p>
          <a:endParaRPr lang="el-GR"/>
        </a:p>
      </dgm:t>
    </dgm:pt>
    <dgm:pt modelId="{E06ED4F8-700B-4B16-9127-81175020F308}">
      <dgm:prSet phldrT="[Κείμενο]" phldr="0"/>
      <dgm:spPr>
        <a:solidFill>
          <a:schemeClr val="accent4">
            <a:lumMod val="75000"/>
            <a:alpha val="50000"/>
          </a:schemeClr>
        </a:solidFill>
      </dgm:spPr>
      <dgm:t>
        <a:bodyPr/>
        <a:lstStyle/>
        <a:p>
          <a:r>
            <a:rPr lang="el-GR" dirty="0"/>
            <a:t>Αξιοποίηση των φιλοσοφικών ηθικών θεωριών και των θρησκευτικών παραδόσεων</a:t>
          </a:r>
        </a:p>
      </dgm:t>
    </dgm:pt>
    <dgm:pt modelId="{A0B50327-0CA3-4FA1-BAAF-8B4D0EA42D2F}" type="parTrans" cxnId="{CF341E4E-435F-4A0F-B57C-6EA25B5083CC}">
      <dgm:prSet/>
      <dgm:spPr/>
      <dgm:t>
        <a:bodyPr/>
        <a:lstStyle/>
        <a:p>
          <a:endParaRPr lang="el-GR"/>
        </a:p>
      </dgm:t>
    </dgm:pt>
    <dgm:pt modelId="{28CF0BE8-BB48-47EA-99E2-F8DAA2A16553}" type="sibTrans" cxnId="{CF341E4E-435F-4A0F-B57C-6EA25B5083CC}">
      <dgm:prSet/>
      <dgm:spPr/>
      <dgm:t>
        <a:bodyPr/>
        <a:lstStyle/>
        <a:p>
          <a:endParaRPr lang="el-GR"/>
        </a:p>
      </dgm:t>
    </dgm:pt>
    <dgm:pt modelId="{E1A7BD33-7079-411E-A565-4636C69008C4}">
      <dgm:prSet phldrT="[Κείμενο]" phldr="0"/>
      <dgm:spPr>
        <a:solidFill>
          <a:schemeClr val="accent6">
            <a:lumMod val="75000"/>
            <a:alpha val="50000"/>
          </a:schemeClr>
        </a:solidFill>
      </dgm:spPr>
      <dgm:t>
        <a:bodyPr/>
        <a:lstStyle/>
        <a:p>
          <a:r>
            <a:rPr lang="el-GR" dirty="0"/>
            <a:t>Συνεργατική μάθηση </a:t>
          </a:r>
        </a:p>
      </dgm:t>
    </dgm:pt>
    <dgm:pt modelId="{32162A09-60BD-487E-B8A2-1C83FB4C18DE}" type="parTrans" cxnId="{F02A9319-61C9-4AEF-8E41-B8C87A449AA7}">
      <dgm:prSet/>
      <dgm:spPr/>
      <dgm:t>
        <a:bodyPr/>
        <a:lstStyle/>
        <a:p>
          <a:endParaRPr lang="el-GR"/>
        </a:p>
      </dgm:t>
    </dgm:pt>
    <dgm:pt modelId="{663B2ACF-04AE-4971-BE77-D00E9ADB0287}" type="sibTrans" cxnId="{F02A9319-61C9-4AEF-8E41-B8C87A449AA7}">
      <dgm:prSet/>
      <dgm:spPr/>
      <dgm:t>
        <a:bodyPr/>
        <a:lstStyle/>
        <a:p>
          <a:endParaRPr lang="el-GR"/>
        </a:p>
      </dgm:t>
    </dgm:pt>
    <dgm:pt modelId="{836DDFA0-C43D-4297-AD8B-AD700C4C52DD}">
      <dgm:prSet phldrT="[Κείμενο]" phldr="0"/>
      <dgm:spPr>
        <a:solidFill>
          <a:schemeClr val="tx2">
            <a:lumMod val="50000"/>
            <a:alpha val="50000"/>
          </a:schemeClr>
        </a:solidFill>
      </dgm:spPr>
      <dgm:t>
        <a:bodyPr/>
        <a:lstStyle/>
        <a:p>
          <a:r>
            <a:rPr lang="el-GR" dirty="0"/>
            <a:t>Δημοκρατική κουλτούρα</a:t>
          </a:r>
        </a:p>
      </dgm:t>
    </dgm:pt>
    <dgm:pt modelId="{2EFAE9FB-AFD1-432A-9D33-49028F5D759B}" type="parTrans" cxnId="{890906BC-94D8-4E71-8A88-AA8FC873A715}">
      <dgm:prSet/>
      <dgm:spPr/>
      <dgm:t>
        <a:bodyPr/>
        <a:lstStyle/>
        <a:p>
          <a:endParaRPr lang="el-GR"/>
        </a:p>
      </dgm:t>
    </dgm:pt>
    <dgm:pt modelId="{CB6DCB7E-1904-43CF-9818-03560F84FFDF}" type="sibTrans" cxnId="{890906BC-94D8-4E71-8A88-AA8FC873A715}">
      <dgm:prSet/>
      <dgm:spPr/>
      <dgm:t>
        <a:bodyPr/>
        <a:lstStyle/>
        <a:p>
          <a:endParaRPr lang="el-GR"/>
        </a:p>
      </dgm:t>
    </dgm:pt>
    <dgm:pt modelId="{791FDE7B-3A3F-4DF5-AAEF-5680B25BD16A}">
      <dgm:prSet phldrT="[Κείμενο]" phldr="0"/>
      <dgm:spPr/>
      <dgm:t>
        <a:bodyPr/>
        <a:lstStyle/>
        <a:p>
          <a:r>
            <a:rPr lang="el-GR" dirty="0"/>
            <a:t>Συμπερίληψη</a:t>
          </a:r>
        </a:p>
      </dgm:t>
    </dgm:pt>
    <dgm:pt modelId="{F09CF8E4-7972-46FC-9784-EB0ADA81F372}" type="parTrans" cxnId="{5011B73F-7D3C-4565-99F5-D0F9BBBA1861}">
      <dgm:prSet/>
      <dgm:spPr/>
      <dgm:t>
        <a:bodyPr/>
        <a:lstStyle/>
        <a:p>
          <a:endParaRPr lang="el-GR"/>
        </a:p>
      </dgm:t>
    </dgm:pt>
    <dgm:pt modelId="{6D1187DE-F749-4471-A0D7-ACDEEA7DC09C}" type="sibTrans" cxnId="{5011B73F-7D3C-4565-99F5-D0F9BBBA1861}">
      <dgm:prSet/>
      <dgm:spPr/>
      <dgm:t>
        <a:bodyPr/>
        <a:lstStyle/>
        <a:p>
          <a:endParaRPr lang="el-GR"/>
        </a:p>
      </dgm:t>
    </dgm:pt>
    <dgm:pt modelId="{B0BAB0B3-A667-42E2-8238-6AC5CEBEEE19}" type="pres">
      <dgm:prSet presAssocID="{A6EBF167-0B2A-4A33-AC20-6C3FBDF81F3D}" presName="Name0" presStyleCnt="0">
        <dgm:presLayoutVars>
          <dgm:dir/>
          <dgm:resizeHandles val="exact"/>
        </dgm:presLayoutVars>
      </dgm:prSet>
      <dgm:spPr/>
    </dgm:pt>
    <dgm:pt modelId="{C0BE78B0-71DA-4BF6-A969-7DA4743820B7}" type="pres">
      <dgm:prSet presAssocID="{E06ED4F8-700B-4B16-9127-81175020F308}" presName="Name5" presStyleLbl="vennNode1" presStyleIdx="0" presStyleCnt="4">
        <dgm:presLayoutVars>
          <dgm:bulletEnabled val="1"/>
        </dgm:presLayoutVars>
      </dgm:prSet>
      <dgm:spPr/>
    </dgm:pt>
    <dgm:pt modelId="{6E20BFE1-2A72-45F4-A9FB-D20DF1153A65}" type="pres">
      <dgm:prSet presAssocID="{28CF0BE8-BB48-47EA-99E2-F8DAA2A16553}" presName="space" presStyleCnt="0"/>
      <dgm:spPr/>
    </dgm:pt>
    <dgm:pt modelId="{204F7A3F-BDA1-4E23-ADBC-85360B9EF4E4}" type="pres">
      <dgm:prSet presAssocID="{E1A7BD33-7079-411E-A565-4636C69008C4}" presName="Name5" presStyleLbl="vennNode1" presStyleIdx="1" presStyleCnt="4" custLinFactNeighborY="395">
        <dgm:presLayoutVars>
          <dgm:bulletEnabled val="1"/>
        </dgm:presLayoutVars>
      </dgm:prSet>
      <dgm:spPr/>
    </dgm:pt>
    <dgm:pt modelId="{12C97A5D-6BCB-4E5D-80AB-8EF3C05FA82F}" type="pres">
      <dgm:prSet presAssocID="{663B2ACF-04AE-4971-BE77-D00E9ADB0287}" presName="space" presStyleCnt="0"/>
      <dgm:spPr/>
    </dgm:pt>
    <dgm:pt modelId="{168A50F1-018F-4C22-85CD-EEA83498FA2A}" type="pres">
      <dgm:prSet presAssocID="{836DDFA0-C43D-4297-AD8B-AD700C4C52DD}" presName="Name5" presStyleLbl="vennNode1" presStyleIdx="2" presStyleCnt="4">
        <dgm:presLayoutVars>
          <dgm:bulletEnabled val="1"/>
        </dgm:presLayoutVars>
      </dgm:prSet>
      <dgm:spPr/>
    </dgm:pt>
    <dgm:pt modelId="{81BC2952-E110-4DD8-B3F5-74C5A6AAFAC8}" type="pres">
      <dgm:prSet presAssocID="{CB6DCB7E-1904-43CF-9818-03560F84FFDF}" presName="space" presStyleCnt="0"/>
      <dgm:spPr/>
    </dgm:pt>
    <dgm:pt modelId="{9D5C2F47-DD89-44EF-B87F-A050A912074F}" type="pres">
      <dgm:prSet presAssocID="{791FDE7B-3A3F-4DF5-AAEF-5680B25BD16A}" presName="Name5" presStyleLbl="vennNode1" presStyleIdx="3" presStyleCnt="4">
        <dgm:presLayoutVars>
          <dgm:bulletEnabled val="1"/>
        </dgm:presLayoutVars>
      </dgm:prSet>
      <dgm:spPr/>
    </dgm:pt>
  </dgm:ptLst>
  <dgm:cxnLst>
    <dgm:cxn modelId="{F02A9319-61C9-4AEF-8E41-B8C87A449AA7}" srcId="{A6EBF167-0B2A-4A33-AC20-6C3FBDF81F3D}" destId="{E1A7BD33-7079-411E-A565-4636C69008C4}" srcOrd="1" destOrd="0" parTransId="{32162A09-60BD-487E-B8A2-1C83FB4C18DE}" sibTransId="{663B2ACF-04AE-4971-BE77-D00E9ADB0287}"/>
    <dgm:cxn modelId="{5011B73F-7D3C-4565-99F5-D0F9BBBA1861}" srcId="{A6EBF167-0B2A-4A33-AC20-6C3FBDF81F3D}" destId="{791FDE7B-3A3F-4DF5-AAEF-5680B25BD16A}" srcOrd="3" destOrd="0" parTransId="{F09CF8E4-7972-46FC-9784-EB0ADA81F372}" sibTransId="{6D1187DE-F749-4471-A0D7-ACDEEA7DC09C}"/>
    <dgm:cxn modelId="{CF341E4E-435F-4A0F-B57C-6EA25B5083CC}" srcId="{A6EBF167-0B2A-4A33-AC20-6C3FBDF81F3D}" destId="{E06ED4F8-700B-4B16-9127-81175020F308}" srcOrd="0" destOrd="0" parTransId="{A0B50327-0CA3-4FA1-BAAF-8B4D0EA42D2F}" sibTransId="{28CF0BE8-BB48-47EA-99E2-F8DAA2A16553}"/>
    <dgm:cxn modelId="{CB48C872-98A6-4567-BB9C-1AE1F0FE0D2E}" type="presOf" srcId="{E1A7BD33-7079-411E-A565-4636C69008C4}" destId="{204F7A3F-BDA1-4E23-ADBC-85360B9EF4E4}" srcOrd="0" destOrd="0" presId="urn:microsoft.com/office/officeart/2005/8/layout/venn3"/>
    <dgm:cxn modelId="{8998E97E-F0C9-4DE6-BC2F-C32D7BF03D59}" type="presOf" srcId="{E06ED4F8-700B-4B16-9127-81175020F308}" destId="{C0BE78B0-71DA-4BF6-A969-7DA4743820B7}" srcOrd="0" destOrd="0" presId="urn:microsoft.com/office/officeart/2005/8/layout/venn3"/>
    <dgm:cxn modelId="{CC58099C-752F-41CD-803A-633D7DEE0825}" type="presOf" srcId="{836DDFA0-C43D-4297-AD8B-AD700C4C52DD}" destId="{168A50F1-018F-4C22-85CD-EEA83498FA2A}" srcOrd="0" destOrd="0" presId="urn:microsoft.com/office/officeart/2005/8/layout/venn3"/>
    <dgm:cxn modelId="{890906BC-94D8-4E71-8A88-AA8FC873A715}" srcId="{A6EBF167-0B2A-4A33-AC20-6C3FBDF81F3D}" destId="{836DDFA0-C43D-4297-AD8B-AD700C4C52DD}" srcOrd="2" destOrd="0" parTransId="{2EFAE9FB-AFD1-432A-9D33-49028F5D759B}" sibTransId="{CB6DCB7E-1904-43CF-9818-03560F84FFDF}"/>
    <dgm:cxn modelId="{DEFEBBF6-605A-4351-B6C1-848ABB848164}" type="presOf" srcId="{A6EBF167-0B2A-4A33-AC20-6C3FBDF81F3D}" destId="{B0BAB0B3-A667-42E2-8238-6AC5CEBEEE19}" srcOrd="0" destOrd="0" presId="urn:microsoft.com/office/officeart/2005/8/layout/venn3"/>
    <dgm:cxn modelId="{2ABCD2FA-14C1-4926-B0A5-AB86209F2C71}" type="presOf" srcId="{791FDE7B-3A3F-4DF5-AAEF-5680B25BD16A}" destId="{9D5C2F47-DD89-44EF-B87F-A050A912074F}" srcOrd="0" destOrd="0" presId="urn:microsoft.com/office/officeart/2005/8/layout/venn3"/>
    <dgm:cxn modelId="{31093700-D1DB-4622-A66B-11282977F093}" type="presParOf" srcId="{B0BAB0B3-A667-42E2-8238-6AC5CEBEEE19}" destId="{C0BE78B0-71DA-4BF6-A969-7DA4743820B7}" srcOrd="0" destOrd="0" presId="urn:microsoft.com/office/officeart/2005/8/layout/venn3"/>
    <dgm:cxn modelId="{EA8990EF-C4C3-4EBC-AC29-F459ED05A7EB}" type="presParOf" srcId="{B0BAB0B3-A667-42E2-8238-6AC5CEBEEE19}" destId="{6E20BFE1-2A72-45F4-A9FB-D20DF1153A65}" srcOrd="1" destOrd="0" presId="urn:microsoft.com/office/officeart/2005/8/layout/venn3"/>
    <dgm:cxn modelId="{5099FB6D-8096-4184-B762-E69331B08FD7}" type="presParOf" srcId="{B0BAB0B3-A667-42E2-8238-6AC5CEBEEE19}" destId="{204F7A3F-BDA1-4E23-ADBC-85360B9EF4E4}" srcOrd="2" destOrd="0" presId="urn:microsoft.com/office/officeart/2005/8/layout/venn3"/>
    <dgm:cxn modelId="{6457E920-0AB3-480F-9EC4-3B45FE5557A6}" type="presParOf" srcId="{B0BAB0B3-A667-42E2-8238-6AC5CEBEEE19}" destId="{12C97A5D-6BCB-4E5D-80AB-8EF3C05FA82F}" srcOrd="3" destOrd="0" presId="urn:microsoft.com/office/officeart/2005/8/layout/venn3"/>
    <dgm:cxn modelId="{A67BB077-ACCE-4854-9693-FC82E38E44F7}" type="presParOf" srcId="{B0BAB0B3-A667-42E2-8238-6AC5CEBEEE19}" destId="{168A50F1-018F-4C22-85CD-EEA83498FA2A}" srcOrd="4" destOrd="0" presId="urn:microsoft.com/office/officeart/2005/8/layout/venn3"/>
    <dgm:cxn modelId="{2D92D450-186A-4366-AF0F-3E227E6935A7}" type="presParOf" srcId="{B0BAB0B3-A667-42E2-8238-6AC5CEBEEE19}" destId="{81BC2952-E110-4DD8-B3F5-74C5A6AAFAC8}" srcOrd="5" destOrd="0" presId="urn:microsoft.com/office/officeart/2005/8/layout/venn3"/>
    <dgm:cxn modelId="{DC8D3DE0-0A4D-4F4C-BADD-D4BDC5080E24}" type="presParOf" srcId="{B0BAB0B3-A667-42E2-8238-6AC5CEBEEE19}" destId="{9D5C2F47-DD89-44EF-B87F-A050A912074F}"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E78B0-71DA-4BF6-A969-7DA4743820B7}">
      <dsp:nvSpPr>
        <dsp:cNvPr id="0" name=""/>
        <dsp:cNvSpPr/>
      </dsp:nvSpPr>
      <dsp:spPr>
        <a:xfrm>
          <a:off x="2979" y="781638"/>
          <a:ext cx="2989871" cy="2989871"/>
        </a:xfrm>
        <a:prstGeom prst="ellipse">
          <a:avLst/>
        </a:prstGeom>
        <a:solidFill>
          <a:schemeClr val="accent4">
            <a:lumMod val="75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4543" tIns="22860" rIns="164543" bIns="22860" numCol="1" spcCol="1270" anchor="ctr" anchorCtr="0">
          <a:noAutofit/>
        </a:bodyPr>
        <a:lstStyle/>
        <a:p>
          <a:pPr marL="0" lvl="0" indent="0" algn="ctr" defTabSz="800100">
            <a:lnSpc>
              <a:spcPct val="90000"/>
            </a:lnSpc>
            <a:spcBef>
              <a:spcPct val="0"/>
            </a:spcBef>
            <a:spcAft>
              <a:spcPct val="35000"/>
            </a:spcAft>
            <a:buNone/>
          </a:pPr>
          <a:r>
            <a:rPr lang="el-GR" sz="1800" kern="1200" dirty="0"/>
            <a:t>Αξιοποίηση των φιλοσοφικών ηθικών θεωριών και των θρησκευτικών παραδόσεων</a:t>
          </a:r>
        </a:p>
      </dsp:txBody>
      <dsp:txXfrm>
        <a:off x="440835" y="1219494"/>
        <a:ext cx="2114159" cy="2114159"/>
      </dsp:txXfrm>
    </dsp:sp>
    <dsp:sp modelId="{204F7A3F-BDA1-4E23-ADBC-85360B9EF4E4}">
      <dsp:nvSpPr>
        <dsp:cNvPr id="0" name=""/>
        <dsp:cNvSpPr/>
      </dsp:nvSpPr>
      <dsp:spPr>
        <a:xfrm>
          <a:off x="2394876" y="793448"/>
          <a:ext cx="2989871" cy="2989871"/>
        </a:xfrm>
        <a:prstGeom prst="ellipse">
          <a:avLst/>
        </a:prstGeom>
        <a:solidFill>
          <a:schemeClr val="accent6">
            <a:lumMod val="75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4543" tIns="22860" rIns="164543" bIns="22860" numCol="1" spcCol="1270" anchor="ctr" anchorCtr="0">
          <a:noAutofit/>
        </a:bodyPr>
        <a:lstStyle/>
        <a:p>
          <a:pPr marL="0" lvl="0" indent="0" algn="ctr" defTabSz="800100">
            <a:lnSpc>
              <a:spcPct val="90000"/>
            </a:lnSpc>
            <a:spcBef>
              <a:spcPct val="0"/>
            </a:spcBef>
            <a:spcAft>
              <a:spcPct val="35000"/>
            </a:spcAft>
            <a:buNone/>
          </a:pPr>
          <a:r>
            <a:rPr lang="el-GR" sz="1800" kern="1200" dirty="0"/>
            <a:t>Συνεργατική μάθηση </a:t>
          </a:r>
        </a:p>
      </dsp:txBody>
      <dsp:txXfrm>
        <a:off x="2832732" y="1231304"/>
        <a:ext cx="2114159" cy="2114159"/>
      </dsp:txXfrm>
    </dsp:sp>
    <dsp:sp modelId="{168A50F1-018F-4C22-85CD-EEA83498FA2A}">
      <dsp:nvSpPr>
        <dsp:cNvPr id="0" name=""/>
        <dsp:cNvSpPr/>
      </dsp:nvSpPr>
      <dsp:spPr>
        <a:xfrm>
          <a:off x="4786773" y="781638"/>
          <a:ext cx="2989871" cy="2989871"/>
        </a:xfrm>
        <a:prstGeom prst="ellipse">
          <a:avLst/>
        </a:prstGeom>
        <a:solidFill>
          <a:schemeClr val="tx2">
            <a:lumMod val="50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4543" tIns="22860" rIns="164543" bIns="22860" numCol="1" spcCol="1270" anchor="ctr" anchorCtr="0">
          <a:noAutofit/>
        </a:bodyPr>
        <a:lstStyle/>
        <a:p>
          <a:pPr marL="0" lvl="0" indent="0" algn="ctr" defTabSz="800100">
            <a:lnSpc>
              <a:spcPct val="90000"/>
            </a:lnSpc>
            <a:spcBef>
              <a:spcPct val="0"/>
            </a:spcBef>
            <a:spcAft>
              <a:spcPct val="35000"/>
            </a:spcAft>
            <a:buNone/>
          </a:pPr>
          <a:r>
            <a:rPr lang="el-GR" sz="1800" kern="1200" dirty="0"/>
            <a:t>Δημοκρατική κουλτούρα</a:t>
          </a:r>
        </a:p>
      </dsp:txBody>
      <dsp:txXfrm>
        <a:off x="5224629" y="1219494"/>
        <a:ext cx="2114159" cy="2114159"/>
      </dsp:txXfrm>
    </dsp:sp>
    <dsp:sp modelId="{9D5C2F47-DD89-44EF-B87F-A050A912074F}">
      <dsp:nvSpPr>
        <dsp:cNvPr id="0" name=""/>
        <dsp:cNvSpPr/>
      </dsp:nvSpPr>
      <dsp:spPr>
        <a:xfrm>
          <a:off x="7178670" y="781638"/>
          <a:ext cx="2989871" cy="2989871"/>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4543" tIns="22860" rIns="164543" bIns="22860" numCol="1" spcCol="1270" anchor="ctr" anchorCtr="0">
          <a:noAutofit/>
        </a:bodyPr>
        <a:lstStyle/>
        <a:p>
          <a:pPr marL="0" lvl="0" indent="0" algn="ctr" defTabSz="800100">
            <a:lnSpc>
              <a:spcPct val="90000"/>
            </a:lnSpc>
            <a:spcBef>
              <a:spcPct val="0"/>
            </a:spcBef>
            <a:spcAft>
              <a:spcPct val="35000"/>
            </a:spcAft>
            <a:buNone/>
          </a:pPr>
          <a:r>
            <a:rPr lang="el-GR" sz="1800" kern="1200" dirty="0"/>
            <a:t>Συμπερίληψη</a:t>
          </a:r>
        </a:p>
      </dsp:txBody>
      <dsp:txXfrm>
        <a:off x="7616526" y="1219494"/>
        <a:ext cx="2114159" cy="2114159"/>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5T10:11:40.683"/>
    </inkml:context>
    <inkml:brush xml:id="br0">
      <inkml:brushProperty name="width" value="0.05" units="cm"/>
      <inkml:brushProperty name="height" value="0.0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B50EDB-DB30-4EDD-BD2B-1AAAB2A599F4}" type="datetimeFigureOut">
              <a:rPr lang="el-GR" smtClean="0"/>
              <a:t>8/9/2026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BE9935-58AB-41BA-8463-9348CFC3620D}" type="slidenum">
              <a:rPr lang="el-GR" smtClean="0"/>
              <a:t>‹#›</a:t>
            </a:fld>
            <a:endParaRPr lang="el-GR"/>
          </a:p>
        </p:txBody>
      </p:sp>
    </p:spTree>
    <p:extLst>
      <p:ext uri="{BB962C8B-B14F-4D97-AF65-F5344CB8AC3E}">
        <p14:creationId xmlns:p14="http://schemas.microsoft.com/office/powerpoint/2010/main" val="3372076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7AB5D6FF-EF7A-4CBF-BA76-A9106A7334E8}" type="datetimeFigureOut">
              <a:rPr lang="el-GR" smtClean="0"/>
              <a:t>8/9/2026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6501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7AB5D6FF-EF7A-4CBF-BA76-A9106A7334E8}" type="datetimeFigureOut">
              <a:rPr lang="el-GR" smtClean="0"/>
              <a:t>8/9/2026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3659234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8/9/2026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937254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8/9/2026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05429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8/9/2026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200072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Στυλ κειμένου υποδείγματος</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8/9/2026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9004575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Στυλ κειμένου υποδείγματος</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8/9/2026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3499725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AB5D6FF-EF7A-4CBF-BA76-A9106A7334E8}" type="datetimeFigureOut">
              <a:rPr lang="el-GR" smtClean="0"/>
              <a:t>8/9/2026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4375958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AB5D6FF-EF7A-4CBF-BA76-A9106A7334E8}" type="datetimeFigureOut">
              <a:rPr lang="el-GR" smtClean="0"/>
              <a:t>8/9/2026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934267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AB5D6FF-EF7A-4CBF-BA76-A9106A7334E8}" type="datetimeFigureOut">
              <a:rPr lang="el-GR" smtClean="0"/>
              <a:t>8/9/2026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75357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8/9/2026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3973609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7AB5D6FF-EF7A-4CBF-BA76-A9106A7334E8}" type="datetimeFigureOut">
              <a:rPr lang="el-GR" smtClean="0"/>
              <a:t>8/9/2026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360395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7AB5D6FF-EF7A-4CBF-BA76-A9106A7334E8}" type="datetimeFigureOut">
              <a:rPr lang="el-GR" smtClean="0"/>
              <a:t>8/9/2026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2387019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7AB5D6FF-EF7A-4CBF-BA76-A9106A7334E8}" type="datetimeFigureOut">
              <a:rPr lang="el-GR" smtClean="0"/>
              <a:t>8/9/2026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753663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B5D6FF-EF7A-4CBF-BA76-A9106A7334E8}" type="datetimeFigureOut">
              <a:rPr lang="el-GR" smtClean="0"/>
              <a:t>8/9/2026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346143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7AB5D6FF-EF7A-4CBF-BA76-A9106A7334E8}" type="datetimeFigureOut">
              <a:rPr lang="el-GR" smtClean="0"/>
              <a:t>8/9/2026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618910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l-GR"/>
              <a:t>Κάντε κλικ για να επεξεργαστείτε τον τίτλο υποδείγματος</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7AB5D6FF-EF7A-4CBF-BA76-A9106A7334E8}" type="datetimeFigureOut">
              <a:rPr lang="el-GR" smtClean="0"/>
              <a:t>8/9/2026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4169411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chemeClr val="accent6">
                <a:lumMod val="40000"/>
                <a:lumOff val="60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AB5D6FF-EF7A-4CBF-BA76-A9106A7334E8}" type="datetimeFigureOut">
              <a:rPr lang="el-GR" smtClean="0"/>
              <a:t>8/9/2026</a:t>
            </a:fld>
            <a:endParaRPr lang="el-G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l-G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2734FEF-26BB-4280-9764-54A3121AD2CE}" type="slidenum">
              <a:rPr lang="el-GR" smtClean="0"/>
              <a:t>‹#›</a:t>
            </a:fld>
            <a:endParaRPr lang="el-GR"/>
          </a:p>
        </p:txBody>
      </p:sp>
    </p:spTree>
    <p:extLst>
      <p:ext uri="{BB962C8B-B14F-4D97-AF65-F5344CB8AC3E}">
        <p14:creationId xmlns:p14="http://schemas.microsoft.com/office/powerpoint/2010/main" val="83697185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customXml" Target="../ink/ink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iep.edu.gr/programmata-spoudon-2/"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C87D9B-1F4A-DCF9-8A04-139F709E9A1D}"/>
              </a:ext>
            </a:extLst>
          </p:cNvPr>
          <p:cNvSpPr>
            <a:spLocks noGrp="1"/>
          </p:cNvSpPr>
          <p:nvPr>
            <p:ph type="ctrTitle"/>
          </p:nvPr>
        </p:nvSpPr>
        <p:spPr>
          <a:xfrm>
            <a:off x="1524000" y="1749452"/>
            <a:ext cx="9144000" cy="2387600"/>
          </a:xfrm>
        </p:spPr>
        <p:txBody>
          <a:bodyPr/>
          <a:lstStyle/>
          <a:p>
            <a:r>
              <a:rPr lang="el-GR" b="1" dirty="0"/>
              <a:t>ΗΘΙΚΗ</a:t>
            </a:r>
            <a:br>
              <a:rPr lang="el-GR" dirty="0"/>
            </a:br>
            <a:r>
              <a:rPr lang="el-GR" sz="4400" dirty="0"/>
              <a:t>ΓΥΜΝΑΣΙΟ-ΛΥΚΕΙΟ</a:t>
            </a:r>
          </a:p>
        </p:txBody>
      </p:sp>
      <p:sp>
        <p:nvSpPr>
          <p:cNvPr id="3" name="Υπότιτλος 2">
            <a:extLst>
              <a:ext uri="{FF2B5EF4-FFF2-40B4-BE49-F238E27FC236}">
                <a16:creationId xmlns:a16="http://schemas.microsoft.com/office/drawing/2014/main" id="{59451E83-92E1-B576-EC12-CBC491F154EB}"/>
              </a:ext>
            </a:extLst>
          </p:cNvPr>
          <p:cNvSpPr>
            <a:spLocks noGrp="1"/>
          </p:cNvSpPr>
          <p:nvPr>
            <p:ph type="subTitle" idx="1"/>
          </p:nvPr>
        </p:nvSpPr>
        <p:spPr>
          <a:xfrm>
            <a:off x="1524000" y="4337328"/>
            <a:ext cx="9144000" cy="1655762"/>
          </a:xfrm>
        </p:spPr>
        <p:txBody>
          <a:bodyPr>
            <a:normAutofit/>
          </a:bodyPr>
          <a:lstStyle/>
          <a:p>
            <a:r>
              <a:rPr lang="el-GR" sz="2800" b="1" dirty="0">
                <a:solidFill>
                  <a:schemeClr val="tx2">
                    <a:lumMod val="60000"/>
                    <a:lumOff val="40000"/>
                  </a:schemeClr>
                </a:solidFill>
              </a:rPr>
              <a:t>ΕΠΙΜΟΡΦΩΤΙΚΟ ΠΡΟΓΡΑΜΜΑ</a:t>
            </a:r>
            <a:endParaRPr lang="en-US" sz="2800" b="1" dirty="0">
              <a:solidFill>
                <a:schemeClr val="tx2">
                  <a:lumMod val="60000"/>
                  <a:lumOff val="40000"/>
                </a:schemeClr>
              </a:solidFill>
            </a:endParaRPr>
          </a:p>
          <a:p>
            <a:r>
              <a:rPr lang="en-US" sz="2400" b="1" dirty="0">
                <a:solidFill>
                  <a:schemeClr val="tx2">
                    <a:lumMod val="60000"/>
                    <a:lumOff val="40000"/>
                  </a:schemeClr>
                </a:solidFill>
              </a:rPr>
              <a:t>1</a:t>
            </a:r>
            <a:r>
              <a:rPr lang="el-GR" sz="2400" b="1" baseline="30000" dirty="0">
                <a:solidFill>
                  <a:schemeClr val="tx2">
                    <a:lumMod val="60000"/>
                    <a:lumOff val="40000"/>
                  </a:schemeClr>
                </a:solidFill>
              </a:rPr>
              <a:t>η</a:t>
            </a:r>
            <a:r>
              <a:rPr lang="el-GR" sz="2400" b="1" dirty="0">
                <a:solidFill>
                  <a:schemeClr val="tx2">
                    <a:lumMod val="60000"/>
                    <a:lumOff val="40000"/>
                  </a:schemeClr>
                </a:solidFill>
              </a:rPr>
              <a:t> συνάντηση (Β΄ </a:t>
            </a:r>
            <a:r>
              <a:rPr lang="el-GR" sz="2400" b="1" dirty="0" err="1">
                <a:solidFill>
                  <a:schemeClr val="tx2">
                    <a:lumMod val="60000"/>
                    <a:lumOff val="40000"/>
                  </a:schemeClr>
                </a:solidFill>
              </a:rPr>
              <a:t>Θμια</a:t>
            </a:r>
            <a:r>
              <a:rPr lang="el-GR" sz="2400" b="1" dirty="0">
                <a:solidFill>
                  <a:schemeClr val="tx2">
                    <a:lumMod val="60000"/>
                    <a:lumOff val="40000"/>
                  </a:schemeClr>
                </a:solidFill>
              </a:rPr>
              <a:t>)-Θεωρητικό μέρος</a:t>
            </a:r>
          </a:p>
          <a:p>
            <a:r>
              <a:rPr lang="el-GR" sz="2400" b="1" dirty="0">
                <a:solidFill>
                  <a:schemeClr val="tx1"/>
                </a:solidFill>
              </a:rPr>
              <a:t>Φιλοσοφία και Περιεχόμενο των Προγραμμάτων Σπουδών</a:t>
            </a:r>
          </a:p>
        </p:txBody>
      </p:sp>
      <p:pic>
        <p:nvPicPr>
          <p:cNvPr id="4" name="object 2">
            <a:extLst>
              <a:ext uri="{FF2B5EF4-FFF2-40B4-BE49-F238E27FC236}">
                <a16:creationId xmlns:a16="http://schemas.microsoft.com/office/drawing/2014/main" id="{04F79F18-11C1-C893-1A03-0E9963BF66EC}"/>
              </a:ext>
            </a:extLst>
          </p:cNvPr>
          <p:cNvPicPr/>
          <p:nvPr/>
        </p:nvPicPr>
        <p:blipFill>
          <a:blip r:embed="rId2" cstate="print"/>
          <a:stretch>
            <a:fillRect/>
          </a:stretch>
        </p:blipFill>
        <p:spPr>
          <a:xfrm>
            <a:off x="1385316" y="681227"/>
            <a:ext cx="3431781" cy="867949"/>
          </a:xfrm>
          <a:prstGeom prst="rect">
            <a:avLst/>
          </a:prstGeom>
        </p:spPr>
      </p:pic>
      <p:pic>
        <p:nvPicPr>
          <p:cNvPr id="5" name="Εικόνα 4">
            <a:extLst>
              <a:ext uri="{FF2B5EF4-FFF2-40B4-BE49-F238E27FC236}">
                <a16:creationId xmlns:a16="http://schemas.microsoft.com/office/drawing/2014/main" id="{369FA5C4-654A-756E-A6F9-C54C1F5C7E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59838" y="681227"/>
            <a:ext cx="4600509" cy="856775"/>
          </a:xfrm>
          <a:prstGeom prst="rect">
            <a:avLst/>
          </a:prstGeom>
          <a:noFill/>
          <a:ln>
            <a:noFill/>
          </a:ln>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7" name="Γραφή 6">
                <a:extLst>
                  <a:ext uri="{FF2B5EF4-FFF2-40B4-BE49-F238E27FC236}">
                    <a16:creationId xmlns:a16="http://schemas.microsoft.com/office/drawing/2014/main" id="{8456C814-6E3E-1BDA-6C81-AD00DBE12BF4}"/>
                  </a:ext>
                </a:extLst>
              </p14:cNvPr>
              <p14:cNvContentPartPr/>
              <p14:nvPr/>
            </p14:nvContentPartPr>
            <p14:xfrm>
              <a:off x="6212112" y="2733825"/>
              <a:ext cx="360" cy="360"/>
            </p14:xfrm>
          </p:contentPart>
        </mc:Choice>
        <mc:Fallback xmlns="">
          <p:pic>
            <p:nvPicPr>
              <p:cNvPr id="7" name="Γραφή 6">
                <a:extLst>
                  <a:ext uri="{FF2B5EF4-FFF2-40B4-BE49-F238E27FC236}">
                    <a16:creationId xmlns:a16="http://schemas.microsoft.com/office/drawing/2014/main" id="{8456C814-6E3E-1BDA-6C81-AD00DBE12BF4}"/>
                  </a:ext>
                </a:extLst>
              </p:cNvPr>
              <p:cNvPicPr/>
              <p:nvPr/>
            </p:nvPicPr>
            <p:blipFill>
              <a:blip r:embed="rId5"/>
              <a:stretch>
                <a:fillRect/>
              </a:stretch>
            </p:blipFill>
            <p:spPr>
              <a:xfrm>
                <a:off x="6203472" y="2724825"/>
                <a:ext cx="18000" cy="18000"/>
              </a:xfrm>
              <a:prstGeom prst="rect">
                <a:avLst/>
              </a:prstGeom>
            </p:spPr>
          </p:pic>
        </mc:Fallback>
      </mc:AlternateContent>
    </p:spTree>
    <p:extLst>
      <p:ext uri="{BB962C8B-B14F-4D97-AF65-F5344CB8AC3E}">
        <p14:creationId xmlns:p14="http://schemas.microsoft.com/office/powerpoint/2010/main" val="1218128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F0A6B2-8115-BEB9-998C-47482D9F5BDF}"/>
              </a:ext>
            </a:extLst>
          </p:cNvPr>
          <p:cNvSpPr>
            <a:spLocks noGrp="1"/>
          </p:cNvSpPr>
          <p:nvPr>
            <p:ph type="title"/>
          </p:nvPr>
        </p:nvSpPr>
        <p:spPr>
          <a:xfrm>
            <a:off x="787907" y="330112"/>
            <a:ext cx="10863622" cy="923654"/>
          </a:xfrm>
        </p:spPr>
        <p:txBody>
          <a:bodyPr/>
          <a:lstStyle/>
          <a:p>
            <a:r>
              <a:rPr lang="el-GR" b="1" dirty="0">
                <a:effectLst>
                  <a:outerShdw blurRad="38100" dist="38100" dir="2700000" algn="tl">
                    <a:srgbClr val="000000">
                      <a:alpha val="43137"/>
                    </a:srgbClr>
                  </a:outerShdw>
                </a:effectLst>
              </a:rPr>
              <a:t>ΤΑ ΠΕΡΙΕΧΟΜΕΝΑ ΤΟΥ ΠΣ ΤΟΥ ΓΥΜΝΑΣΙΟΥ</a:t>
            </a:r>
          </a:p>
        </p:txBody>
      </p:sp>
      <p:sp>
        <p:nvSpPr>
          <p:cNvPr id="3" name="Θέση περιεχομένου 2">
            <a:extLst>
              <a:ext uri="{FF2B5EF4-FFF2-40B4-BE49-F238E27FC236}">
                <a16:creationId xmlns:a16="http://schemas.microsoft.com/office/drawing/2014/main" id="{BE54783C-244B-2AF8-F0F1-176184D29767}"/>
              </a:ext>
            </a:extLst>
          </p:cNvPr>
          <p:cNvSpPr>
            <a:spLocks noGrp="1"/>
          </p:cNvSpPr>
          <p:nvPr>
            <p:ph idx="1"/>
          </p:nvPr>
        </p:nvSpPr>
        <p:spPr>
          <a:xfrm>
            <a:off x="226243" y="1168924"/>
            <a:ext cx="11764652" cy="5514680"/>
          </a:xfrm>
        </p:spPr>
        <p:txBody>
          <a:bodyPr>
            <a:normAutofit fontScale="70000" lnSpcReduction="20000"/>
          </a:bodyPr>
          <a:lstStyle/>
          <a:p>
            <a:pPr marL="0" indent="0">
              <a:buNone/>
            </a:pPr>
            <a:r>
              <a:rPr lang="el-GR" b="1" dirty="0">
                <a:solidFill>
                  <a:schemeClr val="tx1"/>
                </a:solidFill>
              </a:rPr>
              <a:t>Α΄ ΜΕΡΟΣ </a:t>
            </a:r>
          </a:p>
          <a:p>
            <a:pPr marL="0" indent="0">
              <a:buNone/>
            </a:pPr>
            <a:r>
              <a:rPr lang="el-GR" b="1" dirty="0">
                <a:solidFill>
                  <a:schemeClr val="tx1"/>
                </a:solidFill>
              </a:rPr>
              <a:t>Α. Γενικά χαρακτηριστικά</a:t>
            </a:r>
          </a:p>
          <a:p>
            <a:pPr marL="0" indent="0">
              <a:buNone/>
            </a:pPr>
            <a:r>
              <a:rPr lang="el-GR" b="1" dirty="0">
                <a:solidFill>
                  <a:schemeClr val="tx1"/>
                </a:solidFill>
              </a:rPr>
              <a:t>Α1. Η φυσιογνωμία του μαθήματος της Ηθικής</a:t>
            </a:r>
          </a:p>
          <a:p>
            <a:pPr marL="0" indent="0">
              <a:buNone/>
            </a:pPr>
            <a:r>
              <a:rPr lang="el-GR" b="1" dirty="0">
                <a:solidFill>
                  <a:schemeClr val="tx1"/>
                </a:solidFill>
              </a:rPr>
              <a:t>Α2. Η ταυτότητα του μαθήματος</a:t>
            </a:r>
          </a:p>
          <a:p>
            <a:pPr marL="0" indent="0">
              <a:buNone/>
            </a:pPr>
            <a:r>
              <a:rPr lang="el-GR" b="1" dirty="0">
                <a:solidFill>
                  <a:schemeClr val="tx1"/>
                </a:solidFill>
              </a:rPr>
              <a:t>Β. </a:t>
            </a:r>
            <a:r>
              <a:rPr lang="el-GR" b="1" dirty="0" err="1">
                <a:solidFill>
                  <a:schemeClr val="tx1"/>
                </a:solidFill>
              </a:rPr>
              <a:t>Σκοποθεσία</a:t>
            </a:r>
            <a:r>
              <a:rPr lang="el-GR" b="1" dirty="0">
                <a:solidFill>
                  <a:schemeClr val="tx1"/>
                </a:solidFill>
              </a:rPr>
              <a:t> </a:t>
            </a:r>
          </a:p>
          <a:p>
            <a:pPr marL="0" indent="0">
              <a:buNone/>
            </a:pPr>
            <a:r>
              <a:rPr lang="el-GR" b="1" dirty="0">
                <a:solidFill>
                  <a:schemeClr val="tx1"/>
                </a:solidFill>
              </a:rPr>
              <a:t>Β1. Γενικοί σκοποί</a:t>
            </a:r>
          </a:p>
          <a:p>
            <a:pPr marL="0" indent="0">
              <a:buNone/>
            </a:pPr>
            <a:r>
              <a:rPr lang="el-GR" b="1" dirty="0">
                <a:solidFill>
                  <a:schemeClr val="tx1"/>
                </a:solidFill>
              </a:rPr>
              <a:t>Β2. Ειδικοί σκοποί</a:t>
            </a:r>
          </a:p>
          <a:p>
            <a:pPr marL="0" indent="0">
              <a:buNone/>
            </a:pPr>
            <a:r>
              <a:rPr lang="el-GR" b="1" dirty="0">
                <a:solidFill>
                  <a:schemeClr val="tx1"/>
                </a:solidFill>
              </a:rPr>
              <a:t>Β3. Στόχοι</a:t>
            </a:r>
          </a:p>
          <a:p>
            <a:pPr marL="0" indent="0">
              <a:buNone/>
            </a:pPr>
            <a:r>
              <a:rPr lang="el-GR" b="1" dirty="0">
                <a:solidFill>
                  <a:schemeClr val="tx1"/>
                </a:solidFill>
              </a:rPr>
              <a:t>Γ1. Περιεχόμενα-διδακτικά πεδία</a:t>
            </a:r>
          </a:p>
          <a:p>
            <a:pPr marL="0" indent="0">
              <a:buNone/>
            </a:pPr>
            <a:r>
              <a:rPr lang="el-GR" b="1" dirty="0">
                <a:solidFill>
                  <a:schemeClr val="tx1"/>
                </a:solidFill>
              </a:rPr>
              <a:t>Γ2. Λειτουργία της Μαθησιακής Διδασκαλίας</a:t>
            </a:r>
          </a:p>
          <a:p>
            <a:pPr marL="0" indent="0">
              <a:buNone/>
            </a:pPr>
            <a:r>
              <a:rPr lang="el-GR" b="1" dirty="0">
                <a:solidFill>
                  <a:schemeClr val="tx1"/>
                </a:solidFill>
              </a:rPr>
              <a:t>Γ3. Μεθοδολογία</a:t>
            </a:r>
          </a:p>
          <a:p>
            <a:pPr marL="0" indent="0">
              <a:buNone/>
            </a:pPr>
            <a:r>
              <a:rPr lang="el-GR" b="1" dirty="0">
                <a:solidFill>
                  <a:schemeClr val="tx1"/>
                </a:solidFill>
              </a:rPr>
              <a:t>Γ4. Αξιολόγηση</a:t>
            </a:r>
          </a:p>
          <a:p>
            <a:pPr marL="0" indent="0">
              <a:buNone/>
            </a:pPr>
            <a:r>
              <a:rPr lang="el-GR" b="1" dirty="0">
                <a:solidFill>
                  <a:schemeClr val="tx1"/>
                </a:solidFill>
              </a:rPr>
              <a:t>Γ5. Διδακτικό υλικό</a:t>
            </a:r>
          </a:p>
          <a:p>
            <a:pPr marL="0" indent="0">
              <a:buNone/>
            </a:pPr>
            <a:r>
              <a:rPr lang="el-GR" b="1" dirty="0">
                <a:solidFill>
                  <a:schemeClr val="tx1"/>
                </a:solidFill>
              </a:rPr>
              <a:t>Γ6. Διάγραμμα ύλης</a:t>
            </a:r>
          </a:p>
          <a:p>
            <a:pPr marL="0" indent="0">
              <a:buNone/>
            </a:pPr>
            <a:r>
              <a:rPr lang="el-GR" b="1" dirty="0">
                <a:solidFill>
                  <a:schemeClr val="tx1"/>
                </a:solidFill>
              </a:rPr>
              <a:t> </a:t>
            </a:r>
          </a:p>
          <a:p>
            <a:pPr marL="0" indent="0">
              <a:buNone/>
            </a:pPr>
            <a:r>
              <a:rPr lang="el-GR" b="1" dirty="0">
                <a:solidFill>
                  <a:schemeClr val="tx1"/>
                </a:solidFill>
              </a:rPr>
              <a:t>Β΄ ΜΕΡΟΣ </a:t>
            </a:r>
          </a:p>
          <a:p>
            <a:pPr marL="0" indent="0">
              <a:buNone/>
            </a:pPr>
            <a:r>
              <a:rPr lang="el-GR" b="1" dirty="0">
                <a:solidFill>
                  <a:schemeClr val="tx1"/>
                </a:solidFill>
              </a:rPr>
              <a:t>Συνοπτική απεικόνιση του Προγράμματος Σπουδών</a:t>
            </a:r>
          </a:p>
          <a:p>
            <a:pPr marL="0" indent="0">
              <a:buNone/>
            </a:pPr>
            <a:r>
              <a:rPr lang="el-GR" b="1" dirty="0">
                <a:solidFill>
                  <a:schemeClr val="tx1"/>
                </a:solidFill>
              </a:rPr>
              <a:t>Αναλυτική απεικόνιση του Προγράμματος Σπουδών</a:t>
            </a:r>
          </a:p>
          <a:p>
            <a:endParaRPr lang="el-GR" dirty="0"/>
          </a:p>
        </p:txBody>
      </p:sp>
    </p:spTree>
    <p:extLst>
      <p:ext uri="{BB962C8B-B14F-4D97-AF65-F5344CB8AC3E}">
        <p14:creationId xmlns:p14="http://schemas.microsoft.com/office/powerpoint/2010/main" val="3712324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B2C70-1D55-1CC0-B253-BC2CE7AEE82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BF4774-AA46-4127-A81B-626E34F05390}"/>
              </a:ext>
            </a:extLst>
          </p:cNvPr>
          <p:cNvSpPr>
            <a:spLocks noGrp="1"/>
          </p:cNvSpPr>
          <p:nvPr>
            <p:ph type="title"/>
          </p:nvPr>
        </p:nvSpPr>
        <p:spPr>
          <a:xfrm>
            <a:off x="825613" y="299302"/>
            <a:ext cx="8534400" cy="709366"/>
          </a:xfrm>
        </p:spPr>
        <p:txBody>
          <a:bodyPr/>
          <a:lstStyle/>
          <a:p>
            <a:r>
              <a:rPr lang="el-GR" b="1" dirty="0" err="1">
                <a:effectLst>
                  <a:outerShdw blurRad="38100" dist="38100" dir="2700000" algn="tl">
                    <a:srgbClr val="000000">
                      <a:alpha val="43137"/>
                    </a:srgbClr>
                  </a:outerShdw>
                </a:effectLst>
              </a:rPr>
              <a:t>Γενικοι</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σκοποι</a:t>
            </a:r>
            <a:endParaRPr lang="el-GR"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587A95A9-58FC-8E41-1E75-54EC988BE132}"/>
              </a:ext>
            </a:extLst>
          </p:cNvPr>
          <p:cNvSpPr>
            <a:spLocks noGrp="1"/>
          </p:cNvSpPr>
          <p:nvPr>
            <p:ph idx="1"/>
          </p:nvPr>
        </p:nvSpPr>
        <p:spPr>
          <a:xfrm>
            <a:off x="150830" y="1008668"/>
            <a:ext cx="11943760" cy="5646657"/>
          </a:xfrm>
        </p:spPr>
        <p:txBody>
          <a:bodyPr>
            <a:normAutofit fontScale="92500" lnSpcReduction="20000"/>
          </a:bodyPr>
          <a:lstStyle/>
          <a:p>
            <a:pPr marL="0" indent="0">
              <a:buNone/>
            </a:pPr>
            <a:r>
              <a:rPr lang="el-GR" b="1" dirty="0"/>
              <a:t>Οι γενικοί σκοποί του μαθήματος είναι οι μαθητές/</a:t>
            </a:r>
            <a:r>
              <a:rPr lang="el-GR" b="1" dirty="0" err="1"/>
              <a:t>τριες</a:t>
            </a:r>
            <a:r>
              <a:rPr lang="el-GR" b="1" dirty="0"/>
              <a:t>:</a:t>
            </a:r>
          </a:p>
          <a:p>
            <a:pPr lvl="0"/>
            <a:r>
              <a:rPr lang="el-GR" dirty="0">
                <a:solidFill>
                  <a:schemeClr val="tx1"/>
                </a:solidFill>
              </a:rPr>
              <a:t>να χειρίζονται ηθικά διλήμματα και ηθικά προβλήματα που εμφανίζονται στον δημόσιο χώρο και στην προσωπική ζωή, </a:t>
            </a:r>
          </a:p>
          <a:p>
            <a:pPr lvl="0"/>
            <a:r>
              <a:rPr lang="el-GR" dirty="0">
                <a:solidFill>
                  <a:schemeClr val="tx1"/>
                </a:solidFill>
              </a:rPr>
              <a:t>να μαθαίνουν να ακούνε την άλλη άποψη, να εκτιμούν και να αξιολογούν τα επιχειρήματα της άλλης πλευράς,  </a:t>
            </a:r>
          </a:p>
          <a:p>
            <a:pPr lvl="0"/>
            <a:r>
              <a:rPr lang="el-GR" dirty="0">
                <a:solidFill>
                  <a:schemeClr val="tx1"/>
                </a:solidFill>
              </a:rPr>
              <a:t>να κατανοήσουν ότι η Ηθική δεν ταυτίζεται με τον </a:t>
            </a:r>
            <a:r>
              <a:rPr lang="el-GR" i="1" dirty="0" err="1">
                <a:solidFill>
                  <a:schemeClr val="tx1"/>
                </a:solidFill>
              </a:rPr>
              <a:t>ηθικισμό</a:t>
            </a:r>
            <a:r>
              <a:rPr lang="el-GR" dirty="0">
                <a:solidFill>
                  <a:schemeClr val="tx1"/>
                </a:solidFill>
              </a:rPr>
              <a:t>, κάθε είδους και προέλευσης, ο οποίος προϋποθέτει (και συνεπάγεται) την καταπίεση, την υποταγή και την ηθικολογία,</a:t>
            </a:r>
          </a:p>
          <a:p>
            <a:pPr lvl="0"/>
            <a:r>
              <a:rPr lang="el-GR" dirty="0">
                <a:solidFill>
                  <a:schemeClr val="tx1"/>
                </a:solidFill>
              </a:rPr>
              <a:t>να διακρίνουν την αυτοτέλεια και ανεξαρτησία της φιλοσοφικής Ηθικής από την όποια θρησκευτική Ηθική και να αποδίδουν ιδιαίτερη βαρύτητα σε μια σαφή και αυστηρά πειθαρχημένη επιχειρηματολογία που αποσκοπεί στην επί </a:t>
            </a:r>
            <a:r>
              <a:rPr lang="el-GR" dirty="0" err="1">
                <a:solidFill>
                  <a:schemeClr val="tx1"/>
                </a:solidFill>
              </a:rPr>
              <a:t>ίσοις</a:t>
            </a:r>
            <a:r>
              <a:rPr lang="el-GR" dirty="0">
                <a:solidFill>
                  <a:schemeClr val="tx1"/>
                </a:solidFill>
              </a:rPr>
              <a:t> </a:t>
            </a:r>
            <a:r>
              <a:rPr lang="el-GR" dirty="0" err="1">
                <a:solidFill>
                  <a:schemeClr val="tx1"/>
                </a:solidFill>
              </a:rPr>
              <a:t>όροις</a:t>
            </a:r>
            <a:r>
              <a:rPr lang="el-GR" dirty="0">
                <a:solidFill>
                  <a:schemeClr val="tx1"/>
                </a:solidFill>
              </a:rPr>
              <a:t> διεξαγωγή ενός ισότιμου έλλογου διαλόγου, όπου η πειθώ προκύπτει ως προϊόν αυτού του τύπου διαλόγου,</a:t>
            </a:r>
          </a:p>
          <a:p>
            <a:pPr lvl="0"/>
            <a:r>
              <a:rPr lang="el-GR" dirty="0">
                <a:solidFill>
                  <a:schemeClr val="tx1"/>
                </a:solidFill>
              </a:rPr>
              <a:t>να αναγνωρίζουν και να αναφέρουν τους όρους και τις αρχές διατύπωσης ενός φιλοσοφικού/ηθικού ερωτήματος,</a:t>
            </a:r>
          </a:p>
          <a:p>
            <a:pPr lvl="0"/>
            <a:r>
              <a:rPr lang="el-GR" dirty="0">
                <a:solidFill>
                  <a:schemeClr val="tx1"/>
                </a:solidFill>
              </a:rPr>
              <a:t>να αναγνωρίζουν τη δομή του φιλοσοφικού επιχειρήματος, που χρησιμοποιείται στο πεδίο της ηθικής,</a:t>
            </a:r>
          </a:p>
          <a:p>
            <a:pPr lvl="0"/>
            <a:r>
              <a:rPr lang="el-GR" dirty="0">
                <a:solidFill>
                  <a:schemeClr val="tx1"/>
                </a:solidFill>
              </a:rPr>
              <a:t>να διακρίνουν τα έγκυρα επιχειρήματα,</a:t>
            </a:r>
          </a:p>
          <a:p>
            <a:pPr lvl="0"/>
            <a:r>
              <a:rPr lang="el-GR" dirty="0">
                <a:solidFill>
                  <a:schemeClr val="tx1"/>
                </a:solidFill>
              </a:rPr>
              <a:t>να διερευνούν κριτικά και συγκριτικά τις πιθανές απαντήσεις στα φιλοσοφικά/ηθικά ερωτήματα.</a:t>
            </a:r>
          </a:p>
          <a:p>
            <a:pPr algn="r"/>
            <a:r>
              <a:rPr lang="el-GR" b="1" dirty="0">
                <a:solidFill>
                  <a:schemeClr val="tx1"/>
                </a:solidFill>
              </a:rPr>
              <a:t>(Από το ΠΣ του Γυμνασίου)</a:t>
            </a:r>
          </a:p>
        </p:txBody>
      </p:sp>
    </p:spTree>
    <p:extLst>
      <p:ext uri="{BB962C8B-B14F-4D97-AF65-F5344CB8AC3E}">
        <p14:creationId xmlns:p14="http://schemas.microsoft.com/office/powerpoint/2010/main" val="3311028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16922-D1FA-739E-2C0D-220E5ED61FB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F29A21A-96F1-F4A6-094D-A78FE3A827F6}"/>
              </a:ext>
            </a:extLst>
          </p:cNvPr>
          <p:cNvSpPr>
            <a:spLocks noGrp="1"/>
          </p:cNvSpPr>
          <p:nvPr>
            <p:ph type="title"/>
          </p:nvPr>
        </p:nvSpPr>
        <p:spPr>
          <a:xfrm>
            <a:off x="825613" y="299302"/>
            <a:ext cx="8534400" cy="709366"/>
          </a:xfrm>
        </p:spPr>
        <p:txBody>
          <a:bodyPr/>
          <a:lstStyle/>
          <a:p>
            <a:r>
              <a:rPr lang="el-GR" b="1" dirty="0" err="1">
                <a:effectLst>
                  <a:outerShdw blurRad="38100" dist="38100" dir="2700000" algn="tl">
                    <a:srgbClr val="000000">
                      <a:alpha val="43137"/>
                    </a:srgbClr>
                  </a:outerShdw>
                </a:effectLst>
              </a:rPr>
              <a:t>Ειδικοι</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σκοποι</a:t>
            </a:r>
            <a:endParaRPr lang="el-GR"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748E5908-C0C1-D9BC-719E-66C0BC260943}"/>
              </a:ext>
            </a:extLst>
          </p:cNvPr>
          <p:cNvSpPr>
            <a:spLocks noGrp="1"/>
          </p:cNvSpPr>
          <p:nvPr>
            <p:ph idx="1"/>
          </p:nvPr>
        </p:nvSpPr>
        <p:spPr>
          <a:xfrm>
            <a:off x="150830" y="1008668"/>
            <a:ext cx="11943760" cy="5646657"/>
          </a:xfrm>
        </p:spPr>
        <p:txBody>
          <a:bodyPr>
            <a:normAutofit/>
          </a:bodyPr>
          <a:lstStyle/>
          <a:p>
            <a:pPr marL="0" indent="0">
              <a:buNone/>
            </a:pPr>
            <a:r>
              <a:rPr lang="el-GR" dirty="0">
                <a:solidFill>
                  <a:schemeClr val="tx1"/>
                </a:solidFill>
              </a:rPr>
              <a:t>Οι ειδικοί σκοποί για τους/</a:t>
            </a:r>
            <a:r>
              <a:rPr lang="el-GR" dirty="0" err="1">
                <a:solidFill>
                  <a:schemeClr val="tx1"/>
                </a:solidFill>
              </a:rPr>
              <a:t>ις</a:t>
            </a:r>
            <a:r>
              <a:rPr lang="el-GR" dirty="0">
                <a:solidFill>
                  <a:schemeClr val="tx1"/>
                </a:solidFill>
              </a:rPr>
              <a:t> μαθητές/</a:t>
            </a:r>
            <a:r>
              <a:rPr lang="el-GR" dirty="0" err="1">
                <a:solidFill>
                  <a:schemeClr val="tx1"/>
                </a:solidFill>
              </a:rPr>
              <a:t>τριες</a:t>
            </a:r>
            <a:r>
              <a:rPr lang="el-GR" dirty="0">
                <a:solidFill>
                  <a:schemeClr val="tx1"/>
                </a:solidFill>
              </a:rPr>
              <a:t> είναι: </a:t>
            </a:r>
          </a:p>
          <a:p>
            <a:endParaRPr lang="el-GR" dirty="0">
              <a:solidFill>
                <a:schemeClr val="tx1"/>
              </a:solidFill>
            </a:endParaRPr>
          </a:p>
          <a:p>
            <a:r>
              <a:rPr lang="el-GR" dirty="0">
                <a:solidFill>
                  <a:schemeClr val="tx1"/>
                </a:solidFill>
              </a:rPr>
              <a:t>α) Να αποκτήσουν μια εισαγωγική γνώση ηθικών ζητημάτων, η οποία θα λειτουργεί ταυτόχρονα και ως πρόσκληση στην αντιμετώπισή τους ενσυνείδητα και </a:t>
            </a:r>
            <a:r>
              <a:rPr lang="el-GR" i="1" dirty="0">
                <a:solidFill>
                  <a:schemeClr val="tx1"/>
                </a:solidFill>
              </a:rPr>
              <a:t>μετά λόγου γνώσεως</a:t>
            </a:r>
            <a:r>
              <a:rPr lang="el-GR" dirty="0">
                <a:solidFill>
                  <a:schemeClr val="tx1"/>
                </a:solidFill>
              </a:rPr>
              <a:t>.</a:t>
            </a:r>
          </a:p>
          <a:p>
            <a:r>
              <a:rPr lang="el-GR" dirty="0">
                <a:solidFill>
                  <a:schemeClr val="tx1"/>
                </a:solidFill>
              </a:rPr>
              <a:t>β) Να αναπτύξουν θετική στάση απέναντι στον </a:t>
            </a:r>
            <a:r>
              <a:rPr lang="el-GR" dirty="0" err="1">
                <a:solidFill>
                  <a:schemeClr val="tx1"/>
                </a:solidFill>
              </a:rPr>
              <a:t>ηθικο</a:t>
            </a:r>
            <a:r>
              <a:rPr lang="el-GR" dirty="0">
                <a:solidFill>
                  <a:schemeClr val="tx1"/>
                </a:solidFill>
              </a:rPr>
              <a:t>/φιλοσοφικό στοχασμό, ώστε η </a:t>
            </a:r>
            <a:r>
              <a:rPr lang="el-GR" dirty="0" err="1">
                <a:solidFill>
                  <a:schemeClr val="tx1"/>
                </a:solidFill>
              </a:rPr>
              <a:t>πρό</a:t>
            </a:r>
            <a:r>
              <a:rPr lang="el-GR" dirty="0">
                <a:solidFill>
                  <a:schemeClr val="tx1"/>
                </a:solidFill>
              </a:rPr>
              <a:t>(σ)</a:t>
            </a:r>
            <a:r>
              <a:rPr lang="el-GR" dirty="0" err="1">
                <a:solidFill>
                  <a:schemeClr val="tx1"/>
                </a:solidFill>
              </a:rPr>
              <a:t>κληση</a:t>
            </a:r>
            <a:r>
              <a:rPr lang="el-GR" dirty="0">
                <a:solidFill>
                  <a:schemeClr val="tx1"/>
                </a:solidFill>
              </a:rPr>
              <a:t> αυτή να απαντηθεί θετικά.</a:t>
            </a:r>
          </a:p>
          <a:p>
            <a:r>
              <a:rPr lang="el-GR" dirty="0">
                <a:solidFill>
                  <a:schemeClr val="tx1"/>
                </a:solidFill>
              </a:rPr>
              <a:t>γ) Να καλλιεργήσουν αυτόνομη συνθετική και κριτική σκέψη. </a:t>
            </a:r>
          </a:p>
          <a:p>
            <a:r>
              <a:rPr lang="el-GR" dirty="0">
                <a:solidFill>
                  <a:schemeClr val="tx1"/>
                </a:solidFill>
              </a:rPr>
              <a:t>δ) Να αντιληφθούν τη χρησιμότητα της Εφαρμοσμένης Ηθικής για την καθημερινή τους ζωή, ιδιαίτερα στη λήψη αποφάσεων που σχετίζονται με ηθικά διλήμματα και συγκρούσεις αξιών.</a:t>
            </a:r>
          </a:p>
          <a:p>
            <a:pPr algn="r"/>
            <a:r>
              <a:rPr lang="el-GR" b="1" dirty="0">
                <a:solidFill>
                  <a:schemeClr val="tx1"/>
                </a:solidFill>
              </a:rPr>
              <a:t>(Από το ΠΣ του Γυμνασίου)</a:t>
            </a:r>
          </a:p>
        </p:txBody>
      </p:sp>
    </p:spTree>
    <p:extLst>
      <p:ext uri="{BB962C8B-B14F-4D97-AF65-F5344CB8AC3E}">
        <p14:creationId xmlns:p14="http://schemas.microsoft.com/office/powerpoint/2010/main" val="1862124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4FB4A-BA61-AA3A-7791-AA584B16933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FEF6A74-212E-9AD0-9B3E-B10869F5FE46}"/>
              </a:ext>
            </a:extLst>
          </p:cNvPr>
          <p:cNvSpPr>
            <a:spLocks noGrp="1"/>
          </p:cNvSpPr>
          <p:nvPr>
            <p:ph type="title"/>
          </p:nvPr>
        </p:nvSpPr>
        <p:spPr>
          <a:xfrm>
            <a:off x="825613" y="299302"/>
            <a:ext cx="8534400" cy="709366"/>
          </a:xfrm>
        </p:spPr>
        <p:txBody>
          <a:bodyPr/>
          <a:lstStyle/>
          <a:p>
            <a:r>
              <a:rPr lang="el-GR" b="1" dirty="0">
                <a:effectLst>
                  <a:outerShdw blurRad="38100" dist="38100" dir="2700000" algn="tl">
                    <a:srgbClr val="000000">
                      <a:alpha val="43137"/>
                    </a:srgbClr>
                  </a:outerShdw>
                </a:effectLst>
              </a:rPr>
              <a:t>ΣΤΟΧΟΙ</a:t>
            </a:r>
            <a:endParaRPr lang="el-GR" dirty="0"/>
          </a:p>
        </p:txBody>
      </p:sp>
      <p:sp>
        <p:nvSpPr>
          <p:cNvPr id="3" name="Θέση περιεχομένου 2">
            <a:extLst>
              <a:ext uri="{FF2B5EF4-FFF2-40B4-BE49-F238E27FC236}">
                <a16:creationId xmlns:a16="http://schemas.microsoft.com/office/drawing/2014/main" id="{83EF5D36-9775-A306-EFE4-CB58E83E2998}"/>
              </a:ext>
            </a:extLst>
          </p:cNvPr>
          <p:cNvSpPr>
            <a:spLocks noGrp="1"/>
          </p:cNvSpPr>
          <p:nvPr>
            <p:ph idx="1"/>
          </p:nvPr>
        </p:nvSpPr>
        <p:spPr>
          <a:xfrm>
            <a:off x="150830" y="1008668"/>
            <a:ext cx="11943760" cy="5646657"/>
          </a:xfrm>
        </p:spPr>
        <p:txBody>
          <a:bodyPr>
            <a:normAutofit lnSpcReduction="10000"/>
          </a:bodyPr>
          <a:lstStyle/>
          <a:p>
            <a:pPr marL="0" indent="0">
              <a:buNone/>
            </a:pPr>
            <a:r>
              <a:rPr lang="el-GR" b="1" u="sng" dirty="0">
                <a:solidFill>
                  <a:schemeClr val="bg2"/>
                </a:solidFill>
              </a:rPr>
              <a:t>Ι. Γνώσεις</a:t>
            </a:r>
            <a:r>
              <a:rPr lang="el-GR" u="sng" dirty="0">
                <a:solidFill>
                  <a:schemeClr val="bg2"/>
                </a:solidFill>
              </a:rPr>
              <a:t> </a:t>
            </a:r>
            <a:endParaRPr lang="el-GR" dirty="0">
              <a:solidFill>
                <a:schemeClr val="bg2"/>
              </a:solidFill>
            </a:endParaRPr>
          </a:p>
          <a:p>
            <a:r>
              <a:rPr lang="el-GR" dirty="0">
                <a:solidFill>
                  <a:schemeClr val="tx1"/>
                </a:solidFill>
              </a:rPr>
              <a:t>Οι μαθητές/</a:t>
            </a:r>
            <a:r>
              <a:rPr lang="el-GR" dirty="0" err="1">
                <a:solidFill>
                  <a:schemeClr val="tx1"/>
                </a:solidFill>
              </a:rPr>
              <a:t>τριες</a:t>
            </a:r>
            <a:r>
              <a:rPr lang="el-GR" dirty="0">
                <a:solidFill>
                  <a:schemeClr val="tx1"/>
                </a:solidFill>
              </a:rPr>
              <a:t> να μπορούν:</a:t>
            </a:r>
          </a:p>
          <a:p>
            <a:r>
              <a:rPr lang="el-GR" dirty="0">
                <a:solidFill>
                  <a:schemeClr val="tx1"/>
                </a:solidFill>
              </a:rPr>
              <a:t>1. Να γνωρίσουν τη μέθοδο, την ιδιοτυπία και τη σπουδαιότητα της Ηθικής ως πνευματικής δραστηριότητας και τα βασικά σημεία ως προς τα οποία διαφοροποιείται από τις επιστήμες, τους νόμους, ιδεολογικές και θρησκευτικές πεποιθήσεις και από όμορους πνευματικούς χώρους.</a:t>
            </a:r>
          </a:p>
          <a:p>
            <a:r>
              <a:rPr lang="el-GR" dirty="0">
                <a:solidFill>
                  <a:schemeClr val="tx1"/>
                </a:solidFill>
              </a:rPr>
              <a:t>2. Να γνωρίσουν ηθικές απόψεις από την Αρχαία Ελληνική Φιλοσοφία και στάσεις ζωής που γεννήθηκαν από τον φιλοσοφικό στοχασμό της πρώιμης και ύστερης ελληνικής σκέψης αλλά και γενικότερα στο πλαίσιο της παγκόσμιας φιλοσοφικής κληρονομιάς, με αναφορά στα πρόσωπα</a:t>
            </a:r>
            <a:r>
              <a:rPr lang="el-GR" b="1" dirty="0">
                <a:solidFill>
                  <a:schemeClr val="tx1"/>
                </a:solidFill>
              </a:rPr>
              <a:t> </a:t>
            </a:r>
            <a:r>
              <a:rPr lang="el-GR" dirty="0">
                <a:solidFill>
                  <a:schemeClr val="tx1"/>
                </a:solidFill>
              </a:rPr>
              <a:t>που τις διατύπωσαν και να συνειδητοποιούν την ύπαρξη ανάλογων ηθικών αντιλήψεων σε άλλες πολιτισμικές παραδόσεις</a:t>
            </a:r>
          </a:p>
          <a:p>
            <a:r>
              <a:rPr lang="el-GR" dirty="0">
                <a:solidFill>
                  <a:schemeClr val="tx1"/>
                </a:solidFill>
              </a:rPr>
              <a:t>3. Να γνωρίσουν τη σημασία βασικών </a:t>
            </a:r>
            <a:r>
              <a:rPr lang="el-GR" dirty="0" err="1">
                <a:solidFill>
                  <a:schemeClr val="tx1"/>
                </a:solidFill>
              </a:rPr>
              <a:t>ηθικοφιλοσοφικών</a:t>
            </a:r>
            <a:r>
              <a:rPr lang="el-GR" dirty="0">
                <a:solidFill>
                  <a:schemeClr val="tx1"/>
                </a:solidFill>
              </a:rPr>
              <a:t> εννοιών και των αποχρώσεών τους ανάλογα με το κοινωνικό πλαίσιο μέσα στο οποίο χρησιμοποιήθηκαν, καθώς και τη διεπιστημονική διαπλοκή τους και τη γενικότερη απήχησή τους σε διάφορα πεδία πνευματικής </a:t>
            </a:r>
            <a:r>
              <a:rPr lang="el-GR" dirty="0"/>
              <a:t>δραστηριότητας.</a:t>
            </a:r>
          </a:p>
          <a:p>
            <a:pPr algn="r"/>
            <a:r>
              <a:rPr lang="el-GR" b="1" dirty="0">
                <a:solidFill>
                  <a:schemeClr val="tx1"/>
                </a:solidFill>
              </a:rPr>
              <a:t>(Από το ΠΣ του Γυμνασίου)</a:t>
            </a:r>
          </a:p>
        </p:txBody>
      </p:sp>
    </p:spTree>
    <p:extLst>
      <p:ext uri="{BB962C8B-B14F-4D97-AF65-F5344CB8AC3E}">
        <p14:creationId xmlns:p14="http://schemas.microsoft.com/office/powerpoint/2010/main" val="2387136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85D10-E1C1-2C74-4DBC-4D81B2D4491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3EC334C-8369-201E-4DF7-0C9CD4D6C9DF}"/>
              </a:ext>
            </a:extLst>
          </p:cNvPr>
          <p:cNvSpPr>
            <a:spLocks noGrp="1"/>
          </p:cNvSpPr>
          <p:nvPr>
            <p:ph type="title"/>
          </p:nvPr>
        </p:nvSpPr>
        <p:spPr>
          <a:xfrm>
            <a:off x="825613" y="299302"/>
            <a:ext cx="8534400" cy="709366"/>
          </a:xfrm>
        </p:spPr>
        <p:txBody>
          <a:bodyPr/>
          <a:lstStyle/>
          <a:p>
            <a:r>
              <a:rPr lang="el-GR" b="1" dirty="0">
                <a:effectLst>
                  <a:outerShdw blurRad="38100" dist="38100" dir="2700000" algn="tl">
                    <a:srgbClr val="000000">
                      <a:alpha val="43137"/>
                    </a:srgbClr>
                  </a:outerShdw>
                </a:effectLst>
              </a:rPr>
              <a:t>ΣΤΟΧΟΙ</a:t>
            </a:r>
            <a:endParaRPr lang="el-GR" dirty="0"/>
          </a:p>
        </p:txBody>
      </p:sp>
      <p:sp>
        <p:nvSpPr>
          <p:cNvPr id="3" name="Θέση περιεχομένου 2">
            <a:extLst>
              <a:ext uri="{FF2B5EF4-FFF2-40B4-BE49-F238E27FC236}">
                <a16:creationId xmlns:a16="http://schemas.microsoft.com/office/drawing/2014/main" id="{4463F85A-4A3B-D5B3-3792-968B7AD7B7BD}"/>
              </a:ext>
            </a:extLst>
          </p:cNvPr>
          <p:cNvSpPr>
            <a:spLocks noGrp="1"/>
          </p:cNvSpPr>
          <p:nvPr>
            <p:ph idx="1"/>
          </p:nvPr>
        </p:nvSpPr>
        <p:spPr>
          <a:xfrm>
            <a:off x="150830" y="1008668"/>
            <a:ext cx="11943760" cy="5646657"/>
          </a:xfrm>
        </p:spPr>
        <p:txBody>
          <a:bodyPr>
            <a:normAutofit fontScale="92500" lnSpcReduction="20000"/>
          </a:bodyPr>
          <a:lstStyle/>
          <a:p>
            <a:pPr marL="0" indent="0">
              <a:buNone/>
            </a:pPr>
            <a:r>
              <a:rPr lang="el-GR" b="1" u="sng" dirty="0">
                <a:solidFill>
                  <a:schemeClr val="bg2"/>
                </a:solidFill>
              </a:rPr>
              <a:t>ΙΙ. Ικανότητες-Δεξιότητες</a:t>
            </a:r>
            <a:endParaRPr lang="el-GR" b="1" dirty="0">
              <a:solidFill>
                <a:schemeClr val="bg2"/>
              </a:solidFill>
            </a:endParaRPr>
          </a:p>
          <a:p>
            <a:pPr marL="0" indent="0">
              <a:buNone/>
            </a:pPr>
            <a:r>
              <a:rPr lang="el-GR" dirty="0">
                <a:solidFill>
                  <a:schemeClr val="tx1"/>
                </a:solidFill>
              </a:rPr>
              <a:t>Οι μαθητές/</a:t>
            </a:r>
            <a:r>
              <a:rPr lang="el-GR" dirty="0" err="1">
                <a:solidFill>
                  <a:schemeClr val="tx1"/>
                </a:solidFill>
              </a:rPr>
              <a:t>τριες</a:t>
            </a:r>
            <a:r>
              <a:rPr lang="el-GR" dirty="0">
                <a:solidFill>
                  <a:schemeClr val="tx1"/>
                </a:solidFill>
              </a:rPr>
              <a:t> να μπορούν:</a:t>
            </a:r>
          </a:p>
          <a:p>
            <a:pPr marL="0" indent="0">
              <a:buNone/>
            </a:pPr>
            <a:r>
              <a:rPr lang="el-GR" dirty="0">
                <a:solidFill>
                  <a:schemeClr val="tx1"/>
                </a:solidFill>
              </a:rPr>
              <a:t> </a:t>
            </a:r>
          </a:p>
          <a:p>
            <a:r>
              <a:rPr lang="el-GR" dirty="0">
                <a:solidFill>
                  <a:schemeClr val="tx1"/>
                </a:solidFill>
              </a:rPr>
              <a:t>1. Να προσεγγίζουν </a:t>
            </a:r>
            <a:r>
              <a:rPr lang="el-GR" dirty="0" err="1">
                <a:solidFill>
                  <a:schemeClr val="tx1"/>
                </a:solidFill>
              </a:rPr>
              <a:t>αναστοχαστικά</a:t>
            </a:r>
            <a:r>
              <a:rPr lang="el-GR" dirty="0">
                <a:solidFill>
                  <a:schemeClr val="tx1"/>
                </a:solidFill>
              </a:rPr>
              <a:t> τα μεγάλα ερωτήματα, ειδικότερα τα ηθικά, που διατυπώνει ο άνθρωπος για την ύπαρξή του και για το νόημά της και, προπάντων, να προσεγγίζουν κριτικά τις απαντήσεις που κατά καιρούς δίνονται σε αυτά.</a:t>
            </a:r>
          </a:p>
          <a:p>
            <a:r>
              <a:rPr lang="el-GR" dirty="0">
                <a:solidFill>
                  <a:schemeClr val="tx1"/>
                </a:solidFill>
              </a:rPr>
              <a:t>2. Να επεξεργάζονται ένα </a:t>
            </a:r>
            <a:r>
              <a:rPr lang="el-GR" dirty="0" err="1">
                <a:solidFill>
                  <a:schemeClr val="tx1"/>
                </a:solidFill>
              </a:rPr>
              <a:t>ηθικο</a:t>
            </a:r>
            <a:r>
              <a:rPr lang="el-GR" dirty="0">
                <a:solidFill>
                  <a:schemeClr val="tx1"/>
                </a:solidFill>
              </a:rPr>
              <a:t>/φιλοσοφικό ερώτημα ή πρόβλημα ατομικά αλλά και στο πλαίσιο μιας ομάδας, και να διατυπώνουν (προφορικά ή γραπτά) τη δική τους άποψη με τεκμηριωμένο λόγο, κάνοντας χρήση επιχειρημάτων.</a:t>
            </a:r>
          </a:p>
          <a:p>
            <a:r>
              <a:rPr lang="el-GR" dirty="0">
                <a:solidFill>
                  <a:schemeClr val="tx1"/>
                </a:solidFill>
              </a:rPr>
              <a:t>3. Να συγκρίνουν διαφορετικούς τρόπους προσέγγισης και ανάλυσης των δεδομένων ενός </a:t>
            </a:r>
            <a:r>
              <a:rPr lang="el-GR" dirty="0" err="1">
                <a:solidFill>
                  <a:schemeClr val="tx1"/>
                </a:solidFill>
              </a:rPr>
              <a:t>ηθικο</a:t>
            </a:r>
            <a:r>
              <a:rPr lang="el-GR" dirty="0">
                <a:solidFill>
                  <a:schemeClr val="tx1"/>
                </a:solidFill>
              </a:rPr>
              <a:t>/φιλοσοφικού ερωτήματος ή πολιτικού προβλήματος και να προβαίνουν σε κριτικές αποτιμήσεις.</a:t>
            </a:r>
          </a:p>
          <a:p>
            <a:r>
              <a:rPr lang="el-GR" dirty="0">
                <a:solidFill>
                  <a:schemeClr val="tx1"/>
                </a:solidFill>
              </a:rPr>
              <a:t>4. Να αναδιατυπώνουν τις διάφορες φιλοσοφικές απόψεις σε ζητήματα Εφαρμοσμένης Φιλοσοφίας, ειδικότερα  ζητήματα Ηθικής, Πολιτικής, Αισθητικής Φιλοσοφίας, προβαίνοντας συγχρόνως στη μελέτη των διασυνδέσεών τους και σε κριτική αποτίμησή τους.</a:t>
            </a:r>
          </a:p>
          <a:p>
            <a:r>
              <a:rPr lang="el-GR" dirty="0">
                <a:solidFill>
                  <a:schemeClr val="tx1"/>
                </a:solidFill>
              </a:rPr>
              <a:t>5. Να μελετούν </a:t>
            </a:r>
            <a:r>
              <a:rPr lang="el-GR" dirty="0" err="1">
                <a:solidFill>
                  <a:schemeClr val="tx1"/>
                </a:solidFill>
              </a:rPr>
              <a:t>ηθικο</a:t>
            </a:r>
            <a:r>
              <a:rPr lang="el-GR" dirty="0">
                <a:solidFill>
                  <a:schemeClr val="tx1"/>
                </a:solidFill>
              </a:rPr>
              <a:t>/φιλοσοφικά κείμενα, να ανασυγκροτούν το κεντρικό φιλοσοφικό επιχείρημα, να παρακολουθούν τους τρόπους λογικής και αποδεικτικής στήριξής του και να προβαίνουν σε κριτικό σχολιασμό.</a:t>
            </a:r>
          </a:p>
          <a:p>
            <a:pPr algn="r"/>
            <a:r>
              <a:rPr lang="el-GR" b="1" dirty="0">
                <a:solidFill>
                  <a:schemeClr val="tx1"/>
                </a:solidFill>
              </a:rPr>
              <a:t>(Από το ΠΣ του Γυμνασίου)</a:t>
            </a:r>
          </a:p>
        </p:txBody>
      </p:sp>
    </p:spTree>
    <p:extLst>
      <p:ext uri="{BB962C8B-B14F-4D97-AF65-F5344CB8AC3E}">
        <p14:creationId xmlns:p14="http://schemas.microsoft.com/office/powerpoint/2010/main" val="3491494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4EDB-AC56-EFEC-93B5-88A91B255B3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99E524E-7E82-EDDF-E09B-A67EABA571AD}"/>
              </a:ext>
            </a:extLst>
          </p:cNvPr>
          <p:cNvSpPr>
            <a:spLocks noGrp="1"/>
          </p:cNvSpPr>
          <p:nvPr>
            <p:ph type="title"/>
          </p:nvPr>
        </p:nvSpPr>
        <p:spPr>
          <a:xfrm>
            <a:off x="825613" y="299302"/>
            <a:ext cx="8534400" cy="709366"/>
          </a:xfrm>
        </p:spPr>
        <p:txBody>
          <a:bodyPr/>
          <a:lstStyle/>
          <a:p>
            <a:r>
              <a:rPr lang="el-GR" b="1" dirty="0">
                <a:effectLst>
                  <a:outerShdw blurRad="38100" dist="38100" dir="2700000" algn="tl">
                    <a:srgbClr val="000000">
                      <a:alpha val="43137"/>
                    </a:srgbClr>
                  </a:outerShdw>
                </a:effectLst>
              </a:rPr>
              <a:t>ΣΤΟΧΟΙ</a:t>
            </a:r>
            <a:endParaRPr lang="el-GR" dirty="0"/>
          </a:p>
        </p:txBody>
      </p:sp>
      <p:sp>
        <p:nvSpPr>
          <p:cNvPr id="3" name="Θέση περιεχομένου 2">
            <a:extLst>
              <a:ext uri="{FF2B5EF4-FFF2-40B4-BE49-F238E27FC236}">
                <a16:creationId xmlns:a16="http://schemas.microsoft.com/office/drawing/2014/main" id="{0EBD9682-B518-9F19-5F86-6DCDA9EC9174}"/>
              </a:ext>
            </a:extLst>
          </p:cNvPr>
          <p:cNvSpPr>
            <a:spLocks noGrp="1"/>
          </p:cNvSpPr>
          <p:nvPr>
            <p:ph idx="1"/>
          </p:nvPr>
        </p:nvSpPr>
        <p:spPr>
          <a:xfrm>
            <a:off x="150830" y="1008668"/>
            <a:ext cx="11943760" cy="5646657"/>
          </a:xfrm>
        </p:spPr>
        <p:txBody>
          <a:bodyPr>
            <a:normAutofit/>
          </a:bodyPr>
          <a:lstStyle/>
          <a:p>
            <a:pPr marL="0" indent="0">
              <a:buNone/>
            </a:pPr>
            <a:r>
              <a:rPr lang="el-GR" b="1" u="sng" dirty="0">
                <a:solidFill>
                  <a:schemeClr val="bg2"/>
                </a:solidFill>
              </a:rPr>
              <a:t>ΙΙ. Ικανότητες-Δεξιότητες (συνέχεια)</a:t>
            </a:r>
            <a:endParaRPr lang="el-GR" b="1" dirty="0">
              <a:solidFill>
                <a:schemeClr val="bg2"/>
              </a:solidFill>
            </a:endParaRPr>
          </a:p>
          <a:p>
            <a:r>
              <a:rPr lang="el-GR" dirty="0">
                <a:solidFill>
                  <a:schemeClr val="tx1"/>
                </a:solidFill>
              </a:rPr>
              <a:t>6. Να μελετούν ποικίλα, </a:t>
            </a:r>
            <a:r>
              <a:rPr lang="el-GR" dirty="0" err="1">
                <a:solidFill>
                  <a:schemeClr val="tx1"/>
                </a:solidFill>
              </a:rPr>
              <a:t>πολυτροπικά</a:t>
            </a:r>
            <a:r>
              <a:rPr lang="el-GR" dirty="0">
                <a:solidFill>
                  <a:schemeClr val="tx1"/>
                </a:solidFill>
              </a:rPr>
              <a:t> κείμενα, κινηματογραφικές ταινίες, αποσπάσματα μυθιστορημάτων, ποιητικών και θεατρικών έργων, πίνακες ζωγραφικής, μουσικές συνθέσεις, κ.λπ. και να τα συνδέουν με κεντρικούς </a:t>
            </a:r>
            <a:r>
              <a:rPr lang="el-GR" dirty="0" err="1">
                <a:solidFill>
                  <a:schemeClr val="tx1"/>
                </a:solidFill>
              </a:rPr>
              <a:t>ηθικοφιλοσοφικούς</a:t>
            </a:r>
            <a:r>
              <a:rPr lang="el-GR" dirty="0">
                <a:solidFill>
                  <a:schemeClr val="tx1"/>
                </a:solidFill>
              </a:rPr>
              <a:t> προβληματισμούς.</a:t>
            </a:r>
          </a:p>
          <a:p>
            <a:r>
              <a:rPr lang="el-GR" dirty="0">
                <a:solidFill>
                  <a:schemeClr val="tx1"/>
                </a:solidFill>
              </a:rPr>
              <a:t>7. Να χρησιμοποιούν τους φιλοσοφικούς όρους με ακρίβεια και συνέπεια για τη διατύπωση των δικών τους απόψεων.</a:t>
            </a:r>
          </a:p>
          <a:p>
            <a:r>
              <a:rPr lang="el-GR" dirty="0">
                <a:solidFill>
                  <a:schemeClr val="tx1"/>
                </a:solidFill>
              </a:rPr>
              <a:t>8. Να μαθαίνουν να ακούνε και να σέβονται την αντίθετη άποψη, να αναζητούν και να αξιολογούν τα επιχειρήματα που τη στηρίζουν.</a:t>
            </a:r>
          </a:p>
          <a:p>
            <a:r>
              <a:rPr lang="el-GR" dirty="0">
                <a:solidFill>
                  <a:schemeClr val="tx1"/>
                </a:solidFill>
              </a:rPr>
              <a:t>9. Να θέτουν υπό έλεγχο και τις δικές τους πεποιθήσεις τις οποίες αντλούν από το περιβάλλον τους έτσι ώστε να επιτευχθεί υπέρβαση του «εγκλωβισμού» του/ης καθένα/</a:t>
            </a:r>
            <a:r>
              <a:rPr lang="el-GR" dirty="0" err="1">
                <a:solidFill>
                  <a:schemeClr val="tx1"/>
                </a:solidFill>
              </a:rPr>
              <a:t>μιάς</a:t>
            </a:r>
            <a:r>
              <a:rPr lang="el-GR" dirty="0">
                <a:solidFill>
                  <a:schemeClr val="tx1"/>
                </a:solidFill>
              </a:rPr>
              <a:t> στις παραδοσιακές του/της πεποιθήσεις που οδηγεί στην ειρηνική συνύπαρξη ανθρώπων από διαφορετικά περιβάλλοντα και δημιουργεί ένα πανανθρώπινο βλέμμα, χωρίς μισαλλοδοξία. Το σχολείο επιθυμεί να παρεμβαίνει με διαπολιτισμική αγωγή στην ισότιμη και με αμοιβαίο σεβασμό αποδοχή των ποικίλων πεποιθήσεων που δεν είναι βλαπτικές για τον </a:t>
            </a:r>
            <a:r>
              <a:rPr lang="el-GR" i="1" dirty="0">
                <a:solidFill>
                  <a:schemeClr val="tx1"/>
                </a:solidFill>
              </a:rPr>
              <a:t>άλλο.</a:t>
            </a:r>
            <a:endParaRPr lang="el-GR" dirty="0">
              <a:solidFill>
                <a:schemeClr val="tx1"/>
              </a:solidFill>
            </a:endParaRPr>
          </a:p>
          <a:p>
            <a:pPr algn="r"/>
            <a:r>
              <a:rPr lang="el-GR" b="1" dirty="0">
                <a:solidFill>
                  <a:schemeClr val="tx1"/>
                </a:solidFill>
              </a:rPr>
              <a:t>(Από το ΠΣ του Γυμνασίου)</a:t>
            </a:r>
          </a:p>
        </p:txBody>
      </p:sp>
    </p:spTree>
    <p:extLst>
      <p:ext uri="{BB962C8B-B14F-4D97-AF65-F5344CB8AC3E}">
        <p14:creationId xmlns:p14="http://schemas.microsoft.com/office/powerpoint/2010/main" val="3593841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F0778-303B-0B1F-1FAB-22EFC56AB33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00EDC9E-B516-47D2-D0B1-AF25C5769AAB}"/>
              </a:ext>
            </a:extLst>
          </p:cNvPr>
          <p:cNvSpPr>
            <a:spLocks noGrp="1"/>
          </p:cNvSpPr>
          <p:nvPr>
            <p:ph type="title"/>
          </p:nvPr>
        </p:nvSpPr>
        <p:spPr>
          <a:xfrm>
            <a:off x="825613" y="299302"/>
            <a:ext cx="8534400" cy="709366"/>
          </a:xfrm>
        </p:spPr>
        <p:txBody>
          <a:bodyPr/>
          <a:lstStyle/>
          <a:p>
            <a:r>
              <a:rPr lang="el-GR" b="1" dirty="0">
                <a:effectLst>
                  <a:outerShdw blurRad="38100" dist="38100" dir="2700000" algn="tl">
                    <a:srgbClr val="000000">
                      <a:alpha val="43137"/>
                    </a:srgbClr>
                  </a:outerShdw>
                </a:effectLst>
              </a:rPr>
              <a:t>ΣΤΟΧΟΙ</a:t>
            </a:r>
            <a:endParaRPr lang="el-GR" dirty="0"/>
          </a:p>
        </p:txBody>
      </p:sp>
      <p:sp>
        <p:nvSpPr>
          <p:cNvPr id="3" name="Θέση περιεχομένου 2">
            <a:extLst>
              <a:ext uri="{FF2B5EF4-FFF2-40B4-BE49-F238E27FC236}">
                <a16:creationId xmlns:a16="http://schemas.microsoft.com/office/drawing/2014/main" id="{04D46DA7-BD0A-95D9-3506-61A23A2616A7}"/>
              </a:ext>
            </a:extLst>
          </p:cNvPr>
          <p:cNvSpPr>
            <a:spLocks noGrp="1"/>
          </p:cNvSpPr>
          <p:nvPr>
            <p:ph idx="1"/>
          </p:nvPr>
        </p:nvSpPr>
        <p:spPr>
          <a:xfrm>
            <a:off x="150830" y="1008668"/>
            <a:ext cx="11943760" cy="5646657"/>
          </a:xfrm>
        </p:spPr>
        <p:txBody>
          <a:bodyPr>
            <a:normAutofit fontScale="85000" lnSpcReduction="10000"/>
          </a:bodyPr>
          <a:lstStyle/>
          <a:p>
            <a:pPr marL="0" indent="0">
              <a:buNone/>
            </a:pPr>
            <a:r>
              <a:rPr lang="el-GR" b="1" u="sng" dirty="0">
                <a:solidFill>
                  <a:schemeClr val="bg2"/>
                </a:solidFill>
              </a:rPr>
              <a:t>ΙΙΙ. Αξίες-Στάσεις</a:t>
            </a:r>
            <a:endParaRPr lang="el-GR" b="1" dirty="0">
              <a:solidFill>
                <a:schemeClr val="bg2"/>
              </a:solidFill>
            </a:endParaRPr>
          </a:p>
          <a:p>
            <a:r>
              <a:rPr lang="el-GR" dirty="0">
                <a:solidFill>
                  <a:schemeClr val="tx1"/>
                </a:solidFill>
              </a:rPr>
              <a:t>Οι μαθητές/</a:t>
            </a:r>
            <a:r>
              <a:rPr lang="el-GR" dirty="0" err="1">
                <a:solidFill>
                  <a:schemeClr val="tx1"/>
                </a:solidFill>
              </a:rPr>
              <a:t>τριες</a:t>
            </a:r>
            <a:r>
              <a:rPr lang="el-GR" dirty="0">
                <a:solidFill>
                  <a:schemeClr val="tx1"/>
                </a:solidFill>
              </a:rPr>
              <a:t> θα μπορούν:</a:t>
            </a:r>
          </a:p>
          <a:p>
            <a:r>
              <a:rPr lang="el-GR" dirty="0">
                <a:solidFill>
                  <a:schemeClr val="tx1"/>
                </a:solidFill>
              </a:rPr>
              <a:t>1. Να κατανοήσουν τον οικουμενικό χαρακτήρα εννοιών και φιλοσοφικών ερωτημάτων, ειδικότερα από τον χώρο της Πρακτικής Φιλοσοφίας, τόσο σε επίπεδο προβληματικής όσο και σε επίπεδο μεθόδων διατύπωσης, κριτικής ανάλυσης και τεκμηρίωσης των απαντήσεων. </a:t>
            </a:r>
          </a:p>
          <a:p>
            <a:r>
              <a:rPr lang="el-GR" dirty="0">
                <a:solidFill>
                  <a:schemeClr val="tx1"/>
                </a:solidFill>
              </a:rPr>
              <a:t>2. Να εκτιμούν την αξία της αφαίρεσης για τη διαχείριση της πολυπλοκότητας ενός προβλήματος. </a:t>
            </a:r>
          </a:p>
          <a:p>
            <a:r>
              <a:rPr lang="el-GR" dirty="0">
                <a:solidFill>
                  <a:schemeClr val="tx1"/>
                </a:solidFill>
              </a:rPr>
              <a:t>3. Να αναγνωρίζουν ότι η Ηθική Φιλοσοφία είναι ταυτόχρονα γνώση, μέθοδος έρευνας και στάση ζωής. </a:t>
            </a:r>
          </a:p>
          <a:p>
            <a:r>
              <a:rPr lang="el-GR" dirty="0">
                <a:solidFill>
                  <a:schemeClr val="tx1"/>
                </a:solidFill>
              </a:rPr>
              <a:t>4. Να καλλιεργούν βαθμιαία </a:t>
            </a:r>
            <a:r>
              <a:rPr lang="el-GR" dirty="0" err="1">
                <a:solidFill>
                  <a:schemeClr val="tx1"/>
                </a:solidFill>
              </a:rPr>
              <a:t>αναστοχαστική</a:t>
            </a:r>
            <a:r>
              <a:rPr lang="el-GR" dirty="0">
                <a:solidFill>
                  <a:schemeClr val="tx1"/>
                </a:solidFill>
              </a:rPr>
              <a:t> στάση απέναντι σε κάθε ιδέα, άποψη ή και </a:t>
            </a:r>
            <a:r>
              <a:rPr lang="el-GR" dirty="0" err="1">
                <a:solidFill>
                  <a:schemeClr val="tx1"/>
                </a:solidFill>
              </a:rPr>
              <a:t>κοσμοθεώρηση</a:t>
            </a:r>
            <a:r>
              <a:rPr lang="el-GR" dirty="0">
                <a:solidFill>
                  <a:schemeClr val="tx1"/>
                </a:solidFill>
              </a:rPr>
              <a:t> που διατυπώνεται από διάφορες πηγές με σαφή η </a:t>
            </a:r>
            <a:r>
              <a:rPr lang="el-GR" dirty="0" err="1">
                <a:solidFill>
                  <a:schemeClr val="tx1"/>
                </a:solidFill>
              </a:rPr>
              <a:t>υπόρρητη</a:t>
            </a:r>
            <a:r>
              <a:rPr lang="el-GR" dirty="0">
                <a:solidFill>
                  <a:schemeClr val="tx1"/>
                </a:solidFill>
              </a:rPr>
              <a:t> πρόθεση να επηρεάσει τη σκέψη ατόμων, ομάδων ή και του συνόλου της κοινωνίας ή να χειραγωγήσει συνειδήσεις.</a:t>
            </a:r>
          </a:p>
          <a:p>
            <a:r>
              <a:rPr lang="el-GR" dirty="0">
                <a:solidFill>
                  <a:schemeClr val="tx1"/>
                </a:solidFill>
              </a:rPr>
              <a:t>5. Να διαμορφώσουν σταδιακά, προσωπική, αλλά κριτικά θεμελιωμένη άποψη για τα κρίσιμα ζητήματα του κόσμου και της ζωής τους με αφετηρία τη σύνθεση των σχολικών γνώσεων, των προσωπικών τους απόψεων και της κοινωνικής εμπειρίας τους.</a:t>
            </a:r>
          </a:p>
          <a:p>
            <a:r>
              <a:rPr lang="el-GR" dirty="0">
                <a:solidFill>
                  <a:schemeClr val="tx1"/>
                </a:solidFill>
              </a:rPr>
              <a:t>6. Να συνεργάζονται σε ομάδες στο πλαίσιο της </a:t>
            </a:r>
            <a:r>
              <a:rPr lang="el-GR" dirty="0" err="1">
                <a:solidFill>
                  <a:schemeClr val="tx1"/>
                </a:solidFill>
              </a:rPr>
              <a:t>ομαδοσυνεργατικής</a:t>
            </a:r>
            <a:r>
              <a:rPr lang="el-GR" dirty="0">
                <a:solidFill>
                  <a:schemeClr val="tx1"/>
                </a:solidFill>
              </a:rPr>
              <a:t> προσέγγισης. </a:t>
            </a:r>
          </a:p>
          <a:p>
            <a:r>
              <a:rPr lang="el-GR" dirty="0">
                <a:solidFill>
                  <a:schemeClr val="tx1"/>
                </a:solidFill>
              </a:rPr>
              <a:t>7. Να συνδιαλέγονται κατανοώντας την αξία του σεβασμού της διαφορετικής άποψης, των αρχών και αξιών του ισότιμου δημοκρατικού διαλόγου, και εν τέλει της συναίνεσης και της σύνθεσης απόψεων. </a:t>
            </a:r>
            <a:endParaRPr lang="el-GR" dirty="0"/>
          </a:p>
          <a:p>
            <a:endParaRPr lang="el-GR" dirty="0"/>
          </a:p>
          <a:p>
            <a:pPr algn="r"/>
            <a:r>
              <a:rPr lang="el-GR" b="1" dirty="0">
                <a:solidFill>
                  <a:schemeClr val="tx1"/>
                </a:solidFill>
              </a:rPr>
              <a:t>(Από το ΠΣ του Γυμνασίου)</a:t>
            </a:r>
          </a:p>
        </p:txBody>
      </p:sp>
    </p:spTree>
    <p:extLst>
      <p:ext uri="{BB962C8B-B14F-4D97-AF65-F5344CB8AC3E}">
        <p14:creationId xmlns:p14="http://schemas.microsoft.com/office/powerpoint/2010/main" val="573923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4E879-A99D-9994-03C6-D3E6C60AA9C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FD4CD3C-D645-5EFF-78A5-BFB15F8D9916}"/>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Θεματικα</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Πεδια</a:t>
            </a:r>
            <a:r>
              <a:rPr lang="el-GR" b="1" dirty="0">
                <a:effectLst>
                  <a:outerShdw blurRad="38100" dist="38100" dir="2700000" algn="tl">
                    <a:srgbClr val="000000">
                      <a:alpha val="43137"/>
                    </a:srgbClr>
                  </a:outerShdw>
                </a:effectLst>
              </a:rPr>
              <a:t> </a:t>
            </a:r>
          </a:p>
        </p:txBody>
      </p:sp>
      <p:sp>
        <p:nvSpPr>
          <p:cNvPr id="3" name="Θέση περιεχομένου 2">
            <a:extLst>
              <a:ext uri="{FF2B5EF4-FFF2-40B4-BE49-F238E27FC236}">
                <a16:creationId xmlns:a16="http://schemas.microsoft.com/office/drawing/2014/main" id="{E5A4F967-98F2-99AF-3D08-37645A006ADE}"/>
              </a:ext>
            </a:extLst>
          </p:cNvPr>
          <p:cNvSpPr>
            <a:spLocks noGrp="1"/>
          </p:cNvSpPr>
          <p:nvPr>
            <p:ph idx="1"/>
          </p:nvPr>
        </p:nvSpPr>
        <p:spPr>
          <a:xfrm>
            <a:off x="150830" y="735292"/>
            <a:ext cx="11943760" cy="6122708"/>
          </a:xfrm>
        </p:spPr>
        <p:txBody>
          <a:bodyPr>
            <a:normAutofit fontScale="85000" lnSpcReduction="20000"/>
          </a:bodyPr>
          <a:lstStyle/>
          <a:p>
            <a:pPr marL="0" indent="0">
              <a:buNone/>
            </a:pPr>
            <a:r>
              <a:rPr lang="el-GR" b="1" u="sng" dirty="0">
                <a:solidFill>
                  <a:schemeClr val="tx1"/>
                </a:solidFill>
              </a:rPr>
              <a:t>1</a:t>
            </a:r>
            <a:r>
              <a:rPr lang="el-GR" b="1" u="sng" baseline="30000" dirty="0">
                <a:solidFill>
                  <a:schemeClr val="tx1"/>
                </a:solidFill>
              </a:rPr>
              <a:t>ο</a:t>
            </a:r>
            <a:r>
              <a:rPr lang="el-GR" b="1" u="sng" dirty="0">
                <a:solidFill>
                  <a:schemeClr val="tx1"/>
                </a:solidFill>
              </a:rPr>
              <a:t> Θ. Π.: Πρώτοι προβληματισμοί και θεωρίες</a:t>
            </a:r>
            <a:endParaRPr lang="el-GR" b="1" dirty="0">
              <a:solidFill>
                <a:schemeClr val="tx1"/>
              </a:solidFill>
            </a:endParaRPr>
          </a:p>
          <a:p>
            <a:pPr marL="0" indent="0">
              <a:buNone/>
            </a:pPr>
            <a:r>
              <a:rPr lang="el-GR" b="1" dirty="0">
                <a:solidFill>
                  <a:schemeClr val="tx1"/>
                </a:solidFill>
              </a:rPr>
              <a:t> </a:t>
            </a:r>
          </a:p>
          <a:p>
            <a:pPr marL="0" indent="0">
              <a:buNone/>
            </a:pPr>
            <a:r>
              <a:rPr lang="el-GR" b="1" dirty="0">
                <a:solidFill>
                  <a:schemeClr val="tx1"/>
                </a:solidFill>
              </a:rPr>
              <a:t>α) εξετάζονται κάποια βασικά ερωτήματα που προβληματίζουν ή πρέπει να προβληματίζουν τους νέους και τις νέες, </a:t>
            </a:r>
          </a:p>
          <a:p>
            <a:pPr marL="0" indent="0">
              <a:buNone/>
            </a:pPr>
            <a:r>
              <a:rPr lang="el-GR" b="1" dirty="0">
                <a:solidFill>
                  <a:schemeClr val="tx1"/>
                </a:solidFill>
              </a:rPr>
              <a:t>β) προτείνονται βασικές ηθικές αρχές για τη διαμόρφωση του χαρακτήρα των παιδιών, </a:t>
            </a:r>
          </a:p>
          <a:p>
            <a:pPr marL="0" indent="0">
              <a:buNone/>
            </a:pPr>
            <a:r>
              <a:rPr lang="el-GR" b="1" dirty="0">
                <a:solidFill>
                  <a:schemeClr val="tx1"/>
                </a:solidFill>
              </a:rPr>
              <a:t>γ) προβάλλονται ηθικοί προβληματισμοί για την καλλιέργεια της ηθικής ευαισθησίας, και </a:t>
            </a:r>
          </a:p>
          <a:p>
            <a:pPr marL="0" indent="0">
              <a:buNone/>
            </a:pPr>
            <a:r>
              <a:rPr lang="el-GR" b="1" dirty="0">
                <a:solidFill>
                  <a:schemeClr val="tx1"/>
                </a:solidFill>
              </a:rPr>
              <a:t>δ) παρουσιάζονται με απλό τρόπο –ανάλογο της ηλικίας των παιδιών– κάποιες ηθικές θεωρίες.</a:t>
            </a:r>
          </a:p>
          <a:p>
            <a:pPr marL="0" indent="0">
              <a:buNone/>
            </a:pPr>
            <a:r>
              <a:rPr lang="el-GR" b="1" dirty="0">
                <a:solidFill>
                  <a:schemeClr val="tx1"/>
                </a:solidFill>
              </a:rPr>
              <a:t> </a:t>
            </a:r>
          </a:p>
          <a:p>
            <a:pPr marL="0" indent="0">
              <a:buNone/>
            </a:pPr>
            <a:r>
              <a:rPr lang="el-GR" b="1" u="sng" dirty="0">
                <a:solidFill>
                  <a:schemeClr val="tx1"/>
                </a:solidFill>
              </a:rPr>
              <a:t>2</a:t>
            </a:r>
            <a:r>
              <a:rPr lang="el-GR" b="1" u="sng" baseline="30000" dirty="0">
                <a:solidFill>
                  <a:schemeClr val="tx1"/>
                </a:solidFill>
              </a:rPr>
              <a:t>ο</a:t>
            </a:r>
            <a:r>
              <a:rPr lang="el-GR" b="1" u="sng" dirty="0">
                <a:solidFill>
                  <a:schemeClr val="tx1"/>
                </a:solidFill>
              </a:rPr>
              <a:t> Θ. Π.: Η Ηθική στην πράξη</a:t>
            </a:r>
            <a:endParaRPr lang="el-GR" b="1" dirty="0">
              <a:solidFill>
                <a:schemeClr val="tx1"/>
              </a:solidFill>
            </a:endParaRPr>
          </a:p>
          <a:p>
            <a:pPr marL="0" indent="0">
              <a:buNone/>
            </a:pPr>
            <a:r>
              <a:rPr lang="el-GR" b="1" dirty="0">
                <a:solidFill>
                  <a:schemeClr val="tx1"/>
                </a:solidFill>
              </a:rPr>
              <a:t> </a:t>
            </a:r>
          </a:p>
          <a:p>
            <a:pPr marL="0" indent="0">
              <a:buNone/>
            </a:pPr>
            <a:r>
              <a:rPr lang="el-GR" b="1" dirty="0">
                <a:solidFill>
                  <a:schemeClr val="tx1"/>
                </a:solidFill>
              </a:rPr>
              <a:t>α) εξετάζονται διάφορα προβλήματα υπό το πρίσμα της Ηθικής, και</a:t>
            </a:r>
          </a:p>
          <a:p>
            <a:pPr marL="0" indent="0">
              <a:buNone/>
            </a:pPr>
            <a:r>
              <a:rPr lang="el-GR" b="1" dirty="0">
                <a:solidFill>
                  <a:schemeClr val="tx1"/>
                </a:solidFill>
              </a:rPr>
              <a:t>β) εγείρονται ηθικοί προβληματισμοί για την πραγμάτευση ζητημάτων από μεγάλο φάσμα της κοινωνικής ζωής. </a:t>
            </a:r>
          </a:p>
          <a:p>
            <a:pPr marL="0" indent="0">
              <a:buNone/>
            </a:pPr>
            <a:r>
              <a:rPr lang="el-GR" b="1" dirty="0">
                <a:solidFill>
                  <a:schemeClr val="tx1"/>
                </a:solidFill>
              </a:rPr>
              <a:t> </a:t>
            </a:r>
          </a:p>
          <a:p>
            <a:pPr marL="0" indent="0">
              <a:buNone/>
            </a:pPr>
            <a:r>
              <a:rPr lang="el-GR" b="1" u="sng" dirty="0">
                <a:solidFill>
                  <a:schemeClr val="tx1"/>
                </a:solidFill>
              </a:rPr>
              <a:t>3</a:t>
            </a:r>
            <a:r>
              <a:rPr lang="el-GR" b="1" u="sng" baseline="30000" dirty="0">
                <a:solidFill>
                  <a:schemeClr val="tx1"/>
                </a:solidFill>
              </a:rPr>
              <a:t>ο</a:t>
            </a:r>
            <a:r>
              <a:rPr lang="el-GR" b="1" u="sng" dirty="0">
                <a:solidFill>
                  <a:schemeClr val="tx1"/>
                </a:solidFill>
              </a:rPr>
              <a:t> Θ. Π.: Ηθική και θρησκείες</a:t>
            </a:r>
            <a:endParaRPr lang="el-GR" b="1" dirty="0">
              <a:solidFill>
                <a:schemeClr val="tx1"/>
              </a:solidFill>
            </a:endParaRPr>
          </a:p>
          <a:p>
            <a:pPr marL="0" indent="0">
              <a:buNone/>
            </a:pPr>
            <a:r>
              <a:rPr lang="el-GR" b="1" dirty="0">
                <a:solidFill>
                  <a:schemeClr val="tx1"/>
                </a:solidFill>
              </a:rPr>
              <a:t> </a:t>
            </a:r>
          </a:p>
          <a:p>
            <a:pPr marL="0" indent="0">
              <a:buNone/>
            </a:pPr>
            <a:r>
              <a:rPr lang="el-GR" b="1" dirty="0">
                <a:solidFill>
                  <a:schemeClr val="tx1"/>
                </a:solidFill>
              </a:rPr>
              <a:t>α) εξετάζεται η συμβολή των θρησκειών στην ανάπτυξη ηθικού προβληματισμού, και</a:t>
            </a:r>
          </a:p>
          <a:p>
            <a:pPr marL="0" indent="0">
              <a:buNone/>
            </a:pPr>
            <a:r>
              <a:rPr lang="el-GR" b="1" dirty="0">
                <a:solidFill>
                  <a:schemeClr val="tx1"/>
                </a:solidFill>
              </a:rPr>
              <a:t>β) παρουσιάζονται βασικές ηθικές αρχές των θρησκειών. </a:t>
            </a:r>
          </a:p>
          <a:p>
            <a:pPr algn="r"/>
            <a:r>
              <a:rPr lang="el-GR" b="1" dirty="0">
                <a:solidFill>
                  <a:schemeClr val="tx1"/>
                </a:solidFill>
              </a:rPr>
              <a:t>(Από το ΠΣ του Γυμνασίου)</a:t>
            </a:r>
          </a:p>
        </p:txBody>
      </p:sp>
    </p:spTree>
    <p:extLst>
      <p:ext uri="{BB962C8B-B14F-4D97-AF65-F5344CB8AC3E}">
        <p14:creationId xmlns:p14="http://schemas.microsoft.com/office/powerpoint/2010/main" val="1087372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5398B-0090-B829-BD3B-50DABDF592F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7E41963-3E63-8531-A8E7-C012C466CDCD}"/>
              </a:ext>
            </a:extLst>
          </p:cNvPr>
          <p:cNvSpPr>
            <a:spLocks noGrp="1"/>
          </p:cNvSpPr>
          <p:nvPr>
            <p:ph type="title"/>
          </p:nvPr>
        </p:nvSpPr>
        <p:spPr>
          <a:xfrm>
            <a:off x="825613" y="299302"/>
            <a:ext cx="10156614" cy="435989"/>
          </a:xfrm>
        </p:spPr>
        <p:txBody>
          <a:bodyPr>
            <a:normAutofit fontScale="90000"/>
          </a:bodyPr>
          <a:lstStyle/>
          <a:p>
            <a:r>
              <a:rPr lang="el-GR" sz="2700" b="1" dirty="0" err="1"/>
              <a:t>Συνοπτικ</a:t>
            </a:r>
            <a:r>
              <a:rPr lang="en-US" sz="2700" b="1" dirty="0"/>
              <a:t>h</a:t>
            </a:r>
            <a:r>
              <a:rPr lang="el-GR" sz="2700" b="1" dirty="0"/>
              <a:t> </a:t>
            </a:r>
            <a:r>
              <a:rPr lang="el-GR" sz="2700" b="1" dirty="0" err="1"/>
              <a:t>απεικ</a:t>
            </a:r>
            <a:r>
              <a:rPr lang="en-US" sz="2700" b="1" dirty="0"/>
              <a:t>o</a:t>
            </a:r>
            <a:r>
              <a:rPr lang="el-GR" sz="2700" b="1" dirty="0" err="1"/>
              <a:t>νιση</a:t>
            </a:r>
            <a:r>
              <a:rPr lang="el-GR" sz="2700" b="1" dirty="0"/>
              <a:t> του </a:t>
            </a:r>
            <a:r>
              <a:rPr lang="el-GR" sz="2700" b="1" dirty="0" err="1"/>
              <a:t>Προγρ</a:t>
            </a:r>
            <a:r>
              <a:rPr lang="en-US" sz="2700" b="1" dirty="0"/>
              <a:t>a</a:t>
            </a:r>
            <a:r>
              <a:rPr lang="el-GR" sz="2700" b="1" dirty="0" err="1"/>
              <a:t>μματος</a:t>
            </a:r>
            <a:r>
              <a:rPr lang="el-GR" sz="2700" b="1" dirty="0"/>
              <a:t> </a:t>
            </a:r>
            <a:r>
              <a:rPr lang="el-GR" sz="2700" b="1" dirty="0" err="1"/>
              <a:t>Σπουδων</a:t>
            </a:r>
            <a:endParaRPr lang="el-GR" b="1" dirty="0">
              <a:effectLst>
                <a:outerShdw blurRad="38100" dist="38100" dir="2700000" algn="tl">
                  <a:srgbClr val="000000">
                    <a:alpha val="43137"/>
                  </a:srgbClr>
                </a:outerShdw>
              </a:effectLst>
            </a:endParaRPr>
          </a:p>
        </p:txBody>
      </p:sp>
      <p:graphicFrame>
        <p:nvGraphicFramePr>
          <p:cNvPr id="8" name="Πίνακας 7">
            <a:extLst>
              <a:ext uri="{FF2B5EF4-FFF2-40B4-BE49-F238E27FC236}">
                <a16:creationId xmlns:a16="http://schemas.microsoft.com/office/drawing/2014/main" id="{B3F9A12A-4F1F-5FB7-1D11-8CCEFD25D257}"/>
              </a:ext>
            </a:extLst>
          </p:cNvPr>
          <p:cNvGraphicFramePr>
            <a:graphicFrameLocks noGrp="1"/>
          </p:cNvGraphicFramePr>
          <p:nvPr>
            <p:extLst>
              <p:ext uri="{D42A27DB-BD31-4B8C-83A1-F6EECF244321}">
                <p14:modId xmlns:p14="http://schemas.microsoft.com/office/powerpoint/2010/main" val="3564936938"/>
              </p:ext>
            </p:extLst>
          </p:nvPr>
        </p:nvGraphicFramePr>
        <p:xfrm>
          <a:off x="825612" y="867266"/>
          <a:ext cx="10759930" cy="5691432"/>
        </p:xfrm>
        <a:graphic>
          <a:graphicData uri="http://schemas.openxmlformats.org/drawingml/2006/table">
            <a:tbl>
              <a:tblPr firstRow="1" firstCol="1" bandRow="1"/>
              <a:tblGrid>
                <a:gridCol w="3398062">
                  <a:extLst>
                    <a:ext uri="{9D8B030D-6E8A-4147-A177-3AD203B41FA5}">
                      <a16:colId xmlns:a16="http://schemas.microsoft.com/office/drawing/2014/main" val="3426413795"/>
                    </a:ext>
                  </a:extLst>
                </a:gridCol>
                <a:gridCol w="3370019">
                  <a:extLst>
                    <a:ext uri="{9D8B030D-6E8A-4147-A177-3AD203B41FA5}">
                      <a16:colId xmlns:a16="http://schemas.microsoft.com/office/drawing/2014/main" val="1547139048"/>
                    </a:ext>
                  </a:extLst>
                </a:gridCol>
                <a:gridCol w="227024">
                  <a:extLst>
                    <a:ext uri="{9D8B030D-6E8A-4147-A177-3AD203B41FA5}">
                      <a16:colId xmlns:a16="http://schemas.microsoft.com/office/drawing/2014/main" val="3064415206"/>
                    </a:ext>
                  </a:extLst>
                </a:gridCol>
                <a:gridCol w="3530762">
                  <a:extLst>
                    <a:ext uri="{9D8B030D-6E8A-4147-A177-3AD203B41FA5}">
                      <a16:colId xmlns:a16="http://schemas.microsoft.com/office/drawing/2014/main" val="2038370842"/>
                    </a:ext>
                  </a:extLst>
                </a:gridCol>
                <a:gridCol w="150519">
                  <a:extLst>
                    <a:ext uri="{9D8B030D-6E8A-4147-A177-3AD203B41FA5}">
                      <a16:colId xmlns:a16="http://schemas.microsoft.com/office/drawing/2014/main" val="2641468993"/>
                    </a:ext>
                  </a:extLst>
                </a:gridCol>
                <a:gridCol w="83544">
                  <a:extLst>
                    <a:ext uri="{9D8B030D-6E8A-4147-A177-3AD203B41FA5}">
                      <a16:colId xmlns:a16="http://schemas.microsoft.com/office/drawing/2014/main" val="2179449386"/>
                    </a:ext>
                  </a:extLst>
                </a:gridCol>
              </a:tblGrid>
              <a:tr h="306820">
                <a:tc>
                  <a:txBody>
                    <a:bodyPr/>
                    <a:lstStyle/>
                    <a:p>
                      <a:pPr>
                        <a:buNone/>
                      </a:pPr>
                      <a:r>
                        <a:rPr lang="en-US" sz="1800" b="1">
                          <a:solidFill>
                            <a:schemeClr val="bg2"/>
                          </a:solidFill>
                          <a:effectLst/>
                          <a:latin typeface="Palatino Linotype" panose="02040502050505030304" pitchFamily="18" charset="0"/>
                          <a:ea typeface="Calibri" panose="020F0502020204030204" pitchFamily="34" charset="0"/>
                        </a:rPr>
                        <a:t>Α΄ Γυμνασίου</a:t>
                      </a:r>
                      <a:endParaRPr lang="el-GR" sz="180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buNone/>
                      </a:pPr>
                      <a:r>
                        <a:rPr lang="en-US" sz="1800" b="1">
                          <a:solidFill>
                            <a:schemeClr val="bg2"/>
                          </a:solidFill>
                          <a:effectLst/>
                          <a:latin typeface="Palatino Linotype" panose="02040502050505030304" pitchFamily="18" charset="0"/>
                          <a:ea typeface="Calibri" panose="020F0502020204030204" pitchFamily="34" charset="0"/>
                        </a:rPr>
                        <a:t>Β΄ Γυμνασίου</a:t>
                      </a:r>
                      <a:endParaRPr lang="el-GR" sz="180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l-GR"/>
                    </a:p>
                  </a:txBody>
                  <a:tcPr/>
                </a:tc>
                <a:tc gridSpan="2">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Γ΄ </a:t>
                      </a:r>
                      <a:r>
                        <a:rPr lang="en-US" sz="1800" b="1" dirty="0" err="1">
                          <a:solidFill>
                            <a:schemeClr val="bg2"/>
                          </a:solidFill>
                          <a:effectLst/>
                          <a:latin typeface="Palatino Linotype" panose="02040502050505030304" pitchFamily="18" charset="0"/>
                          <a:ea typeface="Calibri" panose="020F0502020204030204" pitchFamily="34" charset="0"/>
                        </a:rPr>
                        <a:t>Γυμν</a:t>
                      </a:r>
                      <a:r>
                        <a:rPr lang="en-US" sz="1800" b="1" dirty="0">
                          <a:solidFill>
                            <a:schemeClr val="bg2"/>
                          </a:solidFill>
                          <a:effectLst/>
                          <a:latin typeface="Palatino Linotype" panose="02040502050505030304" pitchFamily="18" charset="0"/>
                          <a:ea typeface="Calibri" panose="020F0502020204030204" pitchFamily="34" charset="0"/>
                        </a:rPr>
                        <a:t>ασίου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0079412"/>
                  </a:ext>
                </a:extLst>
              </a:tr>
              <a:tr h="272729">
                <a:tc gridSpan="6">
                  <a:txBody>
                    <a:bodyPr/>
                    <a:lstStyle/>
                    <a:p>
                      <a:pPr>
                        <a:buNone/>
                      </a:pPr>
                      <a:r>
                        <a:rPr lang="el-GR" sz="1600" b="1" dirty="0">
                          <a:effectLst/>
                          <a:latin typeface="Palatino Linotype" panose="02040502050505030304" pitchFamily="18" charset="0"/>
                          <a:ea typeface="Calibri" panose="020F0502020204030204" pitchFamily="34" charset="0"/>
                        </a:rPr>
                        <a:t>1</a:t>
                      </a:r>
                      <a:r>
                        <a:rPr lang="el-GR" sz="1600" b="1" baseline="30000" dirty="0">
                          <a:effectLst/>
                          <a:latin typeface="Palatino Linotype" panose="02040502050505030304" pitchFamily="18" charset="0"/>
                          <a:ea typeface="Calibri" panose="020F0502020204030204" pitchFamily="34" charset="0"/>
                        </a:rPr>
                        <a:t>ο</a:t>
                      </a:r>
                      <a:r>
                        <a:rPr lang="el-GR" sz="1600" b="1" dirty="0">
                          <a:effectLst/>
                          <a:latin typeface="Palatino Linotype" panose="02040502050505030304" pitchFamily="18" charset="0"/>
                          <a:ea typeface="Calibri" panose="020F0502020204030204" pitchFamily="34" charset="0"/>
                        </a:rPr>
                        <a:t> ΘΕΜΑΤΙΚΟ ΠΕΔΙΟ: Πρώτοι προβληματισμοί και θεωρίες</a:t>
                      </a:r>
                      <a:endParaRPr lang="el-GR" sz="16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buNone/>
                      </a:pPr>
                      <a:endParaRPr lang="el-GR" sz="16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262095172"/>
                  </a:ext>
                </a:extLst>
              </a:tr>
              <a:tr h="5111883">
                <a:tc>
                  <a:txBody>
                    <a:bodyPr/>
                    <a:lstStyle/>
                    <a:p>
                      <a:pPr marL="111760" indent="-90170">
                        <a:lnSpc>
                          <a:spcPct val="115000"/>
                        </a:lnSpc>
                        <a:buNone/>
                      </a:pPr>
                      <a:r>
                        <a:rPr lang="el-GR" sz="1800" dirty="0">
                          <a:effectLst/>
                          <a:latin typeface="Calibri" panose="020F0502020204030204" pitchFamily="34" charset="0"/>
                          <a:ea typeface="Calibri" panose="020F0502020204030204" pitchFamily="34" charset="0"/>
                          <a:cs typeface="Calibri" panose="020F0502020204030204" pitchFamily="34" charset="0"/>
                        </a:rPr>
                        <a:t>1. Ποιες πράξεις θεωρούμε ηθικές</a:t>
                      </a:r>
                    </a:p>
                    <a:p>
                      <a:pPr marL="111760" indent="-90170">
                        <a:lnSpc>
                          <a:spcPct val="115000"/>
                        </a:lnSpc>
                        <a:spcAft>
                          <a:spcPts val="10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2. Έθιμα, πολιτισμός και Ηθική: πώς ξεκίνησαν;</a:t>
                      </a:r>
                    </a:p>
                    <a:p>
                      <a:pPr marL="107315" indent="-107315">
                        <a:buNone/>
                      </a:pPr>
                      <a:r>
                        <a:rPr lang="el-GR" sz="1800" dirty="0">
                          <a:effectLst/>
                          <a:latin typeface="Calibri" panose="020F0502020204030204" pitchFamily="34" charset="0"/>
                          <a:ea typeface="Calibri" panose="020F0502020204030204" pitchFamily="34" charset="0"/>
                          <a:cs typeface="Calibri" panose="020F0502020204030204" pitchFamily="34" charset="0"/>
                        </a:rPr>
                        <a:t>3. Το καλό και το κακό σε διάφορους πολιτισμούς (πολιτισμικός σχετικισμός)</a:t>
                      </a:r>
                    </a:p>
                    <a:p>
                      <a:pPr marL="111760" indent="-90170">
                        <a:lnSpc>
                          <a:spcPct val="115000"/>
                        </a:lnSpc>
                        <a:buNone/>
                      </a:pPr>
                      <a:r>
                        <a:rPr lang="el-GR" sz="1800" dirty="0">
                          <a:effectLst/>
                          <a:latin typeface="Calibri" panose="020F0502020204030204" pitchFamily="34" charset="0"/>
                          <a:ea typeface="Calibri" panose="020F0502020204030204" pitchFamily="34" charset="0"/>
                          <a:cs typeface="Calibri" panose="020F0502020204030204" pitchFamily="34" charset="0"/>
                        </a:rPr>
                        <a:t>4. Διάκριση του ηθικού επιχειρήματος από τη διατύπωση γνώμης</a:t>
                      </a:r>
                    </a:p>
                    <a:p>
                      <a:pPr marL="111760" indent="-90170">
                        <a:lnSpc>
                          <a:spcPct val="115000"/>
                        </a:lnSpc>
                        <a:buNone/>
                      </a:pPr>
                      <a:r>
                        <a:rPr lang="el-GR" sz="1800" dirty="0">
                          <a:effectLst/>
                          <a:latin typeface="Calibri" panose="020F0502020204030204" pitchFamily="34" charset="0"/>
                          <a:ea typeface="Calibri" panose="020F0502020204030204" pitchFamily="34" charset="0"/>
                          <a:cs typeface="Calibri" panose="020F0502020204030204" pitchFamily="34" charset="0"/>
                        </a:rPr>
                        <a:t>5. Υπάρχουν ηθικά πρότυπα;</a:t>
                      </a:r>
                    </a:p>
                    <a:p>
                      <a:pPr marL="111760" indent="-90170">
                        <a:lnSpc>
                          <a:spcPct val="115000"/>
                        </a:lnSpc>
                        <a:spcAft>
                          <a:spcPts val="10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6. Γιατί είναι σημαντικοί οι φίλοι και γιατί γενικότερα πρέπει να ενδιαφερόμαστε για τους άλλους;</a:t>
                      </a:r>
                    </a:p>
                    <a:p>
                      <a:pPr>
                        <a:buNone/>
                      </a:pPr>
                      <a:r>
                        <a:rPr lang="el-GR" sz="1800" dirty="0">
                          <a:effectLst/>
                          <a:latin typeface="Calibri" panose="020F0502020204030204" pitchFamily="34" charset="0"/>
                          <a:ea typeface="Calibri" panose="020F0502020204030204" pitchFamily="34" charset="0"/>
                          <a:cs typeface="Calibri" panose="020F0502020204030204" pitchFamily="34" charset="0"/>
                        </a:rPr>
                        <a:t> </a:t>
                      </a: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15000"/>
                        </a:lnSpc>
                        <a:buFont typeface="+mj-lt"/>
                        <a:buAutoNum type="arabicPeriod"/>
                      </a:pPr>
                      <a:r>
                        <a:rPr lang="el-GR" sz="1800" dirty="0">
                          <a:effectLst/>
                          <a:latin typeface="Calibri" panose="020F0502020204030204" pitchFamily="34" charset="0"/>
                          <a:ea typeface="Calibri" panose="020F0502020204030204" pitchFamily="34" charset="0"/>
                          <a:cs typeface="Calibri" panose="020F0502020204030204" pitchFamily="34" charset="0"/>
                        </a:rPr>
                        <a:t>Μπορεί να μας βοηθήσει η φιλοσοφία να ζούμε καλά;</a:t>
                      </a:r>
                    </a:p>
                    <a:p>
                      <a:pPr marL="342900" lvl="0" indent="-342900">
                        <a:lnSpc>
                          <a:spcPct val="115000"/>
                        </a:lnSpc>
                        <a:buFont typeface="+mj-lt"/>
                        <a:buAutoNum type="arabicPeriod"/>
                      </a:pPr>
                      <a:r>
                        <a:rPr lang="el-GR" sz="1800" dirty="0">
                          <a:effectLst/>
                          <a:latin typeface="Calibri" panose="020F0502020204030204" pitchFamily="34" charset="0"/>
                          <a:ea typeface="Calibri" panose="020F0502020204030204" pitchFamily="34" charset="0"/>
                          <a:cs typeface="Calibri" panose="020F0502020204030204" pitchFamily="34" charset="0"/>
                        </a:rPr>
                        <a:t>Η αρχαία φιλοσοφία ως τέχνη του βίου (Σωκράτης, Στωικοί, Επίκουρος)</a:t>
                      </a:r>
                    </a:p>
                    <a:p>
                      <a:pPr marL="342900" lvl="0" indent="-342900">
                        <a:lnSpc>
                          <a:spcPct val="115000"/>
                        </a:lnSpc>
                        <a:buFont typeface="+mj-lt"/>
                        <a:buAutoNum type="arabicPeriod"/>
                      </a:pPr>
                      <a:r>
                        <a:rPr lang="el-GR" sz="1800" dirty="0">
                          <a:effectLst/>
                          <a:latin typeface="Calibri" panose="020F0502020204030204" pitchFamily="34" charset="0"/>
                          <a:ea typeface="Calibri" panose="020F0502020204030204" pitchFamily="34" charset="0"/>
                          <a:cs typeface="Calibri" panose="020F0502020204030204" pitchFamily="34" charset="0"/>
                        </a:rPr>
                        <a:t>Νόμοι του κράτους, ηθικοί κανόνες και υπακοή</a:t>
                      </a:r>
                    </a:p>
                    <a:p>
                      <a:pPr marL="342900" lvl="0" indent="-342900">
                        <a:lnSpc>
                          <a:spcPct val="115000"/>
                        </a:lnSpc>
                        <a:buFont typeface="+mj-lt"/>
                        <a:buAutoNum type="arabicPeriod"/>
                      </a:pPr>
                      <a:r>
                        <a:rPr lang="el-GR" sz="1800" dirty="0">
                          <a:effectLst/>
                          <a:latin typeface="Calibri" panose="020F0502020204030204" pitchFamily="34" charset="0"/>
                          <a:ea typeface="Calibri" panose="020F0502020204030204" pitchFamily="34" charset="0"/>
                          <a:cs typeface="Calibri" panose="020F0502020204030204" pitchFamily="34" charset="0"/>
                        </a:rPr>
                        <a:t>Η ελευθερία των επιλογών </a:t>
                      </a:r>
                    </a:p>
                    <a:p>
                      <a:pPr marL="342900" lvl="0" indent="-342900">
                        <a:lnSpc>
                          <a:spcPct val="115000"/>
                        </a:lnSpc>
                        <a:spcAft>
                          <a:spcPts val="1000"/>
                        </a:spcAft>
                        <a:buFont typeface="+mj-lt"/>
                        <a:buAutoNum type="arabicPeriod"/>
                      </a:pPr>
                      <a:r>
                        <a:rPr lang="el-GR" sz="1800" dirty="0">
                          <a:effectLst/>
                          <a:latin typeface="Calibri" panose="020F0502020204030204" pitchFamily="34" charset="0"/>
                          <a:ea typeface="Calibri" panose="020F0502020204030204" pitchFamily="34" charset="0"/>
                          <a:cs typeface="Calibri" panose="020F0502020204030204" pitchFamily="34" charset="0"/>
                        </a:rPr>
                        <a:t>Υπάρχουν καλά ψέματα;</a:t>
                      </a:r>
                    </a:p>
                    <a:p>
                      <a:pPr marL="290830" algn="just">
                        <a:lnSpc>
                          <a:spcPct val="115000"/>
                        </a:lnSpc>
                        <a:spcAft>
                          <a:spcPts val="10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 </a:t>
                      </a:r>
                    </a:p>
                    <a:p>
                      <a:pPr marL="62230" algn="just">
                        <a:buNone/>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290830">
                        <a:buNone/>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290830">
                        <a:buNone/>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l-GR" sz="1800" dirty="0">
                        <a:effectLst/>
                        <a:latin typeface="Calibri" panose="020F0502020204030204" pitchFamily="34" charset="0"/>
                        <a:ea typeface="Calibri" panose="020F0502020204030204" pitchFamily="34" charset="0"/>
                        <a:cs typeface="Calibri" panose="020F0502020204030204" pitchFamily="34"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109220" indent="-90170">
                        <a:buNone/>
                      </a:pPr>
                      <a:r>
                        <a:rPr lang="el-GR" sz="1800" dirty="0">
                          <a:effectLst/>
                          <a:latin typeface="Calibri" panose="020F0502020204030204" pitchFamily="34" charset="0"/>
                          <a:ea typeface="Calibri" panose="020F0502020204030204" pitchFamily="34" charset="0"/>
                          <a:cs typeface="Calibri" panose="020F0502020204030204" pitchFamily="34" charset="0"/>
                        </a:rPr>
                        <a:t>1. Πώς θα γίνουμε ενάρετοι; (εισαγωγή στην ηθική του Αριστοτέλη)</a:t>
                      </a:r>
                    </a:p>
                    <a:p>
                      <a:pPr marL="109220" indent="-90170">
                        <a:buNone/>
                      </a:pPr>
                      <a:r>
                        <a:rPr lang="el-GR" sz="1800" dirty="0">
                          <a:effectLst/>
                          <a:latin typeface="Calibri" panose="020F0502020204030204" pitchFamily="34" charset="0"/>
                          <a:ea typeface="Calibri" panose="020F0502020204030204" pitchFamily="34" charset="0"/>
                          <a:cs typeface="Calibri" panose="020F0502020204030204" pitchFamily="34" charset="0"/>
                        </a:rPr>
                        <a:t>2. Το φυσικό δίκαιο ως πηγή αξιών και άγραφων ηθικών αρχών  και η συμβατική έννοια της Δικαιοσύνης </a:t>
                      </a:r>
                    </a:p>
                    <a:p>
                      <a:pPr marL="109220" indent="-90170">
                        <a:buNone/>
                      </a:pPr>
                      <a:r>
                        <a:rPr lang="el-GR" sz="1800" dirty="0">
                          <a:effectLst/>
                          <a:latin typeface="Calibri" panose="020F0502020204030204" pitchFamily="34" charset="0"/>
                          <a:ea typeface="Calibri" panose="020F0502020204030204" pitchFamily="34" charset="0"/>
                          <a:cs typeface="Calibri" panose="020F0502020204030204" pitchFamily="34" charset="0"/>
                        </a:rPr>
                        <a:t>3. Πλάτων, </a:t>
                      </a:r>
                      <a:r>
                        <a:rPr lang="el-GR" sz="1800" i="1" dirty="0" err="1">
                          <a:effectLst/>
                          <a:latin typeface="Calibri" panose="020F0502020204030204" pitchFamily="34" charset="0"/>
                          <a:ea typeface="Calibri" panose="020F0502020204030204" pitchFamily="34" charset="0"/>
                          <a:cs typeface="Calibri" panose="020F0502020204030204" pitchFamily="34" charset="0"/>
                        </a:rPr>
                        <a:t>Ευθύφρων</a:t>
                      </a:r>
                      <a:r>
                        <a:rPr lang="el-GR" sz="1800" i="1" dirty="0">
                          <a:effectLst/>
                          <a:latin typeface="Calibri" panose="020F0502020204030204" pitchFamily="34" charset="0"/>
                          <a:ea typeface="Calibri" panose="020F0502020204030204" pitchFamily="34" charset="0"/>
                          <a:cs typeface="Calibri" panose="020F0502020204030204" pitchFamily="34" charset="0"/>
                        </a:rPr>
                        <a:t> </a:t>
                      </a:r>
                      <a:r>
                        <a:rPr lang="el-GR" sz="1800" dirty="0">
                          <a:effectLst/>
                          <a:latin typeface="Calibri" panose="020F0502020204030204" pitchFamily="34" charset="0"/>
                          <a:ea typeface="Calibri" panose="020F0502020204030204" pitchFamily="34" charset="0"/>
                          <a:cs typeface="Calibri" panose="020F0502020204030204" pitchFamily="34" charset="0"/>
                        </a:rPr>
                        <a:t>ή</a:t>
                      </a:r>
                      <a:r>
                        <a:rPr lang="el-GR" sz="1800" i="1" dirty="0">
                          <a:effectLst/>
                          <a:latin typeface="Calibri" panose="020F0502020204030204" pitchFamily="34" charset="0"/>
                          <a:ea typeface="Calibri" panose="020F0502020204030204" pitchFamily="34" charset="0"/>
                          <a:cs typeface="Calibri" panose="020F0502020204030204" pitchFamily="34" charset="0"/>
                        </a:rPr>
                        <a:t> </a:t>
                      </a:r>
                      <a:r>
                        <a:rPr lang="el-GR" sz="1800" dirty="0">
                          <a:effectLst/>
                          <a:latin typeface="Calibri" panose="020F0502020204030204" pitchFamily="34" charset="0"/>
                          <a:ea typeface="Calibri" panose="020F0502020204030204" pitchFamily="34" charset="0"/>
                          <a:cs typeface="Calibri" panose="020F0502020204030204" pitchFamily="34" charset="0"/>
                        </a:rPr>
                        <a:t>το κατά πόσο το «δίκαιο» μπορεί να οριστεί ως «αυτό που προστάζουν οι θεοί»</a:t>
                      </a:r>
                    </a:p>
                    <a:p>
                      <a:pPr marL="109220" indent="-90170">
                        <a:buNone/>
                      </a:pPr>
                      <a:r>
                        <a:rPr lang="el-GR" sz="1800" dirty="0">
                          <a:effectLst/>
                          <a:latin typeface="Calibri" panose="020F0502020204030204" pitchFamily="34" charset="0"/>
                          <a:ea typeface="Calibri" panose="020F0502020204030204" pitchFamily="34" charset="0"/>
                          <a:cs typeface="Calibri" panose="020F0502020204030204" pitchFamily="34" charset="0"/>
                        </a:rPr>
                        <a:t>4. Το αίτημα για Ελευθερία, Ισότητα και Αδελφότητα και ο Διαφωτισμός</a:t>
                      </a:r>
                    </a:p>
                    <a:p>
                      <a:pPr marL="109220" indent="-90170">
                        <a:buNone/>
                      </a:pPr>
                      <a:r>
                        <a:rPr lang="el-GR" sz="1800" dirty="0">
                          <a:effectLst/>
                          <a:latin typeface="Calibri" panose="020F0502020204030204" pitchFamily="34" charset="0"/>
                          <a:ea typeface="Calibri" panose="020F0502020204030204" pitchFamily="34" charset="0"/>
                          <a:cs typeface="Calibri" panose="020F0502020204030204" pitchFamily="34" charset="0"/>
                        </a:rPr>
                        <a:t>5. Ηθική, Λόγος και συναίσθημα. </a:t>
                      </a:r>
                    </a:p>
                    <a:p>
                      <a:pPr marL="109220" indent="-90170">
                        <a:buNone/>
                      </a:pPr>
                      <a:r>
                        <a:rPr lang="el-GR" sz="1800" dirty="0">
                          <a:effectLst/>
                          <a:latin typeface="Calibri" panose="020F0502020204030204" pitchFamily="34" charset="0"/>
                          <a:ea typeface="Calibri" panose="020F0502020204030204" pitchFamily="34" charset="0"/>
                          <a:cs typeface="Calibri" panose="020F0502020204030204" pitchFamily="34" charset="0"/>
                        </a:rPr>
                        <a:t>6. Ηθικός νόμος και ορθολογικές προσταγές (</a:t>
                      </a:r>
                      <a:r>
                        <a:rPr lang="el-GR" sz="1800" dirty="0" err="1">
                          <a:effectLst/>
                          <a:latin typeface="Calibri" panose="020F0502020204030204" pitchFamily="34" charset="0"/>
                          <a:ea typeface="Calibri" panose="020F0502020204030204" pitchFamily="34" charset="0"/>
                          <a:cs typeface="Calibri" panose="020F0502020204030204" pitchFamily="34" charset="0"/>
                        </a:rPr>
                        <a:t>Καντ</a:t>
                      </a:r>
                      <a:r>
                        <a:rPr lang="el-GR" sz="1800" dirty="0">
                          <a:effectLst/>
                          <a:latin typeface="Calibri" panose="020F0502020204030204" pitchFamily="34" charset="0"/>
                          <a:ea typeface="Calibri" panose="020F0502020204030204" pitchFamily="34" charset="0"/>
                          <a:cs typeface="Calibri" panose="020F0502020204030204" pitchFamily="34" charset="0"/>
                        </a:rPr>
                        <a:t>)</a:t>
                      </a: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l-GR"/>
                    </a:p>
                  </a:txBody>
                  <a:tcPr/>
                </a:tc>
                <a:tc gridSpan="2">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a:noFill/>
                    </a:lnB>
                    <a:noFill/>
                  </a:tcPr>
                </a:tc>
                <a:tc hMerge="1">
                  <a:txBody>
                    <a:bodyPr/>
                    <a:lstStyle/>
                    <a:p>
                      <a:pPr>
                        <a:buNone/>
                      </a:pPr>
                      <a:endParaRPr lang="el-GR" sz="700"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B>
                      <a:noFill/>
                    </a:lnB>
                    <a:noFill/>
                  </a:tcPr>
                </a:tc>
                <a:extLst>
                  <a:ext uri="{0D108BD9-81ED-4DB2-BD59-A6C34878D82A}">
                    <a16:rowId xmlns:a16="http://schemas.microsoft.com/office/drawing/2014/main" val="307932787"/>
                  </a:ext>
                </a:extLst>
              </a:tr>
            </a:tbl>
          </a:graphicData>
        </a:graphic>
      </p:graphicFrame>
    </p:spTree>
    <p:extLst>
      <p:ext uri="{BB962C8B-B14F-4D97-AF65-F5344CB8AC3E}">
        <p14:creationId xmlns:p14="http://schemas.microsoft.com/office/powerpoint/2010/main" val="16374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68A0-72E8-2E28-D49D-0385C7E147D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97C8102-1538-9395-4BF2-D55BD3739A4E}"/>
              </a:ext>
            </a:extLst>
          </p:cNvPr>
          <p:cNvSpPr>
            <a:spLocks noGrp="1"/>
          </p:cNvSpPr>
          <p:nvPr>
            <p:ph type="title"/>
          </p:nvPr>
        </p:nvSpPr>
        <p:spPr>
          <a:xfrm>
            <a:off x="825613" y="299302"/>
            <a:ext cx="10156614" cy="435989"/>
          </a:xfrm>
        </p:spPr>
        <p:txBody>
          <a:bodyPr>
            <a:normAutofit fontScale="90000"/>
          </a:bodyPr>
          <a:lstStyle/>
          <a:p>
            <a:r>
              <a:rPr lang="el-GR" sz="2700" b="1" dirty="0" err="1"/>
              <a:t>Συνοπτικ</a:t>
            </a:r>
            <a:r>
              <a:rPr lang="en-US" sz="2700" b="1" dirty="0"/>
              <a:t>h</a:t>
            </a:r>
            <a:r>
              <a:rPr lang="el-GR" sz="2700" b="1" dirty="0"/>
              <a:t> </a:t>
            </a:r>
            <a:r>
              <a:rPr lang="el-GR" sz="2700" b="1" dirty="0" err="1"/>
              <a:t>απεικ</a:t>
            </a:r>
            <a:r>
              <a:rPr lang="en-US" sz="2700" b="1" dirty="0"/>
              <a:t>o</a:t>
            </a:r>
            <a:r>
              <a:rPr lang="el-GR" sz="2700" b="1" dirty="0" err="1"/>
              <a:t>νιση</a:t>
            </a:r>
            <a:r>
              <a:rPr lang="el-GR" sz="2700" b="1" dirty="0"/>
              <a:t> του </a:t>
            </a:r>
            <a:r>
              <a:rPr lang="el-GR" sz="2700" b="1" dirty="0" err="1"/>
              <a:t>Προγρ</a:t>
            </a:r>
            <a:r>
              <a:rPr lang="en-US" sz="2700" b="1" dirty="0"/>
              <a:t>a</a:t>
            </a:r>
            <a:r>
              <a:rPr lang="el-GR" sz="2700" b="1" dirty="0" err="1"/>
              <a:t>μματος</a:t>
            </a:r>
            <a:r>
              <a:rPr lang="el-GR" sz="2700" b="1" dirty="0"/>
              <a:t> </a:t>
            </a:r>
            <a:r>
              <a:rPr lang="el-GR" sz="2700" b="1" dirty="0" err="1"/>
              <a:t>Σπουδων</a:t>
            </a:r>
            <a:endParaRPr lang="el-GR" b="1" dirty="0">
              <a:effectLst>
                <a:outerShdw blurRad="38100" dist="38100" dir="2700000" algn="tl">
                  <a:srgbClr val="000000">
                    <a:alpha val="43137"/>
                  </a:srgbClr>
                </a:outerShdw>
              </a:effectLst>
            </a:endParaRPr>
          </a:p>
        </p:txBody>
      </p:sp>
      <p:graphicFrame>
        <p:nvGraphicFramePr>
          <p:cNvPr id="8" name="Πίνακας 7">
            <a:extLst>
              <a:ext uri="{FF2B5EF4-FFF2-40B4-BE49-F238E27FC236}">
                <a16:creationId xmlns:a16="http://schemas.microsoft.com/office/drawing/2014/main" id="{D61E6020-29E7-11FF-32F6-291BD60C1C2F}"/>
              </a:ext>
            </a:extLst>
          </p:cNvPr>
          <p:cNvGraphicFramePr>
            <a:graphicFrameLocks noGrp="1"/>
          </p:cNvGraphicFramePr>
          <p:nvPr>
            <p:extLst>
              <p:ext uri="{D42A27DB-BD31-4B8C-83A1-F6EECF244321}">
                <p14:modId xmlns:p14="http://schemas.microsoft.com/office/powerpoint/2010/main" val="1002525541"/>
              </p:ext>
            </p:extLst>
          </p:nvPr>
        </p:nvGraphicFramePr>
        <p:xfrm>
          <a:off x="367645" y="735291"/>
          <a:ext cx="11199042" cy="5749704"/>
        </p:xfrm>
        <a:graphic>
          <a:graphicData uri="http://schemas.openxmlformats.org/drawingml/2006/table">
            <a:tbl>
              <a:tblPr firstRow="1" firstCol="1" bandRow="1"/>
              <a:tblGrid>
                <a:gridCol w="3536737">
                  <a:extLst>
                    <a:ext uri="{9D8B030D-6E8A-4147-A177-3AD203B41FA5}">
                      <a16:colId xmlns:a16="http://schemas.microsoft.com/office/drawing/2014/main" val="3426413795"/>
                    </a:ext>
                  </a:extLst>
                </a:gridCol>
                <a:gridCol w="3743838">
                  <a:extLst>
                    <a:ext uri="{9D8B030D-6E8A-4147-A177-3AD203B41FA5}">
                      <a16:colId xmlns:a16="http://schemas.microsoft.com/office/drawing/2014/main" val="1547139048"/>
                    </a:ext>
                  </a:extLst>
                </a:gridCol>
                <a:gridCol w="3674853">
                  <a:extLst>
                    <a:ext uri="{9D8B030D-6E8A-4147-A177-3AD203B41FA5}">
                      <a16:colId xmlns:a16="http://schemas.microsoft.com/office/drawing/2014/main" val="2038370842"/>
                    </a:ext>
                  </a:extLst>
                </a:gridCol>
                <a:gridCol w="156661">
                  <a:extLst>
                    <a:ext uri="{9D8B030D-6E8A-4147-A177-3AD203B41FA5}">
                      <a16:colId xmlns:a16="http://schemas.microsoft.com/office/drawing/2014/main" val="2641468993"/>
                    </a:ext>
                  </a:extLst>
                </a:gridCol>
                <a:gridCol w="86953">
                  <a:extLst>
                    <a:ext uri="{9D8B030D-6E8A-4147-A177-3AD203B41FA5}">
                      <a16:colId xmlns:a16="http://schemas.microsoft.com/office/drawing/2014/main" val="2179449386"/>
                    </a:ext>
                  </a:extLst>
                </a:gridCol>
              </a:tblGrid>
              <a:tr h="280871">
                <a:tc>
                  <a:txBody>
                    <a:bodyPr/>
                    <a:lstStyle/>
                    <a:p>
                      <a:pPr>
                        <a:buNone/>
                      </a:pPr>
                      <a:r>
                        <a:rPr lang="en-US" sz="1800" b="1">
                          <a:solidFill>
                            <a:schemeClr val="bg2"/>
                          </a:solidFill>
                          <a:effectLst/>
                          <a:latin typeface="Palatino Linotype" panose="02040502050505030304" pitchFamily="18" charset="0"/>
                          <a:ea typeface="Calibri" panose="020F0502020204030204" pitchFamily="34" charset="0"/>
                        </a:rPr>
                        <a:t>Α΄ Γυμνασίου</a:t>
                      </a:r>
                      <a:endParaRPr lang="el-GR" sz="180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1">
                          <a:solidFill>
                            <a:schemeClr val="bg2"/>
                          </a:solidFill>
                          <a:effectLst/>
                          <a:latin typeface="Palatino Linotype" panose="02040502050505030304" pitchFamily="18" charset="0"/>
                          <a:ea typeface="Calibri" panose="020F0502020204030204" pitchFamily="34" charset="0"/>
                        </a:rPr>
                        <a:t>Β΄ Γυμνασίου</a:t>
                      </a:r>
                      <a:endParaRPr lang="el-GR" sz="180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Γ΄ </a:t>
                      </a:r>
                      <a:r>
                        <a:rPr lang="en-US" sz="1800" b="1" dirty="0" err="1">
                          <a:solidFill>
                            <a:schemeClr val="bg2"/>
                          </a:solidFill>
                          <a:effectLst/>
                          <a:latin typeface="Palatino Linotype" panose="02040502050505030304" pitchFamily="18" charset="0"/>
                          <a:ea typeface="Calibri" panose="020F0502020204030204" pitchFamily="34" charset="0"/>
                        </a:rPr>
                        <a:t>Γυμν</a:t>
                      </a:r>
                      <a:r>
                        <a:rPr lang="en-US" sz="1800" b="1" dirty="0">
                          <a:solidFill>
                            <a:schemeClr val="bg2"/>
                          </a:solidFill>
                          <a:effectLst/>
                          <a:latin typeface="Palatino Linotype" panose="02040502050505030304" pitchFamily="18" charset="0"/>
                          <a:ea typeface="Calibri" panose="020F0502020204030204" pitchFamily="34" charset="0"/>
                        </a:rPr>
                        <a:t>ασίου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0079412"/>
                  </a:ext>
                </a:extLst>
              </a:tr>
              <a:tr h="280871">
                <a:tc gridSpan="5">
                  <a:txBody>
                    <a:bodyPr/>
                    <a:lstStyle/>
                    <a:p>
                      <a:pPr>
                        <a:buNone/>
                      </a:pPr>
                      <a:r>
                        <a:rPr lang="el-GR" sz="1800" b="1" kern="1200" dirty="0">
                          <a:solidFill>
                            <a:schemeClr val="tx1"/>
                          </a:solidFill>
                          <a:effectLst/>
                          <a:latin typeface="+mn-lt"/>
                          <a:ea typeface="+mn-ea"/>
                          <a:cs typeface="+mn-cs"/>
                        </a:rPr>
                        <a:t>2</a:t>
                      </a:r>
                      <a:r>
                        <a:rPr lang="el-GR" sz="1800" b="1" kern="1200" baseline="30000" dirty="0">
                          <a:solidFill>
                            <a:schemeClr val="tx1"/>
                          </a:solidFill>
                          <a:effectLst/>
                          <a:latin typeface="+mn-lt"/>
                          <a:ea typeface="+mn-ea"/>
                          <a:cs typeface="+mn-cs"/>
                        </a:rPr>
                        <a:t>ο</a:t>
                      </a:r>
                      <a:r>
                        <a:rPr lang="el-GR" sz="1800" b="1" kern="1200" dirty="0">
                          <a:solidFill>
                            <a:schemeClr val="tx1"/>
                          </a:solidFill>
                          <a:effectLst/>
                          <a:latin typeface="+mn-lt"/>
                          <a:ea typeface="+mn-ea"/>
                          <a:cs typeface="+mn-cs"/>
                        </a:rPr>
                        <a:t> ΘΕΜΑΤΙΚΟ ΠΕΔΙΟ: Η Ηθική στην πράξη</a:t>
                      </a:r>
                      <a:endParaRPr lang="el-GR" sz="16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l-GR"/>
                    </a:p>
                  </a:txBody>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buNone/>
                      </a:pPr>
                      <a:endParaRPr lang="el-GR" sz="16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262095172"/>
                  </a:ext>
                </a:extLst>
              </a:tr>
              <a:tr h="5187962">
                <a:tc>
                  <a:txBody>
                    <a:bodyPr/>
                    <a:lstStyle/>
                    <a:p>
                      <a:pPr>
                        <a:buNone/>
                      </a:pPr>
                      <a:r>
                        <a:rPr lang="el-GR" sz="1400" dirty="0">
                          <a:effectLst/>
                          <a:latin typeface="Calibri" panose="020F0502020204030204" pitchFamily="34" charset="0"/>
                          <a:ea typeface="Calibri" panose="020F0502020204030204" pitchFamily="34" charset="0"/>
                          <a:cs typeface="Calibri" panose="020F0502020204030204" pitchFamily="34" charset="0"/>
                        </a:rPr>
                        <a:t> 7.	Τα καθήκοντά μας προς τις μελλοντικές γενιές για έναν βιώσιμο πλανήτη</a:t>
                      </a:r>
                    </a:p>
                    <a:p>
                      <a:pPr>
                        <a:buNone/>
                      </a:pPr>
                      <a:r>
                        <a:rPr lang="el-GR" sz="1400" dirty="0">
                          <a:effectLst/>
                          <a:latin typeface="Calibri" panose="020F0502020204030204" pitchFamily="34" charset="0"/>
                          <a:ea typeface="Calibri" panose="020F0502020204030204" pitchFamily="34" charset="0"/>
                          <a:cs typeface="Calibri" panose="020F0502020204030204" pitchFamily="34" charset="0"/>
                        </a:rPr>
                        <a:t>8.	Τέχνη και απαγορεύσεις</a:t>
                      </a:r>
                    </a:p>
                    <a:p>
                      <a:pPr>
                        <a:buNone/>
                      </a:pPr>
                      <a:r>
                        <a:rPr lang="el-GR" sz="1400" dirty="0">
                          <a:effectLst/>
                          <a:latin typeface="Calibri" panose="020F0502020204030204" pitchFamily="34" charset="0"/>
                          <a:ea typeface="Calibri" panose="020F0502020204030204" pitchFamily="34" charset="0"/>
                          <a:cs typeface="Calibri" panose="020F0502020204030204" pitchFamily="34" charset="0"/>
                        </a:rPr>
                        <a:t>9.	Εκφοβισμός και βία</a:t>
                      </a:r>
                    </a:p>
                    <a:p>
                      <a:pPr>
                        <a:buNone/>
                      </a:pPr>
                      <a:r>
                        <a:rPr lang="el-GR" sz="1400" dirty="0">
                          <a:effectLst/>
                          <a:latin typeface="Calibri" panose="020F0502020204030204" pitchFamily="34" charset="0"/>
                          <a:ea typeface="Calibri" panose="020F0502020204030204" pitchFamily="34" charset="0"/>
                          <a:cs typeface="Calibri" panose="020F0502020204030204" pitchFamily="34" charset="0"/>
                        </a:rPr>
                        <a:t>10.	Η πλατωνική αλληγορία του σπηλαίου: Αλήθεια ψευδαισθήσεις </a:t>
                      </a:r>
                    </a:p>
                    <a:p>
                      <a:pPr>
                        <a:buNone/>
                      </a:pPr>
                      <a:r>
                        <a:rPr lang="el-GR" sz="1400" dirty="0">
                          <a:effectLst/>
                          <a:latin typeface="Calibri" panose="020F0502020204030204" pitchFamily="34" charset="0"/>
                          <a:ea typeface="Calibri" panose="020F0502020204030204" pitchFamily="34" charset="0"/>
                          <a:cs typeface="Calibri" panose="020F0502020204030204" pitchFamily="34" charset="0"/>
                        </a:rPr>
                        <a:t>11.	Κώδικες δεοντολογίας, Δημοσιογραφία και η «πέμπτη εξουσία» των μέσων κοινωνικής δικτύωσης και του Διαδικτύου</a:t>
                      </a:r>
                    </a:p>
                    <a:p>
                      <a:pPr marL="342900" indent="-342900">
                        <a:buAutoNum type="arabicPeriod" startAt="12"/>
                      </a:pPr>
                      <a:r>
                        <a:rPr lang="el-GR" sz="1400" dirty="0">
                          <a:effectLst/>
                          <a:latin typeface="Calibri" panose="020F0502020204030204" pitchFamily="34" charset="0"/>
                          <a:ea typeface="Calibri" panose="020F0502020204030204" pitchFamily="34" charset="0"/>
                          <a:cs typeface="Calibri" panose="020F0502020204030204" pitchFamily="34" charset="0"/>
                        </a:rPr>
                        <a:t>Διακρίσεις και ρατσισμός</a:t>
                      </a:r>
                    </a:p>
                    <a:p>
                      <a:pPr marL="342900" indent="-342900">
                        <a:buAutoNum type="arabicPeriod" startAt="12"/>
                      </a:pPr>
                      <a:r>
                        <a:rPr lang="el-GR" sz="1400" dirty="0">
                          <a:effectLst/>
                          <a:latin typeface="Calibri" panose="020F0502020204030204" pitchFamily="34" charset="0"/>
                          <a:ea typeface="Calibri" panose="020F0502020204030204" pitchFamily="34" charset="0"/>
                          <a:cs typeface="Calibri" panose="020F0502020204030204" pitchFamily="34" charset="0"/>
                        </a:rPr>
                        <a:t>Ηθική στάση απέναντι στα ζώα </a:t>
                      </a:r>
                    </a:p>
                    <a:p>
                      <a:pPr marL="342900" indent="-342900">
                        <a:buAutoNum type="arabicPeriod" startAt="12"/>
                      </a:pPr>
                      <a:r>
                        <a:rPr lang="el-GR" sz="1400" dirty="0">
                          <a:effectLst/>
                          <a:latin typeface="Calibri" panose="020F0502020204030204" pitchFamily="34" charset="0"/>
                          <a:ea typeface="Calibri" panose="020F0502020204030204" pitchFamily="34" charset="0"/>
                          <a:cs typeface="Calibri" panose="020F0502020204030204" pitchFamily="34" charset="0"/>
                        </a:rPr>
                        <a:t>Ηθική στην πράξη: αιμοδοσία και δωρεά οργάνων</a:t>
                      </a:r>
                    </a:p>
                    <a:p>
                      <a:pPr>
                        <a:buNone/>
                      </a:pPr>
                      <a:endParaRPr lang="el-GR" sz="1400" dirty="0">
                        <a:effectLst/>
                        <a:latin typeface="Calibri" panose="020F0502020204030204" pitchFamily="34" charset="0"/>
                        <a:ea typeface="Calibri" panose="020F0502020204030204" pitchFamily="34" charset="0"/>
                        <a:cs typeface="Calibri" panose="020F0502020204030204" pitchFamily="34"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just">
                        <a:lnSpc>
                          <a:spcPct val="115000"/>
                        </a:lnSpc>
                        <a:buFont typeface="+mj-lt"/>
                        <a:buAutoNum type="arabicPeriod" startAt="6"/>
                      </a:pPr>
                      <a:r>
                        <a:rPr lang="el-GR" sz="1400" dirty="0">
                          <a:effectLst/>
                          <a:latin typeface="Calibri" panose="020F0502020204030204" pitchFamily="34" charset="0"/>
                          <a:ea typeface="Calibri" panose="020F0502020204030204" pitchFamily="34" charset="0"/>
                          <a:cs typeface="Calibri" panose="020F0502020204030204" pitchFamily="34" charset="0"/>
                        </a:rPr>
                        <a:t>Γιατί έχουμε ηθική υποχρέωση να προστατεύσουμε το περιβάλλον;</a:t>
                      </a:r>
                    </a:p>
                    <a:p>
                      <a:pPr marL="342900" lvl="0" indent="-342900" algn="just">
                        <a:lnSpc>
                          <a:spcPct val="115000"/>
                        </a:lnSpc>
                        <a:buFont typeface="+mj-lt"/>
                        <a:buAutoNum type="arabicPeriod" startAt="6"/>
                      </a:pPr>
                      <a:r>
                        <a:rPr lang="el-GR" sz="1400" dirty="0">
                          <a:effectLst/>
                          <a:latin typeface="Calibri" panose="020F0502020204030204" pitchFamily="34" charset="0"/>
                          <a:ea typeface="Calibri" panose="020F0502020204030204" pitchFamily="34" charset="0"/>
                          <a:cs typeface="Calibri" panose="020F0502020204030204" pitchFamily="34" charset="0"/>
                        </a:rPr>
                        <a:t>Πρέπει να μας απασχολεί η οικονομική ανισότητα; </a:t>
                      </a:r>
                    </a:p>
                    <a:p>
                      <a:pPr marL="342900" lvl="0" indent="-342900" algn="just">
                        <a:lnSpc>
                          <a:spcPct val="115000"/>
                        </a:lnSpc>
                        <a:buFont typeface="+mj-lt"/>
                        <a:buAutoNum type="arabicPeriod" startAt="6"/>
                      </a:pPr>
                      <a:r>
                        <a:rPr lang="el-GR" sz="1400" dirty="0">
                          <a:effectLst/>
                          <a:latin typeface="Calibri" panose="020F0502020204030204" pitchFamily="34" charset="0"/>
                          <a:ea typeface="Calibri" panose="020F0502020204030204" pitchFamily="34" charset="0"/>
                          <a:cs typeface="Calibri" panose="020F0502020204030204" pitchFamily="34" charset="0"/>
                        </a:rPr>
                        <a:t>Τι είναι το «δίκαιο εμπόριο»/ηθική και επιχειρήσεις</a:t>
                      </a:r>
                    </a:p>
                    <a:p>
                      <a:pPr marL="342900" lvl="0" indent="-342900" algn="just">
                        <a:lnSpc>
                          <a:spcPct val="115000"/>
                        </a:lnSpc>
                        <a:buFont typeface="+mj-lt"/>
                        <a:buAutoNum type="arabicPeriod" startAt="6"/>
                      </a:pPr>
                      <a:r>
                        <a:rPr lang="el-GR" sz="1400" dirty="0">
                          <a:effectLst/>
                          <a:latin typeface="Calibri" panose="020F0502020204030204" pitchFamily="34" charset="0"/>
                          <a:ea typeface="Calibri" panose="020F0502020204030204" pitchFamily="34" charset="0"/>
                          <a:cs typeface="Calibri" panose="020F0502020204030204" pitchFamily="34" charset="0"/>
                        </a:rPr>
                        <a:t>Τα καθήκοντα του ενεργού πολίτη</a:t>
                      </a:r>
                    </a:p>
                    <a:p>
                      <a:pPr marL="342900" lvl="0" indent="-342900" algn="just">
                        <a:lnSpc>
                          <a:spcPct val="115000"/>
                        </a:lnSpc>
                        <a:buFont typeface="+mj-lt"/>
                        <a:buAutoNum type="arabicPeriod" startAt="6"/>
                      </a:pPr>
                      <a:r>
                        <a:rPr lang="el-GR" sz="1400" dirty="0">
                          <a:effectLst/>
                          <a:latin typeface="Calibri" panose="020F0502020204030204" pitchFamily="34" charset="0"/>
                          <a:ea typeface="Calibri" panose="020F0502020204030204" pitchFamily="34" charset="0"/>
                          <a:cs typeface="Calibri" panose="020F0502020204030204" pitchFamily="34" charset="0"/>
                        </a:rPr>
                        <a:t>Οι Δίκαιοι των Εθνών</a:t>
                      </a:r>
                    </a:p>
                    <a:p>
                      <a:pPr marL="342900" lvl="0" indent="-342900" algn="just">
                        <a:lnSpc>
                          <a:spcPct val="115000"/>
                        </a:lnSpc>
                        <a:buFont typeface="+mj-lt"/>
                        <a:buAutoNum type="arabicPeriod" startAt="6"/>
                      </a:pPr>
                      <a:r>
                        <a:rPr lang="el-GR" sz="1400" dirty="0">
                          <a:effectLst/>
                          <a:latin typeface="Calibri" panose="020F0502020204030204" pitchFamily="34" charset="0"/>
                          <a:ea typeface="Calibri" panose="020F0502020204030204" pitchFamily="34" charset="0"/>
                          <a:cs typeface="Calibri" panose="020F0502020204030204" pitchFamily="34" charset="0"/>
                        </a:rPr>
                        <a:t>Έρως και αγάπη </a:t>
                      </a:r>
                    </a:p>
                    <a:p>
                      <a:pPr marL="342900" lvl="0" indent="-342900" algn="just">
                        <a:lnSpc>
                          <a:spcPct val="115000"/>
                        </a:lnSpc>
                        <a:buFont typeface="+mj-lt"/>
                        <a:buAutoNum type="arabicPeriod" startAt="6"/>
                      </a:pPr>
                      <a:r>
                        <a:rPr lang="el-GR" sz="1400" dirty="0">
                          <a:effectLst/>
                          <a:latin typeface="Calibri" panose="020F0502020204030204" pitchFamily="34" charset="0"/>
                          <a:ea typeface="Calibri" panose="020F0502020204030204" pitchFamily="34" charset="0"/>
                          <a:cs typeface="Calibri" panose="020F0502020204030204" pitchFamily="34" charset="0"/>
                        </a:rPr>
                        <a:t>Κακοποιητικές συμπεριφορές (ενδοοικογενειακή βία και παρενόχληση)</a:t>
                      </a:r>
                    </a:p>
                    <a:p>
                      <a:pPr marL="342900" lvl="0" indent="-342900">
                        <a:lnSpc>
                          <a:spcPct val="115000"/>
                        </a:lnSpc>
                        <a:spcAft>
                          <a:spcPts val="1000"/>
                        </a:spcAft>
                        <a:buFont typeface="+mj-lt"/>
                        <a:buAutoNum type="arabicPeriod" startAt="6"/>
                      </a:pPr>
                      <a:r>
                        <a:rPr lang="el-GR" sz="1400" dirty="0">
                          <a:effectLst/>
                          <a:latin typeface="Calibri" panose="020F0502020204030204" pitchFamily="34" charset="0"/>
                          <a:ea typeface="Calibri" panose="020F0502020204030204" pitchFamily="34" charset="0"/>
                          <a:cs typeface="Calibri" panose="020F0502020204030204" pitchFamily="34" charset="0"/>
                        </a:rPr>
                        <a:t>Η λογοτεχνία ως καλλιέργεια της ηθικής ευαισθησίας</a:t>
                      </a:r>
                    </a:p>
                    <a:p>
                      <a:pPr marL="342900" lvl="0" indent="-342900">
                        <a:lnSpc>
                          <a:spcPct val="115000"/>
                        </a:lnSpc>
                        <a:spcAft>
                          <a:spcPts val="1000"/>
                        </a:spcAft>
                        <a:buFont typeface="+mj-lt"/>
                        <a:buAutoNum type="arabicPeriod" startAt="6"/>
                      </a:pPr>
                      <a:r>
                        <a:rPr lang="el-GR" sz="1400" dirty="0">
                          <a:effectLst/>
                          <a:latin typeface="Calibri" panose="020F0502020204030204" pitchFamily="34" charset="0"/>
                          <a:ea typeface="Calibri" panose="020F0502020204030204" pitchFamily="34" charset="0"/>
                          <a:cs typeface="Calibri" panose="020F0502020204030204" pitchFamily="34" charset="0"/>
                        </a:rPr>
                        <a:t>Όταν ο κινηματογράφος μάς ανοίγει ηθικούς ορίζοντες: Η ταινία του </a:t>
                      </a:r>
                      <a:r>
                        <a:rPr lang="el-GR" sz="1400" dirty="0" err="1">
                          <a:effectLst/>
                          <a:latin typeface="Calibri" panose="020F0502020204030204" pitchFamily="34" charset="0"/>
                          <a:ea typeface="Calibri" panose="020F0502020204030204" pitchFamily="34" charset="0"/>
                          <a:cs typeface="Calibri" panose="020F0502020204030204" pitchFamily="34" charset="0"/>
                        </a:rPr>
                        <a:t>Σπήλμπεργκ</a:t>
                      </a:r>
                      <a:r>
                        <a:rPr lang="el-GR" sz="1400" dirty="0">
                          <a:effectLst/>
                          <a:latin typeface="Calibri" panose="020F0502020204030204" pitchFamily="34" charset="0"/>
                          <a:ea typeface="Calibri" panose="020F0502020204030204" pitchFamily="34" charset="0"/>
                          <a:cs typeface="Calibri" panose="020F0502020204030204" pitchFamily="34" charset="0"/>
                        </a:rPr>
                        <a:t> «Η διάσωση του στρατιώτη </a:t>
                      </a:r>
                      <a:r>
                        <a:rPr lang="el-GR" sz="1400" dirty="0" err="1">
                          <a:effectLst/>
                          <a:latin typeface="Calibri" panose="020F0502020204030204" pitchFamily="34" charset="0"/>
                          <a:ea typeface="Calibri" panose="020F0502020204030204" pitchFamily="34" charset="0"/>
                          <a:cs typeface="Calibri" panose="020F0502020204030204" pitchFamily="34" charset="0"/>
                        </a:rPr>
                        <a:t>Ράιαν</a:t>
                      </a:r>
                      <a:r>
                        <a:rPr lang="el-GR" sz="1400" dirty="0">
                          <a:effectLst/>
                          <a:latin typeface="Calibri" panose="020F0502020204030204" pitchFamily="34" charset="0"/>
                          <a:ea typeface="Calibri" panose="020F0502020204030204" pitchFamily="34" charset="0"/>
                          <a:cs typeface="Calibri" panose="020F0502020204030204" pitchFamily="34" charset="0"/>
                        </a:rPr>
                        <a:t>» και οι δυνατότητες ηθικών επιλογών</a:t>
                      </a:r>
                    </a:p>
                    <a:p>
                      <a:pPr marL="342900" lvl="0" indent="-342900">
                        <a:lnSpc>
                          <a:spcPct val="115000"/>
                        </a:lnSpc>
                        <a:spcAft>
                          <a:spcPts val="1000"/>
                        </a:spcAft>
                        <a:buFont typeface="+mj-lt"/>
                        <a:buAutoNum type="arabicPeriod" startAt="6"/>
                      </a:pPr>
                      <a:r>
                        <a:rPr lang="el-GR" sz="1400" dirty="0">
                          <a:effectLst/>
                          <a:latin typeface="Calibri" panose="020F0502020204030204" pitchFamily="34" charset="0"/>
                          <a:ea typeface="Calibri" panose="020F0502020204030204" pitchFamily="34" charset="0"/>
                          <a:cs typeface="Calibri" panose="020F0502020204030204" pitchFamily="34" charset="0"/>
                        </a:rPr>
                        <a:t>Τεχνητή νοημοσύνη</a:t>
                      </a:r>
                    </a:p>
                    <a:p>
                      <a:pPr marL="342900" lvl="0" indent="-342900">
                        <a:lnSpc>
                          <a:spcPct val="115000"/>
                        </a:lnSpc>
                        <a:spcAft>
                          <a:spcPts val="1000"/>
                        </a:spcAft>
                        <a:buFont typeface="+mj-lt"/>
                        <a:buAutoNum type="arabicPeriod" startAt="6"/>
                      </a:pPr>
                      <a:endParaRPr lang="el-GR"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gn="just">
                        <a:lnSpc>
                          <a:spcPct val="115000"/>
                        </a:lnSpc>
                        <a:buFont typeface="+mj-lt"/>
                        <a:buAutoNum type="arabicPeriod" startAt="7"/>
                      </a:pPr>
                      <a:r>
                        <a:rPr lang="el-GR" sz="1400" dirty="0">
                          <a:effectLst/>
                          <a:latin typeface="Calibri" panose="020F0502020204030204" pitchFamily="34" charset="0"/>
                          <a:ea typeface="Calibri" panose="020F0502020204030204" pitchFamily="34" charset="0"/>
                          <a:cs typeface="Calibri" panose="020F0502020204030204" pitchFamily="34" charset="0"/>
                        </a:rPr>
                        <a:t>Ανθρώπινα δικαιώματα και προκαταλήψεις </a:t>
                      </a:r>
                    </a:p>
                    <a:p>
                      <a:pPr marL="342900" lvl="0" indent="-342900" algn="just">
                        <a:lnSpc>
                          <a:spcPct val="115000"/>
                        </a:lnSpc>
                        <a:buFont typeface="+mj-lt"/>
                        <a:buAutoNum type="arabicPeriod" startAt="7"/>
                      </a:pPr>
                      <a:r>
                        <a:rPr lang="el-GR" sz="1400" dirty="0">
                          <a:effectLst/>
                          <a:latin typeface="Calibri" panose="020F0502020204030204" pitchFamily="34" charset="0"/>
                          <a:ea typeface="Calibri" panose="020F0502020204030204" pitchFamily="34" charset="0"/>
                          <a:cs typeface="Calibri" panose="020F0502020204030204" pitchFamily="34" charset="0"/>
                        </a:rPr>
                        <a:t>Κοινωνική αλληλεγγύη και ευάλωτες ομάδες</a:t>
                      </a:r>
                    </a:p>
                    <a:p>
                      <a:pPr marL="342900" lvl="0" indent="-342900" algn="just">
                        <a:lnSpc>
                          <a:spcPct val="115000"/>
                        </a:lnSpc>
                        <a:buFont typeface="+mj-lt"/>
                        <a:buAutoNum type="arabicPeriod" startAt="7"/>
                      </a:pPr>
                      <a:r>
                        <a:rPr lang="el-GR" sz="1400" dirty="0">
                          <a:effectLst/>
                          <a:latin typeface="Calibri" panose="020F0502020204030204" pitchFamily="34" charset="0"/>
                          <a:ea typeface="Calibri" panose="020F0502020204030204" pitchFamily="34" charset="0"/>
                          <a:cs typeface="Calibri" panose="020F0502020204030204" pitchFamily="34" charset="0"/>
                        </a:rPr>
                        <a:t>Υπάρχει ελπίδα το ανθρώπινο γένος να ανακαλύψει κάποιον άλλον τρόπο για να επιλύει τις συγκρούσεις συμφερόντων, εκτός από τον πόλεμο, </a:t>
                      </a:r>
                    </a:p>
                    <a:p>
                      <a:pPr marL="342900" lvl="0" indent="-342900" algn="just">
                        <a:lnSpc>
                          <a:spcPct val="115000"/>
                        </a:lnSpc>
                        <a:buFont typeface="+mj-lt"/>
                        <a:buAutoNum type="arabicPeriod" startAt="7"/>
                      </a:pPr>
                      <a:r>
                        <a:rPr lang="el-GR" sz="1400" dirty="0">
                          <a:effectLst/>
                          <a:latin typeface="Calibri" panose="020F0502020204030204" pitchFamily="34" charset="0"/>
                          <a:ea typeface="Calibri" panose="020F0502020204030204" pitchFamily="34" charset="0"/>
                          <a:cs typeface="Calibri" panose="020F0502020204030204" pitchFamily="34" charset="0"/>
                        </a:rPr>
                        <a:t>Πώς θα αποτρέψουμε την απειλή ενός μελλοντικού ολοκληρωτισμού με την εμπέδωση ηθικών αρχών; </a:t>
                      </a:r>
                    </a:p>
                    <a:p>
                      <a:pPr marL="342900" lvl="0" indent="-342900" algn="just">
                        <a:lnSpc>
                          <a:spcPct val="115000"/>
                        </a:lnSpc>
                        <a:spcAft>
                          <a:spcPts val="1000"/>
                        </a:spcAft>
                        <a:buFont typeface="+mj-lt"/>
                        <a:buAutoNum type="arabicPeriod" startAt="7"/>
                      </a:pPr>
                      <a:r>
                        <a:rPr lang="el-GR" sz="1400" dirty="0">
                          <a:effectLst/>
                          <a:latin typeface="Calibri" panose="020F0502020204030204" pitchFamily="34" charset="0"/>
                          <a:ea typeface="Calibri" panose="020F0502020204030204" pitchFamily="34" charset="0"/>
                          <a:cs typeface="Calibri" panose="020F0502020204030204" pitchFamily="34" charset="0"/>
                        </a:rPr>
                        <a:t>Πρέπει να υπάρχουν ηθικά όρια στις επιστήμες;</a:t>
                      </a:r>
                    </a:p>
                    <a:p>
                      <a:pPr marL="342900" lvl="0" indent="-342900" algn="just">
                        <a:lnSpc>
                          <a:spcPct val="115000"/>
                        </a:lnSpc>
                        <a:spcAft>
                          <a:spcPts val="1000"/>
                        </a:spcAft>
                        <a:buFont typeface="+mj-lt"/>
                        <a:buAutoNum type="arabicPeriod" startAt="7"/>
                      </a:pPr>
                      <a:r>
                        <a:rPr lang="el-GR" sz="1400" dirty="0">
                          <a:effectLst/>
                          <a:latin typeface="Calibri" panose="020F0502020204030204" pitchFamily="34" charset="0"/>
                          <a:ea typeface="Calibri" panose="020F0502020204030204" pitchFamily="34" charset="0"/>
                          <a:cs typeface="Calibri" panose="020F0502020204030204" pitchFamily="34" charset="0"/>
                        </a:rPr>
                        <a:t>Κλιματική κρίση και ιδιαίτερα οι επιπτώσεις της σε ευάλωτες ομάδες</a:t>
                      </a:r>
                    </a:p>
                    <a:p>
                      <a:pPr marL="342900" lvl="0" indent="-342900" algn="just">
                        <a:lnSpc>
                          <a:spcPct val="115000"/>
                        </a:lnSpc>
                        <a:spcAft>
                          <a:spcPts val="1000"/>
                        </a:spcAft>
                        <a:buFont typeface="+mj-lt"/>
                        <a:buAutoNum type="arabicPeriod" startAt="7"/>
                      </a:pPr>
                      <a:r>
                        <a:rPr lang="el-GR" sz="1400" dirty="0">
                          <a:effectLst/>
                          <a:latin typeface="Calibri" panose="020F0502020204030204" pitchFamily="34" charset="0"/>
                          <a:ea typeface="Calibri" panose="020F0502020204030204" pitchFamily="34" charset="0"/>
                          <a:cs typeface="Calibri" panose="020F0502020204030204" pitchFamily="34" charset="0"/>
                        </a:rPr>
                        <a:t>Κλωνοποίηση (θεραπευτική και αναπαραγωγική</a:t>
                      </a:r>
                    </a:p>
                    <a:p>
                      <a:pPr marL="342900" lvl="0" indent="-342900" algn="just">
                        <a:lnSpc>
                          <a:spcPct val="115000"/>
                        </a:lnSpc>
                        <a:spcAft>
                          <a:spcPts val="1000"/>
                        </a:spcAft>
                        <a:buFont typeface="+mj-lt"/>
                        <a:buAutoNum type="arabicPeriod" startAt="7"/>
                      </a:pPr>
                      <a:r>
                        <a:rPr lang="el-GR" sz="1400" dirty="0">
                          <a:effectLst/>
                          <a:latin typeface="Calibri" panose="020F0502020204030204" pitchFamily="34" charset="0"/>
                          <a:ea typeface="Calibri" panose="020F0502020204030204" pitchFamily="34" charset="0"/>
                          <a:cs typeface="Calibri" panose="020F0502020204030204" pitchFamily="34" charset="0"/>
                        </a:rPr>
                        <a:t>«Το πρόβλημα του τρόλεϊ»</a:t>
                      </a:r>
                    </a:p>
                    <a:p>
                      <a:pPr marL="342900" lvl="0" indent="-342900" algn="just">
                        <a:lnSpc>
                          <a:spcPct val="115000"/>
                        </a:lnSpc>
                        <a:spcAft>
                          <a:spcPts val="1000"/>
                        </a:spcAft>
                        <a:buFont typeface="+mj-lt"/>
                        <a:buAutoNum type="arabicPeriod" startAt="7"/>
                      </a:pPr>
                      <a:endParaRPr lang="el-GR"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gridSpan="2">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a:noFill/>
                    </a:lnB>
                    <a:noFill/>
                  </a:tcPr>
                </a:tc>
                <a:tc hMerge="1">
                  <a:txBody>
                    <a:bodyPr/>
                    <a:lstStyle/>
                    <a:p>
                      <a:pPr>
                        <a:buNone/>
                      </a:pPr>
                      <a:endParaRPr lang="el-GR" sz="700"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B>
                      <a:noFill/>
                    </a:lnB>
                    <a:noFill/>
                  </a:tcPr>
                </a:tc>
                <a:extLst>
                  <a:ext uri="{0D108BD9-81ED-4DB2-BD59-A6C34878D82A}">
                    <a16:rowId xmlns:a16="http://schemas.microsoft.com/office/drawing/2014/main" val="307932787"/>
                  </a:ext>
                </a:extLst>
              </a:tr>
            </a:tbl>
          </a:graphicData>
        </a:graphic>
      </p:graphicFrame>
    </p:spTree>
    <p:extLst>
      <p:ext uri="{BB962C8B-B14F-4D97-AF65-F5344CB8AC3E}">
        <p14:creationId xmlns:p14="http://schemas.microsoft.com/office/powerpoint/2010/main" val="874437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C17B54-A4FC-C04A-7B33-7211961DADD2}"/>
              </a:ext>
            </a:extLst>
          </p:cNvPr>
          <p:cNvSpPr>
            <a:spLocks noGrp="1"/>
          </p:cNvSpPr>
          <p:nvPr>
            <p:ph type="title"/>
          </p:nvPr>
        </p:nvSpPr>
        <p:spPr>
          <a:xfrm>
            <a:off x="838200" y="365126"/>
            <a:ext cx="10515600" cy="1105456"/>
          </a:xfrm>
        </p:spPr>
        <p:txBody>
          <a:bodyPr/>
          <a:lstStyle/>
          <a:p>
            <a:r>
              <a:rPr lang="el-GR" b="1" dirty="0">
                <a:effectLst>
                  <a:outerShdw blurRad="38100" dist="38100" dir="2700000" algn="tl">
                    <a:srgbClr val="000000">
                      <a:alpha val="43137"/>
                    </a:srgbClr>
                  </a:outerShdw>
                </a:effectLst>
              </a:rPr>
              <a:t>Τα </a:t>
            </a:r>
            <a:r>
              <a:rPr lang="el-GR" b="1" dirty="0" err="1">
                <a:effectLst>
                  <a:outerShdw blurRad="38100" dist="38100" dir="2700000" algn="tl">
                    <a:srgbClr val="000000">
                      <a:alpha val="43137"/>
                    </a:srgbClr>
                  </a:outerShdw>
                </a:effectLst>
              </a:rPr>
              <a:t>νΕα</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προγρΑμματα</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σπουδΩν</a:t>
            </a:r>
            <a:endParaRPr lang="el-GR" b="1" dirty="0">
              <a:effectLst>
                <a:outerShdw blurRad="38100" dist="38100" dir="2700000" algn="tl">
                  <a:srgbClr val="000000">
                    <a:alpha val="43137"/>
                  </a:srgbClr>
                </a:outerShdw>
              </a:effectLst>
            </a:endParaRPr>
          </a:p>
        </p:txBody>
      </p:sp>
      <p:pic>
        <p:nvPicPr>
          <p:cNvPr id="5" name="Θέση περιεχομένου 4">
            <a:extLst>
              <a:ext uri="{FF2B5EF4-FFF2-40B4-BE49-F238E27FC236}">
                <a16:creationId xmlns:a16="http://schemas.microsoft.com/office/drawing/2014/main" id="{775F0B37-D3CD-00E2-BA00-9AD774A583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26000" y="1721931"/>
            <a:ext cx="3227092" cy="4563696"/>
          </a:xfrm>
          <a:prstGeom prst="rect">
            <a:avLst/>
          </a:prstGeom>
          <a:ln>
            <a:solidFill>
              <a:schemeClr val="tx1"/>
            </a:solidFill>
          </a:ln>
          <a:effectLst>
            <a:outerShdw blurRad="50800" dist="38100" dir="2700000" algn="tl" rotWithShape="0">
              <a:prstClr val="black">
                <a:alpha val="40000"/>
              </a:prstClr>
            </a:outerShdw>
          </a:effectLst>
        </p:spPr>
      </p:pic>
      <p:pic>
        <p:nvPicPr>
          <p:cNvPr id="7" name="Εικόνα 6">
            <a:extLst>
              <a:ext uri="{FF2B5EF4-FFF2-40B4-BE49-F238E27FC236}">
                <a16:creationId xmlns:a16="http://schemas.microsoft.com/office/drawing/2014/main" id="{64AB0116-65A4-8FE2-DA5C-1FDDB36DE9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037237"/>
            <a:ext cx="3227092" cy="4563696"/>
          </a:xfrm>
          <a:prstGeom prst="rect">
            <a:avLst/>
          </a:prstGeom>
          <a:ln>
            <a:solidFill>
              <a:schemeClr val="tx1"/>
            </a:solidFill>
          </a:ln>
          <a:effectLst>
            <a:outerShdw blurRad="50800" dist="38100" dir="2700000" algn="tl" rotWithShape="0">
              <a:prstClr val="black">
                <a:alpha val="40000"/>
              </a:prstClr>
            </a:outerShdw>
          </a:effectLst>
        </p:spPr>
      </p:pic>
      <p:pic>
        <p:nvPicPr>
          <p:cNvPr id="9" name="Εικόνα 8">
            <a:extLst>
              <a:ext uri="{FF2B5EF4-FFF2-40B4-BE49-F238E27FC236}">
                <a16:creationId xmlns:a16="http://schemas.microsoft.com/office/drawing/2014/main" id="{F62E9845-048E-2AEC-4091-50A91E1948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3800" y="1233790"/>
            <a:ext cx="3227092" cy="4563696"/>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57270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88664-3409-8A3A-04B9-CB73738FEDC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9174FED-4901-1DC6-FE9E-B17DC248505A}"/>
              </a:ext>
            </a:extLst>
          </p:cNvPr>
          <p:cNvSpPr>
            <a:spLocks noGrp="1"/>
          </p:cNvSpPr>
          <p:nvPr>
            <p:ph type="title"/>
          </p:nvPr>
        </p:nvSpPr>
        <p:spPr>
          <a:xfrm>
            <a:off x="825613" y="299302"/>
            <a:ext cx="10156614" cy="435989"/>
          </a:xfrm>
        </p:spPr>
        <p:txBody>
          <a:bodyPr>
            <a:normAutofit fontScale="90000"/>
          </a:bodyPr>
          <a:lstStyle/>
          <a:p>
            <a:r>
              <a:rPr lang="el-GR" sz="2700" b="1" dirty="0" err="1"/>
              <a:t>Συνοπτικ</a:t>
            </a:r>
            <a:r>
              <a:rPr lang="en-US" sz="2700" b="1" dirty="0"/>
              <a:t>h</a:t>
            </a:r>
            <a:r>
              <a:rPr lang="el-GR" sz="2700" b="1" dirty="0"/>
              <a:t> </a:t>
            </a:r>
            <a:r>
              <a:rPr lang="el-GR" sz="2700" b="1" dirty="0" err="1"/>
              <a:t>απεικ</a:t>
            </a:r>
            <a:r>
              <a:rPr lang="en-US" sz="2700" b="1" dirty="0"/>
              <a:t>o</a:t>
            </a:r>
            <a:r>
              <a:rPr lang="el-GR" sz="2700" b="1" dirty="0" err="1"/>
              <a:t>νιση</a:t>
            </a:r>
            <a:r>
              <a:rPr lang="el-GR" sz="2700" b="1" dirty="0"/>
              <a:t> του </a:t>
            </a:r>
            <a:r>
              <a:rPr lang="el-GR" sz="2700" b="1" dirty="0" err="1"/>
              <a:t>Προγρ</a:t>
            </a:r>
            <a:r>
              <a:rPr lang="en-US" sz="2700" b="1" dirty="0"/>
              <a:t>a</a:t>
            </a:r>
            <a:r>
              <a:rPr lang="el-GR" sz="2700" b="1" dirty="0" err="1"/>
              <a:t>μματος</a:t>
            </a:r>
            <a:r>
              <a:rPr lang="el-GR" sz="2700" b="1" dirty="0"/>
              <a:t> </a:t>
            </a:r>
            <a:r>
              <a:rPr lang="el-GR" sz="2700" b="1" dirty="0" err="1"/>
              <a:t>Σπουδων</a:t>
            </a:r>
            <a:endParaRPr lang="el-GR" b="1" dirty="0">
              <a:effectLst>
                <a:outerShdw blurRad="38100" dist="38100" dir="2700000" algn="tl">
                  <a:srgbClr val="000000">
                    <a:alpha val="43137"/>
                  </a:srgbClr>
                </a:outerShdw>
              </a:effectLst>
            </a:endParaRPr>
          </a:p>
        </p:txBody>
      </p:sp>
      <p:graphicFrame>
        <p:nvGraphicFramePr>
          <p:cNvPr id="8" name="Πίνακας 7">
            <a:extLst>
              <a:ext uri="{FF2B5EF4-FFF2-40B4-BE49-F238E27FC236}">
                <a16:creationId xmlns:a16="http://schemas.microsoft.com/office/drawing/2014/main" id="{87084C11-7EBC-4045-3790-F5C4EA08A233}"/>
              </a:ext>
            </a:extLst>
          </p:cNvPr>
          <p:cNvGraphicFramePr>
            <a:graphicFrameLocks noGrp="1"/>
          </p:cNvGraphicFramePr>
          <p:nvPr>
            <p:extLst>
              <p:ext uri="{D42A27DB-BD31-4B8C-83A1-F6EECF244321}">
                <p14:modId xmlns:p14="http://schemas.microsoft.com/office/powerpoint/2010/main" val="1328543464"/>
              </p:ext>
            </p:extLst>
          </p:nvPr>
        </p:nvGraphicFramePr>
        <p:xfrm>
          <a:off x="825613" y="735291"/>
          <a:ext cx="10194322" cy="5749704"/>
        </p:xfrm>
        <a:graphic>
          <a:graphicData uri="http://schemas.openxmlformats.org/drawingml/2006/table">
            <a:tbl>
              <a:tblPr firstRow="1" firstCol="1" bandRow="1"/>
              <a:tblGrid>
                <a:gridCol w="3219439">
                  <a:extLst>
                    <a:ext uri="{9D8B030D-6E8A-4147-A177-3AD203B41FA5}">
                      <a16:colId xmlns:a16="http://schemas.microsoft.com/office/drawing/2014/main" val="3426413795"/>
                    </a:ext>
                  </a:extLst>
                </a:gridCol>
                <a:gridCol w="3407960">
                  <a:extLst>
                    <a:ext uri="{9D8B030D-6E8A-4147-A177-3AD203B41FA5}">
                      <a16:colId xmlns:a16="http://schemas.microsoft.com/office/drawing/2014/main" val="1547139048"/>
                    </a:ext>
                  </a:extLst>
                </a:gridCol>
                <a:gridCol w="3345164">
                  <a:extLst>
                    <a:ext uri="{9D8B030D-6E8A-4147-A177-3AD203B41FA5}">
                      <a16:colId xmlns:a16="http://schemas.microsoft.com/office/drawing/2014/main" val="2038370842"/>
                    </a:ext>
                  </a:extLst>
                </a:gridCol>
                <a:gridCol w="142607">
                  <a:extLst>
                    <a:ext uri="{9D8B030D-6E8A-4147-A177-3AD203B41FA5}">
                      <a16:colId xmlns:a16="http://schemas.microsoft.com/office/drawing/2014/main" val="2641468993"/>
                    </a:ext>
                  </a:extLst>
                </a:gridCol>
                <a:gridCol w="79152">
                  <a:extLst>
                    <a:ext uri="{9D8B030D-6E8A-4147-A177-3AD203B41FA5}">
                      <a16:colId xmlns:a16="http://schemas.microsoft.com/office/drawing/2014/main" val="2179449386"/>
                    </a:ext>
                  </a:extLst>
                </a:gridCol>
              </a:tblGrid>
              <a:tr h="280871">
                <a:tc>
                  <a:txBody>
                    <a:bodyPr/>
                    <a:lstStyle/>
                    <a:p>
                      <a:pPr>
                        <a:buNone/>
                      </a:pPr>
                      <a:r>
                        <a:rPr lang="en-US" sz="1800" b="1">
                          <a:solidFill>
                            <a:schemeClr val="bg2"/>
                          </a:solidFill>
                          <a:effectLst/>
                          <a:latin typeface="Palatino Linotype" panose="02040502050505030304" pitchFamily="18" charset="0"/>
                          <a:ea typeface="Calibri" panose="020F0502020204030204" pitchFamily="34" charset="0"/>
                        </a:rPr>
                        <a:t>Α΄ Γυμνασίου</a:t>
                      </a:r>
                      <a:endParaRPr lang="el-GR" sz="180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1">
                          <a:solidFill>
                            <a:schemeClr val="bg2"/>
                          </a:solidFill>
                          <a:effectLst/>
                          <a:latin typeface="Palatino Linotype" panose="02040502050505030304" pitchFamily="18" charset="0"/>
                          <a:ea typeface="Calibri" panose="020F0502020204030204" pitchFamily="34" charset="0"/>
                        </a:rPr>
                        <a:t>Β΄ Γυμνασίου</a:t>
                      </a:r>
                      <a:endParaRPr lang="el-GR" sz="180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Γ΄ </a:t>
                      </a:r>
                      <a:r>
                        <a:rPr lang="en-US" sz="1800" b="1" dirty="0" err="1">
                          <a:solidFill>
                            <a:schemeClr val="bg2"/>
                          </a:solidFill>
                          <a:effectLst/>
                          <a:latin typeface="Palatino Linotype" panose="02040502050505030304" pitchFamily="18" charset="0"/>
                          <a:ea typeface="Calibri" panose="020F0502020204030204" pitchFamily="34" charset="0"/>
                        </a:rPr>
                        <a:t>Γυμν</a:t>
                      </a:r>
                      <a:r>
                        <a:rPr lang="en-US" sz="1800" b="1" dirty="0">
                          <a:solidFill>
                            <a:schemeClr val="bg2"/>
                          </a:solidFill>
                          <a:effectLst/>
                          <a:latin typeface="Palatino Linotype" panose="02040502050505030304" pitchFamily="18" charset="0"/>
                          <a:ea typeface="Calibri" panose="020F0502020204030204" pitchFamily="34" charset="0"/>
                        </a:rPr>
                        <a:t>ασίου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0079412"/>
                  </a:ext>
                </a:extLst>
              </a:tr>
              <a:tr h="280871">
                <a:tc gridSpan="5">
                  <a:txBody>
                    <a:bodyPr/>
                    <a:lstStyle/>
                    <a:p>
                      <a:pPr>
                        <a:buNone/>
                      </a:pPr>
                      <a:r>
                        <a:rPr lang="el-GR" sz="1600" b="1" dirty="0">
                          <a:effectLst/>
                          <a:latin typeface="Times New Roman" panose="02020603050405020304" pitchFamily="18" charset="0"/>
                          <a:ea typeface="Times New Roman" panose="02020603050405020304" pitchFamily="18" charset="0"/>
                        </a:rPr>
                        <a:t>3ο ΘΕΜΑΤΙΚΟ ΠΕΔΙΟ: Ηθική και θρησκείες</a:t>
                      </a: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l-GR"/>
                    </a:p>
                  </a:txBody>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buNone/>
                      </a:pPr>
                      <a:endParaRPr lang="el-GR" sz="16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262095172"/>
                  </a:ext>
                </a:extLst>
              </a:tr>
              <a:tr h="5187962">
                <a:tc>
                  <a:txBody>
                    <a:bodyPr/>
                    <a:lstStyle/>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15.	Ήθη και έθιμα στις πιο διαδεδομένες θρησκείες</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16.	Μονοθεϊστικές θρησκείες και ηθικές αρχές</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17.	Αξίες και αρετές της θρησκευτικής ζωής</a:t>
                      </a:r>
                    </a:p>
                    <a:p>
                      <a:pPr>
                        <a:buNone/>
                      </a:pPr>
                      <a:endParaRPr lang="el-GR" sz="2000" dirty="0">
                        <a:effectLst/>
                        <a:latin typeface="Palatino Linotype" panose="02040502050505030304" pitchFamily="18" charset="0"/>
                        <a:ea typeface="Calibri" panose="020F0502020204030204" pitchFamily="34" charset="0"/>
                      </a:endParaRPr>
                    </a:p>
                    <a:p>
                      <a:pPr>
                        <a:buNone/>
                      </a:pPr>
                      <a:endParaRPr lang="el-GR" sz="2000" dirty="0">
                        <a:effectLst/>
                        <a:latin typeface="Palatino Linotype" panose="02040502050505030304" pitchFamily="18" charset="0"/>
                        <a:ea typeface="Calibri" panose="020F0502020204030204" pitchFamily="34" charset="0"/>
                      </a:endParaRPr>
                    </a:p>
                    <a:p>
                      <a:pPr>
                        <a:buNone/>
                      </a:pPr>
                      <a:endParaRPr lang="el-GR" sz="20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spcAft>
                          <a:spcPts val="1000"/>
                        </a:spcAft>
                        <a:buFont typeface="+mj-l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16.	Η συμβολή των θρησκειών στην ανάδειξη ηθικών αξιών, αρχών και αρετών</a:t>
                      </a:r>
                    </a:p>
                    <a:p>
                      <a:pPr marL="0" lvl="0" indent="0">
                        <a:lnSpc>
                          <a:spcPct val="115000"/>
                        </a:lnSpc>
                        <a:spcAft>
                          <a:spcPts val="1000"/>
                        </a:spcAft>
                        <a:buFont typeface="+mj-l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17.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Διαθρησκειακός</a:t>
                      </a:r>
                      <a:r>
                        <a:rPr lang="el-GR" sz="2000" dirty="0">
                          <a:effectLst/>
                          <a:latin typeface="Calibri" panose="020F0502020204030204" pitchFamily="34" charset="0"/>
                          <a:ea typeface="Calibri" panose="020F0502020204030204" pitchFamily="34" charset="0"/>
                          <a:cs typeface="Times New Roman" panose="02020603050405020304" pitchFamily="18" charset="0"/>
                        </a:rPr>
                        <a:t> διάλογος και δημοκρατικές κοινωνίες. Θρησκείες και ειρηνική συνύπαρξη</a:t>
                      </a:r>
                    </a:p>
                    <a:p>
                      <a:pPr marL="342900" lvl="0" indent="-342900">
                        <a:lnSpc>
                          <a:spcPct val="115000"/>
                        </a:lnSpc>
                        <a:spcAft>
                          <a:spcPts val="1000"/>
                        </a:spcAft>
                        <a:buFont typeface="+mj-lt"/>
                        <a:buAutoNum type="arabicPeriod" startAt="6"/>
                      </a:pP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just">
                        <a:lnSpc>
                          <a:spcPct val="115000"/>
                        </a:lnSpc>
                        <a:spcAft>
                          <a:spcPts val="1000"/>
                        </a:spcAft>
                        <a:buFont typeface="+mj-l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15.	Η ιερότητα της ανθρώπινης ζωής</a:t>
                      </a:r>
                    </a:p>
                    <a:p>
                      <a:pPr marL="0" lvl="0" indent="0" algn="just">
                        <a:lnSpc>
                          <a:spcPct val="115000"/>
                        </a:lnSpc>
                        <a:spcAft>
                          <a:spcPts val="1000"/>
                        </a:spcAft>
                        <a:buFont typeface="+mj-l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16.	Η έκφραση του θρησκευτικού συναισθήματος μέσω της Τέχνης: Το αισθητικό και το ιερό (Θεοτοκόπουλος,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Καραβάτζιο</a:t>
                      </a:r>
                      <a:r>
                        <a:rPr lang="el-GR" sz="2000" dirty="0">
                          <a:effectLst/>
                          <a:latin typeface="Calibri" panose="020F0502020204030204" pitchFamily="34" charset="0"/>
                          <a:ea typeface="Calibri" panose="020F0502020204030204" pitchFamily="34" charset="0"/>
                          <a:cs typeface="Times New Roman" panose="02020603050405020304" pitchFamily="18" charset="0"/>
                        </a:rPr>
                        <a:t>, Ρέμπραντ)</a:t>
                      </a:r>
                    </a:p>
                    <a:p>
                      <a:pPr marL="0" lvl="0" indent="0" algn="just">
                        <a:lnSpc>
                          <a:spcPct val="115000"/>
                        </a:lnSpc>
                        <a:spcAft>
                          <a:spcPts val="1000"/>
                        </a:spcAft>
                        <a:buFont typeface="+mj-l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17.	Από την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ιεροποίηση</a:t>
                      </a:r>
                      <a:r>
                        <a:rPr lang="el-GR" sz="2000" dirty="0">
                          <a:effectLst/>
                          <a:latin typeface="Calibri" panose="020F0502020204030204" pitchFamily="34" charset="0"/>
                          <a:ea typeface="Calibri" panose="020F0502020204030204" pitchFamily="34" charset="0"/>
                          <a:cs typeface="Times New Roman" panose="02020603050405020304" pitchFamily="18" charset="0"/>
                        </a:rPr>
                        <a:t> στην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αποϊεροποίηση</a:t>
                      </a:r>
                      <a:r>
                        <a:rPr lang="el-GR" sz="2000" dirty="0">
                          <a:effectLst/>
                          <a:latin typeface="Calibri" panose="020F0502020204030204" pitchFamily="34" charset="0"/>
                          <a:ea typeface="Calibri" panose="020F0502020204030204" pitchFamily="34" charset="0"/>
                          <a:cs typeface="Times New Roman" panose="02020603050405020304" pitchFamily="18" charset="0"/>
                        </a:rPr>
                        <a:t> της φύσης</a:t>
                      </a:r>
                    </a:p>
                    <a:p>
                      <a:pPr marL="342900" lvl="0" indent="-342900" algn="just">
                        <a:lnSpc>
                          <a:spcPct val="115000"/>
                        </a:lnSpc>
                        <a:spcAft>
                          <a:spcPts val="1000"/>
                        </a:spcAft>
                        <a:buFont typeface="+mj-lt"/>
                        <a:buAutoNum type="arabicPeriod" startAt="7"/>
                      </a:pP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startAt="7"/>
                      </a:pP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startAt="7"/>
                      </a:pP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gridSpan="2">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a:noFill/>
                    </a:lnB>
                    <a:noFill/>
                  </a:tcPr>
                </a:tc>
                <a:tc hMerge="1">
                  <a:txBody>
                    <a:bodyPr/>
                    <a:lstStyle/>
                    <a:p>
                      <a:pPr>
                        <a:buNone/>
                      </a:pPr>
                      <a:endParaRPr lang="el-GR" sz="700"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B>
                      <a:noFill/>
                    </a:lnB>
                    <a:noFill/>
                  </a:tcPr>
                </a:tc>
                <a:extLst>
                  <a:ext uri="{0D108BD9-81ED-4DB2-BD59-A6C34878D82A}">
                    <a16:rowId xmlns:a16="http://schemas.microsoft.com/office/drawing/2014/main" val="307932787"/>
                  </a:ext>
                </a:extLst>
              </a:tr>
            </a:tbl>
          </a:graphicData>
        </a:graphic>
      </p:graphicFrame>
    </p:spTree>
    <p:extLst>
      <p:ext uri="{BB962C8B-B14F-4D97-AF65-F5344CB8AC3E}">
        <p14:creationId xmlns:p14="http://schemas.microsoft.com/office/powerpoint/2010/main" val="2993556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2505C-2F10-F8F0-DDE7-472C29F4BA2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786EBBB-2D7B-4008-7A40-4EB31DE0A3DF}"/>
              </a:ext>
            </a:extLst>
          </p:cNvPr>
          <p:cNvSpPr>
            <a:spLocks noGrp="1"/>
          </p:cNvSpPr>
          <p:nvPr>
            <p:ph type="title"/>
          </p:nvPr>
        </p:nvSpPr>
        <p:spPr>
          <a:xfrm>
            <a:off x="7833673" y="330112"/>
            <a:ext cx="3817855" cy="6259224"/>
          </a:xfrm>
        </p:spPr>
        <p:txBody>
          <a:bodyPr/>
          <a:lstStyle/>
          <a:p>
            <a:pPr algn="r"/>
            <a:r>
              <a:rPr lang="el-GR" b="1" dirty="0" err="1">
                <a:effectLst>
                  <a:outerShdw blurRad="38100" dist="38100" dir="2700000" algn="tl">
                    <a:srgbClr val="000000">
                      <a:alpha val="43137"/>
                    </a:srgbClr>
                  </a:outerShdw>
                </a:effectLst>
              </a:rPr>
              <a:t>Οδηγοσ</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εκπαιδευτικου</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γυμνασιου</a:t>
            </a:r>
            <a:br>
              <a:rPr lang="el-GR" b="1" dirty="0">
                <a:effectLst>
                  <a:outerShdw blurRad="38100" dist="38100" dir="2700000" algn="tl">
                    <a:srgbClr val="000000">
                      <a:alpha val="43137"/>
                    </a:srgbClr>
                  </a:outerShdw>
                </a:effectLst>
              </a:rPr>
            </a:br>
            <a:br>
              <a:rPr lang="el-GR" b="1" dirty="0">
                <a:effectLst>
                  <a:outerShdw blurRad="38100" dist="38100" dir="2700000" algn="tl">
                    <a:srgbClr val="000000">
                      <a:alpha val="43137"/>
                    </a:srgbClr>
                  </a:outerShdw>
                </a:effectLst>
              </a:rPr>
            </a:br>
            <a:r>
              <a:rPr lang="el-GR" sz="2800" dirty="0">
                <a:latin typeface="Calibri" panose="020F0502020204030204" pitchFamily="34" charset="0"/>
                <a:ea typeface="Calibri" panose="020F0502020204030204" pitchFamily="34" charset="0"/>
                <a:cs typeface="Calibri" panose="020F0502020204030204" pitchFamily="34" charset="0"/>
              </a:rPr>
              <a:t>ΠΕΡΙΕΧΟΜΕΝΑ</a:t>
            </a:r>
            <a:endParaRPr lang="el-GR" sz="2800"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1C77033D-628E-7909-ABDC-00C639A009F5}"/>
              </a:ext>
            </a:extLst>
          </p:cNvPr>
          <p:cNvSpPr>
            <a:spLocks noGrp="1"/>
          </p:cNvSpPr>
          <p:nvPr>
            <p:ph idx="1"/>
          </p:nvPr>
        </p:nvSpPr>
        <p:spPr>
          <a:xfrm>
            <a:off x="226243" y="75414"/>
            <a:ext cx="7503736" cy="6608190"/>
          </a:xfrm>
        </p:spPr>
        <p:txBody>
          <a:bodyPr numCol="2">
            <a:normAutofit fontScale="32500" lnSpcReduction="20000"/>
          </a:bodyPr>
          <a:lstStyle/>
          <a:p>
            <a:pPr marL="0" indent="0">
              <a:lnSpc>
                <a:spcPct val="120000"/>
              </a:lnSpc>
              <a:spcAft>
                <a:spcPts val="0"/>
              </a:spcAft>
              <a:buNone/>
            </a:pPr>
            <a:r>
              <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rPr>
              <a:t>Προλογικά</a:t>
            </a:r>
          </a:p>
          <a:p>
            <a:pPr marL="0" indent="0">
              <a:lnSpc>
                <a:spcPct val="120000"/>
              </a:lnSpc>
              <a:spcAft>
                <a:spcPts val="0"/>
              </a:spcAft>
              <a:buNone/>
            </a:pPr>
            <a:r>
              <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rPr>
              <a:t>Εισαγωγικά</a:t>
            </a:r>
          </a:p>
          <a:p>
            <a:pPr marL="0" indent="0">
              <a:lnSpc>
                <a:spcPct val="120000"/>
              </a:lnSpc>
              <a:spcAft>
                <a:spcPts val="0"/>
              </a:spcAft>
              <a:buNone/>
            </a:pPr>
            <a:r>
              <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rPr>
              <a:t>Α1. Το </a:t>
            </a:r>
            <a:r>
              <a:rPr lang="el-GR" sz="5600" b="1" dirty="0" err="1">
                <a:solidFill>
                  <a:schemeClr val="tx1"/>
                </a:solidFill>
                <a:latin typeface="Calibri" panose="020F0502020204030204" pitchFamily="34" charset="0"/>
                <a:ea typeface="Calibri" panose="020F0502020204030204" pitchFamily="34" charset="0"/>
                <a:cs typeface="Calibri" panose="020F0502020204030204" pitchFamily="34" charset="0"/>
              </a:rPr>
              <a:t>διδακτόν</a:t>
            </a:r>
            <a:r>
              <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rPr>
              <a:t> της (Ηθικής)	 Φιλοσοφίας</a:t>
            </a:r>
          </a:p>
          <a:p>
            <a:pPr marL="0" indent="0">
              <a:lnSpc>
                <a:spcPct val="120000"/>
              </a:lnSpc>
              <a:spcAft>
                <a:spcPts val="0"/>
              </a:spcAft>
              <a:buNone/>
            </a:pPr>
            <a:r>
              <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rPr>
              <a:t>Α2. Μεθοδολογία – Διδακτική</a:t>
            </a:r>
          </a:p>
          <a:p>
            <a:pPr marL="0" indent="0">
              <a:lnSpc>
                <a:spcPct val="120000"/>
              </a:lnSpc>
              <a:spcAft>
                <a:spcPts val="0"/>
              </a:spcAft>
              <a:buNone/>
            </a:pPr>
            <a:r>
              <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rPr>
              <a:t>Β. </a:t>
            </a:r>
            <a:r>
              <a:rPr lang="el-GR" sz="5600" b="1" dirty="0" err="1">
                <a:solidFill>
                  <a:schemeClr val="tx1"/>
                </a:solidFill>
                <a:latin typeface="Calibri" panose="020F0502020204030204" pitchFamily="34" charset="0"/>
                <a:ea typeface="Calibri" panose="020F0502020204030204" pitchFamily="34" charset="0"/>
                <a:cs typeface="Calibri" panose="020F0502020204030204" pitchFamily="34" charset="0"/>
              </a:rPr>
              <a:t>Σκοποθεσία</a:t>
            </a:r>
            <a:r>
              <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Β1. Γενικοί σκοποί	</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Β2. Ειδικοί σκοποί:	</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Β3. Στόχοι</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Β4. Περιεχόμενο του γνωστικού αντικειμένου της Ηθικής: Θεματικά πεδία και θεματικές ενότητες	</a:t>
            </a:r>
          </a:p>
          <a:p>
            <a:pPr marL="0" indent="0">
              <a:lnSpc>
                <a:spcPct val="120000"/>
              </a:lnSpc>
              <a:spcAft>
                <a:spcPts val="0"/>
              </a:spcAft>
              <a:buNone/>
            </a:pPr>
            <a:r>
              <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rPr>
              <a:t>Γ. Αξιολόγηση</a:t>
            </a:r>
          </a:p>
          <a:p>
            <a:pPr marL="0" indent="0">
              <a:lnSpc>
                <a:spcPct val="120000"/>
              </a:lnSpc>
              <a:spcAft>
                <a:spcPts val="0"/>
              </a:spcAft>
              <a:buNone/>
            </a:pPr>
            <a:endPar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Aft>
                <a:spcPts val="0"/>
              </a:spcAft>
              <a:buNone/>
            </a:pPr>
            <a:endPar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Aft>
                <a:spcPts val="0"/>
              </a:spcAft>
              <a:buNone/>
            </a:pPr>
            <a:endPar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Aft>
                <a:spcPts val="0"/>
              </a:spcAft>
              <a:buNone/>
            </a:pPr>
            <a:endPar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Aft>
                <a:spcPts val="0"/>
              </a:spcAft>
              <a:buNone/>
            </a:pPr>
            <a:endParaRPr lang="el-GR" sz="56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Aft>
                <a:spcPts val="0"/>
              </a:spcAft>
              <a:buNone/>
            </a:pPr>
            <a:endPar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Aft>
                <a:spcPts val="0"/>
              </a:spcAft>
              <a:buNone/>
            </a:pPr>
            <a:endPar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Δ. Ενδεικτικές διδακτικές προτάσεις</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Δ.1. Διδακτικά σενάρια</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	1ο Διδακτικό σενάριο</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2ο Διδακτικό σενάριο</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Δ.2. </a:t>
            </a:r>
            <a:r>
              <a:rPr lang="el-GR" sz="5600" dirty="0" err="1">
                <a:solidFill>
                  <a:schemeClr val="tx1"/>
                </a:solidFill>
                <a:latin typeface="Calibri" panose="020F0502020204030204" pitchFamily="34" charset="0"/>
                <a:ea typeface="Calibri" panose="020F0502020204030204" pitchFamily="34" charset="0"/>
                <a:cs typeface="Calibri" panose="020F0502020204030204" pitchFamily="34" charset="0"/>
              </a:rPr>
              <a:t>Μικροδραστηριότητες</a:t>
            </a:r>
            <a:endPar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Α΄ Γυμνασίου</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	1η Διδακτική πρόταση</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	2η Διδακτική πρόταση</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Β΄ Γυμνασίου</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	1η Διδακτική πρόταση</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	2η Διδακτική πρόταση</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	3η Διδακτική πρόταση</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	4η Διδακτική πρόταση</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Γ΄ Γυμνασίου</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	1η Διδακτική Πρόταση</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	2η Διδακτική Πρόταση</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	3η Διδακτική Πρόταση</a:t>
            </a:r>
          </a:p>
          <a:p>
            <a:pPr marL="0" indent="0">
              <a:lnSpc>
                <a:spcPct val="120000"/>
              </a:lnSpc>
              <a:spcAft>
                <a:spcPts val="0"/>
              </a:spcAft>
              <a:buNone/>
            </a:pPr>
            <a:r>
              <a:rPr lang="el-GR" sz="5600" dirty="0">
                <a:solidFill>
                  <a:schemeClr val="tx1"/>
                </a:solidFill>
                <a:latin typeface="Calibri" panose="020F0502020204030204" pitchFamily="34" charset="0"/>
                <a:ea typeface="Calibri" panose="020F0502020204030204" pitchFamily="34" charset="0"/>
                <a:cs typeface="Calibri" panose="020F0502020204030204" pitchFamily="34" charset="0"/>
              </a:rPr>
              <a:t>Ε. Βιβλιογραφικός Οδηγός</a:t>
            </a:r>
          </a:p>
          <a:p>
            <a:endParaRPr lang="el-GR" dirty="0"/>
          </a:p>
        </p:txBody>
      </p:sp>
    </p:spTree>
    <p:extLst>
      <p:ext uri="{BB962C8B-B14F-4D97-AF65-F5344CB8AC3E}">
        <p14:creationId xmlns:p14="http://schemas.microsoft.com/office/powerpoint/2010/main" val="457832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AD9E6-2A07-B934-1360-704DF23BF19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020E585-2309-B994-1258-06339183CDE1}"/>
              </a:ext>
            </a:extLst>
          </p:cNvPr>
          <p:cNvSpPr>
            <a:spLocks noGrp="1"/>
          </p:cNvSpPr>
          <p:nvPr>
            <p:ph type="title"/>
          </p:nvPr>
        </p:nvSpPr>
        <p:spPr>
          <a:xfrm>
            <a:off x="1306381" y="2573690"/>
            <a:ext cx="8534400" cy="1507067"/>
          </a:xfrm>
          <a:solidFill>
            <a:schemeClr val="tx2">
              <a:lumMod val="50000"/>
            </a:schemeClr>
          </a:solidFill>
        </p:spPr>
        <p:txBody>
          <a:bodyPr/>
          <a:lstStyle/>
          <a:p>
            <a:r>
              <a:rPr lang="el-GR" b="1" dirty="0">
                <a:effectLst>
                  <a:outerShdw blurRad="38100" dist="38100" dir="2700000" algn="tl">
                    <a:srgbClr val="000000">
                      <a:alpha val="43137"/>
                    </a:srgbClr>
                  </a:outerShdw>
                </a:effectLst>
              </a:rPr>
              <a:t>ΛΥΚΕΙΟ</a:t>
            </a:r>
          </a:p>
        </p:txBody>
      </p:sp>
    </p:spTree>
    <p:extLst>
      <p:ext uri="{BB962C8B-B14F-4D97-AF65-F5344CB8AC3E}">
        <p14:creationId xmlns:p14="http://schemas.microsoft.com/office/powerpoint/2010/main" val="4239983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C6A85-3499-1EA3-E9E5-569DF4A1784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6F62A80-7E91-E66B-9441-64C818BA22A2}"/>
              </a:ext>
            </a:extLst>
          </p:cNvPr>
          <p:cNvSpPr>
            <a:spLocks noGrp="1"/>
          </p:cNvSpPr>
          <p:nvPr>
            <p:ph type="title"/>
          </p:nvPr>
        </p:nvSpPr>
        <p:spPr>
          <a:xfrm>
            <a:off x="787907" y="330112"/>
            <a:ext cx="10863622" cy="923654"/>
          </a:xfrm>
        </p:spPr>
        <p:txBody>
          <a:bodyPr/>
          <a:lstStyle/>
          <a:p>
            <a:r>
              <a:rPr lang="el-GR" b="1" dirty="0">
                <a:effectLst>
                  <a:outerShdw blurRad="38100" dist="38100" dir="2700000" algn="tl">
                    <a:srgbClr val="000000">
                      <a:alpha val="43137"/>
                    </a:srgbClr>
                  </a:outerShdw>
                </a:effectLst>
              </a:rPr>
              <a:t>ΤΑ ΠΕΡΙΕΧΟΜΕΝΑ ΤΟΥ ΠΣ ΤΟΥ </a:t>
            </a:r>
            <a:r>
              <a:rPr lang="el-GR" b="1" dirty="0" err="1">
                <a:effectLst>
                  <a:outerShdw blurRad="38100" dist="38100" dir="2700000" algn="tl">
                    <a:srgbClr val="000000">
                      <a:alpha val="43137"/>
                    </a:srgbClr>
                  </a:outerShdw>
                </a:effectLst>
              </a:rPr>
              <a:t>λυκειου</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4011E199-3324-FD4B-9B04-0BE173E0CA53}"/>
              </a:ext>
            </a:extLst>
          </p:cNvPr>
          <p:cNvSpPr>
            <a:spLocks noGrp="1"/>
          </p:cNvSpPr>
          <p:nvPr>
            <p:ph idx="1"/>
          </p:nvPr>
        </p:nvSpPr>
        <p:spPr>
          <a:xfrm>
            <a:off x="226243" y="1168924"/>
            <a:ext cx="11764652" cy="5514680"/>
          </a:xfrm>
        </p:spPr>
        <p:txBody>
          <a:bodyPr>
            <a:normAutofit fontScale="85000" lnSpcReduction="20000"/>
          </a:bodyPr>
          <a:lstStyle/>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Α΄ Μέρος</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Α. ΦΥΣΙΟΓΝΩΜΙΑ ΤΟΥ ΜΑΘΗΜΑΤΟΣ</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1. Η Ηθική ως θεωρία και πράξη</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 Η Ηθική ως μορφωτικό και παιδαγωγικό αγαθό</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3. Η ιδιαιτερότητα του μαθήματος της Ηθικής</a:t>
            </a:r>
          </a:p>
          <a:p>
            <a:pPr marL="914400">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 Η συμβατότητα του Προγράμματος Σπουδών της Ηθικής με τις γενικές αρχές και τη λογική των Νέων Προγραμμάτων Σπουδών</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Β. ΣΚΟΠΟΘΕΣΙΑ</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1. Γενικοί σκοποί</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2. Ειδικοί σκοποί</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3. Στόχοι/Προσδοκώμενα αποτελέσματα</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Γ. ΠΕΡΙΕΧΟΜΕΝΑ- ΘΕΜΑΤΙΚΑ ΠΕΔΙΑ</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Δ. ΔΙΔΑΚΤΙΚΗ ΠΛΑΙΣΙΩΣΗ- ΣΧΕΔΙΑΣΜΟΣ ΜΑΘΗΣΗΣ</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Ε. ΑΞΙΟΛΟΓΗΣΗ</a:t>
            </a:r>
          </a:p>
          <a:p>
            <a:pPr>
              <a:lnSpc>
                <a:spcPct val="120000"/>
              </a:lnSpc>
              <a:spcAft>
                <a:spcPts val="0"/>
              </a:spcAft>
              <a:buNone/>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Β΄ Μέρος</a:t>
            </a:r>
          </a:p>
          <a:p>
            <a:pPr marL="342900" lvl="0" indent="-342900">
              <a:lnSpc>
                <a:spcPct val="120000"/>
              </a:lnSpc>
              <a:spcAft>
                <a:spcPts val="0"/>
              </a:spcAft>
              <a:buFont typeface="+mj-lt"/>
              <a:buAutoNum type="arabicPeriod"/>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Συνοπτική απεικόνιση του Προγράμματος Σπουδών</a:t>
            </a:r>
          </a:p>
          <a:p>
            <a:pPr marL="342900" lvl="0" indent="-342900">
              <a:lnSpc>
                <a:spcPct val="120000"/>
              </a:lnSpc>
              <a:spcAft>
                <a:spcPts val="0"/>
              </a:spcAft>
              <a:buFont typeface="+mj-lt"/>
              <a:buAutoNum type="arabicPeriod"/>
            </a:pPr>
            <a:r>
              <a:rPr lang="el-GR"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Αναλυτική απεικόνιση του Προγράμματος Σπουδών</a:t>
            </a:r>
          </a:p>
          <a:p>
            <a:endParaRPr lang="el-GR" dirty="0"/>
          </a:p>
        </p:txBody>
      </p:sp>
    </p:spTree>
    <p:extLst>
      <p:ext uri="{BB962C8B-B14F-4D97-AF65-F5344CB8AC3E}">
        <p14:creationId xmlns:p14="http://schemas.microsoft.com/office/powerpoint/2010/main" val="2382071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D52AF-48B1-3B08-F2ED-EC57B0DCB08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ADDEEC2-E4DC-DA81-75AA-324ACBA55027}"/>
              </a:ext>
            </a:extLst>
          </p:cNvPr>
          <p:cNvSpPr>
            <a:spLocks noGrp="1"/>
          </p:cNvSpPr>
          <p:nvPr>
            <p:ph type="title"/>
          </p:nvPr>
        </p:nvSpPr>
        <p:spPr>
          <a:xfrm>
            <a:off x="825613" y="299302"/>
            <a:ext cx="8534400" cy="709366"/>
          </a:xfrm>
        </p:spPr>
        <p:txBody>
          <a:bodyPr/>
          <a:lstStyle/>
          <a:p>
            <a:r>
              <a:rPr lang="el-GR" b="1" dirty="0" err="1">
                <a:effectLst>
                  <a:outerShdw blurRad="38100" dist="38100" dir="2700000" algn="tl">
                    <a:srgbClr val="000000">
                      <a:alpha val="43137"/>
                    </a:srgbClr>
                  </a:outerShdw>
                </a:effectLst>
              </a:rPr>
              <a:t>Γενικοι</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σκοποι</a:t>
            </a:r>
            <a:endParaRPr lang="el-GR"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67C8C62C-8CBC-4C6A-FA6B-7D425D1EBD7B}"/>
              </a:ext>
            </a:extLst>
          </p:cNvPr>
          <p:cNvSpPr>
            <a:spLocks noGrp="1"/>
          </p:cNvSpPr>
          <p:nvPr>
            <p:ph idx="1"/>
          </p:nvPr>
        </p:nvSpPr>
        <p:spPr>
          <a:xfrm>
            <a:off x="150830" y="1008668"/>
            <a:ext cx="11943760" cy="5646657"/>
          </a:xfrm>
        </p:spPr>
        <p:txBody>
          <a:bodyPr>
            <a:normAutofit/>
          </a:bodyPr>
          <a:lstStyle/>
          <a:p>
            <a:pPr marL="0" indent="0">
              <a:buNone/>
            </a:pPr>
            <a:r>
              <a:rPr lang="el-GR" dirty="0">
                <a:solidFill>
                  <a:schemeClr val="tx1"/>
                </a:solidFill>
              </a:rPr>
              <a:t>Οι γενικοί σκοποί του μαθήματος είναι οι μαθητές/</a:t>
            </a:r>
            <a:r>
              <a:rPr lang="el-GR" dirty="0" err="1">
                <a:solidFill>
                  <a:schemeClr val="tx1"/>
                </a:solidFill>
              </a:rPr>
              <a:t>τριες</a:t>
            </a:r>
            <a:r>
              <a:rPr lang="el-GR" dirty="0">
                <a:solidFill>
                  <a:schemeClr val="tx1"/>
                </a:solidFill>
              </a:rPr>
              <a:t>: </a:t>
            </a:r>
          </a:p>
          <a:p>
            <a:pPr marL="0" indent="0">
              <a:buNone/>
            </a:pPr>
            <a:r>
              <a:rPr lang="el-GR" dirty="0">
                <a:solidFill>
                  <a:schemeClr val="tx1"/>
                </a:solidFill>
              </a:rPr>
              <a:t>α) Να αποκτήσουν βασικές γνώσεις ηθικών θεωριών που θα τους/</a:t>
            </a:r>
            <a:r>
              <a:rPr lang="el-GR" dirty="0" err="1">
                <a:solidFill>
                  <a:schemeClr val="tx1"/>
                </a:solidFill>
              </a:rPr>
              <a:t>ις</a:t>
            </a:r>
            <a:r>
              <a:rPr lang="el-GR" dirty="0">
                <a:solidFill>
                  <a:schemeClr val="tx1"/>
                </a:solidFill>
              </a:rPr>
              <a:t> παρέχουν τα εργαλεία ώστε να είναι σε θέση να αναπτύξουν ηθικό προβληματισμό και να χειρίζονται ηθικά διλήμματα και καταστάσεις.</a:t>
            </a:r>
          </a:p>
          <a:p>
            <a:pPr marL="0" indent="0">
              <a:buNone/>
            </a:pPr>
            <a:r>
              <a:rPr lang="el-GR" dirty="0">
                <a:solidFill>
                  <a:schemeClr val="tx1"/>
                </a:solidFill>
              </a:rPr>
              <a:t>β) Να αναπτυχθούν ψυχοκοινωνικά και να συγκροτήσουν μια αυτόνομη προσωπικότητα, η οποία θα εμφορείται από ηθικές αρχές και αξίες.</a:t>
            </a:r>
          </a:p>
          <a:p>
            <a:pPr marL="0" indent="0">
              <a:buNone/>
            </a:pPr>
            <a:r>
              <a:rPr lang="el-GR" dirty="0">
                <a:solidFill>
                  <a:schemeClr val="tx1"/>
                </a:solidFill>
              </a:rPr>
              <a:t>γ) Να προβληματιστούν για σύγχρονα ηθικά προβλήματα που αφορούν το άτομο, αλλά και την κοινωνία.</a:t>
            </a:r>
          </a:p>
          <a:p>
            <a:pPr marL="0" indent="0">
              <a:buNone/>
            </a:pPr>
            <a:r>
              <a:rPr lang="el-GR" dirty="0">
                <a:solidFill>
                  <a:schemeClr val="tx1"/>
                </a:solidFill>
              </a:rPr>
              <a:t>δ) Να ενισχυθεί ο ηθικός </a:t>
            </a:r>
            <a:r>
              <a:rPr lang="el-GR" dirty="0" err="1">
                <a:solidFill>
                  <a:schemeClr val="tx1"/>
                </a:solidFill>
              </a:rPr>
              <a:t>γραμματισμός</a:t>
            </a:r>
            <a:r>
              <a:rPr lang="el-GR" dirty="0">
                <a:solidFill>
                  <a:schemeClr val="tx1"/>
                </a:solidFill>
              </a:rPr>
              <a:t>, όχι για να μάθουν δογματικά τι έχει οριστεί εκ των προτέρων ως σωστό και λάθος από κάποια αυθεντία, ιδεολογία ή θεωρία, αλλά για να μπορούν να αξιολογούν εναλλακτικές προσεγγίσεις και να κρίνουν επιχειρήματα και θέσεις, ώστε να εκτιμούν τη </a:t>
            </a:r>
            <a:r>
              <a:rPr lang="el-GR" dirty="0" err="1">
                <a:solidFill>
                  <a:schemeClr val="tx1"/>
                </a:solidFill>
              </a:rPr>
              <a:t>συνθετότητα</a:t>
            </a:r>
            <a:r>
              <a:rPr lang="el-GR" dirty="0">
                <a:solidFill>
                  <a:schemeClr val="tx1"/>
                </a:solidFill>
              </a:rPr>
              <a:t> των ηθικών ζητημάτων και να φτάνουν σε έναν πιο επεξεργασμένο προβληματισμό για το τι είναι το ηθικά ορθό.</a:t>
            </a:r>
          </a:p>
          <a:p>
            <a:pPr algn="r"/>
            <a:r>
              <a:rPr lang="el-GR" b="1" dirty="0">
                <a:solidFill>
                  <a:schemeClr val="tx1"/>
                </a:solidFill>
              </a:rPr>
              <a:t>(Από το ΠΣ του Λυκείου)</a:t>
            </a:r>
          </a:p>
        </p:txBody>
      </p:sp>
    </p:spTree>
    <p:extLst>
      <p:ext uri="{BB962C8B-B14F-4D97-AF65-F5344CB8AC3E}">
        <p14:creationId xmlns:p14="http://schemas.microsoft.com/office/powerpoint/2010/main" val="606722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8BDF4-E8EF-ECD4-D83D-9E0DAF8EA8B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E4E26E6-1F31-8C16-6BB8-21AAB5A1E774}"/>
              </a:ext>
            </a:extLst>
          </p:cNvPr>
          <p:cNvSpPr>
            <a:spLocks noGrp="1"/>
          </p:cNvSpPr>
          <p:nvPr>
            <p:ph type="title"/>
          </p:nvPr>
        </p:nvSpPr>
        <p:spPr>
          <a:xfrm>
            <a:off x="825613" y="299302"/>
            <a:ext cx="8534400" cy="709366"/>
          </a:xfrm>
        </p:spPr>
        <p:txBody>
          <a:bodyPr/>
          <a:lstStyle/>
          <a:p>
            <a:r>
              <a:rPr lang="el-GR" b="1" dirty="0" err="1">
                <a:effectLst>
                  <a:outerShdw blurRad="38100" dist="38100" dir="2700000" algn="tl">
                    <a:srgbClr val="000000">
                      <a:alpha val="43137"/>
                    </a:srgbClr>
                  </a:outerShdw>
                </a:effectLst>
              </a:rPr>
              <a:t>Ειδικοι</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σκοποι</a:t>
            </a:r>
            <a:endParaRPr lang="el-GR"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5C691611-3659-9FA0-DBA3-364830B140A3}"/>
              </a:ext>
            </a:extLst>
          </p:cNvPr>
          <p:cNvSpPr>
            <a:spLocks noGrp="1"/>
          </p:cNvSpPr>
          <p:nvPr>
            <p:ph idx="1"/>
          </p:nvPr>
        </p:nvSpPr>
        <p:spPr>
          <a:xfrm>
            <a:off x="150830" y="1008668"/>
            <a:ext cx="11943760" cy="5646657"/>
          </a:xfrm>
        </p:spPr>
        <p:txBody>
          <a:bodyPr>
            <a:normAutofit fontScale="85000" lnSpcReduction="20000"/>
          </a:bodyPr>
          <a:lstStyle/>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α) Να ενισχυθεί η κριτική και συνθετική σκέψη, ειδικά σε σχέση με τις σύγχρονες προκλήσεις. </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β) Να αντιληφθούν ότι η ηθική σκέψη είναι ανεξάρτητη από τους νόμους, τις παραδοσιακές ή  θρησκευτικές πεποιθήσεις. Η Φιλοσοφία, το δίκαιο και οι διάφορες θρησκείες και πνευματικές παραδόσεις προσεγγίζουν διαφορετικά τα ηθικά ζητήματα. Ωστόσο, αυτό δε σημαίνει ότι η ηθική μπορεί να αγνοεί πλήρως τις αξίες που ενσωματώνονται σε αυτές τις παραδόσεις.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γ) Να αντιληφθούν ότι η Ηθική έχει και έναν ουσιωδώς πρακτικό χαρακτήρα και είναι χρήσιμη για την καθημερινή ζωή, ιδιαίτερα στη λήψη αποφάσεων που σχετίζονται με ηθικά διλήμματα και συγκρούσεις αξιών/καθηκόντων.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δ) Να διακρίνουν τους ηθικούς κανόνες τους οποίους δεχόμαστε πως πρέπει να καθοδηγούν τις αποφάσεις μας από τις κοινωνικές συμβάσεις και τις πολιτισμικές παραδόσεις.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ε) Να αξιοποιούν τις επιστήμες και να μην αγνοούν τα πορίσματά τους όταν λαμβάνουν ηθικές αποφάσεις.</a:t>
            </a:r>
          </a:p>
          <a:p>
            <a:pPr marL="0" indent="0">
              <a:buNone/>
            </a:pP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στ</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Να ενισχυθεί το αίσθημα του δικαίου και της ευθύνης.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ζ) Να ενισχυθεί στη σκέψη τους η αλληλεγγύη, η ενσυναίσθηση και το ενδιαφέρον για τον πόνο των άλλων ανθρώπων, αλλά και των μη ανθρώπινων ζώων.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η) Να καλλιεργηθεί το αίσθημα του υπεύθυνου και κριτικά σκεπτόμενου πολίτη, ο οποίος είναι απαλλαγμένος κατά το δυνατόν από προκαταλήψεις, στερεότυπα και δεισιδαιμονίες.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θ) Να γνωρίσουν αρχές της Ηθικής των πιο διαδεδομένων θεωριών και θρησκειών του κόσμου.</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ι) Να προβληματιστούν για τα μεγάλα ηθικά προβλήματα που αντιμετωπίζει σήμερα ο άνθρωπος στα πεδία της πολιτικής, της οικολογίας και της τεχνολογίας. </a:t>
            </a:r>
          </a:p>
          <a:p>
            <a:pPr marL="0" indent="0">
              <a:buNone/>
            </a:pP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ια</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Να αντιλαμβάνονται τη σημασία κάποιων παραδοσιακών αξιών και να προβληματίζονται για την ανάγκη υιοθέτησης και νέων υπό το βάρος των σύγχρονων αναγκών.</a:t>
            </a:r>
          </a:p>
          <a:p>
            <a:pPr marL="0" indent="0">
              <a:buNone/>
            </a:pPr>
            <a:endParaRPr lang="el-GR" b="1" dirty="0">
              <a:solidFill>
                <a:schemeClr val="tx1"/>
              </a:solidFill>
            </a:endParaRPr>
          </a:p>
        </p:txBody>
      </p:sp>
    </p:spTree>
    <p:extLst>
      <p:ext uri="{BB962C8B-B14F-4D97-AF65-F5344CB8AC3E}">
        <p14:creationId xmlns:p14="http://schemas.microsoft.com/office/powerpoint/2010/main" val="2634579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72002-FDF3-737F-A1AF-15B0F510B22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B64E50A-6513-0EE8-B6C7-6A43168B6A41}"/>
              </a:ext>
            </a:extLst>
          </p:cNvPr>
          <p:cNvSpPr>
            <a:spLocks noGrp="1"/>
          </p:cNvSpPr>
          <p:nvPr>
            <p:ph type="title"/>
          </p:nvPr>
        </p:nvSpPr>
        <p:spPr>
          <a:xfrm>
            <a:off x="825613" y="299302"/>
            <a:ext cx="8534400" cy="709366"/>
          </a:xfrm>
        </p:spPr>
        <p:txBody>
          <a:bodyPr/>
          <a:lstStyle/>
          <a:p>
            <a:r>
              <a:rPr lang="el-GR" b="1" dirty="0">
                <a:effectLst>
                  <a:outerShdw blurRad="38100" dist="38100" dir="2700000" algn="tl">
                    <a:srgbClr val="000000">
                      <a:alpha val="43137"/>
                    </a:srgbClr>
                  </a:outerShdw>
                </a:effectLst>
              </a:rPr>
              <a:t>ΣΤΟΧΟΙ</a:t>
            </a:r>
            <a:endParaRPr lang="el-GR" dirty="0"/>
          </a:p>
        </p:txBody>
      </p:sp>
      <p:sp>
        <p:nvSpPr>
          <p:cNvPr id="3" name="Θέση περιεχομένου 2">
            <a:extLst>
              <a:ext uri="{FF2B5EF4-FFF2-40B4-BE49-F238E27FC236}">
                <a16:creationId xmlns:a16="http://schemas.microsoft.com/office/drawing/2014/main" id="{D9682633-EBB3-C56D-734C-A326717EA7D8}"/>
              </a:ext>
            </a:extLst>
          </p:cNvPr>
          <p:cNvSpPr>
            <a:spLocks noGrp="1"/>
          </p:cNvSpPr>
          <p:nvPr>
            <p:ph idx="1"/>
          </p:nvPr>
        </p:nvSpPr>
        <p:spPr>
          <a:xfrm>
            <a:off x="150830" y="1008668"/>
            <a:ext cx="11943760" cy="5646657"/>
          </a:xfrm>
        </p:spPr>
        <p:txBody>
          <a:bodyPr>
            <a:normAutofit/>
          </a:bodyPr>
          <a:lstStyle/>
          <a:p>
            <a:pPr marL="0" indent="0">
              <a:buNone/>
            </a:pP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Ι. Γνώσεις </a:t>
            </a:r>
            <a:endParaRPr lang="en-US"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Οι μαθητές/</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τριες</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να είναι σε θέση:</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	Να γνωρίσουν τις σημαντικότερες θεωρίες της Ηθικής Φιλοσοφίας και να εξετάσουν τη δυνατότητα σύνθεσής τους.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	Να αναγνωρίσουν την ιδιαιτερότητα της ηθικής σκέψης ως πνευματικής δραστηριότητας, αλλά και τον πρακτικό χαρακτήρα της. </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3.	Να γνωρίσουν έννοιες και όρους-κλειδιά της Ηθικής, ώστε να μπορούν να τα χρησιμοποιούν για να χειρίζονται ηθικά προβλήματα.</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4.	Να μπορούν να διακρίνουν μεταξύ αξιών, κανονιστικών αρχών και αρετών, και να αντιλαμβάνονται τη σχέση συγκεκριμένων από αυτές και τις ενδεχόμενες ασυμβατότητες μεταξύ τους (ισότητα και ελευθερία) και να προσπαθούν να τις συμφιλιώνουν.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5.	Να γνωρίσουν βασικά στοιχεία των ηθικών αρχών των πιο διαδεδομένων θρησκειών του κόσμου.</a:t>
            </a:r>
          </a:p>
          <a:p>
            <a:pPr marL="0" indent="0">
              <a:buNone/>
            </a:pPr>
            <a:endParaRPr lang="el-GR" dirty="0">
              <a:solidFill>
                <a:schemeClr val="bg2"/>
              </a:solidFill>
            </a:endParaRPr>
          </a:p>
          <a:p>
            <a:endParaRPr lang="el-GR" b="1" dirty="0">
              <a:solidFill>
                <a:schemeClr val="tx1"/>
              </a:solidFill>
            </a:endParaRPr>
          </a:p>
        </p:txBody>
      </p:sp>
    </p:spTree>
    <p:extLst>
      <p:ext uri="{BB962C8B-B14F-4D97-AF65-F5344CB8AC3E}">
        <p14:creationId xmlns:p14="http://schemas.microsoft.com/office/powerpoint/2010/main" val="3066921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94779-A36F-E585-38A0-B2DF4EA3CC1C}"/>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404D50F-58E2-9EF6-7B41-26FA3E1334C1}"/>
              </a:ext>
            </a:extLst>
          </p:cNvPr>
          <p:cNvSpPr>
            <a:spLocks noGrp="1"/>
          </p:cNvSpPr>
          <p:nvPr>
            <p:ph type="title"/>
          </p:nvPr>
        </p:nvSpPr>
        <p:spPr>
          <a:xfrm>
            <a:off x="825613" y="299302"/>
            <a:ext cx="8534400" cy="709366"/>
          </a:xfrm>
        </p:spPr>
        <p:txBody>
          <a:bodyPr/>
          <a:lstStyle/>
          <a:p>
            <a:r>
              <a:rPr lang="el-GR" b="1" dirty="0">
                <a:effectLst>
                  <a:outerShdw blurRad="38100" dist="38100" dir="2700000" algn="tl">
                    <a:srgbClr val="000000">
                      <a:alpha val="43137"/>
                    </a:srgbClr>
                  </a:outerShdw>
                </a:effectLst>
              </a:rPr>
              <a:t>ΣΤΟΧΟΙ</a:t>
            </a:r>
            <a:endParaRPr lang="el-GR" dirty="0"/>
          </a:p>
        </p:txBody>
      </p:sp>
      <p:sp>
        <p:nvSpPr>
          <p:cNvPr id="3" name="Θέση περιεχομένου 2">
            <a:extLst>
              <a:ext uri="{FF2B5EF4-FFF2-40B4-BE49-F238E27FC236}">
                <a16:creationId xmlns:a16="http://schemas.microsoft.com/office/drawing/2014/main" id="{DD4DD2A5-555F-0509-34FD-AC22B54FA1B5}"/>
              </a:ext>
            </a:extLst>
          </p:cNvPr>
          <p:cNvSpPr>
            <a:spLocks noGrp="1"/>
          </p:cNvSpPr>
          <p:nvPr>
            <p:ph idx="1"/>
          </p:nvPr>
        </p:nvSpPr>
        <p:spPr>
          <a:xfrm>
            <a:off x="150830" y="1008668"/>
            <a:ext cx="11943760" cy="5646657"/>
          </a:xfrm>
        </p:spPr>
        <p:txBody>
          <a:bodyPr>
            <a:normAutofit fontScale="92500"/>
          </a:bodyPr>
          <a:lstStyle/>
          <a:p>
            <a:pPr marL="0" indent="0">
              <a:buNone/>
            </a:pPr>
            <a:r>
              <a:rPr lang="el-GR" b="1" u="sng" dirty="0">
                <a:solidFill>
                  <a:schemeClr val="bg2"/>
                </a:solidFill>
              </a:rPr>
              <a:t>ΙΙ. Ικανότητες-Δεξιότητες</a:t>
            </a:r>
            <a:endParaRPr lang="en-US" b="1" u="sng" dirty="0">
              <a:solidFill>
                <a:schemeClr val="bg2"/>
              </a:solidFill>
            </a:endParaRP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Οι μαθητές/</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τριες</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να είναι σε θέση:</a:t>
            </a:r>
          </a:p>
          <a:p>
            <a:pPr marL="0" indent="0">
              <a:buNone/>
            </a:pPr>
            <a:endParaRPr lang="el-G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	Να μάθουν να χρησιμοποιούν τόσο τη λογική όσο και τα συναισθήματά τους για τη λήψη ηθικών αποφάσεων.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	Να μπορούν να ασκούν κριτική στις διάφορες ηθικές θεωρίες και θέσεις.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3.	Να επεξεργάζονται ηθικά διλήμματα (ατομικά ή ομαδικά) και να τεκμηριώνουν την άποψή τους (γραπτά ή προφορικά).</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4.	Να είναι σε θέση να κατανοούν και να αξιοποιούν τις πρωτότυπες φιλοσοφικές πηγές.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5.	Να μάθουν να διαβάζουν κριτικά τα ψηφιακά κείμενα και να αξιολογούν την εγκυρότητα και την αντικειμενικότητά τους.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6.	Να διαβάζουν με κριτική ματιά τα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πολυτροπικά</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κείμενα, να κρίνουν κινηματογραφικές ταινίες και καλλιτεχνικά έργα, εντάσσοντάς τα σε επιμέρους ηθικά πλαίσια και κεντρικούς φιλοσοφικούς προβληματισμούς.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7.	Να μπορούν να διακρίνουν τις ηθικές θεωρήσεις διαφορετικών θρησκευτικών αντιλήψεων.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8.	Να αναπτύξουν την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κοινωνικο</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-συναισθηματική νοημοσύνη τους.</a:t>
            </a:r>
          </a:p>
          <a:p>
            <a:pPr marL="0" indent="0">
              <a:buNone/>
            </a:pPr>
            <a:endParaRPr lang="el-GR" b="1" dirty="0">
              <a:solidFill>
                <a:schemeClr val="bg2"/>
              </a:solidFill>
            </a:endParaRPr>
          </a:p>
        </p:txBody>
      </p:sp>
    </p:spTree>
    <p:extLst>
      <p:ext uri="{BB962C8B-B14F-4D97-AF65-F5344CB8AC3E}">
        <p14:creationId xmlns:p14="http://schemas.microsoft.com/office/powerpoint/2010/main" val="4112133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936D-88C9-3AE0-C1FC-C69F704583E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46F8B2A-6E85-F6E2-B733-DAA8F5D11339}"/>
              </a:ext>
            </a:extLst>
          </p:cNvPr>
          <p:cNvSpPr>
            <a:spLocks noGrp="1"/>
          </p:cNvSpPr>
          <p:nvPr>
            <p:ph type="title"/>
          </p:nvPr>
        </p:nvSpPr>
        <p:spPr>
          <a:xfrm>
            <a:off x="825613" y="113122"/>
            <a:ext cx="8534400" cy="556181"/>
          </a:xfrm>
        </p:spPr>
        <p:txBody>
          <a:bodyPr>
            <a:normAutofit fontScale="90000"/>
          </a:bodyPr>
          <a:lstStyle/>
          <a:p>
            <a:r>
              <a:rPr lang="el-GR" b="1" dirty="0">
                <a:effectLst>
                  <a:outerShdw blurRad="38100" dist="38100" dir="2700000" algn="tl">
                    <a:srgbClr val="000000">
                      <a:alpha val="43137"/>
                    </a:srgbClr>
                  </a:outerShdw>
                </a:effectLst>
              </a:rPr>
              <a:t>ΣΤΟΧΟΙ</a:t>
            </a:r>
            <a:endParaRPr lang="el-GR" dirty="0"/>
          </a:p>
        </p:txBody>
      </p:sp>
      <p:sp>
        <p:nvSpPr>
          <p:cNvPr id="3" name="Θέση περιεχομένου 2">
            <a:extLst>
              <a:ext uri="{FF2B5EF4-FFF2-40B4-BE49-F238E27FC236}">
                <a16:creationId xmlns:a16="http://schemas.microsoft.com/office/drawing/2014/main" id="{8383FF9B-0FBD-1B92-6C90-D897276ADF60}"/>
              </a:ext>
            </a:extLst>
          </p:cNvPr>
          <p:cNvSpPr>
            <a:spLocks noGrp="1"/>
          </p:cNvSpPr>
          <p:nvPr>
            <p:ph idx="1"/>
          </p:nvPr>
        </p:nvSpPr>
        <p:spPr>
          <a:xfrm>
            <a:off x="0" y="669304"/>
            <a:ext cx="12192000" cy="6188696"/>
          </a:xfrm>
        </p:spPr>
        <p:txBody>
          <a:bodyPr>
            <a:normAutofit fontScale="85000" lnSpcReduction="20000"/>
          </a:bodyPr>
          <a:lstStyle/>
          <a:p>
            <a:pPr marL="0" indent="0">
              <a:buNone/>
            </a:pPr>
            <a:r>
              <a:rPr lang="el-GR" b="1" u="sng" dirty="0">
                <a:solidFill>
                  <a:schemeClr val="bg2"/>
                </a:solidFill>
              </a:rPr>
              <a:t>ΙΙΙ. Αξίες-Στάσεις</a:t>
            </a:r>
            <a:endParaRPr lang="en-US" b="1" u="sng" dirty="0">
              <a:solidFill>
                <a:schemeClr val="bg2"/>
              </a:solidFill>
            </a:endParaRP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Οι μαθητές/</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τριες</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να είναι σε θέση:</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	Να κατανοούν τον ανοιχτό χαρακτήρα πολλών ηθικών ερωτημάτων και την αξία του διαλόγου, της διαλλακτικότητας και του αλληλοσεβασμού για την απάντησή τους.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	Να αντιλαμβάνονται την ποικιλότητα των διαφορετικών ηθικών αντιλήψεων, είτε αυτές προέρχονται από φιλοσοφικές προσεγγίσεις είτε από διαφορετικές θρησκευτικές πεποιθήσεις, και να επιλέγουν αυτές που κρίνουν ότι είναι ορθές.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3.	Να αναγνωρίζουν ότι η Ηθική, εκτός από τον θεωρητικό χαρακτήρα και το γνωστικό της μέρος, έχει κι έναν πρακτικό χαρακτήρα, που μπορεί να λειτουργήσει ως οδηγός ζωής.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4.	Να διαμορφώνουν τον χαρακτήρα τους και μια προσωπική στάση ζωής με βάση τα θεωρητικά εργαλεία που προσφέρει το μάθημα.</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5.	Να αναπτύσσουν την ηθική ευαισθησία τους.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6.	Να αντιλαμβάνονται το σχολείο ως μια κοινότητα στην οποία θα πρέπει να επικρατούν οι αρχές της δικαιοσύνης, της αλληλεγγύης και της αμοιβαίας φροντίδας.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7.	Να αναγνωρίζουν την αξία του δημοκρατικού διαλόγου για την απάντηση των ηθικών ερωτημάτων.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8.	Να συνδέουν την ατομική ευημερία με την ευημερία της κοινωνίας.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9.	Να διακρίνουν τον οικουμενικό χαρακτήρα εννοιών και φιλοσοφικών ερωτημάτων, τόσο σε επίπεδο προβληματικής όσο και σε επίπεδο μεθόδων διατύπωσης, κριτικής ανάλυσης και τεκμηρίωσης των απαντήσεων.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10.	Να αναπτύσσουν κριτική στάση απέναντι στον προσηλυτισμό, την προπαγάνδα, τον αποπροσανατολισμό της κοινής γνώμης, τη βία, την τρομοκρατία και τη χειραγώγηση της συνείδησης.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11.	Να αντιμάχονται όλες τις μορφές διακρίσεων, όπως τον ρατσισμό, τον σεξισμό, την ξενοφοβία, τη μισαλλοδοξία, τον ηλικιακό ρατσισμό, την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ομοφοβία</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την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τρανσφοβία</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και τον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μισαναπηρισμό</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0" indent="0">
              <a:buNone/>
            </a:pPr>
            <a:endParaRPr lang="el-GR" b="1" dirty="0">
              <a:solidFill>
                <a:schemeClr val="bg2"/>
              </a:solidFill>
            </a:endParaRPr>
          </a:p>
        </p:txBody>
      </p:sp>
    </p:spTree>
    <p:extLst>
      <p:ext uri="{BB962C8B-B14F-4D97-AF65-F5344CB8AC3E}">
        <p14:creationId xmlns:p14="http://schemas.microsoft.com/office/powerpoint/2010/main" val="571886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1EB69-153B-B1D2-8836-F74B3D6BFDD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18835AB-AAF9-3D74-236A-9EDC53E38D2E}"/>
              </a:ext>
            </a:extLst>
          </p:cNvPr>
          <p:cNvSpPr>
            <a:spLocks noGrp="1"/>
          </p:cNvSpPr>
          <p:nvPr>
            <p:ph type="title"/>
          </p:nvPr>
        </p:nvSpPr>
        <p:spPr>
          <a:xfrm>
            <a:off x="925363" y="308728"/>
            <a:ext cx="10156614" cy="435989"/>
          </a:xfrm>
        </p:spPr>
        <p:txBody>
          <a:bodyPr>
            <a:normAutofit fontScale="90000"/>
          </a:bodyPr>
          <a:lstStyle/>
          <a:p>
            <a:r>
              <a:rPr lang="el-GR" sz="2700" b="1" dirty="0" err="1"/>
              <a:t>Συνοπτικ</a:t>
            </a:r>
            <a:r>
              <a:rPr lang="en-US" sz="2700" b="1" dirty="0"/>
              <a:t>h</a:t>
            </a:r>
            <a:r>
              <a:rPr lang="el-GR" sz="2700" b="1" dirty="0"/>
              <a:t> </a:t>
            </a:r>
            <a:r>
              <a:rPr lang="el-GR" sz="2700" b="1" dirty="0" err="1"/>
              <a:t>απεικ</a:t>
            </a:r>
            <a:r>
              <a:rPr lang="en-US" sz="2700" b="1" dirty="0"/>
              <a:t>o</a:t>
            </a:r>
            <a:r>
              <a:rPr lang="el-GR" sz="2700" b="1" dirty="0" err="1"/>
              <a:t>νιση</a:t>
            </a:r>
            <a:r>
              <a:rPr lang="el-GR" sz="2700" b="1" dirty="0"/>
              <a:t> του </a:t>
            </a:r>
            <a:r>
              <a:rPr lang="el-GR" sz="2700" b="1" dirty="0" err="1"/>
              <a:t>Προγρ</a:t>
            </a:r>
            <a:r>
              <a:rPr lang="en-US" sz="2700" b="1" dirty="0"/>
              <a:t>a</a:t>
            </a:r>
            <a:r>
              <a:rPr lang="el-GR" sz="2700" b="1" dirty="0" err="1"/>
              <a:t>μματος</a:t>
            </a:r>
            <a:r>
              <a:rPr lang="el-GR" sz="2700" b="1" dirty="0"/>
              <a:t> </a:t>
            </a:r>
            <a:r>
              <a:rPr lang="el-GR" sz="2700" b="1" dirty="0" err="1"/>
              <a:t>ΣπουδΩν</a:t>
            </a:r>
            <a:endParaRPr lang="el-GR" b="1" dirty="0">
              <a:effectLst>
                <a:outerShdw blurRad="38100" dist="38100" dir="2700000" algn="tl">
                  <a:srgbClr val="000000">
                    <a:alpha val="43137"/>
                  </a:srgbClr>
                </a:outerShdw>
              </a:effectLst>
            </a:endParaRPr>
          </a:p>
        </p:txBody>
      </p:sp>
      <p:graphicFrame>
        <p:nvGraphicFramePr>
          <p:cNvPr id="8" name="Πίνακας 7">
            <a:extLst>
              <a:ext uri="{FF2B5EF4-FFF2-40B4-BE49-F238E27FC236}">
                <a16:creationId xmlns:a16="http://schemas.microsoft.com/office/drawing/2014/main" id="{99949319-FFC7-2158-6D53-F731F1DF2E9F}"/>
              </a:ext>
            </a:extLst>
          </p:cNvPr>
          <p:cNvGraphicFramePr>
            <a:graphicFrameLocks noGrp="1"/>
          </p:cNvGraphicFramePr>
          <p:nvPr>
            <p:extLst>
              <p:ext uri="{D42A27DB-BD31-4B8C-83A1-F6EECF244321}">
                <p14:modId xmlns:p14="http://schemas.microsoft.com/office/powerpoint/2010/main" val="4160904206"/>
              </p:ext>
            </p:extLst>
          </p:nvPr>
        </p:nvGraphicFramePr>
        <p:xfrm>
          <a:off x="825613" y="838987"/>
          <a:ext cx="10194322" cy="6194948"/>
        </p:xfrm>
        <a:graphic>
          <a:graphicData uri="http://schemas.openxmlformats.org/drawingml/2006/table">
            <a:tbl>
              <a:tblPr firstRow="1" firstCol="1" bandRow="1"/>
              <a:tblGrid>
                <a:gridCol w="3219439">
                  <a:extLst>
                    <a:ext uri="{9D8B030D-6E8A-4147-A177-3AD203B41FA5}">
                      <a16:colId xmlns:a16="http://schemas.microsoft.com/office/drawing/2014/main" val="3426413795"/>
                    </a:ext>
                  </a:extLst>
                </a:gridCol>
                <a:gridCol w="3407960">
                  <a:extLst>
                    <a:ext uri="{9D8B030D-6E8A-4147-A177-3AD203B41FA5}">
                      <a16:colId xmlns:a16="http://schemas.microsoft.com/office/drawing/2014/main" val="1547139048"/>
                    </a:ext>
                  </a:extLst>
                </a:gridCol>
                <a:gridCol w="3345164">
                  <a:extLst>
                    <a:ext uri="{9D8B030D-6E8A-4147-A177-3AD203B41FA5}">
                      <a16:colId xmlns:a16="http://schemas.microsoft.com/office/drawing/2014/main" val="2038370842"/>
                    </a:ext>
                  </a:extLst>
                </a:gridCol>
                <a:gridCol w="74341">
                  <a:extLst>
                    <a:ext uri="{9D8B030D-6E8A-4147-A177-3AD203B41FA5}">
                      <a16:colId xmlns:a16="http://schemas.microsoft.com/office/drawing/2014/main" val="2641468993"/>
                    </a:ext>
                  </a:extLst>
                </a:gridCol>
                <a:gridCol w="147418">
                  <a:extLst>
                    <a:ext uri="{9D8B030D-6E8A-4147-A177-3AD203B41FA5}">
                      <a16:colId xmlns:a16="http://schemas.microsoft.com/office/drawing/2014/main" val="2179449386"/>
                    </a:ext>
                  </a:extLst>
                </a:gridCol>
              </a:tblGrid>
              <a:tr h="262552">
                <a:tc>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Α΄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Β΄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Γ΄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0079412"/>
                  </a:ext>
                </a:extLst>
              </a:tr>
              <a:tr h="95381">
                <a:tc gridSpan="5">
                  <a:txBody>
                    <a:bodyPr/>
                    <a:lstStyle/>
                    <a:p>
                      <a:pPr>
                        <a:buNone/>
                      </a:pPr>
                      <a:r>
                        <a:rPr lang="el-GR" sz="2800" b="1" kern="1200" baseline="30000" dirty="0">
                          <a:solidFill>
                            <a:schemeClr val="tx1"/>
                          </a:solidFill>
                          <a:effectLst/>
                          <a:latin typeface="+mn-lt"/>
                          <a:ea typeface="+mn-ea"/>
                          <a:cs typeface="+mn-cs"/>
                        </a:rPr>
                        <a:t>1ο ΘΕΜΑΤΙΚΟ ΠΕΔΙΟ: Ηθικά ερωτήματα και ηθικές θεωρίες</a:t>
                      </a:r>
                      <a:endParaRPr lang="el-GR" sz="28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l-GR"/>
                    </a:p>
                  </a:txBody>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buNone/>
                      </a:pPr>
                      <a:endParaRPr lang="el-GR" sz="16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262095172"/>
                  </a:ext>
                </a:extLst>
              </a:tr>
              <a:tr h="5493908">
                <a:tc>
                  <a:txBody>
                    <a:bodyPr/>
                    <a:lstStyle/>
                    <a:p>
                      <a:pPr>
                        <a:lnSpc>
                          <a:spcPct val="100000"/>
                        </a:lnSpc>
                        <a:spcAft>
                          <a:spcPts val="6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1.	Τι είναι η Ηθική;</a:t>
                      </a:r>
                    </a:p>
                    <a:p>
                      <a:pPr>
                        <a:lnSpc>
                          <a:spcPct val="100000"/>
                        </a:lnSpc>
                        <a:spcAft>
                          <a:spcPts val="6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2.	Η εμφάνιση ηθικών κανόνων στις ανθρώπινες κοινωνίες</a:t>
                      </a:r>
                    </a:p>
                    <a:p>
                      <a:pPr>
                        <a:lnSpc>
                          <a:spcPct val="100000"/>
                        </a:lnSpc>
                        <a:spcAft>
                          <a:spcPts val="6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3.	</a:t>
                      </a:r>
                      <a:r>
                        <a:rPr lang="el-GR" sz="1800" dirty="0" err="1">
                          <a:effectLst/>
                          <a:latin typeface="Calibri" panose="020F0502020204030204" pitchFamily="34" charset="0"/>
                          <a:ea typeface="Calibri" panose="020F0502020204030204" pitchFamily="34" charset="0"/>
                          <a:cs typeface="Calibri" panose="020F0502020204030204" pitchFamily="34" charset="0"/>
                        </a:rPr>
                        <a:t>Αρετολογική</a:t>
                      </a:r>
                      <a:r>
                        <a:rPr lang="el-GR" sz="1800" dirty="0">
                          <a:effectLst/>
                          <a:latin typeface="Calibri" panose="020F0502020204030204" pitchFamily="34" charset="0"/>
                          <a:ea typeface="Calibri" panose="020F0502020204030204" pitchFamily="34" charset="0"/>
                          <a:cs typeface="Calibri" panose="020F0502020204030204" pitchFamily="34" charset="0"/>
                        </a:rPr>
                        <a:t> Ηθική</a:t>
                      </a:r>
                    </a:p>
                    <a:p>
                      <a:pPr>
                        <a:lnSpc>
                          <a:spcPct val="100000"/>
                        </a:lnSpc>
                        <a:spcAft>
                          <a:spcPts val="6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4.	Ηθική και δίκαιο</a:t>
                      </a:r>
                    </a:p>
                    <a:p>
                      <a:pPr>
                        <a:lnSpc>
                          <a:spcPct val="100000"/>
                        </a:lnSpc>
                        <a:spcAft>
                          <a:spcPts val="6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5.	Αλτρουισμός ή εγωισμός;</a:t>
                      </a:r>
                    </a:p>
                    <a:p>
                      <a:pPr>
                        <a:lnSpc>
                          <a:spcPct val="100000"/>
                        </a:lnSpc>
                        <a:spcAft>
                          <a:spcPts val="6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6.	Ηθική και συναισθήματα</a:t>
                      </a:r>
                    </a:p>
                    <a:p>
                      <a:pPr>
                        <a:lnSpc>
                          <a:spcPct val="100000"/>
                        </a:lnSpc>
                        <a:spcAft>
                          <a:spcPts val="6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7.	Ηδονισμός/</a:t>
                      </a:r>
                      <a:r>
                        <a:rPr lang="el-GR" sz="1800" dirty="0" err="1">
                          <a:effectLst/>
                          <a:latin typeface="Calibri" panose="020F0502020204030204" pitchFamily="34" charset="0"/>
                          <a:ea typeface="Calibri" panose="020F0502020204030204" pitchFamily="34" charset="0"/>
                          <a:cs typeface="Calibri" panose="020F0502020204030204" pitchFamily="34" charset="0"/>
                        </a:rPr>
                        <a:t>ηδονοκρατία</a:t>
                      </a: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0000"/>
                        </a:lnSpc>
                        <a:spcAft>
                          <a:spcPts val="6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8.	Γιατί να υιοθετούμε την ηθική στάση ζωής;</a:t>
                      </a:r>
                    </a:p>
                    <a:p>
                      <a:pPr>
                        <a:lnSpc>
                          <a:spcPct val="100000"/>
                        </a:lnSpc>
                        <a:spcAft>
                          <a:spcPts val="6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9.	Αλήθεια και ψέμα</a:t>
                      </a:r>
                    </a:p>
                    <a:p>
                      <a:pPr>
                        <a:lnSpc>
                          <a:spcPct val="100000"/>
                        </a:lnSpc>
                        <a:spcAft>
                          <a:spcPts val="600"/>
                        </a:spcAft>
                        <a:buNone/>
                      </a:pPr>
                      <a:r>
                        <a:rPr lang="el-GR" sz="1800" dirty="0">
                          <a:effectLst/>
                          <a:latin typeface="Calibri" panose="020F0502020204030204" pitchFamily="34" charset="0"/>
                          <a:ea typeface="Calibri" panose="020F0502020204030204" pitchFamily="34" charset="0"/>
                          <a:cs typeface="Calibri" panose="020F0502020204030204" pitchFamily="34" charset="0"/>
                        </a:rPr>
                        <a:t>10.	Ζώντας μια ευτυχισμένη ζωή</a:t>
                      </a:r>
                    </a:p>
                    <a:p>
                      <a:pPr>
                        <a:lnSpc>
                          <a:spcPct val="100000"/>
                        </a:lnSpc>
                        <a:spcAft>
                          <a:spcPts val="600"/>
                        </a:spcAft>
                        <a:buNone/>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	Πλατωνική Ηθική</a:t>
                      </a:r>
                    </a:p>
                    <a:p>
                      <a:pPr marL="0" lvl="0" indent="0">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2.	Στωική Ηθική</a:t>
                      </a:r>
                    </a:p>
                    <a:p>
                      <a:pPr marL="0" lvl="0" indent="0">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3.	Δίκαιο και δικαιοσύνη</a:t>
                      </a:r>
                    </a:p>
                    <a:p>
                      <a:pPr marL="0" lvl="0" indent="0">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4.	Οι θεωρίες του κοινωνικού συμβολαίου</a:t>
                      </a:r>
                    </a:p>
                    <a:p>
                      <a:pPr marL="0" lvl="0" indent="0">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5.	Ηθικός εγωισμός</a:t>
                      </a:r>
                    </a:p>
                    <a:p>
                      <a:pPr marL="0" lvl="0" indent="0">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6.	Πολιτισμικός σχετικισμός</a:t>
                      </a:r>
                    </a:p>
                    <a:p>
                      <a:pPr marL="0" lvl="0" indent="0">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7.	Η πρόκληση του μηδενισμού</a:t>
                      </a:r>
                    </a:p>
                    <a:p>
                      <a:pPr marL="0" lvl="0" indent="0">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8.	Ελευθερία και υπευθυνότητα</a:t>
                      </a:r>
                    </a:p>
                    <a:p>
                      <a:pPr marL="0" lvl="0" indent="0">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9.	Πώς να είμαι καλύτερος άνθρωπος</a:t>
                      </a:r>
                    </a:p>
                    <a:p>
                      <a:pPr marL="0" lvl="0" indent="0">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10.	Η αγάπη για τον εαυτό μου και τους άλλους </a:t>
                      </a:r>
                    </a:p>
                    <a:p>
                      <a:pPr marL="342900" lvl="0" indent="-342900">
                        <a:lnSpc>
                          <a:spcPct val="100000"/>
                        </a:lnSpc>
                        <a:spcAft>
                          <a:spcPts val="600"/>
                        </a:spcAft>
                        <a:buFont typeface="+mj-lt"/>
                        <a:buAutoNum type="arabicPeriod" startAt="6"/>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just">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	Ελευθερία της βούλησης</a:t>
                      </a:r>
                    </a:p>
                    <a:p>
                      <a:pPr marL="0" lvl="0" indent="0" algn="just">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2.	Ωφελιμισμός</a:t>
                      </a:r>
                    </a:p>
                    <a:p>
                      <a:pPr marL="0" lvl="0" indent="0" algn="just">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3.	Καντιανή Ηθική</a:t>
                      </a:r>
                    </a:p>
                    <a:p>
                      <a:pPr marL="0" lvl="0" indent="0" algn="just">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4.	Ηθικός σχετικισμός</a:t>
                      </a:r>
                    </a:p>
                    <a:p>
                      <a:pPr marL="0" lvl="0" indent="0" algn="just">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5.	Φεμινιστική Ηθική</a:t>
                      </a:r>
                    </a:p>
                    <a:p>
                      <a:pPr marL="0" lvl="0" indent="0" algn="just">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6.	Τα θεμέλια της ανθρώπινης συμπεριφοράς (υπό το πρίσμα της βιολογίας και της ηθικής)</a:t>
                      </a:r>
                    </a:p>
                    <a:p>
                      <a:pPr marL="0" lvl="0" indent="0" algn="just">
                        <a:lnSpc>
                          <a:spcPct val="100000"/>
                        </a:lnSpc>
                        <a:spcAft>
                          <a:spcPts val="6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7.	Οι φιλοσοφικές «θεραπείες» για τον φόβο του θανάτου</a:t>
                      </a:r>
                    </a:p>
                    <a:p>
                      <a:pPr marL="342900" lvl="0" indent="-342900" algn="just">
                        <a:lnSpc>
                          <a:spcPct val="100000"/>
                        </a:lnSpc>
                        <a:spcAft>
                          <a:spcPts val="6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gridSpan="2">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a:noFill/>
                    </a:lnB>
                    <a:noFill/>
                  </a:tcPr>
                </a:tc>
                <a:tc hMerge="1">
                  <a:txBody>
                    <a:bodyPr/>
                    <a:lstStyle/>
                    <a:p>
                      <a:pPr>
                        <a:buNone/>
                      </a:pPr>
                      <a:endParaRPr lang="el-GR" sz="700"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B>
                      <a:noFill/>
                    </a:lnB>
                    <a:noFill/>
                  </a:tcPr>
                </a:tc>
                <a:extLst>
                  <a:ext uri="{0D108BD9-81ED-4DB2-BD59-A6C34878D82A}">
                    <a16:rowId xmlns:a16="http://schemas.microsoft.com/office/drawing/2014/main" val="307932787"/>
                  </a:ext>
                </a:extLst>
              </a:tr>
            </a:tbl>
          </a:graphicData>
        </a:graphic>
      </p:graphicFrame>
    </p:spTree>
    <p:extLst>
      <p:ext uri="{BB962C8B-B14F-4D97-AF65-F5344CB8AC3E}">
        <p14:creationId xmlns:p14="http://schemas.microsoft.com/office/powerpoint/2010/main" val="128988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4">
            <a:extLst>
              <a:ext uri="{FF2B5EF4-FFF2-40B4-BE49-F238E27FC236}">
                <a16:creationId xmlns:a16="http://schemas.microsoft.com/office/drawing/2014/main" id="{4C5FE627-836D-63A3-A93B-D593FFC6F966}"/>
              </a:ext>
            </a:extLst>
          </p:cNvPr>
          <p:cNvSpPr txBox="1"/>
          <p:nvPr/>
        </p:nvSpPr>
        <p:spPr>
          <a:xfrm>
            <a:off x="1156208" y="914850"/>
            <a:ext cx="8436610" cy="2514150"/>
          </a:xfrm>
          <a:prstGeom prst="rect">
            <a:avLst/>
          </a:prstGeom>
        </p:spPr>
        <p:txBody>
          <a:bodyPr vert="horz" wrap="square" lIns="0" tIns="13335" rIns="0" bIns="0" rtlCol="0">
            <a:spAutoFit/>
          </a:bodyPr>
          <a:lstStyle/>
          <a:p>
            <a:pPr marL="29209">
              <a:lnSpc>
                <a:spcPct val="100000"/>
              </a:lnSpc>
              <a:spcBef>
                <a:spcPts val="105"/>
              </a:spcBef>
            </a:pPr>
            <a:r>
              <a:rPr lang="el-GR" sz="2800" spc="-5" dirty="0">
                <a:latin typeface="Calibri"/>
                <a:cs typeface="Calibri"/>
              </a:rPr>
              <a:t>Μπορεί να δείτε τα Προγράμματα Σπουδών για όλες τις τάξεις, όπως και όλες τις πληροφορίες που χρειάζεστε για το μάθημα σε σχετική σελίδα του ΙΕΠ:</a:t>
            </a:r>
          </a:p>
          <a:p>
            <a:pPr marL="29209">
              <a:lnSpc>
                <a:spcPct val="100000"/>
              </a:lnSpc>
              <a:spcBef>
                <a:spcPts val="105"/>
              </a:spcBef>
            </a:pPr>
            <a:endParaRPr lang="el-GR" sz="2800" spc="-5" dirty="0">
              <a:latin typeface="Calibri"/>
              <a:cs typeface="Calibri"/>
            </a:endParaRPr>
          </a:p>
          <a:p>
            <a:pPr marL="29209">
              <a:lnSpc>
                <a:spcPct val="100000"/>
              </a:lnSpc>
              <a:spcBef>
                <a:spcPts val="105"/>
              </a:spcBef>
            </a:pPr>
            <a:r>
              <a:rPr lang="en-US" sz="2800" dirty="0">
                <a:latin typeface="Calibri"/>
                <a:cs typeface="Calibri"/>
                <a:hlinkClick r:id="rId2"/>
              </a:rPr>
              <a:t>https://www.iep.edu.gr/programmata-spoudon-2/</a:t>
            </a:r>
            <a:endParaRPr lang="el-GR" sz="2800" dirty="0">
              <a:latin typeface="Calibri"/>
              <a:cs typeface="Calibri"/>
            </a:endParaRPr>
          </a:p>
          <a:p>
            <a:pPr marL="29209">
              <a:lnSpc>
                <a:spcPct val="100000"/>
              </a:lnSpc>
              <a:spcBef>
                <a:spcPts val="105"/>
              </a:spcBef>
            </a:pPr>
            <a:endParaRPr sz="2000" dirty="0">
              <a:latin typeface="Calibri"/>
              <a:cs typeface="Calibri"/>
            </a:endParaRPr>
          </a:p>
        </p:txBody>
      </p:sp>
      <p:pic>
        <p:nvPicPr>
          <p:cNvPr id="1026" name="Picture 2" descr="Ηθική: Πότε μια επιχειρηματική απόφαση είναι ηθικά σωστή; - Purpose  Συμβουλευτική">
            <a:extLst>
              <a:ext uri="{FF2B5EF4-FFF2-40B4-BE49-F238E27FC236}">
                <a16:creationId xmlns:a16="http://schemas.microsoft.com/office/drawing/2014/main" id="{40F7A351-D689-3B12-9B4A-4507254FFE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208" y="3643698"/>
            <a:ext cx="400050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4357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50B36-0EDA-AE5F-C3A9-855E16210BC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477CADA-0CA4-1CB4-AC7D-0CAF38E9C709}"/>
              </a:ext>
            </a:extLst>
          </p:cNvPr>
          <p:cNvSpPr>
            <a:spLocks noGrp="1"/>
          </p:cNvSpPr>
          <p:nvPr>
            <p:ph type="title"/>
          </p:nvPr>
        </p:nvSpPr>
        <p:spPr>
          <a:xfrm>
            <a:off x="825613" y="299302"/>
            <a:ext cx="10156614" cy="435989"/>
          </a:xfrm>
        </p:spPr>
        <p:txBody>
          <a:bodyPr>
            <a:normAutofit fontScale="90000"/>
          </a:bodyPr>
          <a:lstStyle/>
          <a:p>
            <a:r>
              <a:rPr lang="el-GR" sz="2700" b="1" dirty="0" err="1"/>
              <a:t>Συνοπτικ</a:t>
            </a:r>
            <a:r>
              <a:rPr lang="en-US" sz="2700" b="1" dirty="0"/>
              <a:t>h</a:t>
            </a:r>
            <a:r>
              <a:rPr lang="el-GR" sz="2700" b="1" dirty="0"/>
              <a:t> </a:t>
            </a:r>
            <a:r>
              <a:rPr lang="el-GR" sz="2700" b="1" dirty="0" err="1"/>
              <a:t>απεικ</a:t>
            </a:r>
            <a:r>
              <a:rPr lang="en-US" sz="2700" b="1" dirty="0"/>
              <a:t>o</a:t>
            </a:r>
            <a:r>
              <a:rPr lang="el-GR" sz="2700" b="1" dirty="0" err="1"/>
              <a:t>νιση</a:t>
            </a:r>
            <a:r>
              <a:rPr lang="el-GR" sz="2700" b="1" dirty="0"/>
              <a:t> του </a:t>
            </a:r>
            <a:r>
              <a:rPr lang="el-GR" sz="2700" b="1" dirty="0" err="1"/>
              <a:t>Προγρ</a:t>
            </a:r>
            <a:r>
              <a:rPr lang="en-US" sz="2700" b="1" dirty="0"/>
              <a:t>a</a:t>
            </a:r>
            <a:r>
              <a:rPr lang="el-GR" sz="2700" b="1" dirty="0" err="1"/>
              <a:t>μματος</a:t>
            </a:r>
            <a:r>
              <a:rPr lang="el-GR" sz="2700" b="1" dirty="0"/>
              <a:t> </a:t>
            </a:r>
            <a:r>
              <a:rPr lang="el-GR" sz="2700" b="1" dirty="0" err="1"/>
              <a:t>Σπουδων</a:t>
            </a:r>
            <a:endParaRPr lang="el-GR" b="1" dirty="0">
              <a:effectLst>
                <a:outerShdw blurRad="38100" dist="38100" dir="2700000" algn="tl">
                  <a:srgbClr val="000000">
                    <a:alpha val="43137"/>
                  </a:srgbClr>
                </a:outerShdw>
              </a:effectLst>
            </a:endParaRPr>
          </a:p>
        </p:txBody>
      </p:sp>
      <p:graphicFrame>
        <p:nvGraphicFramePr>
          <p:cNvPr id="8" name="Πίνακας 7">
            <a:extLst>
              <a:ext uri="{FF2B5EF4-FFF2-40B4-BE49-F238E27FC236}">
                <a16:creationId xmlns:a16="http://schemas.microsoft.com/office/drawing/2014/main" id="{EF4C4311-3FB8-0048-0889-5A4CB5C144D2}"/>
              </a:ext>
            </a:extLst>
          </p:cNvPr>
          <p:cNvGraphicFramePr>
            <a:graphicFrameLocks noGrp="1"/>
          </p:cNvGraphicFramePr>
          <p:nvPr>
            <p:extLst>
              <p:ext uri="{D42A27DB-BD31-4B8C-83A1-F6EECF244321}">
                <p14:modId xmlns:p14="http://schemas.microsoft.com/office/powerpoint/2010/main" val="2230844568"/>
              </p:ext>
            </p:extLst>
          </p:nvPr>
        </p:nvGraphicFramePr>
        <p:xfrm>
          <a:off x="1" y="735292"/>
          <a:ext cx="12191999" cy="9451251"/>
        </p:xfrm>
        <a:graphic>
          <a:graphicData uri="http://schemas.openxmlformats.org/drawingml/2006/table">
            <a:tbl>
              <a:tblPr firstRow="1" firstCol="1" bandRow="1"/>
              <a:tblGrid>
                <a:gridCol w="3850320">
                  <a:extLst>
                    <a:ext uri="{9D8B030D-6E8A-4147-A177-3AD203B41FA5}">
                      <a16:colId xmlns:a16="http://schemas.microsoft.com/office/drawing/2014/main" val="3426413795"/>
                    </a:ext>
                  </a:extLst>
                </a:gridCol>
                <a:gridCol w="4075783">
                  <a:extLst>
                    <a:ext uri="{9D8B030D-6E8A-4147-A177-3AD203B41FA5}">
                      <a16:colId xmlns:a16="http://schemas.microsoft.com/office/drawing/2014/main" val="1547139048"/>
                    </a:ext>
                  </a:extLst>
                </a:gridCol>
                <a:gridCol w="4000681">
                  <a:extLst>
                    <a:ext uri="{9D8B030D-6E8A-4147-A177-3AD203B41FA5}">
                      <a16:colId xmlns:a16="http://schemas.microsoft.com/office/drawing/2014/main" val="2038370842"/>
                    </a:ext>
                  </a:extLst>
                </a:gridCol>
                <a:gridCol w="170553">
                  <a:extLst>
                    <a:ext uri="{9D8B030D-6E8A-4147-A177-3AD203B41FA5}">
                      <a16:colId xmlns:a16="http://schemas.microsoft.com/office/drawing/2014/main" val="2641468993"/>
                    </a:ext>
                  </a:extLst>
                </a:gridCol>
                <a:gridCol w="94662">
                  <a:extLst>
                    <a:ext uri="{9D8B030D-6E8A-4147-A177-3AD203B41FA5}">
                      <a16:colId xmlns:a16="http://schemas.microsoft.com/office/drawing/2014/main" val="2179449386"/>
                    </a:ext>
                  </a:extLst>
                </a:gridCol>
              </a:tblGrid>
              <a:tr h="260405">
                <a:tc>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Α΄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Β΄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Γ΄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0079412"/>
                  </a:ext>
                </a:extLst>
              </a:tr>
              <a:tr h="600113">
                <a:tc gridSpan="5">
                  <a:txBody>
                    <a:bodyPr/>
                    <a:lstStyle/>
                    <a:p>
                      <a:pPr>
                        <a:buNone/>
                      </a:pPr>
                      <a:r>
                        <a:rPr lang="el-GR" sz="1800" b="1" dirty="0">
                          <a:effectLst/>
                          <a:latin typeface="Times New Roman" panose="02020603050405020304" pitchFamily="18" charset="0"/>
                          <a:ea typeface="Times New Roman" panose="02020603050405020304" pitchFamily="18" charset="0"/>
                        </a:rPr>
                        <a:t>2ο ΘΕΜΑΤΙΚΟ ΠΕΔΙΟ: Η Ηθική για τα κοινωνικά προβλήματα</a:t>
                      </a: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l-GR"/>
                    </a:p>
                  </a:txBody>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buNone/>
                      </a:pPr>
                      <a:endParaRPr lang="el-GR" sz="16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262095172"/>
                  </a:ext>
                </a:extLst>
              </a:tr>
              <a:tr h="5786767">
                <a:tc>
                  <a:txBody>
                    <a:bodyPr/>
                    <a:lstStyle/>
                    <a:p>
                      <a:pPr>
                        <a:buNone/>
                      </a:pPr>
                      <a:r>
                        <a:rPr lang="el-GR" sz="1800" dirty="0">
                          <a:effectLst/>
                          <a:latin typeface="Calibri" panose="020F0502020204030204" pitchFamily="34" charset="0"/>
                          <a:ea typeface="Calibri" panose="020F0502020204030204" pitchFamily="34" charset="0"/>
                          <a:cs typeface="Calibri" panose="020F0502020204030204" pitchFamily="34" charset="0"/>
                        </a:rPr>
                        <a:t>11.	Παγκόσμια πείνα</a:t>
                      </a:r>
                    </a:p>
                    <a:p>
                      <a:pPr>
                        <a:buNone/>
                      </a:pPr>
                      <a:r>
                        <a:rPr lang="el-GR" sz="1800" dirty="0">
                          <a:effectLst/>
                          <a:latin typeface="Calibri" panose="020F0502020204030204" pitchFamily="34" charset="0"/>
                          <a:ea typeface="Calibri" panose="020F0502020204030204" pitchFamily="34" charset="0"/>
                          <a:cs typeface="Calibri" panose="020F0502020204030204" pitchFamily="34" charset="0"/>
                        </a:rPr>
                        <a:t>12.	Κλιματική κρίση</a:t>
                      </a:r>
                    </a:p>
                    <a:p>
                      <a:pPr>
                        <a:buNone/>
                      </a:pPr>
                      <a:r>
                        <a:rPr lang="el-GR" sz="1800" dirty="0">
                          <a:effectLst/>
                          <a:latin typeface="Calibri" panose="020F0502020204030204" pitchFamily="34" charset="0"/>
                          <a:ea typeface="Calibri" panose="020F0502020204030204" pitchFamily="34" charset="0"/>
                          <a:cs typeface="Calibri" panose="020F0502020204030204" pitchFamily="34" charset="0"/>
                        </a:rPr>
                        <a:t>13.	Υπερπληθυσμός</a:t>
                      </a:r>
                    </a:p>
                    <a:p>
                      <a:pPr>
                        <a:buNone/>
                      </a:pPr>
                      <a:r>
                        <a:rPr lang="el-GR" sz="1800" dirty="0">
                          <a:effectLst/>
                          <a:latin typeface="Calibri" panose="020F0502020204030204" pitchFamily="34" charset="0"/>
                          <a:ea typeface="Calibri" panose="020F0502020204030204" pitchFamily="34" charset="0"/>
                          <a:cs typeface="Calibri" panose="020F0502020204030204" pitchFamily="34" charset="0"/>
                        </a:rPr>
                        <a:t>14.	Εθνικισμός, φασισμός </a:t>
                      </a:r>
                    </a:p>
                    <a:p>
                      <a:pPr>
                        <a:buNone/>
                      </a:pPr>
                      <a:r>
                        <a:rPr lang="el-GR" sz="1800" dirty="0">
                          <a:effectLst/>
                          <a:latin typeface="Calibri" panose="020F0502020204030204" pitchFamily="34" charset="0"/>
                          <a:ea typeface="Calibri" panose="020F0502020204030204" pitchFamily="34" charset="0"/>
                          <a:cs typeface="Calibri" panose="020F0502020204030204" pitchFamily="34" charset="0"/>
                        </a:rPr>
                        <a:t>15.	Είναι ποτέ δικαιολογημένη η πολιτική βία;</a:t>
                      </a:r>
                    </a:p>
                    <a:p>
                      <a:pPr>
                        <a:buNone/>
                      </a:pPr>
                      <a:r>
                        <a:rPr lang="el-GR" sz="1800" dirty="0">
                          <a:effectLst/>
                          <a:latin typeface="Calibri" panose="020F0502020204030204" pitchFamily="34" charset="0"/>
                          <a:ea typeface="Calibri" panose="020F0502020204030204" pitchFamily="34" charset="0"/>
                          <a:cs typeface="Calibri" panose="020F0502020204030204" pitchFamily="34" charset="0"/>
                        </a:rPr>
                        <a:t>16.	Δημόσια ηθική και πολιτική ευθύνη</a:t>
                      </a:r>
                    </a:p>
                    <a:p>
                      <a:pPr>
                        <a:buNone/>
                      </a:pPr>
                      <a:r>
                        <a:rPr lang="el-GR" sz="1800" dirty="0">
                          <a:effectLst/>
                          <a:latin typeface="Calibri" panose="020F0502020204030204" pitchFamily="34" charset="0"/>
                          <a:ea typeface="Calibri" panose="020F0502020204030204" pitchFamily="34" charset="0"/>
                          <a:cs typeface="Calibri" panose="020F0502020204030204" pitchFamily="34" charset="0"/>
                        </a:rPr>
                        <a:t>17.	Η δουλεία, παλιότερα και σήμερα </a:t>
                      </a:r>
                    </a:p>
                    <a:p>
                      <a:pPr>
                        <a:buNone/>
                      </a:pPr>
                      <a:r>
                        <a:rPr lang="el-GR" sz="1800" dirty="0">
                          <a:effectLst/>
                          <a:latin typeface="Calibri" panose="020F0502020204030204" pitchFamily="34" charset="0"/>
                          <a:ea typeface="Calibri" panose="020F0502020204030204" pitchFamily="34" charset="0"/>
                          <a:cs typeface="Calibri" panose="020F0502020204030204" pitchFamily="34" charset="0"/>
                        </a:rPr>
                        <a:t>18.	Τεχνητή νοημοσύνη</a:t>
                      </a:r>
                    </a:p>
                    <a:p>
                      <a:pPr>
                        <a:buNone/>
                      </a:pPr>
                      <a:r>
                        <a:rPr lang="el-GR" sz="1800" dirty="0">
                          <a:effectLst/>
                          <a:latin typeface="Calibri" panose="020F0502020204030204" pitchFamily="34" charset="0"/>
                          <a:ea typeface="Calibri" panose="020F0502020204030204" pitchFamily="34" charset="0"/>
                          <a:cs typeface="Calibri" panose="020F0502020204030204" pitchFamily="34" charset="0"/>
                        </a:rPr>
                        <a:t>19.	Εκφοβισμός (σχολικός, διαδικτυακός)</a:t>
                      </a:r>
                    </a:p>
                    <a:p>
                      <a:pPr>
                        <a:buNone/>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11. Υπάρχει δίκαιος πόλεμος;</a:t>
                      </a:r>
                    </a:p>
                    <a:p>
                      <a:pPr marL="0" lvl="0" indent="0">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12. Τρομοκρατία</a:t>
                      </a:r>
                    </a:p>
                    <a:p>
                      <a:pPr marL="0" lvl="0" indent="0">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13. Έχουν ηθικές ευθύνες οι επιστήμονες;</a:t>
                      </a:r>
                    </a:p>
                    <a:p>
                      <a:pPr marL="0" lvl="0" indent="0">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14. Μετανάστευση/υποδοχή προσφύγων</a:t>
                      </a:r>
                    </a:p>
                    <a:p>
                      <a:pPr marL="0" lvl="0" indent="0">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15. Μορφές διακρίσεων: Ρατσισμός, σεξισμός, μισαλλοδοξία, </a:t>
                      </a:r>
                      <a:r>
                        <a:rPr lang="el-GR" sz="1800" dirty="0" err="1">
                          <a:effectLst/>
                          <a:latin typeface="Calibri" panose="020F0502020204030204" pitchFamily="34" charset="0"/>
                          <a:ea typeface="Calibri" panose="020F0502020204030204" pitchFamily="34" charset="0"/>
                          <a:cs typeface="Calibri" panose="020F0502020204030204" pitchFamily="34" charset="0"/>
                        </a:rPr>
                        <a:t>ομοφοβία</a:t>
                      </a: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0" lvl="0" indent="0">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16. Φονταμενταλισμός</a:t>
                      </a:r>
                    </a:p>
                    <a:p>
                      <a:pPr marL="0" lvl="0" indent="0">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17. Ρητορική τέχνη, αλήθεια, Ηθική</a:t>
                      </a:r>
                    </a:p>
                    <a:p>
                      <a:pPr marL="0" lvl="0" indent="0">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18. Ρητορική μίσους και διαδίκτυο</a:t>
                      </a:r>
                    </a:p>
                    <a:p>
                      <a:pPr marL="0" lvl="0" indent="0">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19. Τα όρια της ελευθερίας της έκφρασης</a:t>
                      </a:r>
                    </a:p>
                    <a:p>
                      <a:pPr marL="342900" lvl="0" indent="-342900">
                        <a:lnSpc>
                          <a:spcPct val="115000"/>
                        </a:lnSpc>
                        <a:spcAft>
                          <a:spcPts val="1000"/>
                        </a:spcAft>
                        <a:buFont typeface="+mj-lt"/>
                        <a:buAutoNum type="arabicPeriod" startAt="6"/>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15000"/>
                        </a:lnSpc>
                        <a:spcAft>
                          <a:spcPts val="1000"/>
                        </a:spcAft>
                        <a:buFont typeface="+mj-lt"/>
                        <a:buAutoNum type="arabicPeriod" startAt="6"/>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just">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8. Φτώχεια και ανισότητες</a:t>
                      </a:r>
                    </a:p>
                    <a:p>
                      <a:pPr marL="0" lvl="0" indent="0" algn="just">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9. Το Ολοκαύτωμα και η Ελλάδα</a:t>
                      </a:r>
                    </a:p>
                    <a:p>
                      <a:pPr marL="0" lvl="0" indent="0" algn="just">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10. Τεχνοκρατία και </a:t>
                      </a:r>
                      <a:r>
                        <a:rPr lang="el-GR" sz="1800" dirty="0" err="1">
                          <a:effectLst/>
                          <a:latin typeface="Calibri" panose="020F0502020204030204" pitchFamily="34" charset="0"/>
                          <a:ea typeface="Calibri" panose="020F0502020204030204" pitchFamily="34" charset="0"/>
                          <a:cs typeface="Calibri" panose="020F0502020204030204" pitchFamily="34" charset="0"/>
                        </a:rPr>
                        <a:t>τεχνοφοβία</a:t>
                      </a: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0" lvl="0" indent="0" algn="just">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11. Σεξουαλική παρενόχληση</a:t>
                      </a:r>
                    </a:p>
                    <a:p>
                      <a:pPr marL="0" lvl="0" indent="0" algn="just">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12. Πολιτική ανυπακοή</a:t>
                      </a:r>
                    </a:p>
                    <a:p>
                      <a:pPr marL="0" lvl="0" indent="0" algn="just">
                        <a:lnSpc>
                          <a:spcPct val="115000"/>
                        </a:lnSpc>
                        <a:spcAft>
                          <a:spcPts val="1000"/>
                        </a:spcAft>
                        <a:buFont typeface="+mj-lt"/>
                        <a:buNone/>
                      </a:pPr>
                      <a:r>
                        <a:rPr lang="el-GR" sz="1800" dirty="0">
                          <a:effectLst/>
                          <a:latin typeface="Calibri" panose="020F0502020204030204" pitchFamily="34" charset="0"/>
                          <a:ea typeface="Calibri" panose="020F0502020204030204" pitchFamily="34" charset="0"/>
                          <a:cs typeface="Calibri" panose="020F0502020204030204" pitchFamily="34" charset="0"/>
                        </a:rPr>
                        <a:t>13. Τα όρια της ελευθερίας της έκφρασης</a:t>
                      </a: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15000"/>
                        </a:lnSpc>
                        <a:spcAft>
                          <a:spcPts val="1000"/>
                        </a:spcAft>
                        <a:buFont typeface="+mj-lt"/>
                        <a:buAutoNum type="arabicPeriod" startAt="7"/>
                      </a:pPr>
                      <a:endParaRPr lang="el-GR"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gridSpan="2">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a:noFill/>
                    </a:lnB>
                    <a:noFill/>
                  </a:tcPr>
                </a:tc>
                <a:tc hMerge="1">
                  <a:txBody>
                    <a:bodyPr/>
                    <a:lstStyle/>
                    <a:p>
                      <a:pPr>
                        <a:buNone/>
                      </a:pPr>
                      <a:endParaRPr lang="el-GR" sz="700"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B>
                      <a:noFill/>
                    </a:lnB>
                    <a:noFill/>
                  </a:tcPr>
                </a:tc>
                <a:extLst>
                  <a:ext uri="{0D108BD9-81ED-4DB2-BD59-A6C34878D82A}">
                    <a16:rowId xmlns:a16="http://schemas.microsoft.com/office/drawing/2014/main" val="307932787"/>
                  </a:ext>
                </a:extLst>
              </a:tr>
            </a:tbl>
          </a:graphicData>
        </a:graphic>
      </p:graphicFrame>
    </p:spTree>
    <p:extLst>
      <p:ext uri="{BB962C8B-B14F-4D97-AF65-F5344CB8AC3E}">
        <p14:creationId xmlns:p14="http://schemas.microsoft.com/office/powerpoint/2010/main" val="3175173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12D35-10DB-B1D7-CF08-AC718B5D728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F12EE01-AA18-CD73-1FDF-F742B6ED99B8}"/>
              </a:ext>
            </a:extLst>
          </p:cNvPr>
          <p:cNvSpPr>
            <a:spLocks noGrp="1"/>
          </p:cNvSpPr>
          <p:nvPr>
            <p:ph type="title"/>
          </p:nvPr>
        </p:nvSpPr>
        <p:spPr>
          <a:xfrm>
            <a:off x="825613" y="299302"/>
            <a:ext cx="10156614" cy="435989"/>
          </a:xfrm>
        </p:spPr>
        <p:txBody>
          <a:bodyPr>
            <a:normAutofit fontScale="90000"/>
          </a:bodyPr>
          <a:lstStyle/>
          <a:p>
            <a:r>
              <a:rPr lang="el-GR" sz="2700" b="1" dirty="0" err="1"/>
              <a:t>Συνοπτικ</a:t>
            </a:r>
            <a:r>
              <a:rPr lang="en-US" sz="2700" b="1" dirty="0"/>
              <a:t>h</a:t>
            </a:r>
            <a:r>
              <a:rPr lang="el-GR" sz="2700" b="1" dirty="0"/>
              <a:t> </a:t>
            </a:r>
            <a:r>
              <a:rPr lang="el-GR" sz="2700" b="1" dirty="0" err="1"/>
              <a:t>απεικ</a:t>
            </a:r>
            <a:r>
              <a:rPr lang="en-US" sz="2700" b="1" dirty="0"/>
              <a:t>o</a:t>
            </a:r>
            <a:r>
              <a:rPr lang="el-GR" sz="2700" b="1" dirty="0" err="1"/>
              <a:t>νιση</a:t>
            </a:r>
            <a:r>
              <a:rPr lang="el-GR" sz="2700" b="1" dirty="0"/>
              <a:t> του </a:t>
            </a:r>
            <a:r>
              <a:rPr lang="el-GR" sz="2700" b="1" dirty="0" err="1"/>
              <a:t>Προγρ</a:t>
            </a:r>
            <a:r>
              <a:rPr lang="en-US" sz="2700" b="1" dirty="0"/>
              <a:t>a</a:t>
            </a:r>
            <a:r>
              <a:rPr lang="el-GR" sz="2700" b="1" dirty="0" err="1"/>
              <a:t>μματος</a:t>
            </a:r>
            <a:r>
              <a:rPr lang="el-GR" sz="2700" b="1" dirty="0"/>
              <a:t> </a:t>
            </a:r>
            <a:r>
              <a:rPr lang="el-GR" sz="2700" b="1" dirty="0" err="1"/>
              <a:t>Σπουδων</a:t>
            </a:r>
            <a:endParaRPr lang="el-GR" b="1" dirty="0">
              <a:effectLst>
                <a:outerShdw blurRad="38100" dist="38100" dir="2700000" algn="tl">
                  <a:srgbClr val="000000">
                    <a:alpha val="43137"/>
                  </a:srgbClr>
                </a:outerShdw>
              </a:effectLst>
            </a:endParaRPr>
          </a:p>
        </p:txBody>
      </p:sp>
      <p:graphicFrame>
        <p:nvGraphicFramePr>
          <p:cNvPr id="8" name="Πίνακας 7">
            <a:extLst>
              <a:ext uri="{FF2B5EF4-FFF2-40B4-BE49-F238E27FC236}">
                <a16:creationId xmlns:a16="http://schemas.microsoft.com/office/drawing/2014/main" id="{F8DEA3C9-19DF-591B-BAC4-DEFD4A4DDC49}"/>
              </a:ext>
            </a:extLst>
          </p:cNvPr>
          <p:cNvGraphicFramePr>
            <a:graphicFrameLocks noGrp="1"/>
          </p:cNvGraphicFramePr>
          <p:nvPr>
            <p:extLst>
              <p:ext uri="{D42A27DB-BD31-4B8C-83A1-F6EECF244321}">
                <p14:modId xmlns:p14="http://schemas.microsoft.com/office/powerpoint/2010/main" val="756862182"/>
              </p:ext>
            </p:extLst>
          </p:nvPr>
        </p:nvGraphicFramePr>
        <p:xfrm>
          <a:off x="1" y="735292"/>
          <a:ext cx="12191999" cy="6661200"/>
        </p:xfrm>
        <a:graphic>
          <a:graphicData uri="http://schemas.openxmlformats.org/drawingml/2006/table">
            <a:tbl>
              <a:tblPr firstRow="1" firstCol="1" bandRow="1"/>
              <a:tblGrid>
                <a:gridCol w="3850320">
                  <a:extLst>
                    <a:ext uri="{9D8B030D-6E8A-4147-A177-3AD203B41FA5}">
                      <a16:colId xmlns:a16="http://schemas.microsoft.com/office/drawing/2014/main" val="3426413795"/>
                    </a:ext>
                  </a:extLst>
                </a:gridCol>
                <a:gridCol w="4075783">
                  <a:extLst>
                    <a:ext uri="{9D8B030D-6E8A-4147-A177-3AD203B41FA5}">
                      <a16:colId xmlns:a16="http://schemas.microsoft.com/office/drawing/2014/main" val="1547139048"/>
                    </a:ext>
                  </a:extLst>
                </a:gridCol>
                <a:gridCol w="4000681">
                  <a:extLst>
                    <a:ext uri="{9D8B030D-6E8A-4147-A177-3AD203B41FA5}">
                      <a16:colId xmlns:a16="http://schemas.microsoft.com/office/drawing/2014/main" val="2038370842"/>
                    </a:ext>
                  </a:extLst>
                </a:gridCol>
                <a:gridCol w="170553">
                  <a:extLst>
                    <a:ext uri="{9D8B030D-6E8A-4147-A177-3AD203B41FA5}">
                      <a16:colId xmlns:a16="http://schemas.microsoft.com/office/drawing/2014/main" val="2641468993"/>
                    </a:ext>
                  </a:extLst>
                </a:gridCol>
                <a:gridCol w="94662">
                  <a:extLst>
                    <a:ext uri="{9D8B030D-6E8A-4147-A177-3AD203B41FA5}">
                      <a16:colId xmlns:a16="http://schemas.microsoft.com/office/drawing/2014/main" val="2179449386"/>
                    </a:ext>
                  </a:extLst>
                </a:gridCol>
              </a:tblGrid>
              <a:tr h="260405">
                <a:tc>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Α΄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Β΄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Γ΄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0079412"/>
                  </a:ext>
                </a:extLst>
              </a:tr>
              <a:tr h="600113">
                <a:tc gridSpan="5">
                  <a:txBody>
                    <a:bodyPr/>
                    <a:lstStyle/>
                    <a:p>
                      <a:pPr>
                        <a:buNone/>
                      </a:pPr>
                      <a:r>
                        <a:rPr lang="el-GR" sz="1800" b="1" kern="1200" dirty="0">
                          <a:solidFill>
                            <a:schemeClr val="tx1"/>
                          </a:solidFill>
                          <a:effectLst/>
                          <a:latin typeface="+mn-lt"/>
                          <a:ea typeface="+mn-ea"/>
                          <a:cs typeface="+mn-cs"/>
                        </a:rPr>
                        <a:t>3</a:t>
                      </a:r>
                      <a:r>
                        <a:rPr lang="el-GR" sz="1800" b="1" kern="1200" baseline="30000" dirty="0">
                          <a:solidFill>
                            <a:schemeClr val="tx1"/>
                          </a:solidFill>
                          <a:effectLst/>
                          <a:latin typeface="+mn-lt"/>
                          <a:ea typeface="+mn-ea"/>
                          <a:cs typeface="+mn-cs"/>
                        </a:rPr>
                        <a:t>ο</a:t>
                      </a:r>
                      <a:r>
                        <a:rPr lang="el-GR" sz="1800" b="1" kern="1200" dirty="0">
                          <a:solidFill>
                            <a:schemeClr val="tx1"/>
                          </a:solidFill>
                          <a:effectLst/>
                          <a:latin typeface="+mn-lt"/>
                          <a:ea typeface="+mn-ea"/>
                          <a:cs typeface="+mn-cs"/>
                        </a:rPr>
                        <a:t> ΘΕΜΑΤΙΚΟ ΠΕΔΙΟ: Εφαρμοσμένη Ηθική</a:t>
                      </a:r>
                      <a:endParaRPr lang="el-GR" sz="1800" b="1"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l-GR"/>
                    </a:p>
                  </a:txBody>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buNone/>
                      </a:pPr>
                      <a:endParaRPr lang="el-GR" sz="16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262095172"/>
                  </a:ext>
                </a:extLst>
              </a:tr>
              <a:tr h="5786767">
                <a:tc>
                  <a:txBody>
                    <a:bodyPr/>
                    <a:lstStyle/>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20.	Ελευθερία του ατόμου</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21.	Δωρεά οργάνων</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22.	Άμβλωση</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23.	Τα δικαιώματα των μελλοντικών γενεών</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24.	Περιβαλλοντική ηθική</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25.	Κλωνοποίηση</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26.	Επιλογή φύλου εμβρύου</a:t>
                      </a: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 Έγκλημα και τιμωρία</a:t>
                      </a:r>
                    </a:p>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21. Ηθική της τεχνητής νοημοσύνης</a:t>
                      </a:r>
                    </a:p>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22. Δημοσιογραφική Ηθική</a:t>
                      </a:r>
                    </a:p>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23. Επιχειρησιακή ηθική</a:t>
                      </a:r>
                    </a:p>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24. Πειραματισμός σε ανθρώπους και άλλα ζώα</a:t>
                      </a:r>
                    </a:p>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25. Είναι ανήθικη η ανθρώπινη αναβάθμιση;</a:t>
                      </a:r>
                    </a:p>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26. Ιατρικό απόρρητο</a:t>
                      </a:r>
                    </a:p>
                    <a:p>
                      <a:pPr marL="0" lvl="0" indent="0">
                        <a:lnSpc>
                          <a:spcPct val="115000"/>
                        </a:lnSpc>
                        <a:spcAft>
                          <a:spcPts val="1000"/>
                        </a:spcAft>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27. Παρένθετη μητρότητα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14. Ευθανασία</a:t>
                      </a:r>
                    </a:p>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15. Αυτοκτονία</a:t>
                      </a:r>
                    </a:p>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16. Σύγκρουση προσωπικών αξιών και επαγγελματικής δεοντολογίας</a:t>
                      </a:r>
                    </a:p>
                    <a:p>
                      <a:pPr marL="0" lvl="0" indent="0">
                        <a:lnSpc>
                          <a:spcPct val="115000"/>
                        </a:lnSpc>
                        <a:spcAft>
                          <a:spcPts val="1000"/>
                        </a:spcAft>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17.Δικαιώματα των ζώων</a:t>
                      </a:r>
                    </a:p>
                    <a:p>
                      <a:pPr>
                        <a:lnSpc>
                          <a:spcPct val="115000"/>
                        </a:lnSpc>
                        <a:spcAft>
                          <a:spcPts val="1000"/>
                        </a:spcAf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gridSpan="2">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a:noFill/>
                    </a:lnB>
                    <a:noFill/>
                  </a:tcPr>
                </a:tc>
                <a:tc hMerge="1">
                  <a:txBody>
                    <a:bodyPr/>
                    <a:lstStyle/>
                    <a:p>
                      <a:pPr>
                        <a:buNone/>
                      </a:pPr>
                      <a:endParaRPr lang="el-GR" sz="700"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B>
                      <a:noFill/>
                    </a:lnB>
                    <a:noFill/>
                  </a:tcPr>
                </a:tc>
                <a:extLst>
                  <a:ext uri="{0D108BD9-81ED-4DB2-BD59-A6C34878D82A}">
                    <a16:rowId xmlns:a16="http://schemas.microsoft.com/office/drawing/2014/main" val="307932787"/>
                  </a:ext>
                </a:extLst>
              </a:tr>
            </a:tbl>
          </a:graphicData>
        </a:graphic>
      </p:graphicFrame>
    </p:spTree>
    <p:extLst>
      <p:ext uri="{BB962C8B-B14F-4D97-AF65-F5344CB8AC3E}">
        <p14:creationId xmlns:p14="http://schemas.microsoft.com/office/powerpoint/2010/main" val="2340998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B6A8C-F1BC-105C-ADEB-CC570F2ECAC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C706C2D-E4C0-B099-175F-BB0A6C2DF57B}"/>
              </a:ext>
            </a:extLst>
          </p:cNvPr>
          <p:cNvSpPr>
            <a:spLocks noGrp="1"/>
          </p:cNvSpPr>
          <p:nvPr>
            <p:ph type="title"/>
          </p:nvPr>
        </p:nvSpPr>
        <p:spPr>
          <a:xfrm>
            <a:off x="825613" y="299302"/>
            <a:ext cx="10156614" cy="435989"/>
          </a:xfrm>
        </p:spPr>
        <p:txBody>
          <a:bodyPr>
            <a:normAutofit fontScale="90000"/>
          </a:bodyPr>
          <a:lstStyle/>
          <a:p>
            <a:r>
              <a:rPr lang="el-GR" sz="2700" b="1" dirty="0" err="1"/>
              <a:t>Συνοπτικ</a:t>
            </a:r>
            <a:r>
              <a:rPr lang="en-US" sz="2700" b="1" dirty="0"/>
              <a:t>h</a:t>
            </a:r>
            <a:r>
              <a:rPr lang="el-GR" sz="2700" b="1" dirty="0"/>
              <a:t> </a:t>
            </a:r>
            <a:r>
              <a:rPr lang="el-GR" sz="2700" b="1" dirty="0" err="1"/>
              <a:t>απεικ</a:t>
            </a:r>
            <a:r>
              <a:rPr lang="en-US" sz="2700" b="1" dirty="0"/>
              <a:t>o</a:t>
            </a:r>
            <a:r>
              <a:rPr lang="el-GR" sz="2700" b="1" dirty="0" err="1"/>
              <a:t>νιση</a:t>
            </a:r>
            <a:r>
              <a:rPr lang="el-GR" sz="2700" b="1" dirty="0"/>
              <a:t> του </a:t>
            </a:r>
            <a:r>
              <a:rPr lang="el-GR" sz="2700" b="1" dirty="0" err="1"/>
              <a:t>Προγρ</a:t>
            </a:r>
            <a:r>
              <a:rPr lang="en-US" sz="2700" b="1" dirty="0"/>
              <a:t>a</a:t>
            </a:r>
            <a:r>
              <a:rPr lang="el-GR" sz="2700" b="1" dirty="0" err="1"/>
              <a:t>μματος</a:t>
            </a:r>
            <a:r>
              <a:rPr lang="el-GR" sz="2700" b="1" dirty="0"/>
              <a:t> </a:t>
            </a:r>
            <a:r>
              <a:rPr lang="el-GR" sz="2700" b="1" dirty="0" err="1"/>
              <a:t>Σπουδων</a:t>
            </a:r>
            <a:endParaRPr lang="el-GR" b="1" dirty="0">
              <a:effectLst>
                <a:outerShdw blurRad="38100" dist="38100" dir="2700000" algn="tl">
                  <a:srgbClr val="000000">
                    <a:alpha val="43137"/>
                  </a:srgbClr>
                </a:outerShdw>
              </a:effectLst>
            </a:endParaRPr>
          </a:p>
        </p:txBody>
      </p:sp>
      <p:graphicFrame>
        <p:nvGraphicFramePr>
          <p:cNvPr id="8" name="Πίνακας 7">
            <a:extLst>
              <a:ext uri="{FF2B5EF4-FFF2-40B4-BE49-F238E27FC236}">
                <a16:creationId xmlns:a16="http://schemas.microsoft.com/office/drawing/2014/main" id="{338EDF89-C3F5-924E-7439-B87AB106883D}"/>
              </a:ext>
            </a:extLst>
          </p:cNvPr>
          <p:cNvGraphicFramePr>
            <a:graphicFrameLocks noGrp="1"/>
          </p:cNvGraphicFramePr>
          <p:nvPr>
            <p:extLst>
              <p:ext uri="{D42A27DB-BD31-4B8C-83A1-F6EECF244321}">
                <p14:modId xmlns:p14="http://schemas.microsoft.com/office/powerpoint/2010/main" val="2327606324"/>
              </p:ext>
            </p:extLst>
          </p:nvPr>
        </p:nvGraphicFramePr>
        <p:xfrm>
          <a:off x="1" y="735292"/>
          <a:ext cx="12191999" cy="6661200"/>
        </p:xfrm>
        <a:graphic>
          <a:graphicData uri="http://schemas.openxmlformats.org/drawingml/2006/table">
            <a:tbl>
              <a:tblPr firstRow="1" firstCol="1" bandRow="1"/>
              <a:tblGrid>
                <a:gridCol w="3850320">
                  <a:extLst>
                    <a:ext uri="{9D8B030D-6E8A-4147-A177-3AD203B41FA5}">
                      <a16:colId xmlns:a16="http://schemas.microsoft.com/office/drawing/2014/main" val="3426413795"/>
                    </a:ext>
                  </a:extLst>
                </a:gridCol>
                <a:gridCol w="4075783">
                  <a:extLst>
                    <a:ext uri="{9D8B030D-6E8A-4147-A177-3AD203B41FA5}">
                      <a16:colId xmlns:a16="http://schemas.microsoft.com/office/drawing/2014/main" val="1547139048"/>
                    </a:ext>
                  </a:extLst>
                </a:gridCol>
                <a:gridCol w="4000681">
                  <a:extLst>
                    <a:ext uri="{9D8B030D-6E8A-4147-A177-3AD203B41FA5}">
                      <a16:colId xmlns:a16="http://schemas.microsoft.com/office/drawing/2014/main" val="2038370842"/>
                    </a:ext>
                  </a:extLst>
                </a:gridCol>
                <a:gridCol w="170553">
                  <a:extLst>
                    <a:ext uri="{9D8B030D-6E8A-4147-A177-3AD203B41FA5}">
                      <a16:colId xmlns:a16="http://schemas.microsoft.com/office/drawing/2014/main" val="2641468993"/>
                    </a:ext>
                  </a:extLst>
                </a:gridCol>
                <a:gridCol w="94662">
                  <a:extLst>
                    <a:ext uri="{9D8B030D-6E8A-4147-A177-3AD203B41FA5}">
                      <a16:colId xmlns:a16="http://schemas.microsoft.com/office/drawing/2014/main" val="2179449386"/>
                    </a:ext>
                  </a:extLst>
                </a:gridCol>
              </a:tblGrid>
              <a:tr h="260405">
                <a:tc>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Α΄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Β΄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buNone/>
                      </a:pPr>
                      <a:r>
                        <a:rPr lang="en-US" sz="1800" b="1" dirty="0">
                          <a:solidFill>
                            <a:schemeClr val="bg2"/>
                          </a:solidFill>
                          <a:effectLst/>
                          <a:latin typeface="Palatino Linotype" panose="02040502050505030304" pitchFamily="18" charset="0"/>
                          <a:ea typeface="Calibri" panose="020F0502020204030204" pitchFamily="34" charset="0"/>
                        </a:rPr>
                        <a:t>Γ΄ </a:t>
                      </a:r>
                      <a:r>
                        <a:rPr lang="el-GR" sz="1800" b="1" dirty="0">
                          <a:solidFill>
                            <a:schemeClr val="bg2"/>
                          </a:solidFill>
                          <a:effectLst/>
                          <a:latin typeface="Palatino Linotype" panose="02040502050505030304" pitchFamily="18" charset="0"/>
                          <a:ea typeface="Calibri" panose="020F0502020204030204" pitchFamily="34" charset="0"/>
                        </a:rPr>
                        <a:t>Λυκείου</a:t>
                      </a:r>
                      <a:endParaRPr lang="el-GR" sz="1800" dirty="0">
                        <a:solidFill>
                          <a:schemeClr val="bg2"/>
                        </a:solidFill>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0079412"/>
                  </a:ext>
                </a:extLst>
              </a:tr>
              <a:tr h="600113">
                <a:tc gridSpan="5">
                  <a:txBody>
                    <a:bodyPr/>
                    <a:lstStyle/>
                    <a:p>
                      <a:pPr>
                        <a:buNone/>
                      </a:pPr>
                      <a:r>
                        <a:rPr lang="el-GR" sz="1800" b="1" kern="1200" dirty="0">
                          <a:solidFill>
                            <a:schemeClr val="tx1"/>
                          </a:solidFill>
                          <a:effectLst/>
                          <a:latin typeface="+mn-lt"/>
                          <a:ea typeface="+mn-ea"/>
                          <a:cs typeface="+mn-cs"/>
                        </a:rPr>
                        <a:t>4ο ΘΕΜΑΤΙΚΟ ΠΕΔΙΟ: Ηθική και θρησκείες</a:t>
                      </a:r>
                      <a:endParaRPr lang="el-GR" sz="1800" b="1"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l-GR"/>
                    </a:p>
                  </a:txBody>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l-GR"/>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buNone/>
                      </a:pPr>
                      <a:endParaRPr lang="el-GR" sz="1600" dirty="0">
                        <a:effectLst/>
                        <a:latin typeface="Times New Roman" panose="02020603050405020304" pitchFamily="18" charset="0"/>
                        <a:ea typeface="Times New Roman" panose="02020603050405020304" pitchFamily="18"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noFill/>
                  </a:tcPr>
                </a:tc>
                <a:extLst>
                  <a:ext uri="{0D108BD9-81ED-4DB2-BD59-A6C34878D82A}">
                    <a16:rowId xmlns:a16="http://schemas.microsoft.com/office/drawing/2014/main" val="262095172"/>
                  </a:ext>
                </a:extLst>
              </a:tr>
              <a:tr h="5786767">
                <a:tc>
                  <a:txBody>
                    <a:bodyPr/>
                    <a:lstStyle/>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27.	Ιουδαϊκή ηθική</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28.	Χριστιανική ηθική</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29.	Βουδιστική ηθική</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30.	Μουσουλμανική ηθική</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31.	Κομφουκιανική</a:t>
                      </a:r>
                    </a:p>
                    <a:p>
                      <a:pPr>
                        <a:buNone/>
                      </a:pPr>
                      <a:r>
                        <a:rPr lang="el-GR" sz="2000" dirty="0">
                          <a:effectLst/>
                          <a:latin typeface="Calibri" panose="020F0502020204030204" pitchFamily="34" charset="0"/>
                          <a:ea typeface="Calibri" panose="020F0502020204030204" pitchFamily="34" charset="0"/>
                          <a:cs typeface="Calibri" panose="020F0502020204030204" pitchFamily="34" charset="0"/>
                        </a:rPr>
                        <a:t>32.	</a:t>
                      </a:r>
                      <a:r>
                        <a:rPr lang="el-GR" sz="2000" dirty="0" err="1">
                          <a:effectLst/>
                          <a:latin typeface="Calibri" panose="020F0502020204030204" pitchFamily="34" charset="0"/>
                          <a:ea typeface="Calibri" panose="020F0502020204030204" pitchFamily="34" charset="0"/>
                          <a:cs typeface="Calibri" panose="020F0502020204030204" pitchFamily="34" charset="0"/>
                        </a:rPr>
                        <a:t>Ινδουϊστική</a:t>
                      </a:r>
                      <a:r>
                        <a:rPr lang="el-GR" sz="2000" dirty="0">
                          <a:effectLst/>
                          <a:latin typeface="Calibri" panose="020F0502020204030204" pitchFamily="34" charset="0"/>
                          <a:ea typeface="Calibri" panose="020F0502020204030204" pitchFamily="34" charset="0"/>
                          <a:cs typeface="Calibri" panose="020F0502020204030204" pitchFamily="34" charset="0"/>
                        </a:rPr>
                        <a:t> ηθική </a:t>
                      </a: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p>
                      <a:pPr>
                        <a:buNone/>
                      </a:pPr>
                      <a:endParaRPr lang="el-GR" sz="2000" dirty="0">
                        <a:effectLst/>
                        <a:latin typeface="Calibri" panose="020F0502020204030204" pitchFamily="34" charset="0"/>
                        <a:ea typeface="Calibri" panose="020F0502020204030204" pitchFamily="34" charset="0"/>
                        <a:cs typeface="Calibri" panose="020F0502020204030204" pitchFamily="34" charset="0"/>
                      </a:endParaRPr>
                    </a:p>
                  </a:txBody>
                  <a:tcPr marL="48941" marR="48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28.	Η ιερότητα της ζωής</a:t>
                      </a:r>
                    </a:p>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29.	Τα όρια της ελευθερίας της καλλιτεχνικής έκφρασης και οι θρησκείες</a:t>
                      </a:r>
                    </a:p>
                    <a:p>
                      <a:pPr marL="0" lvl="0" indent="0">
                        <a:lnSpc>
                          <a:spcPct val="115000"/>
                        </a:lnSpc>
                        <a:buFont typeface="+mj-l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30.	Θρησκευτική ανεκτικότητα</a:t>
                      </a:r>
                    </a:p>
                    <a:p>
                      <a:pPr marL="0" lvl="0" indent="0">
                        <a:lnSpc>
                          <a:spcPct val="115000"/>
                        </a:lnSpc>
                        <a:buFont typeface="+mj-lt"/>
                        <a:buNone/>
                      </a:pPr>
                      <a:endPar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18.	Ηθική και αρχαίες ελληνικές θρησκείες</a:t>
                      </a:r>
                    </a:p>
                    <a:p>
                      <a:pPr>
                        <a:lnSpc>
                          <a:spcPct val="115000"/>
                        </a:lnSpc>
                        <a:spcAft>
                          <a:spcPts val="1000"/>
                        </a:spcAf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19.	Η θεολογική σκέψη για τα οικολογικά προβλήματα </a:t>
                      </a:r>
                    </a:p>
                    <a:p>
                      <a:pPr>
                        <a:lnSpc>
                          <a:spcPct val="115000"/>
                        </a:lnSpc>
                        <a:spcAft>
                          <a:spcPts val="1000"/>
                        </a:spcAft>
                        <a:buNone/>
                      </a:pPr>
                      <a:r>
                        <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	Θρησκευτική ελευθερία</a:t>
                      </a:r>
                    </a:p>
                    <a:p>
                      <a:pPr>
                        <a:lnSpc>
                          <a:spcPct val="115000"/>
                        </a:lnSpc>
                        <a:spcAft>
                          <a:spcPts val="1000"/>
                        </a:spcAft>
                        <a:buNone/>
                      </a:pPr>
                      <a:endParaRPr lang="el-GR"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gridSpan="2">
                  <a:txBody>
                    <a:bodyPr/>
                    <a:lstStyle/>
                    <a:p>
                      <a:pPr>
                        <a:buNone/>
                      </a:pPr>
                      <a:r>
                        <a:rPr lang="el-GR" sz="700" dirty="0">
                          <a:effectLst/>
                          <a:latin typeface="Times New Roman" panose="02020603050405020304" pitchFamily="18" charset="0"/>
                          <a:ea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a:noFill/>
                    </a:lnB>
                    <a:noFill/>
                  </a:tcPr>
                </a:tc>
                <a:tc hMerge="1">
                  <a:txBody>
                    <a:bodyPr/>
                    <a:lstStyle/>
                    <a:p>
                      <a:pPr>
                        <a:buNone/>
                      </a:pPr>
                      <a:endParaRPr lang="el-GR" sz="700"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a:noFill/>
                    </a:lnR>
                    <a:lnB>
                      <a:noFill/>
                    </a:lnB>
                    <a:noFill/>
                  </a:tcPr>
                </a:tc>
                <a:extLst>
                  <a:ext uri="{0D108BD9-81ED-4DB2-BD59-A6C34878D82A}">
                    <a16:rowId xmlns:a16="http://schemas.microsoft.com/office/drawing/2014/main" val="307932787"/>
                  </a:ext>
                </a:extLst>
              </a:tr>
            </a:tbl>
          </a:graphicData>
        </a:graphic>
      </p:graphicFrame>
    </p:spTree>
    <p:extLst>
      <p:ext uri="{BB962C8B-B14F-4D97-AF65-F5344CB8AC3E}">
        <p14:creationId xmlns:p14="http://schemas.microsoft.com/office/powerpoint/2010/main" val="2347008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E41FB-FF33-E866-49B2-810E2816139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5AA11FB-C810-831B-612D-1050174C3911}"/>
              </a:ext>
            </a:extLst>
          </p:cNvPr>
          <p:cNvSpPr>
            <a:spLocks noGrp="1"/>
          </p:cNvSpPr>
          <p:nvPr>
            <p:ph type="title"/>
          </p:nvPr>
        </p:nvSpPr>
        <p:spPr>
          <a:xfrm>
            <a:off x="7833673" y="330112"/>
            <a:ext cx="3817855" cy="6259224"/>
          </a:xfrm>
        </p:spPr>
        <p:txBody>
          <a:bodyPr/>
          <a:lstStyle/>
          <a:p>
            <a:pPr algn="r"/>
            <a:r>
              <a:rPr lang="el-GR" b="1" dirty="0" err="1">
                <a:effectLst>
                  <a:outerShdw blurRad="38100" dist="38100" dir="2700000" algn="tl">
                    <a:srgbClr val="000000">
                      <a:alpha val="43137"/>
                    </a:srgbClr>
                  </a:outerShdw>
                </a:effectLst>
              </a:rPr>
              <a:t>Οδηγοσ</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εκπαιδευτικου</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λυκειου</a:t>
            </a:r>
            <a:br>
              <a:rPr lang="el-GR" b="1" dirty="0">
                <a:effectLst>
                  <a:outerShdw blurRad="38100" dist="38100" dir="2700000" algn="tl">
                    <a:srgbClr val="000000">
                      <a:alpha val="43137"/>
                    </a:srgbClr>
                  </a:outerShdw>
                </a:effectLst>
              </a:rPr>
            </a:br>
            <a:br>
              <a:rPr lang="el-GR" b="1" dirty="0">
                <a:effectLst>
                  <a:outerShdw blurRad="38100" dist="38100" dir="2700000" algn="tl">
                    <a:srgbClr val="000000">
                      <a:alpha val="43137"/>
                    </a:srgbClr>
                  </a:outerShdw>
                </a:effectLst>
              </a:rPr>
            </a:br>
            <a:r>
              <a:rPr lang="el-GR" sz="2800" dirty="0">
                <a:latin typeface="Calibri" panose="020F0502020204030204" pitchFamily="34" charset="0"/>
                <a:ea typeface="Calibri" panose="020F0502020204030204" pitchFamily="34" charset="0"/>
                <a:cs typeface="Calibri" panose="020F0502020204030204" pitchFamily="34" charset="0"/>
              </a:rPr>
              <a:t>ΠΕΡΙΕΧΟΜΕΝΑ</a:t>
            </a:r>
            <a:endParaRPr lang="el-GR" sz="2800"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6891CEB5-519D-6C72-EACE-0E9554AF1BFC}"/>
              </a:ext>
            </a:extLst>
          </p:cNvPr>
          <p:cNvSpPr>
            <a:spLocks noGrp="1"/>
          </p:cNvSpPr>
          <p:nvPr>
            <p:ph idx="1"/>
          </p:nvPr>
        </p:nvSpPr>
        <p:spPr>
          <a:xfrm>
            <a:off x="226243" y="75414"/>
            <a:ext cx="7503736" cy="6608190"/>
          </a:xfrm>
        </p:spPr>
        <p:txBody>
          <a:bodyPr numCol="2">
            <a:normAutofit/>
          </a:bodyPr>
          <a:lstStyle/>
          <a:p>
            <a:pPr marL="0" indent="0">
              <a:lnSpc>
                <a:spcPct val="120000"/>
              </a:lnSpc>
              <a:spcAft>
                <a:spcPts val="0"/>
              </a:spcAft>
              <a:buNone/>
            </a:pP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Μέρος Α</a:t>
            </a: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Α1: Φυσιογνωμία του γνωστικού αντικειμένου της Ηθικής</a:t>
            </a: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Α.2.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Σκοποθεσία</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του γνωστικού αντικειμένου της Ηθικής</a:t>
            </a: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Α.2.1. Γενικοί σκοποί</a:t>
            </a: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Α.2.2. Ειδικοί σκοποί</a:t>
            </a: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Α.2.3. Στόχοι/Προσδοκώμενα αποτελέσματα</a:t>
            </a: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Α.3.: Περιεχόμενο του γνωστικού αντικειμένου της Ηθικής: Θεματικά πεδία και θεματικές ενότητες</a:t>
            </a: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Α.4.: Σχεδιασμός μάθησης-Διδακτική πλαισίωση </a:t>
            </a: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Α.5.: Αξιολόγηση</a:t>
            </a:r>
          </a:p>
          <a:p>
            <a:pPr marL="0" indent="0">
              <a:lnSpc>
                <a:spcPct val="120000"/>
              </a:lnSpc>
              <a:spcAft>
                <a:spcPts val="0"/>
              </a:spcAft>
              <a:buNone/>
            </a:pPr>
            <a:endParaRPr lang="el-GR"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Aft>
                <a:spcPts val="0"/>
              </a:spcAft>
              <a:buNone/>
            </a:pP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Μέρος Β</a:t>
            </a:r>
          </a:p>
          <a:p>
            <a:pPr marL="0" indent="0">
              <a:lnSpc>
                <a:spcPct val="120000"/>
              </a:lnSpc>
              <a:spcAft>
                <a:spcPts val="0"/>
              </a:spcAft>
              <a:buNone/>
            </a:pPr>
            <a:endParaRPr lang="el-G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Β.1. Ενδεικτικές δραστηριότητες</a:t>
            </a: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Β.2. Ενδεικτικά διδακτικά σενάρια</a:t>
            </a:r>
          </a:p>
          <a:p>
            <a:pPr marL="0" indent="0">
              <a:lnSpc>
                <a:spcPct val="120000"/>
              </a:lnSpc>
              <a:spcAft>
                <a:spcPts val="0"/>
              </a:spcAft>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Β.3. Βιβλιογραφικός οδηγός</a:t>
            </a:r>
          </a:p>
          <a:p>
            <a:endParaRPr lang="el-GR" dirty="0"/>
          </a:p>
        </p:txBody>
      </p:sp>
    </p:spTree>
    <p:extLst>
      <p:ext uri="{BB962C8B-B14F-4D97-AF65-F5344CB8AC3E}">
        <p14:creationId xmlns:p14="http://schemas.microsoft.com/office/powerpoint/2010/main" val="560928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E2600-7BD5-D2A7-DDC7-C1174DEB9F8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96EDFCF-8414-29CC-F72F-9DAD6E632167}"/>
              </a:ext>
            </a:extLst>
          </p:cNvPr>
          <p:cNvSpPr>
            <a:spLocks noGrp="1"/>
          </p:cNvSpPr>
          <p:nvPr>
            <p:ph type="title"/>
          </p:nvPr>
        </p:nvSpPr>
        <p:spPr>
          <a:xfrm>
            <a:off x="825613" y="299302"/>
            <a:ext cx="10957892" cy="709366"/>
          </a:xfrm>
        </p:spPr>
        <p:txBody>
          <a:bodyPr>
            <a:normAutofit fontScale="90000"/>
          </a:bodyPr>
          <a:lstStyle/>
          <a:p>
            <a:r>
              <a:rPr lang="el-GR" b="1" dirty="0" err="1">
                <a:effectLst>
                  <a:outerShdw blurRad="38100" dist="38100" dir="2700000" algn="tl">
                    <a:srgbClr val="000000">
                      <a:alpha val="43137"/>
                    </a:srgbClr>
                  </a:outerShdw>
                </a:effectLst>
              </a:rPr>
              <a:t>Ενδεικτικες</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δραστηριοτητεσ</a:t>
            </a:r>
            <a:r>
              <a:rPr lang="en-US" b="1" dirty="0">
                <a:effectLst>
                  <a:outerShdw blurRad="38100" dist="38100" dir="2700000" algn="tl">
                    <a:srgbClr val="000000">
                      <a:alpha val="43137"/>
                    </a:srgbClr>
                  </a:outerShdw>
                </a:effectLst>
              </a:rPr>
              <a:t> </a:t>
            </a:r>
            <a:r>
              <a:rPr lang="en-US" sz="2200" b="1" dirty="0">
                <a:effectLst>
                  <a:outerShdw blurRad="38100" dist="38100" dir="2700000" algn="tl">
                    <a:srgbClr val="000000">
                      <a:alpha val="43137"/>
                    </a:srgbClr>
                  </a:outerShdw>
                </a:effectLst>
              </a:rPr>
              <a:t>(</a:t>
            </a:r>
            <a:r>
              <a:rPr lang="el-GR" sz="2200" b="1" dirty="0" err="1">
                <a:effectLst>
                  <a:outerShdw blurRad="38100" dist="38100" dir="2700000" algn="tl">
                    <a:srgbClr val="000000">
                      <a:alpha val="43137"/>
                    </a:srgbClr>
                  </a:outerShdw>
                </a:effectLst>
              </a:rPr>
              <a:t>απο</a:t>
            </a:r>
            <a:r>
              <a:rPr lang="el-GR" sz="2200" b="1" dirty="0">
                <a:effectLst>
                  <a:outerShdw blurRad="38100" dist="38100" dir="2700000" algn="tl">
                    <a:srgbClr val="000000">
                      <a:alpha val="43137"/>
                    </a:srgbClr>
                  </a:outerShdw>
                </a:effectLst>
              </a:rPr>
              <a:t> τον </a:t>
            </a:r>
            <a:r>
              <a:rPr lang="el-GR" sz="2200" b="1" dirty="0" err="1">
                <a:effectLst>
                  <a:outerShdw blurRad="38100" dist="38100" dir="2700000" algn="tl">
                    <a:srgbClr val="000000">
                      <a:alpha val="43137"/>
                    </a:srgbClr>
                  </a:outerShdw>
                </a:effectLst>
              </a:rPr>
              <a:t>οδηγο</a:t>
            </a:r>
            <a:r>
              <a:rPr lang="el-GR" sz="2200" b="1" dirty="0">
                <a:effectLst>
                  <a:outerShdw blurRad="38100" dist="38100" dir="2700000" algn="tl">
                    <a:srgbClr val="000000">
                      <a:alpha val="43137"/>
                    </a:srgbClr>
                  </a:outerShdw>
                </a:effectLst>
              </a:rPr>
              <a:t> </a:t>
            </a:r>
            <a:r>
              <a:rPr lang="el-GR" sz="2200" b="1" dirty="0" err="1">
                <a:effectLst>
                  <a:outerShdw blurRad="38100" dist="38100" dir="2700000" algn="tl">
                    <a:srgbClr val="000000">
                      <a:alpha val="43137"/>
                    </a:srgbClr>
                  </a:outerShdw>
                </a:effectLst>
              </a:rPr>
              <a:t>εκπαιδευτικου</a:t>
            </a:r>
            <a:r>
              <a:rPr lang="el-GR" sz="2200" b="1" dirty="0">
                <a:effectLst>
                  <a:outerShdw blurRad="38100" dist="38100" dir="2700000" algn="tl">
                    <a:srgbClr val="000000">
                      <a:alpha val="43137"/>
                    </a:srgbClr>
                  </a:outerShdw>
                </a:effectLst>
              </a:rPr>
              <a:t>)</a:t>
            </a:r>
            <a:endParaRPr lang="el-GR" sz="2200"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29E262C-C230-99DF-5595-536376D948E4}"/>
              </a:ext>
            </a:extLst>
          </p:cNvPr>
          <p:cNvSpPr>
            <a:spLocks noGrp="1"/>
          </p:cNvSpPr>
          <p:nvPr>
            <p:ph idx="1"/>
          </p:nvPr>
        </p:nvSpPr>
        <p:spPr>
          <a:xfrm>
            <a:off x="0" y="1008668"/>
            <a:ext cx="12192000" cy="5849332"/>
          </a:xfrm>
        </p:spPr>
        <p:txBody>
          <a:bodyPr>
            <a:normAutofit fontScale="85000" lnSpcReduction="20000"/>
          </a:bodyPr>
          <a:lstStyle/>
          <a:p>
            <a:pPr marL="0" indent="0">
              <a:buNone/>
            </a:pPr>
            <a:r>
              <a:rPr lang="el-GR" b="1" dirty="0">
                <a:solidFill>
                  <a:schemeClr val="tx1"/>
                </a:solidFill>
                <a:latin typeface="Calibri" panose="020F0502020204030204" pitchFamily="34" charset="0"/>
                <a:ea typeface="Calibri" panose="020F0502020204030204" pitchFamily="34" charset="0"/>
                <a:cs typeface="Calibri" panose="020F0502020204030204" pitchFamily="34" charset="0"/>
              </a:rPr>
              <a:t>Οι εκπαιδευτικοί μπορούν να προτείνουν, να οργανώσουν ή να </a:t>
            </a:r>
            <a:r>
              <a:rPr lang="el-GR" b="1" dirty="0" err="1">
                <a:solidFill>
                  <a:schemeClr val="tx1"/>
                </a:solidFill>
                <a:latin typeface="Calibri" panose="020F0502020204030204" pitchFamily="34" charset="0"/>
                <a:ea typeface="Calibri" panose="020F0502020204030204" pitchFamily="34" charset="0"/>
                <a:cs typeface="Calibri" panose="020F0502020204030204" pitchFamily="34" charset="0"/>
              </a:rPr>
              <a:t>συνδιαμορφώσουν</a:t>
            </a:r>
            <a:r>
              <a:rPr lang="el-GR" b="1" dirty="0">
                <a:solidFill>
                  <a:schemeClr val="tx1"/>
                </a:solidFill>
                <a:latin typeface="Calibri" panose="020F0502020204030204" pitchFamily="34" charset="0"/>
                <a:ea typeface="Calibri" panose="020F0502020204030204" pitchFamily="34" charset="0"/>
                <a:cs typeface="Calibri" panose="020F0502020204030204" pitchFamily="34" charset="0"/>
              </a:rPr>
              <a:t> με τους μαθητές και τις μαθήτριες ένα σύνολο δραστηριοτήτων. Μπορούν επίσης να υλοποιήσουν τις δραστηριότητες που προτείνονται στο Πρόγραμμα Σπουδών. Κάποιες από τις δραστηριότητες αυτές είναι οι ακόλουθες:</a:t>
            </a:r>
          </a:p>
          <a:p>
            <a:pPr marL="0" indent="0">
              <a:buNone/>
            </a:pPr>
            <a:endParaRPr lang="el-GR"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	Επιλογές κειμένων τεκμηρίωσης και διατύπωσης ηθικών φιλοσοφικών επιχειρημάτων από πρωτογενείς πηγές.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	Ομάδες συζήτησης και παρουσίασης επιχειρημάτων με επίκεντρο ένα ηθικό ερώτημα.</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3.	Επίσκεψη σε δικαστήριο και παρακολούθηση μιας δίκης. Κατόπιν, να γίνει μια συζήτηση σχετικά με το σωστό και το λάθος, την αλήθεια και το ψέμα, το έγκλημα και την τιμωρία.</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4.	Επίσκεψη στο θεματικό πάρκο του Αριστοτέλη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Στάγειρα</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ή στον χώρο του Λυκείου (Αθήνα) προκειμένου να ξεκινήσει μία συζήτηση για την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αρετολογική</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ηθική.</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5.	Συζήτηση με τον/ψυχολόγο του σχολείου για τη σημασία των συναισθημάτων στη λήψη ηθικών αποφάσεων.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6.	Παρακολούθηση ταινιών (π.χ. της τριλογίας του Γούντι Άλεν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Cassandras</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Dream</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Παράλογος άνθρωπος–  αναφορικά με το ερώτημα του γιατί πρέπει να είμαστε ηθικοί) και συζήτηση με αφορμή αυτά τα έργα.</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7.	Επίσκεψη σε ένα Κέντρο Εκπαίδευσης για την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Αειφορία</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και συμμετοχή σε πρόγραμμα σχετικό με την κλιματική κρίση.</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8.	Ενημερώσεις για δραστηριότητες και πρωτοβουλίες που αφορούν σε αποστολή ανθρωπιστικής βοήθειας σε χώρες που υπάρχει επισιτιστικό πρόβλημα. Οργάνωση καμπάνιας των μαθητών στην τοπική κοινωνία.</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9.	Οργάνωση ενημέρωσης από την Εθνική Επιτροπή Βιοηθικής.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10.	Πρόσκληση της ομάδας ρητορικής τέχνης του σχολείου (αν υπάρχει) να οργανώσει έναν αγώνα επιχειρηματολογίας με θέμα εφαρμοσμένης ηθικής.</a:t>
            </a:r>
          </a:p>
          <a:p>
            <a:endParaRPr lang="el-GR" b="1" dirty="0">
              <a:solidFill>
                <a:schemeClr val="tx1"/>
              </a:solidFill>
            </a:endParaRPr>
          </a:p>
        </p:txBody>
      </p:sp>
    </p:spTree>
    <p:extLst>
      <p:ext uri="{BB962C8B-B14F-4D97-AF65-F5344CB8AC3E}">
        <p14:creationId xmlns:p14="http://schemas.microsoft.com/office/powerpoint/2010/main" val="2067141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6A5B4-4BC2-6240-EDDA-E002E7DEC973}"/>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EBCBCEA-3948-9942-A1DE-1ED1FBEB4FBB}"/>
              </a:ext>
            </a:extLst>
          </p:cNvPr>
          <p:cNvSpPr>
            <a:spLocks noGrp="1"/>
          </p:cNvSpPr>
          <p:nvPr>
            <p:ph idx="1"/>
          </p:nvPr>
        </p:nvSpPr>
        <p:spPr>
          <a:xfrm>
            <a:off x="0" y="1008668"/>
            <a:ext cx="12192000" cy="5849332"/>
          </a:xfrm>
        </p:spPr>
        <p:txBody>
          <a:bodyPr>
            <a:normAutofit fontScale="92500" lnSpcReduction="10000"/>
          </a:bodyPr>
          <a:lstStyle/>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11.	Μελέτη του ζητήματος της επιλογής φύλου των εμβρύων και συζήτηση με αφορμή την έκδοση της Εθνικής Επιτροπής Βιοηθικής με τίτλο «Τι ξέρω για τη βιοηθική» και το σχετικό κεφάλαιο.</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12.	Ανάθεση ομαδικών εργασιών για την παρουσίαση ή και την επισήμανση των ηθικών απόψεων στις διάφορες θρησκείες.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13.	Εκπόνηση διαθεματικών εργασιών σε συνεργασία με τους εκπαιδευτικούς κλάδου ΠΕ01 του σχολείου για τη μελέτη των ηθικών συστημάτων κάποιων θρησκειών.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14.	Αναζήτηση των έργων του Πλάτωνα στα οποία γίνονται αναφορές στην Ηθική. Διάκριση των θέσεων ανάλογα με τις τρεις φάσεις του έργου του (έργα νεανικά, ωριμότητας και τελευταία).</a:t>
            </a:r>
          </a:p>
          <a:p>
            <a:pPr marL="457200" indent="-457200">
              <a:buAutoNum type="arabicPeriod" startAt="15"/>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Εστίαση σε ένα μέρος πλατωνικού διαλόγου και δραματοποίησή του. </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16.	Επίσκεψη στον χώρο της Ακαδημίας του Πλάτωνα και στο μουσείο της Ακαδημίας προκειμένου να ξεκινήσει μία συζήτηση για την πλατωνική Ηθική.</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17.	Οργάνωση αγώνων αντιλογίας μεταξύ εκπροσώπων διαφορετικών ηθικών θεωριών.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18.	Εκπόνηση διαθεματικής εργασίας για την έννοια του κοινωνικού συμβολαίου στο πλαίσιο και του μαθήματος της ιστορίας. </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19.	Εκπόνηση ομαδικών ή ατομικών εργασιών με θέμα την εγχώρια ή διεθνή τρομοκρατία υπό το πρίσμα και της Ηθικής.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20.	Σχεδιασμός φύλλου εργασίας για την αναζήτηση παραδειγμάτων επιστημονικών ανακαλύψεων που προκάλεσαν ηθικές ενστάσεις (π.χ. κατασκευή χημικών όπλων, μεταλλαγμένα, κ.ά.)</a:t>
            </a:r>
          </a:p>
          <a:p>
            <a:endParaRPr lang="el-GR" b="1" dirty="0">
              <a:solidFill>
                <a:schemeClr val="tx1"/>
              </a:solidFill>
            </a:endParaRPr>
          </a:p>
        </p:txBody>
      </p:sp>
      <p:sp>
        <p:nvSpPr>
          <p:cNvPr id="6" name="Τίτλος 1">
            <a:extLst>
              <a:ext uri="{FF2B5EF4-FFF2-40B4-BE49-F238E27FC236}">
                <a16:creationId xmlns:a16="http://schemas.microsoft.com/office/drawing/2014/main" id="{A79203FA-7349-237C-852F-7DD7EF3E7627}"/>
              </a:ext>
            </a:extLst>
          </p:cNvPr>
          <p:cNvSpPr txBox="1">
            <a:spLocks/>
          </p:cNvSpPr>
          <p:nvPr/>
        </p:nvSpPr>
        <p:spPr>
          <a:xfrm>
            <a:off x="825613" y="299302"/>
            <a:ext cx="10957892" cy="709366"/>
          </a:xfrm>
          <a:prstGeom prst="rect">
            <a:avLst/>
          </a:prstGeom>
          <a:effectLst/>
        </p:spPr>
        <p:txBody>
          <a:bodyPr vert="horz" lIns="91440" tIns="45720" rIns="91440" bIns="45720" rtlCol="0" anchor="ctr">
            <a:normAutofit fontScale="9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b="1">
                <a:effectLst>
                  <a:outerShdw blurRad="38100" dist="38100" dir="2700000" algn="tl">
                    <a:srgbClr val="000000">
                      <a:alpha val="43137"/>
                    </a:srgbClr>
                  </a:outerShdw>
                </a:effectLst>
              </a:rPr>
              <a:t>Ενδεικτικες δραστηριοτητεσ</a:t>
            </a:r>
            <a:r>
              <a:rPr lang="en-US" b="1">
                <a:effectLst>
                  <a:outerShdw blurRad="38100" dist="38100" dir="2700000" algn="tl">
                    <a:srgbClr val="000000">
                      <a:alpha val="43137"/>
                    </a:srgbClr>
                  </a:outerShdw>
                </a:effectLst>
              </a:rPr>
              <a:t> </a:t>
            </a:r>
            <a:r>
              <a:rPr lang="en-US" sz="2200" b="1">
                <a:effectLst>
                  <a:outerShdw blurRad="38100" dist="38100" dir="2700000" algn="tl">
                    <a:srgbClr val="000000">
                      <a:alpha val="43137"/>
                    </a:srgbClr>
                  </a:outerShdw>
                </a:effectLst>
              </a:rPr>
              <a:t>(</a:t>
            </a:r>
            <a:r>
              <a:rPr lang="el-GR" sz="2200" b="1">
                <a:effectLst>
                  <a:outerShdw blurRad="38100" dist="38100" dir="2700000" algn="tl">
                    <a:srgbClr val="000000">
                      <a:alpha val="43137"/>
                    </a:srgbClr>
                  </a:outerShdw>
                </a:effectLst>
              </a:rPr>
              <a:t>απο τον οδηγο εκπαιδευτικου)</a:t>
            </a:r>
            <a:endParaRPr lang="el-GR" sz="2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844580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08C11-EFBE-88A0-33D1-7B98E6D33E44}"/>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E0AED5F-6F93-8588-9524-00B1153AFEAE}"/>
              </a:ext>
            </a:extLst>
          </p:cNvPr>
          <p:cNvSpPr>
            <a:spLocks noGrp="1"/>
          </p:cNvSpPr>
          <p:nvPr>
            <p:ph idx="1"/>
          </p:nvPr>
        </p:nvSpPr>
        <p:spPr>
          <a:xfrm>
            <a:off x="150830" y="829558"/>
            <a:ext cx="11943760" cy="6028441"/>
          </a:xfrm>
        </p:spPr>
        <p:txBody>
          <a:bodyPr>
            <a:normAutofit/>
          </a:bodyPr>
          <a:lstStyle/>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21.	Πρόσκληση εκπροσώπων οργανώσεων μειονοτήτων και συζήτηση για τα προβλήματα που αντιμετωπίζουν λόγω των διακρίσεων.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22.	Συγγραφή άρθρων για τις διακρίσεις που θα αναρτηθούν στην ιστοσελίδα του σχολείου ή θα δημοσιευτούν στη σχολική εφημερίδα. </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23.	Παιχνίδια ρόλων με θέμα ένα συγκεκριμένο ηθικό δίλημμα (π.χ. εικονικές δίκες, γιατροί και συγγενείς σε αντιπαράθεση για πρόβλημα ευθανασίας ή δωρεάς οργάνων κ.ά.)</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24.	Διαδικτυακή αναζήτηση εταιρειών που έχουν καθιερώσει και τηρούν δικούς τους κώδικες δεοντολογίας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25.	Μελέτη καλλιτεχνικών έργων με θρησκευτικό περιεχόμενο.</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26.	Αναζήτηση, μελέτη και συζήτηση με αφορμή πρωτογενείς πηγές για την ιερότητα της ζωής.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27.	Εκπόνηση ομαδικών ή ατομικών εργασιών με χρήση πρωτογενών πηγών και θέμα τη θεωρία του ωφελιμισμού, της καντιανής Ηθικής, της φεμινιστικής Ηθικής ή της Ηθικής της ευθύνης.</a:t>
            </a:r>
          </a:p>
          <a:p>
            <a:endParaRPr lang="el-GR" b="1" dirty="0">
              <a:solidFill>
                <a:schemeClr val="tx1"/>
              </a:solidFill>
            </a:endParaRPr>
          </a:p>
        </p:txBody>
      </p:sp>
      <p:sp>
        <p:nvSpPr>
          <p:cNvPr id="6" name="Τίτλος 1">
            <a:extLst>
              <a:ext uri="{FF2B5EF4-FFF2-40B4-BE49-F238E27FC236}">
                <a16:creationId xmlns:a16="http://schemas.microsoft.com/office/drawing/2014/main" id="{57FAE37F-4466-B904-24DD-90B84F8ABE11}"/>
              </a:ext>
            </a:extLst>
          </p:cNvPr>
          <p:cNvSpPr txBox="1">
            <a:spLocks/>
          </p:cNvSpPr>
          <p:nvPr/>
        </p:nvSpPr>
        <p:spPr>
          <a:xfrm>
            <a:off x="825613" y="299302"/>
            <a:ext cx="10957892" cy="709366"/>
          </a:xfrm>
          <a:prstGeom prst="rect">
            <a:avLst/>
          </a:prstGeom>
          <a:effectLst/>
        </p:spPr>
        <p:txBody>
          <a:bodyPr vert="horz" lIns="91440" tIns="45720" rIns="91440" bIns="45720" rtlCol="0" anchor="ctr">
            <a:normAutofit fontScale="9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b="1">
                <a:effectLst>
                  <a:outerShdw blurRad="38100" dist="38100" dir="2700000" algn="tl">
                    <a:srgbClr val="000000">
                      <a:alpha val="43137"/>
                    </a:srgbClr>
                  </a:outerShdw>
                </a:effectLst>
              </a:rPr>
              <a:t>Ενδεικτικες δραστηριοτητεσ</a:t>
            </a:r>
            <a:r>
              <a:rPr lang="en-US" b="1">
                <a:effectLst>
                  <a:outerShdw blurRad="38100" dist="38100" dir="2700000" algn="tl">
                    <a:srgbClr val="000000">
                      <a:alpha val="43137"/>
                    </a:srgbClr>
                  </a:outerShdw>
                </a:effectLst>
              </a:rPr>
              <a:t> </a:t>
            </a:r>
            <a:r>
              <a:rPr lang="en-US" sz="2200" b="1">
                <a:effectLst>
                  <a:outerShdw blurRad="38100" dist="38100" dir="2700000" algn="tl">
                    <a:srgbClr val="000000">
                      <a:alpha val="43137"/>
                    </a:srgbClr>
                  </a:outerShdw>
                </a:effectLst>
              </a:rPr>
              <a:t>(</a:t>
            </a:r>
            <a:r>
              <a:rPr lang="el-GR" sz="2200" b="1">
                <a:effectLst>
                  <a:outerShdw blurRad="38100" dist="38100" dir="2700000" algn="tl">
                    <a:srgbClr val="000000">
                      <a:alpha val="43137"/>
                    </a:srgbClr>
                  </a:outerShdw>
                </a:effectLst>
              </a:rPr>
              <a:t>απο τον οδηγο εκπαιδευτικου)</a:t>
            </a:r>
            <a:endParaRPr lang="el-GR" sz="2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678542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2145B-5052-B0E2-941A-B2A80F797B58}"/>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39EAFC9-7ADD-9814-3CA4-5396F7210D2E}"/>
              </a:ext>
            </a:extLst>
          </p:cNvPr>
          <p:cNvSpPr>
            <a:spLocks noGrp="1"/>
          </p:cNvSpPr>
          <p:nvPr>
            <p:ph idx="1"/>
          </p:nvPr>
        </p:nvSpPr>
        <p:spPr>
          <a:xfrm>
            <a:off x="0" y="923826"/>
            <a:ext cx="12094590" cy="6014302"/>
          </a:xfrm>
        </p:spPr>
        <p:txBody>
          <a:bodyPr>
            <a:normAutofit/>
          </a:bodyPr>
          <a:lstStyle/>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28.	Οργάνωση συνδιδασκαλίας με τον/τη βιολόγο του σχολείου για ένα μάθημα που θα εξετάζει τη συμβολή των βιολογικών παραγόντων και των ηθικών αξιών στη συμπεριφορά.</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29.	Σχεδιασμός ερωτηματολογίου με θέμα τη δημοσιογραφική δεοντολογία και αποστολή του για απάντηση σε δημοσιογράφους της περιοχής. Συγγραφή άρθρου για τη σχολική εφημερίδα με βάση τα πορίσματα της έρευνας.</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30.	Πρόσκληση ψυχολόγου στο σχολείο και συζήτηση σχετικά με τις ψυχολογικές αιτίες των αυτοκτονικών τάσεων.</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31.	Συμμετοχή σε πρόγραμμα για τα δικαιώματα των ζώων ενός Κέντρου Εκπαίδευσης για την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Αειφορία</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32.	Αναζήτηση στην ιστοσελίδα της Εθνικής Επιτροπής για τα Δικαιώματα του Ανθρώπου υλικού για τη θρησκευτική ελευθερία και κατασκευή εννοιολογικού χάρτη που θα αναρτηθεί στον πίνακα ανακοινώσεων του σχολείου.</a:t>
            </a:r>
          </a:p>
          <a:p>
            <a:pPr marL="0" indent="0">
              <a:buNone/>
            </a:pP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33.	Οργάνωση διαγωνισμού ζωγραφικής ή </a:t>
            </a:r>
            <a:r>
              <a:rPr lang="el-GR" dirty="0" err="1">
                <a:solidFill>
                  <a:schemeClr val="tx1"/>
                </a:solidFill>
                <a:latin typeface="Calibri" panose="020F0502020204030204" pitchFamily="34" charset="0"/>
                <a:ea typeface="Calibri" panose="020F0502020204030204" pitchFamily="34" charset="0"/>
                <a:cs typeface="Calibri" panose="020F0502020204030204" pitchFamily="34" charset="0"/>
              </a:rPr>
              <a:t>κολάζ</a:t>
            </a:r>
            <a:r>
              <a:rPr lang="el-GR" dirty="0">
                <a:solidFill>
                  <a:schemeClr val="tx1"/>
                </a:solidFill>
                <a:latin typeface="Calibri" panose="020F0502020204030204" pitchFamily="34" charset="0"/>
                <a:ea typeface="Calibri" panose="020F0502020204030204" pitchFamily="34" charset="0"/>
                <a:cs typeface="Calibri" panose="020F0502020204030204" pitchFamily="34" charset="0"/>
              </a:rPr>
              <a:t> με θέμα τη θρησκευτική ελευθερία και ανάρτηση των καλύτερων έργων στον πίνακα ανακοινώσεων ή την εφημερίδα του σχολείου.</a:t>
            </a:r>
          </a:p>
          <a:p>
            <a:endParaRPr lang="el-GR" b="1" dirty="0">
              <a:solidFill>
                <a:schemeClr val="tx1"/>
              </a:solidFill>
            </a:endParaRPr>
          </a:p>
        </p:txBody>
      </p:sp>
      <p:sp>
        <p:nvSpPr>
          <p:cNvPr id="6" name="Τίτλος 1">
            <a:extLst>
              <a:ext uri="{FF2B5EF4-FFF2-40B4-BE49-F238E27FC236}">
                <a16:creationId xmlns:a16="http://schemas.microsoft.com/office/drawing/2014/main" id="{77BF28CA-FEFF-FB0A-7CE0-9445CEDD07D1}"/>
              </a:ext>
            </a:extLst>
          </p:cNvPr>
          <p:cNvSpPr txBox="1">
            <a:spLocks/>
          </p:cNvSpPr>
          <p:nvPr/>
        </p:nvSpPr>
        <p:spPr>
          <a:xfrm>
            <a:off x="825613" y="299302"/>
            <a:ext cx="10957892" cy="709366"/>
          </a:xfrm>
          <a:prstGeom prst="rect">
            <a:avLst/>
          </a:prstGeom>
          <a:effectLst/>
        </p:spPr>
        <p:txBody>
          <a:bodyPr vert="horz" lIns="91440" tIns="45720" rIns="91440" bIns="45720" rtlCol="0" anchor="ctr">
            <a:normAutofit fontScale="900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b="1">
                <a:effectLst>
                  <a:outerShdw blurRad="38100" dist="38100" dir="2700000" algn="tl">
                    <a:srgbClr val="000000">
                      <a:alpha val="43137"/>
                    </a:srgbClr>
                  </a:outerShdw>
                </a:effectLst>
              </a:rPr>
              <a:t>Ενδεικτικες δραστηριοτητεσ</a:t>
            </a:r>
            <a:r>
              <a:rPr lang="en-US" b="1">
                <a:effectLst>
                  <a:outerShdw blurRad="38100" dist="38100" dir="2700000" algn="tl">
                    <a:srgbClr val="000000">
                      <a:alpha val="43137"/>
                    </a:srgbClr>
                  </a:outerShdw>
                </a:effectLst>
              </a:rPr>
              <a:t> </a:t>
            </a:r>
            <a:r>
              <a:rPr lang="en-US" sz="2200" b="1">
                <a:effectLst>
                  <a:outerShdw blurRad="38100" dist="38100" dir="2700000" algn="tl">
                    <a:srgbClr val="000000">
                      <a:alpha val="43137"/>
                    </a:srgbClr>
                  </a:outerShdw>
                </a:effectLst>
              </a:rPr>
              <a:t>(</a:t>
            </a:r>
            <a:r>
              <a:rPr lang="el-GR" sz="2200" b="1">
                <a:effectLst>
                  <a:outerShdw blurRad="38100" dist="38100" dir="2700000" algn="tl">
                    <a:srgbClr val="000000">
                      <a:alpha val="43137"/>
                    </a:srgbClr>
                  </a:outerShdw>
                </a:effectLst>
              </a:rPr>
              <a:t>απο τον οδηγο εκπαιδευτικου)</a:t>
            </a:r>
            <a:endParaRPr lang="el-GR" sz="2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26398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644FA-5DF8-84D6-C228-9E457C2ED00D}"/>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A67FB88-FD51-F9C7-425F-CA625171FB36}"/>
              </a:ext>
            </a:extLst>
          </p:cNvPr>
          <p:cNvSpPr>
            <a:spLocks noGrp="1"/>
          </p:cNvSpPr>
          <p:nvPr>
            <p:ph idx="1"/>
          </p:nvPr>
        </p:nvSpPr>
        <p:spPr>
          <a:xfrm>
            <a:off x="518474" y="923826"/>
            <a:ext cx="9813303" cy="2799762"/>
          </a:xfrm>
        </p:spPr>
        <p:txBody>
          <a:bodyPr anchor="t">
            <a:normAutofit/>
          </a:bodyPr>
          <a:lstStyle/>
          <a:p>
            <a:pPr marL="457200" indent="-457200">
              <a:lnSpc>
                <a:spcPct val="150000"/>
              </a:lnSpc>
              <a:buFont typeface="+mj-lt"/>
              <a:buAutoNum type="arabicPeriod"/>
            </a:pPr>
            <a:r>
              <a:rPr lang="el-GR" dirty="0">
                <a:solidFill>
                  <a:schemeClr val="accent1"/>
                </a:solidFill>
              </a:rPr>
              <a:t>Ποια είναι τα βασικά χαρακτηριστικά στη φιλοσοφία των ΠΣ Ηθικής;</a:t>
            </a:r>
            <a:r>
              <a:rPr lang="en-US" dirty="0">
                <a:solidFill>
                  <a:schemeClr val="accent1"/>
                </a:solidFill>
              </a:rPr>
              <a:t> </a:t>
            </a:r>
            <a:endParaRPr lang="el-GR" dirty="0">
              <a:solidFill>
                <a:schemeClr val="accent1"/>
              </a:solidFill>
            </a:endParaRPr>
          </a:p>
          <a:p>
            <a:pPr marL="457200" indent="-457200">
              <a:lnSpc>
                <a:spcPct val="150000"/>
              </a:lnSpc>
              <a:buFont typeface="+mj-lt"/>
              <a:buAutoNum type="arabicPeriod"/>
            </a:pPr>
            <a:r>
              <a:rPr lang="el-GR" dirty="0">
                <a:solidFill>
                  <a:schemeClr val="accent1"/>
                </a:solidFill>
              </a:rPr>
              <a:t>Ποιες θεωρείτε ότι είναι καινοτομίες των νέων ΠΣ (μορφή και περιεχόμενο);</a:t>
            </a:r>
          </a:p>
          <a:p>
            <a:pPr marL="457200" indent="-457200">
              <a:lnSpc>
                <a:spcPct val="150000"/>
              </a:lnSpc>
              <a:buFont typeface="+mj-lt"/>
              <a:buAutoNum type="arabicPeriod"/>
            </a:pPr>
            <a:r>
              <a:rPr lang="el-GR" dirty="0">
                <a:solidFill>
                  <a:schemeClr val="accent1"/>
                </a:solidFill>
              </a:rPr>
              <a:t>Συζητήστε μεταξύ σας σε ομάδες και γράψτε ένα σύντομο κείμενο για τα δύο παραπάνω ερωτήματα.</a:t>
            </a:r>
            <a:endParaRPr lang="en-US" dirty="0">
              <a:solidFill>
                <a:schemeClr val="accent1"/>
              </a:solidFill>
            </a:endParaRPr>
          </a:p>
          <a:p>
            <a:endParaRPr lang="el-GR" b="1" dirty="0">
              <a:solidFill>
                <a:schemeClr val="tx1"/>
              </a:solidFill>
            </a:endParaRPr>
          </a:p>
        </p:txBody>
      </p:sp>
      <p:sp>
        <p:nvSpPr>
          <p:cNvPr id="6" name="Τίτλος 1">
            <a:extLst>
              <a:ext uri="{FF2B5EF4-FFF2-40B4-BE49-F238E27FC236}">
                <a16:creationId xmlns:a16="http://schemas.microsoft.com/office/drawing/2014/main" id="{B5C165D3-547E-936A-23CA-31296BC11A82}"/>
              </a:ext>
            </a:extLst>
          </p:cNvPr>
          <p:cNvSpPr txBox="1">
            <a:spLocks/>
          </p:cNvSpPr>
          <p:nvPr/>
        </p:nvSpPr>
        <p:spPr>
          <a:xfrm>
            <a:off x="825613" y="299302"/>
            <a:ext cx="10957892" cy="709366"/>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b="1" dirty="0">
                <a:effectLst>
                  <a:outerShdw blurRad="38100" dist="38100" dir="2700000" algn="tl">
                    <a:srgbClr val="000000">
                      <a:alpha val="43137"/>
                    </a:srgbClr>
                  </a:outerShdw>
                </a:effectLst>
              </a:rPr>
              <a:t>ΔΡΑΣΤΗΡΙΟΤΗΤΑ: Η ΦΙΛΟΣΟΦΙΑ ΤΩΝ ΠΣ</a:t>
            </a:r>
            <a:endParaRPr lang="el-GR" sz="2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10989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3BC74D-F40F-C8FC-B9B7-95779F5540D8}"/>
              </a:ext>
            </a:extLst>
          </p:cNvPr>
          <p:cNvSpPr>
            <a:spLocks noGrp="1"/>
          </p:cNvSpPr>
          <p:nvPr>
            <p:ph type="title"/>
          </p:nvPr>
        </p:nvSpPr>
        <p:spPr>
          <a:xfrm>
            <a:off x="571090" y="671572"/>
            <a:ext cx="8534400" cy="1507067"/>
          </a:xfrm>
        </p:spPr>
        <p:txBody>
          <a:bodyPr/>
          <a:lstStyle/>
          <a:p>
            <a:r>
              <a:rPr lang="el-GR" b="1" dirty="0" err="1">
                <a:effectLst>
                  <a:outerShdw blurRad="38100" dist="38100" dir="2700000" algn="tl">
                    <a:srgbClr val="000000">
                      <a:alpha val="43137"/>
                    </a:srgbClr>
                  </a:outerShdw>
                </a:effectLst>
              </a:rPr>
              <a:t>Γενικα</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χαρακτηριστικα</a:t>
            </a:r>
            <a:r>
              <a:rPr lang="el-GR" b="1" dirty="0">
                <a:effectLst>
                  <a:outerShdw blurRad="38100" dist="38100" dir="2700000" algn="tl">
                    <a:srgbClr val="000000">
                      <a:alpha val="43137"/>
                    </a:srgbClr>
                  </a:outerShdw>
                </a:effectLst>
              </a:rPr>
              <a:t> του </a:t>
            </a:r>
            <a:r>
              <a:rPr lang="el-GR" b="1" dirty="0" err="1">
                <a:effectLst>
                  <a:outerShdw blurRad="38100" dist="38100" dir="2700000" algn="tl">
                    <a:srgbClr val="000000">
                      <a:alpha val="43137"/>
                    </a:srgbClr>
                  </a:outerShdw>
                </a:effectLst>
              </a:rPr>
              <a:t>μαθηματος</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7FB28684-9529-AAB4-678F-7FA103D9A648}"/>
              </a:ext>
            </a:extLst>
          </p:cNvPr>
          <p:cNvSpPr>
            <a:spLocks noGrp="1"/>
          </p:cNvSpPr>
          <p:nvPr>
            <p:ph idx="1"/>
          </p:nvPr>
        </p:nvSpPr>
        <p:spPr>
          <a:xfrm>
            <a:off x="759626" y="2102178"/>
            <a:ext cx="9647565" cy="4074824"/>
          </a:xfrm>
        </p:spPr>
        <p:txBody>
          <a:bodyPr/>
          <a:lstStyle/>
          <a:p>
            <a:r>
              <a:rPr lang="el-GR" dirty="0">
                <a:solidFill>
                  <a:schemeClr val="tx1"/>
                </a:solidFill>
              </a:rPr>
              <a:t>Είναι εναλλακτικό στο μάθημα των θρησκευτικών</a:t>
            </a:r>
            <a:endParaRPr lang="en-US" dirty="0">
              <a:solidFill>
                <a:schemeClr val="tx1"/>
              </a:solidFill>
            </a:endParaRPr>
          </a:p>
          <a:p>
            <a:r>
              <a:rPr lang="el-GR" dirty="0">
                <a:solidFill>
                  <a:schemeClr val="tx1"/>
                </a:solidFill>
              </a:rPr>
              <a:t>Διδάσκεται όσες ώρες (και τις ίδιες ώρες) διδάσκονται τα Θρησκευτικά</a:t>
            </a:r>
          </a:p>
          <a:p>
            <a:r>
              <a:rPr lang="el-GR" dirty="0">
                <a:solidFill>
                  <a:schemeClr val="tx1"/>
                </a:solidFill>
              </a:rPr>
              <a:t>Διδάσκεται σε όλες τις τάξεις που υπάρχει το μάθημα των Θρησκευτικών (Γ</a:t>
            </a:r>
            <a:r>
              <a:rPr lang="el-GR">
                <a:solidFill>
                  <a:schemeClr val="tx1"/>
                </a:solidFill>
              </a:rPr>
              <a:t>΄ Δημοτικού-Γ</a:t>
            </a:r>
            <a:r>
              <a:rPr lang="el-GR" dirty="0">
                <a:solidFill>
                  <a:schemeClr val="tx1"/>
                </a:solidFill>
              </a:rPr>
              <a:t>΄ Λυκείου)</a:t>
            </a:r>
          </a:p>
          <a:p>
            <a:r>
              <a:rPr lang="el-GR" dirty="0">
                <a:solidFill>
                  <a:schemeClr val="tx1"/>
                </a:solidFill>
              </a:rPr>
              <a:t>Έχει ανοικτό και δυναμικό χαρακτήρα</a:t>
            </a:r>
          </a:p>
          <a:p>
            <a:r>
              <a:rPr lang="el-GR" dirty="0">
                <a:solidFill>
                  <a:schemeClr val="tx1"/>
                </a:solidFill>
              </a:rPr>
              <a:t>Έχει </a:t>
            </a:r>
            <a:r>
              <a:rPr lang="el-GR" dirty="0" err="1">
                <a:solidFill>
                  <a:schemeClr val="tx1"/>
                </a:solidFill>
              </a:rPr>
              <a:t>ερωτηματοκεντρικό</a:t>
            </a:r>
            <a:r>
              <a:rPr lang="el-GR" dirty="0">
                <a:solidFill>
                  <a:schemeClr val="tx1"/>
                </a:solidFill>
              </a:rPr>
              <a:t> </a:t>
            </a:r>
            <a:r>
              <a:rPr lang="el-GR" dirty="0">
                <a:solidFill>
                  <a:srgbClr val="FFFF00"/>
                </a:solidFill>
              </a:rPr>
              <a:t>και διερευνητικό </a:t>
            </a:r>
            <a:r>
              <a:rPr lang="el-GR" dirty="0">
                <a:solidFill>
                  <a:schemeClr val="tx1"/>
                </a:solidFill>
              </a:rPr>
              <a:t>χαρακτήρα</a:t>
            </a:r>
          </a:p>
          <a:p>
            <a:r>
              <a:rPr lang="el-GR" dirty="0">
                <a:solidFill>
                  <a:schemeClr val="tx1"/>
                </a:solidFill>
              </a:rPr>
              <a:t>Προωθεί την </a:t>
            </a:r>
            <a:r>
              <a:rPr lang="el-GR" dirty="0">
                <a:solidFill>
                  <a:srgbClr val="FFFF00"/>
                </a:solidFill>
              </a:rPr>
              <a:t>ενεργή, </a:t>
            </a:r>
            <a:r>
              <a:rPr lang="el-GR" dirty="0" err="1">
                <a:solidFill>
                  <a:srgbClr val="FFFF00"/>
                </a:solidFill>
              </a:rPr>
              <a:t>ομαδοσυνεργατική</a:t>
            </a:r>
            <a:r>
              <a:rPr lang="el-GR" dirty="0">
                <a:solidFill>
                  <a:srgbClr val="FFFF00"/>
                </a:solidFill>
              </a:rPr>
              <a:t>  και </a:t>
            </a:r>
            <a:r>
              <a:rPr lang="el-GR" dirty="0" err="1">
                <a:solidFill>
                  <a:schemeClr val="tx1"/>
                </a:solidFill>
              </a:rPr>
              <a:t>ανακαλυπτική</a:t>
            </a:r>
            <a:r>
              <a:rPr lang="el-GR" dirty="0">
                <a:solidFill>
                  <a:schemeClr val="tx1"/>
                </a:solidFill>
              </a:rPr>
              <a:t> μάθηση </a:t>
            </a:r>
            <a:r>
              <a:rPr lang="el-GR" dirty="0">
                <a:solidFill>
                  <a:srgbClr val="FFFF00"/>
                </a:solidFill>
              </a:rPr>
              <a:t>καθώς</a:t>
            </a:r>
            <a:r>
              <a:rPr lang="el-GR" dirty="0">
                <a:solidFill>
                  <a:schemeClr val="tx1"/>
                </a:solidFill>
              </a:rPr>
              <a:t> και τις νέες παιδαγωγικές μεθόδους</a:t>
            </a:r>
          </a:p>
          <a:p>
            <a:r>
              <a:rPr lang="el-GR" dirty="0">
                <a:solidFill>
                  <a:srgbClr val="FFFF00"/>
                </a:solidFill>
              </a:rPr>
              <a:t>Θεμελιώνεται στις βασικές αρχές της βιωματικής μάθησης</a:t>
            </a:r>
          </a:p>
        </p:txBody>
      </p:sp>
      <p:pic>
        <p:nvPicPr>
          <p:cNvPr id="4" name="Εικόνα 3" descr="Why the US Doesn't Understand Chinese Thought—and Must | Observer">
            <a:extLst>
              <a:ext uri="{FF2B5EF4-FFF2-40B4-BE49-F238E27FC236}">
                <a16:creationId xmlns:a16="http://schemas.microsoft.com/office/drawing/2014/main" id="{B08115E1-AD79-86E7-951B-0E07F58D7635}"/>
              </a:ext>
            </a:extLst>
          </p:cNvPr>
          <p:cNvPicPr>
            <a:picLocks noChangeAspect="1"/>
          </p:cNvPicPr>
          <p:nvPr/>
        </p:nvPicPr>
        <p:blipFill>
          <a:blip r:embed="rId2"/>
          <a:stretch>
            <a:fillRect/>
          </a:stretch>
        </p:blipFill>
        <p:spPr>
          <a:xfrm>
            <a:off x="7575956" y="397062"/>
            <a:ext cx="4586209" cy="2259283"/>
          </a:xfrm>
          <a:prstGeom prst="rect">
            <a:avLst/>
          </a:prstGeom>
        </p:spPr>
      </p:pic>
    </p:spTree>
    <p:extLst>
      <p:ext uri="{BB962C8B-B14F-4D97-AF65-F5344CB8AC3E}">
        <p14:creationId xmlns:p14="http://schemas.microsoft.com/office/powerpoint/2010/main" val="4187212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BBFC3C-9488-3D97-9456-70DC7CF04E17}"/>
              </a:ext>
            </a:extLst>
          </p:cNvPr>
          <p:cNvSpPr>
            <a:spLocks noGrp="1"/>
          </p:cNvSpPr>
          <p:nvPr>
            <p:ph type="title"/>
          </p:nvPr>
        </p:nvSpPr>
        <p:spPr>
          <a:xfrm>
            <a:off x="825613" y="299302"/>
            <a:ext cx="8534400" cy="860196"/>
          </a:xfrm>
        </p:spPr>
        <p:txBody>
          <a:bodyPr/>
          <a:lstStyle/>
          <a:p>
            <a:r>
              <a:rPr lang="el-GR" dirty="0"/>
              <a:t>ΓΙΑΤΙ Η ΗΘΙΚΗ;</a:t>
            </a:r>
          </a:p>
        </p:txBody>
      </p:sp>
      <p:sp>
        <p:nvSpPr>
          <p:cNvPr id="3" name="Θέση περιεχομένου 2">
            <a:extLst>
              <a:ext uri="{FF2B5EF4-FFF2-40B4-BE49-F238E27FC236}">
                <a16:creationId xmlns:a16="http://schemas.microsoft.com/office/drawing/2014/main" id="{FC847A13-AFAD-AB04-3C47-95099109023D}"/>
              </a:ext>
            </a:extLst>
          </p:cNvPr>
          <p:cNvSpPr>
            <a:spLocks noGrp="1"/>
          </p:cNvSpPr>
          <p:nvPr>
            <p:ph idx="1"/>
          </p:nvPr>
        </p:nvSpPr>
        <p:spPr>
          <a:xfrm>
            <a:off x="150830" y="1159499"/>
            <a:ext cx="11943760" cy="5495826"/>
          </a:xfrm>
        </p:spPr>
        <p:txBody>
          <a:bodyPr>
            <a:normAutofit fontScale="92500"/>
          </a:bodyPr>
          <a:lstStyle/>
          <a:p>
            <a:pPr marL="0" indent="0">
              <a:buNone/>
            </a:pPr>
            <a:r>
              <a:rPr lang="el-GR" dirty="0"/>
              <a:t> </a:t>
            </a:r>
            <a:r>
              <a:rPr lang="el-GR" dirty="0">
                <a:solidFill>
                  <a:schemeClr val="tx1"/>
                </a:solidFill>
              </a:rPr>
              <a:t>α. Το μάθημα της Ηθικής ενισχύει την κριτική σκέψη, τη σαφή και τεκμηριωμένη διατύπωση προφορικού και γραπτού λόγου, δεδομένου ότι οι αποφάνσεις μας περί καλού και κακού συναρτώνται άμεσα με τις αποφάσεις μας για επιδίωξη του πρώτου και αποτροπή από το δεύτερο. </a:t>
            </a:r>
          </a:p>
          <a:p>
            <a:pPr marL="0" indent="0">
              <a:buNone/>
            </a:pPr>
            <a:r>
              <a:rPr lang="el-GR" dirty="0">
                <a:solidFill>
                  <a:schemeClr val="tx1"/>
                </a:solidFill>
              </a:rPr>
              <a:t>β. Η προβληματική της Ηθικής –μέσα από τα ερωτήματα που θέτει και τις απαντήσεις που δίνει σε αυτά– διαχέεται και εμπλέκεται, ρητά ή άρρητα, σε θεμελιακά ζητήματα που συνδέονται με όλα τα γνωστικά αντικείμενα του σχολικού προγράμματος. Επομένως, η διδασκαλία της Ηθικής Φιλοσοφίας ενισχύει τη διαθεματικότητα και τη διεπιστημονικότητα, ενώ, επιπλέον, διευκολύνει την κατανόηση της σύνδεσης των διαφόρων γνωστικών αντικειμένων με τον πρακτικό βίο. </a:t>
            </a:r>
          </a:p>
          <a:p>
            <a:pPr marL="0" indent="0">
              <a:buNone/>
            </a:pPr>
            <a:r>
              <a:rPr lang="el-GR" dirty="0">
                <a:solidFill>
                  <a:schemeClr val="tx1"/>
                </a:solidFill>
              </a:rPr>
              <a:t>γ. Καλλιεργεί την κουλτούρα του διαλόγου, της αντιπαράθεσης επιχειρημάτων, της σύνθεσης απόψεων, του </a:t>
            </a:r>
            <a:r>
              <a:rPr lang="el-GR" dirty="0" err="1">
                <a:solidFill>
                  <a:schemeClr val="tx1"/>
                </a:solidFill>
              </a:rPr>
              <a:t>κριτικοερμηνευτικού</a:t>
            </a:r>
            <a:r>
              <a:rPr lang="el-GR" dirty="0">
                <a:solidFill>
                  <a:schemeClr val="tx1"/>
                </a:solidFill>
              </a:rPr>
              <a:t> λόγου και κυρίως του κριτικού και </a:t>
            </a:r>
            <a:r>
              <a:rPr lang="el-GR" dirty="0" err="1">
                <a:solidFill>
                  <a:schemeClr val="tx1"/>
                </a:solidFill>
              </a:rPr>
              <a:t>αυτοκριτικού</a:t>
            </a:r>
            <a:r>
              <a:rPr lang="el-GR" dirty="0">
                <a:solidFill>
                  <a:schemeClr val="tx1"/>
                </a:solidFill>
              </a:rPr>
              <a:t> </a:t>
            </a:r>
            <a:r>
              <a:rPr lang="el-GR" dirty="0" err="1">
                <a:solidFill>
                  <a:schemeClr val="tx1"/>
                </a:solidFill>
              </a:rPr>
              <a:t>αναστοχασμού</a:t>
            </a:r>
            <a:r>
              <a:rPr lang="el-GR" dirty="0">
                <a:solidFill>
                  <a:schemeClr val="tx1"/>
                </a:solidFill>
              </a:rPr>
              <a:t> επί των ιδεών, των θρησκευτικών δογμάτων, των πολιτικών θεωριών και κοινωνικών συστημάτων. </a:t>
            </a:r>
          </a:p>
          <a:p>
            <a:pPr marL="0" indent="0">
              <a:buNone/>
            </a:pPr>
            <a:r>
              <a:rPr lang="el-GR" dirty="0">
                <a:solidFill>
                  <a:schemeClr val="tx1"/>
                </a:solidFill>
              </a:rPr>
              <a:t>δ. Στην Ηθική Φιλοσοφία δεν υπάρχουν έτοιμες εκ των προτέρων απαντήσεις στα ζητήματα στα οποία εφαρμόζεται. Οι έννοιες και οι αρχές της Ηθικής Φιλοσοφίας χρησιμοποιούνται για τη διατύπωση επιχειρημάτων, την </a:t>
            </a:r>
            <a:r>
              <a:rPr lang="el-GR" dirty="0" err="1">
                <a:solidFill>
                  <a:schemeClr val="tx1"/>
                </a:solidFill>
              </a:rPr>
              <a:t>αναστοχαστική</a:t>
            </a:r>
            <a:r>
              <a:rPr lang="el-GR" dirty="0">
                <a:solidFill>
                  <a:schemeClr val="tx1"/>
                </a:solidFill>
              </a:rPr>
              <a:t> στάθμιση αξιών και θέσεων και την αντιμετώπιση ηθικών διλημμάτων.</a:t>
            </a:r>
          </a:p>
          <a:p>
            <a:pPr algn="r"/>
            <a:r>
              <a:rPr lang="el-GR" b="1" dirty="0">
                <a:solidFill>
                  <a:schemeClr val="tx1"/>
                </a:solidFill>
              </a:rPr>
              <a:t>(Από το ΠΣ του Γυμνασίου)</a:t>
            </a:r>
          </a:p>
        </p:txBody>
      </p:sp>
    </p:spTree>
    <p:extLst>
      <p:ext uri="{BB962C8B-B14F-4D97-AF65-F5344CB8AC3E}">
        <p14:creationId xmlns:p14="http://schemas.microsoft.com/office/powerpoint/2010/main" val="279280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0B721-FB97-59BD-5051-C0531DC2F795}"/>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E729954-3BAA-16F1-E7B1-573D2D3CA1D9}"/>
              </a:ext>
            </a:extLst>
          </p:cNvPr>
          <p:cNvSpPr>
            <a:spLocks noGrp="1"/>
          </p:cNvSpPr>
          <p:nvPr>
            <p:ph idx="1"/>
          </p:nvPr>
        </p:nvSpPr>
        <p:spPr>
          <a:xfrm>
            <a:off x="684212" y="685800"/>
            <a:ext cx="9496736" cy="1227841"/>
          </a:xfrm>
        </p:spPr>
        <p:txBody>
          <a:bodyPr anchor="t"/>
          <a:lstStyle/>
          <a:p>
            <a:pPr marL="0" indent="0">
              <a:buNone/>
            </a:pPr>
            <a:r>
              <a:rPr lang="el-GR" sz="3200" dirty="0">
                <a:solidFill>
                  <a:schemeClr val="bg2"/>
                </a:solidFill>
              </a:rPr>
              <a:t>Γενικές αρχές</a:t>
            </a:r>
          </a:p>
          <a:p>
            <a:pPr marL="0" indent="0">
              <a:buNone/>
            </a:pPr>
            <a:endParaRPr lang="el-GR" dirty="0"/>
          </a:p>
          <a:p>
            <a:pPr marL="0" indent="0">
              <a:buNone/>
            </a:pPr>
            <a:endParaRPr lang="el-GR" dirty="0"/>
          </a:p>
        </p:txBody>
      </p:sp>
      <p:graphicFrame>
        <p:nvGraphicFramePr>
          <p:cNvPr id="5" name="Διάγραμμα 4">
            <a:extLst>
              <a:ext uri="{FF2B5EF4-FFF2-40B4-BE49-F238E27FC236}">
                <a16:creationId xmlns:a16="http://schemas.microsoft.com/office/drawing/2014/main" id="{7A75F233-13F9-B7A7-C426-61893B096204}"/>
              </a:ext>
            </a:extLst>
          </p:cNvPr>
          <p:cNvGraphicFramePr/>
          <p:nvPr>
            <p:extLst>
              <p:ext uri="{D42A27DB-BD31-4B8C-83A1-F6EECF244321}">
                <p14:modId xmlns:p14="http://schemas.microsoft.com/office/powerpoint/2010/main" val="199970906"/>
              </p:ext>
            </p:extLst>
          </p:nvPr>
        </p:nvGraphicFramePr>
        <p:xfrm>
          <a:off x="1010239" y="1480007"/>
          <a:ext cx="10171522" cy="4553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387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8BDBA-AD52-4606-D519-B2AE46134FF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A76E2D3-346B-64F9-41F8-0F6F01C5A4B0}"/>
              </a:ext>
            </a:extLst>
          </p:cNvPr>
          <p:cNvSpPr>
            <a:spLocks noGrp="1"/>
          </p:cNvSpPr>
          <p:nvPr>
            <p:ph type="title"/>
          </p:nvPr>
        </p:nvSpPr>
        <p:spPr>
          <a:xfrm>
            <a:off x="150830" y="106046"/>
            <a:ext cx="10986173" cy="412424"/>
          </a:xfrm>
        </p:spPr>
        <p:txBody>
          <a:bodyPr>
            <a:normAutofit fontScale="90000"/>
          </a:bodyPr>
          <a:lstStyle/>
          <a:p>
            <a:r>
              <a:rPr lang="el-GR" dirty="0"/>
              <a:t>Τα </a:t>
            </a:r>
            <a:r>
              <a:rPr lang="el-GR" dirty="0" err="1"/>
              <a:t>θεματικα</a:t>
            </a:r>
            <a:r>
              <a:rPr lang="el-GR" dirty="0"/>
              <a:t> </a:t>
            </a:r>
            <a:r>
              <a:rPr lang="el-GR" dirty="0" err="1"/>
              <a:t>πεδια</a:t>
            </a:r>
            <a:endParaRPr lang="el-GR" dirty="0"/>
          </a:p>
        </p:txBody>
      </p:sp>
      <p:sp>
        <p:nvSpPr>
          <p:cNvPr id="3" name="Θέση περιεχομένου 2">
            <a:extLst>
              <a:ext uri="{FF2B5EF4-FFF2-40B4-BE49-F238E27FC236}">
                <a16:creationId xmlns:a16="http://schemas.microsoft.com/office/drawing/2014/main" id="{48DFA28C-7A3D-B26C-7927-36B635BA41D1}"/>
              </a:ext>
            </a:extLst>
          </p:cNvPr>
          <p:cNvSpPr>
            <a:spLocks noGrp="1"/>
          </p:cNvSpPr>
          <p:nvPr>
            <p:ph idx="1"/>
          </p:nvPr>
        </p:nvSpPr>
        <p:spPr>
          <a:xfrm>
            <a:off x="150830" y="803636"/>
            <a:ext cx="6523347" cy="5250728"/>
          </a:xfrm>
        </p:spPr>
        <p:txBody>
          <a:bodyPr anchor="t">
            <a:normAutofit/>
          </a:bodyPr>
          <a:lstStyle/>
          <a:p>
            <a:pPr marL="0" indent="0">
              <a:buNone/>
            </a:pPr>
            <a:r>
              <a:rPr lang="el-GR" dirty="0"/>
              <a:t> </a:t>
            </a:r>
            <a:r>
              <a:rPr lang="el-GR" sz="2400" b="1" dirty="0">
                <a:solidFill>
                  <a:schemeClr val="tx1"/>
                </a:solidFill>
                <a:effectLst>
                  <a:outerShdw blurRad="38100" dist="38100" dir="2700000" algn="tl">
                    <a:srgbClr val="000000">
                      <a:alpha val="43137"/>
                    </a:srgbClr>
                  </a:outerShdw>
                </a:effectLst>
              </a:rPr>
              <a:t>Γυμνάσιο</a:t>
            </a:r>
          </a:p>
          <a:p>
            <a:pPr marL="0" indent="0">
              <a:buNone/>
            </a:pPr>
            <a:r>
              <a:rPr lang="el-GR" dirty="0">
                <a:solidFill>
                  <a:schemeClr val="accent1"/>
                </a:solidFill>
                <a:latin typeface="Calibri" panose="020F0502020204030204" pitchFamily="34" charset="0"/>
                <a:ea typeface="Calibri" panose="020F0502020204030204" pitchFamily="34" charset="0"/>
                <a:cs typeface="Calibri" panose="020F0502020204030204" pitchFamily="34" charset="0"/>
              </a:rPr>
              <a:t>1</a:t>
            </a:r>
            <a:r>
              <a:rPr lang="el-GR" baseline="30000" dirty="0">
                <a:solidFill>
                  <a:schemeClr val="accent1"/>
                </a:solidFill>
                <a:latin typeface="Calibri" panose="020F0502020204030204" pitchFamily="34" charset="0"/>
                <a:ea typeface="Calibri" panose="020F0502020204030204" pitchFamily="34" charset="0"/>
                <a:cs typeface="Calibri" panose="020F0502020204030204" pitchFamily="34" charset="0"/>
              </a:rPr>
              <a:t>ο</a:t>
            </a:r>
            <a:r>
              <a:rPr lang="el-GR" dirty="0">
                <a:solidFill>
                  <a:schemeClr val="accent1"/>
                </a:solidFill>
                <a:latin typeface="Calibri" panose="020F0502020204030204" pitchFamily="34" charset="0"/>
                <a:ea typeface="Calibri" panose="020F0502020204030204" pitchFamily="34" charset="0"/>
                <a:cs typeface="Calibri" panose="020F0502020204030204" pitchFamily="34" charset="0"/>
              </a:rPr>
              <a:t> ΘΕΜΑΤΙΚΟ ΠΕΔΙΟ: Πρώτοι προβληματισμοί και θεωρίες</a:t>
            </a:r>
          </a:p>
          <a:p>
            <a:pPr marL="0" indent="0">
              <a:buNone/>
            </a:pPr>
            <a:r>
              <a:rPr lang="el-GR" dirty="0">
                <a:solidFill>
                  <a:schemeClr val="accent1"/>
                </a:solidFill>
                <a:latin typeface="Calibri" panose="020F0502020204030204" pitchFamily="34" charset="0"/>
                <a:ea typeface="Calibri" panose="020F0502020204030204" pitchFamily="34" charset="0"/>
                <a:cs typeface="Calibri" panose="020F0502020204030204" pitchFamily="34" charset="0"/>
              </a:rPr>
              <a:t>2</a:t>
            </a:r>
            <a:r>
              <a:rPr lang="el-GR" baseline="30000" dirty="0">
                <a:solidFill>
                  <a:schemeClr val="accent1"/>
                </a:solidFill>
                <a:latin typeface="Calibri" panose="020F0502020204030204" pitchFamily="34" charset="0"/>
                <a:ea typeface="Calibri" panose="020F0502020204030204" pitchFamily="34" charset="0"/>
                <a:cs typeface="Calibri" panose="020F0502020204030204" pitchFamily="34" charset="0"/>
              </a:rPr>
              <a:t>ο</a:t>
            </a:r>
            <a:r>
              <a:rPr lang="el-GR" dirty="0">
                <a:solidFill>
                  <a:schemeClr val="accent1"/>
                </a:solidFill>
                <a:latin typeface="Calibri" panose="020F0502020204030204" pitchFamily="34" charset="0"/>
                <a:ea typeface="Calibri" panose="020F0502020204030204" pitchFamily="34" charset="0"/>
                <a:cs typeface="Calibri" panose="020F0502020204030204" pitchFamily="34" charset="0"/>
              </a:rPr>
              <a:t> ΘΕΜΑΤΙΚΟ ΠΕΔΙΟ: Η Ηθική στην πράξη</a:t>
            </a:r>
          </a:p>
          <a:p>
            <a:pPr marL="0" indent="0">
              <a:buNone/>
            </a:pPr>
            <a:r>
              <a:rPr lang="el-GR" dirty="0">
                <a:solidFill>
                  <a:schemeClr val="accent1"/>
                </a:solidFill>
                <a:latin typeface="Calibri" panose="020F0502020204030204" pitchFamily="34" charset="0"/>
                <a:ea typeface="Calibri" panose="020F0502020204030204" pitchFamily="34" charset="0"/>
                <a:cs typeface="Calibri" panose="020F0502020204030204" pitchFamily="34" charset="0"/>
              </a:rPr>
              <a:t>3ο ΘΕΜΑΤΙΚΟ ΠΕΔΙΟ: Ηθική και θρησκείες</a:t>
            </a:r>
          </a:p>
          <a:p>
            <a:pPr marL="0" indent="0">
              <a:buNone/>
            </a:pPr>
            <a:endParaRPr lang="el-GR" sz="1800" b="1" dirty="0">
              <a:latin typeface="Times New Roman" panose="02020603050405020304" pitchFamily="18" charset="0"/>
              <a:ea typeface="Times New Roman" panose="02020603050405020304" pitchFamily="18" charset="0"/>
            </a:endParaRPr>
          </a:p>
          <a:p>
            <a:pPr marL="0" indent="0">
              <a:buNone/>
            </a:pPr>
            <a:r>
              <a:rPr lang="el-GR" sz="2400" b="1" dirty="0">
                <a:solidFill>
                  <a:schemeClr val="tx1"/>
                </a:solidFill>
                <a:effectLst>
                  <a:outerShdw blurRad="38100" dist="38100" dir="2700000" algn="tl">
                    <a:srgbClr val="000000">
                      <a:alpha val="43137"/>
                    </a:srgbClr>
                  </a:outerShdw>
                </a:effectLst>
              </a:rPr>
              <a:t>Λύκειο</a:t>
            </a:r>
          </a:p>
          <a:p>
            <a:pPr marL="0" indent="0">
              <a:buNone/>
            </a:pPr>
            <a:r>
              <a:rPr lang="el-GR" dirty="0">
                <a:solidFill>
                  <a:schemeClr val="accent1"/>
                </a:solidFill>
                <a:latin typeface="Calibri" panose="020F0502020204030204" pitchFamily="34" charset="0"/>
                <a:ea typeface="Calibri" panose="020F0502020204030204" pitchFamily="34" charset="0"/>
                <a:cs typeface="Calibri" panose="020F0502020204030204" pitchFamily="34" charset="0"/>
              </a:rPr>
              <a:t>1ο ΘΕΜΑΤΙΚΟ ΠΕΔΙΟ: Ηθικά ερωτήματα και ηθικές θεωρίες</a:t>
            </a:r>
          </a:p>
          <a:p>
            <a:pPr marL="0" indent="0">
              <a:buNone/>
            </a:pPr>
            <a:r>
              <a:rPr lang="el-GR" dirty="0">
                <a:solidFill>
                  <a:schemeClr val="accent1"/>
                </a:solidFill>
                <a:latin typeface="Calibri" panose="020F0502020204030204" pitchFamily="34" charset="0"/>
                <a:ea typeface="Calibri" panose="020F0502020204030204" pitchFamily="34" charset="0"/>
                <a:cs typeface="Calibri" panose="020F0502020204030204" pitchFamily="34" charset="0"/>
              </a:rPr>
              <a:t>2ο ΘΕΜΑΤΙΚΟ ΠΕΔΙΟ: Η Ηθική για τα κοινωνικά προβλήματα</a:t>
            </a:r>
          </a:p>
          <a:p>
            <a:pPr marL="0" indent="0">
              <a:buNone/>
            </a:pPr>
            <a:r>
              <a:rPr lang="el-GR" dirty="0">
                <a:solidFill>
                  <a:schemeClr val="accent1"/>
                </a:solidFill>
                <a:latin typeface="Calibri" panose="020F0502020204030204" pitchFamily="34" charset="0"/>
                <a:ea typeface="Calibri" panose="020F0502020204030204" pitchFamily="34" charset="0"/>
                <a:cs typeface="Calibri" panose="020F0502020204030204" pitchFamily="34" charset="0"/>
              </a:rPr>
              <a:t>3ο ΘΕΜΑΤΙΚΟ ΠΕΔΙΟ: Εφαρμοσμένη Ηθική</a:t>
            </a:r>
          </a:p>
          <a:p>
            <a:pPr marL="0" indent="0">
              <a:buNone/>
            </a:pPr>
            <a:r>
              <a:rPr lang="el-GR" dirty="0">
                <a:solidFill>
                  <a:schemeClr val="accent1"/>
                </a:solidFill>
                <a:latin typeface="Calibri" panose="020F0502020204030204" pitchFamily="34" charset="0"/>
                <a:ea typeface="Calibri" panose="020F0502020204030204" pitchFamily="34" charset="0"/>
                <a:cs typeface="Calibri" panose="020F0502020204030204" pitchFamily="34" charset="0"/>
              </a:rPr>
              <a:t>4ο ΘΕΜΑΤΙΚΟ ΠΕΔΙΟ: Ηθική και θρησκείες</a:t>
            </a:r>
          </a:p>
          <a:p>
            <a:pPr marL="0" indent="0">
              <a:buNone/>
            </a:pPr>
            <a:endParaRPr lang="el-GR" sz="1800" dirty="0">
              <a:latin typeface="Times New Roman" panose="02020603050405020304" pitchFamily="18" charset="0"/>
              <a:ea typeface="Times New Roman" panose="02020603050405020304" pitchFamily="18" charset="0"/>
            </a:endParaRPr>
          </a:p>
          <a:p>
            <a:pPr marL="0" indent="0">
              <a:buNone/>
            </a:pPr>
            <a:endParaRPr lang="el-GR" dirty="0"/>
          </a:p>
          <a:p>
            <a:pPr marL="0" indent="0">
              <a:buNone/>
            </a:pPr>
            <a:endParaRPr lang="el-GR" b="1" dirty="0">
              <a:solidFill>
                <a:schemeClr val="tx1"/>
              </a:solidFill>
            </a:endParaRPr>
          </a:p>
          <a:p>
            <a:pPr marL="0" indent="0">
              <a:buNone/>
            </a:pPr>
            <a:endParaRPr lang="el-GR" b="1" dirty="0">
              <a:solidFill>
                <a:schemeClr val="tx1"/>
              </a:solidFill>
            </a:endParaRPr>
          </a:p>
          <a:p>
            <a:pPr marL="0" indent="0">
              <a:buNone/>
            </a:pPr>
            <a:endParaRPr lang="el-GR" b="1" dirty="0">
              <a:solidFill>
                <a:schemeClr val="tx1"/>
              </a:solidFill>
            </a:endParaRPr>
          </a:p>
          <a:p>
            <a:pPr marL="0" indent="0">
              <a:buNone/>
            </a:pPr>
            <a:endParaRPr lang="el-GR" b="1" dirty="0">
              <a:solidFill>
                <a:schemeClr val="tx1"/>
              </a:solidFill>
            </a:endParaRPr>
          </a:p>
          <a:p>
            <a:pPr marL="0" indent="0">
              <a:buNone/>
            </a:pPr>
            <a:endParaRPr lang="el-GR" b="1" dirty="0">
              <a:solidFill>
                <a:schemeClr val="tx1"/>
              </a:solidFill>
            </a:endParaRPr>
          </a:p>
        </p:txBody>
      </p:sp>
      <p:sp>
        <p:nvSpPr>
          <p:cNvPr id="6" name="Ορθογώνιο: Στρογγύλεμα γωνιών 5">
            <a:extLst>
              <a:ext uri="{FF2B5EF4-FFF2-40B4-BE49-F238E27FC236}">
                <a16:creationId xmlns:a16="http://schemas.microsoft.com/office/drawing/2014/main" id="{714BF8D2-F3E4-7969-1528-44F61C764DC5}"/>
              </a:ext>
            </a:extLst>
          </p:cNvPr>
          <p:cNvSpPr/>
          <p:nvPr/>
        </p:nvSpPr>
        <p:spPr>
          <a:xfrm>
            <a:off x="6508443" y="263951"/>
            <a:ext cx="4424312" cy="2083323"/>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600" dirty="0">
                <a:ln>
                  <a:solidFill>
                    <a:sysClr val="windowText" lastClr="000000"/>
                  </a:solidFill>
                </a:ln>
                <a:solidFill>
                  <a:sysClr val="windowText" lastClr="000000"/>
                </a:solidFill>
              </a:rPr>
              <a:t>Στο πρώτο θεματικό πεδίο (Γυμνάσιο και Λύκειο) παρουσιάζονται οι ηθικές θεωρίες. Αυτές οι θεωρίες μπορούν να θεωρηθούν και εργαλεία για την πραγμάτευση των ζητημάτων που ακολουθούν στα επόμενα θεματικά πεδία. Οι συγκεκριμένες θεματικές ενότητες πρέπει να διδαχθούν πρώτες.</a:t>
            </a:r>
          </a:p>
        </p:txBody>
      </p:sp>
      <p:sp>
        <p:nvSpPr>
          <p:cNvPr id="7" name="Ορθογώνιο: Στρογγύλεμα γωνιών 6">
            <a:extLst>
              <a:ext uri="{FF2B5EF4-FFF2-40B4-BE49-F238E27FC236}">
                <a16:creationId xmlns:a16="http://schemas.microsoft.com/office/drawing/2014/main" id="{A6E155D8-4CA3-70C6-304C-A0B752D21A9A}"/>
              </a:ext>
            </a:extLst>
          </p:cNvPr>
          <p:cNvSpPr/>
          <p:nvPr/>
        </p:nvSpPr>
        <p:spPr>
          <a:xfrm>
            <a:off x="7767688" y="2511457"/>
            <a:ext cx="4424312" cy="1913641"/>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600" dirty="0">
                <a:ln>
                  <a:solidFill>
                    <a:sysClr val="windowText" lastClr="000000"/>
                  </a:solidFill>
                </a:ln>
                <a:solidFill>
                  <a:sysClr val="windowText" lastClr="000000"/>
                </a:solidFill>
              </a:rPr>
              <a:t>Στο δεύτερο θεματικό πεδίο του Γυμνασίου και στο δεύτερο και τρίτο θεματικό πεδίο του Λυκείου εξετάζονται ζητήματα πρακτικής ηθικής. Αυτές οι θεματικές ενότητες μπορούν να διδαχθούν με όποια σειρά επιθυμούν οι διδάσκοντες/</a:t>
            </a:r>
            <a:r>
              <a:rPr lang="el-GR" sz="1600" dirty="0" err="1">
                <a:ln>
                  <a:solidFill>
                    <a:sysClr val="windowText" lastClr="000000"/>
                  </a:solidFill>
                </a:ln>
                <a:solidFill>
                  <a:sysClr val="windowText" lastClr="000000"/>
                </a:solidFill>
              </a:rPr>
              <a:t>ουσες</a:t>
            </a:r>
            <a:r>
              <a:rPr lang="el-GR" sz="1600" dirty="0">
                <a:ln>
                  <a:solidFill>
                    <a:sysClr val="windowText" lastClr="000000"/>
                  </a:solidFill>
                </a:ln>
                <a:solidFill>
                  <a:sysClr val="windowText" lastClr="000000"/>
                </a:solidFill>
              </a:rPr>
              <a:t> και οι μαθητές/</a:t>
            </a:r>
            <a:r>
              <a:rPr lang="el-GR" sz="1600" dirty="0" err="1">
                <a:ln>
                  <a:solidFill>
                    <a:sysClr val="windowText" lastClr="000000"/>
                  </a:solidFill>
                </a:ln>
                <a:solidFill>
                  <a:sysClr val="windowText" lastClr="000000"/>
                </a:solidFill>
              </a:rPr>
              <a:t>ριες</a:t>
            </a:r>
            <a:r>
              <a:rPr lang="el-GR" sz="1600" dirty="0">
                <a:ln>
                  <a:solidFill>
                    <a:sysClr val="windowText" lastClr="000000"/>
                  </a:solidFill>
                </a:ln>
                <a:solidFill>
                  <a:sysClr val="windowText" lastClr="000000"/>
                </a:solidFill>
              </a:rPr>
              <a:t>.</a:t>
            </a:r>
          </a:p>
        </p:txBody>
      </p:sp>
      <p:sp>
        <p:nvSpPr>
          <p:cNvPr id="8" name="Ορθογώνιο: Στρογγύλεμα γωνιών 7">
            <a:extLst>
              <a:ext uri="{FF2B5EF4-FFF2-40B4-BE49-F238E27FC236}">
                <a16:creationId xmlns:a16="http://schemas.microsoft.com/office/drawing/2014/main" id="{118CD97B-3C92-DAF0-4F87-C285DCA0F36F}"/>
              </a:ext>
            </a:extLst>
          </p:cNvPr>
          <p:cNvSpPr/>
          <p:nvPr/>
        </p:nvSpPr>
        <p:spPr>
          <a:xfrm>
            <a:off x="5496614" y="4689835"/>
            <a:ext cx="4787244" cy="216816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600" dirty="0">
                <a:ln>
                  <a:solidFill>
                    <a:sysClr val="windowText" lastClr="000000"/>
                  </a:solidFill>
                </a:ln>
                <a:solidFill>
                  <a:sysClr val="windowText" lastClr="000000"/>
                </a:solidFill>
              </a:rPr>
              <a:t>Στο τρίτο θεματικό πεδίο του Γυμνασίου και στο τέταρτο θεματικό πεδίο του Λυκείου εξετάζονται ζητήματα που σχετίζονται με τις ηθικές διδασκαλίες και παραδόσεις διαφόρων θρησκειών. Αυτές οι θεματικές ενότητες μπορούν να διδαχθούν με όποια σειρά επιθυμούν οι διδάσκοντες/</a:t>
            </a:r>
            <a:r>
              <a:rPr lang="el-GR" sz="1600" dirty="0" err="1">
                <a:ln>
                  <a:solidFill>
                    <a:sysClr val="windowText" lastClr="000000"/>
                  </a:solidFill>
                </a:ln>
                <a:solidFill>
                  <a:sysClr val="windowText" lastClr="000000"/>
                </a:solidFill>
              </a:rPr>
              <a:t>ουσες</a:t>
            </a:r>
            <a:r>
              <a:rPr lang="el-GR" sz="1600" dirty="0">
                <a:ln>
                  <a:solidFill>
                    <a:sysClr val="windowText" lastClr="000000"/>
                  </a:solidFill>
                </a:ln>
                <a:solidFill>
                  <a:sysClr val="windowText" lastClr="000000"/>
                </a:solidFill>
              </a:rPr>
              <a:t> και οι μαθητές/</a:t>
            </a:r>
            <a:r>
              <a:rPr lang="el-GR" sz="1600" dirty="0" err="1">
                <a:ln>
                  <a:solidFill>
                    <a:sysClr val="windowText" lastClr="000000"/>
                  </a:solidFill>
                </a:ln>
                <a:solidFill>
                  <a:sysClr val="windowText" lastClr="000000"/>
                </a:solidFill>
              </a:rPr>
              <a:t>ριες</a:t>
            </a:r>
            <a:r>
              <a:rPr lang="el-GR" sz="1600" dirty="0">
                <a:ln>
                  <a:solidFill>
                    <a:sysClr val="windowText" lastClr="000000"/>
                  </a:solidFill>
                </a:ln>
                <a:solidFill>
                  <a:sysClr val="windowText" lastClr="000000"/>
                </a:solidFill>
              </a:rPr>
              <a:t>.</a:t>
            </a:r>
          </a:p>
        </p:txBody>
      </p:sp>
    </p:spTree>
    <p:extLst>
      <p:ext uri="{BB962C8B-B14F-4D97-AF65-F5344CB8AC3E}">
        <p14:creationId xmlns:p14="http://schemas.microsoft.com/office/powerpoint/2010/main" val="746736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0511B-01A1-B381-28E0-4C41F68A549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79AAC7B-B80E-525E-A83D-B6464D876FC8}"/>
              </a:ext>
            </a:extLst>
          </p:cNvPr>
          <p:cNvSpPr>
            <a:spLocks noGrp="1"/>
          </p:cNvSpPr>
          <p:nvPr>
            <p:ph type="title"/>
          </p:nvPr>
        </p:nvSpPr>
        <p:spPr>
          <a:xfrm>
            <a:off x="825613" y="299302"/>
            <a:ext cx="8534400" cy="709366"/>
          </a:xfrm>
        </p:spPr>
        <p:txBody>
          <a:bodyPr/>
          <a:lstStyle/>
          <a:p>
            <a:r>
              <a:rPr lang="el-GR" b="1" dirty="0" err="1">
                <a:effectLst>
                  <a:outerShdw blurRad="38100" dist="38100" dir="2700000" algn="tl">
                    <a:srgbClr val="000000">
                      <a:alpha val="43137"/>
                    </a:srgbClr>
                  </a:outerShdw>
                </a:effectLst>
              </a:rPr>
              <a:t>Διδακτικη</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προσεγγιση</a:t>
            </a:r>
            <a:endParaRPr lang="el-GR"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C18D65C2-ACF9-2FD3-7DF8-C4C642F2D012}"/>
              </a:ext>
            </a:extLst>
          </p:cNvPr>
          <p:cNvSpPr>
            <a:spLocks noGrp="1"/>
          </p:cNvSpPr>
          <p:nvPr>
            <p:ph idx="1"/>
          </p:nvPr>
        </p:nvSpPr>
        <p:spPr>
          <a:xfrm>
            <a:off x="150830" y="1008668"/>
            <a:ext cx="11943760" cy="5646657"/>
          </a:xfrm>
        </p:spPr>
        <p:txBody>
          <a:bodyPr anchor="t">
            <a:normAutofit/>
          </a:bodyPr>
          <a:lstStyle/>
          <a:p>
            <a:pPr marL="0" indent="0">
              <a:buNone/>
            </a:pPr>
            <a:r>
              <a:rPr lang="el-GR" b="1" dirty="0"/>
              <a:t>Όπως φαίνεται, τόσο από τα Προγράμματα Σπουδών όσο και από τους Οδηγούς Εκπαιδευτικού</a:t>
            </a:r>
            <a:r>
              <a:rPr lang="en-US" b="1" dirty="0"/>
              <a:t>, </a:t>
            </a:r>
            <a:r>
              <a:rPr lang="el-GR" b="1" dirty="0"/>
              <a:t>προκρίνεται η </a:t>
            </a:r>
            <a:r>
              <a:rPr lang="el-GR" b="1" dirty="0" err="1"/>
              <a:t>μαθητοκεντρική</a:t>
            </a:r>
            <a:r>
              <a:rPr lang="el-GR" b="1" dirty="0"/>
              <a:t> προσέγγιση. </a:t>
            </a:r>
          </a:p>
          <a:p>
            <a:pPr marL="0" indent="0">
              <a:buNone/>
            </a:pPr>
            <a:r>
              <a:rPr lang="el-GR" b="1" dirty="0">
                <a:solidFill>
                  <a:schemeClr val="tx1"/>
                </a:solidFill>
              </a:rPr>
              <a:t>Επιπλέον, ενθαρρύνονται </a:t>
            </a:r>
          </a:p>
          <a:p>
            <a:pPr>
              <a:buFont typeface="Courier New" panose="02070309020205020404" pitchFamily="49" charset="0"/>
              <a:buChar char="o"/>
            </a:pPr>
            <a:r>
              <a:rPr lang="el-GR" b="1" dirty="0">
                <a:solidFill>
                  <a:schemeClr val="tx1"/>
                </a:solidFill>
              </a:rPr>
              <a:t>Η </a:t>
            </a:r>
            <a:r>
              <a:rPr lang="el-GR" b="1" dirty="0" err="1">
                <a:solidFill>
                  <a:schemeClr val="tx1"/>
                </a:solidFill>
              </a:rPr>
              <a:t>ομαδοσυνεργατική</a:t>
            </a:r>
            <a:r>
              <a:rPr lang="el-GR" b="1" dirty="0">
                <a:solidFill>
                  <a:schemeClr val="tx1"/>
                </a:solidFill>
              </a:rPr>
              <a:t> </a:t>
            </a:r>
            <a:r>
              <a:rPr lang="el-GR" b="1" dirty="0">
                <a:solidFill>
                  <a:srgbClr val="FFFF00"/>
                </a:solidFill>
              </a:rPr>
              <a:t>και βιωματική </a:t>
            </a:r>
            <a:r>
              <a:rPr lang="el-GR" b="1" dirty="0">
                <a:solidFill>
                  <a:schemeClr val="tx1"/>
                </a:solidFill>
              </a:rPr>
              <a:t>μέθοδος</a:t>
            </a:r>
          </a:p>
          <a:p>
            <a:pPr>
              <a:buFont typeface="Courier New" panose="02070309020205020404" pitchFamily="49" charset="0"/>
              <a:buChar char="o"/>
            </a:pPr>
            <a:r>
              <a:rPr lang="el-GR" b="1" dirty="0">
                <a:solidFill>
                  <a:schemeClr val="tx1"/>
                </a:solidFill>
              </a:rPr>
              <a:t>Η μέθοδος </a:t>
            </a:r>
            <a:r>
              <a:rPr lang="en-US" b="1" dirty="0">
                <a:solidFill>
                  <a:schemeClr val="tx1"/>
                </a:solidFill>
              </a:rPr>
              <a:t>project</a:t>
            </a:r>
          </a:p>
          <a:p>
            <a:pPr>
              <a:buFont typeface="Courier New" panose="02070309020205020404" pitchFamily="49" charset="0"/>
              <a:buChar char="o"/>
            </a:pPr>
            <a:r>
              <a:rPr lang="el-GR" b="1" dirty="0">
                <a:solidFill>
                  <a:schemeClr val="tx1"/>
                </a:solidFill>
              </a:rPr>
              <a:t>Το θεατρικό παιχνίδι </a:t>
            </a:r>
            <a:r>
              <a:rPr lang="el-GR" b="1" dirty="0">
                <a:solidFill>
                  <a:srgbClr val="FFFF00"/>
                </a:solidFill>
              </a:rPr>
              <a:t>&amp; το εκπαιδευτικό δράμα</a:t>
            </a:r>
          </a:p>
          <a:p>
            <a:pPr>
              <a:buFont typeface="Courier New" panose="02070309020205020404" pitchFamily="49" charset="0"/>
              <a:buChar char="o"/>
            </a:pPr>
            <a:r>
              <a:rPr lang="el-GR" b="1" dirty="0">
                <a:solidFill>
                  <a:srgbClr val="FFFF00"/>
                </a:solidFill>
              </a:rPr>
              <a:t>Η αξιοποίηση της τέχνης</a:t>
            </a:r>
          </a:p>
          <a:p>
            <a:pPr>
              <a:buFont typeface="Courier New" panose="02070309020205020404" pitchFamily="49" charset="0"/>
              <a:buChar char="o"/>
            </a:pPr>
            <a:r>
              <a:rPr lang="el-GR" b="1" dirty="0">
                <a:solidFill>
                  <a:schemeClr val="tx1"/>
                </a:solidFill>
              </a:rPr>
              <a:t>Η αξιοποίηση των ηθικών διλημμάτων</a:t>
            </a:r>
          </a:p>
          <a:p>
            <a:pPr>
              <a:buFont typeface="Courier New" panose="02070309020205020404" pitchFamily="49" charset="0"/>
              <a:buChar char="o"/>
            </a:pPr>
            <a:r>
              <a:rPr lang="el-GR" b="1" dirty="0">
                <a:solidFill>
                  <a:schemeClr val="tx1"/>
                </a:solidFill>
              </a:rPr>
              <a:t>Η αξιοποίηση των ΤΠΕ (Τεχνολογίες Πληροφορίας και Επικοινωνιών)</a:t>
            </a:r>
          </a:p>
          <a:p>
            <a:pPr>
              <a:buFont typeface="Courier New" panose="02070309020205020404" pitchFamily="49" charset="0"/>
              <a:buChar char="o"/>
            </a:pPr>
            <a:endParaRPr lang="el-GR" b="1" dirty="0">
              <a:solidFill>
                <a:schemeClr val="tx1"/>
              </a:solidFill>
            </a:endParaRPr>
          </a:p>
          <a:p>
            <a:pPr>
              <a:buFont typeface="Courier New" panose="02070309020205020404" pitchFamily="49" charset="0"/>
              <a:buChar char="o"/>
            </a:pPr>
            <a:endParaRPr lang="el-GR" b="1" dirty="0">
              <a:solidFill>
                <a:schemeClr val="tx1"/>
              </a:solidFill>
            </a:endParaRPr>
          </a:p>
        </p:txBody>
      </p:sp>
      <p:pic>
        <p:nvPicPr>
          <p:cNvPr id="9" name="Γραφικό 8" descr="Συνδέσεις">
            <a:extLst>
              <a:ext uri="{FF2B5EF4-FFF2-40B4-BE49-F238E27FC236}">
                <a16:creationId xmlns:a16="http://schemas.microsoft.com/office/drawing/2014/main" id="{81D29458-BEE1-1DAD-36D1-A0B93B7334A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070102" y="1787557"/>
            <a:ext cx="2064471" cy="2064471"/>
          </a:xfrm>
          <a:prstGeom prst="rect">
            <a:avLst/>
          </a:prstGeom>
        </p:spPr>
      </p:pic>
      <p:pic>
        <p:nvPicPr>
          <p:cNvPr id="11" name="Γραφικό 10" descr="Υποκριτική">
            <a:extLst>
              <a:ext uri="{FF2B5EF4-FFF2-40B4-BE49-F238E27FC236}">
                <a16:creationId xmlns:a16="http://schemas.microsoft.com/office/drawing/2014/main" id="{A1CD2AFF-2A9A-0611-9D38-04DBB22D243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39368" y="4630917"/>
            <a:ext cx="1883790" cy="1883790"/>
          </a:xfrm>
          <a:prstGeom prst="rect">
            <a:avLst/>
          </a:prstGeom>
        </p:spPr>
      </p:pic>
      <p:pic>
        <p:nvPicPr>
          <p:cNvPr id="13" name="Γραφικό 12" descr="Δάσκαλος">
            <a:extLst>
              <a:ext uri="{FF2B5EF4-FFF2-40B4-BE49-F238E27FC236}">
                <a16:creationId xmlns:a16="http://schemas.microsoft.com/office/drawing/2014/main" id="{BED4C0F7-3627-2F59-63B7-73D84B203C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68499" y="3831996"/>
            <a:ext cx="1883790" cy="1883790"/>
          </a:xfrm>
          <a:prstGeom prst="rect">
            <a:avLst/>
          </a:prstGeom>
        </p:spPr>
      </p:pic>
    </p:spTree>
    <p:extLst>
      <p:ext uri="{BB962C8B-B14F-4D97-AF65-F5344CB8AC3E}">
        <p14:creationId xmlns:p14="http://schemas.microsoft.com/office/powerpoint/2010/main" val="503930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5DDE81-F60B-8DD1-309D-3972F3EB1886}"/>
              </a:ext>
            </a:extLst>
          </p:cNvPr>
          <p:cNvSpPr>
            <a:spLocks noGrp="1"/>
          </p:cNvSpPr>
          <p:nvPr>
            <p:ph type="title"/>
          </p:nvPr>
        </p:nvSpPr>
        <p:spPr>
          <a:xfrm>
            <a:off x="1334662" y="2573690"/>
            <a:ext cx="8534400" cy="1507067"/>
          </a:xfrm>
          <a:solidFill>
            <a:schemeClr val="tx2">
              <a:lumMod val="50000"/>
            </a:schemeClr>
          </a:solidFill>
        </p:spPr>
        <p:txBody>
          <a:bodyPr/>
          <a:lstStyle/>
          <a:p>
            <a:r>
              <a:rPr lang="el-GR" b="1" dirty="0">
                <a:effectLst>
                  <a:outerShdw blurRad="38100" dist="38100" dir="2700000" algn="tl">
                    <a:srgbClr val="000000">
                      <a:alpha val="43137"/>
                    </a:srgbClr>
                  </a:outerShdw>
                </a:effectLst>
              </a:rPr>
              <a:t>ΓΥΜΝΑΣΙΟ</a:t>
            </a:r>
          </a:p>
        </p:txBody>
      </p:sp>
    </p:spTree>
    <p:extLst>
      <p:ext uri="{BB962C8B-B14F-4D97-AF65-F5344CB8AC3E}">
        <p14:creationId xmlns:p14="http://schemas.microsoft.com/office/powerpoint/2010/main" val="3070762129"/>
      </p:ext>
    </p:extLst>
  </p:cSld>
  <p:clrMapOvr>
    <a:masterClrMapping/>
  </p:clrMapOvr>
</p:sld>
</file>

<file path=ppt/theme/theme1.xml><?xml version="1.0" encoding="utf-8"?>
<a:theme xmlns:a="http://schemas.openxmlformats.org/drawingml/2006/main" name="Κομμάτι">
  <a:themeElements>
    <a:clrScheme name="Κομμάτι">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Κομμάτι">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ομμάτι">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Slice</Template>
  <TotalTime>755</TotalTime>
  <Words>5451</Words>
  <Application>Microsoft Office PowerPoint</Application>
  <PresentationFormat>Ευρεία οθόνη</PresentationFormat>
  <Paragraphs>527</Paragraphs>
  <Slides>38</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38</vt:i4>
      </vt:variant>
    </vt:vector>
  </HeadingPairs>
  <TitlesOfParts>
    <vt:vector size="46" baseType="lpstr">
      <vt:lpstr>Aptos</vt:lpstr>
      <vt:lpstr>Calibri</vt:lpstr>
      <vt:lpstr>Century Gothic</vt:lpstr>
      <vt:lpstr>Courier New</vt:lpstr>
      <vt:lpstr>Palatino Linotype</vt:lpstr>
      <vt:lpstr>Times New Roman</vt:lpstr>
      <vt:lpstr>Wingdings 3</vt:lpstr>
      <vt:lpstr>Κομμάτι</vt:lpstr>
      <vt:lpstr>ΗΘΙΚΗ ΓΥΜΝΑΣΙΟ-ΛΥΚΕΙΟ</vt:lpstr>
      <vt:lpstr>Τα νΕα προγρΑμματα σπουδΩν</vt:lpstr>
      <vt:lpstr>Παρουσίαση του PowerPoint</vt:lpstr>
      <vt:lpstr>Γενικα χαρακτηριστικα του μαθηματος</vt:lpstr>
      <vt:lpstr>ΓΙΑΤΙ Η ΗΘΙΚΗ;</vt:lpstr>
      <vt:lpstr>Παρουσίαση του PowerPoint</vt:lpstr>
      <vt:lpstr>Τα θεματικα πεδια</vt:lpstr>
      <vt:lpstr>Διδακτικη προσεγγιση</vt:lpstr>
      <vt:lpstr>ΓΥΜΝΑΣΙΟ</vt:lpstr>
      <vt:lpstr>ΤΑ ΠΕΡΙΕΧΟΜΕΝΑ ΤΟΥ ΠΣ ΤΟΥ ΓΥΜΝΑΣΙΟΥ</vt:lpstr>
      <vt:lpstr>Γενικοι σκοποι</vt:lpstr>
      <vt:lpstr>Ειδικοι σκοποι</vt:lpstr>
      <vt:lpstr>ΣΤΟΧΟΙ</vt:lpstr>
      <vt:lpstr>ΣΤΟΧΟΙ</vt:lpstr>
      <vt:lpstr>ΣΤΟΧΟΙ</vt:lpstr>
      <vt:lpstr>ΣΤΟΧΟΙ</vt:lpstr>
      <vt:lpstr>Θεματικα Πεδια </vt:lpstr>
      <vt:lpstr>Συνοπτικh απεικoνιση του Προγρaμματος Σπουδων</vt:lpstr>
      <vt:lpstr>Συνοπτικh απεικoνιση του Προγρaμματος Σπουδων</vt:lpstr>
      <vt:lpstr>Συνοπτικh απεικoνιση του Προγρaμματος Σπουδων</vt:lpstr>
      <vt:lpstr>Οδηγοσ εκπαιδευτικου γυμνασιου  ΠΕΡΙΕΧΟΜΕΝΑ</vt:lpstr>
      <vt:lpstr>ΛΥΚΕΙΟ</vt:lpstr>
      <vt:lpstr>ΤΑ ΠΕΡΙΕΧΟΜΕΝΑ ΤΟΥ ΠΣ ΤΟΥ λυκειου</vt:lpstr>
      <vt:lpstr>Γενικοι σκοποι</vt:lpstr>
      <vt:lpstr>Ειδικοι σκοποι</vt:lpstr>
      <vt:lpstr>ΣΤΟΧΟΙ</vt:lpstr>
      <vt:lpstr>ΣΤΟΧΟΙ</vt:lpstr>
      <vt:lpstr>ΣΤΟΧΟΙ</vt:lpstr>
      <vt:lpstr>Συνοπτικh απεικoνιση του Προγρaμματος ΣπουδΩν</vt:lpstr>
      <vt:lpstr>Συνοπτικh απεικoνιση του Προγρaμματος Σπουδων</vt:lpstr>
      <vt:lpstr>Συνοπτικh απεικoνιση του Προγρaμματος Σπουδων</vt:lpstr>
      <vt:lpstr>Συνοπτικh απεικoνιση του Προγρaμματος Σπουδων</vt:lpstr>
      <vt:lpstr>Οδηγοσ εκπαιδευτικου λυκειου  ΠΕΡΙΕΧΟΜΕΝΑ</vt:lpstr>
      <vt:lpstr>Ενδεικτικες δραστηριοτητεσ (απο τον οδηγο εκπαιδευτικου)</vt:lpstr>
      <vt:lpstr>Παρουσίαση του PowerPoint</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ΣΤΑΥΡΟΣ ΚΑΡΑΓΕΩΡΓΑΚΗΣ</dc:creator>
  <cp:lastModifiedBy>ΣΤΑΥΡΟΣ ΚΑΡΑΓΕΩΡΓΑΚΗΣ</cp:lastModifiedBy>
  <cp:revision>67</cp:revision>
  <dcterms:created xsi:type="dcterms:W3CDTF">2026-05-05T10:00:50Z</dcterms:created>
  <dcterms:modified xsi:type="dcterms:W3CDTF">2026-09-08T17:02:51Z</dcterms:modified>
</cp:coreProperties>
</file>