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4" r:id="rId1"/>
  </p:sldMasterIdLst>
  <p:notesMasterIdLst>
    <p:notesMasterId r:id="rId21"/>
  </p:notesMasterIdLst>
  <p:sldIdLst>
    <p:sldId id="25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23" r:id="rId10"/>
    <p:sldId id="327" r:id="rId11"/>
    <p:sldId id="319" r:id="rId12"/>
    <p:sldId id="328" r:id="rId13"/>
    <p:sldId id="329" r:id="rId14"/>
    <p:sldId id="317" r:id="rId15"/>
    <p:sldId id="322" r:id="rId16"/>
    <p:sldId id="326" r:id="rId17"/>
    <p:sldId id="316" r:id="rId18"/>
    <p:sldId id="325" r:id="rId19"/>
    <p:sldId id="31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Κλεονίκη Χρυσάνθου" initials="" lastIdx="1" clrIdx="0">
    <p:extLst>
      <p:ext uri="{19B8F6BF-5375-455C-9EA6-DF929625EA0E}">
        <p15:presenceInfo xmlns:p15="http://schemas.microsoft.com/office/powerpoint/2012/main" userId="S::Chrysanthoukleoniki@te.schools.ac.cy::27e18d9b-dabf-4cb3-8e3f-6f55fa7c4c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8E7CF5-68CC-4176-9D30-721E058DD536}" v="39" dt="2026-03-04T09:46:00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109" autoAdjust="0"/>
  </p:normalViewPr>
  <p:slideViewPr>
    <p:cSldViewPr snapToGrid="0">
      <p:cViewPr varScale="1">
        <p:scale>
          <a:sx n="68" d="100"/>
          <a:sy n="68" d="100"/>
        </p:scale>
        <p:origin x="11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C1A84-AF83-492A-89EF-62D1AE3C9F35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F86FF-3140-4392-B672-8BDA2DEC2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1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15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42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58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3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59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5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6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58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6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36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51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83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F86FF-3140-4392-B672-8BDA2DEC27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04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8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2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8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0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1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6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6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5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2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2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0667A-0C2F-4860-B8D8-BEFAFF102FA3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3B3F7-7F14-44A1-B0BB-83270EA95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2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6C2AA-2AB8-2E57-39D4-D6E857A6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33" y="604012"/>
            <a:ext cx="10936768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Διακρατικό Συνέδριο </a:t>
            </a:r>
            <a:br>
              <a:rPr lang="el-GR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l-GR" sz="3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en-US" sz="3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ΜΑΖΙ ΓΙΑ ΤΗΝ ΠΡΟΛΗΨΗ ΚΑΙ ΑΝΤΙΜΕΤΩΠΙΣΗ ΤΗΣ</a:t>
            </a:r>
            <a:r>
              <a:rPr lang="el-GR" sz="3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ΕΝΔΟΣΧΟΛΙΚΗΣ ΒΙΑΣ</a:t>
            </a:r>
            <a:r>
              <a:rPr lang="el-GR" sz="32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»</a:t>
            </a:r>
            <a:endParaRPr lang="en-US" sz="3200" b="1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1BB48-7FB1-8447-47EF-628A3820D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044" y="4359756"/>
            <a:ext cx="11660239" cy="2060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ΤΕΧΝΙΚΗ ΚΑΙ ΕΠΑΓΓΕΛΜΑΤΙΚΗ ΣΧΟΛΗ ΕΚΠΑΙΔΕΥΣΗΣ ΚΑΙ ΚΑΤΑΡΤΙΣΗ</a:t>
            </a:r>
            <a:r>
              <a:rPr lang="el-GR" sz="3200" b="1" dirty="0">
                <a:solidFill>
                  <a:schemeClr val="tx1"/>
                </a:solidFill>
              </a:rPr>
              <a:t>Σ</a:t>
            </a:r>
            <a:r>
              <a:rPr lang="en-US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ΛΑΡΝΑΚΑ</a:t>
            </a:r>
            <a:r>
              <a:rPr lang="el-GR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Σ</a:t>
            </a:r>
            <a:endParaRPr lang="en-US" sz="3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6B692-4E15-368E-ADFC-DE0B3DE7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794" y="241300"/>
            <a:ext cx="1388616" cy="1054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C52F78-5B70-015C-10A9-32D2494AA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33" y="263429"/>
            <a:ext cx="1388616" cy="964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F2AD54-C409-D596-72C4-E031CDBD6959}"/>
              </a:ext>
            </a:extLst>
          </p:cNvPr>
          <p:cNvSpPr txBox="1"/>
          <p:nvPr/>
        </p:nvSpPr>
        <p:spPr>
          <a:xfrm>
            <a:off x="3048896" y="6189228"/>
            <a:ext cx="6094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Σχολική Χρονιά 202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l-G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-202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4620250-AF71-5045-5D1B-A31119031B2D}"/>
              </a:ext>
            </a:extLst>
          </p:cNvPr>
          <p:cNvSpPr txBox="1">
            <a:spLocks/>
          </p:cNvSpPr>
          <p:nvPr/>
        </p:nvSpPr>
        <p:spPr>
          <a:xfrm>
            <a:off x="265880" y="2635958"/>
            <a:ext cx="11660239" cy="2060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l-GR" sz="4100" b="1" dirty="0">
                <a:solidFill>
                  <a:schemeClr val="tx1"/>
                </a:solidFill>
              </a:rPr>
              <a:t>Συμμετοχή στο Πρόγραμμα Υποστήριξης Επαγγελματικής Μάθησης του Παιδαγωγικού Ινστιτούτου</a:t>
            </a:r>
            <a:endParaRPr lang="en-US" sz="41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B4E804-1801-4D4B-EE83-92660F5BE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61" y="222995"/>
            <a:ext cx="1671320" cy="10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69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τη θεωρητική υποστήριξη στις δράσεις</a:t>
            </a:r>
            <a:br>
              <a:rPr lang="el-GR" dirty="0"/>
            </a:b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690688"/>
            <a:ext cx="10393680" cy="44862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600" b="1" dirty="0">
                <a:solidFill>
                  <a:schemeClr val="accent1">
                    <a:lumMod val="50000"/>
                  </a:schemeClr>
                </a:solidFill>
              </a:rPr>
              <a:t> Στο τέλος κάθε επιμόρφωσης, συμπλήρωση αναστοχαστικού φύλλου αξιοποίησης επιμορφωτικής συνάντησης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600" b="1" dirty="0">
                <a:solidFill>
                  <a:schemeClr val="accent1">
                    <a:lumMod val="50000"/>
                  </a:schemeClr>
                </a:solidFill>
              </a:rPr>
              <a:t> Συνεδρία υπο-επιτροπής προγράμματος ΥΕΜ με την υποστηρίκτρια για αξιοποίηση επιμόρφωσης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600" b="1" dirty="0">
                <a:solidFill>
                  <a:schemeClr val="accent1">
                    <a:lumMod val="50000"/>
                  </a:schemeClr>
                </a:solidFill>
              </a:rPr>
              <a:t> Από την επιμόρφωση </a:t>
            </a:r>
            <a:r>
              <a:rPr lang="el-GR" sz="26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ανάληψη δράσης</a:t>
            </a: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μέσα στην τάξη (π.χ. οριοθέτηση)</a:t>
            </a:r>
          </a:p>
          <a:p>
            <a:pPr marL="457200" lvl="1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2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με την εμπλοκή μαθητών και μαθητριών σε διάφορες δράσεις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041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876800" cy="2279913"/>
          </a:xfrm>
        </p:spPr>
        <p:txBody>
          <a:bodyPr anchor="b">
            <a:normAutofit/>
          </a:bodyPr>
          <a:lstStyle/>
          <a:p>
            <a:r>
              <a:rPr lang="el-GR" sz="4000" b="1" dirty="0">
                <a:solidFill>
                  <a:schemeClr val="accent1">
                    <a:lumMod val="50000"/>
                  </a:schemeClr>
                </a:solidFill>
              </a:rPr>
              <a:t>Εμπλοκή μαθητών και μαθητριών</a:t>
            </a:r>
            <a:endParaRPr lang="en-CY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0179"/>
            <a:ext cx="4746509" cy="332066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3200" b="1" dirty="0">
                <a:latin typeface="+mj-lt"/>
              </a:rPr>
              <a:t>Ενδεικτικές Δράσεις: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3200" dirty="0">
                <a:latin typeface="+mj-lt"/>
              </a:rPr>
              <a:t>Βιωματικά εργαστήρια για μαθητές/τριες με θέμα «Συναισθηματική Νοημοσύνη και Δεξιότητες Επικοινωνίας»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</a:pPr>
            <a:endParaRPr lang="el-GR" sz="2200" dirty="0"/>
          </a:p>
          <a:p>
            <a:pPr marL="0" indent="0">
              <a:buNone/>
            </a:pPr>
            <a:endParaRPr lang="el-GR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14E42-F840-FF68-4EE4-9B992FB7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1593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025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l-GR" sz="2800" b="1" dirty="0"/>
              <a:t>Εμπλοκή μαθητών και μαθητριών</a:t>
            </a:r>
            <a:endParaRPr lang="en-CY" sz="2800" b="1" dirty="0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9" y="746484"/>
            <a:ext cx="3243262" cy="2101850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3800" b="1" dirty="0">
                <a:latin typeface="+mj-lt"/>
              </a:rPr>
              <a:t>Ενδεικτικές Δράσεις: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3800" dirty="0">
                <a:latin typeface="+mj-lt"/>
              </a:rPr>
              <a:t>Δημιουργία Γκράφιτι σε τοίχο του σχολείου με θεματολογία που καταδικάζει τον σχολικό εκφοβισμό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</a:pPr>
            <a:endParaRPr lang="el-GR" sz="1700" dirty="0"/>
          </a:p>
          <a:p>
            <a:pPr marL="0" indent="0">
              <a:buNone/>
            </a:pPr>
            <a:endParaRPr lang="el-GR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2EBE2-EDB5-C835-C8DB-CDB55938B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0" r="-3" b="7739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0E69C-5AAE-04C5-A2EE-6456A609E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6909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l-GR" sz="3200" b="1" dirty="0"/>
              <a:t>Εμπλοκή μαθητών και μαθητριών</a:t>
            </a:r>
            <a:endParaRPr lang="en-CY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124" y="836544"/>
            <a:ext cx="6002636" cy="1645920"/>
          </a:xfrm>
        </p:spPr>
        <p:txBody>
          <a:bodyPr anchor="ctr">
            <a:normAutofit fontScale="925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3200" dirty="0">
                <a:latin typeface="+mj-lt"/>
              </a:rPr>
              <a:t>Ενδεικτικές Δράσεις: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l-GR" sz="3200" dirty="0">
                <a:latin typeface="+mj-lt"/>
              </a:rPr>
              <a:t>Θεατρική Παράσταση Με Θέμα Τον Σχολικό Εκφοβισμό: </a:t>
            </a:r>
            <a:r>
              <a:rPr lang="el-GR" sz="3200" dirty="0">
                <a:solidFill>
                  <a:srgbClr val="002060"/>
                </a:solidFill>
                <a:latin typeface="+mj-lt"/>
              </a:rPr>
              <a:t>«Άπνοη Ψυχή»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</a:pPr>
            <a:endParaRPr lang="el-GR" sz="1800" dirty="0"/>
          </a:p>
          <a:p>
            <a:pPr marL="0" indent="0">
              <a:buNone/>
            </a:pPr>
            <a:endParaRPr lang="el-GR" sz="1800" dirty="0"/>
          </a:p>
        </p:txBody>
      </p:sp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D6D982B9-A0F5-C409-AEE0-E083E0E8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610" y="2734055"/>
            <a:ext cx="7983509" cy="357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3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Επιβράβευση θετικής συμπεριφοράς</a:t>
            </a:r>
            <a:br>
              <a:rPr lang="el-GR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CY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690688"/>
            <a:ext cx="10393680" cy="44862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l-GR" b="1" dirty="0">
                <a:latin typeface="Century Gothic" panose="020B0502020202020204" pitchFamily="34" charset="0"/>
              </a:rPr>
              <a:t>Διαγωνισμός </a:t>
            </a:r>
          </a:p>
          <a:p>
            <a:pPr lvl="1">
              <a:lnSpc>
                <a:spcPct val="110000"/>
              </a:lnSpc>
            </a:pPr>
            <a:r>
              <a:rPr lang="el-GR" dirty="0">
                <a:latin typeface="Century Gothic" panose="020B0502020202020204" pitchFamily="34" charset="0"/>
              </a:rPr>
              <a:t>Καταμέτρηση των απουσιών και των καταγγελιών</a:t>
            </a:r>
            <a:r>
              <a:rPr lang="en-US">
                <a:latin typeface="Century Gothic" panose="020B0502020202020204" pitchFamily="34" charset="0"/>
              </a:rPr>
              <a:t>                                </a:t>
            </a:r>
            <a:r>
              <a:rPr lang="el-GR">
                <a:latin typeface="Century Gothic" panose="020B0502020202020204" pitchFamily="34" charset="0"/>
              </a:rPr>
              <a:t>ανά </a:t>
            </a:r>
            <a:r>
              <a:rPr lang="el-GR" dirty="0">
                <a:latin typeface="Century Gothic" panose="020B0502020202020204" pitchFamily="34" charset="0"/>
              </a:rPr>
              <a:t>τμήμα σε μηνιαία βάση</a:t>
            </a:r>
          </a:p>
          <a:p>
            <a:pPr lvl="1">
              <a:lnSpc>
                <a:spcPct val="110000"/>
              </a:lnSpc>
            </a:pPr>
            <a:r>
              <a:rPr lang="el-GR" dirty="0">
                <a:latin typeface="Century Gothic" panose="020B0502020202020204" pitchFamily="34" charset="0"/>
              </a:rPr>
              <a:t>Ανάρτηση αποτελεσμάτων στην πινακίδα του σχολείου (μια ενδιάμεση και μια τελική κάθε μήνα)</a:t>
            </a:r>
          </a:p>
          <a:p>
            <a:pPr lvl="1">
              <a:lnSpc>
                <a:spcPct val="110000"/>
              </a:lnSpc>
            </a:pPr>
            <a:r>
              <a:rPr lang="el-GR" dirty="0">
                <a:latin typeface="Century Gothic" panose="020B0502020202020204" pitchFamily="34" charset="0"/>
              </a:rPr>
              <a:t>Επιβράβευση (3 επιβραβεύσεις Α’ τετράμηνο, 3 επιβραβεύσεις Β’ τετράμηνο)</a:t>
            </a:r>
          </a:p>
          <a:p>
            <a:pPr lvl="1">
              <a:lnSpc>
                <a:spcPct val="110000"/>
              </a:lnSpc>
            </a:pPr>
            <a:r>
              <a:rPr lang="el-GR" dirty="0">
                <a:latin typeface="Century Gothic" panose="020B0502020202020204" pitchFamily="34" charset="0"/>
              </a:rPr>
              <a:t>Συναπόφαση με το κεντρικό μαθητικό συμβούλιο για το είδος της επιβράβευσης</a:t>
            </a:r>
          </a:p>
          <a:p>
            <a:pPr lvl="1">
              <a:lnSpc>
                <a:spcPct val="110000"/>
              </a:lnSpc>
            </a:pPr>
            <a:r>
              <a:rPr lang="el-GR" dirty="0">
                <a:latin typeface="Century Gothic" panose="020B0502020202020204" pitchFamily="34" charset="0"/>
              </a:rPr>
              <a:t>Σύνδεση της επιβράβευσης με τα τμήματα του σχολείου, π.χ. τμήμα ξενοδοχειακών για ετοιμασία γεύματος στα εστιατόρια της Σχολής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7A273-44EB-F5FB-9A3E-D3A2FA3F5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8274">
            <a:off x="9246790" y="44951"/>
            <a:ext cx="2138680" cy="277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325F50-73D7-D6E8-D694-A0C32F20B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18" r="-2" b="10718"/>
          <a:stretch>
            <a:fillRect/>
          </a:stretch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119885-E072-6A56-FB17-D71ECD0BE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752" r="2" b="22414"/>
          <a:stretch>
            <a:fillRect/>
          </a:stretch>
        </p:blipFill>
        <p:spPr>
          <a:xfrm flipH="1"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10FF03-E1E0-12DA-2E16-AA8663431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592" b="29442"/>
          <a:stretch>
            <a:fillRect/>
          </a:stretch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0FA644-B497-F0FE-3154-704FB24B16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067" r="-2" b="12970"/>
          <a:stretch>
            <a:fillRect/>
          </a:stretch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314191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32C49-75D4-CDC0-5310-168E773EB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Αποτίμηση</a:t>
            </a:r>
            <a:r>
              <a:rPr lang="el-GR" dirty="0"/>
              <a:t> </a:t>
            </a:r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δράσεων</a:t>
            </a:r>
            <a:endParaRPr lang="en-CY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36B2-C9AC-3CC0-E1F1-B352123D3C2C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l-GR" dirty="0"/>
              <a:t>Μείωση των ανεπιθύμητων συμπεριφορών για κάποια τμήματα</a:t>
            </a:r>
          </a:p>
          <a:p>
            <a:r>
              <a:rPr lang="el-GR" dirty="0"/>
              <a:t>Ανακατατάξεις των τμημάτων στον Διαγωνισμό </a:t>
            </a:r>
            <a:r>
              <a:rPr lang="el-GR" dirty="0">
                <a:sym typeface="Wingdings" panose="05000000000000000000" pitchFamily="2" charset="2"/>
              </a:rPr>
              <a:t> για κάποια τμήματα λειτουργεί ως κίνητρο</a:t>
            </a:r>
          </a:p>
          <a:p>
            <a:r>
              <a:rPr lang="el-GR" dirty="0">
                <a:sym typeface="Wingdings" panose="05000000000000000000" pitchFamily="2" charset="2"/>
              </a:rPr>
              <a:t>Κοινός τρόπος αντιμετώπισης των ανεπιθύμητων συμπεριφορών από μεγάλο μέρος του Καθηγητικού Συλλόγου</a:t>
            </a:r>
          </a:p>
          <a:p>
            <a:r>
              <a:rPr lang="el-GR" dirty="0">
                <a:sym typeface="Wingdings" panose="05000000000000000000" pitchFamily="2" charset="2"/>
              </a:rPr>
              <a:t>Δυσκολίες: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Αδιαφορία ορισμένων μαθητών/μαθητριών που έχουν υπερβεί το όριο απουσιών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Περιορισμένος χρόνος για αλληλεπίδραση και αναστοχασμό εκπαιδευτικών</a:t>
            </a:r>
            <a:endParaRPr lang="el-GR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5373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Δικτύωση </a:t>
            </a:r>
            <a:endParaRPr lang="en-CY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690688"/>
            <a:ext cx="10393680" cy="44862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Δημιουργία υπο-επιτροπής Επαγγελματικής Μάθησης στο σχολείο</a:t>
            </a:r>
          </a:p>
          <a:p>
            <a:pPr>
              <a:lnSpc>
                <a:spcPct val="110000"/>
              </a:lnSpc>
            </a:pP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Κατάρτιση Ειδικής Επιτροπής (Σύνδεσμος γονέων και κηδεμόνων, Κεντρικό Μαθητικό Συμβούλιο, Εκπρόσωποι Καθηγητικού Συλλόγου)</a:t>
            </a:r>
          </a:p>
          <a:p>
            <a:pPr lvl="1">
              <a:lnSpc>
                <a:spcPct val="110000"/>
              </a:lnSpc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Καταγραφή Προβλημάτων</a:t>
            </a:r>
          </a:p>
          <a:p>
            <a:pPr lvl="1">
              <a:lnSpc>
                <a:spcPct val="110000"/>
              </a:lnSpc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Καταγραφή Εισηγήσεων</a:t>
            </a:r>
          </a:p>
          <a:p>
            <a:pPr lvl="1">
              <a:lnSpc>
                <a:spcPct val="110000"/>
              </a:lnSpc>
            </a:pP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Προγραμματισμό δράσεων</a:t>
            </a:r>
          </a:p>
          <a:p>
            <a:pPr>
              <a:lnSpc>
                <a:spcPct val="110000"/>
              </a:lnSpc>
            </a:pPr>
            <a:r>
              <a:rPr lang="el-G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Συμμετοχή στο δίκτυο σχολείων ΥΕΜ με θέμα τη διαχείριση συμπεριφοράς – δικτύωση με γειτονικό σχολείο, ανταλλαγή πρακτικών</a:t>
            </a:r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27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4C97-34AB-9A3D-002C-6FA0DF3ED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Κλείνοντας</a:t>
            </a:r>
            <a:endParaRPr lang="en-CY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401A5-1E75-13D5-CE5D-054D47EA17C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l-GR" dirty="0"/>
              <a:t>Συνεχής διαδικασία αναστοχασμού</a:t>
            </a:r>
          </a:p>
          <a:p>
            <a:r>
              <a:rPr lang="el-GR" dirty="0"/>
              <a:t>Συνέργειες μεταξύ μαθητών, εκπαιδευτικών, προγραμμάτων, δράσεων του σχολείου</a:t>
            </a:r>
          </a:p>
          <a:p>
            <a:r>
              <a:rPr lang="el-GR" dirty="0"/>
              <a:t>Συνεργασίες με άλλα σχολεία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894559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90E15-284B-4D0D-99F1-0CE99C79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33" y="3036520"/>
            <a:ext cx="9673358" cy="1303626"/>
          </a:xfrm>
        </p:spPr>
        <p:txBody>
          <a:bodyPr>
            <a:normAutofit fontScale="90000"/>
          </a:bodyPr>
          <a:lstStyle/>
          <a:p>
            <a:r>
              <a:rPr lang="el-GR" sz="4800" b="1" dirty="0">
                <a:latin typeface="Cambria" panose="02040503050406030204" pitchFamily="18" charset="0"/>
                <a:ea typeface="Cambria" panose="02040503050406030204" pitchFamily="18" charset="0"/>
              </a:rPr>
              <a:t>Ευχαριστούμε για την προσοχή σας</a:t>
            </a:r>
            <a:endParaRPr lang="en-CY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9BFDD-1886-4211-AF64-F90132DD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1EE1-B44C-4D6C-BCBD-DA43ACF90D73}" type="slidenum">
              <a:rPr lang="el-GR" smtClean="0"/>
              <a:t>19</a:t>
            </a:fld>
            <a:endParaRPr lang="el-G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16E00-A50B-4BD9-B6AC-E563370E0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4007">
            <a:off x="8312294" y="4380889"/>
            <a:ext cx="36099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4633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36E7F-FCEC-7797-588B-BE295AF2B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9" b="18179"/>
          <a:stretch/>
        </p:blipFill>
        <p:spPr>
          <a:xfrm>
            <a:off x="4206763" y="-103084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33" y="1624213"/>
            <a:ext cx="4948887" cy="47292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sz="3000" b="1" dirty="0">
                <a:solidFill>
                  <a:srgbClr val="ED7D31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l-GR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άτομα δ</a:t>
            </a:r>
            <a:r>
              <a:rPr kumimoji="0" lang="el-G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ιευθυντική </a:t>
            </a:r>
            <a:r>
              <a:rPr lang="el-GR" sz="3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l-G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μάδα</a:t>
            </a:r>
            <a:br>
              <a:rPr kumimoji="0" lang="el-G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l-G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l-GR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kumimoji="0" lang="el-G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εκπαιδευτικοί</a:t>
            </a:r>
            <a:r>
              <a:rPr lang="el-GR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l-GR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l-GR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483</a:t>
            </a:r>
            <a:r>
              <a:rPr lang="el-GR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μαθητές και μαθήτριες</a:t>
            </a:r>
            <a:br>
              <a:rPr lang="el-GR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l-GR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el-GR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τμήματα</a:t>
            </a:r>
            <a:br>
              <a:rPr lang="el-GR" sz="3000" dirty="0">
                <a:latin typeface="+mn-lt"/>
                <a:ea typeface="+mn-ea"/>
                <a:cs typeface="+mn-cs"/>
              </a:rPr>
            </a:br>
            <a:br>
              <a:rPr lang="el-GR" sz="3000" dirty="0">
                <a:latin typeface="+mn-lt"/>
                <a:ea typeface="+mn-ea"/>
                <a:cs typeface="+mn-cs"/>
              </a:rPr>
            </a:br>
            <a:br>
              <a:rPr lang="en-US" sz="2600" dirty="0"/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EC9295-A6B6-DEB3-0099-3E412770F4B5}"/>
              </a:ext>
            </a:extLst>
          </p:cNvPr>
          <p:cNvSpPr txBox="1">
            <a:spLocks/>
          </p:cNvSpPr>
          <p:nvPr/>
        </p:nvSpPr>
        <p:spPr>
          <a:xfrm>
            <a:off x="203433" y="852224"/>
            <a:ext cx="454202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Προφίλ σχολείου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4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Ενιαίο σχέδιο δράσης βελτίωσης της σχολικής μονάδας </a:t>
            </a:r>
            <a:r>
              <a:rPr lang="el-GR" sz="3600" dirty="0"/>
              <a:t>(Απόφαση Υπουργικού Συμβουλίου ημ/νίας 6/9/23)</a:t>
            </a:r>
            <a:br>
              <a:rPr lang="el-GR" dirty="0"/>
            </a:b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r>
              <a:rPr lang="el-GR" sz="3200" b="1" dirty="0">
                <a:solidFill>
                  <a:srgbClr val="C00000"/>
                </a:solidFill>
              </a:rPr>
              <a:t>Στόχος 1</a:t>
            </a:r>
          </a:p>
          <a:p>
            <a:pPr marL="0" indent="0">
              <a:buNone/>
            </a:pPr>
            <a:r>
              <a:rPr lang="el-GR" sz="3200" dirty="0"/>
              <a:t>α) Βελτίωση των μαθησιακών αποτελεσμάτων</a:t>
            </a:r>
          </a:p>
          <a:p>
            <a:pPr marL="0" indent="0">
              <a:buNone/>
            </a:pPr>
            <a:r>
              <a:rPr lang="el-GR" sz="3200" dirty="0"/>
              <a:t>β) Βελτίωση επαγγελματικής μάθησης εκπαιδευτικών</a:t>
            </a:r>
          </a:p>
          <a:p>
            <a:pPr marL="0" indent="0">
              <a:buNone/>
            </a:pPr>
            <a:endParaRPr lang="el-GR" sz="3200" dirty="0"/>
          </a:p>
          <a:p>
            <a:pPr marL="0" indent="0">
              <a:buNone/>
            </a:pPr>
            <a:r>
              <a:rPr lang="el-GR" sz="3200" b="1" dirty="0">
                <a:solidFill>
                  <a:srgbClr val="C00000"/>
                </a:solidFill>
              </a:rPr>
              <a:t>Στόχος 2</a:t>
            </a:r>
          </a:p>
          <a:p>
            <a:pPr marL="0" indent="0">
              <a:buNone/>
            </a:pPr>
            <a:r>
              <a:rPr lang="el-GR" sz="3200" dirty="0"/>
              <a:t>α) Πρόληψη και αντιμετώπιση ενδοσχολικής βίας</a:t>
            </a:r>
          </a:p>
          <a:p>
            <a:pPr marL="0" indent="0">
              <a:buNone/>
            </a:pPr>
            <a:r>
              <a:rPr lang="el-GR" sz="3200" dirty="0"/>
              <a:t>β) Ενδυνάμωση συναισθηματικής και ψυχική υγείας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4089089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Πρόγραμμα Υποστήριξης Επαγγελματικής Μάθησης (ΥΕΜ)</a:t>
            </a:r>
            <a:b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Y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r>
              <a:rPr lang="el-GR" sz="3200" b="1" dirty="0">
                <a:solidFill>
                  <a:srgbClr val="002060"/>
                </a:solidFill>
              </a:rPr>
              <a:t>Βασικά Χαρακτηριστικά του Προγράμματος</a:t>
            </a:r>
          </a:p>
          <a:p>
            <a:r>
              <a:rPr lang="el-GR" dirty="0"/>
              <a:t>Εστίαση σε ΕΝΑ θέμα, το οποίο αποτελεί προτεραιότητα για το σχολείο</a:t>
            </a:r>
          </a:p>
          <a:p>
            <a:r>
              <a:rPr lang="el-GR" dirty="0"/>
              <a:t>Σύνδεση με τις ανάγκες του σχολείου και των εκπαιδευτικών, στη βάση των ιδιαιτεροτήτων και των στόχων του σχολείου  </a:t>
            </a:r>
          </a:p>
          <a:p>
            <a:r>
              <a:rPr lang="el-GR" dirty="0"/>
              <a:t>Καθολικότητα, συστηματικότητα</a:t>
            </a:r>
          </a:p>
          <a:p>
            <a:endParaRPr lang="el-GR" dirty="0"/>
          </a:p>
          <a:p>
            <a:pPr marL="0" indent="0" algn="r">
              <a:buNone/>
            </a:pPr>
            <a:r>
              <a:rPr lang="el-GR" sz="2800" dirty="0"/>
              <a:t>(Απόφαση Υπουργικού Συμβουλίου ημ/νίας 8/15)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640654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6" y="661975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l-GR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Πρόγρ</a:t>
            </a:r>
            <a:r>
              <a:rPr lang="en-US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α</a:t>
            </a:r>
            <a:r>
              <a:rPr lang="el-GR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μμα</a:t>
            </a:r>
            <a:r>
              <a:rPr lang="en-US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l-GR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Υποστήριξης</a:t>
            </a:r>
            <a:r>
              <a:rPr lang="en-US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l-GR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Επαγγελματικής</a:t>
            </a:r>
            <a:r>
              <a:rPr lang="en-US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l-GR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Μάθησης – </a:t>
            </a:r>
            <a:br>
              <a:rPr lang="el-GR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el-GR" sz="41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Τα στάδια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741DFF33-1818-8C0E-70D1-6DCC984E2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070" y="363857"/>
            <a:ext cx="8256278" cy="61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6943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1094720" cy="1325563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Διευρεύνηση αναγκών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Νοηματοδότηση θέματος</a:t>
            </a:r>
            <a:br>
              <a:rPr lang="el-GR" dirty="0"/>
            </a:b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el-GR" dirty="0">
              <a:solidFill>
                <a:srgbClr val="002060"/>
              </a:solidFill>
            </a:endParaRPr>
          </a:p>
          <a:p>
            <a:r>
              <a:rPr lang="el-GR" b="1" dirty="0">
                <a:solidFill>
                  <a:srgbClr val="002060"/>
                </a:solidFill>
              </a:rPr>
              <a:t>Διερεύνηση προσωπικών αναγκών </a:t>
            </a:r>
            <a:r>
              <a:rPr lang="el-GR" dirty="0"/>
              <a:t>μέσω Ηλεκτρονικού Ερωτηματολογίου προς την ολομέλεια του καθηγητικού συλλόγου</a:t>
            </a:r>
          </a:p>
          <a:p>
            <a:r>
              <a:rPr lang="el-GR" dirty="0"/>
              <a:t>Επιλογή θέματος: </a:t>
            </a:r>
            <a:endParaRPr lang="el-GR" sz="3200" dirty="0"/>
          </a:p>
          <a:p>
            <a:pPr marL="457200" lvl="1" indent="0">
              <a:buNone/>
            </a:pPr>
            <a:r>
              <a:rPr lang="el-G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Διαχείριση προβλημάτων συμπεριφοράς των μαθητών/τριών</a:t>
            </a:r>
          </a:p>
          <a:p>
            <a:r>
              <a:rPr lang="el-GR" b="1" dirty="0">
                <a:solidFill>
                  <a:srgbClr val="002060"/>
                </a:solidFill>
              </a:rPr>
              <a:t>Νοηματοδότηση και ανάλυση θέματος </a:t>
            </a:r>
            <a:r>
              <a:rPr lang="el-GR" dirty="0"/>
              <a:t>– συζήτηση στην ολομέλεια του καθηγητικού συλλόγου 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17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Στοχοθεσία</a:t>
            </a:r>
            <a:br>
              <a:rPr lang="el-GR" dirty="0"/>
            </a:b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lvl="1"/>
            <a:r>
              <a:rPr lang="el-GR" sz="3200" b="1" dirty="0"/>
              <a:t>Μείωση των προβλημάτων συμπεριφοράς των μαθητών/τριών	</a:t>
            </a:r>
          </a:p>
          <a:p>
            <a:pPr lvl="1"/>
            <a:r>
              <a:rPr lang="el-GR" sz="3200" b="1" dirty="0"/>
              <a:t>Ενδυνάμωση των εκπαιδευτικών της σχολικής μονάδας σε θέματα διαχείρισης της συμπεριφοράς των μαθητών/τριών τους</a:t>
            </a:r>
            <a:endParaRPr lang="en-CY" sz="3200" b="1" dirty="0"/>
          </a:p>
          <a:p>
            <a:pPr lvl="1"/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25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Θεωρητική υποστήριξη – δράσεις επαγγελματικής ανάπτυξης </a:t>
            </a:r>
            <a:r>
              <a:rPr lang="el-GR" b="1" dirty="0"/>
              <a:t>(2024-2025)</a:t>
            </a:r>
            <a:br>
              <a:rPr lang="el-GR" dirty="0"/>
            </a:b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690688"/>
            <a:ext cx="10393680" cy="44862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5800" b="1" dirty="0">
                <a:solidFill>
                  <a:schemeClr val="accent1">
                    <a:lumMod val="50000"/>
                  </a:schemeClr>
                </a:solidFill>
              </a:rPr>
              <a:t>Ενδεικτικά</a:t>
            </a:r>
            <a:r>
              <a:rPr lang="el-GR" sz="5800" dirty="0"/>
              <a:t>:</a:t>
            </a:r>
            <a:endParaRPr lang="en-CY" sz="5800" b="1" dirty="0"/>
          </a:p>
          <a:p>
            <a:pPr marL="457200" lvl="2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5400" dirty="0"/>
              <a:t>Παρουσίαση "Αφαιρώντας την ταμπέλα του προβληματικού παιδιού. Συστημική προσέγγιση για τα προβλήματα συμπεριφοράς" (από λειτουργό ΠΑ.ΒΙ.Σ.)</a:t>
            </a:r>
          </a:p>
          <a:p>
            <a:pPr marL="457200" lvl="2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5400" dirty="0"/>
              <a:t>Παρουσίαση με θέμα "Διαχείριση τάξης" (από εκπαιδευτική ψυχολόγο του σχολείου)</a:t>
            </a:r>
          </a:p>
          <a:p>
            <a:pPr marL="457200" lvl="2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5400" dirty="0"/>
              <a:t>Επιμόρφωση εκπαιδευτικών με θέμα "Παιδαγωγικά μέτρα και όργανα λήψης απόφασης» (από διεθυντική ομάδα και εκπαιδευτικό του σχολείου)</a:t>
            </a:r>
          </a:p>
          <a:p>
            <a:pPr marL="457200" lvl="2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5400" dirty="0"/>
              <a:t>Επιμόρφωση σε θέματα αξιοποίησης της τεχνολογίας στη διδασκαλία για παροχή κινήτρων μάθησης στους μαθητές/τριες (από εκπαιδευτικούς του σχολείου)</a:t>
            </a:r>
          </a:p>
          <a:p>
            <a:pPr lvl="1"/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12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E845-8888-C188-7445-63B715F7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4720" cy="1325563"/>
          </a:xfrm>
        </p:spPr>
        <p:txBody>
          <a:bodyPr>
            <a:normAutofit fontScale="90000"/>
          </a:bodyPr>
          <a:lstStyle/>
          <a:p>
            <a:br>
              <a:rPr lang="el-GR" b="1" dirty="0"/>
            </a:br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Θεωρητική υποστήριξη </a:t>
            </a:r>
            <a:r>
              <a:rPr lang="el-GR" b="1" dirty="0"/>
              <a:t>– δράσεις επαγγελματικής ανάπτυξης (2025-2026)</a:t>
            </a:r>
            <a:br>
              <a:rPr lang="el-GR" dirty="0"/>
            </a:br>
            <a:endParaRPr lang="en-C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F826A-F9C6-2826-3F72-40D07E031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1690688"/>
            <a:ext cx="10393680" cy="44862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600" b="1" dirty="0">
                <a:solidFill>
                  <a:schemeClr val="accent1">
                    <a:lumMod val="50000"/>
                  </a:schemeClr>
                </a:solidFill>
              </a:rPr>
              <a:t>Ενδεικτικά</a:t>
            </a:r>
            <a:r>
              <a:rPr lang="el-GR" sz="2600" dirty="0"/>
              <a:t>:</a:t>
            </a:r>
            <a:endParaRPr lang="en-CY" sz="2600" b="1" dirty="0"/>
          </a:p>
          <a:p>
            <a:pPr marL="457200" lvl="2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600" dirty="0"/>
              <a:t>Παιδαγωγική συνεδρία «Δεξιότητες Επικοινωνίας και Διαχείριση Θυμού» (από λειτουργό Παιδαγωγικού Ινστιτούτου, ΠΙ)</a:t>
            </a:r>
          </a:p>
          <a:p>
            <a:pPr marL="457200" lvl="2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l-GR" sz="2600" dirty="0"/>
              <a:t>Επιμόρφωση κατά τις ημέρες εκπαιδευτικού με θέμα «Διαχείριση Θεμάτων Παραβατικής Συμπεριφοράς» (από ψυχολόγο, εξωτερική συνεργάτιδα ΠΙ)</a:t>
            </a:r>
          </a:p>
          <a:p>
            <a:pPr lvl="1"/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879F0-6263-498E-D781-4D2B6F9F0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6" t="33479" r="18882" b="28614"/>
          <a:stretch/>
        </p:blipFill>
        <p:spPr>
          <a:xfrm rot="305851">
            <a:off x="7843520" y="4561840"/>
            <a:ext cx="2981960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37</TotalTime>
  <Words>741</Words>
  <Application>Microsoft Office PowerPoint</Application>
  <PresentationFormat>Widescreen</PresentationFormat>
  <Paragraphs>99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Century Gothic</vt:lpstr>
      <vt:lpstr>Wingdings</vt:lpstr>
      <vt:lpstr>Office Theme</vt:lpstr>
      <vt:lpstr>Διακρατικό Συνέδριο  «ΜΑΖΙ ΓΙΑ ΤΗΝ ΠΡΟΛΗΨΗ ΚΑΙ ΑΝΤΙΜΕΤΩΠΙΣΗ ΤΗΣ ΕΝΔΟΣΧΟΛΙΚΗΣ ΒΙΑΣ»</vt:lpstr>
      <vt:lpstr> - 12 άτομα διευθυντική ομάδα  - 110 εκπαιδευτικοί   - 483 μαθητές και μαθήτριες  - 35 τμήματα    </vt:lpstr>
      <vt:lpstr> Ενιαίο σχέδιο δράσης βελτίωσης της σχολικής μονάδας (Απόφαση Υπουργικού Συμβουλίου ημ/νίας 6/9/23) </vt:lpstr>
      <vt:lpstr> Πρόγραμμα Υποστήριξης Επαγγελματικής Μάθησης (ΥΕΜ) </vt:lpstr>
      <vt:lpstr> Πρόγραμμα Υποστήριξης Επαγγελματικής Μάθησης –  Τα στάδια </vt:lpstr>
      <vt:lpstr> Διευρεύνηση αναγκών – Νοηματοδότηση θέματος </vt:lpstr>
      <vt:lpstr> Στοχοθεσία </vt:lpstr>
      <vt:lpstr> Θεωρητική υποστήριξη – δράσεις επαγγελματικής ανάπτυξης (2024-2025) </vt:lpstr>
      <vt:lpstr> Θεωρητική υποστήριξη – δράσεις επαγγελματικής ανάπτυξης (2025-2026) </vt:lpstr>
      <vt:lpstr> Από τη θεωρητική υποστήριξη στις δράσεις </vt:lpstr>
      <vt:lpstr>Εμπλοκή μαθητών και μαθητριών</vt:lpstr>
      <vt:lpstr>Εμπλοκή μαθητών και μαθητριών</vt:lpstr>
      <vt:lpstr>Εμπλοκή μαθητών και μαθητριών</vt:lpstr>
      <vt:lpstr> Επιβράβευση θετικής συμπεριφοράς </vt:lpstr>
      <vt:lpstr>PowerPoint Presentation</vt:lpstr>
      <vt:lpstr>Αποτίμηση δράσεων</vt:lpstr>
      <vt:lpstr>Δικτύωση </vt:lpstr>
      <vt:lpstr>Κλείνοντας</vt:lpstr>
      <vt:lpstr>Ευχαριστούμε για την προσοχή σας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SEXTING AND GROOMING</dc:title>
  <dc:creator>Κλεονίκη Χρυσάνθου</dc:creator>
  <cp:lastModifiedBy>Παναγιώτα Παναγιώτου</cp:lastModifiedBy>
  <cp:revision>31</cp:revision>
  <dcterms:created xsi:type="dcterms:W3CDTF">2024-02-20T09:37:49Z</dcterms:created>
  <dcterms:modified xsi:type="dcterms:W3CDTF">2026-03-04T11:10:03Z</dcterms:modified>
</cp:coreProperties>
</file>