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One Little Font" panose="020B0604020202020204" charset="-95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28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sv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C4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24465">
            <a:off x="1021091" y="1062201"/>
            <a:ext cx="4872094" cy="8047002"/>
          </a:xfrm>
          <a:custGeom>
            <a:avLst/>
            <a:gdLst/>
            <a:ahLst/>
            <a:cxnLst/>
            <a:rect l="l" t="t" r="r" b="b"/>
            <a:pathLst>
              <a:path w="4872094" h="8047002">
                <a:moveTo>
                  <a:pt x="0" y="0"/>
                </a:moveTo>
                <a:lnTo>
                  <a:pt x="4872094" y="0"/>
                </a:lnTo>
                <a:lnTo>
                  <a:pt x="4872094" y="8047001"/>
                </a:lnTo>
                <a:lnTo>
                  <a:pt x="0" y="80470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013896" flipH="1">
            <a:off x="12640712" y="7469684"/>
            <a:ext cx="6453179" cy="8940173"/>
          </a:xfrm>
          <a:custGeom>
            <a:avLst/>
            <a:gdLst/>
            <a:ahLst/>
            <a:cxnLst/>
            <a:rect l="l" t="t" r="r" b="b"/>
            <a:pathLst>
              <a:path w="6453179" h="8940173">
                <a:moveTo>
                  <a:pt x="6453179" y="0"/>
                </a:moveTo>
                <a:lnTo>
                  <a:pt x="0" y="0"/>
                </a:lnTo>
                <a:lnTo>
                  <a:pt x="0" y="8940173"/>
                </a:lnTo>
                <a:lnTo>
                  <a:pt x="6453179" y="8940173"/>
                </a:lnTo>
                <a:lnTo>
                  <a:pt x="645317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081262" y="1977131"/>
            <a:ext cx="11392708" cy="7612491"/>
          </a:xfrm>
          <a:custGeom>
            <a:avLst/>
            <a:gdLst/>
            <a:ahLst/>
            <a:cxnLst/>
            <a:rect l="l" t="t" r="r" b="b"/>
            <a:pathLst>
              <a:path w="11392708" h="7612491">
                <a:moveTo>
                  <a:pt x="0" y="0"/>
                </a:moveTo>
                <a:lnTo>
                  <a:pt x="11392708" y="0"/>
                </a:lnTo>
                <a:lnTo>
                  <a:pt x="11392708" y="7612491"/>
                </a:lnTo>
                <a:lnTo>
                  <a:pt x="0" y="76124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5100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328599" y="3457233"/>
            <a:ext cx="10726182" cy="5343313"/>
            <a:chOff x="0" y="0"/>
            <a:chExt cx="14301576" cy="7124417"/>
          </a:xfrm>
        </p:grpSpPr>
        <p:sp>
          <p:nvSpPr>
            <p:cNvPr id="6" name="TextBox 6"/>
            <p:cNvSpPr txBox="1"/>
            <p:nvPr/>
          </p:nvSpPr>
          <p:spPr>
            <a:xfrm>
              <a:off x="0" y="-47625"/>
              <a:ext cx="14301576" cy="63729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127"/>
                </a:lnSpc>
              </a:pPr>
              <a:r>
                <a:rPr lang="en-US" sz="6399">
                  <a:solidFill>
                    <a:srgbClr val="505050"/>
                  </a:solidFill>
                  <a:latin typeface="One Little Font"/>
                  <a:ea typeface="One Little Font"/>
                  <a:cs typeface="One Little Font"/>
                  <a:sym typeface="One Little Font"/>
                </a:rPr>
                <a:t>Σχολικός Εκφοβισμός: </a:t>
              </a:r>
            </a:p>
            <a:p>
              <a:pPr algn="ctr">
                <a:lnSpc>
                  <a:spcPts val="8127"/>
                </a:lnSpc>
              </a:pPr>
              <a:r>
                <a:rPr lang="en-US" sz="6399">
                  <a:solidFill>
                    <a:srgbClr val="505050"/>
                  </a:solidFill>
                  <a:latin typeface="One Little Font"/>
                  <a:ea typeface="One Little Font"/>
                  <a:cs typeface="One Little Font"/>
                  <a:sym typeface="One Little Font"/>
                </a:rPr>
                <a:t>Πρόληψη, Παρέμβαση </a:t>
              </a:r>
            </a:p>
            <a:p>
              <a:pPr algn="ctr">
                <a:lnSpc>
                  <a:spcPts val="8127"/>
                </a:lnSpc>
              </a:pPr>
              <a:r>
                <a:rPr lang="en-US" sz="6399">
                  <a:solidFill>
                    <a:srgbClr val="505050"/>
                  </a:solidFill>
                  <a:latin typeface="One Little Font"/>
                  <a:ea typeface="One Little Font"/>
                  <a:cs typeface="One Little Font"/>
                  <a:sym typeface="One Little Font"/>
                </a:rPr>
                <a:t>      και Συνεργασία  </a:t>
              </a:r>
            </a:p>
            <a:p>
              <a:pPr algn="ctr">
                <a:lnSpc>
                  <a:spcPts val="8127"/>
                </a:lnSpc>
              </a:pPr>
              <a:r>
                <a:rPr lang="en-US" sz="6399">
                  <a:solidFill>
                    <a:srgbClr val="505050"/>
                  </a:solidFill>
                  <a:latin typeface="One Little Font"/>
                  <a:ea typeface="One Little Font"/>
                  <a:cs typeface="One Little Font"/>
                  <a:sym typeface="One Little Font"/>
                </a:rPr>
                <a:t>Σχολείου-Οικογένειας</a:t>
              </a:r>
            </a:p>
            <a:p>
              <a:pPr algn="ctr">
                <a:lnSpc>
                  <a:spcPts val="5334"/>
                </a:lnSpc>
              </a:pPr>
              <a:endParaRPr lang="en-US" sz="6399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6599272"/>
              <a:ext cx="14301576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235478" y="634365"/>
            <a:ext cx="10726182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21Ο Νηπιαγωγείο Αθηνών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037230" y="9239419"/>
            <a:ext cx="4020026" cy="714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49"/>
              </a:lnSpc>
              <a:spcBef>
                <a:spcPct val="0"/>
              </a:spcBef>
            </a:pPr>
            <a:r>
              <a:rPr lang="en-US" sz="4499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Νίκη Κοκκινοπλίτη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592053" y="9239419"/>
            <a:ext cx="11392708" cy="662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9"/>
              </a:lnSpc>
              <a:spcBef>
                <a:spcPct val="0"/>
              </a:spcBef>
            </a:pPr>
            <a:r>
              <a:rPr lang="en-US" sz="4099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Σχ. Έτος 2025-2026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DD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306118">
            <a:off x="-1848525" y="1140810"/>
            <a:ext cx="4638576" cy="5370982"/>
          </a:xfrm>
          <a:custGeom>
            <a:avLst/>
            <a:gdLst/>
            <a:ahLst/>
            <a:cxnLst/>
            <a:rect l="l" t="t" r="r" b="b"/>
            <a:pathLst>
              <a:path w="4638576" h="5370982">
                <a:moveTo>
                  <a:pt x="0" y="0"/>
                </a:moveTo>
                <a:lnTo>
                  <a:pt x="4638576" y="0"/>
                </a:lnTo>
                <a:lnTo>
                  <a:pt x="4638576" y="5370982"/>
                </a:lnTo>
                <a:lnTo>
                  <a:pt x="0" y="53709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96764" y="306308"/>
            <a:ext cx="8447236" cy="907644"/>
            <a:chOff x="0" y="0"/>
            <a:chExt cx="6372716" cy="6847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72716" cy="684740"/>
            </a:xfrm>
            <a:custGeom>
              <a:avLst/>
              <a:gdLst/>
              <a:ahLst/>
              <a:cxnLst/>
              <a:rect l="l" t="t" r="r" b="b"/>
              <a:pathLst>
                <a:path w="6372716" h="684740">
                  <a:moveTo>
                    <a:pt x="27495" y="0"/>
                  </a:moveTo>
                  <a:lnTo>
                    <a:pt x="6345221" y="0"/>
                  </a:lnTo>
                  <a:cubicBezTo>
                    <a:pt x="6360406" y="0"/>
                    <a:pt x="6372716" y="12310"/>
                    <a:pt x="6372716" y="27495"/>
                  </a:cubicBezTo>
                  <a:lnTo>
                    <a:pt x="6372716" y="657245"/>
                  </a:lnTo>
                  <a:cubicBezTo>
                    <a:pt x="6372716" y="672430"/>
                    <a:pt x="6360406" y="684740"/>
                    <a:pt x="6345221" y="684740"/>
                  </a:cubicBezTo>
                  <a:lnTo>
                    <a:pt x="27495" y="684740"/>
                  </a:lnTo>
                  <a:cubicBezTo>
                    <a:pt x="12310" y="684740"/>
                    <a:pt x="0" y="672430"/>
                    <a:pt x="0" y="657245"/>
                  </a:cubicBezTo>
                  <a:lnTo>
                    <a:pt x="0" y="27495"/>
                  </a:lnTo>
                  <a:cubicBezTo>
                    <a:pt x="0" y="12310"/>
                    <a:pt x="12310" y="0"/>
                    <a:pt x="27495" y="0"/>
                  </a:cubicBezTo>
                  <a:close/>
                </a:path>
              </a:pathLst>
            </a:custGeom>
            <a:solidFill>
              <a:srgbClr val="FFFAEF"/>
            </a:solidFill>
            <a:ln cap="rnd">
              <a:noFill/>
              <a:prstDash val="sysDot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6372716" cy="722840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8499054">
            <a:off x="8850481" y="4790466"/>
            <a:ext cx="6796864" cy="8197972"/>
          </a:xfrm>
          <a:custGeom>
            <a:avLst/>
            <a:gdLst/>
            <a:ahLst/>
            <a:cxnLst/>
            <a:rect l="l" t="t" r="r" b="b"/>
            <a:pathLst>
              <a:path w="6796864" h="8197972">
                <a:moveTo>
                  <a:pt x="0" y="0"/>
                </a:moveTo>
                <a:lnTo>
                  <a:pt x="6796864" y="0"/>
                </a:lnTo>
                <a:lnTo>
                  <a:pt x="6796864" y="8197972"/>
                </a:lnTo>
                <a:lnTo>
                  <a:pt x="0" y="8197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0" y="1420128"/>
            <a:ext cx="10930518" cy="10397468"/>
            <a:chOff x="0" y="0"/>
            <a:chExt cx="1079696" cy="102704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79696" cy="1027043"/>
            </a:xfrm>
            <a:custGeom>
              <a:avLst/>
              <a:gdLst/>
              <a:ahLst/>
              <a:cxnLst/>
              <a:rect l="l" t="t" r="r" b="b"/>
              <a:pathLst>
                <a:path w="1079696" h="1027043">
                  <a:moveTo>
                    <a:pt x="539848" y="0"/>
                  </a:moveTo>
                  <a:cubicBezTo>
                    <a:pt x="241698" y="0"/>
                    <a:pt x="0" y="229911"/>
                    <a:pt x="0" y="513521"/>
                  </a:cubicBezTo>
                  <a:cubicBezTo>
                    <a:pt x="0" y="797131"/>
                    <a:pt x="241698" y="1027043"/>
                    <a:pt x="539848" y="1027043"/>
                  </a:cubicBezTo>
                  <a:cubicBezTo>
                    <a:pt x="837998" y="1027043"/>
                    <a:pt x="1079696" y="797131"/>
                    <a:pt x="1079696" y="513521"/>
                  </a:cubicBezTo>
                  <a:cubicBezTo>
                    <a:pt x="1079696" y="229911"/>
                    <a:pt x="837998" y="0"/>
                    <a:pt x="539848" y="0"/>
                  </a:cubicBezTo>
                  <a:close/>
                </a:path>
              </a:pathLst>
            </a:custGeom>
            <a:solidFill>
              <a:srgbClr val="CAB8D1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222" y="58185"/>
              <a:ext cx="877253" cy="872572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351986" y="915483"/>
            <a:ext cx="7516475" cy="8456034"/>
          </a:xfrm>
          <a:custGeom>
            <a:avLst/>
            <a:gdLst/>
            <a:ahLst/>
            <a:cxnLst/>
            <a:rect l="l" t="t" r="r" b="b"/>
            <a:pathLst>
              <a:path w="7516475" h="8456034">
                <a:moveTo>
                  <a:pt x="0" y="0"/>
                </a:moveTo>
                <a:lnTo>
                  <a:pt x="7516474" y="0"/>
                </a:lnTo>
                <a:lnTo>
                  <a:pt x="7516474" y="8456034"/>
                </a:lnTo>
                <a:lnTo>
                  <a:pt x="0" y="84560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00000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448266" y="484469"/>
            <a:ext cx="6875386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70"/>
              </a:lnSpc>
              <a:spcBef>
                <a:spcPct val="0"/>
              </a:spcBef>
            </a:pPr>
            <a:r>
              <a:rPr lang="en-US" sz="3205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Η </a:t>
            </a:r>
            <a:r>
              <a:rPr lang="en-US" sz="3205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γνώμη</a:t>
            </a:r>
            <a:r>
              <a:rPr lang="en-US" sz="3205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</a:t>
            </a:r>
            <a:r>
              <a:rPr lang="en-US" sz="3205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των</a:t>
            </a:r>
            <a:r>
              <a:rPr lang="en-US" sz="3205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πα</a:t>
            </a:r>
            <a:r>
              <a:rPr lang="en-US" sz="3205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ιδιών</a:t>
            </a:r>
            <a:r>
              <a:rPr lang="en-US" sz="3205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</a:t>
            </a:r>
            <a:r>
              <a:rPr lang="en-US" sz="3205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γι</a:t>
            </a:r>
            <a:r>
              <a:rPr lang="en-US" sz="3205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α το πρόγραμμα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72079" y="2892186"/>
            <a:ext cx="8668306" cy="6167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endParaRPr/>
          </a:p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Τα παιδιά συμμετείχαν με μεγάλο ενδιαφέρον και ενθουσιασμό στο πρόγραμμα. </a:t>
            </a:r>
          </a:p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Χάρηκαν ιδιαίτερα που γνώρισαν στοιχεία από τη χώρα του Μαρόκου και απόλαυσαν τις εικαστικές δραστηριότητες.</a:t>
            </a:r>
          </a:p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Μέσα από τη δράση κατάλαβαν τη σημασία του σεβασμού στη διαφορετικότητα και ανέπτυξαν θετικά συναισθήματα συνεργασίας και αποδοχής μέσα στην ομάδα.</a:t>
            </a:r>
          </a:p>
          <a:p>
            <a:pPr algn="l">
              <a:lnSpc>
                <a:spcPts val="4480"/>
              </a:lnSpc>
              <a:spcBef>
                <a:spcPct val="0"/>
              </a:spcBef>
            </a:pPr>
            <a:endParaRPr lang="en-US" sz="3200">
              <a:solidFill>
                <a:srgbClr val="505050"/>
              </a:solidFill>
              <a:latin typeface="One Little Font"/>
              <a:ea typeface="One Little Font"/>
              <a:cs typeface="One Little Font"/>
              <a:sym typeface="One Little Fon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98235">
            <a:off x="5457459" y="6724117"/>
            <a:ext cx="4578226" cy="7844313"/>
          </a:xfrm>
          <a:custGeom>
            <a:avLst/>
            <a:gdLst/>
            <a:ahLst/>
            <a:cxnLst/>
            <a:rect l="l" t="t" r="r" b="b"/>
            <a:pathLst>
              <a:path w="4578226" h="7844313">
                <a:moveTo>
                  <a:pt x="0" y="0"/>
                </a:moveTo>
                <a:lnTo>
                  <a:pt x="4578227" y="0"/>
                </a:lnTo>
                <a:lnTo>
                  <a:pt x="4578227" y="7844312"/>
                </a:lnTo>
                <a:lnTo>
                  <a:pt x="0" y="78443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6143" y="1467128"/>
            <a:ext cx="7406568" cy="8933361"/>
          </a:xfrm>
          <a:custGeom>
            <a:avLst/>
            <a:gdLst/>
            <a:ahLst/>
            <a:cxnLst/>
            <a:rect l="l" t="t" r="r" b="b"/>
            <a:pathLst>
              <a:path w="7406568" h="8933361">
                <a:moveTo>
                  <a:pt x="0" y="0"/>
                </a:moveTo>
                <a:lnTo>
                  <a:pt x="7406569" y="0"/>
                </a:lnTo>
                <a:lnTo>
                  <a:pt x="7406569" y="8933361"/>
                </a:lnTo>
                <a:lnTo>
                  <a:pt x="0" y="89333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823646" y="1467128"/>
            <a:ext cx="8036810" cy="9693521"/>
          </a:xfrm>
          <a:custGeom>
            <a:avLst/>
            <a:gdLst/>
            <a:ahLst/>
            <a:cxnLst/>
            <a:rect l="l" t="t" r="r" b="b"/>
            <a:pathLst>
              <a:path w="8036810" h="9693521">
                <a:moveTo>
                  <a:pt x="0" y="0"/>
                </a:moveTo>
                <a:lnTo>
                  <a:pt x="8036810" y="0"/>
                </a:lnTo>
                <a:lnTo>
                  <a:pt x="8036810" y="9693521"/>
                </a:lnTo>
                <a:lnTo>
                  <a:pt x="0" y="96935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93235" y="390366"/>
            <a:ext cx="7952385" cy="881355"/>
            <a:chOff x="0" y="0"/>
            <a:chExt cx="5999393" cy="66490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999393" cy="664907"/>
            </a:xfrm>
            <a:custGeom>
              <a:avLst/>
              <a:gdLst/>
              <a:ahLst/>
              <a:cxnLst/>
              <a:rect l="l" t="t" r="r" b="b"/>
              <a:pathLst>
                <a:path w="5999393" h="664907">
                  <a:moveTo>
                    <a:pt x="29206" y="0"/>
                  </a:moveTo>
                  <a:lnTo>
                    <a:pt x="5970188" y="0"/>
                  </a:lnTo>
                  <a:cubicBezTo>
                    <a:pt x="5977934" y="0"/>
                    <a:pt x="5985362" y="3077"/>
                    <a:pt x="5990839" y="8554"/>
                  </a:cubicBezTo>
                  <a:cubicBezTo>
                    <a:pt x="5996317" y="14031"/>
                    <a:pt x="5999393" y="21460"/>
                    <a:pt x="5999393" y="29206"/>
                  </a:cubicBezTo>
                  <a:lnTo>
                    <a:pt x="5999393" y="635701"/>
                  </a:lnTo>
                  <a:cubicBezTo>
                    <a:pt x="5999393" y="651831"/>
                    <a:pt x="5986318" y="664907"/>
                    <a:pt x="5970188" y="664907"/>
                  </a:cubicBezTo>
                  <a:lnTo>
                    <a:pt x="29206" y="664907"/>
                  </a:lnTo>
                  <a:cubicBezTo>
                    <a:pt x="13076" y="664907"/>
                    <a:pt x="0" y="651831"/>
                    <a:pt x="0" y="635701"/>
                  </a:cubicBezTo>
                  <a:lnTo>
                    <a:pt x="0" y="29206"/>
                  </a:lnTo>
                  <a:cubicBezTo>
                    <a:pt x="0" y="13076"/>
                    <a:pt x="13076" y="0"/>
                    <a:pt x="29206" y="0"/>
                  </a:cubicBezTo>
                  <a:close/>
                </a:path>
              </a:pathLst>
            </a:custGeom>
            <a:solidFill>
              <a:srgbClr val="CDDDEF"/>
            </a:solidFill>
            <a:ln cap="rnd">
              <a:noFill/>
              <a:prstDash val="sysDot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999393" cy="703007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96764" y="559540"/>
            <a:ext cx="7793332" cy="514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0"/>
              </a:lnSpc>
              <a:spcBef>
                <a:spcPct val="0"/>
              </a:spcBef>
            </a:pPr>
            <a:r>
              <a:rPr lang="en-US" sz="3205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Η άποψη των γονιών του παιδιού από το Μαρόκο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04226" y="2413077"/>
            <a:ext cx="7268486" cy="729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endParaRPr/>
          </a:p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Οι γονείς του παιδιού από το Μαρόκο εξέφρασαν την ικανοποίησή τους για τον τρόπο με τον οποίο το σχολείο διαχειρίστηκε το περιστατικό. </a:t>
            </a:r>
          </a:p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Θεώρησαν ότι η δράση αυτή βοήθησε το παιδί τους να νιώσει περήφανο για την καταγωγή του και να αισθανθεί αποδεκτό μέσα στην ομάδα.</a:t>
            </a:r>
          </a:p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Οι γονείς εκτίμησαν την ετοιμότητα του σχολείου, καθώς οι εκπαιδευτικοί κινήθηκαν πολύ άμεσα.</a:t>
            </a:r>
          </a:p>
          <a:p>
            <a:pPr algn="l">
              <a:lnSpc>
                <a:spcPts val="4480"/>
              </a:lnSpc>
              <a:spcBef>
                <a:spcPct val="0"/>
              </a:spcBef>
            </a:pPr>
            <a:endParaRPr lang="en-US" sz="3200">
              <a:solidFill>
                <a:srgbClr val="505050"/>
              </a:solidFill>
              <a:latin typeface="One Little Font"/>
              <a:ea typeface="One Little Font"/>
              <a:cs typeface="One Little Font"/>
              <a:sym typeface="One Little Font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9986945" y="390366"/>
            <a:ext cx="7079970" cy="881355"/>
            <a:chOff x="0" y="0"/>
            <a:chExt cx="5341231" cy="66490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341231" cy="664907"/>
            </a:xfrm>
            <a:custGeom>
              <a:avLst/>
              <a:gdLst/>
              <a:ahLst/>
              <a:cxnLst/>
              <a:rect l="l" t="t" r="r" b="b"/>
              <a:pathLst>
                <a:path w="5341231" h="664907">
                  <a:moveTo>
                    <a:pt x="32805" y="0"/>
                  </a:moveTo>
                  <a:lnTo>
                    <a:pt x="5308426" y="0"/>
                  </a:lnTo>
                  <a:cubicBezTo>
                    <a:pt x="5317127" y="0"/>
                    <a:pt x="5325471" y="3456"/>
                    <a:pt x="5331623" y="9608"/>
                  </a:cubicBezTo>
                  <a:cubicBezTo>
                    <a:pt x="5337775" y="15760"/>
                    <a:pt x="5341231" y="24104"/>
                    <a:pt x="5341231" y="32805"/>
                  </a:cubicBezTo>
                  <a:lnTo>
                    <a:pt x="5341231" y="632102"/>
                  </a:lnTo>
                  <a:cubicBezTo>
                    <a:pt x="5341231" y="650219"/>
                    <a:pt x="5326544" y="664907"/>
                    <a:pt x="5308426" y="664907"/>
                  </a:cubicBezTo>
                  <a:lnTo>
                    <a:pt x="32805" y="664907"/>
                  </a:lnTo>
                  <a:cubicBezTo>
                    <a:pt x="14687" y="664907"/>
                    <a:pt x="0" y="650219"/>
                    <a:pt x="0" y="632102"/>
                  </a:cubicBezTo>
                  <a:lnTo>
                    <a:pt x="0" y="32805"/>
                  </a:lnTo>
                  <a:cubicBezTo>
                    <a:pt x="0" y="14687"/>
                    <a:pt x="14687" y="0"/>
                    <a:pt x="32805" y="0"/>
                  </a:cubicBezTo>
                  <a:close/>
                </a:path>
              </a:pathLst>
            </a:custGeom>
            <a:solidFill>
              <a:srgbClr val="B2D4C9"/>
            </a:solidFill>
            <a:ln cap="rnd">
              <a:noFill/>
              <a:prstDash val="sysDot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5341231" cy="703007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124542" y="2614963"/>
            <a:ext cx="7134758" cy="729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endParaRPr/>
          </a:p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Οι γονείς των υπόλοιπων παιδιών αντιμετώπισαν θετικά τη δράση του σχολείου.  Αναγνώρισαν ότι τα παιδιά, λόγω της ηλικίας τους, συχνά μιμούνται συμπεριφορές χωρίς να αντιλαμβάνονται ότι μπορεί να πληγώσουν κάποιον.</a:t>
            </a:r>
          </a:p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Θεώρησαν σημαντικό να μάθουν να σέβονται τη διαφορετικότητα. </a:t>
            </a:r>
          </a:p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Πολλοί ανέφεραν επίσης ότι τα παιδιά τους μίλησαν στο σπίτι για το Μαρόκο και τις δραστηριότητες που έκαναν.</a:t>
            </a:r>
          </a:p>
          <a:p>
            <a:pPr algn="l">
              <a:lnSpc>
                <a:spcPts val="4480"/>
              </a:lnSpc>
              <a:spcBef>
                <a:spcPct val="0"/>
              </a:spcBef>
            </a:pPr>
            <a:endParaRPr lang="en-US" sz="3200">
              <a:solidFill>
                <a:srgbClr val="505050"/>
              </a:solidFill>
              <a:latin typeface="One Little Font"/>
              <a:ea typeface="One Little Font"/>
              <a:cs typeface="One Little Font"/>
              <a:sym typeface="One Little Font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986945" y="640293"/>
            <a:ext cx="7079970" cy="5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Η άποψη των γονιών των άλλων παιδιών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D4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306118">
            <a:off x="-1848525" y="1140810"/>
            <a:ext cx="4638576" cy="5370982"/>
          </a:xfrm>
          <a:custGeom>
            <a:avLst/>
            <a:gdLst/>
            <a:ahLst/>
            <a:cxnLst/>
            <a:rect l="l" t="t" r="r" b="b"/>
            <a:pathLst>
              <a:path w="4638576" h="5370982">
                <a:moveTo>
                  <a:pt x="0" y="0"/>
                </a:moveTo>
                <a:lnTo>
                  <a:pt x="4638576" y="0"/>
                </a:lnTo>
                <a:lnTo>
                  <a:pt x="4638576" y="5370982"/>
                </a:lnTo>
                <a:lnTo>
                  <a:pt x="0" y="53709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96764" y="306308"/>
            <a:ext cx="8447236" cy="907644"/>
            <a:chOff x="0" y="0"/>
            <a:chExt cx="6372716" cy="6847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72716" cy="684740"/>
            </a:xfrm>
            <a:custGeom>
              <a:avLst/>
              <a:gdLst/>
              <a:ahLst/>
              <a:cxnLst/>
              <a:rect l="l" t="t" r="r" b="b"/>
              <a:pathLst>
                <a:path w="6372716" h="684740">
                  <a:moveTo>
                    <a:pt x="27495" y="0"/>
                  </a:moveTo>
                  <a:lnTo>
                    <a:pt x="6345221" y="0"/>
                  </a:lnTo>
                  <a:cubicBezTo>
                    <a:pt x="6360406" y="0"/>
                    <a:pt x="6372716" y="12310"/>
                    <a:pt x="6372716" y="27495"/>
                  </a:cubicBezTo>
                  <a:lnTo>
                    <a:pt x="6372716" y="657245"/>
                  </a:lnTo>
                  <a:cubicBezTo>
                    <a:pt x="6372716" y="672430"/>
                    <a:pt x="6360406" y="684740"/>
                    <a:pt x="6345221" y="684740"/>
                  </a:cubicBezTo>
                  <a:lnTo>
                    <a:pt x="27495" y="684740"/>
                  </a:lnTo>
                  <a:cubicBezTo>
                    <a:pt x="12310" y="684740"/>
                    <a:pt x="0" y="672430"/>
                    <a:pt x="0" y="657245"/>
                  </a:cubicBezTo>
                  <a:lnTo>
                    <a:pt x="0" y="27495"/>
                  </a:lnTo>
                  <a:cubicBezTo>
                    <a:pt x="0" y="12310"/>
                    <a:pt x="12310" y="0"/>
                    <a:pt x="27495" y="0"/>
                  </a:cubicBezTo>
                  <a:close/>
                </a:path>
              </a:pathLst>
            </a:custGeom>
            <a:solidFill>
              <a:srgbClr val="FFFAEF"/>
            </a:solidFill>
            <a:ln cap="rnd">
              <a:noFill/>
              <a:prstDash val="sysDot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6372716" cy="722840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96764" y="1959446"/>
            <a:ext cx="8675114" cy="7493923"/>
            <a:chOff x="0" y="0"/>
            <a:chExt cx="6544630" cy="565352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544631" cy="5653524"/>
            </a:xfrm>
            <a:custGeom>
              <a:avLst/>
              <a:gdLst/>
              <a:ahLst/>
              <a:cxnLst/>
              <a:rect l="l" t="t" r="r" b="b"/>
              <a:pathLst>
                <a:path w="6544631" h="5653524">
                  <a:moveTo>
                    <a:pt x="26773" y="0"/>
                  </a:moveTo>
                  <a:lnTo>
                    <a:pt x="6517858" y="0"/>
                  </a:lnTo>
                  <a:cubicBezTo>
                    <a:pt x="6532644" y="0"/>
                    <a:pt x="6544631" y="11987"/>
                    <a:pt x="6544631" y="26773"/>
                  </a:cubicBezTo>
                  <a:lnTo>
                    <a:pt x="6544631" y="5626751"/>
                  </a:lnTo>
                  <a:cubicBezTo>
                    <a:pt x="6544631" y="5641537"/>
                    <a:pt x="6532644" y="5653524"/>
                    <a:pt x="6517858" y="5653524"/>
                  </a:cubicBezTo>
                  <a:lnTo>
                    <a:pt x="26773" y="5653524"/>
                  </a:lnTo>
                  <a:cubicBezTo>
                    <a:pt x="11987" y="5653524"/>
                    <a:pt x="0" y="5641537"/>
                    <a:pt x="0" y="5626751"/>
                  </a:cubicBezTo>
                  <a:lnTo>
                    <a:pt x="0" y="26773"/>
                  </a:lnTo>
                  <a:cubicBezTo>
                    <a:pt x="0" y="11987"/>
                    <a:pt x="11987" y="0"/>
                    <a:pt x="26773" y="0"/>
                  </a:cubicBezTo>
                  <a:close/>
                </a:path>
              </a:pathLst>
            </a:custGeom>
            <a:solidFill>
              <a:srgbClr val="FFFAEF"/>
            </a:solidFill>
            <a:ln cap="rnd">
              <a:noFill/>
              <a:prstDash val="sysDot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6544630" cy="5691624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567880" y="463238"/>
            <a:ext cx="7027809" cy="9370412"/>
          </a:xfrm>
          <a:custGeom>
            <a:avLst/>
            <a:gdLst/>
            <a:ahLst/>
            <a:cxnLst/>
            <a:rect l="l" t="t" r="r" b="b"/>
            <a:pathLst>
              <a:path w="7027809" h="9370412">
                <a:moveTo>
                  <a:pt x="0" y="0"/>
                </a:moveTo>
                <a:lnTo>
                  <a:pt x="7027809" y="0"/>
                </a:lnTo>
                <a:lnTo>
                  <a:pt x="7027809" y="9370412"/>
                </a:lnTo>
                <a:lnTo>
                  <a:pt x="0" y="93704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057400" y="501338"/>
            <a:ext cx="5410200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70"/>
              </a:lnSpc>
              <a:spcBef>
                <a:spcPct val="0"/>
              </a:spcBef>
            </a:pPr>
            <a:r>
              <a:rPr lang="en-US" sz="3205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Συνεργ</a:t>
            </a:r>
            <a:r>
              <a:rPr lang="en-US" sz="3205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ασία σχολείου γονιών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2046418"/>
            <a:ext cx="8115300" cy="8415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endParaRPr/>
          </a:p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Σημαντικός παράγοντας επιτυχίας ήταν και  η συνεργασία του σχολείου με τους γονείς. </a:t>
            </a:r>
          </a:p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Το σχολείο διαχρονικά καλλιεργεί μια κουλτούρα συνεργασίας με τους γονείς.</a:t>
            </a:r>
          </a:p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Οι γονείς συμμετέχουν σε πολλές δραστηριότητες που οργανώνονται από το σχολείο και εκτός λειτουργίας (γιορτές, επισκέψεις σε χώρους τέχνης, δράσεις στην γειτονιά και την πόλη).</a:t>
            </a:r>
          </a:p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Οι γονείς του παιδιού από το Μαρόκο έδειξαν εμπιστοσύνη στους εκπαιδευτικούς και δεν παρενέβησαν στην παιδαγωγική αντιμετώπιση του περιστατικού. </a:t>
            </a:r>
          </a:p>
          <a:p>
            <a:pPr algn="l">
              <a:lnSpc>
                <a:spcPts val="4480"/>
              </a:lnSpc>
              <a:spcBef>
                <a:spcPct val="0"/>
              </a:spcBef>
            </a:pPr>
            <a:endParaRPr lang="en-US" sz="3200">
              <a:solidFill>
                <a:srgbClr val="505050"/>
              </a:solidFill>
              <a:latin typeface="One Little Font"/>
              <a:ea typeface="One Little Font"/>
              <a:cs typeface="One Little Font"/>
              <a:sym typeface="One Little Font"/>
            </a:endParaRPr>
          </a:p>
          <a:p>
            <a:pPr algn="l">
              <a:lnSpc>
                <a:spcPts val="4480"/>
              </a:lnSpc>
              <a:spcBef>
                <a:spcPct val="0"/>
              </a:spcBef>
            </a:pPr>
            <a:endParaRPr lang="en-US" sz="3200">
              <a:solidFill>
                <a:srgbClr val="505050"/>
              </a:solidFill>
              <a:latin typeface="One Little Font"/>
              <a:ea typeface="One Little Font"/>
              <a:cs typeface="One Little Font"/>
              <a:sym typeface="One Little Fon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D4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306118">
            <a:off x="-1848525" y="1140810"/>
            <a:ext cx="4638576" cy="5370982"/>
          </a:xfrm>
          <a:custGeom>
            <a:avLst/>
            <a:gdLst/>
            <a:ahLst/>
            <a:cxnLst/>
            <a:rect l="l" t="t" r="r" b="b"/>
            <a:pathLst>
              <a:path w="4638576" h="5370982">
                <a:moveTo>
                  <a:pt x="0" y="0"/>
                </a:moveTo>
                <a:lnTo>
                  <a:pt x="4638576" y="0"/>
                </a:lnTo>
                <a:lnTo>
                  <a:pt x="4638576" y="5370982"/>
                </a:lnTo>
                <a:lnTo>
                  <a:pt x="0" y="53709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96764" y="306308"/>
            <a:ext cx="8675114" cy="907644"/>
            <a:chOff x="0" y="0"/>
            <a:chExt cx="6372716" cy="6847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72716" cy="684740"/>
            </a:xfrm>
            <a:custGeom>
              <a:avLst/>
              <a:gdLst/>
              <a:ahLst/>
              <a:cxnLst/>
              <a:rect l="l" t="t" r="r" b="b"/>
              <a:pathLst>
                <a:path w="6372716" h="684740">
                  <a:moveTo>
                    <a:pt x="27495" y="0"/>
                  </a:moveTo>
                  <a:lnTo>
                    <a:pt x="6345221" y="0"/>
                  </a:lnTo>
                  <a:cubicBezTo>
                    <a:pt x="6360406" y="0"/>
                    <a:pt x="6372716" y="12310"/>
                    <a:pt x="6372716" y="27495"/>
                  </a:cubicBezTo>
                  <a:lnTo>
                    <a:pt x="6372716" y="657245"/>
                  </a:lnTo>
                  <a:cubicBezTo>
                    <a:pt x="6372716" y="672430"/>
                    <a:pt x="6360406" y="684740"/>
                    <a:pt x="6345221" y="684740"/>
                  </a:cubicBezTo>
                  <a:lnTo>
                    <a:pt x="27495" y="684740"/>
                  </a:lnTo>
                  <a:cubicBezTo>
                    <a:pt x="12310" y="684740"/>
                    <a:pt x="0" y="672430"/>
                    <a:pt x="0" y="657245"/>
                  </a:cubicBezTo>
                  <a:lnTo>
                    <a:pt x="0" y="27495"/>
                  </a:lnTo>
                  <a:cubicBezTo>
                    <a:pt x="0" y="12310"/>
                    <a:pt x="12310" y="0"/>
                    <a:pt x="27495" y="0"/>
                  </a:cubicBezTo>
                  <a:close/>
                </a:path>
              </a:pathLst>
            </a:custGeom>
            <a:solidFill>
              <a:srgbClr val="FFFAEF"/>
            </a:solidFill>
            <a:ln cap="rnd">
              <a:noFill/>
              <a:prstDash val="sysDot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6372716" cy="722840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96764" y="1959446"/>
            <a:ext cx="8675114" cy="7493923"/>
            <a:chOff x="0" y="0"/>
            <a:chExt cx="6544630" cy="565352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544631" cy="5653524"/>
            </a:xfrm>
            <a:custGeom>
              <a:avLst/>
              <a:gdLst/>
              <a:ahLst/>
              <a:cxnLst/>
              <a:rect l="l" t="t" r="r" b="b"/>
              <a:pathLst>
                <a:path w="6544631" h="5653524">
                  <a:moveTo>
                    <a:pt x="26773" y="0"/>
                  </a:moveTo>
                  <a:lnTo>
                    <a:pt x="6517858" y="0"/>
                  </a:lnTo>
                  <a:cubicBezTo>
                    <a:pt x="6532644" y="0"/>
                    <a:pt x="6544631" y="11987"/>
                    <a:pt x="6544631" y="26773"/>
                  </a:cubicBezTo>
                  <a:lnTo>
                    <a:pt x="6544631" y="5626751"/>
                  </a:lnTo>
                  <a:cubicBezTo>
                    <a:pt x="6544631" y="5641537"/>
                    <a:pt x="6532644" y="5653524"/>
                    <a:pt x="6517858" y="5653524"/>
                  </a:cubicBezTo>
                  <a:lnTo>
                    <a:pt x="26773" y="5653524"/>
                  </a:lnTo>
                  <a:cubicBezTo>
                    <a:pt x="11987" y="5653524"/>
                    <a:pt x="0" y="5641537"/>
                    <a:pt x="0" y="5626751"/>
                  </a:cubicBezTo>
                  <a:lnTo>
                    <a:pt x="0" y="26773"/>
                  </a:lnTo>
                  <a:cubicBezTo>
                    <a:pt x="0" y="11987"/>
                    <a:pt x="11987" y="0"/>
                    <a:pt x="26773" y="0"/>
                  </a:cubicBezTo>
                  <a:close/>
                </a:path>
              </a:pathLst>
            </a:custGeom>
            <a:solidFill>
              <a:srgbClr val="FFFAEF"/>
            </a:solidFill>
            <a:ln cap="rnd">
              <a:noFill/>
              <a:prstDash val="sysDot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6544630" cy="5691624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724139" y="593493"/>
            <a:ext cx="6966591" cy="9288787"/>
          </a:xfrm>
          <a:custGeom>
            <a:avLst/>
            <a:gdLst/>
            <a:ahLst/>
            <a:cxnLst/>
            <a:rect l="l" t="t" r="r" b="b"/>
            <a:pathLst>
              <a:path w="6966591" h="9288787">
                <a:moveTo>
                  <a:pt x="0" y="0"/>
                </a:moveTo>
                <a:lnTo>
                  <a:pt x="6966591" y="0"/>
                </a:lnTo>
                <a:lnTo>
                  <a:pt x="6966591" y="9288788"/>
                </a:lnTo>
                <a:lnTo>
                  <a:pt x="0" y="92887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505200" y="497237"/>
            <a:ext cx="2400144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70"/>
              </a:lnSpc>
              <a:spcBef>
                <a:spcPct val="0"/>
              </a:spcBef>
            </a:pPr>
            <a:r>
              <a:rPr lang="en-US" sz="3205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Συμ</a:t>
            </a:r>
            <a:r>
              <a:rPr lang="en-US" sz="3205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πέρασμα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2046418"/>
            <a:ext cx="8115300" cy="6924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endParaRPr dirty="0"/>
          </a:p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Η </a:t>
            </a:r>
            <a:r>
              <a:rPr lang="en-US" sz="3200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δι</a:t>
            </a:r>
            <a:r>
              <a:rPr lang="en-US" sz="3200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απολιτισμική δράση είχε θετικά αποτελέσματα στο κλίμα της τάξης και στη μαθησιακή διαδικασία.</a:t>
            </a:r>
          </a:p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Η </a:t>
            </a:r>
            <a:r>
              <a:rPr lang="en-US" sz="3200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ετοιμότητ</a:t>
            </a:r>
            <a:r>
              <a:rPr lang="en-US" sz="3200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α και η καλή συνεργασία των εκπαιδευτικών “πρόλαβε” το περιστατικό να μην εξελιχθεί.</a:t>
            </a:r>
          </a:p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Τα πα</a:t>
            </a:r>
            <a:r>
              <a:rPr lang="en-US" sz="3200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ιδιά</a:t>
            </a:r>
            <a:r>
              <a:rPr lang="en-US" sz="3200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</a:t>
            </a:r>
            <a:r>
              <a:rPr lang="en-US" sz="3200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μέσ</a:t>
            </a:r>
            <a:r>
              <a:rPr lang="en-US" sz="3200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α από την δράση επεξεργάστηκαν τα  συναισθήματα τους.</a:t>
            </a:r>
          </a:p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l-GR" sz="3200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Καλλιεργήθηκε κλίμα</a:t>
            </a:r>
            <a:r>
              <a:rPr lang="en-US" sz="3200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</a:t>
            </a:r>
            <a:r>
              <a:rPr lang="en-US" sz="3200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συνεργ</a:t>
            </a:r>
            <a:r>
              <a:rPr lang="en-US" sz="3200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ασίας, αποδοχής και σεβασμού μέσα στην ομάδα. </a:t>
            </a:r>
          </a:p>
          <a:p>
            <a:pPr algn="l">
              <a:lnSpc>
                <a:spcPts val="4480"/>
              </a:lnSpc>
              <a:spcBef>
                <a:spcPct val="0"/>
              </a:spcBef>
            </a:pPr>
            <a:endParaRPr lang="en-US" sz="3200" dirty="0">
              <a:solidFill>
                <a:srgbClr val="505050"/>
              </a:solidFill>
              <a:latin typeface="One Little Font"/>
              <a:ea typeface="One Little Font"/>
              <a:cs typeface="One Little Font"/>
              <a:sym typeface="One Little Font"/>
            </a:endParaRPr>
          </a:p>
          <a:p>
            <a:pPr algn="l">
              <a:lnSpc>
                <a:spcPts val="4480"/>
              </a:lnSpc>
              <a:spcBef>
                <a:spcPct val="0"/>
              </a:spcBef>
            </a:pPr>
            <a:endParaRPr lang="en-US" sz="3200" dirty="0">
              <a:solidFill>
                <a:srgbClr val="505050"/>
              </a:solidFill>
              <a:latin typeface="One Little Font"/>
              <a:ea typeface="One Little Font"/>
              <a:cs typeface="One Little Font"/>
              <a:sym typeface="One Little Fon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D4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579482">
            <a:off x="14343043" y="6918495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685393" y="5753100"/>
            <a:ext cx="6611055" cy="3642090"/>
          </a:xfrm>
          <a:custGeom>
            <a:avLst/>
            <a:gdLst/>
            <a:ahLst/>
            <a:cxnLst/>
            <a:rect l="l" t="t" r="r" b="b"/>
            <a:pathLst>
              <a:path w="6611055" h="3642090">
                <a:moveTo>
                  <a:pt x="0" y="0"/>
                </a:moveTo>
                <a:lnTo>
                  <a:pt x="6611055" y="0"/>
                </a:lnTo>
                <a:lnTo>
                  <a:pt x="6611055" y="3642090"/>
                </a:lnTo>
                <a:lnTo>
                  <a:pt x="0" y="36420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457900" y="7410156"/>
            <a:ext cx="5066040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34"/>
              </a:lnSpc>
              <a:spcBef>
                <a:spcPct val="0"/>
              </a:spcBef>
            </a:pPr>
            <a:r>
              <a:rPr lang="en-US" sz="4200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Σας </a:t>
            </a:r>
            <a:r>
              <a:rPr lang="en-US" sz="4200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ευχ</a:t>
            </a:r>
            <a:r>
              <a:rPr lang="en-US" sz="4200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αριστώ πολύ!!!!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891993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D4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29318" y="195583"/>
            <a:ext cx="13525819" cy="923921"/>
            <a:chOff x="0" y="0"/>
            <a:chExt cx="10204072" cy="6970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204073" cy="697019"/>
            </a:xfrm>
            <a:custGeom>
              <a:avLst/>
              <a:gdLst/>
              <a:ahLst/>
              <a:cxnLst/>
              <a:rect l="l" t="t" r="r" b="b"/>
              <a:pathLst>
                <a:path w="10204073" h="697019">
                  <a:moveTo>
                    <a:pt x="17171" y="0"/>
                  </a:moveTo>
                  <a:lnTo>
                    <a:pt x="10186901" y="0"/>
                  </a:lnTo>
                  <a:cubicBezTo>
                    <a:pt x="10191455" y="0"/>
                    <a:pt x="10195823" y="1809"/>
                    <a:pt x="10199043" y="5029"/>
                  </a:cubicBezTo>
                  <a:cubicBezTo>
                    <a:pt x="10202263" y="8250"/>
                    <a:pt x="10204073" y="12617"/>
                    <a:pt x="10204073" y="17171"/>
                  </a:cubicBezTo>
                  <a:lnTo>
                    <a:pt x="10204073" y="679848"/>
                  </a:lnTo>
                  <a:cubicBezTo>
                    <a:pt x="10204073" y="684402"/>
                    <a:pt x="10202263" y="688770"/>
                    <a:pt x="10199043" y="691990"/>
                  </a:cubicBezTo>
                  <a:cubicBezTo>
                    <a:pt x="10195823" y="695210"/>
                    <a:pt x="10191455" y="697019"/>
                    <a:pt x="10186901" y="697019"/>
                  </a:cubicBezTo>
                  <a:lnTo>
                    <a:pt x="17171" y="697019"/>
                  </a:lnTo>
                  <a:cubicBezTo>
                    <a:pt x="7688" y="697019"/>
                    <a:pt x="0" y="689331"/>
                    <a:pt x="0" y="679848"/>
                  </a:cubicBezTo>
                  <a:lnTo>
                    <a:pt x="0" y="17171"/>
                  </a:lnTo>
                  <a:cubicBezTo>
                    <a:pt x="0" y="12617"/>
                    <a:pt x="1809" y="8250"/>
                    <a:pt x="5029" y="5029"/>
                  </a:cubicBezTo>
                  <a:cubicBezTo>
                    <a:pt x="8250" y="1809"/>
                    <a:pt x="12617" y="0"/>
                    <a:pt x="17171" y="0"/>
                  </a:cubicBezTo>
                  <a:close/>
                </a:path>
              </a:pathLst>
            </a:custGeom>
            <a:solidFill>
              <a:srgbClr val="FDF4C8"/>
            </a:solidFill>
            <a:ln cap="rnd">
              <a:noFill/>
              <a:prstDash val="sysDot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204072" cy="735119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97389" y="1402051"/>
            <a:ext cx="6770213" cy="8540407"/>
          </a:xfrm>
          <a:custGeom>
            <a:avLst/>
            <a:gdLst/>
            <a:ahLst/>
            <a:cxnLst/>
            <a:rect l="l" t="t" r="r" b="b"/>
            <a:pathLst>
              <a:path w="6770213" h="8540407">
                <a:moveTo>
                  <a:pt x="0" y="0"/>
                </a:moveTo>
                <a:lnTo>
                  <a:pt x="6770213" y="0"/>
                </a:lnTo>
                <a:lnTo>
                  <a:pt x="6770213" y="8540407"/>
                </a:lnTo>
                <a:lnTo>
                  <a:pt x="0" y="85404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717856" y="1402051"/>
            <a:ext cx="5071891" cy="2301498"/>
            <a:chOff x="0" y="0"/>
            <a:chExt cx="1231447" cy="558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29383" cy="558800"/>
            </a:xfrm>
            <a:custGeom>
              <a:avLst/>
              <a:gdLst/>
              <a:ahLst/>
              <a:cxnLst/>
              <a:rect l="l" t="t" r="r" b="b"/>
              <a:pathLst>
                <a:path w="1229383" h="558800">
                  <a:moveTo>
                    <a:pt x="667317" y="0"/>
                  </a:moveTo>
                  <a:cubicBezTo>
                    <a:pt x="750412" y="0"/>
                    <a:pt x="811432" y="32379"/>
                    <a:pt x="853159" y="69812"/>
                  </a:cubicBezTo>
                  <a:cubicBezTo>
                    <a:pt x="928876" y="58279"/>
                    <a:pt x="992387" y="62264"/>
                    <a:pt x="1043401" y="90957"/>
                  </a:cubicBezTo>
                  <a:cubicBezTo>
                    <a:pt x="1085151" y="114444"/>
                    <a:pt x="1103535" y="147917"/>
                    <a:pt x="1098912" y="181865"/>
                  </a:cubicBezTo>
                  <a:cubicBezTo>
                    <a:pt x="1193953" y="212714"/>
                    <a:pt x="1241936" y="270431"/>
                    <a:pt x="1226552" y="325853"/>
                  </a:cubicBezTo>
                  <a:cubicBezTo>
                    <a:pt x="1201869" y="387651"/>
                    <a:pt x="1078355" y="427373"/>
                    <a:pt x="966682" y="417393"/>
                  </a:cubicBezTo>
                  <a:cubicBezTo>
                    <a:pt x="934789" y="454100"/>
                    <a:pt x="877368" y="482938"/>
                    <a:pt x="804571" y="493832"/>
                  </a:cubicBezTo>
                  <a:cubicBezTo>
                    <a:pt x="707470" y="508359"/>
                    <a:pt x="610057" y="486965"/>
                    <a:pt x="552145" y="443851"/>
                  </a:cubicBezTo>
                  <a:lnTo>
                    <a:pt x="234889" y="558800"/>
                  </a:lnTo>
                  <a:cubicBezTo>
                    <a:pt x="283268" y="524546"/>
                    <a:pt x="330977" y="493832"/>
                    <a:pt x="345304" y="440638"/>
                  </a:cubicBezTo>
                  <a:cubicBezTo>
                    <a:pt x="305401" y="447594"/>
                    <a:pt x="259136" y="445652"/>
                    <a:pt x="216163" y="433139"/>
                  </a:cubicBezTo>
                  <a:cubicBezTo>
                    <a:pt x="140466" y="411096"/>
                    <a:pt x="106773" y="362619"/>
                    <a:pt x="117841" y="321667"/>
                  </a:cubicBezTo>
                  <a:cubicBezTo>
                    <a:pt x="74743" y="304342"/>
                    <a:pt x="0" y="279340"/>
                    <a:pt x="0" y="220162"/>
                  </a:cubicBezTo>
                  <a:cubicBezTo>
                    <a:pt x="0" y="165292"/>
                    <a:pt x="97871" y="123168"/>
                    <a:pt x="189762" y="124283"/>
                  </a:cubicBezTo>
                  <a:cubicBezTo>
                    <a:pt x="199703" y="101804"/>
                    <a:pt x="221124" y="81125"/>
                    <a:pt x="253384" y="65777"/>
                  </a:cubicBezTo>
                  <a:cubicBezTo>
                    <a:pt x="321810" y="33231"/>
                    <a:pt x="427070" y="38853"/>
                    <a:pt x="483643" y="67029"/>
                  </a:cubicBezTo>
                  <a:cubicBezTo>
                    <a:pt x="523160" y="25903"/>
                    <a:pt x="586104" y="0"/>
                    <a:pt x="667317" y="0"/>
                  </a:cubicBezTo>
                  <a:close/>
                </a:path>
              </a:pathLst>
            </a:custGeom>
            <a:solidFill>
              <a:srgbClr val="CAB8D1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229592" y="44450"/>
              <a:ext cx="793135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1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8859192" y="1870636"/>
            <a:ext cx="8727638" cy="6545728"/>
          </a:xfrm>
          <a:custGeom>
            <a:avLst/>
            <a:gdLst/>
            <a:ahLst/>
            <a:cxnLst/>
            <a:rect l="l" t="t" r="r" b="b"/>
            <a:pathLst>
              <a:path w="8727638" h="6545728">
                <a:moveTo>
                  <a:pt x="0" y="0"/>
                </a:moveTo>
                <a:lnTo>
                  <a:pt x="8727638" y="0"/>
                </a:lnTo>
                <a:lnTo>
                  <a:pt x="8727638" y="6545728"/>
                </a:lnTo>
                <a:lnTo>
                  <a:pt x="0" y="65457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125339" y="8945119"/>
            <a:ext cx="7315200" cy="798022"/>
          </a:xfrm>
          <a:custGeom>
            <a:avLst/>
            <a:gdLst/>
            <a:ahLst/>
            <a:cxnLst/>
            <a:rect l="l" t="t" r="r" b="b"/>
            <a:pathLst>
              <a:path w="7315200" h="798022">
                <a:moveTo>
                  <a:pt x="0" y="0"/>
                </a:moveTo>
                <a:lnTo>
                  <a:pt x="7315200" y="0"/>
                </a:lnTo>
                <a:lnTo>
                  <a:pt x="7315200" y="798022"/>
                </a:lnTo>
                <a:lnTo>
                  <a:pt x="0" y="7980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111557" y="3085973"/>
            <a:ext cx="5510132" cy="6172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3"/>
              </a:lnSpc>
              <a:spcBef>
                <a:spcPct val="0"/>
              </a:spcBef>
            </a:pPr>
            <a:endParaRPr/>
          </a:p>
          <a:p>
            <a:pPr algn="l">
              <a:lnSpc>
                <a:spcPts val="4063"/>
              </a:lnSpc>
              <a:spcBef>
                <a:spcPct val="0"/>
              </a:spcBef>
            </a:pPr>
            <a:endParaRPr/>
          </a:p>
          <a:p>
            <a:pPr algn="l">
              <a:lnSpc>
                <a:spcPts val="4063"/>
              </a:lnSpc>
              <a:spcBef>
                <a:spcPct val="0"/>
              </a:spcBef>
            </a:pPr>
            <a:r>
              <a:rPr lang="en-US" sz="3199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• Ανάπτυξη ενσυναίσθησης</a:t>
            </a:r>
          </a:p>
          <a:p>
            <a:pPr algn="l">
              <a:lnSpc>
                <a:spcPts val="4063"/>
              </a:lnSpc>
              <a:spcBef>
                <a:spcPct val="0"/>
              </a:spcBef>
            </a:pPr>
            <a:r>
              <a:rPr lang="en-US" sz="3199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• Αναγνώριση συναισθημάτων και λεκτική έκφρασή τους </a:t>
            </a:r>
          </a:p>
          <a:p>
            <a:pPr algn="l">
              <a:lnSpc>
                <a:spcPts val="4063"/>
              </a:lnSpc>
              <a:spcBef>
                <a:spcPct val="0"/>
              </a:spcBef>
            </a:pPr>
            <a:r>
              <a:rPr lang="en-US" sz="3199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• Εκπαίδευση στη διαχείριση συναισθημάτων</a:t>
            </a:r>
          </a:p>
          <a:p>
            <a:pPr algn="l">
              <a:lnSpc>
                <a:spcPts val="4063"/>
              </a:lnSpc>
              <a:spcBef>
                <a:spcPct val="0"/>
              </a:spcBef>
            </a:pPr>
            <a:r>
              <a:rPr lang="en-US" sz="3199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• Επίλυση συγκρούσεων</a:t>
            </a:r>
          </a:p>
          <a:p>
            <a:pPr algn="l">
              <a:lnSpc>
                <a:spcPts val="4063"/>
              </a:lnSpc>
              <a:spcBef>
                <a:spcPct val="0"/>
              </a:spcBef>
            </a:pPr>
            <a:r>
              <a:rPr lang="en-US" sz="3199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• Ανάπτυξη συνεργατικών δεξιοτήτων</a:t>
            </a:r>
          </a:p>
          <a:p>
            <a:pPr algn="l">
              <a:lnSpc>
                <a:spcPts val="4063"/>
              </a:lnSpc>
              <a:spcBef>
                <a:spcPct val="0"/>
              </a:spcBef>
            </a:pPr>
            <a:r>
              <a:rPr lang="en-US" sz="3199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• Σεβασμό στη διαφορετικότητα</a:t>
            </a:r>
          </a:p>
          <a:p>
            <a:pPr algn="l">
              <a:lnSpc>
                <a:spcPts val="4063"/>
              </a:lnSpc>
              <a:spcBef>
                <a:spcPct val="0"/>
              </a:spcBef>
            </a:pPr>
            <a:r>
              <a:rPr lang="en-US" sz="3199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82659" y="373224"/>
            <a:ext cx="12451538" cy="514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4"/>
              </a:lnSpc>
              <a:spcBef>
                <a:spcPct val="0"/>
              </a:spcBef>
            </a:pPr>
            <a:r>
              <a:rPr lang="en-US" sz="320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Εκπαίδευση νηπίων στην κοινωνική ζωή για την αποφυγή του μπούλινγκ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287763" y="1884209"/>
            <a:ext cx="3932079" cy="1327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5"/>
              </a:lnSpc>
              <a:spcBef>
                <a:spcPct val="0"/>
              </a:spcBef>
            </a:pPr>
            <a:r>
              <a:rPr lang="en-US" sz="2799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Η κοινωνικο-συναισθηματική </a:t>
            </a:r>
          </a:p>
          <a:p>
            <a:pPr algn="ctr">
              <a:lnSpc>
                <a:spcPts val="3555"/>
              </a:lnSpc>
              <a:spcBef>
                <a:spcPct val="0"/>
              </a:spcBef>
            </a:pPr>
            <a:r>
              <a:rPr lang="en-US" sz="2799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εκπαίδευση στο νηπιαγωγείο </a:t>
            </a:r>
          </a:p>
          <a:p>
            <a:pPr algn="ctr">
              <a:lnSpc>
                <a:spcPts val="3555"/>
              </a:lnSpc>
              <a:spcBef>
                <a:spcPct val="0"/>
              </a:spcBef>
            </a:pPr>
            <a:r>
              <a:rPr lang="en-US" sz="2799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περιλαμβάνει: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D4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620853"/>
            <a:ext cx="7517209" cy="9482718"/>
          </a:xfrm>
          <a:custGeom>
            <a:avLst/>
            <a:gdLst/>
            <a:ahLst/>
            <a:cxnLst/>
            <a:rect l="l" t="t" r="r" b="b"/>
            <a:pathLst>
              <a:path w="7517209" h="9482718">
                <a:moveTo>
                  <a:pt x="0" y="0"/>
                </a:moveTo>
                <a:lnTo>
                  <a:pt x="7517209" y="0"/>
                </a:lnTo>
                <a:lnTo>
                  <a:pt x="7517209" y="9482718"/>
                </a:lnTo>
                <a:lnTo>
                  <a:pt x="0" y="9482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54936" y="2993031"/>
            <a:ext cx="6864737" cy="5745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10"/>
              </a:lnSpc>
              <a:spcBef>
                <a:spcPct val="0"/>
              </a:spcBef>
            </a:pPr>
            <a:endParaRPr dirty="0"/>
          </a:p>
          <a:p>
            <a:pPr marL="647702" lvl="1" indent="-323851" algn="l">
              <a:lnSpc>
                <a:spcPts val="5400"/>
              </a:lnSpc>
              <a:buFont typeface="Arial"/>
              <a:buChar char="•"/>
            </a:pPr>
            <a:r>
              <a:rPr lang="en-US" sz="3000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Μη</a:t>
            </a:r>
            <a:r>
              <a:rPr lang="en-US" sz="3000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ανα</a:t>
            </a:r>
            <a:r>
              <a:rPr lang="en-US" sz="3000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γνώριση</a:t>
            </a:r>
            <a:r>
              <a:rPr lang="en-US" sz="3000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</a:t>
            </a:r>
            <a:r>
              <a:rPr lang="en-US" sz="3000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των</a:t>
            </a:r>
            <a:r>
              <a:rPr lang="en-US" sz="3000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</a:t>
            </a:r>
            <a:r>
              <a:rPr lang="en-US" sz="3000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συν</a:t>
            </a:r>
            <a:r>
              <a:rPr lang="en-US" sz="3000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αισθημάτων </a:t>
            </a:r>
          </a:p>
          <a:p>
            <a:pPr marL="647702" lvl="1" indent="-323851" algn="l">
              <a:lnSpc>
                <a:spcPts val="5400"/>
              </a:lnSpc>
              <a:buFont typeface="Arial"/>
              <a:buChar char="•"/>
            </a:pPr>
            <a:r>
              <a:rPr lang="en-US" sz="3000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Η </a:t>
            </a:r>
            <a:r>
              <a:rPr lang="en-US" sz="3000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έλλειψη</a:t>
            </a:r>
            <a:r>
              <a:rPr lang="en-US" sz="3000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</a:t>
            </a:r>
            <a:r>
              <a:rPr lang="en-US" sz="3000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γλωσσικών</a:t>
            </a:r>
            <a:r>
              <a:rPr lang="en-US" sz="3000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</a:t>
            </a:r>
            <a:r>
              <a:rPr lang="en-US" sz="3000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δεξιοτήτων</a:t>
            </a:r>
            <a:r>
              <a:rPr lang="en-US" sz="3000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</a:t>
            </a:r>
            <a:r>
              <a:rPr lang="en-US" sz="3000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γι</a:t>
            </a:r>
            <a:r>
              <a:rPr lang="en-US" sz="3000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α έκφραση συναισθημάτων</a:t>
            </a:r>
          </a:p>
          <a:p>
            <a:pPr marL="647702" lvl="1" indent="-323851" algn="l">
              <a:lnSpc>
                <a:spcPts val="5400"/>
              </a:lnSpc>
              <a:buFont typeface="Arial"/>
              <a:buChar char="•"/>
            </a:pPr>
            <a:r>
              <a:rPr lang="en-US" sz="3000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Περιορισμένες</a:t>
            </a:r>
            <a:r>
              <a:rPr lang="en-US" sz="3000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</a:t>
            </a:r>
            <a:r>
              <a:rPr lang="en-US" sz="3000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δεξιότητες</a:t>
            </a:r>
            <a:r>
              <a:rPr lang="en-US" sz="3000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α</a:t>
            </a:r>
            <a:r>
              <a:rPr lang="en-US" sz="3000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υτορύθμισης</a:t>
            </a:r>
            <a:endParaRPr lang="en-US" sz="3000" dirty="0">
              <a:solidFill>
                <a:srgbClr val="505050"/>
              </a:solidFill>
              <a:latin typeface="One Little Font"/>
              <a:ea typeface="One Little Font"/>
              <a:cs typeface="One Little Font"/>
              <a:sym typeface="One Little Font"/>
            </a:endParaRPr>
          </a:p>
          <a:p>
            <a:pPr marL="647702" lvl="1" indent="-323851" algn="l">
              <a:lnSpc>
                <a:spcPts val="5400"/>
              </a:lnSpc>
              <a:buFont typeface="Arial"/>
              <a:buChar char="•"/>
            </a:pPr>
            <a:r>
              <a:rPr lang="en-US" sz="3000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Μοντέλ</a:t>
            </a:r>
            <a:r>
              <a:rPr lang="en-US" sz="3000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α επιθετικής συμπεριφοράς στο οικογενειακό ή κοινωνικό περιβάλλον</a:t>
            </a:r>
          </a:p>
          <a:p>
            <a:pPr marL="647702" lvl="1" indent="-323851" algn="l">
              <a:lnSpc>
                <a:spcPts val="5400"/>
              </a:lnSpc>
              <a:buFont typeface="Arial"/>
              <a:buChar char="•"/>
            </a:pPr>
            <a:r>
              <a:rPr lang="en-US" sz="3000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Απ</a:t>
            </a:r>
            <a:r>
              <a:rPr lang="en-US" sz="3000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ουσί</a:t>
            </a:r>
            <a:r>
              <a:rPr lang="en-US" sz="3000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α σαφών ορίων και κανόνων</a:t>
            </a:r>
          </a:p>
          <a:p>
            <a:pPr algn="l">
              <a:lnSpc>
                <a:spcPts val="3810"/>
              </a:lnSpc>
              <a:spcBef>
                <a:spcPct val="0"/>
              </a:spcBef>
            </a:pPr>
            <a:endParaRPr lang="en-US" sz="3000" dirty="0">
              <a:solidFill>
                <a:srgbClr val="505050"/>
              </a:solidFill>
              <a:latin typeface="One Little Font"/>
              <a:ea typeface="One Little Font"/>
              <a:cs typeface="One Little Font"/>
              <a:sym typeface="One Little Font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612600" y="396526"/>
            <a:ext cx="5763989" cy="2615555"/>
            <a:chOff x="0" y="0"/>
            <a:chExt cx="1231447" cy="558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29383" cy="558800"/>
            </a:xfrm>
            <a:custGeom>
              <a:avLst/>
              <a:gdLst/>
              <a:ahLst/>
              <a:cxnLst/>
              <a:rect l="l" t="t" r="r" b="b"/>
              <a:pathLst>
                <a:path w="1229383" h="558800">
                  <a:moveTo>
                    <a:pt x="667317" y="0"/>
                  </a:moveTo>
                  <a:cubicBezTo>
                    <a:pt x="750412" y="0"/>
                    <a:pt x="811432" y="32379"/>
                    <a:pt x="853159" y="69812"/>
                  </a:cubicBezTo>
                  <a:cubicBezTo>
                    <a:pt x="928876" y="58279"/>
                    <a:pt x="992387" y="62264"/>
                    <a:pt x="1043401" y="90957"/>
                  </a:cubicBezTo>
                  <a:cubicBezTo>
                    <a:pt x="1085151" y="114444"/>
                    <a:pt x="1103535" y="147917"/>
                    <a:pt x="1098912" y="181865"/>
                  </a:cubicBezTo>
                  <a:cubicBezTo>
                    <a:pt x="1193953" y="212714"/>
                    <a:pt x="1241936" y="270431"/>
                    <a:pt x="1226552" y="325853"/>
                  </a:cubicBezTo>
                  <a:cubicBezTo>
                    <a:pt x="1201869" y="387651"/>
                    <a:pt x="1078355" y="427373"/>
                    <a:pt x="966682" y="417393"/>
                  </a:cubicBezTo>
                  <a:cubicBezTo>
                    <a:pt x="934789" y="454100"/>
                    <a:pt x="877368" y="482938"/>
                    <a:pt x="804571" y="493832"/>
                  </a:cubicBezTo>
                  <a:cubicBezTo>
                    <a:pt x="707470" y="508359"/>
                    <a:pt x="610057" y="486965"/>
                    <a:pt x="552145" y="443851"/>
                  </a:cubicBezTo>
                  <a:lnTo>
                    <a:pt x="234889" y="558800"/>
                  </a:lnTo>
                  <a:cubicBezTo>
                    <a:pt x="283268" y="524546"/>
                    <a:pt x="330977" y="493832"/>
                    <a:pt x="345304" y="440638"/>
                  </a:cubicBezTo>
                  <a:cubicBezTo>
                    <a:pt x="305401" y="447594"/>
                    <a:pt x="259136" y="445652"/>
                    <a:pt x="216163" y="433139"/>
                  </a:cubicBezTo>
                  <a:cubicBezTo>
                    <a:pt x="140466" y="411096"/>
                    <a:pt x="106773" y="362619"/>
                    <a:pt x="117841" y="321667"/>
                  </a:cubicBezTo>
                  <a:cubicBezTo>
                    <a:pt x="74743" y="304342"/>
                    <a:pt x="0" y="279340"/>
                    <a:pt x="0" y="220162"/>
                  </a:cubicBezTo>
                  <a:cubicBezTo>
                    <a:pt x="0" y="165292"/>
                    <a:pt x="97871" y="123168"/>
                    <a:pt x="189762" y="124283"/>
                  </a:cubicBezTo>
                  <a:cubicBezTo>
                    <a:pt x="199703" y="101804"/>
                    <a:pt x="221124" y="81125"/>
                    <a:pt x="253384" y="65777"/>
                  </a:cubicBezTo>
                  <a:cubicBezTo>
                    <a:pt x="321810" y="33231"/>
                    <a:pt x="427070" y="38853"/>
                    <a:pt x="483643" y="67029"/>
                  </a:cubicBezTo>
                  <a:cubicBezTo>
                    <a:pt x="523160" y="25903"/>
                    <a:pt x="586104" y="0"/>
                    <a:pt x="667317" y="0"/>
                  </a:cubicBezTo>
                  <a:close/>
                </a:path>
              </a:pathLst>
            </a:custGeom>
            <a:solidFill>
              <a:srgbClr val="CAB8D1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229592" y="44450"/>
              <a:ext cx="793135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1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55569" y="6800745"/>
            <a:ext cx="6137408" cy="3302826"/>
            <a:chOff x="0" y="0"/>
            <a:chExt cx="1387212" cy="74652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84516" cy="746523"/>
            </a:xfrm>
            <a:custGeom>
              <a:avLst/>
              <a:gdLst/>
              <a:ahLst/>
              <a:cxnLst/>
              <a:rect l="l" t="t" r="r" b="b"/>
              <a:pathLst>
                <a:path w="1384516" h="746523">
                  <a:moveTo>
                    <a:pt x="751725" y="0"/>
                  </a:moveTo>
                  <a:cubicBezTo>
                    <a:pt x="845332" y="0"/>
                    <a:pt x="914069" y="43256"/>
                    <a:pt x="961074" y="93265"/>
                  </a:cubicBezTo>
                  <a:cubicBezTo>
                    <a:pt x="1046369" y="77857"/>
                    <a:pt x="1117914" y="83181"/>
                    <a:pt x="1175380" y="121514"/>
                  </a:cubicBezTo>
                  <a:cubicBezTo>
                    <a:pt x="1222411" y="152890"/>
                    <a:pt x="1243120" y="197608"/>
                    <a:pt x="1237913" y="242961"/>
                  </a:cubicBezTo>
                  <a:cubicBezTo>
                    <a:pt x="1344975" y="284173"/>
                    <a:pt x="1397701" y="361280"/>
                    <a:pt x="1381698" y="435320"/>
                  </a:cubicBezTo>
                  <a:cubicBezTo>
                    <a:pt x="1353893" y="517879"/>
                    <a:pt x="1214756" y="570945"/>
                    <a:pt x="1088957" y="557612"/>
                  </a:cubicBezTo>
                  <a:cubicBezTo>
                    <a:pt x="1053030" y="606650"/>
                    <a:pt x="988346" y="645176"/>
                    <a:pt x="906341" y="659730"/>
                  </a:cubicBezTo>
                  <a:cubicBezTo>
                    <a:pt x="796958" y="679138"/>
                    <a:pt x="687222" y="650556"/>
                    <a:pt x="621986" y="592958"/>
                  </a:cubicBezTo>
                  <a:lnTo>
                    <a:pt x="264600" y="746523"/>
                  </a:lnTo>
                  <a:cubicBezTo>
                    <a:pt x="319099" y="700762"/>
                    <a:pt x="372843" y="659730"/>
                    <a:pt x="388981" y="588666"/>
                  </a:cubicBezTo>
                  <a:cubicBezTo>
                    <a:pt x="344031" y="597959"/>
                    <a:pt x="291914" y="595364"/>
                    <a:pt x="243505" y="578647"/>
                  </a:cubicBezTo>
                  <a:cubicBezTo>
                    <a:pt x="158234" y="549200"/>
                    <a:pt x="120278" y="484438"/>
                    <a:pt x="132747" y="429728"/>
                  </a:cubicBezTo>
                  <a:cubicBezTo>
                    <a:pt x="84197" y="406582"/>
                    <a:pt x="0" y="373182"/>
                    <a:pt x="0" y="294123"/>
                  </a:cubicBezTo>
                  <a:cubicBezTo>
                    <a:pt x="0" y="220820"/>
                    <a:pt x="110250" y="164546"/>
                    <a:pt x="213765" y="166035"/>
                  </a:cubicBezTo>
                  <a:cubicBezTo>
                    <a:pt x="224963" y="136005"/>
                    <a:pt x="249094" y="108378"/>
                    <a:pt x="285434" y="87874"/>
                  </a:cubicBezTo>
                  <a:cubicBezTo>
                    <a:pt x="362516" y="44394"/>
                    <a:pt x="481090" y="51905"/>
                    <a:pt x="544819" y="89547"/>
                  </a:cubicBezTo>
                  <a:cubicBezTo>
                    <a:pt x="589335" y="34605"/>
                    <a:pt x="660240" y="0"/>
                    <a:pt x="751725" y="0"/>
                  </a:cubicBezTo>
                  <a:close/>
                </a:path>
              </a:pathLst>
            </a:custGeom>
            <a:solidFill>
              <a:srgbClr val="FDF4C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258633" y="72182"/>
              <a:ext cx="893458" cy="4792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1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9372027" y="1259585"/>
            <a:ext cx="8431051" cy="4964176"/>
          </a:xfrm>
          <a:custGeom>
            <a:avLst/>
            <a:gdLst/>
            <a:ahLst/>
            <a:cxnLst/>
            <a:rect l="l" t="t" r="r" b="b"/>
            <a:pathLst>
              <a:path w="8431051" h="4964176">
                <a:moveTo>
                  <a:pt x="0" y="0"/>
                </a:moveTo>
                <a:lnTo>
                  <a:pt x="8431051" y="0"/>
                </a:lnTo>
                <a:lnTo>
                  <a:pt x="8431051" y="4964176"/>
                </a:lnTo>
                <a:lnTo>
                  <a:pt x="0" y="49641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7378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687243" y="889448"/>
            <a:ext cx="3935571" cy="1327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2"/>
              </a:lnSpc>
              <a:spcBef>
                <a:spcPct val="0"/>
              </a:spcBef>
            </a:pPr>
            <a:r>
              <a:rPr lang="en-US" sz="2805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Πα</a:t>
            </a:r>
            <a:r>
              <a:rPr lang="en-US" sz="2805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ράγοντες</a:t>
            </a:r>
            <a:r>
              <a:rPr lang="en-US" sz="2805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π</a:t>
            </a:r>
            <a:r>
              <a:rPr lang="en-US" sz="2805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ου</a:t>
            </a:r>
            <a:r>
              <a:rPr lang="en-US" sz="2805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μπ</a:t>
            </a:r>
            <a:r>
              <a:rPr lang="en-US" sz="2805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ορεί</a:t>
            </a:r>
            <a:r>
              <a:rPr lang="en-US" sz="2805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να </a:t>
            </a:r>
          </a:p>
          <a:p>
            <a:pPr algn="ctr">
              <a:lnSpc>
                <a:spcPts val="3562"/>
              </a:lnSpc>
              <a:spcBef>
                <a:spcPct val="0"/>
              </a:spcBef>
            </a:pPr>
            <a:r>
              <a:rPr lang="en-US" sz="2805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συμ</a:t>
            </a:r>
            <a:r>
              <a:rPr lang="en-US" sz="2805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βάλλουν στο Μπούλινγκ </a:t>
            </a:r>
          </a:p>
          <a:p>
            <a:pPr algn="ctr">
              <a:lnSpc>
                <a:spcPts val="3562"/>
              </a:lnSpc>
              <a:spcBef>
                <a:spcPct val="0"/>
              </a:spcBef>
            </a:pPr>
            <a:r>
              <a:rPr lang="en-US" sz="2805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στην</a:t>
            </a:r>
            <a:r>
              <a:rPr lang="en-US" sz="2805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</a:t>
            </a:r>
            <a:r>
              <a:rPr lang="en-US" sz="2805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Προσχολική</a:t>
            </a:r>
            <a:r>
              <a:rPr lang="en-US" sz="2805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</a:t>
            </a:r>
            <a:r>
              <a:rPr lang="en-US" sz="2805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Ηλικί</a:t>
            </a:r>
            <a:r>
              <a:rPr lang="en-US" sz="2805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α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422052" y="7165898"/>
            <a:ext cx="3792513" cy="1670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26"/>
              </a:lnSpc>
              <a:spcBef>
                <a:spcPct val="0"/>
              </a:spcBef>
            </a:pPr>
            <a:r>
              <a:rPr lang="en-US" sz="2618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Η π</a:t>
            </a:r>
            <a:r>
              <a:rPr lang="en-US" sz="2618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ρόληψη</a:t>
            </a:r>
            <a:r>
              <a:rPr lang="en-US" sz="2618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απα</a:t>
            </a:r>
            <a:r>
              <a:rPr lang="en-US" sz="2618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ιτεί</a:t>
            </a:r>
            <a:r>
              <a:rPr lang="en-US" sz="2618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</a:t>
            </a:r>
            <a:r>
              <a:rPr lang="en-US" sz="2618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συνεργ</a:t>
            </a:r>
            <a:r>
              <a:rPr lang="en-US" sz="2618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ασία</a:t>
            </a:r>
          </a:p>
          <a:p>
            <a:pPr algn="ctr">
              <a:lnSpc>
                <a:spcPts val="3326"/>
              </a:lnSpc>
              <a:spcBef>
                <a:spcPct val="0"/>
              </a:spcBef>
            </a:pPr>
            <a:r>
              <a:rPr lang="en-US" sz="2618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</a:t>
            </a:r>
            <a:r>
              <a:rPr lang="en-US" sz="2618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σχολείου-οικογένει</a:t>
            </a:r>
            <a:r>
              <a:rPr lang="en-US" sz="2618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ας και </a:t>
            </a:r>
          </a:p>
          <a:p>
            <a:pPr algn="ctr">
              <a:lnSpc>
                <a:spcPts val="3326"/>
              </a:lnSpc>
              <a:spcBef>
                <a:spcPct val="0"/>
              </a:spcBef>
            </a:pPr>
            <a:r>
              <a:rPr lang="en-US" sz="2618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συστημ</a:t>
            </a:r>
            <a:r>
              <a:rPr lang="en-US" sz="2618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ατική καλλιέργεια </a:t>
            </a:r>
          </a:p>
          <a:p>
            <a:pPr algn="ctr">
              <a:lnSpc>
                <a:spcPts val="3326"/>
              </a:lnSpc>
              <a:spcBef>
                <a:spcPct val="0"/>
              </a:spcBef>
            </a:pPr>
            <a:r>
              <a:rPr lang="en-US" sz="2618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θετικού</a:t>
            </a:r>
            <a:r>
              <a:rPr lang="en-US" sz="2618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</a:t>
            </a:r>
            <a:r>
              <a:rPr lang="en-US" sz="2618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κλίμ</a:t>
            </a:r>
            <a:r>
              <a:rPr lang="en-US" sz="2618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ατος στην τάξη.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D4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1142" y="306308"/>
            <a:ext cx="9989311" cy="1444784"/>
            <a:chOff x="0" y="0"/>
            <a:chExt cx="6372716" cy="10899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72716" cy="1089966"/>
            </a:xfrm>
            <a:custGeom>
              <a:avLst/>
              <a:gdLst/>
              <a:ahLst/>
              <a:cxnLst/>
              <a:rect l="l" t="t" r="r" b="b"/>
              <a:pathLst>
                <a:path w="6372716" h="1089966">
                  <a:moveTo>
                    <a:pt x="27495" y="0"/>
                  </a:moveTo>
                  <a:lnTo>
                    <a:pt x="6345221" y="0"/>
                  </a:lnTo>
                  <a:cubicBezTo>
                    <a:pt x="6360406" y="0"/>
                    <a:pt x="6372716" y="12310"/>
                    <a:pt x="6372716" y="27495"/>
                  </a:cubicBezTo>
                  <a:lnTo>
                    <a:pt x="6372716" y="1062471"/>
                  </a:lnTo>
                  <a:cubicBezTo>
                    <a:pt x="6372716" y="1077656"/>
                    <a:pt x="6360406" y="1089966"/>
                    <a:pt x="6345221" y="1089966"/>
                  </a:cubicBezTo>
                  <a:lnTo>
                    <a:pt x="27495" y="1089966"/>
                  </a:lnTo>
                  <a:cubicBezTo>
                    <a:pt x="12310" y="1089966"/>
                    <a:pt x="0" y="1077656"/>
                    <a:pt x="0" y="1062471"/>
                  </a:cubicBezTo>
                  <a:lnTo>
                    <a:pt x="0" y="27495"/>
                  </a:lnTo>
                  <a:cubicBezTo>
                    <a:pt x="0" y="12310"/>
                    <a:pt x="12310" y="0"/>
                    <a:pt x="27495" y="0"/>
                  </a:cubicBezTo>
                  <a:close/>
                </a:path>
              </a:pathLst>
            </a:custGeom>
            <a:solidFill>
              <a:srgbClr val="FFFAEF"/>
            </a:solidFill>
            <a:ln cap="rnd">
              <a:noFill/>
              <a:prstDash val="sysDot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372716" cy="1128066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661372">
            <a:off x="11399508" y="-810108"/>
            <a:ext cx="6897461" cy="7344146"/>
          </a:xfrm>
          <a:custGeom>
            <a:avLst/>
            <a:gdLst/>
            <a:ahLst/>
            <a:cxnLst/>
            <a:rect l="l" t="t" r="r" b="b"/>
            <a:pathLst>
              <a:path w="6897461" h="7344146">
                <a:moveTo>
                  <a:pt x="0" y="0"/>
                </a:moveTo>
                <a:lnTo>
                  <a:pt x="6897461" y="0"/>
                </a:lnTo>
                <a:lnTo>
                  <a:pt x="6897461" y="7344147"/>
                </a:lnTo>
                <a:lnTo>
                  <a:pt x="0" y="73441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415208" y="583968"/>
            <a:ext cx="7652591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62"/>
              </a:lnSpc>
              <a:spcBef>
                <a:spcPct val="0"/>
              </a:spcBef>
            </a:pPr>
            <a:r>
              <a:rPr lang="en-US" sz="2805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Δι</a:t>
            </a:r>
            <a:r>
              <a:rPr lang="en-US" sz="2805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απολιτισμικό πρότζεκτ γνωριμίας με το Μαρόκο </a:t>
            </a:r>
          </a:p>
          <a:p>
            <a:pPr algn="ctr">
              <a:lnSpc>
                <a:spcPts val="3562"/>
              </a:lnSpc>
              <a:spcBef>
                <a:spcPct val="0"/>
              </a:spcBef>
            </a:pPr>
            <a:r>
              <a:rPr lang="en-US" sz="2805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ως</a:t>
            </a:r>
            <a:r>
              <a:rPr lang="en-US" sz="2805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κα</a:t>
            </a:r>
            <a:r>
              <a:rPr lang="en-US" sz="2805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λή</a:t>
            </a:r>
            <a:r>
              <a:rPr lang="en-US" sz="2805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πρα</a:t>
            </a:r>
            <a:r>
              <a:rPr lang="en-US" sz="2805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κτική</a:t>
            </a:r>
            <a:r>
              <a:rPr lang="en-US" sz="2805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α</a:t>
            </a:r>
            <a:r>
              <a:rPr lang="en-US" sz="2805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ντιμετώ</a:t>
            </a:r>
            <a:r>
              <a:rPr lang="en-US" sz="2805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πισης του μπούλινγκ</a:t>
            </a:r>
          </a:p>
        </p:txBody>
      </p:sp>
      <p:sp>
        <p:nvSpPr>
          <p:cNvPr id="7" name="Freeform 7"/>
          <p:cNvSpPr/>
          <p:nvPr/>
        </p:nvSpPr>
        <p:spPr>
          <a:xfrm rot="661372">
            <a:off x="1622886" y="5094454"/>
            <a:ext cx="8198644" cy="8729595"/>
          </a:xfrm>
          <a:custGeom>
            <a:avLst/>
            <a:gdLst/>
            <a:ahLst/>
            <a:cxnLst/>
            <a:rect l="l" t="t" r="r" b="b"/>
            <a:pathLst>
              <a:path w="8198644" h="8729595">
                <a:moveTo>
                  <a:pt x="0" y="0"/>
                </a:moveTo>
                <a:lnTo>
                  <a:pt x="8198644" y="0"/>
                </a:lnTo>
                <a:lnTo>
                  <a:pt x="8198644" y="8729595"/>
                </a:lnTo>
                <a:lnTo>
                  <a:pt x="0" y="8729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91143" y="1759361"/>
            <a:ext cx="6657979" cy="8398826"/>
          </a:xfrm>
          <a:custGeom>
            <a:avLst/>
            <a:gdLst/>
            <a:ahLst/>
            <a:cxnLst/>
            <a:rect l="l" t="t" r="r" b="b"/>
            <a:pathLst>
              <a:path w="6657979" h="8398826">
                <a:moveTo>
                  <a:pt x="0" y="0"/>
                </a:moveTo>
                <a:lnTo>
                  <a:pt x="6657978" y="0"/>
                </a:lnTo>
                <a:lnTo>
                  <a:pt x="6657978" y="8398826"/>
                </a:lnTo>
                <a:lnTo>
                  <a:pt x="0" y="83988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176235" y="2596196"/>
            <a:ext cx="5487794" cy="7561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47"/>
              </a:lnSpc>
            </a:pPr>
            <a:r>
              <a:rPr lang="en-US" sz="2805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Είμαστε ένα πολυπολιτισμικό σχολείο με παιδιά από Αλβανία, Βουλγαρία, Μαρόκο, Ρουμανία, Γεωργία, Ινδονησία, Φιλιππίνες...  </a:t>
            </a:r>
          </a:p>
          <a:p>
            <a:pPr algn="l">
              <a:lnSpc>
                <a:spcPts val="4347"/>
              </a:lnSpc>
            </a:pPr>
            <a:r>
              <a:rPr lang="en-US" sz="2805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Ένα παιδί από το Μαρόκο δέχτηκε κοροϊδία από συμμαθητές του επειδή πανηγύριζε για την ποδοσφαιρική ομάδα της χώρας του. </a:t>
            </a:r>
          </a:p>
          <a:p>
            <a:pPr algn="l">
              <a:lnSpc>
                <a:spcPts val="4347"/>
              </a:lnSpc>
            </a:pPr>
            <a:r>
              <a:rPr lang="en-US" sz="2805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Οι εκπαιδευτικοί, αφού συζήτησαν με τους γονείς και τα παιδιά, αποφάσισαν να αξιοποιήσουν το περιστατικό ως αφορμή για ένα εκπαιδευτικό πρότζεκτ γνωριμίας με το Μαρόκο.</a:t>
            </a:r>
          </a:p>
          <a:p>
            <a:pPr algn="l">
              <a:lnSpc>
                <a:spcPts val="4347"/>
              </a:lnSpc>
            </a:pPr>
            <a:endParaRPr lang="en-US" sz="2805">
              <a:solidFill>
                <a:srgbClr val="505050"/>
              </a:solidFill>
              <a:latin typeface="One Little Font"/>
              <a:ea typeface="One Little Font"/>
              <a:cs typeface="One Little Font"/>
              <a:sym typeface="One Little Font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7697525" y="2924070"/>
            <a:ext cx="9415256" cy="5296082"/>
          </a:xfrm>
          <a:custGeom>
            <a:avLst/>
            <a:gdLst/>
            <a:ahLst/>
            <a:cxnLst/>
            <a:rect l="l" t="t" r="r" b="b"/>
            <a:pathLst>
              <a:path w="9415256" h="5296082">
                <a:moveTo>
                  <a:pt x="0" y="0"/>
                </a:moveTo>
                <a:lnTo>
                  <a:pt x="9415256" y="0"/>
                </a:lnTo>
                <a:lnTo>
                  <a:pt x="9415256" y="5296082"/>
                </a:lnTo>
                <a:lnTo>
                  <a:pt x="0" y="52960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D4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89550">
            <a:off x="-643801" y="-876002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1" y="0"/>
                </a:lnTo>
                <a:lnTo>
                  <a:pt x="41525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96764" y="306308"/>
            <a:ext cx="7699452" cy="875090"/>
            <a:chOff x="0" y="0"/>
            <a:chExt cx="5808577" cy="6601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08577" cy="660180"/>
            </a:xfrm>
            <a:custGeom>
              <a:avLst/>
              <a:gdLst/>
              <a:ahLst/>
              <a:cxnLst/>
              <a:rect l="l" t="t" r="r" b="b"/>
              <a:pathLst>
                <a:path w="5808577" h="660180">
                  <a:moveTo>
                    <a:pt x="30165" y="0"/>
                  </a:moveTo>
                  <a:lnTo>
                    <a:pt x="5778411" y="0"/>
                  </a:lnTo>
                  <a:cubicBezTo>
                    <a:pt x="5786412" y="0"/>
                    <a:pt x="5794084" y="3178"/>
                    <a:pt x="5799742" y="8835"/>
                  </a:cubicBezTo>
                  <a:cubicBezTo>
                    <a:pt x="5805399" y="14492"/>
                    <a:pt x="5808577" y="22165"/>
                    <a:pt x="5808577" y="30165"/>
                  </a:cubicBezTo>
                  <a:lnTo>
                    <a:pt x="5808577" y="630015"/>
                  </a:lnTo>
                  <a:cubicBezTo>
                    <a:pt x="5808577" y="638015"/>
                    <a:pt x="5805399" y="645688"/>
                    <a:pt x="5799742" y="651345"/>
                  </a:cubicBezTo>
                  <a:cubicBezTo>
                    <a:pt x="5794084" y="657002"/>
                    <a:pt x="5786412" y="660180"/>
                    <a:pt x="5778411" y="660180"/>
                  </a:cubicBezTo>
                  <a:lnTo>
                    <a:pt x="30165" y="660180"/>
                  </a:lnTo>
                  <a:cubicBezTo>
                    <a:pt x="22165" y="660180"/>
                    <a:pt x="14492" y="657002"/>
                    <a:pt x="8835" y="651345"/>
                  </a:cubicBezTo>
                  <a:cubicBezTo>
                    <a:pt x="3178" y="645688"/>
                    <a:pt x="0" y="638015"/>
                    <a:pt x="0" y="630015"/>
                  </a:cubicBezTo>
                  <a:lnTo>
                    <a:pt x="0" y="30165"/>
                  </a:lnTo>
                  <a:cubicBezTo>
                    <a:pt x="0" y="22165"/>
                    <a:pt x="3178" y="14492"/>
                    <a:pt x="8835" y="8835"/>
                  </a:cubicBezTo>
                  <a:cubicBezTo>
                    <a:pt x="14492" y="3178"/>
                    <a:pt x="22165" y="0"/>
                    <a:pt x="30165" y="0"/>
                  </a:cubicBezTo>
                  <a:close/>
                </a:path>
              </a:pathLst>
            </a:custGeom>
            <a:solidFill>
              <a:srgbClr val="FFFAEF"/>
            </a:solidFill>
            <a:ln cap="rnd">
              <a:noFill/>
              <a:prstDash val="sysDot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808577" cy="698280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6830147">
            <a:off x="9773828" y="1900127"/>
            <a:ext cx="8059635" cy="7986366"/>
          </a:xfrm>
          <a:custGeom>
            <a:avLst/>
            <a:gdLst/>
            <a:ahLst/>
            <a:cxnLst/>
            <a:rect l="l" t="t" r="r" b="b"/>
            <a:pathLst>
              <a:path w="8059635" h="7986366">
                <a:moveTo>
                  <a:pt x="0" y="0"/>
                </a:moveTo>
                <a:lnTo>
                  <a:pt x="8059635" y="0"/>
                </a:lnTo>
                <a:lnTo>
                  <a:pt x="8059635" y="7986365"/>
                </a:lnTo>
                <a:lnTo>
                  <a:pt x="0" y="79863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649460" y="306308"/>
            <a:ext cx="6609840" cy="4593914"/>
          </a:xfrm>
          <a:custGeom>
            <a:avLst/>
            <a:gdLst/>
            <a:ahLst/>
            <a:cxnLst/>
            <a:rect l="l" t="t" r="r" b="b"/>
            <a:pathLst>
              <a:path w="6609840" h="4593914">
                <a:moveTo>
                  <a:pt x="0" y="0"/>
                </a:moveTo>
                <a:lnTo>
                  <a:pt x="6609840" y="0"/>
                </a:lnTo>
                <a:lnTo>
                  <a:pt x="6609840" y="4593914"/>
                </a:lnTo>
                <a:lnTo>
                  <a:pt x="0" y="45939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955" b="-3955"/>
            </a:stretch>
          </a:blipFill>
        </p:spPr>
      </p:sp>
      <p:sp>
        <p:nvSpPr>
          <p:cNvPr id="8" name="Freeform 8"/>
          <p:cNvSpPr/>
          <p:nvPr/>
        </p:nvSpPr>
        <p:spPr>
          <a:xfrm rot="5400000">
            <a:off x="11477103" y="4315857"/>
            <a:ext cx="4965859" cy="6621145"/>
          </a:xfrm>
          <a:custGeom>
            <a:avLst/>
            <a:gdLst/>
            <a:ahLst/>
            <a:cxnLst/>
            <a:rect l="l" t="t" r="r" b="b"/>
            <a:pathLst>
              <a:path w="4965859" h="6621145">
                <a:moveTo>
                  <a:pt x="0" y="0"/>
                </a:moveTo>
                <a:lnTo>
                  <a:pt x="4965859" y="0"/>
                </a:lnTo>
                <a:lnTo>
                  <a:pt x="4965859" y="6621145"/>
                </a:lnTo>
                <a:lnTo>
                  <a:pt x="0" y="66211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282812" y="496277"/>
            <a:ext cx="4160846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70"/>
              </a:lnSpc>
              <a:spcBef>
                <a:spcPct val="0"/>
              </a:spcBef>
            </a:pPr>
            <a:r>
              <a:rPr lang="en-US" sz="3205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Περιγρ</a:t>
            </a:r>
            <a:r>
              <a:rPr lang="en-US" sz="3205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αφή της Δράσης</a:t>
            </a:r>
          </a:p>
        </p:txBody>
      </p:sp>
      <p:sp>
        <p:nvSpPr>
          <p:cNvPr id="10" name="Freeform 10"/>
          <p:cNvSpPr/>
          <p:nvPr/>
        </p:nvSpPr>
        <p:spPr>
          <a:xfrm>
            <a:off x="558502" y="1746710"/>
            <a:ext cx="7964032" cy="3127693"/>
          </a:xfrm>
          <a:custGeom>
            <a:avLst/>
            <a:gdLst/>
            <a:ahLst/>
            <a:cxnLst/>
            <a:rect l="l" t="t" r="r" b="b"/>
            <a:pathLst>
              <a:path w="7964032" h="3127693">
                <a:moveTo>
                  <a:pt x="0" y="0"/>
                </a:moveTo>
                <a:lnTo>
                  <a:pt x="7964033" y="0"/>
                </a:lnTo>
                <a:lnTo>
                  <a:pt x="7964033" y="3127693"/>
                </a:lnTo>
                <a:lnTo>
                  <a:pt x="0" y="31276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58502" y="6981666"/>
            <a:ext cx="7964032" cy="3127693"/>
          </a:xfrm>
          <a:custGeom>
            <a:avLst/>
            <a:gdLst/>
            <a:ahLst/>
            <a:cxnLst/>
            <a:rect l="l" t="t" r="r" b="b"/>
            <a:pathLst>
              <a:path w="7964032" h="3127693">
                <a:moveTo>
                  <a:pt x="0" y="0"/>
                </a:moveTo>
                <a:lnTo>
                  <a:pt x="7964033" y="0"/>
                </a:lnTo>
                <a:lnTo>
                  <a:pt x="7964033" y="3127693"/>
                </a:lnTo>
                <a:lnTo>
                  <a:pt x="0" y="3127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58502" y="4623367"/>
            <a:ext cx="7964032" cy="3127693"/>
          </a:xfrm>
          <a:custGeom>
            <a:avLst/>
            <a:gdLst/>
            <a:ahLst/>
            <a:cxnLst/>
            <a:rect l="l" t="t" r="r" b="b"/>
            <a:pathLst>
              <a:path w="7964032" h="3127693">
                <a:moveTo>
                  <a:pt x="0" y="0"/>
                </a:moveTo>
                <a:lnTo>
                  <a:pt x="7964033" y="0"/>
                </a:lnTo>
                <a:lnTo>
                  <a:pt x="7964033" y="3127693"/>
                </a:lnTo>
                <a:lnTo>
                  <a:pt x="0" y="31276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216226" y="2323017"/>
            <a:ext cx="6773675" cy="7299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endParaRPr/>
          </a:p>
          <a:p>
            <a:pPr algn="l">
              <a:lnSpc>
                <a:spcPts val="5320"/>
              </a:lnSpc>
            </a:pPr>
            <a:r>
              <a:rPr lang="en-US" sz="3205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Τα παιδιά γνώρισαν τη χώρα μέσα από χάρτες, εικόνες, στοιχεία του πολιτισμού, της τέχνης και της αρχιτεκτονικής της. </a:t>
            </a:r>
          </a:p>
          <a:p>
            <a:pPr algn="l">
              <a:lnSpc>
                <a:spcPts val="5320"/>
              </a:lnSpc>
            </a:pPr>
            <a:r>
              <a:rPr lang="en-US" sz="3205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Επίσης ασχολήθηκαν με δημιουργικές δραστηριότητες, όπως ζωγραφική παραδοσιακών πιάτων και κατασκευή διακοσμητικών πλακιδίων με γεωμετρικά σχέδια, εμπνευσμένα από τη μαροκινή τέχνη.</a:t>
            </a:r>
          </a:p>
          <a:p>
            <a:pPr algn="l">
              <a:lnSpc>
                <a:spcPts val="5320"/>
              </a:lnSpc>
            </a:pPr>
            <a:endParaRPr lang="en-US" sz="3205">
              <a:solidFill>
                <a:srgbClr val="505050"/>
              </a:solidFill>
              <a:latin typeface="One Little Font"/>
              <a:ea typeface="One Little Font"/>
              <a:cs typeface="One Little Font"/>
              <a:sym typeface="One Little Font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381219" y="10271770"/>
            <a:ext cx="7964032" cy="3127693"/>
          </a:xfrm>
          <a:custGeom>
            <a:avLst/>
            <a:gdLst/>
            <a:ahLst/>
            <a:cxnLst/>
            <a:rect l="l" t="t" r="r" b="b"/>
            <a:pathLst>
              <a:path w="7964032" h="3127693">
                <a:moveTo>
                  <a:pt x="0" y="0"/>
                </a:moveTo>
                <a:lnTo>
                  <a:pt x="7964033" y="0"/>
                </a:lnTo>
                <a:lnTo>
                  <a:pt x="7964033" y="3127693"/>
                </a:lnTo>
                <a:lnTo>
                  <a:pt x="0" y="312769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BE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09956"/>
            <a:ext cx="2302100" cy="2722914"/>
          </a:xfrm>
          <a:custGeom>
            <a:avLst/>
            <a:gdLst/>
            <a:ahLst/>
            <a:cxnLst/>
            <a:rect l="l" t="t" r="r" b="b"/>
            <a:pathLst>
              <a:path w="2302100" h="2722914">
                <a:moveTo>
                  <a:pt x="0" y="0"/>
                </a:moveTo>
                <a:lnTo>
                  <a:pt x="2302100" y="0"/>
                </a:lnTo>
                <a:lnTo>
                  <a:pt x="2302100" y="2722914"/>
                </a:lnTo>
                <a:lnTo>
                  <a:pt x="0" y="27229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499054">
            <a:off x="5516609" y="5159314"/>
            <a:ext cx="6796864" cy="8197972"/>
          </a:xfrm>
          <a:custGeom>
            <a:avLst/>
            <a:gdLst/>
            <a:ahLst/>
            <a:cxnLst/>
            <a:rect l="l" t="t" r="r" b="b"/>
            <a:pathLst>
              <a:path w="6796864" h="8197972">
                <a:moveTo>
                  <a:pt x="0" y="0"/>
                </a:moveTo>
                <a:lnTo>
                  <a:pt x="6796864" y="0"/>
                </a:lnTo>
                <a:lnTo>
                  <a:pt x="6796864" y="8197972"/>
                </a:lnTo>
                <a:lnTo>
                  <a:pt x="0" y="8197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964966" y="5143500"/>
            <a:ext cx="2179034" cy="2577352"/>
          </a:xfrm>
          <a:custGeom>
            <a:avLst/>
            <a:gdLst/>
            <a:ahLst/>
            <a:cxnLst/>
            <a:rect l="l" t="t" r="r" b="b"/>
            <a:pathLst>
              <a:path w="2179034" h="2577352">
                <a:moveTo>
                  <a:pt x="0" y="0"/>
                </a:moveTo>
                <a:lnTo>
                  <a:pt x="2179034" y="0"/>
                </a:lnTo>
                <a:lnTo>
                  <a:pt x="2179034" y="2577352"/>
                </a:lnTo>
                <a:lnTo>
                  <a:pt x="0" y="25773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71603" y="522241"/>
            <a:ext cx="6161679" cy="4621259"/>
          </a:xfrm>
          <a:custGeom>
            <a:avLst/>
            <a:gdLst/>
            <a:ahLst/>
            <a:cxnLst/>
            <a:rect l="l" t="t" r="r" b="b"/>
            <a:pathLst>
              <a:path w="6161679" h="4621259">
                <a:moveTo>
                  <a:pt x="0" y="0"/>
                </a:moveTo>
                <a:lnTo>
                  <a:pt x="6161679" y="0"/>
                </a:lnTo>
                <a:lnTo>
                  <a:pt x="6161679" y="4621259"/>
                </a:lnTo>
                <a:lnTo>
                  <a:pt x="0" y="46212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702635" y="9258300"/>
            <a:ext cx="3022807" cy="3575363"/>
          </a:xfrm>
          <a:custGeom>
            <a:avLst/>
            <a:gdLst/>
            <a:ahLst/>
            <a:cxnLst/>
            <a:rect l="l" t="t" r="r" b="b"/>
            <a:pathLst>
              <a:path w="3022807" h="3575363">
                <a:moveTo>
                  <a:pt x="0" y="0"/>
                </a:moveTo>
                <a:lnTo>
                  <a:pt x="3022807" y="0"/>
                </a:lnTo>
                <a:lnTo>
                  <a:pt x="3022807" y="3575363"/>
                </a:lnTo>
                <a:lnTo>
                  <a:pt x="0" y="35753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163793" y="522241"/>
            <a:ext cx="7095507" cy="8941525"/>
          </a:xfrm>
          <a:custGeom>
            <a:avLst/>
            <a:gdLst/>
            <a:ahLst/>
            <a:cxnLst/>
            <a:rect l="l" t="t" r="r" b="b"/>
            <a:pathLst>
              <a:path w="7095507" h="8941525">
                <a:moveTo>
                  <a:pt x="0" y="0"/>
                </a:moveTo>
                <a:lnTo>
                  <a:pt x="7095507" y="0"/>
                </a:lnTo>
                <a:lnTo>
                  <a:pt x="7095507" y="8941525"/>
                </a:lnTo>
                <a:lnTo>
                  <a:pt x="0" y="89415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3495" b="-950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5305594"/>
            <a:ext cx="6304582" cy="4728436"/>
          </a:xfrm>
          <a:custGeom>
            <a:avLst/>
            <a:gdLst/>
            <a:ahLst/>
            <a:cxnLst/>
            <a:rect l="l" t="t" r="r" b="b"/>
            <a:pathLst>
              <a:path w="6304582" h="4728436">
                <a:moveTo>
                  <a:pt x="0" y="0"/>
                </a:moveTo>
                <a:lnTo>
                  <a:pt x="6304582" y="0"/>
                </a:lnTo>
                <a:lnTo>
                  <a:pt x="6304582" y="4728437"/>
                </a:lnTo>
                <a:lnTo>
                  <a:pt x="0" y="47284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DD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9112" y="306308"/>
            <a:ext cx="9375024" cy="842536"/>
            <a:chOff x="0" y="0"/>
            <a:chExt cx="7072653" cy="6356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72653" cy="635621"/>
            </a:xfrm>
            <a:custGeom>
              <a:avLst/>
              <a:gdLst/>
              <a:ahLst/>
              <a:cxnLst/>
              <a:rect l="l" t="t" r="r" b="b"/>
              <a:pathLst>
                <a:path w="7072653" h="635621">
                  <a:moveTo>
                    <a:pt x="24774" y="0"/>
                  </a:moveTo>
                  <a:lnTo>
                    <a:pt x="7047878" y="0"/>
                  </a:lnTo>
                  <a:cubicBezTo>
                    <a:pt x="7061561" y="0"/>
                    <a:pt x="7072653" y="11092"/>
                    <a:pt x="7072653" y="24774"/>
                  </a:cubicBezTo>
                  <a:lnTo>
                    <a:pt x="7072653" y="610847"/>
                  </a:lnTo>
                  <a:cubicBezTo>
                    <a:pt x="7072653" y="617418"/>
                    <a:pt x="7070043" y="623719"/>
                    <a:pt x="7065397" y="628365"/>
                  </a:cubicBezTo>
                  <a:cubicBezTo>
                    <a:pt x="7060750" y="633011"/>
                    <a:pt x="7054449" y="635621"/>
                    <a:pt x="7047878" y="635621"/>
                  </a:cubicBezTo>
                  <a:lnTo>
                    <a:pt x="24774" y="635621"/>
                  </a:lnTo>
                  <a:cubicBezTo>
                    <a:pt x="18204" y="635621"/>
                    <a:pt x="11902" y="633011"/>
                    <a:pt x="7256" y="628365"/>
                  </a:cubicBezTo>
                  <a:cubicBezTo>
                    <a:pt x="2610" y="623719"/>
                    <a:pt x="0" y="617418"/>
                    <a:pt x="0" y="610847"/>
                  </a:cubicBezTo>
                  <a:lnTo>
                    <a:pt x="0" y="24774"/>
                  </a:lnTo>
                  <a:cubicBezTo>
                    <a:pt x="0" y="18204"/>
                    <a:pt x="2610" y="11902"/>
                    <a:pt x="7256" y="7256"/>
                  </a:cubicBezTo>
                  <a:cubicBezTo>
                    <a:pt x="11902" y="2610"/>
                    <a:pt x="18204" y="0"/>
                    <a:pt x="24774" y="0"/>
                  </a:cubicBezTo>
                  <a:close/>
                </a:path>
              </a:pathLst>
            </a:custGeom>
            <a:solidFill>
              <a:srgbClr val="FFFAEF"/>
            </a:solidFill>
            <a:ln cap="rnd">
              <a:noFill/>
              <a:prstDash val="sysDot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072653" cy="673721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4291058">
            <a:off x="15132953" y="878073"/>
            <a:ext cx="4638576" cy="5370982"/>
          </a:xfrm>
          <a:custGeom>
            <a:avLst/>
            <a:gdLst/>
            <a:ahLst/>
            <a:cxnLst/>
            <a:rect l="l" t="t" r="r" b="b"/>
            <a:pathLst>
              <a:path w="4638576" h="5370982">
                <a:moveTo>
                  <a:pt x="0" y="0"/>
                </a:moveTo>
                <a:lnTo>
                  <a:pt x="4638576" y="0"/>
                </a:lnTo>
                <a:lnTo>
                  <a:pt x="4638576" y="5370982"/>
                </a:lnTo>
                <a:lnTo>
                  <a:pt x="0" y="53709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79112" y="1528062"/>
            <a:ext cx="9375024" cy="8356603"/>
            <a:chOff x="0" y="0"/>
            <a:chExt cx="7072653" cy="630434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072653" cy="6304342"/>
            </a:xfrm>
            <a:custGeom>
              <a:avLst/>
              <a:gdLst/>
              <a:ahLst/>
              <a:cxnLst/>
              <a:rect l="l" t="t" r="r" b="b"/>
              <a:pathLst>
                <a:path w="7072653" h="6304342">
                  <a:moveTo>
                    <a:pt x="24774" y="0"/>
                  </a:moveTo>
                  <a:lnTo>
                    <a:pt x="7047878" y="0"/>
                  </a:lnTo>
                  <a:cubicBezTo>
                    <a:pt x="7061561" y="0"/>
                    <a:pt x="7072653" y="11092"/>
                    <a:pt x="7072653" y="24774"/>
                  </a:cubicBezTo>
                  <a:lnTo>
                    <a:pt x="7072653" y="6279567"/>
                  </a:lnTo>
                  <a:cubicBezTo>
                    <a:pt x="7072653" y="6286138"/>
                    <a:pt x="7070043" y="6292439"/>
                    <a:pt x="7065397" y="6297085"/>
                  </a:cubicBezTo>
                  <a:cubicBezTo>
                    <a:pt x="7060750" y="6301732"/>
                    <a:pt x="7054449" y="6304342"/>
                    <a:pt x="7047878" y="6304342"/>
                  </a:cubicBezTo>
                  <a:lnTo>
                    <a:pt x="24774" y="6304342"/>
                  </a:lnTo>
                  <a:cubicBezTo>
                    <a:pt x="18204" y="6304342"/>
                    <a:pt x="11902" y="6301732"/>
                    <a:pt x="7256" y="6297085"/>
                  </a:cubicBezTo>
                  <a:cubicBezTo>
                    <a:pt x="2610" y="6292439"/>
                    <a:pt x="0" y="6286138"/>
                    <a:pt x="0" y="6279567"/>
                  </a:cubicBezTo>
                  <a:lnTo>
                    <a:pt x="0" y="24774"/>
                  </a:lnTo>
                  <a:cubicBezTo>
                    <a:pt x="0" y="18204"/>
                    <a:pt x="2610" y="11902"/>
                    <a:pt x="7256" y="7256"/>
                  </a:cubicBezTo>
                  <a:cubicBezTo>
                    <a:pt x="11902" y="2610"/>
                    <a:pt x="18204" y="0"/>
                    <a:pt x="24774" y="0"/>
                  </a:cubicBezTo>
                  <a:close/>
                </a:path>
              </a:pathLst>
            </a:custGeom>
            <a:solidFill>
              <a:srgbClr val="FFFAEF"/>
            </a:solidFill>
            <a:ln cap="rnd">
              <a:noFill/>
              <a:prstDash val="sysDot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7072653" cy="6342442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972800" y="9086644"/>
            <a:ext cx="7315200" cy="798022"/>
          </a:xfrm>
          <a:custGeom>
            <a:avLst/>
            <a:gdLst/>
            <a:ahLst/>
            <a:cxnLst/>
            <a:rect l="l" t="t" r="r" b="b"/>
            <a:pathLst>
              <a:path w="7315200" h="798022">
                <a:moveTo>
                  <a:pt x="0" y="0"/>
                </a:moveTo>
                <a:lnTo>
                  <a:pt x="7315200" y="0"/>
                </a:lnTo>
                <a:lnTo>
                  <a:pt x="7315200" y="798022"/>
                </a:lnTo>
                <a:lnTo>
                  <a:pt x="0" y="7980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455798" y="485731"/>
            <a:ext cx="6685970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70"/>
              </a:lnSpc>
              <a:spcBef>
                <a:spcPct val="0"/>
              </a:spcBef>
            </a:pPr>
            <a:r>
              <a:rPr lang="en-US" sz="3205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Στόχοι</a:t>
            </a:r>
            <a:r>
              <a:rPr lang="en-US" sz="3205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–</a:t>
            </a:r>
            <a:r>
              <a:rPr lang="en-US" sz="3205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Αν</a:t>
            </a:r>
            <a:r>
              <a:rPr lang="en-US" sz="3205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αγκαιότητα της Δράσης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09600" y="1641772"/>
            <a:ext cx="8378366" cy="8669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1967" lvl="1" indent="-345984" algn="l">
              <a:lnSpc>
                <a:spcPts val="5192"/>
              </a:lnSpc>
              <a:buFont typeface="Arial"/>
              <a:buChar char="•"/>
            </a:pPr>
            <a:r>
              <a:rPr lang="en-US" sz="3205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Να κατα</a:t>
            </a:r>
            <a:r>
              <a:rPr lang="en-US" sz="3205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νοήσουν</a:t>
            </a:r>
            <a:r>
              <a:rPr lang="en-US" sz="3205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τα πα</a:t>
            </a:r>
            <a:r>
              <a:rPr lang="en-US" sz="3205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ιδιά</a:t>
            </a:r>
            <a:r>
              <a:rPr lang="en-US" sz="3205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</a:t>
            </a:r>
            <a:r>
              <a:rPr lang="en-US" sz="3205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την</a:t>
            </a:r>
            <a:r>
              <a:rPr lang="en-US" sz="3205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</a:t>
            </a:r>
            <a:r>
              <a:rPr lang="en-US" sz="3205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έννοι</a:t>
            </a:r>
            <a:r>
              <a:rPr lang="en-US" sz="3205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α της διαφορετικότητας και να αναπτύξουν σεβασμό προς άλλους πολιτισμούς.</a:t>
            </a:r>
          </a:p>
          <a:p>
            <a:pPr marL="691967" lvl="1" indent="-345984" algn="l">
              <a:lnSpc>
                <a:spcPts val="5192"/>
              </a:lnSpc>
              <a:buFont typeface="Arial"/>
              <a:buChar char="•"/>
            </a:pPr>
            <a:r>
              <a:rPr lang="en-US" sz="3205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Να </a:t>
            </a:r>
            <a:r>
              <a:rPr lang="en-US" sz="3205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ευ</a:t>
            </a:r>
            <a:r>
              <a:rPr lang="en-US" sz="3205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αισθητοποιηθούν απέναντι σε φαινόμενα κοροϊδίας και κοινωνικού αποκλεισμού.</a:t>
            </a:r>
          </a:p>
          <a:p>
            <a:pPr marL="691967" lvl="1" indent="-345984" algn="l">
              <a:lnSpc>
                <a:spcPts val="5192"/>
              </a:lnSpc>
              <a:buFont typeface="Arial"/>
              <a:buChar char="•"/>
            </a:pPr>
            <a:r>
              <a:rPr lang="en-US" sz="3205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Να </a:t>
            </a:r>
            <a:r>
              <a:rPr lang="en-US" sz="3205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ενισχυθεί</a:t>
            </a:r>
            <a:r>
              <a:rPr lang="en-US" sz="3205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η </a:t>
            </a:r>
            <a:r>
              <a:rPr lang="en-US" sz="3205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ενσυν</a:t>
            </a:r>
            <a:r>
              <a:rPr lang="en-US" sz="3205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αίσθηση και η θετική στάση απέναντι στους συμμαθητές τους ανεξάρτητα από την καταγωγή τους.</a:t>
            </a:r>
          </a:p>
          <a:p>
            <a:pPr marL="691967" lvl="1" indent="-345984" algn="l">
              <a:lnSpc>
                <a:spcPts val="5192"/>
              </a:lnSpc>
              <a:buFont typeface="Arial"/>
              <a:buChar char="•"/>
            </a:pPr>
            <a:r>
              <a:rPr lang="en-US" sz="3205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Να </a:t>
            </a:r>
            <a:r>
              <a:rPr lang="en-US" sz="3205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γνωρίσουν</a:t>
            </a:r>
            <a:r>
              <a:rPr lang="en-US" sz="3205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βα</a:t>
            </a:r>
            <a:r>
              <a:rPr lang="en-US" sz="3205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σικά</a:t>
            </a:r>
            <a:r>
              <a:rPr lang="en-US" sz="3205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</a:t>
            </a:r>
            <a:r>
              <a:rPr lang="en-US" sz="3205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στοιχεί</a:t>
            </a:r>
            <a:r>
              <a:rPr lang="en-US" sz="3205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α του πολιτισμού, μιας άλλης χώρας, του Μαρόκου.</a:t>
            </a:r>
          </a:p>
          <a:p>
            <a:pPr marL="691967" lvl="1" indent="-345984" algn="l">
              <a:lnSpc>
                <a:spcPts val="5192"/>
              </a:lnSpc>
              <a:buFont typeface="Arial"/>
              <a:buChar char="•"/>
            </a:pPr>
            <a:r>
              <a:rPr lang="en-US" sz="3205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Να </a:t>
            </a:r>
            <a:r>
              <a:rPr lang="en-US" sz="3205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ενισχυθεί</a:t>
            </a:r>
            <a:r>
              <a:rPr lang="en-US" sz="3205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η </a:t>
            </a:r>
            <a:r>
              <a:rPr lang="en-US" sz="3205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συνεργ</a:t>
            </a:r>
            <a:r>
              <a:rPr lang="en-US" sz="3205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ασία και η δημιουργική έκφραση μέσα από ομαδικές δραστηριότητες.</a:t>
            </a:r>
          </a:p>
          <a:p>
            <a:pPr algn="l">
              <a:lnSpc>
                <a:spcPts val="5192"/>
              </a:lnSpc>
            </a:pPr>
            <a:endParaRPr lang="en-US" sz="3205" dirty="0">
              <a:solidFill>
                <a:srgbClr val="505050"/>
              </a:solidFill>
              <a:latin typeface="One Little Font"/>
              <a:ea typeface="One Little Font"/>
              <a:cs typeface="One Little Font"/>
              <a:sym typeface="One Little Font"/>
            </a:endParaRPr>
          </a:p>
        </p:txBody>
      </p:sp>
      <p:pic>
        <p:nvPicPr>
          <p:cNvPr id="15" name="Εικόνα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4600" y="2019300"/>
            <a:ext cx="7700842" cy="576035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DD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408661" y="-1266765"/>
            <a:ext cx="7285637" cy="7795915"/>
          </a:xfrm>
          <a:custGeom>
            <a:avLst/>
            <a:gdLst/>
            <a:ahLst/>
            <a:cxnLst/>
            <a:rect l="l" t="t" r="r" b="b"/>
            <a:pathLst>
              <a:path w="7285637" h="7795915">
                <a:moveTo>
                  <a:pt x="7285637" y="0"/>
                </a:moveTo>
                <a:lnTo>
                  <a:pt x="0" y="0"/>
                </a:lnTo>
                <a:lnTo>
                  <a:pt x="0" y="7795915"/>
                </a:lnTo>
                <a:lnTo>
                  <a:pt x="7285637" y="7795915"/>
                </a:lnTo>
                <a:lnTo>
                  <a:pt x="728563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96764" y="306308"/>
            <a:ext cx="8447236" cy="773043"/>
            <a:chOff x="0" y="0"/>
            <a:chExt cx="6372716" cy="5831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72716" cy="583195"/>
            </a:xfrm>
            <a:custGeom>
              <a:avLst/>
              <a:gdLst/>
              <a:ahLst/>
              <a:cxnLst/>
              <a:rect l="l" t="t" r="r" b="b"/>
              <a:pathLst>
                <a:path w="6372716" h="583195">
                  <a:moveTo>
                    <a:pt x="27495" y="0"/>
                  </a:moveTo>
                  <a:lnTo>
                    <a:pt x="6345221" y="0"/>
                  </a:lnTo>
                  <a:cubicBezTo>
                    <a:pt x="6360406" y="0"/>
                    <a:pt x="6372716" y="12310"/>
                    <a:pt x="6372716" y="27495"/>
                  </a:cubicBezTo>
                  <a:lnTo>
                    <a:pt x="6372716" y="555700"/>
                  </a:lnTo>
                  <a:cubicBezTo>
                    <a:pt x="6372716" y="570885"/>
                    <a:pt x="6360406" y="583195"/>
                    <a:pt x="6345221" y="583195"/>
                  </a:cubicBezTo>
                  <a:lnTo>
                    <a:pt x="27495" y="583195"/>
                  </a:lnTo>
                  <a:cubicBezTo>
                    <a:pt x="12310" y="583195"/>
                    <a:pt x="0" y="570885"/>
                    <a:pt x="0" y="555700"/>
                  </a:cubicBezTo>
                  <a:lnTo>
                    <a:pt x="0" y="27495"/>
                  </a:lnTo>
                  <a:cubicBezTo>
                    <a:pt x="0" y="12310"/>
                    <a:pt x="12310" y="0"/>
                    <a:pt x="27495" y="0"/>
                  </a:cubicBezTo>
                  <a:close/>
                </a:path>
              </a:pathLst>
            </a:custGeom>
            <a:solidFill>
              <a:srgbClr val="FFFAEF"/>
            </a:solidFill>
            <a:ln cap="rnd">
              <a:noFill/>
              <a:prstDash val="sysDot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6372716" cy="62129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411075" y="429936"/>
            <a:ext cx="5018613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70"/>
              </a:lnSpc>
              <a:spcBef>
                <a:spcPct val="0"/>
              </a:spcBef>
            </a:pPr>
            <a:r>
              <a:rPr lang="en-US" sz="3205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Απ</a:t>
            </a:r>
            <a:r>
              <a:rPr lang="en-US" sz="3205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οτελέσμ</a:t>
            </a:r>
            <a:r>
              <a:rPr lang="en-US" sz="3205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ατα της Δράσης</a:t>
            </a:r>
          </a:p>
        </p:txBody>
      </p:sp>
      <p:sp>
        <p:nvSpPr>
          <p:cNvPr id="7" name="Freeform 7"/>
          <p:cNvSpPr/>
          <p:nvPr/>
        </p:nvSpPr>
        <p:spPr>
          <a:xfrm rot="446535">
            <a:off x="13587082" y="-286383"/>
            <a:ext cx="6796864" cy="8197972"/>
          </a:xfrm>
          <a:custGeom>
            <a:avLst/>
            <a:gdLst/>
            <a:ahLst/>
            <a:cxnLst/>
            <a:rect l="l" t="t" r="r" b="b"/>
            <a:pathLst>
              <a:path w="6796864" h="8197972">
                <a:moveTo>
                  <a:pt x="0" y="0"/>
                </a:moveTo>
                <a:lnTo>
                  <a:pt x="6796864" y="0"/>
                </a:lnTo>
                <a:lnTo>
                  <a:pt x="6796864" y="8197972"/>
                </a:lnTo>
                <a:lnTo>
                  <a:pt x="0" y="8197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491071" y="1666461"/>
            <a:ext cx="16292739" cy="7493923"/>
            <a:chOff x="0" y="0"/>
            <a:chExt cx="12291477" cy="56535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291477" cy="5653524"/>
            </a:xfrm>
            <a:custGeom>
              <a:avLst/>
              <a:gdLst/>
              <a:ahLst/>
              <a:cxnLst/>
              <a:rect l="l" t="t" r="r" b="b"/>
              <a:pathLst>
                <a:path w="12291477" h="5653524">
                  <a:moveTo>
                    <a:pt x="14255" y="0"/>
                  </a:moveTo>
                  <a:lnTo>
                    <a:pt x="12277222" y="0"/>
                  </a:lnTo>
                  <a:cubicBezTo>
                    <a:pt x="12281002" y="0"/>
                    <a:pt x="12284628" y="1502"/>
                    <a:pt x="12287302" y="4175"/>
                  </a:cubicBezTo>
                  <a:cubicBezTo>
                    <a:pt x="12289975" y="6849"/>
                    <a:pt x="12291477" y="10475"/>
                    <a:pt x="12291477" y="14255"/>
                  </a:cubicBezTo>
                  <a:lnTo>
                    <a:pt x="12291477" y="5639268"/>
                  </a:lnTo>
                  <a:cubicBezTo>
                    <a:pt x="12291477" y="5643049"/>
                    <a:pt x="12289975" y="5646675"/>
                    <a:pt x="12287302" y="5649348"/>
                  </a:cubicBezTo>
                  <a:cubicBezTo>
                    <a:pt x="12284628" y="5652022"/>
                    <a:pt x="12281002" y="5653524"/>
                    <a:pt x="12277222" y="5653524"/>
                  </a:cubicBezTo>
                  <a:lnTo>
                    <a:pt x="14255" y="5653524"/>
                  </a:lnTo>
                  <a:cubicBezTo>
                    <a:pt x="6382" y="5653524"/>
                    <a:pt x="0" y="5647141"/>
                    <a:pt x="0" y="5639268"/>
                  </a:cubicBezTo>
                  <a:lnTo>
                    <a:pt x="0" y="14255"/>
                  </a:lnTo>
                  <a:cubicBezTo>
                    <a:pt x="0" y="6382"/>
                    <a:pt x="6382" y="0"/>
                    <a:pt x="14255" y="0"/>
                  </a:cubicBezTo>
                  <a:close/>
                </a:path>
              </a:pathLst>
            </a:custGeom>
            <a:solidFill>
              <a:srgbClr val="FFFAEF"/>
            </a:solidFill>
            <a:ln cap="rnd">
              <a:noFill/>
              <a:prstDash val="sysDot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2291477" cy="5691624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68845" y="2621667"/>
            <a:ext cx="15537191" cy="519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62"/>
              </a:lnSpc>
              <a:spcBef>
                <a:spcPct val="0"/>
              </a:spcBef>
            </a:pPr>
            <a:endParaRPr dirty="0"/>
          </a:p>
          <a:p>
            <a:pPr marL="691967" lvl="1" indent="-345984" algn="l">
              <a:lnSpc>
                <a:spcPts val="4070"/>
              </a:lnSpc>
              <a:buFont typeface="Arial"/>
              <a:buChar char="•"/>
            </a:pPr>
            <a:r>
              <a:rPr lang="en-US" sz="3205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Η </a:t>
            </a:r>
            <a:r>
              <a:rPr lang="en-US" sz="3205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δι</a:t>
            </a:r>
            <a:r>
              <a:rPr lang="en-US" sz="3205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απολιτισμική δράση είχε θετικά αποτελέσματα στο κλίμα της τάξης και στη μαθησιακή διαδικασία. </a:t>
            </a:r>
          </a:p>
          <a:p>
            <a:pPr marL="691967" lvl="1" indent="-345984" algn="l">
              <a:lnSpc>
                <a:spcPts val="4070"/>
              </a:lnSpc>
              <a:buFont typeface="Arial"/>
              <a:buChar char="•"/>
            </a:pPr>
            <a:r>
              <a:rPr lang="en-US" sz="3205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Τα πα</a:t>
            </a:r>
            <a:r>
              <a:rPr lang="en-US" sz="3205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ιδιά</a:t>
            </a:r>
            <a:r>
              <a:rPr lang="en-US" sz="3205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κατα</a:t>
            </a:r>
            <a:r>
              <a:rPr lang="en-US" sz="3205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νόησ</a:t>
            </a:r>
            <a:r>
              <a:rPr lang="en-US" sz="3205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αν καλύτερα ότι η κοροϊδία μπορεί να πληγώσει τους συμμαθητές τους, ενώ μέσα από τις </a:t>
            </a:r>
            <a:r>
              <a:rPr lang="el-GR" sz="3205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συζήτησεις</a:t>
            </a:r>
            <a:r>
              <a:rPr lang="el-GR" sz="3205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και τις </a:t>
            </a:r>
            <a:r>
              <a:rPr lang="en-US" sz="3205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δρ</a:t>
            </a:r>
            <a:r>
              <a:rPr lang="en-US" sz="3205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αστηριότητες καλλιεργήθηκε η ενσυναίσθηση.</a:t>
            </a:r>
          </a:p>
          <a:p>
            <a:pPr marL="691967" lvl="1" indent="-345984" algn="l">
              <a:lnSpc>
                <a:spcPts val="4070"/>
              </a:lnSpc>
              <a:spcBef>
                <a:spcPct val="0"/>
              </a:spcBef>
              <a:buFont typeface="Arial"/>
              <a:buChar char="•"/>
            </a:pPr>
            <a:r>
              <a:rPr lang="en-US" sz="3205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Πα</a:t>
            </a:r>
            <a:r>
              <a:rPr lang="en-US" sz="3205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ράλληλ</a:t>
            </a:r>
            <a:r>
              <a:rPr lang="en-US" sz="3205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α, συμμετείχαν με ενδιαφέρον στις εικαστικές - δημιουργικές δραστηριότητες. </a:t>
            </a:r>
          </a:p>
          <a:p>
            <a:pPr algn="l">
              <a:lnSpc>
                <a:spcPts val="4070"/>
              </a:lnSpc>
              <a:spcBef>
                <a:spcPct val="0"/>
              </a:spcBef>
            </a:pPr>
            <a:endParaRPr lang="en-US" sz="3205" dirty="0">
              <a:solidFill>
                <a:srgbClr val="505050"/>
              </a:solidFill>
              <a:latin typeface="One Little Font"/>
              <a:ea typeface="One Little Font"/>
              <a:cs typeface="One Little Font"/>
              <a:sym typeface="One Little Font"/>
            </a:endParaRPr>
          </a:p>
          <a:p>
            <a:pPr marL="691967" lvl="1" indent="-345984" algn="l">
              <a:lnSpc>
                <a:spcPts val="4070"/>
              </a:lnSpc>
              <a:spcBef>
                <a:spcPct val="0"/>
              </a:spcBef>
              <a:buFont typeface="Arial"/>
              <a:buChar char="•"/>
            </a:pPr>
            <a:r>
              <a:rPr lang="en-US" sz="3205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Το</a:t>
            </a:r>
            <a:r>
              <a:rPr lang="en-US" sz="3205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πα</a:t>
            </a:r>
            <a:r>
              <a:rPr lang="en-US" sz="3205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ιδί</a:t>
            </a:r>
            <a:r>
              <a:rPr lang="en-US" sz="3205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από </a:t>
            </a:r>
            <a:r>
              <a:rPr lang="en-US" sz="3205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το</a:t>
            </a:r>
            <a:r>
              <a:rPr lang="en-US" sz="3205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Μα</a:t>
            </a:r>
            <a:r>
              <a:rPr lang="en-US" sz="3205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ρόκο</a:t>
            </a:r>
            <a:r>
              <a:rPr lang="en-US" sz="3205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</a:t>
            </a:r>
            <a:r>
              <a:rPr lang="en-US" sz="3205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ένιωσε</a:t>
            </a:r>
            <a:r>
              <a:rPr lang="en-US" sz="3205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απ</a:t>
            </a:r>
            <a:r>
              <a:rPr lang="en-US" sz="3205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οδοχή</a:t>
            </a:r>
            <a:r>
              <a:rPr lang="en-US" sz="3205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και </a:t>
            </a:r>
            <a:r>
              <a:rPr lang="en-US" sz="3205" dirty="0" err="1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ενισχύθηκ</a:t>
            </a:r>
            <a:r>
              <a:rPr lang="en-US" sz="3205" dirty="0">
                <a:solidFill>
                  <a:srgbClr val="50505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αν οι σχέσεις μεταξύ των παιδιών, συμβάλλοντας στη δημιουργία ενός πιο θετικού και συμπεριληπτικού σχολικού περιβάλλοντος.</a:t>
            </a:r>
          </a:p>
          <a:p>
            <a:pPr algn="just">
              <a:lnSpc>
                <a:spcPts val="4070"/>
              </a:lnSpc>
              <a:spcBef>
                <a:spcPct val="0"/>
              </a:spcBef>
            </a:pPr>
            <a:endParaRPr lang="en-US" sz="3205" dirty="0">
              <a:solidFill>
                <a:srgbClr val="505050"/>
              </a:solidFill>
              <a:latin typeface="One Little Font"/>
              <a:ea typeface="One Little Font"/>
              <a:cs typeface="One Little Font"/>
              <a:sym typeface="One Little Fon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9129">
            <a:off x="6589467" y="145189"/>
            <a:ext cx="5248593" cy="1500320"/>
            <a:chOff x="0" y="0"/>
            <a:chExt cx="1210836" cy="3461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0836" cy="346119"/>
            </a:xfrm>
            <a:custGeom>
              <a:avLst/>
              <a:gdLst/>
              <a:ahLst/>
              <a:cxnLst/>
              <a:rect l="l" t="t" r="r" b="b"/>
              <a:pathLst>
                <a:path w="1210836" h="346119">
                  <a:moveTo>
                    <a:pt x="29501" y="0"/>
                  </a:moveTo>
                  <a:lnTo>
                    <a:pt x="1181335" y="0"/>
                  </a:lnTo>
                  <a:cubicBezTo>
                    <a:pt x="1189159" y="0"/>
                    <a:pt x="1196662" y="3108"/>
                    <a:pt x="1202195" y="8641"/>
                  </a:cubicBezTo>
                  <a:cubicBezTo>
                    <a:pt x="1207727" y="14173"/>
                    <a:pt x="1210836" y="21677"/>
                    <a:pt x="1210836" y="29501"/>
                  </a:cubicBezTo>
                  <a:lnTo>
                    <a:pt x="1210836" y="316619"/>
                  </a:lnTo>
                  <a:cubicBezTo>
                    <a:pt x="1210836" y="332911"/>
                    <a:pt x="1197628" y="346119"/>
                    <a:pt x="1181335" y="346119"/>
                  </a:cubicBezTo>
                  <a:lnTo>
                    <a:pt x="29501" y="346119"/>
                  </a:lnTo>
                  <a:cubicBezTo>
                    <a:pt x="21677" y="346119"/>
                    <a:pt x="14173" y="343011"/>
                    <a:pt x="8641" y="337479"/>
                  </a:cubicBezTo>
                  <a:cubicBezTo>
                    <a:pt x="3108" y="331946"/>
                    <a:pt x="0" y="324443"/>
                    <a:pt x="0" y="316619"/>
                  </a:cubicBezTo>
                  <a:lnTo>
                    <a:pt x="0" y="29501"/>
                  </a:lnTo>
                  <a:cubicBezTo>
                    <a:pt x="0" y="21677"/>
                    <a:pt x="3108" y="14173"/>
                    <a:pt x="8641" y="8641"/>
                  </a:cubicBezTo>
                  <a:cubicBezTo>
                    <a:pt x="14173" y="3108"/>
                    <a:pt x="21677" y="0"/>
                    <a:pt x="29501" y="0"/>
                  </a:cubicBezTo>
                  <a:close/>
                </a:path>
              </a:pathLst>
            </a:custGeom>
            <a:solidFill>
              <a:srgbClr val="A9C4E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1210836" cy="412794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4480"/>
                </a:lnSpc>
              </a:pPr>
              <a:r>
                <a:rPr lang="en-US" sz="3200">
                  <a:solidFill>
                    <a:srgbClr val="505050"/>
                  </a:solidFill>
                  <a:latin typeface="One Little Font"/>
                  <a:ea typeface="One Little Font"/>
                  <a:cs typeface="One Little Font"/>
                  <a:sym typeface="One Little Font"/>
                </a:rPr>
                <a:t>Δυσκολίες που παρουσιάστηκαν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 rot="-19129">
            <a:off x="5258763" y="2065559"/>
            <a:ext cx="7633440" cy="2309952"/>
            <a:chOff x="0" y="0"/>
            <a:chExt cx="3728235" cy="1128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8234" cy="1128200"/>
            </a:xfrm>
            <a:custGeom>
              <a:avLst/>
              <a:gdLst/>
              <a:ahLst/>
              <a:cxnLst/>
              <a:rect l="l" t="t" r="r" b="b"/>
              <a:pathLst>
                <a:path w="3728234" h="1128200">
                  <a:moveTo>
                    <a:pt x="20284" y="0"/>
                  </a:moveTo>
                  <a:lnTo>
                    <a:pt x="3707950" y="0"/>
                  </a:lnTo>
                  <a:cubicBezTo>
                    <a:pt x="3713330" y="0"/>
                    <a:pt x="3718489" y="2137"/>
                    <a:pt x="3722293" y="5941"/>
                  </a:cubicBezTo>
                  <a:cubicBezTo>
                    <a:pt x="3726097" y="9745"/>
                    <a:pt x="3728234" y="14905"/>
                    <a:pt x="3728234" y="20284"/>
                  </a:cubicBezTo>
                  <a:lnTo>
                    <a:pt x="3728234" y="1107915"/>
                  </a:lnTo>
                  <a:cubicBezTo>
                    <a:pt x="3728234" y="1119118"/>
                    <a:pt x="3719153" y="1128200"/>
                    <a:pt x="3707950" y="1128200"/>
                  </a:cubicBezTo>
                  <a:lnTo>
                    <a:pt x="20284" y="1128200"/>
                  </a:lnTo>
                  <a:cubicBezTo>
                    <a:pt x="14905" y="1128200"/>
                    <a:pt x="9745" y="1126063"/>
                    <a:pt x="5941" y="1122259"/>
                  </a:cubicBezTo>
                  <a:cubicBezTo>
                    <a:pt x="2137" y="1118455"/>
                    <a:pt x="0" y="1113295"/>
                    <a:pt x="0" y="1107915"/>
                  </a:cubicBezTo>
                  <a:lnTo>
                    <a:pt x="0" y="20284"/>
                  </a:lnTo>
                  <a:cubicBezTo>
                    <a:pt x="0" y="14905"/>
                    <a:pt x="2137" y="9745"/>
                    <a:pt x="5941" y="5941"/>
                  </a:cubicBezTo>
                  <a:cubicBezTo>
                    <a:pt x="9745" y="2137"/>
                    <a:pt x="14905" y="0"/>
                    <a:pt x="20284" y="0"/>
                  </a:cubicBezTo>
                  <a:close/>
                </a:path>
              </a:pathLst>
            </a:custGeom>
            <a:solidFill>
              <a:srgbClr val="B2D4C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3728235" cy="119487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4480"/>
                </a:lnSpc>
              </a:pPr>
              <a:r>
                <a:rPr lang="en-US" sz="3200">
                  <a:solidFill>
                    <a:srgbClr val="505050"/>
                  </a:solidFill>
                  <a:latin typeface="One Little Font"/>
                  <a:ea typeface="One Little Font"/>
                  <a:cs typeface="One Little Font"/>
                  <a:sym typeface="One Little Font"/>
                </a:rPr>
                <a:t>Οι δυσκολίες που παρουσιάστηκαν σχετίζονταν κυρίως με την ηλικία των παιδιών και την κατανόηση του περιστατικού. </a:t>
              </a:r>
            </a:p>
          </p:txBody>
        </p:sp>
      </p:grpSp>
      <p:sp>
        <p:nvSpPr>
          <p:cNvPr id="8" name="AutoShape 8"/>
          <p:cNvSpPr/>
          <p:nvPr/>
        </p:nvSpPr>
        <p:spPr>
          <a:xfrm flipH="1">
            <a:off x="9206595" y="1645497"/>
            <a:ext cx="11343" cy="419315"/>
          </a:xfrm>
          <a:prstGeom prst="line">
            <a:avLst/>
          </a:prstGeom>
          <a:ln w="28575" cap="rnd">
            <a:solidFill>
              <a:srgbClr val="505050"/>
            </a:solidFill>
            <a:prstDash val="solid"/>
            <a:headEnd type="none" w="sm" len="sm"/>
            <a:tailEnd type="triangle" w="lg" len="med"/>
          </a:ln>
        </p:spPr>
      </p:sp>
      <p:grpSp>
        <p:nvGrpSpPr>
          <p:cNvPr id="9" name="Group 9"/>
          <p:cNvGrpSpPr/>
          <p:nvPr/>
        </p:nvGrpSpPr>
        <p:grpSpPr>
          <a:xfrm>
            <a:off x="921810" y="4826726"/>
            <a:ext cx="6823517" cy="2871927"/>
            <a:chOff x="0" y="0"/>
            <a:chExt cx="3332662" cy="140267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332662" cy="1402673"/>
            </a:xfrm>
            <a:custGeom>
              <a:avLst/>
              <a:gdLst/>
              <a:ahLst/>
              <a:cxnLst/>
              <a:rect l="l" t="t" r="r" b="b"/>
              <a:pathLst>
                <a:path w="3332662" h="1402673">
                  <a:moveTo>
                    <a:pt x="22692" y="0"/>
                  </a:moveTo>
                  <a:lnTo>
                    <a:pt x="3309970" y="0"/>
                  </a:lnTo>
                  <a:cubicBezTo>
                    <a:pt x="3315988" y="0"/>
                    <a:pt x="3321760" y="2391"/>
                    <a:pt x="3326016" y="6646"/>
                  </a:cubicBezTo>
                  <a:cubicBezTo>
                    <a:pt x="3330271" y="10902"/>
                    <a:pt x="3332662" y="16674"/>
                    <a:pt x="3332662" y="22692"/>
                  </a:cubicBezTo>
                  <a:lnTo>
                    <a:pt x="3332662" y="1379981"/>
                  </a:lnTo>
                  <a:cubicBezTo>
                    <a:pt x="3332662" y="1392513"/>
                    <a:pt x="3322502" y="1402673"/>
                    <a:pt x="3309970" y="1402673"/>
                  </a:cubicBezTo>
                  <a:lnTo>
                    <a:pt x="22692" y="1402673"/>
                  </a:lnTo>
                  <a:cubicBezTo>
                    <a:pt x="16674" y="1402673"/>
                    <a:pt x="10902" y="1400282"/>
                    <a:pt x="6646" y="1396027"/>
                  </a:cubicBezTo>
                  <a:cubicBezTo>
                    <a:pt x="2391" y="1391771"/>
                    <a:pt x="0" y="1385999"/>
                    <a:pt x="0" y="1379981"/>
                  </a:cubicBezTo>
                  <a:lnTo>
                    <a:pt x="0" y="22692"/>
                  </a:lnTo>
                  <a:cubicBezTo>
                    <a:pt x="0" y="16674"/>
                    <a:pt x="2391" y="10902"/>
                    <a:pt x="6646" y="6646"/>
                  </a:cubicBezTo>
                  <a:cubicBezTo>
                    <a:pt x="10902" y="2391"/>
                    <a:pt x="16674" y="0"/>
                    <a:pt x="22692" y="0"/>
                  </a:cubicBezTo>
                  <a:close/>
                </a:path>
              </a:pathLst>
            </a:custGeom>
            <a:solidFill>
              <a:srgbClr val="FFF0A2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3332662" cy="1469348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4480"/>
                </a:lnSpc>
              </a:pPr>
              <a:r>
                <a:rPr lang="en-US" sz="3200">
                  <a:solidFill>
                    <a:srgbClr val="505050"/>
                  </a:solidFill>
                  <a:latin typeface="One Little Font"/>
                  <a:ea typeface="One Little Font"/>
                  <a:cs typeface="One Little Font"/>
                  <a:sym typeface="One Little Font"/>
                </a:rPr>
                <a:t>Τα παιδιά στην προσχολική ηλικία συχνά μιμούνται συμπεριφορές χωρίς να αντιλαμβάνονται πλήρως το νόημα ή τις συνέπειές τους.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184208" y="7977048"/>
            <a:ext cx="11395242" cy="2309952"/>
            <a:chOff x="0" y="0"/>
            <a:chExt cx="8596734" cy="174266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596734" cy="1742661"/>
            </a:xfrm>
            <a:custGeom>
              <a:avLst/>
              <a:gdLst/>
              <a:ahLst/>
              <a:cxnLst/>
              <a:rect l="l" t="t" r="r" b="b"/>
              <a:pathLst>
                <a:path w="8596734" h="1742661">
                  <a:moveTo>
                    <a:pt x="20382" y="0"/>
                  </a:moveTo>
                  <a:lnTo>
                    <a:pt x="8576352" y="0"/>
                  </a:lnTo>
                  <a:cubicBezTo>
                    <a:pt x="8581758" y="0"/>
                    <a:pt x="8586942" y="2147"/>
                    <a:pt x="8590765" y="5970"/>
                  </a:cubicBezTo>
                  <a:cubicBezTo>
                    <a:pt x="8594587" y="9792"/>
                    <a:pt x="8596734" y="14976"/>
                    <a:pt x="8596734" y="20382"/>
                  </a:cubicBezTo>
                  <a:lnTo>
                    <a:pt x="8596734" y="1722279"/>
                  </a:lnTo>
                  <a:cubicBezTo>
                    <a:pt x="8596734" y="1727685"/>
                    <a:pt x="8594587" y="1732869"/>
                    <a:pt x="8590765" y="1736691"/>
                  </a:cubicBezTo>
                  <a:cubicBezTo>
                    <a:pt x="8586942" y="1740514"/>
                    <a:pt x="8581758" y="1742661"/>
                    <a:pt x="8576352" y="1742661"/>
                  </a:cubicBezTo>
                  <a:lnTo>
                    <a:pt x="20382" y="1742661"/>
                  </a:lnTo>
                  <a:cubicBezTo>
                    <a:pt x="14976" y="1742661"/>
                    <a:pt x="9792" y="1740514"/>
                    <a:pt x="5970" y="1736691"/>
                  </a:cubicBezTo>
                  <a:cubicBezTo>
                    <a:pt x="2147" y="1732869"/>
                    <a:pt x="0" y="1727685"/>
                    <a:pt x="0" y="1722279"/>
                  </a:cubicBezTo>
                  <a:lnTo>
                    <a:pt x="0" y="20382"/>
                  </a:lnTo>
                  <a:cubicBezTo>
                    <a:pt x="0" y="14976"/>
                    <a:pt x="2147" y="9792"/>
                    <a:pt x="5970" y="5970"/>
                  </a:cubicBezTo>
                  <a:cubicBezTo>
                    <a:pt x="9792" y="2147"/>
                    <a:pt x="14976" y="0"/>
                    <a:pt x="20382" y="0"/>
                  </a:cubicBezTo>
                  <a:close/>
                </a:path>
              </a:pathLst>
            </a:custGeom>
            <a:solidFill>
              <a:srgbClr val="A9C4E2"/>
            </a:solidFill>
            <a:ln cap="rnd">
              <a:noFill/>
              <a:prstDash val="sysDot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8596734" cy="1809336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4480"/>
                </a:lnSpc>
              </a:pPr>
              <a:r>
                <a:rPr lang="en-US" sz="3200">
                  <a:solidFill>
                    <a:srgbClr val="505050"/>
                  </a:solidFill>
                  <a:latin typeface="One Little Font"/>
                  <a:ea typeface="One Little Font"/>
                  <a:cs typeface="One Little Font"/>
                  <a:sym typeface="One Little Font"/>
                </a:rPr>
                <a:t>Απαιτήθηκε  προετοιμασία από τις εκπαιδευτικούς για την οργάνωση και υλοποίηση της δράσης, συγκέντρωση κατάλληλου υλικού σχεδιασμό  οργάνωση και εμψύχωση δραστηριοτήτων.</a:t>
              </a:r>
            </a:p>
          </p:txBody>
        </p:sp>
      </p:grpSp>
      <p:sp>
        <p:nvSpPr>
          <p:cNvPr id="15" name="AutoShape 15"/>
          <p:cNvSpPr/>
          <p:nvPr/>
        </p:nvSpPr>
        <p:spPr>
          <a:xfrm flipH="1">
            <a:off x="3896388" y="4321431"/>
            <a:ext cx="1556295" cy="893978"/>
          </a:xfrm>
          <a:prstGeom prst="line">
            <a:avLst/>
          </a:prstGeom>
          <a:ln w="28575" cap="rnd">
            <a:solidFill>
              <a:srgbClr val="505050"/>
            </a:solidFill>
            <a:prstDash val="solid"/>
            <a:headEnd type="none" w="sm" len="sm"/>
            <a:tailEnd type="triangle" w="lg" len="med"/>
          </a:ln>
        </p:spPr>
      </p:sp>
      <p:grpSp>
        <p:nvGrpSpPr>
          <p:cNvPr id="16" name="Group 16"/>
          <p:cNvGrpSpPr/>
          <p:nvPr/>
        </p:nvGrpSpPr>
        <p:grpSpPr>
          <a:xfrm>
            <a:off x="10763046" y="4777732"/>
            <a:ext cx="6823517" cy="2871927"/>
            <a:chOff x="0" y="0"/>
            <a:chExt cx="3332662" cy="140267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332662" cy="1402673"/>
            </a:xfrm>
            <a:custGeom>
              <a:avLst/>
              <a:gdLst/>
              <a:ahLst/>
              <a:cxnLst/>
              <a:rect l="l" t="t" r="r" b="b"/>
              <a:pathLst>
                <a:path w="3332662" h="1402673">
                  <a:moveTo>
                    <a:pt x="22692" y="0"/>
                  </a:moveTo>
                  <a:lnTo>
                    <a:pt x="3309970" y="0"/>
                  </a:lnTo>
                  <a:cubicBezTo>
                    <a:pt x="3315988" y="0"/>
                    <a:pt x="3321760" y="2391"/>
                    <a:pt x="3326016" y="6646"/>
                  </a:cubicBezTo>
                  <a:cubicBezTo>
                    <a:pt x="3330271" y="10902"/>
                    <a:pt x="3332662" y="16674"/>
                    <a:pt x="3332662" y="22692"/>
                  </a:cubicBezTo>
                  <a:lnTo>
                    <a:pt x="3332662" y="1379981"/>
                  </a:lnTo>
                  <a:cubicBezTo>
                    <a:pt x="3332662" y="1392513"/>
                    <a:pt x="3322502" y="1402673"/>
                    <a:pt x="3309970" y="1402673"/>
                  </a:cubicBezTo>
                  <a:lnTo>
                    <a:pt x="22692" y="1402673"/>
                  </a:lnTo>
                  <a:cubicBezTo>
                    <a:pt x="16674" y="1402673"/>
                    <a:pt x="10902" y="1400282"/>
                    <a:pt x="6646" y="1396027"/>
                  </a:cubicBezTo>
                  <a:cubicBezTo>
                    <a:pt x="2391" y="1391771"/>
                    <a:pt x="0" y="1385999"/>
                    <a:pt x="0" y="1379981"/>
                  </a:cubicBezTo>
                  <a:lnTo>
                    <a:pt x="0" y="22692"/>
                  </a:lnTo>
                  <a:cubicBezTo>
                    <a:pt x="0" y="16674"/>
                    <a:pt x="2391" y="10902"/>
                    <a:pt x="6646" y="6646"/>
                  </a:cubicBezTo>
                  <a:cubicBezTo>
                    <a:pt x="10902" y="2391"/>
                    <a:pt x="16674" y="0"/>
                    <a:pt x="22692" y="0"/>
                  </a:cubicBezTo>
                  <a:close/>
                </a:path>
              </a:pathLst>
            </a:custGeom>
            <a:solidFill>
              <a:srgbClr val="FFF0A2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66675"/>
              <a:ext cx="3332662" cy="1469348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4480"/>
                </a:lnSpc>
              </a:pPr>
              <a:r>
                <a:rPr lang="en-US" sz="3200">
                  <a:solidFill>
                    <a:srgbClr val="505050"/>
                  </a:solidFill>
                  <a:latin typeface="One Little Font"/>
                  <a:ea typeface="One Little Font"/>
                  <a:cs typeface="One Little Font"/>
                  <a:sym typeface="One Little Font"/>
                </a:rPr>
                <a:t>Επιπλέον, χρειάστηκε χρόνος ώστε τα παιδιά να κατανοήσουν έννοιες όπως ο σεβασμός στη διαφορετικότητα και την αποδοχή. </a:t>
              </a:r>
            </a:p>
          </p:txBody>
        </p:sp>
      </p:grpSp>
      <p:sp>
        <p:nvSpPr>
          <p:cNvPr id="19" name="AutoShape 19"/>
          <p:cNvSpPr/>
          <p:nvPr/>
        </p:nvSpPr>
        <p:spPr>
          <a:xfrm>
            <a:off x="12544310" y="4063587"/>
            <a:ext cx="1630494" cy="750160"/>
          </a:xfrm>
          <a:prstGeom prst="line">
            <a:avLst/>
          </a:prstGeom>
          <a:ln w="28575" cap="rnd">
            <a:solidFill>
              <a:srgbClr val="50505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20" name="AutoShape 20"/>
          <p:cNvSpPr/>
          <p:nvPr/>
        </p:nvSpPr>
        <p:spPr>
          <a:xfrm flipH="1">
            <a:off x="9075483" y="4399537"/>
            <a:ext cx="13354" cy="3577511"/>
          </a:xfrm>
          <a:prstGeom prst="line">
            <a:avLst/>
          </a:prstGeom>
          <a:ln w="28575" cap="rnd">
            <a:solidFill>
              <a:srgbClr val="505050"/>
            </a:solidFill>
            <a:prstDash val="solid"/>
            <a:headEnd type="none" w="sm" len="sm"/>
            <a:tailEnd type="triangle" w="lg" len="med"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812</Words>
  <Application>Microsoft Office PowerPoint</Application>
  <PresentationFormat>Προσαρμογή</PresentationFormat>
  <Paragraphs>88</Paragraphs>
  <Slides>14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14</vt:i4>
      </vt:variant>
    </vt:vector>
  </HeadingPairs>
  <TitlesOfParts>
    <vt:vector size="18" baseType="lpstr">
      <vt:lpstr>Arial</vt:lpstr>
      <vt:lpstr>Calibri</vt:lpstr>
      <vt:lpstr>One Little Font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Σχολικός Εκφοβισμός</dc:title>
  <dc:creator>George Megalios</dc:creator>
  <cp:lastModifiedBy>Παυλίνα Χαραλαμπίδου</cp:lastModifiedBy>
  <cp:revision>8</cp:revision>
  <dcterms:created xsi:type="dcterms:W3CDTF">2006-08-16T00:00:00Z</dcterms:created>
  <dcterms:modified xsi:type="dcterms:W3CDTF">2026-03-04T11:00:56Z</dcterms:modified>
  <dc:identifier>DAHCxHNA2LU</dc:identifier>
</cp:coreProperties>
</file>