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5"/>
  </p:notesMasterIdLst>
  <p:sldIdLst>
    <p:sldId id="331" r:id="rId2"/>
    <p:sldId id="360" r:id="rId3"/>
    <p:sldId id="257" r:id="rId4"/>
    <p:sldId id="355" r:id="rId5"/>
    <p:sldId id="258" r:id="rId6"/>
    <p:sldId id="375" r:id="rId7"/>
    <p:sldId id="358" r:id="rId8"/>
    <p:sldId id="376" r:id="rId9"/>
    <p:sldId id="356" r:id="rId10"/>
    <p:sldId id="362" r:id="rId11"/>
    <p:sldId id="363" r:id="rId12"/>
    <p:sldId id="374" r:id="rId13"/>
    <p:sldId id="365" r:id="rId14"/>
    <p:sldId id="366" r:id="rId15"/>
    <p:sldId id="368" r:id="rId16"/>
    <p:sldId id="353" r:id="rId17"/>
    <p:sldId id="349" r:id="rId18"/>
    <p:sldId id="352" r:id="rId19"/>
    <p:sldId id="261" r:id="rId20"/>
    <p:sldId id="262" r:id="rId21"/>
    <p:sldId id="273" r:id="rId22"/>
    <p:sldId id="274" r:id="rId23"/>
    <p:sldId id="336" r:id="rId24"/>
    <p:sldId id="338" r:id="rId25"/>
    <p:sldId id="339" r:id="rId26"/>
    <p:sldId id="341" r:id="rId27"/>
    <p:sldId id="343" r:id="rId28"/>
    <p:sldId id="345" r:id="rId29"/>
    <p:sldId id="346" r:id="rId30"/>
    <p:sldId id="266" r:id="rId31"/>
    <p:sldId id="370" r:id="rId32"/>
    <p:sldId id="295" r:id="rId33"/>
    <p:sldId id="267" r:id="rId34"/>
    <p:sldId id="293" r:id="rId35"/>
    <p:sldId id="294" r:id="rId36"/>
    <p:sldId id="296" r:id="rId37"/>
    <p:sldId id="298" r:id="rId38"/>
    <p:sldId id="268" r:id="rId39"/>
    <p:sldId id="301" r:id="rId40"/>
    <p:sldId id="302" r:id="rId41"/>
    <p:sldId id="303" r:id="rId42"/>
    <p:sldId id="305" r:id="rId43"/>
    <p:sldId id="307" r:id="rId44"/>
    <p:sldId id="308" r:id="rId45"/>
    <p:sldId id="311" r:id="rId46"/>
    <p:sldId id="312" r:id="rId47"/>
    <p:sldId id="313" r:id="rId48"/>
    <p:sldId id="314" r:id="rId49"/>
    <p:sldId id="315" r:id="rId50"/>
    <p:sldId id="316" r:id="rId51"/>
    <p:sldId id="317" r:id="rId52"/>
    <p:sldId id="319" r:id="rId53"/>
    <p:sldId id="327" r:id="rId54"/>
    <p:sldId id="318" r:id="rId55"/>
    <p:sldId id="321" r:id="rId56"/>
    <p:sldId id="325" r:id="rId57"/>
    <p:sldId id="320" r:id="rId58"/>
    <p:sldId id="328" r:id="rId59"/>
    <p:sldId id="329" r:id="rId60"/>
    <p:sldId id="270" r:id="rId61"/>
    <p:sldId id="377" r:id="rId62"/>
    <p:sldId id="378" r:id="rId63"/>
    <p:sldId id="272" r:id="rId64"/>
  </p:sldIdLst>
  <p:sldSz cx="18288000" cy="10287000"/>
  <p:notesSz cx="6858000" cy="9144000"/>
  <p:embeddedFontLst>
    <p:embeddedFont>
      <p:font typeface="Lato" panose="020F0502020204030203" pitchFamily="34" charset="0"/>
      <p:regular r:id="rId66"/>
      <p:bold r:id="rId67"/>
      <p:italic r:id="rId68"/>
      <p:boldItalic r:id="rId69"/>
    </p:embeddedFont>
    <p:embeddedFont>
      <p:font typeface="Lato Bold" panose="020B0604020202020204" charset="0"/>
      <p:regular r:id="rId7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D0B0A018-C784-49D2-AFBD-C8A4122FAC29}">
          <p14:sldIdLst>
            <p14:sldId id="331"/>
            <p14:sldId id="360"/>
            <p14:sldId id="257"/>
            <p14:sldId id="355"/>
            <p14:sldId id="258"/>
            <p14:sldId id="375"/>
            <p14:sldId id="358"/>
            <p14:sldId id="376"/>
            <p14:sldId id="356"/>
            <p14:sldId id="362"/>
            <p14:sldId id="363"/>
            <p14:sldId id="374"/>
            <p14:sldId id="365"/>
            <p14:sldId id="366"/>
            <p14:sldId id="368"/>
            <p14:sldId id="353"/>
            <p14:sldId id="349"/>
            <p14:sldId id="352"/>
            <p14:sldId id="261"/>
            <p14:sldId id="262"/>
            <p14:sldId id="273"/>
            <p14:sldId id="274"/>
            <p14:sldId id="336"/>
            <p14:sldId id="338"/>
            <p14:sldId id="339"/>
            <p14:sldId id="341"/>
            <p14:sldId id="343"/>
            <p14:sldId id="345"/>
            <p14:sldId id="346"/>
            <p14:sldId id="266"/>
            <p14:sldId id="370"/>
            <p14:sldId id="295"/>
            <p14:sldId id="267"/>
            <p14:sldId id="293"/>
            <p14:sldId id="294"/>
            <p14:sldId id="296"/>
            <p14:sldId id="298"/>
            <p14:sldId id="268"/>
            <p14:sldId id="301"/>
            <p14:sldId id="302"/>
            <p14:sldId id="303"/>
            <p14:sldId id="305"/>
            <p14:sldId id="307"/>
            <p14:sldId id="308"/>
            <p14:sldId id="311"/>
            <p14:sldId id="312"/>
            <p14:sldId id="313"/>
            <p14:sldId id="314"/>
            <p14:sldId id="315"/>
            <p14:sldId id="316"/>
            <p14:sldId id="317"/>
            <p14:sldId id="319"/>
            <p14:sldId id="327"/>
            <p14:sldId id="318"/>
            <p14:sldId id="321"/>
            <p14:sldId id="325"/>
            <p14:sldId id="320"/>
            <p14:sldId id="328"/>
            <p14:sldId id="329"/>
            <p14:sldId id="270"/>
            <p14:sldId id="377"/>
            <p14:sldId id="378"/>
            <p14:sldId id="2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autoAdjust="0"/>
    <p:restoredTop sz="94694" autoAdjust="0"/>
  </p:normalViewPr>
  <p:slideViewPr>
    <p:cSldViewPr>
      <p:cViewPr varScale="1">
        <p:scale>
          <a:sx n="70" d="100"/>
          <a:sy n="70" d="100"/>
        </p:scale>
        <p:origin x="72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80D19-4BF9-48A6-8CB8-3B62A4A5FCD2}" type="datetimeFigureOut">
              <a:rPr lang="el-GR" smtClean="0"/>
              <a:t>16/1/2026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08333-90E4-42DE-8862-A8F46572A0E1}" type="slidenum">
              <a:rPr lang="el-GR" smtClean="0"/>
              <a:t>‹#›</a:t>
            </a:fld>
            <a:endParaRPr lang="el-GR"/>
          </a:p>
        </p:txBody>
      </p:sp>
    </p:spTree>
    <p:extLst>
      <p:ext uri="{BB962C8B-B14F-4D97-AF65-F5344CB8AC3E}">
        <p14:creationId xmlns:p14="http://schemas.microsoft.com/office/powerpoint/2010/main" val="381865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908333-90E4-42DE-8862-A8F46572A0E1}" type="slidenum">
              <a:rPr lang="el-GR" smtClean="0"/>
              <a:t>1</a:t>
            </a:fld>
            <a:endParaRPr lang="el-GR"/>
          </a:p>
        </p:txBody>
      </p:sp>
    </p:spTree>
    <p:extLst>
      <p:ext uri="{BB962C8B-B14F-4D97-AF65-F5344CB8AC3E}">
        <p14:creationId xmlns:p14="http://schemas.microsoft.com/office/powerpoint/2010/main" val="415467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7.jp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23.jpg"/><Relationship Id="rId9" Type="http://schemas.openxmlformats.org/officeDocument/2006/relationships/image" Target="../media/image28.jpeg"/></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jpeg"/><Relationship Id="rId7" Type="http://schemas.openxmlformats.org/officeDocument/2006/relationships/image" Target="../media/image27.jp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23.jpg"/><Relationship Id="rId9"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p1YbXMRbfkU?si=iDxutbnsPJz7S8G8" TargetMode="External"/><Relationship Id="rId2" Type="http://schemas.openxmlformats.org/officeDocument/2006/relationships/hyperlink" Target="https://youtu.be/WhepZMxNzZg?si=-jl29mRsNo1dVm3E"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XJRe73_5VZ4?si=z6EXX9DztGViaZGW"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hyperlink" Target="https://padlet.com/mefstathiou/padlet-c36ujr5cfwwxwhu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g"/></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5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g"/></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padlet.com/sep15052/padlet-717z4nplsnfbhtjn" TargetMode="External"/><Relationship Id="rId2" Type="http://schemas.openxmlformats.org/officeDocument/2006/relationships/hyperlink" Target="https://padlet.com/lidatou/padlet-kfs91gs5blko3yc" TargetMode="Externa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2.png"/><Relationship Id="rId4" Type="http://schemas.openxmlformats.org/officeDocument/2006/relationships/hyperlink" Target="https://youtu.be/WhepZMxNzZg?si=ixhRvxDF9QynOIsr"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padlet.com/lidatou/padlet-kfs91gs5blko3yc"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E7771AA-62BB-FBAF-07BC-988B1A8E9144}"/>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15CC40B-D6C3-98FF-E53B-5AE038121770}"/>
              </a:ext>
            </a:extLst>
          </p:cNvPr>
          <p:cNvSpPr txBox="1"/>
          <p:nvPr/>
        </p:nvSpPr>
        <p:spPr>
          <a:xfrm>
            <a:off x="-93850" y="1996014"/>
            <a:ext cx="9750800" cy="2862322"/>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14400"/>
              </a:lnSpc>
              <a:spcBef>
                <a:spcPts val="0"/>
              </a:spcBef>
              <a:spcAft>
                <a:spcPts val="0"/>
              </a:spcAft>
              <a:buClrTx/>
              <a:buSzTx/>
              <a:buFontTx/>
              <a:buNone/>
              <a:tabLst/>
              <a:defRPr/>
            </a:pPr>
            <a:endParaRPr kumimoji="0" lang="en-US" sz="144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8" name="Group 8">
            <a:extLst>
              <a:ext uri="{FF2B5EF4-FFF2-40B4-BE49-F238E27FC236}">
                <a16:creationId xmlns:a16="http://schemas.microsoft.com/office/drawing/2014/main" id="{3C0E9808-B77E-A6D0-EF32-3BB96F27A7DC}"/>
              </a:ext>
            </a:extLst>
          </p:cNvPr>
          <p:cNvGrpSpPr/>
          <p:nvPr/>
        </p:nvGrpSpPr>
        <p:grpSpPr>
          <a:xfrm rot="-5400000">
            <a:off x="4712497" y="4591188"/>
            <a:ext cx="225880" cy="5403316"/>
            <a:chOff x="0" y="0"/>
            <a:chExt cx="301173" cy="7204422"/>
          </a:xfrm>
        </p:grpSpPr>
        <p:grpSp>
          <p:nvGrpSpPr>
            <p:cNvPr id="9" name="Group 9">
              <a:extLst>
                <a:ext uri="{FF2B5EF4-FFF2-40B4-BE49-F238E27FC236}">
                  <a16:creationId xmlns:a16="http://schemas.microsoft.com/office/drawing/2014/main" id="{59906080-C00D-6CC1-D779-31E6DA21209C}"/>
                </a:ext>
              </a:extLst>
            </p:cNvPr>
            <p:cNvGrpSpPr/>
            <p:nvPr/>
          </p:nvGrpSpPr>
          <p:grpSpPr>
            <a:xfrm>
              <a:off x="0" y="0"/>
              <a:ext cx="301173" cy="7204422"/>
              <a:chOff x="0" y="0"/>
              <a:chExt cx="59491" cy="1423096"/>
            </a:xfrm>
          </p:grpSpPr>
          <p:sp>
            <p:nvSpPr>
              <p:cNvPr id="10" name="Freeform 10">
                <a:extLst>
                  <a:ext uri="{FF2B5EF4-FFF2-40B4-BE49-F238E27FC236}">
                    <a16:creationId xmlns:a16="http://schemas.microsoft.com/office/drawing/2014/main" id="{9663A7ED-5E8C-7A1B-183C-91EF996CC0CB}"/>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1" name="TextBox 11">
                <a:extLst>
                  <a:ext uri="{FF2B5EF4-FFF2-40B4-BE49-F238E27FC236}">
                    <a16:creationId xmlns:a16="http://schemas.microsoft.com/office/drawing/2014/main" id="{77FA3608-C487-E62E-BE47-884117F46D2A}"/>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a:extLst>
                <a:ext uri="{FF2B5EF4-FFF2-40B4-BE49-F238E27FC236}">
                  <a16:creationId xmlns:a16="http://schemas.microsoft.com/office/drawing/2014/main" id="{F87245E2-F8BA-7A5B-2DD0-51F032B614A9}"/>
                </a:ext>
              </a:extLst>
            </p:cNvPr>
            <p:cNvGrpSpPr/>
            <p:nvPr/>
          </p:nvGrpSpPr>
          <p:grpSpPr>
            <a:xfrm>
              <a:off x="0" y="0"/>
              <a:ext cx="301173" cy="1830478"/>
              <a:chOff x="0" y="0"/>
              <a:chExt cx="59491" cy="361576"/>
            </a:xfrm>
          </p:grpSpPr>
          <p:sp>
            <p:nvSpPr>
              <p:cNvPr id="13" name="Freeform 13">
                <a:extLst>
                  <a:ext uri="{FF2B5EF4-FFF2-40B4-BE49-F238E27FC236}">
                    <a16:creationId xmlns:a16="http://schemas.microsoft.com/office/drawing/2014/main" id="{BE0577FD-0D7B-1456-F35B-5D660ACAA328}"/>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4" name="TextBox 14">
                <a:extLst>
                  <a:ext uri="{FF2B5EF4-FFF2-40B4-BE49-F238E27FC236}">
                    <a16:creationId xmlns:a16="http://schemas.microsoft.com/office/drawing/2014/main" id="{DA50517E-1315-8081-8DEB-FF523C79ECD4}"/>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a:extLst>
                <a:ext uri="{FF2B5EF4-FFF2-40B4-BE49-F238E27FC236}">
                  <a16:creationId xmlns:a16="http://schemas.microsoft.com/office/drawing/2014/main" id="{4DAC4278-63B0-1CF8-EA7C-4D0812053987}"/>
                </a:ext>
              </a:extLst>
            </p:cNvPr>
            <p:cNvGrpSpPr/>
            <p:nvPr/>
          </p:nvGrpSpPr>
          <p:grpSpPr>
            <a:xfrm>
              <a:off x="0" y="1828197"/>
              <a:ext cx="301173" cy="795134"/>
              <a:chOff x="0" y="0"/>
              <a:chExt cx="59491" cy="157064"/>
            </a:xfrm>
          </p:grpSpPr>
          <p:sp>
            <p:nvSpPr>
              <p:cNvPr id="16" name="Freeform 16">
                <a:extLst>
                  <a:ext uri="{FF2B5EF4-FFF2-40B4-BE49-F238E27FC236}">
                    <a16:creationId xmlns:a16="http://schemas.microsoft.com/office/drawing/2014/main" id="{0F0B1450-5594-CD01-7707-10243D825A11}"/>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7" name="TextBox 17">
                <a:extLst>
                  <a:ext uri="{FF2B5EF4-FFF2-40B4-BE49-F238E27FC236}">
                    <a16:creationId xmlns:a16="http://schemas.microsoft.com/office/drawing/2014/main" id="{4F003A85-672B-39AC-93D6-AA5D85B857FC}"/>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a:extLst>
              <a:ext uri="{FF2B5EF4-FFF2-40B4-BE49-F238E27FC236}">
                <a16:creationId xmlns:a16="http://schemas.microsoft.com/office/drawing/2014/main" id="{2E0BC454-2F0E-A1F4-B147-55A81D6B3DCA}"/>
              </a:ext>
            </a:extLst>
          </p:cNvPr>
          <p:cNvGrpSpPr/>
          <p:nvPr/>
        </p:nvGrpSpPr>
        <p:grpSpPr>
          <a:xfrm>
            <a:off x="15477180" y="1130365"/>
            <a:ext cx="1352255" cy="274763"/>
            <a:chOff x="0" y="0"/>
            <a:chExt cx="1803007" cy="366350"/>
          </a:xfrm>
        </p:grpSpPr>
        <p:grpSp>
          <p:nvGrpSpPr>
            <p:cNvPr id="19" name="Group 19">
              <a:extLst>
                <a:ext uri="{FF2B5EF4-FFF2-40B4-BE49-F238E27FC236}">
                  <a16:creationId xmlns:a16="http://schemas.microsoft.com/office/drawing/2014/main" id="{4EAC8E17-3BE1-78C3-6663-5A69947B813C}"/>
                </a:ext>
              </a:extLst>
            </p:cNvPr>
            <p:cNvGrpSpPr/>
            <p:nvPr/>
          </p:nvGrpSpPr>
          <p:grpSpPr>
            <a:xfrm rot="-5400000">
              <a:off x="0" y="0"/>
              <a:ext cx="366350" cy="366350"/>
              <a:chOff x="0" y="0"/>
              <a:chExt cx="178795" cy="178795"/>
            </a:xfrm>
          </p:grpSpPr>
          <p:sp>
            <p:nvSpPr>
              <p:cNvPr id="20" name="Freeform 20">
                <a:extLst>
                  <a:ext uri="{FF2B5EF4-FFF2-40B4-BE49-F238E27FC236}">
                    <a16:creationId xmlns:a16="http://schemas.microsoft.com/office/drawing/2014/main" id="{B88FF27C-BB7F-6D95-3B04-3E20E305739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9D4F71EF-DDD6-99FD-366D-0A6A0FFC9BD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A103C742-0208-B1FC-2B70-CBA0D627A8A8}"/>
                </a:ext>
              </a:extLst>
            </p:cNvPr>
            <p:cNvGrpSpPr/>
            <p:nvPr/>
          </p:nvGrpSpPr>
          <p:grpSpPr>
            <a:xfrm rot="-5400000">
              <a:off x="718328" y="0"/>
              <a:ext cx="366350" cy="366350"/>
              <a:chOff x="0" y="0"/>
              <a:chExt cx="178795" cy="178795"/>
            </a:xfrm>
          </p:grpSpPr>
          <p:sp>
            <p:nvSpPr>
              <p:cNvPr id="23" name="Freeform 23">
                <a:extLst>
                  <a:ext uri="{FF2B5EF4-FFF2-40B4-BE49-F238E27FC236}">
                    <a16:creationId xmlns:a16="http://schemas.microsoft.com/office/drawing/2014/main" id="{CB637A30-85C7-BD9C-B7C9-88F94182514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40CDBBD9-3F2B-861F-794A-BCC45EE5A509}"/>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a:extLst>
                <a:ext uri="{FF2B5EF4-FFF2-40B4-BE49-F238E27FC236}">
                  <a16:creationId xmlns:a16="http://schemas.microsoft.com/office/drawing/2014/main" id="{C37FF00E-0BF0-E23B-1AFC-946F9F8C28CA}"/>
                </a:ext>
              </a:extLst>
            </p:cNvPr>
            <p:cNvGrpSpPr/>
            <p:nvPr/>
          </p:nvGrpSpPr>
          <p:grpSpPr>
            <a:xfrm rot="-5400000">
              <a:off x="1436657" y="0"/>
              <a:ext cx="366350" cy="366350"/>
              <a:chOff x="0" y="0"/>
              <a:chExt cx="178795" cy="178795"/>
            </a:xfrm>
          </p:grpSpPr>
          <p:sp>
            <p:nvSpPr>
              <p:cNvPr id="26" name="Freeform 26">
                <a:extLst>
                  <a:ext uri="{FF2B5EF4-FFF2-40B4-BE49-F238E27FC236}">
                    <a16:creationId xmlns:a16="http://schemas.microsoft.com/office/drawing/2014/main" id="{75E9AD6C-B03F-D82E-7FE6-678EFE353E5C}"/>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7" name="TextBox 27">
                <a:extLst>
                  <a:ext uri="{FF2B5EF4-FFF2-40B4-BE49-F238E27FC236}">
                    <a16:creationId xmlns:a16="http://schemas.microsoft.com/office/drawing/2014/main" id="{2807F025-68CF-E85A-B45F-89B8168185F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8" name="Group 28">
            <a:extLst>
              <a:ext uri="{FF2B5EF4-FFF2-40B4-BE49-F238E27FC236}">
                <a16:creationId xmlns:a16="http://schemas.microsoft.com/office/drawing/2014/main" id="{876CBB5A-50CB-2F9C-B676-FA44DD814BB0}"/>
              </a:ext>
            </a:extLst>
          </p:cNvPr>
          <p:cNvGrpSpPr/>
          <p:nvPr/>
        </p:nvGrpSpPr>
        <p:grpSpPr>
          <a:xfrm>
            <a:off x="-381720" y="-218676"/>
            <a:ext cx="1410420" cy="10724351"/>
            <a:chOff x="0" y="0"/>
            <a:chExt cx="371469" cy="2824521"/>
          </a:xfrm>
        </p:grpSpPr>
        <p:sp>
          <p:nvSpPr>
            <p:cNvPr id="29" name="Freeform 29">
              <a:extLst>
                <a:ext uri="{FF2B5EF4-FFF2-40B4-BE49-F238E27FC236}">
                  <a16:creationId xmlns:a16="http://schemas.microsoft.com/office/drawing/2014/main" id="{6D71D68B-CA59-8B6B-1445-58E46E32619B}"/>
                </a:ext>
              </a:extLst>
            </p:cNvPr>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30" name="TextBox 30">
              <a:extLst>
                <a:ext uri="{FF2B5EF4-FFF2-40B4-BE49-F238E27FC236}">
                  <a16:creationId xmlns:a16="http://schemas.microsoft.com/office/drawing/2014/main" id="{14AC261D-5E6F-B2B9-253B-C383D68E8474}"/>
                </a:ext>
              </a:extLst>
            </p:cNvPr>
            <p:cNvSpPr txBox="1"/>
            <p:nvPr/>
          </p:nvSpPr>
          <p:spPr>
            <a:xfrm>
              <a:off x="0" y="-38100"/>
              <a:ext cx="371469" cy="2862621"/>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a:extLst>
              <a:ext uri="{FF2B5EF4-FFF2-40B4-BE49-F238E27FC236}">
                <a16:creationId xmlns:a16="http://schemas.microsoft.com/office/drawing/2014/main" id="{C60349C4-6ADD-81D6-E6CE-6A4A2B220562}"/>
              </a:ext>
            </a:extLst>
          </p:cNvPr>
          <p:cNvGrpSpPr/>
          <p:nvPr/>
        </p:nvGrpSpPr>
        <p:grpSpPr>
          <a:xfrm>
            <a:off x="-229320" y="-66276"/>
            <a:ext cx="1258020" cy="1655660"/>
            <a:chOff x="0" y="0"/>
            <a:chExt cx="331330" cy="436059"/>
          </a:xfrm>
        </p:grpSpPr>
        <p:sp>
          <p:nvSpPr>
            <p:cNvPr id="32" name="Freeform 32">
              <a:extLst>
                <a:ext uri="{FF2B5EF4-FFF2-40B4-BE49-F238E27FC236}">
                  <a16:creationId xmlns:a16="http://schemas.microsoft.com/office/drawing/2014/main" id="{BD86E98E-2E1F-D093-22C3-935314A2A529}"/>
                </a:ext>
              </a:extLst>
            </p:cNvPr>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33" name="TextBox 33">
              <a:extLst>
                <a:ext uri="{FF2B5EF4-FFF2-40B4-BE49-F238E27FC236}">
                  <a16:creationId xmlns:a16="http://schemas.microsoft.com/office/drawing/2014/main" id="{3715A632-5637-DACB-88C1-6EEC5789FD5E}"/>
                </a:ext>
              </a:extLst>
            </p:cNvPr>
            <p:cNvSpPr txBox="1"/>
            <p:nvPr/>
          </p:nvSpPr>
          <p:spPr>
            <a:xfrm>
              <a:off x="0" y="-38100"/>
              <a:ext cx="331330" cy="474159"/>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9" name="Content Placeholder 13" descr="A group of people walking on a street&#10;&#10;AI-generated content may be incorrect.">
            <a:extLst>
              <a:ext uri="{FF2B5EF4-FFF2-40B4-BE49-F238E27FC236}">
                <a16:creationId xmlns:a16="http://schemas.microsoft.com/office/drawing/2014/main" id="{6E523866-65F0-D1A5-B1D9-01EC9F8FF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6950" y="2854107"/>
            <a:ext cx="7764260" cy="4325797"/>
          </a:xfrm>
          <a:prstGeom prst="rect">
            <a:avLst/>
          </a:prstGeom>
        </p:spPr>
      </p:pic>
      <p:pic>
        <p:nvPicPr>
          <p:cNvPr id="40" name="Picture 2" descr="Blue text on a black background&#10;&#10;AI-generated content may be incorrect.">
            <a:extLst>
              <a:ext uri="{FF2B5EF4-FFF2-40B4-BE49-F238E27FC236}">
                <a16:creationId xmlns:a16="http://schemas.microsoft.com/office/drawing/2014/main" id="{064F49A1-BE90-F4C7-8B5C-AAE9BE3B9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90" y="308270"/>
            <a:ext cx="3047619" cy="761905"/>
          </a:xfrm>
          <a:prstGeom prst="rect">
            <a:avLst/>
          </a:prstGeom>
        </p:spPr>
      </p:pic>
      <p:sp>
        <p:nvSpPr>
          <p:cNvPr id="4" name="TextBox 3">
            <a:extLst>
              <a:ext uri="{FF2B5EF4-FFF2-40B4-BE49-F238E27FC236}">
                <a16:creationId xmlns:a16="http://schemas.microsoft.com/office/drawing/2014/main" id="{7158D8F7-9412-F8F7-8777-8EEFCF49537C}"/>
              </a:ext>
            </a:extLst>
          </p:cNvPr>
          <p:cNvSpPr txBox="1"/>
          <p:nvPr/>
        </p:nvSpPr>
        <p:spPr>
          <a:xfrm>
            <a:off x="1752600" y="2607952"/>
            <a:ext cx="7162800" cy="5689058"/>
          </a:xfrm>
          <a:prstGeom prst="rect">
            <a:avLst/>
          </a:prstGeom>
          <a:noFill/>
        </p:spPr>
        <p:txBody>
          <a:bodyPr wrap="square">
            <a:spAutoFit/>
          </a:bodyPr>
          <a:lstStyle/>
          <a:p>
            <a:pPr lvl="0" algn="ctr">
              <a:defRPr/>
            </a:pPr>
            <a:r>
              <a:rPr lang="el-GR" sz="3200" b="1" dirty="0">
                <a:latin typeface="Times New Roman" panose="02020603050405020304" pitchFamily="18" charset="0"/>
                <a:cs typeface="Times New Roman" panose="02020603050405020304" pitchFamily="18" charset="0"/>
              </a:rPr>
              <a:t>Ενημερωτική δράση-Εργαστήριο </a:t>
            </a:r>
            <a:br>
              <a:rPr lang="el-GR" sz="3200" b="1" dirty="0">
                <a:latin typeface="Times New Roman" panose="02020603050405020304" pitchFamily="18" charset="0"/>
                <a:cs typeface="Times New Roman" panose="02020603050405020304" pitchFamily="18" charset="0"/>
              </a:rPr>
            </a:br>
            <a:r>
              <a:rPr lang="el-GR" sz="3200" b="1" dirty="0">
                <a:latin typeface="Times New Roman" panose="02020603050405020304" pitchFamily="18" charset="0"/>
                <a:cs typeface="Times New Roman" panose="02020603050405020304" pitchFamily="18" charset="0"/>
              </a:rPr>
              <a:t>για την ένταξη του εκτενούς/αυτοτελούς λογοτεχνικού έργου στην εκπαίδευση και την καλλιέργεια της </a:t>
            </a:r>
            <a:r>
              <a:rPr lang="el-GR" sz="3200" b="1" dirty="0" err="1">
                <a:latin typeface="Times New Roman" panose="02020603050405020304" pitchFamily="18" charset="0"/>
                <a:cs typeface="Times New Roman" panose="02020603050405020304" pitchFamily="18" charset="0"/>
              </a:rPr>
              <a:t>φιλαναγνωσίας</a:t>
            </a:r>
            <a:r>
              <a:rPr lang="el-GR" sz="3200" b="1" dirty="0">
                <a:latin typeface="Times New Roman" panose="02020603050405020304" pitchFamily="18" charset="0"/>
                <a:cs typeface="Times New Roman" panose="02020603050405020304" pitchFamily="18" charset="0"/>
              </a:rPr>
              <a:t> </a:t>
            </a:r>
          </a:p>
          <a:p>
            <a:pPr lvl="0" algn="ctr">
              <a:lnSpc>
                <a:spcPct val="150000"/>
              </a:lnSpc>
              <a:defRPr/>
            </a:pPr>
            <a:endParaRPr lang="el-GR" sz="2400" dirty="0">
              <a:latin typeface="Times New Roman" panose="02020603050405020304" pitchFamily="18" charset="0"/>
              <a:cs typeface="Times New Roman" panose="02020603050405020304" pitchFamily="18" charset="0"/>
            </a:endParaRPr>
          </a:p>
          <a:p>
            <a:pPr lvl="0" algn="ctr">
              <a:lnSpc>
                <a:spcPct val="150000"/>
              </a:lnSpc>
              <a:defRPr/>
            </a:pP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Πρόταση διδακτικής αξιοποίησης του λογοτεχνικού έργου </a:t>
            </a:r>
          </a:p>
          <a:p>
            <a:pPr algn="ctr"/>
            <a:r>
              <a:rPr lang="el-GR" sz="2400" b="1" dirty="0">
                <a:latin typeface="Times New Roman" panose="02020603050405020304" pitchFamily="18" charset="0"/>
                <a:cs typeface="Times New Roman" panose="02020603050405020304" pitchFamily="18" charset="0"/>
              </a:rPr>
              <a:t>«Η τιμή και το χρήμα» </a:t>
            </a:r>
          </a:p>
          <a:p>
            <a:pPr algn="ctr"/>
            <a:r>
              <a:rPr lang="el-GR" sz="2400" dirty="0">
                <a:latin typeface="Times New Roman" panose="02020603050405020304" pitchFamily="18" charset="0"/>
                <a:cs typeface="Times New Roman" panose="02020603050405020304" pitchFamily="18" charset="0"/>
              </a:rPr>
              <a:t>του Κωνσταντίνου Θεοτόκη</a:t>
            </a:r>
            <a:endParaRPr lang="en-GB" sz="2400" dirty="0">
              <a:latin typeface="Times New Roman" panose="02020603050405020304" pitchFamily="18" charset="0"/>
              <a:cs typeface="Times New Roman" panose="02020603050405020304" pitchFamily="18" charset="0"/>
            </a:endParaRPr>
          </a:p>
          <a:p>
            <a:pPr lvl="0" algn="ctr">
              <a:lnSpc>
                <a:spcPct val="150000"/>
              </a:lnSpc>
              <a:defRPr/>
            </a:pPr>
            <a:endParaRPr lang="el-GR" sz="2400" b="1"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2820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2811AA-3EA2-3CA0-7D20-14D363AB7B0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1B72A59-B381-E72C-D432-FF93EEFDA711}"/>
              </a:ext>
            </a:extLst>
          </p:cNvPr>
          <p:cNvSpPr txBox="1"/>
          <p:nvPr/>
        </p:nvSpPr>
        <p:spPr>
          <a:xfrm>
            <a:off x="4191000" y="1250097"/>
            <a:ext cx="13944600" cy="124957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Αναπλαισίωση</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του παιδαγωγικού και γνωστικού προσανατολισμού-</a:t>
            </a:r>
            <a:r>
              <a:rPr kumimoji="0" lang="el-GR"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Αλλαγή παραδείγματος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3600" b="1" dirty="0">
              <a:solidFill>
                <a:prstClr val="white"/>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Η λογοτεχνία ως </a:t>
            </a:r>
            <a:r>
              <a:rPr lang="el-GR" sz="3200" b="1" dirty="0">
                <a:solidFill>
                  <a:prstClr val="white"/>
                </a:solidFill>
                <a:latin typeface="Times New Roman" panose="02020603050405020304" pitchFamily="18" charset="0"/>
                <a:cs typeface="Times New Roman" panose="02020603050405020304" pitchFamily="18" charset="0"/>
              </a:rPr>
              <a:t>ζωντανή εμπειρία </a:t>
            </a:r>
            <a:r>
              <a:rPr lang="el-GR" sz="3200" dirty="0">
                <a:solidFill>
                  <a:prstClr val="white"/>
                </a:solidFill>
                <a:latin typeface="Times New Roman" panose="02020603050405020304" pitchFamily="18" charset="0"/>
                <a:cs typeface="Times New Roman" panose="02020603050405020304" pitchFamily="18" charset="0"/>
              </a:rPr>
              <a:t>νοήματος και ανάπτυξης σχέσης μαζί της (</a:t>
            </a:r>
            <a:r>
              <a:rPr lang="en-GB" sz="3200" dirty="0">
                <a:solidFill>
                  <a:prstClr val="white"/>
                </a:solidFill>
                <a:latin typeface="Times New Roman" panose="02020603050405020304" pitchFamily="18" charset="0"/>
                <a:cs typeface="Times New Roman" panose="02020603050405020304" pitchFamily="18" charset="0"/>
              </a:rPr>
              <a:t>Felski, 2015)</a:t>
            </a:r>
            <a:endParaRPr lang="el-GR" sz="3200" dirty="0">
              <a:solidFill>
                <a:prstClr val="white"/>
              </a:solidFill>
              <a:latin typeface="Times New Roman" panose="02020603050405020304" pitchFamily="18" charset="0"/>
              <a:cs typeface="Times New Roman" panose="02020603050405020304" pitchFamily="18" charset="0"/>
            </a:endParaRPr>
          </a:p>
          <a:p>
            <a:pPr marL="571500" lvl="0" indent="-5715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L="571500" lvl="0" indent="-5715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Το λογοτεχνικό έργο ως </a:t>
            </a:r>
            <a:r>
              <a:rPr lang="el-GR" sz="3200" b="1" dirty="0">
                <a:solidFill>
                  <a:prstClr val="white"/>
                </a:solidFill>
                <a:latin typeface="Times New Roman" panose="02020603050405020304" pitchFamily="18" charset="0"/>
                <a:cs typeface="Times New Roman" panose="02020603050405020304" pitchFamily="18" charset="0"/>
              </a:rPr>
              <a:t>αντικείμενο σύνδεσης</a:t>
            </a:r>
            <a:r>
              <a:rPr lang="el-GR" sz="3200" dirty="0">
                <a:solidFill>
                  <a:prstClr val="white"/>
                </a:solidFill>
                <a:latin typeface="Times New Roman" panose="02020603050405020304" pitchFamily="18" charset="0"/>
                <a:cs typeface="Times New Roman" panose="02020603050405020304" pitchFamily="18" charset="0"/>
              </a:rPr>
              <a:t> μαζί του και όχι αποκωδικοποίησης των μηνυμάτων του (</a:t>
            </a:r>
            <a:r>
              <a:rPr lang="en-GB" sz="3200" dirty="0">
                <a:solidFill>
                  <a:prstClr val="white"/>
                </a:solidFill>
                <a:latin typeface="Times New Roman" panose="02020603050405020304" pitchFamily="18" charset="0"/>
                <a:cs typeface="Times New Roman" panose="02020603050405020304" pitchFamily="18" charset="0"/>
              </a:rPr>
              <a:t>Felski, 2015)</a:t>
            </a:r>
            <a:endParaRPr lang="el-GR" sz="3200" dirty="0">
              <a:solidFill>
                <a:prstClr val="white"/>
              </a:solidFill>
              <a:latin typeface="Times New Roman" panose="02020603050405020304" pitchFamily="18" charset="0"/>
              <a:cs typeface="Times New Roman" panose="02020603050405020304" pitchFamily="18" charset="0"/>
            </a:endParaRPr>
          </a:p>
          <a:p>
            <a:pPr marL="571500" lvl="0" indent="-5715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Από τη διδασκαλία της λογοτεχνίας, στη διδασκαλία </a:t>
            </a:r>
            <a:r>
              <a:rPr lang="el-GR" sz="3200" b="1" dirty="0">
                <a:solidFill>
                  <a:prstClr val="white"/>
                </a:solidFill>
                <a:latin typeface="Times New Roman" panose="02020603050405020304" pitchFamily="18" charset="0"/>
                <a:cs typeface="Times New Roman" panose="02020603050405020304" pitchFamily="18" charset="0"/>
              </a:rPr>
              <a:t>μέσω της λογοτεχνίας</a:t>
            </a:r>
            <a:r>
              <a:rPr lang="el-GR" sz="3200" dirty="0">
                <a:solidFill>
                  <a:prstClr val="white"/>
                </a:solidFill>
                <a:latin typeface="Times New Roman" panose="02020603050405020304" pitchFamily="18" charset="0"/>
                <a:cs typeface="Times New Roman" panose="02020603050405020304" pitchFamily="18" charset="0"/>
              </a:rPr>
              <a:t> του εαυτού, της κοινωνίας, του κόσμου</a:t>
            </a:r>
          </a:p>
          <a:p>
            <a:pPr marL="457200" lvl="0" indent="-4572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Από την προσωπική ανάγνωση και βίωμα, στη συλλογική αναγνωστική εμπειρία  και αντίστροφα</a:t>
            </a:r>
          </a:p>
          <a:p>
            <a:pPr marL="457200" lvl="0" indent="-4572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Διατήρηση των βασικών διδακτικών στόχων του ισχύοντος  ΠΣ και υπηρέτηση των προσδοκώμενων μαθησιακών αποτελεσμάτων του νέου ΠΣ</a:t>
            </a:r>
            <a:endParaRPr lang="en-GB" sz="3200" dirty="0">
              <a:solidFill>
                <a:prstClr val="white"/>
              </a:solidFill>
              <a:latin typeface="Times New Roman" panose="02020603050405020304" pitchFamily="18" charset="0"/>
              <a:cs typeface="Times New Roman" panose="02020603050405020304" pitchFamily="18" charset="0"/>
            </a:endParaRPr>
          </a:p>
          <a:p>
            <a:pPr marL="571500" lvl="0" indent="-5715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dirty="0">
              <a:solidFill>
                <a:prstClr val="white"/>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l-GR"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8" name="Εικόνα 17">
            <a:extLst>
              <a:ext uri="{FF2B5EF4-FFF2-40B4-BE49-F238E27FC236}">
                <a16:creationId xmlns:a16="http://schemas.microsoft.com/office/drawing/2014/main" id="{DD9846B1-4A08-0D86-A61E-D732A0857B47}"/>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545E31F1-799F-0506-BC2A-56FBF8784F8F}"/>
              </a:ext>
            </a:extLst>
          </p:cNvPr>
          <p:cNvSpPr txBox="1"/>
          <p:nvPr/>
        </p:nvSpPr>
        <p:spPr>
          <a:xfrm>
            <a:off x="5334000" y="419100"/>
            <a:ext cx="1214767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01 Γιατί </a:t>
            </a:r>
            <a:r>
              <a:rPr lang="el-GR" sz="4800" dirty="0">
                <a:solidFill>
                  <a:prstClr val="white"/>
                </a:solidFill>
                <a:latin typeface="Times New Roman" panose="02020603050405020304" pitchFamily="18" charset="0"/>
                <a:cs typeface="Times New Roman" panose="02020603050405020304" pitchFamily="18" charset="0"/>
              </a:rPr>
              <a:t>το αυτοτελές λογοτεχνικό έργο</a:t>
            </a:r>
            <a:r>
              <a:rPr kumimoji="0" lang="el-G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l-GR"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6EC9406B-0EE7-E689-1687-595D584B3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spTree>
    <p:extLst>
      <p:ext uri="{BB962C8B-B14F-4D97-AF65-F5344CB8AC3E}">
        <p14:creationId xmlns:p14="http://schemas.microsoft.com/office/powerpoint/2010/main" val="2400436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D338A677-7B42-31D5-2BAF-81AD2E11D19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C7FD21C-C0F3-1886-93C9-951E5E6E9E44}"/>
              </a:ext>
            </a:extLst>
          </p:cNvPr>
          <p:cNvSpPr txBox="1"/>
          <p:nvPr/>
        </p:nvSpPr>
        <p:spPr>
          <a:xfrm>
            <a:off x="10154030" y="632644"/>
            <a:ext cx="6090065" cy="242707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Βασικές στοχεύσεις της ένταξης του αυτοτελούς λογοτεχνικού έργου στην εκπαίδευση</a:t>
            </a:r>
            <a:endParaRPr kumimoji="0" lang="en-US" sz="3200" b="0" i="0" u="none" strike="noStrike" kern="1200" cap="none" spc="0" normalizeH="0" baseline="0" noProof="0" dirty="0">
              <a:ln>
                <a:noFill/>
              </a:ln>
              <a:solidFill>
                <a:srgbClr val="253439"/>
              </a:solidFill>
              <a:effectLst/>
              <a:uLnTx/>
              <a:uFillTx/>
              <a:latin typeface="Lato"/>
              <a:ea typeface="Lato"/>
              <a:cs typeface="Lato"/>
              <a:sym typeface="Lato"/>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3FE4975B-772E-9F2B-BDA1-72508414DB13}"/>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C535A27F-AA7F-9CC5-F386-C6F8F6DBF22C}"/>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2350A584-9886-62B5-0435-DBC55064F54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7B15E98B-6BC5-1A5F-085B-BA329BFF006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F4A78BAE-9F27-FEC0-AC59-3A31744A8D09}"/>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E2F6BE92-DBD7-5A82-4F67-DA626024698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F921EBD8-48E4-0FBB-59A3-872EBA86811E}"/>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EB23C494-E6B8-3608-AC39-3F58DD82C777}"/>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E00F4A7C-5104-5FC9-042A-C76F3A95FCAE}"/>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E367E18E-76FB-90FD-9FBD-F041A9769EA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89BD8222-1C52-9DAF-A38D-A7D49E17485C}"/>
              </a:ext>
            </a:extLst>
          </p:cNvPr>
          <p:cNvGrpSpPr/>
          <p:nvPr/>
        </p:nvGrpSpPr>
        <p:grpSpPr>
          <a:xfrm>
            <a:off x="9406315" y="5143500"/>
            <a:ext cx="8195885" cy="3473771"/>
            <a:chOff x="0" y="-646463"/>
            <a:chExt cx="10927847" cy="4631695"/>
          </a:xfrm>
        </p:grpSpPr>
        <p:sp>
          <p:nvSpPr>
            <p:cNvPr id="17" name="Freeform 6">
              <a:extLst>
                <a:ext uri="{FF2B5EF4-FFF2-40B4-BE49-F238E27FC236}">
                  <a16:creationId xmlns:a16="http://schemas.microsoft.com/office/drawing/2014/main" id="{0EBDC1F4-87E5-CA76-56E4-7E690422E0D1}"/>
                </a:ext>
              </a:extLst>
            </p:cNvPr>
            <p:cNvSpPr/>
            <p:nvPr/>
          </p:nvSpPr>
          <p:spPr>
            <a:xfrm>
              <a:off x="0" y="-542026"/>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A831414E-8333-4B3F-44A2-4EAE0538D6ED}"/>
                </a:ext>
              </a:extLst>
            </p:cNvPr>
            <p:cNvSpPr txBox="1"/>
            <p:nvPr/>
          </p:nvSpPr>
          <p:spPr>
            <a:xfrm>
              <a:off x="666247" y="-646463"/>
              <a:ext cx="10261600" cy="4631695"/>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Ψυχαγωγική ανάγνωση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Reading for pleasure)</a:t>
              </a:r>
              <a:r>
                <a:rPr kumimoji="0" lang="el-G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Ανάπτυξη θετικής στάσης, προσωπικής σχέσης και αυτονομίας στην ανάγνωση</a:t>
              </a:r>
            </a:p>
            <a:p>
              <a:pPr marL="0" marR="0" lvl="0" indent="0" algn="l" defTabSz="914400" rtl="0" eaLnBrk="1" fontAlgn="auto" latinLnBrk="0" hangingPunct="1">
                <a:lnSpc>
                  <a:spcPct val="110000"/>
                </a:lnSpc>
                <a:spcBef>
                  <a:spcPts val="0"/>
                </a:spcBef>
                <a:spcAft>
                  <a:spcPts val="0"/>
                </a:spcAft>
                <a:buClrTx/>
                <a:buSzTx/>
                <a:buFontTx/>
                <a:buNone/>
                <a:tabLst/>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23A30ED1-91A9-CC7E-DF22-8650A5AC0698}"/>
              </a:ext>
            </a:extLst>
          </p:cNvPr>
          <p:cNvSpPr txBox="1"/>
          <p:nvPr/>
        </p:nvSpPr>
        <p:spPr>
          <a:xfrm>
            <a:off x="9982200" y="3087213"/>
            <a:ext cx="7848600" cy="950004"/>
          </a:xfrm>
          <a:prstGeom prst="rect">
            <a:avLst/>
          </a:prstGeom>
        </p:spPr>
        <p:txBody>
          <a:bodyPr wrap="square" lIns="0" tIns="0" rIns="0" bIns="0" rtlCol="0" anchor="t">
            <a:spAutoFit/>
          </a:bodyPr>
          <a:lstStyle/>
          <a:p>
            <a:pPr lvl="0">
              <a:lnSpc>
                <a:spcPct val="120000"/>
              </a:lnSpc>
              <a:defRPr/>
            </a:pPr>
            <a:r>
              <a:rPr lang="el-GR" sz="3200" b="1" dirty="0">
                <a:solidFill>
                  <a:prstClr val="black"/>
                </a:solidFill>
                <a:latin typeface="Times New Roman" panose="02020603050405020304" pitchFamily="18" charset="0"/>
                <a:cs typeface="Times New Roman" panose="02020603050405020304" pitchFamily="18" charset="0"/>
              </a:rPr>
              <a:t>Φιλαναγνωσία</a:t>
            </a:r>
            <a:r>
              <a:rPr lang="el-GR"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H </a:t>
            </a:r>
            <a:r>
              <a:rPr lang="el-GR" sz="3200" dirty="0">
                <a:solidFill>
                  <a:prstClr val="black"/>
                </a:solidFill>
                <a:latin typeface="Times New Roman" panose="02020603050405020304" pitchFamily="18" charset="0"/>
                <a:cs typeface="Times New Roman" panose="02020603050405020304" pitchFamily="18" charset="0"/>
              </a:rPr>
              <a:t>ανάγνωση ως τρόπος ζωής</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CA033B40-DB97-8F05-4A6D-CC3AF79E0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591FFDEF-DE27-E6C7-9FA6-E8F6833D3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38790100-F9A9-6E33-1071-470133DDB779}"/>
              </a:ext>
            </a:extLst>
          </p:cNvPr>
          <p:cNvSpPr/>
          <p:nvPr/>
        </p:nvSpPr>
        <p:spPr>
          <a:xfrm>
            <a:off x="9406315" y="326051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63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63B214EA-E297-ABE7-A2AC-F87B9E0465E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73AB863-5E09-B337-05BA-DB41BBED2E73}"/>
              </a:ext>
            </a:extLst>
          </p:cNvPr>
          <p:cNvSpPr txBox="1"/>
          <p:nvPr/>
        </p:nvSpPr>
        <p:spPr>
          <a:xfrm>
            <a:off x="10154030" y="632644"/>
            <a:ext cx="6090065" cy="1934632"/>
          </a:xfrm>
          <a:prstGeom prst="rect">
            <a:avLst/>
          </a:prstGeom>
        </p:spPr>
        <p:txBody>
          <a:bodyPr wrap="square" lIns="0" tIns="0" rIns="0" bIns="0" rtlCol="0" anchor="t">
            <a:spAutoFit/>
          </a:bodyPr>
          <a:lstStyle/>
          <a:p>
            <a:pPr lvl="0" algn="ctr">
              <a:spcBef>
                <a:spcPct val="0"/>
              </a:spcBef>
              <a:defRPr/>
            </a:pPr>
            <a:r>
              <a:rPr lang="el-GR" sz="3200" b="1" dirty="0">
                <a:solidFill>
                  <a:prstClr val="black"/>
                </a:solidFill>
                <a:latin typeface="Times New Roman" panose="02020603050405020304" pitchFamily="18" charset="0"/>
                <a:cs typeface="Times New Roman" panose="02020603050405020304" pitchFamily="18" charset="0"/>
              </a:rPr>
              <a:t>Επισημάνσεις στις μεθοδολογικές αρχές της αναγνωστικής εμπειρίας</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3A602EBA-5BC6-6311-ED1D-9259CDCA0A01}"/>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60E3C97A-C3F2-F93D-DD0E-2DD7ACECEE27}"/>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E0A0FD31-93CD-12E1-FE01-63E8DC90145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C3E5434E-A9DB-EC2E-72E3-274B8E8010B9}"/>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BA755E2-4FFD-4F7C-23F3-961036D4891A}"/>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FCCC5CC7-85BF-A2B5-7B33-5B4CBFD3D82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C1131D04-0225-E025-0EB1-0DB61D20A967}"/>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36BB11E5-706F-85FF-4975-1D71CF738460}"/>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33615387-D8D0-33E8-0FE1-5FE01AB9A14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910D0E1C-7868-EF29-3CD8-22ECE24DCA62}"/>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34FC9139-CAD2-DC87-679B-B72E99DC34D7}"/>
              </a:ext>
            </a:extLst>
          </p:cNvPr>
          <p:cNvGrpSpPr/>
          <p:nvPr/>
        </p:nvGrpSpPr>
        <p:grpSpPr>
          <a:xfrm>
            <a:off x="9431942" y="4096480"/>
            <a:ext cx="8170258" cy="2354044"/>
            <a:chOff x="34168" y="-2042490"/>
            <a:chExt cx="10893679" cy="3138726"/>
          </a:xfrm>
        </p:grpSpPr>
        <p:sp>
          <p:nvSpPr>
            <p:cNvPr id="17" name="Freeform 6">
              <a:extLst>
                <a:ext uri="{FF2B5EF4-FFF2-40B4-BE49-F238E27FC236}">
                  <a16:creationId xmlns:a16="http://schemas.microsoft.com/office/drawing/2014/main" id="{560E8F47-1E7F-9B60-8C9A-37AA9675F03B}"/>
                </a:ext>
              </a:extLst>
            </p:cNvPr>
            <p:cNvSpPr/>
            <p:nvPr/>
          </p:nvSpPr>
          <p:spPr>
            <a:xfrm>
              <a:off x="34168" y="-2042490"/>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BBBD43B1-8051-AA1B-7F2C-457929846FE8}"/>
                </a:ext>
              </a:extLst>
            </p:cNvPr>
            <p:cNvSpPr txBox="1"/>
            <p:nvPr/>
          </p:nvSpPr>
          <p:spPr>
            <a:xfrm>
              <a:off x="666247" y="-646463"/>
              <a:ext cx="10261600" cy="1742699"/>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8EAF1A6A-C2D6-556B-58F4-DD1495AFD46F}"/>
              </a:ext>
            </a:extLst>
          </p:cNvPr>
          <p:cNvSpPr txBox="1"/>
          <p:nvPr/>
        </p:nvSpPr>
        <p:spPr>
          <a:xfrm>
            <a:off x="9931629" y="2476500"/>
            <a:ext cx="7899171" cy="7191712"/>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Γενικά: </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Αναπλαισίωση</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του διδακτικού προσανατολισμού Από τη διδασκαλία της λογοτεχνίας, στη διδασκαλία μέσω της λογοτεχνίας του εαυτού, της κοινωνίας, του κόσμου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Ολιστική προσέγγιση</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Δημιουργία προσωπικής και ταυτόχρονα συλλογικής αναγνωστικής εμπειρίας</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(Αναγνωστική αυτονομία των μαθητών/τριών και ταυτόχρονα δημιουργία κοινότητας αναγνωστών/</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στριών</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Ένταξη δράσεων για την καλλιέργεια της </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φιλαναγνωσίας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στην καθημερινή σχολική ζωή</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Εξωστρέφεια του εγχειρήματος</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3062CA55-BC30-4FD5-7B48-D295639AC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9B92A25D-496D-4D0A-F875-A74B17F04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CB7B7C94-A26D-9E4C-02FB-A2E8A47FA420}"/>
              </a:ext>
            </a:extLst>
          </p:cNvPr>
          <p:cNvSpPr/>
          <p:nvPr/>
        </p:nvSpPr>
        <p:spPr>
          <a:xfrm>
            <a:off x="9431942" y="2522569"/>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6">
            <a:extLst>
              <a:ext uri="{FF2B5EF4-FFF2-40B4-BE49-F238E27FC236}">
                <a16:creationId xmlns:a16="http://schemas.microsoft.com/office/drawing/2014/main" id="{E5BBEBA8-0911-14D8-3A0B-8670885BD835}"/>
              </a:ext>
            </a:extLst>
          </p:cNvPr>
          <p:cNvSpPr/>
          <p:nvPr/>
        </p:nvSpPr>
        <p:spPr>
          <a:xfrm>
            <a:off x="9419471" y="703738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6">
            <a:extLst>
              <a:ext uri="{FF2B5EF4-FFF2-40B4-BE49-F238E27FC236}">
                <a16:creationId xmlns:a16="http://schemas.microsoft.com/office/drawing/2014/main" id="{24DD26F3-DD2E-3501-FD57-9CA8F0E63DF8}"/>
              </a:ext>
            </a:extLst>
          </p:cNvPr>
          <p:cNvSpPr/>
          <p:nvPr/>
        </p:nvSpPr>
        <p:spPr>
          <a:xfrm>
            <a:off x="9431942" y="8420100"/>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6">
            <a:extLst>
              <a:ext uri="{FF2B5EF4-FFF2-40B4-BE49-F238E27FC236}">
                <a16:creationId xmlns:a16="http://schemas.microsoft.com/office/drawing/2014/main" id="{0A7E3A7D-6D5B-8BE2-1BEA-223C4EA9E24F}"/>
              </a:ext>
            </a:extLst>
          </p:cNvPr>
          <p:cNvSpPr/>
          <p:nvPr/>
        </p:nvSpPr>
        <p:spPr>
          <a:xfrm>
            <a:off x="9431942" y="497998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46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F5F85F49-75EB-83FE-EC4A-E2A5290B65D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5334981-6921-ED30-B66F-92B81113AAC5}"/>
              </a:ext>
            </a:extLst>
          </p:cNvPr>
          <p:cNvSpPr txBox="1"/>
          <p:nvPr/>
        </p:nvSpPr>
        <p:spPr>
          <a:xfrm>
            <a:off x="9246608" y="342900"/>
            <a:ext cx="7441192" cy="29195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Επισημάνσεις στον σχεδιασμό και την οργάνωση της αναγνωστικής εμπειρίας</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0258B027-2EE5-8057-5DB1-7C5AFBD6E47B}"/>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0423A877-ECAC-C623-98E8-9CC2F9AA3489}"/>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4BEE113F-3E70-1E8A-0AEF-98FE9140F81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16EEF81-D1AE-F1D1-34C9-705971B2BF2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8BE5718-0BB9-B4F7-18EC-3135922DDD3E}"/>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C1B8631F-CB94-65C2-C85A-AA9F4C665E5F}"/>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AB69747D-9CBD-EBBB-48D7-D5A5E51B6A13}"/>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A9BDD5CB-71DA-6B56-83F9-6D67BB986C8C}"/>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DD4B26FA-01EE-ED21-AFE2-A46ECD6B77F7}"/>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2252EEB1-E335-D825-BD4E-C250E9AF7ABD}"/>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9FE76D96-EE91-6EE9-DBB4-AFC342FF4AC7}"/>
              </a:ext>
            </a:extLst>
          </p:cNvPr>
          <p:cNvGrpSpPr/>
          <p:nvPr/>
        </p:nvGrpSpPr>
        <p:grpSpPr>
          <a:xfrm>
            <a:off x="8741147" y="6181900"/>
            <a:ext cx="7437695" cy="1781000"/>
            <a:chOff x="206424" y="1690337"/>
            <a:chExt cx="9773407" cy="2161803"/>
          </a:xfrm>
        </p:grpSpPr>
        <p:sp>
          <p:nvSpPr>
            <p:cNvPr id="17" name="Freeform 6">
              <a:extLst>
                <a:ext uri="{FF2B5EF4-FFF2-40B4-BE49-F238E27FC236}">
                  <a16:creationId xmlns:a16="http://schemas.microsoft.com/office/drawing/2014/main" id="{4CD47CBD-CFB7-DF23-2479-6613681D904F}"/>
                </a:ext>
              </a:extLst>
            </p:cNvPr>
            <p:cNvSpPr/>
            <p:nvPr/>
          </p:nvSpPr>
          <p:spPr>
            <a:xfrm>
              <a:off x="206424" y="3172586"/>
              <a:ext cx="305146" cy="39960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849D06C7-C0D6-FCFD-0326-2BCF95850D24}"/>
                </a:ext>
              </a:extLst>
            </p:cNvPr>
            <p:cNvSpPr txBox="1"/>
            <p:nvPr/>
          </p:nvSpPr>
          <p:spPr>
            <a:xfrm>
              <a:off x="666247" y="1690337"/>
              <a:ext cx="9313584" cy="2161803"/>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5ED56CA9-E061-F3F4-9112-62883D9C5390}"/>
              </a:ext>
            </a:extLst>
          </p:cNvPr>
          <p:cNvSpPr txBox="1"/>
          <p:nvPr/>
        </p:nvSpPr>
        <p:spPr>
          <a:xfrm>
            <a:off x="9310571" y="2324100"/>
            <a:ext cx="7960421" cy="8330486"/>
          </a:xfrm>
          <a:prstGeom prst="rect">
            <a:avLst/>
          </a:prstGeom>
        </p:spPr>
        <p:txBody>
          <a:bodyPr wrap="square" lIns="0" tIns="0" rIns="0" bIns="0" rtlCol="0" anchor="t">
            <a:spAutoFit/>
          </a:bodyPr>
          <a:lstStyle/>
          <a:p>
            <a:pPr lvl="0">
              <a:lnSpc>
                <a:spcPct val="120000"/>
              </a:lnSpc>
              <a:defRPr/>
            </a:pPr>
            <a:r>
              <a:rPr lang="el-GR" sz="2400" dirty="0">
                <a:solidFill>
                  <a:prstClr val="black"/>
                </a:solidFill>
                <a:latin typeface="Times New Roman" panose="02020603050405020304" pitchFamily="18" charset="0"/>
                <a:cs typeface="Times New Roman" panose="02020603050405020304" pitchFamily="18" charset="0"/>
              </a:rPr>
              <a:t>Καλλιέργεια ευχάριστου κλίματος με την ένταξη εισαγωγικού σταδίου στο σχέδιο διδασκαλίας και στη συνέχεια οργάνωση της επεξεργασίας του έργου σε 3 στάδια (πριν – κατά – μετά την ανάγνωση)</a:t>
            </a:r>
          </a:p>
          <a:p>
            <a:pPr lvl="0">
              <a:lnSpc>
                <a:spcPct val="120000"/>
              </a:lnSpc>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10000"/>
              </a:lnSpc>
              <a:spcBef>
                <a:spcPts val="0"/>
              </a:spcBef>
              <a:spcAft>
                <a:spcPts val="0"/>
              </a:spcAft>
              <a:buClrTx/>
              <a:buSzTx/>
              <a:buFontTx/>
              <a:buNone/>
              <a:tabLst/>
              <a:defRPr/>
            </a:pPr>
            <a:r>
              <a:rPr lang="el-GR" sz="2400" dirty="0">
                <a:solidFill>
                  <a:prstClr val="black"/>
                </a:solidFill>
                <a:latin typeface="Times New Roman" panose="02020603050405020304" pitchFamily="18" charset="0"/>
                <a:cs typeface="Times New Roman" panose="02020603050405020304" pitchFamily="18" charset="0"/>
              </a:rPr>
              <a:t>Δημιουργικές δραστηριότητες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Βιωματικές, διαφοροποιημένες, συνεργατικές, </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διακαλλιτεχνικές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διαθεματικές και διακειμενικές</a:t>
            </a:r>
            <a:r>
              <a:rPr lang="el-GR" sz="2400" dirty="0">
                <a:solidFill>
                  <a:prstClr val="black"/>
                </a:solidFill>
                <a:latin typeface="Times New Roman" panose="02020603050405020304" pitchFamily="18" charset="0"/>
                <a:cs typeface="Times New Roman" panose="02020603050405020304" pitchFamily="18" charset="0"/>
              </a:rPr>
              <a:t>, (δια)πολιτισμικής επίγνωσης, δημιουργίας/διαπραγμάτευσης ανθρώπινων ταυτοτήτων, </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ανάδειξης της </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κειμενικής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ολότητας και κριτικής προσέγγισής του και δραστηριότητες μετάβασης στις αναγνωστικές ενότητες</a:t>
            </a:r>
          </a:p>
          <a:p>
            <a:pPr marL="0" marR="0" lvl="0" indent="0" defTabSz="914400" rtl="0" eaLnBrk="1" fontAlgn="auto" latinLnBrk="0" hangingPunct="1">
              <a:lnSpc>
                <a:spcPct val="11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auto" latinLnBrk="0" hangingPunct="1">
              <a:lnSpc>
                <a:spcPct val="110000"/>
              </a:lnSpc>
              <a:spcBef>
                <a:spcPts val="0"/>
              </a:spcBef>
              <a:spcAft>
                <a:spcPts val="0"/>
              </a:spcAft>
              <a:buClrTx/>
              <a:buSzTx/>
              <a:buFontTx/>
              <a:buNone/>
              <a:tabLst/>
              <a:defRPr/>
            </a:pPr>
            <a:r>
              <a:rPr lang="el-GR" sz="2400" dirty="0">
                <a:solidFill>
                  <a:prstClr val="black"/>
                </a:solidFill>
                <a:latin typeface="Times New Roman" panose="02020603050405020304" pitchFamily="18" charset="0"/>
                <a:cs typeface="Times New Roman" panose="02020603050405020304" pitchFamily="18" charset="0"/>
              </a:rPr>
              <a:t>Διδακτική πλαισίωση με εναλλαγή άμεσης/ανοικτής, </a:t>
            </a:r>
            <a:r>
              <a:rPr lang="el-GR" sz="2400" dirty="0" err="1">
                <a:solidFill>
                  <a:prstClr val="black"/>
                </a:solidFill>
                <a:latin typeface="Times New Roman" panose="02020603050405020304" pitchFamily="18" charset="0"/>
                <a:cs typeface="Times New Roman" panose="02020603050405020304" pitchFamily="18" charset="0"/>
              </a:rPr>
              <a:t>ομαδοσυνεργατικής</a:t>
            </a:r>
            <a:r>
              <a:rPr lang="el-GR" sz="2400" dirty="0">
                <a:solidFill>
                  <a:prstClr val="black"/>
                </a:solidFill>
                <a:latin typeface="Times New Roman" panose="02020603050405020304" pitchFamily="18" charset="0"/>
                <a:cs typeface="Times New Roman" panose="02020603050405020304" pitchFamily="18" charset="0"/>
              </a:rPr>
              <a:t> και διαφοροποιημένης διδασκαλίας </a:t>
            </a: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nSpc>
                <a:spcPct val="110000"/>
              </a:lnSpc>
              <a:defRPr/>
            </a:pPr>
            <a:endParaRPr lang="el-GR" sz="2400" dirty="0">
              <a:solidFill>
                <a:prstClr val="black"/>
              </a:solidFill>
              <a:latin typeface="Times New Roman" panose="02020603050405020304" pitchFamily="18" charset="0"/>
              <a:cs typeface="Times New Roman" panose="02020603050405020304" pitchFamily="18" charset="0"/>
            </a:endParaRPr>
          </a:p>
          <a:p>
            <a:pPr>
              <a:lnSpc>
                <a:spcPct val="110000"/>
              </a:lnSpc>
              <a:defRPr/>
            </a:pPr>
            <a:r>
              <a:rPr lang="el-GR" sz="2400" dirty="0">
                <a:solidFill>
                  <a:prstClr val="black"/>
                </a:solidFill>
                <a:latin typeface="Times New Roman" panose="02020603050405020304" pitchFamily="18" charset="0"/>
                <a:cs typeface="Times New Roman" panose="02020603050405020304" pitchFamily="18" charset="0"/>
              </a:rPr>
              <a:t>Αναγνωστικές τεχνικές και τεχνικές παραγωγής λόγου: Κατανοούσα, εκφραστική, ενεργητική ανάγνωση και δημιουργική γραφή</a:t>
            </a:r>
          </a:p>
          <a:p>
            <a:pPr algn="just">
              <a:lnSpc>
                <a:spcPct val="110000"/>
              </a:lnSpc>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0BE0C09C-B97B-3CD5-34F5-93A62673B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621" y="2769722"/>
            <a:ext cx="5483780"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BD95B13F-8681-502D-3816-9A11568E2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C1CC611C-4045-1683-28FE-AE2159247499}"/>
              </a:ext>
            </a:extLst>
          </p:cNvPr>
          <p:cNvSpPr/>
          <p:nvPr/>
        </p:nvSpPr>
        <p:spPr>
          <a:xfrm>
            <a:off x="8682766" y="2391223"/>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BCC5747-E83B-B79C-3F15-C33489AA8A36}"/>
              </a:ext>
            </a:extLst>
          </p:cNvPr>
          <p:cNvPicPr>
            <a:picLocks noChangeAspect="1"/>
          </p:cNvPicPr>
          <p:nvPr/>
        </p:nvPicPr>
        <p:blipFill>
          <a:blip r:embed="rId6"/>
          <a:stretch>
            <a:fillRect/>
          </a:stretch>
        </p:blipFill>
        <p:spPr>
          <a:xfrm>
            <a:off x="8726954" y="8572500"/>
            <a:ext cx="232220" cy="359226"/>
          </a:xfrm>
          <a:prstGeom prst="rect">
            <a:avLst/>
          </a:prstGeom>
        </p:spPr>
      </p:pic>
      <p:pic>
        <p:nvPicPr>
          <p:cNvPr id="5" name="Picture 4">
            <a:extLst>
              <a:ext uri="{FF2B5EF4-FFF2-40B4-BE49-F238E27FC236}">
                <a16:creationId xmlns:a16="http://schemas.microsoft.com/office/drawing/2014/main" id="{044F8EE1-DFE8-A946-9830-2C189C3CD4B9}"/>
              </a:ext>
            </a:extLst>
          </p:cNvPr>
          <p:cNvPicPr>
            <a:picLocks noChangeAspect="1"/>
          </p:cNvPicPr>
          <p:nvPr/>
        </p:nvPicPr>
        <p:blipFill>
          <a:blip r:embed="rId6"/>
          <a:stretch>
            <a:fillRect/>
          </a:stretch>
        </p:blipFill>
        <p:spPr>
          <a:xfrm>
            <a:off x="8717128" y="4571832"/>
            <a:ext cx="242045" cy="333312"/>
          </a:xfrm>
          <a:prstGeom prst="rect">
            <a:avLst/>
          </a:prstGeom>
        </p:spPr>
      </p:pic>
    </p:spTree>
    <p:extLst>
      <p:ext uri="{BB962C8B-B14F-4D97-AF65-F5344CB8AC3E}">
        <p14:creationId xmlns:p14="http://schemas.microsoft.com/office/powerpoint/2010/main" val="1997303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29C53A06-11A2-C6B5-98F9-0B8DE6E06EB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AFDF47E-7F21-E0B2-5433-71EF50BE8E93}"/>
              </a:ext>
            </a:extLst>
          </p:cNvPr>
          <p:cNvSpPr txBox="1"/>
          <p:nvPr/>
        </p:nvSpPr>
        <p:spPr>
          <a:xfrm>
            <a:off x="9675146" y="342901"/>
            <a:ext cx="7012653" cy="335040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Επισημάνσεις στον σχεδιασμό και την οργάνωση της αναγνωστικής εμπειρίας</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90E934D2-FF9A-D1BA-4E58-5FF58B3ADE9C}"/>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E5060482-1467-C8C0-449D-A4F520B04433}"/>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9DB0C86E-6C69-5CBE-4274-ED379285CAA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FBD2742-D5E3-167F-C951-0C12681F689D}"/>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7B666C4E-1FD5-67E1-0C60-B4E8B2D1DA79}"/>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66635106-AB6A-D36C-25AF-32A48A7370F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96BE24EE-6187-CA6E-EDDE-B18EA64CCE6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8E728EF0-C3CA-2BEC-8D20-5881D717348A}"/>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B92E3ECA-FEA2-126F-9B88-4C36642174C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1AACE241-6C5A-CE3E-6B42-38E1A2DE7A3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5203C7BE-B915-BC86-D003-CEBECC70A2D2}"/>
              </a:ext>
            </a:extLst>
          </p:cNvPr>
          <p:cNvGrpSpPr/>
          <p:nvPr/>
        </p:nvGrpSpPr>
        <p:grpSpPr>
          <a:xfrm>
            <a:off x="9338451" y="6689509"/>
            <a:ext cx="7449159" cy="1781000"/>
            <a:chOff x="191360" y="1690337"/>
            <a:chExt cx="9788471" cy="2161803"/>
          </a:xfrm>
        </p:grpSpPr>
        <p:sp>
          <p:nvSpPr>
            <p:cNvPr id="17" name="Freeform 6">
              <a:extLst>
                <a:ext uri="{FF2B5EF4-FFF2-40B4-BE49-F238E27FC236}">
                  <a16:creationId xmlns:a16="http://schemas.microsoft.com/office/drawing/2014/main" id="{7048339D-0DA5-386F-0AAB-8A82E9E743A4}"/>
                </a:ext>
              </a:extLst>
            </p:cNvPr>
            <p:cNvSpPr/>
            <p:nvPr/>
          </p:nvSpPr>
          <p:spPr>
            <a:xfrm>
              <a:off x="191360" y="1832795"/>
              <a:ext cx="307913" cy="436034"/>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53268C43-0350-B334-91C3-0E41760930F3}"/>
                </a:ext>
              </a:extLst>
            </p:cNvPr>
            <p:cNvSpPr txBox="1"/>
            <p:nvPr/>
          </p:nvSpPr>
          <p:spPr>
            <a:xfrm>
              <a:off x="666247" y="1690337"/>
              <a:ext cx="9313584" cy="2161803"/>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3F41EAF9-27A8-DE8E-E22F-9542EBA7AF6F}"/>
              </a:ext>
            </a:extLst>
          </p:cNvPr>
          <p:cNvSpPr txBox="1"/>
          <p:nvPr/>
        </p:nvSpPr>
        <p:spPr>
          <a:xfrm>
            <a:off x="9982200" y="2028369"/>
            <a:ext cx="7288792" cy="9555436"/>
          </a:xfrm>
          <a:prstGeom prst="rect">
            <a:avLst/>
          </a:prstGeom>
        </p:spPr>
        <p:txBody>
          <a:bodyPr wrap="square" lIns="0" tIns="0" rIns="0" bIns="0" rtlCol="0" anchor="t">
            <a:spAutoFit/>
          </a:bodyPr>
          <a:lstStyle/>
          <a:p>
            <a:pPr>
              <a:lnSpc>
                <a:spcPct val="110000"/>
              </a:lnSpc>
              <a:defRPr/>
            </a:pPr>
            <a:r>
              <a:rPr lang="el-GR" sz="2400" dirty="0">
                <a:solidFill>
                  <a:prstClr val="black"/>
                </a:solidFill>
                <a:latin typeface="Times New Roman" panose="02020603050405020304" pitchFamily="18" charset="0"/>
                <a:cs typeface="Times New Roman" panose="02020603050405020304" pitchFamily="18" charset="0"/>
              </a:rPr>
              <a:t>Ακρόαση «</a:t>
            </a:r>
            <a:r>
              <a:rPr lang="el-GR" sz="2400" dirty="0" err="1">
                <a:solidFill>
                  <a:prstClr val="black"/>
                </a:solidFill>
                <a:latin typeface="Times New Roman" panose="02020603050405020304" pitchFamily="18" charset="0"/>
                <a:cs typeface="Times New Roman" panose="02020603050405020304" pitchFamily="18" charset="0"/>
              </a:rPr>
              <a:t>ηχοβιβλίων</a:t>
            </a:r>
            <a:r>
              <a:rPr lang="el-GR" sz="2400" dirty="0">
                <a:solidFill>
                  <a:prstClr val="black"/>
                </a:solidFill>
                <a:latin typeface="Times New Roman" panose="02020603050405020304" pitchFamily="18" charset="0"/>
                <a:cs typeface="Times New Roman" panose="02020603050405020304" pitchFamily="18" charset="0"/>
              </a:rPr>
              <a:t>» - ανάγνωση στο σπίτι (προσωπικός χρόνος ανάγνωσης για την ενίσχυση της προσωπικής σχέσης με την ανάγνωση)</a:t>
            </a:r>
          </a:p>
          <a:p>
            <a:pPr>
              <a:lnSpc>
                <a:spcPct val="110000"/>
              </a:lnSpc>
              <a:defRPr/>
            </a:pPr>
            <a:endParaRPr lang="el-GR" sz="2400" dirty="0">
              <a:solidFill>
                <a:prstClr val="black"/>
              </a:solidFill>
              <a:latin typeface="Times New Roman" panose="02020603050405020304" pitchFamily="18" charset="0"/>
              <a:cs typeface="Times New Roman" panose="02020603050405020304" pitchFamily="18" charset="0"/>
            </a:endParaRPr>
          </a:p>
          <a:p>
            <a:pPr lvl="0">
              <a:spcBef>
                <a:spcPct val="0"/>
              </a:spcBef>
              <a:defRPr/>
            </a:pPr>
            <a:r>
              <a:rPr lang="el-GR" sz="2400" dirty="0">
                <a:solidFill>
                  <a:prstClr val="black"/>
                </a:solidFill>
                <a:latin typeface="Times New Roman" panose="02020603050405020304" pitchFamily="18" charset="0"/>
                <a:cs typeface="Times New Roman" panose="02020603050405020304" pitchFamily="18" charset="0"/>
              </a:rPr>
              <a:t>Χρονοπρογραμματισμός των αναγνωστικών ενοτήτων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Συγχώνευση ερμηνευτικών οριζόντων-ερμηνευτικό σχήμα «ΟΛΟ-ΜΕΡΗ-ΟΛΟ»</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el-GR" sz="2400" dirty="0">
                <a:solidFill>
                  <a:prstClr val="black"/>
                </a:solidFill>
                <a:latin typeface="Times New Roman" panose="02020603050405020304" pitchFamily="18" charset="0"/>
                <a:cs typeface="Times New Roman" panose="02020603050405020304" pitchFamily="18" charset="0"/>
              </a:rPr>
              <a:t>Δημιουργική αξιοποίηση των ψηφιακών μέσων και της Τεχνητής Νοημοσύνης</a:t>
            </a: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Αξιολόγηση των</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προσδοκώμενων μαθησιακών αποτελεσμάτων αλλά </a:t>
            </a:r>
            <a:r>
              <a:rPr lang="el-GR" sz="2400" dirty="0">
                <a:solidFill>
                  <a:prstClr val="black"/>
                </a:solidFill>
                <a:latin typeface="Times New Roman" panose="02020603050405020304" pitchFamily="18" charset="0"/>
                <a:cs typeface="Times New Roman" panose="02020603050405020304" pitchFamily="18" charset="0"/>
              </a:rPr>
              <a:t>ταυτόχρονα με αποσύνδεση της διαδικασίας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από τον </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εξετασιοκεντρικό</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χαρακτήρα των ανθολογημένων αποσπασμάτων του μαθήματος λογοτεχνίας</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Συνεργατικές δράσεις μεταξύ εκπαιδευτικών, σχολικών μονάδων και γονέων</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727CEEE4-123E-9C35-205B-219FAA9AD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0C44794E-67A4-9F55-4D2B-179528AC3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5214A925-A05E-CB52-A4E7-7B8B304941B5}"/>
              </a:ext>
            </a:extLst>
          </p:cNvPr>
          <p:cNvSpPr/>
          <p:nvPr/>
        </p:nvSpPr>
        <p:spPr>
          <a:xfrm>
            <a:off x="9352333" y="4408319"/>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655E902-4B28-E210-1A0D-2DC75884B8DE}"/>
              </a:ext>
            </a:extLst>
          </p:cNvPr>
          <p:cNvPicPr>
            <a:picLocks noChangeAspect="1"/>
          </p:cNvPicPr>
          <p:nvPr/>
        </p:nvPicPr>
        <p:blipFill>
          <a:blip r:embed="rId6"/>
          <a:stretch>
            <a:fillRect/>
          </a:stretch>
        </p:blipFill>
        <p:spPr>
          <a:xfrm>
            <a:off x="9370291" y="5567463"/>
            <a:ext cx="234326" cy="361059"/>
          </a:xfrm>
          <a:prstGeom prst="rect">
            <a:avLst/>
          </a:prstGeom>
        </p:spPr>
      </p:pic>
      <p:pic>
        <p:nvPicPr>
          <p:cNvPr id="19" name="Εικόνα 18">
            <a:extLst>
              <a:ext uri="{FF2B5EF4-FFF2-40B4-BE49-F238E27FC236}">
                <a16:creationId xmlns:a16="http://schemas.microsoft.com/office/drawing/2014/main" id="{C48603C9-3AAF-BA64-9A84-25B03C952EDF}"/>
              </a:ext>
            </a:extLst>
          </p:cNvPr>
          <p:cNvPicPr>
            <a:picLocks noChangeAspect="1"/>
          </p:cNvPicPr>
          <p:nvPr/>
        </p:nvPicPr>
        <p:blipFill>
          <a:blip r:embed="rId6"/>
          <a:stretch>
            <a:fillRect/>
          </a:stretch>
        </p:blipFill>
        <p:spPr>
          <a:xfrm flipV="1">
            <a:off x="9380322" y="9237628"/>
            <a:ext cx="234326" cy="359226"/>
          </a:xfrm>
          <a:prstGeom prst="rect">
            <a:avLst/>
          </a:prstGeom>
        </p:spPr>
      </p:pic>
      <p:sp>
        <p:nvSpPr>
          <p:cNvPr id="20" name="Freeform 6">
            <a:extLst>
              <a:ext uri="{FF2B5EF4-FFF2-40B4-BE49-F238E27FC236}">
                <a16:creationId xmlns:a16="http://schemas.microsoft.com/office/drawing/2014/main" id="{312D4E7A-854E-B9F8-A753-01F5A38EC080}"/>
              </a:ext>
            </a:extLst>
          </p:cNvPr>
          <p:cNvSpPr/>
          <p:nvPr/>
        </p:nvSpPr>
        <p:spPr>
          <a:xfrm>
            <a:off x="9378011" y="2095759"/>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Εικόνα 20">
            <a:extLst>
              <a:ext uri="{FF2B5EF4-FFF2-40B4-BE49-F238E27FC236}">
                <a16:creationId xmlns:a16="http://schemas.microsoft.com/office/drawing/2014/main" id="{16266484-F18C-A4E9-F0F4-FCCC7C3D0BC9}"/>
              </a:ext>
            </a:extLst>
          </p:cNvPr>
          <p:cNvPicPr>
            <a:picLocks noChangeAspect="1"/>
          </p:cNvPicPr>
          <p:nvPr/>
        </p:nvPicPr>
        <p:blipFill>
          <a:blip r:embed="rId7"/>
          <a:stretch>
            <a:fillRect/>
          </a:stretch>
        </p:blipFill>
        <p:spPr>
          <a:xfrm>
            <a:off x="9342466" y="3622061"/>
            <a:ext cx="262151" cy="323116"/>
          </a:xfrm>
          <a:prstGeom prst="rect">
            <a:avLst/>
          </a:prstGeom>
        </p:spPr>
      </p:pic>
    </p:spTree>
    <p:extLst>
      <p:ext uri="{BB962C8B-B14F-4D97-AF65-F5344CB8AC3E}">
        <p14:creationId xmlns:p14="http://schemas.microsoft.com/office/powerpoint/2010/main" val="4095327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3D515C39-941E-6C1E-9457-8E2358069E2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5E922F3-B8EB-F758-D6A7-F12DF2AB42DF}"/>
              </a:ext>
            </a:extLst>
          </p:cNvPr>
          <p:cNvSpPr txBox="1"/>
          <p:nvPr/>
        </p:nvSpPr>
        <p:spPr>
          <a:xfrm>
            <a:off x="9296400" y="190500"/>
            <a:ext cx="7391400" cy="445840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Διδακτική αξιοποίηση του </a:t>
            </a:r>
            <a:r>
              <a:rPr kumimoji="0" lang="el-GR"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ηχοβιβλίου</a:t>
            </a: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a:solidFill>
                  <a:prstClr val="black"/>
                </a:solidFill>
                <a:latin typeface="Times New Roman" panose="02020603050405020304" pitchFamily="18" charset="0"/>
                <a:cs typeface="Times New Roman" panose="02020603050405020304" pitchFamily="18" charset="0"/>
              </a:rPr>
              <a:t>μέσω της εφαρμογής ‘</a:t>
            </a:r>
            <a:r>
              <a:rPr lang="fr-FR" sz="2800" b="1" dirty="0">
                <a:solidFill>
                  <a:prstClr val="black"/>
                </a:solidFill>
                <a:latin typeface="Times New Roman" panose="02020603050405020304" pitchFamily="18" charset="0"/>
                <a:cs typeface="Times New Roman" panose="02020603050405020304" pitchFamily="18" charset="0"/>
              </a:rPr>
              <a:t>e </a:t>
            </a:r>
            <a:r>
              <a:rPr lang="fr-FR" sz="2800" b="1" dirty="0" err="1">
                <a:solidFill>
                  <a:prstClr val="black"/>
                </a:solidFill>
                <a:latin typeface="Times New Roman" panose="02020603050405020304" pitchFamily="18" charset="0"/>
                <a:cs typeface="Times New Roman" panose="02020603050405020304" pitchFamily="18" charset="0"/>
              </a:rPr>
              <a:t>vivlio</a:t>
            </a:r>
            <a:r>
              <a:rPr lang="el-GR" sz="2800" b="1" dirty="0">
                <a:solidFill>
                  <a:prstClr val="black"/>
                </a:solidFill>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Η αναγνωστική εμπειρία ως μία </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πολυαισθητηριακή</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βιωματική διαδικασία </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Διδακτικά οφέλη</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075FAFC0-1060-8B62-BBC7-4FD5DA947CB0}"/>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1FCE3CF4-4E82-19DD-E694-7EE7A52D212D}"/>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A07FD23F-A6F7-74C1-FC1B-1603C3B2229C}"/>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96C20B1-3484-1CB8-A473-9E6352A5FCBC}"/>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05C7F1D7-CC56-B7CE-902F-26378A3A16CC}"/>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8DFE8BC1-B773-BAC1-6519-8CD9ADDDE02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918AF61C-4E21-AADC-8FEE-ECF2E069FDB0}"/>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FC4592D5-59E6-78F8-A130-362DA007C7E6}"/>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34E6FC10-5E7C-E78C-CEC6-2828C8EDC2C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F64D8C8E-3868-036E-64AD-A3B616BCC3F5}"/>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8" name="TextBox 7">
            <a:extLst>
              <a:ext uri="{FF2B5EF4-FFF2-40B4-BE49-F238E27FC236}">
                <a16:creationId xmlns:a16="http://schemas.microsoft.com/office/drawing/2014/main" id="{3EEED2CF-FAA2-6F4B-DDA4-F57A1177578C}"/>
              </a:ext>
            </a:extLst>
          </p:cNvPr>
          <p:cNvSpPr txBox="1"/>
          <p:nvPr/>
        </p:nvSpPr>
        <p:spPr>
          <a:xfrm>
            <a:off x="9675146" y="6477631"/>
            <a:ext cx="7087764" cy="1781000"/>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sp>
        <p:nvSpPr>
          <p:cNvPr id="24" name="TextBox 7">
            <a:extLst>
              <a:ext uri="{FF2B5EF4-FFF2-40B4-BE49-F238E27FC236}">
                <a16:creationId xmlns:a16="http://schemas.microsoft.com/office/drawing/2014/main" id="{4106E0ED-2E24-74C0-4F5A-94E47288A86D}"/>
              </a:ext>
            </a:extLst>
          </p:cNvPr>
          <p:cNvSpPr txBox="1"/>
          <p:nvPr/>
        </p:nvSpPr>
        <p:spPr>
          <a:xfrm>
            <a:off x="7620000" y="2247900"/>
            <a:ext cx="10439400" cy="11371318"/>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Ενίσχυση της κατανόησης και πρόσληψης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Η εκφραστική προφορική διάσταση της λογοτεχνίας</a:t>
            </a:r>
            <a:r>
              <a:rPr kumimoji="0" lang="en-GB"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με τον επιτονισμό, τον ρυθμό, τις παύσεις και τη μουσικότητα της φωνής,</a:t>
            </a:r>
            <a:r>
              <a:rPr kumimoji="0" lang="en-GB"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αναδεικνύει νοήματα, συναισθήματα και ύφος που συχνά δεν γίνονται αντιληπτά στην απλή ανάγνωση.</a:t>
            </a: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spc="-39" dirty="0">
              <a:solidFill>
                <a:prstClr val="black"/>
              </a:solidFill>
              <a:latin typeface="Times New Roman" panose="02020603050405020304" pitchFamily="18" charset="0"/>
              <a:ea typeface="Lato"/>
              <a:cs typeface="Times New Roman" panose="02020603050405020304" pitchFamily="18" charset="0"/>
              <a:sym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Ενίσχυση της ακουστικής αντίληψης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Καλλιεργείται </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ο προφορικός </a:t>
            </a:r>
            <a:r>
              <a:rPr kumimoji="0" lang="el-GR" sz="2400" b="0" i="0" u="none" strike="noStrike" kern="1200" cap="none" spc="-39" normalizeH="0" baseline="0" noProof="0" dirty="0" err="1">
                <a:ln>
                  <a:noFill/>
                </a:ln>
                <a:solidFill>
                  <a:prstClr val="black"/>
                </a:solidFill>
                <a:effectLst/>
                <a:uLnTx/>
                <a:uFillTx/>
                <a:latin typeface="Times New Roman" panose="02020603050405020304" pitchFamily="18" charset="0"/>
                <a:ea typeface="Lato"/>
                <a:cs typeface="Times New Roman" panose="02020603050405020304" pitchFamily="18" charset="0"/>
              </a:rPr>
              <a:t>γραμματισμός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και αναπτύσσονται δεξιότητες της ακουστικής προσοχής, εστίασης και μνήμης.</a:t>
            </a: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spc="-39" dirty="0">
              <a:solidFill>
                <a:prstClr val="black"/>
              </a:solidFill>
              <a:latin typeface="Times New Roman" panose="02020603050405020304" pitchFamily="18" charset="0"/>
              <a:ea typeface="Lato"/>
              <a:cs typeface="Times New Roman" panose="02020603050405020304" pitchFamily="18" charset="0"/>
              <a:sym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Πολυτροπική προσέγγιση</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Δίνεται η δυνατότητα στους/στις μαθητές/</a:t>
            </a:r>
            <a:r>
              <a:rPr kumimoji="0" lang="el-GR" sz="2400" b="0" i="0" u="none" strike="noStrike" kern="1200" cap="none" spc="-39" normalizeH="0" baseline="0" noProof="0" dirty="0" err="1">
                <a:ln>
                  <a:noFill/>
                </a:ln>
                <a:solidFill>
                  <a:prstClr val="black"/>
                </a:solidFill>
                <a:effectLst/>
                <a:uLnTx/>
                <a:uFillTx/>
                <a:latin typeface="Times New Roman" panose="02020603050405020304" pitchFamily="18" charset="0"/>
                <a:ea typeface="Lato"/>
                <a:cs typeface="Times New Roman" panose="02020603050405020304" pitchFamily="18" charset="0"/>
              </a:rPr>
              <a:t>τριες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να ακούσουν αποσπάσματα και παράλληλα να παρακολουθούν το κείμενο, ή να συγκρίνουν ή να αναπαράγουν φωνητικές ερμηνείες.</a:t>
            </a: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spc="-39" dirty="0">
              <a:solidFill>
                <a:prstClr val="black"/>
              </a:solidFill>
              <a:latin typeface="Times New Roman" panose="02020603050405020304" pitchFamily="18" charset="0"/>
              <a:ea typeface="Lato"/>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Αισθητική απόλαυση</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Η φωνή λειτουργεί συναισθηματικά και ελκυστικά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Ενσυναίσθηση</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Η φωνή του</a:t>
            </a:r>
            <a:r>
              <a:rPr lang="el-GR" sz="2400" spc="-39" dirty="0">
                <a:solidFill>
                  <a:prstClr val="black"/>
                </a:solidFill>
                <a:latin typeface="Times New Roman" panose="02020603050405020304" pitchFamily="18" charset="0"/>
                <a:ea typeface="Lato"/>
                <a:cs typeface="Times New Roman" panose="02020603050405020304" pitchFamily="18" charset="0"/>
              </a:rPr>
              <a:t>/της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αναγνώστη/</a:t>
            </a:r>
            <a:r>
              <a:rPr kumimoji="0" lang="el-GR" sz="2400" b="0" i="0" u="none" strike="noStrike" kern="1200" cap="none" spc="-39" normalizeH="0" baseline="0" noProof="0" dirty="0" err="1">
                <a:ln>
                  <a:noFill/>
                </a:ln>
                <a:solidFill>
                  <a:prstClr val="black"/>
                </a:solidFill>
                <a:effectLst/>
                <a:uLnTx/>
                <a:uFillTx/>
                <a:latin typeface="Times New Roman" panose="02020603050405020304" pitchFamily="18" charset="0"/>
                <a:ea typeface="Lato"/>
                <a:cs typeface="Times New Roman" panose="02020603050405020304" pitchFamily="18" charset="0"/>
              </a:rPr>
              <a:t>στριας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μεταφέρει τον συναισθηματικό τόνο, επιτρέποντας στους/στις μαθητές/</a:t>
            </a:r>
            <a:r>
              <a:rPr kumimoji="0" lang="el-GR" sz="2400" b="0" i="0" u="none" strike="noStrike" kern="1200" cap="none" spc="-39" normalizeH="0" baseline="0" noProof="0" dirty="0" err="1">
                <a:ln>
                  <a:noFill/>
                </a:ln>
                <a:solidFill>
                  <a:prstClr val="black"/>
                </a:solidFill>
                <a:effectLst/>
                <a:uLnTx/>
                <a:uFillTx/>
                <a:latin typeface="Times New Roman" panose="02020603050405020304" pitchFamily="18" charset="0"/>
                <a:ea typeface="Lato"/>
                <a:cs typeface="Times New Roman" panose="02020603050405020304" pitchFamily="18" charset="0"/>
              </a:rPr>
              <a:t>τριες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να κατανοήσουν τις στάσεις, τις διαθέσεις και τις αξίες των προσώπων.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9B019AE0-031E-A91D-5A58-2DACD505E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835" y="2846751"/>
            <a:ext cx="4003566"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E95B32A8-B0D4-76E6-FF23-2F7B0B8E3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pic>
        <p:nvPicPr>
          <p:cNvPr id="19" name="Picture 18">
            <a:extLst>
              <a:ext uri="{FF2B5EF4-FFF2-40B4-BE49-F238E27FC236}">
                <a16:creationId xmlns:a16="http://schemas.microsoft.com/office/drawing/2014/main" id="{207A0494-069E-27D9-6AE3-D4102445D7E6}"/>
              </a:ext>
            </a:extLst>
          </p:cNvPr>
          <p:cNvPicPr>
            <a:picLocks noChangeAspect="1"/>
          </p:cNvPicPr>
          <p:nvPr/>
        </p:nvPicPr>
        <p:blipFill>
          <a:blip r:embed="rId4"/>
          <a:stretch>
            <a:fillRect/>
          </a:stretch>
        </p:blipFill>
        <p:spPr>
          <a:xfrm>
            <a:off x="7091633" y="2323459"/>
            <a:ext cx="262151" cy="329213"/>
          </a:xfrm>
          <a:prstGeom prst="rect">
            <a:avLst/>
          </a:prstGeom>
        </p:spPr>
      </p:pic>
      <p:pic>
        <p:nvPicPr>
          <p:cNvPr id="21" name="Picture 20">
            <a:extLst>
              <a:ext uri="{FF2B5EF4-FFF2-40B4-BE49-F238E27FC236}">
                <a16:creationId xmlns:a16="http://schemas.microsoft.com/office/drawing/2014/main" id="{A738F326-73FC-4D15-B09D-BD6C9020C04F}"/>
              </a:ext>
            </a:extLst>
          </p:cNvPr>
          <p:cNvPicPr>
            <a:picLocks noChangeAspect="1"/>
          </p:cNvPicPr>
          <p:nvPr/>
        </p:nvPicPr>
        <p:blipFill>
          <a:blip r:embed="rId4"/>
          <a:stretch>
            <a:fillRect/>
          </a:stretch>
        </p:blipFill>
        <p:spPr>
          <a:xfrm>
            <a:off x="7069756" y="4544606"/>
            <a:ext cx="262151" cy="329213"/>
          </a:xfrm>
          <a:prstGeom prst="rect">
            <a:avLst/>
          </a:prstGeom>
        </p:spPr>
      </p:pic>
      <p:pic>
        <p:nvPicPr>
          <p:cNvPr id="22" name="Picture 21">
            <a:extLst>
              <a:ext uri="{FF2B5EF4-FFF2-40B4-BE49-F238E27FC236}">
                <a16:creationId xmlns:a16="http://schemas.microsoft.com/office/drawing/2014/main" id="{CE565C31-05DF-1F91-76E8-E6E0D048399E}"/>
              </a:ext>
            </a:extLst>
          </p:cNvPr>
          <p:cNvPicPr>
            <a:picLocks noChangeAspect="1"/>
          </p:cNvPicPr>
          <p:nvPr/>
        </p:nvPicPr>
        <p:blipFill>
          <a:blip r:embed="rId4"/>
          <a:stretch>
            <a:fillRect/>
          </a:stretch>
        </p:blipFill>
        <p:spPr>
          <a:xfrm>
            <a:off x="7069755" y="5839116"/>
            <a:ext cx="262151" cy="329213"/>
          </a:xfrm>
          <a:prstGeom prst="rect">
            <a:avLst/>
          </a:prstGeom>
        </p:spPr>
      </p:pic>
      <p:pic>
        <p:nvPicPr>
          <p:cNvPr id="23" name="Picture 22">
            <a:extLst>
              <a:ext uri="{FF2B5EF4-FFF2-40B4-BE49-F238E27FC236}">
                <a16:creationId xmlns:a16="http://schemas.microsoft.com/office/drawing/2014/main" id="{44ADBBA0-2257-4BD1-6AD1-8925CE048982}"/>
              </a:ext>
            </a:extLst>
          </p:cNvPr>
          <p:cNvPicPr>
            <a:picLocks noChangeAspect="1"/>
          </p:cNvPicPr>
          <p:nvPr/>
        </p:nvPicPr>
        <p:blipFill>
          <a:blip r:embed="rId4"/>
          <a:stretch>
            <a:fillRect/>
          </a:stretch>
        </p:blipFill>
        <p:spPr>
          <a:xfrm>
            <a:off x="7055103" y="7600281"/>
            <a:ext cx="262151" cy="329213"/>
          </a:xfrm>
          <a:prstGeom prst="rect">
            <a:avLst/>
          </a:prstGeom>
        </p:spPr>
      </p:pic>
      <p:pic>
        <p:nvPicPr>
          <p:cNvPr id="25" name="Picture 24">
            <a:extLst>
              <a:ext uri="{FF2B5EF4-FFF2-40B4-BE49-F238E27FC236}">
                <a16:creationId xmlns:a16="http://schemas.microsoft.com/office/drawing/2014/main" id="{054B1739-4195-A355-D5E0-06E1F67C1CCB}"/>
              </a:ext>
            </a:extLst>
          </p:cNvPr>
          <p:cNvPicPr>
            <a:picLocks noChangeAspect="1"/>
          </p:cNvPicPr>
          <p:nvPr/>
        </p:nvPicPr>
        <p:blipFill>
          <a:blip r:embed="rId4"/>
          <a:stretch>
            <a:fillRect/>
          </a:stretch>
        </p:blipFill>
        <p:spPr>
          <a:xfrm>
            <a:off x="7069755" y="8420100"/>
            <a:ext cx="262151" cy="329213"/>
          </a:xfrm>
          <a:prstGeom prst="rect">
            <a:avLst/>
          </a:prstGeom>
        </p:spPr>
      </p:pic>
    </p:spTree>
    <p:extLst>
      <p:ext uri="{BB962C8B-B14F-4D97-AF65-F5344CB8AC3E}">
        <p14:creationId xmlns:p14="http://schemas.microsoft.com/office/powerpoint/2010/main" val="278367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C257F3AD-C7F0-ADC6-2862-FB955D06C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655" y="1813321"/>
            <a:ext cx="9491628" cy="6540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18B76D-7090-83B7-85F4-A7374234E88A}"/>
              </a:ext>
            </a:extLst>
          </p:cNvPr>
          <p:cNvSpPr txBox="1"/>
          <p:nvPr/>
        </p:nvSpPr>
        <p:spPr>
          <a:xfrm>
            <a:off x="1115291" y="8504852"/>
            <a:ext cx="9491628" cy="400110"/>
          </a:xfrm>
          <a:prstGeom prst="rect">
            <a:avLst/>
          </a:prstGeom>
          <a:noFill/>
        </p:spPr>
        <p:txBody>
          <a:bodyPr wrap="square">
            <a:spAutoFit/>
          </a:bodyPr>
          <a:lstStyle/>
          <a:p>
            <a:r>
              <a:rPr lang="el-GR" sz="2000" b="0" i="1" u="none" strike="noStrike" dirty="0">
                <a:solidFill>
                  <a:schemeClr val="bg1"/>
                </a:solidFill>
                <a:effectLst/>
                <a:latin typeface="Times New Roman" panose="02020603050405020304" pitchFamily="18" charset="0"/>
                <a:cs typeface="Times New Roman" panose="02020603050405020304" pitchFamily="18" charset="0"/>
              </a:rPr>
              <a:t>Κέρκυρα</a:t>
            </a:r>
            <a:r>
              <a:rPr lang="el-GR" sz="2000" b="0" i="0" u="none" strike="noStrike" dirty="0">
                <a:solidFill>
                  <a:schemeClr val="bg1"/>
                </a:solidFill>
                <a:effectLst/>
                <a:latin typeface="Times New Roman" panose="02020603050405020304" pitchFamily="18" charset="0"/>
                <a:cs typeface="Times New Roman" panose="02020603050405020304" pitchFamily="18" charset="0"/>
              </a:rPr>
              <a:t>, χαρακτικό (χαλκογραφία), Μάρκος Ζαβιτσάνος, Κοινό Κτήμα, </a:t>
            </a:r>
            <a:r>
              <a:rPr lang="en-US" sz="2000" dirty="0">
                <a:solidFill>
                  <a:schemeClr val="bg1"/>
                </a:solidFill>
                <a:latin typeface="Times New Roman" panose="02020603050405020304" pitchFamily="18" charset="0"/>
                <a:cs typeface="Times New Roman" panose="02020603050405020304" pitchFamily="18" charset="0"/>
              </a:rPr>
              <a:t>Wikipedia</a:t>
            </a:r>
            <a:r>
              <a:rPr lang="el-GR" sz="2000" b="0" i="0" u="none" strike="noStrike" dirty="0">
                <a:solidFill>
                  <a:schemeClr val="bg1"/>
                </a:solidFill>
                <a:effectLst/>
                <a:latin typeface="Times New Roman" panose="02020603050405020304" pitchFamily="18" charset="0"/>
                <a:cs typeface="Times New Roman" panose="02020603050405020304" pitchFamily="18" charset="0"/>
              </a:rPr>
              <a:t> </a:t>
            </a:r>
            <a:endParaRPr lang="el-GR" sz="2000" dirty="0">
              <a:solidFill>
                <a:schemeClr val="bg1"/>
              </a:solidFill>
              <a:latin typeface="Times New Roman" panose="02020603050405020304" pitchFamily="18" charset="0"/>
              <a:cs typeface="Times New Roman" panose="02020603050405020304" pitchFamily="18" charset="0"/>
            </a:endParaRPr>
          </a:p>
        </p:txBody>
      </p:sp>
      <p:pic>
        <p:nvPicPr>
          <p:cNvPr id="6" name="Picture 2" descr="Blue text on a black background&#10;&#10;AI-generated content may be incorrect.">
            <a:extLst>
              <a:ext uri="{FF2B5EF4-FFF2-40B4-BE49-F238E27FC236}">
                <a16:creationId xmlns:a16="http://schemas.microsoft.com/office/drawing/2014/main" id="{7B9F6B52-3D62-F2C2-42CA-09900F863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sp>
        <p:nvSpPr>
          <p:cNvPr id="7" name="Επεξήγηση με στρογγυλεμένο παραλληλόγραμμο 6">
            <a:extLst>
              <a:ext uri="{FF2B5EF4-FFF2-40B4-BE49-F238E27FC236}">
                <a16:creationId xmlns:a16="http://schemas.microsoft.com/office/drawing/2014/main" id="{F624739B-D78C-280E-0C4F-D6E6B40B0765}"/>
              </a:ext>
            </a:extLst>
          </p:cNvPr>
          <p:cNvSpPr/>
          <p:nvPr/>
        </p:nvSpPr>
        <p:spPr>
          <a:xfrm>
            <a:off x="11824855" y="4036164"/>
            <a:ext cx="5029200" cy="1600200"/>
          </a:xfrm>
          <a:prstGeom prst="wedgeRoundRectCallout">
            <a:avLst>
              <a:gd name="adj1" fmla="val -59263"/>
              <a:gd name="adj2" fmla="val -63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latin typeface="Times New Roman" panose="02020603050405020304" pitchFamily="18" charset="0"/>
                <a:cs typeface="Times New Roman" panose="02020603050405020304" pitchFamily="18" charset="0"/>
              </a:rPr>
              <a:t>«Ανάθεμά τα τα τάλαρα!»</a:t>
            </a:r>
          </a:p>
        </p:txBody>
      </p:sp>
      <p:sp>
        <p:nvSpPr>
          <p:cNvPr id="8" name="Επεξήγηση με στρογγυλεμένο παραλληλόγραμμο 7">
            <a:extLst>
              <a:ext uri="{FF2B5EF4-FFF2-40B4-BE49-F238E27FC236}">
                <a16:creationId xmlns:a16="http://schemas.microsoft.com/office/drawing/2014/main" id="{305D4964-2549-85CF-B1FD-35C000E1F77E}"/>
              </a:ext>
            </a:extLst>
          </p:cNvPr>
          <p:cNvSpPr/>
          <p:nvPr/>
        </p:nvSpPr>
        <p:spPr>
          <a:xfrm>
            <a:off x="11824855" y="2220407"/>
            <a:ext cx="5029200" cy="1600200"/>
          </a:xfrm>
          <a:prstGeom prst="wedgeRoundRectCallout">
            <a:avLst>
              <a:gd name="adj1" fmla="val 60572"/>
              <a:gd name="adj2" fmla="val -63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latin typeface="Times New Roman" panose="02020603050405020304" pitchFamily="18" charset="0"/>
                <a:cs typeface="Times New Roman" panose="02020603050405020304" pitchFamily="18" charset="0"/>
              </a:rPr>
              <a:t>«Είμαι δουλεύτρα· </a:t>
            </a:r>
            <a:r>
              <a:rPr lang="el-GR" sz="3200" dirty="0" err="1">
                <a:latin typeface="Times New Roman" panose="02020603050405020304" pitchFamily="18" charset="0"/>
                <a:cs typeface="Times New Roman" panose="02020603050405020304" pitchFamily="18" charset="0"/>
              </a:rPr>
              <a:t>ποιόνε</a:t>
            </a:r>
            <a:r>
              <a:rPr lang="el-GR" sz="3200" dirty="0">
                <a:latin typeface="Times New Roman" panose="02020603050405020304" pitchFamily="18" charset="0"/>
                <a:cs typeface="Times New Roman" panose="02020603050405020304" pitchFamily="18" charset="0"/>
              </a:rPr>
              <a:t> έχω ανάγκη;»</a:t>
            </a:r>
          </a:p>
        </p:txBody>
      </p:sp>
      <p:sp>
        <p:nvSpPr>
          <p:cNvPr id="9" name="Επεξήγηση με στρογγυλεμένο παραλληλόγραμμο 8">
            <a:extLst>
              <a:ext uri="{FF2B5EF4-FFF2-40B4-BE49-F238E27FC236}">
                <a16:creationId xmlns:a16="http://schemas.microsoft.com/office/drawing/2014/main" id="{67AB20CD-53DE-A667-92AA-9EC8537B7C84}"/>
              </a:ext>
            </a:extLst>
          </p:cNvPr>
          <p:cNvSpPr/>
          <p:nvPr/>
        </p:nvSpPr>
        <p:spPr>
          <a:xfrm>
            <a:off x="11824855" y="5851921"/>
            <a:ext cx="5029200" cy="2159686"/>
          </a:xfrm>
          <a:prstGeom prst="wedgeRoundRectCallout">
            <a:avLst>
              <a:gd name="adj1" fmla="val 60572"/>
              <a:gd name="adj2" fmla="val -63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latin typeface="Times New Roman" panose="02020603050405020304" pitchFamily="18" charset="0"/>
                <a:cs typeface="Times New Roman" panose="02020603050405020304" pitchFamily="18" charset="0"/>
              </a:rPr>
              <a:t>«Για λίγα χρήματα </a:t>
            </a:r>
            <a:r>
              <a:rPr lang="el-GR" sz="3200" dirty="0" err="1">
                <a:latin typeface="Times New Roman" panose="02020603050405020304" pitchFamily="18" charset="0"/>
                <a:cs typeface="Times New Roman" panose="02020603050405020304" pitchFamily="18" charset="0"/>
              </a:rPr>
              <a:t>ήσουνε</a:t>
            </a:r>
            <a:r>
              <a:rPr lang="el-GR" sz="3200" dirty="0">
                <a:latin typeface="Times New Roman" panose="02020603050405020304" pitchFamily="18" charset="0"/>
                <a:cs typeface="Times New Roman" panose="02020603050405020304" pitchFamily="18" charset="0"/>
              </a:rPr>
              <a:t> έτοιμος να με πουλήσεις και χωρίς αυτά δε μ' έπαιρνες· πάει τώρα η αγάπη.»</a:t>
            </a:r>
            <a:endParaRPr lang="el-GR"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6FF220C-F5A2-B11B-8A4C-FB7935561745}"/>
              </a:ext>
            </a:extLst>
          </p:cNvPr>
          <p:cNvSpPr txBox="1"/>
          <p:nvPr/>
        </p:nvSpPr>
        <p:spPr>
          <a:xfrm>
            <a:off x="1752601" y="535633"/>
            <a:ext cx="15011400" cy="1754326"/>
          </a:xfrm>
          <a:prstGeom prst="rect">
            <a:avLst/>
          </a:prstGeom>
          <a:noFill/>
        </p:spPr>
        <p:txBody>
          <a:bodyPr wrap="square">
            <a:spAutoFit/>
          </a:bodyPr>
          <a:lstStyle/>
          <a:p>
            <a:pPr lvl="0" algn="ctr"/>
            <a:r>
              <a:rPr lang="el-GR" sz="5400" dirty="0">
                <a:solidFill>
                  <a:schemeClr val="bg1"/>
                </a:solidFill>
                <a:latin typeface="Times New Roman" panose="02020603050405020304" pitchFamily="18" charset="0"/>
                <a:cs typeface="Times New Roman" panose="02020603050405020304" pitchFamily="18" charset="0"/>
              </a:rPr>
              <a:t>01 Γιατί επιλέξαμε το έργο «Η τιμή και το χρήμα»;</a:t>
            </a:r>
          </a:p>
          <a:p>
            <a:pPr lvl="0" algn="ctr"/>
            <a:endParaRPr kumimoji="0" lang="el-GR" sz="54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247847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508CF7C5-ED3D-92B2-E950-3F65627833C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3D14F57-044B-676C-365E-36CA5A4102B8}"/>
              </a:ext>
            </a:extLst>
          </p:cNvPr>
          <p:cNvSpPr txBox="1"/>
          <p:nvPr/>
        </p:nvSpPr>
        <p:spPr>
          <a:xfrm>
            <a:off x="7924800" y="1866900"/>
            <a:ext cx="8722155" cy="7755969"/>
          </a:xfrm>
          <a:prstGeom prst="rect">
            <a:avLst/>
          </a:prstGeom>
        </p:spPr>
        <p:txBody>
          <a:bodyPr wrap="square" lIns="0" tIns="0" rIns="0" bIns="0" rtlCol="0" anchor="t">
            <a:spAutoFit/>
          </a:bodyPr>
          <a:lstStyle/>
          <a:p>
            <a:r>
              <a:rPr lang="en-US" sz="2400" dirty="0">
                <a:solidFill>
                  <a:schemeClr val="bg1"/>
                </a:solidFill>
                <a:latin typeface="Lato"/>
                <a:ea typeface="Lato"/>
                <a:cs typeface="Lato"/>
                <a:sym typeface="Lato"/>
              </a:rPr>
              <a:t>01</a:t>
            </a:r>
            <a:r>
              <a:rPr lang="el-GR" sz="2400" dirty="0">
                <a:solidFill>
                  <a:schemeClr val="bg1"/>
                </a:solidFill>
                <a:latin typeface="Lato"/>
                <a:ea typeface="Lato"/>
                <a:cs typeface="Lato"/>
                <a:sym typeface="Lato"/>
              </a:rPr>
              <a:t> </a:t>
            </a:r>
          </a:p>
          <a:p>
            <a:r>
              <a:rPr lang="el-GR" sz="2400" dirty="0">
                <a:solidFill>
                  <a:schemeClr val="bg1"/>
                </a:solidFill>
                <a:latin typeface="Times New Roman" panose="02020603050405020304" pitchFamily="18" charset="0"/>
                <a:cs typeface="Times New Roman" panose="02020603050405020304" pitchFamily="18" charset="0"/>
              </a:rPr>
              <a:t>Αποτελεί ένα επίκαιρο θέμα με κοινωνικά και ηθικά διλήμματα</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r>
              <a:rPr lang="en-US" sz="2400" dirty="0">
                <a:solidFill>
                  <a:schemeClr val="bg1"/>
                </a:solidFill>
                <a:latin typeface="Lato"/>
                <a:ea typeface="Lato"/>
                <a:cs typeface="Lato"/>
                <a:sym typeface="Lato"/>
              </a:rPr>
              <a:t>0</a:t>
            </a:r>
            <a:r>
              <a:rPr lang="el-GR" sz="2400" dirty="0">
                <a:solidFill>
                  <a:schemeClr val="bg1"/>
                </a:solidFill>
                <a:latin typeface="Lato"/>
                <a:ea typeface="Lato"/>
                <a:cs typeface="Lato"/>
                <a:sym typeface="Lato"/>
              </a:rPr>
              <a:t>2</a:t>
            </a:r>
            <a:r>
              <a:rPr lang="en-US" sz="2400" dirty="0">
                <a:solidFill>
                  <a:schemeClr val="bg1"/>
                </a:solidFill>
                <a:latin typeface="Lato"/>
                <a:ea typeface="Lato"/>
                <a:cs typeface="Lato"/>
                <a:sym typeface="Lato"/>
              </a:rPr>
              <a:t> </a:t>
            </a:r>
            <a:endParaRPr lang="el-GR" sz="2400" dirty="0">
              <a:solidFill>
                <a:schemeClr val="bg1"/>
              </a:solidFill>
              <a:latin typeface="Lato"/>
              <a:ea typeface="Lato"/>
              <a:cs typeface="Lato"/>
              <a:sym typeface="Lato"/>
            </a:endParaRPr>
          </a:p>
          <a:p>
            <a:r>
              <a:rPr lang="el-GR" sz="2400" dirty="0">
                <a:solidFill>
                  <a:schemeClr val="bg1"/>
                </a:solidFill>
                <a:latin typeface="Times New Roman" panose="02020603050405020304" pitchFamily="18" charset="0"/>
                <a:cs typeface="Times New Roman" panose="02020603050405020304" pitchFamily="18" charset="0"/>
              </a:rPr>
              <a:t>Αναδεικνύει αξίες και ζητήματα με παγκόσμια και διαχρονική ισχύ</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r>
              <a:rPr lang="en-US" sz="2400" dirty="0">
                <a:solidFill>
                  <a:schemeClr val="bg1"/>
                </a:solidFill>
                <a:latin typeface="Lato"/>
                <a:ea typeface="Lato"/>
                <a:cs typeface="Lato"/>
                <a:sym typeface="Lato"/>
              </a:rPr>
              <a:t>0</a:t>
            </a:r>
            <a:r>
              <a:rPr lang="el-GR" sz="2400" dirty="0">
                <a:solidFill>
                  <a:schemeClr val="bg1"/>
                </a:solidFill>
                <a:latin typeface="Lato"/>
                <a:ea typeface="Lato"/>
                <a:cs typeface="Lato"/>
                <a:sym typeface="Lato"/>
              </a:rPr>
              <a:t>3</a:t>
            </a:r>
            <a:r>
              <a:rPr lang="en-US" sz="2400" dirty="0">
                <a:solidFill>
                  <a:schemeClr val="bg1"/>
                </a:solidFill>
                <a:latin typeface="Lato"/>
                <a:ea typeface="Lato"/>
                <a:cs typeface="Lato"/>
                <a:sym typeface="Lato"/>
              </a:rPr>
              <a:t> </a:t>
            </a:r>
            <a:endParaRPr lang="el-GR" sz="2400" dirty="0">
              <a:solidFill>
                <a:schemeClr val="bg1"/>
              </a:solidFill>
              <a:latin typeface="Lato"/>
              <a:ea typeface="Lato"/>
              <a:cs typeface="Lato"/>
              <a:sym typeface="Lato"/>
            </a:endParaRPr>
          </a:p>
          <a:p>
            <a:r>
              <a:rPr lang="el-GR" sz="2400" dirty="0">
                <a:solidFill>
                  <a:schemeClr val="bg1"/>
                </a:solidFill>
                <a:latin typeface="Times New Roman" panose="02020603050405020304" pitchFamily="18" charset="0"/>
                <a:cs typeface="Times New Roman" panose="02020603050405020304" pitchFamily="18" charset="0"/>
              </a:rPr>
              <a:t>Παρουσιάζει ρεαλιστικούς χαρακτήρες με πολύπλοκη ψυχοσύνθεση και συναισθηματικό κόσμο</a:t>
            </a:r>
          </a:p>
          <a:p>
            <a:endParaRPr lang="el-GR"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Lato"/>
                <a:ea typeface="Lato"/>
                <a:cs typeface="Lato"/>
                <a:sym typeface="Lato"/>
              </a:rPr>
              <a:t>0</a:t>
            </a:r>
            <a:r>
              <a:rPr lang="el-GR" sz="2400" dirty="0">
                <a:solidFill>
                  <a:schemeClr val="bg1"/>
                </a:solidFill>
                <a:latin typeface="Lato"/>
                <a:ea typeface="Lato"/>
                <a:cs typeface="Lato"/>
                <a:sym typeface="Lato"/>
              </a:rPr>
              <a:t>4</a:t>
            </a:r>
            <a:r>
              <a:rPr lang="en-US" sz="2400" dirty="0">
                <a:solidFill>
                  <a:schemeClr val="bg1"/>
                </a:solidFill>
                <a:latin typeface="Lato"/>
                <a:ea typeface="Lato"/>
                <a:cs typeface="Lato"/>
                <a:sym typeface="Lato"/>
              </a:rPr>
              <a:t> </a:t>
            </a:r>
            <a:endParaRPr lang="el-GR" sz="2400" dirty="0">
              <a:solidFill>
                <a:schemeClr val="bg1"/>
              </a:solidFill>
              <a:latin typeface="Lato"/>
              <a:ea typeface="Lato"/>
              <a:cs typeface="Lato"/>
              <a:sym typeface="Lato"/>
            </a:endParaRPr>
          </a:p>
          <a:p>
            <a:r>
              <a:rPr lang="el-GR" sz="2400" dirty="0">
                <a:solidFill>
                  <a:schemeClr val="bg1"/>
                </a:solidFill>
                <a:latin typeface="Times New Roman" panose="02020603050405020304" pitchFamily="18" charset="0"/>
                <a:cs typeface="Times New Roman" panose="02020603050405020304" pitchFamily="18" charset="0"/>
              </a:rPr>
              <a:t>Προσφέρεται για διαθεματικές προεκτάσεις στην ηθική, την κοινωνιολογία, την ιστορία και τις πολιτισμικές επιστήμες</a:t>
            </a: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3">
            <a:extLst>
              <a:ext uri="{FF2B5EF4-FFF2-40B4-BE49-F238E27FC236}">
                <a16:creationId xmlns:a16="http://schemas.microsoft.com/office/drawing/2014/main" id="{8B28B272-A456-0604-C4E1-B268711FD005}"/>
              </a:ext>
            </a:extLst>
          </p:cNvPr>
          <p:cNvGrpSpPr/>
          <p:nvPr/>
        </p:nvGrpSpPr>
        <p:grpSpPr>
          <a:xfrm rot="-5400000">
            <a:off x="11369408" y="5432692"/>
            <a:ext cx="225880" cy="7115096"/>
            <a:chOff x="0" y="0"/>
            <a:chExt cx="301173" cy="7204422"/>
          </a:xfrm>
        </p:grpSpPr>
        <p:grpSp>
          <p:nvGrpSpPr>
            <p:cNvPr id="4" name="Group 4">
              <a:extLst>
                <a:ext uri="{FF2B5EF4-FFF2-40B4-BE49-F238E27FC236}">
                  <a16:creationId xmlns:a16="http://schemas.microsoft.com/office/drawing/2014/main" id="{E9ADE012-F1B5-FBB6-4506-CC7572F0DF4C}"/>
                </a:ext>
              </a:extLst>
            </p:cNvPr>
            <p:cNvGrpSpPr/>
            <p:nvPr/>
          </p:nvGrpSpPr>
          <p:grpSpPr>
            <a:xfrm>
              <a:off x="0" y="0"/>
              <a:ext cx="301173" cy="7204422"/>
              <a:chOff x="0" y="0"/>
              <a:chExt cx="59491" cy="1423096"/>
            </a:xfrm>
          </p:grpSpPr>
          <p:sp>
            <p:nvSpPr>
              <p:cNvPr id="5" name="Freeform 5">
                <a:extLst>
                  <a:ext uri="{FF2B5EF4-FFF2-40B4-BE49-F238E27FC236}">
                    <a16:creationId xmlns:a16="http://schemas.microsoft.com/office/drawing/2014/main" id="{EC7E24B6-F5E7-EA30-EAEB-F74218DAFDD2}"/>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6" name="TextBox 6">
                <a:extLst>
                  <a:ext uri="{FF2B5EF4-FFF2-40B4-BE49-F238E27FC236}">
                    <a16:creationId xmlns:a16="http://schemas.microsoft.com/office/drawing/2014/main" id="{F5372FF3-FA0D-97B5-7939-9ED1B696565E}"/>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5000B6B0-12F4-3869-5A7E-6D9D8553749F}"/>
                </a:ext>
              </a:extLst>
            </p:cNvPr>
            <p:cNvGrpSpPr/>
            <p:nvPr/>
          </p:nvGrpSpPr>
          <p:grpSpPr>
            <a:xfrm>
              <a:off x="0" y="0"/>
              <a:ext cx="301173" cy="1830478"/>
              <a:chOff x="0" y="0"/>
              <a:chExt cx="59491" cy="361576"/>
            </a:xfrm>
          </p:grpSpPr>
          <p:sp>
            <p:nvSpPr>
              <p:cNvPr id="8" name="Freeform 8">
                <a:extLst>
                  <a:ext uri="{FF2B5EF4-FFF2-40B4-BE49-F238E27FC236}">
                    <a16:creationId xmlns:a16="http://schemas.microsoft.com/office/drawing/2014/main" id="{6C13A6A6-8DAE-3342-319A-E00BF3D1C25C}"/>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9" name="TextBox 9">
                <a:extLst>
                  <a:ext uri="{FF2B5EF4-FFF2-40B4-BE49-F238E27FC236}">
                    <a16:creationId xmlns:a16="http://schemas.microsoft.com/office/drawing/2014/main" id="{9162DE66-4027-0827-81D4-B8AB10BE9186}"/>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33E68414-6CCC-F533-CBCB-D2B7463ED29D}"/>
                </a:ext>
              </a:extLst>
            </p:cNvPr>
            <p:cNvGrpSpPr/>
            <p:nvPr/>
          </p:nvGrpSpPr>
          <p:grpSpPr>
            <a:xfrm>
              <a:off x="0" y="1828197"/>
              <a:ext cx="301173" cy="795134"/>
              <a:chOff x="0" y="0"/>
              <a:chExt cx="59491" cy="157064"/>
            </a:xfrm>
          </p:grpSpPr>
          <p:sp>
            <p:nvSpPr>
              <p:cNvPr id="11" name="Freeform 11">
                <a:extLst>
                  <a:ext uri="{FF2B5EF4-FFF2-40B4-BE49-F238E27FC236}">
                    <a16:creationId xmlns:a16="http://schemas.microsoft.com/office/drawing/2014/main" id="{573B052E-BBD4-5F7D-07EC-CB3DEC287A67}"/>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dirty="0"/>
              </a:p>
            </p:txBody>
          </p:sp>
          <p:sp>
            <p:nvSpPr>
              <p:cNvPr id="12" name="TextBox 12">
                <a:extLst>
                  <a:ext uri="{FF2B5EF4-FFF2-40B4-BE49-F238E27FC236}">
                    <a16:creationId xmlns:a16="http://schemas.microsoft.com/office/drawing/2014/main" id="{C1BB0A7A-E21F-E4B8-6E41-A95BCB42C636}"/>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8" name="Εικόνα 17">
            <a:extLst>
              <a:ext uri="{FF2B5EF4-FFF2-40B4-BE49-F238E27FC236}">
                <a16:creationId xmlns:a16="http://schemas.microsoft.com/office/drawing/2014/main" id="{7633357A-EA0E-593B-86AE-5C5BF5E0E086}"/>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713EBE1C-E40D-4789-BE75-130E3C92A3C3}"/>
              </a:ext>
            </a:extLst>
          </p:cNvPr>
          <p:cNvSpPr txBox="1"/>
          <p:nvPr/>
        </p:nvSpPr>
        <p:spPr>
          <a:xfrm>
            <a:off x="5910207" y="876300"/>
            <a:ext cx="12351541" cy="1508105"/>
          </a:xfrm>
          <a:prstGeom prst="rect">
            <a:avLst/>
          </a:prstGeom>
          <a:noFill/>
        </p:spPr>
        <p:txBody>
          <a:bodyPr wrap="square">
            <a:spAutoFit/>
          </a:bodyPr>
          <a:lstStyle/>
          <a:p>
            <a:pPr lvl="0" algn="ctr"/>
            <a:r>
              <a:rPr lang="el-GR" sz="4400" dirty="0">
                <a:solidFill>
                  <a:schemeClr val="bg1"/>
                </a:solidFill>
                <a:latin typeface="Times New Roman" panose="02020603050405020304" pitchFamily="18" charset="0"/>
                <a:cs typeface="Times New Roman" panose="02020603050405020304" pitchFamily="18" charset="0"/>
              </a:rPr>
              <a:t>01 Επιλέξαμε το έργο «Η τιμή και το χρήμα» γιατί:</a:t>
            </a:r>
          </a:p>
          <a:p>
            <a:pPr lvl="0" algn="ctr"/>
            <a:endParaRPr kumimoji="0" lang="el-GR" sz="4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A307D3A8-38A6-3873-3BB8-A6B5ECBBD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67" y="9103180"/>
            <a:ext cx="3047619" cy="761905"/>
          </a:xfrm>
          <a:prstGeom prst="rect">
            <a:avLst/>
          </a:prstGeom>
        </p:spPr>
      </p:pic>
    </p:spTree>
    <p:extLst>
      <p:ext uri="{BB962C8B-B14F-4D97-AF65-F5344CB8AC3E}">
        <p14:creationId xmlns:p14="http://schemas.microsoft.com/office/powerpoint/2010/main" val="1228723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29E84"/>
        </a:solidFill>
        <a:effectLst/>
      </p:bgPr>
    </p:bg>
    <p:spTree>
      <p:nvGrpSpPr>
        <p:cNvPr id="1" name="">
          <a:extLst>
            <a:ext uri="{FF2B5EF4-FFF2-40B4-BE49-F238E27FC236}">
              <a16:creationId xmlns:a16="http://schemas.microsoft.com/office/drawing/2014/main" id="{6F8CF37D-599E-F1F4-63FF-AF3ADCBAFAFD}"/>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A2F29129-F573-0692-0551-BDFBC0F22E46}"/>
              </a:ext>
            </a:extLst>
          </p:cNvPr>
          <p:cNvGrpSpPr/>
          <p:nvPr/>
        </p:nvGrpSpPr>
        <p:grpSpPr>
          <a:xfrm rot="-5400000">
            <a:off x="15477180" y="1028700"/>
            <a:ext cx="274763" cy="274763"/>
            <a:chOff x="0" y="0"/>
            <a:chExt cx="178795" cy="178795"/>
          </a:xfrm>
        </p:grpSpPr>
        <p:sp>
          <p:nvSpPr>
            <p:cNvPr id="6" name="Freeform 6">
              <a:extLst>
                <a:ext uri="{FF2B5EF4-FFF2-40B4-BE49-F238E27FC236}">
                  <a16:creationId xmlns:a16="http://schemas.microsoft.com/office/drawing/2014/main" id="{1AEF146C-685D-7FC0-F8E9-083480CE8B9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7" name="TextBox 7">
              <a:extLst>
                <a:ext uri="{FF2B5EF4-FFF2-40B4-BE49-F238E27FC236}">
                  <a16:creationId xmlns:a16="http://schemas.microsoft.com/office/drawing/2014/main" id="{90992B09-46E0-B086-09C8-037DDC822426}"/>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a:extLst>
              <a:ext uri="{FF2B5EF4-FFF2-40B4-BE49-F238E27FC236}">
                <a16:creationId xmlns:a16="http://schemas.microsoft.com/office/drawing/2014/main" id="{7BCEB15D-D014-AE32-BBE0-CA07BF95479F}"/>
              </a:ext>
            </a:extLst>
          </p:cNvPr>
          <p:cNvGrpSpPr/>
          <p:nvPr/>
        </p:nvGrpSpPr>
        <p:grpSpPr>
          <a:xfrm rot="-5400000">
            <a:off x="16015926" y="1028700"/>
            <a:ext cx="274763" cy="274763"/>
            <a:chOff x="0" y="0"/>
            <a:chExt cx="178795" cy="178795"/>
          </a:xfrm>
        </p:grpSpPr>
        <p:sp>
          <p:nvSpPr>
            <p:cNvPr id="9" name="Freeform 9">
              <a:extLst>
                <a:ext uri="{FF2B5EF4-FFF2-40B4-BE49-F238E27FC236}">
                  <a16:creationId xmlns:a16="http://schemas.microsoft.com/office/drawing/2014/main" id="{55294D65-1AD1-17CB-DD4A-E29AA7B3446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6F4F1"/>
            </a:solidFill>
          </p:spPr>
          <p:txBody>
            <a:bodyPr/>
            <a:lstStyle/>
            <a:p>
              <a:endParaRPr lang="el-GR"/>
            </a:p>
          </p:txBody>
        </p:sp>
        <p:sp>
          <p:nvSpPr>
            <p:cNvPr id="10" name="TextBox 10">
              <a:extLst>
                <a:ext uri="{FF2B5EF4-FFF2-40B4-BE49-F238E27FC236}">
                  <a16:creationId xmlns:a16="http://schemas.microsoft.com/office/drawing/2014/main" id="{6DE044FA-9C44-7A73-BB93-B5C2CAF7FE55}"/>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a:extLst>
              <a:ext uri="{FF2B5EF4-FFF2-40B4-BE49-F238E27FC236}">
                <a16:creationId xmlns:a16="http://schemas.microsoft.com/office/drawing/2014/main" id="{A2906071-8967-3026-1C25-4770FD1468DB}"/>
              </a:ext>
            </a:extLst>
          </p:cNvPr>
          <p:cNvGrpSpPr/>
          <p:nvPr/>
        </p:nvGrpSpPr>
        <p:grpSpPr>
          <a:xfrm rot="-5400000">
            <a:off x="16554672" y="1028700"/>
            <a:ext cx="274763" cy="274763"/>
            <a:chOff x="0" y="0"/>
            <a:chExt cx="178795" cy="178795"/>
          </a:xfrm>
        </p:grpSpPr>
        <p:sp>
          <p:nvSpPr>
            <p:cNvPr id="12" name="Freeform 12">
              <a:extLst>
                <a:ext uri="{FF2B5EF4-FFF2-40B4-BE49-F238E27FC236}">
                  <a16:creationId xmlns:a16="http://schemas.microsoft.com/office/drawing/2014/main" id="{D4801086-7314-4E31-E0E9-F651FC6A0F87}"/>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3" name="TextBox 13">
              <a:extLst>
                <a:ext uri="{FF2B5EF4-FFF2-40B4-BE49-F238E27FC236}">
                  <a16:creationId xmlns:a16="http://schemas.microsoft.com/office/drawing/2014/main" id="{010031D4-42BB-55CA-B8AA-DC0B933DBB77}"/>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AC2A5492-1B65-3980-7C4C-33AA32EFA644}"/>
              </a:ext>
            </a:extLst>
          </p:cNvPr>
          <p:cNvSpPr txBox="1"/>
          <p:nvPr/>
        </p:nvSpPr>
        <p:spPr>
          <a:xfrm>
            <a:off x="1066799" y="934649"/>
            <a:ext cx="15602507" cy="4616648"/>
          </a:xfrm>
          <a:prstGeom prst="rect">
            <a:avLst/>
          </a:prstGeom>
          <a:noFill/>
        </p:spPr>
        <p:txBody>
          <a:bodyPr wrap="square">
            <a:spAutoFit/>
          </a:bodyPr>
          <a:lstStyle/>
          <a:p>
            <a:pPr algn="ctr"/>
            <a:r>
              <a:rPr lang="el-GR" sz="4800" dirty="0">
                <a:solidFill>
                  <a:schemeClr val="bg1"/>
                </a:solidFill>
                <a:latin typeface="Times New Roman" panose="02020603050405020304" pitchFamily="18" charset="0"/>
                <a:cs typeface="Times New Roman" panose="02020603050405020304" pitchFamily="18" charset="0"/>
              </a:rPr>
              <a:t>02 Εργασία σε ομάδες σε επιλεγμένα κεφάλαια του λογοτεχνικού έργου</a:t>
            </a:r>
          </a:p>
          <a:p>
            <a:pPr algn="ctr"/>
            <a:r>
              <a:rPr lang="el-GR" sz="4800" dirty="0">
                <a:solidFill>
                  <a:schemeClr val="bg1"/>
                </a:solidFill>
                <a:latin typeface="Times New Roman" panose="02020603050405020304" pitchFamily="18" charset="0"/>
                <a:cs typeface="Times New Roman" panose="02020603050405020304" pitchFamily="18" charset="0"/>
              </a:rPr>
              <a:t> «Η τιμή και το χρήμα»</a:t>
            </a:r>
          </a:p>
          <a:p>
            <a:pPr algn="ctr"/>
            <a:r>
              <a:rPr lang="el-GR" sz="4800" dirty="0">
                <a:solidFill>
                  <a:schemeClr val="bg1"/>
                </a:solidFill>
                <a:latin typeface="Times New Roman" panose="02020603050405020304" pitchFamily="18" charset="0"/>
                <a:cs typeface="Times New Roman" panose="02020603050405020304" pitchFamily="18" charset="0"/>
              </a:rPr>
              <a:t>με βάση θεματικούς άξονες </a:t>
            </a:r>
            <a:br>
              <a:rPr lang="el-GR" sz="4800" dirty="0">
                <a:solidFill>
                  <a:schemeClr val="bg1"/>
                </a:solidFill>
                <a:latin typeface="Times New Roman" panose="02020603050405020304" pitchFamily="18" charset="0"/>
                <a:cs typeface="Times New Roman" panose="02020603050405020304" pitchFamily="18" charset="0"/>
              </a:rPr>
            </a:br>
            <a:r>
              <a:rPr lang="el-GR" sz="4800" dirty="0">
                <a:solidFill>
                  <a:schemeClr val="bg1"/>
                </a:solidFill>
                <a:latin typeface="Times New Roman" panose="02020603050405020304" pitchFamily="18" charset="0"/>
                <a:cs typeface="Times New Roman" panose="02020603050405020304" pitchFamily="18" charset="0"/>
              </a:rPr>
              <a:t>(διάρκεια: 25΄)</a:t>
            </a:r>
          </a:p>
          <a:p>
            <a:pPr algn="ctr"/>
            <a:endParaRPr lang="en-GB" sz="5400" dirty="0">
              <a:solidFill>
                <a:schemeClr val="bg1"/>
              </a:solidFill>
            </a:endParaRPr>
          </a:p>
        </p:txBody>
      </p:sp>
      <p:pic>
        <p:nvPicPr>
          <p:cNvPr id="16" name="Picture 2" descr="Blue text on a black background&#10;&#10;AI-generated content may be incorrect.">
            <a:extLst>
              <a:ext uri="{FF2B5EF4-FFF2-40B4-BE49-F238E27FC236}">
                <a16:creationId xmlns:a16="http://schemas.microsoft.com/office/drawing/2014/main" id="{AE7CF63F-E0C3-4453-71CF-80D30A27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67" y="9103180"/>
            <a:ext cx="3047619" cy="761905"/>
          </a:xfrm>
          <a:prstGeom prst="rect">
            <a:avLst/>
          </a:prstGeom>
        </p:spPr>
      </p:pic>
      <p:sp>
        <p:nvSpPr>
          <p:cNvPr id="3" name="TextBox 2">
            <a:extLst>
              <a:ext uri="{FF2B5EF4-FFF2-40B4-BE49-F238E27FC236}">
                <a16:creationId xmlns:a16="http://schemas.microsoft.com/office/drawing/2014/main" id="{34A200A3-7DF6-D18E-3C67-99013FDCFC75}"/>
              </a:ext>
            </a:extLst>
          </p:cNvPr>
          <p:cNvSpPr txBox="1"/>
          <p:nvPr/>
        </p:nvSpPr>
        <p:spPr>
          <a:xfrm>
            <a:off x="4572000" y="4290260"/>
            <a:ext cx="9144000" cy="5062091"/>
          </a:xfrm>
          <a:prstGeom prst="rect">
            <a:avLst/>
          </a:prstGeom>
          <a:noFill/>
        </p:spPr>
        <p:txBody>
          <a:bodyPr wrap="square">
            <a:spAutoFit/>
          </a:bodyPr>
          <a:lstStyle/>
          <a:p>
            <a:pPr algn="ctr">
              <a:lnSpc>
                <a:spcPct val="150000"/>
              </a:lnSpc>
            </a:pPr>
            <a:endParaRPr lang="el-GR" sz="44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l-GR" sz="4400" dirty="0">
                <a:solidFill>
                  <a:schemeClr val="bg1"/>
                </a:solidFill>
                <a:latin typeface="Times New Roman" panose="02020603050405020304" pitchFamily="18" charset="0"/>
                <a:cs typeface="Times New Roman" panose="02020603050405020304" pitchFamily="18" charset="0"/>
              </a:rPr>
              <a:t>1</a:t>
            </a:r>
            <a:r>
              <a:rPr lang="el-GR" sz="4400" baseline="30000" dirty="0">
                <a:solidFill>
                  <a:schemeClr val="bg1"/>
                </a:solidFill>
                <a:latin typeface="Times New Roman" panose="02020603050405020304" pitchFamily="18" charset="0"/>
                <a:cs typeface="Times New Roman" panose="02020603050405020304" pitchFamily="18" charset="0"/>
              </a:rPr>
              <a:t>η</a:t>
            </a:r>
            <a:r>
              <a:rPr lang="el-GR" sz="4400" dirty="0">
                <a:solidFill>
                  <a:schemeClr val="bg1"/>
                </a:solidFill>
                <a:latin typeface="Times New Roman" panose="02020603050405020304" pitchFamily="18" charset="0"/>
                <a:cs typeface="Times New Roman" panose="02020603050405020304" pitchFamily="18" charset="0"/>
              </a:rPr>
              <a:t> ομάδα: Κεφάλαιο Α</a:t>
            </a:r>
          </a:p>
          <a:p>
            <a:pPr algn="ctr">
              <a:lnSpc>
                <a:spcPct val="150000"/>
              </a:lnSpc>
            </a:pPr>
            <a:r>
              <a:rPr lang="el-GR" sz="4400" dirty="0">
                <a:solidFill>
                  <a:schemeClr val="bg1"/>
                </a:solidFill>
                <a:latin typeface="Times New Roman" panose="02020603050405020304" pitchFamily="18" charset="0"/>
                <a:cs typeface="Times New Roman" panose="02020603050405020304" pitchFamily="18" charset="0"/>
              </a:rPr>
              <a:t>2</a:t>
            </a:r>
            <a:r>
              <a:rPr lang="el-GR" sz="4400" baseline="30000" dirty="0">
                <a:solidFill>
                  <a:schemeClr val="bg1"/>
                </a:solidFill>
                <a:latin typeface="Times New Roman" panose="02020603050405020304" pitchFamily="18" charset="0"/>
                <a:cs typeface="Times New Roman" panose="02020603050405020304" pitchFamily="18" charset="0"/>
              </a:rPr>
              <a:t>η</a:t>
            </a:r>
            <a:r>
              <a:rPr lang="el-GR" sz="4400" dirty="0">
                <a:solidFill>
                  <a:schemeClr val="bg1"/>
                </a:solidFill>
                <a:latin typeface="Times New Roman" panose="02020603050405020304" pitchFamily="18" charset="0"/>
                <a:cs typeface="Times New Roman" panose="02020603050405020304" pitchFamily="18" charset="0"/>
              </a:rPr>
              <a:t> ομάδα: Κεφάλαιο Γ</a:t>
            </a:r>
          </a:p>
          <a:p>
            <a:pPr algn="ctr">
              <a:lnSpc>
                <a:spcPct val="150000"/>
              </a:lnSpc>
            </a:pPr>
            <a:r>
              <a:rPr lang="el-GR" sz="4400" dirty="0">
                <a:solidFill>
                  <a:schemeClr val="bg1"/>
                </a:solidFill>
                <a:latin typeface="Times New Roman" panose="02020603050405020304" pitchFamily="18" charset="0"/>
                <a:cs typeface="Times New Roman" panose="02020603050405020304" pitchFamily="18" charset="0"/>
              </a:rPr>
              <a:t>3</a:t>
            </a:r>
            <a:r>
              <a:rPr lang="el-GR" sz="4400" baseline="30000" dirty="0">
                <a:solidFill>
                  <a:schemeClr val="bg1"/>
                </a:solidFill>
                <a:latin typeface="Times New Roman" panose="02020603050405020304" pitchFamily="18" charset="0"/>
                <a:cs typeface="Times New Roman" panose="02020603050405020304" pitchFamily="18" charset="0"/>
              </a:rPr>
              <a:t>η</a:t>
            </a:r>
            <a:r>
              <a:rPr lang="el-GR" sz="4400" dirty="0">
                <a:solidFill>
                  <a:schemeClr val="bg1"/>
                </a:solidFill>
                <a:latin typeface="Times New Roman" panose="02020603050405020304" pitchFamily="18" charset="0"/>
                <a:cs typeface="Times New Roman" panose="02020603050405020304" pitchFamily="18" charset="0"/>
              </a:rPr>
              <a:t> ομάδα: Κεφάλαιο Δ</a:t>
            </a:r>
          </a:p>
          <a:p>
            <a:pPr algn="ctr">
              <a:lnSpc>
                <a:spcPct val="150000"/>
              </a:lnSpc>
            </a:pPr>
            <a:r>
              <a:rPr lang="el-GR" sz="4400" dirty="0">
                <a:solidFill>
                  <a:schemeClr val="bg1"/>
                </a:solidFill>
                <a:latin typeface="Times New Roman" panose="02020603050405020304" pitchFamily="18" charset="0"/>
                <a:cs typeface="Times New Roman" panose="02020603050405020304" pitchFamily="18" charset="0"/>
              </a:rPr>
              <a:t>4</a:t>
            </a:r>
            <a:r>
              <a:rPr lang="el-GR" sz="4400" baseline="30000" dirty="0">
                <a:solidFill>
                  <a:schemeClr val="bg1"/>
                </a:solidFill>
                <a:latin typeface="Times New Roman" panose="02020603050405020304" pitchFamily="18" charset="0"/>
                <a:cs typeface="Times New Roman" panose="02020603050405020304" pitchFamily="18" charset="0"/>
              </a:rPr>
              <a:t>η</a:t>
            </a:r>
            <a:r>
              <a:rPr lang="el-GR" sz="4400" dirty="0">
                <a:solidFill>
                  <a:schemeClr val="bg1"/>
                </a:solidFill>
                <a:latin typeface="Times New Roman" panose="02020603050405020304" pitchFamily="18" charset="0"/>
                <a:cs typeface="Times New Roman" panose="02020603050405020304" pitchFamily="18" charset="0"/>
              </a:rPr>
              <a:t> ομάδα: Κεφάλαιο ΙΓ </a:t>
            </a:r>
            <a:endParaRPr lang="el-GR" sz="4400" dirty="0"/>
          </a:p>
        </p:txBody>
      </p:sp>
    </p:spTree>
    <p:extLst>
      <p:ext uri="{BB962C8B-B14F-4D97-AF65-F5344CB8AC3E}">
        <p14:creationId xmlns:p14="http://schemas.microsoft.com/office/powerpoint/2010/main" val="75927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911811" y="4914900"/>
            <a:ext cx="6737159" cy="2790415"/>
            <a:chOff x="0" y="0"/>
            <a:chExt cx="1596728" cy="803580"/>
          </a:xfrm>
        </p:grpSpPr>
        <p:sp>
          <p:nvSpPr>
            <p:cNvPr id="3" name="Freeform 3"/>
            <p:cNvSpPr/>
            <p:nvPr/>
          </p:nvSpPr>
          <p:spPr>
            <a:xfrm>
              <a:off x="0" y="0"/>
              <a:ext cx="1596729" cy="803580"/>
            </a:xfrm>
            <a:custGeom>
              <a:avLst/>
              <a:gdLst/>
              <a:ahLst/>
              <a:cxnLst/>
              <a:rect l="l" t="t" r="r" b="b"/>
              <a:pathLst>
                <a:path w="1596729" h="803580">
                  <a:moveTo>
                    <a:pt x="0" y="0"/>
                  </a:moveTo>
                  <a:lnTo>
                    <a:pt x="1596729" y="0"/>
                  </a:lnTo>
                  <a:lnTo>
                    <a:pt x="1596729" y="803580"/>
                  </a:lnTo>
                  <a:lnTo>
                    <a:pt x="0" y="803580"/>
                  </a:lnTo>
                  <a:close/>
                </a:path>
              </a:pathLst>
            </a:custGeom>
            <a:solidFill>
              <a:srgbClr val="FFFFFF"/>
            </a:solidFill>
            <a:ln w="38100" cap="sq">
              <a:solidFill>
                <a:srgbClr val="B29E84"/>
              </a:solidFill>
              <a:prstDash val="solid"/>
              <a:miter/>
            </a:ln>
          </p:spPr>
          <p:txBody>
            <a:bodyPr/>
            <a:lstStyle/>
            <a:p>
              <a:endParaRPr lang="el-GR"/>
            </a:p>
          </p:txBody>
        </p:sp>
        <p:sp>
          <p:nvSpPr>
            <p:cNvPr id="4" name="TextBox 4"/>
            <p:cNvSpPr txBox="1"/>
            <p:nvPr/>
          </p:nvSpPr>
          <p:spPr>
            <a:xfrm>
              <a:off x="0" y="-38100"/>
              <a:ext cx="1596728" cy="841680"/>
            </a:xfrm>
            <a:prstGeom prst="rect">
              <a:avLst/>
            </a:prstGeom>
          </p:spPr>
          <p:txBody>
            <a:bodyPr lIns="50800" tIns="50800" rIns="50800" bIns="50800" rtlCol="0" anchor="ctr"/>
            <a:lstStyle/>
            <a:p>
              <a:pPr algn="ctr">
                <a:lnSpc>
                  <a:spcPts val="2799"/>
                </a:lnSpc>
              </a:pPr>
              <a:endParaRPr/>
            </a:p>
          </p:txBody>
        </p:sp>
      </p:grpSp>
      <p:grpSp>
        <p:nvGrpSpPr>
          <p:cNvPr id="5" name="Group 5"/>
          <p:cNvGrpSpPr/>
          <p:nvPr/>
        </p:nvGrpSpPr>
        <p:grpSpPr>
          <a:xfrm>
            <a:off x="9144000" y="3433394"/>
            <a:ext cx="7484873" cy="718145"/>
            <a:chOff x="0" y="127000"/>
            <a:chExt cx="9979831" cy="957527"/>
          </a:xfrm>
        </p:grpSpPr>
        <p:sp>
          <p:nvSpPr>
            <p:cNvPr id="6" name="Freeform 6"/>
            <p:cNvSpPr/>
            <p:nvPr/>
          </p:nvSpPr>
          <p:spPr>
            <a:xfrm>
              <a:off x="0" y="127000"/>
              <a:ext cx="349754"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7" name="TextBox 7"/>
            <p:cNvSpPr txBox="1"/>
            <p:nvPr/>
          </p:nvSpPr>
          <p:spPr>
            <a:xfrm>
              <a:off x="996953" y="127000"/>
              <a:ext cx="8982878" cy="957527"/>
            </a:xfrm>
            <a:prstGeom prst="rect">
              <a:avLst/>
            </a:prstGeom>
          </p:spPr>
          <p:txBody>
            <a:bodyPr lIns="0" tIns="0" rIns="0" bIns="0" rtlCol="0" anchor="t">
              <a:spAutoFit/>
            </a:bodyPr>
            <a:lstStyle/>
            <a:p>
              <a:pPr>
                <a:lnSpc>
                  <a:spcPts val="2799"/>
                </a:lnSpc>
                <a:spcBef>
                  <a:spcPct val="0"/>
                </a:spcBef>
              </a:pPr>
              <a:r>
                <a:rPr lang="el-GR" sz="2800" dirty="0">
                  <a:latin typeface="Times New Roman" panose="02020603050405020304" pitchFamily="18" charset="0"/>
                  <a:cs typeface="Times New Roman" panose="02020603050405020304" pitchFamily="18" charset="0"/>
                </a:rPr>
                <a:t>Ψυχαγωγική διάσταση της ανάγνωσης </a:t>
              </a:r>
            </a:p>
            <a:p>
              <a:pPr marL="0" lvl="0" indent="0" algn="l">
                <a:lnSpc>
                  <a:spcPts val="2799"/>
                </a:lnSpc>
                <a:spcBef>
                  <a:spcPct val="0"/>
                </a:spcBef>
              </a:pPr>
              <a:endParaRPr lang="en-US" sz="2800" u="none" strike="noStrike" spc="-39" dirty="0">
                <a:solidFill>
                  <a:srgbClr val="1C191A"/>
                </a:solidFill>
                <a:latin typeface="Lato"/>
                <a:ea typeface="Lato"/>
                <a:cs typeface="Lato"/>
                <a:sym typeface="Lato"/>
              </a:endParaRPr>
            </a:p>
          </p:txBody>
        </p:sp>
      </p:grpSp>
      <p:grpSp>
        <p:nvGrpSpPr>
          <p:cNvPr id="8" name="Group 8"/>
          <p:cNvGrpSpPr/>
          <p:nvPr/>
        </p:nvGrpSpPr>
        <p:grpSpPr>
          <a:xfrm>
            <a:off x="9158570" y="5761650"/>
            <a:ext cx="7415438" cy="516597"/>
            <a:chOff x="92580" y="-38100"/>
            <a:chExt cx="9887251" cy="688796"/>
          </a:xfrm>
        </p:grpSpPr>
        <p:sp>
          <p:nvSpPr>
            <p:cNvPr id="9" name="Freeform 9"/>
            <p:cNvSpPr/>
            <p:nvPr/>
          </p:nvSpPr>
          <p:spPr>
            <a:xfrm>
              <a:off x="92580" y="214663"/>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0" name="TextBox 10"/>
            <p:cNvSpPr txBox="1"/>
            <p:nvPr/>
          </p:nvSpPr>
          <p:spPr>
            <a:xfrm>
              <a:off x="996953" y="-38100"/>
              <a:ext cx="8982878" cy="431913"/>
            </a:xfrm>
            <a:prstGeom prst="rect">
              <a:avLst/>
            </a:prstGeom>
          </p:spPr>
          <p:txBody>
            <a:bodyPr lIns="0" tIns="0" rIns="0" bIns="0" rtlCol="0" anchor="t">
              <a:spAutoFit/>
            </a:bodyPr>
            <a:lstStyle/>
            <a:p>
              <a:pPr marL="0" lvl="0" indent="0" algn="l">
                <a:lnSpc>
                  <a:spcPts val="2799"/>
                </a:lnSpc>
                <a:spcBef>
                  <a:spcPct val="0"/>
                </a:spcBef>
              </a:pPr>
              <a:endParaRPr lang="en-US" sz="1999" u="none" strike="noStrike" spc="-39" dirty="0">
                <a:solidFill>
                  <a:srgbClr val="1C191A"/>
                </a:solidFill>
                <a:latin typeface="Lato"/>
                <a:ea typeface="Lato"/>
                <a:cs typeface="Lato"/>
                <a:sym typeface="Lato"/>
              </a:endParaRPr>
            </a:p>
          </p:txBody>
        </p:sp>
      </p:grpSp>
      <p:grpSp>
        <p:nvGrpSpPr>
          <p:cNvPr id="11" name="Group 11"/>
          <p:cNvGrpSpPr/>
          <p:nvPr/>
        </p:nvGrpSpPr>
        <p:grpSpPr>
          <a:xfrm>
            <a:off x="9143999" y="4699634"/>
            <a:ext cx="7488438" cy="718145"/>
            <a:chOff x="-4753" y="-38100"/>
            <a:chExt cx="9984584" cy="957526"/>
          </a:xfrm>
        </p:grpSpPr>
        <p:sp>
          <p:nvSpPr>
            <p:cNvPr id="12" name="Freeform 12"/>
            <p:cNvSpPr/>
            <p:nvPr/>
          </p:nvSpPr>
          <p:spPr>
            <a:xfrm>
              <a:off x="-4753" y="568"/>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3" name="TextBox 13"/>
            <p:cNvSpPr txBox="1"/>
            <p:nvPr/>
          </p:nvSpPr>
          <p:spPr>
            <a:xfrm>
              <a:off x="996953" y="-38100"/>
              <a:ext cx="8982878" cy="957526"/>
            </a:xfrm>
            <a:prstGeom prst="rect">
              <a:avLst/>
            </a:prstGeom>
          </p:spPr>
          <p:txBody>
            <a:bodyPr lIns="0" tIns="0" rIns="0" bIns="0" rtlCol="0" anchor="t">
              <a:spAutoFit/>
            </a:bodyPr>
            <a:lstStyle/>
            <a:p>
              <a:pPr>
                <a:lnSpc>
                  <a:spcPts val="2799"/>
                </a:lnSpc>
                <a:spcBef>
                  <a:spcPct val="0"/>
                </a:spcBef>
              </a:pPr>
              <a:r>
                <a:rPr lang="el-GR" sz="2800" dirty="0">
                  <a:latin typeface="Times New Roman" panose="02020603050405020304" pitchFamily="18" charset="0"/>
                  <a:cs typeface="Times New Roman" panose="02020603050405020304" pitchFamily="18" charset="0"/>
                </a:rPr>
                <a:t>Κειμενική ολότητα</a:t>
              </a:r>
            </a:p>
            <a:p>
              <a:pPr marL="0" lvl="0" indent="0" algn="l">
                <a:lnSpc>
                  <a:spcPts val="2799"/>
                </a:lnSpc>
                <a:spcBef>
                  <a:spcPct val="0"/>
                </a:spcBef>
              </a:pPr>
              <a:r>
                <a:rPr lang="en-US" sz="2800" u="none" strike="noStrike" spc="-39" dirty="0">
                  <a:solidFill>
                    <a:srgbClr val="1C191A"/>
                  </a:solidFill>
                  <a:latin typeface="Lato"/>
                  <a:ea typeface="Lato"/>
                  <a:cs typeface="Lato"/>
                  <a:sym typeface="Lato"/>
                </a:rPr>
                <a:t> </a:t>
              </a:r>
            </a:p>
          </p:txBody>
        </p:sp>
      </p:grpSp>
      <p:grpSp>
        <p:nvGrpSpPr>
          <p:cNvPr id="14" name="Group 14"/>
          <p:cNvGrpSpPr/>
          <p:nvPr/>
        </p:nvGrpSpPr>
        <p:grpSpPr>
          <a:xfrm>
            <a:off x="9143997" y="7342805"/>
            <a:ext cx="7425524" cy="1042080"/>
            <a:chOff x="79135" y="-38100"/>
            <a:chExt cx="9900698" cy="1389438"/>
          </a:xfrm>
        </p:grpSpPr>
        <p:sp>
          <p:nvSpPr>
            <p:cNvPr id="15" name="Freeform 15"/>
            <p:cNvSpPr/>
            <p:nvPr/>
          </p:nvSpPr>
          <p:spPr>
            <a:xfrm>
              <a:off x="79135" y="9213"/>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6" name="TextBox 16"/>
            <p:cNvSpPr txBox="1"/>
            <p:nvPr/>
          </p:nvSpPr>
          <p:spPr>
            <a:xfrm>
              <a:off x="996954" y="-38100"/>
              <a:ext cx="8982879" cy="1389438"/>
            </a:xfrm>
            <a:prstGeom prst="rect">
              <a:avLst/>
            </a:prstGeom>
          </p:spPr>
          <p:txBody>
            <a:bodyPr lIns="0" tIns="0" rIns="0" bIns="0" rtlCol="0" anchor="t">
              <a:spAutoFit/>
            </a:bodyPr>
            <a:lstStyle/>
            <a:p>
              <a:pPr>
                <a:lnSpc>
                  <a:spcPts val="2799"/>
                </a:lnSpc>
                <a:spcBef>
                  <a:spcPct val="0"/>
                </a:spcBef>
              </a:pPr>
              <a:r>
                <a:rPr lang="el-GR" sz="2800" dirty="0">
                  <a:latin typeface="Times New Roman" panose="02020603050405020304" pitchFamily="18" charset="0"/>
                  <a:cs typeface="Times New Roman" panose="02020603050405020304" pitchFamily="18" charset="0"/>
                </a:rPr>
                <a:t>Καλλιτεχνική/Αισθητική διάσταση της ανάγνωσης-καλλιέργεια αισθητικού κριτηρίου</a:t>
              </a:r>
            </a:p>
            <a:p>
              <a:pPr marL="0" lvl="0" indent="0" algn="l">
                <a:lnSpc>
                  <a:spcPts val="2799"/>
                </a:lnSpc>
                <a:spcBef>
                  <a:spcPct val="0"/>
                </a:spcBef>
              </a:pPr>
              <a:endParaRPr lang="en-US" sz="1999" u="none" strike="noStrike" spc="-39" dirty="0">
                <a:solidFill>
                  <a:srgbClr val="1C191A"/>
                </a:solidFill>
                <a:latin typeface="Lato"/>
                <a:ea typeface="Lato"/>
                <a:cs typeface="Lato"/>
                <a:sym typeface="Lato"/>
              </a:endParaRPr>
            </a:p>
          </p:txBody>
        </p:sp>
      </p:grpSp>
      <p:sp>
        <p:nvSpPr>
          <p:cNvPr id="21" name="TextBox 21"/>
          <p:cNvSpPr txBox="1"/>
          <p:nvPr/>
        </p:nvSpPr>
        <p:spPr>
          <a:xfrm>
            <a:off x="1078865" y="5091867"/>
            <a:ext cx="6542810" cy="2356735"/>
          </a:xfrm>
          <a:prstGeom prst="rect">
            <a:avLst/>
          </a:prstGeom>
        </p:spPr>
        <p:txBody>
          <a:bodyPr wrap="square" lIns="0" tIns="0" rIns="0" bIns="0" rtlCol="0" anchor="t">
            <a:spAutoFit/>
          </a:bodyPr>
          <a:lstStyle/>
          <a:p>
            <a:pPr lvl="0">
              <a:lnSpc>
                <a:spcPts val="3079"/>
              </a:lnSpc>
              <a:spcBef>
                <a:spcPct val="0"/>
              </a:spcBef>
            </a:pPr>
            <a:r>
              <a:rPr lang="el-GR" sz="2400" dirty="0">
                <a:latin typeface="Times New Roman" panose="02020603050405020304" pitchFamily="18" charset="0"/>
                <a:cs typeface="Times New Roman" panose="02020603050405020304" pitchFamily="18" charset="0"/>
              </a:rPr>
              <a:t>Πείτε μας τις σκέψεις, τις ιδέες και τις προτάσεις σας για τη δημιουργία εισαγωγικών δραστηριοτήτων στην αναγνωστική εμπειρία (ώστε να καλλιεργηθεί ευχάριστο κλίμα) και δραστηριοτήτων πριν, κατά τη διάρκεια και μετά την ανάγνωση του βιβλίου με βάση συγκεκριμένους θεματικούς άξονες</a:t>
            </a:r>
            <a:endParaRPr lang="en-US" sz="2400" b="1" u="none" strike="noStrike" dirty="0">
              <a:solidFill>
                <a:srgbClr val="253439"/>
              </a:solidFill>
              <a:latin typeface="Lato Bold"/>
              <a:ea typeface="Lato Bold"/>
              <a:cs typeface="Lato Bold"/>
              <a:sym typeface="Lato Bold"/>
            </a:endParaRPr>
          </a:p>
        </p:txBody>
      </p:sp>
      <p:sp>
        <p:nvSpPr>
          <p:cNvPr id="23" name="TextBox 23"/>
          <p:cNvSpPr txBox="1"/>
          <p:nvPr/>
        </p:nvSpPr>
        <p:spPr>
          <a:xfrm>
            <a:off x="957520" y="1532789"/>
            <a:ext cx="7151238" cy="2462213"/>
          </a:xfrm>
          <a:prstGeom prst="rect">
            <a:avLst/>
          </a:prstGeom>
        </p:spPr>
        <p:txBody>
          <a:bodyPr wrap="square" lIns="0" tIns="0" rIns="0" bIns="0" rtlCol="0" anchor="t">
            <a:spAutoFit/>
          </a:bodyPr>
          <a:lstStyle/>
          <a:p>
            <a:pPr lvl="0">
              <a:spcBef>
                <a:spcPct val="0"/>
              </a:spcBef>
            </a:pPr>
            <a:r>
              <a:rPr lang="el-GR" sz="4000" dirty="0">
                <a:latin typeface="Times New Roman" panose="02020603050405020304" pitchFamily="18" charset="0"/>
                <a:cs typeface="Times New Roman" panose="02020603050405020304" pitchFamily="18" charset="0"/>
              </a:rPr>
              <a:t>02 Θεματικοί άξονες επεξεργασίας των επιλεγμένων κεφαλαίων του λογοτεχνικού έργου </a:t>
            </a:r>
          </a:p>
          <a:p>
            <a:pPr lvl="0">
              <a:spcBef>
                <a:spcPct val="0"/>
              </a:spcBef>
            </a:pPr>
            <a:r>
              <a:rPr lang="el-GR" sz="4000" dirty="0">
                <a:latin typeface="Times New Roman" panose="02020603050405020304" pitchFamily="18" charset="0"/>
                <a:cs typeface="Times New Roman" panose="02020603050405020304" pitchFamily="18" charset="0"/>
              </a:rPr>
              <a:t>«Η τιμή και το χρήμα» </a:t>
            </a:r>
            <a:endParaRPr lang="en-US" sz="4000" u="none" strike="noStrike" dirty="0">
              <a:solidFill>
                <a:srgbClr val="253439"/>
              </a:solidFill>
              <a:latin typeface="Lato"/>
              <a:ea typeface="Lato"/>
              <a:cs typeface="Lato"/>
              <a:sym typeface="Lato"/>
            </a:endParaRPr>
          </a:p>
        </p:txBody>
      </p:sp>
      <p:sp>
        <p:nvSpPr>
          <p:cNvPr id="25" name="TextBox 24">
            <a:extLst>
              <a:ext uri="{FF2B5EF4-FFF2-40B4-BE49-F238E27FC236}">
                <a16:creationId xmlns:a16="http://schemas.microsoft.com/office/drawing/2014/main" id="{6198AE27-A3AC-AF6C-F84D-E08C4202EEED}"/>
              </a:ext>
            </a:extLst>
          </p:cNvPr>
          <p:cNvSpPr txBox="1"/>
          <p:nvPr/>
        </p:nvSpPr>
        <p:spPr>
          <a:xfrm>
            <a:off x="9822277" y="5848585"/>
            <a:ext cx="9133612" cy="523220"/>
          </a:xfrm>
          <a:prstGeom prst="rect">
            <a:avLst/>
          </a:prstGeom>
          <a:noFill/>
        </p:spPr>
        <p:txBody>
          <a:bodyPr wrap="square">
            <a:spAutoFit/>
          </a:bodyPr>
          <a:lstStyle/>
          <a:p>
            <a:pPr>
              <a:lnSpc>
                <a:spcPct val="100000"/>
              </a:lnSpc>
            </a:pPr>
            <a:r>
              <a:rPr lang="el-GR" sz="2800" dirty="0" err="1">
                <a:latin typeface="Times New Roman" panose="02020603050405020304" pitchFamily="18" charset="0"/>
                <a:cs typeface="Times New Roman" panose="02020603050405020304" pitchFamily="18" charset="0"/>
              </a:rPr>
              <a:t>Βιωματικότητα</a:t>
            </a:r>
            <a:r>
              <a:rPr lang="el-GR" sz="2800" dirty="0">
                <a:latin typeface="Times New Roman" panose="02020603050405020304" pitchFamily="18" charset="0"/>
                <a:cs typeface="Times New Roman" panose="02020603050405020304" pitchFamily="18" charset="0"/>
              </a:rPr>
              <a:t>/«Ερμηνευτικές γέφυρες»</a:t>
            </a:r>
          </a:p>
        </p:txBody>
      </p:sp>
      <p:pic>
        <p:nvPicPr>
          <p:cNvPr id="26" name="Picture 2" descr="Blue text on a black background&#10;&#10;AI-generated content may be incorrect.">
            <a:extLst>
              <a:ext uri="{FF2B5EF4-FFF2-40B4-BE49-F238E27FC236}">
                <a16:creationId xmlns:a16="http://schemas.microsoft.com/office/drawing/2014/main" id="{6F9856BA-8E51-2199-44CD-9BEE2CB67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5200" y="9258300"/>
            <a:ext cx="3047619" cy="7619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97D60D62-506A-C57D-95D6-9F540072993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13B8351D-6C57-C5CD-C3AB-551287E2A07D}"/>
              </a:ext>
            </a:extLst>
          </p:cNvPr>
          <p:cNvGrpSpPr/>
          <p:nvPr/>
        </p:nvGrpSpPr>
        <p:grpSpPr>
          <a:xfrm rot="-5400000">
            <a:off x="12225298" y="6288582"/>
            <a:ext cx="225880" cy="5403316"/>
            <a:chOff x="0" y="0"/>
            <a:chExt cx="301173" cy="7204422"/>
          </a:xfrm>
        </p:grpSpPr>
        <p:grpSp>
          <p:nvGrpSpPr>
            <p:cNvPr id="4" name="Group 4">
              <a:extLst>
                <a:ext uri="{FF2B5EF4-FFF2-40B4-BE49-F238E27FC236}">
                  <a16:creationId xmlns:a16="http://schemas.microsoft.com/office/drawing/2014/main" id="{944F0DE9-17CD-57F0-0B4A-06F8C1E554A7}"/>
                </a:ext>
              </a:extLst>
            </p:cNvPr>
            <p:cNvGrpSpPr/>
            <p:nvPr/>
          </p:nvGrpSpPr>
          <p:grpSpPr>
            <a:xfrm>
              <a:off x="0" y="0"/>
              <a:ext cx="301173" cy="7204422"/>
              <a:chOff x="0" y="0"/>
              <a:chExt cx="59491" cy="1423096"/>
            </a:xfrm>
          </p:grpSpPr>
          <p:sp>
            <p:nvSpPr>
              <p:cNvPr id="5" name="Freeform 5">
                <a:extLst>
                  <a:ext uri="{FF2B5EF4-FFF2-40B4-BE49-F238E27FC236}">
                    <a16:creationId xmlns:a16="http://schemas.microsoft.com/office/drawing/2014/main" id="{12AE990C-2643-AB43-9D41-6BEA466063B2}"/>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2CA4BB8-E2D1-93DA-DC13-2394F9615185}"/>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CA1CEAA8-7EE9-D8FD-2426-B97B591F5280}"/>
                </a:ext>
              </a:extLst>
            </p:cNvPr>
            <p:cNvGrpSpPr/>
            <p:nvPr/>
          </p:nvGrpSpPr>
          <p:grpSpPr>
            <a:xfrm>
              <a:off x="0" y="0"/>
              <a:ext cx="301173" cy="1830478"/>
              <a:chOff x="0" y="0"/>
              <a:chExt cx="59491" cy="361576"/>
            </a:xfrm>
          </p:grpSpPr>
          <p:sp>
            <p:nvSpPr>
              <p:cNvPr id="8" name="Freeform 8">
                <a:extLst>
                  <a:ext uri="{FF2B5EF4-FFF2-40B4-BE49-F238E27FC236}">
                    <a16:creationId xmlns:a16="http://schemas.microsoft.com/office/drawing/2014/main" id="{0EEE7CFC-3FE4-3113-5123-E5ACDAE05A9D}"/>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0FA422CD-02F4-7FA6-D3ED-F2F6DE4F07AB}"/>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3DF0DFD2-CA8E-34FB-16E4-B3F8A31A2B7C}"/>
                </a:ext>
              </a:extLst>
            </p:cNvPr>
            <p:cNvGrpSpPr/>
            <p:nvPr/>
          </p:nvGrpSpPr>
          <p:grpSpPr>
            <a:xfrm>
              <a:off x="0" y="1828197"/>
              <a:ext cx="301173" cy="795134"/>
              <a:chOff x="0" y="0"/>
              <a:chExt cx="59491" cy="157064"/>
            </a:xfrm>
          </p:grpSpPr>
          <p:sp>
            <p:nvSpPr>
              <p:cNvPr id="11" name="Freeform 11">
                <a:extLst>
                  <a:ext uri="{FF2B5EF4-FFF2-40B4-BE49-F238E27FC236}">
                    <a16:creationId xmlns:a16="http://schemas.microsoft.com/office/drawing/2014/main" id="{2D7B11FD-25AF-9791-F1EE-AACE8085F6F2}"/>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CF8F4D9F-03AA-42A3-F830-E1AA54132785}"/>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8" name="Εικόνα 17">
            <a:extLst>
              <a:ext uri="{FF2B5EF4-FFF2-40B4-BE49-F238E27FC236}">
                <a16:creationId xmlns:a16="http://schemas.microsoft.com/office/drawing/2014/main" id="{D1086305-35F7-1D39-D758-71F039AA0EAA}"/>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05BE446D-9E4E-490E-DE3B-720909D9660E}"/>
              </a:ext>
            </a:extLst>
          </p:cNvPr>
          <p:cNvSpPr txBox="1"/>
          <p:nvPr/>
        </p:nvSpPr>
        <p:spPr>
          <a:xfrm>
            <a:off x="5910207" y="876300"/>
            <a:ext cx="1235154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5400" dirty="0">
                <a:solidFill>
                  <a:prstClr val="white"/>
                </a:solidFill>
                <a:latin typeface="Times New Roman" panose="02020603050405020304" pitchFamily="18" charset="0"/>
                <a:cs typeface="Times New Roman" panose="02020603050405020304" pitchFamily="18" charset="0"/>
              </a:rPr>
              <a:t>Στόχος εργαστηρίου </a:t>
            </a:r>
            <a:endParaRPr kumimoji="0" lang="el-GR" sz="5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0EABCA3E-5BB4-4D6F-2FC6-718AFA610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sp>
        <p:nvSpPr>
          <p:cNvPr id="17" name="TextBox 16">
            <a:extLst>
              <a:ext uri="{FF2B5EF4-FFF2-40B4-BE49-F238E27FC236}">
                <a16:creationId xmlns:a16="http://schemas.microsoft.com/office/drawing/2014/main" id="{675068D9-5C88-7C32-5844-FEA598C2C162}"/>
              </a:ext>
            </a:extLst>
          </p:cNvPr>
          <p:cNvSpPr txBox="1"/>
          <p:nvPr/>
        </p:nvSpPr>
        <p:spPr>
          <a:xfrm>
            <a:off x="5638800" y="3054340"/>
            <a:ext cx="118872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Η παρουσίαση και </a:t>
            </a:r>
            <a:r>
              <a:rPr kumimoji="0" lang="el-G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συνδημιουργία</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της ενιαίας εκπαιδευτικής πολιτικής από όλους/-</a:t>
            </a:r>
            <a:r>
              <a:rPr kumimoji="0" lang="el-G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ες</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τους/τις εμπλεκόμενους/-</a:t>
            </a:r>
            <a:r>
              <a:rPr kumimoji="0" lang="el-G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ες</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για την ένταξη του εκτενούς/αυτοτελούς λογοτεχνικού έργου στην εκπαίδευση και την καλλιέργεια της </a:t>
            </a:r>
            <a:r>
              <a:rPr kumimoji="0" lang="el-G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φιλαναγνωσίας</a:t>
            </a:r>
            <a:endPar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10602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sp>
        <p:nvSpPr>
          <p:cNvPr id="4" name="TextBox 4"/>
          <p:cNvSpPr txBox="1"/>
          <p:nvPr/>
        </p:nvSpPr>
        <p:spPr>
          <a:xfrm>
            <a:off x="9417650" y="632642"/>
            <a:ext cx="7803550" cy="2462213"/>
          </a:xfrm>
          <a:prstGeom prst="rect">
            <a:avLst/>
          </a:prstGeom>
        </p:spPr>
        <p:txBody>
          <a:bodyPr wrap="square" lIns="0" tIns="0" rIns="0" bIns="0" rtlCol="0" anchor="t">
            <a:spAutoFit/>
          </a:bodyPr>
          <a:lstStyle/>
          <a:p>
            <a:pPr lvl="0">
              <a:spcBef>
                <a:spcPct val="0"/>
              </a:spcBef>
            </a:pPr>
            <a:r>
              <a:rPr lang="el-GR" sz="4000" dirty="0">
                <a:latin typeface="Times New Roman" panose="02020603050405020304" pitchFamily="18" charset="0"/>
                <a:cs typeface="Times New Roman" panose="02020603050405020304" pitchFamily="18" charset="0"/>
              </a:rPr>
              <a:t>02 Θεματικοί άξονες επεξεργασίας των επιλεγμένων κεφαλαίων του λογοτεχνικού έργου</a:t>
            </a:r>
          </a:p>
          <a:p>
            <a:pPr lvl="0">
              <a:spcBef>
                <a:spcPct val="0"/>
              </a:spcBef>
            </a:pPr>
            <a:r>
              <a:rPr lang="el-GR" sz="4000" dirty="0">
                <a:latin typeface="Times New Roman" panose="02020603050405020304" pitchFamily="18" charset="0"/>
                <a:cs typeface="Times New Roman" panose="02020603050405020304" pitchFamily="18" charset="0"/>
              </a:rPr>
              <a:t>«Η τιμή και το χρήμα»  </a:t>
            </a:r>
            <a:endParaRPr lang="en-US" sz="4000" u="none" strike="noStrike" dirty="0">
              <a:solidFill>
                <a:srgbClr val="253439"/>
              </a:solidFill>
              <a:latin typeface="Lato"/>
              <a:ea typeface="Lato"/>
              <a:cs typeface="Lato"/>
              <a:sym typeface="Lato"/>
            </a:endParaRPr>
          </a:p>
        </p:txBody>
      </p:sp>
      <p:grpSp>
        <p:nvGrpSpPr>
          <p:cNvPr id="6" name="Group 6"/>
          <p:cNvGrpSpPr/>
          <p:nvPr/>
        </p:nvGrpSpPr>
        <p:grpSpPr>
          <a:xfrm rot="5400000">
            <a:off x="478262" y="4571832"/>
            <a:ext cx="1352255" cy="274763"/>
            <a:chOff x="0" y="0"/>
            <a:chExt cx="1803007" cy="366350"/>
          </a:xfrm>
        </p:grpSpPr>
        <p:grpSp>
          <p:nvGrpSpPr>
            <p:cNvPr id="7" name="Group 7"/>
            <p:cNvGrpSpPr/>
            <p:nvPr/>
          </p:nvGrpSpPr>
          <p:grpSpPr>
            <a:xfrm rot="-5400000">
              <a:off x="0" y="0"/>
              <a:ext cx="366350" cy="366350"/>
              <a:chOff x="0" y="0"/>
              <a:chExt cx="178795" cy="178795"/>
            </a:xfrm>
          </p:grpSpPr>
          <p:sp>
            <p:nvSpPr>
              <p:cNvPr id="8" name="Freeform 8"/>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10" name="Group 10"/>
            <p:cNvGrpSpPr/>
            <p:nvPr/>
          </p:nvGrpSpPr>
          <p:grpSpPr>
            <a:xfrm rot="-5400000">
              <a:off x="718328" y="0"/>
              <a:ext cx="366350" cy="366350"/>
              <a:chOff x="0" y="0"/>
              <a:chExt cx="178795" cy="178795"/>
            </a:xfrm>
          </p:grpSpPr>
          <p:sp>
            <p:nvSpPr>
              <p:cNvPr id="11" name="Freeform 11"/>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13" name="Group 13"/>
            <p:cNvGrpSpPr/>
            <p:nvPr/>
          </p:nvGrpSpPr>
          <p:grpSpPr>
            <a:xfrm rot="-5400000">
              <a:off x="1436657" y="0"/>
              <a:ext cx="366350" cy="366350"/>
              <a:chOff x="0" y="0"/>
              <a:chExt cx="178795" cy="178795"/>
            </a:xfrm>
          </p:grpSpPr>
          <p:sp>
            <p:nvSpPr>
              <p:cNvPr id="14" name="Freeform 14"/>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grpSp>
        <p:nvGrpSpPr>
          <p:cNvPr id="16" name="Group 5">
            <a:extLst>
              <a:ext uri="{FF2B5EF4-FFF2-40B4-BE49-F238E27FC236}">
                <a16:creationId xmlns:a16="http://schemas.microsoft.com/office/drawing/2014/main" id="{F47A22D4-4B24-9B00-7BAF-081F11CEA3B0}"/>
              </a:ext>
            </a:extLst>
          </p:cNvPr>
          <p:cNvGrpSpPr/>
          <p:nvPr/>
        </p:nvGrpSpPr>
        <p:grpSpPr>
          <a:xfrm>
            <a:off x="9417650" y="5385341"/>
            <a:ext cx="7473538" cy="2513509"/>
            <a:chOff x="15113" y="-324008"/>
            <a:chExt cx="9964718" cy="3351345"/>
          </a:xfrm>
        </p:grpSpPr>
        <p:sp>
          <p:nvSpPr>
            <p:cNvPr id="17" name="Freeform 6">
              <a:extLst>
                <a:ext uri="{FF2B5EF4-FFF2-40B4-BE49-F238E27FC236}">
                  <a16:creationId xmlns:a16="http://schemas.microsoft.com/office/drawing/2014/main" id="{153E64F7-16F2-9810-AE76-B79DC04CB89C}"/>
                </a:ext>
              </a:extLst>
            </p:cNvPr>
            <p:cNvSpPr/>
            <p:nvPr/>
          </p:nvSpPr>
          <p:spPr>
            <a:xfrm>
              <a:off x="15113" y="-151343"/>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8" name="TextBox 7">
              <a:extLst>
                <a:ext uri="{FF2B5EF4-FFF2-40B4-BE49-F238E27FC236}">
                  <a16:creationId xmlns:a16="http://schemas.microsoft.com/office/drawing/2014/main" id="{EB97CEDA-5B94-A6E8-3BE2-276E961F1C1A}"/>
                </a:ext>
              </a:extLst>
            </p:cNvPr>
            <p:cNvSpPr txBox="1"/>
            <p:nvPr/>
          </p:nvSpPr>
          <p:spPr>
            <a:xfrm>
              <a:off x="869446" y="-324008"/>
              <a:ext cx="9110385" cy="3351345"/>
            </a:xfrm>
            <a:prstGeom prst="rect">
              <a:avLst/>
            </a:prstGeom>
          </p:spPr>
          <p:txBody>
            <a:bodyPr wrap="square" lIns="0" tIns="0" rIns="0" bIns="0" rtlCol="0" anchor="t">
              <a:spAutoFit/>
            </a:bodyPr>
            <a:lstStyle/>
            <a:p>
              <a:r>
                <a:rPr lang="el-GR" sz="2800" dirty="0">
                  <a:latin typeface="Times New Roman" panose="02020603050405020304" pitchFamily="18" charset="0"/>
                  <a:cs typeface="Times New Roman" panose="02020603050405020304" pitchFamily="18" charset="0"/>
                </a:rPr>
                <a:t>Δημιουργία και διαπραγμάτευση ανθρώπινων ταυτοτήτων (Σύνδεση με τις θεματικές ενότητες του νέου ΠΣ </a:t>
              </a:r>
            </a:p>
            <a:p>
              <a:r>
                <a:rPr lang="el-GR" sz="2800" dirty="0">
                  <a:latin typeface="Times New Roman" panose="02020603050405020304" pitchFamily="18" charset="0"/>
                  <a:cs typeface="Times New Roman" panose="02020603050405020304" pitchFamily="18" charset="0"/>
                </a:rPr>
                <a:t>α) Αγάπη και Έρωτας, β) Ήρωες/</a:t>
              </a:r>
              <a:r>
                <a:rPr lang="el-GR" sz="2800" dirty="0" err="1">
                  <a:latin typeface="Times New Roman" panose="02020603050405020304" pitchFamily="18" charset="0"/>
                  <a:cs typeface="Times New Roman" panose="02020603050405020304" pitchFamily="18" charset="0"/>
                </a:rPr>
                <a:t>Ηρωίδες</a:t>
              </a:r>
              <a:r>
                <a:rPr lang="el-GR" sz="2800" dirty="0">
                  <a:latin typeface="Times New Roman" panose="02020603050405020304" pitchFamily="18" charset="0"/>
                  <a:cs typeface="Times New Roman" panose="02020603050405020304" pitchFamily="18" charset="0"/>
                </a:rPr>
                <a:t>-Αντιήρωες/Αντιηρωίδες, γ) Όνειρα και Όρια</a:t>
              </a:r>
            </a:p>
            <a:p>
              <a:pPr marL="0" lvl="0" indent="0" algn="l">
                <a:lnSpc>
                  <a:spcPts val="2799"/>
                </a:lnSpc>
                <a:spcBef>
                  <a:spcPct val="0"/>
                </a:spcBef>
              </a:pPr>
              <a:endParaRPr lang="en-US" sz="2800" u="none" strike="noStrike" spc="-39" dirty="0">
                <a:solidFill>
                  <a:srgbClr val="1C191A"/>
                </a:solidFill>
                <a:latin typeface="Lato"/>
                <a:ea typeface="Lato"/>
                <a:cs typeface="Lato"/>
                <a:sym typeface="Lato"/>
              </a:endParaRPr>
            </a:p>
          </p:txBody>
        </p:sp>
      </p:grpSp>
      <p:grpSp>
        <p:nvGrpSpPr>
          <p:cNvPr id="19" name="Group 5">
            <a:extLst>
              <a:ext uri="{FF2B5EF4-FFF2-40B4-BE49-F238E27FC236}">
                <a16:creationId xmlns:a16="http://schemas.microsoft.com/office/drawing/2014/main" id="{10D8FA92-054D-4DD9-48AA-F433057D3F5D}"/>
              </a:ext>
            </a:extLst>
          </p:cNvPr>
          <p:cNvGrpSpPr/>
          <p:nvPr/>
        </p:nvGrpSpPr>
        <p:grpSpPr>
          <a:xfrm>
            <a:off x="9391530" y="7675828"/>
            <a:ext cx="7499658" cy="2082621"/>
            <a:chOff x="-19714" y="-222008"/>
            <a:chExt cx="9999545" cy="2776829"/>
          </a:xfrm>
        </p:grpSpPr>
        <p:sp>
          <p:nvSpPr>
            <p:cNvPr id="20" name="Freeform 6">
              <a:extLst>
                <a:ext uri="{FF2B5EF4-FFF2-40B4-BE49-F238E27FC236}">
                  <a16:creationId xmlns:a16="http://schemas.microsoft.com/office/drawing/2014/main" id="{FE0AE5B6-7AF4-9A85-142C-63A631C2D34F}"/>
                </a:ext>
              </a:extLst>
            </p:cNvPr>
            <p:cNvSpPr/>
            <p:nvPr/>
          </p:nvSpPr>
          <p:spPr>
            <a:xfrm>
              <a:off x="-19714" y="-222008"/>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21" name="TextBox 7">
              <a:extLst>
                <a:ext uri="{FF2B5EF4-FFF2-40B4-BE49-F238E27FC236}">
                  <a16:creationId xmlns:a16="http://schemas.microsoft.com/office/drawing/2014/main" id="{A5BA90F2-22C7-D650-01D2-641E1713EC86}"/>
                </a:ext>
              </a:extLst>
            </p:cNvPr>
            <p:cNvSpPr txBox="1"/>
            <p:nvPr/>
          </p:nvSpPr>
          <p:spPr>
            <a:xfrm>
              <a:off x="869446" y="-222008"/>
              <a:ext cx="9110385" cy="2776829"/>
            </a:xfrm>
            <a:prstGeom prst="rect">
              <a:avLst/>
            </a:prstGeom>
          </p:spPr>
          <p:txBody>
            <a:bodyPr wrap="square" lIns="0" tIns="0" rIns="0" bIns="0" rtlCol="0" anchor="t">
              <a:spAutoFit/>
            </a:bodyPr>
            <a:lstStyle/>
            <a:p>
              <a:pPr>
                <a:lnSpc>
                  <a:spcPct val="100000"/>
                </a:lnSpc>
              </a:pPr>
              <a:r>
                <a:rPr lang="el-GR" sz="2800" dirty="0">
                  <a:latin typeface="Times New Roman" panose="02020603050405020304" pitchFamily="18" charset="0"/>
                  <a:cs typeface="Times New Roman" panose="02020603050405020304" pitchFamily="18" charset="0"/>
                </a:rPr>
                <a:t>(Δια)πολιτισμική επίγνωση (η αναγνωστική εμπειρία ως όχημα για συμμετοχή στον κοινωνικό βίο και τη μορφοποίηση των πολιτισμικών αξιών)</a:t>
              </a:r>
              <a:endParaRPr lang="en-GB" sz="2800" dirty="0">
                <a:latin typeface="Times New Roman" panose="02020603050405020304" pitchFamily="18" charset="0"/>
                <a:cs typeface="Times New Roman" panose="02020603050405020304" pitchFamily="18" charset="0"/>
              </a:endParaRPr>
            </a:p>
            <a:p>
              <a:pPr marL="0" lvl="0" indent="0" algn="l">
                <a:lnSpc>
                  <a:spcPts val="2799"/>
                </a:lnSpc>
                <a:spcBef>
                  <a:spcPct val="0"/>
                </a:spcBef>
              </a:pPr>
              <a:endParaRPr lang="en-US" sz="2800" u="none" strike="noStrike" spc="-39" dirty="0">
                <a:solidFill>
                  <a:srgbClr val="1C191A"/>
                </a:solidFill>
                <a:latin typeface="Lato"/>
                <a:ea typeface="Lato"/>
                <a:cs typeface="Lato"/>
                <a:sym typeface="Lato"/>
              </a:endParaRPr>
            </a:p>
          </p:txBody>
        </p:sp>
      </p:grpSp>
      <p:grpSp>
        <p:nvGrpSpPr>
          <p:cNvPr id="22" name="Group 5">
            <a:extLst>
              <a:ext uri="{FF2B5EF4-FFF2-40B4-BE49-F238E27FC236}">
                <a16:creationId xmlns:a16="http://schemas.microsoft.com/office/drawing/2014/main" id="{403FF650-90B0-F37E-2084-65B6BA1D1D27}"/>
              </a:ext>
            </a:extLst>
          </p:cNvPr>
          <p:cNvGrpSpPr/>
          <p:nvPr/>
        </p:nvGrpSpPr>
        <p:grpSpPr>
          <a:xfrm>
            <a:off x="9406315" y="4164494"/>
            <a:ext cx="7484873" cy="1220847"/>
            <a:chOff x="0" y="127000"/>
            <a:chExt cx="9979831" cy="1627796"/>
          </a:xfrm>
        </p:grpSpPr>
        <p:sp>
          <p:nvSpPr>
            <p:cNvPr id="23" name="Freeform 6">
              <a:extLst>
                <a:ext uri="{FF2B5EF4-FFF2-40B4-BE49-F238E27FC236}">
                  <a16:creationId xmlns:a16="http://schemas.microsoft.com/office/drawing/2014/main" id="{BB0ECB00-54E4-F324-7C19-05519217FE76}"/>
                </a:ext>
              </a:extLst>
            </p:cNvPr>
            <p:cNvSpPr/>
            <p:nvPr/>
          </p:nvSpPr>
          <p:spPr>
            <a:xfrm>
              <a:off x="0" y="283172"/>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4" name="TextBox 7">
              <a:extLst>
                <a:ext uri="{FF2B5EF4-FFF2-40B4-BE49-F238E27FC236}">
                  <a16:creationId xmlns:a16="http://schemas.microsoft.com/office/drawing/2014/main" id="{0AFD7200-5C2C-40A6-81C9-564B3DFCD4DF}"/>
                </a:ext>
              </a:extLst>
            </p:cNvPr>
            <p:cNvSpPr txBox="1"/>
            <p:nvPr/>
          </p:nvSpPr>
          <p:spPr>
            <a:xfrm>
              <a:off x="996953" y="127000"/>
              <a:ext cx="8982878" cy="1627796"/>
            </a:xfrm>
            <a:prstGeom prst="rect">
              <a:avLst/>
            </a:prstGeom>
          </p:spPr>
          <p:txBody>
            <a:bodyPr lIns="0" tIns="0" rIns="0" bIns="0" rtlCol="0" anchor="t">
              <a:spAutoFit/>
            </a:bodyPr>
            <a:lstStyle/>
            <a:p>
              <a:r>
                <a:rPr lang="el-GR" sz="2800" dirty="0">
                  <a:latin typeface="Times New Roman" panose="02020603050405020304" pitchFamily="18" charset="0"/>
                  <a:cs typeface="Times New Roman" panose="02020603050405020304" pitchFamily="18" charset="0"/>
                </a:rPr>
                <a:t>Διαλογικότητα του κειμένου (Διακειμενικότητα, Διαθεματικότητα)</a:t>
              </a:r>
            </a:p>
            <a:p>
              <a:pPr marL="0" lvl="0" indent="0" algn="l">
                <a:lnSpc>
                  <a:spcPts val="2799"/>
                </a:lnSpc>
                <a:spcBef>
                  <a:spcPct val="0"/>
                </a:spcBef>
              </a:pPr>
              <a:endParaRPr lang="en-US" sz="2800" u="none" strike="noStrike" spc="-39" dirty="0">
                <a:solidFill>
                  <a:srgbClr val="1C191A"/>
                </a:solidFill>
                <a:latin typeface="Lato"/>
                <a:ea typeface="Lato"/>
                <a:cs typeface="Lato"/>
                <a:sym typeface="Lato"/>
              </a:endParaRPr>
            </a:p>
          </p:txBody>
        </p:sp>
      </p:grpSp>
      <p:pic>
        <p:nvPicPr>
          <p:cNvPr id="26" name="Εικόνα 25">
            <a:extLst>
              <a:ext uri="{FF2B5EF4-FFF2-40B4-BE49-F238E27FC236}">
                <a16:creationId xmlns:a16="http://schemas.microsoft.com/office/drawing/2014/main" id="{8593833C-AFCC-BCD5-BEEB-AB43EDE97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5" y="2846751"/>
            <a:ext cx="5679966"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099A486A-D1FB-8310-028B-462A1A634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33552E0B-AEDA-F16C-EAA8-83759DA5DB6A}"/>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0C41B51-F50C-DFA2-B106-2C34D5C98472}"/>
              </a:ext>
            </a:extLst>
          </p:cNvPr>
          <p:cNvSpPr txBox="1"/>
          <p:nvPr/>
        </p:nvSpPr>
        <p:spPr>
          <a:xfrm>
            <a:off x="5039834" y="971146"/>
            <a:ext cx="8457083" cy="3693319"/>
          </a:xfrm>
          <a:prstGeom prst="rect">
            <a:avLst/>
          </a:prstGeom>
        </p:spPr>
        <p:txBody>
          <a:bodyPr lIns="0" tIns="0" rIns="0" bIns="0" rtlCol="0" anchor="t">
            <a:spAutoFit/>
          </a:bodyPr>
          <a:lstStyle/>
          <a:p>
            <a:pPr algn="ctr"/>
            <a:r>
              <a:rPr lang="el-GR" sz="6000" dirty="0">
                <a:solidFill>
                  <a:schemeClr val="bg1"/>
                </a:solidFill>
                <a:latin typeface="Times New Roman" panose="02020603050405020304" pitchFamily="18" charset="0"/>
                <a:cs typeface="Times New Roman" panose="02020603050405020304" pitchFamily="18" charset="0"/>
              </a:rPr>
              <a:t>03 Παρουσίαση εργασιών των ομάδων-Κύκλος συζήτησης στην ολομέλεια (διάρκεια 20΄)</a:t>
            </a:r>
            <a:endParaRPr lang="en-GB" sz="6000" dirty="0">
              <a:solidFill>
                <a:schemeClr val="bg1"/>
              </a:solidFill>
            </a:endParaRPr>
          </a:p>
        </p:txBody>
      </p:sp>
      <p:grpSp>
        <p:nvGrpSpPr>
          <p:cNvPr id="9" name="Group 9">
            <a:extLst>
              <a:ext uri="{FF2B5EF4-FFF2-40B4-BE49-F238E27FC236}">
                <a16:creationId xmlns:a16="http://schemas.microsoft.com/office/drawing/2014/main" id="{FF766D5F-0D07-E271-4834-113EEECFB623}"/>
              </a:ext>
            </a:extLst>
          </p:cNvPr>
          <p:cNvGrpSpPr/>
          <p:nvPr/>
        </p:nvGrpSpPr>
        <p:grpSpPr>
          <a:xfrm rot="-5400000">
            <a:off x="9031060" y="2857534"/>
            <a:ext cx="225880" cy="5403316"/>
            <a:chOff x="0" y="0"/>
            <a:chExt cx="301173" cy="7204422"/>
          </a:xfrm>
        </p:grpSpPr>
        <p:grpSp>
          <p:nvGrpSpPr>
            <p:cNvPr id="10" name="Group 10">
              <a:extLst>
                <a:ext uri="{FF2B5EF4-FFF2-40B4-BE49-F238E27FC236}">
                  <a16:creationId xmlns:a16="http://schemas.microsoft.com/office/drawing/2014/main" id="{ADBD3B8D-32E5-92A6-FF54-CE1B3078C3D0}"/>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0D510C17-84B4-F255-FBA6-F3E527C61CBE}"/>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720F10C2-27D0-E87C-67D3-A68F9CBE2EDE}"/>
                  </a:ext>
                </a:extLst>
              </p:cNvPr>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3" name="Group 13">
              <a:extLst>
                <a:ext uri="{FF2B5EF4-FFF2-40B4-BE49-F238E27FC236}">
                  <a16:creationId xmlns:a16="http://schemas.microsoft.com/office/drawing/2014/main" id="{6E480440-66A5-B67E-67F6-356F1B95E40E}"/>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74EB0037-8E96-7BAD-0DD4-0BDD1FFBA6A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94151680-6767-12E3-A536-BCDA983CD7AA}"/>
                  </a:ext>
                </a:extLst>
              </p:cNvPr>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16" name="Group 16">
              <a:extLst>
                <a:ext uri="{FF2B5EF4-FFF2-40B4-BE49-F238E27FC236}">
                  <a16:creationId xmlns:a16="http://schemas.microsoft.com/office/drawing/2014/main" id="{25DD658A-6131-3328-A36E-83E729C31CB8}"/>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E3C3D144-ECA8-B324-8DAD-5D0C4F8B67D3}"/>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5694FE86-DD6A-F2F2-F9BD-EA24EAC68F67}"/>
                  </a:ext>
                </a:extLst>
              </p:cNvPr>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grpSp>
        <p:nvGrpSpPr>
          <p:cNvPr id="19" name="Group 19">
            <a:extLst>
              <a:ext uri="{FF2B5EF4-FFF2-40B4-BE49-F238E27FC236}">
                <a16:creationId xmlns:a16="http://schemas.microsoft.com/office/drawing/2014/main" id="{D8918A58-29A3-395A-8B85-DC723DE7D4F9}"/>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59A7867E-AB2D-D50D-C311-5ADE8EA6317E}"/>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7DCCB7BE-EFFA-BB4D-9007-C779F46C75D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C95AF88A-8161-18E6-C235-7A212F3D2407}"/>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3" name="Group 23">
              <a:extLst>
                <a:ext uri="{FF2B5EF4-FFF2-40B4-BE49-F238E27FC236}">
                  <a16:creationId xmlns:a16="http://schemas.microsoft.com/office/drawing/2014/main" id="{7F9FEC79-D309-5D80-4EE1-758040E116D8}"/>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98C91901-C8E7-3927-94C7-A0E950C1B0EE}"/>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8A6D3E33-7B9D-8B5D-8B41-1CD5FB1722D7}"/>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6" name="Group 26">
              <a:extLst>
                <a:ext uri="{FF2B5EF4-FFF2-40B4-BE49-F238E27FC236}">
                  <a16:creationId xmlns:a16="http://schemas.microsoft.com/office/drawing/2014/main" id="{5C3BBA60-213D-78B6-F04E-2734E61484CF}"/>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942439E7-91BE-E4F0-89B6-B8C3439E988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476996C9-88B1-1B70-AC89-281FD00EB9BE}"/>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pic>
        <p:nvPicPr>
          <p:cNvPr id="32" name="Picture 2" descr="Blue text on a black background&#10;&#10;AI-generated content may be incorrect.">
            <a:extLst>
              <a:ext uri="{FF2B5EF4-FFF2-40B4-BE49-F238E27FC236}">
                <a16:creationId xmlns:a16="http://schemas.microsoft.com/office/drawing/2014/main" id="{9E0A871D-B92F-B67C-461A-02B13366E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4" name="TextBox 33">
            <a:extLst>
              <a:ext uri="{FF2B5EF4-FFF2-40B4-BE49-F238E27FC236}">
                <a16:creationId xmlns:a16="http://schemas.microsoft.com/office/drawing/2014/main" id="{666FA971-0549-6181-C986-27FAFE0C87D3}"/>
              </a:ext>
            </a:extLst>
          </p:cNvPr>
          <p:cNvSpPr txBox="1"/>
          <p:nvPr/>
        </p:nvSpPr>
        <p:spPr>
          <a:xfrm>
            <a:off x="4696375" y="6299798"/>
            <a:ext cx="9144000" cy="2958502"/>
          </a:xfrm>
          <a:prstGeom prst="rect">
            <a:avLst/>
          </a:prstGeom>
          <a:noFill/>
        </p:spPr>
        <p:txBody>
          <a:bodyPr wrap="square">
            <a:spAutoFit/>
          </a:bodyPr>
          <a:lstStyle/>
          <a:p>
            <a:pPr algn="ctr">
              <a:lnSpc>
                <a:spcPct val="150000"/>
              </a:lnSpc>
            </a:pPr>
            <a:r>
              <a:rPr lang="el-GR" sz="3200" dirty="0">
                <a:solidFill>
                  <a:schemeClr val="bg1"/>
                </a:solidFill>
                <a:latin typeface="Times New Roman" panose="02020603050405020304" pitchFamily="18" charset="0"/>
                <a:cs typeface="Times New Roman" panose="02020603050405020304" pitchFamily="18" charset="0"/>
              </a:rPr>
              <a:t>1</a:t>
            </a:r>
            <a:r>
              <a:rPr lang="el-GR" sz="3200" baseline="30000" dirty="0">
                <a:solidFill>
                  <a:schemeClr val="bg1"/>
                </a:solidFill>
                <a:latin typeface="Times New Roman" panose="02020603050405020304" pitchFamily="18" charset="0"/>
                <a:cs typeface="Times New Roman" panose="02020603050405020304" pitchFamily="18" charset="0"/>
              </a:rPr>
              <a:t>η</a:t>
            </a:r>
            <a:r>
              <a:rPr lang="el-GR" sz="3200" dirty="0">
                <a:solidFill>
                  <a:schemeClr val="bg1"/>
                </a:solidFill>
                <a:latin typeface="Times New Roman" panose="02020603050405020304" pitchFamily="18" charset="0"/>
                <a:cs typeface="Times New Roman" panose="02020603050405020304" pitchFamily="18" charset="0"/>
              </a:rPr>
              <a:t> ομάδα: Κεφάλαιο Α</a:t>
            </a:r>
          </a:p>
          <a:p>
            <a:pPr algn="ctr">
              <a:lnSpc>
                <a:spcPct val="150000"/>
              </a:lnSpc>
            </a:pPr>
            <a:r>
              <a:rPr lang="el-GR" sz="3200" dirty="0">
                <a:solidFill>
                  <a:schemeClr val="bg1"/>
                </a:solidFill>
                <a:latin typeface="Times New Roman" panose="02020603050405020304" pitchFamily="18" charset="0"/>
                <a:cs typeface="Times New Roman" panose="02020603050405020304" pitchFamily="18" charset="0"/>
              </a:rPr>
              <a:t>2</a:t>
            </a:r>
            <a:r>
              <a:rPr lang="el-GR" sz="3200" baseline="30000" dirty="0">
                <a:solidFill>
                  <a:schemeClr val="bg1"/>
                </a:solidFill>
                <a:latin typeface="Times New Roman" panose="02020603050405020304" pitchFamily="18" charset="0"/>
                <a:cs typeface="Times New Roman" panose="02020603050405020304" pitchFamily="18" charset="0"/>
              </a:rPr>
              <a:t>η</a:t>
            </a:r>
            <a:r>
              <a:rPr lang="el-GR" sz="3200" dirty="0">
                <a:solidFill>
                  <a:schemeClr val="bg1"/>
                </a:solidFill>
                <a:latin typeface="Times New Roman" panose="02020603050405020304" pitchFamily="18" charset="0"/>
                <a:cs typeface="Times New Roman" panose="02020603050405020304" pitchFamily="18" charset="0"/>
              </a:rPr>
              <a:t> ομάδα: Κεφάλαιο Γ</a:t>
            </a:r>
          </a:p>
          <a:p>
            <a:pPr algn="ctr">
              <a:lnSpc>
                <a:spcPct val="150000"/>
              </a:lnSpc>
            </a:pPr>
            <a:r>
              <a:rPr lang="el-GR" sz="3200" dirty="0">
                <a:solidFill>
                  <a:schemeClr val="bg1"/>
                </a:solidFill>
                <a:latin typeface="Times New Roman" panose="02020603050405020304" pitchFamily="18" charset="0"/>
                <a:cs typeface="Times New Roman" panose="02020603050405020304" pitchFamily="18" charset="0"/>
              </a:rPr>
              <a:t>3</a:t>
            </a:r>
            <a:r>
              <a:rPr lang="el-GR" sz="3200" baseline="30000" dirty="0">
                <a:solidFill>
                  <a:schemeClr val="bg1"/>
                </a:solidFill>
                <a:latin typeface="Times New Roman" panose="02020603050405020304" pitchFamily="18" charset="0"/>
                <a:cs typeface="Times New Roman" panose="02020603050405020304" pitchFamily="18" charset="0"/>
              </a:rPr>
              <a:t>η</a:t>
            </a:r>
            <a:r>
              <a:rPr lang="el-GR" sz="3200" dirty="0">
                <a:solidFill>
                  <a:schemeClr val="bg1"/>
                </a:solidFill>
                <a:latin typeface="Times New Roman" panose="02020603050405020304" pitchFamily="18" charset="0"/>
                <a:cs typeface="Times New Roman" panose="02020603050405020304" pitchFamily="18" charset="0"/>
              </a:rPr>
              <a:t> ομάδα: Κεφάλαιο Δ</a:t>
            </a:r>
          </a:p>
          <a:p>
            <a:pPr algn="ctr">
              <a:lnSpc>
                <a:spcPct val="150000"/>
              </a:lnSpc>
            </a:pPr>
            <a:r>
              <a:rPr lang="el-GR" sz="3200" dirty="0">
                <a:solidFill>
                  <a:schemeClr val="bg1"/>
                </a:solidFill>
                <a:latin typeface="Times New Roman" panose="02020603050405020304" pitchFamily="18" charset="0"/>
                <a:cs typeface="Times New Roman" panose="02020603050405020304" pitchFamily="18" charset="0"/>
              </a:rPr>
              <a:t>4</a:t>
            </a:r>
            <a:r>
              <a:rPr lang="el-GR" sz="3200" baseline="30000" dirty="0">
                <a:solidFill>
                  <a:schemeClr val="bg1"/>
                </a:solidFill>
                <a:latin typeface="Times New Roman" panose="02020603050405020304" pitchFamily="18" charset="0"/>
                <a:cs typeface="Times New Roman" panose="02020603050405020304" pitchFamily="18" charset="0"/>
              </a:rPr>
              <a:t>η</a:t>
            </a:r>
            <a:r>
              <a:rPr lang="el-GR" sz="3200" dirty="0">
                <a:solidFill>
                  <a:schemeClr val="bg1"/>
                </a:solidFill>
                <a:latin typeface="Times New Roman" panose="02020603050405020304" pitchFamily="18" charset="0"/>
                <a:cs typeface="Times New Roman" panose="02020603050405020304" pitchFamily="18" charset="0"/>
              </a:rPr>
              <a:t> ομάδα: Κεφάλαιο ΙΓ </a:t>
            </a:r>
          </a:p>
        </p:txBody>
      </p:sp>
    </p:spTree>
    <p:extLst>
      <p:ext uri="{BB962C8B-B14F-4D97-AF65-F5344CB8AC3E}">
        <p14:creationId xmlns:p14="http://schemas.microsoft.com/office/powerpoint/2010/main" val="2333938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E24A54E-7E4A-1A24-4165-55A4CDA583B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3DAD483-4E5B-A081-6365-8973586E7B3E}"/>
              </a:ext>
            </a:extLst>
          </p:cNvPr>
          <p:cNvSpPr txBox="1"/>
          <p:nvPr/>
        </p:nvSpPr>
        <p:spPr>
          <a:xfrm>
            <a:off x="1028699" y="2001098"/>
            <a:ext cx="9010333" cy="6217087"/>
          </a:xfrm>
          <a:prstGeom prst="rect">
            <a:avLst/>
          </a:prstGeom>
        </p:spPr>
        <p:txBody>
          <a:bodyPr wrap="square" lIns="0" tIns="0" rIns="0" bIns="0" rtlCol="0" anchor="t">
            <a:spAutoFit/>
          </a:bodyPr>
          <a:lstStyle/>
          <a:p>
            <a:pPr>
              <a:lnSpc>
                <a:spcPct val="150000"/>
              </a:lnSpc>
            </a:pPr>
            <a:endParaRPr lang="en-US" sz="4400" dirty="0">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l-GR" sz="4400" dirty="0">
                <a:latin typeface="Times New Roman" panose="02020603050405020304" pitchFamily="18" charset="0"/>
                <a:cs typeface="Times New Roman" panose="02020603050405020304" pitchFamily="18" charset="0"/>
              </a:rPr>
              <a:t>04 Παρουσίαση</a:t>
            </a:r>
            <a:r>
              <a:rPr lang="en-US" sz="4400" dirty="0">
                <a:latin typeface="Times New Roman" panose="02020603050405020304" pitchFamily="18" charset="0"/>
                <a:cs typeface="Times New Roman" panose="02020603050405020304" pitchFamily="18" charset="0"/>
              </a:rPr>
              <a:t> π</a:t>
            </a:r>
            <a:r>
              <a:rPr lang="en-US" sz="4400" dirty="0" err="1">
                <a:latin typeface="Times New Roman" panose="02020603050405020304" pitchFamily="18" charset="0"/>
                <a:cs typeface="Times New Roman" panose="02020603050405020304" pitchFamily="18" charset="0"/>
              </a:rPr>
              <a:t>ρότ</a:t>
            </a:r>
            <a:r>
              <a:rPr lang="en-US" sz="4400" dirty="0">
                <a:latin typeface="Times New Roman" panose="02020603050405020304" pitchFamily="18" charset="0"/>
                <a:cs typeface="Times New Roman" panose="02020603050405020304" pitchFamily="18" charset="0"/>
              </a:rPr>
              <a:t>ασης</a:t>
            </a:r>
            <a:endParaRPr lang="el-GR" sz="4400" dirty="0">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l-GR"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 </a:t>
            </a:r>
            <a:r>
              <a:rPr lang="el-GR" sz="4400">
                <a:latin typeface="Times New Roman" panose="02020603050405020304" pitchFamily="18" charset="0"/>
                <a:cs typeface="Times New Roman" panose="02020603050405020304" pitchFamily="18" charset="0"/>
              </a:rPr>
              <a:t>διδακτικής </a:t>
            </a:r>
            <a:r>
              <a:rPr lang="en-US" sz="4400">
                <a:latin typeface="Times New Roman" panose="02020603050405020304" pitchFamily="18" charset="0"/>
                <a:cs typeface="Times New Roman" panose="02020603050405020304" pitchFamily="18" charset="0"/>
              </a:rPr>
              <a:t>α</a:t>
            </a:r>
            <a:r>
              <a:rPr lang="en-US" sz="4400" dirty="0" err="1">
                <a:latin typeface="Times New Roman" panose="02020603050405020304" pitchFamily="18" charset="0"/>
                <a:cs typeface="Times New Roman" panose="02020603050405020304" pitchFamily="18" charset="0"/>
              </a:rPr>
              <a:t>ξιο</a:t>
            </a:r>
            <a:r>
              <a:rPr lang="en-US" sz="4400" dirty="0">
                <a:latin typeface="Times New Roman" panose="02020603050405020304" pitchFamily="18" charset="0"/>
                <a:cs typeface="Times New Roman" panose="02020603050405020304" pitchFamily="18" charset="0"/>
              </a:rPr>
              <a:t>ποίησης του αυτοτελούς λογοτεχνικού έργου</a:t>
            </a:r>
            <a:endParaRPr lang="el-GR" sz="4400" dirty="0">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n-US" sz="4400" b="1" dirty="0">
                <a:latin typeface="Times New Roman" panose="02020603050405020304" pitchFamily="18" charset="0"/>
                <a:cs typeface="Times New Roman" panose="02020603050405020304" pitchFamily="18" charset="0"/>
              </a:rPr>
              <a:t> «Η </a:t>
            </a:r>
            <a:r>
              <a:rPr lang="en-US" sz="4400" b="1" dirty="0" err="1">
                <a:latin typeface="Times New Roman" panose="02020603050405020304" pitchFamily="18" charset="0"/>
                <a:cs typeface="Times New Roman" panose="02020603050405020304" pitchFamily="18" charset="0"/>
              </a:rPr>
              <a:t>τιμή</a:t>
            </a:r>
            <a:r>
              <a:rPr lang="en-US" sz="4400" b="1" dirty="0">
                <a:latin typeface="Times New Roman" panose="02020603050405020304" pitchFamily="18" charset="0"/>
                <a:cs typeface="Times New Roman" panose="02020603050405020304" pitchFamily="18" charset="0"/>
              </a:rPr>
              <a:t> και </a:t>
            </a:r>
            <a:r>
              <a:rPr lang="en-US" sz="4400" b="1" dirty="0" err="1">
                <a:latin typeface="Times New Roman" panose="02020603050405020304" pitchFamily="18" charset="0"/>
                <a:cs typeface="Times New Roman" panose="02020603050405020304" pitchFamily="18" charset="0"/>
              </a:rPr>
              <a:t>το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χρήμ</a:t>
            </a:r>
            <a:r>
              <a:rPr lang="en-US" sz="4400" b="1" dirty="0">
                <a:latin typeface="Times New Roman" panose="02020603050405020304" pitchFamily="18" charset="0"/>
                <a:cs typeface="Times New Roman" panose="02020603050405020304" pitchFamily="18" charset="0"/>
              </a:rPr>
              <a:t>α» </a:t>
            </a:r>
            <a:endParaRPr lang="el-GR" sz="4400" b="1" dirty="0">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n-US" sz="4400" dirty="0" err="1">
                <a:latin typeface="Times New Roman" panose="02020603050405020304" pitchFamily="18" charset="0"/>
                <a:cs typeface="Times New Roman" panose="02020603050405020304" pitchFamily="18" charset="0"/>
              </a:rPr>
              <a:t>του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Κωνστ</a:t>
            </a:r>
            <a:r>
              <a:rPr lang="en-US" sz="4400" dirty="0">
                <a:latin typeface="Times New Roman" panose="02020603050405020304" pitchFamily="18" charset="0"/>
                <a:cs typeface="Times New Roman" panose="02020603050405020304" pitchFamily="18" charset="0"/>
              </a:rPr>
              <a:t>αντίνου Θεοτόκη </a:t>
            </a:r>
          </a:p>
          <a:p>
            <a:pPr algn="l">
              <a:lnSpc>
                <a:spcPts val="14400"/>
              </a:lnSpc>
            </a:pPr>
            <a:endParaRPr lang="en-US" sz="14400" dirty="0">
              <a:solidFill>
                <a:srgbClr val="253439"/>
              </a:solidFill>
              <a:latin typeface="Lato"/>
              <a:ea typeface="Lato"/>
              <a:cs typeface="Lato"/>
              <a:sym typeface="Lato"/>
            </a:endParaRPr>
          </a:p>
        </p:txBody>
      </p:sp>
      <p:grpSp>
        <p:nvGrpSpPr>
          <p:cNvPr id="8" name="Group 8">
            <a:extLst>
              <a:ext uri="{FF2B5EF4-FFF2-40B4-BE49-F238E27FC236}">
                <a16:creationId xmlns:a16="http://schemas.microsoft.com/office/drawing/2014/main" id="{0D0276AC-D7C8-3679-CD70-125F60C76C7A}"/>
              </a:ext>
            </a:extLst>
          </p:cNvPr>
          <p:cNvGrpSpPr/>
          <p:nvPr/>
        </p:nvGrpSpPr>
        <p:grpSpPr>
          <a:xfrm rot="-5400000">
            <a:off x="4712497" y="4591188"/>
            <a:ext cx="225880" cy="5403316"/>
            <a:chOff x="0" y="0"/>
            <a:chExt cx="301173" cy="7204422"/>
          </a:xfrm>
        </p:grpSpPr>
        <p:grpSp>
          <p:nvGrpSpPr>
            <p:cNvPr id="9" name="Group 9">
              <a:extLst>
                <a:ext uri="{FF2B5EF4-FFF2-40B4-BE49-F238E27FC236}">
                  <a16:creationId xmlns:a16="http://schemas.microsoft.com/office/drawing/2014/main" id="{B33EA516-0A70-9774-0CA4-4B78B694B5DA}"/>
                </a:ext>
              </a:extLst>
            </p:cNvPr>
            <p:cNvGrpSpPr/>
            <p:nvPr/>
          </p:nvGrpSpPr>
          <p:grpSpPr>
            <a:xfrm>
              <a:off x="0" y="0"/>
              <a:ext cx="301173" cy="7204422"/>
              <a:chOff x="0" y="0"/>
              <a:chExt cx="59491" cy="1423096"/>
            </a:xfrm>
          </p:grpSpPr>
          <p:sp>
            <p:nvSpPr>
              <p:cNvPr id="10" name="Freeform 10">
                <a:extLst>
                  <a:ext uri="{FF2B5EF4-FFF2-40B4-BE49-F238E27FC236}">
                    <a16:creationId xmlns:a16="http://schemas.microsoft.com/office/drawing/2014/main" id="{C8FF2B7B-0383-B388-5330-DD4A825BB773}"/>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1" name="TextBox 11">
                <a:extLst>
                  <a:ext uri="{FF2B5EF4-FFF2-40B4-BE49-F238E27FC236}">
                    <a16:creationId xmlns:a16="http://schemas.microsoft.com/office/drawing/2014/main" id="{B7C76779-405E-F98F-3DAF-A7A5B2AD283C}"/>
                  </a:ext>
                </a:extLst>
              </p:cNvPr>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2" name="Group 12">
              <a:extLst>
                <a:ext uri="{FF2B5EF4-FFF2-40B4-BE49-F238E27FC236}">
                  <a16:creationId xmlns:a16="http://schemas.microsoft.com/office/drawing/2014/main" id="{7873597C-D3A4-84FC-9869-181B9B8288EC}"/>
                </a:ext>
              </a:extLst>
            </p:cNvPr>
            <p:cNvGrpSpPr/>
            <p:nvPr/>
          </p:nvGrpSpPr>
          <p:grpSpPr>
            <a:xfrm>
              <a:off x="0" y="0"/>
              <a:ext cx="301173" cy="1830478"/>
              <a:chOff x="0" y="0"/>
              <a:chExt cx="59491" cy="361576"/>
            </a:xfrm>
          </p:grpSpPr>
          <p:sp>
            <p:nvSpPr>
              <p:cNvPr id="13" name="Freeform 13">
                <a:extLst>
                  <a:ext uri="{FF2B5EF4-FFF2-40B4-BE49-F238E27FC236}">
                    <a16:creationId xmlns:a16="http://schemas.microsoft.com/office/drawing/2014/main" id="{64380B0F-232B-14FE-793C-7A08517E2313}"/>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4" name="TextBox 14">
                <a:extLst>
                  <a:ext uri="{FF2B5EF4-FFF2-40B4-BE49-F238E27FC236}">
                    <a16:creationId xmlns:a16="http://schemas.microsoft.com/office/drawing/2014/main" id="{C74BF556-3420-D9DA-A945-F718C9D18449}"/>
                  </a:ext>
                </a:extLst>
              </p:cNvPr>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15" name="Group 15">
              <a:extLst>
                <a:ext uri="{FF2B5EF4-FFF2-40B4-BE49-F238E27FC236}">
                  <a16:creationId xmlns:a16="http://schemas.microsoft.com/office/drawing/2014/main" id="{9BAA1362-8558-5120-2F52-437CD9791729}"/>
                </a:ext>
              </a:extLst>
            </p:cNvPr>
            <p:cNvGrpSpPr/>
            <p:nvPr/>
          </p:nvGrpSpPr>
          <p:grpSpPr>
            <a:xfrm>
              <a:off x="0" y="1828197"/>
              <a:ext cx="301173" cy="795134"/>
              <a:chOff x="0" y="0"/>
              <a:chExt cx="59491" cy="157064"/>
            </a:xfrm>
          </p:grpSpPr>
          <p:sp>
            <p:nvSpPr>
              <p:cNvPr id="16" name="Freeform 16">
                <a:extLst>
                  <a:ext uri="{FF2B5EF4-FFF2-40B4-BE49-F238E27FC236}">
                    <a16:creationId xmlns:a16="http://schemas.microsoft.com/office/drawing/2014/main" id="{2BD33AB9-F373-D419-5BCC-C5A9B0D467CA}"/>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7" name="TextBox 17">
                <a:extLst>
                  <a:ext uri="{FF2B5EF4-FFF2-40B4-BE49-F238E27FC236}">
                    <a16:creationId xmlns:a16="http://schemas.microsoft.com/office/drawing/2014/main" id="{0F5DBCEA-861F-89D4-0885-D57FC46A07F9}"/>
                  </a:ext>
                </a:extLst>
              </p:cNvPr>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grpSp>
        <p:nvGrpSpPr>
          <p:cNvPr id="18" name="Group 18">
            <a:extLst>
              <a:ext uri="{FF2B5EF4-FFF2-40B4-BE49-F238E27FC236}">
                <a16:creationId xmlns:a16="http://schemas.microsoft.com/office/drawing/2014/main" id="{0600A7C0-A455-047B-E3CB-16AB87FCB668}"/>
              </a:ext>
            </a:extLst>
          </p:cNvPr>
          <p:cNvGrpSpPr/>
          <p:nvPr/>
        </p:nvGrpSpPr>
        <p:grpSpPr>
          <a:xfrm>
            <a:off x="15477180" y="1130365"/>
            <a:ext cx="1352255" cy="274763"/>
            <a:chOff x="0" y="0"/>
            <a:chExt cx="1803007" cy="366350"/>
          </a:xfrm>
        </p:grpSpPr>
        <p:grpSp>
          <p:nvGrpSpPr>
            <p:cNvPr id="19" name="Group 19">
              <a:extLst>
                <a:ext uri="{FF2B5EF4-FFF2-40B4-BE49-F238E27FC236}">
                  <a16:creationId xmlns:a16="http://schemas.microsoft.com/office/drawing/2014/main" id="{11DCCF34-751C-00B4-5A0A-E0E08A6004C7}"/>
                </a:ext>
              </a:extLst>
            </p:cNvPr>
            <p:cNvGrpSpPr/>
            <p:nvPr/>
          </p:nvGrpSpPr>
          <p:grpSpPr>
            <a:xfrm rot="-5400000">
              <a:off x="0" y="0"/>
              <a:ext cx="366350" cy="366350"/>
              <a:chOff x="0" y="0"/>
              <a:chExt cx="178795" cy="178795"/>
            </a:xfrm>
          </p:grpSpPr>
          <p:sp>
            <p:nvSpPr>
              <p:cNvPr id="20" name="Freeform 20">
                <a:extLst>
                  <a:ext uri="{FF2B5EF4-FFF2-40B4-BE49-F238E27FC236}">
                    <a16:creationId xmlns:a16="http://schemas.microsoft.com/office/drawing/2014/main" id="{D2F7AEE6-5A23-81BA-A635-4F3893D1FA7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A2D51CBA-F72D-0996-6FCE-7D485E8C1B0E}"/>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2" name="Group 22">
              <a:extLst>
                <a:ext uri="{FF2B5EF4-FFF2-40B4-BE49-F238E27FC236}">
                  <a16:creationId xmlns:a16="http://schemas.microsoft.com/office/drawing/2014/main" id="{59A80DC5-D4B6-2E54-95B1-BF089B06E62D}"/>
                </a:ext>
              </a:extLst>
            </p:cNvPr>
            <p:cNvGrpSpPr/>
            <p:nvPr/>
          </p:nvGrpSpPr>
          <p:grpSpPr>
            <a:xfrm rot="-5400000">
              <a:off x="718328" y="0"/>
              <a:ext cx="366350" cy="366350"/>
              <a:chOff x="0" y="0"/>
              <a:chExt cx="178795" cy="178795"/>
            </a:xfrm>
          </p:grpSpPr>
          <p:sp>
            <p:nvSpPr>
              <p:cNvPr id="23" name="Freeform 23">
                <a:extLst>
                  <a:ext uri="{FF2B5EF4-FFF2-40B4-BE49-F238E27FC236}">
                    <a16:creationId xmlns:a16="http://schemas.microsoft.com/office/drawing/2014/main" id="{0D31F5F2-F8BF-4B73-DF54-2C09F441100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9700185E-246B-EF44-2206-86793D317AC3}"/>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5" name="Group 25">
              <a:extLst>
                <a:ext uri="{FF2B5EF4-FFF2-40B4-BE49-F238E27FC236}">
                  <a16:creationId xmlns:a16="http://schemas.microsoft.com/office/drawing/2014/main" id="{3ED4665C-E100-1525-53E4-D3CE8B449748}"/>
                </a:ext>
              </a:extLst>
            </p:cNvPr>
            <p:cNvGrpSpPr/>
            <p:nvPr/>
          </p:nvGrpSpPr>
          <p:grpSpPr>
            <a:xfrm rot="-5400000">
              <a:off x="1436657" y="0"/>
              <a:ext cx="366350" cy="366350"/>
              <a:chOff x="0" y="0"/>
              <a:chExt cx="178795" cy="178795"/>
            </a:xfrm>
          </p:grpSpPr>
          <p:sp>
            <p:nvSpPr>
              <p:cNvPr id="26" name="Freeform 26">
                <a:extLst>
                  <a:ext uri="{FF2B5EF4-FFF2-40B4-BE49-F238E27FC236}">
                    <a16:creationId xmlns:a16="http://schemas.microsoft.com/office/drawing/2014/main" id="{88A87A91-EC3C-0A49-6310-E389D667FCE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7" name="TextBox 27">
                <a:extLst>
                  <a:ext uri="{FF2B5EF4-FFF2-40B4-BE49-F238E27FC236}">
                    <a16:creationId xmlns:a16="http://schemas.microsoft.com/office/drawing/2014/main" id="{6046C61D-A286-0ACC-9EE5-5E74D75F3AB5}"/>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grpSp>
        <p:nvGrpSpPr>
          <p:cNvPr id="28" name="Group 28">
            <a:extLst>
              <a:ext uri="{FF2B5EF4-FFF2-40B4-BE49-F238E27FC236}">
                <a16:creationId xmlns:a16="http://schemas.microsoft.com/office/drawing/2014/main" id="{B35F0CFD-3DE8-820C-1205-F3F1ABAA9CC1}"/>
              </a:ext>
            </a:extLst>
          </p:cNvPr>
          <p:cNvGrpSpPr/>
          <p:nvPr/>
        </p:nvGrpSpPr>
        <p:grpSpPr>
          <a:xfrm>
            <a:off x="-381720" y="-218676"/>
            <a:ext cx="1410420" cy="10724351"/>
            <a:chOff x="0" y="0"/>
            <a:chExt cx="371469" cy="2824521"/>
          </a:xfrm>
        </p:grpSpPr>
        <p:sp>
          <p:nvSpPr>
            <p:cNvPr id="29" name="Freeform 29">
              <a:extLst>
                <a:ext uri="{FF2B5EF4-FFF2-40B4-BE49-F238E27FC236}">
                  <a16:creationId xmlns:a16="http://schemas.microsoft.com/office/drawing/2014/main" id="{5CF4DE54-89D6-FCF0-2DD7-5E58DAD04CA2}"/>
                </a:ext>
              </a:extLst>
            </p:cNvPr>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30" name="TextBox 30">
              <a:extLst>
                <a:ext uri="{FF2B5EF4-FFF2-40B4-BE49-F238E27FC236}">
                  <a16:creationId xmlns:a16="http://schemas.microsoft.com/office/drawing/2014/main" id="{94363A0D-D61A-7C92-4457-34986EDE1990}"/>
                </a:ext>
              </a:extLst>
            </p:cNvPr>
            <p:cNvSpPr txBox="1"/>
            <p:nvPr/>
          </p:nvSpPr>
          <p:spPr>
            <a:xfrm>
              <a:off x="0" y="-38100"/>
              <a:ext cx="371469" cy="2862621"/>
            </a:xfrm>
            <a:prstGeom prst="rect">
              <a:avLst/>
            </a:prstGeom>
          </p:spPr>
          <p:txBody>
            <a:bodyPr lIns="50800" tIns="50800" rIns="50800" bIns="50800" rtlCol="0" anchor="ctr"/>
            <a:lstStyle/>
            <a:p>
              <a:pPr algn="ctr">
                <a:lnSpc>
                  <a:spcPts val="2799"/>
                </a:lnSpc>
              </a:pPr>
              <a:endParaRPr/>
            </a:p>
          </p:txBody>
        </p:sp>
      </p:grpSp>
      <p:grpSp>
        <p:nvGrpSpPr>
          <p:cNvPr id="31" name="Group 31">
            <a:extLst>
              <a:ext uri="{FF2B5EF4-FFF2-40B4-BE49-F238E27FC236}">
                <a16:creationId xmlns:a16="http://schemas.microsoft.com/office/drawing/2014/main" id="{555719BA-9644-02A7-0626-198A2CCD68BA}"/>
              </a:ext>
            </a:extLst>
          </p:cNvPr>
          <p:cNvGrpSpPr/>
          <p:nvPr/>
        </p:nvGrpSpPr>
        <p:grpSpPr>
          <a:xfrm>
            <a:off x="-229320" y="-66276"/>
            <a:ext cx="1258020" cy="1655660"/>
            <a:chOff x="0" y="0"/>
            <a:chExt cx="331330" cy="436059"/>
          </a:xfrm>
        </p:grpSpPr>
        <p:sp>
          <p:nvSpPr>
            <p:cNvPr id="32" name="Freeform 32">
              <a:extLst>
                <a:ext uri="{FF2B5EF4-FFF2-40B4-BE49-F238E27FC236}">
                  <a16:creationId xmlns:a16="http://schemas.microsoft.com/office/drawing/2014/main" id="{3FBA2EF3-3A3B-4A68-E0AF-479F55FAB8EF}"/>
                </a:ext>
              </a:extLst>
            </p:cNvPr>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33" name="TextBox 33">
              <a:extLst>
                <a:ext uri="{FF2B5EF4-FFF2-40B4-BE49-F238E27FC236}">
                  <a16:creationId xmlns:a16="http://schemas.microsoft.com/office/drawing/2014/main" id="{49287929-4AE4-2FAE-CD8B-C5F51835AE18}"/>
                </a:ext>
              </a:extLst>
            </p:cNvPr>
            <p:cNvSpPr txBox="1"/>
            <p:nvPr/>
          </p:nvSpPr>
          <p:spPr>
            <a:xfrm>
              <a:off x="0" y="-38100"/>
              <a:ext cx="331330" cy="474159"/>
            </a:xfrm>
            <a:prstGeom prst="rect">
              <a:avLst/>
            </a:prstGeom>
          </p:spPr>
          <p:txBody>
            <a:bodyPr lIns="50800" tIns="50800" rIns="50800" bIns="50800" rtlCol="0" anchor="ctr"/>
            <a:lstStyle/>
            <a:p>
              <a:pPr algn="ctr">
                <a:lnSpc>
                  <a:spcPts val="2799"/>
                </a:lnSpc>
              </a:pPr>
              <a:endParaRPr/>
            </a:p>
          </p:txBody>
        </p:sp>
      </p:grpSp>
      <p:pic>
        <p:nvPicPr>
          <p:cNvPr id="39" name="Content Placeholder 13" descr="A group of people walking on a street&#10;&#10;AI-generated content may be incorrect.">
            <a:extLst>
              <a:ext uri="{FF2B5EF4-FFF2-40B4-BE49-F238E27FC236}">
                <a16:creationId xmlns:a16="http://schemas.microsoft.com/office/drawing/2014/main" id="{27070195-7492-494F-5DEF-DDFE21ACE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854108"/>
            <a:ext cx="7764260" cy="4325797"/>
          </a:xfrm>
          <a:prstGeom prst="rect">
            <a:avLst/>
          </a:prstGeom>
        </p:spPr>
      </p:pic>
      <p:pic>
        <p:nvPicPr>
          <p:cNvPr id="40" name="Picture 2" descr="Blue text on a black background&#10;&#10;AI-generated content may be incorrect.">
            <a:extLst>
              <a:ext uri="{FF2B5EF4-FFF2-40B4-BE49-F238E27FC236}">
                <a16:creationId xmlns:a16="http://schemas.microsoft.com/office/drawing/2014/main" id="{41701283-967C-46BC-101A-46C1EBC1A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2675"/>
            <a:ext cx="3047619" cy="761905"/>
          </a:xfrm>
          <a:prstGeom prst="rect">
            <a:avLst/>
          </a:prstGeom>
        </p:spPr>
      </p:pic>
    </p:spTree>
    <p:extLst>
      <p:ext uri="{BB962C8B-B14F-4D97-AF65-F5344CB8AC3E}">
        <p14:creationId xmlns:p14="http://schemas.microsoft.com/office/powerpoint/2010/main" val="3536149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9AE420A7-7B70-C149-EF56-649365718D9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5E2D148-95D9-6836-7CF5-BB6F1B82219A}"/>
              </a:ext>
            </a:extLst>
          </p:cNvPr>
          <p:cNvSpPr txBox="1"/>
          <p:nvPr/>
        </p:nvSpPr>
        <p:spPr>
          <a:xfrm>
            <a:off x="10154030" y="632644"/>
            <a:ext cx="6090065" cy="3288849"/>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lang="el-GR" sz="2400" b="1" dirty="0">
                <a:solidFill>
                  <a:prstClr val="black"/>
                </a:solidFill>
                <a:latin typeface="Times New Roman" panose="02020603050405020304" pitchFamily="18" charset="0"/>
                <a:cs typeface="Times New Roman" panose="02020603050405020304" pitchFamily="18" charset="0"/>
              </a:rPr>
              <a:t>Προσδοκώμενα Μαθησιακά Αποτελέσματα</a:t>
            </a:r>
          </a:p>
          <a:p>
            <a:pPr marL="0" marR="0" lvl="0" indent="0" algn="ctr" defTabSz="914400" rtl="0" eaLnBrk="1" fontAlgn="auto" latinLnBrk="0" hangingPunct="1">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Γνώσεις</a:t>
            </a:r>
            <a:endParaRPr lang="el-GR" sz="2800" b="1"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ct val="0"/>
              </a:spcBef>
              <a:spcAft>
                <a:spcPts val="0"/>
              </a:spcAft>
              <a:buClrTx/>
              <a:buSzTx/>
              <a:buFontTx/>
              <a:buNone/>
              <a:tabLst/>
              <a:defRPr/>
            </a:pPr>
            <a:endParaRPr lang="el-GR" sz="2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ct val="0"/>
              </a:spcBef>
              <a:spcAft>
                <a:spcPts val="0"/>
              </a:spcAft>
              <a:buClrTx/>
              <a:buSzTx/>
              <a:buFontTx/>
              <a:buNone/>
              <a:tabLst/>
              <a:defRPr/>
            </a:pPr>
            <a:r>
              <a:rPr lang="el-GR" sz="2400" dirty="0">
                <a:latin typeface="Times New Roman" panose="02020603050405020304" pitchFamily="18" charset="0"/>
                <a:cs typeface="Times New Roman" panose="02020603050405020304" pitchFamily="18" charset="0"/>
              </a:rPr>
              <a:t>Οι μαθητές/</a:t>
            </a:r>
            <a:r>
              <a:rPr lang="el-GR" sz="2400" dirty="0" err="1">
                <a:latin typeface="Times New Roman" panose="02020603050405020304" pitchFamily="18" charset="0"/>
                <a:cs typeface="Times New Roman" panose="02020603050405020304" pitchFamily="18" charset="0"/>
              </a:rPr>
              <a:t>τριες</a:t>
            </a:r>
            <a:r>
              <a:rPr lang="el-GR" sz="2400" dirty="0">
                <a:latin typeface="Times New Roman" panose="02020603050405020304" pitchFamily="18" charset="0"/>
                <a:cs typeface="Times New Roman" panose="02020603050405020304" pitchFamily="18" charset="0"/>
              </a:rPr>
              <a:t> αναμένεται να:  </a:t>
            </a:r>
          </a:p>
          <a:p>
            <a:pPr marL="0" marR="0" lvl="0" indent="0" algn="just" defTabSz="914400" rtl="0" eaLnBrk="1" fontAlgn="auto" latinLnBrk="0" hangingPunct="1">
              <a:spcBef>
                <a:spcPct val="0"/>
              </a:spcBef>
              <a:spcAft>
                <a:spcPts val="0"/>
              </a:spcAft>
              <a:buClrTx/>
              <a:buSzTx/>
              <a:buFontTx/>
              <a:buNone/>
              <a:tabLst/>
              <a:defRPr/>
            </a:pPr>
            <a:endParaRPr lang="en-US" sz="2400" dirty="0">
              <a:solidFill>
                <a:srgbClr val="253439"/>
              </a:solidFill>
              <a:latin typeface="Lato"/>
              <a:ea typeface="Lato"/>
              <a:cs typeface="Lato"/>
              <a:sym typeface="Lato"/>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401C48B0-8FE9-8A72-2C84-81601D4BDE86}"/>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256D142D-E0E5-5842-1DD5-5E05866F4B80}"/>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A7E93526-4A4C-40CA-FCDF-0C6F7E7733F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1A4CFC38-E54C-C67A-4381-0E41E85943FA}"/>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E8CB7D51-3467-DA5D-C805-784917BC6C5D}"/>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D7651BB3-C150-11AC-74D1-BC95F06EE67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B458AB87-CDE9-147A-A3DA-F9705030EAE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2B081E1B-E53A-4304-FFCE-4969E06F2805}"/>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4648A8EC-2CC9-16E3-F02A-FDDFB67985F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4E91052E-E0D7-4E76-2347-A8D58E63F020}"/>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5A7C0E83-DF71-CE6F-99D7-B67E327A36BC}"/>
              </a:ext>
            </a:extLst>
          </p:cNvPr>
          <p:cNvGrpSpPr/>
          <p:nvPr/>
        </p:nvGrpSpPr>
        <p:grpSpPr>
          <a:xfrm>
            <a:off x="9406315" y="5143500"/>
            <a:ext cx="7484873" cy="1467068"/>
            <a:chOff x="0" y="-646463"/>
            <a:chExt cx="9979831" cy="1956091"/>
          </a:xfrm>
        </p:grpSpPr>
        <p:sp>
          <p:nvSpPr>
            <p:cNvPr id="17" name="Freeform 6">
              <a:extLst>
                <a:ext uri="{FF2B5EF4-FFF2-40B4-BE49-F238E27FC236}">
                  <a16:creationId xmlns:a16="http://schemas.microsoft.com/office/drawing/2014/main" id="{A0F0890F-95BD-CD1D-377B-679D48D74E83}"/>
                </a:ext>
              </a:extLst>
            </p:cNvPr>
            <p:cNvSpPr/>
            <p:nvPr/>
          </p:nvSpPr>
          <p:spPr>
            <a:xfrm>
              <a:off x="0" y="-599238"/>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18" name="TextBox 7">
              <a:extLst>
                <a:ext uri="{FF2B5EF4-FFF2-40B4-BE49-F238E27FC236}">
                  <a16:creationId xmlns:a16="http://schemas.microsoft.com/office/drawing/2014/main" id="{B5DD3D65-7E08-FCB3-8D34-9F315CF5101C}"/>
                </a:ext>
              </a:extLst>
            </p:cNvPr>
            <p:cNvSpPr txBox="1"/>
            <p:nvPr/>
          </p:nvSpPr>
          <p:spPr>
            <a:xfrm>
              <a:off x="666247" y="-646463"/>
              <a:ext cx="9313584" cy="1956091"/>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διερευνήσουν τις βασικές θεματικές όπως ο έρωτας, η αγάπη, η τιμή, το χρήμα, ο γάμος, οι κοινωνικές ανισότητες, η θέση της γυναίκας.</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grpSp>
        <p:nvGrpSpPr>
          <p:cNvPr id="19" name="Group 5">
            <a:extLst>
              <a:ext uri="{FF2B5EF4-FFF2-40B4-BE49-F238E27FC236}">
                <a16:creationId xmlns:a16="http://schemas.microsoft.com/office/drawing/2014/main" id="{757CD509-67CA-9258-54AD-CF28EC9FE076}"/>
              </a:ext>
            </a:extLst>
          </p:cNvPr>
          <p:cNvGrpSpPr/>
          <p:nvPr/>
        </p:nvGrpSpPr>
        <p:grpSpPr>
          <a:xfrm>
            <a:off x="9406315" y="6674385"/>
            <a:ext cx="7535183" cy="1245469"/>
            <a:chOff x="-67080" y="-1349171"/>
            <a:chExt cx="10046911" cy="1660626"/>
          </a:xfrm>
        </p:grpSpPr>
        <p:sp>
          <p:nvSpPr>
            <p:cNvPr id="20" name="Freeform 6">
              <a:extLst>
                <a:ext uri="{FF2B5EF4-FFF2-40B4-BE49-F238E27FC236}">
                  <a16:creationId xmlns:a16="http://schemas.microsoft.com/office/drawing/2014/main" id="{842F471D-8F66-A798-37F9-58F9CC56D07A}"/>
                </a:ext>
              </a:extLst>
            </p:cNvPr>
            <p:cNvSpPr/>
            <p:nvPr/>
          </p:nvSpPr>
          <p:spPr>
            <a:xfrm>
              <a:off x="-67080" y="-1269206"/>
              <a:ext cx="349753" cy="436034"/>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78C2DC2A-B4FA-478B-3F20-A7A1983319D3}"/>
                </a:ext>
              </a:extLst>
            </p:cNvPr>
            <p:cNvSpPr txBox="1"/>
            <p:nvPr/>
          </p:nvSpPr>
          <p:spPr>
            <a:xfrm>
              <a:off x="666247" y="-1349171"/>
              <a:ext cx="9313584" cy="1660626"/>
            </a:xfrm>
            <a:prstGeom prst="rect">
              <a:avLst/>
            </a:prstGeom>
          </p:spPr>
          <p:txBody>
            <a:bodyPr wrap="square" lIns="0" tIns="0" rIns="0" bIns="0" rtlCol="0" anchor="t">
              <a:spAutoFit/>
            </a:bodyPr>
            <a:lstStyle/>
            <a:p>
              <a:pPr>
                <a:lnSpc>
                  <a:spcPct val="120000"/>
                </a:lnSpc>
              </a:pPr>
              <a:r>
                <a:rPr lang="el-GR" sz="2400" dirty="0">
                  <a:latin typeface="Times New Roman" panose="02020603050405020304" pitchFamily="18" charset="0"/>
                  <a:cs typeface="Times New Roman" panose="02020603050405020304" pitchFamily="18" charset="0"/>
                </a:rPr>
                <a:t>εντοπίσουν τις κοινωνικές συμβάσεις και στερεότυπα της εποχής.</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27539F84-6261-A6C4-481C-6DB518E39BE6}"/>
              </a:ext>
            </a:extLst>
          </p:cNvPr>
          <p:cNvSpPr txBox="1"/>
          <p:nvPr/>
        </p:nvSpPr>
        <p:spPr>
          <a:xfrm>
            <a:off x="9982200" y="3087213"/>
            <a:ext cx="6908988" cy="1836400"/>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γνωρίσουν τον συγγραφέα, τη θέση του στην νεοελληνική πεζογραφία καθώς και το ιστορικό, κοινωνικό και πολιτισμικό πλαίσιο της Κέρκυρας στις αρχές του 20ού αιώνα.</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3449BAB1-B747-E143-D4CD-5A3CCF2EA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F6B2F7F0-ED8D-56EA-191B-B65C81C01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pic>
        <p:nvPicPr>
          <p:cNvPr id="2" name="Εικόνα 1">
            <a:extLst>
              <a:ext uri="{FF2B5EF4-FFF2-40B4-BE49-F238E27FC236}">
                <a16:creationId xmlns:a16="http://schemas.microsoft.com/office/drawing/2014/main" id="{C11C7154-D677-7420-0916-73F3B8C3B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835" y="2846751"/>
            <a:ext cx="6270136" cy="4183357"/>
          </a:xfrm>
          <a:prstGeom prst="rect">
            <a:avLst/>
          </a:prstGeom>
        </p:spPr>
      </p:pic>
      <p:sp>
        <p:nvSpPr>
          <p:cNvPr id="3" name="Freeform 6">
            <a:extLst>
              <a:ext uri="{FF2B5EF4-FFF2-40B4-BE49-F238E27FC236}">
                <a16:creationId xmlns:a16="http://schemas.microsoft.com/office/drawing/2014/main" id="{53F01DB6-C883-91D5-7B8C-B44542FB3E30}"/>
              </a:ext>
            </a:extLst>
          </p:cNvPr>
          <p:cNvSpPr/>
          <p:nvPr/>
        </p:nvSpPr>
        <p:spPr>
          <a:xfrm>
            <a:off x="9375779" y="3125313"/>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Tree>
    <p:extLst>
      <p:ext uri="{BB962C8B-B14F-4D97-AF65-F5344CB8AC3E}">
        <p14:creationId xmlns:p14="http://schemas.microsoft.com/office/powerpoint/2010/main" val="1007273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AEC0D0CD-A5E7-EC6A-5B67-EBF67B56FE6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B876443-CB8F-7A10-B8EC-74AD45A8E202}"/>
              </a:ext>
            </a:extLst>
          </p:cNvPr>
          <p:cNvSpPr txBox="1"/>
          <p:nvPr/>
        </p:nvSpPr>
        <p:spPr>
          <a:xfrm>
            <a:off x="10154030" y="632642"/>
            <a:ext cx="6090065" cy="160043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Γνώσεις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6">
            <a:extLst>
              <a:ext uri="{FF2B5EF4-FFF2-40B4-BE49-F238E27FC236}">
                <a16:creationId xmlns:a16="http://schemas.microsoft.com/office/drawing/2014/main" id="{1483C87B-AAC0-EC90-DE51-B9B2847ECC93}"/>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E99215DA-4204-6C2D-70EB-1F6721F8F58A}"/>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4DF2B072-25B9-9623-F77C-5664E727589D}"/>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A43F793B-2C6C-4A00-3B85-B33C86E620D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A0FFBF87-235D-53D1-0672-5BE6715CB155}"/>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08914C15-6679-BC81-71A1-3B55C1952FDE}"/>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0E46DFF0-AFBC-21FA-0018-889F8360231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2FF7926E-2C70-8CE9-4188-73DB3ADF478C}"/>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10700A86-D0FF-47B8-3E48-BC225213999D}"/>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A9153017-31D5-99E5-381F-7EDDFFC36A4C}"/>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8" name="TextBox 7">
            <a:extLst>
              <a:ext uri="{FF2B5EF4-FFF2-40B4-BE49-F238E27FC236}">
                <a16:creationId xmlns:a16="http://schemas.microsoft.com/office/drawing/2014/main" id="{8FADFECB-C42B-2EA1-A0AD-8D228275C01B}"/>
              </a:ext>
            </a:extLst>
          </p:cNvPr>
          <p:cNvSpPr txBox="1"/>
          <p:nvPr/>
        </p:nvSpPr>
        <p:spPr>
          <a:xfrm>
            <a:off x="10154030" y="5723597"/>
            <a:ext cx="6737158" cy="359073"/>
          </a:xfrm>
          <a:prstGeom prst="rect">
            <a:avLst/>
          </a:prstGeom>
        </p:spPr>
        <p:txBody>
          <a:bodyPr wrap="square" lIns="0" tIns="0" rIns="0" bIns="0" rtlCol="0" anchor="t">
            <a:spAutoFit/>
          </a:bodyPr>
          <a:lstStyle/>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nvGrpSpPr>
          <p:cNvPr id="19" name="Group 5">
            <a:extLst>
              <a:ext uri="{FF2B5EF4-FFF2-40B4-BE49-F238E27FC236}">
                <a16:creationId xmlns:a16="http://schemas.microsoft.com/office/drawing/2014/main" id="{4D886754-986A-FF60-6458-B1D57B3FFEC8}"/>
              </a:ext>
            </a:extLst>
          </p:cNvPr>
          <p:cNvGrpSpPr/>
          <p:nvPr/>
        </p:nvGrpSpPr>
        <p:grpSpPr>
          <a:xfrm>
            <a:off x="9507458" y="5723597"/>
            <a:ext cx="7578997" cy="2636619"/>
            <a:chOff x="53644" y="-588651"/>
            <a:chExt cx="9926186" cy="3189090"/>
          </a:xfrm>
        </p:grpSpPr>
        <p:sp>
          <p:nvSpPr>
            <p:cNvPr id="20" name="Freeform 6">
              <a:extLst>
                <a:ext uri="{FF2B5EF4-FFF2-40B4-BE49-F238E27FC236}">
                  <a16:creationId xmlns:a16="http://schemas.microsoft.com/office/drawing/2014/main" id="{C1D9F532-B342-1603-D720-518C74AAE730}"/>
                </a:ext>
              </a:extLst>
            </p:cNvPr>
            <p:cNvSpPr/>
            <p:nvPr/>
          </p:nvSpPr>
          <p:spPr>
            <a:xfrm>
              <a:off x="53644" y="-514482"/>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55461409-FB1C-63B4-DAF0-7B1040C2824B}"/>
                </a:ext>
              </a:extLst>
            </p:cNvPr>
            <p:cNvSpPr txBox="1"/>
            <p:nvPr/>
          </p:nvSpPr>
          <p:spPr>
            <a:xfrm>
              <a:off x="767846" y="-588651"/>
              <a:ext cx="9211984" cy="3189090"/>
            </a:xfrm>
            <a:prstGeom prst="rect">
              <a:avLst/>
            </a:prstGeom>
          </p:spPr>
          <p:txBody>
            <a:bodyPr wrap="square" lIns="0" tIns="0" rIns="0" bIns="0" rtlCol="0" anchor="t">
              <a:spAutoFit/>
            </a:bodyPr>
            <a:lstStyle/>
            <a:p>
              <a:pPr lvl="0">
                <a:spcBef>
                  <a:spcPct val="0"/>
                </a:spcBef>
              </a:pPr>
              <a:r>
                <a:rPr lang="el-GR" sz="2400" dirty="0">
                  <a:latin typeface="Times New Roman" panose="02020603050405020304" pitchFamily="18" charset="0"/>
                  <a:cs typeface="Times New Roman" panose="02020603050405020304" pitchFamily="18" charset="0"/>
                  <a:sym typeface="Lato"/>
                </a:rPr>
                <a:t>ευαισθητοποιηθούν πάνω στο δίλημμα «συναίσθημα-συμφέρον».</a:t>
              </a:r>
            </a:p>
            <a:p>
              <a:pPr lvl="0">
                <a:spcBef>
                  <a:spcPct val="0"/>
                </a:spcBef>
              </a:pPr>
              <a:endParaRPr lang="el-GR" sz="2400" dirty="0">
                <a:latin typeface="Times New Roman" panose="02020603050405020304" pitchFamily="18" charset="0"/>
                <a:cs typeface="Times New Roman" panose="02020603050405020304" pitchFamily="18" charset="0"/>
                <a:sym typeface="Lato"/>
              </a:endParaRPr>
            </a:p>
            <a:p>
              <a:pPr>
                <a:spcBef>
                  <a:spcPct val="0"/>
                </a:spcBef>
              </a:pPr>
              <a:r>
                <a:rPr lang="el-GR" sz="2400" dirty="0">
                  <a:latin typeface="Times New Roman" panose="02020603050405020304" pitchFamily="18" charset="0"/>
                  <a:cs typeface="Times New Roman" panose="02020603050405020304" pitchFamily="18" charset="0"/>
                </a:rPr>
                <a:t>αναγνωρίσουν βασικά στοιχεία των αφηγηματικών τεχνικών.</a:t>
              </a:r>
            </a:p>
            <a:p>
              <a:pPr lvl="0">
                <a:spcBef>
                  <a:spcPct val="0"/>
                </a:spcBef>
              </a:pPr>
              <a:endParaRPr lang="en-US" sz="2800" dirty="0">
                <a:latin typeface="Times New Roman" panose="02020603050405020304" pitchFamily="18" charset="0"/>
                <a:cs typeface="Times New Roman" panose="02020603050405020304" pitchFamily="18" charset="0"/>
                <a:sym typeface="Lato"/>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6621B713-587A-D15F-2F98-E3B1BA2B92A8}"/>
              </a:ext>
            </a:extLst>
          </p:cNvPr>
          <p:cNvSpPr txBox="1"/>
          <p:nvPr/>
        </p:nvSpPr>
        <p:spPr>
          <a:xfrm>
            <a:off x="9982200" y="3087213"/>
            <a:ext cx="6908988" cy="2575064"/>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εξελιχθούν σε «επαρκείς» αναγνώστες/</a:t>
            </a:r>
            <a:r>
              <a:rPr lang="el-GR" sz="2400" dirty="0" err="1">
                <a:latin typeface="Times New Roman" panose="02020603050405020304" pitchFamily="18" charset="0"/>
                <a:cs typeface="Times New Roman" panose="02020603050405020304" pitchFamily="18" charset="0"/>
              </a:rPr>
              <a:t>στριες</a:t>
            </a:r>
            <a:r>
              <a:rPr lang="el-GR" sz="2400" dirty="0">
                <a:latin typeface="Times New Roman" panose="02020603050405020304" pitchFamily="18" charset="0"/>
                <a:cs typeface="Times New Roman" panose="02020603050405020304" pitchFamily="18" charset="0"/>
              </a:rPr>
              <a:t> του λογοτεχνικού έργου, αναπτύσσοντας προσωπική σχέση με αυτό και ταυτόχρονα την αίσθηση του «</a:t>
            </a:r>
            <a:r>
              <a:rPr lang="el-GR" sz="2400" dirty="0" err="1">
                <a:latin typeface="Times New Roman" panose="02020603050405020304" pitchFamily="18" charset="0"/>
                <a:cs typeface="Times New Roman" panose="02020603050405020304" pitchFamily="18" charset="0"/>
              </a:rPr>
              <a:t>ανήκειν</a:t>
            </a:r>
            <a:r>
              <a:rPr lang="el-GR" sz="2400" dirty="0">
                <a:latin typeface="Times New Roman" panose="02020603050405020304" pitchFamily="18" charset="0"/>
                <a:cs typeface="Times New Roman" panose="02020603050405020304" pitchFamily="18" charset="0"/>
              </a:rPr>
              <a:t>» σε μία αναγνωστική κοινότητα, καλλιεργώντας έτσι τη διά βίου αγάπη για τη λογοτεχνία και απολαμβάνοντάς τη αισθητικά.</a:t>
            </a:r>
            <a:endParaRPr lang="en-US" sz="2400" spc="-39" dirty="0">
              <a:latin typeface="Lato"/>
              <a:ea typeface="Lato"/>
              <a:cs typeface="Lato"/>
              <a:sym typeface="Lato"/>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A67874F6-C10D-6505-41B4-BD0F4DED5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7CBD8C2C-BE7C-21E9-023A-96408E45C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pic>
        <p:nvPicPr>
          <p:cNvPr id="2" name="Εικόνα 1">
            <a:extLst>
              <a:ext uri="{FF2B5EF4-FFF2-40B4-BE49-F238E27FC236}">
                <a16:creationId xmlns:a16="http://schemas.microsoft.com/office/drawing/2014/main" id="{5EE9A765-7F48-FA2B-A31C-461BAF4815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835" y="2846751"/>
            <a:ext cx="6270136" cy="4183357"/>
          </a:xfrm>
          <a:prstGeom prst="rect">
            <a:avLst/>
          </a:prstGeom>
        </p:spPr>
      </p:pic>
      <p:sp>
        <p:nvSpPr>
          <p:cNvPr id="3" name="Freeform 6">
            <a:extLst>
              <a:ext uri="{FF2B5EF4-FFF2-40B4-BE49-F238E27FC236}">
                <a16:creationId xmlns:a16="http://schemas.microsoft.com/office/drawing/2014/main" id="{C495D954-37A2-B1B3-06DC-6040E73A9556}"/>
              </a:ext>
            </a:extLst>
          </p:cNvPr>
          <p:cNvSpPr/>
          <p:nvPr/>
        </p:nvSpPr>
        <p:spPr>
          <a:xfrm>
            <a:off x="9507458" y="3143695"/>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5" name="Freeform 6">
            <a:extLst>
              <a:ext uri="{FF2B5EF4-FFF2-40B4-BE49-F238E27FC236}">
                <a16:creationId xmlns:a16="http://schemas.microsoft.com/office/drawing/2014/main" id="{71A4A391-44D2-71A0-095A-B771B844BFB0}"/>
              </a:ext>
            </a:extLst>
          </p:cNvPr>
          <p:cNvSpPr/>
          <p:nvPr/>
        </p:nvSpPr>
        <p:spPr>
          <a:xfrm>
            <a:off x="9507457" y="6816281"/>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Tree>
    <p:extLst>
      <p:ext uri="{BB962C8B-B14F-4D97-AF65-F5344CB8AC3E}">
        <p14:creationId xmlns:p14="http://schemas.microsoft.com/office/powerpoint/2010/main" val="3399193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9B62FD5-4046-51DC-D7D3-83722A9FB32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5A69888-6AE0-74D9-A0CF-CD34A53C44F7}"/>
              </a:ext>
            </a:extLst>
          </p:cNvPr>
          <p:cNvSpPr txBox="1"/>
          <p:nvPr/>
        </p:nvSpPr>
        <p:spPr>
          <a:xfrm>
            <a:off x="10154030" y="632642"/>
            <a:ext cx="6090065" cy="255018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a:solidFill>
                  <a:prstClr val="black"/>
                </a:solidFill>
                <a:latin typeface="Times New Roman" panose="02020603050405020304" pitchFamily="18" charset="0"/>
                <a:cs typeface="Times New Roman" panose="02020603050405020304" pitchFamily="18" charset="0"/>
              </a:rPr>
              <a:t>Γνώσεις</a:t>
            </a: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9A870206-3E6A-C386-6E62-4AEB50BED6DC}"/>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789AC6FB-09F2-B8CC-0E2D-822D443683B2}"/>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34E813F1-EE57-BADB-170F-F24C1F31FC5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876EA5C6-F452-7568-AE32-59AFAFF14F76}"/>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67BD91A-C637-7691-65C7-E254B6D7DE58}"/>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CDA04E84-A391-B720-4680-AED852303567}"/>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2EC89464-7C0F-186E-E291-EA48145AC33E}"/>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20F56F70-FDA0-1AB6-D281-B6276A663D9C}"/>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8CF2188D-FB8F-E9D1-6C7E-C4F41CEFA0C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BEFF2CEE-1EA0-18EA-98AB-9D35FFC694A5}"/>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8304805A-BA51-FB82-DD19-A6F065E6B1EA}"/>
              </a:ext>
            </a:extLst>
          </p:cNvPr>
          <p:cNvGrpSpPr/>
          <p:nvPr/>
        </p:nvGrpSpPr>
        <p:grpSpPr>
          <a:xfrm>
            <a:off x="9474540" y="4971848"/>
            <a:ext cx="7466958" cy="1097736"/>
            <a:chOff x="23887" y="127000"/>
            <a:chExt cx="9955944" cy="1463649"/>
          </a:xfrm>
        </p:grpSpPr>
        <p:sp>
          <p:nvSpPr>
            <p:cNvPr id="17" name="Freeform 6">
              <a:extLst>
                <a:ext uri="{FF2B5EF4-FFF2-40B4-BE49-F238E27FC236}">
                  <a16:creationId xmlns:a16="http://schemas.microsoft.com/office/drawing/2014/main" id="{A67A460D-60E2-642C-78F8-CFA427DDF1BC}"/>
                </a:ext>
              </a:extLst>
            </p:cNvPr>
            <p:cNvSpPr/>
            <p:nvPr/>
          </p:nvSpPr>
          <p:spPr>
            <a:xfrm>
              <a:off x="23887" y="137852"/>
              <a:ext cx="349753" cy="436034"/>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18" name="TextBox 7">
              <a:extLst>
                <a:ext uri="{FF2B5EF4-FFF2-40B4-BE49-F238E27FC236}">
                  <a16:creationId xmlns:a16="http://schemas.microsoft.com/office/drawing/2014/main" id="{2DD9EBBC-A611-5714-103E-89A1ECA2B859}"/>
                </a:ext>
              </a:extLst>
            </p:cNvPr>
            <p:cNvSpPr txBox="1"/>
            <p:nvPr/>
          </p:nvSpPr>
          <p:spPr>
            <a:xfrm>
              <a:off x="996953" y="127000"/>
              <a:ext cx="8982878" cy="1463649"/>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κατανοήσουν τη σημασία των αξιών (τιμή, αξιοπρέπεια, σεβασμός) στη ζωή του ανθρώπου.</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grpSp>
        <p:nvGrpSpPr>
          <p:cNvPr id="19" name="Group 5">
            <a:extLst>
              <a:ext uri="{FF2B5EF4-FFF2-40B4-BE49-F238E27FC236}">
                <a16:creationId xmlns:a16="http://schemas.microsoft.com/office/drawing/2014/main" id="{AE64A70F-48B1-CA51-36E7-1D568F7D1185}"/>
              </a:ext>
            </a:extLst>
          </p:cNvPr>
          <p:cNvGrpSpPr/>
          <p:nvPr/>
        </p:nvGrpSpPr>
        <p:grpSpPr>
          <a:xfrm>
            <a:off x="9474540" y="6432412"/>
            <a:ext cx="7466958" cy="1467068"/>
            <a:chOff x="90359" y="127000"/>
            <a:chExt cx="9889472" cy="1729558"/>
          </a:xfrm>
        </p:grpSpPr>
        <p:sp>
          <p:nvSpPr>
            <p:cNvPr id="20" name="Freeform 6">
              <a:extLst>
                <a:ext uri="{FF2B5EF4-FFF2-40B4-BE49-F238E27FC236}">
                  <a16:creationId xmlns:a16="http://schemas.microsoft.com/office/drawing/2014/main" id="{44586301-DE26-826B-BC10-257D7B6EB5DA}"/>
                </a:ext>
              </a:extLst>
            </p:cNvPr>
            <p:cNvSpPr/>
            <p:nvPr/>
          </p:nvSpPr>
          <p:spPr>
            <a:xfrm>
              <a:off x="90359" y="165500"/>
              <a:ext cx="349753" cy="436034"/>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68C87EAD-98EE-DA35-9E7F-FF3254C35A1D}"/>
                </a:ext>
              </a:extLst>
            </p:cNvPr>
            <p:cNvSpPr txBox="1"/>
            <p:nvPr/>
          </p:nvSpPr>
          <p:spPr>
            <a:xfrm>
              <a:off x="996954" y="127000"/>
              <a:ext cx="8982877" cy="1729558"/>
            </a:xfrm>
            <a:prstGeom prst="rect">
              <a:avLst/>
            </a:prstGeom>
          </p:spPr>
          <p:txBody>
            <a:bodyPr lIns="0" tIns="0" rIns="0" bIns="0" rtlCol="0" anchor="t">
              <a:spAutoFit/>
            </a:bodyPr>
            <a:lstStyle/>
            <a:p>
              <a:r>
                <a:rPr lang="el-GR" sz="2400" dirty="0">
                  <a:latin typeface="Times New Roman" panose="02020603050405020304" pitchFamily="18" charset="0"/>
                  <a:cs typeface="Times New Roman" panose="02020603050405020304" pitchFamily="18" charset="0"/>
                </a:rPr>
                <a:t>απολαύσουν τη λογοτεχνική γλώσσα και το ύφος του Θεοτόκη και να αναγνωρίσουν στοιχεία του ρεαλισμού και του κοινωνικού μυθιστορήματος.</a:t>
              </a:r>
              <a:endParaRPr lang="en-GB" sz="2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84270398-5D24-D131-4F01-C92322E84EF1}"/>
              </a:ext>
            </a:extLst>
          </p:cNvPr>
          <p:cNvSpPr txBox="1"/>
          <p:nvPr/>
        </p:nvSpPr>
        <p:spPr>
          <a:xfrm>
            <a:off x="10154030" y="3165760"/>
            <a:ext cx="6908988" cy="1467068"/>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αναλύσουν και να προσεγγίζουν κριτικά τους χαρακτήρες του έργου μέσα από τα διλήμματά τους (</a:t>
            </a:r>
            <a:r>
              <a:rPr lang="el-GR" sz="2400" dirty="0" err="1">
                <a:latin typeface="Times New Roman" panose="02020603050405020304" pitchFamily="18" charset="0"/>
                <a:cs typeface="Times New Roman" panose="02020603050405020304" pitchFamily="18" charset="0"/>
              </a:rPr>
              <a:t>Ρήνη</a:t>
            </a:r>
            <a:r>
              <a:rPr lang="el-GR" sz="2400" dirty="0">
                <a:latin typeface="Times New Roman" panose="02020603050405020304" pitchFamily="18" charset="0"/>
                <a:cs typeface="Times New Roman" panose="02020603050405020304" pitchFamily="18" charset="0"/>
              </a:rPr>
              <a:t>, Αντρέας, Σιόρα Επιστήμη).</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4F61DD54-BA62-CBAB-ACA4-D2A3D3E85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58146AAF-E4A4-C731-1961-69CE253E3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pic>
        <p:nvPicPr>
          <p:cNvPr id="2" name="Εικόνα 1">
            <a:extLst>
              <a:ext uri="{FF2B5EF4-FFF2-40B4-BE49-F238E27FC236}">
                <a16:creationId xmlns:a16="http://schemas.microsoft.com/office/drawing/2014/main" id="{6640056A-2BB0-DADB-406B-8FA8B940B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835" y="2846751"/>
            <a:ext cx="6270136" cy="4183357"/>
          </a:xfrm>
          <a:prstGeom prst="rect">
            <a:avLst/>
          </a:prstGeom>
        </p:spPr>
      </p:pic>
      <p:sp>
        <p:nvSpPr>
          <p:cNvPr id="3" name="Freeform 6">
            <a:extLst>
              <a:ext uri="{FF2B5EF4-FFF2-40B4-BE49-F238E27FC236}">
                <a16:creationId xmlns:a16="http://schemas.microsoft.com/office/drawing/2014/main" id="{FED0DF9A-2422-6788-262A-041D92B57E2F}"/>
              </a:ext>
            </a:extLst>
          </p:cNvPr>
          <p:cNvSpPr/>
          <p:nvPr/>
        </p:nvSpPr>
        <p:spPr>
          <a:xfrm>
            <a:off x="9406315" y="326051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Tree>
    <p:extLst>
      <p:ext uri="{BB962C8B-B14F-4D97-AF65-F5344CB8AC3E}">
        <p14:creationId xmlns:p14="http://schemas.microsoft.com/office/powerpoint/2010/main" val="3823753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77129B5E-8F7D-AA55-91A8-1035895EDB2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D04E858-557B-F55D-315A-9DE00C1F65D0}"/>
              </a:ext>
            </a:extLst>
          </p:cNvPr>
          <p:cNvSpPr txBox="1"/>
          <p:nvPr/>
        </p:nvSpPr>
        <p:spPr>
          <a:xfrm>
            <a:off x="10154030" y="632642"/>
            <a:ext cx="6090065" cy="30015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Δεξιότητες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αναμένεται να: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3268BE98-7A72-E60E-5D88-6B54F47965E3}"/>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A7C9AB5A-98BC-3AC3-EBA4-C769EDB3D8C0}"/>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5A2D3421-62C4-9C2E-662D-DC5E8E4D0F7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C89B2114-13C9-2CEC-1E54-9C69E5A38CC7}"/>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2CB11805-C6AF-6A76-6368-32F5D9036FF1}"/>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CD339B3D-DECF-3268-6939-60EA144D728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32983FEE-D403-074E-F387-A6805942AE10}"/>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F8514347-1F12-F276-3F74-4FDBBBFAA45B}"/>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54B60CAC-C7B4-C99C-7F39-8D8178D3D0B8}"/>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439A3E89-4D1B-0DCE-581E-BD5203843B9A}"/>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85817275-8CB0-2BE1-0420-E13CC6DFFDF3}"/>
              </a:ext>
            </a:extLst>
          </p:cNvPr>
          <p:cNvGrpSpPr/>
          <p:nvPr/>
        </p:nvGrpSpPr>
        <p:grpSpPr>
          <a:xfrm>
            <a:off x="9352418" y="4709213"/>
            <a:ext cx="7530809" cy="1577868"/>
            <a:chOff x="-71863" y="-1225512"/>
            <a:chExt cx="10041079" cy="2103824"/>
          </a:xfrm>
        </p:grpSpPr>
        <p:sp>
          <p:nvSpPr>
            <p:cNvPr id="17" name="Freeform 6">
              <a:extLst>
                <a:ext uri="{FF2B5EF4-FFF2-40B4-BE49-F238E27FC236}">
                  <a16:creationId xmlns:a16="http://schemas.microsoft.com/office/drawing/2014/main" id="{FA4AC8E5-A722-C670-0EF8-C287FF684E1C}"/>
                </a:ext>
              </a:extLst>
            </p:cNvPr>
            <p:cNvSpPr/>
            <p:nvPr/>
          </p:nvSpPr>
          <p:spPr>
            <a:xfrm>
              <a:off x="-71863" y="-1176228"/>
              <a:ext cx="349753" cy="436032"/>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18" name="TextBox 7">
              <a:extLst>
                <a:ext uri="{FF2B5EF4-FFF2-40B4-BE49-F238E27FC236}">
                  <a16:creationId xmlns:a16="http://schemas.microsoft.com/office/drawing/2014/main" id="{0A8E744C-0044-7236-FCDC-908546AAC19D}"/>
                </a:ext>
              </a:extLst>
            </p:cNvPr>
            <p:cNvSpPr txBox="1"/>
            <p:nvPr/>
          </p:nvSpPr>
          <p:spPr>
            <a:xfrm>
              <a:off x="757232" y="-1225512"/>
              <a:ext cx="9211984" cy="2103824"/>
            </a:xfrm>
            <a:prstGeom prst="rect">
              <a:avLst/>
            </a:prstGeom>
          </p:spPr>
          <p:txBody>
            <a:bodyPr wrap="square" lIns="0" tIns="0" rIns="0" bIns="0" rtlCol="0" anchor="t">
              <a:spAutoFit/>
            </a:bodyPr>
            <a:lstStyle/>
            <a:p>
              <a:pPr>
                <a:lnSpc>
                  <a:spcPct val="110000"/>
                </a:lnSpc>
              </a:pPr>
              <a:r>
                <a:rPr lang="el-GR" sz="2400" dirty="0">
                  <a:latin typeface="Times New Roman" panose="02020603050405020304" pitchFamily="18" charset="0"/>
                  <a:cs typeface="Times New Roman" panose="02020603050405020304" pitchFamily="18" charset="0"/>
                </a:rPr>
                <a:t>εκφράσουν καλλιτεχνικά την πρόσληψη του έργου (με γραπτό/προφορικό λόγο, εικαστικά, δραματοποίηση, ψηφιακές εφαρμογές).</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grpSp>
        <p:nvGrpSpPr>
          <p:cNvPr id="19" name="Group 5">
            <a:extLst>
              <a:ext uri="{FF2B5EF4-FFF2-40B4-BE49-F238E27FC236}">
                <a16:creationId xmlns:a16="http://schemas.microsoft.com/office/drawing/2014/main" id="{C79248B1-143E-A588-C0C8-FBC53037252D}"/>
              </a:ext>
            </a:extLst>
          </p:cNvPr>
          <p:cNvGrpSpPr/>
          <p:nvPr/>
        </p:nvGrpSpPr>
        <p:grpSpPr>
          <a:xfrm>
            <a:off x="9352418" y="6612341"/>
            <a:ext cx="7530810" cy="2205732"/>
            <a:chOff x="-71863" y="-1639991"/>
            <a:chExt cx="10041080" cy="2940977"/>
          </a:xfrm>
        </p:grpSpPr>
        <p:sp>
          <p:nvSpPr>
            <p:cNvPr id="20" name="Freeform 6">
              <a:extLst>
                <a:ext uri="{FF2B5EF4-FFF2-40B4-BE49-F238E27FC236}">
                  <a16:creationId xmlns:a16="http://schemas.microsoft.com/office/drawing/2014/main" id="{07A6F74E-BB25-CAC7-D505-4E3695CD3E78}"/>
                </a:ext>
              </a:extLst>
            </p:cNvPr>
            <p:cNvSpPr/>
            <p:nvPr/>
          </p:nvSpPr>
          <p:spPr>
            <a:xfrm>
              <a:off x="-71863" y="-1639991"/>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912925F6-C48E-4B1E-4732-67CB6F28C77F}"/>
                </a:ext>
              </a:extLst>
            </p:cNvPr>
            <p:cNvSpPr txBox="1"/>
            <p:nvPr/>
          </p:nvSpPr>
          <p:spPr>
            <a:xfrm>
              <a:off x="757232" y="-1639991"/>
              <a:ext cx="9211985" cy="2940977"/>
            </a:xfrm>
            <a:prstGeom prst="rect">
              <a:avLst/>
            </a:prstGeom>
          </p:spPr>
          <p:txBody>
            <a:bodyPr wrap="square" lIns="0" tIns="0" rIns="0" bIns="0" rtlCol="0" anchor="t">
              <a:spAutoFit/>
            </a:bodyPr>
            <a:lstStyle/>
            <a:p>
              <a:pPr>
                <a:spcBef>
                  <a:spcPct val="0"/>
                </a:spcBef>
              </a:pPr>
              <a:r>
                <a:rPr lang="el-GR" sz="2400" dirty="0">
                  <a:latin typeface="Times New Roman" panose="02020603050405020304" pitchFamily="18" charset="0"/>
                  <a:cs typeface="Times New Roman" panose="02020603050405020304" pitchFamily="18" charset="0"/>
                </a:rPr>
                <a:t>ενδυναμώσουν (μετα)γνωστικές δεξιότητες κατανόησης του κειμένου (αξιοποιώντας τεχνικές σημειώσεων, εννοιολογικών χαρτών κ.ά.) όπως και δεξιότητες ενεργητικής ανάγνωσης/ακρόασής του</a:t>
              </a:r>
            </a:p>
            <a:p>
              <a:pPr>
                <a:spcBef>
                  <a:spcPct val="0"/>
                </a:spcBef>
              </a:pPr>
              <a:endParaRPr lang="el-GR" sz="2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3BDE886E-7808-C647-6FC5-94E08DF249C8}"/>
              </a:ext>
            </a:extLst>
          </p:cNvPr>
          <p:cNvSpPr txBox="1"/>
          <p:nvPr/>
        </p:nvSpPr>
        <p:spPr>
          <a:xfrm>
            <a:off x="9982200" y="3087213"/>
            <a:ext cx="6908988" cy="1245469"/>
          </a:xfrm>
          <a:prstGeom prst="rect">
            <a:avLst/>
          </a:prstGeom>
        </p:spPr>
        <p:txBody>
          <a:bodyPr wrap="square" lIns="0" tIns="0" rIns="0" bIns="0" rtlCol="0" anchor="t">
            <a:spAutoFit/>
          </a:bodyPr>
          <a:lstStyle/>
          <a:p>
            <a:pPr>
              <a:lnSpc>
                <a:spcPct val="120000"/>
              </a:lnSpc>
            </a:pPr>
            <a:r>
              <a:rPr lang="el-GR" sz="2400" dirty="0">
                <a:latin typeface="Times New Roman" panose="02020603050405020304" pitchFamily="18" charset="0"/>
                <a:cs typeface="Times New Roman" panose="02020603050405020304" pitchFamily="18" charset="0"/>
              </a:rPr>
              <a:t>καλλιεργήσουν τη </a:t>
            </a:r>
            <a:r>
              <a:rPr lang="el-GR" sz="2400" dirty="0" err="1">
                <a:latin typeface="Times New Roman" panose="02020603050405020304" pitchFamily="18" charset="0"/>
                <a:cs typeface="Times New Roman" panose="02020603050405020304" pitchFamily="18" charset="0"/>
              </a:rPr>
              <a:t>φιλαναγνωσία</a:t>
            </a:r>
            <a:r>
              <a:rPr lang="el-GR" sz="2400" dirty="0">
                <a:latin typeface="Times New Roman" panose="02020603050405020304" pitchFamily="18" charset="0"/>
                <a:cs typeface="Times New Roman" panose="02020603050405020304" pitchFamily="18" charset="0"/>
              </a:rPr>
              <a:t> μέσα από την επαφή με ένα ολοκληρωμένο έργο.</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7" name="Picture 2" descr="Blue text on a black background&#10;&#10;AI-generated content may be incorrect.">
            <a:extLst>
              <a:ext uri="{FF2B5EF4-FFF2-40B4-BE49-F238E27FC236}">
                <a16:creationId xmlns:a16="http://schemas.microsoft.com/office/drawing/2014/main" id="{FB6DDDC5-968C-0410-9027-A9C450734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1582CC7C-BD83-90C6-0E1F-9B32F56EC2F0}"/>
              </a:ext>
            </a:extLst>
          </p:cNvPr>
          <p:cNvSpPr/>
          <p:nvPr/>
        </p:nvSpPr>
        <p:spPr>
          <a:xfrm>
            <a:off x="9378576" y="3188836"/>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pic>
        <p:nvPicPr>
          <p:cNvPr id="5" name="Εικόνα 4">
            <a:extLst>
              <a:ext uri="{FF2B5EF4-FFF2-40B4-BE49-F238E27FC236}">
                <a16:creationId xmlns:a16="http://schemas.microsoft.com/office/drawing/2014/main" id="{AFBC55B2-3D62-4C50-D31A-E3334E6B2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399" y="2933701"/>
            <a:ext cx="6248401" cy="3657600"/>
          </a:xfrm>
          <a:prstGeom prst="rect">
            <a:avLst/>
          </a:prstGeom>
        </p:spPr>
      </p:pic>
    </p:spTree>
    <p:extLst>
      <p:ext uri="{BB962C8B-B14F-4D97-AF65-F5344CB8AC3E}">
        <p14:creationId xmlns:p14="http://schemas.microsoft.com/office/powerpoint/2010/main" val="2716202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F9879E73-B2D9-ED56-CA10-F7FA8969321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5643491-06F0-6B12-680F-2F02CF518DD7}"/>
              </a:ext>
            </a:extLst>
          </p:cNvPr>
          <p:cNvSpPr txBox="1"/>
          <p:nvPr/>
        </p:nvSpPr>
        <p:spPr>
          <a:xfrm>
            <a:off x="10154030" y="632642"/>
            <a:ext cx="6090065" cy="255018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Δεξιότητες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4BC02D16-EDB8-83EB-FB09-B70AF0B31A34}"/>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AA74B52C-87B9-4B67-C5BA-82F56F7A54EC}"/>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FE5C345F-B3D0-DFAB-826B-D1166236D26C}"/>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BD0A5C1D-3694-BC4E-FE83-3C9544349EAF}"/>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EB09DA13-E699-D7C8-CBB6-870C86670ABA}"/>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B806E70B-D10B-6F40-5EC7-59C1B1BB938C}"/>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87BD7047-E285-FBA6-86DE-FC1EF3B7A751}"/>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E697B0F3-AD18-A8EE-DEDC-039F03D07C9E}"/>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50229510-86E9-BA45-75E8-F6EC04FF29D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1CA37681-3511-82A0-2025-D95815A24804}"/>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AC927941-E0A1-7F60-E925-2B784D1B92BC}"/>
              </a:ext>
            </a:extLst>
          </p:cNvPr>
          <p:cNvGrpSpPr/>
          <p:nvPr/>
        </p:nvGrpSpPr>
        <p:grpSpPr>
          <a:xfrm>
            <a:off x="9406315" y="4966204"/>
            <a:ext cx="7484873" cy="1467068"/>
            <a:chOff x="0" y="127000"/>
            <a:chExt cx="9979831" cy="1956091"/>
          </a:xfrm>
        </p:grpSpPr>
        <p:sp>
          <p:nvSpPr>
            <p:cNvPr id="17" name="Freeform 6">
              <a:extLst>
                <a:ext uri="{FF2B5EF4-FFF2-40B4-BE49-F238E27FC236}">
                  <a16:creationId xmlns:a16="http://schemas.microsoft.com/office/drawing/2014/main" id="{A2B3D399-BA0A-573F-1C25-B92E634FA393}"/>
                </a:ext>
              </a:extLst>
            </p:cNvPr>
            <p:cNvSpPr/>
            <p:nvPr/>
          </p:nvSpPr>
          <p:spPr>
            <a:xfrm>
              <a:off x="0" y="267937"/>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8" name="TextBox 7">
              <a:extLst>
                <a:ext uri="{FF2B5EF4-FFF2-40B4-BE49-F238E27FC236}">
                  <a16:creationId xmlns:a16="http://schemas.microsoft.com/office/drawing/2014/main" id="{7C8313DE-BFD1-DB07-527D-8FBDED256FC9}"/>
                </a:ext>
              </a:extLst>
            </p:cNvPr>
            <p:cNvSpPr txBox="1"/>
            <p:nvPr/>
          </p:nvSpPr>
          <p:spPr>
            <a:xfrm>
              <a:off x="996953" y="127000"/>
              <a:ext cx="8982878" cy="1956091"/>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καλλιεργήσουν δεξιότητες συνεργασίας μέσω ομαδικών εικαστικών εργασιών, διαλόγου και επιχειρηματολογίας.</a:t>
              </a:r>
              <a:endParaRPr kumimoji="0" lang="en-US" sz="2400" b="0" i="0" u="none" strike="noStrike" kern="1200" cap="none" spc="-39" normalizeH="0" baseline="0" noProof="0" dirty="0">
                <a:ln>
                  <a:noFill/>
                </a:ln>
                <a:solidFill>
                  <a:srgbClr val="1C191A"/>
                </a:solidFill>
                <a:effectLst/>
                <a:uLnTx/>
                <a:uFillTx/>
                <a:latin typeface="Lato"/>
                <a:ea typeface="Lato"/>
                <a:cs typeface="Lato"/>
                <a:sym typeface="Lato"/>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grpSp>
        <p:nvGrpSpPr>
          <p:cNvPr id="19" name="Group 5">
            <a:extLst>
              <a:ext uri="{FF2B5EF4-FFF2-40B4-BE49-F238E27FC236}">
                <a16:creationId xmlns:a16="http://schemas.microsoft.com/office/drawing/2014/main" id="{B52EBB4B-1A36-1480-0A99-49D6A13E99FA}"/>
              </a:ext>
            </a:extLst>
          </p:cNvPr>
          <p:cNvGrpSpPr/>
          <p:nvPr/>
        </p:nvGrpSpPr>
        <p:grpSpPr>
          <a:xfrm>
            <a:off x="9431295" y="6699459"/>
            <a:ext cx="7510205" cy="3005951"/>
            <a:chOff x="-33773" y="127000"/>
            <a:chExt cx="10013606" cy="4007935"/>
          </a:xfrm>
        </p:grpSpPr>
        <p:sp>
          <p:nvSpPr>
            <p:cNvPr id="20" name="Freeform 6">
              <a:extLst>
                <a:ext uri="{FF2B5EF4-FFF2-40B4-BE49-F238E27FC236}">
                  <a16:creationId xmlns:a16="http://schemas.microsoft.com/office/drawing/2014/main" id="{97F438FC-066F-58D1-1E93-D2804EBB9F80}"/>
                </a:ext>
              </a:extLst>
            </p:cNvPr>
            <p:cNvSpPr/>
            <p:nvPr/>
          </p:nvSpPr>
          <p:spPr>
            <a:xfrm>
              <a:off x="-33773" y="160731"/>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21" name="TextBox 7">
              <a:extLst>
                <a:ext uri="{FF2B5EF4-FFF2-40B4-BE49-F238E27FC236}">
                  <a16:creationId xmlns:a16="http://schemas.microsoft.com/office/drawing/2014/main" id="{49644894-DD36-CCCA-5CDD-50CE05AB05E6}"/>
                </a:ext>
              </a:extLst>
            </p:cNvPr>
            <p:cNvSpPr txBox="1"/>
            <p:nvPr/>
          </p:nvSpPr>
          <p:spPr>
            <a:xfrm>
              <a:off x="996954" y="127000"/>
              <a:ext cx="8982879" cy="4007935"/>
            </a:xfrm>
            <a:prstGeom prst="rect">
              <a:avLst/>
            </a:prstGeom>
          </p:spPr>
          <p:txBody>
            <a:bodyPr lIns="0" tIns="0" rIns="0" bIns="0" rtlCol="0" anchor="t">
              <a:spAutoFit/>
            </a:bodyPr>
            <a:lstStyle/>
            <a:p>
              <a:r>
                <a:rPr lang="el-GR" sz="2400" dirty="0">
                  <a:latin typeface="Times New Roman" panose="02020603050405020304" pitchFamily="18" charset="0"/>
                  <a:cs typeface="Times New Roman" panose="02020603050405020304" pitchFamily="18" charset="0"/>
                </a:rPr>
                <a:t>ενισχύσουν την </a:t>
              </a:r>
              <a:r>
                <a:rPr lang="el-GR" sz="2400" dirty="0" err="1">
                  <a:latin typeface="Times New Roman" panose="02020603050405020304" pitchFamily="18" charset="0"/>
                  <a:cs typeface="Times New Roman" panose="02020603050405020304" pitchFamily="18" charset="0"/>
                </a:rPr>
                <a:t>ενσυναίσθηση</a:t>
              </a:r>
              <a:r>
                <a:rPr lang="el-GR" sz="2400" dirty="0">
                  <a:latin typeface="Times New Roman" panose="02020603050405020304" pitchFamily="18" charset="0"/>
                  <a:cs typeface="Times New Roman" panose="02020603050405020304" pitchFamily="18" charset="0"/>
                </a:rPr>
                <a:t> μέσα από την ταύτιση με τα πρόσωπα του έργου. </a:t>
              </a:r>
            </a:p>
            <a:p>
              <a:endParaRPr lang="el-GR" sz="2800"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αναπτύξουν δεξιότητες </a:t>
              </a:r>
              <a:r>
                <a:rPr lang="el-GR" sz="2400" dirty="0" err="1">
                  <a:latin typeface="Times New Roman" panose="02020603050405020304" pitchFamily="18" charset="0"/>
                  <a:cs typeface="Times New Roman" panose="02020603050405020304" pitchFamily="18" charset="0"/>
                </a:rPr>
                <a:t>αναστοχασμού</a:t>
              </a:r>
              <a:r>
                <a:rPr lang="el-GR" sz="2400" dirty="0">
                  <a:latin typeface="Times New Roman" panose="02020603050405020304" pitchFamily="18" charset="0"/>
                  <a:cs typeface="Times New Roman" panose="02020603050405020304" pitchFamily="18" charset="0"/>
                </a:rPr>
                <a:t>/αξιολόγησης των προσωπικών τους επιλογών, του </a:t>
              </a:r>
              <a:r>
                <a:rPr lang="el-GR" sz="2400" dirty="0" err="1">
                  <a:latin typeface="Times New Roman" panose="02020603050405020304" pitchFamily="18" charset="0"/>
                  <a:cs typeface="Times New Roman" panose="02020603050405020304" pitchFamily="18" charset="0"/>
                </a:rPr>
                <a:t>αξιακού</a:t>
              </a:r>
              <a:r>
                <a:rPr lang="el-GR" sz="2400" dirty="0">
                  <a:latin typeface="Times New Roman" panose="02020603050405020304" pitchFamily="18" charset="0"/>
                  <a:cs typeface="Times New Roman" panose="02020603050405020304" pitchFamily="18" charset="0"/>
                </a:rPr>
                <a:t> συστήματός τους και της κοινωνικής επιρροής που ασκείται σε αυτές.</a:t>
              </a:r>
              <a:endParaRPr lang="en-GB" sz="2400" dirty="0"/>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1FA5AF44-3847-B7FC-DB1B-30474AD65B15}"/>
              </a:ext>
            </a:extLst>
          </p:cNvPr>
          <p:cNvSpPr txBox="1"/>
          <p:nvPr/>
        </p:nvSpPr>
        <p:spPr>
          <a:xfrm>
            <a:off x="10140538" y="3087213"/>
            <a:ext cx="6750650" cy="146706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αναπτύξουν επικοινωνιακές/γλωσσικές δεξιότητες μέσω της κατανόησης και παραγωγής γραπτού και προφορικού λόγου</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7" name="Picture 2" descr="Blue text on a black background&#10;&#10;AI-generated content may be incorrect.">
            <a:extLst>
              <a:ext uri="{FF2B5EF4-FFF2-40B4-BE49-F238E27FC236}">
                <a16:creationId xmlns:a16="http://schemas.microsoft.com/office/drawing/2014/main" id="{CE241141-8999-46B6-0F87-E375941C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56E92290-467F-3815-F650-592A50373C75}"/>
              </a:ext>
            </a:extLst>
          </p:cNvPr>
          <p:cNvSpPr/>
          <p:nvPr/>
        </p:nvSpPr>
        <p:spPr>
          <a:xfrm>
            <a:off x="9458593" y="3200530"/>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pic>
        <p:nvPicPr>
          <p:cNvPr id="5" name="Εικόνα 4">
            <a:extLst>
              <a:ext uri="{FF2B5EF4-FFF2-40B4-BE49-F238E27FC236}">
                <a16:creationId xmlns:a16="http://schemas.microsoft.com/office/drawing/2014/main" id="{7A219ABA-7407-BB29-61CB-10A4B7984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933701"/>
            <a:ext cx="6090064" cy="3657600"/>
          </a:xfrm>
          <a:prstGeom prst="rect">
            <a:avLst/>
          </a:prstGeom>
        </p:spPr>
      </p:pic>
      <p:sp>
        <p:nvSpPr>
          <p:cNvPr id="22" name="Freeform 6">
            <a:extLst>
              <a:ext uri="{FF2B5EF4-FFF2-40B4-BE49-F238E27FC236}">
                <a16:creationId xmlns:a16="http://schemas.microsoft.com/office/drawing/2014/main" id="{583C01CC-D552-042D-EE36-CAAF1D4A0B71}"/>
              </a:ext>
            </a:extLst>
          </p:cNvPr>
          <p:cNvSpPr/>
          <p:nvPr/>
        </p:nvSpPr>
        <p:spPr>
          <a:xfrm>
            <a:off x="9431295" y="7875409"/>
            <a:ext cx="2660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Tree>
    <p:extLst>
      <p:ext uri="{BB962C8B-B14F-4D97-AF65-F5344CB8AC3E}">
        <p14:creationId xmlns:p14="http://schemas.microsoft.com/office/powerpoint/2010/main" val="111302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03699B46-0C46-7750-DC96-4273BE189B6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3AC86B4-9D32-CCBD-F53E-CEED6DEE621C}"/>
              </a:ext>
            </a:extLst>
          </p:cNvPr>
          <p:cNvSpPr txBox="1"/>
          <p:nvPr/>
        </p:nvSpPr>
        <p:spPr>
          <a:xfrm>
            <a:off x="10154030" y="632642"/>
            <a:ext cx="6090065" cy="2857962"/>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Αξίες-Στάσεις ζωής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αναμένεται να: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B20D07AE-71C8-2CF7-73FC-A95CCA40701C}"/>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ED295EA3-7560-6F36-A4C5-050EA62949D7}"/>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334C5F22-9C8C-726D-1855-4B4A5753D43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14878DF2-FAC0-2B38-F01E-1AE7F10616B3}"/>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D3E4B257-FA3F-6312-AD6A-4ED4436CB58F}"/>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6F871D90-30CA-6763-DCFF-C7ABF786EFD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9C17CF82-89DF-ACBC-214E-56B094155CA4}"/>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ED06F508-25D6-134F-B4FA-4C9E787BEA53}"/>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F1DE21E1-E346-8214-DABF-95C8EE1BBD8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852C1804-E0E1-BD96-AFF3-E636B8986989}"/>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8" name="TextBox 7">
            <a:extLst>
              <a:ext uri="{FF2B5EF4-FFF2-40B4-BE49-F238E27FC236}">
                <a16:creationId xmlns:a16="http://schemas.microsoft.com/office/drawing/2014/main" id="{B2355B29-EE49-4E0B-F502-7474E6D5B460}"/>
              </a:ext>
            </a:extLst>
          </p:cNvPr>
          <p:cNvSpPr txBox="1"/>
          <p:nvPr/>
        </p:nvSpPr>
        <p:spPr>
          <a:xfrm>
            <a:off x="10055096" y="4607735"/>
            <a:ext cx="6836093" cy="147732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αντιληφθούν την κοινωνική ανισότητα και τις συνέπειές της στις ανθρώπινες σχέσεις.</a:t>
            </a:r>
          </a:p>
          <a:p>
            <a:pPr marL="0" marR="0" lvl="0" indent="0" algn="l" defTabSz="914400" rtl="0" eaLnBrk="1" fontAlgn="auto" latinLnBrk="0" hangingPunct="1">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7">
            <a:extLst>
              <a:ext uri="{FF2B5EF4-FFF2-40B4-BE49-F238E27FC236}">
                <a16:creationId xmlns:a16="http://schemas.microsoft.com/office/drawing/2014/main" id="{A35AA6DC-C700-AEA4-E85E-65F16E419417}"/>
              </a:ext>
            </a:extLst>
          </p:cNvPr>
          <p:cNvSpPr txBox="1"/>
          <p:nvPr/>
        </p:nvSpPr>
        <p:spPr>
          <a:xfrm>
            <a:off x="10140538" y="5758323"/>
            <a:ext cx="6750650" cy="493878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αναπτύξουν κριτική στάση απέναντι σε στερεότυπα (προίκα, θέση γυναίκας, ταξικές διαφορές).</a:t>
            </a: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a:defRPr/>
            </a:pPr>
            <a:r>
              <a:rPr lang="el-GR" sz="2400" dirty="0">
                <a:latin typeface="Times New Roman" panose="02020603050405020304" pitchFamily="18" charset="0"/>
                <a:cs typeface="Times New Roman" panose="02020603050405020304" pitchFamily="18" charset="0"/>
              </a:rPr>
              <a:t>ενισχύσουν την αυτογνωσία τους μέσω της </a:t>
            </a:r>
            <a:r>
              <a:rPr lang="el-GR" sz="2400" dirty="0" err="1">
                <a:latin typeface="Times New Roman" panose="02020603050405020304" pitchFamily="18" charset="0"/>
                <a:cs typeface="Times New Roman" panose="02020603050405020304" pitchFamily="18" charset="0"/>
              </a:rPr>
              <a:t>ενσυναίσθησης</a:t>
            </a:r>
            <a:r>
              <a:rPr lang="el-GR" sz="2400" dirty="0">
                <a:latin typeface="Times New Roman" panose="02020603050405020304" pitchFamily="18" charset="0"/>
                <a:cs typeface="Times New Roman" panose="02020603050405020304" pitchFamily="18" charset="0"/>
              </a:rPr>
              <a:t> προς τη </a:t>
            </a:r>
            <a:r>
              <a:rPr lang="el-GR" sz="2400" dirty="0" err="1">
                <a:latin typeface="Times New Roman" panose="02020603050405020304" pitchFamily="18" charset="0"/>
                <a:cs typeface="Times New Roman" panose="02020603050405020304" pitchFamily="18" charset="0"/>
              </a:rPr>
              <a:t>Ρήνη</a:t>
            </a:r>
            <a:r>
              <a:rPr lang="el-GR" sz="2400" dirty="0">
                <a:latin typeface="Times New Roman" panose="02020603050405020304" pitchFamily="18" charset="0"/>
                <a:cs typeface="Times New Roman" panose="02020603050405020304" pitchFamily="18" charset="0"/>
              </a:rPr>
              <a:t>, τον Αντρέα και τα διλήμματα που αντιμετωπίζουν.</a:t>
            </a:r>
          </a:p>
          <a:p>
            <a:pPr>
              <a:defRPr/>
            </a:pPr>
            <a:endParaRPr lang="el-GR" sz="2400" dirty="0">
              <a:latin typeface="Times New Roman" panose="02020603050405020304" pitchFamily="18" charset="0"/>
              <a:cs typeface="Times New Roman" panose="02020603050405020304" pitchFamily="18" charset="0"/>
            </a:endParaRPr>
          </a:p>
          <a:p>
            <a:pPr>
              <a:defRPr/>
            </a:pPr>
            <a:r>
              <a:rPr lang="el-GR" sz="2400" dirty="0">
                <a:latin typeface="Times New Roman" panose="02020603050405020304" pitchFamily="18" charset="0"/>
                <a:cs typeface="Times New Roman" panose="02020603050405020304" pitchFamily="18" charset="0"/>
              </a:rPr>
              <a:t>αντιληφθούν το δικαίωμα της προσωπικής ελευθερίας στις επιλογές ζωής, ακόμη κι όταν συγκρούεται με κοινωνικές επιταγές.</a:t>
            </a:r>
          </a:p>
          <a:p>
            <a:pPr>
              <a:defRPr/>
            </a:pPr>
            <a:endParaRPr lang="el-GR" sz="2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sp>
        <p:nvSpPr>
          <p:cNvPr id="24" name="TextBox 7">
            <a:extLst>
              <a:ext uri="{FF2B5EF4-FFF2-40B4-BE49-F238E27FC236}">
                <a16:creationId xmlns:a16="http://schemas.microsoft.com/office/drawing/2014/main" id="{8186813E-00DE-2C0A-EE00-E89865B9F5AF}"/>
              </a:ext>
            </a:extLst>
          </p:cNvPr>
          <p:cNvSpPr txBox="1"/>
          <p:nvPr/>
        </p:nvSpPr>
        <p:spPr>
          <a:xfrm>
            <a:off x="10140538" y="3087213"/>
            <a:ext cx="6750650" cy="146706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ενσωματώσουν στο </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αξιακό</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τους σύστημα την αξιοπρέπεια και την τιμή ως βασικές αξίες του ανθρώπου.</a:t>
            </a:r>
            <a:endParaRPr kumimoji="0" lang="en-US" sz="2400" b="0" i="0" u="none" strike="noStrike" kern="1200" cap="none" spc="-39" normalizeH="0" baseline="0" noProof="0" dirty="0">
              <a:ln>
                <a:noFill/>
              </a:ln>
              <a:solidFill>
                <a:srgbClr val="1C191A"/>
              </a:solidFill>
              <a:effectLst/>
              <a:uLnTx/>
              <a:uFillTx/>
              <a:latin typeface="Lato"/>
              <a:ea typeface="Lato"/>
              <a:cs typeface="Lato"/>
              <a:sym typeface="Lato"/>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7" name="Picture 2" descr="Blue text on a black background&#10;&#10;AI-generated content may be incorrect.">
            <a:extLst>
              <a:ext uri="{FF2B5EF4-FFF2-40B4-BE49-F238E27FC236}">
                <a16:creationId xmlns:a16="http://schemas.microsoft.com/office/drawing/2014/main" id="{1FFC0599-9EE6-3FE2-9107-89BCA9D6C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0BD34567-0F71-EBCB-E39B-0C1E59323A89}"/>
              </a:ext>
            </a:extLst>
          </p:cNvPr>
          <p:cNvSpPr/>
          <p:nvPr/>
        </p:nvSpPr>
        <p:spPr>
          <a:xfrm>
            <a:off x="9456974" y="3149138"/>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pic>
        <p:nvPicPr>
          <p:cNvPr id="2" name="Εικόνα 1">
            <a:extLst>
              <a:ext uri="{FF2B5EF4-FFF2-40B4-BE49-F238E27FC236}">
                <a16:creationId xmlns:a16="http://schemas.microsoft.com/office/drawing/2014/main" id="{41E95688-4ABB-E119-8B18-8BEB31B70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768" y="2956798"/>
            <a:ext cx="5791200" cy="3504829"/>
          </a:xfrm>
          <a:prstGeom prst="rect">
            <a:avLst/>
          </a:prstGeom>
        </p:spPr>
      </p:pic>
      <p:sp>
        <p:nvSpPr>
          <p:cNvPr id="5" name="Freeform 6">
            <a:extLst>
              <a:ext uri="{FF2B5EF4-FFF2-40B4-BE49-F238E27FC236}">
                <a16:creationId xmlns:a16="http://schemas.microsoft.com/office/drawing/2014/main" id="{44CD5473-E17C-10D4-8CC7-C7C1387B8577}"/>
              </a:ext>
            </a:extLst>
          </p:cNvPr>
          <p:cNvSpPr/>
          <p:nvPr/>
        </p:nvSpPr>
        <p:spPr>
          <a:xfrm>
            <a:off x="9453273" y="5822719"/>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22" name="Freeform 6">
            <a:extLst>
              <a:ext uri="{FF2B5EF4-FFF2-40B4-BE49-F238E27FC236}">
                <a16:creationId xmlns:a16="http://schemas.microsoft.com/office/drawing/2014/main" id="{4814E3B1-8624-51B7-4B63-9562AE6BCE4A}"/>
              </a:ext>
            </a:extLst>
          </p:cNvPr>
          <p:cNvSpPr/>
          <p:nvPr/>
        </p:nvSpPr>
        <p:spPr>
          <a:xfrm>
            <a:off x="9456974" y="7038323"/>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23" name="Freeform 6">
            <a:extLst>
              <a:ext uri="{FF2B5EF4-FFF2-40B4-BE49-F238E27FC236}">
                <a16:creationId xmlns:a16="http://schemas.microsoft.com/office/drawing/2014/main" id="{F2735073-5DC3-1240-4D35-F913F158D902}"/>
              </a:ext>
            </a:extLst>
          </p:cNvPr>
          <p:cNvSpPr/>
          <p:nvPr/>
        </p:nvSpPr>
        <p:spPr>
          <a:xfrm>
            <a:off x="9456974" y="4679938"/>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pic>
        <p:nvPicPr>
          <p:cNvPr id="16" name="Εικόνα 15">
            <a:extLst>
              <a:ext uri="{FF2B5EF4-FFF2-40B4-BE49-F238E27FC236}">
                <a16:creationId xmlns:a16="http://schemas.microsoft.com/office/drawing/2014/main" id="{4B3CC24D-1C64-B30C-208F-38E0CFFF57A6}"/>
              </a:ext>
            </a:extLst>
          </p:cNvPr>
          <p:cNvPicPr>
            <a:picLocks noChangeAspect="1"/>
          </p:cNvPicPr>
          <p:nvPr/>
        </p:nvPicPr>
        <p:blipFill>
          <a:blip r:embed="rId6"/>
          <a:stretch>
            <a:fillRect/>
          </a:stretch>
        </p:blipFill>
        <p:spPr>
          <a:xfrm>
            <a:off x="9447422" y="8496300"/>
            <a:ext cx="262151" cy="323116"/>
          </a:xfrm>
          <a:prstGeom prst="rect">
            <a:avLst/>
          </a:prstGeom>
        </p:spPr>
      </p:pic>
    </p:spTree>
    <p:extLst>
      <p:ext uri="{BB962C8B-B14F-4D97-AF65-F5344CB8AC3E}">
        <p14:creationId xmlns:p14="http://schemas.microsoft.com/office/powerpoint/2010/main" val="3012692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7D1C751E-7DEC-AD4F-A687-77A1EBDCBDD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0C1BDD9-51B9-9042-AD16-69103498B1E9}"/>
              </a:ext>
            </a:extLst>
          </p:cNvPr>
          <p:cNvSpPr txBox="1"/>
          <p:nvPr/>
        </p:nvSpPr>
        <p:spPr>
          <a:xfrm>
            <a:off x="10154030" y="632642"/>
            <a:ext cx="6090065" cy="218085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Αξίες-Στάσεις ζωής</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A25BF3DD-ED92-8113-0C8C-6BE859467666}"/>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0C81B6FF-49EA-AF1F-F026-ABEFAB838BCB}"/>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18F05DBD-1C91-4FBF-4DE7-60500BA572C0}"/>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4A430867-33D9-4E22-6C00-6A040107C601}"/>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6CE50A16-D665-5E09-B1B5-084E56CFCD36}"/>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FFFAEB6F-9A71-1571-2915-C7D655CB49B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1308204C-2279-1F0F-89A0-4DBB7C21ADC6}"/>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A77B85A4-3C2F-DC4E-4393-99979303B722}"/>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739C7870-F309-2431-72FE-58953F7085E8}"/>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CCA1599E-ADDB-C305-D904-036AC346CBD6}"/>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BE42F0A7-3F7A-FFB6-0863-63893E19F825}"/>
              </a:ext>
            </a:extLst>
          </p:cNvPr>
          <p:cNvGrpSpPr/>
          <p:nvPr/>
        </p:nvGrpSpPr>
        <p:grpSpPr>
          <a:xfrm>
            <a:off x="9526832" y="5616880"/>
            <a:ext cx="7484873" cy="471924"/>
            <a:chOff x="0" y="127000"/>
            <a:chExt cx="9979831" cy="629232"/>
          </a:xfrm>
        </p:grpSpPr>
        <p:sp>
          <p:nvSpPr>
            <p:cNvPr id="17" name="Freeform 6">
              <a:extLst>
                <a:ext uri="{FF2B5EF4-FFF2-40B4-BE49-F238E27FC236}">
                  <a16:creationId xmlns:a16="http://schemas.microsoft.com/office/drawing/2014/main" id="{6406BE4F-F0B5-B19B-812C-E8F56771742D}"/>
                </a:ext>
              </a:extLst>
            </p:cNvPr>
            <p:cNvSpPr/>
            <p:nvPr/>
          </p:nvSpPr>
          <p:spPr>
            <a:xfrm>
              <a:off x="0" y="267937"/>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8" name="TextBox 7">
              <a:extLst>
                <a:ext uri="{FF2B5EF4-FFF2-40B4-BE49-F238E27FC236}">
                  <a16:creationId xmlns:a16="http://schemas.microsoft.com/office/drawing/2014/main" id="{E1EB47C5-5BB3-E4C4-7771-D575A6B075A2}"/>
                </a:ext>
              </a:extLst>
            </p:cNvPr>
            <p:cNvSpPr txBox="1"/>
            <p:nvPr/>
          </p:nvSpPr>
          <p:spPr>
            <a:xfrm>
              <a:off x="996953" y="127000"/>
              <a:ext cx="8982878" cy="629232"/>
            </a:xfrm>
            <a:prstGeom prst="rect">
              <a:avLst/>
            </a:prstGeom>
          </p:spPr>
          <p:txBody>
            <a:bodyPr wrap="square" lIns="0" tIns="0" rIns="0" bIns="0" rtlCol="0" anchor="t">
              <a:spAutoFit/>
            </a:bodyPr>
            <a:lstStyle/>
            <a:p>
              <a:pPr>
                <a:lnSpc>
                  <a:spcPct val="120000"/>
                </a:lnSpc>
              </a:pPr>
              <a:endParaRPr lang="el-GR" sz="2800" dirty="0">
                <a:latin typeface="Times New Roman" panose="02020603050405020304" pitchFamily="18" charset="0"/>
                <a:cs typeface="Times New Roman" panose="02020603050405020304" pitchFamily="18" charset="0"/>
              </a:endParaRPr>
            </a:p>
          </p:txBody>
        </p:sp>
      </p:grpSp>
      <p:grpSp>
        <p:nvGrpSpPr>
          <p:cNvPr id="19" name="Group 5">
            <a:extLst>
              <a:ext uri="{FF2B5EF4-FFF2-40B4-BE49-F238E27FC236}">
                <a16:creationId xmlns:a16="http://schemas.microsoft.com/office/drawing/2014/main" id="{09BD337F-3626-91D4-F43A-13168C0BF942}"/>
              </a:ext>
            </a:extLst>
          </p:cNvPr>
          <p:cNvGrpSpPr/>
          <p:nvPr/>
        </p:nvGrpSpPr>
        <p:grpSpPr>
          <a:xfrm>
            <a:off x="9526832" y="6699459"/>
            <a:ext cx="7484873" cy="460499"/>
            <a:chOff x="0" y="127000"/>
            <a:chExt cx="9979831" cy="613998"/>
          </a:xfrm>
        </p:grpSpPr>
        <p:sp>
          <p:nvSpPr>
            <p:cNvPr id="20" name="Freeform 6">
              <a:extLst>
                <a:ext uri="{FF2B5EF4-FFF2-40B4-BE49-F238E27FC236}">
                  <a16:creationId xmlns:a16="http://schemas.microsoft.com/office/drawing/2014/main" id="{05FBD26F-30F5-D01A-8161-647E66578983}"/>
                </a:ext>
              </a:extLst>
            </p:cNvPr>
            <p:cNvSpPr/>
            <p:nvPr/>
          </p:nvSpPr>
          <p:spPr>
            <a:xfrm>
              <a:off x="0" y="304965"/>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67107F8C-FD45-43CC-075B-D57C3BFA54B2}"/>
                </a:ext>
              </a:extLst>
            </p:cNvPr>
            <p:cNvSpPr txBox="1"/>
            <p:nvPr/>
          </p:nvSpPr>
          <p:spPr>
            <a:xfrm>
              <a:off x="996953" y="127000"/>
              <a:ext cx="8982878" cy="478764"/>
            </a:xfrm>
            <a:prstGeom prst="rect">
              <a:avLst/>
            </a:prstGeom>
          </p:spPr>
          <p:txBody>
            <a:bodyPr lIns="0" tIns="0" rIns="0" bIns="0" rtlCol="0" anchor="t">
              <a:spAutoFit/>
            </a:bodyPr>
            <a:lstStyle/>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BEC0ACCF-5880-8062-9AA5-5D0CD0BC6561}"/>
              </a:ext>
            </a:extLst>
          </p:cNvPr>
          <p:cNvSpPr txBox="1"/>
          <p:nvPr/>
        </p:nvSpPr>
        <p:spPr>
          <a:xfrm>
            <a:off x="10140538" y="3087213"/>
            <a:ext cx="6750650" cy="82381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αναστοχαστούν σε ερωτήματα όπως: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Τι αξίζει πιο πολύ; Η τιμή ή το χρήμα;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Πόσο ελεύθερος είναι τελικά ο άνθρωπος ν’ ακολουθήσει αυτό που πραγματικά νιώθει;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Πόσο εφικτό είναι να μην ασκούν επιρροή τα κοινωνικά στερεότυπα;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αποτιμήσουν κριτικά το παρόν μέσα από τη μελέτη του παρελθόντος.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αντιληφθούν τη λογοτεχνία ως διαχρονικό στοιχείο πολιτισμού που αντικατοπτρίζει τα εκάστοτε κοινωνικά δεδομένα.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a:defRPr/>
            </a:pPr>
            <a:r>
              <a:rPr lang="el-GR" sz="2400" dirty="0">
                <a:solidFill>
                  <a:prstClr val="black"/>
                </a:solidFill>
                <a:latin typeface="Times New Roman" panose="02020603050405020304" pitchFamily="18" charset="0"/>
                <a:cs typeface="Times New Roman" panose="02020603050405020304" pitchFamily="18" charset="0"/>
              </a:rPr>
              <a:t>συνειδητοποιήσουν τη δύναμη της επιλογής στη ζωή ενός ανθρώπου.</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7" name="Picture 2" descr="Blue text on a black background&#10;&#10;AI-generated content may be incorrect.">
            <a:extLst>
              <a:ext uri="{FF2B5EF4-FFF2-40B4-BE49-F238E27FC236}">
                <a16:creationId xmlns:a16="http://schemas.microsoft.com/office/drawing/2014/main" id="{2E8F8952-5D45-5960-2736-B1C3566D5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D69DC0D5-201B-B63D-098E-11F60AC58402}"/>
              </a:ext>
            </a:extLst>
          </p:cNvPr>
          <p:cNvSpPr/>
          <p:nvPr/>
        </p:nvSpPr>
        <p:spPr>
          <a:xfrm>
            <a:off x="9558417" y="3127042"/>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pic>
        <p:nvPicPr>
          <p:cNvPr id="2" name="Εικόνα 1">
            <a:extLst>
              <a:ext uri="{FF2B5EF4-FFF2-40B4-BE49-F238E27FC236}">
                <a16:creationId xmlns:a16="http://schemas.microsoft.com/office/drawing/2014/main" id="{F5FD5BC9-F06F-D36D-A74F-01B1B87F4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768" y="2956798"/>
            <a:ext cx="5791200" cy="3504829"/>
          </a:xfrm>
          <a:prstGeom prst="rect">
            <a:avLst/>
          </a:prstGeom>
        </p:spPr>
      </p:pic>
      <p:sp>
        <p:nvSpPr>
          <p:cNvPr id="5" name="Freeform 6">
            <a:extLst>
              <a:ext uri="{FF2B5EF4-FFF2-40B4-BE49-F238E27FC236}">
                <a16:creationId xmlns:a16="http://schemas.microsoft.com/office/drawing/2014/main" id="{02B55190-09AA-C22A-FD46-9C47420F2279}"/>
              </a:ext>
            </a:extLst>
          </p:cNvPr>
          <p:cNvSpPr/>
          <p:nvPr/>
        </p:nvSpPr>
        <p:spPr>
          <a:xfrm>
            <a:off x="9558416" y="8317555"/>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Tree>
    <p:extLst>
      <p:ext uri="{BB962C8B-B14F-4D97-AF65-F5344CB8AC3E}">
        <p14:creationId xmlns:p14="http://schemas.microsoft.com/office/powerpoint/2010/main" val="1153356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sp>
        <p:nvSpPr>
          <p:cNvPr id="2" name="TextBox 2"/>
          <p:cNvSpPr txBox="1"/>
          <p:nvPr/>
        </p:nvSpPr>
        <p:spPr>
          <a:xfrm>
            <a:off x="1284751" y="3364626"/>
            <a:ext cx="6108624" cy="2051844"/>
          </a:xfrm>
          <a:prstGeom prst="rect">
            <a:avLst/>
          </a:prstGeom>
        </p:spPr>
        <p:txBody>
          <a:bodyPr lIns="0" tIns="0" rIns="0" bIns="0" rtlCol="0" anchor="t">
            <a:spAutoFit/>
          </a:bodyPr>
          <a:lstStyle/>
          <a:p>
            <a:pPr lvl="0">
              <a:lnSpc>
                <a:spcPts val="8000"/>
              </a:lnSpc>
              <a:spcBef>
                <a:spcPct val="0"/>
              </a:spcBef>
            </a:pPr>
            <a:r>
              <a:rPr lang="el-GR" sz="8000" dirty="0">
                <a:latin typeface="Times New Roman" panose="02020603050405020304" pitchFamily="18" charset="0"/>
                <a:cs typeface="Times New Roman" panose="02020603050405020304" pitchFamily="18" charset="0"/>
              </a:rPr>
              <a:t>Ενότητες εργαστηρίου</a:t>
            </a:r>
            <a:endParaRPr lang="en-US" sz="8000" u="none" strike="noStrike" dirty="0">
              <a:solidFill>
                <a:srgbClr val="253439"/>
              </a:solidFill>
              <a:latin typeface="Lato"/>
              <a:ea typeface="Lato"/>
              <a:cs typeface="Lato"/>
              <a:sym typeface="Lato"/>
            </a:endParaRPr>
          </a:p>
        </p:txBody>
      </p:sp>
      <p:sp>
        <p:nvSpPr>
          <p:cNvPr id="3" name="TextBox 3"/>
          <p:cNvSpPr txBox="1"/>
          <p:nvPr/>
        </p:nvSpPr>
        <p:spPr>
          <a:xfrm>
            <a:off x="8746730" y="1993848"/>
            <a:ext cx="3790125" cy="1195199"/>
          </a:xfrm>
          <a:prstGeom prst="rect">
            <a:avLst/>
          </a:prstGeom>
        </p:spPr>
        <p:txBody>
          <a:bodyPr lIns="0" tIns="0" rIns="0" bIns="0" numCol="1" rtlCol="0" anchor="t">
            <a:spAutoFit/>
          </a:bodyPr>
          <a:lstStyle/>
          <a:p>
            <a:r>
              <a:rPr lang="en-US" sz="2800" dirty="0">
                <a:latin typeface="Times New Roman" panose="02020603050405020304" pitchFamily="18" charset="0"/>
                <a:cs typeface="Times New Roman" panose="02020603050405020304" pitchFamily="18" charset="0"/>
              </a:rPr>
              <a:t>H</a:t>
            </a:r>
            <a:r>
              <a:rPr lang="el-GR" sz="2800" dirty="0">
                <a:latin typeface="Times New Roman" panose="02020603050405020304" pitchFamily="18" charset="0"/>
                <a:cs typeface="Times New Roman" panose="02020603050405020304" pitchFamily="18" charset="0"/>
              </a:rPr>
              <a:t> σχέση μας με τη λογοτεχνία</a:t>
            </a:r>
          </a:p>
          <a:p>
            <a:pPr algn="l">
              <a:lnSpc>
                <a:spcPts val="2640"/>
              </a:lnSpc>
            </a:pPr>
            <a:endParaRPr lang="en-US" sz="2400" b="1" dirty="0">
              <a:solidFill>
                <a:srgbClr val="253439"/>
              </a:solidFill>
              <a:latin typeface="Lato Bold"/>
              <a:ea typeface="Lato Bold"/>
              <a:cs typeface="Lato Bold"/>
              <a:sym typeface="Lato Bold"/>
            </a:endParaRPr>
          </a:p>
        </p:txBody>
      </p:sp>
      <p:sp>
        <p:nvSpPr>
          <p:cNvPr id="6" name="TextBox 6"/>
          <p:cNvSpPr txBox="1"/>
          <p:nvPr/>
        </p:nvSpPr>
        <p:spPr>
          <a:xfrm>
            <a:off x="8746730" y="3766272"/>
            <a:ext cx="3790125" cy="6365845"/>
          </a:xfrm>
          <a:prstGeom prst="rect">
            <a:avLst/>
          </a:prstGeom>
        </p:spPr>
        <p:txBody>
          <a:bodyPr lIns="0" tIns="0" rIns="0" bIns="0" numCol="1" rtlCol="0" anchor="t">
            <a:spAutoFit/>
          </a:bodyPr>
          <a:lstStyle/>
          <a:p>
            <a:r>
              <a:rPr lang="el-GR" sz="2800" dirty="0">
                <a:latin typeface="Times New Roman" panose="02020603050405020304" pitchFamily="18" charset="0"/>
                <a:cs typeface="Times New Roman" panose="02020603050405020304" pitchFamily="18" charset="0"/>
              </a:rPr>
              <a:t>Εργασία σε ομάδες- Θεματικοί άξονες επεξεργασίας επιλεγμένων κεφαλαίων από το έργο «Η τιμή και το χρήμα» (25΄)</a:t>
            </a:r>
          </a:p>
          <a:p>
            <a:endParaRPr lang="el-GR" sz="2800" dirty="0">
              <a:latin typeface="Times New Roman" panose="02020603050405020304" pitchFamily="18" charset="0"/>
              <a:cs typeface="Times New Roman" panose="02020603050405020304" pitchFamily="18" charset="0"/>
            </a:endParaRPr>
          </a:p>
          <a:p>
            <a:endParaRPr lang="el-GR" sz="2800" dirty="0">
              <a:latin typeface="Times New Roman" panose="02020603050405020304" pitchFamily="18" charset="0"/>
              <a:cs typeface="Times New Roman" panose="02020603050405020304" pitchFamily="18" charset="0"/>
            </a:endParaRPr>
          </a:p>
          <a:p>
            <a:r>
              <a:rPr lang="el-GR" sz="2800" dirty="0">
                <a:latin typeface="Times New Roman" panose="02020603050405020304" pitchFamily="18" charset="0"/>
                <a:cs typeface="Times New Roman" panose="02020603050405020304" pitchFamily="18" charset="0"/>
              </a:rPr>
              <a:t>Παρουσίαση εργασιών στην ολομέλεια – Κύκλος συζήτησης (1</a:t>
            </a:r>
            <a:r>
              <a:rPr lang="en-GB" sz="2800" dirty="0">
                <a:latin typeface="Times New Roman" panose="02020603050405020304" pitchFamily="18" charset="0"/>
                <a:cs typeface="Times New Roman" panose="02020603050405020304" pitchFamily="18" charset="0"/>
              </a:rPr>
              <a:t>0</a:t>
            </a:r>
            <a:r>
              <a:rPr lang="el-GR" sz="2800" dirty="0">
                <a:latin typeface="Times New Roman" panose="02020603050405020304" pitchFamily="18" charset="0"/>
                <a:cs typeface="Times New Roman" panose="02020603050405020304" pitchFamily="18" charset="0"/>
              </a:rPr>
              <a:t>΄)</a:t>
            </a:r>
          </a:p>
          <a:p>
            <a:endParaRPr lang="el-GR" sz="2800" dirty="0">
              <a:latin typeface="Times New Roman" panose="02020603050405020304" pitchFamily="18" charset="0"/>
              <a:cs typeface="Times New Roman" panose="02020603050405020304" pitchFamily="18" charset="0"/>
            </a:endParaRPr>
          </a:p>
          <a:p>
            <a:endParaRPr lang="el-GR" sz="2800" dirty="0">
              <a:latin typeface="Times New Roman" panose="02020603050405020304" pitchFamily="18" charset="0"/>
              <a:cs typeface="Times New Roman" panose="02020603050405020304" pitchFamily="18" charset="0"/>
            </a:endParaRPr>
          </a:p>
          <a:p>
            <a:endParaRPr lang="el-GR" sz="2800" dirty="0">
              <a:latin typeface="Times New Roman" panose="02020603050405020304" pitchFamily="18" charset="0"/>
              <a:cs typeface="Times New Roman" panose="02020603050405020304" pitchFamily="18" charset="0"/>
            </a:endParaRPr>
          </a:p>
          <a:p>
            <a:pPr algn="l">
              <a:lnSpc>
                <a:spcPts val="2640"/>
              </a:lnSpc>
            </a:pPr>
            <a:endParaRPr lang="en-US" sz="2400" b="1" dirty="0">
              <a:solidFill>
                <a:srgbClr val="253439"/>
              </a:solidFill>
              <a:latin typeface="Lato Bold"/>
              <a:ea typeface="Lato Bold"/>
              <a:cs typeface="Lato Bold"/>
              <a:sym typeface="Lato Bold"/>
            </a:endParaRPr>
          </a:p>
        </p:txBody>
      </p:sp>
      <p:sp>
        <p:nvSpPr>
          <p:cNvPr id="7" name="TextBox 7"/>
          <p:cNvSpPr txBox="1"/>
          <p:nvPr/>
        </p:nvSpPr>
        <p:spPr>
          <a:xfrm>
            <a:off x="14260716" y="5416470"/>
            <a:ext cx="3341485" cy="1292662"/>
          </a:xfrm>
          <a:prstGeom prst="rect">
            <a:avLst/>
          </a:prstGeom>
        </p:spPr>
        <p:txBody>
          <a:bodyPr wrap="square" lIns="0" tIns="0" rIns="0" bIns="0" numCol="1" rtlCol="0" anchor="t">
            <a:spAutoFit/>
          </a:bodyPr>
          <a:lstStyle/>
          <a:p>
            <a:r>
              <a:rPr lang="el-GR" sz="2800" dirty="0">
                <a:latin typeface="Times New Roman" panose="02020603050405020304" pitchFamily="18" charset="0"/>
                <a:cs typeface="Times New Roman" panose="02020603050405020304" pitchFamily="18" charset="0"/>
              </a:rPr>
              <a:t>Συνολική αποτίμηση του εργαστηρίου-Εντυπώσεις</a:t>
            </a:r>
          </a:p>
        </p:txBody>
      </p:sp>
      <p:sp>
        <p:nvSpPr>
          <p:cNvPr id="9" name="TextBox 9"/>
          <p:cNvSpPr txBox="1"/>
          <p:nvPr/>
        </p:nvSpPr>
        <p:spPr>
          <a:xfrm>
            <a:off x="14248206" y="1993848"/>
            <a:ext cx="3764272" cy="2585323"/>
          </a:xfrm>
          <a:prstGeom prst="rect">
            <a:avLst/>
          </a:prstGeom>
        </p:spPr>
        <p:txBody>
          <a:bodyPr wrap="square" lIns="0" tIns="0" rIns="0" bIns="0" numCol="1" rtlCol="0" anchor="t">
            <a:spAutoFit/>
          </a:bodyPr>
          <a:lstStyle/>
          <a:p>
            <a:r>
              <a:rPr lang="el-GR" sz="2800" dirty="0">
                <a:latin typeface="Times New Roman" panose="02020603050405020304" pitchFamily="18" charset="0"/>
                <a:cs typeface="Times New Roman" panose="02020603050405020304" pitchFamily="18" charset="0"/>
              </a:rPr>
              <a:t>Παρουσίαση πρότασης διδακτικής αξιοποίησης του αυτοτελούς λογοτεχνικού έργου «Η τιμή και το χρήμα»</a:t>
            </a:r>
          </a:p>
          <a:p>
            <a:r>
              <a:rPr lang="el-GR" sz="2800" dirty="0">
                <a:latin typeface="Times New Roman" panose="02020603050405020304" pitchFamily="18" charset="0"/>
                <a:cs typeface="Times New Roman" panose="02020603050405020304" pitchFamily="18" charset="0"/>
              </a:rPr>
              <a:t>του Κ. Θεοτόκη </a:t>
            </a:r>
          </a:p>
        </p:txBody>
      </p:sp>
      <p:grpSp>
        <p:nvGrpSpPr>
          <p:cNvPr id="13" name="Group 13"/>
          <p:cNvGrpSpPr/>
          <p:nvPr/>
        </p:nvGrpSpPr>
        <p:grpSpPr>
          <a:xfrm rot="-5400000">
            <a:off x="3796798" y="3053843"/>
            <a:ext cx="225880" cy="5403316"/>
            <a:chOff x="0" y="0"/>
            <a:chExt cx="301173" cy="7204422"/>
          </a:xfrm>
        </p:grpSpPr>
        <p:grpSp>
          <p:nvGrpSpPr>
            <p:cNvPr id="14" name="Group 14"/>
            <p:cNvGrpSpPr/>
            <p:nvPr/>
          </p:nvGrpSpPr>
          <p:grpSpPr>
            <a:xfrm>
              <a:off x="0" y="0"/>
              <a:ext cx="301173" cy="7204422"/>
              <a:chOff x="0" y="0"/>
              <a:chExt cx="59491" cy="1423096"/>
            </a:xfrm>
          </p:grpSpPr>
          <p:sp>
            <p:nvSpPr>
              <p:cNvPr id="15" name="Freeform 15"/>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7" name="Group 17"/>
            <p:cNvGrpSpPr/>
            <p:nvPr/>
          </p:nvGrpSpPr>
          <p:grpSpPr>
            <a:xfrm>
              <a:off x="0" y="0"/>
              <a:ext cx="301173" cy="1830478"/>
              <a:chOff x="0" y="0"/>
              <a:chExt cx="59491" cy="361576"/>
            </a:xfrm>
          </p:grpSpPr>
          <p:sp>
            <p:nvSpPr>
              <p:cNvPr id="18" name="Freeform 18"/>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20" name="Group 20"/>
            <p:cNvGrpSpPr/>
            <p:nvPr/>
          </p:nvGrpSpPr>
          <p:grpSpPr>
            <a:xfrm>
              <a:off x="0" y="1828197"/>
              <a:ext cx="301173" cy="795134"/>
              <a:chOff x="0" y="0"/>
              <a:chExt cx="59491" cy="157064"/>
            </a:xfrm>
          </p:grpSpPr>
          <p:sp>
            <p:nvSpPr>
              <p:cNvPr id="21" name="Freeform 21"/>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sp>
        <p:nvSpPr>
          <p:cNvPr id="23" name="TextBox 23"/>
          <p:cNvSpPr txBox="1"/>
          <p:nvPr/>
        </p:nvSpPr>
        <p:spPr>
          <a:xfrm>
            <a:off x="7518102" y="2136956"/>
            <a:ext cx="1110770" cy="491490"/>
          </a:xfrm>
          <a:prstGeom prst="rect">
            <a:avLst/>
          </a:prstGeom>
        </p:spPr>
        <p:txBody>
          <a:bodyPr lIns="0" tIns="0" rIns="0" bIns="0" rtlCol="0" anchor="t">
            <a:spAutoFit/>
          </a:bodyPr>
          <a:lstStyle/>
          <a:p>
            <a:pPr algn="r">
              <a:lnSpc>
                <a:spcPts val="3600"/>
              </a:lnSpc>
            </a:pPr>
            <a:r>
              <a:rPr lang="en-US" sz="3600" dirty="0">
                <a:solidFill>
                  <a:srgbClr val="7C898B"/>
                </a:solidFill>
                <a:latin typeface="Lato"/>
                <a:ea typeface="Lato"/>
                <a:cs typeface="Lato"/>
                <a:sym typeface="Lato"/>
              </a:rPr>
              <a:t>01</a:t>
            </a:r>
          </a:p>
        </p:txBody>
      </p:sp>
      <p:sp>
        <p:nvSpPr>
          <p:cNvPr id="27" name="TextBox 27"/>
          <p:cNvSpPr txBox="1"/>
          <p:nvPr/>
        </p:nvSpPr>
        <p:spPr>
          <a:xfrm>
            <a:off x="7924800" y="3836551"/>
            <a:ext cx="599159" cy="461665"/>
          </a:xfrm>
          <a:prstGeom prst="rect">
            <a:avLst/>
          </a:prstGeom>
        </p:spPr>
        <p:txBody>
          <a:bodyPr wrap="square" lIns="0" tIns="0" rIns="0" bIns="0" rtlCol="0" anchor="t">
            <a:spAutoFit/>
          </a:bodyPr>
          <a:lstStyle/>
          <a:p>
            <a:pPr marL="0" lvl="0" indent="0" algn="r">
              <a:lnSpc>
                <a:spcPts val="3600"/>
              </a:lnSpc>
              <a:spcBef>
                <a:spcPct val="0"/>
              </a:spcBef>
            </a:pPr>
            <a:r>
              <a:rPr lang="en-US" sz="3600" u="none" strike="noStrike" dirty="0">
                <a:solidFill>
                  <a:srgbClr val="7C898B"/>
                </a:solidFill>
                <a:latin typeface="Lato"/>
                <a:ea typeface="Lato"/>
                <a:cs typeface="Lato"/>
                <a:sym typeface="Lato"/>
              </a:rPr>
              <a:t>02</a:t>
            </a:r>
          </a:p>
        </p:txBody>
      </p:sp>
      <p:sp>
        <p:nvSpPr>
          <p:cNvPr id="29" name="TextBox 29"/>
          <p:cNvSpPr txBox="1"/>
          <p:nvPr/>
        </p:nvSpPr>
        <p:spPr>
          <a:xfrm>
            <a:off x="12954000" y="2136957"/>
            <a:ext cx="1113129" cy="461665"/>
          </a:xfrm>
          <a:prstGeom prst="rect">
            <a:avLst/>
          </a:prstGeom>
        </p:spPr>
        <p:txBody>
          <a:bodyPr wrap="square" lIns="0" tIns="0" rIns="0" bIns="0" rtlCol="0" anchor="t">
            <a:spAutoFit/>
          </a:bodyPr>
          <a:lstStyle/>
          <a:p>
            <a:pPr marL="0" lvl="0" indent="0" algn="r">
              <a:lnSpc>
                <a:spcPts val="3600"/>
              </a:lnSpc>
              <a:spcBef>
                <a:spcPct val="0"/>
              </a:spcBef>
            </a:pPr>
            <a:r>
              <a:rPr lang="en-US" sz="3600" u="none" strike="noStrike" dirty="0">
                <a:solidFill>
                  <a:srgbClr val="7C898B"/>
                </a:solidFill>
                <a:latin typeface="Lato"/>
                <a:ea typeface="Lato"/>
                <a:cs typeface="Lato"/>
                <a:sym typeface="Lato"/>
              </a:rPr>
              <a:t>04</a:t>
            </a:r>
          </a:p>
        </p:txBody>
      </p:sp>
      <p:sp>
        <p:nvSpPr>
          <p:cNvPr id="31" name="TextBox 31"/>
          <p:cNvSpPr txBox="1"/>
          <p:nvPr/>
        </p:nvSpPr>
        <p:spPr>
          <a:xfrm>
            <a:off x="13519705" y="5524667"/>
            <a:ext cx="547424" cy="461665"/>
          </a:xfrm>
          <a:prstGeom prst="rect">
            <a:avLst/>
          </a:prstGeom>
        </p:spPr>
        <p:txBody>
          <a:bodyPr wrap="square" lIns="0" tIns="0" rIns="0" bIns="0" rtlCol="0" anchor="t">
            <a:spAutoFit/>
          </a:bodyPr>
          <a:lstStyle/>
          <a:p>
            <a:pPr algn="r">
              <a:lnSpc>
                <a:spcPts val="3600"/>
              </a:lnSpc>
            </a:pPr>
            <a:r>
              <a:rPr lang="en-US" sz="3600" dirty="0">
                <a:solidFill>
                  <a:srgbClr val="7C898B"/>
                </a:solidFill>
                <a:latin typeface="Lato"/>
                <a:ea typeface="Lato"/>
                <a:cs typeface="Lato"/>
                <a:sym typeface="Lato"/>
              </a:rPr>
              <a:t>05</a:t>
            </a:r>
          </a:p>
        </p:txBody>
      </p:sp>
      <p:pic>
        <p:nvPicPr>
          <p:cNvPr id="33" name="Picture 2" descr="Blue text on a black background&#10;&#10;AI-generated content may be incorrect.">
            <a:extLst>
              <a:ext uri="{FF2B5EF4-FFF2-40B4-BE49-F238E27FC236}">
                <a16:creationId xmlns:a16="http://schemas.microsoft.com/office/drawing/2014/main" id="{6F7DD484-8912-8368-FD37-6A0A13EF7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9572" y="9105900"/>
            <a:ext cx="3047619" cy="761905"/>
          </a:xfrm>
          <a:prstGeom prst="rect">
            <a:avLst/>
          </a:prstGeom>
        </p:spPr>
      </p:pic>
      <p:sp>
        <p:nvSpPr>
          <p:cNvPr id="32" name="TextBox 31">
            <a:extLst>
              <a:ext uri="{FF2B5EF4-FFF2-40B4-BE49-F238E27FC236}">
                <a16:creationId xmlns:a16="http://schemas.microsoft.com/office/drawing/2014/main" id="{6C3CB455-B4BE-D6B3-374E-29AA9A061DE3}"/>
              </a:ext>
            </a:extLst>
          </p:cNvPr>
          <p:cNvSpPr txBox="1"/>
          <p:nvPr/>
        </p:nvSpPr>
        <p:spPr>
          <a:xfrm flipH="1">
            <a:off x="7518101" y="7272377"/>
            <a:ext cx="1110770"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B7B36-624D-B527-345C-53D712212437}"/>
              </a:ext>
            </a:extLst>
          </p:cNvPr>
          <p:cNvPicPr>
            <a:picLocks noChangeAspect="1"/>
          </p:cNvPicPr>
          <p:nvPr/>
        </p:nvPicPr>
        <p:blipFill>
          <a:blip r:embed="rId2"/>
          <a:stretch>
            <a:fillRect/>
          </a:stretch>
        </p:blipFill>
        <p:spPr>
          <a:xfrm>
            <a:off x="0" y="0"/>
            <a:ext cx="18288000" cy="10287000"/>
          </a:xfrm>
          <a:prstGeom prst="rect">
            <a:avLst/>
          </a:prstGeom>
        </p:spPr>
      </p:pic>
      <p:pic>
        <p:nvPicPr>
          <p:cNvPr id="9" name="Picture 8">
            <a:extLst>
              <a:ext uri="{FF2B5EF4-FFF2-40B4-BE49-F238E27FC236}">
                <a16:creationId xmlns:a16="http://schemas.microsoft.com/office/drawing/2014/main" id="{35A59BD0-F561-7DD5-CD55-E1C64ADF83E2}"/>
              </a:ext>
            </a:extLst>
          </p:cNvPr>
          <p:cNvPicPr>
            <a:picLocks noChangeAspect="1"/>
          </p:cNvPicPr>
          <p:nvPr/>
        </p:nvPicPr>
        <p:blipFill>
          <a:blip r:embed="rId3"/>
          <a:stretch>
            <a:fillRect/>
          </a:stretch>
        </p:blipFill>
        <p:spPr>
          <a:xfrm>
            <a:off x="304800" y="9258300"/>
            <a:ext cx="3048264" cy="76206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66F48C7F-1DA8-C050-B546-A2F657937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Picture 3">
            <a:extLst>
              <a:ext uri="{FF2B5EF4-FFF2-40B4-BE49-F238E27FC236}">
                <a16:creationId xmlns:a16="http://schemas.microsoft.com/office/drawing/2014/main" id="{99967A88-A0DA-2B04-12DF-8EE2294438CF}"/>
              </a:ext>
            </a:extLst>
          </p:cNvPr>
          <p:cNvPicPr>
            <a:picLocks noChangeAspect="1"/>
          </p:cNvPicPr>
          <p:nvPr/>
        </p:nvPicPr>
        <p:blipFill>
          <a:blip r:embed="rId3"/>
          <a:stretch>
            <a:fillRect/>
          </a:stretch>
        </p:blipFill>
        <p:spPr>
          <a:xfrm>
            <a:off x="381000" y="342900"/>
            <a:ext cx="3048264" cy="762066"/>
          </a:xfrm>
          <a:prstGeom prst="rect">
            <a:avLst/>
          </a:prstGeom>
        </p:spPr>
      </p:pic>
    </p:spTree>
    <p:extLst>
      <p:ext uri="{BB962C8B-B14F-4D97-AF65-F5344CB8AC3E}">
        <p14:creationId xmlns:p14="http://schemas.microsoft.com/office/powerpoint/2010/main" val="2393778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82BC6E1F-A11B-9122-BC82-A536D095D8E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8F9E9DB-7638-3724-2EF7-ED37E95DCD69}"/>
              </a:ext>
            </a:extLst>
          </p:cNvPr>
          <p:cNvSpPr txBox="1"/>
          <p:nvPr/>
        </p:nvSpPr>
        <p:spPr>
          <a:xfrm>
            <a:off x="5039834" y="971146"/>
            <a:ext cx="8457083" cy="160043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6000" b="1" dirty="0">
                <a:solidFill>
                  <a:prstClr val="white"/>
                </a:solidFill>
                <a:latin typeface="Times New Roman" panose="02020603050405020304" pitchFamily="18" charset="0"/>
                <a:cs typeface="Times New Roman" panose="02020603050405020304" pitchFamily="18" charset="0"/>
              </a:rPr>
              <a:t>Εισαγωγικό στάδιο</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Εβδομάδα 1</a:t>
            </a:r>
            <a:endParaRPr kumimoji="0" lang="en-GB" sz="4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29E34046-0EC6-53B8-CBFE-672F4DF0256C}"/>
              </a:ext>
            </a:extLst>
          </p:cNvPr>
          <p:cNvGrpSpPr/>
          <p:nvPr/>
        </p:nvGrpSpPr>
        <p:grpSpPr>
          <a:xfrm rot="-5400000">
            <a:off x="9031060" y="2857534"/>
            <a:ext cx="225880" cy="5403316"/>
            <a:chOff x="0" y="0"/>
            <a:chExt cx="301173" cy="7204422"/>
          </a:xfrm>
        </p:grpSpPr>
        <p:grpSp>
          <p:nvGrpSpPr>
            <p:cNvPr id="10" name="Group 10">
              <a:extLst>
                <a:ext uri="{FF2B5EF4-FFF2-40B4-BE49-F238E27FC236}">
                  <a16:creationId xmlns:a16="http://schemas.microsoft.com/office/drawing/2014/main" id="{8F4A67E2-D9BD-7C80-430C-FDB250687CA2}"/>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106873F4-21F7-1DE5-4376-D5BD3417F709}"/>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B8B61C09-1230-7717-9A8E-B4E5511F13DD}"/>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3BE75278-91DB-ECCA-E848-5045980FE55D}"/>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86BCD47D-8685-26D3-C7EC-2B745E7A5E3A}"/>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6E67DD25-5573-FF91-B6FF-A5BC3A182DEF}"/>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4F3568B2-AC60-7FE4-1F3D-6F699D3637EF}"/>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90BF254E-F16F-5BAB-C04F-427D8B0C05D7}"/>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B6B078BD-5011-A56D-1D55-35758D86B40D}"/>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a:extLst>
              <a:ext uri="{FF2B5EF4-FFF2-40B4-BE49-F238E27FC236}">
                <a16:creationId xmlns:a16="http://schemas.microsoft.com/office/drawing/2014/main" id="{318FD94E-71CD-6A0D-B498-6F4DCB4EE5B1}"/>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7AB2F17D-FA71-2444-9C70-E1A7FF45B4B4}"/>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BF137C6D-E227-FD98-5084-6E05D22C86F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5A9A10B8-3977-C64C-D8CB-74827209794E}"/>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1BAAC669-C029-4036-68F0-53C78E0AB8B0}"/>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CB5DC33F-04C9-C315-7F7A-F3C08BDFF81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8DA672B3-766C-E721-5D97-CE71DD543DFC}"/>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9DA0C854-2771-46B3-F895-ADFD85F8D15A}"/>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37327EE9-8B17-E2CF-45F3-AF997D486C8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47EFC924-8D75-5E17-7203-C120E6693CE5}"/>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2" name="Picture 2" descr="Blue text on a black background&#10;&#10;AI-generated content may be incorrect.">
            <a:extLst>
              <a:ext uri="{FF2B5EF4-FFF2-40B4-BE49-F238E27FC236}">
                <a16:creationId xmlns:a16="http://schemas.microsoft.com/office/drawing/2014/main" id="{244D6CCD-6987-B332-67E2-43D1319EB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4" name="TextBox 33">
            <a:extLst>
              <a:ext uri="{FF2B5EF4-FFF2-40B4-BE49-F238E27FC236}">
                <a16:creationId xmlns:a16="http://schemas.microsoft.com/office/drawing/2014/main" id="{909554FF-3EF7-AF2C-48C7-05EFF8F71CE7}"/>
              </a:ext>
            </a:extLst>
          </p:cNvPr>
          <p:cNvSpPr txBox="1"/>
          <p:nvPr/>
        </p:nvSpPr>
        <p:spPr>
          <a:xfrm>
            <a:off x="4215087" y="6286500"/>
            <a:ext cx="9857826" cy="2062103"/>
          </a:xfrm>
          <a:prstGeom prst="rect">
            <a:avLst/>
          </a:prstGeom>
          <a:noFill/>
        </p:spPr>
        <p:txBody>
          <a:bodyPr wrap="square">
            <a:spAutoFit/>
          </a:bodyPr>
          <a:lstStyle/>
          <a:p>
            <a:pPr algn="ctr"/>
            <a:r>
              <a:rPr lang="el-GR" sz="3200" dirty="0">
                <a:solidFill>
                  <a:schemeClr val="bg1"/>
                </a:solidFill>
                <a:latin typeface="Times New Roman" panose="02020603050405020304" pitchFamily="18" charset="0"/>
                <a:cs typeface="Times New Roman" panose="02020603050405020304" pitchFamily="18" charset="0"/>
              </a:rPr>
              <a:t>Πριν ξεκινήσει η αναγνωστική εμπειρία, πραγματοποιούμε δραστηριότητες για τη δημιουργία ευχάριστου κλίματος και εξατομικευμένης αναγνωστικής εμπειρίας για τους/τις μαθητές/</a:t>
            </a:r>
            <a:r>
              <a:rPr lang="el-GR" sz="3200" dirty="0" err="1">
                <a:solidFill>
                  <a:schemeClr val="bg1"/>
                </a:solidFill>
                <a:latin typeface="Times New Roman" panose="02020603050405020304" pitchFamily="18" charset="0"/>
                <a:cs typeface="Times New Roman" panose="02020603050405020304" pitchFamily="18" charset="0"/>
              </a:rPr>
              <a:t>τριες</a:t>
            </a:r>
            <a:r>
              <a:rPr lang="el-GR" sz="3200" dirty="0">
                <a:solidFill>
                  <a:schemeClr val="bg1"/>
                </a:solidFill>
                <a:latin typeface="Times New Roman" panose="02020603050405020304" pitchFamily="18" charset="0"/>
                <a:cs typeface="Times New Roman" panose="02020603050405020304" pitchFamily="18" charset="0"/>
              </a:rPr>
              <a:t>, ώστε να εμπλακούν στη διαδικασία.</a:t>
            </a:r>
          </a:p>
        </p:txBody>
      </p:sp>
    </p:spTree>
    <p:extLst>
      <p:ext uri="{BB962C8B-B14F-4D97-AF65-F5344CB8AC3E}">
        <p14:creationId xmlns:p14="http://schemas.microsoft.com/office/powerpoint/2010/main" val="526052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sp>
        <p:nvSpPr>
          <p:cNvPr id="2" name="TextBox 2"/>
          <p:cNvSpPr txBox="1"/>
          <p:nvPr/>
        </p:nvSpPr>
        <p:spPr>
          <a:xfrm rot="-5400000">
            <a:off x="-1321028" y="4719320"/>
            <a:ext cx="8229600" cy="848360"/>
          </a:xfrm>
          <a:prstGeom prst="rect">
            <a:avLst/>
          </a:prstGeom>
        </p:spPr>
        <p:txBody>
          <a:bodyPr lIns="0" tIns="0" rIns="0" bIns="0" rtlCol="0" anchor="t">
            <a:spAutoFit/>
          </a:bodyPr>
          <a:lstStyle/>
          <a:p>
            <a:pPr marL="0" lvl="0" indent="0" algn="ctr">
              <a:lnSpc>
                <a:spcPts val="6399"/>
              </a:lnSpc>
              <a:spcBef>
                <a:spcPct val="0"/>
              </a:spcBef>
            </a:pPr>
            <a:r>
              <a:rPr lang="el-GR" sz="6399" u="none" strike="noStrike" dirty="0">
                <a:solidFill>
                  <a:srgbClr val="253439"/>
                </a:solidFill>
                <a:latin typeface="Times New Roman" panose="02020603050405020304" pitchFamily="18" charset="0"/>
                <a:ea typeface="Lato"/>
                <a:cs typeface="Times New Roman" panose="02020603050405020304" pitchFamily="18" charset="0"/>
                <a:sym typeface="Lato"/>
              </a:rPr>
              <a:t>Εισαγωγικό Στάδιο</a:t>
            </a:r>
            <a:endParaRPr lang="en-US" sz="6399" u="none" strike="noStrike" dirty="0">
              <a:solidFill>
                <a:srgbClr val="253439"/>
              </a:solidFill>
              <a:latin typeface="Times New Roman" panose="02020603050405020304" pitchFamily="18" charset="0"/>
              <a:ea typeface="Lato"/>
              <a:cs typeface="Times New Roman" panose="02020603050405020304" pitchFamily="18" charset="0"/>
              <a:sym typeface="Lato"/>
            </a:endParaRPr>
          </a:p>
        </p:txBody>
      </p:sp>
      <p:grpSp>
        <p:nvGrpSpPr>
          <p:cNvPr id="3" name="Group 3"/>
          <p:cNvGrpSpPr/>
          <p:nvPr/>
        </p:nvGrpSpPr>
        <p:grpSpPr>
          <a:xfrm>
            <a:off x="6185761" y="1934433"/>
            <a:ext cx="3647607" cy="1732956"/>
            <a:chOff x="0" y="0"/>
            <a:chExt cx="565110" cy="268480"/>
          </a:xfrm>
        </p:grpSpPr>
        <p:sp>
          <p:nvSpPr>
            <p:cNvPr id="4" name="Freeform 4"/>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2"/>
              <a:stretch>
                <a:fillRect t="-107720" b="-107720"/>
              </a:stretch>
            </a:blipFill>
          </p:spPr>
          <p:txBody>
            <a:bodyPr/>
            <a:lstStyle/>
            <a:p>
              <a:endParaRPr lang="el-GR"/>
            </a:p>
          </p:txBody>
        </p:sp>
      </p:grpSp>
      <p:grpSp>
        <p:nvGrpSpPr>
          <p:cNvPr id="5" name="Group 5"/>
          <p:cNvGrpSpPr/>
          <p:nvPr/>
        </p:nvGrpSpPr>
        <p:grpSpPr>
          <a:xfrm>
            <a:off x="6185761" y="4557693"/>
            <a:ext cx="3647607" cy="1732956"/>
            <a:chOff x="0" y="0"/>
            <a:chExt cx="565110" cy="268480"/>
          </a:xfrm>
        </p:grpSpPr>
        <p:sp>
          <p:nvSpPr>
            <p:cNvPr id="6" name="Freeform 6"/>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3"/>
              <a:stretch>
                <a:fillRect t="-9198" b="-9198"/>
              </a:stretch>
            </a:blipFill>
          </p:spPr>
          <p:txBody>
            <a:bodyPr/>
            <a:lstStyle/>
            <a:p>
              <a:endParaRPr lang="el-GR"/>
            </a:p>
          </p:txBody>
        </p:sp>
      </p:grpSp>
      <p:sp>
        <p:nvSpPr>
          <p:cNvPr id="9" name="TextBox 9"/>
          <p:cNvSpPr txBox="1"/>
          <p:nvPr/>
        </p:nvSpPr>
        <p:spPr>
          <a:xfrm>
            <a:off x="3979951" y="1991583"/>
            <a:ext cx="1444016" cy="491490"/>
          </a:xfrm>
          <a:prstGeom prst="rect">
            <a:avLst/>
          </a:prstGeom>
        </p:spPr>
        <p:txBody>
          <a:bodyPr lIns="0" tIns="0" rIns="0" bIns="0" rtlCol="0" anchor="t">
            <a:spAutoFit/>
          </a:bodyPr>
          <a:lstStyle/>
          <a:p>
            <a:pPr marL="0" lvl="0" indent="0" algn="r">
              <a:lnSpc>
                <a:spcPts val="3600"/>
              </a:lnSpc>
              <a:spcBef>
                <a:spcPct val="0"/>
              </a:spcBef>
            </a:pPr>
            <a:r>
              <a:rPr lang="en-US" sz="3600" dirty="0">
                <a:solidFill>
                  <a:srgbClr val="7C898B"/>
                </a:solidFill>
                <a:latin typeface="Lato"/>
                <a:ea typeface="Lato"/>
                <a:cs typeface="Lato"/>
                <a:sym typeface="Lato"/>
              </a:rPr>
              <a:t>0</a:t>
            </a:r>
            <a:r>
              <a:rPr lang="en-US" sz="3600" u="none" strike="noStrike" dirty="0">
                <a:solidFill>
                  <a:srgbClr val="7C898B"/>
                </a:solidFill>
                <a:latin typeface="Lato"/>
                <a:ea typeface="Lato"/>
                <a:cs typeface="Lato"/>
                <a:sym typeface="Lato"/>
              </a:rPr>
              <a:t>1</a:t>
            </a:r>
          </a:p>
        </p:txBody>
      </p:sp>
      <p:sp>
        <p:nvSpPr>
          <p:cNvPr id="10" name="TextBox 10"/>
          <p:cNvSpPr txBox="1"/>
          <p:nvPr/>
        </p:nvSpPr>
        <p:spPr>
          <a:xfrm>
            <a:off x="10367025" y="1896333"/>
            <a:ext cx="5675209" cy="2122184"/>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«Λογοτεχνικός χάρτης ενδιαφερόντων»</a:t>
            </a:r>
          </a:p>
          <a:p>
            <a:pPr lvl="0">
              <a:lnSpc>
                <a:spcPct val="120000"/>
              </a:lnSpc>
            </a:pPr>
            <a:r>
              <a:rPr lang="el-GR" sz="2000" dirty="0">
                <a:latin typeface="Times New Roman" panose="02020603050405020304" pitchFamily="18" charset="0"/>
                <a:cs typeface="Times New Roman" panose="02020603050405020304" pitchFamily="18" charset="0"/>
              </a:rPr>
              <a:t>Κάθε μαθητής/</a:t>
            </a:r>
            <a:r>
              <a:rPr lang="el-GR" sz="2000" dirty="0" err="1">
                <a:latin typeface="Times New Roman" panose="02020603050405020304" pitchFamily="18" charset="0"/>
                <a:cs typeface="Times New Roman" panose="02020603050405020304" pitchFamily="18" charset="0"/>
              </a:rPr>
              <a:t>τρια</a:t>
            </a:r>
            <a:r>
              <a:rPr lang="el-GR" sz="2000" dirty="0">
                <a:latin typeface="Times New Roman" panose="02020603050405020304" pitchFamily="18" charset="0"/>
                <a:cs typeface="Times New Roman" panose="02020603050405020304" pitchFamily="18" charset="0"/>
              </a:rPr>
              <a:t> δημιουργεί έναν «λογοτεχνικό χάρτη» με εικονογραφήσεις, τίτλους βιβλίων, συγγραφείς και θέματα που τον/την ενδιαφέρουν, χρησιμοποιώντας χαρτόνια, μαρκαδόρους ή ψηφιακές εφαρμογές. </a:t>
            </a:r>
          </a:p>
        </p:txBody>
      </p:sp>
      <p:sp>
        <p:nvSpPr>
          <p:cNvPr id="11" name="TextBox 11"/>
          <p:cNvSpPr txBox="1"/>
          <p:nvPr/>
        </p:nvSpPr>
        <p:spPr>
          <a:xfrm>
            <a:off x="3979951" y="7238102"/>
            <a:ext cx="1546018" cy="461665"/>
          </a:xfrm>
          <a:prstGeom prst="rect">
            <a:avLst/>
          </a:prstGeom>
        </p:spPr>
        <p:txBody>
          <a:bodyPr wrap="square" lIns="0" tIns="0" rIns="0" bIns="0" rtlCol="0" anchor="t">
            <a:spAutoFit/>
          </a:bodyPr>
          <a:lstStyle/>
          <a:p>
            <a:pPr marL="0" lvl="0" indent="0" algn="r">
              <a:lnSpc>
                <a:spcPts val="3600"/>
              </a:lnSpc>
              <a:spcBef>
                <a:spcPct val="0"/>
              </a:spcBef>
            </a:pPr>
            <a:r>
              <a:rPr lang="en-US" sz="3600" dirty="0">
                <a:solidFill>
                  <a:srgbClr val="7C898B"/>
                </a:solidFill>
                <a:latin typeface="Lato"/>
                <a:ea typeface="Lato"/>
                <a:cs typeface="Lato"/>
                <a:sym typeface="Lato"/>
              </a:rPr>
              <a:t>03</a:t>
            </a:r>
          </a:p>
        </p:txBody>
      </p:sp>
      <p:sp>
        <p:nvSpPr>
          <p:cNvPr id="12" name="TextBox 12"/>
          <p:cNvSpPr txBox="1"/>
          <p:nvPr/>
        </p:nvSpPr>
        <p:spPr>
          <a:xfrm>
            <a:off x="10313149" y="6896100"/>
            <a:ext cx="5729085" cy="2860848"/>
          </a:xfrm>
          <a:prstGeom prst="rect">
            <a:avLst/>
          </a:prstGeom>
        </p:spPr>
        <p:txBody>
          <a:bodyPr wrap="square"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«Λογοτεχνικός κύβος-παιχνίδι ρόλων»</a:t>
            </a:r>
          </a:p>
          <a:p>
            <a:pPr lvl="0">
              <a:lnSpc>
                <a:spcPct val="120000"/>
              </a:lnSpc>
            </a:pPr>
            <a:r>
              <a:rPr lang="el-GR" sz="2000" dirty="0">
                <a:latin typeface="Times New Roman" panose="02020603050405020304" pitchFamily="18" charset="0"/>
                <a:cs typeface="Times New Roman" panose="02020603050405020304" pitchFamily="18" charset="0"/>
              </a:rPr>
              <a:t>Ο/Η εκπαιδευτικός κατασκευάζει έναν χάρτινο κύβο/ζάρι και γράφει στις πλευρές του ερωτήσεις, όπως «ποιο λογοτεχνικό έργο σου θυμίζει την παιδική σου ηλικία;», «αν ήσουν χαρακτήρας από ένα βιβλίο, ποιος θα ήσουν;», «ποια σκηνή από ένα λογοτεχνικό έργο θα ήθελες να ζήσεις;». 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ρίχνουν τον κύβο και απαντούν στην ερώτηση που θα τους τύχει.</a:t>
            </a:r>
          </a:p>
        </p:txBody>
      </p:sp>
      <p:sp>
        <p:nvSpPr>
          <p:cNvPr id="13" name="TextBox 13"/>
          <p:cNvSpPr txBox="1"/>
          <p:nvPr/>
        </p:nvSpPr>
        <p:spPr>
          <a:xfrm>
            <a:off x="3979951" y="4745653"/>
            <a:ext cx="1444016" cy="491490"/>
          </a:xfrm>
          <a:prstGeom prst="rect">
            <a:avLst/>
          </a:prstGeom>
        </p:spPr>
        <p:txBody>
          <a:bodyPr lIns="0" tIns="0" rIns="0" bIns="0" rtlCol="0" anchor="t">
            <a:spAutoFit/>
          </a:bodyPr>
          <a:lstStyle/>
          <a:p>
            <a:pPr marL="0" lvl="0" indent="0" algn="r">
              <a:lnSpc>
                <a:spcPts val="3600"/>
              </a:lnSpc>
              <a:spcBef>
                <a:spcPct val="0"/>
              </a:spcBef>
            </a:pPr>
            <a:r>
              <a:rPr lang="en-US" sz="3600">
                <a:solidFill>
                  <a:srgbClr val="7C898B"/>
                </a:solidFill>
                <a:latin typeface="Lato"/>
                <a:ea typeface="Lato"/>
                <a:cs typeface="Lato"/>
                <a:sym typeface="Lato"/>
              </a:rPr>
              <a:t>02</a:t>
            </a:r>
          </a:p>
        </p:txBody>
      </p:sp>
      <p:sp>
        <p:nvSpPr>
          <p:cNvPr id="14" name="TextBox 14"/>
          <p:cNvSpPr txBox="1"/>
          <p:nvPr/>
        </p:nvSpPr>
        <p:spPr>
          <a:xfrm>
            <a:off x="10367025" y="4519593"/>
            <a:ext cx="5675209" cy="1752852"/>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«Καταιγισμός ιδεών»</a:t>
            </a:r>
          </a:p>
          <a:p>
            <a:pPr lvl="0">
              <a:lnSpc>
                <a:spcPct val="120000"/>
              </a:lnSpc>
            </a:pPr>
            <a:r>
              <a:rPr lang="el-GR" sz="2000" dirty="0">
                <a:latin typeface="Times New Roman" panose="02020603050405020304" pitchFamily="18" charset="0"/>
                <a:cs typeface="Times New Roman" panose="02020603050405020304" pitchFamily="18" charset="0"/>
              </a:rPr>
              <a:t>Σε ομάδες, 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δημιουργούν ένα </a:t>
            </a:r>
            <a:r>
              <a:rPr lang="el-GR" sz="2000" dirty="0" err="1">
                <a:latin typeface="Times New Roman" panose="02020603050405020304" pitchFamily="18" charset="0"/>
                <a:cs typeface="Times New Roman" panose="02020603050405020304" pitchFamily="18" charset="0"/>
              </a:rPr>
              <a:t>συννεφόλεξο</a:t>
            </a:r>
            <a:r>
              <a:rPr lang="el-GR" sz="2000" dirty="0">
                <a:latin typeface="Times New Roman" panose="02020603050405020304" pitchFamily="18" charset="0"/>
                <a:cs typeface="Times New Roman" panose="02020603050405020304" pitchFamily="18" charset="0"/>
              </a:rPr>
              <a:t> με θεματολογίες, λογοτεχνικά μοτίβα και χαρακτήρες που θα ήθελαν να εξετάσουν μέσα από ένα λογοτεχνικό έργο.</a:t>
            </a:r>
            <a:endParaRPr lang="en-GB" sz="2000" dirty="0">
              <a:latin typeface="Times New Roman" panose="02020603050405020304" pitchFamily="18" charset="0"/>
              <a:cs typeface="Times New Roman" panose="02020603050405020304" pitchFamily="18" charset="0"/>
            </a:endParaRPr>
          </a:p>
        </p:txBody>
      </p:sp>
      <p:grpSp>
        <p:nvGrpSpPr>
          <p:cNvPr id="15" name="Group 15"/>
          <p:cNvGrpSpPr/>
          <p:nvPr/>
        </p:nvGrpSpPr>
        <p:grpSpPr>
          <a:xfrm>
            <a:off x="-381720" y="-218676"/>
            <a:ext cx="1410420" cy="10724351"/>
            <a:chOff x="0" y="0"/>
            <a:chExt cx="371469" cy="2824521"/>
          </a:xfrm>
        </p:grpSpPr>
        <p:sp>
          <p:nvSpPr>
            <p:cNvPr id="16" name="Freeform 16"/>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17" name="TextBox 17"/>
            <p:cNvSpPr txBox="1"/>
            <p:nvPr/>
          </p:nvSpPr>
          <p:spPr>
            <a:xfrm>
              <a:off x="0" y="-38100"/>
              <a:ext cx="371469" cy="2862621"/>
            </a:xfrm>
            <a:prstGeom prst="rect">
              <a:avLst/>
            </a:prstGeom>
          </p:spPr>
          <p:txBody>
            <a:bodyPr lIns="50800" tIns="50800" rIns="50800" bIns="50800" rtlCol="0" anchor="ctr"/>
            <a:lstStyle/>
            <a:p>
              <a:pPr algn="ctr">
                <a:lnSpc>
                  <a:spcPts val="2799"/>
                </a:lnSpc>
              </a:pPr>
              <a:endParaRPr/>
            </a:p>
          </p:txBody>
        </p:sp>
      </p:grpSp>
      <p:grpSp>
        <p:nvGrpSpPr>
          <p:cNvPr id="18" name="Group 18"/>
          <p:cNvGrpSpPr/>
          <p:nvPr/>
        </p:nvGrpSpPr>
        <p:grpSpPr>
          <a:xfrm>
            <a:off x="-229320" y="-66276"/>
            <a:ext cx="1258020" cy="1655660"/>
            <a:chOff x="0" y="0"/>
            <a:chExt cx="331330" cy="436059"/>
          </a:xfrm>
        </p:grpSpPr>
        <p:sp>
          <p:nvSpPr>
            <p:cNvPr id="19" name="Freeform 19"/>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20" name="TextBox 20"/>
            <p:cNvSpPr txBox="1"/>
            <p:nvPr/>
          </p:nvSpPr>
          <p:spPr>
            <a:xfrm>
              <a:off x="0" y="-38100"/>
              <a:ext cx="331330" cy="474159"/>
            </a:xfrm>
            <a:prstGeom prst="rect">
              <a:avLst/>
            </a:prstGeom>
          </p:spPr>
          <p:txBody>
            <a:bodyPr lIns="50800" tIns="50800" rIns="50800" bIns="50800" rtlCol="0" anchor="ctr"/>
            <a:lstStyle/>
            <a:p>
              <a:pPr algn="ctr">
                <a:lnSpc>
                  <a:spcPts val="2799"/>
                </a:lnSpc>
              </a:pPr>
              <a:endParaRPr/>
            </a:p>
          </p:txBody>
        </p:sp>
      </p:grpSp>
      <p:pic>
        <p:nvPicPr>
          <p:cNvPr id="22" name="Εικόνα 21">
            <a:extLst>
              <a:ext uri="{FF2B5EF4-FFF2-40B4-BE49-F238E27FC236}">
                <a16:creationId xmlns:a16="http://schemas.microsoft.com/office/drawing/2014/main" id="{2C5D2411-987A-4B99-4F84-C334C720E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882" y="1934433"/>
            <a:ext cx="3905250" cy="1873959"/>
          </a:xfrm>
          <a:prstGeom prst="rect">
            <a:avLst/>
          </a:prstGeom>
        </p:spPr>
      </p:pic>
      <p:pic>
        <p:nvPicPr>
          <p:cNvPr id="24" name="Εικόνα 23">
            <a:extLst>
              <a:ext uri="{FF2B5EF4-FFF2-40B4-BE49-F238E27FC236}">
                <a16:creationId xmlns:a16="http://schemas.microsoft.com/office/drawing/2014/main" id="{11BCD9E4-2441-E7D5-393C-1F497C2CA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7882" y="4527624"/>
            <a:ext cx="3944992" cy="1873959"/>
          </a:xfrm>
          <a:prstGeom prst="rect">
            <a:avLst/>
          </a:prstGeom>
        </p:spPr>
      </p:pic>
      <p:pic>
        <p:nvPicPr>
          <p:cNvPr id="28" name="Εικόνα 27">
            <a:extLst>
              <a:ext uri="{FF2B5EF4-FFF2-40B4-BE49-F238E27FC236}">
                <a16:creationId xmlns:a16="http://schemas.microsoft.com/office/drawing/2014/main" id="{06D8A691-DEB8-02BA-7D86-6BA9AA6A8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7882" y="7255563"/>
            <a:ext cx="3932482" cy="1889759"/>
          </a:xfrm>
          <a:prstGeom prst="rect">
            <a:avLst/>
          </a:prstGeom>
        </p:spPr>
      </p:pic>
      <p:pic>
        <p:nvPicPr>
          <p:cNvPr id="29" name="Picture 2" descr="Blue text on a black background&#10;&#10;AI-generated content may be incorrect.">
            <a:extLst>
              <a:ext uri="{FF2B5EF4-FFF2-40B4-BE49-F238E27FC236}">
                <a16:creationId xmlns:a16="http://schemas.microsoft.com/office/drawing/2014/main" id="{24BE0736-A3FB-953B-9E8E-E591531B0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337" y="446529"/>
            <a:ext cx="3047619" cy="76190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48C2B406-332C-2A8B-6E78-1E5A50B1D71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EB166FD-EB5C-3504-E318-78B324BE8CA2}"/>
              </a:ext>
            </a:extLst>
          </p:cNvPr>
          <p:cNvSpPr txBox="1"/>
          <p:nvPr/>
        </p:nvSpPr>
        <p:spPr>
          <a:xfrm rot="-5400000">
            <a:off x="-1321028" y="4719320"/>
            <a:ext cx="8229600" cy="848360"/>
          </a:xfrm>
          <a:prstGeom prst="rect">
            <a:avLst/>
          </a:prstGeom>
        </p:spPr>
        <p:txBody>
          <a:bodyPr lIns="0" tIns="0" rIns="0" bIns="0" rtlCol="0" anchor="t">
            <a:spAutoFit/>
          </a:bodyPr>
          <a:lstStyle/>
          <a:p>
            <a:pPr marL="0" marR="0" lvl="0" indent="0" algn="ctr" defTabSz="914400" rtl="0" eaLnBrk="1" fontAlgn="auto" latinLnBrk="0" hangingPunct="1">
              <a:lnSpc>
                <a:spcPts val="6399"/>
              </a:lnSpc>
              <a:spcBef>
                <a:spcPct val="0"/>
              </a:spcBef>
              <a:spcAft>
                <a:spcPts val="0"/>
              </a:spcAft>
              <a:buClrTx/>
              <a:buSzTx/>
              <a:buFontTx/>
              <a:buNone/>
              <a:tabLst/>
              <a:defRPr/>
            </a:pPr>
            <a:r>
              <a:rPr kumimoji="0" lang="el-GR" sz="6399" b="0"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Εισαγωγικό Στάδιο</a:t>
            </a:r>
            <a:endParaRPr kumimoji="0" lang="en-US" sz="6399" b="0"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grpSp>
        <p:nvGrpSpPr>
          <p:cNvPr id="3" name="Group 3">
            <a:extLst>
              <a:ext uri="{FF2B5EF4-FFF2-40B4-BE49-F238E27FC236}">
                <a16:creationId xmlns:a16="http://schemas.microsoft.com/office/drawing/2014/main" id="{CBD33382-63CC-D4E7-B50A-90DB56CD6ED4}"/>
              </a:ext>
            </a:extLst>
          </p:cNvPr>
          <p:cNvGrpSpPr/>
          <p:nvPr/>
        </p:nvGrpSpPr>
        <p:grpSpPr>
          <a:xfrm>
            <a:off x="6185761" y="1934433"/>
            <a:ext cx="3647607" cy="1732956"/>
            <a:chOff x="0" y="0"/>
            <a:chExt cx="565110" cy="268480"/>
          </a:xfrm>
        </p:grpSpPr>
        <p:sp>
          <p:nvSpPr>
            <p:cNvPr id="4" name="Freeform 4">
              <a:extLst>
                <a:ext uri="{FF2B5EF4-FFF2-40B4-BE49-F238E27FC236}">
                  <a16:creationId xmlns:a16="http://schemas.microsoft.com/office/drawing/2014/main" id="{BDAEB4E8-2320-1456-0B81-BEAFE1A87BD1}"/>
                </a:ext>
              </a:extLst>
            </p:cNvPr>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2"/>
              <a:stretch>
                <a:fillRect t="-107720" b="-107720"/>
              </a:stretch>
            </a:blipFill>
          </p:spPr>
          <p:txBody>
            <a:bodyPr/>
            <a:lstStyle/>
            <a:p>
              <a:endParaRPr lang="el-GR"/>
            </a:p>
          </p:txBody>
        </p:sp>
      </p:grpSp>
      <p:grpSp>
        <p:nvGrpSpPr>
          <p:cNvPr id="5" name="Group 5">
            <a:extLst>
              <a:ext uri="{FF2B5EF4-FFF2-40B4-BE49-F238E27FC236}">
                <a16:creationId xmlns:a16="http://schemas.microsoft.com/office/drawing/2014/main" id="{E580D2DF-D5AD-BEF2-4C19-49251B230ED2}"/>
              </a:ext>
            </a:extLst>
          </p:cNvPr>
          <p:cNvGrpSpPr/>
          <p:nvPr/>
        </p:nvGrpSpPr>
        <p:grpSpPr>
          <a:xfrm>
            <a:off x="6185761" y="4557693"/>
            <a:ext cx="3647607" cy="1732956"/>
            <a:chOff x="0" y="0"/>
            <a:chExt cx="565110" cy="268480"/>
          </a:xfrm>
        </p:grpSpPr>
        <p:sp>
          <p:nvSpPr>
            <p:cNvPr id="6" name="Freeform 6">
              <a:extLst>
                <a:ext uri="{FF2B5EF4-FFF2-40B4-BE49-F238E27FC236}">
                  <a16:creationId xmlns:a16="http://schemas.microsoft.com/office/drawing/2014/main" id="{BC08BCE0-AB51-7C98-D07F-5DD4721EB31A}"/>
                </a:ext>
              </a:extLst>
            </p:cNvPr>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3"/>
              <a:stretch>
                <a:fillRect t="-9198" b="-9198"/>
              </a:stretch>
            </a:blipFill>
          </p:spPr>
          <p:txBody>
            <a:bodyPr/>
            <a:lstStyle/>
            <a:p>
              <a:endParaRPr lang="el-GR"/>
            </a:p>
          </p:txBody>
        </p:sp>
      </p:grpSp>
      <p:sp>
        <p:nvSpPr>
          <p:cNvPr id="9" name="TextBox 9">
            <a:extLst>
              <a:ext uri="{FF2B5EF4-FFF2-40B4-BE49-F238E27FC236}">
                <a16:creationId xmlns:a16="http://schemas.microsoft.com/office/drawing/2014/main" id="{AA75B106-01D6-ED50-B59E-5247AE594057}"/>
              </a:ext>
            </a:extLst>
          </p:cNvPr>
          <p:cNvSpPr txBox="1"/>
          <p:nvPr/>
        </p:nvSpPr>
        <p:spPr>
          <a:xfrm>
            <a:off x="3979951" y="199158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4</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933A2012-A0B1-C685-EE47-335F6F84A18A}"/>
              </a:ext>
            </a:extLst>
          </p:cNvPr>
          <p:cNvSpPr txBox="1"/>
          <p:nvPr/>
        </p:nvSpPr>
        <p:spPr>
          <a:xfrm>
            <a:off x="10367025" y="1896333"/>
            <a:ext cx="5675209" cy="2122184"/>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«Λίστα λογοτεχνικών προτιμήσεων-Ψηφοφορία» </a:t>
            </a:r>
          </a:p>
          <a:p>
            <a:pPr lvl="0">
              <a:lnSpc>
                <a:spcPct val="120000"/>
              </a:lnSpc>
            </a:pPr>
            <a:r>
              <a:rPr lang="el-GR" sz="2000" dirty="0">
                <a:latin typeface="Times New Roman" panose="02020603050405020304" pitchFamily="18" charset="0"/>
                <a:cs typeface="Times New Roman" panose="02020603050405020304" pitchFamily="18" charset="0"/>
              </a:rPr>
              <a:t>Ο/Η εκπαιδευτικός διαβάζει διαφορετικές προτάσεις, π.χ. προτιμώ τα κοινωνικά μυθιστορήματα, μου αρέσει η ποίηση, μου αρέσουν οι αστυνομικές ιστορίες. 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χειροκροτούν ή σηκώνουν το χέρι αν συμφωνούν.</a:t>
            </a:r>
            <a:endParaRPr lang="en-GB" sz="2000" dirty="0">
              <a:latin typeface="Times New Roman" panose="02020603050405020304" pitchFamily="18" charset="0"/>
              <a:cs typeface="Times New Roman" panose="02020603050405020304" pitchFamily="18" charset="0"/>
            </a:endParaRPr>
          </a:p>
        </p:txBody>
      </p:sp>
      <p:sp>
        <p:nvSpPr>
          <p:cNvPr id="11" name="TextBox 11">
            <a:extLst>
              <a:ext uri="{FF2B5EF4-FFF2-40B4-BE49-F238E27FC236}">
                <a16:creationId xmlns:a16="http://schemas.microsoft.com/office/drawing/2014/main" id="{5D7D3CF6-C30B-8EE0-08E5-00F1C3986D15}"/>
              </a:ext>
            </a:extLst>
          </p:cNvPr>
          <p:cNvSpPr txBox="1"/>
          <p:nvPr/>
        </p:nvSpPr>
        <p:spPr>
          <a:xfrm>
            <a:off x="3979951" y="723810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06</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A01B6260-6EC6-C258-ED80-B4AF365A983D}"/>
              </a:ext>
            </a:extLst>
          </p:cNvPr>
          <p:cNvSpPr txBox="1"/>
          <p:nvPr/>
        </p:nvSpPr>
        <p:spPr>
          <a:xfrm>
            <a:off x="10367025" y="7142853"/>
            <a:ext cx="5675209" cy="2491516"/>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«Δημιουργία λογοτεχνικής αλυσίδας»</a:t>
            </a:r>
          </a:p>
          <a:p>
            <a:pPr lvl="0">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γράφουν σε ένα χαρτί το αγαπημένο τους λογοτεχνικό είδος, έναν/μια αγαπημένο/-η συγγραφέα και ένα έργο που τους έκανε εντύπωση. Στη συνέχεια κολλούν τα χαρτιά σε ένα μεγάλο χαρτί και σχηματίζουν μια «αλυσίδα λογοτεχνικών προτιμήσεων».</a:t>
            </a:r>
            <a:endParaRPr lang="en-GB" sz="2000" dirty="0">
              <a:latin typeface="Times New Roman" panose="02020603050405020304" pitchFamily="18" charset="0"/>
              <a:cs typeface="Times New Roman" panose="02020603050405020304" pitchFamily="18" charset="0"/>
            </a:endParaRPr>
          </a:p>
        </p:txBody>
      </p:sp>
      <p:sp>
        <p:nvSpPr>
          <p:cNvPr id="13" name="TextBox 13">
            <a:extLst>
              <a:ext uri="{FF2B5EF4-FFF2-40B4-BE49-F238E27FC236}">
                <a16:creationId xmlns:a16="http://schemas.microsoft.com/office/drawing/2014/main" id="{49E45CB8-7CED-5AAA-ED00-CD5557A51FE2}"/>
              </a:ext>
            </a:extLst>
          </p:cNvPr>
          <p:cNvSpPr txBox="1"/>
          <p:nvPr/>
        </p:nvSpPr>
        <p:spPr>
          <a:xfrm>
            <a:off x="3979951" y="474565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5</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4" name="TextBox 14">
            <a:extLst>
              <a:ext uri="{FF2B5EF4-FFF2-40B4-BE49-F238E27FC236}">
                <a16:creationId xmlns:a16="http://schemas.microsoft.com/office/drawing/2014/main" id="{8CBE2F90-54D5-3496-513D-FC664C0CD755}"/>
              </a:ext>
            </a:extLst>
          </p:cNvPr>
          <p:cNvSpPr txBox="1"/>
          <p:nvPr/>
        </p:nvSpPr>
        <p:spPr>
          <a:xfrm>
            <a:off x="10367025" y="4519593"/>
            <a:ext cx="5675209" cy="1445076"/>
          </a:xfrm>
          <a:prstGeom prst="rect">
            <a:avLst/>
          </a:prstGeom>
        </p:spPr>
        <p:txBody>
          <a:bodyPr lIns="0" tIns="0" rIns="0" bIns="0" rtlCol="0" anchor="t">
            <a:spAutoFit/>
          </a:bodyPr>
          <a:lstStyle/>
          <a:p>
            <a:pPr lvl="0">
              <a:lnSpc>
                <a:spcPct val="120000"/>
              </a:lnSpc>
            </a:pPr>
            <a:r>
              <a:rPr lang="el-GR" sz="2000" b="1" dirty="0">
                <a:latin typeface="Times New Roman" panose="02020603050405020304" pitchFamily="18" charset="0"/>
                <a:cs typeface="Times New Roman" panose="02020603050405020304" pitchFamily="18" charset="0"/>
              </a:rPr>
              <a:t>«Πώς θα ήθελα να διαβάζω λογοτεχνία στο σχολείο»</a:t>
            </a:r>
          </a:p>
          <a:p>
            <a:pPr lvl="0">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προτείνουν τρόπους με τους οποίους το μάθημα της λογοτεχνίας θα μπορούσε να γίνει πιο ενδιαφέρον.</a:t>
            </a:r>
            <a:endParaRPr lang="en-GB" sz="2000" dirty="0">
              <a:latin typeface="Times New Roman" panose="02020603050405020304" pitchFamily="18" charset="0"/>
              <a:cs typeface="Times New Roman" panose="02020603050405020304" pitchFamily="18" charset="0"/>
            </a:endParaRPr>
          </a:p>
        </p:txBody>
      </p:sp>
      <p:grpSp>
        <p:nvGrpSpPr>
          <p:cNvPr id="15" name="Group 15">
            <a:extLst>
              <a:ext uri="{FF2B5EF4-FFF2-40B4-BE49-F238E27FC236}">
                <a16:creationId xmlns:a16="http://schemas.microsoft.com/office/drawing/2014/main" id="{7D84D673-8181-6C5C-BF5D-303500EB497C}"/>
              </a:ext>
            </a:extLst>
          </p:cNvPr>
          <p:cNvGrpSpPr/>
          <p:nvPr/>
        </p:nvGrpSpPr>
        <p:grpSpPr>
          <a:xfrm>
            <a:off x="-381720" y="-218676"/>
            <a:ext cx="1410420" cy="10724351"/>
            <a:chOff x="0" y="0"/>
            <a:chExt cx="371469" cy="2824521"/>
          </a:xfrm>
        </p:grpSpPr>
        <p:sp>
          <p:nvSpPr>
            <p:cNvPr id="16" name="Freeform 16">
              <a:extLst>
                <a:ext uri="{FF2B5EF4-FFF2-40B4-BE49-F238E27FC236}">
                  <a16:creationId xmlns:a16="http://schemas.microsoft.com/office/drawing/2014/main" id="{79CEC875-279F-9B54-DAA8-94350B97B7B4}"/>
                </a:ext>
              </a:extLst>
            </p:cNvPr>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17" name="TextBox 17">
              <a:extLst>
                <a:ext uri="{FF2B5EF4-FFF2-40B4-BE49-F238E27FC236}">
                  <a16:creationId xmlns:a16="http://schemas.microsoft.com/office/drawing/2014/main" id="{051980AC-004D-5BA6-5267-679444FA9220}"/>
                </a:ext>
              </a:extLst>
            </p:cNvPr>
            <p:cNvSpPr txBox="1"/>
            <p:nvPr/>
          </p:nvSpPr>
          <p:spPr>
            <a:xfrm>
              <a:off x="0" y="-38100"/>
              <a:ext cx="371469" cy="2862621"/>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a:extLst>
              <a:ext uri="{FF2B5EF4-FFF2-40B4-BE49-F238E27FC236}">
                <a16:creationId xmlns:a16="http://schemas.microsoft.com/office/drawing/2014/main" id="{1D618337-F89A-2D80-61BA-5522F325076C}"/>
              </a:ext>
            </a:extLst>
          </p:cNvPr>
          <p:cNvGrpSpPr/>
          <p:nvPr/>
        </p:nvGrpSpPr>
        <p:grpSpPr>
          <a:xfrm>
            <a:off x="-229320" y="-66276"/>
            <a:ext cx="1258020" cy="1655660"/>
            <a:chOff x="0" y="0"/>
            <a:chExt cx="331330" cy="436059"/>
          </a:xfrm>
        </p:grpSpPr>
        <p:sp>
          <p:nvSpPr>
            <p:cNvPr id="19" name="Freeform 19">
              <a:extLst>
                <a:ext uri="{FF2B5EF4-FFF2-40B4-BE49-F238E27FC236}">
                  <a16:creationId xmlns:a16="http://schemas.microsoft.com/office/drawing/2014/main" id="{1328569B-AD8B-8102-2E56-AA8193EB294E}"/>
                </a:ext>
              </a:extLst>
            </p:cNvPr>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20" name="TextBox 20">
              <a:extLst>
                <a:ext uri="{FF2B5EF4-FFF2-40B4-BE49-F238E27FC236}">
                  <a16:creationId xmlns:a16="http://schemas.microsoft.com/office/drawing/2014/main" id="{7C3DC78E-9CDF-A140-1081-FC46E33DFCA4}"/>
                </a:ext>
              </a:extLst>
            </p:cNvPr>
            <p:cNvSpPr txBox="1"/>
            <p:nvPr/>
          </p:nvSpPr>
          <p:spPr>
            <a:xfrm>
              <a:off x="0" y="-38100"/>
              <a:ext cx="331330" cy="474159"/>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Εικόνα 21">
            <a:extLst>
              <a:ext uri="{FF2B5EF4-FFF2-40B4-BE49-F238E27FC236}">
                <a16:creationId xmlns:a16="http://schemas.microsoft.com/office/drawing/2014/main" id="{B7A55CC3-348A-BD27-F5CA-E7D3D6268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882" y="1934433"/>
            <a:ext cx="3905250" cy="1873959"/>
          </a:xfrm>
          <a:prstGeom prst="rect">
            <a:avLst/>
          </a:prstGeom>
        </p:spPr>
      </p:pic>
      <p:pic>
        <p:nvPicPr>
          <p:cNvPr id="24" name="Εικόνα 23">
            <a:extLst>
              <a:ext uri="{FF2B5EF4-FFF2-40B4-BE49-F238E27FC236}">
                <a16:creationId xmlns:a16="http://schemas.microsoft.com/office/drawing/2014/main" id="{F507B76C-5510-78A9-34C0-EFE80544D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7882" y="4527624"/>
            <a:ext cx="3944992" cy="1873959"/>
          </a:xfrm>
          <a:prstGeom prst="rect">
            <a:avLst/>
          </a:prstGeom>
        </p:spPr>
      </p:pic>
      <p:pic>
        <p:nvPicPr>
          <p:cNvPr id="28" name="Εικόνα 27">
            <a:extLst>
              <a:ext uri="{FF2B5EF4-FFF2-40B4-BE49-F238E27FC236}">
                <a16:creationId xmlns:a16="http://schemas.microsoft.com/office/drawing/2014/main" id="{444D8464-6A08-CB40-054A-0164864114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7882" y="7501476"/>
            <a:ext cx="3861610" cy="1889759"/>
          </a:xfrm>
          <a:prstGeom prst="rect">
            <a:avLst/>
          </a:prstGeom>
        </p:spPr>
      </p:pic>
      <p:pic>
        <p:nvPicPr>
          <p:cNvPr id="8" name="Εικόνα 7">
            <a:extLst>
              <a:ext uri="{FF2B5EF4-FFF2-40B4-BE49-F238E27FC236}">
                <a16:creationId xmlns:a16="http://schemas.microsoft.com/office/drawing/2014/main" id="{ED37E1A7-0FAA-C953-C419-88B4D65FCF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1828" y="1934433"/>
            <a:ext cx="4224029" cy="2163073"/>
          </a:xfrm>
          <a:prstGeom prst="rect">
            <a:avLst/>
          </a:prstGeom>
        </p:spPr>
      </p:pic>
      <p:pic>
        <p:nvPicPr>
          <p:cNvPr id="23" name="Εικόνα 22">
            <a:extLst>
              <a:ext uri="{FF2B5EF4-FFF2-40B4-BE49-F238E27FC236}">
                <a16:creationId xmlns:a16="http://schemas.microsoft.com/office/drawing/2014/main" id="{14321929-9961-DDFE-0167-75C704967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1828" y="4519594"/>
            <a:ext cx="4224029" cy="2163073"/>
          </a:xfrm>
          <a:prstGeom prst="rect">
            <a:avLst/>
          </a:prstGeom>
        </p:spPr>
      </p:pic>
      <p:pic>
        <p:nvPicPr>
          <p:cNvPr id="26" name="Εικόνα 25">
            <a:extLst>
              <a:ext uri="{FF2B5EF4-FFF2-40B4-BE49-F238E27FC236}">
                <a16:creationId xmlns:a16="http://schemas.microsoft.com/office/drawing/2014/main" id="{D218C5F2-B6D3-90FC-1DB4-7831E355FD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1828" y="7238103"/>
            <a:ext cx="4224029" cy="2589932"/>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A7187451-3189-5AB8-6AC9-85A5910C8D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337" y="323029"/>
            <a:ext cx="3047619" cy="761905"/>
          </a:xfrm>
          <a:prstGeom prst="rect">
            <a:avLst/>
          </a:prstGeom>
        </p:spPr>
      </p:pic>
    </p:spTree>
    <p:extLst>
      <p:ext uri="{BB962C8B-B14F-4D97-AF65-F5344CB8AC3E}">
        <p14:creationId xmlns:p14="http://schemas.microsoft.com/office/powerpoint/2010/main" val="3010536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65E863BF-995C-DF5D-711E-D28BAC9B12E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581F1C3-C4B6-848F-17AB-528187A7964A}"/>
              </a:ext>
            </a:extLst>
          </p:cNvPr>
          <p:cNvSpPr txBox="1"/>
          <p:nvPr/>
        </p:nvSpPr>
        <p:spPr>
          <a:xfrm rot="-5400000">
            <a:off x="-1321028" y="4719320"/>
            <a:ext cx="8229600" cy="848360"/>
          </a:xfrm>
          <a:prstGeom prst="rect">
            <a:avLst/>
          </a:prstGeom>
        </p:spPr>
        <p:txBody>
          <a:bodyPr lIns="0" tIns="0" rIns="0" bIns="0" rtlCol="0" anchor="t">
            <a:spAutoFit/>
          </a:bodyPr>
          <a:lstStyle/>
          <a:p>
            <a:pPr marL="0" marR="0" lvl="0" indent="0" algn="ctr" defTabSz="914400" rtl="0" eaLnBrk="1" fontAlgn="auto" latinLnBrk="0" hangingPunct="1">
              <a:lnSpc>
                <a:spcPts val="6399"/>
              </a:lnSpc>
              <a:spcBef>
                <a:spcPct val="0"/>
              </a:spcBef>
              <a:spcAft>
                <a:spcPts val="0"/>
              </a:spcAft>
              <a:buClrTx/>
              <a:buSzTx/>
              <a:buFontTx/>
              <a:buNone/>
              <a:tabLst/>
              <a:defRPr/>
            </a:pPr>
            <a:r>
              <a:rPr kumimoji="0" lang="el-GR" sz="6399" b="0"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Εισαγωγικό Στάδιο</a:t>
            </a:r>
            <a:endParaRPr kumimoji="0" lang="en-US" sz="6399" b="0"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grpSp>
        <p:nvGrpSpPr>
          <p:cNvPr id="3" name="Group 3">
            <a:extLst>
              <a:ext uri="{FF2B5EF4-FFF2-40B4-BE49-F238E27FC236}">
                <a16:creationId xmlns:a16="http://schemas.microsoft.com/office/drawing/2014/main" id="{4C561610-14D0-B501-7F1E-EBAD59587F96}"/>
              </a:ext>
            </a:extLst>
          </p:cNvPr>
          <p:cNvGrpSpPr/>
          <p:nvPr/>
        </p:nvGrpSpPr>
        <p:grpSpPr>
          <a:xfrm>
            <a:off x="6185761" y="1934433"/>
            <a:ext cx="3647607" cy="1732956"/>
            <a:chOff x="0" y="0"/>
            <a:chExt cx="565110" cy="268480"/>
          </a:xfrm>
        </p:grpSpPr>
        <p:sp>
          <p:nvSpPr>
            <p:cNvPr id="4" name="Freeform 4">
              <a:extLst>
                <a:ext uri="{FF2B5EF4-FFF2-40B4-BE49-F238E27FC236}">
                  <a16:creationId xmlns:a16="http://schemas.microsoft.com/office/drawing/2014/main" id="{F54FB83F-10E2-796E-E986-1EB36B32F9AE}"/>
                </a:ext>
              </a:extLst>
            </p:cNvPr>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2"/>
              <a:stretch>
                <a:fillRect t="-107720" b="-107720"/>
              </a:stretch>
            </a:blipFill>
          </p:spPr>
          <p:txBody>
            <a:bodyPr/>
            <a:lstStyle/>
            <a:p>
              <a:endParaRPr lang="el-GR"/>
            </a:p>
          </p:txBody>
        </p:sp>
      </p:grpSp>
      <p:grpSp>
        <p:nvGrpSpPr>
          <p:cNvPr id="5" name="Group 5">
            <a:extLst>
              <a:ext uri="{FF2B5EF4-FFF2-40B4-BE49-F238E27FC236}">
                <a16:creationId xmlns:a16="http://schemas.microsoft.com/office/drawing/2014/main" id="{BB7BFE46-3B84-C69B-5261-B39E1528705E}"/>
              </a:ext>
            </a:extLst>
          </p:cNvPr>
          <p:cNvGrpSpPr/>
          <p:nvPr/>
        </p:nvGrpSpPr>
        <p:grpSpPr>
          <a:xfrm>
            <a:off x="6185761" y="4557693"/>
            <a:ext cx="3647607" cy="1732956"/>
            <a:chOff x="0" y="0"/>
            <a:chExt cx="565110" cy="268480"/>
          </a:xfrm>
        </p:grpSpPr>
        <p:sp>
          <p:nvSpPr>
            <p:cNvPr id="6" name="Freeform 6">
              <a:extLst>
                <a:ext uri="{FF2B5EF4-FFF2-40B4-BE49-F238E27FC236}">
                  <a16:creationId xmlns:a16="http://schemas.microsoft.com/office/drawing/2014/main" id="{1E5E2D98-C245-2AA8-7000-13BF74868DF7}"/>
                </a:ext>
              </a:extLst>
            </p:cNvPr>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3"/>
              <a:stretch>
                <a:fillRect t="-9198" b="-9198"/>
              </a:stretch>
            </a:blipFill>
          </p:spPr>
          <p:txBody>
            <a:bodyPr/>
            <a:lstStyle/>
            <a:p>
              <a:endParaRPr lang="el-GR"/>
            </a:p>
          </p:txBody>
        </p:sp>
      </p:grpSp>
      <p:sp>
        <p:nvSpPr>
          <p:cNvPr id="9" name="TextBox 9">
            <a:extLst>
              <a:ext uri="{FF2B5EF4-FFF2-40B4-BE49-F238E27FC236}">
                <a16:creationId xmlns:a16="http://schemas.microsoft.com/office/drawing/2014/main" id="{F25DD359-844A-5075-E79B-4E01361B5AAB}"/>
              </a:ext>
            </a:extLst>
          </p:cNvPr>
          <p:cNvSpPr txBox="1"/>
          <p:nvPr/>
        </p:nvSpPr>
        <p:spPr>
          <a:xfrm>
            <a:off x="3979951" y="199158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7</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57E1A8F2-3F38-A58E-86E8-BC23BA135AD0}"/>
              </a:ext>
            </a:extLst>
          </p:cNvPr>
          <p:cNvSpPr txBox="1"/>
          <p:nvPr/>
        </p:nvSpPr>
        <p:spPr>
          <a:xfrm>
            <a:off x="10367025" y="1896333"/>
            <a:ext cx="5675209" cy="2491516"/>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«Λογοτεχνικό </a:t>
            </a:r>
            <a:r>
              <a:rPr lang="el-GR" sz="2000" b="1" dirty="0" err="1">
                <a:latin typeface="Times New Roman" panose="02020603050405020304" pitchFamily="18" charset="0"/>
                <a:cs typeface="Times New Roman" panose="02020603050405020304" pitchFamily="18" charset="0"/>
              </a:rPr>
              <a:t>Speed</a:t>
            </a:r>
            <a:r>
              <a:rPr lang="el-GR" sz="2000" b="1" dirty="0">
                <a:latin typeface="Times New Roman" panose="02020603050405020304" pitchFamily="18" charset="0"/>
                <a:cs typeface="Times New Roman" panose="02020603050405020304" pitchFamily="18" charset="0"/>
              </a:rPr>
              <a:t> </a:t>
            </a:r>
            <a:r>
              <a:rPr lang="el-GR" sz="2000" b="1" dirty="0" err="1">
                <a:latin typeface="Times New Roman" panose="02020603050405020304" pitchFamily="18" charset="0"/>
                <a:cs typeface="Times New Roman" panose="02020603050405020304" pitchFamily="18" charset="0"/>
              </a:rPr>
              <a:t>Dating</a:t>
            </a:r>
            <a:r>
              <a:rPr lang="el-GR" sz="2000" b="1" dirty="0">
                <a:latin typeface="Times New Roman" panose="02020603050405020304" pitchFamily="18" charset="0"/>
                <a:cs typeface="Times New Roman" panose="02020603050405020304" pitchFamily="18" charset="0"/>
              </a:rPr>
              <a:t>»</a:t>
            </a:r>
          </a:p>
          <a:p>
            <a:pPr lvl="0">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παρουσιάζουν στους/στις συμμαθητές/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τους ένα αγαπημένο βιβλίο, συγγραφέα ή λογοτεχνικό είδος μέσα σε 1-2 λεπτά. Μετά από κάθε παρουσίαση αλλάζουν συνομιλητή/ συνομιλήτρια, όπως στο παιχνίδι του </a:t>
            </a:r>
            <a:r>
              <a:rPr lang="el-GR" sz="2000" dirty="0" err="1">
                <a:latin typeface="Times New Roman" panose="02020603050405020304" pitchFamily="18" charset="0"/>
                <a:cs typeface="Times New Roman" panose="02020603050405020304" pitchFamily="18" charset="0"/>
              </a:rPr>
              <a:t>speed</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dating</a:t>
            </a:r>
            <a:r>
              <a:rPr lang="el-GR" sz="2000" dirty="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3">
            <a:extLst>
              <a:ext uri="{FF2B5EF4-FFF2-40B4-BE49-F238E27FC236}">
                <a16:creationId xmlns:a16="http://schemas.microsoft.com/office/drawing/2014/main" id="{E896DBB9-FD7D-98F1-B5EA-5AB09998CD4D}"/>
              </a:ext>
            </a:extLst>
          </p:cNvPr>
          <p:cNvSpPr txBox="1"/>
          <p:nvPr/>
        </p:nvSpPr>
        <p:spPr>
          <a:xfrm>
            <a:off x="3979951" y="474565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8</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4" name="TextBox 14">
            <a:extLst>
              <a:ext uri="{FF2B5EF4-FFF2-40B4-BE49-F238E27FC236}">
                <a16:creationId xmlns:a16="http://schemas.microsoft.com/office/drawing/2014/main" id="{947FE0D0-4BD8-9696-E8CB-46FEF1718561}"/>
              </a:ext>
            </a:extLst>
          </p:cNvPr>
          <p:cNvSpPr txBox="1"/>
          <p:nvPr/>
        </p:nvSpPr>
        <p:spPr>
          <a:xfrm>
            <a:off x="10367025" y="4519593"/>
            <a:ext cx="5675209" cy="2491516"/>
          </a:xfrm>
          <a:prstGeom prst="rect">
            <a:avLst/>
          </a:prstGeom>
        </p:spPr>
        <p:txBody>
          <a:bodyPr lIns="0" tIns="0" rIns="0" bIns="0" rtlCol="0" anchor="t">
            <a:spAutoFit/>
          </a:bodyPr>
          <a:lstStyle/>
          <a:p>
            <a:pPr lvl="0"/>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Με τη μέθοδο του </a:t>
            </a:r>
            <a:r>
              <a:rPr lang="el-GR" sz="2000" b="1" dirty="0" err="1">
                <a:latin typeface="Times New Roman" panose="02020603050405020304" pitchFamily="18" charset="0"/>
                <a:cs typeface="Times New Roman" panose="02020603050405020304" pitchFamily="18" charset="0"/>
              </a:rPr>
              <a:t>Stanislavsky</a:t>
            </a:r>
            <a:r>
              <a:rPr lang="el-GR" sz="2000" b="1" dirty="0">
                <a:latin typeface="Times New Roman" panose="02020603050405020304" pitchFamily="18" charset="0"/>
                <a:cs typeface="Times New Roman" panose="02020603050405020304" pitchFamily="18" charset="0"/>
              </a:rPr>
              <a:t>»</a:t>
            </a:r>
          </a:p>
          <a:p>
            <a:pPr lvl="0">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διαλέγουν ένα αγαπημένο τους απόσπασμα από ένα λογοτεχνικό έργο και το διαβάζουν με διαφορετικό ύφος, τόνο και εκφράσεις, σύμφωνα με τη μέθοδο που χρησιμοποιούσε ο σκηνοθέτης </a:t>
            </a:r>
            <a:r>
              <a:rPr lang="fr-FR" sz="2000" dirty="0">
                <a:latin typeface="Times New Roman" panose="02020603050405020304" pitchFamily="18" charset="0"/>
                <a:cs typeface="Times New Roman" panose="02020603050405020304" pitchFamily="18" charset="0"/>
              </a:rPr>
              <a:t>St</a:t>
            </a:r>
            <a:r>
              <a:rPr lang="en-GB" sz="2000" dirty="0" err="1">
                <a:latin typeface="Times New Roman" panose="02020603050405020304" pitchFamily="18" charset="0"/>
                <a:cs typeface="Times New Roman" panose="02020603050405020304" pitchFamily="18" charset="0"/>
              </a:rPr>
              <a:t>anislavsky</a:t>
            </a:r>
            <a:r>
              <a:rPr lang="el-GR" sz="2000" dirty="0">
                <a:latin typeface="Times New Roman" panose="02020603050405020304" pitchFamily="18" charset="0"/>
                <a:cs typeface="Times New Roman" panose="02020603050405020304" pitchFamily="18" charset="0"/>
              </a:rPr>
              <a:t> με τους ηθοποιούς του (π.χ. με ενθουσιασμό, θυμό κ.ά.).</a:t>
            </a:r>
            <a:endParaRPr lang="en-GB" sz="2000" dirty="0">
              <a:latin typeface="Times New Roman" panose="02020603050405020304" pitchFamily="18" charset="0"/>
              <a:cs typeface="Times New Roman" panose="02020603050405020304" pitchFamily="18" charset="0"/>
            </a:endParaRPr>
          </a:p>
        </p:txBody>
      </p:sp>
      <p:grpSp>
        <p:nvGrpSpPr>
          <p:cNvPr id="15" name="Group 15">
            <a:extLst>
              <a:ext uri="{FF2B5EF4-FFF2-40B4-BE49-F238E27FC236}">
                <a16:creationId xmlns:a16="http://schemas.microsoft.com/office/drawing/2014/main" id="{1EAA54D5-D721-55C4-4396-8C76EA5DDC3A}"/>
              </a:ext>
            </a:extLst>
          </p:cNvPr>
          <p:cNvGrpSpPr/>
          <p:nvPr/>
        </p:nvGrpSpPr>
        <p:grpSpPr>
          <a:xfrm>
            <a:off x="-381720" y="-218676"/>
            <a:ext cx="1410420" cy="10724351"/>
            <a:chOff x="0" y="0"/>
            <a:chExt cx="371469" cy="2824521"/>
          </a:xfrm>
        </p:grpSpPr>
        <p:sp>
          <p:nvSpPr>
            <p:cNvPr id="16" name="Freeform 16">
              <a:extLst>
                <a:ext uri="{FF2B5EF4-FFF2-40B4-BE49-F238E27FC236}">
                  <a16:creationId xmlns:a16="http://schemas.microsoft.com/office/drawing/2014/main" id="{C09D6B37-9BE8-4F6F-5A77-44F3A01495FE}"/>
                </a:ext>
              </a:extLst>
            </p:cNvPr>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17" name="TextBox 17">
              <a:extLst>
                <a:ext uri="{FF2B5EF4-FFF2-40B4-BE49-F238E27FC236}">
                  <a16:creationId xmlns:a16="http://schemas.microsoft.com/office/drawing/2014/main" id="{707727AA-C568-4DA6-E8F3-309FE8752F22}"/>
                </a:ext>
              </a:extLst>
            </p:cNvPr>
            <p:cNvSpPr txBox="1"/>
            <p:nvPr/>
          </p:nvSpPr>
          <p:spPr>
            <a:xfrm>
              <a:off x="0" y="-38100"/>
              <a:ext cx="371469" cy="2862621"/>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a:extLst>
              <a:ext uri="{FF2B5EF4-FFF2-40B4-BE49-F238E27FC236}">
                <a16:creationId xmlns:a16="http://schemas.microsoft.com/office/drawing/2014/main" id="{B04869DD-0C10-C2FE-B520-F7EB0B9E851E}"/>
              </a:ext>
            </a:extLst>
          </p:cNvPr>
          <p:cNvGrpSpPr/>
          <p:nvPr/>
        </p:nvGrpSpPr>
        <p:grpSpPr>
          <a:xfrm>
            <a:off x="-229320" y="-66276"/>
            <a:ext cx="1258020" cy="1655660"/>
            <a:chOff x="0" y="0"/>
            <a:chExt cx="331330" cy="436059"/>
          </a:xfrm>
        </p:grpSpPr>
        <p:sp>
          <p:nvSpPr>
            <p:cNvPr id="19" name="Freeform 19">
              <a:extLst>
                <a:ext uri="{FF2B5EF4-FFF2-40B4-BE49-F238E27FC236}">
                  <a16:creationId xmlns:a16="http://schemas.microsoft.com/office/drawing/2014/main" id="{41FACF1B-1A99-CF42-45E4-21F2C97E20D6}"/>
                </a:ext>
              </a:extLst>
            </p:cNvPr>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20" name="TextBox 20">
              <a:extLst>
                <a:ext uri="{FF2B5EF4-FFF2-40B4-BE49-F238E27FC236}">
                  <a16:creationId xmlns:a16="http://schemas.microsoft.com/office/drawing/2014/main" id="{BD940FE1-9835-9501-4C67-34750A1FA15D}"/>
                </a:ext>
              </a:extLst>
            </p:cNvPr>
            <p:cNvSpPr txBox="1"/>
            <p:nvPr/>
          </p:nvSpPr>
          <p:spPr>
            <a:xfrm>
              <a:off x="0" y="-38100"/>
              <a:ext cx="331330" cy="474159"/>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Εικόνα 21">
            <a:extLst>
              <a:ext uri="{FF2B5EF4-FFF2-40B4-BE49-F238E27FC236}">
                <a16:creationId xmlns:a16="http://schemas.microsoft.com/office/drawing/2014/main" id="{D35E5180-EFB4-C809-BC7F-5BAB9C291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882" y="1934433"/>
            <a:ext cx="3905250" cy="1873959"/>
          </a:xfrm>
          <a:prstGeom prst="rect">
            <a:avLst/>
          </a:prstGeom>
        </p:spPr>
      </p:pic>
      <p:pic>
        <p:nvPicPr>
          <p:cNvPr id="24" name="Εικόνα 23">
            <a:extLst>
              <a:ext uri="{FF2B5EF4-FFF2-40B4-BE49-F238E27FC236}">
                <a16:creationId xmlns:a16="http://schemas.microsoft.com/office/drawing/2014/main" id="{A12EE2F5-811C-A77C-5E28-4E2289FB2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7882" y="4527624"/>
            <a:ext cx="3944992" cy="1873959"/>
          </a:xfrm>
          <a:prstGeom prst="rect">
            <a:avLst/>
          </a:prstGeom>
        </p:spPr>
      </p:pic>
      <p:pic>
        <p:nvPicPr>
          <p:cNvPr id="8" name="Εικόνα 7">
            <a:extLst>
              <a:ext uri="{FF2B5EF4-FFF2-40B4-BE49-F238E27FC236}">
                <a16:creationId xmlns:a16="http://schemas.microsoft.com/office/drawing/2014/main" id="{FBA1971E-A64E-EF42-0A42-2F8F09868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1" y="1896333"/>
            <a:ext cx="4104656" cy="2201173"/>
          </a:xfrm>
          <a:prstGeom prst="rect">
            <a:avLst/>
          </a:prstGeom>
        </p:spPr>
      </p:pic>
      <p:pic>
        <p:nvPicPr>
          <p:cNvPr id="23" name="Εικόνα 22">
            <a:extLst>
              <a:ext uri="{FF2B5EF4-FFF2-40B4-BE49-F238E27FC236}">
                <a16:creationId xmlns:a16="http://schemas.microsoft.com/office/drawing/2014/main" id="{402960D1-69E1-1721-94DD-FF8A4F88B5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4519593"/>
            <a:ext cx="4104657" cy="2552719"/>
          </a:xfrm>
          <a:prstGeom prst="rect">
            <a:avLst/>
          </a:prstGeom>
        </p:spPr>
      </p:pic>
      <p:pic>
        <p:nvPicPr>
          <p:cNvPr id="29" name="Εικόνα 28">
            <a:extLst>
              <a:ext uri="{FF2B5EF4-FFF2-40B4-BE49-F238E27FC236}">
                <a16:creationId xmlns:a16="http://schemas.microsoft.com/office/drawing/2014/main" id="{CBE4CA5F-4E58-CFC6-9872-80D8F720F3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8217" y="4496278"/>
            <a:ext cx="4137640" cy="2599207"/>
          </a:xfrm>
          <a:prstGeom prst="rect">
            <a:avLst/>
          </a:prstGeom>
        </p:spPr>
      </p:pic>
      <p:pic>
        <p:nvPicPr>
          <p:cNvPr id="31" name="Εικόνα 30">
            <a:extLst>
              <a:ext uri="{FF2B5EF4-FFF2-40B4-BE49-F238E27FC236}">
                <a16:creationId xmlns:a16="http://schemas.microsoft.com/office/drawing/2014/main" id="{22D7C79C-EEA7-B8C9-5A98-68E3D7F26E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8216" y="1896333"/>
            <a:ext cx="4137641" cy="2233586"/>
          </a:xfrm>
          <a:prstGeom prst="rect">
            <a:avLst/>
          </a:prstGeom>
        </p:spPr>
      </p:pic>
      <p:pic>
        <p:nvPicPr>
          <p:cNvPr id="32" name="Picture 2" descr="Blue text on a black background&#10;&#10;AI-generated content may be incorrect.">
            <a:extLst>
              <a:ext uri="{FF2B5EF4-FFF2-40B4-BE49-F238E27FC236}">
                <a16:creationId xmlns:a16="http://schemas.microsoft.com/office/drawing/2014/main" id="{F83A5980-A0A4-47FA-8CA8-6D052996A3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337" y="446529"/>
            <a:ext cx="3047619" cy="761905"/>
          </a:xfrm>
          <a:prstGeom prst="rect">
            <a:avLst/>
          </a:prstGeom>
        </p:spPr>
      </p:pic>
    </p:spTree>
    <p:extLst>
      <p:ext uri="{BB962C8B-B14F-4D97-AF65-F5344CB8AC3E}">
        <p14:creationId xmlns:p14="http://schemas.microsoft.com/office/powerpoint/2010/main" val="3634421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3B7572B3-6048-62C5-9459-ABCF6E527D5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DC0EFE1-35F3-71EE-629B-E004F6C57FFE}"/>
              </a:ext>
            </a:extLst>
          </p:cNvPr>
          <p:cNvSpPr txBox="1"/>
          <p:nvPr/>
        </p:nvSpPr>
        <p:spPr>
          <a:xfrm>
            <a:off x="5039834" y="971146"/>
            <a:ext cx="8457083" cy="2215991"/>
          </a:xfrm>
          <a:prstGeom prst="rect">
            <a:avLst/>
          </a:prstGeom>
        </p:spPr>
        <p:txBody>
          <a:bodyPr lIns="0" tIns="0" rIns="0" bIns="0" rtlCol="0" anchor="t">
            <a:spAutoFit/>
          </a:bodyPr>
          <a:lstStyle/>
          <a:p>
            <a:pPr lvl="0" algn="ctr"/>
            <a:r>
              <a:rPr lang="el-GR" sz="4800" b="1" dirty="0">
                <a:solidFill>
                  <a:schemeClr val="bg1"/>
                </a:solidFill>
                <a:latin typeface="Times New Roman" panose="02020603050405020304" pitchFamily="18" charset="0"/>
                <a:cs typeface="Times New Roman" panose="02020603050405020304" pitchFamily="18" charset="0"/>
              </a:rPr>
              <a:t>Α΄ στάδιο: Πριν την Ανάγνωση </a:t>
            </a:r>
            <a:br>
              <a:rPr lang="el-GR" sz="4800" b="1" dirty="0">
                <a:solidFill>
                  <a:schemeClr val="bg1"/>
                </a:solidFill>
                <a:latin typeface="Times New Roman" panose="02020603050405020304" pitchFamily="18" charset="0"/>
                <a:cs typeface="Times New Roman" panose="02020603050405020304" pitchFamily="18" charset="0"/>
              </a:rPr>
            </a:br>
            <a:r>
              <a:rPr lang="el-GR" sz="4800" b="1" dirty="0">
                <a:solidFill>
                  <a:schemeClr val="bg1"/>
                </a:solidFill>
                <a:latin typeface="Times New Roman" panose="02020603050405020304" pitchFamily="18" charset="0"/>
                <a:cs typeface="Times New Roman" panose="02020603050405020304" pitchFamily="18" charset="0"/>
              </a:rPr>
              <a:t>Εβδομάδα 2</a:t>
            </a:r>
            <a:br>
              <a:rPr lang="el-GR" sz="4800" b="1" dirty="0">
                <a:solidFill>
                  <a:schemeClr val="bg1"/>
                </a:solidFill>
                <a:latin typeface="Times New Roman" panose="02020603050405020304" pitchFamily="18" charset="0"/>
                <a:cs typeface="Times New Roman" panose="02020603050405020304" pitchFamily="18" charset="0"/>
              </a:rPr>
            </a:br>
            <a:endParaRPr kumimoji="0" lang="en-GB" sz="4800" b="0" i="0" u="none" strike="noStrike" kern="1200" cap="none" spc="0" normalizeH="0" baseline="0" noProof="0" dirty="0">
              <a:ln>
                <a:noFill/>
              </a:ln>
              <a:solidFill>
                <a:schemeClr val="bg1"/>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4EFE7BAF-2F9A-54B7-1AB4-8800375D4013}"/>
              </a:ext>
            </a:extLst>
          </p:cNvPr>
          <p:cNvGrpSpPr/>
          <p:nvPr/>
        </p:nvGrpSpPr>
        <p:grpSpPr>
          <a:xfrm rot="-5400000">
            <a:off x="8913318" y="1172604"/>
            <a:ext cx="225880" cy="5403316"/>
            <a:chOff x="0" y="0"/>
            <a:chExt cx="301173" cy="7204422"/>
          </a:xfrm>
        </p:grpSpPr>
        <p:grpSp>
          <p:nvGrpSpPr>
            <p:cNvPr id="10" name="Group 10">
              <a:extLst>
                <a:ext uri="{FF2B5EF4-FFF2-40B4-BE49-F238E27FC236}">
                  <a16:creationId xmlns:a16="http://schemas.microsoft.com/office/drawing/2014/main" id="{BF832930-CDA5-98E3-8B41-F9AA5BDC5DFF}"/>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A54133C1-2478-C650-4C54-F49769B18AC5}"/>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7009FED2-3E88-4E06-5661-84A71FD43701}"/>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350DACEC-58C5-86DA-1FB5-C6CF6FFD383A}"/>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E445D430-023C-F1B0-52AA-63620F37395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EA373E56-96F9-6267-B350-92534EFEF5F3}"/>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18E3EF05-DFFB-9BE1-CE05-7EF3E8141B5F}"/>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67B011D5-0B99-3EAF-85F5-0D213A263A84}"/>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8919568A-C37D-09EF-8D93-236C439EBB00}"/>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a:extLst>
              <a:ext uri="{FF2B5EF4-FFF2-40B4-BE49-F238E27FC236}">
                <a16:creationId xmlns:a16="http://schemas.microsoft.com/office/drawing/2014/main" id="{26E8BF14-B16C-78B6-C0C1-11808FD25BA1}"/>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23A7F556-81F7-97BC-D76F-6EC77993CA8D}"/>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F5743BEF-06FF-95A6-1D7E-728D702308F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CB46E589-B2D5-DFFE-5A75-703AF77EE1AD}"/>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AC5DAD4F-5E34-C575-D6BC-3C1D37C34F37}"/>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A50E7F6D-5BF1-8C7A-0C80-D4799BA70C8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5F45240C-431F-FA90-ADF4-FCE8A2FA904D}"/>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F188B2AE-618C-801E-7191-B87574EC0B87}"/>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461A4E63-7F47-DADA-B8BB-112B00D5034F}"/>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23332569-8A32-78D5-70A5-F4ED1FC517DA}"/>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2" name="Picture 2" descr="Blue text on a black background&#10;&#10;AI-generated content may be incorrect.">
            <a:extLst>
              <a:ext uri="{FF2B5EF4-FFF2-40B4-BE49-F238E27FC236}">
                <a16:creationId xmlns:a16="http://schemas.microsoft.com/office/drawing/2014/main" id="{C629CAC2-BD9A-1001-170A-A095963BE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19" y="668813"/>
            <a:ext cx="3047619" cy="761905"/>
          </a:xfrm>
          <a:prstGeom prst="rect">
            <a:avLst/>
          </a:prstGeom>
        </p:spPr>
      </p:pic>
      <p:sp>
        <p:nvSpPr>
          <p:cNvPr id="34" name="TextBox 33">
            <a:extLst>
              <a:ext uri="{FF2B5EF4-FFF2-40B4-BE49-F238E27FC236}">
                <a16:creationId xmlns:a16="http://schemas.microsoft.com/office/drawing/2014/main" id="{9A5FF152-1743-0D05-02E8-89F59199BEF9}"/>
              </a:ext>
            </a:extLst>
          </p:cNvPr>
          <p:cNvSpPr txBox="1"/>
          <p:nvPr/>
        </p:nvSpPr>
        <p:spPr>
          <a:xfrm>
            <a:off x="3886200" y="5143500"/>
            <a:ext cx="10668000" cy="3539430"/>
          </a:xfrm>
          <a:prstGeom prst="rect">
            <a:avLst/>
          </a:prstGeom>
          <a:noFill/>
        </p:spPr>
        <p:txBody>
          <a:bodyPr wrap="square">
            <a:spAutoFit/>
          </a:bodyPr>
          <a:lstStyle/>
          <a:p>
            <a:r>
              <a:rPr lang="el-GR" sz="3200" dirty="0">
                <a:solidFill>
                  <a:schemeClr val="bg1"/>
                </a:solidFill>
                <a:latin typeface="Times New Roman" panose="02020603050405020304" pitchFamily="18" charset="0"/>
                <a:cs typeface="Times New Roman" panose="02020603050405020304" pitchFamily="18" charset="0"/>
              </a:rPr>
              <a:t>Κατά το στάδιο πριν την ανάγνωση, πραγματοποιούμε: </a:t>
            </a:r>
          </a:p>
          <a:p>
            <a:pPr marL="457200" indent="-457200">
              <a:buFont typeface="Arial" panose="020B0604020202020204" pitchFamily="34" charset="0"/>
              <a:buChar char="•"/>
            </a:pPr>
            <a:r>
              <a:rPr lang="el-GR" sz="3200" dirty="0">
                <a:solidFill>
                  <a:schemeClr val="bg1"/>
                </a:solidFill>
                <a:latin typeface="Times New Roman" panose="02020603050405020304" pitchFamily="18" charset="0"/>
                <a:cs typeface="Times New Roman" panose="02020603050405020304" pitchFamily="18" charset="0"/>
              </a:rPr>
              <a:t>Δραστηριότητες για τη δημιουργία ευχάριστου συνεργατικού κλίματος και ταυτόχρονα εξατομικευμένης αναγνωστικής εμπειρίας.</a:t>
            </a:r>
          </a:p>
          <a:p>
            <a:pPr marL="457200" indent="-457200">
              <a:buFont typeface="Arial" panose="020B0604020202020204" pitchFamily="34" charset="0"/>
              <a:buChar char="•"/>
            </a:pPr>
            <a:r>
              <a:rPr lang="el-GR" sz="3200" dirty="0">
                <a:solidFill>
                  <a:schemeClr val="bg1"/>
                </a:solidFill>
                <a:latin typeface="Times New Roman" panose="02020603050405020304" pitchFamily="18" charset="0"/>
                <a:cs typeface="Times New Roman" panose="02020603050405020304" pitchFamily="18" charset="0"/>
              </a:rPr>
              <a:t>Δραστηριότητες έξαψης της περιέργειας, καλλιέργειας ενδιαφέροντος, δημιουργίας προσδοκιών και διατύπωσης προβλέψεων για το έργο. </a:t>
            </a:r>
          </a:p>
        </p:txBody>
      </p:sp>
    </p:spTree>
    <p:extLst>
      <p:ext uri="{BB962C8B-B14F-4D97-AF65-F5344CB8AC3E}">
        <p14:creationId xmlns:p14="http://schemas.microsoft.com/office/powerpoint/2010/main" val="3643562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94439132-5E6D-3158-4557-725B6ED9B12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DD233AF-3AC3-779A-9634-216EE07DD4CC}"/>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Α΄ στάδιο: Πριν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B40BF203-7F69-B9DD-7F01-75A14C8095DB}"/>
              </a:ext>
            </a:extLst>
          </p:cNvPr>
          <p:cNvSpPr txBox="1"/>
          <p:nvPr/>
        </p:nvSpPr>
        <p:spPr>
          <a:xfrm>
            <a:off x="457200" y="2333546"/>
            <a:ext cx="11430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01</a:t>
            </a:r>
          </a:p>
        </p:txBody>
      </p:sp>
      <p:sp>
        <p:nvSpPr>
          <p:cNvPr id="10" name="TextBox 10">
            <a:extLst>
              <a:ext uri="{FF2B5EF4-FFF2-40B4-BE49-F238E27FC236}">
                <a16:creationId xmlns:a16="http://schemas.microsoft.com/office/drawing/2014/main" id="{948EC114-34E7-3968-81DF-1018DD7045F4}"/>
              </a:ext>
            </a:extLst>
          </p:cNvPr>
          <p:cNvSpPr txBox="1"/>
          <p:nvPr/>
        </p:nvSpPr>
        <p:spPr>
          <a:xfrm>
            <a:off x="4859666" y="1896333"/>
            <a:ext cx="4590658" cy="3938066"/>
          </a:xfrm>
          <a:prstGeom prst="rect">
            <a:avLst/>
          </a:prstGeom>
        </p:spPr>
        <p:txBody>
          <a:bodyPr lIns="0" tIns="0" rIns="0" bIns="0" rtlCol="0" anchor="t">
            <a:spAutoFit/>
          </a:bodyPr>
          <a:lstStyle/>
          <a:p>
            <a:pPr algn="just"/>
            <a:r>
              <a:rPr lang="el-GR" b="1" dirty="0">
                <a:latin typeface="Times New Roman" panose="02020603050405020304" pitchFamily="18" charset="0"/>
                <a:cs typeface="Times New Roman" panose="02020603050405020304" pitchFamily="18" charset="0"/>
              </a:rPr>
              <a:t>«Προκαταλήψεις και στερεότυπα»</a:t>
            </a:r>
            <a:endParaRPr lang="el-GR" dirty="0">
              <a:latin typeface="Times New Roman" panose="02020603050405020304" pitchFamily="18" charset="0"/>
              <a:cs typeface="Times New Roman" panose="02020603050405020304" pitchFamily="18" charset="0"/>
            </a:endParaRPr>
          </a:p>
          <a:p>
            <a:pPr>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ομάδες. Δίνουμε στην κάθε ομάδα καρτέλες στις οποίες αναγράφονται στερεότυπα ή προκαταλήψεις για διάφορα θέματα π.χ. «οι πετυχημένοι γάμοι είναι μόνο αυτοί που γίνονται μεταξύ ανθρώπων της ίδιας κοινωνικής τάξης» ή «ο γάμος είναι μόνο μια νομική πράξη για την οικονομική εξασφάλιση της γυναίκας».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καλούνται να κάνουν προβλέψεις σχετικά με τους χαρακτήρες της ιστορίας και τις πιθανές αντιστοιχίσεις τους με τους στερεοτυπικούς χαρακτηρισμούς</a:t>
            </a:r>
            <a:r>
              <a:rPr lang="el-GR" sz="2000" dirty="0">
                <a:latin typeface="Times New Roman" panose="02020603050405020304" pitchFamily="18" charset="0"/>
                <a:cs typeface="Times New Roman" panose="02020603050405020304" pitchFamily="18" charset="0"/>
              </a:rPr>
              <a:t>. </a:t>
            </a:r>
          </a:p>
        </p:txBody>
      </p:sp>
      <p:sp>
        <p:nvSpPr>
          <p:cNvPr id="11" name="TextBox 11">
            <a:extLst>
              <a:ext uri="{FF2B5EF4-FFF2-40B4-BE49-F238E27FC236}">
                <a16:creationId xmlns:a16="http://schemas.microsoft.com/office/drawing/2014/main" id="{22D4146B-3830-35DD-CD33-73CAC4796E50}"/>
              </a:ext>
            </a:extLst>
          </p:cNvPr>
          <p:cNvSpPr txBox="1"/>
          <p:nvPr/>
        </p:nvSpPr>
        <p:spPr>
          <a:xfrm>
            <a:off x="1028701" y="7238103"/>
            <a:ext cx="6477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2</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A0D37823-75F6-1F65-BD39-55B9850F1BF2}"/>
              </a:ext>
            </a:extLst>
          </p:cNvPr>
          <p:cNvSpPr txBox="1"/>
          <p:nvPr/>
        </p:nvSpPr>
        <p:spPr>
          <a:xfrm>
            <a:off x="4859666" y="6995265"/>
            <a:ext cx="4761598" cy="2583849"/>
          </a:xfrm>
          <a:prstGeom prst="rect">
            <a:avLst/>
          </a:prstGeom>
        </p:spPr>
        <p:txBody>
          <a:bodyPr wrap="square" lIns="0" tIns="0" rIns="0" bIns="0" rtlCol="0" anchor="t">
            <a:spAutoFit/>
          </a:bodyPr>
          <a:lstStyle/>
          <a:p>
            <a:pPr algn="just"/>
            <a:endParaRPr lang="el-GR" sz="2000" b="1" dirty="0">
              <a:latin typeface="Times New Roman" panose="02020603050405020304" pitchFamily="18" charset="0"/>
              <a:cs typeface="Times New Roman" panose="02020603050405020304" pitchFamily="18" charset="0"/>
            </a:endParaRPr>
          </a:p>
          <a:p>
            <a:pPr algn="just"/>
            <a:r>
              <a:rPr lang="el-GR" b="1" dirty="0">
                <a:latin typeface="Times New Roman" panose="02020603050405020304" pitchFamily="18" charset="0"/>
                <a:cs typeface="Times New Roman" panose="02020603050405020304" pitchFamily="18" charset="0"/>
              </a:rPr>
              <a:t>«Φωτογραφία που «μιλά»»</a:t>
            </a:r>
          </a:p>
          <a:p>
            <a:pPr>
              <a:lnSpc>
                <a:spcPct val="120000"/>
              </a:lnSpc>
            </a:pPr>
            <a:r>
              <a:rPr lang="el-GR" dirty="0">
                <a:latin typeface="Times New Roman" panose="02020603050405020304" pitchFamily="18" charset="0"/>
                <a:cs typeface="Times New Roman" panose="02020603050405020304" pitchFamily="18" charset="0"/>
              </a:rPr>
              <a:t>Προβάλλουμε στους/στις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φωτογραφίες από γάμους του 1900 και τους ζητάμε να φτιάξουν λεζάντες σαν να τις έγραφαν για το οικογενειακό τους άλμπουμ. Στη συνέχεια σχολιάζουν την έκφραση των προσώπων τους. </a:t>
            </a:r>
            <a:endParaRPr lang="en-GB" dirty="0">
              <a:latin typeface="Times New Roman" panose="02020603050405020304" pitchFamily="18" charset="0"/>
              <a:cs typeface="Times New Roman" panose="02020603050405020304" pitchFamily="18" charset="0"/>
            </a:endParaRPr>
          </a:p>
          <a:p>
            <a:pPr>
              <a:lnSpc>
                <a:spcPct val="120000"/>
              </a:lnSpc>
            </a:pPr>
            <a:endParaRPr lang="el-GR" sz="2000" dirty="0">
              <a:latin typeface="Times New Roman" panose="02020603050405020304" pitchFamily="18" charset="0"/>
              <a:cs typeface="Times New Roman" panose="02020603050405020304" pitchFamily="18" charset="0"/>
            </a:endParaRPr>
          </a:p>
        </p:txBody>
      </p:sp>
      <p:grpSp>
        <p:nvGrpSpPr>
          <p:cNvPr id="15" name="Group 15">
            <a:extLst>
              <a:ext uri="{FF2B5EF4-FFF2-40B4-BE49-F238E27FC236}">
                <a16:creationId xmlns:a16="http://schemas.microsoft.com/office/drawing/2014/main" id="{1002630E-FCC6-EBF1-B6EA-7B97CB6C464D}"/>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746C65BD-5ADF-32D4-1E16-5DF25F5690FF}"/>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5A020FC6-7C12-F7AF-F035-DE5F301569AB}"/>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F284AA62-BE55-F0B9-FAC8-298597B04AB0}"/>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3046B3F2-FD28-D66B-988D-6C30ACB079D5}"/>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329E68C4-1D4A-4144-267F-B2169700C957}"/>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CA83929B-1913-3830-C731-8FC7C88FF5DD}"/>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A693B796-089D-8D43-D1ED-7AEBA94A81AF}"/>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8AE5950A-D789-79EC-0D93-26AF207722C7}"/>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B06CB767-E997-692C-2E6C-8078345A986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6" name="Εικόνα 25">
            <a:extLst>
              <a:ext uri="{FF2B5EF4-FFF2-40B4-BE49-F238E27FC236}">
                <a16:creationId xmlns:a16="http://schemas.microsoft.com/office/drawing/2014/main" id="{0C9C72E9-452B-C7A4-B3A1-0801C423A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2248" y="2326957"/>
            <a:ext cx="2667000" cy="3043153"/>
          </a:xfrm>
          <a:prstGeom prst="rect">
            <a:avLst/>
          </a:prstGeom>
        </p:spPr>
      </p:pic>
      <p:pic>
        <p:nvPicPr>
          <p:cNvPr id="30" name="Εικόνα 29">
            <a:extLst>
              <a:ext uri="{FF2B5EF4-FFF2-40B4-BE49-F238E27FC236}">
                <a16:creationId xmlns:a16="http://schemas.microsoft.com/office/drawing/2014/main" id="{8C77F62F-8C47-0265-F559-B3D3844B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62" y="7126923"/>
            <a:ext cx="2663587" cy="2320531"/>
          </a:xfrm>
          <a:prstGeom prst="rect">
            <a:avLst/>
          </a:prstGeom>
        </p:spPr>
      </p:pic>
      <p:pic>
        <p:nvPicPr>
          <p:cNvPr id="31" name="Picture 2" descr="Blue text on a black background&#10;&#10;AI-generated content may be incorrect.">
            <a:extLst>
              <a:ext uri="{FF2B5EF4-FFF2-40B4-BE49-F238E27FC236}">
                <a16:creationId xmlns:a16="http://schemas.microsoft.com/office/drawing/2014/main" id="{CD367EA1-B171-8B63-ADDB-795AB50BA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spTree>
    <p:extLst>
      <p:ext uri="{BB962C8B-B14F-4D97-AF65-F5344CB8AC3E}">
        <p14:creationId xmlns:p14="http://schemas.microsoft.com/office/powerpoint/2010/main" val="2852756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sp>
        <p:nvSpPr>
          <p:cNvPr id="2" name="TextBox 2"/>
          <p:cNvSpPr txBox="1"/>
          <p:nvPr/>
        </p:nvSpPr>
        <p:spPr>
          <a:xfrm>
            <a:off x="10646583" y="4401998"/>
            <a:ext cx="6090065" cy="865622"/>
          </a:xfrm>
          <a:prstGeom prst="rect">
            <a:avLst/>
          </a:prstGeom>
        </p:spPr>
        <p:txBody>
          <a:bodyPr wrap="square" lIns="0" tIns="0" rIns="0" bIns="0" rtlCol="0" anchor="t">
            <a:spAutoFit/>
          </a:bodyPr>
          <a:lstStyle/>
          <a:p>
            <a:pPr marL="0" lvl="0" indent="0" algn="just">
              <a:lnSpc>
                <a:spcPts val="8000"/>
              </a:lnSpc>
              <a:spcBef>
                <a:spcPct val="0"/>
              </a:spcBef>
            </a:pPr>
            <a:r>
              <a:rPr lang="el-GR" sz="3200" b="1" dirty="0">
                <a:solidFill>
                  <a:srgbClr val="253439"/>
                </a:solidFill>
                <a:latin typeface="Times New Roman" panose="02020603050405020304" pitchFamily="18" charset="0"/>
                <a:ea typeface="Lato"/>
                <a:cs typeface="Times New Roman" panose="02020603050405020304" pitchFamily="18" charset="0"/>
                <a:sym typeface="Lato"/>
              </a:rPr>
              <a:t>Α΄ στάδιο: Πριν την ανάγνωση</a:t>
            </a:r>
            <a:endParaRPr lang="en-US" sz="3200" b="1" u="none" strike="noStrike" dirty="0">
              <a:solidFill>
                <a:srgbClr val="253439"/>
              </a:solidFill>
              <a:latin typeface="Times New Roman" panose="02020603050405020304" pitchFamily="18" charset="0"/>
              <a:ea typeface="Lato"/>
              <a:cs typeface="Times New Roman" panose="02020603050405020304" pitchFamily="18" charset="0"/>
              <a:sym typeface="Lato"/>
            </a:endParaRPr>
          </a:p>
        </p:txBody>
      </p:sp>
      <p:sp>
        <p:nvSpPr>
          <p:cNvPr id="9" name="TextBox 9"/>
          <p:cNvSpPr txBox="1"/>
          <p:nvPr/>
        </p:nvSpPr>
        <p:spPr>
          <a:xfrm>
            <a:off x="1028700" y="1991583"/>
            <a:ext cx="1023839" cy="461665"/>
          </a:xfrm>
          <a:prstGeom prst="rect">
            <a:avLst/>
          </a:prstGeom>
        </p:spPr>
        <p:txBody>
          <a:bodyPr lIns="0" tIns="0" rIns="0" bIns="0" rtlCol="0" anchor="t">
            <a:spAutoFit/>
          </a:bodyPr>
          <a:lstStyle/>
          <a:p>
            <a:pPr marL="0" lvl="0" indent="0" algn="r">
              <a:lnSpc>
                <a:spcPts val="3600"/>
              </a:lnSpc>
              <a:spcBef>
                <a:spcPct val="0"/>
              </a:spcBef>
            </a:pPr>
            <a:r>
              <a:rPr lang="en-US" sz="3600" dirty="0">
                <a:solidFill>
                  <a:srgbClr val="7C898B"/>
                </a:solidFill>
                <a:latin typeface="Lato"/>
                <a:ea typeface="Lato"/>
                <a:cs typeface="Lato"/>
                <a:sym typeface="Lato"/>
              </a:rPr>
              <a:t>0</a:t>
            </a:r>
            <a:r>
              <a:rPr lang="el-GR" sz="3600" dirty="0">
                <a:solidFill>
                  <a:srgbClr val="7C898B"/>
                </a:solidFill>
                <a:latin typeface="Lato"/>
                <a:ea typeface="Lato"/>
                <a:cs typeface="Lato"/>
                <a:sym typeface="Lato"/>
              </a:rPr>
              <a:t>3</a:t>
            </a:r>
            <a:endParaRPr lang="en-US" sz="3600" u="none" strike="noStrike" dirty="0">
              <a:solidFill>
                <a:srgbClr val="7C898B"/>
              </a:solidFill>
              <a:latin typeface="Lato"/>
              <a:ea typeface="Lato"/>
              <a:cs typeface="Lato"/>
              <a:sym typeface="Lato"/>
            </a:endParaRPr>
          </a:p>
        </p:txBody>
      </p:sp>
      <p:sp>
        <p:nvSpPr>
          <p:cNvPr id="10" name="TextBox 10"/>
          <p:cNvSpPr txBox="1"/>
          <p:nvPr/>
        </p:nvSpPr>
        <p:spPr>
          <a:xfrm>
            <a:off x="4724400" y="1896334"/>
            <a:ext cx="4725924" cy="3077766"/>
          </a:xfrm>
          <a:prstGeom prst="rect">
            <a:avLst/>
          </a:prstGeom>
        </p:spPr>
        <p:txBody>
          <a:bodyPr wrap="square" lIns="0" tIns="0" rIns="0" bIns="0" rtlCol="0" anchor="t">
            <a:spAutoFit/>
          </a:bodyPr>
          <a:lstStyle/>
          <a:p>
            <a:r>
              <a:rPr lang="el-GR" sz="2000" b="1" dirty="0">
                <a:latin typeface="Times New Roman" panose="02020603050405020304" pitchFamily="18" charset="0"/>
                <a:cs typeface="Times New Roman" panose="02020603050405020304" pitchFamily="18" charset="0"/>
              </a:rPr>
              <a:t>«Στιγμιότυπα από τον τίτλο»</a:t>
            </a:r>
          </a:p>
          <a:p>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καταγράφουν στον </a:t>
            </a:r>
            <a:r>
              <a:rPr lang="el-GR" sz="2000" dirty="0" err="1">
                <a:latin typeface="Times New Roman" panose="02020603050405020304" pitchFamily="18" charset="0"/>
                <a:cs typeface="Times New Roman" panose="02020603050405020304" pitchFamily="18" charset="0"/>
              </a:rPr>
              <a:t>διαδραστικό</a:t>
            </a:r>
            <a:r>
              <a:rPr lang="el-GR" sz="2000" dirty="0">
                <a:latin typeface="Times New Roman" panose="02020603050405020304" pitchFamily="18" charset="0"/>
                <a:cs typeface="Times New Roman" panose="02020603050405020304" pitchFamily="18" charset="0"/>
              </a:rPr>
              <a:t> πίνακα σύντομες φράσεις που αντικατοπτρίζουν τις πρώτες σκέψεις τους ή συνειρμούς που τους προκαλεί ο τίτλος «Η τιμή και το χρήμα». Στη συνέχεια, μετατρέπουν τις φράσεις σε σύντομα ποιήματα, σκίτσα ή ακόμα και </a:t>
            </a:r>
            <a:r>
              <a:rPr lang="el-GR" sz="2000" i="1" dirty="0" err="1">
                <a:latin typeface="Times New Roman" panose="02020603050405020304" pitchFamily="18" charset="0"/>
                <a:cs typeface="Times New Roman" panose="02020603050405020304" pitchFamily="18" charset="0"/>
              </a:rPr>
              <a:t>hashtags</a:t>
            </a:r>
            <a:r>
              <a:rPr lang="el-GR" sz="2000" i="1" dirty="0">
                <a:latin typeface="Times New Roman" panose="02020603050405020304" pitchFamily="18" charset="0"/>
                <a:cs typeface="Times New Roman" panose="02020603050405020304" pitchFamily="18" charset="0"/>
              </a:rPr>
              <a:t>/</a:t>
            </a:r>
            <a:r>
              <a:rPr lang="el-GR" sz="2000" i="1" dirty="0" err="1">
                <a:latin typeface="Times New Roman" panose="02020603050405020304" pitchFamily="18" charset="0"/>
                <a:cs typeface="Times New Roman" panose="02020603050405020304" pitchFamily="18" charset="0"/>
              </a:rPr>
              <a:t>tweets</a:t>
            </a:r>
            <a:r>
              <a:rPr lang="el-GR" sz="2000" i="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που εκφράζουν δημιουργικά τις ιδέες τους. </a:t>
            </a:r>
          </a:p>
        </p:txBody>
      </p:sp>
      <p:sp>
        <p:nvSpPr>
          <p:cNvPr id="11" name="TextBox 11"/>
          <p:cNvSpPr txBox="1"/>
          <p:nvPr/>
        </p:nvSpPr>
        <p:spPr>
          <a:xfrm>
            <a:off x="1028699" y="6912020"/>
            <a:ext cx="1023839" cy="461665"/>
          </a:xfrm>
          <a:prstGeom prst="rect">
            <a:avLst/>
          </a:prstGeom>
        </p:spPr>
        <p:txBody>
          <a:bodyPr lIns="0" tIns="0" rIns="0" bIns="0" rtlCol="0" anchor="t">
            <a:spAutoFit/>
          </a:bodyPr>
          <a:lstStyle/>
          <a:p>
            <a:pPr marL="0" lvl="0" indent="0" algn="r">
              <a:lnSpc>
                <a:spcPts val="3600"/>
              </a:lnSpc>
              <a:spcBef>
                <a:spcPct val="0"/>
              </a:spcBef>
            </a:pPr>
            <a:r>
              <a:rPr lang="en-US" sz="3600" dirty="0">
                <a:solidFill>
                  <a:srgbClr val="7C898B"/>
                </a:solidFill>
                <a:latin typeface="Lato"/>
                <a:ea typeface="Lato"/>
                <a:cs typeface="Lato"/>
                <a:sym typeface="Lato"/>
              </a:rPr>
              <a:t>0</a:t>
            </a:r>
            <a:r>
              <a:rPr lang="el-GR" sz="3600" dirty="0">
                <a:solidFill>
                  <a:srgbClr val="7C898B"/>
                </a:solidFill>
                <a:latin typeface="Lato"/>
                <a:ea typeface="Lato"/>
                <a:cs typeface="Lato"/>
                <a:sym typeface="Lato"/>
              </a:rPr>
              <a:t>4</a:t>
            </a:r>
            <a:endParaRPr lang="en-US" sz="3600" dirty="0">
              <a:solidFill>
                <a:srgbClr val="7C898B"/>
              </a:solidFill>
              <a:latin typeface="Lato"/>
              <a:ea typeface="Lato"/>
              <a:cs typeface="Lato"/>
              <a:sym typeface="Lato"/>
            </a:endParaRPr>
          </a:p>
        </p:txBody>
      </p:sp>
      <p:sp>
        <p:nvSpPr>
          <p:cNvPr id="12" name="TextBox 12"/>
          <p:cNvSpPr txBox="1"/>
          <p:nvPr/>
        </p:nvSpPr>
        <p:spPr>
          <a:xfrm>
            <a:off x="4859666" y="7142853"/>
            <a:ext cx="4590658" cy="1846659"/>
          </a:xfrm>
          <a:prstGeom prst="rect">
            <a:avLst/>
          </a:prstGeom>
        </p:spPr>
        <p:txBody>
          <a:bodyPr lIns="0" tIns="0" rIns="0" bIns="0" rtlCol="0" anchor="t">
            <a:spAutoFit/>
          </a:bodyPr>
          <a:lstStyle/>
          <a:p>
            <a:r>
              <a:rPr lang="el-GR" sz="2000" b="1" dirty="0">
                <a:latin typeface="Times New Roman" panose="02020603050405020304" pitchFamily="18" charset="0"/>
                <a:cs typeface="Times New Roman" panose="02020603050405020304" pitchFamily="18" charset="0"/>
              </a:rPr>
              <a:t>«Παιχνίδι ρόλων: «Προξενιό»</a:t>
            </a:r>
          </a:p>
          <a:p>
            <a:r>
              <a:rPr lang="el-GR" sz="2000" dirty="0">
                <a:latin typeface="Times New Roman" panose="02020603050405020304" pitchFamily="18" charset="0"/>
                <a:cs typeface="Times New Roman" panose="02020603050405020304" pitchFamily="18" charset="0"/>
              </a:rPr>
              <a:t>Διανέμονται οι ρόλοι του προξενητή, της οικογένειας του γαμπρού και της οικογένειας της νύφης και η καθεμιά προσπαθεί να πετύχει την «καλύτερη συμφωνία».</a:t>
            </a:r>
          </a:p>
        </p:txBody>
      </p:sp>
      <p:grpSp>
        <p:nvGrpSpPr>
          <p:cNvPr id="15" name="Group 15"/>
          <p:cNvGrpSpPr/>
          <p:nvPr/>
        </p:nvGrpSpPr>
        <p:grpSpPr>
          <a:xfrm rot="-5400000">
            <a:off x="13235301" y="3048140"/>
            <a:ext cx="225880" cy="5403316"/>
            <a:chOff x="0" y="0"/>
            <a:chExt cx="301173" cy="7204422"/>
          </a:xfrm>
        </p:grpSpPr>
        <p:grpSp>
          <p:nvGrpSpPr>
            <p:cNvPr id="16" name="Group 16"/>
            <p:cNvGrpSpPr/>
            <p:nvPr/>
          </p:nvGrpSpPr>
          <p:grpSpPr>
            <a:xfrm>
              <a:off x="0" y="0"/>
              <a:ext cx="301173" cy="7204422"/>
              <a:chOff x="0" y="0"/>
              <a:chExt cx="59491" cy="1423096"/>
            </a:xfrm>
          </p:grpSpPr>
          <p:sp>
            <p:nvSpPr>
              <p:cNvPr id="17" name="Freeform 17"/>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9" name="Group 19"/>
            <p:cNvGrpSpPr/>
            <p:nvPr/>
          </p:nvGrpSpPr>
          <p:grpSpPr>
            <a:xfrm>
              <a:off x="0" y="0"/>
              <a:ext cx="301173" cy="1830478"/>
              <a:chOff x="0" y="0"/>
              <a:chExt cx="59491" cy="361576"/>
            </a:xfrm>
          </p:grpSpPr>
          <p:sp>
            <p:nvSpPr>
              <p:cNvPr id="20" name="Freeform 20"/>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22" name="Group 22"/>
            <p:cNvGrpSpPr/>
            <p:nvPr/>
          </p:nvGrpSpPr>
          <p:grpSpPr>
            <a:xfrm>
              <a:off x="0" y="1828197"/>
              <a:ext cx="301173" cy="795134"/>
              <a:chOff x="0" y="0"/>
              <a:chExt cx="59491" cy="157064"/>
            </a:xfrm>
          </p:grpSpPr>
          <p:sp>
            <p:nvSpPr>
              <p:cNvPr id="23" name="Freeform 23"/>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pic>
        <p:nvPicPr>
          <p:cNvPr id="26" name="Εικόνα 25">
            <a:extLst>
              <a:ext uri="{FF2B5EF4-FFF2-40B4-BE49-F238E27FC236}">
                <a16:creationId xmlns:a16="http://schemas.microsoft.com/office/drawing/2014/main" id="{393BBFFF-3221-FA29-F920-71955EDAE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756" y="1991584"/>
            <a:ext cx="2308084" cy="2982515"/>
          </a:xfrm>
          <a:prstGeom prst="rect">
            <a:avLst/>
          </a:prstGeom>
        </p:spPr>
      </p:pic>
      <p:pic>
        <p:nvPicPr>
          <p:cNvPr id="28" name="Εικόνα 27">
            <a:extLst>
              <a:ext uri="{FF2B5EF4-FFF2-40B4-BE49-F238E27FC236}">
                <a16:creationId xmlns:a16="http://schemas.microsoft.com/office/drawing/2014/main" id="{A69BFDE1-1A83-30C2-306C-D5407D20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953" y="6896100"/>
            <a:ext cx="2308085" cy="2491187"/>
          </a:xfrm>
          <a:prstGeom prst="rect">
            <a:avLst/>
          </a:prstGeom>
        </p:spPr>
      </p:pic>
      <p:pic>
        <p:nvPicPr>
          <p:cNvPr id="29" name="Picture 2" descr="Blue text on a black background&#10;&#10;AI-generated content may be incorrect.">
            <a:extLst>
              <a:ext uri="{FF2B5EF4-FFF2-40B4-BE49-F238E27FC236}">
                <a16:creationId xmlns:a16="http://schemas.microsoft.com/office/drawing/2014/main" id="{130AFF25-3864-0784-2BB2-53A059207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6089" y="8945639"/>
            <a:ext cx="3047619" cy="76190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7F4548E9-59A8-47C2-588F-0E322D3D6AF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B97AB04-FF02-93BD-E848-942E2122A4CB}"/>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Α΄ στάδιο: Πριν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77E250A8-B6DE-A0D2-E2E0-CDC53E1E9A30}"/>
              </a:ext>
            </a:extLst>
          </p:cNvPr>
          <p:cNvSpPr txBox="1"/>
          <p:nvPr/>
        </p:nvSpPr>
        <p:spPr>
          <a:xfrm>
            <a:off x="685800" y="1028701"/>
            <a:ext cx="9906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5</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A3C4F524-10AC-4FE8-55B4-F55FBD6D0D9F}"/>
              </a:ext>
            </a:extLst>
          </p:cNvPr>
          <p:cNvSpPr txBox="1"/>
          <p:nvPr/>
        </p:nvSpPr>
        <p:spPr>
          <a:xfrm>
            <a:off x="5029200" y="952500"/>
            <a:ext cx="4495800" cy="4154984"/>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«Ο καμβάς της κοινωνίας του Κωνσταντίνου Θεοτόκη»</a:t>
            </a:r>
          </a:p>
          <a:p>
            <a:pPr algn="just"/>
            <a:r>
              <a:rPr lang="el-GR" dirty="0">
                <a:latin typeface="Times New Roman" panose="02020603050405020304" pitchFamily="18" charset="0"/>
                <a:cs typeface="Times New Roman" panose="02020603050405020304" pitchFamily="18" charset="0"/>
              </a:rPr>
              <a:t>Διανέμουμε στους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υλικό, όπως εικόνες ή αποσπάσματα από άλλα λογοτεχνικά έργα της ίδιας εποχής ή και του ίδιου του συγγραφέα που απεικονίζουν την κοινωνία της Κέρκυρας την περίοδο που γράφει ο Θεοτόκης.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χρησιμοποιούν το υλικό για να δημιουργήσουν έναν «ζωντανό καμβά» (</a:t>
            </a:r>
            <a:r>
              <a:rPr lang="el-GR" dirty="0" err="1">
                <a:latin typeface="Times New Roman" panose="02020603050405020304" pitchFamily="18" charset="0"/>
                <a:cs typeface="Times New Roman" panose="02020603050405020304" pitchFamily="18" charset="0"/>
              </a:rPr>
              <a:t>poster</a:t>
            </a:r>
            <a:r>
              <a:rPr lang="el-GR" dirty="0">
                <a:latin typeface="Times New Roman" panose="02020603050405020304" pitchFamily="18" charset="0"/>
                <a:cs typeface="Times New Roman" panose="02020603050405020304" pitchFamily="18" charset="0"/>
              </a:rPr>
              <a:t> ή ψηφιακό </a:t>
            </a:r>
            <a:r>
              <a:rPr lang="el-GR" dirty="0" err="1">
                <a:latin typeface="Times New Roman" panose="02020603050405020304" pitchFamily="18" charset="0"/>
                <a:cs typeface="Times New Roman" panose="02020603050405020304" pitchFamily="18" charset="0"/>
              </a:rPr>
              <a:t>mood</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board</a:t>
            </a:r>
            <a:r>
              <a:rPr lang="el-GR" dirty="0">
                <a:latin typeface="Times New Roman" panose="02020603050405020304" pitchFamily="18" charset="0"/>
                <a:cs typeface="Times New Roman" panose="02020603050405020304" pitchFamily="18" charset="0"/>
              </a:rPr>
              <a:t>) που απεικονίζει πώς οι κοινωνικοί ρόλοι, ο ρόλος της γυναίκας, η κοινωνική τάξη και ο γάμος διαμορφώνουν τις ζωές των χαρακτήρων στο έργο. Παρουσιάζουν τις επιλογές τους και εξηγούν πώς οι παράγοντες αυτοί επηρεάζουν τις σχέσεις των χαρακτήρων.</a:t>
            </a:r>
          </a:p>
        </p:txBody>
      </p:sp>
      <p:sp>
        <p:nvSpPr>
          <p:cNvPr id="11" name="TextBox 11">
            <a:extLst>
              <a:ext uri="{FF2B5EF4-FFF2-40B4-BE49-F238E27FC236}">
                <a16:creationId xmlns:a16="http://schemas.microsoft.com/office/drawing/2014/main" id="{E13A48BA-C89D-8103-8FFE-849CCBBFD5F2}"/>
              </a:ext>
            </a:extLst>
          </p:cNvPr>
          <p:cNvSpPr txBox="1"/>
          <p:nvPr/>
        </p:nvSpPr>
        <p:spPr>
          <a:xfrm>
            <a:off x="685801" y="6438900"/>
            <a:ext cx="9906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6</a:t>
            </a:r>
          </a:p>
        </p:txBody>
      </p:sp>
      <p:sp>
        <p:nvSpPr>
          <p:cNvPr id="12" name="TextBox 12">
            <a:extLst>
              <a:ext uri="{FF2B5EF4-FFF2-40B4-BE49-F238E27FC236}">
                <a16:creationId xmlns:a16="http://schemas.microsoft.com/office/drawing/2014/main" id="{8295D982-2709-F0B0-BAFA-FD8361F95A15}"/>
              </a:ext>
            </a:extLst>
          </p:cNvPr>
          <p:cNvSpPr txBox="1"/>
          <p:nvPr/>
        </p:nvSpPr>
        <p:spPr>
          <a:xfrm>
            <a:off x="5029200" y="6515101"/>
            <a:ext cx="4495800" cy="3323987"/>
          </a:xfrm>
          <a:prstGeom prst="rect">
            <a:avLst/>
          </a:prstGeom>
        </p:spPr>
        <p:txBody>
          <a:bodyPr wrap="square" lIns="0" tIns="0" rIns="0" bIns="0" rtlCol="0" anchor="t">
            <a:spAutoFit/>
          </a:bodyPr>
          <a:lstStyle/>
          <a:p>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Σκέψεις στο ημερολόγιο/Μυστικό Ημερολόγιο»</a:t>
            </a:r>
          </a:p>
          <a:p>
            <a:pPr algn="just"/>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καταγράφουν σε προσωπικό ημερολόγιο ή σε </a:t>
            </a:r>
            <a:r>
              <a:rPr lang="el-GR" dirty="0" err="1">
                <a:latin typeface="Times New Roman" panose="02020603050405020304" pitchFamily="18" charset="0"/>
                <a:cs typeface="Times New Roman" panose="02020603050405020304" pitchFamily="18" charset="0"/>
              </a:rPr>
              <a:t>κολάζ</a:t>
            </a:r>
            <a:r>
              <a:rPr lang="el-GR" dirty="0">
                <a:latin typeface="Times New Roman" panose="02020603050405020304" pitchFamily="18" charset="0"/>
                <a:cs typeface="Times New Roman" panose="02020603050405020304" pitchFamily="18" charset="0"/>
              </a:rPr>
              <a:t> στιγμές της ζωής τους, στις οποίες χρειάστηκε να αντιμετωπίσουν μια κατάσταση που είχε σχέση με τις έννοιες «τιμή» ή «χρήμα». Στη συνέχεια, γράφουν το «μυστικό ημερολόγιο», είτε μιας κοπέλας που πιέζεται να παντρευτεί «για το καλό της οικογένειας» είτε ενός νέου άνδρα που δεν πρέπει να παντρευτεί πριν παντρευτούν πρώτα τα κορίτσια της οικογένειάς του. </a:t>
            </a:r>
          </a:p>
        </p:txBody>
      </p:sp>
      <p:grpSp>
        <p:nvGrpSpPr>
          <p:cNvPr id="15" name="Group 15">
            <a:extLst>
              <a:ext uri="{FF2B5EF4-FFF2-40B4-BE49-F238E27FC236}">
                <a16:creationId xmlns:a16="http://schemas.microsoft.com/office/drawing/2014/main" id="{1EE4520D-8AE3-CB06-798B-1B748E65C667}"/>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722CD3BB-35B6-18D6-5698-F29C4A18362A}"/>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45ECB44B-6549-DB29-DE9D-9120C7605A7A}"/>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AAA40C57-F51D-6B9C-B3CF-9FC85B8972D5}"/>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B1EBD8CD-755B-6C7B-613B-777A309B48EB}"/>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2CEB7906-8AE2-399E-9910-570414E2AB23}"/>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5FCAC264-570B-EA3E-2DDA-1E56A673EC0E}"/>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CB03E41B-59FC-5D76-9B7D-1BF3D1B9F3FD}"/>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D0958458-7CD5-6C4F-2BFB-A290603CD787}"/>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81DDE2CD-5633-1097-5FB1-7E01D8A33BBE}"/>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 name="Εικόνα 3">
            <a:extLst>
              <a:ext uri="{FF2B5EF4-FFF2-40B4-BE49-F238E27FC236}">
                <a16:creationId xmlns:a16="http://schemas.microsoft.com/office/drawing/2014/main" id="{8F39623B-10DD-EAB2-42BF-8F855959F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99" y="7048501"/>
            <a:ext cx="3505199" cy="2590704"/>
          </a:xfrm>
          <a:prstGeom prst="rect">
            <a:avLst/>
          </a:prstGeom>
        </p:spPr>
      </p:pic>
      <p:pic>
        <p:nvPicPr>
          <p:cNvPr id="5" name="Content Placeholder 13" descr="A group of people walking on a street&#10;&#10;AI-generated content may be incorrect.">
            <a:extLst>
              <a:ext uri="{FF2B5EF4-FFF2-40B4-BE49-F238E27FC236}">
                <a16:creationId xmlns:a16="http://schemas.microsoft.com/office/drawing/2014/main" id="{0DA01F8D-EB8C-43E0-707B-DB7CBE67F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72" y="1712182"/>
            <a:ext cx="3505199" cy="2855557"/>
          </a:xfrm>
          <a:prstGeom prst="rect">
            <a:avLst/>
          </a:prstGeom>
        </p:spPr>
      </p:pic>
      <p:pic>
        <p:nvPicPr>
          <p:cNvPr id="8" name="Picture 2" descr="Blue text on a black background&#10;&#10;AI-generated content may be incorrect.">
            <a:extLst>
              <a:ext uri="{FF2B5EF4-FFF2-40B4-BE49-F238E27FC236}">
                <a16:creationId xmlns:a16="http://schemas.microsoft.com/office/drawing/2014/main" id="{FAA78FA9-4CB2-2D70-9B9C-83CB0C1DA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6600" y="8877300"/>
            <a:ext cx="3047619" cy="761905"/>
          </a:xfrm>
          <a:prstGeom prst="rect">
            <a:avLst/>
          </a:prstGeom>
        </p:spPr>
      </p:pic>
    </p:spTree>
    <p:extLst>
      <p:ext uri="{BB962C8B-B14F-4D97-AF65-F5344CB8AC3E}">
        <p14:creationId xmlns:p14="http://schemas.microsoft.com/office/powerpoint/2010/main" val="3556078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2D15AA4-BBDC-5B69-4914-85D4C768BF2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D17AB5F-8ED6-16FD-3AA1-0FE27B83CCC2}"/>
              </a:ext>
            </a:extLst>
          </p:cNvPr>
          <p:cNvSpPr txBox="1"/>
          <p:nvPr/>
        </p:nvSpPr>
        <p:spPr>
          <a:xfrm>
            <a:off x="5213773" y="2324100"/>
            <a:ext cx="12039600" cy="6401753"/>
          </a:xfrm>
          <a:prstGeom prst="rect">
            <a:avLst/>
          </a:prstGeom>
        </p:spPr>
        <p:txBody>
          <a:bodyPr wrap="square" lIns="0" tIns="0" rIns="0" bIns="0" rtlCol="0" anchor="t">
            <a:spAutoFit/>
          </a:bodyPr>
          <a:lstStyle/>
          <a:p>
            <a:pPr lvl="0" algn="ctr"/>
            <a:r>
              <a:rPr lang="el-GR" sz="3200" dirty="0">
                <a:solidFill>
                  <a:schemeClr val="bg1"/>
                </a:solidFill>
                <a:latin typeface="Times New Roman" panose="02020603050405020304" pitchFamily="18" charset="0"/>
                <a:cs typeface="Times New Roman" panose="02020603050405020304" pitchFamily="18" charset="0"/>
              </a:rPr>
              <a:t>Στην κυρία Ειρήνη </a:t>
            </a:r>
            <a:r>
              <a:rPr lang="el-GR" sz="3200" dirty="0" err="1">
                <a:solidFill>
                  <a:schemeClr val="bg1"/>
                </a:solidFill>
                <a:latin typeface="Times New Roman" panose="02020603050405020304" pitchFamily="18" charset="0"/>
                <a:cs typeface="Times New Roman" panose="02020603050405020304" pitchFamily="18" charset="0"/>
              </a:rPr>
              <a:t>Δεντρινού</a:t>
            </a:r>
            <a:endParaRPr lang="el-GR" sz="3200" dirty="0">
              <a:solidFill>
                <a:schemeClr val="bg1"/>
              </a:solidFill>
              <a:latin typeface="Times New Roman" panose="02020603050405020304" pitchFamily="18" charset="0"/>
              <a:cs typeface="Times New Roman" panose="02020603050405020304" pitchFamily="18" charset="0"/>
            </a:endParaRPr>
          </a:p>
          <a:p>
            <a:pPr lvl="0" algn="ctr"/>
            <a:r>
              <a:rPr lang="el-GR" sz="3200" dirty="0">
                <a:solidFill>
                  <a:schemeClr val="bg1"/>
                </a:solidFill>
                <a:latin typeface="Times New Roman" panose="02020603050405020304" pitchFamily="18" charset="0"/>
                <a:cs typeface="Times New Roman" panose="02020603050405020304" pitchFamily="18" charset="0"/>
              </a:rPr>
              <a:t>Με θαυμασμό και άπειρη φιλία</a:t>
            </a:r>
          </a:p>
          <a:p>
            <a:pPr lvl="0" algn="just"/>
            <a:endParaRPr lang="el-GR" sz="3200" dirty="0">
              <a:solidFill>
                <a:schemeClr val="bg1"/>
              </a:solidFill>
              <a:latin typeface="Times New Roman" panose="02020603050405020304" pitchFamily="18" charset="0"/>
              <a:cs typeface="Times New Roman" panose="02020603050405020304" pitchFamily="18" charset="0"/>
            </a:endParaRPr>
          </a:p>
          <a:p>
            <a:pPr lvl="0" algn="just"/>
            <a:r>
              <a:rPr lang="el-GR" sz="3200" dirty="0">
                <a:solidFill>
                  <a:schemeClr val="bg1"/>
                </a:solidFill>
                <a:latin typeface="Times New Roman" panose="02020603050405020304" pitchFamily="18" charset="0"/>
                <a:cs typeface="Times New Roman" panose="02020603050405020304" pitchFamily="18" charset="0"/>
              </a:rPr>
              <a:t>Ξέρω, </a:t>
            </a:r>
            <a:r>
              <a:rPr lang="el-GR" sz="3200" dirty="0" err="1">
                <a:solidFill>
                  <a:schemeClr val="bg1"/>
                </a:solidFill>
                <a:latin typeface="Times New Roman" panose="02020603050405020304" pitchFamily="18" charset="0"/>
                <a:cs typeface="Times New Roman" panose="02020603050405020304" pitchFamily="18" charset="0"/>
              </a:rPr>
              <a:t>ευγενικιά</a:t>
            </a:r>
            <a:r>
              <a:rPr lang="el-GR" sz="3200" dirty="0">
                <a:solidFill>
                  <a:schemeClr val="bg1"/>
                </a:solidFill>
                <a:latin typeface="Times New Roman" panose="02020603050405020304" pitchFamily="18" charset="0"/>
                <a:cs typeface="Times New Roman" panose="02020603050405020304" pitchFamily="18" charset="0"/>
              </a:rPr>
              <a:t> Κυρία, πόσο συγκινούν την τρυφερή καρδιά Σας όλες αυτές οι δυστυχίες, κι έχω για τούτο την ελπίδα πως θα Σας </a:t>
            </a:r>
            <a:r>
              <a:rPr lang="el-GR" sz="3200" dirty="0" err="1">
                <a:solidFill>
                  <a:schemeClr val="bg1"/>
                </a:solidFill>
                <a:latin typeface="Times New Roman" panose="02020603050405020304" pitchFamily="18" charset="0"/>
                <a:cs typeface="Times New Roman" panose="02020603050405020304" pitchFamily="18" charset="0"/>
              </a:rPr>
              <a:t>φχαριστήσει</a:t>
            </a:r>
            <a:r>
              <a:rPr lang="el-GR" sz="3200" dirty="0">
                <a:solidFill>
                  <a:schemeClr val="bg1"/>
                </a:solidFill>
                <a:latin typeface="Times New Roman" panose="02020603050405020304" pitchFamily="18" charset="0"/>
                <a:cs typeface="Times New Roman" panose="02020603050405020304" pitchFamily="18" charset="0"/>
              </a:rPr>
              <a:t> λιγάκι το ταπεινό μου διήγημα, αν όχι σαν έργο τέχνης, αλλά τουλάχιστο σαν κάτι σύμφωνο ίσως με τα φιλάνθρωπα ιδανικά Σας, τη βαθιά Σας μόρφωση και τη λαμπρή Σας ευφυΐα που όλοι όσοι Σας ξέρουν δε μπορούν παρά να τη θαυμάζουν. </a:t>
            </a:r>
          </a:p>
          <a:p>
            <a:pPr lvl="0" algn="ctr"/>
            <a:endParaRPr lang="el-GR" sz="3200" dirty="0">
              <a:solidFill>
                <a:schemeClr val="bg1"/>
              </a:solidFill>
              <a:latin typeface="Times New Roman" panose="02020603050405020304" pitchFamily="18" charset="0"/>
              <a:cs typeface="Times New Roman" panose="02020603050405020304" pitchFamily="18" charset="0"/>
            </a:endParaRPr>
          </a:p>
          <a:p>
            <a:pPr lvl="0" algn="ctr"/>
            <a:r>
              <a:rPr lang="el-GR" sz="3200" dirty="0">
                <a:solidFill>
                  <a:schemeClr val="bg1"/>
                </a:solidFill>
                <a:latin typeface="Times New Roman" panose="02020603050405020304" pitchFamily="18" charset="0"/>
                <a:cs typeface="Times New Roman" panose="02020603050405020304" pitchFamily="18" charset="0"/>
              </a:rPr>
              <a:t>Με σεβασμό</a:t>
            </a:r>
          </a:p>
          <a:p>
            <a:pPr lvl="0" algn="ctr"/>
            <a:r>
              <a:rPr lang="el-GR" sz="3200" dirty="0">
                <a:solidFill>
                  <a:schemeClr val="bg1"/>
                </a:solidFill>
                <a:latin typeface="Times New Roman" panose="02020603050405020304" pitchFamily="18" charset="0"/>
                <a:cs typeface="Times New Roman" panose="02020603050405020304" pitchFamily="18" charset="0"/>
              </a:rPr>
              <a:t>		Δικός Σας </a:t>
            </a:r>
          </a:p>
          <a:p>
            <a:pPr lvl="0" algn="ctr"/>
            <a:r>
              <a:rPr lang="el-GR" sz="3200" dirty="0">
                <a:solidFill>
                  <a:schemeClr val="bg1"/>
                </a:solidFill>
                <a:latin typeface="Times New Roman" panose="02020603050405020304" pitchFamily="18" charset="0"/>
                <a:cs typeface="Times New Roman" panose="02020603050405020304" pitchFamily="18" charset="0"/>
              </a:rPr>
              <a:t>		Κ. Θ.</a:t>
            </a:r>
            <a:endParaRPr lang="el-GR" sz="3600" dirty="0">
              <a:solidFill>
                <a:schemeClr val="bg1"/>
              </a:solidFill>
              <a:latin typeface="Times New Roman" panose="02020603050405020304" pitchFamily="18" charset="0"/>
              <a:cs typeface="Times New Roman" panose="02020603050405020304" pitchFamily="18" charset="0"/>
            </a:endParaRPr>
          </a:p>
        </p:txBody>
      </p:sp>
      <p:grpSp>
        <p:nvGrpSpPr>
          <p:cNvPr id="3" name="Group 3">
            <a:extLst>
              <a:ext uri="{FF2B5EF4-FFF2-40B4-BE49-F238E27FC236}">
                <a16:creationId xmlns:a16="http://schemas.microsoft.com/office/drawing/2014/main" id="{34BFA56A-7E9D-0D19-F2BC-C8FDC2DCC884}"/>
              </a:ext>
            </a:extLst>
          </p:cNvPr>
          <p:cNvGrpSpPr/>
          <p:nvPr/>
        </p:nvGrpSpPr>
        <p:grpSpPr>
          <a:xfrm rot="-5400000">
            <a:off x="12225298" y="6288582"/>
            <a:ext cx="225880" cy="5403316"/>
            <a:chOff x="0" y="0"/>
            <a:chExt cx="301173" cy="7204422"/>
          </a:xfrm>
        </p:grpSpPr>
        <p:grpSp>
          <p:nvGrpSpPr>
            <p:cNvPr id="4" name="Group 4">
              <a:extLst>
                <a:ext uri="{FF2B5EF4-FFF2-40B4-BE49-F238E27FC236}">
                  <a16:creationId xmlns:a16="http://schemas.microsoft.com/office/drawing/2014/main" id="{DDF06DC8-F32D-FFB9-7457-F98BDD91D7D0}"/>
                </a:ext>
              </a:extLst>
            </p:cNvPr>
            <p:cNvGrpSpPr/>
            <p:nvPr/>
          </p:nvGrpSpPr>
          <p:grpSpPr>
            <a:xfrm>
              <a:off x="0" y="0"/>
              <a:ext cx="301173" cy="7204422"/>
              <a:chOff x="0" y="0"/>
              <a:chExt cx="59491" cy="1423096"/>
            </a:xfrm>
          </p:grpSpPr>
          <p:sp>
            <p:nvSpPr>
              <p:cNvPr id="5" name="Freeform 5">
                <a:extLst>
                  <a:ext uri="{FF2B5EF4-FFF2-40B4-BE49-F238E27FC236}">
                    <a16:creationId xmlns:a16="http://schemas.microsoft.com/office/drawing/2014/main" id="{42120FDD-0A1B-1EC3-1779-BE7752B0C001}"/>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6" name="TextBox 6">
                <a:extLst>
                  <a:ext uri="{FF2B5EF4-FFF2-40B4-BE49-F238E27FC236}">
                    <a16:creationId xmlns:a16="http://schemas.microsoft.com/office/drawing/2014/main" id="{A317D3CA-DEEE-8430-845B-3BC30C6D5054}"/>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33B22E42-F595-6C00-80EC-60328A91E0B3}"/>
                </a:ext>
              </a:extLst>
            </p:cNvPr>
            <p:cNvGrpSpPr/>
            <p:nvPr/>
          </p:nvGrpSpPr>
          <p:grpSpPr>
            <a:xfrm>
              <a:off x="0" y="0"/>
              <a:ext cx="301173" cy="1830478"/>
              <a:chOff x="0" y="0"/>
              <a:chExt cx="59491" cy="361576"/>
            </a:xfrm>
          </p:grpSpPr>
          <p:sp>
            <p:nvSpPr>
              <p:cNvPr id="8" name="Freeform 8">
                <a:extLst>
                  <a:ext uri="{FF2B5EF4-FFF2-40B4-BE49-F238E27FC236}">
                    <a16:creationId xmlns:a16="http://schemas.microsoft.com/office/drawing/2014/main" id="{4AFA1F02-F5F4-3437-3885-58D0BE84754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9" name="TextBox 9">
                <a:extLst>
                  <a:ext uri="{FF2B5EF4-FFF2-40B4-BE49-F238E27FC236}">
                    <a16:creationId xmlns:a16="http://schemas.microsoft.com/office/drawing/2014/main" id="{86D86158-5C27-B595-C29A-66B09A268D55}"/>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6F58E5A0-7D88-D127-5368-8733D5DD0E0D}"/>
                </a:ext>
              </a:extLst>
            </p:cNvPr>
            <p:cNvGrpSpPr/>
            <p:nvPr/>
          </p:nvGrpSpPr>
          <p:grpSpPr>
            <a:xfrm>
              <a:off x="0" y="1828197"/>
              <a:ext cx="301173" cy="795134"/>
              <a:chOff x="0" y="0"/>
              <a:chExt cx="59491" cy="157064"/>
            </a:xfrm>
          </p:grpSpPr>
          <p:sp>
            <p:nvSpPr>
              <p:cNvPr id="11" name="Freeform 11">
                <a:extLst>
                  <a:ext uri="{FF2B5EF4-FFF2-40B4-BE49-F238E27FC236}">
                    <a16:creationId xmlns:a16="http://schemas.microsoft.com/office/drawing/2014/main" id="{D7D06FC2-EFB8-9955-27F3-BD9B15948919}"/>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0D194A0C-7803-A12D-053A-B093FD00F019}"/>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8" name="Εικόνα 17">
            <a:extLst>
              <a:ext uri="{FF2B5EF4-FFF2-40B4-BE49-F238E27FC236}">
                <a16:creationId xmlns:a16="http://schemas.microsoft.com/office/drawing/2014/main" id="{7F9DEF2C-1F8D-CEF8-DFB1-F69E6E3F525E}"/>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14F5DD7F-D252-874E-AF55-0529349EB3ED}"/>
              </a:ext>
            </a:extLst>
          </p:cNvPr>
          <p:cNvSpPr txBox="1"/>
          <p:nvPr/>
        </p:nvSpPr>
        <p:spPr>
          <a:xfrm>
            <a:off x="5910207" y="876300"/>
            <a:ext cx="1235154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Από τον πρόλογο του βιβλίου…</a:t>
            </a:r>
            <a:endParaRPr kumimoji="0" lang="el-GR" sz="54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740AF5A9-77A0-1D86-40D4-4C3BA5B5B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spTree>
    <p:extLst>
      <p:ext uri="{BB962C8B-B14F-4D97-AF65-F5344CB8AC3E}">
        <p14:creationId xmlns:p14="http://schemas.microsoft.com/office/powerpoint/2010/main" val="1356934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9073DB9-2E77-47A7-C016-78016380271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72617AF-C9A3-C668-2B59-4B9AF4807C25}"/>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Α΄ στάδιο: Πριν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A0A69FAE-B9FA-2CCC-90E8-F2E43B5851FC}"/>
              </a:ext>
            </a:extLst>
          </p:cNvPr>
          <p:cNvSpPr txBox="1"/>
          <p:nvPr/>
        </p:nvSpPr>
        <p:spPr>
          <a:xfrm>
            <a:off x="1028700" y="1991583"/>
            <a:ext cx="1023839"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7</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BC67DD7F-A3B4-E7FE-3737-4A66A95BB48F}"/>
              </a:ext>
            </a:extLst>
          </p:cNvPr>
          <p:cNvSpPr txBox="1"/>
          <p:nvPr/>
        </p:nvSpPr>
        <p:spPr>
          <a:xfrm>
            <a:off x="4781942" y="2781300"/>
            <a:ext cx="4590658" cy="3323987"/>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«Ακρόαση του τραγουδιού της ταινίας «Η τιμή της αγάπης» της </a:t>
            </a:r>
            <a:r>
              <a:rPr lang="el-GR" b="1" dirty="0" err="1">
                <a:latin typeface="Times New Roman" panose="02020603050405020304" pitchFamily="18" charset="0"/>
                <a:cs typeface="Times New Roman" panose="02020603050405020304" pitchFamily="18" charset="0"/>
              </a:rPr>
              <a:t>Τώνιας</a:t>
            </a:r>
            <a:r>
              <a:rPr lang="el-GR" b="1" dirty="0">
                <a:latin typeface="Times New Roman" panose="02020603050405020304" pitchFamily="18" charset="0"/>
                <a:cs typeface="Times New Roman" panose="02020603050405020304" pitchFamily="18" charset="0"/>
              </a:rPr>
              <a:t> </a:t>
            </a:r>
            <a:r>
              <a:rPr lang="el-GR" b="1" dirty="0" err="1">
                <a:latin typeface="Times New Roman" panose="02020603050405020304" pitchFamily="18" charset="0"/>
                <a:cs typeface="Times New Roman" panose="02020603050405020304" pitchFamily="18" charset="0"/>
              </a:rPr>
              <a:t>Μαρκετάκη</a:t>
            </a:r>
            <a:r>
              <a:rPr lang="el-GR" b="1" dirty="0">
                <a:latin typeface="Times New Roman" panose="02020603050405020304" pitchFamily="18" charset="0"/>
                <a:cs typeface="Times New Roman" panose="02020603050405020304" pitchFamily="18" charset="0"/>
              </a:rPr>
              <a:t>» ή της κερκυραϊκής καντάδας «Κάτασπρε μικρέ μου κρίνε»».</a:t>
            </a:r>
          </a:p>
          <a:p>
            <a:r>
              <a:rPr lang="el-GR" dirty="0">
                <a:latin typeface="Times New Roman" panose="02020603050405020304" pitchFamily="18" charset="0"/>
                <a:cs typeface="Times New Roman" panose="02020603050405020304" pitchFamily="18" charset="0"/>
              </a:rPr>
              <a:t>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ακούν τους στίχους τους τραγουδιού που περιέχουν την έννοια «τιμή» και διατυπώνουν υποθέσεις για το θέμα, τους χαρακτήρες του έργου ή γράφουν ένα μικρό σενάριο κινηματογραφικής ταινίας με βάση τις έννοιες «τιμή» και «αγάπη». Εναλλακτικά σχολιάζουν το μουσικό μοτίβο της καντάδας ως πολιτιστικό στοιχείο των Επτανήσων. </a:t>
            </a:r>
          </a:p>
        </p:txBody>
      </p:sp>
      <p:sp>
        <p:nvSpPr>
          <p:cNvPr id="12" name="TextBox 12">
            <a:extLst>
              <a:ext uri="{FF2B5EF4-FFF2-40B4-BE49-F238E27FC236}">
                <a16:creationId xmlns:a16="http://schemas.microsoft.com/office/drawing/2014/main" id="{B97993CF-86A2-FFB6-EA71-9AFFDE965F1A}"/>
              </a:ext>
            </a:extLst>
          </p:cNvPr>
          <p:cNvSpPr txBox="1"/>
          <p:nvPr/>
        </p:nvSpPr>
        <p:spPr>
          <a:xfrm>
            <a:off x="4859666" y="7142853"/>
            <a:ext cx="4590658" cy="1156086"/>
          </a:xfrm>
          <a:prstGeom prst="rect">
            <a:avLst/>
          </a:prstGeom>
        </p:spPr>
        <p:txBody>
          <a:bodyPr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Η τιμή της αγάπης  </a:t>
            </a:r>
            <a:endParaRPr lang="el-GR" sz="2400" b="1" dirty="0">
              <a:solidFill>
                <a:srgbClr val="C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Κάτασπρε μικρέ μου κρίνε</a:t>
            </a:r>
            <a:endParaRPr kumimoji="0" 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645E7A63-8404-D4D3-601B-27DEE59EDDE7}"/>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396FC751-3464-F002-1B7A-C4DF616783F4}"/>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1E6C79CB-834B-85C0-6A5B-5F6594954E26}"/>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A26CEA91-6686-6BF4-3D90-7523CAEB62D8}"/>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8F751415-63E3-C79D-5B8A-294B7844E901}"/>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8737A81D-2B5B-B438-6AC1-0CB4D686465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C23A9797-B42E-2524-99BD-33816B37912A}"/>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959071A8-BD6B-D5FA-C8F0-B902D42E8110}"/>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44945883-EDFF-53B4-6737-559CF1EB7AFD}"/>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DBECFA88-6152-CDC8-F40B-397423C5F40B}"/>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5" name="Εικόνα 4">
            <a:extLst>
              <a:ext uri="{FF2B5EF4-FFF2-40B4-BE49-F238E27FC236}">
                <a16:creationId xmlns:a16="http://schemas.microsoft.com/office/drawing/2014/main" id="{2137FE36-F27A-52D6-7CF5-DBD548AC2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281" y="2781300"/>
            <a:ext cx="2814149" cy="3810000"/>
          </a:xfrm>
          <a:prstGeom prst="rect">
            <a:avLst/>
          </a:prstGeom>
        </p:spPr>
      </p:pic>
      <p:pic>
        <p:nvPicPr>
          <p:cNvPr id="6" name="Picture 2" descr="Blue text on a black background&#10;&#10;AI-generated content may be incorrect.">
            <a:extLst>
              <a:ext uri="{FF2B5EF4-FFF2-40B4-BE49-F238E27FC236}">
                <a16:creationId xmlns:a16="http://schemas.microsoft.com/office/drawing/2014/main" id="{096EC8A3-8D74-6E7C-264A-5BDE2069A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6089" y="8953500"/>
            <a:ext cx="3047619" cy="761905"/>
          </a:xfrm>
          <a:prstGeom prst="rect">
            <a:avLst/>
          </a:prstGeom>
        </p:spPr>
      </p:pic>
    </p:spTree>
    <p:extLst>
      <p:ext uri="{BB962C8B-B14F-4D97-AF65-F5344CB8AC3E}">
        <p14:creationId xmlns:p14="http://schemas.microsoft.com/office/powerpoint/2010/main" val="4052355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49A85225-AF91-8447-0961-7E4CA17BDF6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96CC08A-B00D-E88F-5FBD-F2E5A60ECA05}"/>
              </a:ext>
            </a:extLst>
          </p:cNvPr>
          <p:cNvSpPr txBox="1"/>
          <p:nvPr/>
        </p:nvSpPr>
        <p:spPr>
          <a:xfrm>
            <a:off x="5039834" y="971146"/>
            <a:ext cx="8457083" cy="22159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4800" b="1" dirty="0">
                <a:solidFill>
                  <a:prstClr val="white"/>
                </a:solidFill>
                <a:latin typeface="Times New Roman" panose="02020603050405020304" pitchFamily="18" charset="0"/>
                <a:cs typeface="Times New Roman" panose="02020603050405020304" pitchFamily="18" charset="0"/>
              </a:rPr>
              <a:t>Β</a:t>
            </a: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στάδιο: Κατά την Ανάγνωση </a:t>
            </a:r>
            <a:b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Εβδομάδα 3</a:t>
            </a:r>
            <a:b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GB" sz="4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904FDCC9-35B2-4052-2007-2759CAAFA8BD}"/>
              </a:ext>
            </a:extLst>
          </p:cNvPr>
          <p:cNvGrpSpPr/>
          <p:nvPr/>
        </p:nvGrpSpPr>
        <p:grpSpPr>
          <a:xfrm rot="-5400000">
            <a:off x="8945148" y="566590"/>
            <a:ext cx="279962" cy="5521058"/>
            <a:chOff x="0" y="0"/>
            <a:chExt cx="301173" cy="7204422"/>
          </a:xfrm>
        </p:grpSpPr>
        <p:grpSp>
          <p:nvGrpSpPr>
            <p:cNvPr id="10" name="Group 10">
              <a:extLst>
                <a:ext uri="{FF2B5EF4-FFF2-40B4-BE49-F238E27FC236}">
                  <a16:creationId xmlns:a16="http://schemas.microsoft.com/office/drawing/2014/main" id="{68239077-BC38-1FD9-6A5C-9D21137E21B7}"/>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7F1E7557-2994-50E2-7155-67B6BD4020BF}"/>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265C3E6F-298B-65A8-A42D-03719D19B706}"/>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D4BE8AA2-0DEB-F7AC-2C94-2E26226B5366}"/>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FD2EC10F-17DC-5AB7-91B0-188090DA0A9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679DC6B8-325C-023A-2B29-D8E9651FB8B6}"/>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C253FE6A-9A0D-20F1-5B86-366541CB0FC6}"/>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7AABCBEE-3697-2FF2-E261-D88BAAAA57E1}"/>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44A1651F-7614-E4AC-D462-5EC462CC2662}"/>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a:extLst>
              <a:ext uri="{FF2B5EF4-FFF2-40B4-BE49-F238E27FC236}">
                <a16:creationId xmlns:a16="http://schemas.microsoft.com/office/drawing/2014/main" id="{9FA10DBC-707A-9DE6-69DC-D9F21797B57B}"/>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88C0B51F-0225-EC89-BB56-E80D011A3188}"/>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4442F821-2974-9B24-28D5-26549D00898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7B8D50B3-0A27-5236-C3F7-2A822333329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E45A1255-DAAC-D924-5649-14689CB9CC91}"/>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1D99E13E-134C-59CD-E58C-B351368D728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0EB35AF6-151B-54C2-0154-EAA8BCC1C65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52AF3A19-8C68-55DD-50D8-D6D9571EA3C0}"/>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8D8169D2-4066-DCD3-A9E7-2B386603B9E0}"/>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ED88FA4A-B723-3CE1-548B-0DF7604269A1}"/>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2" name="Picture 2" descr="Blue text on a black background&#10;&#10;AI-generated content may be incorrect.">
            <a:extLst>
              <a:ext uri="{FF2B5EF4-FFF2-40B4-BE49-F238E27FC236}">
                <a16:creationId xmlns:a16="http://schemas.microsoft.com/office/drawing/2014/main" id="{F92AD844-0E95-0245-B99A-08CC7E39F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2312" y="8775683"/>
            <a:ext cx="3047619" cy="761905"/>
          </a:xfrm>
          <a:prstGeom prst="rect">
            <a:avLst/>
          </a:prstGeom>
        </p:spPr>
      </p:pic>
      <p:sp>
        <p:nvSpPr>
          <p:cNvPr id="34" name="TextBox 33">
            <a:extLst>
              <a:ext uri="{FF2B5EF4-FFF2-40B4-BE49-F238E27FC236}">
                <a16:creationId xmlns:a16="http://schemas.microsoft.com/office/drawing/2014/main" id="{16EB2964-13DB-9A28-7763-334559D2920C}"/>
              </a:ext>
            </a:extLst>
          </p:cNvPr>
          <p:cNvSpPr txBox="1"/>
          <p:nvPr/>
        </p:nvSpPr>
        <p:spPr>
          <a:xfrm>
            <a:off x="3429000" y="4457700"/>
            <a:ext cx="11125200" cy="55092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Ανάγνωση των κεφαλαίων ανά εβδομάδα:</a:t>
            </a:r>
          </a:p>
          <a:p>
            <a:pPr algn="ctr"/>
            <a:r>
              <a:rPr lang="el-GR" sz="3200" dirty="0">
                <a:solidFill>
                  <a:schemeClr val="bg1"/>
                </a:solidFill>
                <a:latin typeface="Times New Roman" panose="02020603050405020304" pitchFamily="18" charset="0"/>
                <a:cs typeface="Times New Roman" panose="02020603050405020304" pitchFamily="18" charset="0"/>
              </a:rPr>
              <a:t>Στο στάδιο κατά </a:t>
            </a:r>
            <a:r>
              <a:rPr lang="el-GR" sz="3200">
                <a:solidFill>
                  <a:schemeClr val="bg1"/>
                </a:solidFill>
                <a:latin typeface="Times New Roman" panose="02020603050405020304" pitchFamily="18" charset="0"/>
                <a:cs typeface="Times New Roman" panose="02020603050405020304" pitchFamily="18" charset="0"/>
              </a:rPr>
              <a:t>την ανάγνωση </a:t>
            </a:r>
            <a:r>
              <a:rPr lang="el-GR" sz="3200" dirty="0">
                <a:solidFill>
                  <a:schemeClr val="bg1"/>
                </a:solidFill>
                <a:latin typeface="Times New Roman" panose="02020603050405020304" pitchFamily="18" charset="0"/>
                <a:cs typeface="Times New Roman" panose="02020603050405020304" pitchFamily="18" charset="0"/>
              </a:rPr>
              <a:t>π</a:t>
            </a:r>
            <a:r>
              <a:rPr lang="el-GR" sz="3200">
                <a:solidFill>
                  <a:schemeClr val="bg1"/>
                </a:solidFill>
                <a:latin typeface="Times New Roman" panose="02020603050405020304" pitchFamily="18" charset="0"/>
                <a:cs typeface="Times New Roman" panose="02020603050405020304" pitchFamily="18" charset="0"/>
              </a:rPr>
              <a:t>ραγματοποιούμε </a:t>
            </a:r>
            <a:r>
              <a:rPr lang="el-GR" sz="3200" dirty="0">
                <a:solidFill>
                  <a:schemeClr val="bg1"/>
                </a:solidFill>
                <a:latin typeface="Times New Roman" panose="02020603050405020304" pitchFamily="18" charset="0"/>
                <a:cs typeface="Times New Roman" panose="02020603050405020304" pitchFamily="18" charset="0"/>
              </a:rPr>
              <a:t>δραστηριότητες προσωπικής και ταυτόχρονα συλλογικής αναγνωστικής εμπειρίας</a:t>
            </a:r>
          </a:p>
          <a:p>
            <a:pPr algn="ctr"/>
            <a:endParaRPr lang="el-GR" sz="3200" dirty="0">
              <a:solidFill>
                <a:schemeClr val="bg1"/>
              </a:solidFill>
              <a:latin typeface="Times New Roman" panose="02020603050405020304" pitchFamily="18" charset="0"/>
              <a:cs typeface="Times New Roman" panose="02020603050405020304" pitchFamily="18" charset="0"/>
            </a:endParaRPr>
          </a:p>
          <a:p>
            <a:pPr algn="just"/>
            <a:r>
              <a:rPr lang="el-GR" sz="3200" dirty="0">
                <a:solidFill>
                  <a:schemeClr val="bg1"/>
                </a:solidFill>
                <a:latin typeface="Times New Roman" panose="02020603050405020304" pitchFamily="18" charset="0"/>
                <a:cs typeface="Times New Roman" panose="02020603050405020304" pitchFamily="18" charset="0"/>
              </a:rPr>
              <a:t>Εβδομάδα 3: Κεφάλαια Α και Β </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4 : Κεφάλαια Γ και Δ</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5 : Κεφάλαια Ε και ΣΤ</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6 : Κεφάλαια Ζ και Η6η</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7 : Κεφάλαια Θ και Ι</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8 : Κεφάλαιο ΙΑ, ΙΒ και ΙΓ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4002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BAAE84A5-7293-2A85-9FA9-41DC0EE9B0A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FCD0C02-FC43-13F2-045C-04E52B81D0AC}"/>
              </a:ext>
            </a:extLst>
          </p:cNvPr>
          <p:cNvSpPr txBox="1"/>
          <p:nvPr/>
        </p:nvSpPr>
        <p:spPr>
          <a:xfrm>
            <a:off x="685798" y="3364626"/>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l-GR"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Β΄ Στάδιο: Κατά την ανάγνωση-Κεφάλαια Α και Β  </a:t>
            </a:r>
          </a:p>
          <a:p>
            <a:pPr marL="0" marR="0" lvl="0" indent="0" algn="ctr" defTabSz="914400" rtl="0" eaLnBrk="1" fontAlgn="auto" latinLnBrk="0" hangingPunct="1">
              <a:spcBef>
                <a:spcPct val="0"/>
              </a:spcBef>
              <a:spcAft>
                <a:spcPts val="0"/>
              </a:spcAft>
              <a:buClrTx/>
              <a:buSzTx/>
              <a:buFontTx/>
              <a:buNone/>
              <a:tabLst/>
              <a:defRPr/>
            </a:pPr>
            <a:r>
              <a:rPr lang="el-GR" sz="3200" b="1" dirty="0">
                <a:latin typeface="Times New Roman" panose="02020603050405020304" pitchFamily="18" charset="0"/>
                <a:ea typeface="Lato"/>
                <a:cs typeface="Times New Roman" panose="02020603050405020304" pitchFamily="18" charset="0"/>
                <a:sym typeface="Lato"/>
              </a:rPr>
              <a:t>Εβδομάδα 3</a:t>
            </a:r>
            <a:endParaRPr kumimoji="0" lang="el-GR"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id="{3DC741F8-0FB8-0643-C696-07E89ECCD933}"/>
              </a:ext>
            </a:extLst>
          </p:cNvPr>
          <p:cNvSpPr txBox="1"/>
          <p:nvPr/>
        </p:nvSpPr>
        <p:spPr>
          <a:xfrm>
            <a:off x="8746730" y="1993848"/>
            <a:ext cx="3790125" cy="7040902"/>
          </a:xfrm>
          <a:prstGeom prst="rect">
            <a:avLst/>
          </a:prstGeom>
        </p:spPr>
        <p:txBody>
          <a:bodyPr lIns="0" tIns="0" rIns="0" bIns="0" numCol="1" rtlCol="0" anchor="t">
            <a:spAutoFit/>
          </a:bodyPr>
          <a:lstStyle/>
          <a:p>
            <a:pPr lvl="0">
              <a:lnSpc>
                <a:spcPct val="90000"/>
              </a:lnSpc>
              <a:spcBef>
                <a:spcPts val="1000"/>
              </a:spcBef>
              <a:defRPr/>
            </a:pPr>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endParaRPr lang="en-GB" b="1" dirty="0">
              <a:solidFill>
                <a:schemeClr val="bg2">
                  <a:lumMod val="50000"/>
                </a:schemeClr>
              </a:solidFill>
              <a:latin typeface="Times New Roman" panose="02020603050405020304" pitchFamily="18" charset="0"/>
              <a:cs typeface="Times New Roman" panose="02020603050405020304" pitchFamily="18" charset="0"/>
            </a:endParaRPr>
          </a:p>
          <a:p>
            <a:pPr lvl="0">
              <a:spcBef>
                <a:spcPts val="1000"/>
              </a:spcBef>
              <a:defRPr/>
            </a:pPr>
            <a:r>
              <a:rPr lang="el-GR" b="1" dirty="0">
                <a:solidFill>
                  <a:prstClr val="black"/>
                </a:solidFill>
                <a:latin typeface="Times New Roman" panose="02020603050405020304" pitchFamily="18" charset="0"/>
                <a:cs typeface="Times New Roman" panose="02020603050405020304" pitchFamily="18" charset="0"/>
              </a:rPr>
              <a:t>«Βίντεο στα μέσα κοινωνικής δικτύωσης»</a:t>
            </a:r>
          </a:p>
          <a:p>
            <a:pPr lvl="0">
              <a:spcBef>
                <a:spcPts val="1000"/>
              </a:spcBef>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δημιουργούν βίντεο για τα μέσα κοινωνικής δικτύωσης με θέμα «μια μέρα από την καθημερινή ζωή στην Κέρκυρα», στο οποίο φαντάζονται σκηνές από τις καθημερινές ασχολίες της </a:t>
            </a:r>
            <a:r>
              <a:rPr lang="el-GR" dirty="0" err="1">
                <a:solidFill>
                  <a:prstClr val="black"/>
                </a:solidFill>
                <a:latin typeface="Times New Roman" panose="02020603050405020304" pitchFamily="18" charset="0"/>
                <a:cs typeface="Times New Roman" panose="02020603050405020304" pitchFamily="18" charset="0"/>
              </a:rPr>
              <a:t>Ρήνης</a:t>
            </a:r>
            <a:r>
              <a:rPr lang="el-GR" dirty="0">
                <a:solidFill>
                  <a:prstClr val="black"/>
                </a:solidFill>
                <a:latin typeface="Times New Roman" panose="02020603050405020304" pitchFamily="18" charset="0"/>
                <a:cs typeface="Times New Roman" panose="02020603050405020304" pitchFamily="18" charset="0"/>
              </a:rPr>
              <a:t>, της Σιόρας Επιστήμης ή του Αντρέα και το αναρτούν στο </a:t>
            </a:r>
            <a:r>
              <a:rPr lang="el-GR" dirty="0" err="1">
                <a:solidFill>
                  <a:prstClr val="black"/>
                </a:solidFill>
                <a:latin typeface="Times New Roman" panose="02020603050405020304" pitchFamily="18" charset="0"/>
                <a:cs typeface="Times New Roman" panose="02020603050405020304" pitchFamily="18" charset="0"/>
              </a:rPr>
              <a:t>ιστολόγιο</a:t>
            </a:r>
            <a:r>
              <a:rPr lang="el-GR" dirty="0">
                <a:solidFill>
                  <a:prstClr val="black"/>
                </a:solidFill>
                <a:latin typeface="Times New Roman" panose="02020603050405020304" pitchFamily="18" charset="0"/>
                <a:cs typeface="Times New Roman" panose="02020603050405020304" pitchFamily="18" charset="0"/>
              </a:rPr>
              <a:t> της τάξης που έχει δημιουργηθεί για την ασύγχρονη συνεργασία τους. </a:t>
            </a:r>
          </a:p>
          <a:p>
            <a:pPr lvl="0">
              <a:spcBef>
                <a:spcPts val="1000"/>
              </a:spcBef>
              <a:defRPr/>
            </a:pPr>
            <a:endParaRPr lang="en-GB" dirty="0">
              <a:solidFill>
                <a:prstClr val="black"/>
              </a:solidFill>
              <a:latin typeface="Times New Roman" panose="02020603050405020304" pitchFamily="18" charset="0"/>
              <a:cs typeface="Times New Roman" panose="02020603050405020304" pitchFamily="18" charset="0"/>
            </a:endParaRPr>
          </a:p>
          <a:p>
            <a:pPr lvl="0">
              <a:spcBef>
                <a:spcPts val="1000"/>
              </a:spcBef>
              <a:defRPr/>
            </a:pPr>
            <a:r>
              <a:rPr lang="el-GR" b="1" dirty="0">
                <a:solidFill>
                  <a:prstClr val="black"/>
                </a:solidFill>
                <a:latin typeface="Times New Roman" panose="02020603050405020304" pitchFamily="18" charset="0"/>
                <a:cs typeface="Times New Roman" panose="02020603050405020304" pitchFamily="18" charset="0"/>
              </a:rPr>
              <a:t>«Μουσική/εικαστική εισαγωγή» </a:t>
            </a:r>
          </a:p>
          <a:p>
            <a:pPr lvl="0">
              <a:spcBef>
                <a:spcPts val="1000"/>
              </a:spcBef>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αναζητούν στο διαδίκτυο επτανησιακά τραγούδια/καντάδες και φωτογραφίες ή βίντεο με τα καντούνια της Κέρκυρας, τα αρχοντικά ή φωτογραφίες με την ενδυμασία ανδρών και γυναικών διαφορετικών κοινωνικών τάξεων στις αρχές του 20ού αιώνα. </a:t>
            </a:r>
            <a:endParaRPr lang="en-GB" dirty="0"/>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A5C1EF9E-CDEF-9C4B-3CEB-352FDEF44D75}"/>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7" name="TextBox 7">
            <a:extLst>
              <a:ext uri="{FF2B5EF4-FFF2-40B4-BE49-F238E27FC236}">
                <a16:creationId xmlns:a16="http://schemas.microsoft.com/office/drawing/2014/main" id="{875E6F48-CE15-281C-5FA1-8F60D3DB2C68}"/>
              </a:ext>
            </a:extLst>
          </p:cNvPr>
          <p:cNvSpPr txBox="1"/>
          <p:nvPr/>
        </p:nvSpPr>
        <p:spPr>
          <a:xfrm>
            <a:off x="14503563" y="4801393"/>
            <a:ext cx="3098638" cy="5250668"/>
          </a:xfrm>
          <a:prstGeom prst="rect">
            <a:avLst/>
          </a:prstGeom>
        </p:spPr>
        <p:txBody>
          <a:bodyPr wrap="square" lIns="0" tIns="0" rIns="0" bIns="0" numCol="1" rtlCol="0" anchor="t">
            <a:spAutoFit/>
          </a:bodyPr>
          <a:lstStyle/>
          <a:p>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 </a:t>
            </a:r>
          </a:p>
          <a:p>
            <a:endParaRPr lang="el-GR" sz="1600"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«Κάρτες διλημμάτων»</a:t>
            </a:r>
          </a:p>
          <a:p>
            <a:r>
              <a:rPr lang="el-GR" dirty="0">
                <a:latin typeface="Times New Roman" panose="02020603050405020304" pitchFamily="18" charset="0"/>
                <a:cs typeface="Times New Roman" panose="02020603050405020304" pitchFamily="18" charset="0"/>
              </a:rPr>
              <a:t>Διανέμονται στους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κάρτες στις οποίες αναγράφονται τα διλήμματα που αντιμετωπίζουν οι χαρακτήρες όπως «Αν ήσουν ο Αντρέας, θα διάλεγες έρωτα ή συμφέρον; Αν ήσουν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τι θα έκανες;»</a:t>
            </a:r>
          </a:p>
          <a:p>
            <a:pPr>
              <a:lnSpc>
                <a:spcPct val="120000"/>
              </a:lnSpc>
            </a:pPr>
            <a:endParaRPr lang="el-GR" sz="1600" dirty="0">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Επίσκεψη σε νεοκλασικό αρχοντικό»</a:t>
            </a:r>
          </a:p>
          <a:p>
            <a:r>
              <a:rPr lang="el-GR" dirty="0">
                <a:latin typeface="Times New Roman" panose="02020603050405020304" pitchFamily="18" charset="0"/>
                <a:cs typeface="Times New Roman" panose="02020603050405020304" pitchFamily="18" charset="0"/>
              </a:rPr>
              <a:t>Οργάνωση επίσκεψης σε κάποιο τοπικό αρχοντικό για να έρθουν σε επαφή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με τα αντικείμενα και τον τρόπο ζωής της εποχής των αρχών του 20ού αιώνα</a:t>
            </a:r>
            <a:r>
              <a:rPr lang="el-GR" sz="1600" dirty="0">
                <a:latin typeface="Times New Roman" panose="02020603050405020304" pitchFamily="18" charset="0"/>
                <a:cs typeface="Times New Roman" panose="02020603050405020304" pitchFamily="18" charset="0"/>
              </a:rPr>
              <a:t>.</a:t>
            </a:r>
          </a:p>
        </p:txBody>
      </p:sp>
      <p:sp>
        <p:nvSpPr>
          <p:cNvPr id="9" name="TextBox 9">
            <a:extLst>
              <a:ext uri="{FF2B5EF4-FFF2-40B4-BE49-F238E27FC236}">
                <a16:creationId xmlns:a16="http://schemas.microsoft.com/office/drawing/2014/main" id="{D529CF16-C88A-4FD6-61CA-3969C6A93CBD}"/>
              </a:ext>
            </a:extLst>
          </p:cNvPr>
          <p:cNvSpPr txBox="1"/>
          <p:nvPr/>
        </p:nvSpPr>
        <p:spPr>
          <a:xfrm>
            <a:off x="14503563" y="1922033"/>
            <a:ext cx="3479638" cy="2492990"/>
          </a:xfrm>
          <a:prstGeom prst="rect">
            <a:avLst/>
          </a:prstGeom>
        </p:spPr>
        <p:txBody>
          <a:bodyPr wrap="square" lIns="0" tIns="0" rIns="0" bIns="0" numCol="1" rtlCol="0" anchor="t">
            <a:spAutoFit/>
          </a:bodyPr>
          <a:lstStyle/>
          <a:p>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 </a:t>
            </a: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«Ταυτότητα </a:t>
            </a:r>
            <a:r>
              <a:rPr lang="el-GR" b="1" dirty="0" err="1">
                <a:latin typeface="Times New Roman" panose="02020603050405020304" pitchFamily="18" charset="0"/>
                <a:cs typeface="Times New Roman" panose="02020603050405020304" pitchFamily="18" charset="0"/>
              </a:rPr>
              <a:t>Ρήνης</a:t>
            </a:r>
            <a:r>
              <a:rPr lang="el-GR" b="1" dirty="0">
                <a:latin typeface="Times New Roman" panose="02020603050405020304" pitchFamily="18" charset="0"/>
                <a:cs typeface="Times New Roman" panose="02020603050405020304" pitchFamily="18" charset="0"/>
              </a:rPr>
              <a:t>/Αντρέα»</a:t>
            </a:r>
            <a:endParaRPr lang="el-GR"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«προφίλ ταυτότητας» για τους χαρακτήρες (όνομα, ηλικία, οικογένεια, όνειρα, φόβοι, αξίες) και το παρουσιάζουν σα να είναι προφίλ στα μέσα κοινωνικής δικτύωσης.</a:t>
            </a:r>
          </a:p>
        </p:txBody>
      </p:sp>
      <p:grpSp>
        <p:nvGrpSpPr>
          <p:cNvPr id="13" name="Group 13">
            <a:extLst>
              <a:ext uri="{FF2B5EF4-FFF2-40B4-BE49-F238E27FC236}">
                <a16:creationId xmlns:a16="http://schemas.microsoft.com/office/drawing/2014/main" id="{C1F2244E-5602-66ED-3672-C3EC1928F707}"/>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97CB25E6-9699-1F93-3ABA-F2626007D19B}"/>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53B6DBBC-39B0-F55B-B55E-692360D5FFFE}"/>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0FBCD238-5BD7-5F4E-852C-7CFA6266013D}"/>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CAB15786-29C7-34CB-1BDE-EC2B7273C168}"/>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E582E912-31AC-E707-42B6-83F1D51AFED5}"/>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1A6966A5-538E-638D-2BC9-A0B117D6CBF9}"/>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F182030-595D-4269-F0B9-977267346F4D}"/>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8E30BBD4-87CD-D2C8-C922-2F7C7D76D7B9}"/>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B296E11D-F6E8-9FEC-C02A-BE8FBBBE71A3}"/>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77C0EF65-C3F2-E545-88DE-8E28EEADF9DF}"/>
              </a:ext>
            </a:extLst>
          </p:cNvPr>
          <p:cNvSpPr txBox="1"/>
          <p:nvPr/>
        </p:nvSpPr>
        <p:spPr>
          <a:xfrm>
            <a:off x="7478630" y="1939555"/>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29" name="TextBox 29">
            <a:extLst>
              <a:ext uri="{FF2B5EF4-FFF2-40B4-BE49-F238E27FC236}">
                <a16:creationId xmlns:a16="http://schemas.microsoft.com/office/drawing/2014/main" id="{F10C1936-8839-D1EA-F21F-D1F207A4ADA8}"/>
              </a:ext>
            </a:extLst>
          </p:cNvPr>
          <p:cNvSpPr txBox="1"/>
          <p:nvPr/>
        </p:nvSpPr>
        <p:spPr>
          <a:xfrm>
            <a:off x="13003781" y="1950901"/>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
        <p:nvSpPr>
          <p:cNvPr id="31" name="TextBox 31">
            <a:extLst>
              <a:ext uri="{FF2B5EF4-FFF2-40B4-BE49-F238E27FC236}">
                <a16:creationId xmlns:a16="http://schemas.microsoft.com/office/drawing/2014/main" id="{83D34B32-EEB1-D640-06EA-A9BD7612EEEF}"/>
              </a:ext>
            </a:extLst>
          </p:cNvPr>
          <p:cNvSpPr txBox="1"/>
          <p:nvPr/>
        </p:nvSpPr>
        <p:spPr>
          <a:xfrm>
            <a:off x="13054364" y="4924980"/>
            <a:ext cx="111077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01899AE4-9AB8-C193-C3A2-1227670AB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Tree>
    <p:extLst>
      <p:ext uri="{BB962C8B-B14F-4D97-AF65-F5344CB8AC3E}">
        <p14:creationId xmlns:p14="http://schemas.microsoft.com/office/powerpoint/2010/main" val="1167544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60AF4EA7-726A-23C5-4BC5-C3ED39429AD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24EE248-ACC1-2CC7-5E91-C41C892CED68}"/>
              </a:ext>
            </a:extLst>
          </p:cNvPr>
          <p:cNvSpPr txBox="1"/>
          <p:nvPr/>
        </p:nvSpPr>
        <p:spPr>
          <a:xfrm>
            <a:off x="668097" y="3361032"/>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 Στάδιο: Κατά την ανάγνωση-Κεφάλαια Γ και Δ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Εβδομάδα 4</a:t>
            </a:r>
            <a:endPar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3">
            <a:extLst>
              <a:ext uri="{FF2B5EF4-FFF2-40B4-BE49-F238E27FC236}">
                <a16:creationId xmlns:a16="http://schemas.microsoft.com/office/drawing/2014/main" id="{8DEC4E78-D07E-F6EF-9307-0C1968354781}"/>
              </a:ext>
            </a:extLst>
          </p:cNvPr>
          <p:cNvSpPr txBox="1"/>
          <p:nvPr/>
        </p:nvSpPr>
        <p:spPr>
          <a:xfrm>
            <a:off x="8870517" y="1257300"/>
            <a:ext cx="3666338" cy="9215856"/>
          </a:xfrm>
          <a:prstGeom prst="rect">
            <a:avLst/>
          </a:prstGeom>
        </p:spPr>
        <p:txBody>
          <a:bodyPr wrap="square" lIns="0" tIns="0" rIns="0" bIns="0" numCol="1" rtlCol="0" anchor="t">
            <a:spAutoFit/>
          </a:bodyPr>
          <a:lstStyle/>
          <a:p>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«Σημεία συνάντησης στο χωριό στα 1900: Η ταβέρνα και η πλατεία»</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αναζητούν πίνακες ζωγραφικής που απεικονίζουν τα δύο σημεία που σύχναζαν στα χωριά οι άνδρες και οι γυναίκες και το σχολιάζουν ως στοιχείο πολιτισμού σχετικά με τον τρόπο ψυχαγωγίας εκείνης της εποχής στα χωριά. </a:t>
            </a:r>
          </a:p>
          <a:p>
            <a:pPr>
              <a:lnSpc>
                <a:spcPct val="120000"/>
              </a:lnSpc>
            </a:pPr>
            <a:endParaRPr lang="el-GR" sz="1600" dirty="0">
              <a:latin typeface="Times New Roman" panose="02020603050405020304" pitchFamily="18" charset="0"/>
              <a:cs typeface="Times New Roman" panose="02020603050405020304" pitchFamily="18" charset="0"/>
            </a:endParaRPr>
          </a:p>
          <a:p>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a:t>
            </a: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Τηλεοπτική συνέντευξη/Δημοσιογραφικό Ρεπορτάζ»</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δύο ομάδες. Η μία ομάδα είναι οι δημοσιογράφοι την εποχή του Θεοτόκη και παίρνουν συνέντευξη από τους θαμώνες της ταβέρνας ή από τις γυναίκες της πλατείας του χωριού, τους/τις οποίους/</a:t>
            </a:r>
            <a:r>
              <a:rPr lang="el-GR" dirty="0" err="1">
                <a:latin typeface="Times New Roman" panose="02020603050405020304" pitchFamily="18" charset="0"/>
                <a:cs typeface="Times New Roman" panose="02020603050405020304" pitchFamily="18" charset="0"/>
              </a:rPr>
              <a:t>ες</a:t>
            </a:r>
            <a:r>
              <a:rPr lang="el-GR" dirty="0">
                <a:latin typeface="Times New Roman" panose="02020603050405020304" pitchFamily="18" charset="0"/>
                <a:cs typeface="Times New Roman" panose="02020603050405020304" pitchFamily="18" charset="0"/>
              </a:rPr>
              <a:t> υποδύεται η άλλη ομάδα.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-δημοσιογράφοι θέτουν ερωτήσεις για την </a:t>
            </a:r>
            <a:r>
              <a:rPr lang="el-GR" dirty="0" err="1">
                <a:latin typeface="Times New Roman" panose="02020603050405020304" pitchFamily="18" charset="0"/>
                <a:cs typeface="Times New Roman" panose="02020603050405020304" pitchFamily="18" charset="0"/>
              </a:rPr>
              <a:t>οικονομικοπολιτική</a:t>
            </a:r>
            <a:r>
              <a:rPr lang="el-GR" dirty="0">
                <a:latin typeface="Times New Roman" panose="02020603050405020304" pitchFamily="18" charset="0"/>
                <a:cs typeface="Times New Roman" panose="02020603050405020304" pitchFamily="18" charset="0"/>
              </a:rPr>
              <a:t> και κοινωνική κατάσταση και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-θαμώνες ή γυναίκες της πλατείας απαντούν σύμφωνα με την προσωπικότητά τους</a:t>
            </a:r>
            <a:r>
              <a:rPr lang="el-GR" sz="1600" dirty="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6F4EF428-3A4E-5B64-F9BB-F0CDEE26EB84}"/>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3C3397C6-9C11-D964-F425-DAC56D92600F}"/>
              </a:ext>
            </a:extLst>
          </p:cNvPr>
          <p:cNvSpPr txBox="1"/>
          <p:nvPr/>
        </p:nvSpPr>
        <p:spPr>
          <a:xfrm>
            <a:off x="14193076" y="0"/>
            <a:ext cx="3790125" cy="10181249"/>
          </a:xfrm>
          <a:prstGeom prst="rect">
            <a:avLst/>
          </a:prstGeom>
        </p:spPr>
        <p:txBody>
          <a:bodyPr wrap="square" lIns="0" tIns="0" rIns="0" bIns="0" numCol="1" rtlCol="0" anchor="t">
            <a:spAutoFit/>
          </a:bodyPr>
          <a:lstStyle/>
          <a:p>
            <a:pPr lvl="0"/>
            <a:r>
              <a:rPr lang="el-GR" b="1" dirty="0">
                <a:latin typeface="Times New Roman" panose="02020603050405020304" pitchFamily="18" charset="0"/>
                <a:cs typeface="Times New Roman" panose="02020603050405020304" pitchFamily="18" charset="0"/>
              </a:rPr>
              <a:t>«Βγες από το μυαλό μου-Δραματοποίηση εσωτερικού μονολόγου ή διαλόγου χαρακτήρων»</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επιλέγουν τον χαρακτήρα της </a:t>
            </a:r>
            <a:r>
              <a:rPr lang="el-GR" dirty="0" err="1">
                <a:latin typeface="Times New Roman" panose="02020603050405020304" pitchFamily="18" charset="0"/>
                <a:cs typeface="Times New Roman" panose="02020603050405020304" pitchFamily="18" charset="0"/>
              </a:rPr>
              <a:t>Ρήνης</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ή της Σιόρας Επιστήμης ή του Αντρέα και γράφουν έναν σύντομο εσωτερικό μονόλογο στον οποίο εκφράζουν τα συναισθήματα, τις ανησυχίες και τις σκέψεις του στη συγκεκριμένη σκηνή στο σπίτι και στη συνέχεια τον δραματοποιούν. Το ίδιο μπορούν να κάνουν και με έναν φανταστικό διάλογο ανάμεσα στον Αντρέα και τη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ή να φανταστούν έναν διάλογο ανάμεσα σε πρόσωπα που δε συνομιλούν ποτέ στην ιστορία (π.χ. ο πατέρας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με τον Αντρέα).</a:t>
            </a:r>
          </a:p>
          <a:p>
            <a:pPr lvl="0">
              <a:lnSpc>
                <a:spcPct val="120000"/>
              </a:lnSpc>
            </a:pPr>
            <a:r>
              <a:rPr lang="el-GR" sz="1400" dirty="0">
                <a:latin typeface="Times New Roman" panose="02020603050405020304" pitchFamily="18" charset="0"/>
                <a:cs typeface="Times New Roman" panose="02020603050405020304" pitchFamily="18" charset="0"/>
              </a:rPr>
              <a:t> </a:t>
            </a:r>
            <a:endParaRPr lang="en-GB" sz="1400" dirty="0">
              <a:latin typeface="Times New Roman" panose="02020603050405020304" pitchFamily="18" charset="0"/>
              <a:cs typeface="Times New Roman" panose="02020603050405020304" pitchFamily="18" charset="0"/>
            </a:endParaRPr>
          </a:p>
          <a:p>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 </a:t>
            </a:r>
          </a:p>
          <a:p>
            <a:endParaRPr lang="el-GR" b="1" dirty="0">
              <a:solidFill>
                <a:schemeClr val="bg2">
                  <a:lumMod val="50000"/>
                </a:schemeClr>
              </a:solidFill>
              <a:latin typeface="Times New Roman" panose="02020603050405020304" pitchFamily="18" charset="0"/>
              <a:cs typeface="Times New Roman" panose="02020603050405020304" pitchFamily="18" charset="0"/>
            </a:endParaRPr>
          </a:p>
          <a:p>
            <a:r>
              <a:rPr lang="el-GR" b="1" dirty="0" err="1">
                <a:latin typeface="Times New Roman" panose="02020603050405020304" pitchFamily="18" charset="0"/>
                <a:cs typeface="Times New Roman" panose="02020603050405020304" pitchFamily="18" charset="0"/>
              </a:rPr>
              <a:t>Podcast</a:t>
            </a:r>
            <a:r>
              <a:rPr lang="el-GR" b="1" dirty="0">
                <a:latin typeface="Times New Roman" panose="02020603050405020304" pitchFamily="18" charset="0"/>
                <a:cs typeface="Times New Roman" panose="02020603050405020304" pitchFamily="18" charset="0"/>
              </a:rPr>
              <a:t>: «Οι φωνές της τιμής και του χρήματος»</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ηχογραφούν ένα σύντομο </a:t>
            </a:r>
            <a:r>
              <a:rPr lang="el-GR" dirty="0" err="1">
                <a:latin typeface="Times New Roman" panose="02020603050405020304" pitchFamily="18" charset="0"/>
                <a:cs typeface="Times New Roman" panose="02020603050405020304" pitchFamily="18" charset="0"/>
              </a:rPr>
              <a:t>podcast</a:t>
            </a:r>
            <a:r>
              <a:rPr lang="el-GR" dirty="0">
                <a:latin typeface="Times New Roman" panose="02020603050405020304" pitchFamily="18" charset="0"/>
                <a:cs typeface="Times New Roman" panose="02020603050405020304" pitchFamily="18" charset="0"/>
              </a:rPr>
              <a:t> στο οποίο συζητούν για τη θέση της γυναίκας τότε και σήμερα και για τις κοινωνικές προκαταλήψεις, συνδέοντας τις με τις ιδέες του έργου.</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«Επίσκεψη στην πλατεία της γειτονιάς»</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επισκέπτονται την πλατεία της γειτονιάς τους και συγκρίνουν την ατμόσφαιρα που επικρατεί σήμερα, με εκείνη της εποχής που γράφτηκε το λογοτεχνικό έργο.</a:t>
            </a:r>
          </a:p>
          <a:p>
            <a:pPr>
              <a:lnSpc>
                <a:spcPct val="120000"/>
              </a:lnSpc>
            </a:pPr>
            <a:endParaRPr lang="el-GR" sz="1400" b="1" dirty="0">
              <a:latin typeface="Times New Roman" panose="02020603050405020304" pitchFamily="18" charset="0"/>
              <a:cs typeface="Times New Roman" panose="02020603050405020304" pitchFamily="18" charset="0"/>
            </a:endParaRPr>
          </a:p>
          <a:p>
            <a:endParaRPr lang="el-GR" sz="1600" b="1" dirty="0">
              <a:latin typeface="Times New Roman" panose="02020603050405020304" pitchFamily="18" charset="0"/>
              <a:cs typeface="Times New Roman" panose="02020603050405020304" pitchFamily="18" charset="0"/>
            </a:endParaRPr>
          </a:p>
        </p:txBody>
      </p:sp>
      <p:grpSp>
        <p:nvGrpSpPr>
          <p:cNvPr id="13" name="Group 13">
            <a:extLst>
              <a:ext uri="{FF2B5EF4-FFF2-40B4-BE49-F238E27FC236}">
                <a16:creationId xmlns:a16="http://schemas.microsoft.com/office/drawing/2014/main" id="{D7F14D83-502D-4CEB-A64E-66AE99DE4234}"/>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332A07D7-B217-D967-0964-1B213DF41C1D}"/>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9F026B1E-19D3-8C3B-1CAF-96B42094B2FC}"/>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FA94C50A-AAAD-0C0D-17CD-233F2D7C065E}"/>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941ECD90-75E4-2F2B-25DC-A4C9D3B1D469}"/>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8D0CF3EC-5490-B719-39D1-3A6304FC44CB}"/>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E95781F3-39F4-F906-5E6B-7065CD5C45F4}"/>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ADA6393C-7B05-C957-E16F-DA42C9EADF69}"/>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B264D0A7-4B1C-29AA-FE1D-3B4E08645540}"/>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7C241024-BA59-44CC-C6AE-7D5D80F56213}"/>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20188F58-1E24-A9D8-426A-BBB3D1A429D4}"/>
              </a:ext>
            </a:extLst>
          </p:cNvPr>
          <p:cNvSpPr txBox="1"/>
          <p:nvPr/>
        </p:nvSpPr>
        <p:spPr>
          <a:xfrm>
            <a:off x="7391400" y="1257301"/>
            <a:ext cx="122495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0BDC5001-9A9F-9D7A-18B2-3D9F36DE5776}"/>
              </a:ext>
            </a:extLst>
          </p:cNvPr>
          <p:cNvSpPr txBox="1"/>
          <p:nvPr/>
        </p:nvSpPr>
        <p:spPr>
          <a:xfrm flipH="1">
            <a:off x="13121256" y="4912667"/>
            <a:ext cx="8382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lang="el-GR" sz="3600" dirty="0">
                <a:solidFill>
                  <a:schemeClr val="bg2">
                    <a:lumMod val="50000"/>
                  </a:schemeClr>
                </a:solidFill>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02425D56-B408-3E78-6907-12C594D8C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3AA86248-6314-7A49-4148-5F4E0825A86B}"/>
              </a:ext>
            </a:extLst>
          </p:cNvPr>
          <p:cNvSpPr txBox="1"/>
          <p:nvPr/>
        </p:nvSpPr>
        <p:spPr>
          <a:xfrm flipH="1">
            <a:off x="7866574" y="4610101"/>
            <a:ext cx="76164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1959204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0EC1B755-F68C-897D-E526-2272181C8BA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FEED59E-FDF7-735E-5EE3-12ABD397A514}"/>
              </a:ext>
            </a:extLst>
          </p:cNvPr>
          <p:cNvSpPr txBox="1"/>
          <p:nvPr/>
        </p:nvSpPr>
        <p:spPr>
          <a:xfrm>
            <a:off x="685798" y="3364626"/>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 Στάδιο: Κατά την ανάγνωση-Κεφάλαια Ε και ΣΤ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Εβδομάδα 5</a:t>
            </a:r>
            <a:endPar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3">
            <a:extLst>
              <a:ext uri="{FF2B5EF4-FFF2-40B4-BE49-F238E27FC236}">
                <a16:creationId xmlns:a16="http://schemas.microsoft.com/office/drawing/2014/main" id="{63237BAD-605C-05BD-15EB-27ADDF0D2206}"/>
              </a:ext>
            </a:extLst>
          </p:cNvPr>
          <p:cNvSpPr txBox="1"/>
          <p:nvPr/>
        </p:nvSpPr>
        <p:spPr>
          <a:xfrm>
            <a:off x="8746730" y="1993848"/>
            <a:ext cx="3790125" cy="8212505"/>
          </a:xfrm>
          <a:prstGeom prst="rect">
            <a:avLst/>
          </a:prstGeom>
        </p:spPr>
        <p:txBody>
          <a:bodyPr lIns="0" tIns="0" rIns="0" bIns="0" numCol="1" rtlCol="0" anchor="t">
            <a:spAutoFit/>
          </a:bodyPr>
          <a:lstStyle/>
          <a:p>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p>
          <a:p>
            <a:endParaRPr lang="el-GR" sz="2000"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«Ναυτική ζωή»</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ακούν μελοποιημένο το ποίημα «Το πούσι» του Νίκου Καββαδία και συζητούν για το επάγγελμα του ναυτικού τότε και σήμερα. </a:t>
            </a:r>
          </a:p>
          <a:p>
            <a:endParaRPr lang="el-GR" sz="2000" dirty="0">
              <a:solidFill>
                <a:schemeClr val="bg1">
                  <a:lumMod val="50000"/>
                </a:schemeClr>
              </a:solidFill>
              <a:latin typeface="Times New Roman" panose="02020603050405020304" pitchFamily="18" charset="0"/>
              <a:cs typeface="Times New Roman" panose="02020603050405020304" pitchFamily="18" charset="0"/>
            </a:endParaRP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 </a:t>
            </a:r>
          </a:p>
          <a:p>
            <a:endParaRPr lang="el-GR" sz="2000" b="1" dirty="0">
              <a:solidFill>
                <a:schemeClr val="bg1">
                  <a:lumMod val="50000"/>
                </a:schemeClr>
              </a:solidFill>
              <a:latin typeface="Times New Roman" panose="02020603050405020304" pitchFamily="18" charset="0"/>
              <a:cs typeface="Times New Roman" panose="02020603050405020304" pitchFamily="18" charset="0"/>
            </a:endParaRPr>
          </a:p>
          <a:p>
            <a:r>
              <a:rPr lang="el-GR" sz="20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Ψυχολογική ανάλυση των χαρακτήρων-Ανακριτική καρέκλα»  </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επιλέγουν να εξετάσουν τον εσωτερικό μονόλογο του Αντρέα όταν ταξιδεύει στο πλοίο ή τον εσωτερικό μονόλογο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αναλύουν την </a:t>
            </a:r>
            <a:r>
              <a:rPr lang="el-GR" dirty="0" err="1">
                <a:latin typeface="Times New Roman" panose="02020603050405020304" pitchFamily="18" charset="0"/>
                <a:cs typeface="Times New Roman" panose="02020603050405020304" pitchFamily="18" charset="0"/>
              </a:rPr>
              <a:t>ψυχοσύνθεσή</a:t>
            </a:r>
            <a:r>
              <a:rPr lang="el-GR" dirty="0">
                <a:latin typeface="Times New Roman" panose="02020603050405020304" pitchFamily="18" charset="0"/>
                <a:cs typeface="Times New Roman" panose="02020603050405020304" pitchFamily="18" charset="0"/>
              </a:rPr>
              <a:t> τους. </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«Παιχνίδι ρόλων-Συμβουλές από έναν/μία καλό/ή φίλο/η»</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υποδύονται τον ρόλο του φίλου/ης του Αντρέα και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τους δίνουν συμβουλές για την απόφαση που καλούνται να πάρουν στο δίλημμα που αντιμετωπίζουν. </a:t>
            </a:r>
          </a:p>
          <a:p>
            <a:endParaRPr lang="el-GR"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863F3F4A-1A77-C6C8-24C3-4DD7B40F5321}"/>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9634CF37-07E1-ECE3-E1B9-BDD14C0A7D50}"/>
              </a:ext>
            </a:extLst>
          </p:cNvPr>
          <p:cNvSpPr txBox="1"/>
          <p:nvPr/>
        </p:nvSpPr>
        <p:spPr>
          <a:xfrm>
            <a:off x="14401800" y="1964622"/>
            <a:ext cx="3479638" cy="4154984"/>
          </a:xfrm>
          <a:prstGeom prst="rect">
            <a:avLst/>
          </a:prstGeom>
        </p:spPr>
        <p:txBody>
          <a:bodyPr wrap="square" lIns="0" tIns="0" rIns="0" bIns="0" numCol="1" rtlCol="0" anchor="t">
            <a:spAutoFit/>
          </a:bodyPr>
          <a:lstStyle/>
          <a:p>
            <a:endParaRPr lang="el-GR" sz="2000" dirty="0">
              <a:latin typeface="Times New Roman" panose="02020603050405020304" pitchFamily="18" charset="0"/>
              <a:cs typeface="Times New Roman" panose="02020603050405020304" pitchFamily="18" charset="0"/>
            </a:endParaRPr>
          </a:p>
          <a:p>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 </a:t>
            </a: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«Στην καρέκλα του σκηνοθέτη»</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ομάδες και σκηνοθετούν τη σκηνή στην οποία ο Αντρέας πηγαίνει στο σπίτι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Η κάθε ομάδα αναλαμβάνει και από μία εργασία όπως την καταγραφή των σκηνοθετικών οδηγιών στους ηθοποιούς, τον σχεδιασμό των σκηνικών, τα κοστούμια, τον φωτισμό, τη μουσική επένδυση κ.ά.</a:t>
            </a:r>
            <a:endParaRPr lang="en-GB"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3">
            <a:extLst>
              <a:ext uri="{FF2B5EF4-FFF2-40B4-BE49-F238E27FC236}">
                <a16:creationId xmlns:a16="http://schemas.microsoft.com/office/drawing/2014/main" id="{9F965911-4B6D-7F95-4DE9-1B69562D7E61}"/>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B104A911-CB6F-1C42-36A7-64637A1E5FA8}"/>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3013B9D8-1483-4D2C-6CD0-06477C8D6754}"/>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1415E695-9652-D46B-1A8E-0448364D77A6}"/>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58BEC5FF-9E58-C7DD-67D3-56CF094D2067}"/>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32E79F26-2E45-2D86-D6BF-57043144B62A}"/>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F7870981-495A-08D7-AF80-05D02A193C70}"/>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D25D5B9-78DC-82C6-AC6D-5BED640EF7C0}"/>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657149F6-29C4-5DDC-2EE5-3F444769CEC6}"/>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AC8F48F0-5EF9-2334-35B9-A8522155E2CD}"/>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325C9E55-FC92-03B8-B166-AF99B612F080}"/>
              </a:ext>
            </a:extLst>
          </p:cNvPr>
          <p:cNvSpPr txBox="1"/>
          <p:nvPr/>
        </p:nvSpPr>
        <p:spPr>
          <a:xfrm>
            <a:off x="7505582" y="2072529"/>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9C9DDA04-B284-78A5-5209-00CD4CB5A925}"/>
              </a:ext>
            </a:extLst>
          </p:cNvPr>
          <p:cNvSpPr txBox="1"/>
          <p:nvPr/>
        </p:nvSpPr>
        <p:spPr>
          <a:xfrm flipH="1">
            <a:off x="13580703" y="2247900"/>
            <a:ext cx="609598"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77D6B36D-CE24-1387-2012-7367E1388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3B393571-598E-7C59-1F63-E81C6031618D}"/>
              </a:ext>
            </a:extLst>
          </p:cNvPr>
          <p:cNvSpPr txBox="1"/>
          <p:nvPr/>
        </p:nvSpPr>
        <p:spPr>
          <a:xfrm flipH="1">
            <a:off x="7850362" y="4733540"/>
            <a:ext cx="746104"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3391499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EF6226F7-33AC-9AEB-14EC-F9B24893734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549D21B-96B6-E7E6-4706-71876C896AD7}"/>
              </a:ext>
            </a:extLst>
          </p:cNvPr>
          <p:cNvSpPr txBox="1"/>
          <p:nvPr/>
        </p:nvSpPr>
        <p:spPr>
          <a:xfrm>
            <a:off x="685798" y="3364626"/>
            <a:ext cx="7315201" cy="1477328"/>
          </a:xfrm>
          <a:prstGeom prst="rect">
            <a:avLst/>
          </a:prstGeom>
        </p:spPr>
        <p:txBody>
          <a:bodyPr wrap="square" lIns="0" tIns="0" rIns="0" bIns="0" rtlCol="0" anchor="t">
            <a:spAutoFit/>
          </a:bodyPr>
          <a:lstStyle/>
          <a:p>
            <a:pPr lvl="0" algn="ctr">
              <a:spcBef>
                <a:spcPct val="0"/>
              </a:spcBef>
              <a:defRPr/>
            </a:pPr>
            <a:r>
              <a:rPr lang="el-GR" sz="3200" b="1" dirty="0">
                <a:solidFill>
                  <a:prstClr val="black"/>
                </a:solidFill>
                <a:latin typeface="Times New Roman" panose="02020603050405020304" pitchFamily="18" charset="0"/>
                <a:cs typeface="Times New Roman" panose="02020603050405020304" pitchFamily="18" charset="0"/>
              </a:rPr>
              <a:t>Β΄ Στάδιο: Κατά την ανάγνωση-Κεφάλαια Ζ και Η </a:t>
            </a:r>
          </a:p>
          <a:p>
            <a:pPr lvl="0" algn="ctr">
              <a:spcBef>
                <a:spcPct val="0"/>
              </a:spcBef>
              <a:defRPr/>
            </a:pPr>
            <a:r>
              <a:rPr lang="el-GR" sz="3200" b="1" dirty="0">
                <a:solidFill>
                  <a:prstClr val="black"/>
                </a:solidFill>
                <a:latin typeface="Times New Roman" panose="02020603050405020304" pitchFamily="18" charset="0"/>
                <a:ea typeface="Lato"/>
                <a:cs typeface="Times New Roman" panose="02020603050405020304" pitchFamily="18" charset="0"/>
                <a:sym typeface="Lato"/>
              </a:rPr>
              <a:t>Εβδομάδα 6</a:t>
            </a:r>
            <a:endParaRPr lang="el-GR" sz="3200" b="1" dirty="0">
              <a:solidFill>
                <a:prstClr val="black"/>
              </a:solidFill>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id="{38741B4E-45A8-CF2C-2E0C-B1083C36FBDA}"/>
              </a:ext>
            </a:extLst>
          </p:cNvPr>
          <p:cNvSpPr txBox="1"/>
          <p:nvPr/>
        </p:nvSpPr>
        <p:spPr>
          <a:xfrm>
            <a:off x="8746730" y="1993848"/>
            <a:ext cx="3790125" cy="6113468"/>
          </a:xfrm>
          <a:prstGeom prst="rect">
            <a:avLst/>
          </a:prstGeom>
        </p:spPr>
        <p:txBody>
          <a:bodyPr lIns="0" tIns="0" rIns="0" bIns="0" numCol="1" rtlCol="0" anchor="t">
            <a:spAutoFit/>
          </a:bodyPr>
          <a:lstStyle/>
          <a:p>
            <a:pPr lvl="0">
              <a:lnSpc>
                <a:spcPct val="110000"/>
              </a:lnSpc>
              <a:defRPr/>
            </a:pPr>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p>
          <a:p>
            <a:pPr lvl="0">
              <a:lnSpc>
                <a:spcPct val="110000"/>
              </a:lnSpc>
              <a:defRPr/>
            </a:pPr>
            <a:endParaRPr lang="el-GR" sz="2000" b="1" dirty="0">
              <a:solidFill>
                <a:schemeClr val="bg1">
                  <a:lumMod val="50000"/>
                </a:schemeClr>
              </a:solidFill>
              <a:latin typeface="Times New Roman" panose="02020603050405020304" pitchFamily="18" charset="0"/>
              <a:cs typeface="Times New Roman" panose="02020603050405020304" pitchFamily="18" charset="0"/>
            </a:endParaRPr>
          </a:p>
          <a:p>
            <a:pPr lvl="0">
              <a:defRPr/>
            </a:pPr>
            <a:r>
              <a:rPr lang="el-GR" b="1" dirty="0">
                <a:solidFill>
                  <a:prstClr val="black"/>
                </a:solidFill>
                <a:latin typeface="Times New Roman" panose="02020603050405020304" pitchFamily="18" charset="0"/>
                <a:cs typeface="Times New Roman" panose="02020603050405020304" pitchFamily="18" charset="0"/>
              </a:rPr>
              <a:t>«Συζήτηση στην ολομέλεια»</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συζητούν για το κοινωνικό στερεότυπο της «αστεφάνωτης» γυναίκας για την κοινωνία της Κέρκυρας στα 1900. Προβάλλεται επίσης, το σχετικό απόσπασμα από την ταινία «η δε γυνή να φοβήται τον άνδρα» </a:t>
            </a:r>
          </a:p>
          <a:p>
            <a:pPr lvl="0">
              <a:defRPr/>
            </a:pPr>
            <a:r>
              <a:rPr lang="en-GB" dirty="0">
                <a:solidFill>
                  <a:prstClr val="black"/>
                </a:solidFill>
                <a:latin typeface="Times New Roman" panose="02020603050405020304" pitchFamily="18" charset="0"/>
                <a:cs typeface="Times New Roman" panose="02020603050405020304" pitchFamily="18" charset="0"/>
                <a:hlinkClick r:id="rId2"/>
              </a:rPr>
              <a:t>https://youtu.be/XJRe73_5VZ4?si=z6EXX9DztGViaZGW</a:t>
            </a:r>
            <a:r>
              <a:rPr lang="el-GR" dirty="0">
                <a:solidFill>
                  <a:prstClr val="black"/>
                </a:solidFill>
                <a:latin typeface="Times New Roman" panose="02020603050405020304" pitchFamily="18" charset="0"/>
                <a:cs typeface="Times New Roman" panose="02020603050405020304" pitchFamily="18" charset="0"/>
              </a:rPr>
              <a:t> </a:t>
            </a:r>
          </a:p>
          <a:p>
            <a:pPr lvl="0">
              <a:lnSpc>
                <a:spcPct val="110000"/>
              </a:lnSpc>
              <a:defRPr/>
            </a:pPr>
            <a:endParaRPr lang="el-GR" sz="2000" dirty="0">
              <a:solidFill>
                <a:prstClr val="black"/>
              </a:solidFill>
              <a:latin typeface="Times New Roman" panose="02020603050405020304" pitchFamily="18" charset="0"/>
              <a:cs typeface="Times New Roman" panose="02020603050405020304" pitchFamily="18" charset="0"/>
            </a:endParaRPr>
          </a:p>
          <a:p>
            <a:pPr lvl="0">
              <a:lnSpc>
                <a:spcPct val="110000"/>
              </a:lnSpc>
              <a:defRPr/>
            </a:pPr>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a:t>
            </a:r>
          </a:p>
          <a:p>
            <a:pPr lvl="0">
              <a:lnSpc>
                <a:spcPct val="110000"/>
              </a:lnSpc>
              <a:defRPr/>
            </a:pPr>
            <a:endParaRPr lang="el-GR" sz="2000" b="1" dirty="0">
              <a:solidFill>
                <a:schemeClr val="bg1">
                  <a:lumMod val="50000"/>
                </a:schemeClr>
              </a:solidFill>
              <a:latin typeface="Times New Roman" panose="02020603050405020304" pitchFamily="18" charset="0"/>
              <a:cs typeface="Times New Roman" panose="02020603050405020304" pitchFamily="18" charset="0"/>
            </a:endParaRPr>
          </a:p>
          <a:p>
            <a:pPr lvl="0">
              <a:defRPr/>
            </a:pPr>
            <a:r>
              <a:rPr lang="el-GR" b="1" dirty="0">
                <a:solidFill>
                  <a:prstClr val="black"/>
                </a:solidFill>
                <a:latin typeface="Times New Roman" panose="02020603050405020304" pitchFamily="18" charset="0"/>
                <a:cs typeface="Times New Roman" panose="02020603050405020304" pitchFamily="18" charset="0"/>
              </a:rPr>
              <a:t>«Αλλαγή οπτικής γωνίας/εστίασης»</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ξαναγράφουν τη σκηνή της συνομιλίας του θείου του Ανδρέα, αντικαθιστώντας τη Σιόρα Επιστήμη με τον πατέρα της </a:t>
            </a:r>
            <a:r>
              <a:rPr lang="el-GR" dirty="0" err="1">
                <a:solidFill>
                  <a:prstClr val="black"/>
                </a:solidFill>
                <a:latin typeface="Times New Roman" panose="02020603050405020304" pitchFamily="18" charset="0"/>
                <a:cs typeface="Times New Roman" panose="02020603050405020304" pitchFamily="18" charset="0"/>
              </a:rPr>
              <a:t>Ρήνης</a:t>
            </a:r>
            <a:r>
              <a:rPr lang="el-GR" dirty="0">
                <a:solidFill>
                  <a:prstClr val="black"/>
                </a:solidFill>
                <a:latin typeface="Times New Roman" panose="02020603050405020304" pitchFamily="18" charset="0"/>
                <a:cs typeface="Times New Roman" panose="02020603050405020304" pitchFamily="18" charset="0"/>
              </a:rPr>
              <a:t>, τον </a:t>
            </a:r>
            <a:r>
              <a:rPr lang="el-GR" dirty="0" err="1">
                <a:solidFill>
                  <a:prstClr val="black"/>
                </a:solidFill>
                <a:latin typeface="Times New Roman" panose="02020603050405020304" pitchFamily="18" charset="0"/>
                <a:cs typeface="Times New Roman" panose="02020603050405020304" pitchFamily="18" charset="0"/>
              </a:rPr>
              <a:t>Τρίνκουλο</a:t>
            </a:r>
            <a:r>
              <a:rPr lang="el-GR" dirty="0">
                <a:solidFill>
                  <a:prstClr val="black"/>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6A264A8F-DA9A-0C1C-6B37-A0A55F894B8B}"/>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080600A3-20EF-4F6C-B07B-4D56563BD048}"/>
              </a:ext>
            </a:extLst>
          </p:cNvPr>
          <p:cNvSpPr txBox="1"/>
          <p:nvPr/>
        </p:nvSpPr>
        <p:spPr>
          <a:xfrm>
            <a:off x="14401800" y="1964622"/>
            <a:ext cx="3479638" cy="8294578"/>
          </a:xfrm>
          <a:prstGeom prst="rect">
            <a:avLst/>
          </a:prstGeom>
        </p:spPr>
        <p:txBody>
          <a:bodyPr wrap="square" lIns="0" tIns="0" rIns="0" bIns="0" numCol="1" rtlCol="0" anchor="t">
            <a:spAutoFit/>
          </a:bodyPr>
          <a:lstStyle/>
          <a:p>
            <a:pPr lvl="0">
              <a:defRPr/>
            </a:pPr>
            <a:r>
              <a:rPr lang="el-GR" sz="1600" b="1" dirty="0">
                <a:solidFill>
                  <a:prstClr val="black"/>
                </a:solidFill>
                <a:latin typeface="Times New Roman" panose="02020603050405020304" pitchFamily="18" charset="0"/>
                <a:cs typeface="Times New Roman" panose="02020603050405020304" pitchFamily="18" charset="0"/>
              </a:rPr>
              <a:t>«</a:t>
            </a:r>
            <a:r>
              <a:rPr lang="el-GR" b="1" dirty="0">
                <a:solidFill>
                  <a:prstClr val="black"/>
                </a:solidFill>
                <a:latin typeface="Times New Roman" panose="02020603050405020304" pitchFamily="18" charset="0"/>
                <a:cs typeface="Times New Roman" panose="02020603050405020304" pitchFamily="18" charset="0"/>
              </a:rPr>
              <a:t>Αγώνας επιχειρηματολογίας» </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χωρίζονται σε δύο ομάδες. Η μία ομάδα επιχειρηματολογεί υπέρ της άποψης να δώσει η Σιόρα Επιστήμη το χρηματικό ποσό που ζητάει ο Αντρέας και η άλλη  επιχειρηματολογεί κατά. </a:t>
            </a:r>
          </a:p>
          <a:p>
            <a:pPr lvl="0">
              <a:lnSpc>
                <a:spcPct val="110000"/>
              </a:lnSpc>
              <a:defRPr/>
            </a:pPr>
            <a:endParaRPr lang="el-GR" sz="1600" dirty="0">
              <a:solidFill>
                <a:schemeClr val="bg1">
                  <a:lumMod val="50000"/>
                </a:schemeClr>
              </a:solidFill>
            </a:endParaRPr>
          </a:p>
          <a:p>
            <a:pPr lvl="0">
              <a:lnSpc>
                <a:spcPct val="110000"/>
              </a:lnSpc>
              <a:defRPr/>
            </a:pPr>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 </a:t>
            </a:r>
          </a:p>
          <a:p>
            <a:pPr lvl="0">
              <a:lnSpc>
                <a:spcPct val="110000"/>
              </a:lnSpc>
              <a:defRPr/>
            </a:pPr>
            <a:endParaRPr lang="el-GR" sz="1600" b="1" dirty="0">
              <a:solidFill>
                <a:schemeClr val="bg1">
                  <a:lumMod val="50000"/>
                </a:schemeClr>
              </a:solidFill>
              <a:latin typeface="Times New Roman" panose="02020603050405020304" pitchFamily="18" charset="0"/>
              <a:cs typeface="Times New Roman" panose="02020603050405020304" pitchFamily="18" charset="0"/>
            </a:endParaRPr>
          </a:p>
          <a:p>
            <a:pPr lvl="0">
              <a:defRPr/>
            </a:pPr>
            <a:r>
              <a:rPr lang="el-GR" b="1" dirty="0">
                <a:solidFill>
                  <a:prstClr val="black"/>
                </a:solidFill>
                <a:latin typeface="Times New Roman" panose="02020603050405020304" pitchFamily="18" charset="0"/>
                <a:cs typeface="Times New Roman" panose="02020603050405020304" pitchFamily="18" charset="0"/>
              </a:rPr>
              <a:t>«Καλλιτεχνική σύνθεση»</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δημιουργούν ένα ζωγραφικό πίνακα, ή επιλέγουν μια σειρά από μουσικές συνθέσεις για να εκφράσουν καλλιτεχνικά τη συναισθηματική κατάσταση στην οποία βρίσκεται η Σιόρα Επιστήμη τη στιγμή που μαθαίνει από τη γειτόνισσα ότι ο Αντρέας πήρε τη </a:t>
            </a:r>
            <a:r>
              <a:rPr lang="el-GR" dirty="0" err="1">
                <a:solidFill>
                  <a:prstClr val="black"/>
                </a:solidFill>
                <a:latin typeface="Times New Roman" panose="02020603050405020304" pitchFamily="18" charset="0"/>
                <a:cs typeface="Times New Roman" panose="02020603050405020304" pitchFamily="18" charset="0"/>
              </a:rPr>
              <a:t>Ρήνη</a:t>
            </a:r>
            <a:r>
              <a:rPr lang="el-GR" dirty="0">
                <a:solidFill>
                  <a:prstClr val="black"/>
                </a:solidFill>
                <a:latin typeface="Times New Roman" panose="02020603050405020304" pitchFamily="18" charset="0"/>
                <a:cs typeface="Times New Roman" panose="02020603050405020304" pitchFamily="18" charset="0"/>
              </a:rPr>
              <a:t> στο σπίτι του.</a:t>
            </a:r>
          </a:p>
          <a:p>
            <a:pPr lvl="0">
              <a:defRPr/>
            </a:pPr>
            <a:endParaRPr lang="el-GR" dirty="0">
              <a:solidFill>
                <a:prstClr val="black"/>
              </a:solidFill>
              <a:latin typeface="Times New Roman" panose="02020603050405020304" pitchFamily="18" charset="0"/>
              <a:cs typeface="Times New Roman" panose="02020603050405020304" pitchFamily="18" charset="0"/>
            </a:endParaRPr>
          </a:p>
          <a:p>
            <a:pPr lvl="0">
              <a:defRPr/>
            </a:pPr>
            <a:r>
              <a:rPr lang="el-GR" b="1" dirty="0">
                <a:solidFill>
                  <a:prstClr val="black"/>
                </a:solidFill>
                <a:latin typeface="Times New Roman" panose="02020603050405020304" pitchFamily="18" charset="0"/>
                <a:cs typeface="Times New Roman" panose="02020603050405020304" pitchFamily="18" charset="0"/>
              </a:rPr>
              <a:t>«Αλλαγή της ιστορίας»  </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φαντάζονται και γράφουν μια διαφορετική εκδοχή της ιστορίας, π.χ. αν η </a:t>
            </a:r>
            <a:r>
              <a:rPr lang="el-GR" dirty="0" err="1">
                <a:solidFill>
                  <a:prstClr val="black"/>
                </a:solidFill>
                <a:latin typeface="Times New Roman" panose="02020603050405020304" pitchFamily="18" charset="0"/>
                <a:cs typeface="Times New Roman" panose="02020603050405020304" pitchFamily="18" charset="0"/>
              </a:rPr>
              <a:t>Ρήνη</a:t>
            </a:r>
            <a:r>
              <a:rPr lang="el-GR" dirty="0">
                <a:solidFill>
                  <a:prstClr val="black"/>
                </a:solidFill>
                <a:latin typeface="Times New Roman" panose="02020603050405020304" pitchFamily="18" charset="0"/>
                <a:cs typeface="Times New Roman" panose="02020603050405020304" pitchFamily="18" charset="0"/>
              </a:rPr>
              <a:t> δε δεχόταν να πάει στο σπίτι του Αντρέα ή αν οι δουλειές του Αντρέα είχαν καλύτερη οικονομική εξέλιξη κ.ά.</a:t>
            </a:r>
            <a:endParaRPr lang="en-GB"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3">
            <a:extLst>
              <a:ext uri="{FF2B5EF4-FFF2-40B4-BE49-F238E27FC236}">
                <a16:creationId xmlns:a16="http://schemas.microsoft.com/office/drawing/2014/main" id="{FA6B9F16-BF45-B32A-A3DB-6F869017921E}"/>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BEC12F2E-2976-6CED-B342-77102E17B88D}"/>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90CF4762-CF38-6542-CDEE-ECE037FA97B3}"/>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F4B12A7B-ABB9-9562-0285-9F8AE1500CB8}"/>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245CEB5D-7573-DCAD-97B0-1D688C1FF097}"/>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7B9D777A-8D5B-D343-892C-8159107E2D6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53DF42D4-9038-BFFD-101E-0373B380D85D}"/>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A2CDB47E-616F-C9A5-29F1-EAB1C0483C37}"/>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63CA888E-D2B6-75FA-A5CC-8A66110676E2}"/>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7CEC8F08-778E-0B91-A777-3192A7A48834}"/>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FDD86130-B360-6F03-1C30-572186A062FB}"/>
              </a:ext>
            </a:extLst>
          </p:cNvPr>
          <p:cNvSpPr txBox="1"/>
          <p:nvPr/>
        </p:nvSpPr>
        <p:spPr>
          <a:xfrm>
            <a:off x="7505582" y="2072529"/>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2234D906-0F91-16F6-6F7C-AE877EB9357B}"/>
              </a:ext>
            </a:extLst>
          </p:cNvPr>
          <p:cNvSpPr txBox="1"/>
          <p:nvPr/>
        </p:nvSpPr>
        <p:spPr>
          <a:xfrm flipH="1">
            <a:off x="13572151" y="4433121"/>
            <a:ext cx="677247"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200D254B-5647-2C47-EA95-B4DC35314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33FF39E0-39E9-75E3-4D20-F472A0070ABD}"/>
              </a:ext>
            </a:extLst>
          </p:cNvPr>
          <p:cNvSpPr txBox="1"/>
          <p:nvPr/>
        </p:nvSpPr>
        <p:spPr>
          <a:xfrm flipH="1">
            <a:off x="8000998" y="5672387"/>
            <a:ext cx="58578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2154202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8C6BEC4A-FC6A-370E-DBAB-35BBA526121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70BE32E-A1E9-9CBF-6FD7-06A6D37D0F6D}"/>
              </a:ext>
            </a:extLst>
          </p:cNvPr>
          <p:cNvSpPr txBox="1"/>
          <p:nvPr/>
        </p:nvSpPr>
        <p:spPr>
          <a:xfrm>
            <a:off x="685798" y="3364626"/>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 Στάδιο: Κατά την ανάγνωση-Κεφάλαια Θ και Ι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Εβδομάδα 7</a:t>
            </a:r>
            <a:endPar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3">
            <a:extLst>
              <a:ext uri="{FF2B5EF4-FFF2-40B4-BE49-F238E27FC236}">
                <a16:creationId xmlns:a16="http://schemas.microsoft.com/office/drawing/2014/main" id="{00F58BAF-B6D6-2AA7-C0BA-D2ED5AAE32FD}"/>
              </a:ext>
            </a:extLst>
          </p:cNvPr>
          <p:cNvSpPr txBox="1"/>
          <p:nvPr/>
        </p:nvSpPr>
        <p:spPr>
          <a:xfrm>
            <a:off x="8746730" y="1993848"/>
            <a:ext cx="3790125" cy="8560292"/>
          </a:xfrm>
          <a:prstGeom prst="rect">
            <a:avLst/>
          </a:prstGeom>
        </p:spPr>
        <p:txBody>
          <a:bodyPr lIns="0" tIns="0" rIns="0" bIns="0" numCol="1" rtlCol="0" anchor="t">
            <a:spAutoFit/>
          </a:bodyPr>
          <a:lstStyle/>
          <a:p>
            <a:pPr>
              <a:lnSpc>
                <a:spcPct val="110000"/>
              </a:lnSpc>
            </a:pPr>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a:t>
            </a:r>
          </a:p>
          <a:p>
            <a:pPr>
              <a:lnSpc>
                <a:spcPct val="110000"/>
              </a:lnSpc>
            </a:pPr>
            <a:endParaRPr lang="el-GR" b="1" dirty="0">
              <a:solidFill>
                <a:schemeClr val="bg1">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«Καταιγισμός ιδεών»</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συζητούν σε δραστηριότητα καταιγισμού ιδεών με θέμα: Τι είναι κατά τη γνώμη σας η ευτυχία στη ζωή; Τα χρήματα φέρνουν την ευτυχία;</a:t>
            </a:r>
          </a:p>
          <a:p>
            <a:pPr>
              <a:lnSpc>
                <a:spcPct val="110000"/>
              </a:lnSpc>
            </a:pPr>
            <a:endParaRPr lang="el-GR" dirty="0">
              <a:solidFill>
                <a:schemeClr val="bg2">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 </a:t>
            </a:r>
          </a:p>
          <a:p>
            <a:pPr>
              <a:lnSpc>
                <a:spcPct val="110000"/>
              </a:lnSpc>
            </a:pPr>
            <a:endParaRPr lang="el-GR" b="1" dirty="0">
              <a:solidFill>
                <a:schemeClr val="bg1">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«Χάρτης των κοινωνικών τάξεων της Κέρκυρας στα 1900»</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εννοιολογικό χάρτη με τις κοινωνικές τάξεις στην εποχή του Θεοτόκη, συνδέοντάς τες με την οικονομική επιφάνεια, τον τρόπο ζωής αλλά και τον τρόπο σκέψης και τις αποφάσεις των χαρακτήρων στο έργο.</a:t>
            </a:r>
          </a:p>
          <a:p>
            <a:pPr>
              <a:lnSpc>
                <a:spcPct val="110000"/>
              </a:lnSpc>
            </a:pPr>
            <a:endParaRPr lang="en-GB" dirty="0">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«Ο Αντρέας και η </a:t>
            </a:r>
            <a:r>
              <a:rPr lang="el-GR" b="1" dirty="0" err="1">
                <a:latin typeface="Times New Roman" panose="02020603050405020304" pitchFamily="18" charset="0"/>
                <a:cs typeface="Times New Roman" panose="02020603050405020304" pitchFamily="18" charset="0"/>
              </a:rPr>
              <a:t>Ρήνη</a:t>
            </a:r>
            <a:r>
              <a:rPr lang="el-GR" b="1" dirty="0">
                <a:latin typeface="Times New Roman" panose="02020603050405020304" pitchFamily="18" charset="0"/>
                <a:cs typeface="Times New Roman" panose="02020603050405020304" pitchFamily="18" charset="0"/>
              </a:rPr>
              <a:t> στη γραμμή του χρόνου»</a:t>
            </a:r>
            <a:endParaRPr lang="fr-FR" b="1" dirty="0">
              <a:latin typeface="Times New Roman" panose="02020603050405020304" pitchFamily="18" charset="0"/>
              <a:cs typeface="Times New Roman" panose="02020603050405020304" pitchFamily="18" charset="0"/>
            </a:endParaRP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μια </a:t>
            </a:r>
            <a:r>
              <a:rPr lang="el-GR" dirty="0" err="1">
                <a:latin typeface="Times New Roman" panose="02020603050405020304" pitchFamily="18" charset="0"/>
                <a:cs typeface="Times New Roman" panose="02020603050405020304" pitchFamily="18" charset="0"/>
              </a:rPr>
              <a:t>χρονογραμμή</a:t>
            </a:r>
            <a:r>
              <a:rPr lang="el-GR" dirty="0">
                <a:latin typeface="Times New Roman" panose="02020603050405020304" pitchFamily="18" charset="0"/>
                <a:cs typeface="Times New Roman" panose="02020603050405020304" pitchFamily="18" charset="0"/>
              </a:rPr>
              <a:t> με τις μεταπτώσεις στη συμπεριφορά και την ψυχική κατάσταση του Αντρέα και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8F6D2353-2CF2-F6FE-4E57-787FB6F023B2}"/>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3A4B3A82-C090-B811-4FB6-C6F185CD2E47}"/>
              </a:ext>
            </a:extLst>
          </p:cNvPr>
          <p:cNvSpPr txBox="1"/>
          <p:nvPr/>
        </p:nvSpPr>
        <p:spPr>
          <a:xfrm>
            <a:off x="14401800" y="1964622"/>
            <a:ext cx="3479638" cy="8168390"/>
          </a:xfrm>
          <a:prstGeom prst="rect">
            <a:avLst/>
          </a:prstGeom>
        </p:spPr>
        <p:txBody>
          <a:bodyPr wrap="square" lIns="0" tIns="0" rIns="0" bIns="0" numCol="1" rtlCol="0" anchor="t">
            <a:spAutoFit/>
          </a:bodyPr>
          <a:lstStyle/>
          <a:p>
            <a:pPr>
              <a:lnSpc>
                <a:spcPct val="110000"/>
              </a:lnSpc>
            </a:pPr>
            <a:r>
              <a:rPr lang="el-GR" b="1" dirty="0">
                <a:latin typeface="Times New Roman" panose="02020603050405020304" pitchFamily="18" charset="0"/>
                <a:cs typeface="Times New Roman" panose="02020603050405020304" pitchFamily="18" charset="0"/>
              </a:rPr>
              <a:t>«Το ημερολόγιο της </a:t>
            </a:r>
            <a:r>
              <a:rPr lang="el-GR" b="1" dirty="0" err="1">
                <a:latin typeface="Times New Roman" panose="02020603050405020304" pitchFamily="18" charset="0"/>
                <a:cs typeface="Times New Roman" panose="02020603050405020304" pitchFamily="18" charset="0"/>
              </a:rPr>
              <a:t>Ρήνης</a:t>
            </a:r>
            <a:r>
              <a:rPr lang="el-GR" b="1" dirty="0">
                <a:latin typeface="Times New Roman" panose="02020603050405020304" pitchFamily="18" charset="0"/>
                <a:cs typeface="Times New Roman" panose="02020603050405020304" pitchFamily="18" charset="0"/>
              </a:rPr>
              <a:t> και του Αντρέα»</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μπαίνουν στη θέση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γράφουν στο προσωπικό τους ημερολόγιο πώς θα αισθάνονταν και τι αποφάσεις θα έπαιρναν αν βρίσκονταν στη θέση της.</a:t>
            </a:r>
          </a:p>
          <a:p>
            <a:pPr>
              <a:lnSpc>
                <a:spcPct val="110000"/>
              </a:lnSpc>
            </a:pPr>
            <a:endParaRPr lang="el-GR" dirty="0">
              <a:solidFill>
                <a:schemeClr val="bg2">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a:t>
            </a:r>
          </a:p>
          <a:p>
            <a:pPr>
              <a:lnSpc>
                <a:spcPct val="110000"/>
              </a:lnSpc>
            </a:pPr>
            <a:endParaRPr lang="el-GR" b="1" dirty="0">
              <a:solidFill>
                <a:schemeClr val="bg1">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«Γυναίκες/Άνδρες που αψήφησαν τα κοινωνικά στερεότυπα της εποχής τους για την αληθινή αγάπη»</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αναζητούν λογοτεχνικούς χαρακτήρες, άνδρες ή γυναίκες, σε έργα σύγχρονα ή άλλης εποχής, που ακολούθησαν τα όνειρά τους χωρίς να συμβιβάζονται με τα κοινωνικά στερεότυπα.</a:t>
            </a:r>
          </a:p>
          <a:p>
            <a:pPr>
              <a:lnSpc>
                <a:spcPct val="110000"/>
              </a:lnSpc>
            </a:pPr>
            <a:endParaRPr lang="el-GR" dirty="0">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«Ο χορός των συναισθημάτων»</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αποδίδουν τα συναισθήματα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με χορογραφία.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3">
            <a:extLst>
              <a:ext uri="{FF2B5EF4-FFF2-40B4-BE49-F238E27FC236}">
                <a16:creationId xmlns:a16="http://schemas.microsoft.com/office/drawing/2014/main" id="{1CCF7014-6122-6F9A-8D74-1BEC693313BC}"/>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90C1D8E4-1FB0-DB44-50FC-233508E8B4D8}"/>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63D9004A-163C-EBF4-BACD-AB93FDECEE66}"/>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069957E5-85E3-0F24-5934-77FE90CD74BD}"/>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590173C7-E43A-2BAB-7E62-2FB7792CE095}"/>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EF2B7760-6459-106A-EB23-E0B2B34B0286}"/>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99FAD384-C290-49F5-3BC7-12D6211138E1}"/>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FB258F09-E85C-449B-EC86-14E8F5F6F649}"/>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24C99089-9329-DF05-64FA-3EA619DE7635}"/>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0A2795B2-4FF3-027F-A34C-1461F4B7CCD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974CE29E-94D0-BF3E-E359-4298FD1C88D7}"/>
              </a:ext>
            </a:extLst>
          </p:cNvPr>
          <p:cNvSpPr txBox="1"/>
          <p:nvPr/>
        </p:nvSpPr>
        <p:spPr>
          <a:xfrm>
            <a:off x="7505582" y="2072529"/>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5A2AA8B0-1B9E-7404-28E2-7957A2D24CBA}"/>
              </a:ext>
            </a:extLst>
          </p:cNvPr>
          <p:cNvSpPr txBox="1"/>
          <p:nvPr/>
        </p:nvSpPr>
        <p:spPr>
          <a:xfrm flipH="1">
            <a:off x="13694013" y="4734533"/>
            <a:ext cx="609598"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C6439194-15C8-F25D-8B05-E6B4E0720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189F76C8-48E0-F5D4-32A2-23043FDA252D}"/>
              </a:ext>
            </a:extLst>
          </p:cNvPr>
          <p:cNvSpPr txBox="1"/>
          <p:nvPr/>
        </p:nvSpPr>
        <p:spPr>
          <a:xfrm flipH="1">
            <a:off x="7764887" y="4780591"/>
            <a:ext cx="66860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1887740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C8F5593-C894-EAFC-F6CA-C7F95B282CC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4E584CD-117C-25E7-9033-BB5495FE8BB3}"/>
              </a:ext>
            </a:extLst>
          </p:cNvPr>
          <p:cNvSpPr txBox="1"/>
          <p:nvPr/>
        </p:nvSpPr>
        <p:spPr>
          <a:xfrm>
            <a:off x="685798" y="3364626"/>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 Στάδιο: Κατά την ανάγνωση-Κεφάλαια </a:t>
            </a:r>
            <a:r>
              <a:rPr lang="el-GR" sz="3200" b="1" dirty="0">
                <a:solidFill>
                  <a:prstClr val="black"/>
                </a:solidFill>
                <a:latin typeface="Times New Roman" panose="02020603050405020304" pitchFamily="18" charset="0"/>
                <a:cs typeface="Times New Roman" panose="02020603050405020304" pitchFamily="18" charset="0"/>
              </a:rPr>
              <a:t>ΙΑ,</a:t>
            </a: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ΙΒ και ΙΓ</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Εβδομάδα </a:t>
            </a:r>
            <a:r>
              <a:rPr lang="el-GR" sz="3200" b="1" dirty="0">
                <a:solidFill>
                  <a:prstClr val="black"/>
                </a:solidFill>
                <a:latin typeface="Times New Roman" panose="02020603050405020304" pitchFamily="18" charset="0"/>
                <a:ea typeface="Lato"/>
                <a:cs typeface="Times New Roman" panose="02020603050405020304" pitchFamily="18" charset="0"/>
                <a:sym typeface="Lato"/>
              </a:rPr>
              <a:t>8</a:t>
            </a:r>
            <a:endPar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3">
            <a:extLst>
              <a:ext uri="{FF2B5EF4-FFF2-40B4-BE49-F238E27FC236}">
                <a16:creationId xmlns:a16="http://schemas.microsoft.com/office/drawing/2014/main" id="{88960290-85C4-B288-9928-CCF0D1539BAC}"/>
              </a:ext>
            </a:extLst>
          </p:cNvPr>
          <p:cNvSpPr txBox="1"/>
          <p:nvPr/>
        </p:nvSpPr>
        <p:spPr>
          <a:xfrm>
            <a:off x="8554218" y="1181100"/>
            <a:ext cx="3982637" cy="9086590"/>
          </a:xfrm>
          <a:prstGeom prst="rect">
            <a:avLst/>
          </a:prstGeom>
        </p:spPr>
        <p:txBody>
          <a:bodyPr wrap="square" lIns="0" tIns="0" rIns="0" bIns="0" numCol="1" rtlCol="0" anchor="t">
            <a:spAutoFit/>
          </a:bodyPr>
          <a:lstStyle/>
          <a:p>
            <a:pPr>
              <a:lnSpc>
                <a:spcPct val="120000"/>
              </a:lnSpc>
            </a:pPr>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p>
          <a:p>
            <a:pPr>
              <a:lnSpc>
                <a:spcPct val="120000"/>
              </a:lnSpc>
            </a:pPr>
            <a:endParaRPr lang="el-GR" sz="1600" b="1" dirty="0">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Η γυναικεία εργασία στις αρχές του 20ού αιώνα»</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διερευνούν κοινωνικά και ιστορικά τα επαγγέλματα που έκαναν οι γυναίκες και τι σήμαινε αυτό για την κοινωνική τους θέση. Στη συνέχεια, διερευνούν τα επαγγέλματα που είχαν κοινωνική καταξίωση την εποχή του Θεοτόκη και τα συγκρίνουν με τα αντίστοιχα της σύγχρονης εποχής. </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«Συμβουλευτικά λόγια»</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γράφουν μια επιστολή στη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ή στη Σιόρα Επιστήμη, στις οποίες δίνουν συμβουλές για τον τρόπο που πρέπει να αντιμετωπίσουν την κατάσταση. </a:t>
            </a:r>
          </a:p>
          <a:p>
            <a:pPr>
              <a:lnSpc>
                <a:spcPct val="120000"/>
              </a:lnSpc>
            </a:pPr>
            <a:endParaRPr lang="el-GR" sz="1600" dirty="0">
              <a:solidFill>
                <a:schemeClr val="bg1">
                  <a:lumMod val="50000"/>
                </a:schemeClr>
              </a:solidFill>
              <a:latin typeface="Times New Roman" panose="02020603050405020304" pitchFamily="18" charset="0"/>
              <a:cs typeface="Times New Roman" panose="02020603050405020304" pitchFamily="18" charset="0"/>
            </a:endParaRPr>
          </a:p>
          <a:p>
            <a:pPr>
              <a:lnSpc>
                <a:spcPct val="120000"/>
              </a:lnSpc>
            </a:pPr>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 </a:t>
            </a:r>
          </a:p>
          <a:p>
            <a:pPr>
              <a:lnSpc>
                <a:spcPct val="120000"/>
              </a:lnSpc>
            </a:pPr>
            <a:endParaRPr lang="el-GR" sz="1600" b="1" dirty="0">
              <a:solidFill>
                <a:schemeClr val="bg1">
                  <a:lumMod val="50000"/>
                </a:schemeClr>
              </a:solidFill>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Ανατροπή της πλοκής-Αφαίρεση σκηνής»</a:t>
            </a:r>
          </a:p>
          <a:p>
            <a:r>
              <a:rPr lang="el-GR" dirty="0">
                <a:latin typeface="Times New Roman" panose="02020603050405020304" pitchFamily="18" charset="0"/>
                <a:cs typeface="Times New Roman" panose="02020603050405020304" pitchFamily="18" charset="0"/>
              </a:rPr>
              <a:t>Τι θα γινόταν αν δεν πήγαινε η Σιόρα Επιστήμη να βρει τον Αντρέα;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κάνουν υποθέσεις και συνθέτουν μια διαφορετική εκδοχή της ιστορίας αφαιρώντας μία σκηνή, αυτή στην αγορά όπου η Σιόρα Επιστήμη τραυματίζει τον Αντρέα.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22FDF487-DAEA-080D-C2B3-A12FBA80F6A2}"/>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34E54243-9B85-F3F3-994D-238B87783223}"/>
              </a:ext>
            </a:extLst>
          </p:cNvPr>
          <p:cNvSpPr txBox="1"/>
          <p:nvPr/>
        </p:nvSpPr>
        <p:spPr>
          <a:xfrm>
            <a:off x="14202879" y="495300"/>
            <a:ext cx="3678559" cy="10310515"/>
          </a:xfrm>
          <a:prstGeom prst="rect">
            <a:avLst/>
          </a:prstGeom>
        </p:spPr>
        <p:txBody>
          <a:bodyPr wrap="square" lIns="0" tIns="0" rIns="0" bIns="0" numCol="1" rtlCol="0" anchor="t">
            <a:spAutoFit/>
          </a:bodyPr>
          <a:lstStyle/>
          <a:p>
            <a:r>
              <a:rPr lang="el-GR" b="1" dirty="0">
                <a:latin typeface="Times New Roman" panose="02020603050405020304" pitchFamily="18" charset="0"/>
                <a:cs typeface="Times New Roman" panose="02020603050405020304" pitchFamily="18" charset="0"/>
              </a:rPr>
              <a:t>«Δραματοποίηση της τελευταίας σκηνής»</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ομάδες και δραματοποιούν την τελευταία σκηνή του έργου, στην οποία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αρνείται τον Αντρέα και αποφασίζει να φύγει στην Αθήνα (Με εναλλαγή όλων των μαθητών/τριών της κάθε ομάδας στους ρόλους). </a:t>
            </a:r>
          </a:p>
          <a:p>
            <a:pPr>
              <a:lnSpc>
                <a:spcPct val="120000"/>
              </a:lnSpc>
            </a:pPr>
            <a:endParaRPr lang="el-GR" sz="1600" dirty="0">
              <a:latin typeface="Times New Roman" panose="02020603050405020304" pitchFamily="18" charset="0"/>
              <a:cs typeface="Times New Roman" panose="02020603050405020304" pitchFamily="18" charset="0"/>
            </a:endParaRPr>
          </a:p>
          <a:p>
            <a:pPr>
              <a:lnSpc>
                <a:spcPct val="120000"/>
              </a:lnSpc>
            </a:pPr>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a:t>
            </a:r>
          </a:p>
          <a:p>
            <a:pPr>
              <a:lnSpc>
                <a:spcPct val="120000"/>
              </a:lnSpc>
            </a:pPr>
            <a:endParaRPr lang="el-GR" sz="1600" b="1"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«Προβολή της κινηματογραφικής ταινίας και σύγκριση με το λογοτεχνικό έργο»</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παρακολουθούν ασύγχρονα την ταινία της </a:t>
            </a:r>
            <a:r>
              <a:rPr lang="el-GR" dirty="0" err="1">
                <a:latin typeface="Times New Roman" panose="02020603050405020304" pitchFamily="18" charset="0"/>
                <a:cs typeface="Times New Roman" panose="02020603050405020304" pitchFamily="18" charset="0"/>
              </a:rPr>
              <a:t>Τώνιας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Μαρκετάκη</a:t>
            </a:r>
            <a:r>
              <a:rPr lang="el-GR" dirty="0">
                <a:latin typeface="Times New Roman" panose="02020603050405020304" pitchFamily="18" charset="0"/>
                <a:cs typeface="Times New Roman" panose="02020603050405020304" pitchFamily="18" charset="0"/>
              </a:rPr>
              <a:t> με τίτλο «Η τιμή της αγάπης» και προβαίνουν στην κριτική αποτίμησή της σε σύγκριση με το λογοτεχνικό έργο. </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a:t>
            </a:r>
            <a:r>
              <a:rPr lang="el-GR" b="1" dirty="0" err="1">
                <a:latin typeface="Times New Roman" panose="02020603050405020304" pitchFamily="18" charset="0"/>
                <a:cs typeface="Times New Roman" panose="02020603050405020304" pitchFamily="18" charset="0"/>
              </a:rPr>
              <a:t>Οπτικοποίηση</a:t>
            </a:r>
            <a:r>
              <a:rPr lang="el-GR" b="1" dirty="0">
                <a:latin typeface="Times New Roman" panose="02020603050405020304" pitchFamily="18" charset="0"/>
                <a:cs typeface="Times New Roman" panose="02020603050405020304" pitchFamily="18" charset="0"/>
              </a:rPr>
              <a:t> του μοτίβου»</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αποτυπώνουν εικαστικά, δημιουργώντας μια αφίσα, ή ένα βίντεο ή σχεδιάζουν σε χαρτί το μοτίβο του έργου «Ανάθεμά τα τα τάλαρα» </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«Μουσική επένδυση»</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επιλέγουν ένα τραγούδι, με στίχους που ταιριάζουν στο τέλος που δίνει ο Θεοτόκης στο έργο του, ή γράφουν δικούς τους και τους μελοποιούν. </a:t>
            </a:r>
          </a:p>
          <a:p>
            <a:pPr marL="0" marR="0" lvl="0" indent="0" algn="l" defTabSz="914400" rtl="0" eaLnBrk="1" fontAlgn="auto" latinLnBrk="0" hangingPunct="1">
              <a:spcBef>
                <a:spcPts val="0"/>
              </a:spcBef>
              <a:spcAft>
                <a:spcPts val="0"/>
              </a:spcAft>
              <a:buClrTx/>
              <a:buSzTx/>
              <a:buFontTx/>
              <a:buNone/>
              <a:tabLst/>
              <a:defRPr/>
            </a:pPr>
            <a:endPar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3">
            <a:extLst>
              <a:ext uri="{FF2B5EF4-FFF2-40B4-BE49-F238E27FC236}">
                <a16:creationId xmlns:a16="http://schemas.microsoft.com/office/drawing/2014/main" id="{4ABD584D-BCFD-8C36-2816-C7B7F5393C38}"/>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FBCF443D-13F3-8313-767E-0607A5813702}"/>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4C3F190E-DD75-9FCC-CCD7-7DC29AFAB4A1}"/>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33C339D7-0DA1-113E-D988-AD303FA622F1}"/>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89CA2EF7-3F31-FEAE-6E73-DB656CC4E31A}"/>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6FA4ACA2-757F-60E6-875E-B776DB64CE1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FD50ACCF-305B-802B-4DD5-99F3C2EB5C0F}"/>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74197C32-F37E-0F51-6018-EDD7AEFA858E}"/>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B1F6DE4E-1DAF-7CF2-BED5-BD918E78A489}"/>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B26E95A8-4F1B-1CA1-3858-D25591B932E9}"/>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687876F6-2F07-7FBD-C0A9-F3812DE5E557}"/>
              </a:ext>
            </a:extLst>
          </p:cNvPr>
          <p:cNvSpPr txBox="1"/>
          <p:nvPr/>
        </p:nvSpPr>
        <p:spPr>
          <a:xfrm>
            <a:off x="7162800" y="1181101"/>
            <a:ext cx="10668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E0F71D2D-9847-96AA-1A90-2ECE04D05575}"/>
              </a:ext>
            </a:extLst>
          </p:cNvPr>
          <p:cNvSpPr txBox="1"/>
          <p:nvPr/>
        </p:nvSpPr>
        <p:spPr>
          <a:xfrm flipH="1">
            <a:off x="12861473" y="3159445"/>
            <a:ext cx="1112805"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AA627C7F-0388-1E0A-BFA0-CCDFD892E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E4A4B133-FDB6-5894-7023-521346D8F870}"/>
              </a:ext>
            </a:extLst>
          </p:cNvPr>
          <p:cNvSpPr txBox="1"/>
          <p:nvPr/>
        </p:nvSpPr>
        <p:spPr>
          <a:xfrm flipH="1">
            <a:off x="7564200" y="6743094"/>
            <a:ext cx="873597"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2083678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1AC4619A-CE35-75E8-50ED-B6FD3ABD001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3DB915B5-33E8-70EB-3C22-466401B9D644}"/>
              </a:ext>
            </a:extLst>
          </p:cNvPr>
          <p:cNvSpPr txBox="1"/>
          <p:nvPr/>
        </p:nvSpPr>
        <p:spPr>
          <a:xfrm>
            <a:off x="5039834" y="971146"/>
            <a:ext cx="8457083" cy="22159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Γ΄ στάδιο: </a:t>
            </a:r>
            <a:r>
              <a:rPr lang="el-GR" sz="4800" b="1" dirty="0">
                <a:solidFill>
                  <a:prstClr val="white"/>
                </a:solidFill>
                <a:latin typeface="Times New Roman" panose="02020603050405020304" pitchFamily="18" charset="0"/>
                <a:cs typeface="Times New Roman" panose="02020603050405020304" pitchFamily="18" charset="0"/>
              </a:rPr>
              <a:t>Μετά</a:t>
            </a: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την Ανάγνωση </a:t>
            </a:r>
            <a:b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Εβδομάδα 9 και 10</a:t>
            </a:r>
            <a:b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GB" sz="4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AD993D8F-0341-23DF-5C43-B0A94DC14925}"/>
              </a:ext>
            </a:extLst>
          </p:cNvPr>
          <p:cNvGrpSpPr/>
          <p:nvPr/>
        </p:nvGrpSpPr>
        <p:grpSpPr>
          <a:xfrm rot="-5400000">
            <a:off x="9031060" y="2857534"/>
            <a:ext cx="225880" cy="5403316"/>
            <a:chOff x="0" y="0"/>
            <a:chExt cx="301173" cy="7204422"/>
          </a:xfrm>
        </p:grpSpPr>
        <p:grpSp>
          <p:nvGrpSpPr>
            <p:cNvPr id="10" name="Group 10">
              <a:extLst>
                <a:ext uri="{FF2B5EF4-FFF2-40B4-BE49-F238E27FC236}">
                  <a16:creationId xmlns:a16="http://schemas.microsoft.com/office/drawing/2014/main" id="{B98AB9F2-CF5A-FC9A-8254-3C3F6057B131}"/>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BCFD9BD5-7D55-BCE1-FD85-C1469E091EA7}"/>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12B4285E-95D7-C939-03D6-119090395B64}"/>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F1985A3B-99CF-2692-028A-2D3FB5EDF272}"/>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3F199184-DC19-C4E1-B634-E527607F62C3}"/>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CA560B49-5DE6-ABF9-69B7-DD8876DC23BA}"/>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17F22D62-4AF9-9BC0-65A0-717B83EFE7C8}"/>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764ACC60-435B-3212-334A-0BF2A5345D38}"/>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BC3E019F-92A5-2860-68BC-FCDE375A6B87}"/>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a:extLst>
              <a:ext uri="{FF2B5EF4-FFF2-40B4-BE49-F238E27FC236}">
                <a16:creationId xmlns:a16="http://schemas.microsoft.com/office/drawing/2014/main" id="{AAC4D1BE-9039-4459-EAA3-BA3B68BBAF28}"/>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DDB5CD5B-3840-87FC-F02E-BF55A994CCBA}"/>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21DD3242-2085-11E0-FE16-152A16F8608F}"/>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AC28CD73-5225-2210-89D4-E5819CC7BA4F}"/>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9F149FF2-F422-A350-0297-B64DFEA82827}"/>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BC3CD730-CAD2-B548-55B3-1AC90D85F03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DDB541DE-F30E-0E5A-293D-332199066D2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70B6CD3B-69B0-42CE-FEA7-171ACACBB596}"/>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F8445207-EB36-810A-16A1-52579EC6FA3E}"/>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2CE8AD2B-CB97-14D2-96EC-5E28FBB7C0F7}"/>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2" name="Picture 2" descr="Blue text on a black background&#10;&#10;AI-generated content may be incorrect.">
            <a:extLst>
              <a:ext uri="{FF2B5EF4-FFF2-40B4-BE49-F238E27FC236}">
                <a16:creationId xmlns:a16="http://schemas.microsoft.com/office/drawing/2014/main" id="{D37991C2-C4EE-D9F4-DFED-C8161A03E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2312" y="8775683"/>
            <a:ext cx="3047619" cy="761905"/>
          </a:xfrm>
          <a:prstGeom prst="rect">
            <a:avLst/>
          </a:prstGeom>
        </p:spPr>
      </p:pic>
      <p:sp>
        <p:nvSpPr>
          <p:cNvPr id="34" name="TextBox 33">
            <a:extLst>
              <a:ext uri="{FF2B5EF4-FFF2-40B4-BE49-F238E27FC236}">
                <a16:creationId xmlns:a16="http://schemas.microsoft.com/office/drawing/2014/main" id="{C51C5C79-783A-0973-642B-8CED8C953476}"/>
              </a:ext>
            </a:extLst>
          </p:cNvPr>
          <p:cNvSpPr txBox="1"/>
          <p:nvPr/>
        </p:nvSpPr>
        <p:spPr>
          <a:xfrm>
            <a:off x="3657600" y="6299798"/>
            <a:ext cx="1089660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Στο στάδιο μετά την ανάγνωση πραγματοποιούμε </a:t>
            </a:r>
          </a:p>
          <a:p>
            <a:pPr algn="ctr"/>
            <a:r>
              <a:rPr lang="el-GR" sz="3200" dirty="0">
                <a:solidFill>
                  <a:schemeClr val="bg1"/>
                </a:solidFill>
                <a:latin typeface="Times New Roman" panose="02020603050405020304" pitchFamily="18" charset="0"/>
                <a:cs typeface="Times New Roman" panose="02020603050405020304" pitchFamily="18" charset="0"/>
              </a:rPr>
              <a:t>δραστηριότητες </a:t>
            </a:r>
            <a:r>
              <a:rPr lang="el-GR" sz="3200" dirty="0" err="1">
                <a:solidFill>
                  <a:schemeClr val="bg1"/>
                </a:solidFill>
                <a:latin typeface="Times New Roman" panose="02020603050405020304" pitchFamily="18" charset="0"/>
                <a:cs typeface="Times New Roman" panose="02020603050405020304" pitchFamily="18" charset="0"/>
              </a:rPr>
              <a:t>αναστοχασμού</a:t>
            </a:r>
            <a:r>
              <a:rPr lang="el-GR" sz="3200" dirty="0">
                <a:solidFill>
                  <a:schemeClr val="bg1"/>
                </a:solidFill>
                <a:latin typeface="Times New Roman" panose="02020603050405020304" pitchFamily="18" charset="0"/>
                <a:cs typeface="Times New Roman" panose="02020603050405020304" pitchFamily="18" charset="0"/>
              </a:rPr>
              <a:t>, εμβάθυνσης, ολιστικής</a:t>
            </a:r>
            <a:r>
              <a:rPr lang="en-GB" sz="3200" dirty="0">
                <a:solidFill>
                  <a:schemeClr val="bg1"/>
                </a:solidFill>
                <a:latin typeface="Times New Roman" panose="02020603050405020304" pitchFamily="18" charset="0"/>
                <a:cs typeface="Times New Roman" panose="02020603050405020304" pitchFamily="18" charset="0"/>
              </a:rPr>
              <a:t> </a:t>
            </a:r>
            <a:r>
              <a:rPr lang="el-GR" sz="3200" dirty="0">
                <a:solidFill>
                  <a:schemeClr val="bg1"/>
                </a:solidFill>
                <a:latin typeface="Times New Roman" panose="02020603050405020304" pitchFamily="18" charset="0"/>
                <a:cs typeface="Times New Roman" panose="02020603050405020304" pitchFamily="18" charset="0"/>
              </a:rPr>
              <a:t> προσέγγισης του έργου και ανάδειξη της ιδιαίτερης προσωπικής εμπλοκής των μαθητών/τριών με το έργο.</a:t>
            </a:r>
            <a:endParaRPr lang="en-GB" sz="3200"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35873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4E388E9D-518E-4B81-ABFC-938B0498F0F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C29AF0D-7C00-0855-9894-1CBFB249B386}"/>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lang="el-GR" sz="3200" b="1" dirty="0">
                <a:solidFill>
                  <a:srgbClr val="253439"/>
                </a:solidFill>
                <a:latin typeface="Times New Roman" panose="02020603050405020304" pitchFamily="18" charset="0"/>
                <a:ea typeface="Lato"/>
                <a:cs typeface="Times New Roman" panose="02020603050405020304" pitchFamily="18" charset="0"/>
                <a:sym typeface="Lato"/>
              </a:rPr>
              <a:t>Γ</a:t>
            </a: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7DEEEF32-BA18-F984-64F5-DA3651597754}"/>
              </a:ext>
            </a:extLst>
          </p:cNvPr>
          <p:cNvSpPr txBox="1"/>
          <p:nvPr/>
        </p:nvSpPr>
        <p:spPr>
          <a:xfrm>
            <a:off x="1219200" y="1104901"/>
            <a:ext cx="668306"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01</a:t>
            </a:r>
          </a:p>
        </p:txBody>
      </p:sp>
      <p:sp>
        <p:nvSpPr>
          <p:cNvPr id="10" name="TextBox 10">
            <a:extLst>
              <a:ext uri="{FF2B5EF4-FFF2-40B4-BE49-F238E27FC236}">
                <a16:creationId xmlns:a16="http://schemas.microsoft.com/office/drawing/2014/main" id="{8517C3FB-8239-6867-5E5E-31763735DFAA}"/>
              </a:ext>
            </a:extLst>
          </p:cNvPr>
          <p:cNvSpPr txBox="1"/>
          <p:nvPr/>
        </p:nvSpPr>
        <p:spPr>
          <a:xfrm>
            <a:off x="5410200" y="1257300"/>
            <a:ext cx="4497082" cy="2962606"/>
          </a:xfrm>
          <a:prstGeom prst="rect">
            <a:avLst/>
          </a:prstGeom>
        </p:spPr>
        <p:txBody>
          <a:bodyPr wrap="square" lIns="0" tIns="0" rIns="0" bIns="0" rtlCol="0" anchor="t">
            <a:spAutoFit/>
          </a:bodyPr>
          <a:lstStyle/>
          <a:p>
            <a:pPr>
              <a:lnSpc>
                <a:spcPct val="120000"/>
              </a:lnSpc>
            </a:pPr>
            <a:r>
              <a:rPr lang="el-GR" b="1" dirty="0">
                <a:latin typeface="Times New Roman" panose="02020603050405020304" pitchFamily="18" charset="0"/>
                <a:cs typeface="Times New Roman" panose="02020603050405020304" pitchFamily="18" charset="0"/>
              </a:rPr>
              <a:t>«Δημιουργία πίνακα και άρθρου γνώμης»</a:t>
            </a:r>
          </a:p>
          <a:p>
            <a:pPr>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καταγράφουν σε πίνακα τα χαρακτηριστικά και τις απόψεις της γενιάς τους  (</a:t>
            </a:r>
            <a:r>
              <a:rPr lang="en-US" dirty="0">
                <a:latin typeface="Times New Roman" panose="02020603050405020304" pitchFamily="18" charset="0"/>
                <a:cs typeface="Times New Roman" panose="02020603050405020304" pitchFamily="18" charset="0"/>
              </a:rPr>
              <a:t>Gen Z)</a:t>
            </a:r>
            <a:r>
              <a:rPr lang="el-GR" dirty="0">
                <a:latin typeface="Times New Roman" panose="02020603050405020304" pitchFamily="18" charset="0"/>
                <a:cs typeface="Times New Roman" panose="02020603050405020304" pitchFamily="18" charset="0"/>
              </a:rPr>
              <a:t> σχετικά με τον γάμο, την προίκα και τις ταξικές διαφορές και στη συνέχεια</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γράφουν σε ένα άρθρο την άποψή τους για τον τρόπο που θα συμπεριφερόταν και αν θα είχε το ίδιο </a:t>
            </a:r>
            <a:r>
              <a:rPr lang="el-GR" dirty="0" err="1">
                <a:latin typeface="Times New Roman" panose="02020603050405020304" pitchFamily="18" charset="0"/>
                <a:cs typeface="Times New Roman" panose="02020603050405020304" pitchFamily="18" charset="0"/>
              </a:rPr>
              <a:t>αξιακό</a:t>
            </a:r>
            <a:r>
              <a:rPr lang="el-GR" dirty="0">
                <a:latin typeface="Times New Roman" panose="02020603050405020304" pitchFamily="18" charset="0"/>
                <a:cs typeface="Times New Roman" panose="02020603050405020304" pitchFamily="18" charset="0"/>
              </a:rPr>
              <a:t> σύστημα η </a:t>
            </a:r>
            <a:r>
              <a:rPr lang="fr-FR" dirty="0" err="1">
                <a:latin typeface="Times New Roman" panose="02020603050405020304" pitchFamily="18" charset="0"/>
                <a:cs typeface="Times New Roman" panose="02020603050405020304" pitchFamily="18" charset="0"/>
              </a:rPr>
              <a:t>Gen</a:t>
            </a:r>
            <a:r>
              <a:rPr lang="fr-FR"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 με εκείνο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του Αντρέα. </a:t>
            </a:r>
          </a:p>
        </p:txBody>
      </p:sp>
      <p:sp>
        <p:nvSpPr>
          <p:cNvPr id="11" name="TextBox 11">
            <a:extLst>
              <a:ext uri="{FF2B5EF4-FFF2-40B4-BE49-F238E27FC236}">
                <a16:creationId xmlns:a16="http://schemas.microsoft.com/office/drawing/2014/main" id="{0AED2E96-8065-B7E2-7E77-7F872776D393}"/>
              </a:ext>
            </a:extLst>
          </p:cNvPr>
          <p:cNvSpPr txBox="1"/>
          <p:nvPr/>
        </p:nvSpPr>
        <p:spPr>
          <a:xfrm>
            <a:off x="763282" y="4991101"/>
            <a:ext cx="1141717"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2</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E9B0C842-9CA6-17B7-FD8E-5C80ABE8D999}"/>
              </a:ext>
            </a:extLst>
          </p:cNvPr>
          <p:cNvSpPr txBox="1"/>
          <p:nvPr/>
        </p:nvSpPr>
        <p:spPr>
          <a:xfrm>
            <a:off x="5257800" y="4665179"/>
            <a:ext cx="4649482" cy="556928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nSpc>
                <a:spcPct val="120000"/>
              </a:lnSpc>
            </a:pPr>
            <a:r>
              <a:rPr lang="el-GR" b="1" dirty="0">
                <a:latin typeface="Times New Roman" panose="02020603050405020304" pitchFamily="18" charset="0"/>
                <a:cs typeface="Times New Roman" panose="02020603050405020304" pitchFamily="18" charset="0"/>
              </a:rPr>
              <a:t>«Εναλλακτικό τέλος ή  προβολή στο μέλλον»</a:t>
            </a:r>
            <a:r>
              <a:rPr lang="en-US"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K</a:t>
            </a:r>
            <a:r>
              <a:rPr lang="el-GR" b="1" dirty="0">
                <a:latin typeface="Times New Roman" panose="02020603050405020304" pitchFamily="18" charset="0"/>
                <a:cs typeface="Times New Roman" panose="02020603050405020304" pitchFamily="18" charset="0"/>
              </a:rPr>
              <a:t>αι τι γίνεται μετά;» </a:t>
            </a:r>
          </a:p>
          <a:p>
            <a:pPr lvl="0">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γράφουν ένα εναλλακτικό τέλος της ιστορίας, π.χ. ο Ανδρέας δεν υποκύπτει στην κοινωνική πίεση και δέχεται τελικά να παντρευτεί την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χωρίς να πάρει προίκα, ή τελικά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δέχεται να παντρευτεί το φτωχόπαιδο έστω και χωρίς να είναι ερωτευμένη μαζί του.  Εναλλακτικά, παρουσιάσουν σε ένα κείμενο τι γίνεται μετά το τέλος που δίνει ο συγγραφέας. Π.χ. πώς εξελίσσεται η ζωή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του Αντρέα, πώς αντιμετώπισε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τις κοινωνικές προκαταλήψεις όταν πήγε να δουλέψει στην πόλη και να μεγαλώσει το παιδί της και πώς ήταν η ζωή του Αντρέα μετά στην κοινωνία της Κέρκυρας;</a:t>
            </a:r>
            <a:endParaRPr lang="en-GB"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0D615E22-06C7-3366-7C33-F797B6876078}"/>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62A87AFE-D460-6ECB-5F01-1250466781E8}"/>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22DBED02-B8EC-5F2E-C349-4D7DE65221CA}"/>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EC98EE1C-AE66-AF4D-3FD1-368325A2207C}"/>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742B653A-9289-F092-8067-038B434BF2A3}"/>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355CA5AA-402A-6035-3E76-BCE7084B6065}"/>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0EB02480-3C2B-5EA3-827E-626203D158C9}"/>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8A26A953-E32F-FE58-7BA0-1DE600E1F21C}"/>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F3263E44-4FC1-657A-B4B0-DF064852BAB8}"/>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B374A93F-4F6D-0347-3B41-3091E19D398C}"/>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304ED223-998A-0605-51A2-7D113A71E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 name="Εικόνα 3">
            <a:extLst>
              <a:ext uri="{FF2B5EF4-FFF2-40B4-BE49-F238E27FC236}">
                <a16:creationId xmlns:a16="http://schemas.microsoft.com/office/drawing/2014/main" id="{D8D110B6-DBE2-A89D-C70E-F75AF6248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249" y="1566566"/>
            <a:ext cx="3765453" cy="2363097"/>
          </a:xfrm>
          <a:prstGeom prst="rect">
            <a:avLst/>
          </a:prstGeom>
        </p:spPr>
      </p:pic>
      <p:pic>
        <p:nvPicPr>
          <p:cNvPr id="6" name="Εικόνα 5">
            <a:extLst>
              <a:ext uri="{FF2B5EF4-FFF2-40B4-BE49-F238E27FC236}">
                <a16:creationId xmlns:a16="http://schemas.microsoft.com/office/drawing/2014/main" id="{5192587B-3BE7-A2C6-50D3-C92CFCD18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49" y="5950947"/>
            <a:ext cx="3765453" cy="2573468"/>
          </a:xfrm>
          <a:prstGeom prst="rect">
            <a:avLst/>
          </a:prstGeom>
        </p:spPr>
      </p:pic>
    </p:spTree>
    <p:extLst>
      <p:ext uri="{BB962C8B-B14F-4D97-AF65-F5344CB8AC3E}">
        <p14:creationId xmlns:p14="http://schemas.microsoft.com/office/powerpoint/2010/main" val="393579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8001000" y="2019300"/>
            <a:ext cx="8645955" cy="4555093"/>
          </a:xfrm>
          <a:prstGeom prst="rect">
            <a:avLst/>
          </a:prstGeom>
        </p:spPr>
        <p:txBody>
          <a:bodyPr wrap="square" lIns="0" tIns="0" rIns="0" bIns="0" rtlCol="0" anchor="t">
            <a:spAutoFit/>
          </a:bodyPr>
          <a:lstStyle/>
          <a:p>
            <a:pPr algn="ctr"/>
            <a:r>
              <a:rPr lang="el-GR" sz="4000" dirty="0">
                <a:solidFill>
                  <a:schemeClr val="bg1"/>
                </a:solidFill>
                <a:latin typeface="Times New Roman" panose="02020603050405020304" pitchFamily="18" charset="0"/>
                <a:cs typeface="Times New Roman" panose="02020603050405020304" pitchFamily="18" charset="0"/>
              </a:rPr>
              <a:t>Ο κύκλος των σκέψεων</a:t>
            </a:r>
          </a:p>
          <a:p>
            <a:pPr algn="ctr"/>
            <a:endParaRPr lang="el-GR" sz="3200" dirty="0">
              <a:solidFill>
                <a:schemeClr val="bg1"/>
              </a:solidFill>
              <a:latin typeface="Times New Roman" panose="02020603050405020304" pitchFamily="18" charset="0"/>
              <a:cs typeface="Times New Roman" panose="02020603050405020304" pitchFamily="18" charset="0"/>
            </a:endParaRPr>
          </a:p>
          <a:p>
            <a:pPr algn="ctr"/>
            <a:r>
              <a:rPr lang="el-GR" sz="3200" dirty="0">
                <a:solidFill>
                  <a:schemeClr val="bg1"/>
                </a:solidFill>
                <a:latin typeface="Times New Roman" panose="02020603050405020304" pitchFamily="18" charset="0"/>
                <a:cs typeface="Times New Roman" panose="02020603050405020304" pitchFamily="18" charset="0"/>
              </a:rPr>
              <a:t>Πώς θα συμπληρώνατε τις προτάσεις; </a:t>
            </a:r>
            <a:endParaRPr lang="en-US" sz="3200" dirty="0">
              <a:solidFill>
                <a:schemeClr val="bg1"/>
              </a:solidFill>
              <a:latin typeface="Times New Roman" panose="02020603050405020304" pitchFamily="18" charset="0"/>
              <a:cs typeface="Times New Roman" panose="02020603050405020304" pitchFamily="18" charset="0"/>
            </a:endParaRPr>
          </a:p>
          <a:p>
            <a:pPr algn="ctr"/>
            <a:endParaRPr lang="el-GR" sz="3200" i="1" dirty="0">
              <a:solidFill>
                <a:schemeClr val="bg1"/>
              </a:solidFill>
              <a:latin typeface="Times New Roman" panose="02020603050405020304" pitchFamily="18" charset="0"/>
              <a:cs typeface="Times New Roman" panose="02020603050405020304" pitchFamily="18" charset="0"/>
            </a:endParaRPr>
          </a:p>
          <a:p>
            <a:pPr algn="ctr"/>
            <a:r>
              <a:rPr lang="el-GR" sz="3200" i="1" dirty="0">
                <a:solidFill>
                  <a:schemeClr val="bg1"/>
                </a:solidFill>
                <a:latin typeface="Times New Roman" panose="02020603050405020304" pitchFamily="18" charset="0"/>
                <a:cs typeface="Times New Roman" panose="02020603050405020304" pitchFamily="18" charset="0"/>
              </a:rPr>
              <a:t>«Η διδασκαλία της λογοτεχνίας με βοηθά να…»</a:t>
            </a:r>
          </a:p>
          <a:p>
            <a:pPr algn="ctr"/>
            <a:endParaRPr lang="en-US" sz="3200" i="1" dirty="0">
              <a:solidFill>
                <a:schemeClr val="bg1"/>
              </a:solidFill>
              <a:latin typeface="Times New Roman" panose="02020603050405020304" pitchFamily="18" charset="0"/>
              <a:cs typeface="Times New Roman" panose="02020603050405020304" pitchFamily="18" charset="0"/>
            </a:endParaRPr>
          </a:p>
          <a:p>
            <a:pPr algn="ctr"/>
            <a:r>
              <a:rPr lang="el-GR" sz="3200" i="1" dirty="0">
                <a:solidFill>
                  <a:schemeClr val="bg1"/>
                </a:solidFill>
                <a:latin typeface="Times New Roman" panose="02020603050405020304" pitchFamily="18" charset="0"/>
                <a:cs typeface="Times New Roman" panose="02020603050405020304" pitchFamily="18" charset="0"/>
              </a:rPr>
              <a:t>«Ως αναγνώστης/</a:t>
            </a:r>
            <a:r>
              <a:rPr lang="el-GR" sz="3200" i="1" dirty="0" err="1">
                <a:solidFill>
                  <a:schemeClr val="bg1"/>
                </a:solidFill>
                <a:latin typeface="Times New Roman" panose="02020603050405020304" pitchFamily="18" charset="0"/>
                <a:cs typeface="Times New Roman" panose="02020603050405020304" pitchFamily="18" charset="0"/>
              </a:rPr>
              <a:t>στρια</a:t>
            </a:r>
            <a:r>
              <a:rPr lang="el-GR" sz="3200" i="1" dirty="0">
                <a:solidFill>
                  <a:schemeClr val="bg1"/>
                </a:solidFill>
                <a:latin typeface="Times New Roman" panose="02020603050405020304" pitchFamily="18" charset="0"/>
                <a:cs typeface="Times New Roman" panose="02020603050405020304" pitchFamily="18" charset="0"/>
              </a:rPr>
              <a:t> νιώθω…»</a:t>
            </a:r>
          </a:p>
          <a:p>
            <a:pPr algn="ctr"/>
            <a:endParaRPr lang="el-GR" sz="3200" i="1" dirty="0">
              <a:solidFill>
                <a:schemeClr val="bg1"/>
              </a:solidFill>
              <a:latin typeface="Times New Roman" panose="02020603050405020304" pitchFamily="18" charset="0"/>
              <a:cs typeface="Times New Roman" panose="02020603050405020304" pitchFamily="18" charset="0"/>
            </a:endParaRPr>
          </a:p>
          <a:p>
            <a:pPr algn="ctr"/>
            <a:r>
              <a:rPr lang="el-GR" sz="3200" i="1" dirty="0">
                <a:solidFill>
                  <a:schemeClr val="bg1"/>
                </a:solidFill>
                <a:latin typeface="Times New Roman" panose="02020603050405020304" pitchFamily="18" charset="0"/>
                <a:cs typeface="Times New Roman" panose="02020603050405020304" pitchFamily="18" charset="0"/>
              </a:rPr>
              <a:t>«Στη σχολική τάξη θα ήθελα να…»</a:t>
            </a:r>
          </a:p>
        </p:txBody>
      </p:sp>
      <p:grpSp>
        <p:nvGrpSpPr>
          <p:cNvPr id="3" name="Group 3"/>
          <p:cNvGrpSpPr/>
          <p:nvPr/>
        </p:nvGrpSpPr>
        <p:grpSpPr>
          <a:xfrm rot="-5400000">
            <a:off x="12211037" y="6921004"/>
            <a:ext cx="225880" cy="5403316"/>
            <a:chOff x="0" y="0"/>
            <a:chExt cx="301173" cy="7204422"/>
          </a:xfrm>
        </p:grpSpPr>
        <p:grpSp>
          <p:nvGrpSpPr>
            <p:cNvPr id="4" name="Group 4"/>
            <p:cNvGrpSpPr/>
            <p:nvPr/>
          </p:nvGrpSpPr>
          <p:grpSpPr>
            <a:xfrm>
              <a:off x="0" y="0"/>
              <a:ext cx="301173" cy="7204422"/>
              <a:chOff x="0" y="0"/>
              <a:chExt cx="59491" cy="1423096"/>
            </a:xfrm>
          </p:grpSpPr>
          <p:sp>
            <p:nvSpPr>
              <p:cNvPr id="5" name="Freeform 5"/>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6" name="TextBox 6"/>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7" name="Group 7"/>
            <p:cNvGrpSpPr/>
            <p:nvPr/>
          </p:nvGrpSpPr>
          <p:grpSpPr>
            <a:xfrm>
              <a:off x="0" y="0"/>
              <a:ext cx="301173" cy="1830478"/>
              <a:chOff x="0" y="0"/>
              <a:chExt cx="59491" cy="361576"/>
            </a:xfrm>
          </p:grpSpPr>
          <p:sp>
            <p:nvSpPr>
              <p:cNvPr id="8" name="Freeform 8"/>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9" name="TextBox 9"/>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10" name="Group 10"/>
            <p:cNvGrpSpPr/>
            <p:nvPr/>
          </p:nvGrpSpPr>
          <p:grpSpPr>
            <a:xfrm>
              <a:off x="0" y="1828197"/>
              <a:ext cx="301173" cy="795134"/>
              <a:chOff x="0" y="0"/>
              <a:chExt cx="59491" cy="157064"/>
            </a:xfrm>
          </p:grpSpPr>
          <p:sp>
            <p:nvSpPr>
              <p:cNvPr id="11" name="Freeform 11"/>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2" name="TextBox 12"/>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pic>
        <p:nvPicPr>
          <p:cNvPr id="18" name="Εικόνα 17">
            <a:extLst>
              <a:ext uri="{FF2B5EF4-FFF2-40B4-BE49-F238E27FC236}">
                <a16:creationId xmlns:a16="http://schemas.microsoft.com/office/drawing/2014/main" id="{E87927D4-03AD-30BA-38CF-0C4210935997}"/>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B961C5B8-B5D4-F16D-DED3-C53E9E050583}"/>
              </a:ext>
            </a:extLst>
          </p:cNvPr>
          <p:cNvSpPr txBox="1"/>
          <p:nvPr/>
        </p:nvSpPr>
        <p:spPr>
          <a:xfrm>
            <a:off x="5910207" y="876300"/>
            <a:ext cx="12351541" cy="923330"/>
          </a:xfrm>
          <a:prstGeom prst="rect">
            <a:avLst/>
          </a:prstGeom>
          <a:noFill/>
        </p:spPr>
        <p:txBody>
          <a:bodyPr wrap="square">
            <a:spAutoFit/>
          </a:bodyPr>
          <a:lstStyle/>
          <a:p>
            <a:pPr algn="ctr"/>
            <a:r>
              <a:rPr lang="el-GR" sz="5400" dirty="0">
                <a:solidFill>
                  <a:schemeClr val="bg1"/>
                </a:solidFill>
                <a:latin typeface="Times New Roman" panose="02020603050405020304" pitchFamily="18" charset="0"/>
                <a:cs typeface="Times New Roman" panose="02020603050405020304" pitchFamily="18" charset="0"/>
              </a:rPr>
              <a:t>01 Η σχέση μας με τη λογοτεχνία</a:t>
            </a:r>
            <a:endParaRPr lang="el-GR" sz="5400" dirty="0">
              <a:solidFill>
                <a:schemeClr val="bg1"/>
              </a:solidFill>
            </a:endParaRPr>
          </a:p>
        </p:txBody>
      </p:sp>
      <p:pic>
        <p:nvPicPr>
          <p:cNvPr id="20" name="Picture 2" descr="Blue text on a black background&#10;&#10;AI-generated content may be incorrect.">
            <a:extLst>
              <a:ext uri="{FF2B5EF4-FFF2-40B4-BE49-F238E27FC236}">
                <a16:creationId xmlns:a16="http://schemas.microsoft.com/office/drawing/2014/main" id="{2E8B6E40-8775-407A-88C9-6C40D375E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128770"/>
            <a:ext cx="3047619" cy="761905"/>
          </a:xfrm>
          <a:prstGeom prst="rect">
            <a:avLst/>
          </a:prstGeom>
        </p:spPr>
      </p:pic>
      <p:sp>
        <p:nvSpPr>
          <p:cNvPr id="15" name="TextBox 14">
            <a:extLst>
              <a:ext uri="{FF2B5EF4-FFF2-40B4-BE49-F238E27FC236}">
                <a16:creationId xmlns:a16="http://schemas.microsoft.com/office/drawing/2014/main" id="{E62FD3CB-851E-0BAC-1485-6CEB409FD99B}"/>
              </a:ext>
            </a:extLst>
          </p:cNvPr>
          <p:cNvSpPr txBox="1"/>
          <p:nvPr/>
        </p:nvSpPr>
        <p:spPr>
          <a:xfrm>
            <a:off x="7239000" y="6788620"/>
            <a:ext cx="9144000" cy="523220"/>
          </a:xfrm>
          <a:prstGeom prst="rect">
            <a:avLst/>
          </a:prstGeom>
          <a:noFill/>
        </p:spPr>
        <p:txBody>
          <a:bodyPr wrap="square">
            <a:spAutoFit/>
          </a:bodyPr>
          <a:lstStyle/>
          <a:p>
            <a:pPr lvl="0" algn="ctr">
              <a:defRPr/>
            </a:pPr>
            <a:r>
              <a:rPr lang="el-GR" sz="2800" dirty="0">
                <a:hlinkClick r:id="rId4"/>
              </a:rPr>
              <a:t>Η σχέση μας με τη λογοτεχνία</a:t>
            </a:r>
            <a:r>
              <a:rPr lang="el-GR" sz="2800" dirty="0"/>
              <a:t> </a:t>
            </a:r>
            <a:endParaRPr kumimoji="0" lang="el-G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6" name="Αντικείμενο 15">
            <a:extLst>
              <a:ext uri="{FF2B5EF4-FFF2-40B4-BE49-F238E27FC236}">
                <a16:creationId xmlns:a16="http://schemas.microsoft.com/office/drawing/2014/main" id="{746538DC-7D3F-DCB3-09F3-61AE07E38C56}"/>
              </a:ext>
            </a:extLst>
          </p:cNvPr>
          <p:cNvGraphicFramePr>
            <a:graphicFrameLocks noChangeAspect="1"/>
          </p:cNvGraphicFramePr>
          <p:nvPr>
            <p:extLst>
              <p:ext uri="{D42A27DB-BD31-4B8C-83A1-F6EECF244321}">
                <p14:modId xmlns:p14="http://schemas.microsoft.com/office/powerpoint/2010/main" val="534859888"/>
              </p:ext>
            </p:extLst>
          </p:nvPr>
        </p:nvGraphicFramePr>
        <p:xfrm>
          <a:off x="98425" y="98425"/>
          <a:ext cx="1781175" cy="51435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5" imgW="1781258" imgH="514350" progId="Package">
                  <p:embed/>
                </p:oleObj>
              </mc:Choice>
              <mc:Fallback>
                <p:oleObj name="Αντικείμενο κελύφους συσκευασίας" showAsIcon="1" r:id="rId5" imgW="1781258" imgH="514350" progId="Package">
                  <p:embed/>
                  <p:pic>
                    <p:nvPicPr>
                      <p:cNvPr id="16" name="Αντικείμενο 15">
                        <a:extLst>
                          <a:ext uri="{FF2B5EF4-FFF2-40B4-BE49-F238E27FC236}">
                            <a16:creationId xmlns:a16="http://schemas.microsoft.com/office/drawing/2014/main" id="{746538DC-7D3F-DCB3-09F3-61AE07E38C56}"/>
                          </a:ext>
                        </a:extLst>
                      </p:cNvPr>
                      <p:cNvPicPr/>
                      <p:nvPr/>
                    </p:nvPicPr>
                    <p:blipFill>
                      <a:blip r:embed="rId6"/>
                      <a:stretch>
                        <a:fillRect/>
                      </a:stretch>
                    </p:blipFill>
                    <p:spPr>
                      <a:xfrm>
                        <a:off x="98425" y="98425"/>
                        <a:ext cx="1781175" cy="514350"/>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09835130-319C-92F6-6CD7-CE22644A77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1089" y="7405893"/>
            <a:ext cx="2009775" cy="200977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708EFEE5-AEA6-B273-5C73-6E2B67141D9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617509E-6107-76F1-346F-98698E7D3A5C}"/>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BF7C3343-CB94-CED7-FA41-A79837126A4B}"/>
              </a:ext>
            </a:extLst>
          </p:cNvPr>
          <p:cNvSpPr txBox="1"/>
          <p:nvPr/>
        </p:nvSpPr>
        <p:spPr>
          <a:xfrm>
            <a:off x="1020172" y="1709386"/>
            <a:ext cx="76958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3</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091C392B-D413-86BF-559E-A20B1DBA64C4}"/>
              </a:ext>
            </a:extLst>
          </p:cNvPr>
          <p:cNvSpPr txBox="1"/>
          <p:nvPr/>
        </p:nvSpPr>
        <p:spPr>
          <a:xfrm>
            <a:off x="5030606" y="2171051"/>
            <a:ext cx="4590658" cy="2331472"/>
          </a:xfrm>
          <a:prstGeom prst="rect">
            <a:avLst/>
          </a:prstGeom>
        </p:spPr>
        <p:txBody>
          <a:bodyPr lIns="0" tIns="0" rIns="0" bIns="0" rtlCol="0" anchor="t">
            <a:spAutoFit/>
          </a:bodyPr>
          <a:lstStyle/>
          <a:p>
            <a:pPr>
              <a:lnSpc>
                <a:spcPct val="120000"/>
              </a:lnSpc>
            </a:pPr>
            <a:r>
              <a:rPr lang="el-GR" b="1" dirty="0">
                <a:latin typeface="Times New Roman" panose="02020603050405020304" pitchFamily="18" charset="0"/>
                <a:cs typeface="Times New Roman" panose="02020603050405020304" pitchFamily="18" charset="0"/>
              </a:rPr>
              <a:t>«Αγώνας λόγων»</a:t>
            </a:r>
          </a:p>
          <a:p>
            <a:pPr>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ομάδες και επιχειρηματολογούν σχετικά με θέματα όπως: Αξιοπρέπεια ή αγάπη; Υπάρχει έρωτας χωρίς αγάπη και το αντίστροφο; Υπάρχει αγάπη χωρίς αξιοπρέπεια και το αντίστροφο;</a:t>
            </a:r>
            <a:endParaRPr lang="en-US" dirty="0">
              <a:latin typeface="Times New Roman" panose="02020603050405020304" pitchFamily="18" charset="0"/>
              <a:cs typeface="Times New Roman" panose="02020603050405020304" pitchFamily="18" charset="0"/>
            </a:endParaRPr>
          </a:p>
          <a:p>
            <a:pPr>
              <a:lnSpc>
                <a:spcPct val="120000"/>
              </a:lnSpc>
            </a:pPr>
            <a:endParaRPr lang="el-GR" sz="2000" dirty="0">
              <a:latin typeface="Times New Roman" panose="02020603050405020304" pitchFamily="18" charset="0"/>
              <a:cs typeface="Times New Roman" panose="02020603050405020304" pitchFamily="18" charset="0"/>
            </a:endParaRPr>
          </a:p>
        </p:txBody>
      </p:sp>
      <p:sp>
        <p:nvSpPr>
          <p:cNvPr id="11" name="TextBox 11">
            <a:extLst>
              <a:ext uri="{FF2B5EF4-FFF2-40B4-BE49-F238E27FC236}">
                <a16:creationId xmlns:a16="http://schemas.microsoft.com/office/drawing/2014/main" id="{3C869094-C65A-9E00-C330-B8F5D6A67EFD}"/>
              </a:ext>
            </a:extLst>
          </p:cNvPr>
          <p:cNvSpPr txBox="1"/>
          <p:nvPr/>
        </p:nvSpPr>
        <p:spPr>
          <a:xfrm>
            <a:off x="536088" y="5753101"/>
            <a:ext cx="136891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4</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44DF2958-9FC0-9EB6-6F25-670203888B71}"/>
              </a:ext>
            </a:extLst>
          </p:cNvPr>
          <p:cNvSpPr txBox="1"/>
          <p:nvPr/>
        </p:nvSpPr>
        <p:spPr>
          <a:xfrm>
            <a:off x="5030606" y="5636857"/>
            <a:ext cx="4876676" cy="327942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nSpc>
                <a:spcPct val="120000"/>
              </a:lnSpc>
            </a:pPr>
            <a:endParaRPr lang="en-US" sz="2000" b="1" dirty="0">
              <a:latin typeface="Times New Roman" panose="02020603050405020304" pitchFamily="18" charset="0"/>
              <a:cs typeface="Times New Roman" panose="02020603050405020304" pitchFamily="18" charset="0"/>
            </a:endParaRPr>
          </a:p>
          <a:p>
            <a:pPr>
              <a:lnSpc>
                <a:spcPct val="120000"/>
              </a:lnSpc>
            </a:pPr>
            <a:r>
              <a:rPr lang="el-GR" b="1" dirty="0">
                <a:latin typeface="Times New Roman" panose="02020603050405020304" pitchFamily="18" charset="0"/>
                <a:cs typeface="Times New Roman" panose="02020603050405020304" pitchFamily="18" charset="0"/>
              </a:rPr>
              <a:t>«</a:t>
            </a:r>
            <a:r>
              <a:rPr lang="en-GB" b="1" dirty="0">
                <a:latin typeface="Times New Roman" panose="02020603050405020304" pitchFamily="18" charset="0"/>
                <a:cs typeface="Times New Roman" panose="02020603050405020304" pitchFamily="18" charset="0"/>
              </a:rPr>
              <a:t>P</a:t>
            </a:r>
            <a:r>
              <a:rPr lang="fr-FR" b="1" dirty="0" err="1">
                <a:latin typeface="Times New Roman" panose="02020603050405020304" pitchFamily="18" charset="0"/>
                <a:cs typeface="Times New Roman" panose="02020603050405020304" pitchFamily="18" charset="0"/>
              </a:rPr>
              <a:t>odcast</a:t>
            </a:r>
            <a:r>
              <a:rPr lang="el-GR" b="1" dirty="0">
                <a:latin typeface="Times New Roman" panose="02020603050405020304" pitchFamily="18" charset="0"/>
                <a:cs typeface="Times New Roman" panose="02020603050405020304" pitchFamily="18" charset="0"/>
              </a:rPr>
              <a:t>»</a:t>
            </a:r>
          </a:p>
          <a:p>
            <a:pPr>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ένα </a:t>
            </a:r>
            <a:r>
              <a:rPr lang="en-GB" dirty="0">
                <a:latin typeface="Times New Roman" panose="02020603050405020304" pitchFamily="18" charset="0"/>
                <a:cs typeface="Times New Roman" panose="02020603050405020304" pitchFamily="18" charset="0"/>
              </a:rPr>
              <a:t>podcast </a:t>
            </a:r>
            <a:r>
              <a:rPr lang="el-GR" dirty="0">
                <a:latin typeface="Times New Roman" panose="02020603050405020304" pitchFamily="18" charset="0"/>
                <a:cs typeface="Times New Roman" panose="02020603050405020304" pitchFamily="18" charset="0"/>
              </a:rPr>
              <a:t>στο οποίο συζητούν θέματα όπως: Πώς βλέπει η γενιά των νέων τον θεσμό του γάμου στη σύγχρονη εποχή; Ποια κοινωνικά στερεότυπα επιβιώνουν ακόμα σε σχέση με τον θεσμό; Αν όχι, ποια είναι τα νέα κοινωνικά στερεότυπα;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013A587F-837F-1945-B3BA-6299A0663FB3}"/>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A4581457-641C-0F61-D76D-B7BADE310C21}"/>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98539813-3C2D-070E-2A22-423829AC22B4}"/>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D2312513-5BE8-3CF7-C030-CC9EA1020FE1}"/>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23203B2D-7D46-844A-0515-AF743A60606D}"/>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695DAE10-48DF-14BA-A9C6-ECCEAEBFD36F}"/>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8B59B963-094D-9796-1669-B639BC395A57}"/>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B468CC1F-B168-5C1B-A092-ADDE46DD61AB}"/>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751AD451-475F-1233-6D81-5FC045CBA0B3}"/>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B4EBFB5A-9B26-69A4-AB73-A7CCC066EE2E}"/>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C0102B99-AC7F-8581-EF21-4100123F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5" name="Εικόνα 4">
            <a:extLst>
              <a:ext uri="{FF2B5EF4-FFF2-40B4-BE49-F238E27FC236}">
                <a16:creationId xmlns:a16="http://schemas.microsoft.com/office/drawing/2014/main" id="{3E351014-7379-82DD-BFCC-7ADD03306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17" y="2171051"/>
            <a:ext cx="3733800" cy="2171995"/>
          </a:xfrm>
          <a:prstGeom prst="rect">
            <a:avLst/>
          </a:prstGeom>
        </p:spPr>
      </p:pic>
      <p:pic>
        <p:nvPicPr>
          <p:cNvPr id="8" name="Εικόνα 7">
            <a:extLst>
              <a:ext uri="{FF2B5EF4-FFF2-40B4-BE49-F238E27FC236}">
                <a16:creationId xmlns:a16="http://schemas.microsoft.com/office/drawing/2014/main" id="{8BBBFC94-6494-2470-EC44-06E311D8C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1" y="6438899"/>
            <a:ext cx="3598216" cy="2057401"/>
          </a:xfrm>
          <a:prstGeom prst="rect">
            <a:avLst/>
          </a:prstGeom>
        </p:spPr>
      </p:pic>
    </p:spTree>
    <p:extLst>
      <p:ext uri="{BB962C8B-B14F-4D97-AF65-F5344CB8AC3E}">
        <p14:creationId xmlns:p14="http://schemas.microsoft.com/office/powerpoint/2010/main" val="4222632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A6BEEF11-C785-43AA-E2C6-7F492484391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F3BB845-768A-7053-D6EC-14DB53D4EDBA}"/>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F61752D6-8D01-F1C7-C2D9-B04FD6D022A9}"/>
              </a:ext>
            </a:extLst>
          </p:cNvPr>
          <p:cNvSpPr txBox="1"/>
          <p:nvPr/>
        </p:nvSpPr>
        <p:spPr>
          <a:xfrm>
            <a:off x="990600" y="1155389"/>
            <a:ext cx="80768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5</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174E367F-F197-2862-BDA5-3ECF52D7AC3F}"/>
              </a:ext>
            </a:extLst>
          </p:cNvPr>
          <p:cNvSpPr txBox="1"/>
          <p:nvPr/>
        </p:nvSpPr>
        <p:spPr>
          <a:xfrm>
            <a:off x="5221556" y="1866900"/>
            <a:ext cx="4379645" cy="2830070"/>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«Από γενιά σε γενιά»</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ένα βίντεο στο οποίο παρουσιάζουν την ίδια κατάσταση στην οποία βρίσκονται οι πρωταγωνιστές/</a:t>
            </a:r>
            <a:r>
              <a:rPr lang="el-GR" dirty="0" err="1">
                <a:latin typeface="Times New Roman" panose="02020603050405020304" pitchFamily="18" charset="0"/>
                <a:cs typeface="Times New Roman" panose="02020603050405020304" pitchFamily="18" charset="0"/>
              </a:rPr>
              <a:t>στριες</a:t>
            </a:r>
            <a:r>
              <a:rPr lang="el-GR" dirty="0">
                <a:latin typeface="Times New Roman" panose="02020603050405020304" pitchFamily="18" charset="0"/>
                <a:cs typeface="Times New Roman" panose="02020603050405020304" pitchFamily="18" charset="0"/>
              </a:rPr>
              <a:t> του έργου, αλλά σύμφωνα με τον τρόπο που θα αντιδρούσε η κάθε γενιά ανάλογα με τις αξίες και τα χαρακτηριστικά της (</a:t>
            </a:r>
            <a:r>
              <a:rPr lang="fr-FR" dirty="0">
                <a:latin typeface="Times New Roman" panose="02020603050405020304" pitchFamily="18" charset="0"/>
                <a:cs typeface="Times New Roman" panose="02020603050405020304" pitchFamily="18" charset="0"/>
              </a:rPr>
              <a:t>Silent </a:t>
            </a:r>
            <a:r>
              <a:rPr lang="fr-FR" dirty="0" err="1">
                <a:latin typeface="Times New Roman" panose="02020603050405020304" pitchFamily="18" charset="0"/>
                <a:cs typeface="Times New Roman" panose="02020603050405020304" pitchFamily="18" charset="0"/>
              </a:rPr>
              <a:t>Generation</a:t>
            </a:r>
            <a:r>
              <a:rPr lang="fr-FR" dirty="0">
                <a:latin typeface="Times New Roman" panose="02020603050405020304" pitchFamily="18" charset="0"/>
                <a:cs typeface="Times New Roman" panose="02020603050405020304" pitchFamily="18" charset="0"/>
              </a:rPr>
              <a:t>, Baby Boomers, </a:t>
            </a:r>
            <a:r>
              <a:rPr lang="fr-FR" dirty="0" err="1">
                <a:latin typeface="Times New Roman" panose="02020603050405020304" pitchFamily="18" charset="0"/>
                <a:cs typeface="Times New Roman" panose="02020603050405020304" pitchFamily="18" charset="0"/>
              </a:rPr>
              <a:t>Gen</a:t>
            </a:r>
            <a:r>
              <a:rPr lang="fr-FR" dirty="0">
                <a:latin typeface="Times New Roman" panose="02020603050405020304" pitchFamily="18" charset="0"/>
                <a:cs typeface="Times New Roman" panose="02020603050405020304" pitchFamily="18" charset="0"/>
              </a:rPr>
              <a:t> X, </a:t>
            </a:r>
            <a:r>
              <a:rPr lang="en-GB" dirty="0" err="1">
                <a:latin typeface="Times New Roman" panose="02020603050405020304" pitchFamily="18" charset="0"/>
                <a:cs typeface="Times New Roman" panose="02020603050405020304" pitchFamily="18" charset="0"/>
              </a:rPr>
              <a:t>Millenials</a:t>
            </a:r>
            <a:r>
              <a:rPr lang="en-GB"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Gen</a:t>
            </a:r>
            <a:r>
              <a:rPr lang="fr-FR" dirty="0">
                <a:latin typeface="Times New Roman" panose="02020603050405020304" pitchFamily="18" charset="0"/>
                <a:cs typeface="Times New Roman" panose="02020603050405020304" pitchFamily="18" charset="0"/>
              </a:rPr>
              <a:t> Z, </a:t>
            </a:r>
            <a:r>
              <a:rPr lang="fr-FR" dirty="0" err="1">
                <a:latin typeface="Times New Roman" panose="02020603050405020304" pitchFamily="18" charset="0"/>
                <a:cs typeface="Times New Roman" panose="02020603050405020304" pitchFamily="18" charset="0"/>
              </a:rPr>
              <a:t>Gen</a:t>
            </a:r>
            <a:r>
              <a:rPr lang="fr-FR" dirty="0">
                <a:latin typeface="Times New Roman" panose="02020603050405020304" pitchFamily="18" charset="0"/>
                <a:cs typeface="Times New Roman" panose="02020603050405020304" pitchFamily="18" charset="0"/>
              </a:rPr>
              <a:t> A)</a:t>
            </a:r>
            <a:r>
              <a:rPr lang="el-GR"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0A9887A0-2B69-82EB-BEE3-C75B2551A963}"/>
              </a:ext>
            </a:extLst>
          </p:cNvPr>
          <p:cNvSpPr txBox="1"/>
          <p:nvPr/>
        </p:nvSpPr>
        <p:spPr>
          <a:xfrm>
            <a:off x="457200" y="5267619"/>
            <a:ext cx="1366102" cy="923330"/>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6</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A9A00F7D-6A05-D414-FF58-E33B75E41CAD}"/>
              </a:ext>
            </a:extLst>
          </p:cNvPr>
          <p:cNvSpPr txBox="1"/>
          <p:nvPr/>
        </p:nvSpPr>
        <p:spPr>
          <a:xfrm>
            <a:off x="5334000" y="5448300"/>
            <a:ext cx="4573282" cy="48306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«Διασκευή για το θέατρο ή το σινεμά-μετασχηματισμός αφηγηματικών τεχνικών»</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μπορούν να επιλέξουν μια σκηνή και να τη δραματοποιήσουν ή να γράψουν τις σκηνοθετικές οδηγίες για την κινηματογραφική της μεταφορά. Μπορούν να χρησιμοποιήσουν διαφορετικό ύφος, π.χ. πιο κωμικό, πιο δραματικό, ή να αλλάξουν αφηγηματικό τρόπο. Στο ίδιο πλαίσιο, μπορούν να αξιοποιήσουν την  αφηγηματική τεχνική του χρόνου και να την μετασχηματίσουν στις σκηνοθετικές οδηγίες ή να μετατρέψουν αφηγηματικά αποσπάσματα του έργου σε διαλογικά. </a:t>
            </a:r>
            <a:endParaRPr lang="en-GB"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B76657CA-163A-02C0-1362-F1E6CBE3D04B}"/>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20A999E0-22D2-317C-1B1A-C33ADE64EB31}"/>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447124CE-D3EF-087B-4F28-44C5A1FDB777}"/>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43568294-6CEB-D40E-96D8-A0FC18732848}"/>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066168A7-9E2F-A12C-EBCF-272D08224307}"/>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999D75F4-16B5-0909-5BF2-3745804B46C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B2670C47-5937-0B69-07E7-7F5DC40B81D7}"/>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F950571E-8266-FD5A-A129-A0C425A3E822}"/>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9BA25A53-2947-6FE1-F91B-DAD21226076C}"/>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EE4FFA3E-69DB-C33A-872D-44F9B66E6D10}"/>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648716F8-776A-AEF4-15DF-D69ADAD83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7" name="Εικόνα 6">
            <a:extLst>
              <a:ext uri="{FF2B5EF4-FFF2-40B4-BE49-F238E27FC236}">
                <a16:creationId xmlns:a16="http://schemas.microsoft.com/office/drawing/2014/main" id="{9AF1C57C-EA23-6267-18BF-585C264A8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17" y="1866900"/>
            <a:ext cx="3846146" cy="2363326"/>
          </a:xfrm>
          <a:prstGeom prst="rect">
            <a:avLst/>
          </a:prstGeom>
        </p:spPr>
      </p:pic>
      <p:pic>
        <p:nvPicPr>
          <p:cNvPr id="6" name="Εικόνα 5">
            <a:extLst>
              <a:ext uri="{FF2B5EF4-FFF2-40B4-BE49-F238E27FC236}">
                <a16:creationId xmlns:a16="http://schemas.microsoft.com/office/drawing/2014/main" id="{9F21DDE0-42C0-4106-AD64-81E063BA2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71" y="6351040"/>
            <a:ext cx="3958492" cy="2272065"/>
          </a:xfrm>
          <a:prstGeom prst="rect">
            <a:avLst/>
          </a:prstGeom>
        </p:spPr>
      </p:pic>
    </p:spTree>
    <p:extLst>
      <p:ext uri="{BB962C8B-B14F-4D97-AF65-F5344CB8AC3E}">
        <p14:creationId xmlns:p14="http://schemas.microsoft.com/office/powerpoint/2010/main" val="1272007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D81FFAB2-FDDD-E8ED-7F03-598C3505B7F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59E664E-3B08-AB87-D5DB-403FFC44DF93}"/>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925627D0-D3B1-B4BA-6DBC-40AE8C25FA85}"/>
              </a:ext>
            </a:extLst>
          </p:cNvPr>
          <p:cNvSpPr txBox="1"/>
          <p:nvPr/>
        </p:nvSpPr>
        <p:spPr>
          <a:xfrm>
            <a:off x="536089" y="1028701"/>
            <a:ext cx="68311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7</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6006E510-18A3-FD5D-E7F4-E61DBC86EC79}"/>
              </a:ext>
            </a:extLst>
          </p:cNvPr>
          <p:cNvSpPr txBox="1"/>
          <p:nvPr/>
        </p:nvSpPr>
        <p:spPr>
          <a:xfrm>
            <a:off x="5304224" y="1028701"/>
            <a:ext cx="4982775" cy="8406981"/>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«Χάρτης ψυχολογικών τύπων» </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δημιουργούν έναν χάρτη με τους ψυχολογικούς τύπους των χαρακτήρων του έργου χρησιμοποιώντας ψηφιακή εφαρμογή.</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«Παιχνίδι ρόλων- «Οικογενειακό συμβούλιο» </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αναλαμβάνουν τους ρόλους της </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της Σιόρας Επιστήμης, του πατέρα της </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του Αντρέα και αποφασίζουν αν θα γίνει ο γάμος.</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Graphic novel</a:t>
            </a: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δημιουργούν σε </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κόμικ</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μια σκηνή που τους άρεσε περισσότερο.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«Λογοτεχνικός αποχαιρετισμός»</a:t>
            </a:r>
            <a:b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Η τάξη δημιουργεί μια συλλογική αφίσα/ψηφιακό έργο με τίτλο «Το μήνυμα της </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σήμερα»</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και κάθε μαθητής/</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τρια</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γράφει μια λέξη/φράση-μήνυμα.</a:t>
            </a:r>
          </a:p>
          <a:p>
            <a:pPr marL="0" marR="0" lvl="0" indent="0" algn="l" defTabSz="914400" rtl="0" eaLnBrk="1" fontAlgn="auto" latinLnBrk="0" hangingPunct="1">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B5150DEE-63A6-65CA-E04C-76EA5BC45F45}"/>
              </a:ext>
            </a:extLst>
          </p:cNvPr>
          <p:cNvSpPr txBox="1"/>
          <p:nvPr/>
        </p:nvSpPr>
        <p:spPr>
          <a:xfrm>
            <a:off x="-189724" y="6358657"/>
            <a:ext cx="1368911" cy="138499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endParaRPr lang="el-GR" sz="3600" dirty="0">
              <a:solidFill>
                <a:srgbClr val="7C898B"/>
              </a:solidFill>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10</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41B8B062-E960-84B4-9BFC-F84BD16955A9}"/>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589EBE21-5124-D768-783B-79EC26A25157}"/>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78CD6CB2-7204-BBE5-96C7-C95DBB803481}"/>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3834DE6F-869A-9B9C-F54A-D83C91E01D0C}"/>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3AD6B28D-501C-0083-FB9E-E5D0577EF53F}"/>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3B658009-6D02-4908-7A6C-3B4BC088A3BE}"/>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886C4F2C-A33F-E3ED-0119-47F04517B75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1F24A060-6FB4-1C00-AA56-18FC6A7C1531}"/>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F14FFA85-81AB-F46A-6AB3-EA96225F4CF0}"/>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A908DE58-0111-5F3E-6651-250E85709504}"/>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D8505E90-1510-31AF-EFF2-3CD246960DAB}"/>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94BDD37D-26BC-B001-F0C9-3423AFDC0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 name="Εικόνα 3">
            <a:extLst>
              <a:ext uri="{FF2B5EF4-FFF2-40B4-BE49-F238E27FC236}">
                <a16:creationId xmlns:a16="http://schemas.microsoft.com/office/drawing/2014/main" id="{D6FB9138-83DC-B3FC-2CE3-E5DE8FE26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091" y="1028701"/>
            <a:ext cx="3565932" cy="1412655"/>
          </a:xfrm>
          <a:prstGeom prst="rect">
            <a:avLst/>
          </a:prstGeom>
        </p:spPr>
      </p:pic>
      <p:pic>
        <p:nvPicPr>
          <p:cNvPr id="7" name="Εικόνα 6">
            <a:extLst>
              <a:ext uri="{FF2B5EF4-FFF2-40B4-BE49-F238E27FC236}">
                <a16:creationId xmlns:a16="http://schemas.microsoft.com/office/drawing/2014/main" id="{A5516155-8A88-479B-7D00-9EFEACD28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183" y="5104210"/>
            <a:ext cx="3525840" cy="1673906"/>
          </a:xfrm>
          <a:prstGeom prst="rect">
            <a:avLst/>
          </a:prstGeom>
        </p:spPr>
      </p:pic>
      <p:pic>
        <p:nvPicPr>
          <p:cNvPr id="14" name="Εικόνα 13">
            <a:extLst>
              <a:ext uri="{FF2B5EF4-FFF2-40B4-BE49-F238E27FC236}">
                <a16:creationId xmlns:a16="http://schemas.microsoft.com/office/drawing/2014/main" id="{A3EF030B-976E-1FDA-BA8B-97EE63886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764" y="7310763"/>
            <a:ext cx="3728259" cy="1718937"/>
          </a:xfrm>
          <a:prstGeom prst="rect">
            <a:avLst/>
          </a:prstGeom>
        </p:spPr>
      </p:pic>
      <p:sp>
        <p:nvSpPr>
          <p:cNvPr id="8" name="TextBox 7">
            <a:extLst>
              <a:ext uri="{FF2B5EF4-FFF2-40B4-BE49-F238E27FC236}">
                <a16:creationId xmlns:a16="http://schemas.microsoft.com/office/drawing/2014/main" id="{D3B856A5-D93D-6B80-8BE6-C41B791D1D37}"/>
              </a:ext>
            </a:extLst>
          </p:cNvPr>
          <p:cNvSpPr txBox="1"/>
          <p:nvPr/>
        </p:nvSpPr>
        <p:spPr>
          <a:xfrm>
            <a:off x="116111" y="3086100"/>
            <a:ext cx="1103090"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8</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25" name="TextBox 24">
            <a:extLst>
              <a:ext uri="{FF2B5EF4-FFF2-40B4-BE49-F238E27FC236}">
                <a16:creationId xmlns:a16="http://schemas.microsoft.com/office/drawing/2014/main" id="{BD75C0E2-8956-CAEB-ED2D-B783925C42BB}"/>
              </a:ext>
            </a:extLst>
          </p:cNvPr>
          <p:cNvSpPr txBox="1"/>
          <p:nvPr/>
        </p:nvSpPr>
        <p:spPr>
          <a:xfrm>
            <a:off x="384826" y="5082859"/>
            <a:ext cx="838201"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9</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pic>
        <p:nvPicPr>
          <p:cNvPr id="27" name="Εικόνα 26">
            <a:extLst>
              <a:ext uri="{FF2B5EF4-FFF2-40B4-BE49-F238E27FC236}">
                <a16:creationId xmlns:a16="http://schemas.microsoft.com/office/drawing/2014/main" id="{8B972087-DCB1-B9C2-827E-8648CA697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091" y="3061902"/>
            <a:ext cx="3565932" cy="1673906"/>
          </a:xfrm>
          <a:prstGeom prst="rect">
            <a:avLst/>
          </a:prstGeom>
        </p:spPr>
      </p:pic>
    </p:spTree>
    <p:extLst>
      <p:ext uri="{BB962C8B-B14F-4D97-AF65-F5344CB8AC3E}">
        <p14:creationId xmlns:p14="http://schemas.microsoft.com/office/powerpoint/2010/main" val="2178038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499EAB86-896D-A188-669F-CF4C03A9EAC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7A5B30D-DF0B-DCB7-EA1B-6BDF62BD7818}"/>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B1DD7DB6-B8F4-A696-CB43-F404BACB47E8}"/>
              </a:ext>
            </a:extLst>
          </p:cNvPr>
          <p:cNvSpPr txBox="1"/>
          <p:nvPr/>
        </p:nvSpPr>
        <p:spPr>
          <a:xfrm>
            <a:off x="536089" y="1028701"/>
            <a:ext cx="68311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11</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2AA35140-4934-C568-C0B7-C89AD7804D2B}"/>
              </a:ext>
            </a:extLst>
          </p:cNvPr>
          <p:cNvSpPr txBox="1"/>
          <p:nvPr/>
        </p:nvSpPr>
        <p:spPr>
          <a:xfrm>
            <a:off x="5304224" y="1028701"/>
            <a:ext cx="4982775" cy="9164112"/>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«Η </a:t>
            </a:r>
            <a:r>
              <a:rPr kumimoji="0" lang="el-GR"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a:t>
            </a: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ο Αντρέας στη γραμμή του χρόνου»</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δημιουργούν μια </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χρονογραμμή</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με τις βασικές σκηνές που παρουσιάζουν την εξέλιξη των συναισθημάτων τους μέχρι την κορύφωση του έργου.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«Δημιουργία αφίσας-Στίχοι τραγουδιού»</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δημιουργούν μια αφίσα με θέμα το μοτίβο του έργου «Ανάθεμά τα τα τάλαρα» ή γράφουν στίχους για ένα τραγούδι βάζοντας στο ρεφρέν αυτό το μοτίβο.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«Αναδιάταξη γεγονότων»</a:t>
            </a:r>
          </a:p>
          <a:p>
            <a:pPr marL="0" marR="0" lvl="0" indent="0" algn="l" defTabSz="914400" rtl="0" eaLnBrk="1" fontAlgn="auto" latinLnBrk="0" hangingPunct="1">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εντοπίζουν τα σημεία στα οποία προωθείται η πλοκή και αναδιατάσσουν τη σειρά των γεγονότων ή αφαιρούν ή παραλλάσουν κάποιο από αυτά για να εξετάσουν πώς θα άλλαζε η πλοκή.</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«Το προφίλ της </a:t>
            </a:r>
            <a:r>
              <a:rPr kumimoji="0" lang="el-GR"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του Αντρέα στα μέσα κοινωνικής δικτύωσης»</a:t>
            </a:r>
          </a:p>
          <a:p>
            <a:pPr marL="0" marR="0" lvl="0" indent="0" algn="l" defTabSz="914400" rtl="0" eaLnBrk="1" fontAlgn="auto" latinLnBrk="0" hangingPunct="1">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Σύνθεση ενός «βιογραφικού» της </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του Αντρέα: ποιες θα ήταν οι αναρτήσεις που θα έκαναν στον λογαριασμό τους, τι θα έγραφαν ως μήνυμα, ποιες φωτογραφίες θα ανέβαζαν; </a:t>
            </a:r>
            <a:endParaRPr kumimoji="0" lang="en-GB"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86454ED8-3075-669F-7610-D19058C82704}"/>
              </a:ext>
            </a:extLst>
          </p:cNvPr>
          <p:cNvSpPr txBox="1"/>
          <p:nvPr/>
        </p:nvSpPr>
        <p:spPr>
          <a:xfrm>
            <a:off x="536088" y="5143501"/>
            <a:ext cx="699309"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13</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4BEF8D0D-1742-84E3-F6D4-A65A9066B19D}"/>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15B0930E-9DF2-5FBB-C8AF-B10C2518ED14}"/>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59528923-67EF-AA65-1BDA-EACCE832AA60}"/>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76D94FC8-F780-F23F-E610-D5EB069B6322}"/>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E9D3E90E-0C5A-108F-F3EC-8C564F397BAC}"/>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281BC969-21C8-DB3A-D039-34F8594489C7}"/>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2BBC3CF6-B650-D0D1-6E70-6A4651562D3F}"/>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8120CB9F-A671-BC7D-D501-D3418C0C249A}"/>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B3367EDA-ECDA-3839-1DEB-769BEDC825C3}"/>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C7873D9F-D35E-FBC8-DC83-5A3FA8FF0DBB}"/>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CC638B24-F5EB-CD3B-79B9-E635ADF5F1B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299B4785-F44E-7A91-D768-DCCD81847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6" name="Εικόνα 5">
            <a:extLst>
              <a:ext uri="{FF2B5EF4-FFF2-40B4-BE49-F238E27FC236}">
                <a16:creationId xmlns:a16="http://schemas.microsoft.com/office/drawing/2014/main" id="{61E849B5-ACCA-8844-746E-29D68A4D8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207" y="1008072"/>
            <a:ext cx="3658399" cy="1549805"/>
          </a:xfrm>
          <a:prstGeom prst="rect">
            <a:avLst/>
          </a:prstGeom>
        </p:spPr>
      </p:pic>
      <p:pic>
        <p:nvPicPr>
          <p:cNvPr id="8" name="Εικόνα 7">
            <a:extLst>
              <a:ext uri="{FF2B5EF4-FFF2-40B4-BE49-F238E27FC236}">
                <a16:creationId xmlns:a16="http://schemas.microsoft.com/office/drawing/2014/main" id="{B978D8D5-FAEB-669A-FA44-C20BF6076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207" y="2933700"/>
            <a:ext cx="3572433" cy="1614487"/>
          </a:xfrm>
          <a:prstGeom prst="rect">
            <a:avLst/>
          </a:prstGeom>
        </p:spPr>
      </p:pic>
      <p:pic>
        <p:nvPicPr>
          <p:cNvPr id="14" name="Εικόνα 13">
            <a:extLst>
              <a:ext uri="{FF2B5EF4-FFF2-40B4-BE49-F238E27FC236}">
                <a16:creationId xmlns:a16="http://schemas.microsoft.com/office/drawing/2014/main" id="{20C0EE03-E009-7C64-4157-46AEBF651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6327" y="5143500"/>
            <a:ext cx="3572433" cy="1738607"/>
          </a:xfrm>
          <a:prstGeom prst="rect">
            <a:avLst/>
          </a:prstGeom>
        </p:spPr>
      </p:pic>
      <p:pic>
        <p:nvPicPr>
          <p:cNvPr id="26" name="Εικόνα 25">
            <a:extLst>
              <a:ext uri="{FF2B5EF4-FFF2-40B4-BE49-F238E27FC236}">
                <a16:creationId xmlns:a16="http://schemas.microsoft.com/office/drawing/2014/main" id="{919D3686-FC6A-17BD-EE41-81175EF50B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327" y="7705677"/>
            <a:ext cx="3374273" cy="1704975"/>
          </a:xfrm>
          <a:prstGeom prst="rect">
            <a:avLst/>
          </a:prstGeom>
        </p:spPr>
      </p:pic>
      <p:sp>
        <p:nvSpPr>
          <p:cNvPr id="28" name="TextBox 27">
            <a:extLst>
              <a:ext uri="{FF2B5EF4-FFF2-40B4-BE49-F238E27FC236}">
                <a16:creationId xmlns:a16="http://schemas.microsoft.com/office/drawing/2014/main" id="{0C7D12E0-580A-059D-F1EB-0B918EE2E81D}"/>
              </a:ext>
            </a:extLst>
          </p:cNvPr>
          <p:cNvSpPr txBox="1"/>
          <p:nvPr/>
        </p:nvSpPr>
        <p:spPr>
          <a:xfrm>
            <a:off x="190071" y="2933700"/>
            <a:ext cx="1045327"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12</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36" name="TextBox 35">
            <a:extLst>
              <a:ext uri="{FF2B5EF4-FFF2-40B4-BE49-F238E27FC236}">
                <a16:creationId xmlns:a16="http://schemas.microsoft.com/office/drawing/2014/main" id="{685A3CED-3E7E-DB1A-D4F5-5599A0729352}"/>
              </a:ext>
            </a:extLst>
          </p:cNvPr>
          <p:cNvSpPr txBox="1"/>
          <p:nvPr/>
        </p:nvSpPr>
        <p:spPr>
          <a:xfrm>
            <a:off x="-4134445" y="7705677"/>
            <a:ext cx="5369842"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14</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Tree>
    <p:extLst>
      <p:ext uri="{BB962C8B-B14F-4D97-AF65-F5344CB8AC3E}">
        <p14:creationId xmlns:p14="http://schemas.microsoft.com/office/powerpoint/2010/main" val="3757589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DC1DCA55-0CC5-49CA-BFF2-5C8523DF57C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A290FB8-B2D1-EF8A-73F0-72FB902FD177}"/>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A57EA6CF-6071-194F-1C7B-D08C2880F81D}"/>
              </a:ext>
            </a:extLst>
          </p:cNvPr>
          <p:cNvSpPr txBox="1"/>
          <p:nvPr/>
        </p:nvSpPr>
        <p:spPr>
          <a:xfrm>
            <a:off x="536089" y="1028701"/>
            <a:ext cx="68311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a:t>
            </a: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5</a:t>
            </a:r>
          </a:p>
        </p:txBody>
      </p:sp>
      <p:sp>
        <p:nvSpPr>
          <p:cNvPr id="10" name="TextBox 10">
            <a:extLst>
              <a:ext uri="{FF2B5EF4-FFF2-40B4-BE49-F238E27FC236}">
                <a16:creationId xmlns:a16="http://schemas.microsoft.com/office/drawing/2014/main" id="{EA54F514-E39E-F5AA-0251-69F715E43E3D}"/>
              </a:ext>
            </a:extLst>
          </p:cNvPr>
          <p:cNvSpPr txBox="1"/>
          <p:nvPr/>
        </p:nvSpPr>
        <p:spPr>
          <a:xfrm>
            <a:off x="5304224" y="1028701"/>
            <a:ext cx="4982775" cy="9847376"/>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Ανοιχτή επιστολή προς τον Κωνσταντίνο Θεοτόκη</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δημοσιεύουν στην εφημερίδα του σχολείου μια «ανοιχτή επιστολή» προς τον συγγραφέα, στην οποία εκφράζουν τις σκέψεις τους για το έργο και διατυπώνουν υποθετικές ερωτήσεις που θα του έκαναν αν ήταν σύγχρονός τους.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Δημιουργία θεατρικής σκηνής με σύγχρονη ματιά</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επιλέγουν μια σημαντική σκηνή από το έργο (π.χ. την πρώτη συνάντηση του Αντρέα και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τη διασκευάζουν σε σύγχρονο πλαίσιο (π.χ. για τα μέσα κοινωνικής δικτύωσης ή για ένα θεατρικό μοντέρνας εκδοχής). </a:t>
            </a:r>
            <a:endParaRPr lang="en-GB"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«Συζήτηση σε τηλεοπτική εκπομπή»</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συζητούν για το έργο στο πλαίσιο τηλεοπτικής εκπομπής σα να ήταν κριτικοί λογοτεχνίας. Εξηγούν ποιος χαρακτήρας τους άρεσε περισσότερο και γιατί, αν η ιστορία είναι επίκαιρη σήμερα και αναφέρονται στο έργο με τρόπο που να προσελκύσει τους αναγνώστες και τις αναγνώστριες.</a:t>
            </a:r>
          </a:p>
          <a:p>
            <a:pPr lvl="0"/>
            <a:endParaRPr lang="en-GB" dirty="0">
              <a:latin typeface="Times New Roman" panose="02020603050405020304" pitchFamily="18" charset="0"/>
              <a:cs typeface="Times New Roman" panose="02020603050405020304" pitchFamily="18" charset="0"/>
            </a:endParaRPr>
          </a:p>
          <a:p>
            <a:pPr lvl="0"/>
            <a:endParaRPr lang="en-GB"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«Βιβλιοκριτική»</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γράφουν μια βιβλιοκριτική για το έργο, με στόχο να προσελκύσουν νέο αναγνωστικό κοινό ή δημιουργούν ένα σύντομο βίντεο στο οποίο παρουσιάζουν το βιβλίο σε μια πλατφόρμα βιβλιοκριτικής. </a:t>
            </a:r>
            <a:endParaRPr lang="en-GB" dirty="0">
              <a:latin typeface="Times New Roman" panose="02020603050405020304" pitchFamily="18" charset="0"/>
              <a:cs typeface="Times New Roman" panose="02020603050405020304" pitchFamily="18" charset="0"/>
            </a:endParaRPr>
          </a:p>
          <a:p>
            <a:pPr>
              <a:lnSpc>
                <a:spcPct val="120000"/>
              </a:lnSpc>
            </a:pPr>
            <a:endParaRPr lang="en-GB" sz="20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F9AE8A5D-138A-32E9-1706-A89CF24454CB}"/>
              </a:ext>
            </a:extLst>
          </p:cNvPr>
          <p:cNvSpPr txBox="1"/>
          <p:nvPr/>
        </p:nvSpPr>
        <p:spPr>
          <a:xfrm>
            <a:off x="-189724" y="5775893"/>
            <a:ext cx="132022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a:t>
            </a: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7</a:t>
            </a:r>
          </a:p>
        </p:txBody>
      </p:sp>
      <p:sp>
        <p:nvSpPr>
          <p:cNvPr id="12" name="TextBox 12">
            <a:extLst>
              <a:ext uri="{FF2B5EF4-FFF2-40B4-BE49-F238E27FC236}">
                <a16:creationId xmlns:a16="http://schemas.microsoft.com/office/drawing/2014/main" id="{FDF578ED-84AA-6FF0-DC20-969ADF022196}"/>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558D6C5A-F6E0-495D-31FE-571E6D817CD1}"/>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31A30F93-CFED-6C11-C332-AE65A3F358E3}"/>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251A1FA3-A580-92F6-3A48-ECF3369FB633}"/>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F889A075-E07F-E6FA-0468-BF2C1AFD733E}"/>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AF39FE86-E8B7-BFB1-D653-935DEE389255}"/>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84509040-1C24-241A-D110-EA8C8A93AB1F}"/>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2F78FBC9-5F34-F2AB-0003-18B78D49CF3D}"/>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601962DD-019B-7E87-15F2-DC1EC0D1F65C}"/>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68E1BECB-045A-C505-1F99-CDCF0C9BDC7D}"/>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1B339CC4-93C9-6E16-C1EA-B000DBB412BE}"/>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397EE73E-9546-19A1-C42E-87739CB1C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 name="Εικόνα 3">
            <a:extLst>
              <a:ext uri="{FF2B5EF4-FFF2-40B4-BE49-F238E27FC236}">
                <a16:creationId xmlns:a16="http://schemas.microsoft.com/office/drawing/2014/main" id="{D41CD3D9-FC6F-CA09-B8F8-F7E76D11A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819" y="1028701"/>
            <a:ext cx="3220253" cy="1906080"/>
          </a:xfrm>
          <a:prstGeom prst="rect">
            <a:avLst/>
          </a:prstGeom>
        </p:spPr>
      </p:pic>
      <p:pic>
        <p:nvPicPr>
          <p:cNvPr id="5" name="Εικόνα 4">
            <a:extLst>
              <a:ext uri="{FF2B5EF4-FFF2-40B4-BE49-F238E27FC236}">
                <a16:creationId xmlns:a16="http://schemas.microsoft.com/office/drawing/2014/main" id="{92039B38-5643-4119-2527-A9B343C82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19" y="3416957"/>
            <a:ext cx="3220254" cy="1726543"/>
          </a:xfrm>
          <a:prstGeom prst="rect">
            <a:avLst/>
          </a:prstGeom>
        </p:spPr>
      </p:pic>
      <p:pic>
        <p:nvPicPr>
          <p:cNvPr id="7" name="Εικόνα 6">
            <a:extLst>
              <a:ext uri="{FF2B5EF4-FFF2-40B4-BE49-F238E27FC236}">
                <a16:creationId xmlns:a16="http://schemas.microsoft.com/office/drawing/2014/main" id="{D738DE97-B636-0754-2136-62B4E40CD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7559" y="5749797"/>
            <a:ext cx="3220255" cy="1895475"/>
          </a:xfrm>
          <a:prstGeom prst="rect">
            <a:avLst/>
          </a:prstGeom>
        </p:spPr>
      </p:pic>
      <p:pic>
        <p:nvPicPr>
          <p:cNvPr id="13" name="Εικόνα 12">
            <a:extLst>
              <a:ext uri="{FF2B5EF4-FFF2-40B4-BE49-F238E27FC236}">
                <a16:creationId xmlns:a16="http://schemas.microsoft.com/office/drawing/2014/main" id="{D29C67FB-59A4-3CBC-3B47-FA89F4CE8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3380" y="8081962"/>
            <a:ext cx="2276475" cy="1895475"/>
          </a:xfrm>
          <a:prstGeom prst="rect">
            <a:avLst/>
          </a:prstGeom>
        </p:spPr>
      </p:pic>
      <p:sp>
        <p:nvSpPr>
          <p:cNvPr id="26" name="TextBox 25">
            <a:extLst>
              <a:ext uri="{FF2B5EF4-FFF2-40B4-BE49-F238E27FC236}">
                <a16:creationId xmlns:a16="http://schemas.microsoft.com/office/drawing/2014/main" id="{C9548535-B21F-71E9-59CC-3C5A2810D049}"/>
              </a:ext>
            </a:extLst>
          </p:cNvPr>
          <p:cNvSpPr txBox="1"/>
          <p:nvPr/>
        </p:nvSpPr>
        <p:spPr>
          <a:xfrm flipH="1">
            <a:off x="422690" y="3416956"/>
            <a:ext cx="855206"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a:t>
            </a:r>
            <a:r>
              <a:rPr lang="en-US" sz="3600" dirty="0">
                <a:solidFill>
                  <a:srgbClr val="7C898B"/>
                </a:solidFill>
                <a:latin typeface="Lato"/>
                <a:ea typeface="Lato"/>
                <a:cs typeface="Lato"/>
                <a:sym typeface="Lato"/>
              </a:rPr>
              <a:t>6</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33" name="TextBox 32">
            <a:extLst>
              <a:ext uri="{FF2B5EF4-FFF2-40B4-BE49-F238E27FC236}">
                <a16:creationId xmlns:a16="http://schemas.microsoft.com/office/drawing/2014/main" id="{FC9B979E-F29C-DDF7-0685-BF72E7300CF1}"/>
              </a:ext>
            </a:extLst>
          </p:cNvPr>
          <p:cNvSpPr txBox="1"/>
          <p:nvPr/>
        </p:nvSpPr>
        <p:spPr>
          <a:xfrm>
            <a:off x="352475" y="7343298"/>
            <a:ext cx="922731" cy="147732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endParaRPr lang="el-GR" sz="3600" dirty="0">
              <a:solidFill>
                <a:srgbClr val="7C898B"/>
              </a:solidFill>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a:t>
            </a:r>
            <a:r>
              <a:rPr lang="en-US" sz="3600" dirty="0">
                <a:solidFill>
                  <a:srgbClr val="7C898B"/>
                </a:solidFill>
                <a:latin typeface="Lato"/>
                <a:ea typeface="Lato"/>
                <a:cs typeface="Lato"/>
                <a:sym typeface="Lato"/>
              </a:rPr>
              <a:t>8</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Tree>
    <p:extLst>
      <p:ext uri="{BB962C8B-B14F-4D97-AF65-F5344CB8AC3E}">
        <p14:creationId xmlns:p14="http://schemas.microsoft.com/office/powerpoint/2010/main" val="3762056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52E6C142-D7EE-BF0D-064C-D6134DCA7EC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DF54481-74A5-272D-0AEB-39A7DE473C2C}"/>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CB194BED-DC09-A47D-B618-1138CADC6A68}"/>
              </a:ext>
            </a:extLst>
          </p:cNvPr>
          <p:cNvSpPr txBox="1"/>
          <p:nvPr/>
        </p:nvSpPr>
        <p:spPr>
          <a:xfrm>
            <a:off x="417186" y="1259533"/>
            <a:ext cx="76200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lang="en-US" sz="3600" dirty="0">
                <a:solidFill>
                  <a:srgbClr val="7C898B"/>
                </a:solidFill>
                <a:latin typeface="Lato"/>
                <a:ea typeface="Lato"/>
                <a:cs typeface="Lato"/>
                <a:sym typeface="Lato"/>
              </a:rPr>
              <a:t>19</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0A78BCCB-7DA3-90DB-28B6-7C14ACCB134E}"/>
              </a:ext>
            </a:extLst>
          </p:cNvPr>
          <p:cNvSpPr txBox="1"/>
          <p:nvPr/>
        </p:nvSpPr>
        <p:spPr>
          <a:xfrm>
            <a:off x="5304224" y="1028701"/>
            <a:ext cx="4982775" cy="9201045"/>
          </a:xfrm>
          <a:prstGeom prst="rect">
            <a:avLst/>
          </a:prstGeom>
        </p:spPr>
        <p:txBody>
          <a:bodyPr wrap="square" lIns="0" tIns="0" rIns="0" bIns="0" rtlCol="0" anchor="t">
            <a:spAutoFit/>
          </a:bodyPr>
          <a:lstStyle/>
          <a:p>
            <a:endParaRPr lang="el-GR" b="1"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«Αλλαγή ρόλων»</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αντιστρέφουν τους ρόλους των χαρακτήρων και ξαναγράφουν μια σκηνή σύμφωνα με αυτή την αλλαγή. Για παράδειγμα, αν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είχε τη θέση του Αντρέα, πώς θα χειριζόταν τις προκαταλήψεις και τις κοινωνικές πιέσεις;</a:t>
            </a:r>
          </a:p>
          <a:p>
            <a:endParaRPr lang="el-GR"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«Αγώνας λόγων» </a:t>
            </a:r>
          </a:p>
          <a:p>
            <a:pPr lvl="0"/>
            <a:r>
              <a:rPr lang="el-GR" dirty="0">
                <a:latin typeface="Times New Roman" panose="02020603050405020304" pitchFamily="18" charset="0"/>
                <a:cs typeface="Times New Roman" panose="02020603050405020304" pitchFamily="18" charset="0"/>
              </a:rPr>
              <a:t>«Ποιο είναι το ηθικό πρότυπο ανθρώπου;»</a:t>
            </a:r>
            <a:r>
              <a:rPr lang="el-GR" b="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δύο ομάδες και συζητούν για την ηθική υπόσταση του ανθρώπου. </a:t>
            </a:r>
          </a:p>
          <a:p>
            <a:pPr lvl="0"/>
            <a:endParaRPr lang="el-GR" dirty="0">
              <a:latin typeface="Times New Roman" panose="02020603050405020304" pitchFamily="18" charset="0"/>
              <a:cs typeface="Times New Roman" panose="02020603050405020304" pitchFamily="18" charset="0"/>
            </a:endParaRPr>
          </a:p>
          <a:p>
            <a:pPr lvl="0"/>
            <a:endParaRPr lang="el-GR" dirty="0">
              <a:latin typeface="Times New Roman" panose="02020603050405020304" pitchFamily="18" charset="0"/>
              <a:cs typeface="Times New Roman" panose="02020603050405020304" pitchFamily="18" charset="0"/>
            </a:endParaRPr>
          </a:p>
          <a:p>
            <a:pPr lvl="0"/>
            <a:endParaRPr lang="el-GR"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«Σχεδιασμός κοστουμιών-Έκθεση μόδας»</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σχεδιάζουν κοστούμια για τους χαρακτήρες βασισμένα στην εποχή του Θεοτόκη. Παρουσιάζουν τα σχέδιά τους στην τάξη και εξηγούν πώς η ένδυση αντανακλά την κοινωνική θέση και τον χαρακτήρα. </a:t>
            </a:r>
          </a:p>
          <a:p>
            <a:pPr lvl="0"/>
            <a:endParaRPr lang="el-GR" dirty="0">
              <a:latin typeface="Times New Roman" panose="02020603050405020304" pitchFamily="18" charset="0"/>
              <a:cs typeface="Times New Roman" panose="02020603050405020304" pitchFamily="18" charset="0"/>
            </a:endParaRPr>
          </a:p>
          <a:p>
            <a:pPr lvl="0"/>
            <a:endParaRPr lang="el-GR" dirty="0">
              <a:latin typeface="Times New Roman" panose="02020603050405020304" pitchFamily="18" charset="0"/>
              <a:cs typeface="Times New Roman" panose="02020603050405020304" pitchFamily="18" charset="0"/>
            </a:endParaRPr>
          </a:p>
          <a:p>
            <a:pPr lvl="0"/>
            <a:endParaRPr lang="en-GB"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«Δημιουργία σκηνικών»</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αναζητούν χρηστικά αντικείμενα της εποχής σε παλαιοπωλεία ή σχεδιάζουν τα σκηνικά για μια θεατρική μεταφορά του έργου. </a:t>
            </a:r>
            <a:endParaRPr lang="en-GB"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DC0DED0B-6243-E27C-A705-630DE994A6BA}"/>
              </a:ext>
            </a:extLst>
          </p:cNvPr>
          <p:cNvSpPr txBox="1"/>
          <p:nvPr/>
        </p:nvSpPr>
        <p:spPr>
          <a:xfrm>
            <a:off x="-169717" y="5518964"/>
            <a:ext cx="136891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lang="el-GR" sz="3600" dirty="0">
                <a:solidFill>
                  <a:srgbClr val="7C898B"/>
                </a:solidFill>
                <a:latin typeface="Lato"/>
                <a:ea typeface="Lato"/>
                <a:cs typeface="Lato"/>
                <a:sym typeface="Lato"/>
              </a:rPr>
              <a:t>2</a:t>
            </a:r>
            <a:r>
              <a:rPr lang="en-US" sz="3600" dirty="0">
                <a:solidFill>
                  <a:srgbClr val="7C898B"/>
                </a:solidFill>
                <a:latin typeface="Lato"/>
                <a:ea typeface="Lato"/>
                <a:cs typeface="Lato"/>
                <a:sym typeface="Lato"/>
              </a:rPr>
              <a:t>1</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1462A32F-ECD5-3098-7246-5645464E10A2}"/>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7B8906EB-C276-9683-A797-0E5FD94BF0B8}"/>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3EDE86E6-5C2F-9AB1-D373-2D00AC99D2E4}"/>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86E2158A-53B9-6F72-014C-00042F9A4EA6}"/>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8885438F-C7CB-FD53-1180-8ACE15AA0B7C}"/>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85A0DAF9-3C42-113C-E264-09551076556E}"/>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FE60637C-B8D4-5290-79FB-0150E0C9AE6A}"/>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CF7F3C6E-5849-78E7-2119-8DEF27C7BB19}"/>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CABC0C9C-A4D8-06A0-4719-3FF8523EF263}"/>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2FDBFB45-714E-20D8-9B0A-45779CF7838D}"/>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F1B5C7BD-EC0A-7007-074E-71072825FD8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DD5D167D-DF2A-92A6-472B-DEB409CBC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 name="Εικόνα 3">
            <a:extLst>
              <a:ext uri="{FF2B5EF4-FFF2-40B4-BE49-F238E27FC236}">
                <a16:creationId xmlns:a16="http://schemas.microsoft.com/office/drawing/2014/main" id="{2C9DB87A-7A88-73C1-4EAD-330D52AF0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819" y="1276024"/>
            <a:ext cx="3389446" cy="1685925"/>
          </a:xfrm>
          <a:prstGeom prst="rect">
            <a:avLst/>
          </a:prstGeom>
        </p:spPr>
      </p:pic>
      <p:pic>
        <p:nvPicPr>
          <p:cNvPr id="6" name="Εικόνα 5">
            <a:extLst>
              <a:ext uri="{FF2B5EF4-FFF2-40B4-BE49-F238E27FC236}">
                <a16:creationId xmlns:a16="http://schemas.microsoft.com/office/drawing/2014/main" id="{94030E93-FD20-5BCB-22BA-D28581E38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174" y="3326646"/>
            <a:ext cx="3472092" cy="1685925"/>
          </a:xfrm>
          <a:prstGeom prst="rect">
            <a:avLst/>
          </a:prstGeom>
        </p:spPr>
      </p:pic>
      <p:sp>
        <p:nvSpPr>
          <p:cNvPr id="14" name="TextBox 13">
            <a:extLst>
              <a:ext uri="{FF2B5EF4-FFF2-40B4-BE49-F238E27FC236}">
                <a16:creationId xmlns:a16="http://schemas.microsoft.com/office/drawing/2014/main" id="{B621EE31-A2A2-6266-A9F1-7B8CDF4EC09B}"/>
              </a:ext>
            </a:extLst>
          </p:cNvPr>
          <p:cNvSpPr txBox="1"/>
          <p:nvPr/>
        </p:nvSpPr>
        <p:spPr>
          <a:xfrm>
            <a:off x="437192" y="3298935"/>
            <a:ext cx="762001"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2</a:t>
            </a:r>
            <a:r>
              <a:rPr lang="en-US" sz="3600" dirty="0">
                <a:solidFill>
                  <a:srgbClr val="7C898B"/>
                </a:solidFill>
                <a:latin typeface="Lato"/>
                <a:ea typeface="Lato"/>
                <a:cs typeface="Lato"/>
                <a:sym typeface="Lato"/>
              </a:rPr>
              <a:t>0</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89653CA2-80F0-14A1-42E5-926EF77877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174" y="5490724"/>
            <a:ext cx="3405509" cy="1781175"/>
          </a:xfrm>
          <a:prstGeom prst="rect">
            <a:avLst/>
          </a:prstGeom>
        </p:spPr>
      </p:pic>
      <p:pic>
        <p:nvPicPr>
          <p:cNvPr id="28" name="Εικόνα 27">
            <a:extLst>
              <a:ext uri="{FF2B5EF4-FFF2-40B4-BE49-F238E27FC236}">
                <a16:creationId xmlns:a16="http://schemas.microsoft.com/office/drawing/2014/main" id="{B2105E71-8F02-8549-451C-0D186560C6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174" y="7562802"/>
            <a:ext cx="3405509" cy="1847850"/>
          </a:xfrm>
          <a:prstGeom prst="rect">
            <a:avLst/>
          </a:prstGeom>
        </p:spPr>
      </p:pic>
      <p:sp>
        <p:nvSpPr>
          <p:cNvPr id="30" name="TextBox 29">
            <a:extLst>
              <a:ext uri="{FF2B5EF4-FFF2-40B4-BE49-F238E27FC236}">
                <a16:creationId xmlns:a16="http://schemas.microsoft.com/office/drawing/2014/main" id="{43A0F1CE-4D04-6008-1688-DBF9ABFE2898}"/>
              </a:ext>
            </a:extLst>
          </p:cNvPr>
          <p:cNvSpPr txBox="1"/>
          <p:nvPr/>
        </p:nvSpPr>
        <p:spPr>
          <a:xfrm>
            <a:off x="431505" y="7369661"/>
            <a:ext cx="838200"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2</a:t>
            </a: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2</a:t>
            </a:r>
          </a:p>
        </p:txBody>
      </p:sp>
    </p:spTree>
    <p:extLst>
      <p:ext uri="{BB962C8B-B14F-4D97-AF65-F5344CB8AC3E}">
        <p14:creationId xmlns:p14="http://schemas.microsoft.com/office/powerpoint/2010/main" val="1552696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B0DFDCDB-0A8E-BB99-4A21-27995144666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5B9DBA0-65C4-7FDB-5304-772758AB809F}"/>
              </a:ext>
            </a:extLst>
          </p:cNvPr>
          <p:cNvSpPr txBox="1"/>
          <p:nvPr/>
        </p:nvSpPr>
        <p:spPr>
          <a:xfrm>
            <a:off x="10646583" y="4401998"/>
            <a:ext cx="6090065" cy="841577"/>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Παράλληλα Κείμενα-Ελληνική Λογοτεχνία</a:t>
            </a:r>
            <a:endParaRPr kumimoji="0" lang="en-US"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10" name="TextBox 10">
            <a:extLst>
              <a:ext uri="{FF2B5EF4-FFF2-40B4-BE49-F238E27FC236}">
                <a16:creationId xmlns:a16="http://schemas.microsoft.com/office/drawing/2014/main" id="{48A9A2D8-E160-59E7-4250-282C1D229B1A}"/>
              </a:ext>
            </a:extLst>
          </p:cNvPr>
          <p:cNvSpPr txBox="1"/>
          <p:nvPr/>
        </p:nvSpPr>
        <p:spPr>
          <a:xfrm>
            <a:off x="5304224" y="1028701"/>
            <a:ext cx="4982775" cy="9662710"/>
          </a:xfrm>
          <a:prstGeom prst="rect">
            <a:avLst/>
          </a:prstGeom>
        </p:spPr>
        <p:txBody>
          <a:bodyPr wrap="square" lIns="0" tIns="0" rIns="0" bIns="0" rtlCol="0" anchor="t">
            <a:spAutoFit/>
          </a:bodyPr>
          <a:lstStyle/>
          <a:p>
            <a:pPr>
              <a:lnSpc>
                <a:spcPct val="120000"/>
              </a:lnSpc>
            </a:pPr>
            <a:r>
              <a:rPr lang="el-GR" b="1"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Η Φόνισσα»</a:t>
            </a:r>
            <a:r>
              <a:rPr lang="el-GR" sz="2000" dirty="0">
                <a:latin typeface="Times New Roman" panose="02020603050405020304" pitchFamily="18" charset="0"/>
                <a:cs typeface="Times New Roman" panose="02020603050405020304" pitchFamily="18" charset="0"/>
              </a:rPr>
              <a:t>, </a:t>
            </a:r>
            <a:r>
              <a:rPr lang="el-GR" sz="2000" b="1" dirty="0">
                <a:latin typeface="Times New Roman" panose="02020603050405020304" pitchFamily="18" charset="0"/>
                <a:cs typeface="Times New Roman" panose="02020603050405020304" pitchFamily="18" charset="0"/>
              </a:rPr>
              <a:t>Αλέξανδρου Παπαδιαμάντη (1903)</a:t>
            </a:r>
          </a:p>
          <a:p>
            <a:pPr>
              <a:lnSpc>
                <a:spcPct val="120000"/>
              </a:lnSpc>
            </a:pPr>
            <a:endParaRPr lang="el-GR" sz="20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2000" b="1"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20000"/>
              </a:lnSpc>
              <a:spcBef>
                <a:spcPct val="20000"/>
              </a:spcBef>
              <a:spcAft>
                <a:spcPts val="0"/>
              </a:spcAft>
              <a:buClrTx/>
              <a:buSzTx/>
              <a:tabLst/>
              <a:defRPr/>
            </a:pP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«Το αμάρτημα της μητρός μου</a:t>
            </a:r>
            <a:r>
              <a:rPr kumimoji="0" lang="el-GR" sz="20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Γεωργίου Βιζυηνού (1883)</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nSpc>
                <a:spcPct val="120000"/>
              </a:lnSpc>
              <a:defRPr/>
            </a:pPr>
            <a:r>
              <a:rPr lang="el-GR" sz="2000" b="1" dirty="0">
                <a:latin typeface="Times New Roman" panose="02020603050405020304" pitchFamily="18" charset="0"/>
                <a:cs typeface="Times New Roman" panose="02020603050405020304" pitchFamily="18" charset="0"/>
              </a:rPr>
              <a:t>«</a:t>
            </a:r>
            <a:r>
              <a:rPr lang="el-GR" sz="2000" b="1" dirty="0" err="1">
                <a:latin typeface="Times New Roman" panose="02020603050405020304" pitchFamily="18" charset="0"/>
                <a:cs typeface="Times New Roman" panose="02020603050405020304" pitchFamily="18" charset="0"/>
              </a:rPr>
              <a:t>Λουκής</a:t>
            </a:r>
            <a:r>
              <a:rPr lang="el-GR" sz="2000" b="1" dirty="0">
                <a:latin typeface="Times New Roman" panose="02020603050405020304" pitchFamily="18" charset="0"/>
                <a:cs typeface="Times New Roman" panose="02020603050405020304" pitchFamily="18" charset="0"/>
              </a:rPr>
              <a:t> </a:t>
            </a:r>
            <a:r>
              <a:rPr lang="el-GR" sz="2000" b="1" dirty="0" err="1">
                <a:latin typeface="Times New Roman" panose="02020603050405020304" pitchFamily="18" charset="0"/>
                <a:cs typeface="Times New Roman" panose="02020603050405020304" pitchFamily="18" charset="0"/>
              </a:rPr>
              <a:t>Λάρας</a:t>
            </a:r>
            <a:r>
              <a:rPr lang="el-GR" sz="2000" b="1" dirty="0">
                <a:latin typeface="Times New Roman" panose="02020603050405020304" pitchFamily="18" charset="0"/>
                <a:cs typeface="Times New Roman" panose="02020603050405020304" pitchFamily="18" charset="0"/>
              </a:rPr>
              <a:t>», Δημητρίου Βικέλα (1879)</a:t>
            </a:r>
            <a:br>
              <a:rPr lang="el-GR" sz="2000" b="1" dirty="0">
                <a:latin typeface="Times New Roman" panose="02020603050405020304" pitchFamily="18" charset="0"/>
                <a:cs typeface="Times New Roman" panose="02020603050405020304" pitchFamily="18" charset="0"/>
              </a:rPr>
            </a:br>
            <a:endParaRPr lang="el-GR" sz="2000" b="1" dirty="0">
              <a:latin typeface="Times New Roman" panose="02020603050405020304" pitchFamily="18" charset="0"/>
              <a:cs typeface="Times New Roman" panose="02020603050405020304" pitchFamily="18" charset="0"/>
            </a:endParaRPr>
          </a:p>
          <a:p>
            <a:pPr lvl="0">
              <a:lnSpc>
                <a:spcPct val="120000"/>
              </a:lnSpc>
              <a:defRPr/>
            </a:pPr>
            <a:endParaRPr lang="el-GR" sz="2000" b="1" dirty="0">
              <a:solidFill>
                <a:prstClr val="black"/>
              </a:solidFill>
              <a:latin typeface="Times New Roman" panose="02020603050405020304" pitchFamily="18" charset="0"/>
              <a:cs typeface="Times New Roman" panose="02020603050405020304" pitchFamily="18" charset="0"/>
            </a:endParaRPr>
          </a:p>
          <a:p>
            <a:pPr lvl="0">
              <a:lnSpc>
                <a:spcPct val="120000"/>
              </a:lnSpc>
              <a:defRPr/>
            </a:pPr>
            <a:endParaRPr lang="el-GR" sz="2000" b="1" dirty="0">
              <a:solidFill>
                <a:prstClr val="black"/>
              </a:solidFill>
              <a:latin typeface="Times New Roman" panose="02020603050405020304" pitchFamily="18" charset="0"/>
              <a:cs typeface="Times New Roman" panose="02020603050405020304" pitchFamily="18" charset="0"/>
            </a:endParaRPr>
          </a:p>
          <a:p>
            <a:pPr lvl="0">
              <a:lnSpc>
                <a:spcPct val="120000"/>
              </a:lnSpc>
              <a:spcBef>
                <a:spcPts val="1000"/>
              </a:spcBef>
              <a:defRPr/>
            </a:pP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 πειρασμός», </a:t>
            </a:r>
            <a:r>
              <a:rPr lang="el-GR" sz="2000" b="1" dirty="0">
                <a:latin typeface="Times New Roman" panose="02020603050405020304" pitchFamily="18" charset="0"/>
                <a:cs typeface="Times New Roman" panose="02020603050405020304" pitchFamily="18" charset="0"/>
              </a:rPr>
              <a:t>Γρηγορίου Ξενόπουλου</a:t>
            </a: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(1895)</a:t>
            </a:r>
          </a:p>
          <a:p>
            <a:pPr marR="0" lvl="0" algn="l" defTabSz="914400" rtl="0" eaLnBrk="1" fontAlgn="auto" latinLnBrk="0" hangingPunct="1">
              <a:lnSpc>
                <a:spcPct val="120000"/>
              </a:lnSpc>
              <a:spcBef>
                <a:spcPts val="1000"/>
              </a:spcBef>
              <a:spcAft>
                <a:spcPts val="0"/>
              </a:spcAft>
              <a:buClrTx/>
              <a:buSzTx/>
              <a:tabLst/>
              <a:defRPr/>
            </a:pPr>
            <a:endPar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120000"/>
              </a:lnSpc>
              <a:spcBef>
                <a:spcPts val="1000"/>
              </a:spcBef>
              <a:spcAft>
                <a:spcPts val="0"/>
              </a:spcAft>
              <a:buClrTx/>
              <a:buSzTx/>
              <a:tabLst/>
              <a:defRPr/>
            </a:pPr>
            <a:b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a:t>
            </a:r>
            <a:r>
              <a:rPr lang="el-GR" sz="2000" b="1" dirty="0" err="1">
                <a:latin typeface="Times New Roman" panose="02020603050405020304" pitchFamily="18" charset="0"/>
                <a:cs typeface="Times New Roman" panose="02020603050405020304" pitchFamily="18" charset="0"/>
              </a:rPr>
              <a:t>τέλλα</a:t>
            </a:r>
            <a:r>
              <a:rPr lang="el-GR" sz="2000" b="1" dirty="0">
                <a:latin typeface="Times New Roman" panose="02020603050405020304" pitchFamily="18" charset="0"/>
                <a:cs typeface="Times New Roman" panose="02020603050405020304" pitchFamily="18" charset="0"/>
              </a:rPr>
              <a:t> </a:t>
            </a:r>
            <a:r>
              <a:rPr lang="el-GR" sz="2000" b="1" dirty="0" err="1">
                <a:latin typeface="Times New Roman" panose="02020603050405020304" pitchFamily="18" charset="0"/>
                <a:cs typeface="Times New Roman" panose="02020603050405020304" pitchFamily="18" charset="0"/>
              </a:rPr>
              <a:t>Βιολάντη</a:t>
            </a:r>
            <a:r>
              <a:rPr lang="el-GR" sz="2000" b="1" dirty="0">
                <a:latin typeface="Times New Roman" panose="02020603050405020304" pitchFamily="18" charset="0"/>
                <a:cs typeface="Times New Roman" panose="02020603050405020304" pitchFamily="18" charset="0"/>
              </a:rPr>
              <a:t>», Γρηγορίου Ξενόπουλου (1901)</a:t>
            </a:r>
          </a:p>
          <a:p>
            <a:pPr lvl="0">
              <a:lnSpc>
                <a:spcPct val="120000"/>
              </a:lnSpc>
              <a:spcBef>
                <a:spcPts val="1000"/>
              </a:spcBef>
              <a:defRPr/>
            </a:pPr>
            <a:endParaRPr lang="el-GR" sz="2000" b="1" dirty="0">
              <a:solidFill>
                <a:prstClr val="black"/>
              </a:solidFill>
              <a:latin typeface="Times New Roman" panose="02020603050405020304" pitchFamily="18" charset="0"/>
              <a:cs typeface="Times New Roman" panose="02020603050405020304" pitchFamily="18" charset="0"/>
            </a:endParaRPr>
          </a:p>
          <a:p>
            <a:pPr lvl="0">
              <a:lnSpc>
                <a:spcPct val="120000"/>
              </a:lnSpc>
              <a:spcBef>
                <a:spcPts val="1000"/>
              </a:spcBef>
              <a:defRPr/>
            </a:pPr>
            <a:endParaRPr lang="el-GR" sz="2000" b="1" dirty="0">
              <a:solidFill>
                <a:prstClr val="black"/>
              </a:solidFill>
              <a:latin typeface="Times New Roman" panose="02020603050405020304" pitchFamily="18" charset="0"/>
              <a:cs typeface="Times New Roman" panose="02020603050405020304" pitchFamily="18" charset="0"/>
            </a:endParaRPr>
          </a:p>
          <a:p>
            <a:pPr lvl="0">
              <a:lnSpc>
                <a:spcPct val="120000"/>
              </a:lnSpc>
              <a:spcBef>
                <a:spcPts val="1000"/>
              </a:spcBef>
              <a:defRPr/>
            </a:pPr>
            <a:r>
              <a:rPr lang="el-GR" sz="2000" b="1" dirty="0">
                <a:solidFill>
                  <a:prstClr val="black"/>
                </a:solidFill>
                <a:latin typeface="Times New Roman" panose="02020603050405020304" pitchFamily="18" charset="0"/>
                <a:cs typeface="Times New Roman" panose="02020603050405020304" pitchFamily="18" charset="0"/>
              </a:rPr>
              <a:t>«Η ζωή και ο θάνατος του Καραβέλα»,   Κωνσταντίνου Θεοτόκη (1884)</a:t>
            </a:r>
            <a:endParaRPr lang="el-GR" sz="2000" b="1" dirty="0">
              <a:latin typeface="Times New Roman" panose="02020603050405020304" pitchFamily="18" charset="0"/>
              <a:cs typeface="Times New Roman" panose="02020603050405020304" pitchFamily="18" charset="0"/>
            </a:endParaRPr>
          </a:p>
          <a:p>
            <a:pPr lvl="0">
              <a:lnSpc>
                <a:spcPct val="120000"/>
              </a:lnSpc>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34FF2230-4F6D-1310-CA0C-97AA67FDE924}"/>
              </a:ext>
            </a:extLst>
          </p:cNvPr>
          <p:cNvSpPr txBox="1"/>
          <p:nvPr/>
        </p:nvSpPr>
        <p:spPr>
          <a:xfrm>
            <a:off x="-189724" y="6358657"/>
            <a:ext cx="1368911" cy="138499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206E1506-1DAE-5C3D-A0DE-3FAE038E09F2}"/>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CAAC00EB-0138-28C1-D61A-D305245D006C}"/>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80017035-DE76-0442-6985-E222E723BB93}"/>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12FF4729-C4E7-379B-2AE6-DD7B2BB6E168}"/>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B45CF24D-9C41-EB72-9219-F685171CDE88}"/>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5225FF2C-F881-C487-5E59-CECFBEC61EBB}"/>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626C6619-7475-4E70-B5C3-99EF05372A1A}"/>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AC07B254-9EE9-FE02-61CA-DAE5B8200AB4}"/>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7B67678F-F726-2770-AB4A-246AE5E750CD}"/>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812B0EC1-027E-6583-4E07-3EBD75035A81}"/>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D1D9DC0B-8928-AC35-7AE4-47B6D4FC05C3}"/>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E884C641-78D5-5501-177E-DC3C5EDC0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5" name="Εικόνα 4">
            <a:extLst>
              <a:ext uri="{FF2B5EF4-FFF2-40B4-BE49-F238E27FC236}">
                <a16:creationId xmlns:a16="http://schemas.microsoft.com/office/drawing/2014/main" id="{118F1E3A-9398-BB04-FAB0-88930E4CE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474" y="833734"/>
            <a:ext cx="1687819" cy="1295401"/>
          </a:xfrm>
          <a:prstGeom prst="rect">
            <a:avLst/>
          </a:prstGeom>
        </p:spPr>
      </p:pic>
      <p:pic>
        <p:nvPicPr>
          <p:cNvPr id="13" name="Εικόνα 12">
            <a:extLst>
              <a:ext uri="{FF2B5EF4-FFF2-40B4-BE49-F238E27FC236}">
                <a16:creationId xmlns:a16="http://schemas.microsoft.com/office/drawing/2014/main" id="{9EBA7876-8944-57FB-3972-538EB634F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886" y="2355730"/>
            <a:ext cx="1689578" cy="1460739"/>
          </a:xfrm>
          <a:prstGeom prst="rect">
            <a:avLst/>
          </a:prstGeom>
        </p:spPr>
      </p:pic>
      <p:pic>
        <p:nvPicPr>
          <p:cNvPr id="28" name="Εικόνα 27">
            <a:extLst>
              <a:ext uri="{FF2B5EF4-FFF2-40B4-BE49-F238E27FC236}">
                <a16:creationId xmlns:a16="http://schemas.microsoft.com/office/drawing/2014/main" id="{1652E7D0-D1AE-58A3-6213-891E67331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7394" y="4119949"/>
            <a:ext cx="1687820" cy="1246088"/>
          </a:xfrm>
          <a:prstGeom prst="rect">
            <a:avLst/>
          </a:prstGeom>
        </p:spPr>
      </p:pic>
      <p:pic>
        <p:nvPicPr>
          <p:cNvPr id="30" name="Εικόνα 29">
            <a:extLst>
              <a:ext uri="{FF2B5EF4-FFF2-40B4-BE49-F238E27FC236}">
                <a16:creationId xmlns:a16="http://schemas.microsoft.com/office/drawing/2014/main" id="{34A4828B-82AF-AE3A-2B43-EAAC5C1FA1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7541" y="7308226"/>
            <a:ext cx="1695400" cy="1246088"/>
          </a:xfrm>
          <a:prstGeom prst="rect">
            <a:avLst/>
          </a:prstGeom>
        </p:spPr>
      </p:pic>
      <p:pic>
        <p:nvPicPr>
          <p:cNvPr id="33" name="Εικόνα 32">
            <a:extLst>
              <a:ext uri="{FF2B5EF4-FFF2-40B4-BE49-F238E27FC236}">
                <a16:creationId xmlns:a16="http://schemas.microsoft.com/office/drawing/2014/main" id="{23C66B27-CBFE-E774-A9E4-76F439CF6D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4608" y="5755753"/>
            <a:ext cx="1689578" cy="1295401"/>
          </a:xfrm>
          <a:prstGeom prst="rect">
            <a:avLst/>
          </a:prstGeom>
        </p:spPr>
      </p:pic>
      <p:pic>
        <p:nvPicPr>
          <p:cNvPr id="1026" name="Picture 2" descr="Η ζωή και ο θάνατος του Καραβέλα - Κωνσταντίνος Θεοτόκης | Skroutz Βιβλία">
            <a:extLst>
              <a:ext uri="{FF2B5EF4-FFF2-40B4-BE49-F238E27FC236}">
                <a16:creationId xmlns:a16="http://schemas.microsoft.com/office/drawing/2014/main" id="{9B98499B-FC1D-FC81-CFE8-5E29944E65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5746" y="8690523"/>
            <a:ext cx="1767302" cy="152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57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5724EE82-F032-E87D-93B0-858A4CC70B2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39CCE0A-AC34-D1DE-8B7F-CF40ACDE0588}"/>
              </a:ext>
            </a:extLst>
          </p:cNvPr>
          <p:cNvSpPr txBox="1"/>
          <p:nvPr/>
        </p:nvSpPr>
        <p:spPr>
          <a:xfrm>
            <a:off x="10646583" y="4401998"/>
            <a:ext cx="6574617" cy="841577"/>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lang="el-GR" sz="2400" b="1" dirty="0">
                <a:solidFill>
                  <a:srgbClr val="253439"/>
                </a:solidFill>
                <a:latin typeface="Times New Roman" panose="02020603050405020304" pitchFamily="18" charset="0"/>
                <a:ea typeface="Lato"/>
                <a:cs typeface="Times New Roman" panose="02020603050405020304" pitchFamily="18" charset="0"/>
                <a:sym typeface="Lato"/>
              </a:rPr>
              <a:t>Παράλληλα κείμενα</a:t>
            </a:r>
            <a:r>
              <a:rPr kumimoji="0" lang="el-GR"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 Ξενόγλωσση λογοτεχνία </a:t>
            </a:r>
            <a:endParaRPr kumimoji="0" lang="en-US"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10" name="TextBox 10">
            <a:extLst>
              <a:ext uri="{FF2B5EF4-FFF2-40B4-BE49-F238E27FC236}">
                <a16:creationId xmlns:a16="http://schemas.microsoft.com/office/drawing/2014/main" id="{27967617-E489-6D4E-2BAF-314EFA0E287A}"/>
              </a:ext>
            </a:extLst>
          </p:cNvPr>
          <p:cNvSpPr txBox="1"/>
          <p:nvPr/>
        </p:nvSpPr>
        <p:spPr>
          <a:xfrm>
            <a:off x="5742261" y="1096016"/>
            <a:ext cx="4982775" cy="9090245"/>
          </a:xfrm>
          <a:prstGeom prst="rect">
            <a:avLst/>
          </a:prstGeom>
        </p:spPr>
        <p:txBody>
          <a:bodyPr wrap="square" lIns="0" tIns="0" rIns="0" bIns="0" rtlCol="0" anchor="t">
            <a:spAutoFit/>
          </a:bodyPr>
          <a:lstStyle/>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n-US"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«Μαντάμ </a:t>
            </a:r>
            <a:r>
              <a:rPr lang="el-GR" sz="2400" b="1" dirty="0" err="1">
                <a:latin typeface="Times New Roman" panose="02020603050405020304" pitchFamily="18" charset="0"/>
                <a:cs typeface="Times New Roman" panose="02020603050405020304" pitchFamily="18" charset="0"/>
              </a:rPr>
              <a:t>Μποβαρύ</a:t>
            </a:r>
            <a:r>
              <a:rPr lang="el-GR" sz="2400" b="1" dirty="0">
                <a:latin typeface="Times New Roman" panose="02020603050405020304" pitchFamily="18" charset="0"/>
                <a:cs typeface="Times New Roman" panose="02020603050405020304" pitchFamily="18" charset="0"/>
              </a:rPr>
              <a:t>», </a:t>
            </a:r>
          </a:p>
          <a:p>
            <a:pPr>
              <a:lnSpc>
                <a:spcPct val="120000"/>
              </a:lnSpc>
            </a:pPr>
            <a:r>
              <a:rPr lang="en-US" sz="2400" b="1" dirty="0">
                <a:latin typeface="Times New Roman" panose="02020603050405020304" pitchFamily="18" charset="0"/>
                <a:cs typeface="Times New Roman" panose="02020603050405020304" pitchFamily="18" charset="0"/>
              </a:rPr>
              <a:t>G. Flaubert</a:t>
            </a:r>
            <a:r>
              <a:rPr lang="el-GR" sz="2400" b="1" dirty="0">
                <a:latin typeface="Times New Roman" panose="02020603050405020304" pitchFamily="18" charset="0"/>
                <a:cs typeface="Times New Roman" panose="02020603050405020304" pitchFamily="18" charset="0"/>
              </a:rPr>
              <a:t>(1856)</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n-US"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«Το κουκλόσπιτο», </a:t>
            </a:r>
          </a:p>
          <a:p>
            <a:pPr>
              <a:lnSpc>
                <a:spcPct val="120000"/>
              </a:lnSpc>
            </a:pPr>
            <a:r>
              <a:rPr lang="en-US" sz="2400" b="1" dirty="0">
                <a:latin typeface="Times New Roman" panose="02020603050405020304" pitchFamily="18" charset="0"/>
                <a:cs typeface="Times New Roman" panose="02020603050405020304" pitchFamily="18" charset="0"/>
              </a:rPr>
              <a:t>H. Ibsen</a:t>
            </a:r>
            <a:r>
              <a:rPr lang="el-GR" sz="2400" b="1" dirty="0">
                <a:latin typeface="Times New Roman" panose="02020603050405020304" pitchFamily="18" charset="0"/>
                <a:cs typeface="Times New Roman" panose="02020603050405020304" pitchFamily="18" charset="0"/>
              </a:rPr>
              <a:t>(1879)</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n-US"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«Περηφάνια και Προκατάληψη</a:t>
            </a:r>
            <a:r>
              <a:rPr lang="el-GR" sz="2400" dirty="0">
                <a:latin typeface="Times New Roman" panose="02020603050405020304" pitchFamily="18" charset="0"/>
                <a:cs typeface="Times New Roman" panose="02020603050405020304" pitchFamily="18" charset="0"/>
              </a:rPr>
              <a:t>»,</a:t>
            </a:r>
          </a:p>
          <a:p>
            <a:pPr>
              <a:lnSpc>
                <a:spcPct val="120000"/>
              </a:lnSpc>
            </a:pPr>
            <a:r>
              <a:rPr lang="el-GR"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J. Austen</a:t>
            </a:r>
            <a:r>
              <a:rPr lang="el-GR" sz="2400" b="1" dirty="0">
                <a:latin typeface="Times New Roman" panose="02020603050405020304" pitchFamily="18" charset="0"/>
                <a:cs typeface="Times New Roman" panose="02020603050405020304" pitchFamily="18" charset="0"/>
              </a:rPr>
              <a:t> (1813)</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n-US" sz="2400" dirty="0">
              <a:latin typeface="Times New Roman" panose="02020603050405020304" pitchFamily="18" charset="0"/>
              <a:cs typeface="Times New Roman" panose="02020603050405020304" pitchFamily="18" charset="0"/>
            </a:endParaRPr>
          </a:p>
          <a:p>
            <a:pPr>
              <a:lnSpc>
                <a:spcPct val="120000"/>
              </a:lnSpc>
            </a:pPr>
            <a:r>
              <a:rPr lang="el-GR" sz="2400" dirty="0">
                <a:latin typeface="Times New Roman" panose="02020603050405020304" pitchFamily="18" charset="0"/>
                <a:cs typeface="Times New Roman" panose="02020603050405020304" pitchFamily="18" charset="0"/>
              </a:rPr>
              <a:t>«</a:t>
            </a:r>
            <a:r>
              <a:rPr lang="el-GR" sz="2400" b="1" dirty="0">
                <a:latin typeface="Times New Roman" panose="02020603050405020304" pitchFamily="18" charset="0"/>
                <a:cs typeface="Times New Roman" panose="02020603050405020304" pitchFamily="18" charset="0"/>
              </a:rPr>
              <a:t>Μεγάλες Προσδοκίες»,</a:t>
            </a:r>
            <a:endParaRPr lang="el-GR" sz="2400" dirty="0">
              <a:latin typeface="Times New Roman" panose="02020603050405020304" pitchFamily="18" charset="0"/>
              <a:cs typeface="Times New Roman" panose="02020603050405020304" pitchFamily="18" charset="0"/>
            </a:endParaRPr>
          </a:p>
          <a:p>
            <a:pPr>
              <a:lnSpc>
                <a:spcPct val="120000"/>
              </a:lnSpc>
            </a:pPr>
            <a:r>
              <a:rPr lang="en-US" sz="2400" b="1" dirty="0">
                <a:latin typeface="Times New Roman" panose="02020603050405020304" pitchFamily="18" charset="0"/>
                <a:cs typeface="Times New Roman" panose="02020603050405020304" pitchFamily="18" charset="0"/>
              </a:rPr>
              <a:t>C. Dickens</a:t>
            </a:r>
            <a:r>
              <a:rPr lang="el-GR" sz="2400" b="1" dirty="0">
                <a:latin typeface="Times New Roman" panose="02020603050405020304" pitchFamily="18" charset="0"/>
                <a:cs typeface="Times New Roman" panose="02020603050405020304" pitchFamily="18" charset="0"/>
              </a:rPr>
              <a:t>(1861)</a:t>
            </a:r>
            <a:br>
              <a:rPr lang="el-GR" dirty="0">
                <a:latin typeface="Times New Roman" panose="02020603050405020304" pitchFamily="18" charset="0"/>
                <a:cs typeface="Times New Roman" panose="02020603050405020304" pitchFamily="18" charset="0"/>
              </a:rPr>
            </a:br>
            <a:endParaRPr lang="en-GB" dirty="0"/>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2">
            <a:extLst>
              <a:ext uri="{FF2B5EF4-FFF2-40B4-BE49-F238E27FC236}">
                <a16:creationId xmlns:a16="http://schemas.microsoft.com/office/drawing/2014/main" id="{743297AA-A49C-78C0-C188-CE063470612F}"/>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B5E31DC1-C5EB-D377-5965-C48CB8382982}"/>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2B667411-6232-A90E-0AA9-E4EF2BDE30DC}"/>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22CFA244-FA29-3F43-6D17-5C288B0C5A47}"/>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6B63B691-B33E-71B8-E3C8-8989468E6B1B}"/>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ACA822B6-0859-6B6B-A614-E8538A6F25D9}"/>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FFABA3B3-1F4F-BFAA-5FEF-553DB1CB689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98D4B0A7-2730-BB6D-3AB9-6C232B28E11D}"/>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DD935537-0315-605A-E01F-C1642C9D1585}"/>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05750DF1-0579-6B50-645C-D273292D8DA3}"/>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DC4E49E7-1468-4437-9ADE-B4E83F5CC0A3}"/>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73DEF277-2D7D-3488-9985-FEBA597B3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0" name="Εικόνα 39">
            <a:extLst>
              <a:ext uri="{FF2B5EF4-FFF2-40B4-BE49-F238E27FC236}">
                <a16:creationId xmlns:a16="http://schemas.microsoft.com/office/drawing/2014/main" id="{65C3B3A2-9B70-45E0-0BD5-4B9B906D9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373" y="1485900"/>
            <a:ext cx="1848477" cy="1643896"/>
          </a:xfrm>
          <a:prstGeom prst="rect">
            <a:avLst/>
          </a:prstGeom>
        </p:spPr>
      </p:pic>
      <p:pic>
        <p:nvPicPr>
          <p:cNvPr id="42" name="Εικόνα 41">
            <a:extLst>
              <a:ext uri="{FF2B5EF4-FFF2-40B4-BE49-F238E27FC236}">
                <a16:creationId xmlns:a16="http://schemas.microsoft.com/office/drawing/2014/main" id="{037A65F3-ABEF-827F-0E77-321E3B87A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5668" y="4000838"/>
            <a:ext cx="1827183" cy="1643896"/>
          </a:xfrm>
          <a:prstGeom prst="rect">
            <a:avLst/>
          </a:prstGeom>
        </p:spPr>
      </p:pic>
      <p:pic>
        <p:nvPicPr>
          <p:cNvPr id="44" name="Εικόνα 43">
            <a:extLst>
              <a:ext uri="{FF2B5EF4-FFF2-40B4-BE49-F238E27FC236}">
                <a16:creationId xmlns:a16="http://schemas.microsoft.com/office/drawing/2014/main" id="{0FCEE896-906E-431E-5F97-F47351045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518" y="6113173"/>
            <a:ext cx="1957731" cy="1709927"/>
          </a:xfrm>
          <a:prstGeom prst="rect">
            <a:avLst/>
          </a:prstGeom>
        </p:spPr>
      </p:pic>
      <p:pic>
        <p:nvPicPr>
          <p:cNvPr id="48" name="Εικόνα 47">
            <a:extLst>
              <a:ext uri="{FF2B5EF4-FFF2-40B4-BE49-F238E27FC236}">
                <a16:creationId xmlns:a16="http://schemas.microsoft.com/office/drawing/2014/main" id="{8FEF0F76-61F8-E66D-14A7-0518BC62E7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8496300"/>
            <a:ext cx="1771650" cy="1507515"/>
          </a:xfrm>
          <a:prstGeom prst="rect">
            <a:avLst/>
          </a:prstGeom>
        </p:spPr>
      </p:pic>
    </p:spTree>
    <p:extLst>
      <p:ext uri="{BB962C8B-B14F-4D97-AF65-F5344CB8AC3E}">
        <p14:creationId xmlns:p14="http://schemas.microsoft.com/office/powerpoint/2010/main" val="567619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33D29FE7-DA12-727E-168F-754477F4EEF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AD73CE8-CD03-CDA0-9CE5-542DA0858FBC}"/>
              </a:ext>
            </a:extLst>
          </p:cNvPr>
          <p:cNvSpPr txBox="1"/>
          <p:nvPr/>
        </p:nvSpPr>
        <p:spPr>
          <a:xfrm>
            <a:off x="10646583" y="4401998"/>
            <a:ext cx="6955617" cy="841577"/>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lang="el-GR" sz="2400" b="1" dirty="0">
                <a:solidFill>
                  <a:srgbClr val="253439"/>
                </a:solidFill>
                <a:latin typeface="Times New Roman" panose="02020603050405020304" pitchFamily="18" charset="0"/>
                <a:ea typeface="Lato"/>
                <a:cs typeface="Times New Roman" panose="02020603050405020304" pitchFamily="18" charset="0"/>
                <a:sym typeface="Lato"/>
              </a:rPr>
              <a:t>Ελληνικές </a:t>
            </a:r>
            <a:r>
              <a:rPr kumimoji="0" lang="el-GR"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κινηματογραφικές ταινίες-</a:t>
            </a:r>
            <a:r>
              <a:rPr kumimoji="0" lang="el-GR" sz="2400" b="1" i="0" u="none" strike="noStrike" kern="1200" cap="none" spc="0" normalizeH="0" baseline="0" noProof="0" dirty="0" err="1">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Ηχοβιβλία</a:t>
            </a:r>
            <a:endParaRPr kumimoji="0" lang="en-US"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10" name="TextBox 10">
            <a:extLst>
              <a:ext uri="{FF2B5EF4-FFF2-40B4-BE49-F238E27FC236}">
                <a16:creationId xmlns:a16="http://schemas.microsoft.com/office/drawing/2014/main" id="{4C81DEB1-1B33-453B-B9E3-79B701905E6F}"/>
              </a:ext>
            </a:extLst>
          </p:cNvPr>
          <p:cNvSpPr txBox="1"/>
          <p:nvPr/>
        </p:nvSpPr>
        <p:spPr>
          <a:xfrm>
            <a:off x="5304224" y="1028701"/>
            <a:ext cx="4982775" cy="9865842"/>
          </a:xfrm>
          <a:prstGeom prst="rect">
            <a:avLst/>
          </a:prstGeom>
        </p:spPr>
        <p:txBody>
          <a:bodyPr wrap="square" lIns="0" tIns="0" rIns="0" bIns="0" rtlCol="0" anchor="t">
            <a:spAutoFit/>
          </a:bodyPr>
          <a:lstStyle/>
          <a:p>
            <a:pPr>
              <a:lnSpc>
                <a:spcPct val="120000"/>
              </a:lnSpc>
            </a:pPr>
            <a:r>
              <a:rPr lang="el-GR" sz="2000" b="1" dirty="0">
                <a:latin typeface="Times New Roman" panose="02020603050405020304" pitchFamily="18" charset="0"/>
                <a:cs typeface="Times New Roman" panose="02020603050405020304" pitchFamily="18" charset="0"/>
              </a:rPr>
              <a:t>«</a:t>
            </a:r>
            <a:r>
              <a:rPr lang="el-GR" sz="2400" b="1" dirty="0">
                <a:latin typeface="Times New Roman" panose="02020603050405020304" pitchFamily="18" charset="0"/>
                <a:cs typeface="Times New Roman" panose="02020603050405020304" pitchFamily="18" charset="0"/>
              </a:rPr>
              <a:t>Η Τιμή της Αγάπης»,</a:t>
            </a:r>
          </a:p>
          <a:p>
            <a:pPr>
              <a:lnSpc>
                <a:spcPct val="120000"/>
              </a:lnSpc>
            </a:pPr>
            <a:r>
              <a:rPr lang="el-GR" sz="2400" b="1" dirty="0">
                <a:latin typeface="Times New Roman" panose="02020603050405020304" pitchFamily="18" charset="0"/>
                <a:cs typeface="Times New Roman" panose="02020603050405020304" pitchFamily="18" charset="0"/>
              </a:rPr>
              <a:t> </a:t>
            </a:r>
            <a:r>
              <a:rPr lang="el-GR" sz="2400" b="1" dirty="0" err="1">
                <a:latin typeface="Times New Roman" panose="02020603050405020304" pitchFamily="18" charset="0"/>
                <a:cs typeface="Times New Roman" panose="02020603050405020304" pitchFamily="18" charset="0"/>
              </a:rPr>
              <a:t>Τώνιας</a:t>
            </a:r>
            <a:r>
              <a:rPr lang="el-GR" sz="2400" b="1" dirty="0">
                <a:latin typeface="Times New Roman" panose="02020603050405020304" pitchFamily="18" charset="0"/>
                <a:cs typeface="Times New Roman" panose="02020603050405020304" pitchFamily="18" charset="0"/>
              </a:rPr>
              <a:t> </a:t>
            </a:r>
            <a:r>
              <a:rPr lang="el-GR" sz="2400" b="1" dirty="0" err="1">
                <a:latin typeface="Times New Roman" panose="02020603050405020304" pitchFamily="18" charset="0"/>
                <a:cs typeface="Times New Roman" panose="02020603050405020304" pitchFamily="18" charset="0"/>
              </a:rPr>
              <a:t>Μαρκετάκη</a:t>
            </a:r>
            <a:r>
              <a:rPr lang="el-GR" sz="2400" dirty="0">
                <a:latin typeface="Times New Roman" panose="02020603050405020304" pitchFamily="18" charset="0"/>
                <a:cs typeface="Times New Roman" panose="02020603050405020304" pitchFamily="18" charset="0"/>
              </a:rPr>
              <a:t> (1984)</a:t>
            </a:r>
          </a:p>
          <a:p>
            <a:pPr>
              <a:lnSpc>
                <a:spcPct val="120000"/>
              </a:lnSpc>
            </a:pPr>
            <a:br>
              <a:rPr lang="el-GR" sz="2400" dirty="0">
                <a:latin typeface="Times New Roman" panose="02020603050405020304" pitchFamily="18" charset="0"/>
                <a:cs typeface="Times New Roman" panose="02020603050405020304" pitchFamily="18" charset="0"/>
              </a:rPr>
            </a:b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«Η Φόνισσα», </a:t>
            </a:r>
          </a:p>
          <a:p>
            <a:pPr>
              <a:lnSpc>
                <a:spcPct val="120000"/>
              </a:lnSpc>
            </a:pPr>
            <a:r>
              <a:rPr lang="el-GR" sz="2400" b="1" dirty="0">
                <a:latin typeface="Times New Roman" panose="02020603050405020304" pitchFamily="18" charset="0"/>
                <a:cs typeface="Times New Roman" panose="02020603050405020304" pitchFamily="18" charset="0"/>
              </a:rPr>
              <a:t>Εύας </a:t>
            </a:r>
            <a:r>
              <a:rPr lang="el-GR" sz="2400" b="1" dirty="0" err="1">
                <a:latin typeface="Times New Roman" panose="02020603050405020304" pitchFamily="18" charset="0"/>
                <a:cs typeface="Times New Roman" panose="02020603050405020304" pitchFamily="18" charset="0"/>
              </a:rPr>
              <a:t>Νάθενα</a:t>
            </a:r>
            <a:r>
              <a:rPr lang="el-GR" sz="2400" dirty="0">
                <a:latin typeface="Times New Roman" panose="02020603050405020304" pitchFamily="18" charset="0"/>
                <a:cs typeface="Times New Roman" panose="02020603050405020304" pitchFamily="18" charset="0"/>
              </a:rPr>
              <a:t> (2023)</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«Η δε γυνή να φοβήται τον άνδρα»,</a:t>
            </a:r>
            <a:r>
              <a:rPr lang="el-GR" sz="2400" dirty="0">
                <a:latin typeface="Times New Roman" panose="02020603050405020304" pitchFamily="18" charset="0"/>
                <a:cs typeface="Times New Roman" panose="02020603050405020304" pitchFamily="18" charset="0"/>
              </a:rPr>
              <a:t> </a:t>
            </a:r>
            <a:r>
              <a:rPr lang="el-GR" sz="2400" b="1" dirty="0">
                <a:latin typeface="Times New Roman" panose="02020603050405020304" pitchFamily="18" charset="0"/>
                <a:cs typeface="Times New Roman" panose="02020603050405020304" pitchFamily="18" charset="0"/>
              </a:rPr>
              <a:t>Γιώργου Τζαβέλλα </a:t>
            </a:r>
            <a:r>
              <a:rPr lang="el-GR" sz="2400" dirty="0">
                <a:latin typeface="Times New Roman" panose="02020603050405020304" pitchFamily="18" charset="0"/>
                <a:cs typeface="Times New Roman" panose="02020603050405020304" pitchFamily="18" charset="0"/>
              </a:rPr>
              <a:t>(1965)</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«Νύφες»,</a:t>
            </a:r>
          </a:p>
          <a:p>
            <a:pPr>
              <a:lnSpc>
                <a:spcPct val="120000"/>
              </a:lnSpc>
            </a:pPr>
            <a:r>
              <a:rPr lang="el-GR" sz="2400" b="1" dirty="0">
                <a:latin typeface="Times New Roman" panose="02020603050405020304" pitchFamily="18" charset="0"/>
                <a:cs typeface="Times New Roman" panose="02020603050405020304" pitchFamily="18" charset="0"/>
              </a:rPr>
              <a:t>Παντελή Βούλγαρη</a:t>
            </a:r>
            <a:r>
              <a:rPr lang="el-GR" sz="2400" dirty="0">
                <a:latin typeface="Times New Roman" panose="02020603050405020304" pitchFamily="18" charset="0"/>
                <a:cs typeface="Times New Roman" panose="02020603050405020304" pitchFamily="18" charset="0"/>
              </a:rPr>
              <a:t> (2004)</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dirty="0">
              <a:latin typeface="Times New Roman" panose="02020603050405020304" pitchFamily="18" charset="0"/>
              <a:cs typeface="Times New Roman" panose="02020603050405020304" pitchFamily="18" charset="0"/>
            </a:endParaRPr>
          </a:p>
          <a:p>
            <a:pPr>
              <a:lnSpc>
                <a:spcPct val="120000"/>
              </a:lnSpc>
            </a:pPr>
            <a:endParaRPr lang="el-GR"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2">
            <a:extLst>
              <a:ext uri="{FF2B5EF4-FFF2-40B4-BE49-F238E27FC236}">
                <a16:creationId xmlns:a16="http://schemas.microsoft.com/office/drawing/2014/main" id="{34E2AC5E-1B65-2982-7DC1-71A0A2B39FA4}"/>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AA23CEAC-0835-5FF7-2004-8E2633DB1790}"/>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E2510278-C1E9-5786-771E-C7906430FB47}"/>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C2D922FB-EFC7-BC77-26F3-2ACCC154F336}"/>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52ED630C-1F4E-80F9-8876-05BFF00FCE6F}"/>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976D22A6-DD7B-6DAE-54DC-43309DBA3ECB}"/>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A102F207-3960-8D1D-C2A1-D1672CA7BC33}"/>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A431B379-023D-A5F2-72F1-1CD65C954999}"/>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B11FC159-19CE-8C14-4041-0BA6EFC024E8}"/>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0A03996B-18A7-7200-A2B3-12429CCC013E}"/>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8523D109-59A0-9B82-4C03-4D052B5BA62C}"/>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DE34399C-91B8-A4D7-6525-F6947EA02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5" name="Εικόνα 4">
            <a:extLst>
              <a:ext uri="{FF2B5EF4-FFF2-40B4-BE49-F238E27FC236}">
                <a16:creationId xmlns:a16="http://schemas.microsoft.com/office/drawing/2014/main" id="{8FB852C8-E220-4BDD-AB09-30E888248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5576" y="3006850"/>
            <a:ext cx="2586424" cy="1570201"/>
          </a:xfrm>
          <a:prstGeom prst="rect">
            <a:avLst/>
          </a:prstGeom>
        </p:spPr>
      </p:pic>
      <p:pic>
        <p:nvPicPr>
          <p:cNvPr id="8" name="Εικόνα 7">
            <a:extLst>
              <a:ext uri="{FF2B5EF4-FFF2-40B4-BE49-F238E27FC236}">
                <a16:creationId xmlns:a16="http://schemas.microsoft.com/office/drawing/2014/main" id="{36E07ADF-123F-D36A-ADDC-E149693F9F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155" y="707028"/>
            <a:ext cx="2505845" cy="1696161"/>
          </a:xfrm>
          <a:prstGeom prst="rect">
            <a:avLst/>
          </a:prstGeom>
        </p:spPr>
      </p:pic>
      <p:pic>
        <p:nvPicPr>
          <p:cNvPr id="25" name="Εικόνα 24">
            <a:extLst>
              <a:ext uri="{FF2B5EF4-FFF2-40B4-BE49-F238E27FC236}">
                <a16:creationId xmlns:a16="http://schemas.microsoft.com/office/drawing/2014/main" id="{1D192ADC-7E3C-7E31-3E17-9D1D4CBB3D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0274" y="5180712"/>
            <a:ext cx="2550615" cy="1676400"/>
          </a:xfrm>
          <a:prstGeom prst="rect">
            <a:avLst/>
          </a:prstGeom>
        </p:spPr>
      </p:pic>
      <p:pic>
        <p:nvPicPr>
          <p:cNvPr id="29" name="Εικόνα 28">
            <a:extLst>
              <a:ext uri="{FF2B5EF4-FFF2-40B4-BE49-F238E27FC236}">
                <a16:creationId xmlns:a16="http://schemas.microsoft.com/office/drawing/2014/main" id="{88B45322-FC39-3F13-2CE6-7C13DEADB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083" y="7726859"/>
            <a:ext cx="2505845" cy="1676400"/>
          </a:xfrm>
          <a:prstGeom prst="rect">
            <a:avLst/>
          </a:prstGeom>
        </p:spPr>
      </p:pic>
    </p:spTree>
    <p:extLst>
      <p:ext uri="{BB962C8B-B14F-4D97-AF65-F5344CB8AC3E}">
        <p14:creationId xmlns:p14="http://schemas.microsoft.com/office/powerpoint/2010/main" val="2576862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EE2A7D18-1FE3-14B7-2D14-E04C6E4A2EE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7DFFF1A-160C-0FCD-3667-BACAD96F04C3}"/>
              </a:ext>
            </a:extLst>
          </p:cNvPr>
          <p:cNvSpPr txBox="1"/>
          <p:nvPr/>
        </p:nvSpPr>
        <p:spPr>
          <a:xfrm>
            <a:off x="10646583" y="4401998"/>
            <a:ext cx="7108017" cy="853567"/>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28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Ξένες κινηματογραφικές ταινίες</a:t>
            </a:r>
            <a:endParaRPr kumimoji="0" lang="en-US" sz="28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10" name="TextBox 10">
            <a:extLst>
              <a:ext uri="{FF2B5EF4-FFF2-40B4-BE49-F238E27FC236}">
                <a16:creationId xmlns:a16="http://schemas.microsoft.com/office/drawing/2014/main" id="{9867B5CD-329F-FBF6-A473-B5F353465EF0}"/>
              </a:ext>
            </a:extLst>
          </p:cNvPr>
          <p:cNvSpPr txBox="1"/>
          <p:nvPr/>
        </p:nvSpPr>
        <p:spPr>
          <a:xfrm>
            <a:off x="5304224" y="1028701"/>
            <a:ext cx="4982775" cy="11749435"/>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l-GR"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l-GR"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ride</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Prejudice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 Wright </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(2005)</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Madame</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Bovary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Sophie Barthes</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(2014)</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b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2">
            <a:extLst>
              <a:ext uri="{FF2B5EF4-FFF2-40B4-BE49-F238E27FC236}">
                <a16:creationId xmlns:a16="http://schemas.microsoft.com/office/drawing/2014/main" id="{95E68BFD-0AC0-2CD8-477D-EFA44D3C216D}"/>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52135D5C-EEFF-2F5D-E384-26E0CC85230C}"/>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70292F79-1539-F181-3D70-C073AA7050BE}"/>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7053298B-7A89-1072-7FFE-8F51079CED09}"/>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113135FC-645F-EBFC-5568-A740433512DE}"/>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1B2D2FCE-D306-1B7B-4DB1-3A2B7593B29F}"/>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7A7D0157-6ED5-797E-AF7B-C5EEBAEF6957}"/>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BBE95548-031C-956E-3E35-9302E287DFD2}"/>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098CFF40-F353-C17B-0BCF-140EF7F8B536}"/>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F95E0367-7731-739A-AEB5-E28E48985B0D}"/>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35981663-88B0-A75F-7164-00F207F85E92}"/>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60A9A8DC-F11B-B18A-7754-A4BBF8A35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26" name="Εικόνα 25">
            <a:extLst>
              <a:ext uri="{FF2B5EF4-FFF2-40B4-BE49-F238E27FC236}">
                <a16:creationId xmlns:a16="http://schemas.microsoft.com/office/drawing/2014/main" id="{084A0108-7E40-3418-16AA-9D2CABCDB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22" y="1257301"/>
            <a:ext cx="2992088" cy="3276599"/>
          </a:xfrm>
          <a:prstGeom prst="rect">
            <a:avLst/>
          </a:prstGeom>
        </p:spPr>
      </p:pic>
      <p:pic>
        <p:nvPicPr>
          <p:cNvPr id="28" name="Εικόνα 27">
            <a:extLst>
              <a:ext uri="{FF2B5EF4-FFF2-40B4-BE49-F238E27FC236}">
                <a16:creationId xmlns:a16="http://schemas.microsoft.com/office/drawing/2014/main" id="{55398BBB-1AEC-9429-37F0-C9CEC84DD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708" y="5885002"/>
            <a:ext cx="2992089" cy="3144697"/>
          </a:xfrm>
          <a:prstGeom prst="rect">
            <a:avLst/>
          </a:prstGeom>
        </p:spPr>
      </p:pic>
    </p:spTree>
    <p:extLst>
      <p:ext uri="{BB962C8B-B14F-4D97-AF65-F5344CB8AC3E}">
        <p14:creationId xmlns:p14="http://schemas.microsoft.com/office/powerpoint/2010/main" val="2038358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Δημοσίευση, γράμμα">
            <a:extLst>
              <a:ext uri="{FF2B5EF4-FFF2-40B4-BE49-F238E27FC236}">
                <a16:creationId xmlns:a16="http://schemas.microsoft.com/office/drawing/2014/main" id="{3722F3AA-D3E0-C7BB-B49A-E050753C22BC}"/>
              </a:ext>
            </a:extLst>
          </p:cNvPr>
          <p:cNvPicPr>
            <a:picLocks noChangeAspect="1"/>
          </p:cNvPicPr>
          <p:nvPr/>
        </p:nvPicPr>
        <p:blipFill>
          <a:blip r:embed="rId2"/>
          <a:stretch>
            <a:fillRect/>
          </a:stretch>
        </p:blipFill>
        <p:spPr>
          <a:xfrm>
            <a:off x="0" y="0"/>
            <a:ext cx="18287999" cy="10287000"/>
          </a:xfrm>
          <a:prstGeom prst="rect">
            <a:avLst/>
          </a:prstGeom>
        </p:spPr>
      </p:pic>
    </p:spTree>
    <p:extLst>
      <p:ext uri="{BB962C8B-B14F-4D97-AF65-F5344CB8AC3E}">
        <p14:creationId xmlns:p14="http://schemas.microsoft.com/office/powerpoint/2010/main" val="4171569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29E84"/>
        </a:solidFill>
        <a:effectLst/>
      </p:bgPr>
    </p:bg>
    <p:spTree>
      <p:nvGrpSpPr>
        <p:cNvPr id="1" name="">
          <a:extLst>
            <a:ext uri="{FF2B5EF4-FFF2-40B4-BE49-F238E27FC236}">
              <a16:creationId xmlns:a16="http://schemas.microsoft.com/office/drawing/2014/main" id="{9611BBBA-65BA-1DC0-2364-2CC6BACECDE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365275E-2FF3-666A-4200-38EF9C70BC9D}"/>
              </a:ext>
            </a:extLst>
          </p:cNvPr>
          <p:cNvSpPr txBox="1"/>
          <p:nvPr/>
        </p:nvSpPr>
        <p:spPr>
          <a:xfrm>
            <a:off x="1722549" y="1790700"/>
            <a:ext cx="14293377" cy="5567934"/>
          </a:xfrm>
          <a:prstGeom prst="rect">
            <a:avLst/>
          </a:prstGeom>
        </p:spPr>
        <p:txBody>
          <a:bodyPr lIns="0" tIns="0" rIns="0" bIns="0" rtlCol="0" anchor="t">
            <a:spAutoFit/>
          </a:bodyPr>
          <a:lstStyle/>
          <a:p>
            <a:pPr algn="ctr">
              <a:lnSpc>
                <a:spcPts val="9600"/>
              </a:lnSpc>
            </a:pPr>
            <a:r>
              <a:rPr lang="el-GR" sz="4400" dirty="0">
                <a:solidFill>
                  <a:schemeClr val="bg1"/>
                </a:solidFill>
                <a:latin typeface="Lato" panose="020F0502020204030203" pitchFamily="34" charset="0"/>
                <a:ea typeface="Lato" panose="020F0502020204030203" pitchFamily="34" charset="0"/>
                <a:cs typeface="Lato" panose="020F0502020204030203" pitchFamily="34" charset="0"/>
              </a:rPr>
              <a:t>05</a:t>
            </a:r>
            <a:r>
              <a:rPr lang="el-GR" sz="4800" dirty="0">
                <a:solidFill>
                  <a:schemeClr val="bg1"/>
                </a:solidFill>
                <a:latin typeface="Times New Roman" panose="02020603050405020304" pitchFamily="18" charset="0"/>
                <a:cs typeface="Times New Roman" panose="02020603050405020304" pitchFamily="18" charset="0"/>
              </a:rPr>
              <a:t>  Αποτίμηση της ενημερωτικής δράσης</a:t>
            </a:r>
            <a:r>
              <a:rPr lang="en-US" sz="4800" dirty="0">
                <a:solidFill>
                  <a:schemeClr val="bg1"/>
                </a:solidFill>
                <a:latin typeface="Times New Roman" panose="02020603050405020304" pitchFamily="18" charset="0"/>
                <a:cs typeface="Times New Roman" panose="02020603050405020304" pitchFamily="18" charset="0"/>
              </a:rPr>
              <a:t> </a:t>
            </a:r>
          </a:p>
          <a:p>
            <a:pPr algn="ctr">
              <a:lnSpc>
                <a:spcPts val="9600"/>
              </a:lnSpc>
            </a:pPr>
            <a:r>
              <a:rPr lang="el-GR" sz="4800" dirty="0">
                <a:solidFill>
                  <a:schemeClr val="bg1"/>
                </a:solidFill>
                <a:latin typeface="Times New Roman" panose="02020603050405020304" pitchFamily="18" charset="0"/>
                <a:cs typeface="Times New Roman" panose="02020603050405020304" pitchFamily="18" charset="0"/>
              </a:rPr>
              <a:t>Εκφράστε μας τις εντυπώσεις σας από το εργαστήριο!</a:t>
            </a:r>
            <a:endParaRPr lang="en-US" sz="7200"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2"/>
            </a:endParaRPr>
          </a:p>
          <a:p>
            <a:pPr lvl="0" algn="ctr">
              <a:defRPr/>
            </a:pPr>
            <a:r>
              <a:rPr lang="en-US" sz="2800" dirty="0">
                <a:solidFill>
                  <a:prstClr val="white"/>
                </a:solidFill>
                <a:latin typeface="Times New Roman" panose="02020603050405020304" pitchFamily="18" charset="0"/>
                <a:cs typeface="Times New Roman" panose="02020603050405020304" pitchFamily="18" charset="0"/>
                <a:hlinkClick r:id="rId3"/>
              </a:rPr>
              <a:t>https://padlet.com/sep15052/padlet-717z4nplsnfbhtjn</a:t>
            </a:r>
            <a:endParaRPr lang="en-US" sz="2800" dirty="0">
              <a:solidFill>
                <a:prstClr val="white"/>
              </a:solidFill>
              <a:latin typeface="Times New Roman" panose="02020603050405020304" pitchFamily="18" charset="0"/>
              <a:cs typeface="Times New Roman" panose="02020603050405020304" pitchFamily="18" charset="0"/>
            </a:endParaRPr>
          </a:p>
          <a:p>
            <a:pPr lvl="0" algn="ctr">
              <a:defRPr/>
            </a:pPr>
            <a:endParaRPr lang="en-US" sz="7200" dirty="0">
              <a:solidFill>
                <a:schemeClr val="bg1"/>
              </a:solidFill>
              <a:latin typeface="Times New Roman" panose="02020603050405020304" pitchFamily="18" charset="0"/>
              <a:cs typeface="Times New Roman" panose="02020603050405020304" pitchFamily="18" charset="0"/>
            </a:endParaRPr>
          </a:p>
          <a:p>
            <a:pPr algn="ctr">
              <a:lnSpc>
                <a:spcPts val="9600"/>
              </a:lnSpc>
            </a:pPr>
            <a:r>
              <a:rPr lang="el-GR" sz="7200" dirty="0">
                <a:solidFill>
                  <a:schemeClr val="bg1"/>
                </a:solidFill>
                <a:latin typeface="Times New Roman" panose="02020603050405020304" pitchFamily="18" charset="0"/>
                <a:cs typeface="Times New Roman" panose="02020603050405020304" pitchFamily="18" charset="0"/>
              </a:rPr>
              <a:t> </a:t>
            </a:r>
            <a:endParaRPr lang="en-US" sz="7200" dirty="0">
              <a:solidFill>
                <a:schemeClr val="bg1"/>
              </a:solidFill>
              <a:latin typeface="Lato"/>
              <a:ea typeface="Lato"/>
              <a:cs typeface="Lato"/>
              <a:sym typeface="Lato"/>
            </a:endParaRPr>
          </a:p>
        </p:txBody>
      </p:sp>
      <p:grpSp>
        <p:nvGrpSpPr>
          <p:cNvPr id="5" name="Group 5">
            <a:extLst>
              <a:ext uri="{FF2B5EF4-FFF2-40B4-BE49-F238E27FC236}">
                <a16:creationId xmlns:a16="http://schemas.microsoft.com/office/drawing/2014/main" id="{8A528774-FE9C-9C61-F920-1A7A414ED077}"/>
              </a:ext>
            </a:extLst>
          </p:cNvPr>
          <p:cNvGrpSpPr/>
          <p:nvPr/>
        </p:nvGrpSpPr>
        <p:grpSpPr>
          <a:xfrm rot="-5400000">
            <a:off x="15477180" y="1028700"/>
            <a:ext cx="274763" cy="274763"/>
            <a:chOff x="0" y="0"/>
            <a:chExt cx="178795" cy="178795"/>
          </a:xfrm>
        </p:grpSpPr>
        <p:sp>
          <p:nvSpPr>
            <p:cNvPr id="6" name="Freeform 6">
              <a:extLst>
                <a:ext uri="{FF2B5EF4-FFF2-40B4-BE49-F238E27FC236}">
                  <a16:creationId xmlns:a16="http://schemas.microsoft.com/office/drawing/2014/main" id="{67882C19-066A-2D68-F772-DA39CD11DED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7" name="TextBox 7">
              <a:extLst>
                <a:ext uri="{FF2B5EF4-FFF2-40B4-BE49-F238E27FC236}">
                  <a16:creationId xmlns:a16="http://schemas.microsoft.com/office/drawing/2014/main" id="{9A9B3E1B-B778-2555-71AA-1E0EC984F0C0}"/>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8" name="Group 8">
            <a:extLst>
              <a:ext uri="{FF2B5EF4-FFF2-40B4-BE49-F238E27FC236}">
                <a16:creationId xmlns:a16="http://schemas.microsoft.com/office/drawing/2014/main" id="{BBB263B8-BE4C-0972-E3A1-2F0C31BCD56A}"/>
              </a:ext>
            </a:extLst>
          </p:cNvPr>
          <p:cNvGrpSpPr/>
          <p:nvPr/>
        </p:nvGrpSpPr>
        <p:grpSpPr>
          <a:xfrm rot="-5400000">
            <a:off x="16015926" y="1028700"/>
            <a:ext cx="274763" cy="274763"/>
            <a:chOff x="0" y="0"/>
            <a:chExt cx="178795" cy="178795"/>
          </a:xfrm>
        </p:grpSpPr>
        <p:sp>
          <p:nvSpPr>
            <p:cNvPr id="9" name="Freeform 9">
              <a:extLst>
                <a:ext uri="{FF2B5EF4-FFF2-40B4-BE49-F238E27FC236}">
                  <a16:creationId xmlns:a16="http://schemas.microsoft.com/office/drawing/2014/main" id="{9FD96F42-4575-5BBE-34E1-6F4E3848670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6F4F1"/>
            </a:solidFill>
          </p:spPr>
          <p:txBody>
            <a:bodyPr/>
            <a:lstStyle/>
            <a:p>
              <a:endParaRPr lang="el-GR"/>
            </a:p>
          </p:txBody>
        </p:sp>
        <p:sp>
          <p:nvSpPr>
            <p:cNvPr id="10" name="TextBox 10">
              <a:extLst>
                <a:ext uri="{FF2B5EF4-FFF2-40B4-BE49-F238E27FC236}">
                  <a16:creationId xmlns:a16="http://schemas.microsoft.com/office/drawing/2014/main" id="{81420395-1566-BAC3-43DE-CD341D8C62C8}"/>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11" name="Group 11">
            <a:extLst>
              <a:ext uri="{FF2B5EF4-FFF2-40B4-BE49-F238E27FC236}">
                <a16:creationId xmlns:a16="http://schemas.microsoft.com/office/drawing/2014/main" id="{660791E3-5C60-5559-E342-C09B64C89E41}"/>
              </a:ext>
            </a:extLst>
          </p:cNvPr>
          <p:cNvGrpSpPr/>
          <p:nvPr/>
        </p:nvGrpSpPr>
        <p:grpSpPr>
          <a:xfrm rot="-5400000">
            <a:off x="16554672" y="1028700"/>
            <a:ext cx="274763" cy="274763"/>
            <a:chOff x="0" y="0"/>
            <a:chExt cx="178795" cy="178795"/>
          </a:xfrm>
        </p:grpSpPr>
        <p:sp>
          <p:nvSpPr>
            <p:cNvPr id="12" name="Freeform 12">
              <a:extLst>
                <a:ext uri="{FF2B5EF4-FFF2-40B4-BE49-F238E27FC236}">
                  <a16:creationId xmlns:a16="http://schemas.microsoft.com/office/drawing/2014/main" id="{E6D24262-0C06-D4FC-CEBC-1E711F93009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3" name="TextBox 13">
              <a:extLst>
                <a:ext uri="{FF2B5EF4-FFF2-40B4-BE49-F238E27FC236}">
                  <a16:creationId xmlns:a16="http://schemas.microsoft.com/office/drawing/2014/main" id="{BFB1B21C-CCB7-40BA-E425-1326FAEEF58A}"/>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sp>
        <p:nvSpPr>
          <p:cNvPr id="15" name="Content Placeholder 2">
            <a:extLst>
              <a:ext uri="{FF2B5EF4-FFF2-40B4-BE49-F238E27FC236}">
                <a16:creationId xmlns:a16="http://schemas.microsoft.com/office/drawing/2014/main" id="{5B48F6E9-5B99-DDEE-2A0A-D38744BD7796}"/>
              </a:ext>
            </a:extLst>
          </p:cNvPr>
          <p:cNvSpPr txBox="1">
            <a:spLocks/>
          </p:cNvSpPr>
          <p:nvPr/>
        </p:nvSpPr>
        <p:spPr>
          <a:xfrm>
            <a:off x="3611437" y="4381500"/>
            <a:ext cx="10515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GB" dirty="0">
              <a:hlinkClick r:id="rId4"/>
            </a:endParaRPr>
          </a:p>
          <a:p>
            <a:pPr marL="0" indent="0" algn="ctr">
              <a:buFont typeface="Arial" pitchFamily="34" charset="0"/>
              <a:buNone/>
            </a:pPr>
            <a:endParaRPr lang="en-GB" dirty="0">
              <a:hlinkClick r:id="rId4"/>
            </a:endParaRPr>
          </a:p>
          <a:p>
            <a:pPr marL="0" indent="0" algn="ctr">
              <a:buFont typeface="Arial" pitchFamily="34" charset="0"/>
              <a:buNone/>
            </a:pPr>
            <a:endParaRPr lang="en-GB" dirty="0">
              <a:hlinkClick r:id="rId4"/>
            </a:endParaRPr>
          </a:p>
        </p:txBody>
      </p:sp>
      <p:pic>
        <p:nvPicPr>
          <p:cNvPr id="16" name="Picture 2" descr="Blue text on a black background&#10;&#10;AI-generated content may be incorrect.">
            <a:extLst>
              <a:ext uri="{FF2B5EF4-FFF2-40B4-BE49-F238E27FC236}">
                <a16:creationId xmlns:a16="http://schemas.microsoft.com/office/drawing/2014/main" id="{2E70DF8E-56EC-C053-9E95-5E72C936C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267" y="9103180"/>
            <a:ext cx="3047619" cy="761905"/>
          </a:xfrm>
          <a:prstGeom prst="rect">
            <a:avLst/>
          </a:prstGeom>
        </p:spPr>
      </p:pic>
      <p:pic>
        <p:nvPicPr>
          <p:cNvPr id="14" name="Picture 13">
            <a:extLst>
              <a:ext uri="{FF2B5EF4-FFF2-40B4-BE49-F238E27FC236}">
                <a16:creationId xmlns:a16="http://schemas.microsoft.com/office/drawing/2014/main" id="{2F7F6B79-E1F4-FCA1-4966-D6561709B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5474379"/>
            <a:ext cx="3479121" cy="3479121"/>
          </a:xfrm>
          <a:prstGeom prst="rect">
            <a:avLst/>
          </a:prstGeom>
        </p:spPr>
      </p:pic>
    </p:spTree>
    <p:extLst>
      <p:ext uri="{BB962C8B-B14F-4D97-AF65-F5344CB8AC3E}">
        <p14:creationId xmlns:p14="http://schemas.microsoft.com/office/powerpoint/2010/main" val="15836269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γραμματοσειρά, αριθμός, λογισμικό">
            <a:extLst>
              <a:ext uri="{FF2B5EF4-FFF2-40B4-BE49-F238E27FC236}">
                <a16:creationId xmlns:a16="http://schemas.microsoft.com/office/drawing/2014/main" id="{CC1A7587-3B86-CBC2-4F3F-3010A4DA0540}"/>
              </a:ext>
            </a:extLst>
          </p:cNvPr>
          <p:cNvPicPr>
            <a:picLocks noChangeAspect="1"/>
          </p:cNvPicPr>
          <p:nvPr/>
        </p:nvPicPr>
        <p:blipFill>
          <a:blip r:embed="rId2"/>
          <a:stretch>
            <a:fillRect/>
          </a:stretch>
        </p:blipFill>
        <p:spPr>
          <a:xfrm>
            <a:off x="152400" y="0"/>
            <a:ext cx="18135600" cy="10201275"/>
          </a:xfrm>
          <a:prstGeom prst="rect">
            <a:avLst/>
          </a:prstGeom>
        </p:spPr>
      </p:pic>
    </p:spTree>
    <p:extLst>
      <p:ext uri="{BB962C8B-B14F-4D97-AF65-F5344CB8AC3E}">
        <p14:creationId xmlns:p14="http://schemas.microsoft.com/office/powerpoint/2010/main" val="488566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ατοσειρά, αριθμός&#10;&#10;Το περιεχόμενο που δημιουργείται από AI ενδέχεται να είναι εσφαλμένο.">
            <a:extLst>
              <a:ext uri="{FF2B5EF4-FFF2-40B4-BE49-F238E27FC236}">
                <a16:creationId xmlns:a16="http://schemas.microsoft.com/office/drawing/2014/main" id="{669E3EA5-8861-CD77-B112-7B5671C7EB7F}"/>
              </a:ext>
            </a:extLst>
          </p:cNvPr>
          <p:cNvPicPr>
            <a:picLocks noChangeAspect="1"/>
          </p:cNvPicPr>
          <p:nvPr/>
        </p:nvPicPr>
        <p:blipFill>
          <a:blip r:embed="rId2"/>
          <a:srcRect t="24556"/>
          <a:stretch>
            <a:fillRect/>
          </a:stretch>
        </p:blipFill>
        <p:spPr>
          <a:xfrm>
            <a:off x="0" y="2247900"/>
            <a:ext cx="5715000" cy="5715000"/>
          </a:xfrm>
          <a:prstGeom prst="rect">
            <a:avLst/>
          </a:prstGeom>
        </p:spPr>
      </p:pic>
      <p:pic>
        <p:nvPicPr>
          <p:cNvPr id="5" name="Εικόνα 4">
            <a:extLst>
              <a:ext uri="{FF2B5EF4-FFF2-40B4-BE49-F238E27FC236}">
                <a16:creationId xmlns:a16="http://schemas.microsoft.com/office/drawing/2014/main" id="{C409144C-74E1-D72B-62EC-E2513964C9AC}"/>
              </a:ext>
            </a:extLst>
          </p:cNvPr>
          <p:cNvPicPr>
            <a:picLocks noChangeAspect="1"/>
          </p:cNvPicPr>
          <p:nvPr/>
        </p:nvPicPr>
        <p:blipFill>
          <a:blip r:embed="rId3"/>
          <a:stretch>
            <a:fillRect/>
          </a:stretch>
        </p:blipFill>
        <p:spPr>
          <a:xfrm>
            <a:off x="5334000" y="0"/>
            <a:ext cx="12954000" cy="10287000"/>
          </a:xfrm>
          <a:prstGeom prst="rect">
            <a:avLst/>
          </a:prstGeom>
        </p:spPr>
      </p:pic>
    </p:spTree>
    <p:extLst>
      <p:ext uri="{BB962C8B-B14F-4D97-AF65-F5344CB8AC3E}">
        <p14:creationId xmlns:p14="http://schemas.microsoft.com/office/powerpoint/2010/main" val="2935086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0ADD4E58-50BB-CA7C-4988-C680F66C0CF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E36D92F-0570-208E-D203-BE47D9B101BC}"/>
              </a:ext>
            </a:extLst>
          </p:cNvPr>
          <p:cNvSpPr txBox="1"/>
          <p:nvPr/>
        </p:nvSpPr>
        <p:spPr>
          <a:xfrm>
            <a:off x="5039834" y="971146"/>
            <a:ext cx="8457083" cy="6894195"/>
          </a:xfrm>
          <a:prstGeom prst="rect">
            <a:avLst/>
          </a:prstGeom>
        </p:spPr>
        <p:txBody>
          <a:bodyPr lIns="0" tIns="0" rIns="0" bIns="0" rtlCol="0" anchor="t">
            <a:spAutoFit/>
          </a:bodyPr>
          <a:lstStyle/>
          <a:p>
            <a:pPr algn="ctr"/>
            <a:r>
              <a:rPr lang="el-GR" sz="8800" dirty="0">
                <a:solidFill>
                  <a:schemeClr val="bg1"/>
                </a:solidFill>
                <a:latin typeface="Times New Roman" panose="02020603050405020304" pitchFamily="18" charset="0"/>
                <a:cs typeface="Times New Roman" panose="02020603050405020304" pitchFamily="18" charset="0"/>
              </a:rPr>
              <a:t>Ευχαριστούμε για τη συμμετοχή και τις ιδέες σας!</a:t>
            </a:r>
            <a:endParaRPr lang="en-US" sz="8800" dirty="0">
              <a:solidFill>
                <a:schemeClr val="bg1"/>
              </a:solidFill>
              <a:latin typeface="Times New Roman" panose="02020603050405020304" pitchFamily="18" charset="0"/>
              <a:cs typeface="Times New Roman" panose="02020603050405020304" pitchFamily="18" charset="0"/>
            </a:endParaRPr>
          </a:p>
          <a:p>
            <a:pPr algn="ctr"/>
            <a:endParaRPr lang="en-US" sz="8800" dirty="0">
              <a:solidFill>
                <a:schemeClr val="bg1"/>
              </a:solidFill>
              <a:latin typeface="Times New Roman" panose="02020603050405020304" pitchFamily="18" charset="0"/>
              <a:cs typeface="Times New Roman" panose="02020603050405020304" pitchFamily="18" charset="0"/>
            </a:endParaRPr>
          </a:p>
          <a:p>
            <a:pPr algn="ctr"/>
            <a:endParaRPr lang="en-GB" sz="9600" dirty="0">
              <a:solidFill>
                <a:schemeClr val="bg1"/>
              </a:solidFill>
            </a:endParaRPr>
          </a:p>
        </p:txBody>
      </p:sp>
      <p:grpSp>
        <p:nvGrpSpPr>
          <p:cNvPr id="9" name="Group 9">
            <a:extLst>
              <a:ext uri="{FF2B5EF4-FFF2-40B4-BE49-F238E27FC236}">
                <a16:creationId xmlns:a16="http://schemas.microsoft.com/office/drawing/2014/main" id="{16A6DBF3-0249-A6D9-0D41-948395709C0A}"/>
              </a:ext>
            </a:extLst>
          </p:cNvPr>
          <p:cNvGrpSpPr/>
          <p:nvPr/>
        </p:nvGrpSpPr>
        <p:grpSpPr>
          <a:xfrm rot="-5400000">
            <a:off x="9031060" y="4591188"/>
            <a:ext cx="225880" cy="5403316"/>
            <a:chOff x="0" y="0"/>
            <a:chExt cx="301173" cy="7204422"/>
          </a:xfrm>
        </p:grpSpPr>
        <p:grpSp>
          <p:nvGrpSpPr>
            <p:cNvPr id="10" name="Group 10">
              <a:extLst>
                <a:ext uri="{FF2B5EF4-FFF2-40B4-BE49-F238E27FC236}">
                  <a16:creationId xmlns:a16="http://schemas.microsoft.com/office/drawing/2014/main" id="{0A89CE35-FA36-E9E2-8F65-4A69546D06F5}"/>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9BE5933D-592C-D935-0B70-E52A2FBAED17}"/>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D676CAF3-F40E-A1C2-DE3E-5B825B0334FA}"/>
                  </a:ext>
                </a:extLst>
              </p:cNvPr>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3" name="Group 13">
              <a:extLst>
                <a:ext uri="{FF2B5EF4-FFF2-40B4-BE49-F238E27FC236}">
                  <a16:creationId xmlns:a16="http://schemas.microsoft.com/office/drawing/2014/main" id="{6D329564-C4E4-B34B-B9AF-5986A7711EA3}"/>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F761CBCD-07A8-13D3-57C1-E62CAB098331}"/>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201F3421-D363-23D7-13DF-ABC527B9105D}"/>
                  </a:ext>
                </a:extLst>
              </p:cNvPr>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16" name="Group 16">
              <a:extLst>
                <a:ext uri="{FF2B5EF4-FFF2-40B4-BE49-F238E27FC236}">
                  <a16:creationId xmlns:a16="http://schemas.microsoft.com/office/drawing/2014/main" id="{6CD8F65D-F2FD-29FB-18C8-AF57153ABE43}"/>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9CBB10C5-0563-A336-8CA1-84A5703D7BC8}"/>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5E6F7257-8EF5-F44D-8F09-50792D2921B5}"/>
                  </a:ext>
                </a:extLst>
              </p:cNvPr>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grpSp>
        <p:nvGrpSpPr>
          <p:cNvPr id="19" name="Group 19">
            <a:extLst>
              <a:ext uri="{FF2B5EF4-FFF2-40B4-BE49-F238E27FC236}">
                <a16:creationId xmlns:a16="http://schemas.microsoft.com/office/drawing/2014/main" id="{28E8159B-9C6D-BF9C-976A-1F085180BFBB}"/>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500CD51C-7974-FB51-CEEF-5B8156359564}"/>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53B4BBD3-2691-691F-6131-A2997F9DBDE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86B748AD-5009-9186-1937-D2DACB5EB58F}"/>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3" name="Group 23">
              <a:extLst>
                <a:ext uri="{FF2B5EF4-FFF2-40B4-BE49-F238E27FC236}">
                  <a16:creationId xmlns:a16="http://schemas.microsoft.com/office/drawing/2014/main" id="{73296BBD-BE43-EEDB-089C-9F13974CADDA}"/>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2BE4268E-2E4C-B9B4-4172-4BEBF5040D7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73A2FA50-BCAD-4F1C-A87A-2FDF92D4FD31}"/>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6" name="Group 26">
              <a:extLst>
                <a:ext uri="{FF2B5EF4-FFF2-40B4-BE49-F238E27FC236}">
                  <a16:creationId xmlns:a16="http://schemas.microsoft.com/office/drawing/2014/main" id="{E06DC3CD-43C0-307C-DACD-77ED3400E22D}"/>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28D28C35-170C-FC0C-9193-9A6EE888AD4D}"/>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B1FC36B3-5E5A-9207-3AB1-896A0D36F3D0}"/>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pic>
        <p:nvPicPr>
          <p:cNvPr id="32" name="Picture 2" descr="Blue text on a black background&#10;&#10;AI-generated content may be incorrect.">
            <a:extLst>
              <a:ext uri="{FF2B5EF4-FFF2-40B4-BE49-F238E27FC236}">
                <a16:creationId xmlns:a16="http://schemas.microsoft.com/office/drawing/2014/main" id="{B1EC304F-902B-7155-C1C5-9187B0563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Tree>
    <p:extLst>
      <p:ext uri="{BB962C8B-B14F-4D97-AF65-F5344CB8AC3E}">
        <p14:creationId xmlns:p14="http://schemas.microsoft.com/office/powerpoint/2010/main" val="2808858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F7CBFD-0A40-3AA5-849E-6134697FE86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E4BB232-4123-E5F6-1AB8-5EE86F35EDFB}"/>
              </a:ext>
            </a:extLst>
          </p:cNvPr>
          <p:cNvSpPr txBox="1"/>
          <p:nvPr/>
        </p:nvSpPr>
        <p:spPr>
          <a:xfrm>
            <a:off x="7010400" y="3619500"/>
            <a:ext cx="8458175" cy="861774"/>
          </a:xfrm>
          <a:prstGeom prst="rect">
            <a:avLst/>
          </a:prstGeom>
        </p:spPr>
        <p:txBody>
          <a:bodyPr wrap="square" lIns="0" tIns="0" rIns="0" bIns="0" rtlCol="0" anchor="t">
            <a:spAutoFit/>
          </a:bodyPr>
          <a:lstStyle/>
          <a:p>
            <a:pPr lvl="0" algn="ctr">
              <a:defRPr/>
            </a:pPr>
            <a:r>
              <a:rPr lang="en-US" sz="2800" dirty="0">
                <a:solidFill>
                  <a:prstClr val="white"/>
                </a:solidFill>
                <a:latin typeface="Times New Roman" panose="02020603050405020304" pitchFamily="18" charset="0"/>
                <a:cs typeface="Times New Roman" panose="02020603050405020304" pitchFamily="18" charset="0"/>
                <a:hlinkClick r:id="rId2"/>
              </a:rPr>
              <a:t>https://padlet.com/lidatou/padlet-kfs91gs5blko3yc</a:t>
            </a:r>
            <a:endParaRPr lang="el-GR" sz="2800" dirty="0">
              <a:solidFill>
                <a:prstClr val="white"/>
              </a:solidFill>
              <a:latin typeface="Times New Roman" panose="02020603050405020304" pitchFamily="18" charset="0"/>
              <a:cs typeface="Times New Roman" panose="02020603050405020304" pitchFamily="18" charset="0"/>
            </a:endParaRPr>
          </a:p>
          <a:p>
            <a:pPr lvl="0" algn="ctr">
              <a:defRPr/>
            </a:pPr>
            <a:endParaRPr kumimoji="0" lang="el-G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3">
            <a:extLst>
              <a:ext uri="{FF2B5EF4-FFF2-40B4-BE49-F238E27FC236}">
                <a16:creationId xmlns:a16="http://schemas.microsoft.com/office/drawing/2014/main" id="{B63AB217-14B1-90DB-08D5-EC0B8976B731}"/>
              </a:ext>
            </a:extLst>
          </p:cNvPr>
          <p:cNvGrpSpPr/>
          <p:nvPr/>
        </p:nvGrpSpPr>
        <p:grpSpPr>
          <a:xfrm rot="-5400000">
            <a:off x="11046918" y="5831382"/>
            <a:ext cx="225880" cy="5403316"/>
            <a:chOff x="0" y="0"/>
            <a:chExt cx="301173" cy="7204422"/>
          </a:xfrm>
        </p:grpSpPr>
        <p:grpSp>
          <p:nvGrpSpPr>
            <p:cNvPr id="4" name="Group 4">
              <a:extLst>
                <a:ext uri="{FF2B5EF4-FFF2-40B4-BE49-F238E27FC236}">
                  <a16:creationId xmlns:a16="http://schemas.microsoft.com/office/drawing/2014/main" id="{2B8A2745-4584-D63C-5DF6-2B20F30007BE}"/>
                </a:ext>
              </a:extLst>
            </p:cNvPr>
            <p:cNvGrpSpPr/>
            <p:nvPr/>
          </p:nvGrpSpPr>
          <p:grpSpPr>
            <a:xfrm>
              <a:off x="0" y="0"/>
              <a:ext cx="301173" cy="7204422"/>
              <a:chOff x="0" y="0"/>
              <a:chExt cx="59491" cy="1423096"/>
            </a:xfrm>
          </p:grpSpPr>
          <p:sp>
            <p:nvSpPr>
              <p:cNvPr id="5" name="Freeform 5">
                <a:extLst>
                  <a:ext uri="{FF2B5EF4-FFF2-40B4-BE49-F238E27FC236}">
                    <a16:creationId xmlns:a16="http://schemas.microsoft.com/office/drawing/2014/main" id="{925A0E57-82D9-CEB5-4597-89FA916F8270}"/>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E20275D-CF3A-7BFC-D977-518322EED427}"/>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C3C5AA23-47E6-D45B-FB56-60E05801C9EB}"/>
                </a:ext>
              </a:extLst>
            </p:cNvPr>
            <p:cNvGrpSpPr/>
            <p:nvPr/>
          </p:nvGrpSpPr>
          <p:grpSpPr>
            <a:xfrm>
              <a:off x="0" y="0"/>
              <a:ext cx="301173" cy="1830478"/>
              <a:chOff x="0" y="0"/>
              <a:chExt cx="59491" cy="361576"/>
            </a:xfrm>
          </p:grpSpPr>
          <p:sp>
            <p:nvSpPr>
              <p:cNvPr id="8" name="Freeform 8">
                <a:extLst>
                  <a:ext uri="{FF2B5EF4-FFF2-40B4-BE49-F238E27FC236}">
                    <a16:creationId xmlns:a16="http://schemas.microsoft.com/office/drawing/2014/main" id="{8CF0E5CB-B656-AF8D-1313-2AD90BF4C35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E5B1E37E-792C-103F-4832-33A33C00203A}"/>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A3AC4216-570E-3C3E-E735-71C5F0FC5192}"/>
                </a:ext>
              </a:extLst>
            </p:cNvPr>
            <p:cNvGrpSpPr/>
            <p:nvPr/>
          </p:nvGrpSpPr>
          <p:grpSpPr>
            <a:xfrm>
              <a:off x="0" y="1828197"/>
              <a:ext cx="301173" cy="795134"/>
              <a:chOff x="0" y="0"/>
              <a:chExt cx="59491" cy="157064"/>
            </a:xfrm>
          </p:grpSpPr>
          <p:sp>
            <p:nvSpPr>
              <p:cNvPr id="11" name="Freeform 11">
                <a:extLst>
                  <a:ext uri="{FF2B5EF4-FFF2-40B4-BE49-F238E27FC236}">
                    <a16:creationId xmlns:a16="http://schemas.microsoft.com/office/drawing/2014/main" id="{2AA98441-848E-AD8A-5DDB-EF7B15E57386}"/>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E2AD33F6-5D38-203F-8644-4AE4E95064C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8" name="Εικόνα 17">
            <a:extLst>
              <a:ext uri="{FF2B5EF4-FFF2-40B4-BE49-F238E27FC236}">
                <a16:creationId xmlns:a16="http://schemas.microsoft.com/office/drawing/2014/main" id="{2F1B4E2B-F67C-1475-EFA9-27DCAF4D4587}"/>
              </a:ext>
            </a:extLst>
          </p:cNvPr>
          <p:cNvPicPr>
            <a:picLocks noChangeAspect="1"/>
          </p:cNvPicPr>
          <p:nvPr/>
        </p:nvPicPr>
        <p:blipFill>
          <a:blip r:embed="rId3"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4A5BD7EE-70FF-A6BD-0DA2-36612B989C12}"/>
              </a:ext>
            </a:extLst>
          </p:cNvPr>
          <p:cNvSpPr txBox="1"/>
          <p:nvPr/>
        </p:nvSpPr>
        <p:spPr>
          <a:xfrm>
            <a:off x="5130132" y="800100"/>
            <a:ext cx="12351541"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01 Οι </a:t>
            </a:r>
            <a:r>
              <a:rPr kumimoji="0" lang="el-GR"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μαθητ</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έ</a:t>
            </a:r>
            <a:r>
              <a:rPr kumimoji="0" lang="el-GR"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ς και οι μαθήτριές μας διαβάζουν λογοτεχνία;</a:t>
            </a:r>
            <a:endParaRPr kumimoji="0" lang="el-GR" sz="5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D2438606-1D04-53D0-52C7-1761F4B95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pic>
        <p:nvPicPr>
          <p:cNvPr id="15" name="Picture 14">
            <a:extLst>
              <a:ext uri="{FF2B5EF4-FFF2-40B4-BE49-F238E27FC236}">
                <a16:creationId xmlns:a16="http://schemas.microsoft.com/office/drawing/2014/main" id="{38BE600B-3CC8-8F9E-B811-787F2DBA6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770" y="4481274"/>
            <a:ext cx="3256229" cy="3256229"/>
          </a:xfrm>
          <a:prstGeom prst="rect">
            <a:avLst/>
          </a:prstGeom>
        </p:spPr>
      </p:pic>
    </p:spTree>
    <p:extLst>
      <p:ext uri="{BB962C8B-B14F-4D97-AF65-F5344CB8AC3E}">
        <p14:creationId xmlns:p14="http://schemas.microsoft.com/office/powerpoint/2010/main" val="95715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ρουχισμός, άτομο, ανθρώπινο πρόσωπο, κορίτσι&#10;&#10;Το περιεχόμενο που δημιουργείται από AI ενδέχεται να είναι εσφαλμένο.">
            <a:extLst>
              <a:ext uri="{FF2B5EF4-FFF2-40B4-BE49-F238E27FC236}">
                <a16:creationId xmlns:a16="http://schemas.microsoft.com/office/drawing/2014/main" id="{3AC5C9B4-FCDA-1593-EF4C-0A4D46B19DC5}"/>
              </a:ext>
            </a:extLst>
          </p:cNvPr>
          <p:cNvPicPr>
            <a:picLocks noChangeAspect="1"/>
          </p:cNvPicPr>
          <p:nvPr/>
        </p:nvPicPr>
        <p:blipFill>
          <a:blip r:embed="rId2"/>
          <a:stretch>
            <a:fillRect/>
          </a:stretch>
        </p:blipFill>
        <p:spPr>
          <a:xfrm>
            <a:off x="0" y="0"/>
            <a:ext cx="18288000" cy="10286999"/>
          </a:xfrm>
          <a:prstGeom prst="rect">
            <a:avLst/>
          </a:prstGeom>
        </p:spPr>
      </p:pic>
    </p:spTree>
    <p:extLst>
      <p:ext uri="{BB962C8B-B14F-4D97-AF65-F5344CB8AC3E}">
        <p14:creationId xmlns:p14="http://schemas.microsoft.com/office/powerpoint/2010/main" val="39697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F7E6A9-3FA4-3CFA-977F-1C1851E1DB2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CB1F469-5394-6E29-5D76-77E04C3A1AFF}"/>
              </a:ext>
            </a:extLst>
          </p:cNvPr>
          <p:cNvSpPr txBox="1"/>
          <p:nvPr/>
        </p:nvSpPr>
        <p:spPr>
          <a:xfrm>
            <a:off x="2590800" y="1036141"/>
            <a:ext cx="15697200" cy="11264622"/>
          </a:xfrm>
          <a:prstGeom prst="rect">
            <a:avLst/>
          </a:prstGeom>
        </p:spPr>
        <p:txBody>
          <a:bodyPr wrap="square" lIns="0" tIns="0" rIns="0" bIns="0" rtlCol="0" anchor="t">
            <a:spAutoFit/>
          </a:bodyPr>
          <a:lstStyle/>
          <a:p>
            <a:pPr lvl="0" algn="ctr"/>
            <a:r>
              <a:rPr lang="el-GR" sz="2800" b="1" dirty="0">
                <a:solidFill>
                  <a:schemeClr val="bg1"/>
                </a:solidFill>
                <a:latin typeface="Times New Roman" panose="02020603050405020304" pitchFamily="18" charset="0"/>
                <a:cs typeface="Times New Roman" panose="02020603050405020304" pitchFamily="18" charset="0"/>
              </a:rPr>
              <a:t>Θεμελιώδεις έννοιες στην </a:t>
            </a:r>
            <a:r>
              <a:rPr lang="el-GR" sz="2800" b="1" i="1" dirty="0">
                <a:solidFill>
                  <a:schemeClr val="bg1"/>
                </a:solidFill>
                <a:latin typeface="Times New Roman" panose="02020603050405020304" pitchFamily="18" charset="0"/>
                <a:cs typeface="Times New Roman" panose="02020603050405020304" pitchFamily="18" charset="0"/>
              </a:rPr>
              <a:t>Ποιητική</a:t>
            </a:r>
            <a:r>
              <a:rPr lang="el-GR" sz="2800" b="1" dirty="0">
                <a:solidFill>
                  <a:schemeClr val="bg1"/>
                </a:solidFill>
                <a:latin typeface="Times New Roman" panose="02020603050405020304" pitchFamily="18" charset="0"/>
                <a:cs typeface="Times New Roman" panose="02020603050405020304" pitchFamily="18" charset="0"/>
              </a:rPr>
              <a:t> του Αριστοτέλη και θεωρίες Γνωστικής Ψυχολογίας για την απόλαυση της λογοτεχνίας</a:t>
            </a:r>
            <a:endParaRPr kumimoji="0" lang="el-GR" sz="28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lgn="ctr"/>
            <a:endParaRPr kumimoji="0" lang="el-GR" sz="28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457200" lvl="0" indent="-457200">
              <a:buFont typeface="Arial" panose="020B0604020202020204" pitchFamily="34" charset="0"/>
              <a:buChar char="•"/>
            </a:pPr>
            <a:r>
              <a:rPr kumimoji="0" lang="el-GR" sz="32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μίμηση και μάθηση</a:t>
            </a:r>
            <a:r>
              <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Απόλαυση της </a:t>
            </a:r>
            <a:r>
              <a:rPr lang="el-GR" sz="3200" dirty="0" err="1">
                <a:solidFill>
                  <a:schemeClr val="bg1"/>
                </a:solidFill>
                <a:latin typeface="Times New Roman" panose="02020603050405020304" pitchFamily="18" charset="0"/>
                <a:cs typeface="Times New Roman" panose="02020603050405020304" pitchFamily="18" charset="0"/>
              </a:rPr>
              <a:t>νοηματοδότησης</a:t>
            </a:r>
            <a:r>
              <a:rPr lang="el-GR" sz="3200" dirty="0">
                <a:solidFill>
                  <a:schemeClr val="bg1"/>
                </a:solidFill>
                <a:latin typeface="Times New Roman" panose="02020603050405020304" pitchFamily="18" charset="0"/>
                <a:cs typeface="Times New Roman" panose="02020603050405020304" pitchFamily="18" charset="0"/>
              </a:rPr>
              <a:t>, της αναγνώρισης μοτίβων</a:t>
            </a:r>
            <a:r>
              <a:rPr kumimoji="0" lang="en-GB"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και εμβάθυνσης </a:t>
            </a:r>
            <a:r>
              <a:rPr lang="en-GB" sz="3200" dirty="0">
                <a:solidFill>
                  <a:schemeClr val="bg1"/>
                </a:solidFill>
                <a:latin typeface="Times New Roman" panose="02020603050405020304" pitchFamily="18" charset="0"/>
                <a:cs typeface="Times New Roman" panose="02020603050405020304" pitchFamily="18" charset="0"/>
              </a:rPr>
              <a:t>(‘Cognitive aesthetics’, P. Sylvia)</a:t>
            </a:r>
            <a:endPar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r>
              <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lang="el-GR" sz="2400" dirty="0">
                <a:solidFill>
                  <a:schemeClr val="bg1"/>
                </a:solidFill>
                <a:latin typeface="Times New Roman" panose="02020603050405020304" pitchFamily="18" charset="0"/>
                <a:cs typeface="Times New Roman" panose="02020603050405020304" pitchFamily="18" charset="0"/>
              </a:rPr>
              <a:t>χ</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αίρουσιν</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ἅπαντες</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τοῖς</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μιμήμασιν</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μαθόντες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συλλογίζεσθαι</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τί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ἐστιν</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ἕκαστον</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(Ποιητ., 1448b), </a:t>
            </a:r>
            <a:r>
              <a:rPr lang="el-GR" sz="2400" dirty="0">
                <a:solidFill>
                  <a:schemeClr val="bg1"/>
                </a:solidFill>
                <a:latin typeface="Times New Roman" panose="02020603050405020304" pitchFamily="18" charset="0"/>
                <a:cs typeface="Times New Roman" panose="02020603050405020304" pitchFamily="18" charset="0"/>
              </a:rPr>
              <a:t>«ἡ </a:t>
            </a:r>
            <a:r>
              <a:rPr lang="el-GR" sz="2400" dirty="0" err="1">
                <a:solidFill>
                  <a:schemeClr val="bg1"/>
                </a:solidFill>
                <a:latin typeface="Times New Roman" panose="02020603050405020304" pitchFamily="18" charset="0"/>
                <a:cs typeface="Times New Roman" panose="02020603050405020304" pitchFamily="18" charset="0"/>
              </a:rPr>
              <a:t>ποίησις</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φιλοσοφωτέρα</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καὶ</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σπουδαιοτέρα</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τῆς</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ἱστορίας</a:t>
            </a:r>
            <a:r>
              <a:rPr lang="el-GR" sz="2400" dirty="0">
                <a:solidFill>
                  <a:schemeClr val="bg1"/>
                </a:solidFill>
                <a:latin typeface="Times New Roman" panose="02020603050405020304" pitchFamily="18" charset="0"/>
                <a:cs typeface="Times New Roman" panose="02020603050405020304" pitchFamily="18" charset="0"/>
              </a:rPr>
              <a:t>»</a:t>
            </a:r>
          </a:p>
          <a:p>
            <a:pPr marL="457200" lvl="0" indent="-457200">
              <a:buFont typeface="Arial" panose="020B0604020202020204" pitchFamily="34" charset="0"/>
              <a:buChar char="•"/>
            </a:pPr>
            <a:endParaRPr lang="el-GR" sz="2400" dirty="0">
              <a:solidFill>
                <a:schemeClr val="bg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l-GR" sz="3200" i="1" dirty="0">
                <a:solidFill>
                  <a:schemeClr val="bg1"/>
                </a:solidFill>
                <a:latin typeface="Times New Roman" panose="02020603050405020304" pitchFamily="18" charset="0"/>
                <a:cs typeface="Times New Roman" panose="02020603050405020304" pitchFamily="18" charset="0"/>
              </a:rPr>
              <a:t>κάθαρση</a:t>
            </a:r>
            <a:r>
              <a:rPr lang="el-GR" sz="3200" dirty="0">
                <a:solidFill>
                  <a:schemeClr val="bg1"/>
                </a:solidFill>
                <a:latin typeface="Times New Roman" panose="02020603050405020304" pitchFamily="18" charset="0"/>
                <a:cs typeface="Times New Roman" panose="02020603050405020304" pitchFamily="18" charset="0"/>
              </a:rPr>
              <a:t>: Συγκινησιακή απόλαυση και ισορροπία (</a:t>
            </a:r>
            <a:r>
              <a:rPr lang="en-GB" sz="3200" dirty="0">
                <a:solidFill>
                  <a:schemeClr val="bg1"/>
                </a:solidFill>
                <a:latin typeface="Times New Roman" panose="02020603050405020304" pitchFamily="18" charset="0"/>
                <a:cs typeface="Times New Roman" panose="02020603050405020304" pitchFamily="18" charset="0"/>
              </a:rPr>
              <a:t>‘Empathy Theory’, K. Oatley)</a:t>
            </a:r>
            <a:endParaRPr lang="el-GR" sz="3200" dirty="0">
              <a:solidFill>
                <a:schemeClr val="bg1"/>
              </a:solidFill>
              <a:latin typeface="Times New Roman" panose="02020603050405020304" pitchFamily="18" charset="0"/>
              <a:cs typeface="Times New Roman" panose="02020603050405020304" pitchFamily="18" charset="0"/>
            </a:endParaRPr>
          </a:p>
          <a:p>
            <a:pPr lvl="0"/>
            <a:r>
              <a:rPr lang="el-GR" sz="3200" dirty="0">
                <a:solidFill>
                  <a:schemeClr val="bg1"/>
                </a:solidFill>
                <a:latin typeface="Times New Roman" panose="02020603050405020304" pitchFamily="18" charset="0"/>
                <a:cs typeface="Times New Roman" panose="02020603050405020304" pitchFamily="18" charset="0"/>
              </a:rPr>
              <a:t> </a:t>
            </a:r>
            <a:r>
              <a:rPr lang="el-GR" sz="2400" dirty="0">
                <a:solidFill>
                  <a:schemeClr val="bg1"/>
                </a:solidFill>
                <a:latin typeface="Times New Roman" panose="02020603050405020304" pitchFamily="18" charset="0"/>
                <a:cs typeface="Times New Roman" panose="02020603050405020304" pitchFamily="18" charset="0"/>
              </a:rPr>
              <a:t>«δι’ </a:t>
            </a:r>
            <a:r>
              <a:rPr lang="el-GR" sz="2400" dirty="0" err="1">
                <a:solidFill>
                  <a:schemeClr val="bg1"/>
                </a:solidFill>
                <a:latin typeface="Times New Roman" panose="02020603050405020304" pitchFamily="18" charset="0"/>
                <a:cs typeface="Times New Roman" panose="02020603050405020304" pitchFamily="18" charset="0"/>
              </a:rPr>
              <a:t>ἐλέου</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καὶ</a:t>
            </a:r>
            <a:r>
              <a:rPr lang="el-GR" sz="2400" dirty="0">
                <a:solidFill>
                  <a:schemeClr val="bg1"/>
                </a:solidFill>
                <a:latin typeface="Times New Roman" panose="02020603050405020304" pitchFamily="18" charset="0"/>
                <a:cs typeface="Times New Roman" panose="02020603050405020304" pitchFamily="18" charset="0"/>
              </a:rPr>
              <a:t> φόβου </a:t>
            </a:r>
            <a:r>
              <a:rPr lang="el-GR" sz="2400" dirty="0" err="1">
                <a:solidFill>
                  <a:schemeClr val="bg1"/>
                </a:solidFill>
                <a:latin typeface="Times New Roman" panose="02020603050405020304" pitchFamily="18" charset="0"/>
                <a:cs typeface="Times New Roman" panose="02020603050405020304" pitchFamily="18" charset="0"/>
              </a:rPr>
              <a:t>περαίνουσα</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τὴν</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τῶν</a:t>
            </a:r>
            <a:r>
              <a:rPr lang="el-GR" sz="2400" dirty="0">
                <a:solidFill>
                  <a:schemeClr val="bg1"/>
                </a:solidFill>
                <a:latin typeface="Times New Roman" panose="02020603050405020304" pitchFamily="18" charset="0"/>
                <a:cs typeface="Times New Roman" panose="02020603050405020304" pitchFamily="18" charset="0"/>
              </a:rPr>
              <a:t> τοιούτων παθημάτων </a:t>
            </a:r>
            <a:r>
              <a:rPr lang="el-GR" sz="2400" dirty="0" err="1">
                <a:solidFill>
                  <a:schemeClr val="bg1"/>
                </a:solidFill>
                <a:latin typeface="Times New Roman" panose="02020603050405020304" pitchFamily="18" charset="0"/>
                <a:cs typeface="Times New Roman" panose="02020603050405020304" pitchFamily="18" charset="0"/>
              </a:rPr>
              <a:t>κάθαρσιν</a:t>
            </a:r>
            <a:r>
              <a:rPr lang="el-GR" sz="2400" dirty="0">
                <a:solidFill>
                  <a:schemeClr val="bg1"/>
                </a:solidFill>
                <a:latin typeface="Times New Roman" panose="02020603050405020304" pitchFamily="18" charset="0"/>
                <a:cs typeface="Times New Roman" panose="02020603050405020304" pitchFamily="18" charset="0"/>
              </a:rPr>
              <a:t>» (1449b)</a:t>
            </a:r>
          </a:p>
          <a:p>
            <a:pPr marL="342900" lvl="0" indent="-342900">
              <a:buFont typeface="Arial" panose="020B0604020202020204" pitchFamily="34" charset="0"/>
              <a:buChar char="•"/>
            </a:pPr>
            <a:endParaRPr lang="el-GR" sz="2400" dirty="0">
              <a:solidFill>
                <a:schemeClr val="bg1"/>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l-GR" sz="3200" i="1" dirty="0">
                <a:solidFill>
                  <a:schemeClr val="bg1"/>
                </a:solidFill>
                <a:latin typeface="Times New Roman" panose="02020603050405020304" pitchFamily="18" charset="0"/>
                <a:cs typeface="Times New Roman" panose="02020603050405020304" pitchFamily="18" charset="0"/>
              </a:rPr>
              <a:t>καθολικό και πιθανό</a:t>
            </a:r>
            <a:r>
              <a:rPr lang="el-GR" sz="3200" dirty="0">
                <a:solidFill>
                  <a:schemeClr val="bg1"/>
                </a:solidFill>
                <a:latin typeface="Times New Roman" panose="02020603050405020304" pitchFamily="18" charset="0"/>
                <a:cs typeface="Times New Roman" panose="02020603050405020304" pitchFamily="18" charset="0"/>
              </a:rPr>
              <a:t>: Απόλαυση της φαντασιακής προσομοίωσης και της γνωστικής ανατροπής</a:t>
            </a:r>
            <a:r>
              <a:rPr lang="en-GB" sz="3200" dirty="0">
                <a:solidFill>
                  <a:schemeClr val="bg1"/>
                </a:solidFill>
                <a:latin typeface="Times New Roman" panose="02020603050405020304" pitchFamily="18" charset="0"/>
                <a:cs typeface="Times New Roman" panose="02020603050405020304" pitchFamily="18" charset="0"/>
              </a:rPr>
              <a:t> (‘Simulation Theory’, K. Oatley, ‘Predictive Processing’, D. Huron)</a:t>
            </a:r>
            <a:endParaRPr lang="el-GR" sz="3200" dirty="0">
              <a:solidFill>
                <a:schemeClr val="bg1"/>
              </a:solidFill>
              <a:latin typeface="Times New Roman" panose="02020603050405020304" pitchFamily="18" charset="0"/>
              <a:cs typeface="Times New Roman" panose="02020603050405020304" pitchFamily="18" charset="0"/>
            </a:endParaRPr>
          </a:p>
          <a:p>
            <a:pPr lvl="0"/>
            <a:r>
              <a:rPr lang="el-GR" sz="2400" dirty="0">
                <a:solidFill>
                  <a:schemeClr val="bg1"/>
                </a:solidFill>
                <a:latin typeface="Times New Roman" panose="02020603050405020304" pitchFamily="18" charset="0"/>
                <a:cs typeface="Times New Roman" panose="02020603050405020304" pitchFamily="18" charset="0"/>
              </a:rPr>
              <a:t>«</a:t>
            </a:r>
            <a:r>
              <a:rPr lang="el-GR" sz="2400" dirty="0" err="1">
                <a:solidFill>
                  <a:schemeClr val="bg1"/>
                </a:solidFill>
                <a:latin typeface="Times New Roman" panose="02020603050405020304" pitchFamily="18" charset="0"/>
                <a:cs typeface="Times New Roman" panose="02020603050405020304" pitchFamily="18" charset="0"/>
              </a:rPr>
              <a:t>οὐ</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τὸ</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γενόμενον</a:t>
            </a:r>
            <a:r>
              <a:rPr lang="el-GR" sz="2400" dirty="0">
                <a:solidFill>
                  <a:schemeClr val="bg1"/>
                </a:solidFill>
                <a:latin typeface="Times New Roman" panose="02020603050405020304" pitchFamily="18" charset="0"/>
                <a:cs typeface="Times New Roman" panose="02020603050405020304" pitchFamily="18" charset="0"/>
              </a:rPr>
              <a:t> λέγειν, </a:t>
            </a:r>
            <a:r>
              <a:rPr lang="el-GR" sz="2400" dirty="0" err="1">
                <a:solidFill>
                  <a:schemeClr val="bg1"/>
                </a:solidFill>
                <a:latin typeface="Times New Roman" panose="02020603050405020304" pitchFamily="18" charset="0"/>
                <a:cs typeface="Times New Roman" panose="02020603050405020304" pitchFamily="18" charset="0"/>
              </a:rPr>
              <a:t>ἀλλὰ</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οἷον</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ἂν</a:t>
            </a:r>
            <a:r>
              <a:rPr lang="el-GR" sz="2400" dirty="0">
                <a:solidFill>
                  <a:schemeClr val="bg1"/>
                </a:solidFill>
                <a:latin typeface="Times New Roman" panose="02020603050405020304" pitchFamily="18" charset="0"/>
                <a:cs typeface="Times New Roman" panose="02020603050405020304" pitchFamily="18" charset="0"/>
              </a:rPr>
              <a:t> γένοιτο </a:t>
            </a:r>
            <a:r>
              <a:rPr lang="el-GR" sz="2400" dirty="0" err="1">
                <a:solidFill>
                  <a:schemeClr val="bg1"/>
                </a:solidFill>
                <a:latin typeface="Times New Roman" panose="02020603050405020304" pitchFamily="18" charset="0"/>
                <a:cs typeface="Times New Roman" panose="02020603050405020304" pitchFamily="18" charset="0"/>
              </a:rPr>
              <a:t>κατὰ</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τὸ</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εἰκός</a:t>
            </a:r>
            <a:r>
              <a:rPr lang="el-GR" sz="2400" dirty="0">
                <a:solidFill>
                  <a:schemeClr val="bg1"/>
                </a:solidFill>
                <a:latin typeface="Times New Roman" panose="02020603050405020304" pitchFamily="18" charset="0"/>
                <a:cs typeface="Times New Roman" panose="02020603050405020304" pitchFamily="18" charset="0"/>
              </a:rPr>
              <a:t> ἢ </a:t>
            </a:r>
            <a:r>
              <a:rPr lang="el-GR" sz="2400" dirty="0" err="1">
                <a:solidFill>
                  <a:schemeClr val="bg1"/>
                </a:solidFill>
                <a:latin typeface="Times New Roman" panose="02020603050405020304" pitchFamily="18" charset="0"/>
                <a:cs typeface="Times New Roman" panose="02020603050405020304" pitchFamily="18" charset="0"/>
              </a:rPr>
              <a:t>τὸ</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ἀναγκαῖον</a:t>
            </a:r>
            <a:r>
              <a:rPr lang="el-GR" sz="2400" dirty="0">
                <a:solidFill>
                  <a:schemeClr val="bg1"/>
                </a:solidFill>
                <a:latin typeface="Times New Roman" panose="02020603050405020304" pitchFamily="18" charset="0"/>
                <a:cs typeface="Times New Roman" panose="02020603050405020304" pitchFamily="18" charset="0"/>
              </a:rPr>
              <a:t>» (1451</a:t>
            </a:r>
            <a:r>
              <a:rPr lang="en-GB" sz="2400" dirty="0">
                <a:solidFill>
                  <a:schemeClr val="bg1"/>
                </a:solidFill>
                <a:latin typeface="Times New Roman" panose="02020603050405020304" pitchFamily="18" charset="0"/>
                <a:cs typeface="Times New Roman" panose="02020603050405020304" pitchFamily="18" charset="0"/>
              </a:rPr>
              <a:t>b)</a:t>
            </a:r>
            <a:r>
              <a:rPr lang="el-GR" sz="2400" dirty="0">
                <a:solidFill>
                  <a:schemeClr val="bg1"/>
                </a:solidFill>
                <a:latin typeface="Times New Roman" panose="02020603050405020304" pitchFamily="18" charset="0"/>
                <a:cs typeface="Times New Roman" panose="02020603050405020304" pitchFamily="18" charset="0"/>
              </a:rPr>
              <a:t>, «ἡδονήν </a:t>
            </a:r>
            <a:r>
              <a:rPr lang="el-GR" sz="2400" dirty="0" err="1">
                <a:solidFill>
                  <a:schemeClr val="bg1"/>
                </a:solidFill>
                <a:latin typeface="Times New Roman" panose="02020603050405020304" pitchFamily="18" charset="0"/>
                <a:cs typeface="Times New Roman" panose="02020603050405020304" pitchFamily="18" charset="0"/>
              </a:rPr>
              <a:t>δὲ</a:t>
            </a:r>
            <a:r>
              <a:rPr lang="el-GR" sz="2400" dirty="0">
                <a:solidFill>
                  <a:schemeClr val="bg1"/>
                </a:solidFill>
                <a:latin typeface="Times New Roman" panose="02020603050405020304" pitchFamily="18" charset="0"/>
                <a:cs typeface="Times New Roman" panose="02020603050405020304" pitchFamily="18" charset="0"/>
              </a:rPr>
              <a:t> παρέχει </a:t>
            </a:r>
            <a:r>
              <a:rPr lang="el-GR" sz="2400" dirty="0" err="1">
                <a:solidFill>
                  <a:schemeClr val="bg1"/>
                </a:solidFill>
                <a:latin typeface="Times New Roman" panose="02020603050405020304" pitchFamily="18" charset="0"/>
                <a:cs typeface="Times New Roman" panose="02020603050405020304" pitchFamily="18" charset="0"/>
              </a:rPr>
              <a:t>τὸ</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παράδοξον</a:t>
            </a:r>
            <a:r>
              <a:rPr lang="el-GR" sz="2400" dirty="0">
                <a:solidFill>
                  <a:schemeClr val="bg1"/>
                </a:solidFill>
                <a:latin typeface="Times New Roman" panose="02020603050405020304" pitchFamily="18" charset="0"/>
                <a:cs typeface="Times New Roman" panose="02020603050405020304" pitchFamily="18" charset="0"/>
              </a:rPr>
              <a:t>»</a:t>
            </a:r>
          </a:p>
          <a:p>
            <a:pPr lvl="0"/>
            <a:endParaRPr lang="el-GR" sz="2400" dirty="0">
              <a:solidFill>
                <a:schemeClr val="bg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l-GR" sz="3200" i="1" dirty="0">
                <a:solidFill>
                  <a:schemeClr val="bg1"/>
                </a:solidFill>
                <a:latin typeface="Times New Roman" panose="02020603050405020304" pitchFamily="18" charset="0"/>
                <a:cs typeface="Times New Roman" panose="02020603050405020304" pitchFamily="18" charset="0"/>
              </a:rPr>
              <a:t>πληρότητα του μύθου</a:t>
            </a:r>
            <a:r>
              <a:rPr lang="el-GR" sz="3200" dirty="0">
                <a:solidFill>
                  <a:schemeClr val="bg1"/>
                </a:solidFill>
                <a:latin typeface="Times New Roman" panose="02020603050405020304" pitchFamily="18" charset="0"/>
                <a:cs typeface="Times New Roman" panose="02020603050405020304" pitchFamily="18" charset="0"/>
              </a:rPr>
              <a:t>: Απόλαυση από την ολότητα και τη λύση</a:t>
            </a:r>
            <a:r>
              <a:rPr lang="en-GB" sz="3200" dirty="0">
                <a:solidFill>
                  <a:schemeClr val="bg1"/>
                </a:solidFill>
                <a:latin typeface="Times New Roman" panose="02020603050405020304" pitchFamily="18" charset="0"/>
                <a:cs typeface="Times New Roman" panose="02020603050405020304" pitchFamily="18" charset="0"/>
              </a:rPr>
              <a:t> (Narrative comprehension, Kintsch, Van Dijk)</a:t>
            </a:r>
            <a:endParaRPr lang="el-GR" sz="3200" dirty="0">
              <a:solidFill>
                <a:schemeClr val="bg1"/>
              </a:solidFill>
              <a:latin typeface="Times New Roman" panose="02020603050405020304" pitchFamily="18" charset="0"/>
              <a:cs typeface="Times New Roman" panose="02020603050405020304" pitchFamily="18" charset="0"/>
            </a:endParaRPr>
          </a:p>
          <a:p>
            <a:pPr lvl="0"/>
            <a:r>
              <a:rPr lang="el-GR" sz="2400" dirty="0">
                <a:solidFill>
                  <a:schemeClr val="bg1"/>
                </a:solidFill>
                <a:latin typeface="Times New Roman" panose="02020603050405020304" pitchFamily="18" charset="0"/>
                <a:cs typeface="Times New Roman" panose="02020603050405020304" pitchFamily="18" charset="0"/>
              </a:rPr>
              <a:t>«</a:t>
            </a:r>
            <a:r>
              <a:rPr lang="el-GR" sz="2400" dirty="0" err="1">
                <a:solidFill>
                  <a:schemeClr val="bg1"/>
                </a:solidFill>
                <a:latin typeface="Times New Roman" panose="02020603050405020304" pitchFamily="18" charset="0"/>
                <a:cs typeface="Times New Roman" panose="02020603050405020304" pitchFamily="18" charset="0"/>
              </a:rPr>
              <a:t>Ὅλον</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δὲ</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ἐστὶν</a:t>
            </a:r>
            <a:r>
              <a:rPr lang="el-GR" sz="2400" dirty="0">
                <a:solidFill>
                  <a:schemeClr val="bg1"/>
                </a:solidFill>
                <a:latin typeface="Times New Roman" panose="02020603050405020304" pitchFamily="18" charset="0"/>
                <a:cs typeface="Times New Roman" panose="02020603050405020304" pitchFamily="18" charset="0"/>
              </a:rPr>
              <a:t> ὃ </a:t>
            </a:r>
            <a:r>
              <a:rPr lang="el-GR" sz="2400" dirty="0" err="1">
                <a:solidFill>
                  <a:schemeClr val="bg1"/>
                </a:solidFill>
                <a:latin typeface="Times New Roman" panose="02020603050405020304" pitchFamily="18" charset="0"/>
                <a:cs typeface="Times New Roman" panose="02020603050405020304" pitchFamily="18" charset="0"/>
              </a:rPr>
              <a:t>ἔχει</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ἀρχὴν</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καὶ</a:t>
            </a:r>
            <a:r>
              <a:rPr lang="el-GR" sz="2400" dirty="0">
                <a:solidFill>
                  <a:schemeClr val="bg1"/>
                </a:solidFill>
                <a:latin typeface="Times New Roman" panose="02020603050405020304" pitchFamily="18" charset="0"/>
                <a:cs typeface="Times New Roman" panose="02020603050405020304" pitchFamily="18" charset="0"/>
              </a:rPr>
              <a:t> μέσον </a:t>
            </a:r>
            <a:r>
              <a:rPr lang="el-GR" sz="2400" dirty="0" err="1">
                <a:solidFill>
                  <a:schemeClr val="bg1"/>
                </a:solidFill>
                <a:latin typeface="Times New Roman" panose="02020603050405020304" pitchFamily="18" charset="0"/>
                <a:cs typeface="Times New Roman" panose="02020603050405020304" pitchFamily="18" charset="0"/>
              </a:rPr>
              <a:t>καὶ</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τελευτήν</a:t>
            </a:r>
            <a:r>
              <a:rPr lang="el-GR" sz="2400" dirty="0">
                <a:solidFill>
                  <a:schemeClr val="bg1"/>
                </a:solidFill>
                <a:latin typeface="Times New Roman" panose="02020603050405020304" pitchFamily="18" charset="0"/>
                <a:cs typeface="Times New Roman" panose="02020603050405020304" pitchFamily="18" charset="0"/>
              </a:rPr>
              <a:t>»</a:t>
            </a:r>
          </a:p>
          <a:p>
            <a:pPr lvl="0"/>
            <a:endParaRPr lang="el-GR" sz="2400" dirty="0">
              <a:solidFill>
                <a:schemeClr val="bg1"/>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3200" i="1" dirty="0">
                <a:solidFill>
                  <a:schemeClr val="bg1"/>
                </a:solidFill>
                <a:latin typeface="Times New Roman" panose="02020603050405020304" pitchFamily="18" charset="0"/>
                <a:cs typeface="Times New Roman" panose="02020603050405020304" pitchFamily="18" charset="0"/>
              </a:rPr>
              <a:t>ενότητα μορφής και νοήματος</a:t>
            </a:r>
            <a:r>
              <a:rPr lang="el-GR" sz="3200" dirty="0">
                <a:solidFill>
                  <a:schemeClr val="bg1"/>
                </a:solidFill>
                <a:latin typeface="Times New Roman" panose="02020603050405020304" pitchFamily="18" charset="0"/>
                <a:cs typeface="Times New Roman" panose="02020603050405020304" pitchFamily="18" charset="0"/>
              </a:rPr>
              <a:t>: Αισθητική απόλαυση</a:t>
            </a:r>
            <a:r>
              <a:rPr lang="en-GB" sz="3200" dirty="0">
                <a:solidFill>
                  <a:schemeClr val="bg1"/>
                </a:solidFill>
                <a:latin typeface="Times New Roman" panose="02020603050405020304" pitchFamily="18" charset="0"/>
                <a:cs typeface="Times New Roman" panose="02020603050405020304" pitchFamily="18" charset="0"/>
              </a:rPr>
              <a:t> (Gestalt Theory, Cognitive Poetics, Stockwell)</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«Πρέπει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τὸ</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ἔργον</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εἶναι</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ὅλον</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καὶ</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ἓν</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457200" lvl="0" indent="-457200">
              <a:buFont typeface="Arial" panose="020B0604020202020204" pitchFamily="34" charset="0"/>
              <a:buChar char="•"/>
            </a:pPr>
            <a:endParaRPr lang="el-GR" sz="3200" dirty="0">
              <a:solidFill>
                <a:schemeClr val="bg1"/>
              </a:solidFill>
              <a:latin typeface="Times New Roman" panose="02020603050405020304" pitchFamily="18" charset="0"/>
              <a:cs typeface="Times New Roman" panose="02020603050405020304" pitchFamily="18" charset="0"/>
            </a:endParaRPr>
          </a:p>
          <a:p>
            <a:pPr lvl="0" algn="ctr"/>
            <a:endParaRPr lang="el-GR" sz="3200" dirty="0">
              <a:solidFill>
                <a:schemeClr val="bg1"/>
              </a:solidFill>
              <a:latin typeface="Times New Roman" panose="02020603050405020304" pitchFamily="18" charset="0"/>
              <a:cs typeface="Times New Roman" panose="02020603050405020304" pitchFamily="18" charset="0"/>
            </a:endParaRPr>
          </a:p>
          <a:p>
            <a:pPr lvl="0" algn="ctr"/>
            <a:endPar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lgn="ctr"/>
            <a:r>
              <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endParaRPr kumimoji="0" lang="el-GR" sz="32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8" name="Εικόνα 17">
            <a:extLst>
              <a:ext uri="{FF2B5EF4-FFF2-40B4-BE49-F238E27FC236}">
                <a16:creationId xmlns:a16="http://schemas.microsoft.com/office/drawing/2014/main" id="{396547A8-E4C6-1BE4-1B3C-3B135519A7ED}"/>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4" y="0"/>
            <a:ext cx="2393692" cy="10287000"/>
          </a:xfrm>
          <a:prstGeom prst="rect">
            <a:avLst/>
          </a:prstGeom>
        </p:spPr>
      </p:pic>
      <p:sp>
        <p:nvSpPr>
          <p:cNvPr id="19" name="TextBox 18">
            <a:extLst>
              <a:ext uri="{FF2B5EF4-FFF2-40B4-BE49-F238E27FC236}">
                <a16:creationId xmlns:a16="http://schemas.microsoft.com/office/drawing/2014/main" id="{2FEBFB77-CB36-2BE2-5C3A-2FDA480CB1F9}"/>
              </a:ext>
            </a:extLst>
          </p:cNvPr>
          <p:cNvSpPr txBox="1"/>
          <p:nvPr/>
        </p:nvSpPr>
        <p:spPr>
          <a:xfrm>
            <a:off x="5029200" y="266700"/>
            <a:ext cx="12452473" cy="769441"/>
          </a:xfrm>
          <a:prstGeom prst="rect">
            <a:avLst/>
          </a:prstGeom>
          <a:noFill/>
        </p:spPr>
        <p:txBody>
          <a:bodyPr wrap="square">
            <a:spAutoFit/>
          </a:bodyPr>
          <a:lstStyle/>
          <a:p>
            <a:pPr lvl="0" algn="ctr">
              <a:defRPr/>
            </a:pPr>
            <a:r>
              <a:rPr lang="el-GR" sz="4400" dirty="0">
                <a:solidFill>
                  <a:schemeClr val="bg1"/>
                </a:solidFill>
                <a:latin typeface="Times New Roman" panose="02020603050405020304" pitchFamily="18" charset="0"/>
                <a:cs typeface="Times New Roman" panose="02020603050405020304" pitchFamily="18" charset="0"/>
              </a:rPr>
              <a:t>01 Γιατί απολαμβάνουμε τη λογοτεχνία;</a:t>
            </a:r>
            <a:endParaRPr lang="el-GR" sz="4400" dirty="0">
              <a:solidFill>
                <a:schemeClr val="bg1"/>
              </a:solidFill>
            </a:endParaRPr>
          </a:p>
        </p:txBody>
      </p:sp>
      <p:pic>
        <p:nvPicPr>
          <p:cNvPr id="20" name="Picture 2" descr="Blue text on a black background&#10;&#10;AI-generated content may be incorrect.">
            <a:extLst>
              <a:ext uri="{FF2B5EF4-FFF2-40B4-BE49-F238E27FC236}">
                <a16:creationId xmlns:a16="http://schemas.microsoft.com/office/drawing/2014/main" id="{B5534A00-F4BA-0154-086F-3018241FD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5991"/>
            <a:ext cx="3047619" cy="761905"/>
          </a:xfrm>
          <a:prstGeom prst="rect">
            <a:avLst/>
          </a:prstGeom>
        </p:spPr>
      </p:pic>
    </p:spTree>
    <p:extLst>
      <p:ext uri="{BB962C8B-B14F-4D97-AF65-F5344CB8AC3E}">
        <p14:creationId xmlns:p14="http://schemas.microsoft.com/office/powerpoint/2010/main" val="544507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25828</TotalTime>
  <Words>6097</Words>
  <Application>Microsoft Office PowerPoint</Application>
  <PresentationFormat>Προσαρμογή</PresentationFormat>
  <Paragraphs>732</Paragraphs>
  <Slides>63</Slides>
  <Notes>1</Notes>
  <HiddenSlides>0</HiddenSlides>
  <MMClips>0</MMClips>
  <ScaleCrop>false</ScaleCrop>
  <HeadingPairs>
    <vt:vector size="8" baseType="variant">
      <vt:variant>
        <vt:lpstr>Γραμματοσειρές που χρησιμοποιούνται</vt:lpstr>
      </vt:variant>
      <vt:variant>
        <vt:i4>5</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63</vt:i4>
      </vt:variant>
    </vt:vector>
  </HeadingPairs>
  <TitlesOfParts>
    <vt:vector size="70" baseType="lpstr">
      <vt:lpstr>Times New Roman</vt:lpstr>
      <vt:lpstr>Lato Bold</vt:lpstr>
      <vt:lpstr>Lato</vt:lpstr>
      <vt:lpstr>Calibri</vt:lpstr>
      <vt:lpstr>Arial</vt:lpstr>
      <vt:lpstr>Office Theme</vt:lpstr>
      <vt:lpstr>Αντικείμενο κελύφους συσκευασίας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Gray and White Simple Thesis Defense Presentation</dc:title>
  <dc:creator>Μίνη Παναγιώτα</dc:creator>
  <cp:lastModifiedBy>Δούτσιου Ειρήνη</cp:lastModifiedBy>
  <cp:revision>335</cp:revision>
  <dcterms:created xsi:type="dcterms:W3CDTF">2006-08-16T00:00:00Z</dcterms:created>
  <dcterms:modified xsi:type="dcterms:W3CDTF">2026-01-16T05:58:10Z</dcterms:modified>
  <dc:identifier>DAG1S1cQWns</dc:identifier>
</cp:coreProperties>
</file>