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70"/>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57"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2" r:id="rId68"/>
    <p:sldId id="320"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mz6oAghAO2KyYzeFT9knGwjA7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8c0dd1f71a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8c0dd1f71a_0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c0dd1f71a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8c0dd1f71a_0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8c0dd1f71a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38c0dd1f71a_0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8c0dd1f71a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38c0dd1f71a_0_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8c0dd1f71a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38c0dd1f71a_0_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extLst>
      <p:ext uri="{BB962C8B-B14F-4D97-AF65-F5344CB8AC3E}">
        <p14:creationId xmlns:p14="http://schemas.microsoft.com/office/powerpoint/2010/main" val="3057319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extLst>
      <p:ext uri="{BB962C8B-B14F-4D97-AF65-F5344CB8AC3E}">
        <p14:creationId xmlns:p14="http://schemas.microsoft.com/office/powerpoint/2010/main" val="1276091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8" name="Google Shape;75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6" name="Google Shape;88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4" name="Google Shape;904;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8c0dd1f71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3" name="Google Shape;933;g38c0dd1f71a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38c0dd1f71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0" name="Google Shape;940;g38c0dd1f71a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38c0dd1f71a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7" name="Google Shape;947;g38c0dd1f71a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8c0dd1f71a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g38c0dd1f71a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38c0dd1f71a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1" name="Google Shape;961;g38c0dd1f71a_0_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38c0dd1f71a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8" name="Google Shape;968;g38c0dd1f71a_0_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5" name="Google Shape;975;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38d7a663a87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7" name="Google Shape;1017;g38d7a663a87_2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5" name="Google Shape;1025;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8c0dd1f71a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38c0dd1f71a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8c0dd1f71a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8c0dd1f71a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pic>
        <p:nvPicPr>
          <p:cNvPr id="3" name="Εικόνα 2">
            <a:extLst>
              <a:ext uri="{FF2B5EF4-FFF2-40B4-BE49-F238E27FC236}">
                <a16:creationId xmlns:a16="http://schemas.microsoft.com/office/drawing/2014/main" id="{4B86A794-52E9-4D99-BF2D-3CBF251D3E1A}"/>
              </a:ext>
            </a:extLst>
          </p:cNvPr>
          <p:cNvPicPr>
            <a:picLocks noChangeAspect="1"/>
          </p:cNvPicPr>
          <p:nvPr userDrawn="1"/>
        </p:nvPicPr>
        <p:blipFill>
          <a:blip r:embed="rId2"/>
          <a:stretch>
            <a:fillRect/>
          </a:stretch>
        </p:blipFill>
        <p:spPr>
          <a:xfrm>
            <a:off x="7013196" y="6148804"/>
            <a:ext cx="1979527" cy="522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81" name="Google Shape;81;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7823A5-A054-44DD-9002-4DA1604AFA8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7E1B874-BDAE-4D5A-8737-34FBE76C1AD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23B2097-1E2A-41C9-87C8-2A253E98AEE4}"/>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5" name="Θέση υποσέλιδου 4">
            <a:extLst>
              <a:ext uri="{FF2B5EF4-FFF2-40B4-BE49-F238E27FC236}">
                <a16:creationId xmlns:a16="http://schemas.microsoft.com/office/drawing/2014/main" id="{D27F4114-E9CE-49E0-BA0D-66D100B7C7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584200-07C3-46B6-B4E7-3D96E6E8235C}"/>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257099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4949CF-9445-4FEA-8E69-BCFA2532D922}"/>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682AEC-4CFE-4764-AFCD-4149E4DD4F0F}"/>
              </a:ext>
            </a:extLst>
          </p:cNvPr>
          <p:cNvSpPr>
            <a:spLocks noGrp="1"/>
          </p:cNvSpPr>
          <p:nvPr>
            <p:ph idx="1"/>
          </p:nvPr>
        </p:nvSpPr>
        <p:spPr>
          <a:xfrm>
            <a:off x="628650" y="1825625"/>
            <a:ext cx="788670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44754B-AE1A-4E0C-888C-EA58750F6634}"/>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5" name="Θέση υποσέλιδου 4">
            <a:extLst>
              <a:ext uri="{FF2B5EF4-FFF2-40B4-BE49-F238E27FC236}">
                <a16:creationId xmlns:a16="http://schemas.microsoft.com/office/drawing/2014/main" id="{72A9658E-0382-4BC3-83C8-F171B17E21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832745C-CF5A-46FD-A1ED-CB5D958D2B80}"/>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88032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8E7746-E396-4F44-905A-DD2220349B5E}"/>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E5FDA09-D434-4675-B2E4-E3AE4837BA6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CBF2724-0310-4F1F-B59A-FE98051DE3A1}"/>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5" name="Θέση υποσέλιδου 4">
            <a:extLst>
              <a:ext uri="{FF2B5EF4-FFF2-40B4-BE49-F238E27FC236}">
                <a16:creationId xmlns:a16="http://schemas.microsoft.com/office/drawing/2014/main" id="{62291271-1418-40F4-B6CC-4D56510D06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A44F0B-9719-45F9-9405-DCE594491A85}"/>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2530584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65902-707E-4A19-9C8B-43F15A7EA17B}"/>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A1FF22E-E128-4A2B-ADE9-EF08B39DC450}"/>
              </a:ext>
            </a:extLst>
          </p:cNvPr>
          <p:cNvSpPr>
            <a:spLocks noGrp="1"/>
          </p:cNvSpPr>
          <p:nvPr>
            <p:ph sz="half" idx="1"/>
          </p:nvPr>
        </p:nvSpPr>
        <p:spPr>
          <a:xfrm>
            <a:off x="628650" y="1825625"/>
            <a:ext cx="386715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C401FA3-7EF6-4A0B-9787-5B7216641B14}"/>
              </a:ext>
            </a:extLst>
          </p:cNvPr>
          <p:cNvSpPr>
            <a:spLocks noGrp="1"/>
          </p:cNvSpPr>
          <p:nvPr>
            <p:ph sz="half" idx="2"/>
          </p:nvPr>
        </p:nvSpPr>
        <p:spPr>
          <a:xfrm>
            <a:off x="4648200" y="1825625"/>
            <a:ext cx="3867150" cy="435133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458659B-5F2D-4E5B-996E-6AF22A952FCC}"/>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6" name="Θέση υποσέλιδου 5">
            <a:extLst>
              <a:ext uri="{FF2B5EF4-FFF2-40B4-BE49-F238E27FC236}">
                <a16:creationId xmlns:a16="http://schemas.microsoft.com/office/drawing/2014/main" id="{7BCD17BE-2C44-4E5A-B75B-B50DC42C4A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C5814A-B656-47E8-8BE8-278C0DE3A1B3}"/>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1922776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2FD54-5AAD-43A0-8938-43650711C920}"/>
              </a:ext>
            </a:extLst>
          </p:cNvPr>
          <p:cNvSpPr>
            <a:spLocks noGrp="1"/>
          </p:cNvSpPr>
          <p:nvPr>
            <p:ph type="title"/>
          </p:nvPr>
        </p:nvSpPr>
        <p:spPr>
          <a:xfrm>
            <a:off x="630238"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5EE9A15-1E47-47BA-AAF7-A5BD3073B6D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E2F85BA-3F80-4322-868B-48DEFB41E4B6}"/>
              </a:ext>
            </a:extLst>
          </p:cNvPr>
          <p:cNvSpPr>
            <a:spLocks noGrp="1"/>
          </p:cNvSpPr>
          <p:nvPr>
            <p:ph sz="half" idx="2"/>
          </p:nvPr>
        </p:nvSpPr>
        <p:spPr>
          <a:xfrm>
            <a:off x="630238" y="2505075"/>
            <a:ext cx="3868737" cy="368458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865B3A2-8211-41DA-81AC-F1FFA68F15E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7B6A968-2AC7-4A5A-B89F-4BBEA6642D66}"/>
              </a:ext>
            </a:extLst>
          </p:cNvPr>
          <p:cNvSpPr>
            <a:spLocks noGrp="1"/>
          </p:cNvSpPr>
          <p:nvPr>
            <p:ph sz="quarter" idx="4"/>
          </p:nvPr>
        </p:nvSpPr>
        <p:spPr>
          <a:xfrm>
            <a:off x="4629150" y="2505075"/>
            <a:ext cx="3887788" cy="3684588"/>
          </a:xfrm>
          <a:prstGeom prst="rect">
            <a:avLst/>
          </a:prstGeo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C9380CC-5298-4F90-8862-FFCE01D9C444}"/>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8" name="Θέση υποσέλιδου 7">
            <a:extLst>
              <a:ext uri="{FF2B5EF4-FFF2-40B4-BE49-F238E27FC236}">
                <a16:creationId xmlns:a16="http://schemas.microsoft.com/office/drawing/2014/main" id="{C862F5EB-F59C-4E2C-8E4E-561B0D94328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E7C4465-9961-4AAF-83B9-6042FD415AA3}"/>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4034348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A8B580-227C-4DE6-8BDE-6F3C4511C134}"/>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24DF71C-983D-4DAF-894B-93F0D393CD91}"/>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4" name="Θέση υποσέλιδου 3">
            <a:extLst>
              <a:ext uri="{FF2B5EF4-FFF2-40B4-BE49-F238E27FC236}">
                <a16:creationId xmlns:a16="http://schemas.microsoft.com/office/drawing/2014/main" id="{E51959BC-C8D0-48A5-8E09-20ED5BC96D7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4D8E5FC-FA89-4047-B64F-1221DEA59413}"/>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43098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C73CA4D-51C0-4F2A-991A-D6229EAA5BD2}"/>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3" name="Θέση υποσέλιδου 2">
            <a:extLst>
              <a:ext uri="{FF2B5EF4-FFF2-40B4-BE49-F238E27FC236}">
                <a16:creationId xmlns:a16="http://schemas.microsoft.com/office/drawing/2014/main" id="{2DA123B3-928A-4787-AAC2-C59968B4BE1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C2502D8-CFAF-491C-BDCA-636A794AE618}"/>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3529506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573AD-CBC1-4700-AB32-807FA42A0D81}"/>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BBFDEAB-8ECB-4071-83C6-4D7B1EC375C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EA6BD57-ACB0-4168-824B-FCE58707AB7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58E60EC-D2B7-4E9F-9FBD-B8465F00E499}"/>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6" name="Θέση υποσέλιδου 5">
            <a:extLst>
              <a:ext uri="{FF2B5EF4-FFF2-40B4-BE49-F238E27FC236}">
                <a16:creationId xmlns:a16="http://schemas.microsoft.com/office/drawing/2014/main" id="{93081F8F-BC08-4782-8735-DCF3A8736A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F537CFC-455A-4E1E-8477-92DCD284EDDA}"/>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333686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dirty="0"/>
          </a:p>
        </p:txBody>
      </p:sp>
      <p:sp>
        <p:nvSpPr>
          <p:cNvPr id="24" name="Google Shape;24;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pic>
        <p:nvPicPr>
          <p:cNvPr id="3" name="Εικόνα 2">
            <a:extLst>
              <a:ext uri="{FF2B5EF4-FFF2-40B4-BE49-F238E27FC236}">
                <a16:creationId xmlns:a16="http://schemas.microsoft.com/office/drawing/2014/main" id="{D80785C5-AC4B-447F-846A-ABB5F05175E7}"/>
              </a:ext>
            </a:extLst>
          </p:cNvPr>
          <p:cNvPicPr>
            <a:picLocks noChangeAspect="1"/>
          </p:cNvPicPr>
          <p:nvPr userDrawn="1"/>
        </p:nvPicPr>
        <p:blipFill>
          <a:blip r:embed="rId2"/>
          <a:stretch>
            <a:fillRect/>
          </a:stretch>
        </p:blipFill>
        <p:spPr>
          <a:xfrm>
            <a:off x="7330580" y="6308862"/>
            <a:ext cx="1655105" cy="436534"/>
          </a:xfrm>
          <a:prstGeom prst="rect">
            <a:avLst/>
          </a:prstGeom>
        </p:spPr>
      </p:pic>
      <p:pic>
        <p:nvPicPr>
          <p:cNvPr id="5" name="Εικόνα 4">
            <a:extLst>
              <a:ext uri="{FF2B5EF4-FFF2-40B4-BE49-F238E27FC236}">
                <a16:creationId xmlns:a16="http://schemas.microsoft.com/office/drawing/2014/main" id="{6379F65F-2EFA-47A6-8964-E1F1E950D853}"/>
              </a:ext>
            </a:extLst>
          </p:cNvPr>
          <p:cNvPicPr>
            <a:picLocks noChangeAspect="1"/>
          </p:cNvPicPr>
          <p:nvPr userDrawn="1"/>
        </p:nvPicPr>
        <p:blipFill>
          <a:blip r:embed="rId3"/>
          <a:stretch>
            <a:fillRect/>
          </a:stretch>
        </p:blipFill>
        <p:spPr>
          <a:xfrm>
            <a:off x="158315" y="187325"/>
            <a:ext cx="1657350" cy="653415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ED9577-BAA6-43FA-8898-2F77893D8CA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A62B92D-7E95-491F-8771-8D11177C96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C9EE453-05EA-400D-A4AC-C0886DE9465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6493CF0-F308-4EA4-B5D8-4FDF63554345}"/>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6" name="Θέση υποσέλιδου 5">
            <a:extLst>
              <a:ext uri="{FF2B5EF4-FFF2-40B4-BE49-F238E27FC236}">
                <a16:creationId xmlns:a16="http://schemas.microsoft.com/office/drawing/2014/main" id="{EC19D0E9-ED28-4B79-820F-8A5974A2910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1DFE27-595E-4139-B621-3C5DC9B4CF90}"/>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2208179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883D5-4536-4196-AE9D-681B7F950F93}"/>
              </a:ext>
            </a:extLst>
          </p:cNvPr>
          <p:cNvSpPr>
            <a:spLocks noGrp="1"/>
          </p:cNvSpPr>
          <p:nvPr>
            <p:ph type="title"/>
          </p:nvPr>
        </p:nvSpPr>
        <p:spPr>
          <a:xfrm>
            <a:off x="628650" y="365125"/>
            <a:ext cx="7886700" cy="1325563"/>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5D48556-8FE8-40F6-8FCB-0A7FA72611F7}"/>
              </a:ext>
            </a:extLst>
          </p:cNvPr>
          <p:cNvSpPr>
            <a:spLocks noGrp="1"/>
          </p:cNvSpPr>
          <p:nvPr>
            <p:ph type="body" orient="vert" idx="1"/>
          </p:nvPr>
        </p:nvSpPr>
        <p:spPr>
          <a:xfrm>
            <a:off x="628650" y="1825625"/>
            <a:ext cx="7886700" cy="4351338"/>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E42546-EA4D-4098-98B7-A7B959BE5B93}"/>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5" name="Θέση υποσέλιδου 4">
            <a:extLst>
              <a:ext uri="{FF2B5EF4-FFF2-40B4-BE49-F238E27FC236}">
                <a16:creationId xmlns:a16="http://schemas.microsoft.com/office/drawing/2014/main" id="{373BC791-997A-425A-9479-C0FE6811523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00C79E9-C216-4F46-8126-00B74039FC98}"/>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10456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B405404-D482-4C52-A188-254C59A1AA48}"/>
              </a:ext>
            </a:extLst>
          </p:cNvPr>
          <p:cNvSpPr>
            <a:spLocks noGrp="1"/>
          </p:cNvSpPr>
          <p:nvPr>
            <p:ph type="title" orient="vert"/>
          </p:nvPr>
        </p:nvSpPr>
        <p:spPr>
          <a:xfrm>
            <a:off x="6543675" y="365125"/>
            <a:ext cx="1971675" cy="5811838"/>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870A060-A958-4AB9-B22C-9864C348F815}"/>
              </a:ext>
            </a:extLst>
          </p:cNvPr>
          <p:cNvSpPr>
            <a:spLocks noGrp="1"/>
          </p:cNvSpPr>
          <p:nvPr>
            <p:ph type="body" orient="vert" idx="1"/>
          </p:nvPr>
        </p:nvSpPr>
        <p:spPr>
          <a:xfrm>
            <a:off x="628650" y="365125"/>
            <a:ext cx="5762625" cy="5811838"/>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E1ECBE2-0956-44D8-AF1B-BBA0FBA21749}"/>
              </a:ext>
            </a:extLst>
          </p:cNvPr>
          <p:cNvSpPr>
            <a:spLocks noGrp="1"/>
          </p:cNvSpPr>
          <p:nvPr>
            <p:ph type="dt" sz="half" idx="10"/>
          </p:nvPr>
        </p:nvSpPr>
        <p:spPr>
          <a:xfrm>
            <a:off x="628650" y="6356350"/>
            <a:ext cx="2057400" cy="365125"/>
          </a:xfrm>
          <a:prstGeom prst="rect">
            <a:avLst/>
          </a:prstGeom>
        </p:spPr>
        <p:txBody>
          <a:bodyPr/>
          <a:lstStyle/>
          <a:p>
            <a:fld id="{F446C02A-64A1-4D83-BFD6-93CA8DAE643B}" type="datetimeFigureOut">
              <a:rPr lang="el-GR" smtClean="0"/>
              <a:t>16/12/2025</a:t>
            </a:fld>
            <a:endParaRPr lang="el-GR"/>
          </a:p>
        </p:txBody>
      </p:sp>
      <p:sp>
        <p:nvSpPr>
          <p:cNvPr id="5" name="Θέση υποσέλιδου 4">
            <a:extLst>
              <a:ext uri="{FF2B5EF4-FFF2-40B4-BE49-F238E27FC236}">
                <a16:creationId xmlns:a16="http://schemas.microsoft.com/office/drawing/2014/main" id="{BB146243-6C50-48A8-8B21-468F5A9EB1C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B967FE-F1B9-4DF0-A61B-688595339D2C}"/>
              </a:ext>
            </a:extLst>
          </p:cNvPr>
          <p:cNvSpPr>
            <a:spLocks noGrp="1"/>
          </p:cNvSpPr>
          <p:nvPr>
            <p:ph type="sldNum" sz="quarter" idx="12"/>
          </p:nvPr>
        </p:nvSpPr>
        <p:spPr/>
        <p:txBody>
          <a:bodyPr/>
          <a:lstStyle/>
          <a:p>
            <a:fld id="{248D0036-F825-4C80-B53B-76DDA69AF471}" type="slidenum">
              <a:rPr lang="el-GR" smtClean="0"/>
              <a:t>‹#›</a:t>
            </a:fld>
            <a:endParaRPr lang="el-GR"/>
          </a:p>
        </p:txBody>
      </p:sp>
    </p:spTree>
    <p:extLst>
      <p:ext uri="{BB962C8B-B14F-4D97-AF65-F5344CB8AC3E}">
        <p14:creationId xmlns:p14="http://schemas.microsoft.com/office/powerpoint/2010/main" val="81931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DD69D-4342-4ED7-973E-6A3DFFEAFF95}"/>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3E59009-0DD1-4297-BDD1-6CE3F12C1FF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271BEDC-B127-4E48-B0C8-9CDF14C2E8C1}"/>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5" name="Θέση υποσέλιδου 4">
            <a:extLst>
              <a:ext uri="{FF2B5EF4-FFF2-40B4-BE49-F238E27FC236}">
                <a16:creationId xmlns:a16="http://schemas.microsoft.com/office/drawing/2014/main" id="{19627CB6-2031-4BCA-BAE4-58F282FDFD4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E0B027-1F2C-4EF6-ACB1-89CB093968A8}"/>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1297008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642421-79C6-410C-8F67-C78CC0678B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5BEEDDA-0012-407F-9FA7-F741EB97285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D8E17B-A477-4A0D-9D0C-819383C67F8D}"/>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5" name="Θέση υποσέλιδου 4">
            <a:extLst>
              <a:ext uri="{FF2B5EF4-FFF2-40B4-BE49-F238E27FC236}">
                <a16:creationId xmlns:a16="http://schemas.microsoft.com/office/drawing/2014/main" id="{DB3D5296-7E36-4643-9B52-F5DC30914E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DB4E19A-94E8-4C28-9B61-569FB7A25EE5}"/>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373818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BF1EA-FED8-491A-9EC5-55C98227838A}"/>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5817126-6A93-4A95-A699-AE8AB8456D6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089C1C7-6531-4FAF-A98B-BE5A090FC9FD}"/>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5" name="Θέση υποσέλιδου 4">
            <a:extLst>
              <a:ext uri="{FF2B5EF4-FFF2-40B4-BE49-F238E27FC236}">
                <a16:creationId xmlns:a16="http://schemas.microsoft.com/office/drawing/2014/main" id="{1853CC20-9A18-4880-99E2-3299A29059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AABA986-41E6-49D6-8D56-687779B80609}"/>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1090536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5000A0-6015-45CE-8CE3-B4BA9259D1E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91B5AEE-B3B7-47C5-82C4-3C74024BB4B8}"/>
              </a:ext>
            </a:extLst>
          </p:cNvPr>
          <p:cNvSpPr>
            <a:spLocks noGrp="1"/>
          </p:cNvSpPr>
          <p:nvPr>
            <p:ph sz="half" idx="1"/>
          </p:nvPr>
        </p:nvSpPr>
        <p:spPr>
          <a:xfrm>
            <a:off x="628650" y="1825625"/>
            <a:ext cx="386715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3F867A9-B92B-4E59-9597-3DA70267158E}"/>
              </a:ext>
            </a:extLst>
          </p:cNvPr>
          <p:cNvSpPr>
            <a:spLocks noGrp="1"/>
          </p:cNvSpPr>
          <p:nvPr>
            <p:ph sz="half" idx="2"/>
          </p:nvPr>
        </p:nvSpPr>
        <p:spPr>
          <a:xfrm>
            <a:off x="4648200" y="1825625"/>
            <a:ext cx="386715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84021D2-9454-4901-B3E1-F6F10AF3FD3B}"/>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6" name="Θέση υποσέλιδου 5">
            <a:extLst>
              <a:ext uri="{FF2B5EF4-FFF2-40B4-BE49-F238E27FC236}">
                <a16:creationId xmlns:a16="http://schemas.microsoft.com/office/drawing/2014/main" id="{26A27BD9-BC6D-4E9C-8B8F-79A4CA5FA60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52EA33-79C5-4C40-BB0B-D6F531EA8AA9}"/>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1387418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79E6BD-4A26-4FD3-983E-2902B1345FD2}"/>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E8E80D0-2E50-486D-8D72-5A0694A04F7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89C9AAC-A848-47B1-BC5F-90E9FDA47845}"/>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492B04A-A32A-42C8-9903-956732660FA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9EA2C85-0D7E-4A35-9D4D-2A2E4446A9E1}"/>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A34C288-D04C-487A-8152-FA85B5A04272}"/>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8" name="Θέση υποσέλιδου 7">
            <a:extLst>
              <a:ext uri="{FF2B5EF4-FFF2-40B4-BE49-F238E27FC236}">
                <a16:creationId xmlns:a16="http://schemas.microsoft.com/office/drawing/2014/main" id="{CF9B538E-B08A-4638-B6BC-BD298F9817B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B96E14E-2096-47FD-BD30-03264C7D94FA}"/>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3909180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2A7EB3-D72A-439E-A3BA-B041ABE835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6DFBE22-DD3D-466B-9513-C8A7DBA172FB}"/>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4" name="Θέση υποσέλιδου 3">
            <a:extLst>
              <a:ext uri="{FF2B5EF4-FFF2-40B4-BE49-F238E27FC236}">
                <a16:creationId xmlns:a16="http://schemas.microsoft.com/office/drawing/2014/main" id="{D1FFEB40-C9C4-4078-83D6-175C934089D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2D142AA-FF5F-4846-B52C-44F0343C06CB}"/>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1458272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04F17B8-F0B9-48D5-ABB2-0E4245C9F267}"/>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3" name="Θέση υποσέλιδου 2">
            <a:extLst>
              <a:ext uri="{FF2B5EF4-FFF2-40B4-BE49-F238E27FC236}">
                <a16:creationId xmlns:a16="http://schemas.microsoft.com/office/drawing/2014/main" id="{48B1156B-B464-4058-A9DD-E60C7A6FE74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12F11AC-C8B0-4566-A2A5-12B4239C9CEF}"/>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231504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87A379-4058-4BC9-8A0F-940ED82242C7}"/>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14DD76-83A0-4F7F-ACB7-379910E294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5C9CC9A-45B8-4AE4-A19B-46B4B4F79E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076B829-164C-4860-A794-81D567BF6FDE}"/>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6" name="Θέση υποσέλιδου 5">
            <a:extLst>
              <a:ext uri="{FF2B5EF4-FFF2-40B4-BE49-F238E27FC236}">
                <a16:creationId xmlns:a16="http://schemas.microsoft.com/office/drawing/2014/main" id="{D4F96696-8289-4CD0-8C21-F8498D54CC9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8419209-C7AD-4AFE-8CF9-ABADDE8D8DBA}"/>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1629696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F2821-C070-43E5-A8D5-CE18EFE5B83C}"/>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604BEED-E729-4CEF-A3AA-5EEC3A34AA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78503DE-EB07-4560-838F-205B814341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0D179CE-D0C4-4520-99B5-C9634EB6136D}"/>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6" name="Θέση υποσέλιδου 5">
            <a:extLst>
              <a:ext uri="{FF2B5EF4-FFF2-40B4-BE49-F238E27FC236}">
                <a16:creationId xmlns:a16="http://schemas.microsoft.com/office/drawing/2014/main" id="{8B30CF05-78F6-4F9A-8EB0-EE61DC00498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164500B-361B-4D2B-8CD5-A99D4EF7807F}"/>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685873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B76B74-7B2B-4204-847D-59F252EEC3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2637A73-2A7C-4C5E-9FAF-0064B4DA847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55C0187-BBCF-4E79-8C7B-343EE2F26DDA}"/>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5" name="Θέση υποσέλιδου 4">
            <a:extLst>
              <a:ext uri="{FF2B5EF4-FFF2-40B4-BE49-F238E27FC236}">
                <a16:creationId xmlns:a16="http://schemas.microsoft.com/office/drawing/2014/main" id="{CB01B2A4-7388-4B14-AE42-9555F6ACF43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89A96C-C850-433E-BFFF-097A19FF58D2}"/>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4149376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91195A4-0490-43BF-86C4-ECB80C18E360}"/>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1D36968-DFD7-4CD2-8F8A-977ABF6EBACB}"/>
              </a:ext>
            </a:extLst>
          </p:cNvPr>
          <p:cNvSpPr>
            <a:spLocks noGrp="1"/>
          </p:cNvSpPr>
          <p:nvPr>
            <p:ph type="body" orient="vert" idx="1"/>
          </p:nvPr>
        </p:nvSpPr>
        <p:spPr>
          <a:xfrm>
            <a:off x="628650" y="365125"/>
            <a:ext cx="57626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E76C67B-362C-4A16-9492-4D76AD871B0A}"/>
              </a:ext>
            </a:extLst>
          </p:cNvPr>
          <p:cNvSpPr>
            <a:spLocks noGrp="1"/>
          </p:cNvSpPr>
          <p:nvPr>
            <p:ph type="dt" sz="half" idx="10"/>
          </p:nvPr>
        </p:nvSpPr>
        <p:spPr/>
        <p:txBody>
          <a:bodyPr/>
          <a:lstStyle/>
          <a:p>
            <a:fld id="{3F27F443-5ABA-4766-8384-DFBCA9AF5795}" type="datetimeFigureOut">
              <a:rPr lang="el-GR" smtClean="0"/>
              <a:t>16/12/2025</a:t>
            </a:fld>
            <a:endParaRPr lang="el-GR"/>
          </a:p>
        </p:txBody>
      </p:sp>
      <p:sp>
        <p:nvSpPr>
          <p:cNvPr id="5" name="Θέση υποσέλιδου 4">
            <a:extLst>
              <a:ext uri="{FF2B5EF4-FFF2-40B4-BE49-F238E27FC236}">
                <a16:creationId xmlns:a16="http://schemas.microsoft.com/office/drawing/2014/main" id="{2DEA2174-81FC-4A88-BA47-B2A8BABD5F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02CD3CF-2500-4547-A47C-804237C4741B}"/>
              </a:ext>
            </a:extLst>
          </p:cNvPr>
          <p:cNvSpPr>
            <a:spLocks noGrp="1"/>
          </p:cNvSpPr>
          <p:nvPr>
            <p:ph type="sldNum" sz="quarter" idx="12"/>
          </p:nvPr>
        </p:nvSpPr>
        <p:spPr/>
        <p:txBody>
          <a:bodyPr/>
          <a:lstStyle/>
          <a:p>
            <a:fld id="{54C52CAA-3007-44AD-B140-4539375F423D}" type="slidenum">
              <a:rPr lang="el-GR" smtClean="0"/>
              <a:t>‹#›</a:t>
            </a:fld>
            <a:endParaRPr lang="el-GR"/>
          </a:p>
        </p:txBody>
      </p:sp>
    </p:spTree>
    <p:extLst>
      <p:ext uri="{BB962C8B-B14F-4D97-AF65-F5344CB8AC3E}">
        <p14:creationId xmlns:p14="http://schemas.microsoft.com/office/powerpoint/2010/main" val="34702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5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5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5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5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0"/>
          <p:cNvSpPr>
            <a:spLocks noGrp="1"/>
          </p:cNvSpPr>
          <p:nvPr>
            <p:ph type="pic" idx="2"/>
          </p:nvPr>
        </p:nvSpPr>
        <p:spPr>
          <a:xfrm>
            <a:off x="1792288" y="612775"/>
            <a:ext cx="5486400" cy="4114800"/>
          </a:xfrm>
          <a:prstGeom prst="rect">
            <a:avLst/>
          </a:prstGeom>
          <a:noFill/>
          <a:ln>
            <a:noFill/>
          </a:ln>
        </p:spPr>
        <p:txBody>
          <a:bodyPr/>
          <a:lstStyle/>
          <a:p>
            <a:endParaRPr lang="el-GR"/>
          </a:p>
        </p:txBody>
      </p:sp>
      <p:sp>
        <p:nvSpPr>
          <p:cNvPr id="68" name="Google Shape;68;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02D33FF-4676-4D15-BCA7-EB682256FC3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3DC1F4D-7CBC-4644-9241-A5EE53F464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6A654C2C-4A2D-4664-BFB9-4D091B5868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C02A-64A1-4D83-BFD6-93CA8DAE643B}" type="datetimeFigureOut">
              <a:rPr lang="el-GR" smtClean="0"/>
              <a:t>16/12/2025</a:t>
            </a:fld>
            <a:endParaRPr lang="el-GR"/>
          </a:p>
        </p:txBody>
      </p:sp>
      <p:sp>
        <p:nvSpPr>
          <p:cNvPr id="5" name="Θέση υποσέλιδου 4">
            <a:extLst>
              <a:ext uri="{FF2B5EF4-FFF2-40B4-BE49-F238E27FC236}">
                <a16:creationId xmlns:a16="http://schemas.microsoft.com/office/drawing/2014/main" id="{DC26DB32-F2E6-4250-852A-11ECBFF6C98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2B2CF8-0708-4F2A-9E63-9C3E78E8540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D0036-F825-4C80-B53B-76DDA69AF471}" type="slidenum">
              <a:rPr lang="el-GR" smtClean="0"/>
              <a:t>‹#›</a:t>
            </a:fld>
            <a:endParaRPr lang="el-GR"/>
          </a:p>
        </p:txBody>
      </p:sp>
    </p:spTree>
    <p:extLst>
      <p:ext uri="{BB962C8B-B14F-4D97-AF65-F5344CB8AC3E}">
        <p14:creationId xmlns:p14="http://schemas.microsoft.com/office/powerpoint/2010/main" val="4006737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555CDEE-A4ED-4608-A492-20697EAE1D5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E665501-BBDD-44CB-818A-5F9F488835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85B3157-3ABA-4E07-B6CE-63022A395BA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7F443-5ABA-4766-8384-DFBCA9AF5795}" type="datetimeFigureOut">
              <a:rPr lang="el-GR" smtClean="0"/>
              <a:t>16/12/2025</a:t>
            </a:fld>
            <a:endParaRPr lang="el-GR"/>
          </a:p>
        </p:txBody>
      </p:sp>
      <p:sp>
        <p:nvSpPr>
          <p:cNvPr id="5" name="Θέση υποσέλιδου 4">
            <a:extLst>
              <a:ext uri="{FF2B5EF4-FFF2-40B4-BE49-F238E27FC236}">
                <a16:creationId xmlns:a16="http://schemas.microsoft.com/office/drawing/2014/main" id="{34AC0392-0BBC-4CA7-981B-009B04A307D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C4AC89B-ABAC-436C-952E-D7DE5429105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52CAA-3007-44AD-B140-4539375F423D}" type="slidenum">
              <a:rPr lang="el-GR" smtClean="0"/>
              <a:t>‹#›</a:t>
            </a:fld>
            <a:endParaRPr lang="el-GR"/>
          </a:p>
        </p:txBody>
      </p:sp>
    </p:spTree>
    <p:extLst>
      <p:ext uri="{BB962C8B-B14F-4D97-AF65-F5344CB8AC3E}">
        <p14:creationId xmlns:p14="http://schemas.microsoft.com/office/powerpoint/2010/main" val="4281751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books.edu.gr/ebooks/v/pdf/8547/5546/10-0247_Paramythia-Epilogi-Hans-Christian-Andersen_Nipiagogei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reators.spotify.com/pod/profile/-9911/episodes/ep-e2co3v3"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BH0Scq89lM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ornithologiki.gr/el/enhmerwsh-ekpaideush"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wild-anima.gr/ta-ekpaideftika-mas-programmata/"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xeno-canto.org/" TargetMode="External"/><Relationship Id="rId7" Type="http://schemas.openxmlformats.org/officeDocument/2006/relationships/hyperlink" Target="https://birdnet.cornell.edu/"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bird-sounds.net/northern-cardinal/?type1631" TargetMode="External"/><Relationship Id="rId5" Type="http://schemas.openxmlformats.org/officeDocument/2006/relationships/hyperlink" Target="https://www.nhm.ac.uk/discover/bird-song-identification-common-garden-birds.html" TargetMode="External"/><Relationship Id="rId4" Type="http://schemas.openxmlformats.org/officeDocument/2006/relationships/hyperlink" Target="https://www.rspb.org.uk/birds-and-wildlife/identifying-birds/bird-song-identifier"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nhm.ac.uk/schools/teaching-resources/key-stage-1/habitats-and-food-chains.html" TargetMode="External"/><Relationship Id="rId7" Type="http://schemas.openxmlformats.org/officeDocument/2006/relationships/hyperlink" Target="https://www.rspb.org.uk/birds-and-wildlife/nightingal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nhm.ac.uk/discover/how-to-make-a-bird-nesting-box.html" TargetMode="External"/><Relationship Id="rId5" Type="http://schemas.openxmlformats.org/officeDocument/2006/relationships/hyperlink" Target="https://www.nhm.ac.uk/discover/how-to-make-and-use-a-nature-journal-to-record-your-wildlife-obs.html" TargetMode="External"/><Relationship Id="rId4" Type="http://schemas.openxmlformats.org/officeDocument/2006/relationships/hyperlink" Target="https://www.nhm.ac.uk/discover/craf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virtualtour.gnhm.gr/e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naturalhistory.si.edu/visit/virtual-tour"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iep.edu.gr/logotechnika-erga/?e-filter-a6f1f34-category=nipiagogeio"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evivlio.gov.gr/" TargetMode="External"/><Relationship Id="rId4" Type="http://schemas.openxmlformats.org/officeDocument/2006/relationships/hyperlink" Target="https://www.iep.edu.gr/yliko_logotechnikou-vivliou/"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padlet.com/s_papageorgiou/padlet-8ggoqtohq8rtxg1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dirty="0"/>
              <a:t>3</a:t>
            </a:r>
            <a:endParaRPr dirty="0"/>
          </a:p>
        </p:txBody>
      </p:sp>
      <p:pic>
        <p:nvPicPr>
          <p:cNvPr id="89" name="Google Shape;89;p1"/>
          <p:cNvPicPr preferRelativeResize="0"/>
          <p:nvPr/>
        </p:nvPicPr>
        <p:blipFill rotWithShape="1">
          <a:blip r:embed="rId3">
            <a:alphaModFix/>
          </a:blip>
          <a:srcRect/>
          <a:stretch/>
        </p:blipFill>
        <p:spPr>
          <a:xfrm>
            <a:off x="179511" y="116632"/>
            <a:ext cx="8808979" cy="6606734"/>
          </a:xfrm>
          <a:prstGeom prst="rect">
            <a:avLst/>
          </a:prstGeom>
          <a:noFill/>
          <a:ln>
            <a:noFill/>
          </a:ln>
        </p:spPr>
      </p:pic>
      <p:sp>
        <p:nvSpPr>
          <p:cNvPr id="90" name="Google Shape;90;p1"/>
          <p:cNvSpPr txBox="1">
            <a:spLocks noGrp="1"/>
          </p:cNvSpPr>
          <p:nvPr>
            <p:ph type="subTitle" idx="1"/>
          </p:nvPr>
        </p:nvSpPr>
        <p:spPr>
          <a:xfrm>
            <a:off x="1124100" y="1252500"/>
            <a:ext cx="6919800" cy="29157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0000"/>
              </a:lnSpc>
              <a:spcBef>
                <a:spcPts val="0"/>
              </a:spcBef>
              <a:spcAft>
                <a:spcPts val="0"/>
              </a:spcAft>
              <a:buClr>
                <a:schemeClr val="dk1"/>
              </a:buClr>
              <a:buSzPct val="89974"/>
              <a:buNone/>
            </a:pPr>
            <a:endParaRPr lang="el-GR" sz="4445"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Clr>
                <a:schemeClr val="dk1"/>
              </a:buClr>
              <a:buSzPct val="89974"/>
              <a:buNone/>
            </a:pPr>
            <a:r>
              <a:rPr lang="el-GR" sz="4445" b="1" dirty="0">
                <a:solidFill>
                  <a:schemeClr val="dk1"/>
                </a:solidFill>
                <a:latin typeface="Calibri" panose="020F0502020204030204" pitchFamily="34" charset="0"/>
                <a:ea typeface="Calibri" panose="020F0502020204030204" pitchFamily="34" charset="0"/>
                <a:cs typeface="Calibri" panose="020F0502020204030204" pitchFamily="34" charset="0"/>
              </a:rPr>
              <a:t>Η σημασία των παραμυθιών σε παιδιά προσχολικής ηλικίας</a:t>
            </a:r>
            <a:endParaRPr lang="el-GR" sz="3645"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640"/>
              </a:spcBef>
              <a:spcAft>
                <a:spcPts val="0"/>
              </a:spcAft>
              <a:buClr>
                <a:srgbClr val="888888"/>
              </a:buClr>
              <a:buSzPct val="87774"/>
              <a:buNone/>
            </a:pPr>
            <a:endParaRPr lang="el-GR" sz="3645" b="1" dirty="0">
              <a:solidFill>
                <a:schemeClr val="dk1"/>
              </a:solidFill>
            </a:endParaRPr>
          </a:p>
          <a:p>
            <a:pPr marL="0" lvl="0" indent="0" algn="r" rtl="0">
              <a:lnSpc>
                <a:spcPct val="100000"/>
              </a:lnSpc>
              <a:spcBef>
                <a:spcPts val="400"/>
              </a:spcBef>
              <a:spcAft>
                <a:spcPts val="0"/>
              </a:spcAft>
              <a:buClr>
                <a:srgbClr val="888888"/>
              </a:buClr>
              <a:buSzPct val="100000"/>
              <a:buNone/>
            </a:pPr>
            <a:endParaRPr lang="el-GR" sz="2000" b="1" dirty="0">
              <a:solidFill>
                <a:schemeClr val="dk1"/>
              </a:solidFill>
            </a:endParaRPr>
          </a:p>
          <a:p>
            <a:pPr marL="0" lvl="0" indent="0" algn="r" rtl="0">
              <a:lnSpc>
                <a:spcPct val="100000"/>
              </a:lnSpc>
              <a:spcBef>
                <a:spcPts val="640"/>
              </a:spcBef>
              <a:spcAft>
                <a:spcPts val="0"/>
              </a:spcAft>
              <a:buClr>
                <a:srgbClr val="888888"/>
              </a:buClr>
              <a:buSzPct val="149450"/>
              <a:buNone/>
            </a:pPr>
            <a:r>
              <a:rPr lang="el-GR" sz="2141" b="1" dirty="0">
                <a:solidFill>
                  <a:schemeClr val="dk1"/>
                </a:solidFill>
                <a:latin typeface="Calibri" panose="020F0502020204030204" pitchFamily="34" charset="0"/>
                <a:ea typeface="Calibri" panose="020F0502020204030204" pitchFamily="34" charset="0"/>
                <a:cs typeface="Calibri" panose="020F0502020204030204" pitchFamily="34" charset="0"/>
              </a:rPr>
              <a:t>Στη χώρα των παραμυθιών…</a:t>
            </a:r>
          </a:p>
          <a:p>
            <a:pPr marL="0" lvl="0" indent="0" algn="ctr" rtl="0">
              <a:lnSpc>
                <a:spcPct val="100000"/>
              </a:lnSpc>
              <a:spcBef>
                <a:spcPts val="640"/>
              </a:spcBef>
              <a:spcAft>
                <a:spcPts val="0"/>
              </a:spcAft>
              <a:buClr>
                <a:srgbClr val="888888"/>
              </a:buClr>
              <a:buSzPct val="100000"/>
              <a:buNone/>
            </a:pPr>
            <a:endParaRPr lang="el-GR" dirty="0"/>
          </a:p>
        </p:txBody>
      </p:sp>
      <p:sp>
        <p:nvSpPr>
          <p:cNvPr id="91" name="Google Shape;91;p1"/>
          <p:cNvSpPr txBox="1"/>
          <p:nvPr/>
        </p:nvSpPr>
        <p:spPr>
          <a:xfrm>
            <a:off x="934225" y="4168200"/>
            <a:ext cx="7104300" cy="1470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300"/>
              <a:buFont typeface="Arial"/>
              <a:buNone/>
            </a:pPr>
            <a:r>
              <a:rPr lang="el-GR" sz="2300" b="0" i="0" u="none" strike="noStrike" cap="none" dirty="0">
                <a:solidFill>
                  <a:schemeClr val="dk1"/>
                </a:solidFill>
                <a:latin typeface="Calibri"/>
                <a:ea typeface="Calibri"/>
                <a:cs typeface="Calibri"/>
                <a:sym typeface="Calibri"/>
              </a:rPr>
              <a:t>Βολονάκη Ευαγγελία, Σύμβουλος Β΄ ΙΕΠ</a:t>
            </a:r>
            <a:endParaRPr sz="23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300"/>
              <a:buFont typeface="Arial"/>
              <a:buNone/>
            </a:pPr>
            <a:r>
              <a:rPr lang="el-GR" sz="2300" b="0" i="0" u="none" strike="noStrike" cap="none" dirty="0">
                <a:solidFill>
                  <a:schemeClr val="dk1"/>
                </a:solidFill>
                <a:latin typeface="Calibri"/>
                <a:ea typeface="Calibri"/>
                <a:cs typeface="Calibri"/>
                <a:sym typeface="Calibri"/>
              </a:rPr>
              <a:t>Παπαγεωργίου Σοφία, Σύμβουλος Β΄ΙΕΠ</a:t>
            </a:r>
            <a:endParaRPr sz="23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300"/>
              <a:buFont typeface="Arial"/>
              <a:buNone/>
            </a:pPr>
            <a:r>
              <a:rPr lang="el-GR" sz="2300" b="0" i="0" u="none" strike="noStrike" cap="none" dirty="0">
                <a:solidFill>
                  <a:schemeClr val="dk1"/>
                </a:solidFill>
                <a:latin typeface="Calibri"/>
                <a:ea typeface="Calibri"/>
                <a:cs typeface="Calibri"/>
                <a:sym typeface="Calibri"/>
              </a:rPr>
              <a:t>Στεφανή Ευδοξία, Σύμβουλος Β’ ΙΕΠ</a:t>
            </a:r>
            <a:endParaRPr sz="23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38c0dd1f71a_0_89"/>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a:bodyPr>
          <a:lstStyle/>
          <a:p>
            <a:pPr lvl="0">
              <a:buSzPct val="100000"/>
            </a:pPr>
            <a:r>
              <a:rPr lang="el-GR" sz="3600" dirty="0">
                <a:latin typeface="Calibri" panose="020F0502020204030204" pitchFamily="34" charset="0"/>
                <a:ea typeface="Calibri" panose="020F0502020204030204" pitchFamily="34" charset="0"/>
                <a:cs typeface="Calibri" panose="020F0502020204030204" pitchFamily="34" charset="0"/>
              </a:rPr>
              <a:t>Προβληματισμοί</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87" name="Google Shape;187;g38c0dd1f71a_0_89"/>
          <p:cNvSpPr txBox="1">
            <a:spLocks noGrp="1"/>
          </p:cNvSpPr>
          <p:nvPr>
            <p:ph type="body" idx="1"/>
          </p:nvPr>
        </p:nvSpPr>
        <p:spPr>
          <a:xfrm>
            <a:off x="1763712" y="1514850"/>
            <a:ext cx="6778800" cy="45261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800"/>
              <a:buNone/>
            </a:pPr>
            <a:endParaRPr sz="2550" b="1" dirty="0">
              <a:solidFill>
                <a:srgbClr val="000000"/>
              </a:solidFill>
            </a:endParaRPr>
          </a:p>
          <a:p>
            <a:pPr marL="0" marR="0" lvl="0" indent="0" algn="l" rtl="0">
              <a:lnSpc>
                <a:spcPct val="100000"/>
              </a:lnSpc>
              <a:spcBef>
                <a:spcPts val="0"/>
              </a:spcBef>
              <a:spcAft>
                <a:spcPts val="0"/>
              </a:spcAft>
              <a:buSzPts val="1800"/>
              <a:buNone/>
            </a:pPr>
            <a:endParaRPr sz="2550" b="1" dirty="0">
              <a:solidFill>
                <a:srgbClr val="000000"/>
              </a:solidFill>
            </a:endParaRPr>
          </a:p>
          <a:p>
            <a:pPr marL="0" marR="0" lvl="0" indent="0" algn="l" rtl="0">
              <a:lnSpc>
                <a:spcPct val="100000"/>
              </a:lnSpc>
              <a:spcBef>
                <a:spcPts val="0"/>
              </a:spcBef>
              <a:spcAft>
                <a:spcPts val="0"/>
              </a:spcAft>
              <a:buSzPts val="1800"/>
              <a:buNone/>
            </a:pPr>
            <a:r>
              <a:rPr lang="el-GR" sz="2550" b="1" dirty="0">
                <a:solidFill>
                  <a:srgbClr val="000000"/>
                </a:solidFill>
                <a:latin typeface="Calibri" panose="020F0502020204030204" pitchFamily="34" charset="0"/>
                <a:ea typeface="Calibri" panose="020F0502020204030204" pitchFamily="34" charset="0"/>
                <a:cs typeface="Calibri" panose="020F0502020204030204" pitchFamily="34" charset="0"/>
              </a:rPr>
              <a:t>Στερεότυπα και κοινωνικά μηνύματα</a:t>
            </a:r>
            <a:endParaRPr sz="255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1800"/>
              <a:buNone/>
            </a:pPr>
            <a:endParaRPr sz="255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ts val="2200"/>
              <a:buChar char="●"/>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Έντονα στοιχεία παθητικότητας και θυσίας (π.χ. η Μικρή Γοργόνα θυσιάζει τη φωνή της και την ταυτότητά της για τον έρωτα)</a:t>
            </a: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ts val="2200"/>
              <a:buChar char="●"/>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Στερεοτυπικές αναπαραστάσεις φύλου: οι γυναίκες παρουσιάζονται συχνά ως υπομονετικές, σιωπηλές, θυσιαστικές</a:t>
            </a: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ts val="2200"/>
              <a:buChar char="●"/>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Ο ηγεμόνας/αυτοκράτορας εμφανίζεται ως πανίσχυρη μορφή που καθορίζει τις τύχες των άλλων</a:t>
            </a: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ts val="1800"/>
              <a:buNone/>
            </a:pPr>
            <a:endParaRPr sz="2550" b="1" dirty="0">
              <a:solidFill>
                <a:srgbClr val="000000"/>
              </a:solidFill>
            </a:endParaRPr>
          </a:p>
          <a:p>
            <a:pPr marL="457200" marR="0" lvl="0" indent="0" algn="l" rtl="0">
              <a:lnSpc>
                <a:spcPct val="100000"/>
              </a:lnSpc>
              <a:spcBef>
                <a:spcPts val="0"/>
              </a:spcBef>
              <a:spcAft>
                <a:spcPts val="0"/>
              </a:spcAft>
              <a:buSzPts val="1800"/>
              <a:buNone/>
            </a:pPr>
            <a:endParaRPr sz="2400" b="1" dirty="0"/>
          </a:p>
          <a:p>
            <a:pPr marL="342900" lvl="0" indent="-139700" algn="l" rtl="0">
              <a:lnSpc>
                <a:spcPct val="100000"/>
              </a:lnSpc>
              <a:spcBef>
                <a:spcPts val="640"/>
              </a:spcBef>
              <a:spcAft>
                <a:spcPts val="0"/>
              </a:spcAft>
              <a:buClr>
                <a:schemeClr val="dk1"/>
              </a:buClr>
              <a:buSzPts val="3200"/>
              <a:buNone/>
            </a:pPr>
            <a:endParaRPr sz="24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g38c0dd1f71a_0_96"/>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a:bodyPr>
          <a:lstStyle/>
          <a:p>
            <a:pPr lvl="0">
              <a:buSzPct val="100000"/>
            </a:pPr>
            <a:r>
              <a:rPr lang="el-GR" sz="3600" dirty="0">
                <a:latin typeface="Calibri" panose="020F0502020204030204" pitchFamily="34" charset="0"/>
                <a:ea typeface="Calibri" panose="020F0502020204030204" pitchFamily="34" charset="0"/>
                <a:cs typeface="Calibri" panose="020F0502020204030204" pitchFamily="34" charset="0"/>
              </a:rPr>
              <a:t>Προβληματισμοί</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94" name="Google Shape;194;g38c0dd1f71a_0_96"/>
          <p:cNvSpPr txBox="1">
            <a:spLocks noGrp="1"/>
          </p:cNvSpPr>
          <p:nvPr>
            <p:ph type="body" idx="1"/>
          </p:nvPr>
        </p:nvSpPr>
        <p:spPr>
          <a:xfrm>
            <a:off x="1763712" y="1514850"/>
            <a:ext cx="6778800" cy="45261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800"/>
              <a:buNone/>
            </a:pPr>
            <a:endParaRPr sz="2400" b="1" dirty="0">
              <a:solidFill>
                <a:srgbClr val="000000"/>
              </a:solidFill>
            </a:endParaRPr>
          </a:p>
          <a:p>
            <a:pPr marL="0" marR="0" lvl="0" indent="0" algn="l" rtl="0">
              <a:lnSpc>
                <a:spcPct val="100000"/>
              </a:lnSpc>
              <a:spcBef>
                <a:spcPts val="0"/>
              </a:spcBef>
              <a:spcAft>
                <a:spcPts val="0"/>
              </a:spcAft>
              <a:buSzPts val="1800"/>
              <a:buNone/>
            </a:pPr>
            <a:endParaRPr sz="2400" b="1" dirty="0">
              <a:solidFill>
                <a:srgbClr val="000000"/>
              </a:solidFill>
            </a:endParaRPr>
          </a:p>
          <a:p>
            <a:pPr marL="0" marR="0" lvl="0" indent="0" algn="l" rtl="0">
              <a:lnSpc>
                <a:spcPct val="100000"/>
              </a:lnSpc>
              <a:spcBef>
                <a:spcPts val="0"/>
              </a:spcBef>
              <a:spcAft>
                <a:spcPts val="0"/>
              </a:spcAft>
              <a:buSzPts val="1800"/>
              <a:buNone/>
            </a:pP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Θέματα θανάτου και απώλειας</a:t>
            </a:r>
            <a:endParaRPr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1800"/>
              <a:buNone/>
            </a:pPr>
            <a:endParaRPr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ts val="2200"/>
              <a:buChar char="●"/>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Συχνές αναφορές σε θάνατο, ματαιότητα ή θυσία</a:t>
            </a: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ts val="2200"/>
              <a:buChar char="●"/>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Τα θέματα αυτά μπορεί να είναι δύσκολα για την προσχολική ηλικία, καθώς απαιτούν προσεκτικό χειρισμό</a:t>
            </a: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ts val="1800"/>
              <a:buNone/>
            </a:pPr>
            <a:endParaRPr sz="2550" b="1" dirty="0">
              <a:solidFill>
                <a:srgbClr val="000000"/>
              </a:solidFill>
            </a:endParaRPr>
          </a:p>
          <a:p>
            <a:pPr marL="457200" marR="0" lvl="0" indent="0" algn="l" rtl="0">
              <a:lnSpc>
                <a:spcPct val="100000"/>
              </a:lnSpc>
              <a:spcBef>
                <a:spcPts val="0"/>
              </a:spcBef>
              <a:spcAft>
                <a:spcPts val="0"/>
              </a:spcAft>
              <a:buSzPts val="1800"/>
              <a:buNone/>
            </a:pPr>
            <a:endParaRPr sz="2550" b="1" dirty="0">
              <a:solidFill>
                <a:srgbClr val="000000"/>
              </a:solidFill>
            </a:endParaRPr>
          </a:p>
          <a:p>
            <a:pPr marL="457200" marR="0" lvl="0" indent="0" algn="l" rtl="0">
              <a:lnSpc>
                <a:spcPct val="100000"/>
              </a:lnSpc>
              <a:spcBef>
                <a:spcPts val="0"/>
              </a:spcBef>
              <a:spcAft>
                <a:spcPts val="0"/>
              </a:spcAft>
              <a:buSzPts val="1800"/>
              <a:buNone/>
            </a:pPr>
            <a:endParaRPr sz="2400" b="1" dirty="0"/>
          </a:p>
          <a:p>
            <a:pPr marL="342900" lvl="0" indent="-139700" algn="l" rtl="0">
              <a:lnSpc>
                <a:spcPct val="100000"/>
              </a:lnSpc>
              <a:spcBef>
                <a:spcPts val="640"/>
              </a:spcBef>
              <a:spcAft>
                <a:spcPts val="0"/>
              </a:spcAft>
              <a:buClr>
                <a:schemeClr val="dk1"/>
              </a:buClr>
              <a:buSzPts val="3200"/>
              <a:buNone/>
            </a:pPr>
            <a:endParaRPr sz="24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g38c0dd1f71a_0_102"/>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Προτάσεις για χρήση στην τάξη</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201" name="Google Shape;201;g38c0dd1f71a_0_102"/>
          <p:cNvSpPr txBox="1">
            <a:spLocks noGrp="1"/>
          </p:cNvSpPr>
          <p:nvPr>
            <p:ph type="body" idx="1"/>
          </p:nvPr>
        </p:nvSpPr>
        <p:spPr>
          <a:xfrm>
            <a:off x="1763712" y="1514850"/>
            <a:ext cx="6778800" cy="4526100"/>
          </a:xfrm>
          <a:prstGeom prst="rect">
            <a:avLst/>
          </a:prstGeom>
          <a:noFill/>
          <a:ln>
            <a:noFill/>
          </a:ln>
        </p:spPr>
        <p:txBody>
          <a:bodyPr spcFirstLastPara="1" wrap="square" lIns="91425" tIns="45700" rIns="91425" bIns="45700" anchor="ctr" anchorCtr="0">
            <a:normAutofit fontScale="92500" lnSpcReduction="10000"/>
          </a:bodyPr>
          <a:lstStyle/>
          <a:p>
            <a:pPr marL="457200" marR="0" lvl="0" indent="-228600" algn="l" rtl="0">
              <a:lnSpc>
                <a:spcPct val="100000"/>
              </a:lnSpc>
              <a:spcBef>
                <a:spcPts val="0"/>
              </a:spcBef>
              <a:spcAft>
                <a:spcPts val="0"/>
              </a:spcAft>
              <a:buClr>
                <a:srgbClr val="000000"/>
              </a:buClr>
              <a:buSzPct val="99099"/>
              <a:buNone/>
            </a:pPr>
            <a:endParaRPr sz="2400" b="1" dirty="0">
              <a:solidFill>
                <a:srgbClr val="000000"/>
              </a:solidFill>
            </a:endParaRPr>
          </a:p>
          <a:p>
            <a:pPr marL="457200" marR="0" lvl="0" indent="-228600" algn="l" rtl="0">
              <a:lnSpc>
                <a:spcPct val="100000"/>
              </a:lnSpc>
              <a:spcBef>
                <a:spcPts val="0"/>
              </a:spcBef>
              <a:spcAft>
                <a:spcPts val="0"/>
              </a:spcAft>
              <a:buClr>
                <a:srgbClr val="000000"/>
              </a:buClr>
              <a:buSzPct val="99099"/>
              <a:buNone/>
            </a:pPr>
            <a:endParaRPr sz="2400" b="1" dirty="0">
              <a:solidFill>
                <a:srgbClr val="000000"/>
              </a:solidFill>
            </a:endParaRPr>
          </a:p>
          <a:p>
            <a:pPr marL="457200" marR="0" lvl="0" indent="-228600" algn="l" rtl="0">
              <a:lnSpc>
                <a:spcPct val="100000"/>
              </a:lnSpc>
              <a:spcBef>
                <a:spcPts val="0"/>
              </a:spcBef>
              <a:spcAft>
                <a:spcPts val="0"/>
              </a:spcAft>
              <a:buClr>
                <a:srgbClr val="000000"/>
              </a:buClr>
              <a:buSzPct val="99099"/>
              <a:buNone/>
            </a:pPr>
            <a:endParaRPr sz="2400" b="1" dirty="0">
              <a:solidFill>
                <a:srgbClr val="000000"/>
              </a:solidFill>
            </a:endParaRPr>
          </a:p>
          <a:p>
            <a:pPr marL="457200" marR="0" lvl="0" indent="-228600" algn="l" rtl="0">
              <a:lnSpc>
                <a:spcPct val="100000"/>
              </a:lnSpc>
              <a:spcBef>
                <a:spcPts val="0"/>
              </a:spcBef>
              <a:spcAft>
                <a:spcPts val="0"/>
              </a:spcAft>
              <a:buClr>
                <a:srgbClr val="000000"/>
              </a:buClr>
              <a:buSzPct val="99099"/>
              <a:buNone/>
            </a:pPr>
            <a:endParaRPr sz="2400" b="1" dirty="0">
              <a:solidFill>
                <a:srgbClr val="000000"/>
              </a:solidFill>
            </a:endParaRPr>
          </a:p>
          <a:p>
            <a:pPr marL="457200" marR="0" lvl="0" indent="-228600" algn="l" rtl="0">
              <a:lnSpc>
                <a:spcPct val="100000"/>
              </a:lnSpc>
              <a:spcBef>
                <a:spcPts val="0"/>
              </a:spcBef>
              <a:spcAft>
                <a:spcPts val="0"/>
              </a:spcAft>
              <a:buClr>
                <a:srgbClr val="000000"/>
              </a:buClr>
              <a:buSzPct val="99099"/>
              <a:buNone/>
            </a:pPr>
            <a:endParaRPr sz="2400" b="1" dirty="0">
              <a:solidFill>
                <a:srgbClr val="000000"/>
              </a:solidFill>
            </a:endParaRPr>
          </a:p>
          <a:p>
            <a:pPr marL="457200" marR="0" lvl="0" indent="-368300" algn="l" rtl="0">
              <a:lnSpc>
                <a:spcPct val="100000"/>
              </a:lnSpc>
              <a:spcBef>
                <a:spcPts val="0"/>
              </a:spcBef>
              <a:spcAft>
                <a:spcPts val="0"/>
              </a:spcAft>
              <a:buClr>
                <a:srgbClr val="000000"/>
              </a:buClr>
              <a:buSzPct val="99099"/>
              <a:buChar char="●"/>
            </a:pP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Προσαρμογή κειμένου: </a:t>
            </a: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απλοποίηση γλώσσας και μείωση περιγραφών βίας ή πόνου</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1081"/>
              <a:buNone/>
            </a:pP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ct val="99099"/>
              <a:buChar char="●"/>
            </a:pP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Συζήτηση με τα παιδιά: </a:t>
            </a: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ανάδειξη θετικών αξιών (φιλία, καλοσύνη, αποδοχή) και κριτική σκέψη γύρω από τα στερεότυπα</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1081"/>
              <a:buNone/>
            </a:pP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68300" algn="l" rtl="0">
              <a:lnSpc>
                <a:spcPct val="100000"/>
              </a:lnSpc>
              <a:spcBef>
                <a:spcPts val="0"/>
              </a:spcBef>
              <a:spcAft>
                <a:spcPts val="0"/>
              </a:spcAft>
              <a:buClr>
                <a:srgbClr val="000000"/>
              </a:buClr>
              <a:buSzPct val="99099"/>
              <a:buChar char="●"/>
            </a:pPr>
            <a:r>
              <a:rPr lang="el-G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Εναλλακτικές εκδοχές: </a:t>
            </a: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χρήση σύγχρονων παραμυθιών που εμπνέονται από τον Άντερσεν </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1081"/>
              <a:buNone/>
            </a:pPr>
            <a:endParaRPr sz="2400" b="1" dirty="0">
              <a:solidFill>
                <a:srgbClr val="000000"/>
              </a:solidFill>
            </a:endParaRPr>
          </a:p>
          <a:p>
            <a:pPr marL="457200" marR="0" lvl="0" indent="0" algn="l" rtl="0">
              <a:lnSpc>
                <a:spcPct val="100000"/>
              </a:lnSpc>
              <a:spcBef>
                <a:spcPts val="0"/>
              </a:spcBef>
              <a:spcAft>
                <a:spcPts val="0"/>
              </a:spcAft>
              <a:buSzPct val="76311"/>
              <a:buNone/>
            </a:pPr>
            <a:endParaRPr sz="2550" b="1" dirty="0">
              <a:solidFill>
                <a:srgbClr val="000000"/>
              </a:solidFill>
            </a:endParaRPr>
          </a:p>
          <a:p>
            <a:pPr marL="457200" marR="0" lvl="0" indent="0" algn="l" rtl="0">
              <a:lnSpc>
                <a:spcPct val="100000"/>
              </a:lnSpc>
              <a:spcBef>
                <a:spcPts val="0"/>
              </a:spcBef>
              <a:spcAft>
                <a:spcPts val="0"/>
              </a:spcAft>
              <a:buSzPct val="76311"/>
              <a:buNone/>
            </a:pPr>
            <a:endParaRPr sz="2550" b="1" dirty="0">
              <a:solidFill>
                <a:srgbClr val="000000"/>
              </a:solidFill>
            </a:endParaRPr>
          </a:p>
          <a:p>
            <a:pPr marL="457200" marR="0" lvl="0" indent="0" algn="l" rtl="0">
              <a:lnSpc>
                <a:spcPct val="100000"/>
              </a:lnSpc>
              <a:spcBef>
                <a:spcPts val="0"/>
              </a:spcBef>
              <a:spcAft>
                <a:spcPts val="0"/>
              </a:spcAft>
              <a:buSzPct val="81081"/>
              <a:buNone/>
            </a:pPr>
            <a:endParaRPr sz="2400" b="1" dirty="0"/>
          </a:p>
          <a:p>
            <a:pPr marL="342900" lvl="0" indent="-139700" algn="l" rtl="0">
              <a:lnSpc>
                <a:spcPct val="100000"/>
              </a:lnSpc>
              <a:spcBef>
                <a:spcPts val="640"/>
              </a:spcBef>
              <a:spcAft>
                <a:spcPts val="0"/>
              </a:spcAft>
              <a:buClr>
                <a:schemeClr val="dk1"/>
              </a:buClr>
              <a:buSzPct val="144144"/>
              <a:buNone/>
            </a:pPr>
            <a:endParaRPr sz="24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g38c0dd1f71a_0_108"/>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Πρακτικές Αντιμετώπισης από Εκπαιδευτικούς</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208" name="Google Shape;208;g38c0dd1f71a_0_108"/>
          <p:cNvSpPr txBox="1">
            <a:spLocks noGrp="1"/>
          </p:cNvSpPr>
          <p:nvPr>
            <p:ph type="body" idx="1"/>
          </p:nvPr>
        </p:nvSpPr>
        <p:spPr>
          <a:xfrm>
            <a:off x="2133393" y="2435469"/>
            <a:ext cx="6403938" cy="4089058"/>
          </a:xfrm>
          <a:prstGeom prst="rect">
            <a:avLst/>
          </a:prstGeom>
          <a:noFill/>
          <a:ln>
            <a:noFill/>
          </a:ln>
        </p:spPr>
        <p:txBody>
          <a:bodyPr spcFirstLastPara="1" wrap="square" lIns="91425" tIns="45700" rIns="91425" bIns="45700" anchor="ctr" anchorCtr="0">
            <a:normAutofit fontScale="70000" lnSpcReduction="20000"/>
          </a:bodyPr>
          <a:lstStyle/>
          <a:p>
            <a:pPr marL="106363" marR="0" lvl="0" indent="0" algn="l" rtl="0">
              <a:lnSpc>
                <a:spcPct val="100000"/>
              </a:lnSpc>
              <a:spcBef>
                <a:spcPts val="0"/>
              </a:spcBef>
              <a:spcAft>
                <a:spcPts val="0"/>
              </a:spcAft>
              <a:buClr>
                <a:srgbClr val="000000"/>
              </a:buClr>
              <a:buSzPct val="100000"/>
              <a:buNone/>
            </a:pPr>
            <a:r>
              <a:rPr lang="el-GR" sz="2900" b="1" dirty="0">
                <a:solidFill>
                  <a:srgbClr val="000000"/>
                </a:solidFill>
                <a:latin typeface="Calibri" panose="020F0502020204030204" pitchFamily="34" charset="0"/>
                <a:ea typeface="Calibri" panose="020F0502020204030204" pitchFamily="34" charset="0"/>
                <a:cs typeface="Calibri" panose="020F0502020204030204" pitchFamily="34" charset="0"/>
              </a:rPr>
              <a:t>1. Διασκευαστική αφήγηση</a:t>
            </a:r>
            <a:endParaRPr sz="2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37"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Έμφαση σε θετικά στοιχεία (π.χ. η αξία της φιλίας, της αλήθειας, της ελευθερίας)</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8669"/>
              <a:buNone/>
            </a:pP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06363" marR="0" lvl="0" indent="0" algn="l" rtl="0">
              <a:lnSpc>
                <a:spcPct val="100000"/>
              </a:lnSpc>
              <a:spcBef>
                <a:spcPts val="0"/>
              </a:spcBef>
              <a:spcAft>
                <a:spcPts val="0"/>
              </a:spcAft>
              <a:buClr>
                <a:srgbClr val="000000"/>
              </a:buClr>
              <a:buSzPct val="100000"/>
              <a:buNone/>
            </a:pPr>
            <a:r>
              <a:rPr lang="el-GR" sz="2900" b="1" dirty="0">
                <a:solidFill>
                  <a:srgbClr val="000000"/>
                </a:solidFill>
                <a:latin typeface="Calibri" panose="020F0502020204030204" pitchFamily="34" charset="0"/>
                <a:ea typeface="Calibri" panose="020F0502020204030204" pitchFamily="34" charset="0"/>
                <a:cs typeface="Calibri" panose="020F0502020204030204" pitchFamily="34" charset="0"/>
              </a:rPr>
              <a:t>2. Διαπολιτισμική και κριτική συζήτηση</a:t>
            </a:r>
            <a:endParaRPr sz="2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37"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Συζήτηση για διαφορετικά κριτήρια αξίας: «Τι κάνει κάποιον αληθινά σημαντικό;» αντί για την «ευαισθησία» στο μπιζέλι.</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8669"/>
              <a:buNone/>
            </a:pP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06363" marR="0" lvl="0" indent="0" algn="l" rtl="0">
              <a:lnSpc>
                <a:spcPct val="100000"/>
              </a:lnSpc>
              <a:spcBef>
                <a:spcPts val="0"/>
              </a:spcBef>
              <a:spcAft>
                <a:spcPts val="0"/>
              </a:spcAft>
              <a:buClr>
                <a:srgbClr val="000000"/>
              </a:buClr>
              <a:buSzPct val="100000"/>
              <a:buNone/>
            </a:pPr>
            <a:r>
              <a:rPr lang="el-GR" sz="2900" b="1" dirty="0">
                <a:solidFill>
                  <a:srgbClr val="000000"/>
                </a:solidFill>
                <a:latin typeface="Calibri" panose="020F0502020204030204" pitchFamily="34" charset="0"/>
                <a:ea typeface="Calibri" panose="020F0502020204030204" pitchFamily="34" charset="0"/>
                <a:cs typeface="Calibri" panose="020F0502020204030204" pitchFamily="34" charset="0"/>
              </a:rPr>
              <a:t>3. Δραστηριότητες δημιουργικής έκφρασης</a:t>
            </a:r>
            <a:endParaRPr sz="2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37"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Εικονογράφηση εναλλακτικού τέλους (π.χ. η Μικρή Γοργόνα βρίσκει έναν φίλο στον βυθό και δεν χάνεται).</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37"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Δραματοποίηση με αλλαγή ρόλων όπου τα παιδιά προτείνουν πιο δίκαιες λύσεις (π.χ. ο Αυτοκράτορας ακούει </a:t>
            </a:r>
            <a:r>
              <a:rPr lang="el-GR" sz="29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τον </a:t>
            </a: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λαό του).</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107142"/>
              <a:buNone/>
            </a:pPr>
            <a:endParaRPr sz="2400" dirty="0">
              <a:solidFill>
                <a:srgbClr val="000000"/>
              </a:solidFill>
            </a:endParaRPr>
          </a:p>
          <a:p>
            <a:pPr marL="457200" marR="0" lvl="0" indent="0" algn="l" rtl="0">
              <a:lnSpc>
                <a:spcPct val="100000"/>
              </a:lnSpc>
              <a:spcBef>
                <a:spcPts val="0"/>
              </a:spcBef>
              <a:spcAft>
                <a:spcPts val="0"/>
              </a:spcAft>
              <a:buSzPct val="107142"/>
              <a:buNone/>
            </a:pPr>
            <a:endParaRPr sz="2400" b="1" dirty="0">
              <a:solidFill>
                <a:srgbClr val="000000"/>
              </a:solidFill>
            </a:endParaRPr>
          </a:p>
          <a:p>
            <a:pPr marL="457200" marR="0" lvl="0" indent="0" algn="l" rtl="0">
              <a:lnSpc>
                <a:spcPct val="100000"/>
              </a:lnSpc>
              <a:spcBef>
                <a:spcPts val="0"/>
              </a:spcBef>
              <a:spcAft>
                <a:spcPts val="0"/>
              </a:spcAft>
              <a:buSzPct val="100840"/>
              <a:buNone/>
            </a:pPr>
            <a:endParaRPr sz="2550" b="1" dirty="0">
              <a:solidFill>
                <a:srgbClr val="000000"/>
              </a:solidFill>
            </a:endParaRPr>
          </a:p>
          <a:p>
            <a:pPr marL="457200" marR="0" lvl="0" indent="0" algn="l" rtl="0">
              <a:lnSpc>
                <a:spcPct val="100000"/>
              </a:lnSpc>
              <a:spcBef>
                <a:spcPts val="0"/>
              </a:spcBef>
              <a:spcAft>
                <a:spcPts val="0"/>
              </a:spcAft>
              <a:buSzPct val="100840"/>
              <a:buNone/>
            </a:pPr>
            <a:endParaRPr sz="2550" b="1" dirty="0">
              <a:solidFill>
                <a:srgbClr val="000000"/>
              </a:solidFill>
            </a:endParaRPr>
          </a:p>
          <a:p>
            <a:pPr marL="457200" marR="0" lvl="0" indent="0" algn="l" rtl="0">
              <a:lnSpc>
                <a:spcPct val="100000"/>
              </a:lnSpc>
              <a:spcBef>
                <a:spcPts val="0"/>
              </a:spcBef>
              <a:spcAft>
                <a:spcPts val="0"/>
              </a:spcAft>
              <a:buSzPct val="107142"/>
              <a:buNone/>
            </a:pPr>
            <a:endParaRPr sz="2400" b="1" dirty="0"/>
          </a:p>
          <a:p>
            <a:pPr marL="342900" lvl="0" indent="-139700" algn="l" rtl="0">
              <a:lnSpc>
                <a:spcPct val="100000"/>
              </a:lnSpc>
              <a:spcBef>
                <a:spcPts val="640"/>
              </a:spcBef>
              <a:spcAft>
                <a:spcPts val="0"/>
              </a:spcAft>
              <a:buClr>
                <a:schemeClr val="dk1"/>
              </a:buClr>
              <a:buSzPct val="133333"/>
              <a:buNone/>
            </a:pPr>
            <a:endParaRPr sz="24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g38c0dd1f71a_0_114"/>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Πρακτικές Αντιμετώπισης από Εκπαιδευτικούς</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215" name="Google Shape;215;g38c0dd1f71a_0_114"/>
          <p:cNvSpPr txBox="1">
            <a:spLocks noGrp="1"/>
          </p:cNvSpPr>
          <p:nvPr>
            <p:ph type="body" idx="1"/>
          </p:nvPr>
        </p:nvSpPr>
        <p:spPr>
          <a:xfrm>
            <a:off x="2227281" y="2250829"/>
            <a:ext cx="6432762" cy="4246685"/>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100000"/>
              </a:lnSpc>
              <a:spcBef>
                <a:spcPts val="0"/>
              </a:spcBef>
              <a:spcAft>
                <a:spcPts val="0"/>
              </a:spcAft>
              <a:buSzPct val="82285"/>
              <a:buNone/>
            </a:pPr>
            <a:r>
              <a:rPr lang="el-GR" sz="2900" b="1" dirty="0">
                <a:solidFill>
                  <a:srgbClr val="000000"/>
                </a:solidFill>
              </a:rPr>
              <a:t>4. </a:t>
            </a:r>
            <a:r>
              <a:rPr lang="el-GR" sz="2900" b="1" dirty="0">
                <a:solidFill>
                  <a:srgbClr val="000000"/>
                </a:solidFill>
                <a:latin typeface="Calibri" panose="020F0502020204030204" pitchFamily="34" charset="0"/>
                <a:ea typeface="Calibri" panose="020F0502020204030204" pitchFamily="34" charset="0"/>
                <a:cs typeface="Calibri" panose="020F0502020204030204" pitchFamily="34" charset="0"/>
              </a:rPr>
              <a:t>Συνεργασία με γονείς</a:t>
            </a:r>
            <a:endParaRPr sz="2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68"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Ενημέρωση για τον παιδαγωγικό σκοπό: τα παραμύθια χρησιμοποιούνται για να καλλιεργηθεί κριτική σκέψη, όχι για να «περάσουν» αυτούσια μηνύματα του 19ου αιώνα</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68"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Πρόταση για συζήτηση στο σπίτι: «Πώς θα τελείωνε αλλιώς το παραμύθι;»</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2285"/>
              <a:buNone/>
            </a:pP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ct val="82285"/>
              <a:buNone/>
            </a:pPr>
            <a:r>
              <a:rPr lang="el-GR" sz="2900" b="1" dirty="0">
                <a:solidFill>
                  <a:srgbClr val="000000"/>
                </a:solidFill>
                <a:latin typeface="Calibri" panose="020F0502020204030204" pitchFamily="34" charset="0"/>
                <a:ea typeface="Calibri" panose="020F0502020204030204" pitchFamily="34" charset="0"/>
                <a:cs typeface="Calibri" panose="020F0502020204030204" pitchFamily="34" charset="0"/>
              </a:rPr>
              <a:t>5. Σύνδεση με σύγχρονες αξίες</a:t>
            </a:r>
            <a:endParaRPr sz="29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68"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Έμφαση στη διαφορετικότητα, στην αποδοχή, στη φιλία</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0868" algn="l" rtl="0">
              <a:lnSpc>
                <a:spcPct val="100000"/>
              </a:lnSpc>
              <a:spcBef>
                <a:spcPts val="0"/>
              </a:spcBef>
              <a:spcAft>
                <a:spcPts val="0"/>
              </a:spcAft>
              <a:buClr>
                <a:srgbClr val="000000"/>
              </a:buClr>
              <a:buSzPct val="100000"/>
              <a:buChar char="●"/>
            </a:pPr>
            <a:r>
              <a:rPr lang="el-GR" sz="2900" dirty="0">
                <a:solidFill>
                  <a:srgbClr val="000000"/>
                </a:solidFill>
                <a:latin typeface="Calibri" panose="020F0502020204030204" pitchFamily="34" charset="0"/>
                <a:ea typeface="Calibri" panose="020F0502020204030204" pitchFamily="34" charset="0"/>
                <a:cs typeface="Calibri" panose="020F0502020204030204" pitchFamily="34" charset="0"/>
              </a:rPr>
              <a:t>Αντικατάσταση τιμωρητικών ή αυταρχικών εικόνων με διάλογο και συνεργασία</a:t>
            </a:r>
            <a:endParaRPr sz="2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2285"/>
              <a:buNone/>
            </a:pPr>
            <a:endParaRPr sz="3500" b="1" dirty="0">
              <a:solidFill>
                <a:srgbClr val="000000"/>
              </a:solidFill>
            </a:endParaRPr>
          </a:p>
          <a:p>
            <a:pPr marL="457200" marR="0" lvl="0" indent="0" algn="l" rtl="0">
              <a:lnSpc>
                <a:spcPct val="100000"/>
              </a:lnSpc>
              <a:spcBef>
                <a:spcPts val="0"/>
              </a:spcBef>
              <a:spcAft>
                <a:spcPts val="0"/>
              </a:spcAft>
              <a:buSzPct val="119999"/>
              <a:buNone/>
            </a:pPr>
            <a:endParaRPr sz="2400" dirty="0">
              <a:solidFill>
                <a:srgbClr val="000000"/>
              </a:solidFill>
            </a:endParaRPr>
          </a:p>
          <a:p>
            <a:pPr marL="457200" marR="0" lvl="0" indent="0" algn="l" rtl="0">
              <a:lnSpc>
                <a:spcPct val="100000"/>
              </a:lnSpc>
              <a:spcBef>
                <a:spcPts val="0"/>
              </a:spcBef>
              <a:spcAft>
                <a:spcPts val="0"/>
              </a:spcAft>
              <a:buSzPct val="119999"/>
              <a:buNone/>
            </a:pPr>
            <a:endParaRPr sz="2400" b="1" dirty="0">
              <a:solidFill>
                <a:srgbClr val="000000"/>
              </a:solidFill>
            </a:endParaRPr>
          </a:p>
          <a:p>
            <a:pPr marL="457200" marR="0" lvl="0" indent="0" algn="l" rtl="0">
              <a:lnSpc>
                <a:spcPct val="100000"/>
              </a:lnSpc>
              <a:spcBef>
                <a:spcPts val="0"/>
              </a:spcBef>
              <a:spcAft>
                <a:spcPts val="0"/>
              </a:spcAft>
              <a:buSzPct val="112941"/>
              <a:buNone/>
            </a:pPr>
            <a:endParaRPr sz="2550" b="1" dirty="0">
              <a:solidFill>
                <a:srgbClr val="000000"/>
              </a:solidFill>
            </a:endParaRPr>
          </a:p>
          <a:p>
            <a:pPr marL="457200" marR="0" lvl="0" indent="0" algn="l" rtl="0">
              <a:lnSpc>
                <a:spcPct val="100000"/>
              </a:lnSpc>
              <a:spcBef>
                <a:spcPts val="0"/>
              </a:spcBef>
              <a:spcAft>
                <a:spcPts val="0"/>
              </a:spcAft>
              <a:buSzPct val="112941"/>
              <a:buNone/>
            </a:pPr>
            <a:endParaRPr sz="2550" b="1" dirty="0">
              <a:solidFill>
                <a:srgbClr val="000000"/>
              </a:solidFill>
            </a:endParaRPr>
          </a:p>
          <a:p>
            <a:pPr marL="457200" marR="0" lvl="0" indent="0" algn="l" rtl="0">
              <a:lnSpc>
                <a:spcPct val="100000"/>
              </a:lnSpc>
              <a:spcBef>
                <a:spcPts val="0"/>
              </a:spcBef>
              <a:spcAft>
                <a:spcPts val="0"/>
              </a:spcAft>
              <a:buSzPct val="119999"/>
              <a:buNone/>
            </a:pPr>
            <a:endParaRPr sz="2400" b="1" dirty="0"/>
          </a:p>
          <a:p>
            <a:pPr marL="342900" lvl="0" indent="-139700" algn="l" rtl="0">
              <a:lnSpc>
                <a:spcPct val="100000"/>
              </a:lnSpc>
              <a:spcBef>
                <a:spcPts val="640"/>
              </a:spcBef>
              <a:spcAft>
                <a:spcPts val="0"/>
              </a:spcAft>
              <a:buClr>
                <a:schemeClr val="dk1"/>
              </a:buClr>
              <a:buSzPct val="133333"/>
              <a:buNone/>
            </a:pPr>
            <a:endParaRPr sz="24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8"/>
          <p:cNvSpPr txBox="1"/>
          <p:nvPr/>
        </p:nvSpPr>
        <p:spPr>
          <a:xfrm>
            <a:off x="1994827" y="947969"/>
            <a:ext cx="3291548" cy="4174019"/>
          </a:xfrm>
          <a:prstGeom prst="rect">
            <a:avLst/>
          </a:prstGeom>
          <a:noFill/>
          <a:ln>
            <a:noFill/>
          </a:ln>
        </p:spPr>
        <p:txBody>
          <a:bodyPr spcFirstLastPara="1" wrap="square" lIns="91425" tIns="45700" rIns="91425" bIns="45700" anchor="t" anchorCtr="0">
            <a:noAutofit/>
          </a:bodyPr>
          <a:lstStyle/>
          <a:p>
            <a:pPr marL="228600" marR="0" lvl="0" indent="-127000" algn="r" rtl="0">
              <a:lnSpc>
                <a:spcPct val="90000"/>
              </a:lnSpc>
              <a:spcBef>
                <a:spcPts val="1000"/>
              </a:spcBef>
              <a:spcAft>
                <a:spcPts val="0"/>
              </a:spcAft>
              <a:buClr>
                <a:schemeClr val="dk1"/>
              </a:buClr>
              <a:buSzPct val="100000"/>
              <a:buFont typeface="Arial"/>
              <a:buNone/>
            </a:pPr>
            <a:endParaRPr sz="1100" b="0" i="0" u="none" strike="noStrike" cap="none" dirty="0">
              <a:solidFill>
                <a:schemeClr val="dk1"/>
              </a:solidFill>
              <a:latin typeface="Calibri"/>
              <a:ea typeface="Calibri"/>
              <a:cs typeface="Calibri"/>
              <a:sym typeface="Calibri"/>
            </a:endParaRPr>
          </a:p>
          <a:p>
            <a:pPr marL="150323" marR="0" lvl="0" indent="0" algn="just" rtl="0">
              <a:lnSpc>
                <a:spcPct val="170000"/>
              </a:lnSpc>
              <a:spcBef>
                <a:spcPts val="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«Με την βοήθεια των παραμυθιών δίνουμε στα </a:t>
            </a:r>
            <a:endParaRPr sz="1100" dirty="0">
              <a:latin typeface="Calibri" panose="020F0502020204030204" pitchFamily="34" charset="0"/>
              <a:ea typeface="Calibri" panose="020F0502020204030204" pitchFamily="34" charset="0"/>
              <a:cs typeface="Calibri" panose="020F0502020204030204" pitchFamily="34" charset="0"/>
            </a:endParaRPr>
          </a:p>
          <a:p>
            <a:pPr marL="150323" marR="0" lvl="0" indent="0" algn="just" rtl="0">
              <a:lnSpc>
                <a:spcPct val="170000"/>
              </a:lnSpc>
              <a:spcBef>
                <a:spcPts val="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παιδιά την πεποίθηση ότι ύστερα από όλους</a:t>
            </a:r>
            <a:endParaRPr sz="1100" dirty="0">
              <a:latin typeface="Calibri" panose="020F0502020204030204" pitchFamily="34" charset="0"/>
              <a:ea typeface="Calibri" panose="020F0502020204030204" pitchFamily="34" charset="0"/>
              <a:cs typeface="Calibri" panose="020F0502020204030204" pitchFamily="34" charset="0"/>
            </a:endParaRPr>
          </a:p>
          <a:p>
            <a:pPr marL="150323" marR="0" lvl="0" indent="0" algn="just" rtl="0">
              <a:lnSpc>
                <a:spcPct val="170000"/>
              </a:lnSpc>
              <a:spcBef>
                <a:spcPts val="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τους κόπους τους τα περιμένει ένα υπέροχο</a:t>
            </a:r>
            <a:endParaRPr sz="1100" dirty="0">
              <a:latin typeface="Calibri" panose="020F0502020204030204" pitchFamily="34" charset="0"/>
              <a:ea typeface="Calibri" panose="020F0502020204030204" pitchFamily="34" charset="0"/>
              <a:cs typeface="Calibri" panose="020F0502020204030204" pitchFamily="34" charset="0"/>
            </a:endParaRPr>
          </a:p>
          <a:p>
            <a:pPr marL="150323" marR="0" lvl="0" indent="0" algn="just" rtl="0">
              <a:lnSpc>
                <a:spcPct val="170000"/>
              </a:lnSpc>
              <a:spcBef>
                <a:spcPts val="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μέλλον και μόνο αυτή η πεποίθηση μπορεί να</a:t>
            </a:r>
            <a:endParaRPr sz="1100" dirty="0">
              <a:latin typeface="Calibri" panose="020F0502020204030204" pitchFamily="34" charset="0"/>
              <a:ea typeface="Calibri" panose="020F0502020204030204" pitchFamily="34" charset="0"/>
              <a:cs typeface="Calibri" panose="020F0502020204030204" pitchFamily="34" charset="0"/>
            </a:endParaRPr>
          </a:p>
          <a:p>
            <a:pPr marL="150323" marR="0" lvl="0" indent="0" algn="just" rtl="0">
              <a:lnSpc>
                <a:spcPct val="170000"/>
              </a:lnSpc>
              <a:spcBef>
                <a:spcPts val="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τους δώσει τη δύναμη να μεγαλώσουν καλά, με</a:t>
            </a:r>
            <a:endParaRPr sz="1100" dirty="0">
              <a:latin typeface="Calibri" panose="020F0502020204030204" pitchFamily="34" charset="0"/>
              <a:ea typeface="Calibri" panose="020F0502020204030204" pitchFamily="34" charset="0"/>
              <a:cs typeface="Calibri" panose="020F0502020204030204" pitchFamily="34" charset="0"/>
            </a:endParaRPr>
          </a:p>
          <a:p>
            <a:pPr marL="150323" marR="0" lvl="0" indent="0" algn="just" rtl="0">
              <a:lnSpc>
                <a:spcPct val="170000"/>
              </a:lnSpc>
              <a:spcBef>
                <a:spcPts val="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ασφάλεια, αυτοπεποίθηση και αυτοσεβασμό.</a:t>
            </a:r>
            <a:endParaRPr sz="1100" dirty="0">
              <a:latin typeface="Calibri" panose="020F0502020204030204" pitchFamily="34" charset="0"/>
              <a:ea typeface="Calibri" panose="020F0502020204030204" pitchFamily="34" charset="0"/>
              <a:cs typeface="Calibri" panose="020F0502020204030204" pitchFamily="34" charset="0"/>
            </a:endParaRPr>
          </a:p>
          <a:p>
            <a:pPr marL="228600" marR="0" lvl="0" indent="-127000" algn="just" rtl="0">
              <a:lnSpc>
                <a:spcPct val="150000"/>
              </a:lnSpc>
              <a:spcBef>
                <a:spcPts val="1000"/>
              </a:spcBef>
              <a:spcAft>
                <a:spcPts val="0"/>
              </a:spcAft>
              <a:buClr>
                <a:schemeClr val="dk1"/>
              </a:buClr>
              <a:buSzPct val="100000"/>
              <a:buFont typeface="Arial"/>
              <a:buNone/>
            </a:pPr>
            <a:endParaRP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49653" marR="0" lvl="0" indent="0" algn="just"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Τα παιδιά μαθαίνουν ότι ο αγώνας εναντίον</a:t>
            </a:r>
            <a:endParaRPr sz="1100" dirty="0">
              <a:latin typeface="Calibri" panose="020F0502020204030204" pitchFamily="34" charset="0"/>
              <a:ea typeface="Calibri" panose="020F0502020204030204" pitchFamily="34" charset="0"/>
              <a:cs typeface="Calibri" panose="020F0502020204030204" pitchFamily="34" charset="0"/>
            </a:endParaRPr>
          </a:p>
          <a:p>
            <a:pPr marL="149653" marR="0" lvl="0" indent="0" algn="just"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σοβαρών δυσκολιών στη ζωή είναι αναπόφευκτος,</a:t>
            </a:r>
            <a:endParaRPr sz="1100" dirty="0">
              <a:latin typeface="Calibri" panose="020F0502020204030204" pitchFamily="34" charset="0"/>
              <a:ea typeface="Calibri" panose="020F0502020204030204" pitchFamily="34" charset="0"/>
              <a:cs typeface="Calibri" panose="020F0502020204030204" pitchFamily="34" charset="0"/>
            </a:endParaRPr>
          </a:p>
          <a:p>
            <a:pPr marL="149653" marR="0" lvl="0" indent="0" algn="just"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είναι ουσιαστικό κομμάτι της ανθρώπινης ύπαρξης,</a:t>
            </a:r>
            <a:endParaRPr sz="1100" dirty="0">
              <a:latin typeface="Calibri" panose="020F0502020204030204" pitchFamily="34" charset="0"/>
              <a:ea typeface="Calibri" panose="020F0502020204030204" pitchFamily="34" charset="0"/>
              <a:cs typeface="Calibri" panose="020F0502020204030204" pitchFamily="34" charset="0"/>
            </a:endParaRPr>
          </a:p>
          <a:p>
            <a:pPr marL="149653" marR="0" lvl="0" indent="0" algn="just"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όμως αν κανείς δεν λιγοψυχήσει και αντιμετωπίσει</a:t>
            </a:r>
            <a:endParaRPr sz="1100" dirty="0">
              <a:latin typeface="Calibri" panose="020F0502020204030204" pitchFamily="34" charset="0"/>
              <a:ea typeface="Calibri" panose="020F0502020204030204" pitchFamily="34" charset="0"/>
              <a:cs typeface="Calibri" panose="020F0502020204030204" pitchFamily="34" charset="0"/>
            </a:endParaRPr>
          </a:p>
          <a:p>
            <a:pPr marL="149653" marR="0" lvl="0" indent="0" algn="just"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απτόητος απρόσμενες και συχνά άδικες </a:t>
            </a:r>
            <a:endParaRPr sz="1100" dirty="0">
              <a:latin typeface="Calibri" panose="020F0502020204030204" pitchFamily="34" charset="0"/>
              <a:ea typeface="Calibri" panose="020F0502020204030204" pitchFamily="34" charset="0"/>
              <a:cs typeface="Calibri" panose="020F0502020204030204" pitchFamily="34" charset="0"/>
            </a:endParaRPr>
          </a:p>
          <a:p>
            <a:pPr marL="149653" marR="0" lvl="0" indent="0"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δοκιμασίες, τότε κυριαρχεί σε όλα τα εμπόδια και </a:t>
            </a:r>
            <a:endParaRPr sz="1100" dirty="0">
              <a:latin typeface="Calibri" panose="020F0502020204030204" pitchFamily="34" charset="0"/>
              <a:ea typeface="Calibri" panose="020F0502020204030204" pitchFamily="34" charset="0"/>
              <a:cs typeface="Calibri" panose="020F0502020204030204" pitchFamily="34" charset="0"/>
            </a:endParaRPr>
          </a:p>
          <a:p>
            <a:pPr marL="149653" marR="0" lvl="0" indent="0" rtl="0">
              <a:lnSpc>
                <a:spcPct val="120000"/>
              </a:lnSpc>
              <a:spcBef>
                <a:spcPts val="1000"/>
              </a:spcBef>
              <a:spcAft>
                <a:spcPts val="0"/>
              </a:spcAft>
              <a:buClr>
                <a:srgbClr val="000000"/>
              </a:buClr>
              <a:buSzPct val="1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στο τέλος αναδεικνύεται νικητής.»</a:t>
            </a:r>
            <a:endParaRPr sz="1100" dirty="0">
              <a:latin typeface="Calibri" panose="020F0502020204030204" pitchFamily="34" charset="0"/>
              <a:ea typeface="Calibri" panose="020F0502020204030204" pitchFamily="34" charset="0"/>
              <a:cs typeface="Calibri" panose="020F0502020204030204" pitchFamily="34" charset="0"/>
            </a:endParaRPr>
          </a:p>
          <a:p>
            <a:pPr marL="0" marR="0" lvl="0" indent="457200" rtl="0">
              <a:lnSpc>
                <a:spcPct val="90000"/>
              </a:lnSpc>
              <a:spcBef>
                <a:spcPts val="1000"/>
              </a:spcBef>
              <a:spcAft>
                <a:spcPts val="0"/>
              </a:spcAft>
              <a:buClr>
                <a:schemeClr val="dk1"/>
              </a:buClr>
              <a:buSzPct val="200000"/>
              <a:buFont typeface="Arial"/>
              <a:buNone/>
            </a:pPr>
            <a:r>
              <a:rPr lang="el-GR" sz="11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Μ. Μπέτελχαϊ</a:t>
            </a:r>
            <a:r>
              <a:rPr lang="el-GR" sz="1100" b="0" i="0" u="none" strike="noStrike" cap="none" dirty="0">
                <a:solidFill>
                  <a:srgbClr val="000000"/>
                </a:solidFill>
                <a:latin typeface="Arial"/>
                <a:ea typeface="Arial"/>
                <a:cs typeface="Arial"/>
                <a:sym typeface="Arial"/>
              </a:rPr>
              <a:t>μ</a:t>
            </a:r>
            <a:endParaRPr sz="11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800"/>
              <a:buFont typeface="Arial"/>
              <a:buNone/>
            </a:pPr>
            <a:endParaRPr sz="1100" b="0" i="0" u="none" strike="noStrike" cap="none" dirty="0">
              <a:solidFill>
                <a:srgbClr val="000000"/>
              </a:solidFill>
              <a:latin typeface="Arial"/>
              <a:ea typeface="Arial"/>
              <a:cs typeface="Arial"/>
              <a:sym typeface="Arial"/>
            </a:endParaRPr>
          </a:p>
          <a:p>
            <a:pPr marL="228600" marR="0" lvl="0" indent="-76200" algn="just" rtl="0">
              <a:lnSpc>
                <a:spcPct val="90000"/>
              </a:lnSpc>
              <a:spcBef>
                <a:spcPts val="1000"/>
              </a:spcBef>
              <a:spcAft>
                <a:spcPts val="0"/>
              </a:spcAft>
              <a:buClr>
                <a:schemeClr val="dk1"/>
              </a:buClr>
              <a:buSzPct val="100000"/>
              <a:buFont typeface="Arial"/>
              <a:buNone/>
            </a:pP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888888"/>
              </a:buClr>
              <a:buSzPct val="38482"/>
              <a:buFont typeface="Arial"/>
              <a:buNone/>
            </a:pPr>
            <a:endParaRPr sz="1100" b="0" i="0" u="none" strike="noStrike" cap="none" dirty="0">
              <a:solidFill>
                <a:schemeClr val="dk1"/>
              </a:solidFill>
              <a:latin typeface="Calibri"/>
              <a:ea typeface="Calibri"/>
              <a:cs typeface="Calibri"/>
              <a:sym typeface="Calibri"/>
            </a:endParaRPr>
          </a:p>
        </p:txBody>
      </p:sp>
      <p:grpSp>
        <p:nvGrpSpPr>
          <p:cNvPr id="222" name="Google Shape;222;p8"/>
          <p:cNvGrpSpPr/>
          <p:nvPr/>
        </p:nvGrpSpPr>
        <p:grpSpPr>
          <a:xfrm>
            <a:off x="5591908" y="1500118"/>
            <a:ext cx="3182459" cy="4049007"/>
            <a:chOff x="1439189" y="11891"/>
            <a:chExt cx="3182459" cy="4049007"/>
          </a:xfrm>
        </p:grpSpPr>
        <p:sp>
          <p:nvSpPr>
            <p:cNvPr id="223" name="Google Shape;223;p8"/>
            <p:cNvSpPr/>
            <p:nvPr/>
          </p:nvSpPr>
          <p:spPr>
            <a:xfrm>
              <a:off x="1439189" y="11891"/>
              <a:ext cx="3182459" cy="854273"/>
            </a:xfrm>
            <a:prstGeom prst="roundRect">
              <a:avLst>
                <a:gd name="adj" fmla="val 10000"/>
              </a:avLst>
            </a:prstGeom>
            <a:solidFill>
              <a:srgbClr val="F79543">
                <a:alpha val="8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txBox="1"/>
            <p:nvPr/>
          </p:nvSpPr>
          <p:spPr>
            <a:xfrm>
              <a:off x="1464210" y="36912"/>
              <a:ext cx="3132417" cy="804231"/>
            </a:xfrm>
            <a:prstGeom prst="rect">
              <a:avLst/>
            </a:prstGeom>
            <a:noFill/>
            <a:ln>
              <a:noFill/>
            </a:ln>
          </p:spPr>
          <p:txBody>
            <a:bodyPr spcFirstLastPara="1" wrap="square" lIns="51425" tIns="34275" rIns="51425" bIns="34275" anchor="ctr" anchorCtr="0">
              <a:noAutofit/>
            </a:bodyPr>
            <a:lstStyle/>
            <a:p>
              <a:pPr marL="0" marR="0" lvl="0" indent="0" algn="ctr" rtl="0">
                <a:lnSpc>
                  <a:spcPct val="90000"/>
                </a:lnSpc>
                <a:spcBef>
                  <a:spcPts val="0"/>
                </a:spcBef>
                <a:spcAft>
                  <a:spcPts val="0"/>
                </a:spcAft>
                <a:buNone/>
              </a:pPr>
              <a:r>
                <a:rPr lang="el-GR" sz="27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Ψυχική ανθεκτικότητα</a:t>
              </a:r>
              <a:endParaRPr sz="27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25" name="Google Shape;225;p8"/>
            <p:cNvSpPr/>
            <p:nvPr/>
          </p:nvSpPr>
          <p:spPr>
            <a:xfrm>
              <a:off x="1757435" y="866164"/>
              <a:ext cx="335826" cy="631914"/>
            </a:xfrm>
            <a:custGeom>
              <a:avLst/>
              <a:gdLst/>
              <a:ahLst/>
              <a:cxnLst/>
              <a:rect l="l" t="t" r="r" b="b"/>
              <a:pathLst>
                <a:path w="120000" h="120000" extrusionOk="0">
                  <a:moveTo>
                    <a:pt x="0" y="0"/>
                  </a:moveTo>
                  <a:lnTo>
                    <a:pt x="0" y="120000"/>
                  </a:lnTo>
                  <a:lnTo>
                    <a:pt x="120000" y="120000"/>
                  </a:lnTo>
                </a:path>
              </a:pathLst>
            </a:custGeom>
            <a:noFill/>
            <a:ln w="25400" cap="flat" cmpd="sng">
              <a:solidFill>
                <a:srgbClr val="F8A46C"/>
              </a:solidFill>
              <a:prstDash val="solid"/>
              <a:round/>
              <a:headEnd type="none" w="sm" len="sm"/>
              <a:tailEnd type="none" w="sm" len="sm"/>
            </a:ln>
          </p:spPr>
          <p:txBody>
            <a:bodyPr/>
            <a:lstStyle/>
            <a:p>
              <a:endParaRPr lang="el-GR"/>
            </a:p>
          </p:txBody>
        </p:sp>
        <p:sp>
          <p:nvSpPr>
            <p:cNvPr id="226" name="Google Shape;226;p8"/>
            <p:cNvSpPr/>
            <p:nvPr/>
          </p:nvSpPr>
          <p:spPr>
            <a:xfrm>
              <a:off x="2093262" y="1070942"/>
              <a:ext cx="1791513" cy="854273"/>
            </a:xfrm>
            <a:prstGeom prst="roundRect">
              <a:avLst>
                <a:gd name="adj" fmla="val 10000"/>
              </a:avLst>
            </a:prstGeom>
            <a:solidFill>
              <a:srgbClr val="FABF8E">
                <a:alpha val="89803"/>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txBox="1"/>
            <p:nvPr/>
          </p:nvSpPr>
          <p:spPr>
            <a:xfrm>
              <a:off x="2118283" y="1095963"/>
              <a:ext cx="1741471" cy="804231"/>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None/>
              </a:pPr>
              <a:r>
                <a:rPr lang="el-G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Συναισθήματα</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28" name="Google Shape;228;p8"/>
            <p:cNvSpPr/>
            <p:nvPr/>
          </p:nvSpPr>
          <p:spPr>
            <a:xfrm>
              <a:off x="1757435" y="866164"/>
              <a:ext cx="335826" cy="1699756"/>
            </a:xfrm>
            <a:custGeom>
              <a:avLst/>
              <a:gdLst/>
              <a:ahLst/>
              <a:cxnLst/>
              <a:rect l="l" t="t" r="r" b="b"/>
              <a:pathLst>
                <a:path w="120000" h="120000" extrusionOk="0">
                  <a:moveTo>
                    <a:pt x="0" y="0"/>
                  </a:moveTo>
                  <a:lnTo>
                    <a:pt x="0" y="120000"/>
                  </a:lnTo>
                  <a:lnTo>
                    <a:pt x="120000" y="120000"/>
                  </a:lnTo>
                </a:path>
              </a:pathLst>
            </a:custGeom>
            <a:noFill/>
            <a:ln w="25400" cap="flat" cmpd="sng">
              <a:solidFill>
                <a:srgbClr val="F8A46C"/>
              </a:solidFill>
              <a:prstDash val="solid"/>
              <a:round/>
              <a:headEnd type="none" w="sm" len="sm"/>
              <a:tailEnd type="none" w="sm" len="sm"/>
            </a:ln>
          </p:spPr>
          <p:txBody>
            <a:bodyPr/>
            <a:lstStyle/>
            <a:p>
              <a:endParaRPr lang="el-GR"/>
            </a:p>
          </p:txBody>
        </p:sp>
        <p:sp>
          <p:nvSpPr>
            <p:cNvPr id="229" name="Google Shape;229;p8"/>
            <p:cNvSpPr/>
            <p:nvPr/>
          </p:nvSpPr>
          <p:spPr>
            <a:xfrm>
              <a:off x="2093262" y="2138784"/>
              <a:ext cx="1791500" cy="854273"/>
            </a:xfrm>
            <a:prstGeom prst="roundRect">
              <a:avLst>
                <a:gd name="adj" fmla="val 10000"/>
              </a:avLst>
            </a:prstGeom>
            <a:solidFill>
              <a:srgbClr val="FABF8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2118283" y="2163805"/>
              <a:ext cx="1741458" cy="804231"/>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None/>
              </a:pPr>
              <a:r>
                <a:rPr lang="el-G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Νόηση</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1" name="Google Shape;231;p8"/>
            <p:cNvSpPr/>
            <p:nvPr/>
          </p:nvSpPr>
          <p:spPr>
            <a:xfrm>
              <a:off x="1757435" y="866164"/>
              <a:ext cx="335826" cy="2767598"/>
            </a:xfrm>
            <a:custGeom>
              <a:avLst/>
              <a:gdLst/>
              <a:ahLst/>
              <a:cxnLst/>
              <a:rect l="l" t="t" r="r" b="b"/>
              <a:pathLst>
                <a:path w="120000" h="120000" extrusionOk="0">
                  <a:moveTo>
                    <a:pt x="0" y="0"/>
                  </a:moveTo>
                  <a:lnTo>
                    <a:pt x="0" y="120000"/>
                  </a:lnTo>
                  <a:lnTo>
                    <a:pt x="120000" y="120000"/>
                  </a:lnTo>
                </a:path>
              </a:pathLst>
            </a:custGeom>
            <a:noFill/>
            <a:ln w="25400" cap="flat" cmpd="sng">
              <a:solidFill>
                <a:srgbClr val="F8A46C"/>
              </a:solidFill>
              <a:prstDash val="solid"/>
              <a:round/>
              <a:headEnd type="none" w="sm" len="sm"/>
              <a:tailEnd type="none" w="sm" len="sm"/>
            </a:ln>
          </p:spPr>
          <p:txBody>
            <a:bodyPr/>
            <a:lstStyle/>
            <a:p>
              <a:endParaRPr lang="el-GR"/>
            </a:p>
          </p:txBody>
        </p:sp>
        <p:sp>
          <p:nvSpPr>
            <p:cNvPr id="232" name="Google Shape;232;p8"/>
            <p:cNvSpPr/>
            <p:nvPr/>
          </p:nvSpPr>
          <p:spPr>
            <a:xfrm>
              <a:off x="2093262" y="3206625"/>
              <a:ext cx="1788862" cy="854273"/>
            </a:xfrm>
            <a:prstGeom prst="roundRect">
              <a:avLst>
                <a:gd name="adj" fmla="val 10000"/>
              </a:avLst>
            </a:prstGeom>
            <a:solidFill>
              <a:srgbClr val="FABF8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a:off x="2118283" y="3231646"/>
              <a:ext cx="1738820" cy="804231"/>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None/>
              </a:pPr>
              <a:r>
                <a:rPr lang="el-GR" sz="2000" dirty="0">
                  <a:latin typeface="Calibri" panose="020F0502020204030204" pitchFamily="34" charset="0"/>
                  <a:ea typeface="Calibri" panose="020F0502020204030204" pitchFamily="34" charset="0"/>
                  <a:cs typeface="Calibri" panose="020F0502020204030204" pitchFamily="34" charset="0"/>
                </a:rPr>
                <a:t>Φ</a:t>
              </a:r>
              <a:r>
                <a:rPr lang="el-G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αντασία</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Εργασία σε ομάδες (25 λεπτά)</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64"/>
          <p:cNvSpPr txBox="1">
            <a:spLocks noGrp="1"/>
          </p:cNvSpPr>
          <p:nvPr>
            <p:ph type="body" idx="1"/>
          </p:nvPr>
        </p:nvSpPr>
        <p:spPr>
          <a:xfrm>
            <a:off x="2031000" y="1258725"/>
            <a:ext cx="7113000" cy="53421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100000"/>
              </a:lnSpc>
              <a:spcBef>
                <a:spcPts val="360"/>
              </a:spcBef>
              <a:spcAft>
                <a:spcPts val="0"/>
              </a:spcAft>
              <a:buClr>
                <a:schemeClr val="dk1"/>
              </a:buClr>
              <a:buSzPct val="81081"/>
              <a:buNone/>
            </a:pPr>
            <a:endParaRPr sz="2400" dirty="0"/>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Το βιβλίο σε μορφή pdf:</a:t>
            </a:r>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200" u="sng"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https://ebooks.edu.gr/ebooks/v/pdf/8547/5546/10-0247_Paramythia-Epilogi-Hans-Christian-Andersen_Nipiagogeio/</a:t>
            </a: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ct val="100000"/>
              <a:buNone/>
            </a:pPr>
            <a:endParaRPr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Ομάδα 1: Δραστηριότητες ΠΡΙΝ την ανάγνωση</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Ομάδα 2: Δραστηριότητες ΚΑΤΑ ΤΗ ΔΙΑΡΚΕΙΑ της ανάγνωσης</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Ομάδα 3: Δραστηριότητες ΜΕΤΑ την ανάγνωση</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Ομάδα 4: Προτάσεις διαθεματικής προσέγγισης (ΤΠΕ, προσωπική &amp; κοινωνικοσυναισθηματική ανάπτυξη, φυσικές επιστήμες, τέχνες, κ.λπ.)</a:t>
            </a:r>
            <a:endParaRPr sz="2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rgbClr val="000000"/>
              </a:buClr>
              <a:buSzPct val="100000"/>
              <a:buNone/>
            </a:pP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Ομάδα 5: Προτάσεις για συνεργασία με φορείς, πρόσωπα, επισκέψεις, κ.λπ.</a:t>
            </a:r>
            <a:endParaRPr sz="22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ct val="76311"/>
              <a:buNone/>
            </a:pPr>
            <a:endParaRPr sz="2550" dirty="0"/>
          </a:p>
          <a:p>
            <a:pPr marL="1600200" lvl="0" indent="0" algn="just" rtl="0">
              <a:lnSpc>
                <a:spcPct val="100000"/>
              </a:lnSpc>
              <a:spcBef>
                <a:spcPts val="0"/>
              </a:spcBef>
              <a:spcAft>
                <a:spcPts val="0"/>
              </a:spcAft>
              <a:buSzPct val="81081"/>
              <a:buNone/>
            </a:pPr>
            <a:endParaRPr sz="2400" dirty="0"/>
          </a:p>
          <a:p>
            <a:pPr marL="1600200" marR="0" lvl="0" indent="0" algn="just" rtl="0">
              <a:lnSpc>
                <a:spcPct val="100000"/>
              </a:lnSpc>
              <a:spcBef>
                <a:spcPts val="0"/>
              </a:spcBef>
              <a:spcAft>
                <a:spcPts val="0"/>
              </a:spcAft>
              <a:buSzPct val="144144"/>
              <a:buNone/>
            </a:pPr>
            <a:endParaRPr sz="1350" b="1" dirty="0">
              <a:latin typeface="Arial"/>
              <a:ea typeface="Arial"/>
              <a:cs typeface="Arial"/>
              <a:sym typeface="Arial"/>
            </a:endParaRPr>
          </a:p>
          <a:p>
            <a:pPr marL="1600200" lvl="0" indent="0" algn="just" rtl="0">
              <a:lnSpc>
                <a:spcPct val="100000"/>
              </a:lnSpc>
              <a:spcBef>
                <a:spcPts val="480"/>
              </a:spcBef>
              <a:spcAft>
                <a:spcPts val="0"/>
              </a:spcAft>
              <a:buSzPct val="81081"/>
              <a:buNone/>
            </a:pP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239" name="Google Shape;239;p10"/>
          <p:cNvPicPr preferRelativeResize="0"/>
          <p:nvPr/>
        </p:nvPicPr>
        <p:blipFill rotWithShape="1">
          <a:blip r:embed="rId3">
            <a:alphaModFix/>
          </a:blip>
          <a:srcRect/>
          <a:stretch/>
        </p:blipFill>
        <p:spPr>
          <a:xfrm>
            <a:off x="179511" y="116632"/>
            <a:ext cx="8808979" cy="6606734"/>
          </a:xfrm>
          <a:prstGeom prst="rect">
            <a:avLst/>
          </a:prstGeom>
          <a:noFill/>
          <a:ln>
            <a:noFill/>
          </a:ln>
        </p:spPr>
      </p:pic>
      <p:sp>
        <p:nvSpPr>
          <p:cNvPr id="240" name="Google Shape;240;p10"/>
          <p:cNvSpPr txBox="1">
            <a:spLocks noGrp="1"/>
          </p:cNvSpPr>
          <p:nvPr>
            <p:ph type="subTitle" idx="1"/>
          </p:nvPr>
        </p:nvSpPr>
        <p:spPr>
          <a:xfrm>
            <a:off x="1383600" y="2543699"/>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l-GR" sz="2400" b="1" dirty="0">
                <a:solidFill>
                  <a:schemeClr val="dk1"/>
                </a:solidFill>
                <a:latin typeface="Calibri" panose="020F0502020204030204" pitchFamily="34" charset="0"/>
                <a:ea typeface="Calibri" panose="020F0502020204030204" pitchFamily="34" charset="0"/>
                <a:cs typeface="Calibri" panose="020F0502020204030204" pitchFamily="34" charset="0"/>
              </a:rPr>
              <a:t>Το αηδόνι</a:t>
            </a:r>
            <a:endParaRPr sz="24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640"/>
              </a:spcBef>
              <a:spcAft>
                <a:spcPts val="0"/>
              </a:spcAft>
              <a:buClr>
                <a:schemeClr val="dk1"/>
              </a:buClr>
              <a:buSzPts val="3200"/>
              <a:buNone/>
            </a:pPr>
            <a:r>
              <a:rPr lang="el-GR" sz="2400" b="1" dirty="0">
                <a:solidFill>
                  <a:schemeClr val="dk1"/>
                </a:solidFill>
                <a:latin typeface="Calibri" panose="020F0502020204030204" pitchFamily="34" charset="0"/>
                <a:ea typeface="Calibri" panose="020F0502020204030204" pitchFamily="34" charset="0"/>
                <a:cs typeface="Calibri" panose="020F0502020204030204" pitchFamily="34" charset="0"/>
              </a:rPr>
              <a:t> Hans Christian Andersen</a:t>
            </a: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640"/>
              </a:spcBef>
              <a:spcAft>
                <a:spcPts val="0"/>
              </a:spcAft>
              <a:buClr>
                <a:schemeClr val="dk1"/>
              </a:buClr>
              <a:buSzPts val="3200"/>
              <a:buNone/>
            </a:pPr>
            <a:r>
              <a:rPr lang="el-GR" sz="2400" b="1" dirty="0">
                <a:solidFill>
                  <a:schemeClr val="dk1"/>
                </a:solidFill>
                <a:latin typeface="Calibri" panose="020F0502020204030204" pitchFamily="34" charset="0"/>
                <a:ea typeface="Calibri" panose="020F0502020204030204" pitchFamily="34" charset="0"/>
                <a:cs typeface="Calibri" panose="020F0502020204030204" pitchFamily="34" charset="0"/>
              </a:rPr>
              <a:t>Πρόταση επεξεργασίας παραμυθιού</a:t>
            </a:r>
            <a:endParaRPr sz="24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640"/>
              </a:spcBef>
              <a:spcAft>
                <a:spcPts val="0"/>
              </a:spcAft>
              <a:buClr>
                <a:srgbClr val="888888"/>
              </a:buClr>
              <a:buSzPts val="32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6" name="Google Shape;246;p11"/>
          <p:cNvGrpSpPr/>
          <p:nvPr/>
        </p:nvGrpSpPr>
        <p:grpSpPr>
          <a:xfrm>
            <a:off x="2319687" y="1565277"/>
            <a:ext cx="6397520" cy="4653009"/>
            <a:chOff x="916039" y="-63523"/>
            <a:chExt cx="6397520" cy="4653009"/>
          </a:xfrm>
        </p:grpSpPr>
        <p:sp>
          <p:nvSpPr>
            <p:cNvPr id="247" name="Google Shape;247;p11"/>
            <p:cNvSpPr/>
            <p:nvPr/>
          </p:nvSpPr>
          <p:spPr>
            <a:xfrm>
              <a:off x="2890658" y="2268507"/>
              <a:ext cx="2448282" cy="2320979"/>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1"/>
            <p:cNvSpPr txBox="1"/>
            <p:nvPr/>
          </p:nvSpPr>
          <p:spPr>
            <a:xfrm>
              <a:off x="3249201" y="2608407"/>
              <a:ext cx="1731196" cy="1641179"/>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l-GR" sz="1900" b="0" i="0" u="none" strike="noStrike" cap="none" dirty="0">
                  <a:solidFill>
                    <a:schemeClr val="lt1"/>
                  </a:solidFill>
                  <a:latin typeface="Calibri"/>
                  <a:ea typeface="Calibri"/>
                  <a:cs typeface="Calibri"/>
                  <a:sym typeface="Calibri"/>
                </a:rPr>
                <a:t>Καλλιέργεια της φιλαναγνωσίας στο νηπιαγωγείο μέσω αυτοτελών λογοτεχνικών έργων</a:t>
              </a:r>
              <a:endParaRPr sz="1900" b="0" i="0" u="none" strike="noStrike" cap="none" dirty="0">
                <a:solidFill>
                  <a:schemeClr val="lt1"/>
                </a:solidFill>
                <a:latin typeface="Calibri"/>
                <a:ea typeface="Calibri"/>
                <a:cs typeface="Calibri"/>
                <a:sym typeface="Calibri"/>
              </a:endParaRPr>
            </a:p>
          </p:txBody>
        </p:sp>
        <p:sp>
          <p:nvSpPr>
            <p:cNvPr id="249" name="Google Shape;249;p11"/>
            <p:cNvSpPr/>
            <p:nvPr/>
          </p:nvSpPr>
          <p:spPr>
            <a:xfrm rot="-8700000">
              <a:off x="1767529" y="1989715"/>
              <a:ext cx="1423452" cy="588122"/>
            </a:xfrm>
            <a:prstGeom prst="lef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
            <p:cNvSpPr/>
            <p:nvPr/>
          </p:nvSpPr>
          <p:spPr>
            <a:xfrm>
              <a:off x="916039" y="1091383"/>
              <a:ext cx="1960408" cy="1568327"/>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1"/>
            <p:cNvSpPr txBox="1"/>
            <p:nvPr/>
          </p:nvSpPr>
          <p:spPr>
            <a:xfrm>
              <a:off x="961974" y="1137318"/>
              <a:ext cx="1868538" cy="1476457"/>
            </a:xfrm>
            <a:prstGeom prst="rect">
              <a:avLst/>
            </a:prstGeom>
            <a:noFill/>
            <a:ln>
              <a:noFill/>
            </a:ln>
          </p:spPr>
          <p:txBody>
            <a:bodyPr spcFirstLastPara="1" wrap="square" lIns="59050" tIns="59050" rIns="5905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l-GR" sz="3100" b="0" i="0" u="none" strike="noStrike" cap="none" dirty="0">
                  <a:solidFill>
                    <a:schemeClr val="lt1"/>
                  </a:solidFill>
                  <a:latin typeface="Calibri"/>
                  <a:ea typeface="Calibri"/>
                  <a:cs typeface="Calibri"/>
                  <a:sym typeface="Calibri"/>
                </a:rPr>
                <a:t>Γνώσεις</a:t>
              </a:r>
              <a:endParaRPr sz="3100" b="0" i="0" u="none" strike="noStrike" cap="none" dirty="0">
                <a:solidFill>
                  <a:schemeClr val="lt1"/>
                </a:solidFill>
                <a:latin typeface="Calibri"/>
                <a:ea typeface="Calibri"/>
                <a:cs typeface="Calibri"/>
                <a:sym typeface="Calibri"/>
              </a:endParaRPr>
            </a:p>
          </p:txBody>
        </p:sp>
        <p:sp>
          <p:nvSpPr>
            <p:cNvPr id="252" name="Google Shape;252;p11"/>
            <p:cNvSpPr/>
            <p:nvPr/>
          </p:nvSpPr>
          <p:spPr>
            <a:xfrm rot="-5400000">
              <a:off x="3383432" y="1157945"/>
              <a:ext cx="1462734" cy="588122"/>
            </a:xfrm>
            <a:prstGeom prst="leftArrow">
              <a:avLst>
                <a:gd name="adj1" fmla="val 60000"/>
                <a:gd name="adj2" fmla="val 50000"/>
              </a:avLst>
            </a:prstGeom>
            <a:solidFill>
              <a:srgbClr val="BB99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
            <p:cNvSpPr/>
            <p:nvPr/>
          </p:nvSpPr>
          <p:spPr>
            <a:xfrm>
              <a:off x="3134595" y="-63523"/>
              <a:ext cx="1960408" cy="1568327"/>
            </a:xfrm>
            <a:prstGeom prst="roundRect">
              <a:avLst>
                <a:gd name="adj" fmla="val 10000"/>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
            <p:cNvSpPr txBox="1"/>
            <p:nvPr/>
          </p:nvSpPr>
          <p:spPr>
            <a:xfrm>
              <a:off x="3180530" y="-17588"/>
              <a:ext cx="1868538" cy="1476457"/>
            </a:xfrm>
            <a:prstGeom prst="rect">
              <a:avLst/>
            </a:prstGeom>
            <a:noFill/>
            <a:ln>
              <a:noFill/>
            </a:ln>
          </p:spPr>
          <p:txBody>
            <a:bodyPr spcFirstLastPara="1" wrap="square" lIns="59050" tIns="59050" rIns="5905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l-GR" sz="3100" b="0" i="0" u="none" strike="noStrike" cap="none">
                  <a:solidFill>
                    <a:schemeClr val="lt1"/>
                  </a:solidFill>
                  <a:latin typeface="Calibri"/>
                  <a:ea typeface="Calibri"/>
                  <a:cs typeface="Calibri"/>
                  <a:sym typeface="Calibri"/>
                </a:rPr>
                <a:t>Δεξιότητες</a:t>
              </a:r>
              <a:endParaRPr sz="3100" b="0" i="0" u="none" strike="noStrike" cap="none">
                <a:solidFill>
                  <a:schemeClr val="lt1"/>
                </a:solidFill>
                <a:latin typeface="Calibri"/>
                <a:ea typeface="Calibri"/>
                <a:cs typeface="Calibri"/>
                <a:sym typeface="Calibri"/>
              </a:endParaRPr>
            </a:p>
          </p:txBody>
        </p:sp>
        <p:sp>
          <p:nvSpPr>
            <p:cNvPr id="255" name="Google Shape;255;p11"/>
            <p:cNvSpPr/>
            <p:nvPr/>
          </p:nvSpPr>
          <p:spPr>
            <a:xfrm rot="-2100000">
              <a:off x="5038618" y="1989715"/>
              <a:ext cx="1423452" cy="588122"/>
            </a:xfrm>
            <a:prstGeom prst="leftArrow">
              <a:avLst>
                <a:gd name="adj1" fmla="val 60000"/>
                <a:gd name="adj2" fmla="val 50000"/>
              </a:avLst>
            </a:prstGeom>
            <a:solidFill>
              <a:srgbClr val="99B9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
            <p:cNvSpPr/>
            <p:nvPr/>
          </p:nvSpPr>
          <p:spPr>
            <a:xfrm>
              <a:off x="5353151" y="1091383"/>
              <a:ext cx="1960408" cy="1568327"/>
            </a:xfrm>
            <a:prstGeom prst="roundRect">
              <a:avLst>
                <a:gd name="adj" fmla="val 10000"/>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
            <p:cNvSpPr txBox="1"/>
            <p:nvPr/>
          </p:nvSpPr>
          <p:spPr>
            <a:xfrm>
              <a:off x="5399086" y="1137318"/>
              <a:ext cx="1868538" cy="1476457"/>
            </a:xfrm>
            <a:prstGeom prst="rect">
              <a:avLst/>
            </a:prstGeom>
            <a:noFill/>
            <a:ln>
              <a:noFill/>
            </a:ln>
          </p:spPr>
          <p:txBody>
            <a:bodyPr spcFirstLastPara="1" wrap="square" lIns="59050" tIns="59050" rIns="59050" bIns="59050"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l-GR" sz="3100" b="0" i="0" u="none" strike="noStrike" cap="none">
                  <a:solidFill>
                    <a:schemeClr val="lt1"/>
                  </a:solidFill>
                  <a:latin typeface="Calibri"/>
                  <a:ea typeface="Calibri"/>
                  <a:cs typeface="Calibri"/>
                  <a:sym typeface="Calibri"/>
                </a:rPr>
                <a:t>Στάσεις</a:t>
              </a:r>
              <a:endParaRPr sz="3100" b="0" i="0" u="none" strike="noStrike" cap="none">
                <a:solidFill>
                  <a:schemeClr val="lt1"/>
                </a:solidFill>
                <a:latin typeface="Calibri"/>
                <a:ea typeface="Calibri"/>
                <a:cs typeface="Calibri"/>
                <a:sym typeface="Calibri"/>
              </a:endParaRPr>
            </a:p>
          </p:txBody>
        </p:sp>
      </p:grpSp>
      <p:sp>
        <p:nvSpPr>
          <p:cNvPr id="258" name="Google Shape;258;p11"/>
          <p:cNvSpPr txBox="1">
            <a:spLocks noGrp="1"/>
          </p:cNvSpPr>
          <p:nvPr>
            <p:ph type="title"/>
          </p:nvPr>
        </p:nvSpPr>
        <p:spPr>
          <a:xfrm>
            <a:off x="1115616" y="22900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Σκοπός της δράσης</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12"/>
          <p:cNvSpPr txBox="1">
            <a:spLocks noGrp="1"/>
          </p:cNvSpPr>
          <p:nvPr>
            <p:ph type="title"/>
          </p:nvPr>
        </p:nvSpPr>
        <p:spPr>
          <a:xfrm>
            <a:off x="1264820" y="35709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Βασικές ικανότητες Γλώσσας</a:t>
            </a:r>
            <a:endParaRPr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265" name="Google Shape;265;p12"/>
          <p:cNvGrpSpPr/>
          <p:nvPr/>
        </p:nvGrpSpPr>
        <p:grpSpPr>
          <a:xfrm>
            <a:off x="1908547" y="1504975"/>
            <a:ext cx="6911080" cy="4680520"/>
            <a:chOff x="843" y="0"/>
            <a:chExt cx="6911080" cy="4680520"/>
          </a:xfrm>
        </p:grpSpPr>
        <p:sp>
          <p:nvSpPr>
            <p:cNvPr id="266" name="Google Shape;266;p12"/>
            <p:cNvSpPr/>
            <p:nvPr/>
          </p:nvSpPr>
          <p:spPr>
            <a:xfrm>
              <a:off x="843" y="0"/>
              <a:ext cx="2193993" cy="4680520"/>
            </a:xfrm>
            <a:prstGeom prst="roundRect">
              <a:avLst>
                <a:gd name="adj" fmla="val 10000"/>
              </a:avLst>
            </a:pr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2"/>
            <p:cNvSpPr txBox="1"/>
            <p:nvPr/>
          </p:nvSpPr>
          <p:spPr>
            <a:xfrm>
              <a:off x="843" y="0"/>
              <a:ext cx="2193993" cy="1404156"/>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l-GR" sz="3400" b="0" i="0" u="none" strike="noStrike" cap="none" dirty="0">
                  <a:solidFill>
                    <a:schemeClr val="dk1"/>
                  </a:solidFill>
                  <a:latin typeface="Calibri"/>
                  <a:ea typeface="Calibri"/>
                  <a:cs typeface="Calibri"/>
                  <a:sym typeface="Calibri"/>
                </a:rPr>
                <a:t>Γνώσεις</a:t>
              </a:r>
              <a:endParaRPr sz="3400" b="0" i="0" u="none" strike="noStrike" cap="none" dirty="0">
                <a:solidFill>
                  <a:schemeClr val="dk1"/>
                </a:solidFill>
                <a:latin typeface="Calibri"/>
                <a:ea typeface="Calibri"/>
                <a:cs typeface="Calibri"/>
                <a:sym typeface="Calibri"/>
              </a:endParaRPr>
            </a:p>
          </p:txBody>
        </p:sp>
        <p:sp>
          <p:nvSpPr>
            <p:cNvPr id="268" name="Google Shape;268;p12"/>
            <p:cNvSpPr/>
            <p:nvPr/>
          </p:nvSpPr>
          <p:spPr>
            <a:xfrm>
              <a:off x="218294" y="1223320"/>
              <a:ext cx="1755195" cy="1411240"/>
            </a:xfrm>
            <a:prstGeom prst="roundRect">
              <a:avLst>
                <a:gd name="adj" fmla="val 10000"/>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2"/>
            <p:cNvSpPr txBox="1"/>
            <p:nvPr/>
          </p:nvSpPr>
          <p:spPr>
            <a:xfrm>
              <a:off x="259628" y="1264654"/>
              <a:ext cx="1672527" cy="1328572"/>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b="0" i="0" u="none" strike="noStrike" cap="none" dirty="0">
                  <a:solidFill>
                    <a:schemeClr val="lt1"/>
                  </a:solidFill>
                  <a:latin typeface="Calibri"/>
                  <a:ea typeface="Calibri"/>
                  <a:cs typeface="Calibri"/>
                  <a:sym typeface="Calibri"/>
                </a:rPr>
                <a:t>Μέσα και τρόποι μετάδοσης νοήματος - πληροφορίας</a:t>
              </a:r>
              <a:endParaRPr b="0" i="0" u="none" strike="noStrike" cap="none" dirty="0">
                <a:solidFill>
                  <a:schemeClr val="lt1"/>
                </a:solidFill>
                <a:latin typeface="Calibri"/>
                <a:ea typeface="Calibri"/>
                <a:cs typeface="Calibri"/>
                <a:sym typeface="Calibri"/>
              </a:endParaRPr>
            </a:p>
          </p:txBody>
        </p:sp>
        <p:sp>
          <p:nvSpPr>
            <p:cNvPr id="270" name="Google Shape;270;p12"/>
            <p:cNvSpPr/>
            <p:nvPr/>
          </p:nvSpPr>
          <p:spPr>
            <a:xfrm>
              <a:off x="218294" y="2911720"/>
              <a:ext cx="1755195" cy="1411240"/>
            </a:xfrm>
            <a:prstGeom prst="roundRect">
              <a:avLst>
                <a:gd name="adj" fmla="val 10000"/>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2"/>
            <p:cNvSpPr txBox="1"/>
            <p:nvPr/>
          </p:nvSpPr>
          <p:spPr>
            <a:xfrm>
              <a:off x="259628" y="2953054"/>
              <a:ext cx="1672527" cy="1328572"/>
            </a:xfrm>
            <a:prstGeom prst="rect">
              <a:avLst/>
            </a:prstGeom>
            <a:noFill/>
            <a:ln>
              <a:noFill/>
            </a:ln>
          </p:spPr>
          <p:txBody>
            <a:bodyPr spcFirstLastPara="1" wrap="square" lIns="22850" tIns="17125" rIns="22850" bIns="17125" anchor="ctr" anchorCtr="0">
              <a:noAutofit/>
            </a:bodyPr>
            <a:lstStyle/>
            <a:p>
              <a:pPr algn="ctr">
                <a:lnSpc>
                  <a:spcPct val="90000"/>
                </a:lnSpc>
                <a:buSzPts val="900"/>
              </a:pPr>
              <a:r>
                <a:rPr lang="el-GR" dirty="0">
                  <a:solidFill>
                    <a:schemeClr val="lt1"/>
                  </a:solidFill>
                  <a:latin typeface="Calibri"/>
                  <a:ea typeface="Calibri"/>
                  <a:cs typeface="Calibri"/>
                  <a:sym typeface="Calibri"/>
                </a:rPr>
                <a:t>Σκέψεις και συναισθήματα που δημιουργούν τα κείμενα στους αποδέκτες</a:t>
              </a:r>
              <a:endParaRPr dirty="0">
                <a:solidFill>
                  <a:schemeClr val="lt1"/>
                </a:solidFill>
                <a:latin typeface="Calibri"/>
                <a:ea typeface="Calibri"/>
                <a:cs typeface="Calibri"/>
                <a:sym typeface="Calibri"/>
              </a:endParaRPr>
            </a:p>
          </p:txBody>
        </p:sp>
        <p:sp>
          <p:nvSpPr>
            <p:cNvPr id="272" name="Google Shape;272;p12"/>
            <p:cNvSpPr/>
            <p:nvPr/>
          </p:nvSpPr>
          <p:spPr>
            <a:xfrm>
              <a:off x="2374920" y="0"/>
              <a:ext cx="2193993" cy="4680520"/>
            </a:xfrm>
            <a:prstGeom prst="roundRect">
              <a:avLst>
                <a:gd name="adj" fmla="val 10000"/>
              </a:avLst>
            </a:pr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2"/>
            <p:cNvSpPr txBox="1"/>
            <p:nvPr/>
          </p:nvSpPr>
          <p:spPr>
            <a:xfrm>
              <a:off x="2374920" y="0"/>
              <a:ext cx="2193993" cy="1404156"/>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l-GR" sz="3400" b="0" i="0" u="none" strike="noStrike" cap="none">
                  <a:solidFill>
                    <a:schemeClr val="dk1"/>
                  </a:solidFill>
                  <a:latin typeface="Calibri"/>
                  <a:ea typeface="Calibri"/>
                  <a:cs typeface="Calibri"/>
                  <a:sym typeface="Calibri"/>
                </a:rPr>
                <a:t>Δεξιότητες</a:t>
              </a:r>
              <a:endParaRPr sz="3400" b="0" i="0" u="none" strike="noStrike" cap="none">
                <a:solidFill>
                  <a:schemeClr val="dk1"/>
                </a:solidFill>
                <a:latin typeface="Calibri"/>
                <a:ea typeface="Calibri"/>
                <a:cs typeface="Calibri"/>
                <a:sym typeface="Calibri"/>
              </a:endParaRPr>
            </a:p>
          </p:txBody>
        </p:sp>
        <p:sp>
          <p:nvSpPr>
            <p:cNvPr id="274" name="Google Shape;274;p12"/>
            <p:cNvSpPr/>
            <p:nvPr/>
          </p:nvSpPr>
          <p:spPr>
            <a:xfrm>
              <a:off x="2578786" y="1404555"/>
              <a:ext cx="1755195" cy="919534"/>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2"/>
            <p:cNvSpPr txBox="1"/>
            <p:nvPr/>
          </p:nvSpPr>
          <p:spPr>
            <a:xfrm>
              <a:off x="2605718" y="1431487"/>
              <a:ext cx="1701331" cy="865670"/>
            </a:xfrm>
            <a:prstGeom prst="rect">
              <a:avLst/>
            </a:prstGeom>
            <a:noFill/>
            <a:ln>
              <a:noFill/>
            </a:ln>
          </p:spPr>
          <p:txBody>
            <a:bodyPr spcFirstLastPara="1" wrap="square" lIns="22850" tIns="17125" rIns="22850" bIns="17125" anchor="ctr" anchorCtr="0">
              <a:noAutofit/>
            </a:bodyPr>
            <a:lstStyle/>
            <a:p>
              <a:pPr marL="0" lvl="0" indent="0" algn="ctr">
                <a:lnSpc>
                  <a:spcPct val="90000"/>
                </a:lnSpc>
                <a:buSzPts val="900"/>
                <a:buFont typeface="Arial"/>
                <a:buNone/>
              </a:pPr>
              <a:r>
                <a:rPr lang="el-GR" dirty="0">
                  <a:solidFill>
                    <a:schemeClr val="lt1"/>
                  </a:solidFill>
                  <a:latin typeface="Calibri"/>
                  <a:ea typeface="Calibri"/>
                  <a:cs typeface="Calibri"/>
                  <a:sym typeface="Calibri"/>
                </a:rPr>
                <a:t>Εστιασμένη αναζήτηση ανάλογα με το είδος της πληροφορίας</a:t>
              </a:r>
              <a:endParaRPr dirty="0">
                <a:solidFill>
                  <a:schemeClr val="lt1"/>
                </a:solidFill>
                <a:latin typeface="Calibri"/>
                <a:ea typeface="Calibri"/>
                <a:cs typeface="Calibri"/>
                <a:sym typeface="Calibri"/>
              </a:endParaRPr>
            </a:p>
          </p:txBody>
        </p:sp>
        <p:sp>
          <p:nvSpPr>
            <p:cNvPr id="276" name="Google Shape;276;p12"/>
            <p:cNvSpPr/>
            <p:nvPr/>
          </p:nvSpPr>
          <p:spPr>
            <a:xfrm>
              <a:off x="2578786" y="2465557"/>
              <a:ext cx="1755195" cy="919534"/>
            </a:xfrm>
            <a:prstGeom prst="roundRect">
              <a:avLst>
                <a:gd name="adj" fmla="val 10000"/>
              </a:avLst>
            </a:prstGeom>
            <a:solidFill>
              <a:srgbClr val="F1AB1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2"/>
            <p:cNvSpPr txBox="1"/>
            <p:nvPr/>
          </p:nvSpPr>
          <p:spPr>
            <a:xfrm>
              <a:off x="2605718" y="2492489"/>
              <a:ext cx="1701331" cy="865670"/>
            </a:xfrm>
            <a:prstGeom prst="rect">
              <a:avLst/>
            </a:prstGeom>
            <a:noFill/>
            <a:ln>
              <a:noFill/>
            </a:ln>
          </p:spPr>
          <p:txBody>
            <a:bodyPr spcFirstLastPara="1" wrap="square" lIns="22850" tIns="17125" rIns="22850" bIns="17125" anchor="ctr" anchorCtr="0">
              <a:noAutofit/>
            </a:bodyPr>
            <a:lstStyle/>
            <a:p>
              <a:pPr marL="0" lvl="0" indent="0" algn="ctr">
                <a:lnSpc>
                  <a:spcPct val="90000"/>
                </a:lnSpc>
                <a:buSzPts val="900"/>
                <a:buFont typeface="Arial"/>
                <a:buNone/>
              </a:pPr>
              <a:r>
                <a:rPr lang="el-GR" sz="1200" dirty="0">
                  <a:solidFill>
                    <a:schemeClr val="lt1"/>
                  </a:solidFill>
                  <a:latin typeface="Calibri"/>
                  <a:ea typeface="Calibri"/>
                  <a:cs typeface="Calibri"/>
                  <a:sym typeface="Calibri"/>
                </a:rPr>
                <a:t>Επιλογή, ανάλυση και σύνθεση πληροφοριών για την κατανόηση και την παραγωγή νοήματος</a:t>
              </a:r>
              <a:endParaRPr sz="1200" dirty="0">
                <a:solidFill>
                  <a:schemeClr val="lt1"/>
                </a:solidFill>
                <a:latin typeface="Calibri"/>
                <a:ea typeface="Calibri"/>
                <a:cs typeface="Calibri"/>
              </a:endParaRPr>
            </a:p>
          </p:txBody>
        </p:sp>
        <p:sp>
          <p:nvSpPr>
            <p:cNvPr id="278" name="Google Shape;278;p12"/>
            <p:cNvSpPr/>
            <p:nvPr/>
          </p:nvSpPr>
          <p:spPr>
            <a:xfrm>
              <a:off x="2578786" y="3526559"/>
              <a:ext cx="1755195" cy="919534"/>
            </a:xfrm>
            <a:prstGeom prst="roundRect">
              <a:avLst>
                <a:gd name="adj" fmla="val 10000"/>
              </a:avLst>
            </a:prstGeom>
            <a:solidFill>
              <a:srgbClr val="F1AB1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2"/>
            <p:cNvSpPr txBox="1"/>
            <p:nvPr/>
          </p:nvSpPr>
          <p:spPr>
            <a:xfrm>
              <a:off x="2605718" y="3553491"/>
              <a:ext cx="1701331" cy="865670"/>
            </a:xfrm>
            <a:prstGeom prst="rect">
              <a:avLst/>
            </a:prstGeom>
            <a:noFill/>
            <a:ln>
              <a:noFill/>
            </a:ln>
          </p:spPr>
          <p:txBody>
            <a:bodyPr spcFirstLastPara="1" wrap="square" lIns="22850" tIns="17125" rIns="22850" bIns="17125" anchor="ctr" anchorCtr="0">
              <a:noAutofit/>
            </a:bodyPr>
            <a:lstStyle/>
            <a:p>
              <a:pPr marL="0" lvl="0" indent="0" algn="ctr">
                <a:lnSpc>
                  <a:spcPct val="90000"/>
                </a:lnSpc>
                <a:buSzPts val="900"/>
                <a:buFont typeface="Arial"/>
                <a:buNone/>
              </a:pPr>
              <a:r>
                <a:rPr lang="el-GR" sz="1100" dirty="0">
                  <a:solidFill>
                    <a:schemeClr val="lt1"/>
                  </a:solidFill>
                  <a:latin typeface="Calibri"/>
                  <a:ea typeface="Calibri"/>
                  <a:cs typeface="Calibri"/>
                  <a:sym typeface="Calibri"/>
                </a:rPr>
                <a:t>Χρήση κατάλληλων εργαλείων και μέσων για δημιουργική έκφραση και αποτελεσματική επικοινωνία νοημάτων</a:t>
              </a:r>
              <a:endParaRPr sz="1100" dirty="0">
                <a:solidFill>
                  <a:schemeClr val="lt1"/>
                </a:solidFill>
                <a:latin typeface="Calibri"/>
                <a:ea typeface="Calibri"/>
                <a:cs typeface="Calibri"/>
              </a:endParaRPr>
            </a:p>
          </p:txBody>
        </p:sp>
        <p:sp>
          <p:nvSpPr>
            <p:cNvPr id="280" name="Google Shape;280;p12"/>
            <p:cNvSpPr/>
            <p:nvPr/>
          </p:nvSpPr>
          <p:spPr>
            <a:xfrm>
              <a:off x="4717930" y="0"/>
              <a:ext cx="2193993" cy="4680520"/>
            </a:xfrm>
            <a:prstGeom prst="roundRect">
              <a:avLst>
                <a:gd name="adj" fmla="val 10000"/>
              </a:avLst>
            </a:pr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2"/>
            <p:cNvSpPr txBox="1"/>
            <p:nvPr/>
          </p:nvSpPr>
          <p:spPr>
            <a:xfrm>
              <a:off x="4717930" y="0"/>
              <a:ext cx="2193993" cy="1404156"/>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rgbClr val="000000"/>
                </a:buClr>
                <a:buSzPts val="3400"/>
                <a:buFont typeface="Arial"/>
                <a:buNone/>
              </a:pPr>
              <a:r>
                <a:rPr lang="el-GR" sz="3400" b="0" i="0" u="none" strike="noStrike" cap="none">
                  <a:solidFill>
                    <a:schemeClr val="dk1"/>
                  </a:solidFill>
                  <a:latin typeface="Calibri"/>
                  <a:ea typeface="Calibri"/>
                  <a:cs typeface="Calibri"/>
                  <a:sym typeface="Calibri"/>
                </a:rPr>
                <a:t>Στάσεις</a:t>
              </a:r>
              <a:endParaRPr sz="3400" b="0" i="0" u="none" strike="noStrike" cap="none">
                <a:solidFill>
                  <a:schemeClr val="dk1"/>
                </a:solidFill>
                <a:latin typeface="Calibri"/>
                <a:ea typeface="Calibri"/>
                <a:cs typeface="Calibri"/>
                <a:sym typeface="Calibri"/>
              </a:endParaRPr>
            </a:p>
          </p:txBody>
        </p:sp>
        <p:sp>
          <p:nvSpPr>
            <p:cNvPr id="282" name="Google Shape;282;p12"/>
            <p:cNvSpPr/>
            <p:nvPr/>
          </p:nvSpPr>
          <p:spPr>
            <a:xfrm>
              <a:off x="4920856" y="1121927"/>
              <a:ext cx="1809360" cy="1136135"/>
            </a:xfrm>
            <a:prstGeom prst="roundRect">
              <a:avLst>
                <a:gd name="adj" fmla="val 10000"/>
              </a:avLst>
            </a:prstGeom>
            <a:solidFill>
              <a:srgbClr val="BAB6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2"/>
            <p:cNvSpPr txBox="1"/>
            <p:nvPr/>
          </p:nvSpPr>
          <p:spPr>
            <a:xfrm>
              <a:off x="4969490" y="1290127"/>
              <a:ext cx="1712092" cy="799734"/>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sz="1100" b="0" i="0" u="none" strike="noStrike" cap="none" dirty="0">
                  <a:solidFill>
                    <a:schemeClr val="lt1"/>
                  </a:solidFill>
                  <a:latin typeface="Calibri"/>
                  <a:ea typeface="Calibri"/>
                  <a:cs typeface="Calibri"/>
                  <a:sym typeface="Calibri"/>
                </a:rPr>
                <a:t>Διάθεση εξοικείωσης με διάφορα επικοινωνιακά εργαλεία και εκφραστικά μέσα για την ενίσχυση της ικανότητας κατανόησης και αποτελεσματικής μετάδοσης των νοημάτων</a:t>
              </a:r>
              <a:endParaRPr sz="1100" b="0" i="0" u="none" strike="noStrike" cap="none" dirty="0">
                <a:solidFill>
                  <a:schemeClr val="lt1"/>
                </a:solidFill>
                <a:latin typeface="Calibri"/>
                <a:ea typeface="Calibri"/>
                <a:cs typeface="Calibri"/>
                <a:sym typeface="Calibri"/>
              </a:endParaRPr>
            </a:p>
          </p:txBody>
        </p:sp>
        <p:sp>
          <p:nvSpPr>
            <p:cNvPr id="284" name="Google Shape;284;p12"/>
            <p:cNvSpPr/>
            <p:nvPr/>
          </p:nvSpPr>
          <p:spPr>
            <a:xfrm>
              <a:off x="4937329" y="2465557"/>
              <a:ext cx="1755195" cy="919534"/>
            </a:xfrm>
            <a:prstGeom prst="roundRect">
              <a:avLst>
                <a:gd name="adj" fmla="val 10000"/>
              </a:avLst>
            </a:prstGeom>
            <a:solidFill>
              <a:srgbClr val="ACB95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2"/>
            <p:cNvSpPr txBox="1"/>
            <p:nvPr/>
          </p:nvSpPr>
          <p:spPr>
            <a:xfrm>
              <a:off x="4964261" y="2492489"/>
              <a:ext cx="1701331" cy="865670"/>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sz="1200" b="0" i="0" u="none" strike="noStrike" cap="none" dirty="0">
                  <a:solidFill>
                    <a:schemeClr val="lt1"/>
                  </a:solidFill>
                  <a:latin typeface="Calibri"/>
                  <a:ea typeface="Calibri"/>
                  <a:cs typeface="Calibri"/>
                  <a:sym typeface="Calibri"/>
                </a:rPr>
                <a:t>Ωφέλιμη και βέλτιστη χρήση των εργαλείων και των μέσων παραγωγής και επικοινωνίας νοήματος</a:t>
              </a:r>
              <a:endParaRPr sz="1200" b="0" i="0" u="none" strike="noStrike" cap="none" dirty="0">
                <a:solidFill>
                  <a:schemeClr val="lt1"/>
                </a:solidFill>
                <a:latin typeface="Calibri"/>
                <a:ea typeface="Calibri"/>
                <a:cs typeface="Calibri"/>
                <a:sym typeface="Calibri"/>
              </a:endParaRPr>
            </a:p>
          </p:txBody>
        </p:sp>
        <p:sp>
          <p:nvSpPr>
            <p:cNvPr id="286" name="Google Shape;286;p12"/>
            <p:cNvSpPr/>
            <p:nvPr/>
          </p:nvSpPr>
          <p:spPr>
            <a:xfrm>
              <a:off x="4937329" y="3526559"/>
              <a:ext cx="1755195" cy="919534"/>
            </a:xfrm>
            <a:prstGeom prst="roundRect">
              <a:avLst>
                <a:gd name="adj" fmla="val 10000"/>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2"/>
            <p:cNvSpPr txBox="1"/>
            <p:nvPr/>
          </p:nvSpPr>
          <p:spPr>
            <a:xfrm>
              <a:off x="4964261" y="3553491"/>
              <a:ext cx="1701331" cy="865670"/>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sz="1200" b="0" i="0" u="none" strike="noStrike" cap="none" dirty="0">
                  <a:solidFill>
                    <a:schemeClr val="lt1"/>
                  </a:solidFill>
                  <a:latin typeface="Calibri"/>
                  <a:ea typeface="Calibri"/>
                  <a:cs typeface="Calibri"/>
                  <a:sym typeface="Calibri"/>
                </a:rPr>
                <a:t>Σημασία των πολιτισμικών αξιών στα κείμενα σε σχέση με τον σκοπό της επικοινωνίας</a:t>
              </a:r>
              <a:endParaRPr sz="1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
          <p:cNvSpPr txBox="1">
            <a:spLocks noGrp="1"/>
          </p:cNvSpPr>
          <p:nvPr>
            <p:ph type="body" idx="1"/>
          </p:nvPr>
        </p:nvSpPr>
        <p:spPr>
          <a:xfrm>
            <a:off x="1763688" y="1600200"/>
            <a:ext cx="6923112" cy="4525963"/>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rgbClr val="000000"/>
              </a:buClr>
              <a:buSzPts val="1800"/>
              <a:buNone/>
            </a:pPr>
            <a:r>
              <a:rPr lang="el-GR" sz="1800" i="1" dirty="0">
                <a:solidFill>
                  <a:srgbClr val="000000"/>
                </a:solidFill>
                <a:latin typeface="Calibri"/>
                <a:ea typeface="Calibri"/>
                <a:cs typeface="Calibri"/>
                <a:sym typeface="Calibri"/>
              </a:rPr>
              <a:t>«Κάθε παραμύθι είναι ένας μαγικός καθρέφτης που αντανακλά μερικές πλευρές του εσωτερικού κόσμου μας και των βημάτων που απαιτούνται για να εξελιχθούμε από την ανωριμότητα στην ωριμότητα. Για εκείνους που βυθίζονται σε όσα έχει να μεταδώσει το παραμύθι, αυτό γίνεται μια βαθιά, ήρεμη λίμνη, που μοιάζει αρχικά να αντανακλά μόνο την εικόνα μας, αλλά πίσω από αυτήν ανακαλύπτουμε σύντομα τους εσωτερικούς στρόβιλους της ψυχής μας, το βάθος της και τους τρόπους να κάνουμε ειρήνη με τους εαυτούς μας και με τον κόσμο… </a:t>
            </a:r>
            <a:endParaRPr sz="1800" i="1" dirty="0">
              <a:solidFill>
                <a:srgbClr val="000000"/>
              </a:solidFill>
              <a:latin typeface="Calibri"/>
              <a:ea typeface="Calibri"/>
              <a:cs typeface="Calibri"/>
              <a:sym typeface="Calibri"/>
            </a:endParaRPr>
          </a:p>
          <a:p>
            <a:pPr marL="0" lvl="0" indent="0" algn="just" rtl="0">
              <a:lnSpc>
                <a:spcPct val="107000"/>
              </a:lnSpc>
              <a:spcBef>
                <a:spcPts val="0"/>
              </a:spcBef>
              <a:spcAft>
                <a:spcPts val="0"/>
              </a:spcAft>
              <a:buClr>
                <a:srgbClr val="000000"/>
              </a:buClr>
              <a:buSzPts val="1800"/>
              <a:buNone/>
            </a:pPr>
            <a:endParaRPr sz="1800" i="1" dirty="0">
              <a:solidFill>
                <a:srgbClr val="000000"/>
              </a:solidFill>
            </a:endParaRPr>
          </a:p>
          <a:p>
            <a:pPr marL="0" lvl="0" indent="0" algn="just" rtl="0">
              <a:lnSpc>
                <a:spcPct val="107000"/>
              </a:lnSpc>
              <a:spcBef>
                <a:spcPts val="800"/>
              </a:spcBef>
              <a:spcAft>
                <a:spcPts val="0"/>
              </a:spcAft>
              <a:buClr>
                <a:srgbClr val="000000"/>
              </a:buClr>
              <a:buSzPts val="1800"/>
              <a:buNone/>
            </a:pPr>
            <a:r>
              <a:rPr lang="el-GR" sz="1800" i="1" dirty="0">
                <a:solidFill>
                  <a:srgbClr val="000000"/>
                </a:solidFill>
                <a:latin typeface="Calibri"/>
                <a:ea typeface="Calibri"/>
                <a:cs typeface="Calibri"/>
                <a:sym typeface="Calibri"/>
              </a:rPr>
              <a:t>Κι αυτό είναι μια αλήθεια που ισχύει το ίδιο σήμερα, όπως ίσχυε μια φορά κι έναν καιρό !»</a:t>
            </a:r>
            <a:endParaRPr dirty="0"/>
          </a:p>
          <a:p>
            <a:pPr marL="0" lvl="0" indent="0" algn="just" rtl="0">
              <a:lnSpc>
                <a:spcPct val="107000"/>
              </a:lnSpc>
              <a:spcBef>
                <a:spcPts val="800"/>
              </a:spcBef>
              <a:spcAft>
                <a:spcPts val="0"/>
              </a:spcAft>
              <a:buClr>
                <a:schemeClr val="dk1"/>
              </a:buClr>
              <a:buSzPts val="1800"/>
              <a:buNone/>
            </a:pPr>
            <a:endParaRPr sz="1800" i="1" dirty="0">
              <a:solidFill>
                <a:srgbClr val="000000"/>
              </a:solidFill>
              <a:latin typeface="Calibri"/>
              <a:ea typeface="Calibri"/>
              <a:cs typeface="Calibri"/>
              <a:sym typeface="Calibri"/>
            </a:endParaRPr>
          </a:p>
          <a:p>
            <a:pPr marL="0" lvl="0" indent="0" algn="r" rtl="0">
              <a:lnSpc>
                <a:spcPct val="107000"/>
              </a:lnSpc>
              <a:spcBef>
                <a:spcPts val="800"/>
              </a:spcBef>
              <a:spcAft>
                <a:spcPts val="0"/>
              </a:spcAft>
              <a:buClr>
                <a:srgbClr val="000000"/>
              </a:buClr>
              <a:buSzPts val="1800"/>
              <a:buNone/>
            </a:pPr>
            <a:r>
              <a:rPr lang="el-GR" sz="1800" i="1" dirty="0">
                <a:solidFill>
                  <a:srgbClr val="000000"/>
                </a:solidFill>
                <a:latin typeface="Calibri"/>
                <a:ea typeface="Calibri"/>
                <a:cs typeface="Calibri"/>
                <a:sym typeface="Calibri"/>
              </a:rPr>
              <a:t>Μπρούνο Μπέτελχαϊμ</a:t>
            </a:r>
            <a:endParaRPr sz="1800" dirty="0">
              <a:solidFill>
                <a:srgbClr val="000000"/>
              </a:solidFill>
              <a:latin typeface="Calibri"/>
              <a:ea typeface="Calibri"/>
              <a:cs typeface="Calibri"/>
              <a:sym typeface="Calibri"/>
            </a:endParaRPr>
          </a:p>
          <a:p>
            <a:pPr marL="342900" lvl="0" indent="-139700" algn="l" rtl="0">
              <a:lnSpc>
                <a:spcPct val="100000"/>
              </a:lnSpc>
              <a:spcBef>
                <a:spcPts val="1440"/>
              </a:spcBef>
              <a:spcAft>
                <a:spcPts val="0"/>
              </a:spcAft>
              <a:buClr>
                <a:schemeClr val="dk1"/>
              </a:buClr>
              <a:buSzPts val="32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Το βιβλίο</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294" name="Google Shape;294;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1828800" lvl="4" indent="0" algn="just" rtl="0">
              <a:lnSpc>
                <a:spcPct val="100000"/>
              </a:lnSpc>
              <a:spcBef>
                <a:spcPts val="0"/>
              </a:spcBef>
              <a:spcAft>
                <a:spcPts val="0"/>
              </a:spcAft>
              <a:buClr>
                <a:schemeClr val="dk1"/>
              </a:buClr>
              <a:buSzPts val="2400"/>
              <a:buNone/>
            </a:pPr>
            <a:r>
              <a:rPr lang="el-GR" sz="2400" dirty="0">
                <a:latin typeface="Calibri" panose="020F0502020204030204" pitchFamily="34" charset="0"/>
                <a:ea typeface="Calibri" panose="020F0502020204030204" pitchFamily="34" charset="0"/>
                <a:cs typeface="Calibri" panose="020F0502020204030204" pitchFamily="34" charset="0"/>
              </a:rPr>
              <a:t>«Το αηδόνι» του</a:t>
            </a:r>
            <a:endParaRPr dirty="0">
              <a:latin typeface="Calibri" panose="020F0502020204030204" pitchFamily="34" charset="0"/>
              <a:ea typeface="Calibri" panose="020F0502020204030204" pitchFamily="34" charset="0"/>
              <a:cs typeface="Calibri" panose="020F0502020204030204" pitchFamily="34" charset="0"/>
            </a:endParaRPr>
          </a:p>
          <a:p>
            <a:pPr marL="1828800" lvl="4" indent="0" algn="just" rtl="0">
              <a:lnSpc>
                <a:spcPct val="100000"/>
              </a:lnSpc>
              <a:spcBef>
                <a:spcPts val="480"/>
              </a:spcBef>
              <a:spcAft>
                <a:spcPts val="0"/>
              </a:spcAft>
              <a:buClr>
                <a:schemeClr val="dk1"/>
              </a:buClr>
              <a:buSzPts val="2400"/>
              <a:buNone/>
            </a:pPr>
            <a:r>
              <a:rPr lang="el-GR" sz="2400" dirty="0">
                <a:latin typeface="Calibri" panose="020F0502020204030204" pitchFamily="34" charset="0"/>
                <a:ea typeface="Calibri" panose="020F0502020204030204" pitchFamily="34" charset="0"/>
                <a:cs typeface="Calibri" panose="020F0502020204030204" pitchFamily="34" charset="0"/>
              </a:rPr>
              <a:t>Χανς Κρίστιαν Άντερσεν</a:t>
            </a:r>
            <a:endParaRPr dirty="0">
              <a:latin typeface="Calibri" panose="020F0502020204030204" pitchFamily="34" charset="0"/>
              <a:ea typeface="Calibri" panose="020F0502020204030204" pitchFamily="34" charset="0"/>
              <a:cs typeface="Calibri" panose="020F0502020204030204" pitchFamily="34" charset="0"/>
            </a:endParaRPr>
          </a:p>
          <a:p>
            <a:pPr marL="1828800" lvl="4" indent="0" algn="just" rtl="0">
              <a:lnSpc>
                <a:spcPct val="100000"/>
              </a:lnSpc>
              <a:spcBef>
                <a:spcPts val="640"/>
              </a:spcBef>
              <a:spcAft>
                <a:spcPts val="0"/>
              </a:spcAft>
              <a:buClr>
                <a:schemeClr val="dk1"/>
              </a:buClr>
              <a:buSzPts val="3200"/>
              <a:buNone/>
            </a:pPr>
            <a:endParaRPr sz="3200" dirty="0"/>
          </a:p>
          <a:p>
            <a:pPr marL="1828800" lvl="4" indent="0" algn="just" rtl="0">
              <a:lnSpc>
                <a:spcPct val="100000"/>
              </a:lnSpc>
              <a:spcBef>
                <a:spcPts val="640"/>
              </a:spcBef>
              <a:spcAft>
                <a:spcPts val="0"/>
              </a:spcAft>
              <a:buClr>
                <a:schemeClr val="dk1"/>
              </a:buClr>
              <a:buSzPts val="3200"/>
              <a:buNone/>
            </a:pPr>
            <a:endParaRPr sz="3200" dirty="0"/>
          </a:p>
          <a:p>
            <a:pPr marL="1828800" lvl="4" indent="0" algn="just" rtl="0">
              <a:lnSpc>
                <a:spcPct val="100000"/>
              </a:lnSpc>
              <a:spcBef>
                <a:spcPts val="640"/>
              </a:spcBef>
              <a:spcAft>
                <a:spcPts val="0"/>
              </a:spcAft>
              <a:buClr>
                <a:schemeClr val="dk1"/>
              </a:buClr>
              <a:buSzPts val="3200"/>
              <a:buNone/>
            </a:pPr>
            <a:r>
              <a:rPr lang="el-GR" sz="3200" dirty="0">
                <a:latin typeface="Calibri" panose="020F0502020204030204" pitchFamily="34" charset="0"/>
                <a:ea typeface="Calibri" panose="020F0502020204030204" pitchFamily="34" charset="0"/>
                <a:cs typeface="Calibri" panose="020F0502020204030204" pitchFamily="34" charset="0"/>
              </a:rPr>
              <a:t>Κεντρική ιδέα:</a:t>
            </a:r>
            <a:endParaRPr sz="3200" dirty="0">
              <a:latin typeface="Calibri" panose="020F0502020204030204" pitchFamily="34" charset="0"/>
              <a:ea typeface="Calibri" panose="020F0502020204030204" pitchFamily="34" charset="0"/>
              <a:cs typeface="Calibri" panose="020F0502020204030204" pitchFamily="34" charset="0"/>
            </a:endParaRPr>
          </a:p>
          <a:p>
            <a:pPr marL="1828800" lvl="4" indent="0" algn="just" rtl="0">
              <a:lnSpc>
                <a:spcPct val="100000"/>
              </a:lnSpc>
              <a:spcBef>
                <a:spcPts val="560"/>
              </a:spcBef>
              <a:spcAft>
                <a:spcPts val="0"/>
              </a:spcAft>
              <a:buClr>
                <a:schemeClr val="dk1"/>
              </a:buClr>
              <a:buSzPts val="2800"/>
              <a:buNone/>
            </a:pPr>
            <a:r>
              <a:rPr lang="el-GR" sz="2800" dirty="0">
                <a:latin typeface="Calibri" panose="020F0502020204030204" pitchFamily="34" charset="0"/>
                <a:ea typeface="Calibri" panose="020F0502020204030204" pitchFamily="34" charset="0"/>
                <a:cs typeface="Calibri" panose="020F0502020204030204" pitchFamily="34" charset="0"/>
              </a:rPr>
              <a:t>«</a:t>
            </a:r>
            <a:r>
              <a:rPr lang="el-GR" sz="2800" i="1" dirty="0">
                <a:latin typeface="Calibri" panose="020F0502020204030204" pitchFamily="34" charset="0"/>
                <a:ea typeface="Calibri" panose="020F0502020204030204" pitchFamily="34" charset="0"/>
                <a:cs typeface="Calibri" panose="020F0502020204030204" pitchFamily="34" charset="0"/>
              </a:rPr>
              <a:t>δεν υποτιμούμε κάτι που αγαπάμε επειδή απλά κάτι άλλο φαίνεται καλύτερο</a:t>
            </a:r>
            <a:r>
              <a:rPr lang="el-GR" sz="2800"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295" name="Google Shape;295;p13"/>
          <p:cNvPicPr preferRelativeResize="0"/>
          <p:nvPr/>
        </p:nvPicPr>
        <p:blipFill rotWithShape="1">
          <a:blip r:embed="rId3">
            <a:alphaModFix/>
          </a:blip>
          <a:srcRect/>
          <a:stretch/>
        </p:blipFill>
        <p:spPr>
          <a:xfrm>
            <a:off x="6856222" y="1300005"/>
            <a:ext cx="1800200" cy="28196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Υπόθεση του βιβλίου</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302" name="Google Shape;302;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2057400" lvl="4" indent="-228600" algn="just" rtl="0">
              <a:lnSpc>
                <a:spcPct val="100000"/>
              </a:lnSpc>
              <a:spcBef>
                <a:spcPts val="0"/>
              </a:spcBef>
              <a:spcAft>
                <a:spcPts val="0"/>
              </a:spcAft>
              <a:buClr>
                <a:schemeClr val="dk1"/>
              </a:buClr>
              <a:buSzPct val="100000"/>
              <a:buChar char="»"/>
            </a:pPr>
            <a:r>
              <a:rPr lang="el-GR" sz="2400" dirty="0">
                <a:latin typeface="Calibri" panose="020F0502020204030204" pitchFamily="34" charset="0"/>
                <a:ea typeface="Calibri" panose="020F0502020204030204" pitchFamily="34" charset="0"/>
                <a:cs typeface="Calibri" panose="020F0502020204030204" pitchFamily="34" charset="0"/>
              </a:rPr>
              <a:t>Στην ιστορία, ένας αυτοκράτορας της Κίνας μαγεύεται από το τραγούδι ενός αληθινού αηδονιού στον κήπο του, το οποίο γίνεται το αγαπημένο του.</a:t>
            </a:r>
            <a:endParaRPr sz="2400" dirty="0">
              <a:latin typeface="Calibri" panose="020F0502020204030204" pitchFamily="34" charset="0"/>
              <a:ea typeface="Calibri" panose="020F0502020204030204" pitchFamily="34" charset="0"/>
              <a:cs typeface="Calibri" panose="020F0502020204030204" pitchFamily="34" charset="0"/>
            </a:endParaRPr>
          </a:p>
          <a:p>
            <a:pPr marL="2057400" lvl="4" indent="-228600" algn="just" rtl="0">
              <a:lnSpc>
                <a:spcPct val="100000"/>
              </a:lnSpc>
              <a:spcBef>
                <a:spcPts val="544"/>
              </a:spcBef>
              <a:spcAft>
                <a:spcPts val="0"/>
              </a:spcAft>
              <a:buClr>
                <a:schemeClr val="dk1"/>
              </a:buClr>
              <a:buSzPct val="100000"/>
              <a:buChar char="»"/>
            </a:pPr>
            <a:r>
              <a:rPr lang="el-GR" sz="2400" dirty="0">
                <a:latin typeface="Calibri" panose="020F0502020204030204" pitchFamily="34" charset="0"/>
                <a:ea typeface="Calibri" panose="020F0502020204030204" pitchFamily="34" charset="0"/>
                <a:cs typeface="Calibri" panose="020F0502020204030204" pitchFamily="34" charset="0"/>
              </a:rPr>
              <a:t>Όταν του προσφέρουν ένα μηχανικό, χρυσό αηδόνι, ο αυτοκράτορας το προτιμά και ξεχνά το αληθινό.</a:t>
            </a:r>
            <a:endParaRPr sz="2400" dirty="0">
              <a:latin typeface="Calibri" panose="020F0502020204030204" pitchFamily="34" charset="0"/>
              <a:ea typeface="Calibri" panose="020F0502020204030204" pitchFamily="34" charset="0"/>
              <a:cs typeface="Calibri" panose="020F0502020204030204" pitchFamily="34" charset="0"/>
            </a:endParaRPr>
          </a:p>
          <a:p>
            <a:pPr marL="2057400" lvl="4" indent="-228600" algn="just" rtl="0">
              <a:lnSpc>
                <a:spcPct val="100000"/>
              </a:lnSpc>
              <a:spcBef>
                <a:spcPts val="544"/>
              </a:spcBef>
              <a:spcAft>
                <a:spcPts val="0"/>
              </a:spcAft>
              <a:buClr>
                <a:schemeClr val="dk1"/>
              </a:buClr>
              <a:buSzPct val="100000"/>
              <a:buChar char="»"/>
            </a:pPr>
            <a:r>
              <a:rPr lang="el-GR" sz="2400" dirty="0">
                <a:latin typeface="Calibri" panose="020F0502020204030204" pitchFamily="34" charset="0"/>
                <a:ea typeface="Calibri" panose="020F0502020204030204" pitchFamily="34" charset="0"/>
                <a:cs typeface="Calibri" panose="020F0502020204030204" pitchFamily="34" charset="0"/>
              </a:rPr>
              <a:t>Όταν, όμως, το μηχανικό σπάει, το αληθινό αηδόνι επιστρέφει για να σώσει τη ζωή του αυτοκράτορα με το τραγούδι του.</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15"/>
          <p:cNvSpPr txBox="1">
            <a:spLocks noGrp="1"/>
          </p:cNvSpPr>
          <p:nvPr>
            <p:ph type="title"/>
          </p:nvPr>
        </p:nvSpPr>
        <p:spPr>
          <a:xfrm>
            <a:off x="949238" y="305127"/>
            <a:ext cx="8229600" cy="1143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44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Μεθοδολογία - Τεχνικές</a:t>
            </a:r>
            <a:r>
              <a:rPr lang="el-GR" dirty="0">
                <a:latin typeface="Calibri" panose="020F0502020204030204" pitchFamily="34" charset="0"/>
                <a:ea typeface="Calibri" panose="020F0502020204030204" pitchFamily="34" charset="0"/>
                <a:cs typeface="Calibri" panose="020F0502020204030204" pitchFamily="34" charset="0"/>
              </a:rPr>
              <a:t>	</a:t>
            </a:r>
            <a:r>
              <a:rPr lang="el-GR" dirty="0"/>
              <a:t>	</a:t>
            </a:r>
            <a:endParaRPr sz="4000" dirty="0"/>
          </a:p>
        </p:txBody>
      </p:sp>
      <p:grpSp>
        <p:nvGrpSpPr>
          <p:cNvPr id="309" name="Google Shape;309;p15"/>
          <p:cNvGrpSpPr/>
          <p:nvPr/>
        </p:nvGrpSpPr>
        <p:grpSpPr>
          <a:xfrm>
            <a:off x="2368687" y="1776717"/>
            <a:ext cx="6094282" cy="3460066"/>
            <a:chOff x="1685119" y="-71158"/>
            <a:chExt cx="6094282" cy="3460066"/>
          </a:xfrm>
        </p:grpSpPr>
        <p:sp>
          <p:nvSpPr>
            <p:cNvPr id="310" name="Google Shape;310;p15"/>
            <p:cNvSpPr/>
            <p:nvPr/>
          </p:nvSpPr>
          <p:spPr>
            <a:xfrm>
              <a:off x="1685119" y="28376"/>
              <a:ext cx="2697991" cy="699674"/>
            </a:xfrm>
            <a:prstGeom prst="roundRect">
              <a:avLst>
                <a:gd name="adj" fmla="val 10000"/>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5"/>
            <p:cNvSpPr txBox="1"/>
            <p:nvPr/>
          </p:nvSpPr>
          <p:spPr>
            <a:xfrm>
              <a:off x="1705612" y="-71158"/>
              <a:ext cx="2674858" cy="778715"/>
            </a:xfrm>
            <a:prstGeom prst="rect">
              <a:avLst/>
            </a:prstGeom>
            <a:noFill/>
            <a:ln>
              <a:noFill/>
            </a:ln>
          </p:spPr>
          <p:txBody>
            <a:bodyPr spcFirstLastPara="1" wrap="square" lIns="66675" tIns="44450" rIns="66675" bIns="444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l-GR" sz="3500" b="0" i="0" u="none" strike="noStrike" cap="none" dirty="0">
                  <a:solidFill>
                    <a:schemeClr val="lt1"/>
                  </a:solidFill>
                  <a:latin typeface="Calibri"/>
                  <a:ea typeface="Calibri"/>
                  <a:cs typeface="Calibri"/>
                  <a:sym typeface="Calibri"/>
                </a:rPr>
                <a:t>Μεθοδολογία</a:t>
              </a:r>
              <a:endParaRPr sz="3500" b="0" i="0" u="none" strike="noStrike" cap="none" dirty="0">
                <a:solidFill>
                  <a:schemeClr val="lt1"/>
                </a:solidFill>
                <a:latin typeface="Calibri"/>
                <a:ea typeface="Calibri"/>
                <a:cs typeface="Calibri"/>
                <a:sym typeface="Calibri"/>
              </a:endParaRPr>
            </a:p>
          </p:txBody>
        </p:sp>
        <p:sp>
          <p:nvSpPr>
            <p:cNvPr id="312" name="Google Shape;312;p15"/>
            <p:cNvSpPr/>
            <p:nvPr/>
          </p:nvSpPr>
          <p:spPr>
            <a:xfrm>
              <a:off x="1903333" y="728051"/>
              <a:ext cx="91440" cy="554695"/>
            </a:xfrm>
            <a:custGeom>
              <a:avLst/>
              <a:gdLst/>
              <a:ahLst/>
              <a:cxnLst/>
              <a:rect l="l" t="t" r="r" b="b"/>
              <a:pathLst>
                <a:path w="120000" h="120000" extrusionOk="0">
                  <a:moveTo>
                    <a:pt x="67697" y="0"/>
                  </a:moveTo>
                  <a:lnTo>
                    <a:pt x="6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13" name="Google Shape;313;p15"/>
            <p:cNvSpPr/>
            <p:nvPr/>
          </p:nvSpPr>
          <p:spPr>
            <a:xfrm>
              <a:off x="1949053" y="980016"/>
              <a:ext cx="2412812" cy="605459"/>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5"/>
            <p:cNvSpPr txBox="1"/>
            <p:nvPr/>
          </p:nvSpPr>
          <p:spPr>
            <a:xfrm>
              <a:off x="1966786" y="997749"/>
              <a:ext cx="2377346" cy="569993"/>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a:solidFill>
                    <a:schemeClr val="dk1"/>
                  </a:solidFill>
                  <a:latin typeface="Calibri"/>
                  <a:ea typeface="Calibri"/>
                  <a:cs typeface="Calibri"/>
                  <a:sym typeface="Calibri"/>
                </a:rPr>
                <a:t>Διαθεματική Προσέγγιση</a:t>
              </a:r>
              <a:endParaRPr sz="1300" b="0" i="0" u="none" strike="noStrike" cap="none">
                <a:solidFill>
                  <a:schemeClr val="dk1"/>
                </a:solidFill>
                <a:latin typeface="Calibri"/>
                <a:ea typeface="Calibri"/>
                <a:cs typeface="Calibri"/>
                <a:sym typeface="Calibri"/>
              </a:endParaRPr>
            </a:p>
          </p:txBody>
        </p:sp>
        <p:sp>
          <p:nvSpPr>
            <p:cNvPr id="315" name="Google Shape;315;p15"/>
            <p:cNvSpPr/>
            <p:nvPr/>
          </p:nvSpPr>
          <p:spPr>
            <a:xfrm>
              <a:off x="1909198" y="728051"/>
              <a:ext cx="91440" cy="1386376"/>
            </a:xfrm>
            <a:custGeom>
              <a:avLst/>
              <a:gdLst/>
              <a:ahLst/>
              <a:cxnLst/>
              <a:rect l="l" t="t" r="r" b="b"/>
              <a:pathLst>
                <a:path w="120000" h="120000" extrusionOk="0">
                  <a:moveTo>
                    <a:pt x="60000" y="0"/>
                  </a:moveTo>
                  <a:lnTo>
                    <a:pt x="60000" y="120000"/>
                  </a:lnTo>
                  <a:lnTo>
                    <a:pt x="76718"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16" name="Google Shape;316;p15"/>
            <p:cNvSpPr/>
            <p:nvPr/>
          </p:nvSpPr>
          <p:spPr>
            <a:xfrm>
              <a:off x="1967658" y="1753227"/>
              <a:ext cx="2412812" cy="722400"/>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5"/>
            <p:cNvSpPr txBox="1"/>
            <p:nvPr/>
          </p:nvSpPr>
          <p:spPr>
            <a:xfrm>
              <a:off x="1988816" y="1774385"/>
              <a:ext cx="2370496" cy="680084"/>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a:solidFill>
                    <a:schemeClr val="dk1"/>
                  </a:solidFill>
                  <a:latin typeface="Calibri"/>
                  <a:ea typeface="Calibri"/>
                  <a:cs typeface="Calibri"/>
                  <a:sym typeface="Calibri"/>
                </a:rPr>
                <a:t>Εργασία σε ομάδες</a:t>
              </a:r>
              <a:endParaRPr sz="1300" b="0" i="0" u="none" strike="noStrike" cap="none">
                <a:solidFill>
                  <a:schemeClr val="dk1"/>
                </a:solidFill>
                <a:latin typeface="Calibri"/>
                <a:ea typeface="Calibri"/>
                <a:cs typeface="Calibri"/>
                <a:sym typeface="Calibri"/>
              </a:endParaRPr>
            </a:p>
          </p:txBody>
        </p:sp>
        <p:sp>
          <p:nvSpPr>
            <p:cNvPr id="318" name="Google Shape;318;p15"/>
            <p:cNvSpPr/>
            <p:nvPr/>
          </p:nvSpPr>
          <p:spPr>
            <a:xfrm>
              <a:off x="1890315" y="728051"/>
              <a:ext cx="91440" cy="2253994"/>
            </a:xfrm>
            <a:custGeom>
              <a:avLst/>
              <a:gdLst/>
              <a:ahLst/>
              <a:cxnLst/>
              <a:rect l="l" t="t" r="r" b="b"/>
              <a:pathLst>
                <a:path w="120000" h="120000" extrusionOk="0">
                  <a:moveTo>
                    <a:pt x="84781" y="0"/>
                  </a:moveTo>
                  <a:lnTo>
                    <a:pt x="6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19" name="Google Shape;319;p15"/>
            <p:cNvSpPr/>
            <p:nvPr/>
          </p:nvSpPr>
          <p:spPr>
            <a:xfrm>
              <a:off x="1936035" y="2679379"/>
              <a:ext cx="2412812" cy="605331"/>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1953765" y="2697109"/>
              <a:ext cx="2377352" cy="569871"/>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a:solidFill>
                    <a:schemeClr val="dk1"/>
                  </a:solidFill>
                  <a:latin typeface="Calibri"/>
                  <a:ea typeface="Calibri"/>
                  <a:cs typeface="Calibri"/>
                  <a:sym typeface="Calibri"/>
                </a:rPr>
                <a:t>Επίλυση Προβλήματος</a:t>
              </a:r>
              <a:endParaRPr sz="1300" b="0" i="0" u="none" strike="noStrike" cap="none">
                <a:solidFill>
                  <a:schemeClr val="dk1"/>
                </a:solidFill>
                <a:latin typeface="Calibri"/>
                <a:ea typeface="Calibri"/>
                <a:cs typeface="Calibri"/>
                <a:sym typeface="Calibri"/>
              </a:endParaRPr>
            </a:p>
          </p:txBody>
        </p:sp>
        <p:sp>
          <p:nvSpPr>
            <p:cNvPr id="321" name="Google Shape;321;p15"/>
            <p:cNvSpPr/>
            <p:nvPr/>
          </p:nvSpPr>
          <p:spPr>
            <a:xfrm>
              <a:off x="4922731" y="878"/>
              <a:ext cx="2659047" cy="719383"/>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5"/>
            <p:cNvSpPr txBox="1"/>
            <p:nvPr/>
          </p:nvSpPr>
          <p:spPr>
            <a:xfrm>
              <a:off x="4943801" y="21948"/>
              <a:ext cx="2616907" cy="677243"/>
            </a:xfrm>
            <a:prstGeom prst="rect">
              <a:avLst/>
            </a:prstGeom>
            <a:noFill/>
            <a:ln>
              <a:noFill/>
            </a:ln>
          </p:spPr>
          <p:txBody>
            <a:bodyPr spcFirstLastPara="1" wrap="square" lIns="66675" tIns="44450" rIns="66675" bIns="444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l-GR" sz="3500" b="0" i="0" u="none" strike="noStrike" cap="none" dirty="0">
                  <a:solidFill>
                    <a:schemeClr val="lt1"/>
                  </a:solidFill>
                  <a:latin typeface="Calibri"/>
                  <a:ea typeface="Calibri"/>
                  <a:cs typeface="Calibri"/>
                  <a:sym typeface="Calibri"/>
                </a:rPr>
                <a:t>Τεχνικές</a:t>
              </a:r>
              <a:endParaRPr sz="3500" b="0" i="0" u="none" strike="noStrike" cap="none" dirty="0">
                <a:solidFill>
                  <a:schemeClr val="lt1"/>
                </a:solidFill>
                <a:latin typeface="Calibri"/>
                <a:ea typeface="Calibri"/>
                <a:cs typeface="Calibri"/>
                <a:sym typeface="Calibri"/>
              </a:endParaRPr>
            </a:p>
          </p:txBody>
        </p:sp>
        <p:sp>
          <p:nvSpPr>
            <p:cNvPr id="323" name="Google Shape;323;p15"/>
            <p:cNvSpPr/>
            <p:nvPr/>
          </p:nvSpPr>
          <p:spPr>
            <a:xfrm>
              <a:off x="5188635" y="720262"/>
              <a:ext cx="205188" cy="422358"/>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24" name="Google Shape;324;p15"/>
            <p:cNvSpPr/>
            <p:nvPr/>
          </p:nvSpPr>
          <p:spPr>
            <a:xfrm>
              <a:off x="5393824" y="957016"/>
              <a:ext cx="2368844" cy="371210"/>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5"/>
            <p:cNvSpPr txBox="1"/>
            <p:nvPr/>
          </p:nvSpPr>
          <p:spPr>
            <a:xfrm>
              <a:off x="5404696" y="967888"/>
              <a:ext cx="2347100" cy="349466"/>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a:solidFill>
                    <a:schemeClr val="dk1"/>
                  </a:solidFill>
                  <a:latin typeface="Calibri"/>
                  <a:ea typeface="Calibri"/>
                  <a:cs typeface="Calibri"/>
                  <a:sym typeface="Calibri"/>
                </a:rPr>
                <a:t>Καταιγισμός Ιδεών</a:t>
              </a:r>
              <a:endParaRPr sz="1300" b="0" i="0" u="none" strike="noStrike" cap="none">
                <a:solidFill>
                  <a:schemeClr val="dk1"/>
                </a:solidFill>
                <a:latin typeface="Calibri"/>
                <a:ea typeface="Calibri"/>
                <a:cs typeface="Calibri"/>
                <a:sym typeface="Calibri"/>
              </a:endParaRPr>
            </a:p>
          </p:txBody>
        </p:sp>
        <p:sp>
          <p:nvSpPr>
            <p:cNvPr id="326" name="Google Shape;326;p15"/>
            <p:cNvSpPr/>
            <p:nvPr/>
          </p:nvSpPr>
          <p:spPr>
            <a:xfrm>
              <a:off x="5188635" y="720262"/>
              <a:ext cx="202000" cy="982383"/>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27" name="Google Shape;327;p15"/>
            <p:cNvSpPr/>
            <p:nvPr/>
          </p:nvSpPr>
          <p:spPr>
            <a:xfrm>
              <a:off x="5390636" y="1440158"/>
              <a:ext cx="2388765" cy="524975"/>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5"/>
            <p:cNvSpPr txBox="1"/>
            <p:nvPr/>
          </p:nvSpPr>
          <p:spPr>
            <a:xfrm>
              <a:off x="5406012" y="1455534"/>
              <a:ext cx="2358013" cy="494223"/>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a:solidFill>
                    <a:schemeClr val="dk1"/>
                  </a:solidFill>
                  <a:latin typeface="Calibri"/>
                  <a:ea typeface="Calibri"/>
                  <a:cs typeface="Calibri"/>
                  <a:sym typeface="Calibri"/>
                </a:rPr>
                <a:t>Έρευνα σε ομάδες (επιτόπια, βιβλιογραφία, διαδίκτυο)</a:t>
              </a:r>
              <a:endParaRPr sz="1300" b="0" i="0" u="none" strike="noStrike" cap="none">
                <a:solidFill>
                  <a:schemeClr val="dk1"/>
                </a:solidFill>
                <a:latin typeface="Calibri"/>
                <a:ea typeface="Calibri"/>
                <a:cs typeface="Calibri"/>
                <a:sym typeface="Calibri"/>
              </a:endParaRPr>
            </a:p>
          </p:txBody>
        </p:sp>
        <p:sp>
          <p:nvSpPr>
            <p:cNvPr id="329" name="Google Shape;329;p15"/>
            <p:cNvSpPr/>
            <p:nvPr/>
          </p:nvSpPr>
          <p:spPr>
            <a:xfrm>
              <a:off x="5188635" y="720262"/>
              <a:ext cx="202000" cy="1652667"/>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30" name="Google Shape;330;p15"/>
            <p:cNvSpPr/>
            <p:nvPr/>
          </p:nvSpPr>
          <p:spPr>
            <a:xfrm>
              <a:off x="5390636" y="2088236"/>
              <a:ext cx="2323851" cy="569385"/>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5"/>
            <p:cNvSpPr txBox="1"/>
            <p:nvPr/>
          </p:nvSpPr>
          <p:spPr>
            <a:xfrm>
              <a:off x="5407313" y="2104913"/>
              <a:ext cx="2290497" cy="536031"/>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dirty="0">
                  <a:solidFill>
                    <a:schemeClr val="dk1"/>
                  </a:solidFill>
                  <a:latin typeface="Calibri"/>
                  <a:ea typeface="Calibri"/>
                  <a:cs typeface="Calibri"/>
                  <a:sym typeface="Calibri"/>
                </a:rPr>
                <a:t>Οργανωμένο παιχνίδι</a:t>
              </a:r>
              <a:endParaRPr sz="1300" b="0" i="0" u="none" strike="noStrike" cap="none" dirty="0">
                <a:solidFill>
                  <a:schemeClr val="dk1"/>
                </a:solidFill>
                <a:latin typeface="Calibri"/>
                <a:ea typeface="Calibri"/>
                <a:cs typeface="Calibri"/>
                <a:sym typeface="Calibri"/>
              </a:endParaRPr>
            </a:p>
          </p:txBody>
        </p:sp>
        <p:sp>
          <p:nvSpPr>
            <p:cNvPr id="332" name="Google Shape;332;p15"/>
            <p:cNvSpPr/>
            <p:nvPr/>
          </p:nvSpPr>
          <p:spPr>
            <a:xfrm>
              <a:off x="5188635" y="720262"/>
              <a:ext cx="211975" cy="2414349"/>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33" name="Google Shape;333;p15"/>
            <p:cNvSpPr/>
            <p:nvPr/>
          </p:nvSpPr>
          <p:spPr>
            <a:xfrm>
              <a:off x="5400611" y="2880315"/>
              <a:ext cx="2327771" cy="508593"/>
            </a:xfrm>
            <a:prstGeom prst="roundRect">
              <a:avLst>
                <a:gd name="adj" fmla="val 1000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5"/>
            <p:cNvSpPr txBox="1"/>
            <p:nvPr/>
          </p:nvSpPr>
          <p:spPr>
            <a:xfrm>
              <a:off x="5415507" y="2895211"/>
              <a:ext cx="2297979" cy="478801"/>
            </a:xfrm>
            <a:prstGeom prst="rect">
              <a:avLst/>
            </a:prstGeom>
            <a:noFill/>
            <a:ln>
              <a:noFill/>
            </a:ln>
          </p:spPr>
          <p:txBody>
            <a:bodyPr spcFirstLastPara="1" wrap="square" lIns="24750" tIns="16500" rIns="2475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l-GR" sz="1300" b="0" i="0" u="none" strike="noStrike" cap="none">
                  <a:solidFill>
                    <a:schemeClr val="dk1"/>
                  </a:solidFill>
                  <a:latin typeface="Calibri"/>
                  <a:ea typeface="Calibri"/>
                  <a:cs typeface="Calibri"/>
                  <a:sym typeface="Calibri"/>
                </a:rPr>
                <a:t>Δημιουργική γραφή (παραγωγή παραμυθιού, εικονογράφηση)</a:t>
              </a:r>
              <a:endParaRPr sz="13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Εμπλεκόμενα πεδία πριν την ανάγνωση</a:t>
            </a:r>
            <a:r>
              <a:rPr lang="el-GR" dirty="0"/>
              <a:t>		</a:t>
            </a:r>
            <a:endParaRPr sz="4000" dirty="0"/>
          </a:p>
        </p:txBody>
      </p:sp>
      <p:grpSp>
        <p:nvGrpSpPr>
          <p:cNvPr id="341" name="Google Shape;341;p16"/>
          <p:cNvGrpSpPr/>
          <p:nvPr/>
        </p:nvGrpSpPr>
        <p:grpSpPr>
          <a:xfrm>
            <a:off x="2085211" y="1766888"/>
            <a:ext cx="5981689" cy="4064000"/>
            <a:chOff x="321523" y="0"/>
            <a:chExt cx="5981689" cy="4064000"/>
          </a:xfrm>
        </p:grpSpPr>
        <p:sp>
          <p:nvSpPr>
            <p:cNvPr id="342" name="Google Shape;342;p16"/>
            <p:cNvSpPr/>
            <p:nvPr/>
          </p:nvSpPr>
          <p:spPr>
            <a:xfrm>
              <a:off x="1093682" y="2032000"/>
              <a:ext cx="506536" cy="850063"/>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6"/>
            <p:cNvSpPr txBox="1"/>
            <p:nvPr/>
          </p:nvSpPr>
          <p:spPr>
            <a:xfrm>
              <a:off x="1322212" y="2432293"/>
              <a:ext cx="49476" cy="494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344" name="Google Shape;344;p16"/>
            <p:cNvSpPr/>
            <p:nvPr/>
          </p:nvSpPr>
          <p:spPr>
            <a:xfrm>
              <a:off x="1093682" y="1986280"/>
              <a:ext cx="506536" cy="91440"/>
            </a:xfrm>
            <a:custGeom>
              <a:avLst/>
              <a:gdLst/>
              <a:ahLst/>
              <a:cxnLst/>
              <a:rect l="l" t="t" r="r" b="b"/>
              <a:pathLst>
                <a:path w="120000" h="120000" extrusionOk="0">
                  <a:moveTo>
                    <a:pt x="0" y="60000"/>
                  </a:moveTo>
                  <a:lnTo>
                    <a:pt x="120000" y="60000"/>
                  </a:lnTo>
                </a:path>
              </a:pathLst>
            </a:custGeom>
            <a:no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6"/>
            <p:cNvSpPr txBox="1"/>
            <p:nvPr/>
          </p:nvSpPr>
          <p:spPr>
            <a:xfrm>
              <a:off x="1334288" y="2019336"/>
              <a:ext cx="25326" cy="253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346" name="Google Shape;346;p16"/>
            <p:cNvSpPr/>
            <p:nvPr/>
          </p:nvSpPr>
          <p:spPr>
            <a:xfrm>
              <a:off x="1093682" y="1181936"/>
              <a:ext cx="506536" cy="850063"/>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6"/>
            <p:cNvSpPr txBox="1"/>
            <p:nvPr/>
          </p:nvSpPr>
          <p:spPr>
            <a:xfrm>
              <a:off x="1322212" y="1582229"/>
              <a:ext cx="49476" cy="494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348" name="Google Shape;348;p16"/>
            <p:cNvSpPr/>
            <p:nvPr/>
          </p:nvSpPr>
          <p:spPr>
            <a:xfrm rot="-5400000">
              <a:off x="-1324397" y="1645920"/>
              <a:ext cx="4064000" cy="77216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6"/>
            <p:cNvSpPr txBox="1"/>
            <p:nvPr/>
          </p:nvSpPr>
          <p:spPr>
            <a:xfrm rot="-5400000">
              <a:off x="-1324397" y="1645920"/>
              <a:ext cx="4064000" cy="77216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5000"/>
                <a:buFont typeface="Arial"/>
                <a:buNone/>
              </a:pPr>
              <a:endParaRPr sz="5000" b="0" i="0" u="none" strike="noStrike" cap="none">
                <a:solidFill>
                  <a:schemeClr val="lt1"/>
                </a:solidFill>
                <a:latin typeface="Calibri"/>
                <a:ea typeface="Calibri"/>
                <a:cs typeface="Calibri"/>
                <a:sym typeface="Calibri"/>
              </a:endParaRPr>
            </a:p>
          </p:txBody>
        </p:sp>
        <p:sp>
          <p:nvSpPr>
            <p:cNvPr id="350" name="Google Shape;350;p16"/>
            <p:cNvSpPr/>
            <p:nvPr/>
          </p:nvSpPr>
          <p:spPr>
            <a:xfrm>
              <a:off x="1600219" y="795856"/>
              <a:ext cx="4702993" cy="77216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6"/>
            <p:cNvSpPr txBox="1"/>
            <p:nvPr/>
          </p:nvSpPr>
          <p:spPr>
            <a:xfrm>
              <a:off x="1600219" y="795856"/>
              <a:ext cx="4702993" cy="77216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 Παιδί και Επικοινωνία – Α.1 Γλώσσα-</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 Α.1.1 Προφορική Επικοινωνία</a:t>
              </a:r>
              <a:endParaRPr sz="1500" b="0" i="0" u="none" strike="noStrike" cap="none" dirty="0">
                <a:solidFill>
                  <a:schemeClr val="lt1"/>
                </a:solidFill>
                <a:latin typeface="Calibri"/>
                <a:ea typeface="Calibri"/>
                <a:cs typeface="Calibri"/>
                <a:sym typeface="Calibri"/>
              </a:endParaRPr>
            </a:p>
          </p:txBody>
        </p:sp>
        <p:sp>
          <p:nvSpPr>
            <p:cNvPr id="352" name="Google Shape;352;p16"/>
            <p:cNvSpPr/>
            <p:nvPr/>
          </p:nvSpPr>
          <p:spPr>
            <a:xfrm>
              <a:off x="1600219" y="1761056"/>
              <a:ext cx="4702993" cy="541886"/>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6"/>
            <p:cNvSpPr txBox="1"/>
            <p:nvPr/>
          </p:nvSpPr>
          <p:spPr>
            <a:xfrm>
              <a:off x="1600219" y="1761056"/>
              <a:ext cx="4702993" cy="541886"/>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 Παιδί και Επικοινωνία – Α.1 Γλώσσα-</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Α.1.2 Γραπτή Επικοινωνία</a:t>
              </a:r>
              <a:endParaRPr sz="1500" b="0" i="0" u="none" strike="noStrike" cap="none" dirty="0">
                <a:solidFill>
                  <a:schemeClr val="lt1"/>
                </a:solidFill>
                <a:latin typeface="Calibri"/>
                <a:ea typeface="Calibri"/>
                <a:cs typeface="Calibri"/>
                <a:sym typeface="Calibri"/>
              </a:endParaRPr>
            </a:p>
          </p:txBody>
        </p:sp>
        <p:sp>
          <p:nvSpPr>
            <p:cNvPr id="354" name="Google Shape;354;p16"/>
            <p:cNvSpPr/>
            <p:nvPr/>
          </p:nvSpPr>
          <p:spPr>
            <a:xfrm>
              <a:off x="1600219" y="2495983"/>
              <a:ext cx="4692912" cy="77216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6"/>
            <p:cNvSpPr txBox="1"/>
            <p:nvPr/>
          </p:nvSpPr>
          <p:spPr>
            <a:xfrm>
              <a:off x="1600219" y="2495983"/>
              <a:ext cx="4692912" cy="77216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Δ. Παιδί, Σώμα, Δημιουργία και Έκφραση-</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Δ.2 Τέχνες – Δ.2.1 Εικαστικές Τέχνες</a:t>
              </a:r>
              <a:endParaRPr sz="15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9"/>
          <p:cNvSpPr txBox="1">
            <a:spLocks noGrp="1"/>
          </p:cNvSpPr>
          <p:nvPr>
            <p:ph type="title"/>
          </p:nvPr>
        </p:nvSpPr>
        <p:spPr>
          <a:xfrm>
            <a:off x="1306225" y="21086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sz="2600" dirty="0">
                <a:latin typeface="Calibri" panose="020F0502020204030204" pitchFamily="34" charset="0"/>
                <a:ea typeface="Calibri" panose="020F0502020204030204" pitchFamily="34" charset="0"/>
                <a:cs typeface="Calibri" panose="020F0502020204030204" pitchFamily="34" charset="0"/>
              </a:rPr>
              <a:t>Α. Παιδί και Επικοινωνία </a:t>
            </a:r>
            <a:endParaRPr sz="26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Clr>
                <a:schemeClr val="dk1"/>
              </a:buClr>
              <a:buSzPts val="4400"/>
              <a:buFont typeface="Calibri"/>
              <a:buNone/>
            </a:pPr>
            <a:r>
              <a:rPr lang="el-GR" sz="2600" dirty="0">
                <a:latin typeface="Calibri" panose="020F0502020204030204" pitchFamily="34" charset="0"/>
                <a:ea typeface="Calibri" panose="020F0502020204030204" pitchFamily="34" charset="0"/>
                <a:cs typeface="Calibri" panose="020F0502020204030204" pitchFamily="34" charset="0"/>
              </a:rPr>
              <a:t>Α.1 Γλώσσα- Α.1.1. Προφορική Επικοινωνία</a:t>
            </a:r>
            <a:endParaRPr sz="4300" dirty="0">
              <a:latin typeface="Calibri" panose="020F0502020204030204" pitchFamily="34" charset="0"/>
              <a:ea typeface="Calibri" panose="020F0502020204030204" pitchFamily="34" charset="0"/>
              <a:cs typeface="Calibri" panose="020F0502020204030204" pitchFamily="34" charset="0"/>
            </a:endParaRPr>
          </a:p>
        </p:txBody>
      </p:sp>
      <p:grpSp>
        <p:nvGrpSpPr>
          <p:cNvPr id="362" name="Google Shape;362;p9"/>
          <p:cNvGrpSpPr/>
          <p:nvPr/>
        </p:nvGrpSpPr>
        <p:grpSpPr>
          <a:xfrm>
            <a:off x="1896625" y="1503823"/>
            <a:ext cx="6944072" cy="4607118"/>
            <a:chOff x="179904" y="-201066"/>
            <a:chExt cx="6944072" cy="4607118"/>
          </a:xfrm>
        </p:grpSpPr>
        <p:sp>
          <p:nvSpPr>
            <p:cNvPr id="364" name="Google Shape;364;p9"/>
            <p:cNvSpPr txBox="1"/>
            <p:nvPr/>
          </p:nvSpPr>
          <p:spPr>
            <a:xfrm>
              <a:off x="749606" y="-201066"/>
              <a:ext cx="2463900" cy="381600"/>
            </a:xfrm>
            <a:prstGeom prst="rect">
              <a:avLst/>
            </a:prstGeom>
            <a:noFill/>
            <a:ln>
              <a:noFill/>
            </a:ln>
            <a:effectLst>
              <a:reflection dist="38100" dir="5400000" fadeDir="5400012" sy="-100000" algn="bl" rotWithShape="0"/>
            </a:effectLst>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365" name="Google Shape;365;p9"/>
            <p:cNvSpPr/>
            <p:nvPr/>
          </p:nvSpPr>
          <p:spPr>
            <a:xfrm>
              <a:off x="188041" y="-78237"/>
              <a:ext cx="651774" cy="620215"/>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66" name="Google Shape;366;p9"/>
            <p:cNvSpPr/>
            <p:nvPr/>
          </p:nvSpPr>
          <p:spPr>
            <a:xfrm>
              <a:off x="880594" y="223646"/>
              <a:ext cx="6218813" cy="679766"/>
            </a:xfrm>
            <a:prstGeom prst="roundRect">
              <a:avLst>
                <a:gd name="adj" fmla="val 10000"/>
              </a:avLst>
            </a:prstGeom>
            <a:solidFill>
              <a:srgbClr val="92D050">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endParaRPr lang="el-GR" sz="12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l-GR" b="0" i="0" u="none" strike="noStrike" cap="none" dirty="0">
                  <a:solidFill>
                    <a:srgbClr val="000000"/>
                  </a:solidFill>
                  <a:latin typeface="Calibri"/>
                  <a:ea typeface="Calibri"/>
                  <a:cs typeface="Calibri"/>
                  <a:sym typeface="Calibri"/>
                </a:rPr>
                <a:t>Να αναγνωρίζουν λεξιλόγιο (λειτουργικό λεξιλόγιο, λεξιλόγιο με λέξεις υψηλής συχνότητας χρήσης, ορολογία γνωστικών αντικειμένων) που συναντάται σε προφορικά κείμενα και σε διάφορα επικοινωνιακά πλαίσια (i)</a:t>
              </a:r>
              <a:endParaRPr lang="el-GR"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8" name="Google Shape;368;p9"/>
            <p:cNvSpPr/>
            <p:nvPr/>
          </p:nvSpPr>
          <p:spPr>
            <a:xfrm>
              <a:off x="193099" y="-87040"/>
              <a:ext cx="652769" cy="1305001"/>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69" name="Google Shape;369;p9"/>
            <p:cNvSpPr/>
            <p:nvPr/>
          </p:nvSpPr>
          <p:spPr>
            <a:xfrm>
              <a:off x="880594" y="1074480"/>
              <a:ext cx="2276970" cy="416658"/>
            </a:xfrm>
            <a:prstGeom prst="roundRect">
              <a:avLst>
                <a:gd name="adj" fmla="val 10000"/>
              </a:avLst>
            </a:prstGeom>
            <a:solidFill>
              <a:srgbClr val="E36C09">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2400" b="0" i="0" u="none" strike="noStrike" cap="none" dirty="0">
                <a:solidFill>
                  <a:schemeClr val="dk1"/>
                </a:solidFill>
                <a:latin typeface="Calibri"/>
                <a:ea typeface="Calibri"/>
                <a:cs typeface="Calibri"/>
                <a:sym typeface="Calibri"/>
              </a:endParaRPr>
            </a:p>
            <a:p>
              <a:pPr>
                <a:buSzPts val="1400"/>
              </a:pPr>
              <a:r>
                <a:rPr lang="el-GR" sz="2400" b="0" i="0" u="none" strike="noStrike" cap="none" dirty="0">
                  <a:solidFill>
                    <a:schemeClr val="dk1"/>
                  </a:solidFill>
                  <a:latin typeface="Calibri"/>
                  <a:ea typeface="Calibri"/>
                  <a:cs typeface="Calibri"/>
                  <a:sym typeface="Calibri"/>
                </a:rPr>
                <a:t>ΠΜΑ Δεξιότητες</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1" name="Google Shape;371;p9"/>
            <p:cNvSpPr/>
            <p:nvPr/>
          </p:nvSpPr>
          <p:spPr>
            <a:xfrm>
              <a:off x="193101" y="-71826"/>
              <a:ext cx="677335" cy="1925662"/>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72" name="Google Shape;372;p9"/>
            <p:cNvSpPr/>
            <p:nvPr/>
          </p:nvSpPr>
          <p:spPr>
            <a:xfrm>
              <a:off x="905163" y="1587102"/>
              <a:ext cx="6218813" cy="546750"/>
            </a:xfrm>
            <a:prstGeom prst="roundRect">
              <a:avLst>
                <a:gd name="adj" fmla="val 10000"/>
              </a:avLst>
            </a:prstGeom>
            <a:solidFill>
              <a:srgbClr val="FFFF00">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600" dirty="0">
                  <a:solidFill>
                    <a:schemeClr val="dk1"/>
                  </a:solidFill>
                  <a:latin typeface="Calibri"/>
                  <a:ea typeface="Calibri"/>
                  <a:cs typeface="Calibri"/>
                  <a:sym typeface="Calibri"/>
                </a:rPr>
                <a:t>Ν</a:t>
              </a:r>
              <a:r>
                <a:rPr lang="el-GR" sz="1600" b="0" i="0" u="none" strike="noStrike" cap="none" dirty="0">
                  <a:solidFill>
                    <a:schemeClr val="dk1"/>
                  </a:solidFill>
                  <a:latin typeface="Calibri"/>
                  <a:ea typeface="Calibri"/>
                  <a:cs typeface="Calibri"/>
                  <a:sym typeface="Calibri"/>
                </a:rPr>
                <a:t>α κάνουν περιγραφές με λογική σειρά και συνέπεια (i)</a:t>
              </a:r>
              <a:endParaRPr sz="1600" b="0" i="0" u="none" strike="noStrike" cap="none" dirty="0">
                <a:solidFill>
                  <a:srgbClr val="000000"/>
                </a:solidFill>
                <a:latin typeface="Arial"/>
                <a:ea typeface="Arial"/>
                <a:cs typeface="Arial"/>
                <a:sym typeface="Arial"/>
              </a:endParaRPr>
            </a:p>
          </p:txBody>
        </p:sp>
        <p:sp>
          <p:nvSpPr>
            <p:cNvPr id="374" name="Google Shape;374;p9"/>
            <p:cNvSpPr/>
            <p:nvPr/>
          </p:nvSpPr>
          <p:spPr>
            <a:xfrm>
              <a:off x="185908" y="-88236"/>
              <a:ext cx="672952" cy="2602466"/>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75" name="Google Shape;375;p9"/>
            <p:cNvSpPr/>
            <p:nvPr/>
          </p:nvSpPr>
          <p:spPr>
            <a:xfrm>
              <a:off x="871016" y="2233282"/>
              <a:ext cx="6218813" cy="501735"/>
            </a:xfrm>
            <a:prstGeom prst="roundRect">
              <a:avLst>
                <a:gd name="adj" fmla="val 10000"/>
              </a:avLst>
            </a:prstGeom>
            <a:solidFill>
              <a:srgbClr val="00B0F0">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600" b="0" i="0" u="none" strike="noStrike" cap="none" dirty="0">
                  <a:solidFill>
                    <a:srgbClr val="000000"/>
                  </a:solidFill>
                  <a:latin typeface="Calibri"/>
                  <a:ea typeface="Calibri"/>
                  <a:cs typeface="Calibri"/>
                  <a:sym typeface="Calibri"/>
                </a:rPr>
                <a:t>Να παράγουν και να αναδιηγούνται κείμενα (i)</a:t>
              </a:r>
              <a:endParaRPr sz="1600" b="0" i="0" u="none" strike="noStrike" cap="none" dirty="0">
                <a:solidFill>
                  <a:srgbClr val="000000"/>
                </a:solidFill>
                <a:latin typeface="Arial"/>
                <a:ea typeface="Arial"/>
                <a:cs typeface="Arial"/>
                <a:sym typeface="Arial"/>
              </a:endParaRPr>
            </a:p>
          </p:txBody>
        </p:sp>
        <p:sp>
          <p:nvSpPr>
            <p:cNvPr id="377" name="Google Shape;377;p9"/>
            <p:cNvSpPr/>
            <p:nvPr/>
          </p:nvSpPr>
          <p:spPr>
            <a:xfrm>
              <a:off x="179905" y="-65549"/>
              <a:ext cx="690533" cy="3795985"/>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78" name="Google Shape;378;p9"/>
            <p:cNvSpPr/>
            <p:nvPr/>
          </p:nvSpPr>
          <p:spPr>
            <a:xfrm>
              <a:off x="887583" y="3492548"/>
              <a:ext cx="2269981" cy="464569"/>
            </a:xfrm>
            <a:prstGeom prst="roundRect">
              <a:avLst>
                <a:gd name="adj" fmla="val 10000"/>
              </a:avLst>
            </a:prstGeom>
            <a:solidFill>
              <a:srgbClr val="E36C09">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2000" b="0" i="0" u="none" strike="noStrike" cap="none" dirty="0">
                <a:solidFill>
                  <a:schemeClr val="dk1"/>
                </a:solidFill>
                <a:latin typeface="Calibri"/>
                <a:ea typeface="Calibri"/>
                <a:cs typeface="Calibri"/>
                <a:sym typeface="Calibri"/>
              </a:endParaRPr>
            </a:p>
            <a:p>
              <a:pPr>
                <a:buSzPts val="1400"/>
              </a:pPr>
              <a:r>
                <a:rPr lang="el-GR" sz="2000" b="0" i="0" u="none" strike="noStrike" cap="none" dirty="0">
                  <a:solidFill>
                    <a:schemeClr val="dk1"/>
                  </a:solidFill>
                  <a:latin typeface="Calibri"/>
                  <a:ea typeface="Calibri"/>
                  <a:cs typeface="Calibri"/>
                  <a:sym typeface="Calibri"/>
                </a:rPr>
                <a:t>ΠΜΑ Στάσεις</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0" name="Google Shape;380;p9"/>
            <p:cNvSpPr/>
            <p:nvPr/>
          </p:nvSpPr>
          <p:spPr>
            <a:xfrm>
              <a:off x="179904" y="-87762"/>
              <a:ext cx="725259" cy="4318293"/>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81" name="Google Shape;381;p9"/>
            <p:cNvSpPr/>
            <p:nvPr/>
          </p:nvSpPr>
          <p:spPr>
            <a:xfrm>
              <a:off x="905805" y="4052790"/>
              <a:ext cx="6184024" cy="353262"/>
            </a:xfrm>
            <a:prstGeom prst="roundRect">
              <a:avLst>
                <a:gd name="adj" fmla="val 10000"/>
              </a:avLst>
            </a:prstGeom>
            <a:solidFill>
              <a:srgbClr val="D99593">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εμπλουτίζουν το λεξιλόγιό τους (i)</a:t>
              </a:r>
              <a:endParaRPr lang="el-GR" sz="1600"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3" name="Google Shape;383;p9"/>
            <p:cNvSpPr/>
            <p:nvPr/>
          </p:nvSpPr>
          <p:spPr>
            <a:xfrm>
              <a:off x="191475" y="-83793"/>
              <a:ext cx="659452" cy="3231672"/>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384" name="Google Shape;384;p9"/>
            <p:cNvSpPr/>
            <p:nvPr/>
          </p:nvSpPr>
          <p:spPr>
            <a:xfrm>
              <a:off x="887583" y="2823098"/>
              <a:ext cx="6202246" cy="510833"/>
            </a:xfrm>
            <a:prstGeom prst="roundRect">
              <a:avLst>
                <a:gd name="adj" fmla="val 10000"/>
              </a:avLst>
            </a:prstGeom>
            <a:solidFill>
              <a:srgbClr val="FFC000">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400" b="0" i="0" u="none" strike="noStrike" cap="none" dirty="0">
                <a:solidFill>
                  <a:srgbClr val="000000"/>
                </a:solidFill>
                <a:latin typeface="Calibri"/>
                <a:ea typeface="Calibri"/>
                <a:cs typeface="Calibri"/>
                <a:sym typeface="Calibri"/>
              </a:endParaRPr>
            </a:p>
            <a:p>
              <a:pPr>
                <a:buSzPts val="1400"/>
              </a:pPr>
              <a:r>
                <a:rPr lang="el-GR" sz="1600" b="0" i="0" u="none" strike="noStrike" cap="none" dirty="0">
                  <a:solidFill>
                    <a:srgbClr val="000000"/>
                  </a:solidFill>
                  <a:latin typeface="Calibri"/>
                  <a:ea typeface="Calibri"/>
                  <a:cs typeface="Calibri"/>
                  <a:sym typeface="Calibri"/>
                </a:rPr>
                <a:t>Να διατυπώνουν και να συνοψίζουν επιχειρήματα για την τεκμηρίωση απόψεων (i)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cxnSp>
        <p:nvCxnSpPr>
          <p:cNvPr id="388" name="Google Shape;388;p9"/>
          <p:cNvCxnSpPr>
            <a:cxnSpLocks/>
          </p:cNvCxnSpPr>
          <p:nvPr/>
        </p:nvCxnSpPr>
        <p:spPr>
          <a:xfrm flipH="1">
            <a:off x="1850308" y="1579155"/>
            <a:ext cx="701893" cy="1197"/>
          </a:xfrm>
          <a:prstGeom prst="straightConnector1">
            <a:avLst/>
          </a:prstGeom>
          <a:noFill/>
          <a:ln w="28575" cap="flat" cmpd="sng">
            <a:solidFill>
              <a:schemeClr val="dk2"/>
            </a:solidFill>
            <a:prstDash val="solid"/>
            <a:round/>
            <a:headEnd type="none" w="med" len="med"/>
            <a:tailEnd type="none" w="med" len="med"/>
          </a:ln>
        </p:spPr>
      </p:cxnSp>
      <p:sp>
        <p:nvSpPr>
          <p:cNvPr id="35" name="Google Shape;369;p9">
            <a:extLst>
              <a:ext uri="{FF2B5EF4-FFF2-40B4-BE49-F238E27FC236}">
                <a16:creationId xmlns:a16="http://schemas.microsoft.com/office/drawing/2014/main" id="{AF41BE41-860B-4EA4-8843-33D0F0BB1AA5}"/>
              </a:ext>
            </a:extLst>
          </p:cNvPr>
          <p:cNvSpPr/>
          <p:nvPr/>
        </p:nvSpPr>
        <p:spPr>
          <a:xfrm>
            <a:off x="2572213" y="1392210"/>
            <a:ext cx="2276970" cy="400335"/>
          </a:xfrm>
          <a:prstGeom prst="roundRect">
            <a:avLst>
              <a:gd name="adj" fmla="val 10000"/>
            </a:avLst>
          </a:prstGeom>
          <a:solidFill>
            <a:srgbClr val="E36C09">
              <a:alpha val="89411"/>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ΠΜΑ Γνώσεις</a:t>
            </a: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398" name="Google Shape;398;p18"/>
          <p:cNvSpPr txBox="1">
            <a:spLocks noGrp="1"/>
          </p:cNvSpPr>
          <p:nvPr>
            <p:ph type="body" idx="1"/>
          </p:nvPr>
        </p:nvSpPr>
        <p:spPr>
          <a:xfrm>
            <a:off x="457200" y="1733549"/>
            <a:ext cx="8229600" cy="5135103"/>
          </a:xfrm>
          <a:prstGeom prst="rect">
            <a:avLst/>
          </a:prstGeom>
          <a:noFill/>
          <a:ln>
            <a:noFill/>
          </a:ln>
        </p:spPr>
        <p:txBody>
          <a:bodyPr spcFirstLastPara="1" wrap="square" lIns="91425" tIns="45700" rIns="91425" bIns="45700" anchor="t" anchorCtr="0">
            <a:normAutofit fontScale="70000" lnSpcReduction="20000"/>
          </a:bodyPr>
          <a:lstStyle/>
          <a:p>
            <a:pPr marL="1600200" lvl="3" indent="-228600" algn="l" rtl="0">
              <a:lnSpc>
                <a:spcPct val="100000"/>
              </a:lnSpc>
              <a:spcBef>
                <a:spcPts val="0"/>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Ετοιμάζουμε κάρτες που απεικονίζουν κάποια από τα δομικά στοιχεία, π.χ. τον αυτοκράτορα, το παλάτι, το αηδόνι</a:t>
            </a:r>
            <a:endParaRPr sz="2900" dirty="0">
              <a:latin typeface="Calibri" panose="020F0502020204030204" pitchFamily="34" charset="0"/>
              <a:ea typeface="Calibri" panose="020F0502020204030204" pitchFamily="34" charset="0"/>
              <a:cs typeface="Calibri" panose="020F0502020204030204" pitchFamily="34" charset="0"/>
            </a:endParaRPr>
          </a:p>
          <a:p>
            <a:pPr marL="1600200" lvl="3" indent="-121919" algn="l" rtl="0">
              <a:lnSpc>
                <a:spcPct val="100000"/>
              </a:lnSpc>
              <a:spcBef>
                <a:spcPts val="336"/>
              </a:spcBef>
              <a:spcAft>
                <a:spcPts val="0"/>
              </a:spcAft>
              <a:buClr>
                <a:schemeClr val="dk1"/>
              </a:buClr>
              <a:buSzPct val="100000"/>
              <a:buNone/>
            </a:pPr>
            <a:endParaRPr sz="2400" dirty="0"/>
          </a:p>
          <a:p>
            <a:pPr marL="1600200" lvl="3" indent="-121919"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336"/>
              </a:spcBef>
              <a:spcAft>
                <a:spcPts val="0"/>
              </a:spcAft>
              <a:buClr>
                <a:schemeClr val="dk1"/>
              </a:buClr>
              <a:buSzPct val="100000"/>
              <a:buNone/>
            </a:pPr>
            <a:endParaRPr sz="2400" dirty="0"/>
          </a:p>
          <a:p>
            <a:pPr marL="1371600" lvl="3" indent="0" algn="l" rtl="0">
              <a:lnSpc>
                <a:spcPct val="100000"/>
              </a:lnSpc>
              <a:spcBef>
                <a:spcPts val="238"/>
              </a:spcBef>
              <a:spcAft>
                <a:spcPts val="0"/>
              </a:spcAft>
              <a:buClr>
                <a:schemeClr val="dk1"/>
              </a:buClr>
              <a:buSzPct val="100000"/>
              <a:buNone/>
            </a:pPr>
            <a:r>
              <a:rPr lang="el-GR" sz="1700" dirty="0"/>
              <a:t>	</a:t>
            </a:r>
            <a:endParaRPr dirty="0"/>
          </a:p>
          <a:p>
            <a:pPr marL="1600200" lvl="3" indent="-228600" algn="l" rtl="0">
              <a:lnSpc>
                <a:spcPct val="100000"/>
              </a:lnSpc>
              <a:spcBef>
                <a:spcPts val="336"/>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Ρωτάμε τα παιδιά αν γνωρίζουν τα στοιχεία (καταγράφουμε τις απαντήσεις)</a:t>
            </a:r>
            <a:endParaRPr sz="29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l" rtl="0">
              <a:lnSpc>
                <a:spcPct val="100000"/>
              </a:lnSpc>
              <a:spcBef>
                <a:spcPts val="336"/>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Τους ζητάμε να κάνουν προβλέψεις για το περιεχόμενο της ιστορίας</a:t>
            </a:r>
            <a:endParaRPr sz="29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l" rtl="0">
              <a:lnSpc>
                <a:spcPct val="100000"/>
              </a:lnSpc>
              <a:spcBef>
                <a:spcPts val="336"/>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Ρωτάμε να σκεφτούν έναν τίτλο της ιστορίας και τον καταγράφουμε</a:t>
            </a:r>
            <a:endParaRPr sz="2900" dirty="0">
              <a:latin typeface="Calibri" panose="020F0502020204030204" pitchFamily="34" charset="0"/>
              <a:ea typeface="Calibri" panose="020F0502020204030204" pitchFamily="34" charset="0"/>
              <a:cs typeface="Calibri" panose="020F0502020204030204" pitchFamily="34" charset="0"/>
            </a:endParaRPr>
          </a:p>
        </p:txBody>
      </p:sp>
      <p:pic>
        <p:nvPicPr>
          <p:cNvPr id="399" name="Google Shape;399;p18"/>
          <p:cNvPicPr preferRelativeResize="0"/>
          <p:nvPr/>
        </p:nvPicPr>
        <p:blipFill rotWithShape="1">
          <a:blip r:embed="rId3">
            <a:alphaModFix/>
          </a:blip>
          <a:srcRect/>
          <a:stretch/>
        </p:blipFill>
        <p:spPr>
          <a:xfrm>
            <a:off x="1939643" y="2468513"/>
            <a:ext cx="1740730" cy="1841384"/>
          </a:xfrm>
          <a:prstGeom prst="rect">
            <a:avLst/>
          </a:prstGeom>
          <a:noFill/>
          <a:ln>
            <a:noFill/>
          </a:ln>
        </p:spPr>
      </p:pic>
      <p:pic>
        <p:nvPicPr>
          <p:cNvPr id="400" name="Google Shape;400;p18"/>
          <p:cNvPicPr preferRelativeResize="0"/>
          <p:nvPr/>
        </p:nvPicPr>
        <p:blipFill rotWithShape="1">
          <a:blip r:embed="rId4">
            <a:alphaModFix/>
          </a:blip>
          <a:srcRect/>
          <a:stretch/>
        </p:blipFill>
        <p:spPr>
          <a:xfrm>
            <a:off x="4067944" y="2424296"/>
            <a:ext cx="1741038" cy="1885601"/>
          </a:xfrm>
          <a:prstGeom prst="rect">
            <a:avLst/>
          </a:prstGeom>
          <a:noFill/>
          <a:ln>
            <a:noFill/>
          </a:ln>
        </p:spPr>
      </p:pic>
      <p:pic>
        <p:nvPicPr>
          <p:cNvPr id="401" name="Google Shape;401;p18"/>
          <p:cNvPicPr preferRelativeResize="0"/>
          <p:nvPr/>
        </p:nvPicPr>
        <p:blipFill rotWithShape="1">
          <a:blip r:embed="rId5">
            <a:alphaModFix/>
          </a:blip>
          <a:srcRect/>
          <a:stretch/>
        </p:blipFill>
        <p:spPr>
          <a:xfrm>
            <a:off x="6196553" y="2424295"/>
            <a:ext cx="1936186" cy="1846577"/>
          </a:xfrm>
          <a:prstGeom prst="rect">
            <a:avLst/>
          </a:prstGeom>
          <a:noFill/>
          <a:ln>
            <a:noFill/>
          </a:ln>
        </p:spPr>
      </p:pic>
      <p:sp>
        <p:nvSpPr>
          <p:cNvPr id="402" name="Google Shape;402;p18"/>
          <p:cNvSpPr txBox="1"/>
          <p:nvPr/>
        </p:nvSpPr>
        <p:spPr>
          <a:xfrm>
            <a:off x="2434929" y="4319422"/>
            <a:ext cx="104191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l-GR" sz="800" b="0" i="0" u="none" strike="noStrike" cap="none" dirty="0">
                <a:solidFill>
                  <a:schemeClr val="dk1"/>
                </a:solidFill>
                <a:latin typeface="Calibri"/>
                <a:ea typeface="Calibri"/>
                <a:cs typeface="Calibri"/>
                <a:sym typeface="Calibri"/>
              </a:rPr>
              <a:t>Φωτογραφία </a:t>
            </a:r>
            <a:r>
              <a:rPr lang="el-GR" sz="800" b="0" i="0" u="none" strike="noStrike" cap="none" dirty="0" err="1">
                <a:solidFill>
                  <a:schemeClr val="dk1"/>
                </a:solidFill>
                <a:latin typeface="Calibri"/>
                <a:ea typeface="Calibri"/>
                <a:cs typeface="Calibri"/>
                <a:sym typeface="Calibri"/>
              </a:rPr>
              <a:t>web</a:t>
            </a:r>
            <a:endParaRPr sz="800" b="0" i="0" u="none" strike="noStrike" cap="none" dirty="0">
              <a:solidFill>
                <a:schemeClr val="dk1"/>
              </a:solidFill>
              <a:latin typeface="Calibri"/>
              <a:ea typeface="Calibri"/>
              <a:cs typeface="Calibri"/>
              <a:sym typeface="Calibri"/>
            </a:endParaRPr>
          </a:p>
        </p:txBody>
      </p:sp>
      <p:sp>
        <p:nvSpPr>
          <p:cNvPr id="403" name="Google Shape;403;p18"/>
          <p:cNvSpPr txBox="1"/>
          <p:nvPr/>
        </p:nvSpPr>
        <p:spPr>
          <a:xfrm>
            <a:off x="4379145" y="4302621"/>
            <a:ext cx="104191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l-GR" sz="800" b="0" i="0" u="none" strike="noStrike" cap="none" dirty="0">
                <a:solidFill>
                  <a:schemeClr val="dk1"/>
                </a:solidFill>
                <a:latin typeface="Calibri"/>
                <a:ea typeface="Calibri"/>
                <a:cs typeface="Calibri"/>
                <a:sym typeface="Calibri"/>
              </a:rPr>
              <a:t>Φωτογραφία </a:t>
            </a:r>
            <a:r>
              <a:rPr lang="el-GR" sz="800" b="0" i="0" u="none" strike="noStrike" cap="none" dirty="0" err="1">
                <a:solidFill>
                  <a:schemeClr val="dk1"/>
                </a:solidFill>
                <a:latin typeface="Calibri"/>
                <a:ea typeface="Calibri"/>
                <a:cs typeface="Calibri"/>
                <a:sym typeface="Calibri"/>
              </a:rPr>
              <a:t>web</a:t>
            </a:r>
            <a:endParaRPr sz="800" b="0" i="0" u="none" strike="noStrike" cap="none" dirty="0">
              <a:solidFill>
                <a:schemeClr val="dk1"/>
              </a:solidFill>
              <a:latin typeface="Calibri"/>
              <a:ea typeface="Calibri"/>
              <a:cs typeface="Calibri"/>
              <a:sym typeface="Calibri"/>
            </a:endParaRPr>
          </a:p>
        </p:txBody>
      </p:sp>
      <p:sp>
        <p:nvSpPr>
          <p:cNvPr id="404" name="Google Shape;404;p18"/>
          <p:cNvSpPr txBox="1"/>
          <p:nvPr/>
        </p:nvSpPr>
        <p:spPr>
          <a:xfrm>
            <a:off x="6683401" y="4278238"/>
            <a:ext cx="104191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l-GR" sz="800" b="0" i="0" u="none" strike="noStrike" cap="none">
                <a:solidFill>
                  <a:schemeClr val="dk1"/>
                </a:solidFill>
                <a:latin typeface="Calibri"/>
                <a:ea typeface="Calibri"/>
                <a:cs typeface="Calibri"/>
                <a:sym typeface="Calibri"/>
              </a:rPr>
              <a:t>Φωτογραφία web</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19"/>
          <p:cNvSpPr txBox="1">
            <a:spLocks noGrp="1"/>
          </p:cNvSpPr>
          <p:nvPr>
            <p:ph type="title"/>
          </p:nvPr>
        </p:nvSpPr>
        <p:spPr>
          <a:xfrm>
            <a:off x="1025898" y="27307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52895"/>
              <a:buFont typeface="Calibri"/>
              <a:buNone/>
            </a:pPr>
            <a:r>
              <a:rPr lang="el-GR" dirty="0"/>
              <a:t>	</a:t>
            </a:r>
            <a:r>
              <a:rPr lang="el-GR" sz="2877" dirty="0">
                <a:latin typeface="Calibri" panose="020F0502020204030204" pitchFamily="34" charset="0"/>
                <a:ea typeface="Calibri" panose="020F0502020204030204" pitchFamily="34" charset="0"/>
                <a:cs typeface="Calibri" panose="020F0502020204030204" pitchFamily="34" charset="0"/>
              </a:rPr>
              <a:t>Δ. Παιδί, Σώμα, Δημιουργία και Έκφραση - Δ.2 Τέχνες – Δ.2.1 Εικαστικές Τέχνες</a:t>
            </a:r>
            <a:r>
              <a:rPr lang="el-GR" sz="4177" dirty="0"/>
              <a:t>	</a:t>
            </a:r>
            <a:r>
              <a:rPr lang="el-GR" dirty="0"/>
              <a:t>	</a:t>
            </a:r>
            <a:endParaRPr dirty="0"/>
          </a:p>
        </p:txBody>
      </p:sp>
      <p:grpSp>
        <p:nvGrpSpPr>
          <p:cNvPr id="411" name="Google Shape;411;p19"/>
          <p:cNvGrpSpPr/>
          <p:nvPr/>
        </p:nvGrpSpPr>
        <p:grpSpPr>
          <a:xfrm>
            <a:off x="1899024" y="1505225"/>
            <a:ext cx="6886161" cy="4721358"/>
            <a:chOff x="249355" y="-160041"/>
            <a:chExt cx="6886161" cy="4721358"/>
          </a:xfrm>
        </p:grpSpPr>
        <p:sp>
          <p:nvSpPr>
            <p:cNvPr id="412" name="Google Shape;412;p19"/>
            <p:cNvSpPr/>
            <p:nvPr/>
          </p:nvSpPr>
          <p:spPr>
            <a:xfrm>
              <a:off x="873017" y="-160041"/>
              <a:ext cx="2277000" cy="405300"/>
            </a:xfrm>
            <a:prstGeom prst="roundRect">
              <a:avLst>
                <a:gd name="adj" fmla="val 10000"/>
              </a:avLst>
            </a:prstGeom>
            <a:solidFill>
              <a:srgbClr val="E36C09"/>
            </a:solidFill>
            <a:ln w="25400"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l-GR" sz="1400" dirty="0">
                  <a:solidFill>
                    <a:schemeClr val="dk1"/>
                  </a:solidFill>
                  <a:latin typeface="Calibri"/>
                  <a:ea typeface="Calibri"/>
                  <a:cs typeface="Calibri"/>
                  <a:sym typeface="Calibri"/>
                </a:rPr>
                <a:t> </a:t>
              </a:r>
              <a:r>
                <a:rPr lang="el-GR" sz="2400" b="0" i="0" u="none" strike="noStrike" cap="none" dirty="0">
                  <a:solidFill>
                    <a:schemeClr val="dk1"/>
                  </a:solidFill>
                  <a:latin typeface="Calibri"/>
                  <a:ea typeface="Calibri"/>
                  <a:cs typeface="Calibri"/>
                  <a:sym typeface="Calibri"/>
                </a:rPr>
                <a:t>ΠΜΑ γνώσεις</a:t>
              </a:r>
              <a:endParaRPr sz="2400" b="0" i="0" u="none" strike="noStrike" cap="none" dirty="0">
                <a:solidFill>
                  <a:srgbClr val="000000"/>
                </a:solidFill>
                <a:latin typeface="Arial"/>
                <a:ea typeface="Arial"/>
                <a:cs typeface="Arial"/>
                <a:sym typeface="Arial"/>
              </a:endParaRPr>
            </a:p>
          </p:txBody>
        </p:sp>
        <p:sp>
          <p:nvSpPr>
            <p:cNvPr id="414" name="Google Shape;414;p19"/>
            <p:cNvSpPr/>
            <p:nvPr/>
          </p:nvSpPr>
          <p:spPr>
            <a:xfrm>
              <a:off x="249356" y="324342"/>
              <a:ext cx="631238" cy="279993"/>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15" name="Google Shape;415;p19"/>
            <p:cNvSpPr/>
            <p:nvPr/>
          </p:nvSpPr>
          <p:spPr>
            <a:xfrm>
              <a:off x="880594" y="361681"/>
              <a:ext cx="6218908" cy="485307"/>
            </a:xfrm>
            <a:prstGeom prst="roundRect">
              <a:avLst>
                <a:gd name="adj" fmla="val 10000"/>
              </a:avLst>
            </a:prstGeom>
            <a:solidFill>
              <a:srgbClr val="92D05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διακρίνουν τα μέσα που τους είναι χρήσιμα για τη σύνθεση μια εικαστικής δημιουργίας (i)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7" name="Google Shape;417;p19"/>
            <p:cNvSpPr/>
            <p:nvPr/>
          </p:nvSpPr>
          <p:spPr>
            <a:xfrm>
              <a:off x="249356" y="405367"/>
              <a:ext cx="631238" cy="869280"/>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18" name="Google Shape;418;p19"/>
            <p:cNvSpPr/>
            <p:nvPr/>
          </p:nvSpPr>
          <p:spPr>
            <a:xfrm>
              <a:off x="880594" y="1074480"/>
              <a:ext cx="2276970" cy="400335"/>
            </a:xfrm>
            <a:prstGeom prst="roundRect">
              <a:avLst>
                <a:gd name="adj" fmla="val 10000"/>
              </a:avLst>
            </a:prstGeom>
            <a:solidFill>
              <a:srgbClr val="E36C09">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9"/>
            <p:cNvSpPr txBox="1"/>
            <p:nvPr/>
          </p:nvSpPr>
          <p:spPr>
            <a:xfrm>
              <a:off x="892319" y="1086205"/>
              <a:ext cx="2253520" cy="376885"/>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l-GR" sz="2400" b="0" i="0" u="none" strike="noStrike" cap="none" dirty="0">
                  <a:solidFill>
                    <a:schemeClr val="dk1"/>
                  </a:solidFill>
                  <a:latin typeface="Calibri"/>
                  <a:ea typeface="Calibri"/>
                  <a:cs typeface="Calibri"/>
                  <a:sym typeface="Calibri"/>
                </a:rPr>
                <a:t>ΠΜΑ Δεξιότητες</a:t>
              </a:r>
              <a:endParaRPr sz="2400" b="0" i="0" u="none" strike="noStrike" cap="none" dirty="0">
                <a:solidFill>
                  <a:schemeClr val="dk1"/>
                </a:solidFill>
                <a:latin typeface="Calibri"/>
                <a:ea typeface="Calibri"/>
                <a:cs typeface="Calibri"/>
                <a:sym typeface="Calibri"/>
              </a:endParaRPr>
            </a:p>
          </p:txBody>
        </p:sp>
        <p:sp>
          <p:nvSpPr>
            <p:cNvPr id="420" name="Google Shape;420;p19"/>
            <p:cNvSpPr/>
            <p:nvPr/>
          </p:nvSpPr>
          <p:spPr>
            <a:xfrm>
              <a:off x="249355" y="463242"/>
              <a:ext cx="604064" cy="1390195"/>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21" name="Google Shape;421;p19"/>
            <p:cNvSpPr/>
            <p:nvPr/>
          </p:nvSpPr>
          <p:spPr>
            <a:xfrm>
              <a:off x="877988" y="1577603"/>
              <a:ext cx="6257528" cy="546750"/>
            </a:xfrm>
            <a:prstGeom prst="roundRect">
              <a:avLst>
                <a:gd name="adj" fmla="val 10000"/>
              </a:avLst>
            </a:prstGeom>
            <a:solidFill>
              <a:srgbClr val="FFFF0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χρησιμοποιούν τις δυνατότητες της ψηφιακής τεχνολογίας για την παραγωγή μιας ψηφιακής εικαστικής δημιουργίας (i)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3" name="Google Shape;423;p19"/>
            <p:cNvSpPr/>
            <p:nvPr/>
          </p:nvSpPr>
          <p:spPr>
            <a:xfrm>
              <a:off x="249355" y="289617"/>
              <a:ext cx="651661" cy="2222310"/>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24" name="Google Shape;424;p19"/>
            <p:cNvSpPr/>
            <p:nvPr/>
          </p:nvSpPr>
          <p:spPr>
            <a:xfrm>
              <a:off x="877988" y="2231306"/>
              <a:ext cx="6257528" cy="501735"/>
            </a:xfrm>
            <a:prstGeom prst="roundRect">
              <a:avLst>
                <a:gd name="adj" fmla="val 10000"/>
              </a:avLst>
            </a:prstGeom>
            <a:solidFill>
              <a:srgbClr val="00B0F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περιγράφουν υλικά και μέσα που χρησιμοποιούν για τη διαδικασία για τη δημιουργία ενός έργου τέχνης (ii)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6" name="Google Shape;426;p19"/>
            <p:cNvSpPr/>
            <p:nvPr/>
          </p:nvSpPr>
          <p:spPr>
            <a:xfrm>
              <a:off x="249356" y="405367"/>
              <a:ext cx="655807" cy="2731513"/>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27" name="Google Shape;427;p19"/>
            <p:cNvSpPr/>
            <p:nvPr/>
          </p:nvSpPr>
          <p:spPr>
            <a:xfrm>
              <a:off x="905163" y="2929392"/>
              <a:ext cx="2240676" cy="420738"/>
            </a:xfrm>
            <a:prstGeom prst="roundRect">
              <a:avLst>
                <a:gd name="adj" fmla="val 10000"/>
              </a:avLst>
            </a:prstGeom>
            <a:solidFill>
              <a:srgbClr val="E36C09">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2400" b="0" i="0" u="none" strike="noStrike" cap="none" dirty="0">
                <a:solidFill>
                  <a:schemeClr val="dk1"/>
                </a:solidFill>
                <a:latin typeface="Calibri"/>
                <a:ea typeface="Calibri"/>
                <a:cs typeface="Calibri"/>
                <a:sym typeface="Calibri"/>
              </a:endParaRPr>
            </a:p>
            <a:p>
              <a:pPr>
                <a:buSzPts val="1400"/>
              </a:pPr>
              <a:r>
                <a:rPr lang="el-GR" sz="2400" b="0" i="0" u="none" strike="noStrike" cap="none" dirty="0">
                  <a:solidFill>
                    <a:schemeClr val="dk1"/>
                  </a:solidFill>
                  <a:latin typeface="Calibri"/>
                  <a:ea typeface="Calibri"/>
                  <a:cs typeface="Calibri"/>
                  <a:sym typeface="Calibri"/>
                </a:rPr>
                <a:t>ΠΜΑ Στάσεις</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9" name="Google Shape;429;p19"/>
            <p:cNvSpPr/>
            <p:nvPr/>
          </p:nvSpPr>
          <p:spPr>
            <a:xfrm>
              <a:off x="249356" y="405367"/>
              <a:ext cx="651170" cy="3369466"/>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30" name="Google Shape;430;p19"/>
            <p:cNvSpPr/>
            <p:nvPr/>
          </p:nvSpPr>
          <p:spPr>
            <a:xfrm>
              <a:off x="877988" y="3579834"/>
              <a:ext cx="6257527" cy="353262"/>
            </a:xfrm>
            <a:prstGeom prst="roundRect">
              <a:avLst>
                <a:gd name="adj" fmla="val 10000"/>
              </a:avLst>
            </a:prstGeom>
            <a:solidFill>
              <a:srgbClr val="D99593">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4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συνεργάζονται για τη δημιουργία ενός καλλιτεχνήματος (i)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2" name="Google Shape;432;p19"/>
            <p:cNvSpPr/>
            <p:nvPr/>
          </p:nvSpPr>
          <p:spPr>
            <a:xfrm>
              <a:off x="249357" y="2047"/>
              <a:ext cx="638816" cy="4365367"/>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33" name="Google Shape;433;p19"/>
            <p:cNvSpPr/>
            <p:nvPr/>
          </p:nvSpPr>
          <p:spPr>
            <a:xfrm>
              <a:off x="901017" y="4050484"/>
              <a:ext cx="6234497" cy="510833"/>
            </a:xfrm>
            <a:prstGeom prst="roundRect">
              <a:avLst>
                <a:gd name="adj" fmla="val 10000"/>
              </a:avLst>
            </a:prstGeom>
            <a:solidFill>
              <a:srgbClr val="FFC00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αποκτούν σταδιακά αυτοπεποίθηση στην προφορική παρουσίαση εικαστικών δημιουργιών (ii)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cxnSp>
        <p:nvCxnSpPr>
          <p:cNvPr id="12" name="Ευθεία γραμμή σύνδεσης 11">
            <a:extLst>
              <a:ext uri="{FF2B5EF4-FFF2-40B4-BE49-F238E27FC236}">
                <a16:creationId xmlns:a16="http://schemas.microsoft.com/office/drawing/2014/main" id="{3228FBAD-257E-40E8-998B-39E2227E7A1F}"/>
              </a:ext>
            </a:extLst>
          </p:cNvPr>
          <p:cNvCxnSpPr>
            <a:cxnSpLocks/>
            <a:endCxn id="412" idx="1"/>
          </p:cNvCxnSpPr>
          <p:nvPr/>
        </p:nvCxnSpPr>
        <p:spPr>
          <a:xfrm>
            <a:off x="1887449" y="1667313"/>
            <a:ext cx="604064"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02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443" name="Google Shape;443;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1600200" lvl="3" indent="-228600" algn="just" rtl="0">
              <a:lnSpc>
                <a:spcPct val="100000"/>
              </a:lnSpc>
              <a:spcBef>
                <a:spcPts val="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 Τις προβλέψεις που έκαναν για την ιστορία τις ζωγραφίζουν σε ομάδες</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Αναρτούμε στον πίνακα τις εργασίες των ομάδων και ξεκινάμε την αφήγηση του παραμυθιού</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43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41935"/>
              <a:buFont typeface="Calibri"/>
              <a:buNone/>
            </a:pPr>
            <a:r>
              <a:rPr lang="el-GR" dirty="0"/>
              <a:t>		</a:t>
            </a:r>
            <a:r>
              <a:rPr lang="el-GR" sz="3100" dirty="0">
                <a:latin typeface="Calibri" panose="020F0502020204030204" pitchFamily="34" charset="0"/>
                <a:ea typeface="Calibri" panose="020F0502020204030204" pitchFamily="34" charset="0"/>
                <a:cs typeface="Calibri" panose="020F0502020204030204" pitchFamily="34" charset="0"/>
              </a:rPr>
              <a:t>Α. Παιδί και Επικοινωνία</a:t>
            </a:r>
            <a:endParaRPr sz="31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Clr>
                <a:schemeClr val="dk1"/>
              </a:buClr>
              <a:buSzPct val="141935"/>
              <a:buFont typeface="Calibri"/>
              <a:buNone/>
            </a:pPr>
            <a:r>
              <a:rPr lang="el-GR" sz="3100" dirty="0">
                <a:latin typeface="Calibri" panose="020F0502020204030204" pitchFamily="34" charset="0"/>
                <a:ea typeface="Calibri" panose="020F0502020204030204" pitchFamily="34" charset="0"/>
                <a:cs typeface="Calibri" panose="020F0502020204030204" pitchFamily="34" charset="0"/>
              </a:rPr>
              <a:t>                 Α.1 Γλώσσα – Α.1.2 Γραπτή Επικοινωνία</a:t>
            </a:r>
            <a:r>
              <a:rPr lang="el-GR" dirty="0"/>
              <a:t>		</a:t>
            </a:r>
            <a:endParaRPr dirty="0"/>
          </a:p>
        </p:txBody>
      </p:sp>
      <p:grpSp>
        <p:nvGrpSpPr>
          <p:cNvPr id="450" name="Google Shape;450;p21"/>
          <p:cNvGrpSpPr/>
          <p:nvPr/>
        </p:nvGrpSpPr>
        <p:grpSpPr>
          <a:xfrm>
            <a:off x="1886516" y="1251944"/>
            <a:ext cx="6478872" cy="4994597"/>
            <a:chOff x="773236" y="-115762"/>
            <a:chExt cx="6478872" cy="4994597"/>
          </a:xfrm>
        </p:grpSpPr>
        <p:sp>
          <p:nvSpPr>
            <p:cNvPr id="451" name="Google Shape;451;p21"/>
            <p:cNvSpPr/>
            <p:nvPr/>
          </p:nvSpPr>
          <p:spPr>
            <a:xfrm>
              <a:off x="1186379" y="-115762"/>
              <a:ext cx="2213700" cy="437751"/>
            </a:xfrm>
            <a:prstGeom prst="roundRect">
              <a:avLst>
                <a:gd name="adj" fmla="val 10000"/>
              </a:avLst>
            </a:prstGeom>
            <a:solidFill>
              <a:srgbClr val="E36C09"/>
            </a:solidFill>
            <a:ln w="25400"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a:buSzPts val="1400"/>
              </a:pPr>
              <a:r>
                <a:rPr lang="el-GR" sz="2400" b="0" i="0" u="none" strike="noStrike" cap="none" dirty="0">
                  <a:solidFill>
                    <a:schemeClr val="dk1"/>
                  </a:solidFill>
                  <a:latin typeface="Calibri"/>
                  <a:ea typeface="Calibri"/>
                  <a:cs typeface="Calibri"/>
                  <a:sym typeface="Calibri"/>
                </a:rPr>
                <a:t>ΠΜΑ γνώσεις</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3" name="Google Shape;453;p21"/>
            <p:cNvSpPr/>
            <p:nvPr/>
          </p:nvSpPr>
          <p:spPr>
            <a:xfrm>
              <a:off x="773236" y="360724"/>
              <a:ext cx="396915" cy="287769"/>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54" name="Google Shape;454;p21"/>
            <p:cNvSpPr/>
            <p:nvPr/>
          </p:nvSpPr>
          <p:spPr>
            <a:xfrm>
              <a:off x="1186379" y="399722"/>
              <a:ext cx="6065728" cy="610814"/>
            </a:xfrm>
            <a:prstGeom prst="roundRect">
              <a:avLst>
                <a:gd name="adj" fmla="val 10000"/>
              </a:avLst>
            </a:prstGeom>
            <a:solidFill>
              <a:srgbClr val="92D05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γνωρίζουν σημαντικούς συγγραφείς και ποιητές (παιδική λογοτεχνία και ποίηση)(i)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6" name="Google Shape;456;p21"/>
            <p:cNvSpPr/>
            <p:nvPr/>
          </p:nvSpPr>
          <p:spPr>
            <a:xfrm>
              <a:off x="773241" y="360725"/>
              <a:ext cx="479226" cy="1143000"/>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57" name="Google Shape;457;p21"/>
            <p:cNvSpPr/>
            <p:nvPr/>
          </p:nvSpPr>
          <p:spPr>
            <a:xfrm>
              <a:off x="1194777" y="1114946"/>
              <a:ext cx="6057330" cy="715517"/>
            </a:xfrm>
            <a:prstGeom prst="roundRect">
              <a:avLst>
                <a:gd name="adj" fmla="val 10000"/>
              </a:avLst>
            </a:prstGeom>
            <a:solidFill>
              <a:srgbClr val="FFFF0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αναγνωρίζουν έννοιες και χαρακτηριστικά των έντυπων ή ψηφιακών κειμένων και βιβλίων (π.χ. τίτλος, συγγραφέας, εξώφυλλο, οπισθόφυλλο) (iii)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9" name="Google Shape;459;p21"/>
            <p:cNvSpPr/>
            <p:nvPr/>
          </p:nvSpPr>
          <p:spPr>
            <a:xfrm>
              <a:off x="773243" y="302850"/>
              <a:ext cx="410935" cy="1894447"/>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60" name="Google Shape;460;p21"/>
            <p:cNvSpPr/>
            <p:nvPr/>
          </p:nvSpPr>
          <p:spPr>
            <a:xfrm>
              <a:off x="1198272" y="2025528"/>
              <a:ext cx="2229919" cy="439966"/>
            </a:xfrm>
            <a:prstGeom prst="roundRect">
              <a:avLst>
                <a:gd name="adj" fmla="val 10000"/>
              </a:avLst>
            </a:prstGeom>
            <a:solidFill>
              <a:srgbClr val="E36C09">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r>
                <a:rPr lang="el-GR" sz="2400" b="0" i="0" u="none" strike="noStrike" cap="none" dirty="0">
                  <a:solidFill>
                    <a:schemeClr val="dk1"/>
                  </a:solidFill>
                  <a:latin typeface="Calibri"/>
                  <a:ea typeface="Calibri"/>
                  <a:cs typeface="Calibri"/>
                  <a:sym typeface="Calibri"/>
                </a:rPr>
                <a:t>ΠΜΑ δεξιότητες</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2" name="Google Shape;462;p21"/>
            <p:cNvSpPr/>
            <p:nvPr/>
          </p:nvSpPr>
          <p:spPr>
            <a:xfrm>
              <a:off x="773239" y="360724"/>
              <a:ext cx="396917" cy="2390706"/>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63" name="Google Shape;463;p21"/>
            <p:cNvSpPr/>
            <p:nvPr/>
          </p:nvSpPr>
          <p:spPr>
            <a:xfrm>
              <a:off x="1186379" y="2541800"/>
              <a:ext cx="6032831" cy="554511"/>
            </a:xfrm>
            <a:prstGeom prst="roundRect">
              <a:avLst>
                <a:gd name="adj" fmla="val 10000"/>
              </a:avLst>
            </a:prstGeom>
            <a:solidFill>
              <a:srgbClr val="BFBFBF">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dirty="0">
                <a:solidFill>
                  <a:schemeClr val="dk1"/>
                </a:solidFill>
                <a:latin typeface="Calibri"/>
                <a:ea typeface="Calibri"/>
                <a:cs typeface="Calibri"/>
                <a:sym typeface="Calibri"/>
              </a:endParaRPr>
            </a:p>
            <a:p>
              <a:pPr>
                <a:buSzPts val="1400"/>
              </a:pPr>
              <a:r>
                <a:rPr lang="el-GR" sz="1600" dirty="0">
                  <a:solidFill>
                    <a:schemeClr val="dk1"/>
                  </a:solidFill>
                  <a:latin typeface="Calibri"/>
                  <a:ea typeface="Calibri"/>
                  <a:cs typeface="Calibri"/>
                  <a:sym typeface="Calibri"/>
                </a:rPr>
                <a:t>Ν</a:t>
              </a:r>
              <a:r>
                <a:rPr lang="el-GR" sz="1600" b="0" i="0" u="none" strike="noStrike" cap="none" dirty="0">
                  <a:solidFill>
                    <a:schemeClr val="dk1"/>
                  </a:solidFill>
                  <a:latin typeface="Calibri"/>
                  <a:ea typeface="Calibri"/>
                  <a:cs typeface="Calibri"/>
                  <a:sym typeface="Calibri"/>
                </a:rPr>
                <a:t>α προβλέπουν το περιεχόμενο του κειμένου και να ζητούν διευκρινίσεις για σημεία που δεν κατανοούν(i)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5" name="Google Shape;465;p21"/>
            <p:cNvSpPr/>
            <p:nvPr/>
          </p:nvSpPr>
          <p:spPr>
            <a:xfrm>
              <a:off x="773243" y="360724"/>
              <a:ext cx="481425" cy="3028252"/>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66" name="Google Shape;466;p21"/>
            <p:cNvSpPr/>
            <p:nvPr/>
          </p:nvSpPr>
          <p:spPr>
            <a:xfrm>
              <a:off x="1219275" y="3185589"/>
              <a:ext cx="6032832" cy="554511"/>
            </a:xfrm>
            <a:prstGeom prst="roundRect">
              <a:avLst>
                <a:gd name="adj" fmla="val 10000"/>
              </a:avLst>
            </a:prstGeom>
            <a:solidFill>
              <a:srgbClr val="00B0F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αναλύουν τις ιστορίες και τα ποιήματα δημιουργώντας «εικόνες» και διατυπώνοντας κρίσεις για τους ήρωες και την πλοκή (i)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8" name="Google Shape;468;p21"/>
            <p:cNvSpPr/>
            <p:nvPr/>
          </p:nvSpPr>
          <p:spPr>
            <a:xfrm>
              <a:off x="773241" y="360724"/>
              <a:ext cx="396915" cy="3723246"/>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69" name="Google Shape;469;p21"/>
            <p:cNvSpPr/>
            <p:nvPr/>
          </p:nvSpPr>
          <p:spPr>
            <a:xfrm>
              <a:off x="1194777" y="3918458"/>
              <a:ext cx="2229919" cy="373353"/>
            </a:xfrm>
            <a:prstGeom prst="roundRect">
              <a:avLst>
                <a:gd name="adj" fmla="val 10000"/>
              </a:avLst>
            </a:prstGeom>
            <a:solidFill>
              <a:srgbClr val="E36C09">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r>
                <a:rPr lang="el-GR" sz="2400" b="0" i="0" u="none" strike="noStrike" cap="none" dirty="0">
                  <a:solidFill>
                    <a:schemeClr val="dk1"/>
                  </a:solidFill>
                  <a:latin typeface="Calibri"/>
                  <a:ea typeface="Calibri"/>
                  <a:cs typeface="Calibri"/>
                  <a:sym typeface="Calibri"/>
                </a:rPr>
                <a:t>ΠΜΑ στάσεις</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1" name="Google Shape;471;p21"/>
            <p:cNvSpPr/>
            <p:nvPr/>
          </p:nvSpPr>
          <p:spPr>
            <a:xfrm>
              <a:off x="773241" y="49932"/>
              <a:ext cx="479226" cy="4590242"/>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txBody>
            <a:bodyPr/>
            <a:lstStyle/>
            <a:p>
              <a:endParaRPr lang="el-GR"/>
            </a:p>
          </p:txBody>
        </p:sp>
        <p:sp>
          <p:nvSpPr>
            <p:cNvPr id="472" name="Google Shape;472;p21"/>
            <p:cNvSpPr/>
            <p:nvPr/>
          </p:nvSpPr>
          <p:spPr>
            <a:xfrm>
              <a:off x="1219276" y="4368117"/>
              <a:ext cx="6032832" cy="510718"/>
            </a:xfrm>
            <a:prstGeom prst="roundRect">
              <a:avLst>
                <a:gd name="adj" fmla="val 10000"/>
              </a:avLst>
            </a:prstGeom>
            <a:solidFill>
              <a:srgbClr val="FFC000">
                <a:alpha val="89410"/>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lang="el-GR" sz="1600" b="0" i="0" u="none" strike="noStrike" cap="none" dirty="0">
                <a:solidFill>
                  <a:schemeClr val="dk1"/>
                </a:solidFill>
                <a:latin typeface="Calibri"/>
                <a:ea typeface="Calibri"/>
                <a:cs typeface="Calibri"/>
                <a:sym typeface="Calibri"/>
              </a:endParaRPr>
            </a:p>
            <a:p>
              <a:pPr>
                <a:buSzPts val="1400"/>
              </a:pPr>
              <a:r>
                <a:rPr lang="el-GR" sz="1600" b="0" i="0" u="none" strike="noStrike" cap="none" dirty="0">
                  <a:solidFill>
                    <a:schemeClr val="dk1"/>
                  </a:solidFill>
                  <a:latin typeface="Calibri"/>
                  <a:ea typeface="Calibri"/>
                  <a:cs typeface="Calibri"/>
                  <a:sym typeface="Calibri"/>
                </a:rPr>
                <a:t>Να απολαμβάνουν την ανάγνωση βιβλίων και διαφορετικών γραπτών κειμένων (i)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cxnSp>
        <p:nvCxnSpPr>
          <p:cNvPr id="475" name="Google Shape;475;p21"/>
          <p:cNvCxnSpPr>
            <a:cxnSpLocks/>
          </p:cNvCxnSpPr>
          <p:nvPr/>
        </p:nvCxnSpPr>
        <p:spPr>
          <a:xfrm>
            <a:off x="1861848" y="1413895"/>
            <a:ext cx="469174"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1" name="Google Shape;481;p22"/>
          <p:cNvSpPr txBox="1">
            <a:spLocks noGrp="1"/>
          </p:cNvSpPr>
          <p:nvPr>
            <p:ph type="title"/>
          </p:nvPr>
        </p:nvSpPr>
        <p:spPr>
          <a:xfrm>
            <a:off x="632048" y="57381"/>
            <a:ext cx="8229600" cy="7450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149382"/>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482" name="Google Shape;482;p22"/>
          <p:cNvSpPr txBox="1">
            <a:spLocks noGrp="1"/>
          </p:cNvSpPr>
          <p:nvPr>
            <p:ph type="body" idx="1"/>
          </p:nvPr>
        </p:nvSpPr>
        <p:spPr>
          <a:xfrm>
            <a:off x="391631" y="936446"/>
            <a:ext cx="8579296" cy="5281176"/>
          </a:xfrm>
          <a:prstGeom prst="rect">
            <a:avLst/>
          </a:prstGeom>
          <a:noFill/>
          <a:ln>
            <a:noFill/>
          </a:ln>
        </p:spPr>
        <p:txBody>
          <a:bodyPr spcFirstLastPara="1" wrap="square" lIns="91425" tIns="45700" rIns="91425" bIns="45700" anchor="t" anchorCtr="0">
            <a:normAutofit fontScale="92500" lnSpcReduction="10000"/>
          </a:bodyPr>
          <a:lstStyle/>
          <a:p>
            <a:pPr marL="1600200" lvl="3" indent="-228600" algn="l" rtl="0">
              <a:lnSpc>
                <a:spcPct val="100000"/>
              </a:lnSpc>
              <a:spcBef>
                <a:spcPts val="0"/>
              </a:spcBef>
              <a:spcAft>
                <a:spcPts val="0"/>
              </a:spcAft>
              <a:buClr>
                <a:schemeClr val="dk1"/>
              </a:buClr>
              <a:buSzPct val="100000"/>
              <a:buChar char="–"/>
            </a:pPr>
            <a:r>
              <a:rPr lang="el-GR" sz="2400" dirty="0">
                <a:latin typeface="Calibri" panose="020F0502020204030204" pitchFamily="34" charset="0"/>
                <a:ea typeface="Calibri" panose="020F0502020204030204" pitchFamily="34" charset="0"/>
                <a:cs typeface="Calibri" panose="020F0502020204030204" pitchFamily="34" charset="0"/>
              </a:rPr>
              <a:t>Στη συνέχεια «συστήνουμε» το βιβλίο στα παιδιά:</a:t>
            </a:r>
            <a:endParaRPr sz="2400" dirty="0">
              <a:latin typeface="Calibri" panose="020F0502020204030204" pitchFamily="34" charset="0"/>
              <a:ea typeface="Calibri" panose="020F0502020204030204" pitchFamily="34" charset="0"/>
              <a:cs typeface="Calibri" panose="020F0502020204030204" pitchFamily="34" charset="0"/>
            </a:endParaRPr>
          </a:p>
          <a:p>
            <a:pPr marL="3657600" lvl="8" indent="0" algn="just" rtl="0">
              <a:lnSpc>
                <a:spcPct val="100000"/>
              </a:lnSpc>
              <a:spcBef>
                <a:spcPts val="444"/>
              </a:spcBef>
              <a:spcAft>
                <a:spcPts val="0"/>
              </a:spcAft>
              <a:buClr>
                <a:schemeClr val="dk1"/>
              </a:buClr>
              <a:buSzPct val="100000"/>
              <a:buNone/>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3657600" lvl="8" indent="0" algn="just" rtl="0">
              <a:lnSpc>
                <a:spcPct val="100000"/>
              </a:lnSpc>
              <a:spcBef>
                <a:spcPts val="444"/>
              </a:spcBef>
              <a:spcAft>
                <a:spcPts val="0"/>
              </a:spcAft>
              <a:buClr>
                <a:schemeClr val="dk1"/>
              </a:buClr>
              <a:buSzPct val="100000"/>
              <a:buNone/>
            </a:pPr>
            <a:r>
              <a:rPr lang="el-GR" sz="2400" dirty="0">
                <a:latin typeface="Calibri" panose="020F0502020204030204" pitchFamily="34" charset="0"/>
                <a:ea typeface="Calibri" panose="020F0502020204030204" pitchFamily="34" charset="0"/>
                <a:cs typeface="Calibri" panose="020F0502020204030204" pitchFamily="34" charset="0"/>
              </a:rPr>
              <a:t>             Δείχνουμε το εξώφυλλο</a:t>
            </a:r>
            <a:endParaRPr sz="2400" dirty="0"/>
          </a:p>
          <a:p>
            <a:pPr marL="2057400" lvl="4" indent="-87628" algn="l" rtl="0">
              <a:lnSpc>
                <a:spcPct val="100000"/>
              </a:lnSpc>
              <a:spcBef>
                <a:spcPts val="444"/>
              </a:spcBef>
              <a:spcAft>
                <a:spcPts val="0"/>
              </a:spcAft>
              <a:buClr>
                <a:schemeClr val="dk1"/>
              </a:buClr>
              <a:buSzPct val="100000"/>
              <a:buNone/>
            </a:pPr>
            <a:endParaRPr sz="2400" dirty="0"/>
          </a:p>
          <a:p>
            <a:pPr marL="1828800" lvl="4" indent="0" algn="l" rtl="0">
              <a:lnSpc>
                <a:spcPct val="100000"/>
              </a:lnSpc>
              <a:spcBef>
                <a:spcPts val="444"/>
              </a:spcBef>
              <a:spcAft>
                <a:spcPts val="0"/>
              </a:spcAft>
              <a:buClr>
                <a:schemeClr val="dk1"/>
              </a:buClr>
              <a:buSzPct val="100000"/>
              <a:buNone/>
            </a:pPr>
            <a:r>
              <a:rPr lang="el-GR" sz="2400" dirty="0"/>
              <a:t>	    </a:t>
            </a:r>
            <a:r>
              <a:rPr lang="el-GR" sz="2400" dirty="0">
                <a:latin typeface="Calibri" panose="020F0502020204030204" pitchFamily="34" charset="0"/>
                <a:ea typeface="Calibri" panose="020F0502020204030204" pitchFamily="34" charset="0"/>
                <a:cs typeface="Calibri" panose="020F0502020204030204" pitchFamily="34" charset="0"/>
              </a:rPr>
              <a:t>τον τίτλο</a:t>
            </a:r>
            <a:endParaRPr dirty="0">
              <a:latin typeface="Calibri" panose="020F0502020204030204" pitchFamily="34" charset="0"/>
              <a:ea typeface="Calibri" panose="020F0502020204030204" pitchFamily="34" charset="0"/>
              <a:cs typeface="Calibri" panose="020F0502020204030204" pitchFamily="34" charset="0"/>
            </a:endParaRPr>
          </a:p>
          <a:p>
            <a:pPr marL="1828800" lvl="4" indent="0" algn="l" rtl="0">
              <a:lnSpc>
                <a:spcPct val="100000"/>
              </a:lnSpc>
              <a:spcBef>
                <a:spcPts val="444"/>
              </a:spcBef>
              <a:spcAft>
                <a:spcPts val="0"/>
              </a:spcAft>
              <a:buClr>
                <a:schemeClr val="dk1"/>
              </a:buClr>
              <a:buSzPct val="100000"/>
              <a:buNone/>
            </a:pPr>
            <a:endParaRPr sz="2400" dirty="0"/>
          </a:p>
          <a:p>
            <a:pPr marL="1828800" lvl="4" indent="0" algn="l" rtl="0">
              <a:lnSpc>
                <a:spcPct val="100000"/>
              </a:lnSpc>
              <a:spcBef>
                <a:spcPts val="444"/>
              </a:spcBef>
              <a:spcAft>
                <a:spcPts val="0"/>
              </a:spcAft>
              <a:buClr>
                <a:schemeClr val="dk1"/>
              </a:buClr>
              <a:buSzPct val="100000"/>
              <a:buNone/>
            </a:pPr>
            <a:r>
              <a:rPr lang="el-GR" sz="2400" dirty="0"/>
              <a:t>	                </a:t>
            </a:r>
            <a:r>
              <a:rPr lang="el-GR" sz="2400" dirty="0">
                <a:latin typeface="Calibri" panose="020F0502020204030204" pitchFamily="34" charset="0"/>
                <a:ea typeface="Calibri" panose="020F0502020204030204" pitchFamily="34" charset="0"/>
                <a:cs typeface="Calibri" panose="020F0502020204030204" pitchFamily="34" charset="0"/>
              </a:rPr>
              <a:t>τον/τη συγγραφέα </a:t>
            </a:r>
          </a:p>
          <a:p>
            <a:pPr marL="1828800" lvl="4" indent="0" algn="l" rtl="0">
              <a:lnSpc>
                <a:spcPct val="100000"/>
              </a:lnSpc>
              <a:spcBef>
                <a:spcPts val="444"/>
              </a:spcBef>
              <a:spcAft>
                <a:spcPts val="0"/>
              </a:spcAft>
              <a:buClr>
                <a:schemeClr val="dk1"/>
              </a:buClr>
              <a:buSzPct val="100000"/>
              <a:buNone/>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1828800" lvl="4" indent="0" algn="l" rtl="0">
              <a:lnSpc>
                <a:spcPct val="100000"/>
              </a:lnSpc>
              <a:spcBef>
                <a:spcPts val="444"/>
              </a:spcBef>
              <a:spcAft>
                <a:spcPts val="0"/>
              </a:spcAft>
              <a:buClr>
                <a:schemeClr val="dk1"/>
              </a:buClr>
              <a:buSzPct val="100000"/>
              <a:buNone/>
            </a:pPr>
            <a:r>
              <a:rPr lang="el-GR" sz="2400" dirty="0">
                <a:latin typeface="Calibri" panose="020F0502020204030204" pitchFamily="34" charset="0"/>
                <a:ea typeface="Calibri" panose="020F0502020204030204" pitchFamily="34" charset="0"/>
                <a:cs typeface="Calibri" panose="020F0502020204030204" pitchFamily="34" charset="0"/>
              </a:rPr>
              <a:t>τον/την εικονογράφο (όποτε αναγράφεται)</a:t>
            </a:r>
            <a:endParaRPr dirty="0">
              <a:latin typeface="Calibri" panose="020F0502020204030204" pitchFamily="34" charset="0"/>
              <a:ea typeface="Calibri" panose="020F0502020204030204" pitchFamily="34" charset="0"/>
              <a:cs typeface="Calibri" panose="020F0502020204030204" pitchFamily="34" charset="0"/>
            </a:endParaRPr>
          </a:p>
          <a:p>
            <a:pPr marL="3657600" lvl="8" indent="0" algn="l" rtl="0">
              <a:lnSpc>
                <a:spcPct val="100000"/>
              </a:lnSpc>
              <a:spcBef>
                <a:spcPts val="444"/>
              </a:spcBef>
              <a:spcAft>
                <a:spcPts val="0"/>
              </a:spcAft>
              <a:buClr>
                <a:schemeClr val="dk1"/>
              </a:buClr>
              <a:buSzPct val="100000"/>
              <a:buNone/>
            </a:pPr>
            <a:endParaRPr sz="2400" dirty="0"/>
          </a:p>
          <a:p>
            <a:pPr marL="3200400" lvl="8" indent="0" algn="l" rtl="0">
              <a:lnSpc>
                <a:spcPct val="100000"/>
              </a:lnSpc>
              <a:spcBef>
                <a:spcPts val="444"/>
              </a:spcBef>
              <a:spcAft>
                <a:spcPts val="0"/>
              </a:spcAft>
              <a:buClr>
                <a:schemeClr val="dk1"/>
              </a:buClr>
              <a:buSzPct val="100000"/>
              <a:buNone/>
            </a:pPr>
            <a:r>
              <a:rPr lang="el-GR" sz="2400" dirty="0"/>
              <a:t>     </a:t>
            </a:r>
            <a:r>
              <a:rPr lang="el-GR" sz="2400" dirty="0">
                <a:latin typeface="Calibri" panose="020F0502020204030204" pitchFamily="34" charset="0"/>
                <a:ea typeface="Calibri" panose="020F0502020204030204" pitchFamily="34" charset="0"/>
                <a:cs typeface="Calibri" panose="020F0502020204030204" pitchFamily="34" charset="0"/>
              </a:rPr>
              <a:t>και τον εκδοτικό οίκο</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l" rtl="0">
              <a:lnSpc>
                <a:spcPct val="100000"/>
              </a:lnSpc>
              <a:spcBef>
                <a:spcPts val="444"/>
              </a:spcBef>
              <a:spcAft>
                <a:spcPts val="0"/>
              </a:spcAft>
              <a:buClr>
                <a:schemeClr val="dk1"/>
              </a:buClr>
              <a:buSzPct val="100000"/>
              <a:buNone/>
            </a:pPr>
            <a:endParaRPr sz="2400" dirty="0"/>
          </a:p>
          <a:p>
            <a:pPr marL="1600200" lvl="3" indent="-228600" algn="l" rtl="0">
              <a:lnSpc>
                <a:spcPct val="100000"/>
              </a:lnSpc>
              <a:spcBef>
                <a:spcPts val="444"/>
              </a:spcBef>
              <a:spcAft>
                <a:spcPts val="0"/>
              </a:spcAft>
              <a:buClr>
                <a:schemeClr val="dk1"/>
              </a:buClr>
              <a:buSzPct val="100000"/>
              <a:buChar char="–"/>
            </a:pPr>
            <a:r>
              <a:rPr lang="el-GR" sz="2400" dirty="0">
                <a:latin typeface="Calibri" panose="020F0502020204030204" pitchFamily="34" charset="0"/>
                <a:ea typeface="Calibri" panose="020F0502020204030204" pitchFamily="34" charset="0"/>
                <a:cs typeface="Calibri" panose="020F0502020204030204" pitchFamily="34" charset="0"/>
              </a:rPr>
              <a:t>Τα παιδιά συγκρίνουν τις δικές τους δημιουργίες και σχολιάζουν τις προβλέψεις τους</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83" name="Google Shape;483;p22"/>
          <p:cNvPicPr preferRelativeResize="0"/>
          <p:nvPr/>
        </p:nvPicPr>
        <p:blipFill rotWithShape="1">
          <a:blip r:embed="rId3">
            <a:alphaModFix/>
          </a:blip>
          <a:srcRect/>
          <a:stretch/>
        </p:blipFill>
        <p:spPr>
          <a:xfrm>
            <a:off x="7780721" y="1337384"/>
            <a:ext cx="830166" cy="1168197"/>
          </a:xfrm>
          <a:prstGeom prst="rect">
            <a:avLst/>
          </a:prstGeom>
          <a:noFill/>
          <a:ln>
            <a:noFill/>
          </a:ln>
        </p:spPr>
      </p:pic>
      <p:pic>
        <p:nvPicPr>
          <p:cNvPr id="484" name="Google Shape;484;p22"/>
          <p:cNvPicPr preferRelativeResize="0"/>
          <p:nvPr/>
        </p:nvPicPr>
        <p:blipFill rotWithShape="1">
          <a:blip r:embed="rId4">
            <a:alphaModFix/>
          </a:blip>
          <a:srcRect/>
          <a:stretch/>
        </p:blipFill>
        <p:spPr>
          <a:xfrm>
            <a:off x="2021209" y="2175482"/>
            <a:ext cx="1425868" cy="870116"/>
          </a:xfrm>
          <a:prstGeom prst="rect">
            <a:avLst/>
          </a:prstGeom>
          <a:noFill/>
          <a:ln>
            <a:noFill/>
          </a:ln>
        </p:spPr>
      </p:pic>
      <p:pic>
        <p:nvPicPr>
          <p:cNvPr id="485" name="Google Shape;485;p22"/>
          <p:cNvPicPr preferRelativeResize="0"/>
          <p:nvPr/>
        </p:nvPicPr>
        <p:blipFill rotWithShape="1">
          <a:blip r:embed="rId5">
            <a:alphaModFix/>
          </a:blip>
          <a:srcRect/>
          <a:stretch/>
        </p:blipFill>
        <p:spPr>
          <a:xfrm>
            <a:off x="6732240" y="3034033"/>
            <a:ext cx="2238687" cy="543001"/>
          </a:xfrm>
          <a:prstGeom prst="rect">
            <a:avLst/>
          </a:prstGeom>
          <a:noFill/>
          <a:ln>
            <a:noFill/>
          </a:ln>
        </p:spPr>
      </p:pic>
      <p:pic>
        <p:nvPicPr>
          <p:cNvPr id="486" name="Google Shape;486;p22"/>
          <p:cNvPicPr preferRelativeResize="0"/>
          <p:nvPr/>
        </p:nvPicPr>
        <p:blipFill rotWithShape="1">
          <a:blip r:embed="rId6">
            <a:alphaModFix/>
          </a:blip>
          <a:srcRect/>
          <a:stretch/>
        </p:blipFill>
        <p:spPr>
          <a:xfrm>
            <a:off x="6660425" y="4362255"/>
            <a:ext cx="2298925" cy="68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0" name="Google Shape;110;p3"/>
          <p:cNvSpPr txBox="1">
            <a:spLocks noGrp="1"/>
          </p:cNvSpPr>
          <p:nvPr>
            <p:ph type="title"/>
          </p:nvPr>
        </p:nvSpPr>
        <p:spPr>
          <a:xfrm>
            <a:off x="1115616" y="22900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Ρόλος των παραμυθιών</a:t>
            </a:r>
            <a:endParaRPr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111" name="Google Shape;111;p3"/>
          <p:cNvGrpSpPr/>
          <p:nvPr/>
        </p:nvGrpSpPr>
        <p:grpSpPr>
          <a:xfrm>
            <a:off x="2505133" y="1936716"/>
            <a:ext cx="5191740" cy="3234773"/>
            <a:chOff x="778910" y="0"/>
            <a:chExt cx="5191740" cy="3234773"/>
          </a:xfrm>
        </p:grpSpPr>
        <p:sp>
          <p:nvSpPr>
            <p:cNvPr id="112" name="Google Shape;112;p3"/>
            <p:cNvSpPr/>
            <p:nvPr/>
          </p:nvSpPr>
          <p:spPr>
            <a:xfrm rot="10800000">
              <a:off x="1462174" y="0"/>
              <a:ext cx="4488458" cy="1406565"/>
            </a:xfrm>
            <a:prstGeom prst="homePlate">
              <a:avLst>
                <a:gd name="adj" fmla="val 50000"/>
              </a:avLst>
            </a:prstGeom>
            <a:solidFill>
              <a:srgbClr val="FABF8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1813815" y="0"/>
              <a:ext cx="4136817" cy="1406565"/>
            </a:xfrm>
            <a:prstGeom prst="rect">
              <a:avLst/>
            </a:prstGeom>
            <a:noFill/>
            <a:ln>
              <a:noFill/>
            </a:ln>
          </p:spPr>
          <p:txBody>
            <a:bodyPr spcFirstLastPara="1" wrap="square" lIns="620250" tIns="60950" rIns="113775" bIns="60950" anchor="ctr" anchorCtr="0">
              <a:noAutofit/>
            </a:bodyPr>
            <a:lstStyle/>
            <a:p>
              <a:pPr marL="0" marR="0" lvl="0" indent="0" algn="ctr" rtl="0">
                <a:lnSpc>
                  <a:spcPct val="90000"/>
                </a:lnSpc>
                <a:spcBef>
                  <a:spcPts val="0"/>
                </a:spcBef>
                <a:spcAft>
                  <a:spcPts val="0"/>
                </a:spcAft>
                <a:buNone/>
              </a:pPr>
              <a:r>
                <a:rPr lang="el-GR" sz="1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Οι μύθοι και τα παραμύθια απαντούν στα αιώνια ερωτήματα: Τι είναι πραγματικά ο κόσμος; Πώς θα ζήσω τη ζωή μου σε αυτόν; Πώς μπορώ να είμαι αληθινά ο εαυτός μου;</a:t>
              </a:r>
              <a:endParaRPr sz="1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4" name="Google Shape;114;p3"/>
            <p:cNvSpPr/>
            <p:nvPr/>
          </p:nvSpPr>
          <p:spPr>
            <a:xfrm>
              <a:off x="778910" y="1772"/>
              <a:ext cx="1406565" cy="1406565"/>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10800000">
              <a:off x="1482192" y="1828208"/>
              <a:ext cx="4488458" cy="1406565"/>
            </a:xfrm>
            <a:prstGeom prst="homePlate">
              <a:avLst>
                <a:gd name="adj" fmla="val 50000"/>
              </a:avLst>
            </a:prstGeom>
            <a:solidFill>
              <a:srgbClr val="FABF8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1833833" y="1828208"/>
              <a:ext cx="4136817" cy="1406565"/>
            </a:xfrm>
            <a:prstGeom prst="rect">
              <a:avLst/>
            </a:prstGeom>
            <a:noFill/>
            <a:ln>
              <a:noFill/>
            </a:ln>
          </p:spPr>
          <p:txBody>
            <a:bodyPr spcFirstLastPara="1" wrap="square" lIns="620250" tIns="60950" rIns="113775" bIns="60950" anchor="ctr" anchorCtr="0">
              <a:noAutofit/>
            </a:bodyPr>
            <a:lstStyle/>
            <a:p>
              <a:pPr marL="0" marR="0" lvl="0" indent="0" algn="ctr" rtl="0">
                <a:lnSpc>
                  <a:spcPct val="90000"/>
                </a:lnSpc>
                <a:spcBef>
                  <a:spcPts val="0"/>
                </a:spcBef>
                <a:spcAft>
                  <a:spcPts val="0"/>
                </a:spcAft>
                <a:buNone/>
              </a:pPr>
              <a:r>
                <a:rPr lang="el-GR" sz="1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Τα παραμύθια αποκαλύπτουν αλήθειες για την ανθρωπότητα και τον εαυτό του στο παιδί και στον ενήλικο που γνωρίζει, ότι μέσα στον σοφότερο από εμάς βρίσκεται ακόμη ένα παιδί.</a:t>
              </a:r>
              <a:endParaRPr sz="1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7" name="Google Shape;117;p3"/>
            <p:cNvSpPr/>
            <p:nvPr/>
          </p:nvSpPr>
          <p:spPr>
            <a:xfrm>
              <a:off x="778910" y="1828208"/>
              <a:ext cx="1406565" cy="1406565"/>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3"/>
          <p:cNvSpPr txBox="1"/>
          <p:nvPr/>
        </p:nvSpPr>
        <p:spPr>
          <a:xfrm>
            <a:off x="6137031" y="5363308"/>
            <a:ext cx="19782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Μπρούνο Μπέτελχαϊμ</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2" name="Google Shape;49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100000"/>
              </a:lnSpc>
              <a:spcBef>
                <a:spcPts val="0"/>
              </a:spcBef>
              <a:spcAft>
                <a:spcPts val="0"/>
              </a:spcAft>
              <a:buClr>
                <a:schemeClr val="dk1"/>
              </a:buClr>
              <a:buSzPct val="12100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Εμπλεκόμενα πεδία κατά την ανάγνωση</a:t>
            </a:r>
            <a:br>
              <a:rPr lang="el-GR" sz="3600" dirty="0">
                <a:latin typeface="Calibri" panose="020F0502020204030204" pitchFamily="34" charset="0"/>
                <a:ea typeface="Calibri" panose="020F0502020204030204" pitchFamily="34" charset="0"/>
                <a:cs typeface="Calibri" panose="020F0502020204030204" pitchFamily="34" charset="0"/>
              </a:rPr>
            </a:br>
            <a:r>
              <a:rPr lang="el-GR" sz="3600" dirty="0">
                <a:latin typeface="Calibri" panose="020F0502020204030204" pitchFamily="34" charset="0"/>
                <a:ea typeface="Calibri" panose="020F0502020204030204" pitchFamily="34" charset="0"/>
                <a:cs typeface="Calibri" panose="020F0502020204030204" pitchFamily="34" charset="0"/>
              </a:rPr>
              <a:t>(σε δεύτερο χρόνο)</a:t>
            </a:r>
            <a:r>
              <a:rPr lang="el-GR" dirty="0"/>
              <a:t>		</a:t>
            </a:r>
            <a:endParaRPr sz="4000" dirty="0"/>
          </a:p>
        </p:txBody>
      </p:sp>
      <p:grpSp>
        <p:nvGrpSpPr>
          <p:cNvPr id="493" name="Google Shape;493;p23"/>
          <p:cNvGrpSpPr/>
          <p:nvPr/>
        </p:nvGrpSpPr>
        <p:grpSpPr>
          <a:xfrm>
            <a:off x="2085211" y="1680197"/>
            <a:ext cx="5981689" cy="4064000"/>
            <a:chOff x="321523" y="0"/>
            <a:chExt cx="5981689" cy="4064000"/>
          </a:xfrm>
        </p:grpSpPr>
        <p:sp>
          <p:nvSpPr>
            <p:cNvPr id="495" name="Google Shape;495;p23"/>
            <p:cNvSpPr txBox="1"/>
            <p:nvPr/>
          </p:nvSpPr>
          <p:spPr>
            <a:xfrm>
              <a:off x="1319700" y="2487348"/>
              <a:ext cx="54502" cy="545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497" name="Google Shape;497;p23"/>
            <p:cNvSpPr txBox="1"/>
            <p:nvPr/>
          </p:nvSpPr>
          <p:spPr>
            <a:xfrm>
              <a:off x="1334288" y="2019336"/>
              <a:ext cx="25326" cy="253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499" name="Google Shape;499;p23"/>
            <p:cNvSpPr txBox="1"/>
            <p:nvPr/>
          </p:nvSpPr>
          <p:spPr>
            <a:xfrm>
              <a:off x="1319700" y="1522148"/>
              <a:ext cx="54502" cy="545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00" name="Google Shape;500;p23"/>
            <p:cNvSpPr/>
            <p:nvPr/>
          </p:nvSpPr>
          <p:spPr>
            <a:xfrm rot="-5400000">
              <a:off x="-1324397" y="1645920"/>
              <a:ext cx="4064000" cy="77216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23"/>
            <p:cNvSpPr txBox="1"/>
            <p:nvPr/>
          </p:nvSpPr>
          <p:spPr>
            <a:xfrm rot="-5400000">
              <a:off x="-1324397" y="1645920"/>
              <a:ext cx="4064000" cy="77216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000000"/>
                </a:buClr>
                <a:buSzPts val="5000"/>
                <a:buFont typeface="Arial"/>
                <a:buNone/>
              </a:pPr>
              <a:endParaRPr sz="5000" b="0" i="0" u="none" strike="noStrike" cap="none">
                <a:solidFill>
                  <a:schemeClr val="lt1"/>
                </a:solidFill>
                <a:latin typeface="Calibri"/>
                <a:ea typeface="Calibri"/>
                <a:cs typeface="Calibri"/>
                <a:sym typeface="Calibri"/>
              </a:endParaRPr>
            </a:p>
          </p:txBody>
        </p:sp>
        <p:sp>
          <p:nvSpPr>
            <p:cNvPr id="502" name="Google Shape;502;p23"/>
            <p:cNvSpPr/>
            <p:nvPr/>
          </p:nvSpPr>
          <p:spPr>
            <a:xfrm>
              <a:off x="1600219" y="680719"/>
              <a:ext cx="4702993" cy="77216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23"/>
            <p:cNvSpPr txBox="1"/>
            <p:nvPr/>
          </p:nvSpPr>
          <p:spPr>
            <a:xfrm>
              <a:off x="1600219" y="680719"/>
              <a:ext cx="4702993" cy="7721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Α. Παιδί και Επικοινωνία – Α.1 Γλώσσα</a:t>
              </a:r>
              <a:endParaRPr sz="1800" b="0" i="0" u="none" strike="noStrike" cap="none" dirty="0">
                <a:solidFill>
                  <a:schemeClr val="lt1"/>
                </a:solidFill>
                <a:latin typeface="Calibri"/>
                <a:ea typeface="Calibri"/>
                <a:cs typeface="Calibri"/>
                <a:sym typeface="Calibri"/>
              </a:endParaRPr>
            </a:p>
          </p:txBody>
        </p:sp>
        <p:sp>
          <p:nvSpPr>
            <p:cNvPr id="504" name="Google Shape;504;p23"/>
            <p:cNvSpPr/>
            <p:nvPr/>
          </p:nvSpPr>
          <p:spPr>
            <a:xfrm>
              <a:off x="1600219" y="1645920"/>
              <a:ext cx="4673284" cy="77216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23"/>
            <p:cNvSpPr txBox="1"/>
            <p:nvPr/>
          </p:nvSpPr>
          <p:spPr>
            <a:xfrm>
              <a:off x="1600219" y="1645920"/>
              <a:ext cx="4673284" cy="77216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B. Παιδί, Εαυτός και Κοινωνία-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Β.1 Προσωπική και </a:t>
              </a:r>
              <a:r>
                <a:rPr lang="el-GR" sz="1800" b="0" i="0" u="none" strike="noStrike" cap="none" dirty="0" err="1" smtClean="0">
                  <a:solidFill>
                    <a:schemeClr val="lt1"/>
                  </a:solidFill>
                  <a:latin typeface="Calibri"/>
                  <a:ea typeface="Calibri"/>
                  <a:cs typeface="Calibri"/>
                  <a:sym typeface="Calibri"/>
                </a:rPr>
                <a:t>Κοινωνικοσυναισθηματική</a:t>
              </a:r>
              <a:r>
                <a:rPr lang="el-GR" sz="1800" b="0" i="0" u="none" strike="noStrike" cap="none" dirty="0" smtClean="0">
                  <a:solidFill>
                    <a:schemeClr val="lt1"/>
                  </a:solidFill>
                  <a:latin typeface="Calibri"/>
                  <a:ea typeface="Calibri"/>
                  <a:cs typeface="Calibri"/>
                  <a:sym typeface="Calibri"/>
                </a:rPr>
                <a:t> </a:t>
              </a:r>
              <a:r>
                <a:rPr lang="el-GR" sz="1800" dirty="0">
                  <a:solidFill>
                    <a:schemeClr val="lt1"/>
                  </a:solidFill>
                  <a:latin typeface="Calibri"/>
                  <a:ea typeface="Calibri"/>
                  <a:cs typeface="Calibri"/>
                  <a:sym typeface="Calibri"/>
                </a:rPr>
                <a:t>Α</a:t>
              </a:r>
              <a:r>
                <a:rPr lang="el-GR" sz="1800" b="0" i="0" u="none" strike="noStrike" cap="none" dirty="0" smtClean="0">
                  <a:solidFill>
                    <a:schemeClr val="lt1"/>
                  </a:solidFill>
                  <a:latin typeface="Calibri"/>
                  <a:ea typeface="Calibri"/>
                  <a:cs typeface="Calibri"/>
                  <a:sym typeface="Calibri"/>
                </a:rPr>
                <a:t>νάπτυξη</a:t>
              </a:r>
              <a:endParaRPr sz="1800" b="0" i="0" u="none" strike="noStrike" cap="none" dirty="0">
                <a:solidFill>
                  <a:schemeClr val="lt1"/>
                </a:solidFill>
                <a:latin typeface="Calibri"/>
                <a:ea typeface="Calibri"/>
                <a:cs typeface="Calibri"/>
                <a:sym typeface="Calibri"/>
              </a:endParaRPr>
            </a:p>
          </p:txBody>
        </p:sp>
        <p:sp>
          <p:nvSpPr>
            <p:cNvPr id="506" name="Google Shape;506;p23"/>
            <p:cNvSpPr/>
            <p:nvPr/>
          </p:nvSpPr>
          <p:spPr>
            <a:xfrm>
              <a:off x="1600219" y="2611119"/>
              <a:ext cx="4692912" cy="77216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23"/>
            <p:cNvSpPr txBox="1"/>
            <p:nvPr/>
          </p:nvSpPr>
          <p:spPr>
            <a:xfrm>
              <a:off x="1600219" y="2611119"/>
              <a:ext cx="4692912" cy="77216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l-GR" sz="1700" b="0" i="0" u="none" strike="noStrike" cap="none" dirty="0">
                  <a:solidFill>
                    <a:schemeClr val="lt1"/>
                  </a:solidFill>
                  <a:latin typeface="Calibri"/>
                  <a:ea typeface="Calibri"/>
                  <a:cs typeface="Calibri"/>
                  <a:sym typeface="Calibri"/>
                </a:rPr>
                <a:t>Δ. Παιδί, Σώμα, Δημιουργία και Έκφραση-</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95"/>
                </a:spcBef>
                <a:spcAft>
                  <a:spcPts val="0"/>
                </a:spcAft>
                <a:buClr>
                  <a:srgbClr val="000000"/>
                </a:buClr>
                <a:buSzPts val="1700"/>
                <a:buFont typeface="Arial"/>
                <a:buNone/>
              </a:pPr>
              <a:r>
                <a:rPr lang="el-GR" sz="1700" b="0" i="0" u="none" strike="noStrike" cap="none" dirty="0">
                  <a:solidFill>
                    <a:schemeClr val="lt1"/>
                  </a:solidFill>
                  <a:latin typeface="Calibri"/>
                  <a:ea typeface="Calibri"/>
                  <a:cs typeface="Calibri"/>
                  <a:sym typeface="Calibri"/>
                </a:rPr>
                <a:t>Δ.2. Τέχνες (Μουσική, Θεατρική Τέχνη)</a:t>
              </a:r>
              <a:endParaRPr sz="1700" b="0" i="0" u="none" strike="noStrike" cap="none" dirty="0">
                <a:solidFill>
                  <a:schemeClr val="lt1"/>
                </a:solidFill>
                <a:latin typeface="Calibri"/>
                <a:ea typeface="Calibri"/>
                <a:cs typeface="Calibri"/>
                <a:sym typeface="Calibri"/>
              </a:endParaRPr>
            </a:p>
          </p:txBody>
        </p:sp>
      </p:grpSp>
      <p:cxnSp>
        <p:nvCxnSpPr>
          <p:cNvPr id="3" name="Ευθεία γραμμή σύνδεσης 2">
            <a:extLst>
              <a:ext uri="{FF2B5EF4-FFF2-40B4-BE49-F238E27FC236}">
                <a16:creationId xmlns:a16="http://schemas.microsoft.com/office/drawing/2014/main" id="{B1C80103-BE21-42A8-A438-3CB137F0718D}"/>
              </a:ext>
            </a:extLst>
          </p:cNvPr>
          <p:cNvCxnSpPr/>
          <p:nvPr/>
        </p:nvCxnSpPr>
        <p:spPr>
          <a:xfrm>
            <a:off x="2857372" y="2650603"/>
            <a:ext cx="0" cy="2060293"/>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E17AEADF-A894-45D8-948B-EA7E03B80E7F}"/>
              </a:ext>
            </a:extLst>
          </p:cNvPr>
          <p:cNvCxnSpPr/>
          <p:nvPr/>
        </p:nvCxnSpPr>
        <p:spPr>
          <a:xfrm>
            <a:off x="2857372" y="2650603"/>
            <a:ext cx="53401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9A243A9D-5CD8-4EB3-847C-540FD7A6C9DE}"/>
              </a:ext>
            </a:extLst>
          </p:cNvPr>
          <p:cNvCxnSpPr/>
          <p:nvPr/>
        </p:nvCxnSpPr>
        <p:spPr>
          <a:xfrm>
            <a:off x="2870874" y="3705828"/>
            <a:ext cx="53401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36773B4C-EBB8-4DA2-B11A-F6697E802148}"/>
              </a:ext>
            </a:extLst>
          </p:cNvPr>
          <p:cNvCxnSpPr/>
          <p:nvPr/>
        </p:nvCxnSpPr>
        <p:spPr>
          <a:xfrm>
            <a:off x="2849652" y="4703182"/>
            <a:ext cx="53401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Google Shape;513;p24"/>
          <p:cNvSpPr txBox="1">
            <a:spLocks noGrp="1"/>
          </p:cNvSpPr>
          <p:nvPr>
            <p:ph type="title"/>
          </p:nvPr>
        </p:nvSpPr>
        <p:spPr>
          <a:xfrm>
            <a:off x="771046" y="134634"/>
            <a:ext cx="8435280" cy="12061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265567"/>
              <a:buFont typeface="Calibri"/>
              <a:buNone/>
            </a:pPr>
            <a:r>
              <a:rPr lang="el-GR" dirty="0"/>
              <a:t>	</a:t>
            </a:r>
            <a:r>
              <a:rPr lang="el-GR" sz="2900"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 (Σε δεύτερο χρόνο)</a:t>
            </a:r>
            <a:br>
              <a:rPr lang="el-GR" sz="2900" dirty="0">
                <a:latin typeface="Calibri" panose="020F0502020204030204" pitchFamily="34" charset="0"/>
                <a:ea typeface="Calibri" panose="020F0502020204030204" pitchFamily="34" charset="0"/>
                <a:cs typeface="Calibri" panose="020F0502020204030204" pitchFamily="34" charset="0"/>
              </a:rPr>
            </a:br>
            <a:r>
              <a:rPr lang="el-GR" sz="2900" dirty="0">
                <a:latin typeface="Calibri" panose="020F0502020204030204" pitchFamily="34" charset="0"/>
                <a:ea typeface="Calibri" panose="020F0502020204030204" pitchFamily="34" charset="0"/>
                <a:cs typeface="Calibri" panose="020F0502020204030204" pitchFamily="34" charset="0"/>
              </a:rPr>
              <a:t>Α. Παιδί και Επικοινωνία - Α.1 Γλώσσα</a:t>
            </a:r>
            <a:endParaRPr sz="2900" dirty="0">
              <a:latin typeface="Calibri" panose="020F0502020204030204" pitchFamily="34" charset="0"/>
              <a:ea typeface="Calibri" panose="020F0502020204030204" pitchFamily="34" charset="0"/>
              <a:cs typeface="Calibri" panose="020F0502020204030204" pitchFamily="34" charset="0"/>
            </a:endParaRPr>
          </a:p>
        </p:txBody>
      </p:sp>
      <p:grpSp>
        <p:nvGrpSpPr>
          <p:cNvPr id="514" name="Google Shape;514;p24"/>
          <p:cNvGrpSpPr/>
          <p:nvPr/>
        </p:nvGrpSpPr>
        <p:grpSpPr>
          <a:xfrm>
            <a:off x="1979722" y="1600200"/>
            <a:ext cx="6707077" cy="4458523"/>
            <a:chOff x="1522522" y="0"/>
            <a:chExt cx="6707077" cy="4458523"/>
          </a:xfrm>
        </p:grpSpPr>
        <p:sp>
          <p:nvSpPr>
            <p:cNvPr id="515" name="Google Shape;515;p24"/>
            <p:cNvSpPr/>
            <p:nvPr/>
          </p:nvSpPr>
          <p:spPr>
            <a:xfrm>
              <a:off x="2921953" y="0"/>
              <a:ext cx="2860296" cy="1840378"/>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24"/>
            <p:cNvSpPr txBox="1"/>
            <p:nvPr/>
          </p:nvSpPr>
          <p:spPr>
            <a:xfrm>
              <a:off x="3340834" y="269517"/>
              <a:ext cx="2022534" cy="13013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l-GR" sz="2400" b="1" i="0" u="none" strike="noStrike" cap="none" dirty="0">
                  <a:solidFill>
                    <a:schemeClr val="lt1"/>
                  </a:solidFill>
                  <a:latin typeface="Calibri"/>
                  <a:ea typeface="Calibri"/>
                  <a:cs typeface="Calibri"/>
                  <a:sym typeface="Calibri"/>
                </a:rPr>
                <a:t>ΠΜΑ</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2400"/>
                <a:buFont typeface="Arial"/>
                <a:buNone/>
              </a:pPr>
              <a:r>
                <a:rPr lang="el-GR" sz="2400" b="1" dirty="0">
                  <a:solidFill>
                    <a:schemeClr val="lt1"/>
                  </a:solidFill>
                  <a:latin typeface="Calibri"/>
                  <a:ea typeface="Calibri"/>
                  <a:cs typeface="Calibri"/>
                  <a:sym typeface="Calibri"/>
                </a:rPr>
                <a:t>Δ</a:t>
              </a:r>
              <a:r>
                <a:rPr lang="el-GR" sz="2400" b="1" i="0" u="none" strike="noStrike" cap="none" dirty="0">
                  <a:solidFill>
                    <a:schemeClr val="lt1"/>
                  </a:solidFill>
                  <a:latin typeface="Calibri"/>
                  <a:ea typeface="Calibri"/>
                  <a:cs typeface="Calibri"/>
                  <a:sym typeface="Calibri"/>
                </a:rPr>
                <a:t>εξιότητες και Στάσεις</a:t>
              </a:r>
              <a:endParaRPr sz="2400" b="1" i="0" u="none" strike="noStrike" cap="none" dirty="0">
                <a:solidFill>
                  <a:schemeClr val="lt1"/>
                </a:solidFill>
                <a:latin typeface="Calibri"/>
                <a:ea typeface="Calibri"/>
                <a:cs typeface="Calibri"/>
                <a:sym typeface="Calibri"/>
              </a:endParaRPr>
            </a:p>
          </p:txBody>
        </p:sp>
        <p:sp>
          <p:nvSpPr>
            <p:cNvPr id="517" name="Google Shape;517;p24"/>
            <p:cNvSpPr/>
            <p:nvPr/>
          </p:nvSpPr>
          <p:spPr>
            <a:xfrm rot="8221184">
              <a:off x="3063172" y="1848213"/>
              <a:ext cx="550180" cy="3348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24"/>
            <p:cNvSpPr txBox="1"/>
            <p:nvPr/>
          </p:nvSpPr>
          <p:spPr>
            <a:xfrm rot="-2578816">
              <a:off x="3324507" y="1851202"/>
              <a:ext cx="27509" cy="275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19" name="Google Shape;519;p24"/>
            <p:cNvSpPr/>
            <p:nvPr/>
          </p:nvSpPr>
          <p:spPr>
            <a:xfrm>
              <a:off x="1522522" y="1900805"/>
              <a:ext cx="2002158" cy="1446621"/>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24"/>
            <p:cNvSpPr txBox="1"/>
            <p:nvPr/>
          </p:nvSpPr>
          <p:spPr>
            <a:xfrm>
              <a:off x="1815731" y="2112658"/>
              <a:ext cx="1415740" cy="102291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κάνουν περιγραφές με λογική σειρά και συνέπεια (i)</a:t>
              </a:r>
              <a:endParaRPr sz="1600" b="0" i="0" u="none" strike="noStrike" cap="none" dirty="0">
                <a:solidFill>
                  <a:schemeClr val="lt1"/>
                </a:solidFill>
                <a:latin typeface="Calibri"/>
                <a:ea typeface="Calibri"/>
                <a:cs typeface="Calibri"/>
                <a:sym typeface="Calibri"/>
              </a:endParaRPr>
            </a:p>
          </p:txBody>
        </p:sp>
        <p:sp>
          <p:nvSpPr>
            <p:cNvPr id="521" name="Google Shape;521;p24"/>
            <p:cNvSpPr/>
            <p:nvPr/>
          </p:nvSpPr>
          <p:spPr>
            <a:xfrm rot="1506159">
              <a:off x="5499313" y="1485210"/>
              <a:ext cx="189143" cy="3348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4"/>
            <p:cNvSpPr txBox="1"/>
            <p:nvPr/>
          </p:nvSpPr>
          <p:spPr>
            <a:xfrm rot="1506159">
              <a:off x="5589156" y="1497224"/>
              <a:ext cx="9457" cy="94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23" name="Google Shape;523;p24"/>
            <p:cNvSpPr/>
            <p:nvPr/>
          </p:nvSpPr>
          <p:spPr>
            <a:xfrm>
              <a:off x="5498106" y="982816"/>
              <a:ext cx="2731493" cy="2228210"/>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24"/>
            <p:cNvSpPr txBox="1"/>
            <p:nvPr/>
          </p:nvSpPr>
          <p:spPr>
            <a:xfrm>
              <a:off x="5898124" y="1309130"/>
              <a:ext cx="2041397" cy="157558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προσαρμόζουν τους κώδικες επικοινωνίας στις απαιτήσεις της εκάστοτε κατάστασης και των κοινωνικοπολιτισμικών συνθηκών (ii)</a:t>
              </a:r>
              <a:endParaRPr sz="1600" b="0" i="0" u="none" strike="noStrike" cap="none" dirty="0">
                <a:solidFill>
                  <a:schemeClr val="lt1"/>
                </a:solidFill>
                <a:latin typeface="Calibri"/>
                <a:ea typeface="Calibri"/>
                <a:cs typeface="Calibri"/>
                <a:sym typeface="Calibri"/>
              </a:endParaRPr>
            </a:p>
          </p:txBody>
        </p:sp>
        <p:sp>
          <p:nvSpPr>
            <p:cNvPr id="525" name="Google Shape;525;p24"/>
            <p:cNvSpPr/>
            <p:nvPr/>
          </p:nvSpPr>
          <p:spPr>
            <a:xfrm rot="5326256">
              <a:off x="4024961" y="2177950"/>
              <a:ext cx="708968" cy="3348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24"/>
            <p:cNvSpPr txBox="1"/>
            <p:nvPr/>
          </p:nvSpPr>
          <p:spPr>
            <a:xfrm rot="5326256">
              <a:off x="4361721" y="2176969"/>
              <a:ext cx="35448" cy="354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27" name="Google Shape;527;p24"/>
            <p:cNvSpPr/>
            <p:nvPr/>
          </p:nvSpPr>
          <p:spPr>
            <a:xfrm>
              <a:off x="3435424" y="2548883"/>
              <a:ext cx="1944210" cy="1909640"/>
            </a:xfrm>
            <a:prstGeom prst="ellipse">
              <a:avLst/>
            </a:prstGeom>
            <a:solidFill>
              <a:srgbClr val="538C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24"/>
            <p:cNvSpPr txBox="1"/>
            <p:nvPr/>
          </p:nvSpPr>
          <p:spPr>
            <a:xfrm>
              <a:off x="3720147" y="2828543"/>
              <a:ext cx="1374764" cy="135032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500" b="0" i="0" u="none" strike="noStrike" cap="none" dirty="0">
                  <a:solidFill>
                    <a:schemeClr val="lt1"/>
                  </a:solidFill>
                  <a:latin typeface="Calibri"/>
                  <a:ea typeface="Calibri"/>
                  <a:cs typeface="Calibri"/>
                  <a:sym typeface="Calibri"/>
                </a:rPr>
                <a:t>Να υιοθετούν τους κανόνες/αρχές που διέπουν τη γλώσσα ως δομή και ως σύστημα επικοινωνίας (ii)</a:t>
              </a:r>
              <a:endParaRPr sz="15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100000"/>
              </a:lnSpc>
              <a:spcBef>
                <a:spcPts val="0"/>
              </a:spcBef>
              <a:spcAft>
                <a:spcPts val="0"/>
              </a:spcAft>
              <a:buClr>
                <a:schemeClr val="dk1"/>
              </a:buClr>
              <a:buSzPts val="792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br>
              <a:rPr lang="el-GR" sz="4000" dirty="0">
                <a:latin typeface="Calibri" panose="020F0502020204030204" pitchFamily="34" charset="0"/>
                <a:ea typeface="Calibri" panose="020F0502020204030204" pitchFamily="34" charset="0"/>
                <a:cs typeface="Calibri" panose="020F0502020204030204" pitchFamily="34" charset="0"/>
              </a:rPr>
            </a:br>
            <a:r>
              <a:rPr lang="el-GR" sz="2200" dirty="0">
                <a:latin typeface="Calibri" panose="020F0502020204030204" pitchFamily="34" charset="0"/>
                <a:ea typeface="Calibri" panose="020F0502020204030204" pitchFamily="34" charset="0"/>
                <a:cs typeface="Calibri" panose="020F0502020204030204" pitchFamily="34" charset="0"/>
              </a:rPr>
              <a:t>(Τζιάνι Ροντάρι)</a:t>
            </a:r>
            <a:endParaRPr sz="2200" dirty="0">
              <a:latin typeface="Calibri" panose="020F0502020204030204" pitchFamily="34" charset="0"/>
              <a:ea typeface="Calibri" panose="020F0502020204030204" pitchFamily="34" charset="0"/>
              <a:cs typeface="Calibri" panose="020F0502020204030204" pitchFamily="34" charset="0"/>
            </a:endParaRPr>
          </a:p>
        </p:txBody>
      </p:sp>
      <p:sp>
        <p:nvSpPr>
          <p:cNvPr id="535" name="Google Shape;535;p25"/>
          <p:cNvSpPr txBox="1">
            <a:spLocks noGrp="1"/>
          </p:cNvSpPr>
          <p:nvPr>
            <p:ph type="body" idx="1"/>
          </p:nvPr>
        </p:nvSpPr>
        <p:spPr>
          <a:xfrm>
            <a:off x="457200" y="1438154"/>
            <a:ext cx="8229600" cy="5177100"/>
          </a:xfrm>
          <a:prstGeom prst="rect">
            <a:avLst/>
          </a:prstGeom>
          <a:noFill/>
          <a:ln>
            <a:noFill/>
          </a:ln>
        </p:spPr>
        <p:txBody>
          <a:bodyPr spcFirstLastPara="1" wrap="square" lIns="91425" tIns="45700" rIns="91425" bIns="45700" anchor="t" anchorCtr="0">
            <a:normAutofit fontScale="92500" lnSpcReduction="10000"/>
          </a:bodyPr>
          <a:lstStyle/>
          <a:p>
            <a:pPr marL="1600200" lvl="3" indent="-240030" algn="just" rtl="0">
              <a:lnSpc>
                <a:spcPct val="100000"/>
              </a:lnSpc>
              <a:spcBef>
                <a:spcPts val="0"/>
              </a:spcBef>
              <a:spcAft>
                <a:spcPts val="0"/>
              </a:spcAft>
              <a:buClr>
                <a:schemeClr val="dk1"/>
              </a:buClr>
              <a:buSzPts val="2400"/>
              <a:buChar char="–"/>
            </a:pPr>
            <a:r>
              <a:rPr lang="el-GR" sz="2400" dirty="0"/>
              <a:t> </a:t>
            </a:r>
            <a:r>
              <a:rPr lang="el-GR" sz="2400" dirty="0">
                <a:latin typeface="Calibri" panose="020F0502020204030204" pitchFamily="34" charset="0"/>
                <a:ea typeface="Calibri" panose="020F0502020204030204" pitchFamily="34" charset="0"/>
                <a:cs typeface="Calibri" panose="020F0502020204030204" pitchFamily="34" charset="0"/>
              </a:rPr>
              <a:t>Κατά τη δεύτερη αφήγηση φροντίζουμε να δίνουμε λάθος δομικά στοιχεία του παραμυθιού, όπως ονόματα, πρόσωπα, τόπους κ.λπ.</a:t>
            </a:r>
            <a:endParaRPr dirty="0">
              <a:latin typeface="Calibri" panose="020F0502020204030204" pitchFamily="34" charset="0"/>
              <a:ea typeface="Calibri" panose="020F0502020204030204" pitchFamily="34" charset="0"/>
              <a:cs typeface="Calibri" panose="020F0502020204030204" pitchFamily="34" charset="0"/>
            </a:endParaRPr>
          </a:p>
          <a:p>
            <a:pPr marL="2057400" lvl="4" indent="-237711" algn="just" rtl="0">
              <a:lnSpc>
                <a:spcPct val="100000"/>
              </a:lnSpc>
              <a:spcBef>
                <a:spcPts val="351"/>
              </a:spcBef>
              <a:spcAft>
                <a:spcPts val="0"/>
              </a:spcAft>
              <a:buClr>
                <a:schemeClr val="dk1"/>
              </a:buClr>
              <a:buSzPts val="1900"/>
              <a:buChar char="»"/>
            </a:pPr>
            <a:r>
              <a:rPr lang="el-GR" sz="1900" i="1" dirty="0">
                <a:latin typeface="Calibri" panose="020F0502020204030204" pitchFamily="34" charset="0"/>
                <a:ea typeface="Calibri" panose="020F0502020204030204" pitchFamily="34" charset="0"/>
                <a:cs typeface="Calibri" panose="020F0502020204030204" pitchFamily="34" charset="0"/>
              </a:rPr>
              <a:t>Π.χ. Μια φορά κι έναν καιρό, σ’ ένα πανέμορφο ανάκτορο ζούσε ο αυτοκράτορας της Κίνας. Στον κήπο του ζούσε ένας…ελέφαντας!</a:t>
            </a:r>
            <a:endParaRPr dirty="0">
              <a:latin typeface="Calibri" panose="020F0502020204030204" pitchFamily="34" charset="0"/>
              <a:ea typeface="Calibri" panose="020F0502020204030204" pitchFamily="34" charset="0"/>
              <a:cs typeface="Calibri" panose="020F0502020204030204" pitchFamily="34" charset="0"/>
            </a:endParaRPr>
          </a:p>
          <a:p>
            <a:pPr marL="2057400" lvl="4" indent="-237711" algn="just" rtl="0">
              <a:lnSpc>
                <a:spcPct val="100000"/>
              </a:lnSpc>
              <a:spcBef>
                <a:spcPts val="351"/>
              </a:spcBef>
              <a:spcAft>
                <a:spcPts val="0"/>
              </a:spcAft>
              <a:buClr>
                <a:schemeClr val="dk1"/>
              </a:buClr>
              <a:buSzPts val="1900"/>
              <a:buChar char="»"/>
            </a:pPr>
            <a:r>
              <a:rPr lang="el-GR" sz="1900" i="1" dirty="0">
                <a:latin typeface="Calibri" panose="020F0502020204030204" pitchFamily="34" charset="0"/>
                <a:ea typeface="Calibri" panose="020F0502020204030204" pitchFamily="34" charset="0"/>
                <a:cs typeface="Calibri" panose="020F0502020204030204" pitchFamily="34" charset="0"/>
              </a:rPr>
              <a:t>Όχι, ένα αηδόνι ζούσε στον κήπο!</a:t>
            </a:r>
            <a:endParaRPr dirty="0">
              <a:latin typeface="Calibri" panose="020F0502020204030204" pitchFamily="34" charset="0"/>
              <a:ea typeface="Calibri" panose="020F0502020204030204" pitchFamily="34" charset="0"/>
              <a:cs typeface="Calibri" panose="020F0502020204030204" pitchFamily="34" charset="0"/>
            </a:endParaRPr>
          </a:p>
          <a:p>
            <a:pPr marL="2057400" lvl="4" indent="-237711" algn="just" rtl="0">
              <a:lnSpc>
                <a:spcPct val="100000"/>
              </a:lnSpc>
              <a:spcBef>
                <a:spcPts val="351"/>
              </a:spcBef>
              <a:spcAft>
                <a:spcPts val="0"/>
              </a:spcAft>
              <a:buClr>
                <a:schemeClr val="dk1"/>
              </a:buClr>
              <a:buSzPts val="1900"/>
              <a:buChar char="»"/>
            </a:pPr>
            <a:r>
              <a:rPr lang="el-GR" sz="1900" i="1" dirty="0">
                <a:latin typeface="Calibri" panose="020F0502020204030204" pitchFamily="34" charset="0"/>
                <a:ea typeface="Calibri" panose="020F0502020204030204" pitchFamily="34" charset="0"/>
                <a:cs typeface="Calibri" panose="020F0502020204030204" pitchFamily="34" charset="0"/>
              </a:rPr>
              <a:t>Α, ναι! Ένα αηδόνι που κελαηδούσε πολύ άσχημα!</a:t>
            </a:r>
            <a:endParaRPr dirty="0">
              <a:latin typeface="Calibri" panose="020F0502020204030204" pitchFamily="34" charset="0"/>
              <a:ea typeface="Calibri" panose="020F0502020204030204" pitchFamily="34" charset="0"/>
              <a:cs typeface="Calibri" panose="020F0502020204030204" pitchFamily="34" charset="0"/>
            </a:endParaRPr>
          </a:p>
          <a:p>
            <a:pPr marL="2057400" lvl="4" indent="-237711" algn="just" rtl="0">
              <a:lnSpc>
                <a:spcPct val="100000"/>
              </a:lnSpc>
              <a:spcBef>
                <a:spcPts val="351"/>
              </a:spcBef>
              <a:spcAft>
                <a:spcPts val="0"/>
              </a:spcAft>
              <a:buClr>
                <a:schemeClr val="dk1"/>
              </a:buClr>
              <a:buSzPts val="1900"/>
              <a:buChar char="»"/>
            </a:pPr>
            <a:r>
              <a:rPr lang="el-GR" sz="1900" i="1" dirty="0">
                <a:latin typeface="Calibri" panose="020F0502020204030204" pitchFamily="34" charset="0"/>
                <a:ea typeface="Calibri" panose="020F0502020204030204" pitchFamily="34" charset="0"/>
                <a:cs typeface="Calibri" panose="020F0502020204030204" pitchFamily="34" charset="0"/>
              </a:rPr>
              <a:t>Όχι, το αηδόνι κελαηδούσε υπέροχα…</a:t>
            </a:r>
            <a:endParaRPr sz="1900" i="1" dirty="0">
              <a:latin typeface="Calibri" panose="020F0502020204030204" pitchFamily="34" charset="0"/>
              <a:ea typeface="Calibri" panose="020F0502020204030204" pitchFamily="34" charset="0"/>
              <a:cs typeface="Calibri" panose="020F0502020204030204" pitchFamily="34" charset="0"/>
            </a:endParaRPr>
          </a:p>
          <a:p>
            <a:pPr marL="2286000" lvl="0" indent="0" algn="just" rtl="0">
              <a:lnSpc>
                <a:spcPct val="100000"/>
              </a:lnSpc>
              <a:spcBef>
                <a:spcPts val="351"/>
              </a:spcBef>
              <a:spcAft>
                <a:spcPts val="0"/>
              </a:spcAft>
              <a:buNone/>
            </a:pPr>
            <a:endParaRPr sz="1900" i="1" dirty="0">
              <a:latin typeface="Calibri" panose="020F0502020204030204" pitchFamily="34" charset="0"/>
              <a:ea typeface="Calibri" panose="020F0502020204030204" pitchFamily="34" charset="0"/>
              <a:cs typeface="Calibri" panose="020F0502020204030204" pitchFamily="34" charset="0"/>
            </a:endParaRPr>
          </a:p>
          <a:p>
            <a:pPr marL="1600200" lvl="3" indent="-240030" algn="just" rtl="0">
              <a:lnSpc>
                <a:spcPct val="100000"/>
              </a:lnSpc>
              <a:spcBef>
                <a:spcPts val="444"/>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 Προμελετημένη και οργανωμένη ανατροπή του παραμυθιού για να δημιουργήσουμε ένα άλλο παραμύθι</a:t>
            </a:r>
            <a:endParaRPr dirty="0">
              <a:latin typeface="Calibri" panose="020F0502020204030204" pitchFamily="34" charset="0"/>
              <a:ea typeface="Calibri" panose="020F0502020204030204" pitchFamily="34" charset="0"/>
              <a:cs typeface="Calibri" panose="020F0502020204030204" pitchFamily="34" charset="0"/>
            </a:endParaRPr>
          </a:p>
          <a:p>
            <a:pPr marL="2057400" lvl="4" indent="-237711" algn="just" rtl="0">
              <a:lnSpc>
                <a:spcPct val="100000"/>
              </a:lnSpc>
              <a:spcBef>
                <a:spcPts val="351"/>
              </a:spcBef>
              <a:spcAft>
                <a:spcPts val="0"/>
              </a:spcAft>
              <a:buClr>
                <a:schemeClr val="dk1"/>
              </a:buClr>
              <a:buSzPts val="1900"/>
              <a:buChar char="»"/>
            </a:pPr>
            <a:r>
              <a:rPr lang="el-GR" sz="1900" i="1" dirty="0">
                <a:latin typeface="Calibri" panose="020F0502020204030204" pitchFamily="34" charset="0"/>
                <a:ea typeface="Calibri" panose="020F0502020204030204" pitchFamily="34" charset="0"/>
                <a:cs typeface="Calibri" panose="020F0502020204030204" pitchFamily="34" charset="0"/>
              </a:rPr>
              <a:t>Π.χ. το αηδόνι ζει σε ένα υπέροχο ανάκτορο και ο αυτοκράτορας είναι ένας καλόκαρδος ψαράς που ζει στον κήπο και το αηδόνι θέλει να τον πάρει μαζί του γιατί είναι ο καλύτερός του φίλος</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444"/>
              </a:spcBef>
              <a:spcAft>
                <a:spcPts val="0"/>
              </a:spcAft>
              <a:buClr>
                <a:schemeClr val="dk1"/>
              </a:buClr>
              <a:buSzPts val="2400"/>
              <a:buNone/>
            </a:pPr>
            <a:endParaRPr sz="24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26"/>
          <p:cNvSpPr txBox="1">
            <a:spLocks noGrp="1"/>
          </p:cNvSpPr>
          <p:nvPr>
            <p:ph type="title"/>
          </p:nvPr>
        </p:nvSpPr>
        <p:spPr>
          <a:xfrm>
            <a:off x="1835698" y="200497"/>
            <a:ext cx="727357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265567"/>
              <a:buFont typeface="Calibri"/>
              <a:buNone/>
            </a:pPr>
            <a:r>
              <a:rPr lang="el-GR" dirty="0"/>
              <a:t>	         </a:t>
            </a:r>
            <a:r>
              <a:rPr lang="el-GR" sz="2700"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a:t>
            </a:r>
            <a:br>
              <a:rPr lang="el-GR" sz="2700" dirty="0">
                <a:latin typeface="Calibri" panose="020F0502020204030204" pitchFamily="34" charset="0"/>
                <a:ea typeface="Calibri" panose="020F0502020204030204" pitchFamily="34" charset="0"/>
                <a:cs typeface="Calibri" panose="020F0502020204030204" pitchFamily="34" charset="0"/>
              </a:rPr>
            </a:br>
            <a:r>
              <a:rPr lang="el-GR" sz="2700" dirty="0">
                <a:latin typeface="Calibri" panose="020F0502020204030204" pitchFamily="34" charset="0"/>
                <a:ea typeface="Calibri" panose="020F0502020204030204" pitchFamily="34" charset="0"/>
                <a:cs typeface="Calibri" panose="020F0502020204030204" pitchFamily="34" charset="0"/>
              </a:rPr>
              <a:t>	      B. Παιδί, Εαυτός και Κοινωνία- Β.1 Προσωπική και </a:t>
            </a:r>
            <a:r>
              <a:rPr lang="el-GR" sz="2700" dirty="0" err="1">
                <a:latin typeface="Calibri" panose="020F0502020204030204" pitchFamily="34" charset="0"/>
                <a:ea typeface="Calibri" panose="020F0502020204030204" pitchFamily="34" charset="0"/>
                <a:cs typeface="Calibri" panose="020F0502020204030204" pitchFamily="34" charset="0"/>
              </a:rPr>
              <a:t>Κοινωνικοσυναισθηματική</a:t>
            </a:r>
            <a:r>
              <a:rPr lang="el-GR" sz="2700" dirty="0">
                <a:latin typeface="Calibri" panose="020F0502020204030204" pitchFamily="34" charset="0"/>
                <a:ea typeface="Calibri" panose="020F0502020204030204" pitchFamily="34" charset="0"/>
                <a:cs typeface="Calibri" panose="020F0502020204030204" pitchFamily="34" charset="0"/>
              </a:rPr>
              <a:t> </a:t>
            </a:r>
            <a:r>
              <a:rPr lang="el-GR" sz="2700" dirty="0" smtClean="0">
                <a:latin typeface="Calibri" panose="020F0502020204030204" pitchFamily="34" charset="0"/>
                <a:ea typeface="Calibri" panose="020F0502020204030204" pitchFamily="34" charset="0"/>
                <a:cs typeface="Calibri" panose="020F0502020204030204" pitchFamily="34" charset="0"/>
              </a:rPr>
              <a:t>Ανάπτυξη</a:t>
            </a:r>
            <a:endParaRPr sz="2700" dirty="0">
              <a:latin typeface="Calibri" panose="020F0502020204030204" pitchFamily="34" charset="0"/>
              <a:ea typeface="Calibri" panose="020F0502020204030204" pitchFamily="34" charset="0"/>
              <a:cs typeface="Calibri" panose="020F0502020204030204" pitchFamily="34" charset="0"/>
            </a:endParaRPr>
          </a:p>
        </p:txBody>
      </p:sp>
      <p:grpSp>
        <p:nvGrpSpPr>
          <p:cNvPr id="542" name="Google Shape;542;p26"/>
          <p:cNvGrpSpPr/>
          <p:nvPr/>
        </p:nvGrpSpPr>
        <p:grpSpPr>
          <a:xfrm>
            <a:off x="1835698" y="1600200"/>
            <a:ext cx="6851101" cy="4458523"/>
            <a:chOff x="1378498" y="0"/>
            <a:chExt cx="6851101" cy="4458523"/>
          </a:xfrm>
        </p:grpSpPr>
        <p:sp>
          <p:nvSpPr>
            <p:cNvPr id="543" name="Google Shape;543;p26"/>
            <p:cNvSpPr/>
            <p:nvPr/>
          </p:nvSpPr>
          <p:spPr>
            <a:xfrm>
              <a:off x="2921953" y="0"/>
              <a:ext cx="2860296" cy="1840378"/>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26"/>
            <p:cNvSpPr txBox="1"/>
            <p:nvPr/>
          </p:nvSpPr>
          <p:spPr>
            <a:xfrm>
              <a:off x="3340834" y="269517"/>
              <a:ext cx="2022534" cy="130134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ΠΜΑ Γνώσεις</a:t>
              </a:r>
              <a:endParaRPr sz="3200" b="1" i="0" u="none" strike="noStrike" cap="none" dirty="0">
                <a:solidFill>
                  <a:schemeClr val="lt1"/>
                </a:solidFill>
                <a:latin typeface="Calibri"/>
                <a:ea typeface="Calibri"/>
                <a:cs typeface="Calibri"/>
                <a:sym typeface="Calibri"/>
              </a:endParaRPr>
            </a:p>
          </p:txBody>
        </p:sp>
        <p:sp>
          <p:nvSpPr>
            <p:cNvPr id="545" name="Google Shape;545;p26"/>
            <p:cNvSpPr/>
            <p:nvPr/>
          </p:nvSpPr>
          <p:spPr>
            <a:xfrm rot="8280121">
              <a:off x="2917249" y="1883688"/>
              <a:ext cx="692210" cy="3348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26"/>
            <p:cNvSpPr txBox="1"/>
            <p:nvPr/>
          </p:nvSpPr>
          <p:spPr>
            <a:xfrm rot="-2519879">
              <a:off x="3246049" y="1883126"/>
              <a:ext cx="34610" cy="3461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47" name="Google Shape;547;p26"/>
            <p:cNvSpPr/>
            <p:nvPr/>
          </p:nvSpPr>
          <p:spPr>
            <a:xfrm>
              <a:off x="1378498" y="1972821"/>
              <a:ext cx="2002158" cy="1446621"/>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26"/>
            <p:cNvSpPr txBox="1"/>
            <p:nvPr/>
          </p:nvSpPr>
          <p:spPr>
            <a:xfrm>
              <a:off x="1671707" y="2184674"/>
              <a:ext cx="1415740" cy="102291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αναγνωρίζουν θετικά και αρνητικά συναισθήματα (i)</a:t>
              </a:r>
              <a:endParaRPr sz="1600" b="0" i="0" u="none" strike="noStrike" cap="none" dirty="0">
                <a:solidFill>
                  <a:schemeClr val="lt1"/>
                </a:solidFill>
                <a:latin typeface="Calibri"/>
                <a:ea typeface="Calibri"/>
                <a:cs typeface="Calibri"/>
                <a:sym typeface="Calibri"/>
              </a:endParaRPr>
            </a:p>
          </p:txBody>
        </p:sp>
        <p:sp>
          <p:nvSpPr>
            <p:cNvPr id="549" name="Google Shape;549;p26"/>
            <p:cNvSpPr/>
            <p:nvPr/>
          </p:nvSpPr>
          <p:spPr>
            <a:xfrm rot="1506159">
              <a:off x="5499313" y="1485210"/>
              <a:ext cx="189143" cy="3348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26"/>
            <p:cNvSpPr txBox="1"/>
            <p:nvPr/>
          </p:nvSpPr>
          <p:spPr>
            <a:xfrm rot="1506159">
              <a:off x="5589156" y="1497224"/>
              <a:ext cx="9457" cy="94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51" name="Google Shape;551;p26"/>
            <p:cNvSpPr/>
            <p:nvPr/>
          </p:nvSpPr>
          <p:spPr>
            <a:xfrm>
              <a:off x="5498106" y="982816"/>
              <a:ext cx="2731493" cy="2228210"/>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26"/>
            <p:cNvSpPr txBox="1"/>
            <p:nvPr/>
          </p:nvSpPr>
          <p:spPr>
            <a:xfrm>
              <a:off x="5898124" y="1309130"/>
              <a:ext cx="1931457" cy="157558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διακρίνουν καταστάσεις που μπορεί να τους δημιουργούν θετικά και αρνητικά συναισθήματα (i)</a:t>
              </a:r>
              <a:endParaRPr sz="1600" b="0" i="0" u="none" strike="noStrike" cap="none" dirty="0">
                <a:solidFill>
                  <a:schemeClr val="lt1"/>
                </a:solidFill>
                <a:latin typeface="Calibri"/>
                <a:ea typeface="Calibri"/>
                <a:cs typeface="Calibri"/>
                <a:sym typeface="Calibri"/>
              </a:endParaRPr>
            </a:p>
          </p:txBody>
        </p:sp>
        <p:sp>
          <p:nvSpPr>
            <p:cNvPr id="553" name="Google Shape;553;p26"/>
            <p:cNvSpPr/>
            <p:nvPr/>
          </p:nvSpPr>
          <p:spPr>
            <a:xfrm rot="5326256">
              <a:off x="4024961" y="2177950"/>
              <a:ext cx="708968" cy="33486"/>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26"/>
            <p:cNvSpPr txBox="1"/>
            <p:nvPr/>
          </p:nvSpPr>
          <p:spPr>
            <a:xfrm rot="5326256">
              <a:off x="4361721" y="2176969"/>
              <a:ext cx="35448" cy="354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55" name="Google Shape;555;p26"/>
            <p:cNvSpPr/>
            <p:nvPr/>
          </p:nvSpPr>
          <p:spPr>
            <a:xfrm>
              <a:off x="3435424" y="2548883"/>
              <a:ext cx="1944210" cy="1909640"/>
            </a:xfrm>
            <a:prstGeom prst="ellipse">
              <a:avLst/>
            </a:prstGeom>
            <a:solidFill>
              <a:srgbClr val="93B3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26"/>
            <p:cNvSpPr txBox="1"/>
            <p:nvPr/>
          </p:nvSpPr>
          <p:spPr>
            <a:xfrm>
              <a:off x="3720147" y="2828543"/>
              <a:ext cx="1374764" cy="135032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αναγνωρίζουν κοινωνικές συμβάσεις που διέπουν την έκφραση συναισθημάτων (ii)</a:t>
              </a:r>
              <a:endParaRPr sz="1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27"/>
          <p:cNvSpPr txBox="1">
            <a:spLocks noGrp="1"/>
          </p:cNvSpPr>
          <p:nvPr>
            <p:ph type="title"/>
          </p:nvPr>
        </p:nvSpPr>
        <p:spPr>
          <a:xfrm>
            <a:off x="1593130" y="134025"/>
            <a:ext cx="7955983"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317895"/>
              <a:buFont typeface="Calibri"/>
              <a:buNone/>
            </a:pPr>
            <a:r>
              <a:rPr lang="el-GR" dirty="0"/>
              <a:t>		</a:t>
            </a:r>
            <a:r>
              <a:rPr lang="el-GR" sz="2255"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a:t>
            </a:r>
            <a:endParaRPr sz="2255"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ct val="317895"/>
              <a:buFont typeface="Calibri"/>
              <a:buNone/>
            </a:pPr>
            <a:r>
              <a:rPr lang="el-GR" sz="2255" dirty="0">
                <a:latin typeface="Calibri" panose="020F0502020204030204" pitchFamily="34" charset="0"/>
                <a:ea typeface="Calibri" panose="020F0502020204030204" pitchFamily="34" charset="0"/>
                <a:cs typeface="Calibri" panose="020F0502020204030204" pitchFamily="34" charset="0"/>
              </a:rPr>
              <a:t>               B. Παιδί, Εαυτός και Κοινωνία- Β.1 Προσωπική και Κοινωνικοσυναισθηματική Ανάπτυξη - Β.1.2 Συναισθηματική Επίγνωση</a:t>
            </a:r>
            <a:endParaRPr sz="2255" dirty="0">
              <a:latin typeface="Calibri" panose="020F0502020204030204" pitchFamily="34" charset="0"/>
              <a:ea typeface="Calibri" panose="020F0502020204030204" pitchFamily="34" charset="0"/>
              <a:cs typeface="Calibri" panose="020F0502020204030204" pitchFamily="34" charset="0"/>
            </a:endParaRPr>
          </a:p>
        </p:txBody>
      </p:sp>
      <p:grpSp>
        <p:nvGrpSpPr>
          <p:cNvPr id="563" name="Google Shape;563;p27"/>
          <p:cNvGrpSpPr/>
          <p:nvPr/>
        </p:nvGrpSpPr>
        <p:grpSpPr>
          <a:xfrm>
            <a:off x="1768813" y="1556792"/>
            <a:ext cx="7267682" cy="4883507"/>
            <a:chOff x="1275609" y="0"/>
            <a:chExt cx="7267682" cy="4883507"/>
          </a:xfrm>
        </p:grpSpPr>
        <p:sp>
          <p:nvSpPr>
            <p:cNvPr id="564" name="Google Shape;564;p27"/>
            <p:cNvSpPr/>
            <p:nvPr/>
          </p:nvSpPr>
          <p:spPr>
            <a:xfrm>
              <a:off x="3184218" y="0"/>
              <a:ext cx="3134354" cy="1984174"/>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27"/>
            <p:cNvSpPr txBox="1"/>
            <p:nvPr/>
          </p:nvSpPr>
          <p:spPr>
            <a:xfrm>
              <a:off x="3643234" y="290576"/>
              <a:ext cx="2216322" cy="140302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ΠΜΑ Δεξιότητες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12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και Στάσεις</a:t>
              </a:r>
              <a:endParaRPr sz="3200" b="1" i="0" u="none" strike="noStrike" cap="none" dirty="0">
                <a:solidFill>
                  <a:schemeClr val="lt1"/>
                </a:solidFill>
                <a:latin typeface="Calibri"/>
                <a:ea typeface="Calibri"/>
                <a:cs typeface="Calibri"/>
                <a:sym typeface="Calibri"/>
              </a:endParaRPr>
            </a:p>
          </p:txBody>
        </p:sp>
        <p:sp>
          <p:nvSpPr>
            <p:cNvPr id="566" name="Google Shape;566;p27"/>
            <p:cNvSpPr/>
            <p:nvPr/>
          </p:nvSpPr>
          <p:spPr>
            <a:xfrm rot="8978480">
              <a:off x="3225540" y="1753159"/>
              <a:ext cx="403182" cy="29169"/>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27"/>
            <p:cNvSpPr txBox="1"/>
            <p:nvPr/>
          </p:nvSpPr>
          <p:spPr>
            <a:xfrm rot="-1821520">
              <a:off x="3417051" y="1757664"/>
              <a:ext cx="20159" cy="201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68" name="Google Shape;568;p27"/>
            <p:cNvSpPr/>
            <p:nvPr/>
          </p:nvSpPr>
          <p:spPr>
            <a:xfrm>
              <a:off x="1275609" y="1427706"/>
              <a:ext cx="2151017" cy="1940577"/>
            </a:xfrm>
            <a:prstGeom prst="ellipse">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27"/>
            <p:cNvSpPr txBox="1"/>
            <p:nvPr/>
          </p:nvSpPr>
          <p:spPr>
            <a:xfrm>
              <a:off x="1590618" y="1711897"/>
              <a:ext cx="1520999" cy="137219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περιγράφουν καταστάσεις που προκαλούν θετικά και αρνητικά συναισθήματα (i)</a:t>
              </a:r>
              <a:endParaRPr sz="1600" b="0" i="0" u="none" strike="noStrike" cap="none" dirty="0">
                <a:solidFill>
                  <a:schemeClr val="lt1"/>
                </a:solidFill>
                <a:latin typeface="Calibri"/>
                <a:ea typeface="Calibri"/>
                <a:cs typeface="Calibri"/>
                <a:sym typeface="Calibri"/>
              </a:endParaRPr>
            </a:p>
          </p:txBody>
        </p:sp>
        <p:sp>
          <p:nvSpPr>
            <p:cNvPr id="570" name="Google Shape;570;p27"/>
            <p:cNvSpPr/>
            <p:nvPr/>
          </p:nvSpPr>
          <p:spPr>
            <a:xfrm rot="3483023">
              <a:off x="5005093" y="2480202"/>
              <a:ext cx="1366915" cy="29169"/>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27"/>
            <p:cNvSpPr txBox="1"/>
            <p:nvPr/>
          </p:nvSpPr>
          <p:spPr>
            <a:xfrm rot="3483023">
              <a:off x="5654377" y="2460614"/>
              <a:ext cx="68345" cy="683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72" name="Google Shape;572;p27"/>
            <p:cNvSpPr/>
            <p:nvPr/>
          </p:nvSpPr>
          <p:spPr>
            <a:xfrm>
              <a:off x="5452322" y="2980993"/>
              <a:ext cx="2173072" cy="1754476"/>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27"/>
            <p:cNvSpPr txBox="1"/>
            <p:nvPr/>
          </p:nvSpPr>
          <p:spPr>
            <a:xfrm>
              <a:off x="5770561" y="3237930"/>
              <a:ext cx="1536594" cy="124060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ταυτίζονται συναισθηματικά με πραγματικά ή φανταστικά πρόσωπο (iii)</a:t>
              </a:r>
              <a:endParaRPr sz="1600" b="0" i="0" u="none" strike="noStrike" cap="none" dirty="0">
                <a:solidFill>
                  <a:schemeClr val="lt1"/>
                </a:solidFill>
                <a:latin typeface="Calibri"/>
                <a:ea typeface="Calibri"/>
                <a:cs typeface="Calibri"/>
                <a:sym typeface="Calibri"/>
              </a:endParaRPr>
            </a:p>
          </p:txBody>
        </p:sp>
        <p:sp>
          <p:nvSpPr>
            <p:cNvPr id="574" name="Google Shape;574;p27"/>
            <p:cNvSpPr/>
            <p:nvPr/>
          </p:nvSpPr>
          <p:spPr>
            <a:xfrm rot="552976">
              <a:off x="6267453" y="1249213"/>
              <a:ext cx="317047" cy="29169"/>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7"/>
            <p:cNvSpPr txBox="1"/>
            <p:nvPr/>
          </p:nvSpPr>
          <p:spPr>
            <a:xfrm rot="552976">
              <a:off x="6418050" y="1255872"/>
              <a:ext cx="15852" cy="1585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76" name="Google Shape;576;p27"/>
            <p:cNvSpPr/>
            <p:nvPr/>
          </p:nvSpPr>
          <p:spPr>
            <a:xfrm>
              <a:off x="6567465" y="537339"/>
              <a:ext cx="1975826" cy="1819421"/>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27"/>
            <p:cNvSpPr txBox="1"/>
            <p:nvPr/>
          </p:nvSpPr>
          <p:spPr>
            <a:xfrm>
              <a:off x="6856818" y="803787"/>
              <a:ext cx="1397120" cy="128652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εμπλουτίζουν τα εκφραστικά τους μέσα για την επικοινωνία των συναισθημάτων (ii)</a:t>
              </a:r>
              <a:endParaRPr sz="1600" b="0" i="0" u="none" strike="noStrike" cap="none" dirty="0">
                <a:solidFill>
                  <a:schemeClr val="lt1"/>
                </a:solidFill>
                <a:latin typeface="Calibri"/>
                <a:ea typeface="Calibri"/>
                <a:cs typeface="Calibri"/>
                <a:sym typeface="Calibri"/>
              </a:endParaRPr>
            </a:p>
          </p:txBody>
        </p:sp>
        <p:sp>
          <p:nvSpPr>
            <p:cNvPr id="578" name="Google Shape;578;p27"/>
            <p:cNvSpPr/>
            <p:nvPr/>
          </p:nvSpPr>
          <p:spPr>
            <a:xfrm rot="6098961">
              <a:off x="3876535" y="2508869"/>
              <a:ext cx="1118280" cy="29169"/>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7"/>
            <p:cNvSpPr txBox="1"/>
            <p:nvPr/>
          </p:nvSpPr>
          <p:spPr>
            <a:xfrm rot="-4701039">
              <a:off x="4407719" y="2495497"/>
              <a:ext cx="55914" cy="5591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580" name="Google Shape;580;p27"/>
            <p:cNvSpPr/>
            <p:nvPr/>
          </p:nvSpPr>
          <p:spPr>
            <a:xfrm>
              <a:off x="2877400" y="3061109"/>
              <a:ext cx="2519135" cy="1822398"/>
            </a:xfrm>
            <a:prstGeom prst="ellipse">
              <a:avLst/>
            </a:prstGeom>
            <a:solidFill>
              <a:srgbClr val="93B3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27"/>
            <p:cNvSpPr txBox="1"/>
            <p:nvPr/>
          </p:nvSpPr>
          <p:spPr>
            <a:xfrm>
              <a:off x="3246319" y="3327993"/>
              <a:ext cx="1781297" cy="128863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dirty="0">
                  <a:solidFill>
                    <a:schemeClr val="lt1"/>
                  </a:solidFill>
                  <a:latin typeface="Calibri"/>
                  <a:ea typeface="Calibri"/>
                  <a:cs typeface="Calibri"/>
                  <a:sym typeface="Calibri"/>
                </a:rPr>
                <a:t>Να χρησιμοποιούν κατάλληλο λεξιλόγιο για να περιγράψουν τα συναισθήματα και να εξηγήσουν μια συναισθηματική κατάσταση (ii)</a:t>
              </a:r>
              <a:endParaRPr sz="1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588" name="Google Shape;588;p28"/>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1600200" lvl="3" indent="-228600" algn="just" rtl="0">
              <a:lnSpc>
                <a:spcPct val="100000"/>
              </a:lnSpc>
              <a:spcBef>
                <a:spcPts val="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Επισημαίνουμε τα συναισθήματα που «ακούγονται» στο παραμύθι</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Αναπαριστούμε τα συναισθήματα με τα πρόσωπά μας</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Τα αναγνωρίζουμε σε φατσούλες που </a:t>
            </a:r>
            <a:r>
              <a:rPr lang="el-GR" sz="2400" dirty="0" smtClean="0">
                <a:latin typeface="Calibri" panose="020F0502020204030204" pitchFamily="34" charset="0"/>
                <a:ea typeface="Calibri" panose="020F0502020204030204" pitchFamily="34" charset="0"/>
                <a:cs typeface="Calibri" panose="020F0502020204030204" pitchFamily="34" charset="0"/>
              </a:rPr>
              <a:t>έχουν </a:t>
            </a:r>
            <a:r>
              <a:rPr lang="el-GR" sz="2400" dirty="0">
                <a:latin typeface="Calibri" panose="020F0502020204030204" pitchFamily="34" charset="0"/>
                <a:ea typeface="Calibri" panose="020F0502020204030204" pitchFamily="34" charset="0"/>
                <a:cs typeface="Calibri" panose="020F0502020204030204" pitchFamily="34" charset="0"/>
              </a:rPr>
              <a:t>δοθεί </a:t>
            </a:r>
            <a:r>
              <a:rPr lang="el-GR" sz="2400" dirty="0" smtClean="0">
                <a:latin typeface="Calibri" panose="020F0502020204030204" pitchFamily="34" charset="0"/>
                <a:ea typeface="Calibri" panose="020F0502020204030204" pitchFamily="34" charset="0"/>
                <a:cs typeface="Calibri" panose="020F0502020204030204" pitchFamily="34" charset="0"/>
              </a:rPr>
              <a:t>στα παιδιά </a:t>
            </a:r>
            <a:r>
              <a:rPr lang="el-GR" sz="2400" dirty="0" smtClean="0">
                <a:latin typeface="Calibri" panose="020F0502020204030204" pitchFamily="34" charset="0"/>
                <a:ea typeface="Calibri" panose="020F0502020204030204" pitchFamily="34" charset="0"/>
                <a:cs typeface="Calibri" panose="020F0502020204030204" pitchFamily="34" charset="0"/>
              </a:rPr>
              <a:t>και </a:t>
            </a:r>
            <a:r>
              <a:rPr lang="el-GR" sz="2400" dirty="0">
                <a:latin typeface="Calibri" panose="020F0502020204030204" pitchFamily="34" charset="0"/>
                <a:ea typeface="Calibri" panose="020F0502020204030204" pitchFamily="34" charset="0"/>
                <a:cs typeface="Calibri" panose="020F0502020204030204" pitchFamily="34" charset="0"/>
              </a:rPr>
              <a:t>συζητάμε για ανάλογες εμπειρίες που </a:t>
            </a:r>
            <a:r>
              <a:rPr lang="el-GR" sz="2400" dirty="0" smtClean="0">
                <a:latin typeface="Calibri" panose="020F0502020204030204" pitchFamily="34" charset="0"/>
                <a:ea typeface="Calibri" panose="020F0502020204030204" pitchFamily="34" charset="0"/>
                <a:cs typeface="Calibri" panose="020F0502020204030204" pitchFamily="34" charset="0"/>
              </a:rPr>
              <a:t>τα </a:t>
            </a:r>
            <a:r>
              <a:rPr lang="el-GR" sz="2400" dirty="0">
                <a:latin typeface="Calibri" panose="020F0502020204030204" pitchFamily="34" charset="0"/>
                <a:ea typeface="Calibri" panose="020F0502020204030204" pitchFamily="34" charset="0"/>
                <a:cs typeface="Calibri" panose="020F0502020204030204" pitchFamily="34" charset="0"/>
              </a:rPr>
              <a:t>έκαναν να αισθανθούν μ’ αυτόν τον τρόπο</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Στη δεύτερη ανάγνωση και στο παιχνίδι ρόλων ενσωματώνουμε τη συναισθηματική φόρτιση των πρωταγωνιστών</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480"/>
              </a:spcBef>
              <a:spcAft>
                <a:spcPts val="0"/>
              </a:spcAft>
              <a:buClr>
                <a:schemeClr val="dk1"/>
              </a:buClr>
              <a:buSzPts val="2400"/>
              <a:buNone/>
            </a:pPr>
            <a:endParaRPr sz="2400" dirty="0"/>
          </a:p>
          <a:p>
            <a:pPr marL="1371600" lvl="3" indent="0" algn="just" rtl="0">
              <a:lnSpc>
                <a:spcPct val="100000"/>
              </a:lnSpc>
              <a:spcBef>
                <a:spcPts val="480"/>
              </a:spcBef>
              <a:spcAft>
                <a:spcPts val="0"/>
              </a:spcAft>
              <a:buClr>
                <a:schemeClr val="dk1"/>
              </a:buClr>
              <a:buSzPts val="2400"/>
              <a:buNone/>
            </a:pPr>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4" name="Google Shape;594;p29"/>
          <p:cNvSpPr txBox="1">
            <a:spLocks noGrp="1"/>
          </p:cNvSpPr>
          <p:nvPr>
            <p:ph type="title"/>
          </p:nvPr>
        </p:nvSpPr>
        <p:spPr>
          <a:xfrm>
            <a:off x="866428" y="13402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7920"/>
              <a:buFont typeface="Calibri"/>
              <a:buNone/>
            </a:pPr>
            <a:r>
              <a:rPr lang="el-GR" dirty="0"/>
              <a:t>		</a:t>
            </a:r>
            <a:r>
              <a:rPr lang="el-GR" sz="2400"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a:t>
            </a:r>
            <a:br>
              <a:rPr lang="el-GR" sz="2400" dirty="0">
                <a:latin typeface="Calibri" panose="020F0502020204030204" pitchFamily="34" charset="0"/>
                <a:ea typeface="Calibri" panose="020F0502020204030204" pitchFamily="34" charset="0"/>
                <a:cs typeface="Calibri" panose="020F0502020204030204" pitchFamily="34" charset="0"/>
              </a:rPr>
            </a:br>
            <a:r>
              <a:rPr lang="el-GR" sz="2400" dirty="0">
                <a:latin typeface="Calibri" panose="020F0502020204030204" pitchFamily="34" charset="0"/>
                <a:ea typeface="Calibri" panose="020F0502020204030204" pitchFamily="34" charset="0"/>
                <a:cs typeface="Calibri" panose="020F0502020204030204" pitchFamily="34" charset="0"/>
              </a:rPr>
              <a:t>	Δ. Παιδί, Σώμα, Δημιουργία και Έκφραση- Δ.2 Τέχνες</a:t>
            </a:r>
            <a:endParaRPr sz="24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Clr>
                <a:schemeClr val="dk1"/>
              </a:buClr>
              <a:buSzPts val="7920"/>
              <a:buFont typeface="Calibri"/>
              <a:buNone/>
            </a:pPr>
            <a:r>
              <a:rPr lang="el-GR" sz="2400" dirty="0">
                <a:latin typeface="Calibri" panose="020F0502020204030204" pitchFamily="34" charset="0"/>
                <a:ea typeface="Calibri" panose="020F0502020204030204" pitchFamily="34" charset="0"/>
                <a:cs typeface="Calibri" panose="020F0502020204030204" pitchFamily="34" charset="0"/>
              </a:rPr>
              <a:t>Δ.2.3 Μουσική Τέχνη</a:t>
            </a:r>
            <a:endParaRPr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595" name="Google Shape;595;p29"/>
          <p:cNvGrpSpPr/>
          <p:nvPr/>
        </p:nvGrpSpPr>
        <p:grpSpPr>
          <a:xfrm>
            <a:off x="2110445" y="1423970"/>
            <a:ext cx="6748262" cy="5029364"/>
            <a:chOff x="1587475" y="-17632"/>
            <a:chExt cx="6748262" cy="5029364"/>
          </a:xfrm>
        </p:grpSpPr>
        <p:sp>
          <p:nvSpPr>
            <p:cNvPr id="596" name="Google Shape;596;p29"/>
            <p:cNvSpPr/>
            <p:nvPr/>
          </p:nvSpPr>
          <p:spPr>
            <a:xfrm>
              <a:off x="4143752" y="1755880"/>
              <a:ext cx="1967769" cy="1590017"/>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29"/>
            <p:cNvSpPr txBox="1"/>
            <p:nvPr/>
          </p:nvSpPr>
          <p:spPr>
            <a:xfrm>
              <a:off x="4431925" y="1988733"/>
              <a:ext cx="1391423" cy="112431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l-GR" sz="2000" b="1" i="0" u="none" strike="noStrike" cap="none" dirty="0">
                  <a:solidFill>
                    <a:schemeClr val="lt1"/>
                  </a:solidFill>
                  <a:latin typeface="Calibri"/>
                  <a:ea typeface="Calibri"/>
                  <a:cs typeface="Calibri"/>
                  <a:sym typeface="Calibri"/>
                </a:rPr>
                <a:t>ΠΜΑ Γνώσεις, Δεξιότητες και Στάσεις</a:t>
              </a:r>
              <a:endParaRPr sz="2000" b="1" i="0" u="none" strike="noStrike" cap="none" dirty="0">
                <a:solidFill>
                  <a:schemeClr val="lt1"/>
                </a:solidFill>
                <a:latin typeface="Calibri"/>
                <a:ea typeface="Calibri"/>
                <a:cs typeface="Calibri"/>
                <a:sym typeface="Calibri"/>
              </a:endParaRPr>
            </a:p>
          </p:txBody>
        </p:sp>
        <p:sp>
          <p:nvSpPr>
            <p:cNvPr id="598" name="Google Shape;598;p29"/>
            <p:cNvSpPr/>
            <p:nvPr/>
          </p:nvSpPr>
          <p:spPr>
            <a:xfrm rot="-8797893">
              <a:off x="2997694" y="1626195"/>
              <a:ext cx="1490112"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9"/>
            <p:cNvSpPr txBox="1"/>
            <p:nvPr/>
          </p:nvSpPr>
          <p:spPr>
            <a:xfrm rot="2002107">
              <a:off x="3705497" y="1601565"/>
              <a:ext cx="74505" cy="745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00" name="Google Shape;600;p29"/>
            <p:cNvSpPr/>
            <p:nvPr/>
          </p:nvSpPr>
          <p:spPr>
            <a:xfrm>
              <a:off x="1587475" y="-17632"/>
              <a:ext cx="1685648" cy="1584170"/>
            </a:xfrm>
            <a:prstGeom prst="ellipse">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9"/>
            <p:cNvSpPr txBox="1"/>
            <p:nvPr/>
          </p:nvSpPr>
          <p:spPr>
            <a:xfrm>
              <a:off x="1834332" y="214364"/>
              <a:ext cx="1191934" cy="112017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Calibri"/>
                  <a:ea typeface="Calibri"/>
                  <a:cs typeface="Calibri"/>
                  <a:sym typeface="Calibri"/>
                </a:rPr>
                <a:t>Να διακρίνουν ήχους από το περιβάλλον και να αναγνωρίζουν την πηγή από την οποία παράγονται (i)</a:t>
              </a:r>
              <a:endParaRPr sz="1200" b="0" i="0" u="none" strike="noStrike" cap="none">
                <a:solidFill>
                  <a:schemeClr val="lt1"/>
                </a:solidFill>
                <a:latin typeface="Calibri"/>
                <a:ea typeface="Calibri"/>
                <a:cs typeface="Calibri"/>
                <a:sym typeface="Calibri"/>
              </a:endParaRPr>
            </a:p>
          </p:txBody>
        </p:sp>
        <p:sp>
          <p:nvSpPr>
            <p:cNvPr id="602" name="Google Shape;602;p29"/>
            <p:cNvSpPr/>
            <p:nvPr/>
          </p:nvSpPr>
          <p:spPr>
            <a:xfrm rot="8958619">
              <a:off x="3121070" y="3341925"/>
              <a:ext cx="1304991"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29"/>
            <p:cNvSpPr txBox="1"/>
            <p:nvPr/>
          </p:nvSpPr>
          <p:spPr>
            <a:xfrm rot="-1841381">
              <a:off x="3740941" y="3321923"/>
              <a:ext cx="65249" cy="652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04" name="Google Shape;604;p29"/>
            <p:cNvSpPr/>
            <p:nvPr/>
          </p:nvSpPr>
          <p:spPr>
            <a:xfrm>
              <a:off x="1947515" y="3491856"/>
              <a:ext cx="1421967" cy="1048996"/>
            </a:xfrm>
            <a:prstGeom prst="ellipse">
              <a:avLst/>
            </a:prstGeom>
            <a:solidFill>
              <a:srgbClr val="9389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29"/>
            <p:cNvSpPr txBox="1"/>
            <p:nvPr/>
          </p:nvSpPr>
          <p:spPr>
            <a:xfrm>
              <a:off x="2155757" y="3645478"/>
              <a:ext cx="1005483" cy="74175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ονομάζουν και να κατηγοριοποιούν μουσικά όργανα (ii)</a:t>
              </a:r>
              <a:endParaRPr sz="1200" b="0" i="0" u="none" strike="noStrike" cap="none" dirty="0">
                <a:solidFill>
                  <a:schemeClr val="lt1"/>
                </a:solidFill>
                <a:latin typeface="Calibri"/>
                <a:ea typeface="Calibri"/>
                <a:cs typeface="Calibri"/>
                <a:sym typeface="Calibri"/>
              </a:endParaRPr>
            </a:p>
          </p:txBody>
        </p:sp>
        <p:sp>
          <p:nvSpPr>
            <p:cNvPr id="606" name="Google Shape;606;p29"/>
            <p:cNvSpPr/>
            <p:nvPr/>
          </p:nvSpPr>
          <p:spPr>
            <a:xfrm rot="2735810">
              <a:off x="5646189" y="3380573"/>
              <a:ext cx="612774"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29"/>
            <p:cNvSpPr txBox="1"/>
            <p:nvPr/>
          </p:nvSpPr>
          <p:spPr>
            <a:xfrm rot="2735810">
              <a:off x="5937257" y="3377876"/>
              <a:ext cx="30638" cy="306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08" name="Google Shape;608;p29"/>
            <p:cNvSpPr/>
            <p:nvPr/>
          </p:nvSpPr>
          <p:spPr>
            <a:xfrm>
              <a:off x="5921236" y="3427552"/>
              <a:ext cx="1510419" cy="1409505"/>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9"/>
            <p:cNvSpPr txBox="1"/>
            <p:nvPr/>
          </p:nvSpPr>
          <p:spPr>
            <a:xfrm>
              <a:off x="6142432" y="3633969"/>
              <a:ext cx="1068027" cy="99667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πειραματίζονται με τα μουσικά όργανα της τάξης τους (ii)</a:t>
              </a:r>
              <a:endParaRPr sz="1200" b="0" i="0" u="none" strike="noStrike" cap="none" dirty="0">
                <a:solidFill>
                  <a:schemeClr val="lt1"/>
                </a:solidFill>
                <a:latin typeface="Calibri"/>
                <a:ea typeface="Calibri"/>
                <a:cs typeface="Calibri"/>
                <a:sym typeface="Calibri"/>
              </a:endParaRPr>
            </a:p>
          </p:txBody>
        </p:sp>
        <p:sp>
          <p:nvSpPr>
            <p:cNvPr id="610" name="Google Shape;610;p29"/>
            <p:cNvSpPr/>
            <p:nvPr/>
          </p:nvSpPr>
          <p:spPr>
            <a:xfrm rot="6149717">
              <a:off x="4487822" y="3695178"/>
              <a:ext cx="766866"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29"/>
            <p:cNvSpPr txBox="1"/>
            <p:nvPr/>
          </p:nvSpPr>
          <p:spPr>
            <a:xfrm rot="-4650283">
              <a:off x="4852084" y="3688630"/>
              <a:ext cx="38343" cy="3834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12" name="Google Shape;612;p29"/>
            <p:cNvSpPr/>
            <p:nvPr/>
          </p:nvSpPr>
          <p:spPr>
            <a:xfrm>
              <a:off x="3999748" y="4076915"/>
              <a:ext cx="1372252" cy="934817"/>
            </a:xfrm>
            <a:prstGeom prst="ellipse">
              <a:avLst/>
            </a:prstGeom>
            <a:solidFill>
              <a:srgbClr val="B2A0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9"/>
            <p:cNvSpPr txBox="1"/>
            <p:nvPr/>
          </p:nvSpPr>
          <p:spPr>
            <a:xfrm>
              <a:off x="4200710" y="4213816"/>
              <a:ext cx="970328" cy="66101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Calibri"/>
                  <a:ea typeface="Calibri"/>
                  <a:cs typeface="Calibri"/>
                  <a:sym typeface="Calibri"/>
                </a:rPr>
                <a:t>Να περιγράφουν διαφορετικούς ήχους (i)</a:t>
              </a:r>
              <a:endParaRPr sz="1200" b="0" i="0" u="none" strike="noStrike" cap="none">
                <a:solidFill>
                  <a:schemeClr val="lt1"/>
                </a:solidFill>
                <a:latin typeface="Calibri"/>
                <a:ea typeface="Calibri"/>
                <a:cs typeface="Calibri"/>
                <a:sym typeface="Calibri"/>
              </a:endParaRPr>
            </a:p>
          </p:txBody>
        </p:sp>
        <p:sp>
          <p:nvSpPr>
            <p:cNvPr id="614" name="Google Shape;614;p29"/>
            <p:cNvSpPr/>
            <p:nvPr/>
          </p:nvSpPr>
          <p:spPr>
            <a:xfrm rot="326575">
              <a:off x="6103391" y="2659990"/>
              <a:ext cx="603482"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29"/>
            <p:cNvSpPr txBox="1"/>
            <p:nvPr/>
          </p:nvSpPr>
          <p:spPr>
            <a:xfrm rot="326575">
              <a:off x="6390045" y="2657526"/>
              <a:ext cx="30174" cy="301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16" name="Google Shape;616;p29"/>
            <p:cNvSpPr/>
            <p:nvPr/>
          </p:nvSpPr>
          <p:spPr>
            <a:xfrm>
              <a:off x="6700043" y="2108289"/>
              <a:ext cx="1635694" cy="1340703"/>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9"/>
            <p:cNvSpPr txBox="1"/>
            <p:nvPr/>
          </p:nvSpPr>
          <p:spPr>
            <a:xfrm>
              <a:off x="6939585" y="2304630"/>
              <a:ext cx="1156610" cy="94802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αναπαράγουν απλά ρυθμικά σχήματα με κίνηση ή με χτυπήματα (iii)</a:t>
              </a:r>
              <a:endParaRPr sz="1200" b="0" i="0" u="none" strike="noStrike" cap="none" dirty="0">
                <a:solidFill>
                  <a:schemeClr val="lt1"/>
                </a:solidFill>
                <a:latin typeface="Calibri"/>
                <a:ea typeface="Calibri"/>
                <a:cs typeface="Calibri"/>
                <a:sym typeface="Calibri"/>
              </a:endParaRPr>
            </a:p>
          </p:txBody>
        </p:sp>
        <p:sp>
          <p:nvSpPr>
            <p:cNvPr id="618" name="Google Shape;618;p29"/>
            <p:cNvSpPr/>
            <p:nvPr/>
          </p:nvSpPr>
          <p:spPr>
            <a:xfrm rot="-5098227">
              <a:off x="5091620" y="1629731"/>
              <a:ext cx="231950"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9"/>
            <p:cNvSpPr txBox="1"/>
            <p:nvPr/>
          </p:nvSpPr>
          <p:spPr>
            <a:xfrm rot="-5098227">
              <a:off x="5201797" y="1636555"/>
              <a:ext cx="11597" cy="1159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20" name="Google Shape;620;p29"/>
            <p:cNvSpPr/>
            <p:nvPr/>
          </p:nvSpPr>
          <p:spPr>
            <a:xfrm>
              <a:off x="4503808" y="43178"/>
              <a:ext cx="1558252" cy="1486251"/>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9"/>
            <p:cNvSpPr txBox="1"/>
            <p:nvPr/>
          </p:nvSpPr>
          <p:spPr>
            <a:xfrm>
              <a:off x="4732009" y="260834"/>
              <a:ext cx="1101850" cy="105093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συνεργάζονται και να συμβάλλουν σε μουσικές εκδηλώσεις της τάξης τους (iii)</a:t>
              </a:r>
              <a:endParaRPr sz="1200" b="0" i="0" u="none" strike="noStrike" cap="none" dirty="0">
                <a:solidFill>
                  <a:schemeClr val="lt1"/>
                </a:solidFill>
                <a:latin typeface="Calibri"/>
                <a:ea typeface="Calibri"/>
                <a:cs typeface="Calibri"/>
                <a:sym typeface="Calibri"/>
              </a:endParaRPr>
            </a:p>
          </p:txBody>
        </p:sp>
        <p:sp>
          <p:nvSpPr>
            <p:cNvPr id="622" name="Google Shape;622;p29"/>
            <p:cNvSpPr/>
            <p:nvPr/>
          </p:nvSpPr>
          <p:spPr>
            <a:xfrm rot="-2079368">
              <a:off x="5751082" y="1623466"/>
              <a:ext cx="1399714"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9"/>
            <p:cNvSpPr txBox="1"/>
            <p:nvPr/>
          </p:nvSpPr>
          <p:spPr>
            <a:xfrm rot="-2079368">
              <a:off x="6415946" y="1601096"/>
              <a:ext cx="69985" cy="699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24" name="Google Shape;624;p29"/>
            <p:cNvSpPr/>
            <p:nvPr/>
          </p:nvSpPr>
          <p:spPr>
            <a:xfrm>
              <a:off x="6916067" y="145858"/>
              <a:ext cx="1342225" cy="1409493"/>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9"/>
            <p:cNvSpPr txBox="1"/>
            <p:nvPr/>
          </p:nvSpPr>
          <p:spPr>
            <a:xfrm>
              <a:off x="7112631" y="352273"/>
              <a:ext cx="949097" cy="99666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σέβονται τα μουσικά όργανα και τη μουσική δημιουργία (ii)</a:t>
              </a:r>
              <a:endParaRPr sz="1200" b="0" i="0" u="none" strike="noStrike" cap="none" dirty="0">
                <a:solidFill>
                  <a:schemeClr val="lt1"/>
                </a:solidFill>
                <a:latin typeface="Calibri"/>
                <a:ea typeface="Calibri"/>
                <a:cs typeface="Calibri"/>
                <a:sym typeface="Calibri"/>
              </a:endParaRPr>
            </a:p>
          </p:txBody>
        </p:sp>
        <p:sp>
          <p:nvSpPr>
            <p:cNvPr id="626" name="Google Shape;626;p29"/>
            <p:cNvSpPr/>
            <p:nvPr/>
          </p:nvSpPr>
          <p:spPr>
            <a:xfrm rot="-10649033">
              <a:off x="3130056" y="2472801"/>
              <a:ext cx="1015637" cy="25245"/>
            </a:xfrm>
            <a:custGeom>
              <a:avLst/>
              <a:gdLst/>
              <a:ahLst/>
              <a:cxnLst/>
              <a:rect l="l" t="t" r="r" b="b"/>
              <a:pathLst>
                <a:path w="120000" h="120000" extrusionOk="0">
                  <a:moveTo>
                    <a:pt x="0" y="59998"/>
                  </a:moveTo>
                  <a:lnTo>
                    <a:pt x="120000" y="59998"/>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9"/>
            <p:cNvSpPr txBox="1"/>
            <p:nvPr/>
          </p:nvSpPr>
          <p:spPr>
            <a:xfrm rot="150967">
              <a:off x="3612484" y="2460033"/>
              <a:ext cx="50781" cy="5078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28" name="Google Shape;628;p29"/>
            <p:cNvSpPr/>
            <p:nvPr/>
          </p:nvSpPr>
          <p:spPr>
            <a:xfrm>
              <a:off x="1731487" y="1926866"/>
              <a:ext cx="1400351" cy="1011108"/>
            </a:xfrm>
            <a:prstGeom prst="ellipse">
              <a:avLst/>
            </a:prstGeom>
            <a:solidFill>
              <a:srgbClr val="538C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9"/>
            <p:cNvSpPr txBox="1"/>
            <p:nvPr/>
          </p:nvSpPr>
          <p:spPr>
            <a:xfrm>
              <a:off x="1936564" y="2074939"/>
              <a:ext cx="990197" cy="71496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αναγνωρίζουν τις δυνατότητες της φωνής τους (ii)</a:t>
              </a:r>
              <a:endParaRPr sz="1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5" name="Google Shape;63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636" name="Google Shape;636;p30"/>
          <p:cNvSpPr txBox="1">
            <a:spLocks noGrp="1"/>
          </p:cNvSpPr>
          <p:nvPr>
            <p:ph type="body" idx="1"/>
          </p:nvPr>
        </p:nvSpPr>
        <p:spPr>
          <a:xfrm>
            <a:off x="457200" y="1600200"/>
            <a:ext cx="8547904" cy="4526100"/>
          </a:xfrm>
          <a:prstGeom prst="rect">
            <a:avLst/>
          </a:prstGeom>
          <a:noFill/>
          <a:ln>
            <a:noFill/>
          </a:ln>
        </p:spPr>
        <p:txBody>
          <a:bodyPr spcFirstLastPara="1" wrap="square" lIns="91425" tIns="45700" rIns="91425" bIns="45700" anchor="t" anchorCtr="0">
            <a:normAutofit/>
          </a:bodyPr>
          <a:lstStyle/>
          <a:p>
            <a:pPr marL="1600200" lvl="3" indent="-228600" algn="just" rtl="0">
              <a:lnSpc>
                <a:spcPct val="100000"/>
              </a:lnSpc>
              <a:spcBef>
                <a:spcPts val="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Μοιράζουμε στα παιδιά μουσικά όργανα σε ομάδες</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Πειραματιζόμαστε και βρίσκουμε τους ήχους του παραμυθιού με τα όργανα ή με τη φωνή και το σώμα μας</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76200" algn="just" rtl="0">
              <a:lnSpc>
                <a:spcPct val="100000"/>
              </a:lnSpc>
              <a:spcBef>
                <a:spcPts val="480"/>
              </a:spcBef>
              <a:spcAft>
                <a:spcPts val="0"/>
              </a:spcAft>
              <a:buClr>
                <a:schemeClr val="dk1"/>
              </a:buClr>
              <a:buSzPts val="24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76200" algn="just" rtl="0">
              <a:lnSpc>
                <a:spcPct val="100000"/>
              </a:lnSpc>
              <a:spcBef>
                <a:spcPts val="480"/>
              </a:spcBef>
              <a:spcAft>
                <a:spcPts val="0"/>
              </a:spcAft>
              <a:buClr>
                <a:schemeClr val="dk1"/>
              </a:buClr>
              <a:buSzPts val="24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Αναγνωρίζουμε τους ήχους των ζώων</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Τους αντιστοιχούμε με την κατάλληλη εικόνα και τους ενσωματώνουμε κατά τη δεύτερη ανάγνωση του παραμυθιού, μαζί με τις ομάδες των οργάνων</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76200" algn="l" rtl="0">
              <a:lnSpc>
                <a:spcPct val="100000"/>
              </a:lnSpc>
              <a:spcBef>
                <a:spcPts val="480"/>
              </a:spcBef>
              <a:spcAft>
                <a:spcPts val="0"/>
              </a:spcAft>
              <a:buClr>
                <a:schemeClr val="dk1"/>
              </a:buClr>
              <a:buSzPts val="2400"/>
              <a:buNone/>
            </a:pPr>
            <a:endParaRPr sz="2400" dirty="0"/>
          </a:p>
        </p:txBody>
      </p:sp>
      <p:pic>
        <p:nvPicPr>
          <p:cNvPr id="637" name="Google Shape;637;p30"/>
          <p:cNvPicPr preferRelativeResize="0"/>
          <p:nvPr/>
        </p:nvPicPr>
        <p:blipFill rotWithShape="1">
          <a:blip r:embed="rId3">
            <a:alphaModFix/>
          </a:blip>
          <a:srcRect/>
          <a:stretch/>
        </p:blipFill>
        <p:spPr>
          <a:xfrm>
            <a:off x="7269793" y="2859278"/>
            <a:ext cx="1484784" cy="1484784"/>
          </a:xfrm>
          <a:prstGeom prst="rect">
            <a:avLst/>
          </a:prstGeom>
          <a:noFill/>
          <a:ln>
            <a:noFill/>
          </a:ln>
        </p:spPr>
      </p:pic>
      <p:sp>
        <p:nvSpPr>
          <p:cNvPr id="638" name="Google Shape;638;p30"/>
          <p:cNvSpPr txBox="1"/>
          <p:nvPr/>
        </p:nvSpPr>
        <p:spPr>
          <a:xfrm>
            <a:off x="7040862" y="4394593"/>
            <a:ext cx="1440160"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l-GR" sz="900" b="0" i="0" u="none" strike="noStrike" cap="none" dirty="0">
                <a:solidFill>
                  <a:schemeClr val="dk1"/>
                </a:solidFill>
                <a:latin typeface="Calibri"/>
                <a:ea typeface="Calibri"/>
                <a:cs typeface="Calibri"/>
                <a:sym typeface="Calibri"/>
              </a:rPr>
              <a:t>Εικόνα </a:t>
            </a:r>
            <a:r>
              <a:rPr lang="el-GR" sz="900" b="0" i="0" u="none" strike="noStrike" cap="none" dirty="0" err="1">
                <a:solidFill>
                  <a:schemeClr val="dk1"/>
                </a:solidFill>
                <a:latin typeface="Calibri"/>
                <a:ea typeface="Calibri"/>
                <a:cs typeface="Calibri"/>
                <a:sym typeface="Calibri"/>
              </a:rPr>
              <a:t>web</a:t>
            </a:r>
            <a:endParaRPr sz="9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4" name="Google Shape;644;p31"/>
          <p:cNvSpPr txBox="1">
            <a:spLocks noGrp="1"/>
          </p:cNvSpPr>
          <p:nvPr>
            <p:ph type="title"/>
          </p:nvPr>
        </p:nvSpPr>
        <p:spPr>
          <a:xfrm>
            <a:off x="868852" y="19658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7920"/>
              <a:buFont typeface="Calibri"/>
              <a:buNone/>
            </a:pPr>
            <a:r>
              <a:rPr lang="el-GR" dirty="0"/>
              <a:t>		</a:t>
            </a:r>
            <a:r>
              <a:rPr lang="el-GR" sz="2700"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a:t>
            </a:r>
            <a:br>
              <a:rPr lang="el-GR" sz="2700" dirty="0">
                <a:latin typeface="Calibri" panose="020F0502020204030204" pitchFamily="34" charset="0"/>
                <a:ea typeface="Calibri" panose="020F0502020204030204" pitchFamily="34" charset="0"/>
                <a:cs typeface="Calibri" panose="020F0502020204030204" pitchFamily="34" charset="0"/>
              </a:rPr>
            </a:br>
            <a:r>
              <a:rPr lang="el-GR" sz="2700" dirty="0">
                <a:latin typeface="Calibri" panose="020F0502020204030204" pitchFamily="34" charset="0"/>
                <a:ea typeface="Calibri" panose="020F0502020204030204" pitchFamily="34" charset="0"/>
                <a:cs typeface="Calibri" panose="020F0502020204030204" pitchFamily="34" charset="0"/>
              </a:rPr>
              <a:t>	  Δ. Παιδί, Σώμα, Δημιουργία και Έκφραση-Δ.2 Τέχνες</a:t>
            </a:r>
            <a:endParaRPr sz="27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100000"/>
              </a:lnSpc>
              <a:spcBef>
                <a:spcPts val="0"/>
              </a:spcBef>
              <a:spcAft>
                <a:spcPts val="0"/>
              </a:spcAft>
              <a:buClr>
                <a:schemeClr val="dk1"/>
              </a:buClr>
              <a:buSzPts val="7920"/>
              <a:buFont typeface="Calibri"/>
              <a:buNone/>
            </a:pPr>
            <a:r>
              <a:rPr lang="el-GR" sz="2700" dirty="0">
                <a:latin typeface="Calibri" panose="020F0502020204030204" pitchFamily="34" charset="0"/>
                <a:ea typeface="Calibri" panose="020F0502020204030204" pitchFamily="34" charset="0"/>
                <a:cs typeface="Calibri" panose="020F0502020204030204" pitchFamily="34" charset="0"/>
              </a:rPr>
              <a:t>Δ.2.2 Θεατρική Τέχνη</a:t>
            </a:r>
            <a:endParaRPr sz="2700" dirty="0">
              <a:latin typeface="Calibri" panose="020F0502020204030204" pitchFamily="34" charset="0"/>
              <a:ea typeface="Calibri" panose="020F0502020204030204" pitchFamily="34" charset="0"/>
              <a:cs typeface="Calibri" panose="020F0502020204030204" pitchFamily="34" charset="0"/>
            </a:endParaRPr>
          </a:p>
        </p:txBody>
      </p:sp>
      <p:grpSp>
        <p:nvGrpSpPr>
          <p:cNvPr id="645" name="Google Shape;645;p31"/>
          <p:cNvGrpSpPr/>
          <p:nvPr/>
        </p:nvGrpSpPr>
        <p:grpSpPr>
          <a:xfrm>
            <a:off x="1907699" y="1496835"/>
            <a:ext cx="6987561" cy="4752545"/>
            <a:chOff x="1414495" y="219809"/>
            <a:chExt cx="6987561" cy="4752545"/>
          </a:xfrm>
        </p:grpSpPr>
        <p:sp>
          <p:nvSpPr>
            <p:cNvPr id="646" name="Google Shape;646;p31"/>
            <p:cNvSpPr/>
            <p:nvPr/>
          </p:nvSpPr>
          <p:spPr>
            <a:xfrm>
              <a:off x="3606013" y="219809"/>
              <a:ext cx="1976680" cy="1246945"/>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1"/>
            <p:cNvSpPr txBox="1"/>
            <p:nvPr/>
          </p:nvSpPr>
          <p:spPr>
            <a:xfrm>
              <a:off x="3895491" y="402420"/>
              <a:ext cx="1397724" cy="8817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l-GR" sz="2400" b="1" i="0" u="none" strike="noStrike" cap="none" dirty="0">
                  <a:solidFill>
                    <a:schemeClr val="lt1"/>
                  </a:solidFill>
                  <a:latin typeface="Calibri"/>
                  <a:ea typeface="Calibri"/>
                  <a:cs typeface="Calibri"/>
                  <a:sym typeface="Calibri"/>
                </a:rPr>
                <a:t>ΠΜΑ Γνώσεις</a:t>
              </a:r>
              <a:endParaRPr sz="2400" b="1" i="0" u="none" strike="noStrike" cap="none" dirty="0">
                <a:solidFill>
                  <a:schemeClr val="lt1"/>
                </a:solidFill>
                <a:latin typeface="Calibri"/>
                <a:ea typeface="Calibri"/>
                <a:cs typeface="Calibri"/>
                <a:sym typeface="Calibri"/>
              </a:endParaRPr>
            </a:p>
          </p:txBody>
        </p:sp>
        <p:sp>
          <p:nvSpPr>
            <p:cNvPr id="648" name="Google Shape;648;p31"/>
            <p:cNvSpPr/>
            <p:nvPr/>
          </p:nvSpPr>
          <p:spPr>
            <a:xfrm rot="8332509">
              <a:off x="2941946" y="1735952"/>
              <a:ext cx="1224675"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1"/>
            <p:cNvSpPr txBox="1"/>
            <p:nvPr/>
          </p:nvSpPr>
          <p:spPr>
            <a:xfrm rot="-2467491">
              <a:off x="3523666" y="1720770"/>
              <a:ext cx="61233" cy="612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50" name="Google Shape;650;p31"/>
            <p:cNvSpPr/>
            <p:nvPr/>
          </p:nvSpPr>
          <p:spPr>
            <a:xfrm>
              <a:off x="1414495" y="1931506"/>
              <a:ext cx="1991727" cy="1637329"/>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1"/>
            <p:cNvSpPr txBox="1"/>
            <p:nvPr/>
          </p:nvSpPr>
          <p:spPr>
            <a:xfrm>
              <a:off x="1706177" y="2171287"/>
              <a:ext cx="1408363" cy="1157767"/>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αναγνωρίζουν το σώμα και το πρόσωπο ως μέσα θεατρικής έκφρασης και επικοινωνίας (i)</a:t>
              </a:r>
              <a:endParaRPr sz="1400" b="0" i="0" u="none" strike="noStrike" cap="none" dirty="0">
                <a:solidFill>
                  <a:schemeClr val="lt1"/>
                </a:solidFill>
                <a:latin typeface="Calibri"/>
                <a:ea typeface="Calibri"/>
                <a:cs typeface="Calibri"/>
                <a:sym typeface="Calibri"/>
              </a:endParaRPr>
            </a:p>
          </p:txBody>
        </p:sp>
        <p:sp>
          <p:nvSpPr>
            <p:cNvPr id="652" name="Google Shape;652;p31"/>
            <p:cNvSpPr/>
            <p:nvPr/>
          </p:nvSpPr>
          <p:spPr>
            <a:xfrm rot="3318072">
              <a:off x="4559632" y="2220561"/>
              <a:ext cx="1998078"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1"/>
            <p:cNvSpPr txBox="1"/>
            <p:nvPr/>
          </p:nvSpPr>
          <p:spPr>
            <a:xfrm rot="3318072">
              <a:off x="5508719" y="2186044"/>
              <a:ext cx="99903" cy="99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p:txBody>
        </p:sp>
        <p:sp>
          <p:nvSpPr>
            <p:cNvPr id="654" name="Google Shape;654;p31"/>
            <p:cNvSpPr/>
            <p:nvPr/>
          </p:nvSpPr>
          <p:spPr>
            <a:xfrm>
              <a:off x="5438838" y="2956132"/>
              <a:ext cx="2522534" cy="1856755"/>
            </a:xfrm>
            <a:prstGeom prst="ellipse">
              <a:avLst/>
            </a:prstGeom>
            <a:solidFill>
              <a:srgbClr val="318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1"/>
            <p:cNvSpPr txBox="1"/>
            <p:nvPr/>
          </p:nvSpPr>
          <p:spPr>
            <a:xfrm>
              <a:off x="5808255" y="3228047"/>
              <a:ext cx="1783700" cy="131292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προσδιορίζουν τον ρόλο ως ένα μέσο για να υποδυθούν έναν «άλλον» χαρακτήρα και να αλληλεπιδράσουν σε έναν «άλλο» χρόνο και χώρο (i)</a:t>
              </a:r>
              <a:endParaRPr sz="1400" b="0" i="0" u="none" strike="noStrike" cap="none" dirty="0">
                <a:solidFill>
                  <a:schemeClr val="lt1"/>
                </a:solidFill>
                <a:latin typeface="Calibri"/>
                <a:ea typeface="Calibri"/>
                <a:cs typeface="Calibri"/>
                <a:sym typeface="Calibri"/>
              </a:endParaRPr>
            </a:p>
          </p:txBody>
        </p:sp>
        <p:sp>
          <p:nvSpPr>
            <p:cNvPr id="656" name="Google Shape;656;p31"/>
            <p:cNvSpPr/>
            <p:nvPr/>
          </p:nvSpPr>
          <p:spPr>
            <a:xfrm rot="1308957">
              <a:off x="5375192" y="1440388"/>
              <a:ext cx="1498779"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1"/>
            <p:cNvSpPr txBox="1"/>
            <p:nvPr/>
          </p:nvSpPr>
          <p:spPr>
            <a:xfrm rot="1308957">
              <a:off x="6087112" y="1418353"/>
              <a:ext cx="74938" cy="7493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58" name="Google Shape;658;p31"/>
            <p:cNvSpPr/>
            <p:nvPr/>
          </p:nvSpPr>
          <p:spPr>
            <a:xfrm>
              <a:off x="6743087" y="1320714"/>
              <a:ext cx="1658969" cy="1429463"/>
            </a:xfrm>
            <a:prstGeom prst="ellipse">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1"/>
            <p:cNvSpPr txBox="1"/>
            <p:nvPr/>
          </p:nvSpPr>
          <p:spPr>
            <a:xfrm>
              <a:off x="6986037" y="1530054"/>
              <a:ext cx="1173069" cy="101078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προσδιορίζουν τον «χώρο» του δράματος και τον «χώρο» του θεατή (ii)</a:t>
              </a:r>
              <a:endParaRPr sz="1400" b="0" i="0" u="none" strike="noStrike" cap="none" dirty="0">
                <a:solidFill>
                  <a:schemeClr val="lt1"/>
                </a:solidFill>
                <a:latin typeface="Calibri"/>
                <a:ea typeface="Calibri"/>
                <a:cs typeface="Calibri"/>
                <a:sym typeface="Calibri"/>
              </a:endParaRPr>
            </a:p>
          </p:txBody>
        </p:sp>
        <p:sp>
          <p:nvSpPr>
            <p:cNvPr id="660" name="Google Shape;660;p31"/>
            <p:cNvSpPr/>
            <p:nvPr/>
          </p:nvSpPr>
          <p:spPr>
            <a:xfrm rot="6053332">
              <a:off x="3255576" y="2454222"/>
              <a:ext cx="2051829"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31"/>
            <p:cNvSpPr txBox="1"/>
            <p:nvPr/>
          </p:nvSpPr>
          <p:spPr>
            <a:xfrm rot="-4746668">
              <a:off x="4230195" y="2418361"/>
              <a:ext cx="102591" cy="1025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chemeClr val="dk1"/>
                </a:solidFill>
                <a:latin typeface="Calibri"/>
                <a:ea typeface="Calibri"/>
                <a:cs typeface="Calibri"/>
                <a:sym typeface="Calibri"/>
              </a:endParaRPr>
            </a:p>
          </p:txBody>
        </p:sp>
        <p:sp>
          <p:nvSpPr>
            <p:cNvPr id="662" name="Google Shape;662;p31"/>
            <p:cNvSpPr/>
            <p:nvPr/>
          </p:nvSpPr>
          <p:spPr>
            <a:xfrm>
              <a:off x="2869626" y="3470409"/>
              <a:ext cx="2149777" cy="1501945"/>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1"/>
            <p:cNvSpPr txBox="1"/>
            <p:nvPr/>
          </p:nvSpPr>
          <p:spPr>
            <a:xfrm>
              <a:off x="3184454" y="3690364"/>
              <a:ext cx="1520121" cy="10620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συσχετίζουν την ανάπτυξη ενός ρόλου με την κατάλληλη χρήση της φωνής και της κίνησής τους (i)</a:t>
              </a:r>
              <a:endParaRPr sz="14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9" name="Google Shape;669;p32"/>
          <p:cNvSpPr txBox="1">
            <a:spLocks noGrp="1"/>
          </p:cNvSpPr>
          <p:nvPr>
            <p:ph type="title"/>
          </p:nvPr>
        </p:nvSpPr>
        <p:spPr>
          <a:xfrm>
            <a:off x="866428" y="13402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7920"/>
              <a:buFont typeface="Calibri"/>
              <a:buNone/>
            </a:pPr>
            <a:r>
              <a:rPr lang="el-GR" dirty="0"/>
              <a:t>		</a:t>
            </a:r>
            <a:r>
              <a:rPr lang="el-GR" sz="2700"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a:t>
            </a:r>
            <a:br>
              <a:rPr lang="el-GR" sz="2700" dirty="0">
                <a:latin typeface="Calibri" panose="020F0502020204030204" pitchFamily="34" charset="0"/>
                <a:ea typeface="Calibri" panose="020F0502020204030204" pitchFamily="34" charset="0"/>
                <a:cs typeface="Calibri" panose="020F0502020204030204" pitchFamily="34" charset="0"/>
              </a:rPr>
            </a:br>
            <a:r>
              <a:rPr lang="el-GR" sz="2700" dirty="0">
                <a:latin typeface="Calibri" panose="020F0502020204030204" pitchFamily="34" charset="0"/>
                <a:ea typeface="Calibri" panose="020F0502020204030204" pitchFamily="34" charset="0"/>
                <a:cs typeface="Calibri" panose="020F0502020204030204" pitchFamily="34" charset="0"/>
              </a:rPr>
              <a:t>	Δ. Παιδί, Σώμα, Δημιουργία και Έκφραση-Δ.2 Τέχνες</a:t>
            </a:r>
            <a:endParaRPr sz="2700"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7920"/>
              <a:buFont typeface="Calibri"/>
              <a:buNone/>
            </a:pPr>
            <a:r>
              <a:rPr lang="el-GR" sz="2700" dirty="0">
                <a:latin typeface="Calibri" panose="020F0502020204030204" pitchFamily="34" charset="0"/>
                <a:ea typeface="Calibri" panose="020F0502020204030204" pitchFamily="34" charset="0"/>
                <a:cs typeface="Calibri" panose="020F0502020204030204" pitchFamily="34" charset="0"/>
              </a:rPr>
              <a:t>Δ.2.2 Θεατρική Τέχνη</a:t>
            </a:r>
            <a:endParaRPr sz="2700" dirty="0">
              <a:latin typeface="Calibri" panose="020F0502020204030204" pitchFamily="34" charset="0"/>
              <a:ea typeface="Calibri" panose="020F0502020204030204" pitchFamily="34" charset="0"/>
              <a:cs typeface="Calibri" panose="020F0502020204030204" pitchFamily="34" charset="0"/>
            </a:endParaRPr>
          </a:p>
        </p:txBody>
      </p:sp>
      <p:grpSp>
        <p:nvGrpSpPr>
          <p:cNvPr id="670" name="Google Shape;670;p32"/>
          <p:cNvGrpSpPr/>
          <p:nvPr/>
        </p:nvGrpSpPr>
        <p:grpSpPr>
          <a:xfrm>
            <a:off x="1974196" y="1530618"/>
            <a:ext cx="6987562" cy="4850713"/>
            <a:chOff x="1480992" y="253592"/>
            <a:chExt cx="6987562" cy="4850713"/>
          </a:xfrm>
        </p:grpSpPr>
        <p:sp>
          <p:nvSpPr>
            <p:cNvPr id="671" name="Google Shape;671;p32"/>
            <p:cNvSpPr/>
            <p:nvPr/>
          </p:nvSpPr>
          <p:spPr>
            <a:xfrm>
              <a:off x="3592233" y="253592"/>
              <a:ext cx="2137235" cy="1246945"/>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2"/>
            <p:cNvSpPr txBox="1"/>
            <p:nvPr/>
          </p:nvSpPr>
          <p:spPr>
            <a:xfrm>
              <a:off x="3905224" y="436203"/>
              <a:ext cx="1511253" cy="8817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l-GR" sz="2400" b="1" i="0" u="none" strike="noStrike" cap="none" dirty="0">
                  <a:solidFill>
                    <a:schemeClr val="lt1"/>
                  </a:solidFill>
                  <a:latin typeface="Calibri"/>
                  <a:ea typeface="Calibri"/>
                  <a:cs typeface="Calibri"/>
                  <a:sym typeface="Calibri"/>
                </a:rPr>
                <a:t>ΠΜΑ Δεξιότητες</a:t>
              </a:r>
              <a:endParaRPr sz="2400" b="1" i="0" u="none" strike="noStrike" cap="none" dirty="0">
                <a:solidFill>
                  <a:schemeClr val="lt1"/>
                </a:solidFill>
                <a:latin typeface="Calibri"/>
                <a:ea typeface="Calibri"/>
                <a:cs typeface="Calibri"/>
                <a:sym typeface="Calibri"/>
              </a:endParaRPr>
            </a:p>
          </p:txBody>
        </p:sp>
        <p:sp>
          <p:nvSpPr>
            <p:cNvPr id="673" name="Google Shape;673;p32"/>
            <p:cNvSpPr/>
            <p:nvPr/>
          </p:nvSpPr>
          <p:spPr>
            <a:xfrm rot="8332509">
              <a:off x="3043695" y="1763936"/>
              <a:ext cx="1167455"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2"/>
            <p:cNvSpPr txBox="1"/>
            <p:nvPr/>
          </p:nvSpPr>
          <p:spPr>
            <a:xfrm rot="-2467491">
              <a:off x="3598236" y="1750185"/>
              <a:ext cx="58372" cy="583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75" name="Google Shape;675;p32"/>
            <p:cNvSpPr/>
            <p:nvPr/>
          </p:nvSpPr>
          <p:spPr>
            <a:xfrm>
              <a:off x="1480992" y="1897722"/>
              <a:ext cx="1991727" cy="1772462"/>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2"/>
            <p:cNvSpPr txBox="1"/>
            <p:nvPr/>
          </p:nvSpPr>
          <p:spPr>
            <a:xfrm>
              <a:off x="1772674" y="2157293"/>
              <a:ext cx="1408363" cy="125332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ανακαλύπτουν και να επεξεργάζονται τις δυνατότητες έκφρασης που τους δίνει το σώμα τους (i)</a:t>
              </a:r>
              <a:endParaRPr sz="1400" b="0" i="0" u="none" strike="noStrike" cap="none" dirty="0">
                <a:solidFill>
                  <a:schemeClr val="lt1"/>
                </a:solidFill>
                <a:latin typeface="Calibri"/>
                <a:ea typeface="Calibri"/>
                <a:cs typeface="Calibri"/>
                <a:sym typeface="Calibri"/>
              </a:endParaRPr>
            </a:p>
          </p:txBody>
        </p:sp>
        <p:sp>
          <p:nvSpPr>
            <p:cNvPr id="677" name="Google Shape;677;p32"/>
            <p:cNvSpPr/>
            <p:nvPr/>
          </p:nvSpPr>
          <p:spPr>
            <a:xfrm rot="3318072">
              <a:off x="4652234" y="2220155"/>
              <a:ext cx="1898524"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2"/>
            <p:cNvSpPr txBox="1"/>
            <p:nvPr/>
          </p:nvSpPr>
          <p:spPr>
            <a:xfrm rot="3318072">
              <a:off x="5554033" y="2188127"/>
              <a:ext cx="94926" cy="949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dk1"/>
                </a:solidFill>
                <a:latin typeface="Calibri"/>
                <a:ea typeface="Calibri"/>
                <a:cs typeface="Calibri"/>
                <a:sym typeface="Calibri"/>
              </a:endParaRPr>
            </a:p>
          </p:txBody>
        </p:sp>
        <p:sp>
          <p:nvSpPr>
            <p:cNvPr id="679" name="Google Shape;679;p32"/>
            <p:cNvSpPr/>
            <p:nvPr/>
          </p:nvSpPr>
          <p:spPr>
            <a:xfrm>
              <a:off x="5532573" y="2872056"/>
              <a:ext cx="2468059" cy="2092473"/>
            </a:xfrm>
            <a:prstGeom prst="ellipse">
              <a:avLst/>
            </a:prstGeom>
            <a:solidFill>
              <a:srgbClr val="8CB3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2"/>
            <p:cNvSpPr txBox="1"/>
            <p:nvPr/>
          </p:nvSpPr>
          <p:spPr>
            <a:xfrm>
              <a:off x="5894012" y="3178492"/>
              <a:ext cx="1745181" cy="147960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επεξεργάζονται και να επεκτείνουν τα γλωσσικά και εκφραστικά τους μέσα, ώστε να επικοινωνούν νοήματα στα πλαίσια θεατρικών δρώμενων και παιχνιδιών (i)</a:t>
              </a:r>
              <a:endParaRPr sz="1400" b="0" i="0" u="none" strike="noStrike" cap="none" dirty="0">
                <a:solidFill>
                  <a:schemeClr val="lt1"/>
                </a:solidFill>
                <a:latin typeface="Calibri"/>
                <a:ea typeface="Calibri"/>
                <a:cs typeface="Calibri"/>
                <a:sym typeface="Calibri"/>
              </a:endParaRPr>
            </a:p>
          </p:txBody>
        </p:sp>
        <p:sp>
          <p:nvSpPr>
            <p:cNvPr id="681" name="Google Shape;681;p32"/>
            <p:cNvSpPr/>
            <p:nvPr/>
          </p:nvSpPr>
          <p:spPr>
            <a:xfrm rot="1308957">
              <a:off x="5490144" y="1483509"/>
              <a:ext cx="1448525"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2"/>
            <p:cNvSpPr txBox="1"/>
            <p:nvPr/>
          </p:nvSpPr>
          <p:spPr>
            <a:xfrm rot="1308957">
              <a:off x="6178193" y="1462731"/>
              <a:ext cx="72426" cy="724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683" name="Google Shape;683;p32"/>
            <p:cNvSpPr/>
            <p:nvPr/>
          </p:nvSpPr>
          <p:spPr>
            <a:xfrm>
              <a:off x="6809585" y="1354497"/>
              <a:ext cx="1658969" cy="1429463"/>
            </a:xfrm>
            <a:prstGeom prst="ellipse">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2"/>
            <p:cNvSpPr txBox="1"/>
            <p:nvPr/>
          </p:nvSpPr>
          <p:spPr>
            <a:xfrm>
              <a:off x="7052535" y="1563837"/>
              <a:ext cx="1173069" cy="101078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δομούν τα στοιχεία του ρόλου τους στο πλαίσιο ενός σεναρίου (i)</a:t>
              </a:r>
              <a:endParaRPr sz="1400" b="0" i="0" u="none" strike="noStrike" cap="none" dirty="0">
                <a:solidFill>
                  <a:schemeClr val="lt1"/>
                </a:solidFill>
                <a:latin typeface="Calibri"/>
                <a:ea typeface="Calibri"/>
                <a:cs typeface="Calibri"/>
                <a:sym typeface="Calibri"/>
              </a:endParaRPr>
            </a:p>
          </p:txBody>
        </p:sp>
        <p:sp>
          <p:nvSpPr>
            <p:cNvPr id="685" name="Google Shape;685;p32"/>
            <p:cNvSpPr/>
            <p:nvPr/>
          </p:nvSpPr>
          <p:spPr>
            <a:xfrm rot="6053332">
              <a:off x="3380968" y="2439907"/>
              <a:ext cx="1952544"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2"/>
            <p:cNvSpPr txBox="1"/>
            <p:nvPr/>
          </p:nvSpPr>
          <p:spPr>
            <a:xfrm rot="-4746668">
              <a:off x="4308427" y="2406529"/>
              <a:ext cx="97627" cy="976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dk1"/>
                </a:solidFill>
                <a:latin typeface="Calibri"/>
                <a:ea typeface="Calibri"/>
                <a:cs typeface="Calibri"/>
                <a:sym typeface="Calibri"/>
              </a:endParaRPr>
            </a:p>
          </p:txBody>
        </p:sp>
        <p:sp>
          <p:nvSpPr>
            <p:cNvPr id="687" name="Google Shape;687;p32"/>
            <p:cNvSpPr/>
            <p:nvPr/>
          </p:nvSpPr>
          <p:spPr>
            <a:xfrm>
              <a:off x="2830366" y="3406025"/>
              <a:ext cx="2361291" cy="1698280"/>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2"/>
            <p:cNvSpPr txBox="1"/>
            <p:nvPr/>
          </p:nvSpPr>
          <p:spPr>
            <a:xfrm>
              <a:off x="3176169" y="3654732"/>
              <a:ext cx="1669685" cy="120086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διακρίνουν τα κινησιολογικά όρια που θέτει το σώμα σε σχέση με τον χώρο και την ομάδα και να προσαρμόζουν την εκφραστική κίνηση (i)</a:t>
              </a:r>
              <a:endParaRPr sz="14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4"/>
          <p:cNvSpPr txBox="1">
            <a:spLocks noGrp="1"/>
          </p:cNvSpPr>
          <p:nvPr>
            <p:ph type="title"/>
          </p:nvPr>
        </p:nvSpPr>
        <p:spPr>
          <a:xfrm>
            <a:off x="1763688" y="332655"/>
            <a:ext cx="7380312" cy="103934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Χαρακτηριστικά των παραμυθιών</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25" name="Google Shape;125;p4"/>
          <p:cNvSpPr txBox="1">
            <a:spLocks noGrp="1"/>
          </p:cNvSpPr>
          <p:nvPr>
            <p:ph type="body" idx="1"/>
          </p:nvPr>
        </p:nvSpPr>
        <p:spPr>
          <a:xfrm>
            <a:off x="1763688" y="1600200"/>
            <a:ext cx="6923112" cy="4525963"/>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endParaRPr sz="1800" i="1">
              <a:solidFill>
                <a:srgbClr val="000000"/>
              </a:solidFill>
              <a:latin typeface="Calibri"/>
              <a:ea typeface="Calibri"/>
              <a:cs typeface="Calibri"/>
              <a:sym typeface="Calibri"/>
            </a:endParaRPr>
          </a:p>
          <a:p>
            <a:pPr marL="342900" lvl="0" indent="-139700" algn="l" rtl="0">
              <a:lnSpc>
                <a:spcPct val="100000"/>
              </a:lnSpc>
              <a:spcBef>
                <a:spcPts val="1440"/>
              </a:spcBef>
              <a:spcAft>
                <a:spcPts val="0"/>
              </a:spcAft>
              <a:buClr>
                <a:schemeClr val="dk1"/>
              </a:buClr>
              <a:buSzPts val="3200"/>
              <a:buNone/>
            </a:pPr>
            <a:endParaRPr/>
          </a:p>
        </p:txBody>
      </p:sp>
      <p:grpSp>
        <p:nvGrpSpPr>
          <p:cNvPr id="126" name="Google Shape;126;p4"/>
          <p:cNvGrpSpPr/>
          <p:nvPr/>
        </p:nvGrpSpPr>
        <p:grpSpPr>
          <a:xfrm>
            <a:off x="2337130" y="1925799"/>
            <a:ext cx="6095255" cy="3823778"/>
            <a:chOff x="0" y="94618"/>
            <a:chExt cx="6095255" cy="3823778"/>
          </a:xfrm>
        </p:grpSpPr>
        <p:sp>
          <p:nvSpPr>
            <p:cNvPr id="127" name="Google Shape;127;p4"/>
            <p:cNvSpPr/>
            <p:nvPr/>
          </p:nvSpPr>
          <p:spPr>
            <a:xfrm>
              <a:off x="0" y="94618"/>
              <a:ext cx="2902148" cy="1741289"/>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txBox="1"/>
            <p:nvPr/>
          </p:nvSpPr>
          <p:spPr>
            <a:xfrm>
              <a:off x="0" y="94618"/>
              <a:ext cx="2902148" cy="1741289"/>
            </a:xfrm>
            <a:prstGeom prst="rect">
              <a:avLst/>
            </a:prstGeom>
            <a:noFill/>
            <a:ln>
              <a:noFill/>
            </a:ln>
          </p:spPr>
          <p:txBody>
            <a:bodyPr spcFirstLastPara="1" wrap="square" lIns="38100" tIns="38100" rIns="38100" bIns="38100" anchor="ctr" anchorCtr="0">
              <a:noAutofit/>
            </a:bodyPr>
            <a:lstStyle/>
            <a:p>
              <a:pPr marL="0" marR="0" lvl="0" indent="0" algn="just" rtl="0">
                <a:lnSpc>
                  <a:spcPct val="90000"/>
                </a:lnSpc>
                <a:spcBef>
                  <a:spcPts val="0"/>
                </a:spcBef>
                <a:spcAft>
                  <a:spcPts val="0"/>
                </a:spcAft>
                <a:buNone/>
              </a:pP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Τα παραμύθια </a:t>
              </a:r>
              <a:r>
                <a:rPr lang="el-GR" sz="1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απλοποιούν</a:t>
              </a: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όλες τις καταστάσεις. Τα πρόσωπα σχεδιάζονται με σαφήνεια και οι λεπτομέρειες, εκτός αν είναι σημαντικές, εξαλείφονται. Όλοι οι χαρακτήρες είναι μάλλον </a:t>
              </a:r>
              <a:r>
                <a:rPr lang="el-GR" sz="1000" dirty="0">
                  <a:solidFill>
                    <a:schemeClr val="dk1"/>
                  </a:solidFill>
                  <a:latin typeface="Calibri" panose="020F0502020204030204" pitchFamily="34" charset="0"/>
                  <a:ea typeface="Calibri" panose="020F0502020204030204" pitchFamily="34" charset="0"/>
                  <a:cs typeface="Calibri" panose="020F0502020204030204" pitchFamily="34" charset="0"/>
                </a:rPr>
                <a:t>στερεοτυπικοί</a:t>
              </a: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παρά μοναδικοί.</a:t>
              </a:r>
              <a:endParaRP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9" name="Google Shape;129;p4"/>
            <p:cNvSpPr/>
            <p:nvPr/>
          </p:nvSpPr>
          <p:spPr>
            <a:xfrm>
              <a:off x="3193107" y="145603"/>
              <a:ext cx="2902148" cy="1741289"/>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3193107" y="145603"/>
              <a:ext cx="2902148" cy="1741289"/>
            </a:xfrm>
            <a:prstGeom prst="rect">
              <a:avLst/>
            </a:prstGeom>
            <a:noFill/>
            <a:ln>
              <a:noFill/>
            </a:ln>
          </p:spPr>
          <p:txBody>
            <a:bodyPr spcFirstLastPara="1" wrap="square" lIns="38100" tIns="38100" rIns="38100" bIns="38100" anchor="ctr" anchorCtr="0">
              <a:noAutofit/>
            </a:bodyPr>
            <a:lstStyle/>
            <a:p>
              <a:pPr marL="0" marR="0" lvl="0" indent="0" algn="just" rtl="0">
                <a:lnSpc>
                  <a:spcPct val="90000"/>
                </a:lnSpc>
                <a:spcBef>
                  <a:spcPts val="0"/>
                </a:spcBef>
                <a:spcAft>
                  <a:spcPts val="0"/>
                </a:spcAft>
                <a:buNone/>
              </a:pP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Τα παραμύθια είναι </a:t>
              </a:r>
              <a:r>
                <a:rPr lang="el-GR" sz="1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αισιόδοξα</a:t>
              </a: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ανεξάρτητα από το πόσο τρομακτικά μπορεί να είναι μερικά στοιχεία της ιστορίας. Περιγράφουν εσωτερικές ψυχικές καταστάσεις με εικόνες και πράξεις και γίνονται κατανοητές καθώς τις αναπαριστούν τα πρόσωπα και τα γεγονότα της ιστορίας. Αν κανείς θεωρεί αυτές τις ιστορίες ως περιγραφές της πραγματικότητας, τότε είναι πράγματι σκληρές και τρομακτικές. Όμως, ως σύμβολα ψυχολογικών συμβάντων, είναι εντελώς αληθινές.</a:t>
              </a:r>
              <a:endParaRP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1" name="Google Shape;131;p4"/>
            <p:cNvSpPr/>
            <p:nvPr/>
          </p:nvSpPr>
          <p:spPr>
            <a:xfrm>
              <a:off x="744" y="2177107"/>
              <a:ext cx="2902148" cy="1741289"/>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txBox="1"/>
            <p:nvPr/>
          </p:nvSpPr>
          <p:spPr>
            <a:xfrm>
              <a:off x="744" y="2177107"/>
              <a:ext cx="2902148" cy="1741289"/>
            </a:xfrm>
            <a:prstGeom prst="rect">
              <a:avLst/>
            </a:prstGeom>
            <a:noFill/>
            <a:ln>
              <a:noFill/>
            </a:ln>
          </p:spPr>
          <p:txBody>
            <a:bodyPr spcFirstLastPara="1" wrap="square" lIns="38100" tIns="38100" rIns="38100" bIns="38100" anchor="ctr" anchorCtr="0">
              <a:noAutofit/>
            </a:bodyPr>
            <a:lstStyle/>
            <a:p>
              <a:pPr marL="0" marR="0" lvl="0" indent="0" algn="just" rtl="0">
                <a:lnSpc>
                  <a:spcPct val="90000"/>
                </a:lnSpc>
                <a:spcBef>
                  <a:spcPts val="0"/>
                </a:spcBef>
                <a:spcAft>
                  <a:spcPts val="0"/>
                </a:spcAft>
                <a:buNone/>
              </a:pP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Το βαθύτερο νόημα των παραμυθιών είναι </a:t>
              </a:r>
              <a:r>
                <a:rPr lang="el-GR" sz="1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διαφορετικό</a:t>
              </a: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για κάθε άτομο, καθώς και για το ίδιο το άτομο σε διαφορετικές στιγμές της ζωής του, ανάλογα με τα ενδιαφέροντα και τις ανάγκες της χρονικής συγκυρίας.</a:t>
              </a:r>
              <a:endParaRP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3" name="Google Shape;133;p4"/>
            <p:cNvSpPr/>
            <p:nvPr/>
          </p:nvSpPr>
          <p:spPr>
            <a:xfrm>
              <a:off x="3193107" y="2177107"/>
              <a:ext cx="2902148" cy="1741289"/>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txBox="1"/>
            <p:nvPr/>
          </p:nvSpPr>
          <p:spPr>
            <a:xfrm>
              <a:off x="3193107" y="2177107"/>
              <a:ext cx="2902148" cy="1741289"/>
            </a:xfrm>
            <a:prstGeom prst="rect">
              <a:avLst/>
            </a:prstGeom>
            <a:noFill/>
            <a:ln>
              <a:noFill/>
            </a:ln>
          </p:spPr>
          <p:txBody>
            <a:bodyPr spcFirstLastPara="1" wrap="square" lIns="38100" tIns="38100" rIns="38100" bIns="38100" anchor="ctr" anchorCtr="0">
              <a:noAutofit/>
            </a:bodyPr>
            <a:lstStyle/>
            <a:p>
              <a:pPr marL="0" marR="0" lvl="0" indent="0" algn="just" rtl="0">
                <a:lnSpc>
                  <a:spcPct val="90000"/>
                </a:lnSpc>
                <a:spcBef>
                  <a:spcPts val="0"/>
                </a:spcBef>
                <a:spcAft>
                  <a:spcPts val="0"/>
                </a:spcAft>
                <a:buNone/>
              </a:pP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Οι ιστορίες αρχίζουν από εκεί όπου είναι το παιδί </a:t>
              </a:r>
              <a:r>
                <a:rPr lang="el-GR" sz="1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τώρα</a:t>
              </a:r>
              <a:r>
                <a:rPr lang="el-G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και δείχνουν που πρέπει να πάει, ρίχνοντας το βάρος στην ίδια τη διαδικασία.</a:t>
              </a:r>
              <a:endParaRPr sz="1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33"/>
          <p:cNvSpPr txBox="1">
            <a:spLocks noGrp="1"/>
          </p:cNvSpPr>
          <p:nvPr>
            <p:ph type="title"/>
          </p:nvPr>
        </p:nvSpPr>
        <p:spPr>
          <a:xfrm>
            <a:off x="866428" y="13402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7920"/>
              <a:buFont typeface="Calibri"/>
              <a:buNone/>
            </a:pPr>
            <a:r>
              <a:rPr lang="el-GR" dirty="0"/>
              <a:t>		</a:t>
            </a:r>
            <a:r>
              <a:rPr lang="el-GR" sz="2700" dirty="0">
                <a:latin typeface="Calibri" panose="020F0502020204030204" pitchFamily="34" charset="0"/>
                <a:ea typeface="Calibri" panose="020F0502020204030204" pitchFamily="34" charset="0"/>
                <a:cs typeface="Calibri" panose="020F0502020204030204" pitchFamily="34" charset="0"/>
              </a:rPr>
              <a:t>Επεξεργασία κατά την ανάγνωση</a:t>
            </a:r>
            <a:br>
              <a:rPr lang="el-GR" sz="2700" dirty="0">
                <a:latin typeface="Calibri" panose="020F0502020204030204" pitchFamily="34" charset="0"/>
                <a:ea typeface="Calibri" panose="020F0502020204030204" pitchFamily="34" charset="0"/>
                <a:cs typeface="Calibri" panose="020F0502020204030204" pitchFamily="34" charset="0"/>
              </a:rPr>
            </a:br>
            <a:r>
              <a:rPr lang="el-GR" sz="2700" dirty="0">
                <a:latin typeface="Calibri" panose="020F0502020204030204" pitchFamily="34" charset="0"/>
                <a:ea typeface="Calibri" panose="020F0502020204030204" pitchFamily="34" charset="0"/>
                <a:cs typeface="Calibri" panose="020F0502020204030204" pitchFamily="34" charset="0"/>
              </a:rPr>
              <a:t>	Δ. Παιδί, Σώμα, Δημιουργία και Έκφραση-Δ.2 Τέχνες</a:t>
            </a:r>
            <a:endParaRPr sz="2700"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0"/>
              </a:spcBef>
              <a:spcAft>
                <a:spcPts val="0"/>
              </a:spcAft>
              <a:buClr>
                <a:schemeClr val="dk1"/>
              </a:buClr>
              <a:buSzPts val="7920"/>
              <a:buFont typeface="Calibri"/>
              <a:buNone/>
            </a:pPr>
            <a:r>
              <a:rPr lang="el-GR" sz="2700" dirty="0">
                <a:latin typeface="Calibri" panose="020F0502020204030204" pitchFamily="34" charset="0"/>
                <a:ea typeface="Calibri" panose="020F0502020204030204" pitchFamily="34" charset="0"/>
                <a:cs typeface="Calibri" panose="020F0502020204030204" pitchFamily="34" charset="0"/>
              </a:rPr>
              <a:t>Δ.2.2 Θεατρική Τέχνη</a:t>
            </a:r>
            <a:endParaRPr sz="2700" dirty="0">
              <a:latin typeface="Calibri" panose="020F0502020204030204" pitchFamily="34" charset="0"/>
              <a:ea typeface="Calibri" panose="020F0502020204030204" pitchFamily="34" charset="0"/>
              <a:cs typeface="Calibri" panose="020F0502020204030204" pitchFamily="34" charset="0"/>
            </a:endParaRPr>
          </a:p>
        </p:txBody>
      </p:sp>
      <p:grpSp>
        <p:nvGrpSpPr>
          <p:cNvPr id="695" name="Google Shape;695;p33"/>
          <p:cNvGrpSpPr/>
          <p:nvPr/>
        </p:nvGrpSpPr>
        <p:grpSpPr>
          <a:xfrm>
            <a:off x="2195738" y="1506480"/>
            <a:ext cx="6671700" cy="5005444"/>
            <a:chOff x="1702534" y="229454"/>
            <a:chExt cx="6671700" cy="5005444"/>
          </a:xfrm>
        </p:grpSpPr>
        <p:sp>
          <p:nvSpPr>
            <p:cNvPr id="696" name="Google Shape;696;p33"/>
            <p:cNvSpPr/>
            <p:nvPr/>
          </p:nvSpPr>
          <p:spPr>
            <a:xfrm>
              <a:off x="3918858" y="1397327"/>
              <a:ext cx="2137235" cy="1246945"/>
            </a:xfrm>
            <a:prstGeom prst="ellipse">
              <a:avLst/>
            </a:prstGeom>
            <a:solidFill>
              <a:srgbClr val="E36C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3"/>
            <p:cNvSpPr txBox="1"/>
            <p:nvPr/>
          </p:nvSpPr>
          <p:spPr>
            <a:xfrm>
              <a:off x="4231849" y="1579938"/>
              <a:ext cx="1511253" cy="8817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l-GR" sz="2400" b="1" i="0" u="none" strike="noStrike" cap="none" dirty="0">
                  <a:solidFill>
                    <a:schemeClr val="lt1"/>
                  </a:solidFill>
                  <a:latin typeface="Calibri"/>
                  <a:ea typeface="Calibri"/>
                  <a:cs typeface="Calibri"/>
                  <a:sym typeface="Calibri"/>
                </a:rPr>
                <a:t>ΠΜΑ Στάσεις</a:t>
              </a:r>
              <a:endParaRPr sz="2400" b="1" i="0" u="none" strike="noStrike" cap="none" dirty="0">
                <a:solidFill>
                  <a:schemeClr val="lt1"/>
                </a:solidFill>
                <a:latin typeface="Calibri"/>
                <a:ea typeface="Calibri"/>
                <a:cs typeface="Calibri"/>
                <a:sym typeface="Calibri"/>
              </a:endParaRPr>
            </a:p>
          </p:txBody>
        </p:sp>
        <p:sp>
          <p:nvSpPr>
            <p:cNvPr id="698" name="Google Shape;698;p33"/>
            <p:cNvSpPr/>
            <p:nvPr/>
          </p:nvSpPr>
          <p:spPr>
            <a:xfrm rot="-9499298">
              <a:off x="3440416" y="1527190"/>
              <a:ext cx="688275"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33"/>
            <p:cNvSpPr txBox="1"/>
            <p:nvPr/>
          </p:nvSpPr>
          <p:spPr>
            <a:xfrm rot="1300702">
              <a:off x="3767347" y="1525418"/>
              <a:ext cx="34413" cy="344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00" name="Google Shape;700;p33"/>
            <p:cNvSpPr/>
            <p:nvPr/>
          </p:nvSpPr>
          <p:spPr>
            <a:xfrm>
              <a:off x="1702537" y="229454"/>
              <a:ext cx="1836652" cy="1701181"/>
            </a:xfrm>
            <a:prstGeom prst="ellipse">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3"/>
            <p:cNvSpPr txBox="1"/>
            <p:nvPr/>
          </p:nvSpPr>
          <p:spPr>
            <a:xfrm>
              <a:off x="1971508" y="478586"/>
              <a:ext cx="1298710" cy="120291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υιοθετούν το θεατρικό παιχνίδι ως ένα μέσο για να εκφράσουν τη σκέψη, τη φαντασία και τα συναισθήματά τους (i) </a:t>
              </a:r>
              <a:endParaRPr sz="1200" b="0" i="0" u="none" strike="noStrike" cap="none" dirty="0">
                <a:solidFill>
                  <a:schemeClr val="lt1"/>
                </a:solidFill>
                <a:latin typeface="Calibri"/>
                <a:ea typeface="Calibri"/>
                <a:cs typeface="Calibri"/>
                <a:sym typeface="Calibri"/>
              </a:endParaRPr>
            </a:p>
          </p:txBody>
        </p:sp>
        <p:sp>
          <p:nvSpPr>
            <p:cNvPr id="702" name="Google Shape;702;p33"/>
            <p:cNvSpPr/>
            <p:nvPr/>
          </p:nvSpPr>
          <p:spPr>
            <a:xfrm rot="7009118">
              <a:off x="3902644" y="3084597"/>
              <a:ext cx="1078461"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3"/>
            <p:cNvSpPr txBox="1"/>
            <p:nvPr/>
          </p:nvSpPr>
          <p:spPr>
            <a:xfrm rot="-3790882">
              <a:off x="4414913" y="3073071"/>
              <a:ext cx="53923" cy="5392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04" name="Google Shape;704;p33"/>
            <p:cNvSpPr/>
            <p:nvPr/>
          </p:nvSpPr>
          <p:spPr>
            <a:xfrm>
              <a:off x="2710644" y="3520120"/>
              <a:ext cx="2170817" cy="171477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3"/>
            <p:cNvSpPr txBox="1"/>
            <p:nvPr/>
          </p:nvSpPr>
          <p:spPr>
            <a:xfrm>
              <a:off x="3028553" y="3771243"/>
              <a:ext cx="1534999" cy="121253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βιώνουν πραγματικές ή φανταστικές καταστάσεις και να προσεγγίζουν την οπτική του «άλλου», μέσα από τους ρόλους που υποδύονται (ii)</a:t>
              </a:r>
              <a:endParaRPr sz="1200" b="0" i="0" u="none" strike="noStrike" cap="none" dirty="0">
                <a:solidFill>
                  <a:schemeClr val="lt1"/>
                </a:solidFill>
                <a:latin typeface="Calibri"/>
                <a:ea typeface="Calibri"/>
                <a:cs typeface="Calibri"/>
                <a:sym typeface="Calibri"/>
              </a:endParaRPr>
            </a:p>
          </p:txBody>
        </p:sp>
        <p:sp>
          <p:nvSpPr>
            <p:cNvPr id="706" name="Google Shape;706;p33"/>
            <p:cNvSpPr/>
            <p:nvPr/>
          </p:nvSpPr>
          <p:spPr>
            <a:xfrm rot="1271543">
              <a:off x="5846620" y="2515451"/>
              <a:ext cx="912913"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3"/>
            <p:cNvSpPr txBox="1"/>
            <p:nvPr/>
          </p:nvSpPr>
          <p:spPr>
            <a:xfrm rot="1271543">
              <a:off x="6280254" y="2508064"/>
              <a:ext cx="45645" cy="456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08" name="Google Shape;708;p33"/>
            <p:cNvSpPr/>
            <p:nvPr/>
          </p:nvSpPr>
          <p:spPr>
            <a:xfrm>
              <a:off x="6671075" y="2152155"/>
              <a:ext cx="1703159" cy="1703174"/>
            </a:xfrm>
            <a:prstGeom prst="ellipse">
              <a:avLst/>
            </a:prstGeom>
            <a:solidFill>
              <a:srgbClr val="93B3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3"/>
            <p:cNvSpPr txBox="1"/>
            <p:nvPr/>
          </p:nvSpPr>
          <p:spPr>
            <a:xfrm>
              <a:off x="6920497" y="2401579"/>
              <a:ext cx="1204315" cy="1204326"/>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εκφράζονται συμμετέχοντας σε θεατρικά δρώμενα και παιχνίδια και να ισχυροποιούν τους δεσμούς τους με την ομάδα (ii)</a:t>
              </a:r>
              <a:endParaRPr sz="1200" b="0" i="0" u="none" strike="noStrike" cap="none" dirty="0">
                <a:solidFill>
                  <a:schemeClr val="lt1"/>
                </a:solidFill>
                <a:latin typeface="Calibri"/>
                <a:ea typeface="Calibri"/>
                <a:cs typeface="Calibri"/>
                <a:sym typeface="Calibri"/>
              </a:endParaRPr>
            </a:p>
          </p:txBody>
        </p:sp>
        <p:sp>
          <p:nvSpPr>
            <p:cNvPr id="710" name="Google Shape;710;p33"/>
            <p:cNvSpPr/>
            <p:nvPr/>
          </p:nvSpPr>
          <p:spPr>
            <a:xfrm rot="4114543">
              <a:off x="4882880" y="3116261"/>
              <a:ext cx="1080988"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33"/>
            <p:cNvSpPr txBox="1"/>
            <p:nvPr/>
          </p:nvSpPr>
          <p:spPr>
            <a:xfrm rot="4114543">
              <a:off x="5396349" y="3104671"/>
              <a:ext cx="54049" cy="540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12" name="Google Shape;712;p33"/>
            <p:cNvSpPr/>
            <p:nvPr/>
          </p:nvSpPr>
          <p:spPr>
            <a:xfrm>
              <a:off x="5086903" y="3592136"/>
              <a:ext cx="1609197" cy="1465184"/>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3"/>
            <p:cNvSpPr txBox="1"/>
            <p:nvPr/>
          </p:nvSpPr>
          <p:spPr>
            <a:xfrm>
              <a:off x="5322564" y="3806707"/>
              <a:ext cx="1137875" cy="1036042"/>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απολαμβάνουν την εμπειρία συμμετοχής τους σε ποικίλες θεατρικές συμβάσεις (ii)</a:t>
              </a:r>
              <a:endParaRPr sz="1200" b="0" i="0" u="none" strike="noStrike" cap="none" dirty="0">
                <a:solidFill>
                  <a:schemeClr val="lt1"/>
                </a:solidFill>
                <a:latin typeface="Calibri"/>
                <a:ea typeface="Calibri"/>
                <a:cs typeface="Calibri"/>
                <a:sym typeface="Calibri"/>
              </a:endParaRPr>
            </a:p>
          </p:txBody>
        </p:sp>
        <p:sp>
          <p:nvSpPr>
            <p:cNvPr id="714" name="Google Shape;714;p33"/>
            <p:cNvSpPr/>
            <p:nvPr/>
          </p:nvSpPr>
          <p:spPr>
            <a:xfrm rot="-1558322">
              <a:off x="5764065" y="1416273"/>
              <a:ext cx="865446"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3"/>
            <p:cNvSpPr txBox="1"/>
            <p:nvPr/>
          </p:nvSpPr>
          <p:spPr>
            <a:xfrm rot="-1558322">
              <a:off x="6175152" y="1410072"/>
              <a:ext cx="43272" cy="432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16" name="Google Shape;716;p33"/>
            <p:cNvSpPr/>
            <p:nvPr/>
          </p:nvSpPr>
          <p:spPr>
            <a:xfrm>
              <a:off x="6455070" y="279766"/>
              <a:ext cx="1647936" cy="1249494"/>
            </a:xfrm>
            <a:prstGeom prst="ellipse">
              <a:avLst/>
            </a:prstGeom>
            <a:solidFill>
              <a:srgbClr val="9389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3"/>
            <p:cNvSpPr txBox="1"/>
            <p:nvPr/>
          </p:nvSpPr>
          <p:spPr>
            <a:xfrm>
              <a:off x="6696405" y="462750"/>
              <a:ext cx="1165266" cy="883526"/>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συμπεριφέρονται ως καλοί θεατές σε ποικίλα θεατρικά δρώμενα (iii)</a:t>
              </a:r>
              <a:endParaRPr sz="1200" b="0" i="0" u="none" strike="noStrike" cap="none" dirty="0">
                <a:solidFill>
                  <a:schemeClr val="lt1"/>
                </a:solidFill>
                <a:latin typeface="Calibri"/>
                <a:ea typeface="Calibri"/>
                <a:cs typeface="Calibri"/>
                <a:sym typeface="Calibri"/>
              </a:endParaRPr>
            </a:p>
          </p:txBody>
        </p:sp>
        <p:sp>
          <p:nvSpPr>
            <p:cNvPr id="718" name="Google Shape;718;p33"/>
            <p:cNvSpPr/>
            <p:nvPr/>
          </p:nvSpPr>
          <p:spPr>
            <a:xfrm rot="9613584">
              <a:off x="3592567" y="2416984"/>
              <a:ext cx="499869" cy="3087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3"/>
            <p:cNvSpPr txBox="1"/>
            <p:nvPr/>
          </p:nvSpPr>
          <p:spPr>
            <a:xfrm rot="-1186416">
              <a:off x="3830006" y="2419922"/>
              <a:ext cx="24993" cy="249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20" name="Google Shape;720;p33"/>
            <p:cNvSpPr/>
            <p:nvPr/>
          </p:nvSpPr>
          <p:spPr>
            <a:xfrm>
              <a:off x="1702534" y="2079962"/>
              <a:ext cx="2000372" cy="1524421"/>
            </a:xfrm>
            <a:prstGeom prst="ellipse">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3"/>
            <p:cNvSpPr txBox="1"/>
            <p:nvPr/>
          </p:nvSpPr>
          <p:spPr>
            <a:xfrm>
              <a:off x="1995482" y="2303208"/>
              <a:ext cx="1414476" cy="107792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Calibri"/>
                  <a:ea typeface="Calibri"/>
                  <a:cs typeface="Calibri"/>
                  <a:sym typeface="Calibri"/>
                </a:rPr>
                <a:t>Να συμμετέχουν στην ομάδα και να συντονίζουν την κίνηση και την έκφραση στο πλαίσιο του θεατρικού παιχνιδιού (i)</a:t>
              </a:r>
              <a:endParaRPr sz="1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7" name="Google Shape;727;p34"/>
          <p:cNvSpPr txBox="1">
            <a:spLocks noGrp="1"/>
          </p:cNvSpPr>
          <p:nvPr>
            <p:ph type="title"/>
          </p:nvPr>
        </p:nvSpPr>
        <p:spPr>
          <a:xfrm>
            <a:off x="1106170" y="263064"/>
            <a:ext cx="8229600" cy="1143000"/>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Clr>
                <a:schemeClr val="dk1"/>
              </a:buClr>
              <a:buSzPct val="12100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728" name="Google Shape;728;p34"/>
          <p:cNvSpPr txBox="1">
            <a:spLocks noGrp="1"/>
          </p:cNvSpPr>
          <p:nvPr>
            <p:ph type="body" idx="1"/>
          </p:nvPr>
        </p:nvSpPr>
        <p:spPr>
          <a:xfrm>
            <a:off x="457200" y="1600200"/>
            <a:ext cx="8229600" cy="4853136"/>
          </a:xfrm>
          <a:prstGeom prst="rect">
            <a:avLst/>
          </a:prstGeom>
          <a:noFill/>
          <a:ln>
            <a:noFill/>
          </a:ln>
        </p:spPr>
        <p:txBody>
          <a:bodyPr spcFirstLastPara="1" wrap="square" lIns="91425" tIns="45700" rIns="91425" bIns="45700" anchor="t" anchorCtr="0">
            <a:normAutofit/>
          </a:bodyPr>
          <a:lstStyle/>
          <a:p>
            <a:pPr marL="1600200" lvl="3" indent="-228600" algn="just" rtl="0">
              <a:lnSpc>
                <a:spcPct val="100000"/>
              </a:lnSpc>
              <a:spcBef>
                <a:spcPts val="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Συζητούμε, αναφέρουμε και καταγράφουμε τις συνθήκες παρακολούθησης μιας παράστασης</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Διαχωρίζουμε τον χώρο του θεάτρου και του θεατή</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Δραματοποιούμε το παραμύθι με παιχνίδι ρόλων, ενσωματώνοντας όλα τα παραπάνω στοιχεία και το παρουσιάζουμε ολοκληρωμένο</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729" name="Google Shape;729;p34"/>
          <p:cNvPicPr preferRelativeResize="0"/>
          <p:nvPr/>
        </p:nvPicPr>
        <p:blipFill rotWithShape="1">
          <a:blip r:embed="rId3">
            <a:alphaModFix/>
          </a:blip>
          <a:srcRect/>
          <a:stretch/>
        </p:blipFill>
        <p:spPr>
          <a:xfrm>
            <a:off x="3913584" y="4142752"/>
            <a:ext cx="2314575" cy="1981200"/>
          </a:xfrm>
          <a:prstGeom prst="rect">
            <a:avLst/>
          </a:prstGeom>
          <a:noFill/>
          <a:ln>
            <a:noFill/>
          </a:ln>
        </p:spPr>
      </p:pic>
      <p:sp>
        <p:nvSpPr>
          <p:cNvPr id="730" name="Google Shape;730;p34"/>
          <p:cNvSpPr txBox="1"/>
          <p:nvPr/>
        </p:nvSpPr>
        <p:spPr>
          <a:xfrm>
            <a:off x="3374324" y="6181090"/>
            <a:ext cx="2026543"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l-GR" sz="800" b="0" i="0" u="none" strike="noStrike" cap="none">
                <a:solidFill>
                  <a:schemeClr val="dk1"/>
                </a:solidFill>
                <a:latin typeface="Calibri"/>
                <a:ea typeface="Calibri"/>
                <a:cs typeface="Calibri"/>
                <a:sym typeface="Calibri"/>
              </a:rPr>
              <a:t>Εικόνα web</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6" name="Google Shape;73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100000"/>
              </a:lnSpc>
              <a:spcBef>
                <a:spcPts val="0"/>
              </a:spcBef>
              <a:spcAft>
                <a:spcPts val="0"/>
              </a:spcAft>
              <a:buClr>
                <a:schemeClr val="dk1"/>
              </a:buClr>
              <a:buSzPct val="12100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Εμπλεκόμενα Πεδία μετά την ανάγνωση</a:t>
            </a:r>
            <a:r>
              <a:rPr lang="el-GR" dirty="0"/>
              <a:t>		</a:t>
            </a:r>
            <a:endParaRPr sz="4000" dirty="0"/>
          </a:p>
        </p:txBody>
      </p:sp>
      <p:grpSp>
        <p:nvGrpSpPr>
          <p:cNvPr id="737" name="Google Shape;737;p35"/>
          <p:cNvGrpSpPr/>
          <p:nvPr/>
        </p:nvGrpSpPr>
        <p:grpSpPr>
          <a:xfrm>
            <a:off x="1794981" y="1771811"/>
            <a:ext cx="6180459" cy="3857625"/>
            <a:chOff x="186" y="103186"/>
            <a:chExt cx="6336333" cy="3857625"/>
          </a:xfrm>
        </p:grpSpPr>
        <p:sp>
          <p:nvSpPr>
            <p:cNvPr id="739" name="Google Shape;739;p35"/>
            <p:cNvSpPr txBox="1"/>
            <p:nvPr/>
          </p:nvSpPr>
          <p:spPr>
            <a:xfrm>
              <a:off x="937141" y="2682740"/>
              <a:ext cx="72798" cy="7279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41" name="Google Shape;741;p35"/>
            <p:cNvSpPr txBox="1"/>
            <p:nvPr/>
          </p:nvSpPr>
          <p:spPr>
            <a:xfrm>
              <a:off x="956937" y="2244443"/>
              <a:ext cx="33205" cy="332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43" name="Google Shape;743;p35"/>
            <p:cNvSpPr txBox="1"/>
            <p:nvPr/>
          </p:nvSpPr>
          <p:spPr>
            <a:xfrm>
              <a:off x="956937" y="1786350"/>
              <a:ext cx="33205" cy="332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45" name="Google Shape;745;p35"/>
            <p:cNvSpPr txBox="1"/>
            <p:nvPr/>
          </p:nvSpPr>
          <p:spPr>
            <a:xfrm>
              <a:off x="937141" y="1308461"/>
              <a:ext cx="72798" cy="7279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746" name="Google Shape;746;p35"/>
            <p:cNvSpPr/>
            <p:nvPr/>
          </p:nvSpPr>
          <p:spPr>
            <a:xfrm rot="-5400000">
              <a:off x="-1562153" y="1665525"/>
              <a:ext cx="3857625" cy="73294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5"/>
            <p:cNvSpPr txBox="1"/>
            <p:nvPr/>
          </p:nvSpPr>
          <p:spPr>
            <a:xfrm rot="-5400000">
              <a:off x="-1562153" y="1665525"/>
              <a:ext cx="3857625" cy="732948"/>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4800"/>
                <a:buFont typeface="Arial"/>
                <a:buNone/>
              </a:pPr>
              <a:endParaRPr sz="4800" b="0" i="0" u="none" strike="noStrike" cap="none">
                <a:solidFill>
                  <a:schemeClr val="lt1"/>
                </a:solidFill>
                <a:latin typeface="Calibri"/>
                <a:ea typeface="Calibri"/>
                <a:cs typeface="Calibri"/>
                <a:sym typeface="Calibri"/>
              </a:endParaRPr>
            </a:p>
          </p:txBody>
        </p:sp>
        <p:sp>
          <p:nvSpPr>
            <p:cNvPr id="748" name="Google Shape;748;p35"/>
            <p:cNvSpPr/>
            <p:nvPr/>
          </p:nvSpPr>
          <p:spPr>
            <a:xfrm>
              <a:off x="1213947" y="291246"/>
              <a:ext cx="5120889" cy="73294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5"/>
            <p:cNvSpPr txBox="1"/>
            <p:nvPr/>
          </p:nvSpPr>
          <p:spPr>
            <a:xfrm>
              <a:off x="1213947" y="291246"/>
              <a:ext cx="5120889" cy="732948"/>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 Παιδί και Επικοινωνία – Α.</a:t>
              </a:r>
              <a:r>
                <a:rPr lang="el-GR" sz="1500" dirty="0">
                  <a:solidFill>
                    <a:schemeClr val="lt1"/>
                  </a:solidFill>
                  <a:latin typeface="Calibri"/>
                  <a:ea typeface="Calibri"/>
                  <a:cs typeface="Calibri"/>
                  <a:sym typeface="Calibri"/>
                </a:rPr>
                <a:t>1 </a:t>
              </a:r>
              <a:r>
                <a:rPr lang="el-GR" sz="1500" b="0" i="0" u="none" strike="noStrike" cap="none" dirty="0">
                  <a:solidFill>
                    <a:schemeClr val="lt1"/>
                  </a:solidFill>
                  <a:latin typeface="Calibri"/>
                  <a:ea typeface="Calibri"/>
                  <a:cs typeface="Calibri"/>
                  <a:sym typeface="Calibri"/>
                </a:rPr>
                <a:t>Γλώσσα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Α.1.1 Προφορική Επικοινωνία</a:t>
              </a:r>
              <a:endParaRPr sz="1500" b="0" i="0" u="none" strike="noStrike" cap="none" dirty="0">
                <a:solidFill>
                  <a:schemeClr val="lt1"/>
                </a:solidFill>
                <a:latin typeface="Calibri"/>
                <a:ea typeface="Calibri"/>
                <a:cs typeface="Calibri"/>
                <a:sym typeface="Calibri"/>
              </a:endParaRPr>
            </a:p>
          </p:txBody>
        </p:sp>
        <p:sp>
          <p:nvSpPr>
            <p:cNvPr id="750" name="Google Shape;750;p35"/>
            <p:cNvSpPr/>
            <p:nvPr/>
          </p:nvSpPr>
          <p:spPr>
            <a:xfrm>
              <a:off x="1213947" y="1207432"/>
              <a:ext cx="5122572" cy="73294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5"/>
            <p:cNvSpPr txBox="1"/>
            <p:nvPr/>
          </p:nvSpPr>
          <p:spPr>
            <a:xfrm>
              <a:off x="1213947" y="1207432"/>
              <a:ext cx="5122572" cy="732948"/>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 Παιδί και Επικοινωνία – Α.1 Γλώσσα –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Α.1.2 Γραπτή Επικοινωνία</a:t>
              </a:r>
              <a:endParaRPr sz="1500" b="0" i="0" u="none" strike="noStrike" cap="none" dirty="0">
                <a:solidFill>
                  <a:schemeClr val="lt1"/>
                </a:solidFill>
                <a:latin typeface="Calibri"/>
                <a:ea typeface="Calibri"/>
                <a:cs typeface="Calibri"/>
                <a:sym typeface="Calibri"/>
              </a:endParaRPr>
            </a:p>
          </p:txBody>
        </p:sp>
        <p:sp>
          <p:nvSpPr>
            <p:cNvPr id="752" name="Google Shape;752;p35"/>
            <p:cNvSpPr/>
            <p:nvPr/>
          </p:nvSpPr>
          <p:spPr>
            <a:xfrm>
              <a:off x="1213947" y="2123618"/>
              <a:ext cx="5094709" cy="73294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5"/>
            <p:cNvSpPr txBox="1"/>
            <p:nvPr/>
          </p:nvSpPr>
          <p:spPr>
            <a:xfrm>
              <a:off x="1213947" y="2123618"/>
              <a:ext cx="5094709" cy="732948"/>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B. Παιδί, Εαυτός και Κοινωνία-Β.2 Κοινωνικές Επιστήμες – Β.2.1 Ιστορία και Πολιτισμός</a:t>
              </a:r>
              <a:endParaRPr sz="1500" b="0" i="0" u="none" strike="noStrike" cap="none" dirty="0">
                <a:solidFill>
                  <a:schemeClr val="lt1"/>
                </a:solidFill>
                <a:latin typeface="Calibri"/>
                <a:ea typeface="Calibri"/>
                <a:cs typeface="Calibri"/>
                <a:sym typeface="Calibri"/>
              </a:endParaRPr>
            </a:p>
          </p:txBody>
        </p:sp>
        <p:sp>
          <p:nvSpPr>
            <p:cNvPr id="754" name="Google Shape;754;p35"/>
            <p:cNvSpPr/>
            <p:nvPr/>
          </p:nvSpPr>
          <p:spPr>
            <a:xfrm>
              <a:off x="1213947" y="3039804"/>
              <a:ext cx="5104277" cy="73294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35"/>
            <p:cNvSpPr txBox="1"/>
            <p:nvPr/>
          </p:nvSpPr>
          <p:spPr>
            <a:xfrm>
              <a:off x="1213947" y="3039804"/>
              <a:ext cx="5104277" cy="732948"/>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Γ. Παιδί και Θετικές Επιστήμες-Γ.3 Τεχνολογία Κατασκευών</a:t>
              </a:r>
              <a:endParaRPr sz="1500" b="0" i="0" u="none" strike="noStrike" cap="none" dirty="0">
                <a:solidFill>
                  <a:schemeClr val="lt1"/>
                </a:solidFill>
                <a:latin typeface="Calibri"/>
                <a:ea typeface="Calibri"/>
                <a:cs typeface="Calibri"/>
                <a:sym typeface="Calibri"/>
              </a:endParaRPr>
            </a:p>
          </p:txBody>
        </p:sp>
      </p:grpSp>
      <p:cxnSp>
        <p:nvCxnSpPr>
          <p:cNvPr id="3" name="Ευθεία γραμμή σύνδεσης 2">
            <a:extLst>
              <a:ext uri="{FF2B5EF4-FFF2-40B4-BE49-F238E27FC236}">
                <a16:creationId xmlns:a16="http://schemas.microsoft.com/office/drawing/2014/main" id="{32309E33-A28C-465D-BDBD-D63B5D3FBAE5}"/>
              </a:ext>
            </a:extLst>
          </p:cNvPr>
          <p:cNvCxnSpPr/>
          <p:nvPr/>
        </p:nvCxnSpPr>
        <p:spPr>
          <a:xfrm>
            <a:off x="2509899" y="2326345"/>
            <a:ext cx="0" cy="2748558"/>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D2A27C16-CBD6-43C5-8765-CD8DEF70F3A1}"/>
              </a:ext>
            </a:extLst>
          </p:cNvPr>
          <p:cNvCxnSpPr>
            <a:endCxn id="749" idx="1"/>
          </p:cNvCxnSpPr>
          <p:nvPr/>
        </p:nvCxnSpPr>
        <p:spPr>
          <a:xfrm>
            <a:off x="2509899" y="2326345"/>
            <a:ext cx="468984"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a:extLst>
              <a:ext uri="{FF2B5EF4-FFF2-40B4-BE49-F238E27FC236}">
                <a16:creationId xmlns:a16="http://schemas.microsoft.com/office/drawing/2014/main" id="{BB178F20-8E2A-4556-9A67-CF305F14496C}"/>
              </a:ext>
            </a:extLst>
          </p:cNvPr>
          <p:cNvCxnSpPr/>
          <p:nvPr/>
        </p:nvCxnSpPr>
        <p:spPr>
          <a:xfrm>
            <a:off x="2511828" y="3219527"/>
            <a:ext cx="468984"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a16="http://schemas.microsoft.com/office/drawing/2014/main" id="{4C77154F-0FDE-4268-BFBD-2DFC85DC284E}"/>
              </a:ext>
            </a:extLst>
          </p:cNvPr>
          <p:cNvCxnSpPr/>
          <p:nvPr/>
        </p:nvCxnSpPr>
        <p:spPr>
          <a:xfrm>
            <a:off x="2513753" y="4112706"/>
            <a:ext cx="468984"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E513698E-7BA6-4583-8E17-9A5FA1FEB89D}"/>
              </a:ext>
            </a:extLst>
          </p:cNvPr>
          <p:cNvCxnSpPr/>
          <p:nvPr/>
        </p:nvCxnSpPr>
        <p:spPr>
          <a:xfrm>
            <a:off x="2515683" y="5075336"/>
            <a:ext cx="46898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1" name="Google Shape;761;p36"/>
          <p:cNvSpPr txBox="1">
            <a:spLocks noGrp="1"/>
          </p:cNvSpPr>
          <p:nvPr>
            <p:ph type="title"/>
          </p:nvPr>
        </p:nvSpPr>
        <p:spPr>
          <a:xfrm>
            <a:off x="2448045" y="250168"/>
            <a:ext cx="6695955" cy="1143000"/>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dk1"/>
              </a:buClr>
              <a:buSzPct val="121000"/>
              <a:buFont typeface="Calibri"/>
              <a:buNone/>
            </a:pPr>
            <a:r>
              <a:rPr lang="el-GR" sz="2400" dirty="0">
                <a:latin typeface="Calibri" panose="020F0502020204030204" pitchFamily="34" charset="0"/>
                <a:ea typeface="Calibri" panose="020F0502020204030204" pitchFamily="34" charset="0"/>
                <a:cs typeface="Calibri" panose="020F0502020204030204" pitchFamily="34" charset="0"/>
              </a:rPr>
              <a:t>Επεξεργασία μετά την ανάγνωση </a:t>
            </a:r>
            <a:br>
              <a:rPr lang="el-GR" sz="2400" dirty="0">
                <a:latin typeface="Calibri" panose="020F0502020204030204" pitchFamily="34" charset="0"/>
                <a:ea typeface="Calibri" panose="020F0502020204030204" pitchFamily="34" charset="0"/>
                <a:cs typeface="Calibri" panose="020F0502020204030204" pitchFamily="34" charset="0"/>
              </a:rPr>
            </a:br>
            <a:r>
              <a:rPr lang="el-GR" sz="2400" dirty="0">
                <a:latin typeface="Calibri" panose="020F0502020204030204" pitchFamily="34" charset="0"/>
                <a:ea typeface="Calibri" panose="020F0502020204030204" pitchFamily="34" charset="0"/>
                <a:cs typeface="Calibri" panose="020F0502020204030204" pitchFamily="34" charset="0"/>
              </a:rPr>
              <a:t>Α.1 Γλώσσα - Α.1.1 Προφορική Επικοινωνία</a:t>
            </a:r>
            <a:endParaRPr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762" name="Google Shape;762;p36"/>
          <p:cNvGrpSpPr/>
          <p:nvPr/>
        </p:nvGrpSpPr>
        <p:grpSpPr>
          <a:xfrm>
            <a:off x="2285747" y="1484784"/>
            <a:ext cx="6493358" cy="4382085"/>
            <a:chOff x="1478851" y="0"/>
            <a:chExt cx="6493358" cy="4382085"/>
          </a:xfrm>
        </p:grpSpPr>
        <p:sp>
          <p:nvSpPr>
            <p:cNvPr id="763" name="Google Shape;763;p36"/>
            <p:cNvSpPr/>
            <p:nvPr/>
          </p:nvSpPr>
          <p:spPr>
            <a:xfrm>
              <a:off x="3271321" y="0"/>
              <a:ext cx="1645830" cy="1492196"/>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6"/>
            <p:cNvSpPr txBox="1"/>
            <p:nvPr/>
          </p:nvSpPr>
          <p:spPr>
            <a:xfrm>
              <a:off x="3344164" y="72843"/>
              <a:ext cx="1500144" cy="134651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ΠΜΑ </a:t>
              </a:r>
              <a:endParaRPr sz="18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l-GR" sz="1800" dirty="0">
                  <a:solidFill>
                    <a:schemeClr val="lt1"/>
                  </a:solidFill>
                  <a:latin typeface="Calibri"/>
                  <a:ea typeface="Calibri"/>
                  <a:cs typeface="Calibri"/>
                  <a:sym typeface="Calibri"/>
                </a:rPr>
                <a:t>Γ</a:t>
              </a:r>
              <a:r>
                <a:rPr lang="el-GR" sz="1800" b="0" i="0" u="none" strike="noStrike" cap="none" dirty="0">
                  <a:solidFill>
                    <a:schemeClr val="lt1"/>
                  </a:solidFill>
                  <a:latin typeface="Calibri"/>
                  <a:ea typeface="Calibri"/>
                  <a:cs typeface="Calibri"/>
                  <a:sym typeface="Calibri"/>
                </a:rPr>
                <a:t>νώσεις και Δεξιότητες</a:t>
              </a:r>
              <a:endParaRPr sz="1800" b="0" i="0" u="none" strike="noStrike" cap="none" dirty="0">
                <a:solidFill>
                  <a:schemeClr val="lt1"/>
                </a:solidFill>
                <a:latin typeface="Calibri"/>
                <a:ea typeface="Calibri"/>
                <a:cs typeface="Calibri"/>
                <a:sym typeface="Calibri"/>
              </a:endParaRPr>
            </a:p>
          </p:txBody>
        </p:sp>
        <p:sp>
          <p:nvSpPr>
            <p:cNvPr id="765" name="Google Shape;765;p36"/>
            <p:cNvSpPr/>
            <p:nvPr/>
          </p:nvSpPr>
          <p:spPr>
            <a:xfrm rot="1832468">
              <a:off x="4797480" y="1669957"/>
              <a:ext cx="1725171"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766" name="Google Shape;766;p36"/>
            <p:cNvSpPr/>
            <p:nvPr/>
          </p:nvSpPr>
          <p:spPr>
            <a:xfrm>
              <a:off x="6402981" y="1971226"/>
              <a:ext cx="1569228" cy="1199982"/>
            </a:xfrm>
            <a:prstGeom prst="roundRect">
              <a:avLst>
                <a:gd name="adj" fmla="val 16667"/>
              </a:avLst>
            </a:prstGeom>
            <a:solidFill>
              <a:srgbClr val="B2A0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6"/>
            <p:cNvSpPr txBox="1"/>
            <p:nvPr/>
          </p:nvSpPr>
          <p:spPr>
            <a:xfrm>
              <a:off x="6461559" y="2029804"/>
              <a:ext cx="1452072" cy="1082826"/>
            </a:xfrm>
            <a:prstGeom prst="rect">
              <a:avLst/>
            </a:prstGeom>
            <a:noFill/>
            <a:ln>
              <a:noFill/>
            </a:ln>
          </p:spPr>
          <p:txBody>
            <a:bodyPr spcFirstLastPara="1" wrap="square" lIns="40625" tIns="40625" rIns="40625" bIns="40625" anchor="ctr" anchorCtr="0">
              <a:noAutofit/>
            </a:bodyPr>
            <a:lstStyle/>
            <a:p>
              <a:pPr marL="0" marR="0" lvl="0" indent="0" algn="ctr" rtl="0">
                <a:lnSpc>
                  <a:spcPct val="100000"/>
                </a:lnSpc>
                <a:spcBef>
                  <a:spcPts val="0"/>
                </a:spcBef>
                <a:spcAft>
                  <a:spcPts val="0"/>
                </a:spcAft>
                <a:buClr>
                  <a:schemeClr val="lt1"/>
                </a:buClr>
                <a:buSzPts val="1600"/>
                <a:buFont typeface="Calibri"/>
                <a:buNone/>
              </a:pPr>
              <a:r>
                <a:rPr lang="el-GR" b="0" i="0" u="none" strike="noStrike" cap="none" dirty="0">
                  <a:solidFill>
                    <a:schemeClr val="lt1"/>
                  </a:solidFill>
                  <a:latin typeface="Calibri"/>
                  <a:ea typeface="Calibri"/>
                  <a:cs typeface="Calibri"/>
                  <a:sym typeface="Calibri"/>
                </a:rPr>
                <a:t>Να παράγουν και να αναδιηγούνται κείμενα (i)</a:t>
              </a:r>
              <a:endParaRPr b="0" i="0" u="none" strike="noStrike" cap="none" dirty="0">
                <a:solidFill>
                  <a:schemeClr val="lt1"/>
                </a:solidFill>
                <a:latin typeface="Calibri"/>
                <a:ea typeface="Calibri"/>
                <a:cs typeface="Calibri"/>
                <a:sym typeface="Calibri"/>
              </a:endParaRPr>
            </a:p>
          </p:txBody>
        </p:sp>
        <p:sp>
          <p:nvSpPr>
            <p:cNvPr id="768" name="Google Shape;768;p36"/>
            <p:cNvSpPr/>
            <p:nvPr/>
          </p:nvSpPr>
          <p:spPr>
            <a:xfrm rot="308389">
              <a:off x="4914281" y="884081"/>
              <a:ext cx="1427977"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769" name="Google Shape;769;p36"/>
            <p:cNvSpPr/>
            <p:nvPr/>
          </p:nvSpPr>
          <p:spPr>
            <a:xfrm>
              <a:off x="6339387" y="462021"/>
              <a:ext cx="1542400" cy="1110784"/>
            </a:xfrm>
            <a:prstGeom prst="roundRect">
              <a:avLst>
                <a:gd name="adj" fmla="val 16667"/>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6"/>
            <p:cNvSpPr txBox="1"/>
            <p:nvPr/>
          </p:nvSpPr>
          <p:spPr>
            <a:xfrm>
              <a:off x="6393611" y="403443"/>
              <a:ext cx="1433952" cy="1115138"/>
            </a:xfrm>
            <a:prstGeom prst="rect">
              <a:avLst/>
            </a:prstGeom>
            <a:no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chemeClr val="lt1"/>
                </a:buClr>
                <a:buSzPts val="1000"/>
                <a:buFont typeface="Calibri"/>
                <a:buNone/>
              </a:pPr>
              <a:endParaRPr lang="en-US"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000"/>
                <a:buFont typeface="Calibri"/>
                <a:buNone/>
              </a:pPr>
              <a:r>
                <a:rPr lang="el-GR" b="0" i="0" u="none" strike="noStrike" cap="none" dirty="0">
                  <a:solidFill>
                    <a:schemeClr val="lt1"/>
                  </a:solidFill>
                  <a:latin typeface="Calibri"/>
                  <a:ea typeface="Calibri"/>
                  <a:cs typeface="Calibri"/>
                  <a:sym typeface="Calibri"/>
                </a:rPr>
                <a:t>Να διατυπώνουν και να συνοψίζουν επιχειρήματα για την τεκμηρίωση απόψεων (i)</a:t>
              </a:r>
              <a:endParaRPr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000"/>
                <a:buFont typeface="Arial"/>
                <a:buNone/>
              </a:pPr>
              <a:endParaRPr sz="1000" b="0" i="0" u="none" strike="noStrike" cap="none" dirty="0">
                <a:solidFill>
                  <a:schemeClr val="lt1"/>
                </a:solidFill>
                <a:latin typeface="Calibri"/>
                <a:ea typeface="Calibri"/>
                <a:cs typeface="Calibri"/>
                <a:sym typeface="Calibri"/>
              </a:endParaRPr>
            </a:p>
          </p:txBody>
        </p:sp>
        <p:sp>
          <p:nvSpPr>
            <p:cNvPr id="771" name="Google Shape;771;p36"/>
            <p:cNvSpPr/>
            <p:nvPr/>
          </p:nvSpPr>
          <p:spPr>
            <a:xfrm rot="6396419">
              <a:off x="3181986" y="2006239"/>
              <a:ext cx="1072837"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772" name="Google Shape;772;p36"/>
            <p:cNvSpPr/>
            <p:nvPr/>
          </p:nvSpPr>
          <p:spPr>
            <a:xfrm>
              <a:off x="2378952" y="2520283"/>
              <a:ext cx="1817008" cy="1861802"/>
            </a:xfrm>
            <a:prstGeom prst="roundRect">
              <a:avLst>
                <a:gd name="adj" fmla="val 16667"/>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6"/>
            <p:cNvSpPr txBox="1"/>
            <p:nvPr/>
          </p:nvSpPr>
          <p:spPr>
            <a:xfrm>
              <a:off x="2467651" y="2608982"/>
              <a:ext cx="1639610" cy="168440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300" b="0" i="0" u="none" strike="noStrike" cap="none" dirty="0">
                  <a:solidFill>
                    <a:schemeClr val="lt1"/>
                  </a:solidFill>
                  <a:latin typeface="Calibri"/>
                  <a:ea typeface="Calibri"/>
                  <a:cs typeface="Calibri"/>
                  <a:sym typeface="Calibri"/>
                </a:rPr>
                <a:t>Να αναγνωρίζουν ποια στοιχεία προσδιορίζουν την ταυτότητα και τον ρόλο των ομιλητών, το θέμα και τις προθέσεις του μηνύματος/κειμένου, και το πλαίσιο της επικοινωνίας (ii)</a:t>
              </a:r>
              <a:endParaRPr sz="1300" b="0" i="0" u="none" strike="noStrike" cap="none" dirty="0">
                <a:solidFill>
                  <a:schemeClr val="lt1"/>
                </a:solidFill>
                <a:latin typeface="Calibri"/>
                <a:ea typeface="Calibri"/>
                <a:cs typeface="Calibri"/>
                <a:sym typeface="Calibri"/>
              </a:endParaRPr>
            </a:p>
          </p:txBody>
        </p:sp>
        <p:sp>
          <p:nvSpPr>
            <p:cNvPr id="774" name="Google Shape;774;p36"/>
            <p:cNvSpPr/>
            <p:nvPr/>
          </p:nvSpPr>
          <p:spPr>
            <a:xfrm rot="3870846">
              <a:off x="3966398" y="2258262"/>
              <a:ext cx="1697293"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775" name="Google Shape;775;p36"/>
            <p:cNvSpPr/>
            <p:nvPr/>
          </p:nvSpPr>
          <p:spPr>
            <a:xfrm>
              <a:off x="4539189" y="3024328"/>
              <a:ext cx="1748474" cy="1230567"/>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6"/>
            <p:cNvSpPr txBox="1"/>
            <p:nvPr/>
          </p:nvSpPr>
          <p:spPr>
            <a:xfrm>
              <a:off x="4552960" y="3084399"/>
              <a:ext cx="1748474" cy="11104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b="0" i="0" u="none" strike="noStrike" cap="none" dirty="0">
                  <a:solidFill>
                    <a:schemeClr val="lt1"/>
                  </a:solidFill>
                  <a:latin typeface="Calibri"/>
                  <a:ea typeface="Calibri"/>
                  <a:cs typeface="Calibri"/>
                  <a:sym typeface="Calibri"/>
                </a:rPr>
                <a:t>Να κάνουν περιγραφές με λογική σειρά και συνέπεια (i)</a:t>
              </a:r>
              <a:endParaRPr b="0" i="0" u="none" strike="noStrike" cap="none" dirty="0">
                <a:solidFill>
                  <a:schemeClr val="lt1"/>
                </a:solidFill>
                <a:latin typeface="Calibri"/>
                <a:ea typeface="Calibri"/>
                <a:cs typeface="Calibri"/>
                <a:sym typeface="Calibri"/>
              </a:endParaRPr>
            </a:p>
          </p:txBody>
        </p:sp>
        <p:sp>
          <p:nvSpPr>
            <p:cNvPr id="777" name="Google Shape;777;p36"/>
            <p:cNvSpPr/>
            <p:nvPr/>
          </p:nvSpPr>
          <p:spPr>
            <a:xfrm rot="9159403">
              <a:off x="2868810" y="1269534"/>
              <a:ext cx="426328"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778" name="Google Shape;778;p36"/>
            <p:cNvSpPr/>
            <p:nvPr/>
          </p:nvSpPr>
          <p:spPr>
            <a:xfrm>
              <a:off x="1478851" y="1008110"/>
              <a:ext cx="1413775" cy="1449727"/>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6"/>
            <p:cNvSpPr txBox="1"/>
            <p:nvPr/>
          </p:nvSpPr>
          <p:spPr>
            <a:xfrm>
              <a:off x="1547866" y="1077125"/>
              <a:ext cx="1275745" cy="1311697"/>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l-GR" sz="1200" b="0" i="0" u="none" strike="noStrike" cap="none" dirty="0">
                  <a:solidFill>
                    <a:schemeClr val="lt1"/>
                  </a:solidFill>
                  <a:latin typeface="Calibri"/>
                  <a:ea typeface="Calibri"/>
                  <a:cs typeface="Calibri"/>
                  <a:sym typeface="Calibri"/>
                </a:rPr>
                <a:t>Να αναλύουν τις ιστορίες και τα ποιήματα δημιουργώντας «εικόνες» να διατυπώνοντας κρίσεις για τους ήρωες και την πλοκή (i) </a:t>
              </a:r>
              <a:endParaRPr sz="1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786" name="Google Shape;786;p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40000" lnSpcReduction="20000"/>
          </a:bodyPr>
          <a:lstStyle/>
          <a:p>
            <a:pPr marL="1600200" lvl="3" indent="-133350" algn="l" rtl="0">
              <a:lnSpc>
                <a:spcPct val="100000"/>
              </a:lnSpc>
              <a:spcBef>
                <a:spcPts val="0"/>
              </a:spcBef>
              <a:spcAft>
                <a:spcPts val="0"/>
              </a:spcAft>
              <a:buClr>
                <a:schemeClr val="dk1"/>
              </a:buClr>
              <a:buSzPct val="1000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dirty="0">
                <a:latin typeface="Calibri" panose="020F0502020204030204" pitchFamily="34" charset="0"/>
                <a:ea typeface="Calibri" panose="020F0502020204030204" pitchFamily="34" charset="0"/>
                <a:cs typeface="Calibri" panose="020F0502020204030204" pitchFamily="34" charset="0"/>
              </a:rPr>
              <a:t>Ζητάμε από τα παιδιά να θυμηθούν την ιστορία χρησιμοποιώντας ένα ζάρι (το φτιάχνουμε) με ερωτήσεις που αντιστοιχούν σε δομικά στοιχεία. </a:t>
            </a:r>
            <a:endParaRPr sz="4600"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b="1" dirty="0">
                <a:latin typeface="Calibri" panose="020F0502020204030204" pitchFamily="34" charset="0"/>
                <a:ea typeface="Calibri" panose="020F0502020204030204" pitchFamily="34" charset="0"/>
                <a:cs typeface="Calibri" panose="020F0502020204030204" pitchFamily="34" charset="0"/>
              </a:rPr>
              <a:t>ΗΡΩΑΣ</a:t>
            </a:r>
            <a:r>
              <a:rPr lang="el-GR" sz="4600" dirty="0">
                <a:latin typeface="Calibri" panose="020F0502020204030204" pitchFamily="34" charset="0"/>
                <a:ea typeface="Calibri" panose="020F0502020204030204" pitchFamily="34" charset="0"/>
                <a:cs typeface="Calibri" panose="020F0502020204030204" pitchFamily="34" charset="0"/>
              </a:rPr>
              <a:t>:  ποιος είναι ο ήρωας</a:t>
            </a:r>
            <a:endParaRPr sz="4600"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b="1" dirty="0">
                <a:latin typeface="Calibri" panose="020F0502020204030204" pitchFamily="34" charset="0"/>
                <a:ea typeface="Calibri" panose="020F0502020204030204" pitchFamily="34" charset="0"/>
                <a:cs typeface="Calibri" panose="020F0502020204030204" pitchFamily="34" charset="0"/>
              </a:rPr>
              <a:t>ΑΡΧΗ:</a:t>
            </a:r>
            <a:r>
              <a:rPr lang="el-GR" sz="4600" dirty="0">
                <a:latin typeface="Calibri" panose="020F0502020204030204" pitchFamily="34" charset="0"/>
                <a:ea typeface="Calibri" panose="020F0502020204030204" pitchFamily="34" charset="0"/>
                <a:cs typeface="Calibri" panose="020F0502020204030204" pitchFamily="34" charset="0"/>
              </a:rPr>
              <a:t> πώς ξεκινάει το παραμύθι</a:t>
            </a: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b="1" dirty="0">
                <a:latin typeface="Calibri" panose="020F0502020204030204" pitchFamily="34" charset="0"/>
                <a:ea typeface="Calibri" panose="020F0502020204030204" pitchFamily="34" charset="0"/>
                <a:cs typeface="Calibri" panose="020F0502020204030204" pitchFamily="34" charset="0"/>
              </a:rPr>
              <a:t>ΤΕΛΟΣ:</a:t>
            </a:r>
            <a:r>
              <a:rPr lang="el-GR" sz="4600" dirty="0">
                <a:latin typeface="Calibri" panose="020F0502020204030204" pitchFamily="34" charset="0"/>
                <a:ea typeface="Calibri" panose="020F0502020204030204" pitchFamily="34" charset="0"/>
                <a:cs typeface="Calibri" panose="020F0502020204030204" pitchFamily="34" charset="0"/>
              </a:rPr>
              <a:t> πώς τελειώνει το παραμύθι</a:t>
            </a:r>
            <a:endParaRPr sz="4600" dirty="0">
              <a:latin typeface="Calibri" panose="020F0502020204030204" pitchFamily="34" charset="0"/>
              <a:ea typeface="Calibri" panose="020F0502020204030204" pitchFamily="34" charset="0"/>
              <a:cs typeface="Calibri" panose="020F0502020204030204" pitchFamily="34" charset="0"/>
            </a:endParaRPr>
          </a:p>
          <a:p>
            <a:pPr marL="1600200" lvl="3" indent="-113538" algn="just" rtl="0">
              <a:lnSpc>
                <a:spcPct val="100000"/>
              </a:lnSpc>
              <a:spcBef>
                <a:spcPts val="362"/>
              </a:spcBef>
              <a:spcAft>
                <a:spcPts val="0"/>
              </a:spcAft>
              <a:buClr>
                <a:schemeClr val="dk1"/>
              </a:buClr>
              <a:buSzPct val="100000"/>
              <a:buNone/>
            </a:pP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113538" algn="just" rtl="0">
              <a:lnSpc>
                <a:spcPct val="100000"/>
              </a:lnSpc>
              <a:spcBef>
                <a:spcPts val="362"/>
              </a:spcBef>
              <a:spcAft>
                <a:spcPts val="0"/>
              </a:spcAft>
              <a:buClr>
                <a:schemeClr val="dk1"/>
              </a:buClr>
              <a:buSzPct val="100000"/>
              <a:buNone/>
            </a:pP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113538" algn="just" rtl="0">
              <a:lnSpc>
                <a:spcPct val="100000"/>
              </a:lnSpc>
              <a:spcBef>
                <a:spcPts val="362"/>
              </a:spcBef>
              <a:spcAft>
                <a:spcPts val="0"/>
              </a:spcAft>
              <a:buClr>
                <a:schemeClr val="dk1"/>
              </a:buClr>
              <a:buSzPct val="100000"/>
              <a:buNone/>
            </a:pP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113538" algn="just" rtl="0">
              <a:lnSpc>
                <a:spcPct val="100000"/>
              </a:lnSpc>
              <a:spcBef>
                <a:spcPts val="362"/>
              </a:spcBef>
              <a:spcAft>
                <a:spcPts val="0"/>
              </a:spcAft>
              <a:buClr>
                <a:schemeClr val="dk1"/>
              </a:buClr>
              <a:buSzPct val="100000"/>
              <a:buNone/>
            </a:pP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113538" algn="just" rtl="0">
              <a:lnSpc>
                <a:spcPct val="100000"/>
              </a:lnSpc>
              <a:spcBef>
                <a:spcPts val="362"/>
              </a:spcBef>
              <a:spcAft>
                <a:spcPts val="0"/>
              </a:spcAft>
              <a:buClr>
                <a:schemeClr val="dk1"/>
              </a:buClr>
              <a:buSzPct val="100000"/>
              <a:buNone/>
            </a:pP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b="1" dirty="0">
                <a:latin typeface="Calibri" panose="020F0502020204030204" pitchFamily="34" charset="0"/>
                <a:ea typeface="Calibri" panose="020F0502020204030204" pitchFamily="34" charset="0"/>
                <a:cs typeface="Calibri" panose="020F0502020204030204" pitchFamily="34" charset="0"/>
              </a:rPr>
              <a:t>ΠΡΟΒΛΗΜΑ:</a:t>
            </a:r>
            <a:r>
              <a:rPr lang="el-GR" sz="4600" dirty="0">
                <a:latin typeface="Calibri" panose="020F0502020204030204" pitchFamily="34" charset="0"/>
                <a:ea typeface="Calibri" panose="020F0502020204030204" pitchFamily="34" charset="0"/>
                <a:cs typeface="Calibri" panose="020F0502020204030204" pitchFamily="34" charset="0"/>
              </a:rPr>
              <a:t> ποιο ήταν το πρόβλημα</a:t>
            </a:r>
            <a:endParaRPr sz="4600"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b="1" dirty="0">
                <a:latin typeface="Calibri" panose="020F0502020204030204" pitchFamily="34" charset="0"/>
                <a:ea typeface="Calibri" panose="020F0502020204030204" pitchFamily="34" charset="0"/>
                <a:cs typeface="Calibri" panose="020F0502020204030204" pitchFamily="34" charset="0"/>
              </a:rPr>
              <a:t>ΛΥΣΗ:</a:t>
            </a:r>
            <a:r>
              <a:rPr lang="el-GR" sz="4600" dirty="0">
                <a:latin typeface="Calibri" panose="020F0502020204030204" pitchFamily="34" charset="0"/>
                <a:ea typeface="Calibri" panose="020F0502020204030204" pitchFamily="34" charset="0"/>
                <a:cs typeface="Calibri" panose="020F0502020204030204" pitchFamily="34" charset="0"/>
              </a:rPr>
              <a:t> ποια ήταν η λύση</a:t>
            </a:r>
            <a:endParaRPr sz="4600" b="1" dirty="0">
              <a:latin typeface="Calibri" panose="020F0502020204030204" pitchFamily="34" charset="0"/>
              <a:ea typeface="Calibri" panose="020F0502020204030204" pitchFamily="34" charset="0"/>
              <a:cs typeface="Calibri" panose="020F0502020204030204" pitchFamily="34" charset="0"/>
            </a:endParaRPr>
          </a:p>
          <a:p>
            <a:pPr marL="1600200" lvl="3" indent="-227551" algn="just" rtl="0">
              <a:lnSpc>
                <a:spcPct val="100000"/>
              </a:lnSpc>
              <a:spcBef>
                <a:spcPts val="362"/>
              </a:spcBef>
              <a:spcAft>
                <a:spcPts val="0"/>
              </a:spcAft>
              <a:buClr>
                <a:schemeClr val="dk1"/>
              </a:buClr>
              <a:buSzPct val="100000"/>
              <a:buChar char="–"/>
            </a:pPr>
            <a:r>
              <a:rPr lang="el-GR" sz="4600" b="1" dirty="0">
                <a:latin typeface="Calibri" panose="020F0502020204030204" pitchFamily="34" charset="0"/>
                <a:ea typeface="Calibri" panose="020F0502020204030204" pitchFamily="34" charset="0"/>
                <a:cs typeface="Calibri" panose="020F0502020204030204" pitchFamily="34" charset="0"/>
              </a:rPr>
              <a:t>ΓΕΓΟΝΟΤΑ</a:t>
            </a:r>
            <a:r>
              <a:rPr lang="el-GR" sz="4600" dirty="0">
                <a:latin typeface="Calibri" panose="020F0502020204030204" pitchFamily="34" charset="0"/>
                <a:ea typeface="Calibri" panose="020F0502020204030204" pitchFamily="34" charset="0"/>
                <a:cs typeface="Calibri" panose="020F0502020204030204" pitchFamily="34" charset="0"/>
              </a:rPr>
              <a:t>: διηγούνται τα γεγονότα με τη σειρά</a:t>
            </a:r>
            <a:endParaRPr sz="4600" dirty="0">
              <a:latin typeface="Calibri" panose="020F0502020204030204" pitchFamily="34" charset="0"/>
              <a:ea typeface="Calibri" panose="020F0502020204030204" pitchFamily="34" charset="0"/>
              <a:cs typeface="Calibri" panose="020F0502020204030204" pitchFamily="34" charset="0"/>
            </a:endParaRPr>
          </a:p>
          <a:p>
            <a:pPr marL="1600200" lvl="3" indent="-133350" algn="l" rtl="0">
              <a:lnSpc>
                <a:spcPct val="100000"/>
              </a:lnSpc>
              <a:spcBef>
                <a:spcPts val="300"/>
              </a:spcBef>
              <a:spcAft>
                <a:spcPts val="0"/>
              </a:spcAft>
              <a:buClr>
                <a:schemeClr val="dk1"/>
              </a:buClr>
              <a:buSzPct val="100000"/>
              <a:buNone/>
            </a:pPr>
            <a:endParaRPr sz="2400" dirty="0"/>
          </a:p>
          <a:p>
            <a:pPr marL="1371600" lvl="3" indent="0" algn="l" rtl="0">
              <a:lnSpc>
                <a:spcPct val="100000"/>
              </a:lnSpc>
              <a:spcBef>
                <a:spcPts val="300"/>
              </a:spcBef>
              <a:spcAft>
                <a:spcPts val="0"/>
              </a:spcAft>
              <a:buClr>
                <a:schemeClr val="dk1"/>
              </a:buClr>
              <a:buSzPct val="100000"/>
              <a:buNone/>
            </a:pPr>
            <a:r>
              <a:rPr lang="el-GR" sz="2400" dirty="0"/>
              <a:t>	</a:t>
            </a:r>
            <a:endParaRPr dirty="0"/>
          </a:p>
          <a:p>
            <a:pPr marL="1600200" lvl="3" indent="-133350" algn="l" rtl="0">
              <a:lnSpc>
                <a:spcPct val="100000"/>
              </a:lnSpc>
              <a:spcBef>
                <a:spcPts val="300"/>
              </a:spcBef>
              <a:spcAft>
                <a:spcPts val="0"/>
              </a:spcAft>
              <a:buClr>
                <a:schemeClr val="dk1"/>
              </a:buClr>
              <a:buSzPct val="100000"/>
              <a:buNone/>
            </a:pPr>
            <a:endParaRPr sz="2400" dirty="0"/>
          </a:p>
        </p:txBody>
      </p:sp>
      <p:pic>
        <p:nvPicPr>
          <p:cNvPr id="787" name="Google Shape;787;p37"/>
          <p:cNvPicPr preferRelativeResize="0"/>
          <p:nvPr/>
        </p:nvPicPr>
        <p:blipFill rotWithShape="1">
          <a:blip r:embed="rId3">
            <a:alphaModFix/>
          </a:blip>
          <a:srcRect/>
          <a:stretch/>
        </p:blipFill>
        <p:spPr>
          <a:xfrm>
            <a:off x="6088063" y="2523725"/>
            <a:ext cx="2558827" cy="2160240"/>
          </a:xfrm>
          <a:prstGeom prst="rect">
            <a:avLst/>
          </a:prstGeom>
          <a:noFill/>
          <a:ln>
            <a:noFill/>
          </a:ln>
        </p:spPr>
      </p:pic>
      <p:sp>
        <p:nvSpPr>
          <p:cNvPr id="788" name="Google Shape;788;p37"/>
          <p:cNvSpPr txBox="1"/>
          <p:nvPr/>
        </p:nvSpPr>
        <p:spPr>
          <a:xfrm>
            <a:off x="6213941" y="4741837"/>
            <a:ext cx="1622723"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l-GR" sz="900" b="0" i="0" u="none" strike="noStrike" cap="none" dirty="0">
                <a:solidFill>
                  <a:schemeClr val="dk1"/>
                </a:solidFill>
                <a:latin typeface="Calibri"/>
                <a:ea typeface="Calibri"/>
                <a:cs typeface="Calibri"/>
                <a:sym typeface="Calibri"/>
              </a:rPr>
              <a:t>Εικόνα </a:t>
            </a:r>
            <a:r>
              <a:rPr lang="en-US" sz="900" dirty="0">
                <a:solidFill>
                  <a:schemeClr val="dk1"/>
                </a:solidFill>
                <a:latin typeface="Calibri"/>
                <a:ea typeface="Calibri"/>
                <a:cs typeface="Calibri"/>
                <a:sym typeface="Calibri"/>
              </a:rPr>
              <a:t>C</a:t>
            </a:r>
            <a:r>
              <a:rPr lang="el-GR" sz="900" b="0" i="0" u="none" strike="noStrike" cap="none" dirty="0">
                <a:solidFill>
                  <a:schemeClr val="dk1"/>
                </a:solidFill>
                <a:latin typeface="Calibri"/>
                <a:ea typeface="Calibri"/>
                <a:cs typeface="Calibri"/>
                <a:sym typeface="Calibri"/>
              </a:rPr>
              <a:t>hat</a:t>
            </a:r>
            <a:r>
              <a:rPr lang="en-US" sz="900" b="0" i="0" u="none" strike="noStrike" cap="none" dirty="0">
                <a:solidFill>
                  <a:schemeClr val="dk1"/>
                </a:solidFill>
                <a:latin typeface="Calibri"/>
                <a:ea typeface="Calibri"/>
                <a:cs typeface="Calibri"/>
                <a:sym typeface="Calibri"/>
              </a:rPr>
              <a:t>GPT</a:t>
            </a:r>
            <a:endParaRPr sz="9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4" name="Google Shape;79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1"/>
              </a:buClr>
              <a:buSzPts val="968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a:t>
            </a:r>
            <a:r>
              <a:rPr lang="el-GR" sz="4000" dirty="0"/>
              <a:t/>
            </a:r>
            <a:br>
              <a:rPr lang="el-GR" sz="4000" dirty="0"/>
            </a:br>
            <a:r>
              <a:rPr lang="el-GR" sz="2000" dirty="0"/>
              <a:t>(Τζιάνι Ροντάρι)</a:t>
            </a:r>
            <a:endParaRPr sz="2000" dirty="0"/>
          </a:p>
        </p:txBody>
      </p:sp>
      <p:sp>
        <p:nvSpPr>
          <p:cNvPr id="795" name="Google Shape;795;p38"/>
          <p:cNvSpPr txBox="1">
            <a:spLocks noGrp="1"/>
          </p:cNvSpPr>
          <p:nvPr>
            <p:ph type="body" idx="1"/>
          </p:nvPr>
        </p:nvSpPr>
        <p:spPr>
          <a:xfrm>
            <a:off x="632048" y="1216529"/>
            <a:ext cx="8229600" cy="5440500"/>
          </a:xfrm>
          <a:prstGeom prst="rect">
            <a:avLst/>
          </a:prstGeom>
          <a:noFill/>
          <a:ln>
            <a:noFill/>
          </a:ln>
        </p:spPr>
        <p:txBody>
          <a:bodyPr spcFirstLastPara="1" wrap="square" lIns="91425" tIns="45700" rIns="91425" bIns="45700" anchor="t" anchorCtr="0">
            <a:normAutofit fontScale="70000" lnSpcReduction="20000"/>
          </a:bodyPr>
          <a:lstStyle/>
          <a:p>
            <a:pPr marL="1600200" lvl="3" indent="-133350" algn="l" rtl="0">
              <a:lnSpc>
                <a:spcPct val="100000"/>
              </a:lnSpc>
              <a:spcBef>
                <a:spcPts val="0"/>
              </a:spcBef>
              <a:spcAft>
                <a:spcPts val="0"/>
              </a:spcAft>
              <a:buClr>
                <a:schemeClr val="dk1"/>
              </a:buClr>
              <a:buSzPct val="1000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42474"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Πείραμα Επινόησης</a:t>
            </a:r>
            <a:endParaRPr dirty="0">
              <a:latin typeface="Calibri" panose="020F0502020204030204" pitchFamily="34" charset="0"/>
              <a:ea typeface="Calibri" panose="020F0502020204030204" pitchFamily="34" charset="0"/>
              <a:cs typeface="Calibri" panose="020F0502020204030204" pitchFamily="34" charset="0"/>
            </a:endParaRPr>
          </a:p>
          <a:p>
            <a:pPr marL="2057400" lvl="4" indent="-242473"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Δίνουμε στα παιδιά ορισμένες λέξεις για να επινοήσουν μια ιστορία. Οι πέντε έχουν σχέση με την ιστορία ενώ η έκτη σπάει τη σειρά και είναι άσχετη.</a:t>
            </a:r>
            <a:endParaRPr dirty="0">
              <a:latin typeface="Calibri" panose="020F0502020204030204" pitchFamily="34" charset="0"/>
              <a:ea typeface="Calibri" panose="020F0502020204030204" pitchFamily="34" charset="0"/>
              <a:cs typeface="Calibri" panose="020F0502020204030204" pitchFamily="34" charset="0"/>
            </a:endParaRPr>
          </a:p>
          <a:p>
            <a:pPr marL="2286000" lvl="0" indent="0" algn="just" rtl="0">
              <a:lnSpc>
                <a:spcPct val="100000"/>
              </a:lnSpc>
              <a:spcBef>
                <a:spcPts val="287"/>
              </a:spcBef>
              <a:spcAft>
                <a:spcPts val="0"/>
              </a:spcAft>
              <a:buNone/>
            </a:pPr>
            <a:r>
              <a:rPr lang="el-GR" sz="2300" i="1" dirty="0">
                <a:latin typeface="Calibri" panose="020F0502020204030204" pitchFamily="34" charset="0"/>
                <a:ea typeface="Calibri" panose="020F0502020204030204" pitchFamily="34" charset="0"/>
                <a:cs typeface="Calibri" panose="020F0502020204030204" pitchFamily="34" charset="0"/>
              </a:rPr>
              <a:t>Π.χ. «αυτοκράτορας», «αηδόνι», «κήπος», «κελάηδισμα», «ανάκτορο» και μια άσχετη «σοκολάτες». </a:t>
            </a:r>
            <a:endParaRPr dirty="0">
              <a:latin typeface="Calibri" panose="020F0502020204030204" pitchFamily="34" charset="0"/>
              <a:ea typeface="Calibri" panose="020F0502020204030204" pitchFamily="34" charset="0"/>
              <a:cs typeface="Calibri" panose="020F0502020204030204" pitchFamily="34" charset="0"/>
            </a:endParaRPr>
          </a:p>
          <a:p>
            <a:pPr marL="2057400" marR="0" lvl="4" indent="-242473" algn="just" rtl="0">
              <a:lnSpc>
                <a:spcPct val="100000"/>
              </a:lnSpc>
              <a:spcBef>
                <a:spcPts val="362"/>
              </a:spcBef>
              <a:spcAft>
                <a:spcPts val="0"/>
              </a:spcAft>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Τα παιδιά με τη βοήθειά μας, καλούνται, από την οπτική γωνιά μιας φανταστικής λογικής, να επινοήσουν μια ιστορία όπου, για παράδειγμα, ο αυτοκράτορας φέρνει το αηδόνι στο ανάκτορο κι επειδή το ταΐζει συνέχεια σοκολάτες εκείνο χάνει τη φωνή του.</a:t>
            </a:r>
            <a:endParaRPr sz="2900" dirty="0">
              <a:latin typeface="Calibri" panose="020F0502020204030204" pitchFamily="34" charset="0"/>
              <a:ea typeface="Calibri" panose="020F0502020204030204" pitchFamily="34" charset="0"/>
              <a:cs typeface="Calibri" panose="020F0502020204030204" pitchFamily="34" charset="0"/>
            </a:endParaRPr>
          </a:p>
          <a:p>
            <a:pPr marL="2286000" marR="0" lvl="0" indent="0" algn="just" rtl="0">
              <a:lnSpc>
                <a:spcPct val="100000"/>
              </a:lnSpc>
              <a:spcBef>
                <a:spcPts val="362"/>
              </a:spcBef>
              <a:spcAft>
                <a:spcPts val="0"/>
              </a:spcAft>
              <a:buNone/>
            </a:pPr>
            <a:endParaRPr sz="2900" dirty="0">
              <a:latin typeface="Calibri" panose="020F0502020204030204" pitchFamily="34" charset="0"/>
              <a:ea typeface="Calibri" panose="020F0502020204030204" pitchFamily="34" charset="0"/>
              <a:cs typeface="Calibri" panose="020F0502020204030204" pitchFamily="34" charset="0"/>
            </a:endParaRPr>
          </a:p>
          <a:p>
            <a:pPr marL="1600200" lvl="3" indent="-242474"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Τι θα συνέβαινε αν…</a:t>
            </a:r>
            <a:endParaRPr dirty="0">
              <a:latin typeface="Calibri" panose="020F0502020204030204" pitchFamily="34" charset="0"/>
              <a:ea typeface="Calibri" panose="020F0502020204030204" pitchFamily="34" charset="0"/>
              <a:cs typeface="Calibri" panose="020F0502020204030204" pitchFamily="34" charset="0"/>
            </a:endParaRPr>
          </a:p>
          <a:p>
            <a:pPr marL="2057400" marR="0" lvl="4" indent="-242473" algn="just" rtl="0">
              <a:lnSpc>
                <a:spcPct val="100000"/>
              </a:lnSpc>
              <a:spcBef>
                <a:spcPts val="362"/>
              </a:spcBef>
              <a:spcAft>
                <a:spcPts val="0"/>
              </a:spcAft>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Για να σχηματίσουμε την ερώτηση διαλέγουμε ένα πρόσωπο και ένα ρήμα για να μας δώσει την υπόθεση. </a:t>
            </a:r>
            <a:endParaRPr sz="2900" dirty="0">
              <a:latin typeface="Calibri" panose="020F0502020204030204" pitchFamily="34" charset="0"/>
              <a:ea typeface="Calibri" panose="020F0502020204030204" pitchFamily="34" charset="0"/>
              <a:cs typeface="Calibri" panose="020F0502020204030204" pitchFamily="34" charset="0"/>
            </a:endParaRPr>
          </a:p>
          <a:p>
            <a:pPr marL="2286000" marR="0" lvl="0" indent="0" algn="just" rtl="0">
              <a:lnSpc>
                <a:spcPct val="100000"/>
              </a:lnSpc>
              <a:spcBef>
                <a:spcPts val="287"/>
              </a:spcBef>
              <a:spcAft>
                <a:spcPts val="0"/>
              </a:spcAft>
              <a:buNone/>
            </a:pPr>
            <a:r>
              <a:rPr lang="el-GR" sz="2300" i="1" dirty="0">
                <a:latin typeface="Calibri" panose="020F0502020204030204" pitchFamily="34" charset="0"/>
                <a:ea typeface="Calibri" panose="020F0502020204030204" pitchFamily="34" charset="0"/>
                <a:cs typeface="Calibri" panose="020F0502020204030204" pitchFamily="34" charset="0"/>
              </a:rPr>
              <a:t>Π.χ. Τι θα συνέβαινε αν το ψεύτικο αηδόνι δεν χαλούσε; Τι θα συνέβαινε αν το αληθινό αηδόνι δεν εμφανιζόταν ποτέ στο ανάκτορο;</a:t>
            </a:r>
            <a:endParaRPr sz="2300" i="1" dirty="0">
              <a:latin typeface="Calibri" panose="020F0502020204030204" pitchFamily="34" charset="0"/>
              <a:ea typeface="Calibri" panose="020F0502020204030204" pitchFamily="34" charset="0"/>
              <a:cs typeface="Calibri" panose="020F0502020204030204" pitchFamily="34" charset="0"/>
            </a:endParaRPr>
          </a:p>
          <a:p>
            <a:pPr marL="2286000" marR="0" lvl="0" indent="0" algn="just" rtl="0">
              <a:lnSpc>
                <a:spcPct val="100000"/>
              </a:lnSpc>
              <a:spcBef>
                <a:spcPts val="287"/>
              </a:spcBef>
              <a:spcAft>
                <a:spcPts val="0"/>
              </a:spcAft>
              <a:buNone/>
            </a:pPr>
            <a:r>
              <a:rPr lang="el-GR" sz="2300" i="1" dirty="0"/>
              <a:t>	</a:t>
            </a:r>
            <a:endParaRPr sz="2300" i="1" dirty="0"/>
          </a:p>
          <a:p>
            <a:pPr marL="1600200" lvl="3" indent="-133350" algn="l" rtl="0">
              <a:lnSpc>
                <a:spcPct val="100000"/>
              </a:lnSpc>
              <a:spcBef>
                <a:spcPts val="300"/>
              </a:spcBef>
              <a:spcAft>
                <a:spcPts val="0"/>
              </a:spcAft>
              <a:buClr>
                <a:schemeClr val="dk1"/>
              </a:buClr>
              <a:buSzPct val="100000"/>
              <a:buNone/>
            </a:pPr>
            <a:endParaRP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1" name="Google Shape;801;p39"/>
          <p:cNvSpPr txBox="1">
            <a:spLocks noGrp="1"/>
          </p:cNvSpPr>
          <p:nvPr>
            <p:ph type="title"/>
          </p:nvPr>
        </p:nvSpPr>
        <p:spPr>
          <a:xfrm>
            <a:off x="868944" y="29965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2700" dirty="0">
                <a:latin typeface="Calibri" panose="020F0502020204030204" pitchFamily="34" charset="0"/>
                <a:ea typeface="Calibri" panose="020F0502020204030204" pitchFamily="34" charset="0"/>
                <a:cs typeface="Calibri" panose="020F0502020204030204" pitchFamily="34" charset="0"/>
              </a:rPr>
              <a:t>Επεξεργασία μετά την ανάγνωση</a:t>
            </a:r>
            <a:br>
              <a:rPr lang="el-GR" sz="2700" dirty="0">
                <a:latin typeface="Calibri" panose="020F0502020204030204" pitchFamily="34" charset="0"/>
                <a:ea typeface="Calibri" panose="020F0502020204030204" pitchFamily="34" charset="0"/>
                <a:cs typeface="Calibri" panose="020F0502020204030204" pitchFamily="34" charset="0"/>
              </a:rPr>
            </a:br>
            <a:r>
              <a:rPr lang="el-GR" sz="2700" dirty="0">
                <a:latin typeface="Calibri" panose="020F0502020204030204" pitchFamily="34" charset="0"/>
                <a:ea typeface="Calibri" panose="020F0502020204030204" pitchFamily="34" charset="0"/>
                <a:cs typeface="Calibri" panose="020F0502020204030204" pitchFamily="34" charset="0"/>
              </a:rPr>
              <a:t>         </a:t>
            </a:r>
            <a:r>
              <a:rPr lang="el-GR" sz="2700" dirty="0" smtClean="0">
                <a:latin typeface="Calibri" panose="020F0502020204030204" pitchFamily="34" charset="0"/>
                <a:ea typeface="Calibri" panose="020F0502020204030204" pitchFamily="34" charset="0"/>
                <a:cs typeface="Calibri" panose="020F0502020204030204" pitchFamily="34" charset="0"/>
              </a:rPr>
              <a:t>Α.1 </a:t>
            </a:r>
            <a:r>
              <a:rPr lang="el-GR" sz="2700" dirty="0">
                <a:latin typeface="Calibri" panose="020F0502020204030204" pitchFamily="34" charset="0"/>
                <a:ea typeface="Calibri" panose="020F0502020204030204" pitchFamily="34" charset="0"/>
                <a:cs typeface="Calibri" panose="020F0502020204030204" pitchFamily="34" charset="0"/>
              </a:rPr>
              <a:t>Γλώσσα - Α.1.2 Γραπτή επικοινωνία</a:t>
            </a:r>
            <a:endParaRPr sz="2700" dirty="0">
              <a:latin typeface="Calibri" panose="020F0502020204030204" pitchFamily="34" charset="0"/>
              <a:ea typeface="Calibri" panose="020F0502020204030204" pitchFamily="34" charset="0"/>
              <a:cs typeface="Calibri" panose="020F0502020204030204" pitchFamily="34" charset="0"/>
            </a:endParaRPr>
          </a:p>
        </p:txBody>
      </p:sp>
      <p:grpSp>
        <p:nvGrpSpPr>
          <p:cNvPr id="802" name="Google Shape;802;p39"/>
          <p:cNvGrpSpPr/>
          <p:nvPr/>
        </p:nvGrpSpPr>
        <p:grpSpPr>
          <a:xfrm>
            <a:off x="2541737" y="1895218"/>
            <a:ext cx="6145053" cy="3950455"/>
            <a:chOff x="1734841" y="132640"/>
            <a:chExt cx="6145053" cy="3950455"/>
          </a:xfrm>
        </p:grpSpPr>
        <p:sp>
          <p:nvSpPr>
            <p:cNvPr id="803" name="Google Shape;803;p39"/>
            <p:cNvSpPr/>
            <p:nvPr/>
          </p:nvSpPr>
          <p:spPr>
            <a:xfrm>
              <a:off x="3317511" y="132640"/>
              <a:ext cx="1645830" cy="1492196"/>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39"/>
            <p:cNvSpPr txBox="1"/>
            <p:nvPr/>
          </p:nvSpPr>
          <p:spPr>
            <a:xfrm>
              <a:off x="3390355" y="205483"/>
              <a:ext cx="1572986" cy="1346510"/>
            </a:xfrm>
            <a:prstGeom prst="rect">
              <a:avLst/>
            </a:prstGeom>
            <a:noFill/>
            <a:ln>
              <a:noFill/>
            </a:ln>
          </p:spPr>
          <p:txBody>
            <a:bodyPr spcFirstLastPara="1" wrap="square" lIns="63500" tIns="63500" rIns="63500" bIns="63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l-GR" sz="2500" b="0" i="0" u="none" strike="noStrike" cap="none" dirty="0">
                  <a:solidFill>
                    <a:schemeClr val="lt1"/>
                  </a:solidFill>
                  <a:latin typeface="Calibri"/>
                  <a:ea typeface="Calibri"/>
                  <a:cs typeface="Calibri"/>
                  <a:sym typeface="Calibri"/>
                </a:rPr>
                <a:t>ΠΜΑ Δεξιότητες</a:t>
              </a:r>
              <a:endParaRPr sz="2500" b="0" i="0" u="none" strike="noStrike" cap="none" dirty="0">
                <a:solidFill>
                  <a:schemeClr val="lt1"/>
                </a:solidFill>
                <a:latin typeface="Calibri"/>
                <a:ea typeface="Calibri"/>
                <a:cs typeface="Calibri"/>
                <a:sym typeface="Calibri"/>
              </a:endParaRPr>
            </a:p>
          </p:txBody>
        </p:sp>
        <p:sp>
          <p:nvSpPr>
            <p:cNvPr id="805" name="Google Shape;805;p39"/>
            <p:cNvSpPr/>
            <p:nvPr/>
          </p:nvSpPr>
          <p:spPr>
            <a:xfrm rot="1478766">
              <a:off x="4932944" y="1395451"/>
              <a:ext cx="667374"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06" name="Google Shape;806;p39"/>
            <p:cNvSpPr/>
            <p:nvPr/>
          </p:nvSpPr>
          <p:spPr>
            <a:xfrm>
              <a:off x="5569919" y="1368141"/>
              <a:ext cx="2309975" cy="1392760"/>
            </a:xfrm>
            <a:prstGeom prst="roundRect">
              <a:avLst>
                <a:gd name="adj" fmla="val 16667"/>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39"/>
            <p:cNvSpPr txBox="1"/>
            <p:nvPr/>
          </p:nvSpPr>
          <p:spPr>
            <a:xfrm>
              <a:off x="5637908" y="1436130"/>
              <a:ext cx="2173997" cy="1256782"/>
            </a:xfrm>
            <a:prstGeom prst="rect">
              <a:avLst/>
            </a:prstGeom>
            <a:noFill/>
            <a:ln>
              <a:noFill/>
            </a:ln>
          </p:spPr>
          <p:txBody>
            <a:bodyPr spcFirstLastPara="1" wrap="square" lIns="33000" tIns="33000" rIns="33000" bIns="33000" anchor="ctr" anchorCtr="0">
              <a:noAutofit/>
            </a:bodyPr>
            <a:lstStyle/>
            <a:p>
              <a:pPr marL="0" marR="0" lvl="0" indent="0" algn="ctr" rtl="0">
                <a:lnSpc>
                  <a:spcPct val="100000"/>
                </a:lnSpc>
                <a:spcBef>
                  <a:spcPts val="0"/>
                </a:spcBef>
                <a:spcAft>
                  <a:spcPts val="0"/>
                </a:spcAft>
                <a:buClr>
                  <a:schemeClr val="lt1"/>
                </a:buClr>
                <a:buSzPts val="1300"/>
                <a:buFont typeface="Calibri"/>
                <a:buNone/>
              </a:pPr>
              <a:r>
                <a:rPr lang="el-GR" sz="1300" b="0" i="0" u="none" strike="noStrike" cap="none">
                  <a:solidFill>
                    <a:schemeClr val="lt1"/>
                  </a:solidFill>
                  <a:latin typeface="Calibri"/>
                  <a:ea typeface="Calibri"/>
                  <a:cs typeface="Calibri"/>
                  <a:sym typeface="Calibri"/>
                </a:rPr>
                <a:t>Να ερμηνεύουν πληροφορίες στα κείμενα με βάση τις δικές τους ιδέες και τα προσωπικά τους βιώματα (i)</a:t>
              </a:r>
              <a:endParaRPr sz="13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808" name="Google Shape;808;p39"/>
            <p:cNvSpPr/>
            <p:nvPr/>
          </p:nvSpPr>
          <p:spPr>
            <a:xfrm rot="7624695">
              <a:off x="3039744" y="1892047"/>
              <a:ext cx="669857"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09" name="Google Shape;809;p39"/>
            <p:cNvSpPr/>
            <p:nvPr/>
          </p:nvSpPr>
          <p:spPr>
            <a:xfrm>
              <a:off x="1738157" y="2159257"/>
              <a:ext cx="1639610" cy="1773103"/>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9"/>
            <p:cNvSpPr txBox="1"/>
            <p:nvPr/>
          </p:nvSpPr>
          <p:spPr>
            <a:xfrm>
              <a:off x="1734841" y="2210365"/>
              <a:ext cx="1639610" cy="1684404"/>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b="0" i="0" u="none" strike="noStrike" cap="none" dirty="0">
                  <a:solidFill>
                    <a:schemeClr val="lt1"/>
                  </a:solidFill>
                  <a:latin typeface="Calibri"/>
                  <a:ea typeface="Calibri"/>
                  <a:cs typeface="Calibri"/>
                  <a:sym typeface="Calibri"/>
                </a:rPr>
                <a:t>Να εντοπίζουν ομοιότητες και διαφορές μεταξύ των γραπτών κειμένων, ως προς το περιεχόμενο (i)</a:t>
              </a:r>
              <a:endParaRPr b="0" i="0" u="none" strike="noStrike" cap="none" dirty="0">
                <a:solidFill>
                  <a:schemeClr val="lt1"/>
                </a:solidFill>
                <a:latin typeface="Calibri"/>
                <a:ea typeface="Calibri"/>
                <a:cs typeface="Calibri"/>
                <a:sym typeface="Calibri"/>
              </a:endParaRPr>
            </a:p>
          </p:txBody>
        </p:sp>
        <p:sp>
          <p:nvSpPr>
            <p:cNvPr id="811" name="Google Shape;811;p39"/>
            <p:cNvSpPr/>
            <p:nvPr/>
          </p:nvSpPr>
          <p:spPr>
            <a:xfrm rot="4488535">
              <a:off x="3873617" y="2238682"/>
              <a:ext cx="1272143"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12" name="Google Shape;812;p39"/>
            <p:cNvSpPr/>
            <p:nvPr/>
          </p:nvSpPr>
          <p:spPr>
            <a:xfrm>
              <a:off x="3909122" y="2852528"/>
              <a:ext cx="1868616" cy="1230567"/>
            </a:xfrm>
            <a:prstGeom prst="roundRect">
              <a:avLst>
                <a:gd name="adj" fmla="val 16667"/>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9"/>
            <p:cNvSpPr txBox="1"/>
            <p:nvPr/>
          </p:nvSpPr>
          <p:spPr>
            <a:xfrm>
              <a:off x="3969193" y="2912599"/>
              <a:ext cx="1748474" cy="1110425"/>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συνδυάζουν τις γνώσεις τους για τις έννοιες και συμβάσεις των γραπτών κειμένων για να δημιουργούν τα δικά τους κείμενα και βιβλία (iii)</a:t>
              </a:r>
              <a:endParaRPr sz="1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Google Shape;81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820" name="Google Shape;820;p40"/>
          <p:cNvSpPr txBox="1">
            <a:spLocks noGrp="1"/>
          </p:cNvSpPr>
          <p:nvPr>
            <p:ph type="body" idx="1"/>
          </p:nvPr>
        </p:nvSpPr>
        <p:spPr>
          <a:xfrm>
            <a:off x="795377" y="1165950"/>
            <a:ext cx="8229600" cy="4526100"/>
          </a:xfrm>
          <a:prstGeom prst="rect">
            <a:avLst/>
          </a:prstGeom>
          <a:noFill/>
          <a:ln>
            <a:noFill/>
          </a:ln>
        </p:spPr>
        <p:txBody>
          <a:bodyPr spcFirstLastPara="1" wrap="square" lIns="91425" tIns="45700" rIns="91425" bIns="45700" anchor="t" anchorCtr="0">
            <a:normAutofit fontScale="70000" lnSpcReduction="20000"/>
          </a:bodyPr>
          <a:lstStyle/>
          <a:p>
            <a:pPr marL="1600200" lvl="3" indent="-133350" algn="l" rtl="0">
              <a:lnSpc>
                <a:spcPct val="100000"/>
              </a:lnSpc>
              <a:spcBef>
                <a:spcPts val="0"/>
              </a:spcBef>
              <a:spcAft>
                <a:spcPts val="0"/>
              </a:spcAft>
              <a:buClr>
                <a:schemeClr val="dk1"/>
              </a:buClr>
              <a:buSzPct val="100000"/>
              <a:buNone/>
            </a:pPr>
            <a:endParaRPr sz="2400" dirty="0"/>
          </a:p>
          <a:p>
            <a:pPr marL="1371600" lvl="3" indent="0" algn="l" rtl="0">
              <a:lnSpc>
                <a:spcPct val="100000"/>
              </a:lnSpc>
              <a:spcBef>
                <a:spcPts val="362"/>
              </a:spcBef>
              <a:spcAft>
                <a:spcPts val="0"/>
              </a:spcAft>
              <a:buClr>
                <a:schemeClr val="dk1"/>
              </a:buClr>
              <a:buSzPct val="100000"/>
              <a:buNone/>
            </a:pPr>
            <a:r>
              <a:rPr lang="el-GR" sz="2900" dirty="0">
                <a:latin typeface="Calibri" panose="020F0502020204030204" pitchFamily="34" charset="0"/>
                <a:ea typeface="Calibri" panose="020F0502020204030204" pitchFamily="34" charset="0"/>
                <a:cs typeface="Calibri" panose="020F0502020204030204" pitchFamily="34" charset="0"/>
              </a:rPr>
              <a:t>Διαβάζουμε το ίδιο παραμύθι σε άλλες εκδόσεις και συγκρίνουμε τις πληροφορίες που υπάρχουν.</a:t>
            </a:r>
            <a:endParaRPr sz="2900"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362"/>
              </a:spcBef>
              <a:spcAft>
                <a:spcPts val="0"/>
              </a:spcAft>
              <a:buClr>
                <a:schemeClr val="dk1"/>
              </a:buClr>
              <a:buSzPct val="100000"/>
              <a:buNone/>
            </a:pPr>
            <a:endParaRPr sz="2900"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362"/>
              </a:spcBef>
              <a:spcAft>
                <a:spcPts val="0"/>
              </a:spcAft>
              <a:buClr>
                <a:schemeClr val="dk1"/>
              </a:buClr>
              <a:buSzPct val="100000"/>
              <a:buNone/>
            </a:pPr>
            <a:r>
              <a:rPr lang="el-GR" sz="2900" dirty="0">
                <a:latin typeface="Calibri" panose="020F0502020204030204" pitchFamily="34" charset="0"/>
                <a:ea typeface="Calibri" panose="020F0502020204030204" pitchFamily="34" charset="0"/>
                <a:cs typeface="Calibri" panose="020F0502020204030204" pitchFamily="34" charset="0"/>
              </a:rPr>
              <a:t>Ακούμε έναν μύθο από τη λαϊκή παράδοση</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362"/>
              </a:spcBef>
              <a:spcAft>
                <a:spcPts val="0"/>
              </a:spcAft>
              <a:buClr>
                <a:schemeClr val="dk1"/>
              </a:buClr>
              <a:buSzPct val="100000"/>
              <a:buNone/>
            </a:pPr>
            <a:r>
              <a:rPr lang="el-GR" sz="2900" dirty="0">
                <a:latin typeface="Calibri" panose="020F0502020204030204" pitchFamily="34" charset="0"/>
                <a:ea typeface="Calibri" panose="020F0502020204030204" pitchFamily="34" charset="0"/>
                <a:cs typeface="Calibri" panose="020F0502020204030204" pitchFamily="34" charset="0"/>
              </a:rPr>
              <a:t> «Το πουλί τ’ αηδόνι» από την Κέα</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362"/>
              </a:spcBef>
              <a:spcAft>
                <a:spcPts val="0"/>
              </a:spcAft>
              <a:buClr>
                <a:schemeClr val="dk1"/>
              </a:buClr>
              <a:buSzPct val="100000"/>
              <a:buNone/>
            </a:pPr>
            <a:r>
              <a:rPr lang="el-GR" sz="29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https://creators.spotify.com/pod/profile/-9911/episodes/ep-e2co3v3</a:t>
            </a:r>
            <a:r>
              <a:rPr lang="el-GR" sz="2900" dirty="0">
                <a:latin typeface="Calibri" panose="020F0502020204030204" pitchFamily="34" charset="0"/>
                <a:ea typeface="Calibri" panose="020F0502020204030204" pitchFamily="34" charset="0"/>
                <a:cs typeface="Calibri" panose="020F0502020204030204" pitchFamily="34" charset="0"/>
              </a:rPr>
              <a:t> </a:t>
            </a:r>
            <a:endParaRPr sz="2900" dirty="0">
              <a:latin typeface="Calibri" panose="020F0502020204030204" pitchFamily="34" charset="0"/>
              <a:ea typeface="Calibri" panose="020F0502020204030204" pitchFamily="34" charset="0"/>
              <a:cs typeface="Calibri" panose="020F0502020204030204" pitchFamily="34" charset="0"/>
            </a:endParaRPr>
          </a:p>
          <a:p>
            <a:pPr marL="1600200" lvl="3" indent="-228631"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Βρίσκουμε ομοιότητες και διαφορές με το παραμύθι του Άντερσεν</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31"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Το χωρίζουμε σε σκηνές</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31"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Τα παιδιά εικονογραφούν την κάθε σκηνή</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31" algn="just" rtl="0">
              <a:lnSpc>
                <a:spcPct val="100000"/>
              </a:lnSpc>
              <a:spcBef>
                <a:spcPts val="362"/>
              </a:spcBef>
              <a:spcAft>
                <a:spcPts val="0"/>
              </a:spcAft>
              <a:buClr>
                <a:schemeClr val="dk1"/>
              </a:buClr>
              <a:buSzPct val="100000"/>
              <a:buChar char="–"/>
            </a:pPr>
            <a:r>
              <a:rPr lang="el-GR" sz="2900" dirty="0">
                <a:latin typeface="Calibri" panose="020F0502020204030204" pitchFamily="34" charset="0"/>
                <a:ea typeface="Calibri" panose="020F0502020204030204" pitchFamily="34" charset="0"/>
                <a:cs typeface="Calibri" panose="020F0502020204030204" pitchFamily="34" charset="0"/>
              </a:rPr>
              <a:t>Το κάνουμε ατομικό βιβλίο για την Παγκόσμια Ημέρα Παιδικού Βιβλίου, στις 2 Απριλίου.</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l" rtl="0">
              <a:lnSpc>
                <a:spcPct val="100000"/>
              </a:lnSpc>
              <a:spcBef>
                <a:spcPts val="300"/>
              </a:spcBef>
              <a:spcAft>
                <a:spcPts val="0"/>
              </a:spcAft>
              <a:buClr>
                <a:schemeClr val="dk1"/>
              </a:buClr>
              <a:buSzPct val="100000"/>
              <a:buNone/>
            </a:pPr>
            <a:endParaRPr sz="2400" dirty="0"/>
          </a:p>
          <a:p>
            <a:pPr marL="1371600" lvl="3" indent="0" algn="l" rtl="0">
              <a:lnSpc>
                <a:spcPct val="100000"/>
              </a:lnSpc>
              <a:spcBef>
                <a:spcPts val="300"/>
              </a:spcBef>
              <a:spcAft>
                <a:spcPts val="0"/>
              </a:spcAft>
              <a:buClr>
                <a:schemeClr val="dk1"/>
              </a:buClr>
              <a:buSzPct val="100000"/>
              <a:buNone/>
            </a:pPr>
            <a:r>
              <a:rPr lang="el-GR" sz="2400" dirty="0"/>
              <a:t>	</a:t>
            </a:r>
            <a:endParaRPr dirty="0"/>
          </a:p>
          <a:p>
            <a:pPr marL="1600200" lvl="3" indent="-133350" algn="l" rtl="0">
              <a:lnSpc>
                <a:spcPct val="100000"/>
              </a:lnSpc>
              <a:spcBef>
                <a:spcPts val="300"/>
              </a:spcBef>
              <a:spcAft>
                <a:spcPts val="0"/>
              </a:spcAft>
              <a:buClr>
                <a:schemeClr val="dk1"/>
              </a:buClr>
              <a:buSzPct val="100000"/>
              <a:buNone/>
            </a:pPr>
            <a:endParaRPr sz="2400" dirty="0"/>
          </a:p>
        </p:txBody>
      </p:sp>
      <p:pic>
        <p:nvPicPr>
          <p:cNvPr id="821" name="Google Shape;821;p40"/>
          <p:cNvPicPr preferRelativeResize="0"/>
          <p:nvPr/>
        </p:nvPicPr>
        <p:blipFill rotWithShape="1">
          <a:blip r:embed="rId4">
            <a:alphaModFix/>
          </a:blip>
          <a:srcRect/>
          <a:stretch/>
        </p:blipFill>
        <p:spPr>
          <a:xfrm>
            <a:off x="3676296" y="5130478"/>
            <a:ext cx="2663352" cy="1267545"/>
          </a:xfrm>
          <a:prstGeom prst="rect">
            <a:avLst/>
          </a:prstGeom>
          <a:noFill/>
          <a:ln>
            <a:noFill/>
          </a:ln>
        </p:spPr>
      </p:pic>
      <p:sp>
        <p:nvSpPr>
          <p:cNvPr id="822" name="Google Shape;822;p40"/>
          <p:cNvSpPr txBox="1"/>
          <p:nvPr/>
        </p:nvSpPr>
        <p:spPr>
          <a:xfrm>
            <a:off x="2262074" y="6409594"/>
            <a:ext cx="3024336"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l-GR" sz="900" b="0" i="0" u="none" strike="noStrike" cap="none">
                <a:solidFill>
                  <a:schemeClr val="dk1"/>
                </a:solidFill>
                <a:latin typeface="Calibri"/>
                <a:ea typeface="Calibri"/>
                <a:cs typeface="Calibri"/>
                <a:sym typeface="Calibri"/>
              </a:rPr>
              <a:t>Εικόνα web</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8" name="Google Shape;828;p41"/>
          <p:cNvSpPr txBox="1">
            <a:spLocks noGrp="1"/>
          </p:cNvSpPr>
          <p:nvPr>
            <p:ph type="title"/>
          </p:nvPr>
        </p:nvSpPr>
        <p:spPr>
          <a:xfrm>
            <a:off x="1403630" y="185918"/>
            <a:ext cx="8229600" cy="1143000"/>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dk1"/>
              </a:buClr>
              <a:buSzPct val="265567"/>
              <a:buFont typeface="Calibri"/>
              <a:buNone/>
            </a:pPr>
            <a:r>
              <a:rPr lang="el-GR" sz="2700" dirty="0">
                <a:latin typeface="Calibri" panose="020F0502020204030204" pitchFamily="34" charset="0"/>
                <a:ea typeface="Calibri" panose="020F0502020204030204" pitchFamily="34" charset="0"/>
                <a:cs typeface="Calibri" panose="020F0502020204030204" pitchFamily="34" charset="0"/>
              </a:rPr>
              <a:t>Επεξεργασία μετά την ανάγνωση</a:t>
            </a:r>
            <a:br>
              <a:rPr lang="el-GR" sz="2700" dirty="0">
                <a:latin typeface="Calibri" panose="020F0502020204030204" pitchFamily="34" charset="0"/>
                <a:ea typeface="Calibri" panose="020F0502020204030204" pitchFamily="34" charset="0"/>
                <a:cs typeface="Calibri" panose="020F0502020204030204" pitchFamily="34" charset="0"/>
              </a:rPr>
            </a:br>
            <a:r>
              <a:rPr lang="el-GR" sz="2700" dirty="0">
                <a:latin typeface="Calibri" panose="020F0502020204030204" pitchFamily="34" charset="0"/>
                <a:ea typeface="Calibri" panose="020F0502020204030204" pitchFamily="34" charset="0"/>
                <a:cs typeface="Calibri" panose="020F0502020204030204" pitchFamily="34" charset="0"/>
              </a:rPr>
              <a:t>Β. Παιδί, Εαυτός και Κοινωνία - </a:t>
            </a:r>
            <a:r>
              <a:rPr lang="el-GR" sz="2700" dirty="0" smtClean="0">
                <a:latin typeface="Calibri" panose="020F0502020204030204" pitchFamily="34" charset="0"/>
                <a:ea typeface="Calibri" panose="020F0502020204030204" pitchFamily="34" charset="0"/>
                <a:cs typeface="Calibri" panose="020F0502020204030204" pitchFamily="34" charset="0"/>
              </a:rPr>
              <a:t>Β.2 </a:t>
            </a:r>
            <a:r>
              <a:rPr lang="el-GR" sz="2700" dirty="0">
                <a:latin typeface="Calibri" panose="020F0502020204030204" pitchFamily="34" charset="0"/>
                <a:ea typeface="Calibri" panose="020F0502020204030204" pitchFamily="34" charset="0"/>
                <a:cs typeface="Calibri" panose="020F0502020204030204" pitchFamily="34" charset="0"/>
              </a:rPr>
              <a:t>Κοινωνικές Επιστήμες</a:t>
            </a:r>
            <a:endParaRPr sz="2700" dirty="0">
              <a:latin typeface="Calibri" panose="020F0502020204030204" pitchFamily="34" charset="0"/>
              <a:ea typeface="Calibri" panose="020F0502020204030204" pitchFamily="34" charset="0"/>
              <a:cs typeface="Calibri" panose="020F0502020204030204" pitchFamily="34" charset="0"/>
            </a:endParaRPr>
          </a:p>
          <a:p>
            <a:pPr marL="0" lvl="0" indent="0" rtl="0">
              <a:lnSpc>
                <a:spcPct val="100000"/>
              </a:lnSpc>
              <a:spcBef>
                <a:spcPts val="0"/>
              </a:spcBef>
              <a:spcAft>
                <a:spcPts val="0"/>
              </a:spcAft>
              <a:buClr>
                <a:schemeClr val="dk1"/>
              </a:buClr>
              <a:buSzPct val="265567"/>
              <a:buFont typeface="Calibri"/>
              <a:buNone/>
            </a:pPr>
            <a:r>
              <a:rPr lang="el-GR" sz="2700" dirty="0" smtClean="0">
                <a:latin typeface="Calibri" panose="020F0502020204030204" pitchFamily="34" charset="0"/>
                <a:ea typeface="Calibri" panose="020F0502020204030204" pitchFamily="34" charset="0"/>
                <a:cs typeface="Calibri" panose="020F0502020204030204" pitchFamily="34" charset="0"/>
              </a:rPr>
              <a:t>Β.2.1 </a:t>
            </a:r>
            <a:r>
              <a:rPr lang="el-GR" sz="2700" dirty="0">
                <a:latin typeface="Calibri" panose="020F0502020204030204" pitchFamily="34" charset="0"/>
                <a:ea typeface="Calibri" panose="020F0502020204030204" pitchFamily="34" charset="0"/>
                <a:cs typeface="Calibri" panose="020F0502020204030204" pitchFamily="34" charset="0"/>
              </a:rPr>
              <a:t>Ιστορία και Πολιτισμός</a:t>
            </a:r>
            <a:endParaRPr sz="2700" dirty="0">
              <a:latin typeface="Calibri" panose="020F0502020204030204" pitchFamily="34" charset="0"/>
              <a:ea typeface="Calibri" panose="020F0502020204030204" pitchFamily="34" charset="0"/>
              <a:cs typeface="Calibri" panose="020F0502020204030204" pitchFamily="34" charset="0"/>
            </a:endParaRPr>
          </a:p>
        </p:txBody>
      </p:sp>
      <p:grpSp>
        <p:nvGrpSpPr>
          <p:cNvPr id="829" name="Google Shape;829;p41"/>
          <p:cNvGrpSpPr/>
          <p:nvPr/>
        </p:nvGrpSpPr>
        <p:grpSpPr>
          <a:xfrm>
            <a:off x="2182237" y="1484784"/>
            <a:ext cx="6609956" cy="4382085"/>
            <a:chOff x="1375341" y="0"/>
            <a:chExt cx="6609956" cy="4382085"/>
          </a:xfrm>
        </p:grpSpPr>
        <p:sp>
          <p:nvSpPr>
            <p:cNvPr id="830" name="Google Shape;830;p41"/>
            <p:cNvSpPr/>
            <p:nvPr/>
          </p:nvSpPr>
          <p:spPr>
            <a:xfrm>
              <a:off x="3167811" y="0"/>
              <a:ext cx="1645830" cy="1492196"/>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41"/>
            <p:cNvSpPr txBox="1"/>
            <p:nvPr/>
          </p:nvSpPr>
          <p:spPr>
            <a:xfrm>
              <a:off x="3240654" y="72843"/>
              <a:ext cx="1500144" cy="134651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ΠΜΑ </a:t>
              </a:r>
              <a:endParaRPr sz="18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l-GR" sz="1800" dirty="0">
                  <a:solidFill>
                    <a:schemeClr val="lt1"/>
                  </a:solidFill>
                  <a:latin typeface="Calibri"/>
                  <a:ea typeface="Calibri"/>
                  <a:cs typeface="Calibri"/>
                  <a:sym typeface="Calibri"/>
                </a:rPr>
                <a:t>Γ</a:t>
              </a:r>
              <a:r>
                <a:rPr lang="el-GR" sz="1800" b="0" i="0" u="none" strike="noStrike" cap="none" dirty="0">
                  <a:solidFill>
                    <a:schemeClr val="lt1"/>
                  </a:solidFill>
                  <a:latin typeface="Calibri"/>
                  <a:ea typeface="Calibri"/>
                  <a:cs typeface="Calibri"/>
                  <a:sym typeface="Calibri"/>
                </a:rPr>
                <a:t>νώσεις, Δεξιότητες και Στάσεις</a:t>
              </a:r>
              <a:endParaRPr sz="1800" b="0" i="0" u="none" strike="noStrike" cap="none" dirty="0">
                <a:solidFill>
                  <a:schemeClr val="lt1"/>
                </a:solidFill>
                <a:latin typeface="Calibri"/>
                <a:ea typeface="Calibri"/>
                <a:cs typeface="Calibri"/>
                <a:sym typeface="Calibri"/>
              </a:endParaRPr>
            </a:p>
          </p:txBody>
        </p:sp>
        <p:sp>
          <p:nvSpPr>
            <p:cNvPr id="832" name="Google Shape;832;p41"/>
            <p:cNvSpPr/>
            <p:nvPr/>
          </p:nvSpPr>
          <p:spPr>
            <a:xfrm rot="1832468">
              <a:off x="4693970" y="1669957"/>
              <a:ext cx="1725171"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33" name="Google Shape;833;p41"/>
            <p:cNvSpPr/>
            <p:nvPr/>
          </p:nvSpPr>
          <p:spPr>
            <a:xfrm>
              <a:off x="6299471" y="1971226"/>
              <a:ext cx="1569228" cy="1199982"/>
            </a:xfrm>
            <a:prstGeom prst="roundRect">
              <a:avLst>
                <a:gd name="adj" fmla="val 16667"/>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1"/>
            <p:cNvSpPr txBox="1"/>
            <p:nvPr/>
          </p:nvSpPr>
          <p:spPr>
            <a:xfrm>
              <a:off x="6358049" y="2029804"/>
              <a:ext cx="1452072" cy="1082826"/>
            </a:xfrm>
            <a:prstGeom prst="rect">
              <a:avLst/>
            </a:prstGeom>
            <a:noFill/>
            <a:ln>
              <a:noFill/>
            </a:ln>
          </p:spPr>
          <p:txBody>
            <a:bodyPr spcFirstLastPara="1" wrap="square" lIns="27925" tIns="27925" rIns="27925" bIns="279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l-GR" sz="1100" b="0" i="0" u="none" strike="noStrike" cap="none" dirty="0">
                  <a:solidFill>
                    <a:schemeClr val="lt1"/>
                  </a:solidFill>
                  <a:latin typeface="Calibri"/>
                  <a:ea typeface="Calibri"/>
                  <a:cs typeface="Calibri"/>
                  <a:sym typeface="Calibri"/>
                </a:rPr>
                <a:t>Να σέβονται την ιστορική, πολιτιστική και θρησκευτική κληρονομιά του τόπου μας και των άλλων λαών (iii)</a:t>
              </a:r>
              <a:endParaRPr sz="1100" b="0" i="0" u="none" strike="noStrike" cap="none" dirty="0">
                <a:solidFill>
                  <a:schemeClr val="lt1"/>
                </a:solidFill>
                <a:latin typeface="Calibri"/>
                <a:ea typeface="Calibri"/>
                <a:cs typeface="Calibri"/>
                <a:sym typeface="Calibri"/>
              </a:endParaRPr>
            </a:p>
          </p:txBody>
        </p:sp>
        <p:sp>
          <p:nvSpPr>
            <p:cNvPr id="835" name="Google Shape;835;p41"/>
            <p:cNvSpPr/>
            <p:nvPr/>
          </p:nvSpPr>
          <p:spPr>
            <a:xfrm rot="308389">
              <a:off x="4811189" y="874771"/>
              <a:ext cx="1220121"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36" name="Google Shape;836;p41"/>
            <p:cNvSpPr/>
            <p:nvPr/>
          </p:nvSpPr>
          <p:spPr>
            <a:xfrm>
              <a:off x="6028857" y="306632"/>
              <a:ext cx="1956440" cy="1421562"/>
            </a:xfrm>
            <a:prstGeom prst="roundRect">
              <a:avLst>
                <a:gd name="adj" fmla="val 16667"/>
              </a:avLst>
            </a:prstGeom>
            <a:solidFill>
              <a:srgbClr val="95373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41"/>
            <p:cNvSpPr txBox="1"/>
            <p:nvPr/>
          </p:nvSpPr>
          <p:spPr>
            <a:xfrm>
              <a:off x="6098252" y="376027"/>
              <a:ext cx="1817650" cy="1282772"/>
            </a:xfrm>
            <a:prstGeom prst="rect">
              <a:avLst/>
            </a:prstGeom>
            <a:noFill/>
            <a:ln>
              <a:noFill/>
            </a:ln>
          </p:spPr>
          <p:txBody>
            <a:bodyPr spcFirstLastPara="1" wrap="square" lIns="27925" tIns="27925" rIns="27925" bIns="279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l-GR" sz="1100" b="0" i="0" u="none" strike="noStrike" cap="none" dirty="0">
                  <a:solidFill>
                    <a:schemeClr val="lt1"/>
                  </a:solidFill>
                  <a:latin typeface="Calibri"/>
                  <a:ea typeface="Calibri"/>
                  <a:cs typeface="Calibri"/>
                  <a:sym typeface="Calibri"/>
                </a:rPr>
                <a:t>Να διακρίνουν κοινά στοιχεία και διαφορές στα έθιμα, στις καθημερινές συνήθειες και στις παραδόσεις ατόμων που προέρχονται από διαφορετικά πολιτισμικά περιβάλλοντα (iii)</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100"/>
                <a:buFont typeface="Arial"/>
                <a:buNone/>
              </a:pPr>
              <a:endParaRPr sz="1100" b="0" i="0" u="none" strike="noStrike" cap="none" dirty="0">
                <a:solidFill>
                  <a:schemeClr val="lt1"/>
                </a:solidFill>
                <a:latin typeface="Calibri"/>
                <a:ea typeface="Calibri"/>
                <a:cs typeface="Calibri"/>
                <a:sym typeface="Calibri"/>
              </a:endParaRPr>
            </a:p>
          </p:txBody>
        </p:sp>
        <p:sp>
          <p:nvSpPr>
            <p:cNvPr id="838" name="Google Shape;838;p41"/>
            <p:cNvSpPr/>
            <p:nvPr/>
          </p:nvSpPr>
          <p:spPr>
            <a:xfrm rot="6396419">
              <a:off x="3078476" y="2006239"/>
              <a:ext cx="1072837"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39" name="Google Shape;839;p41"/>
            <p:cNvSpPr/>
            <p:nvPr/>
          </p:nvSpPr>
          <p:spPr>
            <a:xfrm>
              <a:off x="2275442" y="2520283"/>
              <a:ext cx="1817008" cy="1861802"/>
            </a:xfrm>
            <a:prstGeom prst="roundRect">
              <a:avLst>
                <a:gd name="adj" fmla="val 16667"/>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41"/>
            <p:cNvSpPr txBox="1"/>
            <p:nvPr/>
          </p:nvSpPr>
          <p:spPr>
            <a:xfrm>
              <a:off x="2364141" y="2608982"/>
              <a:ext cx="1639610" cy="168440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συλλέγουν στοιχεία για γεγονότα, πρόσωπα και δεδομένα από το παρελθόν και να τα συνδέουν με το παρόν, αναπτύσσοντας μια αίσθηση χρονολόγησης (i)</a:t>
              </a:r>
              <a:endParaRPr sz="1200" b="0" i="0" u="none" strike="noStrike" cap="none" dirty="0">
                <a:solidFill>
                  <a:schemeClr val="lt1"/>
                </a:solidFill>
                <a:latin typeface="Calibri"/>
                <a:ea typeface="Calibri"/>
                <a:cs typeface="Calibri"/>
                <a:sym typeface="Calibri"/>
              </a:endParaRPr>
            </a:p>
          </p:txBody>
        </p:sp>
        <p:sp>
          <p:nvSpPr>
            <p:cNvPr id="841" name="Google Shape;841;p41"/>
            <p:cNvSpPr/>
            <p:nvPr/>
          </p:nvSpPr>
          <p:spPr>
            <a:xfrm rot="3870846">
              <a:off x="3862888" y="2258262"/>
              <a:ext cx="1697293"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42" name="Google Shape;842;p41"/>
            <p:cNvSpPr/>
            <p:nvPr/>
          </p:nvSpPr>
          <p:spPr>
            <a:xfrm>
              <a:off x="4435679" y="3024328"/>
              <a:ext cx="1868616" cy="1230567"/>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41"/>
            <p:cNvSpPr txBox="1"/>
            <p:nvPr/>
          </p:nvSpPr>
          <p:spPr>
            <a:xfrm>
              <a:off x="4495750" y="3084399"/>
              <a:ext cx="1748474" cy="1110425"/>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επεξεργάζονται πληροφορίες για το παρελθόν, προκειμένου να μάθουν για την ιστορία του τόπου τους και άλλων λαών (ii)</a:t>
              </a:r>
              <a:endParaRPr sz="1200" b="0" i="0" u="none" strike="noStrike" cap="none" dirty="0">
                <a:solidFill>
                  <a:schemeClr val="lt1"/>
                </a:solidFill>
                <a:latin typeface="Calibri"/>
                <a:ea typeface="Calibri"/>
                <a:cs typeface="Calibri"/>
                <a:sym typeface="Calibri"/>
              </a:endParaRPr>
            </a:p>
          </p:txBody>
        </p:sp>
        <p:sp>
          <p:nvSpPr>
            <p:cNvPr id="844" name="Google Shape;844;p41"/>
            <p:cNvSpPr/>
            <p:nvPr/>
          </p:nvSpPr>
          <p:spPr>
            <a:xfrm rot="9159403">
              <a:off x="2765300" y="1269534"/>
              <a:ext cx="426328"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45" name="Google Shape;845;p41"/>
            <p:cNvSpPr/>
            <p:nvPr/>
          </p:nvSpPr>
          <p:spPr>
            <a:xfrm>
              <a:off x="1375341" y="1008110"/>
              <a:ext cx="1413775" cy="1449727"/>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41"/>
            <p:cNvSpPr txBox="1"/>
            <p:nvPr/>
          </p:nvSpPr>
          <p:spPr>
            <a:xfrm>
              <a:off x="1444356" y="1077125"/>
              <a:ext cx="1275745" cy="131169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διακρίνουν εθνικά σύμβολα της Ελλάδας και άλλων χωρών (π.χ. τη σημαία, τον εθνικό ύμνο) (ii)</a:t>
              </a:r>
              <a:endParaRPr sz="1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Google Shape;852;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853" name="Google Shape;853;p42"/>
          <p:cNvSpPr txBox="1">
            <a:spLocks noGrp="1"/>
          </p:cNvSpPr>
          <p:nvPr>
            <p:ph type="body" idx="1"/>
          </p:nvPr>
        </p:nvSpPr>
        <p:spPr>
          <a:xfrm>
            <a:off x="561373" y="1079340"/>
            <a:ext cx="8229600" cy="5257800"/>
          </a:xfrm>
          <a:prstGeom prst="rect">
            <a:avLst/>
          </a:prstGeom>
          <a:noFill/>
          <a:ln>
            <a:noFill/>
          </a:ln>
        </p:spPr>
        <p:txBody>
          <a:bodyPr spcFirstLastPara="1" wrap="square" lIns="91425" tIns="45700" rIns="91425" bIns="45700" anchor="t" anchorCtr="0">
            <a:normAutofit/>
          </a:bodyPr>
          <a:lstStyle/>
          <a:p>
            <a:pPr marL="1371600" lvl="3" indent="0" algn="l" rtl="0">
              <a:lnSpc>
                <a:spcPct val="100000"/>
              </a:lnSpc>
              <a:spcBef>
                <a:spcPts val="0"/>
              </a:spcBef>
              <a:spcAft>
                <a:spcPts val="0"/>
              </a:spcAft>
              <a:buClr>
                <a:schemeClr val="dk1"/>
              </a:buClr>
              <a:buSzPts val="2400"/>
              <a:buNone/>
            </a:pPr>
            <a:endParaRPr sz="2400" dirty="0"/>
          </a:p>
          <a:p>
            <a:pPr marL="1600200" lvl="3" indent="-209549" algn="just" rtl="0">
              <a:lnSpc>
                <a:spcPct val="100000"/>
              </a:lnSpc>
              <a:spcBef>
                <a:spcPts val="444"/>
              </a:spcBef>
              <a:spcAft>
                <a:spcPts val="0"/>
              </a:spcAft>
              <a:buClr>
                <a:schemeClr val="dk1"/>
              </a:buClr>
              <a:buSzPts val="2100"/>
              <a:buChar char="–"/>
            </a:pPr>
            <a:r>
              <a:rPr lang="el-GR" sz="2100" dirty="0">
                <a:latin typeface="Calibri" panose="020F0502020204030204" pitchFamily="34" charset="0"/>
                <a:ea typeface="Calibri" panose="020F0502020204030204" pitchFamily="34" charset="0"/>
                <a:cs typeface="Calibri" panose="020F0502020204030204" pitchFamily="34" charset="0"/>
              </a:rPr>
              <a:t>Γνωρίζουμε τη χώρα και τη συγκρίνουμε με τη δική μας (χάρτης, σημαία, πληθυσμός, έκταση) (κλασικοί χάρτες, </a:t>
            </a:r>
            <a:r>
              <a:rPr lang="en-US" sz="2100" dirty="0">
                <a:latin typeface="Calibri" panose="020F0502020204030204" pitchFamily="34" charset="0"/>
                <a:ea typeface="Calibri" panose="020F0502020204030204" pitchFamily="34" charset="0"/>
                <a:cs typeface="Calibri" panose="020F0502020204030204" pitchFamily="34" charset="0"/>
              </a:rPr>
              <a:t>G</a:t>
            </a:r>
            <a:r>
              <a:rPr lang="el-GR" sz="2100" dirty="0">
                <a:latin typeface="Calibri" panose="020F0502020204030204" pitchFamily="34" charset="0"/>
                <a:ea typeface="Calibri" panose="020F0502020204030204" pitchFamily="34" charset="0"/>
                <a:cs typeface="Calibri" panose="020F0502020204030204" pitchFamily="34" charset="0"/>
              </a:rPr>
              <a:t>oogle, </a:t>
            </a:r>
            <a:r>
              <a:rPr lang="en-US" sz="2100" dirty="0">
                <a:latin typeface="Calibri" panose="020F0502020204030204" pitchFamily="34" charset="0"/>
                <a:ea typeface="Calibri" panose="020F0502020204030204" pitchFamily="34" charset="0"/>
                <a:cs typeface="Calibri" panose="020F0502020204030204" pitchFamily="34" charset="0"/>
              </a:rPr>
              <a:t>G</a:t>
            </a:r>
            <a:r>
              <a:rPr lang="el-GR" sz="2100" dirty="0">
                <a:latin typeface="Calibri" panose="020F0502020204030204" pitchFamily="34" charset="0"/>
                <a:ea typeface="Calibri" panose="020F0502020204030204" pitchFamily="34" charset="0"/>
                <a:cs typeface="Calibri" panose="020F0502020204030204" pitchFamily="34" charset="0"/>
              </a:rPr>
              <a:t>oogle map</a:t>
            </a:r>
            <a:r>
              <a:rPr lang="en-US" sz="2100" dirty="0">
                <a:latin typeface="Calibri" panose="020F0502020204030204" pitchFamily="34" charset="0"/>
                <a:ea typeface="Calibri" panose="020F0502020204030204" pitchFamily="34" charset="0"/>
                <a:cs typeface="Calibri" panose="020F0502020204030204" pitchFamily="34" charset="0"/>
              </a:rPr>
              <a:t>s</a:t>
            </a:r>
            <a:r>
              <a:rPr lang="el-GR" sz="2100" dirty="0">
                <a:latin typeface="Calibri" panose="020F0502020204030204" pitchFamily="34" charset="0"/>
                <a:ea typeface="Calibri" panose="020F0502020204030204" pitchFamily="34" charset="0"/>
                <a:cs typeface="Calibri" panose="020F0502020204030204" pitchFamily="34" charset="0"/>
              </a:rPr>
              <a:t>)</a:t>
            </a:r>
            <a:endParaRPr sz="2100" dirty="0">
              <a:latin typeface="Calibri" panose="020F0502020204030204" pitchFamily="34" charset="0"/>
              <a:ea typeface="Calibri" panose="020F0502020204030204" pitchFamily="34" charset="0"/>
              <a:cs typeface="Calibri" panose="020F0502020204030204" pitchFamily="34" charset="0"/>
            </a:endParaRPr>
          </a:p>
          <a:p>
            <a:pPr marL="1600200" lvl="3" indent="-209549" algn="just" rtl="0">
              <a:lnSpc>
                <a:spcPct val="100000"/>
              </a:lnSpc>
              <a:spcBef>
                <a:spcPts val="444"/>
              </a:spcBef>
              <a:spcAft>
                <a:spcPts val="0"/>
              </a:spcAft>
              <a:buClr>
                <a:schemeClr val="dk1"/>
              </a:buClr>
              <a:buSzPts val="2100"/>
              <a:buChar char="–"/>
            </a:pPr>
            <a:r>
              <a:rPr lang="el-GR" sz="2100" dirty="0">
                <a:latin typeface="Calibri" panose="020F0502020204030204" pitchFamily="34" charset="0"/>
                <a:ea typeface="Calibri" panose="020F0502020204030204" pitchFamily="34" charset="0"/>
                <a:cs typeface="Calibri" panose="020F0502020204030204" pitchFamily="34" charset="0"/>
              </a:rPr>
              <a:t>Συγκρίνουμε τα πολιτισμικά στοιχεία της χώρας του παραμυθιού με τα αντίστοιχα δικά μας (ορόσημα, ρούχα, συνήθειες, σπίτια)</a:t>
            </a:r>
            <a:endParaRPr sz="2100" dirty="0">
              <a:latin typeface="Calibri" panose="020F0502020204030204" pitchFamily="34" charset="0"/>
              <a:ea typeface="Calibri" panose="020F0502020204030204" pitchFamily="34" charset="0"/>
              <a:cs typeface="Calibri" panose="020F0502020204030204" pitchFamily="34" charset="0"/>
            </a:endParaRPr>
          </a:p>
          <a:p>
            <a:pPr marL="1600200" lvl="3" indent="-209549" algn="just" rtl="0">
              <a:lnSpc>
                <a:spcPct val="100000"/>
              </a:lnSpc>
              <a:spcBef>
                <a:spcPts val="444"/>
              </a:spcBef>
              <a:spcAft>
                <a:spcPts val="0"/>
              </a:spcAft>
              <a:buClr>
                <a:schemeClr val="dk1"/>
              </a:buClr>
              <a:buSzPts val="2100"/>
              <a:buChar char="–"/>
            </a:pPr>
            <a:r>
              <a:rPr lang="el-GR" sz="2100" dirty="0">
                <a:latin typeface="Calibri" panose="020F0502020204030204" pitchFamily="34" charset="0"/>
                <a:ea typeface="Calibri" panose="020F0502020204030204" pitchFamily="34" charset="0"/>
                <a:cs typeface="Calibri" panose="020F0502020204030204" pitchFamily="34" charset="0"/>
              </a:rPr>
              <a:t>Συσχετίζουμε την κοινωνική διάρθρωση που παρουσιάζεται στο παραμύθι με τη δική μας πραγματικότητα και κάνουν παραλληλισμούς</a:t>
            </a:r>
            <a:endParaRPr sz="1700" dirty="0">
              <a:latin typeface="Calibri" panose="020F0502020204030204" pitchFamily="34" charset="0"/>
              <a:ea typeface="Calibri" panose="020F0502020204030204" pitchFamily="34" charset="0"/>
              <a:cs typeface="Calibri" panose="020F0502020204030204" pitchFamily="34" charset="0"/>
            </a:endParaRPr>
          </a:p>
          <a:p>
            <a:pPr marL="1828800" lvl="0" indent="0" algn="just" rtl="0">
              <a:lnSpc>
                <a:spcPct val="100000"/>
              </a:lnSpc>
              <a:spcBef>
                <a:spcPts val="444"/>
              </a:spcBef>
              <a:spcAft>
                <a:spcPts val="0"/>
              </a:spcAft>
              <a:buNone/>
            </a:pPr>
            <a:r>
              <a:rPr lang="el-GR" sz="2100" dirty="0">
                <a:latin typeface="Calibri" panose="020F0502020204030204" pitchFamily="34" charset="0"/>
                <a:ea typeface="Calibri" panose="020F0502020204030204" pitchFamily="34" charset="0"/>
                <a:cs typeface="Calibri" panose="020F0502020204030204" pitchFamily="34" charset="0"/>
              </a:rPr>
              <a:t>π.χ. τότε είχαν αυτοκράτορα, εμείς είχαμε βασιλιά</a:t>
            </a:r>
            <a:endParaRPr sz="2900" dirty="0">
              <a:latin typeface="Calibri" panose="020F0502020204030204" pitchFamily="34" charset="0"/>
              <a:ea typeface="Calibri" panose="020F0502020204030204" pitchFamily="34" charset="0"/>
              <a:cs typeface="Calibri" panose="020F0502020204030204" pitchFamily="34" charset="0"/>
            </a:endParaRPr>
          </a:p>
          <a:p>
            <a:pPr marL="1828800" lvl="0" indent="0" algn="just" rtl="0">
              <a:lnSpc>
                <a:spcPct val="100000"/>
              </a:lnSpc>
              <a:spcBef>
                <a:spcPts val="444"/>
              </a:spcBef>
              <a:spcAft>
                <a:spcPts val="0"/>
              </a:spcAft>
              <a:buNone/>
            </a:pPr>
            <a:r>
              <a:rPr lang="el-GR" sz="2100" dirty="0">
                <a:latin typeface="Calibri" panose="020F0502020204030204" pitchFamily="34" charset="0"/>
                <a:ea typeface="Calibri" panose="020F0502020204030204" pitchFamily="34" charset="0"/>
                <a:cs typeface="Calibri" panose="020F0502020204030204" pitchFamily="34" charset="0"/>
              </a:rPr>
              <a:t>Τώρα έχουν πρόεδρο, εμείς πρωθυπουργό, τοπικά έχουμε τον δήμαρχο</a:t>
            </a:r>
            <a:endParaRPr sz="2900" dirty="0">
              <a:latin typeface="Calibri" panose="020F0502020204030204" pitchFamily="34" charset="0"/>
              <a:ea typeface="Calibri" panose="020F0502020204030204" pitchFamily="34" charset="0"/>
              <a:cs typeface="Calibri" panose="020F0502020204030204" pitchFamily="34" charset="0"/>
            </a:endParaRPr>
          </a:p>
          <a:p>
            <a:pPr marL="1600200" lvl="3" indent="-228598" algn="just" rtl="0">
              <a:lnSpc>
                <a:spcPct val="100000"/>
              </a:lnSpc>
              <a:spcBef>
                <a:spcPts val="444"/>
              </a:spcBef>
              <a:spcAft>
                <a:spcPts val="0"/>
              </a:spcAft>
              <a:buClr>
                <a:schemeClr val="dk1"/>
              </a:buClr>
              <a:buSzPts val="2400"/>
              <a:buChar char="–"/>
            </a:pPr>
            <a:r>
              <a:rPr lang="el-GR" sz="2100" dirty="0">
                <a:latin typeface="Calibri" panose="020F0502020204030204" pitchFamily="34" charset="0"/>
                <a:ea typeface="Calibri" panose="020F0502020204030204" pitchFamily="34" charset="0"/>
                <a:cs typeface="Calibri" panose="020F0502020204030204" pitchFamily="34" charset="0"/>
              </a:rPr>
              <a:t>Σύγκριση των κτηρίων (παλαιών και νέων)</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2100" dirty="0">
                <a:latin typeface="Calibri" panose="020F0502020204030204" pitchFamily="34" charset="0"/>
                <a:ea typeface="Calibri" panose="020F0502020204030204" pitchFamily="34" charset="0"/>
                <a:cs typeface="Calibri" panose="020F0502020204030204" pitchFamily="34" charset="0"/>
              </a:rPr>
              <a:t>και συμπεράσματα </a:t>
            </a:r>
            <a:endParaRPr sz="2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40" name="Google Shape;140;p5"/>
          <p:cNvGrpSpPr/>
          <p:nvPr/>
        </p:nvGrpSpPr>
        <p:grpSpPr>
          <a:xfrm>
            <a:off x="2016371" y="1832429"/>
            <a:ext cx="6095998" cy="4061640"/>
            <a:chOff x="1" y="1179"/>
            <a:chExt cx="6095998" cy="4061640"/>
          </a:xfrm>
        </p:grpSpPr>
        <p:sp>
          <p:nvSpPr>
            <p:cNvPr id="141" name="Google Shape;141;p5"/>
            <p:cNvSpPr/>
            <p:nvPr/>
          </p:nvSpPr>
          <p:spPr>
            <a:xfrm rot="5400000">
              <a:off x="-222646" y="223826"/>
              <a:ext cx="1484312" cy="1039018"/>
            </a:xfrm>
            <a:prstGeom prst="chevron">
              <a:avLst>
                <a:gd name="adj" fmla="val 50000"/>
              </a:avLst>
            </a:prstGeom>
            <a:solidFill>
              <a:srgbClr val="DF873F"/>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txBox="1"/>
            <p:nvPr/>
          </p:nvSpPr>
          <p:spPr>
            <a:xfrm>
              <a:off x="1" y="520688"/>
              <a:ext cx="1039018" cy="445294"/>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l-GR" sz="2300" b="0" i="0" u="none" strike="noStrike" cap="none">
                  <a:solidFill>
                    <a:schemeClr val="lt1"/>
                  </a:solidFill>
                  <a:latin typeface="Arial"/>
                  <a:ea typeface="Arial"/>
                  <a:cs typeface="Arial"/>
                  <a:sym typeface="Arial"/>
                </a:rPr>
                <a:t>ΑΡΧΗ</a:t>
              </a:r>
              <a:endParaRPr sz="2300" b="0" i="0" u="none" strike="noStrike" cap="none">
                <a:solidFill>
                  <a:schemeClr val="lt1"/>
                </a:solidFill>
                <a:latin typeface="Arial"/>
                <a:ea typeface="Arial"/>
                <a:cs typeface="Arial"/>
                <a:sym typeface="Arial"/>
              </a:endParaRPr>
            </a:p>
          </p:txBody>
        </p:sp>
        <p:sp>
          <p:nvSpPr>
            <p:cNvPr id="143" name="Google Shape;143;p5"/>
            <p:cNvSpPr/>
            <p:nvPr/>
          </p:nvSpPr>
          <p:spPr>
            <a:xfrm rot="5400000">
              <a:off x="3085107" y="-2044909"/>
              <a:ext cx="964803" cy="5056981"/>
            </a:xfrm>
            <a:prstGeom prst="round2SameRect">
              <a:avLst>
                <a:gd name="adj1" fmla="val 16667"/>
                <a:gd name="adj2" fmla="val 0"/>
              </a:avLst>
            </a:prstGeom>
            <a:solidFill>
              <a:schemeClr val="lt1">
                <a:alpha val="89803"/>
              </a:schemeClr>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1039018" y="48278"/>
              <a:ext cx="5009883" cy="870607"/>
            </a:xfrm>
            <a:prstGeom prst="rect">
              <a:avLst/>
            </a:prstGeom>
            <a:noFill/>
            <a:ln>
              <a:noFill/>
            </a:ln>
          </p:spPr>
          <p:txBody>
            <a:bodyPr spcFirstLastPara="1" wrap="square" lIns="106675" tIns="9525" rIns="9525" bIns="9525" anchor="ctr" anchorCtr="0">
              <a:noAutofit/>
            </a:bodyPr>
            <a:lstStyle/>
            <a:p>
              <a:pPr marL="114300" marR="0" lvl="1" indent="-114300" algn="just" rtl="0">
                <a:lnSpc>
                  <a:spcPct val="90000"/>
                </a:lnSpc>
                <a:spcBef>
                  <a:spcPts val="0"/>
                </a:spcBef>
                <a:spcAft>
                  <a:spcPts val="0"/>
                </a:spcAft>
                <a:buClr>
                  <a:srgbClr val="000000"/>
                </a:buClr>
                <a:buSzPts val="1500"/>
                <a:buFont typeface="Arial"/>
                <a:buChar char="••"/>
              </a:pPr>
              <a:r>
                <a:rPr lang="el-G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Ασάφεια: αφήνουμε τον συγκεκριμένο κόσμο της συνηθισμένης πραγματικότητας</a:t>
              </a:r>
              <a:endParaRP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5" name="Google Shape;145;p5"/>
            <p:cNvSpPr/>
            <p:nvPr/>
          </p:nvSpPr>
          <p:spPr>
            <a:xfrm rot="5400000">
              <a:off x="-222646" y="1512490"/>
              <a:ext cx="1484312" cy="1039018"/>
            </a:xfrm>
            <a:prstGeom prst="chevron">
              <a:avLst>
                <a:gd name="adj" fmla="val 50000"/>
              </a:avLst>
            </a:prstGeom>
            <a:solidFill>
              <a:srgbClr val="EE9E6B"/>
            </a:solidFill>
            <a:ln w="25400" cap="flat" cmpd="sng">
              <a:solidFill>
                <a:srgbClr val="EE9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1" y="1809352"/>
              <a:ext cx="1039018" cy="445294"/>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l-GR" sz="2300" b="0" i="0" u="none" strike="noStrike" cap="none">
                  <a:solidFill>
                    <a:schemeClr val="lt1"/>
                  </a:solidFill>
                  <a:latin typeface="Arial"/>
                  <a:ea typeface="Arial"/>
                  <a:cs typeface="Arial"/>
                  <a:sym typeface="Arial"/>
                </a:rPr>
                <a:t>ΜΕΣΗ</a:t>
              </a:r>
              <a:endParaRPr sz="2300" b="0" i="0" u="none" strike="noStrike" cap="none">
                <a:solidFill>
                  <a:schemeClr val="lt1"/>
                </a:solidFill>
                <a:latin typeface="Arial"/>
                <a:ea typeface="Arial"/>
                <a:cs typeface="Arial"/>
                <a:sym typeface="Arial"/>
              </a:endParaRPr>
            </a:p>
          </p:txBody>
        </p:sp>
        <p:sp>
          <p:nvSpPr>
            <p:cNvPr id="147" name="Google Shape;147;p5"/>
            <p:cNvSpPr/>
            <p:nvPr/>
          </p:nvSpPr>
          <p:spPr>
            <a:xfrm rot="5400000">
              <a:off x="3085107" y="-756245"/>
              <a:ext cx="964803" cy="5056981"/>
            </a:xfrm>
            <a:prstGeom prst="round2SameRect">
              <a:avLst>
                <a:gd name="adj1" fmla="val 16667"/>
                <a:gd name="adj2" fmla="val 0"/>
              </a:avLst>
            </a:prstGeom>
            <a:solidFill>
              <a:schemeClr val="lt1">
                <a:alpha val="89803"/>
              </a:schemeClr>
            </a:solidFill>
            <a:ln w="25400" cap="flat" cmpd="sng">
              <a:solidFill>
                <a:srgbClr val="EE9E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1039018" y="1336942"/>
              <a:ext cx="5009883" cy="870607"/>
            </a:xfrm>
            <a:prstGeom prst="rect">
              <a:avLst/>
            </a:prstGeom>
            <a:noFill/>
            <a:ln>
              <a:noFill/>
            </a:ln>
          </p:spPr>
          <p:txBody>
            <a:bodyPr spcFirstLastPara="1" wrap="square" lIns="106675" tIns="9525" rIns="9525" bIns="9525" anchor="ctr" anchorCtr="0">
              <a:noAutofit/>
            </a:bodyPr>
            <a:lstStyle/>
            <a:p>
              <a:pPr marL="114300" marR="0" lvl="1" indent="-114300" algn="just" rtl="0">
                <a:lnSpc>
                  <a:spcPct val="90000"/>
                </a:lnSpc>
                <a:spcBef>
                  <a:spcPts val="0"/>
                </a:spcBef>
                <a:spcAft>
                  <a:spcPts val="0"/>
                </a:spcAft>
                <a:buClr>
                  <a:srgbClr val="000000"/>
                </a:buClr>
                <a:buSzPts val="1500"/>
                <a:buFont typeface="Arial"/>
                <a:buChar char="••"/>
              </a:pPr>
              <a:r>
                <a:rPr lang="el-G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Το παραμύθι προχωρά με έναν τρόπο που ταιριάζει με τον τρόπο που το παιδί σκέφτεται και βιώνει τον κόσμο, γι’ αυτό μπορεί μέσα σ’ αυτό να βρει μεγαλύτερη ανακούφιση κα</a:t>
              </a:r>
              <a:r>
                <a:rPr lang="el-GR" sz="1500" dirty="0">
                  <a:latin typeface="Calibri" panose="020F0502020204030204" pitchFamily="34" charset="0"/>
                  <a:ea typeface="Calibri" panose="020F0502020204030204" pitchFamily="34" charset="0"/>
                  <a:cs typeface="Calibri" panose="020F0502020204030204" pitchFamily="34" charset="0"/>
                </a:rPr>
                <a:t>ι</a:t>
              </a:r>
              <a:r>
                <a:rPr lang="el-G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να δομήσει τον ψυχισμό του</a:t>
              </a:r>
              <a:endParaRP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49" name="Google Shape;149;p5"/>
            <p:cNvSpPr/>
            <p:nvPr/>
          </p:nvSpPr>
          <p:spPr>
            <a:xfrm rot="5400000">
              <a:off x="-222646" y="2801154"/>
              <a:ext cx="1484312" cy="1039018"/>
            </a:xfrm>
            <a:prstGeom prst="chevron">
              <a:avLst>
                <a:gd name="adj" fmla="val 50000"/>
              </a:avLst>
            </a:prstGeom>
            <a:solidFill>
              <a:srgbClr val="F9BD9D"/>
            </a:solidFill>
            <a:ln w="25400" cap="flat" cmpd="sng">
              <a:solidFill>
                <a:srgbClr val="F9B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txBox="1"/>
            <p:nvPr/>
          </p:nvSpPr>
          <p:spPr>
            <a:xfrm>
              <a:off x="1" y="3098016"/>
              <a:ext cx="1039018" cy="445294"/>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l-GR" sz="2300" b="0" i="0" u="none" strike="noStrike" cap="none">
                  <a:solidFill>
                    <a:schemeClr val="lt1"/>
                  </a:solidFill>
                  <a:latin typeface="Arial"/>
                  <a:ea typeface="Arial"/>
                  <a:cs typeface="Arial"/>
                  <a:sym typeface="Arial"/>
                </a:rPr>
                <a:t>ΤΕΛΟΣ</a:t>
              </a:r>
              <a:endParaRPr sz="2300" b="0" i="0" u="none" strike="noStrike" cap="none">
                <a:solidFill>
                  <a:schemeClr val="lt1"/>
                </a:solidFill>
                <a:latin typeface="Arial"/>
                <a:ea typeface="Arial"/>
                <a:cs typeface="Arial"/>
                <a:sym typeface="Arial"/>
              </a:endParaRPr>
            </a:p>
          </p:txBody>
        </p:sp>
        <p:sp>
          <p:nvSpPr>
            <p:cNvPr id="151" name="Google Shape;151;p5"/>
            <p:cNvSpPr/>
            <p:nvPr/>
          </p:nvSpPr>
          <p:spPr>
            <a:xfrm rot="5400000">
              <a:off x="3085107" y="532418"/>
              <a:ext cx="964803" cy="5056981"/>
            </a:xfrm>
            <a:prstGeom prst="round2SameRect">
              <a:avLst>
                <a:gd name="adj1" fmla="val 16667"/>
                <a:gd name="adj2" fmla="val 0"/>
              </a:avLst>
            </a:prstGeom>
            <a:solidFill>
              <a:schemeClr val="lt1">
                <a:alpha val="89803"/>
              </a:schemeClr>
            </a:solidFill>
            <a:ln w="25400" cap="flat" cmpd="sng">
              <a:solidFill>
                <a:srgbClr val="F9BD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txBox="1"/>
            <p:nvPr/>
          </p:nvSpPr>
          <p:spPr>
            <a:xfrm>
              <a:off x="1039018" y="2625605"/>
              <a:ext cx="5009883" cy="870607"/>
            </a:xfrm>
            <a:prstGeom prst="rect">
              <a:avLst/>
            </a:prstGeom>
            <a:noFill/>
            <a:ln>
              <a:noFill/>
            </a:ln>
          </p:spPr>
          <p:txBody>
            <a:bodyPr spcFirstLastPara="1" wrap="square" lIns="106675" tIns="9525" rIns="9525" bIns="9525" anchor="ctr" anchorCtr="0">
              <a:noAutofit/>
            </a:bodyPr>
            <a:lstStyle/>
            <a:p>
              <a:pPr marL="114300" marR="0" lvl="1" indent="-114300" algn="just" rtl="0">
                <a:lnSpc>
                  <a:spcPct val="90000"/>
                </a:lnSpc>
                <a:spcBef>
                  <a:spcPts val="0"/>
                </a:spcBef>
                <a:spcAft>
                  <a:spcPts val="0"/>
                </a:spcAft>
                <a:buClr>
                  <a:srgbClr val="000000"/>
                </a:buClr>
                <a:buSzPts val="1500"/>
                <a:buFont typeface="Arial"/>
                <a:buChar char="••"/>
              </a:pPr>
              <a:r>
                <a:rPr lang="el-G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Ο ήρωας/ Η ηρω</a:t>
              </a:r>
              <a:r>
                <a:rPr lang="el-GR" sz="1500" dirty="0">
                  <a:latin typeface="Calibri" panose="020F0502020204030204" pitchFamily="34" charset="0"/>
                  <a:ea typeface="Calibri" panose="020F0502020204030204" pitchFamily="34" charset="0"/>
                  <a:cs typeface="Calibri" panose="020F0502020204030204" pitchFamily="34" charset="0"/>
                </a:rPr>
                <a:t>ί</a:t>
              </a:r>
              <a:r>
                <a:rPr lang="el-G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δα επιστρέφει στην πραγματικότητα – μια ευτυχισμένη, αλλά χωρίς μαγεία, πραγματικότητα</a:t>
              </a:r>
              <a:endParaRPr sz="15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9" name="Google Shape;859;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860" name="Google Shape;860;p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1371600" lvl="3" indent="0" algn="just" rtl="0">
              <a:lnSpc>
                <a:spcPct val="100000"/>
              </a:lnSpc>
              <a:spcBef>
                <a:spcPts val="0"/>
              </a:spcBef>
              <a:spcAft>
                <a:spcPts val="0"/>
              </a:spcAft>
              <a:buClr>
                <a:schemeClr val="dk1"/>
              </a:buClr>
              <a:buSzPts val="2400"/>
              <a:buNone/>
            </a:pPr>
            <a:r>
              <a:rPr lang="el-GR" sz="2400" dirty="0">
                <a:latin typeface="Calibri" panose="020F0502020204030204" pitchFamily="34" charset="0"/>
                <a:ea typeface="Calibri" panose="020F0502020204030204" pitchFamily="34" charset="0"/>
                <a:cs typeface="Calibri" panose="020F0502020204030204" pitchFamily="34" charset="0"/>
              </a:rPr>
              <a:t>Μπορούμε να φτιάξουμε ένα lapbook για την κάθε χώρα που θα εμπεριέχει όλα τα παραπάνω στοιχεία</a:t>
            </a:r>
            <a:endParaRPr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480"/>
              </a:spcBef>
              <a:spcAft>
                <a:spcPts val="0"/>
              </a:spcAft>
              <a:buClr>
                <a:schemeClr val="dk1"/>
              </a:buClr>
              <a:buSzPts val="2400"/>
              <a:buNone/>
            </a:pPr>
            <a:r>
              <a:rPr lang="el-GR" sz="24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https://www.youtube.com/watch?v=BH0Scq89lM4</a:t>
            </a:r>
            <a:r>
              <a:rPr lang="el-GR" sz="240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480"/>
              </a:spcBef>
              <a:spcAft>
                <a:spcPts val="0"/>
              </a:spcAft>
              <a:buClr>
                <a:schemeClr val="dk1"/>
              </a:buClr>
              <a:buSzPts val="24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76200" algn="just" rtl="0">
              <a:lnSpc>
                <a:spcPct val="100000"/>
              </a:lnSpc>
              <a:spcBef>
                <a:spcPts val="480"/>
              </a:spcBef>
              <a:spcAft>
                <a:spcPts val="0"/>
              </a:spcAft>
              <a:buClr>
                <a:schemeClr val="dk1"/>
              </a:buClr>
              <a:buSzPts val="24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371600" lvl="3" indent="0" algn="just" rtl="0">
              <a:lnSpc>
                <a:spcPct val="100000"/>
              </a:lnSpc>
              <a:spcBef>
                <a:spcPts val="480"/>
              </a:spcBef>
              <a:spcAft>
                <a:spcPts val="0"/>
              </a:spcAft>
              <a:buClr>
                <a:schemeClr val="dk1"/>
              </a:buClr>
              <a:buSzPts val="2400"/>
              <a:buNone/>
            </a:pPr>
            <a:r>
              <a:rPr lang="el-GR" sz="2400" dirty="0">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76200" algn="l" rtl="0">
              <a:lnSpc>
                <a:spcPct val="100000"/>
              </a:lnSpc>
              <a:spcBef>
                <a:spcPts val="480"/>
              </a:spcBef>
              <a:spcAft>
                <a:spcPts val="0"/>
              </a:spcAft>
              <a:buClr>
                <a:schemeClr val="dk1"/>
              </a:buClr>
              <a:buSzPts val="240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600200" lvl="3" indent="-76200" algn="l" rtl="0">
              <a:lnSpc>
                <a:spcPct val="100000"/>
              </a:lnSpc>
              <a:spcBef>
                <a:spcPts val="480"/>
              </a:spcBef>
              <a:spcAft>
                <a:spcPts val="0"/>
              </a:spcAft>
              <a:buClr>
                <a:schemeClr val="dk1"/>
              </a:buClr>
              <a:buSzPts val="24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l"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Δημιουργούμε ψηφιακό πίνακα ανακοινώσεων (</a:t>
            </a:r>
            <a:r>
              <a:rPr lang="el-GR" sz="2400" dirty="0" err="1">
                <a:latin typeface="Calibri" panose="020F0502020204030204" pitchFamily="34" charset="0"/>
                <a:ea typeface="Calibri" panose="020F0502020204030204" pitchFamily="34" charset="0"/>
                <a:cs typeface="Calibri" panose="020F0502020204030204" pitchFamily="34" charset="0"/>
              </a:rPr>
              <a:t>padlet</a:t>
            </a:r>
            <a:r>
              <a:rPr lang="el-GR" sz="2400" dirty="0">
                <a:latin typeface="Calibri" panose="020F0502020204030204" pitchFamily="34" charset="0"/>
                <a:ea typeface="Calibri" panose="020F0502020204030204" pitchFamily="34" charset="0"/>
                <a:cs typeface="Calibri" panose="020F0502020204030204" pitchFamily="34" charset="0"/>
              </a:rPr>
              <a:t>), έναν για την Ελλάδα και έναν για την Κίνα, και αναρτούμε όλα τα στοιχεία που έχουμε συλλέξει</a:t>
            </a:r>
            <a:endParaRPr sz="2400" dirty="0">
              <a:latin typeface="Calibri" panose="020F0502020204030204" pitchFamily="34" charset="0"/>
              <a:ea typeface="Calibri" panose="020F0502020204030204" pitchFamily="34" charset="0"/>
              <a:cs typeface="Calibri" panose="020F0502020204030204" pitchFamily="34" charset="0"/>
            </a:endParaRPr>
          </a:p>
        </p:txBody>
      </p:sp>
      <p:pic>
        <p:nvPicPr>
          <p:cNvPr id="861" name="Google Shape;861;p43"/>
          <p:cNvPicPr preferRelativeResize="0"/>
          <p:nvPr/>
        </p:nvPicPr>
        <p:blipFill rotWithShape="1">
          <a:blip r:embed="rId4">
            <a:alphaModFix/>
          </a:blip>
          <a:srcRect/>
          <a:stretch/>
        </p:blipFill>
        <p:spPr>
          <a:xfrm>
            <a:off x="2164907" y="2924944"/>
            <a:ext cx="2664296" cy="1505906"/>
          </a:xfrm>
          <a:prstGeom prst="rect">
            <a:avLst/>
          </a:prstGeom>
          <a:noFill/>
          <a:ln>
            <a:noFill/>
          </a:ln>
        </p:spPr>
      </p:pic>
      <p:pic>
        <p:nvPicPr>
          <p:cNvPr id="862" name="Google Shape;862;p43"/>
          <p:cNvPicPr preferRelativeResize="0"/>
          <p:nvPr/>
        </p:nvPicPr>
        <p:blipFill rotWithShape="1">
          <a:blip r:embed="rId5">
            <a:alphaModFix/>
          </a:blip>
          <a:srcRect/>
          <a:stretch/>
        </p:blipFill>
        <p:spPr>
          <a:xfrm>
            <a:off x="5812941" y="2924944"/>
            <a:ext cx="2274767" cy="15073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8" name="Google Shape;868;p44"/>
          <p:cNvSpPr txBox="1">
            <a:spLocks noGrp="1"/>
          </p:cNvSpPr>
          <p:nvPr>
            <p:ph type="title"/>
          </p:nvPr>
        </p:nvSpPr>
        <p:spPr>
          <a:xfrm>
            <a:off x="1681315" y="256343"/>
            <a:ext cx="7561007" cy="1143000"/>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dk1"/>
              </a:buClr>
              <a:buSzPct val="265567"/>
              <a:buFont typeface="Calibri"/>
              <a:buNone/>
            </a:pPr>
            <a:r>
              <a:rPr lang="el-GR" sz="2600" dirty="0">
                <a:latin typeface="Calibri" panose="020F0502020204030204" pitchFamily="34" charset="0"/>
                <a:ea typeface="Calibri" panose="020F0502020204030204" pitchFamily="34" charset="0"/>
                <a:cs typeface="Calibri" panose="020F0502020204030204" pitchFamily="34" charset="0"/>
              </a:rPr>
              <a:t>Επεξεργασία μετά την ανάγνωση</a:t>
            </a:r>
            <a:r>
              <a:rPr lang="en-US" sz="2600" dirty="0">
                <a:latin typeface="Calibri" panose="020F0502020204030204" pitchFamily="34" charset="0"/>
                <a:ea typeface="Calibri" panose="020F0502020204030204" pitchFamily="34" charset="0"/>
                <a:cs typeface="Calibri" panose="020F0502020204030204" pitchFamily="34" charset="0"/>
              </a:rPr>
              <a:t> </a:t>
            </a:r>
            <a:r>
              <a:rPr lang="el-GR" sz="2600" dirty="0">
                <a:latin typeface="Calibri" panose="020F0502020204030204" pitchFamily="34" charset="0"/>
                <a:ea typeface="Calibri" panose="020F0502020204030204" pitchFamily="34" charset="0"/>
                <a:cs typeface="Calibri" panose="020F0502020204030204" pitchFamily="34" charset="0"/>
              </a:rPr>
              <a:t/>
            </a:r>
            <a:br>
              <a:rPr lang="el-GR" sz="2600" dirty="0">
                <a:latin typeface="Calibri" panose="020F0502020204030204" pitchFamily="34" charset="0"/>
                <a:ea typeface="Calibri" panose="020F0502020204030204" pitchFamily="34" charset="0"/>
                <a:cs typeface="Calibri" panose="020F0502020204030204" pitchFamily="34" charset="0"/>
              </a:rPr>
            </a:br>
            <a:r>
              <a:rPr lang="el-GR" sz="2600" dirty="0">
                <a:latin typeface="Calibri" panose="020F0502020204030204" pitchFamily="34" charset="0"/>
                <a:ea typeface="Calibri" panose="020F0502020204030204" pitchFamily="34" charset="0"/>
                <a:cs typeface="Calibri" panose="020F0502020204030204" pitchFamily="34" charset="0"/>
              </a:rPr>
              <a:t>Γ. Παιδί και Θετικές </a:t>
            </a:r>
            <a:r>
              <a:rPr lang="el-GR" sz="2600" dirty="0" smtClean="0">
                <a:latin typeface="Calibri" panose="020F0502020204030204" pitchFamily="34" charset="0"/>
                <a:ea typeface="Calibri" panose="020F0502020204030204" pitchFamily="34" charset="0"/>
                <a:cs typeface="Calibri" panose="020F0502020204030204" pitchFamily="34" charset="0"/>
              </a:rPr>
              <a:t>Επιστήμες-Γ.3 </a:t>
            </a:r>
            <a:r>
              <a:rPr lang="el-GR" sz="2600" dirty="0">
                <a:latin typeface="Calibri" panose="020F0502020204030204" pitchFamily="34" charset="0"/>
                <a:ea typeface="Calibri" panose="020F0502020204030204" pitchFamily="34" charset="0"/>
                <a:cs typeface="Calibri" panose="020F0502020204030204" pitchFamily="34" charset="0"/>
              </a:rPr>
              <a:t>Τεχνολογία Κατασκευών</a:t>
            </a:r>
            <a:endParaRPr sz="2600" dirty="0">
              <a:latin typeface="Calibri" panose="020F0502020204030204" pitchFamily="34" charset="0"/>
              <a:ea typeface="Calibri" panose="020F0502020204030204" pitchFamily="34" charset="0"/>
              <a:cs typeface="Calibri" panose="020F0502020204030204" pitchFamily="34" charset="0"/>
            </a:endParaRPr>
          </a:p>
        </p:txBody>
      </p:sp>
      <p:grpSp>
        <p:nvGrpSpPr>
          <p:cNvPr id="869" name="Google Shape;869;p44"/>
          <p:cNvGrpSpPr/>
          <p:nvPr/>
        </p:nvGrpSpPr>
        <p:grpSpPr>
          <a:xfrm>
            <a:off x="2263916" y="1657528"/>
            <a:ext cx="6388971" cy="4219746"/>
            <a:chOff x="1422631" y="0"/>
            <a:chExt cx="6388971" cy="4219746"/>
          </a:xfrm>
        </p:grpSpPr>
        <p:sp>
          <p:nvSpPr>
            <p:cNvPr id="870" name="Google Shape;870;p44"/>
            <p:cNvSpPr/>
            <p:nvPr/>
          </p:nvSpPr>
          <p:spPr>
            <a:xfrm>
              <a:off x="3193477" y="0"/>
              <a:ext cx="1645830" cy="1492196"/>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4"/>
            <p:cNvSpPr txBox="1"/>
            <p:nvPr/>
          </p:nvSpPr>
          <p:spPr>
            <a:xfrm>
              <a:off x="3266320" y="72843"/>
              <a:ext cx="1500144" cy="134651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ΠΜΑ </a:t>
              </a:r>
              <a:endParaRPr sz="18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800"/>
                <a:buFont typeface="Arial"/>
                <a:buNone/>
              </a:pPr>
              <a:r>
                <a:rPr lang="el-GR" sz="1800" dirty="0">
                  <a:solidFill>
                    <a:schemeClr val="lt1"/>
                  </a:solidFill>
                  <a:latin typeface="Calibri"/>
                  <a:ea typeface="Calibri"/>
                  <a:cs typeface="Calibri"/>
                  <a:sym typeface="Calibri"/>
                </a:rPr>
                <a:t>Γ</a:t>
              </a:r>
              <a:r>
                <a:rPr lang="el-GR" sz="1800" b="0" i="0" u="none" strike="noStrike" cap="none" dirty="0">
                  <a:solidFill>
                    <a:schemeClr val="lt1"/>
                  </a:solidFill>
                  <a:latin typeface="Calibri"/>
                  <a:ea typeface="Calibri"/>
                  <a:cs typeface="Calibri"/>
                  <a:sym typeface="Calibri"/>
                </a:rPr>
                <a:t>νώσεις και Δεξιότητες</a:t>
              </a:r>
              <a:endParaRPr sz="1800" b="0" i="0" u="none" strike="noStrike" cap="none" dirty="0">
                <a:solidFill>
                  <a:schemeClr val="lt1"/>
                </a:solidFill>
                <a:latin typeface="Calibri"/>
                <a:ea typeface="Calibri"/>
                <a:cs typeface="Calibri"/>
                <a:sym typeface="Calibri"/>
              </a:endParaRPr>
            </a:p>
          </p:txBody>
        </p:sp>
        <p:sp>
          <p:nvSpPr>
            <p:cNvPr id="872" name="Google Shape;872;p44"/>
            <p:cNvSpPr/>
            <p:nvPr/>
          </p:nvSpPr>
          <p:spPr>
            <a:xfrm rot="1004163">
              <a:off x="4808277" y="1204500"/>
              <a:ext cx="1465127"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73" name="Google Shape;873;p44"/>
            <p:cNvSpPr/>
            <p:nvPr/>
          </p:nvSpPr>
          <p:spPr>
            <a:xfrm>
              <a:off x="6242374" y="1051394"/>
              <a:ext cx="1569228" cy="1199982"/>
            </a:xfrm>
            <a:prstGeom prst="roundRect">
              <a:avLst>
                <a:gd name="adj" fmla="val 16667"/>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44"/>
            <p:cNvSpPr txBox="1"/>
            <p:nvPr/>
          </p:nvSpPr>
          <p:spPr>
            <a:xfrm>
              <a:off x="6300952" y="1109972"/>
              <a:ext cx="1452072" cy="1082826"/>
            </a:xfrm>
            <a:prstGeom prst="rect">
              <a:avLst/>
            </a:prstGeom>
            <a:noFill/>
            <a:ln>
              <a:noFill/>
            </a:ln>
          </p:spPr>
          <p:txBody>
            <a:bodyPr spcFirstLastPara="1" wrap="square" lIns="30475" tIns="30475" rIns="30475" bIns="30475"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l-GR" sz="1200" b="0" i="0" u="none" strike="noStrike" cap="none" dirty="0">
                  <a:solidFill>
                    <a:schemeClr val="lt1"/>
                  </a:solidFill>
                  <a:latin typeface="Calibri"/>
                  <a:ea typeface="Calibri"/>
                  <a:cs typeface="Calibri"/>
                  <a:sym typeface="Calibri"/>
                </a:rPr>
                <a:t>Να πειραματίζονται και να χρησιμοποιούν αποτελεσματικά απλές μηχανές (γρανάζι, μοχλός) (iii)</a:t>
              </a:r>
              <a:endParaRPr sz="1200" b="0" i="0" u="none" strike="noStrike" cap="none" dirty="0">
                <a:solidFill>
                  <a:schemeClr val="lt1"/>
                </a:solidFill>
                <a:latin typeface="Calibri"/>
                <a:ea typeface="Calibri"/>
                <a:cs typeface="Calibri"/>
                <a:sym typeface="Calibri"/>
              </a:endParaRPr>
            </a:p>
          </p:txBody>
        </p:sp>
        <p:sp>
          <p:nvSpPr>
            <p:cNvPr id="875" name="Google Shape;875;p44"/>
            <p:cNvSpPr/>
            <p:nvPr/>
          </p:nvSpPr>
          <p:spPr>
            <a:xfrm rot="5324818">
              <a:off x="3619385" y="1914662"/>
              <a:ext cx="845134"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76" name="Google Shape;876;p44"/>
            <p:cNvSpPr/>
            <p:nvPr/>
          </p:nvSpPr>
          <p:spPr>
            <a:xfrm>
              <a:off x="3146025" y="2337129"/>
              <a:ext cx="1851513" cy="1882617"/>
            </a:xfrm>
            <a:prstGeom prst="roundRect">
              <a:avLst>
                <a:gd name="adj" fmla="val 16667"/>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44"/>
            <p:cNvSpPr txBox="1"/>
            <p:nvPr/>
          </p:nvSpPr>
          <p:spPr>
            <a:xfrm>
              <a:off x="3236408" y="2427512"/>
              <a:ext cx="1670747" cy="170185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l-GR" sz="1200" b="0" i="0" u="none" strike="noStrike" cap="none" dirty="0">
                  <a:solidFill>
                    <a:schemeClr val="lt1"/>
                  </a:solidFill>
                  <a:latin typeface="Calibri"/>
                  <a:ea typeface="Calibri"/>
                  <a:cs typeface="Calibri"/>
                  <a:sym typeface="Calibri"/>
                </a:rPr>
                <a:t>Να συγκρίνουν τα σύγχρονα με τα παραδοσιακά εργαλεία με βάση τις ιδιότητες και την ευχρηστία τους, καθώς και τα αποτελέσματα από την πρακτική εφαρμογή τους σε απλά καθημερινά προβλήματα (i)</a:t>
              </a:r>
              <a:endParaRPr sz="1200" b="0" i="0" u="none" strike="noStrike" cap="none" dirty="0">
                <a:solidFill>
                  <a:schemeClr val="lt1"/>
                </a:solidFill>
                <a:latin typeface="Calibri"/>
                <a:ea typeface="Calibri"/>
                <a:cs typeface="Calibri"/>
                <a:sym typeface="Calibri"/>
              </a:endParaRPr>
            </a:p>
          </p:txBody>
        </p:sp>
        <p:sp>
          <p:nvSpPr>
            <p:cNvPr id="878" name="Google Shape;878;p44"/>
            <p:cNvSpPr/>
            <p:nvPr/>
          </p:nvSpPr>
          <p:spPr>
            <a:xfrm rot="2990240">
              <a:off x="4330287" y="2171892"/>
              <a:ext cx="1778806"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79" name="Google Shape;879;p44"/>
            <p:cNvSpPr/>
            <p:nvPr/>
          </p:nvSpPr>
          <p:spPr>
            <a:xfrm>
              <a:off x="5378280" y="2851589"/>
              <a:ext cx="1868616" cy="1230567"/>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44"/>
            <p:cNvSpPr txBox="1"/>
            <p:nvPr/>
          </p:nvSpPr>
          <p:spPr>
            <a:xfrm>
              <a:off x="5438351" y="2911660"/>
              <a:ext cx="1748474" cy="1110425"/>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παρατηρούν και να περιγράφουν τα μέρη και τις βασικές λειτουργίες απλών μηχανών (γρανάζι) (ii)</a:t>
              </a:r>
              <a:endParaRPr sz="1400" b="0" i="0" u="none" strike="noStrike" cap="none" dirty="0">
                <a:solidFill>
                  <a:schemeClr val="lt1"/>
                </a:solidFill>
                <a:latin typeface="Calibri"/>
                <a:ea typeface="Calibri"/>
                <a:cs typeface="Calibri"/>
                <a:sym typeface="Calibri"/>
              </a:endParaRPr>
            </a:p>
          </p:txBody>
        </p:sp>
        <p:sp>
          <p:nvSpPr>
            <p:cNvPr id="881" name="Google Shape;881;p44"/>
            <p:cNvSpPr/>
            <p:nvPr/>
          </p:nvSpPr>
          <p:spPr>
            <a:xfrm rot="8394182">
              <a:off x="2781548" y="1589307"/>
              <a:ext cx="466786"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82" name="Google Shape;882;p44"/>
            <p:cNvSpPr/>
            <p:nvPr/>
          </p:nvSpPr>
          <p:spPr>
            <a:xfrm>
              <a:off x="1422631" y="1609958"/>
              <a:ext cx="1413775" cy="1449727"/>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44"/>
            <p:cNvSpPr txBox="1"/>
            <p:nvPr/>
          </p:nvSpPr>
          <p:spPr>
            <a:xfrm>
              <a:off x="1491646" y="1678973"/>
              <a:ext cx="1275745" cy="1311697"/>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Να αναγνωρίζουν απλά καθημερινά εργαλεία, εξοπλισμό και συσκευές εντός και εκτός της τάξης του νηπιαγωγείου (i)</a:t>
              </a:r>
              <a:endParaRPr sz="12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9" name="Google Shape;889;p45"/>
          <p:cNvSpPr txBox="1">
            <a:spLocks noGrp="1"/>
          </p:cNvSpPr>
          <p:nvPr>
            <p:ph type="title"/>
          </p:nvPr>
        </p:nvSpPr>
        <p:spPr>
          <a:xfrm>
            <a:off x="1769806" y="283125"/>
            <a:ext cx="7443020" cy="1143000"/>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dk1"/>
              </a:buClr>
              <a:buSzPct val="265567"/>
              <a:buFont typeface="Calibri"/>
              <a:buNone/>
            </a:pPr>
            <a:r>
              <a:rPr lang="el-GR" sz="2300" dirty="0">
                <a:latin typeface="Calibri" panose="020F0502020204030204" pitchFamily="34" charset="0"/>
                <a:ea typeface="Calibri" panose="020F0502020204030204" pitchFamily="34" charset="0"/>
                <a:cs typeface="Calibri" panose="020F0502020204030204" pitchFamily="34" charset="0"/>
              </a:rPr>
              <a:t>Επεξεργασία μετά την ανάγνωση</a:t>
            </a:r>
            <a:r>
              <a:rPr lang="en-US" sz="2300" dirty="0">
                <a:latin typeface="Calibri" panose="020F0502020204030204" pitchFamily="34" charset="0"/>
                <a:ea typeface="Calibri" panose="020F0502020204030204" pitchFamily="34" charset="0"/>
                <a:cs typeface="Calibri" panose="020F0502020204030204" pitchFamily="34" charset="0"/>
              </a:rPr>
              <a:t> </a:t>
            </a:r>
            <a:r>
              <a:rPr lang="el-GR" sz="2300" dirty="0">
                <a:latin typeface="Calibri" panose="020F0502020204030204" pitchFamily="34" charset="0"/>
                <a:ea typeface="Calibri" panose="020F0502020204030204" pitchFamily="34" charset="0"/>
                <a:cs typeface="Calibri" panose="020F0502020204030204" pitchFamily="34" charset="0"/>
              </a:rPr>
              <a:t/>
            </a:r>
            <a:br>
              <a:rPr lang="el-GR" sz="2300" dirty="0">
                <a:latin typeface="Calibri" panose="020F0502020204030204" pitchFamily="34" charset="0"/>
                <a:ea typeface="Calibri" panose="020F0502020204030204" pitchFamily="34" charset="0"/>
                <a:cs typeface="Calibri" panose="020F0502020204030204" pitchFamily="34" charset="0"/>
              </a:rPr>
            </a:br>
            <a:r>
              <a:rPr lang="el-GR" sz="2300" dirty="0">
                <a:latin typeface="Calibri" panose="020F0502020204030204" pitchFamily="34" charset="0"/>
                <a:ea typeface="Calibri" panose="020F0502020204030204" pitchFamily="34" charset="0"/>
                <a:cs typeface="Calibri" panose="020F0502020204030204" pitchFamily="34" charset="0"/>
              </a:rPr>
              <a:t>Γ. Παιδί και Θετικές </a:t>
            </a:r>
            <a:r>
              <a:rPr lang="el-GR" sz="2300" dirty="0" smtClean="0">
                <a:latin typeface="Calibri" panose="020F0502020204030204" pitchFamily="34" charset="0"/>
                <a:ea typeface="Calibri" panose="020F0502020204030204" pitchFamily="34" charset="0"/>
                <a:cs typeface="Calibri" panose="020F0502020204030204" pitchFamily="34" charset="0"/>
              </a:rPr>
              <a:t>Επιστήμες-Γ.3 </a:t>
            </a:r>
            <a:r>
              <a:rPr lang="el-GR" sz="2300" dirty="0">
                <a:latin typeface="Calibri" panose="020F0502020204030204" pitchFamily="34" charset="0"/>
                <a:ea typeface="Calibri" panose="020F0502020204030204" pitchFamily="34" charset="0"/>
                <a:cs typeface="Calibri" panose="020F0502020204030204" pitchFamily="34" charset="0"/>
              </a:rPr>
              <a:t>Τεχνολογία Κατασκευών</a:t>
            </a:r>
            <a:endParaRPr sz="2300" dirty="0">
              <a:latin typeface="Calibri" panose="020F0502020204030204" pitchFamily="34" charset="0"/>
              <a:ea typeface="Calibri" panose="020F0502020204030204" pitchFamily="34" charset="0"/>
              <a:cs typeface="Calibri" panose="020F0502020204030204" pitchFamily="34" charset="0"/>
            </a:endParaRPr>
          </a:p>
        </p:txBody>
      </p:sp>
      <p:grpSp>
        <p:nvGrpSpPr>
          <p:cNvPr id="890" name="Google Shape;890;p45"/>
          <p:cNvGrpSpPr/>
          <p:nvPr/>
        </p:nvGrpSpPr>
        <p:grpSpPr>
          <a:xfrm>
            <a:off x="2204142" y="1848106"/>
            <a:ext cx="6480720" cy="4155269"/>
            <a:chOff x="1362857" y="190578"/>
            <a:chExt cx="6480720" cy="4155269"/>
          </a:xfrm>
        </p:grpSpPr>
        <p:sp>
          <p:nvSpPr>
            <p:cNvPr id="891" name="Google Shape;891;p45"/>
            <p:cNvSpPr/>
            <p:nvPr/>
          </p:nvSpPr>
          <p:spPr>
            <a:xfrm>
              <a:off x="3212208" y="190578"/>
              <a:ext cx="1645830" cy="1492196"/>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45"/>
            <p:cNvSpPr txBox="1"/>
            <p:nvPr/>
          </p:nvSpPr>
          <p:spPr>
            <a:xfrm>
              <a:off x="3285051" y="263421"/>
              <a:ext cx="1500144" cy="134651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l-GR" sz="2400" b="0" i="0" u="none" strike="noStrike" cap="none" dirty="0">
                  <a:solidFill>
                    <a:schemeClr val="lt1"/>
                  </a:solidFill>
                  <a:latin typeface="Calibri"/>
                  <a:ea typeface="Calibri"/>
                  <a:cs typeface="Calibri"/>
                  <a:sym typeface="Calibri"/>
                </a:rPr>
                <a:t>ΠΜΑ </a:t>
              </a:r>
              <a:r>
                <a:rPr lang="el-GR" sz="2400" dirty="0">
                  <a:solidFill>
                    <a:schemeClr val="lt1"/>
                  </a:solidFill>
                  <a:latin typeface="Calibri"/>
                  <a:ea typeface="Calibri"/>
                  <a:cs typeface="Calibri"/>
                  <a:sym typeface="Calibri"/>
                </a:rPr>
                <a:t>Σ</a:t>
              </a:r>
              <a:r>
                <a:rPr lang="el-GR" sz="2400" b="0" i="0" u="none" strike="noStrike" cap="none" dirty="0">
                  <a:solidFill>
                    <a:schemeClr val="lt1"/>
                  </a:solidFill>
                  <a:latin typeface="Calibri"/>
                  <a:ea typeface="Calibri"/>
                  <a:cs typeface="Calibri"/>
                  <a:sym typeface="Calibri"/>
                </a:rPr>
                <a:t>τάσεις</a:t>
              </a:r>
              <a:endParaRPr sz="2400" b="0" i="0" u="none" strike="noStrike" cap="none" dirty="0">
                <a:solidFill>
                  <a:schemeClr val="lt1"/>
                </a:solidFill>
                <a:latin typeface="Calibri"/>
                <a:ea typeface="Calibri"/>
                <a:cs typeface="Calibri"/>
                <a:sym typeface="Calibri"/>
              </a:endParaRPr>
            </a:p>
          </p:txBody>
        </p:sp>
        <p:sp>
          <p:nvSpPr>
            <p:cNvPr id="893" name="Google Shape;893;p45"/>
            <p:cNvSpPr/>
            <p:nvPr/>
          </p:nvSpPr>
          <p:spPr>
            <a:xfrm rot="1518818">
              <a:off x="4822650" y="1483489"/>
              <a:ext cx="737106"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94" name="Google Shape;894;p45"/>
            <p:cNvSpPr/>
            <p:nvPr/>
          </p:nvSpPr>
          <p:spPr>
            <a:xfrm>
              <a:off x="5524368" y="1309040"/>
              <a:ext cx="2319209" cy="1761024"/>
            </a:xfrm>
            <a:prstGeom prst="roundRect">
              <a:avLst>
                <a:gd name="adj" fmla="val 16667"/>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5"/>
            <p:cNvSpPr txBox="1"/>
            <p:nvPr/>
          </p:nvSpPr>
          <p:spPr>
            <a:xfrm>
              <a:off x="5610334" y="1395006"/>
              <a:ext cx="2147277" cy="1589092"/>
            </a:xfrm>
            <a:prstGeom prst="rect">
              <a:avLst/>
            </a:prstGeom>
            <a:noFill/>
            <a:ln>
              <a:noFill/>
            </a:ln>
          </p:spPr>
          <p:txBody>
            <a:bodyPr spcFirstLastPara="1" wrap="square" lIns="35550" tIns="35550" rIns="35550" bIns="35550" anchor="ctr" anchorCtr="0">
              <a:noAutofit/>
            </a:bodyPr>
            <a:lstStyle/>
            <a:p>
              <a:pPr marL="0" marR="0" lvl="0" indent="0" algn="ctr" rtl="0">
                <a:lnSpc>
                  <a:spcPct val="100000"/>
                </a:lnSpc>
                <a:spcBef>
                  <a:spcPts val="0"/>
                </a:spcBef>
                <a:spcAft>
                  <a:spcPts val="0"/>
                </a:spcAft>
                <a:buClr>
                  <a:schemeClr val="lt1"/>
                </a:buClr>
                <a:buSzPts val="1400"/>
                <a:buFont typeface="Calibri"/>
                <a:buNone/>
              </a:pPr>
              <a:r>
                <a:rPr lang="el-GR" sz="1400" b="0" i="0" u="none" strike="noStrike" cap="none" dirty="0">
                  <a:solidFill>
                    <a:schemeClr val="lt1"/>
                  </a:solidFill>
                  <a:latin typeface="Calibri"/>
                  <a:ea typeface="Calibri"/>
                  <a:cs typeface="Calibri"/>
                  <a:sym typeface="Calibri"/>
                </a:rPr>
                <a:t>Να θέτουν ερωτήσεις σχετικά με τις μηχανές/συσκευές που επιτρέπεται να χρησιμοποιούν ή/και να συναρμολογούν μόνοι/-ες τους (ii)</a:t>
              </a:r>
              <a:endParaRPr sz="1400" b="0" i="0" u="none" strike="noStrike" cap="none" dirty="0">
                <a:solidFill>
                  <a:schemeClr val="lt1"/>
                </a:solidFill>
                <a:latin typeface="Calibri"/>
                <a:ea typeface="Calibri"/>
                <a:cs typeface="Calibri"/>
                <a:sym typeface="Calibri"/>
              </a:endParaRPr>
            </a:p>
          </p:txBody>
        </p:sp>
        <p:sp>
          <p:nvSpPr>
            <p:cNvPr id="896" name="Google Shape;896;p45"/>
            <p:cNvSpPr/>
            <p:nvPr/>
          </p:nvSpPr>
          <p:spPr>
            <a:xfrm rot="4874548">
              <a:off x="3864962" y="2015153"/>
              <a:ext cx="672599"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897" name="Google Shape;897;p45"/>
            <p:cNvSpPr/>
            <p:nvPr/>
          </p:nvSpPr>
          <p:spPr>
            <a:xfrm>
              <a:off x="3370674" y="2347532"/>
              <a:ext cx="2071420" cy="1998315"/>
            </a:xfrm>
            <a:prstGeom prst="roundRect">
              <a:avLst>
                <a:gd name="adj" fmla="val 16667"/>
              </a:avLst>
            </a:prstGeom>
            <a:solidFill>
              <a:srgbClr val="ABE7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5"/>
            <p:cNvSpPr txBox="1"/>
            <p:nvPr/>
          </p:nvSpPr>
          <p:spPr>
            <a:xfrm>
              <a:off x="3468224" y="2445082"/>
              <a:ext cx="1876320" cy="1803215"/>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l-GR" sz="1500" b="0" i="0" u="none" strike="noStrike" cap="none" dirty="0">
                  <a:solidFill>
                    <a:schemeClr val="lt1"/>
                  </a:solidFill>
                  <a:latin typeface="Calibri"/>
                  <a:ea typeface="Calibri"/>
                  <a:cs typeface="Calibri"/>
                  <a:sym typeface="Calibri"/>
                </a:rPr>
                <a:t>Να αποκτούν σταδιακά θετικές στάσεις για την ταυτότητα και τον ρόλο των επιστημών στην ιστορία της ανθρωπότητας (ii)</a:t>
              </a:r>
              <a:endParaRPr sz="1500" b="0" i="0" u="none" strike="noStrike" cap="none" dirty="0">
                <a:solidFill>
                  <a:schemeClr val="lt1"/>
                </a:solidFill>
                <a:latin typeface="Calibri"/>
                <a:ea typeface="Calibri"/>
                <a:cs typeface="Calibri"/>
                <a:sym typeface="Calibri"/>
              </a:endParaRPr>
            </a:p>
          </p:txBody>
        </p:sp>
        <p:sp>
          <p:nvSpPr>
            <p:cNvPr id="899" name="Google Shape;899;p45"/>
            <p:cNvSpPr/>
            <p:nvPr/>
          </p:nvSpPr>
          <p:spPr>
            <a:xfrm rot="8043883">
              <a:off x="2986901" y="1820975"/>
              <a:ext cx="384663" cy="0"/>
            </a:xfrm>
            <a:custGeom>
              <a:avLst/>
              <a:gdLst/>
              <a:ahLst/>
              <a:cxnLst/>
              <a:rect l="l" t="t" r="r" b="b"/>
              <a:pathLst>
                <a:path w="120000" h="120000" extrusionOk="0">
                  <a:moveTo>
                    <a:pt x="0" y="0"/>
                  </a:moveTo>
                  <a:lnTo>
                    <a:pt x="120000" y="0"/>
                  </a:lnTo>
                </a:path>
              </a:pathLst>
            </a:custGeom>
            <a:noFill/>
            <a:ln w="25400" cap="flat" cmpd="sng">
              <a:solidFill>
                <a:srgbClr val="F79543"/>
              </a:solidFill>
              <a:prstDash val="solid"/>
              <a:round/>
              <a:headEnd type="none" w="sm" len="sm"/>
              <a:tailEnd type="none" w="sm" len="sm"/>
            </a:ln>
          </p:spPr>
          <p:txBody>
            <a:bodyPr/>
            <a:lstStyle/>
            <a:p>
              <a:endParaRPr lang="el-GR"/>
            </a:p>
          </p:txBody>
        </p:sp>
        <p:sp>
          <p:nvSpPr>
            <p:cNvPr id="900" name="Google Shape;900;p45"/>
            <p:cNvSpPr/>
            <p:nvPr/>
          </p:nvSpPr>
          <p:spPr>
            <a:xfrm>
              <a:off x="1362857" y="1959175"/>
              <a:ext cx="1701810" cy="1718631"/>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45"/>
            <p:cNvSpPr txBox="1"/>
            <p:nvPr/>
          </p:nvSpPr>
          <p:spPr>
            <a:xfrm>
              <a:off x="1445933" y="2042251"/>
              <a:ext cx="1535658" cy="1552479"/>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Να συνειδητοποιούν τις αλλαγές που έχουν επιφέρει τα απλά καθημερινά εργαλεία και οι συσκευές στην καθημερινή ζωή (i)</a:t>
              </a:r>
              <a:endParaRPr sz="14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7" name="Google Shape;907;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08" name="Google Shape;908;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1600200" lvl="3" indent="-228600" algn="just" rtl="0">
              <a:lnSpc>
                <a:spcPct val="100000"/>
              </a:lnSpc>
              <a:spcBef>
                <a:spcPts val="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Ρωτάμε τα παιδιά τι είναι τα γρανάζια. Δείχνουμε εικόνες, εξηγούμε. Ζητάμε από τα παιδιά να φέρουν κουρδιστά ή άλλα χειροκίνητα παιχνίδια, αν έχουν. Τα παιδιά παρατηρούν και εξηγούν τις διαφορές ή ομοιότητες (αν υπάρχουν) με τα μοντέρνα ηλεκτρονικά παιχνίδια ή/και τα ρομποτάκια.</a:t>
            </a:r>
            <a:endParaRPr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Φέρνουμε κάποιον τεχνικό να μας εξηγήσει τη λειτουργία τους</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lvl="3" indent="-228600" algn="just" rtl="0">
              <a:lnSpc>
                <a:spcPct val="100000"/>
              </a:lnSpc>
              <a:spcBef>
                <a:spcPts val="480"/>
              </a:spcBef>
              <a:spcAft>
                <a:spcPts val="0"/>
              </a:spcAft>
              <a:buClr>
                <a:schemeClr val="dk1"/>
              </a:buClr>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Φτιάχνουμε ένα παιχνίδι χειροκίνητο </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Προτάσεις για Επέκταση</a:t>
            </a:r>
            <a:endParaRPr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915" name="Google Shape;915;p47"/>
          <p:cNvGrpSpPr/>
          <p:nvPr/>
        </p:nvGrpSpPr>
        <p:grpSpPr>
          <a:xfrm>
            <a:off x="1956862" y="1445415"/>
            <a:ext cx="6912900" cy="4628453"/>
            <a:chOff x="-4" y="1015443"/>
            <a:chExt cx="6912900" cy="2576659"/>
          </a:xfrm>
        </p:grpSpPr>
        <p:sp>
          <p:nvSpPr>
            <p:cNvPr id="916" name="Google Shape;916;p47"/>
            <p:cNvSpPr/>
            <p:nvPr/>
          </p:nvSpPr>
          <p:spPr>
            <a:xfrm>
              <a:off x="0" y="1148283"/>
              <a:ext cx="6912768" cy="226800"/>
            </a:xfrm>
            <a:prstGeom prst="rect">
              <a:avLst/>
            </a:prstGeom>
            <a:solidFill>
              <a:schemeClr val="lt1">
                <a:alpha val="89411"/>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7"/>
            <p:cNvSpPr/>
            <p:nvPr/>
          </p:nvSpPr>
          <p:spPr>
            <a:xfrm>
              <a:off x="345638" y="1015443"/>
              <a:ext cx="4838937" cy="26568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7"/>
            <p:cNvSpPr txBox="1"/>
            <p:nvPr/>
          </p:nvSpPr>
          <p:spPr>
            <a:xfrm>
              <a:off x="358607" y="1028412"/>
              <a:ext cx="4812999" cy="239742"/>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l-GR" b="0" i="0" u="none" strike="noStrike" cap="none" dirty="0">
                  <a:solidFill>
                    <a:schemeClr val="lt1"/>
                  </a:solidFill>
                  <a:latin typeface="Calibri"/>
                  <a:ea typeface="Calibri"/>
                  <a:cs typeface="Calibri"/>
                  <a:sym typeface="Calibri"/>
                </a:rPr>
                <a:t>Γνωρίζουμε την κινεζική γραφή και γλώσσα </a:t>
              </a:r>
              <a:endParaRPr b="0" i="0" u="none" strike="noStrike" cap="none" dirty="0">
                <a:solidFill>
                  <a:schemeClr val="lt1"/>
                </a:solidFill>
                <a:latin typeface="Calibri"/>
                <a:ea typeface="Calibri"/>
                <a:cs typeface="Calibri"/>
                <a:sym typeface="Calibri"/>
              </a:endParaRPr>
            </a:p>
          </p:txBody>
        </p:sp>
        <p:sp>
          <p:nvSpPr>
            <p:cNvPr id="919" name="Google Shape;919;p47"/>
            <p:cNvSpPr/>
            <p:nvPr/>
          </p:nvSpPr>
          <p:spPr>
            <a:xfrm>
              <a:off x="0" y="1679288"/>
              <a:ext cx="6912768" cy="226800"/>
            </a:xfrm>
            <a:prstGeom prst="rect">
              <a:avLst/>
            </a:prstGeom>
            <a:solidFill>
              <a:schemeClr val="lt1">
                <a:alpha val="89411"/>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7"/>
            <p:cNvSpPr/>
            <p:nvPr/>
          </p:nvSpPr>
          <p:spPr>
            <a:xfrm>
              <a:off x="345638" y="1423683"/>
              <a:ext cx="4838937" cy="388445"/>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7"/>
            <p:cNvSpPr txBox="1"/>
            <p:nvPr/>
          </p:nvSpPr>
          <p:spPr>
            <a:xfrm>
              <a:off x="364600" y="1442645"/>
              <a:ext cx="4801013" cy="350521"/>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l-GR" b="0" i="0" u="none" strike="noStrike" cap="none">
                  <a:solidFill>
                    <a:schemeClr val="lt1"/>
                  </a:solidFill>
                  <a:latin typeface="Calibri"/>
                  <a:ea typeface="Calibri"/>
                  <a:cs typeface="Calibri"/>
                  <a:sym typeface="Calibri"/>
                </a:rPr>
                <a:t>Νανουρίσματα και τραγούδια για το αηδόνι</a:t>
              </a:r>
              <a:endParaRPr b="0" i="0" u="none" strike="noStrike" cap="none">
                <a:solidFill>
                  <a:schemeClr val="lt1"/>
                </a:solidFill>
                <a:latin typeface="Calibri"/>
                <a:ea typeface="Calibri"/>
                <a:cs typeface="Calibri"/>
                <a:sym typeface="Calibri"/>
              </a:endParaRPr>
            </a:p>
          </p:txBody>
        </p:sp>
        <p:sp>
          <p:nvSpPr>
            <p:cNvPr id="922" name="Google Shape;922;p47"/>
            <p:cNvSpPr/>
            <p:nvPr/>
          </p:nvSpPr>
          <p:spPr>
            <a:xfrm>
              <a:off x="0" y="2223724"/>
              <a:ext cx="6912768" cy="226800"/>
            </a:xfrm>
            <a:prstGeom prst="rect">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7"/>
            <p:cNvSpPr/>
            <p:nvPr/>
          </p:nvSpPr>
          <p:spPr>
            <a:xfrm>
              <a:off x="345638" y="1954688"/>
              <a:ext cx="4838937" cy="401875"/>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7"/>
            <p:cNvSpPr txBox="1"/>
            <p:nvPr/>
          </p:nvSpPr>
          <p:spPr>
            <a:xfrm>
              <a:off x="365256" y="1974306"/>
              <a:ext cx="4799701" cy="362639"/>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l-GR" b="0" i="0" u="none" strike="noStrike" cap="none">
                  <a:solidFill>
                    <a:schemeClr val="lt1"/>
                  </a:solidFill>
                  <a:latin typeface="Calibri"/>
                  <a:ea typeface="Calibri"/>
                  <a:cs typeface="Calibri"/>
                  <a:sym typeface="Calibri"/>
                </a:rPr>
                <a:t>Σύγκριση πολιτισμικών στοιχείων της χώρας εκείνης της εποχής και της δικής μας αντίστοιχα </a:t>
              </a:r>
              <a:endParaRPr b="0" i="0" u="none" strike="noStrike" cap="none">
                <a:solidFill>
                  <a:schemeClr val="lt1"/>
                </a:solidFill>
                <a:latin typeface="Calibri"/>
                <a:ea typeface="Calibri"/>
                <a:cs typeface="Calibri"/>
                <a:sym typeface="Calibri"/>
              </a:endParaRPr>
            </a:p>
          </p:txBody>
        </p:sp>
        <p:sp>
          <p:nvSpPr>
            <p:cNvPr id="925" name="Google Shape;925;p47"/>
            <p:cNvSpPr/>
            <p:nvPr/>
          </p:nvSpPr>
          <p:spPr>
            <a:xfrm>
              <a:off x="0" y="2795017"/>
              <a:ext cx="6912768" cy="226800"/>
            </a:xfrm>
            <a:prstGeom prst="rect">
              <a:avLst/>
            </a:prstGeom>
            <a:solidFill>
              <a:schemeClr val="lt1">
                <a:alpha val="89411"/>
              </a:schemeClr>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7"/>
            <p:cNvSpPr/>
            <p:nvPr/>
          </p:nvSpPr>
          <p:spPr>
            <a:xfrm>
              <a:off x="345638" y="2499124"/>
              <a:ext cx="4838937" cy="428733"/>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7"/>
            <p:cNvSpPr txBox="1"/>
            <p:nvPr/>
          </p:nvSpPr>
          <p:spPr>
            <a:xfrm>
              <a:off x="366567" y="2520053"/>
              <a:ext cx="4797079" cy="386875"/>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l-GR" b="0" i="0" u="none" strike="noStrike" cap="none" dirty="0">
                  <a:solidFill>
                    <a:schemeClr val="lt1"/>
                  </a:solidFill>
                  <a:latin typeface="Calibri"/>
                  <a:ea typeface="Calibri"/>
                  <a:cs typeface="Calibri"/>
                  <a:sym typeface="Calibri"/>
                </a:rPr>
                <a:t>Φυσικό και δομημένο περιβάλλον των </a:t>
              </a:r>
              <a:r>
                <a:rPr lang="el-GR" dirty="0">
                  <a:solidFill>
                    <a:schemeClr val="lt1"/>
                  </a:solidFill>
                  <a:latin typeface="Calibri"/>
                  <a:ea typeface="Calibri"/>
                  <a:cs typeface="Calibri"/>
                  <a:sym typeface="Calibri"/>
                </a:rPr>
                <a:t>δύο</a:t>
              </a:r>
              <a:r>
                <a:rPr lang="el-GR" b="0" i="0" u="none" strike="noStrike" cap="none" dirty="0">
                  <a:solidFill>
                    <a:schemeClr val="lt1"/>
                  </a:solidFill>
                  <a:latin typeface="Calibri"/>
                  <a:ea typeface="Calibri"/>
                  <a:cs typeface="Calibri"/>
                  <a:sym typeface="Calibri"/>
                </a:rPr>
                <a:t> χωρών (κήποι, λουλούδια)</a:t>
              </a:r>
              <a:endParaRPr b="0" i="0" u="none" strike="noStrike" cap="none" dirty="0">
                <a:solidFill>
                  <a:schemeClr val="lt1"/>
                </a:solidFill>
                <a:latin typeface="Calibri"/>
                <a:ea typeface="Calibri"/>
                <a:cs typeface="Calibri"/>
                <a:sym typeface="Calibri"/>
              </a:endParaRPr>
            </a:p>
          </p:txBody>
        </p:sp>
        <p:sp>
          <p:nvSpPr>
            <p:cNvPr id="928" name="Google Shape;928;p47"/>
            <p:cNvSpPr/>
            <p:nvPr/>
          </p:nvSpPr>
          <p:spPr>
            <a:xfrm>
              <a:off x="-4" y="3326302"/>
              <a:ext cx="6912900" cy="265800"/>
            </a:xfrm>
            <a:prstGeom prst="rect">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7"/>
            <p:cNvSpPr/>
            <p:nvPr/>
          </p:nvSpPr>
          <p:spPr>
            <a:xfrm>
              <a:off x="345638" y="3070417"/>
              <a:ext cx="4838937" cy="388700"/>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7"/>
            <p:cNvSpPr txBox="1"/>
            <p:nvPr/>
          </p:nvSpPr>
          <p:spPr>
            <a:xfrm>
              <a:off x="364613" y="3089392"/>
              <a:ext cx="4800987" cy="350750"/>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el-GR" b="0" i="0" u="none" strike="noStrike" cap="none">
                  <a:solidFill>
                    <a:schemeClr val="lt1"/>
                  </a:solidFill>
                  <a:latin typeface="Calibri"/>
                  <a:ea typeface="Calibri"/>
                  <a:cs typeface="Calibri"/>
                  <a:sym typeface="Calibri"/>
                </a:rPr>
                <a:t>Παλιά και καινούργια παιχνίδια</a:t>
              </a:r>
              <a:endParaRPr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6" name="Google Shape;936;g38c0dd1f71a_0_1"/>
          <p:cNvSpPr txBox="1">
            <a:spLocks noGrp="1"/>
          </p:cNvSpPr>
          <p:nvPr>
            <p:ph type="title"/>
          </p:nvPr>
        </p:nvSpPr>
        <p:spPr>
          <a:xfrm>
            <a:off x="2037144" y="274638"/>
            <a:ext cx="6649656"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επέκτασης: </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37" name="Google Shape;937;g38c0dd1f71a_0_1"/>
          <p:cNvSpPr txBox="1">
            <a:spLocks noGrp="1"/>
          </p:cNvSpPr>
          <p:nvPr>
            <p:ph type="body" idx="1"/>
          </p:nvPr>
        </p:nvSpPr>
        <p:spPr>
          <a:xfrm>
            <a:off x="457200" y="1600200"/>
            <a:ext cx="8229600" cy="5177100"/>
          </a:xfrm>
          <a:prstGeom prst="rect">
            <a:avLst/>
          </a:prstGeom>
          <a:noFill/>
          <a:ln>
            <a:noFill/>
          </a:ln>
        </p:spPr>
        <p:txBody>
          <a:bodyPr spcFirstLastPara="1" wrap="square" lIns="91425" tIns="45700" rIns="91425" bIns="45700" anchor="t" anchorCtr="0">
            <a:normAutofit/>
          </a:bodyPr>
          <a:lstStyle/>
          <a:p>
            <a:pPr marL="1600200" marR="0" lvl="0" indent="0" algn="just" rtl="0">
              <a:lnSpc>
                <a:spcPct val="100000"/>
              </a:lnSpc>
              <a:spcBef>
                <a:spcPts val="0"/>
              </a:spcBef>
              <a:spcAft>
                <a:spcPts val="0"/>
              </a:spcAft>
              <a:buSzPts val="1800"/>
              <a:buNone/>
            </a:pPr>
            <a:r>
              <a:rPr lang="el-GR" sz="1350" b="1" dirty="0">
                <a:latin typeface="Calibri" panose="020F0502020204030204" pitchFamily="34" charset="0"/>
                <a:ea typeface="Calibri" panose="020F0502020204030204" pitchFamily="34" charset="0"/>
                <a:cs typeface="Calibri" panose="020F0502020204030204" pitchFamily="34" charset="0"/>
                <a:sym typeface="Arial"/>
              </a:rPr>
              <a:t>🎶</a:t>
            </a:r>
            <a:r>
              <a:rPr lang="el-GR" sz="1350" b="1" dirty="0">
                <a:latin typeface="Calibri" panose="020F0502020204030204" pitchFamily="34" charset="0"/>
                <a:ea typeface="Calibri" panose="020F0502020204030204" pitchFamily="34" charset="0"/>
                <a:cs typeface="Calibri" panose="020F0502020204030204" pitchFamily="34" charset="0"/>
                <a:sym typeface="Times New Roman"/>
              </a:rPr>
              <a:t> </a:t>
            </a:r>
            <a:r>
              <a:rPr lang="el-GR" sz="2400" b="1" dirty="0">
                <a:latin typeface="Calibri" panose="020F0502020204030204" pitchFamily="34" charset="0"/>
                <a:ea typeface="Calibri" panose="020F0502020204030204" pitchFamily="34" charset="0"/>
                <a:cs typeface="Calibri" panose="020F0502020204030204" pitchFamily="34" charset="0"/>
              </a:rPr>
              <a:t>Μουσική &amp; Τέχνη</a:t>
            </a:r>
            <a:endParaRPr sz="2400" b="1"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endParaRPr sz="2400" b="1"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Συνεργασία με Ωδείο ή Μουσικό Σχολείο της περιοχής</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Επίσκεψη μουσικού στο νηπιαγωγείο για να παίξει μελωδίες που μιμούνται ήχους της φύσης</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Εργαστήριο κατασκευής απλών μουσικών οργάνων (π.χ. μαράκες, κουδουνάκια)</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Συνεργασία με τοπική χορωδία</a:t>
            </a:r>
            <a:endParaRPr sz="2400"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400" dirty="0">
                <a:latin typeface="Calibri" panose="020F0502020204030204" pitchFamily="34" charset="0"/>
                <a:ea typeface="Calibri" panose="020F0502020204030204" pitchFamily="34" charset="0"/>
                <a:cs typeface="Calibri" panose="020F0502020204030204" pitchFamily="34" charset="0"/>
              </a:rPr>
              <a:t>Μικρή συναυλία στο νηπιαγωγείο με τραγούδια εμπνευσμένα από πουλιά και τη φύση</a:t>
            </a:r>
            <a:endParaRPr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1600200" lvl="0" indent="0" algn="just" rtl="0">
              <a:lnSpc>
                <a:spcPct val="100000"/>
              </a:lnSpc>
              <a:spcBef>
                <a:spcPts val="480"/>
              </a:spcBef>
              <a:spcAft>
                <a:spcPts val="0"/>
              </a:spcAft>
              <a:buSzPts val="1800"/>
              <a:buNone/>
            </a:pPr>
            <a:endParaRPr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3" name="Google Shape;943;g38c0dd1f71a_0_10"/>
          <p:cNvSpPr txBox="1">
            <a:spLocks noGrp="1"/>
          </p:cNvSpPr>
          <p:nvPr>
            <p:ph type="title"/>
          </p:nvPr>
        </p:nvSpPr>
        <p:spPr>
          <a:xfrm>
            <a:off x="1875098" y="274638"/>
            <a:ext cx="6811701"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επέκτασης: </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44" name="Google Shape;944;g38c0dd1f71a_0_10"/>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fontScale="70000" lnSpcReduction="20000"/>
          </a:bodyPr>
          <a:lstStyle/>
          <a:p>
            <a:pPr marL="1600200" marR="0" lvl="0" indent="0" algn="just" rtl="0">
              <a:lnSpc>
                <a:spcPct val="100000"/>
              </a:lnSpc>
              <a:spcBef>
                <a:spcPts val="0"/>
              </a:spcBef>
              <a:spcAft>
                <a:spcPts val="0"/>
              </a:spcAft>
              <a:buSzPct val="84309"/>
              <a:buNone/>
            </a:pPr>
            <a:r>
              <a:rPr lang="el-GR" sz="3100" dirty="0">
                <a:latin typeface="Calibri" panose="020F0502020204030204" pitchFamily="34" charset="0"/>
                <a:ea typeface="Calibri" panose="020F0502020204030204" pitchFamily="34" charset="0"/>
                <a:cs typeface="Calibri" panose="020F0502020204030204" pitchFamily="34" charset="0"/>
              </a:rPr>
              <a:t>🌳 </a:t>
            </a:r>
            <a:r>
              <a:rPr lang="el-GR" sz="3100" b="1" dirty="0">
                <a:latin typeface="Calibri" panose="020F0502020204030204" pitchFamily="34" charset="0"/>
                <a:ea typeface="Calibri" panose="020F0502020204030204" pitchFamily="34" charset="0"/>
                <a:cs typeface="Calibri" panose="020F0502020204030204" pitchFamily="34" charset="0"/>
              </a:rPr>
              <a:t>Φύση &amp; Περιβάλλον</a:t>
            </a:r>
            <a:endParaRPr sz="3100" b="1"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ct val="84309"/>
              <a:buNone/>
            </a:pPr>
            <a:endParaRPr sz="3050" dirty="0">
              <a:latin typeface="Calibri" panose="020F0502020204030204" pitchFamily="34" charset="0"/>
              <a:ea typeface="Calibri" panose="020F0502020204030204" pitchFamily="34" charset="0"/>
              <a:cs typeface="Calibri" panose="020F0502020204030204" pitchFamily="34" charset="0"/>
            </a:endParaRPr>
          </a:p>
          <a:p>
            <a:pPr marL="1600200" marR="0" lvl="3" indent="-211771" algn="just" rtl="0">
              <a:lnSpc>
                <a:spcPct val="100000"/>
              </a:lnSpc>
              <a:spcBef>
                <a:spcPts val="0"/>
              </a:spcBef>
              <a:spcAft>
                <a:spcPts val="0"/>
              </a:spcAft>
              <a:buSzPct val="100000"/>
              <a:buChar char="–"/>
            </a:pPr>
            <a:r>
              <a:rPr lang="el-GR" sz="3100" dirty="0">
                <a:latin typeface="Calibri" panose="020F0502020204030204" pitchFamily="34" charset="0"/>
                <a:ea typeface="Calibri" panose="020F0502020204030204" pitchFamily="34" charset="0"/>
                <a:cs typeface="Calibri" panose="020F0502020204030204" pitchFamily="34" charset="0"/>
              </a:rPr>
              <a:t>Συνεργασία με Φορείς Περιβάλλοντος (π.χ. Δασαρχείο, ΚΠΕ). Για την Αττική: </a:t>
            </a:r>
            <a:endParaRPr sz="3100" dirty="0">
              <a:latin typeface="Calibri" panose="020F0502020204030204" pitchFamily="34" charset="0"/>
              <a:ea typeface="Calibri" panose="020F0502020204030204" pitchFamily="34" charset="0"/>
              <a:cs typeface="Calibri" panose="020F0502020204030204" pitchFamily="34" charset="0"/>
            </a:endParaRPr>
          </a:p>
          <a:p>
            <a:pPr marL="2057400" marR="0" lvl="4" indent="-249871" algn="just" rtl="0">
              <a:lnSpc>
                <a:spcPct val="100000"/>
              </a:lnSpc>
              <a:spcBef>
                <a:spcPts val="0"/>
              </a:spcBef>
              <a:spcAft>
                <a:spcPts val="0"/>
              </a:spcAft>
              <a:buSzPct val="100000"/>
              <a:buChar char="»"/>
            </a:pPr>
            <a:r>
              <a:rPr lang="el-GR" sz="3100" dirty="0">
                <a:latin typeface="Calibri" panose="020F0502020204030204" pitchFamily="34" charset="0"/>
                <a:ea typeface="Calibri" panose="020F0502020204030204" pitchFamily="34" charset="0"/>
                <a:cs typeface="Calibri" panose="020F0502020204030204" pitchFamily="34" charset="0"/>
              </a:rPr>
              <a:t>Επίσκεψη στο Πάρκο Τρίτση – Ορνιθολογική εταιρεία:</a:t>
            </a:r>
            <a:r>
              <a:rPr lang="el-GR" sz="31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3"/>
              </a:rPr>
              <a:t> https://ornithologiki.gr/el/enhmerwsh-ekpaideush</a:t>
            </a:r>
            <a:endParaRPr sz="3100" dirty="0">
              <a:latin typeface="Calibri" panose="020F0502020204030204" pitchFamily="34" charset="0"/>
              <a:ea typeface="Calibri" panose="020F0502020204030204" pitchFamily="34" charset="0"/>
              <a:cs typeface="Calibri" panose="020F0502020204030204" pitchFamily="34" charset="0"/>
            </a:endParaRPr>
          </a:p>
          <a:p>
            <a:pPr marL="1600200" marR="0" lvl="3" indent="-211771" algn="just" rtl="0">
              <a:lnSpc>
                <a:spcPct val="100000"/>
              </a:lnSpc>
              <a:spcBef>
                <a:spcPts val="0"/>
              </a:spcBef>
              <a:spcAft>
                <a:spcPts val="0"/>
              </a:spcAft>
              <a:buSzPct val="100000"/>
              <a:buChar char="–"/>
            </a:pPr>
            <a:r>
              <a:rPr lang="el-GR" sz="3100" dirty="0">
                <a:latin typeface="Calibri" panose="020F0502020204030204" pitchFamily="34" charset="0"/>
                <a:ea typeface="Calibri" panose="020F0502020204030204" pitchFamily="34" charset="0"/>
                <a:cs typeface="Calibri" panose="020F0502020204030204" pitchFamily="34" charset="0"/>
              </a:rPr>
              <a:t>Επίσκεψη σε πάρκο ή δασάκι για παρατήρηση πουλιών και ακρόαση ήχων της φύσης</a:t>
            </a:r>
            <a:endParaRPr sz="3100" dirty="0">
              <a:latin typeface="Calibri" panose="020F0502020204030204" pitchFamily="34" charset="0"/>
              <a:ea typeface="Calibri" panose="020F0502020204030204" pitchFamily="34" charset="0"/>
              <a:cs typeface="Calibri" panose="020F0502020204030204" pitchFamily="34" charset="0"/>
            </a:endParaRPr>
          </a:p>
          <a:p>
            <a:pPr marL="1600200" marR="0" lvl="3" indent="-211771" algn="just" rtl="0">
              <a:lnSpc>
                <a:spcPct val="100000"/>
              </a:lnSpc>
              <a:spcBef>
                <a:spcPts val="0"/>
              </a:spcBef>
              <a:spcAft>
                <a:spcPts val="0"/>
              </a:spcAft>
              <a:buSzPct val="100000"/>
              <a:buChar char="–"/>
            </a:pPr>
            <a:r>
              <a:rPr lang="el-GR" sz="3100" dirty="0">
                <a:latin typeface="Calibri" panose="020F0502020204030204" pitchFamily="34" charset="0"/>
                <a:ea typeface="Calibri" panose="020F0502020204030204" pitchFamily="34" charset="0"/>
                <a:cs typeface="Calibri" panose="020F0502020204030204" pitchFamily="34" charset="0"/>
              </a:rPr>
              <a:t>Πρόσκληση ορνιθολόγου να μιλήσει για τα αηδόνια και τα πουλιά της Ελλάδας</a:t>
            </a:r>
            <a:endParaRPr sz="3100" dirty="0">
              <a:latin typeface="Calibri" panose="020F0502020204030204" pitchFamily="34" charset="0"/>
              <a:ea typeface="Calibri" panose="020F0502020204030204" pitchFamily="34" charset="0"/>
              <a:cs typeface="Calibri" panose="020F0502020204030204" pitchFamily="34" charset="0"/>
            </a:endParaRPr>
          </a:p>
          <a:p>
            <a:pPr marL="1600200" marR="0" lvl="3" indent="-211771" algn="just" rtl="0">
              <a:lnSpc>
                <a:spcPct val="100000"/>
              </a:lnSpc>
              <a:spcBef>
                <a:spcPts val="0"/>
              </a:spcBef>
              <a:spcAft>
                <a:spcPts val="0"/>
              </a:spcAft>
              <a:buSzPct val="100000"/>
              <a:buChar char="–"/>
            </a:pPr>
            <a:r>
              <a:rPr lang="el-GR" sz="3100" dirty="0">
                <a:latin typeface="Calibri" panose="020F0502020204030204" pitchFamily="34" charset="0"/>
                <a:ea typeface="Calibri" panose="020F0502020204030204" pitchFamily="34" charset="0"/>
                <a:cs typeface="Calibri" panose="020F0502020204030204" pitchFamily="34" charset="0"/>
              </a:rPr>
              <a:t>Συνεργασία με εθελοντές φιλοζωικών οργανώσεων, πχ.  Επίσκεψη από την ή στην ΑΝΙΜΑ</a:t>
            </a:r>
            <a:r>
              <a:rPr lang="el-GR" sz="31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4"/>
              </a:rPr>
              <a:t> https://www.wild-anima.gr/ta-ekpaideftika-mas-programmata/</a:t>
            </a:r>
            <a:endParaRPr sz="3100" dirty="0">
              <a:latin typeface="Calibri" panose="020F0502020204030204" pitchFamily="34" charset="0"/>
              <a:ea typeface="Calibri" panose="020F0502020204030204" pitchFamily="34" charset="0"/>
              <a:cs typeface="Calibri" panose="020F0502020204030204" pitchFamily="34" charset="0"/>
            </a:endParaRPr>
          </a:p>
          <a:p>
            <a:pPr marL="1600200" marR="0" lvl="3" indent="-211771" algn="just" rtl="0">
              <a:lnSpc>
                <a:spcPct val="100000"/>
              </a:lnSpc>
              <a:spcBef>
                <a:spcPts val="0"/>
              </a:spcBef>
              <a:spcAft>
                <a:spcPts val="0"/>
              </a:spcAft>
              <a:buSzPct val="100000"/>
              <a:buChar char="–"/>
            </a:pPr>
            <a:r>
              <a:rPr lang="el-GR" sz="3100" dirty="0">
                <a:latin typeface="Calibri" panose="020F0502020204030204" pitchFamily="34" charset="0"/>
                <a:ea typeface="Calibri" panose="020F0502020204030204" pitchFamily="34" charset="0"/>
                <a:cs typeface="Calibri" panose="020F0502020204030204" pitchFamily="34" charset="0"/>
              </a:rPr>
              <a:t>Δράση ευαισθητοποίησης για την προστασία πουλιών και ζώων στη γειτονιά μας</a:t>
            </a:r>
            <a:endParaRPr sz="3100" dirty="0">
              <a:latin typeface="Calibri" panose="020F0502020204030204" pitchFamily="34" charset="0"/>
              <a:ea typeface="Calibri" panose="020F0502020204030204" pitchFamily="34" charset="0"/>
              <a:cs typeface="Calibri" panose="020F0502020204030204" pitchFamily="34" charset="0"/>
              <a:sym typeface="Times New Roman"/>
            </a:endParaRPr>
          </a:p>
          <a:p>
            <a:pPr marL="1600200" marR="0" lvl="0" indent="0" algn="just" rtl="0">
              <a:lnSpc>
                <a:spcPct val="100000"/>
              </a:lnSpc>
              <a:spcBef>
                <a:spcPts val="0"/>
              </a:spcBef>
              <a:spcAft>
                <a:spcPts val="0"/>
              </a:spcAft>
              <a:buSzPct val="190476"/>
              <a:buNone/>
            </a:pPr>
            <a:endParaRPr sz="1350" b="1" dirty="0">
              <a:latin typeface="Arial"/>
              <a:ea typeface="Arial"/>
              <a:cs typeface="Arial"/>
              <a:sym typeface="Arial"/>
            </a:endParaRPr>
          </a:p>
          <a:p>
            <a:pPr marL="1600200" lvl="0" indent="0" algn="just" rtl="0">
              <a:lnSpc>
                <a:spcPct val="100000"/>
              </a:lnSpc>
              <a:spcBef>
                <a:spcPts val="480"/>
              </a:spcBef>
              <a:spcAft>
                <a:spcPts val="0"/>
              </a:spcAft>
              <a:buSzPct val="107142"/>
              <a:buNone/>
            </a:pPr>
            <a:endParaRPr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50" name="Google Shape;950;g38c0dd1f71a_0_44"/>
          <p:cNvSpPr txBox="1">
            <a:spLocks noGrp="1"/>
          </p:cNvSpPr>
          <p:nvPr>
            <p:ph type="title"/>
          </p:nvPr>
        </p:nvSpPr>
        <p:spPr>
          <a:xfrm>
            <a:off x="1932972" y="274638"/>
            <a:ext cx="6753828"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Επέκτασης: </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g38c0dd1f71a_0_44"/>
          <p:cNvSpPr txBox="1">
            <a:spLocks noGrp="1"/>
          </p:cNvSpPr>
          <p:nvPr>
            <p:ph type="body" idx="1"/>
          </p:nvPr>
        </p:nvSpPr>
        <p:spPr>
          <a:xfrm>
            <a:off x="457200" y="1600200"/>
            <a:ext cx="8229600" cy="5342100"/>
          </a:xfrm>
          <a:prstGeom prst="rect">
            <a:avLst/>
          </a:prstGeom>
          <a:noFill/>
          <a:ln>
            <a:noFill/>
          </a:ln>
        </p:spPr>
        <p:txBody>
          <a:bodyPr spcFirstLastPara="1" wrap="square" lIns="91425" tIns="45700" rIns="91425" bIns="45700" anchor="t" anchorCtr="0">
            <a:normAutofit/>
          </a:bodyPr>
          <a:lstStyle/>
          <a:p>
            <a:pPr marL="1600200" marR="0" lvl="0" indent="0" algn="just" rtl="0">
              <a:lnSpc>
                <a:spcPct val="100000"/>
              </a:lnSpc>
              <a:spcBef>
                <a:spcPts val="0"/>
              </a:spcBef>
              <a:spcAft>
                <a:spcPts val="0"/>
              </a:spcAft>
              <a:buSzPts val="1800"/>
              <a:buNone/>
            </a:pPr>
            <a:r>
              <a:rPr lang="el-GR" sz="2200" dirty="0">
                <a:latin typeface="Calibri" panose="020F0502020204030204" pitchFamily="34" charset="0"/>
                <a:ea typeface="Calibri" panose="020F0502020204030204" pitchFamily="34" charset="0"/>
                <a:cs typeface="Calibri" panose="020F0502020204030204" pitchFamily="34" charset="0"/>
              </a:rPr>
              <a:t>👑 </a:t>
            </a:r>
            <a:r>
              <a:rPr lang="el-GR" sz="2200" b="1" dirty="0">
                <a:latin typeface="Calibri" panose="020F0502020204030204" pitchFamily="34" charset="0"/>
                <a:ea typeface="Calibri" panose="020F0502020204030204" pitchFamily="34" charset="0"/>
                <a:cs typeface="Calibri" panose="020F0502020204030204" pitchFamily="34" charset="0"/>
              </a:rPr>
              <a:t>Πολιτισμός &amp; Παράδοση</a:t>
            </a:r>
            <a:endParaRPr sz="2200" b="1"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endParaRPr sz="2200"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200" dirty="0">
                <a:latin typeface="Calibri" panose="020F0502020204030204" pitchFamily="34" charset="0"/>
                <a:ea typeface="Calibri" panose="020F0502020204030204" pitchFamily="34" charset="0"/>
                <a:cs typeface="Calibri" panose="020F0502020204030204" pitchFamily="34" charset="0"/>
              </a:rPr>
              <a:t>Συνεργασία με Δημοτική Βιβλιοθήκη. </a:t>
            </a:r>
            <a:endParaRPr sz="2200" dirty="0">
              <a:latin typeface="Calibri" panose="020F0502020204030204" pitchFamily="34" charset="0"/>
              <a:ea typeface="Calibri" panose="020F0502020204030204" pitchFamily="34" charset="0"/>
              <a:cs typeface="Calibri" panose="020F0502020204030204" pitchFamily="34" charset="0"/>
            </a:endParaRPr>
          </a:p>
          <a:p>
            <a:pPr marL="1828800" marR="0" lvl="0" indent="0" algn="just" rtl="0">
              <a:lnSpc>
                <a:spcPct val="100000"/>
              </a:lnSpc>
              <a:spcBef>
                <a:spcPts val="0"/>
              </a:spcBef>
              <a:spcAft>
                <a:spcPts val="0"/>
              </a:spcAft>
              <a:buNone/>
            </a:pPr>
            <a:r>
              <a:rPr lang="el-GR" sz="2200" dirty="0">
                <a:latin typeface="Calibri" panose="020F0502020204030204" pitchFamily="34" charset="0"/>
                <a:ea typeface="Calibri" panose="020F0502020204030204" pitchFamily="34" charset="0"/>
                <a:cs typeface="Calibri" panose="020F0502020204030204" pitchFamily="34" charset="0"/>
              </a:rPr>
              <a:t>Για την Αττική: Εθνική Βιβλιοθήκη, Πάρκο Σταύρος Νιάρχος - αναζητούμε πουλιά στο πάρκο</a:t>
            </a:r>
            <a:endParaRPr sz="22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endParaRPr sz="2200" dirty="0">
              <a:latin typeface="Calibri" panose="020F0502020204030204" pitchFamily="34" charset="0"/>
              <a:ea typeface="Calibri" panose="020F0502020204030204" pitchFamily="34" charset="0"/>
              <a:cs typeface="Calibri" panose="020F0502020204030204" pitchFamily="34" charset="0"/>
            </a:endParaRPr>
          </a:p>
          <a:p>
            <a:pPr marL="1600200" marR="0" lvl="3" indent="-228600" algn="just" rtl="0">
              <a:lnSpc>
                <a:spcPct val="100000"/>
              </a:lnSpc>
              <a:spcBef>
                <a:spcPts val="0"/>
              </a:spcBef>
              <a:spcAft>
                <a:spcPts val="0"/>
              </a:spcAft>
              <a:buSzPts val="2400"/>
              <a:buChar char="–"/>
            </a:pPr>
            <a:r>
              <a:rPr lang="el-GR" sz="2200" dirty="0">
                <a:latin typeface="Calibri" panose="020F0502020204030204" pitchFamily="34" charset="0"/>
                <a:ea typeface="Calibri" panose="020F0502020204030204" pitchFamily="34" charset="0"/>
                <a:cs typeface="Calibri" panose="020F0502020204030204" pitchFamily="34" charset="0"/>
              </a:rPr>
              <a:t>Συνεργασία με καλλιτέχνες (ζωγράφους): Εργαστήριο ζωγραφικής: τα παιδιά δημιουργούν «τον κήπο του αυτοκράτορα» ή «το χρυσό κλουβί και το ελεύθερο αηδόνι»</a:t>
            </a:r>
            <a:endParaRPr sz="2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1600200" marR="0" lvl="0" indent="0" algn="just" rtl="0">
              <a:lnSpc>
                <a:spcPct val="100000"/>
              </a:lnSpc>
              <a:spcBef>
                <a:spcPts val="0"/>
              </a:spcBef>
              <a:spcAft>
                <a:spcPts val="0"/>
              </a:spcAft>
              <a:buSzPts val="1800"/>
              <a:buNone/>
            </a:pPr>
            <a:endParaRPr sz="3050" dirty="0"/>
          </a:p>
          <a:p>
            <a:pPr marL="1600200" marR="0" lvl="0" indent="0" algn="just" rtl="0">
              <a:lnSpc>
                <a:spcPct val="100000"/>
              </a:lnSpc>
              <a:spcBef>
                <a:spcPts val="0"/>
              </a:spcBef>
              <a:spcAft>
                <a:spcPts val="0"/>
              </a:spcAft>
              <a:buSzPts val="1800"/>
              <a:buNone/>
            </a:pPr>
            <a:endParaRPr sz="1350" b="1" dirty="0">
              <a:latin typeface="Arial"/>
              <a:ea typeface="Arial"/>
              <a:cs typeface="Arial"/>
              <a:sym typeface="Arial"/>
            </a:endParaRPr>
          </a:p>
          <a:p>
            <a:pPr marL="1600200" lvl="0" indent="0" algn="just" rtl="0">
              <a:lnSpc>
                <a:spcPct val="100000"/>
              </a:lnSpc>
              <a:spcBef>
                <a:spcPts val="480"/>
              </a:spcBef>
              <a:spcAft>
                <a:spcPts val="0"/>
              </a:spcAft>
              <a:buSzPts val="1800"/>
              <a:buNone/>
            </a:pPr>
            <a:endParaRP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7" name="Google Shape;957;g38c0dd1f71a_0_51"/>
          <p:cNvSpPr txBox="1">
            <a:spLocks noGrp="1"/>
          </p:cNvSpPr>
          <p:nvPr>
            <p:ph type="title"/>
          </p:nvPr>
        </p:nvSpPr>
        <p:spPr>
          <a:xfrm>
            <a:off x="1979270" y="274638"/>
            <a:ext cx="670752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34444"/>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Επέκτασης: </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958" name="Google Shape;958;g38c0dd1f71a_0_51"/>
          <p:cNvSpPr txBox="1">
            <a:spLocks noGrp="1"/>
          </p:cNvSpPr>
          <p:nvPr>
            <p:ph type="body" idx="1"/>
          </p:nvPr>
        </p:nvSpPr>
        <p:spPr>
          <a:xfrm>
            <a:off x="457200" y="1444087"/>
            <a:ext cx="8579400" cy="5342100"/>
          </a:xfrm>
          <a:prstGeom prst="rect">
            <a:avLst/>
          </a:prstGeom>
          <a:noFill/>
          <a:ln>
            <a:noFill/>
          </a:ln>
        </p:spPr>
        <p:txBody>
          <a:bodyPr spcFirstLastPara="1" wrap="square" lIns="91425" tIns="45700" rIns="91425" bIns="45700" anchor="t" anchorCtr="0">
            <a:noAutofit/>
          </a:bodyPr>
          <a:lstStyle/>
          <a:p>
            <a:pPr marL="1600200" marR="0" lvl="0" indent="0" algn="just" rtl="0">
              <a:lnSpc>
                <a:spcPct val="100000"/>
              </a:lnSpc>
              <a:spcBef>
                <a:spcPts val="0"/>
              </a:spcBef>
              <a:spcAft>
                <a:spcPts val="0"/>
              </a:spcAft>
              <a:buSzPts val="1800"/>
              <a:buNone/>
            </a:pP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b="1" dirty="0">
                <a:latin typeface="Calibri" panose="020F0502020204030204" pitchFamily="34" charset="0"/>
                <a:ea typeface="Calibri" panose="020F0502020204030204" pitchFamily="34" charset="0"/>
                <a:cs typeface="Calibri" panose="020F0502020204030204" pitchFamily="34" charset="0"/>
              </a:rPr>
              <a:t>Διαδραστική Μουσική Εμπειρία</a:t>
            </a:r>
            <a:endParaRPr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SzPts val="1800"/>
              <a:buNone/>
            </a:pP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3" indent="-203200" algn="just" rtl="0">
              <a:lnSpc>
                <a:spcPct val="100000"/>
              </a:lnSpc>
              <a:spcBef>
                <a:spcPts val="0"/>
              </a:spcBef>
              <a:spcAft>
                <a:spcPts val="0"/>
              </a:spcAft>
              <a:buSzPts val="2000"/>
              <a:buChar char="–"/>
            </a:pPr>
            <a:r>
              <a:rPr lang="el-GR" sz="1800" dirty="0">
                <a:latin typeface="Calibri" panose="020F0502020204030204" pitchFamily="34" charset="0"/>
                <a:ea typeface="Calibri" panose="020F0502020204030204" pitchFamily="34" charset="0"/>
                <a:cs typeface="Calibri" panose="020F0502020204030204" pitchFamily="34" charset="0"/>
              </a:rPr>
              <a:t>Τα παιδιά ηχογραφούν ήχους της φύσης (κελάηδημα, νερό, φύλλα) </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3" indent="-203200" algn="just" rtl="0">
              <a:lnSpc>
                <a:spcPct val="100000"/>
              </a:lnSpc>
              <a:spcBef>
                <a:spcPts val="0"/>
              </a:spcBef>
              <a:spcAft>
                <a:spcPts val="0"/>
              </a:spcAft>
              <a:buSzPts val="2000"/>
              <a:buChar char="–"/>
            </a:pPr>
            <a:r>
              <a:rPr lang="el-GR" sz="1800" dirty="0">
                <a:latin typeface="Calibri" panose="020F0502020204030204" pitchFamily="34" charset="0"/>
                <a:ea typeface="Calibri" panose="020F0502020204030204" pitchFamily="34" charset="0"/>
                <a:cs typeface="Calibri" panose="020F0502020204030204" pitchFamily="34" charset="0"/>
              </a:rPr>
              <a:t>Μαθαίνουμε και αναγνωρίζουμε ήχους πουλιών. Διαθέσιμα αποθετήρια ήχων:</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r>
              <a:rPr lang="el-GR" sz="18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3"/>
              </a:rPr>
              <a:t>https://xeno-canto.org/</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r>
              <a:rPr lang="el-GR" sz="18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4"/>
              </a:rPr>
              <a:t>https://www.rspb.org.uk/birds-and-wildlife/identifying-birds/bird-song-identifier</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r>
              <a:rPr lang="el-GR" sz="18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5"/>
              </a:rPr>
              <a:t>https://www.nhm.ac.uk/discover/bird-song-identification-common-garden-birds.html</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r>
              <a:rPr lang="el-GR" sz="18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6"/>
              </a:rPr>
              <a:t>https://www.bird-sounds.net/northern-cardinal/?type1631</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r>
              <a:rPr lang="el-GR" sz="180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7"/>
              </a:rPr>
              <a:t>https://birdnet.cornell.edu/</a:t>
            </a:r>
            <a:endParaRPr sz="1800" u="sng"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endParaRPr>
          </a:p>
          <a:p>
            <a:pPr marL="1600200" lvl="3" indent="-241300" algn="just" rtl="0">
              <a:lnSpc>
                <a:spcPct val="100000"/>
              </a:lnSpc>
              <a:spcBef>
                <a:spcPts val="0"/>
              </a:spcBef>
              <a:spcAft>
                <a:spcPts val="0"/>
              </a:spcAft>
              <a:buSzPts val="2000"/>
              <a:buChar char="–"/>
            </a:pPr>
            <a:r>
              <a:rPr lang="el-GR" sz="1800" dirty="0">
                <a:latin typeface="Calibri" panose="020F0502020204030204" pitchFamily="34" charset="0"/>
                <a:ea typeface="Calibri" panose="020F0502020204030204" pitchFamily="34" charset="0"/>
                <a:cs typeface="Calibri" panose="020F0502020204030204" pitchFamily="34" charset="0"/>
              </a:rPr>
              <a:t>Μετατρέπουν τους ήχους σε «μουσική σύνθεση» που μιμείται το τραγούδι του αηδονιού </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lvl="3" indent="-241300" algn="just" rtl="0">
              <a:lnSpc>
                <a:spcPct val="100000"/>
              </a:lnSpc>
              <a:spcBef>
                <a:spcPts val="0"/>
              </a:spcBef>
              <a:spcAft>
                <a:spcPts val="0"/>
              </a:spcAft>
              <a:buSzPts val="2000"/>
              <a:buChar char="–"/>
            </a:pPr>
            <a:r>
              <a:rPr lang="el-GR" sz="1800" dirty="0">
                <a:latin typeface="Calibri" panose="020F0502020204030204" pitchFamily="34" charset="0"/>
                <a:ea typeface="Calibri" panose="020F0502020204030204" pitchFamily="34" charset="0"/>
                <a:cs typeface="Calibri" panose="020F0502020204030204" pitchFamily="34" charset="0"/>
              </a:rPr>
              <a:t> Δημιουργούν μια «ψηφιακή συλλογή» με ήχους και εικόνες που παρουσιάζουν σε μικρή έκθεση στο νηπιαγωγείο.</a:t>
            </a:r>
            <a:endParaRPr sz="180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endParaRPr sz="2000" dirty="0"/>
          </a:p>
          <a:p>
            <a:pPr marL="1600200" marR="0" lvl="0" indent="0" algn="just" rtl="0">
              <a:lnSpc>
                <a:spcPct val="100000"/>
              </a:lnSpc>
              <a:spcBef>
                <a:spcPts val="0"/>
              </a:spcBef>
              <a:spcAft>
                <a:spcPts val="0"/>
              </a:spcAft>
              <a:buSzPts val="1800"/>
              <a:buNone/>
            </a:pPr>
            <a:endParaRPr sz="2100" b="1" dirty="0">
              <a:latin typeface="Arial"/>
              <a:ea typeface="Arial"/>
              <a:cs typeface="Arial"/>
              <a:sym typeface="Arial"/>
            </a:endParaRPr>
          </a:p>
          <a:p>
            <a:pPr marL="1600200" lvl="0" indent="0" algn="just" rtl="0">
              <a:lnSpc>
                <a:spcPct val="100000"/>
              </a:lnSpc>
              <a:spcBef>
                <a:spcPts val="480"/>
              </a:spcBef>
              <a:spcAft>
                <a:spcPts val="0"/>
              </a:spcAft>
              <a:buSzPts val="1800"/>
              <a:buNone/>
            </a:pPr>
            <a:endParaRPr sz="21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4" name="Google Shape;964;g38c0dd1f71a_0_58"/>
          <p:cNvSpPr txBox="1">
            <a:spLocks noGrp="1"/>
          </p:cNvSpPr>
          <p:nvPr>
            <p:ph type="title"/>
          </p:nvPr>
        </p:nvSpPr>
        <p:spPr>
          <a:xfrm>
            <a:off x="1944546" y="274638"/>
            <a:ext cx="674225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34444"/>
              <a:buFont typeface="Calibri"/>
              <a:buNone/>
            </a:pPr>
            <a:r>
              <a:rPr lang="el-GR" dirty="0"/>
              <a:t>	</a:t>
            </a:r>
            <a:r>
              <a:rPr lang="el-GR" sz="36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επέκτασης: </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965" name="Google Shape;965;g38c0dd1f71a_0_58"/>
          <p:cNvSpPr txBox="1">
            <a:spLocks noGrp="1"/>
          </p:cNvSpPr>
          <p:nvPr>
            <p:ph type="body" idx="1"/>
          </p:nvPr>
        </p:nvSpPr>
        <p:spPr>
          <a:xfrm>
            <a:off x="457200" y="1596829"/>
            <a:ext cx="8686800" cy="5006400"/>
          </a:xfrm>
          <a:prstGeom prst="rect">
            <a:avLst/>
          </a:prstGeom>
          <a:noFill/>
          <a:ln>
            <a:noFill/>
          </a:ln>
        </p:spPr>
        <p:txBody>
          <a:bodyPr spcFirstLastPara="1" wrap="square" lIns="91425" tIns="45700" rIns="91425" bIns="45700" anchor="t" anchorCtr="0">
            <a:normAutofit fontScale="85000" lnSpcReduction="20000"/>
          </a:bodyPr>
          <a:lstStyle/>
          <a:p>
            <a:pPr marL="1600200" marR="0" lvl="0" indent="0" algn="just" rtl="0">
              <a:lnSpc>
                <a:spcPct val="100000"/>
              </a:lnSpc>
              <a:spcBef>
                <a:spcPts val="0"/>
              </a:spcBef>
              <a:spcAft>
                <a:spcPts val="0"/>
              </a:spcAft>
              <a:buSzPct val="75630"/>
              <a:buNone/>
            </a:pPr>
            <a:r>
              <a:rPr lang="el-GR" sz="2800" dirty="0">
                <a:latin typeface="Calibri" panose="020F0502020204030204" pitchFamily="34" charset="0"/>
                <a:ea typeface="Calibri" panose="020F0502020204030204" pitchFamily="34" charset="0"/>
                <a:cs typeface="Calibri" panose="020F0502020204030204" pitchFamily="34" charset="0"/>
              </a:rPr>
              <a:t> </a:t>
            </a:r>
            <a:r>
              <a:rPr lang="el-GR" sz="2800" b="1" dirty="0">
                <a:latin typeface="Calibri" panose="020F0502020204030204" pitchFamily="34" charset="0"/>
                <a:ea typeface="Calibri" panose="020F0502020204030204" pitchFamily="34" charset="0"/>
                <a:cs typeface="Calibri" panose="020F0502020204030204" pitchFamily="34" charset="0"/>
              </a:rPr>
              <a:t>Επίσκεψη σε Μουσείο Φυσικής Ιστορίας </a:t>
            </a:r>
            <a:endParaRPr sz="2800" b="1"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ct val="83044"/>
              <a:buNone/>
            </a:pPr>
            <a:endParaRPr sz="2550" b="1" dirty="0">
              <a:latin typeface="Calibri" panose="020F0502020204030204" pitchFamily="34" charset="0"/>
              <a:ea typeface="Calibri" panose="020F0502020204030204" pitchFamily="34" charset="0"/>
              <a:cs typeface="Calibri" panose="020F0502020204030204" pitchFamily="34" charset="0"/>
            </a:endParaRPr>
          </a:p>
          <a:p>
            <a:pPr marL="1600200" marR="0" lvl="3" indent="-201723" algn="just" rtl="0">
              <a:lnSpc>
                <a:spcPct val="100000"/>
              </a:lnSpc>
              <a:spcBef>
                <a:spcPts val="0"/>
              </a:spcBef>
              <a:spcAft>
                <a:spcPts val="0"/>
              </a:spcAft>
              <a:buSzPct val="100000"/>
              <a:buChar char="–"/>
            </a:pPr>
            <a:r>
              <a:rPr lang="el-GR" sz="2550" dirty="0">
                <a:latin typeface="Calibri" panose="020F0502020204030204" pitchFamily="34" charset="0"/>
                <a:ea typeface="Calibri" panose="020F0502020204030204" pitchFamily="34" charset="0"/>
                <a:cs typeface="Calibri" panose="020F0502020204030204" pitchFamily="34" charset="0"/>
              </a:rPr>
              <a:t>Μουσείο Φυσικής Ιστορίας / Οικολογικό Κέντρο (</a:t>
            </a:r>
            <a:r>
              <a:rPr lang="el-GR" sz="2550" dirty="0" smtClean="0">
                <a:latin typeface="Calibri" panose="020F0502020204030204" pitchFamily="34" charset="0"/>
                <a:ea typeface="Calibri" panose="020F0502020204030204" pitchFamily="34" charset="0"/>
                <a:cs typeface="Calibri" panose="020F0502020204030204" pitchFamily="34" charset="0"/>
              </a:rPr>
              <a:t>π.χ</a:t>
            </a:r>
            <a:r>
              <a:rPr lang="el-GR" sz="2550" dirty="0">
                <a:latin typeface="Calibri" panose="020F0502020204030204" pitchFamily="34" charset="0"/>
                <a:ea typeface="Calibri" panose="020F0502020204030204" pitchFamily="34" charset="0"/>
                <a:cs typeface="Calibri" panose="020F0502020204030204" pitchFamily="34" charset="0"/>
              </a:rPr>
              <a:t>. Μουσείο Γουλανδρή)</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latin typeface="Calibri" panose="020F0502020204030204" pitchFamily="34" charset="0"/>
                <a:ea typeface="Calibri" panose="020F0502020204030204" pitchFamily="34" charset="0"/>
                <a:cs typeface="Calibri" panose="020F0502020204030204" pitchFamily="34" charset="0"/>
              </a:rPr>
              <a:t> Παρατήρηση εκθεμάτων πτηνών και συζήτηση για τα</a:t>
            </a:r>
            <a:endParaRPr sz="2550" dirty="0">
              <a:latin typeface="Calibri" panose="020F0502020204030204" pitchFamily="34" charset="0"/>
              <a:ea typeface="Calibri" panose="020F0502020204030204" pitchFamily="34" charset="0"/>
              <a:cs typeface="Calibri" panose="020F0502020204030204" pitchFamily="34" charset="0"/>
            </a:endParaRPr>
          </a:p>
          <a:p>
            <a:pPr marL="1828800" marR="0" lvl="0" indent="0" algn="just" rtl="0">
              <a:lnSpc>
                <a:spcPct val="100000"/>
              </a:lnSpc>
              <a:spcBef>
                <a:spcPts val="0"/>
              </a:spcBef>
              <a:spcAft>
                <a:spcPts val="0"/>
              </a:spcAft>
              <a:buNone/>
            </a:pPr>
            <a:r>
              <a:rPr lang="el-GR" sz="2550" dirty="0">
                <a:latin typeface="Calibri" panose="020F0502020204030204" pitchFamily="34" charset="0"/>
                <a:ea typeface="Calibri" panose="020F0502020204030204" pitchFamily="34" charset="0"/>
                <a:cs typeface="Calibri" panose="020F0502020204030204" pitchFamily="34" charset="0"/>
              </a:rPr>
              <a:t>  χαρακτηριστικά τους.</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latin typeface="Calibri" panose="020F0502020204030204" pitchFamily="34" charset="0"/>
                <a:ea typeface="Calibri" panose="020F0502020204030204" pitchFamily="34" charset="0"/>
                <a:cs typeface="Calibri" panose="020F0502020204030204" pitchFamily="34" charset="0"/>
              </a:rPr>
              <a:t> Ζωγραφίζουμε τα πτηνά που είδαμε</a:t>
            </a:r>
            <a:endParaRPr sz="255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ct val="83044"/>
              <a:buNone/>
            </a:pPr>
            <a:endParaRPr sz="2550" dirty="0">
              <a:latin typeface="Calibri" panose="020F0502020204030204" pitchFamily="34" charset="0"/>
              <a:ea typeface="Calibri" panose="020F0502020204030204" pitchFamily="34" charset="0"/>
              <a:cs typeface="Calibri" panose="020F0502020204030204" pitchFamily="34" charset="0"/>
            </a:endParaRPr>
          </a:p>
          <a:p>
            <a:pPr marL="1600200" marR="0" lvl="3" indent="-201723" algn="just" rtl="0">
              <a:lnSpc>
                <a:spcPct val="100000"/>
              </a:lnSpc>
              <a:spcBef>
                <a:spcPts val="0"/>
              </a:spcBef>
              <a:spcAft>
                <a:spcPts val="0"/>
              </a:spcAft>
              <a:buSzPct val="100000"/>
              <a:buChar char="–"/>
            </a:pPr>
            <a:r>
              <a:rPr lang="el-GR" sz="2550" dirty="0">
                <a:latin typeface="Calibri" panose="020F0502020204030204" pitchFamily="34" charset="0"/>
                <a:ea typeface="Calibri" panose="020F0502020204030204" pitchFamily="34" charset="0"/>
                <a:cs typeface="Calibri" panose="020F0502020204030204" pitchFamily="34" charset="0"/>
              </a:rPr>
              <a:t>Υλικό από μουσεία για δραστηριότητες στο νηπιαγωγείο:</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3"/>
              </a:rPr>
              <a:t>https://www.nhm.ac.uk/schools/teaching-resources/key-stage-1/habitats-and-food-chains.html</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4"/>
              </a:rPr>
              <a:t>https://www.nhm.ac.uk/discover/craft.html</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5"/>
              </a:rPr>
              <a:t>https://www.nhm.ac.uk/discover/how-to-make-and-use-a-nature-journal-to-record-your-wildlife-obs.html</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6"/>
              </a:rPr>
              <a:t>https://www.nhm.ac.uk/discover/how-to-make-a-bird-nesting-box.html</a:t>
            </a:r>
            <a:endParaRPr sz="2550" dirty="0">
              <a:latin typeface="Calibri" panose="020F0502020204030204" pitchFamily="34" charset="0"/>
              <a:ea typeface="Calibri" panose="020F0502020204030204" pitchFamily="34" charset="0"/>
              <a:cs typeface="Calibri" panose="020F0502020204030204" pitchFamily="34" charset="0"/>
            </a:endParaRPr>
          </a:p>
          <a:p>
            <a:pPr marL="2057400" marR="0" lvl="4" indent="-239823" algn="just" rtl="0">
              <a:lnSpc>
                <a:spcPct val="100000"/>
              </a:lnSpc>
              <a:spcBef>
                <a:spcPts val="0"/>
              </a:spcBef>
              <a:spcAft>
                <a:spcPts val="0"/>
              </a:spcAft>
              <a:buSzPct val="100000"/>
              <a:buChar char="»"/>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7"/>
              </a:rPr>
              <a:t>https://www.rspb.org.uk/birds-and-wildlife/nightingale</a:t>
            </a:r>
            <a:endParaRPr sz="2550" dirty="0">
              <a:latin typeface="Calibri" panose="020F0502020204030204" pitchFamily="34" charset="0"/>
              <a:ea typeface="Calibri" panose="020F0502020204030204" pitchFamily="34" charset="0"/>
              <a:cs typeface="Calibri" panose="020F0502020204030204" pitchFamily="34" charset="0"/>
            </a:endParaRPr>
          </a:p>
          <a:p>
            <a:pPr marL="1600200" lvl="0" indent="0" algn="just" rtl="0">
              <a:lnSpc>
                <a:spcPct val="100000"/>
              </a:lnSpc>
              <a:spcBef>
                <a:spcPts val="0"/>
              </a:spcBef>
              <a:spcAft>
                <a:spcPts val="0"/>
              </a:spcAft>
              <a:buSzPct val="88235"/>
              <a:buNone/>
            </a:pPr>
            <a:endParaRPr sz="2400" dirty="0"/>
          </a:p>
          <a:p>
            <a:pPr marL="1600200" marR="0" lvl="0" indent="0" algn="just" rtl="0">
              <a:lnSpc>
                <a:spcPct val="100000"/>
              </a:lnSpc>
              <a:spcBef>
                <a:spcPts val="0"/>
              </a:spcBef>
              <a:spcAft>
                <a:spcPts val="0"/>
              </a:spcAft>
              <a:buSzPct val="156862"/>
              <a:buNone/>
            </a:pPr>
            <a:endParaRPr sz="1350" b="1" dirty="0">
              <a:latin typeface="Arial"/>
              <a:ea typeface="Arial"/>
              <a:cs typeface="Arial"/>
              <a:sym typeface="Arial"/>
            </a:endParaRPr>
          </a:p>
          <a:p>
            <a:pPr marL="1600200" lvl="0" indent="0" algn="just" rtl="0">
              <a:lnSpc>
                <a:spcPct val="100000"/>
              </a:lnSpc>
              <a:spcBef>
                <a:spcPts val="480"/>
              </a:spcBef>
              <a:spcAft>
                <a:spcPts val="0"/>
              </a:spcAft>
              <a:buSzPct val="88235"/>
              <a:buNone/>
            </a:pP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6"/>
          <p:cNvSpPr txBox="1">
            <a:spLocks noGrp="1"/>
          </p:cNvSpPr>
          <p:nvPr>
            <p:ph type="title"/>
          </p:nvPr>
        </p:nvSpPr>
        <p:spPr>
          <a:xfrm>
            <a:off x="1763712" y="229005"/>
            <a:ext cx="7359837"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Οφέλη από την αφήγηση παραμυθιών σε παιδιά προσχολικής ηλικίας (Ι)</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59" name="Google Shape;159;p6"/>
          <p:cNvSpPr txBox="1">
            <a:spLocks noGrp="1"/>
          </p:cNvSpPr>
          <p:nvPr>
            <p:ph type="body" idx="1"/>
          </p:nvPr>
        </p:nvSpPr>
        <p:spPr>
          <a:xfrm>
            <a:off x="1763712" y="1600200"/>
            <a:ext cx="6923088" cy="4525963"/>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Τα παραμύθια συνιστούν μια μοναδική μορφή τέχνης που είναι πλήρως κατανοητή στο παιδί όπως καμιά άλλη μορφή</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just"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ικανοποιείται η βαθιά ανάγκη του παιδιού για δικαιοσύνη (ο ήρωας/η ηρωίδα πάντα ανταμείβεται και το κακό πρόσωπο έχει την τύχη που του αξίζει)</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just"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προσφέρουν φαντασιωσικό υλικό που υποδεικνύει στο παιδί με συμβολική μορφή ποια πάλη πρέπει να δώσει για να πετύχει την αυτοπραγμάτωση και συγχρόνως εγγυάται ευτυχές τέλος</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just"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προσφέρουν νέες διαστάσεις στη φαντασία του παιδιού, τις οποίες θα ήταν στην πραγματικότητα αδύνατο να ανακαλύψει μόνο του</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39700" algn="l" rtl="0">
              <a:lnSpc>
                <a:spcPct val="100000"/>
              </a:lnSpc>
              <a:spcBef>
                <a:spcPts val="640"/>
              </a:spcBef>
              <a:spcAft>
                <a:spcPts val="0"/>
              </a:spcAft>
              <a:buClr>
                <a:schemeClr val="dk1"/>
              </a:buClr>
              <a:buSzPts val="3200"/>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1" name="Google Shape;971;g38c0dd1f71a_0_65"/>
          <p:cNvSpPr txBox="1">
            <a:spLocks noGrp="1"/>
          </p:cNvSpPr>
          <p:nvPr>
            <p:ph type="title"/>
          </p:nvPr>
        </p:nvSpPr>
        <p:spPr>
          <a:xfrm>
            <a:off x="2419108" y="274638"/>
            <a:ext cx="6267691"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21000"/>
              <a:buFont typeface="Calibri"/>
              <a:buNone/>
            </a:pPr>
            <a:r>
              <a:rPr lang="el-GR" sz="4000" dirty="0">
                <a:latin typeface="Calibri" panose="020F0502020204030204" pitchFamily="34" charset="0"/>
                <a:ea typeface="Calibri" panose="020F0502020204030204" pitchFamily="34" charset="0"/>
                <a:cs typeface="Calibri" panose="020F0502020204030204" pitchFamily="34" charset="0"/>
              </a:rPr>
              <a:t>Προτεινόμενες δραστηριότητες επέκτασης: </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972" name="Google Shape;972;g38c0dd1f71a_0_65"/>
          <p:cNvSpPr txBox="1">
            <a:spLocks noGrp="1"/>
          </p:cNvSpPr>
          <p:nvPr>
            <p:ph type="body" idx="1"/>
          </p:nvPr>
        </p:nvSpPr>
        <p:spPr>
          <a:xfrm>
            <a:off x="457200" y="1960684"/>
            <a:ext cx="8686800" cy="5342100"/>
          </a:xfrm>
          <a:prstGeom prst="rect">
            <a:avLst/>
          </a:prstGeom>
          <a:noFill/>
          <a:ln>
            <a:noFill/>
          </a:ln>
        </p:spPr>
        <p:txBody>
          <a:bodyPr spcFirstLastPara="1" wrap="square" lIns="91425" tIns="45700" rIns="91425" bIns="45700" anchor="t" anchorCtr="0">
            <a:normAutofit/>
          </a:bodyPr>
          <a:lstStyle/>
          <a:p>
            <a:pPr marL="1600200" marR="0" lvl="0" indent="0" algn="l" rtl="0">
              <a:lnSpc>
                <a:spcPct val="100000"/>
              </a:lnSpc>
              <a:spcBef>
                <a:spcPts val="0"/>
              </a:spcBef>
              <a:spcAft>
                <a:spcPts val="0"/>
              </a:spcAft>
              <a:buSzPts val="1800"/>
              <a:buNone/>
            </a:pPr>
            <a:r>
              <a:rPr lang="el-GR" sz="2550" dirty="0"/>
              <a:t> </a:t>
            </a:r>
            <a:r>
              <a:rPr lang="el-GR" sz="2400" b="1" dirty="0">
                <a:latin typeface="Calibri" panose="020F0502020204030204" pitchFamily="34" charset="0"/>
                <a:ea typeface="Calibri" panose="020F0502020204030204" pitchFamily="34" charset="0"/>
                <a:cs typeface="Calibri" panose="020F0502020204030204" pitchFamily="34" charset="0"/>
              </a:rPr>
              <a:t>Ψηφιακό Μουσείο Φυσικής Ιστορίας</a:t>
            </a: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3"/>
              </a:rPr>
              <a:t> </a:t>
            </a:r>
            <a:endParaRPr dirty="0">
              <a:latin typeface="Calibri" panose="020F0502020204030204" pitchFamily="34" charset="0"/>
              <a:ea typeface="Calibri" panose="020F0502020204030204" pitchFamily="34" charset="0"/>
              <a:cs typeface="Calibri" panose="020F0502020204030204" pitchFamily="34" charset="0"/>
            </a:endParaRPr>
          </a:p>
          <a:p>
            <a:pPr marL="1600200" marR="0" lvl="0" indent="0" algn="l" rtl="0">
              <a:lnSpc>
                <a:spcPct val="100000"/>
              </a:lnSpc>
              <a:spcBef>
                <a:spcPts val="0"/>
              </a:spcBef>
              <a:spcAft>
                <a:spcPts val="0"/>
              </a:spcAft>
              <a:buSzPts val="1800"/>
              <a:buNone/>
            </a:pPr>
            <a:endParaRPr dirty="0">
              <a:latin typeface="Calibri" panose="020F0502020204030204" pitchFamily="34" charset="0"/>
              <a:ea typeface="Calibri" panose="020F0502020204030204" pitchFamily="34" charset="0"/>
              <a:cs typeface="Calibri" panose="020F0502020204030204" pitchFamily="34" charset="0"/>
            </a:endParaRPr>
          </a:p>
          <a:p>
            <a:pPr marL="1600200" marR="0" lvl="0" indent="0" algn="l" rtl="0">
              <a:lnSpc>
                <a:spcPct val="100000"/>
              </a:lnSpc>
              <a:spcBef>
                <a:spcPts val="0"/>
              </a:spcBef>
              <a:spcAft>
                <a:spcPts val="0"/>
              </a:spcAft>
              <a:buSzPts val="1800"/>
              <a:buNone/>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3"/>
              </a:rPr>
              <a:t>https://virtualtour.gnhm.gr/en/</a:t>
            </a:r>
            <a:endParaRPr sz="255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l" rtl="0">
              <a:lnSpc>
                <a:spcPct val="100000"/>
              </a:lnSpc>
              <a:spcBef>
                <a:spcPts val="0"/>
              </a:spcBef>
              <a:spcAft>
                <a:spcPts val="0"/>
              </a:spcAft>
              <a:buSzPts val="1800"/>
              <a:buNone/>
            </a:pPr>
            <a:endParaRPr sz="255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r>
              <a:rPr lang="el-GR" sz="2550" dirty="0">
                <a:solidFill>
                  <a:schemeClr val="hlink"/>
                </a:solidFill>
                <a:uFill>
                  <a:noFill/>
                </a:uFill>
                <a:latin typeface="Calibri" panose="020F0502020204030204" pitchFamily="34" charset="0"/>
                <a:ea typeface="Calibri" panose="020F0502020204030204" pitchFamily="34" charset="0"/>
                <a:cs typeface="Calibri" panose="020F0502020204030204" pitchFamily="34" charset="0"/>
                <a:hlinkClick r:id="rId4"/>
              </a:rPr>
              <a:t>https://naturalhistory.si.edu/visit/virtual-tour</a:t>
            </a:r>
            <a:endParaRPr sz="2550" dirty="0">
              <a:latin typeface="Calibri" panose="020F0502020204030204" pitchFamily="34" charset="0"/>
              <a:ea typeface="Calibri" panose="020F0502020204030204" pitchFamily="34" charset="0"/>
              <a:cs typeface="Calibri" panose="020F0502020204030204" pitchFamily="34" charset="0"/>
            </a:endParaRPr>
          </a:p>
          <a:p>
            <a:pPr marL="1600200" marR="0" lvl="0" indent="0" algn="just" rtl="0">
              <a:lnSpc>
                <a:spcPct val="100000"/>
              </a:lnSpc>
              <a:spcBef>
                <a:spcPts val="0"/>
              </a:spcBef>
              <a:spcAft>
                <a:spcPts val="0"/>
              </a:spcAft>
              <a:buSzPts val="1800"/>
              <a:buNone/>
            </a:pPr>
            <a:endParaRPr sz="2550" dirty="0"/>
          </a:p>
          <a:p>
            <a:pPr marL="1600200" marR="0" lvl="0" indent="0" algn="just" rtl="0">
              <a:lnSpc>
                <a:spcPct val="100000"/>
              </a:lnSpc>
              <a:spcBef>
                <a:spcPts val="0"/>
              </a:spcBef>
              <a:spcAft>
                <a:spcPts val="0"/>
              </a:spcAft>
              <a:buSzPts val="1800"/>
              <a:buNone/>
            </a:pPr>
            <a:endParaRPr sz="2550" dirty="0"/>
          </a:p>
          <a:p>
            <a:pPr marL="1600200" lvl="0" indent="0" algn="just" rtl="0">
              <a:lnSpc>
                <a:spcPct val="100000"/>
              </a:lnSpc>
              <a:spcBef>
                <a:spcPts val="0"/>
              </a:spcBef>
              <a:spcAft>
                <a:spcPts val="0"/>
              </a:spcAft>
              <a:buSzPts val="1800"/>
              <a:buNone/>
            </a:pPr>
            <a:endParaRPr sz="2400" dirty="0"/>
          </a:p>
          <a:p>
            <a:pPr marL="1600200" marR="0" lvl="0" indent="0" algn="just" rtl="0">
              <a:lnSpc>
                <a:spcPct val="100000"/>
              </a:lnSpc>
              <a:spcBef>
                <a:spcPts val="0"/>
              </a:spcBef>
              <a:spcAft>
                <a:spcPts val="0"/>
              </a:spcAft>
              <a:buSzPts val="1800"/>
              <a:buNone/>
            </a:pPr>
            <a:endParaRPr sz="1350" b="1" dirty="0">
              <a:latin typeface="Arial"/>
              <a:ea typeface="Arial"/>
              <a:cs typeface="Arial"/>
              <a:sym typeface="Arial"/>
            </a:endParaRPr>
          </a:p>
          <a:p>
            <a:pPr marL="1600200" lvl="0" indent="0" algn="just" rtl="0">
              <a:lnSpc>
                <a:spcPct val="100000"/>
              </a:lnSpc>
              <a:spcBef>
                <a:spcPts val="480"/>
              </a:spcBef>
              <a:spcAft>
                <a:spcPts val="0"/>
              </a:spcAft>
              <a:buSzPts val="1800"/>
              <a:buNone/>
            </a:pPr>
            <a:endParaRPr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8" name="Google Shape;978;p48"/>
          <p:cNvSpPr txBox="1">
            <a:spLocks noGrp="1"/>
          </p:cNvSpPr>
          <p:nvPr>
            <p:ph type="title"/>
          </p:nvPr>
        </p:nvSpPr>
        <p:spPr>
          <a:xfrm>
            <a:off x="1907700" y="-118952"/>
            <a:ext cx="7345206"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149382"/>
              <a:buFont typeface="Calibri"/>
              <a:buNone/>
            </a:pPr>
            <a:r>
              <a:rPr lang="el-GR" sz="2800" dirty="0"/>
              <a:t> </a:t>
            </a:r>
            <a:r>
              <a:rPr lang="el-GR" sz="3200" dirty="0">
                <a:latin typeface="Calibri" panose="020F0502020204030204" pitchFamily="34" charset="0"/>
                <a:ea typeface="Calibri" panose="020F0502020204030204" pitchFamily="34" charset="0"/>
                <a:cs typeface="Calibri" panose="020F0502020204030204" pitchFamily="34" charset="0"/>
              </a:rPr>
              <a:t>Προτεινόμενη βιβλιογραφία για παιδιά</a:t>
            </a:r>
            <a:endParaRPr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979" name="Google Shape;979;p48"/>
          <p:cNvGrpSpPr/>
          <p:nvPr/>
        </p:nvGrpSpPr>
        <p:grpSpPr>
          <a:xfrm>
            <a:off x="1907700" y="1025216"/>
            <a:ext cx="6779096" cy="5231076"/>
            <a:chOff x="0" y="26905"/>
            <a:chExt cx="6779096" cy="4472152"/>
          </a:xfrm>
        </p:grpSpPr>
        <p:sp>
          <p:nvSpPr>
            <p:cNvPr id="980" name="Google Shape;980;p48"/>
            <p:cNvSpPr/>
            <p:nvPr/>
          </p:nvSpPr>
          <p:spPr>
            <a:xfrm>
              <a:off x="0" y="204025"/>
              <a:ext cx="6779096" cy="302400"/>
            </a:xfrm>
            <a:prstGeom prst="rect">
              <a:avLst/>
            </a:prstGeom>
            <a:solidFill>
              <a:schemeClr val="lt1">
                <a:alpha val="89411"/>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8"/>
            <p:cNvSpPr/>
            <p:nvPr/>
          </p:nvSpPr>
          <p:spPr>
            <a:xfrm>
              <a:off x="338954" y="26905"/>
              <a:ext cx="4745367" cy="35424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8"/>
            <p:cNvSpPr txBox="1"/>
            <p:nvPr/>
          </p:nvSpPr>
          <p:spPr>
            <a:xfrm>
              <a:off x="356247" y="44198"/>
              <a:ext cx="4710781" cy="319654"/>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a:solidFill>
                    <a:schemeClr val="lt1"/>
                  </a:solidFill>
                  <a:latin typeface="Calibri"/>
                  <a:ea typeface="Calibri"/>
                  <a:cs typeface="Calibri"/>
                  <a:sym typeface="Calibri"/>
                </a:rPr>
                <a:t>Το διαφορετικό αηδόνι – Παρασκευή Σαμαρά </a:t>
              </a:r>
              <a:endParaRPr b="0" i="0" u="none" strike="noStrike" cap="none">
                <a:solidFill>
                  <a:schemeClr val="lt1"/>
                </a:solidFill>
                <a:latin typeface="Calibri"/>
                <a:ea typeface="Calibri"/>
                <a:cs typeface="Calibri"/>
                <a:sym typeface="Calibri"/>
              </a:endParaRPr>
            </a:p>
          </p:txBody>
        </p:sp>
        <p:sp>
          <p:nvSpPr>
            <p:cNvPr id="983" name="Google Shape;983;p48"/>
            <p:cNvSpPr/>
            <p:nvPr/>
          </p:nvSpPr>
          <p:spPr>
            <a:xfrm>
              <a:off x="0" y="912032"/>
              <a:ext cx="6779096" cy="302400"/>
            </a:xfrm>
            <a:prstGeom prst="rect">
              <a:avLst/>
            </a:prstGeom>
            <a:solidFill>
              <a:schemeClr val="lt1">
                <a:alpha val="89411"/>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8"/>
            <p:cNvSpPr/>
            <p:nvPr/>
          </p:nvSpPr>
          <p:spPr>
            <a:xfrm>
              <a:off x="338954" y="571225"/>
              <a:ext cx="4745367" cy="517927"/>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8"/>
            <p:cNvSpPr txBox="1"/>
            <p:nvPr/>
          </p:nvSpPr>
          <p:spPr>
            <a:xfrm>
              <a:off x="364237" y="596508"/>
              <a:ext cx="4694801" cy="467361"/>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a:solidFill>
                    <a:schemeClr val="lt1"/>
                  </a:solidFill>
                  <a:latin typeface="Calibri"/>
                  <a:ea typeface="Calibri"/>
                  <a:cs typeface="Calibri"/>
                  <a:sym typeface="Calibri"/>
                </a:rPr>
                <a:t>Το αηδόνι με τις δυο πατρίδες – Δόξα Κωτσαλίδου</a:t>
              </a:r>
              <a:endParaRPr sz="1600" b="0" i="0" u="none" strike="noStrike" cap="none">
                <a:solidFill>
                  <a:schemeClr val="lt1"/>
                </a:solidFill>
                <a:latin typeface="Calibri"/>
                <a:ea typeface="Calibri"/>
                <a:cs typeface="Calibri"/>
                <a:sym typeface="Calibri"/>
              </a:endParaRPr>
            </a:p>
          </p:txBody>
        </p:sp>
        <p:sp>
          <p:nvSpPr>
            <p:cNvPr id="986" name="Google Shape;986;p48"/>
            <p:cNvSpPr/>
            <p:nvPr/>
          </p:nvSpPr>
          <p:spPr>
            <a:xfrm>
              <a:off x="0" y="1637946"/>
              <a:ext cx="6779096" cy="302400"/>
            </a:xfrm>
            <a:prstGeom prst="rect">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8"/>
            <p:cNvSpPr/>
            <p:nvPr/>
          </p:nvSpPr>
          <p:spPr>
            <a:xfrm>
              <a:off x="338954" y="1279232"/>
              <a:ext cx="4745367" cy="535834"/>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8"/>
            <p:cNvSpPr txBox="1"/>
            <p:nvPr/>
          </p:nvSpPr>
          <p:spPr>
            <a:xfrm>
              <a:off x="365111" y="1305389"/>
              <a:ext cx="4693053" cy="483520"/>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a:solidFill>
                    <a:schemeClr val="lt1"/>
                  </a:solidFill>
                  <a:latin typeface="Calibri"/>
                  <a:ea typeface="Calibri"/>
                  <a:cs typeface="Calibri"/>
                  <a:sym typeface="Calibri"/>
                </a:rPr>
                <a:t>Το αηδόνι και η μελωδία της αγάπης – Αντώνης Λαμπρινίδης</a:t>
              </a:r>
              <a:endParaRPr b="0" i="0" u="none" strike="noStrike" cap="none">
                <a:solidFill>
                  <a:schemeClr val="lt1"/>
                </a:solidFill>
                <a:latin typeface="Calibri"/>
                <a:ea typeface="Calibri"/>
                <a:cs typeface="Calibri"/>
                <a:sym typeface="Calibri"/>
              </a:endParaRPr>
            </a:p>
          </p:txBody>
        </p:sp>
        <p:sp>
          <p:nvSpPr>
            <p:cNvPr id="989" name="Google Shape;989;p48"/>
            <p:cNvSpPr/>
            <p:nvPr/>
          </p:nvSpPr>
          <p:spPr>
            <a:xfrm>
              <a:off x="0" y="2399670"/>
              <a:ext cx="6779096" cy="302400"/>
            </a:xfrm>
            <a:prstGeom prst="rect">
              <a:avLst/>
            </a:prstGeom>
            <a:solidFill>
              <a:schemeClr val="lt1">
                <a:alpha val="89411"/>
              </a:schemeClr>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8"/>
            <p:cNvSpPr/>
            <p:nvPr/>
          </p:nvSpPr>
          <p:spPr>
            <a:xfrm>
              <a:off x="338954" y="2005146"/>
              <a:ext cx="4745367" cy="571644"/>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8"/>
            <p:cNvSpPr txBox="1"/>
            <p:nvPr/>
          </p:nvSpPr>
          <p:spPr>
            <a:xfrm>
              <a:off x="366859" y="2033051"/>
              <a:ext cx="4689557" cy="515834"/>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dirty="0">
                  <a:solidFill>
                    <a:schemeClr val="lt1"/>
                  </a:solidFill>
                  <a:latin typeface="Calibri"/>
                  <a:ea typeface="Calibri"/>
                  <a:cs typeface="Calibri"/>
                  <a:sym typeface="Calibri"/>
                </a:rPr>
                <a:t>Η Μελίνα και το παράφωνο αηδόνι – Στέφανος Δορμπαράκης</a:t>
              </a:r>
              <a:endParaRPr b="0" i="0" u="none" strike="noStrike" cap="none" dirty="0">
                <a:solidFill>
                  <a:schemeClr val="lt1"/>
                </a:solidFill>
                <a:latin typeface="Calibri"/>
                <a:ea typeface="Calibri"/>
                <a:cs typeface="Calibri"/>
                <a:sym typeface="Calibri"/>
              </a:endParaRPr>
            </a:p>
          </p:txBody>
        </p:sp>
        <p:sp>
          <p:nvSpPr>
            <p:cNvPr id="992" name="Google Shape;992;p48"/>
            <p:cNvSpPr/>
            <p:nvPr/>
          </p:nvSpPr>
          <p:spPr>
            <a:xfrm>
              <a:off x="0" y="3108017"/>
              <a:ext cx="6779096" cy="302400"/>
            </a:xfrm>
            <a:prstGeom prst="rect">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8"/>
            <p:cNvSpPr/>
            <p:nvPr/>
          </p:nvSpPr>
          <p:spPr>
            <a:xfrm>
              <a:off x="338954" y="2766870"/>
              <a:ext cx="4745367" cy="518267"/>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8"/>
            <p:cNvSpPr txBox="1"/>
            <p:nvPr/>
          </p:nvSpPr>
          <p:spPr>
            <a:xfrm>
              <a:off x="364254" y="2792170"/>
              <a:ext cx="4694767" cy="467667"/>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a:solidFill>
                    <a:schemeClr val="lt1"/>
                  </a:solidFill>
                  <a:latin typeface="Calibri"/>
                  <a:ea typeface="Calibri"/>
                  <a:cs typeface="Calibri"/>
                  <a:sym typeface="Calibri"/>
                </a:rPr>
                <a:t>Ο κούκος…αηδόνι – Βεατρίκη Κάντζολα – Σαμπατάκου</a:t>
              </a:r>
              <a:endParaRPr b="0" i="0" u="none" strike="noStrike" cap="none">
                <a:solidFill>
                  <a:schemeClr val="lt1"/>
                </a:solidFill>
                <a:latin typeface="Calibri"/>
                <a:ea typeface="Calibri"/>
                <a:cs typeface="Calibri"/>
                <a:sym typeface="Calibri"/>
              </a:endParaRPr>
            </a:p>
          </p:txBody>
        </p:sp>
        <p:sp>
          <p:nvSpPr>
            <p:cNvPr id="995" name="Google Shape;995;p48"/>
            <p:cNvSpPr/>
            <p:nvPr/>
          </p:nvSpPr>
          <p:spPr>
            <a:xfrm>
              <a:off x="0" y="3652337"/>
              <a:ext cx="6779096" cy="302400"/>
            </a:xfrm>
            <a:prstGeom prst="rect">
              <a:avLst/>
            </a:prstGeom>
            <a:solidFill>
              <a:schemeClr val="lt1">
                <a:alpha val="89411"/>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8"/>
            <p:cNvSpPr/>
            <p:nvPr/>
          </p:nvSpPr>
          <p:spPr>
            <a:xfrm>
              <a:off x="338954" y="3475217"/>
              <a:ext cx="4745367" cy="35424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8"/>
            <p:cNvSpPr txBox="1"/>
            <p:nvPr/>
          </p:nvSpPr>
          <p:spPr>
            <a:xfrm>
              <a:off x="356247" y="3492510"/>
              <a:ext cx="4710781" cy="319654"/>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a:solidFill>
                    <a:schemeClr val="lt1"/>
                  </a:solidFill>
                  <a:latin typeface="Calibri"/>
                  <a:ea typeface="Calibri"/>
                  <a:cs typeface="Calibri"/>
                  <a:sym typeface="Calibri"/>
                </a:rPr>
                <a:t>Το αηδόνι και το τριαντάφυλλο – Όσκαρ Ουάιλντ</a:t>
              </a:r>
              <a:endParaRPr b="0" i="0" u="none" strike="noStrike" cap="none">
                <a:solidFill>
                  <a:schemeClr val="lt1"/>
                </a:solidFill>
                <a:latin typeface="Calibri"/>
                <a:ea typeface="Calibri"/>
                <a:cs typeface="Calibri"/>
                <a:sym typeface="Calibri"/>
              </a:endParaRPr>
            </a:p>
          </p:txBody>
        </p:sp>
        <p:sp>
          <p:nvSpPr>
            <p:cNvPr id="998" name="Google Shape;998;p48"/>
            <p:cNvSpPr/>
            <p:nvPr/>
          </p:nvSpPr>
          <p:spPr>
            <a:xfrm>
              <a:off x="0" y="4196657"/>
              <a:ext cx="6779096" cy="302400"/>
            </a:xfrm>
            <a:prstGeom prst="rect">
              <a:avLst/>
            </a:prstGeom>
            <a:solidFill>
              <a:schemeClr val="lt1">
                <a:alpha val="89411"/>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8"/>
            <p:cNvSpPr/>
            <p:nvPr/>
          </p:nvSpPr>
          <p:spPr>
            <a:xfrm>
              <a:off x="338954" y="4019537"/>
              <a:ext cx="4745367" cy="35424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8"/>
            <p:cNvSpPr txBox="1"/>
            <p:nvPr/>
          </p:nvSpPr>
          <p:spPr>
            <a:xfrm>
              <a:off x="356247" y="4036830"/>
              <a:ext cx="4710781" cy="319654"/>
            </a:xfrm>
            <a:prstGeom prst="rect">
              <a:avLst/>
            </a:prstGeom>
            <a:noFill/>
            <a:ln>
              <a:noFill/>
            </a:ln>
          </p:spPr>
          <p:txBody>
            <a:bodyPr spcFirstLastPara="1" wrap="square" lIns="179350" tIns="0" rIns="17935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l-GR" b="0" i="0" u="none" strike="noStrike" cap="none">
                  <a:solidFill>
                    <a:schemeClr val="lt1"/>
                  </a:solidFill>
                  <a:latin typeface="Calibri"/>
                  <a:ea typeface="Calibri"/>
                  <a:cs typeface="Calibri"/>
                  <a:sym typeface="Calibri"/>
                </a:rPr>
                <a:t>Ο βασιλιάς και τ’ αηδόνι – Ζωή Βαλάση</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6" name="Google Shape;1006;p49"/>
          <p:cNvSpPr txBox="1">
            <a:spLocks noGrp="1"/>
          </p:cNvSpPr>
          <p:nvPr>
            <p:ph type="title"/>
          </p:nvPr>
        </p:nvSpPr>
        <p:spPr>
          <a:xfrm>
            <a:off x="2291786" y="274638"/>
            <a:ext cx="639501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Βιβλιογραφία</a:t>
            </a:r>
            <a:r>
              <a:rPr lang="el-GR" sz="3600" dirty="0"/>
              <a:t/>
            </a:r>
            <a:br>
              <a:rPr lang="el-GR" sz="3600" dirty="0"/>
            </a:br>
            <a:endParaRPr sz="3600" dirty="0"/>
          </a:p>
        </p:txBody>
      </p:sp>
      <p:sp>
        <p:nvSpPr>
          <p:cNvPr id="1007" name="Google Shape;1007;p49"/>
          <p:cNvSpPr txBox="1">
            <a:spLocks noGrp="1"/>
          </p:cNvSpPr>
          <p:nvPr>
            <p:ph type="body" idx="1"/>
          </p:nvPr>
        </p:nvSpPr>
        <p:spPr>
          <a:xfrm>
            <a:off x="1907700" y="1191250"/>
            <a:ext cx="6779100" cy="5257800"/>
          </a:xfrm>
          <a:prstGeom prst="rect">
            <a:avLst/>
          </a:prstGeom>
          <a:noFill/>
          <a:ln>
            <a:noFill/>
          </a:ln>
        </p:spPr>
        <p:txBody>
          <a:bodyPr spcFirstLastPara="1" wrap="square" lIns="91425" tIns="45700" rIns="91425" bIns="45700" anchor="t" anchorCtr="0">
            <a:normAutofit/>
          </a:bodyPr>
          <a:lstStyle/>
          <a:p>
            <a:pPr marL="228600" lvl="0" indent="-241300" algn="just" rtl="0">
              <a:lnSpc>
                <a:spcPct val="90000"/>
              </a:lnSpc>
              <a:spcBef>
                <a:spcPts val="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Appleyard, J.A., S.J., (2017). Η διαμόρφωση του αναγνώστη: Η λογοτεχνική εμπειρία από την παιδική ηλικία έως την ενηλικίωση. Επιμ. Κ.Δ. Μαλαφάντης, μτφρ. Κ. Δεσποινιάδης, Αθήνα: Gutenberg.</a:t>
            </a:r>
            <a:endParaRPr sz="1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Δορμπαράκης, Γ., &amp; Πριμικύρη, Σ. (2022). Παιχνίδια Φιλαναγνωσίας στην Πρωτοβάθμια Εκπαίδευση. </a:t>
            </a:r>
            <a:r>
              <a:rPr lang="el-GR" sz="1500" i="1" dirty="0">
                <a:solidFill>
                  <a:srgbClr val="000000"/>
                </a:solidFill>
                <a:latin typeface="Calibri" panose="020F0502020204030204" pitchFamily="34" charset="0"/>
                <a:ea typeface="Calibri" panose="020F0502020204030204" pitchFamily="34" charset="0"/>
                <a:cs typeface="Calibri" panose="020F0502020204030204" pitchFamily="34" charset="0"/>
              </a:rPr>
              <a:t>Culture-Journal of Culture in Tourism, Art &amp; Education</a:t>
            </a: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500" i="1"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(5).</a:t>
            </a:r>
            <a:endParaRPr sz="1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Μαλαφάντης, Κ. Δ. (2011). Το παραμύθι στην εκπαίδευση: Ψυχοπαιδαγωγική διάσταση και αξιοποίηση</a:t>
            </a:r>
            <a:r>
              <a:rPr lang="el-GR" sz="1500" i="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 Αθήνα: Διάδραση.</a:t>
            </a:r>
            <a:endParaRPr sz="3400" dirty="0">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Μαλαφάντης, Κ. Δ. (2021). Η αφήγηση του παραμυθιού ως μέσο ανάπτυξης της δημιουργικότητας του παιδιού. </a:t>
            </a:r>
            <a:r>
              <a:rPr lang="el-GR" sz="1500" i="1" dirty="0">
                <a:solidFill>
                  <a:srgbClr val="000000"/>
                </a:solidFill>
                <a:latin typeface="Calibri" panose="020F0502020204030204" pitchFamily="34" charset="0"/>
                <a:ea typeface="Calibri" panose="020F0502020204030204" pitchFamily="34" charset="0"/>
                <a:cs typeface="Calibri" panose="020F0502020204030204" pitchFamily="34" charset="0"/>
              </a:rPr>
              <a:t>MusEd: Μουσείο–Σχολείο–Εκπαίδευση</a:t>
            </a: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500" i="1"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(1).</a:t>
            </a:r>
            <a:endParaRPr sz="3400" dirty="0">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Μπέτελχαϊμ, Μ. (1995). Η γοητεία των παραμυθιών - Μια ψυχαναλυτική προσέγγιση. Αθήνα: Γλάρος.</a:t>
            </a:r>
            <a:endParaRPr sz="3400" dirty="0">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Παπαδάτος, Γ. (2009). Παιδικό βιβλίο και φιλαναγνωσία. Θεωρητικές αναφορές και προσεγγίσεις – Δραστηριότητες. Αθήνα: Πατάκης.</a:t>
            </a:r>
            <a:endParaRPr sz="3400" dirty="0">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Πεντέρη, Ε., Χλαπάνα, Ε., Μέλλιου, Κ., Φιλιππίδη, Α., &amp; Μαρινάτου, Θ. (2022). Πρόγραμμα Σπουδών Για την Προσχολική Εκπαίδευση – Διευρυμένη Εκδοχή (2η Έκδοση, 2022 ΙΕΠ).</a:t>
            </a:r>
            <a:endParaRPr sz="3400" dirty="0">
              <a:latin typeface="Calibri" panose="020F0502020204030204" pitchFamily="34" charset="0"/>
              <a:ea typeface="Calibri" panose="020F0502020204030204" pitchFamily="34" charset="0"/>
              <a:cs typeface="Calibri" panose="020F0502020204030204" pitchFamily="34" charset="0"/>
            </a:endParaRPr>
          </a:p>
          <a:p>
            <a:pPr marL="228600" lvl="0" indent="-241300" algn="just" rtl="0">
              <a:lnSpc>
                <a:spcPct val="90000"/>
              </a:lnSpc>
              <a:spcBef>
                <a:spcPts val="1000"/>
              </a:spcBef>
              <a:spcAft>
                <a:spcPts val="0"/>
              </a:spcAft>
              <a:buClr>
                <a:srgbClr val="000000"/>
              </a:buClr>
              <a:buSzPts val="1500"/>
              <a:buChar char="•"/>
            </a:pPr>
            <a:r>
              <a:rPr lang="el-GR" sz="1500" dirty="0">
                <a:solidFill>
                  <a:srgbClr val="000000"/>
                </a:solidFill>
                <a:latin typeface="Calibri" panose="020F0502020204030204" pitchFamily="34" charset="0"/>
                <a:ea typeface="Calibri" panose="020F0502020204030204" pitchFamily="34" charset="0"/>
                <a:cs typeface="Calibri" panose="020F0502020204030204" pitchFamily="34" charset="0"/>
              </a:rPr>
              <a:t>Πεντέρη, Ε., Χλαπάνα, Ε., Μέλλιου, Κ., Φιλιππίδη, Α., &amp; Μαρινάτου, Θ. (2022). </a:t>
            </a:r>
            <a:r>
              <a:rPr lang="el-GR" sz="1500" i="1" dirty="0">
                <a:solidFill>
                  <a:srgbClr val="000000"/>
                </a:solidFill>
                <a:latin typeface="Calibri" panose="020F0502020204030204" pitchFamily="34" charset="0"/>
                <a:ea typeface="Calibri" panose="020F0502020204030204" pitchFamily="34" charset="0"/>
                <a:cs typeface="Calibri" panose="020F0502020204030204" pitchFamily="34" charset="0"/>
              </a:rPr>
              <a:t>Οδηγός νηπιαγωγού - Υποστηρικτικό υλικό. Πυξίδα: Θεωρητικό και Μεθοδολογικό Πλαίσιο-Πρακτικές Εφαρμογές και Διδακτικοί Σχεδιασμοί.</a:t>
            </a:r>
            <a:endParaRPr sz="3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3" name="Google Shape;1013;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40"/>
              <a:buFont typeface="Calibri"/>
              <a:buNone/>
            </a:pPr>
            <a:r>
              <a:rPr lang="el-GR" dirty="0"/>
              <a:t>		</a:t>
            </a:r>
            <a:r>
              <a:rPr lang="el-GR" sz="4000" dirty="0">
                <a:latin typeface="Calibri" panose="020F0502020204030204" pitchFamily="34" charset="0"/>
                <a:ea typeface="Calibri" panose="020F0502020204030204" pitchFamily="34" charset="0"/>
                <a:cs typeface="Calibri" panose="020F0502020204030204" pitchFamily="34" charset="0"/>
              </a:rPr>
              <a:t>Χρήσιμοι Σύνδεσμοι</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1014" name="Google Shape;1014;p63"/>
          <p:cNvSpPr txBox="1">
            <a:spLocks noGrp="1"/>
          </p:cNvSpPr>
          <p:nvPr>
            <p:ph type="body" idx="1"/>
          </p:nvPr>
        </p:nvSpPr>
        <p:spPr>
          <a:xfrm>
            <a:off x="1642071" y="1417638"/>
            <a:ext cx="7666800" cy="5158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ct val="53907"/>
              <a:buNone/>
            </a:pPr>
            <a:endParaRPr sz="3339" dirty="0">
              <a:latin typeface="Calibri" panose="020F0502020204030204" pitchFamily="34" charset="0"/>
              <a:ea typeface="Calibri" panose="020F0502020204030204" pitchFamily="34" charset="0"/>
              <a:cs typeface="Calibri" panose="020F0502020204030204" pitchFamily="34" charset="0"/>
            </a:endParaRPr>
          </a:p>
          <a:p>
            <a:pPr marL="457200" lvl="0" indent="-337306" algn="l" rtl="0">
              <a:lnSpc>
                <a:spcPct val="100000"/>
              </a:lnSpc>
              <a:spcBef>
                <a:spcPts val="360"/>
              </a:spcBef>
              <a:spcAft>
                <a:spcPts val="0"/>
              </a:spcAft>
              <a:buClr>
                <a:schemeClr val="dk1"/>
              </a:buClr>
              <a:buSzPct val="82030"/>
              <a:buChar char="•"/>
            </a:pPr>
            <a:r>
              <a:rPr lang="el-GR" sz="2100" dirty="0">
                <a:latin typeface="Calibri" panose="020F0502020204030204" pitchFamily="34" charset="0"/>
                <a:ea typeface="Calibri" panose="020F0502020204030204" pitchFamily="34" charset="0"/>
                <a:cs typeface="Calibri" panose="020F0502020204030204" pitchFamily="34" charset="0"/>
              </a:rPr>
              <a:t>Θεσμικό πλαίσιο: </a:t>
            </a:r>
            <a:r>
              <a:rPr lang="el-GR" sz="21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https://www.iep.edu.gr/thesmiko-plaisio-4/</a:t>
            </a:r>
            <a:endParaRPr sz="2100" dirty="0">
              <a:latin typeface="Calibri" panose="020F0502020204030204" pitchFamily="34" charset="0"/>
              <a:ea typeface="Calibri" panose="020F0502020204030204" pitchFamily="34" charset="0"/>
              <a:cs typeface="Calibri" panose="020F0502020204030204" pitchFamily="34" charset="0"/>
            </a:endParaRPr>
          </a:p>
          <a:p>
            <a:pPr marL="457200" lvl="0" indent="0" algn="l" rtl="0">
              <a:lnSpc>
                <a:spcPct val="100000"/>
              </a:lnSpc>
              <a:spcBef>
                <a:spcPts val="360"/>
              </a:spcBef>
              <a:spcAft>
                <a:spcPts val="0"/>
              </a:spcAft>
              <a:buNone/>
            </a:pPr>
            <a:endParaRPr sz="21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endParaRPr>
          </a:p>
          <a:p>
            <a:pPr marL="457200" lvl="0" indent="-337306" algn="l" rtl="0">
              <a:lnSpc>
                <a:spcPct val="100000"/>
              </a:lnSpc>
              <a:spcBef>
                <a:spcPts val="360"/>
              </a:spcBef>
              <a:spcAft>
                <a:spcPts val="0"/>
              </a:spcAft>
              <a:buClr>
                <a:schemeClr val="dk1"/>
              </a:buClr>
              <a:buSzPct val="82030"/>
              <a:buChar char="•"/>
            </a:pPr>
            <a:r>
              <a:rPr lang="el-GR" sz="2100" dirty="0">
                <a:latin typeface="Calibri" panose="020F0502020204030204" pitchFamily="34" charset="0"/>
                <a:ea typeface="Calibri" panose="020F0502020204030204" pitchFamily="34" charset="0"/>
                <a:cs typeface="Calibri" panose="020F0502020204030204" pitchFamily="34" charset="0"/>
              </a:rPr>
              <a:t>Λογοτεχνικά έργα σε ψηφιακή μορφή για το Νηπιαγωγείο: </a:t>
            </a:r>
            <a:r>
              <a:rPr lang="el-GR" sz="21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https://www.iep.edu.gr/logotechnika-erga/?e-filter-a6f1f34-category=nipiagogeio</a:t>
            </a:r>
            <a:endParaRPr sz="2100" dirty="0">
              <a:latin typeface="Calibri" panose="020F0502020204030204" pitchFamily="34" charset="0"/>
              <a:ea typeface="Calibri" panose="020F0502020204030204" pitchFamily="34" charset="0"/>
              <a:cs typeface="Calibri" panose="020F0502020204030204" pitchFamily="34" charset="0"/>
            </a:endParaRPr>
          </a:p>
          <a:p>
            <a:pPr marL="457200" lvl="0" indent="0" algn="l" rtl="0">
              <a:lnSpc>
                <a:spcPct val="100000"/>
              </a:lnSpc>
              <a:spcBef>
                <a:spcPts val="360"/>
              </a:spcBef>
              <a:spcAft>
                <a:spcPts val="0"/>
              </a:spcAft>
              <a:buNone/>
            </a:pPr>
            <a:endParaRPr sz="2100" dirty="0">
              <a:latin typeface="Calibri" panose="020F0502020204030204" pitchFamily="34" charset="0"/>
              <a:ea typeface="Calibri" panose="020F0502020204030204" pitchFamily="34" charset="0"/>
              <a:cs typeface="Calibri" panose="020F0502020204030204" pitchFamily="34" charset="0"/>
            </a:endParaRPr>
          </a:p>
          <a:p>
            <a:pPr marL="457200" lvl="0" indent="-337306" algn="l" rtl="0">
              <a:lnSpc>
                <a:spcPct val="100000"/>
              </a:lnSpc>
              <a:spcBef>
                <a:spcPts val="360"/>
              </a:spcBef>
              <a:spcAft>
                <a:spcPts val="0"/>
              </a:spcAft>
              <a:buClr>
                <a:schemeClr val="dk1"/>
              </a:buClr>
              <a:buSzPct val="82030"/>
              <a:buChar char="•"/>
            </a:pPr>
            <a:r>
              <a:rPr lang="el-GR" sz="2100" dirty="0">
                <a:latin typeface="Calibri" panose="020F0502020204030204" pitchFamily="34" charset="0"/>
                <a:ea typeface="Calibri" panose="020F0502020204030204" pitchFamily="34" charset="0"/>
                <a:cs typeface="Calibri" panose="020F0502020204030204" pitchFamily="34" charset="0"/>
              </a:rPr>
              <a:t>Υλικό: </a:t>
            </a:r>
            <a:r>
              <a:rPr lang="el-GR" sz="21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4"/>
              </a:rPr>
              <a:t>https://www.iep.edu.gr/yliko_logotechnikou-vivliou/</a:t>
            </a:r>
            <a:endParaRPr sz="2100" dirty="0">
              <a:latin typeface="Calibri" panose="020F0502020204030204" pitchFamily="34" charset="0"/>
              <a:ea typeface="Calibri" panose="020F0502020204030204" pitchFamily="34" charset="0"/>
              <a:cs typeface="Calibri" panose="020F0502020204030204" pitchFamily="34" charset="0"/>
            </a:endParaRPr>
          </a:p>
          <a:p>
            <a:pPr marL="457200" lvl="0" indent="0" algn="l" rtl="0">
              <a:lnSpc>
                <a:spcPct val="100000"/>
              </a:lnSpc>
              <a:spcBef>
                <a:spcPts val="360"/>
              </a:spcBef>
              <a:spcAft>
                <a:spcPts val="0"/>
              </a:spcAft>
              <a:buNone/>
            </a:pPr>
            <a:endParaRPr sz="2100" dirty="0">
              <a:latin typeface="Calibri" panose="020F0502020204030204" pitchFamily="34" charset="0"/>
              <a:ea typeface="Calibri" panose="020F0502020204030204" pitchFamily="34" charset="0"/>
              <a:cs typeface="Calibri" panose="020F0502020204030204" pitchFamily="34" charset="0"/>
            </a:endParaRPr>
          </a:p>
          <a:p>
            <a:pPr marL="457200" lvl="0" indent="-337306" algn="l" rtl="0">
              <a:lnSpc>
                <a:spcPct val="100000"/>
              </a:lnSpc>
              <a:spcBef>
                <a:spcPts val="360"/>
              </a:spcBef>
              <a:spcAft>
                <a:spcPts val="0"/>
              </a:spcAft>
              <a:buClr>
                <a:schemeClr val="dk1"/>
              </a:buClr>
              <a:buSzPct val="82030"/>
              <a:buChar char="•"/>
            </a:pPr>
            <a:r>
              <a:rPr lang="el-GR" sz="2100" dirty="0">
                <a:latin typeface="Calibri" panose="020F0502020204030204" pitchFamily="34" charset="0"/>
                <a:ea typeface="Calibri" panose="020F0502020204030204" pitchFamily="34" charset="0"/>
                <a:cs typeface="Calibri" panose="020F0502020204030204" pitchFamily="34" charset="0"/>
              </a:rPr>
              <a:t>Εφαρμογή για κινητές συσκευές με τα λογοτεχνικά έργα σε ψηφιακή &amp; ακουστική μορφή: </a:t>
            </a:r>
            <a:r>
              <a:rPr lang="el-GR" sz="21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5"/>
              </a:rPr>
              <a:t>https://evivlio.gov.gr/</a:t>
            </a:r>
            <a:endParaRPr sz="2100" dirty="0">
              <a:latin typeface="Calibri" panose="020F0502020204030204" pitchFamily="34" charset="0"/>
              <a:ea typeface="Calibri" panose="020F0502020204030204" pitchFamily="34" charset="0"/>
              <a:cs typeface="Calibri" panose="020F0502020204030204" pitchFamily="34" charset="0"/>
            </a:endParaRPr>
          </a:p>
          <a:p>
            <a:pPr marL="457200" lvl="0" indent="-228600" algn="l" rtl="0">
              <a:lnSpc>
                <a:spcPct val="100000"/>
              </a:lnSpc>
              <a:spcBef>
                <a:spcPts val="360"/>
              </a:spcBef>
              <a:spcAft>
                <a:spcPts val="0"/>
              </a:spcAft>
              <a:buClr>
                <a:schemeClr val="dk1"/>
              </a:buClr>
              <a:buSzPct val="75000"/>
              <a:buNone/>
            </a:pPr>
            <a:endParaRPr sz="2400" dirty="0"/>
          </a:p>
          <a:p>
            <a:pPr marL="457200" lvl="0" indent="-228600" algn="l" rtl="0">
              <a:lnSpc>
                <a:spcPct val="100000"/>
              </a:lnSpc>
              <a:spcBef>
                <a:spcPts val="360"/>
              </a:spcBef>
              <a:spcAft>
                <a:spcPts val="0"/>
              </a:spcAft>
              <a:buClr>
                <a:schemeClr val="dk1"/>
              </a:buClr>
              <a:buSzPct val="64285"/>
              <a:buNone/>
            </a:pPr>
            <a:endParaRPr sz="2800" dirty="0"/>
          </a:p>
          <a:p>
            <a:pPr marL="1600200" marR="0" lvl="0" indent="0" algn="just" rtl="0">
              <a:lnSpc>
                <a:spcPct val="100000"/>
              </a:lnSpc>
              <a:spcBef>
                <a:spcPts val="0"/>
              </a:spcBef>
              <a:spcAft>
                <a:spcPts val="0"/>
              </a:spcAft>
              <a:buSzPct val="70588"/>
              <a:buNone/>
            </a:pPr>
            <a:endParaRPr sz="2550" dirty="0"/>
          </a:p>
          <a:p>
            <a:pPr marL="1600200" marR="0" lvl="0" indent="0" algn="just" rtl="0">
              <a:lnSpc>
                <a:spcPct val="100000"/>
              </a:lnSpc>
              <a:spcBef>
                <a:spcPts val="0"/>
              </a:spcBef>
              <a:spcAft>
                <a:spcPts val="0"/>
              </a:spcAft>
              <a:buSzPct val="70588"/>
              <a:buNone/>
            </a:pPr>
            <a:endParaRPr sz="2550" dirty="0"/>
          </a:p>
          <a:p>
            <a:pPr marL="1600200" lvl="0" indent="0" algn="just" rtl="0">
              <a:lnSpc>
                <a:spcPct val="100000"/>
              </a:lnSpc>
              <a:spcBef>
                <a:spcPts val="0"/>
              </a:spcBef>
              <a:spcAft>
                <a:spcPts val="0"/>
              </a:spcAft>
              <a:buSzPct val="75000"/>
              <a:buNone/>
            </a:pPr>
            <a:endParaRPr sz="2400" dirty="0"/>
          </a:p>
          <a:p>
            <a:pPr marL="1600200" marR="0" lvl="0" indent="0" algn="just" rtl="0">
              <a:lnSpc>
                <a:spcPct val="100000"/>
              </a:lnSpc>
              <a:spcBef>
                <a:spcPts val="0"/>
              </a:spcBef>
              <a:spcAft>
                <a:spcPts val="0"/>
              </a:spcAft>
              <a:buSzPct val="133333"/>
              <a:buNone/>
            </a:pPr>
            <a:endParaRPr sz="1350" b="1" dirty="0">
              <a:latin typeface="Arial"/>
              <a:ea typeface="Arial"/>
              <a:cs typeface="Arial"/>
              <a:sym typeface="Arial"/>
            </a:endParaRPr>
          </a:p>
          <a:p>
            <a:pPr marL="1600200" lvl="0" indent="0" algn="just" rtl="0">
              <a:lnSpc>
                <a:spcPct val="100000"/>
              </a:lnSpc>
              <a:spcBef>
                <a:spcPts val="480"/>
              </a:spcBef>
              <a:spcAft>
                <a:spcPts val="0"/>
              </a:spcAft>
              <a:buSzPct val="75000"/>
              <a:buNone/>
            </a:pPr>
            <a:endParaRPr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20" name="Google Shape;1020;g38d7a663a87_2_15"/>
          <p:cNvSpPr txBox="1">
            <a:spLocks noGrp="1"/>
          </p:cNvSpPr>
          <p:nvPr>
            <p:ph type="title"/>
          </p:nvPr>
        </p:nvSpPr>
        <p:spPr>
          <a:xfrm>
            <a:off x="8069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4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  Σκέψεις - Προτάσεις</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021" name="Google Shape;1021;g38d7a663a87_2_15"/>
          <p:cNvSpPr txBox="1">
            <a:spLocks noGrp="1"/>
          </p:cNvSpPr>
          <p:nvPr>
            <p:ph type="body" idx="1"/>
          </p:nvPr>
        </p:nvSpPr>
        <p:spPr>
          <a:xfrm>
            <a:off x="1946400" y="1417650"/>
            <a:ext cx="7197600" cy="5440200"/>
          </a:xfrm>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ctr">
              <a:buNone/>
            </a:pPr>
            <a:r>
              <a:rPr lang="en-US" sz="2000" dirty="0">
                <a:latin typeface="Calibri" panose="020F0502020204030204" pitchFamily="34" charset="0"/>
                <a:ea typeface="Calibri" panose="020F0502020204030204" pitchFamily="34" charset="0"/>
                <a:cs typeface="Calibri" panose="020F0502020204030204" pitchFamily="34" charset="0"/>
                <a:hlinkClick r:id="rId3"/>
              </a:rPr>
              <a:t>https://padlet.com/s_papageorgiou/padlet-8ggoqtohq8rtxg1r</a:t>
            </a:r>
            <a:endParaRPr lang="el-GR" sz="2000" dirty="0">
              <a:latin typeface="Calibri" panose="020F0502020204030204" pitchFamily="34" charset="0"/>
              <a:ea typeface="Calibri" panose="020F0502020204030204" pitchFamily="34" charset="0"/>
              <a:cs typeface="Calibri" panose="020F0502020204030204" pitchFamily="34" charset="0"/>
            </a:endParaRPr>
          </a:p>
          <a:p>
            <a:pPr marL="0" lvl="0" indent="0" algn="ctr">
              <a:buNone/>
            </a:pPr>
            <a:endParaRPr sz="2100" dirty="0"/>
          </a:p>
          <a:p>
            <a:pPr marL="0" lvl="0" indent="0" algn="l" rtl="0">
              <a:spcBef>
                <a:spcPts val="360"/>
              </a:spcBef>
              <a:spcAft>
                <a:spcPts val="0"/>
              </a:spcAft>
              <a:buNone/>
            </a:pPr>
            <a:endParaRPr sz="2100" dirty="0"/>
          </a:p>
          <a:p>
            <a:pPr marL="0" lvl="0" indent="0" algn="l" rtl="0">
              <a:spcBef>
                <a:spcPts val="360"/>
              </a:spcBef>
              <a:spcAft>
                <a:spcPts val="0"/>
              </a:spcAft>
              <a:buNone/>
            </a:pPr>
            <a:endParaRPr dirty="0"/>
          </a:p>
        </p:txBody>
      </p:sp>
      <p:pic>
        <p:nvPicPr>
          <p:cNvPr id="1022" name="Google Shape;1022;g38d7a663a87_2_15" title="qr_code (1).png"/>
          <p:cNvPicPr preferRelativeResize="0"/>
          <p:nvPr/>
        </p:nvPicPr>
        <p:blipFill>
          <a:blip r:embed="rId4">
            <a:alphaModFix/>
          </a:blip>
          <a:stretch>
            <a:fillRect/>
          </a:stretch>
        </p:blipFill>
        <p:spPr>
          <a:xfrm>
            <a:off x="4078958" y="2925785"/>
            <a:ext cx="2738675" cy="27386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1913252" y="200024"/>
            <a:ext cx="7164073" cy="5953125"/>
          </a:xfrm>
          <a:prstGeom prst="rect">
            <a:avLst/>
          </a:prstGeom>
        </p:spPr>
      </p:pic>
    </p:spTree>
    <p:extLst>
      <p:ext uri="{BB962C8B-B14F-4D97-AF65-F5344CB8AC3E}">
        <p14:creationId xmlns:p14="http://schemas.microsoft.com/office/powerpoint/2010/main" val="528158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Google Shape;1027;p50"/>
          <p:cNvPicPr preferRelativeResize="0">
            <a:picLocks noGrp="1"/>
          </p:cNvPicPr>
          <p:nvPr>
            <p:ph type="body" idx="1"/>
          </p:nvPr>
        </p:nvPicPr>
        <p:blipFill rotWithShape="1">
          <a:blip r:embed="rId3">
            <a:alphaModFix/>
          </a:blip>
          <a:srcRect/>
          <a:stretch/>
        </p:blipFill>
        <p:spPr>
          <a:xfrm>
            <a:off x="152664" y="188640"/>
            <a:ext cx="8859828" cy="6644871"/>
          </a:xfrm>
          <a:prstGeom prst="rect">
            <a:avLst/>
          </a:prstGeom>
          <a:noFill/>
          <a:ln>
            <a:noFill/>
          </a:ln>
        </p:spPr>
      </p:pic>
      <p:sp>
        <p:nvSpPr>
          <p:cNvPr id="1028" name="Google Shape;1028;p50"/>
          <p:cNvSpPr txBox="1">
            <a:spLocks noGrp="1"/>
          </p:cNvSpPr>
          <p:nvPr>
            <p:ph type="title"/>
          </p:nvPr>
        </p:nvSpPr>
        <p:spPr>
          <a:xfrm>
            <a:off x="323528" y="2060848"/>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6000"/>
              <a:buFont typeface="Calibri"/>
              <a:buNone/>
            </a:pPr>
            <a:r>
              <a:rPr lang="el-GR" sz="6000" dirty="0"/>
              <a:t/>
            </a:r>
            <a:br>
              <a:rPr lang="el-GR" sz="6000" dirty="0"/>
            </a:br>
            <a:r>
              <a:rPr lang="el-GR" sz="5500" dirty="0">
                <a:latin typeface="Calibri" panose="020F0502020204030204" pitchFamily="34" charset="0"/>
                <a:ea typeface="Calibri" panose="020F0502020204030204" pitchFamily="34" charset="0"/>
                <a:cs typeface="Calibri" panose="020F0502020204030204" pitchFamily="34" charset="0"/>
              </a:rPr>
              <a:t>Σας ευχαριστούμε </a:t>
            </a:r>
            <a:br>
              <a:rPr lang="el-GR" sz="5500" dirty="0">
                <a:latin typeface="Calibri" panose="020F0502020204030204" pitchFamily="34" charset="0"/>
                <a:ea typeface="Calibri" panose="020F0502020204030204" pitchFamily="34" charset="0"/>
                <a:cs typeface="Calibri" panose="020F0502020204030204" pitchFamily="34" charset="0"/>
              </a:rPr>
            </a:br>
            <a:r>
              <a:rPr lang="el-GR" sz="5500" dirty="0">
                <a:latin typeface="Calibri" panose="020F0502020204030204" pitchFamily="34" charset="0"/>
                <a:ea typeface="Calibri" panose="020F0502020204030204" pitchFamily="34" charset="0"/>
                <a:cs typeface="Calibri" panose="020F0502020204030204" pitchFamily="34" charset="0"/>
              </a:rPr>
              <a:t>για την προσοχή σας</a:t>
            </a:r>
            <a:endParaRPr sz="5500" dirty="0">
              <a:latin typeface="Calibri" panose="020F0502020204030204" pitchFamily="34" charset="0"/>
              <a:ea typeface="Calibri" panose="020F0502020204030204" pitchFamily="34" charset="0"/>
              <a:cs typeface="Calibri" panose="020F0502020204030204" pitchFamily="34" charset="0"/>
            </a:endParaRPr>
          </a:p>
        </p:txBody>
      </p:sp>
      <p:pic>
        <p:nvPicPr>
          <p:cNvPr id="3" name="Εικόνα 2">
            <a:extLst>
              <a:ext uri="{FF2B5EF4-FFF2-40B4-BE49-F238E27FC236}">
                <a16:creationId xmlns:a16="http://schemas.microsoft.com/office/drawing/2014/main" id="{85F58E42-0C6B-4E45-85B6-DBC2040C1F6A}"/>
              </a:ext>
            </a:extLst>
          </p:cNvPr>
          <p:cNvPicPr>
            <a:picLocks noChangeAspect="1"/>
          </p:cNvPicPr>
          <p:nvPr/>
        </p:nvPicPr>
        <p:blipFill>
          <a:blip r:embed="rId4"/>
          <a:stretch>
            <a:fillRect/>
          </a:stretch>
        </p:blipFill>
        <p:spPr>
          <a:xfrm>
            <a:off x="323529" y="6027735"/>
            <a:ext cx="2438722" cy="6432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7"/>
          <p:cNvSpPr txBox="1">
            <a:spLocks noGrp="1"/>
          </p:cNvSpPr>
          <p:nvPr>
            <p:ph type="title"/>
          </p:nvPr>
        </p:nvSpPr>
        <p:spPr>
          <a:xfrm>
            <a:off x="1763712" y="229005"/>
            <a:ext cx="7359837"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Οφέλη από την αφήγηση παραμυθιών σε παιδιά προσχολικής ηλικίας (IΙ)</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66" name="Google Shape;166;p7"/>
          <p:cNvSpPr txBox="1">
            <a:spLocks noGrp="1"/>
          </p:cNvSpPr>
          <p:nvPr>
            <p:ph type="body" idx="1"/>
          </p:nvPr>
        </p:nvSpPr>
        <p:spPr>
          <a:xfrm>
            <a:off x="1763712" y="1600200"/>
            <a:ext cx="6923088" cy="4853136"/>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προσφέρουν με λεπτότητα υποδείξεις για την εποικοδομητική αντιμετώπιση των εσωτερικών εμπειριών, καθώς και λύσεις στα προβλήματα που το αναστατώνουν. Το παιδί νιώθει ότι ο δρόμος μπροστά του περιλαμβάνει δύσκολες προκλήσεις αλλά και εκπληκτικές περιπέτειες</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το εμπλέκουν σε ανώτερες νοητικές διεργασίες</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το βοηθούν να ξεκαθαρίσει συναισθήματα και να αναγνωρίσει πλήρως τυχόν δυσκολίες του</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το καθοδηγούν να ανακαλύψει την ταυτότητά του και εναρμονίζεται με άγχη και προσδοκίες</a:t>
            </a:r>
            <a:endParaRPr dirty="0">
              <a:latin typeface="Calibri" panose="020F0502020204030204" pitchFamily="34" charset="0"/>
              <a:ea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προωθούν την εμπιστοσύνη στον εαυτό του και στο μέλλον</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g38c0dd1f71a_0_72"/>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100000"/>
              <a:buFont typeface="Calibri"/>
              <a:buNone/>
            </a:pPr>
            <a:r>
              <a:rPr lang="el-GR" sz="3600" dirty="0">
                <a:latin typeface="Calibri" panose="020F0502020204030204" pitchFamily="34" charset="0"/>
                <a:ea typeface="Calibri" panose="020F0502020204030204" pitchFamily="34" charset="0"/>
                <a:cs typeface="Calibri" panose="020F0502020204030204" pitchFamily="34" charset="0"/>
              </a:rPr>
              <a:t>Προβληματισμοί</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73" name="Google Shape;173;g38c0dd1f71a_0_72"/>
          <p:cNvSpPr txBox="1">
            <a:spLocks noGrp="1"/>
          </p:cNvSpPr>
          <p:nvPr>
            <p:ph type="body" idx="1"/>
          </p:nvPr>
        </p:nvSpPr>
        <p:spPr>
          <a:xfrm>
            <a:off x="1763712" y="1165950"/>
            <a:ext cx="6778800" cy="45261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3600"/>
              <a:buNone/>
            </a:pPr>
            <a:endParaRPr sz="2400" b="1" dirty="0"/>
          </a:p>
          <a:p>
            <a:pPr marL="0" marR="0" lvl="0" indent="0" algn="l" rtl="0">
              <a:lnSpc>
                <a:spcPct val="100000"/>
              </a:lnSpc>
              <a:spcBef>
                <a:spcPts val="0"/>
              </a:spcBef>
              <a:spcAft>
                <a:spcPts val="0"/>
              </a:spcAft>
              <a:buClr>
                <a:schemeClr val="dk1"/>
              </a:buClr>
              <a:buSzPts val="3600"/>
              <a:buNone/>
            </a:pPr>
            <a:r>
              <a:rPr lang="el-GR" sz="2400" b="1" dirty="0">
                <a:latin typeface="Calibri" panose="020F0502020204030204" pitchFamily="34" charset="0"/>
                <a:ea typeface="Calibri" panose="020F0502020204030204" pitchFamily="34" charset="0"/>
                <a:cs typeface="Calibri" panose="020F0502020204030204" pitchFamily="34" charset="0"/>
              </a:rPr>
              <a:t>Γλώσσα και ύφος</a:t>
            </a:r>
            <a:endParaRPr sz="24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3600"/>
              <a:buFont typeface="Calibri"/>
              <a:buNone/>
            </a:pPr>
            <a:endParaRPr sz="2400" b="1" dirty="0">
              <a:latin typeface="Calibri" panose="020F0502020204030204" pitchFamily="34" charset="0"/>
              <a:ea typeface="Calibri" panose="020F0502020204030204" pitchFamily="34" charset="0"/>
              <a:cs typeface="Calibri" panose="020F0502020204030204" pitchFamily="34" charset="0"/>
            </a:endParaRPr>
          </a:p>
          <a:p>
            <a:pPr marL="457200" marR="0" lvl="0" indent="-381000" algn="l" rtl="0">
              <a:lnSpc>
                <a:spcPct val="100000"/>
              </a:lnSpc>
              <a:spcBef>
                <a:spcPts val="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Η γλώσσα είναι συχνά παλαιότερη, σύνθετη και περιγραφική, δυσνόητη για τα μικρά παιδιά.</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81000" algn="l" rtl="0">
              <a:lnSpc>
                <a:spcPct val="100000"/>
              </a:lnSpc>
              <a:spcBef>
                <a:spcPts val="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Χρησιμοποιεί λέξεις και εκφράσεις που σήμερα θεωρούνται ξεπερασμένες ή δύσκολες.</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81000" algn="l" rtl="0">
              <a:lnSpc>
                <a:spcPct val="100000"/>
              </a:lnSpc>
              <a:spcBef>
                <a:spcPts val="0"/>
              </a:spcBef>
              <a:spcAft>
                <a:spcPts val="0"/>
              </a:spcAft>
              <a:buClr>
                <a:srgbClr val="000000"/>
              </a:buClr>
              <a:buSzPts val="24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Υπάρχουν μακροσκελείς περιγραφές που κουράζουν το παιδικό κοινό.</a:t>
            </a:r>
            <a:endParaRPr sz="24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42900" lvl="0" indent="-139700" algn="l" rtl="0">
              <a:lnSpc>
                <a:spcPct val="100000"/>
              </a:lnSpc>
              <a:spcBef>
                <a:spcPts val="640"/>
              </a:spcBef>
              <a:spcAft>
                <a:spcPts val="0"/>
              </a:spcAft>
              <a:buClr>
                <a:schemeClr val="dk1"/>
              </a:buClr>
              <a:buSzPts val="3200"/>
              <a:buNone/>
            </a:pPr>
            <a:endParaRPr sz="24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g38c0dd1f71a_0_82"/>
          <p:cNvSpPr txBox="1">
            <a:spLocks noGrp="1"/>
          </p:cNvSpPr>
          <p:nvPr>
            <p:ph type="title"/>
          </p:nvPr>
        </p:nvSpPr>
        <p:spPr>
          <a:xfrm>
            <a:off x="1763712" y="229005"/>
            <a:ext cx="7359900" cy="1143000"/>
          </a:xfrm>
          <a:prstGeom prst="rect">
            <a:avLst/>
          </a:prstGeom>
          <a:noFill/>
          <a:ln>
            <a:noFill/>
          </a:ln>
        </p:spPr>
        <p:txBody>
          <a:bodyPr spcFirstLastPara="1" wrap="square" lIns="91425" tIns="45700" rIns="91425" bIns="45700" anchor="ctr" anchorCtr="0">
            <a:normAutofit/>
          </a:bodyPr>
          <a:lstStyle/>
          <a:p>
            <a:pPr lvl="0">
              <a:buSzPct val="100000"/>
            </a:pPr>
            <a:r>
              <a:rPr lang="el-GR" sz="3600" dirty="0">
                <a:latin typeface="Calibri" panose="020F0502020204030204" pitchFamily="34" charset="0"/>
                <a:ea typeface="Calibri" panose="020F0502020204030204" pitchFamily="34" charset="0"/>
                <a:cs typeface="Calibri" panose="020F0502020204030204" pitchFamily="34" charset="0"/>
              </a:rPr>
              <a:t>Προβληματισμοί</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180" name="Google Shape;180;g38c0dd1f71a_0_82"/>
          <p:cNvSpPr txBox="1">
            <a:spLocks noGrp="1"/>
          </p:cNvSpPr>
          <p:nvPr>
            <p:ph type="body" idx="1"/>
          </p:nvPr>
        </p:nvSpPr>
        <p:spPr>
          <a:xfrm>
            <a:off x="1763712" y="1514850"/>
            <a:ext cx="6778800" cy="45261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100000"/>
              </a:lnSpc>
              <a:spcBef>
                <a:spcPts val="0"/>
              </a:spcBef>
              <a:spcAft>
                <a:spcPts val="0"/>
              </a:spcAft>
              <a:buSzPct val="76311"/>
              <a:buNone/>
            </a:pPr>
            <a:endParaRPr sz="2550" b="1" dirty="0">
              <a:solidFill>
                <a:srgbClr val="000000"/>
              </a:solidFill>
            </a:endParaRPr>
          </a:p>
          <a:p>
            <a:pPr marL="0" marR="0" lvl="0" indent="0" algn="l" rtl="0">
              <a:lnSpc>
                <a:spcPct val="100000"/>
              </a:lnSpc>
              <a:spcBef>
                <a:spcPts val="0"/>
              </a:spcBef>
              <a:spcAft>
                <a:spcPts val="0"/>
              </a:spcAft>
              <a:buSzPct val="76311"/>
              <a:buNone/>
            </a:pPr>
            <a:r>
              <a:rPr lang="el-GR" sz="2550" b="1" dirty="0">
                <a:solidFill>
                  <a:srgbClr val="000000"/>
                </a:solidFill>
                <a:latin typeface="Calibri" panose="020F0502020204030204" pitchFamily="34" charset="0"/>
                <a:ea typeface="Calibri" panose="020F0502020204030204" pitchFamily="34" charset="0"/>
                <a:cs typeface="Calibri" panose="020F0502020204030204" pitchFamily="34" charset="0"/>
              </a:rPr>
              <a:t>Θέματα βίας και πόνου</a:t>
            </a:r>
            <a:endParaRPr sz="255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ct val="81081"/>
              <a:buNone/>
            </a:pPr>
            <a:endParaRPr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8140" algn="l" rtl="0">
              <a:lnSpc>
                <a:spcPct val="100000"/>
              </a:lnSpc>
              <a:spcBef>
                <a:spcPts val="0"/>
              </a:spcBef>
              <a:spcAft>
                <a:spcPts val="0"/>
              </a:spcAft>
              <a:buClr>
                <a:srgbClr val="000000"/>
              </a:buClr>
              <a:buSzPct val="1000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Στα παραμύθια υπάρχουν συχνά σκληρές ή βίαιες σκηνές που μπορεί να προκαλέσουν φόβο ή άγχος:</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14400" marR="0" lvl="1" indent="-358139" algn="l" rtl="0">
              <a:lnSpc>
                <a:spcPct val="100000"/>
              </a:lnSpc>
              <a:spcBef>
                <a:spcPts val="0"/>
              </a:spcBef>
              <a:spcAft>
                <a:spcPts val="0"/>
              </a:spcAft>
              <a:buClr>
                <a:srgbClr val="000000"/>
              </a:buClr>
              <a:buSzPct val="1000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στη Μικρή Γοργόνα περιγράφεται ο σωματικός πόνος όταν χάνει την ουρά της και η αίσθηση σαν να περπατάει πάνω σε ξυράφια</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14400" marR="0" lvl="1" indent="-358139" algn="l" rtl="0">
              <a:lnSpc>
                <a:spcPct val="100000"/>
              </a:lnSpc>
              <a:spcBef>
                <a:spcPts val="0"/>
              </a:spcBef>
              <a:spcAft>
                <a:spcPts val="0"/>
              </a:spcAft>
              <a:buClr>
                <a:srgbClr val="000000"/>
              </a:buClr>
              <a:buSzPct val="1000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στο Αηδόνι του Αυτοκράτορα υπάρχει έντονη παρουσία εξουσίας και αυστηρότητας, με αναφορές σε ασθένεια και θάνατο</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358140" algn="l" rtl="0">
              <a:lnSpc>
                <a:spcPct val="100000"/>
              </a:lnSpc>
              <a:spcBef>
                <a:spcPts val="0"/>
              </a:spcBef>
              <a:spcAft>
                <a:spcPts val="0"/>
              </a:spcAft>
              <a:buClr>
                <a:srgbClr val="000000"/>
              </a:buClr>
              <a:buSzPct val="100000"/>
              <a:buChar char="●"/>
            </a:pPr>
            <a: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a:t>Οι σκηνές αυτές αντανακλούν την εποχή που γράφτηκαν, αλλά μπορεί να είναι τραυματικές για παιδιά προσχολικής ηλικίας</a:t>
            </a:r>
            <a:endParaRPr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0" indent="0" algn="l" rtl="0">
              <a:lnSpc>
                <a:spcPct val="100000"/>
              </a:lnSpc>
              <a:spcBef>
                <a:spcPts val="0"/>
              </a:spcBef>
              <a:spcAft>
                <a:spcPts val="0"/>
              </a:spcAft>
              <a:buSzPct val="81081"/>
              <a:buNone/>
            </a:pPr>
            <a:endParaRPr sz="2400" b="1" dirty="0"/>
          </a:p>
          <a:p>
            <a:pPr marL="342900" lvl="0" indent="-139700" algn="l" rtl="0">
              <a:lnSpc>
                <a:spcPct val="100000"/>
              </a:lnSpc>
              <a:spcBef>
                <a:spcPts val="640"/>
              </a:spcBef>
              <a:spcAft>
                <a:spcPts val="0"/>
              </a:spcAft>
              <a:buClr>
                <a:schemeClr val="dk1"/>
              </a:buClr>
              <a:buSzPct val="133333"/>
              <a:buNone/>
            </a:pPr>
            <a:endParaRPr sz="2400" dirty="0">
              <a:solidFill>
                <a:srgbClr val="00000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4862</Words>
  <Application>Microsoft Office PowerPoint</Application>
  <PresentationFormat>Προβολή στην οθόνη (4:3)</PresentationFormat>
  <Paragraphs>571</Paragraphs>
  <Slides>66</Slides>
  <Notes>65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66</vt:i4>
      </vt:variant>
    </vt:vector>
  </HeadingPairs>
  <TitlesOfParts>
    <vt:vector size="73" baseType="lpstr">
      <vt:lpstr>Arial</vt:lpstr>
      <vt:lpstr>Calibri</vt:lpstr>
      <vt:lpstr>Calibri Light</vt:lpstr>
      <vt:lpstr>Times New Roman</vt:lpstr>
      <vt:lpstr>Θέμα του Office</vt:lpstr>
      <vt:lpstr>1_Προσαρμοσμένη σχεδίαση</vt:lpstr>
      <vt:lpstr>Προσαρμοσμένη σχεδίαση</vt:lpstr>
      <vt:lpstr>3</vt:lpstr>
      <vt:lpstr>Παρουσίαση του PowerPoint</vt:lpstr>
      <vt:lpstr>Ρόλος των παραμυθιών</vt:lpstr>
      <vt:lpstr>Χαρακτηριστικά των παραμυθιών</vt:lpstr>
      <vt:lpstr>Παρουσίαση του PowerPoint</vt:lpstr>
      <vt:lpstr>Οφέλη από την αφήγηση παραμυθιών σε παιδιά προσχολικής ηλικίας (Ι)</vt:lpstr>
      <vt:lpstr>Οφέλη από την αφήγηση παραμυθιών σε παιδιά προσχολικής ηλικίας (IΙ)</vt:lpstr>
      <vt:lpstr>Προβληματισμοί</vt:lpstr>
      <vt:lpstr>Προβληματισμοί</vt:lpstr>
      <vt:lpstr>Προβληματισμοί</vt:lpstr>
      <vt:lpstr>Προβληματισμοί</vt:lpstr>
      <vt:lpstr>Προτάσεις για χρήση στην τάξη</vt:lpstr>
      <vt:lpstr>Πρακτικές Αντιμετώπισης από Εκπαιδευτικούς</vt:lpstr>
      <vt:lpstr>Πρακτικές Αντιμετώπισης από Εκπαιδευτικούς</vt:lpstr>
      <vt:lpstr>Παρουσίαση του PowerPoint</vt:lpstr>
      <vt:lpstr>  Εργασία σε ομάδες (25 λεπτά)</vt:lpstr>
      <vt:lpstr>Παρουσίαση του PowerPoint</vt:lpstr>
      <vt:lpstr>Σκοπός της δράσης</vt:lpstr>
      <vt:lpstr>Βασικές ικανότητες Γλώσσας</vt:lpstr>
      <vt:lpstr>  Το βιβλίο</vt:lpstr>
      <vt:lpstr>  Υπόθεση του βιβλίου</vt:lpstr>
      <vt:lpstr> Μεθοδολογία - Τεχνικές  </vt:lpstr>
      <vt:lpstr> Εμπλεκόμενα πεδία πριν την ανάγνωση  </vt:lpstr>
      <vt:lpstr>Α. Παιδί και Επικοινωνία  Α.1 Γλώσσα- Α.1.1. Προφορική Επικοινωνία</vt:lpstr>
      <vt:lpstr>  Προτεινόμενες δραστηριότητες</vt:lpstr>
      <vt:lpstr> Δ. Παιδί, Σώμα, Δημιουργία και Έκφραση - Δ.2 Τέχνες – Δ.2.1 Εικαστικές Τέχνες  </vt:lpstr>
      <vt:lpstr>  Προτεινόμενες δραστηριότητες</vt:lpstr>
      <vt:lpstr>  Α. Παιδί και Επικοινωνία                  Α.1 Γλώσσα – Α.1.2 Γραπτή Επικοινωνία  </vt:lpstr>
      <vt:lpstr>  Προτεινόμενες δραστηριότητες</vt:lpstr>
      <vt:lpstr> Εμπλεκόμενα πεδία κατά την ανάγνωση (σε δεύτερο χρόνο)  </vt:lpstr>
      <vt:lpstr> Επεξεργασία κατά την ανάγνωση (Σε δεύτερο χρόνο) Α. Παιδί και Επικοινωνία - Α.1 Γλώσσα</vt:lpstr>
      <vt:lpstr>  Προτεινόμενες δραστηριότητες (Τζιάνι Ροντάρι)</vt:lpstr>
      <vt:lpstr>          Επεξεργασία κατά την ανάγνωση        B. Παιδί, Εαυτός και Κοινωνία- Β.1 Προσωπική και Κοινωνικοσυναισθηματική Ανάπτυξη</vt:lpstr>
      <vt:lpstr>  Επεξεργασία κατά την ανάγνωση                B. Παιδί, Εαυτός και Κοινωνία- Β.1 Προσωπική και Κοινωνικοσυναισθηματική Ανάπτυξη - Β.1.2 Συναισθηματική Επίγνωση</vt:lpstr>
      <vt:lpstr>  Προτεινόμενες δραστηριότητες</vt:lpstr>
      <vt:lpstr>  Επεξεργασία κατά την ανάγνωση  Δ. Παιδί, Σώμα, Δημιουργία και Έκφραση- Δ.2 Τέχνες Δ.2.3 Μουσική Τέχνη</vt:lpstr>
      <vt:lpstr>  Προτεινόμενες δραστηριότητες</vt:lpstr>
      <vt:lpstr>  Επεξεργασία κατά την ανάγνωση    Δ. Παιδί, Σώμα, Δημιουργία και Έκφραση-Δ.2 Τέχνες Δ.2.2 Θεατρική Τέχνη</vt:lpstr>
      <vt:lpstr>  Επεξεργασία κατά την ανάγνωση  Δ. Παιδί, Σώμα, Δημιουργία και Έκφραση-Δ.2 Τέχνες Δ.2.2 Θεατρική Τέχνη</vt:lpstr>
      <vt:lpstr>  Επεξεργασία κατά την ανάγνωση  Δ. Παιδί, Σώμα, Δημιουργία και Έκφραση-Δ.2 Τέχνες Δ.2.2 Θεατρική Τέχνη</vt:lpstr>
      <vt:lpstr>     Προτεινόμενες δραστηριότητες</vt:lpstr>
      <vt:lpstr> Εμπλεκόμενα Πεδία μετά την ανάγνωση  </vt:lpstr>
      <vt:lpstr>Επεξεργασία μετά την ανάγνωση  Α.1 Γλώσσα - Α.1.1 Προφορική Επικοινωνία</vt:lpstr>
      <vt:lpstr>  Προτεινόμενες δραστηριότητες</vt:lpstr>
      <vt:lpstr> Προτεινόμενες δραστηριότητες  (Τζιάνι Ροντάρι)</vt:lpstr>
      <vt:lpstr> Επεξεργασία μετά την ανάγνωση          Α.1 Γλώσσα - Α.1.2 Γραπτή επικοινωνία</vt:lpstr>
      <vt:lpstr>  Προτεινόμενες δραστηριότητες</vt:lpstr>
      <vt:lpstr>Επεξεργασία μετά την ανάγνωση Β. Παιδί, Εαυτός και Κοινωνία - Β.2 Κοινωνικές Επιστήμες Β.2.1 Ιστορία και Πολιτισμός</vt:lpstr>
      <vt:lpstr>  Προτεινόμενες δραστηριότητες</vt:lpstr>
      <vt:lpstr>  Προτεινόμενες δραστηριότητες</vt:lpstr>
      <vt:lpstr>Επεξεργασία μετά την ανάγνωση  Γ. Παιδί και Θετικές Επιστήμες-Γ.3 Τεχνολογία Κατασκευών</vt:lpstr>
      <vt:lpstr>Επεξεργασία μετά την ανάγνωση  Γ. Παιδί και Θετικές Επιστήμες-Γ.3 Τεχνολογία Κατασκευών</vt:lpstr>
      <vt:lpstr>  Προτεινόμενες δραστηριότητες</vt:lpstr>
      <vt:lpstr>  Προτάσεις για Επέκταση</vt:lpstr>
      <vt:lpstr>Προτεινόμενες δραστηριότητες επέκτασης: </vt:lpstr>
      <vt:lpstr>Προτεινόμενες δραστηριότητες επέκτασης: </vt:lpstr>
      <vt:lpstr>Προτεινόμενες δραστηριότητες Επέκτασης: </vt:lpstr>
      <vt:lpstr> Προτεινόμενες δραστηριότητες Επέκτασης: </vt:lpstr>
      <vt:lpstr> Προτεινόμενες δραστηριότητες επέκτασης: </vt:lpstr>
      <vt:lpstr>Προτεινόμενες δραστηριότητες επέκτασης: </vt:lpstr>
      <vt:lpstr> Προτεινόμενη βιβλιογραφία για παιδιά</vt:lpstr>
      <vt:lpstr>Βιβλιογραφία </vt:lpstr>
      <vt:lpstr>  Χρήσιμοι Σύνδεσμοι</vt:lpstr>
      <vt:lpstr>  Σκέψεις - Προτάσεις</vt:lpstr>
      <vt:lpstr>Παρουσίαση του PowerPoint</vt:lpstr>
      <vt:lpstr> Σας 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Λίτσα</dc:creator>
  <cp:lastModifiedBy>Παπαγεωργίου Σοφία</cp:lastModifiedBy>
  <cp:revision>57</cp:revision>
  <dcterms:created xsi:type="dcterms:W3CDTF">2025-09-28T14:42:10Z</dcterms:created>
  <dcterms:modified xsi:type="dcterms:W3CDTF">2025-12-16T10:41:35Z</dcterms:modified>
</cp:coreProperties>
</file>