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1" r:id="rId3"/>
    <p:sldId id="271" r:id="rId4"/>
    <p:sldId id="257" r:id="rId5"/>
    <p:sldId id="280" r:id="rId6"/>
    <p:sldId id="258" r:id="rId7"/>
    <p:sldId id="288" r:id="rId8"/>
    <p:sldId id="287" r:id="rId9"/>
    <p:sldId id="260" r:id="rId10"/>
    <p:sldId id="276" r:id="rId11"/>
    <p:sldId id="277" r:id="rId12"/>
    <p:sldId id="259" r:id="rId13"/>
    <p:sldId id="261" r:id="rId14"/>
    <p:sldId id="262" r:id="rId15"/>
    <p:sldId id="273" r:id="rId16"/>
    <p:sldId id="264" r:id="rId17"/>
    <p:sldId id="265" r:id="rId18"/>
    <p:sldId id="266" r:id="rId19"/>
    <p:sldId id="267" r:id="rId20"/>
    <p:sldId id="268" r:id="rId21"/>
    <p:sldId id="269" r:id="rId22"/>
    <p:sldId id="270" r:id="rId23"/>
    <p:sldId id="275" r:id="rId24"/>
    <p:sldId id="274" r:id="rId25"/>
    <p:sldId id="282" r:id="rId26"/>
    <p:sldId id="283" r:id="rId27"/>
    <p:sldId id="284" r:id="rId28"/>
    <p:sldId id="28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258"/>
    <p:restoredTop sz="96327"/>
  </p:normalViewPr>
  <p:slideViewPr>
    <p:cSldViewPr snapToGrid="0" snapToObjects="1">
      <p:cViewPr varScale="1">
        <p:scale>
          <a:sx n="100" d="100"/>
          <a:sy n="100" d="100"/>
        </p:scale>
        <p:origin x="176"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5DC7-C158-9F4B-8F6E-15B798A62D6E}"/>
              </a:ext>
            </a:extLst>
          </p:cNvPr>
          <p:cNvSpPr>
            <a:spLocks noGrp="1"/>
          </p:cNvSpPr>
          <p:nvPr>
            <p:ph type="ctrTitle"/>
          </p:nvPr>
        </p:nvSpPr>
        <p:spPr>
          <a:xfrm>
            <a:off x="1524000" y="1122363"/>
            <a:ext cx="9144000" cy="2387600"/>
          </a:xfrm>
        </p:spPr>
        <p:txBody>
          <a:bodyPr anchor="b"/>
          <a:lstStyle>
            <a:lvl1pPr algn="ctr">
              <a:defRPr sz="6000"/>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6091008C-F883-8140-96E5-988D63A866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3655463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3E548-6D57-2A4C-8298-0B0D136BB8E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817F5EC-6C43-954E-BE75-8C7644A5B56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C14D89-EAD9-004C-BACF-4C31CEA05CBD}"/>
              </a:ext>
            </a:extLst>
          </p:cNvPr>
          <p:cNvSpPr>
            <a:spLocks noGrp="1"/>
          </p:cNvSpPr>
          <p:nvPr>
            <p:ph type="dt" sz="half" idx="10"/>
          </p:nvPr>
        </p:nvSpPr>
        <p:spPr>
          <a:xfrm>
            <a:off x="838200" y="6356350"/>
            <a:ext cx="2743200" cy="365125"/>
          </a:xfrm>
          <a:prstGeom prst="rect">
            <a:avLst/>
          </a:prstGeom>
        </p:spPr>
        <p:txBody>
          <a:bodyPr/>
          <a:lstStyle/>
          <a:p>
            <a:fld id="{BA9E9885-47C9-6546-9E92-D264F743497F}" type="datetimeFigureOut">
              <a:rPr lang="en-US" smtClean="0"/>
              <a:t>7/6/21</a:t>
            </a:fld>
            <a:endParaRPr lang="en-US"/>
          </a:p>
        </p:txBody>
      </p:sp>
      <p:sp>
        <p:nvSpPr>
          <p:cNvPr id="5" name="Footer Placeholder 4">
            <a:extLst>
              <a:ext uri="{FF2B5EF4-FFF2-40B4-BE49-F238E27FC236}">
                <a16:creationId xmlns:a16="http://schemas.microsoft.com/office/drawing/2014/main" id="{BB2F99F3-744F-F348-AE9D-C804396A5D3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26A507D-CC15-2948-8795-67CB8839A077}"/>
              </a:ext>
            </a:extLst>
          </p:cNvPr>
          <p:cNvSpPr>
            <a:spLocks noGrp="1"/>
          </p:cNvSpPr>
          <p:nvPr>
            <p:ph type="sldNum" sz="quarter" idx="12"/>
          </p:nvPr>
        </p:nvSpPr>
        <p:spPr>
          <a:xfrm>
            <a:off x="8610600" y="6356350"/>
            <a:ext cx="2743200" cy="365125"/>
          </a:xfrm>
          <a:prstGeom prst="rect">
            <a:avLst/>
          </a:prstGeom>
        </p:spPr>
        <p:txBody>
          <a:bodyPr/>
          <a:lstStyle/>
          <a:p>
            <a:fld id="{131FECD9-6B2D-244E-8EDC-2F252D2EE881}" type="slidenum">
              <a:rPr lang="en-US" smtClean="0"/>
              <a:t>‹#›</a:t>
            </a:fld>
            <a:endParaRPr lang="en-US"/>
          </a:p>
        </p:txBody>
      </p:sp>
    </p:spTree>
    <p:extLst>
      <p:ext uri="{BB962C8B-B14F-4D97-AF65-F5344CB8AC3E}">
        <p14:creationId xmlns:p14="http://schemas.microsoft.com/office/powerpoint/2010/main" val="2839033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F00319-D2B2-0542-8653-267F935EE0C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B8DAF01-8D9F-4143-BFA2-1DBC2336691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78F8E1C-8322-054C-8252-50CDF72F2E49}"/>
              </a:ext>
            </a:extLst>
          </p:cNvPr>
          <p:cNvSpPr>
            <a:spLocks noGrp="1"/>
          </p:cNvSpPr>
          <p:nvPr>
            <p:ph type="dt" sz="half" idx="10"/>
          </p:nvPr>
        </p:nvSpPr>
        <p:spPr>
          <a:xfrm>
            <a:off x="838200" y="6356350"/>
            <a:ext cx="2743200" cy="365125"/>
          </a:xfrm>
          <a:prstGeom prst="rect">
            <a:avLst/>
          </a:prstGeom>
        </p:spPr>
        <p:txBody>
          <a:bodyPr/>
          <a:lstStyle/>
          <a:p>
            <a:fld id="{BA9E9885-47C9-6546-9E92-D264F743497F}" type="datetimeFigureOut">
              <a:rPr lang="en-US" smtClean="0"/>
              <a:t>7/6/21</a:t>
            </a:fld>
            <a:endParaRPr lang="en-US"/>
          </a:p>
        </p:txBody>
      </p:sp>
      <p:sp>
        <p:nvSpPr>
          <p:cNvPr id="5" name="Footer Placeholder 4">
            <a:extLst>
              <a:ext uri="{FF2B5EF4-FFF2-40B4-BE49-F238E27FC236}">
                <a16:creationId xmlns:a16="http://schemas.microsoft.com/office/drawing/2014/main" id="{A12ECA31-5640-EC47-B667-D4DD8437CAA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441AB01-285F-934F-871F-05ECC035CA73}"/>
              </a:ext>
            </a:extLst>
          </p:cNvPr>
          <p:cNvSpPr>
            <a:spLocks noGrp="1"/>
          </p:cNvSpPr>
          <p:nvPr>
            <p:ph type="sldNum" sz="quarter" idx="12"/>
          </p:nvPr>
        </p:nvSpPr>
        <p:spPr>
          <a:xfrm>
            <a:off x="8610600" y="6356350"/>
            <a:ext cx="2743200" cy="365125"/>
          </a:xfrm>
          <a:prstGeom prst="rect">
            <a:avLst/>
          </a:prstGeom>
        </p:spPr>
        <p:txBody>
          <a:bodyPr/>
          <a:lstStyle/>
          <a:p>
            <a:fld id="{131FECD9-6B2D-244E-8EDC-2F252D2EE881}" type="slidenum">
              <a:rPr lang="en-US" smtClean="0"/>
              <a:t>‹#›</a:t>
            </a:fld>
            <a:endParaRPr lang="en-US"/>
          </a:p>
        </p:txBody>
      </p:sp>
    </p:spTree>
    <p:extLst>
      <p:ext uri="{BB962C8B-B14F-4D97-AF65-F5344CB8AC3E}">
        <p14:creationId xmlns:p14="http://schemas.microsoft.com/office/powerpoint/2010/main" val="421002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072E2-FBC8-1241-965D-F4643FAEB32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4058ADC-7F43-9442-8DC3-D9ECEA49637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94555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883CB-0681-4444-A788-600A9974D6C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8D6BCA5-B648-CC4B-A753-AD296228D3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824501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E9A0-80B3-DB4D-80F3-F4A938C87576}"/>
              </a:ext>
            </a:extLst>
          </p:cNvPr>
          <p:cNvSpPr>
            <a:spLocks noGrp="1"/>
          </p:cNvSpPr>
          <p:nvPr>
            <p:ph type="title"/>
          </p:nvPr>
        </p:nvSpPr>
        <p:spPr/>
        <p:txBody>
          <a:body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E698332A-3FF5-3C4F-A2FE-19DBB068B6BD}"/>
              </a:ext>
            </a:extLst>
          </p:cNvPr>
          <p:cNvSpPr>
            <a:spLocks noGrp="1"/>
          </p:cNvSpPr>
          <p:nvPr>
            <p:ph sz="half" idx="1"/>
          </p:nvPr>
        </p:nvSpPr>
        <p:spPr>
          <a:xfrm>
            <a:off x="838200" y="944880"/>
            <a:ext cx="5181600" cy="523208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a:extLst>
              <a:ext uri="{FF2B5EF4-FFF2-40B4-BE49-F238E27FC236}">
                <a16:creationId xmlns:a16="http://schemas.microsoft.com/office/drawing/2014/main" id="{72465579-35CC-1240-9EBC-B5430A5D3C6A}"/>
              </a:ext>
            </a:extLst>
          </p:cNvPr>
          <p:cNvSpPr>
            <a:spLocks noGrp="1"/>
          </p:cNvSpPr>
          <p:nvPr>
            <p:ph sz="half" idx="2"/>
          </p:nvPr>
        </p:nvSpPr>
        <p:spPr>
          <a:xfrm>
            <a:off x="6172200" y="944880"/>
            <a:ext cx="5181600" cy="523208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174186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D08F-6C4B-C94A-A4A3-23A678144EF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4EE4F92-6DCE-C54F-AF03-6514AC719E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9A0FD53-0969-B643-8619-8882B05FC61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A8E7096-B839-D346-99B1-5FE401AFB7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968375C-2DA0-954F-94FC-0ADC9CE2B08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B1C2928-BDB3-BE4E-B851-461586AF4438}"/>
              </a:ext>
            </a:extLst>
          </p:cNvPr>
          <p:cNvSpPr>
            <a:spLocks noGrp="1"/>
          </p:cNvSpPr>
          <p:nvPr>
            <p:ph type="dt" sz="half" idx="10"/>
          </p:nvPr>
        </p:nvSpPr>
        <p:spPr>
          <a:xfrm>
            <a:off x="838200" y="6356350"/>
            <a:ext cx="2743200" cy="365125"/>
          </a:xfrm>
          <a:prstGeom prst="rect">
            <a:avLst/>
          </a:prstGeom>
        </p:spPr>
        <p:txBody>
          <a:bodyPr/>
          <a:lstStyle/>
          <a:p>
            <a:fld id="{BA9E9885-47C9-6546-9E92-D264F743497F}" type="datetimeFigureOut">
              <a:rPr lang="en-US" smtClean="0"/>
              <a:t>7/6/21</a:t>
            </a:fld>
            <a:endParaRPr lang="en-US"/>
          </a:p>
        </p:txBody>
      </p:sp>
      <p:sp>
        <p:nvSpPr>
          <p:cNvPr id="8" name="Footer Placeholder 7">
            <a:extLst>
              <a:ext uri="{FF2B5EF4-FFF2-40B4-BE49-F238E27FC236}">
                <a16:creationId xmlns:a16="http://schemas.microsoft.com/office/drawing/2014/main" id="{AF38A2C0-46CE-5744-A687-6239E580C4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3D04CD06-010E-F24B-A268-A5BEF75C9FC4}"/>
              </a:ext>
            </a:extLst>
          </p:cNvPr>
          <p:cNvSpPr>
            <a:spLocks noGrp="1"/>
          </p:cNvSpPr>
          <p:nvPr>
            <p:ph type="sldNum" sz="quarter" idx="12"/>
          </p:nvPr>
        </p:nvSpPr>
        <p:spPr>
          <a:xfrm>
            <a:off x="8610600" y="6356350"/>
            <a:ext cx="2743200" cy="365125"/>
          </a:xfrm>
          <a:prstGeom prst="rect">
            <a:avLst/>
          </a:prstGeom>
        </p:spPr>
        <p:txBody>
          <a:bodyPr/>
          <a:lstStyle/>
          <a:p>
            <a:fld id="{131FECD9-6B2D-244E-8EDC-2F252D2EE881}" type="slidenum">
              <a:rPr lang="en-US" smtClean="0"/>
              <a:t>‹#›</a:t>
            </a:fld>
            <a:endParaRPr lang="en-US"/>
          </a:p>
        </p:txBody>
      </p:sp>
    </p:spTree>
    <p:extLst>
      <p:ext uri="{BB962C8B-B14F-4D97-AF65-F5344CB8AC3E}">
        <p14:creationId xmlns:p14="http://schemas.microsoft.com/office/powerpoint/2010/main" val="3981776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50315-CB07-B746-906A-8BCE3C23B2B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020B1E18-F727-1143-9628-FCF2AB159670}"/>
              </a:ext>
            </a:extLst>
          </p:cNvPr>
          <p:cNvSpPr>
            <a:spLocks noGrp="1"/>
          </p:cNvSpPr>
          <p:nvPr>
            <p:ph type="dt" sz="half" idx="10"/>
          </p:nvPr>
        </p:nvSpPr>
        <p:spPr>
          <a:xfrm>
            <a:off x="838200" y="6356350"/>
            <a:ext cx="2743200" cy="365125"/>
          </a:xfrm>
          <a:prstGeom prst="rect">
            <a:avLst/>
          </a:prstGeom>
        </p:spPr>
        <p:txBody>
          <a:bodyPr/>
          <a:lstStyle/>
          <a:p>
            <a:fld id="{BA9E9885-47C9-6546-9E92-D264F743497F}" type="datetimeFigureOut">
              <a:rPr lang="en-US" smtClean="0"/>
              <a:t>7/6/21</a:t>
            </a:fld>
            <a:endParaRPr lang="en-US"/>
          </a:p>
        </p:txBody>
      </p:sp>
      <p:sp>
        <p:nvSpPr>
          <p:cNvPr id="4" name="Footer Placeholder 3">
            <a:extLst>
              <a:ext uri="{FF2B5EF4-FFF2-40B4-BE49-F238E27FC236}">
                <a16:creationId xmlns:a16="http://schemas.microsoft.com/office/drawing/2014/main" id="{1B869594-CACB-DD49-A14F-FD1220158ED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952E468C-A9AF-C243-84B7-307FA26D3A16}"/>
              </a:ext>
            </a:extLst>
          </p:cNvPr>
          <p:cNvSpPr>
            <a:spLocks noGrp="1"/>
          </p:cNvSpPr>
          <p:nvPr>
            <p:ph type="sldNum" sz="quarter" idx="12"/>
          </p:nvPr>
        </p:nvSpPr>
        <p:spPr>
          <a:xfrm>
            <a:off x="8610600" y="6356350"/>
            <a:ext cx="2743200" cy="365125"/>
          </a:xfrm>
          <a:prstGeom prst="rect">
            <a:avLst/>
          </a:prstGeom>
        </p:spPr>
        <p:txBody>
          <a:bodyPr/>
          <a:lstStyle/>
          <a:p>
            <a:fld id="{131FECD9-6B2D-244E-8EDC-2F252D2EE881}" type="slidenum">
              <a:rPr lang="en-US" smtClean="0"/>
              <a:t>‹#›</a:t>
            </a:fld>
            <a:endParaRPr lang="en-US"/>
          </a:p>
        </p:txBody>
      </p:sp>
    </p:spTree>
    <p:extLst>
      <p:ext uri="{BB962C8B-B14F-4D97-AF65-F5344CB8AC3E}">
        <p14:creationId xmlns:p14="http://schemas.microsoft.com/office/powerpoint/2010/main" val="1340736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667563-C533-AD43-993F-6B65300AC979}"/>
              </a:ext>
            </a:extLst>
          </p:cNvPr>
          <p:cNvSpPr>
            <a:spLocks noGrp="1"/>
          </p:cNvSpPr>
          <p:nvPr>
            <p:ph type="dt" sz="half" idx="10"/>
          </p:nvPr>
        </p:nvSpPr>
        <p:spPr>
          <a:xfrm>
            <a:off x="838200" y="6356350"/>
            <a:ext cx="2743200" cy="365125"/>
          </a:xfrm>
          <a:prstGeom prst="rect">
            <a:avLst/>
          </a:prstGeom>
        </p:spPr>
        <p:txBody>
          <a:bodyPr/>
          <a:lstStyle/>
          <a:p>
            <a:fld id="{BA9E9885-47C9-6546-9E92-D264F743497F}" type="datetimeFigureOut">
              <a:rPr lang="en-US" smtClean="0"/>
              <a:t>7/6/21</a:t>
            </a:fld>
            <a:endParaRPr lang="en-US"/>
          </a:p>
        </p:txBody>
      </p:sp>
      <p:sp>
        <p:nvSpPr>
          <p:cNvPr id="3" name="Footer Placeholder 2">
            <a:extLst>
              <a:ext uri="{FF2B5EF4-FFF2-40B4-BE49-F238E27FC236}">
                <a16:creationId xmlns:a16="http://schemas.microsoft.com/office/drawing/2014/main" id="{C35AC54A-CB01-4249-A213-5D896A2734C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927CD31C-D809-134B-935D-86AA6A79730C}"/>
              </a:ext>
            </a:extLst>
          </p:cNvPr>
          <p:cNvSpPr>
            <a:spLocks noGrp="1"/>
          </p:cNvSpPr>
          <p:nvPr>
            <p:ph type="sldNum" sz="quarter" idx="12"/>
          </p:nvPr>
        </p:nvSpPr>
        <p:spPr>
          <a:xfrm>
            <a:off x="8610600" y="6356350"/>
            <a:ext cx="2743200" cy="365125"/>
          </a:xfrm>
          <a:prstGeom prst="rect">
            <a:avLst/>
          </a:prstGeom>
        </p:spPr>
        <p:txBody>
          <a:bodyPr/>
          <a:lstStyle/>
          <a:p>
            <a:fld id="{131FECD9-6B2D-244E-8EDC-2F252D2EE881}" type="slidenum">
              <a:rPr lang="en-US" smtClean="0"/>
              <a:t>‹#›</a:t>
            </a:fld>
            <a:endParaRPr lang="en-US"/>
          </a:p>
        </p:txBody>
      </p:sp>
    </p:spTree>
    <p:extLst>
      <p:ext uri="{BB962C8B-B14F-4D97-AF65-F5344CB8AC3E}">
        <p14:creationId xmlns:p14="http://schemas.microsoft.com/office/powerpoint/2010/main" val="47039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51885-CCA3-7142-9448-1E79DA2A9A9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C08A99F-E6FC-744F-8D55-FD310181F2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C1351EC-B0B8-E847-B135-DFD428288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3C31DF8-C703-9A49-9419-44740BE1F01E}"/>
              </a:ext>
            </a:extLst>
          </p:cNvPr>
          <p:cNvSpPr>
            <a:spLocks noGrp="1"/>
          </p:cNvSpPr>
          <p:nvPr>
            <p:ph type="dt" sz="half" idx="10"/>
          </p:nvPr>
        </p:nvSpPr>
        <p:spPr>
          <a:xfrm>
            <a:off x="838200" y="6356350"/>
            <a:ext cx="2743200" cy="365125"/>
          </a:xfrm>
          <a:prstGeom prst="rect">
            <a:avLst/>
          </a:prstGeom>
        </p:spPr>
        <p:txBody>
          <a:bodyPr/>
          <a:lstStyle/>
          <a:p>
            <a:fld id="{BA9E9885-47C9-6546-9E92-D264F743497F}" type="datetimeFigureOut">
              <a:rPr lang="en-US" smtClean="0"/>
              <a:t>7/6/21</a:t>
            </a:fld>
            <a:endParaRPr lang="en-US"/>
          </a:p>
        </p:txBody>
      </p:sp>
      <p:sp>
        <p:nvSpPr>
          <p:cNvPr id="6" name="Footer Placeholder 5">
            <a:extLst>
              <a:ext uri="{FF2B5EF4-FFF2-40B4-BE49-F238E27FC236}">
                <a16:creationId xmlns:a16="http://schemas.microsoft.com/office/drawing/2014/main" id="{6192318E-1C5B-0840-BE56-6E1658ABE33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EDA5DEC-4140-3D4A-A60C-3F73BA572982}"/>
              </a:ext>
            </a:extLst>
          </p:cNvPr>
          <p:cNvSpPr>
            <a:spLocks noGrp="1"/>
          </p:cNvSpPr>
          <p:nvPr>
            <p:ph type="sldNum" sz="quarter" idx="12"/>
          </p:nvPr>
        </p:nvSpPr>
        <p:spPr>
          <a:xfrm>
            <a:off x="8610600" y="6356350"/>
            <a:ext cx="2743200" cy="365125"/>
          </a:xfrm>
          <a:prstGeom prst="rect">
            <a:avLst/>
          </a:prstGeom>
        </p:spPr>
        <p:txBody>
          <a:bodyPr/>
          <a:lstStyle/>
          <a:p>
            <a:fld id="{131FECD9-6B2D-244E-8EDC-2F252D2EE881}" type="slidenum">
              <a:rPr lang="en-US" smtClean="0"/>
              <a:t>‹#›</a:t>
            </a:fld>
            <a:endParaRPr lang="en-US"/>
          </a:p>
        </p:txBody>
      </p:sp>
    </p:spTree>
    <p:extLst>
      <p:ext uri="{BB962C8B-B14F-4D97-AF65-F5344CB8AC3E}">
        <p14:creationId xmlns:p14="http://schemas.microsoft.com/office/powerpoint/2010/main" val="366629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6F33F-68DC-1E47-8F39-3D31089CCE7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33B3696-BF80-684D-AC88-418E110EC9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5A3FBA-77AC-4546-BABA-C1B97B33A6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4B15327-0708-6948-942B-E0796ABA489A}"/>
              </a:ext>
            </a:extLst>
          </p:cNvPr>
          <p:cNvSpPr>
            <a:spLocks noGrp="1"/>
          </p:cNvSpPr>
          <p:nvPr>
            <p:ph type="dt" sz="half" idx="10"/>
          </p:nvPr>
        </p:nvSpPr>
        <p:spPr>
          <a:xfrm>
            <a:off x="838200" y="6356350"/>
            <a:ext cx="2743200" cy="365125"/>
          </a:xfrm>
          <a:prstGeom prst="rect">
            <a:avLst/>
          </a:prstGeom>
        </p:spPr>
        <p:txBody>
          <a:bodyPr/>
          <a:lstStyle/>
          <a:p>
            <a:fld id="{BA9E9885-47C9-6546-9E92-D264F743497F}" type="datetimeFigureOut">
              <a:rPr lang="en-US" smtClean="0"/>
              <a:t>7/6/21</a:t>
            </a:fld>
            <a:endParaRPr lang="en-US"/>
          </a:p>
        </p:txBody>
      </p:sp>
      <p:sp>
        <p:nvSpPr>
          <p:cNvPr id="6" name="Footer Placeholder 5">
            <a:extLst>
              <a:ext uri="{FF2B5EF4-FFF2-40B4-BE49-F238E27FC236}">
                <a16:creationId xmlns:a16="http://schemas.microsoft.com/office/drawing/2014/main" id="{ADD5F2AE-0A13-5243-BA8E-0E996693F5C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52D30E9-3414-934D-ADAC-9875D88D1C73}"/>
              </a:ext>
            </a:extLst>
          </p:cNvPr>
          <p:cNvSpPr>
            <a:spLocks noGrp="1"/>
          </p:cNvSpPr>
          <p:nvPr>
            <p:ph type="sldNum" sz="quarter" idx="12"/>
          </p:nvPr>
        </p:nvSpPr>
        <p:spPr>
          <a:xfrm>
            <a:off x="8610600" y="6356350"/>
            <a:ext cx="2743200" cy="365125"/>
          </a:xfrm>
          <a:prstGeom prst="rect">
            <a:avLst/>
          </a:prstGeom>
        </p:spPr>
        <p:txBody>
          <a:bodyPr/>
          <a:lstStyle/>
          <a:p>
            <a:fld id="{131FECD9-6B2D-244E-8EDC-2F252D2EE881}" type="slidenum">
              <a:rPr lang="en-US" smtClean="0"/>
              <a:t>‹#›</a:t>
            </a:fld>
            <a:endParaRPr lang="en-US"/>
          </a:p>
        </p:txBody>
      </p:sp>
    </p:spTree>
    <p:extLst>
      <p:ext uri="{BB962C8B-B14F-4D97-AF65-F5344CB8AC3E}">
        <p14:creationId xmlns:p14="http://schemas.microsoft.com/office/powerpoint/2010/main" val="3009187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F623BD-10EB-D647-9DA6-4AE4E917477E}"/>
              </a:ext>
            </a:extLst>
          </p:cNvPr>
          <p:cNvSpPr>
            <a:spLocks noGrp="1"/>
          </p:cNvSpPr>
          <p:nvPr>
            <p:ph type="title"/>
          </p:nvPr>
        </p:nvSpPr>
        <p:spPr>
          <a:xfrm>
            <a:off x="838200" y="365125"/>
            <a:ext cx="10515600" cy="579755"/>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26C4004A-64F6-BF4B-BAA2-7E05B0ECC508}"/>
              </a:ext>
            </a:extLst>
          </p:cNvPr>
          <p:cNvSpPr>
            <a:spLocks noGrp="1"/>
          </p:cNvSpPr>
          <p:nvPr>
            <p:ph type="body" idx="1"/>
          </p:nvPr>
        </p:nvSpPr>
        <p:spPr>
          <a:xfrm>
            <a:off x="838200" y="944880"/>
            <a:ext cx="10515600" cy="5232083"/>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777393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kern="1200">
          <a:solidFill>
            <a:schemeClr val="accent5">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12DA5-2A49-5845-BF74-F0523B4F3516}"/>
              </a:ext>
            </a:extLst>
          </p:cNvPr>
          <p:cNvSpPr>
            <a:spLocks noGrp="1"/>
          </p:cNvSpPr>
          <p:nvPr>
            <p:ph type="ctrTitle"/>
          </p:nvPr>
        </p:nvSpPr>
        <p:spPr>
          <a:xfrm>
            <a:off x="1524000" y="1883716"/>
            <a:ext cx="9144000" cy="2330775"/>
          </a:xfrm>
        </p:spPr>
        <p:txBody>
          <a:bodyPr>
            <a:normAutofit fontScale="90000"/>
          </a:bodyPr>
          <a:lstStyle/>
          <a:p>
            <a:r>
              <a:rPr lang="en-US" dirty="0"/>
              <a:t>The educational inclusion </a:t>
            </a:r>
            <a:br>
              <a:rPr lang="en-US" dirty="0"/>
            </a:br>
            <a:r>
              <a:rPr lang="en-US" dirty="0"/>
              <a:t>of Romani children: </a:t>
            </a:r>
            <a:br>
              <a:rPr lang="en-US" dirty="0"/>
            </a:br>
            <a:r>
              <a:rPr lang="en-US" dirty="0"/>
              <a:t>a policy experimentation </a:t>
            </a:r>
          </a:p>
        </p:txBody>
      </p:sp>
    </p:spTree>
    <p:extLst>
      <p:ext uri="{BB962C8B-B14F-4D97-AF65-F5344CB8AC3E}">
        <p14:creationId xmlns:p14="http://schemas.microsoft.com/office/powerpoint/2010/main" val="1381832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291A3F-EB61-064B-99ED-9AC805983D72}"/>
              </a:ext>
            </a:extLst>
          </p:cNvPr>
          <p:cNvSpPr/>
          <p:nvPr/>
        </p:nvSpPr>
        <p:spPr>
          <a:xfrm>
            <a:off x="0" y="2242268"/>
            <a:ext cx="12252960" cy="1892410"/>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5">
                    <a:lumMod val="20000"/>
                    <a:lumOff val="80000"/>
                  </a:schemeClr>
                </a:solidFill>
                <a:latin typeface="+mj-lt"/>
              </a:rPr>
              <a:t>Impact, outcomes, outputs and activities</a:t>
            </a:r>
            <a:br>
              <a:rPr lang="en-GB" sz="4400" b="1" dirty="0">
                <a:solidFill>
                  <a:schemeClr val="accent5">
                    <a:lumMod val="20000"/>
                    <a:lumOff val="80000"/>
                  </a:schemeClr>
                </a:solidFill>
                <a:latin typeface="+mj-lt"/>
              </a:rPr>
            </a:br>
            <a:r>
              <a:rPr lang="en-GB" sz="4400" b="1" dirty="0">
                <a:solidFill>
                  <a:schemeClr val="accent5">
                    <a:lumMod val="20000"/>
                    <a:lumOff val="80000"/>
                  </a:schemeClr>
                </a:solidFill>
                <a:latin typeface="+mj-lt"/>
              </a:rPr>
              <a:t>of the policy experimentation</a:t>
            </a:r>
            <a:endParaRPr lang="en-US" sz="4400" dirty="0">
              <a:latin typeface="+mj-lt"/>
            </a:endParaRPr>
          </a:p>
        </p:txBody>
      </p:sp>
    </p:spTree>
    <p:extLst>
      <p:ext uri="{BB962C8B-B14F-4D97-AF65-F5344CB8AC3E}">
        <p14:creationId xmlns:p14="http://schemas.microsoft.com/office/powerpoint/2010/main" val="1447156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Impact</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2"/>
            <a:ext cx="10515600" cy="3298156"/>
          </a:xfrm>
        </p:spPr>
        <p:txBody>
          <a:bodyPr>
            <a:normAutofit/>
          </a:bodyPr>
          <a:lstStyle/>
          <a:p>
            <a:pPr lvl="0"/>
            <a:r>
              <a:rPr lang="en-GB" dirty="0"/>
              <a:t>The more effective inclusion of primary-age Romani pupils in participating schools</a:t>
            </a:r>
            <a:endParaRPr lang="en-IE" dirty="0"/>
          </a:p>
          <a:p>
            <a:pPr lvl="0"/>
            <a:r>
              <a:rPr lang="en-GB" dirty="0"/>
              <a:t>Significant innovation in the teaching of Romani language, history and culture to Romani and non-Romani pupils</a:t>
            </a:r>
            <a:endParaRPr lang="en-IE" dirty="0"/>
          </a:p>
          <a:p>
            <a:r>
              <a:rPr lang="en-GB" dirty="0"/>
              <a:t>The building of school networks in and between participating countries in order to provide a basis for further development</a:t>
            </a:r>
            <a:endParaRPr lang="en-IE" sz="2000" dirty="0"/>
          </a:p>
        </p:txBody>
      </p:sp>
    </p:spTree>
    <p:extLst>
      <p:ext uri="{BB962C8B-B14F-4D97-AF65-F5344CB8AC3E}">
        <p14:creationId xmlns:p14="http://schemas.microsoft.com/office/powerpoint/2010/main" val="2321487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Outcomes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1"/>
            <a:ext cx="10515600" cy="5071733"/>
          </a:xfrm>
        </p:spPr>
        <p:txBody>
          <a:bodyPr>
            <a:normAutofit/>
          </a:bodyPr>
          <a:lstStyle/>
          <a:p>
            <a:pPr lvl="0"/>
            <a:r>
              <a:rPr lang="en-GB" dirty="0"/>
              <a:t>For participating Romani pupils, an experience of inclusive education in which the Romani language plays a central role</a:t>
            </a:r>
            <a:endParaRPr lang="en-IE" dirty="0"/>
          </a:p>
          <a:p>
            <a:pPr lvl="0"/>
            <a:r>
              <a:rPr lang="en-GB" dirty="0"/>
              <a:t>For participating non-Romani pupils, an experience of Romani language, history and culture</a:t>
            </a:r>
            <a:endParaRPr lang="en-IE" dirty="0"/>
          </a:p>
          <a:p>
            <a:pPr lvl="0"/>
            <a:r>
              <a:rPr lang="en-GB" dirty="0"/>
              <a:t>Continuing professional development of participating teachers</a:t>
            </a:r>
            <a:endParaRPr lang="en-IE" dirty="0"/>
          </a:p>
          <a:p>
            <a:pPr lvl="0"/>
            <a:r>
              <a:rPr lang="en-GB" dirty="0"/>
              <a:t>On the part of all participants in the policy experimentation, an understanding of the practice of plurilingual education and the contribution it makes to inclusion and social cohesion</a:t>
            </a:r>
            <a:endParaRPr lang="en-IE" dirty="0"/>
          </a:p>
          <a:p>
            <a:r>
              <a:rPr lang="en-GB" dirty="0"/>
              <a:t>New ways of including the Romani language in the daily discourse of school, inside and outside the classroom</a:t>
            </a:r>
            <a:endParaRPr lang="en-IE" sz="2000" dirty="0"/>
          </a:p>
        </p:txBody>
      </p:sp>
    </p:spTree>
    <p:extLst>
      <p:ext uri="{BB962C8B-B14F-4D97-AF65-F5344CB8AC3E}">
        <p14:creationId xmlns:p14="http://schemas.microsoft.com/office/powerpoint/2010/main" val="3132263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Outputs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1"/>
            <a:ext cx="10515600" cy="5071733"/>
          </a:xfrm>
        </p:spPr>
        <p:txBody>
          <a:bodyPr>
            <a:normAutofit/>
          </a:bodyPr>
          <a:lstStyle/>
          <a:p>
            <a:pPr lvl="0"/>
            <a:r>
              <a:rPr lang="en-GB" dirty="0"/>
              <a:t>Learning activities and teaching materials based on the </a:t>
            </a:r>
            <a:r>
              <a:rPr lang="en-GB" i="1" dirty="0"/>
              <a:t>Curriculum Framework for Romani</a:t>
            </a:r>
            <a:r>
              <a:rPr lang="en-GB" dirty="0"/>
              <a:t> and the European Language Portfolio</a:t>
            </a:r>
            <a:endParaRPr lang="en-IE" dirty="0"/>
          </a:p>
          <a:p>
            <a:pPr lvl="0"/>
            <a:r>
              <a:rPr lang="en-GB" dirty="0"/>
              <a:t>Proposals to revise and/or extend the </a:t>
            </a:r>
            <a:r>
              <a:rPr lang="en-GB" i="1" dirty="0"/>
              <a:t>Curriculum Framework for Romani</a:t>
            </a:r>
            <a:r>
              <a:rPr lang="en-GB" dirty="0"/>
              <a:t>, to revise/adapt the Romani European Language Portfolio, and to revise/extend the QualiRom teaching materials</a:t>
            </a:r>
            <a:endParaRPr lang="en-IE" dirty="0"/>
          </a:p>
          <a:p>
            <a:pPr lvl="0"/>
            <a:r>
              <a:rPr lang="en-GB" dirty="0"/>
              <a:t>Regular reports that describe, analyse and interpret classroom activities and learning achievement following the principles of Exploratory Practice (see Chapter 2 for further explanation)</a:t>
            </a:r>
            <a:endParaRPr lang="en-IE" dirty="0"/>
          </a:p>
          <a:p>
            <a:pPr lvl="0"/>
            <a:r>
              <a:rPr lang="en-GB" dirty="0"/>
              <a:t>An evaluation of the successes and failures of the policy experimentation in terms of the five principles that shape policy and practice </a:t>
            </a:r>
            <a:endParaRPr lang="en-IE" dirty="0"/>
          </a:p>
          <a:p>
            <a:r>
              <a:rPr lang="en-GB" dirty="0"/>
              <a:t>A final report that is presented in the form of a manual of good practice for wider dissemination</a:t>
            </a:r>
            <a:endParaRPr lang="en-IE" sz="2000" dirty="0"/>
          </a:p>
        </p:txBody>
      </p:sp>
    </p:spTree>
    <p:extLst>
      <p:ext uri="{BB962C8B-B14F-4D97-AF65-F5344CB8AC3E}">
        <p14:creationId xmlns:p14="http://schemas.microsoft.com/office/powerpoint/2010/main" val="99628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Activities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2"/>
            <a:ext cx="10515600" cy="5387644"/>
          </a:xfrm>
        </p:spPr>
        <p:txBody>
          <a:bodyPr>
            <a:normAutofit/>
          </a:bodyPr>
          <a:lstStyle/>
          <a:p>
            <a:pPr lvl="0"/>
            <a:r>
              <a:rPr lang="en-GB" sz="2200" dirty="0"/>
              <a:t>Induction workshops/activities for participating schools</a:t>
            </a:r>
            <a:endParaRPr lang="en-IE" sz="2200" dirty="0"/>
          </a:p>
          <a:p>
            <a:pPr lvl="0"/>
            <a:r>
              <a:rPr lang="en-GB" sz="2200" dirty="0"/>
              <a:t>Preparatory workshops for participating teachers</a:t>
            </a:r>
            <a:endParaRPr lang="en-IE" sz="2200" dirty="0"/>
          </a:p>
          <a:p>
            <a:pPr lvl="0"/>
            <a:r>
              <a:rPr lang="en-GB" sz="2200" dirty="0"/>
              <a:t>Pedagogical experimentation in participating classrooms</a:t>
            </a:r>
            <a:endParaRPr lang="en-IE" sz="2200" dirty="0"/>
          </a:p>
          <a:p>
            <a:pPr lvl="0"/>
            <a:r>
              <a:rPr lang="en-GB" sz="2200" dirty="0"/>
              <a:t>Collection, analysis and interpretation of data collected according to the principles of Exploratory Practice</a:t>
            </a:r>
            <a:endParaRPr lang="en-IE" sz="2200" dirty="0"/>
          </a:p>
          <a:p>
            <a:pPr lvl="0"/>
            <a:r>
              <a:rPr lang="en-GB" sz="2200" dirty="0"/>
              <a:t>Evaluation of the policy experimentation by the steering group from the perspective of the five principles set out above</a:t>
            </a:r>
            <a:endParaRPr lang="en-IE" sz="2200" dirty="0"/>
          </a:p>
          <a:p>
            <a:pPr lvl="0"/>
            <a:r>
              <a:rPr lang="en-GB" sz="2200" dirty="0"/>
              <a:t>Regular events to secure the buy-in of the larger school community, parents, education officials and other stakeholders</a:t>
            </a:r>
            <a:endParaRPr lang="en-IE" sz="2200" dirty="0"/>
          </a:p>
          <a:p>
            <a:pPr lvl="0"/>
            <a:r>
              <a:rPr lang="en-GB" sz="2200" dirty="0"/>
              <a:t>In each year of the policy experimentation, at least one national workshop that brings together teachers in participating schools to exchange and evaluate their experience</a:t>
            </a:r>
            <a:endParaRPr lang="en-IE" sz="2200" dirty="0"/>
          </a:p>
          <a:p>
            <a:r>
              <a:rPr lang="en-GB" sz="2200" dirty="0"/>
              <a:t>At the end of the policy experimentation, an intergovernmental conference to publicise and disseminate the results of the policy experimentation</a:t>
            </a:r>
            <a:endParaRPr lang="en-IE" sz="2200" dirty="0"/>
          </a:p>
        </p:txBody>
      </p:sp>
    </p:spTree>
    <p:extLst>
      <p:ext uri="{BB962C8B-B14F-4D97-AF65-F5344CB8AC3E}">
        <p14:creationId xmlns:p14="http://schemas.microsoft.com/office/powerpoint/2010/main" val="454352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291A3F-EB61-064B-99ED-9AC805983D72}"/>
              </a:ext>
            </a:extLst>
          </p:cNvPr>
          <p:cNvSpPr/>
          <p:nvPr/>
        </p:nvSpPr>
        <p:spPr>
          <a:xfrm>
            <a:off x="0" y="2242268"/>
            <a:ext cx="12252960" cy="1892410"/>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5">
                    <a:lumMod val="20000"/>
                    <a:lumOff val="80000"/>
                  </a:schemeClr>
                </a:solidFill>
                <a:latin typeface="+mj-lt"/>
              </a:rPr>
              <a:t>Organisation</a:t>
            </a:r>
            <a:endParaRPr lang="en-US" sz="4400" dirty="0">
              <a:latin typeface="+mj-lt"/>
            </a:endParaRPr>
          </a:p>
        </p:txBody>
      </p:sp>
    </p:spTree>
    <p:extLst>
      <p:ext uri="{BB962C8B-B14F-4D97-AF65-F5344CB8AC3E}">
        <p14:creationId xmlns:p14="http://schemas.microsoft.com/office/powerpoint/2010/main" val="724969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Steering group – membership</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2"/>
            <a:ext cx="10515600" cy="4549782"/>
          </a:xfrm>
        </p:spPr>
        <p:txBody>
          <a:bodyPr>
            <a:normAutofit/>
          </a:bodyPr>
          <a:lstStyle/>
          <a:p>
            <a:pPr lvl="0"/>
            <a:r>
              <a:rPr lang="en-GB" dirty="0"/>
              <a:t>David Little, coordinator of the ECML’s QualiRom Training &amp; Consultancy;</a:t>
            </a:r>
            <a:endParaRPr lang="en-IE" dirty="0"/>
          </a:p>
          <a:p>
            <a:pPr lvl="0"/>
            <a:r>
              <a:rPr lang="en-GB" dirty="0"/>
              <a:t>Dieter </a:t>
            </a:r>
            <a:r>
              <a:rPr lang="en-GB" dirty="0" err="1"/>
              <a:t>Halwachs</a:t>
            </a:r>
            <a:r>
              <a:rPr lang="en-GB" dirty="0"/>
              <a:t>, member of COMEX of ECRML (substitute: Zuzana </a:t>
            </a:r>
            <a:r>
              <a:rPr lang="en-GB" dirty="0" err="1"/>
              <a:t>Bodnárová</a:t>
            </a:r>
            <a:r>
              <a:rPr lang="en-GB" dirty="0"/>
              <a:t>, Romani Project, University of Graz);</a:t>
            </a:r>
            <a:endParaRPr lang="en-IE" dirty="0"/>
          </a:p>
          <a:p>
            <a:pPr lvl="0"/>
            <a:r>
              <a:rPr lang="en-GB" dirty="0" err="1"/>
              <a:t>Ján</a:t>
            </a:r>
            <a:r>
              <a:rPr lang="en-GB" dirty="0"/>
              <a:t> Hero, vice chair of CAHROM; national coordinator for Slovakia;</a:t>
            </a:r>
            <a:endParaRPr lang="en-IE" dirty="0"/>
          </a:p>
          <a:p>
            <a:pPr lvl="0"/>
            <a:r>
              <a:rPr lang="en-GB" dirty="0"/>
              <a:t>Helena </a:t>
            </a:r>
            <a:r>
              <a:rPr lang="en-GB" dirty="0" err="1"/>
              <a:t>Sadílková</a:t>
            </a:r>
            <a:r>
              <a:rPr lang="en-GB" dirty="0"/>
              <a:t>, head of Romani Studies Seminar, Charles University Prague;</a:t>
            </a:r>
            <a:endParaRPr lang="en-IE" dirty="0"/>
          </a:p>
          <a:p>
            <a:pPr lvl="0"/>
            <a:r>
              <a:rPr lang="en-GB" dirty="0"/>
              <a:t>Diana </a:t>
            </a:r>
            <a:r>
              <a:rPr lang="en-GB" dirty="0" err="1"/>
              <a:t>Sima</a:t>
            </a:r>
            <a:r>
              <a:rPr lang="en-GB" dirty="0"/>
              <a:t>, educational advisor and teacher of Romani;</a:t>
            </a:r>
            <a:endParaRPr lang="en-IE" dirty="0"/>
          </a:p>
          <a:p>
            <a:pPr lvl="0"/>
            <a:r>
              <a:rPr lang="en-IE" dirty="0"/>
              <a:t>Sabina </a:t>
            </a:r>
            <a:r>
              <a:rPr lang="en-IE" dirty="0" err="1"/>
              <a:t>Zorčič</a:t>
            </a:r>
            <a:r>
              <a:rPr lang="en-IE" dirty="0"/>
              <a:t>, </a:t>
            </a:r>
            <a:r>
              <a:rPr lang="en-GB" dirty="0"/>
              <a:t>national coordinator for Slovenia; </a:t>
            </a:r>
            <a:endParaRPr lang="en-IE" dirty="0"/>
          </a:p>
          <a:p>
            <a:pPr lvl="0"/>
            <a:r>
              <a:rPr lang="en-GB" dirty="0"/>
              <a:t>National coordinator for Greece (to be nominated)</a:t>
            </a:r>
            <a:endParaRPr lang="en-IE" dirty="0"/>
          </a:p>
          <a:p>
            <a:r>
              <a:rPr lang="en-GB" dirty="0"/>
              <a:t>Council of Europe secretariat</a:t>
            </a:r>
            <a:endParaRPr lang="en-IE" sz="2000" dirty="0"/>
          </a:p>
        </p:txBody>
      </p:sp>
    </p:spTree>
    <p:extLst>
      <p:ext uri="{BB962C8B-B14F-4D97-AF65-F5344CB8AC3E}">
        <p14:creationId xmlns:p14="http://schemas.microsoft.com/office/powerpoint/2010/main" val="1147808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Steering group – role and responsibilities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2"/>
            <a:ext cx="10515600" cy="4854582"/>
          </a:xfrm>
        </p:spPr>
        <p:txBody>
          <a:bodyPr>
            <a:normAutofit/>
          </a:bodyPr>
          <a:lstStyle/>
          <a:p>
            <a:pPr marL="0" lvl="0" indent="0">
              <a:buNone/>
            </a:pPr>
            <a:r>
              <a:rPr lang="en-IE" dirty="0"/>
              <a:t>The steering group will</a:t>
            </a:r>
          </a:p>
          <a:p>
            <a:pPr lvl="0"/>
            <a:r>
              <a:rPr lang="en-GB" dirty="0"/>
              <a:t>contribute to the induction of participating schools and teachers, either online or in per­son</a:t>
            </a:r>
            <a:endParaRPr lang="en-IE" dirty="0"/>
          </a:p>
          <a:p>
            <a:pPr lvl="0"/>
            <a:r>
              <a:rPr lang="en-GB" dirty="0"/>
              <a:t>contribute to the ongoing support provided for participating schools and teachers</a:t>
            </a:r>
            <a:endParaRPr lang="en-IE" dirty="0"/>
          </a:p>
          <a:p>
            <a:pPr lvl="0"/>
            <a:r>
              <a:rPr lang="en-GB" dirty="0"/>
              <a:t>receive regular reports from national coordinators</a:t>
            </a:r>
            <a:endParaRPr lang="en-IE" dirty="0"/>
          </a:p>
          <a:p>
            <a:pPr lvl="0"/>
            <a:r>
              <a:rPr lang="en-GB" dirty="0"/>
              <a:t>prepare annual reports on the progress of the policy experimentation</a:t>
            </a:r>
            <a:endParaRPr lang="en-IE" dirty="0"/>
          </a:p>
          <a:p>
            <a:r>
              <a:rPr lang="en-GB" dirty="0"/>
              <a:t>evaluate the policy experimentation from the perspective of the five principles on which the policy document is based</a:t>
            </a:r>
            <a:endParaRPr lang="en-IE" dirty="0"/>
          </a:p>
        </p:txBody>
      </p:sp>
    </p:spTree>
    <p:extLst>
      <p:ext uri="{BB962C8B-B14F-4D97-AF65-F5344CB8AC3E}">
        <p14:creationId xmlns:p14="http://schemas.microsoft.com/office/powerpoint/2010/main" val="185410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Ministries of Education – role and responsibilities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2"/>
            <a:ext cx="10515600" cy="4536812"/>
          </a:xfrm>
        </p:spPr>
        <p:txBody>
          <a:bodyPr>
            <a:normAutofit/>
          </a:bodyPr>
          <a:lstStyle/>
          <a:p>
            <a:pPr marL="0" lvl="0" indent="0">
              <a:buNone/>
            </a:pPr>
            <a:r>
              <a:rPr lang="en-IE" dirty="0"/>
              <a:t>The Ministries of Education in participating countries will</a:t>
            </a:r>
          </a:p>
          <a:p>
            <a:pPr lvl="0"/>
            <a:r>
              <a:rPr lang="en-GB" dirty="0"/>
              <a:t>select 2–4 primary schools to participate in the policy experimentation</a:t>
            </a:r>
            <a:endParaRPr lang="en-IE" dirty="0"/>
          </a:p>
          <a:p>
            <a:pPr lvl="0"/>
            <a:r>
              <a:rPr lang="en-GB" dirty="0"/>
              <a:t>appoint a national coordinator for the policy experimentation</a:t>
            </a:r>
            <a:endParaRPr lang="en-IE" dirty="0"/>
          </a:p>
          <a:p>
            <a:pPr lvl="0"/>
            <a:r>
              <a:rPr lang="en-GB" dirty="0"/>
              <a:t>provide the national coordinator with support (remuneration and expenses) as agreed with the Council of Europe</a:t>
            </a:r>
            <a:endParaRPr lang="en-IE" dirty="0"/>
          </a:p>
          <a:p>
            <a:pPr lvl="0"/>
            <a:r>
              <a:rPr lang="en-GB" dirty="0"/>
              <a:t>provide for regular exchange of information on the progress of the policy experimen­tation between the ministry and the national coordinator</a:t>
            </a:r>
            <a:endParaRPr lang="en-IE" dirty="0"/>
          </a:p>
          <a:p>
            <a:pPr lvl="0"/>
            <a:r>
              <a:rPr lang="en-GB" dirty="0"/>
              <a:t>fund at least one meeting each year of all teachers/teaching assistants participating in the policy experimentation (travelling and accommodation expenses if relevant)</a:t>
            </a:r>
            <a:endParaRPr lang="en-IE" dirty="0"/>
          </a:p>
          <a:p>
            <a:pPr marL="0" lvl="0" indent="0">
              <a:buNone/>
            </a:pPr>
            <a:endParaRPr lang="en-IE" dirty="0"/>
          </a:p>
        </p:txBody>
      </p:sp>
    </p:spTree>
    <p:extLst>
      <p:ext uri="{BB962C8B-B14F-4D97-AF65-F5344CB8AC3E}">
        <p14:creationId xmlns:p14="http://schemas.microsoft.com/office/powerpoint/2010/main" val="1188231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National coordinators – role and responsibilities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1"/>
            <a:ext cx="10515600" cy="5224233"/>
          </a:xfrm>
        </p:spPr>
        <p:txBody>
          <a:bodyPr>
            <a:normAutofit/>
          </a:bodyPr>
          <a:lstStyle/>
          <a:p>
            <a:pPr marL="0" lvl="0" indent="0">
              <a:buNone/>
            </a:pPr>
            <a:r>
              <a:rPr lang="en-IE" dirty="0"/>
              <a:t>National coordinators will </a:t>
            </a:r>
          </a:p>
          <a:p>
            <a:pPr lvl="0"/>
            <a:r>
              <a:rPr lang="en-GB" dirty="0"/>
              <a:t>be language education professionals with relevant classroom experience</a:t>
            </a:r>
            <a:endParaRPr lang="en-IE" dirty="0"/>
          </a:p>
          <a:p>
            <a:pPr lvl="0"/>
            <a:r>
              <a:rPr lang="en-GB" dirty="0"/>
              <a:t>have experience of working with Romani communities</a:t>
            </a:r>
            <a:endParaRPr lang="en-IE" dirty="0"/>
          </a:p>
          <a:p>
            <a:pPr lvl="0"/>
            <a:r>
              <a:rPr lang="en-GB" dirty="0"/>
              <a:t>support participating schools and teachers via regular school visits and workshops</a:t>
            </a:r>
            <a:endParaRPr lang="en-IE" dirty="0"/>
          </a:p>
          <a:p>
            <a:pPr lvl="0"/>
            <a:r>
              <a:rPr lang="en-GB" dirty="0"/>
              <a:t>in close cooperation with participating schools, organise events to inform parents, other stakeholders and the wider community about the policy experimentation and to secure their buy-in</a:t>
            </a:r>
            <a:endParaRPr lang="en-IE" dirty="0"/>
          </a:p>
          <a:p>
            <a:pPr lvl="0"/>
            <a:r>
              <a:rPr lang="en-GB" dirty="0"/>
              <a:t>regularly collect data (examples of classroom projects, pupils’ work, etc.) from participating schools and classrooms</a:t>
            </a:r>
            <a:endParaRPr lang="en-IE" dirty="0"/>
          </a:p>
          <a:p>
            <a:pPr lvl="0"/>
            <a:r>
              <a:rPr lang="en-GB" dirty="0"/>
              <a:t>regularly report to the steering group on the progress of the policy experimentation in their country</a:t>
            </a:r>
            <a:endParaRPr lang="en-IE" dirty="0"/>
          </a:p>
          <a:p>
            <a:pPr marL="0" lvl="0" indent="0">
              <a:buNone/>
            </a:pPr>
            <a:endParaRPr lang="en-IE" dirty="0"/>
          </a:p>
        </p:txBody>
      </p:sp>
    </p:spTree>
    <p:extLst>
      <p:ext uri="{BB962C8B-B14F-4D97-AF65-F5344CB8AC3E}">
        <p14:creationId xmlns:p14="http://schemas.microsoft.com/office/powerpoint/2010/main" val="3991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5E6C8-1090-AE4C-B487-441D65BA710B}"/>
              </a:ext>
            </a:extLst>
          </p:cNvPr>
          <p:cNvSpPr>
            <a:spLocks noGrp="1"/>
          </p:cNvSpPr>
          <p:nvPr>
            <p:ph type="title"/>
          </p:nvPr>
        </p:nvSpPr>
        <p:spPr>
          <a:xfrm>
            <a:off x="2535286" y="1558428"/>
            <a:ext cx="9538750" cy="579755"/>
          </a:xfrm>
        </p:spPr>
        <p:txBody>
          <a:bodyPr/>
          <a:lstStyle/>
          <a:p>
            <a:r>
              <a:rPr lang="en-US" dirty="0"/>
              <a:t>Overview</a:t>
            </a:r>
          </a:p>
        </p:txBody>
      </p:sp>
      <p:sp>
        <p:nvSpPr>
          <p:cNvPr id="3" name="Content Placeholder 2">
            <a:extLst>
              <a:ext uri="{FF2B5EF4-FFF2-40B4-BE49-F238E27FC236}">
                <a16:creationId xmlns:a16="http://schemas.microsoft.com/office/drawing/2014/main" id="{5990EFC5-DE9C-404A-845A-037CB96610A7}"/>
              </a:ext>
            </a:extLst>
          </p:cNvPr>
          <p:cNvSpPr>
            <a:spLocks noGrp="1"/>
          </p:cNvSpPr>
          <p:nvPr>
            <p:ph idx="1"/>
          </p:nvPr>
        </p:nvSpPr>
        <p:spPr>
          <a:xfrm>
            <a:off x="2535286" y="2138183"/>
            <a:ext cx="7121427" cy="2991030"/>
          </a:xfrm>
        </p:spPr>
        <p:txBody>
          <a:bodyPr/>
          <a:lstStyle/>
          <a:p>
            <a:r>
              <a:rPr lang="en-US" dirty="0"/>
              <a:t>From policy guidelines to policy experimentation</a:t>
            </a:r>
          </a:p>
          <a:p>
            <a:r>
              <a:rPr lang="en-US" dirty="0"/>
              <a:t>Impact, outcomes, outputs and activities </a:t>
            </a:r>
          </a:p>
          <a:p>
            <a:r>
              <a:rPr lang="en-US" dirty="0" err="1"/>
              <a:t>Organisation</a:t>
            </a:r>
            <a:endParaRPr lang="en-US" dirty="0"/>
          </a:p>
          <a:p>
            <a:r>
              <a:rPr lang="en-US" dirty="0"/>
              <a:t>Reporting</a:t>
            </a:r>
          </a:p>
          <a:p>
            <a:r>
              <a:rPr lang="en-US" dirty="0"/>
              <a:t>Tools and resources</a:t>
            </a:r>
          </a:p>
          <a:p>
            <a:r>
              <a:rPr lang="en-US" dirty="0"/>
              <a:t>Timeline</a:t>
            </a:r>
          </a:p>
        </p:txBody>
      </p:sp>
    </p:spTree>
    <p:extLst>
      <p:ext uri="{BB962C8B-B14F-4D97-AF65-F5344CB8AC3E}">
        <p14:creationId xmlns:p14="http://schemas.microsoft.com/office/powerpoint/2010/main" val="1993173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Participating schools – profile</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1"/>
            <a:ext cx="10515600" cy="4005033"/>
          </a:xfrm>
        </p:spPr>
        <p:txBody>
          <a:bodyPr>
            <a:normAutofit/>
          </a:bodyPr>
          <a:lstStyle/>
          <a:p>
            <a:pPr marL="0" lvl="0" indent="0">
              <a:buNone/>
            </a:pPr>
            <a:r>
              <a:rPr lang="en-IE" dirty="0"/>
              <a:t>Selected by the Ministry of Education, participating schools will include among their cohort pupils from one of more of the following:</a:t>
            </a:r>
          </a:p>
          <a:p>
            <a:pPr lvl="0"/>
            <a:r>
              <a:rPr lang="en-GB" dirty="0"/>
              <a:t>communities that no longer speak Romani;</a:t>
            </a:r>
            <a:endParaRPr lang="en-IE" dirty="0"/>
          </a:p>
          <a:p>
            <a:pPr lvl="0"/>
            <a:r>
              <a:rPr lang="en-GB" dirty="0"/>
              <a:t>communities in which older members still use Romani on a daily basis, whereas children and adolescents hear and understand Romani but do not speak it regularly in their daily lives;</a:t>
            </a:r>
            <a:endParaRPr lang="en-IE" dirty="0"/>
          </a:p>
          <a:p>
            <a:r>
              <a:rPr lang="en-GB" dirty="0"/>
              <a:t>communities that have retained a variety of Romani as their domestic and community language</a:t>
            </a:r>
          </a:p>
        </p:txBody>
      </p:sp>
    </p:spTree>
    <p:extLst>
      <p:ext uri="{BB962C8B-B14F-4D97-AF65-F5344CB8AC3E}">
        <p14:creationId xmlns:p14="http://schemas.microsoft.com/office/powerpoint/2010/main" val="1991548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740106"/>
          </a:xfrm>
        </p:spPr>
        <p:txBody>
          <a:bodyPr>
            <a:normAutofit/>
          </a:bodyPr>
          <a:lstStyle/>
          <a:p>
            <a:r>
              <a:rPr lang="en-US" dirty="0"/>
              <a:t>Participating schools – role and responsibilities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05232"/>
            <a:ext cx="10515600" cy="5509578"/>
          </a:xfrm>
        </p:spPr>
        <p:txBody>
          <a:bodyPr>
            <a:normAutofit lnSpcReduction="10000"/>
          </a:bodyPr>
          <a:lstStyle/>
          <a:p>
            <a:pPr marL="0" lvl="0" indent="0">
              <a:buNone/>
            </a:pPr>
            <a:r>
              <a:rPr lang="en-IE" dirty="0"/>
              <a:t>Participating schools will</a:t>
            </a:r>
          </a:p>
          <a:p>
            <a:pPr lvl="0"/>
            <a:r>
              <a:rPr lang="en-GB" dirty="0"/>
              <a:t>provide all reasonable support for the policy experimentation and participating teachers/teaching assistants</a:t>
            </a:r>
            <a:endParaRPr lang="en-IE" dirty="0"/>
          </a:p>
          <a:p>
            <a:pPr lvl="0"/>
            <a:r>
              <a:rPr lang="en-GB" dirty="0"/>
              <a:t>nominate a member of staff responsible for coordinating the policy experimentation in the school</a:t>
            </a:r>
            <a:endParaRPr lang="en-IE" dirty="0"/>
          </a:p>
          <a:p>
            <a:pPr lvl="0"/>
            <a:r>
              <a:rPr lang="en-GB" dirty="0"/>
              <a:t>ensure that the whole school is aware of the policy experimentation and its goals, for example by displaying posters and examples of pupils’ work throughout the school</a:t>
            </a:r>
            <a:endParaRPr lang="en-IE" dirty="0"/>
          </a:p>
          <a:p>
            <a:pPr lvl="0"/>
            <a:r>
              <a:rPr lang="en-GB" dirty="0"/>
              <a:t>create opportunities for non-Romani pupils to develop an awareness of Romani language, culture and history</a:t>
            </a:r>
            <a:endParaRPr lang="en-IE" dirty="0"/>
          </a:p>
          <a:p>
            <a:r>
              <a:rPr lang="en-GB" dirty="0"/>
              <a:t>make all local education stakeholders and the wider community aware of the policy experimentation and secure their buy-in by involving them in the activities of the policy experimentation as appropriate</a:t>
            </a:r>
          </a:p>
          <a:p>
            <a:pPr lvl="0"/>
            <a:r>
              <a:rPr lang="en-GB" dirty="0"/>
              <a:t>secure parental consent to the anonymous use of their children’s work in reports on the policy experimentation</a:t>
            </a:r>
            <a:endParaRPr lang="en-IE" dirty="0"/>
          </a:p>
        </p:txBody>
      </p:sp>
    </p:spTree>
    <p:extLst>
      <p:ext uri="{BB962C8B-B14F-4D97-AF65-F5344CB8AC3E}">
        <p14:creationId xmlns:p14="http://schemas.microsoft.com/office/powerpoint/2010/main" val="374592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4"/>
            <a:ext cx="10515600" cy="1089963"/>
          </a:xfrm>
        </p:spPr>
        <p:txBody>
          <a:bodyPr>
            <a:normAutofit/>
          </a:bodyPr>
          <a:lstStyle/>
          <a:p>
            <a:r>
              <a:rPr lang="en-US" dirty="0"/>
              <a:t>Participating teachers/teaching assistants – role and responsibilities</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455089"/>
            <a:ext cx="10515600" cy="4757644"/>
          </a:xfrm>
        </p:spPr>
        <p:txBody>
          <a:bodyPr>
            <a:normAutofit/>
          </a:bodyPr>
          <a:lstStyle/>
          <a:p>
            <a:pPr marL="0" lvl="0" indent="0">
              <a:buNone/>
            </a:pPr>
            <a:r>
              <a:rPr lang="en-IE" dirty="0"/>
              <a:t>Participating teachers/teaching assistants will perform one or both of the following functions</a:t>
            </a:r>
          </a:p>
          <a:p>
            <a:pPr lvl="0"/>
            <a:r>
              <a:rPr lang="en-GB" dirty="0"/>
              <a:t>teach Romani in different settings</a:t>
            </a:r>
            <a:endParaRPr lang="en-IE" dirty="0"/>
          </a:p>
          <a:p>
            <a:r>
              <a:rPr lang="en-GB" dirty="0"/>
              <a:t>teach or provide support for Romani pupils in mainstream classes</a:t>
            </a:r>
          </a:p>
          <a:p>
            <a:pPr marL="0" indent="0">
              <a:buNone/>
            </a:pPr>
            <a:r>
              <a:rPr lang="en-GB" dirty="0"/>
              <a:t>With support from the steering group and national coordinator, participating teachers/teaching assistants will seek to implement in their teaching the principles set out in the policy experimentation handbook, which means</a:t>
            </a:r>
          </a:p>
          <a:p>
            <a:pPr lvl="0"/>
            <a:r>
              <a:rPr lang="en-GB" dirty="0"/>
              <a:t>involving their pupils in modes of classroom interaction that are designed to encourage initiative and the exercise of agency</a:t>
            </a:r>
            <a:endParaRPr lang="en-IE" dirty="0"/>
          </a:p>
          <a:p>
            <a:r>
              <a:rPr lang="en-GB" dirty="0"/>
              <a:t>adopting approaches to classroom management that enable them to collect data of various kinds without taking on an additional burden</a:t>
            </a:r>
          </a:p>
        </p:txBody>
      </p:sp>
    </p:spTree>
    <p:extLst>
      <p:ext uri="{BB962C8B-B14F-4D97-AF65-F5344CB8AC3E}">
        <p14:creationId xmlns:p14="http://schemas.microsoft.com/office/powerpoint/2010/main" val="1190915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291A3F-EB61-064B-99ED-9AC805983D72}"/>
              </a:ext>
            </a:extLst>
          </p:cNvPr>
          <p:cNvSpPr/>
          <p:nvPr/>
        </p:nvSpPr>
        <p:spPr>
          <a:xfrm>
            <a:off x="0" y="2242268"/>
            <a:ext cx="12252960" cy="1892410"/>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5">
                    <a:lumMod val="20000"/>
                    <a:lumOff val="80000"/>
                  </a:schemeClr>
                </a:solidFill>
                <a:latin typeface="+mj-lt"/>
              </a:rPr>
              <a:t>Reporting</a:t>
            </a:r>
            <a:endParaRPr lang="en-US" sz="4400" dirty="0">
              <a:latin typeface="+mj-lt"/>
            </a:endParaRPr>
          </a:p>
        </p:txBody>
      </p:sp>
    </p:spTree>
    <p:extLst>
      <p:ext uri="{BB962C8B-B14F-4D97-AF65-F5344CB8AC3E}">
        <p14:creationId xmlns:p14="http://schemas.microsoft.com/office/powerpoint/2010/main" val="2042116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851426"/>
          </a:xfrm>
        </p:spPr>
        <p:txBody>
          <a:bodyPr>
            <a:normAutofit/>
          </a:bodyPr>
          <a:lstStyle/>
          <a:p>
            <a:r>
              <a:rPr lang="en-US" dirty="0"/>
              <a:t>Approach</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144989"/>
            <a:ext cx="10515600" cy="5025224"/>
          </a:xfrm>
        </p:spPr>
        <p:txBody>
          <a:bodyPr>
            <a:normAutofit/>
          </a:bodyPr>
          <a:lstStyle/>
          <a:p>
            <a:pPr lvl="0"/>
            <a:r>
              <a:rPr lang="gd-GB" dirty="0"/>
              <a:t>Principles 4 and 5 emphasise the agency of learners as well as teachers, so pupils will be partners in the exploration and evaluation of innovative procedures</a:t>
            </a:r>
            <a:endParaRPr lang="en-IE" dirty="0"/>
          </a:p>
          <a:p>
            <a:r>
              <a:rPr lang="en-GB" dirty="0"/>
              <a:t>The search for understanding will be a fully integrated part of classroom practice rather than an additional duty imposed on participating teachers</a:t>
            </a:r>
          </a:p>
          <a:p>
            <a:r>
              <a:rPr lang="en-GB" dirty="0"/>
              <a:t>The policy experimentation will follow the approach to participatory research known as Exploratory Practice</a:t>
            </a:r>
          </a:p>
          <a:p>
            <a:pPr lvl="1">
              <a:buFont typeface="System Font Regular"/>
              <a:buChar char="–"/>
            </a:pPr>
            <a:r>
              <a:rPr lang="en-GB" dirty="0"/>
              <a:t>“Learners are both unique individuals and social beings who are capable of taking learning seriously, of taking independent decisions, and of developing as practitioners of learning” (</a:t>
            </a:r>
            <a:r>
              <a:rPr lang="en-GB" dirty="0" err="1"/>
              <a:t>Allwright</a:t>
            </a:r>
            <a:r>
              <a:rPr lang="en-GB" dirty="0"/>
              <a:t> &amp; Hanks 2009: 15)</a:t>
            </a:r>
          </a:p>
          <a:p>
            <a:r>
              <a:rPr lang="en-GB" dirty="0"/>
              <a:t>The policy experimentation will use day-to-day pedagogical practices as investigative tools</a:t>
            </a:r>
          </a:p>
          <a:p>
            <a:r>
              <a:rPr lang="en-GB" dirty="0"/>
              <a:t>How exactly evidence will be gathered is a matter for discussion and negotiation</a:t>
            </a:r>
          </a:p>
        </p:txBody>
      </p:sp>
    </p:spTree>
    <p:extLst>
      <p:ext uri="{BB962C8B-B14F-4D97-AF65-F5344CB8AC3E}">
        <p14:creationId xmlns:p14="http://schemas.microsoft.com/office/powerpoint/2010/main" val="5321144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291A3F-EB61-064B-99ED-9AC805983D72}"/>
              </a:ext>
            </a:extLst>
          </p:cNvPr>
          <p:cNvSpPr/>
          <p:nvPr/>
        </p:nvSpPr>
        <p:spPr>
          <a:xfrm>
            <a:off x="0" y="2242268"/>
            <a:ext cx="12252960" cy="1892410"/>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5">
                    <a:lumMod val="20000"/>
                    <a:lumOff val="80000"/>
                  </a:schemeClr>
                </a:solidFill>
                <a:latin typeface="+mj-lt"/>
              </a:rPr>
              <a:t>Tools and resources</a:t>
            </a:r>
            <a:endParaRPr lang="en-US" sz="4400" dirty="0">
              <a:latin typeface="+mj-lt"/>
            </a:endParaRPr>
          </a:p>
        </p:txBody>
      </p:sp>
    </p:spTree>
    <p:extLst>
      <p:ext uri="{BB962C8B-B14F-4D97-AF65-F5344CB8AC3E}">
        <p14:creationId xmlns:p14="http://schemas.microsoft.com/office/powerpoint/2010/main" val="2296128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2DD72-472D-A941-ADE0-31D7830E0184}"/>
              </a:ext>
            </a:extLst>
          </p:cNvPr>
          <p:cNvSpPr>
            <a:spLocks noGrp="1"/>
          </p:cNvSpPr>
          <p:nvPr>
            <p:ph type="title"/>
          </p:nvPr>
        </p:nvSpPr>
        <p:spPr>
          <a:xfrm>
            <a:off x="838200" y="365125"/>
            <a:ext cx="5257800" cy="579755"/>
          </a:xfrm>
        </p:spPr>
        <p:txBody>
          <a:bodyPr/>
          <a:lstStyle/>
          <a:p>
            <a:r>
              <a:rPr lang="en-US" dirty="0"/>
              <a:t>Handbook</a:t>
            </a:r>
          </a:p>
        </p:txBody>
      </p:sp>
      <p:sp>
        <p:nvSpPr>
          <p:cNvPr id="3" name="Content Placeholder 2">
            <a:extLst>
              <a:ext uri="{FF2B5EF4-FFF2-40B4-BE49-F238E27FC236}">
                <a16:creationId xmlns:a16="http://schemas.microsoft.com/office/drawing/2014/main" id="{75938C72-A867-D54B-AB26-F1626F7D7A40}"/>
              </a:ext>
            </a:extLst>
          </p:cNvPr>
          <p:cNvSpPr>
            <a:spLocks noGrp="1"/>
          </p:cNvSpPr>
          <p:nvPr>
            <p:ph sz="half" idx="1"/>
          </p:nvPr>
        </p:nvSpPr>
        <p:spPr/>
        <p:txBody>
          <a:bodyPr/>
          <a:lstStyle/>
          <a:p>
            <a:pPr marL="366713" indent="-366713">
              <a:buFont typeface="+mj-lt"/>
              <a:buAutoNum type="arabicPeriod"/>
            </a:pPr>
            <a:r>
              <a:rPr lang="en-US" dirty="0"/>
              <a:t>Why a policy experimentation?</a:t>
            </a:r>
          </a:p>
          <a:p>
            <a:pPr marL="366713" indent="-366713">
              <a:buFont typeface="+mj-lt"/>
              <a:buAutoNum type="arabicPeriod"/>
            </a:pPr>
            <a:r>
              <a:rPr lang="en-US" dirty="0"/>
              <a:t>How will the policy experimentation be </a:t>
            </a:r>
            <a:r>
              <a:rPr lang="en-US" dirty="0" err="1"/>
              <a:t>organised</a:t>
            </a:r>
            <a:r>
              <a:rPr lang="en-US" dirty="0"/>
              <a:t>?</a:t>
            </a:r>
          </a:p>
          <a:p>
            <a:pPr marL="366713" indent="-366713">
              <a:buFont typeface="+mj-lt"/>
              <a:buAutoNum type="arabicPeriod"/>
            </a:pPr>
            <a:r>
              <a:rPr lang="en-US" dirty="0"/>
              <a:t>Implications of the five principles for school policy and classroom practice</a:t>
            </a:r>
          </a:p>
          <a:p>
            <a:pPr marL="366713" indent="-366713">
              <a:buFont typeface="+mj-lt"/>
              <a:buAutoNum type="arabicPeriod"/>
            </a:pPr>
            <a:r>
              <a:rPr lang="en-US" dirty="0"/>
              <a:t>Including Romani pupils in mainstream classes</a:t>
            </a:r>
          </a:p>
          <a:p>
            <a:pPr marL="366713" indent="-366713">
              <a:buFont typeface="+mj-lt"/>
              <a:buAutoNum type="arabicPeriod"/>
            </a:pPr>
            <a:r>
              <a:rPr lang="en-US" dirty="0"/>
              <a:t>A plurilingual approach to language teaching at primary school</a:t>
            </a:r>
          </a:p>
          <a:p>
            <a:pPr marL="366713" indent="-366713">
              <a:buFont typeface="+mj-lt"/>
              <a:buAutoNum type="arabicPeriod"/>
            </a:pPr>
            <a:r>
              <a:rPr lang="en-US" dirty="0"/>
              <a:t>Teaching Romani for educational inclusion</a:t>
            </a:r>
          </a:p>
          <a:p>
            <a:pPr marL="0" indent="0">
              <a:buNone/>
            </a:pPr>
            <a:r>
              <a:rPr lang="en-US" dirty="0"/>
              <a:t>[To be translated into Slovakian, Slovenian and Greek]</a:t>
            </a:r>
          </a:p>
        </p:txBody>
      </p:sp>
      <p:sp>
        <p:nvSpPr>
          <p:cNvPr id="4" name="Content Placeholder 3">
            <a:extLst>
              <a:ext uri="{FF2B5EF4-FFF2-40B4-BE49-F238E27FC236}">
                <a16:creationId xmlns:a16="http://schemas.microsoft.com/office/drawing/2014/main" id="{A259D0C4-9EE3-634C-AEE2-F07D1241F68F}"/>
              </a:ext>
            </a:extLst>
          </p:cNvPr>
          <p:cNvSpPr>
            <a:spLocks noGrp="1"/>
          </p:cNvSpPr>
          <p:nvPr>
            <p:ph sz="half" idx="2"/>
          </p:nvPr>
        </p:nvSpPr>
        <p:spPr/>
        <p:txBody>
          <a:bodyPr/>
          <a:lstStyle/>
          <a:p>
            <a:r>
              <a:rPr lang="en-US" i="1" dirty="0"/>
              <a:t>Curriculum Framework for Romani</a:t>
            </a:r>
            <a:br>
              <a:rPr lang="en-US" i="1" dirty="0"/>
            </a:br>
            <a:r>
              <a:rPr lang="en-US" dirty="0"/>
              <a:t>[To be translated into Slovenian and Greek]</a:t>
            </a:r>
          </a:p>
          <a:p>
            <a:r>
              <a:rPr lang="en-US" dirty="0"/>
              <a:t>European Language Portfolio for learners of Romani aged 6–11</a:t>
            </a:r>
            <a:br>
              <a:rPr lang="en-US" dirty="0"/>
            </a:br>
            <a:r>
              <a:rPr lang="en-US" dirty="0"/>
              <a:t>[To be translate into Slovenian and Greek]</a:t>
            </a:r>
          </a:p>
          <a:p>
            <a:r>
              <a:rPr lang="en-US" dirty="0"/>
              <a:t>Teacher’s handbook for using the ELP [To be translated into Slovenian and Greek]</a:t>
            </a:r>
          </a:p>
          <a:p>
            <a:r>
              <a:rPr lang="en-US" dirty="0"/>
              <a:t>The QualiRom teaching/learning materials in six varieties of Romani </a:t>
            </a:r>
            <a:br>
              <a:rPr lang="en-US" dirty="0"/>
            </a:br>
            <a:r>
              <a:rPr lang="en-US" dirty="0"/>
              <a:t>[Can be adapted for other varieties]</a:t>
            </a:r>
          </a:p>
          <a:p>
            <a:endParaRPr lang="en-US" dirty="0"/>
          </a:p>
        </p:txBody>
      </p:sp>
      <p:sp>
        <p:nvSpPr>
          <p:cNvPr id="5" name="Title 1">
            <a:extLst>
              <a:ext uri="{FF2B5EF4-FFF2-40B4-BE49-F238E27FC236}">
                <a16:creationId xmlns:a16="http://schemas.microsoft.com/office/drawing/2014/main" id="{E6722CB7-C2AB-BD45-A11F-FEF0F8E9A243}"/>
              </a:ext>
            </a:extLst>
          </p:cNvPr>
          <p:cNvSpPr txBox="1">
            <a:spLocks/>
          </p:cNvSpPr>
          <p:nvPr/>
        </p:nvSpPr>
        <p:spPr>
          <a:xfrm>
            <a:off x="6134100" y="391159"/>
            <a:ext cx="5257800" cy="57975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accent5">
                    <a:lumMod val="50000"/>
                  </a:schemeClr>
                </a:solidFill>
                <a:latin typeface="+mj-lt"/>
                <a:ea typeface="+mj-ea"/>
                <a:cs typeface="+mj-cs"/>
              </a:defRPr>
            </a:lvl1pPr>
          </a:lstStyle>
          <a:p>
            <a:r>
              <a:rPr lang="en-US" dirty="0"/>
              <a:t>Other resources</a:t>
            </a:r>
          </a:p>
        </p:txBody>
      </p:sp>
    </p:spTree>
    <p:extLst>
      <p:ext uri="{BB962C8B-B14F-4D97-AF65-F5344CB8AC3E}">
        <p14:creationId xmlns:p14="http://schemas.microsoft.com/office/powerpoint/2010/main" val="21060967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291A3F-EB61-064B-99ED-9AC805983D72}"/>
              </a:ext>
            </a:extLst>
          </p:cNvPr>
          <p:cNvSpPr/>
          <p:nvPr/>
        </p:nvSpPr>
        <p:spPr>
          <a:xfrm>
            <a:off x="0" y="2242268"/>
            <a:ext cx="12252960" cy="1892410"/>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5">
                    <a:lumMod val="20000"/>
                    <a:lumOff val="80000"/>
                  </a:schemeClr>
                </a:solidFill>
                <a:latin typeface="+mj-lt"/>
              </a:rPr>
              <a:t>Timeline</a:t>
            </a:r>
            <a:endParaRPr lang="en-US" sz="4400" dirty="0">
              <a:latin typeface="+mj-lt"/>
            </a:endParaRPr>
          </a:p>
        </p:txBody>
      </p:sp>
    </p:spTree>
    <p:extLst>
      <p:ext uri="{BB962C8B-B14F-4D97-AF65-F5344CB8AC3E}">
        <p14:creationId xmlns:p14="http://schemas.microsoft.com/office/powerpoint/2010/main" val="551946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F8EC7-78DD-FF4F-BC2E-F002B8537B05}"/>
              </a:ext>
            </a:extLst>
          </p:cNvPr>
          <p:cNvSpPr>
            <a:spLocks noGrp="1"/>
          </p:cNvSpPr>
          <p:nvPr>
            <p:ph type="title"/>
          </p:nvPr>
        </p:nvSpPr>
        <p:spPr/>
        <p:txBody>
          <a:bodyPr/>
          <a:lstStyle/>
          <a:p>
            <a:r>
              <a:rPr lang="en-US" dirty="0"/>
              <a:t>Deadlines (for discussion)</a:t>
            </a:r>
          </a:p>
        </p:txBody>
      </p:sp>
      <p:sp>
        <p:nvSpPr>
          <p:cNvPr id="3" name="Content Placeholder 2">
            <a:extLst>
              <a:ext uri="{FF2B5EF4-FFF2-40B4-BE49-F238E27FC236}">
                <a16:creationId xmlns:a16="http://schemas.microsoft.com/office/drawing/2014/main" id="{FEFB25C9-74FA-8642-8973-1DA949A87094}"/>
              </a:ext>
            </a:extLst>
          </p:cNvPr>
          <p:cNvSpPr>
            <a:spLocks noGrp="1"/>
          </p:cNvSpPr>
          <p:nvPr>
            <p:ph idx="1"/>
          </p:nvPr>
        </p:nvSpPr>
        <p:spPr/>
        <p:txBody>
          <a:bodyPr>
            <a:normAutofit/>
          </a:bodyPr>
          <a:lstStyle/>
          <a:p>
            <a:r>
              <a:rPr lang="en-US" dirty="0"/>
              <a:t>How soon can national coordinators provide us with</a:t>
            </a:r>
          </a:p>
          <a:p>
            <a:pPr lvl="1">
              <a:buFont typeface="System Font Regular"/>
              <a:buChar char="–"/>
            </a:pPr>
            <a:r>
              <a:rPr lang="en-US" dirty="0"/>
              <a:t>information on participating schools?</a:t>
            </a:r>
          </a:p>
          <a:p>
            <a:pPr lvl="1">
              <a:buFont typeface="System Font Regular"/>
              <a:buChar char="–"/>
            </a:pPr>
            <a:r>
              <a:rPr lang="en-US" dirty="0"/>
              <a:t>feedback on the handbook?</a:t>
            </a:r>
          </a:p>
          <a:p>
            <a:r>
              <a:rPr lang="en-US" dirty="0"/>
              <a:t>When should we hold further online seminars for the steering group? We need to</a:t>
            </a:r>
          </a:p>
          <a:p>
            <a:pPr lvl="1">
              <a:buFont typeface="System Font Regular"/>
              <a:buChar char="–"/>
            </a:pPr>
            <a:r>
              <a:rPr lang="en-US" dirty="0"/>
              <a:t>review information about the participating schools</a:t>
            </a:r>
          </a:p>
          <a:p>
            <a:pPr lvl="1">
              <a:buFont typeface="System Font Regular"/>
              <a:buChar char="–"/>
            </a:pPr>
            <a:r>
              <a:rPr lang="en-US" dirty="0"/>
              <a:t>explain how we propose to introduce the policy experimentation to participating schools </a:t>
            </a:r>
          </a:p>
          <a:p>
            <a:pPr lvl="1">
              <a:buFont typeface="System Font Regular"/>
              <a:buChar char="–"/>
            </a:pPr>
            <a:r>
              <a:rPr lang="en-US" dirty="0"/>
              <a:t>discuss how the induction for schools should address Romani language, culture and history</a:t>
            </a:r>
          </a:p>
          <a:p>
            <a:pPr lvl="1">
              <a:buFont typeface="System Font Regular"/>
              <a:buChar char="–"/>
            </a:pPr>
            <a:r>
              <a:rPr lang="en-US" dirty="0"/>
              <a:t>discuss how the experimentation will be </a:t>
            </a:r>
            <a:r>
              <a:rPr lang="en-US" dirty="0" err="1"/>
              <a:t>organised</a:t>
            </a:r>
            <a:r>
              <a:rPr lang="en-US" dirty="0"/>
              <a:t> in the three participating countries </a:t>
            </a:r>
          </a:p>
          <a:p>
            <a:pPr lvl="2">
              <a:buFont typeface="Wingdings" pitchFamily="2" charset="2"/>
              <a:buChar char="§"/>
            </a:pPr>
            <a:r>
              <a:rPr lang="en-US" dirty="0"/>
              <a:t>To simplify management and reporting, I suggest that we help participating schools to draw up action plans based on the handbook</a:t>
            </a:r>
          </a:p>
          <a:p>
            <a:pPr lvl="1">
              <a:buFont typeface="System Font Regular"/>
              <a:buChar char="–"/>
            </a:pPr>
            <a:r>
              <a:rPr lang="en-US" dirty="0"/>
              <a:t>set dates for the three national induction seminars (Slovakia, Slovenia, Greece)</a:t>
            </a:r>
          </a:p>
          <a:p>
            <a:pPr lvl="1">
              <a:buFont typeface="System Font Regular"/>
              <a:buChar char="–"/>
            </a:pPr>
            <a:r>
              <a:rPr lang="en-US" dirty="0"/>
              <a:t>agree on a timeline for the experimentation, including reporting, for the remainder of the school year 2021–22</a:t>
            </a:r>
          </a:p>
          <a:p>
            <a:endParaRPr lang="en-US" dirty="0"/>
          </a:p>
        </p:txBody>
      </p:sp>
    </p:spTree>
    <p:extLst>
      <p:ext uri="{BB962C8B-B14F-4D97-AF65-F5344CB8AC3E}">
        <p14:creationId xmlns:p14="http://schemas.microsoft.com/office/powerpoint/2010/main" val="3451258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291A3F-EB61-064B-99ED-9AC805983D72}"/>
              </a:ext>
            </a:extLst>
          </p:cNvPr>
          <p:cNvSpPr/>
          <p:nvPr/>
        </p:nvSpPr>
        <p:spPr>
          <a:xfrm>
            <a:off x="0" y="2274073"/>
            <a:ext cx="12192000" cy="1892410"/>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5">
                    <a:lumMod val="20000"/>
                    <a:lumOff val="80000"/>
                  </a:schemeClr>
                </a:solidFill>
                <a:latin typeface="+mj-lt"/>
              </a:rPr>
              <a:t>From policy guidelines to policy experimentation</a:t>
            </a:r>
            <a:endParaRPr lang="en-US" sz="4400" dirty="0">
              <a:latin typeface="+mj-lt"/>
            </a:endParaRPr>
          </a:p>
        </p:txBody>
      </p:sp>
    </p:spTree>
    <p:extLst>
      <p:ext uri="{BB962C8B-B14F-4D97-AF65-F5344CB8AC3E}">
        <p14:creationId xmlns:p14="http://schemas.microsoft.com/office/powerpoint/2010/main" val="7979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p:txBody>
          <a:bodyPr/>
          <a:lstStyle/>
          <a:p>
            <a:r>
              <a:rPr lang="en-US" dirty="0"/>
              <a:t>Policy guidelines: rationale</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944881"/>
            <a:ext cx="10515600" cy="2744470"/>
          </a:xfrm>
        </p:spPr>
        <p:txBody>
          <a:bodyPr>
            <a:normAutofit/>
          </a:bodyPr>
          <a:lstStyle/>
          <a:p>
            <a:pPr marL="317500" indent="-317500">
              <a:buFont typeface="Arial" charset="0"/>
              <a:buChar char="•"/>
            </a:pPr>
            <a:r>
              <a:rPr lang="en-US" dirty="0">
                <a:ea typeface="Arial" charset="0"/>
                <a:cs typeface="Arial" charset="0"/>
              </a:rPr>
              <a:t>Educational inclusion of Romani children and adolescents remains a major challenge</a:t>
            </a:r>
            <a:endParaRPr lang="en-US" sz="1200" dirty="0">
              <a:ea typeface="Arial" charset="0"/>
              <a:cs typeface="Arial" charset="0"/>
            </a:endParaRPr>
          </a:p>
          <a:p>
            <a:pPr marL="317500" indent="-317500">
              <a:buFont typeface="Arial" charset="0"/>
              <a:buChar char="•"/>
            </a:pPr>
            <a:r>
              <a:rPr lang="en-US" dirty="0">
                <a:ea typeface="Arial" charset="0"/>
                <a:cs typeface="Arial" charset="0"/>
              </a:rPr>
              <a:t>Previous Council of Europe initiatives leave a gap between high-level principles and classroom practice</a:t>
            </a:r>
            <a:endParaRPr lang="en-US" sz="1200" dirty="0">
              <a:ea typeface="Arial" charset="0"/>
              <a:cs typeface="Arial" charset="0"/>
            </a:endParaRPr>
          </a:p>
          <a:p>
            <a:pPr marL="317500" indent="-317500">
              <a:buFont typeface="Arial" charset="0"/>
              <a:buChar char="•"/>
            </a:pPr>
            <a:r>
              <a:rPr lang="en-US" dirty="0">
                <a:ea typeface="Arial" charset="0"/>
                <a:cs typeface="Arial" charset="0"/>
              </a:rPr>
              <a:t>The new policy guidelines seek to fill that gap by</a:t>
            </a:r>
            <a:endParaRPr lang="en-US" sz="1200" dirty="0">
              <a:ea typeface="Arial" charset="0"/>
              <a:cs typeface="Arial" charset="0"/>
            </a:endParaRPr>
          </a:p>
          <a:p>
            <a:pPr lvl="1">
              <a:buFont typeface="System Font Regular"/>
              <a:buChar char="–"/>
            </a:pPr>
            <a:r>
              <a:rPr lang="en-US" dirty="0">
                <a:ea typeface="Arial" charset="0"/>
                <a:cs typeface="Arial" charset="0"/>
              </a:rPr>
              <a:t>Focusing on the role of the Romani language</a:t>
            </a:r>
            <a:endParaRPr lang="fr-FR" sz="1200" dirty="0">
              <a:ea typeface="Arial" charset="0"/>
              <a:cs typeface="Arial" charset="0"/>
            </a:endParaRPr>
          </a:p>
          <a:p>
            <a:pPr lvl="1">
              <a:buFont typeface="System Font Regular"/>
              <a:buChar char="–"/>
            </a:pPr>
            <a:r>
              <a:rPr lang="en-US" dirty="0">
                <a:ea typeface="Arial" charset="0"/>
                <a:cs typeface="Arial" charset="0"/>
              </a:rPr>
              <a:t>Adopting the Council of Europe’s plurilingual approach to language education</a:t>
            </a:r>
          </a:p>
        </p:txBody>
      </p:sp>
      <p:sp>
        <p:nvSpPr>
          <p:cNvPr id="4" name="Title 1">
            <a:extLst>
              <a:ext uri="{FF2B5EF4-FFF2-40B4-BE49-F238E27FC236}">
                <a16:creationId xmlns:a16="http://schemas.microsoft.com/office/drawing/2014/main" id="{682DD1DA-26AC-F141-AE6D-9E543DFF2BA3}"/>
              </a:ext>
            </a:extLst>
          </p:cNvPr>
          <p:cNvSpPr txBox="1">
            <a:spLocks/>
          </p:cNvSpPr>
          <p:nvPr/>
        </p:nvSpPr>
        <p:spPr>
          <a:xfrm>
            <a:off x="838200" y="3706592"/>
            <a:ext cx="10515600" cy="57975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accent5">
                    <a:lumMod val="50000"/>
                  </a:schemeClr>
                </a:solidFill>
                <a:latin typeface="+mj-lt"/>
                <a:ea typeface="+mj-ea"/>
                <a:cs typeface="+mj-cs"/>
              </a:defRPr>
            </a:lvl1pPr>
          </a:lstStyle>
          <a:p>
            <a:r>
              <a:rPr lang="en-US" dirty="0"/>
              <a:t>Why a policy experimentation?</a:t>
            </a:r>
          </a:p>
        </p:txBody>
      </p:sp>
      <p:sp>
        <p:nvSpPr>
          <p:cNvPr id="5" name="Content Placeholder 2">
            <a:extLst>
              <a:ext uri="{FF2B5EF4-FFF2-40B4-BE49-F238E27FC236}">
                <a16:creationId xmlns:a16="http://schemas.microsoft.com/office/drawing/2014/main" id="{28D077A4-E451-B446-9E79-B70E98F7094A}"/>
              </a:ext>
            </a:extLst>
          </p:cNvPr>
          <p:cNvSpPr txBox="1">
            <a:spLocks/>
          </p:cNvSpPr>
          <p:nvPr/>
        </p:nvSpPr>
        <p:spPr>
          <a:xfrm>
            <a:off x="838200" y="4280536"/>
            <a:ext cx="10515600" cy="20345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17500" indent="-317500">
              <a:buFont typeface="Arial" charset="0"/>
              <a:buChar char="•"/>
            </a:pPr>
            <a:r>
              <a:rPr lang="en-US" dirty="0">
                <a:ea typeface="Arial" charset="0"/>
                <a:cs typeface="Arial" charset="0"/>
              </a:rPr>
              <a:t>Test policy guidelines in practice</a:t>
            </a:r>
            <a:endParaRPr lang="en-US" sz="1200" dirty="0">
              <a:ea typeface="Arial" charset="0"/>
              <a:cs typeface="Arial" charset="0"/>
            </a:endParaRPr>
          </a:p>
          <a:p>
            <a:pPr marL="317500" indent="-317500">
              <a:buFont typeface="Arial" charset="0"/>
              <a:buChar char="•"/>
            </a:pPr>
            <a:r>
              <a:rPr lang="en-US" dirty="0">
                <a:ea typeface="Arial" charset="0"/>
                <a:cs typeface="Arial" charset="0"/>
              </a:rPr>
              <a:t>Use empirical evidence to refine and amplify guidelines</a:t>
            </a:r>
            <a:endParaRPr lang="en-US" sz="1200" dirty="0">
              <a:ea typeface="Arial" charset="0"/>
              <a:cs typeface="Arial" charset="0"/>
            </a:endParaRPr>
          </a:p>
          <a:p>
            <a:pPr marL="317500" indent="-317500">
              <a:buFont typeface="Arial" charset="0"/>
              <a:buChar char="•"/>
            </a:pPr>
            <a:r>
              <a:rPr lang="en-US" dirty="0">
                <a:ea typeface="Arial" charset="0"/>
                <a:cs typeface="Arial" charset="0"/>
              </a:rPr>
              <a:t>Establish patterns of good practice</a:t>
            </a:r>
          </a:p>
          <a:p>
            <a:pPr marL="317500" indent="-317500">
              <a:buFont typeface="Arial" charset="0"/>
              <a:buChar char="•"/>
            </a:pPr>
            <a:r>
              <a:rPr lang="en-US" dirty="0">
                <a:ea typeface="Arial" charset="0"/>
                <a:cs typeface="Arial" charset="0"/>
              </a:rPr>
              <a:t>Contribute to our understanding of the plurilingual approach in practice</a:t>
            </a:r>
          </a:p>
        </p:txBody>
      </p:sp>
    </p:spTree>
    <p:extLst>
      <p:ext uri="{BB962C8B-B14F-4D97-AF65-F5344CB8AC3E}">
        <p14:creationId xmlns:p14="http://schemas.microsoft.com/office/powerpoint/2010/main" val="1759648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p:txBody>
          <a:bodyPr/>
          <a:lstStyle/>
          <a:p>
            <a:r>
              <a:rPr lang="en-US" dirty="0"/>
              <a:t>Policy guidelines: rationale</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944881"/>
            <a:ext cx="10515600" cy="2744470"/>
          </a:xfrm>
        </p:spPr>
        <p:txBody>
          <a:bodyPr/>
          <a:lstStyle/>
          <a:p>
            <a:pPr marL="317500" indent="-317500">
              <a:buFont typeface="Arial" charset="0"/>
              <a:buChar char="•"/>
            </a:pPr>
            <a:r>
              <a:rPr lang="en-US" dirty="0">
                <a:ea typeface="Arial" charset="0"/>
                <a:cs typeface="Arial" charset="0"/>
              </a:rPr>
              <a:t>Educational inclusion of Romani children and adolescents remains a major challenge</a:t>
            </a:r>
            <a:endParaRPr lang="en-US" sz="1200" dirty="0">
              <a:ea typeface="Arial" charset="0"/>
              <a:cs typeface="Arial" charset="0"/>
            </a:endParaRPr>
          </a:p>
          <a:p>
            <a:pPr marL="317500" indent="-317500">
              <a:buFont typeface="Arial" charset="0"/>
              <a:buChar char="•"/>
            </a:pPr>
            <a:r>
              <a:rPr lang="en-US" dirty="0">
                <a:ea typeface="Arial" charset="0"/>
                <a:cs typeface="Arial" charset="0"/>
              </a:rPr>
              <a:t>Previous Council of Europe initiatives leave a gap between high-level principles and classroom practice</a:t>
            </a:r>
            <a:endParaRPr lang="en-US" sz="1200" dirty="0">
              <a:ea typeface="Arial" charset="0"/>
              <a:cs typeface="Arial" charset="0"/>
            </a:endParaRPr>
          </a:p>
          <a:p>
            <a:pPr marL="317500" indent="-317500">
              <a:buFont typeface="Arial" charset="0"/>
              <a:buChar char="•"/>
            </a:pPr>
            <a:r>
              <a:rPr lang="en-US" dirty="0">
                <a:ea typeface="Arial" charset="0"/>
                <a:cs typeface="Arial" charset="0"/>
              </a:rPr>
              <a:t>The new policy guidelines seek to fill that gap by</a:t>
            </a:r>
            <a:endParaRPr lang="en-US" sz="1200" dirty="0">
              <a:ea typeface="Arial" charset="0"/>
              <a:cs typeface="Arial" charset="0"/>
            </a:endParaRPr>
          </a:p>
          <a:p>
            <a:pPr lvl="1">
              <a:buFont typeface="System Font Regular"/>
              <a:buChar char="–"/>
            </a:pPr>
            <a:r>
              <a:rPr lang="en-US" dirty="0">
                <a:ea typeface="Arial" charset="0"/>
                <a:cs typeface="Arial" charset="0"/>
              </a:rPr>
              <a:t>Focusing on the role of the Romani language</a:t>
            </a:r>
            <a:endParaRPr lang="fr-FR" sz="1200" dirty="0">
              <a:ea typeface="Arial" charset="0"/>
              <a:cs typeface="Arial" charset="0"/>
            </a:endParaRPr>
          </a:p>
          <a:p>
            <a:pPr lvl="1">
              <a:buFont typeface="System Font Regular"/>
              <a:buChar char="–"/>
            </a:pPr>
            <a:r>
              <a:rPr lang="en-US" dirty="0">
                <a:ea typeface="Arial" charset="0"/>
                <a:cs typeface="Arial" charset="0"/>
              </a:rPr>
              <a:t>Adopting the Council of Europe’s plurilingual approach to language education</a:t>
            </a:r>
          </a:p>
        </p:txBody>
      </p:sp>
      <p:sp>
        <p:nvSpPr>
          <p:cNvPr id="4" name="Title 1">
            <a:extLst>
              <a:ext uri="{FF2B5EF4-FFF2-40B4-BE49-F238E27FC236}">
                <a16:creationId xmlns:a16="http://schemas.microsoft.com/office/drawing/2014/main" id="{682DD1DA-26AC-F141-AE6D-9E543DFF2BA3}"/>
              </a:ext>
            </a:extLst>
          </p:cNvPr>
          <p:cNvSpPr txBox="1">
            <a:spLocks/>
          </p:cNvSpPr>
          <p:nvPr/>
        </p:nvSpPr>
        <p:spPr>
          <a:xfrm>
            <a:off x="838200" y="3689350"/>
            <a:ext cx="10515600" cy="57975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accent5">
                    <a:lumMod val="50000"/>
                  </a:schemeClr>
                </a:solidFill>
                <a:latin typeface="+mj-lt"/>
                <a:ea typeface="+mj-ea"/>
                <a:cs typeface="+mj-cs"/>
              </a:defRPr>
            </a:lvl1pPr>
          </a:lstStyle>
          <a:p>
            <a:r>
              <a:rPr lang="en-US" dirty="0"/>
              <a:t>Why a policy experimentation?</a:t>
            </a:r>
          </a:p>
        </p:txBody>
      </p:sp>
      <p:sp>
        <p:nvSpPr>
          <p:cNvPr id="5" name="Content Placeholder 2">
            <a:extLst>
              <a:ext uri="{FF2B5EF4-FFF2-40B4-BE49-F238E27FC236}">
                <a16:creationId xmlns:a16="http://schemas.microsoft.com/office/drawing/2014/main" id="{28D077A4-E451-B446-9E79-B70E98F7094A}"/>
              </a:ext>
            </a:extLst>
          </p:cNvPr>
          <p:cNvSpPr txBox="1">
            <a:spLocks/>
          </p:cNvSpPr>
          <p:nvPr/>
        </p:nvSpPr>
        <p:spPr>
          <a:xfrm>
            <a:off x="838200" y="4280536"/>
            <a:ext cx="10515600" cy="20345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17500" indent="-317500">
              <a:buFont typeface="Arial" charset="0"/>
              <a:buChar char="•"/>
            </a:pPr>
            <a:r>
              <a:rPr lang="en-US" dirty="0">
                <a:ea typeface="Arial" charset="0"/>
                <a:cs typeface="Arial" charset="0"/>
              </a:rPr>
              <a:t>Test policy guidelines in practice</a:t>
            </a:r>
            <a:endParaRPr lang="en-US" sz="1200" dirty="0">
              <a:ea typeface="Arial" charset="0"/>
              <a:cs typeface="Arial" charset="0"/>
            </a:endParaRPr>
          </a:p>
          <a:p>
            <a:pPr marL="317500" indent="-317500">
              <a:buFont typeface="Arial" charset="0"/>
              <a:buChar char="•"/>
            </a:pPr>
            <a:r>
              <a:rPr lang="en-US" dirty="0">
                <a:ea typeface="Arial" charset="0"/>
                <a:cs typeface="Arial" charset="0"/>
              </a:rPr>
              <a:t>Use empirical evidence to refine and amplify guidelines</a:t>
            </a:r>
            <a:endParaRPr lang="en-US" sz="1200" dirty="0">
              <a:ea typeface="Arial" charset="0"/>
              <a:cs typeface="Arial" charset="0"/>
            </a:endParaRPr>
          </a:p>
          <a:p>
            <a:pPr marL="317500" indent="-317500">
              <a:buFont typeface="Arial" charset="0"/>
              <a:buChar char="•"/>
            </a:pPr>
            <a:r>
              <a:rPr lang="en-US" dirty="0">
                <a:ea typeface="Arial" charset="0"/>
                <a:cs typeface="Arial" charset="0"/>
              </a:rPr>
              <a:t>Establish patterns of good practice</a:t>
            </a:r>
          </a:p>
          <a:p>
            <a:pPr marL="317500" indent="-317500">
              <a:buFont typeface="Arial" charset="0"/>
              <a:buChar char="•"/>
            </a:pPr>
            <a:r>
              <a:rPr lang="en-US" dirty="0">
                <a:ea typeface="Arial" charset="0"/>
                <a:cs typeface="Arial" charset="0"/>
              </a:rPr>
              <a:t>Contribute to operationalization of the plurilingual approach</a:t>
            </a:r>
          </a:p>
        </p:txBody>
      </p:sp>
      <p:sp>
        <p:nvSpPr>
          <p:cNvPr id="6" name="Rectangle 5">
            <a:extLst>
              <a:ext uri="{FF2B5EF4-FFF2-40B4-BE49-F238E27FC236}">
                <a16:creationId xmlns:a16="http://schemas.microsoft.com/office/drawing/2014/main" id="{A590CB31-D47D-484B-A8B6-72AC9074E39F}"/>
              </a:ext>
            </a:extLst>
          </p:cNvPr>
          <p:cNvSpPr/>
          <p:nvPr/>
        </p:nvSpPr>
        <p:spPr>
          <a:xfrm>
            <a:off x="0" y="3689350"/>
            <a:ext cx="12192000" cy="3168650"/>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000" indent="-285750">
              <a:buFont typeface="Arial" panose="020B0604020202020204" pitchFamily="34" charset="0"/>
              <a:buChar char="•"/>
            </a:pPr>
            <a:r>
              <a:rPr lang="en-US" sz="2800" dirty="0">
                <a:solidFill>
                  <a:schemeClr val="accent5">
                    <a:lumMod val="20000"/>
                    <a:lumOff val="80000"/>
                  </a:schemeClr>
                </a:solidFill>
              </a:rPr>
              <a:t>The policy experimentation is conceived as a partnership between the Council of Europe and the participating countries, schools and teachers</a:t>
            </a:r>
          </a:p>
          <a:p>
            <a:pPr marL="360000" indent="-285750">
              <a:buFont typeface="Arial" panose="020B0604020202020204" pitchFamily="34" charset="0"/>
              <a:buChar char="•"/>
            </a:pPr>
            <a:r>
              <a:rPr lang="en-US" sz="2800" dirty="0">
                <a:solidFill>
                  <a:schemeClr val="accent5">
                    <a:lumMod val="20000"/>
                    <a:lumOff val="80000"/>
                  </a:schemeClr>
                </a:solidFill>
              </a:rPr>
              <a:t>We expect that at least some of the activities recommended in the policy experimentation handbook are already used in participating schools</a:t>
            </a:r>
          </a:p>
          <a:p>
            <a:pPr marL="360000" indent="-285750">
              <a:buFont typeface="Arial" panose="020B0604020202020204" pitchFamily="34" charset="0"/>
              <a:buChar char="•"/>
            </a:pPr>
            <a:r>
              <a:rPr lang="en-US" sz="2800" dirty="0">
                <a:solidFill>
                  <a:schemeClr val="accent5">
                    <a:lumMod val="20000"/>
                    <a:lumOff val="80000"/>
                  </a:schemeClr>
                </a:solidFill>
              </a:rPr>
              <a:t>We also expect that participating schools and teachers will be able to add new activities</a:t>
            </a:r>
          </a:p>
        </p:txBody>
      </p:sp>
    </p:spTree>
    <p:extLst>
      <p:ext uri="{BB962C8B-B14F-4D97-AF65-F5344CB8AC3E}">
        <p14:creationId xmlns:p14="http://schemas.microsoft.com/office/powerpoint/2010/main" val="296752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p:txBody>
          <a:bodyPr/>
          <a:lstStyle/>
          <a:p>
            <a:r>
              <a:rPr lang="en-US" dirty="0"/>
              <a:t>Five principles to guide policy and classroom practice</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009816"/>
            <a:ext cx="10515600" cy="5167147"/>
          </a:xfrm>
        </p:spPr>
        <p:txBody>
          <a:bodyPr/>
          <a:lstStyle/>
          <a:p>
            <a:pPr marL="357188" indent="-357188">
              <a:buFont typeface="+mj-lt"/>
              <a:buAutoNum type="arabicPeriod"/>
            </a:pPr>
            <a:r>
              <a:rPr lang="en-GB" dirty="0"/>
              <a:t>The educational inclusion of Romani children and adolescents is a fundamental human right that should be given priority by Council of Europe member states</a:t>
            </a:r>
            <a:endParaRPr lang="en-IE" dirty="0"/>
          </a:p>
          <a:p>
            <a:pPr marL="357188" indent="-357188">
              <a:buFont typeface="+mj-lt"/>
              <a:buAutoNum type="arabicPeriod"/>
            </a:pPr>
            <a:r>
              <a:rPr lang="en-GB" dirty="0"/>
              <a:t>The educational inclusion of Romani children and adolescents should also benefit non-Romani students</a:t>
            </a:r>
            <a:endParaRPr lang="en-IE" dirty="0"/>
          </a:p>
          <a:p>
            <a:pPr marL="357188" indent="-357188">
              <a:buFont typeface="+mj-lt"/>
              <a:buAutoNum type="arabicPeriod"/>
            </a:pPr>
            <a:r>
              <a:rPr lang="en-GB" dirty="0"/>
              <a:t>The highly variable linguistic profiles of Romani communities mean that education systems need to develop flexible approaches to the inclusion of Romani children and adolescents and the teaching of Romani language, culture and history</a:t>
            </a:r>
            <a:endParaRPr lang="en-IE" dirty="0"/>
          </a:p>
          <a:p>
            <a:pPr marL="357188" indent="-357188">
              <a:buFont typeface="+mj-lt"/>
              <a:buAutoNum type="arabicPeriod"/>
            </a:pPr>
            <a:r>
              <a:rPr lang="en-GB" dirty="0"/>
              <a:t>Flexibility is more likely to be achieved when the primary focus is on learners and learning rather than on teachers and teaching</a:t>
            </a:r>
            <a:endParaRPr lang="en-IE" dirty="0"/>
          </a:p>
          <a:p>
            <a:pPr marL="357188" indent="-357188">
              <a:buFont typeface="+mj-lt"/>
              <a:buAutoNum type="arabicPeriod"/>
            </a:pPr>
            <a:r>
              <a:rPr lang="en-GB" dirty="0"/>
              <a:t>Flexibility is also more likely to be achieved when language education focuses on the development of plurilingual repertoires</a:t>
            </a:r>
            <a:endParaRPr lang="en-IE" dirty="0"/>
          </a:p>
        </p:txBody>
      </p:sp>
    </p:spTree>
    <p:extLst>
      <p:ext uri="{BB962C8B-B14F-4D97-AF65-F5344CB8AC3E}">
        <p14:creationId xmlns:p14="http://schemas.microsoft.com/office/powerpoint/2010/main" val="319830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able&#10;&#10;Description automatically generated">
            <a:extLst>
              <a:ext uri="{FF2B5EF4-FFF2-40B4-BE49-F238E27FC236}">
                <a16:creationId xmlns:a16="http://schemas.microsoft.com/office/drawing/2014/main" id="{6238AC7B-4678-FB41-B6CF-3F4D647A7F57}"/>
              </a:ext>
            </a:extLst>
          </p:cNvPr>
          <p:cNvPicPr>
            <a:picLocks noChangeAspect="1"/>
          </p:cNvPicPr>
          <p:nvPr/>
        </p:nvPicPr>
        <p:blipFill>
          <a:blip r:embed="rId2"/>
          <a:stretch>
            <a:fillRect/>
          </a:stretch>
        </p:blipFill>
        <p:spPr>
          <a:xfrm>
            <a:off x="533400" y="1689100"/>
            <a:ext cx="11125200" cy="3479800"/>
          </a:xfrm>
          <a:prstGeom prst="rect">
            <a:avLst/>
          </a:prstGeom>
        </p:spPr>
      </p:pic>
      <p:sp>
        <p:nvSpPr>
          <p:cNvPr id="4" name="TextBox 3">
            <a:extLst>
              <a:ext uri="{FF2B5EF4-FFF2-40B4-BE49-F238E27FC236}">
                <a16:creationId xmlns:a16="http://schemas.microsoft.com/office/drawing/2014/main" id="{2E1ACF47-6FC3-D94A-8598-09F0223745B4}"/>
              </a:ext>
            </a:extLst>
          </p:cNvPr>
          <p:cNvSpPr txBox="1"/>
          <p:nvPr/>
        </p:nvSpPr>
        <p:spPr>
          <a:xfrm>
            <a:off x="533400" y="1063234"/>
            <a:ext cx="10886872" cy="461665"/>
          </a:xfrm>
          <a:prstGeom prst="rect">
            <a:avLst/>
          </a:prstGeom>
          <a:noFill/>
        </p:spPr>
        <p:txBody>
          <a:bodyPr wrap="square" rtlCol="0">
            <a:spAutoFit/>
          </a:bodyPr>
          <a:lstStyle/>
          <a:p>
            <a:r>
              <a:rPr lang="en-US" sz="2400" b="1" dirty="0">
                <a:solidFill>
                  <a:schemeClr val="accent5">
                    <a:lumMod val="50000"/>
                  </a:schemeClr>
                </a:solidFill>
              </a:rPr>
              <a:t>Romani pupils’ relation to (</a:t>
            </a:r>
            <a:r>
              <a:rPr lang="en-US" sz="2400" b="1" dirty="0" err="1">
                <a:solidFill>
                  <a:schemeClr val="accent5">
                    <a:lumMod val="50000"/>
                  </a:schemeClr>
                </a:solidFill>
              </a:rPr>
              <a:t>i</a:t>
            </a:r>
            <a:r>
              <a:rPr lang="en-US" sz="2400" b="1" dirty="0">
                <a:solidFill>
                  <a:schemeClr val="accent5">
                    <a:lumMod val="50000"/>
                  </a:schemeClr>
                </a:solidFill>
              </a:rPr>
              <a:t>) the Romani language and (ii) the language of schooling</a:t>
            </a:r>
          </a:p>
        </p:txBody>
      </p:sp>
    </p:spTree>
    <p:extLst>
      <p:ext uri="{BB962C8B-B14F-4D97-AF65-F5344CB8AC3E}">
        <p14:creationId xmlns:p14="http://schemas.microsoft.com/office/powerpoint/2010/main" val="714455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p:txBody>
          <a:bodyPr/>
          <a:lstStyle/>
          <a:p>
            <a:r>
              <a:rPr lang="en-US" dirty="0"/>
              <a:t>Five principles to guide policy and classroom practice</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009816"/>
            <a:ext cx="10515600" cy="5167147"/>
          </a:xfrm>
        </p:spPr>
        <p:txBody>
          <a:bodyPr/>
          <a:lstStyle/>
          <a:p>
            <a:pPr marL="357188" indent="-357188">
              <a:buFont typeface="+mj-lt"/>
              <a:buAutoNum type="arabicPeriod"/>
            </a:pPr>
            <a:r>
              <a:rPr lang="en-GB" dirty="0"/>
              <a:t>The educational inclusion of Romani children and adolescents is a fundamental human right that should be given priority by Council of Europe member states</a:t>
            </a:r>
            <a:endParaRPr lang="en-IE" dirty="0"/>
          </a:p>
          <a:p>
            <a:pPr marL="357188" indent="-357188">
              <a:buFont typeface="+mj-lt"/>
              <a:buAutoNum type="arabicPeriod"/>
            </a:pPr>
            <a:r>
              <a:rPr lang="en-GB" dirty="0"/>
              <a:t>The educational inclusion of Romani children and adolescents should also benefit non-Romani students</a:t>
            </a:r>
            <a:endParaRPr lang="en-IE" dirty="0"/>
          </a:p>
          <a:p>
            <a:pPr marL="357188" indent="-357188">
              <a:buFont typeface="+mj-lt"/>
              <a:buAutoNum type="arabicPeriod"/>
            </a:pPr>
            <a:r>
              <a:rPr lang="en-GB" dirty="0"/>
              <a:t>The highly variable linguistic profiles of Romani communities mean that education systems need to develop flexible approaches to the inclusion of Romani children and adolescents and the teaching of Romani language, culture and history</a:t>
            </a:r>
            <a:endParaRPr lang="en-IE" dirty="0"/>
          </a:p>
          <a:p>
            <a:pPr marL="357188" indent="-357188">
              <a:buFont typeface="+mj-lt"/>
              <a:buAutoNum type="arabicPeriod"/>
            </a:pPr>
            <a:r>
              <a:rPr lang="en-GB" dirty="0"/>
              <a:t>Flexibility is more likely to be achieved when the primary focus is on learners and learning rather than on teachers and teaching</a:t>
            </a:r>
            <a:endParaRPr lang="en-IE" dirty="0"/>
          </a:p>
          <a:p>
            <a:pPr marL="357188" indent="-357188">
              <a:buFont typeface="+mj-lt"/>
              <a:buAutoNum type="arabicPeriod"/>
            </a:pPr>
            <a:r>
              <a:rPr lang="en-GB" dirty="0"/>
              <a:t>Flexibility is also more likely to be achieved when language education focuses on the development of plurilingual repertoires</a:t>
            </a:r>
            <a:endParaRPr lang="en-IE" dirty="0"/>
          </a:p>
        </p:txBody>
      </p:sp>
    </p:spTree>
    <p:extLst>
      <p:ext uri="{BB962C8B-B14F-4D97-AF65-F5344CB8AC3E}">
        <p14:creationId xmlns:p14="http://schemas.microsoft.com/office/powerpoint/2010/main" val="423732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1CE20-8E5D-2449-BCD9-D529347A99CA}"/>
              </a:ext>
            </a:extLst>
          </p:cNvPr>
          <p:cNvSpPr>
            <a:spLocks noGrp="1"/>
          </p:cNvSpPr>
          <p:nvPr>
            <p:ph type="title"/>
          </p:nvPr>
        </p:nvSpPr>
        <p:spPr>
          <a:xfrm>
            <a:off x="838200" y="365125"/>
            <a:ext cx="10515600" cy="1042256"/>
          </a:xfrm>
        </p:spPr>
        <p:txBody>
          <a:bodyPr>
            <a:normAutofit/>
          </a:bodyPr>
          <a:lstStyle/>
          <a:p>
            <a:r>
              <a:rPr lang="en-US" dirty="0"/>
              <a:t>The two pillars of the Council of Europe’s approach to language education support Principles 4 and 5</a:t>
            </a:r>
          </a:p>
        </p:txBody>
      </p:sp>
      <p:sp>
        <p:nvSpPr>
          <p:cNvPr id="3" name="Content Placeholder 2">
            <a:extLst>
              <a:ext uri="{FF2B5EF4-FFF2-40B4-BE49-F238E27FC236}">
                <a16:creationId xmlns:a16="http://schemas.microsoft.com/office/drawing/2014/main" id="{DC5A1C7B-5C35-7243-A0CD-2D979AA4A3F8}"/>
              </a:ext>
            </a:extLst>
          </p:cNvPr>
          <p:cNvSpPr>
            <a:spLocks noGrp="1"/>
          </p:cNvSpPr>
          <p:nvPr>
            <p:ph idx="1"/>
          </p:nvPr>
        </p:nvSpPr>
        <p:spPr>
          <a:xfrm>
            <a:off x="838200" y="1407381"/>
            <a:ext cx="10515600" cy="5085493"/>
          </a:xfrm>
        </p:spPr>
        <p:txBody>
          <a:bodyPr>
            <a:normAutofit/>
          </a:bodyPr>
          <a:lstStyle/>
          <a:p>
            <a:r>
              <a:rPr lang="en-IE" b="1" dirty="0"/>
              <a:t>Principle 4</a:t>
            </a:r>
            <a:r>
              <a:rPr lang="en-IE" dirty="0"/>
              <a:t>: Language learners are also language users, social agents with a personal agenda to fulfil </a:t>
            </a:r>
          </a:p>
          <a:p>
            <a:pPr lvl="1">
              <a:buFont typeface="System Font Regular"/>
              <a:buChar char="–"/>
            </a:pPr>
            <a:r>
              <a:rPr lang="en-IE" sz="2200" dirty="0"/>
              <a:t>The CEFR’s action-oriented approach views language learning as a variety of language use</a:t>
            </a:r>
          </a:p>
          <a:p>
            <a:pPr lvl="1">
              <a:buFont typeface="System Font Regular"/>
              <a:buChar char="–"/>
            </a:pPr>
            <a:r>
              <a:rPr lang="en-IE" sz="2200" dirty="0"/>
              <a:t>The CEFR’s </a:t>
            </a:r>
            <a:r>
              <a:rPr lang="en-IE" sz="2200" i="1" dirty="0"/>
              <a:t>Companion Volume </a:t>
            </a:r>
            <a:r>
              <a:rPr lang="en-IE" sz="2200" dirty="0"/>
              <a:t>invites us to view language teaching as mediation</a:t>
            </a:r>
          </a:p>
          <a:p>
            <a:r>
              <a:rPr lang="en-IE" b="1" dirty="0"/>
              <a:t>Principle 5</a:t>
            </a:r>
            <a:r>
              <a:rPr lang="en-IE" dirty="0"/>
              <a:t>:</a:t>
            </a:r>
            <a:r>
              <a:rPr lang="en-IE" b="1" dirty="0"/>
              <a:t> </a:t>
            </a:r>
            <a:r>
              <a:rPr lang="en-IE" dirty="0"/>
              <a:t>Plurilingual and intercultural education</a:t>
            </a:r>
          </a:p>
          <a:p>
            <a:pPr lvl="1">
              <a:buFont typeface="System Font Regular"/>
              <a:buChar char="–"/>
            </a:pPr>
            <a:r>
              <a:rPr lang="en-IE" sz="2200" dirty="0"/>
              <a:t>Takes account of all the languages and cultures present in a given educational context</a:t>
            </a:r>
          </a:p>
          <a:p>
            <a:pPr lvl="1">
              <a:buFont typeface="System Font Regular"/>
              <a:buChar char="–"/>
            </a:pPr>
            <a:r>
              <a:rPr lang="en-IE" sz="2200" dirty="0"/>
              <a:t>Aims to develop integrated plurilingual repertoires: “a communicative competence to which all knowledge and experience of language contributes and in which languages interrelate and interact” (CEFR, p. 4)</a:t>
            </a:r>
          </a:p>
          <a:p>
            <a:pPr lvl="1">
              <a:buFont typeface="System Font Regular"/>
              <a:buChar char="–"/>
            </a:pPr>
            <a:r>
              <a:rPr lang="en-IE" sz="2200" dirty="0"/>
              <a:t>Assumes that language learning opens the door to new cultural experiences and helps to develop learners’ capacity to reflect with empathy on cultural similarities and differences</a:t>
            </a:r>
          </a:p>
        </p:txBody>
      </p:sp>
    </p:spTree>
    <p:extLst>
      <p:ext uri="{BB962C8B-B14F-4D97-AF65-F5344CB8AC3E}">
        <p14:creationId xmlns:p14="http://schemas.microsoft.com/office/powerpoint/2010/main" val="2348123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F73EEAAF095D458C122FAEBE768645" ma:contentTypeVersion="6" ma:contentTypeDescription="Create a new document." ma:contentTypeScope="" ma:versionID="5e25a52bf07fbc7d0ca19d784ce93649">
  <xsd:schema xmlns:xsd="http://www.w3.org/2001/XMLSchema" xmlns:xs="http://www.w3.org/2001/XMLSchema" xmlns:p="http://schemas.microsoft.com/office/2006/metadata/properties" xmlns:ns2="6d1ef626-1e7e-4db0-8d88-4782b42d72e7" targetNamespace="http://schemas.microsoft.com/office/2006/metadata/properties" ma:root="true" ma:fieldsID="71162fc6af73cf79ce7be81c7cd48193" ns2:_="">
    <xsd:import namespace="6d1ef626-1e7e-4db0-8d88-4782b42d72e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1ef626-1e7e-4db0-8d88-4782b42d72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2D82881-89FE-4918-9BE8-D54F735159B2}"/>
</file>

<file path=customXml/itemProps2.xml><?xml version="1.0" encoding="utf-8"?>
<ds:datastoreItem xmlns:ds="http://schemas.openxmlformats.org/officeDocument/2006/customXml" ds:itemID="{ABBC3545-BD61-4AC3-8FC5-DBBBD0D6819F}"/>
</file>

<file path=customXml/itemProps3.xml><?xml version="1.0" encoding="utf-8"?>
<ds:datastoreItem xmlns:ds="http://schemas.openxmlformats.org/officeDocument/2006/customXml" ds:itemID="{7C09C375-97EA-4298-98CC-1ABEF0FBD049}"/>
</file>

<file path=docProps/app.xml><?xml version="1.0" encoding="utf-8"?>
<Properties xmlns="http://schemas.openxmlformats.org/officeDocument/2006/extended-properties" xmlns:vt="http://schemas.openxmlformats.org/officeDocument/2006/docPropsVTypes">
  <TotalTime>1076</TotalTime>
  <Words>2137</Words>
  <Application>Microsoft Macintosh PowerPoint</Application>
  <PresentationFormat>Widescreen</PresentationFormat>
  <Paragraphs>168</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System Font Regular</vt:lpstr>
      <vt:lpstr>Wingdings</vt:lpstr>
      <vt:lpstr>Office Theme</vt:lpstr>
      <vt:lpstr>The educational inclusion  of Romani children:  a policy experimentation </vt:lpstr>
      <vt:lpstr>Overview</vt:lpstr>
      <vt:lpstr>PowerPoint Presentation</vt:lpstr>
      <vt:lpstr>Policy guidelines: rationale</vt:lpstr>
      <vt:lpstr>Policy guidelines: rationale</vt:lpstr>
      <vt:lpstr>Five principles to guide policy and classroom practice</vt:lpstr>
      <vt:lpstr>PowerPoint Presentation</vt:lpstr>
      <vt:lpstr>Five principles to guide policy and classroom practice</vt:lpstr>
      <vt:lpstr>The two pillars of the Council of Europe’s approach to language education support Principles 4 and 5</vt:lpstr>
      <vt:lpstr>PowerPoint Presentation</vt:lpstr>
      <vt:lpstr>Impact</vt:lpstr>
      <vt:lpstr>Outcomes</vt:lpstr>
      <vt:lpstr>Outputs</vt:lpstr>
      <vt:lpstr>Activities</vt:lpstr>
      <vt:lpstr>PowerPoint Presentation</vt:lpstr>
      <vt:lpstr>Steering group – membership</vt:lpstr>
      <vt:lpstr>Steering group – role and responsibilities</vt:lpstr>
      <vt:lpstr>Ministries of Education – role and responsibilities</vt:lpstr>
      <vt:lpstr>National coordinators – role and responsibilities</vt:lpstr>
      <vt:lpstr>Participating schools – profile</vt:lpstr>
      <vt:lpstr>Participating schools – role and responsibilities</vt:lpstr>
      <vt:lpstr>Participating teachers/teaching assistants – role and responsibilities</vt:lpstr>
      <vt:lpstr>PowerPoint Presentation</vt:lpstr>
      <vt:lpstr>Approach</vt:lpstr>
      <vt:lpstr>PowerPoint Presentation</vt:lpstr>
      <vt:lpstr>Handbook</vt:lpstr>
      <vt:lpstr>PowerPoint Presentation</vt:lpstr>
      <vt:lpstr>Deadlines (for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educational inclusion  of Romani children:  a policy experimentation </dc:title>
  <dc:creator>David Little</dc:creator>
  <cp:lastModifiedBy>David Little</cp:lastModifiedBy>
  <cp:revision>38</cp:revision>
  <dcterms:created xsi:type="dcterms:W3CDTF">2021-06-15T10:22:35Z</dcterms:created>
  <dcterms:modified xsi:type="dcterms:W3CDTF">2021-07-06T09:08:53Z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0x010100B1F73EEAAF095D458C122FAEBE768645</vt:lpwstr>
  </property>
</Properties>
</file>