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75" r:id="rId4"/>
  </p:sldMasterIdLst>
  <p:notesMasterIdLst>
    <p:notesMasterId r:id="rId27"/>
  </p:notesMasterIdLst>
  <p:sldIdLst>
    <p:sldId id="318" r:id="rId5"/>
    <p:sldId id="330" r:id="rId6"/>
    <p:sldId id="262" r:id="rId7"/>
    <p:sldId id="263" r:id="rId8"/>
    <p:sldId id="264" r:id="rId9"/>
    <p:sldId id="257" r:id="rId10"/>
    <p:sldId id="258" r:id="rId11"/>
    <p:sldId id="259" r:id="rId12"/>
    <p:sldId id="260" r:id="rId13"/>
    <p:sldId id="261" r:id="rId14"/>
    <p:sldId id="319" r:id="rId15"/>
    <p:sldId id="320" r:id="rId16"/>
    <p:sldId id="321" r:id="rId17"/>
    <p:sldId id="322" r:id="rId18"/>
    <p:sldId id="323" r:id="rId19"/>
    <p:sldId id="265" r:id="rId20"/>
    <p:sldId id="325" r:id="rId21"/>
    <p:sldId id="326" r:id="rId22"/>
    <p:sldId id="327" r:id="rId23"/>
    <p:sldId id="328" r:id="rId24"/>
    <p:sldId id="324" r:id="rId25"/>
    <p:sldId id="329"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E724C0-0F29-4341-AC5D-76A8DDA8BFB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0CEDD62-9DC6-4F23-BDF3-951ADFF1849A}">
      <dgm:prSet custT="1"/>
      <dgm:spPr/>
      <dgm:t>
        <a:bodyPr/>
        <a:lstStyle/>
        <a:p>
          <a:pPr algn="just">
            <a:lnSpc>
              <a:spcPct val="100000"/>
            </a:lnSpc>
          </a:pPr>
          <a:r>
            <a:rPr lang="el-GR" sz="1800" dirty="0">
              <a:latin typeface="Calibri" panose="020F0502020204030204" pitchFamily="34" charset="0"/>
              <a:ea typeface="Calibri" panose="020F0502020204030204" pitchFamily="34" charset="0"/>
              <a:cs typeface="Calibri" panose="020F0502020204030204" pitchFamily="34" charset="0"/>
            </a:rPr>
            <a:t>Επιτελικός επιστημονικός και ερευνητικός φορέας που υποστηρίζει το Υπουργείο Παιδείας, Θρησκευμάτων και Αθλητισμού.</a:t>
          </a:r>
        </a:p>
        <a:p>
          <a:pPr algn="just">
            <a:lnSpc>
              <a:spcPct val="100000"/>
            </a:lnSpc>
          </a:pPr>
          <a:r>
            <a:rPr lang="en-US" sz="1800" dirty="0">
              <a:latin typeface="Calibri" panose="020F0502020204030204" pitchFamily="34" charset="0"/>
              <a:cs typeface="Calibri" panose="020F0502020204030204" pitchFamily="34" charset="0"/>
            </a:rPr>
            <a:t>The principal scientific and research organization supporting the Ministry of Education, Religious Affairs and Sports</a:t>
          </a:r>
          <a:r>
            <a:rPr lang="el-GR" sz="1800" dirty="0">
              <a:latin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85FE655C-FE7D-4E75-B653-CB86B68B03D5}" type="parTrans" cxnId="{83A5E51A-AA8A-4086-B107-FD109C324A44}">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1181CB5D-F269-432B-9243-F3F23D0CDA5F}" type="sibTrans" cxnId="{83A5E51A-AA8A-4086-B107-FD109C324A44}">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CA0204B5-B5D1-4FAB-A174-C306CD1BB8D8}">
      <dgm:prSet custT="1"/>
      <dgm:spPr/>
      <dgm:t>
        <a:bodyPr/>
        <a:lstStyle/>
        <a:p>
          <a:pPr algn="just">
            <a:lnSpc>
              <a:spcPct val="100000"/>
            </a:lnSpc>
          </a:pPr>
          <a:r>
            <a:rPr lang="el-GR" sz="1800" dirty="0">
              <a:latin typeface="Calibri" panose="020F0502020204030204" pitchFamily="34" charset="0"/>
              <a:ea typeface="Calibri" panose="020F0502020204030204" pitchFamily="34" charset="0"/>
              <a:cs typeface="Calibri" panose="020F0502020204030204" pitchFamily="34" charset="0"/>
            </a:rPr>
            <a:t>Ο διάδοχος φορέας του Παιδαγωγικού Ινστιτούτου, του Κέντρου Εκπαιδευτικής Έρευνας, του Οργανισμού Επιμόρφωσης Εκπαιδευτικών και του Ινστιτούτου Παιδείας Ομογενών και Διαπολιτισμικής Εκπαίδευσης.</a:t>
          </a:r>
        </a:p>
        <a:p>
          <a:pPr algn="just">
            <a:lnSpc>
              <a:spcPct val="100000"/>
            </a:lnSpc>
          </a:pPr>
          <a:r>
            <a:rPr lang="en-US" sz="1800" dirty="0">
              <a:latin typeface="Calibri" panose="020F0502020204030204" pitchFamily="34" charset="0"/>
              <a:cs typeface="Calibri" panose="020F0502020204030204" pitchFamily="34" charset="0"/>
            </a:rPr>
            <a:t>It is the successor organization to the Pedagogical Institute, the Centre for Educational Research, the </a:t>
          </a:r>
          <a:r>
            <a:rPr lang="el-GR" sz="1800">
              <a:latin typeface="Calibri" panose="020F0502020204030204" pitchFamily="34" charset="0"/>
              <a:cs typeface="Calibri" panose="020F0502020204030204" pitchFamily="34" charset="0"/>
            </a:rPr>
            <a:t>ο</a:t>
          </a:r>
          <a:r>
            <a:rPr lang="en-US" sz="1800">
              <a:latin typeface="Calibri" panose="020F0502020204030204" pitchFamily="34" charset="0"/>
              <a:cs typeface="Calibri" panose="020F0502020204030204" pitchFamily="34" charset="0"/>
            </a:rPr>
            <a:t>rganization</a:t>
          </a:r>
          <a:r>
            <a:rPr lang="en-US" sz="1800" dirty="0">
              <a:latin typeface="Calibri" panose="020F0502020204030204" pitchFamily="34" charset="0"/>
              <a:cs typeface="Calibri" panose="020F0502020204030204" pitchFamily="34" charset="0"/>
            </a:rPr>
            <a:t> for the Training of Teachers, and the Institute for Diaspora and Intercultural Education</a:t>
          </a:r>
          <a:r>
            <a:rPr lang="el-GR" sz="1800" dirty="0">
              <a:latin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289A765A-3E1F-42F4-98DE-49C1ABBE2C59}" type="parTrans" cxnId="{D7C70092-CFDD-4735-9F70-6630CB28ED00}">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AA1577E4-E792-4FC7-A3F9-93E5BC9B3CCF}" type="sibTrans" cxnId="{D7C70092-CFDD-4735-9F70-6630CB28ED00}">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06415960-9FBA-4F1C-A374-59A4D1D1E03B}">
      <dgm:prSet custT="1"/>
      <dgm:spPr/>
      <dgm:t>
        <a:bodyPr/>
        <a:lstStyle/>
        <a:p>
          <a:pPr algn="just">
            <a:lnSpc>
              <a:spcPct val="100000"/>
            </a:lnSpc>
          </a:pPr>
          <a:r>
            <a:rPr lang="el-GR" sz="1800" dirty="0">
              <a:latin typeface="Calibri" panose="020F0502020204030204" pitchFamily="34" charset="0"/>
              <a:ea typeface="Calibri" panose="020F0502020204030204" pitchFamily="34" charset="0"/>
              <a:cs typeface="Calibri" panose="020F0502020204030204" pitchFamily="34" charset="0"/>
            </a:rPr>
            <a:t>Εστιάζουμε στην καινοτομία, στην ανάπτυξη προγραμμάτων σπουδών, στην επαγγελματική ανάπτυξη των εκπαιδευτικών και την αξιολόγηση στην Πρωτοβάθμια και Δευτεροβάθμια Εκπαίδευση.</a:t>
          </a:r>
        </a:p>
        <a:p>
          <a:pPr algn="just">
            <a:lnSpc>
              <a:spcPct val="100000"/>
            </a:lnSpc>
          </a:pPr>
          <a:r>
            <a:rPr lang="en-US" sz="1800" dirty="0">
              <a:latin typeface="Calibri" panose="020F0502020204030204" pitchFamily="34" charset="0"/>
              <a:cs typeface="Calibri" panose="020F0502020204030204" pitchFamily="34" charset="0"/>
            </a:rPr>
            <a:t>Our work focuses on promoting innovation, developing curricula, supporting the professional development of teachers, and advancing evaluation processes in primary and secondary education</a:t>
          </a:r>
          <a:r>
            <a:rPr lang="el-GR" sz="1800" dirty="0">
              <a:latin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5D322AE2-5300-411B-9BF0-BE90CB78BE49}" type="parTrans" cxnId="{40FAED8B-4D7E-4C64-8580-3A05570E6C9C}">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3E0435B4-B313-4BA4-822E-8F3CED8492FB}" type="sibTrans" cxnId="{40FAED8B-4D7E-4C64-8580-3A05570E6C9C}">
      <dgm:prSet/>
      <dgm:spPr/>
      <dgm:t>
        <a:bodyPr/>
        <a:lstStyle/>
        <a:p>
          <a:pPr algn="just"/>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C648EF57-4685-4BA9-BAAE-D158CFD493CF}" type="pres">
      <dgm:prSet presAssocID="{E6E724C0-0F29-4341-AC5D-76A8DDA8BFB1}" presName="root" presStyleCnt="0">
        <dgm:presLayoutVars>
          <dgm:dir/>
          <dgm:resizeHandles val="exact"/>
        </dgm:presLayoutVars>
      </dgm:prSet>
      <dgm:spPr/>
    </dgm:pt>
    <dgm:pt modelId="{A0BFEFCF-A103-43BD-A19B-23F5ECE5BF05}" type="pres">
      <dgm:prSet presAssocID="{50CEDD62-9DC6-4F23-BDF3-951ADFF1849A}" presName="compNode" presStyleCnt="0"/>
      <dgm:spPr/>
    </dgm:pt>
    <dgm:pt modelId="{C7B8DEFD-0A58-4394-B1C4-F3493B149EB9}" type="pres">
      <dgm:prSet presAssocID="{50CEDD62-9DC6-4F23-BDF3-951ADFF1849A}" presName="bgRect" presStyleLbl="bgShp" presStyleIdx="0" presStyleCnt="3"/>
      <dgm:spPr/>
    </dgm:pt>
    <dgm:pt modelId="{E6F1575C-C645-4325-8574-A8B1CC00DD82}" type="pres">
      <dgm:prSet presAssocID="{50CEDD62-9DC6-4F23-BDF3-951ADFF184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Λέκτορας"/>
        </a:ext>
      </dgm:extLst>
    </dgm:pt>
    <dgm:pt modelId="{D5EB5964-F39A-4D14-8FFB-49F19CE69720}" type="pres">
      <dgm:prSet presAssocID="{50CEDD62-9DC6-4F23-BDF3-951ADFF1849A}" presName="spaceRect" presStyleCnt="0"/>
      <dgm:spPr/>
    </dgm:pt>
    <dgm:pt modelId="{FF6B3F37-6918-4B44-9B58-DD150954764E}" type="pres">
      <dgm:prSet presAssocID="{50CEDD62-9DC6-4F23-BDF3-951ADFF1849A}" presName="parTx" presStyleLbl="revTx" presStyleIdx="0" presStyleCnt="3">
        <dgm:presLayoutVars>
          <dgm:chMax val="0"/>
          <dgm:chPref val="0"/>
        </dgm:presLayoutVars>
      </dgm:prSet>
      <dgm:spPr/>
    </dgm:pt>
    <dgm:pt modelId="{1B8EA36A-036A-4BC2-A8EE-45AB383AF09E}" type="pres">
      <dgm:prSet presAssocID="{1181CB5D-F269-432B-9243-F3F23D0CDA5F}" presName="sibTrans" presStyleCnt="0"/>
      <dgm:spPr/>
    </dgm:pt>
    <dgm:pt modelId="{CE64204F-2E4E-4E35-82C7-88F906C41890}" type="pres">
      <dgm:prSet presAssocID="{CA0204B5-B5D1-4FAB-A174-C306CD1BB8D8}" presName="compNode" presStyleCnt="0"/>
      <dgm:spPr/>
    </dgm:pt>
    <dgm:pt modelId="{04A31BCD-4629-4C35-9617-1ABFE064A71E}" type="pres">
      <dgm:prSet presAssocID="{CA0204B5-B5D1-4FAB-A174-C306CD1BB8D8}" presName="bgRect" presStyleLbl="bgShp" presStyleIdx="1" presStyleCnt="3"/>
      <dgm:spPr/>
    </dgm:pt>
    <dgm:pt modelId="{26B560E2-94EF-479B-A25B-CBFF078E3AFD}" type="pres">
      <dgm:prSet presAssocID="{CA0204B5-B5D1-4FAB-A174-C306CD1BB8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E3219CF-8DBA-4146-9CE2-BEB46AE75843}" type="pres">
      <dgm:prSet presAssocID="{CA0204B5-B5D1-4FAB-A174-C306CD1BB8D8}" presName="spaceRect" presStyleCnt="0"/>
      <dgm:spPr/>
    </dgm:pt>
    <dgm:pt modelId="{A93A0587-262B-4CE1-830C-2F85D4353036}" type="pres">
      <dgm:prSet presAssocID="{CA0204B5-B5D1-4FAB-A174-C306CD1BB8D8}" presName="parTx" presStyleLbl="revTx" presStyleIdx="1" presStyleCnt="3">
        <dgm:presLayoutVars>
          <dgm:chMax val="0"/>
          <dgm:chPref val="0"/>
        </dgm:presLayoutVars>
      </dgm:prSet>
      <dgm:spPr/>
    </dgm:pt>
    <dgm:pt modelId="{4A8101B1-48EC-41D6-9378-FE385804EEE9}" type="pres">
      <dgm:prSet presAssocID="{AA1577E4-E792-4FC7-A3F9-93E5BC9B3CCF}" presName="sibTrans" presStyleCnt="0"/>
      <dgm:spPr/>
    </dgm:pt>
    <dgm:pt modelId="{8D59E1BE-30DF-477D-8819-4E251BE74874}" type="pres">
      <dgm:prSet presAssocID="{06415960-9FBA-4F1C-A374-59A4D1D1E03B}" presName="compNode" presStyleCnt="0"/>
      <dgm:spPr/>
    </dgm:pt>
    <dgm:pt modelId="{2960591C-5C8A-4686-9CBC-BE58DD4248C0}" type="pres">
      <dgm:prSet presAssocID="{06415960-9FBA-4F1C-A374-59A4D1D1E03B}" presName="bgRect" presStyleLbl="bgShp" presStyleIdx="2" presStyleCnt="3"/>
      <dgm:spPr/>
    </dgm:pt>
    <dgm:pt modelId="{63672744-7B09-4CBD-A2AD-19B3C141EEF8}" type="pres">
      <dgm:prSet presAssocID="{06415960-9FBA-4F1C-A374-59A4D1D1E0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Αίθουσα τάξης"/>
        </a:ext>
      </dgm:extLst>
    </dgm:pt>
    <dgm:pt modelId="{C1743E16-80CA-4EB8-83EA-AF4AF9BDD771}" type="pres">
      <dgm:prSet presAssocID="{06415960-9FBA-4F1C-A374-59A4D1D1E03B}" presName="spaceRect" presStyleCnt="0"/>
      <dgm:spPr/>
    </dgm:pt>
    <dgm:pt modelId="{264C0628-256D-4CDD-8661-F0046ED0F623}" type="pres">
      <dgm:prSet presAssocID="{06415960-9FBA-4F1C-A374-59A4D1D1E03B}" presName="parTx" presStyleLbl="revTx" presStyleIdx="2" presStyleCnt="3">
        <dgm:presLayoutVars>
          <dgm:chMax val="0"/>
          <dgm:chPref val="0"/>
        </dgm:presLayoutVars>
      </dgm:prSet>
      <dgm:spPr/>
    </dgm:pt>
  </dgm:ptLst>
  <dgm:cxnLst>
    <dgm:cxn modelId="{EC75EF11-C1AD-4D0F-83CE-780AAFFCF0F6}" type="presOf" srcId="{CA0204B5-B5D1-4FAB-A174-C306CD1BB8D8}" destId="{A93A0587-262B-4CE1-830C-2F85D4353036}" srcOrd="0" destOrd="0" presId="urn:microsoft.com/office/officeart/2018/2/layout/IconVerticalSolidList"/>
    <dgm:cxn modelId="{83A5E51A-AA8A-4086-B107-FD109C324A44}" srcId="{E6E724C0-0F29-4341-AC5D-76A8DDA8BFB1}" destId="{50CEDD62-9DC6-4F23-BDF3-951ADFF1849A}" srcOrd="0" destOrd="0" parTransId="{85FE655C-FE7D-4E75-B653-CB86B68B03D5}" sibTransId="{1181CB5D-F269-432B-9243-F3F23D0CDA5F}"/>
    <dgm:cxn modelId="{F0208C62-8AFB-4326-836F-343285759554}" type="presOf" srcId="{E6E724C0-0F29-4341-AC5D-76A8DDA8BFB1}" destId="{C648EF57-4685-4BA9-BAAE-D158CFD493CF}" srcOrd="0" destOrd="0" presId="urn:microsoft.com/office/officeart/2018/2/layout/IconVerticalSolidList"/>
    <dgm:cxn modelId="{40FAED8B-4D7E-4C64-8580-3A05570E6C9C}" srcId="{E6E724C0-0F29-4341-AC5D-76A8DDA8BFB1}" destId="{06415960-9FBA-4F1C-A374-59A4D1D1E03B}" srcOrd="2" destOrd="0" parTransId="{5D322AE2-5300-411B-9BF0-BE90CB78BE49}" sibTransId="{3E0435B4-B313-4BA4-822E-8F3CED8492FB}"/>
    <dgm:cxn modelId="{D7C70092-CFDD-4735-9F70-6630CB28ED00}" srcId="{E6E724C0-0F29-4341-AC5D-76A8DDA8BFB1}" destId="{CA0204B5-B5D1-4FAB-A174-C306CD1BB8D8}" srcOrd="1" destOrd="0" parTransId="{289A765A-3E1F-42F4-98DE-49C1ABBE2C59}" sibTransId="{AA1577E4-E792-4FC7-A3F9-93E5BC9B3CCF}"/>
    <dgm:cxn modelId="{D264A9BD-FFBA-4B86-A5C9-CD71FB853EC1}" type="presOf" srcId="{50CEDD62-9DC6-4F23-BDF3-951ADFF1849A}" destId="{FF6B3F37-6918-4B44-9B58-DD150954764E}" srcOrd="0" destOrd="0" presId="urn:microsoft.com/office/officeart/2018/2/layout/IconVerticalSolidList"/>
    <dgm:cxn modelId="{9483C6F8-6242-402B-ACCA-44671E7CA7CE}" type="presOf" srcId="{06415960-9FBA-4F1C-A374-59A4D1D1E03B}" destId="{264C0628-256D-4CDD-8661-F0046ED0F623}" srcOrd="0" destOrd="0" presId="urn:microsoft.com/office/officeart/2018/2/layout/IconVerticalSolidList"/>
    <dgm:cxn modelId="{84656929-90BA-47CB-8420-BC7034E99E1A}" type="presParOf" srcId="{C648EF57-4685-4BA9-BAAE-D158CFD493CF}" destId="{A0BFEFCF-A103-43BD-A19B-23F5ECE5BF05}" srcOrd="0" destOrd="0" presId="urn:microsoft.com/office/officeart/2018/2/layout/IconVerticalSolidList"/>
    <dgm:cxn modelId="{E346FCC0-E611-4E10-BBF5-F28F7BB5632E}" type="presParOf" srcId="{A0BFEFCF-A103-43BD-A19B-23F5ECE5BF05}" destId="{C7B8DEFD-0A58-4394-B1C4-F3493B149EB9}" srcOrd="0" destOrd="0" presId="urn:microsoft.com/office/officeart/2018/2/layout/IconVerticalSolidList"/>
    <dgm:cxn modelId="{A8D2AAAE-7E04-4882-B3F6-041C30677A14}" type="presParOf" srcId="{A0BFEFCF-A103-43BD-A19B-23F5ECE5BF05}" destId="{E6F1575C-C645-4325-8574-A8B1CC00DD82}" srcOrd="1" destOrd="0" presId="urn:microsoft.com/office/officeart/2018/2/layout/IconVerticalSolidList"/>
    <dgm:cxn modelId="{5239CF2B-0C24-4C78-9726-AC1616E3B4EF}" type="presParOf" srcId="{A0BFEFCF-A103-43BD-A19B-23F5ECE5BF05}" destId="{D5EB5964-F39A-4D14-8FFB-49F19CE69720}" srcOrd="2" destOrd="0" presId="urn:microsoft.com/office/officeart/2018/2/layout/IconVerticalSolidList"/>
    <dgm:cxn modelId="{969F5326-8440-4951-9935-366CEA5A3C35}" type="presParOf" srcId="{A0BFEFCF-A103-43BD-A19B-23F5ECE5BF05}" destId="{FF6B3F37-6918-4B44-9B58-DD150954764E}" srcOrd="3" destOrd="0" presId="urn:microsoft.com/office/officeart/2018/2/layout/IconVerticalSolidList"/>
    <dgm:cxn modelId="{D22303C3-DE4F-40F2-963C-5334529A2D57}" type="presParOf" srcId="{C648EF57-4685-4BA9-BAAE-D158CFD493CF}" destId="{1B8EA36A-036A-4BC2-A8EE-45AB383AF09E}" srcOrd="1" destOrd="0" presId="urn:microsoft.com/office/officeart/2018/2/layout/IconVerticalSolidList"/>
    <dgm:cxn modelId="{53D0C61C-B2E4-4374-A497-53921471A3E6}" type="presParOf" srcId="{C648EF57-4685-4BA9-BAAE-D158CFD493CF}" destId="{CE64204F-2E4E-4E35-82C7-88F906C41890}" srcOrd="2" destOrd="0" presId="urn:microsoft.com/office/officeart/2018/2/layout/IconVerticalSolidList"/>
    <dgm:cxn modelId="{9EA7CEB6-72F1-4A3F-BEB3-AD606993ED3D}" type="presParOf" srcId="{CE64204F-2E4E-4E35-82C7-88F906C41890}" destId="{04A31BCD-4629-4C35-9617-1ABFE064A71E}" srcOrd="0" destOrd="0" presId="urn:microsoft.com/office/officeart/2018/2/layout/IconVerticalSolidList"/>
    <dgm:cxn modelId="{C9F11629-ACEA-43C6-AB87-36D299EFAB38}" type="presParOf" srcId="{CE64204F-2E4E-4E35-82C7-88F906C41890}" destId="{26B560E2-94EF-479B-A25B-CBFF078E3AFD}" srcOrd="1" destOrd="0" presId="urn:microsoft.com/office/officeart/2018/2/layout/IconVerticalSolidList"/>
    <dgm:cxn modelId="{1171303C-171F-4DD9-AFFC-E337D30023DF}" type="presParOf" srcId="{CE64204F-2E4E-4E35-82C7-88F906C41890}" destId="{3E3219CF-8DBA-4146-9CE2-BEB46AE75843}" srcOrd="2" destOrd="0" presId="urn:microsoft.com/office/officeart/2018/2/layout/IconVerticalSolidList"/>
    <dgm:cxn modelId="{D34CE8CD-46F7-4850-8C7F-FCEA7612FED4}" type="presParOf" srcId="{CE64204F-2E4E-4E35-82C7-88F906C41890}" destId="{A93A0587-262B-4CE1-830C-2F85D4353036}" srcOrd="3" destOrd="0" presId="urn:microsoft.com/office/officeart/2018/2/layout/IconVerticalSolidList"/>
    <dgm:cxn modelId="{AA0D032F-56EA-450C-A29C-13FD952288D0}" type="presParOf" srcId="{C648EF57-4685-4BA9-BAAE-D158CFD493CF}" destId="{4A8101B1-48EC-41D6-9378-FE385804EEE9}" srcOrd="3" destOrd="0" presId="urn:microsoft.com/office/officeart/2018/2/layout/IconVerticalSolidList"/>
    <dgm:cxn modelId="{D93C5BB1-E9BF-41AC-933A-964AEAD1FEB5}" type="presParOf" srcId="{C648EF57-4685-4BA9-BAAE-D158CFD493CF}" destId="{8D59E1BE-30DF-477D-8819-4E251BE74874}" srcOrd="4" destOrd="0" presId="urn:microsoft.com/office/officeart/2018/2/layout/IconVerticalSolidList"/>
    <dgm:cxn modelId="{F8650019-F105-4008-91BA-ED1BCCD8437A}" type="presParOf" srcId="{8D59E1BE-30DF-477D-8819-4E251BE74874}" destId="{2960591C-5C8A-4686-9CBC-BE58DD4248C0}" srcOrd="0" destOrd="0" presId="urn:microsoft.com/office/officeart/2018/2/layout/IconVerticalSolidList"/>
    <dgm:cxn modelId="{B9E0F4E2-24D3-422B-B223-9362E80CC5A3}" type="presParOf" srcId="{8D59E1BE-30DF-477D-8819-4E251BE74874}" destId="{63672744-7B09-4CBD-A2AD-19B3C141EEF8}" srcOrd="1" destOrd="0" presId="urn:microsoft.com/office/officeart/2018/2/layout/IconVerticalSolidList"/>
    <dgm:cxn modelId="{586BCFE9-A847-4BBC-88FF-4B4825F341B4}" type="presParOf" srcId="{8D59E1BE-30DF-477D-8819-4E251BE74874}" destId="{C1743E16-80CA-4EB8-83EA-AF4AF9BDD771}" srcOrd="2" destOrd="0" presId="urn:microsoft.com/office/officeart/2018/2/layout/IconVerticalSolidList"/>
    <dgm:cxn modelId="{FDE57C9D-7967-46D7-A865-8AE887833973}" type="presParOf" srcId="{8D59E1BE-30DF-477D-8819-4E251BE74874}" destId="{264C0628-256D-4CDD-8661-F0046ED0F6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8DEFD-0A58-4394-B1C4-F3493B149EB9}">
      <dsp:nvSpPr>
        <dsp:cNvPr id="0" name=""/>
        <dsp:cNvSpPr/>
      </dsp:nvSpPr>
      <dsp:spPr>
        <a:xfrm>
          <a:off x="0" y="3411"/>
          <a:ext cx="12060000" cy="1554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F1575C-C645-4325-8574-A8B1CC00DD82}">
      <dsp:nvSpPr>
        <dsp:cNvPr id="0" name=""/>
        <dsp:cNvSpPr/>
      </dsp:nvSpPr>
      <dsp:spPr>
        <a:xfrm>
          <a:off x="470105" y="353076"/>
          <a:ext cx="855573" cy="854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6B3F37-6918-4B44-9B58-DD150954764E}">
      <dsp:nvSpPr>
        <dsp:cNvPr id="0" name=""/>
        <dsp:cNvSpPr/>
      </dsp:nvSpPr>
      <dsp:spPr>
        <a:xfrm>
          <a:off x="1795784" y="3411"/>
          <a:ext cx="10049784" cy="1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33" tIns="164633" rIns="164633" bIns="164633" numCol="1" spcCol="1270" anchor="ctr" anchorCtr="0">
          <a:noAutofit/>
        </a:bodyPr>
        <a:lstStyle/>
        <a:p>
          <a:pPr marL="0" lvl="0" indent="0" algn="just" defTabSz="800100">
            <a:lnSpc>
              <a:spcPct val="100000"/>
            </a:lnSpc>
            <a:spcBef>
              <a:spcPct val="0"/>
            </a:spcBef>
            <a:spcAft>
              <a:spcPct val="35000"/>
            </a:spcAft>
            <a:buNone/>
          </a:pPr>
          <a:r>
            <a:rPr lang="el-GR" sz="1800" kern="1200" dirty="0">
              <a:latin typeface="Calibri" panose="020F0502020204030204" pitchFamily="34" charset="0"/>
              <a:ea typeface="Calibri" panose="020F0502020204030204" pitchFamily="34" charset="0"/>
              <a:cs typeface="Calibri" panose="020F0502020204030204" pitchFamily="34" charset="0"/>
            </a:rPr>
            <a:t>Επιτελικός επιστημονικός και ερευνητικός φορέας που υποστηρίζει το Υπουργείο Παιδείας, Θρησκευμάτων και Αθλητισμού.</a:t>
          </a:r>
        </a:p>
        <a:p>
          <a:pPr marL="0" lvl="0" indent="0" algn="just" defTabSz="800100">
            <a:lnSpc>
              <a:spcPct val="10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principal scientific and research organization supporting the Ministry of Education, Religious Affairs and Sports</a:t>
          </a:r>
          <a:r>
            <a:rPr lang="el-GR" sz="1800" kern="1200" dirty="0">
              <a:latin typeface="Calibri" panose="020F0502020204030204" pitchFamily="34" charset="0"/>
              <a:cs typeface="Calibri" panose="020F0502020204030204" pitchFamily="34" charset="0"/>
            </a:rPr>
            <a:t>.</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1795784" y="3411"/>
        <a:ext cx="10049784" cy="1555587"/>
      </dsp:txXfrm>
    </dsp:sp>
    <dsp:sp modelId="{04A31BCD-4629-4C35-9617-1ABFE064A71E}">
      <dsp:nvSpPr>
        <dsp:cNvPr id="0" name=""/>
        <dsp:cNvSpPr/>
      </dsp:nvSpPr>
      <dsp:spPr>
        <a:xfrm>
          <a:off x="0" y="1878093"/>
          <a:ext cx="12060000" cy="1554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B560E2-94EF-479B-A25B-CBFF078E3AFD}">
      <dsp:nvSpPr>
        <dsp:cNvPr id="0" name=""/>
        <dsp:cNvSpPr/>
      </dsp:nvSpPr>
      <dsp:spPr>
        <a:xfrm>
          <a:off x="470105" y="2227759"/>
          <a:ext cx="855573" cy="854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A0587-262B-4CE1-830C-2F85D4353036}">
      <dsp:nvSpPr>
        <dsp:cNvPr id="0" name=""/>
        <dsp:cNvSpPr/>
      </dsp:nvSpPr>
      <dsp:spPr>
        <a:xfrm>
          <a:off x="1795784" y="1878093"/>
          <a:ext cx="10049784" cy="1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33" tIns="164633" rIns="164633" bIns="164633" numCol="1" spcCol="1270" anchor="ctr" anchorCtr="0">
          <a:noAutofit/>
        </a:bodyPr>
        <a:lstStyle/>
        <a:p>
          <a:pPr marL="0" lvl="0" indent="0" algn="just" defTabSz="800100">
            <a:lnSpc>
              <a:spcPct val="100000"/>
            </a:lnSpc>
            <a:spcBef>
              <a:spcPct val="0"/>
            </a:spcBef>
            <a:spcAft>
              <a:spcPct val="35000"/>
            </a:spcAft>
            <a:buNone/>
          </a:pPr>
          <a:r>
            <a:rPr lang="el-GR" sz="1800" kern="1200" dirty="0">
              <a:latin typeface="Calibri" panose="020F0502020204030204" pitchFamily="34" charset="0"/>
              <a:ea typeface="Calibri" panose="020F0502020204030204" pitchFamily="34" charset="0"/>
              <a:cs typeface="Calibri" panose="020F0502020204030204" pitchFamily="34" charset="0"/>
            </a:rPr>
            <a:t>Ο διάδοχος φορέας του Παιδαγωγικού Ινστιτούτου, του Κέντρου Εκπαιδευτικής Έρευνας, του Οργανισμού Επιμόρφωσης Εκπαιδευτικών και του Ινστιτούτου Παιδείας Ομογενών και Διαπολιτισμικής Εκπαίδευσης.</a:t>
          </a:r>
        </a:p>
        <a:p>
          <a:pPr marL="0" lvl="0" indent="0" algn="just" defTabSz="800100">
            <a:lnSpc>
              <a:spcPct val="100000"/>
            </a:lnSpc>
            <a:spcBef>
              <a:spcPct val="0"/>
            </a:spcBef>
            <a:spcAft>
              <a:spcPct val="35000"/>
            </a:spcAft>
            <a:buNone/>
          </a:pPr>
          <a:r>
            <a:rPr lang="en-US" sz="1800" kern="1200" dirty="0">
              <a:latin typeface="Calibri" panose="020F0502020204030204" pitchFamily="34" charset="0"/>
              <a:cs typeface="Calibri" panose="020F0502020204030204" pitchFamily="34" charset="0"/>
            </a:rPr>
            <a:t>It is the successor organization to the Pedagogical Institute, the Centre for Educational Research, the </a:t>
          </a:r>
          <a:r>
            <a:rPr lang="el-GR" sz="1800" kern="1200">
              <a:latin typeface="Calibri" panose="020F0502020204030204" pitchFamily="34" charset="0"/>
              <a:cs typeface="Calibri" panose="020F0502020204030204" pitchFamily="34" charset="0"/>
            </a:rPr>
            <a:t>ο</a:t>
          </a:r>
          <a:r>
            <a:rPr lang="en-US" sz="1800" kern="1200">
              <a:latin typeface="Calibri" panose="020F0502020204030204" pitchFamily="34" charset="0"/>
              <a:cs typeface="Calibri" panose="020F0502020204030204" pitchFamily="34" charset="0"/>
            </a:rPr>
            <a:t>rganization</a:t>
          </a:r>
          <a:r>
            <a:rPr lang="en-US" sz="1800" kern="1200" dirty="0">
              <a:latin typeface="Calibri" panose="020F0502020204030204" pitchFamily="34" charset="0"/>
              <a:cs typeface="Calibri" panose="020F0502020204030204" pitchFamily="34" charset="0"/>
            </a:rPr>
            <a:t> for the Training of Teachers, and the Institute for Diaspora and Intercultural Education</a:t>
          </a:r>
          <a:r>
            <a:rPr lang="el-GR" sz="1800" kern="1200" dirty="0">
              <a:latin typeface="Calibri" panose="020F0502020204030204" pitchFamily="34" charset="0"/>
              <a:cs typeface="Calibri" panose="020F0502020204030204" pitchFamily="34" charset="0"/>
            </a:rPr>
            <a:t>.</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1795784" y="1878093"/>
        <a:ext cx="10049784" cy="1555587"/>
      </dsp:txXfrm>
    </dsp:sp>
    <dsp:sp modelId="{2960591C-5C8A-4686-9CBC-BE58DD4248C0}">
      <dsp:nvSpPr>
        <dsp:cNvPr id="0" name=""/>
        <dsp:cNvSpPr/>
      </dsp:nvSpPr>
      <dsp:spPr>
        <a:xfrm>
          <a:off x="0" y="3752776"/>
          <a:ext cx="12060000" cy="1554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72744-7B09-4CBD-A2AD-19B3C141EEF8}">
      <dsp:nvSpPr>
        <dsp:cNvPr id="0" name=""/>
        <dsp:cNvSpPr/>
      </dsp:nvSpPr>
      <dsp:spPr>
        <a:xfrm>
          <a:off x="470105" y="4102441"/>
          <a:ext cx="855573" cy="854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4C0628-256D-4CDD-8661-F0046ED0F623}">
      <dsp:nvSpPr>
        <dsp:cNvPr id="0" name=""/>
        <dsp:cNvSpPr/>
      </dsp:nvSpPr>
      <dsp:spPr>
        <a:xfrm>
          <a:off x="1795784" y="3752776"/>
          <a:ext cx="10049784" cy="155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633" tIns="164633" rIns="164633" bIns="164633" numCol="1" spcCol="1270" anchor="ctr" anchorCtr="0">
          <a:noAutofit/>
        </a:bodyPr>
        <a:lstStyle/>
        <a:p>
          <a:pPr marL="0" lvl="0" indent="0" algn="just" defTabSz="800100">
            <a:lnSpc>
              <a:spcPct val="100000"/>
            </a:lnSpc>
            <a:spcBef>
              <a:spcPct val="0"/>
            </a:spcBef>
            <a:spcAft>
              <a:spcPct val="35000"/>
            </a:spcAft>
            <a:buNone/>
          </a:pPr>
          <a:r>
            <a:rPr lang="el-GR" sz="1800" kern="1200" dirty="0">
              <a:latin typeface="Calibri" panose="020F0502020204030204" pitchFamily="34" charset="0"/>
              <a:ea typeface="Calibri" panose="020F0502020204030204" pitchFamily="34" charset="0"/>
              <a:cs typeface="Calibri" panose="020F0502020204030204" pitchFamily="34" charset="0"/>
            </a:rPr>
            <a:t>Εστιάζουμε στην καινοτομία, στην ανάπτυξη προγραμμάτων σπουδών, στην επαγγελματική ανάπτυξη των εκπαιδευτικών και την αξιολόγηση στην Πρωτοβάθμια και Δευτεροβάθμια Εκπαίδευση.</a:t>
          </a:r>
        </a:p>
        <a:p>
          <a:pPr marL="0" lvl="0" indent="0" algn="just" defTabSz="800100">
            <a:lnSpc>
              <a:spcPct val="100000"/>
            </a:lnSpc>
            <a:spcBef>
              <a:spcPct val="0"/>
            </a:spcBef>
            <a:spcAft>
              <a:spcPct val="35000"/>
            </a:spcAft>
            <a:buNone/>
          </a:pPr>
          <a:r>
            <a:rPr lang="en-US" sz="1800" kern="1200" dirty="0">
              <a:latin typeface="Calibri" panose="020F0502020204030204" pitchFamily="34" charset="0"/>
              <a:cs typeface="Calibri" panose="020F0502020204030204" pitchFamily="34" charset="0"/>
            </a:rPr>
            <a:t>Our work focuses on promoting innovation, developing curricula, supporting the professional development of teachers, and advancing evaluation processes in primary and secondary education</a:t>
          </a:r>
          <a:r>
            <a:rPr lang="el-GR" sz="1800" kern="1200" dirty="0">
              <a:latin typeface="Calibri" panose="020F0502020204030204" pitchFamily="34" charset="0"/>
              <a:cs typeface="Calibri" panose="020F0502020204030204" pitchFamily="34" charset="0"/>
            </a:rPr>
            <a:t>.</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1795784" y="3752776"/>
        <a:ext cx="10049784" cy="15555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3CA78-8A38-46E3-903A-34CD7358322F}" type="datetimeFigureOut">
              <a:rPr lang="el-GR" smtClean="0"/>
              <a:t>19/5/2025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F112-441F-45C7-93EF-BDBC30F4255D}" type="slidenum">
              <a:rPr lang="el-GR" smtClean="0"/>
              <a:t>‹#›</a:t>
            </a:fld>
            <a:endParaRPr lang="el-GR"/>
          </a:p>
        </p:txBody>
      </p:sp>
    </p:spTree>
    <p:extLst>
      <p:ext uri="{BB962C8B-B14F-4D97-AF65-F5344CB8AC3E}">
        <p14:creationId xmlns:p14="http://schemas.microsoft.com/office/powerpoint/2010/main" val="2311045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D91D898-C786-4C5B-BF7A-1E0F2AAC44B7}" type="slidenum">
              <a:rPr kumimoji="0" lang="fr-FR" altLang="fr-F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fr-FR"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417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Στο τρίτο στάδιο, οι εκπαιδευτικοί ενέταξαν στη μαθησιακή διαδικασία την τεχνική </a:t>
            </a:r>
            <a:r>
              <a:rPr lang="el-GR" sz="1200" b="1" kern="1200" dirty="0" err="1">
                <a:solidFill>
                  <a:schemeClr val="tx1"/>
                </a:solidFill>
                <a:effectLst/>
                <a:latin typeface="+mn-lt"/>
                <a:ea typeface="+mn-ea"/>
                <a:cs typeface="+mn-cs"/>
              </a:rPr>
              <a:t>Peer</a:t>
            </a:r>
            <a:r>
              <a:rPr lang="el-GR" sz="1200" b="1" kern="1200" dirty="0">
                <a:solidFill>
                  <a:schemeClr val="tx1"/>
                </a:solidFill>
                <a:effectLst/>
                <a:latin typeface="+mn-lt"/>
                <a:ea typeface="+mn-ea"/>
                <a:cs typeface="+mn-cs"/>
              </a:rPr>
              <a:t>-</a:t>
            </a:r>
            <a:r>
              <a:rPr lang="el-GR" sz="1200" b="1" kern="1200" dirty="0" err="1">
                <a:solidFill>
                  <a:schemeClr val="tx1"/>
                </a:solidFill>
                <a:effectLst/>
                <a:latin typeface="+mn-lt"/>
                <a:ea typeface="+mn-ea"/>
                <a:cs typeface="+mn-cs"/>
              </a:rPr>
              <a:t>to</a:t>
            </a:r>
            <a:r>
              <a:rPr lang="el-GR" sz="1200" b="1" kern="1200" dirty="0">
                <a:solidFill>
                  <a:schemeClr val="tx1"/>
                </a:solidFill>
                <a:effectLst/>
                <a:latin typeface="+mn-lt"/>
                <a:ea typeface="+mn-ea"/>
                <a:cs typeface="+mn-cs"/>
              </a:rPr>
              <a:t>-</a:t>
            </a:r>
            <a:r>
              <a:rPr lang="el-GR" sz="1200" b="1" kern="1200" dirty="0" err="1">
                <a:solidFill>
                  <a:schemeClr val="tx1"/>
                </a:solidFill>
                <a:effectLst/>
                <a:latin typeface="+mn-lt"/>
                <a:ea typeface="+mn-ea"/>
                <a:cs typeface="+mn-cs"/>
              </a:rPr>
              <a:t>Peer</a:t>
            </a:r>
            <a:r>
              <a:rPr lang="el-GR" sz="1200" kern="1200" dirty="0">
                <a:solidFill>
                  <a:schemeClr val="tx1"/>
                </a:solidFill>
                <a:effectLst/>
                <a:latin typeface="+mn-lt"/>
                <a:ea typeface="+mn-ea"/>
                <a:cs typeface="+mn-cs"/>
              </a:rPr>
              <a:t>, με στόχο οι μαθητές, </a:t>
            </a:r>
            <a:r>
              <a:rPr lang="el-GR" sz="1200" u="sng" kern="1200" dirty="0">
                <a:solidFill>
                  <a:schemeClr val="tx1"/>
                </a:solidFill>
                <a:effectLst/>
                <a:latin typeface="+mn-lt"/>
                <a:ea typeface="+mn-ea"/>
                <a:cs typeface="+mn-cs"/>
              </a:rPr>
              <a:t>μέσα από τη συνεργασία και την αλληλοβοήθεια, να αναπτύξουν  το γνωστικό και γλωσσικό τους επίπεδο</a:t>
            </a:r>
            <a:r>
              <a:rPr lang="el-GR" sz="1200" kern="1200">
                <a:solidFill>
                  <a:schemeClr val="tx1"/>
                </a:solidFill>
                <a:effectLst/>
                <a:latin typeface="+mn-lt"/>
                <a:ea typeface="+mn-ea"/>
                <a:cs typeface="+mn-cs"/>
              </a:rPr>
              <a:t>, </a:t>
            </a:r>
            <a:r>
              <a:rPr lang="el-GR" sz="1200" u="sng" kern="1200">
                <a:solidFill>
                  <a:schemeClr val="tx1"/>
                </a:solidFill>
                <a:effectLst/>
                <a:latin typeface="+mn-lt"/>
                <a:ea typeface="+mn-ea"/>
                <a:cs typeface="+mn-cs"/>
              </a:rPr>
              <a:t>να  </a:t>
            </a:r>
            <a:r>
              <a:rPr lang="el-GR" sz="1200" u="sng" kern="1200" dirty="0">
                <a:solidFill>
                  <a:schemeClr val="tx1"/>
                </a:solidFill>
                <a:effectLst/>
                <a:latin typeface="+mn-lt"/>
                <a:ea typeface="+mn-ea"/>
                <a:cs typeface="+mn-cs"/>
              </a:rPr>
              <a:t>βελτιώσουν τις επικοινωνιακές, κοινωνικές και διαμεσολαβητικές τους δεξιότητες.</a:t>
            </a:r>
            <a:r>
              <a:rPr lang="el-GR" sz="1200" kern="1200" dirty="0">
                <a:solidFill>
                  <a:schemeClr val="tx1"/>
                </a:solidFill>
                <a:effectLst/>
                <a:latin typeface="+mn-lt"/>
                <a:ea typeface="+mn-ea"/>
                <a:cs typeface="+mn-cs"/>
              </a:rPr>
              <a:t> Κατά τη διάρκεια αυτής της διαδικασίας, παρατηρήθηκε </a:t>
            </a:r>
            <a:r>
              <a:rPr lang="el-GR" sz="1200" u="sng" kern="1200" dirty="0">
                <a:solidFill>
                  <a:schemeClr val="tx1"/>
                </a:solidFill>
                <a:effectLst/>
                <a:latin typeface="+mn-lt"/>
                <a:ea typeface="+mn-ea"/>
                <a:cs typeface="+mn-cs"/>
              </a:rPr>
              <a:t>σημαντική ενίσχυση της </a:t>
            </a:r>
            <a:r>
              <a:rPr lang="el-GR" sz="1200" u="sng" kern="1200" dirty="0" err="1">
                <a:solidFill>
                  <a:schemeClr val="tx1"/>
                </a:solidFill>
                <a:effectLst/>
                <a:latin typeface="+mn-lt"/>
                <a:ea typeface="+mn-ea"/>
                <a:cs typeface="+mn-cs"/>
              </a:rPr>
              <a:t>ενσυναίσθησης</a:t>
            </a:r>
            <a:r>
              <a:rPr lang="el-GR" sz="1200" u="sng" kern="1200" dirty="0">
                <a:solidFill>
                  <a:schemeClr val="tx1"/>
                </a:solidFill>
                <a:effectLst/>
                <a:latin typeface="+mn-lt"/>
                <a:ea typeface="+mn-ea"/>
                <a:cs typeface="+mn-cs"/>
              </a:rPr>
              <a:t> των μαθητών, καθώς και αύξηση της αυτοπεποίθησής τους.</a:t>
            </a:r>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Επιπλέον, </a:t>
            </a:r>
            <a:r>
              <a:rPr lang="el-GR" sz="1200" u="sng" kern="1200" dirty="0">
                <a:solidFill>
                  <a:schemeClr val="tx1"/>
                </a:solidFill>
                <a:effectLst/>
                <a:latin typeface="+mn-lt"/>
                <a:ea typeface="+mn-ea"/>
                <a:cs typeface="+mn-cs"/>
              </a:rPr>
              <a:t>υλοποιήθηκαν δραστηριότητες που ενίσχυσαν τη γλωσσική επίγνωση  και την παραγωγή γραπτού λόγου. Παράλληλα  για να προσελκύσουμε και να κινητοποιήσουμε και το ενδιαφέρον των μαθητών αλβανικής καταγωγής, δημιουργήσαμε τρίγλωσσα λεξικά,</a:t>
            </a:r>
            <a:r>
              <a:rPr lang="el-GR" sz="1200" kern="1200" dirty="0">
                <a:solidFill>
                  <a:schemeClr val="tx1"/>
                </a:solidFill>
                <a:effectLst/>
                <a:latin typeface="+mn-lt"/>
                <a:ea typeface="+mn-ea"/>
                <a:cs typeface="+mn-cs"/>
              </a:rPr>
              <a:t> τα οποία βοήθησαν στην </a:t>
            </a:r>
            <a:r>
              <a:rPr lang="el-GR" sz="1200" u="sng" kern="1200" dirty="0">
                <a:solidFill>
                  <a:schemeClr val="tx1"/>
                </a:solidFill>
                <a:effectLst/>
                <a:latin typeface="+mn-lt"/>
                <a:ea typeface="+mn-ea"/>
                <a:cs typeface="+mn-cs"/>
              </a:rPr>
              <a:t>ανάπτυξη των γλωσσικών τους δεξιοτήτων και στη διευκόλυνση της επικοινωνίας μεταξύ των μαθητών διαφορετικών γλωσσικών υπόβαθρων</a:t>
            </a:r>
            <a:r>
              <a:rPr lang="el-GR" sz="1200" kern="1200" dirty="0">
                <a:solidFill>
                  <a:schemeClr val="tx1"/>
                </a:solidFill>
                <a:effectLst/>
                <a:latin typeface="+mn-lt"/>
                <a:ea typeface="+mn-ea"/>
                <a:cs typeface="+mn-cs"/>
              </a:rPr>
              <a:t>.</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7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Προκειμένου να ενθαρρύνουμε την προσέλευση των νεοεισερχόμενων μαθητών, ιδίως εκείνων με μηδενική σχολική εμπειρία, καθώς και να διασφαλίσουμε τη διατήρηση της τακτικής φοίτησής τους, δημιουργήσαμε το </a:t>
            </a:r>
            <a:r>
              <a:rPr lang="el-GR" sz="1200" kern="1200" dirty="0" err="1">
                <a:solidFill>
                  <a:schemeClr val="tx1"/>
                </a:solidFill>
                <a:effectLst/>
                <a:latin typeface="+mn-lt"/>
                <a:ea typeface="+mn-ea"/>
                <a:cs typeface="+mn-cs"/>
              </a:rPr>
              <a:t>Log</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Book</a:t>
            </a:r>
            <a:r>
              <a:rPr lang="el-GR" sz="1200" kern="1200" dirty="0">
                <a:solidFill>
                  <a:schemeClr val="tx1"/>
                </a:solidFill>
                <a:effectLst/>
                <a:latin typeface="+mn-lt"/>
                <a:ea typeface="+mn-ea"/>
                <a:cs typeface="+mn-cs"/>
              </a:rPr>
              <a:t>. Το συγκεκριμένο εργαλείο </a:t>
            </a:r>
            <a:r>
              <a:rPr lang="el-GR" sz="1200" u="sng" kern="1200" dirty="0">
                <a:solidFill>
                  <a:schemeClr val="tx1"/>
                </a:solidFill>
                <a:effectLst/>
                <a:latin typeface="+mn-lt"/>
                <a:ea typeface="+mn-ea"/>
                <a:cs typeface="+mn-cs"/>
              </a:rPr>
              <a:t>συμπληρωνόταν σε εβδομαδιαία βάση</a:t>
            </a:r>
            <a:r>
              <a:rPr lang="el-GR" sz="1200" kern="1200" dirty="0">
                <a:solidFill>
                  <a:schemeClr val="tx1"/>
                </a:solidFill>
                <a:effectLst/>
                <a:latin typeface="+mn-lt"/>
                <a:ea typeface="+mn-ea"/>
                <a:cs typeface="+mn-cs"/>
              </a:rPr>
              <a:t>. Στους μαθητές /</a:t>
            </a:r>
            <a:r>
              <a:rPr lang="el-GR" sz="1200" kern="1200" dirty="0" err="1">
                <a:solidFill>
                  <a:schemeClr val="tx1"/>
                </a:solidFill>
                <a:effectLst/>
                <a:latin typeface="+mn-lt"/>
                <a:ea typeface="+mn-ea"/>
                <a:cs typeface="+mn-cs"/>
              </a:rPr>
              <a:t>τριες</a:t>
            </a:r>
            <a:r>
              <a:rPr lang="el-GR" sz="1200" kern="1200" dirty="0">
                <a:solidFill>
                  <a:schemeClr val="tx1"/>
                </a:solidFill>
                <a:effectLst/>
                <a:latin typeface="+mn-lt"/>
                <a:ea typeface="+mn-ea"/>
                <a:cs typeface="+mn-cs"/>
              </a:rPr>
              <a:t> παρουσιάζονταν οι διάφορες θεματικές ενότητες μέσα από πλούσιο εκπαιδευτικό υλικό. </a:t>
            </a:r>
            <a:r>
              <a:rPr lang="el-GR" sz="1200" u="sng" kern="1200" dirty="0">
                <a:solidFill>
                  <a:schemeClr val="tx1"/>
                </a:solidFill>
                <a:effectLst/>
                <a:latin typeface="+mn-lt"/>
                <a:ea typeface="+mn-ea"/>
                <a:cs typeface="+mn-cs"/>
              </a:rPr>
              <a:t>Ασχολήθηκαν ενεργά με τα κατάλληλα φύλλα εργασίας που μοιράστηκαν κατά τη διάρκεια της σχολικής χρονιάς για το εβδομαδιαίο ημερολόγιο της τάξης. Άκουσαν τραγούδια και παραμύθια, χρωμάτισαν, σχεδίασαν, έκοψαν εικόνες, κόλλησαν χαρτόνια, έκαναν εύκολες κατασκευές, παρακολούθησαν ταινίες και </a:t>
            </a:r>
            <a:r>
              <a:rPr lang="el-GR" sz="1200" u="sng" kern="1200" dirty="0" err="1">
                <a:solidFill>
                  <a:schemeClr val="tx1"/>
                </a:solidFill>
                <a:effectLst/>
                <a:latin typeface="+mn-lt"/>
                <a:ea typeface="+mn-ea"/>
                <a:cs typeface="+mn-cs"/>
              </a:rPr>
              <a:t>βιντεάκια</a:t>
            </a:r>
            <a:r>
              <a:rPr lang="el-GR" sz="1200" u="sng" kern="1200" dirty="0">
                <a:solidFill>
                  <a:schemeClr val="tx1"/>
                </a:solidFill>
                <a:effectLst/>
                <a:latin typeface="+mn-lt"/>
                <a:ea typeface="+mn-ea"/>
                <a:cs typeface="+mn-cs"/>
              </a:rPr>
              <a:t>, συζήτησαν, προβληματίστηκαν, έλυσαν διάφορες απορίες τους, ευαισθητοποιήθηκαν και κατέληξαν σε συμπεράσματα.</a:t>
            </a:r>
            <a:endParaRPr lang="el-GR"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Έδειξαν μεγάλο ενδιαφέρον για διάφορες δραστηριότητες και υπήρχε ομαδικότητα και συνεργασία.</a:t>
            </a:r>
          </a:p>
          <a:p>
            <a:r>
              <a:rPr lang="el-GR" sz="1200" kern="1200" dirty="0">
                <a:solidFill>
                  <a:schemeClr val="tx1"/>
                </a:solidFill>
                <a:effectLst/>
                <a:latin typeface="+mn-lt"/>
                <a:ea typeface="+mn-ea"/>
                <a:cs typeface="+mn-cs"/>
              </a:rPr>
              <a:t>Όλα τα παραπάνω ενθουσίασαν τα παιδιά και συμμετείχαν με χαρά στην μαθησιακή διαδικασία. </a:t>
            </a:r>
            <a:r>
              <a:rPr lang="el-GR" sz="1200" u="sng" kern="1200" dirty="0">
                <a:solidFill>
                  <a:schemeClr val="tx1"/>
                </a:solidFill>
                <a:effectLst/>
                <a:latin typeface="+mn-lt"/>
                <a:ea typeface="+mn-ea"/>
                <a:cs typeface="+mn-cs"/>
              </a:rPr>
              <a:t>Καλλιέργησαν τη δημιουργικότητά τους και επικοινώνησαν μεταξύ τους με την </a:t>
            </a:r>
            <a:r>
              <a:rPr lang="el-GR" sz="1200" u="sng" kern="1200" dirty="0" err="1">
                <a:solidFill>
                  <a:schemeClr val="tx1"/>
                </a:solidFill>
                <a:effectLst/>
                <a:latin typeface="+mn-lt"/>
                <a:ea typeface="+mn-ea"/>
                <a:cs typeface="+mn-cs"/>
              </a:rPr>
              <a:t>ομαδοσυνεργατική</a:t>
            </a:r>
            <a:r>
              <a:rPr lang="el-GR" sz="1200" u="sng" kern="1200" dirty="0">
                <a:solidFill>
                  <a:schemeClr val="tx1"/>
                </a:solidFill>
                <a:effectLst/>
                <a:latin typeface="+mn-lt"/>
                <a:ea typeface="+mn-ea"/>
                <a:cs typeface="+mn-cs"/>
              </a:rPr>
              <a:t> μέθοδο και δημιούργησαν γραπτά τεκμήρια</a:t>
            </a:r>
            <a:r>
              <a:rPr lang="el-GR" sz="1200" kern="1200" dirty="0">
                <a:solidFill>
                  <a:schemeClr val="tx1"/>
                </a:solidFill>
                <a:effectLst/>
                <a:latin typeface="+mn-lt"/>
                <a:ea typeface="+mn-ea"/>
                <a:cs typeface="+mn-cs"/>
              </a:rPr>
              <a:t>. </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8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045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04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Είναι ιστορικά αναπόσπαστο μέρος του ελληνικού πληθυσμού ως Έλληνες πολίτες.</a:t>
            </a:r>
          </a:p>
          <a:p>
            <a:r>
              <a:rPr lang="el-GR" dirty="0"/>
              <a:t>Απολαμβάνουν όλα τα ατομικά, κοινωνικά και πολιτικά δικαιώματα που εγγυάται το Ελληνικό Σύνταγμα στους Έλληνες πολίτες.</a:t>
            </a:r>
          </a:p>
          <a:p>
            <a:r>
              <a:rPr lang="el-GR" dirty="0"/>
              <a:t>Αναγνωρίζονται ως μια ευάλωτη, περιθωριοποιημένη κοινωνική ομάδα με ιδιαίτερα κοινωνικοοικονομικά χαρακτηριστικά.</a:t>
            </a:r>
          </a:p>
          <a:p>
            <a:r>
              <a:rPr lang="el-GR" dirty="0"/>
              <a:t>Το χωρικό κριτήριο (π.χ. τύπος/τοποθεσία κατοικίας) και/ή το κριτήριο της </a:t>
            </a:r>
            <a:r>
              <a:rPr lang="el-GR" dirty="0" err="1"/>
              <a:t>αυτοπροσδιοριζόμενης</a:t>
            </a:r>
            <a:r>
              <a:rPr lang="el-GR" dirty="0"/>
              <a:t> ταυτότητας εφαρμόζεται για τον εντοπισμό/πρόσβαση στους </a:t>
            </a:r>
            <a:r>
              <a:rPr lang="el-GR" dirty="0" err="1"/>
              <a:t>Ρομά</a:t>
            </a:r>
            <a:r>
              <a:rPr lang="el-GR" dirty="0"/>
              <a:t> σε διάφορες δράσεις συγχρηματοδοτούμενων προγραμμάτων για ευάλωτες κοινωνικές ομάδες.</a:t>
            </a:r>
          </a:p>
          <a:p>
            <a:endParaRPr lang="el-GR" dirty="0"/>
          </a:p>
        </p:txBody>
      </p:sp>
      <p:sp>
        <p:nvSpPr>
          <p:cNvPr id="4" name="Θέση αριθμού διαφάνειας 3"/>
          <p:cNvSpPr>
            <a:spLocks noGrp="1"/>
          </p:cNvSpPr>
          <p:nvPr>
            <p:ph type="sldNum" sz="quarter" idx="5"/>
          </p:nvPr>
        </p:nvSpPr>
        <p:spPr/>
        <p:txBody>
          <a:bodyPr/>
          <a:lstStyle/>
          <a:p>
            <a:fld id="{BB73F112-441F-45C7-93EF-BDBC30F4255D}" type="slidenum">
              <a:rPr lang="el-GR" smtClean="0"/>
              <a:t>3</a:t>
            </a:fld>
            <a:endParaRPr lang="el-GR"/>
          </a:p>
        </p:txBody>
      </p:sp>
    </p:spTree>
    <p:extLst>
      <p:ext uri="{BB962C8B-B14F-4D97-AF65-F5344CB8AC3E}">
        <p14:creationId xmlns:p14="http://schemas.microsoft.com/office/powerpoint/2010/main" val="312028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l-GR"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6d82475d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356d82475d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Αρχικά, οι εκπαιδευτικοί του σχολείου θεώρησαν ότι, για να υλοποιηθεί αποτελεσματικά το πρόγραμμα, ήταν απαραίτητο να μειωθούν οι αντιστάσεις των γονέων των μαθητών που ανήκουν στην κυρίαρχη ομάδα, καθώς και να ενισχυθεί η εμπλοκή των ίδιων των μαθητών στο πρόγραμμα.</a:t>
            </a:r>
          </a:p>
          <a:p>
            <a:r>
              <a:rPr lang="el-GR" sz="1200" kern="1200" dirty="0">
                <a:solidFill>
                  <a:schemeClr val="tx1"/>
                </a:solidFill>
                <a:effectLst/>
                <a:latin typeface="+mn-lt"/>
                <a:ea typeface="+mn-ea"/>
                <a:cs typeface="+mn-cs"/>
              </a:rPr>
              <a:t>Για τον σκοπό αυτό, αναπτύχθηκαν δράσεις που συνέβαλαν στη βαθύτερη κατανόηση της κουλτούρας και της προσωπικότητας της κοινότητας </a:t>
            </a:r>
            <a:r>
              <a:rPr lang="el-GR" sz="1200" kern="1200" dirty="0" err="1">
                <a:solidFill>
                  <a:schemeClr val="tx1"/>
                </a:solidFill>
                <a:effectLst/>
                <a:latin typeface="+mn-lt"/>
                <a:ea typeface="+mn-ea"/>
                <a:cs typeface="+mn-cs"/>
              </a:rPr>
              <a:t>Ρομά</a:t>
            </a:r>
            <a:r>
              <a:rPr lang="el-GR" sz="1200" kern="1200" dirty="0">
                <a:solidFill>
                  <a:schemeClr val="tx1"/>
                </a:solidFill>
                <a:effectLst/>
                <a:latin typeface="+mn-lt"/>
                <a:ea typeface="+mn-ea"/>
                <a:cs typeface="+mn-cs"/>
              </a:rPr>
              <a:t>. Ως πρώτο βήμα, κρίθηκε σημαντική η </a:t>
            </a:r>
            <a:r>
              <a:rPr lang="el-GR" sz="1200" u="sng" kern="1200" dirty="0">
                <a:solidFill>
                  <a:schemeClr val="tx1"/>
                </a:solidFill>
                <a:effectLst/>
                <a:latin typeface="+mn-lt"/>
                <a:ea typeface="+mn-ea"/>
                <a:cs typeface="+mn-cs"/>
              </a:rPr>
              <a:t>ευαισθητοποίηση μαθητών και γονέων</a:t>
            </a:r>
            <a:r>
              <a:rPr lang="el-GR" sz="1200" kern="1200" dirty="0">
                <a:solidFill>
                  <a:schemeClr val="tx1"/>
                </a:solidFill>
                <a:effectLst/>
                <a:latin typeface="+mn-lt"/>
                <a:ea typeface="+mn-ea"/>
                <a:cs typeface="+mn-cs"/>
              </a:rPr>
              <a:t> τους  </a:t>
            </a:r>
            <a:r>
              <a:rPr lang="el-GR" sz="1200" u="sng" kern="1200" dirty="0">
                <a:solidFill>
                  <a:schemeClr val="tx1"/>
                </a:solidFill>
                <a:effectLst/>
                <a:latin typeface="+mn-lt"/>
                <a:ea typeface="+mn-ea"/>
                <a:cs typeface="+mn-cs"/>
              </a:rPr>
              <a:t>μέσα από δραστηριότητες που αφορούσαν τα έθιμα των Ρομά, την καταγωγή τους (δέντρο</a:t>
            </a:r>
            <a:r>
              <a:rPr lang="el-GR" sz="1200" u="sng" kern="1200" baseline="0" dirty="0">
                <a:solidFill>
                  <a:schemeClr val="tx1"/>
                </a:solidFill>
                <a:effectLst/>
                <a:latin typeface="+mn-lt"/>
                <a:ea typeface="+mn-ea"/>
                <a:cs typeface="+mn-cs"/>
              </a:rPr>
              <a:t> γεωγραφικής καταγωγής)</a:t>
            </a:r>
            <a:r>
              <a:rPr lang="el-GR" sz="1200" u="sng" kern="1200" dirty="0">
                <a:solidFill>
                  <a:schemeClr val="tx1"/>
                </a:solidFill>
                <a:effectLst/>
                <a:latin typeface="+mn-lt"/>
                <a:ea typeface="+mn-ea"/>
                <a:cs typeface="+mn-cs"/>
              </a:rPr>
              <a:t>, παιχνίδια, διατροφικές συνήθειες (παρασκευή γλυκών) και ενδυματολογικές τους συνήθειες, καθώς και τη δημιουργία ενός λαογραφικού μουσείου αφιερωμένου στον πολιτισμό τους το οποίο αποτέλεσε και μουσειακή γωνία</a:t>
            </a:r>
            <a:r>
              <a:rPr lang="el-GR" sz="1200" kern="1200" dirty="0">
                <a:solidFill>
                  <a:schemeClr val="tx1"/>
                </a:solidFill>
                <a:effectLst/>
                <a:latin typeface="+mn-lt"/>
                <a:ea typeface="+mn-ea"/>
                <a:cs typeface="+mn-cs"/>
              </a:rPr>
              <a:t>.</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88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Στο δεύτερο στάδιο του προγράμματος, </a:t>
            </a:r>
            <a:r>
              <a:rPr lang="el-GR" sz="1200" u="sng" kern="1200" dirty="0">
                <a:solidFill>
                  <a:schemeClr val="tx1"/>
                </a:solidFill>
                <a:effectLst/>
                <a:latin typeface="+mn-lt"/>
                <a:ea typeface="+mn-ea"/>
                <a:cs typeface="+mn-cs"/>
              </a:rPr>
              <a:t>σχεδιάστηκαν και υλοποιήθηκαν δίγλωσσες σχολικές γιορτές</a:t>
            </a:r>
            <a:r>
              <a:rPr lang="el-GR" sz="1200" kern="1200" dirty="0">
                <a:solidFill>
                  <a:schemeClr val="tx1"/>
                </a:solidFill>
                <a:effectLst/>
                <a:latin typeface="+mn-lt"/>
                <a:ea typeface="+mn-ea"/>
                <a:cs typeface="+mn-cs"/>
              </a:rPr>
              <a:t>. Συγκεκριμένα, </a:t>
            </a:r>
            <a:r>
              <a:rPr lang="el-GR" sz="1200" u="sng" kern="1200" dirty="0">
                <a:solidFill>
                  <a:schemeClr val="tx1"/>
                </a:solidFill>
                <a:effectLst/>
                <a:latin typeface="+mn-lt"/>
                <a:ea typeface="+mn-ea"/>
                <a:cs typeface="+mn-cs"/>
              </a:rPr>
              <a:t>σε όλες τις εορταστικές εκδηλώσεις του σχολείου εντάχθηκε και η γλώσσα </a:t>
            </a:r>
            <a:r>
              <a:rPr lang="el-GR" sz="1200" u="sng" kern="1200" dirty="0" err="1">
                <a:solidFill>
                  <a:schemeClr val="tx1"/>
                </a:solidFill>
                <a:effectLst/>
                <a:latin typeface="+mn-lt"/>
                <a:ea typeface="+mn-ea"/>
                <a:cs typeface="+mn-cs"/>
              </a:rPr>
              <a:t>Ρομανί</a:t>
            </a:r>
            <a:r>
              <a:rPr lang="el-GR" sz="1200" u="sng" kern="1200" dirty="0">
                <a:solidFill>
                  <a:schemeClr val="tx1"/>
                </a:solidFill>
                <a:effectLst/>
                <a:latin typeface="+mn-lt"/>
                <a:ea typeface="+mn-ea"/>
                <a:cs typeface="+mn-cs"/>
              </a:rPr>
              <a:t>, με στόχο να κινητοποιηθούν οι μαθητές </a:t>
            </a:r>
            <a:r>
              <a:rPr lang="el-GR" sz="1200" u="sng" kern="1200" dirty="0" err="1">
                <a:solidFill>
                  <a:schemeClr val="tx1"/>
                </a:solidFill>
                <a:effectLst/>
                <a:latin typeface="+mn-lt"/>
                <a:ea typeface="+mn-ea"/>
                <a:cs typeface="+mn-cs"/>
              </a:rPr>
              <a:t>Ρομά</a:t>
            </a:r>
            <a:r>
              <a:rPr lang="el-GR" sz="1200" u="sng" kern="1200" dirty="0">
                <a:solidFill>
                  <a:schemeClr val="tx1"/>
                </a:solidFill>
                <a:effectLst/>
                <a:latin typeface="+mn-lt"/>
                <a:ea typeface="+mn-ea"/>
                <a:cs typeface="+mn-cs"/>
              </a:rPr>
              <a:t> και να ενισχυθεί η εμπλοκή τους</a:t>
            </a:r>
            <a:r>
              <a:rPr lang="el-GR" sz="1200" kern="1200" dirty="0">
                <a:solidFill>
                  <a:schemeClr val="tx1"/>
                </a:solidFill>
                <a:effectLst/>
                <a:latin typeface="+mn-lt"/>
                <a:ea typeface="+mn-ea"/>
                <a:cs typeface="+mn-cs"/>
              </a:rPr>
              <a:t> σε όλες τις γιορτές που διοργανώνει το σχολείο.</a:t>
            </a:r>
          </a:p>
          <a:p>
            <a:r>
              <a:rPr lang="el-GR" sz="1200" kern="1200" dirty="0">
                <a:solidFill>
                  <a:schemeClr val="tx1"/>
                </a:solidFill>
                <a:effectLst/>
                <a:latin typeface="+mn-lt"/>
                <a:ea typeface="+mn-ea"/>
                <a:cs typeface="+mn-cs"/>
              </a:rPr>
              <a:t>Τα αποτελέσματα αυτού του εγχειρήματος ήταν ιδιαίτερα θετικά. Παρατηρήθηκε </a:t>
            </a:r>
            <a:r>
              <a:rPr lang="el-GR" sz="1200" u="sng" kern="1200" dirty="0">
                <a:solidFill>
                  <a:schemeClr val="tx1"/>
                </a:solidFill>
                <a:effectLst/>
                <a:latin typeface="+mn-lt"/>
                <a:ea typeface="+mn-ea"/>
                <a:cs typeface="+mn-cs"/>
              </a:rPr>
              <a:t>αυξημένη προθυμία από τους γονείς </a:t>
            </a:r>
            <a:r>
              <a:rPr lang="el-GR" sz="1200" u="sng" kern="1200" dirty="0" err="1">
                <a:solidFill>
                  <a:schemeClr val="tx1"/>
                </a:solidFill>
                <a:effectLst/>
                <a:latin typeface="+mn-lt"/>
                <a:ea typeface="+mn-ea"/>
                <a:cs typeface="+mn-cs"/>
              </a:rPr>
              <a:t>Ρομά</a:t>
            </a:r>
            <a:r>
              <a:rPr lang="el-GR" sz="1200" u="sng" kern="1200" dirty="0">
                <a:solidFill>
                  <a:schemeClr val="tx1"/>
                </a:solidFill>
                <a:effectLst/>
                <a:latin typeface="+mn-lt"/>
                <a:ea typeface="+mn-ea"/>
                <a:cs typeface="+mn-cs"/>
              </a:rPr>
              <a:t> να επιτρέπουν και να παροτρύνουν τα παιδιά τους να συμμετέχουν στις σχολικές γιορτές, καθώς και σημαντική αύξηση της προσέλευσης των γονέων στις εκδηλώσεις.</a:t>
            </a:r>
            <a:r>
              <a:rPr lang="el-GR" sz="1200" kern="1200" dirty="0">
                <a:solidFill>
                  <a:schemeClr val="tx1"/>
                </a:solidFill>
                <a:effectLst/>
                <a:latin typeface="+mn-lt"/>
                <a:ea typeface="+mn-ea"/>
                <a:cs typeface="+mn-cs"/>
              </a:rPr>
              <a:t> Παράλληλα, εκδηλώθηκε έντονο ενδιαφέρον εκ μέρους τους για το περιεχόμενο των γιορτών και τη θεματολογία τους.</a:t>
            </a:r>
          </a:p>
          <a:p>
            <a:r>
              <a:rPr lang="el-GR" sz="1200" kern="1200" dirty="0">
                <a:solidFill>
                  <a:schemeClr val="tx1"/>
                </a:solidFill>
                <a:effectLst/>
                <a:latin typeface="+mn-lt"/>
                <a:ea typeface="+mn-ea"/>
                <a:cs typeface="+mn-cs"/>
              </a:rPr>
              <a:t>Επιπλέον, μέσα από αυτή τη δράση παρατηρήθηκε αυξημένη παραγωγή προφορικού λόγου τόσο στην ελληνική όσο και στη </a:t>
            </a:r>
            <a:r>
              <a:rPr lang="el-GR" sz="1200" kern="1200" dirty="0" err="1">
                <a:solidFill>
                  <a:schemeClr val="tx1"/>
                </a:solidFill>
                <a:effectLst/>
                <a:latin typeface="+mn-lt"/>
                <a:ea typeface="+mn-ea"/>
                <a:cs typeface="+mn-cs"/>
              </a:rPr>
              <a:t>Ρομανί</a:t>
            </a:r>
            <a:r>
              <a:rPr lang="el-GR" sz="1200" kern="1200" dirty="0">
                <a:solidFill>
                  <a:schemeClr val="tx1"/>
                </a:solidFill>
                <a:effectLst/>
                <a:latin typeface="+mn-lt"/>
                <a:ea typeface="+mn-ea"/>
                <a:cs typeface="+mn-cs"/>
              </a:rPr>
              <a:t> γλώσσα, γεγονός που συνέβαλε στην ενίσχυση της επικοινωνιακής ικανότητας των μαθητών. Παράλληλα, </a:t>
            </a:r>
            <a:r>
              <a:rPr lang="el-GR" sz="1200" u="sng" kern="1200" dirty="0">
                <a:solidFill>
                  <a:schemeClr val="tx1"/>
                </a:solidFill>
                <a:effectLst/>
                <a:latin typeface="+mn-lt"/>
                <a:ea typeface="+mn-ea"/>
                <a:cs typeface="+mn-cs"/>
              </a:rPr>
              <a:t>αναπτύχθηκαν η συνεργασία και η αλληλοβοήθεια μεταξύ των μαθητών</a:t>
            </a:r>
            <a:r>
              <a:rPr lang="el-GR" sz="1200" kern="1200" dirty="0">
                <a:solidFill>
                  <a:schemeClr val="tx1"/>
                </a:solidFill>
                <a:effectLst/>
                <a:latin typeface="+mn-lt"/>
                <a:ea typeface="+mn-ea"/>
                <a:cs typeface="+mn-cs"/>
              </a:rPr>
              <a:t>, καθώς εργάζονταν από κοινού για την προετοιμασία και την παρουσίαση των γιορτών. Αυτή η αλληλεπίδραση συνέβαλε στη δημιουργία ενός πιο ενωμένου και συμπεριληπτικού σχολικού περιβάλλοντος, ενισχύοντας την αίσθηση του </a:t>
            </a:r>
            <a:r>
              <a:rPr lang="el-GR" sz="1200" kern="1200" dirty="0" err="1">
                <a:solidFill>
                  <a:schemeClr val="tx1"/>
                </a:solidFill>
                <a:effectLst/>
                <a:latin typeface="+mn-lt"/>
                <a:ea typeface="+mn-ea"/>
                <a:cs typeface="+mn-cs"/>
              </a:rPr>
              <a:t>ανήκειν</a:t>
            </a:r>
            <a:r>
              <a:rPr lang="el-GR" sz="1200" kern="1200" dirty="0">
                <a:solidFill>
                  <a:schemeClr val="tx1"/>
                </a:solidFill>
                <a:effectLst/>
                <a:latin typeface="+mn-lt"/>
                <a:ea typeface="+mn-ea"/>
                <a:cs typeface="+mn-cs"/>
              </a:rPr>
              <a:t> για όλους τους μαθητές.</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27A45C-664C-47B0-9462-E166FA6194D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27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9009ED-BA5A-B674-6AEC-315EDD03F37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3160A6C2-163E-DCCB-8BDE-4C9DE9BFD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C07884A-9A7B-4A78-C516-1D9336040C8E}"/>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9C728EEA-426E-6469-3756-B2C3F61D95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45C331E-5245-0268-A805-EF31BC442E1B}"/>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11270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FB6A6-1FB0-4904-5E09-27EAD4EFB91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40BEAA4-FB78-6EAA-6695-BCBB07205FA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CD8630-9B6E-0868-3B86-55C09F773DB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DC5A090E-ADC7-4610-C8BD-4F9E47EB79A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3BF7A8A-5222-E6BA-2100-1160561D7045}"/>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212096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0166744-2CEA-346E-B4C8-E82E783BE4B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FC8C10C-8BA8-4555-FE99-A74524708DF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6C24D24-7C0F-EAD8-9F26-AEC6BD29CDE8}"/>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EE72FB00-FA7A-952C-5372-B0FAF50CAB9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F6BFE0C-144E-9F01-EBD2-24C07424BE90}"/>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421897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342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Δύο περιεχόμενα" type="twoObj">
  <p:cSld name="Δύο περιεχόμενα">
    <p:spTree>
      <p:nvGrpSpPr>
        <p:cNvPr id="1" name="Shape 90"/>
        <p:cNvGrpSpPr/>
        <p:nvPr/>
      </p:nvGrpSpPr>
      <p:grpSpPr>
        <a:xfrm>
          <a:off x="0" y="0"/>
          <a:ext cx="0" cy="0"/>
          <a:chOff x="0" y="0"/>
          <a:chExt cx="0" cy="0"/>
        </a:xfrm>
      </p:grpSpPr>
      <p:sp>
        <p:nvSpPr>
          <p:cNvPr id="91" name="Google Shape;9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908332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Διαφάνεια τίτλου">
    <p:spTree>
      <p:nvGrpSpPr>
        <p:cNvPr id="1" name="Shape 97"/>
        <p:cNvGrpSpPr/>
        <p:nvPr/>
      </p:nvGrpSpPr>
      <p:grpSpPr>
        <a:xfrm>
          <a:off x="0" y="0"/>
          <a:ext cx="0" cy="0"/>
          <a:chOff x="0" y="0"/>
          <a:chExt cx="0" cy="0"/>
        </a:xfrm>
      </p:grpSpPr>
      <p:sp>
        <p:nvSpPr>
          <p:cNvPr id="98" name="Google Shape;98;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458834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Τίτλος και περιεχόμενο">
    <p:spTree>
      <p:nvGrpSpPr>
        <p:cNvPr id="1" name="Shape 103"/>
        <p:cNvGrpSpPr/>
        <p:nvPr/>
      </p:nvGrpSpPr>
      <p:grpSpPr>
        <a:xfrm>
          <a:off x="0" y="0"/>
          <a:ext cx="0" cy="0"/>
          <a:chOff x="0" y="0"/>
          <a:chExt cx="0" cy="0"/>
        </a:xfrm>
      </p:grpSpPr>
      <p:sp>
        <p:nvSpPr>
          <p:cNvPr id="104" name="Google Shape;10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2081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Κεφαλίδα ενότητας">
    <p:spTree>
      <p:nvGrpSpPr>
        <p:cNvPr id="1" name="Shape 109"/>
        <p:cNvGrpSpPr/>
        <p:nvPr/>
      </p:nvGrpSpPr>
      <p:grpSpPr>
        <a:xfrm>
          <a:off x="0" y="0"/>
          <a:ext cx="0" cy="0"/>
          <a:chOff x="0" y="0"/>
          <a:chExt cx="0" cy="0"/>
        </a:xfrm>
      </p:grpSpPr>
      <p:sp>
        <p:nvSpPr>
          <p:cNvPr id="110" name="Google Shape;110;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12" name="Google Shape;1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962559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Σύγκριση" type="twoTxTwoObj">
  <p:cSld name="Σύγκριση">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211482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Μόνο τίτλος" type="titleOnly">
  <p:cSld name="Μόνο τίτλος">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180352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Κενό" type="blank">
  <p:cSld name="Κενό">
    <p:spTree>
      <p:nvGrpSpPr>
        <p:cNvPr id="1" name="Shape 129"/>
        <p:cNvGrpSpPr/>
        <p:nvPr/>
      </p:nvGrpSpPr>
      <p:grpSpPr>
        <a:xfrm>
          <a:off x="0" y="0"/>
          <a:ext cx="0" cy="0"/>
          <a:chOff x="0" y="0"/>
          <a:chExt cx="0" cy="0"/>
        </a:xfrm>
      </p:grpSpPr>
      <p:sp>
        <p:nvSpPr>
          <p:cNvPr id="130" name="Google Shape;1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48525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3E29A-C9C9-B96E-EF3B-D20DDC950D5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A7EC371-91C7-85AA-52E7-63BCF0EE699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F993232-B85B-CA69-DD7A-1DC95B4E40D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1674299E-E2F4-AB55-6125-4BA60ECDBD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DA445EE-1927-8DA1-CE62-470C6848E55A}"/>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32655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Περιεχόμενο με λεζάντα">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871088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Εικόνα με λεζάντα">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9"/>
          <p:cNvSpPr>
            <a:spLocks noGrp="1"/>
          </p:cNvSpPr>
          <p:nvPr>
            <p:ph type="pic" idx="2"/>
          </p:nvPr>
        </p:nvSpPr>
        <p:spPr>
          <a:xfrm>
            <a:off x="5183188" y="987425"/>
            <a:ext cx="6172200" cy="4873625"/>
          </a:xfrm>
          <a:prstGeom prst="rect">
            <a:avLst/>
          </a:prstGeom>
          <a:noFill/>
          <a:ln>
            <a:noFill/>
          </a:ln>
        </p:spPr>
      </p:sp>
      <p:sp>
        <p:nvSpPr>
          <p:cNvPr id="143" name="Google Shape;143;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445814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Τίτλος και Κατακόρυφο κείμενο">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1398781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Κατακόρυφος τίτλος και Κείμενο">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921384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Δύο περιεχόμενα">
    <p:spTree>
      <p:nvGrpSpPr>
        <p:cNvPr id="1" name="Shape 165"/>
        <p:cNvGrpSpPr/>
        <p:nvPr/>
      </p:nvGrpSpPr>
      <p:grpSpPr>
        <a:xfrm>
          <a:off x="0" y="0"/>
          <a:ext cx="0" cy="0"/>
          <a:chOff x="0" y="0"/>
          <a:chExt cx="0" cy="0"/>
        </a:xfrm>
      </p:grpSpPr>
      <p:sp>
        <p:nvSpPr>
          <p:cNvPr id="166" name="Google Shape;16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8" name="Google Shape;168;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9" name="Google Shape;16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402781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9009ED-BA5A-B674-6AEC-315EDD03F370}"/>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3160A6C2-163E-DCCB-8BDE-4C9DE9BFD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7C07884A-9A7B-4A78-C516-1D9336040C8E}"/>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9C728EEA-426E-6469-3756-B2C3F61D95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45C331E-5245-0268-A805-EF31BC442E1B}"/>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523943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3E29A-C9C9-B96E-EF3B-D20DDC950D5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A7EC371-91C7-85AA-52E7-63BCF0EE699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F993232-B85B-CA69-DD7A-1DC95B4E40D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1674299E-E2F4-AB55-6125-4BA60ECDBDF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DA445EE-1927-8DA1-CE62-470C6848E55A}"/>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868349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55A42-4A1B-8CB9-C873-E5AB2DFEBD4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B6C79FB-F175-91CB-DAE4-43DBD7AE85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42ED3B1-9C5C-B275-CEBF-1A9E37717ACD}"/>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51E6C556-E420-8C21-359B-19DC6A18E19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E7109D8-C76C-F2F6-2439-42099C7ACC1C}"/>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242720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5AE874-BA87-6ECB-1668-1AD3FB803B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946100-46AF-26F4-15E1-E98740A35FD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DEA6E4A-44FF-8EEF-79BB-B504AA96A76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8F931EE-A169-65F1-F56F-8689D0CC2CE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3EC94BB6-61F4-4C52-5521-99E3F1798E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F22B61-9494-58E1-0D39-8010AFE932B0}"/>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067619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C7550-129C-F6BB-E102-27111977BA3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6E4C574-B0EF-4211-57E6-86B75F4FB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CD8F4DD-EB7E-B69E-73F2-2BFB97A54B1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FFF0DED-7806-0B2A-BF9F-10594363A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6340772-E6B5-9CF1-6E02-B15C7E07359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C03FA1C-CF2F-C5B4-BE1E-4D326DD6520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8" name="Θέση υποσέλιδου 7">
            <a:extLst>
              <a:ext uri="{FF2B5EF4-FFF2-40B4-BE49-F238E27FC236}">
                <a16:creationId xmlns:a16="http://schemas.microsoft.com/office/drawing/2014/main" id="{D789CF01-4849-AD69-D868-8E357799065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DEFF133-8A52-8965-BCBF-931D98B5CEB9}"/>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86450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55A42-4A1B-8CB9-C873-E5AB2DFEBD4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B6C79FB-F175-91CB-DAE4-43DBD7AE85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42ED3B1-9C5C-B275-CEBF-1A9E37717ACD}"/>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51E6C556-E420-8C21-359B-19DC6A18E19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E7109D8-C76C-F2F6-2439-42099C7ACC1C}"/>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435988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57A30B-7734-FF75-FC78-E33933F3771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FCD9FD4-A204-6811-AFD2-E5BBDDD3966B}"/>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4" name="Θέση υποσέλιδου 3">
            <a:extLst>
              <a:ext uri="{FF2B5EF4-FFF2-40B4-BE49-F238E27FC236}">
                <a16:creationId xmlns:a16="http://schemas.microsoft.com/office/drawing/2014/main" id="{070D9589-DD0A-CC1D-9AAA-F5317A044FD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BF9E349-8F13-B4ED-88FA-158D098166D6}"/>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25937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C68252F-C5D9-EF68-C41F-10569821D359}"/>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3" name="Θέση υποσέλιδου 2">
            <a:extLst>
              <a:ext uri="{FF2B5EF4-FFF2-40B4-BE49-F238E27FC236}">
                <a16:creationId xmlns:a16="http://schemas.microsoft.com/office/drawing/2014/main" id="{73508477-AB8F-6CAF-BFA4-EC2BD1117BB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DDB507A-0D70-CC91-13F3-C43558775312}"/>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623431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D0FE8A-A47E-2878-065A-1F3DBAE26E9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7E873BC-7E5B-6AB6-5A61-CD3DA75EC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B719DE5-E9D9-7154-05E1-AA88D1CDA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1088BE6-4B5F-E0E7-10CE-34FDF5E206B6}"/>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271AB1AE-AAED-5798-0AA2-284CD6D3515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44D6E3F-06ED-1329-C6D8-3F62A5F1995E}"/>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660286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B8BD2B-1602-D644-B01C-7FF1B41A9D4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3681D0C-E711-17EE-7C9B-4F78EA5BB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2A21A71-E238-E24B-7A70-54569EEF8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FB6DD71-45B7-094B-844C-640E46F71117}"/>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9468C274-F11A-8B94-E328-4DAD05C3B0A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25C5E91-EA78-4437-42B1-6EE35DF1775F}"/>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352398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FB6A6-1FB0-4904-5E09-27EAD4EFB91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40BEAA4-FB78-6EAA-6695-BCBB07205FA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CD8630-9B6E-0868-3B86-55C09F773DB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DC5A090E-ADC7-4610-C8BD-4F9E47EB79A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3BF7A8A-5222-E6BA-2100-1160561D7045}"/>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1713931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0166744-2CEA-346E-B4C8-E82E783BE4B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FC8C10C-8BA8-4555-FE99-A74524708DF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6C24D24-7C0F-EAD8-9F26-AEC6BD29CDE8}"/>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EE72FB00-FA7A-952C-5372-B0FAF50CAB9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F6BFE0C-144E-9F01-EBD2-24C07424BE90}"/>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1650087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60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5AE874-BA87-6ECB-1668-1AD3FB803B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1946100-46AF-26F4-15E1-E98740A35FD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DEA6E4A-44FF-8EEF-79BB-B504AA96A76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8F931EE-A169-65F1-F56F-8689D0CC2CE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3EC94BB6-61F4-4C52-5521-99E3F1798E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F22B61-9494-58E1-0D39-8010AFE932B0}"/>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70788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C7550-129C-F6BB-E102-27111977BA3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6E4C574-B0EF-4211-57E6-86B75F4FB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CD8F4DD-EB7E-B69E-73F2-2BFB97A54B1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FFF0DED-7806-0B2A-BF9F-10594363A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6340772-E6B5-9CF1-6E02-B15C7E07359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C03FA1C-CF2F-C5B4-BE1E-4D326DD65203}"/>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8" name="Θέση υποσέλιδου 7">
            <a:extLst>
              <a:ext uri="{FF2B5EF4-FFF2-40B4-BE49-F238E27FC236}">
                <a16:creationId xmlns:a16="http://schemas.microsoft.com/office/drawing/2014/main" id="{D789CF01-4849-AD69-D868-8E357799065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DEFF133-8A52-8965-BCBF-931D98B5CEB9}"/>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2758987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57A30B-7734-FF75-FC78-E33933F3771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FCD9FD4-A204-6811-AFD2-E5BBDDD3966B}"/>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4" name="Θέση υποσέλιδου 3">
            <a:extLst>
              <a:ext uri="{FF2B5EF4-FFF2-40B4-BE49-F238E27FC236}">
                <a16:creationId xmlns:a16="http://schemas.microsoft.com/office/drawing/2014/main" id="{070D9589-DD0A-CC1D-9AAA-F5317A044FD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BF9E349-8F13-B4ED-88FA-158D098166D6}"/>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192523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C68252F-C5D9-EF68-C41F-10569821D359}"/>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3" name="Θέση υποσέλιδου 2">
            <a:extLst>
              <a:ext uri="{FF2B5EF4-FFF2-40B4-BE49-F238E27FC236}">
                <a16:creationId xmlns:a16="http://schemas.microsoft.com/office/drawing/2014/main" id="{73508477-AB8F-6CAF-BFA4-EC2BD1117BB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DDB507A-0D70-CC91-13F3-C43558775312}"/>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390124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D0FE8A-A47E-2878-065A-1F3DBAE26E9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7E873BC-7E5B-6AB6-5A61-CD3DA75EC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B719DE5-E9D9-7154-05E1-AA88D1CDA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1088BE6-4B5F-E0E7-10CE-34FDF5E206B6}"/>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271AB1AE-AAED-5798-0AA2-284CD6D3515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44D6E3F-06ED-1329-C6D8-3F62A5F1995E}"/>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285777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B8BD2B-1602-D644-B01C-7FF1B41A9D4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3681D0C-E711-17EE-7C9B-4F78EA5BB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2A21A71-E238-E24B-7A70-54569EEF8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FB6DD71-45B7-094B-844C-640E46F71117}"/>
              </a:ext>
            </a:extLst>
          </p:cNvPr>
          <p:cNvSpPr>
            <a:spLocks noGrp="1"/>
          </p:cNvSpPr>
          <p:nvPr>
            <p:ph type="dt" sz="half" idx="10"/>
          </p:nvPr>
        </p:nvSpPr>
        <p:spPr/>
        <p:txBody>
          <a:bodyPr/>
          <a:lstStyle/>
          <a:p>
            <a:fld id="{5970607B-1DE8-4498-8949-1969775A904C}" type="datetimeFigureOut">
              <a:rPr lang="el-GR" smtClean="0"/>
              <a:t>19/5/2025</a:t>
            </a:fld>
            <a:endParaRPr lang="el-GR"/>
          </a:p>
        </p:txBody>
      </p:sp>
      <p:sp>
        <p:nvSpPr>
          <p:cNvPr id="6" name="Θέση υποσέλιδου 5">
            <a:extLst>
              <a:ext uri="{FF2B5EF4-FFF2-40B4-BE49-F238E27FC236}">
                <a16:creationId xmlns:a16="http://schemas.microsoft.com/office/drawing/2014/main" id="{9468C274-F11A-8B94-E328-4DAD05C3B0A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25C5E91-EA78-4437-42B1-6EE35DF1775F}"/>
              </a:ext>
            </a:extLst>
          </p:cNvPr>
          <p:cNvSpPr>
            <a:spLocks noGrp="1"/>
          </p:cNvSpPr>
          <p:nvPr>
            <p:ph type="sldNum" sz="quarter" idx="12"/>
          </p:nvPr>
        </p:nvSpPr>
        <p:spPr/>
        <p:txBody>
          <a:bodyPr/>
          <a:lstStyle/>
          <a:p>
            <a:fld id="{C9886180-5E4A-4ABF-A364-7B298E239CB1}" type="slidenum">
              <a:rPr lang="el-GR" smtClean="0"/>
              <a:t>‹#›</a:t>
            </a:fld>
            <a:endParaRPr lang="el-GR"/>
          </a:p>
        </p:txBody>
      </p:sp>
    </p:spTree>
    <p:extLst>
      <p:ext uri="{BB962C8B-B14F-4D97-AF65-F5344CB8AC3E}">
        <p14:creationId xmlns:p14="http://schemas.microsoft.com/office/powerpoint/2010/main" val="9493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F839590-21B0-1E9E-8F08-B7106B455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E09A7F8-514C-21A2-E864-C8B712859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9583DDA-2923-723C-5F86-DA9A3B2F8D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6190F6DD-E5BF-B72E-7C71-6C064C43B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6E4EF7C-07C3-1B7E-C156-7523D8A8C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886180-5E4A-4ABF-A364-7B298E239CB1}" type="slidenum">
              <a:rPr lang="el-GR" smtClean="0"/>
              <a:t>‹#›</a:t>
            </a:fld>
            <a:endParaRPr lang="el-GR"/>
          </a:p>
        </p:txBody>
      </p:sp>
    </p:spTree>
    <p:extLst>
      <p:ext uri="{BB962C8B-B14F-4D97-AF65-F5344CB8AC3E}">
        <p14:creationId xmlns:p14="http://schemas.microsoft.com/office/powerpoint/2010/main" val="409602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6836194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
        <p:cNvGrpSpPr/>
        <p:nvPr/>
      </p:nvGrpSpPr>
      <p:grpSpPr>
        <a:xfrm>
          <a:off x="0" y="0"/>
          <a:ext cx="0" cy="0"/>
          <a:chOff x="0" y="0"/>
          <a:chExt cx="0" cy="0"/>
        </a:xfrm>
      </p:grpSpPr>
      <p:sp>
        <p:nvSpPr>
          <p:cNvPr id="160" name="Google Shape;1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Play"/>
              <a:buNone/>
              <a:defRPr sz="4400" b="0" i="0" u="none" strike="noStrike" cap="none">
                <a:solidFill>
                  <a:schemeClr val="l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62" name="Google Shape;1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3" name="Google Shape;1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4" name="Google Shape;1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012727933"/>
      </p:ext>
    </p:extLst>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F839590-21B0-1E9E-8F08-B7106B455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E09A7F8-514C-21A2-E864-C8B7128593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9583DDA-2923-723C-5F86-DA9A3B2F8D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70607B-1DE8-4498-8949-1969775A904C}" type="datetimeFigureOut">
              <a:rPr lang="el-GR" smtClean="0"/>
              <a:t>19/5/2025</a:t>
            </a:fld>
            <a:endParaRPr lang="el-GR"/>
          </a:p>
        </p:txBody>
      </p:sp>
      <p:sp>
        <p:nvSpPr>
          <p:cNvPr id="5" name="Θέση υποσέλιδου 4">
            <a:extLst>
              <a:ext uri="{FF2B5EF4-FFF2-40B4-BE49-F238E27FC236}">
                <a16:creationId xmlns:a16="http://schemas.microsoft.com/office/drawing/2014/main" id="{6190F6DD-E5BF-B72E-7C71-6C064C43B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6E4EF7C-07C3-1B7E-C156-7523D8A8C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886180-5E4A-4ABF-A364-7B298E239CB1}" type="slidenum">
              <a:rPr lang="el-GR" smtClean="0"/>
              <a:t>‹#›</a:t>
            </a:fld>
            <a:endParaRPr lang="el-GR"/>
          </a:p>
        </p:txBody>
      </p:sp>
    </p:spTree>
    <p:extLst>
      <p:ext uri="{BB962C8B-B14F-4D97-AF65-F5344CB8AC3E}">
        <p14:creationId xmlns:p14="http://schemas.microsoft.com/office/powerpoint/2010/main" val="16327009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open?id=1QsiDraTNADiwDVohsK-nN491lN49u2su&amp;usp=drive_copy" TargetMode="External"/><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drive.google.com/open?id=1KNVcyZd-icacAtwFE2_8LW5Qt8Gbg7SW&amp;usp=drive_copy" TargetMode="External"/><Relationship Id="rId5" Type="http://schemas.openxmlformats.org/officeDocument/2006/relationships/hyperlink" Target="https://drive.google.com/open?id=1pmGXRlPuyEzh8kNzYwJpd3QZIRtnDc16&amp;usp=drive_copy" TargetMode="External"/><Relationship Id="rId4" Type="http://schemas.openxmlformats.org/officeDocument/2006/relationships/hyperlink" Target="https://drive.google.com/open?id=1DwilgOUcNQFu1yHD6d_UxEIuse3uQq3K&amp;usp=drive_cop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Υπότιτλος 2">
            <a:extLst>
              <a:ext uri="{FF2B5EF4-FFF2-40B4-BE49-F238E27FC236}">
                <a16:creationId xmlns:a16="http://schemas.microsoft.com/office/drawing/2014/main" id="{70494B6E-DF3A-FB9A-2366-6FF2ED26DB8B}"/>
              </a:ext>
            </a:extLst>
          </p:cNvPr>
          <p:cNvSpPr txBox="1">
            <a:spLocks/>
          </p:cNvSpPr>
          <p:nvPr/>
        </p:nvSpPr>
        <p:spPr>
          <a:xfrm>
            <a:off x="296883" y="3763052"/>
            <a:ext cx="11150930" cy="2566732"/>
          </a:xfrm>
          <a:prstGeom prst="rect">
            <a:avLst/>
          </a:prstGeom>
        </p:spPr>
        <p:txBody>
          <a:bodyPr vert="horz" lIns="121920" tIns="60960" rIns="121920" bIns="60960" rtlCol="0" anchor="t">
            <a:normAutofit fontScale="850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defTabSz="609585">
              <a:spcBef>
                <a:spcPts val="0"/>
              </a:spcBef>
              <a:spcAft>
                <a:spcPts val="0"/>
              </a:spcAft>
              <a:buClr>
                <a:sysClr val="window" lastClr="FFFFFF"/>
              </a:buClr>
            </a:pPr>
            <a:r>
              <a:rPr lang="el-GR" sz="2800" dirty="0">
                <a:solidFill>
                  <a:srgbClr val="1F497D"/>
                </a:solidFill>
                <a:latin typeface="Century Gothic" panose="020B0502020202020204"/>
              </a:rPr>
              <a:t>                                                                 </a:t>
            </a:r>
            <a:r>
              <a:rPr lang="en-US" sz="4000" b="1" dirty="0">
                <a:solidFill>
                  <a:srgbClr val="1F497D"/>
                </a:solidFill>
                <a:latin typeface="Calibri" panose="020F0502020204030204" pitchFamily="34" charset="0"/>
                <a:cs typeface="Calibri" panose="020F0502020204030204" pitchFamily="34" charset="0"/>
              </a:rPr>
              <a:t>Greece</a:t>
            </a:r>
            <a:endParaRPr lang="el-GR" sz="4000" b="1" dirty="0">
              <a:solidFill>
                <a:srgbClr val="1F497D"/>
              </a:solidFill>
              <a:latin typeface="Calibri" panose="020F0502020204030204" pitchFamily="34" charset="0"/>
              <a:cs typeface="Calibri" panose="020F0502020204030204" pitchFamily="34" charset="0"/>
            </a:endParaRPr>
          </a:p>
          <a:p>
            <a:pPr algn="ctr" defTabSz="609585">
              <a:spcBef>
                <a:spcPts val="0"/>
              </a:spcBef>
              <a:spcAft>
                <a:spcPts val="0"/>
              </a:spcAft>
              <a:buClr>
                <a:sysClr val="window" lastClr="FFFFFF"/>
              </a:buClr>
            </a:pPr>
            <a:r>
              <a:rPr lang="el-GR" sz="2300" dirty="0">
                <a:solidFill>
                  <a:srgbClr val="1F497D"/>
                </a:solidFill>
                <a:latin typeface="Calibri" panose="020F0502020204030204" pitchFamily="34" charset="0"/>
                <a:cs typeface="Calibri" panose="020F0502020204030204" pitchFamily="34" charset="0"/>
              </a:rPr>
              <a:t>«Ο ρόλος της γλώσσας Ρομανί στην εκπαιδευτική ένταξη παιδιών και νέων </a:t>
            </a:r>
            <a:r>
              <a:rPr lang="el-GR" sz="2300" dirty="0" err="1">
                <a:solidFill>
                  <a:srgbClr val="1F497D"/>
                </a:solidFill>
                <a:latin typeface="Calibri" panose="020F0502020204030204" pitchFamily="34" charset="0"/>
                <a:cs typeface="Calibri" panose="020F0502020204030204" pitchFamily="34" charset="0"/>
              </a:rPr>
              <a:t>Ρομά</a:t>
            </a:r>
            <a:r>
              <a:rPr lang="el-GR" sz="2300" dirty="0">
                <a:solidFill>
                  <a:srgbClr val="1F497D"/>
                </a:solidFill>
                <a:latin typeface="Calibri" panose="020F0502020204030204" pitchFamily="34" charset="0"/>
                <a:cs typeface="Calibri" panose="020F0502020204030204" pitchFamily="34" charset="0"/>
              </a:rPr>
              <a:t>: από την πολιτική στην πρακτική σε δημοτικά σχολεία της χώρας κατά τα σχολικά έτη 2021-2025».</a:t>
            </a:r>
          </a:p>
          <a:p>
            <a:pPr algn="ctr" defTabSz="609585">
              <a:spcBef>
                <a:spcPts val="0"/>
              </a:spcBef>
              <a:spcAft>
                <a:spcPts val="0"/>
              </a:spcAft>
              <a:buClr>
                <a:sysClr val="window" lastClr="FFFFFF"/>
              </a:buClr>
            </a:pPr>
            <a:r>
              <a:rPr lang="el-GR" sz="2300" dirty="0">
                <a:solidFill>
                  <a:schemeClr val="tx2"/>
                </a:solidFill>
                <a:latin typeface="Calibri" panose="020F0502020204030204" pitchFamily="34" charset="0"/>
                <a:cs typeface="Calibri" panose="020F0502020204030204" pitchFamily="34" charset="0"/>
              </a:rPr>
              <a:t>«</a:t>
            </a:r>
            <a:r>
              <a:rPr lang="en-US" sz="2300" dirty="0">
                <a:solidFill>
                  <a:schemeClr val="tx2"/>
                </a:solidFill>
                <a:latin typeface="Calibri" panose="020F0502020204030204" pitchFamily="34" charset="0"/>
                <a:cs typeface="Calibri" panose="020F0502020204030204" pitchFamily="34" charset="0"/>
              </a:rPr>
              <a:t>The role of the Romani language in the educational inclusion of Roma children and youth: from policy to practice in primary schools across the country during the school years 2021–2025</a:t>
            </a:r>
            <a:r>
              <a:rPr lang="el-GR" sz="2300" dirty="0">
                <a:solidFill>
                  <a:schemeClr val="tx2"/>
                </a:solidFill>
                <a:latin typeface="Calibri" panose="020F0502020204030204" pitchFamily="34" charset="0"/>
                <a:cs typeface="Calibri" panose="020F0502020204030204" pitchFamily="34" charset="0"/>
              </a:rPr>
              <a:t>».</a:t>
            </a:r>
          </a:p>
          <a:p>
            <a:pPr algn="ctr" defTabSz="609585">
              <a:spcBef>
                <a:spcPts val="0"/>
              </a:spcBef>
              <a:spcAft>
                <a:spcPts val="0"/>
              </a:spcAft>
              <a:buClr>
                <a:sysClr val="window" lastClr="FFFFFF"/>
              </a:buClr>
            </a:pPr>
            <a:endParaRPr lang="el-GR" sz="1900" dirty="0">
              <a:solidFill>
                <a:srgbClr val="1F497D"/>
              </a:solidFill>
              <a:latin typeface="Calibri" panose="020F0502020204030204" pitchFamily="34" charset="0"/>
              <a:cs typeface="Calibri" panose="020F0502020204030204" pitchFamily="34" charset="0"/>
            </a:endParaRPr>
          </a:p>
          <a:p>
            <a:pPr algn="ctr" defTabSz="609585">
              <a:spcBef>
                <a:spcPts val="0"/>
              </a:spcBef>
              <a:spcAft>
                <a:spcPts val="0"/>
              </a:spcAft>
              <a:buClr>
                <a:sysClr val="window" lastClr="FFFFFF"/>
              </a:buClr>
            </a:pPr>
            <a:r>
              <a:rPr lang="el-GR" sz="1900" dirty="0">
                <a:solidFill>
                  <a:srgbClr val="1F497D"/>
                </a:solidFill>
                <a:latin typeface="Calibri" panose="020F0502020204030204" pitchFamily="34" charset="0"/>
                <a:cs typeface="Calibri" panose="020F0502020204030204" pitchFamily="34" charset="0"/>
              </a:rPr>
              <a:t>Ινστιτούτο Εκπαιδευτικής Πολιτικής</a:t>
            </a:r>
            <a:r>
              <a:rPr lang="en-US" sz="1900" dirty="0">
                <a:solidFill>
                  <a:srgbClr val="1F497D"/>
                </a:solidFill>
                <a:latin typeface="Calibri" panose="020F0502020204030204" pitchFamily="34" charset="0"/>
                <a:cs typeface="Calibri" panose="020F0502020204030204" pitchFamily="34" charset="0"/>
              </a:rPr>
              <a:t>/Institute of Educational Policy</a:t>
            </a:r>
            <a:endParaRPr lang="el-GR" sz="1900" dirty="0">
              <a:solidFill>
                <a:srgbClr val="1F497D"/>
              </a:solidFill>
              <a:latin typeface="Calibri" panose="020F0502020204030204" pitchFamily="34" charset="0"/>
              <a:cs typeface="Calibri" panose="020F0502020204030204" pitchFamily="34" charset="0"/>
            </a:endParaRPr>
          </a:p>
          <a:p>
            <a:pPr algn="ctr" defTabSz="609585">
              <a:spcBef>
                <a:spcPts val="0"/>
              </a:spcBef>
              <a:spcAft>
                <a:spcPts val="0"/>
              </a:spcAft>
              <a:buClr>
                <a:sysClr val="window" lastClr="FFFFFF"/>
              </a:buClr>
            </a:pPr>
            <a:r>
              <a:rPr lang="el-GR" sz="1900" dirty="0">
                <a:solidFill>
                  <a:srgbClr val="1F497D"/>
                </a:solidFill>
                <a:latin typeface="Calibri" panose="020F0502020204030204" pitchFamily="34" charset="0"/>
                <a:cs typeface="Calibri" panose="020F0502020204030204" pitchFamily="34" charset="0"/>
              </a:rPr>
              <a:t>10</a:t>
            </a:r>
            <a:r>
              <a:rPr lang="el-GR" sz="1900" baseline="30000" dirty="0">
                <a:solidFill>
                  <a:srgbClr val="1F497D"/>
                </a:solidFill>
                <a:latin typeface="Calibri" panose="020F0502020204030204" pitchFamily="34" charset="0"/>
                <a:cs typeface="Calibri" panose="020F0502020204030204" pitchFamily="34" charset="0"/>
              </a:rPr>
              <a:t>Ο</a:t>
            </a:r>
            <a:r>
              <a:rPr lang="el-GR" sz="1900" dirty="0">
                <a:solidFill>
                  <a:srgbClr val="1F497D"/>
                </a:solidFill>
                <a:latin typeface="Calibri" panose="020F0502020204030204" pitchFamily="34" charset="0"/>
                <a:cs typeface="Calibri" panose="020F0502020204030204" pitchFamily="34" charset="0"/>
              </a:rPr>
              <a:t> </a:t>
            </a:r>
            <a:r>
              <a:rPr lang="el-GR" sz="1900" dirty="0" err="1">
                <a:solidFill>
                  <a:srgbClr val="1F497D"/>
                </a:solidFill>
                <a:latin typeface="Calibri" panose="020F0502020204030204" pitchFamily="34" charset="0"/>
                <a:cs typeface="Calibri" panose="020F0502020204030204" pitchFamily="34" charset="0"/>
              </a:rPr>
              <a:t>Δημ</a:t>
            </a:r>
            <a:r>
              <a:rPr lang="el-GR" sz="1900" dirty="0">
                <a:solidFill>
                  <a:srgbClr val="1F497D"/>
                </a:solidFill>
                <a:latin typeface="Calibri" panose="020F0502020204030204" pitchFamily="34" charset="0"/>
                <a:cs typeface="Calibri" panose="020F0502020204030204" pitchFamily="34" charset="0"/>
              </a:rPr>
              <a:t>. Σχ. Νέας Ιωνίας Βόλου/</a:t>
            </a:r>
            <a:r>
              <a:rPr lang="en-US" sz="1900" dirty="0">
                <a:solidFill>
                  <a:srgbClr val="1F497D"/>
                </a:solidFill>
                <a:latin typeface="Calibri" panose="020F0502020204030204" pitchFamily="34" charset="0"/>
                <a:cs typeface="Calibri" panose="020F0502020204030204" pitchFamily="34" charset="0"/>
              </a:rPr>
              <a:t>10th Primary School of </a:t>
            </a:r>
            <a:r>
              <a:rPr lang="en-US" sz="1900" dirty="0" err="1">
                <a:solidFill>
                  <a:srgbClr val="1F497D"/>
                </a:solidFill>
                <a:latin typeface="Calibri" panose="020F0502020204030204" pitchFamily="34" charset="0"/>
                <a:cs typeface="Calibri" panose="020F0502020204030204" pitchFamily="34" charset="0"/>
              </a:rPr>
              <a:t>Nea</a:t>
            </a:r>
            <a:r>
              <a:rPr lang="en-US" sz="1900" dirty="0">
                <a:solidFill>
                  <a:srgbClr val="1F497D"/>
                </a:solidFill>
                <a:latin typeface="Calibri" panose="020F0502020204030204" pitchFamily="34" charset="0"/>
                <a:cs typeface="Calibri" panose="020F0502020204030204" pitchFamily="34" charset="0"/>
              </a:rPr>
              <a:t> Ionia, Volos</a:t>
            </a:r>
            <a:r>
              <a:rPr lang="el-GR" sz="1900" dirty="0">
                <a:solidFill>
                  <a:srgbClr val="1F497D"/>
                </a:solidFill>
                <a:latin typeface="Calibri" panose="020F0502020204030204" pitchFamily="34" charset="0"/>
                <a:cs typeface="Calibri" panose="020F0502020204030204" pitchFamily="34" charset="0"/>
              </a:rPr>
              <a:t>    </a:t>
            </a:r>
          </a:p>
          <a:p>
            <a:pPr algn="ctr" defTabSz="609585">
              <a:spcBef>
                <a:spcPts val="0"/>
              </a:spcBef>
              <a:spcAft>
                <a:spcPts val="0"/>
              </a:spcAft>
              <a:buClr>
                <a:sysClr val="window" lastClr="FFFFFF"/>
              </a:buClr>
            </a:pPr>
            <a:r>
              <a:rPr lang="el-GR" sz="1900" dirty="0">
                <a:solidFill>
                  <a:srgbClr val="1F497D"/>
                </a:solidFill>
                <a:latin typeface="Calibri" panose="020F0502020204030204" pitchFamily="34" charset="0"/>
                <a:cs typeface="Calibri" panose="020F0502020204030204" pitchFamily="34" charset="0"/>
              </a:rPr>
              <a:t>4</a:t>
            </a:r>
            <a:r>
              <a:rPr lang="el-GR" sz="1900" baseline="30000" dirty="0">
                <a:solidFill>
                  <a:srgbClr val="1F497D"/>
                </a:solidFill>
                <a:latin typeface="Calibri" panose="020F0502020204030204" pitchFamily="34" charset="0"/>
                <a:cs typeface="Calibri" panose="020F0502020204030204" pitchFamily="34" charset="0"/>
              </a:rPr>
              <a:t>Ο</a:t>
            </a:r>
            <a:r>
              <a:rPr lang="el-GR" sz="1900" dirty="0">
                <a:solidFill>
                  <a:srgbClr val="1F497D"/>
                </a:solidFill>
                <a:latin typeface="Calibri" panose="020F0502020204030204" pitchFamily="34" charset="0"/>
                <a:cs typeface="Calibri" panose="020F0502020204030204" pitchFamily="34" charset="0"/>
              </a:rPr>
              <a:t> Πειραματικό </a:t>
            </a:r>
            <a:r>
              <a:rPr lang="el-GR" sz="1900" dirty="0" err="1">
                <a:solidFill>
                  <a:srgbClr val="1F497D"/>
                </a:solidFill>
                <a:latin typeface="Calibri" panose="020F0502020204030204" pitchFamily="34" charset="0"/>
                <a:cs typeface="Calibri" panose="020F0502020204030204" pitchFamily="34" charset="0"/>
              </a:rPr>
              <a:t>Δημ</a:t>
            </a:r>
            <a:r>
              <a:rPr lang="el-GR" sz="1900" dirty="0">
                <a:solidFill>
                  <a:srgbClr val="1F497D"/>
                </a:solidFill>
                <a:latin typeface="Calibri" panose="020F0502020204030204" pitchFamily="34" charset="0"/>
                <a:cs typeface="Calibri" panose="020F0502020204030204" pitchFamily="34" charset="0"/>
              </a:rPr>
              <a:t>. Σχ. Αμαλιάδας/</a:t>
            </a:r>
            <a:r>
              <a:rPr lang="en-US" sz="1900" dirty="0">
                <a:solidFill>
                  <a:srgbClr val="1F497D"/>
                </a:solidFill>
                <a:latin typeface="Calibri" panose="020F0502020204030204" pitchFamily="34" charset="0"/>
                <a:cs typeface="Calibri" panose="020F0502020204030204" pitchFamily="34" charset="0"/>
              </a:rPr>
              <a:t>4th Experimental Primary School of </a:t>
            </a:r>
            <a:r>
              <a:rPr lang="en-US" sz="1900" dirty="0" err="1">
                <a:solidFill>
                  <a:srgbClr val="1F497D"/>
                </a:solidFill>
                <a:latin typeface="Calibri" panose="020F0502020204030204" pitchFamily="34" charset="0"/>
                <a:cs typeface="Calibri" panose="020F0502020204030204" pitchFamily="34" charset="0"/>
              </a:rPr>
              <a:t>Amaliada</a:t>
            </a:r>
            <a:endParaRPr lang="el-GR" sz="1900" dirty="0">
              <a:solidFill>
                <a:srgbClr val="1F497D"/>
              </a:solidFill>
              <a:latin typeface="Calibri" panose="020F0502020204030204" pitchFamily="34" charset="0"/>
              <a:cs typeface="Calibri" panose="020F0502020204030204" pitchFamily="34" charset="0"/>
            </a:endParaRPr>
          </a:p>
          <a:p>
            <a:pPr algn="ctr" defTabSz="609585">
              <a:spcBef>
                <a:spcPts val="0"/>
              </a:spcBef>
              <a:spcAft>
                <a:spcPts val="0"/>
              </a:spcAft>
              <a:buClr>
                <a:sysClr val="window" lastClr="FFFFFF"/>
              </a:buClr>
            </a:pPr>
            <a:r>
              <a:rPr lang="el-GR" sz="1900" dirty="0">
                <a:solidFill>
                  <a:srgbClr val="1F497D"/>
                </a:solidFill>
                <a:latin typeface="Calibri" panose="020F0502020204030204" pitchFamily="34" charset="0"/>
                <a:cs typeface="Calibri" panose="020F0502020204030204" pitchFamily="34" charset="0"/>
              </a:rPr>
              <a:t>12</a:t>
            </a:r>
            <a:r>
              <a:rPr lang="el-GR" sz="1900" baseline="30000" dirty="0">
                <a:solidFill>
                  <a:srgbClr val="1F497D"/>
                </a:solidFill>
                <a:latin typeface="Calibri" panose="020F0502020204030204" pitchFamily="34" charset="0"/>
                <a:cs typeface="Calibri" panose="020F0502020204030204" pitchFamily="34" charset="0"/>
              </a:rPr>
              <a:t>ο</a:t>
            </a:r>
            <a:r>
              <a:rPr lang="el-GR" sz="1900" dirty="0">
                <a:solidFill>
                  <a:srgbClr val="1F497D"/>
                </a:solidFill>
                <a:latin typeface="Calibri" panose="020F0502020204030204" pitchFamily="34" charset="0"/>
                <a:cs typeface="Calibri" panose="020F0502020204030204" pitchFamily="34" charset="0"/>
              </a:rPr>
              <a:t> </a:t>
            </a:r>
            <a:r>
              <a:rPr lang="el-GR" sz="1900" dirty="0" err="1">
                <a:solidFill>
                  <a:srgbClr val="1F497D"/>
                </a:solidFill>
                <a:latin typeface="Calibri" panose="020F0502020204030204" pitchFamily="34" charset="0"/>
                <a:cs typeface="Calibri" panose="020F0502020204030204" pitchFamily="34" charset="0"/>
              </a:rPr>
              <a:t>Δημ</a:t>
            </a:r>
            <a:r>
              <a:rPr lang="el-GR" sz="1900" dirty="0">
                <a:solidFill>
                  <a:srgbClr val="1F497D"/>
                </a:solidFill>
                <a:latin typeface="Calibri" panose="020F0502020204030204" pitchFamily="34" charset="0"/>
                <a:cs typeface="Calibri" panose="020F0502020204030204" pitchFamily="34" charset="0"/>
              </a:rPr>
              <a:t>. Σχ. Κομοτηνής / 12</a:t>
            </a:r>
            <a:r>
              <a:rPr lang="en-US" sz="1900" baseline="30000" dirty="0" err="1">
                <a:solidFill>
                  <a:srgbClr val="1F497D"/>
                </a:solidFill>
                <a:latin typeface="Calibri" panose="020F0502020204030204" pitchFamily="34" charset="0"/>
                <a:cs typeface="Calibri" panose="020F0502020204030204" pitchFamily="34" charset="0"/>
              </a:rPr>
              <a:t>th</a:t>
            </a:r>
            <a:r>
              <a:rPr lang="en-US" sz="1900" dirty="0">
                <a:solidFill>
                  <a:srgbClr val="1F497D"/>
                </a:solidFill>
                <a:latin typeface="Calibri" panose="020F0502020204030204" pitchFamily="34" charset="0"/>
                <a:cs typeface="Calibri" panose="020F0502020204030204" pitchFamily="34" charset="0"/>
              </a:rPr>
              <a:t> Primary School of </a:t>
            </a:r>
            <a:r>
              <a:rPr lang="en-US" sz="1900" dirty="0" err="1">
                <a:solidFill>
                  <a:srgbClr val="1F497D"/>
                </a:solidFill>
                <a:latin typeface="Calibri" panose="020F0502020204030204" pitchFamily="34" charset="0"/>
                <a:cs typeface="Calibri" panose="020F0502020204030204" pitchFamily="34" charset="0"/>
              </a:rPr>
              <a:t>Komotini</a:t>
            </a:r>
            <a:endParaRPr lang="el-GR" sz="1900" dirty="0">
              <a:solidFill>
                <a:srgbClr val="1F497D"/>
              </a:solidFill>
              <a:latin typeface="Calibri" panose="020F0502020204030204" pitchFamily="34" charset="0"/>
              <a:cs typeface="Calibri" panose="020F0502020204030204" pitchFamily="34" charset="0"/>
            </a:endParaRPr>
          </a:p>
          <a:p>
            <a:pPr algn="ctr" defTabSz="609585">
              <a:spcAft>
                <a:spcPts val="800"/>
              </a:spcAft>
              <a:buClr>
                <a:sysClr val="window" lastClr="FFFFFF"/>
              </a:buClr>
            </a:pPr>
            <a:endParaRPr lang="el-GR" sz="2800" dirty="0">
              <a:solidFill>
                <a:srgbClr val="1F497D"/>
              </a:solidFill>
              <a:latin typeface="Calibri" panose="020F0502020204030204" pitchFamily="34" charset="0"/>
              <a:cs typeface="Calibri" panose="020F0502020204030204" pitchFamily="34" charset="0"/>
            </a:endParaRPr>
          </a:p>
          <a:p>
            <a:pPr algn="ctr" defTabSz="609585">
              <a:spcAft>
                <a:spcPts val="800"/>
              </a:spcAft>
              <a:buClr>
                <a:sysClr val="window" lastClr="FFFFFF"/>
              </a:buClr>
            </a:pPr>
            <a:endParaRPr lang="en-US" sz="2800" dirty="0">
              <a:solidFill>
                <a:srgbClr val="1F497D"/>
              </a:solidFill>
              <a:latin typeface="Calibri" panose="020F0502020204030204" pitchFamily="34" charset="0"/>
              <a:cs typeface="Calibri" panose="020F0502020204030204" pitchFamily="34" charset="0"/>
            </a:endParaRPr>
          </a:p>
        </p:txBody>
      </p:sp>
      <p:pic>
        <p:nvPicPr>
          <p:cNvPr id="8" name="Εικόνα 7">
            <a:extLst>
              <a:ext uri="{FF2B5EF4-FFF2-40B4-BE49-F238E27FC236}">
                <a16:creationId xmlns:a16="http://schemas.microsoft.com/office/drawing/2014/main" id="{83354973-A2B3-6597-FDCD-0FC8239371F2}"/>
              </a:ext>
            </a:extLst>
          </p:cNvPr>
          <p:cNvPicPr>
            <a:picLocks noChangeAspect="1"/>
          </p:cNvPicPr>
          <p:nvPr/>
        </p:nvPicPr>
        <p:blipFill>
          <a:blip r:embed="rId3"/>
          <a:stretch>
            <a:fillRect/>
          </a:stretch>
        </p:blipFill>
        <p:spPr>
          <a:xfrm>
            <a:off x="1" y="6329784"/>
            <a:ext cx="2382982" cy="528217"/>
          </a:xfrm>
          <a:prstGeom prst="rect">
            <a:avLst/>
          </a:prstGeom>
        </p:spPr>
      </p:pic>
      <p:pic>
        <p:nvPicPr>
          <p:cNvPr id="9" name="Εικόνα 8">
            <a:extLst>
              <a:ext uri="{FF2B5EF4-FFF2-40B4-BE49-F238E27FC236}">
                <a16:creationId xmlns:a16="http://schemas.microsoft.com/office/drawing/2014/main" id="{EF4B23D5-81C7-5C38-E6E3-FC7BEF424050}"/>
              </a:ext>
            </a:extLst>
          </p:cNvPr>
          <p:cNvPicPr>
            <a:picLocks noChangeAspect="1"/>
          </p:cNvPicPr>
          <p:nvPr/>
        </p:nvPicPr>
        <p:blipFill>
          <a:blip r:embed="rId4"/>
          <a:stretch>
            <a:fillRect/>
          </a:stretch>
        </p:blipFill>
        <p:spPr>
          <a:xfrm>
            <a:off x="2527247" y="6197601"/>
            <a:ext cx="2809458" cy="702364"/>
          </a:xfrm>
          <a:prstGeom prst="rect">
            <a:avLst/>
          </a:prstGeom>
        </p:spPr>
      </p:pic>
      <p:pic>
        <p:nvPicPr>
          <p:cNvPr id="3" name="Εικόνα 2">
            <a:extLst>
              <a:ext uri="{FF2B5EF4-FFF2-40B4-BE49-F238E27FC236}">
                <a16:creationId xmlns:a16="http://schemas.microsoft.com/office/drawing/2014/main" id="{CE2CD655-7BE0-0CDE-5032-09E52956E5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69530" y="4950919"/>
            <a:ext cx="1812080" cy="1812080"/>
          </a:xfrm>
          <a:prstGeom prst="rect">
            <a:avLst/>
          </a:prstGeom>
        </p:spPr>
      </p:pic>
    </p:spTree>
    <p:extLst>
      <p:ext uri="{BB962C8B-B14F-4D97-AF65-F5344CB8AC3E}">
        <p14:creationId xmlns:p14="http://schemas.microsoft.com/office/powerpoint/2010/main" val="763849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B5E4"/>
        </a:solidFill>
        <a:effectLst/>
      </p:bgPr>
    </p:bg>
    <p:spTree>
      <p:nvGrpSpPr>
        <p:cNvPr id="1" name="Shape 242"/>
        <p:cNvGrpSpPr/>
        <p:nvPr/>
      </p:nvGrpSpPr>
      <p:grpSpPr>
        <a:xfrm>
          <a:off x="0" y="0"/>
          <a:ext cx="0" cy="0"/>
          <a:chOff x="0" y="0"/>
          <a:chExt cx="0" cy="0"/>
        </a:xfrm>
      </p:grpSpPr>
      <p:sp>
        <p:nvSpPr>
          <p:cNvPr id="243" name="Google Shape;243;g356d82475d3_0_7"/>
          <p:cNvSpPr/>
          <p:nvPr/>
        </p:nvSpPr>
        <p:spPr>
          <a:xfrm>
            <a:off x="6096000" y="0"/>
            <a:ext cx="6096000" cy="6858000"/>
          </a:xfrm>
          <a:prstGeom prst="rect">
            <a:avLst/>
          </a:prstGeom>
          <a:solidFill>
            <a:schemeClr val="lt1">
              <a:alpha val="784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4" name="Google Shape;244;g356d82475d3_0_7"/>
          <p:cNvSpPr/>
          <p:nvPr/>
        </p:nvSpPr>
        <p:spPr>
          <a:xfrm>
            <a:off x="0" y="0"/>
            <a:ext cx="6096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45" name="Google Shape;245;g356d82475d3_0_7"/>
          <p:cNvPicPr preferRelativeResize="0"/>
          <p:nvPr/>
        </p:nvPicPr>
        <p:blipFill rotWithShape="1">
          <a:blip r:embed="rId3">
            <a:alphaModFix/>
          </a:blip>
          <a:srcRect/>
          <a:stretch/>
        </p:blipFill>
        <p:spPr>
          <a:xfrm>
            <a:off x="0" y="6400760"/>
            <a:ext cx="3938357" cy="457240"/>
          </a:xfrm>
          <a:prstGeom prst="rect">
            <a:avLst/>
          </a:prstGeom>
          <a:noFill/>
          <a:ln>
            <a:noFill/>
          </a:ln>
        </p:spPr>
      </p:pic>
      <p:sp>
        <p:nvSpPr>
          <p:cNvPr id="246" name="Google Shape;246;g356d82475d3_0_7"/>
          <p:cNvSpPr txBox="1">
            <a:spLocks noGrp="1"/>
          </p:cNvSpPr>
          <p:nvPr>
            <p:ph type="title"/>
          </p:nvPr>
        </p:nvSpPr>
        <p:spPr>
          <a:xfrm>
            <a:off x="592625" y="413350"/>
            <a:ext cx="5181600" cy="1036500"/>
          </a:xfrm>
          <a:prstGeom prst="rect">
            <a:avLst/>
          </a:prstGeom>
          <a:solidFill>
            <a:srgbClr val="1C6294"/>
          </a:solid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l-GR" sz="3600">
                <a:latin typeface="Calibri"/>
                <a:ea typeface="Calibri"/>
                <a:cs typeface="Calibri"/>
                <a:sym typeface="Calibri"/>
              </a:rPr>
              <a:t>Program Evaluation- Αξιολόγηση Προγράμματος </a:t>
            </a:r>
            <a:endParaRPr sz="3600">
              <a:latin typeface="Calibri"/>
              <a:ea typeface="Calibri"/>
              <a:cs typeface="Calibri"/>
              <a:sym typeface="Calibri"/>
            </a:endParaRPr>
          </a:p>
        </p:txBody>
      </p:sp>
      <p:sp>
        <p:nvSpPr>
          <p:cNvPr id="247" name="Google Shape;247;g356d82475d3_0_7"/>
          <p:cNvSpPr txBox="1">
            <a:spLocks noGrp="1"/>
          </p:cNvSpPr>
          <p:nvPr>
            <p:ph type="body" idx="1"/>
          </p:nvPr>
        </p:nvSpPr>
        <p:spPr>
          <a:xfrm>
            <a:off x="6266150" y="-159725"/>
            <a:ext cx="5808900" cy="3738900"/>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ctr" rtl="0">
              <a:lnSpc>
                <a:spcPct val="90000"/>
              </a:lnSpc>
              <a:spcBef>
                <a:spcPts val="0"/>
              </a:spcBef>
              <a:spcAft>
                <a:spcPts val="0"/>
              </a:spcAft>
              <a:buClr>
                <a:schemeClr val="lt1"/>
              </a:buClr>
              <a:buSzPct val="71428"/>
              <a:buNone/>
            </a:pPr>
            <a:endParaRPr dirty="0"/>
          </a:p>
          <a:p>
            <a:pPr marL="228600" lvl="0" indent="-209550" algn="l" rtl="0">
              <a:lnSpc>
                <a:spcPct val="90000"/>
              </a:lnSpc>
              <a:spcBef>
                <a:spcPts val="1000"/>
              </a:spcBef>
              <a:spcAft>
                <a:spcPts val="0"/>
              </a:spcAft>
              <a:buClr>
                <a:schemeClr val="lt1"/>
              </a:buClr>
              <a:buSzPct val="100000"/>
              <a:buFont typeface="Noto Sans Symbols"/>
              <a:buChar char="✔"/>
            </a:pPr>
            <a:r>
              <a:rPr lang="el-GR" sz="2000" b="1" dirty="0" err="1">
                <a:latin typeface="Calibri"/>
                <a:ea typeface="Calibri"/>
                <a:cs typeface="Calibri"/>
                <a:sym typeface="Calibri"/>
              </a:rPr>
              <a:t>Pedagogical</a:t>
            </a:r>
            <a:r>
              <a:rPr lang="el-GR" sz="2000" b="1" dirty="0">
                <a:latin typeface="Calibri"/>
                <a:ea typeface="Calibri"/>
                <a:cs typeface="Calibri"/>
                <a:sym typeface="Calibri"/>
              </a:rPr>
              <a:t> </a:t>
            </a:r>
            <a:r>
              <a:rPr lang="el-GR" sz="2000" b="1" dirty="0" err="1">
                <a:latin typeface="Calibri"/>
                <a:ea typeface="Calibri"/>
                <a:cs typeface="Calibri"/>
                <a:sym typeface="Calibri"/>
              </a:rPr>
              <a:t>Dimension</a:t>
            </a:r>
            <a:r>
              <a:rPr lang="el-GR" sz="2000" b="1" dirty="0">
                <a:latin typeface="Calibri"/>
                <a:ea typeface="Calibri"/>
                <a:cs typeface="Calibri"/>
                <a:sym typeface="Calibri"/>
              </a:rPr>
              <a:t>:</a:t>
            </a:r>
            <a:endParaRPr dirty="0"/>
          </a:p>
          <a:p>
            <a:pPr marL="228600" lvl="0" indent="-209550" algn="l" rtl="0">
              <a:lnSpc>
                <a:spcPct val="90000"/>
              </a:lnSpc>
              <a:spcBef>
                <a:spcPts val="1000"/>
              </a:spcBef>
              <a:spcAft>
                <a:spcPts val="0"/>
              </a:spcAft>
              <a:buClr>
                <a:schemeClr val="lt1"/>
              </a:buClr>
              <a:buSzPct val="100000"/>
              <a:buChar char="•"/>
            </a:pPr>
            <a:r>
              <a:rPr lang="el-GR" sz="2000" b="1" dirty="0" err="1">
                <a:latin typeface="Calibri"/>
                <a:ea typeface="Calibri"/>
                <a:cs typeface="Calibri"/>
                <a:sym typeface="Calibri"/>
              </a:rPr>
              <a:t>Integration</a:t>
            </a:r>
            <a:r>
              <a:rPr lang="el-GR" sz="2000" b="1" dirty="0">
                <a:latin typeface="Calibri"/>
                <a:ea typeface="Calibri"/>
                <a:cs typeface="Calibri"/>
                <a:sym typeface="Calibri"/>
              </a:rPr>
              <a:t> of </a:t>
            </a:r>
            <a:r>
              <a:rPr lang="el-GR" sz="2000" b="1" dirty="0" err="1">
                <a:latin typeface="Calibri"/>
                <a:ea typeface="Calibri"/>
                <a:cs typeface="Calibri"/>
                <a:sym typeface="Calibri"/>
              </a:rPr>
              <a:t>Romani</a:t>
            </a:r>
            <a:r>
              <a:rPr lang="el-GR" sz="2000" b="1" dirty="0">
                <a:latin typeface="Calibri"/>
                <a:ea typeface="Calibri"/>
                <a:cs typeface="Calibri"/>
                <a:sym typeface="Calibri"/>
              </a:rPr>
              <a:t> in the </a:t>
            </a:r>
            <a:r>
              <a:rPr lang="el-GR" sz="2000" b="1" dirty="0" err="1">
                <a:latin typeface="Calibri"/>
                <a:ea typeface="Calibri"/>
                <a:cs typeface="Calibri"/>
                <a:sym typeface="Calibri"/>
              </a:rPr>
              <a:t>Curriculum</a:t>
            </a:r>
            <a:r>
              <a:rPr lang="el-GR" sz="2000" b="1" dirty="0">
                <a:latin typeface="Calibri"/>
                <a:ea typeface="Calibri"/>
                <a:cs typeface="Calibri"/>
                <a:sym typeface="Calibri"/>
              </a:rPr>
              <a:t>🡪 </a:t>
            </a:r>
            <a:r>
              <a:rPr lang="el-GR" sz="2000" b="1" dirty="0" err="1">
                <a:latin typeface="Calibri"/>
                <a:ea typeface="Calibri"/>
                <a:cs typeface="Calibri"/>
                <a:sym typeface="Calibri"/>
              </a:rPr>
              <a:t>Curriculum</a:t>
            </a:r>
            <a:r>
              <a:rPr lang="el-GR" sz="2000" b="1" dirty="0">
                <a:latin typeface="Calibri"/>
                <a:ea typeface="Calibri"/>
                <a:cs typeface="Calibri"/>
                <a:sym typeface="Calibri"/>
              </a:rPr>
              <a:t> </a:t>
            </a:r>
            <a:r>
              <a:rPr lang="el-GR" sz="2000" b="1" dirty="0" err="1">
                <a:latin typeface="Calibri"/>
                <a:ea typeface="Calibri"/>
                <a:cs typeface="Calibri"/>
                <a:sym typeface="Calibri"/>
              </a:rPr>
              <a:t>review</a:t>
            </a:r>
            <a:r>
              <a:rPr lang="el-GR" sz="2000" b="1" dirty="0">
                <a:latin typeface="Calibri"/>
                <a:ea typeface="Calibri"/>
                <a:cs typeface="Calibri"/>
                <a:sym typeface="Calibri"/>
              </a:rPr>
              <a:t>/ </a:t>
            </a:r>
            <a:r>
              <a:rPr lang="el-GR" sz="2000" b="1" dirty="0" err="1">
                <a:latin typeface="Calibri"/>
                <a:ea typeface="Calibri"/>
                <a:cs typeface="Calibri"/>
                <a:sym typeface="Calibri"/>
              </a:rPr>
              <a:t>recording</a:t>
            </a:r>
            <a:r>
              <a:rPr lang="el-GR" sz="2000" b="1" dirty="0">
                <a:latin typeface="Calibri"/>
                <a:ea typeface="Calibri"/>
                <a:cs typeface="Calibri"/>
                <a:sym typeface="Calibri"/>
              </a:rPr>
              <a:t> of </a:t>
            </a:r>
            <a:r>
              <a:rPr lang="el-GR" sz="2000" b="1" dirty="0" err="1">
                <a:latin typeface="Calibri"/>
                <a:ea typeface="Calibri"/>
                <a:cs typeface="Calibri"/>
                <a:sym typeface="Calibri"/>
              </a:rPr>
              <a:t>teaching</a:t>
            </a:r>
            <a:r>
              <a:rPr lang="el-GR" sz="2000" b="1" dirty="0">
                <a:latin typeface="Calibri"/>
                <a:ea typeface="Calibri"/>
                <a:cs typeface="Calibri"/>
                <a:sym typeface="Calibri"/>
              </a:rPr>
              <a:t> </a:t>
            </a:r>
            <a:r>
              <a:rPr lang="el-GR" sz="2000" b="1" dirty="0" err="1">
                <a:latin typeface="Calibri"/>
                <a:ea typeface="Calibri"/>
                <a:cs typeface="Calibri"/>
                <a:sym typeface="Calibri"/>
              </a:rPr>
              <a:t>hours</a:t>
            </a:r>
            <a:r>
              <a:rPr lang="el-GR" sz="2000" b="1" dirty="0">
                <a:latin typeface="Calibri"/>
                <a:ea typeface="Calibri"/>
                <a:cs typeface="Calibri"/>
                <a:sym typeface="Calibri"/>
              </a:rPr>
              <a:t> (8 </a:t>
            </a:r>
            <a:r>
              <a:rPr lang="el-GR" sz="2000" b="1" dirty="0" err="1">
                <a:latin typeface="Calibri"/>
                <a:ea typeface="Calibri"/>
                <a:cs typeface="Calibri"/>
                <a:sym typeface="Calibri"/>
              </a:rPr>
              <a:t>teaching</a:t>
            </a:r>
            <a:r>
              <a:rPr lang="el-GR" sz="2000" b="1" dirty="0">
                <a:latin typeface="Calibri"/>
                <a:ea typeface="Calibri"/>
                <a:cs typeface="Calibri"/>
                <a:sym typeface="Calibri"/>
              </a:rPr>
              <a:t> </a:t>
            </a:r>
            <a:r>
              <a:rPr lang="el-GR" sz="2000" b="1" dirty="0" err="1">
                <a:latin typeface="Calibri"/>
                <a:ea typeface="Calibri"/>
                <a:cs typeface="Calibri"/>
                <a:sym typeface="Calibri"/>
              </a:rPr>
              <a:t>hours</a:t>
            </a:r>
            <a:r>
              <a:rPr lang="el-GR" sz="2000" b="1" dirty="0">
                <a:latin typeface="Calibri"/>
                <a:ea typeface="Calibri"/>
                <a:cs typeface="Calibri"/>
                <a:sym typeface="Calibri"/>
              </a:rPr>
              <a:t>)</a:t>
            </a:r>
            <a:endParaRPr dirty="0"/>
          </a:p>
          <a:p>
            <a:pPr marL="228600" lvl="0" indent="-209550" algn="l" rtl="0">
              <a:lnSpc>
                <a:spcPct val="90000"/>
              </a:lnSpc>
              <a:spcBef>
                <a:spcPts val="1000"/>
              </a:spcBef>
              <a:spcAft>
                <a:spcPts val="0"/>
              </a:spcAft>
              <a:buClr>
                <a:schemeClr val="lt1"/>
              </a:buClr>
              <a:buSzPct val="100000"/>
              <a:buFont typeface="Noto Sans Symbols"/>
              <a:buChar char="✔"/>
            </a:pPr>
            <a:r>
              <a:rPr lang="el-GR" sz="2000" b="1" dirty="0">
                <a:latin typeface="Calibri"/>
                <a:ea typeface="Calibri"/>
                <a:cs typeface="Calibri"/>
                <a:sym typeface="Calibri"/>
              </a:rPr>
              <a:t>Social </a:t>
            </a:r>
            <a:r>
              <a:rPr lang="el-GR" sz="2000" b="1" dirty="0" err="1">
                <a:latin typeface="Calibri"/>
                <a:ea typeface="Calibri"/>
                <a:cs typeface="Calibri"/>
                <a:sym typeface="Calibri"/>
              </a:rPr>
              <a:t>Dimension</a:t>
            </a:r>
            <a:r>
              <a:rPr lang="el-GR" sz="2000" b="1" dirty="0">
                <a:latin typeface="Calibri"/>
                <a:ea typeface="Calibri"/>
                <a:cs typeface="Calibri"/>
                <a:sym typeface="Calibri"/>
              </a:rPr>
              <a:t>:</a:t>
            </a:r>
            <a:endParaRPr sz="2000" b="1" dirty="0">
              <a:latin typeface="Calibri"/>
              <a:ea typeface="Calibri"/>
              <a:cs typeface="Calibri"/>
              <a:sym typeface="Calibri"/>
            </a:endParaRPr>
          </a:p>
          <a:p>
            <a:pPr marL="228600" lvl="0" indent="-209550" algn="l" rtl="0">
              <a:lnSpc>
                <a:spcPct val="90000"/>
              </a:lnSpc>
              <a:spcBef>
                <a:spcPts val="1000"/>
              </a:spcBef>
              <a:spcAft>
                <a:spcPts val="0"/>
              </a:spcAft>
              <a:buClr>
                <a:schemeClr val="lt1"/>
              </a:buClr>
              <a:buSzPct val="100000"/>
              <a:buChar char="•"/>
            </a:pPr>
            <a:r>
              <a:rPr lang="el-GR" sz="2000" b="1" dirty="0" err="1">
                <a:latin typeface="Calibri"/>
                <a:ea typeface="Calibri"/>
                <a:cs typeface="Calibri"/>
                <a:sym typeface="Calibri"/>
              </a:rPr>
              <a:t>Acceptance</a:t>
            </a:r>
            <a:r>
              <a:rPr lang="el-GR" sz="2000" b="1" dirty="0">
                <a:latin typeface="Calibri"/>
                <a:ea typeface="Calibri"/>
                <a:cs typeface="Calibri"/>
                <a:sym typeface="Calibri"/>
              </a:rPr>
              <a:t> </a:t>
            </a:r>
            <a:r>
              <a:rPr lang="el-GR" sz="2000" b="1" dirty="0" err="1">
                <a:latin typeface="Calibri"/>
                <a:ea typeface="Calibri"/>
                <a:cs typeface="Calibri"/>
                <a:sym typeface="Calibri"/>
              </a:rPr>
              <a:t>by</a:t>
            </a:r>
            <a:r>
              <a:rPr lang="el-GR" sz="2000" b="1" dirty="0">
                <a:latin typeface="Calibri"/>
                <a:ea typeface="Calibri"/>
                <a:cs typeface="Calibri"/>
                <a:sym typeface="Calibri"/>
              </a:rPr>
              <a:t> the </a:t>
            </a:r>
            <a:r>
              <a:rPr lang="el-GR" sz="2000" b="1" dirty="0" err="1">
                <a:latin typeface="Calibri"/>
                <a:ea typeface="Calibri"/>
                <a:cs typeface="Calibri"/>
                <a:sym typeface="Calibri"/>
              </a:rPr>
              <a:t>Roma</a:t>
            </a:r>
            <a:r>
              <a:rPr lang="el-GR" sz="2000" b="1" dirty="0">
                <a:latin typeface="Calibri"/>
                <a:ea typeface="Calibri"/>
                <a:cs typeface="Calibri"/>
                <a:sym typeface="Calibri"/>
              </a:rPr>
              <a:t> </a:t>
            </a:r>
            <a:r>
              <a:rPr lang="el-GR" sz="2000" b="1" dirty="0" err="1">
                <a:latin typeface="Calibri"/>
                <a:ea typeface="Calibri"/>
                <a:cs typeface="Calibri"/>
                <a:sym typeface="Calibri"/>
              </a:rPr>
              <a:t>community</a:t>
            </a:r>
            <a:r>
              <a:rPr lang="el-GR" sz="2000" b="1" dirty="0">
                <a:latin typeface="Calibri"/>
                <a:ea typeface="Calibri"/>
                <a:cs typeface="Calibri"/>
                <a:sym typeface="Calibri"/>
              </a:rPr>
              <a:t>🡪 </a:t>
            </a:r>
            <a:r>
              <a:rPr lang="el-GR" sz="2000" b="1" dirty="0" err="1">
                <a:latin typeface="Calibri"/>
                <a:ea typeface="Calibri"/>
                <a:cs typeface="Calibri"/>
                <a:sym typeface="Calibri"/>
              </a:rPr>
              <a:t>Interviews</a:t>
            </a:r>
            <a:r>
              <a:rPr lang="el-GR" sz="2000" b="1" dirty="0">
                <a:latin typeface="Calibri"/>
                <a:ea typeface="Calibri"/>
                <a:cs typeface="Calibri"/>
                <a:sym typeface="Calibri"/>
              </a:rPr>
              <a:t> </a:t>
            </a:r>
            <a:r>
              <a:rPr lang="el-GR" sz="2000" b="1" dirty="0" err="1">
                <a:latin typeface="Calibri"/>
                <a:ea typeface="Calibri"/>
                <a:cs typeface="Calibri"/>
                <a:sym typeface="Calibri"/>
              </a:rPr>
              <a:t>with</a:t>
            </a:r>
            <a:r>
              <a:rPr lang="el-GR" sz="2000" b="1" dirty="0">
                <a:latin typeface="Calibri"/>
                <a:ea typeface="Calibri"/>
                <a:cs typeface="Calibri"/>
                <a:sym typeface="Calibri"/>
              </a:rPr>
              <a:t> </a:t>
            </a:r>
            <a:r>
              <a:rPr lang="el-GR" sz="2000" b="1" dirty="0" err="1">
                <a:latin typeface="Calibri"/>
                <a:ea typeface="Calibri"/>
                <a:cs typeface="Calibri"/>
                <a:sym typeface="Calibri"/>
              </a:rPr>
              <a:t>parents</a:t>
            </a:r>
            <a:r>
              <a:rPr lang="el-GR" sz="2000" b="1" dirty="0">
                <a:latin typeface="Calibri"/>
                <a:ea typeface="Calibri"/>
                <a:cs typeface="Calibri"/>
                <a:sym typeface="Calibri"/>
              </a:rPr>
              <a:t> and </a:t>
            </a:r>
            <a:r>
              <a:rPr lang="el-GR" sz="2000" b="1" dirty="0" err="1">
                <a:latin typeface="Calibri"/>
                <a:ea typeface="Calibri"/>
                <a:cs typeface="Calibri"/>
                <a:sym typeface="Calibri"/>
              </a:rPr>
              <a:t>community</a:t>
            </a:r>
            <a:r>
              <a:rPr lang="el-GR" sz="2000" b="1" dirty="0">
                <a:latin typeface="Calibri"/>
                <a:ea typeface="Calibri"/>
                <a:cs typeface="Calibri"/>
                <a:sym typeface="Calibri"/>
              </a:rPr>
              <a:t> </a:t>
            </a:r>
            <a:r>
              <a:rPr lang="el-GR" sz="2000" b="1" dirty="0" err="1">
                <a:latin typeface="Calibri"/>
                <a:ea typeface="Calibri"/>
                <a:cs typeface="Calibri"/>
                <a:sym typeface="Calibri"/>
              </a:rPr>
              <a:t>representatives</a:t>
            </a:r>
            <a:r>
              <a:rPr lang="el-GR" sz="2000" b="1">
                <a:latin typeface="Calibri"/>
                <a:ea typeface="Calibri"/>
                <a:cs typeface="Calibri"/>
                <a:sym typeface="Calibri"/>
              </a:rPr>
              <a:t> </a:t>
            </a:r>
            <a:endParaRPr sz="2000" b="1">
              <a:latin typeface="Calibri"/>
              <a:ea typeface="Calibri"/>
              <a:cs typeface="Calibri"/>
              <a:sym typeface="Calibri"/>
            </a:endParaRPr>
          </a:p>
          <a:p>
            <a:pPr marL="228600" lvl="0" indent="-209550" algn="l" rtl="0">
              <a:lnSpc>
                <a:spcPct val="90000"/>
              </a:lnSpc>
              <a:spcBef>
                <a:spcPts val="1000"/>
              </a:spcBef>
              <a:spcAft>
                <a:spcPts val="0"/>
              </a:spcAft>
              <a:buClr>
                <a:schemeClr val="lt1"/>
              </a:buClr>
              <a:buSzPct val="100000"/>
              <a:buChar char="•"/>
            </a:pPr>
            <a:r>
              <a:rPr lang="el-GR" sz="2000" b="1" dirty="0" err="1">
                <a:latin typeface="Calibri"/>
                <a:ea typeface="Calibri"/>
                <a:cs typeface="Calibri"/>
                <a:sym typeface="Calibri"/>
              </a:rPr>
              <a:t>Strengthening</a:t>
            </a:r>
            <a:r>
              <a:rPr lang="el-GR" sz="2000" b="1" dirty="0">
                <a:latin typeface="Calibri"/>
                <a:ea typeface="Calibri"/>
                <a:cs typeface="Calibri"/>
                <a:sym typeface="Calibri"/>
              </a:rPr>
              <a:t> </a:t>
            </a:r>
            <a:r>
              <a:rPr lang="el-GR" sz="2000" b="1" dirty="0" err="1">
                <a:latin typeface="Calibri"/>
                <a:ea typeface="Calibri"/>
                <a:cs typeface="Calibri"/>
                <a:sym typeface="Calibri"/>
              </a:rPr>
              <a:t>school</a:t>
            </a:r>
            <a:r>
              <a:rPr lang="el-GR" sz="2000" b="1" dirty="0">
                <a:latin typeface="Calibri"/>
                <a:ea typeface="Calibri"/>
                <a:cs typeface="Calibri"/>
                <a:sym typeface="Calibri"/>
              </a:rPr>
              <a:t> and </a:t>
            </a:r>
            <a:r>
              <a:rPr lang="el-GR" sz="2000" b="1" dirty="0" err="1">
                <a:latin typeface="Calibri"/>
                <a:ea typeface="Calibri"/>
                <a:cs typeface="Calibri"/>
                <a:sym typeface="Calibri"/>
              </a:rPr>
              <a:t>family</a:t>
            </a:r>
            <a:r>
              <a:rPr lang="el-GR" sz="2000" b="1" dirty="0">
                <a:latin typeface="Calibri"/>
                <a:ea typeface="Calibri"/>
                <a:cs typeface="Calibri"/>
                <a:sym typeface="Calibri"/>
              </a:rPr>
              <a:t> </a:t>
            </a:r>
            <a:r>
              <a:rPr lang="el-GR" sz="2000" b="1" dirty="0" err="1">
                <a:latin typeface="Calibri"/>
                <a:ea typeface="Calibri"/>
                <a:cs typeface="Calibri"/>
                <a:sym typeface="Calibri"/>
              </a:rPr>
              <a:t>relations</a:t>
            </a:r>
            <a:endParaRPr dirty="0"/>
          </a:p>
          <a:p>
            <a:pPr marL="228600" lvl="0" indent="-209550" algn="l" rtl="0">
              <a:lnSpc>
                <a:spcPct val="90000"/>
              </a:lnSpc>
              <a:spcBef>
                <a:spcPts val="1000"/>
              </a:spcBef>
              <a:spcAft>
                <a:spcPts val="0"/>
              </a:spcAft>
              <a:buClr>
                <a:schemeClr val="lt1"/>
              </a:buClr>
              <a:buSzPct val="100000"/>
              <a:buFont typeface="Noto Sans Symbols"/>
              <a:buChar char="✔"/>
            </a:pPr>
            <a:r>
              <a:rPr lang="el-GR" sz="2000" b="1" dirty="0">
                <a:latin typeface="Calibri"/>
                <a:ea typeface="Calibri"/>
                <a:cs typeface="Calibri"/>
                <a:sym typeface="Calibri"/>
              </a:rPr>
              <a:t>Cultural </a:t>
            </a:r>
            <a:r>
              <a:rPr lang="el-GR" sz="2000" b="1" dirty="0" err="1">
                <a:latin typeface="Calibri"/>
                <a:ea typeface="Calibri"/>
                <a:cs typeface="Calibri"/>
                <a:sym typeface="Calibri"/>
              </a:rPr>
              <a:t>Dimension</a:t>
            </a:r>
            <a:endParaRPr dirty="0"/>
          </a:p>
          <a:p>
            <a:pPr marL="228600" lvl="0" indent="-209550" algn="l" rtl="0">
              <a:lnSpc>
                <a:spcPct val="90000"/>
              </a:lnSpc>
              <a:spcBef>
                <a:spcPts val="1000"/>
              </a:spcBef>
              <a:spcAft>
                <a:spcPts val="0"/>
              </a:spcAft>
              <a:buClr>
                <a:schemeClr val="lt1"/>
              </a:buClr>
              <a:buSzPct val="100000"/>
              <a:buChar char="•"/>
            </a:pPr>
            <a:r>
              <a:rPr lang="el-GR" sz="2000" b="1" dirty="0" err="1">
                <a:latin typeface="Calibri"/>
                <a:ea typeface="Calibri"/>
                <a:cs typeface="Calibri"/>
                <a:sym typeface="Calibri"/>
              </a:rPr>
              <a:t>Respect</a:t>
            </a:r>
            <a:r>
              <a:rPr lang="el-GR" sz="2000" b="1" dirty="0">
                <a:latin typeface="Calibri"/>
                <a:ea typeface="Calibri"/>
                <a:cs typeface="Calibri"/>
                <a:sym typeface="Calibri"/>
              </a:rPr>
              <a:t> for and </a:t>
            </a:r>
            <a:r>
              <a:rPr lang="el-GR" sz="2000" b="1" dirty="0" err="1">
                <a:latin typeface="Calibri"/>
                <a:ea typeface="Calibri"/>
                <a:cs typeface="Calibri"/>
                <a:sym typeface="Calibri"/>
              </a:rPr>
              <a:t>promotion</a:t>
            </a:r>
            <a:r>
              <a:rPr lang="el-GR" sz="2000" b="1" dirty="0">
                <a:latin typeface="Calibri"/>
                <a:ea typeface="Calibri"/>
                <a:cs typeface="Calibri"/>
                <a:sym typeface="Calibri"/>
              </a:rPr>
              <a:t> of </a:t>
            </a:r>
            <a:r>
              <a:rPr lang="el-GR" sz="2000" b="1" dirty="0" err="1">
                <a:latin typeface="Calibri"/>
                <a:ea typeface="Calibri"/>
                <a:cs typeface="Calibri"/>
                <a:sym typeface="Calibri"/>
              </a:rPr>
              <a:t>cultural</a:t>
            </a:r>
            <a:r>
              <a:rPr lang="el-GR" sz="2000" b="1" dirty="0">
                <a:latin typeface="Calibri"/>
                <a:ea typeface="Calibri"/>
                <a:cs typeface="Calibri"/>
                <a:sym typeface="Calibri"/>
              </a:rPr>
              <a:t> </a:t>
            </a:r>
            <a:r>
              <a:rPr lang="el-GR" sz="2000" b="1" dirty="0" err="1">
                <a:latin typeface="Calibri"/>
                <a:ea typeface="Calibri"/>
                <a:cs typeface="Calibri"/>
                <a:sym typeface="Calibri"/>
              </a:rPr>
              <a:t>identity</a:t>
            </a:r>
            <a:endParaRPr dirty="0"/>
          </a:p>
          <a:p>
            <a:pPr marL="228600" lvl="0" indent="-209550" algn="l" rtl="0">
              <a:lnSpc>
                <a:spcPct val="90000"/>
              </a:lnSpc>
              <a:spcBef>
                <a:spcPts val="1000"/>
              </a:spcBef>
              <a:spcAft>
                <a:spcPts val="0"/>
              </a:spcAft>
              <a:buClr>
                <a:schemeClr val="lt1"/>
              </a:buClr>
              <a:buSzPct val="100000"/>
              <a:buChar char="•"/>
            </a:pPr>
            <a:r>
              <a:rPr lang="el-GR" sz="2000" b="1" dirty="0" err="1">
                <a:latin typeface="Calibri"/>
                <a:ea typeface="Calibri"/>
                <a:cs typeface="Calibri"/>
                <a:sym typeface="Calibri"/>
              </a:rPr>
              <a:t>Production</a:t>
            </a:r>
            <a:r>
              <a:rPr lang="el-GR" sz="2000" b="1" dirty="0">
                <a:latin typeface="Calibri"/>
                <a:ea typeface="Calibri"/>
                <a:cs typeface="Calibri"/>
                <a:sym typeface="Calibri"/>
              </a:rPr>
              <a:t> of </a:t>
            </a:r>
            <a:r>
              <a:rPr lang="el-GR" sz="2000" b="1" dirty="0" err="1">
                <a:latin typeface="Calibri"/>
                <a:ea typeface="Calibri"/>
                <a:cs typeface="Calibri"/>
                <a:sym typeface="Calibri"/>
              </a:rPr>
              <a:t>cultural</a:t>
            </a:r>
            <a:r>
              <a:rPr lang="el-GR" sz="2000" b="1" dirty="0">
                <a:latin typeface="Calibri"/>
                <a:ea typeface="Calibri"/>
                <a:cs typeface="Calibri"/>
                <a:sym typeface="Calibri"/>
              </a:rPr>
              <a:t> and </a:t>
            </a:r>
            <a:r>
              <a:rPr lang="el-GR" sz="2000" b="1" dirty="0" err="1">
                <a:latin typeface="Calibri"/>
                <a:ea typeface="Calibri"/>
                <a:cs typeface="Calibri"/>
                <a:sym typeface="Calibri"/>
              </a:rPr>
              <a:t>Linguistic</a:t>
            </a:r>
            <a:r>
              <a:rPr lang="el-GR" sz="2000" b="1" dirty="0">
                <a:latin typeface="Calibri"/>
                <a:ea typeface="Calibri"/>
                <a:cs typeface="Calibri"/>
                <a:sym typeface="Calibri"/>
              </a:rPr>
              <a:t> </a:t>
            </a:r>
            <a:r>
              <a:rPr lang="el-GR" sz="2000" b="1" dirty="0" err="1">
                <a:latin typeface="Calibri"/>
                <a:ea typeface="Calibri"/>
                <a:cs typeface="Calibri"/>
                <a:sym typeface="Calibri"/>
              </a:rPr>
              <a:t>material</a:t>
            </a:r>
            <a:r>
              <a:rPr lang="el-GR" sz="2000" b="1" dirty="0">
                <a:latin typeface="Calibri"/>
                <a:ea typeface="Calibri"/>
                <a:cs typeface="Calibri"/>
                <a:sym typeface="Calibri"/>
              </a:rPr>
              <a:t> </a:t>
            </a:r>
            <a:r>
              <a:rPr lang="el-GR" sz="2000" b="1" dirty="0" err="1">
                <a:latin typeface="Calibri"/>
                <a:ea typeface="Calibri"/>
                <a:cs typeface="Calibri"/>
                <a:sym typeface="Calibri"/>
              </a:rPr>
              <a:t>by</a:t>
            </a:r>
            <a:r>
              <a:rPr lang="el-GR" sz="2000" b="1" dirty="0">
                <a:latin typeface="Calibri"/>
                <a:ea typeface="Calibri"/>
                <a:cs typeface="Calibri"/>
                <a:sym typeface="Calibri"/>
              </a:rPr>
              <a:t> the </a:t>
            </a:r>
            <a:r>
              <a:rPr lang="el-GR" sz="2000" b="1" dirty="0" err="1">
                <a:latin typeface="Calibri"/>
                <a:ea typeface="Calibri"/>
                <a:cs typeface="Calibri"/>
                <a:sym typeface="Calibri"/>
              </a:rPr>
              <a:t>community</a:t>
            </a:r>
            <a:endParaRPr sz="2000" b="1" dirty="0">
              <a:latin typeface="Calibri"/>
              <a:ea typeface="Calibri"/>
              <a:cs typeface="Calibri"/>
              <a:sym typeface="Calibri"/>
            </a:endParaRPr>
          </a:p>
        </p:txBody>
      </p:sp>
      <p:pic>
        <p:nvPicPr>
          <p:cNvPr id="248" name="Google Shape;248;g356d82475d3_0_7" title="an ola ta paidia tis gis.jpg"/>
          <p:cNvPicPr preferRelativeResize="0"/>
          <p:nvPr/>
        </p:nvPicPr>
        <p:blipFill>
          <a:blip r:embed="rId4">
            <a:alphaModFix/>
          </a:blip>
          <a:stretch>
            <a:fillRect/>
          </a:stretch>
        </p:blipFill>
        <p:spPr>
          <a:xfrm>
            <a:off x="254175" y="2167000"/>
            <a:ext cx="5587648" cy="4017726"/>
          </a:xfrm>
          <a:prstGeom prst="rect">
            <a:avLst/>
          </a:prstGeom>
          <a:noFill/>
          <a:ln>
            <a:noFill/>
          </a:ln>
        </p:spPr>
      </p:pic>
      <p:sp>
        <p:nvSpPr>
          <p:cNvPr id="249" name="Google Shape;249;g356d82475d3_0_7"/>
          <p:cNvSpPr txBox="1"/>
          <p:nvPr/>
        </p:nvSpPr>
        <p:spPr>
          <a:xfrm>
            <a:off x="6161100" y="3429000"/>
            <a:ext cx="5913900" cy="3357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00" b="1" i="0" u="none" strike="noStrike" kern="0" cap="none" spc="0" normalizeH="0" baseline="0" noProof="0" dirty="0">
              <a:ln>
                <a:noFill/>
              </a:ln>
              <a:solidFill>
                <a:srgbClr val="000000"/>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sng" strike="noStrike" kern="0" cap="none" spc="0" normalizeH="0" baseline="0" noProof="0" dirty="0">
                <a:ln>
                  <a:noFill/>
                </a:ln>
                <a:solidFill>
                  <a:srgbClr val="FFFFFF"/>
                </a:solidFill>
                <a:effectLst/>
                <a:uLnTx/>
                <a:uFillTx/>
                <a:latin typeface="Arial"/>
                <a:cs typeface="Arial"/>
                <a:sym typeface="Arial"/>
              </a:rPr>
              <a:t>Παιδαγωγική Διάσταση</a:t>
            </a:r>
            <a:endParaRPr kumimoji="0" sz="1500" b="1" i="0" u="sng"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none" strike="noStrike" kern="0" cap="none" spc="0" normalizeH="0" baseline="0" noProof="0" dirty="0">
                <a:ln>
                  <a:noFill/>
                </a:ln>
                <a:solidFill>
                  <a:srgbClr val="FFFFFF"/>
                </a:solidFill>
                <a:effectLst/>
                <a:uLnTx/>
                <a:uFillTx/>
                <a:latin typeface="Arial"/>
                <a:cs typeface="Arial"/>
                <a:sym typeface="Arial"/>
              </a:rPr>
              <a:t>Ένταξη της Ρομανί στο Αναλυτικό Πρόγραμμα  Αναθεώρηση του αναλυτικού προγράμματος / καταγραφή διδακτικών ωρών (8 διδακτικές ώρες)</a:t>
            </a:r>
            <a:endParaRPr kumimoji="0" sz="1500" b="1" i="0" u="none"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sng" strike="noStrike" kern="0" cap="none" spc="0" normalizeH="0" baseline="0" noProof="0" dirty="0">
                <a:ln>
                  <a:noFill/>
                </a:ln>
                <a:solidFill>
                  <a:srgbClr val="FFFFFF"/>
                </a:solidFill>
                <a:effectLst/>
                <a:uLnTx/>
                <a:uFillTx/>
                <a:latin typeface="Arial"/>
                <a:cs typeface="Arial"/>
                <a:sym typeface="Arial"/>
              </a:rPr>
              <a:t>Κοινωνική Διάσταση</a:t>
            </a:r>
            <a:endParaRPr kumimoji="0" sz="1500" b="1" i="0" u="sng"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none" strike="noStrike" kern="0" cap="none" spc="0" normalizeH="0" baseline="0" noProof="0" dirty="0">
                <a:ln>
                  <a:noFill/>
                </a:ln>
                <a:solidFill>
                  <a:srgbClr val="FFFFFF"/>
                </a:solidFill>
                <a:effectLst/>
                <a:uLnTx/>
                <a:uFillTx/>
                <a:latin typeface="Arial"/>
                <a:cs typeface="Arial"/>
                <a:sym typeface="Arial"/>
              </a:rPr>
              <a:t>Αποδοχή από την Κοινότητα των </a:t>
            </a:r>
            <a:r>
              <a:rPr kumimoji="0" lang="el-GR" sz="1500" b="1" i="0" u="none" strike="noStrike" kern="0" cap="none" spc="0" normalizeH="0" baseline="0" noProof="0" dirty="0" err="1">
                <a:ln>
                  <a:noFill/>
                </a:ln>
                <a:solidFill>
                  <a:srgbClr val="FFFFFF"/>
                </a:solidFill>
                <a:effectLst/>
                <a:uLnTx/>
                <a:uFillTx/>
                <a:latin typeface="Arial"/>
                <a:cs typeface="Arial"/>
                <a:sym typeface="Arial"/>
              </a:rPr>
              <a:t>Ρομά</a:t>
            </a:r>
            <a:r>
              <a:rPr lang="el-GR" sz="1500" b="1" kern="0" dirty="0">
                <a:solidFill>
                  <a:srgbClr val="FFFFFF"/>
                </a:solidFill>
                <a:latin typeface="Arial"/>
                <a:cs typeface="Arial"/>
                <a:sym typeface="Arial"/>
              </a:rPr>
              <a:t>. </a:t>
            </a:r>
            <a:r>
              <a:rPr kumimoji="0" lang="el-GR" sz="1500" b="1" i="0" u="none" strike="noStrike" kern="0" cap="none" spc="0" normalizeH="0" baseline="0" noProof="0" dirty="0">
                <a:ln>
                  <a:noFill/>
                </a:ln>
                <a:solidFill>
                  <a:srgbClr val="FFFFFF"/>
                </a:solidFill>
                <a:effectLst/>
                <a:uLnTx/>
                <a:uFillTx/>
                <a:latin typeface="Arial"/>
                <a:cs typeface="Arial"/>
                <a:sym typeface="Arial"/>
              </a:rPr>
              <a:t>Συνεντεύξεις με γονείς και εκπροσώπους της κοινότητας, αξιολόγηση των συνεντεύξεων</a:t>
            </a:r>
            <a:endParaRPr kumimoji="0" sz="1500" b="1" i="0" u="none"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none" strike="noStrike" kern="0" cap="none" spc="0" normalizeH="0" baseline="0" noProof="0" dirty="0">
                <a:ln>
                  <a:noFill/>
                </a:ln>
                <a:solidFill>
                  <a:srgbClr val="FFFFFF"/>
                </a:solidFill>
                <a:effectLst/>
                <a:uLnTx/>
                <a:uFillTx/>
                <a:latin typeface="Arial"/>
                <a:cs typeface="Arial"/>
                <a:sym typeface="Arial"/>
              </a:rPr>
              <a:t>Ενίσχυση των Σχέσεων Σχολείου και Οικογένειας</a:t>
            </a:r>
            <a:endParaRPr kumimoji="0" sz="1500" b="1" i="0" u="none"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sng" strike="noStrike" kern="0" cap="none" spc="0" normalizeH="0" baseline="0" noProof="0" dirty="0">
                <a:ln>
                  <a:noFill/>
                </a:ln>
                <a:solidFill>
                  <a:srgbClr val="FFFFFF"/>
                </a:solidFill>
                <a:effectLst/>
                <a:uLnTx/>
                <a:uFillTx/>
                <a:latin typeface="Arial"/>
                <a:cs typeface="Arial"/>
                <a:sym typeface="Arial"/>
              </a:rPr>
              <a:t>Πολιτισμική Διάσταση</a:t>
            </a:r>
            <a:endParaRPr kumimoji="0" sz="1500" b="1" i="0" u="sng"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none" strike="noStrike" kern="0" cap="none" spc="0" normalizeH="0" baseline="0" noProof="0" dirty="0">
                <a:ln>
                  <a:noFill/>
                </a:ln>
                <a:solidFill>
                  <a:srgbClr val="FFFFFF"/>
                </a:solidFill>
                <a:effectLst/>
                <a:uLnTx/>
                <a:uFillTx/>
                <a:latin typeface="Arial"/>
                <a:cs typeface="Arial"/>
                <a:sym typeface="Arial"/>
              </a:rPr>
              <a:t>Σεβασμός και Προώθηση της Πολιτισμικής Ταυτότητας</a:t>
            </a:r>
            <a:endParaRPr kumimoji="0" sz="1500" b="1" i="0" u="none" strike="noStrike" kern="0" cap="none" spc="0" normalizeH="0" baseline="0" noProof="0" dirty="0">
              <a:ln>
                <a:noFill/>
              </a:ln>
              <a:solidFill>
                <a:srgbClr val="FFFFFF"/>
              </a:solidFill>
              <a:effectLst/>
              <a:uLnTx/>
              <a:uFillTx/>
              <a:latin typeface="Arial"/>
              <a:cs typeface="Arial"/>
              <a:sym typeface="Arial"/>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rial"/>
              <a:buChar char="●"/>
              <a:tabLst/>
              <a:defRPr/>
            </a:pPr>
            <a:r>
              <a:rPr kumimoji="0" lang="el-GR" sz="1500" b="1" i="0" u="none" strike="noStrike" kern="0" cap="none" spc="0" normalizeH="0" baseline="0" noProof="0" dirty="0">
                <a:ln>
                  <a:noFill/>
                </a:ln>
                <a:solidFill>
                  <a:srgbClr val="FFFFFF"/>
                </a:solidFill>
                <a:effectLst/>
                <a:uLnTx/>
                <a:uFillTx/>
                <a:latin typeface="Arial"/>
                <a:cs typeface="Arial"/>
                <a:sym typeface="Arial"/>
              </a:rPr>
              <a:t>Παραγωγή Πολιτιστικού και Γλωσσικού Υλικού από την Κοινότητα </a:t>
            </a:r>
            <a:endParaRPr kumimoji="0" sz="1500" b="1"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C3E4A34-C288-B949-002B-0CA699340D81}"/>
              </a:ext>
            </a:extLst>
          </p:cNvPr>
          <p:cNvSpPr>
            <a:spLocks noGrp="1"/>
          </p:cNvSpPr>
          <p:nvPr>
            <p:ph type="title"/>
          </p:nvPr>
        </p:nvSpPr>
        <p:spPr>
          <a:xfrm>
            <a:off x="-1" y="0"/>
            <a:ext cx="4059049" cy="6858000"/>
          </a:xfrm>
          <a:solidFill>
            <a:schemeClr val="accent1">
              <a:lumMod val="40000"/>
              <a:lumOff val="60000"/>
            </a:schemeClr>
          </a:solidFill>
        </p:spPr>
        <p:txBody>
          <a:bodyPr anchor="t">
            <a:normAutofit/>
          </a:bodyPr>
          <a:lstStyle/>
          <a:p>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r>
              <a:rPr lang="el-GR" sz="3600" dirty="0">
                <a:solidFill>
                  <a:srgbClr val="FFFFFF"/>
                </a:solidFill>
                <a:latin typeface="Calibri" panose="020F0502020204030204" pitchFamily="34" charset="0"/>
                <a:cs typeface="Calibri" panose="020F0502020204030204" pitchFamily="34" charset="0"/>
              </a:rPr>
              <a:t>10</a:t>
            </a:r>
            <a:r>
              <a:rPr lang="el-GR" sz="3600" baseline="30000" dirty="0">
                <a:solidFill>
                  <a:srgbClr val="FFFFFF"/>
                </a:solidFill>
                <a:latin typeface="Calibri" panose="020F0502020204030204" pitchFamily="34" charset="0"/>
                <a:cs typeface="Calibri" panose="020F0502020204030204" pitchFamily="34" charset="0"/>
              </a:rPr>
              <a:t>ο</a:t>
            </a:r>
            <a:r>
              <a:rPr lang="el-GR" sz="3600" dirty="0">
                <a:solidFill>
                  <a:srgbClr val="FFFFFF"/>
                </a:solidFill>
                <a:latin typeface="Calibri" panose="020F0502020204030204" pitchFamily="34" charset="0"/>
                <a:cs typeface="Calibri" panose="020F0502020204030204" pitchFamily="34" charset="0"/>
              </a:rPr>
              <a:t> Δημοτικό Σχ.  Νέας Ιωνίας </a:t>
            </a:r>
            <a:br>
              <a:rPr lang="en-US" sz="3600" dirty="0">
                <a:solidFill>
                  <a:srgbClr val="FFFFFF"/>
                </a:solidFill>
                <a:latin typeface="Calibri" panose="020F0502020204030204" pitchFamily="34" charset="0"/>
                <a:cs typeface="Calibri" panose="020F0502020204030204" pitchFamily="34" charset="0"/>
              </a:rPr>
            </a:br>
            <a:r>
              <a:rPr lang="el-GR" sz="3600" dirty="0">
                <a:solidFill>
                  <a:srgbClr val="FFFFFF"/>
                </a:solidFill>
                <a:latin typeface="Calibri" panose="020F0502020204030204" pitchFamily="34" charset="0"/>
                <a:cs typeface="Calibri" panose="020F0502020204030204" pitchFamily="34" charset="0"/>
              </a:rPr>
              <a:t>Βόλος, Ελλάδα</a:t>
            </a: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r>
              <a:rPr lang="el-GR" sz="3600" dirty="0">
                <a:solidFill>
                  <a:srgbClr val="FFFFFF"/>
                </a:solidFill>
                <a:latin typeface="Calibri" panose="020F0502020204030204" pitchFamily="34" charset="0"/>
                <a:cs typeface="Calibri" panose="020F0502020204030204" pitchFamily="34" charset="0"/>
              </a:rPr>
              <a:t>10</a:t>
            </a:r>
            <a:r>
              <a:rPr lang="en-US" sz="3600" baseline="30000" dirty="0" err="1">
                <a:solidFill>
                  <a:srgbClr val="FFFFFF"/>
                </a:solidFill>
                <a:latin typeface="Calibri" panose="020F0502020204030204" pitchFamily="34" charset="0"/>
                <a:cs typeface="Calibri" panose="020F0502020204030204" pitchFamily="34" charset="0"/>
              </a:rPr>
              <a:t>th</a:t>
            </a:r>
            <a:r>
              <a:rPr lang="en-US" sz="3600" dirty="0">
                <a:solidFill>
                  <a:srgbClr val="FFFFFF"/>
                </a:solidFill>
                <a:latin typeface="Calibri" panose="020F0502020204030204" pitchFamily="34" charset="0"/>
                <a:cs typeface="Calibri" panose="020F0502020204030204" pitchFamily="34" charset="0"/>
              </a:rPr>
              <a:t> Elementary School of New Ionia</a:t>
            </a:r>
            <a:br>
              <a:rPr lang="en-US" sz="3600" dirty="0">
                <a:solidFill>
                  <a:srgbClr val="FFFFFF"/>
                </a:solidFill>
                <a:latin typeface="Calibri" panose="020F0502020204030204" pitchFamily="34" charset="0"/>
                <a:cs typeface="Calibri" panose="020F0502020204030204" pitchFamily="34" charset="0"/>
              </a:rPr>
            </a:br>
            <a:r>
              <a:rPr lang="en-US" sz="3600" dirty="0">
                <a:solidFill>
                  <a:srgbClr val="FFFFFF"/>
                </a:solidFill>
                <a:latin typeface="Calibri" panose="020F0502020204030204" pitchFamily="34" charset="0"/>
                <a:cs typeface="Calibri" panose="020F0502020204030204" pitchFamily="34" charset="0"/>
              </a:rPr>
              <a:t>Volos, Greece</a:t>
            </a:r>
            <a:br>
              <a:rPr lang="el-GR" sz="3600" dirty="0">
                <a:solidFill>
                  <a:srgbClr val="FFFFFF"/>
                </a:solidFill>
                <a:latin typeface="Calibri" panose="020F0502020204030204" pitchFamily="34" charset="0"/>
                <a:cs typeface="Calibri" panose="020F0502020204030204" pitchFamily="34" charset="0"/>
              </a:rPr>
            </a:br>
            <a:endParaRPr lang="el-GR" sz="3600" dirty="0">
              <a:solidFill>
                <a:srgbClr val="FFFFFF"/>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79146851-1C07-3D27-506B-8DDC9F44CA51}"/>
              </a:ext>
            </a:extLst>
          </p:cNvPr>
          <p:cNvSpPr>
            <a:spLocks noGrp="1"/>
          </p:cNvSpPr>
          <p:nvPr>
            <p:ph sz="half" idx="1"/>
          </p:nvPr>
        </p:nvSpPr>
        <p:spPr>
          <a:xfrm>
            <a:off x="4346811" y="197962"/>
            <a:ext cx="3461328" cy="6787037"/>
          </a:xfrm>
        </p:spPr>
        <p:txBody>
          <a:bodyPr>
            <a:normAutofit/>
          </a:bodyPr>
          <a:lstStyle/>
          <a:p>
            <a:r>
              <a:rPr lang="el-GR" sz="2000" b="1" dirty="0">
                <a:latin typeface="Calibri" panose="020F0502020204030204" pitchFamily="34" charset="0"/>
                <a:cs typeface="Calibri" panose="020F0502020204030204" pitchFamily="34" charset="0"/>
              </a:rPr>
              <a:t>Τόπος</a:t>
            </a:r>
            <a:r>
              <a:rPr lang="el-GR" sz="2000" dirty="0">
                <a:latin typeface="Calibri" panose="020F0502020204030204" pitchFamily="34" charset="0"/>
                <a:cs typeface="Calibri" panose="020F0502020204030204" pitchFamily="34" charset="0"/>
              </a:rPr>
              <a:t>: Νέα Ιωνία, Βόλος Ελλάδα</a:t>
            </a:r>
            <a:endParaRPr lang="en-US"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30 </a:t>
            </a:r>
            <a:r>
              <a:rPr lang="el-GR" sz="2000" b="1" dirty="0">
                <a:latin typeface="Calibri" panose="020F0502020204030204" pitchFamily="34" charset="0"/>
                <a:cs typeface="Calibri" panose="020F0502020204030204" pitchFamily="34" charset="0"/>
              </a:rPr>
              <a:t>Εκπαιδευτικοί</a:t>
            </a:r>
          </a:p>
          <a:p>
            <a:r>
              <a:rPr lang="el-GR" sz="2000" dirty="0">
                <a:latin typeface="Calibri" panose="020F0502020204030204" pitchFamily="34" charset="0"/>
                <a:cs typeface="Calibri" panose="020F0502020204030204" pitchFamily="34" charset="0"/>
              </a:rPr>
              <a:t>260 </a:t>
            </a:r>
            <a:r>
              <a:rPr lang="el-GR" sz="2000" b="1" dirty="0">
                <a:latin typeface="Calibri" panose="020F0502020204030204" pitchFamily="34" charset="0"/>
                <a:cs typeface="Calibri" panose="020F0502020204030204" pitchFamily="34" charset="0"/>
              </a:rPr>
              <a:t>μαθητές</a:t>
            </a:r>
          </a:p>
          <a:p>
            <a:pPr lvl="1"/>
            <a:r>
              <a:rPr lang="el-GR" sz="2000" dirty="0">
                <a:latin typeface="Calibri" panose="020F0502020204030204" pitchFamily="34" charset="0"/>
                <a:cs typeface="Calibri" panose="020F0502020204030204" pitchFamily="34" charset="0"/>
              </a:rPr>
              <a:t>248 Ρομά</a:t>
            </a:r>
          </a:p>
          <a:p>
            <a:pPr lvl="1"/>
            <a:r>
              <a:rPr lang="el-GR" sz="2000" dirty="0">
                <a:latin typeface="Calibri" panose="020F0502020204030204" pitchFamily="34" charset="0"/>
                <a:cs typeface="Calibri" panose="020F0502020204030204" pitchFamily="34" charset="0"/>
              </a:rPr>
              <a:t>5 αλλοδαποί</a:t>
            </a:r>
          </a:p>
          <a:p>
            <a:r>
              <a:rPr lang="el-GR" sz="2000" dirty="0">
                <a:latin typeface="Calibri" panose="020F0502020204030204" pitchFamily="34" charset="0"/>
                <a:cs typeface="Calibri" panose="020F0502020204030204" pitchFamily="34" charset="0"/>
              </a:rPr>
              <a:t>14 </a:t>
            </a:r>
            <a:r>
              <a:rPr lang="el-GR" sz="2000" b="1" dirty="0">
                <a:latin typeface="Calibri" panose="020F0502020204030204" pitchFamily="34" charset="0"/>
                <a:cs typeface="Calibri" panose="020F0502020204030204" pitchFamily="34" charset="0"/>
              </a:rPr>
              <a:t>τμήματα</a:t>
            </a:r>
          </a:p>
          <a:p>
            <a:r>
              <a:rPr lang="el-GR" sz="2000" dirty="0">
                <a:latin typeface="Calibri" panose="020F0502020204030204" pitchFamily="34" charset="0"/>
                <a:cs typeface="Calibri" panose="020F0502020204030204" pitchFamily="34" charset="0"/>
              </a:rPr>
              <a:t>Άλλες </a:t>
            </a:r>
            <a:r>
              <a:rPr lang="el-GR" sz="2000" b="1" dirty="0">
                <a:latin typeface="Calibri" panose="020F0502020204030204" pitchFamily="34" charset="0"/>
                <a:cs typeface="Calibri" panose="020F0502020204030204" pitchFamily="34" charset="0"/>
              </a:rPr>
              <a:t>γλώσσες</a:t>
            </a:r>
            <a:r>
              <a:rPr lang="el-GR" sz="2000" dirty="0">
                <a:latin typeface="Calibri" panose="020F0502020204030204" pitchFamily="34" charset="0"/>
                <a:cs typeface="Calibri" panose="020F0502020204030204" pitchFamily="34" charset="0"/>
              </a:rPr>
              <a:t> της </a:t>
            </a:r>
            <a:r>
              <a:rPr lang="el-GR" sz="2000" b="1" dirty="0">
                <a:latin typeface="Calibri" panose="020F0502020204030204" pitchFamily="34" charset="0"/>
                <a:cs typeface="Calibri" panose="020F0502020204030204" pitchFamily="34" charset="0"/>
              </a:rPr>
              <a:t>οικογένειας</a:t>
            </a:r>
            <a:r>
              <a:rPr lang="el-GR" sz="2000" dirty="0">
                <a:latin typeface="Calibri" panose="020F0502020204030204" pitchFamily="34" charset="0"/>
                <a:cs typeface="Calibri" panose="020F0502020204030204" pitchFamily="34" charset="0"/>
              </a:rPr>
              <a:t>: Αλβανικά, Σέρβικα</a:t>
            </a:r>
          </a:p>
          <a:p>
            <a:r>
              <a:rPr lang="el-GR" sz="2000" dirty="0">
                <a:latin typeface="Calibri" panose="020F0502020204030204" pitchFamily="34" charset="0"/>
                <a:cs typeface="Calibri" panose="020F0502020204030204" pitchFamily="34" charset="0"/>
              </a:rPr>
              <a:t>Τμήμα ένταξης, Τ. Υποδοχής</a:t>
            </a:r>
          </a:p>
          <a:p>
            <a:r>
              <a:rPr lang="el-GR" sz="2000" b="1" dirty="0">
                <a:latin typeface="Calibri" panose="020F0502020204030204" pitchFamily="34" charset="0"/>
                <a:cs typeface="Calibri" panose="020F0502020204030204" pitchFamily="34" charset="0"/>
              </a:rPr>
              <a:t>Συμμετοχή</a:t>
            </a:r>
            <a:r>
              <a:rPr lang="el-GR" sz="2000" dirty="0">
                <a:latin typeface="Calibri" panose="020F0502020204030204" pitchFamily="34" charset="0"/>
                <a:cs typeface="Calibri" panose="020F0502020204030204" pitchFamily="34" charset="0"/>
              </a:rPr>
              <a:t>: Όλο το σχολείο</a:t>
            </a:r>
          </a:p>
          <a:p>
            <a:endParaRPr lang="el-GR" sz="2000" dirty="0">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D8DA3C07-16BF-922E-65FD-9DE0CCFD966D}"/>
              </a:ext>
            </a:extLst>
          </p:cNvPr>
          <p:cNvSpPr>
            <a:spLocks noGrp="1"/>
          </p:cNvSpPr>
          <p:nvPr>
            <p:ph sz="half" idx="2"/>
          </p:nvPr>
        </p:nvSpPr>
        <p:spPr>
          <a:xfrm>
            <a:off x="8207299" y="197962"/>
            <a:ext cx="4070194" cy="6438507"/>
          </a:xfrm>
        </p:spPr>
        <p:txBody>
          <a:bodyPr>
            <a:normAutofit/>
          </a:bodyPr>
          <a:lstStyle/>
          <a:p>
            <a:r>
              <a:rPr lang="en-US" sz="2000" dirty="0">
                <a:latin typeface="Calibri" panose="020F0502020204030204" pitchFamily="34" charset="0"/>
                <a:cs typeface="Calibri" panose="020F0502020204030204" pitchFamily="34" charset="0"/>
              </a:rPr>
              <a:t>Region</a:t>
            </a:r>
            <a:r>
              <a:rPr lang="el-GR" sz="2000"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Nea Ionia, Volos Greece</a:t>
            </a:r>
          </a:p>
          <a:p>
            <a:r>
              <a:rPr lang="en-US" sz="2000" dirty="0">
                <a:latin typeface="Calibri" panose="020F0502020204030204" pitchFamily="34" charset="0"/>
                <a:cs typeface="Calibri" panose="020F0502020204030204" pitchFamily="34" charset="0"/>
              </a:rPr>
              <a:t>30 Teachers</a:t>
            </a:r>
          </a:p>
          <a:p>
            <a:r>
              <a:rPr lang="en-US" sz="2000" dirty="0">
                <a:latin typeface="Calibri" panose="020F0502020204030204" pitchFamily="34" charset="0"/>
                <a:cs typeface="Calibri" panose="020F0502020204030204" pitchFamily="34" charset="0"/>
              </a:rPr>
              <a:t>260 Students</a:t>
            </a:r>
          </a:p>
          <a:p>
            <a:r>
              <a:rPr lang="en-US" sz="2000" dirty="0">
                <a:latin typeface="Calibri" panose="020F0502020204030204" pitchFamily="34" charset="0"/>
                <a:cs typeface="Calibri" panose="020F0502020204030204" pitchFamily="34" charset="0"/>
              </a:rPr>
              <a:t>248 Roma</a:t>
            </a:r>
          </a:p>
          <a:p>
            <a:r>
              <a:rPr lang="en-US" sz="2000" dirty="0">
                <a:latin typeface="Calibri" panose="020F0502020204030204" pitchFamily="34" charset="0"/>
                <a:cs typeface="Calibri" panose="020F0502020204030204" pitchFamily="34" charset="0"/>
              </a:rPr>
              <a:t>5 Other nationalities</a:t>
            </a:r>
          </a:p>
          <a:p>
            <a:r>
              <a:rPr lang="en-US" sz="2000" dirty="0">
                <a:latin typeface="Calibri" panose="020F0502020204030204" pitchFamily="34" charset="0"/>
                <a:cs typeface="Calibri" panose="020F0502020204030204" pitchFamily="34" charset="0"/>
              </a:rPr>
              <a:t>15 Classes</a:t>
            </a:r>
          </a:p>
          <a:p>
            <a:r>
              <a:rPr lang="en-US" sz="2000" dirty="0">
                <a:latin typeface="Calibri" panose="020F0502020204030204" pitchFamily="34" charset="0"/>
                <a:cs typeface="Calibri" panose="020F0502020204030204" pitchFamily="34" charset="0"/>
              </a:rPr>
              <a:t>Other Family languages: Albanian, Serbian</a:t>
            </a:r>
          </a:p>
          <a:p>
            <a:r>
              <a:rPr lang="en-US" sz="2000" dirty="0">
                <a:latin typeface="Calibri" panose="020F0502020204030204" pitchFamily="34" charset="0"/>
                <a:cs typeface="Calibri" panose="020F0502020204030204" pitchFamily="34" charset="0"/>
              </a:rPr>
              <a:t>Integration</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and Reception Class</a:t>
            </a:r>
            <a:endParaRPr lang="el-GR"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Participation The whole school</a:t>
            </a:r>
            <a:endParaRPr lang="el-GR" sz="2000" dirty="0">
              <a:latin typeface="Calibri" panose="020F0502020204030204"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35D6BA0C-228B-22AA-4F36-C6BFE651B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 y="6495068"/>
            <a:ext cx="1639031" cy="362932"/>
          </a:xfrm>
          <a:prstGeom prst="rect">
            <a:avLst/>
          </a:prstGeom>
        </p:spPr>
      </p:pic>
      <p:pic>
        <p:nvPicPr>
          <p:cNvPr id="6" name="Εικόνα 5">
            <a:extLst>
              <a:ext uri="{FF2B5EF4-FFF2-40B4-BE49-F238E27FC236}">
                <a16:creationId xmlns:a16="http://schemas.microsoft.com/office/drawing/2014/main" id="{0C7C05E4-DEE4-8933-CF13-D4C403D2BB33}"/>
              </a:ext>
            </a:extLst>
          </p:cNvPr>
          <p:cNvPicPr>
            <a:picLocks noChangeAspect="1"/>
          </p:cNvPicPr>
          <p:nvPr/>
        </p:nvPicPr>
        <p:blipFill>
          <a:blip r:embed="rId3"/>
          <a:stretch>
            <a:fillRect/>
          </a:stretch>
        </p:blipFill>
        <p:spPr>
          <a:xfrm>
            <a:off x="1805286" y="6400800"/>
            <a:ext cx="2219792" cy="45720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13" y="-1"/>
            <a:ext cx="2438400"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850" y="4658112"/>
            <a:ext cx="4152900" cy="219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72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Θέση περιεχομένου 3">
            <a:extLst>
              <a:ext uri="{FF2B5EF4-FFF2-40B4-BE49-F238E27FC236}">
                <a16:creationId xmlns:a16="http://schemas.microsoft.com/office/drawing/2014/main" id="{B85716B3-DD2A-76F1-2581-47A0866D0BF3}"/>
              </a:ext>
            </a:extLst>
          </p:cNvPr>
          <p:cNvSpPr>
            <a:spLocks noGrp="1"/>
          </p:cNvSpPr>
          <p:nvPr>
            <p:ph sz="half" idx="2"/>
          </p:nvPr>
        </p:nvSpPr>
        <p:spPr>
          <a:xfrm>
            <a:off x="8170582" y="0"/>
            <a:ext cx="4021417" cy="6858000"/>
          </a:xfrm>
          <a:ln w="19050">
            <a:solidFill>
              <a:schemeClr val="accent2">
                <a:lumMod val="75000"/>
              </a:schemeClr>
            </a:solidFill>
          </a:ln>
        </p:spPr>
        <p:txBody>
          <a:bodyPr>
            <a:normAutofit/>
          </a:bodyPr>
          <a:lstStyle/>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Goal: Raising awareness among students and parents.</a:t>
            </a:r>
            <a:endParaRPr lang="el-GR"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Means/Materials:</a:t>
            </a:r>
            <a:endParaRPr lang="el-GR"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Description:</a:t>
            </a:r>
            <a:r>
              <a:rPr lang="el-GR" sz="2000" dirty="0">
                <a:latin typeface="Calibri" panose="020F0502020204030204" pitchFamily="34" charset="0"/>
                <a:cs typeface="Calibri" panose="020F0502020204030204" pitchFamily="34" charset="0"/>
              </a:rPr>
              <a:t>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Through experiential activities, students identities, Roma customs, games, dietary and clothing habits were presented. A folklore museum dedicated to their Roma culture was created, which also served as a museum corner within the school premises. Bilingual signs and announcements were also produced.</a:t>
            </a:r>
            <a:endParaRPr lang="el-GR" sz="2000" dirty="0">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Evaluation:</a:t>
            </a:r>
            <a:r>
              <a:rPr lang="el-GR"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The initiative was positively received and accepted by both parents and children. </a:t>
            </a:r>
            <a:endParaRPr lang="el-GR" sz="2000" dirty="0"/>
          </a:p>
        </p:txBody>
      </p:sp>
      <p:pic>
        <p:nvPicPr>
          <p:cNvPr id="5" name="Εικόνα 4">
            <a:extLst>
              <a:ext uri="{FF2B5EF4-FFF2-40B4-BE49-F238E27FC236}">
                <a16:creationId xmlns:a16="http://schemas.microsoft.com/office/drawing/2014/main" id="{9D5E8DD2-DCB3-3321-C4C0-A7460E469760}"/>
              </a:ext>
            </a:extLst>
          </p:cNvPr>
          <p:cNvPicPr>
            <a:picLocks noChangeAspect="1"/>
          </p:cNvPicPr>
          <p:nvPr/>
        </p:nvPicPr>
        <p:blipFill>
          <a:blip r:embed="rId5"/>
          <a:stretch>
            <a:fillRect/>
          </a:stretch>
        </p:blipFill>
        <p:spPr>
          <a:xfrm>
            <a:off x="-1" y="6400760"/>
            <a:ext cx="3938357" cy="457240"/>
          </a:xfrm>
          <a:prstGeom prst="rect">
            <a:avLst/>
          </a:prstGeom>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416950"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Διαφ3">
            <a:hlinkClick r:id="" action="ppaction://media"/>
            <a:extLst>
              <a:ext uri="{FF2B5EF4-FFF2-40B4-BE49-F238E27FC236}">
                <a16:creationId xmlns:a16="http://schemas.microsoft.com/office/drawing/2014/main" id="{85107C9D-C876-6743-B201-054D1D5F433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9171" y="3701481"/>
            <a:ext cx="4790572" cy="2699279"/>
          </a:xfrm>
          <a:prstGeom prst="rect">
            <a:avLst/>
          </a:prstGeom>
        </p:spPr>
      </p:pic>
      <p:sp>
        <p:nvSpPr>
          <p:cNvPr id="3" name="Θέση περιεχομένου 2">
            <a:extLst>
              <a:ext uri="{FF2B5EF4-FFF2-40B4-BE49-F238E27FC236}">
                <a16:creationId xmlns:a16="http://schemas.microsoft.com/office/drawing/2014/main" id="{09FEE014-FB4F-7CC3-748B-41EE99DA5912}"/>
              </a:ext>
            </a:extLst>
          </p:cNvPr>
          <p:cNvSpPr>
            <a:spLocks noGrp="1"/>
          </p:cNvSpPr>
          <p:nvPr>
            <p:ph sz="half" idx="1"/>
          </p:nvPr>
        </p:nvSpPr>
        <p:spPr>
          <a:xfrm>
            <a:off x="4232228" y="0"/>
            <a:ext cx="3938357" cy="6858000"/>
          </a:xfrm>
          <a:solidFill>
            <a:schemeClr val="accent2">
              <a:lumMod val="60000"/>
              <a:lumOff val="40000"/>
            </a:schemeClr>
          </a:solidFill>
          <a:ln w="19050">
            <a:solidFill>
              <a:schemeClr val="accent2">
                <a:lumMod val="75000"/>
              </a:schemeClr>
            </a:solidFill>
          </a:ln>
        </p:spPr>
        <p:txBody>
          <a:bodyPr>
            <a:normAutofit/>
          </a:bodyPr>
          <a:lstStyle/>
          <a:p>
            <a:pPr>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Σκοπός: Ευαισθητοποίηση μαθητών και γονέων</a:t>
            </a:r>
          </a:p>
          <a:p>
            <a:pPr>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Μέσα/υλικά: </a:t>
            </a:r>
          </a:p>
          <a:p>
            <a:pPr>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Περιγραφή</a:t>
            </a:r>
          </a:p>
          <a:p>
            <a:pPr marL="0" indent="0" algn="just">
              <a:buNone/>
            </a:pPr>
            <a:r>
              <a:rPr lang="el-GR" sz="2000" dirty="0">
                <a:solidFill>
                  <a:schemeClr val="bg1"/>
                </a:solidFill>
                <a:latin typeface="Calibri" panose="020F0502020204030204" pitchFamily="34" charset="0"/>
                <a:cs typeface="Calibri" panose="020F0502020204030204" pitchFamily="34" charset="0"/>
              </a:rPr>
              <a:t>Μέσα από βιωματικές δράσεις παρουσιάστηκαν οι ταυτότητες των μαθητών/τριών, τα έθιμα των Ρομά, τα παιχνίδια, οι διατροφικές και ενδυματολογικές τους συνήθειες. Δημιουργήθηκε ένα λαογραφικό μουσείο αφιερωμένο στον πολιτισμό τους το οποίο αποτέλεσε και μουσειακή γωνία εντός του χώρου του σχολείου. Δημιουργήθηκαν δίγλωσσες πινακίδες – ανακοινώσεις. </a:t>
            </a:r>
          </a:p>
          <a:p>
            <a:pPr>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Αποτίμηση</a:t>
            </a:r>
          </a:p>
          <a:p>
            <a:pPr marL="0" indent="0">
              <a:buNone/>
            </a:pPr>
            <a:r>
              <a:rPr lang="el-GR" sz="2000" dirty="0">
                <a:solidFill>
                  <a:schemeClr val="bg1"/>
                </a:solidFill>
                <a:latin typeface="Calibri" panose="020F0502020204030204" pitchFamily="34" charset="0"/>
                <a:cs typeface="Calibri" panose="020F0502020204030204" pitchFamily="34" charset="0"/>
              </a:rPr>
              <a:t>Θετική υποδοχή και αποδοχή από γονείς και παιδιά. </a:t>
            </a:r>
          </a:p>
          <a:p>
            <a:pPr marL="0" indent="0">
              <a:buNone/>
            </a:pPr>
            <a:endParaRPr lang="el-GR" sz="2000" dirty="0">
              <a:solidFill>
                <a:schemeClr val="bg1"/>
              </a:solidFill>
              <a:latin typeface="Calibri" panose="020F0502020204030204" pitchFamily="34" charset="0"/>
              <a:cs typeface="Calibri" panose="020F0502020204030204" pitchFamily="34" charset="0"/>
            </a:endParaRPr>
          </a:p>
        </p:txBody>
      </p:sp>
      <p:sp>
        <p:nvSpPr>
          <p:cNvPr id="2" name="Τίτλος 1">
            <a:extLst>
              <a:ext uri="{FF2B5EF4-FFF2-40B4-BE49-F238E27FC236}">
                <a16:creationId xmlns:a16="http://schemas.microsoft.com/office/drawing/2014/main" id="{B89EA6E1-D356-E080-5090-0A75F34B4D4D}"/>
              </a:ext>
            </a:extLst>
          </p:cNvPr>
          <p:cNvSpPr>
            <a:spLocks noGrp="1"/>
          </p:cNvSpPr>
          <p:nvPr>
            <p:ph type="title"/>
          </p:nvPr>
        </p:nvSpPr>
        <p:spPr>
          <a:xfrm rot="20631824">
            <a:off x="864570" y="1159878"/>
            <a:ext cx="3076134" cy="2156621"/>
          </a:xfrm>
          <a:solidFill>
            <a:schemeClr val="accent2">
              <a:lumMod val="60000"/>
              <a:lumOff val="40000"/>
            </a:schemeClr>
          </a:solidFill>
        </p:spPr>
        <p:txBody>
          <a:bodyPr anchor="t">
            <a:normAutofit/>
          </a:bodyPr>
          <a:lstStyle/>
          <a:p>
            <a:r>
              <a:rPr lang="el-GR" sz="3600" dirty="0">
                <a:solidFill>
                  <a:srgbClr val="FFFFFF"/>
                </a:solidFill>
                <a:latin typeface="Calibri" panose="020F0502020204030204" pitchFamily="34" charset="0"/>
                <a:cs typeface="Calibri" panose="020F0502020204030204" pitchFamily="34" charset="0"/>
              </a:rPr>
              <a:t>Δράσεις </a:t>
            </a:r>
            <a:r>
              <a:rPr lang="el-GR" sz="3600" dirty="0" err="1">
                <a:solidFill>
                  <a:srgbClr val="FFFFFF"/>
                </a:solidFill>
                <a:latin typeface="Calibri" panose="020F0502020204030204" pitchFamily="34" charset="0"/>
                <a:cs typeface="Calibri" panose="020F0502020204030204" pitchFamily="34" charset="0"/>
              </a:rPr>
              <a:t>Ευαισθητο</a:t>
            </a:r>
            <a:r>
              <a:rPr lang="el-GR" sz="3600" dirty="0">
                <a:solidFill>
                  <a:srgbClr val="FFFFFF"/>
                </a:solidFill>
                <a:latin typeface="Calibri" panose="020F0502020204030204" pitchFamily="34" charset="0"/>
                <a:cs typeface="Calibri" panose="020F0502020204030204" pitchFamily="34" charset="0"/>
              </a:rPr>
              <a:t>-ποίησης Ενεργοποίησης</a:t>
            </a:r>
          </a:p>
        </p:txBody>
      </p:sp>
    </p:spTree>
    <p:extLst>
      <p:ext uri="{BB962C8B-B14F-4D97-AF65-F5344CB8AC3E}">
        <p14:creationId xmlns:p14="http://schemas.microsoft.com/office/powerpoint/2010/main" val="39708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89EA6E1-D356-E080-5090-0A75F34B4D4D}"/>
              </a:ext>
            </a:extLst>
          </p:cNvPr>
          <p:cNvSpPr>
            <a:spLocks noGrp="1"/>
          </p:cNvSpPr>
          <p:nvPr>
            <p:ph type="title"/>
          </p:nvPr>
        </p:nvSpPr>
        <p:spPr>
          <a:xfrm rot="20631824">
            <a:off x="1175452" y="1208967"/>
            <a:ext cx="2804864" cy="2003162"/>
          </a:xfrm>
          <a:solidFill>
            <a:schemeClr val="accent2">
              <a:lumMod val="60000"/>
              <a:lumOff val="40000"/>
            </a:schemeClr>
          </a:solidFill>
        </p:spPr>
        <p:txBody>
          <a:bodyPr anchor="t">
            <a:normAutofit/>
          </a:bodyPr>
          <a:lstStyle/>
          <a:p>
            <a:r>
              <a:rPr lang="el-GR" sz="3600" dirty="0">
                <a:solidFill>
                  <a:srgbClr val="FFFFFF"/>
                </a:solidFill>
                <a:latin typeface="Calibri" panose="020F0502020204030204" pitchFamily="34" charset="0"/>
                <a:cs typeface="Calibri" panose="020F0502020204030204" pitchFamily="34" charset="0"/>
              </a:rPr>
              <a:t>Δίγλωσσες Σχολικές Γιορτές </a:t>
            </a:r>
          </a:p>
        </p:txBody>
      </p:sp>
      <p:sp>
        <p:nvSpPr>
          <p:cNvPr id="4" name="Θέση περιεχομένου 3">
            <a:extLst>
              <a:ext uri="{FF2B5EF4-FFF2-40B4-BE49-F238E27FC236}">
                <a16:creationId xmlns:a16="http://schemas.microsoft.com/office/drawing/2014/main" id="{B85716B3-DD2A-76F1-2581-47A0866D0BF3}"/>
              </a:ext>
            </a:extLst>
          </p:cNvPr>
          <p:cNvSpPr>
            <a:spLocks noGrp="1"/>
          </p:cNvSpPr>
          <p:nvPr>
            <p:ph sz="half" idx="2"/>
          </p:nvPr>
        </p:nvSpPr>
        <p:spPr>
          <a:xfrm>
            <a:off x="8170582" y="0"/>
            <a:ext cx="4021417" cy="6858000"/>
          </a:xfrm>
          <a:ln w="19050">
            <a:solidFill>
              <a:schemeClr val="accent2">
                <a:lumMod val="75000"/>
              </a:schemeClr>
            </a:solidFill>
          </a:ln>
        </p:spPr>
        <p:txBody>
          <a:bodyPr>
            <a:normAutofit/>
          </a:bodyPr>
          <a:lstStyle/>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Goals: To motivate Roma students and enhance their involvement in all school celebrations</a:t>
            </a:r>
            <a:r>
              <a:rPr lang="el-GR" sz="200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Means/Materials: Costumes, posters, and materials for celebration stage sets</a:t>
            </a:r>
            <a:r>
              <a:rPr lang="el-GR" sz="200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Description: In all of the school’s festive events (October 28th, November 17th, Christmas, End-of-Year Celebration), the Romani language was also incorporated.</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Evaluation: There was increased willingness from Roma parents to allow and encourage their children to participate in school celebrations, as well as a significant rise in parental attendance at events. Cooperation and mutual support among students were also strengthened.</a:t>
            </a:r>
            <a:endParaRPr lang="el-GR" sz="2000" dirty="0">
              <a:latin typeface="Calibri" panose="020F0502020204030204" pitchFamily="34" charset="0"/>
              <a:cs typeface="Calibri" panose="020F0502020204030204" pitchFamily="34" charset="0"/>
            </a:endParaRPr>
          </a:p>
          <a:p>
            <a:endParaRPr lang="el-GR" sz="2000" dirty="0"/>
          </a:p>
        </p:txBody>
      </p:sp>
      <p:pic>
        <p:nvPicPr>
          <p:cNvPr id="5" name="Εικόνα 4">
            <a:extLst>
              <a:ext uri="{FF2B5EF4-FFF2-40B4-BE49-F238E27FC236}">
                <a16:creationId xmlns:a16="http://schemas.microsoft.com/office/drawing/2014/main" id="{9D5E8DD2-DCB3-3321-C4C0-A7460E469760}"/>
              </a:ext>
            </a:extLst>
          </p:cNvPr>
          <p:cNvPicPr>
            <a:picLocks noChangeAspect="1"/>
          </p:cNvPicPr>
          <p:nvPr/>
        </p:nvPicPr>
        <p:blipFill>
          <a:blip r:embed="rId5"/>
          <a:stretch>
            <a:fillRect/>
          </a:stretch>
        </p:blipFill>
        <p:spPr>
          <a:xfrm>
            <a:off x="-1" y="6400760"/>
            <a:ext cx="3938357" cy="457240"/>
          </a:xfrm>
          <a:prstGeom prst="rect">
            <a:avLst/>
          </a:prstGeom>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1416950"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Διαφ4">
            <a:hlinkClick r:id="" action="ppaction://media"/>
            <a:extLst>
              <a:ext uri="{FF2B5EF4-FFF2-40B4-BE49-F238E27FC236}">
                <a16:creationId xmlns:a16="http://schemas.microsoft.com/office/drawing/2014/main" id="{28D3C32C-1F33-5977-31B7-CD32BFB9BA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7136" y="3629709"/>
            <a:ext cx="4806720" cy="2703780"/>
          </a:xfrm>
          <a:prstGeom prst="rect">
            <a:avLst/>
          </a:prstGeom>
        </p:spPr>
      </p:pic>
      <p:sp>
        <p:nvSpPr>
          <p:cNvPr id="3" name="Θέση περιεχομένου 2">
            <a:extLst>
              <a:ext uri="{FF2B5EF4-FFF2-40B4-BE49-F238E27FC236}">
                <a16:creationId xmlns:a16="http://schemas.microsoft.com/office/drawing/2014/main" id="{09FEE014-FB4F-7CC3-748B-41EE99DA5912}"/>
              </a:ext>
            </a:extLst>
          </p:cNvPr>
          <p:cNvSpPr>
            <a:spLocks noGrp="1"/>
          </p:cNvSpPr>
          <p:nvPr>
            <p:ph sz="half" idx="1"/>
          </p:nvPr>
        </p:nvSpPr>
        <p:spPr>
          <a:xfrm>
            <a:off x="4232228" y="0"/>
            <a:ext cx="3938357" cy="6858000"/>
          </a:xfrm>
          <a:solidFill>
            <a:schemeClr val="accent2">
              <a:lumMod val="60000"/>
              <a:lumOff val="40000"/>
            </a:schemeClr>
          </a:solidFill>
          <a:ln w="19050">
            <a:solidFill>
              <a:schemeClr val="accent2">
                <a:lumMod val="75000"/>
              </a:schemeClr>
            </a:solidFill>
          </a:ln>
        </p:spPr>
        <p:txBody>
          <a:bodyPr>
            <a:normAutofit/>
          </a:bodyPr>
          <a:lstStyle/>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Σκοπός: Να κινητοποιηθούν οι μαθητές/</a:t>
            </a:r>
            <a:r>
              <a:rPr lang="el-GR" sz="2000" dirty="0" err="1">
                <a:solidFill>
                  <a:schemeClr val="bg1"/>
                </a:solidFill>
                <a:latin typeface="Calibri" panose="020F0502020204030204" pitchFamily="34" charset="0"/>
                <a:cs typeface="Calibri" panose="020F0502020204030204" pitchFamily="34" charset="0"/>
              </a:rPr>
              <a:t>τριες</a:t>
            </a:r>
            <a:r>
              <a:rPr lang="el-GR" sz="2000" dirty="0">
                <a:solidFill>
                  <a:schemeClr val="bg1"/>
                </a:solidFill>
                <a:latin typeface="Calibri" panose="020F0502020204030204" pitchFamily="34" charset="0"/>
                <a:cs typeface="Calibri" panose="020F0502020204030204" pitchFamily="34" charset="0"/>
              </a:rPr>
              <a:t>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 και να ενισχυθεί η εμπλοκή τους σε όλες τις γιορτές που διοργανώνει το σχολείο.</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Μέσα/υλικά: Στολές, αφίσες και υλικά για τα σκηνικά των γιορτών.</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Περιγραφή</a:t>
            </a:r>
          </a:p>
          <a:p>
            <a:pPr marL="0" indent="0" algn="just">
              <a:buNone/>
            </a:pPr>
            <a:r>
              <a:rPr lang="el-GR" sz="2000" dirty="0">
                <a:solidFill>
                  <a:schemeClr val="bg1"/>
                </a:solidFill>
                <a:latin typeface="Calibri" panose="020F0502020204030204" pitchFamily="34" charset="0"/>
                <a:cs typeface="Calibri" panose="020F0502020204030204" pitchFamily="34" charset="0"/>
              </a:rPr>
              <a:t>Σε όλες τις εορταστικές εκδηλώσεις του σχολείου (28</a:t>
            </a:r>
            <a:r>
              <a:rPr lang="el-GR" sz="2000" baseline="30000" dirty="0">
                <a:solidFill>
                  <a:schemeClr val="bg1"/>
                </a:solidFill>
                <a:latin typeface="Calibri" panose="020F0502020204030204" pitchFamily="34" charset="0"/>
                <a:cs typeface="Calibri" panose="020F0502020204030204" pitchFamily="34" charset="0"/>
              </a:rPr>
              <a:t>η</a:t>
            </a:r>
            <a:r>
              <a:rPr lang="el-GR" sz="2000" dirty="0">
                <a:solidFill>
                  <a:schemeClr val="bg1"/>
                </a:solidFill>
                <a:latin typeface="Calibri" panose="020F0502020204030204" pitchFamily="34" charset="0"/>
                <a:cs typeface="Calibri" panose="020F0502020204030204" pitchFamily="34" charset="0"/>
              </a:rPr>
              <a:t> </a:t>
            </a:r>
            <a:r>
              <a:rPr lang="el-GR" sz="2000" dirty="0" err="1">
                <a:solidFill>
                  <a:schemeClr val="bg1"/>
                </a:solidFill>
                <a:latin typeface="Calibri" panose="020F0502020204030204" pitchFamily="34" charset="0"/>
                <a:cs typeface="Calibri" panose="020F0502020204030204" pitchFamily="34" charset="0"/>
              </a:rPr>
              <a:t>Οκτώβρίου</a:t>
            </a:r>
            <a:r>
              <a:rPr lang="el-GR" sz="2000" dirty="0">
                <a:solidFill>
                  <a:schemeClr val="bg1"/>
                </a:solidFill>
                <a:latin typeface="Calibri" panose="020F0502020204030204" pitchFamily="34" charset="0"/>
                <a:cs typeface="Calibri" panose="020F0502020204030204" pitchFamily="34" charset="0"/>
              </a:rPr>
              <a:t>, 17</a:t>
            </a:r>
            <a:r>
              <a:rPr lang="el-GR" sz="2000" baseline="30000" dirty="0">
                <a:solidFill>
                  <a:schemeClr val="bg1"/>
                </a:solidFill>
                <a:latin typeface="Calibri" panose="020F0502020204030204" pitchFamily="34" charset="0"/>
                <a:cs typeface="Calibri" panose="020F0502020204030204" pitchFamily="34" charset="0"/>
              </a:rPr>
              <a:t>η</a:t>
            </a:r>
            <a:r>
              <a:rPr lang="el-GR" sz="2000" dirty="0">
                <a:solidFill>
                  <a:schemeClr val="bg1"/>
                </a:solidFill>
                <a:latin typeface="Calibri" panose="020F0502020204030204" pitchFamily="34" charset="0"/>
                <a:cs typeface="Calibri" panose="020F0502020204030204" pitchFamily="34" charset="0"/>
              </a:rPr>
              <a:t> </a:t>
            </a:r>
            <a:r>
              <a:rPr lang="el-GR" sz="2000" dirty="0" err="1">
                <a:solidFill>
                  <a:schemeClr val="bg1"/>
                </a:solidFill>
                <a:latin typeface="Calibri" panose="020F0502020204030204" pitchFamily="34" charset="0"/>
                <a:cs typeface="Calibri" panose="020F0502020204030204" pitchFamily="34" charset="0"/>
              </a:rPr>
              <a:t>Νοεμ</a:t>
            </a:r>
            <a:r>
              <a:rPr lang="el-GR" sz="2000" dirty="0">
                <a:solidFill>
                  <a:schemeClr val="bg1"/>
                </a:solidFill>
                <a:latin typeface="Calibri" panose="020F0502020204030204" pitchFamily="34" charset="0"/>
                <a:cs typeface="Calibri" panose="020F0502020204030204" pitchFamily="34" charset="0"/>
              </a:rPr>
              <a:t>. Χριστούγεννα, Λήξης) εντάχθηκε και η γλώσσα Ρομανί.</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Αποτίμηση</a:t>
            </a:r>
          </a:p>
          <a:p>
            <a:pPr marL="0" indent="0" algn="just">
              <a:buNone/>
            </a:pPr>
            <a:r>
              <a:rPr lang="el-GR" sz="2000" dirty="0">
                <a:solidFill>
                  <a:schemeClr val="bg1"/>
                </a:solidFill>
                <a:latin typeface="Calibri" panose="020F0502020204030204" pitchFamily="34" charset="0"/>
                <a:cs typeface="Calibri" panose="020F0502020204030204" pitchFamily="34" charset="0"/>
              </a:rPr>
              <a:t>Αυξημένη προθυμία από τους γονείς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 να επιτρέπουν και να παροτρύνουν τα παιδιά τους να συμμετέχουν στις σχολικές γιορτές, καθώς και σημαντική αύξηση της προσέλευσης των γονέων στις εκδηλώσεις. Αναπτύχθηκαν η συνεργασία και η αλληλοβοήθεια μεταξύ των μαθητών/τριών.</a:t>
            </a:r>
          </a:p>
          <a:p>
            <a:pPr marL="0" indent="0">
              <a:buNone/>
            </a:pPr>
            <a:endParaRPr lang="el-GR"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92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89EA6E1-D356-E080-5090-0A75F34B4D4D}"/>
              </a:ext>
            </a:extLst>
          </p:cNvPr>
          <p:cNvSpPr>
            <a:spLocks noGrp="1"/>
          </p:cNvSpPr>
          <p:nvPr>
            <p:ph type="title"/>
          </p:nvPr>
        </p:nvSpPr>
        <p:spPr>
          <a:xfrm rot="20631824">
            <a:off x="1034249" y="1225773"/>
            <a:ext cx="2871095" cy="2156621"/>
          </a:xfrm>
          <a:solidFill>
            <a:schemeClr val="accent2">
              <a:lumMod val="60000"/>
              <a:lumOff val="40000"/>
            </a:schemeClr>
          </a:solidFill>
        </p:spPr>
        <p:txBody>
          <a:bodyPr anchor="t">
            <a:normAutofit/>
          </a:bodyPr>
          <a:lstStyle/>
          <a:p>
            <a:r>
              <a:rPr lang="en-US" sz="3600" dirty="0">
                <a:solidFill>
                  <a:srgbClr val="FFFFFF"/>
                </a:solidFill>
                <a:latin typeface="Calibri" panose="020F0502020204030204" pitchFamily="34" charset="0"/>
                <a:cs typeface="Calibri" panose="020F0502020204030204" pitchFamily="34" charset="0"/>
              </a:rPr>
              <a:t>Peer-to-Peer </a:t>
            </a:r>
            <a:r>
              <a:rPr lang="el-GR" sz="3600" dirty="0">
                <a:solidFill>
                  <a:srgbClr val="FFFFFF"/>
                </a:solidFill>
                <a:latin typeface="Calibri" panose="020F0502020204030204" pitchFamily="34" charset="0"/>
                <a:cs typeface="Calibri" panose="020F0502020204030204" pitchFamily="34" charset="0"/>
              </a:rPr>
              <a:t> </a:t>
            </a:r>
            <a:r>
              <a:rPr lang="en-US" sz="3600" dirty="0">
                <a:solidFill>
                  <a:srgbClr val="FFFFFF"/>
                </a:solidFill>
                <a:latin typeface="Calibri" panose="020F0502020204030204" pitchFamily="34" charset="0"/>
                <a:cs typeface="Calibri" panose="020F0502020204030204" pitchFamily="34" charset="0"/>
              </a:rPr>
              <a:t>tutoring</a:t>
            </a:r>
            <a:br>
              <a:rPr lang="en-US" sz="3600" dirty="0">
                <a:solidFill>
                  <a:srgbClr val="FFFFFF"/>
                </a:solidFill>
                <a:latin typeface="Calibri" panose="020F0502020204030204" pitchFamily="34" charset="0"/>
                <a:cs typeface="Calibri" panose="020F0502020204030204" pitchFamily="34" charset="0"/>
              </a:rPr>
            </a:br>
            <a:r>
              <a:rPr lang="el-GR" sz="3600" dirty="0" err="1">
                <a:solidFill>
                  <a:srgbClr val="FFFFFF"/>
                </a:solidFill>
                <a:latin typeface="Calibri" panose="020F0502020204030204" pitchFamily="34" charset="0"/>
                <a:cs typeface="Calibri" panose="020F0502020204030204" pitchFamily="34" charset="0"/>
              </a:rPr>
              <a:t>Αλληλο</a:t>
            </a:r>
            <a:r>
              <a:rPr lang="el-GR" sz="3600" dirty="0">
                <a:solidFill>
                  <a:srgbClr val="FFFFFF"/>
                </a:solidFill>
                <a:latin typeface="Calibri" panose="020F0502020204030204" pitchFamily="34" charset="0"/>
                <a:cs typeface="Calibri" panose="020F0502020204030204" pitchFamily="34" charset="0"/>
              </a:rPr>
              <a:t>-διδακτική</a:t>
            </a:r>
          </a:p>
        </p:txBody>
      </p:sp>
      <p:sp>
        <p:nvSpPr>
          <p:cNvPr id="3" name="Θέση περιεχομένου 2">
            <a:extLst>
              <a:ext uri="{FF2B5EF4-FFF2-40B4-BE49-F238E27FC236}">
                <a16:creationId xmlns:a16="http://schemas.microsoft.com/office/drawing/2014/main" id="{09FEE014-FB4F-7CC3-748B-41EE99DA5912}"/>
              </a:ext>
            </a:extLst>
          </p:cNvPr>
          <p:cNvSpPr>
            <a:spLocks noGrp="1"/>
          </p:cNvSpPr>
          <p:nvPr>
            <p:ph sz="half" idx="1"/>
          </p:nvPr>
        </p:nvSpPr>
        <p:spPr>
          <a:xfrm>
            <a:off x="4232228" y="0"/>
            <a:ext cx="3938357" cy="6858000"/>
          </a:xfrm>
          <a:solidFill>
            <a:schemeClr val="accent2">
              <a:lumMod val="60000"/>
              <a:lumOff val="40000"/>
            </a:schemeClr>
          </a:solidFill>
          <a:ln w="19050">
            <a:solidFill>
              <a:schemeClr val="accent2">
                <a:lumMod val="75000"/>
              </a:schemeClr>
            </a:solidFill>
          </a:ln>
        </p:spPr>
        <p:txBody>
          <a:bodyPr>
            <a:normAutofit lnSpcReduction="10000"/>
          </a:bodyPr>
          <a:lstStyle/>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Σκοπός: Ανάπτυξη του γνωστικού και γλωσσικού επιπέδου.</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Περιγραφή</a:t>
            </a:r>
          </a:p>
          <a:p>
            <a:pPr marL="0" indent="0" algn="just">
              <a:buNone/>
            </a:pPr>
            <a:r>
              <a:rPr lang="el-GR" sz="2000" dirty="0">
                <a:solidFill>
                  <a:schemeClr val="bg1"/>
                </a:solidFill>
                <a:latin typeface="Calibri" panose="020F0502020204030204" pitchFamily="34" charset="0"/>
                <a:cs typeface="Calibri" panose="020F0502020204030204" pitchFamily="34" charset="0"/>
              </a:rPr>
              <a:t>Οι μαθητές/</a:t>
            </a:r>
            <a:r>
              <a:rPr lang="el-GR" sz="2000" dirty="0" err="1">
                <a:solidFill>
                  <a:schemeClr val="bg1"/>
                </a:solidFill>
                <a:latin typeface="Calibri" panose="020F0502020204030204" pitchFamily="34" charset="0"/>
                <a:cs typeface="Calibri" panose="020F0502020204030204" pitchFamily="34" charset="0"/>
              </a:rPr>
              <a:t>τριες</a:t>
            </a:r>
            <a:r>
              <a:rPr lang="el-GR" sz="2000" dirty="0">
                <a:solidFill>
                  <a:schemeClr val="bg1"/>
                </a:solidFill>
                <a:latin typeface="Calibri" panose="020F0502020204030204" pitchFamily="34" charset="0"/>
                <a:cs typeface="Calibri" panose="020F0502020204030204" pitchFamily="34" charset="0"/>
              </a:rPr>
              <a:t>, μέσα από τη συνεργασία και την αλληλοβοήθεια,  ανέπτυξαν  το γνωστικό και γλωσσικό τους επίπεδο, επίσης βελτίωσαν τις επικοινωνιακές, κοινωνικές και διαμεσολαβητικές τους δεξιότητες. Υλοποιήθηκαν δραστηριότητες που ενίσχυσαν τη γλωσσική επίγνωση  και την παραγωγή γραπτού λόγου. Παράλληλα  κινητοποιήθηκαν και μαθητές αλβανικής καταγωγής, δημιουργώντας τρίγλωσσα λεξικά. </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Αποτίμηση</a:t>
            </a:r>
          </a:p>
          <a:p>
            <a:pPr marL="0" indent="0" algn="just">
              <a:buNone/>
            </a:pPr>
            <a:r>
              <a:rPr lang="el-GR" sz="2000" dirty="0">
                <a:solidFill>
                  <a:schemeClr val="bg1"/>
                </a:solidFill>
                <a:latin typeface="Calibri" panose="020F0502020204030204" pitchFamily="34" charset="0"/>
                <a:cs typeface="Calibri" panose="020F0502020204030204" pitchFamily="34" charset="0"/>
              </a:rPr>
              <a:t>Ανάπτυξη των γλωσσικών </a:t>
            </a:r>
            <a:r>
              <a:rPr lang="el-GR" sz="2000" dirty="0" err="1">
                <a:solidFill>
                  <a:schemeClr val="bg1"/>
                </a:solidFill>
                <a:latin typeface="Calibri" panose="020F0502020204030204" pitchFamily="34" charset="0"/>
                <a:cs typeface="Calibri" panose="020F0502020204030204" pitchFamily="34" charset="0"/>
              </a:rPr>
              <a:t>δεξιοτή</a:t>
            </a:r>
            <a:r>
              <a:rPr lang="el-GR" sz="2000" dirty="0">
                <a:solidFill>
                  <a:schemeClr val="bg1"/>
                </a:solidFill>
                <a:latin typeface="Calibri" panose="020F0502020204030204" pitchFamily="34" charset="0"/>
                <a:cs typeface="Calibri" panose="020F0502020204030204" pitchFamily="34" charset="0"/>
              </a:rPr>
              <a:t>-των στη διευκόλυνση της </a:t>
            </a:r>
            <a:r>
              <a:rPr lang="el-GR" sz="2000" dirty="0" err="1">
                <a:solidFill>
                  <a:schemeClr val="bg1"/>
                </a:solidFill>
                <a:latin typeface="Calibri" panose="020F0502020204030204" pitchFamily="34" charset="0"/>
                <a:cs typeface="Calibri" panose="020F0502020204030204" pitchFamily="34" charset="0"/>
              </a:rPr>
              <a:t>επικοινω-νίας</a:t>
            </a:r>
            <a:r>
              <a:rPr lang="el-GR" sz="2000" dirty="0">
                <a:solidFill>
                  <a:schemeClr val="bg1"/>
                </a:solidFill>
                <a:latin typeface="Calibri" panose="020F0502020204030204" pitchFamily="34" charset="0"/>
                <a:cs typeface="Calibri" panose="020F0502020204030204" pitchFamily="34" charset="0"/>
              </a:rPr>
              <a:t> μεταξύ μαθητών/τριών διαφορετικών γλωσσικών υπόβαθρων. Σημαντική ενίσχυση της </a:t>
            </a:r>
            <a:r>
              <a:rPr lang="el-GR" sz="2000" dirty="0" err="1">
                <a:solidFill>
                  <a:schemeClr val="bg1"/>
                </a:solidFill>
                <a:latin typeface="Calibri" panose="020F0502020204030204" pitchFamily="34" charset="0"/>
                <a:cs typeface="Calibri" panose="020F0502020204030204" pitchFamily="34" charset="0"/>
              </a:rPr>
              <a:t>ενσυναίσθησης</a:t>
            </a:r>
            <a:r>
              <a:rPr lang="el-GR" sz="2000" dirty="0">
                <a:solidFill>
                  <a:schemeClr val="bg1"/>
                </a:solidFill>
                <a:latin typeface="Calibri" panose="020F0502020204030204" pitchFamily="34" charset="0"/>
                <a:cs typeface="Calibri" panose="020F0502020204030204" pitchFamily="34" charset="0"/>
              </a:rPr>
              <a:t> των μαθητών/τριών, καθώς και αύξηση της αυτοπεποίθησής τους.</a:t>
            </a:r>
          </a:p>
          <a:p>
            <a:pPr marL="0" indent="0">
              <a:buNone/>
            </a:pPr>
            <a:endParaRPr lang="el-GR" sz="2000" dirty="0">
              <a:solidFill>
                <a:schemeClr val="bg1"/>
              </a:solidFill>
              <a:latin typeface="Calibri" panose="020F0502020204030204" pitchFamily="34" charset="0"/>
              <a:cs typeface="Calibri" panose="020F0502020204030204" pitchFamily="34" charset="0"/>
            </a:endParaRPr>
          </a:p>
        </p:txBody>
      </p:sp>
      <p:sp>
        <p:nvSpPr>
          <p:cNvPr id="4" name="Θέση περιεχομένου 3">
            <a:extLst>
              <a:ext uri="{FF2B5EF4-FFF2-40B4-BE49-F238E27FC236}">
                <a16:creationId xmlns:a16="http://schemas.microsoft.com/office/drawing/2014/main" id="{B85716B3-DD2A-76F1-2581-47A0866D0BF3}"/>
              </a:ext>
            </a:extLst>
          </p:cNvPr>
          <p:cNvSpPr>
            <a:spLocks noGrp="1"/>
          </p:cNvSpPr>
          <p:nvPr>
            <p:ph sz="half" idx="2"/>
          </p:nvPr>
        </p:nvSpPr>
        <p:spPr>
          <a:xfrm>
            <a:off x="8170582" y="0"/>
            <a:ext cx="4021417" cy="6858000"/>
          </a:xfrm>
          <a:ln w="19050">
            <a:solidFill>
              <a:schemeClr val="accent2">
                <a:lumMod val="75000"/>
              </a:schemeClr>
            </a:solidFill>
          </a:ln>
        </p:spPr>
        <p:txBody>
          <a:bodyPr>
            <a:normAutofit lnSpcReduction="10000"/>
          </a:bodyPr>
          <a:lstStyle/>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Goal: Development of cognitive and language skills</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Description: Through collaboration and mutual support, students developed their cognitive and language skills, while also improving their communication, social, and mediation abilities. Activities were carried out to enhance language awareness and written language production. At the same time, students of Albanian origin were also engaged, creating trilingual dictionaries.</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Evaluation: Development of language skills facilitated communication among students from different linguistic backgrounds. There was a significant boost in students’ empathy as well as an increase in their self-confidence. </a:t>
            </a:r>
            <a:endParaRPr lang="el-GR" sz="2000" dirty="0"/>
          </a:p>
        </p:txBody>
      </p:sp>
      <p:pic>
        <p:nvPicPr>
          <p:cNvPr id="5" name="Εικόνα 4">
            <a:extLst>
              <a:ext uri="{FF2B5EF4-FFF2-40B4-BE49-F238E27FC236}">
                <a16:creationId xmlns:a16="http://schemas.microsoft.com/office/drawing/2014/main" id="{9D5E8DD2-DCB3-3321-C4C0-A7460E469760}"/>
              </a:ext>
            </a:extLst>
          </p:cNvPr>
          <p:cNvPicPr>
            <a:picLocks noChangeAspect="1"/>
          </p:cNvPicPr>
          <p:nvPr/>
        </p:nvPicPr>
        <p:blipFill>
          <a:blip r:embed="rId3"/>
          <a:stretch>
            <a:fillRect/>
          </a:stretch>
        </p:blipFill>
        <p:spPr>
          <a:xfrm>
            <a:off x="-1" y="6400760"/>
            <a:ext cx="3938357" cy="457240"/>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416950"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Εικόνα 11">
            <a:extLst>
              <a:ext uri="{FF2B5EF4-FFF2-40B4-BE49-F238E27FC236}">
                <a16:creationId xmlns:a16="http://schemas.microsoft.com/office/drawing/2014/main" id="{B15BF329-4FD8-9586-2047-D6EA0C2A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69" y="3788192"/>
            <a:ext cx="4046491" cy="2713866"/>
          </a:xfrm>
          <a:prstGeom prst="rect">
            <a:avLst/>
          </a:prstGeom>
        </p:spPr>
      </p:pic>
      <p:pic>
        <p:nvPicPr>
          <p:cNvPr id="15" name="Εικόνα 14">
            <a:extLst>
              <a:ext uri="{FF2B5EF4-FFF2-40B4-BE49-F238E27FC236}">
                <a16:creationId xmlns:a16="http://schemas.microsoft.com/office/drawing/2014/main" id="{A754F68B-FC42-2E69-DC40-C0F4612BA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4073" y="3773518"/>
            <a:ext cx="2064402" cy="2693906"/>
          </a:xfrm>
          <a:prstGeom prst="rect">
            <a:avLst/>
          </a:prstGeom>
        </p:spPr>
      </p:pic>
      <p:pic>
        <p:nvPicPr>
          <p:cNvPr id="17" name="Εικόνα 16">
            <a:extLst>
              <a:ext uri="{FF2B5EF4-FFF2-40B4-BE49-F238E27FC236}">
                <a16:creationId xmlns:a16="http://schemas.microsoft.com/office/drawing/2014/main" id="{B722159A-55E3-6B7F-9B4D-39D89B0C4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32" y="3773518"/>
            <a:ext cx="2041936" cy="2693907"/>
          </a:xfrm>
          <a:prstGeom prst="rect">
            <a:avLst/>
          </a:prstGeom>
        </p:spPr>
      </p:pic>
    </p:spTree>
    <p:extLst>
      <p:ext uri="{BB962C8B-B14F-4D97-AF65-F5344CB8AC3E}">
        <p14:creationId xmlns:p14="http://schemas.microsoft.com/office/powerpoint/2010/main" val="6405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89EA6E1-D356-E080-5090-0A75F34B4D4D}"/>
              </a:ext>
            </a:extLst>
          </p:cNvPr>
          <p:cNvSpPr>
            <a:spLocks noGrp="1"/>
          </p:cNvSpPr>
          <p:nvPr>
            <p:ph type="title"/>
          </p:nvPr>
        </p:nvSpPr>
        <p:spPr>
          <a:xfrm rot="20631824">
            <a:off x="1049319" y="1093931"/>
            <a:ext cx="2871095" cy="2156621"/>
          </a:xfrm>
          <a:solidFill>
            <a:schemeClr val="accent2">
              <a:lumMod val="60000"/>
              <a:lumOff val="40000"/>
            </a:schemeClr>
          </a:solidFill>
        </p:spPr>
        <p:txBody>
          <a:bodyPr anchor="t">
            <a:normAutofit/>
          </a:bodyPr>
          <a:lstStyle/>
          <a:p>
            <a:r>
              <a:rPr lang="el-GR" sz="3600" dirty="0">
                <a:solidFill>
                  <a:srgbClr val="FFFFFF"/>
                </a:solidFill>
                <a:latin typeface="Calibri" panose="020F0502020204030204" pitchFamily="34" charset="0"/>
                <a:cs typeface="Calibri" panose="020F0502020204030204" pitchFamily="34" charset="0"/>
              </a:rPr>
              <a:t>Δημιουργία Ημερολογίου </a:t>
            </a:r>
            <a:r>
              <a:rPr lang="en-US" sz="3600" dirty="0">
                <a:solidFill>
                  <a:srgbClr val="FFFFFF"/>
                </a:solidFill>
                <a:latin typeface="Calibri" panose="020F0502020204030204" pitchFamily="34" charset="0"/>
                <a:cs typeface="Calibri" panose="020F0502020204030204" pitchFamily="34" charset="0"/>
              </a:rPr>
              <a:t>Log book</a:t>
            </a:r>
            <a:endParaRPr lang="el-GR" sz="3600" dirty="0">
              <a:solidFill>
                <a:srgbClr val="FFFFFF"/>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09FEE014-FB4F-7CC3-748B-41EE99DA5912}"/>
              </a:ext>
            </a:extLst>
          </p:cNvPr>
          <p:cNvSpPr>
            <a:spLocks noGrp="1"/>
          </p:cNvSpPr>
          <p:nvPr>
            <p:ph sz="half" idx="1"/>
          </p:nvPr>
        </p:nvSpPr>
        <p:spPr>
          <a:xfrm>
            <a:off x="4232228" y="0"/>
            <a:ext cx="3938357" cy="6858000"/>
          </a:xfrm>
          <a:solidFill>
            <a:schemeClr val="accent2">
              <a:lumMod val="60000"/>
              <a:lumOff val="40000"/>
            </a:schemeClr>
          </a:solidFill>
          <a:ln w="19050">
            <a:solidFill>
              <a:schemeClr val="accent2">
                <a:lumMod val="75000"/>
              </a:schemeClr>
            </a:solidFill>
          </a:ln>
        </p:spPr>
        <p:txBody>
          <a:bodyPr>
            <a:normAutofit lnSpcReduction="10000"/>
          </a:bodyPr>
          <a:lstStyle/>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Σκοπός: Ενθάρρυνση των  νεοεισερχόμενων μαθητών/τριών.</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Μέσα/υλικά: Ντοσιέ, </a:t>
            </a:r>
            <a:r>
              <a:rPr lang="el-GR" sz="2000" dirty="0" err="1">
                <a:solidFill>
                  <a:schemeClr val="bg1"/>
                </a:solidFill>
                <a:latin typeface="Calibri" panose="020F0502020204030204" pitchFamily="34" charset="0"/>
                <a:cs typeface="Calibri" panose="020F0502020204030204" pitchFamily="34" charset="0"/>
              </a:rPr>
              <a:t>τεράδια</a:t>
            </a:r>
            <a:r>
              <a:rPr lang="el-GR" sz="2000" dirty="0">
                <a:solidFill>
                  <a:schemeClr val="bg1"/>
                </a:solidFill>
                <a:latin typeface="Calibri" panose="020F0502020204030204" pitchFamily="34" charset="0"/>
                <a:cs typeface="Calibri" panose="020F0502020204030204" pitchFamily="34" charset="0"/>
              </a:rPr>
              <a:t>, έντυπο υλικό</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Περιγραφή</a:t>
            </a:r>
          </a:p>
          <a:p>
            <a:pPr marL="0" indent="0" algn="just">
              <a:buNone/>
            </a:pPr>
            <a:r>
              <a:rPr lang="el-GR" sz="2000" dirty="0">
                <a:solidFill>
                  <a:schemeClr val="bg1"/>
                </a:solidFill>
                <a:latin typeface="Calibri" panose="020F0502020204030204" pitchFamily="34" charset="0"/>
                <a:cs typeface="Calibri" panose="020F0502020204030204" pitchFamily="34" charset="0"/>
              </a:rPr>
              <a:t>Το Ημερολόγιο συμπληρωνόταν σε εβδομαδιαία βάση. Τα παιδιά ασχολήθηκαν με διάφορες θεματικές ενότητες. Ασχολήθηκαν με φύλλα εργασίας, άκουσαν τραγούδια και παραμύθια, </a:t>
            </a:r>
            <a:r>
              <a:rPr lang="el-GR" sz="2000" dirty="0" err="1">
                <a:solidFill>
                  <a:schemeClr val="bg1"/>
                </a:solidFill>
                <a:latin typeface="Calibri" panose="020F0502020204030204" pitchFamily="34" charset="0"/>
                <a:cs typeface="Calibri" panose="020F0502020204030204" pitchFamily="34" charset="0"/>
              </a:rPr>
              <a:t>χρωμά</a:t>
            </a:r>
            <a:r>
              <a:rPr lang="el-GR" sz="2000" dirty="0">
                <a:solidFill>
                  <a:schemeClr val="bg1"/>
                </a:solidFill>
                <a:latin typeface="Calibri" panose="020F0502020204030204" pitchFamily="34" charset="0"/>
                <a:cs typeface="Calibri" panose="020F0502020204030204" pitchFamily="34" charset="0"/>
              </a:rPr>
              <a:t>-</a:t>
            </a:r>
            <a:r>
              <a:rPr lang="el-GR" sz="2000" dirty="0" err="1">
                <a:solidFill>
                  <a:schemeClr val="bg1"/>
                </a:solidFill>
                <a:latin typeface="Calibri" panose="020F0502020204030204" pitchFamily="34" charset="0"/>
                <a:cs typeface="Calibri" panose="020F0502020204030204" pitchFamily="34" charset="0"/>
              </a:rPr>
              <a:t>τισαν</a:t>
            </a:r>
            <a:r>
              <a:rPr lang="el-GR" sz="2000" dirty="0">
                <a:solidFill>
                  <a:schemeClr val="bg1"/>
                </a:solidFill>
                <a:latin typeface="Calibri" panose="020F0502020204030204" pitchFamily="34" charset="0"/>
                <a:cs typeface="Calibri" panose="020F0502020204030204" pitchFamily="34" charset="0"/>
              </a:rPr>
              <a:t>, σχεδίασαν, έκοψαν εικόνες, κόλλησαν χαρτόνια, έκαναν εύκολες κατασκευές, παρακολούθησαν βίντεο, συζήτησαν, και κατέληξαν σε συμπεράσματα.</a:t>
            </a:r>
          </a:p>
          <a:p>
            <a:pPr algn="just">
              <a:buFont typeface="Wingdings" panose="05000000000000000000" pitchFamily="2" charset="2"/>
              <a:buChar char="Ø"/>
            </a:pPr>
            <a:r>
              <a:rPr lang="el-GR" sz="2000" dirty="0">
                <a:solidFill>
                  <a:schemeClr val="bg1"/>
                </a:solidFill>
                <a:latin typeface="Calibri" panose="020F0502020204030204" pitchFamily="34" charset="0"/>
                <a:cs typeface="Calibri" panose="020F0502020204030204" pitchFamily="34" charset="0"/>
              </a:rPr>
              <a:t>Αποτίμηση</a:t>
            </a:r>
          </a:p>
          <a:p>
            <a:pPr marL="0" indent="0" algn="just">
              <a:buNone/>
            </a:pPr>
            <a:r>
              <a:rPr lang="el-GR" sz="2000" dirty="0">
                <a:solidFill>
                  <a:schemeClr val="bg1"/>
                </a:solidFill>
                <a:latin typeface="Calibri" panose="020F0502020204030204" pitchFamily="34" charset="0"/>
                <a:cs typeface="Calibri" panose="020F0502020204030204" pitchFamily="34" charset="0"/>
              </a:rPr>
              <a:t>Καλλιέργησαν τη δημιουργικότητά τους, επικοινώνησαν μεταξύ τους με την </a:t>
            </a:r>
            <a:r>
              <a:rPr lang="el-GR" sz="2000" dirty="0" err="1">
                <a:solidFill>
                  <a:schemeClr val="bg1"/>
                </a:solidFill>
                <a:latin typeface="Calibri" panose="020F0502020204030204" pitchFamily="34" charset="0"/>
                <a:cs typeface="Calibri" panose="020F0502020204030204" pitchFamily="34" charset="0"/>
              </a:rPr>
              <a:t>ομαδοσυνεργατική</a:t>
            </a:r>
            <a:r>
              <a:rPr lang="el-GR" sz="2000" dirty="0">
                <a:solidFill>
                  <a:schemeClr val="bg1"/>
                </a:solidFill>
                <a:latin typeface="Calibri" panose="020F0502020204030204" pitchFamily="34" charset="0"/>
                <a:cs typeface="Calibri" panose="020F0502020204030204" pitchFamily="34" charset="0"/>
              </a:rPr>
              <a:t> μέθοδο και δημιούργησαν γραπτά τεκμήρια.</a:t>
            </a:r>
          </a:p>
          <a:p>
            <a:pPr marL="0" indent="0">
              <a:buNone/>
            </a:pPr>
            <a:endParaRPr lang="el-GR" sz="2000" dirty="0">
              <a:solidFill>
                <a:schemeClr val="bg1"/>
              </a:solidFill>
              <a:latin typeface="Calibri" panose="020F0502020204030204" pitchFamily="34" charset="0"/>
              <a:cs typeface="Calibri" panose="020F0502020204030204" pitchFamily="34" charset="0"/>
            </a:endParaRPr>
          </a:p>
        </p:txBody>
      </p:sp>
      <p:sp>
        <p:nvSpPr>
          <p:cNvPr id="4" name="Θέση περιεχομένου 3">
            <a:extLst>
              <a:ext uri="{FF2B5EF4-FFF2-40B4-BE49-F238E27FC236}">
                <a16:creationId xmlns:a16="http://schemas.microsoft.com/office/drawing/2014/main" id="{B85716B3-DD2A-76F1-2581-47A0866D0BF3}"/>
              </a:ext>
            </a:extLst>
          </p:cNvPr>
          <p:cNvSpPr>
            <a:spLocks noGrp="1"/>
          </p:cNvSpPr>
          <p:nvPr>
            <p:ph sz="half" idx="2"/>
          </p:nvPr>
        </p:nvSpPr>
        <p:spPr>
          <a:xfrm>
            <a:off x="8170582" y="0"/>
            <a:ext cx="4021417" cy="6858000"/>
          </a:xfrm>
          <a:ln w="19050">
            <a:solidFill>
              <a:schemeClr val="accent2">
                <a:lumMod val="75000"/>
              </a:schemeClr>
            </a:solidFill>
          </a:ln>
        </p:spPr>
        <p:txBody>
          <a:bodyPr>
            <a:normAutofit lnSpcReduction="10000"/>
          </a:bodyPr>
          <a:lstStyle/>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Goal</a:t>
            </a:r>
            <a:r>
              <a:rPr lang="el-GR" sz="2000"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Encouragement of newly arrived students</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Means/Materials: Folders, notebooks, printed materials</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Description: The diary was completed on a weekly basis. The children engaged with various thematic units. They worked on worksheets, listened to songs and fairy tales, colored, drew, cut out pictures, glued cardboard, created simple crafts, watched videos, held discussions, and reached conclusions.</a:t>
            </a:r>
          </a:p>
          <a:p>
            <a:pPr algn="just">
              <a:buFont typeface="Wingdings" panose="05000000000000000000" pitchFamily="2" charset="2"/>
              <a:buChar char="Ø"/>
            </a:pPr>
            <a:r>
              <a:rPr lang="en-US" sz="2000" dirty="0">
                <a:latin typeface="Calibri" panose="020F0502020204030204" pitchFamily="34" charset="0"/>
                <a:cs typeface="Calibri" panose="020F0502020204030204" pitchFamily="34" charset="0"/>
              </a:rPr>
              <a:t>Evaluation: They cultivated their creativity, communicated with each other through collaborative group work, and produced written evidence of their learning.</a:t>
            </a:r>
            <a:endParaRPr lang="el-GR" sz="2000" dirty="0"/>
          </a:p>
        </p:txBody>
      </p:sp>
      <p:pic>
        <p:nvPicPr>
          <p:cNvPr id="5" name="Εικόνα 4">
            <a:extLst>
              <a:ext uri="{FF2B5EF4-FFF2-40B4-BE49-F238E27FC236}">
                <a16:creationId xmlns:a16="http://schemas.microsoft.com/office/drawing/2014/main" id="{9D5E8DD2-DCB3-3321-C4C0-A7460E469760}"/>
              </a:ext>
            </a:extLst>
          </p:cNvPr>
          <p:cNvPicPr>
            <a:picLocks noChangeAspect="1"/>
          </p:cNvPicPr>
          <p:nvPr/>
        </p:nvPicPr>
        <p:blipFill>
          <a:blip r:embed="rId3"/>
          <a:stretch>
            <a:fillRect/>
          </a:stretch>
        </p:blipFill>
        <p:spPr>
          <a:xfrm>
            <a:off x="-1" y="6400760"/>
            <a:ext cx="3938357" cy="457240"/>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362455" cy="138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14">
            <a:extLst>
              <a:ext uri="{FF2B5EF4-FFF2-40B4-BE49-F238E27FC236}">
                <a16:creationId xmlns:a16="http://schemas.microsoft.com/office/drawing/2014/main" id="{668633BF-1716-4B72-9CCB-F10A589CC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68" y="3629488"/>
            <a:ext cx="3921699" cy="2771272"/>
          </a:xfrm>
          <a:prstGeom prst="rect">
            <a:avLst/>
          </a:prstGeom>
        </p:spPr>
      </p:pic>
      <p:pic>
        <p:nvPicPr>
          <p:cNvPr id="12" name="Εικόνα 11">
            <a:extLst>
              <a:ext uri="{FF2B5EF4-FFF2-40B4-BE49-F238E27FC236}">
                <a16:creationId xmlns:a16="http://schemas.microsoft.com/office/drawing/2014/main" id="{54A47FC3-BF31-519C-9250-E20AA1677C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161" y="3629488"/>
            <a:ext cx="3921699" cy="2771272"/>
          </a:xfrm>
          <a:prstGeom prst="rect">
            <a:avLst/>
          </a:prstGeom>
        </p:spPr>
      </p:pic>
      <p:pic>
        <p:nvPicPr>
          <p:cNvPr id="7" name="Εικόνα 6">
            <a:extLst>
              <a:ext uri="{FF2B5EF4-FFF2-40B4-BE49-F238E27FC236}">
                <a16:creationId xmlns:a16="http://schemas.microsoft.com/office/drawing/2014/main" id="{3953B124-8A41-5366-B423-376172165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16" y="3618265"/>
            <a:ext cx="3921699" cy="2771272"/>
          </a:xfrm>
          <a:prstGeom prst="rect">
            <a:avLst/>
          </a:prstGeom>
        </p:spPr>
      </p:pic>
    </p:spTree>
    <p:extLst>
      <p:ext uri="{BB962C8B-B14F-4D97-AF65-F5344CB8AC3E}">
        <p14:creationId xmlns:p14="http://schemas.microsoft.com/office/powerpoint/2010/main" val="30108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DB2E7"/>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E690B1-F0F2-8A54-9879-D473CE9E7E2E}"/>
              </a:ext>
            </a:extLst>
          </p:cNvPr>
          <p:cNvSpPr>
            <a:spLocks noGrp="1"/>
          </p:cNvSpPr>
          <p:nvPr>
            <p:ph type="title"/>
          </p:nvPr>
        </p:nvSpPr>
        <p:spPr>
          <a:xfrm>
            <a:off x="-76198" y="2"/>
            <a:ext cx="12268198" cy="572653"/>
          </a:xfrm>
          <a:solidFill>
            <a:schemeClr val="accent2">
              <a:lumMod val="75000"/>
            </a:schemeClr>
          </a:solidFill>
          <a:ln w="38100">
            <a:solidFill>
              <a:srgbClr val="7F7F7F"/>
            </a:solidFill>
            <a:miter lim="800000"/>
          </a:ln>
        </p:spPr>
        <p:txBody>
          <a:bodyPr>
            <a:normAutofit fontScale="90000"/>
          </a:bodyPr>
          <a:lstStyle/>
          <a:p>
            <a:pPr algn="ctr"/>
            <a:br>
              <a:rPr lang="el-GR" sz="4000" dirty="0">
                <a:solidFill>
                  <a:srgbClr val="3F3F3F"/>
                </a:solidFill>
                <a:latin typeface="Calibri" panose="020F0502020204030204" pitchFamily="34" charset="0"/>
                <a:cs typeface="Calibri" panose="020F0502020204030204" pitchFamily="34" charset="0"/>
              </a:rPr>
            </a:br>
            <a:r>
              <a:rPr lang="el-GR" sz="4000" dirty="0">
                <a:latin typeface="Calibri" panose="020F0502020204030204" pitchFamily="34" charset="0"/>
                <a:cs typeface="Calibri" panose="020F0502020204030204" pitchFamily="34" charset="0"/>
              </a:rPr>
              <a:t>Αποτίμηση/Επίδραση</a:t>
            </a:r>
            <a:r>
              <a:rPr lang="en-US" sz="4000" dirty="0">
                <a:latin typeface="Calibri" panose="020F0502020204030204" pitchFamily="34" charset="0"/>
                <a:cs typeface="Calibri" panose="020F0502020204030204" pitchFamily="34" charset="0"/>
              </a:rPr>
              <a:t>          Evaluation / Impact</a:t>
            </a:r>
            <a:br>
              <a:rPr lang="el-GR" sz="3600" dirty="0">
                <a:solidFill>
                  <a:srgbClr val="3F3F3F"/>
                </a:solidFill>
                <a:latin typeface="Calibri" panose="020F0502020204030204" pitchFamily="34" charset="0"/>
                <a:cs typeface="Calibri" panose="020F0502020204030204" pitchFamily="34" charset="0"/>
              </a:rPr>
            </a:br>
            <a:endParaRPr lang="el-GR" sz="3600" dirty="0">
              <a:solidFill>
                <a:srgbClr val="3F3F3F"/>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8" name="Θέση περιεχομένου 7">
            <a:extLst>
              <a:ext uri="{FF2B5EF4-FFF2-40B4-BE49-F238E27FC236}">
                <a16:creationId xmlns:a16="http://schemas.microsoft.com/office/drawing/2014/main" id="{189F2021-C984-9A67-76D9-25DC387B1FE7}"/>
              </a:ext>
            </a:extLst>
          </p:cNvPr>
          <p:cNvSpPr>
            <a:spLocks noGrp="1"/>
          </p:cNvSpPr>
          <p:nvPr>
            <p:ph sz="half" idx="1"/>
          </p:nvPr>
        </p:nvSpPr>
        <p:spPr>
          <a:xfrm>
            <a:off x="0" y="572655"/>
            <a:ext cx="6019801" cy="6285343"/>
          </a:xfrm>
          <a:solidFill>
            <a:schemeClr val="accent2"/>
          </a:solidFill>
        </p:spPr>
        <p:txBody>
          <a:bodyPr/>
          <a:lstStyle/>
          <a:p>
            <a:r>
              <a:rPr lang="el-GR" sz="2000" dirty="0">
                <a:latin typeface="Calibri" panose="020F0502020204030204" pitchFamily="34" charset="0"/>
                <a:cs typeface="Calibri" panose="020F0502020204030204" pitchFamily="34" charset="0"/>
              </a:rPr>
              <a:t>Οι γονείς αντιμετωπίζουν πιο φιλικά το σχολείο και ενδιαφέρονται περισσότερο για τις επιδώσεις των παιδιών</a:t>
            </a:r>
          </a:p>
          <a:p>
            <a:pPr marL="0" indent="0">
              <a:buNone/>
            </a:pPr>
            <a:r>
              <a:rPr lang="el-GR" sz="2000" dirty="0">
                <a:latin typeface="Calibri" panose="020F0502020204030204" pitchFamily="34" charset="0"/>
                <a:cs typeface="Calibri" panose="020F0502020204030204" pitchFamily="34" charset="0"/>
              </a:rPr>
              <a:t>Οι μαθητές</a:t>
            </a:r>
            <a:r>
              <a:rPr lang="en-US" sz="2000" dirty="0">
                <a:latin typeface="Calibri" panose="020F0502020204030204" pitchFamily="34" charset="0"/>
                <a:cs typeface="Calibri" panose="020F0502020204030204" pitchFamily="34" charset="0"/>
              </a:rPr>
              <a:t>/</a:t>
            </a:r>
            <a:r>
              <a:rPr lang="el-GR" sz="2000" dirty="0" err="1">
                <a:latin typeface="Calibri" panose="020F0502020204030204" pitchFamily="34" charset="0"/>
                <a:cs typeface="Calibri" panose="020F0502020204030204" pitchFamily="34" charset="0"/>
              </a:rPr>
              <a:t>τριες</a:t>
            </a:r>
            <a:r>
              <a:rPr lang="el-GR" sz="2000" dirty="0">
                <a:latin typeface="Calibri" panose="020F0502020204030204" pitchFamily="34" charset="0"/>
                <a:cs typeface="Calibri" panose="020F0502020204030204" pitchFamily="34" charset="0"/>
              </a:rPr>
              <a:t>:</a:t>
            </a:r>
          </a:p>
          <a:p>
            <a:r>
              <a:rPr lang="el-GR" sz="2000" dirty="0">
                <a:latin typeface="Calibri" panose="020F0502020204030204" pitchFamily="34" charset="0"/>
                <a:cs typeface="Calibri" panose="020F0502020204030204" pitchFamily="34" charset="0"/>
              </a:rPr>
              <a:t>Η γλώσσα Ρομανί εντάχθηκε στην καθημερινότητα του σχολείου.</a:t>
            </a:r>
          </a:p>
          <a:p>
            <a:r>
              <a:rPr lang="el-GR" sz="2000" dirty="0">
                <a:latin typeface="Calibri" panose="020F0502020204030204" pitchFamily="34" charset="0"/>
                <a:cs typeface="Calibri" panose="020F0502020204030204" pitchFamily="34" charset="0"/>
              </a:rPr>
              <a:t>Οι νεοεισερχόμενοι μαθητές/</a:t>
            </a:r>
            <a:r>
              <a:rPr lang="el-GR" sz="2000" dirty="0" err="1">
                <a:latin typeface="Calibri" panose="020F0502020204030204" pitchFamily="34" charset="0"/>
                <a:cs typeface="Calibri" panose="020F0502020204030204" pitchFamily="34" charset="0"/>
              </a:rPr>
              <a:t>τριες</a:t>
            </a:r>
            <a:r>
              <a:rPr lang="el-GR" sz="2000" dirty="0">
                <a:latin typeface="Calibri" panose="020F0502020204030204" pitchFamily="34" charset="0"/>
                <a:cs typeface="Calibri" panose="020F0502020204030204" pitchFamily="34" charset="0"/>
              </a:rPr>
              <a:t> εντάχθηκαν πιο ήπια στο χώρο του σχολείου.</a:t>
            </a:r>
          </a:p>
          <a:p>
            <a:r>
              <a:rPr lang="el-GR" sz="2000" dirty="0">
                <a:latin typeface="Calibri" panose="020F0502020204030204" pitchFamily="34" charset="0"/>
                <a:cs typeface="Calibri" panose="020F0502020204030204" pitchFamily="34" charset="0"/>
              </a:rPr>
              <a:t>Ενίσχυσαν την αυτοεκτίμησή τους.</a:t>
            </a:r>
          </a:p>
          <a:p>
            <a:r>
              <a:rPr lang="el-GR" sz="2000" dirty="0">
                <a:latin typeface="Calibri" panose="020F0502020204030204" pitchFamily="34" charset="0"/>
                <a:cs typeface="Calibri" panose="020F0502020204030204" pitchFamily="34" charset="0"/>
              </a:rPr>
              <a:t>Συνεργάζονται περισσότερο μεταξύ τους (</a:t>
            </a:r>
            <a:r>
              <a:rPr lang="el-GR" sz="2000" dirty="0" err="1">
                <a:latin typeface="Calibri" panose="020F0502020204030204" pitchFamily="34" charset="0"/>
                <a:cs typeface="Calibri" panose="020F0502020204030204" pitchFamily="34" charset="0"/>
              </a:rPr>
              <a:t>Ρομά</a:t>
            </a:r>
            <a:r>
              <a:rPr lang="el-GR" sz="2000" dirty="0">
                <a:latin typeface="Calibri" panose="020F0502020204030204" pitchFamily="34" charset="0"/>
                <a:cs typeface="Calibri" panose="020F0502020204030204" pitchFamily="34" charset="0"/>
              </a:rPr>
              <a:t> με </a:t>
            </a:r>
            <a:r>
              <a:rPr lang="el-GR" sz="2000" dirty="0" err="1">
                <a:latin typeface="Calibri" panose="020F0502020204030204" pitchFamily="34" charset="0"/>
                <a:cs typeface="Calibri" panose="020F0502020204030204" pitchFamily="34" charset="0"/>
              </a:rPr>
              <a:t>Ρομά</a:t>
            </a:r>
            <a:r>
              <a:rPr lang="el-GR" sz="2000" dirty="0">
                <a:latin typeface="Calibri" panose="020F0502020204030204" pitchFamily="34" charset="0"/>
                <a:cs typeface="Calibri" panose="020F0502020204030204" pitchFamily="34" charset="0"/>
              </a:rPr>
              <a:t> και </a:t>
            </a:r>
            <a:r>
              <a:rPr lang="el-GR" sz="2000" dirty="0" err="1">
                <a:latin typeface="Calibri" panose="020F0502020204030204" pitchFamily="34" charset="0"/>
                <a:cs typeface="Calibri" panose="020F0502020204030204" pitchFamily="34" charset="0"/>
              </a:rPr>
              <a:t>Ρομά</a:t>
            </a:r>
            <a:r>
              <a:rPr lang="el-GR" sz="2000" dirty="0">
                <a:latin typeface="Calibri" panose="020F0502020204030204" pitchFamily="34" charset="0"/>
                <a:cs typeface="Calibri" panose="020F0502020204030204" pitchFamily="34" charset="0"/>
              </a:rPr>
              <a:t> με μη </a:t>
            </a:r>
            <a:r>
              <a:rPr lang="el-GR" sz="2000" dirty="0" err="1">
                <a:latin typeface="Calibri" panose="020F0502020204030204" pitchFamily="34" charset="0"/>
                <a:cs typeface="Calibri" panose="020F0502020204030204" pitchFamily="34" charset="0"/>
              </a:rPr>
              <a:t>Ρομά</a:t>
            </a:r>
            <a:r>
              <a:rPr lang="el-GR" sz="2000" dirty="0">
                <a:latin typeface="Calibri" panose="020F0502020204030204" pitchFamily="34" charset="0"/>
                <a:cs typeface="Calibri" panose="020F0502020204030204" pitchFamily="34" charset="0"/>
              </a:rPr>
              <a:t>).</a:t>
            </a:r>
          </a:p>
          <a:p>
            <a:r>
              <a:rPr lang="el-GR" sz="2000" dirty="0">
                <a:latin typeface="Calibri" panose="020F0502020204030204" pitchFamily="34" charset="0"/>
                <a:cs typeface="Calibri" panose="020F0502020204030204" pitchFamily="34" charset="0"/>
              </a:rPr>
              <a:t>Αύξησαν τη συμμετοχή τους στις σχολικές εκδηλώσεις.</a:t>
            </a:r>
          </a:p>
          <a:p>
            <a:r>
              <a:rPr lang="el-GR" sz="2000" dirty="0">
                <a:latin typeface="Calibri" panose="020F0502020204030204" pitchFamily="34" charset="0"/>
                <a:cs typeface="Calibri" panose="020F0502020204030204" pitchFamily="34" charset="0"/>
              </a:rPr>
              <a:t>Συμμετείχαν σε δραστηριότητες και εκδρομές που κατά το παρελθόν απαξίωναν ή αγνοούσαν. </a:t>
            </a:r>
          </a:p>
          <a:p>
            <a:endParaRPr lang="el-GR" sz="2000" dirty="0">
              <a:latin typeface="Calibri" panose="020F0502020204030204" pitchFamily="34" charset="0"/>
              <a:cs typeface="Calibri" panose="020F0502020204030204" pitchFamily="34" charset="0"/>
            </a:endParaRPr>
          </a:p>
          <a:p>
            <a:endParaRPr lang="el-GR" dirty="0"/>
          </a:p>
        </p:txBody>
      </p:sp>
      <p:sp>
        <p:nvSpPr>
          <p:cNvPr id="9" name="Θέση περιεχομένου 7">
            <a:extLst>
              <a:ext uri="{FF2B5EF4-FFF2-40B4-BE49-F238E27FC236}">
                <a16:creationId xmlns:a16="http://schemas.microsoft.com/office/drawing/2014/main" id="{C0A0569E-97C1-E519-292C-98DAD73BA5FC}"/>
              </a:ext>
            </a:extLst>
          </p:cNvPr>
          <p:cNvSpPr txBox="1">
            <a:spLocks/>
          </p:cNvSpPr>
          <p:nvPr/>
        </p:nvSpPr>
        <p:spPr>
          <a:xfrm>
            <a:off x="6019802" y="572655"/>
            <a:ext cx="6172198" cy="6285343"/>
          </a:xfrm>
          <a:prstGeom prst="rect">
            <a:avLst/>
          </a:prstGeom>
          <a:solidFill>
            <a:schemeClr val="accent2">
              <a:lumMod val="60000"/>
              <a:lumOff val="40000"/>
            </a:schemeClr>
          </a:solidFill>
          <a:ln>
            <a:solidFill>
              <a:schemeClr val="accent2">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Parents: now approach the school more positively and have greater interest in their children's academic performance.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Students: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Romani language was integrated into the school’s daily life.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Newly arrived students were more smoothly integrated into the school environment.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strengthened their self-esteem.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collaborate more with one another (both Roma with Roma and Roma with non-Roma students).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increased their participation in school events.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They took part in activities and excursions that they had previously disregarded or ignored.</a:t>
            </a:r>
            <a:endParaRPr kumimoji="0" lang="el-G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l-GR" sz="2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Εικόνα 9">
            <a:extLst>
              <a:ext uri="{FF2B5EF4-FFF2-40B4-BE49-F238E27FC236}">
                <a16:creationId xmlns:a16="http://schemas.microsoft.com/office/drawing/2014/main" id="{85200A08-3083-969B-1460-B4ABF8C2EF05}"/>
              </a:ext>
            </a:extLst>
          </p:cNvPr>
          <p:cNvPicPr>
            <a:picLocks noChangeAspect="1"/>
          </p:cNvPicPr>
          <p:nvPr/>
        </p:nvPicPr>
        <p:blipFill>
          <a:blip r:embed="rId3"/>
          <a:stretch>
            <a:fillRect/>
          </a:stretch>
        </p:blipFill>
        <p:spPr>
          <a:xfrm>
            <a:off x="-1" y="6400760"/>
            <a:ext cx="3938357" cy="457240"/>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325" y="5413375"/>
            <a:ext cx="1416950"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6108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C3E4A34-C288-B949-002B-0CA699340D81}"/>
              </a:ext>
            </a:extLst>
          </p:cNvPr>
          <p:cNvSpPr>
            <a:spLocks noGrp="1"/>
          </p:cNvSpPr>
          <p:nvPr>
            <p:ph type="title"/>
          </p:nvPr>
        </p:nvSpPr>
        <p:spPr>
          <a:xfrm>
            <a:off x="-1" y="0"/>
            <a:ext cx="4059049" cy="6858000"/>
          </a:xfrm>
          <a:solidFill>
            <a:schemeClr val="accent1">
              <a:lumMod val="40000"/>
              <a:lumOff val="60000"/>
            </a:schemeClr>
          </a:solidFill>
        </p:spPr>
        <p:txBody>
          <a:bodyPr anchor="t">
            <a:normAutofit/>
          </a:bodyPr>
          <a:lstStyle/>
          <a:p>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r>
              <a:rPr lang="el-GR" sz="3600" b="1" dirty="0">
                <a:latin typeface="Calibri" pitchFamily="34" charset="0"/>
              </a:rPr>
              <a:t>12ο Δημοτικό Σχολείο Κομοτηνής </a:t>
            </a:r>
            <a:br>
              <a:rPr lang="el-GR" sz="3600" dirty="0">
                <a:latin typeface="Calibri" pitchFamily="34" charset="0"/>
              </a:rPr>
            </a:br>
            <a:br>
              <a:rPr lang="el-GR" sz="3600" dirty="0">
                <a:solidFill>
                  <a:srgbClr val="FFFFFF"/>
                </a:solidFill>
                <a:latin typeface="Calibri" panose="020F0502020204030204" pitchFamily="34" charset="0"/>
                <a:cs typeface="Calibri" panose="020F0502020204030204" pitchFamily="34" charset="0"/>
              </a:rPr>
            </a:br>
            <a:br>
              <a:rPr lang="el-GR" sz="3600" dirty="0">
                <a:solidFill>
                  <a:srgbClr val="FFFFFF"/>
                </a:solidFill>
                <a:latin typeface="Calibri" panose="020F0502020204030204" pitchFamily="34" charset="0"/>
                <a:cs typeface="Calibri" panose="020F0502020204030204" pitchFamily="34" charset="0"/>
              </a:rPr>
            </a:br>
            <a:endParaRPr lang="el-GR" sz="3600" dirty="0">
              <a:solidFill>
                <a:srgbClr val="FFFFFF"/>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79146851-1C07-3D27-506B-8DDC9F44CA51}"/>
              </a:ext>
            </a:extLst>
          </p:cNvPr>
          <p:cNvSpPr>
            <a:spLocks noGrp="1"/>
          </p:cNvSpPr>
          <p:nvPr>
            <p:ph sz="half" idx="1"/>
          </p:nvPr>
        </p:nvSpPr>
        <p:spPr>
          <a:xfrm>
            <a:off x="4346811" y="197963"/>
            <a:ext cx="3461328" cy="6523348"/>
          </a:xfrm>
        </p:spPr>
        <p:txBody>
          <a:bodyPr>
            <a:normAutofit fontScale="32500" lnSpcReduction="20000"/>
          </a:bodyPr>
          <a:lstStyle/>
          <a:p>
            <a:r>
              <a:rPr lang="el-GR" sz="4000" b="1" dirty="0">
                <a:latin typeface="Calibri" pitchFamily="34" charset="0"/>
                <a:cs typeface="Calibri" panose="020F0502020204030204" pitchFamily="34" charset="0"/>
              </a:rPr>
              <a:t>Τόπος: Κομοτηνή/Ελλάδα</a:t>
            </a:r>
            <a:endParaRPr lang="en-US" sz="4000" b="1" dirty="0">
              <a:latin typeface="Calibri" pitchFamily="34" charset="0"/>
              <a:cs typeface="Calibri" panose="020F0502020204030204" pitchFamily="34" charset="0"/>
            </a:endParaRPr>
          </a:p>
          <a:p>
            <a:r>
              <a:rPr lang="el-GR" sz="4000" b="1" dirty="0">
                <a:latin typeface="Calibri" pitchFamily="34" charset="0"/>
              </a:rPr>
              <a:t>12ο Δημοτικό Σχολείο Κομοτηνής </a:t>
            </a:r>
            <a:endParaRPr lang="el-GR" sz="4000" dirty="0">
              <a:latin typeface="Calibri" pitchFamily="34" charset="0"/>
            </a:endParaRPr>
          </a:p>
          <a:p>
            <a:pPr lvl="0"/>
            <a:r>
              <a:rPr lang="el-GR" sz="4000" b="1" dirty="0">
                <a:latin typeface="Calibri" pitchFamily="34" charset="0"/>
              </a:rPr>
              <a:t>Τοποθεσία: </a:t>
            </a:r>
            <a:endParaRPr lang="en-US" sz="4000" b="1" dirty="0">
              <a:latin typeface="Calibri" pitchFamily="34" charset="0"/>
            </a:endParaRPr>
          </a:p>
          <a:p>
            <a:pPr lvl="0">
              <a:buFont typeface="Wingdings" pitchFamily="2" charset="2"/>
              <a:buChar char="Ø"/>
            </a:pPr>
            <a:r>
              <a:rPr lang="el-GR" sz="4000" b="1" dirty="0">
                <a:latin typeface="Calibri" pitchFamily="34" charset="0"/>
              </a:rPr>
              <a:t>Διεύθυνση:</a:t>
            </a:r>
            <a:r>
              <a:rPr lang="el-GR" sz="4000" dirty="0">
                <a:latin typeface="Calibri" pitchFamily="34" charset="0"/>
              </a:rPr>
              <a:t> Τηλέμαχου 23, 69100, Κομοτηνή (Όπισθεν Νοσοκομείου)</a:t>
            </a:r>
          </a:p>
          <a:p>
            <a:pPr lvl="0">
              <a:buFont typeface="Wingdings" pitchFamily="2" charset="2"/>
              <a:buChar char="Ø"/>
            </a:pPr>
            <a:r>
              <a:rPr lang="el-GR" sz="4000" b="1" dirty="0">
                <a:latin typeface="Calibri" pitchFamily="34" charset="0"/>
              </a:rPr>
              <a:t>Περιοχή:</a:t>
            </a:r>
            <a:r>
              <a:rPr lang="el-GR" sz="4000" dirty="0">
                <a:latin typeface="Calibri" pitchFamily="34" charset="0"/>
              </a:rPr>
              <a:t> Κεντρικό τμήμα της πόλης</a:t>
            </a:r>
          </a:p>
          <a:p>
            <a:r>
              <a:rPr lang="el-GR" sz="4000" b="1" dirty="0">
                <a:latin typeface="Calibri" pitchFamily="34" charset="0"/>
              </a:rPr>
              <a:t>Μαθητικός Πληθυσμός</a:t>
            </a:r>
          </a:p>
          <a:p>
            <a:pPr>
              <a:buFont typeface="Wingdings" pitchFamily="2" charset="2"/>
              <a:buChar char="Ø"/>
            </a:pPr>
            <a:r>
              <a:rPr lang="el-GR" sz="4000" b="1" dirty="0">
                <a:latin typeface="Calibri" pitchFamily="34" charset="0"/>
              </a:rPr>
              <a:t>Συνολικός αριθμός μαθητών:</a:t>
            </a:r>
            <a:r>
              <a:rPr lang="el-GR" sz="4000" dirty="0">
                <a:latin typeface="Calibri" pitchFamily="34" charset="0"/>
              </a:rPr>
              <a:t> 206</a:t>
            </a:r>
          </a:p>
          <a:p>
            <a:pPr>
              <a:buFont typeface="Wingdings" pitchFamily="2" charset="2"/>
              <a:buChar char="Ø"/>
            </a:pPr>
            <a:r>
              <a:rPr lang="el-GR" sz="4000" b="1" dirty="0">
                <a:latin typeface="Calibri" pitchFamily="34" charset="0"/>
              </a:rPr>
              <a:t>Μαθητές </a:t>
            </a:r>
            <a:r>
              <a:rPr lang="el-GR" sz="4000" b="1" dirty="0" err="1">
                <a:latin typeface="Calibri" pitchFamily="34" charset="0"/>
              </a:rPr>
              <a:t>Ρομά</a:t>
            </a:r>
            <a:r>
              <a:rPr lang="el-GR" sz="4000" b="1" dirty="0">
                <a:latin typeface="Calibri" pitchFamily="34" charset="0"/>
              </a:rPr>
              <a:t>:</a:t>
            </a:r>
            <a:r>
              <a:rPr lang="el-GR" sz="4000" dirty="0">
                <a:latin typeface="Calibri" pitchFamily="34" charset="0"/>
              </a:rPr>
              <a:t> 206 (100% του μαθητικού πληθυσμού)</a:t>
            </a:r>
          </a:p>
          <a:p>
            <a:pPr>
              <a:buFont typeface="Wingdings" pitchFamily="2" charset="2"/>
              <a:buChar char="Ø"/>
            </a:pPr>
            <a:r>
              <a:rPr lang="el-GR" sz="4000" b="1" dirty="0">
                <a:latin typeface="Calibri" pitchFamily="34" charset="0"/>
              </a:rPr>
              <a:t>Προέλευση μαθητών:</a:t>
            </a:r>
            <a:r>
              <a:rPr lang="el-GR" sz="4000" dirty="0">
                <a:latin typeface="Calibri" pitchFamily="34" charset="0"/>
              </a:rPr>
              <a:t> Περιοχές </a:t>
            </a:r>
            <a:r>
              <a:rPr lang="el-GR" sz="4000" dirty="0" err="1">
                <a:latin typeface="Calibri" pitchFamily="34" charset="0"/>
              </a:rPr>
              <a:t>Αλάν</a:t>
            </a:r>
            <a:r>
              <a:rPr lang="el-GR" sz="4000" dirty="0">
                <a:latin typeface="Calibri" pitchFamily="34" charset="0"/>
              </a:rPr>
              <a:t> </a:t>
            </a:r>
            <a:r>
              <a:rPr lang="el-GR" sz="4000" dirty="0" err="1">
                <a:latin typeface="Calibri" pitchFamily="34" charset="0"/>
              </a:rPr>
              <a:t>Κουγιού</a:t>
            </a:r>
            <a:r>
              <a:rPr lang="el-GR" sz="4000" dirty="0">
                <a:latin typeface="Calibri" pitchFamily="34" charset="0"/>
              </a:rPr>
              <a:t> και Ανάχωμα</a:t>
            </a:r>
          </a:p>
          <a:p>
            <a:r>
              <a:rPr lang="el-GR" sz="4000" b="1" dirty="0">
                <a:latin typeface="Calibri" pitchFamily="34" charset="0"/>
              </a:rPr>
              <a:t>Γλωσσική Ποικιλομορφία</a:t>
            </a:r>
          </a:p>
          <a:p>
            <a:pPr>
              <a:buFont typeface="Wingdings" pitchFamily="2" charset="2"/>
              <a:buChar char="Ø"/>
            </a:pPr>
            <a:r>
              <a:rPr lang="el-GR" sz="4000" b="1" dirty="0">
                <a:latin typeface="Calibri" pitchFamily="34" charset="0"/>
              </a:rPr>
              <a:t>Μητρικές γλώσσες μαθητών:</a:t>
            </a:r>
            <a:endParaRPr lang="el-GR" sz="4000" dirty="0">
              <a:latin typeface="Calibri" pitchFamily="34" charset="0"/>
            </a:endParaRPr>
          </a:p>
          <a:p>
            <a:pPr lvl="1">
              <a:buFont typeface="Wingdings" pitchFamily="2" charset="2"/>
              <a:buChar char="v"/>
            </a:pPr>
            <a:r>
              <a:rPr lang="el-GR" sz="4000" dirty="0" err="1">
                <a:latin typeface="Calibri" pitchFamily="34" charset="0"/>
              </a:rPr>
              <a:t>Ρομανί</a:t>
            </a:r>
            <a:endParaRPr lang="el-GR" sz="4000" dirty="0">
              <a:latin typeface="Calibri" pitchFamily="34" charset="0"/>
            </a:endParaRPr>
          </a:p>
          <a:p>
            <a:pPr lvl="1">
              <a:buFont typeface="Wingdings" pitchFamily="2" charset="2"/>
              <a:buChar char="v"/>
            </a:pPr>
            <a:r>
              <a:rPr lang="el-GR" sz="4000" dirty="0">
                <a:latin typeface="Calibri" pitchFamily="34" charset="0"/>
              </a:rPr>
              <a:t>Τουρκική</a:t>
            </a:r>
          </a:p>
          <a:p>
            <a:pPr lvl="1">
              <a:buFont typeface="Wingdings" pitchFamily="2" charset="2"/>
              <a:buChar char="v"/>
            </a:pPr>
            <a:r>
              <a:rPr lang="el-GR" sz="4000" dirty="0">
                <a:latin typeface="Calibri" pitchFamily="34" charset="0"/>
              </a:rPr>
              <a:t>Ελληνική (ως δεύτερη ή τρίτη γλώσσα)</a:t>
            </a:r>
          </a:p>
          <a:p>
            <a:pPr>
              <a:buFont typeface="Wingdings" pitchFamily="2" charset="2"/>
              <a:buChar char="Ø"/>
            </a:pPr>
            <a:r>
              <a:rPr lang="el-GR" sz="4000" b="1" dirty="0">
                <a:latin typeface="Calibri" pitchFamily="34" charset="0"/>
              </a:rPr>
              <a:t>Χαρακτηριστικό:</a:t>
            </a:r>
            <a:r>
              <a:rPr lang="el-GR" sz="4000" dirty="0">
                <a:latin typeface="Calibri" pitchFamily="34" charset="0"/>
              </a:rPr>
              <a:t> Οι μαθητές θεωρούνται επίσημα τρίγλωσσοι</a:t>
            </a:r>
          </a:p>
          <a:p>
            <a:r>
              <a:rPr lang="el-GR" sz="4000" b="1" dirty="0">
                <a:latin typeface="Calibri" pitchFamily="34" charset="0"/>
              </a:rPr>
              <a:t>Λειτουργία σχολείου:</a:t>
            </a:r>
            <a:r>
              <a:rPr lang="el-GR" sz="4000" dirty="0">
                <a:latin typeface="Calibri" pitchFamily="34" charset="0"/>
              </a:rPr>
              <a:t> 11/θέσιο</a:t>
            </a:r>
          </a:p>
          <a:p>
            <a:r>
              <a:rPr lang="el-GR" sz="4000" b="1" dirty="0">
                <a:latin typeface="Calibri" pitchFamily="34" charset="0"/>
              </a:rPr>
              <a:t>Αριθμός εκπαιδευτικών:</a:t>
            </a:r>
            <a:r>
              <a:rPr lang="el-GR" sz="4000" dirty="0">
                <a:latin typeface="Calibri" pitchFamily="34" charset="0"/>
              </a:rPr>
              <a:t> 25 (όλων των ειδικοτήτων)</a:t>
            </a:r>
          </a:p>
          <a:p>
            <a:r>
              <a:rPr lang="el-GR" sz="4000" b="1" dirty="0">
                <a:latin typeface="Calibri" pitchFamily="34" charset="0"/>
              </a:rPr>
              <a:t>Ειδικές δομές:</a:t>
            </a:r>
            <a:r>
              <a:rPr lang="el-GR" sz="4000" dirty="0">
                <a:latin typeface="Calibri" pitchFamily="34" charset="0"/>
              </a:rPr>
              <a:t> Τάξη Υποδοχής ΖΕΠ</a:t>
            </a:r>
          </a:p>
          <a:p>
            <a:r>
              <a:rPr lang="el-GR" sz="4000" b="1" dirty="0">
                <a:latin typeface="Calibri" pitchFamily="34" charset="0"/>
              </a:rPr>
              <a:t>Συμμετοχή στο Πρόγραμμα RPPE:</a:t>
            </a:r>
            <a:endParaRPr lang="el-GR" sz="4000" dirty="0">
              <a:latin typeface="Calibri" pitchFamily="34" charset="0"/>
            </a:endParaRPr>
          </a:p>
          <a:p>
            <a:pPr lvl="0">
              <a:buFont typeface="Wingdings" pitchFamily="2" charset="2"/>
              <a:buChar char="Ø"/>
            </a:pPr>
            <a:r>
              <a:rPr lang="el-GR" sz="4000" b="1" dirty="0">
                <a:latin typeface="Calibri" pitchFamily="34" charset="0"/>
              </a:rPr>
              <a:t>Τάξεις:</a:t>
            </a:r>
            <a:r>
              <a:rPr lang="el-GR" sz="4000" dirty="0">
                <a:latin typeface="Calibri" pitchFamily="34" charset="0"/>
              </a:rPr>
              <a:t> (Γ΄, Δ΄, Ε΄, ΣΤ΄)</a:t>
            </a:r>
          </a:p>
          <a:p>
            <a:pPr lvl="0">
              <a:buFont typeface="Wingdings" pitchFamily="2" charset="2"/>
              <a:buChar char="Ø"/>
            </a:pPr>
            <a:r>
              <a:rPr lang="el-GR" sz="4000" b="1" dirty="0">
                <a:latin typeface="Calibri" pitchFamily="34" charset="0"/>
              </a:rPr>
              <a:t>Μαθητές:</a:t>
            </a:r>
            <a:r>
              <a:rPr lang="el-GR" sz="4000" dirty="0">
                <a:latin typeface="Calibri" pitchFamily="34" charset="0"/>
              </a:rPr>
              <a:t> ()</a:t>
            </a:r>
          </a:p>
          <a:p>
            <a:pPr lvl="0">
              <a:buFont typeface="Wingdings" pitchFamily="2" charset="2"/>
              <a:buChar char="Ø"/>
            </a:pPr>
            <a:r>
              <a:rPr lang="el-GR" sz="4000" b="1" dirty="0">
                <a:latin typeface="Calibri" pitchFamily="34" charset="0"/>
              </a:rPr>
              <a:t>Εκπαιδευτικοί:</a:t>
            </a:r>
            <a:r>
              <a:rPr lang="el-GR" sz="4000" dirty="0">
                <a:latin typeface="Calibri" pitchFamily="34" charset="0"/>
              </a:rPr>
              <a:t> (8)</a:t>
            </a:r>
          </a:p>
          <a:p>
            <a:endParaRPr lang="el-GR" sz="2900" b="1" dirty="0">
              <a:latin typeface="Calibri" pitchFamily="34" charset="0"/>
            </a:endParaRPr>
          </a:p>
        </p:txBody>
      </p:sp>
      <p:cxnSp>
        <p:nvCxnSpPr>
          <p:cNvPr id="16" name="Straight Connector 1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D8DA3C07-16BF-922E-65FD-9DE0CCFD966D}"/>
              </a:ext>
            </a:extLst>
          </p:cNvPr>
          <p:cNvSpPr>
            <a:spLocks noGrp="1"/>
          </p:cNvSpPr>
          <p:nvPr>
            <p:ph sz="half" idx="2"/>
          </p:nvPr>
        </p:nvSpPr>
        <p:spPr>
          <a:xfrm>
            <a:off x="8371020" y="197962"/>
            <a:ext cx="3278286" cy="6438507"/>
          </a:xfrm>
        </p:spPr>
        <p:txBody>
          <a:bodyPr>
            <a:noAutofit/>
          </a:bodyPr>
          <a:lstStyle/>
          <a:p>
            <a:r>
              <a:rPr lang="en-US" sz="1300" b="1" dirty="0">
                <a:latin typeface="Calibri" pitchFamily="34" charset="0"/>
              </a:rPr>
              <a:t>Location:</a:t>
            </a:r>
            <a:r>
              <a:rPr lang="en-US" sz="1300" dirty="0">
                <a:latin typeface="Calibri" pitchFamily="34" charset="0"/>
              </a:rPr>
              <a:t> </a:t>
            </a:r>
            <a:r>
              <a:rPr lang="en-US" sz="1300" dirty="0" err="1">
                <a:latin typeface="Calibri" pitchFamily="34" charset="0"/>
              </a:rPr>
              <a:t>Komotini</a:t>
            </a:r>
            <a:r>
              <a:rPr lang="en-US" sz="1300" dirty="0">
                <a:latin typeface="Calibri" pitchFamily="34" charset="0"/>
              </a:rPr>
              <a:t> / Greece</a:t>
            </a:r>
          </a:p>
          <a:p>
            <a:r>
              <a:rPr lang="en-US" sz="1300" b="1" dirty="0">
                <a:latin typeface="Calibri" pitchFamily="34" charset="0"/>
              </a:rPr>
              <a:t>12th Primary School of </a:t>
            </a:r>
            <a:r>
              <a:rPr lang="en-US" sz="1300" b="1" dirty="0" err="1">
                <a:latin typeface="Calibri" pitchFamily="34" charset="0"/>
              </a:rPr>
              <a:t>Komotini</a:t>
            </a:r>
            <a:endParaRPr lang="en-US" sz="1300" dirty="0">
              <a:latin typeface="Calibri" pitchFamily="34" charset="0"/>
            </a:endParaRPr>
          </a:p>
          <a:p>
            <a:r>
              <a:rPr lang="en-US" sz="1300" b="1" dirty="0">
                <a:latin typeface="Calibri" pitchFamily="34" charset="0"/>
              </a:rPr>
              <a:t>Location Details:</a:t>
            </a:r>
            <a:br>
              <a:rPr lang="en-US" sz="1300" dirty="0">
                <a:latin typeface="Calibri" pitchFamily="34" charset="0"/>
              </a:rPr>
            </a:br>
            <a:r>
              <a:rPr lang="en-US" sz="1300" dirty="0">
                <a:latin typeface="Calibri" pitchFamily="34" charset="0"/>
              </a:rPr>
              <a:t>➤ </a:t>
            </a:r>
            <a:r>
              <a:rPr lang="en-US" sz="1300" b="1" dirty="0">
                <a:latin typeface="Calibri" pitchFamily="34" charset="0"/>
              </a:rPr>
              <a:t>Address:</a:t>
            </a:r>
            <a:r>
              <a:rPr lang="en-US" sz="1300" dirty="0">
                <a:latin typeface="Calibri" pitchFamily="34" charset="0"/>
              </a:rPr>
              <a:t> </a:t>
            </a:r>
            <a:r>
              <a:rPr lang="en-US" sz="1300" dirty="0" err="1">
                <a:latin typeface="Calibri" pitchFamily="34" charset="0"/>
              </a:rPr>
              <a:t>Tilemachou</a:t>
            </a:r>
            <a:r>
              <a:rPr lang="en-US" sz="1300" dirty="0">
                <a:latin typeface="Calibri" pitchFamily="34" charset="0"/>
              </a:rPr>
              <a:t> 23, 69100, </a:t>
            </a:r>
            <a:r>
              <a:rPr lang="en-US" sz="1300" dirty="0" err="1">
                <a:latin typeface="Calibri" pitchFamily="34" charset="0"/>
              </a:rPr>
              <a:t>Komotini</a:t>
            </a:r>
            <a:r>
              <a:rPr lang="en-US" sz="1300" dirty="0">
                <a:latin typeface="Calibri" pitchFamily="34" charset="0"/>
              </a:rPr>
              <a:t> (Behind the Hospital)</a:t>
            </a:r>
            <a:br>
              <a:rPr lang="en-US" sz="1300" dirty="0">
                <a:latin typeface="Calibri" pitchFamily="34" charset="0"/>
              </a:rPr>
            </a:br>
            <a:r>
              <a:rPr lang="en-US" sz="1300" dirty="0">
                <a:latin typeface="Calibri" pitchFamily="34" charset="0"/>
              </a:rPr>
              <a:t>➤ </a:t>
            </a:r>
            <a:r>
              <a:rPr lang="en-US" sz="1300" b="1" dirty="0">
                <a:latin typeface="Calibri" pitchFamily="34" charset="0"/>
              </a:rPr>
              <a:t>Area:</a:t>
            </a:r>
            <a:r>
              <a:rPr lang="en-US" sz="1300" dirty="0">
                <a:latin typeface="Calibri" pitchFamily="34" charset="0"/>
              </a:rPr>
              <a:t> Central part of the city</a:t>
            </a:r>
          </a:p>
          <a:p>
            <a:r>
              <a:rPr lang="en-US" sz="1300" b="1" dirty="0">
                <a:latin typeface="Calibri" pitchFamily="34" charset="0"/>
              </a:rPr>
              <a:t>Student Population</a:t>
            </a:r>
            <a:br>
              <a:rPr lang="en-US" sz="1300" dirty="0">
                <a:latin typeface="Calibri" pitchFamily="34" charset="0"/>
              </a:rPr>
            </a:br>
            <a:r>
              <a:rPr lang="en-US" sz="1300" dirty="0">
                <a:latin typeface="Calibri" pitchFamily="34" charset="0"/>
              </a:rPr>
              <a:t>➤ </a:t>
            </a:r>
            <a:r>
              <a:rPr lang="en-US" sz="1300" b="1" dirty="0">
                <a:latin typeface="Calibri" pitchFamily="34" charset="0"/>
              </a:rPr>
              <a:t>Total number of students:</a:t>
            </a:r>
            <a:r>
              <a:rPr lang="en-US" sz="1300" dirty="0">
                <a:latin typeface="Calibri" pitchFamily="34" charset="0"/>
              </a:rPr>
              <a:t> 206</a:t>
            </a:r>
            <a:br>
              <a:rPr lang="en-US" sz="1300" dirty="0">
                <a:latin typeface="Calibri" pitchFamily="34" charset="0"/>
              </a:rPr>
            </a:br>
            <a:r>
              <a:rPr lang="en-US" sz="1300" dirty="0">
                <a:latin typeface="Calibri" pitchFamily="34" charset="0"/>
              </a:rPr>
              <a:t>➤ </a:t>
            </a:r>
            <a:r>
              <a:rPr lang="en-US" sz="1300" b="1" dirty="0">
                <a:latin typeface="Calibri" pitchFamily="34" charset="0"/>
              </a:rPr>
              <a:t>Roma students:</a:t>
            </a:r>
            <a:r>
              <a:rPr lang="en-US" sz="1300" dirty="0">
                <a:latin typeface="Calibri" pitchFamily="34" charset="0"/>
              </a:rPr>
              <a:t> 206 (100% of the student body)</a:t>
            </a:r>
            <a:br>
              <a:rPr lang="en-US" sz="1300" dirty="0">
                <a:latin typeface="Calibri" pitchFamily="34" charset="0"/>
              </a:rPr>
            </a:br>
            <a:r>
              <a:rPr lang="en-US" sz="1300" dirty="0">
                <a:latin typeface="Calibri" pitchFamily="34" charset="0"/>
              </a:rPr>
              <a:t>➤ </a:t>
            </a:r>
            <a:r>
              <a:rPr lang="en-US" sz="1300" b="1" dirty="0">
                <a:latin typeface="Calibri" pitchFamily="34" charset="0"/>
              </a:rPr>
              <a:t>Student origin:</a:t>
            </a:r>
            <a:r>
              <a:rPr lang="en-US" sz="1300" dirty="0">
                <a:latin typeface="Calibri" pitchFamily="34" charset="0"/>
              </a:rPr>
              <a:t> Areas of Alan </a:t>
            </a:r>
            <a:r>
              <a:rPr lang="en-US" sz="1300" dirty="0" err="1">
                <a:latin typeface="Calibri" pitchFamily="34" charset="0"/>
              </a:rPr>
              <a:t>Koyou</a:t>
            </a:r>
            <a:r>
              <a:rPr lang="en-US" sz="1300" dirty="0">
                <a:latin typeface="Calibri" pitchFamily="34" charset="0"/>
              </a:rPr>
              <a:t> and </a:t>
            </a:r>
            <a:r>
              <a:rPr lang="en-US" sz="1300" dirty="0" err="1">
                <a:latin typeface="Calibri" pitchFamily="34" charset="0"/>
              </a:rPr>
              <a:t>Anachoma</a:t>
            </a:r>
            <a:endParaRPr lang="en-US" sz="1300" dirty="0">
              <a:latin typeface="Calibri" pitchFamily="34" charset="0"/>
            </a:endParaRPr>
          </a:p>
          <a:p>
            <a:r>
              <a:rPr lang="en-US" sz="1300" b="1" dirty="0">
                <a:latin typeface="Calibri" pitchFamily="34" charset="0"/>
              </a:rPr>
              <a:t>Linguistic Diversity</a:t>
            </a:r>
            <a:br>
              <a:rPr lang="en-US" sz="1300" dirty="0">
                <a:latin typeface="Calibri" pitchFamily="34" charset="0"/>
              </a:rPr>
            </a:br>
            <a:r>
              <a:rPr lang="en-US" sz="1300" dirty="0">
                <a:latin typeface="Calibri" pitchFamily="34" charset="0"/>
              </a:rPr>
              <a:t>➤ </a:t>
            </a:r>
            <a:r>
              <a:rPr lang="en-US" sz="1300" b="1" dirty="0">
                <a:latin typeface="Calibri" pitchFamily="34" charset="0"/>
              </a:rPr>
              <a:t>Students' mother tongues:</a:t>
            </a:r>
            <a:br>
              <a:rPr lang="en-US" sz="1300" dirty="0">
                <a:latin typeface="Calibri" pitchFamily="34" charset="0"/>
              </a:rPr>
            </a:br>
            <a:r>
              <a:rPr lang="en-US" sz="1300" dirty="0">
                <a:latin typeface="Calibri" pitchFamily="34" charset="0"/>
              </a:rPr>
              <a:t>  ❖ Romani</a:t>
            </a:r>
            <a:br>
              <a:rPr lang="en-US" sz="1300" dirty="0">
                <a:latin typeface="Calibri" pitchFamily="34" charset="0"/>
              </a:rPr>
            </a:br>
            <a:r>
              <a:rPr lang="en-US" sz="1300" dirty="0">
                <a:latin typeface="Calibri" pitchFamily="34" charset="0"/>
              </a:rPr>
              <a:t>  ❖ Turkish</a:t>
            </a:r>
            <a:br>
              <a:rPr lang="en-US" sz="1300" dirty="0">
                <a:latin typeface="Calibri" pitchFamily="34" charset="0"/>
              </a:rPr>
            </a:br>
            <a:r>
              <a:rPr lang="en-US" sz="1300" dirty="0">
                <a:latin typeface="Calibri" pitchFamily="34" charset="0"/>
              </a:rPr>
              <a:t>  ❖ Greek (as a second or third language)</a:t>
            </a:r>
            <a:br>
              <a:rPr lang="en-US" sz="1300" dirty="0">
                <a:latin typeface="Calibri" pitchFamily="34" charset="0"/>
              </a:rPr>
            </a:br>
            <a:r>
              <a:rPr lang="en-US" sz="1300" dirty="0">
                <a:latin typeface="Calibri" pitchFamily="34" charset="0"/>
              </a:rPr>
              <a:t>➤ </a:t>
            </a:r>
            <a:r>
              <a:rPr lang="en-US" sz="1300" b="1" dirty="0">
                <a:latin typeface="Calibri" pitchFamily="34" charset="0"/>
              </a:rPr>
              <a:t>Characteristic:</a:t>
            </a:r>
            <a:r>
              <a:rPr lang="en-US" sz="1300" dirty="0">
                <a:latin typeface="Calibri" pitchFamily="34" charset="0"/>
              </a:rPr>
              <a:t> Students are officially considered trilingual</a:t>
            </a:r>
          </a:p>
          <a:p>
            <a:r>
              <a:rPr lang="en-US" sz="1300" b="1" dirty="0">
                <a:latin typeface="Calibri" pitchFamily="34" charset="0"/>
              </a:rPr>
              <a:t>School Operation</a:t>
            </a:r>
            <a:br>
              <a:rPr lang="en-US" sz="1300" dirty="0">
                <a:latin typeface="Calibri" pitchFamily="34" charset="0"/>
              </a:rPr>
            </a:br>
            <a:r>
              <a:rPr lang="en-US" sz="1300" dirty="0">
                <a:latin typeface="Calibri" pitchFamily="34" charset="0"/>
              </a:rPr>
              <a:t>➤ </a:t>
            </a:r>
            <a:r>
              <a:rPr lang="en-US" sz="1300" b="1" dirty="0">
                <a:latin typeface="Calibri" pitchFamily="34" charset="0"/>
              </a:rPr>
              <a:t>School structure:</a:t>
            </a:r>
            <a:r>
              <a:rPr lang="en-US" sz="1300" dirty="0">
                <a:latin typeface="Calibri" pitchFamily="34" charset="0"/>
              </a:rPr>
              <a:t> 11-grade school unit</a:t>
            </a:r>
            <a:br>
              <a:rPr lang="en-US" sz="1300" dirty="0">
                <a:latin typeface="Calibri" pitchFamily="34" charset="0"/>
              </a:rPr>
            </a:br>
            <a:r>
              <a:rPr lang="en-US" sz="1300" dirty="0">
                <a:latin typeface="Calibri" pitchFamily="34" charset="0"/>
              </a:rPr>
              <a:t>➤ </a:t>
            </a:r>
            <a:r>
              <a:rPr lang="en-US" sz="1300" b="1" dirty="0">
                <a:latin typeface="Calibri" pitchFamily="34" charset="0"/>
              </a:rPr>
              <a:t>Number of teachers:</a:t>
            </a:r>
            <a:r>
              <a:rPr lang="en-US" sz="1300" dirty="0">
                <a:latin typeface="Calibri" pitchFamily="34" charset="0"/>
              </a:rPr>
              <a:t> 25 (of all specialties)</a:t>
            </a:r>
            <a:br>
              <a:rPr lang="en-US" sz="1300" dirty="0">
                <a:latin typeface="Calibri" pitchFamily="34" charset="0"/>
              </a:rPr>
            </a:br>
            <a:r>
              <a:rPr lang="en-US" sz="1300" dirty="0">
                <a:latin typeface="Calibri" pitchFamily="34" charset="0"/>
              </a:rPr>
              <a:t>➤ </a:t>
            </a:r>
            <a:r>
              <a:rPr lang="en-US" sz="1300" b="1" dirty="0">
                <a:latin typeface="Calibri" pitchFamily="34" charset="0"/>
              </a:rPr>
              <a:t>Special structures:</a:t>
            </a:r>
            <a:r>
              <a:rPr lang="en-US" sz="1300" dirty="0">
                <a:latin typeface="Calibri" pitchFamily="34" charset="0"/>
              </a:rPr>
              <a:t> ZEP Reception Class</a:t>
            </a:r>
          </a:p>
          <a:p>
            <a:r>
              <a:rPr lang="en-US" sz="1300" b="1" dirty="0">
                <a:latin typeface="Calibri" pitchFamily="34" charset="0"/>
              </a:rPr>
              <a:t>Participation in the RPPE Program:</a:t>
            </a:r>
            <a:br>
              <a:rPr lang="en-US" sz="1300" dirty="0">
                <a:latin typeface="Calibri" pitchFamily="34" charset="0"/>
              </a:rPr>
            </a:br>
            <a:r>
              <a:rPr lang="en-US" sz="1300" dirty="0">
                <a:latin typeface="Calibri" pitchFamily="34" charset="0"/>
              </a:rPr>
              <a:t>➤ </a:t>
            </a:r>
            <a:r>
              <a:rPr lang="en-US" sz="1300" b="1" dirty="0">
                <a:latin typeface="Calibri" pitchFamily="34" charset="0"/>
              </a:rPr>
              <a:t>Grades:</a:t>
            </a:r>
            <a:r>
              <a:rPr lang="en-US" sz="1300" dirty="0">
                <a:latin typeface="Calibri" pitchFamily="34" charset="0"/>
              </a:rPr>
              <a:t> (3rd, 4th, 5th, 6th)</a:t>
            </a:r>
            <a:br>
              <a:rPr lang="en-US" sz="1300" dirty="0">
                <a:latin typeface="Calibri" pitchFamily="34" charset="0"/>
              </a:rPr>
            </a:br>
            <a:r>
              <a:rPr lang="en-US" sz="1300" dirty="0">
                <a:latin typeface="Calibri" pitchFamily="34" charset="0"/>
              </a:rPr>
              <a:t>➤ </a:t>
            </a:r>
            <a:r>
              <a:rPr lang="en-US" sz="1300" b="1" dirty="0">
                <a:latin typeface="Calibri" pitchFamily="34" charset="0"/>
              </a:rPr>
              <a:t>Students:</a:t>
            </a:r>
            <a:r>
              <a:rPr lang="en-US" sz="1300" dirty="0">
                <a:latin typeface="Calibri" pitchFamily="34" charset="0"/>
              </a:rPr>
              <a:t> ()</a:t>
            </a:r>
            <a:br>
              <a:rPr lang="en-US" sz="1300" dirty="0">
                <a:latin typeface="Calibri" pitchFamily="34" charset="0"/>
              </a:rPr>
            </a:br>
            <a:r>
              <a:rPr lang="en-US" sz="1300" dirty="0">
                <a:latin typeface="Calibri" pitchFamily="34" charset="0"/>
              </a:rPr>
              <a:t>➤ </a:t>
            </a:r>
            <a:r>
              <a:rPr lang="en-US" sz="1300" b="1" dirty="0">
                <a:latin typeface="Calibri" pitchFamily="34" charset="0"/>
              </a:rPr>
              <a:t>Teachers:</a:t>
            </a:r>
            <a:r>
              <a:rPr lang="en-US" sz="1300" dirty="0">
                <a:latin typeface="Calibri" pitchFamily="34" charset="0"/>
              </a:rPr>
              <a:t> (8)</a:t>
            </a:r>
          </a:p>
          <a:p>
            <a:pPr algn="just">
              <a:lnSpc>
                <a:spcPct val="170000"/>
              </a:lnSpc>
            </a:pPr>
            <a:r>
              <a:rPr lang="en-US" sz="1300" dirty="0">
                <a:latin typeface="Calibri" pitchFamily="34" charset="0"/>
              </a:rPr>
              <a:t>.</a:t>
            </a:r>
            <a:endParaRPr lang="el-GR" sz="1300" dirty="0">
              <a:latin typeface="Calibri"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35D6BA0C-228B-22AA-4F36-C6BFE651B14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3127" y="6495068"/>
            <a:ext cx="1639031" cy="362932"/>
          </a:xfrm>
          <a:prstGeom prst="rect">
            <a:avLst/>
          </a:prstGeom>
        </p:spPr>
      </p:pic>
      <p:pic>
        <p:nvPicPr>
          <p:cNvPr id="6" name="Εικόνα 5">
            <a:extLst>
              <a:ext uri="{FF2B5EF4-FFF2-40B4-BE49-F238E27FC236}">
                <a16:creationId xmlns:a16="http://schemas.microsoft.com/office/drawing/2014/main" id="{0C7C05E4-DEE4-8933-CF13-D4C403D2BB33}"/>
              </a:ext>
            </a:extLst>
          </p:cNvPr>
          <p:cNvPicPr>
            <a:picLocks noChangeAspect="1"/>
          </p:cNvPicPr>
          <p:nvPr/>
        </p:nvPicPr>
        <p:blipFill>
          <a:blip r:embed="rId3" cstate="print"/>
          <a:stretch>
            <a:fillRect/>
          </a:stretch>
        </p:blipFill>
        <p:spPr>
          <a:xfrm>
            <a:off x="1805286" y="6400800"/>
            <a:ext cx="2219792" cy="457202"/>
          </a:xfrm>
          <a:prstGeom prst="rect">
            <a:avLst/>
          </a:prstGeom>
        </p:spPr>
      </p:pic>
      <p:pic>
        <p:nvPicPr>
          <p:cNvPr id="9" name="8 - Εικόνα" descr="sxoleio1.jpg"/>
          <p:cNvPicPr>
            <a:picLocks noChangeAspect="1"/>
          </p:cNvPicPr>
          <p:nvPr/>
        </p:nvPicPr>
        <p:blipFill>
          <a:blip r:embed="rId4" cstate="print"/>
          <a:stretch>
            <a:fillRect/>
          </a:stretch>
        </p:blipFill>
        <p:spPr>
          <a:xfrm>
            <a:off x="0" y="2504196"/>
            <a:ext cx="4051495" cy="3790950"/>
          </a:xfrm>
          <a:prstGeom prst="rect">
            <a:avLst/>
          </a:prstGeom>
        </p:spPr>
      </p:pic>
    </p:spTree>
    <p:extLst>
      <p:ext uri="{BB962C8B-B14F-4D97-AF65-F5344CB8AC3E}">
        <p14:creationId xmlns:p14="http://schemas.microsoft.com/office/powerpoint/2010/main" val="133347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89EA6E1-D356-E080-5090-0A75F34B4D4D}"/>
              </a:ext>
            </a:extLst>
          </p:cNvPr>
          <p:cNvSpPr>
            <a:spLocks noGrp="1"/>
          </p:cNvSpPr>
          <p:nvPr>
            <p:ph type="title"/>
          </p:nvPr>
        </p:nvSpPr>
        <p:spPr>
          <a:xfrm rot="20631824">
            <a:off x="804672" y="1412489"/>
            <a:ext cx="2871095" cy="2156621"/>
          </a:xfrm>
          <a:solidFill>
            <a:schemeClr val="accent2">
              <a:lumMod val="60000"/>
              <a:lumOff val="40000"/>
            </a:schemeClr>
          </a:solidFill>
        </p:spPr>
        <p:txBody>
          <a:bodyPr anchor="t">
            <a:normAutofit/>
          </a:bodyPr>
          <a:lstStyle/>
          <a:p>
            <a:r>
              <a:rPr lang="el-GR" sz="3600" dirty="0">
                <a:solidFill>
                  <a:srgbClr val="FFFFFF"/>
                </a:solidFill>
                <a:latin typeface="Calibri" panose="020F0502020204030204" pitchFamily="34" charset="0"/>
                <a:cs typeface="Calibri" panose="020F0502020204030204" pitchFamily="34" charset="0"/>
              </a:rPr>
              <a:t>Οι δράσεις μας/</a:t>
            </a:r>
          </a:p>
        </p:txBody>
      </p:sp>
      <p:sp>
        <p:nvSpPr>
          <p:cNvPr id="3" name="Θέση περιεχομένου 2">
            <a:extLst>
              <a:ext uri="{FF2B5EF4-FFF2-40B4-BE49-F238E27FC236}">
                <a16:creationId xmlns:a16="http://schemas.microsoft.com/office/drawing/2014/main" id="{09FEE014-FB4F-7CC3-748B-41EE99DA5912}"/>
              </a:ext>
            </a:extLst>
          </p:cNvPr>
          <p:cNvSpPr>
            <a:spLocks noGrp="1"/>
          </p:cNvSpPr>
          <p:nvPr>
            <p:ph sz="half" idx="1"/>
          </p:nvPr>
        </p:nvSpPr>
        <p:spPr>
          <a:xfrm>
            <a:off x="4232228" y="0"/>
            <a:ext cx="3938357" cy="6858000"/>
          </a:xfrm>
          <a:solidFill>
            <a:schemeClr val="accent2">
              <a:lumMod val="60000"/>
              <a:lumOff val="40000"/>
            </a:schemeClr>
          </a:solidFill>
          <a:ln w="19050">
            <a:solidFill>
              <a:schemeClr val="accent2">
                <a:lumMod val="75000"/>
              </a:schemeClr>
            </a:solidFill>
          </a:ln>
        </p:spPr>
        <p:txBody>
          <a:bodyPr>
            <a:normAutofit fontScale="47500" lnSpcReduction="20000"/>
          </a:bodyPr>
          <a:lstStyle/>
          <a:p>
            <a:r>
              <a:rPr lang="el-GR" sz="3300" b="1" dirty="0">
                <a:latin typeface="Calibri" pitchFamily="34" charset="0"/>
              </a:rPr>
              <a:t>Παρουσίαση Δράσης:</a:t>
            </a:r>
          </a:p>
          <a:p>
            <a:pPr algn="ctr">
              <a:buNone/>
            </a:pPr>
            <a:r>
              <a:rPr lang="el-GR" sz="3300" b="1" dirty="0">
                <a:latin typeface="Calibri" pitchFamily="34" charset="0"/>
              </a:rPr>
              <a:t> «Η βόλτα στο </a:t>
            </a:r>
            <a:r>
              <a:rPr lang="el-GR" sz="3300" b="1" dirty="0" err="1">
                <a:latin typeface="Calibri" pitchFamily="34" charset="0"/>
              </a:rPr>
              <a:t>παζάρι–Ένα</a:t>
            </a:r>
            <a:r>
              <a:rPr lang="el-GR" sz="3300" b="1" dirty="0">
                <a:latin typeface="Calibri" pitchFamily="34" charset="0"/>
              </a:rPr>
              <a:t> Παραμύθι στη </a:t>
            </a:r>
            <a:r>
              <a:rPr lang="el-GR" sz="3300" b="1" dirty="0" err="1">
                <a:latin typeface="Calibri" pitchFamily="34" charset="0"/>
              </a:rPr>
              <a:t>Ρομανί</a:t>
            </a:r>
            <a:r>
              <a:rPr lang="el-GR" sz="3300" b="1" dirty="0">
                <a:latin typeface="Calibri" pitchFamily="34" charset="0"/>
              </a:rPr>
              <a:t>»</a:t>
            </a:r>
          </a:p>
          <a:p>
            <a:pPr algn="ctr">
              <a:buNone/>
            </a:pPr>
            <a:r>
              <a:rPr lang="el-GR" sz="3300" b="1" dirty="0">
                <a:latin typeface="Calibri" pitchFamily="34" charset="0"/>
              </a:rPr>
              <a:t>«</a:t>
            </a:r>
            <a:r>
              <a:rPr lang="el-GR" sz="3300" b="1" dirty="0" err="1">
                <a:latin typeface="Calibri" pitchFamily="34" charset="0"/>
              </a:rPr>
              <a:t>Τζας</a:t>
            </a:r>
            <a:r>
              <a:rPr lang="el-GR" sz="3300" b="1" dirty="0">
                <a:latin typeface="Calibri" pitchFamily="34" charset="0"/>
              </a:rPr>
              <a:t> </a:t>
            </a:r>
            <a:r>
              <a:rPr lang="el-GR" sz="3300" b="1" dirty="0" err="1">
                <a:latin typeface="Calibri" pitchFamily="34" charset="0"/>
              </a:rPr>
              <a:t>τεπιράς</a:t>
            </a:r>
            <a:r>
              <a:rPr lang="el-GR" sz="3300" b="1" dirty="0">
                <a:latin typeface="Calibri" pitchFamily="34" charset="0"/>
              </a:rPr>
              <a:t> </a:t>
            </a:r>
            <a:r>
              <a:rPr lang="el-GR" sz="3300" b="1" dirty="0" err="1">
                <a:latin typeface="Calibri" pitchFamily="34" charset="0"/>
              </a:rPr>
              <a:t>κάι</a:t>
            </a:r>
            <a:r>
              <a:rPr lang="el-GR" sz="3300" b="1" dirty="0">
                <a:latin typeface="Calibri" pitchFamily="34" charset="0"/>
              </a:rPr>
              <a:t> παζάρι»</a:t>
            </a:r>
          </a:p>
          <a:p>
            <a:pPr algn="ctr">
              <a:buNone/>
            </a:pPr>
            <a:r>
              <a:rPr lang="el-GR" sz="3300" dirty="0">
                <a:latin typeface="Calibri" pitchFamily="34" charset="0"/>
              </a:rPr>
              <a:t>(γλώσσα </a:t>
            </a:r>
            <a:r>
              <a:rPr lang="el-GR" sz="3300" dirty="0" err="1">
                <a:latin typeface="Calibri" pitchFamily="34" charset="0"/>
              </a:rPr>
              <a:t>ρομανί</a:t>
            </a:r>
            <a:r>
              <a:rPr lang="el-GR" sz="3300" dirty="0">
                <a:latin typeface="Calibri" pitchFamily="34" charset="0"/>
              </a:rPr>
              <a:t>)</a:t>
            </a:r>
          </a:p>
          <a:p>
            <a:pPr algn="just"/>
            <a:r>
              <a:rPr lang="el-GR" sz="2900" b="1" dirty="0">
                <a:latin typeface="Calibri" pitchFamily="34" charset="0"/>
              </a:rPr>
              <a:t>Σκοπός:</a:t>
            </a:r>
            <a:endParaRPr lang="el-GR" sz="2900" dirty="0">
              <a:latin typeface="Calibri" pitchFamily="34" charset="0"/>
            </a:endParaRPr>
          </a:p>
          <a:p>
            <a:pPr algn="just">
              <a:buFont typeface="Wingdings" pitchFamily="2" charset="2"/>
              <a:buChar char="Ø"/>
            </a:pPr>
            <a:r>
              <a:rPr lang="el-GR" sz="2900" dirty="0">
                <a:latin typeface="Calibri" pitchFamily="34" charset="0"/>
              </a:rPr>
              <a:t>Να δημιουργήσουμε ένα πλαίσιο που θα ενδυναμώσει τη δημιουργικότητά τους, με σκοπό να αναδείξουμε την προσωπική τους ταυτότητα μέσα από τη δύναμη της αφήγησης και της τεχνολογίας.</a:t>
            </a:r>
          </a:p>
          <a:p>
            <a:pPr algn="just"/>
            <a:r>
              <a:rPr lang="el-GR" sz="2900" b="1" dirty="0">
                <a:latin typeface="Calibri" pitchFamily="34" charset="0"/>
              </a:rPr>
              <a:t>Μέσα/Υλικά:</a:t>
            </a:r>
            <a:endParaRPr lang="el-GR" sz="2900" dirty="0">
              <a:latin typeface="Calibri" pitchFamily="34" charset="0"/>
            </a:endParaRPr>
          </a:p>
          <a:p>
            <a:pPr algn="just">
              <a:buFont typeface="Wingdings" pitchFamily="2" charset="2"/>
              <a:buChar char="Ø"/>
            </a:pPr>
            <a:r>
              <a:rPr lang="el-GR" sz="2900" dirty="0">
                <a:latin typeface="Calibri" pitchFamily="34" charset="0"/>
              </a:rPr>
              <a:t>Καινοτόμος χρήση Τεχνητής Νοημοσύνης (ΑΙ) για να μεταμορφώσουμε τις ιστορίες τους σε εικονογραφημένα ψηφιακά βιβλία.</a:t>
            </a:r>
          </a:p>
          <a:p>
            <a:pPr algn="just">
              <a:buFont typeface="Wingdings" pitchFamily="2" charset="2"/>
              <a:buChar char="Ø"/>
            </a:pPr>
            <a:r>
              <a:rPr lang="el-GR" sz="2900" dirty="0">
                <a:latin typeface="Calibri" pitchFamily="34" charset="0"/>
              </a:rPr>
              <a:t>Δημιουργία κειμένων και εικόνων που αναδεικνύουν την καθημερινότητά τους στο αγαπημένο τους παζάρι.</a:t>
            </a:r>
          </a:p>
          <a:p>
            <a:pPr algn="just">
              <a:buFont typeface="Wingdings" pitchFamily="2" charset="2"/>
              <a:buChar char="Ø"/>
            </a:pPr>
            <a:r>
              <a:rPr lang="el-GR" sz="2900" dirty="0">
                <a:latin typeface="Calibri" pitchFamily="34" charset="0"/>
              </a:rPr>
              <a:t>Συνεργασία με φοιτητές του Τμήματος Κοινωνικής Εργασίας του ΔΠΘ για την παρουσίαση και την ενίσχυση του διαλόγου μεταξύ πολιτισμών.</a:t>
            </a:r>
          </a:p>
          <a:p>
            <a:pPr algn="just"/>
            <a:r>
              <a:rPr lang="el-GR" sz="2900" b="1" dirty="0">
                <a:latin typeface="Calibri" pitchFamily="34" charset="0"/>
              </a:rPr>
              <a:t>Περιγραφή Δράσης:</a:t>
            </a:r>
            <a:endParaRPr lang="el-GR" sz="2900" dirty="0">
              <a:latin typeface="Calibri" pitchFamily="34" charset="0"/>
            </a:endParaRPr>
          </a:p>
          <a:p>
            <a:pPr algn="just">
              <a:buFont typeface="Wingdings" pitchFamily="2" charset="2"/>
              <a:buChar char="Ø"/>
            </a:pPr>
            <a:r>
              <a:rPr lang="el-GR" sz="2900" dirty="0">
                <a:latin typeface="Calibri" pitchFamily="34" charset="0"/>
              </a:rPr>
              <a:t>Μέσα από τη δύναμη της αφήγησης, οι μαθητές/</a:t>
            </a:r>
            <a:r>
              <a:rPr lang="el-GR" sz="2900" dirty="0" err="1">
                <a:latin typeface="Calibri" pitchFamily="34" charset="0"/>
              </a:rPr>
              <a:t>τριες</a:t>
            </a:r>
            <a:r>
              <a:rPr lang="el-GR" sz="2900" dirty="0">
                <a:latin typeface="Calibri" pitchFamily="34" charset="0"/>
              </a:rPr>
              <a:t> δημιουργούν μια ιστορία που αποτυπώνει τις δικές τους εμπειρίες και όνειρα, με φόντο το παζάρι του Σαββάτου, έναν τόπο που καθορίζει την κοινωνική τους ζωή.</a:t>
            </a:r>
          </a:p>
          <a:p>
            <a:pPr algn="just">
              <a:buFont typeface="Wingdings" pitchFamily="2" charset="2"/>
              <a:buChar char="Ø"/>
            </a:pPr>
            <a:r>
              <a:rPr lang="el-GR" sz="2900" dirty="0">
                <a:latin typeface="Calibri" pitchFamily="34" charset="0"/>
              </a:rPr>
              <a:t>Οι </a:t>
            </a:r>
            <a:r>
              <a:rPr lang="el-GR" sz="2900" dirty="0" err="1">
                <a:latin typeface="Calibri" pitchFamily="34" charset="0"/>
              </a:rPr>
              <a:t>παραμυθικές</a:t>
            </a:r>
            <a:r>
              <a:rPr lang="el-GR" sz="2900" dirty="0">
                <a:latin typeface="Calibri" pitchFamily="34" charset="0"/>
              </a:rPr>
              <a:t> αφηγήσεις μετατρέπονται σε ένα εικονογραφημένο ψηφιακό βιβλίο, το οποίο ζωντανεύει μέσω της Τεχνητής Νοημοσύνης, δίνοντας στους/στις μαθητές/</a:t>
            </a:r>
            <a:r>
              <a:rPr lang="el-GR" sz="2900" dirty="0" err="1">
                <a:latin typeface="Calibri" pitchFamily="34" charset="0"/>
              </a:rPr>
              <a:t>τριες</a:t>
            </a:r>
            <a:r>
              <a:rPr lang="el-GR" sz="2900" dirty="0">
                <a:latin typeface="Calibri" pitchFamily="34" charset="0"/>
              </a:rPr>
              <a:t> την ευκαιρία να δουν τις φαντασίες τους να γίνονται πραγματικότητα.</a:t>
            </a:r>
          </a:p>
          <a:p>
            <a:pPr algn="just"/>
            <a:endParaRPr lang="el-GR" sz="2900" dirty="0">
              <a:latin typeface="Calibri" pitchFamily="34" charset="0"/>
            </a:endParaRPr>
          </a:p>
          <a:p>
            <a:pPr>
              <a:buFont typeface="Wingdings" panose="05000000000000000000" pitchFamily="2" charset="2"/>
              <a:buChar char="Ø"/>
            </a:pPr>
            <a:endParaRPr lang="el-GR" sz="2900" dirty="0">
              <a:solidFill>
                <a:schemeClr val="bg1"/>
              </a:solidFill>
              <a:latin typeface="Calibri" panose="020F0502020204030204" pitchFamily="34" charset="0"/>
              <a:cs typeface="Calibri" panose="020F0502020204030204" pitchFamily="34" charset="0"/>
            </a:endParaRPr>
          </a:p>
        </p:txBody>
      </p:sp>
      <p:sp>
        <p:nvSpPr>
          <p:cNvPr id="4" name="Θέση περιεχομένου 3">
            <a:extLst>
              <a:ext uri="{FF2B5EF4-FFF2-40B4-BE49-F238E27FC236}">
                <a16:creationId xmlns:a16="http://schemas.microsoft.com/office/drawing/2014/main" id="{B85716B3-DD2A-76F1-2581-47A0866D0BF3}"/>
              </a:ext>
            </a:extLst>
          </p:cNvPr>
          <p:cNvSpPr>
            <a:spLocks noGrp="1"/>
          </p:cNvSpPr>
          <p:nvPr>
            <p:ph sz="half" idx="2"/>
          </p:nvPr>
        </p:nvSpPr>
        <p:spPr>
          <a:xfrm>
            <a:off x="8170582" y="0"/>
            <a:ext cx="4021417" cy="6858000"/>
          </a:xfrm>
          <a:ln w="19050">
            <a:solidFill>
              <a:schemeClr val="accent2">
                <a:lumMod val="75000"/>
              </a:schemeClr>
            </a:solidFill>
          </a:ln>
        </p:spPr>
        <p:txBody>
          <a:bodyPr>
            <a:normAutofit fontScale="47500" lnSpcReduction="20000"/>
          </a:bodyPr>
          <a:lstStyle/>
          <a:p>
            <a:r>
              <a:rPr lang="en-US" sz="3300" b="1" dirty="0">
                <a:latin typeface="Calibri" pitchFamily="34" charset="0"/>
              </a:rPr>
              <a:t>Presentation of the Action:</a:t>
            </a:r>
            <a:r>
              <a:rPr lang="en-US" sz="3300" dirty="0">
                <a:latin typeface="Calibri" pitchFamily="34" charset="0"/>
              </a:rPr>
              <a:t> </a:t>
            </a:r>
            <a:endParaRPr lang="el-GR" sz="3300" dirty="0">
              <a:latin typeface="Calibri" pitchFamily="34" charset="0"/>
            </a:endParaRPr>
          </a:p>
          <a:p>
            <a:pPr algn="ctr"/>
            <a:r>
              <a:rPr lang="en-US" sz="3300" b="1" dirty="0">
                <a:latin typeface="Calibri" pitchFamily="34" charset="0"/>
              </a:rPr>
              <a:t>"A Walk in the Market – A Fairy Tale in Romani"</a:t>
            </a:r>
            <a:r>
              <a:rPr lang="en-US" sz="3300" dirty="0">
                <a:latin typeface="Calibri" pitchFamily="34" charset="0"/>
              </a:rPr>
              <a:t> </a:t>
            </a:r>
            <a:r>
              <a:rPr lang="en-US" sz="3300" b="1" dirty="0">
                <a:latin typeface="Calibri" pitchFamily="34" charset="0"/>
              </a:rPr>
              <a:t>"</a:t>
            </a:r>
            <a:r>
              <a:rPr lang="en-US" sz="3300" b="1" dirty="0" err="1">
                <a:latin typeface="Calibri" pitchFamily="34" charset="0"/>
              </a:rPr>
              <a:t>Tžas</a:t>
            </a:r>
            <a:r>
              <a:rPr lang="en-US" sz="3300" b="1" dirty="0">
                <a:latin typeface="Calibri" pitchFamily="34" charset="0"/>
              </a:rPr>
              <a:t> </a:t>
            </a:r>
            <a:r>
              <a:rPr lang="en-US" sz="3300" b="1" dirty="0" err="1">
                <a:latin typeface="Calibri" pitchFamily="34" charset="0"/>
              </a:rPr>
              <a:t>tepirás</a:t>
            </a:r>
            <a:r>
              <a:rPr lang="en-US" sz="3300" b="1" dirty="0">
                <a:latin typeface="Calibri" pitchFamily="34" charset="0"/>
              </a:rPr>
              <a:t> </a:t>
            </a:r>
            <a:r>
              <a:rPr lang="en-US" sz="3300" b="1" dirty="0" err="1">
                <a:latin typeface="Calibri" pitchFamily="34" charset="0"/>
              </a:rPr>
              <a:t>kai</a:t>
            </a:r>
            <a:r>
              <a:rPr lang="en-US" sz="3300" b="1" dirty="0">
                <a:latin typeface="Calibri" pitchFamily="34" charset="0"/>
              </a:rPr>
              <a:t> </a:t>
            </a:r>
            <a:r>
              <a:rPr lang="en-US" sz="3300" b="1" dirty="0" err="1">
                <a:latin typeface="Calibri" pitchFamily="34" charset="0"/>
              </a:rPr>
              <a:t>pazarí</a:t>
            </a:r>
            <a:r>
              <a:rPr lang="en-US" sz="3300" b="1" dirty="0">
                <a:latin typeface="Calibri" pitchFamily="34" charset="0"/>
              </a:rPr>
              <a:t>"</a:t>
            </a:r>
            <a:r>
              <a:rPr lang="en-US" sz="3300" dirty="0">
                <a:latin typeface="Calibri" pitchFamily="34" charset="0"/>
              </a:rPr>
              <a:t> (Romani language)</a:t>
            </a:r>
          </a:p>
          <a:p>
            <a:r>
              <a:rPr lang="en-US" sz="2900" b="1" dirty="0">
                <a:latin typeface="Calibri" pitchFamily="34" charset="0"/>
              </a:rPr>
              <a:t>Objective:</a:t>
            </a:r>
            <a:r>
              <a:rPr lang="en-US" sz="2900" dirty="0">
                <a:latin typeface="Calibri" pitchFamily="34" charset="0"/>
              </a:rPr>
              <a:t> </a:t>
            </a:r>
            <a:endParaRPr lang="el-GR" sz="2900" dirty="0">
              <a:latin typeface="Calibri" pitchFamily="34" charset="0"/>
            </a:endParaRPr>
          </a:p>
          <a:p>
            <a:pPr algn="just">
              <a:buFont typeface="Wingdings" pitchFamily="2" charset="2"/>
              <a:buChar char="Ø"/>
            </a:pPr>
            <a:r>
              <a:rPr lang="en-US" sz="2500" dirty="0">
                <a:latin typeface="Calibri" pitchFamily="34" charset="0"/>
              </a:rPr>
              <a:t>To create a framework that will empower their creativity, aiming to highlight their personal identity through the power of storytelling and technology.</a:t>
            </a:r>
          </a:p>
          <a:p>
            <a:r>
              <a:rPr lang="en-US" sz="2900" b="1" dirty="0">
                <a:latin typeface="Calibri" pitchFamily="34" charset="0"/>
              </a:rPr>
              <a:t>Materials/Tools:</a:t>
            </a:r>
            <a:endParaRPr lang="en-US" sz="2900" dirty="0">
              <a:latin typeface="Calibri" pitchFamily="34" charset="0"/>
            </a:endParaRPr>
          </a:p>
          <a:p>
            <a:pPr algn="just">
              <a:buFont typeface="Wingdings" pitchFamily="2" charset="2"/>
              <a:buChar char="Ø"/>
            </a:pPr>
            <a:r>
              <a:rPr lang="en-US" sz="2500" dirty="0">
                <a:latin typeface="Calibri" pitchFamily="34" charset="0"/>
              </a:rPr>
              <a:t>Innovative use of Artificial Intelligence (AI) to transform their stories into illustrated digital books.</a:t>
            </a:r>
          </a:p>
          <a:p>
            <a:pPr algn="just">
              <a:buFont typeface="Wingdings" pitchFamily="2" charset="2"/>
              <a:buChar char="Ø"/>
            </a:pPr>
            <a:r>
              <a:rPr lang="en-US" sz="2500" dirty="0">
                <a:latin typeface="Calibri" pitchFamily="34" charset="0"/>
              </a:rPr>
              <a:t>Creation of texts and images that showcase their daily lives in their beloved Saturday market.</a:t>
            </a:r>
          </a:p>
          <a:p>
            <a:pPr algn="just">
              <a:buFont typeface="Wingdings" pitchFamily="2" charset="2"/>
              <a:buChar char="Ø"/>
            </a:pPr>
            <a:r>
              <a:rPr lang="en-US" sz="2500" dirty="0">
                <a:latin typeface="Calibri" pitchFamily="34" charset="0"/>
              </a:rPr>
              <a:t>Collaboration with students from the Department of Social Work at Democritus University of Thrace (DUTH) to present and strengthen the dialogue between cultures.</a:t>
            </a:r>
          </a:p>
          <a:p>
            <a:r>
              <a:rPr lang="en-US" sz="2900" b="1" dirty="0">
                <a:latin typeface="Calibri" pitchFamily="34" charset="0"/>
              </a:rPr>
              <a:t>Action Description:</a:t>
            </a:r>
            <a:r>
              <a:rPr lang="en-US" sz="2900" dirty="0">
                <a:latin typeface="Calibri" pitchFamily="34" charset="0"/>
              </a:rPr>
              <a:t> </a:t>
            </a:r>
            <a:endParaRPr lang="el-GR" sz="2900" dirty="0">
              <a:latin typeface="Calibri" pitchFamily="34" charset="0"/>
            </a:endParaRPr>
          </a:p>
          <a:p>
            <a:pPr algn="just">
              <a:buFont typeface="Wingdings" pitchFamily="2" charset="2"/>
              <a:buChar char="Ø"/>
            </a:pPr>
            <a:r>
              <a:rPr lang="en-US" sz="2500" dirty="0">
                <a:latin typeface="Calibri" pitchFamily="34" charset="0"/>
              </a:rPr>
              <a:t>Through the power of storytelling, the students create a narrative that reflects their own experiences and dreams, set against the backdrop of the Saturday market, a place that shapes their social life.</a:t>
            </a:r>
            <a:endParaRPr lang="el-GR" sz="2500" dirty="0">
              <a:latin typeface="Calibri" pitchFamily="34" charset="0"/>
            </a:endParaRPr>
          </a:p>
          <a:p>
            <a:pPr algn="just">
              <a:buFont typeface="Wingdings" pitchFamily="2" charset="2"/>
              <a:buChar char="Ø"/>
            </a:pPr>
            <a:r>
              <a:rPr lang="en-US" sz="2500" dirty="0">
                <a:latin typeface="Calibri" pitchFamily="34" charset="0"/>
              </a:rPr>
              <a:t>The fairy tale stories are turned into an illustrated digital book, which comes to life through Artificial Intelligence, giving the students the opportunity to see their fantasies turn into reality.</a:t>
            </a:r>
          </a:p>
          <a:p>
            <a:pPr>
              <a:buNone/>
            </a:pPr>
            <a:endParaRPr lang="el-GR" sz="2000" dirty="0">
              <a:latin typeface="Calibri" panose="020F0502020204030204" pitchFamily="34" charset="0"/>
              <a:cs typeface="Calibri" panose="020F0502020204030204" pitchFamily="34" charset="0"/>
            </a:endParaRPr>
          </a:p>
        </p:txBody>
      </p:sp>
      <p:pic>
        <p:nvPicPr>
          <p:cNvPr id="5" name="Εικόνα 4">
            <a:extLst>
              <a:ext uri="{FF2B5EF4-FFF2-40B4-BE49-F238E27FC236}">
                <a16:creationId xmlns:a16="http://schemas.microsoft.com/office/drawing/2014/main" id="{9D5E8DD2-DCB3-3321-C4C0-A7460E469760}"/>
              </a:ext>
            </a:extLst>
          </p:cNvPr>
          <p:cNvPicPr>
            <a:picLocks noChangeAspect="1"/>
          </p:cNvPicPr>
          <p:nvPr/>
        </p:nvPicPr>
        <p:blipFill>
          <a:blip r:embed="rId2" cstate="print"/>
          <a:stretch>
            <a:fillRect/>
          </a:stretch>
        </p:blipFill>
        <p:spPr>
          <a:xfrm>
            <a:off x="-1" y="6400760"/>
            <a:ext cx="3938357" cy="457240"/>
          </a:xfrm>
          <a:prstGeom prst="rect">
            <a:avLst/>
          </a:prstGeom>
        </p:spPr>
      </p:pic>
      <p:pic>
        <p:nvPicPr>
          <p:cNvPr id="10" name="9 - Εικόνα" descr="Screenshot_2.jpg"/>
          <p:cNvPicPr>
            <a:picLocks noChangeAspect="1"/>
          </p:cNvPicPr>
          <p:nvPr/>
        </p:nvPicPr>
        <p:blipFill>
          <a:blip r:embed="rId3" cstate="print"/>
          <a:stretch>
            <a:fillRect/>
          </a:stretch>
        </p:blipFill>
        <p:spPr>
          <a:xfrm rot="20485696">
            <a:off x="298278" y="1239458"/>
            <a:ext cx="3601892" cy="2461985"/>
          </a:xfrm>
          <a:prstGeom prst="rect">
            <a:avLst/>
          </a:prstGeom>
        </p:spPr>
      </p:pic>
    </p:spTree>
    <p:extLst>
      <p:ext uri="{BB962C8B-B14F-4D97-AF65-F5344CB8AC3E}">
        <p14:creationId xmlns:p14="http://schemas.microsoft.com/office/powerpoint/2010/main" val="3639708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CEEFC7-DDCC-D653-352B-60BA8ECD942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0" name="Rectangle 19">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 name="Τίτλος 1">
            <a:extLst>
              <a:ext uri="{FF2B5EF4-FFF2-40B4-BE49-F238E27FC236}">
                <a16:creationId xmlns:a16="http://schemas.microsoft.com/office/drawing/2014/main" id="{96FC1AC5-DE98-F5C5-1E46-E231784FE3B7}"/>
              </a:ext>
            </a:extLst>
          </p:cNvPr>
          <p:cNvSpPr>
            <a:spLocks noGrp="1"/>
          </p:cNvSpPr>
          <p:nvPr>
            <p:ph type="title"/>
          </p:nvPr>
        </p:nvSpPr>
        <p:spPr>
          <a:xfrm rot="20360242">
            <a:off x="1723803" y="3020643"/>
            <a:ext cx="3722933" cy="1301343"/>
          </a:xfrm>
          <a:ln w="25400" cap="sq">
            <a:solidFill>
              <a:srgbClr val="FFFFFF"/>
            </a:solidFill>
            <a:miter lim="800000"/>
          </a:ln>
        </p:spPr>
        <p:txBody>
          <a:bodyPr wrap="square">
            <a:normAutofit/>
          </a:bodyPr>
          <a:lstStyle/>
          <a:p>
            <a:pPr algn="ctr"/>
            <a:r>
              <a:rPr lang="el-GR" sz="3600" dirty="0">
                <a:solidFill>
                  <a:srgbClr val="FFFFFF"/>
                </a:solidFill>
                <a:latin typeface="Calibri" panose="020F0502020204030204" pitchFamily="34" charset="0"/>
                <a:cs typeface="Calibri" panose="020F0502020204030204" pitchFamily="34" charset="0"/>
              </a:rPr>
              <a:t>Οι δράσεις μας/</a:t>
            </a:r>
          </a:p>
        </p:txBody>
      </p:sp>
      <p:sp>
        <p:nvSpPr>
          <p:cNvPr id="22" name="Rectangle 21">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3" name="Θέση περιεχομένου 2">
            <a:extLst>
              <a:ext uri="{FF2B5EF4-FFF2-40B4-BE49-F238E27FC236}">
                <a16:creationId xmlns:a16="http://schemas.microsoft.com/office/drawing/2014/main" id="{5B5151D0-AD8C-1ED3-F5B8-9A4CFF91C850}"/>
              </a:ext>
            </a:extLst>
          </p:cNvPr>
          <p:cNvSpPr>
            <a:spLocks noGrp="1"/>
          </p:cNvSpPr>
          <p:nvPr>
            <p:ph sz="half" idx="1"/>
          </p:nvPr>
        </p:nvSpPr>
        <p:spPr>
          <a:xfrm>
            <a:off x="6133514" y="0"/>
            <a:ext cx="3221501" cy="6858000"/>
          </a:xfrm>
        </p:spPr>
        <p:txBody>
          <a:bodyPr>
            <a:noAutofit/>
          </a:bodyPr>
          <a:lstStyle/>
          <a:p>
            <a:pPr algn="just">
              <a:buFont typeface="Wingdings" pitchFamily="2" charset="2"/>
              <a:buChar char="Ø"/>
            </a:pPr>
            <a:r>
              <a:rPr lang="el-GR" sz="1400" dirty="0">
                <a:latin typeface="Calibri" pitchFamily="34" charset="0"/>
              </a:rPr>
              <a:t>Η δράση κορυφώνεται με την παρουσίαση του έργου στους φοιτητές του ΔΠΘ, όπου οι μαθητές/</a:t>
            </a:r>
            <a:r>
              <a:rPr lang="el-GR" sz="1400" dirty="0" err="1">
                <a:latin typeface="Calibri" pitchFamily="34" charset="0"/>
              </a:rPr>
              <a:t>τριες</a:t>
            </a:r>
            <a:r>
              <a:rPr lang="el-GR" sz="1400" dirty="0">
                <a:latin typeface="Calibri" pitchFamily="34" charset="0"/>
              </a:rPr>
              <a:t> δεν μοιράζονται απλώς τη δουλειά τους, αλλά ενισχύουν την πολιτισμική τους ταυτότητα μέσω του διαλόγου και της αλληλεπίδρασης.</a:t>
            </a:r>
          </a:p>
          <a:p>
            <a:pPr algn="just"/>
            <a:r>
              <a:rPr lang="el-GR" sz="1400" b="1" dirty="0">
                <a:latin typeface="Calibri" pitchFamily="34" charset="0"/>
              </a:rPr>
              <a:t>Αποτίμηση:</a:t>
            </a:r>
            <a:endParaRPr lang="el-GR" sz="1400" dirty="0">
              <a:latin typeface="Calibri" pitchFamily="34" charset="0"/>
            </a:endParaRPr>
          </a:p>
          <a:p>
            <a:pPr algn="just">
              <a:buFont typeface="Wingdings" pitchFamily="2" charset="2"/>
              <a:buChar char="Ø"/>
            </a:pPr>
            <a:r>
              <a:rPr lang="el-GR" sz="1400" dirty="0">
                <a:latin typeface="Calibri" pitchFamily="34" charset="0"/>
              </a:rPr>
              <a:t>Η δράση αυτή δεν είναι απλώς μια δημιουργική προσπάθεια – είναι μια δύναμη που ενώνει πολιτισμούς και γεννά γέφυρες κατανόησης. Οι μαθητές μας όχι μόνο ενίσχυσαν τη γλωσσική και πολιτιστική τους ταυτότητα, αλλά έμαθαν να βλέπουν τη δύναμη της τεχνολογίας ως μέσο έκφρασης και επικοινωνίας. Η συνεργασία με τους/τις φοιτητές/</a:t>
            </a:r>
            <a:r>
              <a:rPr lang="el-GR" sz="1400" dirty="0" err="1">
                <a:latin typeface="Calibri" pitchFamily="34" charset="0"/>
              </a:rPr>
              <a:t>τριες</a:t>
            </a:r>
            <a:r>
              <a:rPr lang="el-GR" sz="1400" dirty="0">
                <a:latin typeface="Calibri" pitchFamily="34" charset="0"/>
              </a:rPr>
              <a:t> του ΔΠΘ έφερε ένα νέο επίπεδο κατανόησης και σεβασμού για τη γλώσσα Ρομανί, αναδεικνύοντας τη σημασία της διαπολιτισμικής επικοινωνίας και της κοινωνικής ένταξης.</a:t>
            </a:r>
          </a:p>
          <a:p>
            <a:pPr algn="just">
              <a:buFont typeface="Wingdings" pitchFamily="2" charset="2"/>
              <a:buChar char="Ø"/>
            </a:pPr>
            <a:r>
              <a:rPr lang="el-GR" sz="1400" dirty="0">
                <a:latin typeface="Calibri" pitchFamily="34" charset="0"/>
              </a:rPr>
              <a:t>Οι μαθητές/</a:t>
            </a:r>
            <a:r>
              <a:rPr lang="el-GR" sz="1400" dirty="0" err="1">
                <a:latin typeface="Calibri" pitchFamily="34" charset="0"/>
              </a:rPr>
              <a:t>τριές</a:t>
            </a:r>
            <a:r>
              <a:rPr lang="el-GR" sz="1400" dirty="0">
                <a:latin typeface="Calibri" pitchFamily="34" charset="0"/>
              </a:rPr>
              <a:t> μας, γεμάτοι/</a:t>
            </a:r>
            <a:r>
              <a:rPr lang="el-GR" sz="1400" dirty="0" err="1">
                <a:latin typeface="Calibri" pitchFamily="34" charset="0"/>
              </a:rPr>
              <a:t>ες</a:t>
            </a:r>
            <a:r>
              <a:rPr lang="el-GR" sz="1400" dirty="0">
                <a:latin typeface="Calibri" pitchFamily="34" charset="0"/>
              </a:rPr>
              <a:t> υπερηφάνεια και ενθουσιασμό, είχαν την ευκαιρία να δουν τις δικές τους ιστορίες να παίρνουν μορφή, νιώθοντας την επιτυχία και την αναγνώριση που τους αξίζει.</a:t>
            </a:r>
          </a:p>
        </p:txBody>
      </p:sp>
      <p:pic>
        <p:nvPicPr>
          <p:cNvPr id="5" name="Εικόνα 4">
            <a:extLst>
              <a:ext uri="{FF2B5EF4-FFF2-40B4-BE49-F238E27FC236}">
                <a16:creationId xmlns:a16="http://schemas.microsoft.com/office/drawing/2014/main" id="{4EFE3485-8A01-8C9A-4367-30B2F9071BFA}"/>
              </a:ext>
            </a:extLst>
          </p:cNvPr>
          <p:cNvPicPr>
            <a:picLocks noChangeAspect="1"/>
          </p:cNvPicPr>
          <p:nvPr/>
        </p:nvPicPr>
        <p:blipFill>
          <a:blip r:embed="rId2" cstate="print"/>
          <a:stretch>
            <a:fillRect/>
          </a:stretch>
        </p:blipFill>
        <p:spPr>
          <a:xfrm>
            <a:off x="0" y="6400760"/>
            <a:ext cx="3938357" cy="457240"/>
          </a:xfrm>
          <a:prstGeom prst="rect">
            <a:avLst/>
          </a:prstGeom>
        </p:spPr>
      </p:pic>
      <p:sp>
        <p:nvSpPr>
          <p:cNvPr id="10" name="Θέση περιεχομένου 2">
            <a:extLst>
              <a:ext uri="{FF2B5EF4-FFF2-40B4-BE49-F238E27FC236}">
                <a16:creationId xmlns:a16="http://schemas.microsoft.com/office/drawing/2014/main" id="{5B5151D0-AD8C-1ED3-F5B8-9A4CFF91C850}"/>
              </a:ext>
            </a:extLst>
          </p:cNvPr>
          <p:cNvSpPr>
            <a:spLocks noGrp="1"/>
          </p:cNvSpPr>
          <p:nvPr>
            <p:ph sz="half" idx="1"/>
          </p:nvPr>
        </p:nvSpPr>
        <p:spPr>
          <a:xfrm>
            <a:off x="9326880" y="0"/>
            <a:ext cx="2865120" cy="6858000"/>
          </a:xfrm>
          <a:solidFill>
            <a:schemeClr val="bg2"/>
          </a:solidFill>
        </p:spPr>
        <p:txBody>
          <a:bodyPr>
            <a:noAutofit/>
          </a:bodyPr>
          <a:lstStyle/>
          <a:p>
            <a:pPr algn="just">
              <a:buFont typeface="Wingdings" pitchFamily="2" charset="2"/>
              <a:buChar char="Ø"/>
            </a:pPr>
            <a:r>
              <a:rPr lang="en-US" sz="1400" dirty="0">
                <a:latin typeface="Calibri" pitchFamily="34" charset="0"/>
              </a:rPr>
              <a:t>The action culminates in the presentation of the project to the students of Democritus University of Thrace (DUTH), where the students not only share their work but also strengthen their cultural identity through dialogue and interaction.</a:t>
            </a:r>
          </a:p>
          <a:p>
            <a:r>
              <a:rPr lang="en-US" sz="1600" b="1" dirty="0">
                <a:latin typeface="Calibri" pitchFamily="34" charset="0"/>
              </a:rPr>
              <a:t>Assessment:</a:t>
            </a:r>
            <a:r>
              <a:rPr lang="en-US" sz="1600" dirty="0">
                <a:latin typeface="Calibri" pitchFamily="34" charset="0"/>
              </a:rPr>
              <a:t> </a:t>
            </a:r>
            <a:endParaRPr lang="el-GR" sz="1600" dirty="0">
              <a:latin typeface="Calibri" pitchFamily="34" charset="0"/>
            </a:endParaRPr>
          </a:p>
          <a:p>
            <a:pPr algn="just">
              <a:buFont typeface="Wingdings" pitchFamily="2" charset="2"/>
              <a:buChar char="Ø"/>
            </a:pPr>
            <a:r>
              <a:rPr lang="en-US" sz="1400" dirty="0">
                <a:latin typeface="Calibri" pitchFamily="34" charset="0"/>
              </a:rPr>
              <a:t>This action is not just a creative effort – it is a force that unites cultures and creates bridges of understanding. Our students not only strengthened their linguistic and cultural identity, but also learned to see the power of technology as a means of expression and communication. The collaboration with the DUTH students brought a new level of understanding and respect for the Romani language, highlighting the importance of intercultural communication and social inclusion.</a:t>
            </a:r>
            <a:endParaRPr lang="el-GR" sz="1400" dirty="0">
              <a:latin typeface="Calibri" pitchFamily="34" charset="0"/>
            </a:endParaRPr>
          </a:p>
          <a:p>
            <a:pPr algn="just">
              <a:buFont typeface="Wingdings" pitchFamily="2" charset="2"/>
              <a:buChar char="Ø"/>
            </a:pPr>
            <a:r>
              <a:rPr lang="en-US" sz="1400" dirty="0">
                <a:latin typeface="Calibri" pitchFamily="34" charset="0"/>
              </a:rPr>
              <a:t>Our students, full of pride and excitement, had the opportunity to see their own stories come to life, feeling the success and recognition they deserve.</a:t>
            </a:r>
          </a:p>
          <a:p>
            <a:pPr algn="just">
              <a:buFont typeface="Wingdings" pitchFamily="2" charset="2"/>
              <a:buChar char="Ø"/>
            </a:pPr>
            <a:endParaRPr lang="el-GR" sz="1400" dirty="0">
              <a:latin typeface="Calibri" pitchFamily="34" charset="0"/>
            </a:endParaRPr>
          </a:p>
        </p:txBody>
      </p:sp>
      <p:pic>
        <p:nvPicPr>
          <p:cNvPr id="9" name="8 - Εικόνα" descr="494356608_684560983929839_4890544757720493100_n.jpg"/>
          <p:cNvPicPr>
            <a:picLocks noChangeAspect="1"/>
          </p:cNvPicPr>
          <p:nvPr/>
        </p:nvPicPr>
        <p:blipFill>
          <a:blip r:embed="rId3" cstate="print"/>
          <a:stretch>
            <a:fillRect/>
          </a:stretch>
        </p:blipFill>
        <p:spPr>
          <a:xfrm>
            <a:off x="0" y="1842869"/>
            <a:ext cx="5992837" cy="3376246"/>
          </a:xfrm>
          <a:prstGeom prst="rect">
            <a:avLst/>
          </a:prstGeom>
        </p:spPr>
      </p:pic>
    </p:spTree>
    <p:extLst>
      <p:ext uri="{BB962C8B-B14F-4D97-AF65-F5344CB8AC3E}">
        <p14:creationId xmlns:p14="http://schemas.microsoft.com/office/powerpoint/2010/main" val="29257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ABE390-EC38-7163-DBBD-5A87C66A4835}"/>
              </a:ext>
            </a:extLst>
          </p:cNvPr>
          <p:cNvSpPr>
            <a:spLocks noGrp="1"/>
          </p:cNvSpPr>
          <p:nvPr>
            <p:ph type="title"/>
          </p:nvPr>
        </p:nvSpPr>
        <p:spPr>
          <a:xfrm>
            <a:off x="795056" y="69850"/>
            <a:ext cx="10601888" cy="1325563"/>
          </a:xfrm>
        </p:spPr>
        <p:txBody>
          <a:bodyPr anchor="ctr">
            <a:normAutofit/>
          </a:bodyPr>
          <a:lstStyle/>
          <a:p>
            <a:pPr algn="ctr"/>
            <a:r>
              <a:rPr lang="el-GR" sz="3200" dirty="0">
                <a:latin typeface="Calibri" panose="020F0502020204030204" pitchFamily="34" charset="0"/>
                <a:cs typeface="Calibri" panose="020F0502020204030204" pitchFamily="34" charset="0"/>
              </a:rPr>
              <a:t>Ινστιτούτο Εκπαιδευτικής Πολιτικής (ΙΕΠ)</a:t>
            </a:r>
            <a:br>
              <a:rPr lang="el-GR"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Institute of Educational Policy (IEP)</a:t>
            </a:r>
            <a:endParaRPr lang="el-GR" sz="3200" dirty="0">
              <a:latin typeface="Calibri" panose="020F0502020204030204" pitchFamily="34" charset="0"/>
              <a:cs typeface="Calibri" panose="020F0502020204030204" pitchFamily="34" charset="0"/>
            </a:endParaRPr>
          </a:p>
        </p:txBody>
      </p:sp>
      <p:graphicFrame>
        <p:nvGraphicFramePr>
          <p:cNvPr id="5" name="Θέση περιεχομένου 2">
            <a:extLst>
              <a:ext uri="{FF2B5EF4-FFF2-40B4-BE49-F238E27FC236}">
                <a16:creationId xmlns:a16="http://schemas.microsoft.com/office/drawing/2014/main" id="{4D7C565C-DCEC-709F-31C7-6728AB530179}"/>
              </a:ext>
            </a:extLst>
          </p:cNvPr>
          <p:cNvGraphicFramePr>
            <a:graphicFrameLocks noGrp="1"/>
          </p:cNvGraphicFramePr>
          <p:nvPr>
            <p:ph idx="1"/>
            <p:extLst>
              <p:ext uri="{D42A27DB-BD31-4B8C-83A1-F6EECF244321}">
                <p14:modId xmlns:p14="http://schemas.microsoft.com/office/powerpoint/2010/main" val="2387644007"/>
              </p:ext>
            </p:extLst>
          </p:nvPr>
        </p:nvGraphicFramePr>
        <p:xfrm>
          <a:off x="66000" y="1476375"/>
          <a:ext cx="12060000" cy="5311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Εικόνα 2"/>
          <p:cNvPicPr>
            <a:picLocks noChangeAspect="1"/>
          </p:cNvPicPr>
          <p:nvPr/>
        </p:nvPicPr>
        <p:blipFill>
          <a:blip r:embed="rId7"/>
          <a:stretch>
            <a:fillRect/>
          </a:stretch>
        </p:blipFill>
        <p:spPr>
          <a:xfrm>
            <a:off x="-1" y="69850"/>
            <a:ext cx="2391767" cy="559542"/>
          </a:xfrm>
          <a:prstGeom prst="rect">
            <a:avLst/>
          </a:prstGeom>
        </p:spPr>
      </p:pic>
    </p:spTree>
    <p:extLst>
      <p:ext uri="{BB962C8B-B14F-4D97-AF65-F5344CB8AC3E}">
        <p14:creationId xmlns:p14="http://schemas.microsoft.com/office/powerpoint/2010/main" val="164803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B2E7"/>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E690B1-F0F2-8A54-9879-D473CE9E7E2E}"/>
              </a:ext>
            </a:extLst>
          </p:cNvPr>
          <p:cNvSpPr>
            <a:spLocks noGrp="1"/>
          </p:cNvSpPr>
          <p:nvPr>
            <p:ph type="title"/>
          </p:nvPr>
        </p:nvSpPr>
        <p:spPr>
          <a:xfrm>
            <a:off x="0" y="2"/>
            <a:ext cx="12192000" cy="572653"/>
          </a:xfrm>
          <a:solidFill>
            <a:schemeClr val="accent2">
              <a:lumMod val="75000"/>
            </a:schemeClr>
          </a:solidFill>
          <a:ln w="38100">
            <a:solidFill>
              <a:srgbClr val="7F7F7F"/>
            </a:solidFill>
            <a:miter lim="800000"/>
          </a:ln>
        </p:spPr>
        <p:txBody>
          <a:bodyPr>
            <a:normAutofit fontScale="90000"/>
          </a:bodyPr>
          <a:lstStyle/>
          <a:p>
            <a:pPr algn="ctr"/>
            <a:br>
              <a:rPr lang="el-GR" sz="4000" dirty="0">
                <a:solidFill>
                  <a:srgbClr val="3F3F3F"/>
                </a:solidFill>
                <a:latin typeface="Calibri" panose="020F0502020204030204" pitchFamily="34" charset="0"/>
                <a:cs typeface="Calibri" panose="020F0502020204030204" pitchFamily="34" charset="0"/>
              </a:rPr>
            </a:br>
            <a:r>
              <a:rPr lang="el-GR" sz="4000" dirty="0">
                <a:latin typeface="Calibri" panose="020F0502020204030204" pitchFamily="34" charset="0"/>
                <a:cs typeface="Calibri" panose="020F0502020204030204" pitchFamily="34" charset="0"/>
              </a:rPr>
              <a:t>Αποτίμηση/</a:t>
            </a:r>
            <a:br>
              <a:rPr lang="el-GR" sz="3600" dirty="0">
                <a:solidFill>
                  <a:srgbClr val="3F3F3F"/>
                </a:solidFill>
                <a:latin typeface="Calibri" panose="020F0502020204030204" pitchFamily="34" charset="0"/>
                <a:cs typeface="Calibri" panose="020F0502020204030204" pitchFamily="34" charset="0"/>
              </a:rPr>
            </a:br>
            <a:endParaRPr lang="el-GR" sz="3600" dirty="0">
              <a:solidFill>
                <a:srgbClr val="3F3F3F"/>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8" name="Θέση περιεχομένου 7">
            <a:extLst>
              <a:ext uri="{FF2B5EF4-FFF2-40B4-BE49-F238E27FC236}">
                <a16:creationId xmlns:a16="http://schemas.microsoft.com/office/drawing/2014/main" id="{189F2021-C984-9A67-76D9-25DC387B1FE7}"/>
              </a:ext>
            </a:extLst>
          </p:cNvPr>
          <p:cNvSpPr>
            <a:spLocks noGrp="1"/>
          </p:cNvSpPr>
          <p:nvPr>
            <p:ph sz="half" idx="1"/>
          </p:nvPr>
        </p:nvSpPr>
        <p:spPr>
          <a:xfrm>
            <a:off x="0" y="572655"/>
            <a:ext cx="6019801" cy="6285343"/>
          </a:xfrm>
          <a:solidFill>
            <a:schemeClr val="accent2"/>
          </a:solidFill>
        </p:spPr>
        <p:txBody>
          <a:bodyPr>
            <a:normAutofit/>
          </a:bodyPr>
          <a:lstStyle/>
          <a:p>
            <a:pPr algn="ctr">
              <a:buNone/>
            </a:pPr>
            <a:r>
              <a:rPr lang="el-GR" sz="1400" dirty="0">
                <a:latin typeface="Calibri" pitchFamily="34" charset="0"/>
              </a:rPr>
              <a:t>Η εφαρμογή του προγράμματος RPPE έφερε ουσιαστικές και μετρήσιμες αλλαγές στο σύνολο της σχολικής κοινότητας, ενισχύοντας τις σχέσεις μεταξύ μαθητών, εκπαιδευτικών, οικογενειών και της ευρύτερης κοινωνίας.</a:t>
            </a:r>
          </a:p>
          <a:p>
            <a:r>
              <a:rPr lang="el-GR" sz="1400" b="1" dirty="0">
                <a:latin typeface="Calibri" pitchFamily="34" charset="0"/>
              </a:rPr>
              <a:t>Στους Μαθητές</a:t>
            </a:r>
            <a:r>
              <a:rPr lang="en-US" sz="1400" b="1" dirty="0">
                <a:latin typeface="Calibri" pitchFamily="34" charset="0"/>
              </a:rPr>
              <a:t> </a:t>
            </a:r>
            <a:br>
              <a:rPr lang="el-GR" sz="1400" dirty="0">
                <a:latin typeface="Calibri" pitchFamily="34" charset="0"/>
              </a:rPr>
            </a:br>
            <a:r>
              <a:rPr lang="el-GR" sz="1400" dirty="0">
                <a:latin typeface="Calibri" pitchFamily="34" charset="0"/>
              </a:rPr>
              <a:t>Το πρόγραμμα ενδυνάμωσε τους μαθητές, αναγνωρίζοντας τη γλωσσική και πολιτισμική τους ταυτότητα. Ενισχύθηκε η αυτοπεποίθηση, η ενεργός συμμετοχή και η αυθεντική έκφραση – με τη γλώσσα </a:t>
            </a:r>
            <a:r>
              <a:rPr lang="el-GR" sz="1400" dirty="0" err="1">
                <a:latin typeface="Calibri" pitchFamily="34" charset="0"/>
              </a:rPr>
              <a:t>Ρομανί</a:t>
            </a:r>
            <a:r>
              <a:rPr lang="el-GR" sz="1400" dirty="0">
                <a:latin typeface="Calibri" pitchFamily="34" charset="0"/>
              </a:rPr>
              <a:t> να αποκτά χώρο και σεβασμό μέσα στη σχολική ζωή.</a:t>
            </a:r>
          </a:p>
          <a:p>
            <a:r>
              <a:rPr lang="el-GR" sz="1400" b="1" dirty="0">
                <a:latin typeface="Calibri" pitchFamily="34" charset="0"/>
              </a:rPr>
              <a:t>Στους Εκπαιδευτικούς</a:t>
            </a:r>
            <a:br>
              <a:rPr lang="el-GR" sz="1400" dirty="0">
                <a:latin typeface="Calibri" pitchFamily="34" charset="0"/>
              </a:rPr>
            </a:br>
            <a:r>
              <a:rPr lang="el-GR" sz="1400" dirty="0">
                <a:latin typeface="Calibri" pitchFamily="34" charset="0"/>
              </a:rPr>
              <a:t>Οι εκπαιδευτικοί ανέπτυξαν δεξιότητες διαπολιτισμικής εκπαίδευσης και εμπλούτισαν τις παιδαγωγικές τους πρακτικές, μέσα από τη συνεχή ανταλλαγή εμπειριών, τη συνεργασία και την εφαρμογή συμπεριληπτικών μεθόδων μέσα στην τάξη.</a:t>
            </a:r>
          </a:p>
          <a:p>
            <a:r>
              <a:rPr lang="el-GR" sz="1400" b="1" dirty="0">
                <a:latin typeface="Calibri" pitchFamily="34" charset="0"/>
              </a:rPr>
              <a:t>Στους Γονείς</a:t>
            </a:r>
            <a:br>
              <a:rPr lang="el-GR" sz="1400" dirty="0">
                <a:latin typeface="Calibri" pitchFamily="34" charset="0"/>
              </a:rPr>
            </a:br>
            <a:r>
              <a:rPr lang="el-GR" sz="1400" dirty="0">
                <a:latin typeface="Calibri" pitchFamily="34" charset="0"/>
              </a:rPr>
              <a:t>Οι οικογένειες ήρθαν πιο κοντά στο σχολείο, καθώς ένιωσαν ότι η γλώσσα και ο πολιτισμός τους γίνονται αποδεκτά και σεβαστά. Ενισχύθηκε η εμπιστοσύνη τους προς το σχολείο και ενθαρρύνθηκε η ενεργότερη συμμετοχή τους στην εκπαιδευτική διαδικασία.</a:t>
            </a:r>
          </a:p>
          <a:p>
            <a:r>
              <a:rPr lang="el-GR" sz="1400" b="1" dirty="0">
                <a:latin typeface="Calibri" pitchFamily="34" charset="0"/>
              </a:rPr>
              <a:t>Στην Τοπική Κοινότητα</a:t>
            </a:r>
            <a:br>
              <a:rPr lang="el-GR" sz="1400" dirty="0">
                <a:latin typeface="Calibri" pitchFamily="34" charset="0"/>
              </a:rPr>
            </a:br>
            <a:r>
              <a:rPr lang="el-GR" sz="1400" dirty="0">
                <a:latin typeface="Calibri" pitchFamily="34" charset="0"/>
              </a:rPr>
              <a:t>Το σχολείο λειτούργησε ως πυρήνας ένταξης και διαλόγου, αναδεικνύοντας τον ρόλο της εκπαίδευσης ως γέφυρας ανάμεσα σε διαφορετικές πολιτισμικές ομάδες. Ενισχύθηκαν η κοινωνική συνοχή, η αμοιβαία κατανόηση και ο σεβασμός στη διαφορετικότητα.</a:t>
            </a:r>
          </a:p>
          <a:p>
            <a:pPr>
              <a:buNone/>
            </a:pPr>
            <a:r>
              <a:rPr lang="el-GR" sz="1400" dirty="0">
                <a:latin typeface="Calibri" pitchFamily="34" charset="0"/>
              </a:rPr>
              <a:t>     Το πρόγραμμα RPPE απέδειξε ότι όταν αναγνωρίζεται και αξιοποιείται η πολιτισμική και γλωσσική ποικιλομορφία, το σχολείο μεταμορφώνεται σε έναν χώρο ανοιχτό, δίκαιο και συμπεριληπτικό για όλους.</a:t>
            </a:r>
          </a:p>
        </p:txBody>
      </p:sp>
      <p:sp>
        <p:nvSpPr>
          <p:cNvPr id="9" name="Θέση περιεχομένου 7">
            <a:extLst>
              <a:ext uri="{FF2B5EF4-FFF2-40B4-BE49-F238E27FC236}">
                <a16:creationId xmlns:a16="http://schemas.microsoft.com/office/drawing/2014/main" id="{C0A0569E-97C1-E519-292C-98DAD73BA5FC}"/>
              </a:ext>
            </a:extLst>
          </p:cNvPr>
          <p:cNvSpPr txBox="1">
            <a:spLocks/>
          </p:cNvSpPr>
          <p:nvPr/>
        </p:nvSpPr>
        <p:spPr>
          <a:xfrm>
            <a:off x="6019802" y="572655"/>
            <a:ext cx="6172198" cy="6285343"/>
          </a:xfrm>
          <a:prstGeom prst="rect">
            <a:avLst/>
          </a:prstGeom>
          <a:solidFill>
            <a:schemeClr val="accent2">
              <a:lumMod val="60000"/>
              <a:lumOff val="40000"/>
            </a:schemeClr>
          </a:solidFill>
          <a:ln>
            <a:solidFill>
              <a:schemeClr val="accent2">
                <a:lumMod val="60000"/>
                <a:lumOff val="40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ptos"/>
                <a:ea typeface="+mn-ea"/>
                <a:cs typeface="+mn-cs"/>
              </a:rPr>
              <a:t>12th Primary School of </a:t>
            </a:r>
            <a:r>
              <a:rPr kumimoji="0" lang="en-US" sz="2000" b="1" i="0" u="none" strike="noStrike" kern="1200" cap="none" spc="0" normalizeH="0" baseline="0" noProof="0" dirty="0" err="1">
                <a:ln>
                  <a:noFill/>
                </a:ln>
                <a:solidFill>
                  <a:prstClr val="white"/>
                </a:solidFill>
                <a:effectLst/>
                <a:uLnTx/>
                <a:uFillTx/>
                <a:latin typeface="Aptos"/>
                <a:ea typeface="+mn-ea"/>
                <a:cs typeface="+mn-cs"/>
              </a:rPr>
              <a:t>Komotini</a:t>
            </a:r>
            <a:endParaRPr kumimoji="0" lang="en-US" sz="2000" b="0" i="0" u="none" strike="noStrike" kern="1200" cap="none" spc="0" normalizeH="0" baseline="0" noProof="0" dirty="0">
              <a:ln>
                <a:noFill/>
              </a:ln>
              <a:solidFill>
                <a:prstClr val="white"/>
              </a:solidFill>
              <a:effectLst/>
              <a:uLnTx/>
              <a:uFillTx/>
              <a:latin typeface="Apto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prstClr val="white"/>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The implementation of the RPPE </a:t>
            </a:r>
            <a:r>
              <a:rPr kumimoji="0" lang="en-US" sz="1800" b="0" i="0" u="none" strike="noStrike" kern="1200" cap="none" spc="0" normalizeH="0" baseline="0" noProof="0" dirty="0" err="1">
                <a:ln>
                  <a:noFill/>
                </a:ln>
                <a:solidFill>
                  <a:prstClr val="white"/>
                </a:solidFill>
                <a:effectLst/>
                <a:uLnTx/>
                <a:uFillTx/>
                <a:latin typeface="Calibri" pitchFamily="34" charset="0"/>
                <a:ea typeface="+mn-ea"/>
                <a:cs typeface="+mn-cs"/>
              </a:rPr>
              <a:t>programme</a:t>
            </a: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brought significant and measurable changes to the entire school community, strengthening relationships among students, teachers, families, and the wider society.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Impact on Students</a:t>
            </a:r>
            <a:b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The </a:t>
            </a:r>
            <a:r>
              <a:rPr kumimoji="0" lang="en-US" sz="1800" b="0" i="0" u="none" strike="noStrike" kern="1200" cap="none" spc="0" normalizeH="0" baseline="0" noProof="0" dirty="0" err="1">
                <a:ln>
                  <a:noFill/>
                </a:ln>
                <a:solidFill>
                  <a:prstClr val="white"/>
                </a:solidFill>
                <a:effectLst/>
                <a:uLnTx/>
                <a:uFillTx/>
                <a:latin typeface="Calibri" pitchFamily="34" charset="0"/>
                <a:ea typeface="+mn-ea"/>
                <a:cs typeface="+mn-cs"/>
              </a:rPr>
              <a:t>programme</a:t>
            </a: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empowered students by recognizing their linguistic and cultural identity. Self-confidence, active participation, and authentic expression were enhanced – with the Romani language gaining space and respect within school life.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Impact on Teachers</a:t>
            </a:r>
            <a:b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Teachers developed intercultural education skills and enriched their teaching practices through continuous experience-sharing, collaboration, and the application of inclusive methods in the classroom.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Impact on Parents</a:t>
            </a:r>
            <a:b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Families became more engaged with the school, feeling that their language and culture were accepted and respected. Their trust in the school was strengthened, encouraging more active involvement in the educational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mn-cs"/>
              </a:rPr>
              <a:t>Impact on the Local Community</a:t>
            </a:r>
            <a:b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The school acted as a hub for inclusion and dialogue, highlighting the role of education as a bridge between different cultural groups. Social cohesion, mutual understanding, and respect for diversity were significantly strengthened.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1800" b="0" i="0" u="none" strike="noStrike" kern="1200" cap="none" spc="0" normalizeH="0" baseline="0" noProof="0" dirty="0">
                <a:ln>
                  <a:noFill/>
                </a:ln>
                <a:solidFill>
                  <a:prstClr val="white"/>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The RPPE </a:t>
            </a:r>
            <a:r>
              <a:rPr kumimoji="0" lang="en-US" sz="1800" b="0" i="0" u="none" strike="noStrike" kern="1200" cap="none" spc="0" normalizeH="0" baseline="0" noProof="0" dirty="0" err="1">
                <a:ln>
                  <a:noFill/>
                </a:ln>
                <a:solidFill>
                  <a:prstClr val="white"/>
                </a:solidFill>
                <a:effectLst/>
                <a:uLnTx/>
                <a:uFillTx/>
                <a:latin typeface="Calibri" pitchFamily="34" charset="0"/>
                <a:ea typeface="+mn-ea"/>
                <a:cs typeface="+mn-cs"/>
              </a:rPr>
              <a:t>programme</a:t>
            </a: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rPr>
              <a:t> demonstrated that when cultural and linguistic diversity is acknowledged and embraced, the school becomes an open, fair, and inclusive space for all.</a:t>
            </a:r>
          </a:p>
        </p:txBody>
      </p:sp>
      <p:pic>
        <p:nvPicPr>
          <p:cNvPr id="10" name="Εικόνα 9">
            <a:extLst>
              <a:ext uri="{FF2B5EF4-FFF2-40B4-BE49-F238E27FC236}">
                <a16:creationId xmlns:a16="http://schemas.microsoft.com/office/drawing/2014/main" id="{85200A08-3083-969B-1460-B4ABF8C2EF05}"/>
              </a:ext>
            </a:extLst>
          </p:cNvPr>
          <p:cNvPicPr>
            <a:picLocks noChangeAspect="1"/>
          </p:cNvPicPr>
          <p:nvPr/>
        </p:nvPicPr>
        <p:blipFill>
          <a:blip r:embed="rId2" cstate="print"/>
          <a:stretch>
            <a:fillRect/>
          </a:stretch>
        </p:blipFill>
        <p:spPr>
          <a:xfrm>
            <a:off x="-1" y="6285345"/>
            <a:ext cx="3938357" cy="572655"/>
          </a:xfrm>
          <a:prstGeom prst="rect">
            <a:avLst/>
          </a:prstGeom>
        </p:spPr>
      </p:pic>
    </p:spTree>
    <p:extLst>
      <p:ext uri="{BB962C8B-B14F-4D97-AF65-F5344CB8AC3E}">
        <p14:creationId xmlns:p14="http://schemas.microsoft.com/office/powerpoint/2010/main" val="40405517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B2E7"/>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0E690B1-F0F2-8A54-9879-D473CE9E7E2E}"/>
              </a:ext>
            </a:extLst>
          </p:cNvPr>
          <p:cNvSpPr>
            <a:spLocks noGrp="1"/>
          </p:cNvSpPr>
          <p:nvPr>
            <p:ph type="title"/>
          </p:nvPr>
        </p:nvSpPr>
        <p:spPr>
          <a:xfrm>
            <a:off x="-76198" y="2"/>
            <a:ext cx="12192000" cy="572653"/>
          </a:xfrm>
          <a:solidFill>
            <a:schemeClr val="accent2">
              <a:lumMod val="75000"/>
            </a:schemeClr>
          </a:solidFill>
          <a:ln w="38100">
            <a:solidFill>
              <a:srgbClr val="7F7F7F"/>
            </a:solidFill>
            <a:miter lim="800000"/>
          </a:ln>
        </p:spPr>
        <p:txBody>
          <a:bodyPr>
            <a:normAutofit fontScale="90000"/>
          </a:bodyPr>
          <a:lstStyle/>
          <a:p>
            <a:pPr algn="ctr"/>
            <a:br>
              <a:rPr lang="el-GR" sz="4000" dirty="0">
                <a:solidFill>
                  <a:srgbClr val="3F3F3F"/>
                </a:solidFill>
                <a:latin typeface="Calibri" panose="020F0502020204030204" pitchFamily="34" charset="0"/>
                <a:cs typeface="Calibri" panose="020F0502020204030204" pitchFamily="34" charset="0"/>
              </a:rPr>
            </a:br>
            <a:r>
              <a:rPr lang="el-GR" sz="4000" dirty="0">
                <a:latin typeface="Calibri" panose="020F0502020204030204" pitchFamily="34" charset="0"/>
                <a:cs typeface="Calibri" panose="020F0502020204030204" pitchFamily="34" charset="0"/>
              </a:rPr>
              <a:t>Βιωσιμότητα</a:t>
            </a:r>
            <a:r>
              <a:rPr lang="en-US" sz="4000" dirty="0">
                <a:latin typeface="Calibri" panose="020F0502020204030204" pitchFamily="34" charset="0"/>
                <a:cs typeface="Calibri" panose="020F0502020204030204" pitchFamily="34" charset="0"/>
              </a:rPr>
              <a:t> </a:t>
            </a:r>
            <a:r>
              <a:rPr lang="en-US" sz="4000">
                <a:latin typeface="Calibri" panose="020F0502020204030204" pitchFamily="34" charset="0"/>
                <a:cs typeface="Calibri" panose="020F0502020204030204" pitchFamily="34" charset="0"/>
              </a:rPr>
              <a:t>/ Viability </a:t>
            </a:r>
            <a:br>
              <a:rPr lang="el-GR" sz="3600" dirty="0">
                <a:solidFill>
                  <a:srgbClr val="3F3F3F"/>
                </a:solidFill>
                <a:latin typeface="Calibri" panose="020F0502020204030204" pitchFamily="34" charset="0"/>
                <a:cs typeface="Calibri" panose="020F0502020204030204" pitchFamily="34" charset="0"/>
              </a:rPr>
            </a:br>
            <a:endParaRPr lang="el-GR" sz="3600" dirty="0">
              <a:solidFill>
                <a:srgbClr val="3F3F3F"/>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8" name="Θέση περιεχομένου 7">
            <a:extLst>
              <a:ext uri="{FF2B5EF4-FFF2-40B4-BE49-F238E27FC236}">
                <a16:creationId xmlns:a16="http://schemas.microsoft.com/office/drawing/2014/main" id="{189F2021-C984-9A67-76D9-25DC387B1FE7}"/>
              </a:ext>
            </a:extLst>
          </p:cNvPr>
          <p:cNvSpPr>
            <a:spLocks noGrp="1"/>
          </p:cNvSpPr>
          <p:nvPr>
            <p:ph sz="half" idx="1"/>
          </p:nvPr>
        </p:nvSpPr>
        <p:spPr>
          <a:xfrm>
            <a:off x="0" y="572655"/>
            <a:ext cx="6019801" cy="6285343"/>
          </a:xfrm>
          <a:solidFill>
            <a:schemeClr val="accent2"/>
          </a:solidFill>
        </p:spPr>
        <p:txBody>
          <a:bodyPr>
            <a:normAutofit/>
          </a:bodyPr>
          <a:lstStyle/>
          <a:p>
            <a:pPr>
              <a:spcBef>
                <a:spcPts val="600"/>
              </a:spcBef>
            </a:pPr>
            <a:r>
              <a:rPr lang="el-GR" sz="2000" dirty="0">
                <a:solidFill>
                  <a:schemeClr val="bg1"/>
                </a:solidFill>
                <a:latin typeface="Calibri" panose="020F0502020204030204" pitchFamily="34" charset="0"/>
                <a:cs typeface="Calibri" panose="020F0502020204030204" pitchFamily="34" charset="0"/>
              </a:rPr>
              <a:t>Συνέχιση των καλών πρακτικών που υλοποιήθηκαν στο </a:t>
            </a:r>
            <a:r>
              <a:rPr lang="en-US" sz="2000" dirty="0">
                <a:solidFill>
                  <a:schemeClr val="bg1"/>
                </a:solidFill>
                <a:latin typeface="Calibri" panose="020F0502020204030204" pitchFamily="34" charset="0"/>
                <a:cs typeface="Calibri" panose="020F0502020204030204" pitchFamily="34" charset="0"/>
              </a:rPr>
              <a:t>RPPE</a:t>
            </a:r>
            <a:r>
              <a:rPr lang="el-GR" sz="2000" dirty="0">
                <a:solidFill>
                  <a:schemeClr val="bg1"/>
                </a:solidFill>
                <a:latin typeface="Calibri" panose="020F0502020204030204" pitchFamily="34" charset="0"/>
                <a:cs typeface="Calibri" panose="020F0502020204030204" pitchFamily="34" charset="0"/>
              </a:rPr>
              <a:t>.</a:t>
            </a:r>
          </a:p>
          <a:p>
            <a:pPr>
              <a:spcBef>
                <a:spcPts val="600"/>
              </a:spcBef>
            </a:pPr>
            <a:r>
              <a:rPr lang="el-GR" sz="2000" dirty="0">
                <a:solidFill>
                  <a:schemeClr val="bg1"/>
                </a:solidFill>
                <a:latin typeface="Calibri" panose="020F0502020204030204" pitchFamily="34" charset="0"/>
                <a:ea typeface="Calibri" panose="020F0502020204030204" pitchFamily="34" charset="0"/>
                <a:cs typeface="Calibri" panose="020F0502020204030204" pitchFamily="34" charset="0"/>
              </a:rPr>
              <a:t>Συνέχιση της </a:t>
            </a:r>
            <a:r>
              <a:rPr lang="el-G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Χρηματοδότησης.</a:t>
            </a:r>
          </a:p>
          <a:p>
            <a:pPr>
              <a:spcBef>
                <a:spcPts val="600"/>
              </a:spcBef>
            </a:pPr>
            <a:r>
              <a:rPr lang="el-G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Συνεργασία σχολείων με </a:t>
            </a:r>
            <a:r>
              <a:rPr lang="el-GR" sz="2000" dirty="0">
                <a:solidFill>
                  <a:schemeClr val="bg1"/>
                </a:solidFill>
                <a:latin typeface="Calibri" panose="020F0502020204030204" pitchFamily="34" charset="0"/>
                <a:ea typeface="Calibri" panose="020F0502020204030204" pitchFamily="34" charset="0"/>
                <a:cs typeface="Calibri" panose="020F0502020204030204" pitchFamily="34" charset="0"/>
              </a:rPr>
              <a:t>τ</a:t>
            </a:r>
            <a:r>
              <a:rPr lang="el-G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οπικούς </a:t>
            </a:r>
            <a:r>
              <a:rPr lang="el-GR" sz="2000" dirty="0">
                <a:solidFill>
                  <a:schemeClr val="bg1"/>
                </a:solidFill>
                <a:latin typeface="Calibri" panose="020F0502020204030204" pitchFamily="34" charset="0"/>
                <a:ea typeface="Calibri" panose="020F0502020204030204" pitchFamily="34" charset="0"/>
                <a:cs typeface="Calibri" panose="020F0502020204030204" pitchFamily="34" charset="0"/>
              </a:rPr>
              <a:t>ε</a:t>
            </a:r>
            <a:r>
              <a:rPr lang="el-G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κπροσώπους της κοινότητας.</a:t>
            </a: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Καθιέρωση/συνέχιση της Ρομανί ως υποστηρικτικής γλώσσας μάθησης στο σχολείο. </a:t>
            </a: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Ανάπτυξη δίγλωσσου διδακτικού υλικού (Ρομανί–Ελληνικά) Δημιουργία «Γλωσσικών Εργαστηρίων Ταυτότητας» εντός του σχολείου.</a:t>
            </a: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Επιμόρφωση των εκπαιδευτικών στη γλωσσική ποικιλομορφία και στη γλώσσα Ρομανί .</a:t>
            </a: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Ανάδειξη πολιτισμικής κληρονομιάς της κοινότητας μέσα από το σχολείο.</a:t>
            </a: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Καθιέρωση ρόλου διαπολιτισμικού μεσολαβητή στη σχολική μονάδα.</a:t>
            </a:r>
            <a:endParaRPr lang="el-GR" sz="2000" dirty="0">
              <a:solidFill>
                <a:srgbClr val="000000"/>
              </a:solidFill>
              <a:latin typeface="Calibri" panose="020F0502020204030204" pitchFamily="34" charset="0"/>
              <a:cs typeface="Calibri" panose="020F0502020204030204" pitchFamily="34" charset="0"/>
            </a:endParaRPr>
          </a:p>
          <a:p>
            <a:pPr>
              <a:spcBef>
                <a:spcPts val="600"/>
              </a:spcBef>
            </a:pPr>
            <a:r>
              <a:rPr lang="el-GR" sz="2000" i="0" u="none" strike="noStrike" baseline="0" dirty="0">
                <a:solidFill>
                  <a:srgbClr val="000000"/>
                </a:solidFill>
                <a:latin typeface="Calibri" panose="020F0502020204030204" pitchFamily="34" charset="0"/>
                <a:cs typeface="Calibri" panose="020F0502020204030204" pitchFamily="34" charset="0"/>
              </a:rPr>
              <a:t>Υποστήριξη δράσεων όπου η μητρική γλώσσα και ο σχολικός λόγος συνυπάρχουν.</a:t>
            </a:r>
          </a:p>
          <a:p>
            <a:pPr marL="0" indent="0">
              <a:buNone/>
            </a:pP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a:p>
            <a:endParaRPr lang="el-GR" dirty="0"/>
          </a:p>
        </p:txBody>
      </p:sp>
      <p:sp>
        <p:nvSpPr>
          <p:cNvPr id="9" name="Θέση περιεχομένου 7">
            <a:extLst>
              <a:ext uri="{FF2B5EF4-FFF2-40B4-BE49-F238E27FC236}">
                <a16:creationId xmlns:a16="http://schemas.microsoft.com/office/drawing/2014/main" id="{C0A0569E-97C1-E519-292C-98DAD73BA5FC}"/>
              </a:ext>
            </a:extLst>
          </p:cNvPr>
          <p:cNvSpPr txBox="1">
            <a:spLocks/>
          </p:cNvSpPr>
          <p:nvPr/>
        </p:nvSpPr>
        <p:spPr>
          <a:xfrm>
            <a:off x="6019802" y="572655"/>
            <a:ext cx="6172198" cy="6285343"/>
          </a:xfrm>
          <a:prstGeom prst="rect">
            <a:avLst/>
          </a:prstGeom>
          <a:solidFill>
            <a:schemeClr val="accent2">
              <a:lumMod val="60000"/>
              <a:lumOff val="40000"/>
            </a:schemeClr>
          </a:solidFill>
          <a:ln>
            <a:solidFill>
              <a:schemeClr val="accent2">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Continuation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good</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practices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implemented</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the RPPE.</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Continuation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funding</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Collaboration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between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local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community</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representatives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Establishment</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continuation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Romani</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supportive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language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learning</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Development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bilingual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teaching</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materials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Romani</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–Greek) and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creation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Language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Identity</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Workshops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within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setting</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Training</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teachers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linguistic</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diversity</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Romani</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language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Promotion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community’s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cultural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heritage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through</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activities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Establishment</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role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intercultural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mediator</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within</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unit</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Support</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for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initiatives</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where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mother</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tongue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school</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discourse</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l-GR" sz="1800" b="0" i="0" u="none" strike="noStrike" kern="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coexist</a:t>
            </a:r>
            <a:r>
              <a:rPr kumimoji="0" lang="el-GR"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800"/>
              </a:spcAft>
              <a:buClrTx/>
              <a:buSzTx/>
              <a:buFont typeface="Arial" panose="020B0604020202020204" pitchFamily="34" charset="0"/>
              <a:buChar char="•"/>
              <a:tabLst/>
              <a:defRPr/>
            </a:pPr>
            <a:endParaRPr kumimoji="0" lang="el-GR"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Εικόνα 9">
            <a:extLst>
              <a:ext uri="{FF2B5EF4-FFF2-40B4-BE49-F238E27FC236}">
                <a16:creationId xmlns:a16="http://schemas.microsoft.com/office/drawing/2014/main" id="{85200A08-3083-969B-1460-B4ABF8C2EF05}"/>
              </a:ext>
            </a:extLst>
          </p:cNvPr>
          <p:cNvPicPr>
            <a:picLocks noChangeAspect="1"/>
          </p:cNvPicPr>
          <p:nvPr/>
        </p:nvPicPr>
        <p:blipFill>
          <a:blip r:embed="rId3"/>
          <a:stretch>
            <a:fillRect/>
          </a:stretch>
        </p:blipFill>
        <p:spPr>
          <a:xfrm>
            <a:off x="-1" y="6285344"/>
            <a:ext cx="3938357" cy="572655"/>
          </a:xfrm>
          <a:prstGeom prst="rect">
            <a:avLst/>
          </a:prstGeom>
        </p:spPr>
      </p:pic>
    </p:spTree>
    <p:extLst>
      <p:ext uri="{BB962C8B-B14F-4D97-AF65-F5344CB8AC3E}">
        <p14:creationId xmlns:p14="http://schemas.microsoft.com/office/powerpoint/2010/main" val="415293753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7B1FA-FCCC-5BAF-73C6-458BDFD5E1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47C216-ABE8-1981-BAFF-BA042C46AB94}"/>
              </a:ext>
            </a:extLst>
          </p:cNvPr>
          <p:cNvPicPr>
            <a:picLocks noChangeAspect="1"/>
          </p:cNvPicPr>
          <p:nvPr/>
        </p:nvPicPr>
        <p:blipFill>
          <a:blip r:embed="rId2"/>
          <a:srcRect/>
          <a:stretch/>
        </p:blipFill>
        <p:spPr>
          <a:xfrm>
            <a:off x="0" y="0"/>
            <a:ext cx="12205203" cy="889000"/>
          </a:xfrm>
          <a:prstGeom prst="rect">
            <a:avLst/>
          </a:prstGeom>
        </p:spPr>
      </p:pic>
      <p:sp>
        <p:nvSpPr>
          <p:cNvPr id="12290" name="Titre 2">
            <a:extLst>
              <a:ext uri="{FF2B5EF4-FFF2-40B4-BE49-F238E27FC236}">
                <a16:creationId xmlns:a16="http://schemas.microsoft.com/office/drawing/2014/main" id="{3E0853D3-F037-8454-E66C-CD60A3A213E6}"/>
              </a:ext>
            </a:extLst>
          </p:cNvPr>
          <p:cNvSpPr txBox="1">
            <a:spLocks/>
          </p:cNvSpPr>
          <p:nvPr/>
        </p:nvSpPr>
        <p:spPr bwMode="auto">
          <a:xfrm>
            <a:off x="6482136" y="1"/>
            <a:ext cx="5619749" cy="90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buNone/>
            </a:pPr>
            <a:r>
              <a:rPr lang="fr-FR" sz="1867" dirty="0">
                <a:solidFill>
                  <a:schemeClr val="bg1"/>
                </a:solidFill>
                <a:latin typeface="Myriad Pro" panose="020B0503030403020204" pitchFamily="34" charset="0"/>
                <a:ea typeface="Arial Narrow" charset="0"/>
                <a:cs typeface="Arial Narrow" charset="0"/>
              </a:rPr>
              <a:t>46 ÉTATS MEMBRES</a:t>
            </a:r>
            <a:br>
              <a:rPr lang="fr-FR" sz="1867" dirty="0">
                <a:solidFill>
                  <a:schemeClr val="bg1"/>
                </a:solidFill>
                <a:latin typeface="Myriad Pro" panose="020B0503030403020204" pitchFamily="34" charset="0"/>
                <a:ea typeface="Arial Narrow" charset="0"/>
                <a:cs typeface="Arial Narrow" charset="0"/>
              </a:rPr>
            </a:br>
            <a:r>
              <a:rPr lang="fr-FR" sz="1867" dirty="0">
                <a:solidFill>
                  <a:schemeClr val="bg1"/>
                </a:solidFill>
                <a:latin typeface="Myriad Pro" panose="020B0503030403020204" pitchFamily="34" charset="0"/>
                <a:ea typeface="Arial Narrow" charset="0"/>
                <a:cs typeface="Arial Narrow" charset="0"/>
              </a:rPr>
              <a:t>700 MILLIONS D’EUROPÉENS</a:t>
            </a:r>
          </a:p>
        </p:txBody>
      </p:sp>
      <p:sp>
        <p:nvSpPr>
          <p:cNvPr id="12292" name="Espace réservé du numéro de diapositive 5">
            <a:extLst>
              <a:ext uri="{FF2B5EF4-FFF2-40B4-BE49-F238E27FC236}">
                <a16:creationId xmlns:a16="http://schemas.microsoft.com/office/drawing/2014/main" id="{44C54BE2-71EB-AB05-023E-6AC32425A1D3}"/>
              </a:ext>
            </a:extLst>
          </p:cNvPr>
          <p:cNvSpPr>
            <a:spLocks noGrp="1"/>
          </p:cNvSpPr>
          <p:nvPr>
            <p:ph type="sldNum" sz="quarter" idx="4294967295"/>
          </p:nvPr>
        </p:nvSpPr>
        <p:spPr bwMode="auto">
          <a:xfrm>
            <a:off x="11667067" y="6326717"/>
            <a:ext cx="524933" cy="364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333"/>
              </a:spcBef>
              <a:buFont typeface="Arial" panose="020B0604020202020204" pitchFamily="34" charset="0"/>
              <a:buChar char="•"/>
              <a:defRPr sz="3733">
                <a:solidFill>
                  <a:schemeClr val="tx1"/>
                </a:solidFill>
                <a:latin typeface="Calibri" panose="020F0502020204030204" pitchFamily="34" charset="0"/>
              </a:defRPr>
            </a:lvl1pPr>
            <a:lvl2pPr marL="990575" indent="-380990">
              <a:lnSpc>
                <a:spcPct val="90000"/>
              </a:lnSpc>
              <a:spcBef>
                <a:spcPts val="667"/>
              </a:spcBef>
              <a:buFont typeface="Arial" panose="020B0604020202020204" pitchFamily="34" charset="0"/>
              <a:buChar char="•"/>
              <a:defRPr sz="3200">
                <a:solidFill>
                  <a:schemeClr val="tx1"/>
                </a:solidFill>
                <a:latin typeface="Calibri" panose="020F0502020204030204" pitchFamily="34" charset="0"/>
              </a:defRPr>
            </a:lvl2pPr>
            <a:lvl3pPr marL="1523962" indent="-304792">
              <a:lnSpc>
                <a:spcPct val="90000"/>
              </a:lnSpc>
              <a:spcBef>
                <a:spcPts val="667"/>
              </a:spcBef>
              <a:buFont typeface="Arial" panose="020B0604020202020204" pitchFamily="34" charset="0"/>
              <a:buChar char="•"/>
              <a:defRPr sz="2667">
                <a:solidFill>
                  <a:schemeClr val="tx1"/>
                </a:solidFill>
                <a:latin typeface="Calibri" panose="020F0502020204030204" pitchFamily="34" charset="0"/>
              </a:defRPr>
            </a:lvl3pPr>
            <a:lvl4pPr marL="2133547" indent="-304792">
              <a:lnSpc>
                <a:spcPct val="90000"/>
              </a:lnSpc>
              <a:spcBef>
                <a:spcPts val="667"/>
              </a:spcBef>
              <a:buFont typeface="Arial" panose="020B0604020202020204" pitchFamily="34" charset="0"/>
              <a:buChar char="•"/>
              <a:defRPr>
                <a:solidFill>
                  <a:schemeClr val="tx1"/>
                </a:solidFill>
                <a:latin typeface="Calibri" panose="020F0502020204030204" pitchFamily="34" charset="0"/>
              </a:defRPr>
            </a:lvl4pPr>
            <a:lvl5pPr marL="2743131" indent="-304792">
              <a:lnSpc>
                <a:spcPct val="90000"/>
              </a:lnSpc>
              <a:spcBef>
                <a:spcPts val="667"/>
              </a:spcBef>
              <a:buFont typeface="Arial" panose="020B0604020202020204" pitchFamily="34" charset="0"/>
              <a:buChar char="•"/>
              <a:defRPr>
                <a:solidFill>
                  <a:schemeClr val="tx1"/>
                </a:solidFill>
                <a:latin typeface="Calibri" panose="020F0502020204030204" pitchFamily="34" charset="0"/>
              </a:defRPr>
            </a:lvl5pPr>
            <a:lvl6pPr marL="3352716" indent="-304792" defTabSz="609585" eaLnBrk="0" fontAlgn="base" hangingPunct="0">
              <a:lnSpc>
                <a:spcPct val="90000"/>
              </a:lnSpc>
              <a:spcBef>
                <a:spcPts val="667"/>
              </a:spcBef>
              <a:spcAft>
                <a:spcPct val="0"/>
              </a:spcAft>
              <a:buFont typeface="Arial" panose="020B0604020202020204" pitchFamily="34" charset="0"/>
              <a:buChar char="•"/>
              <a:defRPr>
                <a:solidFill>
                  <a:schemeClr val="tx1"/>
                </a:solidFill>
                <a:latin typeface="Calibri" panose="020F0502020204030204" pitchFamily="34" charset="0"/>
              </a:defRPr>
            </a:lvl6pPr>
            <a:lvl7pPr marL="3962301" indent="-304792" defTabSz="609585" eaLnBrk="0" fontAlgn="base" hangingPunct="0">
              <a:lnSpc>
                <a:spcPct val="90000"/>
              </a:lnSpc>
              <a:spcBef>
                <a:spcPts val="667"/>
              </a:spcBef>
              <a:spcAft>
                <a:spcPct val="0"/>
              </a:spcAft>
              <a:buFont typeface="Arial" panose="020B0604020202020204" pitchFamily="34" charset="0"/>
              <a:buChar char="•"/>
              <a:defRPr>
                <a:solidFill>
                  <a:schemeClr val="tx1"/>
                </a:solidFill>
                <a:latin typeface="Calibri" panose="020F0502020204030204" pitchFamily="34" charset="0"/>
              </a:defRPr>
            </a:lvl7pPr>
            <a:lvl8pPr marL="4571886" indent="-304792" defTabSz="609585" eaLnBrk="0" fontAlgn="base" hangingPunct="0">
              <a:lnSpc>
                <a:spcPct val="90000"/>
              </a:lnSpc>
              <a:spcBef>
                <a:spcPts val="667"/>
              </a:spcBef>
              <a:spcAft>
                <a:spcPct val="0"/>
              </a:spcAft>
              <a:buFont typeface="Arial" panose="020B0604020202020204" pitchFamily="34" charset="0"/>
              <a:buChar char="•"/>
              <a:defRPr>
                <a:solidFill>
                  <a:schemeClr val="tx1"/>
                </a:solidFill>
                <a:latin typeface="Calibri" panose="020F0502020204030204" pitchFamily="34" charset="0"/>
              </a:defRPr>
            </a:lvl8pPr>
            <a:lvl9pPr marL="5181470" indent="-304792" defTabSz="609585" eaLnBrk="0" fontAlgn="base" hangingPunct="0">
              <a:lnSpc>
                <a:spcPct val="90000"/>
              </a:lnSpc>
              <a:spcBef>
                <a:spcPts val="667"/>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99CF19A-7161-413F-9287-4C992689AB01}" type="slidenum">
              <a:rPr lang="fr-FR" altLang="fr-FR" sz="1333">
                <a:solidFill>
                  <a:srgbClr val="898989"/>
                </a:solidFill>
                <a:latin typeface="Arial Narrow" panose="020B0606020202030204" pitchFamily="34" charset="0"/>
                <a:ea typeface="Arial Narrow" panose="020B0606020202030204" pitchFamily="34" charset="0"/>
                <a:cs typeface="Arial Narrow" panose="020B0606020202030204" pitchFamily="34" charset="0"/>
              </a:rPr>
              <a:pPr>
                <a:lnSpc>
                  <a:spcPct val="100000"/>
                </a:lnSpc>
                <a:spcBef>
                  <a:spcPct val="0"/>
                </a:spcBef>
                <a:buFontTx/>
                <a:buNone/>
              </a:pPr>
              <a:t>22</a:t>
            </a:fld>
            <a:endParaRPr lang="fr-FR" altLang="fr-FR" sz="1333" dirty="0">
              <a:solidFill>
                <a:srgbClr val="898989"/>
              </a:solidFill>
              <a:latin typeface="Arial Narrow" panose="020B0606020202030204" pitchFamily="34" charset="0"/>
              <a:ea typeface="Arial Narrow" panose="020B0606020202030204" pitchFamily="34" charset="0"/>
              <a:cs typeface="Arial Narrow" panose="020B0606020202030204" pitchFamily="34" charset="0"/>
            </a:endParaRPr>
          </a:p>
        </p:txBody>
      </p:sp>
      <p:cxnSp>
        <p:nvCxnSpPr>
          <p:cNvPr id="9" name="Connecteur droit 8">
            <a:extLst>
              <a:ext uri="{FF2B5EF4-FFF2-40B4-BE49-F238E27FC236}">
                <a16:creationId xmlns:a16="http://schemas.microsoft.com/office/drawing/2014/main" id="{31C614D8-0BDC-BF3A-8988-D7278D25EB25}"/>
              </a:ext>
            </a:extLst>
          </p:cNvPr>
          <p:cNvCxnSpPr>
            <a:cxnSpLocks/>
          </p:cNvCxnSpPr>
          <p:nvPr/>
        </p:nvCxnSpPr>
        <p:spPr>
          <a:xfrm>
            <a:off x="752625" y="3166217"/>
            <a:ext cx="1071315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401B881-CE94-6F74-EE3D-C997CD303447}"/>
              </a:ext>
            </a:extLst>
          </p:cNvPr>
          <p:cNvCxnSpPr>
            <a:cxnSpLocks/>
          </p:cNvCxnSpPr>
          <p:nvPr/>
        </p:nvCxnSpPr>
        <p:spPr>
          <a:xfrm>
            <a:off x="752625" y="3998613"/>
            <a:ext cx="1071315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191F4CB-A2BF-A0F6-A55B-AD060D6C20C8}"/>
              </a:ext>
            </a:extLst>
          </p:cNvPr>
          <p:cNvCxnSpPr>
            <a:cxnSpLocks/>
          </p:cNvCxnSpPr>
          <p:nvPr/>
        </p:nvCxnSpPr>
        <p:spPr>
          <a:xfrm>
            <a:off x="752625" y="4802273"/>
            <a:ext cx="10713155"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B6409D2-80EC-2C15-4CDF-30130BD352A8}"/>
              </a:ext>
            </a:extLst>
          </p:cNvPr>
          <p:cNvSpPr txBox="1"/>
          <p:nvPr/>
        </p:nvSpPr>
        <p:spPr>
          <a:xfrm rot="20544410">
            <a:off x="1270841" y="1966752"/>
            <a:ext cx="3498040"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ookman Old Style" panose="02050604050505020204" pitchFamily="18" charset="0"/>
              </a:rPr>
              <a:t>Thank you very much</a:t>
            </a:r>
            <a:r>
              <a:rPr lang="el-G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ookman Old Style" panose="02050604050505020204" pitchFamily="18" charset="0"/>
              </a:rPr>
              <a:t>!</a:t>
            </a: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Bookman Old Style" panose="02050604050505020204" pitchFamily="18" charset="0"/>
            </a:endParaRPr>
          </a:p>
        </p:txBody>
      </p:sp>
      <p:sp>
        <p:nvSpPr>
          <p:cNvPr id="7" name="Rectangle 6">
            <a:extLst>
              <a:ext uri="{FF2B5EF4-FFF2-40B4-BE49-F238E27FC236}">
                <a16:creationId xmlns:a16="http://schemas.microsoft.com/office/drawing/2014/main" id="{9558F587-C70E-7856-2635-7A73C1CCF056}"/>
              </a:ext>
            </a:extLst>
          </p:cNvPr>
          <p:cNvSpPr/>
          <p:nvPr/>
        </p:nvSpPr>
        <p:spPr>
          <a:xfrm>
            <a:off x="2559593" y="4981770"/>
            <a:ext cx="7497566" cy="923330"/>
          </a:xfrm>
          <a:prstGeom prst="rect">
            <a:avLst/>
          </a:prstGeom>
          <a:noFill/>
        </p:spPr>
        <p:txBody>
          <a:bodyPr wrap="none" lIns="91440" tIns="45720" rIns="91440" bIns="45720">
            <a:spAutoFit/>
          </a:bodyPr>
          <a:lstStyle/>
          <a:p>
            <a:pPr algn="ctr"/>
            <a:r>
              <a:rPr lang="el-GR" sz="5400" b="1" cap="none" spc="0" dirty="0">
                <a:ln w="22225">
                  <a:solidFill>
                    <a:schemeClr val="accent2"/>
                  </a:solidFill>
                  <a:prstDash val="solid"/>
                </a:ln>
                <a:solidFill>
                  <a:schemeClr val="accent2">
                    <a:lumMod val="40000"/>
                    <a:lumOff val="60000"/>
                  </a:schemeClr>
                </a:solidFill>
                <a:effectLst/>
                <a:latin typeface="Bookman Old Style" panose="02050604050505020204" pitchFamily="18" charset="0"/>
              </a:rPr>
              <a:t>Ευχαριστούμε πολύ!</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 name="Εικόνα 3">
            <a:extLst>
              <a:ext uri="{FF2B5EF4-FFF2-40B4-BE49-F238E27FC236}">
                <a16:creationId xmlns:a16="http://schemas.microsoft.com/office/drawing/2014/main" id="{12A9F664-4BD6-71D4-174A-5CEBC74B63A9}"/>
              </a:ext>
            </a:extLst>
          </p:cNvPr>
          <p:cNvPicPr>
            <a:picLocks noChangeAspect="1"/>
          </p:cNvPicPr>
          <p:nvPr/>
        </p:nvPicPr>
        <p:blipFill>
          <a:blip r:embed="rId3"/>
          <a:stretch>
            <a:fillRect/>
          </a:stretch>
        </p:blipFill>
        <p:spPr>
          <a:xfrm>
            <a:off x="6962485" y="2233857"/>
            <a:ext cx="2549650" cy="2549650"/>
          </a:xfrm>
          <a:prstGeom prst="rect">
            <a:avLst/>
          </a:prstGeom>
        </p:spPr>
      </p:pic>
    </p:spTree>
    <p:extLst>
      <p:ext uri="{BB962C8B-B14F-4D97-AF65-F5344CB8AC3E}">
        <p14:creationId xmlns:p14="http://schemas.microsoft.com/office/powerpoint/2010/main" val="286743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727802-15E5-050A-03D7-B1A192DCC59A}"/>
              </a:ext>
            </a:extLst>
          </p:cNvPr>
          <p:cNvSpPr>
            <a:spLocks noGrp="1"/>
          </p:cNvSpPr>
          <p:nvPr>
            <p:ph type="title"/>
          </p:nvPr>
        </p:nvSpPr>
        <p:spPr>
          <a:xfrm>
            <a:off x="4882101" y="-17252"/>
            <a:ext cx="7260735" cy="512230"/>
          </a:xfrm>
        </p:spPr>
        <p:txBody>
          <a:bodyPr>
            <a:noAutofit/>
          </a:bodyPr>
          <a:lstStyle/>
          <a:p>
            <a:pPr algn="ctr"/>
            <a:br>
              <a:rPr lang="en-US" dirty="0"/>
            </a:br>
            <a:br>
              <a:rPr lang="en-US" dirty="0"/>
            </a:br>
            <a:r>
              <a:rPr lang="el-GR" dirty="0" err="1">
                <a:latin typeface="Calibri" panose="020F0502020204030204" pitchFamily="34" charset="0"/>
                <a:cs typeface="Calibri" panose="020F0502020204030204" pitchFamily="34" charset="0"/>
              </a:rPr>
              <a:t>Ρομά</a:t>
            </a:r>
            <a:r>
              <a:rPr lang="el-GR" dirty="0">
                <a:latin typeface="Calibri" panose="020F0502020204030204" pitchFamily="34" charset="0"/>
                <a:cs typeface="Calibri" panose="020F0502020204030204" pitchFamily="34" charset="0"/>
              </a:rPr>
              <a:t> στην Ελλάδα/</a:t>
            </a:r>
            <a:r>
              <a:rPr lang="en-US" dirty="0">
                <a:latin typeface="Calibri" panose="020F0502020204030204" pitchFamily="34" charset="0"/>
                <a:cs typeface="Calibri" panose="020F0502020204030204" pitchFamily="34" charset="0"/>
              </a:rPr>
              <a:t>Roma in Greece</a:t>
            </a:r>
            <a:endParaRPr lang="el-GR" dirty="0">
              <a:latin typeface="Calibri" panose="020F0502020204030204" pitchFamily="34" charset="0"/>
              <a:cs typeface="Calibri" panose="020F0502020204030204" pitchFamily="34" charset="0"/>
            </a:endParaRPr>
          </a:p>
        </p:txBody>
      </p:sp>
      <p:sp>
        <p:nvSpPr>
          <p:cNvPr id="4" name="Θέση κειμένου 3">
            <a:extLst>
              <a:ext uri="{FF2B5EF4-FFF2-40B4-BE49-F238E27FC236}">
                <a16:creationId xmlns:a16="http://schemas.microsoft.com/office/drawing/2014/main" id="{A9DD109A-EB2C-6DB4-A51E-DD9BF6299867}"/>
              </a:ext>
            </a:extLst>
          </p:cNvPr>
          <p:cNvSpPr>
            <a:spLocks noGrp="1"/>
          </p:cNvSpPr>
          <p:nvPr>
            <p:ph type="body" sz="half" idx="2"/>
          </p:nvPr>
        </p:nvSpPr>
        <p:spPr>
          <a:xfrm>
            <a:off x="0" y="0"/>
            <a:ext cx="5318841" cy="6843040"/>
          </a:xfrm>
        </p:spPr>
        <p:txBody>
          <a:bodyPr>
            <a:noAutofit/>
          </a:bodyPr>
          <a:lstStyle/>
          <a:p>
            <a:pPr marL="285750" indent="-285750">
              <a:buFont typeface="Wingdings" panose="05000000000000000000" pitchFamily="2" charset="2"/>
              <a:buChar char="ü"/>
            </a:pPr>
            <a:r>
              <a:rPr lang="el-GR" sz="1900" b="1" dirty="0">
                <a:latin typeface="Calibri" panose="020F0502020204030204" pitchFamily="34" charset="0"/>
                <a:cs typeface="Calibri" panose="020F0502020204030204" pitchFamily="34" charset="0"/>
              </a:rPr>
              <a:t>Έλληνες/</a:t>
            </a:r>
            <a:r>
              <a:rPr lang="el-GR" sz="1900" b="1" dirty="0" err="1">
                <a:latin typeface="Calibri" panose="020F0502020204030204" pitchFamily="34" charset="0"/>
                <a:cs typeface="Calibri" panose="020F0502020204030204" pitchFamily="34" charset="0"/>
              </a:rPr>
              <a:t>ίδες</a:t>
            </a:r>
            <a:r>
              <a:rPr lang="el-GR" sz="1900" b="1" dirty="0">
                <a:latin typeface="Calibri" panose="020F0502020204030204" pitchFamily="34" charset="0"/>
                <a:cs typeface="Calibri" panose="020F0502020204030204" pitchFamily="34" charset="0"/>
              </a:rPr>
              <a:t> πολίτες: 117.495</a:t>
            </a:r>
          </a:p>
          <a:p>
            <a:pPr marL="285750" indent="-285750">
              <a:buFont typeface="Wingdings" panose="05000000000000000000" pitchFamily="2" charset="2"/>
              <a:buChar char="ü"/>
            </a:pPr>
            <a:r>
              <a:rPr lang="en-US" sz="1900" dirty="0">
                <a:latin typeface="Calibri" panose="020F0502020204030204" pitchFamily="34" charset="0"/>
                <a:cs typeface="Calibri" panose="020F0502020204030204" pitchFamily="34" charset="0"/>
              </a:rPr>
              <a:t>A</a:t>
            </a:r>
            <a:r>
              <a:rPr lang="el-GR" sz="1900" dirty="0" err="1">
                <a:latin typeface="Calibri" panose="020F0502020204030204" pitchFamily="34" charset="0"/>
                <a:cs typeface="Calibri" panose="020F0502020204030204" pitchFamily="34" charset="0"/>
              </a:rPr>
              <a:t>τομικά</a:t>
            </a:r>
            <a:r>
              <a:rPr lang="el-GR" sz="1900" dirty="0">
                <a:latin typeface="Calibri" panose="020F0502020204030204" pitchFamily="34" charset="0"/>
                <a:cs typeface="Calibri" panose="020F0502020204030204" pitchFamily="34" charset="0"/>
              </a:rPr>
              <a:t>, κοινωνικά και πολιτικά δικαιώματα που εγγυάται το Ελληνικό Σύνταγμα στους/στις Έλληνες/</a:t>
            </a:r>
            <a:r>
              <a:rPr lang="el-GR" sz="1900" dirty="0" err="1">
                <a:latin typeface="Calibri" panose="020F0502020204030204" pitchFamily="34" charset="0"/>
                <a:cs typeface="Calibri" panose="020F0502020204030204" pitchFamily="34" charset="0"/>
              </a:rPr>
              <a:t>ίδες</a:t>
            </a:r>
            <a:r>
              <a:rPr lang="el-GR" sz="1900" dirty="0">
                <a:latin typeface="Calibri" panose="020F0502020204030204" pitchFamily="34" charset="0"/>
                <a:cs typeface="Calibri" panose="020F0502020204030204" pitchFamily="34" charset="0"/>
              </a:rPr>
              <a:t> πολίτες.</a:t>
            </a:r>
          </a:p>
          <a:p>
            <a:pPr marL="285750" indent="-285750">
              <a:buFont typeface="Wingdings" panose="05000000000000000000" pitchFamily="2" charset="2"/>
              <a:buChar char="ü"/>
            </a:pPr>
            <a:r>
              <a:rPr lang="el-GR" sz="1900" dirty="0">
                <a:latin typeface="Calibri" panose="020F0502020204030204" pitchFamily="34" charset="0"/>
                <a:cs typeface="Calibri" panose="020F0502020204030204" pitchFamily="34" charset="0"/>
              </a:rPr>
              <a:t>Ευάλωτη, περιθωριοποιημένη κοινωνική ομάδα με ιδιαίτερα κοινωνικοοικονομικά χαρακτηριστικά.</a:t>
            </a:r>
          </a:p>
          <a:p>
            <a:pPr marL="285750" indent="-285750">
              <a:buFont typeface="Wingdings" panose="05000000000000000000" pitchFamily="2" charset="2"/>
              <a:buChar char="ü"/>
            </a:pPr>
            <a:r>
              <a:rPr lang="el-GR" sz="1900" dirty="0">
                <a:latin typeface="Calibri" panose="020F0502020204030204" pitchFamily="34" charset="0"/>
                <a:cs typeface="Calibri" panose="020F0502020204030204" pitchFamily="34" charset="0"/>
              </a:rPr>
              <a:t>Το χωρικό κριτήριο / το κριτήριο της </a:t>
            </a:r>
            <a:r>
              <a:rPr lang="el-GR" sz="1900" dirty="0" err="1">
                <a:latin typeface="Calibri" panose="020F0502020204030204" pitchFamily="34" charset="0"/>
                <a:cs typeface="Calibri" panose="020F0502020204030204" pitchFamily="34" charset="0"/>
              </a:rPr>
              <a:t>αυτοπροσδιοριζόμενης</a:t>
            </a:r>
            <a:r>
              <a:rPr lang="el-GR" sz="1900" dirty="0">
                <a:latin typeface="Calibri" panose="020F0502020204030204" pitchFamily="34" charset="0"/>
                <a:cs typeface="Calibri" panose="020F0502020204030204" pitchFamily="34" charset="0"/>
              </a:rPr>
              <a:t> ταυτότητας</a:t>
            </a:r>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 εφαρμόζεται για τον εντοπισμό/πρόσβαση στους </a:t>
            </a:r>
            <a:r>
              <a:rPr lang="el-GR" sz="1900" dirty="0" err="1">
                <a:latin typeface="Calibri" panose="020F0502020204030204" pitchFamily="34" charset="0"/>
                <a:cs typeface="Calibri" panose="020F0502020204030204" pitchFamily="34" charset="0"/>
              </a:rPr>
              <a:t>Ρομά</a:t>
            </a:r>
            <a:r>
              <a:rPr lang="el-GR" sz="1900" dirty="0">
                <a:latin typeface="Calibri" panose="020F0502020204030204" pitchFamily="34" charset="0"/>
                <a:cs typeface="Calibri" panose="020F0502020204030204" pitchFamily="34" charset="0"/>
              </a:rPr>
              <a:t> σε διάφορες δράσεις συγχρηματοδοτούμενων προγραμμάτων για ευάλωτες κοινωνικές ομάδες</a:t>
            </a:r>
            <a:r>
              <a:rPr lang="el-GR" sz="1800" dirty="0"/>
              <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Greek citizens</a:t>
            </a:r>
            <a:r>
              <a:rPr kumimoji="0" lang="el-G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117.495</a:t>
            </a:r>
            <a:endPar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Individual, social and political rights guaranteed to Greek citizens by the Greek Constitution.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Vulnerable marginalized social group with particular socio-economic characteristics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spatial criterion </a:t>
            </a:r>
            <a:r>
              <a:rPr kumimoji="0" lang="el-GR"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criterion of self-identification is applied to identify/reach Roma in various acts of co-financed programs for vulnerable social groups </a:t>
            </a:r>
          </a:p>
          <a:p>
            <a:pPr marL="285750" indent="-285750">
              <a:buFont typeface="Wingdings" panose="05000000000000000000" pitchFamily="2" charset="2"/>
              <a:buChar char="ü"/>
            </a:pPr>
            <a:endParaRPr lang="el-GR" sz="1800" dirty="0"/>
          </a:p>
        </p:txBody>
      </p:sp>
      <p:pic>
        <p:nvPicPr>
          <p:cNvPr id="5" name="Θέση εικόνας 4" descr="Διοικητική διαίρεση της Ελλάδας - Βικιπαίδεια">
            <a:extLst>
              <a:ext uri="{FF2B5EF4-FFF2-40B4-BE49-F238E27FC236}">
                <a16:creationId xmlns:a16="http://schemas.microsoft.com/office/drawing/2014/main" id="{CABBB582-2E04-A0C6-1E71-BBC638B5FE5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461" b="6461"/>
          <a:stretch>
            <a:fillRect/>
          </a:stretch>
        </p:blipFill>
        <p:spPr bwMode="auto">
          <a:xfrm>
            <a:off x="5181244" y="457200"/>
            <a:ext cx="6961592" cy="6381971"/>
          </a:xfrm>
          <a:prstGeom prst="rect">
            <a:avLst/>
          </a:prstGeom>
          <a:noFill/>
          <a:ln>
            <a:noFill/>
          </a:ln>
        </p:spPr>
      </p:pic>
      <p:sp>
        <p:nvSpPr>
          <p:cNvPr id="7" name="TextBox 6">
            <a:extLst>
              <a:ext uri="{FF2B5EF4-FFF2-40B4-BE49-F238E27FC236}">
                <a16:creationId xmlns:a16="http://schemas.microsoft.com/office/drawing/2014/main" id="{D1C012C9-8FEA-301E-BA00-DA27A63615DA}"/>
              </a:ext>
            </a:extLst>
          </p:cNvPr>
          <p:cNvSpPr txBox="1"/>
          <p:nvPr/>
        </p:nvSpPr>
        <p:spPr>
          <a:xfrm>
            <a:off x="8896122" y="359620"/>
            <a:ext cx="846592" cy="369332"/>
          </a:xfrm>
          <a:prstGeom prst="rect">
            <a:avLst/>
          </a:prstGeom>
          <a:noFill/>
        </p:spPr>
        <p:txBody>
          <a:bodyPr wrap="square" rtlCol="0">
            <a:spAutoFit/>
          </a:bodyPr>
          <a:lstStyle/>
          <a:p>
            <a:endParaRPr lang="el-GR" dirty="0"/>
          </a:p>
        </p:txBody>
      </p:sp>
      <p:sp>
        <p:nvSpPr>
          <p:cNvPr id="9" name="TextBox 8">
            <a:extLst>
              <a:ext uri="{FF2B5EF4-FFF2-40B4-BE49-F238E27FC236}">
                <a16:creationId xmlns:a16="http://schemas.microsoft.com/office/drawing/2014/main" id="{228C1F4D-5A4F-8486-F780-8950A1F059C9}"/>
              </a:ext>
            </a:extLst>
          </p:cNvPr>
          <p:cNvSpPr txBox="1"/>
          <p:nvPr/>
        </p:nvSpPr>
        <p:spPr>
          <a:xfrm>
            <a:off x="9111343" y="457200"/>
            <a:ext cx="1045028" cy="646331"/>
          </a:xfrm>
          <a:prstGeom prst="rect">
            <a:avLst/>
          </a:prstGeom>
          <a:noFill/>
        </p:spPr>
        <p:txBody>
          <a:bodyPr wrap="square" rtlCol="0">
            <a:spAutoFit/>
          </a:bodyPr>
          <a:lstStyle/>
          <a:p>
            <a:r>
              <a:rPr lang="en-US" b="1" dirty="0">
                <a:solidFill>
                  <a:srgbClr val="FF0000"/>
                </a:solidFill>
                <a:highlight>
                  <a:srgbClr val="FFFF00"/>
                </a:highlight>
              </a:rPr>
              <a:t>20.129/17%</a:t>
            </a:r>
            <a:endParaRPr lang="el-GR" b="1" dirty="0">
              <a:solidFill>
                <a:srgbClr val="FF0000"/>
              </a:solidFill>
              <a:highlight>
                <a:srgbClr val="FFFF00"/>
              </a:highlight>
            </a:endParaRPr>
          </a:p>
        </p:txBody>
      </p:sp>
      <p:sp>
        <p:nvSpPr>
          <p:cNvPr id="10" name="TextBox 9">
            <a:extLst>
              <a:ext uri="{FF2B5EF4-FFF2-40B4-BE49-F238E27FC236}">
                <a16:creationId xmlns:a16="http://schemas.microsoft.com/office/drawing/2014/main" id="{0FB58368-B668-CC9C-6354-CA7C7B9C40E7}"/>
              </a:ext>
            </a:extLst>
          </p:cNvPr>
          <p:cNvSpPr txBox="1"/>
          <p:nvPr/>
        </p:nvSpPr>
        <p:spPr>
          <a:xfrm>
            <a:off x="7742478" y="3343909"/>
            <a:ext cx="1024931" cy="646331"/>
          </a:xfrm>
          <a:prstGeom prst="rect">
            <a:avLst/>
          </a:prstGeom>
          <a:noFill/>
        </p:spPr>
        <p:txBody>
          <a:bodyPr wrap="square" rtlCol="0">
            <a:spAutoFit/>
          </a:bodyPr>
          <a:lstStyle/>
          <a:p>
            <a:r>
              <a:rPr lang="en-US" b="1" dirty="0">
                <a:solidFill>
                  <a:srgbClr val="FF0000"/>
                </a:solidFill>
                <a:highlight>
                  <a:srgbClr val="FFFF00"/>
                </a:highlight>
              </a:rPr>
              <a:t>29.360/25%</a:t>
            </a:r>
            <a:endParaRPr lang="el-GR" b="1" dirty="0">
              <a:solidFill>
                <a:srgbClr val="FF0000"/>
              </a:solidFill>
              <a:highlight>
                <a:srgbClr val="FFFF00"/>
              </a:highlight>
            </a:endParaRPr>
          </a:p>
        </p:txBody>
      </p:sp>
      <p:sp>
        <p:nvSpPr>
          <p:cNvPr id="11" name="TextBox 10">
            <a:extLst>
              <a:ext uri="{FF2B5EF4-FFF2-40B4-BE49-F238E27FC236}">
                <a16:creationId xmlns:a16="http://schemas.microsoft.com/office/drawing/2014/main" id="{EA60C5E2-8BD8-C7F2-AE14-3317922EF9C5}"/>
              </a:ext>
            </a:extLst>
          </p:cNvPr>
          <p:cNvSpPr txBox="1"/>
          <p:nvPr/>
        </p:nvSpPr>
        <p:spPr>
          <a:xfrm>
            <a:off x="9111343" y="1763486"/>
            <a:ext cx="1045028" cy="369332"/>
          </a:xfrm>
          <a:prstGeom prst="rect">
            <a:avLst/>
          </a:prstGeom>
          <a:noFill/>
        </p:spPr>
        <p:txBody>
          <a:bodyPr wrap="square" rtlCol="0">
            <a:spAutoFit/>
          </a:bodyPr>
          <a:lstStyle/>
          <a:p>
            <a:r>
              <a:rPr lang="en-US" b="1" dirty="0"/>
              <a:t>570</a:t>
            </a:r>
            <a:endParaRPr lang="el-GR" b="1" dirty="0"/>
          </a:p>
        </p:txBody>
      </p:sp>
      <p:sp>
        <p:nvSpPr>
          <p:cNvPr id="12" name="TextBox 11">
            <a:extLst>
              <a:ext uri="{FF2B5EF4-FFF2-40B4-BE49-F238E27FC236}">
                <a16:creationId xmlns:a16="http://schemas.microsoft.com/office/drawing/2014/main" id="{B64F6B28-44B9-ED71-F86E-12B0395CB001}"/>
              </a:ext>
            </a:extLst>
          </p:cNvPr>
          <p:cNvSpPr txBox="1"/>
          <p:nvPr/>
        </p:nvSpPr>
        <p:spPr>
          <a:xfrm>
            <a:off x="6919108" y="614917"/>
            <a:ext cx="1024931" cy="369332"/>
          </a:xfrm>
          <a:prstGeom prst="rect">
            <a:avLst/>
          </a:prstGeom>
          <a:noFill/>
        </p:spPr>
        <p:txBody>
          <a:bodyPr wrap="square" rtlCol="0">
            <a:spAutoFit/>
          </a:bodyPr>
          <a:lstStyle/>
          <a:p>
            <a:r>
              <a:rPr lang="en-US" b="1" dirty="0"/>
              <a:t>14.225</a:t>
            </a:r>
            <a:endParaRPr lang="el-GR" b="1" dirty="0"/>
          </a:p>
        </p:txBody>
      </p:sp>
      <p:sp>
        <p:nvSpPr>
          <p:cNvPr id="13" name="TextBox 12">
            <a:extLst>
              <a:ext uri="{FF2B5EF4-FFF2-40B4-BE49-F238E27FC236}">
                <a16:creationId xmlns:a16="http://schemas.microsoft.com/office/drawing/2014/main" id="{DADA64F8-2989-F477-3B48-78E86FCE36E9}"/>
              </a:ext>
            </a:extLst>
          </p:cNvPr>
          <p:cNvSpPr txBox="1"/>
          <p:nvPr/>
        </p:nvSpPr>
        <p:spPr>
          <a:xfrm>
            <a:off x="6288684" y="1333816"/>
            <a:ext cx="846592" cy="369332"/>
          </a:xfrm>
          <a:prstGeom prst="rect">
            <a:avLst/>
          </a:prstGeom>
          <a:noFill/>
        </p:spPr>
        <p:txBody>
          <a:bodyPr wrap="square" rtlCol="0">
            <a:spAutoFit/>
          </a:bodyPr>
          <a:lstStyle/>
          <a:p>
            <a:r>
              <a:rPr lang="en-US" b="1" dirty="0"/>
              <a:t>680</a:t>
            </a:r>
            <a:endParaRPr lang="el-GR" b="1" dirty="0"/>
          </a:p>
        </p:txBody>
      </p:sp>
      <p:sp>
        <p:nvSpPr>
          <p:cNvPr id="14" name="TextBox 13">
            <a:extLst>
              <a:ext uri="{FF2B5EF4-FFF2-40B4-BE49-F238E27FC236}">
                <a16:creationId xmlns:a16="http://schemas.microsoft.com/office/drawing/2014/main" id="{B2E55A53-5A6E-9B9A-EF64-5E262A9C48D9}"/>
              </a:ext>
            </a:extLst>
          </p:cNvPr>
          <p:cNvSpPr txBox="1"/>
          <p:nvPr/>
        </p:nvSpPr>
        <p:spPr>
          <a:xfrm>
            <a:off x="5230408" y="1747082"/>
            <a:ext cx="1096052" cy="369332"/>
          </a:xfrm>
          <a:prstGeom prst="rect">
            <a:avLst/>
          </a:prstGeom>
          <a:noFill/>
        </p:spPr>
        <p:txBody>
          <a:bodyPr wrap="square" rtlCol="0">
            <a:spAutoFit/>
          </a:bodyPr>
          <a:lstStyle/>
          <a:p>
            <a:r>
              <a:rPr lang="en-US" b="1" dirty="0"/>
              <a:t>1.768</a:t>
            </a:r>
            <a:endParaRPr lang="el-GR" b="1" dirty="0"/>
          </a:p>
        </p:txBody>
      </p:sp>
      <p:sp>
        <p:nvSpPr>
          <p:cNvPr id="15" name="TextBox 14">
            <a:extLst>
              <a:ext uri="{FF2B5EF4-FFF2-40B4-BE49-F238E27FC236}">
                <a16:creationId xmlns:a16="http://schemas.microsoft.com/office/drawing/2014/main" id="{34EDD935-4BB0-47B3-0891-9366151E4013}"/>
              </a:ext>
            </a:extLst>
          </p:cNvPr>
          <p:cNvSpPr txBox="1"/>
          <p:nvPr/>
        </p:nvSpPr>
        <p:spPr>
          <a:xfrm>
            <a:off x="5587940" y="3168525"/>
            <a:ext cx="1248906" cy="369332"/>
          </a:xfrm>
          <a:prstGeom prst="rect">
            <a:avLst/>
          </a:prstGeom>
          <a:noFill/>
        </p:spPr>
        <p:txBody>
          <a:bodyPr wrap="square" rtlCol="0">
            <a:spAutoFit/>
          </a:bodyPr>
          <a:lstStyle/>
          <a:p>
            <a:r>
              <a:rPr lang="en-US" b="1" dirty="0"/>
              <a:t>15.080</a:t>
            </a:r>
            <a:endParaRPr lang="el-GR" b="1" dirty="0"/>
          </a:p>
        </p:txBody>
      </p:sp>
      <p:sp>
        <p:nvSpPr>
          <p:cNvPr id="16" name="TextBox 15">
            <a:extLst>
              <a:ext uri="{FF2B5EF4-FFF2-40B4-BE49-F238E27FC236}">
                <a16:creationId xmlns:a16="http://schemas.microsoft.com/office/drawing/2014/main" id="{CC943DD5-6B46-26E5-2164-6A83ED9DF11B}"/>
              </a:ext>
            </a:extLst>
          </p:cNvPr>
          <p:cNvSpPr txBox="1"/>
          <p:nvPr/>
        </p:nvSpPr>
        <p:spPr>
          <a:xfrm>
            <a:off x="7431574" y="2006766"/>
            <a:ext cx="1464548" cy="369332"/>
          </a:xfrm>
          <a:prstGeom prst="rect">
            <a:avLst/>
          </a:prstGeom>
          <a:noFill/>
        </p:spPr>
        <p:txBody>
          <a:bodyPr wrap="square" rtlCol="0">
            <a:spAutoFit/>
          </a:bodyPr>
          <a:lstStyle/>
          <a:p>
            <a:r>
              <a:rPr lang="en-US" b="1" dirty="0"/>
              <a:t>16.553</a:t>
            </a:r>
            <a:endParaRPr lang="el-GR" b="1" dirty="0"/>
          </a:p>
        </p:txBody>
      </p:sp>
      <p:sp>
        <p:nvSpPr>
          <p:cNvPr id="17" name="TextBox 16">
            <a:extLst>
              <a:ext uri="{FF2B5EF4-FFF2-40B4-BE49-F238E27FC236}">
                <a16:creationId xmlns:a16="http://schemas.microsoft.com/office/drawing/2014/main" id="{B06CB998-319F-E1EA-D85E-D39656EE5395}"/>
              </a:ext>
            </a:extLst>
          </p:cNvPr>
          <p:cNvSpPr txBox="1"/>
          <p:nvPr/>
        </p:nvSpPr>
        <p:spPr>
          <a:xfrm>
            <a:off x="5388983" y="3695896"/>
            <a:ext cx="1024931" cy="369332"/>
          </a:xfrm>
          <a:prstGeom prst="rect">
            <a:avLst/>
          </a:prstGeom>
          <a:noFill/>
        </p:spPr>
        <p:txBody>
          <a:bodyPr wrap="square" rtlCol="0">
            <a:spAutoFit/>
          </a:bodyPr>
          <a:lstStyle/>
          <a:p>
            <a:r>
              <a:rPr lang="en-US" b="1" dirty="0"/>
              <a:t>1.242</a:t>
            </a:r>
            <a:endParaRPr lang="el-GR" b="1" dirty="0"/>
          </a:p>
        </p:txBody>
      </p:sp>
      <p:sp>
        <p:nvSpPr>
          <p:cNvPr id="18" name="TextBox 17">
            <a:extLst>
              <a:ext uri="{FF2B5EF4-FFF2-40B4-BE49-F238E27FC236}">
                <a16:creationId xmlns:a16="http://schemas.microsoft.com/office/drawing/2014/main" id="{C9692A94-01B6-52C8-CC59-C8D87E579165}"/>
              </a:ext>
            </a:extLst>
          </p:cNvPr>
          <p:cNvSpPr txBox="1"/>
          <p:nvPr/>
        </p:nvSpPr>
        <p:spPr>
          <a:xfrm>
            <a:off x="10156371" y="4333188"/>
            <a:ext cx="1002323" cy="369332"/>
          </a:xfrm>
          <a:prstGeom prst="rect">
            <a:avLst/>
          </a:prstGeom>
          <a:noFill/>
        </p:spPr>
        <p:txBody>
          <a:bodyPr wrap="square" rtlCol="0">
            <a:spAutoFit/>
          </a:bodyPr>
          <a:lstStyle/>
          <a:p>
            <a:r>
              <a:rPr lang="en-US" b="1" dirty="0"/>
              <a:t>340</a:t>
            </a:r>
            <a:endParaRPr lang="el-GR" b="1" dirty="0"/>
          </a:p>
        </p:txBody>
      </p:sp>
      <p:sp>
        <p:nvSpPr>
          <p:cNvPr id="19" name="TextBox 18">
            <a:extLst>
              <a:ext uri="{FF2B5EF4-FFF2-40B4-BE49-F238E27FC236}">
                <a16:creationId xmlns:a16="http://schemas.microsoft.com/office/drawing/2014/main" id="{10EE3AEC-8226-D7DB-AB3F-696B363D0546}"/>
              </a:ext>
            </a:extLst>
          </p:cNvPr>
          <p:cNvSpPr txBox="1"/>
          <p:nvPr/>
        </p:nvSpPr>
        <p:spPr>
          <a:xfrm>
            <a:off x="8227038" y="5873429"/>
            <a:ext cx="1464548" cy="369332"/>
          </a:xfrm>
          <a:prstGeom prst="rect">
            <a:avLst/>
          </a:prstGeom>
          <a:noFill/>
        </p:spPr>
        <p:txBody>
          <a:bodyPr wrap="square" rtlCol="0">
            <a:spAutoFit/>
          </a:bodyPr>
          <a:lstStyle/>
          <a:p>
            <a:r>
              <a:rPr lang="en-US" b="1" dirty="0"/>
              <a:t>1.594</a:t>
            </a:r>
            <a:endParaRPr lang="el-GR" b="1" dirty="0"/>
          </a:p>
        </p:txBody>
      </p:sp>
      <p:sp>
        <p:nvSpPr>
          <p:cNvPr id="20" name="TextBox 19">
            <a:extLst>
              <a:ext uri="{FF2B5EF4-FFF2-40B4-BE49-F238E27FC236}">
                <a16:creationId xmlns:a16="http://schemas.microsoft.com/office/drawing/2014/main" id="{7CFE4863-99E7-E938-E811-5A90F83DC522}"/>
              </a:ext>
            </a:extLst>
          </p:cNvPr>
          <p:cNvSpPr txBox="1"/>
          <p:nvPr/>
        </p:nvSpPr>
        <p:spPr>
          <a:xfrm>
            <a:off x="7315580" y="4517854"/>
            <a:ext cx="1177789" cy="369332"/>
          </a:xfrm>
          <a:prstGeom prst="rect">
            <a:avLst/>
          </a:prstGeom>
          <a:noFill/>
        </p:spPr>
        <p:txBody>
          <a:bodyPr wrap="square" rtlCol="0">
            <a:spAutoFit/>
          </a:bodyPr>
          <a:lstStyle/>
          <a:p>
            <a:r>
              <a:rPr lang="en-US" b="1" dirty="0"/>
              <a:t>8.800</a:t>
            </a:r>
            <a:endParaRPr lang="el-GR" b="1" dirty="0"/>
          </a:p>
        </p:txBody>
      </p:sp>
      <p:sp>
        <p:nvSpPr>
          <p:cNvPr id="21" name="TextBox 20">
            <a:extLst>
              <a:ext uri="{FF2B5EF4-FFF2-40B4-BE49-F238E27FC236}">
                <a16:creationId xmlns:a16="http://schemas.microsoft.com/office/drawing/2014/main" id="{4B94B79C-5336-8646-3CAF-5BE8247BED1A}"/>
              </a:ext>
            </a:extLst>
          </p:cNvPr>
          <p:cNvSpPr txBox="1"/>
          <p:nvPr/>
        </p:nvSpPr>
        <p:spPr>
          <a:xfrm>
            <a:off x="7828046" y="2752970"/>
            <a:ext cx="1299567" cy="369332"/>
          </a:xfrm>
          <a:prstGeom prst="rect">
            <a:avLst/>
          </a:prstGeom>
          <a:noFill/>
        </p:spPr>
        <p:txBody>
          <a:bodyPr wrap="square" rtlCol="0">
            <a:spAutoFit/>
          </a:bodyPr>
          <a:lstStyle/>
          <a:p>
            <a:r>
              <a:rPr lang="en-US" b="1" dirty="0"/>
              <a:t>7.154</a:t>
            </a:r>
            <a:endParaRPr lang="el-GR" b="1" dirty="0"/>
          </a:p>
        </p:txBody>
      </p:sp>
      <p:sp>
        <p:nvSpPr>
          <p:cNvPr id="22" name="TextBox 21">
            <a:extLst>
              <a:ext uri="{FF2B5EF4-FFF2-40B4-BE49-F238E27FC236}">
                <a16:creationId xmlns:a16="http://schemas.microsoft.com/office/drawing/2014/main" id="{3F4E4B35-140C-A417-9BD0-E241EF220A88}"/>
              </a:ext>
            </a:extLst>
          </p:cNvPr>
          <p:cNvSpPr txBox="1"/>
          <p:nvPr/>
        </p:nvSpPr>
        <p:spPr>
          <a:xfrm>
            <a:off x="10156371" y="750124"/>
            <a:ext cx="1822078" cy="646331"/>
          </a:xfrm>
          <a:prstGeom prst="rect">
            <a:avLst/>
          </a:prstGeom>
          <a:noFill/>
        </p:spPr>
        <p:txBody>
          <a:bodyPr wrap="square" rtlCol="0">
            <a:spAutoFit/>
          </a:bodyPr>
          <a:lstStyle/>
          <a:p>
            <a:r>
              <a:rPr lang="el-GR" b="1" dirty="0"/>
              <a:t>Σύνολο/</a:t>
            </a:r>
            <a:r>
              <a:rPr lang="en-US" b="1" dirty="0"/>
              <a:t>Total</a:t>
            </a:r>
          </a:p>
          <a:p>
            <a:r>
              <a:rPr lang="en-US" b="1" dirty="0"/>
              <a:t>117.495</a:t>
            </a:r>
            <a:endParaRPr lang="el-GR" b="1" dirty="0"/>
          </a:p>
        </p:txBody>
      </p:sp>
      <p:pic>
        <p:nvPicPr>
          <p:cNvPr id="3" name="Εικόνα 2"/>
          <p:cNvPicPr>
            <a:picLocks noChangeAspect="1"/>
          </p:cNvPicPr>
          <p:nvPr/>
        </p:nvPicPr>
        <p:blipFill>
          <a:blip r:embed="rId4"/>
          <a:stretch>
            <a:fillRect/>
          </a:stretch>
        </p:blipFill>
        <p:spPr>
          <a:xfrm>
            <a:off x="10812318" y="6365592"/>
            <a:ext cx="1330518" cy="473579"/>
          </a:xfrm>
          <a:prstGeom prst="rect">
            <a:avLst/>
          </a:prstGeom>
        </p:spPr>
      </p:pic>
      <p:pic>
        <p:nvPicPr>
          <p:cNvPr id="6" name="Εικόνα 5"/>
          <p:cNvPicPr>
            <a:picLocks noChangeAspect="1"/>
          </p:cNvPicPr>
          <p:nvPr/>
        </p:nvPicPr>
        <p:blipFill>
          <a:blip r:embed="rId5"/>
          <a:stretch>
            <a:fillRect/>
          </a:stretch>
        </p:blipFill>
        <p:spPr>
          <a:xfrm>
            <a:off x="10812318" y="6019151"/>
            <a:ext cx="1330518" cy="307507"/>
          </a:xfrm>
          <a:prstGeom prst="rect">
            <a:avLst/>
          </a:prstGeom>
        </p:spPr>
      </p:pic>
      <p:sp>
        <p:nvSpPr>
          <p:cNvPr id="8" name="TextBox 7"/>
          <p:cNvSpPr txBox="1"/>
          <p:nvPr/>
        </p:nvSpPr>
        <p:spPr>
          <a:xfrm>
            <a:off x="5848179" y="6223606"/>
            <a:ext cx="2141857" cy="707886"/>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The data were retrieved from</a:t>
            </a:r>
            <a:r>
              <a:rPr lang="el-GR" sz="800" dirty="0">
                <a:latin typeface="Calibri" panose="020F0502020204030204" pitchFamily="34" charset="0"/>
                <a:cs typeface="Calibri" panose="020F0502020204030204" pitchFamily="34" charset="0"/>
              </a:rPr>
              <a:t>:</a:t>
            </a:r>
            <a:r>
              <a:rPr lang="en-US" sz="800" b="1" dirty="0">
                <a:solidFill>
                  <a:srgbClr val="002060"/>
                </a:solidFill>
                <a:latin typeface="Calibri" panose="020F0502020204030204" pitchFamily="34" charset="0"/>
                <a:cs typeface="Calibri" panose="020F0502020204030204" pitchFamily="34" charset="0"/>
              </a:rPr>
              <a:t>MINISTRY OF SOCIAL COHESION AND FAMILY </a:t>
            </a:r>
          </a:p>
          <a:p>
            <a:r>
              <a:rPr lang="en-US" sz="800" b="1" dirty="0">
                <a:solidFill>
                  <a:srgbClr val="002060"/>
                </a:solidFill>
                <a:latin typeface="Calibri" panose="020F0502020204030204" pitchFamily="34" charset="0"/>
                <a:cs typeface="Calibri" panose="020F0502020204030204" pitchFamily="34" charset="0"/>
              </a:rPr>
              <a:t>General Secretariat for Social Solidarity </a:t>
            </a:r>
          </a:p>
          <a:p>
            <a:r>
              <a:rPr lang="en-US" sz="800" b="1" dirty="0">
                <a:solidFill>
                  <a:srgbClr val="002060"/>
                </a:solidFill>
                <a:latin typeface="Calibri" panose="020F0502020204030204" pitchFamily="34" charset="0"/>
                <a:cs typeface="Calibri" panose="020F0502020204030204" pitchFamily="34" charset="0"/>
              </a:rPr>
              <a:t>and Fight against Poverty</a:t>
            </a:r>
          </a:p>
          <a:p>
            <a:r>
              <a:rPr lang="el-GR" sz="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0079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297C768B-A67D-D5DA-E628-B192A9DED23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D5565BF3-6A72-1032-CB06-93EC82D13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7601BBE-AD02-68B4-5E72-ADF4560DC79C}"/>
              </a:ext>
            </a:extLst>
          </p:cNvPr>
          <p:cNvSpPr>
            <a:spLocks noGrp="1"/>
          </p:cNvSpPr>
          <p:nvPr>
            <p:ph type="title"/>
          </p:nvPr>
        </p:nvSpPr>
        <p:spPr>
          <a:xfrm>
            <a:off x="0" y="0"/>
            <a:ext cx="12192000" cy="511629"/>
          </a:xfrm>
          <a:solidFill>
            <a:schemeClr val="bg2">
              <a:lumMod val="60000"/>
              <a:lumOff val="40000"/>
            </a:schemeClr>
          </a:solidFill>
          <a:ln w="38100">
            <a:solidFill>
              <a:srgbClr val="7F7F7F"/>
            </a:solidFill>
            <a:miter lim="800000"/>
          </a:ln>
        </p:spPr>
        <p:txBody>
          <a:bodyPr>
            <a:normAutofit fontScale="90000"/>
          </a:bodyPr>
          <a:lstStyle/>
          <a:p>
            <a:pPr algn="ctr"/>
            <a:br>
              <a:rPr lang="en-US" sz="3600" dirty="0">
                <a:solidFill>
                  <a:srgbClr val="3F3F3F"/>
                </a:solidFill>
                <a:latin typeface="Calibri" panose="020F0502020204030204" pitchFamily="34" charset="0"/>
                <a:cs typeface="Calibri" panose="020F0502020204030204" pitchFamily="34" charset="0"/>
              </a:rPr>
            </a:br>
            <a:r>
              <a:rPr lang="el-GR" sz="3300" dirty="0">
                <a:solidFill>
                  <a:srgbClr val="3F3F3F"/>
                </a:solidFill>
                <a:latin typeface="Calibri" panose="020F0502020204030204" pitchFamily="34" charset="0"/>
                <a:cs typeface="Calibri" panose="020F0502020204030204" pitchFamily="34" charset="0"/>
              </a:rPr>
              <a:t>Ειδικές διατάξεις/</a:t>
            </a:r>
            <a:r>
              <a:rPr lang="en-US" sz="3300" dirty="0">
                <a:solidFill>
                  <a:srgbClr val="3F3F3F"/>
                </a:solidFill>
                <a:latin typeface="Calibri" panose="020F0502020204030204" pitchFamily="34" charset="0"/>
                <a:cs typeface="Calibri" panose="020F0502020204030204" pitchFamily="34" charset="0"/>
              </a:rPr>
              <a:t>Special educational provisions</a:t>
            </a:r>
            <a:br>
              <a:rPr lang="el-GR" sz="3300" dirty="0">
                <a:solidFill>
                  <a:srgbClr val="3F3F3F"/>
                </a:solidFill>
                <a:latin typeface="Calibri" panose="020F0502020204030204" pitchFamily="34" charset="0"/>
                <a:cs typeface="Calibri" panose="020F0502020204030204" pitchFamily="34" charset="0"/>
              </a:rPr>
            </a:br>
            <a:endParaRPr lang="el-GR" sz="3300" dirty="0">
              <a:solidFill>
                <a:srgbClr val="3F3F3F"/>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146288F1-DF3F-0B00-DAA3-9EEA20273B49}"/>
              </a:ext>
            </a:extLst>
          </p:cNvPr>
          <p:cNvSpPr>
            <a:spLocks noGrp="1"/>
          </p:cNvSpPr>
          <p:nvPr>
            <p:ph sz="half" idx="1"/>
          </p:nvPr>
        </p:nvSpPr>
        <p:spPr>
          <a:xfrm>
            <a:off x="1" y="511629"/>
            <a:ext cx="6095998" cy="6346371"/>
          </a:xfrm>
          <a:solidFill>
            <a:schemeClr val="bg2">
              <a:lumMod val="40000"/>
              <a:lumOff val="60000"/>
            </a:schemeClr>
          </a:solidFill>
        </p:spPr>
        <p:txBody>
          <a:bodyPr anchor="t">
            <a:normAutofit fontScale="70000" lnSpcReduction="20000"/>
          </a:bodyPr>
          <a:lstStyle/>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Διαδικασία Εγγραφής: ειδική ρύθμιση/διαφορετικά κριτήρια.</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Διασυνδέσεις Μεταφοράς από και προς το σχολείο.</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Ρυθμίσεις για κινητούς πληθυσμούς χωρίς μόνιμη κατοικία.</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Ενισχυμένο Πρόγραμμα Ολοήμερου Δημοτικού και Νηπιαγωγείου.</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Κοινωνικά οφέλη, όπως Εγγυημένο Ελάχιστο Εισόδημα και επίδομα παιδιού (Α21).</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Τάξεις Υποδοχής / Ψυχολόγοι και Κοινωνικοί Λειτουργοί σε σχολεία για ευάλωτους μαθητές/</a:t>
            </a:r>
            <a:r>
              <a:rPr lang="el-GR" sz="2400" dirty="0" err="1">
                <a:solidFill>
                  <a:schemeClr val="bg1"/>
                </a:solidFill>
                <a:latin typeface="Calibri" panose="020F0502020204030204" pitchFamily="34" charset="0"/>
                <a:cs typeface="Calibri" panose="020F0502020204030204" pitchFamily="34" charset="0"/>
              </a:rPr>
              <a:t>τριες</a:t>
            </a:r>
            <a:r>
              <a:rPr lang="el-GR" sz="2400" dirty="0">
                <a:solidFill>
                  <a:schemeClr val="bg1"/>
                </a:solidFill>
                <a:latin typeface="Calibri" panose="020F0502020204030204" pitchFamily="34" charset="0"/>
                <a:cs typeface="Calibri" panose="020F0502020204030204" pitchFamily="34" charset="0"/>
              </a:rPr>
              <a:t>, συμπεριλαμβανομένων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Ζώνες Εκπαιδευτικής Προτεραιότητας (ΖΕΠ) / Διαφοροποιημένη Διδασκαλία.</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Πρόγραμμα «Σχολικού Επιδόματος» (ή «Σχολικού Γεύματος»).</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Ενταξιακή φροντίδα ευάλωτων παιδιών, συμπεριλαμβανομένων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 στην προσχολική εκπαίδευση και φροντίδα.</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Εκπαιδευτικές παρεμβάσεις υποστήριξης σε κοινότητες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 (πρόσβαση στην εκπαίδευση &amp; μείωση της πρόωρης σχολικής διαρροής).</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Δημοτικοί τομείς για τα θέματα των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 / Κέντρα Κοινότητας.</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Περιφερειακές παρεμβάσεις (ενίσχυση της προσχολικής και σχολικής συμμετοχής των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 / εφήβων </a:t>
            </a:r>
            <a:r>
              <a:rPr lang="el-GR" sz="2400" dirty="0" err="1">
                <a:solidFill>
                  <a:schemeClr val="bg1"/>
                </a:solidFill>
                <a:latin typeface="Calibri" panose="020F0502020204030204" pitchFamily="34" charset="0"/>
                <a:cs typeface="Calibri" panose="020F0502020204030204" pitchFamily="34" charset="0"/>
              </a:rPr>
              <a:t>Ρομά</a:t>
            </a:r>
            <a:r>
              <a:rPr lang="el-GR" sz="2400" dirty="0">
                <a:solidFill>
                  <a:schemeClr val="bg1"/>
                </a:solidFill>
                <a:latin typeface="Calibri" panose="020F0502020204030204" pitchFamily="34" charset="0"/>
                <a:cs typeface="Calibri" panose="020F0502020204030204" pitchFamily="34" charset="0"/>
              </a:rPr>
              <a:t> σε εργαστήρια βιωματικής μάθησης, π.χ. εργαστήρι μητέρας-παιδιού).</a:t>
            </a:r>
          </a:p>
          <a:p>
            <a:pPr>
              <a:buFont typeface="Wingdings" panose="05000000000000000000" pitchFamily="2" charset="2"/>
              <a:buChar char="§"/>
            </a:pPr>
            <a:r>
              <a:rPr lang="el-GR" sz="2400" dirty="0">
                <a:solidFill>
                  <a:schemeClr val="bg1"/>
                </a:solidFill>
                <a:latin typeface="Calibri" panose="020F0502020204030204" pitchFamily="34" charset="0"/>
                <a:cs typeface="Calibri" panose="020F0502020204030204" pitchFamily="34" charset="0"/>
              </a:rPr>
              <a:t>Δράσεις Ενταξιακής Εκπαίδευσης (Εκπαίδευση εκπαιδευτικών / Ενταξιακό εκπαιδευτικό υλικό / Εργαστήρια Δεξιοτήτων).</a:t>
            </a:r>
          </a:p>
          <a:p>
            <a:endParaRPr lang="el-GR" sz="20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4B822207-7F39-BFA1-76B6-4B4A583A59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DDD2B172-B7F4-E7D4-0C3E-504692B3038F}"/>
              </a:ext>
            </a:extLst>
          </p:cNvPr>
          <p:cNvSpPr>
            <a:spLocks noGrp="1"/>
          </p:cNvSpPr>
          <p:nvPr>
            <p:ph sz="half" idx="2"/>
          </p:nvPr>
        </p:nvSpPr>
        <p:spPr>
          <a:xfrm>
            <a:off x="6095998" y="435429"/>
            <a:ext cx="6096001" cy="6422571"/>
          </a:xfrm>
          <a:solidFill>
            <a:schemeClr val="bg2">
              <a:lumMod val="60000"/>
              <a:lumOff val="40000"/>
            </a:schemeClr>
          </a:solidFill>
        </p:spPr>
        <p:txBody>
          <a:bodyPr anchor="t">
            <a:noAutofit/>
          </a:bodyPr>
          <a:lstStyle/>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Enrolment</a:t>
            </a:r>
            <a:r>
              <a:rPr lang="el-GR"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special provision</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Transportation arrangements to and from school</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Arrangements for mobile populations without a permanent residence</a:t>
            </a:r>
            <a:r>
              <a:rPr lang="el-G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Upgraded All-Day Primary School and Kindergarten program</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Social benefits such as Minimum Guaranteed Income and child benefit (A21).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Reception classes/ Psychologists and Social workers in schools for vulnerable students incl. Roma</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Educational Priority Zones (ZEP)/ Differentiated Teaching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"School Meals" Program</a:t>
            </a:r>
            <a:r>
              <a:rPr lang="el-G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Inclusion of vulnerable children including. Roma in preschool education and care</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Support educational Interventions in Roma communities (access to education &amp; reduce early school leaving)</a:t>
            </a:r>
            <a:r>
              <a:rPr lang="el-G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Municipal Roma Branches/Community Centers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Regional interventions (strengthen Roma pre-school and school participation / Roma adolescents in experiential workshops (e.g. mother-child workshop)</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Inclusive Education actions (Teachers’ trainings / Inclusive educational material/ Skills Labs)</a:t>
            </a:r>
            <a:r>
              <a:rPr lang="el-GR" sz="1700" dirty="0">
                <a:latin typeface="Calibri" panose="020F0502020204030204" pitchFamily="34" charset="0"/>
                <a:cs typeface="Calibri" panose="020F0502020204030204" pitchFamily="34" charset="0"/>
              </a:rPr>
              <a:t>.</a:t>
            </a:r>
          </a:p>
        </p:txBody>
      </p:sp>
      <p:pic>
        <p:nvPicPr>
          <p:cNvPr id="5" name="Εικόνα 4"/>
          <p:cNvPicPr>
            <a:picLocks noChangeAspect="1"/>
          </p:cNvPicPr>
          <p:nvPr/>
        </p:nvPicPr>
        <p:blipFill>
          <a:blip r:embed="rId2"/>
          <a:stretch>
            <a:fillRect/>
          </a:stretch>
        </p:blipFill>
        <p:spPr>
          <a:xfrm>
            <a:off x="0" y="16290"/>
            <a:ext cx="1329043" cy="341520"/>
          </a:xfrm>
          <a:prstGeom prst="rect">
            <a:avLst/>
          </a:prstGeom>
        </p:spPr>
      </p:pic>
      <p:pic>
        <p:nvPicPr>
          <p:cNvPr id="6" name="Εικόνα 5"/>
          <p:cNvPicPr>
            <a:picLocks noChangeAspect="1"/>
          </p:cNvPicPr>
          <p:nvPr/>
        </p:nvPicPr>
        <p:blipFill>
          <a:blip r:embed="rId3"/>
          <a:stretch>
            <a:fillRect/>
          </a:stretch>
        </p:blipFill>
        <p:spPr>
          <a:xfrm>
            <a:off x="1329043" y="-1"/>
            <a:ext cx="1329043" cy="435430"/>
          </a:xfrm>
          <a:prstGeom prst="rect">
            <a:avLst/>
          </a:prstGeom>
        </p:spPr>
      </p:pic>
    </p:spTree>
    <p:extLst>
      <p:ext uri="{BB962C8B-B14F-4D97-AF65-F5344CB8AC3E}">
        <p14:creationId xmlns:p14="http://schemas.microsoft.com/office/powerpoint/2010/main" val="211522744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4BB55F29-0699-5B35-46DF-47CA1675672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090D00F2-C33D-100B-E96F-50883E8D0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C19CA50-D94C-46ED-2084-121A69A23DB6}"/>
              </a:ext>
            </a:extLst>
          </p:cNvPr>
          <p:cNvSpPr>
            <a:spLocks noGrp="1"/>
          </p:cNvSpPr>
          <p:nvPr>
            <p:ph type="title"/>
          </p:nvPr>
        </p:nvSpPr>
        <p:spPr>
          <a:xfrm>
            <a:off x="0" y="2"/>
            <a:ext cx="12191999" cy="533398"/>
          </a:xfrm>
          <a:solidFill>
            <a:schemeClr val="bg2">
              <a:lumMod val="60000"/>
              <a:lumOff val="40000"/>
            </a:schemeClr>
          </a:solidFill>
          <a:ln w="38100">
            <a:solidFill>
              <a:srgbClr val="7F7F7F"/>
            </a:solidFill>
            <a:miter lim="800000"/>
          </a:ln>
        </p:spPr>
        <p:txBody>
          <a:bodyPr>
            <a:normAutofit fontScale="90000"/>
          </a:bodyPr>
          <a:lstStyle/>
          <a:p>
            <a:pPr algn="ctr"/>
            <a:br>
              <a:rPr lang="en-US" sz="3600" dirty="0">
                <a:solidFill>
                  <a:srgbClr val="3F3F3F"/>
                </a:solidFill>
                <a:latin typeface="Calibri" panose="020F0502020204030204" pitchFamily="34" charset="0"/>
                <a:cs typeface="Calibri" panose="020F0502020204030204" pitchFamily="34" charset="0"/>
              </a:rPr>
            </a:br>
            <a:r>
              <a:rPr lang="el-GR" sz="3300" dirty="0">
                <a:solidFill>
                  <a:srgbClr val="3F3F3F"/>
                </a:solidFill>
                <a:latin typeface="Calibri" panose="020F0502020204030204" pitchFamily="34" charset="0"/>
                <a:cs typeface="Calibri" panose="020F0502020204030204" pitchFamily="34" charset="0"/>
              </a:rPr>
              <a:t>Προκλήσεις/</a:t>
            </a:r>
            <a:r>
              <a:rPr lang="en-US" sz="3300" dirty="0">
                <a:solidFill>
                  <a:srgbClr val="3F3F3F"/>
                </a:solidFill>
                <a:latin typeface="Calibri" panose="020F0502020204030204" pitchFamily="34" charset="0"/>
                <a:cs typeface="Calibri" panose="020F0502020204030204" pitchFamily="34" charset="0"/>
              </a:rPr>
              <a:t>Challenges</a:t>
            </a:r>
            <a:br>
              <a:rPr lang="el-GR" sz="3300" dirty="0">
                <a:solidFill>
                  <a:srgbClr val="3F3F3F"/>
                </a:solidFill>
                <a:latin typeface="Calibri" panose="020F0502020204030204" pitchFamily="34" charset="0"/>
                <a:cs typeface="Calibri" panose="020F0502020204030204" pitchFamily="34" charset="0"/>
              </a:rPr>
            </a:br>
            <a:endParaRPr lang="el-GR" sz="3300" dirty="0">
              <a:solidFill>
                <a:srgbClr val="3F3F3F"/>
              </a:solidFill>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C3F1439D-2BF2-B4DE-B68E-B4CF56E0B758}"/>
              </a:ext>
            </a:extLst>
          </p:cNvPr>
          <p:cNvSpPr>
            <a:spLocks noGrp="1"/>
          </p:cNvSpPr>
          <p:nvPr>
            <p:ph sz="half" idx="1"/>
          </p:nvPr>
        </p:nvSpPr>
        <p:spPr>
          <a:xfrm>
            <a:off x="1" y="533400"/>
            <a:ext cx="6095998" cy="6324600"/>
          </a:xfrm>
          <a:solidFill>
            <a:schemeClr val="bg2">
              <a:lumMod val="40000"/>
              <a:lumOff val="60000"/>
            </a:schemeClr>
          </a:solidFill>
        </p:spPr>
        <p:txBody>
          <a:bodyPr anchor="t">
            <a:normAutofit fontScale="77500" lnSpcReduction="20000"/>
          </a:bodyPr>
          <a:lstStyle/>
          <a:p>
            <a:endParaRPr lang="el-GR" sz="2000" dirty="0">
              <a:solidFill>
                <a:schemeClr val="bg1"/>
              </a:solidFill>
              <a:latin typeface="Calibri" panose="020F0502020204030204" pitchFamily="34" charset="0"/>
              <a:cs typeface="Calibri" panose="020F0502020204030204" pitchFamily="34" charset="0"/>
            </a:endParaRPr>
          </a:p>
          <a:p>
            <a:r>
              <a:rPr lang="el-GR" sz="2000" dirty="0">
                <a:solidFill>
                  <a:schemeClr val="bg1"/>
                </a:solidFill>
                <a:latin typeface="Calibri" panose="020F0502020204030204" pitchFamily="34" charset="0"/>
                <a:cs typeface="Calibri" panose="020F0502020204030204" pitchFamily="34" charset="0"/>
              </a:rPr>
              <a:t>Ενίσχυση της συστηματικής φοίτησης.</a:t>
            </a:r>
          </a:p>
          <a:p>
            <a:r>
              <a:rPr lang="el-GR" sz="2000" dirty="0">
                <a:solidFill>
                  <a:schemeClr val="bg1"/>
                </a:solidFill>
                <a:latin typeface="Calibri" panose="020F0502020204030204" pitchFamily="34" charset="0"/>
                <a:cs typeface="Calibri" panose="020F0502020204030204" pitchFamily="34" charset="0"/>
              </a:rPr>
              <a:t>Καταπολέμηση της πρόωρης σχολικής διαρροής των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a:t>
            </a:r>
          </a:p>
          <a:p>
            <a:r>
              <a:rPr lang="el-GR" sz="2000" dirty="0">
                <a:solidFill>
                  <a:schemeClr val="bg1"/>
                </a:solidFill>
                <a:latin typeface="Calibri" panose="020F0502020204030204" pitchFamily="34" charset="0"/>
                <a:cs typeface="Calibri" panose="020F0502020204030204" pitchFamily="34" charset="0"/>
              </a:rPr>
              <a:t>Απεριόριστη πρόσβαση των μαθητών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 στα σχολεία.</a:t>
            </a:r>
          </a:p>
          <a:p>
            <a:r>
              <a:rPr lang="el-GR" sz="2000" dirty="0">
                <a:solidFill>
                  <a:schemeClr val="bg1"/>
                </a:solidFill>
                <a:latin typeface="Calibri" panose="020F0502020204030204" pitchFamily="34" charset="0"/>
                <a:cs typeface="Calibri" panose="020F0502020204030204" pitchFamily="34" charset="0"/>
              </a:rPr>
              <a:t>Ενίσχυση υφιστάμενων πολιτικών (ΖΕΠ, τάξεις υποδοχής) σε σχολεία με πάνω από 20%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a:t>
            </a:r>
          </a:p>
          <a:p>
            <a:r>
              <a:rPr lang="el-GR" sz="2000" dirty="0">
                <a:solidFill>
                  <a:schemeClr val="bg1"/>
                </a:solidFill>
                <a:latin typeface="Calibri" panose="020F0502020204030204" pitchFamily="34" charset="0"/>
                <a:cs typeface="Calibri" panose="020F0502020204030204" pitchFamily="34" charset="0"/>
              </a:rPr>
              <a:t>Υποστήριξη της μετάβασης από την Πρωτοβάθμια στη Δευτεροβάθμια Εκπαίδευση.</a:t>
            </a:r>
          </a:p>
          <a:p>
            <a:r>
              <a:rPr lang="el-GR" sz="2000" dirty="0">
                <a:solidFill>
                  <a:schemeClr val="bg1"/>
                </a:solidFill>
                <a:latin typeface="Calibri" panose="020F0502020204030204" pitchFamily="34" charset="0"/>
                <a:cs typeface="Calibri" panose="020F0502020204030204" pitchFamily="34" charset="0"/>
              </a:rPr>
              <a:t>Επιμέρους έμφαση σε μαθήματα εκμάθησης της Ελληνικής γλώσσας.</a:t>
            </a:r>
          </a:p>
          <a:p>
            <a:r>
              <a:rPr lang="el-GR" sz="2000" dirty="0">
                <a:solidFill>
                  <a:schemeClr val="bg1"/>
                </a:solidFill>
                <a:latin typeface="Calibri" panose="020F0502020204030204" pitchFamily="34" charset="0"/>
                <a:cs typeface="Calibri" panose="020F0502020204030204" pitchFamily="34" charset="0"/>
              </a:rPr>
              <a:t>Ευαισθητοποίηση – στήριξη οικογενειών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a:t>
            </a:r>
          </a:p>
          <a:p>
            <a:r>
              <a:rPr lang="el-GR" sz="2000" dirty="0">
                <a:solidFill>
                  <a:schemeClr val="bg1"/>
                </a:solidFill>
                <a:latin typeface="Calibri" panose="020F0502020204030204" pitchFamily="34" charset="0"/>
                <a:cs typeface="Calibri" panose="020F0502020204030204" pitchFamily="34" charset="0"/>
              </a:rPr>
              <a:t>Ανάπτυξη απογευματινών δραστηριοτήτων στα σχολεία.</a:t>
            </a:r>
          </a:p>
          <a:p>
            <a:r>
              <a:rPr lang="el-GR" sz="2000" dirty="0">
                <a:solidFill>
                  <a:schemeClr val="bg1"/>
                </a:solidFill>
                <a:latin typeface="Calibri" panose="020F0502020204030204" pitchFamily="34" charset="0"/>
                <a:cs typeface="Calibri" panose="020F0502020204030204" pitchFamily="34" charset="0"/>
              </a:rPr>
              <a:t>Ενίσχυση των Σχολείων Δεύτερης Ευκαιρίας.</a:t>
            </a:r>
          </a:p>
          <a:p>
            <a:r>
              <a:rPr lang="el-GR" sz="2000" dirty="0">
                <a:solidFill>
                  <a:schemeClr val="bg1"/>
                </a:solidFill>
                <a:latin typeface="Calibri" panose="020F0502020204030204" pitchFamily="34" charset="0"/>
                <a:cs typeface="Calibri" panose="020F0502020204030204" pitchFamily="34" charset="0"/>
              </a:rPr>
              <a:t>Μαθήματα αλφαβητισμού για γονείς και νέους/</a:t>
            </a:r>
            <a:r>
              <a:rPr lang="el-GR" sz="2000" dirty="0" err="1">
                <a:solidFill>
                  <a:schemeClr val="bg1"/>
                </a:solidFill>
                <a:latin typeface="Calibri" panose="020F0502020204030204" pitchFamily="34" charset="0"/>
                <a:cs typeface="Calibri" panose="020F0502020204030204" pitchFamily="34" charset="0"/>
              </a:rPr>
              <a:t>ες</a:t>
            </a:r>
            <a:r>
              <a:rPr lang="el-GR" sz="2000" dirty="0">
                <a:solidFill>
                  <a:schemeClr val="bg1"/>
                </a:solidFill>
                <a:latin typeface="Calibri" panose="020F0502020204030204" pitchFamily="34" charset="0"/>
                <a:cs typeface="Calibri" panose="020F0502020204030204" pitchFamily="34" charset="0"/>
              </a:rPr>
              <a:t>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a:t>
            </a:r>
          </a:p>
          <a:p>
            <a:r>
              <a:rPr lang="el-GR" sz="2000" dirty="0">
                <a:solidFill>
                  <a:schemeClr val="bg1"/>
                </a:solidFill>
                <a:latin typeface="Calibri" panose="020F0502020204030204" pitchFamily="34" charset="0"/>
                <a:cs typeface="Calibri" panose="020F0502020204030204" pitchFamily="34" charset="0"/>
              </a:rPr>
              <a:t>Διευκόλυνση της επιστροφής στο σχολείο, ειδικά για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 15-18 ετών χωρίς δίπλωμα δημοτικού.</a:t>
            </a:r>
          </a:p>
          <a:p>
            <a:r>
              <a:rPr lang="el-GR" sz="2000" dirty="0">
                <a:solidFill>
                  <a:schemeClr val="bg1"/>
                </a:solidFill>
                <a:latin typeface="Calibri" panose="020F0502020204030204" pitchFamily="34" charset="0"/>
                <a:cs typeface="Calibri" panose="020F0502020204030204" pitchFamily="34" charset="0"/>
              </a:rPr>
              <a:t>Ενίσχυση της κοινωνικής/σχολικής διαμεσολάβησης. </a:t>
            </a:r>
          </a:p>
          <a:p>
            <a:r>
              <a:rPr lang="el-GR" sz="2000" dirty="0">
                <a:solidFill>
                  <a:schemeClr val="bg1"/>
                </a:solidFill>
                <a:latin typeface="Calibri" panose="020F0502020204030204" pitchFamily="34" charset="0"/>
                <a:cs typeface="Calibri" panose="020F0502020204030204" pitchFamily="34" charset="0"/>
              </a:rPr>
              <a:t>Ενίσχυση συνεργασίας μεταξύ Κοινωνικών Υπηρεσιών, Κέντρων Κοινότητας και σχολικών μονάδων.</a:t>
            </a:r>
          </a:p>
          <a:p>
            <a:r>
              <a:rPr lang="el-GR" sz="2000" dirty="0">
                <a:solidFill>
                  <a:schemeClr val="bg1"/>
                </a:solidFill>
                <a:latin typeface="Calibri" panose="020F0502020204030204" pitchFamily="34" charset="0"/>
                <a:cs typeface="Calibri" panose="020F0502020204030204" pitchFamily="34" charset="0"/>
              </a:rPr>
              <a:t>Εκπαίδευση και στήριξη εκπαιδευτικών (δημιουργία περιφερειακών σχολικών δικτύων, αξιοποίηση </a:t>
            </a:r>
            <a:r>
              <a:rPr lang="el-GR" sz="2000" dirty="0" err="1">
                <a:solidFill>
                  <a:schemeClr val="bg1"/>
                </a:solidFill>
                <a:latin typeface="Calibri" panose="020F0502020204030204" pitchFamily="34" charset="0"/>
                <a:cs typeface="Calibri" panose="020F0502020204030204" pitchFamily="34" charset="0"/>
              </a:rPr>
              <a:t>Ρομά</a:t>
            </a:r>
            <a:r>
              <a:rPr lang="el-GR" sz="2000" dirty="0">
                <a:solidFill>
                  <a:schemeClr val="bg1"/>
                </a:solidFill>
                <a:latin typeface="Calibri" panose="020F0502020204030204" pitchFamily="34" charset="0"/>
                <a:cs typeface="Calibri" panose="020F0502020204030204" pitchFamily="34" charset="0"/>
              </a:rPr>
              <a:t> εκπαιδευτικών ως θετικών παραδειγμάτων).</a:t>
            </a:r>
          </a:p>
          <a:p>
            <a:r>
              <a:rPr lang="el-GR" sz="2000" dirty="0">
                <a:solidFill>
                  <a:schemeClr val="bg1"/>
                </a:solidFill>
                <a:latin typeface="Calibri" panose="020F0502020204030204" pitchFamily="34" charset="0"/>
                <a:cs typeface="Calibri" panose="020F0502020204030204" pitchFamily="34" charset="0"/>
              </a:rPr>
              <a:t>Προετοιμασία παιδιών για σχολική συμμετοχή μέσα από εκπαιδευτικές δραστηριότητες (καλοκαιρινά σχολεία, εργαστήρια μητέρας-παιδιού, σχολές γονέων).</a:t>
            </a:r>
          </a:p>
        </p:txBody>
      </p:sp>
      <p:cxnSp>
        <p:nvCxnSpPr>
          <p:cNvPr id="25" name="Straight Connector 24">
            <a:extLst>
              <a:ext uri="{FF2B5EF4-FFF2-40B4-BE49-F238E27FC236}">
                <a16:creationId xmlns:a16="http://schemas.microsoft.com/office/drawing/2014/main" id="{13A5282C-FBF7-90B9-FE60-EA57947DEC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0AA24E8A-5961-7B8B-04B3-CA9F0279049F}"/>
              </a:ext>
            </a:extLst>
          </p:cNvPr>
          <p:cNvSpPr>
            <a:spLocks noGrp="1"/>
          </p:cNvSpPr>
          <p:nvPr>
            <p:ph sz="half" idx="2"/>
          </p:nvPr>
        </p:nvSpPr>
        <p:spPr>
          <a:xfrm>
            <a:off x="6095998" y="533400"/>
            <a:ext cx="6096001" cy="6324600"/>
          </a:xfrm>
          <a:solidFill>
            <a:schemeClr val="bg2">
              <a:lumMod val="60000"/>
              <a:lumOff val="40000"/>
            </a:schemeClr>
          </a:solidFill>
        </p:spPr>
        <p:txBody>
          <a:bodyPr anchor="t">
            <a:noAutofit/>
          </a:bodyPr>
          <a:lstStyle/>
          <a:p>
            <a:pPr>
              <a:spcBef>
                <a:spcPts val="600"/>
              </a:spcBef>
              <a:buFont typeface="Wingdings" panose="05000000000000000000" pitchFamily="2" charset="2"/>
              <a:buChar char="§"/>
            </a:pPr>
            <a:endParaRPr lang="el-GR"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Enhancing staying at school – systematic attendance - Combating Roma early school leaving</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Unhindered access of Roma students to schools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Reinforcement of existing policies (ZEP, reception classes) in schools with more than 20% Roma students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Support for the transition from Primary Education to High School</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Greater emphasis on Greek language learning courses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Awareness raising – support for Roma families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Development of afternoon activities within school units - Reinforcement of Second Chance Schools - literacy classes for parents and young Roma</a:t>
            </a:r>
            <a:r>
              <a:rPr lang="el-G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Facilitate return to school, especially for Roma 15years – 18years without a primary school diploma</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Strengthening social mediation (school mediators)</a:t>
            </a:r>
            <a:r>
              <a:rPr lang="el-GR"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 </a:t>
            </a: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Strengthening cooperation between Social Services, Community Centers-Roma Branches and School units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Teacher training and support (creation of regional school networks, utilization of Roma teachers as positive role models)</a:t>
            </a:r>
            <a:r>
              <a:rPr lang="el-G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
            </a:pPr>
            <a:r>
              <a:rPr lang="en-US" sz="1700" dirty="0">
                <a:latin typeface="Calibri" panose="020F0502020204030204" pitchFamily="34" charset="0"/>
                <a:cs typeface="Calibri" panose="020F0502020204030204" pitchFamily="34" charset="0"/>
              </a:rPr>
              <a:t>Preparing children for school participation through extra-curricular activities (summer camps, mother-child workshops, parenting schools)</a:t>
            </a:r>
            <a:r>
              <a:rPr lang="el-GR" sz="1700" dirty="0">
                <a:latin typeface="Calibri" panose="020F0502020204030204" pitchFamily="34" charset="0"/>
                <a:cs typeface="Calibri" panose="020F0502020204030204" pitchFamily="34" charset="0"/>
              </a:rPr>
              <a:t>.</a:t>
            </a:r>
            <a:endParaRPr lang="el-GR" sz="1600" dirty="0">
              <a:latin typeface="Calibri" panose="020F0502020204030204" pitchFamily="34" charset="0"/>
              <a:cs typeface="Calibri" panose="020F0502020204030204" pitchFamily="34" charset="0"/>
            </a:endParaRPr>
          </a:p>
        </p:txBody>
      </p:sp>
      <p:pic>
        <p:nvPicPr>
          <p:cNvPr id="5" name="Εικόνα 4"/>
          <p:cNvPicPr>
            <a:picLocks noChangeAspect="1"/>
          </p:cNvPicPr>
          <p:nvPr/>
        </p:nvPicPr>
        <p:blipFill>
          <a:blip r:embed="rId2"/>
          <a:stretch>
            <a:fillRect/>
          </a:stretch>
        </p:blipFill>
        <p:spPr>
          <a:xfrm>
            <a:off x="1472167" y="-1"/>
            <a:ext cx="1509572" cy="525542"/>
          </a:xfrm>
          <a:prstGeom prst="rect">
            <a:avLst/>
          </a:prstGeom>
        </p:spPr>
      </p:pic>
      <p:pic>
        <p:nvPicPr>
          <p:cNvPr id="6" name="Εικόνα 5"/>
          <p:cNvPicPr>
            <a:picLocks noChangeAspect="1"/>
          </p:cNvPicPr>
          <p:nvPr/>
        </p:nvPicPr>
        <p:blipFill>
          <a:blip r:embed="rId3"/>
          <a:stretch>
            <a:fillRect/>
          </a:stretch>
        </p:blipFill>
        <p:spPr>
          <a:xfrm>
            <a:off x="0" y="48084"/>
            <a:ext cx="1407381" cy="429371"/>
          </a:xfrm>
          <a:prstGeom prst="rect">
            <a:avLst/>
          </a:prstGeom>
        </p:spPr>
      </p:pic>
    </p:spTree>
    <p:extLst>
      <p:ext uri="{BB962C8B-B14F-4D97-AF65-F5344CB8AC3E}">
        <p14:creationId xmlns:p14="http://schemas.microsoft.com/office/powerpoint/2010/main" val="421295034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2"/>
          <p:cNvSpPr/>
          <p:nvPr/>
        </p:nvSpPr>
        <p:spPr>
          <a:xfrm>
            <a:off x="0" y="0"/>
            <a:ext cx="4059050" cy="6858000"/>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95;p2"/>
          <p:cNvSpPr txBox="1">
            <a:spLocks noGrp="1"/>
          </p:cNvSpPr>
          <p:nvPr>
            <p:ph type="title"/>
          </p:nvPr>
        </p:nvSpPr>
        <p:spPr>
          <a:xfrm>
            <a:off x="-1" y="0"/>
            <a:ext cx="4059049" cy="6858000"/>
          </a:xfrm>
          <a:prstGeom prst="rect">
            <a:avLst/>
          </a:prstGeom>
          <a:solidFill>
            <a:srgbClr val="A2DEF4"/>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600"/>
              <a:buFont typeface="Calibri"/>
              <a:buNone/>
            </a:pPr>
            <a:r>
              <a:rPr lang="el-GR" sz="3600">
                <a:solidFill>
                  <a:srgbClr val="FFFFFF"/>
                </a:solidFill>
                <a:latin typeface="Calibri"/>
                <a:ea typeface="Calibri"/>
                <a:cs typeface="Calibri"/>
                <a:sym typeface="Calibri"/>
              </a:rPr>
              <a:t>Το σχολείο μας/Our school</a:t>
            </a:r>
            <a:br>
              <a:rPr lang="el-GR" sz="3600">
                <a:solidFill>
                  <a:srgbClr val="FFFFFF"/>
                </a:solidFill>
                <a:latin typeface="Calibri"/>
                <a:ea typeface="Calibri"/>
                <a:cs typeface="Calibri"/>
                <a:sym typeface="Calibri"/>
              </a:rPr>
            </a:br>
            <a:br>
              <a:rPr lang="el-GR" sz="3600">
                <a:solidFill>
                  <a:srgbClr val="FFFFFF"/>
                </a:solidFill>
                <a:latin typeface="Calibri"/>
                <a:ea typeface="Calibri"/>
                <a:cs typeface="Calibri"/>
                <a:sym typeface="Calibri"/>
              </a:rPr>
            </a:br>
            <a:endParaRPr sz="3600">
              <a:solidFill>
                <a:srgbClr val="FFFFFF"/>
              </a:solidFill>
              <a:latin typeface="Calibri"/>
              <a:ea typeface="Calibri"/>
              <a:cs typeface="Calibri"/>
              <a:sym typeface="Calibri"/>
            </a:endParaRPr>
          </a:p>
        </p:txBody>
      </p:sp>
      <p:sp>
        <p:nvSpPr>
          <p:cNvPr id="196" name="Google Shape;196;p2"/>
          <p:cNvSpPr txBox="1">
            <a:spLocks noGrp="1"/>
          </p:cNvSpPr>
          <p:nvPr>
            <p:ph type="body" idx="1"/>
          </p:nvPr>
        </p:nvSpPr>
        <p:spPr>
          <a:xfrm>
            <a:off x="4333768" y="48049"/>
            <a:ext cx="3554949" cy="673441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200"/>
              <a:buChar char="•"/>
            </a:pPr>
            <a:r>
              <a:rPr lang="el-GR" sz="1200" b="1" dirty="0">
                <a:latin typeface="Calibri"/>
                <a:ea typeface="Calibri"/>
                <a:cs typeface="Calibri"/>
                <a:sym typeface="Calibri"/>
              </a:rPr>
              <a:t>Τόπος: </a:t>
            </a:r>
            <a:r>
              <a:rPr lang="el-GR" sz="1200" dirty="0">
                <a:latin typeface="Calibri"/>
                <a:ea typeface="Calibri"/>
                <a:cs typeface="Calibri"/>
                <a:sym typeface="Calibri"/>
              </a:rPr>
              <a:t>Αμαλιάδα, νομός Ηλείας, </a:t>
            </a:r>
            <a:r>
              <a:rPr lang="el-GR" sz="1200" dirty="0" err="1">
                <a:latin typeface="Calibri"/>
                <a:ea typeface="Calibri"/>
                <a:cs typeface="Calibri"/>
                <a:sym typeface="Calibri"/>
              </a:rPr>
              <a:t>Κουρογιαννοπούλου</a:t>
            </a:r>
            <a:r>
              <a:rPr lang="el-GR" sz="1200" dirty="0">
                <a:latin typeface="Calibri"/>
                <a:ea typeface="Calibri"/>
                <a:cs typeface="Calibri"/>
                <a:sym typeface="Calibri"/>
              </a:rPr>
              <a:t> 41</a:t>
            </a:r>
            <a:endParaRPr dirty="0"/>
          </a:p>
          <a:p>
            <a:pPr marL="228600" lvl="0" indent="-228600" algn="l" rtl="0">
              <a:lnSpc>
                <a:spcPct val="90000"/>
              </a:lnSpc>
              <a:spcBef>
                <a:spcPts val="1000"/>
              </a:spcBef>
              <a:spcAft>
                <a:spcPts val="0"/>
              </a:spcAft>
              <a:buClr>
                <a:schemeClr val="dk1"/>
              </a:buClr>
              <a:buSzPts val="1200"/>
              <a:buChar char="•"/>
            </a:pPr>
            <a:r>
              <a:rPr lang="el-GR" sz="1200" b="1" dirty="0">
                <a:latin typeface="Calibri"/>
                <a:ea typeface="Calibri"/>
                <a:cs typeface="Calibri"/>
                <a:sym typeface="Calibri"/>
              </a:rPr>
              <a:t>Κτιριακές υποδομές:  </a:t>
            </a:r>
            <a:r>
              <a:rPr lang="el-GR" sz="1200" dirty="0">
                <a:latin typeface="Calibri"/>
                <a:ea typeface="Calibri"/>
                <a:cs typeface="Calibri"/>
                <a:sym typeface="Calibri"/>
              </a:rPr>
              <a:t>6 σχολικές αίθουσες, μία δανειστική βιβλιοθήκη, μία αίθουσα τάξης υποδοχής, μία αίθουσα μουσικής, μία αγγλικών, μία αίθουσα </a:t>
            </a:r>
            <a:r>
              <a:rPr lang="el-GR" sz="1200" dirty="0" err="1">
                <a:latin typeface="Calibri"/>
                <a:ea typeface="Calibri"/>
                <a:cs typeface="Calibri"/>
                <a:sym typeface="Calibri"/>
              </a:rPr>
              <a:t>ολοημέρου</a:t>
            </a:r>
            <a:r>
              <a:rPr lang="el-GR" sz="1200" dirty="0">
                <a:latin typeface="Calibri"/>
                <a:ea typeface="Calibri"/>
                <a:cs typeface="Calibri"/>
                <a:sym typeface="Calibri"/>
              </a:rPr>
              <a:t>, μία υπολογιστών καθώς και μία αίθουσα γυμναστικής που είναι υπό κατασκευή. </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Κατά το σχολικό έτος 2024-2025 ορίστηκε ως </a:t>
            </a:r>
            <a:r>
              <a:rPr lang="el-GR" sz="1200" b="1" dirty="0">
                <a:latin typeface="Calibri"/>
                <a:ea typeface="Calibri"/>
                <a:cs typeface="Calibri"/>
                <a:sym typeface="Calibri"/>
              </a:rPr>
              <a:t>πειραματικό</a:t>
            </a:r>
            <a:r>
              <a:rPr lang="el-GR" sz="1200" dirty="0">
                <a:latin typeface="Calibri"/>
                <a:ea typeface="Calibri"/>
                <a:cs typeface="Calibri"/>
                <a:sym typeface="Calibri"/>
              </a:rPr>
              <a:t> .</a:t>
            </a:r>
            <a:endParaRPr dirty="0"/>
          </a:p>
          <a:p>
            <a:pPr marL="228600" lvl="0" indent="-228600" algn="l" rtl="0">
              <a:lnSpc>
                <a:spcPct val="90000"/>
              </a:lnSpc>
              <a:spcBef>
                <a:spcPts val="1000"/>
              </a:spcBef>
              <a:spcAft>
                <a:spcPts val="0"/>
              </a:spcAft>
              <a:buClr>
                <a:schemeClr val="dk1"/>
              </a:buClr>
              <a:buSzPts val="1200"/>
              <a:buChar char="•"/>
            </a:pPr>
            <a:r>
              <a:rPr lang="el-GR" sz="1200" b="1" dirty="0">
                <a:latin typeface="Calibri"/>
                <a:ea typeface="Calibri"/>
                <a:cs typeface="Calibri"/>
                <a:sym typeface="Calibri"/>
              </a:rPr>
              <a:t>Δυναμικό σχολείου</a:t>
            </a:r>
            <a:r>
              <a:rPr lang="el-GR" sz="1200" dirty="0">
                <a:latin typeface="Calibri"/>
                <a:ea typeface="Calibri"/>
                <a:cs typeface="Calibri"/>
                <a:sym typeface="Calibri"/>
              </a:rPr>
              <a:t>: 100 μαθητές/</a:t>
            </a:r>
            <a:r>
              <a:rPr lang="el-GR" sz="1200" dirty="0" err="1">
                <a:latin typeface="Calibri"/>
                <a:ea typeface="Calibri"/>
                <a:cs typeface="Calibri"/>
                <a:sym typeface="Calibri"/>
              </a:rPr>
              <a:t>τριες</a:t>
            </a:r>
            <a:r>
              <a:rPr lang="el-GR" sz="1200" dirty="0">
                <a:latin typeface="Calibri"/>
                <a:ea typeface="Calibri"/>
                <a:cs typeface="Calibri"/>
                <a:sym typeface="Calibri"/>
              </a:rPr>
              <a:t>, 17 εκπαιδευτικοί, 1 κοινωνική λειτουργός.</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Το 95% είναι </a:t>
            </a:r>
            <a:r>
              <a:rPr lang="el-GR" sz="1200" dirty="0" err="1">
                <a:latin typeface="Calibri"/>
                <a:ea typeface="Calibri"/>
                <a:cs typeface="Calibri"/>
                <a:sym typeface="Calibri"/>
              </a:rPr>
              <a:t>Ρομά</a:t>
            </a:r>
            <a:r>
              <a:rPr lang="el-GR" sz="1200" dirty="0">
                <a:latin typeface="Calibri"/>
                <a:ea typeface="Calibri"/>
                <a:cs typeface="Calibri"/>
                <a:sym typeface="Calibri"/>
              </a:rPr>
              <a:t>, εν αντιθέσει με το 5% που είναι    αλλοδαποί/</a:t>
            </a:r>
            <a:r>
              <a:rPr lang="el-GR" sz="1200" dirty="0" err="1">
                <a:latin typeface="Calibri"/>
                <a:ea typeface="Calibri"/>
                <a:cs typeface="Calibri"/>
                <a:sym typeface="Calibri"/>
              </a:rPr>
              <a:t>ές</a:t>
            </a:r>
            <a:r>
              <a:rPr lang="el-GR" sz="1200" dirty="0">
                <a:latin typeface="Calibri"/>
                <a:ea typeface="Calibri"/>
                <a:cs typeface="Calibri"/>
                <a:sym typeface="Calibri"/>
              </a:rPr>
              <a:t>.</a:t>
            </a:r>
            <a:endParaRPr dirty="0"/>
          </a:p>
          <a:p>
            <a:pPr marL="228600" lvl="0" indent="-228600" algn="l" rtl="0">
              <a:lnSpc>
                <a:spcPct val="90000"/>
              </a:lnSpc>
              <a:spcBef>
                <a:spcPts val="1000"/>
              </a:spcBef>
              <a:spcAft>
                <a:spcPts val="0"/>
              </a:spcAft>
              <a:buClr>
                <a:schemeClr val="dk1"/>
              </a:buClr>
              <a:buSzPts val="1200"/>
              <a:buChar char="•"/>
            </a:pPr>
            <a:r>
              <a:rPr lang="el-GR" sz="1200" b="1" dirty="0">
                <a:latin typeface="Calibri"/>
                <a:ea typeface="Calibri"/>
                <a:cs typeface="Calibri"/>
                <a:sym typeface="Calibri"/>
              </a:rPr>
              <a:t>Γλώσσες που διδάσκονται</a:t>
            </a:r>
            <a:r>
              <a:rPr lang="el-GR" sz="1200" dirty="0">
                <a:latin typeface="Calibri"/>
                <a:ea typeface="Calibri"/>
                <a:cs typeface="Calibri"/>
                <a:sym typeface="Calibri"/>
              </a:rPr>
              <a:t>: Ελληνικά, Ρομανί, Αγγλικά και Γερμανικά</a:t>
            </a:r>
            <a:endParaRPr sz="1200" dirty="0">
              <a:latin typeface="Calibri"/>
              <a:ea typeface="Calibri"/>
              <a:cs typeface="Calibri"/>
              <a:sym typeface="Calibri"/>
            </a:endParaRPr>
          </a:p>
          <a:p>
            <a:pPr marL="228600" lvl="0" indent="-228600" algn="l" rtl="0">
              <a:lnSpc>
                <a:spcPct val="90000"/>
              </a:lnSpc>
              <a:spcBef>
                <a:spcPts val="1000"/>
              </a:spcBef>
              <a:spcAft>
                <a:spcPts val="0"/>
              </a:spcAft>
              <a:buSzPts val="1200"/>
              <a:buFont typeface="Calibri"/>
              <a:buChar char="•"/>
            </a:pPr>
            <a:r>
              <a:rPr lang="el-GR" sz="1200" b="1" dirty="0">
                <a:latin typeface="Calibri"/>
                <a:ea typeface="Calibri"/>
                <a:cs typeface="Calibri"/>
                <a:sym typeface="Calibri"/>
              </a:rPr>
              <a:t>Ομιλούμενες στο σπίτι γλώσσες</a:t>
            </a:r>
            <a:r>
              <a:rPr lang="el-GR" sz="1200" dirty="0">
                <a:latin typeface="Calibri"/>
                <a:ea typeface="Calibri"/>
                <a:cs typeface="Calibri"/>
                <a:sym typeface="Calibri"/>
              </a:rPr>
              <a:t>: Ελληνικά, Ρομανί</a:t>
            </a:r>
            <a:endParaRPr sz="1200" dirty="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Στο πρόγραμμα συμμετέχει το σύνολο του εκπαιδευτικού και μαθητικού πληθυσμού.</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Εφαρμογή ομίλων για την βελτίωση της εκπαιδευτικής διαδικασίας, την ενίσχυση της δημιουργικότητας, της συνεργασίας και της κριτικής σκέψης των μαθητών.</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Στα καινοτόμα προγράμματα εντάσσεται και το πρόγραμμα ρομποτικής.</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 Συνεργασία του σχολείου κατά το σχολικό έτος 2024-2025 με το Πανεπιστήμιο Πατρών.</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Συμμετοχή και προετοιμασία μαθητών/τριών για εκπαιδευτικούς και αθλητικούς διαγωνισμούς.</a:t>
            </a:r>
            <a:endParaRPr dirty="0"/>
          </a:p>
          <a:p>
            <a:pPr marL="228600" lvl="0" indent="-228600" algn="l" rtl="0">
              <a:lnSpc>
                <a:spcPct val="90000"/>
              </a:lnSpc>
              <a:spcBef>
                <a:spcPts val="1000"/>
              </a:spcBef>
              <a:spcAft>
                <a:spcPts val="0"/>
              </a:spcAft>
              <a:buClr>
                <a:schemeClr val="dk1"/>
              </a:buClr>
              <a:buSzPts val="1200"/>
              <a:buChar char="•"/>
            </a:pPr>
            <a:r>
              <a:rPr lang="el-GR" sz="1200" dirty="0">
                <a:latin typeface="Calibri"/>
                <a:ea typeface="Calibri"/>
                <a:cs typeface="Calibri"/>
                <a:sym typeface="Calibri"/>
              </a:rPr>
              <a:t>Συμμετοχή σε ευρωπαϊκά προγράμματα.</a:t>
            </a:r>
            <a:endParaRPr sz="1200" dirty="0">
              <a:latin typeface="Calibri"/>
              <a:ea typeface="Calibri"/>
              <a:cs typeface="Calibri"/>
              <a:sym typeface="Calibri"/>
            </a:endParaRPr>
          </a:p>
        </p:txBody>
      </p:sp>
      <p:cxnSp>
        <p:nvCxnSpPr>
          <p:cNvPr id="197" name="Google Shape;197;p2"/>
          <p:cNvCxnSpPr/>
          <p:nvPr/>
        </p:nvCxnSpPr>
        <p:spPr>
          <a:xfrm>
            <a:off x="8129871" y="1412488"/>
            <a:ext cx="0" cy="3657600"/>
          </a:xfrm>
          <a:prstGeom prst="straightConnector1">
            <a:avLst/>
          </a:prstGeom>
          <a:noFill/>
          <a:ln w="12700" cap="flat" cmpd="sng">
            <a:solidFill>
              <a:srgbClr val="7F7F7F"/>
            </a:solidFill>
            <a:prstDash val="solid"/>
            <a:miter lim="800000"/>
            <a:headEnd type="none" w="sm" len="sm"/>
            <a:tailEnd type="none" w="sm" len="sm"/>
          </a:ln>
        </p:spPr>
      </p:cxnSp>
      <p:sp>
        <p:nvSpPr>
          <p:cNvPr id="198" name="Google Shape;198;p2"/>
          <p:cNvSpPr txBox="1">
            <a:spLocks noGrp="1"/>
          </p:cNvSpPr>
          <p:nvPr>
            <p:ph type="body" idx="2"/>
          </p:nvPr>
        </p:nvSpPr>
        <p:spPr>
          <a:xfrm>
            <a:off x="8371025" y="197950"/>
            <a:ext cx="3278400" cy="6660000"/>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l-GR" sz="2000">
                <a:latin typeface="Calibri"/>
                <a:ea typeface="Calibri"/>
                <a:cs typeface="Calibri"/>
                <a:sym typeface="Calibri"/>
              </a:rPr>
              <a:t>Region: Amaliada, Ilia Prefecture, 41 Kourogiannopoulou Street</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School Facilities: 6 classrooms, a lending library, a reception classroom, a music room, an English classroom, a full-day program classroom, a computer room, and a gymnasium currently under construction.</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For the 2024-2025 school year, the school has been designated as an experimental school.</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School Population: 100 students, 17 teachers, 1 social worker.</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Student Composition: 95% Roma, 5% foreign students.</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Languages Taught: Greek, Romani, English, and German.</a:t>
            </a:r>
            <a:endParaRPr sz="2000">
              <a:latin typeface="Calibri"/>
              <a:ea typeface="Calibri"/>
              <a:cs typeface="Calibri"/>
              <a:sym typeface="Calibri"/>
            </a:endParaRPr>
          </a:p>
          <a:p>
            <a:pPr marL="228600" lvl="0" indent="-228600" algn="l" rtl="0">
              <a:lnSpc>
                <a:spcPct val="90000"/>
              </a:lnSpc>
              <a:spcBef>
                <a:spcPts val="1000"/>
              </a:spcBef>
              <a:spcAft>
                <a:spcPts val="0"/>
              </a:spcAft>
              <a:buSzPct val="100000"/>
              <a:buFont typeface="Calibri"/>
              <a:buChar char="•"/>
            </a:pPr>
            <a:r>
              <a:rPr lang="el-GR" sz="2000">
                <a:latin typeface="Calibri"/>
                <a:ea typeface="Calibri"/>
                <a:cs typeface="Calibri"/>
                <a:sym typeface="Calibri"/>
              </a:rPr>
              <a:t>Languages spoken at home: Greek, Romani</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The entire educational and student population participates in the program.</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Implementation of student clubs to improve the educational process, enhance creativity, collaboration, and critical thinking skills.</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The school also runs an innovative robotics program.</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Collaboration with the University of Patras for the 2024-2025 school year.</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Participation and preparation of students for educational and athletic competitions.</a:t>
            </a:r>
            <a:endParaRPr sz="20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ct val="100000"/>
              <a:buChar char="•"/>
            </a:pPr>
            <a:r>
              <a:rPr lang="el-GR" sz="2000">
                <a:latin typeface="Calibri"/>
                <a:ea typeface="Calibri"/>
                <a:cs typeface="Calibri"/>
                <a:sym typeface="Calibri"/>
              </a:rPr>
              <a:t>Engagement in European programs.</a:t>
            </a:r>
            <a:endParaRPr/>
          </a:p>
        </p:txBody>
      </p:sp>
      <p:pic>
        <p:nvPicPr>
          <p:cNvPr id="199" name="Google Shape;199;p2"/>
          <p:cNvPicPr preferRelativeResize="0"/>
          <p:nvPr/>
        </p:nvPicPr>
        <p:blipFill rotWithShape="1">
          <a:blip r:embed="rId3">
            <a:alphaModFix/>
          </a:blip>
          <a:srcRect/>
          <a:stretch/>
        </p:blipFill>
        <p:spPr>
          <a:xfrm>
            <a:off x="83127" y="6495068"/>
            <a:ext cx="1639031" cy="362932"/>
          </a:xfrm>
          <a:prstGeom prst="rect">
            <a:avLst/>
          </a:prstGeom>
          <a:noFill/>
          <a:ln>
            <a:noFill/>
          </a:ln>
        </p:spPr>
      </p:pic>
      <p:pic>
        <p:nvPicPr>
          <p:cNvPr id="200" name="Google Shape;200;p2"/>
          <p:cNvPicPr preferRelativeResize="0"/>
          <p:nvPr/>
        </p:nvPicPr>
        <p:blipFill rotWithShape="1">
          <a:blip r:embed="rId4">
            <a:alphaModFix/>
          </a:blip>
          <a:srcRect/>
          <a:stretch/>
        </p:blipFill>
        <p:spPr>
          <a:xfrm>
            <a:off x="1805286" y="6400800"/>
            <a:ext cx="2219792" cy="457202"/>
          </a:xfrm>
          <a:prstGeom prst="rect">
            <a:avLst/>
          </a:prstGeom>
          <a:noFill/>
          <a:ln>
            <a:noFill/>
          </a:ln>
        </p:spPr>
      </p:pic>
      <p:pic>
        <p:nvPicPr>
          <p:cNvPr id="201" name="Google Shape;201;p2" descr="C:\Users\DELL\Desktop\φωτογραφιες ρομανι\IMG_1250.jpg"/>
          <p:cNvPicPr preferRelativeResize="0"/>
          <p:nvPr/>
        </p:nvPicPr>
        <p:blipFill rotWithShape="1">
          <a:blip r:embed="rId5">
            <a:alphaModFix/>
          </a:blip>
          <a:srcRect/>
          <a:stretch/>
        </p:blipFill>
        <p:spPr>
          <a:xfrm>
            <a:off x="1647613" y="694566"/>
            <a:ext cx="1838537" cy="2571414"/>
          </a:xfrm>
          <a:prstGeom prst="rect">
            <a:avLst/>
          </a:prstGeom>
          <a:noFill/>
          <a:ln>
            <a:noFill/>
          </a:ln>
        </p:spPr>
      </p:pic>
      <p:pic>
        <p:nvPicPr>
          <p:cNvPr id="202" name="Google Shape;202;p2" descr="4o dimotiko amaliadas staff.jpg"/>
          <p:cNvPicPr preferRelativeResize="0"/>
          <p:nvPr/>
        </p:nvPicPr>
        <p:blipFill rotWithShape="1">
          <a:blip r:embed="rId6">
            <a:alphaModFix/>
          </a:blip>
          <a:srcRect/>
          <a:stretch/>
        </p:blipFill>
        <p:spPr>
          <a:xfrm>
            <a:off x="391028" y="3571875"/>
            <a:ext cx="3333248" cy="2762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
          <p:cNvSpPr/>
          <p:nvPr/>
        </p:nvSpPr>
        <p:spPr>
          <a:xfrm>
            <a:off x="0" y="0"/>
            <a:ext cx="12191999"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 name="Google Shape;208;p3"/>
          <p:cNvSpPr/>
          <p:nvPr/>
        </p:nvSpPr>
        <p:spPr>
          <a:xfrm flipH="1">
            <a:off x="0" y="0"/>
            <a:ext cx="4421332" cy="6858000"/>
          </a:xfrm>
          <a:custGeom>
            <a:avLst/>
            <a:gdLst/>
            <a:ahLst/>
            <a:cxnLst/>
            <a:rect l="l" t="t" r="r" b="b"/>
            <a:pathLst>
              <a:path w="4421332" h="6858000" extrusionOk="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209;p3"/>
          <p:cNvSpPr/>
          <p:nvPr/>
        </p:nvSpPr>
        <p:spPr>
          <a:xfrm>
            <a:off x="1" y="0"/>
            <a:ext cx="4232227" cy="6858000"/>
          </a:xfrm>
          <a:custGeom>
            <a:avLst/>
            <a:gdLst/>
            <a:ahLst/>
            <a:cxnLst/>
            <a:rect l="l" t="t" r="r" b="b"/>
            <a:pathLst>
              <a:path w="4232227" h="6858000" extrusionOk="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210;p3"/>
          <p:cNvSpPr txBox="1">
            <a:spLocks noGrp="1"/>
          </p:cNvSpPr>
          <p:nvPr>
            <p:ph type="title"/>
          </p:nvPr>
        </p:nvSpPr>
        <p:spPr>
          <a:xfrm>
            <a:off x="562994" y="131632"/>
            <a:ext cx="2871095" cy="2156621"/>
          </a:xfrm>
          <a:prstGeom prst="rect">
            <a:avLst/>
          </a:prstGeom>
          <a:solidFill>
            <a:srgbClr val="73B5E4"/>
          </a:solid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l-GR" sz="3600">
                <a:solidFill>
                  <a:srgbClr val="FFFFFF"/>
                </a:solidFill>
                <a:latin typeface="Calibri"/>
                <a:ea typeface="Calibri"/>
                <a:cs typeface="Calibri"/>
                <a:sym typeface="Calibri"/>
              </a:rPr>
              <a:t>Οι δράσεις μας: Διαπολιτισμικό εργαστήρι/</a:t>
            </a:r>
            <a:br>
              <a:rPr lang="el-GR" sz="3600">
                <a:solidFill>
                  <a:srgbClr val="FFFFFF"/>
                </a:solidFill>
                <a:latin typeface="Calibri"/>
                <a:ea typeface="Calibri"/>
                <a:cs typeface="Calibri"/>
                <a:sym typeface="Calibri"/>
              </a:rPr>
            </a:br>
            <a:r>
              <a:rPr lang="el-GR" sz="3600">
                <a:solidFill>
                  <a:srgbClr val="FFFFFF"/>
                </a:solidFill>
                <a:latin typeface="Calibri"/>
                <a:ea typeface="Calibri"/>
                <a:cs typeface="Calibri"/>
                <a:sym typeface="Calibri"/>
              </a:rPr>
              <a:t>Ιntercultural Workshop</a:t>
            </a:r>
            <a:endParaRPr sz="3600">
              <a:solidFill>
                <a:srgbClr val="FFFFFF"/>
              </a:solidFill>
              <a:latin typeface="Calibri"/>
              <a:ea typeface="Calibri"/>
              <a:cs typeface="Calibri"/>
              <a:sym typeface="Calibri"/>
            </a:endParaRPr>
          </a:p>
        </p:txBody>
      </p:sp>
      <p:sp>
        <p:nvSpPr>
          <p:cNvPr id="211" name="Google Shape;211;p3"/>
          <p:cNvSpPr txBox="1">
            <a:spLocks noGrp="1"/>
          </p:cNvSpPr>
          <p:nvPr>
            <p:ph type="body" idx="1"/>
          </p:nvPr>
        </p:nvSpPr>
        <p:spPr>
          <a:xfrm>
            <a:off x="4232228" y="0"/>
            <a:ext cx="3938357" cy="6858000"/>
          </a:xfrm>
          <a:prstGeom prst="rect">
            <a:avLst/>
          </a:prstGeom>
          <a:solidFill>
            <a:srgbClr val="73B5E4"/>
          </a:solidFill>
          <a:ln w="19050" cap="flat" cmpd="sng">
            <a:solidFill>
              <a:srgbClr val="1C6294"/>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lt1"/>
              </a:buClr>
              <a:buSzPct val="100000"/>
              <a:buFont typeface="Noto Sans Symbols"/>
              <a:buChar char="⮚"/>
            </a:pPr>
            <a:r>
              <a:rPr lang="el-GR" sz="1900" b="1">
                <a:solidFill>
                  <a:schemeClr val="lt1"/>
                </a:solidFill>
                <a:latin typeface="Calibri"/>
                <a:ea typeface="Calibri"/>
                <a:cs typeface="Calibri"/>
                <a:sym typeface="Calibri"/>
              </a:rPr>
              <a:t>Σκοπός </a:t>
            </a:r>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Προαγωγή διαπολιτισμικής κατανόησης και συνεργασίας.</a:t>
            </a:r>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Ανάπτυξη ενσυναίσθησης, σεβασμού και αποδοχής.</a:t>
            </a:r>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Δημιουργική έκφραση μέσω της τέχνης.</a:t>
            </a:r>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Ενσωμάτωση μαθητών με διαφορετικό πολιτισμικό υπόβαθρο στην εκπαιδευτική διαδικασία.</a:t>
            </a:r>
            <a:endParaRPr/>
          </a:p>
          <a:p>
            <a:pPr marL="228600" lvl="0" indent="-228600" algn="l" rtl="0">
              <a:lnSpc>
                <a:spcPct val="90000"/>
              </a:lnSpc>
              <a:spcBef>
                <a:spcPts val="1000"/>
              </a:spcBef>
              <a:spcAft>
                <a:spcPts val="0"/>
              </a:spcAft>
              <a:buClr>
                <a:schemeClr val="lt1"/>
              </a:buClr>
              <a:buSzPct val="100000"/>
              <a:buFont typeface="Noto Sans Symbols"/>
              <a:buChar char="⮚"/>
            </a:pPr>
            <a:r>
              <a:rPr lang="el-GR" sz="1900" b="1">
                <a:solidFill>
                  <a:schemeClr val="lt1"/>
                </a:solidFill>
                <a:latin typeface="Calibri"/>
                <a:ea typeface="Calibri"/>
                <a:cs typeface="Calibri"/>
                <a:sym typeface="Calibri"/>
              </a:rPr>
              <a:t>Μέσα και υλικά</a:t>
            </a:r>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Διαδραστικός πίνακας, καταγραφικά μέσα (βιντεοκάμερα, κινητά, μικρόφωνο), χαρτική ύλη, προτζέκτορας.</a:t>
            </a:r>
            <a:endParaRPr/>
          </a:p>
          <a:p>
            <a:pPr marL="228600" lvl="0" indent="-228600" algn="l" rtl="0">
              <a:lnSpc>
                <a:spcPct val="90000"/>
              </a:lnSpc>
              <a:spcBef>
                <a:spcPts val="1000"/>
              </a:spcBef>
              <a:spcAft>
                <a:spcPts val="0"/>
              </a:spcAft>
              <a:buClr>
                <a:schemeClr val="lt1"/>
              </a:buClr>
              <a:buSzPct val="100000"/>
              <a:buFont typeface="Noto Sans Symbols"/>
              <a:buChar char="⮚"/>
            </a:pPr>
            <a:r>
              <a:rPr lang="el-GR" sz="1900" b="1">
                <a:solidFill>
                  <a:schemeClr val="lt1"/>
                </a:solidFill>
                <a:latin typeface="Calibri"/>
                <a:ea typeface="Calibri"/>
                <a:cs typeface="Calibri"/>
                <a:sym typeface="Calibri"/>
              </a:rPr>
              <a:t>Περιγραφή δραστηριοτήτων</a:t>
            </a:r>
            <a:r>
              <a:rPr lang="el-GR" sz="1900">
                <a:solidFill>
                  <a:schemeClr val="lt1"/>
                </a:solidFill>
                <a:latin typeface="Calibri"/>
                <a:ea typeface="Calibri"/>
                <a:cs typeface="Calibri"/>
                <a:sym typeface="Calibri"/>
              </a:rPr>
              <a:t>:</a:t>
            </a:r>
            <a:endParaRPr sz="1900">
              <a:solidFill>
                <a:schemeClr val="lt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Τραγούδι &lt;&lt;Αν όλα τα παιδιά της γης&gt;&gt; στη Ρομανί </a:t>
            </a:r>
            <a:r>
              <a:rPr lang="el-GR" sz="1900" u="sng">
                <a:solidFill>
                  <a:schemeClr val="hlink"/>
                </a:solidFill>
                <a:latin typeface="Calibri"/>
                <a:ea typeface="Calibri"/>
                <a:cs typeface="Calibri"/>
                <a:sym typeface="Calibri"/>
                <a:hlinkClick r:id="rId3"/>
              </a:rPr>
              <a:t>song</a:t>
            </a:r>
            <a:r>
              <a:rPr lang="el-GR" sz="1900">
                <a:solidFill>
                  <a:schemeClr val="lt1"/>
                </a:solidFill>
                <a:latin typeface="Calibri"/>
                <a:ea typeface="Calibri"/>
                <a:cs typeface="Calibri"/>
                <a:sym typeface="Calibri"/>
              </a:rPr>
              <a:t> </a:t>
            </a:r>
            <a:endParaRPr sz="1900">
              <a:solidFill>
                <a:schemeClr val="lt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 &lt;&lt;Άντε Ρομανέ Σουνέ, Μετάφραση του τραγουδιού «Στο όνειρο ενός τσιγγάνου» που αφηγείται την ιστορία της τοπικής κοινότητας Ρομά, στα ελληνικά. </a:t>
            </a:r>
            <a:r>
              <a:rPr lang="el-GR" sz="1900" u="sng">
                <a:solidFill>
                  <a:schemeClr val="hlink"/>
                </a:solidFill>
                <a:latin typeface="Calibri"/>
                <a:ea typeface="Calibri"/>
                <a:cs typeface="Calibri"/>
                <a:sym typeface="Calibri"/>
                <a:hlinkClick r:id="rId4"/>
              </a:rPr>
              <a:t>romane sune 1</a:t>
            </a:r>
            <a:r>
              <a:rPr lang="el-GR" sz="1900">
                <a:solidFill>
                  <a:schemeClr val="lt1"/>
                </a:solidFill>
                <a:latin typeface="Calibri"/>
                <a:ea typeface="Calibri"/>
                <a:cs typeface="Calibri"/>
                <a:sym typeface="Calibri"/>
              </a:rPr>
              <a:t> </a:t>
            </a:r>
            <a:r>
              <a:rPr lang="el-GR" sz="1900" u="sng">
                <a:solidFill>
                  <a:schemeClr val="hlink"/>
                </a:solidFill>
                <a:latin typeface="Calibri"/>
                <a:ea typeface="Calibri"/>
                <a:cs typeface="Calibri"/>
                <a:sym typeface="Calibri"/>
                <a:hlinkClick r:id="rId5"/>
              </a:rPr>
              <a:t>romane sune 2</a:t>
            </a:r>
            <a:endParaRPr sz="1900">
              <a:solidFill>
                <a:schemeClr val="lt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ct val="100000"/>
              <a:buChar char="•"/>
            </a:pPr>
            <a:r>
              <a:rPr lang="el-GR" sz="1900">
                <a:solidFill>
                  <a:schemeClr val="lt1"/>
                </a:solidFill>
                <a:latin typeface="Calibri"/>
                <a:ea typeface="Calibri"/>
                <a:cs typeface="Calibri"/>
                <a:sym typeface="Calibri"/>
              </a:rPr>
              <a:t>Εικονογραφημένο άλμπουμ με τα ήθη και έθιμα της τοπικής κοινότητας Ρομά. Αφίσες γλωσσικού-εικαστικού ενδιαφέροντος. </a:t>
            </a:r>
            <a:r>
              <a:rPr lang="el-GR" sz="1900" u="sng">
                <a:solidFill>
                  <a:schemeClr val="hlink"/>
                </a:solidFill>
                <a:latin typeface="Calibri"/>
                <a:ea typeface="Calibri"/>
                <a:cs typeface="Calibri"/>
                <a:sym typeface="Calibri"/>
                <a:hlinkClick r:id="rId6"/>
              </a:rPr>
              <a:t>romani traditions</a:t>
            </a:r>
            <a:endParaRPr sz="1900">
              <a:solidFill>
                <a:schemeClr val="lt1"/>
              </a:solidFill>
              <a:latin typeface="Calibri"/>
              <a:ea typeface="Calibri"/>
              <a:cs typeface="Calibri"/>
              <a:sym typeface="Calibri"/>
            </a:endParaRPr>
          </a:p>
          <a:p>
            <a:pPr marL="228600" lvl="0" indent="-66675" algn="l" rtl="0">
              <a:lnSpc>
                <a:spcPct val="90000"/>
              </a:lnSpc>
              <a:spcBef>
                <a:spcPts val="1000"/>
              </a:spcBef>
              <a:spcAft>
                <a:spcPts val="0"/>
              </a:spcAft>
              <a:buClr>
                <a:schemeClr val="dk1"/>
              </a:buClr>
              <a:buSzPct val="100000"/>
              <a:buFont typeface="Noto Sans Symbols"/>
              <a:buNone/>
            </a:pPr>
            <a:endParaRPr sz="3000">
              <a:solidFill>
                <a:schemeClr val="lt1"/>
              </a:solidFill>
              <a:latin typeface="Calibri"/>
              <a:ea typeface="Calibri"/>
              <a:cs typeface="Calibri"/>
              <a:sym typeface="Calibri"/>
            </a:endParaRPr>
          </a:p>
        </p:txBody>
      </p:sp>
      <p:sp>
        <p:nvSpPr>
          <p:cNvPr id="212" name="Google Shape;212;p3"/>
          <p:cNvSpPr txBox="1">
            <a:spLocks noGrp="1"/>
          </p:cNvSpPr>
          <p:nvPr>
            <p:ph type="body" idx="2"/>
          </p:nvPr>
        </p:nvSpPr>
        <p:spPr>
          <a:xfrm>
            <a:off x="8170582" y="0"/>
            <a:ext cx="4021417" cy="6858000"/>
          </a:xfrm>
          <a:prstGeom prst="rect">
            <a:avLst/>
          </a:prstGeom>
          <a:noFill/>
          <a:ln w="19050" cap="flat" cmpd="sng">
            <a:solidFill>
              <a:srgbClr val="1C6294"/>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228600" lvl="0" indent="-219075" algn="l" rtl="0">
              <a:lnSpc>
                <a:spcPct val="90000"/>
              </a:lnSpc>
              <a:spcBef>
                <a:spcPts val="0"/>
              </a:spcBef>
              <a:spcAft>
                <a:spcPts val="0"/>
              </a:spcAft>
              <a:buClr>
                <a:schemeClr val="dk1"/>
              </a:buClr>
              <a:buSzPct val="100000"/>
              <a:buFont typeface="Noto Sans Symbols"/>
              <a:buChar char="⮚"/>
            </a:pPr>
            <a:r>
              <a:rPr lang="el-GR" sz="2000" b="1">
                <a:latin typeface="Calibri"/>
                <a:ea typeface="Calibri"/>
                <a:cs typeface="Calibri"/>
                <a:sym typeface="Calibri"/>
              </a:rPr>
              <a:t>Purpose</a:t>
            </a:r>
            <a:endParaRPr sz="2000" b="1">
              <a:latin typeface="Calibri"/>
              <a:ea typeface="Calibri"/>
              <a:cs typeface="Calibri"/>
              <a:sym typeface="Calibri"/>
            </a:endParaRPr>
          </a:p>
          <a:p>
            <a:pPr marL="228600" lvl="0" indent="-219075" algn="l" rtl="0">
              <a:lnSpc>
                <a:spcPct val="90000"/>
              </a:lnSpc>
              <a:spcBef>
                <a:spcPts val="1000"/>
              </a:spcBef>
              <a:spcAft>
                <a:spcPts val="0"/>
              </a:spcAft>
              <a:buClr>
                <a:schemeClr val="dk1"/>
              </a:buClr>
              <a:buSzPct val="100000"/>
              <a:buChar char="•"/>
            </a:pPr>
            <a:r>
              <a:rPr lang="el-GR" sz="2000"/>
              <a:t>Promotion of intercultural understanding and cooperation.</a:t>
            </a:r>
            <a:endParaRPr/>
          </a:p>
          <a:p>
            <a:pPr marL="228600" lvl="0" indent="-219075" algn="l" rtl="0">
              <a:lnSpc>
                <a:spcPct val="90000"/>
              </a:lnSpc>
              <a:spcBef>
                <a:spcPts val="1000"/>
              </a:spcBef>
              <a:spcAft>
                <a:spcPts val="0"/>
              </a:spcAft>
              <a:buClr>
                <a:schemeClr val="dk1"/>
              </a:buClr>
              <a:buSzPct val="100000"/>
              <a:buChar char="•"/>
            </a:pPr>
            <a:r>
              <a:rPr lang="el-GR" sz="2000"/>
              <a:t>Development of empathy, respect, and acceptance.</a:t>
            </a:r>
            <a:endParaRPr/>
          </a:p>
          <a:p>
            <a:pPr marL="228600" lvl="0" indent="-219075" algn="l" rtl="0">
              <a:lnSpc>
                <a:spcPct val="90000"/>
              </a:lnSpc>
              <a:spcBef>
                <a:spcPts val="1000"/>
              </a:spcBef>
              <a:spcAft>
                <a:spcPts val="0"/>
              </a:spcAft>
              <a:buClr>
                <a:schemeClr val="dk1"/>
              </a:buClr>
              <a:buSzPct val="100000"/>
              <a:buChar char="•"/>
            </a:pPr>
            <a:r>
              <a:rPr lang="el-GR" sz="2000"/>
              <a:t>Creative expression through art.</a:t>
            </a:r>
            <a:endParaRPr/>
          </a:p>
          <a:p>
            <a:pPr marL="228600" lvl="0" indent="-219075" algn="l" rtl="0">
              <a:lnSpc>
                <a:spcPct val="90000"/>
              </a:lnSpc>
              <a:spcBef>
                <a:spcPts val="1000"/>
              </a:spcBef>
              <a:spcAft>
                <a:spcPts val="0"/>
              </a:spcAft>
              <a:buClr>
                <a:schemeClr val="dk1"/>
              </a:buClr>
              <a:buSzPct val="100000"/>
              <a:buChar char="•"/>
            </a:pPr>
            <a:r>
              <a:rPr lang="el-GR" sz="2000"/>
              <a:t>Integration of students with different cultural backgrounds into the educational process.</a:t>
            </a:r>
            <a:endParaRPr/>
          </a:p>
          <a:p>
            <a:pPr marL="228600" lvl="0" indent="-219075" algn="l" rtl="0">
              <a:lnSpc>
                <a:spcPct val="90000"/>
              </a:lnSpc>
              <a:spcBef>
                <a:spcPts val="1000"/>
              </a:spcBef>
              <a:spcAft>
                <a:spcPts val="0"/>
              </a:spcAft>
              <a:buClr>
                <a:schemeClr val="dk1"/>
              </a:buClr>
              <a:buSzPct val="100000"/>
              <a:buFont typeface="Noto Sans Symbols"/>
              <a:buChar char="⮚"/>
            </a:pPr>
            <a:r>
              <a:rPr lang="el-GR" sz="2000" b="1">
                <a:latin typeface="Calibri"/>
                <a:ea typeface="Calibri"/>
                <a:cs typeface="Calibri"/>
                <a:sym typeface="Calibri"/>
              </a:rPr>
              <a:t>Tools and Materials</a:t>
            </a:r>
            <a:endParaRPr/>
          </a:p>
          <a:p>
            <a:pPr marL="228600" lvl="0" indent="-219075" algn="l" rtl="0">
              <a:lnSpc>
                <a:spcPct val="90000"/>
              </a:lnSpc>
              <a:spcBef>
                <a:spcPts val="1000"/>
              </a:spcBef>
              <a:spcAft>
                <a:spcPts val="0"/>
              </a:spcAft>
              <a:buClr>
                <a:schemeClr val="dk1"/>
              </a:buClr>
              <a:buSzPct val="100000"/>
              <a:buChar char="•"/>
            </a:pPr>
            <a:r>
              <a:rPr lang="el-GR" sz="2000"/>
              <a:t>Interactive whiteboard, recording tools (video camera, mobile phones, microphone), paper materials, projector.</a:t>
            </a:r>
            <a:endParaRPr/>
          </a:p>
          <a:p>
            <a:pPr marL="228600" lvl="0" indent="-120650" algn="l" rtl="0">
              <a:lnSpc>
                <a:spcPct val="90000"/>
              </a:lnSpc>
              <a:spcBef>
                <a:spcPts val="1000"/>
              </a:spcBef>
              <a:spcAft>
                <a:spcPts val="0"/>
              </a:spcAft>
              <a:buClr>
                <a:schemeClr val="dk1"/>
              </a:buClr>
              <a:buSzPct val="100000"/>
              <a:buNone/>
            </a:pPr>
            <a:endParaRPr sz="2000" b="1">
              <a:latin typeface="Calibri"/>
              <a:ea typeface="Calibri"/>
              <a:cs typeface="Calibri"/>
              <a:sym typeface="Calibri"/>
            </a:endParaRPr>
          </a:p>
          <a:p>
            <a:pPr marL="228600" lvl="0" indent="-219075" algn="l" rtl="0">
              <a:lnSpc>
                <a:spcPct val="90000"/>
              </a:lnSpc>
              <a:spcBef>
                <a:spcPts val="1000"/>
              </a:spcBef>
              <a:spcAft>
                <a:spcPts val="0"/>
              </a:spcAft>
              <a:buClr>
                <a:schemeClr val="dk1"/>
              </a:buClr>
              <a:buSzPct val="100000"/>
              <a:buFont typeface="Noto Sans Symbols"/>
              <a:buChar char="⮚"/>
            </a:pPr>
            <a:r>
              <a:rPr lang="el-GR" sz="2000" b="1">
                <a:latin typeface="Calibri"/>
                <a:ea typeface="Calibri"/>
                <a:cs typeface="Calibri"/>
                <a:sym typeface="Calibri"/>
              </a:rPr>
              <a:t>Activity Description</a:t>
            </a:r>
            <a:endParaRPr/>
          </a:p>
          <a:p>
            <a:pPr marL="228600" lvl="0" indent="-219075" algn="l" rtl="0">
              <a:lnSpc>
                <a:spcPct val="90000"/>
              </a:lnSpc>
              <a:spcBef>
                <a:spcPts val="1000"/>
              </a:spcBef>
              <a:spcAft>
                <a:spcPts val="0"/>
              </a:spcAft>
              <a:buClr>
                <a:schemeClr val="dk1"/>
              </a:buClr>
              <a:buSzPct val="100000"/>
              <a:buChar char="•"/>
            </a:pPr>
            <a:r>
              <a:rPr lang="el-GR" sz="2000" b="1">
                <a:latin typeface="Calibri"/>
                <a:ea typeface="Calibri"/>
                <a:cs typeface="Calibri"/>
                <a:sym typeface="Calibri"/>
              </a:rPr>
              <a:t>Video Screening:</a:t>
            </a:r>
            <a:r>
              <a:rPr lang="el-GR" sz="2000">
                <a:latin typeface="Calibri"/>
                <a:ea typeface="Calibri"/>
                <a:cs typeface="Calibri"/>
                <a:sym typeface="Calibri"/>
              </a:rPr>
              <a:t> "If All the Children of the World"</a:t>
            </a:r>
            <a:endParaRPr/>
          </a:p>
          <a:p>
            <a:pPr marL="228600" lvl="0" indent="-219075" algn="l" rtl="0">
              <a:lnSpc>
                <a:spcPct val="90000"/>
              </a:lnSpc>
              <a:spcBef>
                <a:spcPts val="1000"/>
              </a:spcBef>
              <a:spcAft>
                <a:spcPts val="0"/>
              </a:spcAft>
              <a:buClr>
                <a:schemeClr val="dk1"/>
              </a:buClr>
              <a:buSzPct val="100000"/>
              <a:buChar char="•"/>
            </a:pPr>
            <a:r>
              <a:rPr lang="el-GR" sz="2000" b="1">
                <a:latin typeface="Calibri"/>
                <a:ea typeface="Calibri"/>
                <a:cs typeface="Calibri"/>
                <a:sym typeface="Calibri"/>
              </a:rPr>
              <a:t>Photographic Poster:</a:t>
            </a:r>
            <a:r>
              <a:rPr lang="el-GR" sz="2000">
                <a:latin typeface="Calibri"/>
                <a:ea typeface="Calibri"/>
                <a:cs typeface="Calibri"/>
                <a:sym typeface="Calibri"/>
              </a:rPr>
              <a:t> "Ante Romane Suné“ : Translation of the local Roma community song, called “In the dream of a Roma”, narrating the journey of their ancestors and how they got here.</a:t>
            </a:r>
            <a:endParaRPr sz="2000">
              <a:latin typeface="Calibri"/>
              <a:ea typeface="Calibri"/>
              <a:cs typeface="Calibri"/>
              <a:sym typeface="Calibri"/>
            </a:endParaRPr>
          </a:p>
          <a:p>
            <a:pPr marL="228600" lvl="0" indent="-219075" algn="l" rtl="0">
              <a:lnSpc>
                <a:spcPct val="90000"/>
              </a:lnSpc>
              <a:spcBef>
                <a:spcPts val="1000"/>
              </a:spcBef>
              <a:spcAft>
                <a:spcPts val="0"/>
              </a:spcAft>
              <a:buClr>
                <a:schemeClr val="dk1"/>
              </a:buClr>
              <a:buSzPct val="100000"/>
              <a:buChar char="•"/>
            </a:pPr>
            <a:r>
              <a:rPr lang="el-GR" sz="2000" b="1">
                <a:latin typeface="Calibri"/>
                <a:ea typeface="Calibri"/>
                <a:cs typeface="Calibri"/>
                <a:sym typeface="Calibri"/>
              </a:rPr>
              <a:t>Illustrated Album:</a:t>
            </a:r>
            <a:r>
              <a:rPr lang="el-GR" sz="2000">
                <a:latin typeface="Calibri"/>
                <a:ea typeface="Calibri"/>
                <a:cs typeface="Calibri"/>
                <a:sym typeface="Calibri"/>
              </a:rPr>
              <a:t> Showcasing the customs and traditions of the local Roma community. Posters of linguistic and artistic interest. </a:t>
            </a:r>
            <a:endParaRPr/>
          </a:p>
          <a:p>
            <a:pPr marL="228600" lvl="0" indent="-120650" algn="l" rtl="0">
              <a:lnSpc>
                <a:spcPct val="90000"/>
              </a:lnSpc>
              <a:spcBef>
                <a:spcPts val="1000"/>
              </a:spcBef>
              <a:spcAft>
                <a:spcPts val="0"/>
              </a:spcAft>
              <a:buClr>
                <a:schemeClr val="dk1"/>
              </a:buClr>
              <a:buSzPct val="100000"/>
              <a:buFont typeface="Noto Sans Symbols"/>
              <a:buNone/>
            </a:pPr>
            <a:endParaRPr sz="2000"/>
          </a:p>
          <a:p>
            <a:pPr marL="228600" lvl="0" indent="-120650" algn="l" rtl="0">
              <a:lnSpc>
                <a:spcPct val="90000"/>
              </a:lnSpc>
              <a:spcBef>
                <a:spcPts val="1000"/>
              </a:spcBef>
              <a:spcAft>
                <a:spcPts val="0"/>
              </a:spcAft>
              <a:buClr>
                <a:schemeClr val="dk1"/>
              </a:buClr>
              <a:buSzPct val="100000"/>
              <a:buNone/>
            </a:pPr>
            <a:endParaRPr sz="2000"/>
          </a:p>
        </p:txBody>
      </p:sp>
      <p:pic>
        <p:nvPicPr>
          <p:cNvPr id="213" name="Google Shape;213;p3"/>
          <p:cNvPicPr preferRelativeResize="0"/>
          <p:nvPr/>
        </p:nvPicPr>
        <p:blipFill rotWithShape="1">
          <a:blip r:embed="rId7">
            <a:alphaModFix/>
          </a:blip>
          <a:srcRect/>
          <a:stretch/>
        </p:blipFill>
        <p:spPr>
          <a:xfrm>
            <a:off x="-1" y="6400760"/>
            <a:ext cx="3938357" cy="4572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4"/>
          <p:cNvSpPr/>
          <p:nvPr/>
        </p:nvSpPr>
        <p:spPr>
          <a:xfrm>
            <a:off x="6096000" y="0"/>
            <a:ext cx="6096000" cy="6858000"/>
          </a:xfrm>
          <a:prstGeom prst="rect">
            <a:avLst/>
          </a:prstGeom>
          <a:solidFill>
            <a:schemeClr val="dk1">
              <a:alpha val="784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 name="Google Shape;219;p4"/>
          <p:cNvSpPr/>
          <p:nvPr/>
        </p:nvSpPr>
        <p:spPr>
          <a:xfrm>
            <a:off x="1453478" y="0"/>
            <a:ext cx="465738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 name="Google Shape;220;p4"/>
          <p:cNvSpPr txBox="1">
            <a:spLocks noGrp="1"/>
          </p:cNvSpPr>
          <p:nvPr>
            <p:ph type="title"/>
          </p:nvPr>
        </p:nvSpPr>
        <p:spPr>
          <a:xfrm rot="-1239758">
            <a:off x="1971867" y="1016533"/>
            <a:ext cx="2990399" cy="2231035"/>
          </a:xfrm>
          <a:prstGeom prst="rect">
            <a:avLst/>
          </a:prstGeom>
          <a:noFill/>
          <a:ln w="25400" cap="sq" cmpd="sng">
            <a:solidFill>
              <a:srgbClr val="FFFFFF"/>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00000"/>
              <a:buFont typeface="Calibri"/>
              <a:buNone/>
            </a:pPr>
            <a:r>
              <a:rPr lang="el-GR" sz="3600">
                <a:solidFill>
                  <a:srgbClr val="FFFFFF"/>
                </a:solidFill>
                <a:latin typeface="Calibri"/>
                <a:ea typeface="Calibri"/>
                <a:cs typeface="Calibri"/>
                <a:sym typeface="Calibri"/>
              </a:rPr>
              <a:t>Οι  δράσεις μας: Διαπολιτισμικό εργαστήρι/</a:t>
            </a:r>
            <a:br>
              <a:rPr lang="el-GR" sz="3600">
                <a:solidFill>
                  <a:srgbClr val="FFFFFF"/>
                </a:solidFill>
                <a:latin typeface="Calibri"/>
                <a:ea typeface="Calibri"/>
                <a:cs typeface="Calibri"/>
                <a:sym typeface="Calibri"/>
              </a:rPr>
            </a:br>
            <a:r>
              <a:rPr lang="el-GR" sz="3600">
                <a:solidFill>
                  <a:srgbClr val="FFFFFF"/>
                </a:solidFill>
                <a:latin typeface="Calibri"/>
                <a:ea typeface="Calibri"/>
                <a:cs typeface="Calibri"/>
                <a:sym typeface="Calibri"/>
              </a:rPr>
              <a:t>Ιntercultural Workshopς μας/</a:t>
            </a:r>
            <a:endParaRPr/>
          </a:p>
        </p:txBody>
      </p:sp>
      <p:sp>
        <p:nvSpPr>
          <p:cNvPr id="221" name="Google Shape;221;p4"/>
          <p:cNvSpPr/>
          <p:nvPr/>
        </p:nvSpPr>
        <p:spPr>
          <a:xfrm>
            <a:off x="0" y="0"/>
            <a:ext cx="1453478" cy="6858000"/>
          </a:xfrm>
          <a:prstGeom prst="rect">
            <a:avLst/>
          </a:prstGeom>
          <a:solidFill>
            <a:srgbClr val="404040">
              <a:alpha val="8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 name="Google Shape;222;p4"/>
          <p:cNvSpPr txBox="1">
            <a:spLocks noGrp="1"/>
          </p:cNvSpPr>
          <p:nvPr>
            <p:ph type="body" idx="1"/>
          </p:nvPr>
        </p:nvSpPr>
        <p:spPr>
          <a:xfrm>
            <a:off x="6673932" y="391886"/>
            <a:ext cx="5408339" cy="2600696"/>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None/>
            </a:pPr>
            <a:r>
              <a:rPr lang="el-GR" sz="2000" b="1" dirty="0"/>
              <a:t>Αποτελέσματα – Αποτίμηση</a:t>
            </a:r>
            <a:endParaRPr dirty="0"/>
          </a:p>
          <a:p>
            <a:pPr marL="228600" lvl="0" indent="-228600" algn="l" rtl="0">
              <a:lnSpc>
                <a:spcPct val="90000"/>
              </a:lnSpc>
              <a:spcBef>
                <a:spcPts val="1000"/>
              </a:spcBef>
              <a:spcAft>
                <a:spcPts val="0"/>
              </a:spcAft>
              <a:buClr>
                <a:schemeClr val="dk1"/>
              </a:buClr>
              <a:buSzPct val="100000"/>
              <a:buFont typeface="Noto Sans Symbols"/>
              <a:buChar char="⮚"/>
            </a:pPr>
            <a:r>
              <a:rPr lang="el-GR" sz="2000" dirty="0"/>
              <a:t> Δημιουργική Έκφραση μέσω του τραγουδιού και των εικαστικών. </a:t>
            </a:r>
            <a:endParaRPr dirty="0"/>
          </a:p>
          <a:p>
            <a:pPr marL="228600" lvl="0" indent="-228600" algn="l" rtl="0">
              <a:lnSpc>
                <a:spcPct val="90000"/>
              </a:lnSpc>
              <a:spcBef>
                <a:spcPts val="1000"/>
              </a:spcBef>
              <a:spcAft>
                <a:spcPts val="0"/>
              </a:spcAft>
              <a:buClr>
                <a:schemeClr val="dk1"/>
              </a:buClr>
              <a:buSzPct val="100000"/>
              <a:buFont typeface="Noto Sans Symbols"/>
              <a:buChar char="⮚"/>
            </a:pPr>
            <a:r>
              <a:rPr lang="el-GR" sz="2000" dirty="0"/>
              <a:t>Συμπερίληψη και ανάπτυξη – ενίσχυση δεσμών μεταξύ των μαθητών/τριών.</a:t>
            </a:r>
            <a:endParaRPr dirty="0"/>
          </a:p>
          <a:p>
            <a:pPr marL="228600" lvl="0" indent="-228600" algn="l" rtl="0">
              <a:lnSpc>
                <a:spcPct val="90000"/>
              </a:lnSpc>
              <a:spcBef>
                <a:spcPts val="1000"/>
              </a:spcBef>
              <a:spcAft>
                <a:spcPts val="0"/>
              </a:spcAft>
              <a:buClr>
                <a:schemeClr val="dk1"/>
              </a:buClr>
              <a:buSzPct val="100000"/>
              <a:buFont typeface="Noto Sans Symbols"/>
              <a:buChar char="⮚"/>
            </a:pPr>
            <a:r>
              <a:rPr lang="el-GR" sz="2000" dirty="0"/>
              <a:t>Ανάπτυξη διαπολιτισμικής συνείδησης και σεβασμού. </a:t>
            </a:r>
            <a:endParaRPr dirty="0"/>
          </a:p>
          <a:p>
            <a:pPr marL="228600" lvl="0" indent="-228600" algn="l" rtl="0">
              <a:lnSpc>
                <a:spcPct val="90000"/>
              </a:lnSpc>
              <a:spcBef>
                <a:spcPts val="1000"/>
              </a:spcBef>
              <a:spcAft>
                <a:spcPts val="0"/>
              </a:spcAft>
              <a:buClr>
                <a:schemeClr val="dk1"/>
              </a:buClr>
              <a:buSzPct val="100000"/>
              <a:buFont typeface="Noto Sans Symbols"/>
              <a:buChar char="⮚"/>
            </a:pPr>
            <a:r>
              <a:rPr lang="el-GR" sz="2000" dirty="0"/>
              <a:t>Ανάδειξη της τοπικής διαλέκτου των </a:t>
            </a:r>
            <a:r>
              <a:rPr lang="el-GR" sz="2000" dirty="0" err="1"/>
              <a:t>Ρομά</a:t>
            </a:r>
            <a:r>
              <a:rPr lang="el-GR" sz="2000" dirty="0"/>
              <a:t> της κοινότητας. </a:t>
            </a:r>
            <a:endParaRPr dirty="0"/>
          </a:p>
          <a:p>
            <a:pPr marL="228600" lvl="0" indent="-228600" algn="l" rtl="0">
              <a:lnSpc>
                <a:spcPct val="90000"/>
              </a:lnSpc>
              <a:spcBef>
                <a:spcPts val="1000"/>
              </a:spcBef>
              <a:spcAft>
                <a:spcPts val="0"/>
              </a:spcAft>
              <a:buClr>
                <a:schemeClr val="dk1"/>
              </a:buClr>
              <a:buSzPct val="100000"/>
              <a:buFont typeface="Noto Sans Symbols"/>
              <a:buChar char="⮚"/>
            </a:pPr>
            <a:r>
              <a:rPr lang="el-GR" sz="2000" dirty="0"/>
              <a:t>Ενίσχυση ομαδικότητας και συνεργασίας.</a:t>
            </a:r>
            <a:endParaRPr dirty="0"/>
          </a:p>
          <a:p>
            <a:pPr marL="228600" lvl="0" indent="-149225" algn="l" rtl="0">
              <a:lnSpc>
                <a:spcPct val="90000"/>
              </a:lnSpc>
              <a:spcBef>
                <a:spcPts val="1000"/>
              </a:spcBef>
              <a:spcAft>
                <a:spcPts val="0"/>
              </a:spcAft>
              <a:buClr>
                <a:schemeClr val="dk1"/>
              </a:buClr>
              <a:buSzPct val="100000"/>
              <a:buFont typeface="Noto Sans Symbols"/>
              <a:buNone/>
            </a:pPr>
            <a:endParaRPr sz="2000" dirty="0">
              <a:latin typeface="Calibri"/>
              <a:ea typeface="Calibri"/>
              <a:cs typeface="Calibri"/>
              <a:sym typeface="Calibri"/>
            </a:endParaRPr>
          </a:p>
        </p:txBody>
      </p:sp>
      <p:sp>
        <p:nvSpPr>
          <p:cNvPr id="223" name="Google Shape;223;p4"/>
          <p:cNvSpPr txBox="1">
            <a:spLocks noGrp="1"/>
          </p:cNvSpPr>
          <p:nvPr>
            <p:ph type="body" idx="2"/>
          </p:nvPr>
        </p:nvSpPr>
        <p:spPr>
          <a:xfrm>
            <a:off x="6439575" y="3172551"/>
            <a:ext cx="5512068" cy="3083053"/>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l" rtl="0">
              <a:lnSpc>
                <a:spcPct val="90000"/>
              </a:lnSpc>
              <a:spcBef>
                <a:spcPts val="0"/>
              </a:spcBef>
              <a:spcAft>
                <a:spcPts val="0"/>
              </a:spcAft>
              <a:buClr>
                <a:schemeClr val="dk1"/>
              </a:buClr>
              <a:buSzPct val="100000"/>
              <a:buNone/>
            </a:pPr>
            <a:r>
              <a:rPr lang="el-GR" sz="2000" b="1"/>
              <a:t>Results – Evaluation:</a:t>
            </a:r>
            <a:endParaRPr/>
          </a:p>
          <a:p>
            <a:pPr marL="228600" lvl="0" indent="-228600" algn="l" rtl="0">
              <a:lnSpc>
                <a:spcPct val="90000"/>
              </a:lnSpc>
              <a:spcBef>
                <a:spcPts val="1000"/>
              </a:spcBef>
              <a:spcAft>
                <a:spcPts val="0"/>
              </a:spcAft>
              <a:buClr>
                <a:schemeClr val="dk1"/>
              </a:buClr>
              <a:buSzPct val="100000"/>
              <a:buFont typeface="Noto Sans Symbols"/>
              <a:buChar char="⮚"/>
            </a:pPr>
            <a:r>
              <a:rPr lang="el-GR" sz="2000"/>
              <a:t>Creative Expression through Song and Visual Arts: Encouraging students to express themselves through music and art, fostering creativity.</a:t>
            </a:r>
            <a:endParaRPr/>
          </a:p>
          <a:p>
            <a:pPr marL="228600" lvl="0" indent="-228600" algn="l" rtl="0">
              <a:lnSpc>
                <a:spcPct val="90000"/>
              </a:lnSpc>
              <a:spcBef>
                <a:spcPts val="1000"/>
              </a:spcBef>
              <a:spcAft>
                <a:spcPts val="0"/>
              </a:spcAft>
              <a:buClr>
                <a:schemeClr val="dk1"/>
              </a:buClr>
              <a:buSzPct val="100000"/>
              <a:buFont typeface="Noto Sans Symbols"/>
              <a:buChar char="⮚"/>
            </a:pPr>
            <a:r>
              <a:rPr lang="el-GR" sz="2000"/>
              <a:t>Inclusion and Development – Strengthening Bonds among Students: Promoting the inclusion of all students, enhancing teamwork, and building stronger relationships.</a:t>
            </a:r>
            <a:endParaRPr/>
          </a:p>
          <a:p>
            <a:pPr marL="228600" lvl="0" indent="-228600" algn="l" rtl="0">
              <a:lnSpc>
                <a:spcPct val="90000"/>
              </a:lnSpc>
              <a:spcBef>
                <a:spcPts val="1000"/>
              </a:spcBef>
              <a:spcAft>
                <a:spcPts val="0"/>
              </a:spcAft>
              <a:buClr>
                <a:schemeClr val="dk1"/>
              </a:buClr>
              <a:buSzPct val="100000"/>
              <a:buFont typeface="Noto Sans Symbols"/>
              <a:buChar char="⮚"/>
            </a:pPr>
            <a:r>
              <a:rPr lang="el-GR" sz="2000"/>
              <a:t>Development of Intercultural Awareness and Respect: Cultivating an understanding and appreciation of different cultures, fostering respect.</a:t>
            </a:r>
            <a:endParaRPr/>
          </a:p>
          <a:p>
            <a:pPr marL="228600" lvl="0" indent="-228600" algn="l" rtl="0">
              <a:lnSpc>
                <a:spcPct val="90000"/>
              </a:lnSpc>
              <a:spcBef>
                <a:spcPts val="1000"/>
              </a:spcBef>
              <a:spcAft>
                <a:spcPts val="0"/>
              </a:spcAft>
              <a:buClr>
                <a:schemeClr val="dk1"/>
              </a:buClr>
              <a:buSzPct val="100000"/>
              <a:buFont typeface="Noto Sans Symbols"/>
              <a:buChar char="⮚"/>
            </a:pPr>
            <a:r>
              <a:rPr lang="el-GR" sz="2000"/>
              <a:t>Highlighting the Local Roma Dialect of the Community: Emphasizing the unique language and dialect of the local Roma community, encouraging linguistic diversity.</a:t>
            </a:r>
            <a:endParaRPr/>
          </a:p>
          <a:p>
            <a:pPr marL="228600" lvl="0" indent="-228600" algn="l" rtl="0">
              <a:lnSpc>
                <a:spcPct val="90000"/>
              </a:lnSpc>
              <a:spcBef>
                <a:spcPts val="1000"/>
              </a:spcBef>
              <a:spcAft>
                <a:spcPts val="0"/>
              </a:spcAft>
              <a:buClr>
                <a:schemeClr val="dk1"/>
              </a:buClr>
              <a:buSzPct val="100000"/>
              <a:buFont typeface="Noto Sans Symbols"/>
              <a:buChar char="⮚"/>
            </a:pPr>
            <a:r>
              <a:rPr lang="el-GR" sz="2000"/>
              <a:t>Strengthening Teamwork and Cooperation: Promoting collaboration and collective efforts among students, enhancing the sense of unity.</a:t>
            </a:r>
            <a:endParaRPr/>
          </a:p>
          <a:p>
            <a:pPr marL="228600" lvl="0" indent="-149225" algn="l" rtl="0">
              <a:lnSpc>
                <a:spcPct val="90000"/>
              </a:lnSpc>
              <a:spcBef>
                <a:spcPts val="1000"/>
              </a:spcBef>
              <a:spcAft>
                <a:spcPts val="0"/>
              </a:spcAft>
              <a:buClr>
                <a:schemeClr val="dk1"/>
              </a:buClr>
              <a:buSzPct val="100000"/>
              <a:buNone/>
            </a:pPr>
            <a:endParaRPr sz="2000"/>
          </a:p>
        </p:txBody>
      </p:sp>
      <p:pic>
        <p:nvPicPr>
          <p:cNvPr id="224" name="Google Shape;224;p4"/>
          <p:cNvPicPr preferRelativeResize="0"/>
          <p:nvPr/>
        </p:nvPicPr>
        <p:blipFill rotWithShape="1">
          <a:blip r:embed="rId3">
            <a:alphaModFix/>
          </a:blip>
          <a:srcRect/>
          <a:stretch/>
        </p:blipFill>
        <p:spPr>
          <a:xfrm>
            <a:off x="0" y="6400760"/>
            <a:ext cx="3938357" cy="4572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B2E7"/>
        </a:solidFill>
        <a:effectLst/>
      </p:bgPr>
    </p:bg>
    <p:spTree>
      <p:nvGrpSpPr>
        <p:cNvPr id="1" name="Shape 228"/>
        <p:cNvGrpSpPr/>
        <p:nvPr/>
      </p:nvGrpSpPr>
      <p:grpSpPr>
        <a:xfrm>
          <a:off x="0" y="0"/>
          <a:ext cx="0" cy="0"/>
          <a:chOff x="0" y="0"/>
          <a:chExt cx="0" cy="0"/>
        </a:xfrm>
      </p:grpSpPr>
      <p:sp>
        <p:nvSpPr>
          <p:cNvPr id="229" name="Google Shape;229;p5"/>
          <p:cNvSpPr/>
          <p:nvPr/>
        </p:nvSpPr>
        <p:spPr>
          <a:xfrm>
            <a:off x="0" y="1"/>
            <a:ext cx="12192000" cy="1598340"/>
          </a:xfrm>
          <a:prstGeom prst="rect">
            <a:avLst/>
          </a:prstGeom>
          <a:solidFill>
            <a:srgbClr val="73B5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0" name="Google Shape;230;p5"/>
          <p:cNvSpPr txBox="1">
            <a:spLocks noGrp="1"/>
          </p:cNvSpPr>
          <p:nvPr>
            <p:ph type="title"/>
          </p:nvPr>
        </p:nvSpPr>
        <p:spPr>
          <a:xfrm>
            <a:off x="0" y="2"/>
            <a:ext cx="12192000" cy="572653"/>
          </a:xfrm>
          <a:prstGeom prst="rect">
            <a:avLst/>
          </a:prstGeom>
          <a:solidFill>
            <a:srgbClr val="1C6294"/>
          </a:solidFill>
          <a:ln w="38100" cap="flat" cmpd="sng">
            <a:solidFill>
              <a:srgbClr val="7F7F7F"/>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F3F3F"/>
              </a:buClr>
              <a:buSzPct val="100000"/>
              <a:buFont typeface="Calibri"/>
              <a:buNone/>
            </a:pPr>
            <a:br>
              <a:rPr lang="el-GR" sz="4000">
                <a:solidFill>
                  <a:srgbClr val="3F3F3F"/>
                </a:solidFill>
                <a:latin typeface="Calibri"/>
                <a:ea typeface="Calibri"/>
                <a:cs typeface="Calibri"/>
                <a:sym typeface="Calibri"/>
              </a:rPr>
            </a:br>
            <a:br>
              <a:rPr lang="el-GR" sz="3600">
                <a:solidFill>
                  <a:srgbClr val="3F3F3F"/>
                </a:solidFill>
                <a:latin typeface="Calibri"/>
                <a:ea typeface="Calibri"/>
                <a:cs typeface="Calibri"/>
                <a:sym typeface="Calibri"/>
              </a:rPr>
            </a:br>
            <a:endParaRPr sz="3600">
              <a:solidFill>
                <a:srgbClr val="3F3F3F"/>
              </a:solidFill>
              <a:latin typeface="Calibri"/>
              <a:ea typeface="Calibri"/>
              <a:cs typeface="Calibri"/>
              <a:sym typeface="Calibri"/>
            </a:endParaRPr>
          </a:p>
        </p:txBody>
      </p:sp>
      <p:cxnSp>
        <p:nvCxnSpPr>
          <p:cNvPr id="231" name="Google Shape;231;p5"/>
          <p:cNvCxnSpPr/>
          <p:nvPr/>
        </p:nvCxnSpPr>
        <p:spPr>
          <a:xfrm>
            <a:off x="6096000" y="2888250"/>
            <a:ext cx="0" cy="2769135"/>
          </a:xfrm>
          <a:prstGeom prst="straightConnector1">
            <a:avLst/>
          </a:prstGeom>
          <a:noFill/>
          <a:ln w="19050" cap="flat" cmpd="sng">
            <a:solidFill>
              <a:srgbClr val="7F7F7F"/>
            </a:solidFill>
            <a:prstDash val="solid"/>
            <a:miter lim="800000"/>
            <a:headEnd type="none" w="sm" len="sm"/>
            <a:tailEnd type="none" w="sm" len="sm"/>
          </a:ln>
        </p:spPr>
      </p:cxnSp>
      <p:sp>
        <p:nvSpPr>
          <p:cNvPr id="232" name="Google Shape;232;p5"/>
          <p:cNvSpPr txBox="1">
            <a:spLocks noGrp="1"/>
          </p:cNvSpPr>
          <p:nvPr>
            <p:ph type="body" idx="1"/>
          </p:nvPr>
        </p:nvSpPr>
        <p:spPr>
          <a:xfrm>
            <a:off x="1" y="569167"/>
            <a:ext cx="3946847" cy="6288831"/>
          </a:xfrm>
          <a:prstGeom prst="rect">
            <a:avLst/>
          </a:prstGeom>
          <a:solidFill>
            <a:schemeClr val="accent2"/>
          </a:solidFill>
          <a:ln>
            <a:noFill/>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lt1"/>
              </a:buClr>
              <a:buSzPts val="2000"/>
              <a:buNone/>
            </a:pPr>
            <a:endParaRPr sz="2000">
              <a:latin typeface="Calibri"/>
              <a:ea typeface="Calibri"/>
              <a:cs typeface="Calibri"/>
              <a:sym typeface="Calibri"/>
            </a:endParaRPr>
          </a:p>
          <a:p>
            <a:pPr marL="228600" lvl="0" indent="-228600" algn="ctr" rtl="0">
              <a:lnSpc>
                <a:spcPct val="90000"/>
              </a:lnSpc>
              <a:spcBef>
                <a:spcPts val="1000"/>
              </a:spcBef>
              <a:spcAft>
                <a:spcPts val="0"/>
              </a:spcAft>
              <a:buClr>
                <a:schemeClr val="lt1"/>
              </a:buClr>
              <a:buSzPts val="2800"/>
              <a:buNone/>
            </a:pPr>
            <a:endParaRPr/>
          </a:p>
          <a:p>
            <a:pPr marL="228600" lvl="0" indent="-228600" algn="ctr" rtl="0">
              <a:lnSpc>
                <a:spcPct val="90000"/>
              </a:lnSpc>
              <a:spcBef>
                <a:spcPts val="1000"/>
              </a:spcBef>
              <a:spcAft>
                <a:spcPts val="0"/>
              </a:spcAft>
              <a:buClr>
                <a:schemeClr val="lt1"/>
              </a:buClr>
              <a:buSzPts val="2800"/>
              <a:buNone/>
            </a:pPr>
            <a:endParaRPr/>
          </a:p>
          <a:p>
            <a:pPr marL="228600" lvl="0" indent="-228600" algn="ctr" rtl="0">
              <a:lnSpc>
                <a:spcPct val="90000"/>
              </a:lnSpc>
              <a:spcBef>
                <a:spcPts val="1000"/>
              </a:spcBef>
              <a:spcAft>
                <a:spcPts val="0"/>
              </a:spcAft>
              <a:buClr>
                <a:schemeClr val="lt1"/>
              </a:buClr>
              <a:buSzPts val="2800"/>
              <a:buNone/>
            </a:pPr>
            <a:endParaRPr/>
          </a:p>
          <a:p>
            <a:pPr marL="228600" lvl="0" indent="-228600" algn="ctr" rtl="0">
              <a:lnSpc>
                <a:spcPct val="90000"/>
              </a:lnSpc>
              <a:spcBef>
                <a:spcPts val="1000"/>
              </a:spcBef>
              <a:spcAft>
                <a:spcPts val="0"/>
              </a:spcAft>
              <a:buClr>
                <a:schemeClr val="lt1"/>
              </a:buClr>
              <a:buSzPts val="2800"/>
              <a:buNone/>
            </a:pPr>
            <a:r>
              <a:rPr lang="el-GR"/>
              <a:t>Το βιβλίο του σχολείου μας </a:t>
            </a:r>
            <a:br>
              <a:rPr lang="el-GR"/>
            </a:br>
            <a:r>
              <a:rPr lang="el-GR"/>
              <a:t>The book of our school</a:t>
            </a:r>
            <a:endParaRPr/>
          </a:p>
        </p:txBody>
      </p:sp>
      <p:sp>
        <p:nvSpPr>
          <p:cNvPr id="233" name="Google Shape;233;p5"/>
          <p:cNvSpPr txBox="1"/>
          <p:nvPr/>
        </p:nvSpPr>
        <p:spPr>
          <a:xfrm>
            <a:off x="3946848" y="672748"/>
            <a:ext cx="3508313" cy="6185252"/>
          </a:xfrm>
          <a:prstGeom prst="rect">
            <a:avLst/>
          </a:prstGeom>
          <a:solidFill>
            <a:srgbClr val="73B5E4"/>
          </a:solidFill>
          <a:ln w="9525" cap="flat" cmpd="sng">
            <a:solidFill>
              <a:srgbClr val="73B5E4"/>
            </a:solidFill>
            <a:prstDash val="solid"/>
            <a:round/>
            <a:headEnd type="none" w="sm" len="sm"/>
            <a:tailEnd type="none" w="sm" len="sm"/>
          </a:ln>
        </p:spPr>
        <p:txBody>
          <a:bodyPr spcFirstLastPara="1" wrap="square" lIns="91425" tIns="45700" rIns="91425" bIns="45700" anchor="t" anchorCtr="0">
            <a:normAutofit fontScale="62500" lnSpcReduction="20000"/>
          </a:bodyPr>
          <a:lstStyle/>
          <a:p>
            <a:pPr marL="228600" marR="0" lvl="0" indent="-228600" algn="l" defTabSz="914400" rtl="0" eaLnBrk="1" fontAlgn="auto" latinLnBrk="0" hangingPunct="1">
              <a:lnSpc>
                <a:spcPct val="90000"/>
              </a:lnSpc>
              <a:spcBef>
                <a:spcPts val="0"/>
              </a:spcBef>
              <a:spcAft>
                <a:spcPts val="0"/>
              </a:spcAft>
              <a:buClr>
                <a:srgbClr val="FFFFFF"/>
              </a:buClr>
              <a:buSzPct val="100000"/>
              <a:buFont typeface="Arial"/>
              <a:buNone/>
              <a:tabLst/>
              <a:defRPr/>
            </a:pPr>
            <a:r>
              <a:rPr kumimoji="0" lang="el-GR" sz="2000" b="0" i="0" u="sng" strike="noStrike" kern="0" cap="none" spc="0" normalizeH="0" baseline="0" noProof="0" dirty="0">
                <a:ln>
                  <a:noFill/>
                </a:ln>
                <a:solidFill>
                  <a:srgbClr val="FFFFFF"/>
                </a:solidFill>
                <a:effectLst/>
                <a:uLnTx/>
                <a:uFillTx/>
                <a:latin typeface="Arial"/>
                <a:ea typeface="Arial"/>
                <a:cs typeface="Arial"/>
                <a:sym typeface="Arial"/>
              </a:rPr>
              <a:t>Σκοπό</a:t>
            </a: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ς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Ενίσχυση της γλωσσικής ταυτότητας.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Βοηθά τους/τις μαθητές/</a:t>
            </a:r>
            <a:r>
              <a:rPr kumimoji="0" lang="el-GR" sz="2000" b="0" i="0" u="none" strike="noStrike" kern="0" cap="none" spc="0" normalizeH="0" baseline="0" noProof="0" dirty="0" err="1">
                <a:ln>
                  <a:noFill/>
                </a:ln>
                <a:solidFill>
                  <a:srgbClr val="FFFFFF"/>
                </a:solidFill>
                <a:effectLst/>
                <a:uLnTx/>
                <a:uFillTx/>
                <a:latin typeface="Arial"/>
                <a:ea typeface="Arial"/>
                <a:cs typeface="Arial"/>
                <a:sym typeface="Arial"/>
              </a:rPr>
              <a:t>τριες</a:t>
            </a: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l-GR" sz="2000" b="0" i="0" u="none" strike="noStrike" kern="0" cap="none" spc="0" normalizeH="0" baseline="0" noProof="0" dirty="0" err="1">
                <a:ln>
                  <a:noFill/>
                </a:ln>
                <a:solidFill>
                  <a:srgbClr val="FFFFFF"/>
                </a:solidFill>
                <a:effectLst/>
                <a:uLnTx/>
                <a:uFillTx/>
                <a:latin typeface="Arial"/>
                <a:ea typeface="Arial"/>
                <a:cs typeface="Arial"/>
                <a:sym typeface="Arial"/>
              </a:rPr>
              <a:t>Ρομά</a:t>
            </a: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 να δουν τη γλώσσα τους σε εκπαιδευτικό πλαίσιο.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Ενίσχυση ενσωμάτωσης συμπερίληψης προωθώντας το σεβασμό στη γλωσσική και πολιτισμική ποικιλομορφία.</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Ανάπτυξη συνεργασίας, δεξιοτήτων επικοινωνίας και δημιουργικότητας για τη δημιουργία του περιεχομένου του βιβλίου.</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Arial"/>
              <a:buNone/>
              <a:tabLst/>
              <a:defRPr/>
            </a:pPr>
            <a:r>
              <a:rPr kumimoji="0" lang="el-GR" sz="2000" b="0" i="0" u="sng" strike="noStrike" kern="0" cap="none" spc="0" normalizeH="0" baseline="0" noProof="0" dirty="0">
                <a:ln>
                  <a:noFill/>
                </a:ln>
                <a:solidFill>
                  <a:srgbClr val="FFFFFF"/>
                </a:solidFill>
                <a:effectLst/>
                <a:uLnTx/>
                <a:uFillTx/>
                <a:latin typeface="Arial"/>
                <a:ea typeface="Arial"/>
                <a:cs typeface="Arial"/>
                <a:sym typeface="Arial"/>
              </a:rPr>
              <a:t>Μέσα και υλικά</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Υπολογιστής, εκτυπωτής, πλαστικοποιητής , γραφική ύλη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Arial"/>
              <a:buNone/>
              <a:tabLst/>
              <a:defRPr/>
            </a:pPr>
            <a:r>
              <a:rPr kumimoji="0" lang="el-GR" sz="2000" b="0" i="0" u="sng" strike="noStrike" kern="0" cap="none" spc="0" normalizeH="0" baseline="0" noProof="0" dirty="0">
                <a:ln>
                  <a:noFill/>
                </a:ln>
                <a:solidFill>
                  <a:srgbClr val="FFFFFF"/>
                </a:solidFill>
                <a:effectLst/>
                <a:uLnTx/>
                <a:uFillTx/>
                <a:latin typeface="Arial"/>
                <a:ea typeface="Arial"/>
                <a:cs typeface="Arial"/>
                <a:sym typeface="Arial"/>
              </a:rPr>
              <a:t>Περιγραφή δραστηριότητας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Δίγλωσσο λεξικό και καθημερινοί διάλογοι στην ελληνική και στην τοπική διάλεκτο των </a:t>
            </a:r>
            <a:r>
              <a:rPr kumimoji="0" lang="el-GR" sz="2000" b="0" i="0" u="none" strike="noStrike" kern="0" cap="none" spc="0" normalizeH="0" baseline="0" noProof="0" dirty="0" err="1">
                <a:ln>
                  <a:noFill/>
                </a:ln>
                <a:solidFill>
                  <a:srgbClr val="FFFFFF"/>
                </a:solidFill>
                <a:effectLst/>
                <a:uLnTx/>
                <a:uFillTx/>
                <a:latin typeface="Arial"/>
                <a:ea typeface="Arial"/>
                <a:cs typeface="Arial"/>
                <a:sym typeface="Arial"/>
              </a:rPr>
              <a:t>Ρομά</a:t>
            </a: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Arial"/>
              <a:buNone/>
              <a:tabLst/>
              <a:defRPr/>
            </a:pPr>
            <a:r>
              <a:rPr kumimoji="0" lang="el-GR" sz="2000" b="0" i="0" u="sng" strike="noStrike" kern="0" cap="none" spc="0" normalizeH="0" baseline="0" noProof="0" dirty="0">
                <a:ln>
                  <a:noFill/>
                </a:ln>
                <a:solidFill>
                  <a:srgbClr val="FFFFFF"/>
                </a:solidFill>
                <a:effectLst/>
                <a:uLnTx/>
                <a:uFillTx/>
                <a:latin typeface="Arial"/>
                <a:ea typeface="Arial"/>
                <a:cs typeface="Arial"/>
                <a:sym typeface="Arial"/>
              </a:rPr>
              <a:t>Αποτέλεσμα – Αποτίμηση</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Ανάδειξη της γλώσσας της τοπικής διαλέκτου των </a:t>
            </a:r>
            <a:r>
              <a:rPr kumimoji="0" lang="el-GR" sz="2000" b="0" i="0" u="none" strike="noStrike" kern="0" cap="none" spc="0" normalizeH="0" baseline="0" noProof="0" dirty="0" err="1">
                <a:ln>
                  <a:noFill/>
                </a:ln>
                <a:solidFill>
                  <a:srgbClr val="FFFFFF"/>
                </a:solidFill>
                <a:effectLst/>
                <a:uLnTx/>
                <a:uFillTx/>
                <a:latin typeface="Arial"/>
                <a:ea typeface="Arial"/>
                <a:cs typeface="Arial"/>
                <a:sym typeface="Arial"/>
              </a:rPr>
              <a:t>Ρομά</a:t>
            </a: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Συμβολή του λεξικού στην κατανόηση και ανάδειξη της κουλτούρας τους.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Βελτίωση γλωσσικών δεξιοτήτων στην επίγνωση του πολιτισμού τους.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Ενεργή συμμετοχή και εμπλοκή των μαθητών/τριών.</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ct val="100000"/>
              <a:buFont typeface="Noto Sans Symbols"/>
              <a:buChar char="✔"/>
              <a:tabLst/>
              <a:defRPr/>
            </a:pPr>
            <a:r>
              <a:rPr kumimoji="0" lang="el-GR" sz="2000" b="0" i="0" u="none" strike="noStrike" kern="0" cap="none" spc="0" normalizeH="0" baseline="0" noProof="0" dirty="0">
                <a:ln>
                  <a:noFill/>
                </a:ln>
                <a:solidFill>
                  <a:srgbClr val="FFFFFF"/>
                </a:solidFill>
                <a:effectLst/>
                <a:uLnTx/>
                <a:uFillTx/>
                <a:latin typeface="Arial"/>
                <a:ea typeface="Arial"/>
                <a:cs typeface="Arial"/>
                <a:sym typeface="Arial"/>
              </a:rPr>
              <a:t>Θετική στάση και ανταπόκριση των μαθητών/τριών.</a:t>
            </a: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34" name="Google Shape;234;p5"/>
          <p:cNvPicPr preferRelativeResize="0"/>
          <p:nvPr/>
        </p:nvPicPr>
        <p:blipFill rotWithShape="1">
          <a:blip r:embed="rId3">
            <a:alphaModFix/>
          </a:blip>
          <a:srcRect/>
          <a:stretch/>
        </p:blipFill>
        <p:spPr>
          <a:xfrm>
            <a:off x="-1" y="6400760"/>
            <a:ext cx="3938357" cy="457240"/>
          </a:xfrm>
          <a:prstGeom prst="rect">
            <a:avLst/>
          </a:prstGeom>
          <a:noFill/>
          <a:ln>
            <a:noFill/>
          </a:ln>
        </p:spPr>
      </p:pic>
      <p:sp>
        <p:nvSpPr>
          <p:cNvPr id="235" name="Google Shape;235;p5"/>
          <p:cNvSpPr/>
          <p:nvPr/>
        </p:nvSpPr>
        <p:spPr>
          <a:xfrm>
            <a:off x="7716417" y="615821"/>
            <a:ext cx="4338734" cy="61247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Calibri"/>
              <a:buNone/>
              <a:tabLst/>
              <a:defRPr/>
            </a:pPr>
            <a:r>
              <a:rPr kumimoji="0" lang="el-GR" sz="1400" b="1" i="0" u="sng" strike="noStrike" kern="0" cap="none" spc="0" normalizeH="0" baseline="0" noProof="0">
                <a:ln>
                  <a:noFill/>
                </a:ln>
                <a:solidFill>
                  <a:srgbClr val="FFFFFF"/>
                </a:solidFill>
                <a:effectLst/>
                <a:uLnTx/>
                <a:uFillTx/>
                <a:latin typeface="Calibri"/>
                <a:ea typeface="Calibri"/>
                <a:cs typeface="Calibri"/>
                <a:sym typeface="Calibri"/>
              </a:rPr>
              <a:t>Purpose: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Enhancement of Linguistic Identity</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Helping Roma students view their language in an educational context.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Encouraging respect for linguistic and cultural diversity, fostering integration.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Encouraging teamwork and creativity for the creation of the book’s content.</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400"/>
              <a:buFont typeface="Noto Sans Symbols"/>
              <a:buNone/>
              <a:tabLst/>
              <a:defRPr/>
            </a:pP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400"/>
              <a:buFont typeface="Noto Sans Symbols"/>
              <a:buNone/>
              <a:tabLst/>
              <a:defRPr/>
            </a:pP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400"/>
              <a:buFont typeface="Calibri"/>
              <a:buNone/>
              <a:tabLst/>
              <a:defRPr/>
            </a:pPr>
            <a:r>
              <a:rPr kumimoji="0" lang="el-GR" sz="1400" b="1" i="0" u="sng" strike="noStrike" kern="0" cap="none" spc="0" normalizeH="0" baseline="0" noProof="0">
                <a:ln>
                  <a:noFill/>
                </a:ln>
                <a:solidFill>
                  <a:srgbClr val="FFFFFF"/>
                </a:solidFill>
                <a:effectLst/>
                <a:uLnTx/>
                <a:uFillTx/>
                <a:latin typeface="Calibri"/>
                <a:ea typeface="Calibri"/>
                <a:cs typeface="Calibri"/>
                <a:sym typeface="Calibri"/>
              </a:rPr>
              <a:t>Tools and Materials: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0" i="0" u="none" strike="noStrike" kern="0" cap="none" spc="0" normalizeH="0" baseline="0" noProof="0">
                <a:ln>
                  <a:noFill/>
                </a:ln>
                <a:solidFill>
                  <a:srgbClr val="FFFFFF"/>
                </a:solidFill>
                <a:effectLst/>
                <a:uLnTx/>
                <a:uFillTx/>
                <a:latin typeface="Calibri"/>
                <a:ea typeface="Calibri"/>
                <a:cs typeface="Calibri"/>
                <a:sym typeface="Calibri"/>
              </a:rPr>
              <a:t>Computer, printer, laminator, stationery.</a:t>
            </a: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400"/>
              <a:buFont typeface="Calibri"/>
              <a:buNone/>
              <a:tabLst/>
              <a:defRPr/>
            </a:pPr>
            <a:r>
              <a:rPr kumimoji="0" lang="el-GR" sz="1400" b="1" i="0" u="sng" strike="noStrike" kern="0" cap="none" spc="0" normalizeH="0" baseline="0" noProof="0">
                <a:ln>
                  <a:noFill/>
                </a:ln>
                <a:solidFill>
                  <a:srgbClr val="FFFFFF"/>
                </a:solidFill>
                <a:effectLst/>
                <a:uLnTx/>
                <a:uFillTx/>
                <a:latin typeface="Calibri"/>
                <a:ea typeface="Calibri"/>
                <a:cs typeface="Calibri"/>
                <a:sym typeface="Calibri"/>
              </a:rPr>
              <a:t>Activity Description: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Bilingual Dictionary and Daily Dialogues:</a:t>
            </a:r>
            <a:r>
              <a:rPr kumimoji="0" lang="el-GR" sz="1400" b="0" i="0" u="none" strike="noStrike" kern="0" cap="none" spc="0" normalizeH="0" baseline="0" noProof="0">
                <a:ln>
                  <a:noFill/>
                </a:ln>
                <a:solidFill>
                  <a:srgbClr val="FFFFFF"/>
                </a:solidFill>
                <a:effectLst/>
                <a:uLnTx/>
                <a:uFillTx/>
                <a:latin typeface="Calibri"/>
                <a:ea typeface="Calibri"/>
                <a:cs typeface="Calibri"/>
                <a:sym typeface="Calibri"/>
              </a:rPr>
              <a:t> Creating a bilingual dictionary and recording everyday dialogues in both Greek and the local Roma dialect.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400"/>
              <a:buFont typeface="Calibri"/>
              <a:buNone/>
              <a:tabLst/>
              <a:defRPr/>
            </a:pPr>
            <a:r>
              <a:rPr kumimoji="0" lang="el-GR" sz="1400" b="1" i="0" u="sng" strike="noStrike" kern="0" cap="none" spc="0" normalizeH="0" baseline="0" noProof="0">
                <a:ln>
                  <a:noFill/>
                </a:ln>
                <a:solidFill>
                  <a:srgbClr val="FFFFFF"/>
                </a:solidFill>
                <a:effectLst/>
                <a:uLnTx/>
                <a:uFillTx/>
                <a:latin typeface="Calibri"/>
                <a:ea typeface="Calibri"/>
                <a:cs typeface="Calibri"/>
                <a:sym typeface="Calibri"/>
              </a:rPr>
              <a:t>Results – Evaluation: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Promoting awareness and appreciation of the local Roma dialect.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The dictionary helps in understanding and showcasing Roma culture.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Enhancing language skills through awareness of their cultural context.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Encouraging students to take an active role in the creation process.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88900" algn="l" defTabSz="914400" rtl="0" eaLnBrk="1" fontAlgn="auto" latinLnBrk="0" hangingPunct="1">
              <a:lnSpc>
                <a:spcPct val="100000"/>
              </a:lnSpc>
              <a:spcBef>
                <a:spcPts val="0"/>
              </a:spcBef>
              <a:spcAft>
                <a:spcPts val="0"/>
              </a:spcAft>
              <a:buClr>
                <a:srgbClr val="FFFFFF"/>
              </a:buClr>
              <a:buSzPts val="1400"/>
              <a:buFont typeface="Noto Sans Symbols"/>
              <a:buChar char="✔"/>
              <a:tabLst/>
              <a:defRPr/>
            </a:pPr>
            <a:r>
              <a:rPr kumimoji="0" lang="el-GR" sz="1400" b="1" i="0" u="none" strike="noStrike" kern="0" cap="none" spc="0" normalizeH="0" baseline="0" noProof="0">
                <a:ln>
                  <a:noFill/>
                </a:ln>
                <a:solidFill>
                  <a:srgbClr val="FFFFFF"/>
                </a:solidFill>
                <a:effectLst/>
                <a:uLnTx/>
                <a:uFillTx/>
                <a:latin typeface="Calibri"/>
                <a:ea typeface="Calibri"/>
                <a:cs typeface="Calibri"/>
                <a:sym typeface="Calibri"/>
              </a:rPr>
              <a:t>Students respond positively and show interest in the activity.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6" name="Google Shape;236;p5" descr="vivlio 1.jpg"/>
          <p:cNvPicPr preferRelativeResize="0"/>
          <p:nvPr/>
        </p:nvPicPr>
        <p:blipFill rotWithShape="1">
          <a:blip r:embed="rId4">
            <a:alphaModFix/>
          </a:blip>
          <a:srcRect/>
          <a:stretch/>
        </p:blipFill>
        <p:spPr>
          <a:xfrm>
            <a:off x="214604" y="559837"/>
            <a:ext cx="3424335" cy="1847461"/>
          </a:xfrm>
          <a:prstGeom prst="rect">
            <a:avLst/>
          </a:prstGeom>
          <a:noFill/>
          <a:ln>
            <a:noFill/>
          </a:ln>
        </p:spPr>
      </p:pic>
      <p:pic>
        <p:nvPicPr>
          <p:cNvPr id="237" name="Google Shape;237;p5" descr="vivlio 2.jpg"/>
          <p:cNvPicPr preferRelativeResize="0"/>
          <p:nvPr/>
        </p:nvPicPr>
        <p:blipFill rotWithShape="1">
          <a:blip r:embed="rId5">
            <a:alphaModFix/>
          </a:blip>
          <a:srcRect/>
          <a:stretch/>
        </p:blipFill>
        <p:spPr>
          <a:xfrm>
            <a:off x="1" y="4282749"/>
            <a:ext cx="1707502" cy="2043406"/>
          </a:xfrm>
          <a:prstGeom prst="rect">
            <a:avLst/>
          </a:prstGeom>
          <a:noFill/>
          <a:ln>
            <a:noFill/>
          </a:ln>
        </p:spPr>
      </p:pic>
      <p:pic>
        <p:nvPicPr>
          <p:cNvPr id="238" name="Google Shape;238;p5" descr="vivlio 3.jpg"/>
          <p:cNvPicPr preferRelativeResize="0"/>
          <p:nvPr/>
        </p:nvPicPr>
        <p:blipFill rotWithShape="1">
          <a:blip r:embed="rId6">
            <a:alphaModFix/>
          </a:blip>
          <a:srcRect/>
          <a:stretch/>
        </p:blipFill>
        <p:spPr>
          <a:xfrm>
            <a:off x="1815376" y="4320073"/>
            <a:ext cx="1972853" cy="1950098"/>
          </a:xfrm>
          <a:prstGeom prst="rect">
            <a:avLst/>
          </a:prstGeom>
          <a:noFill/>
          <a:ln>
            <a:noFill/>
          </a:ln>
        </p:spPr>
      </p:pic>
    </p:spTree>
  </p:cSld>
  <p:clrMapOvr>
    <a:masterClrMapping/>
  </p:clrMapOvr>
</p:sld>
</file>

<file path=ppt/theme/theme1.xml><?xml version="1.0" encoding="utf-8"?>
<a:theme xmlns:a="http://schemas.openxmlformats.org/drawingml/2006/main" name="Θέμα του Office">
  <a:themeElements>
    <a:clrScheme name="Μπλε">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Θέμα του Office">
  <a:themeElements>
    <a:clrScheme name="Μπλε ΙΙ">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Μπλε ΙΙ">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Θέμα του Office">
  <a:themeElements>
    <a:clrScheme name="Μπλε ΙΙ">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474</TotalTime>
  <Words>5677</Words>
  <Application>Microsoft Office PowerPoint</Application>
  <PresentationFormat>Ευρεία οθόνη</PresentationFormat>
  <Paragraphs>429</Paragraphs>
  <Slides>22</Slides>
  <Notes>13</Notes>
  <HiddenSlides>0</HiddenSlides>
  <MMClips>2</MMClips>
  <ScaleCrop>false</ScaleCrop>
  <HeadingPairs>
    <vt:vector size="6" baseType="variant">
      <vt:variant>
        <vt:lpstr>Γραμματοσειρές που χρησιμοποιούνται</vt:lpstr>
      </vt:variant>
      <vt:variant>
        <vt:i4>12</vt:i4>
      </vt:variant>
      <vt:variant>
        <vt:lpstr>Θέμα</vt:lpstr>
      </vt:variant>
      <vt:variant>
        <vt:i4>4</vt:i4>
      </vt:variant>
      <vt:variant>
        <vt:lpstr>Τίτλοι διαφανειών</vt:lpstr>
      </vt:variant>
      <vt:variant>
        <vt:i4>22</vt:i4>
      </vt:variant>
    </vt:vector>
  </HeadingPairs>
  <TitlesOfParts>
    <vt:vector size="38" baseType="lpstr">
      <vt:lpstr>Aptos</vt:lpstr>
      <vt:lpstr>Aptos Display</vt:lpstr>
      <vt:lpstr>Arial</vt:lpstr>
      <vt:lpstr>Arial Narrow</vt:lpstr>
      <vt:lpstr>Bookman Old Style</vt:lpstr>
      <vt:lpstr>Calibri</vt:lpstr>
      <vt:lpstr>Century Gothic</vt:lpstr>
      <vt:lpstr>Myriad Pro</vt:lpstr>
      <vt:lpstr>Noto Sans Symbols</vt:lpstr>
      <vt:lpstr>Play</vt:lpstr>
      <vt:lpstr>Times New Roman</vt:lpstr>
      <vt:lpstr>Wingdings</vt:lpstr>
      <vt:lpstr>Θέμα του Office</vt:lpstr>
      <vt:lpstr>1_Θέμα του Office</vt:lpstr>
      <vt:lpstr>2_Θέμα του Office</vt:lpstr>
      <vt:lpstr>3_Θέμα του Office</vt:lpstr>
      <vt:lpstr>Παρουσίαση του PowerPoint</vt:lpstr>
      <vt:lpstr>Ινστιτούτο Εκπαιδευτικής Πολιτικής (ΙΕΠ) Institute of Educational Policy (IEP)</vt:lpstr>
      <vt:lpstr>  Ρομά στην Ελλάδα/Roma in Greece</vt:lpstr>
      <vt:lpstr> Ειδικές διατάξεις/Special educational provisions </vt:lpstr>
      <vt:lpstr> Προκλήσεις/Challenges </vt:lpstr>
      <vt:lpstr>Το σχολείο μας/Our school  </vt:lpstr>
      <vt:lpstr>Οι δράσεις μας: Διαπολιτισμικό εργαστήρι/ Ιntercultural Workshop</vt:lpstr>
      <vt:lpstr>Οι  δράσεις μας: Διαπολιτισμικό εργαστήρι/ Ιntercultural Workshopς μας/</vt:lpstr>
      <vt:lpstr>  </vt:lpstr>
      <vt:lpstr>Program Evaluation- Αξιολόγηση Προγράμματος </vt:lpstr>
      <vt:lpstr>     10ο Δημοτικό Σχ.  Νέας Ιωνίας  Βόλος, Ελλάδα  10th Elementary School of New Ionia Volos, Greece </vt:lpstr>
      <vt:lpstr>Δράσεις Ευαισθητο-ποίησης Ενεργοποίησης</vt:lpstr>
      <vt:lpstr>Δίγλωσσες Σχολικές Γιορτές </vt:lpstr>
      <vt:lpstr>Peer-to-Peer  tutoring Αλληλο-διδακτική</vt:lpstr>
      <vt:lpstr>Δημιουργία Ημερολογίου Log book</vt:lpstr>
      <vt:lpstr> Αποτίμηση/Επίδραση          Evaluation / Impact </vt:lpstr>
      <vt:lpstr>   12ο Δημοτικό Σχολείο Κομοτηνής    </vt:lpstr>
      <vt:lpstr>Οι δράσεις μας/</vt:lpstr>
      <vt:lpstr>Οι δράσεις μας/</vt:lpstr>
      <vt:lpstr> Αποτίμηση/ </vt:lpstr>
      <vt:lpstr> Βιωσιμότητα / Viability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RPPE Romani-Plurilingual Policy Experimentation</dc:title>
  <dc:creator>Κωνσταντίνος Αντωνογεώργος</dc:creator>
  <cp:lastModifiedBy>Μαρία Γελαστοπούλου</cp:lastModifiedBy>
  <cp:revision>51</cp:revision>
  <dcterms:created xsi:type="dcterms:W3CDTF">2025-03-12T17:01:16Z</dcterms:created>
  <dcterms:modified xsi:type="dcterms:W3CDTF">2025-05-19T11:05:25Z</dcterms:modified>
</cp:coreProperties>
</file>