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82" r:id="rId4"/>
    <p:sldId id="258" r:id="rId5"/>
    <p:sldId id="261" r:id="rId6"/>
    <p:sldId id="259" r:id="rId7"/>
    <p:sldId id="262" r:id="rId8"/>
    <p:sldId id="263" r:id="rId9"/>
    <p:sldId id="257" r:id="rId10"/>
    <p:sldId id="266" r:id="rId11"/>
    <p:sldId id="267" r:id="rId12"/>
    <p:sldId id="264" r:id="rId13"/>
    <p:sldId id="268" r:id="rId14"/>
    <p:sldId id="269" r:id="rId15"/>
    <p:sldId id="270" r:id="rId16"/>
    <p:sldId id="271" r:id="rId17"/>
    <p:sldId id="273" r:id="rId18"/>
    <p:sldId id="274" r:id="rId19"/>
    <p:sldId id="275" r:id="rId20"/>
    <p:sldId id="272" r:id="rId21"/>
    <p:sldId id="276" r:id="rId22"/>
    <p:sldId id="278" r:id="rId23"/>
    <p:sldId id="277" r:id="rId24"/>
    <p:sldId id="279" r:id="rId25"/>
    <p:sldId id="280" r:id="rId26"/>
    <p:sldId id="281" r:id="rId27"/>
    <p:sldId id="284" r:id="rId28"/>
    <p:sldId id="285" r:id="rId29"/>
    <p:sldId id="286" r:id="rId30"/>
    <p:sldId id="288" r:id="rId31"/>
    <p:sldId id="283" r:id="rId32"/>
    <p:sldId id="287" r:id="rId3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62" autoAdjust="0"/>
    <p:restoredTop sz="94660"/>
  </p:normalViewPr>
  <p:slideViewPr>
    <p:cSldViewPr snapToGrid="0">
      <p:cViewPr varScale="1">
        <p:scale>
          <a:sx n="85" d="100"/>
          <a:sy n="85" d="100"/>
        </p:scale>
        <p:origin x="126" y="4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l-GR"/>
          </a:p>
        </p:txBody>
      </p:sp>
      <p:sp>
        <p:nvSpPr>
          <p:cNvPr id="4" name="Θέση ημερομηνίας 3"/>
          <p:cNvSpPr>
            <a:spLocks noGrp="1"/>
          </p:cNvSpPr>
          <p:nvPr>
            <p:ph type="dt" sz="half" idx="10"/>
          </p:nvPr>
        </p:nvSpPr>
        <p:spPr/>
        <p:txBody>
          <a:bodyPr/>
          <a:lstStyle/>
          <a:p>
            <a:fld id="{9ADDEC4D-D012-4B93-AF81-19FB934B709B}" type="datetimeFigureOut">
              <a:rPr lang="el-GR" smtClean="0"/>
              <a:t>19/11/2019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ECD0A37-932C-4AA8-B949-B08E197C6387}" type="slidenum">
              <a:rPr lang="el-GR" smtClean="0"/>
              <a:t>‹#›</a:t>
            </a:fld>
            <a:endParaRPr lang="el-GR"/>
          </a:p>
        </p:txBody>
      </p:sp>
    </p:spTree>
    <p:extLst>
      <p:ext uri="{BB962C8B-B14F-4D97-AF65-F5344CB8AC3E}">
        <p14:creationId xmlns:p14="http://schemas.microsoft.com/office/powerpoint/2010/main" val="1551682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ADDEC4D-D012-4B93-AF81-19FB934B709B}" type="datetimeFigureOut">
              <a:rPr lang="el-GR" smtClean="0"/>
              <a:t>19/11/2019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ECD0A37-932C-4AA8-B949-B08E197C6387}" type="slidenum">
              <a:rPr lang="el-GR" smtClean="0"/>
              <a:t>‹#›</a:t>
            </a:fld>
            <a:endParaRPr lang="el-GR"/>
          </a:p>
        </p:txBody>
      </p:sp>
    </p:spTree>
    <p:extLst>
      <p:ext uri="{BB962C8B-B14F-4D97-AF65-F5344CB8AC3E}">
        <p14:creationId xmlns:p14="http://schemas.microsoft.com/office/powerpoint/2010/main" val="882882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ADDEC4D-D012-4B93-AF81-19FB934B709B}" type="datetimeFigureOut">
              <a:rPr lang="el-GR" smtClean="0"/>
              <a:t>19/11/2019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ECD0A37-932C-4AA8-B949-B08E197C6387}" type="slidenum">
              <a:rPr lang="el-GR" smtClean="0"/>
              <a:t>‹#›</a:t>
            </a:fld>
            <a:endParaRPr lang="el-GR"/>
          </a:p>
        </p:txBody>
      </p:sp>
    </p:spTree>
    <p:extLst>
      <p:ext uri="{BB962C8B-B14F-4D97-AF65-F5344CB8AC3E}">
        <p14:creationId xmlns:p14="http://schemas.microsoft.com/office/powerpoint/2010/main" val="2277500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ADDEC4D-D012-4B93-AF81-19FB934B709B}" type="datetimeFigureOut">
              <a:rPr lang="el-GR" smtClean="0"/>
              <a:t>19/11/2019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ECD0A37-932C-4AA8-B949-B08E197C6387}" type="slidenum">
              <a:rPr lang="el-GR" smtClean="0"/>
              <a:t>‹#›</a:t>
            </a:fld>
            <a:endParaRPr lang="el-GR"/>
          </a:p>
        </p:txBody>
      </p:sp>
    </p:spTree>
    <p:extLst>
      <p:ext uri="{BB962C8B-B14F-4D97-AF65-F5344CB8AC3E}">
        <p14:creationId xmlns:p14="http://schemas.microsoft.com/office/powerpoint/2010/main" val="1507325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Θέση ημερομηνίας 3"/>
          <p:cNvSpPr>
            <a:spLocks noGrp="1"/>
          </p:cNvSpPr>
          <p:nvPr>
            <p:ph type="dt" sz="half" idx="10"/>
          </p:nvPr>
        </p:nvSpPr>
        <p:spPr/>
        <p:txBody>
          <a:bodyPr/>
          <a:lstStyle/>
          <a:p>
            <a:fld id="{9ADDEC4D-D012-4B93-AF81-19FB934B709B}" type="datetimeFigureOut">
              <a:rPr lang="el-GR" smtClean="0"/>
              <a:t>19/11/2019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ECD0A37-932C-4AA8-B949-B08E197C6387}" type="slidenum">
              <a:rPr lang="el-GR" smtClean="0"/>
              <a:t>‹#›</a:t>
            </a:fld>
            <a:endParaRPr lang="el-GR"/>
          </a:p>
        </p:txBody>
      </p:sp>
    </p:spTree>
    <p:extLst>
      <p:ext uri="{BB962C8B-B14F-4D97-AF65-F5344CB8AC3E}">
        <p14:creationId xmlns:p14="http://schemas.microsoft.com/office/powerpoint/2010/main" val="276244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9ADDEC4D-D012-4B93-AF81-19FB934B709B}" type="datetimeFigureOut">
              <a:rPr lang="el-GR" smtClean="0"/>
              <a:t>19/11/2019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ECD0A37-932C-4AA8-B949-B08E197C6387}" type="slidenum">
              <a:rPr lang="el-GR" smtClean="0"/>
              <a:t>‹#›</a:t>
            </a:fld>
            <a:endParaRPr lang="el-GR"/>
          </a:p>
        </p:txBody>
      </p:sp>
    </p:spTree>
    <p:extLst>
      <p:ext uri="{BB962C8B-B14F-4D97-AF65-F5344CB8AC3E}">
        <p14:creationId xmlns:p14="http://schemas.microsoft.com/office/powerpoint/2010/main" val="2325205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9ADDEC4D-D012-4B93-AF81-19FB934B709B}" type="datetimeFigureOut">
              <a:rPr lang="el-GR" smtClean="0"/>
              <a:t>19/11/2019</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2ECD0A37-932C-4AA8-B949-B08E197C6387}" type="slidenum">
              <a:rPr lang="el-GR" smtClean="0"/>
              <a:t>‹#›</a:t>
            </a:fld>
            <a:endParaRPr lang="el-GR"/>
          </a:p>
        </p:txBody>
      </p:sp>
    </p:spTree>
    <p:extLst>
      <p:ext uri="{BB962C8B-B14F-4D97-AF65-F5344CB8AC3E}">
        <p14:creationId xmlns:p14="http://schemas.microsoft.com/office/powerpoint/2010/main" val="4038525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9ADDEC4D-D012-4B93-AF81-19FB934B709B}" type="datetimeFigureOut">
              <a:rPr lang="el-GR" smtClean="0"/>
              <a:t>19/11/2019</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2ECD0A37-932C-4AA8-B949-B08E197C6387}" type="slidenum">
              <a:rPr lang="el-GR" smtClean="0"/>
              <a:t>‹#›</a:t>
            </a:fld>
            <a:endParaRPr lang="el-GR"/>
          </a:p>
        </p:txBody>
      </p:sp>
    </p:spTree>
    <p:extLst>
      <p:ext uri="{BB962C8B-B14F-4D97-AF65-F5344CB8AC3E}">
        <p14:creationId xmlns:p14="http://schemas.microsoft.com/office/powerpoint/2010/main" val="4257939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9ADDEC4D-D012-4B93-AF81-19FB934B709B}" type="datetimeFigureOut">
              <a:rPr lang="el-GR" smtClean="0"/>
              <a:t>19/11/2019</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2ECD0A37-932C-4AA8-B949-B08E197C6387}" type="slidenum">
              <a:rPr lang="el-GR" smtClean="0"/>
              <a:t>‹#›</a:t>
            </a:fld>
            <a:endParaRPr lang="el-GR"/>
          </a:p>
        </p:txBody>
      </p:sp>
    </p:spTree>
    <p:extLst>
      <p:ext uri="{BB962C8B-B14F-4D97-AF65-F5344CB8AC3E}">
        <p14:creationId xmlns:p14="http://schemas.microsoft.com/office/powerpoint/2010/main" val="2128150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9ADDEC4D-D012-4B93-AF81-19FB934B709B}" type="datetimeFigureOut">
              <a:rPr lang="el-GR" smtClean="0"/>
              <a:t>19/11/2019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ECD0A37-932C-4AA8-B949-B08E197C6387}" type="slidenum">
              <a:rPr lang="el-GR" smtClean="0"/>
              <a:t>‹#›</a:t>
            </a:fld>
            <a:endParaRPr lang="el-GR"/>
          </a:p>
        </p:txBody>
      </p:sp>
    </p:spTree>
    <p:extLst>
      <p:ext uri="{BB962C8B-B14F-4D97-AF65-F5344CB8AC3E}">
        <p14:creationId xmlns:p14="http://schemas.microsoft.com/office/powerpoint/2010/main" val="3854826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9ADDEC4D-D012-4B93-AF81-19FB934B709B}" type="datetimeFigureOut">
              <a:rPr lang="el-GR" smtClean="0"/>
              <a:t>19/11/2019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ECD0A37-932C-4AA8-B949-B08E197C6387}" type="slidenum">
              <a:rPr lang="el-GR" smtClean="0"/>
              <a:t>‹#›</a:t>
            </a:fld>
            <a:endParaRPr lang="el-GR"/>
          </a:p>
        </p:txBody>
      </p:sp>
    </p:spTree>
    <p:extLst>
      <p:ext uri="{BB962C8B-B14F-4D97-AF65-F5344CB8AC3E}">
        <p14:creationId xmlns:p14="http://schemas.microsoft.com/office/powerpoint/2010/main" val="2672373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DDEC4D-D012-4B93-AF81-19FB934B709B}" type="datetimeFigureOut">
              <a:rPr lang="el-GR" smtClean="0"/>
              <a:t>19/11/2019</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CD0A37-932C-4AA8-B949-B08E197C6387}" type="slidenum">
              <a:rPr lang="el-GR" smtClean="0"/>
              <a:t>‹#›</a:t>
            </a:fld>
            <a:endParaRPr lang="el-GR"/>
          </a:p>
        </p:txBody>
      </p:sp>
    </p:spTree>
    <p:extLst>
      <p:ext uri="{BB962C8B-B14F-4D97-AF65-F5344CB8AC3E}">
        <p14:creationId xmlns:p14="http://schemas.microsoft.com/office/powerpoint/2010/main" val="725081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ebooks.edu.gr/modules/ebook/show.php/DSGL-C128/681/4517,20388/"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http://ellid.schools.ac.cy/archeia/ypostiriktiko_yliko/katalogos_ergaleion_katanoisis_paragogis_graptou_proforikou_logou_ellinika_dde.pdf"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iep.edu.gr/el/humanities-yliko/yliko-gia-g-lykeiou"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greek-language.gr/greekLang/studies/guide/thema_f2/index.htm2001" TargetMode="External"/><Relationship Id="rId2" Type="http://schemas.openxmlformats.org/officeDocument/2006/relationships/hyperlink" Target="http://ebooks.edu.gr/modules/ebook/show.php/DSGL-C128/680/4509,2030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sz="3600" dirty="0" smtClean="0"/>
              <a:t>Νέοι προσανατολισμοί στο μάθημα των Αρχαίων Ελληνικών Γ΄ Λυκείου: Η κατανόηση των αρχαίων ελληνικών κειμένων</a:t>
            </a:r>
            <a:endParaRPr lang="el-GR" sz="3600" dirty="0"/>
          </a:p>
        </p:txBody>
      </p:sp>
      <p:sp>
        <p:nvSpPr>
          <p:cNvPr id="3" name="Υπότιτλος 2"/>
          <p:cNvSpPr>
            <a:spLocks noGrp="1"/>
          </p:cNvSpPr>
          <p:nvPr>
            <p:ph type="subTitle" idx="1"/>
          </p:nvPr>
        </p:nvSpPr>
        <p:spPr/>
        <p:txBody>
          <a:bodyPr/>
          <a:lstStyle/>
          <a:p>
            <a:r>
              <a:rPr lang="el-GR" dirty="0" smtClean="0"/>
              <a:t>Λευτέρης Βεκρής </a:t>
            </a:r>
          </a:p>
          <a:p>
            <a:r>
              <a:rPr lang="el-GR" dirty="0" smtClean="0"/>
              <a:t>Σύμβουλος Α΄ ΙΕΠ</a:t>
            </a:r>
          </a:p>
          <a:p>
            <a:endParaRPr lang="el-GR" dirty="0"/>
          </a:p>
        </p:txBody>
      </p:sp>
    </p:spTree>
    <p:extLst>
      <p:ext uri="{BB962C8B-B14F-4D97-AF65-F5344CB8AC3E}">
        <p14:creationId xmlns:p14="http://schemas.microsoft.com/office/powerpoint/2010/main" val="3716895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Τύποι ερωτήσεων για την κατανόηση των κειμένων</a:t>
            </a:r>
            <a:endParaRPr lang="el-GR" sz="3600" dirty="0"/>
          </a:p>
        </p:txBody>
      </p:sp>
      <p:sp>
        <p:nvSpPr>
          <p:cNvPr id="3" name="Θέση περιεχομένου 2"/>
          <p:cNvSpPr>
            <a:spLocks noGrp="1"/>
          </p:cNvSpPr>
          <p:nvPr>
            <p:ph idx="1"/>
          </p:nvPr>
        </p:nvSpPr>
        <p:spPr/>
        <p:txBody>
          <a:bodyPr>
            <a:normAutofit fontScale="92500" lnSpcReduction="10000"/>
          </a:bodyPr>
          <a:lstStyle/>
          <a:p>
            <a:r>
              <a:rPr lang="el-GR" dirty="0"/>
              <a:t>Πληροφοριακές Ερωτήσεις (</a:t>
            </a:r>
            <a:r>
              <a:rPr lang="el-GR" dirty="0" err="1"/>
              <a:t>Literal</a:t>
            </a:r>
            <a:r>
              <a:rPr lang="el-GR" dirty="0"/>
              <a:t>):</a:t>
            </a:r>
          </a:p>
          <a:p>
            <a:pPr marL="0" indent="0">
              <a:buNone/>
            </a:pPr>
            <a:r>
              <a:rPr lang="el-GR" dirty="0"/>
              <a:t>Εντοπισμός και εξαγωγή πληροφοριών που εντοπίζονται ρητώς στο κείμενο</a:t>
            </a:r>
            <a:r>
              <a:rPr lang="el-GR" dirty="0" smtClean="0"/>
              <a:t>.</a:t>
            </a:r>
          </a:p>
          <a:p>
            <a:r>
              <a:rPr lang="el-GR" dirty="0" smtClean="0"/>
              <a:t>Επαγωγικές - Συμπερασματικές </a:t>
            </a:r>
            <a:r>
              <a:rPr lang="el-GR" dirty="0"/>
              <a:t>Ερωτήσεις </a:t>
            </a:r>
            <a:r>
              <a:rPr lang="el-GR" dirty="0" smtClean="0"/>
              <a:t>( </a:t>
            </a:r>
            <a:r>
              <a:rPr lang="en-US" dirty="0" smtClean="0"/>
              <a:t>Deductive - </a:t>
            </a:r>
            <a:r>
              <a:rPr lang="el-GR" dirty="0" err="1" smtClean="0"/>
              <a:t>Inferential</a:t>
            </a:r>
            <a:r>
              <a:rPr lang="el-GR" dirty="0" smtClean="0"/>
              <a:t>):</a:t>
            </a:r>
          </a:p>
          <a:p>
            <a:pPr marL="0" indent="0">
              <a:buNone/>
            </a:pPr>
            <a:r>
              <a:rPr lang="el-GR" dirty="0" smtClean="0"/>
              <a:t>Οι απαντήσεις  προκύπτουν από συνδυασμό στοιχείων του κειμένου ή και από αξιοποίηση </a:t>
            </a:r>
            <a:r>
              <a:rPr lang="el-GR" dirty="0" err="1" smtClean="0"/>
              <a:t>προϋπαρχουσών</a:t>
            </a:r>
            <a:r>
              <a:rPr lang="el-GR" dirty="0" smtClean="0"/>
              <a:t>  γνώσεων (από προηγούμενες ενότητες ή από «</a:t>
            </a:r>
            <a:r>
              <a:rPr lang="el-GR" dirty="0" err="1" smtClean="0"/>
              <a:t>περικειμενικές</a:t>
            </a:r>
            <a:r>
              <a:rPr lang="el-GR" dirty="0" smtClean="0"/>
              <a:t>» πληροφορίες που υπάρχουν στα εισαγωγικά σημειώματα). </a:t>
            </a:r>
          </a:p>
          <a:p>
            <a:r>
              <a:rPr lang="el-GR" dirty="0" err="1" smtClean="0"/>
              <a:t>Aξιολογικές</a:t>
            </a:r>
            <a:r>
              <a:rPr lang="el-GR" dirty="0" smtClean="0"/>
              <a:t>-Κριτικές </a:t>
            </a:r>
            <a:r>
              <a:rPr lang="el-GR" dirty="0"/>
              <a:t>Ερωτήσεις (</a:t>
            </a:r>
            <a:r>
              <a:rPr lang="el-GR" dirty="0" err="1"/>
              <a:t>Evaluative</a:t>
            </a:r>
            <a:r>
              <a:rPr lang="el-GR" dirty="0"/>
              <a:t>-</a:t>
            </a:r>
            <a:r>
              <a:rPr lang="el-GR" dirty="0" err="1"/>
              <a:t>Critical</a:t>
            </a:r>
            <a:r>
              <a:rPr lang="el-GR" dirty="0" smtClean="0"/>
              <a:t>): </a:t>
            </a:r>
            <a:endParaRPr lang="el-GR" dirty="0"/>
          </a:p>
          <a:p>
            <a:pPr marL="0" indent="0">
              <a:buNone/>
            </a:pPr>
            <a:r>
              <a:rPr lang="el-GR" dirty="0"/>
              <a:t>Προβληματισμός και αξιολόγηση επί του περιεχομένου, της δομής και </a:t>
            </a:r>
            <a:r>
              <a:rPr lang="el-GR" dirty="0" smtClean="0"/>
              <a:t>της γλώσσας </a:t>
            </a:r>
            <a:r>
              <a:rPr lang="el-GR" dirty="0"/>
              <a:t>του κειμένου. Αναπτύσσονται αξιολογικές κρίσεις σε σχέση με </a:t>
            </a:r>
            <a:r>
              <a:rPr lang="el-GR" dirty="0" smtClean="0"/>
              <a:t>το κείμενο</a:t>
            </a:r>
            <a:r>
              <a:rPr lang="el-GR" dirty="0"/>
              <a:t>. Εκφράζονται προσωπικές απόψεις και κατατίθενται νέες ιδέες.</a:t>
            </a:r>
          </a:p>
        </p:txBody>
      </p:sp>
    </p:spTree>
    <p:extLst>
      <p:ext uri="{BB962C8B-B14F-4D97-AF65-F5344CB8AC3E}">
        <p14:creationId xmlns:p14="http://schemas.microsoft.com/office/powerpoint/2010/main" val="3638831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Σημαντική παρατήρηση</a:t>
            </a:r>
            <a:endParaRPr lang="el-GR" sz="3600" dirty="0"/>
          </a:p>
        </p:txBody>
      </p:sp>
      <p:sp>
        <p:nvSpPr>
          <p:cNvPr id="3" name="Θέση περιεχομένου 2"/>
          <p:cNvSpPr>
            <a:spLocks noGrp="1"/>
          </p:cNvSpPr>
          <p:nvPr>
            <p:ph idx="1"/>
          </p:nvPr>
        </p:nvSpPr>
        <p:spPr/>
        <p:txBody>
          <a:bodyPr/>
          <a:lstStyle/>
          <a:p>
            <a:r>
              <a:rPr lang="el-GR" dirty="0" smtClean="0"/>
              <a:t>Στα γραπτά διαγωνίσματα </a:t>
            </a:r>
            <a:r>
              <a:rPr lang="el-GR" dirty="0"/>
              <a:t>η ομάδα Α αποτελείται από «πληροφοριακές» και «επαγωγικές» ερωτήσεις</a:t>
            </a:r>
            <a:r>
              <a:rPr lang="el-GR" dirty="0" smtClean="0"/>
              <a:t>,</a:t>
            </a:r>
          </a:p>
          <a:p>
            <a:r>
              <a:rPr lang="el-GR" dirty="0" smtClean="0"/>
              <a:t> η </a:t>
            </a:r>
            <a:r>
              <a:rPr lang="el-GR" dirty="0"/>
              <a:t>ομάδα Β από ερμηνευτικές – συμπερασματικές και αξιολογικές</a:t>
            </a:r>
          </a:p>
          <a:p>
            <a:endParaRPr lang="el-GR" dirty="0"/>
          </a:p>
        </p:txBody>
      </p:sp>
    </p:spTree>
    <p:extLst>
      <p:ext uri="{BB962C8B-B14F-4D97-AF65-F5344CB8AC3E}">
        <p14:creationId xmlns:p14="http://schemas.microsoft.com/office/powerpoint/2010/main" val="54794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Εν κατακλείδι </a:t>
            </a:r>
            <a:endParaRPr lang="el-GR" dirty="0"/>
          </a:p>
        </p:txBody>
      </p:sp>
      <p:sp>
        <p:nvSpPr>
          <p:cNvPr id="3" name="Θέση περιεχομένου 2"/>
          <p:cNvSpPr>
            <a:spLocks noGrp="1"/>
          </p:cNvSpPr>
          <p:nvPr>
            <p:ph idx="1"/>
          </p:nvPr>
        </p:nvSpPr>
        <p:spPr/>
        <p:txBody>
          <a:bodyPr/>
          <a:lstStyle/>
          <a:p>
            <a:pPr marL="0" indent="0">
              <a:buNone/>
            </a:pPr>
            <a:r>
              <a:rPr lang="el-GR" dirty="0" smtClean="0"/>
              <a:t>Αναζητούμε την ισορροπημένη διδασκαλία ανάμεσα στο :</a:t>
            </a:r>
          </a:p>
          <a:p>
            <a:pPr marL="0" indent="0">
              <a:buNone/>
            </a:pPr>
            <a:endParaRPr lang="el-GR" dirty="0" smtClean="0"/>
          </a:p>
          <a:p>
            <a:pPr marL="0" indent="0">
              <a:buNone/>
            </a:pPr>
            <a:r>
              <a:rPr lang="el-GR" dirty="0"/>
              <a:t> </a:t>
            </a:r>
            <a:r>
              <a:rPr lang="el-GR" dirty="0" smtClean="0"/>
              <a:t>          ΚΕΙΜΕΝΟ – ΠΕΡΙΚΕΙΜΕΝΟ – ΔΙΑΚΕΙΜΕΝΟ - ΣΥΓΚΕΙΜΕΝΟ</a:t>
            </a:r>
            <a:endParaRPr lang="el-GR" dirty="0"/>
          </a:p>
        </p:txBody>
      </p:sp>
    </p:spTree>
    <p:extLst>
      <p:ext uri="{BB962C8B-B14F-4D97-AF65-F5344CB8AC3E}">
        <p14:creationId xmlns:p14="http://schemas.microsoft.com/office/powerpoint/2010/main" val="2907221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56333"/>
            <a:ext cx="10515600" cy="1325563"/>
          </a:xfrm>
        </p:spPr>
        <p:txBody>
          <a:bodyPr>
            <a:normAutofit fontScale="90000"/>
          </a:bodyPr>
          <a:lstStyle/>
          <a:p>
            <a:pPr algn="ctr"/>
            <a:r>
              <a:rPr lang="el-GR" sz="3600" dirty="0" smtClean="0"/>
              <a:t>Β΄ μέρος (Σχεδιασμός μιας ενδεικτικής διδακτικής πορείας)</a:t>
            </a:r>
            <a:br>
              <a:rPr lang="el-GR" sz="3600" dirty="0" smtClean="0"/>
            </a:br>
            <a:r>
              <a:rPr lang="el-GR" sz="3100" dirty="0" smtClean="0"/>
              <a:t>1</a:t>
            </a:r>
            <a:r>
              <a:rPr lang="el-GR" sz="3100" baseline="30000" dirty="0" smtClean="0"/>
              <a:t>η</a:t>
            </a:r>
            <a:r>
              <a:rPr lang="el-GR" sz="3100" dirty="0" smtClean="0"/>
              <a:t> θεματική ενότητα: Η αντίληψη για τη φιλοσοφία: η φιλοσοφία και η διαμόρφωση του ανθρώπου</a:t>
            </a:r>
            <a:endParaRPr lang="el-GR" sz="3100" dirty="0"/>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dirty="0" smtClean="0"/>
              <a:t>Προτεινόμενη διδακτική πορεία:</a:t>
            </a:r>
          </a:p>
          <a:p>
            <a:pPr marL="514350" indent="-514350">
              <a:buAutoNum type="arabicPeriod"/>
            </a:pPr>
            <a:r>
              <a:rPr lang="el-GR" dirty="0" err="1" smtClean="0"/>
              <a:t>Προαναγνωστική</a:t>
            </a:r>
            <a:r>
              <a:rPr lang="el-GR" dirty="0" smtClean="0"/>
              <a:t> φάση: </a:t>
            </a:r>
            <a:r>
              <a:rPr lang="en-US" i="1" dirty="0" smtClean="0"/>
              <a:t>(</a:t>
            </a:r>
            <a:r>
              <a:rPr lang="el-GR" i="1" dirty="0" smtClean="0"/>
              <a:t>Για όλη τη θεματική ενότητα)</a:t>
            </a:r>
          </a:p>
          <a:p>
            <a:pPr marL="0" indent="0">
              <a:buNone/>
            </a:pPr>
            <a:r>
              <a:rPr lang="el-GR" dirty="0"/>
              <a:t> </a:t>
            </a:r>
            <a:r>
              <a:rPr lang="el-GR" dirty="0" smtClean="0"/>
              <a:t>- Συλλογή </a:t>
            </a:r>
            <a:r>
              <a:rPr lang="el-GR" dirty="0"/>
              <a:t>διάφορων ιδεών (καταιγισμός ιδεών) από τους μαθητές</a:t>
            </a:r>
          </a:p>
          <a:p>
            <a:pPr marL="0" indent="0">
              <a:buNone/>
            </a:pPr>
            <a:r>
              <a:rPr lang="el-GR" dirty="0"/>
              <a:t>Ο καθηγητής κάνει πιο λεπτομερείς ερωτήσεις που συνδέονται με το περιεχόμενο του κειμένου και προσπαθεί να εκμαιεύσει διάφορες ιδέες από τους μαθητές τις οποίες μπορεί να καταγράψει επιγραμματικά στον πίνακα. </a:t>
            </a:r>
            <a:endParaRPr lang="el-GR" dirty="0" smtClean="0"/>
          </a:p>
          <a:p>
            <a:pPr marL="0" indent="0">
              <a:buNone/>
            </a:pPr>
            <a:r>
              <a:rPr lang="el-GR" dirty="0" smtClean="0"/>
              <a:t>Π.χ. Ο καθηγητής θέτει το ερώτημα : «Γιατί (να) φιλοσοφεί ο άνθρωπος;» και καταγράφει τις απαντήσεις των μαθητών και στη συνέχεια προχωρεί στην κυρίως αναγνωστική φάση κατά την οποία οι μαθητές και οι μαθήτριες αντλούν απαντήσεις από τα κείμενα.  </a:t>
            </a:r>
            <a:endParaRPr lang="el-GR" dirty="0"/>
          </a:p>
        </p:txBody>
      </p:sp>
    </p:spTree>
    <p:extLst>
      <p:ext uri="{BB962C8B-B14F-4D97-AF65-F5344CB8AC3E}">
        <p14:creationId xmlns:p14="http://schemas.microsoft.com/office/powerpoint/2010/main" val="113132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Ή (εναλλακτικά)</a:t>
            </a:r>
            <a:endParaRPr lang="el-GR" dirty="0"/>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dirty="0" err="1" smtClean="0"/>
              <a:t>Προαναγνωστική</a:t>
            </a:r>
            <a:r>
              <a:rPr lang="el-GR" dirty="0" smtClean="0"/>
              <a:t> φάση</a:t>
            </a:r>
          </a:p>
          <a:p>
            <a:pPr marL="0" indent="0">
              <a:buNone/>
            </a:pPr>
            <a:r>
              <a:rPr lang="el-GR" dirty="0" smtClean="0"/>
              <a:t> </a:t>
            </a:r>
            <a:r>
              <a:rPr lang="el-GR" dirty="0"/>
              <a:t>- Ανταλλαγή απόψεων μεταξύ των μαθητών</a:t>
            </a:r>
          </a:p>
          <a:p>
            <a:pPr marL="0" indent="0">
              <a:buNone/>
            </a:pPr>
            <a:r>
              <a:rPr lang="el-GR" dirty="0"/>
              <a:t>Ο καθηγητής δίνει στους μαθητές κάποια στοιχεία από το κείμενο όπως λέξεις, φράσεις ή τίτλους παραγράφων και τους προτρέπει να συνεργαστούν σε ζευγάρια ή ομάδες για να ανταλλάξουν πληροφορίες. </a:t>
            </a:r>
            <a:endParaRPr lang="el-GR" dirty="0" smtClean="0"/>
          </a:p>
          <a:p>
            <a:pPr marL="0" indent="0">
              <a:buNone/>
            </a:pPr>
            <a:r>
              <a:rPr lang="el-GR" dirty="0" smtClean="0"/>
              <a:t>   π.χ. Μπορούν να τεθούν οι τίτλοι των διδακτικών ενοτήτων και να τεθούν ως ερωτήματα. </a:t>
            </a:r>
          </a:p>
          <a:p>
            <a:pPr marL="0" indent="0">
              <a:buNone/>
            </a:pPr>
            <a:r>
              <a:rPr lang="el-GR" i="1" dirty="0" smtClean="0"/>
              <a:t>Σχόλιο: Με αυτό τον τρόπο αξιοποιούνται προηγούμενες γνώσεις-εμπειρίες των μαθητών και των μαθητριών και προσανατολίζονται για την κυρίως αναγνωστική φάση. Αξιοποιούνται οι προϋπάρχουσες γνώσεις του μαθητή/ -</a:t>
            </a:r>
            <a:r>
              <a:rPr lang="el-GR" i="1" dirty="0" err="1" smtClean="0"/>
              <a:t>τριας</a:t>
            </a:r>
            <a:r>
              <a:rPr lang="el-GR" i="1" dirty="0" smtClean="0"/>
              <a:t> ως διακείμενο. </a:t>
            </a:r>
            <a:endParaRPr lang="el-GR" i="1" dirty="0"/>
          </a:p>
        </p:txBody>
      </p:sp>
    </p:spTree>
    <p:extLst>
      <p:ext uri="{BB962C8B-B14F-4D97-AF65-F5344CB8AC3E}">
        <p14:creationId xmlns:p14="http://schemas.microsoft.com/office/powerpoint/2010/main" val="1876222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Αναγνωστική φάση (1</a:t>
            </a:r>
            <a:r>
              <a:rPr lang="el-GR" sz="3200" baseline="30000" dirty="0" smtClean="0"/>
              <a:t>η</a:t>
            </a:r>
            <a:r>
              <a:rPr lang="el-GR" sz="3200" dirty="0" smtClean="0"/>
              <a:t> διδακτική ενότητα : Γιατί φιλοσοφεί ο άνθρωπος)</a:t>
            </a:r>
            <a:endParaRPr lang="el-GR" sz="3200" dirty="0"/>
          </a:p>
        </p:txBody>
      </p:sp>
      <p:sp>
        <p:nvSpPr>
          <p:cNvPr id="3" name="Θέση περιεχομένου 2"/>
          <p:cNvSpPr>
            <a:spLocks noGrp="1"/>
          </p:cNvSpPr>
          <p:nvPr>
            <p:ph idx="1"/>
          </p:nvPr>
        </p:nvSpPr>
        <p:spPr/>
        <p:txBody>
          <a:bodyPr>
            <a:normAutofit fontScale="77500" lnSpcReduction="20000"/>
          </a:bodyPr>
          <a:lstStyle/>
          <a:p>
            <a:r>
              <a:rPr lang="el-GR" dirty="0"/>
              <a:t> Δραστηριότητες κατανόησης του γενικού νοήματος</a:t>
            </a:r>
          </a:p>
          <a:p>
            <a:pPr marL="0" indent="0">
              <a:buNone/>
            </a:pPr>
            <a:r>
              <a:rPr lang="el-GR" dirty="0"/>
              <a:t>Οι δραστηριότητες αυτές ακολουθούν την πρώτη ανάγνωση του κειμένου και μπορεί να αφορούν </a:t>
            </a:r>
            <a:r>
              <a:rPr lang="el-GR" dirty="0" smtClean="0"/>
              <a:t>σε γενικές </a:t>
            </a:r>
            <a:r>
              <a:rPr lang="el-GR" dirty="0"/>
              <a:t>ερωτήσεις πάνω στο κείμενο, τη συμπλήρωση κάποιου διαγράμματος με </a:t>
            </a:r>
            <a:r>
              <a:rPr lang="el-GR" dirty="0" smtClean="0"/>
              <a:t>τα κυριότερα σημεία ή </a:t>
            </a:r>
            <a:r>
              <a:rPr lang="el-GR" dirty="0"/>
              <a:t>τον έλεγχο τυχόν ασκήσεων πρόβλεψης που έγιναν στο </a:t>
            </a:r>
            <a:r>
              <a:rPr lang="el-GR" dirty="0" err="1" smtClean="0"/>
              <a:t>προαναγνωστικό</a:t>
            </a:r>
            <a:r>
              <a:rPr lang="el-GR" dirty="0" smtClean="0"/>
              <a:t> στάδιο.</a:t>
            </a:r>
          </a:p>
          <a:p>
            <a:pPr marL="0" indent="0">
              <a:buNone/>
            </a:pPr>
            <a:r>
              <a:rPr lang="el-GR" dirty="0" smtClean="0"/>
              <a:t>Π.χ.  Ποια απάντηση δίνει ο Αριστοτέλης στο ίδιο ερώτημ</a:t>
            </a:r>
            <a:r>
              <a:rPr lang="el-GR" dirty="0"/>
              <a:t>α</a:t>
            </a:r>
            <a:r>
              <a:rPr lang="el-GR" dirty="0" smtClean="0"/>
              <a:t>; </a:t>
            </a:r>
            <a:endParaRPr lang="el-GR" dirty="0"/>
          </a:p>
          <a:p>
            <a:pPr marL="0" indent="0">
              <a:buNone/>
            </a:pPr>
            <a:endParaRPr lang="el-GR" dirty="0"/>
          </a:p>
          <a:p>
            <a:r>
              <a:rPr lang="el-GR" dirty="0" smtClean="0"/>
              <a:t> </a:t>
            </a:r>
            <a:r>
              <a:rPr lang="el-GR" dirty="0"/>
              <a:t>Δραστηριότητες λεπτομερούς κατανόησης </a:t>
            </a:r>
            <a:r>
              <a:rPr lang="el-GR" dirty="0" smtClean="0"/>
              <a:t>περιεχομένου (</a:t>
            </a:r>
            <a:r>
              <a:rPr lang="el-GR" dirty="0"/>
              <a:t>πληροφοριακές ερωτήσεις/ Τι λέει το κείμενο</a:t>
            </a:r>
            <a:r>
              <a:rPr lang="el-GR" dirty="0" smtClean="0"/>
              <a:t>;)</a:t>
            </a:r>
          </a:p>
          <a:p>
            <a:pPr>
              <a:buFontTx/>
              <a:buChar char="-"/>
            </a:pPr>
            <a:r>
              <a:rPr lang="el-GR" dirty="0" smtClean="0"/>
              <a:t>Με βάση τη γλώσσα του πρωτότυπου κειμένου :</a:t>
            </a:r>
          </a:p>
          <a:p>
            <a:pPr marL="0" indent="0">
              <a:buNone/>
            </a:pPr>
            <a:r>
              <a:rPr lang="el-GR" dirty="0" smtClean="0"/>
              <a:t>        - Να αναζητήσετε στο κείμενο όλους τους τρόπους αιτιολόγησης . Τι αιτιολογούν κάθε φορά; </a:t>
            </a:r>
          </a:p>
          <a:p>
            <a:pPr marL="0" indent="0">
              <a:buNone/>
            </a:pPr>
            <a:r>
              <a:rPr lang="el-GR" dirty="0" smtClean="0"/>
              <a:t>        -  Μετά την ανάλυση των προσδιορισμών της αιτίας εμπλουτίστε την αρχική σας απάντηση. </a:t>
            </a:r>
          </a:p>
          <a:p>
            <a:pPr>
              <a:buFont typeface="Courier New" pitchFamily="49" charset="0"/>
              <a:buChar char="o"/>
            </a:pPr>
            <a:endParaRPr lang="el-GR" dirty="0"/>
          </a:p>
          <a:p>
            <a:endParaRPr lang="el-GR" dirty="0"/>
          </a:p>
        </p:txBody>
      </p:sp>
    </p:spTree>
    <p:extLst>
      <p:ext uri="{BB962C8B-B14F-4D97-AF65-F5344CB8AC3E}">
        <p14:creationId xmlns:p14="http://schemas.microsoft.com/office/powerpoint/2010/main" val="30065801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solidFill>
                  <a:prstClr val="black"/>
                </a:solidFill>
              </a:rPr>
              <a:t>Αναγνωστική φάση (1</a:t>
            </a:r>
            <a:r>
              <a:rPr lang="el-GR" sz="3200" baseline="30000" dirty="0">
                <a:solidFill>
                  <a:prstClr val="black"/>
                </a:solidFill>
              </a:rPr>
              <a:t>η</a:t>
            </a:r>
            <a:r>
              <a:rPr lang="el-GR" sz="3200" dirty="0">
                <a:solidFill>
                  <a:prstClr val="black"/>
                </a:solidFill>
              </a:rPr>
              <a:t> διδακτική ενότητα : Γιατί φιλοσοφεί ο άνθρωπος)</a:t>
            </a:r>
            <a:endParaRPr lang="el-GR" sz="3600" dirty="0"/>
          </a:p>
        </p:txBody>
      </p:sp>
      <p:sp>
        <p:nvSpPr>
          <p:cNvPr id="3" name="Θέση περιεχομένου 2"/>
          <p:cNvSpPr>
            <a:spLocks noGrp="1"/>
          </p:cNvSpPr>
          <p:nvPr>
            <p:ph idx="1"/>
          </p:nvPr>
        </p:nvSpPr>
        <p:spPr/>
        <p:txBody>
          <a:bodyPr>
            <a:normAutofit lnSpcReduction="10000"/>
          </a:bodyPr>
          <a:lstStyle/>
          <a:p>
            <a:pPr marL="0" indent="0">
              <a:buNone/>
            </a:pPr>
            <a:r>
              <a:rPr lang="el-GR" dirty="0"/>
              <a:t>Ας εμβαθύνουμε στο νόημα του κειμένου</a:t>
            </a:r>
          </a:p>
          <a:p>
            <a:pPr marL="0" indent="0">
              <a:buNone/>
            </a:pPr>
            <a:r>
              <a:rPr lang="el-GR" dirty="0"/>
              <a:t>1. Ο Αριστοτέλης θεωρεί τη φιλοσοφία </a:t>
            </a:r>
            <a:r>
              <a:rPr lang="el-GR" dirty="0" err="1"/>
              <a:t>ὡς</a:t>
            </a:r>
            <a:r>
              <a:rPr lang="el-GR" dirty="0"/>
              <a:t> μόνην </a:t>
            </a:r>
            <a:r>
              <a:rPr lang="el-GR" dirty="0" err="1"/>
              <a:t>οὖσαν</a:t>
            </a:r>
            <a:r>
              <a:rPr lang="el-GR" dirty="0"/>
              <a:t> </a:t>
            </a:r>
            <a:r>
              <a:rPr lang="el-GR" dirty="0" err="1"/>
              <a:t>ἐλευθέραν</a:t>
            </a:r>
            <a:r>
              <a:rPr lang="el-GR" dirty="0"/>
              <a:t> </a:t>
            </a:r>
            <a:r>
              <a:rPr lang="el-GR" dirty="0" err="1"/>
              <a:t>τῶν</a:t>
            </a:r>
            <a:r>
              <a:rPr lang="el-GR" dirty="0"/>
              <a:t> </a:t>
            </a:r>
            <a:r>
              <a:rPr lang="el-GR" dirty="0" err="1"/>
              <a:t>ἐπιστημῶν</a:t>
            </a:r>
            <a:r>
              <a:rPr lang="el-GR" dirty="0"/>
              <a:t>. </a:t>
            </a:r>
            <a:endParaRPr lang="el-GR" dirty="0" smtClean="0"/>
          </a:p>
          <a:p>
            <a:pPr>
              <a:buFontTx/>
              <a:buChar char="-"/>
            </a:pPr>
            <a:r>
              <a:rPr lang="el-GR" dirty="0" smtClean="0"/>
              <a:t>Ποια </a:t>
            </a:r>
            <a:r>
              <a:rPr lang="el-GR" dirty="0"/>
              <a:t>έννοια δίνει στο επίθετο </a:t>
            </a:r>
            <a:r>
              <a:rPr lang="el-GR" dirty="0" smtClean="0"/>
              <a:t>«</a:t>
            </a:r>
            <a:r>
              <a:rPr lang="el-GR" dirty="0" err="1" smtClean="0"/>
              <a:t>ἐλευθέρα</a:t>
            </a:r>
            <a:r>
              <a:rPr lang="el-GR" dirty="0" smtClean="0"/>
              <a:t>»; (Για την απάντησή σας να αξιοποιήσετε την παρομοίωση: «άνθρωπος – φιλοσοφία»)    </a:t>
            </a:r>
            <a:endParaRPr lang="el-GR" dirty="0"/>
          </a:p>
          <a:p>
            <a:pPr marL="0" indent="0">
              <a:buNone/>
            </a:pPr>
            <a:r>
              <a:rPr lang="el-GR" dirty="0"/>
              <a:t>2. Γιατί ο </a:t>
            </a:r>
            <a:r>
              <a:rPr lang="el-GR" dirty="0" err="1"/>
              <a:t>φιλόμυθος</a:t>
            </a:r>
            <a:r>
              <a:rPr lang="el-GR" dirty="0"/>
              <a:t> είναι κατά κάποιο τρόπο και φιλόσοφος για τον Αριστοτέλη; Να διερευνήσετε τη σχέση μύθου και φιλοσοφικού στοχασμού στην αρχαία ελληνική φιλοσοφία. </a:t>
            </a:r>
            <a:endParaRPr lang="el-GR" dirty="0" smtClean="0"/>
          </a:p>
          <a:p>
            <a:pPr marL="0" indent="0">
              <a:buNone/>
            </a:pPr>
            <a:r>
              <a:rPr lang="el-GR" i="1" dirty="0"/>
              <a:t>Δραστηριότητες που έχουν σαν σκοπό να παροτρύνουν τον μαθητή να διαβάσει πιο προσεκτικά το κείμενο με αξιοποίηση του περικειμένου </a:t>
            </a:r>
          </a:p>
          <a:p>
            <a:pPr marL="0" indent="0">
              <a:buNone/>
            </a:pPr>
            <a:endParaRPr lang="el-GR" dirty="0"/>
          </a:p>
        </p:txBody>
      </p:sp>
    </p:spTree>
    <p:extLst>
      <p:ext uri="{BB962C8B-B14F-4D97-AF65-F5344CB8AC3E}">
        <p14:creationId xmlns:p14="http://schemas.microsoft.com/office/powerpoint/2010/main" val="854111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Αναγνωστική φάση (2</a:t>
            </a:r>
            <a:r>
              <a:rPr lang="el-GR" sz="3200" baseline="30000" dirty="0" smtClean="0"/>
              <a:t>η</a:t>
            </a:r>
            <a:r>
              <a:rPr lang="el-GR" sz="3200" dirty="0" smtClean="0"/>
              <a:t> θεματική ενότητα: Η πρακτική και πολιτική διάσταση της φιλοσοφίας)</a:t>
            </a:r>
            <a:endParaRPr lang="el-GR" sz="3200" dirty="0"/>
          </a:p>
        </p:txBody>
      </p:sp>
      <p:sp>
        <p:nvSpPr>
          <p:cNvPr id="3" name="Θέση περιεχομένου 2"/>
          <p:cNvSpPr>
            <a:spLocks noGrp="1"/>
          </p:cNvSpPr>
          <p:nvPr>
            <p:ph idx="1"/>
          </p:nvPr>
        </p:nvSpPr>
        <p:spPr/>
        <p:txBody>
          <a:bodyPr>
            <a:normAutofit/>
          </a:bodyPr>
          <a:lstStyle/>
          <a:p>
            <a:pPr marL="0" indent="0">
              <a:buNone/>
            </a:pPr>
            <a:r>
              <a:rPr lang="el-GR" dirty="0"/>
              <a:t> </a:t>
            </a:r>
            <a:r>
              <a:rPr lang="el-GR" dirty="0" smtClean="0"/>
              <a:t>Από το περικείμενο στο κείμενο.</a:t>
            </a:r>
          </a:p>
          <a:p>
            <a:pPr marL="0" indent="0">
              <a:buNone/>
            </a:pPr>
            <a:r>
              <a:rPr lang="el-GR" dirty="0" smtClean="0"/>
              <a:t>- Οι πληροφορίες της εισαγωγής περί της διάκρισης των μερών της ψυχής( </a:t>
            </a:r>
            <a:r>
              <a:rPr lang="el-GR" dirty="0" err="1" smtClean="0"/>
              <a:t>λόγον</a:t>
            </a:r>
            <a:r>
              <a:rPr lang="el-GR" dirty="0" smtClean="0"/>
              <a:t> έχον, </a:t>
            </a:r>
            <a:r>
              <a:rPr lang="el-GR" dirty="0" err="1" smtClean="0"/>
              <a:t>άλογον</a:t>
            </a:r>
            <a:r>
              <a:rPr lang="el-GR" dirty="0" smtClean="0"/>
              <a:t>, </a:t>
            </a:r>
            <a:r>
              <a:rPr lang="el-GR" dirty="0" err="1" smtClean="0"/>
              <a:t>επιθυμητικόν</a:t>
            </a:r>
            <a:r>
              <a:rPr lang="el-GR" dirty="0" smtClean="0"/>
              <a:t>): η ηγεμονική θέση του Λόγου. </a:t>
            </a:r>
            <a:endParaRPr lang="en-US" dirty="0"/>
          </a:p>
          <a:p>
            <a:pPr marL="0" indent="0">
              <a:buNone/>
            </a:pPr>
            <a:r>
              <a:rPr lang="el-GR" dirty="0" smtClean="0"/>
              <a:t>Στη συνέχεια καλούνται οι μαθητές απαντήσουν στο ερώτημα : «Γιατί πρέπει να φιλοσοφούμε;». Από την </a:t>
            </a:r>
            <a:r>
              <a:rPr lang="el-GR" dirty="0" err="1" smtClean="0"/>
              <a:t>επιστημική</a:t>
            </a:r>
            <a:r>
              <a:rPr lang="el-GR" dirty="0" smtClean="0"/>
              <a:t> </a:t>
            </a:r>
            <a:r>
              <a:rPr lang="el-GR" dirty="0" err="1" smtClean="0"/>
              <a:t>τροπικότητα</a:t>
            </a:r>
            <a:r>
              <a:rPr lang="el-GR" dirty="0" smtClean="0"/>
              <a:t> του ερωτήματος «Γιατί φιλοσοφούμε;» της προηγούμενης διδακτικής ενότητας στη </a:t>
            </a:r>
            <a:r>
              <a:rPr lang="el-GR" dirty="0" err="1" smtClean="0"/>
              <a:t>δεοντική</a:t>
            </a:r>
            <a:r>
              <a:rPr lang="el-GR" dirty="0" smtClean="0"/>
              <a:t> </a:t>
            </a:r>
            <a:r>
              <a:rPr lang="el-GR" dirty="0" err="1" smtClean="0"/>
              <a:t>τροπικότητα</a:t>
            </a:r>
            <a:r>
              <a:rPr lang="el-GR" dirty="0" smtClean="0"/>
              <a:t>: «</a:t>
            </a:r>
            <a:r>
              <a:rPr lang="el-GR" dirty="0" err="1" smtClean="0"/>
              <a:t>Φιλοσοφητέον</a:t>
            </a:r>
            <a:r>
              <a:rPr lang="el-GR" dirty="0" smtClean="0"/>
              <a:t> </a:t>
            </a:r>
            <a:r>
              <a:rPr lang="el-GR" dirty="0" err="1" smtClean="0"/>
              <a:t>ἡμῖν</a:t>
            </a:r>
            <a:r>
              <a:rPr lang="el-GR" dirty="0" smtClean="0"/>
              <a:t>…».</a:t>
            </a:r>
          </a:p>
          <a:p>
            <a:pPr marL="0" indent="0">
              <a:buNone/>
            </a:pPr>
            <a:r>
              <a:rPr lang="el-GR" dirty="0" smtClean="0"/>
              <a:t>Οι μαθητές και οι μαθήτριες καλούνται να εντοπίσουν και να κατανοήσουν τους δύο επαγωγικούς συλλογισμούς.   </a:t>
            </a:r>
            <a:endParaRPr lang="el-GR" dirty="0"/>
          </a:p>
        </p:txBody>
      </p:sp>
    </p:spTree>
    <p:extLst>
      <p:ext uri="{BB962C8B-B14F-4D97-AF65-F5344CB8AC3E}">
        <p14:creationId xmlns:p14="http://schemas.microsoft.com/office/powerpoint/2010/main" val="20702323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3"/>
          <p:cNvGraphicFramePr>
            <a:graphicFrameLocks noGrp="1"/>
          </p:cNvGraphicFramePr>
          <p:nvPr>
            <p:extLst>
              <p:ext uri="{D42A27DB-BD31-4B8C-83A1-F6EECF244321}">
                <p14:modId xmlns:p14="http://schemas.microsoft.com/office/powerpoint/2010/main" val="1618444525"/>
              </p:ext>
            </p:extLst>
          </p:nvPr>
        </p:nvGraphicFramePr>
        <p:xfrm>
          <a:off x="290146" y="1195755"/>
          <a:ext cx="11772900" cy="5705275"/>
        </p:xfrm>
        <a:graphic>
          <a:graphicData uri="http://schemas.openxmlformats.org/drawingml/2006/table">
            <a:tbl>
              <a:tblPr firstRow="1" bandRow="1">
                <a:tableStyleId>{5C22544A-7EE6-4342-B048-85BDC9FD1C3A}</a:tableStyleId>
              </a:tblPr>
              <a:tblGrid>
                <a:gridCol w="5768567">
                  <a:extLst>
                    <a:ext uri="{9D8B030D-6E8A-4147-A177-3AD203B41FA5}">
                      <a16:colId xmlns:a16="http://schemas.microsoft.com/office/drawing/2014/main" xmlns="" val="3549498246"/>
                    </a:ext>
                  </a:extLst>
                </a:gridCol>
                <a:gridCol w="6004333">
                  <a:extLst>
                    <a:ext uri="{9D8B030D-6E8A-4147-A177-3AD203B41FA5}">
                      <a16:colId xmlns:a16="http://schemas.microsoft.com/office/drawing/2014/main" xmlns="" val="2998529592"/>
                    </a:ext>
                  </a:extLst>
                </a:gridCol>
              </a:tblGrid>
              <a:tr h="1175161">
                <a:tc>
                  <a:txBody>
                    <a:bodyPr/>
                    <a:lstStyle/>
                    <a:p>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Τὰ</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ὑποκείμενα</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πρὸς</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τὸν</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βίον</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ἡμῖν</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οἷον</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τό</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σῶμα</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καὶ</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τὰ</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περὶ</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τὸ</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σῶμα</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καθάπερ</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ὄργανά</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τινα</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ὑπόκειται</a:t>
                      </a:r>
                      <a:r>
                        <a:rPr lang="el-GR" sz="1800" b="0" i="0" u="none" strike="noStrike" kern="1200" baseline="0" dirty="0" smtClean="0">
                          <a:solidFill>
                            <a:schemeClr val="tx1"/>
                          </a:solidFill>
                          <a:latin typeface="+mn-lt"/>
                          <a:ea typeface="+mn-ea"/>
                          <a:cs typeface="+mn-cs"/>
                        </a:rPr>
                        <a:t>, 	</a:t>
                      </a:r>
                    </a:p>
                    <a:p>
                      <a:endParaRPr lang="el-GR" dirty="0">
                        <a:solidFill>
                          <a:schemeClr val="tx1"/>
                        </a:solidFill>
                      </a:endParaRPr>
                    </a:p>
                  </a:txBody>
                  <a:tcPr>
                    <a:solidFill>
                      <a:schemeClr val="accent5">
                        <a:lumMod val="20000"/>
                        <a:lumOff val="80000"/>
                      </a:schemeClr>
                    </a:solidFill>
                  </a:tcPr>
                </a:tc>
                <a:tc>
                  <a:txBody>
                    <a:bodyPr/>
                    <a:lstStyle/>
                    <a:p>
                      <a:r>
                        <a:rPr lang="el-GR" sz="1800" b="0" i="0" u="none" strike="noStrike" kern="1200" baseline="0" dirty="0" smtClean="0">
                          <a:solidFill>
                            <a:schemeClr val="tx1"/>
                          </a:solidFill>
                          <a:latin typeface="+mn-lt"/>
                          <a:ea typeface="+mn-ea"/>
                          <a:cs typeface="+mn-cs"/>
                        </a:rPr>
                        <a:t>Αυτά που διαθέτουμε για τη ζωή μας, όπως το σώμα μας και όσα συνδέονται με το σώμα (τα σχετικά με το σώμα), είναι στα χέρια μας ως κάποια εργαλεία	</a:t>
                      </a:r>
                    </a:p>
                    <a:p>
                      <a:pPr marL="0" marR="0" indent="0" algn="l" defTabSz="914400" rtl="0" eaLnBrk="1" fontAlgn="auto" latinLnBrk="0" hangingPunct="1">
                        <a:lnSpc>
                          <a:spcPct val="100000"/>
                        </a:lnSpc>
                        <a:spcBef>
                          <a:spcPts val="0"/>
                        </a:spcBef>
                        <a:spcAft>
                          <a:spcPts val="0"/>
                        </a:spcAft>
                        <a:buClrTx/>
                        <a:buSzTx/>
                        <a:buFontTx/>
                        <a:buNone/>
                        <a:tabLst/>
                        <a:defRPr/>
                      </a:pPr>
                      <a:r>
                        <a:rPr lang="el-GR" sz="1800" b="0" i="0" u="none" strike="noStrike" kern="1200" baseline="0" dirty="0" smtClean="0">
                          <a:solidFill>
                            <a:schemeClr val="tx1"/>
                          </a:solidFill>
                          <a:latin typeface="+mn-lt"/>
                          <a:ea typeface="+mn-ea"/>
                          <a:cs typeface="+mn-cs"/>
                        </a:rPr>
                        <a:t> 	</a:t>
                      </a:r>
                    </a:p>
                    <a:p>
                      <a:endParaRPr lang="el-GR" dirty="0">
                        <a:solidFill>
                          <a:schemeClr val="tx1"/>
                        </a:solidFill>
                      </a:endParaRPr>
                    </a:p>
                  </a:txBody>
                  <a:tcPr>
                    <a:solidFill>
                      <a:schemeClr val="accent5">
                        <a:lumMod val="20000"/>
                        <a:lumOff val="80000"/>
                      </a:schemeClr>
                    </a:solidFill>
                  </a:tcPr>
                </a:tc>
                <a:extLst>
                  <a:ext uri="{0D108BD9-81ED-4DB2-BD59-A6C34878D82A}">
                    <a16:rowId xmlns:a16="http://schemas.microsoft.com/office/drawing/2014/main" xmlns="" val="1063383510"/>
                  </a:ext>
                </a:extLst>
              </a:tr>
              <a:tr h="1717543">
                <a:tc>
                  <a:txBody>
                    <a:bodyPr/>
                    <a:lstStyle/>
                    <a:p>
                      <a:r>
                        <a:rPr lang="el-GR" sz="1800" b="0" i="0" u="none" strike="noStrike" kern="1200" baseline="0" dirty="0" smtClean="0">
                          <a:solidFill>
                            <a:schemeClr val="dk1"/>
                          </a:solidFill>
                          <a:latin typeface="+mn-lt"/>
                          <a:ea typeface="+mn-ea"/>
                          <a:cs typeface="+mn-cs"/>
                        </a:rPr>
                        <a:t>τούτων δ’ </a:t>
                      </a:r>
                      <a:r>
                        <a:rPr lang="el-GR" sz="1800" b="0" i="0" u="none" strike="noStrike" kern="1200" baseline="0" dirty="0" err="1" smtClean="0">
                          <a:solidFill>
                            <a:schemeClr val="dk1"/>
                          </a:solidFill>
                          <a:latin typeface="+mn-lt"/>
                          <a:ea typeface="+mn-ea"/>
                          <a:cs typeface="+mn-cs"/>
                        </a:rPr>
                        <a:t>ἐπικίνδυνός</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ἐστιν</a:t>
                      </a:r>
                      <a:r>
                        <a:rPr lang="el-GR" sz="1800" b="0" i="0" u="none" strike="noStrike" kern="1200" baseline="0" dirty="0" smtClean="0">
                          <a:solidFill>
                            <a:schemeClr val="dk1"/>
                          </a:solidFill>
                          <a:latin typeface="+mn-lt"/>
                          <a:ea typeface="+mn-ea"/>
                          <a:cs typeface="+mn-cs"/>
                        </a:rPr>
                        <a:t> ἡ </a:t>
                      </a:r>
                      <a:r>
                        <a:rPr lang="el-GR" sz="1800" b="0" i="0" u="none" strike="noStrike" kern="1200" baseline="0" dirty="0" err="1" smtClean="0">
                          <a:solidFill>
                            <a:schemeClr val="dk1"/>
                          </a:solidFill>
                          <a:latin typeface="+mn-lt"/>
                          <a:ea typeface="+mn-ea"/>
                          <a:cs typeface="+mn-cs"/>
                        </a:rPr>
                        <a:t>χρῆσις</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καὶ</a:t>
                      </a:r>
                      <a:r>
                        <a:rPr lang="el-GR" sz="1800" b="0" i="0" u="none" strike="noStrike" kern="1200" baseline="0" dirty="0" smtClean="0">
                          <a:solidFill>
                            <a:schemeClr val="dk1"/>
                          </a:solidFill>
                          <a:latin typeface="+mn-lt"/>
                          <a:ea typeface="+mn-ea"/>
                          <a:cs typeface="+mn-cs"/>
                        </a:rPr>
                        <a:t> πλέον </a:t>
                      </a:r>
                      <a:r>
                        <a:rPr lang="el-GR" sz="1800" b="0" i="0" u="none" strike="noStrike" kern="1200" baseline="0" dirty="0" err="1" smtClean="0">
                          <a:solidFill>
                            <a:schemeClr val="dk1"/>
                          </a:solidFill>
                          <a:latin typeface="+mn-lt"/>
                          <a:ea typeface="+mn-ea"/>
                          <a:cs typeface="+mn-cs"/>
                        </a:rPr>
                        <a:t>θάτερον</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ἀπεργάζεται</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τοῖς</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μή</a:t>
                      </a:r>
                      <a:r>
                        <a:rPr lang="el-GR" sz="1800" b="0" i="0" u="none" strike="noStrike" kern="1200" baseline="0" dirty="0" smtClean="0">
                          <a:solidFill>
                            <a:schemeClr val="dk1"/>
                          </a:solidFill>
                          <a:latin typeface="+mn-lt"/>
                          <a:ea typeface="+mn-ea"/>
                          <a:cs typeface="+mn-cs"/>
                        </a:rPr>
                        <a:t> δεόντως </a:t>
                      </a:r>
                      <a:r>
                        <a:rPr lang="el-GR" sz="1800" b="0" i="0" u="none" strike="noStrike" kern="1200" baseline="0" dirty="0" err="1" smtClean="0">
                          <a:solidFill>
                            <a:schemeClr val="dk1"/>
                          </a:solidFill>
                          <a:latin typeface="+mn-lt"/>
                          <a:ea typeface="+mn-ea"/>
                          <a:cs typeface="+mn-cs"/>
                        </a:rPr>
                        <a:t>αὐτοῖς</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χρωμένοις</a:t>
                      </a:r>
                      <a:r>
                        <a:rPr lang="el-GR" sz="1800" b="0" i="0" u="none" strike="noStrike" kern="1200" baseline="0" dirty="0" smtClean="0">
                          <a:solidFill>
                            <a:schemeClr val="dk1"/>
                          </a:solidFill>
                          <a:latin typeface="+mn-lt"/>
                          <a:ea typeface="+mn-ea"/>
                          <a:cs typeface="+mn-cs"/>
                        </a:rPr>
                        <a:t>.  	</a:t>
                      </a:r>
                    </a:p>
                    <a:p>
                      <a:endParaRPr lang="el-GR" dirty="0"/>
                    </a:p>
                  </a:txBody>
                  <a:tcPr/>
                </a:tc>
                <a:tc>
                  <a:txBody>
                    <a:bodyPr/>
                    <a:lstStyle/>
                    <a:p>
                      <a:r>
                        <a:rPr kumimoji="0" lang="el-GR" sz="1800" b="0" i="0" u="none" strike="noStrike" kern="1200" cap="none" spc="0" normalizeH="0" baseline="0" noProof="0" dirty="0" smtClean="0">
                          <a:ln>
                            <a:noFill/>
                          </a:ln>
                          <a:solidFill>
                            <a:prstClr val="black"/>
                          </a:solidFill>
                          <a:effectLst/>
                          <a:uLnTx/>
                          <a:uFillTx/>
                          <a:latin typeface="+mn-lt"/>
                          <a:ea typeface="+mn-ea"/>
                          <a:cs typeface="+mn-cs"/>
                        </a:rPr>
                        <a:t>όμως η χρήση τους είναι επικίνδυνη </a:t>
                      </a:r>
                      <a:r>
                        <a:rPr lang="el-GR" sz="1800" b="0" i="0" u="none" strike="noStrike" kern="1200" baseline="0" dirty="0" smtClean="0">
                          <a:solidFill>
                            <a:schemeClr val="dk1"/>
                          </a:solidFill>
                          <a:latin typeface="+mn-lt"/>
                          <a:ea typeface="+mn-ea"/>
                          <a:cs typeface="+mn-cs"/>
                        </a:rPr>
                        <a:t>και μάλιστα φέρνουν το αντίθετο αποτέλεσμα σε αυτούς που δεν τα χρησιμοποιούν σωστά.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1800" b="0" i="0" u="none" strike="noStrike" kern="1200" baseline="0" dirty="0" smtClean="0">
                          <a:solidFill>
                            <a:schemeClr val="dk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smtClean="0">
                          <a:ln>
                            <a:noFill/>
                          </a:ln>
                          <a:solidFill>
                            <a:prstClr val="black"/>
                          </a:solidFill>
                          <a:effectLst/>
                          <a:uLnTx/>
                          <a:uFillTx/>
                          <a:latin typeface="+mn-lt"/>
                          <a:ea typeface="+mn-ea"/>
                          <a:cs typeface="+mn-cs"/>
                        </a:rPr>
                        <a:t>	</a:t>
                      </a:r>
                    </a:p>
                    <a:p>
                      <a:endParaRPr lang="el-GR" dirty="0"/>
                    </a:p>
                  </a:txBody>
                  <a:tcPr/>
                </a:tc>
                <a:extLst>
                  <a:ext uri="{0D108BD9-81ED-4DB2-BD59-A6C34878D82A}">
                    <a16:rowId xmlns:a16="http://schemas.microsoft.com/office/drawing/2014/main" xmlns="" val="1840709911"/>
                  </a:ext>
                </a:extLst>
              </a:tr>
              <a:tr h="1446352">
                <a:tc>
                  <a:txBody>
                    <a:bodyPr/>
                    <a:lstStyle/>
                    <a:p>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Δεῖ</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τοίνυν</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ὀρέγεσθαι</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τῆς</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ἐπιστήμης</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δι</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ἧς</a:t>
                      </a:r>
                      <a:r>
                        <a:rPr lang="el-GR" sz="1800" b="0" i="0" u="none" strike="noStrike" kern="1200" baseline="0" dirty="0" smtClean="0">
                          <a:solidFill>
                            <a:schemeClr val="dk1"/>
                          </a:solidFill>
                          <a:latin typeface="+mn-lt"/>
                          <a:ea typeface="+mn-ea"/>
                          <a:cs typeface="+mn-cs"/>
                        </a:rPr>
                        <a:t> πάντα </a:t>
                      </a:r>
                      <a:r>
                        <a:rPr lang="el-GR" sz="1800" b="0" i="0" u="none" strike="noStrike" kern="1200" baseline="0" dirty="0" err="1" smtClean="0">
                          <a:solidFill>
                            <a:schemeClr val="dk1"/>
                          </a:solidFill>
                          <a:latin typeface="+mn-lt"/>
                          <a:ea typeface="+mn-ea"/>
                          <a:cs typeface="+mn-cs"/>
                        </a:rPr>
                        <a:t>ταῦτα</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εὖ</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θησόμεθα</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κτᾶσθαί</a:t>
                      </a:r>
                      <a:r>
                        <a:rPr lang="el-GR" sz="1800" b="0" i="0" u="none" strike="noStrike" kern="1200" baseline="0" dirty="0" smtClean="0">
                          <a:solidFill>
                            <a:schemeClr val="dk1"/>
                          </a:solidFill>
                          <a:latin typeface="+mn-lt"/>
                          <a:ea typeface="+mn-ea"/>
                          <a:cs typeface="+mn-cs"/>
                        </a:rPr>
                        <a:t> τε </a:t>
                      </a:r>
                      <a:r>
                        <a:rPr lang="el-GR" sz="1800" b="0" i="0" u="none" strike="noStrike" kern="1200" baseline="0" dirty="0" err="1" smtClean="0">
                          <a:solidFill>
                            <a:schemeClr val="dk1"/>
                          </a:solidFill>
                          <a:latin typeface="+mn-lt"/>
                          <a:ea typeface="+mn-ea"/>
                          <a:cs typeface="+mn-cs"/>
                        </a:rPr>
                        <a:t>αὐτήν</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καὶ</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χρῆσθαι</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αὐτῇ</a:t>
                      </a:r>
                      <a:r>
                        <a:rPr lang="el-GR" sz="1800" b="0" i="0" u="none" strike="noStrike" kern="1200" baseline="0" dirty="0" smtClean="0">
                          <a:solidFill>
                            <a:schemeClr val="dk1"/>
                          </a:solidFill>
                          <a:latin typeface="+mn-lt"/>
                          <a:ea typeface="+mn-ea"/>
                          <a:cs typeface="+mn-cs"/>
                        </a:rPr>
                        <a:t> προσηκόντως. 	</a:t>
                      </a:r>
                    </a:p>
                    <a:p>
                      <a:endParaRPr lang="el-GR" dirty="0"/>
                    </a:p>
                  </a:txBody>
                  <a:tcPr/>
                </a:tc>
                <a:tc>
                  <a:txBody>
                    <a:bodyPr/>
                    <a:lstStyle/>
                    <a:p>
                      <a:r>
                        <a:rPr lang="el-GR" dirty="0" smtClean="0"/>
                        <a:t>Ο άνθρωπος πρέπει να επιθυμεί τη γνώση που επιτρέπει την ορθή και ωφέλιμη χρήση των διάφορων μέσων, </a:t>
                      </a:r>
                      <a:r>
                        <a:rPr kumimoji="0" lang="el-GR" sz="1800" b="0" i="0" u="none" strike="noStrike" kern="1200" cap="none" spc="0" normalizeH="0" baseline="0" noProof="0" dirty="0" smtClean="0">
                          <a:ln>
                            <a:noFill/>
                          </a:ln>
                          <a:solidFill>
                            <a:prstClr val="black"/>
                          </a:solidFill>
                          <a:effectLst/>
                          <a:uLnTx/>
                          <a:uFillTx/>
                          <a:latin typeface="+mn-lt"/>
                          <a:ea typeface="+mn-ea"/>
                          <a:cs typeface="+mn-cs"/>
                        </a:rPr>
                        <a:t>και να την αποκτήσουμε </a:t>
                      </a:r>
                      <a:r>
                        <a:rPr lang="el-GR" sz="1800" b="0" i="0" u="none" strike="noStrike" kern="1200" baseline="0" dirty="0" smtClean="0">
                          <a:solidFill>
                            <a:schemeClr val="dk1"/>
                          </a:solidFill>
                          <a:latin typeface="+mn-lt"/>
                          <a:ea typeface="+mn-ea"/>
                          <a:cs typeface="+mn-cs"/>
                        </a:rPr>
                        <a:t> και να τη χρησιμοποιούμε με τον κατάλληλο τρόπο.</a:t>
                      </a:r>
                    </a:p>
                    <a:p>
                      <a:r>
                        <a:rPr kumimoji="0" lang="el-GR" sz="1800" b="0" i="0" u="none" strike="noStrike" kern="1200" cap="none" spc="0" normalizeH="0" baseline="0" noProof="0" dirty="0" smtClean="0">
                          <a:ln>
                            <a:noFill/>
                          </a:ln>
                          <a:solidFill>
                            <a:prstClr val="black"/>
                          </a:solidFill>
                          <a:effectLst/>
                          <a:uLnTx/>
                          <a:uFillTx/>
                          <a:latin typeface="+mn-lt"/>
                          <a:ea typeface="+mn-ea"/>
                          <a:cs typeface="+mn-cs"/>
                        </a:rPr>
                        <a:t>	</a:t>
                      </a:r>
                      <a:endParaRPr lang="el-GR" dirty="0"/>
                    </a:p>
                  </a:txBody>
                  <a:tcPr/>
                </a:tc>
                <a:extLst>
                  <a:ext uri="{0D108BD9-81ED-4DB2-BD59-A6C34878D82A}">
                    <a16:rowId xmlns:a16="http://schemas.microsoft.com/office/drawing/2014/main" xmlns="" val="550332153"/>
                  </a:ext>
                </a:extLst>
              </a:tr>
              <a:tr h="1041835">
                <a:tc>
                  <a:txBody>
                    <a:bodyPr/>
                    <a:lstStyle/>
                    <a:p>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Φιλοσοφητέον</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ἄρα</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ἡμῖν</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εἰ</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μέλλομεν</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ὀρθῶς</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πολιτεύσεσθαι</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καὶ</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τὸν</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ἑαυτῶν</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βίον</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διάξειν</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ὠφελίμως</a:t>
                      </a:r>
                      <a:r>
                        <a:rPr lang="el-GR" sz="1800" b="0" i="0" u="none" strike="noStrike" kern="1200" baseline="0" dirty="0" smtClean="0">
                          <a:solidFill>
                            <a:schemeClr val="dk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0" i="0" u="none" strike="noStrike" kern="1200" baseline="0" dirty="0" smtClean="0">
                          <a:solidFill>
                            <a:schemeClr val="dk1"/>
                          </a:solidFill>
                          <a:latin typeface="+mn-lt"/>
                          <a:ea typeface="+mn-ea"/>
                          <a:cs typeface="+mn-cs"/>
                        </a:rPr>
                        <a:t>Πρέπει, επομένως, να φιλοσοφούμε, αν θέλουμε να γίνουμε καλοί πολίτες και να ζήσουμε τη ζωή μας ωφέλιμα. 	</a:t>
                      </a:r>
                    </a:p>
                    <a:p>
                      <a:r>
                        <a:rPr lang="el-GR" sz="1800" b="0" i="0" u="none" strike="noStrike" kern="1200" baseline="0" dirty="0" smtClean="0">
                          <a:solidFill>
                            <a:schemeClr val="dk1"/>
                          </a:solidFill>
                          <a:latin typeface="+mn-lt"/>
                          <a:ea typeface="+mn-ea"/>
                          <a:cs typeface="+mn-cs"/>
                        </a:rPr>
                        <a:t> 	</a:t>
                      </a:r>
                      <a:endParaRPr lang="el-GR" dirty="0"/>
                    </a:p>
                  </a:txBody>
                  <a:tcPr/>
                </a:tc>
                <a:extLst>
                  <a:ext uri="{0D108BD9-81ED-4DB2-BD59-A6C34878D82A}">
                    <a16:rowId xmlns:a16="http://schemas.microsoft.com/office/drawing/2014/main" xmlns="" val="3730362967"/>
                  </a:ext>
                </a:extLst>
              </a:tr>
            </a:tbl>
          </a:graphicData>
        </a:graphic>
      </p:graphicFrame>
      <p:sp>
        <p:nvSpPr>
          <p:cNvPr id="5" name="Τίτλος 4"/>
          <p:cNvSpPr>
            <a:spLocks noGrp="1"/>
          </p:cNvSpPr>
          <p:nvPr>
            <p:ph type="title"/>
          </p:nvPr>
        </p:nvSpPr>
        <p:spPr>
          <a:xfrm>
            <a:off x="838200" y="365125"/>
            <a:ext cx="10515600" cy="830629"/>
          </a:xfrm>
        </p:spPr>
        <p:txBody>
          <a:bodyPr>
            <a:normAutofit fontScale="90000"/>
          </a:bodyPr>
          <a:lstStyle/>
          <a:p>
            <a:r>
              <a:rPr lang="el-GR" sz="3600" dirty="0" smtClean="0"/>
              <a:t>Καταγράψτε τα δύο επιχειρήματα του αποσπάσματος (Πληροφοριακή ερώτηση)</a:t>
            </a:r>
            <a:endParaRPr lang="el-GR" sz="3600" dirty="0"/>
          </a:p>
        </p:txBody>
      </p:sp>
    </p:spTree>
    <p:extLst>
      <p:ext uri="{BB962C8B-B14F-4D97-AF65-F5344CB8AC3E}">
        <p14:creationId xmlns:p14="http://schemas.microsoft.com/office/powerpoint/2010/main" val="38832006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3"/>
          <p:cNvGraphicFramePr>
            <a:graphicFrameLocks noGrp="1"/>
          </p:cNvGraphicFramePr>
          <p:nvPr>
            <p:extLst>
              <p:ext uri="{D42A27DB-BD31-4B8C-83A1-F6EECF244321}">
                <p14:modId xmlns:p14="http://schemas.microsoft.com/office/powerpoint/2010/main" val="1456273696"/>
              </p:ext>
            </p:extLst>
          </p:nvPr>
        </p:nvGraphicFramePr>
        <p:xfrm>
          <a:off x="290146" y="149469"/>
          <a:ext cx="11772900" cy="6049422"/>
        </p:xfrm>
        <a:graphic>
          <a:graphicData uri="http://schemas.openxmlformats.org/drawingml/2006/table">
            <a:tbl>
              <a:tblPr firstRow="1" bandRow="1">
                <a:tableStyleId>{5C22544A-7EE6-4342-B048-85BDC9FD1C3A}</a:tableStyleId>
              </a:tblPr>
              <a:tblGrid>
                <a:gridCol w="5768567">
                  <a:extLst>
                    <a:ext uri="{9D8B030D-6E8A-4147-A177-3AD203B41FA5}">
                      <a16:colId xmlns:a16="http://schemas.microsoft.com/office/drawing/2014/main" xmlns="" val="3549498246"/>
                    </a:ext>
                  </a:extLst>
                </a:gridCol>
                <a:gridCol w="6004333">
                  <a:extLst>
                    <a:ext uri="{9D8B030D-6E8A-4147-A177-3AD203B41FA5}">
                      <a16:colId xmlns:a16="http://schemas.microsoft.com/office/drawing/2014/main" xmlns="" val="2998529592"/>
                    </a:ext>
                  </a:extLst>
                </a:gridCol>
              </a:tblGrid>
              <a:tr h="2022231">
                <a:tc>
                  <a:txBody>
                    <a:bodyPr/>
                    <a:lstStyle/>
                    <a:p>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Ἔτι</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τοίνυν</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ἄλλαι</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μέν</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εἰσιν</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αἱ</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ποιοῦσαι</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ἕκαστον</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τῶν</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ἐν</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τῷ</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βίῳ</a:t>
                      </a:r>
                      <a:r>
                        <a:rPr lang="el-GR" sz="1800" b="0" i="0" u="none" strike="noStrike" kern="1200" baseline="0" dirty="0" smtClean="0">
                          <a:solidFill>
                            <a:schemeClr val="tx1"/>
                          </a:solidFill>
                          <a:latin typeface="+mn-lt"/>
                          <a:ea typeface="+mn-ea"/>
                          <a:cs typeface="+mn-cs"/>
                        </a:rPr>
                        <a:t> πλεονεκτημάτων </a:t>
                      </a:r>
                      <a:r>
                        <a:rPr lang="el-GR" sz="1800" b="0" i="0" u="none" strike="noStrike" kern="1200" baseline="0" dirty="0" err="1" smtClean="0">
                          <a:solidFill>
                            <a:schemeClr val="tx1"/>
                          </a:solidFill>
                          <a:latin typeface="+mn-lt"/>
                          <a:ea typeface="+mn-ea"/>
                          <a:cs typeface="+mn-cs"/>
                        </a:rPr>
                        <a:t>ἐπιστῆμαι</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ἄλλαι</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δὲ</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αἱ</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χρώμεναι</a:t>
                      </a:r>
                      <a:r>
                        <a:rPr lang="el-GR" sz="1800" b="0" i="0" u="none" strike="noStrike" kern="1200" baseline="0" dirty="0" smtClean="0">
                          <a:solidFill>
                            <a:schemeClr val="tx1"/>
                          </a:solidFill>
                          <a:latin typeface="+mn-lt"/>
                          <a:ea typeface="+mn-ea"/>
                          <a:cs typeface="+mn-cs"/>
                        </a:rPr>
                        <a:t> ταύταις, </a:t>
                      </a:r>
                      <a:r>
                        <a:rPr lang="el-GR" sz="1800" b="0" i="0" u="none" strike="noStrike" kern="1200" baseline="0" dirty="0" err="1" smtClean="0">
                          <a:solidFill>
                            <a:schemeClr val="tx1"/>
                          </a:solidFill>
                          <a:latin typeface="+mn-lt"/>
                          <a:ea typeface="+mn-ea"/>
                          <a:cs typeface="+mn-cs"/>
                        </a:rPr>
                        <a:t>καὶ</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ἄλλαι</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μέν</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αἱ</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ὑπηρετοῦσαι</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ἕτεραι</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δὲ</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αἱ</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ἐπιτάττουσαι</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ἐν</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αἷς</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ὡς</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ἄν</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ἡγεμονικωτέραις</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ὑπαρχούσαις</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ἑστί</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τὸ</a:t>
                      </a:r>
                      <a:r>
                        <a:rPr lang="el-GR" sz="1800" b="0" i="0" u="none" strike="noStrike" kern="1200" baseline="0" dirty="0" smtClean="0">
                          <a:solidFill>
                            <a:schemeClr val="tx1"/>
                          </a:solidFill>
                          <a:latin typeface="+mn-lt"/>
                          <a:ea typeface="+mn-ea"/>
                          <a:cs typeface="+mn-cs"/>
                        </a:rPr>
                        <a:t> κυρίως </a:t>
                      </a:r>
                      <a:r>
                        <a:rPr lang="el-GR" sz="1800" b="0" i="0" u="none" strike="noStrike" kern="1200" baseline="0" dirty="0" err="1" smtClean="0">
                          <a:solidFill>
                            <a:schemeClr val="tx1"/>
                          </a:solidFill>
                          <a:latin typeface="+mn-lt"/>
                          <a:ea typeface="+mn-ea"/>
                          <a:cs typeface="+mn-cs"/>
                        </a:rPr>
                        <a:t>ὄν</a:t>
                      </a:r>
                      <a:r>
                        <a:rPr lang="el-GR" sz="1800" b="0" i="0" u="none" strike="noStrike" kern="1200" baseline="0" dirty="0" smtClean="0">
                          <a:solidFill>
                            <a:schemeClr val="tx1"/>
                          </a:solidFill>
                          <a:latin typeface="+mn-lt"/>
                          <a:ea typeface="+mn-ea"/>
                          <a:cs typeface="+mn-cs"/>
                        </a:rPr>
                        <a:t> </a:t>
                      </a:r>
                      <a:r>
                        <a:rPr lang="el-GR" sz="1800" b="0" i="0" u="none" strike="noStrike" kern="1200" baseline="0" dirty="0" err="1" smtClean="0">
                          <a:solidFill>
                            <a:schemeClr val="tx1"/>
                          </a:solidFill>
                          <a:latin typeface="+mn-lt"/>
                          <a:ea typeface="+mn-ea"/>
                          <a:cs typeface="+mn-cs"/>
                        </a:rPr>
                        <a:t>ἀγαθόν</a:t>
                      </a:r>
                      <a:r>
                        <a:rPr lang="el-GR" sz="1800" b="0" i="0" u="none" strike="noStrike" kern="1200" baseline="0" dirty="0" smtClean="0">
                          <a:solidFill>
                            <a:schemeClr val="tx1"/>
                          </a:solidFill>
                          <a:latin typeface="+mn-lt"/>
                          <a:ea typeface="+mn-ea"/>
                          <a:cs typeface="+mn-cs"/>
                        </a:rPr>
                        <a:t>. </a:t>
                      </a:r>
                      <a:endParaRPr lang="el-GR" dirty="0">
                        <a:solidFill>
                          <a:schemeClr val="tx1"/>
                        </a:solidFill>
                      </a:endParaRPr>
                    </a:p>
                  </a:txBody>
                  <a:tcPr>
                    <a:solidFill>
                      <a:schemeClr val="accent5">
                        <a:lumMod val="20000"/>
                        <a:lumOff val="80000"/>
                      </a:schemeClr>
                    </a:solidFill>
                  </a:tcPr>
                </a:tc>
                <a:tc>
                  <a:txBody>
                    <a:bodyPr/>
                    <a:lstStyle/>
                    <a:p>
                      <a:r>
                        <a:rPr lang="el-GR" sz="1800" b="0" i="0" u="none" strike="noStrike" kern="1200" baseline="0" dirty="0" smtClean="0">
                          <a:solidFill>
                            <a:schemeClr val="tx1"/>
                          </a:solidFill>
                          <a:latin typeface="+mn-lt"/>
                          <a:ea typeface="+mn-ea"/>
                          <a:cs typeface="+mn-cs"/>
                        </a:rPr>
                        <a:t>Επίσης (ακόμα), άλλες είναι οι ακριβείς γνώσεις που μας προσφέρουν όσα είναι </a:t>
                      </a:r>
                      <a:r>
                        <a:rPr kumimoji="0" lang="el-GR" sz="1800" b="0" i="0" u="none" strike="noStrike" kern="1200" cap="none" spc="0" normalizeH="0" baseline="0" noProof="0" dirty="0" smtClean="0">
                          <a:ln>
                            <a:noFill/>
                          </a:ln>
                          <a:solidFill>
                            <a:prstClr val="black"/>
                          </a:solidFill>
                          <a:effectLst/>
                          <a:uLnTx/>
                          <a:uFillTx/>
                          <a:latin typeface="+mn-lt"/>
                          <a:ea typeface="+mn-ea"/>
                          <a:cs typeface="+mn-cs"/>
                        </a:rPr>
                        <a:t>ωφέλιμα στη ζωή μας,</a:t>
                      </a:r>
                      <a:r>
                        <a:rPr lang="el-GR" sz="1800" b="0" i="0" u="none" strike="noStrike" kern="1200" baseline="0" dirty="0" smtClean="0">
                          <a:solidFill>
                            <a:schemeClr val="tx1"/>
                          </a:solidFill>
                          <a:latin typeface="+mn-lt"/>
                          <a:ea typeface="+mn-ea"/>
                          <a:cs typeface="+mn-cs"/>
                        </a:rPr>
                        <a:t> κι άλλες εκείνες που μας εξασφαλίζουν το σωστό τρόπο </a:t>
                      </a:r>
                      <a:r>
                        <a:rPr kumimoji="0" lang="el-GR" sz="1800" b="0" i="0" u="none" strike="noStrike" kern="1200" cap="none" spc="0" normalizeH="0" baseline="0" noProof="0" dirty="0" smtClean="0">
                          <a:ln>
                            <a:noFill/>
                          </a:ln>
                          <a:solidFill>
                            <a:prstClr val="black"/>
                          </a:solidFill>
                          <a:effectLst/>
                          <a:uLnTx/>
                          <a:uFillTx/>
                          <a:latin typeface="+mn-lt"/>
                          <a:ea typeface="+mn-ea"/>
                          <a:cs typeface="+mn-cs"/>
                        </a:rPr>
                        <a:t>χρήσης αυτών των γνώσεων,</a:t>
                      </a:r>
                      <a:r>
                        <a:rPr lang="el-GR" sz="1800" b="0" i="0" u="none" strike="noStrike" kern="1200" baseline="0" dirty="0" smtClean="0">
                          <a:solidFill>
                            <a:schemeClr val="tx1"/>
                          </a:solidFill>
                          <a:latin typeface="+mn-lt"/>
                          <a:ea typeface="+mn-ea"/>
                          <a:cs typeface="+mn-cs"/>
                        </a:rPr>
                        <a:t> άλλες πάλι είναι οι βοηθητικές </a:t>
                      </a:r>
                      <a:r>
                        <a:rPr kumimoji="0" lang="el-GR" sz="1800" b="0" i="0" u="none" strike="noStrike" kern="1200" cap="none" spc="0" normalizeH="0" baseline="0" noProof="0" dirty="0" smtClean="0">
                          <a:ln>
                            <a:noFill/>
                          </a:ln>
                          <a:solidFill>
                            <a:prstClr val="black"/>
                          </a:solidFill>
                          <a:effectLst/>
                          <a:uLnTx/>
                          <a:uFillTx/>
                          <a:latin typeface="+mn-lt"/>
                          <a:ea typeface="+mn-ea"/>
                          <a:cs typeface="+mn-cs"/>
                        </a:rPr>
                        <a:t>και άλλες οι καθοδηγητικές,</a:t>
                      </a:r>
                      <a:r>
                        <a:rPr lang="el-GR" sz="1800" b="0" i="0" u="none" strike="noStrike" kern="1200" baseline="0" dirty="0" smtClean="0">
                          <a:solidFill>
                            <a:schemeClr val="tx1"/>
                          </a:solidFill>
                          <a:latin typeface="+mn-lt"/>
                          <a:ea typeface="+mn-ea"/>
                          <a:cs typeface="+mn-cs"/>
                        </a:rPr>
                        <a:t> στις οποίες βρίσκεται, καθώς είναι βέβαια οι ηγεμονικότερες, το κυρίως αγαθό. </a:t>
                      </a:r>
                    </a:p>
                    <a:p>
                      <a:endParaRPr lang="el-GR" dirty="0">
                        <a:solidFill>
                          <a:schemeClr val="tx1"/>
                        </a:solidFill>
                      </a:endParaRPr>
                    </a:p>
                  </a:txBody>
                  <a:tcPr>
                    <a:solidFill>
                      <a:schemeClr val="accent5">
                        <a:lumMod val="20000"/>
                        <a:lumOff val="80000"/>
                      </a:schemeClr>
                    </a:solidFill>
                  </a:tcPr>
                </a:tc>
                <a:extLst>
                  <a:ext uri="{0D108BD9-81ED-4DB2-BD59-A6C34878D82A}">
                    <a16:rowId xmlns:a16="http://schemas.microsoft.com/office/drawing/2014/main" xmlns="" val="1063383510"/>
                  </a:ext>
                </a:extLst>
              </a:tr>
              <a:tr h="1969477">
                <a:tc>
                  <a:txBody>
                    <a:bodyPr/>
                    <a:lstStyle/>
                    <a:p>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Εἰ</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τοίνυν</a:t>
                      </a:r>
                      <a:r>
                        <a:rPr lang="el-GR" sz="1800" b="0" i="0" u="none" strike="noStrike" kern="1200" baseline="0" dirty="0" smtClean="0">
                          <a:solidFill>
                            <a:schemeClr val="dk1"/>
                          </a:solidFill>
                          <a:latin typeface="+mn-lt"/>
                          <a:ea typeface="+mn-ea"/>
                          <a:cs typeface="+mn-cs"/>
                        </a:rPr>
                        <a:t> μόνη ἡ </a:t>
                      </a:r>
                      <a:r>
                        <a:rPr lang="el-GR" sz="1800" b="0" i="0" u="none" strike="noStrike" kern="1200" baseline="0" dirty="0" err="1" smtClean="0">
                          <a:solidFill>
                            <a:schemeClr val="dk1"/>
                          </a:solidFill>
                          <a:latin typeface="+mn-lt"/>
                          <a:ea typeface="+mn-ea"/>
                          <a:cs typeface="+mn-cs"/>
                        </a:rPr>
                        <a:t>τοῦ</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κρίνειν</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ἔχουσα</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τὴν</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ὀρθότητα</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καὶ</a:t>
                      </a:r>
                      <a:r>
                        <a:rPr lang="el-GR" sz="1800" b="0" i="0" u="none" strike="noStrike" kern="1200" baseline="0" dirty="0" smtClean="0">
                          <a:solidFill>
                            <a:schemeClr val="dk1"/>
                          </a:solidFill>
                          <a:latin typeface="+mn-lt"/>
                          <a:ea typeface="+mn-ea"/>
                          <a:cs typeface="+mn-cs"/>
                        </a:rPr>
                        <a:t> ἡ </a:t>
                      </a:r>
                      <a:r>
                        <a:rPr lang="el-GR" sz="1800" b="0" i="0" u="none" strike="noStrike" kern="1200" baseline="0" dirty="0" err="1" smtClean="0">
                          <a:solidFill>
                            <a:schemeClr val="dk1"/>
                          </a:solidFill>
                          <a:latin typeface="+mn-lt"/>
                          <a:ea typeface="+mn-ea"/>
                          <a:cs typeface="+mn-cs"/>
                        </a:rPr>
                        <a:t>τῷ</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λόγῳ</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χρωμένη</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καὶ</a:t>
                      </a:r>
                      <a:r>
                        <a:rPr lang="el-GR" sz="1800" b="0" i="0" u="none" strike="noStrike" kern="1200" baseline="0" dirty="0" smtClean="0">
                          <a:solidFill>
                            <a:schemeClr val="dk1"/>
                          </a:solidFill>
                          <a:latin typeface="+mn-lt"/>
                          <a:ea typeface="+mn-ea"/>
                          <a:cs typeface="+mn-cs"/>
                        </a:rPr>
                        <a:t> ἡ </a:t>
                      </a:r>
                      <a:r>
                        <a:rPr lang="el-GR" sz="1800" b="0" i="0" u="none" strike="noStrike" kern="1200" baseline="0" dirty="0" err="1" smtClean="0">
                          <a:solidFill>
                            <a:schemeClr val="dk1"/>
                          </a:solidFill>
                          <a:latin typeface="+mn-lt"/>
                          <a:ea typeface="+mn-ea"/>
                          <a:cs typeface="+mn-cs"/>
                        </a:rPr>
                        <a:t>τό</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ὅλον</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ἀγαθόν</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θεωροῦσα</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ἥτις</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ἐστί</a:t>
                      </a:r>
                      <a:r>
                        <a:rPr lang="el-GR" sz="1800" b="0" i="0" u="none" strike="noStrike" kern="1200" baseline="0" dirty="0" smtClean="0">
                          <a:solidFill>
                            <a:schemeClr val="dk1"/>
                          </a:solidFill>
                          <a:latin typeface="+mn-lt"/>
                          <a:ea typeface="+mn-ea"/>
                          <a:cs typeface="+mn-cs"/>
                        </a:rPr>
                        <a:t> φιλοσοφία, </a:t>
                      </a:r>
                      <a:r>
                        <a:rPr lang="el-GR" sz="1800" b="0" i="0" u="none" strike="noStrike" kern="1200" baseline="0" dirty="0" err="1" smtClean="0">
                          <a:solidFill>
                            <a:schemeClr val="dk1"/>
                          </a:solidFill>
                          <a:latin typeface="+mn-lt"/>
                          <a:ea typeface="+mn-ea"/>
                          <a:cs typeface="+mn-cs"/>
                        </a:rPr>
                        <a:t>χρῆσθαι</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πᾶσι</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καὶ</a:t>
                      </a:r>
                      <a:r>
                        <a:rPr lang="el-GR" sz="1800" b="0" i="0" u="none" strike="noStrike" kern="1200" baseline="0" dirty="0" smtClean="0">
                          <a:solidFill>
                            <a:schemeClr val="dk1"/>
                          </a:solidFill>
                          <a:latin typeface="+mn-lt"/>
                          <a:ea typeface="+mn-ea"/>
                          <a:cs typeface="+mn-cs"/>
                        </a:rPr>
                        <a:t> </a:t>
                      </a:r>
                      <a:r>
                        <a:rPr lang="el-GR" sz="1800" b="0" i="0" u="none" strike="noStrike" kern="1200" baseline="0" dirty="0" err="1" smtClean="0">
                          <a:solidFill>
                            <a:schemeClr val="dk1"/>
                          </a:solidFill>
                          <a:latin typeface="+mn-lt"/>
                          <a:ea typeface="+mn-ea"/>
                          <a:cs typeface="+mn-cs"/>
                        </a:rPr>
                        <a:t>ἐπιτάττειν</a:t>
                      </a:r>
                      <a:r>
                        <a:rPr lang="el-GR" sz="1800" b="0" i="0" u="none" strike="noStrike" kern="1200" baseline="0" dirty="0" smtClean="0">
                          <a:solidFill>
                            <a:schemeClr val="dk1"/>
                          </a:solidFill>
                          <a:latin typeface="+mn-lt"/>
                          <a:ea typeface="+mn-ea"/>
                          <a:cs typeface="+mn-cs"/>
                        </a:rPr>
                        <a:t> κατά φύσιν δύναται, </a:t>
                      </a:r>
                    </a:p>
                    <a:p>
                      <a:r>
                        <a:rPr lang="el-GR" sz="1800" b="0" i="0" u="none" strike="noStrike" kern="1200" baseline="0" dirty="0" smtClean="0">
                          <a:solidFill>
                            <a:schemeClr val="dk1"/>
                          </a:solidFill>
                          <a:latin typeface="+mn-lt"/>
                          <a:ea typeface="+mn-ea"/>
                          <a:cs typeface="+mn-cs"/>
                        </a:rPr>
                        <a:t>	</a:t>
                      </a:r>
                    </a:p>
                    <a:p>
                      <a:endParaRPr lang="el-GR" dirty="0"/>
                    </a:p>
                  </a:txBody>
                  <a:tcPr/>
                </a:tc>
                <a:tc>
                  <a:txBody>
                    <a:bodyPr/>
                    <a:lstStyle/>
                    <a:p>
                      <a:r>
                        <a:rPr lang="el-GR" sz="1800" b="0" i="0" u="none" strike="noStrike" kern="1200" baseline="0" dirty="0" smtClean="0">
                          <a:solidFill>
                            <a:schemeClr val="dk1"/>
                          </a:solidFill>
                          <a:latin typeface="+mn-lt"/>
                          <a:ea typeface="+mn-ea"/>
                          <a:cs typeface="+mn-cs"/>
                        </a:rPr>
                        <a:t>Αν λοιπόν μόνον η επιστήμη 	εκείνη που διαθέτει την ορθή κρίση και χρησιμοποιεί το λόγο (τη φρόνηση) και έχει την ικανότητα της συνολικής θεώρησης του αγαθού, η οποία είναι η φιλοσοφία, μπορεί να χρησιμοποιεί όλες τις άλλες και να τις κατευθύνει σύμφωνα με τη φύση τους, 	 </a:t>
                      </a:r>
                    </a:p>
                    <a:p>
                      <a:r>
                        <a:rPr lang="el-GR" sz="1800" b="0" i="0" u="none" strike="noStrike" kern="1200" baseline="0" dirty="0" smtClean="0">
                          <a:solidFill>
                            <a:schemeClr val="dk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1800" b="0" i="0" u="none" strike="noStrike" kern="1200" baseline="0" dirty="0" smtClean="0">
                          <a:solidFill>
                            <a:schemeClr val="dk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smtClean="0">
                          <a:ln>
                            <a:noFill/>
                          </a:ln>
                          <a:solidFill>
                            <a:prstClr val="black"/>
                          </a:solidFill>
                          <a:effectLst/>
                          <a:uLnTx/>
                          <a:uFillTx/>
                          <a:latin typeface="+mn-lt"/>
                          <a:ea typeface="+mn-ea"/>
                          <a:cs typeface="+mn-cs"/>
                        </a:rPr>
                        <a:t>	</a:t>
                      </a:r>
                    </a:p>
                    <a:p>
                      <a:endParaRPr lang="el-GR" dirty="0"/>
                    </a:p>
                  </a:txBody>
                  <a:tcPr/>
                </a:tc>
                <a:extLst>
                  <a:ext uri="{0D108BD9-81ED-4DB2-BD59-A6C34878D82A}">
                    <a16:rowId xmlns:a16="http://schemas.microsoft.com/office/drawing/2014/main" xmlns="" val="1840709911"/>
                  </a:ext>
                </a:extLst>
              </a:tr>
              <a:tr h="1466871">
                <a:tc>
                  <a:txBody>
                    <a:bodyPr/>
                    <a:lstStyle/>
                    <a:p>
                      <a:r>
                        <a:rPr lang="el-GR" dirty="0" err="1" smtClean="0"/>
                        <a:t>φιλοσοφητέον</a:t>
                      </a:r>
                      <a:r>
                        <a:rPr lang="el-GR" dirty="0" smtClean="0"/>
                        <a:t> </a:t>
                      </a:r>
                      <a:r>
                        <a:rPr lang="el-GR" dirty="0" err="1" smtClean="0"/>
                        <a:t>ἐκ</a:t>
                      </a:r>
                      <a:r>
                        <a:rPr lang="el-GR" dirty="0" smtClean="0"/>
                        <a:t> παντός τρόπου, </a:t>
                      </a:r>
                      <a:r>
                        <a:rPr lang="el-GR" dirty="0" err="1" smtClean="0"/>
                        <a:t>ὡς</a:t>
                      </a:r>
                      <a:r>
                        <a:rPr lang="el-GR" dirty="0" smtClean="0"/>
                        <a:t> μόνης φιλοσοφίας </a:t>
                      </a:r>
                      <a:r>
                        <a:rPr lang="el-GR" dirty="0" err="1" smtClean="0"/>
                        <a:t>τήν</a:t>
                      </a:r>
                      <a:r>
                        <a:rPr lang="el-GR" dirty="0" smtClean="0"/>
                        <a:t> </a:t>
                      </a:r>
                      <a:r>
                        <a:rPr lang="el-GR" dirty="0" err="1" smtClean="0"/>
                        <a:t>ὀρθήν</a:t>
                      </a:r>
                      <a:r>
                        <a:rPr lang="el-GR" dirty="0" smtClean="0"/>
                        <a:t> κρίσιν </a:t>
                      </a:r>
                      <a:r>
                        <a:rPr lang="el-GR" dirty="0" err="1" smtClean="0"/>
                        <a:t>καί</a:t>
                      </a:r>
                      <a:r>
                        <a:rPr lang="el-GR" dirty="0" smtClean="0"/>
                        <a:t> </a:t>
                      </a:r>
                      <a:r>
                        <a:rPr lang="el-GR" dirty="0" err="1" smtClean="0"/>
                        <a:t>τήν</a:t>
                      </a:r>
                      <a:r>
                        <a:rPr lang="el-GR" dirty="0" smtClean="0"/>
                        <a:t> </a:t>
                      </a:r>
                      <a:r>
                        <a:rPr lang="el-GR" dirty="0" err="1" smtClean="0"/>
                        <a:t>ἀναμάρτητον</a:t>
                      </a:r>
                      <a:r>
                        <a:rPr lang="el-GR" dirty="0" smtClean="0"/>
                        <a:t> </a:t>
                      </a:r>
                      <a:r>
                        <a:rPr lang="el-GR" dirty="0" err="1" smtClean="0"/>
                        <a:t>ἐπιτακτικήν</a:t>
                      </a:r>
                      <a:r>
                        <a:rPr lang="el-GR" dirty="0" smtClean="0"/>
                        <a:t>, </a:t>
                      </a:r>
                      <a:r>
                        <a:rPr lang="el-GR" dirty="0" err="1" smtClean="0"/>
                        <a:t>φρόνησιν</a:t>
                      </a:r>
                      <a:r>
                        <a:rPr lang="el-GR" dirty="0" smtClean="0"/>
                        <a:t> </a:t>
                      </a:r>
                      <a:r>
                        <a:rPr lang="el-GR" dirty="0" err="1" smtClean="0"/>
                        <a:t>ἐν</a:t>
                      </a:r>
                      <a:r>
                        <a:rPr lang="el-GR" dirty="0" smtClean="0"/>
                        <a:t> </a:t>
                      </a:r>
                      <a:r>
                        <a:rPr lang="el-GR" dirty="0" err="1" smtClean="0"/>
                        <a:t>ἑαυτῇ</a:t>
                      </a:r>
                      <a:r>
                        <a:rPr lang="el-GR" dirty="0" smtClean="0"/>
                        <a:t> περιεχούσης.</a:t>
                      </a:r>
                    </a:p>
                    <a:p>
                      <a:endParaRPr lang="el-GR" dirty="0"/>
                    </a:p>
                  </a:txBody>
                  <a:tcPr/>
                </a:tc>
                <a:tc>
                  <a:txBody>
                    <a:bodyPr/>
                    <a:lstStyle/>
                    <a:p>
                      <a:r>
                        <a:rPr lang="el-GR" dirty="0" smtClean="0"/>
                        <a:t>τότε πρέπει με κάθε τρόπο να φιλοσοφούμε,</a:t>
                      </a:r>
                      <a:r>
                        <a:rPr lang="el-GR" baseline="0" dirty="0" smtClean="0"/>
                        <a:t> </a:t>
                      </a:r>
                      <a:r>
                        <a:rPr lang="el-GR" dirty="0" smtClean="0"/>
                        <a:t>γιατί μόνο η φιλοσοφία εμπεριέχει την ορθή κρίση</a:t>
                      </a:r>
                      <a:r>
                        <a:rPr lang="el-GR" baseline="0" dirty="0" smtClean="0"/>
                        <a:t> </a:t>
                      </a:r>
                      <a:r>
                        <a:rPr lang="el-GR" dirty="0" smtClean="0"/>
                        <a:t>και τη φρόνηση που κατευθύνει αλάνθαστα τις πράξεις μας.</a:t>
                      </a:r>
                      <a:endParaRPr lang="el-GR" dirty="0"/>
                    </a:p>
                  </a:txBody>
                  <a:tcPr/>
                </a:tc>
                <a:extLst>
                  <a:ext uri="{0D108BD9-81ED-4DB2-BD59-A6C34878D82A}">
                    <a16:rowId xmlns:a16="http://schemas.microsoft.com/office/drawing/2014/main" xmlns="" val="550332153"/>
                  </a:ext>
                </a:extLst>
              </a:tr>
            </a:tbl>
          </a:graphicData>
        </a:graphic>
      </p:graphicFrame>
    </p:spTree>
    <p:extLst>
      <p:ext uri="{BB962C8B-B14F-4D97-AF65-F5344CB8AC3E}">
        <p14:creationId xmlns:p14="http://schemas.microsoft.com/office/powerpoint/2010/main" val="3213378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Στη σημερινή παρουσίαση</a:t>
            </a:r>
            <a:endParaRPr lang="el-GR" sz="3600" dirty="0"/>
          </a:p>
        </p:txBody>
      </p:sp>
      <p:sp>
        <p:nvSpPr>
          <p:cNvPr id="3" name="Θέση περιεχομένου 2"/>
          <p:cNvSpPr>
            <a:spLocks noGrp="1"/>
          </p:cNvSpPr>
          <p:nvPr>
            <p:ph idx="1"/>
          </p:nvPr>
        </p:nvSpPr>
        <p:spPr>
          <a:xfrm>
            <a:off x="810491" y="1784062"/>
            <a:ext cx="10515600" cy="4351338"/>
          </a:xfrm>
        </p:spPr>
        <p:txBody>
          <a:bodyPr>
            <a:normAutofit fontScale="92500" lnSpcReduction="10000"/>
          </a:bodyPr>
          <a:lstStyle/>
          <a:p>
            <a:pPr marL="0" indent="0">
              <a:buNone/>
            </a:pPr>
            <a:r>
              <a:rPr lang="el-GR" dirty="0"/>
              <a:t>θ</a:t>
            </a:r>
            <a:r>
              <a:rPr lang="el-GR" dirty="0" smtClean="0"/>
              <a:t>α σταθώ σε βασικά εργαλεία/διδακτικές πρακτικές για την κατανόηση των αρχαίων ελληνικών κειμένων, όπως είναι: </a:t>
            </a:r>
          </a:p>
          <a:p>
            <a:r>
              <a:rPr lang="el-GR" dirty="0" smtClean="0"/>
              <a:t>η χρήση των «περί του κειμένου» πληροφοριών</a:t>
            </a:r>
          </a:p>
          <a:p>
            <a:r>
              <a:rPr lang="el-GR" dirty="0" smtClean="0"/>
              <a:t> οι δημοσιευμένες μεταφράσεις για την κατανόηση των κειμένων αναφοράς και η μετάφραση των μαθητών στα κείμενα αυτενέργειας</a:t>
            </a:r>
          </a:p>
          <a:p>
            <a:r>
              <a:rPr lang="el-GR" dirty="0"/>
              <a:t>ο</a:t>
            </a:r>
            <a:r>
              <a:rPr lang="el-GR" dirty="0" smtClean="0"/>
              <a:t>ι ερωτήσεις κατανόησης στα κείμενα αναφοράς και στα κείμενα αυτενέργειας,</a:t>
            </a:r>
            <a:r>
              <a:rPr lang="en-US" dirty="0" smtClean="0"/>
              <a:t> </a:t>
            </a:r>
            <a:r>
              <a:rPr lang="el-GR" dirty="0" smtClean="0"/>
              <a:t>με τις οποίες βοηθούμε τους μαθητές και τις μαθήτριες στην πολυδιάστατη προσέγγιση των κειμένων</a:t>
            </a:r>
            <a:endParaRPr lang="el-GR" dirty="0"/>
          </a:p>
          <a:p>
            <a:r>
              <a:rPr lang="el-GR" dirty="0" smtClean="0"/>
              <a:t>Οι διακειμενικές συνδέσεις</a:t>
            </a:r>
          </a:p>
          <a:p>
            <a:pPr marL="0" indent="0">
              <a:buNone/>
            </a:pPr>
            <a:r>
              <a:rPr lang="el-GR" dirty="0" smtClean="0"/>
              <a:t>Για να γίνω σαφέστερος θα δώσω ένα παράδειγμα σχεδιασμού μιας θεματικής ενότητας από τον Φάκελο υλικού.  </a:t>
            </a:r>
          </a:p>
        </p:txBody>
      </p:sp>
    </p:spTree>
    <p:extLst>
      <p:ext uri="{BB962C8B-B14F-4D97-AF65-F5344CB8AC3E}">
        <p14:creationId xmlns:p14="http://schemas.microsoft.com/office/powerpoint/2010/main" val="465691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Στη συνέχεια να τους αξιολογήσετε</a:t>
            </a:r>
            <a:endParaRPr lang="el-GR" sz="3600" dirty="0"/>
          </a:p>
        </p:txBody>
      </p:sp>
      <p:sp>
        <p:nvSpPr>
          <p:cNvPr id="3" name="Θέση περιεχομένου 2"/>
          <p:cNvSpPr>
            <a:spLocks noGrp="1"/>
          </p:cNvSpPr>
          <p:nvPr>
            <p:ph idx="1"/>
          </p:nvPr>
        </p:nvSpPr>
        <p:spPr/>
        <p:txBody>
          <a:bodyPr/>
          <a:lstStyle/>
          <a:p>
            <a:pPr marL="0" indent="0">
              <a:buNone/>
            </a:pPr>
            <a:r>
              <a:rPr lang="el-GR" dirty="0" smtClean="0"/>
              <a:t>Για τον πρώτο συλλογισμό σημαντική η ερώτηση του βιβλίου (ερμηνευτική –συμπερασματική)</a:t>
            </a:r>
          </a:p>
          <a:p>
            <a:pPr marL="0" indent="0">
              <a:buNone/>
            </a:pPr>
            <a:r>
              <a:rPr lang="el-GR" dirty="0"/>
              <a:t> </a:t>
            </a:r>
            <a:r>
              <a:rPr lang="el-GR" dirty="0" smtClean="0"/>
              <a:t>«</a:t>
            </a:r>
            <a:r>
              <a:rPr lang="el-GR" sz="2400" i="1" dirty="0" smtClean="0"/>
              <a:t>Σχολιάστε </a:t>
            </a:r>
            <a:r>
              <a:rPr lang="el-GR" sz="2400" i="1" dirty="0"/>
              <a:t>το διττό αποτέλεσμα που έχει η φιλοσοφία: στο κοινωνικό σύνολο και στο άτομο, σύμφωνα με την παρακάτω φράση: «</a:t>
            </a:r>
            <a:r>
              <a:rPr lang="el-GR" sz="2400" i="1" dirty="0" err="1"/>
              <a:t>φιλοσοφητέον</a:t>
            </a:r>
            <a:r>
              <a:rPr lang="el-GR" sz="2400" i="1" dirty="0"/>
              <a:t> </a:t>
            </a:r>
            <a:r>
              <a:rPr lang="el-GR" sz="2400" i="1" dirty="0" err="1"/>
              <a:t>ἄρα</a:t>
            </a:r>
            <a:r>
              <a:rPr lang="el-GR" sz="2400" i="1" dirty="0"/>
              <a:t> </a:t>
            </a:r>
            <a:r>
              <a:rPr lang="el-GR" sz="2400" i="1" dirty="0" err="1"/>
              <a:t>ἡμῖν</a:t>
            </a:r>
            <a:r>
              <a:rPr lang="el-GR" sz="2400" i="1" dirty="0"/>
              <a:t>, </a:t>
            </a:r>
            <a:r>
              <a:rPr lang="el-GR" sz="2400" i="1" dirty="0" err="1"/>
              <a:t>εἰ</a:t>
            </a:r>
            <a:r>
              <a:rPr lang="el-GR" sz="2400" i="1" dirty="0"/>
              <a:t> </a:t>
            </a:r>
            <a:r>
              <a:rPr lang="el-GR" sz="2400" i="1" dirty="0" err="1"/>
              <a:t>μέλλομεν</a:t>
            </a:r>
            <a:r>
              <a:rPr lang="el-GR" sz="2400" i="1" dirty="0"/>
              <a:t> </a:t>
            </a:r>
            <a:r>
              <a:rPr lang="el-GR" sz="2400" i="1" dirty="0" err="1"/>
              <a:t>ὀρθῶς</a:t>
            </a:r>
            <a:r>
              <a:rPr lang="el-GR" sz="2400" i="1" dirty="0"/>
              <a:t> </a:t>
            </a:r>
            <a:r>
              <a:rPr lang="el-GR" sz="2400" i="1" dirty="0" err="1"/>
              <a:t>πολιτεύσεσθαι</a:t>
            </a:r>
            <a:r>
              <a:rPr lang="el-GR" sz="2400" i="1" dirty="0"/>
              <a:t> </a:t>
            </a:r>
            <a:r>
              <a:rPr lang="el-GR" sz="2400" i="1" dirty="0" err="1"/>
              <a:t>καὶ</a:t>
            </a:r>
            <a:r>
              <a:rPr lang="el-GR" sz="2400" i="1" dirty="0"/>
              <a:t> </a:t>
            </a:r>
            <a:r>
              <a:rPr lang="el-GR" sz="2400" i="1" dirty="0" err="1"/>
              <a:t>τὸν</a:t>
            </a:r>
            <a:r>
              <a:rPr lang="el-GR" sz="2400" i="1" dirty="0"/>
              <a:t> </a:t>
            </a:r>
            <a:r>
              <a:rPr lang="el-GR" sz="2400" i="1" dirty="0" err="1"/>
              <a:t>ἑαυτῶν</a:t>
            </a:r>
            <a:r>
              <a:rPr lang="el-GR" sz="2400" i="1" dirty="0"/>
              <a:t> </a:t>
            </a:r>
            <a:r>
              <a:rPr lang="el-GR" sz="2400" i="1" dirty="0" err="1"/>
              <a:t>βίον</a:t>
            </a:r>
            <a:r>
              <a:rPr lang="el-GR" sz="2400" i="1" dirty="0"/>
              <a:t> </a:t>
            </a:r>
            <a:r>
              <a:rPr lang="el-GR" sz="2400" i="1" dirty="0" err="1"/>
              <a:t>διάξειν</a:t>
            </a:r>
            <a:r>
              <a:rPr lang="el-GR" sz="2400" i="1" dirty="0"/>
              <a:t> </a:t>
            </a:r>
            <a:r>
              <a:rPr lang="el-GR" sz="2400" i="1" dirty="0" err="1"/>
              <a:t>ὠφελίμως</a:t>
            </a:r>
            <a:r>
              <a:rPr lang="el-GR" sz="2400" i="1" dirty="0"/>
              <a:t>». Για την απάντησή σας να λάβετε υπόψη ότι το συγκεκριμένο έργο του </a:t>
            </a:r>
            <a:r>
              <a:rPr lang="el-GR" sz="2400" i="1" dirty="0" smtClean="0"/>
              <a:t>Αριστοτέλη </a:t>
            </a:r>
            <a:r>
              <a:rPr lang="el-GR" sz="2400" i="1" dirty="0"/>
              <a:t>απευθύνεται σε έναν ηγέτη-βασιλιά (τον </a:t>
            </a:r>
            <a:r>
              <a:rPr lang="el-GR" sz="2400" i="1" dirty="0" err="1"/>
              <a:t>Θεμίσωνα</a:t>
            </a:r>
            <a:r>
              <a:rPr lang="el-GR" sz="2400" i="1" dirty="0"/>
              <a:t>), και προτρέπει, τόσο αυτόν </a:t>
            </a:r>
            <a:r>
              <a:rPr lang="el-GR" sz="2400" i="1" dirty="0" smtClean="0"/>
              <a:t>όσο </a:t>
            </a:r>
            <a:r>
              <a:rPr lang="el-GR" sz="2400" i="1" dirty="0"/>
              <a:t>και τους νέους που βρίσκονται στην ηλικία του, να </a:t>
            </a:r>
            <a:r>
              <a:rPr lang="el-GR" sz="2400" i="1" dirty="0" smtClean="0"/>
              <a:t>φιλοσοφήσουν».</a:t>
            </a:r>
          </a:p>
          <a:p>
            <a:pPr marL="0" indent="0">
              <a:buNone/>
            </a:pPr>
            <a:r>
              <a:rPr lang="el-GR" sz="2400" dirty="0" smtClean="0"/>
              <a:t>Επίσης, σημαντική είναι η αξιολόγηση του δεύτερου συλλογισμού, για τον έντονο δεοντολογικό χαρακτήρα.  </a:t>
            </a:r>
            <a:endParaRPr lang="el-GR" sz="2400" dirty="0"/>
          </a:p>
        </p:txBody>
      </p:sp>
    </p:spTree>
    <p:extLst>
      <p:ext uri="{BB962C8B-B14F-4D97-AF65-F5344CB8AC3E}">
        <p14:creationId xmlns:p14="http://schemas.microsoft.com/office/powerpoint/2010/main" val="858639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Αναγνωστική φάση (3</a:t>
            </a:r>
            <a:r>
              <a:rPr lang="el-GR" sz="3200" baseline="30000" dirty="0" smtClean="0"/>
              <a:t>η</a:t>
            </a:r>
            <a:r>
              <a:rPr lang="el-GR" sz="3200" dirty="0" smtClean="0"/>
              <a:t> διδακτική ενότητα :Η φιλοσοφία ως προϋπόθεση για την ευδαιμονία) </a:t>
            </a:r>
            <a:endParaRPr lang="el-GR" sz="3200" dirty="0"/>
          </a:p>
        </p:txBody>
      </p:sp>
      <p:sp>
        <p:nvSpPr>
          <p:cNvPr id="3" name="Θέση περιεχομένου 2"/>
          <p:cNvSpPr>
            <a:spLocks noGrp="1"/>
          </p:cNvSpPr>
          <p:nvPr>
            <p:ph idx="1"/>
          </p:nvPr>
        </p:nvSpPr>
        <p:spPr>
          <a:xfrm>
            <a:off x="838200" y="1934308"/>
            <a:ext cx="10515600" cy="4106007"/>
          </a:xfrm>
        </p:spPr>
        <p:txBody>
          <a:bodyPr>
            <a:normAutofit fontScale="25000" lnSpcReduction="20000"/>
          </a:bodyPr>
          <a:lstStyle/>
          <a:p>
            <a:r>
              <a:rPr lang="el-GR" sz="11200" dirty="0" smtClean="0"/>
              <a:t>Από το διακείμενο (άλλο κείμενο) :</a:t>
            </a:r>
          </a:p>
          <a:p>
            <a:pPr marL="0" indent="0">
              <a:lnSpc>
                <a:spcPct val="170000"/>
              </a:lnSpc>
              <a:buNone/>
            </a:pPr>
            <a:r>
              <a:rPr lang="el-GR" sz="9600" dirty="0" smtClean="0"/>
              <a:t>«</a:t>
            </a:r>
            <a:r>
              <a:rPr lang="el-GR" sz="9600" i="1" dirty="0" smtClean="0"/>
              <a:t>Η αυθάδης αξίωση για ευδαιμονία, και μάλιστα για τόση όση ονειρευόμαστε, καταστρέφει τα πάντα σ’ αυτόν τον κόσμο. Όποιος καταφέρνει ν’ απελευθερωθεί απ’ αυτήν και δεν ποθεί τίποτε άλλο πλην των όσων έχει μπροστά του καταφέρνει να τα βγάζει πέρα. Συμφέρει, λοιπόν, να μετριάσουμε πολύ τις απαιτήσεις μας </a:t>
            </a:r>
            <a:r>
              <a:rPr lang="el-GR" sz="9600" i="1" dirty="0" err="1" smtClean="0"/>
              <a:t>γι</a:t>
            </a:r>
            <a:r>
              <a:rPr lang="el-GR" sz="9600" i="1" dirty="0" smtClean="0"/>
              <a:t>΄ απολαύσεις, κτήσεις, βαθμούς, τιμές, </a:t>
            </a:r>
            <a:r>
              <a:rPr lang="el-GR" sz="9600" i="1" dirty="0" err="1" smtClean="0"/>
              <a:t>κ.ο.κ.</a:t>
            </a:r>
            <a:r>
              <a:rPr lang="el-GR" sz="9600" i="1" dirty="0" smtClean="0"/>
              <a:t>»  </a:t>
            </a:r>
          </a:p>
          <a:p>
            <a:pPr marL="0" indent="0">
              <a:lnSpc>
                <a:spcPct val="170000"/>
              </a:lnSpc>
              <a:buNone/>
            </a:pPr>
            <a:r>
              <a:rPr lang="en-US" sz="8000" dirty="0" smtClean="0"/>
              <a:t>Arthur Schopenhauer</a:t>
            </a:r>
            <a:r>
              <a:rPr lang="el-GR" sz="8000" dirty="0" smtClean="0"/>
              <a:t>.2013.</a:t>
            </a:r>
            <a:r>
              <a:rPr lang="en-US" sz="8000" dirty="0" smtClean="0"/>
              <a:t> </a:t>
            </a:r>
            <a:r>
              <a:rPr lang="el-GR" sz="8000" i="1" dirty="0" smtClean="0"/>
              <a:t>Εγχειρίδιο πρακτικής σοφίας. </a:t>
            </a:r>
            <a:r>
              <a:rPr lang="el-GR" sz="8000" dirty="0" err="1" smtClean="0"/>
              <a:t>μτφρ</a:t>
            </a:r>
            <a:r>
              <a:rPr lang="el-GR" sz="8000" dirty="0" smtClean="0"/>
              <a:t>. </a:t>
            </a:r>
            <a:r>
              <a:rPr lang="el-GR" sz="8000" dirty="0" err="1" smtClean="0"/>
              <a:t>Δημ</a:t>
            </a:r>
            <a:r>
              <a:rPr lang="el-GR" sz="8000" dirty="0" smtClean="0"/>
              <a:t>. Υφαντής. Αθήνα : Ροές, σ. 23. </a:t>
            </a:r>
            <a:endParaRPr lang="el-GR" sz="8000" dirty="0"/>
          </a:p>
        </p:txBody>
      </p:sp>
    </p:spTree>
    <p:extLst>
      <p:ext uri="{BB962C8B-B14F-4D97-AF65-F5344CB8AC3E}">
        <p14:creationId xmlns:p14="http://schemas.microsoft.com/office/powerpoint/2010/main" val="36039585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Στο κείμενο </a:t>
            </a:r>
            <a:endParaRPr lang="el-GR" sz="3600" dirty="0"/>
          </a:p>
        </p:txBody>
      </p:sp>
      <p:sp>
        <p:nvSpPr>
          <p:cNvPr id="3" name="Θέση περιεχομένου 2"/>
          <p:cNvSpPr>
            <a:spLocks noGrp="1"/>
          </p:cNvSpPr>
          <p:nvPr>
            <p:ph idx="1"/>
          </p:nvPr>
        </p:nvSpPr>
        <p:spPr/>
        <p:txBody>
          <a:bodyPr/>
          <a:lstStyle/>
          <a:p>
            <a:r>
              <a:rPr lang="el-GR" dirty="0" smtClean="0"/>
              <a:t>Παραινετικός λόγος :</a:t>
            </a:r>
            <a:r>
              <a:rPr lang="el-GR" dirty="0"/>
              <a:t> </a:t>
            </a:r>
            <a:r>
              <a:rPr lang="el-GR" dirty="0" smtClean="0"/>
              <a:t>η Φιλοσοφία ως </a:t>
            </a:r>
            <a:r>
              <a:rPr lang="el-GR" dirty="0" err="1" smtClean="0"/>
              <a:t>διαγενεακός</a:t>
            </a:r>
            <a:r>
              <a:rPr lang="el-GR" dirty="0" smtClean="0"/>
              <a:t> τόπος</a:t>
            </a:r>
          </a:p>
          <a:p>
            <a:pPr marL="0" indent="0">
              <a:buNone/>
            </a:pPr>
            <a:r>
              <a:rPr lang="el-GR" dirty="0" smtClean="0"/>
              <a:t>Σε αυτό το σχετικά εύκολο κείμενο το βάρος πέφτει στην ερμηνεία και σε ερωτήσεις  «συμπερασματικές» και αξιολογικές:</a:t>
            </a:r>
          </a:p>
          <a:p>
            <a:pPr marL="0" indent="0">
              <a:buNone/>
            </a:pPr>
            <a:r>
              <a:rPr lang="el-GR" sz="2400" i="1" dirty="0" smtClean="0"/>
              <a:t>«Σχολιάστε </a:t>
            </a:r>
            <a:r>
              <a:rPr lang="el-GR" sz="2400" i="1" dirty="0"/>
              <a:t>σε μία παράγραφο εκατό (100) περίπου λέξεων την φράση του Επίκουρου: «</a:t>
            </a:r>
            <a:r>
              <a:rPr lang="el-GR" sz="2400" i="1" dirty="0" err="1"/>
              <a:t>οὔτε</a:t>
            </a:r>
            <a:r>
              <a:rPr lang="el-GR" sz="2400" i="1" dirty="0"/>
              <a:t> </a:t>
            </a:r>
            <a:r>
              <a:rPr lang="el-GR" sz="2400" i="1" dirty="0" err="1"/>
              <a:t>γὰρ</a:t>
            </a:r>
            <a:r>
              <a:rPr lang="el-GR" sz="2400" i="1" dirty="0"/>
              <a:t> </a:t>
            </a:r>
            <a:r>
              <a:rPr lang="el-GR" sz="2400" i="1" dirty="0" err="1"/>
              <a:t>ἄωρος</a:t>
            </a:r>
            <a:r>
              <a:rPr lang="el-GR" sz="2400" i="1" dirty="0"/>
              <a:t> </a:t>
            </a:r>
            <a:r>
              <a:rPr lang="el-GR" sz="2400" i="1" dirty="0" err="1"/>
              <a:t>οὐδείς</a:t>
            </a:r>
            <a:r>
              <a:rPr lang="el-GR" sz="2400" i="1" dirty="0"/>
              <a:t> </a:t>
            </a:r>
            <a:r>
              <a:rPr lang="el-GR" sz="2400" i="1" dirty="0" err="1"/>
              <a:t>ἐστιν</a:t>
            </a:r>
            <a:r>
              <a:rPr lang="el-GR" sz="2400" i="1" dirty="0"/>
              <a:t> </a:t>
            </a:r>
            <a:r>
              <a:rPr lang="el-GR" sz="2400" i="1" dirty="0" err="1"/>
              <a:t>οὔτε</a:t>
            </a:r>
            <a:r>
              <a:rPr lang="el-GR" sz="2400" i="1" dirty="0"/>
              <a:t> </a:t>
            </a:r>
            <a:r>
              <a:rPr lang="el-GR" sz="2400" i="1" dirty="0" err="1"/>
              <a:t>πάρωρος</a:t>
            </a:r>
            <a:r>
              <a:rPr lang="el-GR" sz="2400" i="1" dirty="0"/>
              <a:t> </a:t>
            </a:r>
            <a:r>
              <a:rPr lang="el-GR" sz="2400" i="1" dirty="0" err="1"/>
              <a:t>πρὸς</a:t>
            </a:r>
            <a:r>
              <a:rPr lang="el-GR" sz="2400" i="1" dirty="0"/>
              <a:t> </a:t>
            </a:r>
            <a:r>
              <a:rPr lang="el-GR" sz="2400" i="1" dirty="0" err="1"/>
              <a:t>τὸ</a:t>
            </a:r>
            <a:r>
              <a:rPr lang="el-GR" sz="2400" i="1" dirty="0"/>
              <a:t> </a:t>
            </a:r>
            <a:r>
              <a:rPr lang="el-GR" sz="2400" i="1" dirty="0" err="1"/>
              <a:t>κατὰ</a:t>
            </a:r>
            <a:r>
              <a:rPr lang="el-GR" sz="2400" i="1" dirty="0"/>
              <a:t> </a:t>
            </a:r>
            <a:r>
              <a:rPr lang="el-GR" sz="2400" i="1" dirty="0" err="1"/>
              <a:t>ψυχὴν</a:t>
            </a:r>
            <a:r>
              <a:rPr lang="el-GR" sz="2400" i="1" dirty="0"/>
              <a:t> </a:t>
            </a:r>
            <a:r>
              <a:rPr lang="el-GR" sz="2400" i="1" dirty="0" err="1"/>
              <a:t>ὑγιαῖνον</a:t>
            </a:r>
            <a:r>
              <a:rPr lang="el-GR" sz="2400" i="1" dirty="0" smtClean="0"/>
              <a:t>». (Από τον φάκελο υλικού). </a:t>
            </a:r>
          </a:p>
          <a:p>
            <a:pPr marL="0" indent="0">
              <a:buNone/>
            </a:pPr>
            <a:r>
              <a:rPr lang="el-GR" sz="2400" dirty="0" smtClean="0"/>
              <a:t>Εγώ θα προσέθετα: «Συμφωνείτε ή διαφωνείτε;»</a:t>
            </a:r>
            <a:endParaRPr lang="el-GR" sz="2400" i="1" dirty="0"/>
          </a:p>
          <a:p>
            <a:pPr marL="0" indent="0">
              <a:buNone/>
            </a:pPr>
            <a:endParaRPr lang="el-GR" dirty="0" smtClean="0"/>
          </a:p>
        </p:txBody>
      </p:sp>
    </p:spTree>
    <p:extLst>
      <p:ext uri="{BB962C8B-B14F-4D97-AF65-F5344CB8AC3E}">
        <p14:creationId xmlns:p14="http://schemas.microsoft.com/office/powerpoint/2010/main" val="29806516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Στο περικείμενο: </a:t>
            </a:r>
            <a:endParaRPr lang="el-GR" sz="3200" dirty="0"/>
          </a:p>
        </p:txBody>
      </p:sp>
      <p:sp>
        <p:nvSpPr>
          <p:cNvPr id="3" name="Θέση περιεχομένου 2"/>
          <p:cNvSpPr>
            <a:spLocks noGrp="1"/>
          </p:cNvSpPr>
          <p:nvPr>
            <p:ph idx="1"/>
          </p:nvPr>
        </p:nvSpPr>
        <p:spPr/>
        <p:txBody>
          <a:bodyPr>
            <a:normAutofit/>
          </a:bodyPr>
          <a:lstStyle/>
          <a:p>
            <a:pPr marL="0" indent="0">
              <a:buNone/>
            </a:pPr>
            <a:r>
              <a:rPr lang="el-GR" dirty="0" smtClean="0"/>
              <a:t>Εισαγωγή από τα Ηθικά </a:t>
            </a:r>
            <a:r>
              <a:rPr lang="el-GR" dirty="0" err="1" smtClean="0"/>
              <a:t>Νικομάχεια</a:t>
            </a:r>
            <a:r>
              <a:rPr lang="el-GR" dirty="0" smtClean="0"/>
              <a:t> (Φιλοσοφικός λόγος Γ’ Λυκείου, ΟΕΔΒ)</a:t>
            </a:r>
          </a:p>
          <a:p>
            <a:pPr marL="0" indent="0">
              <a:buNone/>
            </a:pPr>
            <a:r>
              <a:rPr lang="el-GR" dirty="0" smtClean="0"/>
              <a:t>«Ένας </a:t>
            </a:r>
            <a:r>
              <a:rPr lang="el-GR" dirty="0"/>
              <a:t>λοιπόν από τους όρους αυτούς ήταν και ο όρος </a:t>
            </a:r>
            <a:r>
              <a:rPr lang="el-GR" dirty="0" err="1" smtClean="0"/>
              <a:t>εὐδαιμονία</a:t>
            </a:r>
            <a:r>
              <a:rPr lang="el-GR" dirty="0" smtClean="0"/>
              <a:t> </a:t>
            </a:r>
            <a:r>
              <a:rPr lang="en-US" dirty="0" smtClean="0"/>
              <a:t>…</a:t>
            </a:r>
            <a:r>
              <a:rPr lang="el-GR" dirty="0" smtClean="0"/>
              <a:t> </a:t>
            </a:r>
            <a:r>
              <a:rPr lang="en-US" dirty="0" smtClean="0"/>
              <a:t> </a:t>
            </a:r>
            <a:r>
              <a:rPr lang="el-GR" dirty="0" smtClean="0"/>
              <a:t>Ενέργεια </a:t>
            </a:r>
            <a:r>
              <a:rPr lang="el-GR" dirty="0"/>
              <a:t>λοιπόν, κατά τον Αριστοτέλη, η ευδαιμονία του ανθρώπου, όχι κατάσταση, και πάντως ενέργεια της ψυχής του, με τους κανόνες </a:t>
            </a:r>
            <a:r>
              <a:rPr lang="el-GR" dirty="0" smtClean="0"/>
              <a:t>της </a:t>
            </a:r>
            <a:r>
              <a:rPr lang="el-GR" dirty="0"/>
              <a:t>τέλειας </a:t>
            </a:r>
            <a:r>
              <a:rPr lang="el-GR" dirty="0" smtClean="0"/>
              <a:t>αρετής». </a:t>
            </a:r>
          </a:p>
          <a:p>
            <a:pPr marL="0" indent="0">
              <a:buNone/>
            </a:pPr>
            <a:r>
              <a:rPr lang="en-GB" dirty="0">
                <a:hlinkClick r:id="rId2"/>
              </a:rPr>
              <a:t>http://ebooks.edu.gr/modules/ebook/show.php/DSGL-C128/681/4517,20388</a:t>
            </a:r>
            <a:r>
              <a:rPr lang="en-GB" dirty="0" smtClean="0">
                <a:hlinkClick r:id="rId2"/>
              </a:rPr>
              <a:t>/</a:t>
            </a:r>
            <a:endParaRPr lang="el-GR" dirty="0"/>
          </a:p>
        </p:txBody>
      </p:sp>
    </p:spTree>
    <p:extLst>
      <p:ext uri="{BB962C8B-B14F-4D97-AF65-F5344CB8AC3E}">
        <p14:creationId xmlns:p14="http://schemas.microsoft.com/office/powerpoint/2010/main" val="798884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Παράλληλα κείμενα</a:t>
            </a:r>
            <a:endParaRPr lang="el-GR" sz="3600" dirty="0"/>
          </a:p>
        </p:txBody>
      </p:sp>
      <p:sp>
        <p:nvSpPr>
          <p:cNvPr id="3" name="Θέση περιεχομένου 2"/>
          <p:cNvSpPr>
            <a:spLocks noGrp="1"/>
          </p:cNvSpPr>
          <p:nvPr>
            <p:ph idx="1"/>
          </p:nvPr>
        </p:nvSpPr>
        <p:spPr/>
        <p:txBody>
          <a:bodyPr>
            <a:normAutofit fontScale="92500"/>
          </a:bodyPr>
          <a:lstStyle/>
          <a:p>
            <a:r>
              <a:rPr lang="el-GR" dirty="0" smtClean="0"/>
              <a:t>Ανταγωνιστικά κείμενα</a:t>
            </a:r>
          </a:p>
          <a:p>
            <a:pPr marL="0" indent="0">
              <a:buNone/>
            </a:pPr>
            <a:r>
              <a:rPr lang="el-GR" dirty="0"/>
              <a:t>Α. Πλάτων, Θεαίτητος </a:t>
            </a:r>
            <a:r>
              <a:rPr lang="el-GR" dirty="0" smtClean="0"/>
              <a:t>173e-174b (Φάκελος υλικού, σελ. 25)</a:t>
            </a:r>
            <a:endParaRPr lang="el-GR" dirty="0"/>
          </a:p>
          <a:p>
            <a:pPr marL="0" indent="0">
              <a:lnSpc>
                <a:spcPct val="100000"/>
              </a:lnSpc>
              <a:buNone/>
            </a:pPr>
            <a:r>
              <a:rPr lang="el-GR" sz="1800" dirty="0"/>
              <a:t>Στο χωρίο αυτό του πλατωνικού διαλόγου ο Σωκράτης συνομιλεί με τον γεωμέτρη Θεόδωρο και εξετάζουν τον φιλόσοφο συγκρίνοντάς τον με τους άλλους σοφούς, για να δουν κατά πόσο είναι διαφορετικός στην </a:t>
            </a:r>
            <a:r>
              <a:rPr lang="el-GR" sz="1800" dirty="0" smtClean="0"/>
              <a:t>ιδιωτική και </a:t>
            </a:r>
            <a:r>
              <a:rPr lang="el-GR" sz="1800" dirty="0"/>
              <a:t>δημόσια ζωή του, καθώς και για ποιον λόγο ο πολύς κόσμος τον χλευάζει</a:t>
            </a:r>
            <a:r>
              <a:rPr lang="el-GR" dirty="0"/>
              <a:t>.</a:t>
            </a:r>
          </a:p>
          <a:p>
            <a:pPr marL="0" indent="0">
              <a:lnSpc>
                <a:spcPct val="100000"/>
              </a:lnSpc>
              <a:buNone/>
            </a:pPr>
            <a:r>
              <a:rPr lang="el-GR" dirty="0"/>
              <a:t>Β. Αριστοτέλης, Πολιτικά Α, 4, </a:t>
            </a:r>
            <a:r>
              <a:rPr lang="el-GR" dirty="0" smtClean="0"/>
              <a:t>1259a6-19 (Φάκελος υλικού, σελ. 26) </a:t>
            </a:r>
            <a:endParaRPr lang="el-GR" dirty="0"/>
          </a:p>
          <a:p>
            <a:pPr marL="0" indent="0">
              <a:lnSpc>
                <a:spcPct val="100000"/>
              </a:lnSpc>
              <a:buNone/>
            </a:pPr>
            <a:r>
              <a:rPr lang="el-GR" sz="1900" dirty="0"/>
              <a:t>Ο Αριστοτέλης αναλύει τη «χρηματιστική», την τέχνη να πορίζεται κάποιος τα αναγκαία και χρήσιμα. Ειδικότερα για τη γεωργία και τα προϊόντα της γης τονίζει τη σημασία της συγκέντρωσης πληροφοριών  που αν αξιοποιηθούν βοηθούν στον πλουτισμό και φέρνει ως παράδειγμα τον πρώτο φιλόσοφο, τον Θαλή.</a:t>
            </a:r>
          </a:p>
          <a:p>
            <a:pPr marL="0" indent="0">
              <a:lnSpc>
                <a:spcPct val="100000"/>
              </a:lnSpc>
              <a:buNone/>
            </a:pPr>
            <a:r>
              <a:rPr lang="el-GR" dirty="0" smtClean="0"/>
              <a:t>Γ. Κωστής </a:t>
            </a:r>
            <a:r>
              <a:rPr lang="el-GR" dirty="0"/>
              <a:t>Παλαμάς, Ίαμβοι και Ανάπαιστοι, </a:t>
            </a:r>
            <a:r>
              <a:rPr lang="el-GR" dirty="0" smtClean="0"/>
              <a:t>29 (Φάκελος υλικού, σελ. 27)</a:t>
            </a:r>
            <a:endParaRPr lang="el-GR" dirty="0"/>
          </a:p>
        </p:txBody>
      </p:sp>
    </p:spTree>
    <p:extLst>
      <p:ext uri="{BB962C8B-B14F-4D97-AF65-F5344CB8AC3E}">
        <p14:creationId xmlns:p14="http://schemas.microsoft.com/office/powerpoint/2010/main" val="35577873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Παράλληλα κείμενα</a:t>
            </a:r>
            <a:endParaRPr lang="el-GR" sz="3600" dirty="0"/>
          </a:p>
        </p:txBody>
      </p:sp>
      <p:sp>
        <p:nvSpPr>
          <p:cNvPr id="3" name="Θέση περιεχομένου 2"/>
          <p:cNvSpPr>
            <a:spLocks noGrp="1"/>
          </p:cNvSpPr>
          <p:nvPr>
            <p:ph idx="1"/>
          </p:nvPr>
        </p:nvSpPr>
        <p:spPr/>
        <p:txBody>
          <a:bodyPr/>
          <a:lstStyle/>
          <a:p>
            <a:r>
              <a:rPr lang="el-GR" dirty="0"/>
              <a:t>Δ. Κ. Π. Καβάφης, «Από την </a:t>
            </a:r>
            <a:r>
              <a:rPr lang="el-GR" dirty="0" err="1"/>
              <a:t>σχολήν</a:t>
            </a:r>
            <a:r>
              <a:rPr lang="el-GR" dirty="0"/>
              <a:t> του περιωνύμου φιλοσόφου</a:t>
            </a:r>
            <a:r>
              <a:rPr lang="el-GR" dirty="0" smtClean="0"/>
              <a:t>», (Φάκελος υλικού, σελ. 35) </a:t>
            </a:r>
          </a:p>
          <a:p>
            <a:r>
              <a:rPr lang="el-GR" dirty="0" err="1"/>
              <a:t>Arthur</a:t>
            </a:r>
            <a:r>
              <a:rPr lang="el-GR" dirty="0"/>
              <a:t> Schopenhauer.2013. </a:t>
            </a:r>
            <a:r>
              <a:rPr lang="el-GR" i="1" dirty="0"/>
              <a:t>Εγχειρίδιο πρακτικής σοφίας</a:t>
            </a:r>
            <a:r>
              <a:rPr lang="el-GR" dirty="0"/>
              <a:t>. </a:t>
            </a:r>
            <a:r>
              <a:rPr lang="el-GR" dirty="0" err="1"/>
              <a:t>μτφρ</a:t>
            </a:r>
            <a:r>
              <a:rPr lang="el-GR" dirty="0"/>
              <a:t>. </a:t>
            </a:r>
            <a:r>
              <a:rPr lang="el-GR" dirty="0" err="1"/>
              <a:t>Δημ</a:t>
            </a:r>
            <a:r>
              <a:rPr lang="el-GR" dirty="0"/>
              <a:t>. Υφαντής. Αθήνα : Ροές, σ. 23. </a:t>
            </a:r>
            <a:endParaRPr lang="el-GR" dirty="0" smtClean="0"/>
          </a:p>
          <a:p>
            <a:r>
              <a:rPr lang="el-GR" dirty="0" err="1" smtClean="0"/>
              <a:t>Κάρλ</a:t>
            </a:r>
            <a:r>
              <a:rPr lang="el-GR" dirty="0" smtClean="0"/>
              <a:t> </a:t>
            </a:r>
            <a:r>
              <a:rPr lang="el-GR" dirty="0" err="1" smtClean="0"/>
              <a:t>Πόππερ</a:t>
            </a:r>
            <a:r>
              <a:rPr lang="el-GR" dirty="0" smtClean="0"/>
              <a:t>, 2004.</a:t>
            </a:r>
            <a:r>
              <a:rPr lang="el-GR" i="1" dirty="0"/>
              <a:t> </a:t>
            </a:r>
            <a:r>
              <a:rPr lang="el-GR" i="1" dirty="0" smtClean="0"/>
              <a:t>Όλοι οι άνθρωποι είναι φιλόσοφοι. </a:t>
            </a:r>
            <a:r>
              <a:rPr lang="el-GR" dirty="0" smtClean="0"/>
              <a:t>Αθήνα: </a:t>
            </a:r>
            <a:r>
              <a:rPr lang="el-GR" dirty="0" err="1" smtClean="0"/>
              <a:t>Εκδ</a:t>
            </a:r>
            <a:r>
              <a:rPr lang="el-GR" dirty="0" smtClean="0"/>
              <a:t>. Μελάνι. σελ. 13-14.</a:t>
            </a:r>
            <a:endParaRPr lang="el-GR" dirty="0"/>
          </a:p>
          <a:p>
            <a:endParaRPr lang="el-GR" dirty="0"/>
          </a:p>
        </p:txBody>
      </p:sp>
    </p:spTree>
    <p:extLst>
      <p:ext uri="{BB962C8B-B14F-4D97-AF65-F5344CB8AC3E}">
        <p14:creationId xmlns:p14="http://schemas.microsoft.com/office/powerpoint/2010/main" val="7263011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Κείμενα αυτενέργειας – (Διακείμενα;) </a:t>
            </a:r>
            <a:endParaRPr lang="el-GR" sz="3600" dirty="0"/>
          </a:p>
        </p:txBody>
      </p:sp>
      <p:sp>
        <p:nvSpPr>
          <p:cNvPr id="3" name="Θέση περιεχομένου 2"/>
          <p:cNvSpPr>
            <a:spLocks noGrp="1"/>
          </p:cNvSpPr>
          <p:nvPr>
            <p:ph idx="1"/>
          </p:nvPr>
        </p:nvSpPr>
        <p:spPr/>
        <p:txBody>
          <a:bodyPr/>
          <a:lstStyle/>
          <a:p>
            <a:pPr marL="0" indent="0">
              <a:buNone/>
            </a:pPr>
            <a:r>
              <a:rPr lang="el-GR" sz="2400" i="1" dirty="0" smtClean="0"/>
              <a:t>Τα κείμενα αυτενέργειας αξιοποιούνται και ως παράλληλα κείμενα. Για τη συγκεκριμένη ενότητα προτείνονται τα παρακάτω κείμενα, τα οποία συγκλίνουν στο νόημα των κειμένων αναφοράς</a:t>
            </a:r>
            <a:r>
              <a:rPr lang="el-GR" dirty="0" smtClean="0"/>
              <a:t>.  </a:t>
            </a:r>
          </a:p>
          <a:p>
            <a:r>
              <a:rPr lang="el-GR" dirty="0" err="1" smtClean="0"/>
              <a:t>Πλoύταρχος</a:t>
            </a:r>
            <a:r>
              <a:rPr lang="el-GR" dirty="0"/>
              <a:t>, Περί </a:t>
            </a:r>
            <a:r>
              <a:rPr lang="el-GR" dirty="0" err="1"/>
              <a:t>παίδων</a:t>
            </a:r>
            <a:r>
              <a:rPr lang="el-GR" dirty="0"/>
              <a:t> αγωγής </a:t>
            </a:r>
            <a:r>
              <a:rPr lang="el-GR" dirty="0" smtClean="0"/>
              <a:t>7C-8Β</a:t>
            </a:r>
          </a:p>
          <a:p>
            <a:r>
              <a:rPr lang="el-GR" dirty="0" smtClean="0"/>
              <a:t> </a:t>
            </a:r>
            <a:r>
              <a:rPr lang="el-GR" dirty="0" err="1"/>
              <a:t>Ἰσοκράτης</a:t>
            </a:r>
            <a:r>
              <a:rPr lang="el-GR" dirty="0"/>
              <a:t>, </a:t>
            </a:r>
            <a:r>
              <a:rPr lang="el-GR" dirty="0" err="1"/>
              <a:t>Περὶ</a:t>
            </a:r>
            <a:r>
              <a:rPr lang="el-GR" dirty="0"/>
              <a:t> </a:t>
            </a:r>
            <a:r>
              <a:rPr lang="el-GR" dirty="0" err="1"/>
              <a:t>ἀντιδόσεως</a:t>
            </a:r>
            <a:r>
              <a:rPr lang="el-GR" dirty="0"/>
              <a:t>, </a:t>
            </a:r>
            <a:r>
              <a:rPr lang="el-GR" dirty="0" smtClean="0"/>
              <a:t>180.1-182.7</a:t>
            </a:r>
          </a:p>
          <a:p>
            <a:r>
              <a:rPr lang="el-GR" dirty="0" smtClean="0"/>
              <a:t> </a:t>
            </a:r>
            <a:r>
              <a:rPr lang="el-GR" dirty="0"/>
              <a:t>Ξενοφώντα, Απομνημονεύματα, 3,9, </a:t>
            </a:r>
            <a:r>
              <a:rPr lang="el-GR" dirty="0" smtClean="0"/>
              <a:t>4-5</a:t>
            </a:r>
          </a:p>
          <a:p>
            <a:r>
              <a:rPr lang="el-GR" dirty="0"/>
              <a:t> </a:t>
            </a:r>
            <a:r>
              <a:rPr lang="el-GR" dirty="0" smtClean="0"/>
              <a:t>Ξενοφώντα</a:t>
            </a:r>
            <a:r>
              <a:rPr lang="el-GR" dirty="0"/>
              <a:t>, </a:t>
            </a:r>
            <a:r>
              <a:rPr lang="el-GR" dirty="0" smtClean="0"/>
              <a:t>Απομνημονεύματα </a:t>
            </a:r>
            <a:r>
              <a:rPr lang="el-GR" dirty="0"/>
              <a:t>1,2, 18-21, 23</a:t>
            </a:r>
          </a:p>
        </p:txBody>
      </p:sp>
    </p:spTree>
    <p:extLst>
      <p:ext uri="{BB962C8B-B14F-4D97-AF65-F5344CB8AC3E}">
        <p14:creationId xmlns:p14="http://schemas.microsoft.com/office/powerpoint/2010/main" val="17055516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Κάτι ακόμα για τα κείμενα αυτενέργειας</a:t>
            </a:r>
            <a:endParaRPr lang="el-GR" sz="3600" dirty="0"/>
          </a:p>
        </p:txBody>
      </p:sp>
      <p:sp>
        <p:nvSpPr>
          <p:cNvPr id="3" name="Θέση περιεχομένου 2"/>
          <p:cNvSpPr>
            <a:spLocks noGrp="1"/>
          </p:cNvSpPr>
          <p:nvPr>
            <p:ph idx="1"/>
          </p:nvPr>
        </p:nvSpPr>
        <p:spPr/>
        <p:txBody>
          <a:bodyPr>
            <a:normAutofit fontScale="92500" lnSpcReduction="10000"/>
          </a:bodyPr>
          <a:lstStyle/>
          <a:p>
            <a:pPr marL="0" indent="0" algn="just">
              <a:buNone/>
            </a:pPr>
            <a:r>
              <a:rPr lang="el-GR" sz="2600" i="1" dirty="0" smtClean="0"/>
              <a:t>Στα κείμενα αυτενέργειας οι ερωτήσεις κατανόησης ανήκουν </a:t>
            </a:r>
            <a:r>
              <a:rPr lang="el-GR" sz="2600" i="1" dirty="0"/>
              <a:t>σ</a:t>
            </a:r>
            <a:r>
              <a:rPr lang="el-GR" sz="2600" i="1" dirty="0" smtClean="0"/>
              <a:t>την κατηγορία των πληροφοριακών ερωτήσεων ή των επαγωγικών που απαιτούν συνδυασμό στοιχείων του κειμένου. Σε κάθε περίπτωση οι απαντήσεις των ερωτήσεων αυτών προκύπτουν από τον εντοπισμό </a:t>
            </a:r>
            <a:r>
              <a:rPr lang="el-GR" sz="2600" i="1" dirty="0"/>
              <a:t>και </a:t>
            </a:r>
            <a:r>
              <a:rPr lang="el-GR" sz="2600" i="1" dirty="0" smtClean="0"/>
              <a:t>την εξαγωγή </a:t>
            </a:r>
            <a:r>
              <a:rPr lang="el-GR" sz="2600" i="1" dirty="0"/>
              <a:t>πληροφοριών </a:t>
            </a:r>
            <a:r>
              <a:rPr lang="el-GR" sz="2600" i="1" dirty="0" smtClean="0"/>
              <a:t>που ρητώς αναφέρονται στο κείμενο και δεν επικαλύπτουν το χωρίο που δίνεται για μετάφραση.</a:t>
            </a:r>
          </a:p>
          <a:p>
            <a:pPr marL="0" indent="0">
              <a:buNone/>
            </a:pPr>
            <a:r>
              <a:rPr lang="el-GR" dirty="0" smtClean="0"/>
              <a:t>Παράδειγμα: Ξενοφών</a:t>
            </a:r>
            <a:r>
              <a:rPr lang="el-GR" dirty="0"/>
              <a:t>, </a:t>
            </a:r>
            <a:r>
              <a:rPr lang="el-GR" dirty="0" err="1"/>
              <a:t>Ἀπομνημονεύματα</a:t>
            </a:r>
            <a:r>
              <a:rPr lang="el-GR" dirty="0"/>
              <a:t>, Α </a:t>
            </a:r>
            <a:r>
              <a:rPr lang="el-GR" dirty="0" smtClean="0"/>
              <a:t>2.19-21·23 (Από τον φάκελο υλικού σελ. 37)</a:t>
            </a:r>
            <a:endParaRPr lang="el-GR" dirty="0"/>
          </a:p>
          <a:p>
            <a:r>
              <a:rPr lang="el-GR" dirty="0"/>
              <a:t>Με ποια άποψη διαφωνεί ο Ξενοφών;</a:t>
            </a:r>
          </a:p>
          <a:p>
            <a:r>
              <a:rPr lang="el-GR" dirty="0"/>
              <a:t>Ποια είναι η δική του άποψη; </a:t>
            </a:r>
          </a:p>
          <a:p>
            <a:r>
              <a:rPr lang="el-GR" dirty="0"/>
              <a:t>Να μεταφράσετε το απόσπασμα: «</a:t>
            </a:r>
            <a:r>
              <a:rPr lang="el-GR" dirty="0" err="1"/>
              <a:t>Κἀγὼ</a:t>
            </a:r>
            <a:r>
              <a:rPr lang="el-GR" dirty="0"/>
              <a:t> </a:t>
            </a:r>
            <a:r>
              <a:rPr lang="el-GR" dirty="0" err="1"/>
              <a:t>δὲ</a:t>
            </a:r>
            <a:r>
              <a:rPr lang="el-GR" dirty="0"/>
              <a:t> </a:t>
            </a:r>
            <a:r>
              <a:rPr lang="el-GR" dirty="0" err="1"/>
              <a:t>μαρτυρῶ</a:t>
            </a:r>
            <a:r>
              <a:rPr lang="el-GR" dirty="0"/>
              <a:t> </a:t>
            </a:r>
            <a:r>
              <a:rPr lang="el-GR" dirty="0" err="1"/>
              <a:t>τούτοις</a:t>
            </a:r>
            <a:r>
              <a:rPr lang="el-GR" dirty="0"/>
              <a:t> … </a:t>
            </a:r>
            <a:r>
              <a:rPr lang="el-GR" dirty="0" err="1"/>
              <a:t>τῆς</a:t>
            </a:r>
            <a:r>
              <a:rPr lang="el-GR" dirty="0"/>
              <a:t> </a:t>
            </a:r>
            <a:r>
              <a:rPr lang="el-GR" dirty="0" err="1"/>
              <a:t>σωφροσύνης</a:t>
            </a:r>
            <a:r>
              <a:rPr lang="el-GR" dirty="0"/>
              <a:t> </a:t>
            </a:r>
            <a:r>
              <a:rPr lang="el-GR" dirty="0" err="1"/>
              <a:t>ἐπιλαθέσθαι</a:t>
            </a:r>
            <a:endParaRPr lang="el-GR" dirty="0"/>
          </a:p>
        </p:txBody>
      </p:sp>
    </p:spTree>
    <p:extLst>
      <p:ext uri="{BB962C8B-B14F-4D97-AF65-F5344CB8AC3E}">
        <p14:creationId xmlns:p14="http://schemas.microsoft.com/office/powerpoint/2010/main" val="22822452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Εις </a:t>
            </a:r>
            <a:r>
              <a:rPr lang="el-GR" sz="3600" dirty="0" err="1" smtClean="0"/>
              <a:t>επίμετρον</a:t>
            </a:r>
            <a:r>
              <a:rPr lang="el-GR" sz="3600" dirty="0" smtClean="0"/>
              <a:t> (Για τη μετάφραση) </a:t>
            </a:r>
            <a:endParaRPr lang="el-GR" sz="3600" dirty="0"/>
          </a:p>
        </p:txBody>
      </p:sp>
      <p:sp>
        <p:nvSpPr>
          <p:cNvPr id="3" name="Θέση περιεχομένου 2"/>
          <p:cNvSpPr>
            <a:spLocks noGrp="1"/>
          </p:cNvSpPr>
          <p:nvPr>
            <p:ph idx="1"/>
          </p:nvPr>
        </p:nvSpPr>
        <p:spPr/>
        <p:txBody>
          <a:bodyPr>
            <a:normAutofit fontScale="92500" lnSpcReduction="10000"/>
          </a:bodyPr>
          <a:lstStyle/>
          <a:p>
            <a:pPr marL="0" indent="0" algn="just">
              <a:buNone/>
            </a:pPr>
            <a:r>
              <a:rPr lang="el-GR" dirty="0" smtClean="0"/>
              <a:t>Στο ΠΣ των Αρχαίων Ελληνικών Γ΄ Λυκείου η </a:t>
            </a:r>
            <a:r>
              <a:rPr lang="el-GR" dirty="0"/>
              <a:t>μετάφραση </a:t>
            </a:r>
            <a:r>
              <a:rPr lang="el-GR" b="1" dirty="0" smtClean="0"/>
              <a:t>δεν</a:t>
            </a:r>
            <a:r>
              <a:rPr lang="el-GR" dirty="0" smtClean="0"/>
              <a:t> «εξακολουθεί </a:t>
            </a:r>
            <a:r>
              <a:rPr lang="el-GR" dirty="0"/>
              <a:t>να είναι το τέλος μιας ανοδικής πορείας προς τη θέαση του νοήματος του κειμένου με εφόδια στην πορεία αυτή, το λεξιλόγιο, τη γραμματική και το συντακτικό. </a:t>
            </a:r>
          </a:p>
          <a:p>
            <a:pPr marL="0" indent="0" algn="just">
              <a:buNone/>
            </a:pPr>
            <a:r>
              <a:rPr lang="el-GR" dirty="0"/>
              <a:t>Ακόμα και στο Γυμνάσιο δεν δίνονται μεταφράσεις παρά πυκνά λεξιλογικά και σημασιολογικά σχόλια με βάση την </a:t>
            </a:r>
            <a:r>
              <a:rPr lang="el-GR" dirty="0" err="1"/>
              <a:t>υπόρρητη</a:t>
            </a:r>
            <a:r>
              <a:rPr lang="el-GR" dirty="0"/>
              <a:t> παραδοχή ότι εκπαιδευτικός και μαθητές πρέπει μετά από μια υποστηρικτική διδασκαλία να οδηγηθούν σε μια σχολική μετάφραση συνεπή ως προς τη δομολειτουργική και λεξιλογική ανάλυση που έχει προηγηθεί. </a:t>
            </a:r>
          </a:p>
          <a:p>
            <a:pPr marL="0" indent="0" algn="just">
              <a:buNone/>
            </a:pPr>
            <a:r>
              <a:rPr lang="el-GR" dirty="0"/>
              <a:t>Οι ακολουθούμενες πρακτικές καθιστούν τη </a:t>
            </a:r>
            <a:r>
              <a:rPr lang="el-GR" dirty="0" smtClean="0"/>
              <a:t>μετάφραση, </a:t>
            </a:r>
            <a:r>
              <a:rPr lang="el-GR" dirty="0"/>
              <a:t>το συντακτικό και τη γραμματική από βοηθητικό εργαλείο για την ανάγνωση και την ερμηνεία σε τελικό </a:t>
            </a:r>
            <a:r>
              <a:rPr lang="el-GR" dirty="0" smtClean="0"/>
              <a:t>στόχο». </a:t>
            </a:r>
            <a:r>
              <a:rPr lang="el-GR" dirty="0"/>
              <a:t>(Πόλκας, 2001)   </a:t>
            </a:r>
          </a:p>
          <a:p>
            <a:endParaRPr lang="el-GR" dirty="0"/>
          </a:p>
        </p:txBody>
      </p:sp>
    </p:spTree>
    <p:extLst>
      <p:ext uri="{BB962C8B-B14F-4D97-AF65-F5344CB8AC3E}">
        <p14:creationId xmlns:p14="http://schemas.microsoft.com/office/powerpoint/2010/main" val="19445750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Εις </a:t>
            </a:r>
            <a:r>
              <a:rPr lang="el-GR" dirty="0" err="1"/>
              <a:t>επίμετρον</a:t>
            </a:r>
            <a:r>
              <a:rPr lang="el-GR" dirty="0"/>
              <a:t> (Για τη μετάφραση)</a:t>
            </a:r>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b="1" dirty="0" smtClean="0"/>
              <a:t>Αλλά</a:t>
            </a:r>
          </a:p>
          <a:p>
            <a:pPr marL="0" indent="0" algn="just">
              <a:buNone/>
            </a:pPr>
            <a:r>
              <a:rPr lang="el-GR" dirty="0" smtClean="0"/>
              <a:t>«</a:t>
            </a:r>
            <a:r>
              <a:rPr lang="el-GR" sz="2600" dirty="0" smtClean="0"/>
              <a:t>Αποδίδεται </a:t>
            </a:r>
            <a:r>
              <a:rPr lang="el-GR" sz="2600" dirty="0"/>
              <a:t>ιδιαίτερη σημασία στην ορθή και συνεπή διδασκαλία της μετάφρασης, κατά τρόπο ώστε η μεταφραστική διαδικασία να προάγει την παράλληλη κατάκτηση δύο γλωσσών (Αρχαίας και Νέας Ελληνικής) και προκρίνεται η εισαγωγή της σε ένα στάδιο όπου να προάγει τη μεταγλωσσική επίγνωση των γλωσσικών δομών και των δύο γλωσσών, υποβοηθώντας κυρίως τη συνειδητή εκμάθηση της Αρχαίας Ελληνικής. Ειδικότερα προϋποτίθεται η συνειδητοποίηση ότι η σημασία δεν </a:t>
            </a:r>
            <a:r>
              <a:rPr lang="el-GR" sz="2600" dirty="0" err="1"/>
              <a:t>κατακτάται</a:t>
            </a:r>
            <a:r>
              <a:rPr lang="el-GR" sz="2600" dirty="0"/>
              <a:t> με </a:t>
            </a:r>
            <a:r>
              <a:rPr lang="el-GR" sz="2600" dirty="0" smtClean="0"/>
              <a:t>τη </a:t>
            </a:r>
            <a:r>
              <a:rPr lang="el-GR" sz="2600" dirty="0"/>
              <a:t>στενή σημασιολογική προσέγγιση του λεξιλογίου, αλλά με </a:t>
            </a:r>
            <a:r>
              <a:rPr lang="el-GR" sz="2600" dirty="0" smtClean="0"/>
              <a:t>τη </a:t>
            </a:r>
            <a:r>
              <a:rPr lang="el-GR" sz="2600" dirty="0"/>
              <a:t>συνολική συγκρότηση του κειμένου ως γλωσσικής και νοηματικής δομής, που αποκαλύπτεται με την ανάλυση φαινομένων από τη σκοπιά επίσης της σύνταξης, πραγματολογίας και κειμενογλωσσολογίας». </a:t>
            </a:r>
            <a:endParaRPr lang="el-GR" sz="2600" dirty="0" smtClean="0"/>
          </a:p>
          <a:p>
            <a:pPr marL="0" indent="0">
              <a:buNone/>
            </a:pPr>
            <a:r>
              <a:rPr lang="el-GR" sz="1900" i="1" dirty="0" smtClean="0"/>
              <a:t>Ο </a:t>
            </a:r>
            <a:r>
              <a:rPr lang="el-GR" sz="1900" i="1" dirty="0"/>
              <a:t>ρόλος της μετάφρασης με στόχο την </a:t>
            </a:r>
            <a:r>
              <a:rPr lang="el-GR" sz="1900" i="1" dirty="0" err="1"/>
              <a:t>ενδογλωσσική</a:t>
            </a:r>
            <a:r>
              <a:rPr lang="el-GR" sz="1900" i="1" dirty="0"/>
              <a:t> </a:t>
            </a:r>
            <a:r>
              <a:rPr lang="el-GR" sz="1900" i="1" dirty="0" smtClean="0"/>
              <a:t>ισοτιμία (</a:t>
            </a:r>
            <a:r>
              <a:rPr lang="el-GR" sz="1900" i="1" dirty="0" err="1" smtClean="0"/>
              <a:t>Μαρωνίτης</a:t>
            </a:r>
            <a:r>
              <a:rPr lang="el-GR" sz="1900" i="1" dirty="0"/>
              <a:t>, 2001</a:t>
            </a:r>
            <a:r>
              <a:rPr lang="el-GR" sz="1900" i="1" dirty="0" smtClean="0"/>
              <a:t>). </a:t>
            </a:r>
            <a:endParaRPr lang="el-GR" sz="1900" i="1" dirty="0"/>
          </a:p>
        </p:txBody>
      </p:sp>
    </p:spTree>
    <p:extLst>
      <p:ext uri="{BB962C8B-B14F-4D97-AF65-F5344CB8AC3E}">
        <p14:creationId xmlns:p14="http://schemas.microsoft.com/office/powerpoint/2010/main" val="390365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smtClean="0"/>
              <a:t>Δομή της παρουσίασης</a:t>
            </a:r>
            <a:endParaRPr lang="el-GR" sz="3600" dirty="0"/>
          </a:p>
        </p:txBody>
      </p:sp>
      <p:sp>
        <p:nvSpPr>
          <p:cNvPr id="3" name="Θέση περιεχομένου 2"/>
          <p:cNvSpPr>
            <a:spLocks noGrp="1"/>
          </p:cNvSpPr>
          <p:nvPr>
            <p:ph idx="1"/>
          </p:nvPr>
        </p:nvSpPr>
        <p:spPr/>
        <p:txBody>
          <a:bodyPr/>
          <a:lstStyle/>
          <a:p>
            <a:r>
              <a:rPr lang="el-GR" dirty="0" smtClean="0"/>
              <a:t>Στο Α΄ μέρος αναφέρονται σημαντικές παραδοχές σύμφωνα με το νέο Π.Σ. και κάποια «διδακτικά εργαλεία», στα οποία παραπέμπουν οι σχετικές «Οδηγίες» (</a:t>
            </a:r>
            <a:r>
              <a:rPr lang="el-GR" dirty="0" err="1" smtClean="0"/>
              <a:t>Αρ</a:t>
            </a:r>
            <a:r>
              <a:rPr lang="el-GR" dirty="0" smtClean="0"/>
              <a:t>. </a:t>
            </a:r>
            <a:r>
              <a:rPr lang="el-GR" dirty="0" err="1" smtClean="0"/>
              <a:t>πρωτ</a:t>
            </a:r>
            <a:r>
              <a:rPr lang="el-GR" dirty="0" smtClean="0"/>
              <a:t>. 143300/Δ2/16-09-2019/ΥΠΑΙΘ, </a:t>
            </a:r>
            <a:r>
              <a:rPr lang="el-GR" dirty="0" smtClean="0">
                <a:hlinkClick r:id="rId2"/>
              </a:rPr>
              <a:t>Διδακτικά εργαλεία</a:t>
            </a:r>
            <a:r>
              <a:rPr lang="el-GR" dirty="0" smtClean="0"/>
              <a:t> )</a:t>
            </a:r>
          </a:p>
          <a:p>
            <a:pPr marL="0" indent="0">
              <a:buNone/>
            </a:pPr>
            <a:endParaRPr lang="el-GR" dirty="0"/>
          </a:p>
          <a:p>
            <a:r>
              <a:rPr lang="el-GR" dirty="0" smtClean="0"/>
              <a:t>Στο Β΄ μέρος παρουσιάζεται παράδειγμα σχεδιασμού στην 1</a:t>
            </a:r>
            <a:r>
              <a:rPr lang="el-GR" baseline="30000" dirty="0" smtClean="0"/>
              <a:t>η</a:t>
            </a:r>
            <a:r>
              <a:rPr lang="el-GR" dirty="0"/>
              <a:t> </a:t>
            </a:r>
            <a:r>
              <a:rPr lang="el-GR" dirty="0" smtClean="0"/>
              <a:t>θεματική ενότητα από τον φάκελο υλικού, στο οποίο αξιοποιούνται παραδοχές και διδακτικά εργαλεία που παρουσιάζονται στο Α΄ μέρος.  </a:t>
            </a:r>
            <a:endParaRPr lang="el-GR" dirty="0"/>
          </a:p>
        </p:txBody>
      </p:sp>
    </p:spTree>
    <p:extLst>
      <p:ext uri="{BB962C8B-B14F-4D97-AF65-F5344CB8AC3E}">
        <p14:creationId xmlns:p14="http://schemas.microsoft.com/office/powerpoint/2010/main" val="14144714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Τρόποι αξιοποίησης των μεταφρασμένων κειμένων</a:t>
            </a:r>
            <a:r>
              <a:rPr lang="en-US" sz="3600" dirty="0" smtClean="0"/>
              <a:t/>
            </a:r>
            <a:br>
              <a:rPr lang="en-US" sz="3600" dirty="0" smtClean="0"/>
            </a:br>
            <a:r>
              <a:rPr lang="en-US" sz="2800" dirty="0" smtClean="0">
                <a:hlinkClick r:id="rId2"/>
              </a:rPr>
              <a:t>http</a:t>
            </a:r>
            <a:r>
              <a:rPr lang="en-US" sz="2800" dirty="0">
                <a:hlinkClick r:id="rId2"/>
              </a:rPr>
              <a:t>://iep.edu.gr/el/humanities-yliko/yliko-gia-g-lykeiou</a:t>
            </a:r>
            <a:endParaRPr lang="el-GR" sz="2800" dirty="0"/>
          </a:p>
        </p:txBody>
      </p:sp>
      <p:sp>
        <p:nvSpPr>
          <p:cNvPr id="3" name="Θέση περιεχομένου 2"/>
          <p:cNvSpPr>
            <a:spLocks noGrp="1"/>
          </p:cNvSpPr>
          <p:nvPr>
            <p:ph idx="1"/>
          </p:nvPr>
        </p:nvSpPr>
        <p:spPr/>
        <p:txBody>
          <a:bodyPr>
            <a:normAutofit/>
          </a:bodyPr>
          <a:lstStyle/>
          <a:p>
            <a:r>
              <a:rPr lang="el-GR" dirty="0"/>
              <a:t>Δραστηριότητα 1  (Πλάτων, Πρωταγόρας 321d -322a και 322c)</a:t>
            </a:r>
          </a:p>
          <a:p>
            <a:pPr marL="0" indent="0">
              <a:buNone/>
            </a:pPr>
            <a:r>
              <a:rPr lang="el-GR" dirty="0"/>
              <a:t>Προσεγγίζουμε βασικές έννοιες του κειμένου μέσω μεταφρασμένων κειμένων: </a:t>
            </a:r>
            <a:endParaRPr lang="el-GR" dirty="0" smtClean="0"/>
          </a:p>
          <a:p>
            <a:r>
              <a:rPr lang="el-GR" dirty="0" smtClean="0"/>
              <a:t>Δραστηριότητα </a:t>
            </a:r>
            <a:r>
              <a:rPr lang="el-GR" dirty="0"/>
              <a:t>2 Πλάτων, Θεαίτητος, 150d-e</a:t>
            </a:r>
          </a:p>
          <a:p>
            <a:pPr marL="0" indent="0">
              <a:buNone/>
            </a:pPr>
            <a:r>
              <a:rPr lang="el-GR" dirty="0"/>
              <a:t>Προσεγγίζουμε το πρωτότυπο κείμενο μέσω του μεταφρασμένου </a:t>
            </a:r>
            <a:r>
              <a:rPr lang="el-GR" dirty="0" smtClean="0"/>
              <a:t>κειμένου. </a:t>
            </a:r>
          </a:p>
          <a:p>
            <a:r>
              <a:rPr lang="el-GR" dirty="0"/>
              <a:t>Δραστηριότητα 3 (Ισοκράτης, </a:t>
            </a:r>
            <a:r>
              <a:rPr lang="el-GR" dirty="0" err="1"/>
              <a:t>Πλαταϊκός</a:t>
            </a:r>
            <a:r>
              <a:rPr lang="el-GR" dirty="0"/>
              <a:t>, 1-2)</a:t>
            </a:r>
          </a:p>
          <a:p>
            <a:pPr marL="0" indent="0">
              <a:buNone/>
            </a:pPr>
            <a:r>
              <a:rPr lang="el-GR" dirty="0"/>
              <a:t>Αξιοποιούμε το μεταφρασμένο κείμενο για τη δομολειτουργική προσέγγιση της ελληνικής γλώσσας </a:t>
            </a:r>
          </a:p>
          <a:p>
            <a:pPr marL="0" indent="0">
              <a:buNone/>
            </a:pPr>
            <a:endParaRPr lang="el-GR" dirty="0"/>
          </a:p>
        </p:txBody>
      </p:sp>
    </p:spTree>
    <p:extLst>
      <p:ext uri="{BB962C8B-B14F-4D97-AF65-F5344CB8AC3E}">
        <p14:creationId xmlns:p14="http://schemas.microsoft.com/office/powerpoint/2010/main" val="10360260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Τελικές επισημάνσεις για τη διδακτική προσέγγιση  </a:t>
            </a:r>
            <a:endParaRPr lang="el-GR" sz="3600" dirty="0"/>
          </a:p>
        </p:txBody>
      </p:sp>
      <p:sp>
        <p:nvSpPr>
          <p:cNvPr id="3" name="Θέση περιεχομένου 2"/>
          <p:cNvSpPr>
            <a:spLocks noGrp="1"/>
          </p:cNvSpPr>
          <p:nvPr>
            <p:ph idx="1"/>
          </p:nvPr>
        </p:nvSpPr>
        <p:spPr/>
        <p:txBody>
          <a:bodyPr>
            <a:normAutofit fontScale="85000" lnSpcReduction="10000"/>
          </a:bodyPr>
          <a:lstStyle/>
          <a:p>
            <a:pPr marL="0" indent="0" algn="just">
              <a:buNone/>
            </a:pPr>
            <a:r>
              <a:rPr lang="el-GR" dirty="0" smtClean="0"/>
              <a:t>Α. Σε κάθε θεματική ενότητα είναι σημαντικό να αναδειχθούν τα κύρια ερωτήματα/θέματα που συνέχουν τις διδακτικές ενότητες και αυτά να αποτελέσουν τους άξονες: α) για την επιλογή των κειμένων (Ποια παράλληλα κείμενα και ποια κείμενα αυτενέργειας θα διδάξω;) και β) για την ερμηνευτική προσέγγιση των κειμένων (αναφοράς και παραλλήλων κυρίως).</a:t>
            </a:r>
          </a:p>
          <a:p>
            <a:pPr marL="0" indent="0" algn="just">
              <a:buNone/>
            </a:pPr>
            <a:r>
              <a:rPr lang="el-GR" dirty="0" smtClean="0"/>
              <a:t>Β. Στόχος είναι η πολυεπίπεδη κατανόηση των κειμένων μέσω ενός «ισότιμου» διαλόγου μεταξύ των μαθητών/τριών, εκπαιδευτικού, των κειμένων της νεότερης ελληνικής και ξένης γραμματείας και των αρχαίων ελληνικών κειμένων, ο οποίος αναδεικνύει τη διαχρονική αξία των αρχαίων ελληνικών κειμένων. </a:t>
            </a:r>
          </a:p>
          <a:p>
            <a:pPr marL="0" indent="0" algn="just">
              <a:buNone/>
            </a:pPr>
            <a:r>
              <a:rPr lang="el-GR" dirty="0" smtClean="0"/>
              <a:t>Γ. Σημαντικά εργαλεία για την επίτευξη του στόχου: η ανθολόγηση των κειμένων που θα διδαχθούν, οι μεταφράσεις, η χρήση ποικιλίας ερωτήσεων με σκοπό την πολυεπίπεδη κατανόηση των κειμένων, η διακειμενικότητα. </a:t>
            </a:r>
          </a:p>
          <a:p>
            <a:pPr marL="0" indent="0">
              <a:buNone/>
            </a:pPr>
            <a:r>
              <a:rPr lang="el-GR" dirty="0" smtClean="0"/>
              <a:t>  </a:t>
            </a:r>
            <a:endParaRPr lang="el-GR" dirty="0"/>
          </a:p>
        </p:txBody>
      </p:sp>
    </p:spTree>
    <p:extLst>
      <p:ext uri="{BB962C8B-B14F-4D97-AF65-F5344CB8AC3E}">
        <p14:creationId xmlns:p14="http://schemas.microsoft.com/office/powerpoint/2010/main" val="4543593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Πηγές - Βιβλιογραφία</a:t>
            </a:r>
            <a:endParaRPr lang="el-GR" sz="3200" dirty="0"/>
          </a:p>
        </p:txBody>
      </p:sp>
      <p:sp>
        <p:nvSpPr>
          <p:cNvPr id="3" name="Θέση περιεχομένου 2"/>
          <p:cNvSpPr>
            <a:spLocks noGrp="1"/>
          </p:cNvSpPr>
          <p:nvPr>
            <p:ph idx="1"/>
          </p:nvPr>
        </p:nvSpPr>
        <p:spPr>
          <a:xfrm>
            <a:off x="838199" y="1529862"/>
            <a:ext cx="10679723" cy="4897314"/>
          </a:xfrm>
        </p:spPr>
        <p:txBody>
          <a:bodyPr>
            <a:normAutofit fontScale="92500" lnSpcReduction="20000"/>
          </a:bodyPr>
          <a:lstStyle/>
          <a:p>
            <a:r>
              <a:rPr lang="el-GR" dirty="0" smtClean="0"/>
              <a:t>ΥΠΕΠΘ/ΙΕΠ (2019). </a:t>
            </a:r>
            <a:r>
              <a:rPr lang="el-GR" i="1" dirty="0" smtClean="0"/>
              <a:t>Αρχαία Ελληνικά Γ΄ Τάξη Γενικού Λυκείου. Φάκελος Υλικού. </a:t>
            </a:r>
            <a:r>
              <a:rPr lang="el-GR" dirty="0" smtClean="0"/>
              <a:t>Αθήνα: ΙΤΥΕ «Διόφαντος».</a:t>
            </a:r>
          </a:p>
          <a:p>
            <a:r>
              <a:rPr lang="el-GR" dirty="0" smtClean="0"/>
              <a:t>ΥΠΕΠΘ/ΠΙ [</a:t>
            </a:r>
            <a:r>
              <a:rPr lang="el-GR" dirty="0" err="1" smtClean="0"/>
              <a:t>χ.χ</a:t>
            </a:r>
            <a:r>
              <a:rPr lang="el-GR" dirty="0" smtClean="0"/>
              <a:t>.] . Φιλοσοφικός Λόγος. Πλάτων – Αριστοτέλης. </a:t>
            </a:r>
            <a:r>
              <a:rPr lang="el-GR" dirty="0" err="1" smtClean="0"/>
              <a:t>Γ΄τάξη</a:t>
            </a:r>
            <a:r>
              <a:rPr lang="el-GR" dirty="0" smtClean="0"/>
              <a:t> γενικού Λυκείου (θεωρητική κατεύθυνση). </a:t>
            </a:r>
            <a:r>
              <a:rPr lang="en-GB" sz="1900" dirty="0">
                <a:hlinkClick r:id="rId2"/>
              </a:rPr>
              <a:t>http://ebooks.edu.gr/modules/ebook/show.php/DSGL-C128/680/4509,20305</a:t>
            </a:r>
            <a:r>
              <a:rPr lang="en-GB" sz="1900" dirty="0" smtClean="0">
                <a:hlinkClick r:id="rId2"/>
              </a:rPr>
              <a:t>/</a:t>
            </a:r>
            <a:r>
              <a:rPr lang="el-GR" dirty="0" smtClean="0"/>
              <a:t>. </a:t>
            </a:r>
          </a:p>
          <a:p>
            <a:r>
              <a:rPr lang="el-GR" dirty="0" smtClean="0"/>
              <a:t>ΠΙ Κύπρου [2016]. </a:t>
            </a:r>
            <a:r>
              <a:rPr lang="el-GR" i="1" dirty="0" smtClean="0"/>
              <a:t>Κατανόηση – Παραγωγή Προφορικού και Γραπτού λόγου : Διδακτικά εργαλεία για το μάθημα των Νέων Ελληνικών</a:t>
            </a:r>
          </a:p>
          <a:p>
            <a:r>
              <a:rPr lang="el-GR" dirty="0" smtClean="0"/>
              <a:t>Δ</a:t>
            </a:r>
            <a:r>
              <a:rPr lang="el-GR" dirty="0"/>
              <a:t>. N. </a:t>
            </a:r>
            <a:r>
              <a:rPr lang="el-GR" dirty="0" err="1"/>
              <a:t>Mαρωνίτης</a:t>
            </a:r>
            <a:r>
              <a:rPr lang="el-GR" dirty="0"/>
              <a:t> (2001). «</a:t>
            </a:r>
            <a:r>
              <a:rPr lang="el-GR" dirty="0" err="1" smtClean="0"/>
              <a:t>Ενδογλωσσική</a:t>
            </a:r>
            <a:r>
              <a:rPr lang="el-GR" dirty="0" smtClean="0"/>
              <a:t> ανισοτιμία». </a:t>
            </a:r>
            <a:r>
              <a:rPr lang="el-GR" dirty="0"/>
              <a:t> </a:t>
            </a:r>
            <a:endParaRPr lang="el-GR" dirty="0" smtClean="0"/>
          </a:p>
          <a:p>
            <a:pPr marL="0" indent="0">
              <a:buNone/>
            </a:pPr>
            <a:r>
              <a:rPr lang="el-GR" sz="2000" dirty="0" smtClean="0">
                <a:hlinkClick r:id="rId3"/>
              </a:rPr>
              <a:t>https://www.greek-language.gr/greekLang/studies/guide/thema_f2/index.htm2001</a:t>
            </a:r>
            <a:r>
              <a:rPr lang="el-GR" dirty="0" smtClean="0"/>
              <a:t>. </a:t>
            </a:r>
            <a:endParaRPr lang="el-GR" dirty="0"/>
          </a:p>
          <a:p>
            <a:r>
              <a:rPr lang="el-GR" dirty="0"/>
              <a:t>Πόλκας, Λάμπρος, «</a:t>
            </a:r>
            <a:r>
              <a:rPr lang="el-GR" dirty="0" err="1"/>
              <a:t>Aπορίες</a:t>
            </a:r>
            <a:r>
              <a:rPr lang="el-GR" dirty="0"/>
              <a:t> και προτάσεις για τη μετάφραση και το “αδίδακτο” κείμενο στο Λύκειο», περιοδικό Φιλολογική 74, </a:t>
            </a:r>
            <a:r>
              <a:rPr lang="el-GR" dirty="0" err="1"/>
              <a:t>σσ</a:t>
            </a:r>
            <a:r>
              <a:rPr lang="el-GR" dirty="0"/>
              <a:t>. 9-15</a:t>
            </a:r>
            <a:r>
              <a:rPr lang="el-GR" dirty="0" smtClean="0"/>
              <a:t>.</a:t>
            </a:r>
          </a:p>
          <a:p>
            <a:r>
              <a:rPr lang="el-GR" dirty="0" err="1" smtClean="0"/>
              <a:t>Τσάφος</a:t>
            </a:r>
            <a:r>
              <a:rPr lang="el-GR" dirty="0" smtClean="0"/>
              <a:t>, Βασίλειος (2004). </a:t>
            </a:r>
            <a:r>
              <a:rPr lang="el-GR" i="1" dirty="0" smtClean="0"/>
              <a:t>Η διδασκαλία της Αρχαίας Ελληνικής Γραμματείας και Γλώσσας. </a:t>
            </a:r>
            <a:r>
              <a:rPr lang="el-GR" dirty="0" smtClean="0"/>
              <a:t>Αθήνα: Μεταίχμιο. </a:t>
            </a:r>
            <a:endParaRPr lang="el-GR" dirty="0"/>
          </a:p>
        </p:txBody>
      </p:sp>
    </p:spTree>
    <p:extLst>
      <p:ext uri="{BB962C8B-B14F-4D97-AF65-F5344CB8AC3E}">
        <p14:creationId xmlns:p14="http://schemas.microsoft.com/office/powerpoint/2010/main" val="1697073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4000" dirty="0" smtClean="0"/>
              <a:t>Α΄ μέρος</a:t>
            </a:r>
            <a:br>
              <a:rPr lang="el-GR" sz="4000" dirty="0" smtClean="0"/>
            </a:br>
            <a:r>
              <a:rPr lang="el-GR" sz="4000" dirty="0" smtClean="0"/>
              <a:t>Βασικός στόχος του νέου Π.Σ.</a:t>
            </a:r>
            <a:endParaRPr lang="el-GR" sz="4000" dirty="0"/>
          </a:p>
        </p:txBody>
      </p:sp>
      <p:sp>
        <p:nvSpPr>
          <p:cNvPr id="3" name="Θέση περιεχομένου 2"/>
          <p:cNvSpPr>
            <a:spLocks noGrp="1"/>
          </p:cNvSpPr>
          <p:nvPr>
            <p:ph idx="1"/>
          </p:nvPr>
        </p:nvSpPr>
        <p:spPr/>
        <p:txBody>
          <a:bodyPr>
            <a:normAutofit/>
          </a:bodyPr>
          <a:lstStyle/>
          <a:p>
            <a:pPr marL="0" indent="0">
              <a:buNone/>
            </a:pPr>
            <a:r>
              <a:rPr lang="el-GR" dirty="0" smtClean="0"/>
              <a:t>Η πολυδιάστατη κατανόηση των αρχαίων ελληνικών κειμένων : </a:t>
            </a:r>
          </a:p>
          <a:p>
            <a:pPr marL="0" indent="0">
              <a:buNone/>
            </a:pPr>
            <a:r>
              <a:rPr lang="el-GR" dirty="0" smtClean="0"/>
              <a:t>   - </a:t>
            </a:r>
            <a:r>
              <a:rPr lang="el-GR" dirty="0" err="1" smtClean="0"/>
              <a:t>λεξικογραμματική</a:t>
            </a:r>
            <a:r>
              <a:rPr lang="el-GR" dirty="0" smtClean="0"/>
              <a:t>  </a:t>
            </a:r>
          </a:p>
          <a:p>
            <a:pPr marL="0" indent="0">
              <a:buNone/>
            </a:pPr>
            <a:r>
              <a:rPr lang="el-GR" dirty="0"/>
              <a:t> </a:t>
            </a:r>
            <a:r>
              <a:rPr lang="el-GR" dirty="0" smtClean="0"/>
              <a:t>  - επικοινωνιακή   </a:t>
            </a:r>
          </a:p>
          <a:p>
            <a:pPr marL="0" indent="0">
              <a:buNone/>
            </a:pPr>
            <a:r>
              <a:rPr lang="el-GR" dirty="0"/>
              <a:t> </a:t>
            </a:r>
            <a:r>
              <a:rPr lang="el-GR" dirty="0" smtClean="0"/>
              <a:t>  - πολιτισμική – ιδεολογική </a:t>
            </a:r>
            <a:endParaRPr lang="el-GR" dirty="0"/>
          </a:p>
        </p:txBody>
      </p:sp>
    </p:spTree>
    <p:extLst>
      <p:ext uri="{BB962C8B-B14F-4D97-AF65-F5344CB8AC3E}">
        <p14:creationId xmlns:p14="http://schemas.microsoft.com/office/powerpoint/2010/main" val="3348240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defRPr/>
            </a:pPr>
            <a:r>
              <a:rPr lang="el-GR" sz="3600" smtClean="0"/>
              <a:t>ΚΕΙΜΕΝΟ</a:t>
            </a:r>
          </a:p>
        </p:txBody>
      </p:sp>
      <p:sp>
        <p:nvSpPr>
          <p:cNvPr id="29699" name="Rectangle 3"/>
          <p:cNvSpPr>
            <a:spLocks noGrp="1" noChangeArrowheads="1"/>
          </p:cNvSpPr>
          <p:nvPr>
            <p:ph idx="1"/>
          </p:nvPr>
        </p:nvSpPr>
        <p:spPr>
          <a:xfrm>
            <a:off x="838200" y="1454727"/>
            <a:ext cx="10515600" cy="4722236"/>
          </a:xfrm>
        </p:spPr>
        <p:txBody>
          <a:bodyPr/>
          <a:lstStyle/>
          <a:p>
            <a:pPr>
              <a:buFont typeface="Wingdings" pitchFamily="2" charset="2"/>
              <a:buNone/>
              <a:defRPr/>
            </a:pPr>
            <a:r>
              <a:rPr lang="el-GR" sz="1800" dirty="0" smtClean="0"/>
              <a:t>Περιγραφή                                                                                                                                                          Ερμηνεία </a:t>
            </a:r>
          </a:p>
        </p:txBody>
      </p:sp>
      <p:sp>
        <p:nvSpPr>
          <p:cNvPr id="27652" name="Rectangle 4"/>
          <p:cNvSpPr>
            <a:spLocks noChangeArrowheads="1"/>
          </p:cNvSpPr>
          <p:nvPr/>
        </p:nvSpPr>
        <p:spPr bwMode="auto">
          <a:xfrm>
            <a:off x="2351619" y="2060578"/>
            <a:ext cx="8064500" cy="374491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mtClean="0">
              <a:solidFill>
                <a:srgbClr val="FFFFFF"/>
              </a:solidFill>
            </a:endParaRPr>
          </a:p>
        </p:txBody>
      </p:sp>
      <p:sp>
        <p:nvSpPr>
          <p:cNvPr id="27653" name="Rectangle 5"/>
          <p:cNvSpPr>
            <a:spLocks noChangeArrowheads="1"/>
          </p:cNvSpPr>
          <p:nvPr/>
        </p:nvSpPr>
        <p:spPr bwMode="auto">
          <a:xfrm>
            <a:off x="3312586" y="2852738"/>
            <a:ext cx="5759449" cy="2089150"/>
          </a:xfrm>
          <a:prstGeom prst="rect">
            <a:avLst/>
          </a:prstGeom>
          <a:solidFill>
            <a:schemeClr val="folHlink"/>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342900" indent="-342900" fontAlgn="base">
              <a:spcBef>
                <a:spcPct val="0"/>
              </a:spcBef>
              <a:spcAft>
                <a:spcPct val="0"/>
              </a:spcAft>
            </a:pPr>
            <a:endParaRPr lang="el-GR" smtClean="0">
              <a:solidFill>
                <a:srgbClr val="FFFFFF"/>
              </a:solidFill>
              <a:latin typeface="Tahoma" pitchFamily="34" charset="0"/>
            </a:endParaRPr>
          </a:p>
        </p:txBody>
      </p:sp>
      <p:sp>
        <p:nvSpPr>
          <p:cNvPr id="22534" name="Rectangle 6"/>
          <p:cNvSpPr>
            <a:spLocks noChangeArrowheads="1"/>
          </p:cNvSpPr>
          <p:nvPr/>
        </p:nvSpPr>
        <p:spPr bwMode="auto">
          <a:xfrm>
            <a:off x="4176184" y="3789363"/>
            <a:ext cx="3937000" cy="8636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l-GR">
                <a:solidFill>
                  <a:srgbClr val="FFFFFF"/>
                </a:solidFill>
                <a:effectLst>
                  <a:outerShdw blurRad="38100" dist="38100" dir="2700000" algn="tl">
                    <a:srgbClr val="000000"/>
                  </a:outerShdw>
                </a:effectLst>
                <a:latin typeface="Tahoma" pitchFamily="34" charset="0"/>
              </a:rPr>
              <a:t>Κείμενο</a:t>
            </a:r>
          </a:p>
          <a:p>
            <a:pPr algn="ctr" fontAlgn="base">
              <a:spcBef>
                <a:spcPct val="0"/>
              </a:spcBef>
              <a:spcAft>
                <a:spcPct val="0"/>
              </a:spcAft>
              <a:defRPr/>
            </a:pPr>
            <a:r>
              <a:rPr lang="el-GR">
                <a:solidFill>
                  <a:srgbClr val="FFFFFF"/>
                </a:solidFill>
                <a:effectLst>
                  <a:outerShdw blurRad="38100" dist="38100" dir="2700000" algn="tl">
                    <a:srgbClr val="000000"/>
                  </a:outerShdw>
                </a:effectLst>
                <a:latin typeface="Tahoma" pitchFamily="34" charset="0"/>
              </a:rPr>
              <a:t> ως λεξικογραμματική δομή</a:t>
            </a:r>
          </a:p>
        </p:txBody>
      </p:sp>
      <p:sp>
        <p:nvSpPr>
          <p:cNvPr id="27655" name="Line 7"/>
          <p:cNvSpPr>
            <a:spLocks noChangeShapeType="1"/>
          </p:cNvSpPr>
          <p:nvPr/>
        </p:nvSpPr>
        <p:spPr bwMode="auto">
          <a:xfrm flipH="1">
            <a:off x="8591551" y="2133600"/>
            <a:ext cx="8636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l-GR" smtClean="0">
              <a:solidFill>
                <a:srgbClr val="FFFFFF"/>
              </a:solidFill>
            </a:endParaRPr>
          </a:p>
        </p:txBody>
      </p:sp>
      <p:sp>
        <p:nvSpPr>
          <p:cNvPr id="27656" name="Text Box 8"/>
          <p:cNvSpPr txBox="1">
            <a:spLocks noChangeArrowheads="1"/>
          </p:cNvSpPr>
          <p:nvPr/>
        </p:nvSpPr>
        <p:spPr bwMode="auto">
          <a:xfrm>
            <a:off x="3600452" y="2997200"/>
            <a:ext cx="5376333" cy="6111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pPr eaLnBrk="1" fontAlgn="base" hangingPunct="1">
              <a:spcBef>
                <a:spcPct val="50000"/>
              </a:spcBef>
              <a:spcAft>
                <a:spcPct val="0"/>
              </a:spcAft>
            </a:pPr>
            <a:r>
              <a:rPr lang="el-GR" sz="1600" smtClean="0">
                <a:solidFill>
                  <a:srgbClr val="FFFFFF"/>
                </a:solidFill>
                <a:latin typeface="Tahoma" pitchFamily="34" charset="0"/>
              </a:rPr>
              <a:t>    Η επικοινωνιακή χρήση του κειμένου</a:t>
            </a:r>
          </a:p>
          <a:p>
            <a:pPr algn="ctr" eaLnBrk="1" fontAlgn="base" hangingPunct="1">
              <a:spcBef>
                <a:spcPct val="50000"/>
              </a:spcBef>
              <a:spcAft>
                <a:spcPct val="0"/>
              </a:spcAft>
            </a:pPr>
            <a:r>
              <a:rPr lang="el-GR" sz="1200" smtClean="0">
                <a:solidFill>
                  <a:srgbClr val="FFFFFF"/>
                </a:solidFill>
                <a:latin typeface="Tahoma" pitchFamily="34" charset="0"/>
              </a:rPr>
              <a:t>Μικροκοινωνιολογική προσέγγιση </a:t>
            </a:r>
          </a:p>
        </p:txBody>
      </p:sp>
      <p:sp>
        <p:nvSpPr>
          <p:cNvPr id="27657" name="Text Box 9"/>
          <p:cNvSpPr txBox="1">
            <a:spLocks noChangeArrowheads="1"/>
          </p:cNvSpPr>
          <p:nvPr/>
        </p:nvSpPr>
        <p:spPr bwMode="auto">
          <a:xfrm>
            <a:off x="2446867" y="2133600"/>
            <a:ext cx="7874000" cy="61118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pPr algn="ctr" eaLnBrk="1" fontAlgn="base" hangingPunct="1">
              <a:spcBef>
                <a:spcPct val="50000"/>
              </a:spcBef>
              <a:spcAft>
                <a:spcPct val="0"/>
              </a:spcAft>
            </a:pPr>
            <a:r>
              <a:rPr lang="el-GR" sz="1600" smtClean="0">
                <a:solidFill>
                  <a:srgbClr val="FFFFFF"/>
                </a:solidFill>
                <a:latin typeface="Tahoma" pitchFamily="34" charset="0"/>
              </a:rPr>
              <a:t>Το κείμενο ως κοινωνική πρακτική.</a:t>
            </a:r>
          </a:p>
          <a:p>
            <a:pPr algn="ctr" eaLnBrk="1" fontAlgn="base" hangingPunct="1">
              <a:spcBef>
                <a:spcPct val="50000"/>
              </a:spcBef>
              <a:spcAft>
                <a:spcPct val="0"/>
              </a:spcAft>
            </a:pPr>
            <a:r>
              <a:rPr lang="el-GR" sz="1200" smtClean="0">
                <a:solidFill>
                  <a:srgbClr val="FFFFFF"/>
                </a:solidFill>
                <a:latin typeface="Tahoma" pitchFamily="34" charset="0"/>
              </a:rPr>
              <a:t>Μακροκοινωνιολογική προσέγγιση (Κοινωνικές δομές, ιδεολογία, σχέσεις εξουσίας)</a:t>
            </a:r>
          </a:p>
        </p:txBody>
      </p:sp>
      <p:sp>
        <p:nvSpPr>
          <p:cNvPr id="27658" name="Line 10"/>
          <p:cNvSpPr>
            <a:spLocks noChangeShapeType="1"/>
          </p:cNvSpPr>
          <p:nvPr/>
        </p:nvSpPr>
        <p:spPr bwMode="auto">
          <a:xfrm>
            <a:off x="1593273" y="1790701"/>
            <a:ext cx="3063394" cy="235902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l-GR" smtClean="0">
              <a:solidFill>
                <a:srgbClr val="FFFFFF"/>
              </a:solidFill>
            </a:endParaRPr>
          </a:p>
        </p:txBody>
      </p:sp>
      <p:sp>
        <p:nvSpPr>
          <p:cNvPr id="27659" name="Line 11"/>
          <p:cNvSpPr>
            <a:spLocks noChangeShapeType="1"/>
          </p:cNvSpPr>
          <p:nvPr/>
        </p:nvSpPr>
        <p:spPr bwMode="auto">
          <a:xfrm flipH="1">
            <a:off x="8591550" y="1790701"/>
            <a:ext cx="1921933" cy="558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l-GR" smtClean="0">
              <a:solidFill>
                <a:srgbClr val="FFFFFF"/>
              </a:solidFill>
            </a:endParaRPr>
          </a:p>
        </p:txBody>
      </p:sp>
      <p:sp>
        <p:nvSpPr>
          <p:cNvPr id="27660" name="Line 12"/>
          <p:cNvSpPr>
            <a:spLocks noChangeShapeType="1"/>
          </p:cNvSpPr>
          <p:nvPr/>
        </p:nvSpPr>
        <p:spPr bwMode="auto">
          <a:xfrm flipH="1">
            <a:off x="8591551" y="1790700"/>
            <a:ext cx="1921933"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l-GR" smtClean="0">
              <a:solidFill>
                <a:srgbClr val="FFFFFF"/>
              </a:solidFill>
            </a:endParaRPr>
          </a:p>
        </p:txBody>
      </p:sp>
    </p:spTree>
    <p:extLst>
      <p:ext uri="{BB962C8B-B14F-4D97-AF65-F5344CB8AC3E}">
        <p14:creationId xmlns:p14="http://schemas.microsoft.com/office/powerpoint/2010/main" val="12162274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Βασικές διδακτικές πρακτικές </a:t>
            </a:r>
            <a:endParaRPr lang="el-GR" sz="3600" dirty="0"/>
          </a:p>
        </p:txBody>
      </p:sp>
      <p:sp>
        <p:nvSpPr>
          <p:cNvPr id="3" name="Θέση περιεχομένου 2"/>
          <p:cNvSpPr>
            <a:spLocks noGrp="1"/>
          </p:cNvSpPr>
          <p:nvPr>
            <p:ph idx="1"/>
          </p:nvPr>
        </p:nvSpPr>
        <p:spPr/>
        <p:txBody>
          <a:bodyPr>
            <a:normAutofit lnSpcReduction="10000"/>
          </a:bodyPr>
          <a:lstStyle/>
          <a:p>
            <a:pPr marL="0" indent="0">
              <a:buNone/>
            </a:pPr>
            <a:r>
              <a:rPr lang="el-GR" dirty="0" smtClean="0"/>
              <a:t>-   Η </a:t>
            </a:r>
            <a:r>
              <a:rPr lang="el-GR" dirty="0"/>
              <a:t>αναγνώριση - και όχι τόσο </a:t>
            </a:r>
            <a:r>
              <a:rPr lang="el-GR" dirty="0" smtClean="0"/>
              <a:t>η </a:t>
            </a:r>
            <a:r>
              <a:rPr lang="el-GR" dirty="0"/>
              <a:t>αναπαραγωγή- των γλωσσικών </a:t>
            </a:r>
            <a:r>
              <a:rPr lang="el-GR" dirty="0" smtClean="0"/>
              <a:t> μηχανισμών </a:t>
            </a:r>
            <a:r>
              <a:rPr lang="el-GR" dirty="0"/>
              <a:t>του κειμένου</a:t>
            </a:r>
          </a:p>
          <a:p>
            <a:pPr marL="0" indent="0">
              <a:buNone/>
            </a:pPr>
            <a:r>
              <a:rPr lang="el-GR" dirty="0"/>
              <a:t>   - </a:t>
            </a:r>
            <a:r>
              <a:rPr lang="el-GR" dirty="0" smtClean="0"/>
              <a:t>Η </a:t>
            </a:r>
            <a:r>
              <a:rPr lang="el-GR" dirty="0"/>
              <a:t>αξιοποίηση των μεταφρασμένων κειμένων</a:t>
            </a:r>
          </a:p>
          <a:p>
            <a:pPr marL="0" indent="0">
              <a:buNone/>
            </a:pPr>
            <a:r>
              <a:rPr lang="el-GR" dirty="0"/>
              <a:t>   - Η</a:t>
            </a:r>
            <a:r>
              <a:rPr lang="el-GR" dirty="0" smtClean="0"/>
              <a:t> </a:t>
            </a:r>
            <a:r>
              <a:rPr lang="el-GR" dirty="0"/>
              <a:t>αξιοποίηση του «περικείμενου»</a:t>
            </a:r>
          </a:p>
          <a:p>
            <a:pPr marL="0" indent="0">
              <a:buNone/>
            </a:pPr>
            <a:r>
              <a:rPr lang="el-GR" dirty="0"/>
              <a:t>   - </a:t>
            </a:r>
            <a:r>
              <a:rPr lang="el-GR" dirty="0" smtClean="0"/>
              <a:t>Η </a:t>
            </a:r>
            <a:r>
              <a:rPr lang="el-GR" dirty="0"/>
              <a:t>αξιοποίηση των ιστορικών, κοινωνικών και πολιτισμικών δεδομένων </a:t>
            </a:r>
          </a:p>
          <a:p>
            <a:pPr marL="0" indent="0">
              <a:buNone/>
            </a:pPr>
            <a:r>
              <a:rPr lang="el-GR" dirty="0" smtClean="0"/>
              <a:t>   - </a:t>
            </a:r>
            <a:r>
              <a:rPr lang="el-GR" dirty="0"/>
              <a:t>Η</a:t>
            </a:r>
            <a:r>
              <a:rPr lang="el-GR" dirty="0" smtClean="0"/>
              <a:t> αξιοποίηση άλλων </a:t>
            </a:r>
            <a:r>
              <a:rPr lang="el-GR" dirty="0"/>
              <a:t>κειμένων από την αρχαία, μεσαιωνική και νεότερη γραμματεία, ελληνική και ξένη</a:t>
            </a:r>
          </a:p>
          <a:p>
            <a:pPr marL="0" indent="0">
              <a:buNone/>
            </a:pPr>
            <a:r>
              <a:rPr lang="el-GR" dirty="0"/>
              <a:t>   - </a:t>
            </a:r>
            <a:r>
              <a:rPr lang="el-GR" dirty="0" smtClean="0"/>
              <a:t>Η </a:t>
            </a:r>
            <a:r>
              <a:rPr lang="el-GR" dirty="0"/>
              <a:t>αξιοποίηση της σύγχρονης πραγματικότητας</a:t>
            </a:r>
          </a:p>
          <a:p>
            <a:pPr marL="0" indent="0">
              <a:buNone/>
            </a:pPr>
            <a:r>
              <a:rPr lang="el-GR" dirty="0"/>
              <a:t>  -  </a:t>
            </a:r>
            <a:r>
              <a:rPr lang="el-GR" dirty="0" smtClean="0"/>
              <a:t>Η αξιοποίηση </a:t>
            </a:r>
            <a:r>
              <a:rPr lang="el-GR" dirty="0"/>
              <a:t>της εμπειρίας του μαθητή</a:t>
            </a:r>
          </a:p>
          <a:p>
            <a:endParaRPr lang="el-GR" dirty="0"/>
          </a:p>
        </p:txBody>
      </p:sp>
    </p:spTree>
    <p:extLst>
      <p:ext uri="{BB962C8B-B14F-4D97-AF65-F5344CB8AC3E}">
        <p14:creationId xmlns:p14="http://schemas.microsoft.com/office/powerpoint/2010/main" val="1465716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Έμφαση δίνεται στις διακειμενικές συνδέσεις  / στη σύνδεση με τον μαθητή – αναγνώστη</a:t>
            </a:r>
            <a:endParaRPr lang="el-GR" sz="3600" dirty="0"/>
          </a:p>
        </p:txBody>
      </p:sp>
      <p:sp>
        <p:nvSpPr>
          <p:cNvPr id="3" name="Θέση περιεχομένου 2"/>
          <p:cNvSpPr>
            <a:spLocks noGrp="1"/>
          </p:cNvSpPr>
          <p:nvPr>
            <p:ph idx="1"/>
          </p:nvPr>
        </p:nvSpPr>
        <p:spPr/>
        <p:txBody>
          <a:bodyPr>
            <a:normAutofit fontScale="92500" lnSpcReduction="10000"/>
          </a:bodyPr>
          <a:lstStyle/>
          <a:p>
            <a:r>
              <a:rPr lang="el-GR" dirty="0" smtClean="0"/>
              <a:t>Κείμενο-αναγνώστης </a:t>
            </a:r>
            <a:r>
              <a:rPr lang="el-GR" dirty="0"/>
              <a:t>(</a:t>
            </a:r>
            <a:r>
              <a:rPr lang="el-GR" dirty="0" err="1"/>
              <a:t>text_to</a:t>
            </a:r>
            <a:r>
              <a:rPr lang="el-GR" dirty="0"/>
              <a:t> </a:t>
            </a:r>
            <a:r>
              <a:rPr lang="el-GR" dirty="0" err="1"/>
              <a:t>self</a:t>
            </a:r>
            <a:r>
              <a:rPr lang="el-GR" dirty="0"/>
              <a:t>):</a:t>
            </a:r>
          </a:p>
          <a:p>
            <a:pPr marL="0" indent="0">
              <a:buNone/>
            </a:pPr>
            <a:r>
              <a:rPr lang="el-GR" dirty="0"/>
              <a:t>Σύνδεση μέρους ή ολόκληρου του κειμένου με τις προσωπικές </a:t>
            </a:r>
            <a:r>
              <a:rPr lang="el-GR" dirty="0" smtClean="0"/>
              <a:t>εμπειρίες</a:t>
            </a:r>
          </a:p>
          <a:p>
            <a:pPr marL="0" indent="0">
              <a:buNone/>
            </a:pPr>
            <a:endParaRPr lang="el-GR" dirty="0"/>
          </a:p>
          <a:p>
            <a:r>
              <a:rPr lang="el-GR" dirty="0" smtClean="0"/>
              <a:t>Κείμενο-κείμενο/α </a:t>
            </a:r>
            <a:r>
              <a:rPr lang="el-GR" dirty="0"/>
              <a:t>(</a:t>
            </a:r>
            <a:r>
              <a:rPr lang="el-GR" dirty="0" err="1"/>
              <a:t>text</a:t>
            </a:r>
            <a:r>
              <a:rPr lang="el-GR" dirty="0"/>
              <a:t> </a:t>
            </a:r>
            <a:r>
              <a:rPr lang="el-GR" dirty="0" err="1"/>
              <a:t>to</a:t>
            </a:r>
            <a:r>
              <a:rPr lang="el-GR" dirty="0"/>
              <a:t> </a:t>
            </a:r>
            <a:r>
              <a:rPr lang="el-GR" dirty="0" err="1"/>
              <a:t>text(s</a:t>
            </a:r>
            <a:r>
              <a:rPr lang="el-GR" dirty="0"/>
              <a:t>)):</a:t>
            </a:r>
          </a:p>
          <a:p>
            <a:pPr marL="0" indent="0">
              <a:buNone/>
            </a:pPr>
            <a:r>
              <a:rPr lang="el-GR" dirty="0"/>
              <a:t>Αναφορά σε ένα άλλο κείμενο ίδιου ή και διαφορετικού είδους και τύπου</a:t>
            </a:r>
          </a:p>
          <a:p>
            <a:pPr marL="0" indent="0">
              <a:buNone/>
            </a:pPr>
            <a:r>
              <a:rPr lang="el-GR" dirty="0"/>
              <a:t>που θυμίζει το κείμενο που διαβάζεται </a:t>
            </a:r>
            <a:endParaRPr lang="el-GR" dirty="0" smtClean="0"/>
          </a:p>
          <a:p>
            <a:pPr marL="0" indent="0">
              <a:buNone/>
            </a:pPr>
            <a:endParaRPr lang="el-GR" dirty="0" smtClean="0"/>
          </a:p>
          <a:p>
            <a:r>
              <a:rPr lang="el-GR" dirty="0" smtClean="0"/>
              <a:t>Κείμενο-κόσμος </a:t>
            </a:r>
            <a:r>
              <a:rPr lang="el-GR" dirty="0"/>
              <a:t>(</a:t>
            </a:r>
            <a:r>
              <a:rPr lang="el-GR" dirty="0" err="1"/>
              <a:t>text</a:t>
            </a:r>
            <a:r>
              <a:rPr lang="el-GR" dirty="0"/>
              <a:t> </a:t>
            </a:r>
            <a:r>
              <a:rPr lang="el-GR" dirty="0" err="1"/>
              <a:t>to</a:t>
            </a:r>
            <a:r>
              <a:rPr lang="el-GR" dirty="0"/>
              <a:t> </a:t>
            </a:r>
            <a:r>
              <a:rPr lang="el-GR" dirty="0" err="1"/>
              <a:t>world</a:t>
            </a:r>
            <a:r>
              <a:rPr lang="el-GR" dirty="0"/>
              <a:t>):</a:t>
            </a:r>
          </a:p>
          <a:p>
            <a:pPr marL="0" indent="0">
              <a:buNone/>
            </a:pPr>
            <a:r>
              <a:rPr lang="el-GR" dirty="0" smtClean="0"/>
              <a:t>Τοποθέτηση του κειμένου στη σύγχρονη πραγματικότητα της εκπαιδευτικής κοινότητας.</a:t>
            </a:r>
            <a:endParaRPr lang="el-GR" dirty="0"/>
          </a:p>
        </p:txBody>
      </p:sp>
    </p:spTree>
    <p:extLst>
      <p:ext uri="{BB962C8B-B14F-4D97-AF65-F5344CB8AC3E}">
        <p14:creationId xmlns:p14="http://schemas.microsoft.com/office/powerpoint/2010/main" val="40341357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838200" y="457200"/>
            <a:ext cx="10515600" cy="5719763"/>
          </a:xfrm>
        </p:spPr>
        <p:txBody>
          <a:bodyPr/>
          <a:lstStyle/>
          <a:p>
            <a:endParaRPr lang="el-G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70080" y="221672"/>
            <a:ext cx="7314247" cy="64768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338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Σημαντικές επισημάνσεις για το νέο Π.Σ. των Αρχαίων Ελληνικών Γ΄ Λυκείου</a:t>
            </a:r>
            <a:endParaRPr lang="el-GR" sz="3600" dirty="0"/>
          </a:p>
        </p:txBody>
      </p:sp>
      <p:sp>
        <p:nvSpPr>
          <p:cNvPr id="3" name="Θέση περιεχομένου 2"/>
          <p:cNvSpPr>
            <a:spLocks noGrp="1"/>
          </p:cNvSpPr>
          <p:nvPr>
            <p:ph idx="1"/>
          </p:nvPr>
        </p:nvSpPr>
        <p:spPr/>
        <p:txBody>
          <a:bodyPr/>
          <a:lstStyle/>
          <a:p>
            <a:pPr marL="0" indent="0">
              <a:buNone/>
            </a:pPr>
            <a:r>
              <a:rPr lang="el-GR" dirty="0" smtClean="0"/>
              <a:t>Το μάθημα των Αρχαίων Ελληνικών δεν περιορίζεται:  </a:t>
            </a:r>
          </a:p>
          <a:p>
            <a:pPr marL="0" indent="0">
              <a:buNone/>
            </a:pPr>
            <a:r>
              <a:rPr lang="el-GR" dirty="0"/>
              <a:t> </a:t>
            </a:r>
            <a:r>
              <a:rPr lang="el-GR" dirty="0" smtClean="0"/>
              <a:t>  α) στην κατάκτηση του </a:t>
            </a:r>
            <a:r>
              <a:rPr lang="el-GR" dirty="0" err="1" smtClean="0"/>
              <a:t>δομολειτουργικού</a:t>
            </a:r>
            <a:r>
              <a:rPr lang="el-GR" dirty="0" smtClean="0"/>
              <a:t> συστήματος της αρχαίας     ελληνικής γλώσσας </a:t>
            </a:r>
          </a:p>
          <a:p>
            <a:pPr marL="0" indent="0">
              <a:buNone/>
            </a:pPr>
            <a:r>
              <a:rPr lang="el-GR" dirty="0"/>
              <a:t> </a:t>
            </a:r>
            <a:r>
              <a:rPr lang="el-GR" dirty="0" smtClean="0"/>
              <a:t>  β) στην υπερβολική αξιοποίηση των «περί του κειμένου» γραμματολογικών πληροφοριών και </a:t>
            </a:r>
          </a:p>
          <a:p>
            <a:pPr marL="0" indent="0">
              <a:buNone/>
            </a:pPr>
            <a:r>
              <a:rPr lang="el-GR" dirty="0"/>
              <a:t> </a:t>
            </a:r>
            <a:r>
              <a:rPr lang="el-GR" dirty="0" smtClean="0"/>
              <a:t>  γ) στην ταύτιση της μετάφρασης με την κατανόηση του κειμένου  </a:t>
            </a:r>
            <a:endParaRPr lang="el-GR" dirty="0"/>
          </a:p>
        </p:txBody>
      </p:sp>
    </p:spTree>
    <p:extLst>
      <p:ext uri="{BB962C8B-B14F-4D97-AF65-F5344CB8AC3E}">
        <p14:creationId xmlns:p14="http://schemas.microsoft.com/office/powerpoint/2010/main" val="91127390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6913</TotalTime>
  <Words>2793</Words>
  <Application>Microsoft Office PowerPoint</Application>
  <PresentationFormat>Ευρεία οθόνη</PresentationFormat>
  <Paragraphs>188</Paragraphs>
  <Slides>32</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32</vt:i4>
      </vt:variant>
    </vt:vector>
  </HeadingPairs>
  <TitlesOfParts>
    <vt:vector size="39" baseType="lpstr">
      <vt:lpstr>Arial</vt:lpstr>
      <vt:lpstr>Calibri</vt:lpstr>
      <vt:lpstr>Calibri Light</vt:lpstr>
      <vt:lpstr>Courier New</vt:lpstr>
      <vt:lpstr>Tahoma</vt:lpstr>
      <vt:lpstr>Wingdings</vt:lpstr>
      <vt:lpstr>Θέμα του Office</vt:lpstr>
      <vt:lpstr>Νέοι προσανατολισμοί στο μάθημα των Αρχαίων Ελληνικών Γ΄ Λυκείου: Η κατανόηση των αρχαίων ελληνικών κειμένων</vt:lpstr>
      <vt:lpstr>Στη σημερινή παρουσίαση</vt:lpstr>
      <vt:lpstr>Δομή της παρουσίασης</vt:lpstr>
      <vt:lpstr>Α΄ μέρος Βασικός στόχος του νέου Π.Σ.</vt:lpstr>
      <vt:lpstr>ΚΕΙΜΕΝΟ</vt:lpstr>
      <vt:lpstr>Βασικές διδακτικές πρακτικές </vt:lpstr>
      <vt:lpstr>Έμφαση δίνεται στις διακειμενικές συνδέσεις  / στη σύνδεση με τον μαθητή – αναγνώστη</vt:lpstr>
      <vt:lpstr>Παρουσίαση του PowerPoint</vt:lpstr>
      <vt:lpstr>Σημαντικές επισημάνσεις για το νέο Π.Σ. των Αρχαίων Ελληνικών Γ΄ Λυκείου</vt:lpstr>
      <vt:lpstr>Τύποι ερωτήσεων για την κατανόηση των κειμένων</vt:lpstr>
      <vt:lpstr>Σημαντική παρατήρηση</vt:lpstr>
      <vt:lpstr>Εν κατακλείδι </vt:lpstr>
      <vt:lpstr>Β΄ μέρος (Σχεδιασμός μιας ενδεικτικής διδακτικής πορείας) 1η θεματική ενότητα: Η αντίληψη για τη φιλοσοφία: η φιλοσοφία και η διαμόρφωση του ανθρώπου</vt:lpstr>
      <vt:lpstr>Ή (εναλλακτικά)</vt:lpstr>
      <vt:lpstr>Αναγνωστική φάση (1η διδακτική ενότητα : Γιατί φιλοσοφεί ο άνθρωπος)</vt:lpstr>
      <vt:lpstr>Αναγνωστική φάση (1η διδακτική ενότητα : Γιατί φιλοσοφεί ο άνθρωπος)</vt:lpstr>
      <vt:lpstr>Αναγνωστική φάση (2η θεματική ενότητα: Η πρακτική και πολιτική διάσταση της φιλοσοφίας)</vt:lpstr>
      <vt:lpstr>Καταγράψτε τα δύο επιχειρήματα του αποσπάσματος (Πληροφοριακή ερώτηση)</vt:lpstr>
      <vt:lpstr>Παρουσίαση του PowerPoint</vt:lpstr>
      <vt:lpstr>Στη συνέχεια να τους αξιολογήσετε</vt:lpstr>
      <vt:lpstr>Αναγνωστική φάση (3η διδακτική ενότητα :Η φιλοσοφία ως προϋπόθεση για την ευδαιμονία) </vt:lpstr>
      <vt:lpstr>Στο κείμενο </vt:lpstr>
      <vt:lpstr>Στο περικείμενο: </vt:lpstr>
      <vt:lpstr>Παράλληλα κείμενα</vt:lpstr>
      <vt:lpstr>Παράλληλα κείμενα</vt:lpstr>
      <vt:lpstr>Κείμενα αυτενέργειας – (Διακείμενα;) </vt:lpstr>
      <vt:lpstr>Κάτι ακόμα για τα κείμενα αυτενέργειας</vt:lpstr>
      <vt:lpstr>Εις επίμετρον (Για τη μετάφραση) </vt:lpstr>
      <vt:lpstr>Εις επίμετρον (Για τη μετάφραση)</vt:lpstr>
      <vt:lpstr>Τρόποι αξιοποίησης των μεταφρασμένων κειμένων http://iep.edu.gr/el/humanities-yliko/yliko-gia-g-lykeiou</vt:lpstr>
      <vt:lpstr>Τελικές επισημάνσεις για τη διδακτική προσέγγιση  </vt:lpstr>
      <vt:lpstr>Πηγές - Βιβλιογραφία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Νέοι προσανατολισμοί στο μάθημα των Αρχαίων Ελληνικών Γ΄ Λυκείου: Η κατανόηση των αρχαίων ελληνικών κειμένων</dc:title>
  <dc:creator>Βεκρής Ελευθέριος</dc:creator>
  <cp:lastModifiedBy>Μακροστέργιος Ευάγγελος</cp:lastModifiedBy>
  <cp:revision>102</cp:revision>
  <dcterms:created xsi:type="dcterms:W3CDTF">2019-10-10T07:38:36Z</dcterms:created>
  <dcterms:modified xsi:type="dcterms:W3CDTF">2019-11-19T10:28:25Z</dcterms:modified>
</cp:coreProperties>
</file>