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7" r:id="rId3"/>
    <p:sldId id="269" r:id="rId4"/>
    <p:sldId id="320" r:id="rId5"/>
    <p:sldId id="319" r:id="rId6"/>
    <p:sldId id="270" r:id="rId7"/>
    <p:sldId id="272" r:id="rId8"/>
    <p:sldId id="273" r:id="rId9"/>
    <p:sldId id="276" r:id="rId10"/>
    <p:sldId id="322" r:id="rId11"/>
    <p:sldId id="277" r:id="rId12"/>
    <p:sldId id="279" r:id="rId13"/>
    <p:sldId id="312" r:id="rId14"/>
    <p:sldId id="282" r:id="rId15"/>
    <p:sldId id="324" r:id="rId16"/>
  </p:sldIdLst>
  <p:sldSz cx="9144000" cy="6858000" type="screen4x3"/>
  <p:notesSz cx="6877050" cy="965676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32" autoAdjust="0"/>
  </p:normalViewPr>
  <p:slideViewPr>
    <p:cSldViewPr>
      <p:cViewPr>
        <p:scale>
          <a:sx n="80" d="100"/>
          <a:sy n="80" d="100"/>
        </p:scale>
        <p:origin x="-864" y="-2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l-GR"/>
          </a:p>
        </p:txBody>
      </p:sp>
      <p:sp>
        <p:nvSpPr>
          <p:cNvPr id="3" name="Θέση ημερομηνίας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3F70C0AE-96BB-4D38-BFCF-8C2B64929678}" type="datetimeFigureOut">
              <a:rPr lang="el-GR" smtClean="0"/>
              <a:pPr/>
              <a:t>2/12/2016</a:t>
            </a:fld>
            <a:endParaRPr lang="el-GR"/>
          </a:p>
        </p:txBody>
      </p:sp>
      <p:sp>
        <p:nvSpPr>
          <p:cNvPr id="4" name="Θέση εικόνας διαφάνειας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l-GR"/>
          </a:p>
        </p:txBody>
      </p:sp>
      <p:sp>
        <p:nvSpPr>
          <p:cNvPr id="5" name="Θέση σημειώσεων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F30ECE63-8288-4191-A749-762D913EDEC2}" type="slidenum">
              <a:rPr lang="el-GR" smtClean="0"/>
              <a:pPr/>
              <a:t>‹#›</a:t>
            </a:fld>
            <a:endParaRPr lang="el-GR"/>
          </a:p>
        </p:txBody>
      </p:sp>
    </p:spTree>
    <p:extLst>
      <p:ext uri="{BB962C8B-B14F-4D97-AF65-F5344CB8AC3E}">
        <p14:creationId xmlns:p14="http://schemas.microsoft.com/office/powerpoint/2010/main" xmlns="" val="415072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ECE63-8288-4191-A749-762D913EDEC2}" type="slidenum">
              <a:rPr lang="el-GR" smtClean="0"/>
              <a:pPr/>
              <a:t>7</a:t>
            </a:fld>
            <a:endParaRPr lang="el-GR"/>
          </a:p>
        </p:txBody>
      </p:sp>
    </p:spTree>
    <p:extLst>
      <p:ext uri="{BB962C8B-B14F-4D97-AF65-F5344CB8AC3E}">
        <p14:creationId xmlns:p14="http://schemas.microsoft.com/office/powerpoint/2010/main" xmlns="" val="429349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3E18515-94DE-4663-A6B9-07EBD322753A}" type="slidenum">
              <a:rPr lang="el-GR" smtClean="0"/>
              <a:pPr/>
              <a:t>11</a:t>
            </a:fld>
            <a:endParaRPr lang="el-GR"/>
          </a:p>
        </p:txBody>
      </p:sp>
    </p:spTree>
    <p:extLst>
      <p:ext uri="{BB962C8B-B14F-4D97-AF65-F5344CB8AC3E}">
        <p14:creationId xmlns:p14="http://schemas.microsoft.com/office/powerpoint/2010/main" xmlns="" val="144918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ECE63-8288-4191-A749-762D913EDEC2}" type="slidenum">
              <a:rPr lang="el-GR" smtClean="0"/>
              <a:pPr/>
              <a:t>12</a:t>
            </a:fld>
            <a:endParaRPr lang="el-GR"/>
          </a:p>
        </p:txBody>
      </p:sp>
    </p:spTree>
    <p:extLst>
      <p:ext uri="{BB962C8B-B14F-4D97-AF65-F5344CB8AC3E}">
        <p14:creationId xmlns:p14="http://schemas.microsoft.com/office/powerpoint/2010/main" xmlns="" val="267805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2D4F78A-FF1D-4616-B9CA-F9E0B0A5AA9E}" type="datetimeFigureOut">
              <a:rPr lang="el-GR" smtClean="0"/>
              <a:pPr/>
              <a:t>2/12/2016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214592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D4F78A-FF1D-4616-B9CA-F9E0B0A5AA9E}" type="datetimeFigureOut">
              <a:rPr lang="el-GR" smtClean="0"/>
              <a:pPr/>
              <a:t>2/12/2016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424688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D4F78A-FF1D-4616-B9CA-F9E0B0A5AA9E}" type="datetimeFigureOut">
              <a:rPr lang="el-GR" smtClean="0"/>
              <a:pPr/>
              <a:t>2/12/2016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264353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D4F78A-FF1D-4616-B9CA-F9E0B0A5AA9E}" type="datetimeFigureOut">
              <a:rPr lang="el-GR" smtClean="0"/>
              <a:pPr/>
              <a:t>2/12/2016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414735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2D4F78A-FF1D-4616-B9CA-F9E0B0A5AA9E}" type="datetimeFigureOut">
              <a:rPr lang="el-GR" smtClean="0"/>
              <a:pPr/>
              <a:t>2/12/2016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418079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2D4F78A-FF1D-4616-B9CA-F9E0B0A5AA9E}" type="datetimeFigureOut">
              <a:rPr lang="el-GR" smtClean="0"/>
              <a:pPr/>
              <a:t>2/12/2016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326934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2D4F78A-FF1D-4616-B9CA-F9E0B0A5AA9E}" type="datetimeFigureOut">
              <a:rPr lang="el-GR" smtClean="0"/>
              <a:pPr/>
              <a:t>2/12/2016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405725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2D4F78A-FF1D-4616-B9CA-F9E0B0A5AA9E}" type="datetimeFigureOut">
              <a:rPr lang="el-GR" smtClean="0"/>
              <a:pPr/>
              <a:t>2/12/2016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379714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2D4F78A-FF1D-4616-B9CA-F9E0B0A5AA9E}" type="datetimeFigureOut">
              <a:rPr lang="el-GR" smtClean="0"/>
              <a:pPr/>
              <a:t>2/12/2016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155397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D4F78A-FF1D-4616-B9CA-F9E0B0A5AA9E}" type="datetimeFigureOut">
              <a:rPr lang="el-GR" smtClean="0"/>
              <a:pPr/>
              <a:t>2/12/2016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190297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D4F78A-FF1D-4616-B9CA-F9E0B0A5AA9E}" type="datetimeFigureOut">
              <a:rPr lang="el-GR" smtClean="0"/>
              <a:pPr/>
              <a:t>2/12/2016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177159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4F78A-FF1D-4616-B9CA-F9E0B0A5AA9E}" type="datetimeFigureOut">
              <a:rPr lang="el-GR" smtClean="0"/>
              <a:pPr/>
              <a:t>2/12/2016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66832-B0C7-494F-BB21-5A9D63296900}" type="slidenum">
              <a:rPr lang="el-GR" smtClean="0"/>
              <a:pPr/>
              <a:t>‹#›</a:t>
            </a:fld>
            <a:endParaRPr lang="el-GR"/>
          </a:p>
        </p:txBody>
      </p:sp>
    </p:spTree>
    <p:extLst>
      <p:ext uri="{BB962C8B-B14F-4D97-AF65-F5344CB8AC3E}">
        <p14:creationId xmlns:p14="http://schemas.microsoft.com/office/powerpoint/2010/main" xmlns="" val="106637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nationalarchives.gov.uk/pathways/blackhistory/africa_caribbean/docs/trade_routes.ht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836712"/>
            <a:ext cx="7772400" cy="5328591"/>
          </a:xfrm>
        </p:spPr>
        <p:txBody>
          <a:bodyPr>
            <a:normAutofit/>
          </a:bodyPr>
          <a:lstStyle/>
          <a:p>
            <a:r>
              <a:rPr lang="en-US" b="1" dirty="0" smtClean="0">
                <a:latin typeface="Times New Roman" pitchFamily="18" charset="0"/>
                <a:cs typeface="Times New Roman" pitchFamily="18" charset="0"/>
              </a:rPr>
              <a:t>OIKONOMIKE</a:t>
            </a:r>
            <a:r>
              <a:rPr lang="el-GR" b="1" dirty="0" smtClean="0">
                <a:latin typeface="Times New Roman" pitchFamily="18" charset="0"/>
                <a:cs typeface="Times New Roman" pitchFamily="18" charset="0"/>
              </a:rPr>
              <a:t>Σ ΕΞΕΛΙΞΕΙΣ:</a:t>
            </a:r>
            <a:br>
              <a:rPr lang="el-GR" b="1" dirty="0" smtClean="0">
                <a:latin typeface="Times New Roman" pitchFamily="18" charset="0"/>
                <a:cs typeface="Times New Roman" pitchFamily="18" charset="0"/>
              </a:rPr>
            </a:br>
            <a:r>
              <a:rPr lang="el-GR" sz="3600" b="1" i="1" dirty="0" smtClean="0">
                <a:latin typeface="Times New Roman" pitchFamily="18" charset="0"/>
                <a:cs typeface="Times New Roman" pitchFamily="18" charset="0"/>
              </a:rPr>
              <a:t>ΟΙ ΑΠΑΡΧΕΣ ΤΗΣ ΒΙΟΜΗΧΑΝΙΚΗΣ ΕΠΑΝΑΣΤΑΣΗΣ, ΟΙ</a:t>
            </a:r>
            <a:br>
              <a:rPr lang="el-GR" sz="3600" b="1" i="1" dirty="0" smtClean="0">
                <a:latin typeface="Times New Roman" pitchFamily="18" charset="0"/>
                <a:cs typeface="Times New Roman" pitchFamily="18" charset="0"/>
              </a:rPr>
            </a:br>
            <a:r>
              <a:rPr lang="el-GR" sz="3600" b="1" i="1" dirty="0" smtClean="0">
                <a:latin typeface="Times New Roman" pitchFamily="18" charset="0"/>
                <a:cs typeface="Times New Roman" pitchFamily="18" charset="0"/>
              </a:rPr>
              <a:t>ΟΙΚΟΝΟΜΙΚΕΣ ΘΕΩΡΙΕΣ</a:t>
            </a:r>
            <a:endParaRPr lang="el-GR"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554699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627313"/>
            <a:ext cx="8229600"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Content Placeholder 7" descr="1. Δύο ανθρακωρυχεία του 1800 περίπου (αριστερά) και του 1910 περίπου (δεξιά)."/>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572" y="620688"/>
            <a:ext cx="7704856" cy="3024336"/>
          </a:xfrm>
          <a:prstGeom prst="rect">
            <a:avLst/>
          </a:prstGeom>
          <a:noFill/>
          <a:ln>
            <a:noFill/>
          </a:ln>
        </p:spPr>
      </p:pic>
      <p:sp>
        <p:nvSpPr>
          <p:cNvPr id="4" name="Rectangle 3"/>
          <p:cNvSpPr/>
          <p:nvPr/>
        </p:nvSpPr>
        <p:spPr>
          <a:xfrm>
            <a:off x="971600" y="4149080"/>
            <a:ext cx="4902304" cy="923330"/>
          </a:xfrm>
          <a:prstGeom prst="rect">
            <a:avLst/>
          </a:prstGeom>
        </p:spPr>
        <p:txBody>
          <a:bodyPr wrap="none">
            <a:spAutoFit/>
          </a:bodyPr>
          <a:lstStyle/>
          <a:p>
            <a:r>
              <a:rPr lang="en-US" dirty="0">
                <a:latin typeface="Times New Roman" pitchFamily="18" charset="0"/>
                <a:cs typeface="Times New Roman" pitchFamily="18" charset="0"/>
              </a:rPr>
              <a:t>A</a:t>
            </a:r>
            <a:r>
              <a:rPr lang="el-GR" dirty="0">
                <a:latin typeface="Times New Roman" pitchFamily="18" charset="0"/>
                <a:cs typeface="Times New Roman" pitchFamily="18" charset="0"/>
              </a:rPr>
              <a:t>νθρακωρυχεία-1800 (αριστερά)- 1910 (δεξιά</a:t>
            </a:r>
            <a:r>
              <a:rPr lang="el-GR" dirty="0" smtClean="0">
                <a:latin typeface="Times New Roman" pitchFamily="18" charset="0"/>
                <a:cs typeface="Times New Roman" pitchFamily="18" charset="0"/>
              </a:rPr>
              <a:t>)</a:t>
            </a:r>
            <a:r>
              <a:rPr lang="el-GR" i="1" dirty="0">
                <a:latin typeface="Times New Roman" pitchFamily="18" charset="0"/>
                <a:cs typeface="Times New Roman" pitchFamily="18" charset="0"/>
              </a:rPr>
              <a:t> </a:t>
            </a:r>
            <a:endParaRPr lang="el-GR" i="1" dirty="0" smtClean="0">
              <a:latin typeface="Times New Roman" pitchFamily="18" charset="0"/>
              <a:cs typeface="Times New Roman" pitchFamily="18" charset="0"/>
            </a:endParaRPr>
          </a:p>
          <a:p>
            <a:r>
              <a:rPr lang="el-GR" i="1" dirty="0" smtClean="0">
                <a:latin typeface="Times New Roman" pitchFamily="18" charset="0"/>
                <a:cs typeface="Times New Roman" pitchFamily="18" charset="0"/>
              </a:rPr>
              <a:t>Νεότερη </a:t>
            </a:r>
            <a:r>
              <a:rPr lang="el-GR" i="1" dirty="0">
                <a:latin typeface="Times New Roman" pitchFamily="18" charset="0"/>
                <a:cs typeface="Times New Roman" pitchFamily="18" charset="0"/>
              </a:rPr>
              <a:t>και Σύγχρονη Ιστορία</a:t>
            </a:r>
            <a:r>
              <a:rPr lang="el-GR" dirty="0">
                <a:latin typeface="Times New Roman" pitchFamily="18" charset="0"/>
                <a:cs typeface="Times New Roman" pitchFamily="18" charset="0"/>
              </a:rPr>
              <a:t>, Γ΄Γυμνασίου, σ. </a:t>
            </a:r>
            <a:r>
              <a:rPr lang="el-GR" dirty="0" smtClean="0">
                <a:latin typeface="Times New Roman" pitchFamily="18" charset="0"/>
                <a:cs typeface="Times New Roman" pitchFamily="18" charset="0"/>
              </a:rPr>
              <a:t>41</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68373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96752"/>
            <a:ext cx="9144000" cy="5229200"/>
          </a:xfrm>
          <a:prstGeom prst="rect">
            <a:avLst/>
          </a:prstGeom>
        </p:spPr>
      </p:pic>
      <p:sp>
        <p:nvSpPr>
          <p:cNvPr id="3" name="Τίτλος 2"/>
          <p:cNvSpPr>
            <a:spLocks noGrp="1"/>
          </p:cNvSpPr>
          <p:nvPr>
            <p:ph type="title"/>
          </p:nvPr>
        </p:nvSpPr>
        <p:spPr/>
        <p:txBody>
          <a:bodyPr>
            <a:normAutofit fontScale="90000"/>
          </a:bodyPr>
          <a:lstStyle/>
          <a:p>
            <a:r>
              <a:rPr lang="en-US" sz="3200"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Γαλλικό ναυπηγείο γύρω στο 1770. Κατασκευή εμπορικού</a:t>
            </a:r>
            <a:r>
              <a:rPr lang="el-GR" sz="3200" baseline="0" dirty="0" smtClean="0">
                <a:latin typeface="Times New Roman" pitchFamily="18" charset="0"/>
                <a:cs typeface="Times New Roman" pitchFamily="18" charset="0"/>
              </a:rPr>
              <a:t> πλοίου.</a:t>
            </a: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890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απο την βιοτεχνια στην βιομηχανια.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916832"/>
            <a:ext cx="6912768" cy="5184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p:txBody>
          <a:bodyPr>
            <a:normAutofit/>
          </a:bodyPr>
          <a:lstStyle/>
          <a:p>
            <a:r>
              <a:rPr lang="el-GR" sz="2800" dirty="0" smtClean="0">
                <a:latin typeface="Times New Roman" pitchFamily="18" charset="0"/>
                <a:cs typeface="Times New Roman" pitchFamily="18" charset="0"/>
              </a:rPr>
              <a:t>Σκουλάτου, Δημακοπούλου, Κόνδη, </a:t>
            </a:r>
            <a:r>
              <a:rPr lang="el-GR" sz="2800" i="1" dirty="0" smtClean="0">
                <a:latin typeface="Times New Roman" pitchFamily="18" charset="0"/>
                <a:cs typeface="Times New Roman" pitchFamily="18" charset="0"/>
              </a:rPr>
              <a:t>Ιστορία νεότερη και σύγχρονη.1789-1909, </a:t>
            </a:r>
            <a:r>
              <a:rPr lang="el-GR" sz="2800" dirty="0" smtClean="0">
                <a:latin typeface="Times New Roman" pitchFamily="18" charset="0"/>
                <a:cs typeface="Times New Roman" pitchFamily="18" charset="0"/>
              </a:rPr>
              <a:t>Α΄, σ. 147</a:t>
            </a:r>
            <a:endParaRPr lang="en-US" sz="2800" dirty="0">
              <a:latin typeface="Times New Roman" pitchFamily="18" charset="0"/>
              <a:cs typeface="Times New Roman" pitchFamily="18" charset="0"/>
            </a:endParaRPr>
          </a:p>
        </p:txBody>
      </p:sp>
      <p:sp>
        <p:nvSpPr>
          <p:cNvPr id="4" name="Text Placeholder 3"/>
          <p:cNvSpPr>
            <a:spLocks noGrp="1"/>
          </p:cNvSpPr>
          <p:nvPr>
            <p:ph idx="1"/>
          </p:nvPr>
        </p:nvSpPr>
        <p:spPr>
          <a:xfrm>
            <a:off x="457200" y="1196752"/>
            <a:ext cx="8229600" cy="4929411"/>
          </a:xfrm>
        </p:spPr>
        <p:txBody>
          <a:bodyPr/>
          <a:lstStyle/>
          <a:p>
            <a:endParaRPr lang="en-US" dirty="0" smtClean="0"/>
          </a:p>
          <a:p>
            <a:endParaRPr lang="en-US" dirty="0"/>
          </a:p>
        </p:txBody>
      </p:sp>
    </p:spTree>
    <p:extLst>
      <p:ext uri="{BB962C8B-B14F-4D97-AF65-F5344CB8AC3E}">
        <p14:creationId xmlns:p14="http://schemas.microsoft.com/office/powerpoint/2010/main" xmlns="" val="216775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88640"/>
            <a:ext cx="8579296" cy="5937523"/>
          </a:xfrm>
        </p:spPr>
        <p:txBody>
          <a:bodyPr>
            <a:normAutofit fontScale="85000" lnSpcReduction="10000"/>
          </a:bodyPr>
          <a:lstStyle/>
          <a:p>
            <a:pPr>
              <a:buNone/>
            </a:pPr>
            <a:r>
              <a:rPr lang="el-GR" b="1" dirty="0" smtClean="0">
                <a:latin typeface="Calibri" pitchFamily="34" charset="0"/>
              </a:rPr>
              <a:t>Α΄</a:t>
            </a:r>
            <a:r>
              <a:rPr lang="en-US" b="1" dirty="0" smtClean="0">
                <a:latin typeface="Calibri" pitchFamily="34" charset="0"/>
              </a:rPr>
              <a:t> </a:t>
            </a:r>
            <a:r>
              <a:rPr lang="el-GR" b="1" dirty="0" smtClean="0">
                <a:latin typeface="Calibri" pitchFamily="34" charset="0"/>
              </a:rPr>
              <a:t>Φάση βιομηχανικής επανάστασης:</a:t>
            </a:r>
          </a:p>
          <a:p>
            <a:pPr>
              <a:buNone/>
            </a:pPr>
            <a:r>
              <a:rPr lang="el-GR" b="1" dirty="0" smtClean="0">
                <a:latin typeface="Calibri" pitchFamily="34" charset="0"/>
              </a:rPr>
              <a:t> 1750 – 1870:      </a:t>
            </a:r>
            <a:endParaRPr lang="el-GR" dirty="0" smtClean="0">
              <a:latin typeface="Calibri" pitchFamily="34" charset="0"/>
            </a:endParaRPr>
          </a:p>
          <a:p>
            <a:pPr>
              <a:buNone/>
            </a:pPr>
            <a:r>
              <a:rPr lang="el-GR" dirty="0" smtClean="0">
                <a:latin typeface="Calibri" pitchFamily="34" charset="0"/>
              </a:rPr>
              <a:t> </a:t>
            </a:r>
          </a:p>
          <a:p>
            <a:pPr>
              <a:buNone/>
            </a:pPr>
            <a:r>
              <a:rPr lang="el-GR" u="sng" dirty="0" smtClean="0">
                <a:latin typeface="Calibri" pitchFamily="34" charset="0"/>
              </a:rPr>
              <a:t>Πηγές ενέργειας</a:t>
            </a:r>
            <a:r>
              <a:rPr lang="el-GR" dirty="0" smtClean="0">
                <a:latin typeface="Calibri" pitchFamily="34" charset="0"/>
              </a:rPr>
              <a:t>: άνθρακας =&gt; διάνοιξη ανθρακωρυχείων </a:t>
            </a:r>
          </a:p>
          <a:p>
            <a:pPr>
              <a:buNone/>
            </a:pPr>
            <a:r>
              <a:rPr lang="el-GR" dirty="0" smtClean="0">
                <a:latin typeface="Calibri" pitchFamily="34" charset="0"/>
              </a:rPr>
              <a:t> </a:t>
            </a:r>
          </a:p>
          <a:p>
            <a:pPr>
              <a:buNone/>
            </a:pPr>
            <a:r>
              <a:rPr lang="el-GR" u="sng" dirty="0" smtClean="0">
                <a:latin typeface="Calibri" pitchFamily="34" charset="0"/>
              </a:rPr>
              <a:t>Τομείς</a:t>
            </a:r>
            <a:r>
              <a:rPr lang="el-GR" dirty="0" smtClean="0">
                <a:latin typeface="Calibri" pitchFamily="34" charset="0"/>
              </a:rPr>
              <a:t>: κλωστοϋφαντουργία, μεταλλουργία (χάλυβας )</a:t>
            </a:r>
          </a:p>
          <a:p>
            <a:endParaRPr lang="el-GR" dirty="0" smtClean="0">
              <a:latin typeface="Calibri" pitchFamily="34" charset="0"/>
            </a:endParaRPr>
          </a:p>
          <a:p>
            <a:pPr>
              <a:buNone/>
            </a:pPr>
            <a:r>
              <a:rPr lang="el-GR" u="sng" dirty="0" smtClean="0">
                <a:latin typeface="Calibri" pitchFamily="34" charset="0"/>
              </a:rPr>
              <a:t>Μεταφορικά μέσα (θαλάσσια και χερσαία):</a:t>
            </a:r>
            <a:r>
              <a:rPr lang="el-GR" dirty="0" smtClean="0">
                <a:latin typeface="Calibri" pitchFamily="34" charset="0"/>
              </a:rPr>
              <a:t> </a:t>
            </a:r>
          </a:p>
          <a:p>
            <a:pPr>
              <a:buNone/>
            </a:pPr>
            <a:r>
              <a:rPr lang="el-GR" i="1" dirty="0" smtClean="0">
                <a:latin typeface="Calibri" pitchFamily="34" charset="0"/>
              </a:rPr>
              <a:t> σιδηρόδρομος</a:t>
            </a:r>
            <a:r>
              <a:rPr lang="el-GR" dirty="0" smtClean="0">
                <a:latin typeface="Calibri" pitchFamily="34" charset="0"/>
              </a:rPr>
              <a:t> </a:t>
            </a:r>
          </a:p>
          <a:p>
            <a:pPr>
              <a:buNone/>
            </a:pPr>
            <a:r>
              <a:rPr lang="el-GR" i="1" dirty="0" smtClean="0">
                <a:latin typeface="Calibri" pitchFamily="34" charset="0"/>
              </a:rPr>
              <a:t> ατμόπλοιο</a:t>
            </a:r>
            <a:r>
              <a:rPr lang="el-GR" dirty="0" smtClean="0">
                <a:latin typeface="Calibri" pitchFamily="34" charset="0"/>
              </a:rPr>
              <a:t> </a:t>
            </a:r>
          </a:p>
          <a:p>
            <a:pPr>
              <a:buNone/>
            </a:pPr>
            <a:r>
              <a:rPr lang="el-GR" dirty="0" smtClean="0">
                <a:latin typeface="Calibri" pitchFamily="34" charset="0"/>
              </a:rPr>
              <a:t>διάνοιξη </a:t>
            </a:r>
            <a:r>
              <a:rPr lang="el-GR" i="1" dirty="0" smtClean="0">
                <a:latin typeface="Calibri" pitchFamily="34" charset="0"/>
              </a:rPr>
              <a:t>διωρύγων</a:t>
            </a:r>
            <a:r>
              <a:rPr lang="el-GR" dirty="0" smtClean="0">
                <a:latin typeface="Calibri" pitchFamily="34" charset="0"/>
              </a:rPr>
              <a:t> (Σουέζ 1869 και Παναμά 1914), </a:t>
            </a:r>
          </a:p>
          <a:p>
            <a:pPr>
              <a:buNone/>
            </a:pPr>
            <a:r>
              <a:rPr lang="el-GR" dirty="0" smtClean="0">
                <a:latin typeface="Calibri" pitchFamily="34" charset="0"/>
              </a:rPr>
              <a:t>νέο ανθεκτικότερο </a:t>
            </a:r>
            <a:r>
              <a:rPr lang="el-GR" i="1" dirty="0" smtClean="0">
                <a:latin typeface="Calibri" pitchFamily="34" charset="0"/>
              </a:rPr>
              <a:t>οδικό δίκτυο</a:t>
            </a:r>
            <a:r>
              <a:rPr lang="el-GR" dirty="0" smtClean="0">
                <a:latin typeface="Calibri" pitchFamily="34" charset="0"/>
              </a:rPr>
              <a:t>.</a:t>
            </a:r>
          </a:p>
          <a:p>
            <a:pPr>
              <a:buNone/>
            </a:pPr>
            <a:endParaRPr lang="el-GR" dirty="0" smtClean="0">
              <a:latin typeface="Calibri" pitchFamily="34" charset="0"/>
            </a:endParaRPr>
          </a:p>
          <a:p>
            <a:pPr>
              <a:buNone/>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αμαξα.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10800000" flipV="1">
            <a:off x="179512" y="188640"/>
            <a:ext cx="8229600" cy="211162"/>
          </a:xfrm>
        </p:spPr>
        <p:txBody>
          <a:bodyPr>
            <a:noAutofit/>
          </a:bodyPr>
          <a:lstStyle/>
          <a:p>
            <a:r>
              <a:rPr lang="el-GR" sz="1600" dirty="0" smtClean="0">
                <a:latin typeface="Times New Roman" pitchFamily="18" charset="0"/>
                <a:cs typeface="Times New Roman" pitchFamily="18" charset="0"/>
              </a:rPr>
              <a:t>Σκουλάτου, Δημακοπούλου, Κόνδη, </a:t>
            </a:r>
            <a:r>
              <a:rPr lang="el-GR" sz="1600" i="1" dirty="0" smtClean="0">
                <a:latin typeface="Times New Roman" pitchFamily="18" charset="0"/>
                <a:cs typeface="Times New Roman" pitchFamily="18" charset="0"/>
              </a:rPr>
              <a:t>Ιστορία νεότερη και σύγχρονη. 1789-1909</a:t>
            </a:r>
            <a:r>
              <a:rPr lang="el-GR" sz="1600" dirty="0" smtClean="0">
                <a:latin typeface="Times New Roman" pitchFamily="18" charset="0"/>
                <a:cs typeface="Times New Roman" pitchFamily="18" charset="0"/>
              </a:rPr>
              <a:t>, Α΄, σ. 149</a:t>
            </a:r>
            <a:endParaRPr lang="en-US" sz="1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3170253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88640"/>
            <a:ext cx="8733656" cy="5822107"/>
          </a:xfrm>
        </p:spPr>
        <p:txBody>
          <a:bodyPr>
            <a:normAutofit/>
          </a:bodyPr>
          <a:lstStyle/>
          <a:p>
            <a:pPr marL="514350" indent="-514350">
              <a:buNone/>
            </a:pPr>
            <a:r>
              <a:rPr lang="el-GR" dirty="0" smtClean="0"/>
              <a:t> </a:t>
            </a:r>
            <a:r>
              <a:rPr lang="en-US" u="sng" dirty="0" smtClean="0">
                <a:latin typeface="Times New Roman" pitchFamily="18" charset="0"/>
                <a:cs typeface="Times New Roman" pitchFamily="18" charset="0"/>
              </a:rPr>
              <a:t>O</a:t>
            </a:r>
            <a:r>
              <a:rPr lang="el-GR" u="sng" dirty="0" smtClean="0">
                <a:latin typeface="Times New Roman" pitchFamily="18" charset="0"/>
                <a:cs typeface="Times New Roman" pitchFamily="18" charset="0"/>
              </a:rPr>
              <a:t>ρισμός</a:t>
            </a:r>
            <a:r>
              <a:rPr lang="el-GR" dirty="0" smtClean="0">
                <a:latin typeface="Times New Roman" pitchFamily="18" charset="0"/>
                <a:cs typeface="Times New Roman" pitchFamily="18" charset="0"/>
              </a:rPr>
              <a:t> της βιομηχανικής επανάστασης:</a:t>
            </a:r>
          </a:p>
          <a:p>
            <a:pPr>
              <a:buNone/>
            </a:pPr>
            <a:endParaRPr lang="el-GR"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Μια αργόσυρτη, πολύχρονη και άνιση διαδικασία </a:t>
            </a:r>
          </a:p>
          <a:p>
            <a:pPr>
              <a:buNone/>
            </a:pPr>
            <a:r>
              <a:rPr lang="el-GR" dirty="0" smtClean="0">
                <a:latin typeface="Times New Roman" pitchFamily="18" charset="0"/>
                <a:cs typeface="Times New Roman" pitchFamily="18" charset="0"/>
              </a:rPr>
              <a:t>που η παραγωγή μετατοπίζεται από τα απλά </a:t>
            </a:r>
          </a:p>
          <a:p>
            <a:pPr>
              <a:buNone/>
            </a:pPr>
            <a:r>
              <a:rPr lang="el-GR" dirty="0" smtClean="0">
                <a:latin typeface="Times New Roman" pitchFamily="18" charset="0"/>
                <a:cs typeface="Times New Roman" pitchFamily="18" charset="0"/>
              </a:rPr>
              <a:t>χειροκίνητα εργαλεία σε πολύπλοκες μηχανές.</a:t>
            </a:r>
          </a:p>
          <a:p>
            <a:pPr>
              <a:buNone/>
            </a:pPr>
            <a:r>
              <a:rPr lang="el-GR" dirty="0" smtClean="0">
                <a:latin typeface="Times New Roman" pitchFamily="18" charset="0"/>
                <a:cs typeface="Times New Roman" pitchFamily="18" charset="0"/>
              </a:rPr>
              <a:t>Ξεκινώντας στα μέσα του 18</a:t>
            </a:r>
            <a:r>
              <a:rPr lang="el-GR" baseline="30000" dirty="0" smtClean="0">
                <a:latin typeface="Times New Roman" pitchFamily="18" charset="0"/>
                <a:cs typeface="Times New Roman" pitchFamily="18" charset="0"/>
              </a:rPr>
              <a:t>ου</a:t>
            </a:r>
            <a:r>
              <a:rPr lang="el-GR" dirty="0" smtClean="0">
                <a:latin typeface="Times New Roman" pitchFamily="18" charset="0"/>
                <a:cs typeface="Times New Roman" pitchFamily="18" charset="0"/>
              </a:rPr>
              <a:t> αιώνα στην Αγγλία, </a:t>
            </a:r>
          </a:p>
          <a:p>
            <a:pPr>
              <a:buNone/>
            </a:pPr>
            <a:r>
              <a:rPr lang="el-GR" dirty="0" smtClean="0">
                <a:latin typeface="Times New Roman" pitchFamily="18" charset="0"/>
                <a:cs typeface="Times New Roman" pitchFamily="18" charset="0"/>
              </a:rPr>
              <a:t>εξαπλώνεται το 19</a:t>
            </a:r>
            <a:r>
              <a:rPr lang="el-GR" baseline="30000" dirty="0" smtClean="0">
                <a:latin typeface="Times New Roman" pitchFamily="18" charset="0"/>
                <a:cs typeface="Times New Roman" pitchFamily="18" charset="0"/>
              </a:rPr>
              <a:t>ο</a:t>
            </a:r>
            <a:r>
              <a:rPr lang="el-GR" dirty="0" smtClean="0">
                <a:latin typeface="Times New Roman" pitchFamily="18" charset="0"/>
                <a:cs typeface="Times New Roman" pitchFamily="18" charset="0"/>
              </a:rPr>
              <a:t> αιώνα και αλλού για να γίνει παγκόσμιο φαινόμενο </a:t>
            </a:r>
          </a:p>
          <a:p>
            <a:pPr>
              <a:buNone/>
            </a:pPr>
            <a:endParaRPr lang="el-GR" dirty="0" smtClean="0"/>
          </a:p>
          <a:p>
            <a:pPr>
              <a:buNone/>
            </a:pPr>
            <a:endParaRPr lang="el-GR" dirty="0" smtClean="0"/>
          </a:p>
          <a:p>
            <a:pPr>
              <a:buNone/>
            </a:pPr>
            <a:endParaRPr lang="el-GR" dirty="0" smtClean="0"/>
          </a:p>
          <a:p>
            <a:endParaRPr lang="el-GR" dirty="0"/>
          </a:p>
        </p:txBody>
      </p:sp>
    </p:spTree>
    <p:extLst>
      <p:ext uri="{BB962C8B-B14F-4D97-AF65-F5344CB8AC3E}">
        <p14:creationId xmlns:p14="http://schemas.microsoft.com/office/powerpoint/2010/main" xmlns="" val="374921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Times New Roman" pitchFamily="18" charset="0"/>
                <a:cs typeface="Times New Roman" pitchFamily="18" charset="0"/>
              </a:rPr>
              <a:t>Το Τριγωνικό εμπόριο</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US" dirty="0">
                <a:latin typeface="Times New Roman" pitchFamily="18" charset="0"/>
                <a:cs typeface="Times New Roman" pitchFamily="18" charset="0"/>
                <a:hlinkClick r:id="rId2"/>
              </a:rPr>
              <a:t>http://</a:t>
            </a:r>
            <a:r>
              <a:rPr lang="en-US" dirty="0" smtClean="0">
                <a:latin typeface="Times New Roman" pitchFamily="18" charset="0"/>
                <a:cs typeface="Times New Roman" pitchFamily="18" charset="0"/>
                <a:hlinkClick r:id="rId2"/>
              </a:rPr>
              <a:t>www.nationalarchives.gov.uk/pathways/blackhistory/africa_caribbean/docs/trade_routes.htm</a:t>
            </a:r>
            <a:endParaRPr lang="el-GR" dirty="0" smtClean="0">
              <a:latin typeface="Times New Roman" pitchFamily="18" charset="0"/>
              <a:cs typeface="Times New Roman" pitchFamily="18" charset="0"/>
            </a:endParaRPr>
          </a:p>
          <a:p>
            <a:endParaRPr lang="en-US" dirty="0"/>
          </a:p>
        </p:txBody>
      </p:sp>
      <p:pic>
        <p:nvPicPr>
          <p:cNvPr id="2050" name="Picture 2" descr="document"/>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2035" b="2035"/>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458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l-GR" b="0" dirty="0">
                <a:latin typeface="Times New Roman" pitchFamily="18" charset="0"/>
                <a:ea typeface="Calibri" pitchFamily="34" charset="0"/>
                <a:cs typeface="Times New Roman" pitchFamily="18" charset="0"/>
              </a:rPr>
              <a:t>Πίνακας εξέλιξης ευρωπαϊκού πληθυσμού (σε εκατ.):</a:t>
            </a:r>
            <a:r>
              <a:rPr lang="el-GR" b="0" dirty="0">
                <a:latin typeface="Arial" pitchFamily="34" charset="0"/>
                <a:cs typeface="Arial" pitchFamily="34" charset="0"/>
              </a:rPr>
              <a:t/>
            </a:r>
            <a:br>
              <a:rPr lang="el-GR" b="0" dirty="0">
                <a:latin typeface="Arial" pitchFamily="34" charset="0"/>
                <a:cs typeface="Arial" pitchFamily="34" charset="0"/>
              </a:rPr>
            </a:br>
            <a:endParaRPr lang="en-US" dirty="0"/>
          </a:p>
        </p:txBody>
      </p:sp>
      <p:graphicFrame>
        <p:nvGraphicFramePr>
          <p:cNvPr id="4" name="Θέση περιεχομένου 3"/>
          <p:cNvGraphicFramePr>
            <a:graphicFrameLocks noGrp="1"/>
          </p:cNvGraphicFramePr>
          <p:nvPr>
            <p:ph type="pic" idx="1"/>
            <p:extLst>
              <p:ext uri="{D42A27DB-BD31-4B8C-83A1-F6EECF244321}">
                <p14:modId xmlns:p14="http://schemas.microsoft.com/office/powerpoint/2010/main" xmlns="" val="4045227142"/>
              </p:ext>
            </p:extLst>
          </p:nvPr>
        </p:nvGraphicFramePr>
        <p:xfrm>
          <a:off x="1792288" y="612775"/>
          <a:ext cx="6020072" cy="3843349"/>
        </p:xfrm>
        <a:graphic>
          <a:graphicData uri="http://schemas.openxmlformats.org/drawingml/2006/table">
            <a:tbl>
              <a:tblPr firstRow="1" firstCol="1" bandRow="1">
                <a:tableStyleId>{5C22544A-7EE6-4342-B048-85BDC9FD1C3A}</a:tableStyleId>
              </a:tblPr>
              <a:tblGrid>
                <a:gridCol w="2026476"/>
                <a:gridCol w="988525"/>
                <a:gridCol w="889672"/>
                <a:gridCol w="939098"/>
                <a:gridCol w="1176301"/>
              </a:tblGrid>
              <a:tr h="640558">
                <a:tc>
                  <a:txBody>
                    <a:bodyPr/>
                    <a:lstStyle/>
                    <a:p>
                      <a:pPr>
                        <a:lnSpc>
                          <a:spcPct val="115000"/>
                        </a:lnSpc>
                        <a:spcAft>
                          <a:spcPts val="0"/>
                        </a:spcAft>
                      </a:pPr>
                      <a:r>
                        <a:rPr lang="el-GR" sz="2400" dirty="0">
                          <a:effectLst/>
                          <a:latin typeface="Times New Roman" pitchFamily="18" charset="0"/>
                          <a:cs typeface="Times New Roman" pitchFamily="18" charset="0"/>
                        </a:rPr>
                        <a:t>Χώρες</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1700</a:t>
                      </a:r>
                      <a:endParaRPr lang="el-GR" sz="240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1750</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1800</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1850</a:t>
                      </a:r>
                      <a:endParaRPr lang="el-GR" sz="2400" dirty="0">
                        <a:effectLst/>
                        <a:latin typeface="Times New Roman" pitchFamily="18" charset="0"/>
                        <a:ea typeface="Calibri"/>
                        <a:cs typeface="Times New Roman" pitchFamily="18" charset="0"/>
                      </a:endParaRPr>
                    </a:p>
                  </a:txBody>
                  <a:tcPr marL="47074" marR="47074" marT="0" marB="0"/>
                </a:tc>
              </a:tr>
              <a:tr h="768670">
                <a:tc>
                  <a:txBody>
                    <a:bodyPr/>
                    <a:lstStyle/>
                    <a:p>
                      <a:pPr>
                        <a:lnSpc>
                          <a:spcPct val="115000"/>
                        </a:lnSpc>
                        <a:spcAft>
                          <a:spcPts val="0"/>
                        </a:spcAft>
                      </a:pPr>
                      <a:r>
                        <a:rPr lang="el-GR" sz="2400" dirty="0">
                          <a:effectLst/>
                          <a:latin typeface="Times New Roman" pitchFamily="18" charset="0"/>
                          <a:cs typeface="Times New Roman" pitchFamily="18" charset="0"/>
                        </a:rPr>
                        <a:t>Αγγλία</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5,8</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7,0</a:t>
                      </a:r>
                      <a:endParaRPr lang="el-GR" sz="240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8,9</a:t>
                      </a:r>
                      <a:endParaRPr lang="el-GR" sz="240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18,0</a:t>
                      </a:r>
                      <a:endParaRPr lang="el-GR" sz="2400">
                        <a:effectLst/>
                        <a:latin typeface="Times New Roman" pitchFamily="18" charset="0"/>
                        <a:ea typeface="Calibri"/>
                        <a:cs typeface="Times New Roman" pitchFamily="18" charset="0"/>
                      </a:endParaRPr>
                    </a:p>
                  </a:txBody>
                  <a:tcPr marL="47074" marR="47074" marT="0" marB="0"/>
                </a:tc>
              </a:tr>
              <a:tr h="768670">
                <a:tc>
                  <a:txBody>
                    <a:bodyPr/>
                    <a:lstStyle/>
                    <a:p>
                      <a:pPr>
                        <a:lnSpc>
                          <a:spcPct val="115000"/>
                        </a:lnSpc>
                        <a:spcAft>
                          <a:spcPts val="0"/>
                        </a:spcAft>
                      </a:pPr>
                      <a:r>
                        <a:rPr lang="el-GR" sz="2400" dirty="0">
                          <a:effectLst/>
                          <a:latin typeface="Times New Roman" pitchFamily="18" charset="0"/>
                          <a:cs typeface="Times New Roman" pitchFamily="18" charset="0"/>
                        </a:rPr>
                        <a:t>Ιταλία</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13,4</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15,5</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18,0</a:t>
                      </a:r>
                      <a:endParaRPr lang="el-GR" sz="240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 </a:t>
                      </a:r>
                      <a:endParaRPr lang="el-GR" sz="2400">
                        <a:effectLst/>
                        <a:latin typeface="Times New Roman" pitchFamily="18" charset="0"/>
                        <a:ea typeface="Calibri"/>
                        <a:cs typeface="Times New Roman" pitchFamily="18" charset="0"/>
                      </a:endParaRPr>
                    </a:p>
                  </a:txBody>
                  <a:tcPr marL="47074" marR="47074" marT="0" marB="0"/>
                </a:tc>
              </a:tr>
              <a:tr h="1665451">
                <a:tc>
                  <a:txBody>
                    <a:bodyPr/>
                    <a:lstStyle/>
                    <a:p>
                      <a:pPr>
                        <a:lnSpc>
                          <a:spcPct val="115000"/>
                        </a:lnSpc>
                        <a:spcAft>
                          <a:spcPts val="0"/>
                        </a:spcAft>
                      </a:pPr>
                      <a:r>
                        <a:rPr lang="el-GR" sz="2400" dirty="0">
                          <a:effectLst/>
                          <a:latin typeface="Times New Roman" pitchFamily="18" charset="0"/>
                          <a:cs typeface="Times New Roman" pitchFamily="18" charset="0"/>
                        </a:rPr>
                        <a:t>Σύνολο Ευρώπη</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a:effectLst/>
                          <a:latin typeface="Times New Roman" pitchFamily="18" charset="0"/>
                          <a:cs typeface="Times New Roman" pitchFamily="18" charset="0"/>
                        </a:rPr>
                        <a:t>115,0</a:t>
                      </a:r>
                      <a:endParaRPr lang="el-GR" sz="240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140,0</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188,0</a:t>
                      </a:r>
                      <a:endParaRPr lang="el-GR" sz="2400" dirty="0">
                        <a:effectLst/>
                        <a:latin typeface="Times New Roman" pitchFamily="18" charset="0"/>
                        <a:ea typeface="Calibri"/>
                        <a:cs typeface="Times New Roman" pitchFamily="18" charset="0"/>
                      </a:endParaRPr>
                    </a:p>
                  </a:txBody>
                  <a:tcPr marL="47074" marR="47074" marT="0" marB="0"/>
                </a:tc>
                <a:tc>
                  <a:txBody>
                    <a:bodyPr/>
                    <a:lstStyle/>
                    <a:p>
                      <a:pPr>
                        <a:lnSpc>
                          <a:spcPct val="115000"/>
                        </a:lnSpc>
                        <a:spcAft>
                          <a:spcPts val="0"/>
                        </a:spcAft>
                      </a:pPr>
                      <a:r>
                        <a:rPr lang="el-GR" sz="2400" dirty="0">
                          <a:effectLst/>
                          <a:latin typeface="Times New Roman" pitchFamily="18" charset="0"/>
                          <a:cs typeface="Times New Roman" pitchFamily="18" charset="0"/>
                        </a:rPr>
                        <a:t>280,0</a:t>
                      </a:r>
                      <a:endParaRPr lang="el-GR" sz="2400" dirty="0">
                        <a:effectLst/>
                        <a:latin typeface="Times New Roman" pitchFamily="18" charset="0"/>
                        <a:ea typeface="Calibri"/>
                        <a:cs typeface="Times New Roman" pitchFamily="18" charset="0"/>
                      </a:endParaRPr>
                    </a:p>
                  </a:txBody>
                  <a:tcPr marL="47074" marR="47074" marT="0" marB="0"/>
                </a:tc>
              </a:tr>
            </a:tbl>
          </a:graphicData>
        </a:graphic>
      </p:graphicFrame>
      <p:sp>
        <p:nvSpPr>
          <p:cNvPr id="6" name="Text Placeholder 5"/>
          <p:cNvSpPr>
            <a:spLocks noGrp="1"/>
          </p:cNvSpPr>
          <p:nvPr>
            <p:ph type="body" sz="half" idx="2"/>
          </p:nvPr>
        </p:nvSpPr>
        <p:spPr/>
        <p:txBody>
          <a:bodyPr>
            <a:normAutofit/>
          </a:bodyPr>
          <a:lstStyle/>
          <a:p>
            <a:pPr hangingPunct="0"/>
            <a:r>
              <a:rPr lang="el-GR" dirty="0"/>
              <a:t> </a:t>
            </a:r>
            <a:endParaRPr lang="en-US" dirty="0"/>
          </a:p>
          <a:p>
            <a:endParaRPr lang="en-US" dirty="0"/>
          </a:p>
        </p:txBody>
      </p:sp>
    </p:spTree>
    <p:extLst>
      <p:ext uri="{BB962C8B-B14F-4D97-AF65-F5344CB8AC3E}">
        <p14:creationId xmlns:p14="http://schemas.microsoft.com/office/powerpoint/2010/main" xmlns="" val="111939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1800" dirty="0" smtClean="0">
                <a:latin typeface="Times New Roman" pitchFamily="18" charset="0"/>
                <a:cs typeface="Times New Roman" pitchFamily="18" charset="0"/>
              </a:rPr>
              <a:t>Ο πληθυσμός της Ευρώπης και της Αγγλίας</a:t>
            </a:r>
            <a:br>
              <a:rPr lang="el-GR" sz="1800" dirty="0" smtClean="0">
                <a:latin typeface="Times New Roman" pitchFamily="18" charset="0"/>
                <a:cs typeface="Times New Roman" pitchFamily="18" charset="0"/>
              </a:rPr>
            </a:br>
            <a:r>
              <a:rPr lang="el-GR" sz="1800" dirty="0" smtClean="0">
                <a:latin typeface="Times New Roman" pitchFamily="18" charset="0"/>
                <a:cs typeface="Times New Roman" pitchFamily="18" charset="0"/>
              </a:rPr>
              <a:t>(</a:t>
            </a:r>
            <a:r>
              <a:rPr lang="el-GR" sz="1800" i="1" dirty="0">
                <a:latin typeface="Times New Roman" pitchFamily="18" charset="0"/>
                <a:cs typeface="Times New Roman" pitchFamily="18" charset="0"/>
              </a:rPr>
              <a:t>Μεσαιωνική και νεότερη Ιστορία</a:t>
            </a:r>
            <a:r>
              <a:rPr lang="el-GR" sz="1800" dirty="0">
                <a:latin typeface="Times New Roman" pitchFamily="18" charset="0"/>
                <a:cs typeface="Times New Roman" pitchFamily="18" charset="0"/>
              </a:rPr>
              <a:t>, Β΄Γυμνασίου, σ. </a:t>
            </a:r>
            <a:r>
              <a:rPr lang="el-GR" sz="1800" dirty="0" smtClean="0">
                <a:latin typeface="Times New Roman" pitchFamily="18" charset="0"/>
                <a:cs typeface="Times New Roman" pitchFamily="18" charset="0"/>
              </a:rPr>
              <a:t>127 και Βιβλίο Ιστορίας Β΄Λυκείου, σ. 169)</a:t>
            </a:r>
            <a:endParaRPr lang="en-US" sz="1800" dirty="0">
              <a:latin typeface="Times New Roman" pitchFamily="18" charset="0"/>
              <a:cs typeface="Times New Roman" pitchFamily="18" charset="0"/>
            </a:endParaRPr>
          </a:p>
        </p:txBody>
      </p:sp>
      <p:pic>
        <p:nvPicPr>
          <p:cNvPr id="8" name="Picture 4" descr="Πηγή: Carlo M. Cipolla, The Fontana Economic History of Europe, t. 3, Fontana Collins, 1973, σ. 27-28. F.  raudel, Υλικός Πολιτισμός, οικονομία, καπιταλισμός, τ. Α΄, Μορφωτικό Ινστιτούτο Αγροτικής Τράπεζας, Αθήνα 1995, 32. "/>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556792"/>
            <a:ext cx="3888432"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1628800"/>
            <a:ext cx="3888432"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73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Βιοτεχνική επεξεργασία λιναριού, Ιρλανδία</a:t>
            </a:r>
            <a:endParaRPr lang="en-US" dirty="0"/>
          </a:p>
        </p:txBody>
      </p:sp>
      <p:sp>
        <p:nvSpPr>
          <p:cNvPr id="7" name="Text Placeholder 6"/>
          <p:cNvSpPr>
            <a:spLocks noGrp="1"/>
          </p:cNvSpPr>
          <p:nvPr>
            <p:ph type="body" sz="half" idx="2"/>
          </p:nvPr>
        </p:nvSpPr>
        <p:spPr/>
        <p:txBody>
          <a:bodyPr/>
          <a:lstStyle/>
          <a:p>
            <a:r>
              <a:rPr lang="el-GR" i="1" dirty="0">
                <a:latin typeface="Times New Roman" pitchFamily="18" charset="0"/>
                <a:cs typeface="Times New Roman" pitchFamily="18" charset="0"/>
              </a:rPr>
              <a:t>Α </a:t>
            </a:r>
            <a:r>
              <a:rPr lang="en-US" i="1" dirty="0">
                <a:latin typeface="Times New Roman" pitchFamily="18" charset="0"/>
                <a:cs typeface="Times New Roman" pitchFamily="18" charset="0"/>
              </a:rPr>
              <a:t>history of Western Society since 1300</a:t>
            </a:r>
            <a:r>
              <a:rPr lang="en-US" dirty="0">
                <a:latin typeface="Times New Roman" pitchFamily="18" charset="0"/>
                <a:cs typeface="Times New Roman" pitchFamily="18" charset="0"/>
              </a:rPr>
              <a:t>, Boston.</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New York, 2008, </a:t>
            </a:r>
            <a:r>
              <a:rPr lang="el-GR" dirty="0">
                <a:latin typeface="Times New Roman" pitchFamily="18" charset="0"/>
                <a:cs typeface="Times New Roman" pitchFamily="18" charset="0"/>
              </a:rPr>
              <a:t>σ</a:t>
            </a:r>
            <a:r>
              <a:rPr lang="en-US" dirty="0">
                <a:latin typeface="Times New Roman" pitchFamily="18" charset="0"/>
                <a:cs typeface="Times New Roman" pitchFamily="18" charset="0"/>
              </a:rPr>
              <a:t>. </a:t>
            </a:r>
            <a:r>
              <a:rPr lang="el-GR" dirty="0" smtClean="0">
                <a:latin typeface="Times New Roman" pitchFamily="18" charset="0"/>
                <a:cs typeface="Times New Roman" pitchFamily="18" charset="0"/>
              </a:rPr>
              <a:t>634</a:t>
            </a:r>
            <a:endParaRPr lang="en-US" dirty="0">
              <a:latin typeface="Times New Roman" pitchFamily="18" charset="0"/>
              <a:cs typeface="Times New Roman" pitchFamily="18" charset="0"/>
            </a:endParaRPr>
          </a:p>
          <a:p>
            <a:endParaRPr lang="en-US" dirty="0"/>
          </a:p>
        </p:txBody>
      </p:sp>
      <p:pic>
        <p:nvPicPr>
          <p:cNvPr id="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273050"/>
            <a:ext cx="4609123" cy="585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708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73050"/>
            <a:ext cx="2098576" cy="1162050"/>
          </a:xfrm>
        </p:spPr>
        <p:txBody>
          <a:bodyPr>
            <a:normAutofit fontScale="90000"/>
          </a:bodyPr>
          <a:lstStyle/>
          <a:p>
            <a:r>
              <a:rPr lang="el-GR" dirty="0" smtClean="0">
                <a:latin typeface="Times New Roman" pitchFamily="18" charset="0"/>
                <a:cs typeface="Times New Roman" pitchFamily="18" charset="0"/>
              </a:rPr>
              <a:t>Πίνακας του </a:t>
            </a:r>
            <a:r>
              <a:rPr lang="en-US" dirty="0" smtClean="0">
                <a:latin typeface="Times New Roman" pitchFamily="18" charset="0"/>
                <a:cs typeface="Times New Roman" pitchFamily="18" charset="0"/>
              </a:rPr>
              <a:t>D. C. </a:t>
            </a:r>
            <a:r>
              <a:rPr lang="en-US" dirty="0" err="1" smtClean="0">
                <a:latin typeface="Times New Roman" pitchFamily="18" charset="0"/>
                <a:cs typeface="Times New Roman" pitchFamily="18" charset="0"/>
              </a:rPr>
              <a:t>Gerritz</a:t>
            </a:r>
            <a:r>
              <a:rPr lang="el-GR" dirty="0" smtClean="0">
                <a:latin typeface="Times New Roman" pitchFamily="18" charset="0"/>
                <a:cs typeface="Times New Roman" pitchFamily="18" charset="0"/>
              </a:rPr>
              <a:t>(1594-1637):</a:t>
            </a:r>
            <a:r>
              <a:rPr lang="en-US" dirty="0" smtClean="0">
                <a:latin typeface="Times New Roman" pitchFamily="18" charset="0"/>
                <a:cs typeface="Times New Roman" pitchFamily="18" charset="0"/>
              </a:rPr>
              <a:t> H </a:t>
            </a:r>
            <a:r>
              <a:rPr lang="el-GR" dirty="0" smtClean="0">
                <a:latin typeface="Times New Roman" pitchFamily="18" charset="0"/>
                <a:cs typeface="Times New Roman" pitchFamily="18" charset="0"/>
              </a:rPr>
              <a:t>ανάπαυλα του υφαντουργού</a:t>
            </a:r>
            <a:endParaRPr lang="en-US" dirty="0">
              <a:latin typeface="Times New Roman" pitchFamily="18" charset="0"/>
              <a:cs typeface="Times New Roman" pitchFamily="18" charset="0"/>
            </a:endParaRPr>
          </a:p>
        </p:txBody>
      </p:sp>
      <p:sp>
        <p:nvSpPr>
          <p:cNvPr id="6" name="Text Placeholder 5"/>
          <p:cNvSpPr>
            <a:spLocks noGrp="1"/>
          </p:cNvSpPr>
          <p:nvPr>
            <p:ph type="body" sz="half" idx="2"/>
          </p:nvPr>
        </p:nvSpPr>
        <p:spPr>
          <a:xfrm>
            <a:off x="457201" y="1435100"/>
            <a:ext cx="2386608" cy="4691063"/>
          </a:xfrm>
        </p:spPr>
        <p:txBody>
          <a:bodyPr/>
          <a:lstStyle/>
          <a:p>
            <a:r>
              <a:rPr lang="el-GR" i="1" dirty="0">
                <a:latin typeface="Times New Roman" pitchFamily="18" charset="0"/>
                <a:cs typeface="Times New Roman" pitchFamily="18" charset="0"/>
              </a:rPr>
              <a:t>Α </a:t>
            </a:r>
            <a:r>
              <a:rPr lang="en-US" i="1" dirty="0">
                <a:latin typeface="Times New Roman" pitchFamily="18" charset="0"/>
                <a:cs typeface="Times New Roman" pitchFamily="18" charset="0"/>
              </a:rPr>
              <a:t>history of Western Society since 1300</a:t>
            </a:r>
            <a:r>
              <a:rPr lang="en-US" dirty="0">
                <a:latin typeface="Times New Roman" pitchFamily="18" charset="0"/>
                <a:cs typeface="Times New Roman" pitchFamily="18" charset="0"/>
              </a:rPr>
              <a:t>, Boston.</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New York, 2008, </a:t>
            </a:r>
            <a:r>
              <a:rPr lang="el-GR" dirty="0">
                <a:latin typeface="Times New Roman" pitchFamily="18" charset="0"/>
                <a:cs typeface="Times New Roman" pitchFamily="18" charset="0"/>
              </a:rPr>
              <a:t>σ</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629</a:t>
            </a:r>
            <a:endParaRPr lang="en-US" dirty="0">
              <a:latin typeface="Times New Roman" pitchFamily="18" charset="0"/>
              <a:cs typeface="Times New Roman" pitchFamily="18" charset="0"/>
            </a:endParaRPr>
          </a:p>
          <a:p>
            <a:endParaRPr lang="en-US" dirty="0"/>
          </a:p>
        </p:txBody>
      </p:sp>
      <p:pic>
        <p:nvPicPr>
          <p:cNvPr id="7" name="Εικόνα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05866" y="273050"/>
            <a:ext cx="4122518" cy="5853113"/>
          </a:xfrm>
          <a:prstGeom prst="rect">
            <a:avLst/>
          </a:prstGeom>
        </p:spPr>
      </p:pic>
    </p:spTree>
    <p:extLst>
      <p:ext uri="{BB962C8B-B14F-4D97-AF65-F5344CB8AC3E}">
        <p14:creationId xmlns:p14="http://schemas.microsoft.com/office/powerpoint/2010/main" xmlns="" val="74918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1800" dirty="0" smtClean="0">
                <a:latin typeface="Times New Roman" pitchFamily="18" charset="0"/>
                <a:cs typeface="Times New Roman" pitchFamily="18" charset="0"/>
              </a:rPr>
              <a:t>ΜΗΧΑΝΙΚΗ ΑΝΕΜΗ «ΚΛΩΣΤΡΙΑ ΤΖΕΝΗ», 1764 </a:t>
            </a:r>
            <a:endParaRPr lang="el-GR" sz="1800" dirty="0">
              <a:latin typeface="Times New Roman" pitchFamily="18" charset="0"/>
              <a:cs typeface="Times New Roman" pitchFamily="18" charset="0"/>
            </a:endParaRPr>
          </a:p>
        </p:txBody>
      </p:sp>
      <p:pic>
        <p:nvPicPr>
          <p:cNvPr id="4" name="Θέση περιεχομένου 3"/>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11" r="11"/>
          <a:stretch>
            <a:fillRect/>
          </a:stretch>
        </p:blipFill>
        <p:spPr>
          <a:prstGeom prst="rect">
            <a:avLst/>
          </a:prstGeom>
        </p:spPr>
      </p:pic>
      <p:sp>
        <p:nvSpPr>
          <p:cNvPr id="3" name="Text Placeholder 2"/>
          <p:cNvSpPr>
            <a:spLocks noGrp="1"/>
          </p:cNvSpPr>
          <p:nvPr>
            <p:ph type="body" sz="half" idx="2"/>
          </p:nvPr>
        </p:nvSpPr>
        <p:spPr/>
        <p:txBody>
          <a:bodyPr>
            <a:normAutofit/>
          </a:bodyPr>
          <a:lstStyle/>
          <a:p>
            <a:r>
              <a:rPr lang="el-GR" sz="1800" i="1" dirty="0" smtClean="0">
                <a:latin typeface="Times New Roman" pitchFamily="18" charset="0"/>
                <a:cs typeface="Times New Roman" pitchFamily="18" charset="0"/>
              </a:rPr>
              <a:t>Α </a:t>
            </a:r>
            <a:r>
              <a:rPr lang="en-US" sz="1800" i="1" dirty="0" smtClean="0">
                <a:latin typeface="Times New Roman" pitchFamily="18" charset="0"/>
                <a:cs typeface="Times New Roman" pitchFamily="18" charset="0"/>
              </a:rPr>
              <a:t>history of Western Society since 1300</a:t>
            </a:r>
            <a:r>
              <a:rPr lang="en-US" sz="1800" dirty="0" smtClean="0">
                <a:latin typeface="Times New Roman" pitchFamily="18" charset="0"/>
                <a:cs typeface="Times New Roman" pitchFamily="18" charset="0"/>
              </a:rPr>
              <a:t>, Boston.</a:t>
            </a:r>
            <a:r>
              <a:rPr lang="el-G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New York, 2008, </a:t>
            </a:r>
            <a:r>
              <a:rPr lang="el-GR" sz="1800" dirty="0" smtClean="0">
                <a:latin typeface="Times New Roman" pitchFamily="18" charset="0"/>
                <a:cs typeface="Times New Roman" pitchFamily="18" charset="0"/>
              </a:rPr>
              <a:t>σ</a:t>
            </a:r>
            <a:r>
              <a:rPr lang="en-US" sz="1800" dirty="0" smtClean="0">
                <a:latin typeface="Times New Roman" pitchFamily="18" charset="0"/>
                <a:cs typeface="Times New Roman" pitchFamily="18" charset="0"/>
              </a:rPr>
              <a:t>. 720</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47021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sz="3200" dirty="0" smtClean="0">
                <a:latin typeface="Times New Roman" pitchFamily="18" charset="0"/>
                <a:cs typeface="Times New Roman" pitchFamily="18" charset="0"/>
              </a:rPr>
              <a:t>Τέλη 18</a:t>
            </a:r>
            <a:r>
              <a:rPr lang="el-GR" sz="3200" baseline="30000" dirty="0" smtClean="0">
                <a:latin typeface="Times New Roman" pitchFamily="18" charset="0"/>
                <a:cs typeface="Times New Roman" pitchFamily="18" charset="0"/>
              </a:rPr>
              <a:t>ου</a:t>
            </a:r>
            <a:r>
              <a:rPr lang="el-GR" sz="3200" dirty="0" smtClean="0">
                <a:latin typeface="Times New Roman" pitchFamily="18" charset="0"/>
                <a:cs typeface="Times New Roman" pitchFamily="18" charset="0"/>
              </a:rPr>
              <a:t> αι. </a:t>
            </a:r>
            <a:endParaRPr lang="el-GR" sz="3200" dirty="0">
              <a:latin typeface="Times New Roman" pitchFamily="18" charset="0"/>
              <a:cs typeface="Times New Roman" pitchFamily="18" charset="0"/>
            </a:endParaRPr>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4691" y="1600200"/>
            <a:ext cx="6034617" cy="4525963"/>
          </a:xfrm>
        </p:spPr>
      </p:pic>
    </p:spTree>
    <p:extLst>
      <p:ext uri="{BB962C8B-B14F-4D97-AF65-F5344CB8AC3E}">
        <p14:creationId xmlns:p14="http://schemas.microsoft.com/office/powerpoint/2010/main" xmlns="" val="26143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47500" lnSpcReduction="20000"/>
          </a:bodyPr>
          <a:lstStyle/>
          <a:p>
            <a:pPr algn="just" hangingPunct="0">
              <a:spcBef>
                <a:spcPts val="0"/>
              </a:spcBef>
            </a:pPr>
            <a:r>
              <a:rPr lang="el-GR" dirty="0">
                <a:solidFill>
                  <a:schemeClr val="tx1"/>
                </a:solidFill>
                <a:latin typeface="Times New Roman" pitchFamily="18" charset="0"/>
                <a:cs typeface="Times New Roman" pitchFamily="18" charset="0"/>
              </a:rPr>
              <a:t>α</a:t>
            </a:r>
            <a:r>
              <a:rPr lang="el-GR" dirty="0" smtClean="0">
                <a:solidFill>
                  <a:schemeClr val="tx1"/>
                </a:solidFill>
                <a:latin typeface="Times New Roman" pitchFamily="18" charset="0"/>
                <a:ea typeface="Times New Roman"/>
                <a:cs typeface="Times New Roman" pitchFamily="18" charset="0"/>
              </a:rPr>
              <a:t>) </a:t>
            </a:r>
            <a:r>
              <a:rPr lang="el-GR" dirty="0">
                <a:solidFill>
                  <a:schemeClr val="tx1"/>
                </a:solidFill>
                <a:latin typeface="Times New Roman" pitchFamily="18" charset="0"/>
                <a:ea typeface="Times New Roman"/>
                <a:cs typeface="Times New Roman" pitchFamily="18" charset="0"/>
              </a:rPr>
              <a:t>1764. “Η κλώστρια Τζένη” του Τζέιμς Χαργκρέιβς στην Αγγλία.</a:t>
            </a:r>
            <a:endParaRPr lang="en-US" dirty="0">
              <a:solidFill>
                <a:schemeClr val="tx1"/>
              </a:solidFill>
              <a:latin typeface="Times New Roman" pitchFamily="18" charset="0"/>
              <a:ea typeface="Times New Roman"/>
              <a:cs typeface="Times New Roman" pitchFamily="18" charset="0"/>
            </a:endParaRPr>
          </a:p>
          <a:p>
            <a:pPr algn="just" hangingPunct="0">
              <a:spcBef>
                <a:spcPts val="0"/>
              </a:spcBef>
            </a:pPr>
            <a:r>
              <a:rPr lang="el-GR" dirty="0">
                <a:solidFill>
                  <a:schemeClr val="tx1"/>
                </a:solidFill>
                <a:latin typeface="Times New Roman" pitchFamily="18" charset="0"/>
                <a:ea typeface="Times New Roman"/>
                <a:cs typeface="Times New Roman" pitchFamily="18" charset="0"/>
              </a:rPr>
              <a:t>β) 1779. Η μηχανή του </a:t>
            </a:r>
            <a:r>
              <a:rPr lang="el-GR" dirty="0" smtClean="0">
                <a:solidFill>
                  <a:schemeClr val="tx1"/>
                </a:solidFill>
                <a:latin typeface="Times New Roman" pitchFamily="18" charset="0"/>
                <a:ea typeface="Times New Roman"/>
                <a:cs typeface="Times New Roman" pitchFamily="18" charset="0"/>
              </a:rPr>
              <a:t>Κρόμπτον</a:t>
            </a:r>
            <a:endParaRPr lang="en-US" dirty="0">
              <a:solidFill>
                <a:schemeClr val="tx1"/>
              </a:solidFill>
              <a:latin typeface="Times New Roman" pitchFamily="18" charset="0"/>
              <a:ea typeface="Times New Roman"/>
              <a:cs typeface="Times New Roman" pitchFamily="18" charset="0"/>
            </a:endParaRPr>
          </a:p>
          <a:p>
            <a:pPr algn="just" hangingPunct="0">
              <a:spcBef>
                <a:spcPts val="0"/>
              </a:spcBef>
            </a:pPr>
            <a:r>
              <a:rPr lang="el-GR" dirty="0">
                <a:solidFill>
                  <a:schemeClr val="tx1"/>
                </a:solidFill>
                <a:latin typeface="Times New Roman" pitchFamily="18" charset="0"/>
                <a:ea typeface="Times New Roman"/>
                <a:cs typeface="Times New Roman" pitchFamily="18" charset="0"/>
              </a:rPr>
              <a:t>γ) 1785. Ο μηχανοκίνητος αργαλειός του Καρτράϊτ.</a:t>
            </a:r>
            <a:endParaRPr lang="en-US" dirty="0">
              <a:solidFill>
                <a:schemeClr val="tx1"/>
              </a:solidFill>
              <a:latin typeface="Times New Roman" pitchFamily="18" charset="0"/>
              <a:ea typeface="Times New Roman"/>
              <a:cs typeface="Times New Roman" pitchFamily="18" charset="0"/>
            </a:endParaRPr>
          </a:p>
          <a:p>
            <a:pPr algn="just" hangingPunct="0">
              <a:spcBef>
                <a:spcPts val="0"/>
              </a:spcBef>
            </a:pPr>
            <a:r>
              <a:rPr lang="el-GR" dirty="0">
                <a:solidFill>
                  <a:schemeClr val="tx1"/>
                </a:solidFill>
                <a:latin typeface="Times New Roman" pitchFamily="18" charset="0"/>
                <a:ea typeface="Times New Roman"/>
                <a:cs typeface="Times New Roman" pitchFamily="18" charset="0"/>
              </a:rPr>
              <a:t>Το 1764, η </a:t>
            </a:r>
            <a:r>
              <a:rPr lang="el-GR" i="1" dirty="0">
                <a:solidFill>
                  <a:schemeClr val="tx1"/>
                </a:solidFill>
                <a:latin typeface="Times New Roman" pitchFamily="18" charset="0"/>
                <a:ea typeface="Times New Roman"/>
                <a:cs typeface="Times New Roman" pitchFamily="18" charset="0"/>
              </a:rPr>
              <a:t>“κλώστρια Τζένη”</a:t>
            </a:r>
            <a:r>
              <a:rPr lang="el-GR" dirty="0">
                <a:solidFill>
                  <a:schemeClr val="tx1"/>
                </a:solidFill>
                <a:latin typeface="Times New Roman" pitchFamily="18" charset="0"/>
                <a:ea typeface="Times New Roman"/>
                <a:cs typeface="Times New Roman" pitchFamily="18" charset="0"/>
              </a:rPr>
              <a:t> παράγει όσο 80 χειροκίνητα αδράχτια, δεν έχει όμως τόσο καλό αποτέλεσμα. Συνεχείς ωστόσο  βελτιώσεις οδηγούν σε μηχανοκίνητες μηχανές που στα τέλη του 18ου αι. παράγουν τέλεια επεξεργασμένες κλωστές που μπορούν να παράγουν 300 φορές περισσότερη ποσότητα από τον χειροκίνητο αργαλειό</a:t>
            </a:r>
            <a:r>
              <a:rPr lang="el-GR" dirty="0" smtClean="0">
                <a:solidFill>
                  <a:schemeClr val="tx1"/>
                </a:solidFill>
                <a:latin typeface="Times New Roman" pitchFamily="18" charset="0"/>
                <a:ea typeface="Times New Roman"/>
                <a:cs typeface="Times New Roman" pitchFamily="18" charset="0"/>
              </a:rPr>
              <a:t>.</a:t>
            </a:r>
            <a:endParaRPr lang="en-US" dirty="0">
              <a:solidFill>
                <a:schemeClr val="tx1"/>
              </a:solidFill>
              <a:latin typeface="Times New Roman" pitchFamily="18" charset="0"/>
              <a:cs typeface="Times New Roman" pitchFamily="18" charset="0"/>
            </a:endParaRPr>
          </a:p>
        </p:txBody>
      </p:sp>
      <p:pic>
        <p:nvPicPr>
          <p:cNvPr id="3074"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xmlns="" val="0"/>
              </a:ext>
            </a:extLst>
          </a:blip>
          <a:srcRect l="1" r="-654" b="49185"/>
          <a:stretch/>
        </p:blipFill>
        <p:spPr bwMode="auto">
          <a:xfrm>
            <a:off x="755576" y="692150"/>
            <a:ext cx="7474024" cy="273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0458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342</Words>
  <Application>Microsoft Office PowerPoint</Application>
  <PresentationFormat>Προβολή στην οθόνη (4:3)</PresentationFormat>
  <Paragraphs>66</Paragraphs>
  <Slides>15</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OIKONOMIKEΣ ΕΞΕΛΙΞΕΙΣ: ΟΙ ΑΠΑΡΧΕΣ ΤΗΣ ΒΙΟΜΗΧΑΝΙΚΗΣ ΕΠΑΝΑΣΤΑΣΗΣ, ΟΙ ΟΙΚΟΝΟΜΙΚΕΣ ΘΕΩΡΙΕΣ</vt:lpstr>
      <vt:lpstr>Το Τριγωνικό εμπόριο</vt:lpstr>
      <vt:lpstr>Πίνακας εξέλιξης ευρωπαϊκού πληθυσμού (σε εκατ.): </vt:lpstr>
      <vt:lpstr>Ο πληθυσμός της Ευρώπης και της Αγγλίας (Μεσαιωνική και νεότερη Ιστορία, Β΄Γυμνασίου, σ. 127 και Βιβλίο Ιστορίας Β΄Λυκείου, σ. 169)</vt:lpstr>
      <vt:lpstr>Βιοτεχνική επεξεργασία λιναριού, Ιρλανδία</vt:lpstr>
      <vt:lpstr>Πίνακας του D. C. Gerritz(1594-1637): H ανάπαυλα του υφαντουργού</vt:lpstr>
      <vt:lpstr>ΜΗΧΑΝΙΚΗ ΑΝΕΜΗ «ΚΛΩΣΤΡΙΑ ΤΖΕΝΗ», 1764 </vt:lpstr>
      <vt:lpstr>Τέλη 18ου αι. </vt:lpstr>
      <vt:lpstr>Διαφάνεια 9</vt:lpstr>
      <vt:lpstr>Διαφάνεια 10</vt:lpstr>
      <vt:lpstr> Γαλλικό ναυπηγείο γύρω στο 1770. Κατασκευή εμπορικού πλοίου. </vt:lpstr>
      <vt:lpstr>Σκουλάτου, Δημακοπούλου, Κόνδη, Ιστορία νεότερη και σύγχρονη.1789-1909, Α΄, σ. 147</vt:lpstr>
      <vt:lpstr>Διαφάνεια 13</vt:lpstr>
      <vt:lpstr>Σκουλάτου, Δημακοπούλου, Κόνδη, Ιστορία νεότερη και σύγχρονη. 1789-1909, Α΄, σ. 149</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OIKONOMIKEΣ ΕΞΕΛΙΞΕΙΣ: ΟΙ ΑΠΑΡΧΕΣ ΤΗΣ ΒΙΟΜΗΧΑΝΙΚΗΣ ΕΠΑΝΑΣΤΑΣΗΣ,   ΟΙΚΟΝΟΜΙΚΕΣ ΘΕΩΡΙΕΣ</dc:title>
  <dc:creator>sevasti</dc:creator>
  <cp:lastModifiedBy>gfermeli</cp:lastModifiedBy>
  <cp:revision>95</cp:revision>
  <dcterms:created xsi:type="dcterms:W3CDTF">2014-03-02T16:11:32Z</dcterms:created>
  <dcterms:modified xsi:type="dcterms:W3CDTF">2016-12-02T14:57:24Z</dcterms:modified>
</cp:coreProperties>
</file>