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58"/>
  </p:notesMasterIdLst>
  <p:sldIdLst>
    <p:sldId id="307" r:id="rId5"/>
    <p:sldId id="306" r:id="rId6"/>
    <p:sldId id="262" r:id="rId7"/>
    <p:sldId id="328" r:id="rId8"/>
    <p:sldId id="329" r:id="rId9"/>
    <p:sldId id="363" r:id="rId10"/>
    <p:sldId id="314" r:id="rId11"/>
    <p:sldId id="355" r:id="rId12"/>
    <p:sldId id="356" r:id="rId13"/>
    <p:sldId id="354" r:id="rId14"/>
    <p:sldId id="263" r:id="rId15"/>
    <p:sldId id="270" r:id="rId16"/>
    <p:sldId id="267" r:id="rId17"/>
    <p:sldId id="264" r:id="rId18"/>
    <p:sldId id="315" r:id="rId19"/>
    <p:sldId id="316" r:id="rId20"/>
    <p:sldId id="330" r:id="rId21"/>
    <p:sldId id="332" r:id="rId22"/>
    <p:sldId id="331" r:id="rId23"/>
    <p:sldId id="318" r:id="rId24"/>
    <p:sldId id="319" r:id="rId25"/>
    <p:sldId id="320" r:id="rId26"/>
    <p:sldId id="321" r:id="rId27"/>
    <p:sldId id="324" r:id="rId28"/>
    <p:sldId id="322" r:id="rId29"/>
    <p:sldId id="323" r:id="rId30"/>
    <p:sldId id="278" r:id="rId31"/>
    <p:sldId id="360" r:id="rId32"/>
    <p:sldId id="357" r:id="rId33"/>
    <p:sldId id="283" r:id="rId34"/>
    <p:sldId id="333" r:id="rId35"/>
    <p:sldId id="308" r:id="rId36"/>
    <p:sldId id="309" r:id="rId37"/>
    <p:sldId id="310" r:id="rId38"/>
    <p:sldId id="311" r:id="rId39"/>
    <p:sldId id="312" r:id="rId40"/>
    <p:sldId id="334" r:id="rId41"/>
    <p:sldId id="313" r:id="rId42"/>
    <p:sldId id="325" r:id="rId43"/>
    <p:sldId id="326" r:id="rId44"/>
    <p:sldId id="256" r:id="rId45"/>
    <p:sldId id="269" r:id="rId46"/>
    <p:sldId id="265" r:id="rId47"/>
    <p:sldId id="352" r:id="rId48"/>
    <p:sldId id="335" r:id="rId49"/>
    <p:sldId id="362" r:id="rId50"/>
    <p:sldId id="358" r:id="rId51"/>
    <p:sldId id="351" r:id="rId52"/>
    <p:sldId id="339" r:id="rId53"/>
    <p:sldId id="268" r:id="rId54"/>
    <p:sldId id="272" r:id="rId55"/>
    <p:sldId id="303" r:id="rId56"/>
    <p:sldId id="359" r:id="rId5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Μίνη Πάμελα" initials="ΜΠ" lastIdx="1" clrIdx="0">
    <p:extLst>
      <p:ext uri="{19B8F6BF-5375-455C-9EA6-DF929625EA0E}">
        <p15:presenceInfo xmlns:p15="http://schemas.microsoft.com/office/powerpoint/2012/main" userId="Μίνη Πάμελ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EE3"/>
    <a:srgbClr val="979797"/>
    <a:srgbClr val="00548E"/>
    <a:srgbClr val="FBFBFB"/>
    <a:srgbClr val="F3F3F3"/>
    <a:srgbClr val="000000"/>
    <a:srgbClr val="F1F1F1"/>
    <a:srgbClr val="F4F4F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6904" autoAdjust="0"/>
  </p:normalViewPr>
  <p:slideViewPr>
    <p:cSldViewPr snapToGrid="0">
      <p:cViewPr varScale="1">
        <p:scale>
          <a:sx n="77" d="100"/>
          <a:sy n="77" d="100"/>
        </p:scale>
        <p:origin x="18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5.xml.rels><?xml version="1.0" encoding="UTF-8" standalone="yes"?>
<Relationships xmlns="http://schemas.openxmlformats.org/package/2006/relationships"><Relationship Id="rId1" Type="http://schemas.openxmlformats.org/officeDocument/2006/relationships/image" Target="../media/image35.png"/></Relationships>
</file>

<file path=ppt/diagrams/_rels/data6.xml.rels><?xml version="1.0" encoding="UTF-8" standalone="yes"?>
<Relationships xmlns="http://schemas.openxmlformats.org/package/2006/relationships"><Relationship Id="rId3" Type="http://schemas.openxmlformats.org/officeDocument/2006/relationships/hyperlink" Target="https://stop-bullying.sch.gr/wp-content/uploads/2015/05/%CE%B5%CE%B3%CE%BA%CF%8D%CE%BA%CE%BB%CE%B9%CE%BF%CF%82-%CE%BD%CE%B7%CF%80%CE%B9%CE%B1%CE%B3%CF%89%CE%B3%CE%B5%CE%AF%CE%B1.pdf" TargetMode="External"/><Relationship Id="rId7" Type="http://schemas.openxmlformats.org/officeDocument/2006/relationships/hyperlink" Target="https://stop-bullying.sch.gr/wp-content/uploads/2015/09/6907_egkuklios.pdf" TargetMode="External"/><Relationship Id="rId2" Type="http://schemas.openxmlformats.org/officeDocument/2006/relationships/hyperlink" Target="https://stop-bullying.sch.gr/wp-content/uploads/2014/10/9103_sbe_egkiklios_praksis.pdf" TargetMode="External"/><Relationship Id="rId1" Type="http://schemas.openxmlformats.org/officeDocument/2006/relationships/hyperlink" Target="https://stop-bullying.sch.gr/wp-content/uploads/2014/05/iu0A9-Z7-signed.pdf" TargetMode="External"/><Relationship Id="rId6" Type="http://schemas.openxmlformats.org/officeDocument/2006/relationships/hyperlink" Target="https://stop-bullying.sch.gr/wp-content/uploads/2015/09/paratash_b_kuklos.pdf" TargetMode="External"/><Relationship Id="rId5" Type="http://schemas.openxmlformats.org/officeDocument/2006/relationships/hyperlink" Target="https://stop-bullying.sch.gr/wp-content/uploads/2015/11/9341paratasi_thhteias_sve.pdf" TargetMode="External"/><Relationship Id="rId4" Type="http://schemas.openxmlformats.org/officeDocument/2006/relationships/hyperlink" Target="https://stop-bullying.sch.gr/wp-content/uploads/2015/06/%CE%95%CE%93%CE%9A%CE%A5%CE%9A%CE%9B%CE%99%CE%9F%CE%A3-%CE%95%CE%A0%CE%99%CE%9C%CE%9F%CE%A1%CE%A6%CE%A9%CE%A3%CE%97%CE%A3_%CE%9F%CE%94%CE%A0.pdf"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3" Type="http://schemas.openxmlformats.org/officeDocument/2006/relationships/hyperlink" Target="https://stop-bullying.sch.gr/wp-content/uploads/2015/05/%CE%B5%CE%B3%CE%BA%CF%8D%CE%BA%CE%BB%CE%B9%CE%BF%CF%82-%CE%BD%CE%B7%CF%80%CE%B9%CE%B1%CE%B3%CF%89%CE%B3%CE%B5%CE%AF%CE%B1.pdf" TargetMode="External"/><Relationship Id="rId7" Type="http://schemas.openxmlformats.org/officeDocument/2006/relationships/hyperlink" Target="https://stop-bullying.sch.gr/wp-content/uploads/2015/09/6907_egkuklios.pdf" TargetMode="External"/><Relationship Id="rId2" Type="http://schemas.openxmlformats.org/officeDocument/2006/relationships/hyperlink" Target="https://stop-bullying.sch.gr/wp-content/uploads/2014/10/9103_sbe_egkiklios_praksis.pdf" TargetMode="External"/><Relationship Id="rId1" Type="http://schemas.openxmlformats.org/officeDocument/2006/relationships/hyperlink" Target="https://stop-bullying.sch.gr/wp-content/uploads/2014/05/iu0A9-Z7-signed.pdf" TargetMode="External"/><Relationship Id="rId6" Type="http://schemas.openxmlformats.org/officeDocument/2006/relationships/hyperlink" Target="https://stop-bullying.sch.gr/wp-content/uploads/2015/09/paratash_b_kuklos.pdf" TargetMode="External"/><Relationship Id="rId5" Type="http://schemas.openxmlformats.org/officeDocument/2006/relationships/hyperlink" Target="https://stop-bullying.sch.gr/wp-content/uploads/2015/11/9341paratasi_thhteias_sve.pdf" TargetMode="External"/><Relationship Id="rId4" Type="http://schemas.openxmlformats.org/officeDocument/2006/relationships/hyperlink" Target="https://stop-bullying.sch.gr/wp-content/uploads/2015/06/%CE%95%CE%93%CE%9A%CE%A5%CE%9A%CE%9B%CE%99%CE%9F%CE%A3-%CE%95%CE%A0%CE%99%CE%9C%CE%9F%CE%A1%CE%A6%CE%A9%CE%A3%CE%97%CE%A3_%CE%9F%CE%94%CE%A0.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34072-B5A7-4210-9EF1-4041D541E1B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0B19A9AB-8335-441B-BBE5-5F9AEB6BEE14}">
      <dgm:prSet phldrT="[Κείμενο]"/>
      <dgm:spPr/>
      <dgm:t>
        <a:bodyPr/>
        <a:lstStyle/>
        <a:p>
          <a:r>
            <a:rPr lang="el-GR"/>
            <a:t>Δίκτυα Υποστήριξης</a:t>
          </a:r>
        </a:p>
      </dgm:t>
    </dgm:pt>
    <dgm:pt modelId="{7653F349-7856-4BF5-9FA6-DE0CEC745F32}" type="parTrans" cxnId="{E3D7D0C7-8F47-47F2-86C2-C251037BE067}">
      <dgm:prSet/>
      <dgm:spPr/>
      <dgm:t>
        <a:bodyPr/>
        <a:lstStyle/>
        <a:p>
          <a:endParaRPr lang="el-GR"/>
        </a:p>
      </dgm:t>
    </dgm:pt>
    <dgm:pt modelId="{4BFB0C69-6312-47FE-BA36-48C42B375B54}" type="sibTrans" cxnId="{E3D7D0C7-8F47-47F2-86C2-C251037BE067}">
      <dgm:prSet/>
      <dgm:spPr/>
      <dgm:t>
        <a:bodyPr/>
        <a:lstStyle/>
        <a:p>
          <a:endParaRPr lang="el-GR"/>
        </a:p>
      </dgm:t>
    </dgm:pt>
    <dgm:pt modelId="{7BF4EF23-1D29-47C6-B8CB-5383EFCDEC2E}">
      <dgm:prSet phldrT="[Κείμενο]"/>
      <dgm:spPr/>
      <dgm:t>
        <a:bodyPr/>
        <a:lstStyle/>
        <a:p>
          <a:r>
            <a:rPr lang="el-GR"/>
            <a:t>Εκπαιδευτικοί/ Σχολείο</a:t>
          </a:r>
        </a:p>
      </dgm:t>
    </dgm:pt>
    <dgm:pt modelId="{ADB31A03-9634-47A4-A100-75BE3A12A8BC}" type="parTrans" cxnId="{032B4243-65FC-47A8-9E32-7ED80D37C6BD}">
      <dgm:prSet/>
      <dgm:spPr/>
      <dgm:t>
        <a:bodyPr/>
        <a:lstStyle/>
        <a:p>
          <a:endParaRPr lang="el-GR"/>
        </a:p>
      </dgm:t>
    </dgm:pt>
    <dgm:pt modelId="{5B6CAC27-B926-4925-B1C0-ECBB78F65EC1}" type="sibTrans" cxnId="{032B4243-65FC-47A8-9E32-7ED80D37C6BD}">
      <dgm:prSet/>
      <dgm:spPr/>
      <dgm:t>
        <a:bodyPr/>
        <a:lstStyle/>
        <a:p>
          <a:endParaRPr lang="el-GR"/>
        </a:p>
      </dgm:t>
    </dgm:pt>
    <dgm:pt modelId="{01DD1671-A35F-437E-A758-82F752D7CD7E}">
      <dgm:prSet phldrT="[Κείμενο]"/>
      <dgm:spPr/>
      <dgm:t>
        <a:bodyPr/>
        <a:lstStyle/>
        <a:p>
          <a:r>
            <a:rPr lang="el-GR"/>
            <a:t>Φίλοι</a:t>
          </a:r>
        </a:p>
      </dgm:t>
    </dgm:pt>
    <dgm:pt modelId="{60C259E8-A579-4183-B6A4-AB9A39E0396B}" type="parTrans" cxnId="{4ADEC84C-A57C-4555-9238-7CA775ED2308}">
      <dgm:prSet/>
      <dgm:spPr/>
      <dgm:t>
        <a:bodyPr/>
        <a:lstStyle/>
        <a:p>
          <a:endParaRPr lang="el-GR"/>
        </a:p>
      </dgm:t>
    </dgm:pt>
    <dgm:pt modelId="{A1F1496C-81A6-41AC-8C8F-91BF50C74CA6}" type="sibTrans" cxnId="{4ADEC84C-A57C-4555-9238-7CA775ED2308}">
      <dgm:prSet/>
      <dgm:spPr/>
      <dgm:t>
        <a:bodyPr/>
        <a:lstStyle/>
        <a:p>
          <a:endParaRPr lang="el-GR"/>
        </a:p>
      </dgm:t>
    </dgm:pt>
    <dgm:pt modelId="{412D7F20-697F-4917-91A3-841F7F342930}">
      <dgm:prSet phldrT="[Κείμενο]"/>
      <dgm:spPr/>
      <dgm:t>
        <a:bodyPr/>
        <a:lstStyle/>
        <a:p>
          <a:r>
            <a:rPr lang="el-GR"/>
            <a:t>Εξωτερικά Υποστηρικτικά Δίκτυα </a:t>
          </a:r>
        </a:p>
      </dgm:t>
    </dgm:pt>
    <dgm:pt modelId="{64DC79B6-98D6-4B65-AE6E-960DA10BFE09}" type="parTrans" cxnId="{C001F5E4-4430-4FD8-B441-BAEBA6CE4321}">
      <dgm:prSet/>
      <dgm:spPr/>
      <dgm:t>
        <a:bodyPr/>
        <a:lstStyle/>
        <a:p>
          <a:endParaRPr lang="el-GR"/>
        </a:p>
      </dgm:t>
    </dgm:pt>
    <dgm:pt modelId="{41C177E5-9214-4A64-9B55-15DFF687A60F}" type="sibTrans" cxnId="{C001F5E4-4430-4FD8-B441-BAEBA6CE4321}">
      <dgm:prSet/>
      <dgm:spPr/>
      <dgm:t>
        <a:bodyPr/>
        <a:lstStyle/>
        <a:p>
          <a:endParaRPr lang="el-GR"/>
        </a:p>
      </dgm:t>
    </dgm:pt>
    <dgm:pt modelId="{D6DDE97D-3D8A-459E-B394-62703DEEEEE4}">
      <dgm:prSet phldrT="[Κείμενο]"/>
      <dgm:spPr/>
      <dgm:t>
        <a:bodyPr/>
        <a:lstStyle/>
        <a:p>
          <a:r>
            <a:rPr lang="el-GR"/>
            <a:t>Γονείς/ Κηδεμόνες</a:t>
          </a:r>
        </a:p>
      </dgm:t>
    </dgm:pt>
    <dgm:pt modelId="{528A8BAD-2088-4B68-A500-E74369169EA9}" type="parTrans" cxnId="{3A010BFC-79F7-47A9-99E1-B7B9E6D19142}">
      <dgm:prSet/>
      <dgm:spPr/>
      <dgm:t>
        <a:bodyPr/>
        <a:lstStyle/>
        <a:p>
          <a:endParaRPr lang="el-GR"/>
        </a:p>
      </dgm:t>
    </dgm:pt>
    <dgm:pt modelId="{687F627B-41D5-49F3-9721-9F6993F3354B}" type="sibTrans" cxnId="{3A010BFC-79F7-47A9-99E1-B7B9E6D19142}">
      <dgm:prSet/>
      <dgm:spPr/>
      <dgm:t>
        <a:bodyPr/>
        <a:lstStyle/>
        <a:p>
          <a:endParaRPr lang="el-GR"/>
        </a:p>
      </dgm:t>
    </dgm:pt>
    <dgm:pt modelId="{A4007274-1F23-4B02-812C-813C304A6B74}" type="pres">
      <dgm:prSet presAssocID="{DFD34072-B5A7-4210-9EF1-4041D541E1BF}" presName="Name0" presStyleCnt="0">
        <dgm:presLayoutVars>
          <dgm:chMax val="1"/>
          <dgm:dir/>
          <dgm:animLvl val="ctr"/>
          <dgm:resizeHandles val="exact"/>
        </dgm:presLayoutVars>
      </dgm:prSet>
      <dgm:spPr/>
      <dgm:t>
        <a:bodyPr/>
        <a:lstStyle/>
        <a:p>
          <a:endParaRPr lang="el-GR"/>
        </a:p>
      </dgm:t>
    </dgm:pt>
    <dgm:pt modelId="{8C27F6DD-671D-4CF9-97AB-120577958955}" type="pres">
      <dgm:prSet presAssocID="{0B19A9AB-8335-441B-BBE5-5F9AEB6BEE14}" presName="centerShape" presStyleLbl="node0" presStyleIdx="0" presStyleCnt="1"/>
      <dgm:spPr/>
      <dgm:t>
        <a:bodyPr/>
        <a:lstStyle/>
        <a:p>
          <a:endParaRPr lang="el-GR"/>
        </a:p>
      </dgm:t>
    </dgm:pt>
    <dgm:pt modelId="{BC44C4EA-9B58-41C8-91BF-972EA1303FB7}" type="pres">
      <dgm:prSet presAssocID="{7BF4EF23-1D29-47C6-B8CB-5383EFCDEC2E}" presName="node" presStyleLbl="node1" presStyleIdx="0" presStyleCnt="4">
        <dgm:presLayoutVars>
          <dgm:bulletEnabled val="1"/>
        </dgm:presLayoutVars>
      </dgm:prSet>
      <dgm:spPr/>
      <dgm:t>
        <a:bodyPr/>
        <a:lstStyle/>
        <a:p>
          <a:endParaRPr lang="el-GR"/>
        </a:p>
      </dgm:t>
    </dgm:pt>
    <dgm:pt modelId="{58E94A11-4BEA-41BE-AF20-23A048E895FF}" type="pres">
      <dgm:prSet presAssocID="{7BF4EF23-1D29-47C6-B8CB-5383EFCDEC2E}" presName="dummy" presStyleCnt="0"/>
      <dgm:spPr/>
    </dgm:pt>
    <dgm:pt modelId="{752949FC-1FA1-4209-8BC3-B37588952761}" type="pres">
      <dgm:prSet presAssocID="{5B6CAC27-B926-4925-B1C0-ECBB78F65EC1}" presName="sibTrans" presStyleLbl="sibTrans2D1" presStyleIdx="0" presStyleCnt="4"/>
      <dgm:spPr/>
      <dgm:t>
        <a:bodyPr/>
        <a:lstStyle/>
        <a:p>
          <a:endParaRPr lang="el-GR"/>
        </a:p>
      </dgm:t>
    </dgm:pt>
    <dgm:pt modelId="{07E43761-3D12-4781-B1C7-9F02283E4BF8}" type="pres">
      <dgm:prSet presAssocID="{01DD1671-A35F-437E-A758-82F752D7CD7E}" presName="node" presStyleLbl="node1" presStyleIdx="1" presStyleCnt="4">
        <dgm:presLayoutVars>
          <dgm:bulletEnabled val="1"/>
        </dgm:presLayoutVars>
      </dgm:prSet>
      <dgm:spPr/>
      <dgm:t>
        <a:bodyPr/>
        <a:lstStyle/>
        <a:p>
          <a:endParaRPr lang="el-GR"/>
        </a:p>
      </dgm:t>
    </dgm:pt>
    <dgm:pt modelId="{0034FB45-E0F0-45B8-BC4F-ADE489ADCD82}" type="pres">
      <dgm:prSet presAssocID="{01DD1671-A35F-437E-A758-82F752D7CD7E}" presName="dummy" presStyleCnt="0"/>
      <dgm:spPr/>
    </dgm:pt>
    <dgm:pt modelId="{4DAF3497-C67C-48BD-802D-4ACBE916AE0F}" type="pres">
      <dgm:prSet presAssocID="{A1F1496C-81A6-41AC-8C8F-91BF50C74CA6}" presName="sibTrans" presStyleLbl="sibTrans2D1" presStyleIdx="1" presStyleCnt="4"/>
      <dgm:spPr/>
      <dgm:t>
        <a:bodyPr/>
        <a:lstStyle/>
        <a:p>
          <a:endParaRPr lang="el-GR"/>
        </a:p>
      </dgm:t>
    </dgm:pt>
    <dgm:pt modelId="{8532051A-3842-4F34-A125-D89B02F9CD74}" type="pres">
      <dgm:prSet presAssocID="{412D7F20-697F-4917-91A3-841F7F342930}" presName="node" presStyleLbl="node1" presStyleIdx="2" presStyleCnt="4">
        <dgm:presLayoutVars>
          <dgm:bulletEnabled val="1"/>
        </dgm:presLayoutVars>
      </dgm:prSet>
      <dgm:spPr/>
      <dgm:t>
        <a:bodyPr/>
        <a:lstStyle/>
        <a:p>
          <a:endParaRPr lang="el-GR"/>
        </a:p>
      </dgm:t>
    </dgm:pt>
    <dgm:pt modelId="{44328E11-A238-459A-B7F2-B4E521196AEF}" type="pres">
      <dgm:prSet presAssocID="{412D7F20-697F-4917-91A3-841F7F342930}" presName="dummy" presStyleCnt="0"/>
      <dgm:spPr/>
    </dgm:pt>
    <dgm:pt modelId="{A9FDE6AF-648F-43BE-924F-70B67031A3B9}" type="pres">
      <dgm:prSet presAssocID="{41C177E5-9214-4A64-9B55-15DFF687A60F}" presName="sibTrans" presStyleLbl="sibTrans2D1" presStyleIdx="2" presStyleCnt="4"/>
      <dgm:spPr/>
      <dgm:t>
        <a:bodyPr/>
        <a:lstStyle/>
        <a:p>
          <a:endParaRPr lang="el-GR"/>
        </a:p>
      </dgm:t>
    </dgm:pt>
    <dgm:pt modelId="{4B6FDDE8-54A3-4BC8-B9B1-31D270E725E0}" type="pres">
      <dgm:prSet presAssocID="{D6DDE97D-3D8A-459E-B394-62703DEEEEE4}" presName="node" presStyleLbl="node1" presStyleIdx="3" presStyleCnt="4">
        <dgm:presLayoutVars>
          <dgm:bulletEnabled val="1"/>
        </dgm:presLayoutVars>
      </dgm:prSet>
      <dgm:spPr/>
      <dgm:t>
        <a:bodyPr/>
        <a:lstStyle/>
        <a:p>
          <a:endParaRPr lang="el-GR"/>
        </a:p>
      </dgm:t>
    </dgm:pt>
    <dgm:pt modelId="{41962149-055C-4684-B03F-68AF43FD3B64}" type="pres">
      <dgm:prSet presAssocID="{D6DDE97D-3D8A-459E-B394-62703DEEEEE4}" presName="dummy" presStyleCnt="0"/>
      <dgm:spPr/>
    </dgm:pt>
    <dgm:pt modelId="{4B0C71FE-EDB0-44F5-BA07-598D1723E46F}" type="pres">
      <dgm:prSet presAssocID="{687F627B-41D5-49F3-9721-9F6993F3354B}" presName="sibTrans" presStyleLbl="sibTrans2D1" presStyleIdx="3" presStyleCnt="4"/>
      <dgm:spPr/>
      <dgm:t>
        <a:bodyPr/>
        <a:lstStyle/>
        <a:p>
          <a:endParaRPr lang="el-GR"/>
        </a:p>
      </dgm:t>
    </dgm:pt>
  </dgm:ptLst>
  <dgm:cxnLst>
    <dgm:cxn modelId="{6B6EB6E1-344D-4985-AA21-18260975EF97}" type="presOf" srcId="{687F627B-41D5-49F3-9721-9F6993F3354B}" destId="{4B0C71FE-EDB0-44F5-BA07-598D1723E46F}" srcOrd="0" destOrd="0" presId="urn:microsoft.com/office/officeart/2005/8/layout/radial6"/>
    <dgm:cxn modelId="{FE271B30-CD76-454D-A829-FDE48434A2C4}" type="presOf" srcId="{41C177E5-9214-4A64-9B55-15DFF687A60F}" destId="{A9FDE6AF-648F-43BE-924F-70B67031A3B9}" srcOrd="0" destOrd="0" presId="urn:microsoft.com/office/officeart/2005/8/layout/radial6"/>
    <dgm:cxn modelId="{C001F5E4-4430-4FD8-B441-BAEBA6CE4321}" srcId="{0B19A9AB-8335-441B-BBE5-5F9AEB6BEE14}" destId="{412D7F20-697F-4917-91A3-841F7F342930}" srcOrd="2" destOrd="0" parTransId="{64DC79B6-98D6-4B65-AE6E-960DA10BFE09}" sibTransId="{41C177E5-9214-4A64-9B55-15DFF687A60F}"/>
    <dgm:cxn modelId="{4ADEC84C-A57C-4555-9238-7CA775ED2308}" srcId="{0B19A9AB-8335-441B-BBE5-5F9AEB6BEE14}" destId="{01DD1671-A35F-437E-A758-82F752D7CD7E}" srcOrd="1" destOrd="0" parTransId="{60C259E8-A579-4183-B6A4-AB9A39E0396B}" sibTransId="{A1F1496C-81A6-41AC-8C8F-91BF50C74CA6}"/>
    <dgm:cxn modelId="{BDC1A139-7170-427C-B3B4-D6C2B508C5D2}" type="presOf" srcId="{7BF4EF23-1D29-47C6-B8CB-5383EFCDEC2E}" destId="{BC44C4EA-9B58-41C8-91BF-972EA1303FB7}" srcOrd="0" destOrd="0" presId="urn:microsoft.com/office/officeart/2005/8/layout/radial6"/>
    <dgm:cxn modelId="{45B07212-6096-4559-AABB-D7817B207E5F}" type="presOf" srcId="{412D7F20-697F-4917-91A3-841F7F342930}" destId="{8532051A-3842-4F34-A125-D89B02F9CD74}" srcOrd="0" destOrd="0" presId="urn:microsoft.com/office/officeart/2005/8/layout/radial6"/>
    <dgm:cxn modelId="{3A010BFC-79F7-47A9-99E1-B7B9E6D19142}" srcId="{0B19A9AB-8335-441B-BBE5-5F9AEB6BEE14}" destId="{D6DDE97D-3D8A-459E-B394-62703DEEEEE4}" srcOrd="3" destOrd="0" parTransId="{528A8BAD-2088-4B68-A500-E74369169EA9}" sibTransId="{687F627B-41D5-49F3-9721-9F6993F3354B}"/>
    <dgm:cxn modelId="{9CBAEF18-75C2-45B4-B87F-D2EC5F0BB1A2}" type="presOf" srcId="{0B19A9AB-8335-441B-BBE5-5F9AEB6BEE14}" destId="{8C27F6DD-671D-4CF9-97AB-120577958955}" srcOrd="0" destOrd="0" presId="urn:microsoft.com/office/officeart/2005/8/layout/radial6"/>
    <dgm:cxn modelId="{E3D7D0C7-8F47-47F2-86C2-C251037BE067}" srcId="{DFD34072-B5A7-4210-9EF1-4041D541E1BF}" destId="{0B19A9AB-8335-441B-BBE5-5F9AEB6BEE14}" srcOrd="0" destOrd="0" parTransId="{7653F349-7856-4BF5-9FA6-DE0CEC745F32}" sibTransId="{4BFB0C69-6312-47FE-BA36-48C42B375B54}"/>
    <dgm:cxn modelId="{B0AD3E8F-7B9A-48EB-9E7B-74130A484541}" type="presOf" srcId="{5B6CAC27-B926-4925-B1C0-ECBB78F65EC1}" destId="{752949FC-1FA1-4209-8BC3-B37588952761}" srcOrd="0" destOrd="0" presId="urn:microsoft.com/office/officeart/2005/8/layout/radial6"/>
    <dgm:cxn modelId="{5A6625A4-CF23-4A07-A73B-5378CD125AB0}" type="presOf" srcId="{01DD1671-A35F-437E-A758-82F752D7CD7E}" destId="{07E43761-3D12-4781-B1C7-9F02283E4BF8}" srcOrd="0" destOrd="0" presId="urn:microsoft.com/office/officeart/2005/8/layout/radial6"/>
    <dgm:cxn modelId="{A997E904-C0D2-4606-AE26-5236A1A634C1}" type="presOf" srcId="{D6DDE97D-3D8A-459E-B394-62703DEEEEE4}" destId="{4B6FDDE8-54A3-4BC8-B9B1-31D270E725E0}" srcOrd="0" destOrd="0" presId="urn:microsoft.com/office/officeart/2005/8/layout/radial6"/>
    <dgm:cxn modelId="{032B4243-65FC-47A8-9E32-7ED80D37C6BD}" srcId="{0B19A9AB-8335-441B-BBE5-5F9AEB6BEE14}" destId="{7BF4EF23-1D29-47C6-B8CB-5383EFCDEC2E}" srcOrd="0" destOrd="0" parTransId="{ADB31A03-9634-47A4-A100-75BE3A12A8BC}" sibTransId="{5B6CAC27-B926-4925-B1C0-ECBB78F65EC1}"/>
    <dgm:cxn modelId="{121D1090-090E-45F0-AFFE-CE57C3574F6E}" type="presOf" srcId="{A1F1496C-81A6-41AC-8C8F-91BF50C74CA6}" destId="{4DAF3497-C67C-48BD-802D-4ACBE916AE0F}" srcOrd="0" destOrd="0" presId="urn:microsoft.com/office/officeart/2005/8/layout/radial6"/>
    <dgm:cxn modelId="{E3310550-1A66-4860-B88A-8BDFDC4E2BCC}" type="presOf" srcId="{DFD34072-B5A7-4210-9EF1-4041D541E1BF}" destId="{A4007274-1F23-4B02-812C-813C304A6B74}" srcOrd="0" destOrd="0" presId="urn:microsoft.com/office/officeart/2005/8/layout/radial6"/>
    <dgm:cxn modelId="{3BBB0A75-4446-4FA1-AAE1-47B3B2AB2B61}" type="presParOf" srcId="{A4007274-1F23-4B02-812C-813C304A6B74}" destId="{8C27F6DD-671D-4CF9-97AB-120577958955}" srcOrd="0" destOrd="0" presId="urn:microsoft.com/office/officeart/2005/8/layout/radial6"/>
    <dgm:cxn modelId="{A1E09B25-5C09-4B69-862A-7AA2503A16A8}" type="presParOf" srcId="{A4007274-1F23-4B02-812C-813C304A6B74}" destId="{BC44C4EA-9B58-41C8-91BF-972EA1303FB7}" srcOrd="1" destOrd="0" presId="urn:microsoft.com/office/officeart/2005/8/layout/radial6"/>
    <dgm:cxn modelId="{C9C71E46-5871-4FB1-B61B-D6AB780CFE61}" type="presParOf" srcId="{A4007274-1F23-4B02-812C-813C304A6B74}" destId="{58E94A11-4BEA-41BE-AF20-23A048E895FF}" srcOrd="2" destOrd="0" presId="urn:microsoft.com/office/officeart/2005/8/layout/radial6"/>
    <dgm:cxn modelId="{DDB4B5F3-21E4-4273-A8C0-F1A2E9541429}" type="presParOf" srcId="{A4007274-1F23-4B02-812C-813C304A6B74}" destId="{752949FC-1FA1-4209-8BC3-B37588952761}" srcOrd="3" destOrd="0" presId="urn:microsoft.com/office/officeart/2005/8/layout/radial6"/>
    <dgm:cxn modelId="{99860872-90FB-42DA-9DAA-7D52795E134E}" type="presParOf" srcId="{A4007274-1F23-4B02-812C-813C304A6B74}" destId="{07E43761-3D12-4781-B1C7-9F02283E4BF8}" srcOrd="4" destOrd="0" presId="urn:microsoft.com/office/officeart/2005/8/layout/radial6"/>
    <dgm:cxn modelId="{49101501-9311-4103-A05D-1D3B11D2E032}" type="presParOf" srcId="{A4007274-1F23-4B02-812C-813C304A6B74}" destId="{0034FB45-E0F0-45B8-BC4F-ADE489ADCD82}" srcOrd="5" destOrd="0" presId="urn:microsoft.com/office/officeart/2005/8/layout/radial6"/>
    <dgm:cxn modelId="{15C60A38-164E-48D0-9485-0B0D28E96B13}" type="presParOf" srcId="{A4007274-1F23-4B02-812C-813C304A6B74}" destId="{4DAF3497-C67C-48BD-802D-4ACBE916AE0F}" srcOrd="6" destOrd="0" presId="urn:microsoft.com/office/officeart/2005/8/layout/radial6"/>
    <dgm:cxn modelId="{918E26DB-0F85-4B8A-B173-6707402D387A}" type="presParOf" srcId="{A4007274-1F23-4B02-812C-813C304A6B74}" destId="{8532051A-3842-4F34-A125-D89B02F9CD74}" srcOrd="7" destOrd="0" presId="urn:microsoft.com/office/officeart/2005/8/layout/radial6"/>
    <dgm:cxn modelId="{F731A71B-19D5-4E82-9DCB-733174854CBF}" type="presParOf" srcId="{A4007274-1F23-4B02-812C-813C304A6B74}" destId="{44328E11-A238-459A-B7F2-B4E521196AEF}" srcOrd="8" destOrd="0" presId="urn:microsoft.com/office/officeart/2005/8/layout/radial6"/>
    <dgm:cxn modelId="{3DE3E28B-986A-412D-B868-03B33F51A697}" type="presParOf" srcId="{A4007274-1F23-4B02-812C-813C304A6B74}" destId="{A9FDE6AF-648F-43BE-924F-70B67031A3B9}" srcOrd="9" destOrd="0" presId="urn:microsoft.com/office/officeart/2005/8/layout/radial6"/>
    <dgm:cxn modelId="{D700EC05-D515-40B4-8507-65268B3FA0A9}" type="presParOf" srcId="{A4007274-1F23-4B02-812C-813C304A6B74}" destId="{4B6FDDE8-54A3-4BC8-B9B1-31D270E725E0}" srcOrd="10" destOrd="0" presId="urn:microsoft.com/office/officeart/2005/8/layout/radial6"/>
    <dgm:cxn modelId="{1F3CB813-FFE4-4747-A7D5-46A7F1E788ED}" type="presParOf" srcId="{A4007274-1F23-4B02-812C-813C304A6B74}" destId="{41962149-055C-4684-B03F-68AF43FD3B64}" srcOrd="11" destOrd="0" presId="urn:microsoft.com/office/officeart/2005/8/layout/radial6"/>
    <dgm:cxn modelId="{A06E5CB0-2C05-4E61-A29D-A7E619F11EAD}" type="presParOf" srcId="{A4007274-1F23-4B02-812C-813C304A6B74}" destId="{4B0C71FE-EDB0-44F5-BA07-598D1723E46F}"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A7ABEC-0DDD-4C17-8FE7-E52494DDA7C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l-GR"/>
        </a:p>
      </dgm:t>
    </dgm:pt>
    <dgm:pt modelId="{F7D16770-57D7-4F90-8BB0-945164DEF7AC}">
      <dgm:prSet/>
      <dgm:spPr/>
      <dgm:t>
        <a:bodyPr/>
        <a:lstStyle/>
        <a:p>
          <a:pPr rtl="0"/>
          <a:r>
            <a:rPr lang="el-GR" i="0"/>
            <a:t>Σχέσεις εμπιστοσύνης</a:t>
          </a:r>
          <a:endParaRPr lang="el-GR"/>
        </a:p>
      </dgm:t>
    </dgm:pt>
    <dgm:pt modelId="{E07F22BC-0243-4FF4-8462-4FA1338B34B0}" type="parTrans" cxnId="{C90F6C68-AF44-4D79-BBF2-AC2C17675087}">
      <dgm:prSet/>
      <dgm:spPr/>
      <dgm:t>
        <a:bodyPr/>
        <a:lstStyle/>
        <a:p>
          <a:endParaRPr lang="el-GR"/>
        </a:p>
      </dgm:t>
    </dgm:pt>
    <dgm:pt modelId="{F6FB3536-23CD-4B8F-BFC1-6E2C81707C2F}" type="sibTrans" cxnId="{C90F6C68-AF44-4D79-BBF2-AC2C17675087}">
      <dgm:prSet/>
      <dgm:spPr/>
      <dgm:t>
        <a:bodyPr/>
        <a:lstStyle/>
        <a:p>
          <a:endParaRPr lang="el-GR"/>
        </a:p>
      </dgm:t>
    </dgm:pt>
    <dgm:pt modelId="{8D3D0660-0468-41C9-ADC9-65BBD46385E2}">
      <dgm:prSet/>
      <dgm:spPr/>
      <dgm:t>
        <a:bodyPr/>
        <a:lstStyle/>
        <a:p>
          <a:pPr rtl="0"/>
          <a:r>
            <a:rPr lang="el-GR"/>
            <a:t>Ασφάλεια </a:t>
          </a:r>
        </a:p>
      </dgm:t>
    </dgm:pt>
    <dgm:pt modelId="{52E9C748-C305-490A-A35B-AAD1B270E81A}" type="parTrans" cxnId="{F0557FD0-1CBE-476D-9D61-45E08F62B356}">
      <dgm:prSet/>
      <dgm:spPr/>
      <dgm:t>
        <a:bodyPr/>
        <a:lstStyle/>
        <a:p>
          <a:endParaRPr lang="el-GR"/>
        </a:p>
      </dgm:t>
    </dgm:pt>
    <dgm:pt modelId="{DD539FCC-895F-42D8-B783-301126E3DB27}" type="sibTrans" cxnId="{F0557FD0-1CBE-476D-9D61-45E08F62B356}">
      <dgm:prSet/>
      <dgm:spPr/>
      <dgm:t>
        <a:bodyPr/>
        <a:lstStyle/>
        <a:p>
          <a:endParaRPr lang="el-GR"/>
        </a:p>
      </dgm:t>
    </dgm:pt>
    <dgm:pt modelId="{53A2AD00-1434-4A8F-94A9-BF8128566295}">
      <dgm:prSet/>
      <dgm:spPr/>
      <dgm:t>
        <a:bodyPr/>
        <a:lstStyle/>
        <a:p>
          <a:pPr rtl="0"/>
          <a:r>
            <a:rPr lang="el-GR" i="0"/>
            <a:t> Ενδυνάμωση</a:t>
          </a:r>
          <a:endParaRPr lang="el-GR"/>
        </a:p>
      </dgm:t>
    </dgm:pt>
    <dgm:pt modelId="{D7ECC7D1-607A-42D7-A7B6-1E1ACF570221}" type="parTrans" cxnId="{4DDF5E5F-9ED3-41CF-ACCE-29E0D3145B46}">
      <dgm:prSet/>
      <dgm:spPr/>
      <dgm:t>
        <a:bodyPr/>
        <a:lstStyle/>
        <a:p>
          <a:endParaRPr lang="el-GR"/>
        </a:p>
      </dgm:t>
    </dgm:pt>
    <dgm:pt modelId="{8AA4DB61-7E2A-42FC-9B7D-01DD7F01CB71}" type="sibTrans" cxnId="{4DDF5E5F-9ED3-41CF-ACCE-29E0D3145B46}">
      <dgm:prSet/>
      <dgm:spPr/>
      <dgm:t>
        <a:bodyPr/>
        <a:lstStyle/>
        <a:p>
          <a:endParaRPr lang="el-GR"/>
        </a:p>
      </dgm:t>
    </dgm:pt>
    <dgm:pt modelId="{08452100-DF08-4F5B-8CEB-BB8C29575D80}">
      <dgm:prSet/>
      <dgm:spPr/>
      <dgm:t>
        <a:bodyPr/>
        <a:lstStyle/>
        <a:p>
          <a:pPr rtl="0"/>
          <a:r>
            <a:rPr lang="el-GR"/>
            <a:t>Συνεργασία </a:t>
          </a:r>
        </a:p>
      </dgm:t>
    </dgm:pt>
    <dgm:pt modelId="{7522CFFB-A2BC-4F29-ADC8-EFDB1F77F85A}" type="parTrans" cxnId="{9B5BBDDE-AFEC-4651-8C50-284E62D4F804}">
      <dgm:prSet/>
      <dgm:spPr/>
      <dgm:t>
        <a:bodyPr/>
        <a:lstStyle/>
        <a:p>
          <a:endParaRPr lang="el-GR"/>
        </a:p>
      </dgm:t>
    </dgm:pt>
    <dgm:pt modelId="{B38C3E2D-EE3C-4655-B7CC-16F299193C14}" type="sibTrans" cxnId="{9B5BBDDE-AFEC-4651-8C50-284E62D4F804}">
      <dgm:prSet/>
      <dgm:spPr/>
      <dgm:t>
        <a:bodyPr/>
        <a:lstStyle/>
        <a:p>
          <a:endParaRPr lang="el-GR"/>
        </a:p>
      </dgm:t>
    </dgm:pt>
    <dgm:pt modelId="{A63FDDCC-7676-46D1-A09E-F670B117BF0F}">
      <dgm:prSet/>
      <dgm:spPr/>
      <dgm:t>
        <a:bodyPr/>
        <a:lstStyle/>
        <a:p>
          <a:pPr rtl="0"/>
          <a:r>
            <a:rPr lang="el-GR"/>
            <a:t>Ενημέρωση</a:t>
          </a:r>
        </a:p>
      </dgm:t>
    </dgm:pt>
    <dgm:pt modelId="{F2C8070F-BC0B-4757-A43F-808DC835938E}" type="parTrans" cxnId="{8E26DB45-20AC-40F6-A12E-C8A720D2F752}">
      <dgm:prSet/>
      <dgm:spPr/>
      <dgm:t>
        <a:bodyPr/>
        <a:lstStyle/>
        <a:p>
          <a:endParaRPr lang="el-GR"/>
        </a:p>
      </dgm:t>
    </dgm:pt>
    <dgm:pt modelId="{244D30B8-F7E4-45DE-A6D8-A68BEE78F20C}" type="sibTrans" cxnId="{8E26DB45-20AC-40F6-A12E-C8A720D2F752}">
      <dgm:prSet/>
      <dgm:spPr/>
      <dgm:t>
        <a:bodyPr/>
        <a:lstStyle/>
        <a:p>
          <a:endParaRPr lang="el-GR"/>
        </a:p>
      </dgm:t>
    </dgm:pt>
    <dgm:pt modelId="{8B62B7AD-9080-44E0-A80E-EC10721B9407}">
      <dgm:prSet/>
      <dgm:spPr/>
      <dgm:t>
        <a:bodyPr/>
        <a:lstStyle/>
        <a:p>
          <a:pPr rtl="0"/>
          <a:r>
            <a:rPr lang="el-GR"/>
            <a:t>Πρόληψη</a:t>
          </a:r>
        </a:p>
      </dgm:t>
    </dgm:pt>
    <dgm:pt modelId="{0B4DDE87-F7B3-40CC-9E74-537CE3BA3CE2}" type="parTrans" cxnId="{3FDC7023-69B8-4F30-A990-D5061174C8BB}">
      <dgm:prSet/>
      <dgm:spPr/>
      <dgm:t>
        <a:bodyPr/>
        <a:lstStyle/>
        <a:p>
          <a:endParaRPr lang="el-GR"/>
        </a:p>
      </dgm:t>
    </dgm:pt>
    <dgm:pt modelId="{7B4D6DAF-A1B9-4C25-AA8D-698C6248DD85}" type="sibTrans" cxnId="{3FDC7023-69B8-4F30-A990-D5061174C8BB}">
      <dgm:prSet/>
      <dgm:spPr/>
      <dgm:t>
        <a:bodyPr/>
        <a:lstStyle/>
        <a:p>
          <a:endParaRPr lang="el-GR"/>
        </a:p>
      </dgm:t>
    </dgm:pt>
    <dgm:pt modelId="{AEBF5F2D-9E63-4278-8A2B-FA0B7242FD4F}">
      <dgm:prSet/>
      <dgm:spPr/>
      <dgm:t>
        <a:bodyPr/>
        <a:lstStyle/>
        <a:p>
          <a:pPr rtl="0"/>
          <a:r>
            <a:rPr lang="el-GR"/>
            <a:t>Αντιμετώπιση</a:t>
          </a:r>
        </a:p>
      </dgm:t>
    </dgm:pt>
    <dgm:pt modelId="{51AC9E1A-315E-4A28-9CD1-040AE7C23C5F}" type="parTrans" cxnId="{B9B3A7BB-7DCA-4C93-9BE2-7D98AB5F19F9}">
      <dgm:prSet/>
      <dgm:spPr/>
      <dgm:t>
        <a:bodyPr/>
        <a:lstStyle/>
        <a:p>
          <a:endParaRPr lang="el-GR"/>
        </a:p>
      </dgm:t>
    </dgm:pt>
    <dgm:pt modelId="{3B5CBA8F-E5B8-4D75-B1AD-D8D68DDD618F}" type="sibTrans" cxnId="{B9B3A7BB-7DCA-4C93-9BE2-7D98AB5F19F9}">
      <dgm:prSet/>
      <dgm:spPr/>
      <dgm:t>
        <a:bodyPr/>
        <a:lstStyle/>
        <a:p>
          <a:endParaRPr lang="el-GR"/>
        </a:p>
      </dgm:t>
    </dgm:pt>
    <dgm:pt modelId="{348F4A64-8421-C743-B88E-568A3EE4EA2E}">
      <dgm:prSet/>
      <dgm:spPr/>
      <dgm:t>
        <a:bodyPr/>
        <a:lstStyle/>
        <a:p>
          <a:pPr rtl="0"/>
          <a:r>
            <a:rPr lang="el-GR"/>
            <a:t>Οριοθέτηση</a:t>
          </a:r>
        </a:p>
      </dgm:t>
    </dgm:pt>
    <dgm:pt modelId="{F22653AD-4D46-8E4B-89DB-97B09711A867}" type="parTrans" cxnId="{4F760BD1-96E9-7F49-8455-F5508B7EA8C7}">
      <dgm:prSet/>
      <dgm:spPr/>
      <dgm:t>
        <a:bodyPr/>
        <a:lstStyle/>
        <a:p>
          <a:endParaRPr lang="el-GR"/>
        </a:p>
      </dgm:t>
    </dgm:pt>
    <dgm:pt modelId="{D3756465-BE7C-C649-BE2E-C5886AB4EF27}" type="sibTrans" cxnId="{4F760BD1-96E9-7F49-8455-F5508B7EA8C7}">
      <dgm:prSet/>
      <dgm:spPr/>
      <dgm:t>
        <a:bodyPr/>
        <a:lstStyle/>
        <a:p>
          <a:endParaRPr lang="el-GR"/>
        </a:p>
      </dgm:t>
    </dgm:pt>
    <dgm:pt modelId="{4156570B-D2FB-4066-9F77-736F618E6982}" type="pres">
      <dgm:prSet presAssocID="{48A7ABEC-0DDD-4C17-8FE7-E52494DDA7C1}" presName="compositeShape" presStyleCnt="0">
        <dgm:presLayoutVars>
          <dgm:dir/>
          <dgm:resizeHandles/>
        </dgm:presLayoutVars>
      </dgm:prSet>
      <dgm:spPr/>
      <dgm:t>
        <a:bodyPr/>
        <a:lstStyle/>
        <a:p>
          <a:endParaRPr lang="el-GR"/>
        </a:p>
      </dgm:t>
    </dgm:pt>
    <dgm:pt modelId="{E1BB60D1-2456-472F-8F31-C8896D826748}" type="pres">
      <dgm:prSet presAssocID="{48A7ABEC-0DDD-4C17-8FE7-E52494DDA7C1}" presName="pyramid" presStyleLbl="node1" presStyleIdx="0" presStyleCnt="1"/>
      <dgm:spPr/>
    </dgm:pt>
    <dgm:pt modelId="{BD776335-2F9F-42DD-B87C-390DF57A6BFA}" type="pres">
      <dgm:prSet presAssocID="{48A7ABEC-0DDD-4C17-8FE7-E52494DDA7C1}" presName="theList" presStyleCnt="0"/>
      <dgm:spPr/>
    </dgm:pt>
    <dgm:pt modelId="{EC6B234D-2F88-46FC-A581-E496F349F725}" type="pres">
      <dgm:prSet presAssocID="{F7D16770-57D7-4F90-8BB0-945164DEF7AC}" presName="aNode" presStyleLbl="fgAcc1" presStyleIdx="0" presStyleCnt="8">
        <dgm:presLayoutVars>
          <dgm:bulletEnabled val="1"/>
        </dgm:presLayoutVars>
      </dgm:prSet>
      <dgm:spPr/>
      <dgm:t>
        <a:bodyPr/>
        <a:lstStyle/>
        <a:p>
          <a:endParaRPr lang="el-GR"/>
        </a:p>
      </dgm:t>
    </dgm:pt>
    <dgm:pt modelId="{A813ADD0-E5DE-4CC3-8407-F334B0DE5841}" type="pres">
      <dgm:prSet presAssocID="{F7D16770-57D7-4F90-8BB0-945164DEF7AC}" presName="aSpace" presStyleCnt="0"/>
      <dgm:spPr/>
    </dgm:pt>
    <dgm:pt modelId="{CBB17DD3-4B6F-4CB5-BE55-83A00ACFDD56}" type="pres">
      <dgm:prSet presAssocID="{8D3D0660-0468-41C9-ADC9-65BBD46385E2}" presName="aNode" presStyleLbl="fgAcc1" presStyleIdx="1" presStyleCnt="8">
        <dgm:presLayoutVars>
          <dgm:bulletEnabled val="1"/>
        </dgm:presLayoutVars>
      </dgm:prSet>
      <dgm:spPr/>
      <dgm:t>
        <a:bodyPr/>
        <a:lstStyle/>
        <a:p>
          <a:endParaRPr lang="el-GR"/>
        </a:p>
      </dgm:t>
    </dgm:pt>
    <dgm:pt modelId="{B561FB4F-A77A-4336-BDC7-4684C6D9852C}" type="pres">
      <dgm:prSet presAssocID="{8D3D0660-0468-41C9-ADC9-65BBD46385E2}" presName="aSpace" presStyleCnt="0"/>
      <dgm:spPr/>
    </dgm:pt>
    <dgm:pt modelId="{B3D204F9-00A7-4E1F-AA8A-4E3C07C84FC4}" type="pres">
      <dgm:prSet presAssocID="{53A2AD00-1434-4A8F-94A9-BF8128566295}" presName="aNode" presStyleLbl="fgAcc1" presStyleIdx="2" presStyleCnt="8">
        <dgm:presLayoutVars>
          <dgm:bulletEnabled val="1"/>
        </dgm:presLayoutVars>
      </dgm:prSet>
      <dgm:spPr/>
      <dgm:t>
        <a:bodyPr/>
        <a:lstStyle/>
        <a:p>
          <a:endParaRPr lang="el-GR"/>
        </a:p>
      </dgm:t>
    </dgm:pt>
    <dgm:pt modelId="{95AC9713-C989-462D-8F1F-D355EB698313}" type="pres">
      <dgm:prSet presAssocID="{53A2AD00-1434-4A8F-94A9-BF8128566295}" presName="aSpace" presStyleCnt="0"/>
      <dgm:spPr/>
    </dgm:pt>
    <dgm:pt modelId="{B93F17D1-E4B2-504F-9520-37B6AE7F5388}" type="pres">
      <dgm:prSet presAssocID="{348F4A64-8421-C743-B88E-568A3EE4EA2E}" presName="aNode" presStyleLbl="fgAcc1" presStyleIdx="3" presStyleCnt="8">
        <dgm:presLayoutVars>
          <dgm:bulletEnabled val="1"/>
        </dgm:presLayoutVars>
      </dgm:prSet>
      <dgm:spPr/>
      <dgm:t>
        <a:bodyPr/>
        <a:lstStyle/>
        <a:p>
          <a:endParaRPr lang="el-GR"/>
        </a:p>
      </dgm:t>
    </dgm:pt>
    <dgm:pt modelId="{7941B026-E499-E441-9D22-B73E0E77C2AD}" type="pres">
      <dgm:prSet presAssocID="{348F4A64-8421-C743-B88E-568A3EE4EA2E}" presName="aSpace" presStyleCnt="0"/>
      <dgm:spPr/>
    </dgm:pt>
    <dgm:pt modelId="{5CFFC828-8525-4C08-90C3-5123C70C7034}" type="pres">
      <dgm:prSet presAssocID="{08452100-DF08-4F5B-8CEB-BB8C29575D80}" presName="aNode" presStyleLbl="fgAcc1" presStyleIdx="4" presStyleCnt="8">
        <dgm:presLayoutVars>
          <dgm:bulletEnabled val="1"/>
        </dgm:presLayoutVars>
      </dgm:prSet>
      <dgm:spPr/>
      <dgm:t>
        <a:bodyPr/>
        <a:lstStyle/>
        <a:p>
          <a:endParaRPr lang="el-GR"/>
        </a:p>
      </dgm:t>
    </dgm:pt>
    <dgm:pt modelId="{57D2F8BC-7912-4C8B-8346-78A0B9A8C492}" type="pres">
      <dgm:prSet presAssocID="{08452100-DF08-4F5B-8CEB-BB8C29575D80}" presName="aSpace" presStyleCnt="0"/>
      <dgm:spPr/>
    </dgm:pt>
    <dgm:pt modelId="{D87E1FF2-48D2-4D31-A4B5-4BA858C4195D}" type="pres">
      <dgm:prSet presAssocID="{A63FDDCC-7676-46D1-A09E-F670B117BF0F}" presName="aNode" presStyleLbl="fgAcc1" presStyleIdx="5" presStyleCnt="8">
        <dgm:presLayoutVars>
          <dgm:bulletEnabled val="1"/>
        </dgm:presLayoutVars>
      </dgm:prSet>
      <dgm:spPr/>
      <dgm:t>
        <a:bodyPr/>
        <a:lstStyle/>
        <a:p>
          <a:endParaRPr lang="el-GR"/>
        </a:p>
      </dgm:t>
    </dgm:pt>
    <dgm:pt modelId="{2AAC1781-D0E6-4DDF-9B41-0FD56A36C5C4}" type="pres">
      <dgm:prSet presAssocID="{A63FDDCC-7676-46D1-A09E-F670B117BF0F}" presName="aSpace" presStyleCnt="0"/>
      <dgm:spPr/>
    </dgm:pt>
    <dgm:pt modelId="{3DF4B164-8CD3-4002-9D01-9AC5978C1989}" type="pres">
      <dgm:prSet presAssocID="{8B62B7AD-9080-44E0-A80E-EC10721B9407}" presName="aNode" presStyleLbl="fgAcc1" presStyleIdx="6" presStyleCnt="8">
        <dgm:presLayoutVars>
          <dgm:bulletEnabled val="1"/>
        </dgm:presLayoutVars>
      </dgm:prSet>
      <dgm:spPr/>
      <dgm:t>
        <a:bodyPr/>
        <a:lstStyle/>
        <a:p>
          <a:endParaRPr lang="el-GR"/>
        </a:p>
      </dgm:t>
    </dgm:pt>
    <dgm:pt modelId="{78ED4E7B-03E3-4AC0-88C3-1E72B16C701A}" type="pres">
      <dgm:prSet presAssocID="{8B62B7AD-9080-44E0-A80E-EC10721B9407}" presName="aSpace" presStyleCnt="0"/>
      <dgm:spPr/>
    </dgm:pt>
    <dgm:pt modelId="{F6704285-2298-44EA-AF92-04FE52E7CAC1}" type="pres">
      <dgm:prSet presAssocID="{AEBF5F2D-9E63-4278-8A2B-FA0B7242FD4F}" presName="aNode" presStyleLbl="fgAcc1" presStyleIdx="7" presStyleCnt="8">
        <dgm:presLayoutVars>
          <dgm:bulletEnabled val="1"/>
        </dgm:presLayoutVars>
      </dgm:prSet>
      <dgm:spPr/>
      <dgm:t>
        <a:bodyPr/>
        <a:lstStyle/>
        <a:p>
          <a:endParaRPr lang="el-GR"/>
        </a:p>
      </dgm:t>
    </dgm:pt>
    <dgm:pt modelId="{FFE83DEB-7048-460A-9EA3-A0D63CB1616B}" type="pres">
      <dgm:prSet presAssocID="{AEBF5F2D-9E63-4278-8A2B-FA0B7242FD4F}" presName="aSpace" presStyleCnt="0"/>
      <dgm:spPr/>
    </dgm:pt>
  </dgm:ptLst>
  <dgm:cxnLst>
    <dgm:cxn modelId="{9B5BBDDE-AFEC-4651-8C50-284E62D4F804}" srcId="{48A7ABEC-0DDD-4C17-8FE7-E52494DDA7C1}" destId="{08452100-DF08-4F5B-8CEB-BB8C29575D80}" srcOrd="4" destOrd="0" parTransId="{7522CFFB-A2BC-4F29-ADC8-EFDB1F77F85A}" sibTransId="{B38C3E2D-EE3C-4655-B7CC-16F299193C14}"/>
    <dgm:cxn modelId="{F0557FD0-1CBE-476D-9D61-45E08F62B356}" srcId="{48A7ABEC-0DDD-4C17-8FE7-E52494DDA7C1}" destId="{8D3D0660-0468-41C9-ADC9-65BBD46385E2}" srcOrd="1" destOrd="0" parTransId="{52E9C748-C305-490A-A35B-AAD1B270E81A}" sibTransId="{DD539FCC-895F-42D8-B783-301126E3DB27}"/>
    <dgm:cxn modelId="{A03C7957-C03D-F844-A274-CE20B204A278}" type="presOf" srcId="{348F4A64-8421-C743-B88E-568A3EE4EA2E}" destId="{B93F17D1-E4B2-504F-9520-37B6AE7F5388}" srcOrd="0" destOrd="0" presId="urn:microsoft.com/office/officeart/2005/8/layout/pyramid2"/>
    <dgm:cxn modelId="{4DDF5E5F-9ED3-41CF-ACCE-29E0D3145B46}" srcId="{48A7ABEC-0DDD-4C17-8FE7-E52494DDA7C1}" destId="{53A2AD00-1434-4A8F-94A9-BF8128566295}" srcOrd="2" destOrd="0" parTransId="{D7ECC7D1-607A-42D7-A7B6-1E1ACF570221}" sibTransId="{8AA4DB61-7E2A-42FC-9B7D-01DD7F01CB71}"/>
    <dgm:cxn modelId="{9E15F505-0DCF-41B5-9779-D3E24EF7D93B}" type="presOf" srcId="{53A2AD00-1434-4A8F-94A9-BF8128566295}" destId="{B3D204F9-00A7-4E1F-AA8A-4E3C07C84FC4}" srcOrd="0" destOrd="0" presId="urn:microsoft.com/office/officeart/2005/8/layout/pyramid2"/>
    <dgm:cxn modelId="{A843B621-6F90-40F2-96D0-0545F395A151}" type="presOf" srcId="{8B62B7AD-9080-44E0-A80E-EC10721B9407}" destId="{3DF4B164-8CD3-4002-9D01-9AC5978C1989}" srcOrd="0" destOrd="0" presId="urn:microsoft.com/office/officeart/2005/8/layout/pyramid2"/>
    <dgm:cxn modelId="{3FDC7023-69B8-4F30-A990-D5061174C8BB}" srcId="{48A7ABEC-0DDD-4C17-8FE7-E52494DDA7C1}" destId="{8B62B7AD-9080-44E0-A80E-EC10721B9407}" srcOrd="6" destOrd="0" parTransId="{0B4DDE87-F7B3-40CC-9E74-537CE3BA3CE2}" sibTransId="{7B4D6DAF-A1B9-4C25-AA8D-698C6248DD85}"/>
    <dgm:cxn modelId="{5DD100B5-53D0-4C98-90B7-C95FE51751FF}" type="presOf" srcId="{AEBF5F2D-9E63-4278-8A2B-FA0B7242FD4F}" destId="{F6704285-2298-44EA-AF92-04FE52E7CAC1}" srcOrd="0" destOrd="0" presId="urn:microsoft.com/office/officeart/2005/8/layout/pyramid2"/>
    <dgm:cxn modelId="{C90F6C68-AF44-4D79-BBF2-AC2C17675087}" srcId="{48A7ABEC-0DDD-4C17-8FE7-E52494DDA7C1}" destId="{F7D16770-57D7-4F90-8BB0-945164DEF7AC}" srcOrd="0" destOrd="0" parTransId="{E07F22BC-0243-4FF4-8462-4FA1338B34B0}" sibTransId="{F6FB3536-23CD-4B8F-BFC1-6E2C81707C2F}"/>
    <dgm:cxn modelId="{8E26DB45-20AC-40F6-A12E-C8A720D2F752}" srcId="{48A7ABEC-0DDD-4C17-8FE7-E52494DDA7C1}" destId="{A63FDDCC-7676-46D1-A09E-F670B117BF0F}" srcOrd="5" destOrd="0" parTransId="{F2C8070F-BC0B-4757-A43F-808DC835938E}" sibTransId="{244D30B8-F7E4-45DE-A6D8-A68BEE78F20C}"/>
    <dgm:cxn modelId="{E7A67ACE-58C0-4157-AA51-5ADAAAEC14FC}" type="presOf" srcId="{8D3D0660-0468-41C9-ADC9-65BBD46385E2}" destId="{CBB17DD3-4B6F-4CB5-BE55-83A00ACFDD56}" srcOrd="0" destOrd="0" presId="urn:microsoft.com/office/officeart/2005/8/layout/pyramid2"/>
    <dgm:cxn modelId="{4F760BD1-96E9-7F49-8455-F5508B7EA8C7}" srcId="{48A7ABEC-0DDD-4C17-8FE7-E52494DDA7C1}" destId="{348F4A64-8421-C743-B88E-568A3EE4EA2E}" srcOrd="3" destOrd="0" parTransId="{F22653AD-4D46-8E4B-89DB-97B09711A867}" sibTransId="{D3756465-BE7C-C649-BE2E-C5886AB4EF27}"/>
    <dgm:cxn modelId="{3843B204-BC48-4050-AD39-16D9DBFF3482}" type="presOf" srcId="{48A7ABEC-0DDD-4C17-8FE7-E52494DDA7C1}" destId="{4156570B-D2FB-4066-9F77-736F618E6982}" srcOrd="0" destOrd="0" presId="urn:microsoft.com/office/officeart/2005/8/layout/pyramid2"/>
    <dgm:cxn modelId="{5FC10CAA-1D85-4843-BA33-913EC6C76146}" type="presOf" srcId="{A63FDDCC-7676-46D1-A09E-F670B117BF0F}" destId="{D87E1FF2-48D2-4D31-A4B5-4BA858C4195D}" srcOrd="0" destOrd="0" presId="urn:microsoft.com/office/officeart/2005/8/layout/pyramid2"/>
    <dgm:cxn modelId="{C92D88B8-7208-425E-8F1A-8507C4791050}" type="presOf" srcId="{F7D16770-57D7-4F90-8BB0-945164DEF7AC}" destId="{EC6B234D-2F88-46FC-A581-E496F349F725}" srcOrd="0" destOrd="0" presId="urn:microsoft.com/office/officeart/2005/8/layout/pyramid2"/>
    <dgm:cxn modelId="{B9B3A7BB-7DCA-4C93-9BE2-7D98AB5F19F9}" srcId="{48A7ABEC-0DDD-4C17-8FE7-E52494DDA7C1}" destId="{AEBF5F2D-9E63-4278-8A2B-FA0B7242FD4F}" srcOrd="7" destOrd="0" parTransId="{51AC9E1A-315E-4A28-9CD1-040AE7C23C5F}" sibTransId="{3B5CBA8F-E5B8-4D75-B1AD-D8D68DDD618F}"/>
    <dgm:cxn modelId="{DF1E1E80-055D-46C6-B219-52F21A30F5D1}" type="presOf" srcId="{08452100-DF08-4F5B-8CEB-BB8C29575D80}" destId="{5CFFC828-8525-4C08-90C3-5123C70C7034}" srcOrd="0" destOrd="0" presId="urn:microsoft.com/office/officeart/2005/8/layout/pyramid2"/>
    <dgm:cxn modelId="{30EDF54F-D8A1-48D2-99A9-99AAD46F84C1}" type="presParOf" srcId="{4156570B-D2FB-4066-9F77-736F618E6982}" destId="{E1BB60D1-2456-472F-8F31-C8896D826748}" srcOrd="0" destOrd="0" presId="urn:microsoft.com/office/officeart/2005/8/layout/pyramid2"/>
    <dgm:cxn modelId="{9671253B-CC49-4257-A92A-0490C86EF04B}" type="presParOf" srcId="{4156570B-D2FB-4066-9F77-736F618E6982}" destId="{BD776335-2F9F-42DD-B87C-390DF57A6BFA}" srcOrd="1" destOrd="0" presId="urn:microsoft.com/office/officeart/2005/8/layout/pyramid2"/>
    <dgm:cxn modelId="{ACD4480C-ADC9-4D99-ABBA-BBFA312C0AE5}" type="presParOf" srcId="{BD776335-2F9F-42DD-B87C-390DF57A6BFA}" destId="{EC6B234D-2F88-46FC-A581-E496F349F725}" srcOrd="0" destOrd="0" presId="urn:microsoft.com/office/officeart/2005/8/layout/pyramid2"/>
    <dgm:cxn modelId="{BD9BDD31-8B3C-443D-9C35-5859EEBE0491}" type="presParOf" srcId="{BD776335-2F9F-42DD-B87C-390DF57A6BFA}" destId="{A813ADD0-E5DE-4CC3-8407-F334B0DE5841}" srcOrd="1" destOrd="0" presId="urn:microsoft.com/office/officeart/2005/8/layout/pyramid2"/>
    <dgm:cxn modelId="{DCDDD86D-D3BC-4657-806A-7DE6035DA4B9}" type="presParOf" srcId="{BD776335-2F9F-42DD-B87C-390DF57A6BFA}" destId="{CBB17DD3-4B6F-4CB5-BE55-83A00ACFDD56}" srcOrd="2" destOrd="0" presId="urn:microsoft.com/office/officeart/2005/8/layout/pyramid2"/>
    <dgm:cxn modelId="{613EB1CE-2BD2-4F10-A527-CCFF828EDD7D}" type="presParOf" srcId="{BD776335-2F9F-42DD-B87C-390DF57A6BFA}" destId="{B561FB4F-A77A-4336-BDC7-4684C6D9852C}" srcOrd="3" destOrd="0" presId="urn:microsoft.com/office/officeart/2005/8/layout/pyramid2"/>
    <dgm:cxn modelId="{E46FBDBA-FE38-461C-9E1A-C6F9BDBA591A}" type="presParOf" srcId="{BD776335-2F9F-42DD-B87C-390DF57A6BFA}" destId="{B3D204F9-00A7-4E1F-AA8A-4E3C07C84FC4}" srcOrd="4" destOrd="0" presId="urn:microsoft.com/office/officeart/2005/8/layout/pyramid2"/>
    <dgm:cxn modelId="{49C6084B-B40E-42FE-9BEC-7C5A5F3AF2E4}" type="presParOf" srcId="{BD776335-2F9F-42DD-B87C-390DF57A6BFA}" destId="{95AC9713-C989-462D-8F1F-D355EB698313}" srcOrd="5" destOrd="0" presId="urn:microsoft.com/office/officeart/2005/8/layout/pyramid2"/>
    <dgm:cxn modelId="{C507D786-E8E7-774F-B93D-8C3D0312DA24}" type="presParOf" srcId="{BD776335-2F9F-42DD-B87C-390DF57A6BFA}" destId="{B93F17D1-E4B2-504F-9520-37B6AE7F5388}" srcOrd="6" destOrd="0" presId="urn:microsoft.com/office/officeart/2005/8/layout/pyramid2"/>
    <dgm:cxn modelId="{AAFC29F5-9456-2947-A0AF-3C5C2C7D55C9}" type="presParOf" srcId="{BD776335-2F9F-42DD-B87C-390DF57A6BFA}" destId="{7941B026-E499-E441-9D22-B73E0E77C2AD}" srcOrd="7" destOrd="0" presId="urn:microsoft.com/office/officeart/2005/8/layout/pyramid2"/>
    <dgm:cxn modelId="{9CDFD874-3170-42DD-B0DE-BA2BEADE6710}" type="presParOf" srcId="{BD776335-2F9F-42DD-B87C-390DF57A6BFA}" destId="{5CFFC828-8525-4C08-90C3-5123C70C7034}" srcOrd="8" destOrd="0" presId="urn:microsoft.com/office/officeart/2005/8/layout/pyramid2"/>
    <dgm:cxn modelId="{8E75882B-050A-4C1B-9369-A9B6505BB2C6}" type="presParOf" srcId="{BD776335-2F9F-42DD-B87C-390DF57A6BFA}" destId="{57D2F8BC-7912-4C8B-8346-78A0B9A8C492}" srcOrd="9" destOrd="0" presId="urn:microsoft.com/office/officeart/2005/8/layout/pyramid2"/>
    <dgm:cxn modelId="{E3878944-3B45-4D95-A60B-A4037E60BA7D}" type="presParOf" srcId="{BD776335-2F9F-42DD-B87C-390DF57A6BFA}" destId="{D87E1FF2-48D2-4D31-A4B5-4BA858C4195D}" srcOrd="10" destOrd="0" presId="urn:microsoft.com/office/officeart/2005/8/layout/pyramid2"/>
    <dgm:cxn modelId="{6AA92F49-4671-44E7-AB94-D7C8CD2B97A4}" type="presParOf" srcId="{BD776335-2F9F-42DD-B87C-390DF57A6BFA}" destId="{2AAC1781-D0E6-4DDF-9B41-0FD56A36C5C4}" srcOrd="11" destOrd="0" presId="urn:microsoft.com/office/officeart/2005/8/layout/pyramid2"/>
    <dgm:cxn modelId="{9F02258A-7498-4F89-B431-2E802719348E}" type="presParOf" srcId="{BD776335-2F9F-42DD-B87C-390DF57A6BFA}" destId="{3DF4B164-8CD3-4002-9D01-9AC5978C1989}" srcOrd="12" destOrd="0" presId="urn:microsoft.com/office/officeart/2005/8/layout/pyramid2"/>
    <dgm:cxn modelId="{66CAFB08-8147-4C0C-83B4-F86B9068C33F}" type="presParOf" srcId="{BD776335-2F9F-42DD-B87C-390DF57A6BFA}" destId="{78ED4E7B-03E3-4AC0-88C3-1E72B16C701A}" srcOrd="13" destOrd="0" presId="urn:microsoft.com/office/officeart/2005/8/layout/pyramid2"/>
    <dgm:cxn modelId="{9EE7F531-A2BC-4C9D-B43E-4FAA9A6BAE6F}" type="presParOf" srcId="{BD776335-2F9F-42DD-B87C-390DF57A6BFA}" destId="{F6704285-2298-44EA-AF92-04FE52E7CAC1}" srcOrd="14" destOrd="0" presId="urn:microsoft.com/office/officeart/2005/8/layout/pyramid2"/>
    <dgm:cxn modelId="{13337939-6F6F-4EEC-AA97-21FC4C9E727C}" type="presParOf" srcId="{BD776335-2F9F-42DD-B87C-390DF57A6BFA}" destId="{FFE83DEB-7048-460A-9EA3-A0D63CB1616B}" srcOrd="1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EA07E-A62D-455B-9146-1034A4081C8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l-GR"/>
        </a:p>
      </dgm:t>
    </dgm:pt>
    <dgm:pt modelId="{0E6B94F8-3435-4C1B-AC4F-3CC3A2EB5484}">
      <dgm:prSet custT="1"/>
      <dgm:spPr/>
      <dgm:t>
        <a:bodyPr/>
        <a:lstStyle/>
        <a:p>
          <a:pPr rtl="0"/>
          <a:r>
            <a:rPr lang="el-GR" sz="1000" i="0"/>
            <a:t>Διαμόρφωση Νομοθετικού πλαισίου </a:t>
          </a:r>
          <a:r>
            <a:rPr lang="el-GR" sz="1000"/>
            <a:t>ΦΕΚ Α 55/10-3-2023, νόμος 5029/2023 </a:t>
          </a:r>
        </a:p>
      </dgm:t>
    </dgm:pt>
    <dgm:pt modelId="{C89BF75C-676F-4246-86FA-66316905A631}" type="parTrans" cxnId="{9942AD03-6BA0-4701-9344-A045B1378C3A}">
      <dgm:prSet/>
      <dgm:spPr/>
      <dgm:t>
        <a:bodyPr/>
        <a:lstStyle/>
        <a:p>
          <a:endParaRPr lang="el-GR"/>
        </a:p>
      </dgm:t>
    </dgm:pt>
    <dgm:pt modelId="{2B398F28-B430-4F96-9F75-B6A88799DB68}" type="sibTrans" cxnId="{9942AD03-6BA0-4701-9344-A045B1378C3A}">
      <dgm:prSet/>
      <dgm:spPr/>
      <dgm:t>
        <a:bodyPr/>
        <a:lstStyle/>
        <a:p>
          <a:endParaRPr lang="el-GR"/>
        </a:p>
      </dgm:t>
    </dgm:pt>
    <dgm:pt modelId="{89784112-0C61-47BB-AAA3-0C945E42BF66}">
      <dgm:prSet custT="1"/>
      <dgm:spPr/>
      <dgm:t>
        <a:bodyPr/>
        <a:lstStyle/>
        <a:p>
          <a:pPr rtl="0"/>
          <a:r>
            <a:rPr lang="el-GR" sz="1000" i="0"/>
            <a:t>Τεχνικές πρόληψης </a:t>
          </a:r>
          <a:endParaRPr lang="el-GR" sz="1000"/>
        </a:p>
      </dgm:t>
    </dgm:pt>
    <dgm:pt modelId="{005497EE-9F53-458C-AE7B-32CCAED28570}" type="parTrans" cxnId="{2C4B0249-6987-4DED-8D21-6F4232BEA2E9}">
      <dgm:prSet/>
      <dgm:spPr/>
      <dgm:t>
        <a:bodyPr/>
        <a:lstStyle/>
        <a:p>
          <a:endParaRPr lang="el-GR"/>
        </a:p>
      </dgm:t>
    </dgm:pt>
    <dgm:pt modelId="{70DFA47D-71EC-4E95-91D7-FB3B62B857BC}" type="sibTrans" cxnId="{2C4B0249-6987-4DED-8D21-6F4232BEA2E9}">
      <dgm:prSet/>
      <dgm:spPr/>
      <dgm:t>
        <a:bodyPr/>
        <a:lstStyle/>
        <a:p>
          <a:endParaRPr lang="el-GR"/>
        </a:p>
      </dgm:t>
    </dgm:pt>
    <dgm:pt modelId="{546884F8-9636-4BFA-A172-301718738A20}">
      <dgm:prSet custT="1"/>
      <dgm:spPr/>
      <dgm:t>
        <a:bodyPr/>
        <a:lstStyle/>
        <a:p>
          <a:pPr algn="ctr" rtl="0"/>
          <a:r>
            <a:rPr lang="el-GR" sz="1000"/>
            <a:t>Δίκτυα ενημέρωσης, πρόληψης κι αντιμετώπισης </a:t>
          </a:r>
        </a:p>
      </dgm:t>
    </dgm:pt>
    <dgm:pt modelId="{6EDE6375-15E1-48C2-A12C-1BB5A29F802C}" type="parTrans" cxnId="{FDD495EE-DFE1-4EB6-B3E9-8BCFD672EF84}">
      <dgm:prSet/>
      <dgm:spPr/>
      <dgm:t>
        <a:bodyPr/>
        <a:lstStyle/>
        <a:p>
          <a:endParaRPr lang="el-GR"/>
        </a:p>
      </dgm:t>
    </dgm:pt>
    <dgm:pt modelId="{C7641641-202F-429A-8987-CAD80BD53473}" type="sibTrans" cxnId="{FDD495EE-DFE1-4EB6-B3E9-8BCFD672EF84}">
      <dgm:prSet/>
      <dgm:spPr/>
      <dgm:t>
        <a:bodyPr/>
        <a:lstStyle/>
        <a:p>
          <a:endParaRPr lang="el-GR"/>
        </a:p>
      </dgm:t>
    </dgm:pt>
    <dgm:pt modelId="{C99A3B30-8486-403F-B007-3470F0C8F0D5}">
      <dgm:prSet custT="1"/>
      <dgm:spPr/>
      <dgm:t>
        <a:bodyPr/>
        <a:lstStyle/>
        <a:p>
          <a:pPr rtl="0"/>
          <a:r>
            <a:rPr lang="el-GR" sz="1000"/>
            <a:t>Επιμορφωτικά προγράμματα </a:t>
          </a:r>
        </a:p>
      </dgm:t>
    </dgm:pt>
    <dgm:pt modelId="{3642DCAF-3A04-4A80-B88E-691A9FE431B8}" type="parTrans" cxnId="{B10214D1-73E5-4F16-905E-AF22B8200877}">
      <dgm:prSet/>
      <dgm:spPr/>
      <dgm:t>
        <a:bodyPr/>
        <a:lstStyle/>
        <a:p>
          <a:endParaRPr lang="el-GR"/>
        </a:p>
      </dgm:t>
    </dgm:pt>
    <dgm:pt modelId="{0CCCD970-9AD7-4F55-8162-5DCA3545FF3C}" type="sibTrans" cxnId="{B10214D1-73E5-4F16-905E-AF22B8200877}">
      <dgm:prSet/>
      <dgm:spPr/>
      <dgm:t>
        <a:bodyPr/>
        <a:lstStyle/>
        <a:p>
          <a:endParaRPr lang="el-GR"/>
        </a:p>
      </dgm:t>
    </dgm:pt>
    <dgm:pt modelId="{B80BEA6B-A6C6-46C9-8C7B-A937B3FFA185}">
      <dgm:prSet custT="1"/>
      <dgm:spPr/>
      <dgm:t>
        <a:bodyPr/>
        <a:lstStyle/>
        <a:p>
          <a:pPr rtl="0"/>
          <a:r>
            <a:rPr lang="el-GR" sz="1000"/>
            <a:t>Προγράμματα παρέμβασης – Σχολικό Κλίμα – Διαμεσολάβηση</a:t>
          </a:r>
        </a:p>
      </dgm:t>
    </dgm:pt>
    <dgm:pt modelId="{7DD503BD-3669-42A7-8F32-EDA46D6E2C1B}" type="parTrans" cxnId="{3CC07E6B-7CDF-4C87-9D50-79EECF473D63}">
      <dgm:prSet/>
      <dgm:spPr/>
      <dgm:t>
        <a:bodyPr/>
        <a:lstStyle/>
        <a:p>
          <a:endParaRPr lang="el-GR"/>
        </a:p>
      </dgm:t>
    </dgm:pt>
    <dgm:pt modelId="{852EBA22-6FB6-4C59-A083-89B8C84E2E87}" type="sibTrans" cxnId="{3CC07E6B-7CDF-4C87-9D50-79EECF473D63}">
      <dgm:prSet/>
      <dgm:spPr/>
      <dgm:t>
        <a:bodyPr/>
        <a:lstStyle/>
        <a:p>
          <a:endParaRPr lang="el-GR"/>
        </a:p>
      </dgm:t>
    </dgm:pt>
    <dgm:pt modelId="{DCD80C2D-3B7B-4AE7-A8EC-C9786E806FFF}">
      <dgm:prSet custT="1"/>
      <dgm:spPr/>
      <dgm:t>
        <a:bodyPr/>
        <a:lstStyle/>
        <a:p>
          <a:pPr rtl="0"/>
          <a:r>
            <a:rPr lang="el-GR" sz="1000"/>
            <a:t>Πρωτόκολλα διαχείρισης και πρόληψης </a:t>
          </a:r>
          <a:r>
            <a:rPr lang="el-GR" sz="1000" err="1"/>
            <a:t>ενδοσχολικής</a:t>
          </a:r>
          <a:r>
            <a:rPr lang="el-GR" sz="1000"/>
            <a:t> βίας </a:t>
          </a:r>
        </a:p>
      </dgm:t>
    </dgm:pt>
    <dgm:pt modelId="{A7F6B49A-F438-45E2-9450-515DC8759A9A}" type="parTrans" cxnId="{2D26EA29-0284-4DF0-BC43-D5D60567DC35}">
      <dgm:prSet/>
      <dgm:spPr/>
      <dgm:t>
        <a:bodyPr/>
        <a:lstStyle/>
        <a:p>
          <a:endParaRPr lang="el-GR"/>
        </a:p>
      </dgm:t>
    </dgm:pt>
    <dgm:pt modelId="{10A8B04E-6F26-49FD-A782-E9746FC9D2C2}" type="sibTrans" cxnId="{2D26EA29-0284-4DF0-BC43-D5D60567DC35}">
      <dgm:prSet/>
      <dgm:spPr/>
      <dgm:t>
        <a:bodyPr/>
        <a:lstStyle/>
        <a:p>
          <a:endParaRPr lang="el-GR"/>
        </a:p>
      </dgm:t>
    </dgm:pt>
    <dgm:pt modelId="{A2073ED9-0064-46E9-9F1D-2F729873F7D4}">
      <dgm:prSet/>
      <dgm:spPr/>
      <dgm:t>
        <a:bodyPr/>
        <a:lstStyle/>
        <a:p>
          <a:pPr rtl="0"/>
          <a:endParaRPr lang="el-GR"/>
        </a:p>
      </dgm:t>
    </dgm:pt>
    <dgm:pt modelId="{95F70119-78EF-412B-B5E3-0C3D522756F6}" type="parTrans" cxnId="{C3A7DEFB-CD25-4405-AF17-67E01D00B3B4}">
      <dgm:prSet/>
      <dgm:spPr/>
      <dgm:t>
        <a:bodyPr/>
        <a:lstStyle/>
        <a:p>
          <a:endParaRPr lang="el-GR"/>
        </a:p>
      </dgm:t>
    </dgm:pt>
    <dgm:pt modelId="{8379BA8B-3057-4A6E-A7B4-F9B95A156A23}" type="sibTrans" cxnId="{C3A7DEFB-CD25-4405-AF17-67E01D00B3B4}">
      <dgm:prSet/>
      <dgm:spPr/>
      <dgm:t>
        <a:bodyPr/>
        <a:lstStyle/>
        <a:p>
          <a:endParaRPr lang="el-GR"/>
        </a:p>
      </dgm:t>
    </dgm:pt>
    <dgm:pt modelId="{73A87445-DE8B-40A8-B6CE-CB35EE4DDA91}" type="pres">
      <dgm:prSet presAssocID="{007EA07E-A62D-455B-9146-1034A4081C8E}" presName="Name0" presStyleCnt="0">
        <dgm:presLayoutVars>
          <dgm:dir/>
          <dgm:resizeHandles val="exact"/>
        </dgm:presLayoutVars>
      </dgm:prSet>
      <dgm:spPr/>
      <dgm:t>
        <a:bodyPr/>
        <a:lstStyle/>
        <a:p>
          <a:endParaRPr lang="el-GR"/>
        </a:p>
      </dgm:t>
    </dgm:pt>
    <dgm:pt modelId="{D8E73940-0289-4330-B8AD-9CC80DAF358A}" type="pres">
      <dgm:prSet presAssocID="{007EA07E-A62D-455B-9146-1034A4081C8E}" presName="arrow" presStyleLbl="bgShp" presStyleIdx="0" presStyleCnt="1"/>
      <dgm:spPr/>
    </dgm:pt>
    <dgm:pt modelId="{2DCDBEF0-C654-4095-916E-E8ACBC2AD6B6}" type="pres">
      <dgm:prSet presAssocID="{007EA07E-A62D-455B-9146-1034A4081C8E}" presName="points" presStyleCnt="0"/>
      <dgm:spPr/>
    </dgm:pt>
    <dgm:pt modelId="{DE3E3898-17BF-4F27-98A6-EFDE82C5C640}" type="pres">
      <dgm:prSet presAssocID="{0E6B94F8-3435-4C1B-AC4F-3CC3A2EB5484}" presName="compositeA" presStyleCnt="0"/>
      <dgm:spPr/>
    </dgm:pt>
    <dgm:pt modelId="{6EB5F4DB-6B1C-4CC9-916F-A5B9E032159F}" type="pres">
      <dgm:prSet presAssocID="{0E6B94F8-3435-4C1B-AC4F-3CC3A2EB5484}" presName="textA" presStyleLbl="revTx" presStyleIdx="0" presStyleCnt="7" custScaleX="158549">
        <dgm:presLayoutVars>
          <dgm:bulletEnabled val="1"/>
        </dgm:presLayoutVars>
      </dgm:prSet>
      <dgm:spPr/>
      <dgm:t>
        <a:bodyPr/>
        <a:lstStyle/>
        <a:p>
          <a:endParaRPr lang="el-GR"/>
        </a:p>
      </dgm:t>
    </dgm:pt>
    <dgm:pt modelId="{59221C2C-9CD6-4C40-80D9-D84AD9FB6EE3}" type="pres">
      <dgm:prSet presAssocID="{0E6B94F8-3435-4C1B-AC4F-3CC3A2EB5484}" presName="circleA" presStyleLbl="node1" presStyleIdx="0" presStyleCnt="7"/>
      <dgm:spPr/>
    </dgm:pt>
    <dgm:pt modelId="{1C8140C0-FE6D-445B-938A-0182205396D0}" type="pres">
      <dgm:prSet presAssocID="{0E6B94F8-3435-4C1B-AC4F-3CC3A2EB5484}" presName="spaceA" presStyleCnt="0"/>
      <dgm:spPr/>
    </dgm:pt>
    <dgm:pt modelId="{5879AC66-B2C5-4E1F-BC40-7F4DD544B282}" type="pres">
      <dgm:prSet presAssocID="{2B398F28-B430-4F96-9F75-B6A88799DB68}" presName="space" presStyleCnt="0"/>
      <dgm:spPr/>
    </dgm:pt>
    <dgm:pt modelId="{DB598186-8DF4-421E-8A4A-4C7F336F6B28}" type="pres">
      <dgm:prSet presAssocID="{89784112-0C61-47BB-AAA3-0C945E42BF66}" presName="compositeB" presStyleCnt="0"/>
      <dgm:spPr/>
    </dgm:pt>
    <dgm:pt modelId="{A3A9EF01-4339-4541-9C5A-2586F3B62852}" type="pres">
      <dgm:prSet presAssocID="{89784112-0C61-47BB-AAA3-0C945E42BF66}" presName="textB" presStyleLbl="revTx" presStyleIdx="1" presStyleCnt="7" custScaleX="128629">
        <dgm:presLayoutVars>
          <dgm:bulletEnabled val="1"/>
        </dgm:presLayoutVars>
      </dgm:prSet>
      <dgm:spPr/>
      <dgm:t>
        <a:bodyPr/>
        <a:lstStyle/>
        <a:p>
          <a:endParaRPr lang="el-GR"/>
        </a:p>
      </dgm:t>
    </dgm:pt>
    <dgm:pt modelId="{60F33AA9-7769-4A49-ADE9-28F1A9ACAADC}" type="pres">
      <dgm:prSet presAssocID="{89784112-0C61-47BB-AAA3-0C945E42BF66}" presName="circleB" presStyleLbl="node1" presStyleIdx="1" presStyleCnt="7"/>
      <dgm:spPr/>
    </dgm:pt>
    <dgm:pt modelId="{C0607B87-CC50-487A-9B36-E587A9042F40}" type="pres">
      <dgm:prSet presAssocID="{89784112-0C61-47BB-AAA3-0C945E42BF66}" presName="spaceB" presStyleCnt="0"/>
      <dgm:spPr/>
    </dgm:pt>
    <dgm:pt modelId="{3227E58D-6CD9-46BF-8E39-3C61D23E638E}" type="pres">
      <dgm:prSet presAssocID="{70DFA47D-71EC-4E95-91D7-FB3B62B857BC}" presName="space" presStyleCnt="0"/>
      <dgm:spPr/>
    </dgm:pt>
    <dgm:pt modelId="{31FED874-7545-4F7D-89F8-2E79ABA9284B}" type="pres">
      <dgm:prSet presAssocID="{546884F8-9636-4BFA-A172-301718738A20}" presName="compositeA" presStyleCnt="0"/>
      <dgm:spPr/>
    </dgm:pt>
    <dgm:pt modelId="{58118ADC-A609-4C74-9D94-90BFD7FCC14B}" type="pres">
      <dgm:prSet presAssocID="{546884F8-9636-4BFA-A172-301718738A20}" presName="textA" presStyleLbl="revTx" presStyleIdx="2" presStyleCnt="7" custScaleX="161178" custScaleY="104466">
        <dgm:presLayoutVars>
          <dgm:bulletEnabled val="1"/>
        </dgm:presLayoutVars>
      </dgm:prSet>
      <dgm:spPr/>
      <dgm:t>
        <a:bodyPr/>
        <a:lstStyle/>
        <a:p>
          <a:endParaRPr lang="el-GR"/>
        </a:p>
      </dgm:t>
    </dgm:pt>
    <dgm:pt modelId="{0B57989B-E41C-4E65-AFCB-6B3C38CEFCED}" type="pres">
      <dgm:prSet presAssocID="{546884F8-9636-4BFA-A172-301718738A20}" presName="circleA" presStyleLbl="node1" presStyleIdx="2" presStyleCnt="7"/>
      <dgm:spPr/>
    </dgm:pt>
    <dgm:pt modelId="{72789EB6-994D-480D-B1C5-204101209CBE}" type="pres">
      <dgm:prSet presAssocID="{546884F8-9636-4BFA-A172-301718738A20}" presName="spaceA" presStyleCnt="0"/>
      <dgm:spPr/>
    </dgm:pt>
    <dgm:pt modelId="{D21542EA-81F9-48BC-9DB9-FD10C773FD76}" type="pres">
      <dgm:prSet presAssocID="{C7641641-202F-429A-8987-CAD80BD53473}" presName="space" presStyleCnt="0"/>
      <dgm:spPr/>
    </dgm:pt>
    <dgm:pt modelId="{892C0167-8BED-481E-B35D-71055700DD67}" type="pres">
      <dgm:prSet presAssocID="{C99A3B30-8486-403F-B007-3470F0C8F0D5}" presName="compositeB" presStyleCnt="0"/>
      <dgm:spPr/>
    </dgm:pt>
    <dgm:pt modelId="{66DD2DFF-D625-49BA-A26E-73EC5FB080AA}" type="pres">
      <dgm:prSet presAssocID="{C99A3B30-8486-403F-B007-3470F0C8F0D5}" presName="textB" presStyleLbl="revTx" presStyleIdx="3" presStyleCnt="7" custScaleX="181810">
        <dgm:presLayoutVars>
          <dgm:bulletEnabled val="1"/>
        </dgm:presLayoutVars>
      </dgm:prSet>
      <dgm:spPr/>
      <dgm:t>
        <a:bodyPr/>
        <a:lstStyle/>
        <a:p>
          <a:endParaRPr lang="el-GR"/>
        </a:p>
      </dgm:t>
    </dgm:pt>
    <dgm:pt modelId="{4ECCB9F4-4AAD-4535-9084-05602EBB81EE}" type="pres">
      <dgm:prSet presAssocID="{C99A3B30-8486-403F-B007-3470F0C8F0D5}" presName="circleB" presStyleLbl="node1" presStyleIdx="3" presStyleCnt="7"/>
      <dgm:spPr/>
    </dgm:pt>
    <dgm:pt modelId="{2FF81332-ADF5-408C-841F-115792CE1522}" type="pres">
      <dgm:prSet presAssocID="{C99A3B30-8486-403F-B007-3470F0C8F0D5}" presName="spaceB" presStyleCnt="0"/>
      <dgm:spPr/>
    </dgm:pt>
    <dgm:pt modelId="{85854B6D-994C-4BB0-B6A6-A8D7367CE3C1}" type="pres">
      <dgm:prSet presAssocID="{0CCCD970-9AD7-4F55-8162-5DCA3545FF3C}" presName="space" presStyleCnt="0"/>
      <dgm:spPr/>
    </dgm:pt>
    <dgm:pt modelId="{5A11FA15-A968-45D0-93D6-11DE2FD2560E}" type="pres">
      <dgm:prSet presAssocID="{B80BEA6B-A6C6-46C9-8C7B-A937B3FFA185}" presName="compositeA" presStyleCnt="0"/>
      <dgm:spPr/>
    </dgm:pt>
    <dgm:pt modelId="{71D760B9-3D6B-458A-9B3A-36707A376305}" type="pres">
      <dgm:prSet presAssocID="{B80BEA6B-A6C6-46C9-8C7B-A937B3FFA185}" presName="textA" presStyleLbl="revTx" presStyleIdx="4" presStyleCnt="7" custScaleX="186414" custScaleY="99212">
        <dgm:presLayoutVars>
          <dgm:bulletEnabled val="1"/>
        </dgm:presLayoutVars>
      </dgm:prSet>
      <dgm:spPr/>
      <dgm:t>
        <a:bodyPr/>
        <a:lstStyle/>
        <a:p>
          <a:endParaRPr lang="el-GR"/>
        </a:p>
      </dgm:t>
    </dgm:pt>
    <dgm:pt modelId="{3B561E5E-49E3-48BD-AF3A-22478ED90028}" type="pres">
      <dgm:prSet presAssocID="{B80BEA6B-A6C6-46C9-8C7B-A937B3FFA185}" presName="circleA" presStyleLbl="node1" presStyleIdx="4" presStyleCnt="7"/>
      <dgm:spPr/>
    </dgm:pt>
    <dgm:pt modelId="{CBBA1BEE-D961-4EDC-AD2A-8CEA4EDF43EE}" type="pres">
      <dgm:prSet presAssocID="{B80BEA6B-A6C6-46C9-8C7B-A937B3FFA185}" presName="spaceA" presStyleCnt="0"/>
      <dgm:spPr/>
    </dgm:pt>
    <dgm:pt modelId="{9600E63E-B346-4CDD-903F-FE9151F8FCC1}" type="pres">
      <dgm:prSet presAssocID="{852EBA22-6FB6-4C59-A083-89B8C84E2E87}" presName="space" presStyleCnt="0"/>
      <dgm:spPr/>
    </dgm:pt>
    <dgm:pt modelId="{555F7453-8440-467C-8FF3-FA0BDF5B2097}" type="pres">
      <dgm:prSet presAssocID="{DCD80C2D-3B7B-4AE7-A8EC-C9786E806FFF}" presName="compositeB" presStyleCnt="0"/>
      <dgm:spPr/>
    </dgm:pt>
    <dgm:pt modelId="{70C78EBC-5D99-4D7A-8331-64FF5431E2F5}" type="pres">
      <dgm:prSet presAssocID="{DCD80C2D-3B7B-4AE7-A8EC-C9786E806FFF}" presName="textB" presStyleLbl="revTx" presStyleIdx="5" presStyleCnt="7" custScaleX="154200">
        <dgm:presLayoutVars>
          <dgm:bulletEnabled val="1"/>
        </dgm:presLayoutVars>
      </dgm:prSet>
      <dgm:spPr/>
      <dgm:t>
        <a:bodyPr/>
        <a:lstStyle/>
        <a:p>
          <a:endParaRPr lang="el-GR"/>
        </a:p>
      </dgm:t>
    </dgm:pt>
    <dgm:pt modelId="{FC461438-4BF7-425B-B9B4-3124AF5D25AD}" type="pres">
      <dgm:prSet presAssocID="{DCD80C2D-3B7B-4AE7-A8EC-C9786E806FFF}" presName="circleB" presStyleLbl="node1" presStyleIdx="5" presStyleCnt="7"/>
      <dgm:spPr/>
    </dgm:pt>
    <dgm:pt modelId="{0E0D7A78-2415-402D-B3D1-8F98FF8B95F4}" type="pres">
      <dgm:prSet presAssocID="{DCD80C2D-3B7B-4AE7-A8EC-C9786E806FFF}" presName="spaceB" presStyleCnt="0"/>
      <dgm:spPr/>
    </dgm:pt>
    <dgm:pt modelId="{E4259802-63F5-4CA5-B433-F645EE4AEA84}" type="pres">
      <dgm:prSet presAssocID="{10A8B04E-6F26-49FD-A782-E9746FC9D2C2}" presName="space" presStyleCnt="0"/>
      <dgm:spPr/>
    </dgm:pt>
    <dgm:pt modelId="{83F57896-7B0A-4775-9EFA-E5467A2766A6}" type="pres">
      <dgm:prSet presAssocID="{A2073ED9-0064-46E9-9F1D-2F729873F7D4}" presName="compositeA" presStyleCnt="0"/>
      <dgm:spPr/>
    </dgm:pt>
    <dgm:pt modelId="{99BB4ECE-B30D-4CD1-AD7B-D77E46181A9F}" type="pres">
      <dgm:prSet presAssocID="{A2073ED9-0064-46E9-9F1D-2F729873F7D4}" presName="textA" presStyleLbl="revTx" presStyleIdx="6" presStyleCnt="7">
        <dgm:presLayoutVars>
          <dgm:bulletEnabled val="1"/>
        </dgm:presLayoutVars>
      </dgm:prSet>
      <dgm:spPr/>
      <dgm:t>
        <a:bodyPr/>
        <a:lstStyle/>
        <a:p>
          <a:endParaRPr lang="el-GR"/>
        </a:p>
      </dgm:t>
    </dgm:pt>
    <dgm:pt modelId="{4A33E5B9-573C-44D2-9EE6-5633C260FB66}" type="pres">
      <dgm:prSet presAssocID="{A2073ED9-0064-46E9-9F1D-2F729873F7D4}" presName="circleA" presStyleLbl="node1" presStyleIdx="6" presStyleCnt="7"/>
      <dgm:spPr/>
    </dgm:pt>
    <dgm:pt modelId="{505AACC1-5974-430B-B987-7979BC7DFCCA}" type="pres">
      <dgm:prSet presAssocID="{A2073ED9-0064-46E9-9F1D-2F729873F7D4}" presName="spaceA" presStyleCnt="0"/>
      <dgm:spPr/>
    </dgm:pt>
  </dgm:ptLst>
  <dgm:cxnLst>
    <dgm:cxn modelId="{970EE372-893A-4025-B033-182536372262}" type="presOf" srcId="{546884F8-9636-4BFA-A172-301718738A20}" destId="{58118ADC-A609-4C74-9D94-90BFD7FCC14B}" srcOrd="0" destOrd="0" presId="urn:microsoft.com/office/officeart/2005/8/layout/hProcess11"/>
    <dgm:cxn modelId="{87F5079A-95E4-4D0B-B250-E4C82B48354F}" type="presOf" srcId="{A2073ED9-0064-46E9-9F1D-2F729873F7D4}" destId="{99BB4ECE-B30D-4CD1-AD7B-D77E46181A9F}" srcOrd="0" destOrd="0" presId="urn:microsoft.com/office/officeart/2005/8/layout/hProcess11"/>
    <dgm:cxn modelId="{FDD495EE-DFE1-4EB6-B3E9-8BCFD672EF84}" srcId="{007EA07E-A62D-455B-9146-1034A4081C8E}" destId="{546884F8-9636-4BFA-A172-301718738A20}" srcOrd="2" destOrd="0" parTransId="{6EDE6375-15E1-48C2-A12C-1BB5A29F802C}" sibTransId="{C7641641-202F-429A-8987-CAD80BD53473}"/>
    <dgm:cxn modelId="{9596DCD5-5584-4C20-8E73-31F2973E463E}" type="presOf" srcId="{C99A3B30-8486-403F-B007-3470F0C8F0D5}" destId="{66DD2DFF-D625-49BA-A26E-73EC5FB080AA}" srcOrd="0" destOrd="0" presId="urn:microsoft.com/office/officeart/2005/8/layout/hProcess11"/>
    <dgm:cxn modelId="{C3A7DEFB-CD25-4405-AF17-67E01D00B3B4}" srcId="{007EA07E-A62D-455B-9146-1034A4081C8E}" destId="{A2073ED9-0064-46E9-9F1D-2F729873F7D4}" srcOrd="6" destOrd="0" parTransId="{95F70119-78EF-412B-B5E3-0C3D522756F6}" sibTransId="{8379BA8B-3057-4A6E-A7B4-F9B95A156A23}"/>
    <dgm:cxn modelId="{2C4B0249-6987-4DED-8D21-6F4232BEA2E9}" srcId="{007EA07E-A62D-455B-9146-1034A4081C8E}" destId="{89784112-0C61-47BB-AAA3-0C945E42BF66}" srcOrd="1" destOrd="0" parTransId="{005497EE-9F53-458C-AE7B-32CCAED28570}" sibTransId="{70DFA47D-71EC-4E95-91D7-FB3B62B857BC}"/>
    <dgm:cxn modelId="{E45ECCFF-2418-451D-BDC9-C59F31256744}" type="presOf" srcId="{B80BEA6B-A6C6-46C9-8C7B-A937B3FFA185}" destId="{71D760B9-3D6B-458A-9B3A-36707A376305}" srcOrd="0" destOrd="0" presId="urn:microsoft.com/office/officeart/2005/8/layout/hProcess11"/>
    <dgm:cxn modelId="{1BBF68A3-D097-43D3-A2C8-50ED4773309A}" type="presOf" srcId="{007EA07E-A62D-455B-9146-1034A4081C8E}" destId="{73A87445-DE8B-40A8-B6CE-CB35EE4DDA91}" srcOrd="0" destOrd="0" presId="urn:microsoft.com/office/officeart/2005/8/layout/hProcess11"/>
    <dgm:cxn modelId="{031E3CAC-ECA5-4F8B-843E-8F319157D0C0}" type="presOf" srcId="{0E6B94F8-3435-4C1B-AC4F-3CC3A2EB5484}" destId="{6EB5F4DB-6B1C-4CC9-916F-A5B9E032159F}" srcOrd="0" destOrd="0" presId="urn:microsoft.com/office/officeart/2005/8/layout/hProcess11"/>
    <dgm:cxn modelId="{9942AD03-6BA0-4701-9344-A045B1378C3A}" srcId="{007EA07E-A62D-455B-9146-1034A4081C8E}" destId="{0E6B94F8-3435-4C1B-AC4F-3CC3A2EB5484}" srcOrd="0" destOrd="0" parTransId="{C89BF75C-676F-4246-86FA-66316905A631}" sibTransId="{2B398F28-B430-4F96-9F75-B6A88799DB68}"/>
    <dgm:cxn modelId="{2D26EA29-0284-4DF0-BC43-D5D60567DC35}" srcId="{007EA07E-A62D-455B-9146-1034A4081C8E}" destId="{DCD80C2D-3B7B-4AE7-A8EC-C9786E806FFF}" srcOrd="5" destOrd="0" parTransId="{A7F6B49A-F438-45E2-9450-515DC8759A9A}" sibTransId="{10A8B04E-6F26-49FD-A782-E9746FC9D2C2}"/>
    <dgm:cxn modelId="{B10214D1-73E5-4F16-905E-AF22B8200877}" srcId="{007EA07E-A62D-455B-9146-1034A4081C8E}" destId="{C99A3B30-8486-403F-B007-3470F0C8F0D5}" srcOrd="3" destOrd="0" parTransId="{3642DCAF-3A04-4A80-B88E-691A9FE431B8}" sibTransId="{0CCCD970-9AD7-4F55-8162-5DCA3545FF3C}"/>
    <dgm:cxn modelId="{76B57085-63BA-4EFA-ACEB-AC481B89643F}" type="presOf" srcId="{89784112-0C61-47BB-AAA3-0C945E42BF66}" destId="{A3A9EF01-4339-4541-9C5A-2586F3B62852}" srcOrd="0" destOrd="0" presId="urn:microsoft.com/office/officeart/2005/8/layout/hProcess11"/>
    <dgm:cxn modelId="{BC64AE33-BB70-43D5-A653-4F1E351CC352}" type="presOf" srcId="{DCD80C2D-3B7B-4AE7-A8EC-C9786E806FFF}" destId="{70C78EBC-5D99-4D7A-8331-64FF5431E2F5}" srcOrd="0" destOrd="0" presId="urn:microsoft.com/office/officeart/2005/8/layout/hProcess11"/>
    <dgm:cxn modelId="{3CC07E6B-7CDF-4C87-9D50-79EECF473D63}" srcId="{007EA07E-A62D-455B-9146-1034A4081C8E}" destId="{B80BEA6B-A6C6-46C9-8C7B-A937B3FFA185}" srcOrd="4" destOrd="0" parTransId="{7DD503BD-3669-42A7-8F32-EDA46D6E2C1B}" sibTransId="{852EBA22-6FB6-4C59-A083-89B8C84E2E87}"/>
    <dgm:cxn modelId="{9F37DF01-9841-4F38-BF46-6232EEA29E5A}" type="presParOf" srcId="{73A87445-DE8B-40A8-B6CE-CB35EE4DDA91}" destId="{D8E73940-0289-4330-B8AD-9CC80DAF358A}" srcOrd="0" destOrd="0" presId="urn:microsoft.com/office/officeart/2005/8/layout/hProcess11"/>
    <dgm:cxn modelId="{44DCE646-C9C7-4C19-ABC1-49FEEFD0F72E}" type="presParOf" srcId="{73A87445-DE8B-40A8-B6CE-CB35EE4DDA91}" destId="{2DCDBEF0-C654-4095-916E-E8ACBC2AD6B6}" srcOrd="1" destOrd="0" presId="urn:microsoft.com/office/officeart/2005/8/layout/hProcess11"/>
    <dgm:cxn modelId="{4F8AB496-527C-463E-A31A-D3568EAAA269}" type="presParOf" srcId="{2DCDBEF0-C654-4095-916E-E8ACBC2AD6B6}" destId="{DE3E3898-17BF-4F27-98A6-EFDE82C5C640}" srcOrd="0" destOrd="0" presId="urn:microsoft.com/office/officeart/2005/8/layout/hProcess11"/>
    <dgm:cxn modelId="{B56DC918-958D-4AB0-981D-FF36F72D0777}" type="presParOf" srcId="{DE3E3898-17BF-4F27-98A6-EFDE82C5C640}" destId="{6EB5F4DB-6B1C-4CC9-916F-A5B9E032159F}" srcOrd="0" destOrd="0" presId="urn:microsoft.com/office/officeart/2005/8/layout/hProcess11"/>
    <dgm:cxn modelId="{7E137728-6BB5-4484-A3B5-E8E2F82FFF62}" type="presParOf" srcId="{DE3E3898-17BF-4F27-98A6-EFDE82C5C640}" destId="{59221C2C-9CD6-4C40-80D9-D84AD9FB6EE3}" srcOrd="1" destOrd="0" presId="urn:microsoft.com/office/officeart/2005/8/layout/hProcess11"/>
    <dgm:cxn modelId="{2D7221AB-58D2-411F-B0E1-AE42D90A3E07}" type="presParOf" srcId="{DE3E3898-17BF-4F27-98A6-EFDE82C5C640}" destId="{1C8140C0-FE6D-445B-938A-0182205396D0}" srcOrd="2" destOrd="0" presId="urn:microsoft.com/office/officeart/2005/8/layout/hProcess11"/>
    <dgm:cxn modelId="{9881BF71-16A8-486F-862A-8F5146B6CB1F}" type="presParOf" srcId="{2DCDBEF0-C654-4095-916E-E8ACBC2AD6B6}" destId="{5879AC66-B2C5-4E1F-BC40-7F4DD544B282}" srcOrd="1" destOrd="0" presId="urn:microsoft.com/office/officeart/2005/8/layout/hProcess11"/>
    <dgm:cxn modelId="{9170445B-178F-48FA-974F-8F2E0A18142E}" type="presParOf" srcId="{2DCDBEF0-C654-4095-916E-E8ACBC2AD6B6}" destId="{DB598186-8DF4-421E-8A4A-4C7F336F6B28}" srcOrd="2" destOrd="0" presId="urn:microsoft.com/office/officeart/2005/8/layout/hProcess11"/>
    <dgm:cxn modelId="{D831411A-B973-44D4-B27B-D15722DD7279}" type="presParOf" srcId="{DB598186-8DF4-421E-8A4A-4C7F336F6B28}" destId="{A3A9EF01-4339-4541-9C5A-2586F3B62852}" srcOrd="0" destOrd="0" presId="urn:microsoft.com/office/officeart/2005/8/layout/hProcess11"/>
    <dgm:cxn modelId="{E343907D-D8AA-42F5-92AA-447FD3707361}" type="presParOf" srcId="{DB598186-8DF4-421E-8A4A-4C7F336F6B28}" destId="{60F33AA9-7769-4A49-ADE9-28F1A9ACAADC}" srcOrd="1" destOrd="0" presId="urn:microsoft.com/office/officeart/2005/8/layout/hProcess11"/>
    <dgm:cxn modelId="{2539426C-91D3-4710-976A-2686E6DD2CFE}" type="presParOf" srcId="{DB598186-8DF4-421E-8A4A-4C7F336F6B28}" destId="{C0607B87-CC50-487A-9B36-E587A9042F40}" srcOrd="2" destOrd="0" presId="urn:microsoft.com/office/officeart/2005/8/layout/hProcess11"/>
    <dgm:cxn modelId="{ECBDBA37-AC38-41C9-94C9-E0FCD448EAD3}" type="presParOf" srcId="{2DCDBEF0-C654-4095-916E-E8ACBC2AD6B6}" destId="{3227E58D-6CD9-46BF-8E39-3C61D23E638E}" srcOrd="3" destOrd="0" presId="urn:microsoft.com/office/officeart/2005/8/layout/hProcess11"/>
    <dgm:cxn modelId="{EEC6F3DF-0F23-441C-ABC2-574C03881AEF}" type="presParOf" srcId="{2DCDBEF0-C654-4095-916E-E8ACBC2AD6B6}" destId="{31FED874-7545-4F7D-89F8-2E79ABA9284B}" srcOrd="4" destOrd="0" presId="urn:microsoft.com/office/officeart/2005/8/layout/hProcess11"/>
    <dgm:cxn modelId="{6DD5AC35-8F4C-4B13-BB8F-7F80293448FC}" type="presParOf" srcId="{31FED874-7545-4F7D-89F8-2E79ABA9284B}" destId="{58118ADC-A609-4C74-9D94-90BFD7FCC14B}" srcOrd="0" destOrd="0" presId="urn:microsoft.com/office/officeart/2005/8/layout/hProcess11"/>
    <dgm:cxn modelId="{1B304003-A5FB-443B-BA7A-9F67C5CA9DE3}" type="presParOf" srcId="{31FED874-7545-4F7D-89F8-2E79ABA9284B}" destId="{0B57989B-E41C-4E65-AFCB-6B3C38CEFCED}" srcOrd="1" destOrd="0" presId="urn:microsoft.com/office/officeart/2005/8/layout/hProcess11"/>
    <dgm:cxn modelId="{4C796848-BEF0-4FA6-82F6-A72D8D5D4EA3}" type="presParOf" srcId="{31FED874-7545-4F7D-89F8-2E79ABA9284B}" destId="{72789EB6-994D-480D-B1C5-204101209CBE}" srcOrd="2" destOrd="0" presId="urn:microsoft.com/office/officeart/2005/8/layout/hProcess11"/>
    <dgm:cxn modelId="{86707D4A-924F-4876-946B-2C532B56BC85}" type="presParOf" srcId="{2DCDBEF0-C654-4095-916E-E8ACBC2AD6B6}" destId="{D21542EA-81F9-48BC-9DB9-FD10C773FD76}" srcOrd="5" destOrd="0" presId="urn:microsoft.com/office/officeart/2005/8/layout/hProcess11"/>
    <dgm:cxn modelId="{1E77DEA4-7EEA-4DBF-BCA7-68F2484EC40B}" type="presParOf" srcId="{2DCDBEF0-C654-4095-916E-E8ACBC2AD6B6}" destId="{892C0167-8BED-481E-B35D-71055700DD67}" srcOrd="6" destOrd="0" presId="urn:microsoft.com/office/officeart/2005/8/layout/hProcess11"/>
    <dgm:cxn modelId="{AC1C3D02-021E-4516-8606-0CAD551DBD1B}" type="presParOf" srcId="{892C0167-8BED-481E-B35D-71055700DD67}" destId="{66DD2DFF-D625-49BA-A26E-73EC5FB080AA}" srcOrd="0" destOrd="0" presId="urn:microsoft.com/office/officeart/2005/8/layout/hProcess11"/>
    <dgm:cxn modelId="{F0234BC3-3875-4EAD-A98C-DABAE7977D56}" type="presParOf" srcId="{892C0167-8BED-481E-B35D-71055700DD67}" destId="{4ECCB9F4-4AAD-4535-9084-05602EBB81EE}" srcOrd="1" destOrd="0" presId="urn:microsoft.com/office/officeart/2005/8/layout/hProcess11"/>
    <dgm:cxn modelId="{9BA683EB-1575-4088-87BA-ED88DE3665D6}" type="presParOf" srcId="{892C0167-8BED-481E-B35D-71055700DD67}" destId="{2FF81332-ADF5-408C-841F-115792CE1522}" srcOrd="2" destOrd="0" presId="urn:microsoft.com/office/officeart/2005/8/layout/hProcess11"/>
    <dgm:cxn modelId="{A5849074-AF49-4C59-9B97-76E0DAD028D2}" type="presParOf" srcId="{2DCDBEF0-C654-4095-916E-E8ACBC2AD6B6}" destId="{85854B6D-994C-4BB0-B6A6-A8D7367CE3C1}" srcOrd="7" destOrd="0" presId="urn:microsoft.com/office/officeart/2005/8/layout/hProcess11"/>
    <dgm:cxn modelId="{1DEF19FC-443C-47A1-AC4D-C4E9ABFB1936}" type="presParOf" srcId="{2DCDBEF0-C654-4095-916E-E8ACBC2AD6B6}" destId="{5A11FA15-A968-45D0-93D6-11DE2FD2560E}" srcOrd="8" destOrd="0" presId="urn:microsoft.com/office/officeart/2005/8/layout/hProcess11"/>
    <dgm:cxn modelId="{764172FA-303F-42F1-BC61-A9C1318246F7}" type="presParOf" srcId="{5A11FA15-A968-45D0-93D6-11DE2FD2560E}" destId="{71D760B9-3D6B-458A-9B3A-36707A376305}" srcOrd="0" destOrd="0" presId="urn:microsoft.com/office/officeart/2005/8/layout/hProcess11"/>
    <dgm:cxn modelId="{64391863-0115-4E2D-B01F-4701CC4F665A}" type="presParOf" srcId="{5A11FA15-A968-45D0-93D6-11DE2FD2560E}" destId="{3B561E5E-49E3-48BD-AF3A-22478ED90028}" srcOrd="1" destOrd="0" presId="urn:microsoft.com/office/officeart/2005/8/layout/hProcess11"/>
    <dgm:cxn modelId="{E9CB39D7-0E6A-4848-A7B4-743E2C240C9B}" type="presParOf" srcId="{5A11FA15-A968-45D0-93D6-11DE2FD2560E}" destId="{CBBA1BEE-D961-4EDC-AD2A-8CEA4EDF43EE}" srcOrd="2" destOrd="0" presId="urn:microsoft.com/office/officeart/2005/8/layout/hProcess11"/>
    <dgm:cxn modelId="{7432EAEF-606A-4F22-9321-0BFE836461A5}" type="presParOf" srcId="{2DCDBEF0-C654-4095-916E-E8ACBC2AD6B6}" destId="{9600E63E-B346-4CDD-903F-FE9151F8FCC1}" srcOrd="9" destOrd="0" presId="urn:microsoft.com/office/officeart/2005/8/layout/hProcess11"/>
    <dgm:cxn modelId="{99AC6E86-B2CC-4419-97E6-5480209177D2}" type="presParOf" srcId="{2DCDBEF0-C654-4095-916E-E8ACBC2AD6B6}" destId="{555F7453-8440-467C-8FF3-FA0BDF5B2097}" srcOrd="10" destOrd="0" presId="urn:microsoft.com/office/officeart/2005/8/layout/hProcess11"/>
    <dgm:cxn modelId="{071D0BF7-5EDF-4536-AE2F-FD5AEEC4DA01}" type="presParOf" srcId="{555F7453-8440-467C-8FF3-FA0BDF5B2097}" destId="{70C78EBC-5D99-4D7A-8331-64FF5431E2F5}" srcOrd="0" destOrd="0" presId="urn:microsoft.com/office/officeart/2005/8/layout/hProcess11"/>
    <dgm:cxn modelId="{1B777250-C0BA-4F63-8EA9-1E6F01A5C5BF}" type="presParOf" srcId="{555F7453-8440-467C-8FF3-FA0BDF5B2097}" destId="{FC461438-4BF7-425B-B9B4-3124AF5D25AD}" srcOrd="1" destOrd="0" presId="urn:microsoft.com/office/officeart/2005/8/layout/hProcess11"/>
    <dgm:cxn modelId="{83BA2724-DC11-4D50-A543-D3FA5E8EBEF9}" type="presParOf" srcId="{555F7453-8440-467C-8FF3-FA0BDF5B2097}" destId="{0E0D7A78-2415-402D-B3D1-8F98FF8B95F4}" srcOrd="2" destOrd="0" presId="urn:microsoft.com/office/officeart/2005/8/layout/hProcess11"/>
    <dgm:cxn modelId="{217B310A-7C18-4CD5-88A6-20115E80F83A}" type="presParOf" srcId="{2DCDBEF0-C654-4095-916E-E8ACBC2AD6B6}" destId="{E4259802-63F5-4CA5-B433-F645EE4AEA84}" srcOrd="11" destOrd="0" presId="urn:microsoft.com/office/officeart/2005/8/layout/hProcess11"/>
    <dgm:cxn modelId="{4AB68D53-BD67-47E7-AE44-4A7656578834}" type="presParOf" srcId="{2DCDBEF0-C654-4095-916E-E8ACBC2AD6B6}" destId="{83F57896-7B0A-4775-9EFA-E5467A2766A6}" srcOrd="12" destOrd="0" presId="urn:microsoft.com/office/officeart/2005/8/layout/hProcess11"/>
    <dgm:cxn modelId="{9109B5F9-B77C-4CE6-909A-83307C8D071C}" type="presParOf" srcId="{83F57896-7B0A-4775-9EFA-E5467A2766A6}" destId="{99BB4ECE-B30D-4CD1-AD7B-D77E46181A9F}" srcOrd="0" destOrd="0" presId="urn:microsoft.com/office/officeart/2005/8/layout/hProcess11"/>
    <dgm:cxn modelId="{381C8175-E562-4A8A-BF52-D4D09B8B19B7}" type="presParOf" srcId="{83F57896-7B0A-4775-9EFA-E5467A2766A6}" destId="{4A33E5B9-573C-44D2-9EE6-5633C260FB66}" srcOrd="1" destOrd="0" presId="urn:microsoft.com/office/officeart/2005/8/layout/hProcess11"/>
    <dgm:cxn modelId="{1C0C4F69-7CB7-44C5-A05F-D9C0246891A8}" type="presParOf" srcId="{83F57896-7B0A-4775-9EFA-E5467A2766A6}" destId="{505AACC1-5974-430B-B987-7979BC7DFCC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01B873-5F4F-40A5-819D-076A5E992FE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l-GR"/>
        </a:p>
      </dgm:t>
    </dgm:pt>
    <dgm:pt modelId="{3AB83694-660B-4FFA-9803-CE610AF4C7B3}">
      <dgm:prSet custT="1"/>
      <dgm:spPr/>
      <dgm:t>
        <a:bodyPr/>
        <a:lstStyle/>
        <a:p>
          <a:pPr rtl="0"/>
          <a:r>
            <a:rPr lang="el-GR" sz="1000" i="0"/>
            <a:t>Ενημέρωση εκπαιδευτικών/ σχολείου- Ενίσχυση σχολικού περιβάλλοντος </a:t>
          </a:r>
          <a:endParaRPr lang="el-GR" sz="1000"/>
        </a:p>
      </dgm:t>
    </dgm:pt>
    <dgm:pt modelId="{B5848A97-7E17-41D0-8FDB-E04F2E2614CC}" type="parTrans" cxnId="{76B590A2-785F-44FA-9A74-3F431DD86AA6}">
      <dgm:prSet/>
      <dgm:spPr/>
      <dgm:t>
        <a:bodyPr/>
        <a:lstStyle/>
        <a:p>
          <a:endParaRPr lang="el-GR"/>
        </a:p>
      </dgm:t>
    </dgm:pt>
    <dgm:pt modelId="{656B2400-ADA4-4E24-BB14-A45E582CB7DF}" type="sibTrans" cxnId="{76B590A2-785F-44FA-9A74-3F431DD86AA6}">
      <dgm:prSet/>
      <dgm:spPr/>
      <dgm:t>
        <a:bodyPr/>
        <a:lstStyle/>
        <a:p>
          <a:endParaRPr lang="el-GR"/>
        </a:p>
      </dgm:t>
    </dgm:pt>
    <dgm:pt modelId="{F8815A75-39E4-4628-8C4B-5C1E4D8525AD}">
      <dgm:prSet custT="1"/>
      <dgm:spPr/>
      <dgm:t>
        <a:bodyPr/>
        <a:lstStyle/>
        <a:p>
          <a:pPr rtl="0"/>
          <a:r>
            <a:rPr lang="el-GR" sz="1000"/>
            <a:t>Ευαισθητοποίηση πολιτών </a:t>
          </a:r>
        </a:p>
      </dgm:t>
    </dgm:pt>
    <dgm:pt modelId="{BDE3E399-878F-445B-8695-F812A441A130}" type="parTrans" cxnId="{0CCC96B9-5292-47A1-BF4A-08256186CA71}">
      <dgm:prSet/>
      <dgm:spPr/>
      <dgm:t>
        <a:bodyPr/>
        <a:lstStyle/>
        <a:p>
          <a:endParaRPr lang="el-GR"/>
        </a:p>
      </dgm:t>
    </dgm:pt>
    <dgm:pt modelId="{56F2C841-A9F8-404E-AA98-D123121F7009}" type="sibTrans" cxnId="{0CCC96B9-5292-47A1-BF4A-08256186CA71}">
      <dgm:prSet/>
      <dgm:spPr/>
      <dgm:t>
        <a:bodyPr/>
        <a:lstStyle/>
        <a:p>
          <a:endParaRPr lang="el-GR"/>
        </a:p>
      </dgm:t>
    </dgm:pt>
    <dgm:pt modelId="{E4F1C96E-E96D-4433-818A-0091E7371B4F}">
      <dgm:prSet custT="1"/>
      <dgm:spPr/>
      <dgm:t>
        <a:bodyPr/>
        <a:lstStyle/>
        <a:p>
          <a:pPr rtl="0"/>
          <a:r>
            <a:rPr lang="el-GR" sz="1000"/>
            <a:t>Συνεργασία με τοπική κοινότητα και αρμόδιους φορείς/ οργανισμούς </a:t>
          </a:r>
        </a:p>
      </dgm:t>
    </dgm:pt>
    <dgm:pt modelId="{EFC6B9CC-8880-4E85-B7C0-B36109DF66CF}" type="parTrans" cxnId="{03549976-8789-4323-A0EC-DC1649B5E7A4}">
      <dgm:prSet/>
      <dgm:spPr/>
      <dgm:t>
        <a:bodyPr/>
        <a:lstStyle/>
        <a:p>
          <a:endParaRPr lang="el-GR"/>
        </a:p>
      </dgm:t>
    </dgm:pt>
    <dgm:pt modelId="{DCE7C3A9-E40D-46A1-AE86-7D012ACEE354}" type="sibTrans" cxnId="{03549976-8789-4323-A0EC-DC1649B5E7A4}">
      <dgm:prSet/>
      <dgm:spPr/>
      <dgm:t>
        <a:bodyPr/>
        <a:lstStyle/>
        <a:p>
          <a:endParaRPr lang="el-GR"/>
        </a:p>
      </dgm:t>
    </dgm:pt>
    <dgm:pt modelId="{1DE8109A-5AA6-4502-8A0B-47CC08E9F46C}">
      <dgm:prSet custT="1"/>
      <dgm:spPr/>
      <dgm:t>
        <a:bodyPr/>
        <a:lstStyle/>
        <a:p>
          <a:pPr rtl="0"/>
          <a:r>
            <a:rPr lang="el-GR" sz="1000"/>
            <a:t>Εφαρμογή προληπτικών μέτρων </a:t>
          </a:r>
        </a:p>
      </dgm:t>
    </dgm:pt>
    <dgm:pt modelId="{95D0344E-51C6-4418-A604-6F4A28634B1E}" type="parTrans" cxnId="{92039C55-6617-4B51-B185-CB656B9F044A}">
      <dgm:prSet/>
      <dgm:spPr/>
      <dgm:t>
        <a:bodyPr/>
        <a:lstStyle/>
        <a:p>
          <a:endParaRPr lang="el-GR"/>
        </a:p>
      </dgm:t>
    </dgm:pt>
    <dgm:pt modelId="{A69CDEA3-3E5E-4481-944A-CDFE5874BB4C}" type="sibTrans" cxnId="{92039C55-6617-4B51-B185-CB656B9F044A}">
      <dgm:prSet/>
      <dgm:spPr/>
      <dgm:t>
        <a:bodyPr/>
        <a:lstStyle/>
        <a:p>
          <a:endParaRPr lang="el-GR"/>
        </a:p>
      </dgm:t>
    </dgm:pt>
    <dgm:pt modelId="{ABDEE719-703D-4BBF-BB03-63482C459C16}">
      <dgm:prSet custT="1"/>
      <dgm:spPr/>
      <dgm:t>
        <a:bodyPr/>
        <a:lstStyle/>
        <a:p>
          <a:pPr rtl="0"/>
          <a:r>
            <a:rPr lang="el-GR" sz="1000"/>
            <a:t>Αντιμετώπιση περιστατικών εκφοβισμού</a:t>
          </a:r>
        </a:p>
      </dgm:t>
    </dgm:pt>
    <dgm:pt modelId="{B8F57B6A-BF3C-484E-A661-0DD14A08E268}" type="parTrans" cxnId="{C7A07067-5961-4013-B825-5CE7D042EF74}">
      <dgm:prSet/>
      <dgm:spPr/>
      <dgm:t>
        <a:bodyPr/>
        <a:lstStyle/>
        <a:p>
          <a:endParaRPr lang="el-GR"/>
        </a:p>
      </dgm:t>
    </dgm:pt>
    <dgm:pt modelId="{35A9E6B5-906F-4330-BA28-71480FC23217}" type="sibTrans" cxnId="{C7A07067-5961-4013-B825-5CE7D042EF74}">
      <dgm:prSet/>
      <dgm:spPr/>
      <dgm:t>
        <a:bodyPr/>
        <a:lstStyle/>
        <a:p>
          <a:endParaRPr lang="el-GR"/>
        </a:p>
      </dgm:t>
    </dgm:pt>
    <dgm:pt modelId="{FC5A840A-1573-4667-8493-982F418BAFD3}">
      <dgm:prSet custT="1"/>
      <dgm:spPr/>
      <dgm:t>
        <a:bodyPr/>
        <a:lstStyle/>
        <a:p>
          <a:pPr rtl="0"/>
          <a:r>
            <a:rPr lang="el-GR" sz="1000"/>
            <a:t>Μείωση/ εξάλειψη φαινομένου</a:t>
          </a:r>
        </a:p>
      </dgm:t>
    </dgm:pt>
    <dgm:pt modelId="{8A60993B-38D7-4413-B5AE-24FDC8051671}" type="parTrans" cxnId="{624811C9-913C-458E-B241-8E40A40DDF91}">
      <dgm:prSet/>
      <dgm:spPr/>
      <dgm:t>
        <a:bodyPr/>
        <a:lstStyle/>
        <a:p>
          <a:endParaRPr lang="el-GR"/>
        </a:p>
      </dgm:t>
    </dgm:pt>
    <dgm:pt modelId="{3AA5E472-DD3D-4EEA-8C16-FF876D811FA3}" type="sibTrans" cxnId="{624811C9-913C-458E-B241-8E40A40DDF91}">
      <dgm:prSet/>
      <dgm:spPr/>
      <dgm:t>
        <a:bodyPr/>
        <a:lstStyle/>
        <a:p>
          <a:endParaRPr lang="el-GR"/>
        </a:p>
      </dgm:t>
    </dgm:pt>
    <dgm:pt modelId="{B70BC011-CAED-4550-B83E-8EF08B518C0D}">
      <dgm:prSet custT="1"/>
      <dgm:spPr/>
      <dgm:t>
        <a:bodyPr/>
        <a:lstStyle/>
        <a:p>
          <a:r>
            <a:rPr lang="el-GR" sz="1000"/>
            <a:t>Ενίσχυση της ενεργούς </a:t>
          </a:r>
          <a:r>
            <a:rPr lang="el-GR" sz="1000" err="1"/>
            <a:t>πολιτειότητας</a:t>
          </a:r>
          <a:r>
            <a:rPr lang="el-GR" sz="1000"/>
            <a:t> </a:t>
          </a:r>
        </a:p>
      </dgm:t>
    </dgm:pt>
    <dgm:pt modelId="{C5AEE2DC-1216-4532-9DC2-1E01E6669C2C}" type="parTrans" cxnId="{3E250C6D-6F75-41D7-BFB3-5453988CE2F5}">
      <dgm:prSet/>
      <dgm:spPr/>
      <dgm:t>
        <a:bodyPr/>
        <a:lstStyle/>
        <a:p>
          <a:endParaRPr lang="el-GR"/>
        </a:p>
      </dgm:t>
    </dgm:pt>
    <dgm:pt modelId="{C531300A-91C9-4320-A43B-2585D90C6ACE}" type="sibTrans" cxnId="{3E250C6D-6F75-41D7-BFB3-5453988CE2F5}">
      <dgm:prSet/>
      <dgm:spPr/>
      <dgm:t>
        <a:bodyPr/>
        <a:lstStyle/>
        <a:p>
          <a:endParaRPr lang="el-GR"/>
        </a:p>
      </dgm:t>
    </dgm:pt>
    <dgm:pt modelId="{80E75167-A94D-418A-811F-3F72AD4F0BD8}" type="pres">
      <dgm:prSet presAssocID="{2F01B873-5F4F-40A5-819D-076A5E992FE9}" presName="rootnode" presStyleCnt="0">
        <dgm:presLayoutVars>
          <dgm:chMax/>
          <dgm:chPref/>
          <dgm:dir/>
          <dgm:animLvl val="lvl"/>
        </dgm:presLayoutVars>
      </dgm:prSet>
      <dgm:spPr/>
      <dgm:t>
        <a:bodyPr/>
        <a:lstStyle/>
        <a:p>
          <a:endParaRPr lang="el-GR"/>
        </a:p>
      </dgm:t>
    </dgm:pt>
    <dgm:pt modelId="{BABFB23A-43CD-4EE2-9919-75EBC55F6290}" type="pres">
      <dgm:prSet presAssocID="{3AB83694-660B-4FFA-9803-CE610AF4C7B3}" presName="composite" presStyleCnt="0"/>
      <dgm:spPr/>
    </dgm:pt>
    <dgm:pt modelId="{CC92BD5E-0E78-4DF2-9A45-E22F420CD431}" type="pres">
      <dgm:prSet presAssocID="{3AB83694-660B-4FFA-9803-CE610AF4C7B3}" presName="LShape" presStyleLbl="alignNode1" presStyleIdx="0" presStyleCnt="13" custLinFactNeighborX="-4163" custLinFactNeighborY="-3782"/>
      <dgm:spPr/>
    </dgm:pt>
    <dgm:pt modelId="{9368F5A8-D123-41CA-AC7D-9F5F11A3FAC5}" type="pres">
      <dgm:prSet presAssocID="{3AB83694-660B-4FFA-9803-CE610AF4C7B3}" presName="ParentText" presStyleLbl="revTx" presStyleIdx="0" presStyleCnt="7" custScaleX="123749" custLinFactNeighborX="6389" custLinFactNeighborY="8617">
        <dgm:presLayoutVars>
          <dgm:chMax val="0"/>
          <dgm:chPref val="0"/>
          <dgm:bulletEnabled val="1"/>
        </dgm:presLayoutVars>
      </dgm:prSet>
      <dgm:spPr/>
      <dgm:t>
        <a:bodyPr/>
        <a:lstStyle/>
        <a:p>
          <a:endParaRPr lang="el-GR"/>
        </a:p>
      </dgm:t>
    </dgm:pt>
    <dgm:pt modelId="{AE1333AE-FABC-4554-B97E-65C2CA94E920}" type="pres">
      <dgm:prSet presAssocID="{3AB83694-660B-4FFA-9803-CE610AF4C7B3}" presName="Triangle" presStyleLbl="alignNode1" presStyleIdx="1" presStyleCnt="13"/>
      <dgm:spPr/>
    </dgm:pt>
    <dgm:pt modelId="{D091EA73-B4A0-47B9-9EB2-69944780C7ED}" type="pres">
      <dgm:prSet presAssocID="{656B2400-ADA4-4E24-BB14-A45E582CB7DF}" presName="sibTrans" presStyleCnt="0"/>
      <dgm:spPr/>
    </dgm:pt>
    <dgm:pt modelId="{09B112CD-4D91-4B4B-86ED-33CE40E40612}" type="pres">
      <dgm:prSet presAssocID="{656B2400-ADA4-4E24-BB14-A45E582CB7DF}" presName="space" presStyleCnt="0"/>
      <dgm:spPr/>
    </dgm:pt>
    <dgm:pt modelId="{1F6E2497-A066-4049-B757-CF18588DF443}" type="pres">
      <dgm:prSet presAssocID="{F8815A75-39E4-4628-8C4B-5C1E4D8525AD}" presName="composite" presStyleCnt="0"/>
      <dgm:spPr/>
    </dgm:pt>
    <dgm:pt modelId="{DDCE5C6E-EB05-4903-91BB-489BE6A794A6}" type="pres">
      <dgm:prSet presAssocID="{F8815A75-39E4-4628-8C4B-5C1E4D8525AD}" presName="LShape" presStyleLbl="alignNode1" presStyleIdx="2" presStyleCnt="13"/>
      <dgm:spPr/>
    </dgm:pt>
    <dgm:pt modelId="{531BA446-70EA-4C57-9A7D-0929EF760A11}" type="pres">
      <dgm:prSet presAssocID="{F8815A75-39E4-4628-8C4B-5C1E4D8525AD}" presName="ParentText" presStyleLbl="revTx" presStyleIdx="1" presStyleCnt="7" custScaleX="111503" custScaleY="118108" custLinFactNeighborX="6394" custLinFactNeighborY="10641">
        <dgm:presLayoutVars>
          <dgm:chMax val="0"/>
          <dgm:chPref val="0"/>
          <dgm:bulletEnabled val="1"/>
        </dgm:presLayoutVars>
      </dgm:prSet>
      <dgm:spPr/>
      <dgm:t>
        <a:bodyPr/>
        <a:lstStyle/>
        <a:p>
          <a:endParaRPr lang="el-GR"/>
        </a:p>
      </dgm:t>
    </dgm:pt>
    <dgm:pt modelId="{2B097887-2759-41B6-A3E7-5E3A3350B2C3}" type="pres">
      <dgm:prSet presAssocID="{F8815A75-39E4-4628-8C4B-5C1E4D8525AD}" presName="Triangle" presStyleLbl="alignNode1" presStyleIdx="3" presStyleCnt="13"/>
      <dgm:spPr/>
    </dgm:pt>
    <dgm:pt modelId="{738F88FE-44DE-4965-9160-B728352BF2F9}" type="pres">
      <dgm:prSet presAssocID="{56F2C841-A9F8-404E-AA98-D123121F7009}" presName="sibTrans" presStyleCnt="0"/>
      <dgm:spPr/>
    </dgm:pt>
    <dgm:pt modelId="{EE4E8981-7B91-4E75-9E64-5062FB08E5D0}" type="pres">
      <dgm:prSet presAssocID="{56F2C841-A9F8-404E-AA98-D123121F7009}" presName="space" presStyleCnt="0"/>
      <dgm:spPr/>
    </dgm:pt>
    <dgm:pt modelId="{6C2E1ECC-7C40-48AF-9F0D-F8C6A158341D}" type="pres">
      <dgm:prSet presAssocID="{E4F1C96E-E96D-4433-818A-0091E7371B4F}" presName="composite" presStyleCnt="0"/>
      <dgm:spPr/>
    </dgm:pt>
    <dgm:pt modelId="{979A4EAC-C76F-4869-812B-02E6B11F6E76}" type="pres">
      <dgm:prSet presAssocID="{E4F1C96E-E96D-4433-818A-0091E7371B4F}" presName="LShape" presStyleLbl="alignNode1" presStyleIdx="4" presStyleCnt="13"/>
      <dgm:spPr/>
    </dgm:pt>
    <dgm:pt modelId="{633EB07E-F40C-4D67-8C9B-8D6BF7B83A37}" type="pres">
      <dgm:prSet presAssocID="{E4F1C96E-E96D-4433-818A-0091E7371B4F}" presName="ParentText" presStyleLbl="revTx" presStyleIdx="2" presStyleCnt="7" custScaleX="123412" custLinFactNeighborX="5176" custLinFactNeighborY="9657">
        <dgm:presLayoutVars>
          <dgm:chMax val="0"/>
          <dgm:chPref val="0"/>
          <dgm:bulletEnabled val="1"/>
        </dgm:presLayoutVars>
      </dgm:prSet>
      <dgm:spPr/>
      <dgm:t>
        <a:bodyPr/>
        <a:lstStyle/>
        <a:p>
          <a:endParaRPr lang="el-GR"/>
        </a:p>
      </dgm:t>
    </dgm:pt>
    <dgm:pt modelId="{546B0448-0A15-4B05-BE17-0645D8CC3CDA}" type="pres">
      <dgm:prSet presAssocID="{E4F1C96E-E96D-4433-818A-0091E7371B4F}" presName="Triangle" presStyleLbl="alignNode1" presStyleIdx="5" presStyleCnt="13"/>
      <dgm:spPr/>
    </dgm:pt>
    <dgm:pt modelId="{53C25086-8E91-4F2B-B0E2-4571303150F9}" type="pres">
      <dgm:prSet presAssocID="{DCE7C3A9-E40D-46A1-AE86-7D012ACEE354}" presName="sibTrans" presStyleCnt="0"/>
      <dgm:spPr/>
    </dgm:pt>
    <dgm:pt modelId="{FE89AD7C-8998-4E09-AD6E-70D4C159706F}" type="pres">
      <dgm:prSet presAssocID="{DCE7C3A9-E40D-46A1-AE86-7D012ACEE354}" presName="space" presStyleCnt="0"/>
      <dgm:spPr/>
    </dgm:pt>
    <dgm:pt modelId="{01B9A4D9-247F-48EB-A329-1FB3BEB5AC57}" type="pres">
      <dgm:prSet presAssocID="{1DE8109A-5AA6-4502-8A0B-47CC08E9F46C}" presName="composite" presStyleCnt="0"/>
      <dgm:spPr/>
    </dgm:pt>
    <dgm:pt modelId="{C994446B-8270-48E8-964E-C5B9571BE853}" type="pres">
      <dgm:prSet presAssocID="{1DE8109A-5AA6-4502-8A0B-47CC08E9F46C}" presName="LShape" presStyleLbl="alignNode1" presStyleIdx="6" presStyleCnt="13"/>
      <dgm:spPr/>
    </dgm:pt>
    <dgm:pt modelId="{F2DB01E0-DEB9-4C4C-BC2B-D548D2028460}" type="pres">
      <dgm:prSet presAssocID="{1DE8109A-5AA6-4502-8A0B-47CC08E9F46C}" presName="ParentText" presStyleLbl="revTx" presStyleIdx="3" presStyleCnt="7" custScaleX="112286" custScaleY="106388">
        <dgm:presLayoutVars>
          <dgm:chMax val="0"/>
          <dgm:chPref val="0"/>
          <dgm:bulletEnabled val="1"/>
        </dgm:presLayoutVars>
      </dgm:prSet>
      <dgm:spPr/>
      <dgm:t>
        <a:bodyPr/>
        <a:lstStyle/>
        <a:p>
          <a:endParaRPr lang="el-GR"/>
        </a:p>
      </dgm:t>
    </dgm:pt>
    <dgm:pt modelId="{2DEA184A-0BD0-4119-8871-2A1EE6561415}" type="pres">
      <dgm:prSet presAssocID="{1DE8109A-5AA6-4502-8A0B-47CC08E9F46C}" presName="Triangle" presStyleLbl="alignNode1" presStyleIdx="7" presStyleCnt="13"/>
      <dgm:spPr/>
    </dgm:pt>
    <dgm:pt modelId="{9F57914F-B7F9-4452-A238-CCB6AEB48CE5}" type="pres">
      <dgm:prSet presAssocID="{A69CDEA3-3E5E-4481-944A-CDFE5874BB4C}" presName="sibTrans" presStyleCnt="0"/>
      <dgm:spPr/>
    </dgm:pt>
    <dgm:pt modelId="{BE6442DB-D027-4EB3-9EFA-4236CFEF7CD1}" type="pres">
      <dgm:prSet presAssocID="{A69CDEA3-3E5E-4481-944A-CDFE5874BB4C}" presName="space" presStyleCnt="0"/>
      <dgm:spPr/>
    </dgm:pt>
    <dgm:pt modelId="{E2B1BEA0-E9E7-4750-ABED-76CAF65A0BDD}" type="pres">
      <dgm:prSet presAssocID="{ABDEE719-703D-4BBF-BB03-63482C459C16}" presName="composite" presStyleCnt="0"/>
      <dgm:spPr/>
    </dgm:pt>
    <dgm:pt modelId="{DB695D10-900E-4411-8E3B-5512D066164D}" type="pres">
      <dgm:prSet presAssocID="{ABDEE719-703D-4BBF-BB03-63482C459C16}" presName="LShape" presStyleLbl="alignNode1" presStyleIdx="8" presStyleCnt="13"/>
      <dgm:spPr/>
    </dgm:pt>
    <dgm:pt modelId="{436924EC-B6A2-4BB4-916A-5494A2E63D0A}" type="pres">
      <dgm:prSet presAssocID="{ABDEE719-703D-4BBF-BB03-63482C459C16}" presName="ParentText" presStyleLbl="revTx" presStyleIdx="4" presStyleCnt="7" custScaleX="116670" custScaleY="94582" custLinFactNeighborX="4476">
        <dgm:presLayoutVars>
          <dgm:chMax val="0"/>
          <dgm:chPref val="0"/>
          <dgm:bulletEnabled val="1"/>
        </dgm:presLayoutVars>
      </dgm:prSet>
      <dgm:spPr/>
      <dgm:t>
        <a:bodyPr/>
        <a:lstStyle/>
        <a:p>
          <a:endParaRPr lang="el-GR"/>
        </a:p>
      </dgm:t>
    </dgm:pt>
    <dgm:pt modelId="{BD2BDA18-AD95-4AB6-9C4E-9B779F9DF378}" type="pres">
      <dgm:prSet presAssocID="{ABDEE719-703D-4BBF-BB03-63482C459C16}" presName="Triangle" presStyleLbl="alignNode1" presStyleIdx="9" presStyleCnt="13"/>
      <dgm:spPr/>
    </dgm:pt>
    <dgm:pt modelId="{D2142397-83FF-4528-94F2-04398616DCC3}" type="pres">
      <dgm:prSet presAssocID="{35A9E6B5-906F-4330-BA28-71480FC23217}" presName="sibTrans" presStyleCnt="0"/>
      <dgm:spPr/>
    </dgm:pt>
    <dgm:pt modelId="{4A0EA33C-1F99-47FF-8595-1A8E5914E16A}" type="pres">
      <dgm:prSet presAssocID="{35A9E6B5-906F-4330-BA28-71480FC23217}" presName="space" presStyleCnt="0"/>
      <dgm:spPr/>
    </dgm:pt>
    <dgm:pt modelId="{22A04313-83A2-4E22-AB4B-1F1C4A6F80FD}" type="pres">
      <dgm:prSet presAssocID="{FC5A840A-1573-4667-8493-982F418BAFD3}" presName="composite" presStyleCnt="0"/>
      <dgm:spPr/>
    </dgm:pt>
    <dgm:pt modelId="{2D51C576-9714-4D51-86DC-06C7BF55CAB8}" type="pres">
      <dgm:prSet presAssocID="{FC5A840A-1573-4667-8493-982F418BAFD3}" presName="LShape" presStyleLbl="alignNode1" presStyleIdx="10" presStyleCnt="13"/>
      <dgm:spPr/>
    </dgm:pt>
    <dgm:pt modelId="{2F6B15CE-CB35-41C3-AD50-9C1952144917}" type="pres">
      <dgm:prSet presAssocID="{FC5A840A-1573-4667-8493-982F418BAFD3}" presName="ParentText" presStyleLbl="revTx" presStyleIdx="5" presStyleCnt="7">
        <dgm:presLayoutVars>
          <dgm:chMax val="0"/>
          <dgm:chPref val="0"/>
          <dgm:bulletEnabled val="1"/>
        </dgm:presLayoutVars>
      </dgm:prSet>
      <dgm:spPr/>
      <dgm:t>
        <a:bodyPr/>
        <a:lstStyle/>
        <a:p>
          <a:endParaRPr lang="el-GR"/>
        </a:p>
      </dgm:t>
    </dgm:pt>
    <dgm:pt modelId="{1BCDEB24-E5ED-4C47-AE0A-99A55AC808E3}" type="pres">
      <dgm:prSet presAssocID="{FC5A840A-1573-4667-8493-982F418BAFD3}" presName="Triangle" presStyleLbl="alignNode1" presStyleIdx="11" presStyleCnt="13"/>
      <dgm:spPr/>
    </dgm:pt>
    <dgm:pt modelId="{16C55FF9-4488-4A96-8B88-A49A659BE2BA}" type="pres">
      <dgm:prSet presAssocID="{3AA5E472-DD3D-4EEA-8C16-FF876D811FA3}" presName="sibTrans" presStyleCnt="0"/>
      <dgm:spPr/>
    </dgm:pt>
    <dgm:pt modelId="{EB7734ED-FE87-4E10-953E-789C368DAC29}" type="pres">
      <dgm:prSet presAssocID="{3AA5E472-DD3D-4EEA-8C16-FF876D811FA3}" presName="space" presStyleCnt="0"/>
      <dgm:spPr/>
    </dgm:pt>
    <dgm:pt modelId="{806357E0-5AF6-4010-97A3-5E6B7B9E8FDA}" type="pres">
      <dgm:prSet presAssocID="{B70BC011-CAED-4550-B83E-8EF08B518C0D}" presName="composite" presStyleCnt="0"/>
      <dgm:spPr/>
    </dgm:pt>
    <dgm:pt modelId="{CB1A2C2B-0E50-4611-BD3F-259FAD302C53}" type="pres">
      <dgm:prSet presAssocID="{B70BC011-CAED-4550-B83E-8EF08B518C0D}" presName="LShape" presStyleLbl="alignNode1" presStyleIdx="12" presStyleCnt="13"/>
      <dgm:spPr/>
    </dgm:pt>
    <dgm:pt modelId="{7A3BD64F-4955-4FA0-8621-E10ED1BDCA06}" type="pres">
      <dgm:prSet presAssocID="{B70BC011-CAED-4550-B83E-8EF08B518C0D}" presName="ParentText" presStyleLbl="revTx" presStyleIdx="6" presStyleCnt="7" custScaleX="119810" custScaleY="117693" custLinFactNeighborX="11442" custLinFactNeighborY="6863">
        <dgm:presLayoutVars>
          <dgm:chMax val="0"/>
          <dgm:chPref val="0"/>
          <dgm:bulletEnabled val="1"/>
        </dgm:presLayoutVars>
      </dgm:prSet>
      <dgm:spPr/>
      <dgm:t>
        <a:bodyPr/>
        <a:lstStyle/>
        <a:p>
          <a:endParaRPr lang="el-GR"/>
        </a:p>
      </dgm:t>
    </dgm:pt>
  </dgm:ptLst>
  <dgm:cxnLst>
    <dgm:cxn modelId="{3E250C6D-6F75-41D7-BFB3-5453988CE2F5}" srcId="{2F01B873-5F4F-40A5-819D-076A5E992FE9}" destId="{B70BC011-CAED-4550-B83E-8EF08B518C0D}" srcOrd="6" destOrd="0" parTransId="{C5AEE2DC-1216-4532-9DC2-1E01E6669C2C}" sibTransId="{C531300A-91C9-4320-A43B-2585D90C6ACE}"/>
    <dgm:cxn modelId="{92039C55-6617-4B51-B185-CB656B9F044A}" srcId="{2F01B873-5F4F-40A5-819D-076A5E992FE9}" destId="{1DE8109A-5AA6-4502-8A0B-47CC08E9F46C}" srcOrd="3" destOrd="0" parTransId="{95D0344E-51C6-4418-A604-6F4A28634B1E}" sibTransId="{A69CDEA3-3E5E-4481-944A-CDFE5874BB4C}"/>
    <dgm:cxn modelId="{DA50D3CA-1959-4529-8D11-4D1E18822932}" type="presOf" srcId="{ABDEE719-703D-4BBF-BB03-63482C459C16}" destId="{436924EC-B6A2-4BB4-916A-5494A2E63D0A}" srcOrd="0" destOrd="0" presId="urn:microsoft.com/office/officeart/2009/3/layout/StepUpProcess"/>
    <dgm:cxn modelId="{0DECD145-F9B7-482C-BB13-6E04A9818C5B}" type="presOf" srcId="{FC5A840A-1573-4667-8493-982F418BAFD3}" destId="{2F6B15CE-CB35-41C3-AD50-9C1952144917}" srcOrd="0" destOrd="0" presId="urn:microsoft.com/office/officeart/2009/3/layout/StepUpProcess"/>
    <dgm:cxn modelId="{624811C9-913C-458E-B241-8E40A40DDF91}" srcId="{2F01B873-5F4F-40A5-819D-076A5E992FE9}" destId="{FC5A840A-1573-4667-8493-982F418BAFD3}" srcOrd="5" destOrd="0" parTransId="{8A60993B-38D7-4413-B5AE-24FDC8051671}" sibTransId="{3AA5E472-DD3D-4EEA-8C16-FF876D811FA3}"/>
    <dgm:cxn modelId="{03549976-8789-4323-A0EC-DC1649B5E7A4}" srcId="{2F01B873-5F4F-40A5-819D-076A5E992FE9}" destId="{E4F1C96E-E96D-4433-818A-0091E7371B4F}" srcOrd="2" destOrd="0" parTransId="{EFC6B9CC-8880-4E85-B7C0-B36109DF66CF}" sibTransId="{DCE7C3A9-E40D-46A1-AE86-7D012ACEE354}"/>
    <dgm:cxn modelId="{76B590A2-785F-44FA-9A74-3F431DD86AA6}" srcId="{2F01B873-5F4F-40A5-819D-076A5E992FE9}" destId="{3AB83694-660B-4FFA-9803-CE610AF4C7B3}" srcOrd="0" destOrd="0" parTransId="{B5848A97-7E17-41D0-8FDB-E04F2E2614CC}" sibTransId="{656B2400-ADA4-4E24-BB14-A45E582CB7DF}"/>
    <dgm:cxn modelId="{1C5F6878-AAF0-43F6-996D-EED83B17BC82}" type="presOf" srcId="{1DE8109A-5AA6-4502-8A0B-47CC08E9F46C}" destId="{F2DB01E0-DEB9-4C4C-BC2B-D548D2028460}" srcOrd="0" destOrd="0" presId="urn:microsoft.com/office/officeart/2009/3/layout/StepUpProcess"/>
    <dgm:cxn modelId="{C7A07067-5961-4013-B825-5CE7D042EF74}" srcId="{2F01B873-5F4F-40A5-819D-076A5E992FE9}" destId="{ABDEE719-703D-4BBF-BB03-63482C459C16}" srcOrd="4" destOrd="0" parTransId="{B8F57B6A-BF3C-484E-A661-0DD14A08E268}" sibTransId="{35A9E6B5-906F-4330-BA28-71480FC23217}"/>
    <dgm:cxn modelId="{9E2703E1-5131-4813-8024-10BB4E92C9CE}" type="presOf" srcId="{2F01B873-5F4F-40A5-819D-076A5E992FE9}" destId="{80E75167-A94D-418A-811F-3F72AD4F0BD8}" srcOrd="0" destOrd="0" presId="urn:microsoft.com/office/officeart/2009/3/layout/StepUpProcess"/>
    <dgm:cxn modelId="{FEF16892-1E00-4FB2-96CB-E06549C7DCB4}" type="presOf" srcId="{B70BC011-CAED-4550-B83E-8EF08B518C0D}" destId="{7A3BD64F-4955-4FA0-8621-E10ED1BDCA06}" srcOrd="0" destOrd="0" presId="urn:microsoft.com/office/officeart/2009/3/layout/StepUpProcess"/>
    <dgm:cxn modelId="{45C901A7-D83C-400E-91F1-185D7040B665}" type="presOf" srcId="{E4F1C96E-E96D-4433-818A-0091E7371B4F}" destId="{633EB07E-F40C-4D67-8C9B-8D6BF7B83A37}" srcOrd="0" destOrd="0" presId="urn:microsoft.com/office/officeart/2009/3/layout/StepUpProcess"/>
    <dgm:cxn modelId="{2EF10A8F-C480-4CD2-ABF2-9A32F56D07D7}" type="presOf" srcId="{3AB83694-660B-4FFA-9803-CE610AF4C7B3}" destId="{9368F5A8-D123-41CA-AC7D-9F5F11A3FAC5}" srcOrd="0" destOrd="0" presId="urn:microsoft.com/office/officeart/2009/3/layout/StepUpProcess"/>
    <dgm:cxn modelId="{0CCC96B9-5292-47A1-BF4A-08256186CA71}" srcId="{2F01B873-5F4F-40A5-819D-076A5E992FE9}" destId="{F8815A75-39E4-4628-8C4B-5C1E4D8525AD}" srcOrd="1" destOrd="0" parTransId="{BDE3E399-878F-445B-8695-F812A441A130}" sibTransId="{56F2C841-A9F8-404E-AA98-D123121F7009}"/>
    <dgm:cxn modelId="{2787DED0-1A96-42F9-9CCD-137C1F4EF5F5}" type="presOf" srcId="{F8815A75-39E4-4628-8C4B-5C1E4D8525AD}" destId="{531BA446-70EA-4C57-9A7D-0929EF760A11}" srcOrd="0" destOrd="0" presId="urn:microsoft.com/office/officeart/2009/3/layout/StepUpProcess"/>
    <dgm:cxn modelId="{39753318-7EC6-4561-A601-FF14E2BC087B}" type="presParOf" srcId="{80E75167-A94D-418A-811F-3F72AD4F0BD8}" destId="{BABFB23A-43CD-4EE2-9919-75EBC55F6290}" srcOrd="0" destOrd="0" presId="urn:microsoft.com/office/officeart/2009/3/layout/StepUpProcess"/>
    <dgm:cxn modelId="{FE0B12BA-0380-4E57-8BB1-622C55CF9A94}" type="presParOf" srcId="{BABFB23A-43CD-4EE2-9919-75EBC55F6290}" destId="{CC92BD5E-0E78-4DF2-9A45-E22F420CD431}" srcOrd="0" destOrd="0" presId="urn:microsoft.com/office/officeart/2009/3/layout/StepUpProcess"/>
    <dgm:cxn modelId="{ABF0A154-414A-4DF1-B744-6CF48A1CF770}" type="presParOf" srcId="{BABFB23A-43CD-4EE2-9919-75EBC55F6290}" destId="{9368F5A8-D123-41CA-AC7D-9F5F11A3FAC5}" srcOrd="1" destOrd="0" presId="urn:microsoft.com/office/officeart/2009/3/layout/StepUpProcess"/>
    <dgm:cxn modelId="{B51E7577-7677-4158-800A-C59E88394ECB}" type="presParOf" srcId="{BABFB23A-43CD-4EE2-9919-75EBC55F6290}" destId="{AE1333AE-FABC-4554-B97E-65C2CA94E920}" srcOrd="2" destOrd="0" presId="urn:microsoft.com/office/officeart/2009/3/layout/StepUpProcess"/>
    <dgm:cxn modelId="{AFB20165-D613-41AC-A779-980DAE9405C8}" type="presParOf" srcId="{80E75167-A94D-418A-811F-3F72AD4F0BD8}" destId="{D091EA73-B4A0-47B9-9EB2-69944780C7ED}" srcOrd="1" destOrd="0" presId="urn:microsoft.com/office/officeart/2009/3/layout/StepUpProcess"/>
    <dgm:cxn modelId="{D6B1AD15-1466-4380-9A9E-A4F8CCD1A3D7}" type="presParOf" srcId="{D091EA73-B4A0-47B9-9EB2-69944780C7ED}" destId="{09B112CD-4D91-4B4B-86ED-33CE40E40612}" srcOrd="0" destOrd="0" presId="urn:microsoft.com/office/officeart/2009/3/layout/StepUpProcess"/>
    <dgm:cxn modelId="{76DD5246-C7DE-4A93-91E4-4D7DFB8BF08E}" type="presParOf" srcId="{80E75167-A94D-418A-811F-3F72AD4F0BD8}" destId="{1F6E2497-A066-4049-B757-CF18588DF443}" srcOrd="2" destOrd="0" presId="urn:microsoft.com/office/officeart/2009/3/layout/StepUpProcess"/>
    <dgm:cxn modelId="{9792732E-C900-46C9-9ED9-9A3FDD077ED3}" type="presParOf" srcId="{1F6E2497-A066-4049-B757-CF18588DF443}" destId="{DDCE5C6E-EB05-4903-91BB-489BE6A794A6}" srcOrd="0" destOrd="0" presId="urn:microsoft.com/office/officeart/2009/3/layout/StepUpProcess"/>
    <dgm:cxn modelId="{FBBEF54E-E21B-4E8D-BA42-B14244ECDF3F}" type="presParOf" srcId="{1F6E2497-A066-4049-B757-CF18588DF443}" destId="{531BA446-70EA-4C57-9A7D-0929EF760A11}" srcOrd="1" destOrd="0" presId="urn:microsoft.com/office/officeart/2009/3/layout/StepUpProcess"/>
    <dgm:cxn modelId="{EC4FC6A6-4813-4985-AF1D-A82A5F0576AD}" type="presParOf" srcId="{1F6E2497-A066-4049-B757-CF18588DF443}" destId="{2B097887-2759-41B6-A3E7-5E3A3350B2C3}" srcOrd="2" destOrd="0" presId="urn:microsoft.com/office/officeart/2009/3/layout/StepUpProcess"/>
    <dgm:cxn modelId="{A99F91F3-3135-409A-8FD9-6241EEB85A3A}" type="presParOf" srcId="{80E75167-A94D-418A-811F-3F72AD4F0BD8}" destId="{738F88FE-44DE-4965-9160-B728352BF2F9}" srcOrd="3" destOrd="0" presId="urn:microsoft.com/office/officeart/2009/3/layout/StepUpProcess"/>
    <dgm:cxn modelId="{94BED69E-805B-45D9-9620-7503C6174AEF}" type="presParOf" srcId="{738F88FE-44DE-4965-9160-B728352BF2F9}" destId="{EE4E8981-7B91-4E75-9E64-5062FB08E5D0}" srcOrd="0" destOrd="0" presId="urn:microsoft.com/office/officeart/2009/3/layout/StepUpProcess"/>
    <dgm:cxn modelId="{B4CACD3F-D0F3-4800-9FE1-FD73379C494C}" type="presParOf" srcId="{80E75167-A94D-418A-811F-3F72AD4F0BD8}" destId="{6C2E1ECC-7C40-48AF-9F0D-F8C6A158341D}" srcOrd="4" destOrd="0" presId="urn:microsoft.com/office/officeart/2009/3/layout/StepUpProcess"/>
    <dgm:cxn modelId="{1A01FCFB-4323-4A03-A061-4F1CD599BEA3}" type="presParOf" srcId="{6C2E1ECC-7C40-48AF-9F0D-F8C6A158341D}" destId="{979A4EAC-C76F-4869-812B-02E6B11F6E76}" srcOrd="0" destOrd="0" presId="urn:microsoft.com/office/officeart/2009/3/layout/StepUpProcess"/>
    <dgm:cxn modelId="{03F8072A-F4F5-4EDF-A152-6A61CF256283}" type="presParOf" srcId="{6C2E1ECC-7C40-48AF-9F0D-F8C6A158341D}" destId="{633EB07E-F40C-4D67-8C9B-8D6BF7B83A37}" srcOrd="1" destOrd="0" presId="urn:microsoft.com/office/officeart/2009/3/layout/StepUpProcess"/>
    <dgm:cxn modelId="{88E1717C-E772-4ADB-91D4-64831B095DBE}" type="presParOf" srcId="{6C2E1ECC-7C40-48AF-9F0D-F8C6A158341D}" destId="{546B0448-0A15-4B05-BE17-0645D8CC3CDA}" srcOrd="2" destOrd="0" presId="urn:microsoft.com/office/officeart/2009/3/layout/StepUpProcess"/>
    <dgm:cxn modelId="{303E1484-9291-4314-B896-8C87AF16CC24}" type="presParOf" srcId="{80E75167-A94D-418A-811F-3F72AD4F0BD8}" destId="{53C25086-8E91-4F2B-B0E2-4571303150F9}" srcOrd="5" destOrd="0" presId="urn:microsoft.com/office/officeart/2009/3/layout/StepUpProcess"/>
    <dgm:cxn modelId="{DEADB31C-CE9A-4684-A60A-BA91A7F626B9}" type="presParOf" srcId="{53C25086-8E91-4F2B-B0E2-4571303150F9}" destId="{FE89AD7C-8998-4E09-AD6E-70D4C159706F}" srcOrd="0" destOrd="0" presId="urn:microsoft.com/office/officeart/2009/3/layout/StepUpProcess"/>
    <dgm:cxn modelId="{900C114A-1ED4-4731-983D-4BBCCA8E099F}" type="presParOf" srcId="{80E75167-A94D-418A-811F-3F72AD4F0BD8}" destId="{01B9A4D9-247F-48EB-A329-1FB3BEB5AC57}" srcOrd="6" destOrd="0" presId="urn:microsoft.com/office/officeart/2009/3/layout/StepUpProcess"/>
    <dgm:cxn modelId="{390DB802-A1E1-4155-88CF-341DA83E4747}" type="presParOf" srcId="{01B9A4D9-247F-48EB-A329-1FB3BEB5AC57}" destId="{C994446B-8270-48E8-964E-C5B9571BE853}" srcOrd="0" destOrd="0" presId="urn:microsoft.com/office/officeart/2009/3/layout/StepUpProcess"/>
    <dgm:cxn modelId="{F9A8942E-578A-4CA9-BBE8-E1E45488D1AA}" type="presParOf" srcId="{01B9A4D9-247F-48EB-A329-1FB3BEB5AC57}" destId="{F2DB01E0-DEB9-4C4C-BC2B-D548D2028460}" srcOrd="1" destOrd="0" presId="urn:microsoft.com/office/officeart/2009/3/layout/StepUpProcess"/>
    <dgm:cxn modelId="{0A3AD982-8279-4C92-997B-31A5829E4E11}" type="presParOf" srcId="{01B9A4D9-247F-48EB-A329-1FB3BEB5AC57}" destId="{2DEA184A-0BD0-4119-8871-2A1EE6561415}" srcOrd="2" destOrd="0" presId="urn:microsoft.com/office/officeart/2009/3/layout/StepUpProcess"/>
    <dgm:cxn modelId="{D1B96E07-5D8A-404E-85B6-4F69028507A1}" type="presParOf" srcId="{80E75167-A94D-418A-811F-3F72AD4F0BD8}" destId="{9F57914F-B7F9-4452-A238-CCB6AEB48CE5}" srcOrd="7" destOrd="0" presId="urn:microsoft.com/office/officeart/2009/3/layout/StepUpProcess"/>
    <dgm:cxn modelId="{F5336692-E0CF-489A-AF2F-75203577F53F}" type="presParOf" srcId="{9F57914F-B7F9-4452-A238-CCB6AEB48CE5}" destId="{BE6442DB-D027-4EB3-9EFA-4236CFEF7CD1}" srcOrd="0" destOrd="0" presId="urn:microsoft.com/office/officeart/2009/3/layout/StepUpProcess"/>
    <dgm:cxn modelId="{D5DB4570-A9BF-42CA-AF2A-FED03750E6F3}" type="presParOf" srcId="{80E75167-A94D-418A-811F-3F72AD4F0BD8}" destId="{E2B1BEA0-E9E7-4750-ABED-76CAF65A0BDD}" srcOrd="8" destOrd="0" presId="urn:microsoft.com/office/officeart/2009/3/layout/StepUpProcess"/>
    <dgm:cxn modelId="{97115CBC-A2A1-4AC2-9136-5706477DD5B8}" type="presParOf" srcId="{E2B1BEA0-E9E7-4750-ABED-76CAF65A0BDD}" destId="{DB695D10-900E-4411-8E3B-5512D066164D}" srcOrd="0" destOrd="0" presId="urn:microsoft.com/office/officeart/2009/3/layout/StepUpProcess"/>
    <dgm:cxn modelId="{D6CDD9E2-6649-4658-B15B-A0C0B5B4AB4E}" type="presParOf" srcId="{E2B1BEA0-E9E7-4750-ABED-76CAF65A0BDD}" destId="{436924EC-B6A2-4BB4-916A-5494A2E63D0A}" srcOrd="1" destOrd="0" presId="urn:microsoft.com/office/officeart/2009/3/layout/StepUpProcess"/>
    <dgm:cxn modelId="{C1197ACE-61C3-44DF-A492-F97DC87AF66A}" type="presParOf" srcId="{E2B1BEA0-E9E7-4750-ABED-76CAF65A0BDD}" destId="{BD2BDA18-AD95-4AB6-9C4E-9B779F9DF378}" srcOrd="2" destOrd="0" presId="urn:microsoft.com/office/officeart/2009/3/layout/StepUpProcess"/>
    <dgm:cxn modelId="{80FDA3F4-52D3-4F02-A2A6-0A2E611CE810}" type="presParOf" srcId="{80E75167-A94D-418A-811F-3F72AD4F0BD8}" destId="{D2142397-83FF-4528-94F2-04398616DCC3}" srcOrd="9" destOrd="0" presId="urn:microsoft.com/office/officeart/2009/3/layout/StepUpProcess"/>
    <dgm:cxn modelId="{9FBCAB0C-94AB-4D4C-90D2-B86E5AC5E859}" type="presParOf" srcId="{D2142397-83FF-4528-94F2-04398616DCC3}" destId="{4A0EA33C-1F99-47FF-8595-1A8E5914E16A}" srcOrd="0" destOrd="0" presId="urn:microsoft.com/office/officeart/2009/3/layout/StepUpProcess"/>
    <dgm:cxn modelId="{EA50DBA5-3BF5-4674-B18C-197D221C79E4}" type="presParOf" srcId="{80E75167-A94D-418A-811F-3F72AD4F0BD8}" destId="{22A04313-83A2-4E22-AB4B-1F1C4A6F80FD}" srcOrd="10" destOrd="0" presId="urn:microsoft.com/office/officeart/2009/3/layout/StepUpProcess"/>
    <dgm:cxn modelId="{7E03E301-0790-464C-A7E4-84B2E42224BD}" type="presParOf" srcId="{22A04313-83A2-4E22-AB4B-1F1C4A6F80FD}" destId="{2D51C576-9714-4D51-86DC-06C7BF55CAB8}" srcOrd="0" destOrd="0" presId="urn:microsoft.com/office/officeart/2009/3/layout/StepUpProcess"/>
    <dgm:cxn modelId="{C4F5BAE8-33D1-49F8-A3AD-DD063C436A1B}" type="presParOf" srcId="{22A04313-83A2-4E22-AB4B-1F1C4A6F80FD}" destId="{2F6B15CE-CB35-41C3-AD50-9C1952144917}" srcOrd="1" destOrd="0" presId="urn:microsoft.com/office/officeart/2009/3/layout/StepUpProcess"/>
    <dgm:cxn modelId="{2ADEA08E-0996-4543-8ACF-B82AC2BF5712}" type="presParOf" srcId="{22A04313-83A2-4E22-AB4B-1F1C4A6F80FD}" destId="{1BCDEB24-E5ED-4C47-AE0A-99A55AC808E3}" srcOrd="2" destOrd="0" presId="urn:microsoft.com/office/officeart/2009/3/layout/StepUpProcess"/>
    <dgm:cxn modelId="{D58CE7F0-AAB8-4E57-900E-9B0AFE85513C}" type="presParOf" srcId="{80E75167-A94D-418A-811F-3F72AD4F0BD8}" destId="{16C55FF9-4488-4A96-8B88-A49A659BE2BA}" srcOrd="11" destOrd="0" presId="urn:microsoft.com/office/officeart/2009/3/layout/StepUpProcess"/>
    <dgm:cxn modelId="{1E25BD24-E538-48FC-A458-A5A398C8F03A}" type="presParOf" srcId="{16C55FF9-4488-4A96-8B88-A49A659BE2BA}" destId="{EB7734ED-FE87-4E10-953E-789C368DAC29}" srcOrd="0" destOrd="0" presId="urn:microsoft.com/office/officeart/2009/3/layout/StepUpProcess"/>
    <dgm:cxn modelId="{72608A0A-0EB5-40F6-88EA-2D8D892C59D0}" type="presParOf" srcId="{80E75167-A94D-418A-811F-3F72AD4F0BD8}" destId="{806357E0-5AF6-4010-97A3-5E6B7B9E8FDA}" srcOrd="12" destOrd="0" presId="urn:microsoft.com/office/officeart/2009/3/layout/StepUpProcess"/>
    <dgm:cxn modelId="{C9719111-4BA9-42C8-8D05-4EC281634FA0}" type="presParOf" srcId="{806357E0-5AF6-4010-97A3-5E6B7B9E8FDA}" destId="{CB1A2C2B-0E50-4611-BD3F-259FAD302C53}" srcOrd="0" destOrd="0" presId="urn:microsoft.com/office/officeart/2009/3/layout/StepUpProcess"/>
    <dgm:cxn modelId="{FAB019F0-82AC-47F2-B469-50D930CAF2C8}" type="presParOf" srcId="{806357E0-5AF6-4010-97A3-5E6B7B9E8FDA}" destId="{7A3BD64F-4955-4FA0-8621-E10ED1BDCA0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6B1416-19E9-44D1-8A9F-D68227CD2D8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l-GR"/>
        </a:p>
      </dgm:t>
    </dgm:pt>
    <dgm:pt modelId="{26997546-21E6-495D-889B-E63DB26CD8DB}">
      <dgm:prSet phldrT="[Κείμενο]" custT="1"/>
      <dgm:spPr/>
      <dgm:t>
        <a:bodyPr/>
        <a:lstStyle/>
        <a:p>
          <a:pPr algn="just"/>
          <a:r>
            <a:rPr lang="el-GR" sz="1400"/>
            <a:t>ένα μικροσύστημα </a:t>
          </a:r>
        </a:p>
      </dgm:t>
    </dgm:pt>
    <dgm:pt modelId="{598A5890-90E0-4545-9B0F-B8A9D5731CF3}" type="parTrans" cxnId="{E9FF88CF-31BC-4079-A524-E0AC86CAADCC}">
      <dgm:prSet/>
      <dgm:spPr/>
      <dgm:t>
        <a:bodyPr/>
        <a:lstStyle/>
        <a:p>
          <a:endParaRPr lang="el-GR"/>
        </a:p>
      </dgm:t>
    </dgm:pt>
    <dgm:pt modelId="{B144BB68-459B-4860-9B48-697BF10BFF25}" type="sibTrans" cxnId="{E9FF88CF-31BC-4079-A524-E0AC86CAADCC}">
      <dgm:prSet/>
      <dgm:spPr/>
      <dgm:t>
        <a:bodyPr/>
        <a:lstStyle/>
        <a:p>
          <a:endParaRPr lang="el-GR"/>
        </a:p>
      </dgm:t>
    </dgm:pt>
    <dgm:pt modelId="{49E96852-3E27-4972-A782-E83354C38599}">
      <dgm:prSet phldrT="[Κείμενο]" custT="1"/>
      <dgm:spPr>
        <a:blipFill rotWithShape="0">
          <a:blip xmlns:r="http://schemas.openxmlformats.org/officeDocument/2006/relationships" r:embed="rId1"/>
          <a:stretch>
            <a:fillRect/>
          </a:stretch>
        </a:blipFill>
      </dgm:spPr>
      <dgm:t>
        <a:bodyPr/>
        <a:lstStyle/>
        <a:p>
          <a:pPr algn="l"/>
          <a:r>
            <a:rPr lang="el-GR" sz="1400"/>
            <a:t>Γονείς, αδέλφια, συνομήλικοι, σχολείο, γειτονιά </a:t>
          </a:r>
          <a:endParaRPr lang="el-GR" sz="1100"/>
        </a:p>
      </dgm:t>
    </dgm:pt>
    <dgm:pt modelId="{5E55B293-3630-4364-B790-5E1B9FD9AAF3}" type="parTrans" cxnId="{E8014976-14EA-4D90-A08F-3DD0FA5DABA5}">
      <dgm:prSet/>
      <dgm:spPr/>
      <dgm:t>
        <a:bodyPr/>
        <a:lstStyle/>
        <a:p>
          <a:endParaRPr lang="el-GR"/>
        </a:p>
      </dgm:t>
    </dgm:pt>
    <dgm:pt modelId="{64A88203-FA2A-4339-9730-7EA4D1DD7541}" type="sibTrans" cxnId="{E8014976-14EA-4D90-A08F-3DD0FA5DABA5}">
      <dgm:prSet/>
      <dgm:spPr/>
      <dgm:t>
        <a:bodyPr/>
        <a:lstStyle/>
        <a:p>
          <a:endParaRPr lang="el-GR"/>
        </a:p>
      </dgm:t>
    </dgm:pt>
    <dgm:pt modelId="{1C85D60C-8DDD-461F-8E20-9A525ECE05D9}">
      <dgm:prSet phldrT="[Κείμενο]" custT="1"/>
      <dgm:spPr/>
      <dgm:t>
        <a:bodyPr/>
        <a:lstStyle/>
        <a:p>
          <a:r>
            <a:rPr lang="el-GR" sz="1400"/>
            <a:t>ένα </a:t>
          </a:r>
          <a:r>
            <a:rPr lang="el-GR" sz="1400" err="1"/>
            <a:t>μεσοσύστημα</a:t>
          </a:r>
          <a:r>
            <a:rPr lang="el-GR" sz="1400"/>
            <a:t> </a:t>
          </a:r>
        </a:p>
      </dgm:t>
    </dgm:pt>
    <dgm:pt modelId="{DA41B787-3916-4629-A02A-6F529119B037}" type="parTrans" cxnId="{6A1BE122-84F7-403B-AB95-4E3E5228DA34}">
      <dgm:prSet/>
      <dgm:spPr/>
      <dgm:t>
        <a:bodyPr/>
        <a:lstStyle/>
        <a:p>
          <a:endParaRPr lang="el-GR"/>
        </a:p>
      </dgm:t>
    </dgm:pt>
    <dgm:pt modelId="{7E0FD8E0-3DDF-4D2B-B8A1-031B59535A97}" type="sibTrans" cxnId="{6A1BE122-84F7-403B-AB95-4E3E5228DA34}">
      <dgm:prSet/>
      <dgm:spPr/>
      <dgm:t>
        <a:bodyPr/>
        <a:lstStyle/>
        <a:p>
          <a:endParaRPr lang="el-GR"/>
        </a:p>
      </dgm:t>
    </dgm:pt>
    <dgm:pt modelId="{B0943E98-C3BA-46A0-9CDD-E87F2E34E4E7}">
      <dgm:prSet phldrT="[Κείμενο]" custT="1"/>
      <dgm:spPr/>
      <dgm:t>
        <a:bodyPr/>
        <a:lstStyle/>
        <a:p>
          <a:r>
            <a:rPr lang="el-GR" sz="1400"/>
            <a:t>ένα </a:t>
          </a:r>
          <a:r>
            <a:rPr lang="el-GR" sz="1400" err="1"/>
            <a:t>εξωσύστημα</a:t>
          </a:r>
          <a:endParaRPr lang="el-GR" sz="1400"/>
        </a:p>
      </dgm:t>
    </dgm:pt>
    <dgm:pt modelId="{799AE008-FD43-4772-BAAC-906925636B05}" type="parTrans" cxnId="{28AA28FC-0561-4B3C-861F-9FAB4C1F1B87}">
      <dgm:prSet/>
      <dgm:spPr/>
      <dgm:t>
        <a:bodyPr/>
        <a:lstStyle/>
        <a:p>
          <a:endParaRPr lang="el-GR"/>
        </a:p>
      </dgm:t>
    </dgm:pt>
    <dgm:pt modelId="{78EDA8B5-DE89-43B3-BB52-4F8515C2FBD0}" type="sibTrans" cxnId="{28AA28FC-0561-4B3C-861F-9FAB4C1F1B87}">
      <dgm:prSet/>
      <dgm:spPr/>
      <dgm:t>
        <a:bodyPr/>
        <a:lstStyle/>
        <a:p>
          <a:endParaRPr lang="el-GR"/>
        </a:p>
      </dgm:t>
    </dgm:pt>
    <dgm:pt modelId="{585196C7-8D2E-4762-81CB-04B9295252B0}">
      <dgm:prSet phldrT="[Κείμενο]" custT="1"/>
      <dgm:spPr/>
      <dgm:t>
        <a:bodyPr/>
        <a:lstStyle/>
        <a:p>
          <a:r>
            <a:rPr lang="el-GR" sz="1400"/>
            <a:t>Εκτεταμένη οικογένεια, χώρος εργασίας, υπηρεσίες</a:t>
          </a:r>
        </a:p>
      </dgm:t>
    </dgm:pt>
    <dgm:pt modelId="{E2EBE4F7-7F0B-4EC0-A4A0-4C467E2CAACD}" type="parTrans" cxnId="{9C54D01B-01B1-4B40-B5FD-3938D40030BE}">
      <dgm:prSet/>
      <dgm:spPr/>
      <dgm:t>
        <a:bodyPr/>
        <a:lstStyle/>
        <a:p>
          <a:endParaRPr lang="el-GR"/>
        </a:p>
      </dgm:t>
    </dgm:pt>
    <dgm:pt modelId="{180CD1FF-FA7D-4E07-9E2A-3685C8774393}" type="sibTrans" cxnId="{9C54D01B-01B1-4B40-B5FD-3938D40030BE}">
      <dgm:prSet/>
      <dgm:spPr/>
      <dgm:t>
        <a:bodyPr/>
        <a:lstStyle/>
        <a:p>
          <a:endParaRPr lang="el-GR"/>
        </a:p>
      </dgm:t>
    </dgm:pt>
    <dgm:pt modelId="{B7E69A86-9686-4177-B967-89D8A0BE0AA1}">
      <dgm:prSet phldrT="[Κείμενο]" custT="1"/>
      <dgm:spPr/>
      <dgm:t>
        <a:bodyPr/>
        <a:lstStyle/>
        <a:p>
          <a:r>
            <a:rPr lang="el-GR" sz="1300"/>
            <a:t>ένα </a:t>
          </a:r>
          <a:r>
            <a:rPr lang="el-GR" sz="1300" err="1"/>
            <a:t>μακροσύστημα</a:t>
          </a:r>
          <a:endParaRPr lang="el-GR" sz="1300"/>
        </a:p>
      </dgm:t>
    </dgm:pt>
    <dgm:pt modelId="{3C512F6C-9117-49B7-9D69-5D8A6691F6AC}" type="parTrans" cxnId="{E89FE06F-415A-4759-A961-D6DF5364FB40}">
      <dgm:prSet/>
      <dgm:spPr/>
      <dgm:t>
        <a:bodyPr/>
        <a:lstStyle/>
        <a:p>
          <a:endParaRPr lang="el-GR"/>
        </a:p>
      </dgm:t>
    </dgm:pt>
    <dgm:pt modelId="{A5C3058E-8E6E-4913-9948-B6DB6ADE884C}" type="sibTrans" cxnId="{E89FE06F-415A-4759-A961-D6DF5364FB40}">
      <dgm:prSet/>
      <dgm:spPr/>
      <dgm:t>
        <a:bodyPr/>
        <a:lstStyle/>
        <a:p>
          <a:endParaRPr lang="el-GR"/>
        </a:p>
      </dgm:t>
    </dgm:pt>
    <dgm:pt modelId="{B0C8B5AA-7215-4273-8998-C9E53A83B4EE}">
      <dgm:prSet phldrT="[Κείμενο]" custT="1"/>
      <dgm:spPr/>
      <dgm:t>
        <a:bodyPr/>
        <a:lstStyle/>
        <a:p>
          <a:r>
            <a:rPr lang="el-GR" sz="1400"/>
            <a:t>Πολιτιστικές αξίες, νόμοι, ήθη και έθιμα</a:t>
          </a:r>
        </a:p>
      </dgm:t>
    </dgm:pt>
    <dgm:pt modelId="{3466CCF3-97B6-4050-91A4-91B0F7067714}" type="parTrans" cxnId="{11AF7511-1888-4C36-B46B-6E9D1230167D}">
      <dgm:prSet/>
      <dgm:spPr/>
      <dgm:t>
        <a:bodyPr/>
        <a:lstStyle/>
        <a:p>
          <a:endParaRPr lang="el-GR"/>
        </a:p>
      </dgm:t>
    </dgm:pt>
    <dgm:pt modelId="{F2ED25F8-E361-4B2B-8A1B-327FD357BB12}" type="sibTrans" cxnId="{11AF7511-1888-4C36-B46B-6E9D1230167D}">
      <dgm:prSet/>
      <dgm:spPr/>
      <dgm:t>
        <a:bodyPr/>
        <a:lstStyle/>
        <a:p>
          <a:endParaRPr lang="el-GR"/>
        </a:p>
      </dgm:t>
    </dgm:pt>
    <dgm:pt modelId="{3F40E243-D4BB-487B-8340-374285132AFA}">
      <dgm:prSet phldrT="[Κείμενο]" custT="1"/>
      <dgm:spPr/>
      <dgm:t>
        <a:bodyPr/>
        <a:lstStyle/>
        <a:p>
          <a:r>
            <a:rPr lang="el-GR" sz="1300"/>
            <a:t>Οι αλληλεπιδραστικές σχέσεις μεταξύ των στοιχείων του μικροσυστήματος</a:t>
          </a:r>
        </a:p>
      </dgm:t>
    </dgm:pt>
    <dgm:pt modelId="{15C97024-39E2-44BC-9F07-289C4F675FC9}" type="sibTrans" cxnId="{1BAC3AB2-8EBE-4075-B384-45019265F1C9}">
      <dgm:prSet/>
      <dgm:spPr/>
      <dgm:t>
        <a:bodyPr/>
        <a:lstStyle/>
        <a:p>
          <a:endParaRPr lang="el-GR"/>
        </a:p>
      </dgm:t>
    </dgm:pt>
    <dgm:pt modelId="{99FAB0D9-F2E3-4839-9856-BE68280B3388}" type="parTrans" cxnId="{1BAC3AB2-8EBE-4075-B384-45019265F1C9}">
      <dgm:prSet/>
      <dgm:spPr/>
      <dgm:t>
        <a:bodyPr/>
        <a:lstStyle/>
        <a:p>
          <a:endParaRPr lang="el-GR"/>
        </a:p>
      </dgm:t>
    </dgm:pt>
    <dgm:pt modelId="{DDA3A88B-62DD-4FD2-9824-762F55CD62FA}" type="pres">
      <dgm:prSet presAssocID="{286B1416-19E9-44D1-8A9F-D68227CD2D85}" presName="cycleMatrixDiagram" presStyleCnt="0">
        <dgm:presLayoutVars>
          <dgm:chMax val="1"/>
          <dgm:dir/>
          <dgm:animLvl val="lvl"/>
          <dgm:resizeHandles val="exact"/>
        </dgm:presLayoutVars>
      </dgm:prSet>
      <dgm:spPr/>
      <dgm:t>
        <a:bodyPr/>
        <a:lstStyle/>
        <a:p>
          <a:endParaRPr lang="el-GR"/>
        </a:p>
      </dgm:t>
    </dgm:pt>
    <dgm:pt modelId="{978429B3-E93E-460D-8184-E9158489DFEF}" type="pres">
      <dgm:prSet presAssocID="{286B1416-19E9-44D1-8A9F-D68227CD2D85}" presName="children" presStyleCnt="0"/>
      <dgm:spPr/>
    </dgm:pt>
    <dgm:pt modelId="{3DE29693-80C6-4190-88DF-C9BCFD61E1C7}" type="pres">
      <dgm:prSet presAssocID="{286B1416-19E9-44D1-8A9F-D68227CD2D85}" presName="child1group" presStyleCnt="0"/>
      <dgm:spPr/>
    </dgm:pt>
    <dgm:pt modelId="{B6ABCBF4-A0A7-4B02-919D-15395E28106E}" type="pres">
      <dgm:prSet presAssocID="{286B1416-19E9-44D1-8A9F-D68227CD2D85}" presName="child1" presStyleLbl="bgAcc1" presStyleIdx="0" presStyleCnt="4"/>
      <dgm:spPr/>
      <dgm:t>
        <a:bodyPr/>
        <a:lstStyle/>
        <a:p>
          <a:endParaRPr lang="el-GR"/>
        </a:p>
      </dgm:t>
    </dgm:pt>
    <dgm:pt modelId="{ADC1900F-0C70-4991-BA09-B4054D48F5BC}" type="pres">
      <dgm:prSet presAssocID="{286B1416-19E9-44D1-8A9F-D68227CD2D85}" presName="child1Text" presStyleLbl="bgAcc1" presStyleIdx="0" presStyleCnt="4">
        <dgm:presLayoutVars>
          <dgm:bulletEnabled val="1"/>
        </dgm:presLayoutVars>
      </dgm:prSet>
      <dgm:spPr/>
      <dgm:t>
        <a:bodyPr/>
        <a:lstStyle/>
        <a:p>
          <a:endParaRPr lang="el-GR"/>
        </a:p>
      </dgm:t>
    </dgm:pt>
    <dgm:pt modelId="{C53BE151-7157-4CC4-A528-5CA39C8B3226}" type="pres">
      <dgm:prSet presAssocID="{286B1416-19E9-44D1-8A9F-D68227CD2D85}" presName="child2group" presStyleCnt="0"/>
      <dgm:spPr/>
    </dgm:pt>
    <dgm:pt modelId="{6E2D54A1-90AD-47CE-B513-4F739A7669D1}" type="pres">
      <dgm:prSet presAssocID="{286B1416-19E9-44D1-8A9F-D68227CD2D85}" presName="child2" presStyleLbl="bgAcc1" presStyleIdx="1" presStyleCnt="4" custScaleX="115933" custScaleY="99970" custLinFactNeighborX="13393" custLinFactNeighborY="5747"/>
      <dgm:spPr/>
      <dgm:t>
        <a:bodyPr/>
        <a:lstStyle/>
        <a:p>
          <a:endParaRPr lang="el-GR"/>
        </a:p>
      </dgm:t>
    </dgm:pt>
    <dgm:pt modelId="{090E1229-FD7C-4633-81AD-560265BFFF74}" type="pres">
      <dgm:prSet presAssocID="{286B1416-19E9-44D1-8A9F-D68227CD2D85}" presName="child2Text" presStyleLbl="bgAcc1" presStyleIdx="1" presStyleCnt="4">
        <dgm:presLayoutVars>
          <dgm:bulletEnabled val="1"/>
        </dgm:presLayoutVars>
      </dgm:prSet>
      <dgm:spPr/>
      <dgm:t>
        <a:bodyPr/>
        <a:lstStyle/>
        <a:p>
          <a:endParaRPr lang="el-GR"/>
        </a:p>
      </dgm:t>
    </dgm:pt>
    <dgm:pt modelId="{E0DB4244-7E23-4790-B560-4FF990AD77E0}" type="pres">
      <dgm:prSet presAssocID="{286B1416-19E9-44D1-8A9F-D68227CD2D85}" presName="child3group" presStyleCnt="0"/>
      <dgm:spPr/>
    </dgm:pt>
    <dgm:pt modelId="{E657F0BB-E153-45A3-8107-07C078D7DB9E}" type="pres">
      <dgm:prSet presAssocID="{286B1416-19E9-44D1-8A9F-D68227CD2D85}" presName="child3" presStyleLbl="bgAcc1" presStyleIdx="2" presStyleCnt="4" custScaleX="109184" custScaleY="109457" custLinFactNeighborX="17578" custLinFactNeighborY="-2584"/>
      <dgm:spPr/>
      <dgm:t>
        <a:bodyPr/>
        <a:lstStyle/>
        <a:p>
          <a:endParaRPr lang="el-GR"/>
        </a:p>
      </dgm:t>
    </dgm:pt>
    <dgm:pt modelId="{9F970F67-24D2-4782-A541-F53A16F9401A}" type="pres">
      <dgm:prSet presAssocID="{286B1416-19E9-44D1-8A9F-D68227CD2D85}" presName="child3Text" presStyleLbl="bgAcc1" presStyleIdx="2" presStyleCnt="4">
        <dgm:presLayoutVars>
          <dgm:bulletEnabled val="1"/>
        </dgm:presLayoutVars>
      </dgm:prSet>
      <dgm:spPr/>
      <dgm:t>
        <a:bodyPr/>
        <a:lstStyle/>
        <a:p>
          <a:endParaRPr lang="el-GR"/>
        </a:p>
      </dgm:t>
    </dgm:pt>
    <dgm:pt modelId="{EA2DEC1A-9FEC-41CF-B167-3C7285ACA9CD}" type="pres">
      <dgm:prSet presAssocID="{286B1416-19E9-44D1-8A9F-D68227CD2D85}" presName="child4group" presStyleCnt="0"/>
      <dgm:spPr/>
    </dgm:pt>
    <dgm:pt modelId="{67A4DB7A-C917-4884-A804-ECEC9DFFE4C0}" type="pres">
      <dgm:prSet presAssocID="{286B1416-19E9-44D1-8A9F-D68227CD2D85}" presName="child4" presStyleLbl="bgAcc1" presStyleIdx="3" presStyleCnt="4"/>
      <dgm:spPr/>
      <dgm:t>
        <a:bodyPr/>
        <a:lstStyle/>
        <a:p>
          <a:endParaRPr lang="el-GR"/>
        </a:p>
      </dgm:t>
    </dgm:pt>
    <dgm:pt modelId="{0AFEC1E7-E35A-43F4-8441-3515D9483412}" type="pres">
      <dgm:prSet presAssocID="{286B1416-19E9-44D1-8A9F-D68227CD2D85}" presName="child4Text" presStyleLbl="bgAcc1" presStyleIdx="3" presStyleCnt="4">
        <dgm:presLayoutVars>
          <dgm:bulletEnabled val="1"/>
        </dgm:presLayoutVars>
      </dgm:prSet>
      <dgm:spPr/>
      <dgm:t>
        <a:bodyPr/>
        <a:lstStyle/>
        <a:p>
          <a:endParaRPr lang="el-GR"/>
        </a:p>
      </dgm:t>
    </dgm:pt>
    <dgm:pt modelId="{55844976-056A-47D3-9FAF-FDDE45DDAB97}" type="pres">
      <dgm:prSet presAssocID="{286B1416-19E9-44D1-8A9F-D68227CD2D85}" presName="childPlaceholder" presStyleCnt="0"/>
      <dgm:spPr/>
    </dgm:pt>
    <dgm:pt modelId="{60181761-BB5F-41D9-BF8A-6AB45EBF4BA1}" type="pres">
      <dgm:prSet presAssocID="{286B1416-19E9-44D1-8A9F-D68227CD2D85}" presName="circle" presStyleCnt="0"/>
      <dgm:spPr/>
    </dgm:pt>
    <dgm:pt modelId="{41D00A29-48C3-4011-841D-FD41AD1A1706}" type="pres">
      <dgm:prSet presAssocID="{286B1416-19E9-44D1-8A9F-D68227CD2D85}" presName="quadrant1" presStyleLbl="node1" presStyleIdx="0" presStyleCnt="4" custScaleX="100255" custScaleY="100434">
        <dgm:presLayoutVars>
          <dgm:chMax val="1"/>
          <dgm:bulletEnabled val="1"/>
        </dgm:presLayoutVars>
      </dgm:prSet>
      <dgm:spPr/>
      <dgm:t>
        <a:bodyPr/>
        <a:lstStyle/>
        <a:p>
          <a:endParaRPr lang="el-GR"/>
        </a:p>
      </dgm:t>
    </dgm:pt>
    <dgm:pt modelId="{5254418D-6307-4EB6-AF78-D9DD2BC54BF3}" type="pres">
      <dgm:prSet presAssocID="{286B1416-19E9-44D1-8A9F-D68227CD2D85}" presName="quadrant2" presStyleLbl="node1" presStyleIdx="1" presStyleCnt="4">
        <dgm:presLayoutVars>
          <dgm:chMax val="1"/>
          <dgm:bulletEnabled val="1"/>
        </dgm:presLayoutVars>
      </dgm:prSet>
      <dgm:spPr/>
      <dgm:t>
        <a:bodyPr/>
        <a:lstStyle/>
        <a:p>
          <a:endParaRPr lang="el-GR"/>
        </a:p>
      </dgm:t>
    </dgm:pt>
    <dgm:pt modelId="{CED84245-FF46-4F28-B052-B31E87ECBE8A}" type="pres">
      <dgm:prSet presAssocID="{286B1416-19E9-44D1-8A9F-D68227CD2D85}" presName="quadrant3" presStyleLbl="node1" presStyleIdx="2" presStyleCnt="4">
        <dgm:presLayoutVars>
          <dgm:chMax val="1"/>
          <dgm:bulletEnabled val="1"/>
        </dgm:presLayoutVars>
      </dgm:prSet>
      <dgm:spPr/>
      <dgm:t>
        <a:bodyPr/>
        <a:lstStyle/>
        <a:p>
          <a:endParaRPr lang="el-GR"/>
        </a:p>
      </dgm:t>
    </dgm:pt>
    <dgm:pt modelId="{063CFEB2-FEFD-4395-A50A-09A4A64623A6}" type="pres">
      <dgm:prSet presAssocID="{286B1416-19E9-44D1-8A9F-D68227CD2D85}" presName="quadrant4" presStyleLbl="node1" presStyleIdx="3" presStyleCnt="4">
        <dgm:presLayoutVars>
          <dgm:chMax val="1"/>
          <dgm:bulletEnabled val="1"/>
        </dgm:presLayoutVars>
      </dgm:prSet>
      <dgm:spPr/>
      <dgm:t>
        <a:bodyPr/>
        <a:lstStyle/>
        <a:p>
          <a:endParaRPr lang="el-GR"/>
        </a:p>
      </dgm:t>
    </dgm:pt>
    <dgm:pt modelId="{DEBAA2AE-9404-4507-9816-D0AE2D2178A3}" type="pres">
      <dgm:prSet presAssocID="{286B1416-19E9-44D1-8A9F-D68227CD2D85}" presName="quadrantPlaceholder" presStyleCnt="0"/>
      <dgm:spPr/>
    </dgm:pt>
    <dgm:pt modelId="{D8B37068-EEF7-4F65-BFA7-23B226518B87}" type="pres">
      <dgm:prSet presAssocID="{286B1416-19E9-44D1-8A9F-D68227CD2D85}" presName="center1" presStyleLbl="fgShp" presStyleIdx="0" presStyleCnt="2"/>
      <dgm:spPr/>
    </dgm:pt>
    <dgm:pt modelId="{63586B47-E74B-4266-BA0F-EDA899046F7A}" type="pres">
      <dgm:prSet presAssocID="{286B1416-19E9-44D1-8A9F-D68227CD2D85}" presName="center2" presStyleLbl="fgShp" presStyleIdx="1" presStyleCnt="2"/>
      <dgm:spPr/>
    </dgm:pt>
  </dgm:ptLst>
  <dgm:cxnLst>
    <dgm:cxn modelId="{11AF7511-1888-4C36-B46B-6E9D1230167D}" srcId="{B7E69A86-9686-4177-B967-89D8A0BE0AA1}" destId="{B0C8B5AA-7215-4273-8998-C9E53A83B4EE}" srcOrd="0" destOrd="0" parTransId="{3466CCF3-97B6-4050-91A4-91B0F7067714}" sibTransId="{F2ED25F8-E361-4B2B-8A1B-327FD357BB12}"/>
    <dgm:cxn modelId="{6A1BE122-84F7-403B-AB95-4E3E5228DA34}" srcId="{286B1416-19E9-44D1-8A9F-D68227CD2D85}" destId="{1C85D60C-8DDD-461F-8E20-9A525ECE05D9}" srcOrd="1" destOrd="0" parTransId="{DA41B787-3916-4629-A02A-6F529119B037}" sibTransId="{7E0FD8E0-3DDF-4D2B-B8A1-031B59535A97}"/>
    <dgm:cxn modelId="{81D91AB3-2A13-4656-BF38-A3A2E2F799E9}" type="presOf" srcId="{B7E69A86-9686-4177-B967-89D8A0BE0AA1}" destId="{063CFEB2-FEFD-4395-A50A-09A4A64623A6}" srcOrd="0" destOrd="0" presId="urn:microsoft.com/office/officeart/2005/8/layout/cycle4"/>
    <dgm:cxn modelId="{FBFD5E1F-49B6-41D6-863C-6B3773A124F3}" type="presOf" srcId="{49E96852-3E27-4972-A782-E83354C38599}" destId="{B6ABCBF4-A0A7-4B02-919D-15395E28106E}" srcOrd="0" destOrd="0" presId="urn:microsoft.com/office/officeart/2005/8/layout/cycle4"/>
    <dgm:cxn modelId="{2EFDE11E-0A6A-447B-BB5A-1925E4728542}" type="presOf" srcId="{B0943E98-C3BA-46A0-9CDD-E87F2E34E4E7}" destId="{CED84245-FF46-4F28-B052-B31E87ECBE8A}" srcOrd="0" destOrd="0" presId="urn:microsoft.com/office/officeart/2005/8/layout/cycle4"/>
    <dgm:cxn modelId="{407C6767-B49F-4DFF-B442-69D38A3161BA}" type="presOf" srcId="{585196C7-8D2E-4762-81CB-04B9295252B0}" destId="{E657F0BB-E153-45A3-8107-07C078D7DB9E}" srcOrd="0" destOrd="0" presId="urn:microsoft.com/office/officeart/2005/8/layout/cycle4"/>
    <dgm:cxn modelId="{E8014976-14EA-4D90-A08F-3DD0FA5DABA5}" srcId="{26997546-21E6-495D-889B-E63DB26CD8DB}" destId="{49E96852-3E27-4972-A782-E83354C38599}" srcOrd="0" destOrd="0" parTransId="{5E55B293-3630-4364-B790-5E1B9FD9AAF3}" sibTransId="{64A88203-FA2A-4339-9730-7EA4D1DD7541}"/>
    <dgm:cxn modelId="{6815A919-6961-4606-BA8C-C767D207782F}" type="presOf" srcId="{49E96852-3E27-4972-A782-E83354C38599}" destId="{ADC1900F-0C70-4991-BA09-B4054D48F5BC}" srcOrd="1" destOrd="0" presId="urn:microsoft.com/office/officeart/2005/8/layout/cycle4"/>
    <dgm:cxn modelId="{28AA28FC-0561-4B3C-861F-9FAB4C1F1B87}" srcId="{286B1416-19E9-44D1-8A9F-D68227CD2D85}" destId="{B0943E98-C3BA-46A0-9CDD-E87F2E34E4E7}" srcOrd="2" destOrd="0" parTransId="{799AE008-FD43-4772-BAAC-906925636B05}" sibTransId="{78EDA8B5-DE89-43B3-BB52-4F8515C2FBD0}"/>
    <dgm:cxn modelId="{1BAC3AB2-8EBE-4075-B384-45019265F1C9}" srcId="{1C85D60C-8DDD-461F-8E20-9A525ECE05D9}" destId="{3F40E243-D4BB-487B-8340-374285132AFA}" srcOrd="0" destOrd="0" parTransId="{99FAB0D9-F2E3-4839-9856-BE68280B3388}" sibTransId="{15C97024-39E2-44BC-9F07-289C4F675FC9}"/>
    <dgm:cxn modelId="{EDBE0152-2306-4B90-8F56-F1C16BEB9043}" type="presOf" srcId="{585196C7-8D2E-4762-81CB-04B9295252B0}" destId="{9F970F67-24D2-4782-A541-F53A16F9401A}" srcOrd="1" destOrd="0" presId="urn:microsoft.com/office/officeart/2005/8/layout/cycle4"/>
    <dgm:cxn modelId="{119DF28D-ED04-4442-8F61-8D0513F82DD8}" type="presOf" srcId="{3F40E243-D4BB-487B-8340-374285132AFA}" destId="{090E1229-FD7C-4633-81AD-560265BFFF74}" srcOrd="1" destOrd="0" presId="urn:microsoft.com/office/officeart/2005/8/layout/cycle4"/>
    <dgm:cxn modelId="{A5676AEF-877F-42B6-AF55-6C2C93423272}" type="presOf" srcId="{1C85D60C-8DDD-461F-8E20-9A525ECE05D9}" destId="{5254418D-6307-4EB6-AF78-D9DD2BC54BF3}" srcOrd="0" destOrd="0" presId="urn:microsoft.com/office/officeart/2005/8/layout/cycle4"/>
    <dgm:cxn modelId="{3308747A-0E91-4482-B72E-28BFDA6337C1}" type="presOf" srcId="{26997546-21E6-495D-889B-E63DB26CD8DB}" destId="{41D00A29-48C3-4011-841D-FD41AD1A1706}" srcOrd="0" destOrd="0" presId="urn:microsoft.com/office/officeart/2005/8/layout/cycle4"/>
    <dgm:cxn modelId="{C625BD52-6252-40E5-BAA9-DF1B11647B9D}" type="presOf" srcId="{B0C8B5AA-7215-4273-8998-C9E53A83B4EE}" destId="{67A4DB7A-C917-4884-A804-ECEC9DFFE4C0}" srcOrd="0" destOrd="0" presId="urn:microsoft.com/office/officeart/2005/8/layout/cycle4"/>
    <dgm:cxn modelId="{9C54D01B-01B1-4B40-B5FD-3938D40030BE}" srcId="{B0943E98-C3BA-46A0-9CDD-E87F2E34E4E7}" destId="{585196C7-8D2E-4762-81CB-04B9295252B0}" srcOrd="0" destOrd="0" parTransId="{E2EBE4F7-7F0B-4EC0-A4A0-4C467E2CAACD}" sibTransId="{180CD1FF-FA7D-4E07-9E2A-3685C8774393}"/>
    <dgm:cxn modelId="{E89FE06F-415A-4759-A961-D6DF5364FB40}" srcId="{286B1416-19E9-44D1-8A9F-D68227CD2D85}" destId="{B7E69A86-9686-4177-B967-89D8A0BE0AA1}" srcOrd="3" destOrd="0" parTransId="{3C512F6C-9117-49B7-9D69-5D8A6691F6AC}" sibTransId="{A5C3058E-8E6E-4913-9948-B6DB6ADE884C}"/>
    <dgm:cxn modelId="{EC5DA9D4-8429-4DAE-845B-D694F75298B3}" type="presOf" srcId="{3F40E243-D4BB-487B-8340-374285132AFA}" destId="{6E2D54A1-90AD-47CE-B513-4F739A7669D1}" srcOrd="0" destOrd="0" presId="urn:microsoft.com/office/officeart/2005/8/layout/cycle4"/>
    <dgm:cxn modelId="{E9FF88CF-31BC-4079-A524-E0AC86CAADCC}" srcId="{286B1416-19E9-44D1-8A9F-D68227CD2D85}" destId="{26997546-21E6-495D-889B-E63DB26CD8DB}" srcOrd="0" destOrd="0" parTransId="{598A5890-90E0-4545-9B0F-B8A9D5731CF3}" sibTransId="{B144BB68-459B-4860-9B48-697BF10BFF25}"/>
    <dgm:cxn modelId="{E93C4D36-BFAD-4045-9E9C-41F276053B52}" type="presOf" srcId="{286B1416-19E9-44D1-8A9F-D68227CD2D85}" destId="{DDA3A88B-62DD-4FD2-9824-762F55CD62FA}" srcOrd="0" destOrd="0" presId="urn:microsoft.com/office/officeart/2005/8/layout/cycle4"/>
    <dgm:cxn modelId="{E64AA10F-CA5E-4B43-A3CF-FDE26A0FC0BB}" type="presOf" srcId="{B0C8B5AA-7215-4273-8998-C9E53A83B4EE}" destId="{0AFEC1E7-E35A-43F4-8441-3515D9483412}" srcOrd="1" destOrd="0" presId="urn:microsoft.com/office/officeart/2005/8/layout/cycle4"/>
    <dgm:cxn modelId="{5E3ED661-6488-43BE-B990-D2902AD43435}" type="presParOf" srcId="{DDA3A88B-62DD-4FD2-9824-762F55CD62FA}" destId="{978429B3-E93E-460D-8184-E9158489DFEF}" srcOrd="0" destOrd="0" presId="urn:microsoft.com/office/officeart/2005/8/layout/cycle4"/>
    <dgm:cxn modelId="{896BE24C-EF9E-4353-8C29-24C9C0089F77}" type="presParOf" srcId="{978429B3-E93E-460D-8184-E9158489DFEF}" destId="{3DE29693-80C6-4190-88DF-C9BCFD61E1C7}" srcOrd="0" destOrd="0" presId="urn:microsoft.com/office/officeart/2005/8/layout/cycle4"/>
    <dgm:cxn modelId="{3B874D73-7938-4233-AA38-4CFCEA81D5EE}" type="presParOf" srcId="{3DE29693-80C6-4190-88DF-C9BCFD61E1C7}" destId="{B6ABCBF4-A0A7-4B02-919D-15395E28106E}" srcOrd="0" destOrd="0" presId="urn:microsoft.com/office/officeart/2005/8/layout/cycle4"/>
    <dgm:cxn modelId="{40F12106-026C-4A15-B232-3E52CBF99574}" type="presParOf" srcId="{3DE29693-80C6-4190-88DF-C9BCFD61E1C7}" destId="{ADC1900F-0C70-4991-BA09-B4054D48F5BC}" srcOrd="1" destOrd="0" presId="urn:microsoft.com/office/officeart/2005/8/layout/cycle4"/>
    <dgm:cxn modelId="{9B015015-C926-4D1C-A6BB-DC9BB7075643}" type="presParOf" srcId="{978429B3-E93E-460D-8184-E9158489DFEF}" destId="{C53BE151-7157-4CC4-A528-5CA39C8B3226}" srcOrd="1" destOrd="0" presId="urn:microsoft.com/office/officeart/2005/8/layout/cycle4"/>
    <dgm:cxn modelId="{67663F7F-E243-448D-AFA3-D6615C742632}" type="presParOf" srcId="{C53BE151-7157-4CC4-A528-5CA39C8B3226}" destId="{6E2D54A1-90AD-47CE-B513-4F739A7669D1}" srcOrd="0" destOrd="0" presId="urn:microsoft.com/office/officeart/2005/8/layout/cycle4"/>
    <dgm:cxn modelId="{D23F31D7-0D92-4CD6-A049-7AE5FA3BE5B5}" type="presParOf" srcId="{C53BE151-7157-4CC4-A528-5CA39C8B3226}" destId="{090E1229-FD7C-4633-81AD-560265BFFF74}" srcOrd="1" destOrd="0" presId="urn:microsoft.com/office/officeart/2005/8/layout/cycle4"/>
    <dgm:cxn modelId="{8C3F6044-61DC-4645-9CF3-33C355D07394}" type="presParOf" srcId="{978429B3-E93E-460D-8184-E9158489DFEF}" destId="{E0DB4244-7E23-4790-B560-4FF990AD77E0}" srcOrd="2" destOrd="0" presId="urn:microsoft.com/office/officeart/2005/8/layout/cycle4"/>
    <dgm:cxn modelId="{9934D0F0-0E88-4F24-B096-C349967561AC}" type="presParOf" srcId="{E0DB4244-7E23-4790-B560-4FF990AD77E0}" destId="{E657F0BB-E153-45A3-8107-07C078D7DB9E}" srcOrd="0" destOrd="0" presId="urn:microsoft.com/office/officeart/2005/8/layout/cycle4"/>
    <dgm:cxn modelId="{351C92F3-2E2F-4AF1-A2FC-0C6A541B64E8}" type="presParOf" srcId="{E0DB4244-7E23-4790-B560-4FF990AD77E0}" destId="{9F970F67-24D2-4782-A541-F53A16F9401A}" srcOrd="1" destOrd="0" presId="urn:microsoft.com/office/officeart/2005/8/layout/cycle4"/>
    <dgm:cxn modelId="{7E19E28D-B0AD-4EA7-8EC7-23D5C580AD05}" type="presParOf" srcId="{978429B3-E93E-460D-8184-E9158489DFEF}" destId="{EA2DEC1A-9FEC-41CF-B167-3C7285ACA9CD}" srcOrd="3" destOrd="0" presId="urn:microsoft.com/office/officeart/2005/8/layout/cycle4"/>
    <dgm:cxn modelId="{C3487D35-2AEA-41A7-97FB-9F38031A69C5}" type="presParOf" srcId="{EA2DEC1A-9FEC-41CF-B167-3C7285ACA9CD}" destId="{67A4DB7A-C917-4884-A804-ECEC9DFFE4C0}" srcOrd="0" destOrd="0" presId="urn:microsoft.com/office/officeart/2005/8/layout/cycle4"/>
    <dgm:cxn modelId="{A3DA683D-556D-4D0A-995C-57EBA80991B6}" type="presParOf" srcId="{EA2DEC1A-9FEC-41CF-B167-3C7285ACA9CD}" destId="{0AFEC1E7-E35A-43F4-8441-3515D9483412}" srcOrd="1" destOrd="0" presId="urn:microsoft.com/office/officeart/2005/8/layout/cycle4"/>
    <dgm:cxn modelId="{30E4504C-6C89-4222-A43B-17CC924A0031}" type="presParOf" srcId="{978429B3-E93E-460D-8184-E9158489DFEF}" destId="{55844976-056A-47D3-9FAF-FDDE45DDAB97}" srcOrd="4" destOrd="0" presId="urn:microsoft.com/office/officeart/2005/8/layout/cycle4"/>
    <dgm:cxn modelId="{62FFF47C-9A3C-4089-B9B5-1D64B7ECF0D4}" type="presParOf" srcId="{DDA3A88B-62DD-4FD2-9824-762F55CD62FA}" destId="{60181761-BB5F-41D9-BF8A-6AB45EBF4BA1}" srcOrd="1" destOrd="0" presId="urn:microsoft.com/office/officeart/2005/8/layout/cycle4"/>
    <dgm:cxn modelId="{86C1307E-88FE-4B8D-8CCD-31002B75709D}" type="presParOf" srcId="{60181761-BB5F-41D9-BF8A-6AB45EBF4BA1}" destId="{41D00A29-48C3-4011-841D-FD41AD1A1706}" srcOrd="0" destOrd="0" presId="urn:microsoft.com/office/officeart/2005/8/layout/cycle4"/>
    <dgm:cxn modelId="{5EFEAA66-8CEB-472E-9995-4FE4D105F5D6}" type="presParOf" srcId="{60181761-BB5F-41D9-BF8A-6AB45EBF4BA1}" destId="{5254418D-6307-4EB6-AF78-D9DD2BC54BF3}" srcOrd="1" destOrd="0" presId="urn:microsoft.com/office/officeart/2005/8/layout/cycle4"/>
    <dgm:cxn modelId="{EA4434E8-9110-4FC9-B8EF-7A27E119B5C2}" type="presParOf" srcId="{60181761-BB5F-41D9-BF8A-6AB45EBF4BA1}" destId="{CED84245-FF46-4F28-B052-B31E87ECBE8A}" srcOrd="2" destOrd="0" presId="urn:microsoft.com/office/officeart/2005/8/layout/cycle4"/>
    <dgm:cxn modelId="{7248A9DB-D199-497D-8A64-CF42B8D9344E}" type="presParOf" srcId="{60181761-BB5F-41D9-BF8A-6AB45EBF4BA1}" destId="{063CFEB2-FEFD-4395-A50A-09A4A64623A6}" srcOrd="3" destOrd="0" presId="urn:microsoft.com/office/officeart/2005/8/layout/cycle4"/>
    <dgm:cxn modelId="{F7932D24-B73D-4920-9294-0A70461FF0AD}" type="presParOf" srcId="{60181761-BB5F-41D9-BF8A-6AB45EBF4BA1}" destId="{DEBAA2AE-9404-4507-9816-D0AE2D2178A3}" srcOrd="4" destOrd="0" presId="urn:microsoft.com/office/officeart/2005/8/layout/cycle4"/>
    <dgm:cxn modelId="{4A8012F2-60B6-4B78-B64E-686EF4C014DA}" type="presParOf" srcId="{DDA3A88B-62DD-4FD2-9824-762F55CD62FA}" destId="{D8B37068-EEF7-4F65-BFA7-23B226518B87}" srcOrd="2" destOrd="0" presId="urn:microsoft.com/office/officeart/2005/8/layout/cycle4"/>
    <dgm:cxn modelId="{53729200-B140-412A-A1AA-183A80846B76}" type="presParOf" srcId="{DDA3A88B-62DD-4FD2-9824-762F55CD62FA}" destId="{63586B47-E74B-4266-BA0F-EDA899046F7A}"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E9B210-EF9D-4135-B943-6AC04B456627}"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l-GR"/>
        </a:p>
      </dgm:t>
    </dgm:pt>
    <dgm:pt modelId="{464C5366-02F9-4FE6-8E98-49D0C33EE6E4}">
      <dgm:prSet custT="1"/>
      <dgm:spPr/>
      <dgm:t>
        <a:bodyPr/>
        <a:lstStyle/>
        <a:p>
          <a:pPr rtl="0"/>
          <a:r>
            <a:rPr lang="el-GR" sz="1200" u="sng">
              <a:hlinkClick xmlns:r="http://schemas.openxmlformats.org/officeDocument/2006/relationships" r:id="rId1"/>
            </a:rPr>
            <a:t>Εγκύκλιος Υλοποίησης</a:t>
          </a:r>
          <a:r>
            <a:rPr lang="el-GR" sz="1200"/>
            <a:t> (28-04-2014)</a:t>
          </a:r>
        </a:p>
      </dgm:t>
    </dgm:pt>
    <dgm:pt modelId="{2462ED63-443B-4C2E-B530-145D21F8AC03}" type="parTrans" cxnId="{6E0851CA-650B-45AF-AC24-61DAB4281210}">
      <dgm:prSet/>
      <dgm:spPr/>
      <dgm:t>
        <a:bodyPr/>
        <a:lstStyle/>
        <a:p>
          <a:endParaRPr lang="el-GR"/>
        </a:p>
      </dgm:t>
    </dgm:pt>
    <dgm:pt modelId="{3104CDF5-971A-4F9E-8F88-EA332F2A750D}" type="sibTrans" cxnId="{6E0851CA-650B-45AF-AC24-61DAB4281210}">
      <dgm:prSet/>
      <dgm:spPr/>
      <dgm:t>
        <a:bodyPr/>
        <a:lstStyle/>
        <a:p>
          <a:endParaRPr lang="el-GR"/>
        </a:p>
      </dgm:t>
    </dgm:pt>
    <dgm:pt modelId="{6A02FE54-D674-4618-B93A-D513EFECB109}">
      <dgm:prSet custT="1"/>
      <dgm:spPr/>
      <dgm:t>
        <a:bodyPr/>
        <a:lstStyle/>
        <a:p>
          <a:pPr rtl="0"/>
          <a:r>
            <a:rPr lang="el-GR" sz="1200" u="sng">
              <a:hlinkClick xmlns:r="http://schemas.openxmlformats.org/officeDocument/2006/relationships" r:id="rId2"/>
            </a:rPr>
            <a:t>Εγκύκλιος Πράξης</a:t>
          </a:r>
          <a:r>
            <a:rPr lang="el-GR" sz="1200"/>
            <a:t> (03-10-2014)</a:t>
          </a:r>
        </a:p>
      </dgm:t>
    </dgm:pt>
    <dgm:pt modelId="{5891A470-A97C-449E-B297-195281163515}" type="parTrans" cxnId="{1AF5C4D3-86EB-43FB-B62A-6B32D297596A}">
      <dgm:prSet/>
      <dgm:spPr/>
      <dgm:t>
        <a:bodyPr/>
        <a:lstStyle/>
        <a:p>
          <a:endParaRPr lang="el-GR"/>
        </a:p>
      </dgm:t>
    </dgm:pt>
    <dgm:pt modelId="{1EAE8B92-0AAF-47A3-818A-6D41C226938E}" type="sibTrans" cxnId="{1AF5C4D3-86EB-43FB-B62A-6B32D297596A}">
      <dgm:prSet/>
      <dgm:spPr/>
      <dgm:t>
        <a:bodyPr/>
        <a:lstStyle/>
        <a:p>
          <a:endParaRPr lang="el-GR"/>
        </a:p>
      </dgm:t>
    </dgm:pt>
    <dgm:pt modelId="{43A872D4-395F-4C32-86FA-3A22D0F481CD}">
      <dgm:prSet custT="1"/>
      <dgm:spPr/>
      <dgm:t>
        <a:bodyPr/>
        <a:lstStyle/>
        <a:p>
          <a:pPr rtl="0"/>
          <a:r>
            <a:rPr lang="el-GR" sz="1200" u="sng">
              <a:hlinkClick xmlns:r="http://schemas.openxmlformats.org/officeDocument/2006/relationships" r:id="rId3"/>
            </a:rPr>
            <a:t>Εγκύκλιος Πράξης για τη συμμετοχή νηπιαγωγείων</a:t>
          </a:r>
          <a:r>
            <a:rPr lang="el-GR" sz="1200"/>
            <a:t> (04-05-2015)</a:t>
          </a:r>
        </a:p>
      </dgm:t>
    </dgm:pt>
    <dgm:pt modelId="{61F25A71-4B08-4E0A-A045-1E7219DF2774}" type="parTrans" cxnId="{8C9DF2B4-0C78-4953-AB89-9B5FD1C500DB}">
      <dgm:prSet/>
      <dgm:spPr/>
      <dgm:t>
        <a:bodyPr/>
        <a:lstStyle/>
        <a:p>
          <a:endParaRPr lang="el-GR"/>
        </a:p>
      </dgm:t>
    </dgm:pt>
    <dgm:pt modelId="{0878B1C9-1E2A-49FD-B862-D2FC6C1BA90A}" type="sibTrans" cxnId="{8C9DF2B4-0C78-4953-AB89-9B5FD1C500DB}">
      <dgm:prSet/>
      <dgm:spPr/>
      <dgm:t>
        <a:bodyPr/>
        <a:lstStyle/>
        <a:p>
          <a:endParaRPr lang="el-GR"/>
        </a:p>
      </dgm:t>
    </dgm:pt>
    <dgm:pt modelId="{73C190A1-002E-445E-94A6-66F02AEAA2BC}">
      <dgm:prSet custT="1"/>
      <dgm:spPr/>
      <dgm:t>
        <a:bodyPr/>
        <a:lstStyle/>
        <a:p>
          <a:pPr rtl="0"/>
          <a:r>
            <a:rPr lang="el-GR" sz="1200" u="sng">
              <a:hlinkClick xmlns:r="http://schemas.openxmlformats.org/officeDocument/2006/relationships" r:id="rId4"/>
            </a:rPr>
            <a:t>Εγκύκλιος Πράξης για την επιμόρφωση των μελών ΟΔΠ</a:t>
          </a:r>
          <a:r>
            <a:rPr lang="el-GR" sz="1200"/>
            <a:t> (29-06-2015</a:t>
          </a:r>
          <a:r>
            <a:rPr lang="el-GR" sz="1000"/>
            <a:t>)</a:t>
          </a:r>
        </a:p>
      </dgm:t>
    </dgm:pt>
    <dgm:pt modelId="{96558760-F6DC-41AA-B7BE-1403DF6390C1}" type="parTrans" cxnId="{AB1ED891-370A-4CC4-A924-F2A532D83682}">
      <dgm:prSet/>
      <dgm:spPr/>
      <dgm:t>
        <a:bodyPr/>
        <a:lstStyle/>
        <a:p>
          <a:endParaRPr lang="el-GR"/>
        </a:p>
      </dgm:t>
    </dgm:pt>
    <dgm:pt modelId="{39182BF1-BB89-43A3-95CC-DFBE8A5CBE60}" type="sibTrans" cxnId="{AB1ED891-370A-4CC4-A924-F2A532D83682}">
      <dgm:prSet/>
      <dgm:spPr/>
      <dgm:t>
        <a:bodyPr/>
        <a:lstStyle/>
        <a:p>
          <a:endParaRPr lang="el-GR"/>
        </a:p>
      </dgm:t>
    </dgm:pt>
    <dgm:pt modelId="{4B29F822-F99A-4B15-9EFF-792569F0EAC4}">
      <dgm:prSet custT="1"/>
      <dgm:spPr/>
      <dgm:t>
        <a:bodyPr/>
        <a:lstStyle/>
        <a:p>
          <a:pPr rtl="0"/>
          <a:r>
            <a:rPr lang="el-GR" sz="1200" u="sng">
              <a:hlinkClick xmlns:r="http://schemas.openxmlformats.org/officeDocument/2006/relationships" r:id="rId5"/>
            </a:rPr>
            <a:t>Απόφαση παράτασης θητείας μελών ΕΣΥΔΠ, ΠΟΔΠ και ΟΔΠ</a:t>
          </a:r>
          <a:r>
            <a:rPr lang="el-GR" sz="1200" u="sng"/>
            <a:t> </a:t>
          </a:r>
          <a:r>
            <a:rPr lang="el-GR" sz="1200"/>
            <a:t> (10-11-2015)</a:t>
          </a:r>
        </a:p>
      </dgm:t>
    </dgm:pt>
    <dgm:pt modelId="{0718D6F2-CDF8-4261-8E00-E169505066E5}" type="parTrans" cxnId="{8110CC35-147D-45EF-9A62-33EA0C5E1979}">
      <dgm:prSet/>
      <dgm:spPr/>
      <dgm:t>
        <a:bodyPr/>
        <a:lstStyle/>
        <a:p>
          <a:endParaRPr lang="el-GR"/>
        </a:p>
      </dgm:t>
    </dgm:pt>
    <dgm:pt modelId="{2635C310-55A2-4BDC-9943-ABFF4EBF88CF}" type="sibTrans" cxnId="{8110CC35-147D-45EF-9A62-33EA0C5E1979}">
      <dgm:prSet/>
      <dgm:spPr/>
      <dgm:t>
        <a:bodyPr/>
        <a:lstStyle/>
        <a:p>
          <a:endParaRPr lang="el-GR"/>
        </a:p>
      </dgm:t>
    </dgm:pt>
    <dgm:pt modelId="{EFC11846-28F7-4B47-8970-36B0E75D44B8}">
      <dgm:prSet custT="1"/>
      <dgm:spPr/>
      <dgm:t>
        <a:bodyPr/>
        <a:lstStyle/>
        <a:p>
          <a:pPr rtl="0"/>
          <a:r>
            <a:rPr lang="el-GR" sz="1200" u="sng">
              <a:hlinkClick xmlns:r="http://schemas.openxmlformats.org/officeDocument/2006/relationships" r:id="rId6"/>
            </a:rPr>
            <a:t>Εγκύκλιος για την παράταση του Β’ κύκλου επιμόρφωσης</a:t>
          </a:r>
          <a:r>
            <a:rPr lang="el-GR" sz="1200" u="sng"/>
            <a:t> </a:t>
          </a:r>
          <a:r>
            <a:rPr lang="el-GR" sz="1200"/>
            <a:t>  (21-09-2015)</a:t>
          </a:r>
        </a:p>
      </dgm:t>
    </dgm:pt>
    <dgm:pt modelId="{EF33E5BA-83E2-4DAB-9CD7-BF51BC4606F1}" type="parTrans" cxnId="{72FA2D3B-5B04-46B0-AB75-256EED57FF57}">
      <dgm:prSet/>
      <dgm:spPr/>
      <dgm:t>
        <a:bodyPr/>
        <a:lstStyle/>
        <a:p>
          <a:endParaRPr lang="el-GR"/>
        </a:p>
      </dgm:t>
    </dgm:pt>
    <dgm:pt modelId="{DD360A27-1174-4142-9075-988B594367B3}" type="sibTrans" cxnId="{72FA2D3B-5B04-46B0-AB75-256EED57FF57}">
      <dgm:prSet/>
      <dgm:spPr/>
      <dgm:t>
        <a:bodyPr/>
        <a:lstStyle/>
        <a:p>
          <a:endParaRPr lang="el-GR"/>
        </a:p>
      </dgm:t>
    </dgm:pt>
    <dgm:pt modelId="{8A3CB019-3801-4929-8500-884EA3487EF5}">
      <dgm:prSet custT="1"/>
      <dgm:spPr/>
      <dgm:t>
        <a:bodyPr/>
        <a:lstStyle/>
        <a:p>
          <a:pPr rtl="0"/>
          <a:r>
            <a:rPr lang="el-GR" sz="1200" u="sng">
              <a:hlinkClick xmlns:r="http://schemas.openxmlformats.org/officeDocument/2006/relationships" r:id="rId7"/>
            </a:rPr>
            <a:t>Εγκύκλιος για την εξωτερική αξιολόγηση της πράξης</a:t>
          </a:r>
          <a:r>
            <a:rPr lang="el-GR" sz="1200"/>
            <a:t> (09-09-2015)</a:t>
          </a:r>
        </a:p>
      </dgm:t>
    </dgm:pt>
    <dgm:pt modelId="{9A5B9FC2-574F-4F1B-BE3A-DE8EE1E79F69}" type="parTrans" cxnId="{BA6E88A6-76BE-438F-926E-C3CBACFA07B3}">
      <dgm:prSet/>
      <dgm:spPr/>
      <dgm:t>
        <a:bodyPr/>
        <a:lstStyle/>
        <a:p>
          <a:endParaRPr lang="el-GR"/>
        </a:p>
      </dgm:t>
    </dgm:pt>
    <dgm:pt modelId="{0253F2EF-B037-4DC9-9348-5FD7148A7BF1}" type="sibTrans" cxnId="{BA6E88A6-76BE-438F-926E-C3CBACFA07B3}">
      <dgm:prSet/>
      <dgm:spPr/>
      <dgm:t>
        <a:bodyPr/>
        <a:lstStyle/>
        <a:p>
          <a:endParaRPr lang="el-GR"/>
        </a:p>
      </dgm:t>
    </dgm:pt>
    <dgm:pt modelId="{CB83A57D-756A-438A-90CF-FD7FBA9E9E2F}" type="pres">
      <dgm:prSet presAssocID="{24E9B210-EF9D-4135-B943-6AC04B456627}" presName="Name0" presStyleCnt="0">
        <dgm:presLayoutVars>
          <dgm:dir/>
          <dgm:resizeHandles val="exact"/>
        </dgm:presLayoutVars>
      </dgm:prSet>
      <dgm:spPr/>
      <dgm:t>
        <a:bodyPr/>
        <a:lstStyle/>
        <a:p>
          <a:endParaRPr lang="el-GR"/>
        </a:p>
      </dgm:t>
    </dgm:pt>
    <dgm:pt modelId="{560280A3-3732-4B95-AE57-20018E180046}" type="pres">
      <dgm:prSet presAssocID="{464C5366-02F9-4FE6-8E98-49D0C33EE6E4}" presName="node" presStyleLbl="node1" presStyleIdx="0" presStyleCnt="7">
        <dgm:presLayoutVars>
          <dgm:bulletEnabled val="1"/>
        </dgm:presLayoutVars>
      </dgm:prSet>
      <dgm:spPr/>
      <dgm:t>
        <a:bodyPr/>
        <a:lstStyle/>
        <a:p>
          <a:endParaRPr lang="el-GR"/>
        </a:p>
      </dgm:t>
    </dgm:pt>
    <dgm:pt modelId="{97858EC6-EEFA-4641-A27A-F1FA16D8C260}" type="pres">
      <dgm:prSet presAssocID="{3104CDF5-971A-4F9E-8F88-EA332F2A750D}" presName="sibTrans" presStyleLbl="sibTrans2D1" presStyleIdx="0" presStyleCnt="6"/>
      <dgm:spPr/>
      <dgm:t>
        <a:bodyPr/>
        <a:lstStyle/>
        <a:p>
          <a:endParaRPr lang="el-GR"/>
        </a:p>
      </dgm:t>
    </dgm:pt>
    <dgm:pt modelId="{2D0F6E5F-0A20-47ED-80EF-A45A44E562E2}" type="pres">
      <dgm:prSet presAssocID="{3104CDF5-971A-4F9E-8F88-EA332F2A750D}" presName="connectorText" presStyleLbl="sibTrans2D1" presStyleIdx="0" presStyleCnt="6"/>
      <dgm:spPr/>
      <dgm:t>
        <a:bodyPr/>
        <a:lstStyle/>
        <a:p>
          <a:endParaRPr lang="el-GR"/>
        </a:p>
      </dgm:t>
    </dgm:pt>
    <dgm:pt modelId="{19BDA69A-5E99-4260-9844-A977E3415AB2}" type="pres">
      <dgm:prSet presAssocID="{6A02FE54-D674-4618-B93A-D513EFECB109}" presName="node" presStyleLbl="node1" presStyleIdx="1" presStyleCnt="7">
        <dgm:presLayoutVars>
          <dgm:bulletEnabled val="1"/>
        </dgm:presLayoutVars>
      </dgm:prSet>
      <dgm:spPr/>
      <dgm:t>
        <a:bodyPr/>
        <a:lstStyle/>
        <a:p>
          <a:endParaRPr lang="el-GR"/>
        </a:p>
      </dgm:t>
    </dgm:pt>
    <dgm:pt modelId="{03E5583C-D786-4DF9-9868-105DED17EBE5}" type="pres">
      <dgm:prSet presAssocID="{1EAE8B92-0AAF-47A3-818A-6D41C226938E}" presName="sibTrans" presStyleLbl="sibTrans2D1" presStyleIdx="1" presStyleCnt="6"/>
      <dgm:spPr/>
      <dgm:t>
        <a:bodyPr/>
        <a:lstStyle/>
        <a:p>
          <a:endParaRPr lang="el-GR"/>
        </a:p>
      </dgm:t>
    </dgm:pt>
    <dgm:pt modelId="{869B62E1-26F2-4E32-B88B-76846A33E251}" type="pres">
      <dgm:prSet presAssocID="{1EAE8B92-0AAF-47A3-818A-6D41C226938E}" presName="connectorText" presStyleLbl="sibTrans2D1" presStyleIdx="1" presStyleCnt="6"/>
      <dgm:spPr/>
      <dgm:t>
        <a:bodyPr/>
        <a:lstStyle/>
        <a:p>
          <a:endParaRPr lang="el-GR"/>
        </a:p>
      </dgm:t>
    </dgm:pt>
    <dgm:pt modelId="{090BB6C7-4718-4C68-98AB-9301ADC58338}" type="pres">
      <dgm:prSet presAssocID="{43A872D4-395F-4C32-86FA-3A22D0F481CD}" presName="node" presStyleLbl="node1" presStyleIdx="2" presStyleCnt="7">
        <dgm:presLayoutVars>
          <dgm:bulletEnabled val="1"/>
        </dgm:presLayoutVars>
      </dgm:prSet>
      <dgm:spPr/>
      <dgm:t>
        <a:bodyPr/>
        <a:lstStyle/>
        <a:p>
          <a:endParaRPr lang="el-GR"/>
        </a:p>
      </dgm:t>
    </dgm:pt>
    <dgm:pt modelId="{777A1A82-3807-47F9-BEFF-ECB7F67FF08C}" type="pres">
      <dgm:prSet presAssocID="{0878B1C9-1E2A-49FD-B862-D2FC6C1BA90A}" presName="sibTrans" presStyleLbl="sibTrans2D1" presStyleIdx="2" presStyleCnt="6"/>
      <dgm:spPr/>
      <dgm:t>
        <a:bodyPr/>
        <a:lstStyle/>
        <a:p>
          <a:endParaRPr lang="el-GR"/>
        </a:p>
      </dgm:t>
    </dgm:pt>
    <dgm:pt modelId="{5BC54906-D26C-4944-BAAF-5B7FCC585B9A}" type="pres">
      <dgm:prSet presAssocID="{0878B1C9-1E2A-49FD-B862-D2FC6C1BA90A}" presName="connectorText" presStyleLbl="sibTrans2D1" presStyleIdx="2" presStyleCnt="6"/>
      <dgm:spPr/>
      <dgm:t>
        <a:bodyPr/>
        <a:lstStyle/>
        <a:p>
          <a:endParaRPr lang="el-GR"/>
        </a:p>
      </dgm:t>
    </dgm:pt>
    <dgm:pt modelId="{81904297-2CD8-4BAA-8F1A-207CB7AD4434}" type="pres">
      <dgm:prSet presAssocID="{73C190A1-002E-445E-94A6-66F02AEAA2BC}" presName="node" presStyleLbl="node1" presStyleIdx="3" presStyleCnt="7">
        <dgm:presLayoutVars>
          <dgm:bulletEnabled val="1"/>
        </dgm:presLayoutVars>
      </dgm:prSet>
      <dgm:spPr/>
      <dgm:t>
        <a:bodyPr/>
        <a:lstStyle/>
        <a:p>
          <a:endParaRPr lang="el-GR"/>
        </a:p>
      </dgm:t>
    </dgm:pt>
    <dgm:pt modelId="{038081CE-2FFD-40BC-A627-01677CE7D9B3}" type="pres">
      <dgm:prSet presAssocID="{39182BF1-BB89-43A3-95CC-DFBE8A5CBE60}" presName="sibTrans" presStyleLbl="sibTrans2D1" presStyleIdx="3" presStyleCnt="6"/>
      <dgm:spPr/>
      <dgm:t>
        <a:bodyPr/>
        <a:lstStyle/>
        <a:p>
          <a:endParaRPr lang="el-GR"/>
        </a:p>
      </dgm:t>
    </dgm:pt>
    <dgm:pt modelId="{5EFF83F1-2ED0-4089-BC86-160906B12168}" type="pres">
      <dgm:prSet presAssocID="{39182BF1-BB89-43A3-95CC-DFBE8A5CBE60}" presName="connectorText" presStyleLbl="sibTrans2D1" presStyleIdx="3" presStyleCnt="6"/>
      <dgm:spPr/>
      <dgm:t>
        <a:bodyPr/>
        <a:lstStyle/>
        <a:p>
          <a:endParaRPr lang="el-GR"/>
        </a:p>
      </dgm:t>
    </dgm:pt>
    <dgm:pt modelId="{66FCE0DC-3544-4E42-A12A-E2667F660EF8}" type="pres">
      <dgm:prSet presAssocID="{4B29F822-F99A-4B15-9EFF-792569F0EAC4}" presName="node" presStyleLbl="node1" presStyleIdx="4" presStyleCnt="7">
        <dgm:presLayoutVars>
          <dgm:bulletEnabled val="1"/>
        </dgm:presLayoutVars>
      </dgm:prSet>
      <dgm:spPr/>
      <dgm:t>
        <a:bodyPr/>
        <a:lstStyle/>
        <a:p>
          <a:endParaRPr lang="el-GR"/>
        </a:p>
      </dgm:t>
    </dgm:pt>
    <dgm:pt modelId="{656B967E-D64C-48A6-A5C9-D5A0521D9DE1}" type="pres">
      <dgm:prSet presAssocID="{2635C310-55A2-4BDC-9943-ABFF4EBF88CF}" presName="sibTrans" presStyleLbl="sibTrans2D1" presStyleIdx="4" presStyleCnt="6"/>
      <dgm:spPr/>
      <dgm:t>
        <a:bodyPr/>
        <a:lstStyle/>
        <a:p>
          <a:endParaRPr lang="el-GR"/>
        </a:p>
      </dgm:t>
    </dgm:pt>
    <dgm:pt modelId="{B7EAFBFA-D1B9-4B61-A28F-6CAC4F7D271E}" type="pres">
      <dgm:prSet presAssocID="{2635C310-55A2-4BDC-9943-ABFF4EBF88CF}" presName="connectorText" presStyleLbl="sibTrans2D1" presStyleIdx="4" presStyleCnt="6"/>
      <dgm:spPr/>
      <dgm:t>
        <a:bodyPr/>
        <a:lstStyle/>
        <a:p>
          <a:endParaRPr lang="el-GR"/>
        </a:p>
      </dgm:t>
    </dgm:pt>
    <dgm:pt modelId="{DE80948E-FC1D-4770-A83E-0CDDD1685903}" type="pres">
      <dgm:prSet presAssocID="{EFC11846-28F7-4B47-8970-36B0E75D44B8}" presName="node" presStyleLbl="node1" presStyleIdx="5" presStyleCnt="7">
        <dgm:presLayoutVars>
          <dgm:bulletEnabled val="1"/>
        </dgm:presLayoutVars>
      </dgm:prSet>
      <dgm:spPr/>
      <dgm:t>
        <a:bodyPr/>
        <a:lstStyle/>
        <a:p>
          <a:endParaRPr lang="el-GR"/>
        </a:p>
      </dgm:t>
    </dgm:pt>
    <dgm:pt modelId="{4D0976DB-EC4B-40DD-A462-661E4FECB092}" type="pres">
      <dgm:prSet presAssocID="{DD360A27-1174-4142-9075-988B594367B3}" presName="sibTrans" presStyleLbl="sibTrans2D1" presStyleIdx="5" presStyleCnt="6"/>
      <dgm:spPr/>
      <dgm:t>
        <a:bodyPr/>
        <a:lstStyle/>
        <a:p>
          <a:endParaRPr lang="el-GR"/>
        </a:p>
      </dgm:t>
    </dgm:pt>
    <dgm:pt modelId="{D586400F-CA25-4839-88E9-76754C4C1DC3}" type="pres">
      <dgm:prSet presAssocID="{DD360A27-1174-4142-9075-988B594367B3}" presName="connectorText" presStyleLbl="sibTrans2D1" presStyleIdx="5" presStyleCnt="6"/>
      <dgm:spPr/>
      <dgm:t>
        <a:bodyPr/>
        <a:lstStyle/>
        <a:p>
          <a:endParaRPr lang="el-GR"/>
        </a:p>
      </dgm:t>
    </dgm:pt>
    <dgm:pt modelId="{3E126F52-F364-41F5-A75E-21411031407A}" type="pres">
      <dgm:prSet presAssocID="{8A3CB019-3801-4929-8500-884EA3487EF5}" presName="node" presStyleLbl="node1" presStyleIdx="6" presStyleCnt="7">
        <dgm:presLayoutVars>
          <dgm:bulletEnabled val="1"/>
        </dgm:presLayoutVars>
      </dgm:prSet>
      <dgm:spPr/>
      <dgm:t>
        <a:bodyPr/>
        <a:lstStyle/>
        <a:p>
          <a:endParaRPr lang="el-GR"/>
        </a:p>
      </dgm:t>
    </dgm:pt>
  </dgm:ptLst>
  <dgm:cxnLst>
    <dgm:cxn modelId="{188FB699-BCC4-4906-A826-A8D15EB2BF6E}" type="presOf" srcId="{39182BF1-BB89-43A3-95CC-DFBE8A5CBE60}" destId="{5EFF83F1-2ED0-4089-BC86-160906B12168}" srcOrd="1" destOrd="0" presId="urn:microsoft.com/office/officeart/2005/8/layout/process1"/>
    <dgm:cxn modelId="{BDB0093A-041E-4CAB-8A0F-5204B8939814}" type="presOf" srcId="{DD360A27-1174-4142-9075-988B594367B3}" destId="{D586400F-CA25-4839-88E9-76754C4C1DC3}" srcOrd="1" destOrd="0" presId="urn:microsoft.com/office/officeart/2005/8/layout/process1"/>
    <dgm:cxn modelId="{8C9DF2B4-0C78-4953-AB89-9B5FD1C500DB}" srcId="{24E9B210-EF9D-4135-B943-6AC04B456627}" destId="{43A872D4-395F-4C32-86FA-3A22D0F481CD}" srcOrd="2" destOrd="0" parTransId="{61F25A71-4B08-4E0A-A045-1E7219DF2774}" sibTransId="{0878B1C9-1E2A-49FD-B862-D2FC6C1BA90A}"/>
    <dgm:cxn modelId="{6E0851CA-650B-45AF-AC24-61DAB4281210}" srcId="{24E9B210-EF9D-4135-B943-6AC04B456627}" destId="{464C5366-02F9-4FE6-8E98-49D0C33EE6E4}" srcOrd="0" destOrd="0" parTransId="{2462ED63-443B-4C2E-B530-145D21F8AC03}" sibTransId="{3104CDF5-971A-4F9E-8F88-EA332F2A750D}"/>
    <dgm:cxn modelId="{AE709CC6-399A-415C-9478-BC69DA98237A}" type="presOf" srcId="{3104CDF5-971A-4F9E-8F88-EA332F2A750D}" destId="{2D0F6E5F-0A20-47ED-80EF-A45A44E562E2}" srcOrd="1" destOrd="0" presId="urn:microsoft.com/office/officeart/2005/8/layout/process1"/>
    <dgm:cxn modelId="{EEEE7C29-9944-407B-ACA7-C044CCB11366}" type="presOf" srcId="{0878B1C9-1E2A-49FD-B862-D2FC6C1BA90A}" destId="{5BC54906-D26C-4944-BAAF-5B7FCC585B9A}" srcOrd="1" destOrd="0" presId="urn:microsoft.com/office/officeart/2005/8/layout/process1"/>
    <dgm:cxn modelId="{EE177B5A-7D61-445B-BB95-B6F870F1058F}" type="presOf" srcId="{39182BF1-BB89-43A3-95CC-DFBE8A5CBE60}" destId="{038081CE-2FFD-40BC-A627-01677CE7D9B3}" srcOrd="0" destOrd="0" presId="urn:microsoft.com/office/officeart/2005/8/layout/process1"/>
    <dgm:cxn modelId="{036650D5-10D8-4FF0-B9D0-9CF0F944B686}" type="presOf" srcId="{8A3CB019-3801-4929-8500-884EA3487EF5}" destId="{3E126F52-F364-41F5-A75E-21411031407A}" srcOrd="0" destOrd="0" presId="urn:microsoft.com/office/officeart/2005/8/layout/process1"/>
    <dgm:cxn modelId="{5A0FCF78-C789-40B6-B5CD-2844B79DAADB}" type="presOf" srcId="{2635C310-55A2-4BDC-9943-ABFF4EBF88CF}" destId="{B7EAFBFA-D1B9-4B61-A28F-6CAC4F7D271E}" srcOrd="1" destOrd="0" presId="urn:microsoft.com/office/officeart/2005/8/layout/process1"/>
    <dgm:cxn modelId="{53FF368B-AF19-4D4A-9DBD-DE114F2F947B}" type="presOf" srcId="{1EAE8B92-0AAF-47A3-818A-6D41C226938E}" destId="{869B62E1-26F2-4E32-B88B-76846A33E251}" srcOrd="1" destOrd="0" presId="urn:microsoft.com/office/officeart/2005/8/layout/process1"/>
    <dgm:cxn modelId="{0A50C182-B1E7-4D12-B612-7DBE29D6431F}" type="presOf" srcId="{43A872D4-395F-4C32-86FA-3A22D0F481CD}" destId="{090BB6C7-4718-4C68-98AB-9301ADC58338}" srcOrd="0" destOrd="0" presId="urn:microsoft.com/office/officeart/2005/8/layout/process1"/>
    <dgm:cxn modelId="{1AF5C4D3-86EB-43FB-B62A-6B32D297596A}" srcId="{24E9B210-EF9D-4135-B943-6AC04B456627}" destId="{6A02FE54-D674-4618-B93A-D513EFECB109}" srcOrd="1" destOrd="0" parTransId="{5891A470-A97C-449E-B297-195281163515}" sibTransId="{1EAE8B92-0AAF-47A3-818A-6D41C226938E}"/>
    <dgm:cxn modelId="{BA6E88A6-76BE-438F-926E-C3CBACFA07B3}" srcId="{24E9B210-EF9D-4135-B943-6AC04B456627}" destId="{8A3CB019-3801-4929-8500-884EA3487EF5}" srcOrd="6" destOrd="0" parTransId="{9A5B9FC2-574F-4F1B-BE3A-DE8EE1E79F69}" sibTransId="{0253F2EF-B037-4DC9-9348-5FD7148A7BF1}"/>
    <dgm:cxn modelId="{A9A7CC2E-C429-4312-9D30-304ACA475114}" type="presOf" srcId="{EFC11846-28F7-4B47-8970-36B0E75D44B8}" destId="{DE80948E-FC1D-4770-A83E-0CDDD1685903}" srcOrd="0" destOrd="0" presId="urn:microsoft.com/office/officeart/2005/8/layout/process1"/>
    <dgm:cxn modelId="{8110CC35-147D-45EF-9A62-33EA0C5E1979}" srcId="{24E9B210-EF9D-4135-B943-6AC04B456627}" destId="{4B29F822-F99A-4B15-9EFF-792569F0EAC4}" srcOrd="4" destOrd="0" parTransId="{0718D6F2-CDF8-4261-8E00-E169505066E5}" sibTransId="{2635C310-55A2-4BDC-9943-ABFF4EBF88CF}"/>
    <dgm:cxn modelId="{71A6D6AE-AFCC-415E-B2D2-D983EE002AB4}" type="presOf" srcId="{4B29F822-F99A-4B15-9EFF-792569F0EAC4}" destId="{66FCE0DC-3544-4E42-A12A-E2667F660EF8}" srcOrd="0" destOrd="0" presId="urn:microsoft.com/office/officeart/2005/8/layout/process1"/>
    <dgm:cxn modelId="{E71BEBEC-CD89-452C-8664-4370E81C1D0D}" type="presOf" srcId="{3104CDF5-971A-4F9E-8F88-EA332F2A750D}" destId="{97858EC6-EEFA-4641-A27A-F1FA16D8C260}" srcOrd="0" destOrd="0" presId="urn:microsoft.com/office/officeart/2005/8/layout/process1"/>
    <dgm:cxn modelId="{F009A50E-A73E-4983-996D-49178D257CC0}" type="presOf" srcId="{464C5366-02F9-4FE6-8E98-49D0C33EE6E4}" destId="{560280A3-3732-4B95-AE57-20018E180046}" srcOrd="0" destOrd="0" presId="urn:microsoft.com/office/officeart/2005/8/layout/process1"/>
    <dgm:cxn modelId="{91897E90-244F-4671-B766-ABF7FB862207}" type="presOf" srcId="{DD360A27-1174-4142-9075-988B594367B3}" destId="{4D0976DB-EC4B-40DD-A462-661E4FECB092}" srcOrd="0" destOrd="0" presId="urn:microsoft.com/office/officeart/2005/8/layout/process1"/>
    <dgm:cxn modelId="{9D31609E-AFE4-4511-B39C-41501DBE7FCB}" type="presOf" srcId="{6A02FE54-D674-4618-B93A-D513EFECB109}" destId="{19BDA69A-5E99-4260-9844-A977E3415AB2}" srcOrd="0" destOrd="0" presId="urn:microsoft.com/office/officeart/2005/8/layout/process1"/>
    <dgm:cxn modelId="{0BA5828F-7577-44A7-BFB7-864ABFBC4646}" type="presOf" srcId="{1EAE8B92-0AAF-47A3-818A-6D41C226938E}" destId="{03E5583C-D786-4DF9-9868-105DED17EBE5}" srcOrd="0" destOrd="0" presId="urn:microsoft.com/office/officeart/2005/8/layout/process1"/>
    <dgm:cxn modelId="{7440ABBE-1612-47AB-8E43-AEB0F0DA3344}" type="presOf" srcId="{2635C310-55A2-4BDC-9943-ABFF4EBF88CF}" destId="{656B967E-D64C-48A6-A5C9-D5A0521D9DE1}" srcOrd="0" destOrd="0" presId="urn:microsoft.com/office/officeart/2005/8/layout/process1"/>
    <dgm:cxn modelId="{D012E752-506B-4A70-972A-62B5581DF673}" type="presOf" srcId="{24E9B210-EF9D-4135-B943-6AC04B456627}" destId="{CB83A57D-756A-438A-90CF-FD7FBA9E9E2F}" srcOrd="0" destOrd="0" presId="urn:microsoft.com/office/officeart/2005/8/layout/process1"/>
    <dgm:cxn modelId="{30B81F47-B2F8-410A-BFE7-7C897AD07C00}" type="presOf" srcId="{0878B1C9-1E2A-49FD-B862-D2FC6C1BA90A}" destId="{777A1A82-3807-47F9-BEFF-ECB7F67FF08C}" srcOrd="0" destOrd="0" presId="urn:microsoft.com/office/officeart/2005/8/layout/process1"/>
    <dgm:cxn modelId="{72FA2D3B-5B04-46B0-AB75-256EED57FF57}" srcId="{24E9B210-EF9D-4135-B943-6AC04B456627}" destId="{EFC11846-28F7-4B47-8970-36B0E75D44B8}" srcOrd="5" destOrd="0" parTransId="{EF33E5BA-83E2-4DAB-9CD7-BF51BC4606F1}" sibTransId="{DD360A27-1174-4142-9075-988B594367B3}"/>
    <dgm:cxn modelId="{EDAB77CF-8E82-4BF3-89FD-77B6017C94DE}" type="presOf" srcId="{73C190A1-002E-445E-94A6-66F02AEAA2BC}" destId="{81904297-2CD8-4BAA-8F1A-207CB7AD4434}" srcOrd="0" destOrd="0" presId="urn:microsoft.com/office/officeart/2005/8/layout/process1"/>
    <dgm:cxn modelId="{AB1ED891-370A-4CC4-A924-F2A532D83682}" srcId="{24E9B210-EF9D-4135-B943-6AC04B456627}" destId="{73C190A1-002E-445E-94A6-66F02AEAA2BC}" srcOrd="3" destOrd="0" parTransId="{96558760-F6DC-41AA-B7BE-1403DF6390C1}" sibTransId="{39182BF1-BB89-43A3-95CC-DFBE8A5CBE60}"/>
    <dgm:cxn modelId="{5B296A0B-7AC7-4D46-9A6E-F0C5002A060E}" type="presParOf" srcId="{CB83A57D-756A-438A-90CF-FD7FBA9E9E2F}" destId="{560280A3-3732-4B95-AE57-20018E180046}" srcOrd="0" destOrd="0" presId="urn:microsoft.com/office/officeart/2005/8/layout/process1"/>
    <dgm:cxn modelId="{CC1D3641-4F35-4882-945D-A388F2A56B9F}" type="presParOf" srcId="{CB83A57D-756A-438A-90CF-FD7FBA9E9E2F}" destId="{97858EC6-EEFA-4641-A27A-F1FA16D8C260}" srcOrd="1" destOrd="0" presId="urn:microsoft.com/office/officeart/2005/8/layout/process1"/>
    <dgm:cxn modelId="{E3AAC51E-9EB3-425F-94D2-E1B5C6A18708}" type="presParOf" srcId="{97858EC6-EEFA-4641-A27A-F1FA16D8C260}" destId="{2D0F6E5F-0A20-47ED-80EF-A45A44E562E2}" srcOrd="0" destOrd="0" presId="urn:microsoft.com/office/officeart/2005/8/layout/process1"/>
    <dgm:cxn modelId="{8EDAAFDF-3BD4-4AD0-97A0-0D6059085A18}" type="presParOf" srcId="{CB83A57D-756A-438A-90CF-FD7FBA9E9E2F}" destId="{19BDA69A-5E99-4260-9844-A977E3415AB2}" srcOrd="2" destOrd="0" presId="urn:microsoft.com/office/officeart/2005/8/layout/process1"/>
    <dgm:cxn modelId="{EF77A239-75AA-4CC0-B494-6A048458165B}" type="presParOf" srcId="{CB83A57D-756A-438A-90CF-FD7FBA9E9E2F}" destId="{03E5583C-D786-4DF9-9868-105DED17EBE5}" srcOrd="3" destOrd="0" presId="urn:microsoft.com/office/officeart/2005/8/layout/process1"/>
    <dgm:cxn modelId="{9404C10C-8B21-4CA4-8329-8584AFD68010}" type="presParOf" srcId="{03E5583C-D786-4DF9-9868-105DED17EBE5}" destId="{869B62E1-26F2-4E32-B88B-76846A33E251}" srcOrd="0" destOrd="0" presId="urn:microsoft.com/office/officeart/2005/8/layout/process1"/>
    <dgm:cxn modelId="{D5417ACD-6298-4964-8B3C-7D7C000985AF}" type="presParOf" srcId="{CB83A57D-756A-438A-90CF-FD7FBA9E9E2F}" destId="{090BB6C7-4718-4C68-98AB-9301ADC58338}" srcOrd="4" destOrd="0" presId="urn:microsoft.com/office/officeart/2005/8/layout/process1"/>
    <dgm:cxn modelId="{0FDFAE79-0E70-476C-BAEA-8EEE5CE333DB}" type="presParOf" srcId="{CB83A57D-756A-438A-90CF-FD7FBA9E9E2F}" destId="{777A1A82-3807-47F9-BEFF-ECB7F67FF08C}" srcOrd="5" destOrd="0" presId="urn:microsoft.com/office/officeart/2005/8/layout/process1"/>
    <dgm:cxn modelId="{ED90EDDC-28F2-4435-9B13-8342D0F25E79}" type="presParOf" srcId="{777A1A82-3807-47F9-BEFF-ECB7F67FF08C}" destId="{5BC54906-D26C-4944-BAAF-5B7FCC585B9A}" srcOrd="0" destOrd="0" presId="urn:microsoft.com/office/officeart/2005/8/layout/process1"/>
    <dgm:cxn modelId="{D70F572B-33F9-4EFC-AD22-8BF1CDF5B242}" type="presParOf" srcId="{CB83A57D-756A-438A-90CF-FD7FBA9E9E2F}" destId="{81904297-2CD8-4BAA-8F1A-207CB7AD4434}" srcOrd="6" destOrd="0" presId="urn:microsoft.com/office/officeart/2005/8/layout/process1"/>
    <dgm:cxn modelId="{02DE8882-64F3-45AE-949F-002860246CB3}" type="presParOf" srcId="{CB83A57D-756A-438A-90CF-FD7FBA9E9E2F}" destId="{038081CE-2FFD-40BC-A627-01677CE7D9B3}" srcOrd="7" destOrd="0" presId="urn:microsoft.com/office/officeart/2005/8/layout/process1"/>
    <dgm:cxn modelId="{F105A4D9-9A5D-4D24-B5F1-C74DEC7BD466}" type="presParOf" srcId="{038081CE-2FFD-40BC-A627-01677CE7D9B3}" destId="{5EFF83F1-2ED0-4089-BC86-160906B12168}" srcOrd="0" destOrd="0" presId="urn:microsoft.com/office/officeart/2005/8/layout/process1"/>
    <dgm:cxn modelId="{6FD2D01A-67DA-4E2F-9819-0450EF4948D4}" type="presParOf" srcId="{CB83A57D-756A-438A-90CF-FD7FBA9E9E2F}" destId="{66FCE0DC-3544-4E42-A12A-E2667F660EF8}" srcOrd="8" destOrd="0" presId="urn:microsoft.com/office/officeart/2005/8/layout/process1"/>
    <dgm:cxn modelId="{C9AE487A-E8F0-418C-A40A-FDF37E37A9B3}" type="presParOf" srcId="{CB83A57D-756A-438A-90CF-FD7FBA9E9E2F}" destId="{656B967E-D64C-48A6-A5C9-D5A0521D9DE1}" srcOrd="9" destOrd="0" presId="urn:microsoft.com/office/officeart/2005/8/layout/process1"/>
    <dgm:cxn modelId="{F93D70BB-1F22-48FE-9319-7A77CD706358}" type="presParOf" srcId="{656B967E-D64C-48A6-A5C9-D5A0521D9DE1}" destId="{B7EAFBFA-D1B9-4B61-A28F-6CAC4F7D271E}" srcOrd="0" destOrd="0" presId="urn:microsoft.com/office/officeart/2005/8/layout/process1"/>
    <dgm:cxn modelId="{FF8C2FFA-3372-4536-89C5-B7304489E269}" type="presParOf" srcId="{CB83A57D-756A-438A-90CF-FD7FBA9E9E2F}" destId="{DE80948E-FC1D-4770-A83E-0CDDD1685903}" srcOrd="10" destOrd="0" presId="urn:microsoft.com/office/officeart/2005/8/layout/process1"/>
    <dgm:cxn modelId="{0879D125-78EB-4D83-9037-765A315A048E}" type="presParOf" srcId="{CB83A57D-756A-438A-90CF-FD7FBA9E9E2F}" destId="{4D0976DB-EC4B-40DD-A462-661E4FECB092}" srcOrd="11" destOrd="0" presId="urn:microsoft.com/office/officeart/2005/8/layout/process1"/>
    <dgm:cxn modelId="{F54FD420-3D22-4A07-AB08-C5CB72120EBD}" type="presParOf" srcId="{4D0976DB-EC4B-40DD-A462-661E4FECB092}" destId="{D586400F-CA25-4839-88E9-76754C4C1DC3}" srcOrd="0" destOrd="0" presId="urn:microsoft.com/office/officeart/2005/8/layout/process1"/>
    <dgm:cxn modelId="{A4D3ACB1-4CC6-49FB-8F06-4BA59F7F2663}" type="presParOf" srcId="{CB83A57D-756A-438A-90CF-FD7FBA9E9E2F}" destId="{3E126F52-F364-41F5-A75E-21411031407A}" srcOrd="1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C71FE-EDB0-44F5-BA07-598D1723E46F}">
      <dsp:nvSpPr>
        <dsp:cNvPr id="0" name=""/>
        <dsp:cNvSpPr/>
      </dsp:nvSpPr>
      <dsp:spPr>
        <a:xfrm>
          <a:off x="2006932" y="670304"/>
          <a:ext cx="4478545" cy="4478545"/>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FDE6AF-648F-43BE-924F-70B67031A3B9}">
      <dsp:nvSpPr>
        <dsp:cNvPr id="0" name=""/>
        <dsp:cNvSpPr/>
      </dsp:nvSpPr>
      <dsp:spPr>
        <a:xfrm>
          <a:off x="2006932" y="670304"/>
          <a:ext cx="4478545" cy="4478545"/>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AF3497-C67C-48BD-802D-4ACBE916AE0F}">
      <dsp:nvSpPr>
        <dsp:cNvPr id="0" name=""/>
        <dsp:cNvSpPr/>
      </dsp:nvSpPr>
      <dsp:spPr>
        <a:xfrm>
          <a:off x="2006932" y="670304"/>
          <a:ext cx="4478545" cy="4478545"/>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2949FC-1FA1-4209-8BC3-B37588952761}">
      <dsp:nvSpPr>
        <dsp:cNvPr id="0" name=""/>
        <dsp:cNvSpPr/>
      </dsp:nvSpPr>
      <dsp:spPr>
        <a:xfrm>
          <a:off x="2006932" y="670304"/>
          <a:ext cx="4478545" cy="4478545"/>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27F6DD-671D-4CF9-97AB-120577958955}">
      <dsp:nvSpPr>
        <dsp:cNvPr id="0" name=""/>
        <dsp:cNvSpPr/>
      </dsp:nvSpPr>
      <dsp:spPr>
        <a:xfrm>
          <a:off x="3215754" y="1879126"/>
          <a:ext cx="2060902" cy="20609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l-GR" sz="2100" kern="1200"/>
            <a:t>Δίκτυα Υποστήριξης</a:t>
          </a:r>
        </a:p>
      </dsp:txBody>
      <dsp:txXfrm>
        <a:off x="3517566" y="2180938"/>
        <a:ext cx="1457278" cy="1457278"/>
      </dsp:txXfrm>
    </dsp:sp>
    <dsp:sp modelId="{BC44C4EA-9B58-41C8-91BF-972EA1303FB7}">
      <dsp:nvSpPr>
        <dsp:cNvPr id="0" name=""/>
        <dsp:cNvSpPr/>
      </dsp:nvSpPr>
      <dsp:spPr>
        <a:xfrm>
          <a:off x="3524889" y="923"/>
          <a:ext cx="1442631" cy="1442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a:t>Εκπαιδευτικοί/ Σχολείο</a:t>
          </a:r>
        </a:p>
      </dsp:txBody>
      <dsp:txXfrm>
        <a:off x="3736157" y="212191"/>
        <a:ext cx="1020095" cy="1020095"/>
      </dsp:txXfrm>
    </dsp:sp>
    <dsp:sp modelId="{07E43761-3D12-4781-B1C7-9F02283E4BF8}">
      <dsp:nvSpPr>
        <dsp:cNvPr id="0" name=""/>
        <dsp:cNvSpPr/>
      </dsp:nvSpPr>
      <dsp:spPr>
        <a:xfrm>
          <a:off x="5712227" y="2188261"/>
          <a:ext cx="1442631" cy="1442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a:t>Φίλοι</a:t>
          </a:r>
        </a:p>
      </dsp:txBody>
      <dsp:txXfrm>
        <a:off x="5923495" y="2399529"/>
        <a:ext cx="1020095" cy="1020095"/>
      </dsp:txXfrm>
    </dsp:sp>
    <dsp:sp modelId="{8532051A-3842-4F34-A125-D89B02F9CD74}">
      <dsp:nvSpPr>
        <dsp:cNvPr id="0" name=""/>
        <dsp:cNvSpPr/>
      </dsp:nvSpPr>
      <dsp:spPr>
        <a:xfrm>
          <a:off x="3524889" y="4375599"/>
          <a:ext cx="1442631" cy="1442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a:t>Εξωτερικά Υποστηρικτικά Δίκτυα </a:t>
          </a:r>
        </a:p>
      </dsp:txBody>
      <dsp:txXfrm>
        <a:off x="3736157" y="4586867"/>
        <a:ext cx="1020095" cy="1020095"/>
      </dsp:txXfrm>
    </dsp:sp>
    <dsp:sp modelId="{4B6FDDE8-54A3-4BC8-B9B1-31D270E725E0}">
      <dsp:nvSpPr>
        <dsp:cNvPr id="0" name=""/>
        <dsp:cNvSpPr/>
      </dsp:nvSpPr>
      <dsp:spPr>
        <a:xfrm>
          <a:off x="1337551" y="2188261"/>
          <a:ext cx="1442631" cy="1442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a:t>Γονείς/ Κηδεμόνες</a:t>
          </a:r>
        </a:p>
      </dsp:txBody>
      <dsp:txXfrm>
        <a:off x="1548819" y="2399529"/>
        <a:ext cx="1020095" cy="1020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B60D1-2456-472F-8F31-C8896D826748}">
      <dsp:nvSpPr>
        <dsp:cNvPr id="0" name=""/>
        <dsp:cNvSpPr/>
      </dsp:nvSpPr>
      <dsp:spPr>
        <a:xfrm>
          <a:off x="620222" y="0"/>
          <a:ext cx="3444637" cy="344463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B234D-2F88-46FC-A581-E496F349F725}">
      <dsp:nvSpPr>
        <dsp:cNvPr id="0" name=""/>
        <dsp:cNvSpPr/>
      </dsp:nvSpPr>
      <dsp:spPr>
        <a:xfrm>
          <a:off x="2342540" y="344800"/>
          <a:ext cx="2239014" cy="30611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i="0" kern="1200"/>
            <a:t>Σχέσεις εμπιστοσύνης</a:t>
          </a:r>
          <a:endParaRPr lang="el-GR" sz="1200" kern="1200"/>
        </a:p>
      </dsp:txBody>
      <dsp:txXfrm>
        <a:off x="2357483" y="359743"/>
        <a:ext cx="2209128" cy="276229"/>
      </dsp:txXfrm>
    </dsp:sp>
    <dsp:sp modelId="{CBB17DD3-4B6F-4CB5-BE55-83A00ACFDD56}">
      <dsp:nvSpPr>
        <dsp:cNvPr id="0" name=""/>
        <dsp:cNvSpPr/>
      </dsp:nvSpPr>
      <dsp:spPr>
        <a:xfrm>
          <a:off x="2342540" y="689179"/>
          <a:ext cx="2239014" cy="30611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a:t>Ασφάλεια </a:t>
          </a:r>
        </a:p>
      </dsp:txBody>
      <dsp:txXfrm>
        <a:off x="2357483" y="704122"/>
        <a:ext cx="2209128" cy="276229"/>
      </dsp:txXfrm>
    </dsp:sp>
    <dsp:sp modelId="{B3D204F9-00A7-4E1F-AA8A-4E3C07C84FC4}">
      <dsp:nvSpPr>
        <dsp:cNvPr id="0" name=""/>
        <dsp:cNvSpPr/>
      </dsp:nvSpPr>
      <dsp:spPr>
        <a:xfrm>
          <a:off x="2342540" y="1033559"/>
          <a:ext cx="2239014" cy="30611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i="0" kern="1200"/>
            <a:t> Ενδυνάμωση</a:t>
          </a:r>
          <a:endParaRPr lang="el-GR" sz="1200" kern="1200"/>
        </a:p>
      </dsp:txBody>
      <dsp:txXfrm>
        <a:off x="2357483" y="1048502"/>
        <a:ext cx="2209128" cy="276229"/>
      </dsp:txXfrm>
    </dsp:sp>
    <dsp:sp modelId="{B93F17D1-E4B2-504F-9520-37B6AE7F5388}">
      <dsp:nvSpPr>
        <dsp:cNvPr id="0" name=""/>
        <dsp:cNvSpPr/>
      </dsp:nvSpPr>
      <dsp:spPr>
        <a:xfrm>
          <a:off x="2342540" y="1377938"/>
          <a:ext cx="2239014" cy="30611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a:t>Οριοθέτηση</a:t>
          </a:r>
        </a:p>
      </dsp:txBody>
      <dsp:txXfrm>
        <a:off x="2357483" y="1392881"/>
        <a:ext cx="2209128" cy="276229"/>
      </dsp:txXfrm>
    </dsp:sp>
    <dsp:sp modelId="{5CFFC828-8525-4C08-90C3-5123C70C7034}">
      <dsp:nvSpPr>
        <dsp:cNvPr id="0" name=""/>
        <dsp:cNvSpPr/>
      </dsp:nvSpPr>
      <dsp:spPr>
        <a:xfrm>
          <a:off x="2342540" y="1722318"/>
          <a:ext cx="2239014" cy="30611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a:t>Συνεργασία </a:t>
          </a:r>
        </a:p>
      </dsp:txBody>
      <dsp:txXfrm>
        <a:off x="2357483" y="1737261"/>
        <a:ext cx="2209128" cy="276229"/>
      </dsp:txXfrm>
    </dsp:sp>
    <dsp:sp modelId="{D87E1FF2-48D2-4D31-A4B5-4BA858C4195D}">
      <dsp:nvSpPr>
        <dsp:cNvPr id="0" name=""/>
        <dsp:cNvSpPr/>
      </dsp:nvSpPr>
      <dsp:spPr>
        <a:xfrm>
          <a:off x="2342540" y="2066698"/>
          <a:ext cx="2239014" cy="30611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a:t>Ενημέρωση</a:t>
          </a:r>
        </a:p>
      </dsp:txBody>
      <dsp:txXfrm>
        <a:off x="2357483" y="2081641"/>
        <a:ext cx="2209128" cy="276229"/>
      </dsp:txXfrm>
    </dsp:sp>
    <dsp:sp modelId="{3DF4B164-8CD3-4002-9D01-9AC5978C1989}">
      <dsp:nvSpPr>
        <dsp:cNvPr id="0" name=""/>
        <dsp:cNvSpPr/>
      </dsp:nvSpPr>
      <dsp:spPr>
        <a:xfrm>
          <a:off x="2342540" y="2411077"/>
          <a:ext cx="2239014" cy="30611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a:t>Πρόληψη</a:t>
          </a:r>
        </a:p>
      </dsp:txBody>
      <dsp:txXfrm>
        <a:off x="2357483" y="2426020"/>
        <a:ext cx="2209128" cy="276229"/>
      </dsp:txXfrm>
    </dsp:sp>
    <dsp:sp modelId="{F6704285-2298-44EA-AF92-04FE52E7CAC1}">
      <dsp:nvSpPr>
        <dsp:cNvPr id="0" name=""/>
        <dsp:cNvSpPr/>
      </dsp:nvSpPr>
      <dsp:spPr>
        <a:xfrm>
          <a:off x="2342540" y="2755457"/>
          <a:ext cx="2239014" cy="30611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kern="1200"/>
            <a:t>Αντιμετώπιση</a:t>
          </a:r>
        </a:p>
      </dsp:txBody>
      <dsp:txXfrm>
        <a:off x="2357483" y="2770400"/>
        <a:ext cx="2209128" cy="276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73940-0289-4330-B8AD-9CC80DAF358A}">
      <dsp:nvSpPr>
        <dsp:cNvPr id="0" name=""/>
        <dsp:cNvSpPr/>
      </dsp:nvSpPr>
      <dsp:spPr>
        <a:xfrm>
          <a:off x="0" y="985137"/>
          <a:ext cx="7151298" cy="131351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B5F4DB-6B1C-4CC9-916F-A5B9E032159F}">
      <dsp:nvSpPr>
        <dsp:cNvPr id="0" name=""/>
        <dsp:cNvSpPr/>
      </dsp:nvSpPr>
      <dsp:spPr>
        <a:xfrm>
          <a:off x="4004" y="0"/>
          <a:ext cx="925869" cy="1313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rtl="0">
            <a:lnSpc>
              <a:spcPct val="90000"/>
            </a:lnSpc>
            <a:spcBef>
              <a:spcPct val="0"/>
            </a:spcBef>
            <a:spcAft>
              <a:spcPct val="35000"/>
            </a:spcAft>
          </a:pPr>
          <a:r>
            <a:rPr lang="el-GR" sz="1000" i="0" kern="1200"/>
            <a:t>Διαμόρφωση Νομοθετικού πλαισίου </a:t>
          </a:r>
          <a:r>
            <a:rPr lang="el-GR" sz="1000" kern="1200"/>
            <a:t>ΦΕΚ Α 55/10-3-2023, νόμος 5029/2023 </a:t>
          </a:r>
        </a:p>
      </dsp:txBody>
      <dsp:txXfrm>
        <a:off x="4004" y="0"/>
        <a:ext cx="925869" cy="1313516"/>
      </dsp:txXfrm>
    </dsp:sp>
    <dsp:sp modelId="{59221C2C-9CD6-4C40-80D9-D84AD9FB6EE3}">
      <dsp:nvSpPr>
        <dsp:cNvPr id="0" name=""/>
        <dsp:cNvSpPr/>
      </dsp:nvSpPr>
      <dsp:spPr>
        <a:xfrm>
          <a:off x="302749" y="1477705"/>
          <a:ext cx="328379" cy="328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9EF01-4339-4541-9C5A-2586F3B62852}">
      <dsp:nvSpPr>
        <dsp:cNvPr id="0" name=""/>
        <dsp:cNvSpPr/>
      </dsp:nvSpPr>
      <dsp:spPr>
        <a:xfrm>
          <a:off x="959072" y="1970274"/>
          <a:ext cx="751147" cy="1313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rtl="0">
            <a:lnSpc>
              <a:spcPct val="90000"/>
            </a:lnSpc>
            <a:spcBef>
              <a:spcPct val="0"/>
            </a:spcBef>
            <a:spcAft>
              <a:spcPct val="35000"/>
            </a:spcAft>
          </a:pPr>
          <a:r>
            <a:rPr lang="el-GR" sz="1000" i="0" kern="1200"/>
            <a:t>Τεχνικές πρόληψης </a:t>
          </a:r>
          <a:endParaRPr lang="el-GR" sz="1000" kern="1200"/>
        </a:p>
      </dsp:txBody>
      <dsp:txXfrm>
        <a:off x="959072" y="1970274"/>
        <a:ext cx="751147" cy="1313516"/>
      </dsp:txXfrm>
    </dsp:sp>
    <dsp:sp modelId="{60F33AA9-7769-4A49-ADE9-28F1A9ACAADC}">
      <dsp:nvSpPr>
        <dsp:cNvPr id="0" name=""/>
        <dsp:cNvSpPr/>
      </dsp:nvSpPr>
      <dsp:spPr>
        <a:xfrm>
          <a:off x="1170456" y="1477705"/>
          <a:ext cx="328379" cy="328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118ADC-A609-4C74-9D94-90BFD7FCC14B}">
      <dsp:nvSpPr>
        <dsp:cNvPr id="0" name=""/>
        <dsp:cNvSpPr/>
      </dsp:nvSpPr>
      <dsp:spPr>
        <a:xfrm>
          <a:off x="1739417" y="-14665"/>
          <a:ext cx="941221" cy="1372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rtl="0">
            <a:lnSpc>
              <a:spcPct val="90000"/>
            </a:lnSpc>
            <a:spcBef>
              <a:spcPct val="0"/>
            </a:spcBef>
            <a:spcAft>
              <a:spcPct val="35000"/>
            </a:spcAft>
          </a:pPr>
          <a:r>
            <a:rPr lang="el-GR" sz="1000" kern="1200"/>
            <a:t>Δίκτυα ενημέρωσης, πρόληψης κι αντιμετώπισης </a:t>
          </a:r>
        </a:p>
      </dsp:txBody>
      <dsp:txXfrm>
        <a:off x="1739417" y="-14665"/>
        <a:ext cx="941221" cy="1372177"/>
      </dsp:txXfrm>
    </dsp:sp>
    <dsp:sp modelId="{0B57989B-E41C-4E65-AFCB-6B3C38CEFCED}">
      <dsp:nvSpPr>
        <dsp:cNvPr id="0" name=""/>
        <dsp:cNvSpPr/>
      </dsp:nvSpPr>
      <dsp:spPr>
        <a:xfrm>
          <a:off x="2045838" y="1492370"/>
          <a:ext cx="328379" cy="328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DD2DFF-D625-49BA-A26E-73EC5FB080AA}">
      <dsp:nvSpPr>
        <dsp:cNvPr id="0" name=""/>
        <dsp:cNvSpPr/>
      </dsp:nvSpPr>
      <dsp:spPr>
        <a:xfrm>
          <a:off x="2709836" y="1970274"/>
          <a:ext cx="1061704" cy="1313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rtl="0">
            <a:lnSpc>
              <a:spcPct val="90000"/>
            </a:lnSpc>
            <a:spcBef>
              <a:spcPct val="0"/>
            </a:spcBef>
            <a:spcAft>
              <a:spcPct val="35000"/>
            </a:spcAft>
          </a:pPr>
          <a:r>
            <a:rPr lang="el-GR" sz="1000" kern="1200"/>
            <a:t>Επιμορφωτικά προγράμματα </a:t>
          </a:r>
        </a:p>
      </dsp:txBody>
      <dsp:txXfrm>
        <a:off x="2709836" y="1970274"/>
        <a:ext cx="1061704" cy="1313516"/>
      </dsp:txXfrm>
    </dsp:sp>
    <dsp:sp modelId="{4ECCB9F4-4AAD-4535-9084-05602EBB81EE}">
      <dsp:nvSpPr>
        <dsp:cNvPr id="0" name=""/>
        <dsp:cNvSpPr/>
      </dsp:nvSpPr>
      <dsp:spPr>
        <a:xfrm>
          <a:off x="3076499" y="1477705"/>
          <a:ext cx="328379" cy="328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D760B9-3D6B-458A-9B3A-36707A376305}">
      <dsp:nvSpPr>
        <dsp:cNvPr id="0" name=""/>
        <dsp:cNvSpPr/>
      </dsp:nvSpPr>
      <dsp:spPr>
        <a:xfrm>
          <a:off x="3800739" y="2587"/>
          <a:ext cx="1088590" cy="1303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rtl="0">
            <a:lnSpc>
              <a:spcPct val="90000"/>
            </a:lnSpc>
            <a:spcBef>
              <a:spcPct val="0"/>
            </a:spcBef>
            <a:spcAft>
              <a:spcPct val="35000"/>
            </a:spcAft>
          </a:pPr>
          <a:r>
            <a:rPr lang="el-GR" sz="1000" kern="1200"/>
            <a:t>Προγράμματα παρέμβασης – Σχολικό Κλίμα – Διαμεσολάβηση</a:t>
          </a:r>
        </a:p>
      </dsp:txBody>
      <dsp:txXfrm>
        <a:off x="3800739" y="2587"/>
        <a:ext cx="1088590" cy="1303165"/>
      </dsp:txXfrm>
    </dsp:sp>
    <dsp:sp modelId="{3B561E5E-49E3-48BD-AF3A-22478ED90028}">
      <dsp:nvSpPr>
        <dsp:cNvPr id="0" name=""/>
        <dsp:cNvSpPr/>
      </dsp:nvSpPr>
      <dsp:spPr>
        <a:xfrm>
          <a:off x="4180845" y="1475117"/>
          <a:ext cx="328379" cy="328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C78EBC-5D99-4D7A-8331-64FF5431E2F5}">
      <dsp:nvSpPr>
        <dsp:cNvPr id="0" name=""/>
        <dsp:cNvSpPr/>
      </dsp:nvSpPr>
      <dsp:spPr>
        <a:xfrm>
          <a:off x="4918528" y="1970274"/>
          <a:ext cx="900472" cy="1313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rtl="0">
            <a:lnSpc>
              <a:spcPct val="90000"/>
            </a:lnSpc>
            <a:spcBef>
              <a:spcPct val="0"/>
            </a:spcBef>
            <a:spcAft>
              <a:spcPct val="35000"/>
            </a:spcAft>
          </a:pPr>
          <a:r>
            <a:rPr lang="el-GR" sz="1000" kern="1200"/>
            <a:t>Πρωτόκολλα διαχείρισης και πρόληψης </a:t>
          </a:r>
          <a:r>
            <a:rPr lang="el-GR" sz="1000" kern="1200" err="1"/>
            <a:t>ενδοσχολικής</a:t>
          </a:r>
          <a:r>
            <a:rPr lang="el-GR" sz="1000" kern="1200"/>
            <a:t> βίας </a:t>
          </a:r>
        </a:p>
      </dsp:txBody>
      <dsp:txXfrm>
        <a:off x="4918528" y="1970274"/>
        <a:ext cx="900472" cy="1313516"/>
      </dsp:txXfrm>
    </dsp:sp>
    <dsp:sp modelId="{FC461438-4BF7-425B-B9B4-3124AF5D25AD}">
      <dsp:nvSpPr>
        <dsp:cNvPr id="0" name=""/>
        <dsp:cNvSpPr/>
      </dsp:nvSpPr>
      <dsp:spPr>
        <a:xfrm>
          <a:off x="5204575" y="1477705"/>
          <a:ext cx="328379" cy="328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B4ECE-B30D-4CD1-AD7B-D77E46181A9F}">
      <dsp:nvSpPr>
        <dsp:cNvPr id="0" name=""/>
        <dsp:cNvSpPr/>
      </dsp:nvSpPr>
      <dsp:spPr>
        <a:xfrm>
          <a:off x="5848199" y="0"/>
          <a:ext cx="583963" cy="1313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b" anchorCtr="0">
          <a:noAutofit/>
        </a:bodyPr>
        <a:lstStyle/>
        <a:p>
          <a:pPr lvl="0" algn="ctr" defTabSz="2044700" rtl="0">
            <a:lnSpc>
              <a:spcPct val="90000"/>
            </a:lnSpc>
            <a:spcBef>
              <a:spcPct val="0"/>
            </a:spcBef>
            <a:spcAft>
              <a:spcPct val="35000"/>
            </a:spcAft>
          </a:pPr>
          <a:endParaRPr lang="el-GR" sz="4600" kern="1200"/>
        </a:p>
      </dsp:txBody>
      <dsp:txXfrm>
        <a:off x="5848199" y="0"/>
        <a:ext cx="583963" cy="1313516"/>
      </dsp:txXfrm>
    </dsp:sp>
    <dsp:sp modelId="{4A33E5B9-573C-44D2-9EE6-5633C260FB66}">
      <dsp:nvSpPr>
        <dsp:cNvPr id="0" name=""/>
        <dsp:cNvSpPr/>
      </dsp:nvSpPr>
      <dsp:spPr>
        <a:xfrm>
          <a:off x="5975991" y="1477705"/>
          <a:ext cx="328379" cy="328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2BD5E-0E78-4DF2-9A45-E22F420CD431}">
      <dsp:nvSpPr>
        <dsp:cNvPr id="0" name=""/>
        <dsp:cNvSpPr/>
      </dsp:nvSpPr>
      <dsp:spPr>
        <a:xfrm rot="5400000">
          <a:off x="137253" y="2160800"/>
          <a:ext cx="485416" cy="80772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8F5A8-D123-41CA-AC7D-9F5F11A3FAC5}">
      <dsp:nvSpPr>
        <dsp:cNvPr id="0" name=""/>
        <dsp:cNvSpPr/>
      </dsp:nvSpPr>
      <dsp:spPr>
        <a:xfrm>
          <a:off x="49850" y="2475573"/>
          <a:ext cx="902397" cy="63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rtl="0">
            <a:lnSpc>
              <a:spcPct val="90000"/>
            </a:lnSpc>
            <a:spcBef>
              <a:spcPct val="0"/>
            </a:spcBef>
            <a:spcAft>
              <a:spcPct val="35000"/>
            </a:spcAft>
          </a:pPr>
          <a:r>
            <a:rPr lang="el-GR" sz="1000" i="0" kern="1200"/>
            <a:t>Ενημέρωση εκπαιδευτικών/ σχολείου- Ενίσχυση σχολικού περιβάλλοντος </a:t>
          </a:r>
          <a:endParaRPr lang="el-GR" sz="1000" kern="1200"/>
        </a:p>
      </dsp:txBody>
      <dsp:txXfrm>
        <a:off x="49850" y="2475573"/>
        <a:ext cx="902397" cy="639200"/>
      </dsp:txXfrm>
    </dsp:sp>
    <dsp:sp modelId="{AE1333AE-FABC-4554-B97E-65C2CA94E920}">
      <dsp:nvSpPr>
        <dsp:cNvPr id="0" name=""/>
        <dsp:cNvSpPr/>
      </dsp:nvSpPr>
      <dsp:spPr>
        <a:xfrm>
          <a:off x="681479" y="2119693"/>
          <a:ext cx="137587" cy="1375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CE5C6E-EB05-4903-91BB-489BE6A794A6}">
      <dsp:nvSpPr>
        <dsp:cNvPr id="0" name=""/>
        <dsp:cNvSpPr/>
      </dsp:nvSpPr>
      <dsp:spPr>
        <a:xfrm rot="5400000">
          <a:off x="1150172" y="1900385"/>
          <a:ext cx="485416" cy="80772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BA446-70EA-4C57-9A7D-0929EF760A11}">
      <dsp:nvSpPr>
        <dsp:cNvPr id="0" name=""/>
        <dsp:cNvSpPr/>
      </dsp:nvSpPr>
      <dsp:spPr>
        <a:xfrm>
          <a:off x="1073829" y="2151864"/>
          <a:ext cx="813097" cy="75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rtl="0">
            <a:lnSpc>
              <a:spcPct val="90000"/>
            </a:lnSpc>
            <a:spcBef>
              <a:spcPct val="0"/>
            </a:spcBef>
            <a:spcAft>
              <a:spcPct val="35000"/>
            </a:spcAft>
          </a:pPr>
          <a:r>
            <a:rPr lang="el-GR" sz="1000" kern="1200"/>
            <a:t>Ευαισθητοποίηση πολιτών </a:t>
          </a:r>
        </a:p>
      </dsp:txBody>
      <dsp:txXfrm>
        <a:off x="1073829" y="2151864"/>
        <a:ext cx="813097" cy="754946"/>
      </dsp:txXfrm>
    </dsp:sp>
    <dsp:sp modelId="{2B097887-2759-41B6-A3E7-5E3A3350B2C3}">
      <dsp:nvSpPr>
        <dsp:cNvPr id="0" name=""/>
        <dsp:cNvSpPr/>
      </dsp:nvSpPr>
      <dsp:spPr>
        <a:xfrm>
          <a:off x="1660772" y="1840919"/>
          <a:ext cx="137587" cy="1375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A4EAC-C76F-4869-812B-02E6B11F6E76}">
      <dsp:nvSpPr>
        <dsp:cNvPr id="0" name=""/>
        <dsp:cNvSpPr/>
      </dsp:nvSpPr>
      <dsp:spPr>
        <a:xfrm rot="5400000">
          <a:off x="2141169" y="1679485"/>
          <a:ext cx="485416" cy="80772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EB07E-F40C-4D67-8C9B-8D6BF7B83A37}">
      <dsp:nvSpPr>
        <dsp:cNvPr id="0" name=""/>
        <dsp:cNvSpPr/>
      </dsp:nvSpPr>
      <dsp:spPr>
        <a:xfrm>
          <a:off x="2012523" y="1982547"/>
          <a:ext cx="899939" cy="63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rtl="0">
            <a:lnSpc>
              <a:spcPct val="90000"/>
            </a:lnSpc>
            <a:spcBef>
              <a:spcPct val="0"/>
            </a:spcBef>
            <a:spcAft>
              <a:spcPct val="35000"/>
            </a:spcAft>
          </a:pPr>
          <a:r>
            <a:rPr lang="el-GR" sz="1000" kern="1200"/>
            <a:t>Συνεργασία με τοπική κοινότητα και αρμόδιους φορείς/ οργανισμούς </a:t>
          </a:r>
        </a:p>
      </dsp:txBody>
      <dsp:txXfrm>
        <a:off x="2012523" y="1982547"/>
        <a:ext cx="899939" cy="639200"/>
      </dsp:txXfrm>
    </dsp:sp>
    <dsp:sp modelId="{546B0448-0A15-4B05-BE17-0645D8CC3CDA}">
      <dsp:nvSpPr>
        <dsp:cNvPr id="0" name=""/>
        <dsp:cNvSpPr/>
      </dsp:nvSpPr>
      <dsp:spPr>
        <a:xfrm>
          <a:off x="2651769" y="1620019"/>
          <a:ext cx="137587" cy="1375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94446B-8270-48E8-964E-C5B9571BE853}">
      <dsp:nvSpPr>
        <dsp:cNvPr id="0" name=""/>
        <dsp:cNvSpPr/>
      </dsp:nvSpPr>
      <dsp:spPr>
        <a:xfrm rot="5400000">
          <a:off x="3121691" y="1438168"/>
          <a:ext cx="485416" cy="80772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B01E0-DEB9-4C4C-BC2B-D548D2028460}">
      <dsp:nvSpPr>
        <dsp:cNvPr id="0" name=""/>
        <dsp:cNvSpPr/>
      </dsp:nvSpPr>
      <dsp:spPr>
        <a:xfrm>
          <a:off x="2995867" y="1659087"/>
          <a:ext cx="818807" cy="680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rtl="0">
            <a:lnSpc>
              <a:spcPct val="90000"/>
            </a:lnSpc>
            <a:spcBef>
              <a:spcPct val="0"/>
            </a:spcBef>
            <a:spcAft>
              <a:spcPct val="35000"/>
            </a:spcAft>
          </a:pPr>
          <a:r>
            <a:rPr lang="el-GR" sz="1000" kern="1200"/>
            <a:t>Εφαρμογή προληπτικών μέτρων </a:t>
          </a:r>
        </a:p>
      </dsp:txBody>
      <dsp:txXfrm>
        <a:off x="2995867" y="1659087"/>
        <a:ext cx="818807" cy="680032"/>
      </dsp:txXfrm>
    </dsp:sp>
    <dsp:sp modelId="{2DEA184A-0BD0-4119-8871-2A1EE6561415}">
      <dsp:nvSpPr>
        <dsp:cNvPr id="0" name=""/>
        <dsp:cNvSpPr/>
      </dsp:nvSpPr>
      <dsp:spPr>
        <a:xfrm>
          <a:off x="3632291" y="1378703"/>
          <a:ext cx="137587" cy="1375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95D10-900E-4411-8E3B-5512D066164D}">
      <dsp:nvSpPr>
        <dsp:cNvPr id="0" name=""/>
        <dsp:cNvSpPr/>
      </dsp:nvSpPr>
      <dsp:spPr>
        <a:xfrm rot="5400000">
          <a:off x="4107450" y="1234584"/>
          <a:ext cx="485416" cy="80772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924EC-B6A2-4BB4-916A-5494A2E63D0A}">
      <dsp:nvSpPr>
        <dsp:cNvPr id="0" name=""/>
        <dsp:cNvSpPr/>
      </dsp:nvSpPr>
      <dsp:spPr>
        <a:xfrm>
          <a:off x="3998282" y="1493235"/>
          <a:ext cx="850776" cy="604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rtl="0">
            <a:lnSpc>
              <a:spcPct val="90000"/>
            </a:lnSpc>
            <a:spcBef>
              <a:spcPct val="0"/>
            </a:spcBef>
            <a:spcAft>
              <a:spcPct val="35000"/>
            </a:spcAft>
          </a:pPr>
          <a:r>
            <a:rPr lang="el-GR" sz="1000" kern="1200"/>
            <a:t>Αντιμετώπιση περιστατικών εκφοβισμού</a:t>
          </a:r>
        </a:p>
      </dsp:txBody>
      <dsp:txXfrm>
        <a:off x="3998282" y="1493235"/>
        <a:ext cx="850776" cy="604568"/>
      </dsp:txXfrm>
    </dsp:sp>
    <dsp:sp modelId="{BD2BDA18-AD95-4AB6-9C4E-9B779F9DF378}">
      <dsp:nvSpPr>
        <dsp:cNvPr id="0" name=""/>
        <dsp:cNvSpPr/>
      </dsp:nvSpPr>
      <dsp:spPr>
        <a:xfrm>
          <a:off x="4618050" y="1175119"/>
          <a:ext cx="137587" cy="1375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1C576-9714-4D51-86DC-06C7BF55CAB8}">
      <dsp:nvSpPr>
        <dsp:cNvPr id="0" name=""/>
        <dsp:cNvSpPr/>
      </dsp:nvSpPr>
      <dsp:spPr>
        <a:xfrm rot="5400000">
          <a:off x="5093210" y="1013684"/>
          <a:ext cx="485416" cy="80772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B15CE-CB35-41C3-AD50-9C1952144917}">
      <dsp:nvSpPr>
        <dsp:cNvPr id="0" name=""/>
        <dsp:cNvSpPr/>
      </dsp:nvSpPr>
      <dsp:spPr>
        <a:xfrm>
          <a:off x="5012182" y="1255019"/>
          <a:ext cx="729215" cy="63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rtl="0">
            <a:lnSpc>
              <a:spcPct val="90000"/>
            </a:lnSpc>
            <a:spcBef>
              <a:spcPct val="0"/>
            </a:spcBef>
            <a:spcAft>
              <a:spcPct val="35000"/>
            </a:spcAft>
          </a:pPr>
          <a:r>
            <a:rPr lang="el-GR" sz="1000" kern="1200"/>
            <a:t>Μείωση/ εξάλειψη φαινομένου</a:t>
          </a:r>
        </a:p>
      </dsp:txBody>
      <dsp:txXfrm>
        <a:off x="5012182" y="1255019"/>
        <a:ext cx="729215" cy="639200"/>
      </dsp:txXfrm>
    </dsp:sp>
    <dsp:sp modelId="{1BCDEB24-E5ED-4C47-AE0A-99A55AC808E3}">
      <dsp:nvSpPr>
        <dsp:cNvPr id="0" name=""/>
        <dsp:cNvSpPr/>
      </dsp:nvSpPr>
      <dsp:spPr>
        <a:xfrm>
          <a:off x="5603810" y="954219"/>
          <a:ext cx="137587" cy="1375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A2C2B-0E50-4611-BD3F-259FAD302C53}">
      <dsp:nvSpPr>
        <dsp:cNvPr id="0" name=""/>
        <dsp:cNvSpPr/>
      </dsp:nvSpPr>
      <dsp:spPr>
        <a:xfrm rot="5400000">
          <a:off x="6078969" y="736237"/>
          <a:ext cx="485416" cy="807721"/>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BD64F-4955-4FA0-8621-E10ED1BDCA06}">
      <dsp:nvSpPr>
        <dsp:cNvPr id="0" name=""/>
        <dsp:cNvSpPr/>
      </dsp:nvSpPr>
      <dsp:spPr>
        <a:xfrm>
          <a:off x="5928973" y="964893"/>
          <a:ext cx="873673" cy="75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l-GR" sz="1000" kern="1200"/>
            <a:t>Ενίσχυση της ενεργούς </a:t>
          </a:r>
          <a:r>
            <a:rPr lang="el-GR" sz="1000" kern="1200" err="1"/>
            <a:t>πολιτειότητας</a:t>
          </a:r>
          <a:r>
            <a:rPr lang="el-GR" sz="1000" kern="1200"/>
            <a:t> </a:t>
          </a:r>
        </a:p>
      </dsp:txBody>
      <dsp:txXfrm>
        <a:off x="5928973" y="964893"/>
        <a:ext cx="873673" cy="752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7F0BB-E153-45A3-8107-07C078D7DB9E}">
      <dsp:nvSpPr>
        <dsp:cNvPr id="0" name=""/>
        <dsp:cNvSpPr/>
      </dsp:nvSpPr>
      <dsp:spPr>
        <a:xfrm>
          <a:off x="4111998" y="2724825"/>
          <a:ext cx="2250436" cy="14614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l-GR" sz="1400" kern="1200"/>
            <a:t>Εκτεταμένη οικογένεια, χώρος εργασίας, υπηρεσίες</a:t>
          </a:r>
        </a:p>
      </dsp:txBody>
      <dsp:txXfrm>
        <a:off x="4819232" y="3122282"/>
        <a:ext cx="1511099" cy="1031857"/>
      </dsp:txXfrm>
    </dsp:sp>
    <dsp:sp modelId="{67A4DB7A-C917-4884-A804-ECEC9DFFE4C0}">
      <dsp:nvSpPr>
        <dsp:cNvPr id="0" name=""/>
        <dsp:cNvSpPr/>
      </dsp:nvSpPr>
      <dsp:spPr>
        <a:xfrm>
          <a:off x="481424" y="2822458"/>
          <a:ext cx="2061141" cy="1335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l-GR" sz="1400" kern="1200"/>
            <a:t>Πολιτιστικές αξίες, νόμοι, ήθη και έθιμα</a:t>
          </a:r>
        </a:p>
      </dsp:txBody>
      <dsp:txXfrm>
        <a:off x="510753" y="3185575"/>
        <a:ext cx="1384140" cy="942706"/>
      </dsp:txXfrm>
    </dsp:sp>
    <dsp:sp modelId="{6E2D54A1-90AD-47CE-B513-4F739A7669D1}">
      <dsp:nvSpPr>
        <dsp:cNvPr id="0" name=""/>
        <dsp:cNvSpPr/>
      </dsp:nvSpPr>
      <dsp:spPr>
        <a:xfrm>
          <a:off x="3956186" y="62191"/>
          <a:ext cx="2389542" cy="13347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l-GR" sz="1300" kern="1200"/>
            <a:t>Οι αλληλεπιδραστικές σχέσεις μεταξύ των στοιχείων του μικροσυστήματος</a:t>
          </a:r>
        </a:p>
      </dsp:txBody>
      <dsp:txXfrm>
        <a:off x="4702369" y="91511"/>
        <a:ext cx="1614039" cy="942423"/>
      </dsp:txXfrm>
    </dsp:sp>
    <dsp:sp modelId="{B6ABCBF4-A0A7-4B02-919D-15395E28106E}">
      <dsp:nvSpPr>
        <dsp:cNvPr id="0" name=""/>
        <dsp:cNvSpPr/>
      </dsp:nvSpPr>
      <dsp:spPr>
        <a:xfrm>
          <a:off x="481424" y="-14740"/>
          <a:ext cx="2061141" cy="1335152"/>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l-GR" sz="1400" kern="1200"/>
            <a:t>Γονείς, αδέλφια, συνομήλικοι, σχολείο, γειτονιά </a:t>
          </a:r>
          <a:endParaRPr lang="el-GR" sz="1100" kern="1200"/>
        </a:p>
      </dsp:txBody>
      <dsp:txXfrm>
        <a:off x="510753" y="14589"/>
        <a:ext cx="1384140" cy="942706"/>
      </dsp:txXfrm>
    </dsp:sp>
    <dsp:sp modelId="{41D00A29-48C3-4011-841D-FD41AD1A1706}">
      <dsp:nvSpPr>
        <dsp:cNvPr id="0" name=""/>
        <dsp:cNvSpPr/>
      </dsp:nvSpPr>
      <dsp:spPr>
        <a:xfrm>
          <a:off x="1424897" y="250729"/>
          <a:ext cx="1811234" cy="181446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l-GR" sz="1400" kern="1200"/>
            <a:t>ένα μικροσύστημα </a:t>
          </a:r>
        </a:p>
      </dsp:txBody>
      <dsp:txXfrm>
        <a:off x="1955395" y="782174"/>
        <a:ext cx="1280736" cy="1283023"/>
      </dsp:txXfrm>
    </dsp:sp>
    <dsp:sp modelId="{5254418D-6307-4EB6-AF78-D9DD2BC54BF3}">
      <dsp:nvSpPr>
        <dsp:cNvPr id="0" name=""/>
        <dsp:cNvSpPr/>
      </dsp:nvSpPr>
      <dsp:spPr>
        <a:xfrm rot="5400000">
          <a:off x="3317276" y="254650"/>
          <a:ext cx="1806627" cy="180662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l-GR" sz="1400" kern="1200"/>
            <a:t>ένα </a:t>
          </a:r>
          <a:r>
            <a:rPr lang="el-GR" sz="1400" kern="1200" err="1"/>
            <a:t>μεσοσύστημα</a:t>
          </a:r>
          <a:r>
            <a:rPr lang="el-GR" sz="1400" kern="1200"/>
            <a:t> </a:t>
          </a:r>
        </a:p>
      </dsp:txBody>
      <dsp:txXfrm rot="-5400000">
        <a:off x="3317276" y="783799"/>
        <a:ext cx="1277478" cy="1277478"/>
      </dsp:txXfrm>
    </dsp:sp>
    <dsp:sp modelId="{CED84245-FF46-4F28-B052-B31E87ECBE8A}">
      <dsp:nvSpPr>
        <dsp:cNvPr id="0" name=""/>
        <dsp:cNvSpPr/>
      </dsp:nvSpPr>
      <dsp:spPr>
        <a:xfrm rot="10800000">
          <a:off x="3317276" y="2144725"/>
          <a:ext cx="1806627" cy="180662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l-GR" sz="1400" kern="1200"/>
            <a:t>ένα </a:t>
          </a:r>
          <a:r>
            <a:rPr lang="el-GR" sz="1400" kern="1200" err="1"/>
            <a:t>εξωσύστημα</a:t>
          </a:r>
          <a:endParaRPr lang="el-GR" sz="1400" kern="1200"/>
        </a:p>
      </dsp:txBody>
      <dsp:txXfrm rot="10800000">
        <a:off x="3317276" y="2144725"/>
        <a:ext cx="1277478" cy="1277478"/>
      </dsp:txXfrm>
    </dsp:sp>
    <dsp:sp modelId="{063CFEB2-FEFD-4395-A50A-09A4A64623A6}">
      <dsp:nvSpPr>
        <dsp:cNvPr id="0" name=""/>
        <dsp:cNvSpPr/>
      </dsp:nvSpPr>
      <dsp:spPr>
        <a:xfrm rot="16200000">
          <a:off x="1427201" y="2144725"/>
          <a:ext cx="1806627" cy="180662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l-GR" sz="1300" kern="1200"/>
            <a:t>ένα </a:t>
          </a:r>
          <a:r>
            <a:rPr lang="el-GR" sz="1300" kern="1200" err="1"/>
            <a:t>μακροσύστημα</a:t>
          </a:r>
          <a:endParaRPr lang="el-GR" sz="1300" kern="1200"/>
        </a:p>
      </dsp:txBody>
      <dsp:txXfrm rot="5400000">
        <a:off x="1956350" y="2144725"/>
        <a:ext cx="1277478" cy="1277478"/>
      </dsp:txXfrm>
    </dsp:sp>
    <dsp:sp modelId="{D8B37068-EEF7-4F65-BFA7-23B226518B87}">
      <dsp:nvSpPr>
        <dsp:cNvPr id="0" name=""/>
        <dsp:cNvSpPr/>
      </dsp:nvSpPr>
      <dsp:spPr>
        <a:xfrm>
          <a:off x="2963669" y="1727489"/>
          <a:ext cx="623766" cy="54240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586B47-E74B-4266-BA0F-EDA899046F7A}">
      <dsp:nvSpPr>
        <dsp:cNvPr id="0" name=""/>
        <dsp:cNvSpPr/>
      </dsp:nvSpPr>
      <dsp:spPr>
        <a:xfrm rot="10800000">
          <a:off x="2963669" y="1936107"/>
          <a:ext cx="623766" cy="54240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280A3-3732-4B95-AE57-20018E180046}">
      <dsp:nvSpPr>
        <dsp:cNvPr id="0" name=""/>
        <dsp:cNvSpPr/>
      </dsp:nvSpPr>
      <dsp:spPr>
        <a:xfrm>
          <a:off x="8568" y="1442775"/>
          <a:ext cx="1183850" cy="117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u="sng" kern="1200">
              <a:hlinkClick xmlns:r="http://schemas.openxmlformats.org/officeDocument/2006/relationships" r:id="rId1"/>
            </a:rPr>
            <a:t>Εγκύκλιος Υλοποίησης</a:t>
          </a:r>
          <a:r>
            <a:rPr lang="el-GR" sz="1200" kern="1200"/>
            <a:t> (28-04-2014)</a:t>
          </a:r>
        </a:p>
      </dsp:txBody>
      <dsp:txXfrm>
        <a:off x="43056" y="1477263"/>
        <a:ext cx="1114874" cy="1108515"/>
      </dsp:txXfrm>
    </dsp:sp>
    <dsp:sp modelId="{97858EC6-EEFA-4641-A27A-F1FA16D8C260}">
      <dsp:nvSpPr>
        <dsp:cNvPr id="0" name=""/>
        <dsp:cNvSpPr/>
      </dsp:nvSpPr>
      <dsp:spPr>
        <a:xfrm>
          <a:off x="1310803" y="1884723"/>
          <a:ext cx="250976" cy="293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1310803" y="1943442"/>
        <a:ext cx="175683" cy="176156"/>
      </dsp:txXfrm>
    </dsp:sp>
    <dsp:sp modelId="{19BDA69A-5E99-4260-9844-A977E3415AB2}">
      <dsp:nvSpPr>
        <dsp:cNvPr id="0" name=""/>
        <dsp:cNvSpPr/>
      </dsp:nvSpPr>
      <dsp:spPr>
        <a:xfrm>
          <a:off x="1665958" y="1442775"/>
          <a:ext cx="1183850" cy="117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u="sng" kern="1200">
              <a:hlinkClick xmlns:r="http://schemas.openxmlformats.org/officeDocument/2006/relationships" r:id="rId2"/>
            </a:rPr>
            <a:t>Εγκύκλιος Πράξης</a:t>
          </a:r>
          <a:r>
            <a:rPr lang="el-GR" sz="1200" kern="1200"/>
            <a:t> (03-10-2014)</a:t>
          </a:r>
        </a:p>
      </dsp:txBody>
      <dsp:txXfrm>
        <a:off x="1700446" y="1477263"/>
        <a:ext cx="1114874" cy="1108515"/>
      </dsp:txXfrm>
    </dsp:sp>
    <dsp:sp modelId="{03E5583C-D786-4DF9-9868-105DED17EBE5}">
      <dsp:nvSpPr>
        <dsp:cNvPr id="0" name=""/>
        <dsp:cNvSpPr/>
      </dsp:nvSpPr>
      <dsp:spPr>
        <a:xfrm>
          <a:off x="2968193" y="1884723"/>
          <a:ext cx="250976" cy="293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2968193" y="1943442"/>
        <a:ext cx="175683" cy="176156"/>
      </dsp:txXfrm>
    </dsp:sp>
    <dsp:sp modelId="{090BB6C7-4718-4C68-98AB-9301ADC58338}">
      <dsp:nvSpPr>
        <dsp:cNvPr id="0" name=""/>
        <dsp:cNvSpPr/>
      </dsp:nvSpPr>
      <dsp:spPr>
        <a:xfrm>
          <a:off x="3323348" y="1442775"/>
          <a:ext cx="1183850" cy="117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u="sng" kern="1200">
              <a:hlinkClick xmlns:r="http://schemas.openxmlformats.org/officeDocument/2006/relationships" r:id="rId3"/>
            </a:rPr>
            <a:t>Εγκύκλιος Πράξης για τη συμμετοχή νηπιαγωγείων</a:t>
          </a:r>
          <a:r>
            <a:rPr lang="el-GR" sz="1200" kern="1200"/>
            <a:t> (04-05-2015)</a:t>
          </a:r>
        </a:p>
      </dsp:txBody>
      <dsp:txXfrm>
        <a:off x="3357836" y="1477263"/>
        <a:ext cx="1114874" cy="1108515"/>
      </dsp:txXfrm>
    </dsp:sp>
    <dsp:sp modelId="{777A1A82-3807-47F9-BEFF-ECB7F67FF08C}">
      <dsp:nvSpPr>
        <dsp:cNvPr id="0" name=""/>
        <dsp:cNvSpPr/>
      </dsp:nvSpPr>
      <dsp:spPr>
        <a:xfrm>
          <a:off x="4625584" y="1884723"/>
          <a:ext cx="250976" cy="293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4625584" y="1943442"/>
        <a:ext cx="175683" cy="176156"/>
      </dsp:txXfrm>
    </dsp:sp>
    <dsp:sp modelId="{81904297-2CD8-4BAA-8F1A-207CB7AD4434}">
      <dsp:nvSpPr>
        <dsp:cNvPr id="0" name=""/>
        <dsp:cNvSpPr/>
      </dsp:nvSpPr>
      <dsp:spPr>
        <a:xfrm>
          <a:off x="4980739" y="1442775"/>
          <a:ext cx="1183850" cy="117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u="sng" kern="1200">
              <a:hlinkClick xmlns:r="http://schemas.openxmlformats.org/officeDocument/2006/relationships" r:id="rId4"/>
            </a:rPr>
            <a:t>Εγκύκλιος Πράξης για την επιμόρφωση των μελών ΟΔΠ</a:t>
          </a:r>
          <a:r>
            <a:rPr lang="el-GR" sz="1200" kern="1200"/>
            <a:t> (29-06-2015</a:t>
          </a:r>
          <a:r>
            <a:rPr lang="el-GR" sz="1000" kern="1200"/>
            <a:t>)</a:t>
          </a:r>
        </a:p>
      </dsp:txBody>
      <dsp:txXfrm>
        <a:off x="5015227" y="1477263"/>
        <a:ext cx="1114874" cy="1108515"/>
      </dsp:txXfrm>
    </dsp:sp>
    <dsp:sp modelId="{038081CE-2FFD-40BC-A627-01677CE7D9B3}">
      <dsp:nvSpPr>
        <dsp:cNvPr id="0" name=""/>
        <dsp:cNvSpPr/>
      </dsp:nvSpPr>
      <dsp:spPr>
        <a:xfrm>
          <a:off x="6282974" y="1884723"/>
          <a:ext cx="250976" cy="293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6282974" y="1943442"/>
        <a:ext cx="175683" cy="176156"/>
      </dsp:txXfrm>
    </dsp:sp>
    <dsp:sp modelId="{66FCE0DC-3544-4E42-A12A-E2667F660EF8}">
      <dsp:nvSpPr>
        <dsp:cNvPr id="0" name=""/>
        <dsp:cNvSpPr/>
      </dsp:nvSpPr>
      <dsp:spPr>
        <a:xfrm>
          <a:off x="6638129" y="1442775"/>
          <a:ext cx="1183850" cy="117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u="sng" kern="1200">
              <a:hlinkClick xmlns:r="http://schemas.openxmlformats.org/officeDocument/2006/relationships" r:id="rId5"/>
            </a:rPr>
            <a:t>Απόφαση παράτασης θητείας μελών ΕΣΥΔΠ, ΠΟΔΠ και ΟΔΠ</a:t>
          </a:r>
          <a:r>
            <a:rPr lang="el-GR" sz="1200" u="sng" kern="1200"/>
            <a:t> </a:t>
          </a:r>
          <a:r>
            <a:rPr lang="el-GR" sz="1200" kern="1200"/>
            <a:t> (10-11-2015)</a:t>
          </a:r>
        </a:p>
      </dsp:txBody>
      <dsp:txXfrm>
        <a:off x="6672617" y="1477263"/>
        <a:ext cx="1114874" cy="1108515"/>
      </dsp:txXfrm>
    </dsp:sp>
    <dsp:sp modelId="{656B967E-D64C-48A6-A5C9-D5A0521D9DE1}">
      <dsp:nvSpPr>
        <dsp:cNvPr id="0" name=""/>
        <dsp:cNvSpPr/>
      </dsp:nvSpPr>
      <dsp:spPr>
        <a:xfrm>
          <a:off x="7940365" y="1884723"/>
          <a:ext cx="250976" cy="293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7940365" y="1943442"/>
        <a:ext cx="175683" cy="176156"/>
      </dsp:txXfrm>
    </dsp:sp>
    <dsp:sp modelId="{DE80948E-FC1D-4770-A83E-0CDDD1685903}">
      <dsp:nvSpPr>
        <dsp:cNvPr id="0" name=""/>
        <dsp:cNvSpPr/>
      </dsp:nvSpPr>
      <dsp:spPr>
        <a:xfrm>
          <a:off x="8295520" y="1442775"/>
          <a:ext cx="1183850" cy="117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u="sng" kern="1200">
              <a:hlinkClick xmlns:r="http://schemas.openxmlformats.org/officeDocument/2006/relationships" r:id="rId6"/>
            </a:rPr>
            <a:t>Εγκύκλιος για την παράταση του Β’ κύκλου επιμόρφωσης</a:t>
          </a:r>
          <a:r>
            <a:rPr lang="el-GR" sz="1200" u="sng" kern="1200"/>
            <a:t> </a:t>
          </a:r>
          <a:r>
            <a:rPr lang="el-GR" sz="1200" kern="1200"/>
            <a:t>  (21-09-2015)</a:t>
          </a:r>
        </a:p>
      </dsp:txBody>
      <dsp:txXfrm>
        <a:off x="8330008" y="1477263"/>
        <a:ext cx="1114874" cy="1108515"/>
      </dsp:txXfrm>
    </dsp:sp>
    <dsp:sp modelId="{4D0976DB-EC4B-40DD-A462-661E4FECB092}">
      <dsp:nvSpPr>
        <dsp:cNvPr id="0" name=""/>
        <dsp:cNvSpPr/>
      </dsp:nvSpPr>
      <dsp:spPr>
        <a:xfrm>
          <a:off x="9597755" y="1884723"/>
          <a:ext cx="250976" cy="2935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l-GR" sz="1200" kern="1200"/>
        </a:p>
      </dsp:txBody>
      <dsp:txXfrm>
        <a:off x="9597755" y="1943442"/>
        <a:ext cx="175683" cy="176156"/>
      </dsp:txXfrm>
    </dsp:sp>
    <dsp:sp modelId="{3E126F52-F364-41F5-A75E-21411031407A}">
      <dsp:nvSpPr>
        <dsp:cNvPr id="0" name=""/>
        <dsp:cNvSpPr/>
      </dsp:nvSpPr>
      <dsp:spPr>
        <a:xfrm>
          <a:off x="9952910" y="1442775"/>
          <a:ext cx="1183850" cy="11774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l-GR" sz="1200" u="sng" kern="1200">
              <a:hlinkClick xmlns:r="http://schemas.openxmlformats.org/officeDocument/2006/relationships" r:id="rId7"/>
            </a:rPr>
            <a:t>Εγκύκλιος για την εξωτερική αξιολόγηση της πράξης</a:t>
          </a:r>
          <a:r>
            <a:rPr lang="el-GR" sz="1200" kern="1200"/>
            <a:t> (09-09-2015)</a:t>
          </a:r>
        </a:p>
      </dsp:txBody>
      <dsp:txXfrm>
        <a:off x="9987398" y="1477263"/>
        <a:ext cx="1114874" cy="110851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753ED1-8669-4401-A1B7-48D9671F96A1}" type="datetimeFigureOut">
              <a:rPr lang="el-GR" smtClean="0"/>
              <a:t>27/9/2024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72DD8-F865-40A6-8A7C-51E949A9957E}" type="slidenum">
              <a:rPr lang="el-GR" smtClean="0"/>
              <a:t>‹#›</a:t>
            </a:fld>
            <a:endParaRPr lang="el-GR"/>
          </a:p>
        </p:txBody>
      </p:sp>
    </p:spTree>
    <p:extLst>
      <p:ext uri="{BB962C8B-B14F-4D97-AF65-F5344CB8AC3E}">
        <p14:creationId xmlns:p14="http://schemas.microsoft.com/office/powerpoint/2010/main" val="67407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1</a:t>
            </a:fld>
            <a:endParaRPr lang="el-GR"/>
          </a:p>
        </p:txBody>
      </p:sp>
    </p:spTree>
    <p:extLst>
      <p:ext uri="{BB962C8B-B14F-4D97-AF65-F5344CB8AC3E}">
        <p14:creationId xmlns:p14="http://schemas.microsoft.com/office/powerpoint/2010/main" val="238857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11</a:t>
            </a:fld>
            <a:endParaRPr lang="el-GR"/>
          </a:p>
        </p:txBody>
      </p:sp>
    </p:spTree>
    <p:extLst>
      <p:ext uri="{BB962C8B-B14F-4D97-AF65-F5344CB8AC3E}">
        <p14:creationId xmlns:p14="http://schemas.microsoft.com/office/powerpoint/2010/main" val="266165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12</a:t>
            </a:fld>
            <a:endParaRPr lang="el-GR"/>
          </a:p>
        </p:txBody>
      </p:sp>
    </p:spTree>
    <p:extLst>
      <p:ext uri="{BB962C8B-B14F-4D97-AF65-F5344CB8AC3E}">
        <p14:creationId xmlns:p14="http://schemas.microsoft.com/office/powerpoint/2010/main" val="403586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13</a:t>
            </a:fld>
            <a:endParaRPr lang="el-GR"/>
          </a:p>
        </p:txBody>
      </p:sp>
    </p:spTree>
    <p:extLst>
      <p:ext uri="{BB962C8B-B14F-4D97-AF65-F5344CB8AC3E}">
        <p14:creationId xmlns:p14="http://schemas.microsoft.com/office/powerpoint/2010/main" val="3400483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14</a:t>
            </a:fld>
            <a:endParaRPr lang="el-GR"/>
          </a:p>
        </p:txBody>
      </p:sp>
    </p:spTree>
    <p:extLst>
      <p:ext uri="{BB962C8B-B14F-4D97-AF65-F5344CB8AC3E}">
        <p14:creationId xmlns:p14="http://schemas.microsoft.com/office/powerpoint/2010/main" val="796271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10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96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rtl="0">
              <a:spcBef>
                <a:spcPts val="0"/>
              </a:spcBef>
              <a:spcAft>
                <a:spcPts val="1200"/>
              </a:spcAft>
            </a:pPr>
            <a:r>
              <a:rPr lang="el-GR" sz="1200" dirty="0">
                <a:latin typeface="+mn-lt"/>
              </a:rPr>
              <a:t/>
            </a:r>
            <a:br>
              <a:rPr lang="el-GR" sz="1200" dirty="0">
                <a:latin typeface="+mn-lt"/>
              </a:rPr>
            </a:br>
            <a:r>
              <a:rPr lang="el-GR" sz="1200" dirty="0">
                <a:latin typeface="+mn-lt"/>
              </a:rPr>
              <a:t/>
            </a:r>
            <a:br>
              <a:rPr lang="el-GR" sz="1200" dirty="0">
                <a:latin typeface="+mn-lt"/>
              </a:rPr>
            </a:br>
            <a:r>
              <a:rPr lang="el-GR" sz="1200" dirty="0">
                <a:latin typeface="+mn-lt"/>
              </a:rPr>
              <a:t/>
            </a:r>
            <a:br>
              <a:rPr lang="el-GR" sz="1200" dirty="0">
                <a:latin typeface="+mn-lt"/>
              </a:rPr>
            </a:br>
            <a:endParaRPr sz="1200" dirty="0">
              <a:latin typeface="+mn-lt"/>
            </a:endParaRPr>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66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719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
        <p:nvSpPr>
          <p:cNvPr id="151" name="Google Shape;1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3570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rtl="0">
              <a:spcBef>
                <a:spcPts val="1200"/>
              </a:spcBef>
              <a:spcAft>
                <a:spcPts val="1200"/>
              </a:spcAft>
            </a:pPr>
            <a:endParaRPr sz="1200" dirty="0">
              <a:latin typeface="+mn-lt"/>
            </a:endParaRPr>
          </a:p>
        </p:txBody>
      </p:sp>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56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2</a:t>
            </a:fld>
            <a:endParaRPr lang="el-GR"/>
          </a:p>
        </p:txBody>
      </p:sp>
    </p:spTree>
    <p:extLst>
      <p:ext uri="{BB962C8B-B14F-4D97-AF65-F5344CB8AC3E}">
        <p14:creationId xmlns:p14="http://schemas.microsoft.com/office/powerpoint/2010/main" val="248688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21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endParaRPr dirty="0"/>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32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8" name="Google Shape;1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2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98" name="Google Shape;1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92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9" name="Google Shape;2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263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rtl="0">
              <a:spcBef>
                <a:spcPts val="1200"/>
              </a:spcBef>
              <a:spcAft>
                <a:spcPts val="1200"/>
              </a:spcAft>
            </a:pPr>
            <a:endParaRPr sz="1200" dirty="0">
              <a:latin typeface="+mn-lt"/>
            </a:endParaRPr>
          </a:p>
        </p:txBody>
      </p:sp>
      <p:sp>
        <p:nvSpPr>
          <p:cNvPr id="221" name="Google Shape;2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047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27</a:t>
            </a:fld>
            <a:endParaRPr lang="el-GR"/>
          </a:p>
        </p:txBody>
      </p:sp>
    </p:spTree>
    <p:extLst>
      <p:ext uri="{BB962C8B-B14F-4D97-AF65-F5344CB8AC3E}">
        <p14:creationId xmlns:p14="http://schemas.microsoft.com/office/powerpoint/2010/main" val="3606694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29</a:t>
            </a:fld>
            <a:endParaRPr lang="el-GR"/>
          </a:p>
        </p:txBody>
      </p:sp>
    </p:spTree>
    <p:extLst>
      <p:ext uri="{BB962C8B-B14F-4D97-AF65-F5344CB8AC3E}">
        <p14:creationId xmlns:p14="http://schemas.microsoft.com/office/powerpoint/2010/main" val="274175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endParaRPr lang="el-GR" dirty="0"/>
          </a:p>
        </p:txBody>
      </p:sp>
      <p:sp>
        <p:nvSpPr>
          <p:cNvPr id="4" name="Θέση αριθμού διαφάνειας 3"/>
          <p:cNvSpPr>
            <a:spLocks noGrp="1"/>
          </p:cNvSpPr>
          <p:nvPr>
            <p:ph type="sldNum" sz="quarter" idx="5"/>
          </p:nvPr>
        </p:nvSpPr>
        <p:spPr/>
        <p:txBody>
          <a:bodyPr/>
          <a:lstStyle/>
          <a:p>
            <a:fld id="{A5672DD8-F865-40A6-8A7C-51E949A9957E}" type="slidenum">
              <a:rPr lang="el-GR" smtClean="0"/>
              <a:t>30</a:t>
            </a:fld>
            <a:endParaRPr lang="el-GR"/>
          </a:p>
        </p:txBody>
      </p:sp>
    </p:spTree>
    <p:extLst>
      <p:ext uri="{BB962C8B-B14F-4D97-AF65-F5344CB8AC3E}">
        <p14:creationId xmlns:p14="http://schemas.microsoft.com/office/powerpoint/2010/main" val="1439475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31</a:t>
            </a:fld>
            <a:endParaRPr lang="el-GR"/>
          </a:p>
        </p:txBody>
      </p:sp>
    </p:spTree>
    <p:extLst>
      <p:ext uri="{BB962C8B-B14F-4D97-AF65-F5344CB8AC3E}">
        <p14:creationId xmlns:p14="http://schemas.microsoft.com/office/powerpoint/2010/main" val="112036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a:t>
            </a:fld>
            <a:endParaRPr lang="el-GR"/>
          </a:p>
        </p:txBody>
      </p:sp>
    </p:spTree>
    <p:extLst>
      <p:ext uri="{BB962C8B-B14F-4D97-AF65-F5344CB8AC3E}">
        <p14:creationId xmlns:p14="http://schemas.microsoft.com/office/powerpoint/2010/main" val="4068857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32</a:t>
            </a:fld>
            <a:endParaRPr lang="el-GR"/>
          </a:p>
        </p:txBody>
      </p:sp>
    </p:spTree>
    <p:extLst>
      <p:ext uri="{BB962C8B-B14F-4D97-AF65-F5344CB8AC3E}">
        <p14:creationId xmlns:p14="http://schemas.microsoft.com/office/powerpoint/2010/main" val="4091960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33</a:t>
            </a:fld>
            <a:endParaRPr lang="el-GR"/>
          </a:p>
        </p:txBody>
      </p:sp>
    </p:spTree>
    <p:extLst>
      <p:ext uri="{BB962C8B-B14F-4D97-AF65-F5344CB8AC3E}">
        <p14:creationId xmlns:p14="http://schemas.microsoft.com/office/powerpoint/2010/main" val="365813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34</a:t>
            </a:fld>
            <a:endParaRPr lang="el-GR"/>
          </a:p>
        </p:txBody>
      </p:sp>
    </p:spTree>
    <p:extLst>
      <p:ext uri="{BB962C8B-B14F-4D97-AF65-F5344CB8AC3E}">
        <p14:creationId xmlns:p14="http://schemas.microsoft.com/office/powerpoint/2010/main" val="2109985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35</a:t>
            </a:fld>
            <a:endParaRPr lang="el-GR"/>
          </a:p>
        </p:txBody>
      </p:sp>
    </p:spTree>
    <p:extLst>
      <p:ext uri="{BB962C8B-B14F-4D97-AF65-F5344CB8AC3E}">
        <p14:creationId xmlns:p14="http://schemas.microsoft.com/office/powerpoint/2010/main" val="3150611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36</a:t>
            </a:fld>
            <a:endParaRPr lang="el-GR"/>
          </a:p>
        </p:txBody>
      </p:sp>
    </p:spTree>
    <p:extLst>
      <p:ext uri="{BB962C8B-B14F-4D97-AF65-F5344CB8AC3E}">
        <p14:creationId xmlns:p14="http://schemas.microsoft.com/office/powerpoint/2010/main" val="173423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37</a:t>
            </a:fld>
            <a:endParaRPr lang="el-GR"/>
          </a:p>
        </p:txBody>
      </p:sp>
    </p:spTree>
    <p:extLst>
      <p:ext uri="{BB962C8B-B14F-4D97-AF65-F5344CB8AC3E}">
        <p14:creationId xmlns:p14="http://schemas.microsoft.com/office/powerpoint/2010/main" val="3480671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38</a:t>
            </a:fld>
            <a:endParaRPr lang="el-GR"/>
          </a:p>
        </p:txBody>
      </p:sp>
    </p:spTree>
    <p:extLst>
      <p:ext uri="{BB962C8B-B14F-4D97-AF65-F5344CB8AC3E}">
        <p14:creationId xmlns:p14="http://schemas.microsoft.com/office/powerpoint/2010/main" val="1646858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5672DD8-F865-40A6-8A7C-51E949A9957E}" type="slidenum">
              <a:rPr lang="el-GR" smtClean="0"/>
              <a:t>39</a:t>
            </a:fld>
            <a:endParaRPr lang="el-GR"/>
          </a:p>
        </p:txBody>
      </p:sp>
    </p:spTree>
    <p:extLst>
      <p:ext uri="{BB962C8B-B14F-4D97-AF65-F5344CB8AC3E}">
        <p14:creationId xmlns:p14="http://schemas.microsoft.com/office/powerpoint/2010/main" val="218012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40</a:t>
            </a:fld>
            <a:endParaRPr lang="el-GR"/>
          </a:p>
        </p:txBody>
      </p:sp>
    </p:spTree>
    <p:extLst>
      <p:ext uri="{BB962C8B-B14F-4D97-AF65-F5344CB8AC3E}">
        <p14:creationId xmlns:p14="http://schemas.microsoft.com/office/powerpoint/2010/main" val="3166805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41</a:t>
            </a:fld>
            <a:endParaRPr lang="el-GR"/>
          </a:p>
        </p:txBody>
      </p:sp>
    </p:spTree>
    <p:extLst>
      <p:ext uri="{BB962C8B-B14F-4D97-AF65-F5344CB8AC3E}">
        <p14:creationId xmlns:p14="http://schemas.microsoft.com/office/powerpoint/2010/main" val="270752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4</a:t>
            </a:fld>
            <a:endParaRPr lang="el-GR"/>
          </a:p>
        </p:txBody>
      </p:sp>
    </p:spTree>
    <p:extLst>
      <p:ext uri="{BB962C8B-B14F-4D97-AF65-F5344CB8AC3E}">
        <p14:creationId xmlns:p14="http://schemas.microsoft.com/office/powerpoint/2010/main" val="4175507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42</a:t>
            </a:fld>
            <a:endParaRPr lang="el-GR"/>
          </a:p>
        </p:txBody>
      </p:sp>
    </p:spTree>
    <p:extLst>
      <p:ext uri="{BB962C8B-B14F-4D97-AF65-F5344CB8AC3E}">
        <p14:creationId xmlns:p14="http://schemas.microsoft.com/office/powerpoint/2010/main" val="3731774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43</a:t>
            </a:fld>
            <a:endParaRPr lang="el-GR"/>
          </a:p>
        </p:txBody>
      </p:sp>
    </p:spTree>
    <p:extLst>
      <p:ext uri="{BB962C8B-B14F-4D97-AF65-F5344CB8AC3E}">
        <p14:creationId xmlns:p14="http://schemas.microsoft.com/office/powerpoint/2010/main" val="1339795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5"/>
          </p:nvPr>
        </p:nvSpPr>
        <p:spPr/>
        <p:txBody>
          <a:bodyPr/>
          <a:lstStyle/>
          <a:p>
            <a:fld id="{A5672DD8-F865-40A6-8A7C-51E949A9957E}" type="slidenum">
              <a:rPr lang="el-GR" smtClean="0"/>
              <a:t>44</a:t>
            </a:fld>
            <a:endParaRPr lang="el-GR"/>
          </a:p>
        </p:txBody>
      </p:sp>
    </p:spTree>
    <p:extLst>
      <p:ext uri="{BB962C8B-B14F-4D97-AF65-F5344CB8AC3E}">
        <p14:creationId xmlns:p14="http://schemas.microsoft.com/office/powerpoint/2010/main" val="1357285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5672DD8-F865-40A6-8A7C-51E949A9957E}" type="slidenum">
              <a:rPr lang="el-GR" smtClean="0"/>
              <a:t>45</a:t>
            </a:fld>
            <a:endParaRPr lang="el-GR"/>
          </a:p>
        </p:txBody>
      </p:sp>
    </p:spTree>
    <p:extLst>
      <p:ext uri="{BB962C8B-B14F-4D97-AF65-F5344CB8AC3E}">
        <p14:creationId xmlns:p14="http://schemas.microsoft.com/office/powerpoint/2010/main" val="1446459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47</a:t>
            </a:fld>
            <a:endParaRPr lang="el-GR"/>
          </a:p>
        </p:txBody>
      </p:sp>
    </p:spTree>
    <p:extLst>
      <p:ext uri="{BB962C8B-B14F-4D97-AF65-F5344CB8AC3E}">
        <p14:creationId xmlns:p14="http://schemas.microsoft.com/office/powerpoint/2010/main" val="3357759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5672DD8-F865-40A6-8A7C-51E949A9957E}" type="slidenum">
              <a:rPr lang="el-GR" smtClean="0"/>
              <a:t>48</a:t>
            </a:fld>
            <a:endParaRPr lang="el-GR"/>
          </a:p>
        </p:txBody>
      </p:sp>
    </p:spTree>
    <p:extLst>
      <p:ext uri="{BB962C8B-B14F-4D97-AF65-F5344CB8AC3E}">
        <p14:creationId xmlns:p14="http://schemas.microsoft.com/office/powerpoint/2010/main" val="1638149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A5672DD8-F865-40A6-8A7C-51E949A9957E}" type="slidenum">
              <a:rPr lang="el-GR" smtClean="0"/>
              <a:t>49</a:t>
            </a:fld>
            <a:endParaRPr lang="el-GR"/>
          </a:p>
        </p:txBody>
      </p:sp>
    </p:spTree>
    <p:extLst>
      <p:ext uri="{BB962C8B-B14F-4D97-AF65-F5344CB8AC3E}">
        <p14:creationId xmlns:p14="http://schemas.microsoft.com/office/powerpoint/2010/main" val="2418347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50</a:t>
            </a:fld>
            <a:endParaRPr lang="el-GR"/>
          </a:p>
        </p:txBody>
      </p:sp>
    </p:spTree>
    <p:extLst>
      <p:ext uri="{BB962C8B-B14F-4D97-AF65-F5344CB8AC3E}">
        <p14:creationId xmlns:p14="http://schemas.microsoft.com/office/powerpoint/2010/main" val="2559749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51</a:t>
            </a:fld>
            <a:endParaRPr lang="el-GR"/>
          </a:p>
        </p:txBody>
      </p:sp>
    </p:spTree>
    <p:extLst>
      <p:ext uri="{BB962C8B-B14F-4D97-AF65-F5344CB8AC3E}">
        <p14:creationId xmlns:p14="http://schemas.microsoft.com/office/powerpoint/2010/main" val="3783036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52</a:t>
            </a:fld>
            <a:endParaRPr lang="el-GR"/>
          </a:p>
        </p:txBody>
      </p:sp>
    </p:spTree>
    <p:extLst>
      <p:ext uri="{BB962C8B-B14F-4D97-AF65-F5344CB8AC3E}">
        <p14:creationId xmlns:p14="http://schemas.microsoft.com/office/powerpoint/2010/main" val="1630486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8" name="Google Shape;1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08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7</a:t>
            </a:fld>
            <a:endParaRPr lang="el-GR"/>
          </a:p>
        </p:txBody>
      </p:sp>
    </p:spTree>
    <p:extLst>
      <p:ext uri="{BB962C8B-B14F-4D97-AF65-F5344CB8AC3E}">
        <p14:creationId xmlns:p14="http://schemas.microsoft.com/office/powerpoint/2010/main" val="209702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8</a:t>
            </a:fld>
            <a:endParaRPr lang="el-GR"/>
          </a:p>
        </p:txBody>
      </p:sp>
    </p:spTree>
    <p:extLst>
      <p:ext uri="{BB962C8B-B14F-4D97-AF65-F5344CB8AC3E}">
        <p14:creationId xmlns:p14="http://schemas.microsoft.com/office/powerpoint/2010/main" val="3508436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9</a:t>
            </a:fld>
            <a:endParaRPr lang="el-GR"/>
          </a:p>
        </p:txBody>
      </p:sp>
    </p:spTree>
    <p:extLst>
      <p:ext uri="{BB962C8B-B14F-4D97-AF65-F5344CB8AC3E}">
        <p14:creationId xmlns:p14="http://schemas.microsoft.com/office/powerpoint/2010/main" val="274177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A5672DD8-F865-40A6-8A7C-51E949A9957E}" type="slidenum">
              <a:rPr lang="el-GR" smtClean="0"/>
              <a:t>10</a:t>
            </a:fld>
            <a:endParaRPr lang="el-GR"/>
          </a:p>
        </p:txBody>
      </p:sp>
    </p:spTree>
    <p:extLst>
      <p:ext uri="{BB962C8B-B14F-4D97-AF65-F5344CB8AC3E}">
        <p14:creationId xmlns:p14="http://schemas.microsoft.com/office/powerpoint/2010/main" val="186322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Θέση υποσέλιδου 4"/>
          <p:cNvSpPr>
            <a:spLocks noGrp="1"/>
          </p:cNvSpPr>
          <p:nvPr>
            <p:ph type="ftr" sz="quarter" idx="11"/>
          </p:nvPr>
        </p:nvSpPr>
        <p:spPr/>
        <p:txBody>
          <a:bodyPr/>
          <a:lstStyle/>
          <a:p>
            <a:endParaRPr lang="id-ID"/>
          </a:p>
        </p:txBody>
      </p:sp>
      <p:sp>
        <p:nvSpPr>
          <p:cNvPr id="6" name="Θέση αριθμού διαφάνειας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64766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Θέση υποσέλιδου 4"/>
          <p:cNvSpPr>
            <a:spLocks noGrp="1"/>
          </p:cNvSpPr>
          <p:nvPr>
            <p:ph type="ftr" sz="quarter" idx="11"/>
          </p:nvPr>
        </p:nvSpPr>
        <p:spPr/>
        <p:txBody>
          <a:bodyPr/>
          <a:lstStyle/>
          <a:p>
            <a:endParaRPr lang="id-ID"/>
          </a:p>
        </p:txBody>
      </p:sp>
      <p:sp>
        <p:nvSpPr>
          <p:cNvPr id="6" name="Θέση αριθμού διαφάνειας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97584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Θέση υποσέλιδου 4"/>
          <p:cNvSpPr>
            <a:spLocks noGrp="1"/>
          </p:cNvSpPr>
          <p:nvPr>
            <p:ph type="ftr" sz="quarter" idx="11"/>
          </p:nvPr>
        </p:nvSpPr>
        <p:spPr/>
        <p:txBody>
          <a:bodyPr/>
          <a:lstStyle/>
          <a:p>
            <a:endParaRPr lang="id-ID"/>
          </a:p>
        </p:txBody>
      </p:sp>
      <p:sp>
        <p:nvSpPr>
          <p:cNvPr id="6" name="Θέση αριθμού διαφάνειας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231745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883960" y="0"/>
            <a:ext cx="4424083" cy="6858000"/>
          </a:xfrm>
          <a:custGeom>
            <a:avLst/>
            <a:gdLst>
              <a:gd name="connsiteX0" fmla="*/ 0 w 4424083"/>
              <a:gd name="connsiteY0" fmla="*/ 0 h 6858000"/>
              <a:gd name="connsiteX1" fmla="*/ 4424083 w 4424083"/>
              <a:gd name="connsiteY1" fmla="*/ 0 h 6858000"/>
              <a:gd name="connsiteX2" fmla="*/ 4424083 w 4424083"/>
              <a:gd name="connsiteY2" fmla="*/ 6858000 h 6858000"/>
              <a:gd name="connsiteX3" fmla="*/ 0 w 442408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4083" h="6858000">
                <a:moveTo>
                  <a:pt x="0" y="0"/>
                </a:moveTo>
                <a:lnTo>
                  <a:pt x="4424083" y="0"/>
                </a:lnTo>
                <a:lnTo>
                  <a:pt x="442408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330933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00954" y="0"/>
            <a:ext cx="3953435" cy="6858000"/>
          </a:xfrm>
          <a:custGeom>
            <a:avLst/>
            <a:gdLst>
              <a:gd name="connsiteX0" fmla="*/ 0 w 3953435"/>
              <a:gd name="connsiteY0" fmla="*/ 0 h 6858000"/>
              <a:gd name="connsiteX1" fmla="*/ 3953435 w 3953435"/>
              <a:gd name="connsiteY1" fmla="*/ 0 h 6858000"/>
              <a:gd name="connsiteX2" fmla="*/ 3953435 w 3953435"/>
              <a:gd name="connsiteY2" fmla="*/ 6858000 h 6858000"/>
              <a:gd name="connsiteX3" fmla="*/ 0 w 39534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53435" h="6858000">
                <a:moveTo>
                  <a:pt x="0" y="0"/>
                </a:moveTo>
                <a:lnTo>
                  <a:pt x="3953435" y="0"/>
                </a:lnTo>
                <a:lnTo>
                  <a:pt x="3953435"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3514814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219700" cy="6858000"/>
          </a:xfrm>
        </p:spPr>
        <p:txBody>
          <a:bodyPr/>
          <a:lstStyle/>
          <a:p>
            <a:endParaRPr lang="id-ID"/>
          </a:p>
        </p:txBody>
      </p:sp>
    </p:spTree>
    <p:extLst>
      <p:ext uri="{BB962C8B-B14F-4D97-AF65-F5344CB8AC3E}">
        <p14:creationId xmlns:p14="http://schemas.microsoft.com/office/powerpoint/2010/main" val="2150161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
        <p:cNvGrpSpPr/>
        <p:nvPr/>
      </p:nvGrpSpPr>
      <p:grpSpPr>
        <a:xfrm>
          <a:off x="0" y="0"/>
          <a:ext cx="0" cy="0"/>
          <a:chOff x="0" y="0"/>
          <a:chExt cx="0" cy="0"/>
        </a:xfrm>
      </p:grpSpPr>
      <p:sp>
        <p:nvSpPr>
          <p:cNvPr id="16" name="Google Shape;16;p19"/>
          <p:cNvSpPr>
            <a:spLocks noGrp="1"/>
          </p:cNvSpPr>
          <p:nvPr>
            <p:ph type="pic" idx="2"/>
          </p:nvPr>
        </p:nvSpPr>
        <p:spPr>
          <a:xfrm>
            <a:off x="7678058" y="0"/>
            <a:ext cx="4513943" cy="6858000"/>
          </a:xfrm>
          <a:prstGeom prst="rect">
            <a:avLst/>
          </a:prstGeom>
          <a:noFill/>
          <a:ln>
            <a:noFill/>
          </a:ln>
        </p:spPr>
      </p:sp>
    </p:spTree>
    <p:extLst>
      <p:ext uri="{BB962C8B-B14F-4D97-AF65-F5344CB8AC3E}">
        <p14:creationId xmlns:p14="http://schemas.microsoft.com/office/powerpoint/2010/main" val="311902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78058" y="0"/>
            <a:ext cx="4513943" cy="6858000"/>
          </a:xfrm>
          <a:custGeom>
            <a:avLst/>
            <a:gdLst>
              <a:gd name="connsiteX0" fmla="*/ 0 w 4513943"/>
              <a:gd name="connsiteY0" fmla="*/ 0 h 6858000"/>
              <a:gd name="connsiteX1" fmla="*/ 4513943 w 4513943"/>
              <a:gd name="connsiteY1" fmla="*/ 0 h 6858000"/>
              <a:gd name="connsiteX2" fmla="*/ 4513943 w 4513943"/>
              <a:gd name="connsiteY2" fmla="*/ 6858000 h 6858000"/>
              <a:gd name="connsiteX3" fmla="*/ 0 w 45139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13943" h="6858000">
                <a:moveTo>
                  <a:pt x="0" y="0"/>
                </a:moveTo>
                <a:lnTo>
                  <a:pt x="4513943" y="0"/>
                </a:lnTo>
                <a:lnTo>
                  <a:pt x="451394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3515085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78058" y="0"/>
            <a:ext cx="4513943" cy="6858000"/>
          </a:xfrm>
          <a:custGeom>
            <a:avLst/>
            <a:gdLst>
              <a:gd name="connsiteX0" fmla="*/ 0 w 4513943"/>
              <a:gd name="connsiteY0" fmla="*/ 0 h 6858000"/>
              <a:gd name="connsiteX1" fmla="*/ 4513943 w 4513943"/>
              <a:gd name="connsiteY1" fmla="*/ 0 h 6858000"/>
              <a:gd name="connsiteX2" fmla="*/ 4513943 w 4513943"/>
              <a:gd name="connsiteY2" fmla="*/ 6858000 h 6858000"/>
              <a:gd name="connsiteX3" fmla="*/ 0 w 45139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13943" h="6858000">
                <a:moveTo>
                  <a:pt x="0" y="0"/>
                </a:moveTo>
                <a:lnTo>
                  <a:pt x="4513943" y="0"/>
                </a:lnTo>
                <a:lnTo>
                  <a:pt x="451394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3284486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78058" y="0"/>
            <a:ext cx="4513943" cy="6858000"/>
          </a:xfrm>
          <a:custGeom>
            <a:avLst/>
            <a:gdLst>
              <a:gd name="connsiteX0" fmla="*/ 0 w 4513943"/>
              <a:gd name="connsiteY0" fmla="*/ 0 h 6858000"/>
              <a:gd name="connsiteX1" fmla="*/ 4513943 w 4513943"/>
              <a:gd name="connsiteY1" fmla="*/ 0 h 6858000"/>
              <a:gd name="connsiteX2" fmla="*/ 4513943 w 4513943"/>
              <a:gd name="connsiteY2" fmla="*/ 6858000 h 6858000"/>
              <a:gd name="connsiteX3" fmla="*/ 0 w 45139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13943" h="6858000">
                <a:moveTo>
                  <a:pt x="0" y="0"/>
                </a:moveTo>
                <a:lnTo>
                  <a:pt x="4513943" y="0"/>
                </a:lnTo>
                <a:lnTo>
                  <a:pt x="4513943"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61049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7_Custom Layout">
    <p:spTree>
      <p:nvGrpSpPr>
        <p:cNvPr id="1" name="Shape 11"/>
        <p:cNvGrpSpPr/>
        <p:nvPr/>
      </p:nvGrpSpPr>
      <p:grpSpPr>
        <a:xfrm>
          <a:off x="0" y="0"/>
          <a:ext cx="0" cy="0"/>
          <a:chOff x="0" y="0"/>
          <a:chExt cx="0" cy="0"/>
        </a:xfrm>
      </p:grpSpPr>
      <p:sp>
        <p:nvSpPr>
          <p:cNvPr id="12" name="Google Shape;12;p17"/>
          <p:cNvSpPr>
            <a:spLocks noGrp="1"/>
          </p:cNvSpPr>
          <p:nvPr>
            <p:ph type="pic" idx="2"/>
          </p:nvPr>
        </p:nvSpPr>
        <p:spPr>
          <a:xfrm>
            <a:off x="3883960" y="0"/>
            <a:ext cx="4424083" cy="6858000"/>
          </a:xfrm>
          <a:prstGeom prst="rect">
            <a:avLst/>
          </a:prstGeom>
          <a:noFill/>
          <a:ln>
            <a:noFill/>
          </a:ln>
        </p:spPr>
      </p:sp>
    </p:spTree>
    <p:extLst>
      <p:ext uri="{BB962C8B-B14F-4D97-AF65-F5344CB8AC3E}">
        <p14:creationId xmlns:p14="http://schemas.microsoft.com/office/powerpoint/2010/main" val="383442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Θέση υποσέλιδου 4"/>
          <p:cNvSpPr>
            <a:spLocks noGrp="1"/>
          </p:cNvSpPr>
          <p:nvPr>
            <p:ph type="ftr" sz="quarter" idx="11"/>
          </p:nvPr>
        </p:nvSpPr>
        <p:spPr/>
        <p:txBody>
          <a:bodyPr/>
          <a:lstStyle/>
          <a:p>
            <a:endParaRPr lang="id-ID"/>
          </a:p>
        </p:txBody>
      </p:sp>
      <p:sp>
        <p:nvSpPr>
          <p:cNvPr id="6" name="Θέση αριθμού διαφάνειας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232932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Custom Layout">
  <p:cSld name="7_Custom Layout">
    <p:spTree>
      <p:nvGrpSpPr>
        <p:cNvPr id="1" name="Shape 13"/>
        <p:cNvGrpSpPr/>
        <p:nvPr/>
      </p:nvGrpSpPr>
      <p:grpSpPr>
        <a:xfrm>
          <a:off x="0" y="0"/>
          <a:ext cx="0" cy="0"/>
          <a:chOff x="0" y="0"/>
          <a:chExt cx="0" cy="0"/>
        </a:xfrm>
      </p:grpSpPr>
      <p:sp>
        <p:nvSpPr>
          <p:cNvPr id="14" name="Google Shape;14;p18"/>
          <p:cNvSpPr>
            <a:spLocks noGrp="1"/>
          </p:cNvSpPr>
          <p:nvPr>
            <p:ph type="pic" idx="2"/>
          </p:nvPr>
        </p:nvSpPr>
        <p:spPr>
          <a:xfrm>
            <a:off x="900954" y="0"/>
            <a:ext cx="3953435" cy="6858000"/>
          </a:xfrm>
          <a:prstGeom prst="rect">
            <a:avLst/>
          </a:prstGeom>
          <a:noFill/>
          <a:ln>
            <a:noFill/>
          </a:ln>
        </p:spPr>
      </p:sp>
    </p:spTree>
    <p:extLst>
      <p:ext uri="{BB962C8B-B14F-4D97-AF65-F5344CB8AC3E}">
        <p14:creationId xmlns:p14="http://schemas.microsoft.com/office/powerpoint/2010/main" val="819637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Custom Layout">
  <p:cSld name="7_Custom Layout">
    <p:spTree>
      <p:nvGrpSpPr>
        <p:cNvPr id="1" name="Shape 17"/>
        <p:cNvGrpSpPr/>
        <p:nvPr/>
      </p:nvGrpSpPr>
      <p:grpSpPr>
        <a:xfrm>
          <a:off x="0" y="0"/>
          <a:ext cx="0" cy="0"/>
          <a:chOff x="0" y="0"/>
          <a:chExt cx="0" cy="0"/>
        </a:xfrm>
      </p:grpSpPr>
      <p:sp>
        <p:nvSpPr>
          <p:cNvPr id="18" name="Google Shape;18;p20"/>
          <p:cNvSpPr>
            <a:spLocks noGrp="1"/>
          </p:cNvSpPr>
          <p:nvPr>
            <p:ph type="pic" idx="2"/>
          </p:nvPr>
        </p:nvSpPr>
        <p:spPr>
          <a:xfrm>
            <a:off x="0" y="0"/>
            <a:ext cx="5219700" cy="6858000"/>
          </a:xfrm>
          <a:prstGeom prst="rect">
            <a:avLst/>
          </a:prstGeom>
          <a:noFill/>
          <a:ln>
            <a:noFill/>
          </a:ln>
        </p:spPr>
      </p:sp>
    </p:spTree>
    <p:extLst>
      <p:ext uri="{BB962C8B-B14F-4D97-AF65-F5344CB8AC3E}">
        <p14:creationId xmlns:p14="http://schemas.microsoft.com/office/powerpoint/2010/main" val="1176411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Custom Layout">
  <p:cSld name="7_Custom Layout">
    <p:spTree>
      <p:nvGrpSpPr>
        <p:cNvPr id="1" name="Shape 19"/>
        <p:cNvGrpSpPr/>
        <p:nvPr/>
      </p:nvGrpSpPr>
      <p:grpSpPr>
        <a:xfrm>
          <a:off x="0" y="0"/>
          <a:ext cx="0" cy="0"/>
          <a:chOff x="0" y="0"/>
          <a:chExt cx="0" cy="0"/>
        </a:xfrm>
      </p:grpSpPr>
      <p:sp>
        <p:nvSpPr>
          <p:cNvPr id="20" name="Google Shape;20;p21"/>
          <p:cNvSpPr>
            <a:spLocks noGrp="1"/>
          </p:cNvSpPr>
          <p:nvPr>
            <p:ph type="pic" idx="2"/>
          </p:nvPr>
        </p:nvSpPr>
        <p:spPr>
          <a:xfrm>
            <a:off x="323850" y="304800"/>
            <a:ext cx="4724400" cy="6229350"/>
          </a:xfrm>
          <a:prstGeom prst="rect">
            <a:avLst/>
          </a:prstGeom>
          <a:noFill/>
          <a:ln>
            <a:noFill/>
          </a:ln>
        </p:spPr>
      </p:sp>
      <p:sp>
        <p:nvSpPr>
          <p:cNvPr id="21" name="Google Shape;21;p21"/>
          <p:cNvSpPr>
            <a:spLocks noGrp="1"/>
          </p:cNvSpPr>
          <p:nvPr>
            <p:ph type="pic" idx="3"/>
          </p:nvPr>
        </p:nvSpPr>
        <p:spPr>
          <a:xfrm>
            <a:off x="4095751" y="2952750"/>
            <a:ext cx="2196051" cy="2895600"/>
          </a:xfrm>
          <a:prstGeom prst="rect">
            <a:avLst/>
          </a:prstGeom>
          <a:noFill/>
          <a:ln>
            <a:noFill/>
          </a:ln>
        </p:spPr>
      </p:sp>
    </p:spTree>
    <p:extLst>
      <p:ext uri="{BB962C8B-B14F-4D97-AF65-F5344CB8AC3E}">
        <p14:creationId xmlns:p14="http://schemas.microsoft.com/office/powerpoint/2010/main" val="2645859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23850" y="304800"/>
            <a:ext cx="4724400" cy="6229350"/>
          </a:xfrm>
          <a:custGeom>
            <a:avLst/>
            <a:gdLst>
              <a:gd name="connsiteX0" fmla="*/ 0 w 4724400"/>
              <a:gd name="connsiteY0" fmla="*/ 0 h 6229350"/>
              <a:gd name="connsiteX1" fmla="*/ 4724400 w 4724400"/>
              <a:gd name="connsiteY1" fmla="*/ 0 h 6229350"/>
              <a:gd name="connsiteX2" fmla="*/ 4724400 w 4724400"/>
              <a:gd name="connsiteY2" fmla="*/ 6229350 h 6229350"/>
              <a:gd name="connsiteX3" fmla="*/ 0 w 47244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724400" h="6229350">
                <a:moveTo>
                  <a:pt x="0" y="0"/>
                </a:moveTo>
                <a:lnTo>
                  <a:pt x="4724400" y="0"/>
                </a:lnTo>
                <a:lnTo>
                  <a:pt x="4724400" y="6229350"/>
                </a:lnTo>
                <a:lnTo>
                  <a:pt x="0" y="62293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095751" y="2952750"/>
            <a:ext cx="2196051" cy="2895600"/>
          </a:xfrm>
          <a:custGeom>
            <a:avLst/>
            <a:gdLst>
              <a:gd name="connsiteX0" fmla="*/ 0 w 2196051"/>
              <a:gd name="connsiteY0" fmla="*/ 0 h 2895600"/>
              <a:gd name="connsiteX1" fmla="*/ 2196051 w 2196051"/>
              <a:gd name="connsiteY1" fmla="*/ 0 h 2895600"/>
              <a:gd name="connsiteX2" fmla="*/ 2196051 w 2196051"/>
              <a:gd name="connsiteY2" fmla="*/ 2895600 h 2895600"/>
              <a:gd name="connsiteX3" fmla="*/ 0 w 2196051"/>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196051" h="2895600">
                <a:moveTo>
                  <a:pt x="0" y="0"/>
                </a:moveTo>
                <a:lnTo>
                  <a:pt x="2196051" y="0"/>
                </a:lnTo>
                <a:lnTo>
                  <a:pt x="2196051" y="2895600"/>
                </a:lnTo>
                <a:lnTo>
                  <a:pt x="0" y="2895600"/>
                </a:lnTo>
                <a:close/>
              </a:path>
            </a:pathLst>
          </a:custGeom>
        </p:spPr>
        <p:txBody>
          <a:bodyPr wrap="square">
            <a:noAutofit/>
          </a:bodyPr>
          <a:lstStyle/>
          <a:p>
            <a:endParaRPr lang="id-ID"/>
          </a:p>
        </p:txBody>
      </p:sp>
    </p:spTree>
    <p:extLst>
      <p:ext uri="{BB962C8B-B14F-4D97-AF65-F5344CB8AC3E}">
        <p14:creationId xmlns:p14="http://schemas.microsoft.com/office/powerpoint/2010/main" val="415122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23850" y="304800"/>
            <a:ext cx="4724400" cy="6229350"/>
          </a:xfrm>
          <a:custGeom>
            <a:avLst/>
            <a:gdLst>
              <a:gd name="connsiteX0" fmla="*/ 0 w 4724400"/>
              <a:gd name="connsiteY0" fmla="*/ 0 h 6229350"/>
              <a:gd name="connsiteX1" fmla="*/ 4724400 w 4724400"/>
              <a:gd name="connsiteY1" fmla="*/ 0 h 6229350"/>
              <a:gd name="connsiteX2" fmla="*/ 4724400 w 4724400"/>
              <a:gd name="connsiteY2" fmla="*/ 6229350 h 6229350"/>
              <a:gd name="connsiteX3" fmla="*/ 0 w 47244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724400" h="6229350">
                <a:moveTo>
                  <a:pt x="0" y="0"/>
                </a:moveTo>
                <a:lnTo>
                  <a:pt x="4724400" y="0"/>
                </a:lnTo>
                <a:lnTo>
                  <a:pt x="4724400" y="6229350"/>
                </a:lnTo>
                <a:lnTo>
                  <a:pt x="0" y="62293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095751" y="2952750"/>
            <a:ext cx="2196051" cy="2895600"/>
          </a:xfrm>
          <a:custGeom>
            <a:avLst/>
            <a:gdLst>
              <a:gd name="connsiteX0" fmla="*/ 0 w 2196051"/>
              <a:gd name="connsiteY0" fmla="*/ 0 h 2895600"/>
              <a:gd name="connsiteX1" fmla="*/ 2196051 w 2196051"/>
              <a:gd name="connsiteY1" fmla="*/ 0 h 2895600"/>
              <a:gd name="connsiteX2" fmla="*/ 2196051 w 2196051"/>
              <a:gd name="connsiteY2" fmla="*/ 2895600 h 2895600"/>
              <a:gd name="connsiteX3" fmla="*/ 0 w 2196051"/>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196051" h="2895600">
                <a:moveTo>
                  <a:pt x="0" y="0"/>
                </a:moveTo>
                <a:lnTo>
                  <a:pt x="2196051" y="0"/>
                </a:lnTo>
                <a:lnTo>
                  <a:pt x="2196051" y="2895600"/>
                </a:lnTo>
                <a:lnTo>
                  <a:pt x="0" y="2895600"/>
                </a:lnTo>
                <a:close/>
              </a:path>
            </a:pathLst>
          </a:custGeom>
        </p:spPr>
        <p:txBody>
          <a:bodyPr wrap="square">
            <a:noAutofit/>
          </a:bodyPr>
          <a:lstStyle/>
          <a:p>
            <a:endParaRPr lang="id-ID"/>
          </a:p>
        </p:txBody>
      </p:sp>
    </p:spTree>
    <p:extLst>
      <p:ext uri="{BB962C8B-B14F-4D97-AF65-F5344CB8AC3E}">
        <p14:creationId xmlns:p14="http://schemas.microsoft.com/office/powerpoint/2010/main" val="3063224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23850" y="304800"/>
            <a:ext cx="4724400" cy="6229350"/>
          </a:xfrm>
          <a:custGeom>
            <a:avLst/>
            <a:gdLst>
              <a:gd name="connsiteX0" fmla="*/ 0 w 4724400"/>
              <a:gd name="connsiteY0" fmla="*/ 0 h 6229350"/>
              <a:gd name="connsiteX1" fmla="*/ 4724400 w 4724400"/>
              <a:gd name="connsiteY1" fmla="*/ 0 h 6229350"/>
              <a:gd name="connsiteX2" fmla="*/ 4724400 w 4724400"/>
              <a:gd name="connsiteY2" fmla="*/ 6229350 h 6229350"/>
              <a:gd name="connsiteX3" fmla="*/ 0 w 4724400"/>
              <a:gd name="connsiteY3" fmla="*/ 6229350 h 6229350"/>
            </a:gdLst>
            <a:ahLst/>
            <a:cxnLst>
              <a:cxn ang="0">
                <a:pos x="connsiteX0" y="connsiteY0"/>
              </a:cxn>
              <a:cxn ang="0">
                <a:pos x="connsiteX1" y="connsiteY1"/>
              </a:cxn>
              <a:cxn ang="0">
                <a:pos x="connsiteX2" y="connsiteY2"/>
              </a:cxn>
              <a:cxn ang="0">
                <a:pos x="connsiteX3" y="connsiteY3"/>
              </a:cxn>
            </a:cxnLst>
            <a:rect l="l" t="t" r="r" b="b"/>
            <a:pathLst>
              <a:path w="4724400" h="6229350">
                <a:moveTo>
                  <a:pt x="0" y="0"/>
                </a:moveTo>
                <a:lnTo>
                  <a:pt x="4724400" y="0"/>
                </a:lnTo>
                <a:lnTo>
                  <a:pt x="4724400" y="6229350"/>
                </a:lnTo>
                <a:lnTo>
                  <a:pt x="0" y="62293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4095751" y="2952750"/>
            <a:ext cx="2196051" cy="2895600"/>
          </a:xfrm>
          <a:custGeom>
            <a:avLst/>
            <a:gdLst>
              <a:gd name="connsiteX0" fmla="*/ 0 w 2196051"/>
              <a:gd name="connsiteY0" fmla="*/ 0 h 2895600"/>
              <a:gd name="connsiteX1" fmla="*/ 2196051 w 2196051"/>
              <a:gd name="connsiteY1" fmla="*/ 0 h 2895600"/>
              <a:gd name="connsiteX2" fmla="*/ 2196051 w 2196051"/>
              <a:gd name="connsiteY2" fmla="*/ 2895600 h 2895600"/>
              <a:gd name="connsiteX3" fmla="*/ 0 w 2196051"/>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2196051" h="2895600">
                <a:moveTo>
                  <a:pt x="0" y="0"/>
                </a:moveTo>
                <a:lnTo>
                  <a:pt x="2196051" y="0"/>
                </a:lnTo>
                <a:lnTo>
                  <a:pt x="2196051" y="2895600"/>
                </a:lnTo>
                <a:lnTo>
                  <a:pt x="0" y="2895600"/>
                </a:lnTo>
                <a:close/>
              </a:path>
            </a:pathLst>
          </a:custGeom>
        </p:spPr>
        <p:txBody>
          <a:bodyPr wrap="square">
            <a:noAutofit/>
          </a:bodyPr>
          <a:lstStyle/>
          <a:p>
            <a:endParaRPr lang="id-ID"/>
          </a:p>
        </p:txBody>
      </p:sp>
    </p:spTree>
    <p:extLst>
      <p:ext uri="{BB962C8B-B14F-4D97-AF65-F5344CB8AC3E}">
        <p14:creationId xmlns:p14="http://schemas.microsoft.com/office/powerpoint/2010/main" val="3834809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600200"/>
            <a:ext cx="5886450" cy="3333750"/>
          </a:xfrm>
          <a:custGeom>
            <a:avLst/>
            <a:gdLst>
              <a:gd name="connsiteX0" fmla="*/ 0 w 5886450"/>
              <a:gd name="connsiteY0" fmla="*/ 0 h 3333750"/>
              <a:gd name="connsiteX1" fmla="*/ 5886450 w 5886450"/>
              <a:gd name="connsiteY1" fmla="*/ 0 h 3333750"/>
              <a:gd name="connsiteX2" fmla="*/ 5886450 w 5886450"/>
              <a:gd name="connsiteY2" fmla="*/ 3333750 h 3333750"/>
              <a:gd name="connsiteX3" fmla="*/ 0 w 58864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5886450" h="3333750">
                <a:moveTo>
                  <a:pt x="0" y="0"/>
                </a:moveTo>
                <a:lnTo>
                  <a:pt x="5886450" y="0"/>
                </a:lnTo>
                <a:lnTo>
                  <a:pt x="5886450" y="3333750"/>
                </a:lnTo>
                <a:lnTo>
                  <a:pt x="0" y="3333750"/>
                </a:lnTo>
                <a:close/>
              </a:path>
            </a:pathLst>
          </a:custGeom>
        </p:spPr>
        <p:txBody>
          <a:bodyPr wrap="square">
            <a:noAutofit/>
          </a:bodyPr>
          <a:lstStyle/>
          <a:p>
            <a:endParaRPr lang="id-ID"/>
          </a:p>
        </p:txBody>
      </p:sp>
    </p:spTree>
    <p:extLst>
      <p:ext uri="{BB962C8B-B14F-4D97-AF65-F5344CB8AC3E}">
        <p14:creationId xmlns:p14="http://schemas.microsoft.com/office/powerpoint/2010/main" val="3009640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653448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5350" y="1581150"/>
            <a:ext cx="2076450" cy="3657600"/>
          </a:xfrm>
          <a:custGeom>
            <a:avLst/>
            <a:gdLst>
              <a:gd name="connsiteX0" fmla="*/ 0 w 2076450"/>
              <a:gd name="connsiteY0" fmla="*/ 0 h 3657600"/>
              <a:gd name="connsiteX1" fmla="*/ 2076450 w 2076450"/>
              <a:gd name="connsiteY1" fmla="*/ 0 h 3657600"/>
              <a:gd name="connsiteX2" fmla="*/ 2076450 w 2076450"/>
              <a:gd name="connsiteY2" fmla="*/ 3657600 h 3657600"/>
              <a:gd name="connsiteX3" fmla="*/ 0 w 207645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76450" h="3657600">
                <a:moveTo>
                  <a:pt x="0" y="0"/>
                </a:moveTo>
                <a:lnTo>
                  <a:pt x="2076450" y="0"/>
                </a:lnTo>
                <a:lnTo>
                  <a:pt x="2076450" y="3657600"/>
                </a:lnTo>
                <a:lnTo>
                  <a:pt x="0" y="3657600"/>
                </a:lnTo>
                <a:close/>
              </a:path>
            </a:pathLst>
          </a:custGeom>
        </p:spPr>
        <p:txBody>
          <a:bodyPr wrap="square">
            <a:noAutofit/>
          </a:bodyPr>
          <a:lstStyle/>
          <a:p>
            <a:endParaRPr lang="id-ID"/>
          </a:p>
        </p:txBody>
      </p:sp>
    </p:spTree>
    <p:extLst>
      <p:ext uri="{BB962C8B-B14F-4D97-AF65-F5344CB8AC3E}">
        <p14:creationId xmlns:p14="http://schemas.microsoft.com/office/powerpoint/2010/main" val="2141468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 y="1809750"/>
            <a:ext cx="1885950" cy="3295650"/>
          </a:xfrm>
          <a:custGeom>
            <a:avLst/>
            <a:gdLst>
              <a:gd name="connsiteX0" fmla="*/ 0 w 1885950"/>
              <a:gd name="connsiteY0" fmla="*/ 0 h 3295650"/>
              <a:gd name="connsiteX1" fmla="*/ 1885950 w 1885950"/>
              <a:gd name="connsiteY1" fmla="*/ 0 h 3295650"/>
              <a:gd name="connsiteX2" fmla="*/ 1885950 w 1885950"/>
              <a:gd name="connsiteY2" fmla="*/ 3295650 h 3295650"/>
              <a:gd name="connsiteX3" fmla="*/ 0 w 1885950"/>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85950" h="3295650">
                <a:moveTo>
                  <a:pt x="0" y="0"/>
                </a:moveTo>
                <a:lnTo>
                  <a:pt x="1885950" y="0"/>
                </a:lnTo>
                <a:lnTo>
                  <a:pt x="1885950" y="3295650"/>
                </a:lnTo>
                <a:lnTo>
                  <a:pt x="0" y="329565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3107214" y="1828800"/>
            <a:ext cx="1864836" cy="3295650"/>
          </a:xfrm>
          <a:custGeom>
            <a:avLst/>
            <a:gdLst>
              <a:gd name="connsiteX0" fmla="*/ 0 w 1864836"/>
              <a:gd name="connsiteY0" fmla="*/ 0 h 3295650"/>
              <a:gd name="connsiteX1" fmla="*/ 1864836 w 1864836"/>
              <a:gd name="connsiteY1" fmla="*/ 0 h 3295650"/>
              <a:gd name="connsiteX2" fmla="*/ 1864836 w 1864836"/>
              <a:gd name="connsiteY2" fmla="*/ 3295650 h 3295650"/>
              <a:gd name="connsiteX3" fmla="*/ 0 w 1864836"/>
              <a:gd name="connsiteY3" fmla="*/ 3295650 h 3295650"/>
            </a:gdLst>
            <a:ahLst/>
            <a:cxnLst>
              <a:cxn ang="0">
                <a:pos x="connsiteX0" y="connsiteY0"/>
              </a:cxn>
              <a:cxn ang="0">
                <a:pos x="connsiteX1" y="connsiteY1"/>
              </a:cxn>
              <a:cxn ang="0">
                <a:pos x="connsiteX2" y="connsiteY2"/>
              </a:cxn>
              <a:cxn ang="0">
                <a:pos x="connsiteX3" y="connsiteY3"/>
              </a:cxn>
            </a:cxnLst>
            <a:rect l="l" t="t" r="r" b="b"/>
            <a:pathLst>
              <a:path w="1864836" h="3295650">
                <a:moveTo>
                  <a:pt x="0" y="0"/>
                </a:moveTo>
                <a:lnTo>
                  <a:pt x="1864836" y="0"/>
                </a:lnTo>
                <a:lnTo>
                  <a:pt x="1864836" y="3295650"/>
                </a:lnTo>
                <a:lnTo>
                  <a:pt x="0" y="3295650"/>
                </a:lnTo>
                <a:close/>
              </a:path>
            </a:pathLst>
          </a:custGeom>
        </p:spPr>
        <p:txBody>
          <a:bodyPr wrap="square">
            <a:noAutofit/>
          </a:bodyPr>
          <a:lstStyle/>
          <a:p>
            <a:endParaRPr lang="id-ID"/>
          </a:p>
        </p:txBody>
      </p:sp>
    </p:spTree>
    <p:extLst>
      <p:ext uri="{BB962C8B-B14F-4D97-AF65-F5344CB8AC3E}">
        <p14:creationId xmlns:p14="http://schemas.microsoft.com/office/powerpoint/2010/main" val="72323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4A1CB4BE-5640-44C9-A594-38FB230DF921}" type="datetimeFigureOut">
              <a:rPr lang="id-ID" smtClean="0"/>
              <a:t>27/09/2024</a:t>
            </a:fld>
            <a:endParaRPr lang="id-ID"/>
          </a:p>
        </p:txBody>
      </p:sp>
      <p:sp>
        <p:nvSpPr>
          <p:cNvPr id="5" name="Θέση υποσέλιδου 4"/>
          <p:cNvSpPr>
            <a:spLocks noGrp="1"/>
          </p:cNvSpPr>
          <p:nvPr>
            <p:ph type="ftr" sz="quarter" idx="11"/>
          </p:nvPr>
        </p:nvSpPr>
        <p:spPr/>
        <p:txBody>
          <a:bodyPr/>
          <a:lstStyle/>
          <a:p>
            <a:endParaRPr lang="id-ID"/>
          </a:p>
        </p:txBody>
      </p:sp>
      <p:sp>
        <p:nvSpPr>
          <p:cNvPr id="6" name="Θέση αριθμού διαφάνειας 5"/>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778512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26546" y="1867437"/>
            <a:ext cx="5718220" cy="3670478"/>
          </a:xfrm>
          <a:custGeom>
            <a:avLst/>
            <a:gdLst>
              <a:gd name="connsiteX0" fmla="*/ 0 w 5718220"/>
              <a:gd name="connsiteY0" fmla="*/ 0 h 3670478"/>
              <a:gd name="connsiteX1" fmla="*/ 5718220 w 5718220"/>
              <a:gd name="connsiteY1" fmla="*/ 0 h 3670478"/>
              <a:gd name="connsiteX2" fmla="*/ 5718220 w 5718220"/>
              <a:gd name="connsiteY2" fmla="*/ 3670478 h 3670478"/>
              <a:gd name="connsiteX3" fmla="*/ 0 w 5718220"/>
              <a:gd name="connsiteY3" fmla="*/ 3670478 h 3670478"/>
            </a:gdLst>
            <a:ahLst/>
            <a:cxnLst>
              <a:cxn ang="0">
                <a:pos x="connsiteX0" y="connsiteY0"/>
              </a:cxn>
              <a:cxn ang="0">
                <a:pos x="connsiteX1" y="connsiteY1"/>
              </a:cxn>
              <a:cxn ang="0">
                <a:pos x="connsiteX2" y="connsiteY2"/>
              </a:cxn>
              <a:cxn ang="0">
                <a:pos x="connsiteX3" y="connsiteY3"/>
              </a:cxn>
            </a:cxnLst>
            <a:rect l="l" t="t" r="r" b="b"/>
            <a:pathLst>
              <a:path w="5718220" h="3670478">
                <a:moveTo>
                  <a:pt x="0" y="0"/>
                </a:moveTo>
                <a:lnTo>
                  <a:pt x="5718220" y="0"/>
                </a:lnTo>
                <a:lnTo>
                  <a:pt x="5718220" y="3670478"/>
                </a:lnTo>
                <a:lnTo>
                  <a:pt x="0" y="3670478"/>
                </a:lnTo>
                <a:close/>
              </a:path>
            </a:pathLst>
          </a:custGeom>
        </p:spPr>
        <p:txBody>
          <a:bodyPr wrap="square">
            <a:noAutofit/>
          </a:bodyPr>
          <a:lstStyle/>
          <a:p>
            <a:endParaRPr lang="id-ID"/>
          </a:p>
        </p:txBody>
      </p:sp>
    </p:spTree>
    <p:extLst>
      <p:ext uri="{BB962C8B-B14F-4D97-AF65-F5344CB8AC3E}">
        <p14:creationId xmlns:p14="http://schemas.microsoft.com/office/powerpoint/2010/main" val="3406684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09650" y="1238250"/>
            <a:ext cx="3257550" cy="4362450"/>
          </a:xfrm>
          <a:custGeom>
            <a:avLst/>
            <a:gdLst>
              <a:gd name="connsiteX0" fmla="*/ 0 w 3257550"/>
              <a:gd name="connsiteY0" fmla="*/ 0 h 4362450"/>
              <a:gd name="connsiteX1" fmla="*/ 3257550 w 3257550"/>
              <a:gd name="connsiteY1" fmla="*/ 0 h 4362450"/>
              <a:gd name="connsiteX2" fmla="*/ 3257550 w 3257550"/>
              <a:gd name="connsiteY2" fmla="*/ 4362450 h 4362450"/>
              <a:gd name="connsiteX3" fmla="*/ 0 w 325755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3257550" h="4362450">
                <a:moveTo>
                  <a:pt x="0" y="0"/>
                </a:moveTo>
                <a:lnTo>
                  <a:pt x="3257550" y="0"/>
                </a:lnTo>
                <a:lnTo>
                  <a:pt x="3257550" y="4362450"/>
                </a:lnTo>
                <a:lnTo>
                  <a:pt x="0" y="4362450"/>
                </a:lnTo>
                <a:close/>
              </a:path>
            </a:pathLst>
          </a:custGeom>
        </p:spPr>
        <p:txBody>
          <a:bodyPr wrap="square">
            <a:noAutofit/>
          </a:bodyPr>
          <a:lstStyle/>
          <a:p>
            <a:endParaRPr lang="id-ID"/>
          </a:p>
        </p:txBody>
      </p:sp>
    </p:spTree>
    <p:extLst>
      <p:ext uri="{BB962C8B-B14F-4D97-AF65-F5344CB8AC3E}">
        <p14:creationId xmlns:p14="http://schemas.microsoft.com/office/powerpoint/2010/main" val="851301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965916" y="1468193"/>
            <a:ext cx="4494727" cy="2524259"/>
          </a:xfrm>
          <a:custGeom>
            <a:avLst/>
            <a:gdLst>
              <a:gd name="connsiteX0" fmla="*/ 0 w 4494727"/>
              <a:gd name="connsiteY0" fmla="*/ 0 h 2524259"/>
              <a:gd name="connsiteX1" fmla="*/ 4494727 w 4494727"/>
              <a:gd name="connsiteY1" fmla="*/ 0 h 2524259"/>
              <a:gd name="connsiteX2" fmla="*/ 4494727 w 4494727"/>
              <a:gd name="connsiteY2" fmla="*/ 2524259 h 2524259"/>
              <a:gd name="connsiteX3" fmla="*/ 0 w 4494727"/>
              <a:gd name="connsiteY3" fmla="*/ 2524259 h 2524259"/>
            </a:gdLst>
            <a:ahLst/>
            <a:cxnLst>
              <a:cxn ang="0">
                <a:pos x="connsiteX0" y="connsiteY0"/>
              </a:cxn>
              <a:cxn ang="0">
                <a:pos x="connsiteX1" y="connsiteY1"/>
              </a:cxn>
              <a:cxn ang="0">
                <a:pos x="connsiteX2" y="connsiteY2"/>
              </a:cxn>
              <a:cxn ang="0">
                <a:pos x="connsiteX3" y="connsiteY3"/>
              </a:cxn>
            </a:cxnLst>
            <a:rect l="l" t="t" r="r" b="b"/>
            <a:pathLst>
              <a:path w="4494727" h="2524259">
                <a:moveTo>
                  <a:pt x="0" y="0"/>
                </a:moveTo>
                <a:lnTo>
                  <a:pt x="4494727" y="0"/>
                </a:lnTo>
                <a:lnTo>
                  <a:pt x="4494727" y="2524259"/>
                </a:lnTo>
                <a:lnTo>
                  <a:pt x="0" y="2524259"/>
                </a:lnTo>
                <a:close/>
              </a:path>
            </a:pathLst>
          </a:custGeom>
        </p:spPr>
        <p:txBody>
          <a:bodyPr wrap="square">
            <a:noAutofit/>
          </a:bodyPr>
          <a:lstStyle/>
          <a:p>
            <a:endParaRPr lang="id-ID"/>
          </a:p>
        </p:txBody>
      </p:sp>
    </p:spTree>
    <p:extLst>
      <p:ext uri="{BB962C8B-B14F-4D97-AF65-F5344CB8AC3E}">
        <p14:creationId xmlns:p14="http://schemas.microsoft.com/office/powerpoint/2010/main" val="1980322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5475288" y="1824038"/>
            <a:ext cx="4630737" cy="2954337"/>
          </a:xfrm>
        </p:spPr>
        <p:txBody>
          <a:bodyPr/>
          <a:lstStyle/>
          <a:p>
            <a:endParaRPr lang="id-ID"/>
          </a:p>
        </p:txBody>
      </p:sp>
      <p:sp>
        <p:nvSpPr>
          <p:cNvPr id="7" name="Picture Placeholder 12"/>
          <p:cNvSpPr>
            <a:spLocks noGrp="1"/>
          </p:cNvSpPr>
          <p:nvPr>
            <p:ph type="pic" sz="quarter" idx="11"/>
          </p:nvPr>
        </p:nvSpPr>
        <p:spPr>
          <a:xfrm>
            <a:off x="9994900" y="2997200"/>
            <a:ext cx="1193800" cy="2082800"/>
          </a:xfrm>
        </p:spPr>
        <p:txBody>
          <a:bodyPr/>
          <a:lstStyle/>
          <a:p>
            <a:endParaRPr lang="id-ID"/>
          </a:p>
        </p:txBody>
      </p:sp>
    </p:spTree>
    <p:extLst>
      <p:ext uri="{BB962C8B-B14F-4D97-AF65-F5344CB8AC3E}">
        <p14:creationId xmlns:p14="http://schemas.microsoft.com/office/powerpoint/2010/main" val="1331672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481839" y="1"/>
            <a:ext cx="1480059" cy="188500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
        <p:nvSpPr>
          <p:cNvPr id="18" name="Picture Placeholder 17"/>
          <p:cNvSpPr>
            <a:spLocks noGrp="1"/>
          </p:cNvSpPr>
          <p:nvPr>
            <p:ph type="pic" sz="quarter" idx="11"/>
          </p:nvPr>
        </p:nvSpPr>
        <p:spPr>
          <a:xfrm>
            <a:off x="2518686" y="1661219"/>
            <a:ext cx="1480059" cy="2651081"/>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
        <p:nvSpPr>
          <p:cNvPr id="19" name="Picture Placeholder 18"/>
          <p:cNvSpPr>
            <a:spLocks noGrp="1"/>
          </p:cNvSpPr>
          <p:nvPr>
            <p:ph type="pic" sz="quarter" idx="12"/>
          </p:nvPr>
        </p:nvSpPr>
        <p:spPr>
          <a:xfrm>
            <a:off x="3998745" y="1308373"/>
            <a:ext cx="2069715"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
        <p:nvSpPr>
          <p:cNvPr id="20" name="Picture Placeholder 19"/>
          <p:cNvSpPr>
            <a:spLocks noGrp="1"/>
          </p:cNvSpPr>
          <p:nvPr>
            <p:ph type="pic" sz="quarter" idx="13"/>
          </p:nvPr>
        </p:nvSpPr>
        <p:spPr>
          <a:xfrm>
            <a:off x="6068460" y="1308373"/>
            <a:ext cx="2016434" cy="3356773"/>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
        <p:nvSpPr>
          <p:cNvPr id="21" name="Picture Placeholder 20"/>
          <p:cNvSpPr>
            <a:spLocks noGrp="1"/>
          </p:cNvSpPr>
          <p:nvPr>
            <p:ph type="pic" sz="quarter" idx="14"/>
          </p:nvPr>
        </p:nvSpPr>
        <p:spPr>
          <a:xfrm>
            <a:off x="7368542" y="3571086"/>
            <a:ext cx="2311261" cy="3286914"/>
          </a:xfrm>
          <a:custGeom>
            <a:avLst/>
            <a:gdLst>
              <a:gd name="connsiteX0" fmla="*/ 0 w 1480059"/>
              <a:gd name="connsiteY0" fmla="*/ 0 h 1885003"/>
              <a:gd name="connsiteX1" fmla="*/ 1480059 w 1480059"/>
              <a:gd name="connsiteY1" fmla="*/ 0 h 1885003"/>
              <a:gd name="connsiteX2" fmla="*/ 1480059 w 1480059"/>
              <a:gd name="connsiteY2" fmla="*/ 1885003 h 1885003"/>
              <a:gd name="connsiteX3" fmla="*/ 0 w 1480059"/>
              <a:gd name="connsiteY3" fmla="*/ 1885003 h 1885003"/>
            </a:gdLst>
            <a:ahLst/>
            <a:cxnLst>
              <a:cxn ang="0">
                <a:pos x="connsiteX0" y="connsiteY0"/>
              </a:cxn>
              <a:cxn ang="0">
                <a:pos x="connsiteX1" y="connsiteY1"/>
              </a:cxn>
              <a:cxn ang="0">
                <a:pos x="connsiteX2" y="connsiteY2"/>
              </a:cxn>
              <a:cxn ang="0">
                <a:pos x="connsiteX3" y="connsiteY3"/>
              </a:cxn>
            </a:cxnLst>
            <a:rect l="l" t="t" r="r" b="b"/>
            <a:pathLst>
              <a:path w="1480059" h="1885003">
                <a:moveTo>
                  <a:pt x="0" y="0"/>
                </a:moveTo>
                <a:lnTo>
                  <a:pt x="1480059" y="0"/>
                </a:lnTo>
                <a:lnTo>
                  <a:pt x="1480059" y="1885003"/>
                </a:lnTo>
                <a:lnTo>
                  <a:pt x="0" y="1885003"/>
                </a:lnTo>
                <a:close/>
              </a:path>
            </a:pathLst>
          </a:custGeom>
        </p:spPr>
        <p:txBody>
          <a:bodyPr wrap="square">
            <a:noAutofit/>
          </a:bodyPr>
          <a:lstStyle/>
          <a:p>
            <a:endParaRPr lang="id-ID"/>
          </a:p>
        </p:txBody>
      </p:sp>
    </p:spTree>
    <p:extLst>
      <p:ext uri="{BB962C8B-B14F-4D97-AF65-F5344CB8AC3E}">
        <p14:creationId xmlns:p14="http://schemas.microsoft.com/office/powerpoint/2010/main" val="1311256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69901" y="-1"/>
            <a:ext cx="2105866" cy="2041828"/>
          </a:xfrm>
          <a:custGeom>
            <a:avLst/>
            <a:gdLst>
              <a:gd name="connsiteX0" fmla="*/ 0 w 2105866"/>
              <a:gd name="connsiteY0" fmla="*/ 0 h 2041828"/>
              <a:gd name="connsiteX1" fmla="*/ 2105866 w 2105866"/>
              <a:gd name="connsiteY1" fmla="*/ 0 h 2041828"/>
              <a:gd name="connsiteX2" fmla="*/ 2105866 w 2105866"/>
              <a:gd name="connsiteY2" fmla="*/ 2041828 h 2041828"/>
              <a:gd name="connsiteX3" fmla="*/ 0 w 2105866"/>
              <a:gd name="connsiteY3" fmla="*/ 2041828 h 2041828"/>
            </a:gdLst>
            <a:ahLst/>
            <a:cxnLst>
              <a:cxn ang="0">
                <a:pos x="connsiteX0" y="connsiteY0"/>
              </a:cxn>
              <a:cxn ang="0">
                <a:pos x="connsiteX1" y="connsiteY1"/>
              </a:cxn>
              <a:cxn ang="0">
                <a:pos x="connsiteX2" y="connsiteY2"/>
              </a:cxn>
              <a:cxn ang="0">
                <a:pos x="connsiteX3" y="connsiteY3"/>
              </a:cxn>
            </a:cxnLst>
            <a:rect l="l" t="t" r="r" b="b"/>
            <a:pathLst>
              <a:path w="2105866" h="2041828">
                <a:moveTo>
                  <a:pt x="0" y="0"/>
                </a:moveTo>
                <a:lnTo>
                  <a:pt x="2105866" y="0"/>
                </a:lnTo>
                <a:lnTo>
                  <a:pt x="2105866" y="2041828"/>
                </a:lnTo>
                <a:lnTo>
                  <a:pt x="0" y="2041828"/>
                </a:lnTo>
                <a:close/>
              </a:path>
            </a:pathLst>
          </a:custGeom>
        </p:spPr>
        <p:txBody>
          <a:bodyPr wrap="square">
            <a:noAutofit/>
          </a:bodyPr>
          <a:lstStyle/>
          <a:p>
            <a:endParaRPr lang="id-ID"/>
          </a:p>
        </p:txBody>
      </p:sp>
      <p:sp>
        <p:nvSpPr>
          <p:cNvPr id="15" name="Picture Placeholder 14"/>
          <p:cNvSpPr>
            <a:spLocks noGrp="1"/>
          </p:cNvSpPr>
          <p:nvPr>
            <p:ph type="pic" sz="quarter" idx="11"/>
          </p:nvPr>
        </p:nvSpPr>
        <p:spPr>
          <a:xfrm>
            <a:off x="3960580" y="1132980"/>
            <a:ext cx="4280695" cy="3453127"/>
          </a:xfrm>
          <a:custGeom>
            <a:avLst/>
            <a:gdLst>
              <a:gd name="connsiteX0" fmla="*/ 0 w 4280695"/>
              <a:gd name="connsiteY0" fmla="*/ 0 h 3453127"/>
              <a:gd name="connsiteX1" fmla="*/ 4280695 w 4280695"/>
              <a:gd name="connsiteY1" fmla="*/ 0 h 3453127"/>
              <a:gd name="connsiteX2" fmla="*/ 4280695 w 4280695"/>
              <a:gd name="connsiteY2" fmla="*/ 3453127 h 3453127"/>
              <a:gd name="connsiteX3" fmla="*/ 0 w 4280695"/>
              <a:gd name="connsiteY3" fmla="*/ 3453127 h 3453127"/>
            </a:gdLst>
            <a:ahLst/>
            <a:cxnLst>
              <a:cxn ang="0">
                <a:pos x="connsiteX0" y="connsiteY0"/>
              </a:cxn>
              <a:cxn ang="0">
                <a:pos x="connsiteX1" y="connsiteY1"/>
              </a:cxn>
              <a:cxn ang="0">
                <a:pos x="connsiteX2" y="connsiteY2"/>
              </a:cxn>
              <a:cxn ang="0">
                <a:pos x="connsiteX3" y="connsiteY3"/>
              </a:cxn>
            </a:cxnLst>
            <a:rect l="l" t="t" r="r" b="b"/>
            <a:pathLst>
              <a:path w="4280695" h="3453127">
                <a:moveTo>
                  <a:pt x="0" y="0"/>
                </a:moveTo>
                <a:lnTo>
                  <a:pt x="4280695" y="0"/>
                </a:lnTo>
                <a:lnTo>
                  <a:pt x="4280695" y="3453127"/>
                </a:lnTo>
                <a:lnTo>
                  <a:pt x="0" y="3453127"/>
                </a:lnTo>
                <a:close/>
              </a:path>
            </a:pathLst>
          </a:custGeom>
        </p:spPr>
        <p:txBody>
          <a:bodyPr wrap="square">
            <a:noAutofit/>
          </a:bodyPr>
          <a:lstStyle/>
          <a:p>
            <a:endParaRPr lang="id-ID"/>
          </a:p>
        </p:txBody>
      </p:sp>
      <p:sp>
        <p:nvSpPr>
          <p:cNvPr id="18" name="Picture Placeholder 17"/>
          <p:cNvSpPr>
            <a:spLocks noGrp="1"/>
          </p:cNvSpPr>
          <p:nvPr>
            <p:ph type="pic" sz="quarter" idx="12"/>
          </p:nvPr>
        </p:nvSpPr>
        <p:spPr>
          <a:xfrm>
            <a:off x="2362091" y="3502386"/>
            <a:ext cx="2379258" cy="3394014"/>
          </a:xfrm>
          <a:custGeom>
            <a:avLst/>
            <a:gdLst>
              <a:gd name="connsiteX0" fmla="*/ 0 w 2379258"/>
              <a:gd name="connsiteY0" fmla="*/ 0 h 3394014"/>
              <a:gd name="connsiteX1" fmla="*/ 2379258 w 2379258"/>
              <a:gd name="connsiteY1" fmla="*/ 0 h 3394014"/>
              <a:gd name="connsiteX2" fmla="*/ 2379258 w 2379258"/>
              <a:gd name="connsiteY2" fmla="*/ 3394014 h 3394014"/>
              <a:gd name="connsiteX3" fmla="*/ 0 w 2379258"/>
              <a:gd name="connsiteY3" fmla="*/ 3394014 h 3394014"/>
            </a:gdLst>
            <a:ahLst/>
            <a:cxnLst>
              <a:cxn ang="0">
                <a:pos x="connsiteX0" y="connsiteY0"/>
              </a:cxn>
              <a:cxn ang="0">
                <a:pos x="connsiteX1" y="connsiteY1"/>
              </a:cxn>
              <a:cxn ang="0">
                <a:pos x="connsiteX2" y="connsiteY2"/>
              </a:cxn>
              <a:cxn ang="0">
                <a:pos x="connsiteX3" y="connsiteY3"/>
              </a:cxn>
            </a:cxnLst>
            <a:rect l="l" t="t" r="r" b="b"/>
            <a:pathLst>
              <a:path w="2379258" h="3394014">
                <a:moveTo>
                  <a:pt x="0" y="0"/>
                </a:moveTo>
                <a:lnTo>
                  <a:pt x="2379258" y="0"/>
                </a:lnTo>
                <a:lnTo>
                  <a:pt x="2379258" y="3394014"/>
                </a:lnTo>
                <a:lnTo>
                  <a:pt x="0" y="3394014"/>
                </a:lnTo>
                <a:close/>
              </a:path>
            </a:pathLst>
          </a:custGeom>
        </p:spPr>
        <p:txBody>
          <a:bodyPr wrap="square">
            <a:noAutofit/>
          </a:bodyPr>
          <a:lstStyle/>
          <a:p>
            <a:endParaRPr lang="id-ID"/>
          </a:p>
        </p:txBody>
      </p:sp>
      <p:sp>
        <p:nvSpPr>
          <p:cNvPr id="21" name="Picture Placeholder 20"/>
          <p:cNvSpPr>
            <a:spLocks noGrp="1"/>
          </p:cNvSpPr>
          <p:nvPr>
            <p:ph type="pic" sz="quarter" idx="13"/>
          </p:nvPr>
        </p:nvSpPr>
        <p:spPr>
          <a:xfrm>
            <a:off x="8241274" y="1504893"/>
            <a:ext cx="1588526" cy="2743782"/>
          </a:xfrm>
          <a:custGeom>
            <a:avLst/>
            <a:gdLst>
              <a:gd name="connsiteX0" fmla="*/ 0 w 1588526"/>
              <a:gd name="connsiteY0" fmla="*/ 0 h 2743782"/>
              <a:gd name="connsiteX1" fmla="*/ 1588526 w 1588526"/>
              <a:gd name="connsiteY1" fmla="*/ 0 h 2743782"/>
              <a:gd name="connsiteX2" fmla="*/ 1588526 w 1588526"/>
              <a:gd name="connsiteY2" fmla="*/ 2743782 h 2743782"/>
              <a:gd name="connsiteX3" fmla="*/ 0 w 1588526"/>
              <a:gd name="connsiteY3" fmla="*/ 2743782 h 2743782"/>
            </a:gdLst>
            <a:ahLst/>
            <a:cxnLst>
              <a:cxn ang="0">
                <a:pos x="connsiteX0" y="connsiteY0"/>
              </a:cxn>
              <a:cxn ang="0">
                <a:pos x="connsiteX1" y="connsiteY1"/>
              </a:cxn>
              <a:cxn ang="0">
                <a:pos x="connsiteX2" y="connsiteY2"/>
              </a:cxn>
              <a:cxn ang="0">
                <a:pos x="connsiteX3" y="connsiteY3"/>
              </a:cxn>
            </a:cxnLst>
            <a:rect l="l" t="t" r="r" b="b"/>
            <a:pathLst>
              <a:path w="1588526" h="2743782">
                <a:moveTo>
                  <a:pt x="0" y="0"/>
                </a:moveTo>
                <a:lnTo>
                  <a:pt x="1588526" y="0"/>
                </a:lnTo>
                <a:lnTo>
                  <a:pt x="1588526" y="2743782"/>
                </a:lnTo>
                <a:lnTo>
                  <a:pt x="0" y="2743782"/>
                </a:lnTo>
                <a:close/>
              </a:path>
            </a:pathLst>
          </a:custGeom>
        </p:spPr>
        <p:txBody>
          <a:bodyPr wrap="square">
            <a:noAutofit/>
          </a:bodyPr>
          <a:lstStyle/>
          <a:p>
            <a:endParaRPr lang="id-ID"/>
          </a:p>
        </p:txBody>
      </p:sp>
    </p:spTree>
    <p:extLst>
      <p:ext uri="{BB962C8B-B14F-4D97-AF65-F5344CB8AC3E}">
        <p14:creationId xmlns:p14="http://schemas.microsoft.com/office/powerpoint/2010/main" val="3730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Θέση υποσέλιδου 5"/>
          <p:cNvSpPr>
            <a:spLocks noGrp="1"/>
          </p:cNvSpPr>
          <p:nvPr>
            <p:ph type="ftr" sz="quarter" idx="11"/>
          </p:nvPr>
        </p:nvSpPr>
        <p:spPr/>
        <p:txBody>
          <a:bodyPr/>
          <a:lstStyle/>
          <a:p>
            <a:endParaRPr lang="id-ID"/>
          </a:p>
        </p:txBody>
      </p:sp>
      <p:sp>
        <p:nvSpPr>
          <p:cNvPr id="7" name="Θέση αριθμού διαφάνειας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07415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A1CB4BE-5640-44C9-A594-38FB230DF921}" type="datetimeFigureOut">
              <a:rPr lang="id-ID" smtClean="0"/>
              <a:t>27/09/2024</a:t>
            </a:fld>
            <a:endParaRPr lang="id-ID"/>
          </a:p>
        </p:txBody>
      </p:sp>
      <p:sp>
        <p:nvSpPr>
          <p:cNvPr id="8" name="Θέση υποσέλιδου 7"/>
          <p:cNvSpPr>
            <a:spLocks noGrp="1"/>
          </p:cNvSpPr>
          <p:nvPr>
            <p:ph type="ftr" sz="quarter" idx="11"/>
          </p:nvPr>
        </p:nvSpPr>
        <p:spPr/>
        <p:txBody>
          <a:bodyPr/>
          <a:lstStyle/>
          <a:p>
            <a:endParaRPr lang="id-ID"/>
          </a:p>
        </p:txBody>
      </p:sp>
      <p:sp>
        <p:nvSpPr>
          <p:cNvPr id="9" name="Θέση αριθμού διαφάνειας 8"/>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84628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A1CB4BE-5640-44C9-A594-38FB230DF921}" type="datetimeFigureOut">
              <a:rPr lang="id-ID" smtClean="0"/>
              <a:t>27/09/2024</a:t>
            </a:fld>
            <a:endParaRPr lang="id-ID"/>
          </a:p>
        </p:txBody>
      </p:sp>
      <p:sp>
        <p:nvSpPr>
          <p:cNvPr id="4" name="Θέση υποσέλιδου 3"/>
          <p:cNvSpPr>
            <a:spLocks noGrp="1"/>
          </p:cNvSpPr>
          <p:nvPr>
            <p:ph type="ftr" sz="quarter" idx="11"/>
          </p:nvPr>
        </p:nvSpPr>
        <p:spPr/>
        <p:txBody>
          <a:bodyPr/>
          <a:lstStyle/>
          <a:p>
            <a:endParaRPr lang="id-ID"/>
          </a:p>
        </p:txBody>
      </p:sp>
      <p:sp>
        <p:nvSpPr>
          <p:cNvPr id="5" name="Θέση αριθμού διαφάνειας 4"/>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24760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A1CB4BE-5640-44C9-A594-38FB230DF921}" type="datetimeFigureOut">
              <a:rPr lang="id-ID" smtClean="0"/>
              <a:t>27/09/2024</a:t>
            </a:fld>
            <a:endParaRPr lang="id-ID"/>
          </a:p>
        </p:txBody>
      </p:sp>
      <p:sp>
        <p:nvSpPr>
          <p:cNvPr id="3" name="Θέση υποσέλιδου 2"/>
          <p:cNvSpPr>
            <a:spLocks noGrp="1"/>
          </p:cNvSpPr>
          <p:nvPr>
            <p:ph type="ftr" sz="quarter" idx="11"/>
          </p:nvPr>
        </p:nvSpPr>
        <p:spPr/>
        <p:txBody>
          <a:bodyPr/>
          <a:lstStyle/>
          <a:p>
            <a:endParaRPr lang="id-ID"/>
          </a:p>
        </p:txBody>
      </p:sp>
      <p:sp>
        <p:nvSpPr>
          <p:cNvPr id="4" name="Θέση αριθμού διαφάνειας 3"/>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162223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Θέση υποσέλιδου 5"/>
          <p:cNvSpPr>
            <a:spLocks noGrp="1"/>
          </p:cNvSpPr>
          <p:nvPr>
            <p:ph type="ftr" sz="quarter" idx="11"/>
          </p:nvPr>
        </p:nvSpPr>
        <p:spPr/>
        <p:txBody>
          <a:bodyPr/>
          <a:lstStyle/>
          <a:p>
            <a:endParaRPr lang="id-ID"/>
          </a:p>
        </p:txBody>
      </p:sp>
      <p:sp>
        <p:nvSpPr>
          <p:cNvPr id="7" name="Θέση αριθμού διαφάνειας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428258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4A1CB4BE-5640-44C9-A594-38FB230DF921}" type="datetimeFigureOut">
              <a:rPr lang="id-ID" smtClean="0"/>
              <a:t>27/09/2024</a:t>
            </a:fld>
            <a:endParaRPr lang="id-ID"/>
          </a:p>
        </p:txBody>
      </p:sp>
      <p:sp>
        <p:nvSpPr>
          <p:cNvPr id="6" name="Θέση υποσέλιδου 5"/>
          <p:cNvSpPr>
            <a:spLocks noGrp="1"/>
          </p:cNvSpPr>
          <p:nvPr>
            <p:ph type="ftr" sz="quarter" idx="11"/>
          </p:nvPr>
        </p:nvSpPr>
        <p:spPr/>
        <p:txBody>
          <a:bodyPr/>
          <a:lstStyle/>
          <a:p>
            <a:endParaRPr lang="id-ID"/>
          </a:p>
        </p:txBody>
      </p:sp>
      <p:sp>
        <p:nvSpPr>
          <p:cNvPr id="7" name="Θέση αριθμού διαφάνειας 6"/>
          <p:cNvSpPr>
            <a:spLocks noGrp="1"/>
          </p:cNvSpPr>
          <p:nvPr>
            <p:ph type="sldNum" sz="quarter" idx="12"/>
          </p:nvPr>
        </p:nvSpPr>
        <p:spPr/>
        <p:txBody>
          <a:bodyPr/>
          <a:lstStyle/>
          <a:p>
            <a:fld id="{E368390B-B8C2-4735-8BF5-3F1CD87BF649}" type="slidenum">
              <a:rPr lang="id-ID" smtClean="0"/>
              <a:t>‹#›</a:t>
            </a:fld>
            <a:endParaRPr lang="id-ID"/>
          </a:p>
        </p:txBody>
      </p:sp>
    </p:spTree>
    <p:extLst>
      <p:ext uri="{BB962C8B-B14F-4D97-AF65-F5344CB8AC3E}">
        <p14:creationId xmlns:p14="http://schemas.microsoft.com/office/powerpoint/2010/main" val="36309311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CB4BE-5640-44C9-A594-38FB230DF921}" type="datetimeFigureOut">
              <a:rPr lang="id-ID" smtClean="0"/>
              <a:t>27/09/2024</a:t>
            </a:fld>
            <a:endParaRPr lang="id-ID"/>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8390B-B8C2-4735-8BF5-3F1CD87BF649}" type="slidenum">
              <a:rPr lang="id-ID" smtClean="0"/>
              <a:t>‹#›</a:t>
            </a:fld>
            <a:endParaRPr lang="id-ID"/>
          </a:p>
        </p:txBody>
      </p:sp>
    </p:spTree>
    <p:extLst>
      <p:ext uri="{BB962C8B-B14F-4D97-AF65-F5344CB8AC3E}">
        <p14:creationId xmlns:p14="http://schemas.microsoft.com/office/powerpoint/2010/main" val="39959083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674" r:id="rId26"/>
    <p:sldLayoutId id="2147483673" r:id="rId27"/>
    <p:sldLayoutId id="2147483672" r:id="rId28"/>
    <p:sldLayoutId id="2147483671" r:id="rId29"/>
    <p:sldLayoutId id="2147483670" r:id="rId30"/>
    <p:sldLayoutId id="2147483669" r:id="rId31"/>
    <p:sldLayoutId id="2147483668" r:id="rId32"/>
    <p:sldLayoutId id="2147483667" r:id="rId33"/>
    <p:sldLayoutId id="2147483664" r:id="rId34"/>
    <p:sldLayoutId id="2147483662"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png"/><Relationship Id="rId4" Type="http://schemas.openxmlformats.org/officeDocument/2006/relationships/diagramLayout" Target="../diagrams/layout3.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0.png"/><Relationship Id="rId4" Type="http://schemas.openxmlformats.org/officeDocument/2006/relationships/diagramLayout" Target="../diagrams/layout4.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4.jpe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0.png"/><Relationship Id="rId4" Type="http://schemas.openxmlformats.org/officeDocument/2006/relationships/image" Target="../media/image24.png"/><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3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7.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hyperlink" Target="%3ca%20href=%22https:/www.freepik.com/free-photo/top-view-sad-boy-classroom_30237244.htm#from_view=detail_alsolike&quot;&gt;Image by freepik&lt;/a&gt;" TargetMode="Externa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hyperlink" Target="https://www.e-nomothesia.gr/kat-ekpaideuse/deuterobathmia-ekpaideuse/upourgike-apophase-13423-gd4-2021.html"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hyperlink" Target="https://www.kodiko.gr/nomothesia/document/865183/nomos-5029-2023" TargetMode="Externa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hyperlink" Target="https://stop-bullying.gov.gr/" TargetMode="Externa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hyperlink" Target="https://www.e-nomothesia.gr/kat-ekpaideuse/deuterobathmia-ekpaideuse/ya-44879-gd4-2024.html" TargetMode="External"/><Relationship Id="rId3" Type="http://schemas.openxmlformats.org/officeDocument/2006/relationships/hyperlink" Target="https://www.minedu.gov.gr/publications/docs2023/21896_%CE%93%CE%944_29_02_2024_%CE%A0%CE%B1%CE%BD_%CE%A3%CF%87%CE%BF%CE%BB_%CE%97%CE%BC%CE%AD%CF%81%CE%B1_%CE%BA%CE%B1%CF%84%CE%AC_%CF%84%CE%B7%CF%82_%CE%92%CE%AF%CE%B1%CF%82_%CF%83%CF%84%CE%BF_%CE%A3%CF%87%CE%BF%CE%BB%CE%B5%CE%AF%CE%BF.pdf" TargetMode="External"/><Relationship Id="rId7" Type="http://schemas.openxmlformats.org/officeDocument/2006/relationships/hyperlink" Target="https://www.e-nomothesia.gr/kat-ekpaideuse/kya-41207-gd4-2024.html"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hyperlink" Target="https://www.minedu.gov.gr/publications/docs2023/37633_%CE%93%CE%944_10_4_24_%CE%94%CE%99%CE%91%CE%94%CE%99%CE%9A%CE%91%CE%A3%CE%99%CE%91_%CE%9A%CE%91%CE%A4%CE%91%CE%A7%CE%A9%CE%A1%CE%99%CE%A3%CE%97%CE%A3.pdf" TargetMode="External"/><Relationship Id="rId11" Type="http://schemas.openxmlformats.org/officeDocument/2006/relationships/image" Target="../media/image10.png"/><Relationship Id="rId5" Type="http://schemas.openxmlformats.org/officeDocument/2006/relationships/hyperlink" Target="https://www.e-nomothesia.gr/kat-ekpaideuse/ya-36421-gd4-2024.html" TargetMode="External"/><Relationship Id="rId10" Type="http://schemas.openxmlformats.org/officeDocument/2006/relationships/image" Target="../media/image45.jpeg"/><Relationship Id="rId4" Type="http://schemas.openxmlformats.org/officeDocument/2006/relationships/hyperlink" Target="https://www.e-nomothesia.gr/kat-ekpaideuse/kya-35692-gd4-2024.html" TargetMode="External"/><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hyperlink" Target="https://padlet.com/pamelam312_/padlet-2xd0rwf8iqsfboq9" TargetMode="Externa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hyperlink" Target="https://stop-bullying.gov.g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www.minedu.gov.gr/xrisimoi-syndesmoi?layout=edit&amp;id=9712"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stop-bullying.gov.gr/" TargetMode="External"/><Relationship Id="rId7"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49.jpeg"/><Relationship Id="rId5" Type="http://schemas.openxmlformats.org/officeDocument/2006/relationships/hyperlink" Target="https://10306.gr/" TargetMode="External"/><Relationship Id="rId4" Type="http://schemas.openxmlformats.org/officeDocument/2006/relationships/hyperlink" Target="https://ekka.org.gr/index.php/el/tilefonikes-grammes"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synigoros.gr/paidi/" TargetMode="External"/><Relationship Id="rId7" Type="http://schemas.openxmlformats.org/officeDocument/2006/relationships/hyperlink" Target="https://ekka.org.gr/index.php/el/tilefonikes-grammes"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49.jpeg"/><Relationship Id="rId4" Type="http://schemas.openxmlformats.org/officeDocument/2006/relationships/hyperlink" Target="https://www.astynomia.gr/elliniki-astynomia/eidikes-ypiresies/diefthynsi-dioxis-ilektronikou-egklimato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liza.org.gr/oi-draseis-mas/grammi-eliza-10454/" TargetMode="External"/><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s://livewithoutbullying.com/" TargetMode="External"/><Relationship Id="rId5" Type="http://schemas.openxmlformats.org/officeDocument/2006/relationships/image" Target="../media/image11.pn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mazigiatopaidi.gr/grammi-115-25-symvouleftiko-kentro/" TargetMode="External"/><Relationship Id="rId7" Type="http://schemas.openxmlformats.org/officeDocument/2006/relationships/hyperlink" Target="https://www.hamogelo.gr/gr/el/paidia-thimata-vias:sos-1056/"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49.jpeg"/><Relationship Id="rId4" Type="http://schemas.openxmlformats.org/officeDocument/2006/relationships/hyperlink" Target="https://camhi.gr/e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help-line.gr/" TargetMode="External"/><Relationship Id="rId3" Type="http://schemas.openxmlformats.org/officeDocument/2006/relationships/hyperlink" Target="https://www.safeline.gr/" TargetMode="External"/><Relationship Id="rId7" Type="http://schemas.openxmlformats.org/officeDocument/2006/relationships/hyperlink" Target="https://www.forth.gr/en/home/"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49.jpeg"/><Relationship Id="rId4" Type="http://schemas.openxmlformats.org/officeDocument/2006/relationships/hyperlink" Target="https://saferinternet4kids.gr/" TargetMode="External"/><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8" Type="http://schemas.openxmlformats.org/officeDocument/2006/relationships/hyperlink" Target="https://findahelpline.com/" TargetMode="External"/><Relationship Id="rId3" Type="http://schemas.openxmlformats.org/officeDocument/2006/relationships/hyperlink" Target="European%20Antibullying%20Network" TargetMode="External"/><Relationship Id="rId7"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49.jpeg"/><Relationship Id="rId5" Type="http://schemas.openxmlformats.org/officeDocument/2006/relationships/hyperlink" Target="https://www.hamogelo.gr/gr/el/eksafanismena-paidia:116000/" TargetMode="External"/><Relationship Id="rId4" Type="http://schemas.openxmlformats.org/officeDocument/2006/relationships/hyperlink" Target="https://www.hamogelo.gr/gr/el/116111/" TargetMode="External"/><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hyperlink" Target="https://www.youtube.com/watch?v=lXT6RCIADOQ&amp;t=29s" TargetMode="External"/><Relationship Id="rId5" Type="http://schemas.openxmlformats.org/officeDocument/2006/relationships/hyperlink" Target="https://www.facebook.com/lwb.platform/videos/295496239466975" TargetMode="External"/><Relationship Id="rId4" Type="http://schemas.openxmlformats.org/officeDocument/2006/relationships/hyperlink" Target="https://www.tiktok.com/@minedugr/video/7361417047059729696" TargetMode="External"/><Relationship Id="rId9" Type="http://schemas.openxmlformats.org/officeDocument/2006/relationships/image" Target="../media/image52.jp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hyperlink" Target="https://iamnotscared.pixel-online.org/case_studies_scheda.php?id_doc=950&amp;doc_lang=Greek&amp;part_id=&amp;qst03=&amp;qst04=" TargetMode="External"/><Relationship Id="rId2" Type="http://schemas.openxmlformats.org/officeDocument/2006/relationships/notesSlide" Target="../notesSlides/notesSlide40.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51.jpe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ake.supersurvey.com/poll5226375x9b604751-158" TargetMode="Externa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stop-bullying.gov.gr/" TargetMode="Externa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hyperlink" Target="https://padlet.com/pamelam312_/padlet-1etbl0pt5bg0l3y"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Ορθογώνιο 15"/>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Isosceles Triangle 11"/>
          <p:cNvSpPr/>
          <p:nvPr/>
        </p:nvSpPr>
        <p:spPr>
          <a:xfrm rot="5400000">
            <a:off x="5719960" y="3350460"/>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651565" y="2677617"/>
            <a:ext cx="4704496" cy="1384995"/>
          </a:xfrm>
          <a:prstGeom prst="rect">
            <a:avLst/>
          </a:prstGeom>
          <a:noFill/>
        </p:spPr>
        <p:txBody>
          <a:bodyPr wrap="square" rtlCol="0">
            <a:spAutoFit/>
          </a:bodyPr>
          <a:lstStyle/>
          <a:p>
            <a:pPr algn="ctr"/>
            <a:r>
              <a:rPr lang="el-GR" sz="2800" b="1" dirty="0">
                <a:latin typeface="Arial Black" panose="020B0A04020102020204" pitchFamily="34" charset="0"/>
                <a:ea typeface="Lato" panose="020F0502020204030203" pitchFamily="34" charset="0"/>
                <a:cs typeface="Lato" panose="020F0502020204030203" pitchFamily="34" charset="0"/>
              </a:rPr>
              <a:t>Επιμόρφωση </a:t>
            </a:r>
            <a:r>
              <a:rPr lang="en-US" sz="2800" b="1" dirty="0">
                <a:latin typeface="Arial Black" panose="020B0A04020102020204" pitchFamily="34" charset="0"/>
                <a:ea typeface="Lato" panose="020F0502020204030203" pitchFamily="34" charset="0"/>
                <a:cs typeface="Lato" panose="020F0502020204030203" pitchFamily="34" charset="0"/>
              </a:rPr>
              <a:t/>
            </a:r>
            <a:br>
              <a:rPr lang="en-US" sz="2800" b="1" dirty="0">
                <a:latin typeface="Arial Black" panose="020B0A04020102020204" pitchFamily="34" charset="0"/>
                <a:ea typeface="Lato" panose="020F0502020204030203" pitchFamily="34" charset="0"/>
                <a:cs typeface="Lato" panose="020F0502020204030203" pitchFamily="34" charset="0"/>
              </a:rPr>
            </a:br>
            <a:r>
              <a:rPr lang="el-GR" sz="2800" b="1" dirty="0">
                <a:latin typeface="Arial Black" panose="020B0A04020102020204" pitchFamily="34" charset="0"/>
                <a:ea typeface="Lato" panose="020F0502020204030203" pitchFamily="34" charset="0"/>
                <a:cs typeface="Lato" panose="020F0502020204030203" pitchFamily="34" charset="0"/>
              </a:rPr>
              <a:t>για την </a:t>
            </a:r>
            <a:r>
              <a:rPr lang="el-GR" sz="28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800" b="1" dirty="0">
                <a:latin typeface="Arial Black" panose="020B0A04020102020204" pitchFamily="34" charset="0"/>
                <a:ea typeface="Lato" panose="020F0502020204030203" pitchFamily="34" charset="0"/>
                <a:cs typeface="Lato" panose="020F0502020204030203" pitchFamily="34" charset="0"/>
              </a:rPr>
              <a:t> βία και τον εκφοβισμό</a:t>
            </a:r>
            <a:endParaRPr lang="id-ID" sz="2800" b="1" dirty="0">
              <a:latin typeface="Arial Black" panose="020B0A04020102020204" pitchFamily="34" charset="0"/>
              <a:ea typeface="Lato" panose="020F0502020204030203" pitchFamily="34" charset="0"/>
              <a:cs typeface="Lato" panose="020F0502020204030203" pitchFamily="34" charset="0"/>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08" y="445539"/>
            <a:ext cx="2574165" cy="681696"/>
          </a:xfrm>
          <a:prstGeom prst="rect">
            <a:avLst/>
          </a:prstGeom>
          <a:effectLst/>
        </p:spPr>
      </p:pic>
      <p:pic>
        <p:nvPicPr>
          <p:cNvPr id="2" name="Εικόνα 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28989" y="2618734"/>
            <a:ext cx="5367011" cy="1502763"/>
          </a:xfrm>
          <a:prstGeom prst="rect">
            <a:avLst/>
          </a:prstGeom>
        </p:spPr>
      </p:pic>
      <p:sp>
        <p:nvSpPr>
          <p:cNvPr id="9" name="TextBox 8">
            <a:extLst>
              <a:ext uri="{FF2B5EF4-FFF2-40B4-BE49-F238E27FC236}">
                <a16:creationId xmlns:a16="http://schemas.microsoft.com/office/drawing/2014/main" id="{0D9CF134-AD4F-4D84-C3CC-09383D6896E2}"/>
              </a:ext>
            </a:extLst>
          </p:cNvPr>
          <p:cNvSpPr txBox="1"/>
          <p:nvPr/>
        </p:nvSpPr>
        <p:spPr>
          <a:xfrm>
            <a:off x="5568595" y="4265550"/>
            <a:ext cx="6093822" cy="1615570"/>
          </a:xfrm>
          <a:prstGeom prst="rect">
            <a:avLst/>
          </a:prstGeom>
          <a:noFill/>
        </p:spPr>
        <p:txBody>
          <a:bodyPr wrap="square">
            <a:spAutoFit/>
          </a:bodyPr>
          <a:lstStyle/>
          <a:p>
            <a:pPr algn="ctr">
              <a:lnSpc>
                <a:spcPct val="115000"/>
              </a:lnSpc>
              <a:spcAft>
                <a:spcPts val="1000"/>
              </a:spcAft>
            </a:pPr>
            <a:r>
              <a:rPr lang="el-GR" sz="2000" b="1" dirty="0">
                <a:effectLst/>
                <a:latin typeface="Calibri" panose="020F0502020204030204" pitchFamily="34" charset="0"/>
                <a:ea typeface="Calibri" panose="020F0502020204030204" pitchFamily="34" charset="0"/>
                <a:cs typeface="Calibri" panose="020F0502020204030204" pitchFamily="34" charset="0"/>
              </a:rPr>
              <a:t>των τακτικών και των αναπληρωματικών μελών των τετραμελών ομάδων δράσης στις 116 Διευθύνσεις Α/</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και Β/</a:t>
            </a:r>
            <a:r>
              <a:rPr lang="el-GR" sz="2000" b="1" dirty="0" err="1">
                <a:effectLst/>
                <a:latin typeface="Calibri" panose="020F0502020204030204" pitchFamily="34" charset="0"/>
                <a:ea typeface="Calibri" panose="020F0502020204030204" pitchFamily="34" charset="0"/>
                <a:cs typeface="Calibri" panose="020F0502020204030204" pitchFamily="34" charset="0"/>
              </a:rPr>
              <a:t>θμιας</a:t>
            </a:r>
            <a:r>
              <a:rPr lang="el-GR" sz="2000" b="1" dirty="0">
                <a:effectLst/>
                <a:latin typeface="Calibri" panose="020F0502020204030204" pitchFamily="34" charset="0"/>
                <a:ea typeface="Calibri" panose="020F0502020204030204" pitchFamily="34" charset="0"/>
                <a:cs typeface="Calibri" panose="020F0502020204030204" pitchFamily="34" charset="0"/>
              </a:rPr>
              <a:t> Εκπαίδευσης της χώρας </a:t>
            </a:r>
          </a:p>
          <a:p>
            <a:pPr algn="ctr">
              <a:lnSpc>
                <a:spcPct val="115000"/>
              </a:lnSpc>
              <a:spcAft>
                <a:spcPts val="1000"/>
              </a:spcAft>
            </a:pPr>
            <a:r>
              <a:rPr lang="el-GR" sz="2000" b="1" i="1" dirty="0">
                <a:effectLst/>
                <a:latin typeface="Calibri" panose="020F0502020204030204" pitchFamily="34" charset="0"/>
                <a:ea typeface="Calibri" panose="020F0502020204030204" pitchFamily="34" charset="0"/>
                <a:cs typeface="Times New Roman" panose="02020603050405020304" pitchFamily="18" charset="0"/>
              </a:rPr>
              <a:t>8-12 Ιουλίου 2024</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29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4595" y="133815"/>
            <a:ext cx="2466975" cy="650151"/>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93" y="1313080"/>
            <a:ext cx="9851366" cy="4962278"/>
          </a:xfrm>
          <a:prstGeom prst="rect">
            <a:avLst/>
          </a:prstGeom>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0817" y="168264"/>
            <a:ext cx="3324689" cy="752580"/>
          </a:xfrm>
          <a:prstGeom prst="rect">
            <a:avLst/>
          </a:prstGeom>
        </p:spPr>
      </p:pic>
      <p:pic>
        <p:nvPicPr>
          <p:cNvPr id="2" name="Εικόνα 1"/>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07670" y="6087216"/>
            <a:ext cx="2340541" cy="655352"/>
          </a:xfrm>
          <a:prstGeom prst="rect">
            <a:avLst/>
          </a:prstGeom>
        </p:spPr>
      </p:pic>
    </p:spTree>
    <p:extLst>
      <p:ext uri="{BB962C8B-B14F-4D97-AF65-F5344CB8AC3E}">
        <p14:creationId xmlns:p14="http://schemas.microsoft.com/office/powerpoint/2010/main" val="31969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p:nvPr/>
        </p:nvSpPr>
        <p:spPr>
          <a:xfrm>
            <a:off x="0" y="5831840"/>
            <a:ext cx="8497614"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1594388" y="1913235"/>
            <a:ext cx="2405361" cy="408320"/>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a:p>
            <a:pPr algn="ctr"/>
            <a:r>
              <a:rPr lang="el-GR"/>
              <a:t>Πού;</a:t>
            </a:r>
          </a:p>
          <a:p>
            <a:pPr algn="ctr"/>
            <a:r>
              <a:rPr lang="el-GR">
                <a:solidFill>
                  <a:schemeClr val="bg1"/>
                </a:solidFill>
              </a:rPr>
              <a:t> </a:t>
            </a:r>
            <a:endParaRPr lang="id-ID">
              <a:solidFill>
                <a:schemeClr val="bg1"/>
              </a:solidFill>
            </a:endParaRPr>
          </a:p>
        </p:txBody>
      </p:sp>
      <p:cxnSp>
        <p:nvCxnSpPr>
          <p:cNvPr id="6" name="Straight Connector 5"/>
          <p:cNvCxnSpPr/>
          <p:nvPr/>
        </p:nvCxnSpPr>
        <p:spPr>
          <a:xfrm>
            <a:off x="2163429" y="2953124"/>
            <a:ext cx="73113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sp>
        <p:nvSpPr>
          <p:cNvPr id="2" name="TextBox 1"/>
          <p:cNvSpPr txBox="1"/>
          <p:nvPr/>
        </p:nvSpPr>
        <p:spPr>
          <a:xfrm>
            <a:off x="398980" y="312797"/>
            <a:ext cx="3350006" cy="1600438"/>
          </a:xfrm>
          <a:prstGeom prst="rect">
            <a:avLst/>
          </a:prstGeom>
          <a:noFill/>
        </p:spPr>
        <p:txBody>
          <a:bodyPr wrap="square" rtlCol="0">
            <a:spAutoFit/>
          </a:bodyPr>
          <a:lstStyle/>
          <a:p>
            <a:pPr algn="just"/>
            <a:r>
              <a:rPr lang="el-GR" sz="1600" i="1"/>
              <a:t>Μίλα, μη φοβάσαι. Μην το κρατάς μυστικό. Μη συνεχίζεις να υποφέρεις στη σιωπή. Μην αφήνεις αυτό το πρόβλημα που αντιμετωπίζεις να συνεχιστεί.</a:t>
            </a:r>
          </a:p>
          <a:p>
            <a:pPr algn="just"/>
            <a:endParaRPr lang="en-US"/>
          </a:p>
        </p:txBody>
      </p:sp>
      <p:graphicFrame>
        <p:nvGraphicFramePr>
          <p:cNvPr id="3" name="Διάγραμμα 2"/>
          <p:cNvGraphicFramePr/>
          <p:nvPr>
            <p:extLst>
              <p:ext uri="{D42A27DB-BD31-4B8C-83A1-F6EECF244321}">
                <p14:modId xmlns:p14="http://schemas.microsoft.com/office/powerpoint/2010/main" val="1037018470"/>
              </p:ext>
            </p:extLst>
          </p:nvPr>
        </p:nvGraphicFramePr>
        <p:xfrm>
          <a:off x="4944394" y="414068"/>
          <a:ext cx="8492411" cy="5819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AutoShape 2" descr="Stop Bullying: Ξεκίνησε η λειτουργία της νέας πλατφόρμας - Αναλυτικά τα  μέτρα για την ενδοσχολική βία - ertnews.g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2" name="Εικόνα 11"/>
          <p:cNvPicPr>
            <a:picLocks noChangeAspect="1"/>
          </p:cNvPicPr>
          <p:nvPr/>
        </p:nvPicPr>
        <p:blipFill>
          <a:blip r:embed="rId9"/>
          <a:stretch>
            <a:fillRect/>
          </a:stretch>
        </p:blipFill>
        <p:spPr>
          <a:xfrm>
            <a:off x="1104491" y="3584694"/>
            <a:ext cx="3413780" cy="1504891"/>
          </a:xfrm>
          <a:prstGeom prst="rect">
            <a:avLst/>
          </a:prstGeom>
        </p:spPr>
      </p:pic>
      <p:pic>
        <p:nvPicPr>
          <p:cNvPr id="15" name="Εικόνα 1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429386" y="5917802"/>
            <a:ext cx="1425895" cy="399250"/>
          </a:xfrm>
          <a:prstGeom prst="rect">
            <a:avLst/>
          </a:prstGeom>
        </p:spPr>
      </p:pic>
    </p:spTree>
    <p:extLst>
      <p:ext uri="{BB962C8B-B14F-4D97-AF65-F5344CB8AC3E}">
        <p14:creationId xmlns:p14="http://schemas.microsoft.com/office/powerpoint/2010/main" val="2985488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3652" y="1307298"/>
            <a:ext cx="2525267" cy="408320"/>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graphicFrame>
        <p:nvGraphicFramePr>
          <p:cNvPr id="2" name="Διάγραμμα 1"/>
          <p:cNvGraphicFramePr/>
          <p:nvPr>
            <p:extLst>
              <p:ext uri="{D42A27DB-BD31-4B8C-83A1-F6EECF244321}">
                <p14:modId xmlns:p14="http://schemas.microsoft.com/office/powerpoint/2010/main" val="829509897"/>
              </p:ext>
            </p:extLst>
          </p:nvPr>
        </p:nvGraphicFramePr>
        <p:xfrm>
          <a:off x="802257" y="2122098"/>
          <a:ext cx="5201777" cy="3444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17977" y="1307298"/>
            <a:ext cx="2420942" cy="400110"/>
          </a:xfrm>
          <a:prstGeom prst="rect">
            <a:avLst/>
          </a:prstGeom>
          <a:noFill/>
        </p:spPr>
        <p:txBody>
          <a:bodyPr wrap="square" rtlCol="0">
            <a:spAutoFit/>
          </a:bodyPr>
          <a:lstStyle/>
          <a:p>
            <a:pPr algn="ctr"/>
            <a:r>
              <a:rPr lang="el-GR"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Τι; </a:t>
            </a:r>
            <a:endPar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7" name="Straight Connector 6"/>
          <p:cNvCxnSpPr/>
          <p:nvPr/>
        </p:nvCxnSpPr>
        <p:spPr>
          <a:xfrm>
            <a:off x="2068179" y="2347187"/>
            <a:ext cx="73113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Θέση εικόνας 2"/>
          <p:cNvPicPr>
            <a:picLocks noGrp="1" noChangeAspect="1"/>
          </p:cNvPicPr>
          <p:nvPr>
            <p:ph type="pic" sz="quarter" idx="10"/>
          </p:nvPr>
        </p:nvPicPr>
        <p:blipFill rotWithShape="1">
          <a:blip r:embed="rId8" cstate="screen">
            <a:extLst>
              <a:ext uri="{28A0092B-C50C-407E-A947-70E740481C1C}">
                <a14:useLocalDpi xmlns:a14="http://schemas.microsoft.com/office/drawing/2010/main" val="0"/>
              </a:ext>
            </a:extLst>
          </a:blip>
          <a:srcRect/>
          <a:stretch/>
        </p:blipFill>
        <p:spPr>
          <a:xfrm>
            <a:off x="6004034" y="0"/>
            <a:ext cx="6187966" cy="6858000"/>
          </a:xfrm>
        </p:spPr>
      </p:pic>
      <p:sp>
        <p:nvSpPr>
          <p:cNvPr id="13" name="Rectangle 4"/>
          <p:cNvSpPr/>
          <p:nvPr/>
        </p:nvSpPr>
        <p:spPr>
          <a:xfrm>
            <a:off x="0" y="5831840"/>
            <a:ext cx="96248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pic>
        <p:nvPicPr>
          <p:cNvPr id="10" name="Εικόνα 9"/>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429386" y="5917802"/>
            <a:ext cx="1425895" cy="399250"/>
          </a:xfrm>
          <a:prstGeom prst="rect">
            <a:avLst/>
          </a:prstGeom>
        </p:spPr>
      </p:pic>
    </p:spTree>
    <p:extLst>
      <p:ext uri="{BB962C8B-B14F-4D97-AF65-F5344CB8AC3E}">
        <p14:creationId xmlns:p14="http://schemas.microsoft.com/office/powerpoint/2010/main" val="3833023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7792" y="1361707"/>
            <a:ext cx="5310265"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7" name="Διάγραμμα 6"/>
          <p:cNvGraphicFramePr/>
          <p:nvPr>
            <p:extLst>
              <p:ext uri="{D42A27DB-BD31-4B8C-83A1-F6EECF244321}">
                <p14:modId xmlns:p14="http://schemas.microsoft.com/office/powerpoint/2010/main" val="2541403346"/>
              </p:ext>
            </p:extLst>
          </p:nvPr>
        </p:nvGraphicFramePr>
        <p:xfrm>
          <a:off x="431321" y="2685689"/>
          <a:ext cx="7151298" cy="328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075229" y="1745775"/>
            <a:ext cx="947695" cy="400110"/>
          </a:xfrm>
          <a:prstGeom prst="rect">
            <a:avLst/>
          </a:prstGeom>
          <a:noFill/>
        </p:spPr>
        <p:txBody>
          <a:bodyPr wrap="none" rtlCol="0">
            <a:spAutoFit/>
          </a:bodyPr>
          <a:lstStyle/>
          <a:p>
            <a:r>
              <a:rPr lang="el-GR"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Πώς; </a:t>
            </a:r>
            <a:endPar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3" name="Θέση εικόνας 2"/>
          <p:cNvPicPr>
            <a:picLocks noGrp="1" noChangeAspect="1"/>
          </p:cNvPicPr>
          <p:nvPr>
            <p:ph type="pic" sz="quarter" idx="10"/>
          </p:nvPr>
        </p:nvPicPr>
        <p:blipFill>
          <a:blip r:embed="rId8" cstate="screen">
            <a:extLst>
              <a:ext uri="{28A0092B-C50C-407E-A947-70E740481C1C}">
                <a14:useLocalDpi xmlns:a14="http://schemas.microsoft.com/office/drawing/2010/main" val="0"/>
              </a:ext>
            </a:extLst>
          </a:blip>
          <a:srcRect/>
          <a:stretch>
            <a:fillRect/>
          </a:stretch>
        </p:blipFill>
        <p:spPr/>
      </p:pic>
      <p:pic>
        <p:nvPicPr>
          <p:cNvPr id="11" name="Εικόνα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8" name="Εικόνα 7"/>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705694" y="481229"/>
            <a:ext cx="1425895" cy="399250"/>
          </a:xfrm>
          <a:prstGeom prst="rect">
            <a:avLst/>
          </a:prstGeom>
        </p:spPr>
      </p:pic>
    </p:spTree>
    <p:extLst>
      <p:ext uri="{BB962C8B-B14F-4D97-AF65-F5344CB8AC3E}">
        <p14:creationId xmlns:p14="http://schemas.microsoft.com/office/powerpoint/2010/main" val="977616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6438" y="1913235"/>
            <a:ext cx="2405361" cy="408320"/>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 name="TextBox 5"/>
          <p:cNvSpPr txBox="1"/>
          <p:nvPr/>
        </p:nvSpPr>
        <p:spPr>
          <a:xfrm>
            <a:off x="6585489" y="1913235"/>
            <a:ext cx="1842171" cy="400110"/>
          </a:xfrm>
          <a:prstGeom prst="rect">
            <a:avLst/>
          </a:prstGeom>
          <a:noFill/>
        </p:spPr>
        <p:txBody>
          <a:bodyPr wrap="none" rtlCol="0">
            <a:spAutoFit/>
          </a:bodyPr>
          <a:lstStyle/>
          <a:p>
            <a:r>
              <a:rPr lang="el-GR"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Γιατί; </a:t>
            </a:r>
            <a:endPar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graphicFrame>
        <p:nvGraphicFramePr>
          <p:cNvPr id="2" name="Διάγραμμα 1"/>
          <p:cNvGraphicFramePr/>
          <p:nvPr>
            <p:extLst>
              <p:ext uri="{D42A27DB-BD31-4B8C-83A1-F6EECF244321}">
                <p14:modId xmlns:p14="http://schemas.microsoft.com/office/powerpoint/2010/main" val="2263356516"/>
              </p:ext>
            </p:extLst>
          </p:nvPr>
        </p:nvGraphicFramePr>
        <p:xfrm>
          <a:off x="5389353" y="1777042"/>
          <a:ext cx="6802647" cy="3957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7135479" y="2953124"/>
            <a:ext cx="73113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Θέση εικόνας 10" descr="Εικόνα που περιέχει ρουχισμός, άτομο, ανθρώπινο πρόσωπο, τοίχος&#10;&#10;Περιγραφή που δημιουργήθηκε αυτόματα">
            <a:extLst>
              <a:ext uri="{FF2B5EF4-FFF2-40B4-BE49-F238E27FC236}">
                <a16:creationId xmlns:a16="http://schemas.microsoft.com/office/drawing/2014/main" id="{63E4D668-F4CE-79A9-60F4-A94D8F9FF6F5}"/>
              </a:ext>
            </a:extLst>
          </p:cNvPr>
          <p:cNvPicPr>
            <a:picLocks noGrp="1" noChangeAspect="1"/>
          </p:cNvPicPr>
          <p:nvPr>
            <p:ph type="pic" sz="quarter" idx="10"/>
          </p:nvPr>
        </p:nvPicPr>
        <p:blipFill rotWithShape="1">
          <a:blip r:embed="rId8" cstate="screen">
            <a:extLst>
              <a:ext uri="{28A0092B-C50C-407E-A947-70E740481C1C}">
                <a14:useLocalDpi xmlns:a14="http://schemas.microsoft.com/office/drawing/2010/main" val="0"/>
              </a:ext>
            </a:extLst>
          </a:blip>
          <a:srcRect/>
          <a:stretch/>
        </p:blipFill>
        <p:spPr>
          <a:prstGeom prst="rect">
            <a:avLst/>
          </a:prstGeom>
        </p:spPr>
      </p:pic>
      <p:sp>
        <p:nvSpPr>
          <p:cNvPr id="12" name="Rectangle 4"/>
          <p:cNvSpPr/>
          <p:nvPr/>
        </p:nvSpPr>
        <p:spPr>
          <a:xfrm>
            <a:off x="3633952" y="5831840"/>
            <a:ext cx="85580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542088" y="5935745"/>
            <a:ext cx="1425895" cy="399250"/>
          </a:xfrm>
          <a:prstGeom prst="rect">
            <a:avLst/>
          </a:prstGeom>
        </p:spPr>
      </p:pic>
    </p:spTree>
    <p:extLst>
      <p:ext uri="{BB962C8B-B14F-4D97-AF65-F5344CB8AC3E}">
        <p14:creationId xmlns:p14="http://schemas.microsoft.com/office/powerpoint/2010/main" val="59154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 descr="Εικόνα που περιέχει απόδειξη, κείμενο, έδαφος, έπιπλα&#10;&#10;Περιγραφή που δημιουργήθηκε αυτόματα"/>
          <p:cNvPicPr preferRelativeResize="0">
            <a:picLocks noGrp="1"/>
          </p:cNvPicPr>
          <p:nvPr>
            <p:ph type="pic" idx="2"/>
          </p:nvPr>
        </p:nvPicPr>
        <p:blipFill rotWithShape="1">
          <a:blip r:embed="rId3">
            <a:alphaModFix/>
          </a:blip>
          <a:srcRect/>
          <a:stretch/>
        </p:blipFill>
        <p:spPr>
          <a:xfrm>
            <a:off x="0" y="0"/>
            <a:ext cx="4424083" cy="6858000"/>
          </a:xfrm>
          <a:prstGeom prst="rect">
            <a:avLst/>
          </a:prstGeom>
          <a:noFill/>
          <a:ln>
            <a:noFill/>
          </a:ln>
        </p:spPr>
      </p:pic>
      <p:pic>
        <p:nvPicPr>
          <p:cNvPr id="139" name="Google Shape;139;p2"/>
          <p:cNvPicPr preferRelativeResize="0"/>
          <p:nvPr/>
        </p:nvPicPr>
        <p:blipFill rotWithShape="1">
          <a:blip r:embed="rId4">
            <a:alphaModFix/>
          </a:blip>
          <a:srcRect/>
          <a:stretch/>
        </p:blipFill>
        <p:spPr>
          <a:xfrm>
            <a:off x="4707969" y="349475"/>
            <a:ext cx="2466975" cy="650151"/>
          </a:xfrm>
          <a:prstGeom prst="rect">
            <a:avLst/>
          </a:prstGeom>
          <a:noFill/>
          <a:ln>
            <a:noFill/>
          </a:ln>
        </p:spPr>
      </p:pic>
      <p:sp>
        <p:nvSpPr>
          <p:cNvPr id="6" name="TextBox 5">
            <a:extLst>
              <a:ext uri="{FF2B5EF4-FFF2-40B4-BE49-F238E27FC236}">
                <a16:creationId xmlns:a16="http://schemas.microsoft.com/office/drawing/2014/main" id="{5EF0AA5F-392C-42E2-876C-884E2D32A8A0}"/>
              </a:ext>
            </a:extLst>
          </p:cNvPr>
          <p:cNvSpPr txBox="1"/>
          <p:nvPr/>
        </p:nvSpPr>
        <p:spPr>
          <a:xfrm>
            <a:off x="5387787" y="1511808"/>
            <a:ext cx="5809130" cy="338554"/>
          </a:xfrm>
          <a:prstGeom prst="rect">
            <a:avLst/>
          </a:prstGeom>
          <a:noFill/>
        </p:spPr>
        <p:txBody>
          <a:bodyPr wrap="square" rtlCol="0">
            <a:spAutoFit/>
          </a:bodyPr>
          <a:lstStyle/>
          <a:p>
            <a:r>
              <a:rPr lang="el-GR" sz="1600" b="1"/>
              <a:t>Οικολογική – </a:t>
            </a:r>
            <a:r>
              <a:rPr lang="el-GR" sz="1600" b="1" err="1"/>
              <a:t>Οικοσυστημική</a:t>
            </a:r>
            <a:r>
              <a:rPr lang="el-GR" sz="1600" b="1"/>
              <a:t> θεωρία του </a:t>
            </a:r>
            <a:r>
              <a:rPr lang="en-US" sz="1600" b="1"/>
              <a:t>Bronfenbrenner</a:t>
            </a:r>
            <a:endParaRPr lang="el-GR" sz="1600" b="1"/>
          </a:p>
        </p:txBody>
      </p:sp>
      <p:graphicFrame>
        <p:nvGraphicFramePr>
          <p:cNvPr id="2" name="Διάγραμμα 1"/>
          <p:cNvGraphicFramePr/>
          <p:nvPr>
            <p:extLst>
              <p:ext uri="{D42A27DB-BD31-4B8C-83A1-F6EECF244321}">
                <p14:modId xmlns:p14="http://schemas.microsoft.com/office/powerpoint/2010/main" val="2566451886"/>
              </p:ext>
            </p:extLst>
          </p:nvPr>
        </p:nvGraphicFramePr>
        <p:xfrm>
          <a:off x="4671861" y="2536166"/>
          <a:ext cx="6551105" cy="42060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5941456" y="2023984"/>
            <a:ext cx="4692770" cy="646331"/>
          </a:xfrm>
          <a:prstGeom prst="rect">
            <a:avLst/>
          </a:prstGeom>
          <a:noFill/>
        </p:spPr>
        <p:txBody>
          <a:bodyPr wrap="square" rtlCol="0">
            <a:spAutoFit/>
          </a:bodyPr>
          <a:lstStyle/>
          <a:p>
            <a:r>
              <a:rPr lang="el-GR"/>
              <a:t>Το άτομο βρίσκεται και αναπτύσσεται σε</a:t>
            </a:r>
            <a:r>
              <a:rPr lang="en-US"/>
              <a:t>:</a:t>
            </a:r>
            <a:endParaRPr lang="el-GR"/>
          </a:p>
          <a:p>
            <a:endParaRPr lang="el-GR"/>
          </a:p>
        </p:txBody>
      </p:sp>
      <p:sp>
        <p:nvSpPr>
          <p:cNvPr id="7" name="TextBox 6"/>
          <p:cNvSpPr txBox="1"/>
          <p:nvPr/>
        </p:nvSpPr>
        <p:spPr>
          <a:xfrm>
            <a:off x="11120835" y="6189001"/>
            <a:ext cx="1092859" cy="668999"/>
          </a:xfrm>
          <a:prstGeom prst="rect">
            <a:avLst/>
          </a:prstGeom>
          <a:noFill/>
        </p:spPr>
        <p:txBody>
          <a:bodyPr wrap="square" rtlCol="0">
            <a:spAutoFit/>
          </a:bodyPr>
          <a:lstStyle/>
          <a:p>
            <a:r>
              <a:rPr lang="el-GR" sz="900"/>
              <a:t>*Κατσαντώνης Ι. Γ., Ασημακοπούλου Ε., &amp; </a:t>
            </a:r>
            <a:r>
              <a:rPr lang="el-GR" sz="900" err="1"/>
              <a:t>Φρούντα</a:t>
            </a:r>
            <a:r>
              <a:rPr lang="el-GR" sz="900"/>
              <a:t> Μ., (2021)</a:t>
            </a:r>
          </a:p>
        </p:txBody>
      </p:sp>
      <p:pic>
        <p:nvPicPr>
          <p:cNvPr id="9" name="Εικόνα 8"/>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407887" y="490528"/>
            <a:ext cx="1425895" cy="399250"/>
          </a:xfrm>
          <a:prstGeom prst="rect">
            <a:avLst/>
          </a:prstGeom>
        </p:spPr>
      </p:pic>
    </p:spTree>
    <p:extLst>
      <p:ext uri="{BB962C8B-B14F-4D97-AF65-F5344CB8AC3E}">
        <p14:creationId xmlns:p14="http://schemas.microsoft.com/office/powerpoint/2010/main" val="22508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7" name="Google Shape;147;p3"/>
          <p:cNvPicPr preferRelativeResize="0"/>
          <p:nvPr/>
        </p:nvPicPr>
        <p:blipFill rotWithShape="1">
          <a:blip r:embed="rId3">
            <a:alphaModFix/>
          </a:blip>
          <a:srcRect/>
          <a:stretch/>
        </p:blipFill>
        <p:spPr>
          <a:xfrm>
            <a:off x="241540" y="76408"/>
            <a:ext cx="3230698" cy="851424"/>
          </a:xfrm>
          <a:prstGeom prst="rect">
            <a:avLst/>
          </a:prstGeom>
          <a:noFill/>
          <a:ln>
            <a:noFill/>
          </a:ln>
        </p:spPr>
      </p:pic>
      <p:pic>
        <p:nvPicPr>
          <p:cNvPr id="148" name="Google Shape;148;p3"/>
          <p:cNvPicPr preferRelativeResize="0"/>
          <p:nvPr/>
        </p:nvPicPr>
        <p:blipFill rotWithShape="1">
          <a:blip r:embed="rId4">
            <a:alphaModFix/>
          </a:blip>
          <a:srcRect/>
          <a:stretch/>
        </p:blipFill>
        <p:spPr>
          <a:xfrm>
            <a:off x="-71121" y="4261756"/>
            <a:ext cx="7977448" cy="2595525"/>
          </a:xfrm>
          <a:prstGeom prst="rect">
            <a:avLst/>
          </a:prstGeom>
          <a:noFill/>
          <a:ln>
            <a:noFill/>
          </a:ln>
        </p:spPr>
      </p:pic>
      <p:sp>
        <p:nvSpPr>
          <p:cNvPr id="3" name="TextBox 2">
            <a:extLst>
              <a:ext uri="{FF2B5EF4-FFF2-40B4-BE49-F238E27FC236}">
                <a16:creationId xmlns:a16="http://schemas.microsoft.com/office/drawing/2014/main" id="{1FA62E61-B450-4300-834E-796EE809B639}"/>
              </a:ext>
            </a:extLst>
          </p:cNvPr>
          <p:cNvSpPr txBox="1"/>
          <p:nvPr/>
        </p:nvSpPr>
        <p:spPr>
          <a:xfrm>
            <a:off x="613998" y="1386316"/>
            <a:ext cx="6106223" cy="2123658"/>
          </a:xfrm>
          <a:prstGeom prst="rect">
            <a:avLst/>
          </a:prstGeom>
          <a:noFill/>
        </p:spPr>
        <p:txBody>
          <a:bodyPr wrap="none" rtlCol="0">
            <a:spAutoFit/>
          </a:bodyPr>
          <a:lstStyle/>
          <a:p>
            <a:r>
              <a:rPr lang="el-GR" b="1"/>
              <a:t>Προσέγγιση του Σχολείου ως Συνόλου – Ολιστική προσέγγιση</a:t>
            </a:r>
          </a:p>
          <a:p>
            <a:r>
              <a:rPr lang="el-GR" b="1"/>
              <a:t>(</a:t>
            </a:r>
            <a:r>
              <a:rPr lang="en-US" b="1"/>
              <a:t>Whole School Approach)</a:t>
            </a:r>
          </a:p>
          <a:p>
            <a:endParaRPr lang="en-US" sz="1600"/>
          </a:p>
          <a:p>
            <a:pPr marL="285750" indent="-285750">
              <a:buFont typeface="Arial" panose="020B0604020202020204" pitchFamily="34" charset="0"/>
              <a:buChar char="•"/>
            </a:pPr>
            <a:r>
              <a:rPr lang="el-GR" sz="1600"/>
              <a:t>Διδασκαλία και μάθηση</a:t>
            </a:r>
          </a:p>
          <a:p>
            <a:pPr marL="285750" indent="-285750">
              <a:buFont typeface="Arial" panose="020B0604020202020204" pitchFamily="34" charset="0"/>
              <a:buChar char="•"/>
            </a:pPr>
            <a:endParaRPr lang="el-GR" sz="1600"/>
          </a:p>
          <a:p>
            <a:pPr marL="285750" indent="-285750">
              <a:buFont typeface="Arial" panose="020B0604020202020204" pitchFamily="34" charset="0"/>
              <a:buChar char="•"/>
            </a:pPr>
            <a:r>
              <a:rPr lang="el-GR" sz="1600"/>
              <a:t>Σχολική διοίκηση – σχολικός πολιτισμός</a:t>
            </a:r>
          </a:p>
          <a:p>
            <a:endParaRPr lang="el-GR" sz="1600"/>
          </a:p>
          <a:p>
            <a:pPr marL="285750" indent="-285750">
              <a:buFont typeface="Arial" panose="020B0604020202020204" pitchFamily="34" charset="0"/>
              <a:buChar char="•"/>
            </a:pPr>
            <a:r>
              <a:rPr lang="el-GR" sz="1600"/>
              <a:t>Συνεργασία με την κοινότητα (γονείς – σχολεία – οργανισμούς)</a:t>
            </a:r>
          </a:p>
        </p:txBody>
      </p:sp>
      <p:sp>
        <p:nvSpPr>
          <p:cNvPr id="5" name="TextBox 4">
            <a:extLst>
              <a:ext uri="{FF2B5EF4-FFF2-40B4-BE49-F238E27FC236}">
                <a16:creationId xmlns:a16="http://schemas.microsoft.com/office/drawing/2014/main" id="{B209FAFF-AD96-4DE8-ACB8-AB54E0AE222F}"/>
              </a:ext>
            </a:extLst>
          </p:cNvPr>
          <p:cNvSpPr txBox="1"/>
          <p:nvPr/>
        </p:nvSpPr>
        <p:spPr>
          <a:xfrm>
            <a:off x="7984472" y="4261756"/>
            <a:ext cx="3945860" cy="2308324"/>
          </a:xfrm>
          <a:prstGeom prst="rect">
            <a:avLst/>
          </a:prstGeom>
          <a:noFill/>
        </p:spPr>
        <p:txBody>
          <a:bodyPr wrap="square" rtlCol="0">
            <a:spAutoFit/>
          </a:bodyPr>
          <a:lstStyle/>
          <a:p>
            <a:pPr algn="just"/>
            <a:r>
              <a:rPr lang="el-GR"/>
              <a:t>Το σχολείο ως ενεργό μέρος της τοπικής</a:t>
            </a:r>
          </a:p>
          <a:p>
            <a:pPr algn="just"/>
            <a:r>
              <a:rPr lang="el-GR"/>
              <a:t> κοινότητας που το στεγάζει μπορεί να βοηθηθεί σημαντικά από τους φορείς, που φροντίζουν για ζητήματα που απασχολούν την κοινωνία των μαθητών και μαθητριών.</a:t>
            </a:r>
          </a:p>
          <a:p>
            <a:pPr algn="just"/>
            <a:r>
              <a:rPr lang="el-GR"/>
              <a:t>Το ίδιο συμβαίνει και με το ευρύτερο πλαίσιο ένταξής του.</a:t>
            </a:r>
          </a:p>
        </p:txBody>
      </p:sp>
      <p:pic>
        <p:nvPicPr>
          <p:cNvPr id="2" name="Εικόνα 1" descr="&lt;strong&gt;Exclamation&lt;/strong&gt; mark - Wikipedia"/>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550352" y="1646421"/>
            <a:ext cx="2405823" cy="2107601"/>
          </a:xfrm>
          <a:prstGeom prst="rect">
            <a:avLst/>
          </a:prstGeom>
        </p:spPr>
      </p:pic>
      <p:pic>
        <p:nvPicPr>
          <p:cNvPr id="8" name="Εικόνα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243227" y="302495"/>
            <a:ext cx="1425895" cy="399250"/>
          </a:xfrm>
          <a:prstGeom prst="rect">
            <a:avLst/>
          </a:prstGeom>
        </p:spPr>
      </p:pic>
    </p:spTree>
    <p:extLst>
      <p:ext uri="{BB962C8B-B14F-4D97-AF65-F5344CB8AC3E}">
        <p14:creationId xmlns:p14="http://schemas.microsoft.com/office/powerpoint/2010/main" val="3471873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0" y="5831840"/>
            <a:ext cx="12192000" cy="607060"/>
          </a:xfrm>
          <a:prstGeom prst="rect">
            <a:avLst/>
          </a:prstGeom>
          <a:solidFill>
            <a:srgbClr val="00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4"/>
          <p:cNvPicPr preferRelativeResize="0"/>
          <p:nvPr/>
        </p:nvPicPr>
        <p:blipFill rotWithShape="1">
          <a:blip r:embed="rId3">
            <a:alphaModFix/>
          </a:blip>
          <a:srcRect/>
          <a:stretch/>
        </p:blipFill>
        <p:spPr>
          <a:xfrm>
            <a:off x="10312401" y="5911188"/>
            <a:ext cx="1697214" cy="449460"/>
          </a:xfrm>
          <a:prstGeom prst="rect">
            <a:avLst/>
          </a:prstGeom>
          <a:noFill/>
          <a:ln>
            <a:noFill/>
          </a:ln>
        </p:spPr>
      </p:pic>
      <p:sp>
        <p:nvSpPr>
          <p:cNvPr id="2" name="TextBox 1">
            <a:extLst>
              <a:ext uri="{FF2B5EF4-FFF2-40B4-BE49-F238E27FC236}">
                <a16:creationId xmlns:a16="http://schemas.microsoft.com/office/drawing/2014/main" id="{BAFF7966-9AED-4B85-96CF-EDE996C17061}"/>
              </a:ext>
            </a:extLst>
          </p:cNvPr>
          <p:cNvSpPr txBox="1"/>
          <p:nvPr/>
        </p:nvSpPr>
        <p:spPr>
          <a:xfrm>
            <a:off x="3367183" y="241440"/>
            <a:ext cx="5359865" cy="461665"/>
          </a:xfrm>
          <a:prstGeom prst="rect">
            <a:avLst/>
          </a:prstGeom>
          <a:noFill/>
        </p:spPr>
        <p:txBody>
          <a:bodyPr wrap="none" rtlCol="0">
            <a:spAutoFit/>
          </a:bodyPr>
          <a:lstStyle/>
          <a:p>
            <a:r>
              <a:rPr lang="el-GR" sz="2400" b="1"/>
              <a:t>Νομοθετικό πλαίσιο Ε.ΒΙ.Ε στην Ελλάδα </a:t>
            </a:r>
          </a:p>
        </p:txBody>
      </p:sp>
      <p:sp>
        <p:nvSpPr>
          <p:cNvPr id="5" name="Ορθογώνιο 4"/>
          <p:cNvSpPr/>
          <p:nvPr/>
        </p:nvSpPr>
        <p:spPr>
          <a:xfrm>
            <a:off x="419818" y="1358712"/>
            <a:ext cx="11352363" cy="1200329"/>
          </a:xfrm>
          <a:prstGeom prst="rect">
            <a:avLst/>
          </a:prstGeom>
        </p:spPr>
        <p:txBody>
          <a:bodyPr wrap="square">
            <a:spAutoFit/>
          </a:bodyPr>
          <a:lstStyle/>
          <a:p>
            <a:pPr algn="ctr"/>
            <a:r>
              <a:rPr lang="el-GR">
                <a:solidFill>
                  <a:srgbClr val="000000"/>
                </a:solidFill>
              </a:rPr>
              <a:t>«Ανάπτυξη και Λειτουργία Δικτύου Πρόληψης και Αντιμετώπισης φαινομένων της Σχολικής Βίας και Εκφοβισμού στους Άξονες Προτεραιότητας 1,2 και 3» του ΕΠ «Εκπαίδευση και Δια Βίου Μάθηση»</a:t>
            </a:r>
            <a:endParaRPr lang="el-GR"/>
          </a:p>
          <a:p>
            <a:pPr algn="ctr"/>
            <a:r>
              <a:rPr lang="el-GR"/>
              <a:t/>
            </a:r>
            <a:br>
              <a:rPr lang="el-GR"/>
            </a:br>
            <a:endParaRPr lang="el-GR"/>
          </a:p>
        </p:txBody>
      </p:sp>
      <p:graphicFrame>
        <p:nvGraphicFramePr>
          <p:cNvPr id="8" name="Διάγραμμα 7"/>
          <p:cNvGraphicFramePr/>
          <p:nvPr>
            <p:extLst>
              <p:ext uri="{D42A27DB-BD31-4B8C-83A1-F6EECF244321}">
                <p14:modId xmlns:p14="http://schemas.microsoft.com/office/powerpoint/2010/main" val="1912515691"/>
              </p:ext>
            </p:extLst>
          </p:nvPr>
        </p:nvGraphicFramePr>
        <p:xfrm>
          <a:off x="474452" y="1613140"/>
          <a:ext cx="11145329" cy="40630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Εικόνα 8"/>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514219" y="5961398"/>
            <a:ext cx="1425895" cy="399250"/>
          </a:xfrm>
          <a:prstGeom prst="rect">
            <a:avLst/>
          </a:prstGeom>
        </p:spPr>
      </p:pic>
    </p:spTree>
    <p:extLst>
      <p:ext uri="{BB962C8B-B14F-4D97-AF65-F5344CB8AC3E}">
        <p14:creationId xmlns:p14="http://schemas.microsoft.com/office/powerpoint/2010/main" val="196277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4182" y="5788792"/>
            <a:ext cx="12192000" cy="607060"/>
          </a:xfrm>
          <a:prstGeom prst="rect">
            <a:avLst/>
          </a:prstGeom>
          <a:solidFill>
            <a:srgbClr val="00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4"/>
          <p:cNvPicPr preferRelativeResize="0"/>
          <p:nvPr/>
        </p:nvPicPr>
        <p:blipFill rotWithShape="1">
          <a:blip r:embed="rId3">
            <a:alphaModFix/>
          </a:blip>
          <a:srcRect/>
          <a:stretch/>
        </p:blipFill>
        <p:spPr>
          <a:xfrm>
            <a:off x="239415" y="5867592"/>
            <a:ext cx="1697214" cy="449460"/>
          </a:xfrm>
          <a:prstGeom prst="rect">
            <a:avLst/>
          </a:prstGeom>
          <a:noFill/>
          <a:ln>
            <a:noFill/>
          </a:ln>
        </p:spPr>
      </p:pic>
      <p:sp>
        <p:nvSpPr>
          <p:cNvPr id="2" name="TextBox 1">
            <a:extLst>
              <a:ext uri="{FF2B5EF4-FFF2-40B4-BE49-F238E27FC236}">
                <a16:creationId xmlns:a16="http://schemas.microsoft.com/office/drawing/2014/main" id="{BAFF7966-9AED-4B85-96CF-EDE996C17061}"/>
              </a:ext>
            </a:extLst>
          </p:cNvPr>
          <p:cNvSpPr txBox="1"/>
          <p:nvPr/>
        </p:nvSpPr>
        <p:spPr>
          <a:xfrm>
            <a:off x="587558" y="467400"/>
            <a:ext cx="2408288" cy="461665"/>
          </a:xfrm>
          <a:prstGeom prst="rect">
            <a:avLst/>
          </a:prstGeom>
          <a:noFill/>
        </p:spPr>
        <p:txBody>
          <a:bodyPr wrap="none" rtlCol="0">
            <a:spAutoFit/>
          </a:bodyPr>
          <a:lstStyle/>
          <a:p>
            <a:r>
              <a:rPr lang="el-GR" sz="2400" b="1"/>
              <a:t>Στόχοι 2013-2015</a:t>
            </a:r>
          </a:p>
        </p:txBody>
      </p:sp>
      <p:grpSp>
        <p:nvGrpSpPr>
          <p:cNvPr id="9" name="Google Shape;159;p43"/>
          <p:cNvGrpSpPr/>
          <p:nvPr/>
        </p:nvGrpSpPr>
        <p:grpSpPr>
          <a:xfrm>
            <a:off x="79221" y="1178414"/>
            <a:ext cx="8340160" cy="3843230"/>
            <a:chOff x="1057842" y="-35266"/>
            <a:chExt cx="8044315" cy="3724541"/>
          </a:xfrm>
        </p:grpSpPr>
        <p:sp>
          <p:nvSpPr>
            <p:cNvPr id="10" name="Google Shape;160;p43"/>
            <p:cNvSpPr/>
            <p:nvPr/>
          </p:nvSpPr>
          <p:spPr>
            <a:xfrm>
              <a:off x="5079999" y="512513"/>
              <a:ext cx="99599" cy="2076407"/>
            </a:xfrm>
            <a:custGeom>
              <a:avLst/>
              <a:gdLst/>
              <a:ahLst/>
              <a:cxnLst/>
              <a:rect l="l" t="t" r="r" b="b"/>
              <a:pathLst>
                <a:path w="120000" h="120000" extrusionOk="0">
                  <a:moveTo>
                    <a:pt x="0" y="0"/>
                  </a:moveTo>
                  <a:lnTo>
                    <a:pt x="0" y="120000"/>
                  </a:lnTo>
                  <a:lnTo>
                    <a:pt x="120000" y="120000"/>
                  </a:lnTo>
                </a:path>
              </a:pathLst>
            </a:custGeom>
            <a:noFill/>
            <a:ln w="25400" cap="flat" cmpd="sng">
              <a:solidFill>
                <a:srgbClr val="487AA8"/>
              </a:solidFill>
              <a:prstDash val="solid"/>
              <a:round/>
              <a:headEnd type="none" w="sm" len="sm"/>
              <a:tailEnd type="none" w="sm" len="sm"/>
            </a:ln>
          </p:spPr>
          <p:txBody>
            <a:bodyPr/>
            <a:lstStyle/>
            <a:p>
              <a:endParaRPr lang="el-GR"/>
            </a:p>
          </p:txBody>
        </p:sp>
        <p:sp>
          <p:nvSpPr>
            <p:cNvPr id="11" name="Google Shape;161;p43"/>
            <p:cNvSpPr/>
            <p:nvPr/>
          </p:nvSpPr>
          <p:spPr>
            <a:xfrm>
              <a:off x="4972726" y="512513"/>
              <a:ext cx="107272" cy="2145457"/>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487AA8"/>
              </a:solidFill>
              <a:prstDash val="solid"/>
              <a:round/>
              <a:headEnd type="none" w="sm" len="sm"/>
              <a:tailEnd type="none" w="sm" len="sm"/>
            </a:ln>
          </p:spPr>
          <p:txBody>
            <a:bodyPr/>
            <a:lstStyle/>
            <a:p>
              <a:endParaRPr lang="el-GR"/>
            </a:p>
          </p:txBody>
        </p:sp>
        <p:sp>
          <p:nvSpPr>
            <p:cNvPr id="12" name="Google Shape;162;p43"/>
            <p:cNvSpPr/>
            <p:nvPr/>
          </p:nvSpPr>
          <p:spPr>
            <a:xfrm>
              <a:off x="5034279" y="512513"/>
              <a:ext cx="91440" cy="1375729"/>
            </a:xfrm>
            <a:custGeom>
              <a:avLst/>
              <a:gdLst/>
              <a:ahLst/>
              <a:cxnLst/>
              <a:rect l="l" t="t" r="r" b="b"/>
              <a:pathLst>
                <a:path w="120000" h="120000" extrusionOk="0">
                  <a:moveTo>
                    <a:pt x="60000" y="0"/>
                  </a:moveTo>
                  <a:lnTo>
                    <a:pt x="60000" y="120000"/>
                  </a:lnTo>
                  <a:lnTo>
                    <a:pt x="159951" y="120000"/>
                  </a:lnTo>
                </a:path>
              </a:pathLst>
            </a:custGeom>
            <a:noFill/>
            <a:ln w="25400" cap="flat" cmpd="sng">
              <a:solidFill>
                <a:srgbClr val="487AA8"/>
              </a:solidFill>
              <a:prstDash val="solid"/>
              <a:round/>
              <a:headEnd type="none" w="sm" len="sm"/>
              <a:tailEnd type="none" w="sm" len="sm"/>
            </a:ln>
          </p:spPr>
          <p:txBody>
            <a:bodyPr/>
            <a:lstStyle/>
            <a:p>
              <a:endParaRPr lang="el-GR"/>
            </a:p>
          </p:txBody>
        </p:sp>
        <p:sp>
          <p:nvSpPr>
            <p:cNvPr id="13" name="Google Shape;163;p43"/>
            <p:cNvSpPr/>
            <p:nvPr/>
          </p:nvSpPr>
          <p:spPr>
            <a:xfrm>
              <a:off x="3950746" y="512513"/>
              <a:ext cx="1129252" cy="1369563"/>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487AA8"/>
              </a:solidFill>
              <a:prstDash val="solid"/>
              <a:round/>
              <a:headEnd type="none" w="sm" len="sm"/>
              <a:tailEnd type="none" w="sm" len="sm"/>
            </a:ln>
          </p:spPr>
          <p:txBody>
            <a:bodyPr/>
            <a:lstStyle/>
            <a:p>
              <a:endParaRPr lang="el-GR"/>
            </a:p>
          </p:txBody>
        </p:sp>
        <p:sp>
          <p:nvSpPr>
            <p:cNvPr id="14" name="Google Shape;164;p43"/>
            <p:cNvSpPr/>
            <p:nvPr/>
          </p:nvSpPr>
          <p:spPr>
            <a:xfrm>
              <a:off x="5079999" y="512513"/>
              <a:ext cx="107272" cy="557076"/>
            </a:xfrm>
            <a:custGeom>
              <a:avLst/>
              <a:gdLst/>
              <a:ahLst/>
              <a:cxnLst/>
              <a:rect l="l" t="t" r="r" b="b"/>
              <a:pathLst>
                <a:path w="120000" h="120000" extrusionOk="0">
                  <a:moveTo>
                    <a:pt x="0" y="0"/>
                  </a:moveTo>
                  <a:lnTo>
                    <a:pt x="0" y="120000"/>
                  </a:lnTo>
                  <a:lnTo>
                    <a:pt x="120000" y="120000"/>
                  </a:lnTo>
                </a:path>
              </a:pathLst>
            </a:custGeom>
            <a:noFill/>
            <a:ln w="25400" cap="flat" cmpd="sng">
              <a:solidFill>
                <a:srgbClr val="487AA8"/>
              </a:solidFill>
              <a:prstDash val="solid"/>
              <a:round/>
              <a:headEnd type="none" w="sm" len="sm"/>
              <a:tailEnd type="none" w="sm" len="sm"/>
            </a:ln>
          </p:spPr>
          <p:txBody>
            <a:bodyPr/>
            <a:lstStyle/>
            <a:p>
              <a:endParaRPr lang="el-GR"/>
            </a:p>
          </p:txBody>
        </p:sp>
        <p:sp>
          <p:nvSpPr>
            <p:cNvPr id="15" name="Google Shape;165;p43"/>
            <p:cNvSpPr/>
            <p:nvPr/>
          </p:nvSpPr>
          <p:spPr>
            <a:xfrm>
              <a:off x="4393414" y="512513"/>
              <a:ext cx="686584" cy="566850"/>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487AA8"/>
              </a:solidFill>
              <a:prstDash val="solid"/>
              <a:round/>
              <a:headEnd type="none" w="sm" len="sm"/>
              <a:tailEnd type="none" w="sm" len="sm"/>
            </a:ln>
          </p:spPr>
          <p:txBody>
            <a:bodyPr/>
            <a:lstStyle/>
            <a:p>
              <a:endParaRPr lang="el-GR"/>
            </a:p>
          </p:txBody>
        </p:sp>
        <p:sp>
          <p:nvSpPr>
            <p:cNvPr id="16" name="Google Shape;166;p43"/>
            <p:cNvSpPr/>
            <p:nvPr/>
          </p:nvSpPr>
          <p:spPr>
            <a:xfrm>
              <a:off x="5034279" y="512513"/>
              <a:ext cx="91440" cy="2665941"/>
            </a:xfrm>
            <a:custGeom>
              <a:avLst/>
              <a:gdLst/>
              <a:ahLst/>
              <a:cxnLst/>
              <a:rect l="l" t="t" r="r" b="b"/>
              <a:pathLst>
                <a:path w="120000" h="120000" extrusionOk="0">
                  <a:moveTo>
                    <a:pt x="60000" y="0"/>
                  </a:moveTo>
                  <a:lnTo>
                    <a:pt x="60000" y="120000"/>
                  </a:lnTo>
                </a:path>
              </a:pathLst>
            </a:custGeom>
            <a:noFill/>
            <a:ln w="25400" cap="flat" cmpd="sng">
              <a:solidFill>
                <a:srgbClr val="487AA8"/>
              </a:solidFill>
              <a:prstDash val="solid"/>
              <a:round/>
              <a:headEnd type="none" w="sm" len="sm"/>
              <a:tailEnd type="none" w="sm" len="sm"/>
            </a:ln>
          </p:spPr>
          <p:txBody>
            <a:bodyPr/>
            <a:lstStyle/>
            <a:p>
              <a:endParaRPr lang="el-GR"/>
            </a:p>
          </p:txBody>
        </p:sp>
        <p:sp>
          <p:nvSpPr>
            <p:cNvPr id="17" name="Google Shape;167;p43"/>
            <p:cNvSpPr/>
            <p:nvPr/>
          </p:nvSpPr>
          <p:spPr>
            <a:xfrm>
              <a:off x="1057842" y="1691"/>
              <a:ext cx="8044314" cy="510821"/>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8;p43"/>
            <p:cNvSpPr txBox="1"/>
            <p:nvPr/>
          </p:nvSpPr>
          <p:spPr>
            <a:xfrm>
              <a:off x="1057842" y="-35266"/>
              <a:ext cx="8044315" cy="726348"/>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d-ID" sz="1400" b="0" i="0" u="none" strike="noStrike" cap="none">
                  <a:solidFill>
                    <a:schemeClr val="lt1"/>
                  </a:solidFill>
                  <a:ea typeface="Arial"/>
                  <a:cs typeface="Arial"/>
                  <a:sym typeface="Arial"/>
                </a:rPr>
                <a:t>Σύμφωνα με τις παραπάνω νομοθετικές πράξεις, κατά τα έτη 2013-2015, ορίστηκε το πλαίσιο δράσεων με σκοπό την πρόληψη και διάγνωση των περιστατικών ΣΒΕ, με στόχους:</a:t>
              </a:r>
              <a:endParaRPr sz="1400" b="0" i="0" u="none" strike="noStrike" cap="none">
                <a:solidFill>
                  <a:schemeClr val="lt1"/>
                </a:solidFill>
                <a:ea typeface="Arial"/>
                <a:cs typeface="Arial"/>
                <a:sym typeface="Arial"/>
              </a:endParaRPr>
            </a:p>
          </p:txBody>
        </p:sp>
        <p:sp>
          <p:nvSpPr>
            <p:cNvPr id="19" name="Google Shape;169;p43"/>
            <p:cNvSpPr/>
            <p:nvPr/>
          </p:nvSpPr>
          <p:spPr>
            <a:xfrm>
              <a:off x="1963268" y="3178454"/>
              <a:ext cx="6233462" cy="510821"/>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p43"/>
            <p:cNvSpPr txBox="1"/>
            <p:nvPr/>
          </p:nvSpPr>
          <p:spPr>
            <a:xfrm>
              <a:off x="1963268" y="3178454"/>
              <a:ext cx="6233462" cy="51082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a:solidFill>
                    <a:schemeClr val="lt1"/>
                  </a:solidFill>
                  <a:ea typeface="Arial"/>
                  <a:cs typeface="Arial"/>
                  <a:sym typeface="Arial"/>
                </a:rPr>
                <a:t>Ε</a:t>
              </a:r>
              <a:r>
                <a:rPr lang="id-ID" sz="1400" b="0" i="0" u="none" strike="noStrike" cap="none">
                  <a:solidFill>
                    <a:schemeClr val="lt1"/>
                  </a:solidFill>
                  <a:ea typeface="Arial"/>
                  <a:cs typeface="Arial"/>
                  <a:sym typeface="Arial"/>
                </a:rPr>
                <a:t>νεργό</a:t>
              </a:r>
              <a:r>
                <a:rPr lang="el-GR" sz="1400" b="0" i="0" u="none" strike="noStrike" cap="none">
                  <a:solidFill>
                    <a:schemeClr val="lt1"/>
                  </a:solidFill>
                  <a:ea typeface="Arial"/>
                  <a:cs typeface="Arial"/>
                  <a:sym typeface="Arial"/>
                </a:rPr>
                <a:t> </a:t>
              </a:r>
              <a:r>
                <a:rPr lang="id-ID" sz="1400" b="0" i="0" u="none" strike="noStrike" cap="none">
                  <a:solidFill>
                    <a:schemeClr val="lt1"/>
                  </a:solidFill>
                  <a:ea typeface="Arial"/>
                  <a:cs typeface="Arial"/>
                  <a:sym typeface="Arial"/>
                </a:rPr>
                <a:t>συμμετοχή της εκπαιδευτικής κοινότητας, της οικογένειας και της ευρύτερης τοπικής κοινότητας</a:t>
              </a:r>
              <a:r>
                <a:rPr lang="id-ID" sz="600" b="0" i="0" u="none" strike="noStrike" cap="none">
                  <a:solidFill>
                    <a:schemeClr val="lt1"/>
                  </a:solidFill>
                  <a:latin typeface="Arial"/>
                  <a:ea typeface="Arial"/>
                  <a:cs typeface="Arial"/>
                  <a:sym typeface="Arial"/>
                </a:rPr>
                <a:t>.</a:t>
              </a:r>
              <a:endParaRPr sz="600" b="0" i="0" u="none" strike="noStrike" cap="none">
                <a:solidFill>
                  <a:schemeClr val="lt1"/>
                </a:solidFill>
                <a:latin typeface="Arial"/>
                <a:ea typeface="Arial"/>
                <a:cs typeface="Arial"/>
                <a:sym typeface="Arial"/>
              </a:endParaRPr>
            </a:p>
          </p:txBody>
        </p:sp>
        <p:sp>
          <p:nvSpPr>
            <p:cNvPr id="21" name="Google Shape;171;p43"/>
            <p:cNvSpPr/>
            <p:nvPr/>
          </p:nvSpPr>
          <p:spPr>
            <a:xfrm>
              <a:off x="2121117" y="767448"/>
              <a:ext cx="2272297" cy="623830"/>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p43"/>
            <p:cNvSpPr txBox="1"/>
            <p:nvPr/>
          </p:nvSpPr>
          <p:spPr>
            <a:xfrm>
              <a:off x="2121117" y="767448"/>
              <a:ext cx="2272297" cy="623830"/>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d-ID" sz="1400" b="0" i="0" u="none" strike="noStrike" cap="none">
                  <a:solidFill>
                    <a:schemeClr val="lt1"/>
                  </a:solidFill>
                  <a:ea typeface="Arial"/>
                  <a:cs typeface="Arial"/>
                  <a:sym typeface="Arial"/>
                </a:rPr>
                <a:t>δημιουργία μόνιμης δομής πρόληψης</a:t>
              </a:r>
              <a:endParaRPr sz="1400" b="0" i="0" u="none" strike="noStrike" cap="none">
                <a:solidFill>
                  <a:schemeClr val="lt1"/>
                </a:solidFill>
                <a:ea typeface="Arial"/>
                <a:cs typeface="Arial"/>
                <a:sym typeface="Arial"/>
              </a:endParaRPr>
            </a:p>
          </p:txBody>
        </p:sp>
        <p:sp>
          <p:nvSpPr>
            <p:cNvPr id="23" name="Google Shape;173;p43"/>
            <p:cNvSpPr/>
            <p:nvPr/>
          </p:nvSpPr>
          <p:spPr>
            <a:xfrm>
              <a:off x="5187272" y="727058"/>
              <a:ext cx="3068106" cy="685062"/>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4;p43"/>
            <p:cNvSpPr txBox="1"/>
            <p:nvPr/>
          </p:nvSpPr>
          <p:spPr>
            <a:xfrm>
              <a:off x="5187272" y="727058"/>
              <a:ext cx="3068106" cy="685062"/>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d-ID" sz="1400" b="0" i="0" u="none" strike="noStrike" cap="none">
                  <a:solidFill>
                    <a:schemeClr val="lt1"/>
                  </a:solidFill>
                  <a:ea typeface="Arial"/>
                  <a:cs typeface="Arial"/>
                  <a:sym typeface="Arial"/>
                </a:rPr>
                <a:t>επιμόρφωση των στελεχών εκπαίδευσης και των εκπαιδευτικών</a:t>
              </a:r>
              <a:endParaRPr sz="1400" b="0" i="0" u="none" strike="noStrike" cap="none">
                <a:solidFill>
                  <a:schemeClr val="lt1"/>
                </a:solidFill>
                <a:ea typeface="Arial"/>
                <a:cs typeface="Arial"/>
                <a:sym typeface="Arial"/>
              </a:endParaRPr>
            </a:p>
          </p:txBody>
        </p:sp>
        <p:sp>
          <p:nvSpPr>
            <p:cNvPr id="25" name="Google Shape;175;p43"/>
            <p:cNvSpPr/>
            <p:nvPr/>
          </p:nvSpPr>
          <p:spPr>
            <a:xfrm>
              <a:off x="2101808" y="1626665"/>
              <a:ext cx="1848938" cy="510821"/>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6;p43"/>
            <p:cNvSpPr txBox="1"/>
            <p:nvPr/>
          </p:nvSpPr>
          <p:spPr>
            <a:xfrm>
              <a:off x="2163361" y="1603132"/>
              <a:ext cx="1848938" cy="51082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d-ID" sz="1400" b="0" i="0" u="none" strike="noStrike" cap="none">
                  <a:solidFill>
                    <a:schemeClr val="lt1"/>
                  </a:solidFill>
                  <a:ea typeface="Arial"/>
                  <a:cs typeface="Arial"/>
                  <a:sym typeface="Arial"/>
                </a:rPr>
                <a:t>καταγραφή</a:t>
              </a:r>
              <a:endParaRPr sz="1400" b="0" i="0" u="none" strike="noStrike" cap="none">
                <a:solidFill>
                  <a:schemeClr val="lt1"/>
                </a:solidFill>
                <a:ea typeface="Arial"/>
                <a:cs typeface="Arial"/>
                <a:sym typeface="Arial"/>
              </a:endParaRPr>
            </a:p>
          </p:txBody>
        </p:sp>
        <p:sp>
          <p:nvSpPr>
            <p:cNvPr id="27" name="Google Shape;177;p43"/>
            <p:cNvSpPr/>
            <p:nvPr/>
          </p:nvSpPr>
          <p:spPr>
            <a:xfrm>
              <a:off x="5156162" y="1632831"/>
              <a:ext cx="3032839" cy="510821"/>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p43"/>
            <p:cNvSpPr txBox="1"/>
            <p:nvPr/>
          </p:nvSpPr>
          <p:spPr>
            <a:xfrm>
              <a:off x="5156162" y="1632831"/>
              <a:ext cx="3032839" cy="51082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d-ID" sz="1400" b="0" i="0" u="none" strike="noStrike" cap="none">
                  <a:solidFill>
                    <a:schemeClr val="lt1"/>
                  </a:solidFill>
                  <a:ea typeface="Arial"/>
                  <a:cs typeface="Arial"/>
                  <a:sym typeface="Arial"/>
                </a:rPr>
                <a:t>πρόληψη</a:t>
              </a:r>
              <a:endParaRPr/>
            </a:p>
          </p:txBody>
        </p:sp>
        <p:sp>
          <p:nvSpPr>
            <p:cNvPr id="29" name="Google Shape;179;p43"/>
            <p:cNvSpPr/>
            <p:nvPr/>
          </p:nvSpPr>
          <p:spPr>
            <a:xfrm>
              <a:off x="2101808" y="2352032"/>
              <a:ext cx="2870918" cy="611877"/>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0;p43"/>
            <p:cNvSpPr txBox="1"/>
            <p:nvPr/>
          </p:nvSpPr>
          <p:spPr>
            <a:xfrm>
              <a:off x="2101808" y="2352032"/>
              <a:ext cx="2870918" cy="611877"/>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d-ID" sz="1400" b="0" i="0" u="none" strike="noStrike" cap="none">
                  <a:solidFill>
                    <a:schemeClr val="lt1"/>
                  </a:solidFill>
                  <a:ea typeface="Arial"/>
                  <a:cs typeface="Arial"/>
                  <a:sym typeface="Arial"/>
                </a:rPr>
                <a:t>έγκαιρη διάγνωση και αντιμετώπιση σε πρώιμο στάδιο των περιστατικών</a:t>
              </a:r>
              <a:endParaRPr sz="1400" b="0" i="0" u="none" strike="noStrike" cap="none">
                <a:solidFill>
                  <a:schemeClr val="lt1"/>
                </a:solidFill>
                <a:ea typeface="Arial"/>
                <a:cs typeface="Arial"/>
                <a:sym typeface="Arial"/>
              </a:endParaRPr>
            </a:p>
          </p:txBody>
        </p:sp>
        <p:sp>
          <p:nvSpPr>
            <p:cNvPr id="31" name="Google Shape;181;p43"/>
            <p:cNvSpPr/>
            <p:nvPr/>
          </p:nvSpPr>
          <p:spPr>
            <a:xfrm>
              <a:off x="5179599" y="2333510"/>
              <a:ext cx="2341513" cy="510821"/>
            </a:xfrm>
            <a:prstGeom prst="rect">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2;p43"/>
            <p:cNvSpPr txBox="1"/>
            <p:nvPr/>
          </p:nvSpPr>
          <p:spPr>
            <a:xfrm>
              <a:off x="5179599" y="2333510"/>
              <a:ext cx="2341513" cy="51082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d-ID" sz="1400" b="0" i="0" u="none" strike="noStrike" cap="none">
                  <a:solidFill>
                    <a:schemeClr val="lt1"/>
                  </a:solidFill>
                  <a:ea typeface="Arial"/>
                  <a:cs typeface="Arial"/>
                  <a:sym typeface="Arial"/>
                </a:rPr>
                <a:t>ευαισθητοποίηση</a:t>
              </a:r>
              <a:endParaRPr/>
            </a:p>
          </p:txBody>
        </p:sp>
      </p:grpSp>
      <p:pic>
        <p:nvPicPr>
          <p:cNvPr id="4" name="Εικόνα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15005" y="345929"/>
            <a:ext cx="3546095" cy="5318809"/>
          </a:xfrm>
          <a:prstGeom prst="rect">
            <a:avLst/>
          </a:prstGeom>
        </p:spPr>
      </p:pic>
      <p:sp>
        <p:nvSpPr>
          <p:cNvPr id="34" name="Ορθογώνιο 33"/>
          <p:cNvSpPr/>
          <p:nvPr/>
        </p:nvSpPr>
        <p:spPr>
          <a:xfrm>
            <a:off x="10940102" y="5432813"/>
            <a:ext cx="1216622" cy="230832"/>
          </a:xfrm>
          <a:prstGeom prst="rect">
            <a:avLst/>
          </a:prstGeom>
        </p:spPr>
        <p:txBody>
          <a:bodyPr wrap="square">
            <a:spAutoFit/>
          </a:bodyPr>
          <a:lstStyle/>
          <a:p>
            <a:r>
              <a:rPr lang="el-GR" sz="900"/>
              <a:t>Εικόνα: </a:t>
            </a:r>
            <a:r>
              <a:rPr lang="en-US" sz="900">
                <a:hlinkClick r:id="rId5" action="ppaction://hlinkfile"/>
              </a:rPr>
              <a:t>Freepik.com</a:t>
            </a:r>
            <a:endParaRPr lang="el-GR" sz="900"/>
          </a:p>
        </p:txBody>
      </p:sp>
      <p:pic>
        <p:nvPicPr>
          <p:cNvPr id="33" name="Εικόνα 3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429386" y="5917802"/>
            <a:ext cx="1425895" cy="399250"/>
          </a:xfrm>
          <a:prstGeom prst="rect">
            <a:avLst/>
          </a:prstGeom>
        </p:spPr>
      </p:pic>
    </p:spTree>
    <p:extLst>
      <p:ext uri="{BB962C8B-B14F-4D97-AF65-F5344CB8AC3E}">
        <p14:creationId xmlns:p14="http://schemas.microsoft.com/office/powerpoint/2010/main" val="3581221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p:nvPr/>
        </p:nvSpPr>
        <p:spPr>
          <a:xfrm>
            <a:off x="0" y="5831840"/>
            <a:ext cx="12192000" cy="607060"/>
          </a:xfrm>
          <a:prstGeom prst="rect">
            <a:avLst/>
          </a:prstGeom>
          <a:solidFill>
            <a:srgbClr val="00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4"/>
          <p:cNvPicPr preferRelativeResize="0"/>
          <p:nvPr/>
        </p:nvPicPr>
        <p:blipFill rotWithShape="1">
          <a:blip r:embed="rId3">
            <a:alphaModFix/>
          </a:blip>
          <a:srcRect/>
          <a:stretch/>
        </p:blipFill>
        <p:spPr>
          <a:xfrm>
            <a:off x="10312401" y="5911188"/>
            <a:ext cx="1697214" cy="449460"/>
          </a:xfrm>
          <a:prstGeom prst="rect">
            <a:avLst/>
          </a:prstGeom>
          <a:noFill/>
          <a:ln>
            <a:noFill/>
          </a:ln>
        </p:spPr>
      </p:pic>
      <p:pic>
        <p:nvPicPr>
          <p:cNvPr id="157" name="Google Shape;157;p4"/>
          <p:cNvPicPr preferRelativeResize="0">
            <a:picLocks noGrp="1"/>
          </p:cNvPicPr>
          <p:nvPr>
            <p:ph type="pic" idx="2"/>
          </p:nvPr>
        </p:nvPicPr>
        <p:blipFill rotWithShape="1">
          <a:blip r:embed="rId4">
            <a:alphaModFix/>
          </a:blip>
          <a:srcRect l="43" r="43"/>
          <a:stretch/>
        </p:blipFill>
        <p:spPr>
          <a:prstGeom prst="rect">
            <a:avLst/>
          </a:prstGeom>
          <a:noFill/>
          <a:ln>
            <a:noFill/>
          </a:ln>
        </p:spPr>
      </p:pic>
      <p:sp>
        <p:nvSpPr>
          <p:cNvPr id="2" name="TextBox 1">
            <a:extLst>
              <a:ext uri="{FF2B5EF4-FFF2-40B4-BE49-F238E27FC236}">
                <a16:creationId xmlns:a16="http://schemas.microsoft.com/office/drawing/2014/main" id="{BAFF7966-9AED-4B85-96CF-EDE996C17061}"/>
              </a:ext>
            </a:extLst>
          </p:cNvPr>
          <p:cNvSpPr txBox="1"/>
          <p:nvPr/>
        </p:nvSpPr>
        <p:spPr>
          <a:xfrm>
            <a:off x="5369150" y="319482"/>
            <a:ext cx="6364948" cy="830997"/>
          </a:xfrm>
          <a:prstGeom prst="rect">
            <a:avLst/>
          </a:prstGeom>
          <a:noFill/>
        </p:spPr>
        <p:txBody>
          <a:bodyPr wrap="none" rtlCol="0">
            <a:spAutoFit/>
          </a:bodyPr>
          <a:lstStyle/>
          <a:p>
            <a:r>
              <a:rPr lang="el-GR" sz="2400" b="1"/>
              <a:t>Νομοθετικό πλαίσιο Ε.ΒΙ.Ε στην Ελλάδα 2021- …</a:t>
            </a:r>
          </a:p>
          <a:p>
            <a:endParaRPr lang="el-GR" sz="2400" b="1"/>
          </a:p>
        </p:txBody>
      </p:sp>
      <p:sp>
        <p:nvSpPr>
          <p:cNvPr id="3" name="TextBox 2">
            <a:extLst>
              <a:ext uri="{FF2B5EF4-FFF2-40B4-BE49-F238E27FC236}">
                <a16:creationId xmlns:a16="http://schemas.microsoft.com/office/drawing/2014/main" id="{5AAF4CCD-D3A5-4502-95B8-228A7F252089}"/>
              </a:ext>
            </a:extLst>
          </p:cNvPr>
          <p:cNvSpPr txBox="1"/>
          <p:nvPr/>
        </p:nvSpPr>
        <p:spPr>
          <a:xfrm>
            <a:off x="5390342" y="908036"/>
            <a:ext cx="6322565" cy="369332"/>
          </a:xfrm>
          <a:prstGeom prst="rect">
            <a:avLst/>
          </a:prstGeom>
          <a:noFill/>
        </p:spPr>
        <p:txBody>
          <a:bodyPr wrap="none" rtlCol="0">
            <a:spAutoFit/>
          </a:bodyPr>
          <a:lstStyle/>
          <a:p>
            <a:r>
              <a:rPr lang="el-GR" sz="1800" b="1" i="0" u="none" strike="noStrike">
                <a:solidFill>
                  <a:srgbClr val="000000"/>
                </a:solidFill>
                <a:effectLst/>
                <a:latin typeface="Calibri" panose="020F0502020204030204" pitchFamily="34" charset="0"/>
                <a:hlinkClick r:id="rId5"/>
              </a:rPr>
              <a:t> </a:t>
            </a:r>
            <a:r>
              <a:rPr lang="el-GR" sz="1800" b="1" i="0" u="sng" strike="noStrike">
                <a:solidFill>
                  <a:srgbClr val="1155CC"/>
                </a:solidFill>
                <a:effectLst/>
                <a:latin typeface="Calibri" panose="020F0502020204030204" pitchFamily="34" charset="0"/>
                <a:hlinkClick r:id="rId5"/>
              </a:rPr>
              <a:t> </a:t>
            </a:r>
            <a:r>
              <a:rPr lang="el-GR" sz="1600" b="1" i="0" u="sng" strike="noStrike">
                <a:solidFill>
                  <a:srgbClr val="1155CC"/>
                </a:solidFill>
                <a:effectLst/>
                <a:latin typeface="+mn-lt"/>
                <a:hlinkClick r:id="rId5"/>
              </a:rPr>
              <a:t>Υπουργική</a:t>
            </a:r>
            <a:r>
              <a:rPr lang="el-GR" sz="1800" b="1" i="0" u="sng" strike="noStrike">
                <a:solidFill>
                  <a:srgbClr val="1155CC"/>
                </a:solidFill>
                <a:effectLst/>
                <a:latin typeface="Calibri" panose="020F0502020204030204" pitchFamily="34" charset="0"/>
                <a:hlinkClick r:id="rId5"/>
              </a:rPr>
              <a:t> Απόφαση 13423/ΓΔ4/2021 - ΦΕΚ 491/Β/9-2-2021</a:t>
            </a:r>
            <a:endParaRPr lang="el-GR"/>
          </a:p>
        </p:txBody>
      </p:sp>
      <p:sp>
        <p:nvSpPr>
          <p:cNvPr id="4" name="TextBox 3">
            <a:extLst>
              <a:ext uri="{FF2B5EF4-FFF2-40B4-BE49-F238E27FC236}">
                <a16:creationId xmlns:a16="http://schemas.microsoft.com/office/drawing/2014/main" id="{8D9B278E-B364-4DF6-82C7-F962A17D0800}"/>
              </a:ext>
            </a:extLst>
          </p:cNvPr>
          <p:cNvSpPr txBox="1"/>
          <p:nvPr/>
        </p:nvSpPr>
        <p:spPr>
          <a:xfrm>
            <a:off x="5250873" y="1356716"/>
            <a:ext cx="6400800" cy="4062651"/>
          </a:xfrm>
          <a:prstGeom prst="rect">
            <a:avLst/>
          </a:prstGeom>
          <a:noFill/>
        </p:spPr>
        <p:txBody>
          <a:bodyPr wrap="square" rtlCol="0">
            <a:spAutoFit/>
          </a:bodyPr>
          <a:lstStyle/>
          <a:p>
            <a:pPr marL="285750" indent="-285750" algn="just">
              <a:buFont typeface="Arial" panose="020B0604020202020204" pitchFamily="34" charset="0"/>
              <a:buChar char="•"/>
            </a:pPr>
            <a:r>
              <a:rPr lang="el-GR" sz="1600"/>
              <a:t>Από το  σχολικό έτος  2020-2021 και εφεξής, κάθε σχολική μονάδα </a:t>
            </a:r>
          </a:p>
          <a:p>
            <a:pPr algn="just"/>
            <a:r>
              <a:rPr lang="el-GR" sz="1600"/>
              <a:t>Πρωτοβάθμιας και Δευτεροβάθμιας Εκπαίδευσης οφείλει να έχει εγκεκριμένο Εσωτερικό Κανονισμό Λειτουργίας στον οποίο αναφέρονται θέματα σχετικά με τη λειτουργία της.</a:t>
            </a:r>
          </a:p>
          <a:p>
            <a:pPr algn="just"/>
            <a:endParaRPr lang="el-GR" sz="1600"/>
          </a:p>
          <a:p>
            <a:pPr marL="285750" indent="-285750" algn="just">
              <a:buFont typeface="Arial" panose="020B0604020202020204" pitchFamily="34" charset="0"/>
              <a:buChar char="•"/>
            </a:pPr>
            <a:r>
              <a:rPr lang="el-GR" sz="1600"/>
              <a:t>Οι κεντρικοί άξονες του Εσωτερικού Κανονισμού είναι: </a:t>
            </a:r>
          </a:p>
          <a:p>
            <a:pPr algn="just"/>
            <a:r>
              <a:rPr lang="el-GR" sz="1600"/>
              <a:t>α) Προσέλευση – παραμονή, </a:t>
            </a:r>
          </a:p>
          <a:p>
            <a:pPr algn="just"/>
            <a:r>
              <a:rPr lang="el-GR" sz="1600"/>
              <a:t>β) Συμπεριφορά μαθητών/τριών,  </a:t>
            </a:r>
          </a:p>
          <a:p>
            <a:pPr algn="just"/>
            <a:r>
              <a:rPr lang="el-GR" sz="1600"/>
              <a:t>γ) Πρόληψη περιστατικών Βίας και Σχολικού εκφοβισμού, </a:t>
            </a:r>
          </a:p>
          <a:p>
            <a:pPr algn="just"/>
            <a:r>
              <a:rPr lang="el-GR" sz="1600"/>
              <a:t>δ) Σχολικές εκδηλώσεις – Δραστηριότητες και </a:t>
            </a:r>
          </a:p>
          <a:p>
            <a:pPr algn="just"/>
            <a:r>
              <a:rPr lang="el-GR" sz="1600"/>
              <a:t>ε) Συνεργασία Σχολείου - Οικογένειας - Συλλόγου Γονέων/Κηδεμόνων.</a:t>
            </a:r>
          </a:p>
          <a:p>
            <a:pPr algn="just"/>
            <a:endParaRPr lang="el-GR" sz="1600"/>
          </a:p>
          <a:p>
            <a:pPr marL="285750" indent="-285750" algn="just">
              <a:buFont typeface="Arial" panose="020B0604020202020204" pitchFamily="34" charset="0"/>
              <a:buChar char="•"/>
            </a:pPr>
            <a:r>
              <a:rPr lang="el-GR" sz="1600"/>
              <a:t>Ο Εσωτερικός Κανονισμός Λειτουργίας επικαιροποιείται κάθε</a:t>
            </a:r>
          </a:p>
          <a:p>
            <a:pPr algn="just"/>
            <a:r>
              <a:rPr lang="el-GR" sz="1600"/>
              <a:t>σχολικό έτος και είναι το θεμέλιο πάνω στο οποίο μπορεί το Σχολείο να οικοδομήσει για να πετύχει τους στόχους και το όραμά του</a:t>
            </a:r>
          </a:p>
          <a:p>
            <a:pPr marL="285750" indent="-285750" algn="just">
              <a:buFont typeface="Arial" panose="020B0604020202020204" pitchFamily="34" charset="0"/>
              <a:buChar char="•"/>
            </a:pPr>
            <a:endParaRPr lang="el-GR" b="1"/>
          </a:p>
        </p:txBody>
      </p:sp>
      <p:pic>
        <p:nvPicPr>
          <p:cNvPr id="9" name="Εικόνα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14219" y="5961398"/>
            <a:ext cx="1425895" cy="399250"/>
          </a:xfrm>
          <a:prstGeom prst="rect">
            <a:avLst/>
          </a:prstGeom>
        </p:spPr>
      </p:pic>
    </p:spTree>
    <p:extLst>
      <p:ext uri="{BB962C8B-B14F-4D97-AF65-F5344CB8AC3E}">
        <p14:creationId xmlns:p14="http://schemas.microsoft.com/office/powerpoint/2010/main" val="203205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12" name="Isosceles Triangle 11"/>
          <p:cNvSpPr/>
          <p:nvPr/>
        </p:nvSpPr>
        <p:spPr>
          <a:xfrm rot="10800000">
            <a:off x="8897212" y="4113846"/>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883879" y="4409667"/>
            <a:ext cx="4344777" cy="1815882"/>
          </a:xfrm>
          <a:prstGeom prst="rect">
            <a:avLst/>
          </a:prstGeom>
          <a:noFill/>
        </p:spPr>
        <p:txBody>
          <a:bodyPr wrap="square" rtlCol="0">
            <a:spAutoFit/>
          </a:bodyPr>
          <a:lstStyle/>
          <a:p>
            <a:pPr algn="ctr"/>
            <a:r>
              <a:rPr lang="el-GR" sz="2800" b="1"/>
              <a:t>4η Θεματική Ενότητα: Υποστηρικτικά Δίκτυα και Υπηρεσίες που λειτουργούν στην κοινότητα </a:t>
            </a:r>
            <a:endParaRPr lang="id-ID" sz="2800" b="1">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65242" y="2894286"/>
            <a:ext cx="3230698" cy="851424"/>
          </a:xfrm>
          <a:prstGeom prst="rect">
            <a:avLst/>
          </a:prstGeom>
        </p:spPr>
      </p:pic>
      <p:pic>
        <p:nvPicPr>
          <p:cNvPr id="8" name="Εικόνα 7"/>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1121" y="4261756"/>
            <a:ext cx="6421121" cy="2595525"/>
          </a:xfrm>
          <a:prstGeom prst="rect">
            <a:avLst/>
          </a:prstGeom>
        </p:spPr>
      </p:pic>
      <p:pic>
        <p:nvPicPr>
          <p:cNvPr id="2" name="Εικόνα 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51989" y="1782678"/>
            <a:ext cx="4808555" cy="1346395"/>
          </a:xfrm>
          <a:prstGeom prst="rect">
            <a:avLst/>
          </a:prstGeom>
        </p:spPr>
      </p:pic>
    </p:spTree>
    <p:extLst>
      <p:ext uri="{BB962C8B-B14F-4D97-AF65-F5344CB8AC3E}">
        <p14:creationId xmlns:p14="http://schemas.microsoft.com/office/powerpoint/2010/main" val="2695356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5"/>
          <p:cNvPicPr preferRelativeResize="0">
            <a:picLocks noGrp="1"/>
          </p:cNvPicPr>
          <p:nvPr>
            <p:ph type="pic" idx="2"/>
          </p:nvPr>
        </p:nvPicPr>
        <p:blipFill rotWithShape="1">
          <a:blip r:embed="rId3">
            <a:alphaModFix/>
          </a:blip>
          <a:srcRect l="43" r="43"/>
          <a:stretch/>
        </p:blipFill>
        <p:spPr>
          <a:prstGeom prst="rect">
            <a:avLst/>
          </a:prstGeom>
          <a:noFill/>
          <a:ln>
            <a:noFill/>
          </a:ln>
        </p:spPr>
      </p:pic>
      <p:sp>
        <p:nvSpPr>
          <p:cNvPr id="164" name="Google Shape;164;p5"/>
          <p:cNvSpPr/>
          <p:nvPr/>
        </p:nvSpPr>
        <p:spPr>
          <a:xfrm>
            <a:off x="0" y="5831840"/>
            <a:ext cx="8497614" cy="607060"/>
          </a:xfrm>
          <a:prstGeom prst="rect">
            <a:avLst/>
          </a:prstGeom>
          <a:solidFill>
            <a:srgbClr val="00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5"/>
          <p:cNvPicPr preferRelativeResize="0"/>
          <p:nvPr/>
        </p:nvPicPr>
        <p:blipFill rotWithShape="1">
          <a:blip r:embed="rId4">
            <a:alphaModFix/>
          </a:blip>
          <a:srcRect/>
          <a:stretch/>
        </p:blipFill>
        <p:spPr>
          <a:xfrm>
            <a:off x="398980" y="5911188"/>
            <a:ext cx="1697214" cy="449460"/>
          </a:xfrm>
          <a:prstGeom prst="rect">
            <a:avLst/>
          </a:prstGeom>
          <a:noFill/>
          <a:ln>
            <a:noFill/>
          </a:ln>
        </p:spPr>
      </p:pic>
      <p:sp>
        <p:nvSpPr>
          <p:cNvPr id="2" name="TextBox 1">
            <a:extLst>
              <a:ext uri="{FF2B5EF4-FFF2-40B4-BE49-F238E27FC236}">
                <a16:creationId xmlns:a16="http://schemas.microsoft.com/office/drawing/2014/main" id="{B7D4EB4C-C5AB-47FE-B7FE-4CE749148623}"/>
              </a:ext>
            </a:extLst>
          </p:cNvPr>
          <p:cNvSpPr txBox="1"/>
          <p:nvPr/>
        </p:nvSpPr>
        <p:spPr>
          <a:xfrm>
            <a:off x="1296785" y="653099"/>
            <a:ext cx="4322618" cy="369332"/>
          </a:xfrm>
          <a:prstGeom prst="rect">
            <a:avLst/>
          </a:prstGeom>
          <a:noFill/>
        </p:spPr>
        <p:txBody>
          <a:bodyPr wrap="square" rtlCol="0">
            <a:spAutoFit/>
          </a:bodyPr>
          <a:lstStyle/>
          <a:p>
            <a:pPr algn="ctr"/>
            <a:r>
              <a:rPr lang="el-GR" sz="1800" i="0" u="sng" strike="noStrike">
                <a:solidFill>
                  <a:srgbClr val="1155CC"/>
                </a:solidFill>
                <a:effectLst/>
                <a:latin typeface="Calibri" panose="020F0502020204030204" pitchFamily="34" charset="0"/>
                <a:hlinkClick r:id="rId5"/>
              </a:rPr>
              <a:t>Νόμος </a:t>
            </a:r>
            <a:r>
              <a:rPr lang="el-GR" sz="1600" i="0" u="sng" strike="noStrike">
                <a:solidFill>
                  <a:srgbClr val="1155CC"/>
                </a:solidFill>
                <a:effectLst/>
                <a:hlinkClick r:id="rId5"/>
              </a:rPr>
              <a:t>5029/2023</a:t>
            </a:r>
            <a:r>
              <a:rPr lang="el-GR" sz="1800" i="0" u="sng" strike="noStrike">
                <a:solidFill>
                  <a:srgbClr val="1155CC"/>
                </a:solidFill>
                <a:effectLst/>
                <a:latin typeface="Calibri" panose="020F0502020204030204" pitchFamily="34" charset="0"/>
                <a:hlinkClick r:id="rId5"/>
              </a:rPr>
              <a:t> - ΦΕΚ Α 55/10.03.2023 </a:t>
            </a:r>
            <a:endParaRPr lang="el-GR" sz="1800" i="0" u="sng" strike="noStrike">
              <a:solidFill>
                <a:srgbClr val="1155CC"/>
              </a:solidFill>
              <a:effectLst/>
              <a:latin typeface="Calibri" panose="020F0502020204030204" pitchFamily="34" charset="0"/>
            </a:endParaRPr>
          </a:p>
        </p:txBody>
      </p:sp>
      <p:sp>
        <p:nvSpPr>
          <p:cNvPr id="3" name="TextBox 2">
            <a:extLst>
              <a:ext uri="{FF2B5EF4-FFF2-40B4-BE49-F238E27FC236}">
                <a16:creationId xmlns:a16="http://schemas.microsoft.com/office/drawing/2014/main" id="{F768725C-1852-4137-B763-9B7D9DBE1D8E}"/>
              </a:ext>
            </a:extLst>
          </p:cNvPr>
          <p:cNvSpPr txBox="1"/>
          <p:nvPr/>
        </p:nvSpPr>
        <p:spPr>
          <a:xfrm>
            <a:off x="246315" y="1041893"/>
            <a:ext cx="7431742" cy="4585871"/>
          </a:xfrm>
          <a:prstGeom prst="rect">
            <a:avLst/>
          </a:prstGeom>
          <a:noFill/>
        </p:spPr>
        <p:txBody>
          <a:bodyPr wrap="square" rtlCol="0">
            <a:spAutoFit/>
          </a:bodyPr>
          <a:lstStyle/>
          <a:p>
            <a:endParaRPr lang="el-GR" sz="1600">
              <a:solidFill>
                <a:srgbClr val="00B0F0"/>
              </a:solidFill>
            </a:endParaRPr>
          </a:p>
          <a:p>
            <a:r>
              <a:rPr lang="el-GR" sz="1600">
                <a:solidFill>
                  <a:srgbClr val="00B0F0"/>
                </a:solidFill>
              </a:rPr>
              <a:t>Άρθρο 4</a:t>
            </a:r>
          </a:p>
          <a:p>
            <a:r>
              <a:rPr lang="el-GR" sz="1600">
                <a:solidFill>
                  <a:srgbClr val="00B0F0"/>
                </a:solidFill>
              </a:rPr>
              <a:t>Ορισμοί ενδοσχολικής βίας και εκφοβισμού</a:t>
            </a:r>
          </a:p>
          <a:p>
            <a:r>
              <a:rPr lang="el-GR" sz="1600"/>
              <a:t>Κάθε μορφή σωματικής, λεκτικής, ψυχολογικής, συναισθηματικής, κοινωνικής, ρατσιστικής, σεξουαλικής, ηλεκτρονικής, διαδικτυακής ή άλλης βίας και παραβατικής συμπεριφοράς, που πλήττει τη σχολική κοινότητα και διαταράσσει την εκπαιδευτική διαδικασία συνιστά ενδοσχολική βία και εκφοβισμό. </a:t>
            </a:r>
          </a:p>
          <a:p>
            <a:endParaRPr lang="el-GR"/>
          </a:p>
          <a:p>
            <a:r>
              <a:rPr lang="el-GR" sz="1600">
                <a:solidFill>
                  <a:srgbClr val="00B0F0"/>
                </a:solidFill>
              </a:rPr>
              <a:t>Άρθρο 5 </a:t>
            </a:r>
          </a:p>
          <a:p>
            <a:r>
              <a:rPr lang="el-GR" sz="1600">
                <a:solidFill>
                  <a:srgbClr val="00B0F0"/>
                </a:solidFill>
              </a:rPr>
              <a:t>Δράσεις και προγράμματα</a:t>
            </a:r>
            <a:endParaRPr lang="en-US" sz="1600">
              <a:solidFill>
                <a:srgbClr val="00B0F0"/>
              </a:solidFill>
            </a:endParaRPr>
          </a:p>
          <a:p>
            <a:r>
              <a:rPr lang="el-GR" sz="1600"/>
              <a:t>Αναφέρονται ενδεικτικά δράσεις και προγράμματα που οργανώνονται, σχεδιάζονται και υλοποιούνται για την πρόληψη και αντιμετώπιση της ενδοσχολικής βίας και του εκφοβισμού από το </a:t>
            </a:r>
            <a:r>
              <a:rPr lang="el-GR" sz="1600">
                <a:solidFill>
                  <a:srgbClr val="00B050"/>
                </a:solidFill>
              </a:rPr>
              <a:t>Υπουργείο Παιδείας</a:t>
            </a:r>
            <a:r>
              <a:rPr lang="en-US" sz="1600">
                <a:solidFill>
                  <a:srgbClr val="00B050"/>
                </a:solidFill>
              </a:rPr>
              <a:t>, </a:t>
            </a:r>
            <a:r>
              <a:rPr lang="el-GR" sz="1600">
                <a:solidFill>
                  <a:srgbClr val="00B050"/>
                </a:solidFill>
              </a:rPr>
              <a:t>Θρησκευμάτων</a:t>
            </a:r>
            <a:r>
              <a:rPr lang="en-US" sz="1600">
                <a:solidFill>
                  <a:srgbClr val="00B050"/>
                </a:solidFill>
              </a:rPr>
              <a:t> </a:t>
            </a:r>
            <a:r>
              <a:rPr lang="el-GR" sz="1600">
                <a:solidFill>
                  <a:srgbClr val="00B050"/>
                </a:solidFill>
              </a:rPr>
              <a:t>και Αθλητισμού (ΥΠΑΙΘΑ)</a:t>
            </a:r>
            <a:r>
              <a:rPr lang="el-GR" sz="1600"/>
              <a:t>, σε συνεργασία με το </a:t>
            </a:r>
            <a:r>
              <a:rPr lang="el-GR" sz="1600">
                <a:solidFill>
                  <a:srgbClr val="00B050"/>
                </a:solidFill>
              </a:rPr>
              <a:t>Ινστιτούτο Εκπαιδευτικής Πολιτικής (Ι.Ε.Π.)</a:t>
            </a:r>
            <a:r>
              <a:rPr lang="el-GR" sz="1600"/>
              <a:t>, το </a:t>
            </a:r>
            <a:r>
              <a:rPr lang="el-GR" sz="1600">
                <a:solidFill>
                  <a:srgbClr val="00B050"/>
                </a:solidFill>
              </a:rPr>
              <a:t>Ινστιτούτο Τεχνολογίας Υπολογιστών και Εκδόσεων (Ι.Τ.Υ.Ε.) «Διόφαντος»</a:t>
            </a:r>
            <a:r>
              <a:rPr lang="el-GR" sz="1600"/>
              <a:t>, </a:t>
            </a:r>
            <a:r>
              <a:rPr lang="el-GR" sz="1600">
                <a:solidFill>
                  <a:srgbClr val="00B050"/>
                </a:solidFill>
              </a:rPr>
              <a:t>πανεπιστημιακούς και κρατικούς φορείς, εθελοντικές οργανώσεις, οργανώσεις της κοινωνίας των πολιτών, ερευνητικά κέντρα, </a:t>
            </a:r>
            <a:r>
              <a:rPr lang="el-GR" sz="1600"/>
              <a:t>καθώς και οποιονδήποτε </a:t>
            </a:r>
            <a:r>
              <a:rPr lang="el-GR" sz="1600">
                <a:solidFill>
                  <a:srgbClr val="00B050"/>
                </a:solidFill>
              </a:rPr>
              <a:t>άλλον τρίτο φορέα </a:t>
            </a:r>
            <a:r>
              <a:rPr lang="el-GR" sz="1600"/>
              <a:t>κρίνεται αναγκαίο.</a:t>
            </a:r>
          </a:p>
          <a:p>
            <a:endParaRPr lang="el-GR"/>
          </a:p>
        </p:txBody>
      </p:sp>
      <p:sp>
        <p:nvSpPr>
          <p:cNvPr id="4" name="Ορθογώνιο 3"/>
          <p:cNvSpPr/>
          <p:nvPr/>
        </p:nvSpPr>
        <p:spPr>
          <a:xfrm>
            <a:off x="1394195" y="356664"/>
            <a:ext cx="4127798" cy="369332"/>
          </a:xfrm>
          <a:prstGeom prst="rect">
            <a:avLst/>
          </a:prstGeom>
        </p:spPr>
        <p:txBody>
          <a:bodyPr wrap="none">
            <a:spAutoFit/>
          </a:bodyPr>
          <a:lstStyle/>
          <a:p>
            <a:pPr algn="ctr"/>
            <a:r>
              <a:rPr lang="el-GR" b="1"/>
              <a:t>«Ζούμε Αρμονικά Μαζί Σπάμε τη Σιωπή»</a:t>
            </a:r>
          </a:p>
        </p:txBody>
      </p:sp>
      <p:pic>
        <p:nvPicPr>
          <p:cNvPr id="9" name="Εικόνα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48283" y="5961398"/>
            <a:ext cx="1425895" cy="399250"/>
          </a:xfrm>
          <a:prstGeom prst="rect">
            <a:avLst/>
          </a:prstGeom>
        </p:spPr>
      </p:pic>
    </p:spTree>
    <p:extLst>
      <p:ext uri="{BB962C8B-B14F-4D97-AF65-F5344CB8AC3E}">
        <p14:creationId xmlns:p14="http://schemas.microsoft.com/office/powerpoint/2010/main" val="368289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9" name="Google Shape;179;p6" descr="Εικόνα που περιέχει ρουχισμός, άτομο, ανθρώπινο πρόσωπο, τοίχος&#10;&#10;Περιγραφή που δημιουργήθηκε αυτόματα"/>
          <p:cNvPicPr preferRelativeResize="0">
            <a:picLocks noGrp="1"/>
          </p:cNvPicPr>
          <p:nvPr>
            <p:ph type="pic" idx="2"/>
          </p:nvPr>
        </p:nvPicPr>
        <p:blipFill rotWithShape="1">
          <a:blip r:embed="rId3">
            <a:alphaModFix/>
          </a:blip>
          <a:srcRect t="1" b="1"/>
          <a:stretch/>
        </p:blipFill>
        <p:spPr>
          <a:prstGeom prst="rect">
            <a:avLst/>
          </a:prstGeom>
          <a:noFill/>
          <a:ln>
            <a:noFill/>
          </a:ln>
        </p:spPr>
      </p:pic>
      <p:sp>
        <p:nvSpPr>
          <p:cNvPr id="180" name="Google Shape;180;p6"/>
          <p:cNvSpPr/>
          <p:nvPr/>
        </p:nvSpPr>
        <p:spPr>
          <a:xfrm>
            <a:off x="3633952" y="5831840"/>
            <a:ext cx="8558048" cy="607060"/>
          </a:xfrm>
          <a:prstGeom prst="rect">
            <a:avLst/>
          </a:prstGeom>
          <a:solidFill>
            <a:srgbClr val="00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6"/>
          <p:cNvPicPr preferRelativeResize="0"/>
          <p:nvPr/>
        </p:nvPicPr>
        <p:blipFill rotWithShape="1">
          <a:blip r:embed="rId4">
            <a:alphaModFix/>
          </a:blip>
          <a:srcRect/>
          <a:stretch/>
        </p:blipFill>
        <p:spPr>
          <a:xfrm>
            <a:off x="10312401" y="5911188"/>
            <a:ext cx="1697214" cy="449460"/>
          </a:xfrm>
          <a:prstGeom prst="rect">
            <a:avLst/>
          </a:prstGeom>
          <a:noFill/>
          <a:ln>
            <a:noFill/>
          </a:ln>
        </p:spPr>
      </p:pic>
      <p:sp>
        <p:nvSpPr>
          <p:cNvPr id="2" name="TextBox 1">
            <a:extLst>
              <a:ext uri="{FF2B5EF4-FFF2-40B4-BE49-F238E27FC236}">
                <a16:creationId xmlns:a16="http://schemas.microsoft.com/office/drawing/2014/main" id="{D443ABEB-EB57-4A70-8002-96FED830432D}"/>
              </a:ext>
            </a:extLst>
          </p:cNvPr>
          <p:cNvSpPr txBox="1"/>
          <p:nvPr/>
        </p:nvSpPr>
        <p:spPr>
          <a:xfrm>
            <a:off x="5320144" y="331694"/>
            <a:ext cx="6622474" cy="5262979"/>
          </a:xfrm>
          <a:prstGeom prst="rect">
            <a:avLst/>
          </a:prstGeom>
          <a:noFill/>
        </p:spPr>
        <p:txBody>
          <a:bodyPr wrap="square" rtlCol="0">
            <a:spAutoFit/>
          </a:bodyPr>
          <a:lstStyle/>
          <a:p>
            <a:r>
              <a:rPr lang="el-GR" sz="1600">
                <a:solidFill>
                  <a:srgbClr val="00B0F0"/>
                </a:solidFill>
              </a:rPr>
              <a:t>Άρθρο 6 </a:t>
            </a:r>
          </a:p>
          <a:p>
            <a:r>
              <a:rPr lang="el-GR" sz="1600">
                <a:solidFill>
                  <a:srgbClr val="00B0F0"/>
                </a:solidFill>
              </a:rPr>
              <a:t>Ψηφιακή πλατφόρμα  </a:t>
            </a:r>
            <a:r>
              <a:rPr lang="en-US" sz="1600">
                <a:hlinkClick r:id="rId5"/>
              </a:rPr>
              <a:t>stop-bullying.gov.gr</a:t>
            </a:r>
            <a:r>
              <a:rPr lang="el-GR" sz="1600"/>
              <a:t> </a:t>
            </a:r>
            <a:endParaRPr lang="el-GR" sz="1600">
              <a:solidFill>
                <a:srgbClr val="00B0F0"/>
              </a:solidFill>
            </a:endParaRPr>
          </a:p>
          <a:p>
            <a:pPr marL="285750" indent="-285750" algn="just">
              <a:buFont typeface="Arial" panose="020B0604020202020204" pitchFamily="34" charset="0"/>
              <a:buChar char="•"/>
            </a:pPr>
            <a:r>
              <a:rPr lang="el-GR" sz="1600">
                <a:solidFill>
                  <a:schemeClr val="tx1"/>
                </a:solidFill>
              </a:rPr>
              <a:t>Πρόσβαση έχουν οι μαθητές/-</a:t>
            </a:r>
            <a:r>
              <a:rPr lang="el-GR" sz="1600" err="1">
                <a:solidFill>
                  <a:schemeClr val="tx1"/>
                </a:solidFill>
              </a:rPr>
              <a:t>τριες</a:t>
            </a:r>
            <a:r>
              <a:rPr lang="el-GR" sz="1600">
                <a:solidFill>
                  <a:schemeClr val="tx1"/>
                </a:solidFill>
              </a:rPr>
              <a:t> και οι γονείς, καθώς και όσοι έχουν την επιμέλεια μαθητών/-τριών.</a:t>
            </a:r>
          </a:p>
          <a:p>
            <a:pPr marL="285750" indent="-285750" algn="just">
              <a:buFont typeface="Arial" panose="020B0604020202020204" pitchFamily="34" charset="0"/>
              <a:buChar char="•"/>
            </a:pPr>
            <a:r>
              <a:rPr lang="el-GR" sz="1600">
                <a:solidFill>
                  <a:schemeClr val="tx1"/>
                </a:solidFill>
              </a:rPr>
              <a:t>Η πρόσβαση διασφαλίζεται με τη χρήση ατομικών κωδικών εισόδου στην ψηφιακή πλατφόρμα και διευκολύνεται με τη δημιουργία ψηφιακού ιστότοπου που υποδέχεται επώνυμες αναφορές.</a:t>
            </a:r>
          </a:p>
          <a:p>
            <a:pPr marL="285750" indent="-285750" algn="just">
              <a:buFont typeface="Arial" panose="020B0604020202020204" pitchFamily="34" charset="0"/>
              <a:buChar char="•"/>
            </a:pPr>
            <a:r>
              <a:rPr lang="el-GR" sz="1600">
                <a:solidFill>
                  <a:schemeClr val="tx1"/>
                </a:solidFill>
              </a:rPr>
              <a:t>Η υποβολή αναφορών δεν εξαρτάται από άλλους όρους και προϋποθέσεις, είναι δε προαιρετική και παράλληλη με τη δυνατότητα υποβολής αναφορών, προφορικών ή γραπτών, απευθείας στον Διευθυντή ή τον Προϊστάμενο κάθε σχολικής μονάδας και Εργαστηριακού Κέντρου (Ε.Κ.).</a:t>
            </a:r>
          </a:p>
          <a:p>
            <a:pPr algn="just"/>
            <a:endParaRPr lang="el-GR" sz="1600">
              <a:solidFill>
                <a:schemeClr val="tx1"/>
              </a:solidFill>
            </a:endParaRPr>
          </a:p>
          <a:p>
            <a:pPr algn="just"/>
            <a:r>
              <a:rPr lang="el-GR" sz="1600">
                <a:solidFill>
                  <a:srgbClr val="00B0F0"/>
                </a:solidFill>
              </a:rPr>
              <a:t>Άρθρο 7</a:t>
            </a:r>
          </a:p>
          <a:p>
            <a:pPr algn="just"/>
            <a:r>
              <a:rPr lang="el-GR" sz="1600">
                <a:solidFill>
                  <a:srgbClr val="00B0F0"/>
                </a:solidFill>
              </a:rPr>
              <a:t>Αποδέκτες υπεύθυνοι υποδοχείς σε επίπεδο σχολικής μονάδας</a:t>
            </a:r>
          </a:p>
          <a:p>
            <a:pPr algn="just"/>
            <a:r>
              <a:rPr lang="el-GR" sz="1600">
                <a:solidFill>
                  <a:schemeClr val="tx1"/>
                </a:solidFill>
              </a:rPr>
              <a:t>Α. Πρωτοβάθμια εκπαίδευση </a:t>
            </a:r>
          </a:p>
          <a:p>
            <a:pPr algn="just"/>
            <a:r>
              <a:rPr lang="el-GR" sz="1600">
                <a:solidFill>
                  <a:schemeClr val="tx1"/>
                </a:solidFill>
              </a:rPr>
              <a:t>Διευθυντής ή Προϊστάμενος και ένας ορισμένος εκπαιδευτικός </a:t>
            </a:r>
          </a:p>
          <a:p>
            <a:pPr algn="just"/>
            <a:endParaRPr lang="el-GR" sz="1600">
              <a:solidFill>
                <a:schemeClr val="tx1"/>
              </a:solidFill>
            </a:endParaRPr>
          </a:p>
          <a:p>
            <a:pPr algn="just"/>
            <a:r>
              <a:rPr lang="el-GR" sz="1600">
                <a:solidFill>
                  <a:schemeClr val="tx1"/>
                </a:solidFill>
              </a:rPr>
              <a:t>Β. Δευτεροβάθμια εκπαίδευση</a:t>
            </a:r>
          </a:p>
          <a:p>
            <a:pPr algn="just"/>
            <a:r>
              <a:rPr lang="el-GR" sz="1600">
                <a:solidFill>
                  <a:schemeClr val="tx1"/>
                </a:solidFill>
              </a:rPr>
              <a:t>Διευθυντής και ένας Σύμβουλος Σχολικής Ζωής</a:t>
            </a:r>
          </a:p>
          <a:p>
            <a:pPr algn="just"/>
            <a:endParaRPr lang="el-GR" sz="1600">
              <a:solidFill>
                <a:schemeClr val="tx1"/>
              </a:solidFill>
            </a:endParaRPr>
          </a:p>
        </p:txBody>
      </p:sp>
      <p:pic>
        <p:nvPicPr>
          <p:cNvPr id="7" name="Εικόνα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14219" y="5961398"/>
            <a:ext cx="1425895" cy="399250"/>
          </a:xfrm>
          <a:prstGeom prst="rect">
            <a:avLst/>
          </a:prstGeom>
        </p:spPr>
      </p:pic>
    </p:spTree>
    <p:extLst>
      <p:ext uri="{BB962C8B-B14F-4D97-AF65-F5344CB8AC3E}">
        <p14:creationId xmlns:p14="http://schemas.microsoft.com/office/powerpoint/2010/main" val="67472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7"/>
          <p:cNvSpPr/>
          <p:nvPr/>
        </p:nvSpPr>
        <p:spPr>
          <a:xfrm>
            <a:off x="650183" y="4783741"/>
            <a:ext cx="2721667" cy="13388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id-ID" sz="900" i="0">
                <a:solidFill>
                  <a:schemeClr val="lt1"/>
                </a:solidFill>
                <a:latin typeface="Lato"/>
                <a:ea typeface="Lato"/>
                <a:cs typeface="Lato"/>
                <a:sym typeface="Lato"/>
              </a:rPr>
              <a:t>Lorem ipsum dolor sit amet, lacus nulla ac netus nibh aliquet, porttitor liguljusto libero vivamus porttitor dolor, conubia mollit. Sapien nam suspendisse, tincidunt eget ante tincidunt, eros in auctor fringilla praesent at diam. Lorem ipsum dolor sit amet, lacus nulla ac netus nibh aliquet, </a:t>
            </a:r>
            <a:endParaRPr sz="900">
              <a:solidFill>
                <a:schemeClr val="lt1"/>
              </a:solidFill>
              <a:latin typeface="Lato"/>
              <a:ea typeface="Lato"/>
              <a:cs typeface="Lato"/>
              <a:sym typeface="Lato"/>
            </a:endParaRPr>
          </a:p>
        </p:txBody>
      </p:sp>
      <p:sp>
        <p:nvSpPr>
          <p:cNvPr id="189" name="Google Shape;189;p7"/>
          <p:cNvSpPr txBox="1"/>
          <p:nvPr/>
        </p:nvSpPr>
        <p:spPr>
          <a:xfrm>
            <a:off x="7749856" y="2269647"/>
            <a:ext cx="30460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2800">
                <a:solidFill>
                  <a:schemeClr val="lt1"/>
                </a:solidFill>
                <a:latin typeface="Lato Black"/>
                <a:ea typeface="Lato Black"/>
                <a:cs typeface="Lato Black"/>
                <a:sym typeface="Lato Black"/>
              </a:rPr>
              <a:t>THE BOOK OF</a:t>
            </a:r>
            <a:endParaRPr sz="2800">
              <a:solidFill>
                <a:schemeClr val="lt1"/>
              </a:solidFill>
              <a:latin typeface="Lato Black"/>
              <a:ea typeface="Lato Black"/>
              <a:cs typeface="Lato Black"/>
              <a:sym typeface="Lato Black"/>
            </a:endParaRPr>
          </a:p>
        </p:txBody>
      </p:sp>
      <p:pic>
        <p:nvPicPr>
          <p:cNvPr id="191" name="Google Shape;191;p7"/>
          <p:cNvPicPr preferRelativeResize="0">
            <a:picLocks noGrp="1"/>
          </p:cNvPicPr>
          <p:nvPr>
            <p:ph type="pic" idx="2"/>
          </p:nvPr>
        </p:nvPicPr>
        <p:blipFill rotWithShape="1">
          <a:blip r:embed="rId3">
            <a:alphaModFix/>
          </a:blip>
          <a:srcRect t="80" b="80"/>
          <a:stretch/>
        </p:blipFill>
        <p:spPr>
          <a:prstGeom prst="rect">
            <a:avLst/>
          </a:prstGeom>
          <a:noFill/>
          <a:ln>
            <a:noFill/>
          </a:ln>
        </p:spPr>
      </p:pic>
      <p:pic>
        <p:nvPicPr>
          <p:cNvPr id="194" name="Google Shape;194;p7"/>
          <p:cNvPicPr preferRelativeResize="0"/>
          <p:nvPr/>
        </p:nvPicPr>
        <p:blipFill rotWithShape="1">
          <a:blip r:embed="rId4">
            <a:alphaModFix/>
          </a:blip>
          <a:srcRect/>
          <a:stretch/>
        </p:blipFill>
        <p:spPr>
          <a:xfrm>
            <a:off x="317599" y="432338"/>
            <a:ext cx="1693417" cy="446286"/>
          </a:xfrm>
          <a:prstGeom prst="rect">
            <a:avLst/>
          </a:prstGeom>
          <a:noFill/>
          <a:ln>
            <a:noFill/>
          </a:ln>
        </p:spPr>
      </p:pic>
      <p:sp>
        <p:nvSpPr>
          <p:cNvPr id="2" name="TextBox 1">
            <a:extLst>
              <a:ext uri="{FF2B5EF4-FFF2-40B4-BE49-F238E27FC236}">
                <a16:creationId xmlns:a16="http://schemas.microsoft.com/office/drawing/2014/main" id="{A8011DBD-C096-49FE-A4D3-8293B8E3BD40}"/>
              </a:ext>
            </a:extLst>
          </p:cNvPr>
          <p:cNvSpPr txBox="1"/>
          <p:nvPr/>
        </p:nvSpPr>
        <p:spPr>
          <a:xfrm>
            <a:off x="101314" y="1353066"/>
            <a:ext cx="3599411" cy="5632311"/>
          </a:xfrm>
          <a:prstGeom prst="rect">
            <a:avLst/>
          </a:prstGeom>
          <a:noFill/>
        </p:spPr>
        <p:txBody>
          <a:bodyPr wrap="square" rtlCol="0">
            <a:spAutoFit/>
          </a:bodyPr>
          <a:lstStyle/>
          <a:p>
            <a:r>
              <a:rPr lang="el-GR" sz="1500">
                <a:solidFill>
                  <a:srgbClr val="00B0F0"/>
                </a:solidFill>
              </a:rPr>
              <a:t>Άρθρο 8</a:t>
            </a:r>
          </a:p>
          <a:p>
            <a:r>
              <a:rPr lang="el-GR" sz="1500">
                <a:solidFill>
                  <a:srgbClr val="00B0F0"/>
                </a:solidFill>
              </a:rPr>
              <a:t>Αρμόδια όργανα εξέτασης αναφορών</a:t>
            </a:r>
          </a:p>
          <a:p>
            <a:r>
              <a:rPr lang="el-GR" sz="1500">
                <a:solidFill>
                  <a:srgbClr val="00B0F0"/>
                </a:solidFill>
              </a:rPr>
              <a:t>και περιστατικών ενδοσχολικής βίας </a:t>
            </a:r>
          </a:p>
          <a:p>
            <a:r>
              <a:rPr lang="el-GR" sz="1500">
                <a:solidFill>
                  <a:srgbClr val="00B0F0"/>
                </a:solidFill>
              </a:rPr>
              <a:t>και εκφοβισμού</a:t>
            </a:r>
          </a:p>
          <a:p>
            <a:endParaRPr lang="el-GR" sz="1500">
              <a:solidFill>
                <a:srgbClr val="00B0F0"/>
              </a:solidFill>
            </a:endParaRPr>
          </a:p>
          <a:p>
            <a:pPr algn="just"/>
            <a:r>
              <a:rPr lang="el-GR" sz="1500">
                <a:solidFill>
                  <a:schemeClr val="tx1"/>
                </a:solidFill>
              </a:rPr>
              <a:t>Αποδέκτες των αναφορών για περιστατικά εκφοβισμού και ενδοσχολικής βίας σε επίπεδο Διεύθυνσης Εκπαίδευσης είναι </a:t>
            </a:r>
          </a:p>
          <a:p>
            <a:pPr algn="just"/>
            <a:r>
              <a:rPr lang="el-GR" sz="1500">
                <a:solidFill>
                  <a:schemeClr val="tx1"/>
                </a:solidFill>
              </a:rPr>
              <a:t>οι </a:t>
            </a:r>
            <a:r>
              <a:rPr lang="el-GR" sz="1500" b="1">
                <a:solidFill>
                  <a:schemeClr val="tx1"/>
                </a:solidFill>
              </a:rPr>
              <a:t>τετραμελείς ομάδες δράσης </a:t>
            </a:r>
            <a:r>
              <a:rPr lang="el-GR" sz="1500">
                <a:solidFill>
                  <a:schemeClr val="tx1"/>
                </a:solidFill>
              </a:rPr>
              <a:t>του άρθρου 10, οι οποίες αναπτύσσουν, με τη συμμετοχή ειδικών επιστημόνων και ειδικότερα ψυχολόγων και κοινωνικών λειτουργών, δράσεις υποστηρικτικές και επιμορφωτικές, ενώ ασκούν εποπτεία σχετικά με τον χειρισμό των υποθέσεων σε επίπεδο σχολικής μονάδας.</a:t>
            </a:r>
          </a:p>
          <a:p>
            <a:pPr algn="just"/>
            <a:endParaRPr lang="el-GR" sz="1500">
              <a:solidFill>
                <a:schemeClr val="tx1"/>
              </a:solidFill>
            </a:endParaRPr>
          </a:p>
          <a:p>
            <a:pPr algn="just"/>
            <a:r>
              <a:rPr lang="el-GR" sz="1500">
                <a:solidFill>
                  <a:schemeClr val="tx1"/>
                </a:solidFill>
              </a:rPr>
              <a:t>Συντάσσουν σε ετήσια βάση εκθέσεις που υποβάλλουν στον Περιφερειακό Διευθυντή Εκπαίδευσης και τον Προϊστάμενο του Κέντρου Διεπιστημονικής Αξιολόγησης, Συμβουλευτικής και Υποστήριξης (ΚΕ.Δ.Α.Σ.Υ.) της Διεύθυνσης Εκπαίδευσης </a:t>
            </a:r>
          </a:p>
          <a:p>
            <a:endParaRPr lang="el-GR" sz="1500">
              <a:solidFill>
                <a:schemeClr val="tx1"/>
              </a:solidFill>
            </a:endParaRPr>
          </a:p>
        </p:txBody>
      </p:sp>
      <p:sp>
        <p:nvSpPr>
          <p:cNvPr id="4" name="TextBox 3">
            <a:extLst>
              <a:ext uri="{FF2B5EF4-FFF2-40B4-BE49-F238E27FC236}">
                <a16:creationId xmlns:a16="http://schemas.microsoft.com/office/drawing/2014/main" id="{7B86188B-9B55-46A8-922B-2E8C08D256B4}"/>
              </a:ext>
            </a:extLst>
          </p:cNvPr>
          <p:cNvSpPr txBox="1"/>
          <p:nvPr/>
        </p:nvSpPr>
        <p:spPr>
          <a:xfrm>
            <a:off x="8308043" y="76098"/>
            <a:ext cx="3599990" cy="7017306"/>
          </a:xfrm>
          <a:prstGeom prst="rect">
            <a:avLst/>
          </a:prstGeom>
          <a:noFill/>
        </p:spPr>
        <p:txBody>
          <a:bodyPr wrap="square" rtlCol="0">
            <a:spAutoFit/>
          </a:bodyPr>
          <a:lstStyle/>
          <a:p>
            <a:r>
              <a:rPr lang="el-GR" sz="1500">
                <a:solidFill>
                  <a:srgbClr val="00B0F0"/>
                </a:solidFill>
              </a:rPr>
              <a:t>Άρθρο 9</a:t>
            </a:r>
          </a:p>
          <a:p>
            <a:r>
              <a:rPr lang="el-GR" sz="1500">
                <a:solidFill>
                  <a:srgbClr val="00B0F0"/>
                </a:solidFill>
              </a:rPr>
              <a:t>Αρμοδιότητες για την αντιμετώπιση </a:t>
            </a:r>
          </a:p>
          <a:p>
            <a:r>
              <a:rPr lang="el-GR" sz="1500">
                <a:solidFill>
                  <a:srgbClr val="00B0F0"/>
                </a:solidFill>
              </a:rPr>
              <a:t>περιστατικών ενδοσχολικής βίας και </a:t>
            </a:r>
          </a:p>
          <a:p>
            <a:r>
              <a:rPr lang="el-GR" sz="1500">
                <a:solidFill>
                  <a:srgbClr val="00B0F0"/>
                </a:solidFill>
              </a:rPr>
              <a:t>Εκφοβισμού</a:t>
            </a:r>
          </a:p>
          <a:p>
            <a:endParaRPr lang="el-GR" sz="1500">
              <a:solidFill>
                <a:srgbClr val="00B0F0"/>
              </a:solidFill>
            </a:endParaRPr>
          </a:p>
          <a:p>
            <a:r>
              <a:rPr lang="el-GR" sz="1500">
                <a:solidFill>
                  <a:schemeClr val="tx1"/>
                </a:solidFill>
              </a:rPr>
              <a:t>Οι υπεύθυνοι στη σχολική μονάδα:</a:t>
            </a:r>
          </a:p>
          <a:p>
            <a:r>
              <a:rPr lang="el-GR" sz="1500">
                <a:solidFill>
                  <a:schemeClr val="tx1"/>
                </a:solidFill>
              </a:rPr>
              <a:t>α) λειτουργούν ως σημείο αναφοράς, ενημέρωσης και υποστήριξης των μελών της εκπαιδευτικής κοινότητας, </a:t>
            </a:r>
          </a:p>
          <a:p>
            <a:r>
              <a:rPr lang="el-GR" sz="1500">
                <a:solidFill>
                  <a:schemeClr val="tx1"/>
                </a:solidFill>
              </a:rPr>
              <a:t>β) υλοποιούν εκπαιδευτικές δράσεις και προγράμματα, καθώς και συναντήσεις και εκδηλώσεις ευαισθητοποίησης, και </a:t>
            </a:r>
          </a:p>
          <a:p>
            <a:r>
              <a:rPr lang="el-GR" sz="1500">
                <a:solidFill>
                  <a:schemeClr val="tx1"/>
                </a:solidFill>
              </a:rPr>
              <a:t>γ) επιλαμβάνονται περιστατικών ενδοσχολικής βίας και εκφοβισμού, σε άμεση και διαρκή επικοινωνία με την τετραμελή ομάδα.</a:t>
            </a:r>
          </a:p>
          <a:p>
            <a:endParaRPr lang="el-GR" sz="1500">
              <a:solidFill>
                <a:schemeClr val="tx1"/>
              </a:solidFill>
            </a:endParaRPr>
          </a:p>
          <a:p>
            <a:pPr algn="just"/>
            <a:r>
              <a:rPr lang="el-GR" sz="1500">
                <a:solidFill>
                  <a:schemeClr val="tx1"/>
                </a:solidFill>
              </a:rPr>
              <a:t>Συνεπικουρούνται από όλο το έμψυχο δυναμικό που δύναται να διατεθεί προς υποστήριξη της σχολικής μονάδας, όπως μέλη της Επιτροπής Διεπιστημονικής Υποστήριξης (Ε.Δ.Υ.), ψυχολόγους και κοινωνικούς λειτουργούς. </a:t>
            </a:r>
          </a:p>
          <a:p>
            <a:pPr algn="just"/>
            <a:r>
              <a:rPr lang="el-GR" sz="1500">
                <a:solidFill>
                  <a:schemeClr val="tx1"/>
                </a:solidFill>
              </a:rPr>
              <a:t>Οι υπεύθυνοι επιμορφώνονται σε περιοδική βάση από δράσεις και προγράμματα του Ινστιτούτου Εκπαιδευτικής Πολιτικής (Ι.Ε.Π.) και του Εθνικού Κέντρου Δημόσιας Διοίκησης και Αυτοδιοίκησης (ΕΚΔΔΑ).</a:t>
            </a:r>
          </a:p>
          <a:p>
            <a:endParaRPr lang="el-GR" sz="1500">
              <a:solidFill>
                <a:schemeClr val="tx1"/>
              </a:solidFill>
            </a:endParaRPr>
          </a:p>
        </p:txBody>
      </p:sp>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74830" y="429680"/>
            <a:ext cx="1425895" cy="399250"/>
          </a:xfrm>
          <a:prstGeom prst="rect">
            <a:avLst/>
          </a:prstGeom>
        </p:spPr>
      </p:pic>
    </p:spTree>
    <p:extLst>
      <p:ext uri="{BB962C8B-B14F-4D97-AF65-F5344CB8AC3E}">
        <p14:creationId xmlns:p14="http://schemas.microsoft.com/office/powerpoint/2010/main" val="312554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4" name="Google Shape;204;p8"/>
          <p:cNvPicPr preferRelativeResize="0">
            <a:picLocks noGrp="1"/>
          </p:cNvPicPr>
          <p:nvPr>
            <p:ph type="pic" idx="2"/>
          </p:nvPr>
        </p:nvPicPr>
        <p:blipFill rotWithShape="1">
          <a:blip r:embed="rId3">
            <a:alphaModFix/>
          </a:blip>
          <a:srcRect/>
          <a:stretch/>
        </p:blipFill>
        <p:spPr>
          <a:xfrm>
            <a:off x="7678058" y="0"/>
            <a:ext cx="4513943" cy="5201392"/>
          </a:xfrm>
          <a:prstGeom prst="rect">
            <a:avLst/>
          </a:prstGeom>
          <a:noFill/>
          <a:ln>
            <a:noFill/>
          </a:ln>
        </p:spPr>
      </p:pic>
      <p:pic>
        <p:nvPicPr>
          <p:cNvPr id="205" name="Google Shape;205;p8"/>
          <p:cNvPicPr preferRelativeResize="0"/>
          <p:nvPr/>
        </p:nvPicPr>
        <p:blipFill rotWithShape="1">
          <a:blip r:embed="rId4">
            <a:alphaModFix/>
          </a:blip>
          <a:srcRect/>
          <a:stretch/>
        </p:blipFill>
        <p:spPr>
          <a:xfrm>
            <a:off x="317599" y="432338"/>
            <a:ext cx="1693417" cy="446286"/>
          </a:xfrm>
          <a:prstGeom prst="rect">
            <a:avLst/>
          </a:prstGeom>
          <a:noFill/>
          <a:ln>
            <a:noFill/>
          </a:ln>
        </p:spPr>
      </p:pic>
      <p:sp>
        <p:nvSpPr>
          <p:cNvPr id="5" name="TextBox 4">
            <a:extLst>
              <a:ext uri="{FF2B5EF4-FFF2-40B4-BE49-F238E27FC236}">
                <a16:creationId xmlns:a16="http://schemas.microsoft.com/office/drawing/2014/main" id="{B2A4E082-3AF4-49D1-ABBB-C7C1E82E2F57}"/>
              </a:ext>
            </a:extLst>
          </p:cNvPr>
          <p:cNvSpPr txBox="1"/>
          <p:nvPr/>
        </p:nvSpPr>
        <p:spPr>
          <a:xfrm>
            <a:off x="477609" y="1790778"/>
            <a:ext cx="22546600" cy="4016484"/>
          </a:xfrm>
          <a:prstGeom prst="rect">
            <a:avLst/>
          </a:prstGeom>
          <a:noFill/>
        </p:spPr>
        <p:txBody>
          <a:bodyPr wrap="square" rtlCol="0">
            <a:spAutoFit/>
          </a:bodyPr>
          <a:lstStyle/>
          <a:p>
            <a:pPr algn="just"/>
            <a:r>
              <a:rPr lang="el-GR" sz="1500">
                <a:solidFill>
                  <a:srgbClr val="00B0F0"/>
                </a:solidFill>
              </a:rPr>
              <a:t>Άρθρο </a:t>
            </a:r>
            <a:r>
              <a:rPr lang="en-US" sz="1500">
                <a:solidFill>
                  <a:srgbClr val="00B0F0"/>
                </a:solidFill>
              </a:rPr>
              <a:t>10</a:t>
            </a:r>
            <a:endParaRPr lang="el-GR" sz="1500">
              <a:solidFill>
                <a:srgbClr val="00B0F0"/>
              </a:solidFill>
            </a:endParaRPr>
          </a:p>
          <a:p>
            <a:pPr algn="just"/>
            <a:r>
              <a:rPr lang="el-GR" sz="1500">
                <a:solidFill>
                  <a:srgbClr val="00B0F0"/>
                </a:solidFill>
              </a:rPr>
              <a:t>Σύσταση και συγκρότηση των ομάδων δράσης</a:t>
            </a:r>
          </a:p>
          <a:p>
            <a:pPr algn="just"/>
            <a:endParaRPr lang="el-GR" sz="1500">
              <a:solidFill>
                <a:srgbClr val="00B0F0"/>
              </a:solidFill>
            </a:endParaRPr>
          </a:p>
          <a:p>
            <a:pPr algn="just"/>
            <a:r>
              <a:rPr lang="el-GR" sz="1500" i="0" u="none" strike="noStrike">
                <a:solidFill>
                  <a:srgbClr val="000000"/>
                </a:solidFill>
                <a:effectLst/>
              </a:rPr>
              <a:t>Σε κάθε Διεύθυνση Εκπαίδευσης συνιστάται τετραμελής «Ομάδα Δράσης για την </a:t>
            </a:r>
          </a:p>
          <a:p>
            <a:pPr algn="just"/>
            <a:r>
              <a:rPr lang="el-GR" sz="1500" i="0" u="none" strike="noStrike">
                <a:solidFill>
                  <a:srgbClr val="000000"/>
                </a:solidFill>
                <a:effectLst/>
              </a:rPr>
              <a:t>Πρόληψη και Αντιμετώπιση της </a:t>
            </a:r>
            <a:r>
              <a:rPr lang="el-GR" sz="1500" i="0" u="none" strike="noStrike" err="1">
                <a:solidFill>
                  <a:srgbClr val="000000"/>
                </a:solidFill>
                <a:effectLst/>
              </a:rPr>
              <a:t>Ενδοσχολικής</a:t>
            </a:r>
            <a:r>
              <a:rPr lang="el-GR" sz="1500" i="0" u="none" strike="noStrike">
                <a:solidFill>
                  <a:srgbClr val="000000"/>
                </a:solidFill>
                <a:effectLst/>
              </a:rPr>
              <a:t> Βίας και του Εκφοβισμού» η οποία </a:t>
            </a:r>
          </a:p>
          <a:p>
            <a:pPr algn="just"/>
            <a:r>
              <a:rPr lang="el-GR" sz="1500" i="0" u="none" strike="noStrike">
                <a:solidFill>
                  <a:srgbClr val="000000"/>
                </a:solidFill>
                <a:effectLst/>
              </a:rPr>
              <a:t>αποτελείται από: </a:t>
            </a:r>
          </a:p>
          <a:p>
            <a:pPr algn="just"/>
            <a:endParaRPr lang="el-GR" sz="1500" i="0" u="none" strike="noStrike">
              <a:solidFill>
                <a:srgbClr val="000000"/>
              </a:solidFill>
              <a:effectLst/>
            </a:endParaRPr>
          </a:p>
          <a:p>
            <a:pPr algn="just"/>
            <a:r>
              <a:rPr lang="el-GR" sz="1500" i="0" u="none" strike="noStrike">
                <a:solidFill>
                  <a:srgbClr val="000000"/>
                </a:solidFill>
                <a:effectLst/>
              </a:rPr>
              <a:t>α) τον </a:t>
            </a:r>
            <a:r>
              <a:rPr lang="el-GR" sz="1500" b="1" i="0" u="none" strike="noStrike">
                <a:solidFill>
                  <a:srgbClr val="000000"/>
                </a:solidFill>
                <a:effectLst/>
              </a:rPr>
              <a:t>Διευθυντή Εκπαίδευσης</a:t>
            </a:r>
            <a:r>
              <a:rPr lang="el-GR" sz="1500" i="0" u="none" strike="noStrike">
                <a:solidFill>
                  <a:srgbClr val="000000"/>
                </a:solidFill>
                <a:effectLst/>
              </a:rPr>
              <a:t>, ο οποίος αναπληρώνεται από τον </a:t>
            </a:r>
          </a:p>
          <a:p>
            <a:pPr algn="just"/>
            <a:r>
              <a:rPr lang="el-GR" sz="1500" i="0" u="none" strike="noStrike">
                <a:solidFill>
                  <a:srgbClr val="000000"/>
                </a:solidFill>
                <a:effectLst/>
              </a:rPr>
              <a:t>Προϊστάμενο του Τμήματος Εκπαιδευτικών Θεμάτων της οικείας Διεύθυνσης </a:t>
            </a:r>
          </a:p>
          <a:p>
            <a:pPr algn="just"/>
            <a:r>
              <a:rPr lang="el-GR" sz="1500" i="0" u="none" strike="noStrike">
                <a:solidFill>
                  <a:srgbClr val="000000"/>
                </a:solidFill>
                <a:effectLst/>
              </a:rPr>
              <a:t>Εκπαίδευσης, </a:t>
            </a:r>
          </a:p>
          <a:p>
            <a:pPr algn="just"/>
            <a:r>
              <a:rPr lang="el-GR" sz="1500" i="0" u="none" strike="noStrike">
                <a:solidFill>
                  <a:srgbClr val="000000"/>
                </a:solidFill>
                <a:effectLst/>
              </a:rPr>
              <a:t>β) έναν (1) </a:t>
            </a:r>
            <a:r>
              <a:rPr lang="el-GR" sz="1500" b="1" i="0" u="none" strike="noStrike">
                <a:solidFill>
                  <a:srgbClr val="000000"/>
                </a:solidFill>
                <a:effectLst/>
              </a:rPr>
              <a:t>Σύμβουλο Εκπαίδευσης της Διεύθυνσης Εκπαίδευσης</a:t>
            </a:r>
            <a:r>
              <a:rPr lang="el-GR" sz="1500" i="0" u="none" strike="noStrike">
                <a:solidFill>
                  <a:srgbClr val="000000"/>
                </a:solidFill>
                <a:effectLst/>
              </a:rPr>
              <a:t>, με τον </a:t>
            </a:r>
          </a:p>
          <a:p>
            <a:pPr algn="just"/>
            <a:r>
              <a:rPr lang="el-GR" sz="1500" i="0" u="none" strike="noStrike">
                <a:solidFill>
                  <a:srgbClr val="000000"/>
                </a:solidFill>
                <a:effectLst/>
              </a:rPr>
              <a:t>αναπληρωτή του, </a:t>
            </a:r>
          </a:p>
          <a:p>
            <a:pPr algn="just"/>
            <a:r>
              <a:rPr lang="el-GR" sz="1500" i="0" u="none" strike="noStrike">
                <a:solidFill>
                  <a:srgbClr val="000000"/>
                </a:solidFill>
                <a:effectLst/>
              </a:rPr>
              <a:t>γ) έναν (1) </a:t>
            </a:r>
            <a:r>
              <a:rPr lang="el-GR" sz="1500" b="1" i="0" u="none" strike="noStrike">
                <a:solidFill>
                  <a:srgbClr val="000000"/>
                </a:solidFill>
                <a:effectLst/>
              </a:rPr>
              <a:t>ψυχολόγο σχολικής μονάδας ή Κέντρου Διεπιστημονικής </a:t>
            </a:r>
          </a:p>
          <a:p>
            <a:pPr algn="just"/>
            <a:r>
              <a:rPr lang="el-GR" sz="1500" b="1" i="0" u="none" strike="noStrike">
                <a:solidFill>
                  <a:srgbClr val="000000"/>
                </a:solidFill>
                <a:effectLst/>
              </a:rPr>
              <a:t>Αξιολόγησης, Συμβουλευτικής και Υποστήριξης (ΚΕ.Δ.Α.Σ.Υ.) </a:t>
            </a:r>
            <a:r>
              <a:rPr lang="el-GR" sz="1500" i="0" u="none" strike="noStrike">
                <a:solidFill>
                  <a:srgbClr val="000000"/>
                </a:solidFill>
                <a:effectLst/>
              </a:rPr>
              <a:t>της Διεύθυνσης </a:t>
            </a:r>
          </a:p>
          <a:p>
            <a:pPr algn="just"/>
            <a:r>
              <a:rPr lang="el-GR" sz="1500" i="0" u="none" strike="noStrike">
                <a:solidFill>
                  <a:srgbClr val="000000"/>
                </a:solidFill>
                <a:effectLst/>
              </a:rPr>
              <a:t>Εκπαίδευσης με τον αναπληρωτή του και </a:t>
            </a:r>
          </a:p>
          <a:p>
            <a:pPr algn="just"/>
            <a:r>
              <a:rPr lang="el-GR" sz="1500" i="0" u="none" strike="noStrike">
                <a:solidFill>
                  <a:srgbClr val="000000"/>
                </a:solidFill>
                <a:effectLst/>
              </a:rPr>
              <a:t>δ) έναν (1) </a:t>
            </a:r>
            <a:r>
              <a:rPr lang="el-GR" sz="1500" b="1" i="0" u="none" strike="noStrike">
                <a:solidFill>
                  <a:srgbClr val="000000"/>
                </a:solidFill>
                <a:effectLst/>
              </a:rPr>
              <a:t>κοινωνικό λειτουργό σχολικής </a:t>
            </a:r>
          </a:p>
          <a:p>
            <a:pPr algn="just"/>
            <a:r>
              <a:rPr lang="el-GR" sz="1500" b="1" i="0" u="none" strike="noStrike">
                <a:solidFill>
                  <a:srgbClr val="000000"/>
                </a:solidFill>
                <a:effectLst/>
              </a:rPr>
              <a:t>μονάδας ή ΚΕ.Δ.Α.Σ.Υ. της Διεύθυνσης Εκπαίδευσης </a:t>
            </a:r>
            <a:r>
              <a:rPr lang="el-GR" sz="1500" i="0" u="none" strike="noStrike">
                <a:solidFill>
                  <a:srgbClr val="000000"/>
                </a:solidFill>
                <a:effectLst/>
              </a:rPr>
              <a:t>με τον αναπληρωτή του.</a:t>
            </a:r>
            <a:endParaRPr lang="el-GR" sz="1500">
              <a:solidFill>
                <a:srgbClr val="00B0F0"/>
              </a:solidFill>
            </a:endParaRPr>
          </a:p>
        </p:txBody>
      </p:sp>
      <p:pic>
        <p:nvPicPr>
          <p:cNvPr id="6" name="Εικόνα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631819" y="5913921"/>
            <a:ext cx="1425895" cy="399250"/>
          </a:xfrm>
          <a:prstGeom prst="rect">
            <a:avLst/>
          </a:prstGeom>
        </p:spPr>
      </p:pic>
    </p:spTree>
    <p:extLst>
      <p:ext uri="{BB962C8B-B14F-4D97-AF65-F5344CB8AC3E}">
        <p14:creationId xmlns:p14="http://schemas.microsoft.com/office/powerpoint/2010/main" val="220806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5" name="Google Shape;205;p8"/>
          <p:cNvPicPr preferRelativeResize="0"/>
          <p:nvPr/>
        </p:nvPicPr>
        <p:blipFill rotWithShape="1">
          <a:blip r:embed="rId3">
            <a:alphaModFix/>
          </a:blip>
          <a:srcRect/>
          <a:stretch/>
        </p:blipFill>
        <p:spPr>
          <a:xfrm>
            <a:off x="317599" y="432338"/>
            <a:ext cx="1693417" cy="446286"/>
          </a:xfrm>
          <a:prstGeom prst="rect">
            <a:avLst/>
          </a:prstGeom>
          <a:noFill/>
          <a:ln>
            <a:noFill/>
          </a:ln>
        </p:spPr>
      </p:pic>
      <p:sp>
        <p:nvSpPr>
          <p:cNvPr id="8" name="TextBox 7">
            <a:extLst>
              <a:ext uri="{FF2B5EF4-FFF2-40B4-BE49-F238E27FC236}">
                <a16:creationId xmlns:a16="http://schemas.microsoft.com/office/drawing/2014/main" id="{C9626C26-5A2F-4301-BF37-601C8A8CF108}"/>
              </a:ext>
            </a:extLst>
          </p:cNvPr>
          <p:cNvSpPr txBox="1"/>
          <p:nvPr/>
        </p:nvSpPr>
        <p:spPr>
          <a:xfrm>
            <a:off x="219694" y="1426227"/>
            <a:ext cx="7103819" cy="4924425"/>
          </a:xfrm>
          <a:prstGeom prst="rect">
            <a:avLst/>
          </a:prstGeom>
          <a:noFill/>
        </p:spPr>
        <p:txBody>
          <a:bodyPr wrap="square" rtlCol="0">
            <a:spAutoFit/>
          </a:bodyPr>
          <a:lstStyle/>
          <a:p>
            <a:r>
              <a:rPr lang="el-GR" sz="1500">
                <a:solidFill>
                  <a:srgbClr val="00B0F0"/>
                </a:solidFill>
              </a:rPr>
              <a:t>Άρθρο </a:t>
            </a:r>
            <a:r>
              <a:rPr lang="en-US" sz="1500">
                <a:solidFill>
                  <a:srgbClr val="00B0F0"/>
                </a:solidFill>
              </a:rPr>
              <a:t>1</a:t>
            </a:r>
            <a:r>
              <a:rPr lang="el-GR" sz="1500">
                <a:solidFill>
                  <a:srgbClr val="00B0F0"/>
                </a:solidFill>
              </a:rPr>
              <a:t>1</a:t>
            </a:r>
          </a:p>
          <a:p>
            <a:r>
              <a:rPr lang="el-GR" sz="1500">
                <a:solidFill>
                  <a:srgbClr val="00B0F0"/>
                </a:solidFill>
              </a:rPr>
              <a:t>Ορισμός δράσεων  Ι.Ε.Π. και Ι.Τ.Υ.Ε. «Διόφαντος»</a:t>
            </a:r>
          </a:p>
          <a:p>
            <a:endParaRPr lang="el-GR" sz="1500">
              <a:solidFill>
                <a:srgbClr val="00B0F0"/>
              </a:solidFill>
            </a:endParaRPr>
          </a:p>
          <a:p>
            <a:pPr algn="just"/>
            <a:r>
              <a:rPr lang="el-GR" sz="1500">
                <a:solidFill>
                  <a:schemeClr val="tx1"/>
                </a:solidFill>
              </a:rPr>
              <a:t>Αναπτύσσεται ειδική ψηφιακή πλατφόρμα, η οποία περιλαμβάνει</a:t>
            </a:r>
            <a:r>
              <a:rPr lang="en-US" sz="1500">
                <a:solidFill>
                  <a:schemeClr val="tx1"/>
                </a:solidFill>
              </a:rPr>
              <a:t>:</a:t>
            </a:r>
          </a:p>
          <a:p>
            <a:pPr algn="just"/>
            <a:endParaRPr lang="el-GR" sz="1500">
              <a:solidFill>
                <a:schemeClr val="tx1"/>
              </a:solidFill>
            </a:endParaRPr>
          </a:p>
          <a:p>
            <a:pPr marL="285750" indent="-285750" algn="just">
              <a:buFont typeface="Arial" panose="020B0604020202020204" pitchFamily="34" charset="0"/>
              <a:buChar char="•"/>
            </a:pPr>
            <a:r>
              <a:rPr lang="el-GR" sz="1500">
                <a:solidFill>
                  <a:schemeClr val="tx1"/>
                </a:solidFill>
              </a:rPr>
              <a:t>αποθετήριο σχεδίων δράσης και καλών πρακτικών,</a:t>
            </a:r>
          </a:p>
          <a:p>
            <a:pPr marL="285750" indent="-285750" algn="just">
              <a:buFont typeface="Arial" panose="020B0604020202020204" pitchFamily="34" charset="0"/>
              <a:buChar char="•"/>
            </a:pPr>
            <a:r>
              <a:rPr lang="el-GR" sz="1500">
                <a:solidFill>
                  <a:schemeClr val="tx1"/>
                </a:solidFill>
              </a:rPr>
              <a:t>ενημερωτικό και επιμορφωτικό υλικό για τα μέλη της εκπαιδευτικής κοινότητας,</a:t>
            </a:r>
          </a:p>
          <a:p>
            <a:pPr marL="285750" indent="-285750" algn="just">
              <a:buFont typeface="Arial" panose="020B0604020202020204" pitchFamily="34" charset="0"/>
              <a:buChar char="•"/>
            </a:pPr>
            <a:r>
              <a:rPr lang="el-GR" sz="1500">
                <a:solidFill>
                  <a:schemeClr val="tx1"/>
                </a:solidFill>
              </a:rPr>
              <a:t>σύστημα εξ αποστάσεως, σύγχρονης και ασύγχρονης, επιμόρφωσης των εκπαιδευτικών και των μελών των ομάδων δράσης, </a:t>
            </a:r>
          </a:p>
          <a:p>
            <a:pPr marL="285750" indent="-285750" algn="just">
              <a:buFont typeface="Arial" panose="020B0604020202020204" pitchFamily="34" charset="0"/>
              <a:buChar char="•"/>
            </a:pPr>
            <a:r>
              <a:rPr lang="el-GR" sz="1500">
                <a:solidFill>
                  <a:schemeClr val="tx1"/>
                </a:solidFill>
              </a:rPr>
              <a:t>σύστημα αποτύπωσης περιστατικών </a:t>
            </a:r>
            <a:r>
              <a:rPr lang="el-GR" sz="1500" err="1">
                <a:solidFill>
                  <a:schemeClr val="tx1"/>
                </a:solidFill>
              </a:rPr>
              <a:t>ενδοσχολικής</a:t>
            </a:r>
            <a:r>
              <a:rPr lang="el-GR" sz="1500">
                <a:solidFill>
                  <a:schemeClr val="tx1"/>
                </a:solidFill>
              </a:rPr>
              <a:t> βίας και εκφοβισμού, με δυνατότητα υποβολής αναφοράς, επώνυμης και ανώνυμης </a:t>
            </a:r>
          </a:p>
          <a:p>
            <a:pPr marL="285750" indent="-285750" algn="just">
              <a:buFont typeface="Arial" panose="020B0604020202020204" pitchFamily="34" charset="0"/>
              <a:buChar char="•"/>
            </a:pPr>
            <a:r>
              <a:rPr lang="el-GR" sz="1500">
                <a:solidFill>
                  <a:schemeClr val="tx1"/>
                </a:solidFill>
              </a:rPr>
              <a:t>από μαθητές, καθώς και επώνυμης από γονείς και όσους έχουν την επιμέλεια μαθητών,</a:t>
            </a:r>
          </a:p>
          <a:p>
            <a:pPr marL="285750" indent="-285750" algn="just">
              <a:buFont typeface="Arial" panose="020B0604020202020204" pitchFamily="34" charset="0"/>
              <a:buChar char="•"/>
            </a:pPr>
            <a:r>
              <a:rPr lang="el-GR" sz="1500">
                <a:solidFill>
                  <a:schemeClr val="tx1"/>
                </a:solidFill>
              </a:rPr>
              <a:t>σύστημα διαχείρισης του ανθρώπινου δικτύου εκπαιδευτικών για την αντιμετώπιση της </a:t>
            </a:r>
            <a:r>
              <a:rPr lang="el-GR" sz="1500" err="1">
                <a:solidFill>
                  <a:schemeClr val="tx1"/>
                </a:solidFill>
              </a:rPr>
              <a:t>ενδοσχολικής</a:t>
            </a:r>
            <a:r>
              <a:rPr lang="el-GR" sz="1500">
                <a:solidFill>
                  <a:schemeClr val="tx1"/>
                </a:solidFill>
              </a:rPr>
              <a:t> βίας και του εκφοβισμού,</a:t>
            </a:r>
          </a:p>
          <a:p>
            <a:pPr marL="285750" indent="-285750" algn="just">
              <a:buFont typeface="Arial" panose="020B0604020202020204" pitchFamily="34" charset="0"/>
              <a:buChar char="•"/>
            </a:pPr>
            <a:r>
              <a:rPr lang="el-GR" sz="1500">
                <a:solidFill>
                  <a:schemeClr val="tx1"/>
                </a:solidFill>
              </a:rPr>
              <a:t>σύστημα διενέργειας ανώνυμων διαδικτυακών ερευνών προς τους μαθητές με σκοπό την αποτίμηση της έκτασης του φαινομένου της </a:t>
            </a:r>
            <a:r>
              <a:rPr lang="el-GR" sz="1500" err="1">
                <a:solidFill>
                  <a:schemeClr val="tx1"/>
                </a:solidFill>
              </a:rPr>
              <a:t>ενδοσχολικής</a:t>
            </a:r>
            <a:r>
              <a:rPr lang="el-GR" sz="1500">
                <a:solidFill>
                  <a:schemeClr val="tx1"/>
                </a:solidFill>
              </a:rPr>
              <a:t> βίας και του εκφοβισμού και </a:t>
            </a:r>
          </a:p>
          <a:p>
            <a:pPr marL="285750" indent="-285750" algn="just">
              <a:buFont typeface="Arial" panose="020B0604020202020204" pitchFamily="34" charset="0"/>
              <a:buChar char="•"/>
            </a:pPr>
            <a:r>
              <a:rPr lang="el-GR" sz="1500">
                <a:solidFill>
                  <a:schemeClr val="tx1"/>
                </a:solidFill>
              </a:rPr>
              <a:t>σύστημα </a:t>
            </a:r>
            <a:r>
              <a:rPr lang="el-GR" sz="1500" err="1">
                <a:solidFill>
                  <a:schemeClr val="tx1"/>
                </a:solidFill>
              </a:rPr>
              <a:t>διαλειτουργικότητας</a:t>
            </a:r>
            <a:r>
              <a:rPr lang="el-GR" sz="1500">
                <a:solidFill>
                  <a:schemeClr val="tx1"/>
                </a:solidFill>
              </a:rPr>
              <a:t> με την κεντρική υπηρεσία πιστοποίησης χρηστών του Πανελλήνιου Σχολικού Δικτύου (Π.Σ.Δ.).</a:t>
            </a:r>
          </a:p>
          <a:p>
            <a:endParaRPr lang="el-GR" sz="1400">
              <a:solidFill>
                <a:schemeClr val="tx1"/>
              </a:solidFill>
            </a:endParaRPr>
          </a:p>
        </p:txBody>
      </p:sp>
      <p:pic>
        <p:nvPicPr>
          <p:cNvPr id="10" name="Θέση εικόνας 9"/>
          <p:cNvPicPr>
            <a:picLocks noGrp="1" noChangeAspect="1"/>
          </p:cNvPicPr>
          <p:nvPr>
            <p:ph type="pic" idx="2"/>
          </p:nvPr>
        </p:nvPicPr>
        <p:blipFill>
          <a:blip r:embed="rId4" cstate="screen">
            <a:extLst>
              <a:ext uri="{28A0092B-C50C-407E-A947-70E740481C1C}">
                <a14:useLocalDpi xmlns:a14="http://schemas.microsoft.com/office/drawing/2010/main" val="0"/>
              </a:ext>
            </a:extLst>
          </a:blip>
          <a:srcRect/>
          <a:stretch>
            <a:fillRect/>
          </a:stretch>
        </p:blipFill>
        <p:spPr/>
      </p:pic>
      <p:pic>
        <p:nvPicPr>
          <p:cNvPr id="6" name="Εικόνα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97618" y="6350652"/>
            <a:ext cx="1425895" cy="399250"/>
          </a:xfrm>
          <a:prstGeom prst="rect">
            <a:avLst/>
          </a:prstGeom>
        </p:spPr>
      </p:pic>
    </p:spTree>
    <p:extLst>
      <p:ext uri="{BB962C8B-B14F-4D97-AF65-F5344CB8AC3E}">
        <p14:creationId xmlns:p14="http://schemas.microsoft.com/office/powerpoint/2010/main" val="2915744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3" name="Google Shape;213;p9"/>
          <p:cNvSpPr txBox="1"/>
          <p:nvPr/>
        </p:nvSpPr>
        <p:spPr>
          <a:xfrm>
            <a:off x="7033397" y="1722735"/>
            <a:ext cx="28103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d-ID" sz="2000">
                <a:solidFill>
                  <a:schemeClr val="lt1"/>
                </a:solidFill>
                <a:latin typeface="Lato Black"/>
                <a:ea typeface="Lato Black"/>
                <a:cs typeface="Lato Black"/>
                <a:sym typeface="Lato Black"/>
              </a:rPr>
              <a:t>LOLITA PRICILLA</a:t>
            </a:r>
            <a:endParaRPr sz="2000">
              <a:solidFill>
                <a:schemeClr val="lt1"/>
              </a:solidFill>
              <a:latin typeface="Lato Black"/>
              <a:ea typeface="Lato Black"/>
              <a:cs typeface="Lato Black"/>
              <a:sym typeface="Lato Black"/>
            </a:endParaRPr>
          </a:p>
        </p:txBody>
      </p:sp>
      <p:pic>
        <p:nvPicPr>
          <p:cNvPr id="215" name="Google Shape;215;p9"/>
          <p:cNvPicPr preferRelativeResize="0">
            <a:picLocks noGrp="1"/>
          </p:cNvPicPr>
          <p:nvPr>
            <p:ph type="pic" idx="2"/>
          </p:nvPr>
        </p:nvPicPr>
        <p:blipFill rotWithShape="1">
          <a:blip r:embed="rId3">
            <a:alphaModFix/>
          </a:blip>
          <a:srcRect/>
          <a:stretch/>
        </p:blipFill>
        <p:spPr>
          <a:xfrm>
            <a:off x="900954" y="0"/>
            <a:ext cx="3327715" cy="6858000"/>
          </a:xfrm>
          <a:prstGeom prst="rect">
            <a:avLst/>
          </a:prstGeom>
          <a:noFill/>
          <a:ln>
            <a:noFill/>
          </a:ln>
        </p:spPr>
      </p:pic>
      <p:sp>
        <p:nvSpPr>
          <p:cNvPr id="216" name="Google Shape;216;p9"/>
          <p:cNvSpPr/>
          <p:nvPr/>
        </p:nvSpPr>
        <p:spPr>
          <a:xfrm>
            <a:off x="0" y="5831840"/>
            <a:ext cx="6881735" cy="607060"/>
          </a:xfrm>
          <a:prstGeom prst="rect">
            <a:avLst/>
          </a:prstGeom>
          <a:solidFill>
            <a:srgbClr val="00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7" name="Google Shape;217;p9"/>
          <p:cNvPicPr preferRelativeResize="0"/>
          <p:nvPr/>
        </p:nvPicPr>
        <p:blipFill rotWithShape="1">
          <a:blip r:embed="rId4">
            <a:alphaModFix/>
          </a:blip>
          <a:srcRect/>
          <a:stretch/>
        </p:blipFill>
        <p:spPr>
          <a:xfrm>
            <a:off x="398980" y="5911188"/>
            <a:ext cx="1697214" cy="449460"/>
          </a:xfrm>
          <a:prstGeom prst="rect">
            <a:avLst/>
          </a:prstGeom>
          <a:noFill/>
          <a:ln>
            <a:noFill/>
          </a:ln>
        </p:spPr>
      </p:pic>
      <p:sp>
        <p:nvSpPr>
          <p:cNvPr id="2" name="TextBox 1">
            <a:extLst>
              <a:ext uri="{FF2B5EF4-FFF2-40B4-BE49-F238E27FC236}">
                <a16:creationId xmlns:a16="http://schemas.microsoft.com/office/drawing/2014/main" id="{63D30767-2B36-4ADB-9D91-610714EAB07C}"/>
              </a:ext>
            </a:extLst>
          </p:cNvPr>
          <p:cNvSpPr txBox="1"/>
          <p:nvPr/>
        </p:nvSpPr>
        <p:spPr>
          <a:xfrm>
            <a:off x="4627649" y="473825"/>
            <a:ext cx="7209644" cy="6032421"/>
          </a:xfrm>
          <a:prstGeom prst="rect">
            <a:avLst/>
          </a:prstGeom>
          <a:noFill/>
        </p:spPr>
        <p:txBody>
          <a:bodyPr wrap="square" rtlCol="0">
            <a:spAutoFit/>
          </a:bodyPr>
          <a:lstStyle/>
          <a:p>
            <a:pPr algn="just"/>
            <a:r>
              <a:rPr lang="el-GR" sz="1600">
                <a:solidFill>
                  <a:srgbClr val="00B0F0"/>
                </a:solidFill>
              </a:rPr>
              <a:t>Άρθρο </a:t>
            </a:r>
            <a:r>
              <a:rPr lang="en-US" sz="1600">
                <a:solidFill>
                  <a:srgbClr val="00B0F0"/>
                </a:solidFill>
              </a:rPr>
              <a:t>1</a:t>
            </a:r>
            <a:r>
              <a:rPr lang="el-GR" sz="1600">
                <a:solidFill>
                  <a:srgbClr val="00B0F0"/>
                </a:solidFill>
              </a:rPr>
              <a:t>2</a:t>
            </a:r>
          </a:p>
          <a:p>
            <a:pPr algn="just"/>
            <a:r>
              <a:rPr lang="el-GR" sz="1600">
                <a:solidFill>
                  <a:srgbClr val="00B0F0"/>
                </a:solidFill>
              </a:rPr>
              <a:t>Αναφορές περιστατικών </a:t>
            </a:r>
            <a:r>
              <a:rPr lang="el-GR" sz="1600" err="1">
                <a:solidFill>
                  <a:srgbClr val="00B0F0"/>
                </a:solidFill>
              </a:rPr>
              <a:t>ενδοσχολικής</a:t>
            </a:r>
            <a:r>
              <a:rPr lang="el-GR" sz="1600">
                <a:solidFill>
                  <a:srgbClr val="00B0F0"/>
                </a:solidFill>
              </a:rPr>
              <a:t> βίας και εκφοβισμού</a:t>
            </a:r>
          </a:p>
          <a:p>
            <a:pPr algn="just"/>
            <a:r>
              <a:rPr lang="el-GR" sz="1600"/>
              <a:t>Συγκεκριμενοποιούνται η ανώνυμη και επώνυμη αναφορά περιστατικών </a:t>
            </a:r>
            <a:r>
              <a:rPr lang="el-GR" sz="1600" err="1"/>
              <a:t>ενδοσχολικής</a:t>
            </a:r>
            <a:r>
              <a:rPr lang="el-GR" sz="1600"/>
              <a:t> βίας και εκφοβισμού.</a:t>
            </a:r>
          </a:p>
          <a:p>
            <a:pPr algn="just"/>
            <a:endParaRPr lang="el-GR" sz="1600">
              <a:solidFill>
                <a:srgbClr val="00B0F0"/>
              </a:solidFill>
            </a:endParaRPr>
          </a:p>
          <a:p>
            <a:pPr algn="just"/>
            <a:r>
              <a:rPr lang="el-GR" sz="1600">
                <a:solidFill>
                  <a:srgbClr val="00B0F0"/>
                </a:solidFill>
              </a:rPr>
              <a:t>Άρθρο </a:t>
            </a:r>
            <a:r>
              <a:rPr lang="en-US" sz="1600">
                <a:solidFill>
                  <a:srgbClr val="00B0F0"/>
                </a:solidFill>
              </a:rPr>
              <a:t>1</a:t>
            </a:r>
            <a:r>
              <a:rPr lang="el-GR" sz="1600">
                <a:solidFill>
                  <a:srgbClr val="00B0F0"/>
                </a:solidFill>
              </a:rPr>
              <a:t>3</a:t>
            </a:r>
          </a:p>
          <a:p>
            <a:pPr algn="just"/>
            <a:r>
              <a:rPr lang="el-GR" sz="1600">
                <a:solidFill>
                  <a:srgbClr val="00B0F0"/>
                </a:solidFill>
              </a:rPr>
              <a:t>Ορισμός επιστημονικής επιτροπής αξιολόγησης και εκπόνησης </a:t>
            </a:r>
          </a:p>
          <a:p>
            <a:pPr algn="just"/>
            <a:r>
              <a:rPr lang="el-GR" sz="1600">
                <a:solidFill>
                  <a:srgbClr val="00B0F0"/>
                </a:solidFill>
              </a:rPr>
              <a:t>Πρωτοκόλλων χειρισμού και αντιμετώπισης περιστατικών </a:t>
            </a:r>
            <a:r>
              <a:rPr lang="el-GR" sz="1600" err="1">
                <a:solidFill>
                  <a:srgbClr val="00B0F0"/>
                </a:solidFill>
              </a:rPr>
              <a:t>ενδοσχολικής</a:t>
            </a:r>
            <a:r>
              <a:rPr lang="el-GR" sz="1600">
                <a:solidFill>
                  <a:srgbClr val="00B0F0"/>
                </a:solidFill>
              </a:rPr>
              <a:t> </a:t>
            </a:r>
          </a:p>
          <a:p>
            <a:pPr algn="just"/>
            <a:r>
              <a:rPr lang="el-GR" sz="1600">
                <a:solidFill>
                  <a:srgbClr val="00B0F0"/>
                </a:solidFill>
              </a:rPr>
              <a:t>βίας και εκφοβισμού</a:t>
            </a:r>
          </a:p>
          <a:p>
            <a:pPr algn="just"/>
            <a:r>
              <a:rPr lang="el-GR" sz="1600">
                <a:solidFill>
                  <a:schemeClr val="tx1"/>
                </a:solidFill>
              </a:rPr>
              <a:t>Η επταμελής επιστημονική επιτροπή του Υ.ΠΑΙ.Θ. αποτελείται από</a:t>
            </a:r>
            <a:r>
              <a:rPr lang="en-US" sz="1600">
                <a:solidFill>
                  <a:schemeClr val="tx1"/>
                </a:solidFill>
              </a:rPr>
              <a:t>:</a:t>
            </a:r>
            <a:endParaRPr lang="el-GR" sz="1600">
              <a:solidFill>
                <a:schemeClr val="tx1"/>
              </a:solidFill>
            </a:endParaRPr>
          </a:p>
          <a:p>
            <a:pPr marL="285750" indent="-285750" algn="just">
              <a:buFont typeface="Arial" panose="020B0604020202020204" pitchFamily="34" charset="0"/>
              <a:buChar char="•"/>
            </a:pPr>
            <a:r>
              <a:rPr lang="el-GR" sz="1600">
                <a:solidFill>
                  <a:schemeClr val="tx1"/>
                </a:solidFill>
              </a:rPr>
              <a:t>τον Γενικό Γραμματέα Πρωτοβάθμιας, Δευτεροβάθμιας Εκπαίδευσης και Ειδικής Αγωγής,</a:t>
            </a:r>
          </a:p>
          <a:p>
            <a:pPr marL="285750" indent="-285750" algn="just">
              <a:buFont typeface="Arial" panose="020B0604020202020204" pitchFamily="34" charset="0"/>
              <a:buChar char="•"/>
            </a:pPr>
            <a:r>
              <a:rPr lang="el-GR" sz="1600">
                <a:solidFill>
                  <a:schemeClr val="tx1"/>
                </a:solidFill>
              </a:rPr>
              <a:t>τέσσερα (4) μέλη Διδακτικού Ερευνητικού Προσωπικού (Δ.Ε.Π.) Ανώτατων Εκπαιδευτικών Ιδρυμάτων (Α.Ε.Ι.) και</a:t>
            </a:r>
          </a:p>
          <a:p>
            <a:pPr marL="285750" indent="-285750" algn="just">
              <a:buFont typeface="Arial" panose="020B0604020202020204" pitchFamily="34" charset="0"/>
              <a:buChar char="•"/>
            </a:pPr>
            <a:r>
              <a:rPr lang="el-GR" sz="1600">
                <a:solidFill>
                  <a:schemeClr val="tx1"/>
                </a:solidFill>
              </a:rPr>
              <a:t>δύο προσωπικότητες με εμπειρία σε ζητήματα πρόληψης και αντιμετώπισης βίας και εκφοβισμού.</a:t>
            </a:r>
          </a:p>
          <a:p>
            <a:pPr algn="just"/>
            <a:endParaRPr lang="el-GR" sz="1600">
              <a:solidFill>
                <a:schemeClr val="tx1"/>
              </a:solidFill>
            </a:endParaRPr>
          </a:p>
          <a:p>
            <a:pPr algn="just"/>
            <a:r>
              <a:rPr lang="el-GR" sz="1600">
                <a:solidFill>
                  <a:srgbClr val="00B0F0"/>
                </a:solidFill>
              </a:rPr>
              <a:t>Άρθρα </a:t>
            </a:r>
            <a:r>
              <a:rPr lang="en-US" sz="1600">
                <a:solidFill>
                  <a:srgbClr val="00B0F0"/>
                </a:solidFill>
              </a:rPr>
              <a:t>1</a:t>
            </a:r>
            <a:r>
              <a:rPr lang="el-GR" sz="1600">
                <a:solidFill>
                  <a:srgbClr val="00B0F0"/>
                </a:solidFill>
              </a:rPr>
              <a:t>4, 15 και 16</a:t>
            </a:r>
          </a:p>
          <a:p>
            <a:pPr algn="just"/>
            <a:r>
              <a:rPr lang="el-GR" sz="1600" i="1"/>
              <a:t>Ορίζονται ο τρόπος διαχείρισης των καταχωρήσεων στην ψηφιακή πλατφόρμα </a:t>
            </a:r>
          </a:p>
          <a:p>
            <a:pPr algn="just"/>
            <a:r>
              <a:rPr lang="el-GR" sz="1600" i="1"/>
              <a:t>και στη βάση δεδομένων της σχολικής μονάδας, καθώς και εξουσιοδοτικές και μεταβατικές διατάξεις</a:t>
            </a:r>
          </a:p>
          <a:p>
            <a:pPr marL="285750" indent="-285750" algn="just">
              <a:buFont typeface="Arial" panose="020B0604020202020204" pitchFamily="34" charset="0"/>
              <a:buChar char="•"/>
            </a:pPr>
            <a:endParaRPr lang="el-GR" b="1">
              <a:solidFill>
                <a:schemeClr val="tx1"/>
              </a:solidFill>
            </a:endParaRPr>
          </a:p>
          <a:p>
            <a:pPr algn="just"/>
            <a:r>
              <a:rPr lang="el-GR" sz="1600" b="1">
                <a:solidFill>
                  <a:srgbClr val="00B0F0"/>
                </a:solidFill>
              </a:rPr>
              <a:t> </a:t>
            </a:r>
          </a:p>
          <a:p>
            <a:pPr algn="just"/>
            <a:endParaRPr lang="el-GR" sz="1600" b="1">
              <a:solidFill>
                <a:srgbClr val="00B0F0"/>
              </a:solidFill>
            </a:endParaRPr>
          </a:p>
        </p:txBody>
      </p:sp>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727919" y="5961398"/>
            <a:ext cx="1425895" cy="399250"/>
          </a:xfrm>
          <a:prstGeom prst="rect">
            <a:avLst/>
          </a:prstGeom>
        </p:spPr>
      </p:pic>
    </p:spTree>
    <p:extLst>
      <p:ext uri="{BB962C8B-B14F-4D97-AF65-F5344CB8AC3E}">
        <p14:creationId xmlns:p14="http://schemas.microsoft.com/office/powerpoint/2010/main" val="1272119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Google Shape;224;p10"/>
          <p:cNvSpPr/>
          <p:nvPr/>
        </p:nvSpPr>
        <p:spPr>
          <a:xfrm>
            <a:off x="3939988" y="2800350"/>
            <a:ext cx="2351814" cy="3200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0"/>
          <p:cNvSpPr/>
          <p:nvPr/>
        </p:nvSpPr>
        <p:spPr>
          <a:xfrm>
            <a:off x="3590026" y="5831840"/>
            <a:ext cx="8601974" cy="1026160"/>
          </a:xfrm>
          <a:prstGeom prst="rect">
            <a:avLst/>
          </a:prstGeom>
          <a:solidFill>
            <a:srgbClr val="00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71A8605-0FA4-4417-8A39-7B7666B15BBB}"/>
              </a:ext>
            </a:extLst>
          </p:cNvPr>
          <p:cNvSpPr txBox="1"/>
          <p:nvPr/>
        </p:nvSpPr>
        <p:spPr>
          <a:xfrm>
            <a:off x="3618775" y="432765"/>
            <a:ext cx="6005238" cy="5478423"/>
          </a:xfrm>
          <a:prstGeom prst="rect">
            <a:avLst/>
          </a:prstGeom>
          <a:noFill/>
        </p:spPr>
        <p:txBody>
          <a:bodyPr wrap="square" rtlCol="0">
            <a:spAutoFit/>
          </a:bodyPr>
          <a:lstStyle/>
          <a:p>
            <a:pPr algn="just" rtl="0">
              <a:spcBef>
                <a:spcPts val="1200"/>
              </a:spcBef>
              <a:spcAft>
                <a:spcPts val="1200"/>
              </a:spcAft>
            </a:pPr>
            <a:r>
              <a:rPr lang="el-GR" sz="1600" i="0" u="sng" strike="noStrike">
                <a:solidFill>
                  <a:srgbClr val="1155CC"/>
                </a:solidFill>
                <a:effectLst/>
                <a:hlinkClick r:id="rId3"/>
              </a:rPr>
              <a:t>Εγκύκλιος Υ.ΠΑΙ.Θ.Α. Φ1/21896/ΓΔ4/29-02-2024</a:t>
            </a:r>
            <a:endParaRPr lang="en-US" sz="1600" u="sng">
              <a:solidFill>
                <a:srgbClr val="1155CC"/>
              </a:solidFill>
            </a:endParaRPr>
          </a:p>
          <a:p>
            <a:pPr algn="just" rtl="0">
              <a:spcBef>
                <a:spcPts val="1200"/>
              </a:spcBef>
              <a:spcAft>
                <a:spcPts val="1200"/>
              </a:spcAft>
            </a:pPr>
            <a:r>
              <a:rPr lang="el-GR" sz="1600" i="0" u="none" strike="noStrike">
                <a:solidFill>
                  <a:srgbClr val="000000"/>
                </a:solidFill>
                <a:effectLst/>
              </a:rPr>
              <a:t>Με την παραπάνω εγκύκλιο κλήθηκαν οι σχολικές μονάδες, με αφορμή την 6</a:t>
            </a:r>
            <a:r>
              <a:rPr lang="el-GR" sz="1600" i="0" u="none" strike="noStrike" baseline="30000">
                <a:solidFill>
                  <a:srgbClr val="000000"/>
                </a:solidFill>
                <a:effectLst/>
              </a:rPr>
              <a:t>η</a:t>
            </a:r>
            <a:r>
              <a:rPr lang="el-GR" sz="1600" i="0" u="none" strike="noStrike">
                <a:solidFill>
                  <a:srgbClr val="000000"/>
                </a:solidFill>
                <a:effectLst/>
              </a:rPr>
              <a:t> Μαρτίου (ήδη από το 2012) καθιερωμένη ως Πανελλήνια Σχολική Ημέρα κατά της Βίας στο Σχολείο, να αφιερώσουν χρόνο σε δράσεις-συζητήσεις-εκδηλώσεις με στόχο την ευαισθητοποίηση σε θέματα βίας και σχολικού εκφοβισμού.</a:t>
            </a:r>
            <a:endParaRPr lang="el-GR" sz="1600" i="0" u="sng" strike="noStrike">
              <a:solidFill>
                <a:srgbClr val="1155CC"/>
              </a:solidFill>
              <a:effectLst/>
              <a:hlinkClick r:id="" action="ppaction://noaction"/>
            </a:endParaRPr>
          </a:p>
          <a:p>
            <a:pPr algn="just" rtl="0">
              <a:spcBef>
                <a:spcPts val="1200"/>
              </a:spcBef>
              <a:spcAft>
                <a:spcPts val="1200"/>
              </a:spcAft>
            </a:pPr>
            <a:r>
              <a:rPr lang="el-GR" sz="1600" i="0" u="sng" strike="noStrike">
                <a:solidFill>
                  <a:srgbClr val="1155CC"/>
                </a:solidFill>
                <a:effectLst/>
                <a:hlinkClick r:id="" action="ppaction://noaction"/>
              </a:rPr>
              <a:t>Εγκύκλιος Υ.ΠΑΙ.Θ.Α. 24073/ΓΔ4/06-03-2024</a:t>
            </a:r>
            <a:endParaRPr lang="el-GR" sz="1600" i="0" u="sng" strike="noStrike">
              <a:solidFill>
                <a:srgbClr val="1155CC"/>
              </a:solidFill>
              <a:effectLst/>
            </a:endParaRPr>
          </a:p>
          <a:p>
            <a:pPr algn="just" rtl="0">
              <a:spcBef>
                <a:spcPts val="1200"/>
              </a:spcBef>
              <a:spcAft>
                <a:spcPts val="1200"/>
              </a:spcAft>
            </a:pPr>
            <a:r>
              <a:rPr lang="el-GR" sz="1600" i="0" u="none" strike="noStrike">
                <a:solidFill>
                  <a:srgbClr val="000000"/>
                </a:solidFill>
                <a:effectLst/>
              </a:rPr>
              <a:t> </a:t>
            </a:r>
            <a:r>
              <a:rPr lang="el-GR" sz="1600" i="0" u="sng" strike="noStrike">
                <a:solidFill>
                  <a:srgbClr val="1155CC"/>
                </a:solidFill>
                <a:effectLst/>
                <a:hlinkClick r:id="rId4"/>
              </a:rPr>
              <a:t>Κοινή Υπουργική Απόφαση ΦΕΚ 2176/Β΄/08-04-2024</a:t>
            </a:r>
            <a:endParaRPr lang="el-GR" sz="1600" u="sng">
              <a:solidFill>
                <a:srgbClr val="1155CC"/>
              </a:solidFill>
            </a:endParaRPr>
          </a:p>
          <a:p>
            <a:pPr algn="just" rtl="0">
              <a:spcBef>
                <a:spcPts val="1200"/>
              </a:spcBef>
              <a:spcAft>
                <a:spcPts val="1200"/>
              </a:spcAft>
            </a:pPr>
            <a:r>
              <a:rPr lang="el-GR" sz="1600" i="0" u="sng" strike="noStrike">
                <a:solidFill>
                  <a:srgbClr val="1155CC"/>
                </a:solidFill>
                <a:effectLst/>
                <a:hlinkClick r:id="rId5"/>
              </a:rPr>
              <a:t>Υπουργική Απόφαση 36421/ΓΔ4 ΦΕΚ 2177/Β΄/08-04-2024</a:t>
            </a:r>
            <a:endParaRPr lang="el-GR" sz="1600" i="0" u="sng" strike="noStrike">
              <a:solidFill>
                <a:srgbClr val="1155CC"/>
              </a:solidFill>
              <a:effectLst/>
            </a:endParaRPr>
          </a:p>
          <a:p>
            <a:pPr algn="just">
              <a:spcBef>
                <a:spcPts val="1200"/>
              </a:spcBef>
              <a:spcAft>
                <a:spcPts val="1200"/>
              </a:spcAft>
            </a:pPr>
            <a:r>
              <a:rPr lang="el-GR" sz="1600" i="0" u="sng" strike="noStrike">
                <a:solidFill>
                  <a:srgbClr val="1155CC"/>
                </a:solidFill>
                <a:effectLst/>
                <a:hlinkClick r:id="rId6"/>
              </a:rPr>
              <a:t>Εφαρμοστική Εγκύκλιος 37633/ΓΔ4/10-04-2024</a:t>
            </a:r>
            <a:endParaRPr lang="el-GR" sz="1600" i="0" u="sng" strike="noStrike">
              <a:solidFill>
                <a:srgbClr val="1155CC"/>
              </a:solidFill>
              <a:effectLst/>
            </a:endParaRPr>
          </a:p>
          <a:p>
            <a:r>
              <a:rPr lang="el-GR" sz="1600" i="0" u="sng" strike="noStrike">
                <a:solidFill>
                  <a:srgbClr val="1155CC"/>
                </a:solidFill>
                <a:effectLst/>
                <a:hlinkClick r:id="rId7"/>
              </a:rPr>
              <a:t>Κοινή Υπουργική Απόφαση 41207/ΓΔ4 ΦΕΚ 2404/Β΄/22-04-2024</a:t>
            </a:r>
            <a:endParaRPr lang="el-GR" sz="1600" i="0" u="sng" strike="noStrike">
              <a:solidFill>
                <a:srgbClr val="1155CC"/>
              </a:solidFill>
              <a:effectLst/>
            </a:endParaRPr>
          </a:p>
          <a:p>
            <a:endParaRPr lang="el-GR" sz="1600" u="sng">
              <a:solidFill>
                <a:srgbClr val="1155CC"/>
              </a:solidFill>
            </a:endParaRPr>
          </a:p>
          <a:p>
            <a:r>
              <a:rPr lang="el-GR" sz="1600" i="0" u="sng" strike="noStrike">
                <a:solidFill>
                  <a:srgbClr val="1155CC"/>
                </a:solidFill>
                <a:effectLst/>
                <a:hlinkClick r:id="rId8"/>
              </a:rPr>
              <a:t>Τροποποιητική Υπουργική Απόφαση 44879/ΓΔ4/2024 ΦΕΚ 2531/Β΄/29-04-2024</a:t>
            </a:r>
            <a:r>
              <a:rPr lang="el-GR" sz="1600"/>
              <a:t/>
            </a:r>
            <a:br>
              <a:rPr lang="el-GR" sz="1600"/>
            </a:br>
            <a:endParaRPr lang="el-GR" sz="1600"/>
          </a:p>
        </p:txBody>
      </p:sp>
      <p:sp>
        <p:nvSpPr>
          <p:cNvPr id="6" name="Δεξί άγκιστρο 5">
            <a:extLst>
              <a:ext uri="{FF2B5EF4-FFF2-40B4-BE49-F238E27FC236}">
                <a16:creationId xmlns:a16="http://schemas.microsoft.com/office/drawing/2014/main" id="{3AEA5083-13AB-40B7-A9C5-9C7F3F26B718}"/>
              </a:ext>
            </a:extLst>
          </p:cNvPr>
          <p:cNvSpPr/>
          <p:nvPr/>
        </p:nvSpPr>
        <p:spPr>
          <a:xfrm>
            <a:off x="9334005" y="2090057"/>
            <a:ext cx="472393" cy="3586348"/>
          </a:xfrm>
          <a:prstGeom prst="rightBrace">
            <a:avLst/>
          </a:prstGeom>
          <a:solidFill>
            <a:schemeClr val="accent6">
              <a:lumMod val="40000"/>
              <a:lumOff val="60000"/>
            </a:schemeClr>
          </a:solidFill>
        </p:spPr>
        <p:style>
          <a:lnRef idx="1">
            <a:schemeClr val="accent2"/>
          </a:lnRef>
          <a:fillRef idx="0">
            <a:schemeClr val="accent2"/>
          </a:fillRef>
          <a:effectRef idx="0">
            <a:schemeClr val="accent2"/>
          </a:effectRef>
          <a:fontRef idx="minor">
            <a:schemeClr val="tx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67C688D3-6679-44C4-A19D-D93DF1B33DED}"/>
              </a:ext>
            </a:extLst>
          </p:cNvPr>
          <p:cNvSpPr txBox="1"/>
          <p:nvPr/>
        </p:nvSpPr>
        <p:spPr>
          <a:xfrm>
            <a:off x="9757068" y="1569243"/>
            <a:ext cx="2405146" cy="3139321"/>
          </a:xfrm>
          <a:prstGeom prst="rect">
            <a:avLst/>
          </a:prstGeom>
          <a:noFill/>
        </p:spPr>
        <p:txBody>
          <a:bodyPr wrap="none" rtlCol="0">
            <a:spAutoFit/>
          </a:bodyPr>
          <a:lstStyle/>
          <a:p>
            <a:endParaRPr lang="el-GR" b="1"/>
          </a:p>
          <a:p>
            <a:endParaRPr lang="el-GR" b="1"/>
          </a:p>
          <a:p>
            <a:endParaRPr lang="el-GR" b="1"/>
          </a:p>
          <a:p>
            <a:endParaRPr lang="el-GR" b="1"/>
          </a:p>
          <a:p>
            <a:endParaRPr lang="el-GR" b="1"/>
          </a:p>
          <a:p>
            <a:endParaRPr lang="el-GR" b="1"/>
          </a:p>
          <a:p>
            <a:pPr algn="just"/>
            <a:r>
              <a:rPr lang="el-GR" i="1">
                <a:latin typeface="+mn-lt"/>
              </a:rPr>
              <a:t>Ρυθμίστηκαν θέματα </a:t>
            </a:r>
          </a:p>
          <a:p>
            <a:pPr algn="just"/>
            <a:r>
              <a:rPr lang="el-GR" i="1">
                <a:latin typeface="+mn-lt"/>
              </a:rPr>
              <a:t>σχετικά την εφαρμογή </a:t>
            </a:r>
          </a:p>
          <a:p>
            <a:pPr algn="just"/>
            <a:r>
              <a:rPr lang="el-GR" i="1" u="none" strike="noStrike">
                <a:solidFill>
                  <a:srgbClr val="000000"/>
                </a:solidFill>
                <a:effectLst/>
                <a:latin typeface="+mn-lt"/>
              </a:rPr>
              <a:t>του νόμου  «Ζούμε </a:t>
            </a:r>
          </a:p>
          <a:p>
            <a:pPr algn="just"/>
            <a:r>
              <a:rPr lang="el-GR" i="1" u="none" strike="noStrike">
                <a:solidFill>
                  <a:srgbClr val="000000"/>
                </a:solidFill>
                <a:effectLst/>
                <a:latin typeface="+mn-lt"/>
              </a:rPr>
              <a:t>Αρμονικά Μαζί Σπάμε </a:t>
            </a:r>
          </a:p>
          <a:p>
            <a:pPr algn="just"/>
            <a:r>
              <a:rPr lang="el-GR" i="1" u="none" strike="noStrike">
                <a:solidFill>
                  <a:srgbClr val="000000"/>
                </a:solidFill>
                <a:effectLst/>
                <a:latin typeface="+mn-lt"/>
              </a:rPr>
              <a:t>Τη Σιωπή»</a:t>
            </a:r>
            <a:endParaRPr lang="el-GR" i="1">
              <a:latin typeface="+mn-lt"/>
            </a:endParaRPr>
          </a:p>
        </p:txBody>
      </p:sp>
      <p:pic>
        <p:nvPicPr>
          <p:cNvPr id="11" name="Google Shape;217;p9"/>
          <p:cNvPicPr preferRelativeResize="0"/>
          <p:nvPr/>
        </p:nvPicPr>
        <p:blipFill rotWithShape="1">
          <a:blip r:embed="rId9">
            <a:alphaModFix/>
          </a:blip>
          <a:srcRect/>
          <a:stretch/>
        </p:blipFill>
        <p:spPr>
          <a:xfrm>
            <a:off x="10172709" y="6177812"/>
            <a:ext cx="1697214" cy="449460"/>
          </a:xfrm>
          <a:prstGeom prst="rect">
            <a:avLst/>
          </a:prstGeom>
          <a:noFill/>
          <a:ln>
            <a:noFill/>
          </a:ln>
        </p:spPr>
      </p:pic>
      <p:pic>
        <p:nvPicPr>
          <p:cNvPr id="17" name="Θέση εικόνας 16" descr="Stop &lt;strong&gt;Bullying&lt;/strong&gt; Now – Youth Voices"/>
          <p:cNvPicPr>
            <a:picLocks noGrp="1" noChangeAspect="1"/>
          </p:cNvPicPr>
          <p:nvPr>
            <p:ph type="pic" idx="2"/>
          </p:nvPr>
        </p:nvPicPr>
        <p:blipFill>
          <a:blip r:embed="rId10" cstate="screen">
            <a:extLst>
              <a:ext uri="{28A0092B-C50C-407E-A947-70E740481C1C}">
                <a14:useLocalDpi xmlns:a14="http://schemas.microsoft.com/office/drawing/2010/main" val="0"/>
              </a:ext>
            </a:extLst>
          </a:blip>
          <a:srcRect/>
          <a:stretch>
            <a:fillRect/>
          </a:stretch>
        </p:blipFill>
        <p:spPr>
          <a:xfrm>
            <a:off x="212390" y="1428075"/>
            <a:ext cx="3339858" cy="4403765"/>
          </a:xfrm>
        </p:spPr>
      </p:pic>
      <p:pic>
        <p:nvPicPr>
          <p:cNvPr id="12" name="Εικόνα 11"/>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8198118" y="6212226"/>
            <a:ext cx="1425895" cy="399250"/>
          </a:xfrm>
          <a:prstGeom prst="rect">
            <a:avLst/>
          </a:prstGeom>
        </p:spPr>
      </p:pic>
    </p:spTree>
    <p:extLst>
      <p:ext uri="{BB962C8B-B14F-4D97-AF65-F5344CB8AC3E}">
        <p14:creationId xmlns:p14="http://schemas.microsoft.com/office/powerpoint/2010/main" val="1086451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5630" y="23649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7" name="Rectangle 6"/>
          <p:cNvSpPr/>
          <p:nvPr/>
        </p:nvSpPr>
        <p:spPr>
          <a:xfrm>
            <a:off x="1045630" y="36516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8" name="Rectangle 7"/>
          <p:cNvSpPr/>
          <p:nvPr/>
        </p:nvSpPr>
        <p:spPr>
          <a:xfrm>
            <a:off x="1045630" y="4938361"/>
            <a:ext cx="902302" cy="962133"/>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1155983" y="2546818"/>
            <a:ext cx="681597" cy="584775"/>
          </a:xfrm>
          <a:prstGeom prst="rect">
            <a:avLst/>
          </a:prstGeom>
          <a:noFill/>
        </p:spPr>
        <p:txBody>
          <a:bodyPr wrap="none" rtlCol="0">
            <a:spAutoFit/>
          </a:bodyPr>
          <a:lstStyle/>
          <a:p>
            <a:r>
              <a:rPr lang="id-ID" sz="3200" spc="300">
                <a:solidFill>
                  <a:schemeClr val="bg1"/>
                </a:solidFill>
                <a:latin typeface="Source Sans Pro Semibold" panose="020B0603030403020204" pitchFamily="34" charset="0"/>
                <a:ea typeface="Source Sans Pro Semibold" panose="020B0603030403020204" pitchFamily="34" charset="0"/>
              </a:rPr>
              <a:t>01</a:t>
            </a:r>
          </a:p>
        </p:txBody>
      </p:sp>
      <p:sp>
        <p:nvSpPr>
          <p:cNvPr id="11" name="TextBox 10"/>
          <p:cNvSpPr txBox="1"/>
          <p:nvPr/>
        </p:nvSpPr>
        <p:spPr>
          <a:xfrm>
            <a:off x="1164307" y="3890345"/>
            <a:ext cx="681597" cy="584775"/>
          </a:xfrm>
          <a:prstGeom prst="rect">
            <a:avLst/>
          </a:prstGeom>
          <a:noFill/>
        </p:spPr>
        <p:txBody>
          <a:bodyPr wrap="none" rtlCol="0">
            <a:spAutoFit/>
          </a:bodyPr>
          <a:lstStyle/>
          <a:p>
            <a:r>
              <a:rPr lang="id-ID" sz="3200" spc="300">
                <a:solidFill>
                  <a:schemeClr val="bg1"/>
                </a:solidFill>
                <a:latin typeface="Source Sans Pro Semibold" panose="020B0603030403020204" pitchFamily="34" charset="0"/>
                <a:ea typeface="Source Sans Pro Semibold" panose="020B0603030403020204" pitchFamily="34" charset="0"/>
              </a:rPr>
              <a:t>02</a:t>
            </a:r>
          </a:p>
        </p:txBody>
      </p:sp>
      <p:sp>
        <p:nvSpPr>
          <p:cNvPr id="12" name="TextBox 11"/>
          <p:cNvSpPr txBox="1"/>
          <p:nvPr/>
        </p:nvSpPr>
        <p:spPr>
          <a:xfrm>
            <a:off x="1194597" y="5167613"/>
            <a:ext cx="681597" cy="584775"/>
          </a:xfrm>
          <a:prstGeom prst="rect">
            <a:avLst/>
          </a:prstGeom>
          <a:noFill/>
        </p:spPr>
        <p:txBody>
          <a:bodyPr wrap="none" rtlCol="0">
            <a:spAutoFit/>
          </a:bodyPr>
          <a:lstStyle/>
          <a:p>
            <a:r>
              <a:rPr lang="id-ID" sz="3200" spc="300">
                <a:solidFill>
                  <a:schemeClr val="bg1"/>
                </a:solidFill>
                <a:latin typeface="Source Sans Pro Semibold" panose="020B0603030403020204" pitchFamily="34" charset="0"/>
                <a:ea typeface="Source Sans Pro Semibold" panose="020B0603030403020204" pitchFamily="34" charset="0"/>
              </a:rPr>
              <a:t>03</a:t>
            </a:r>
          </a:p>
        </p:txBody>
      </p:sp>
      <p:sp>
        <p:nvSpPr>
          <p:cNvPr id="14" name="TextBox 13"/>
          <p:cNvSpPr txBox="1"/>
          <p:nvPr/>
        </p:nvSpPr>
        <p:spPr>
          <a:xfrm>
            <a:off x="1947932" y="2639011"/>
            <a:ext cx="3919791" cy="369332"/>
          </a:xfrm>
          <a:prstGeom prst="rect">
            <a:avLst/>
          </a:prstGeom>
          <a:noFill/>
        </p:spPr>
        <p:txBody>
          <a:bodyPr wrap="none" rtlCol="0">
            <a:spAutoFit/>
          </a:bodyPr>
          <a:lstStyle/>
          <a:p>
            <a:r>
              <a:rPr lang="el-GR"/>
              <a:t>Τοπικές Κοινότητες Στήριξης και Δίκτυα </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sp>
        <p:nvSpPr>
          <p:cNvPr id="15" name="TextBox 14"/>
          <p:cNvSpPr txBox="1"/>
          <p:nvPr/>
        </p:nvSpPr>
        <p:spPr>
          <a:xfrm>
            <a:off x="1876194" y="3933702"/>
            <a:ext cx="4443204" cy="369332"/>
          </a:xfrm>
          <a:prstGeom prst="rect">
            <a:avLst/>
          </a:prstGeom>
          <a:noFill/>
        </p:spPr>
        <p:txBody>
          <a:bodyPr wrap="none" rtlCol="0">
            <a:spAutoFit/>
          </a:bodyPr>
          <a:lstStyle/>
          <a:p>
            <a:r>
              <a:rPr lang="el-GR"/>
              <a:t>  Εθνικά Δίκτυα και Πλατφόρμες Υποστήριξης</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sp>
        <p:nvSpPr>
          <p:cNvPr id="16" name="TextBox 15"/>
          <p:cNvSpPr txBox="1"/>
          <p:nvPr/>
        </p:nvSpPr>
        <p:spPr>
          <a:xfrm>
            <a:off x="2063275" y="5275334"/>
            <a:ext cx="1946302" cy="369332"/>
          </a:xfrm>
          <a:prstGeom prst="rect">
            <a:avLst/>
          </a:prstGeom>
          <a:noFill/>
        </p:spPr>
        <p:txBody>
          <a:bodyPr wrap="none" rtlCol="0">
            <a:spAutoFit/>
          </a:bodyPr>
          <a:lstStyle/>
          <a:p>
            <a:r>
              <a:rPr lang="el-GR"/>
              <a:t>Ευρωπαϊκά Δίκτυα</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sp>
        <p:nvSpPr>
          <p:cNvPr id="19" name="TextBox 18"/>
          <p:cNvSpPr txBox="1"/>
          <p:nvPr/>
        </p:nvSpPr>
        <p:spPr>
          <a:xfrm>
            <a:off x="2429747" y="1244632"/>
            <a:ext cx="7568268" cy="769441"/>
          </a:xfrm>
          <a:prstGeom prst="rect">
            <a:avLst/>
          </a:prstGeom>
          <a:noFill/>
        </p:spPr>
        <p:txBody>
          <a:bodyPr wrap="square" rtlCol="0">
            <a:spAutoFit/>
          </a:bodyPr>
          <a:lstStyle/>
          <a:p>
            <a:pPr algn="ctr"/>
            <a:r>
              <a:rPr lang="el-GR" b="1"/>
              <a:t> </a:t>
            </a:r>
            <a:r>
              <a:rPr lang="el-GR" sz="2200" b="1"/>
              <a:t>Δίκτυα Υποστήριξης και Υπηρεσίες</a:t>
            </a:r>
          </a:p>
          <a:p>
            <a:pPr algn="ctr"/>
            <a:r>
              <a:rPr lang="el-GR" sz="2200" b="1"/>
              <a:t>Ένας Οδηγός για μαθητές/-</a:t>
            </a:r>
            <a:r>
              <a:rPr lang="el-GR" sz="2200" b="1" err="1"/>
              <a:t>τριες</a:t>
            </a:r>
            <a:r>
              <a:rPr lang="el-GR" sz="2200" b="1"/>
              <a:t>, εκπαιδευτικούς και γονείς</a:t>
            </a:r>
            <a:endParaRPr lang="id-ID" sz="2200" spc="300">
              <a:solidFill>
                <a:srgbClr val="000000"/>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20" name="Εικόνα 1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17" name="Εικόνα 1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29244" y="6011503"/>
            <a:ext cx="1425895" cy="399250"/>
          </a:xfrm>
          <a:prstGeom prst="rect">
            <a:avLst/>
          </a:prstGeom>
        </p:spPr>
      </p:pic>
    </p:spTree>
    <p:extLst>
      <p:ext uri="{BB962C8B-B14F-4D97-AF65-F5344CB8AC3E}">
        <p14:creationId xmlns:p14="http://schemas.microsoft.com/office/powerpoint/2010/main" val="2911403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7599" y="432337"/>
            <a:ext cx="2922350" cy="770161"/>
          </a:xfrm>
          <a:prstGeom prst="rect">
            <a:avLst/>
          </a:prstGeom>
        </p:spPr>
      </p:pic>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98871" y="423036"/>
            <a:ext cx="3463276" cy="969716"/>
          </a:xfrm>
          <a:prstGeom prst="rect">
            <a:avLst/>
          </a:prstGeom>
        </p:spPr>
      </p:pic>
      <p:pic>
        <p:nvPicPr>
          <p:cNvPr id="7" name="Εικόνα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71222" y="1943976"/>
            <a:ext cx="3219089" cy="3219089"/>
          </a:xfrm>
          <a:prstGeom prst="rect">
            <a:avLst/>
          </a:prstGeom>
        </p:spPr>
      </p:pic>
      <p:sp>
        <p:nvSpPr>
          <p:cNvPr id="8" name="Ορθογώνιο 7"/>
          <p:cNvSpPr/>
          <p:nvPr/>
        </p:nvSpPr>
        <p:spPr>
          <a:xfrm>
            <a:off x="3115827" y="5451242"/>
            <a:ext cx="5860900" cy="369332"/>
          </a:xfrm>
          <a:prstGeom prst="rect">
            <a:avLst/>
          </a:prstGeom>
        </p:spPr>
        <p:txBody>
          <a:bodyPr wrap="none">
            <a:spAutoFit/>
          </a:bodyPr>
          <a:lstStyle/>
          <a:p>
            <a:r>
              <a:rPr lang="en-US" dirty="0">
                <a:hlinkClick r:id="rId5"/>
              </a:rPr>
              <a:t>https://padlet.com/pamelam312_/padlet-2xd0rwf8iqsfboq9</a:t>
            </a:r>
            <a:endParaRPr lang="el-GR" dirty="0"/>
          </a:p>
        </p:txBody>
      </p:sp>
      <p:sp>
        <p:nvSpPr>
          <p:cNvPr id="10" name="Ορθογώνιο 9"/>
          <p:cNvSpPr/>
          <p:nvPr/>
        </p:nvSpPr>
        <p:spPr>
          <a:xfrm>
            <a:off x="460375" y="3051472"/>
            <a:ext cx="2824379" cy="923330"/>
          </a:xfrm>
          <a:prstGeom prst="rect">
            <a:avLst/>
          </a:prstGeom>
        </p:spPr>
        <p:txBody>
          <a:bodyPr wrap="square">
            <a:spAutoFit/>
          </a:bodyPr>
          <a:lstStyle/>
          <a:p>
            <a:r>
              <a:rPr lang="el-GR" b="1" dirty="0"/>
              <a:t>Ποιο δίκτυο υποστήριξης ή φορέα γνωρίζετε ή έχετε χρησιμοποιήσει;</a:t>
            </a:r>
          </a:p>
        </p:txBody>
      </p:sp>
    </p:spTree>
    <p:extLst>
      <p:ext uri="{BB962C8B-B14F-4D97-AF65-F5344CB8AC3E}">
        <p14:creationId xmlns:p14="http://schemas.microsoft.com/office/powerpoint/2010/main" val="3007609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
            <a:ext cx="7033846" cy="3540291"/>
          </a:xfrm>
          <a:prstGeom prst="rect">
            <a:avLst/>
          </a:prstGeom>
        </p:spPr>
      </p:pic>
      <p:pic>
        <p:nvPicPr>
          <p:cNvPr id="5" name="Εικόνα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5075" y="3496228"/>
            <a:ext cx="7006925" cy="3361771"/>
          </a:xfrm>
          <a:prstGeom prst="rect">
            <a:avLst/>
          </a:prstGeom>
        </p:spPr>
      </p:pic>
      <p:pic>
        <p:nvPicPr>
          <p:cNvPr id="9" name="Εικόνα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6207369"/>
            <a:ext cx="2468793" cy="650630"/>
          </a:xfrm>
          <a:prstGeom prst="rect">
            <a:avLst/>
          </a:prstGeom>
        </p:spPr>
      </p:pic>
      <p:pic>
        <p:nvPicPr>
          <p:cNvPr id="6" name="Εικόνα 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674909" y="1202499"/>
            <a:ext cx="3623606" cy="1014608"/>
          </a:xfrm>
          <a:prstGeom prst="rect">
            <a:avLst/>
          </a:prstGeom>
        </p:spPr>
      </p:pic>
    </p:spTree>
    <p:extLst>
      <p:ext uri="{BB962C8B-B14F-4D97-AF65-F5344CB8AC3E}">
        <p14:creationId xmlns:p14="http://schemas.microsoft.com/office/powerpoint/2010/main" val="53387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1840"/>
            <a:ext cx="12192000"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7156974" y="323056"/>
            <a:ext cx="2804150" cy="954107"/>
          </a:xfrm>
          <a:prstGeom prst="rect">
            <a:avLst/>
          </a:prstGeom>
          <a:noFill/>
        </p:spPr>
        <p:txBody>
          <a:bodyPr wrap="square" rtlCol="0">
            <a:spAutoFit/>
          </a:bodyPr>
          <a:lstStyle/>
          <a:p>
            <a:r>
              <a:rPr lang="el-GR" sz="2800" spc="300">
                <a:latin typeface="Lato Heavy" panose="020F0502020204030203" pitchFamily="34" charset="0"/>
                <a:ea typeface="Lato Heavy" panose="020F0502020204030203" pitchFamily="34" charset="0"/>
                <a:cs typeface="Lato Heavy" panose="020F0502020204030203" pitchFamily="34" charset="0"/>
              </a:rPr>
              <a:t>Διάγραμμα</a:t>
            </a:r>
          </a:p>
          <a:p>
            <a:r>
              <a:rPr lang="el-GR" sz="2800" spc="300">
                <a:latin typeface="Lato Heavy" panose="020F0502020204030203" pitchFamily="34" charset="0"/>
                <a:ea typeface="Lato Heavy" panose="020F0502020204030203" pitchFamily="34" charset="0"/>
                <a:cs typeface="Lato Heavy" panose="020F0502020204030203" pitchFamily="34" charset="0"/>
              </a:rPr>
              <a:t>Παρουσίασης </a:t>
            </a:r>
            <a:endParaRPr lang="id-ID" sz="2800" spc="300">
              <a:latin typeface="Lato Heavy" panose="020F0502020204030203" pitchFamily="34" charset="0"/>
              <a:ea typeface="Lato Heavy" panose="020F0502020204030203" pitchFamily="34" charset="0"/>
              <a:cs typeface="Lato Heavy" panose="020F0502020204030203" pitchFamily="34" charset="0"/>
            </a:endParaRPr>
          </a:p>
        </p:txBody>
      </p:sp>
      <p:sp>
        <p:nvSpPr>
          <p:cNvPr id="9" name="Rectangle 8"/>
          <p:cNvSpPr/>
          <p:nvPr/>
        </p:nvSpPr>
        <p:spPr>
          <a:xfrm>
            <a:off x="5324143" y="1587073"/>
            <a:ext cx="6494047" cy="3416320"/>
          </a:xfrm>
          <a:prstGeom prst="rect">
            <a:avLst/>
          </a:prstGeom>
        </p:spPr>
        <p:txBody>
          <a:bodyPr wrap="square" lIns="91440" tIns="45720" rIns="91440" bIns="45720" anchor="t">
            <a:spAutoFit/>
          </a:bodyPr>
          <a:lstStyle/>
          <a:p>
            <a:pPr marL="285750" indent="-285750" algn="just">
              <a:lnSpc>
                <a:spcPct val="150000"/>
              </a:lnSpc>
              <a:buFont typeface="Wingdings" panose="05000000000000000000" pitchFamily="2" charset="2"/>
              <a:buChar char="q"/>
            </a:pPr>
            <a:r>
              <a:rPr lang="el-GR"/>
              <a:t>Μέρος Α’: Η ανάγκη για υποστήριξη μαθητών/-τριών, εκπαιδευτικών και γονέων/ κηδεμόνων </a:t>
            </a:r>
          </a:p>
          <a:p>
            <a:pPr marL="285750" indent="-285750" algn="just">
              <a:lnSpc>
                <a:spcPct val="150000"/>
              </a:lnSpc>
              <a:buFont typeface="Wingdings" panose="05000000000000000000" pitchFamily="2" charset="2"/>
              <a:buChar char="§"/>
            </a:pPr>
            <a:r>
              <a:rPr lang="el-GR"/>
              <a:t>Εισαγωγή </a:t>
            </a:r>
            <a:r>
              <a:rPr lang="en-US"/>
              <a:t>– </a:t>
            </a:r>
            <a:r>
              <a:rPr lang="el-GR"/>
              <a:t>Η πλατφόρμα </a:t>
            </a:r>
            <a:r>
              <a:rPr lang="en-US">
                <a:hlinkClick r:id="rId3"/>
              </a:rPr>
              <a:t>https://stop-bullying.gov.gr/</a:t>
            </a:r>
            <a:r>
              <a:rPr lang="en-US"/>
              <a:t> </a:t>
            </a:r>
            <a:endParaRPr lang="el-GR"/>
          </a:p>
          <a:p>
            <a:pPr marL="285750" indent="-285750" algn="just">
              <a:lnSpc>
                <a:spcPct val="150000"/>
              </a:lnSpc>
              <a:buFont typeface="Wingdings" panose="05000000000000000000" pitchFamily="2" charset="2"/>
              <a:buChar char="§"/>
            </a:pPr>
            <a:r>
              <a:rPr lang="el-GR"/>
              <a:t>Θεωρητικό Πλαίσιο/ Σύνδεση με τις προηγούμενες ενότητες </a:t>
            </a:r>
          </a:p>
          <a:p>
            <a:pPr marL="285750" indent="-285750" algn="just">
              <a:lnSpc>
                <a:spcPct val="150000"/>
              </a:lnSpc>
              <a:buFont typeface="Wingdings" panose="05000000000000000000" pitchFamily="2" charset="2"/>
              <a:buChar char="q"/>
            </a:pPr>
            <a:r>
              <a:rPr lang="el-GR"/>
              <a:t>Μέρος Β’: Νομοθετικό Πλαίσιο Ε.ΒΙ.Ε. στην Ελλάδα </a:t>
            </a:r>
          </a:p>
          <a:p>
            <a:pPr marL="285750" indent="-285750" algn="just">
              <a:lnSpc>
                <a:spcPct val="150000"/>
              </a:lnSpc>
              <a:buFont typeface="Wingdings" panose="05000000000000000000" pitchFamily="2" charset="2"/>
              <a:buChar char="q"/>
            </a:pPr>
            <a:r>
              <a:rPr lang="el-GR"/>
              <a:t>Μέρος Γ’: Δίκτυα Υποστήριξης και Υπηρεσίες</a:t>
            </a:r>
          </a:p>
          <a:p>
            <a:pPr>
              <a:lnSpc>
                <a:spcPct val="150000"/>
              </a:lnSpc>
            </a:pPr>
            <a:r>
              <a:rPr lang="el-GR"/>
              <a:t>     Ένας Οδηγός για μαθητές/-</a:t>
            </a:r>
            <a:r>
              <a:rPr lang="el-GR" err="1"/>
              <a:t>ήτριες</a:t>
            </a:r>
            <a:r>
              <a:rPr lang="el-GR"/>
              <a:t>, εκπαιδευτικούς και γονείς</a:t>
            </a:r>
            <a:endParaRPr lang="id-ID"/>
          </a:p>
          <a:p>
            <a:pPr marL="285750" indent="-285750" algn="just">
              <a:lnSpc>
                <a:spcPct val="150000"/>
              </a:lnSpc>
              <a:buFont typeface="Wingdings" panose="05000000000000000000" pitchFamily="2" charset="2"/>
              <a:buChar char="q"/>
            </a:pPr>
            <a:r>
              <a:rPr lang="el-GR"/>
              <a:t>Μέρος Δ’: Μελέτη Περίπτωσης </a:t>
            </a: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2" name="Θέση εικόνας 11"/>
          <p:cNvPicPr>
            <a:picLocks noGrp="1" noChangeAspect="1"/>
          </p:cNvPicPr>
          <p:nvPr>
            <p:ph type="pic" sz="quarter" idx="10"/>
          </p:nvPr>
        </p:nvPicPr>
        <p:blipFill rotWithShape="1">
          <a:blip r:embed="rId5" cstate="screen">
            <a:extLst>
              <a:ext uri="{28A0092B-C50C-407E-A947-70E740481C1C}">
                <a14:useLocalDpi xmlns:a14="http://schemas.microsoft.com/office/drawing/2010/main" val="0"/>
              </a:ext>
            </a:extLst>
          </a:blip>
          <a:srcRect/>
          <a:stretch/>
        </p:blipFill>
        <p:spPr>
          <a:xfrm>
            <a:off x="816407" y="0"/>
            <a:ext cx="3953435" cy="6858000"/>
          </a:xfrm>
          <a:prstGeom prst="rect">
            <a:avLst/>
          </a:prstGeom>
        </p:spPr>
      </p:pic>
      <p:pic>
        <p:nvPicPr>
          <p:cNvPr id="11" name="Εικόνα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05381" y="5981040"/>
            <a:ext cx="1355743" cy="379608"/>
          </a:xfrm>
          <a:prstGeom prst="rect">
            <a:avLst/>
          </a:prstGeom>
        </p:spPr>
      </p:pic>
    </p:spTree>
    <p:extLst>
      <p:ext uri="{BB962C8B-B14F-4D97-AF65-F5344CB8AC3E}">
        <p14:creationId xmlns:p14="http://schemas.microsoft.com/office/powerpoint/2010/main" val="3633882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95503" y="202027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095503" y="3787309"/>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7531889" y="1968927"/>
            <a:ext cx="4555336" cy="1477328"/>
          </a:xfrm>
          <a:prstGeom prst="rect">
            <a:avLst/>
          </a:prstGeom>
          <a:noFill/>
        </p:spPr>
        <p:txBody>
          <a:bodyPr wrap="square" rtlCol="0">
            <a:spAutoFit/>
          </a:bodyPr>
          <a:lstStyle/>
          <a:p>
            <a:r>
              <a:rPr lang="el-GR" i="1">
                <a:hlinkClick r:id="rId3"/>
              </a:rPr>
              <a:t>Κέντρα  Διάγνωσης  Αξιολόγησης </a:t>
            </a:r>
          </a:p>
          <a:p>
            <a:r>
              <a:rPr lang="el-GR" i="1">
                <a:hlinkClick r:id="rId3"/>
              </a:rPr>
              <a:t>Συμβουλευτικής  και  Υποστήριξης</a:t>
            </a:r>
            <a:r>
              <a:rPr lang="el-GR" i="1"/>
              <a:t>  (ΚΕ.Δ.Α.Σ.Υ)</a:t>
            </a:r>
            <a:r>
              <a:rPr lang="el-GR"/>
              <a:t> </a:t>
            </a:r>
          </a:p>
          <a:p>
            <a:r>
              <a:rPr lang="el-GR"/>
              <a:t/>
            </a:r>
            <a:br>
              <a:rPr lang="el-GR"/>
            </a:b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                        Τοπικές Κοινότητες Στήριξης και Δίκτυα </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pic>
        <p:nvPicPr>
          <p:cNvPr id="3" name="Θέση εικόνας 2"/>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a:stretch/>
        </p:blipFill>
        <p:spPr/>
      </p:pic>
      <p:pic>
        <p:nvPicPr>
          <p:cNvPr id="19" name="Εικόνα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3" name="Rectangle 16"/>
          <p:cNvSpPr/>
          <p:nvPr/>
        </p:nvSpPr>
        <p:spPr>
          <a:xfrm>
            <a:off x="7531889" y="2640724"/>
            <a:ext cx="4261130" cy="1615827"/>
          </a:xfrm>
          <a:prstGeom prst="rect">
            <a:avLst/>
          </a:prstGeom>
        </p:spPr>
        <p:txBody>
          <a:bodyPr wrap="square">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Έχουν αποκλειστική αρμοδιότητα σε θέματα όπως προβλήματα που αφορούν στην εκπαίδευση και την ψυχοκοινωνική ανάπτυξη των μαθητών, τη διερεύνηση και αξιολόγηση αναγκών, τον σχεδιασμό και την υλοποίηση παρεμβάσεων, τη στήριξη των σχολικών μονάδων, καθώς και σε θέματα σχετικά με την ενημέρωση και την επιμόρφωση.  </a:t>
            </a:r>
          </a:p>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Η περιοχή αρμοδιότητας κάθε ΚΕ.Δ.Α.Σ.Υ. εκτείνεται στην περιοχή αρμοδιότητας των αντίστοιχων Διευθύνσεων Πρωτοβάθμιας και Δευτεροβάθμιας Εκπαίδευσης. </a:t>
            </a:r>
          </a:p>
          <a:p>
            <a:r>
              <a:rPr lang="el-GR" sz="900"/>
              <a:t/>
            </a:r>
            <a:br>
              <a:rPr lang="el-GR" sz="900"/>
            </a:b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p>
          <a:p>
            <a:pPr algn="just"/>
            <a:r>
              <a:rPr lang="el-GR" sz="900"/>
              <a:t/>
            </a:r>
            <a:br>
              <a:rPr lang="el-GR" sz="900"/>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Rectangle 16"/>
          <p:cNvSpPr/>
          <p:nvPr/>
        </p:nvSpPr>
        <p:spPr>
          <a:xfrm>
            <a:off x="7531889" y="4433640"/>
            <a:ext cx="4261130" cy="1477328"/>
          </a:xfrm>
          <a:prstGeom prst="rect">
            <a:avLst/>
          </a:prstGeom>
        </p:spPr>
        <p:txBody>
          <a:bodyPr wrap="square">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Συγκροτούνται σε κάθε δήμο σε συνεργασία με τους Οργανισμούς Τοπικής Αυτοδιοίκησης (Ο.Τ.Α.). Αποτελούνται από κοινωνικούς λειτουργούς των οικείων Ο.Τ.Α. και έχουν την αρμοδιότητα να διεξάγουν κοινωνικές έρευνες για θέματα κακοποίησης ανηλίκων. Συνεργάζονται στενά με το Εθνικό Κέντρο Κοινωνικής Αλληλεγγύης (Ε.Κ.Κ.Α.), τους εισαγγελείς και το Κεντρικό Επιστημονικό Συμβούλιο για την Πρόληψη και την Αντιμετώπιση της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Θυματοποίησης</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και της Εγκληματικότητας των Ανηλίκων (Κ.Ε.Σ.Α.Θ.Ε.Α.), εξασφαλίζοντας έτσι ένα ολοκληρωμένο πλαίσιο προστασίας για τους ανήλικους.</a:t>
            </a:r>
          </a:p>
          <a:p>
            <a:r>
              <a:rPr lang="el-GR" sz="900"/>
              <a:t/>
            </a:r>
            <a:br>
              <a:rPr lang="el-GR" sz="900"/>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4753599" y="414300"/>
            <a:ext cx="1160895" cy="1015663"/>
          </a:xfrm>
          <a:prstGeom prst="rect">
            <a:avLst/>
          </a:prstGeom>
          <a:noFill/>
        </p:spPr>
        <p:txBody>
          <a:bodyPr wrap="none" rtlCol="0">
            <a:spAutoFit/>
          </a:bodyPr>
          <a:lstStyle/>
          <a:p>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01</a:t>
            </a: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 name="Ορθογώνιο 1"/>
          <p:cNvSpPr/>
          <p:nvPr/>
        </p:nvSpPr>
        <p:spPr>
          <a:xfrm>
            <a:off x="7531889" y="3787309"/>
            <a:ext cx="4465608" cy="646331"/>
          </a:xfrm>
          <a:prstGeom prst="rect">
            <a:avLst/>
          </a:prstGeom>
        </p:spPr>
        <p:txBody>
          <a:bodyPr wrap="square">
            <a:spAutoFit/>
          </a:bodyPr>
          <a:lstStyle/>
          <a:p>
            <a:r>
              <a:rPr lang="el-GR" i="1">
                <a:solidFill>
                  <a:srgbClr val="0D0D0D"/>
                </a:solidFill>
                <a:latin typeface="Calibri" panose="020F0502020204030204" pitchFamily="34" charset="0"/>
              </a:rPr>
              <a:t>Ομάδα Προστασίας Ανηλίκων (σε επίπεδο Δημοτικής κοινότητας)</a:t>
            </a:r>
            <a:endParaRPr lang="el-GR"/>
          </a:p>
        </p:txBody>
      </p:sp>
      <p:pic>
        <p:nvPicPr>
          <p:cNvPr id="13" name="Εικόνα 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7599" y="1569677"/>
            <a:ext cx="1425895" cy="399250"/>
          </a:xfrm>
          <a:prstGeom prst="rect">
            <a:avLst/>
          </a:prstGeom>
        </p:spPr>
      </p:pic>
    </p:spTree>
    <p:extLst>
      <p:ext uri="{BB962C8B-B14F-4D97-AF65-F5344CB8AC3E}">
        <p14:creationId xmlns:p14="http://schemas.microsoft.com/office/powerpoint/2010/main" val="518403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95503" y="202027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7095503" y="4749362"/>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095503" y="3581364"/>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7531889" y="3357523"/>
            <a:ext cx="4191147" cy="923330"/>
          </a:xfrm>
          <a:prstGeom prst="rect">
            <a:avLst/>
          </a:prstGeom>
          <a:noFill/>
        </p:spPr>
        <p:txBody>
          <a:bodyPr wrap="none" rtlCol="0">
            <a:spAutoFit/>
          </a:bodyPr>
          <a:lstStyle/>
          <a:p>
            <a:pPr algn="just"/>
            <a:r>
              <a:rPr lang="el-GR" i="1"/>
              <a:t>Κέντρα Ψυχικής Υγείας (Κ.Ψ.Υ) και </a:t>
            </a:r>
          </a:p>
          <a:p>
            <a:pPr algn="just"/>
            <a:r>
              <a:rPr lang="el-GR" i="1"/>
              <a:t>Κοινοτικά Κέντρα Ψυχικής Υγείας Παιδιών </a:t>
            </a:r>
          </a:p>
          <a:p>
            <a:pPr algn="just"/>
            <a:r>
              <a:rPr lang="el-GR" i="1"/>
              <a:t>και Εφήβων (</a:t>
            </a:r>
            <a:r>
              <a:rPr lang="el-GR" i="1" err="1"/>
              <a:t>Κο.Κε.Ψ.Υ.Π.Ε</a:t>
            </a:r>
            <a:r>
              <a:rPr lang="el-GR" i="1"/>
              <a:t>.)</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4" name="TextBox 13"/>
          <p:cNvSpPr txBox="1"/>
          <p:nvPr/>
        </p:nvSpPr>
        <p:spPr>
          <a:xfrm>
            <a:off x="7461906" y="4639389"/>
            <a:ext cx="3026406" cy="646331"/>
          </a:xfrm>
          <a:prstGeom prst="rect">
            <a:avLst/>
          </a:prstGeom>
          <a:noFill/>
        </p:spPr>
        <p:txBody>
          <a:bodyPr wrap="none" rtlCol="0">
            <a:spAutoFit/>
          </a:bodyPr>
          <a:lstStyle/>
          <a:p>
            <a:r>
              <a:rPr lang="el-GR" i="1"/>
              <a:t>Τοπικά Συμβούλια Πρόληψης </a:t>
            </a:r>
          </a:p>
          <a:p>
            <a:r>
              <a:rPr lang="el-GR" i="1"/>
              <a:t>της Παραβατικότητας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                        Τοπικές Κοινότητες Στήριξης και Δίκτυα </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pic>
        <p:nvPicPr>
          <p:cNvPr id="3" name="Θέση εικόνας 2"/>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p:pic>
      <p:pic>
        <p:nvPicPr>
          <p:cNvPr id="19" name="Εικόνα 1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3" name="Rectangle 16"/>
          <p:cNvSpPr/>
          <p:nvPr/>
        </p:nvSpPr>
        <p:spPr>
          <a:xfrm>
            <a:off x="7560354" y="2641283"/>
            <a:ext cx="4261130" cy="1200329"/>
          </a:xfrm>
          <a:prstGeom prst="rect">
            <a:avLst/>
          </a:prstGeom>
        </p:spPr>
        <p:txBody>
          <a:bodyPr wrap="square" lIns="91440" tIns="45720" rIns="91440" bIns="45720" anchor="t">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Παρέχουν υποστήριξη σε μαθητές, γονείς και εκπαιδευτικούς για την αντιμετώπιση και πρόληψη του σχολικού εκφοβισμού. Συνήθως λειτουργούν ως κέντρα πληροφόρησης, συμβουλευτικής και υποστήριξης, προσφέροντας υπηρεσίες όπως συνεντεύξεις με εξειδικευμένους συμβούλους, ομαδικές συναντήσεις, ενημερωτικά προγράμματα και εκπαιδευτικά σεμινάρια. </a:t>
            </a:r>
          </a:p>
          <a:p>
            <a:pPr algn="just"/>
            <a:endPar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Rectangle 16"/>
          <p:cNvSpPr/>
          <p:nvPr/>
        </p:nvSpPr>
        <p:spPr>
          <a:xfrm>
            <a:off x="7531889" y="4204366"/>
            <a:ext cx="4261130" cy="507831"/>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Παρέχουν ολοκληρωμένες υπηρεσίες ψυχικής υγείας για παιδιά, εφήβους (ηλικίας 0-18 ετών) και οικογένειες.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5" name="Rectangle 16"/>
          <p:cNvSpPr/>
          <p:nvPr/>
        </p:nvSpPr>
        <p:spPr>
          <a:xfrm>
            <a:off x="7461906" y="5242708"/>
            <a:ext cx="4261130" cy="1200329"/>
          </a:xfrm>
          <a:prstGeom prst="rect">
            <a:avLst/>
          </a:prstGeom>
        </p:spPr>
        <p:txBody>
          <a:bodyPr wrap="square" lIns="91440" tIns="45720" rIns="91440" bIns="45720" anchor="t">
            <a:spAutoFit/>
          </a:bodyPr>
          <a:lstStyle/>
          <a:p>
            <a:pPr algn="just"/>
            <a:r>
              <a:rPr lang="el-GR" sz="900">
                <a:solidFill>
                  <a:schemeClr val="bg1">
                    <a:lumMod val="50000"/>
                  </a:schemeClr>
                </a:solidFill>
                <a:latin typeface="Lato"/>
                <a:ea typeface="Lato"/>
                <a:cs typeface="Lato"/>
              </a:rPr>
              <a:t>Λειτουργούν ως συμβουλευτικά και γνωμοδοτικά όργανα σε κάθε Δήμο της χώρας, με στόχο την ανάπτυξη εναλλακτικών πολιτικών για την πρόληψη της παραβατικότητας σε τοπικό επίπεδο. Πραγματοποιούν καταγραφή και μελέτη της </a:t>
            </a:r>
            <a:r>
              <a:rPr lang="el-GR" sz="900" err="1">
                <a:solidFill>
                  <a:schemeClr val="bg1">
                    <a:lumMod val="50000"/>
                  </a:schemeClr>
                </a:solidFill>
                <a:latin typeface="Lato"/>
                <a:ea typeface="Lato"/>
                <a:cs typeface="Lato"/>
              </a:rPr>
              <a:t>παραβατικής</a:t>
            </a:r>
            <a:r>
              <a:rPr lang="el-GR" sz="900">
                <a:solidFill>
                  <a:schemeClr val="bg1">
                    <a:lumMod val="50000"/>
                  </a:schemeClr>
                </a:solidFill>
                <a:latin typeface="Lato"/>
                <a:ea typeface="Lato"/>
                <a:cs typeface="Lato"/>
              </a:rPr>
              <a:t> συμπεριφοράς, διοργανώνουν εκδηλώσεις ευαισθητοποίησης και ενημέρωσης, και συντονίζουν πρωτοβουλίες για την πρόληψη της μικρομεσαίας εγκληματικότητας</a:t>
            </a:r>
            <a:endParaRPr lang="id-ID" sz="900">
              <a:solidFill>
                <a:schemeClr val="bg1">
                  <a:lumMod val="50000"/>
                </a:schemeClr>
              </a:solidFill>
              <a:latin typeface="Lato"/>
              <a:ea typeface="Lato"/>
              <a:cs typeface="Lato"/>
            </a:endParaRPr>
          </a:p>
          <a:p>
            <a:pPr algn="just"/>
            <a:r>
              <a:rPr lang="el-GR" sz="900">
                <a:solidFill>
                  <a:schemeClr val="bg1">
                    <a:lumMod val="50000"/>
                  </a:schemeClr>
                </a:solidFill>
                <a:latin typeface="Lato"/>
                <a:ea typeface="Lato"/>
                <a:cs typeface="Lato"/>
              </a:rPr>
              <a:t>.</a:t>
            </a:r>
            <a:r>
              <a:rPr lang="el-GR" sz="900">
                <a:latin typeface="Lato" panose="020F0502020204030203" pitchFamily="34" charset="0"/>
                <a:ea typeface="Lato" panose="020F0502020204030203" pitchFamily="34" charset="0"/>
                <a:cs typeface="Lato" panose="020F0502020204030203" pitchFamily="34" charset="0"/>
              </a:rPr>
              <a:t/>
            </a:r>
            <a:br>
              <a:rPr lang="el-GR" sz="900">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4753599" y="414300"/>
            <a:ext cx="1160895" cy="1015663"/>
          </a:xfrm>
          <a:prstGeom prst="rect">
            <a:avLst/>
          </a:prstGeom>
          <a:noFill/>
        </p:spPr>
        <p:txBody>
          <a:bodyPr wrap="none" rtlCol="0">
            <a:spAutoFit/>
          </a:bodyPr>
          <a:lstStyle/>
          <a:p>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01</a:t>
            </a: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1" name="TextBox 20"/>
          <p:cNvSpPr txBox="1"/>
          <p:nvPr/>
        </p:nvSpPr>
        <p:spPr>
          <a:xfrm>
            <a:off x="7461906" y="1939499"/>
            <a:ext cx="4438972" cy="646331"/>
          </a:xfrm>
          <a:prstGeom prst="rect">
            <a:avLst/>
          </a:prstGeom>
          <a:noFill/>
        </p:spPr>
        <p:txBody>
          <a:bodyPr wrap="none" rtlCol="0">
            <a:spAutoFit/>
          </a:bodyPr>
          <a:lstStyle/>
          <a:p>
            <a:r>
              <a:rPr lang="el-GR" i="1"/>
              <a:t> Κέντρα Πρόληψης της Σχολικής Βίας </a:t>
            </a:r>
          </a:p>
          <a:p>
            <a:r>
              <a:rPr lang="el-GR" i="1"/>
              <a:t>και του Εκφοβισμού (περιφερειακή ενότητα)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17" name="Εικόνα 1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7599" y="1560049"/>
            <a:ext cx="1425895" cy="399250"/>
          </a:xfrm>
          <a:prstGeom prst="rect">
            <a:avLst/>
          </a:prstGeom>
        </p:spPr>
      </p:pic>
    </p:spTree>
    <p:extLst>
      <p:ext uri="{BB962C8B-B14F-4D97-AF65-F5344CB8AC3E}">
        <p14:creationId xmlns:p14="http://schemas.microsoft.com/office/powerpoint/2010/main" val="927237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53400" y="1728418"/>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7053401" y="4560509"/>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053401" y="3344958"/>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7391338" y="1733924"/>
            <a:ext cx="1501117" cy="923330"/>
          </a:xfrm>
          <a:prstGeom prst="rect">
            <a:avLst/>
          </a:prstGeom>
          <a:noFill/>
        </p:spPr>
        <p:txBody>
          <a:bodyPr wrap="none" rtlCol="0">
            <a:spAutoFit/>
          </a:bodyPr>
          <a:lstStyle/>
          <a:p>
            <a:r>
              <a:rPr lang="en-US" i="1" dirty="0">
                <a:hlinkClick r:id="rId3"/>
              </a:rPr>
              <a:t>Stop Bullying </a:t>
            </a:r>
            <a:r>
              <a:rPr lang="el-GR" dirty="0"/>
              <a:t> </a:t>
            </a:r>
          </a:p>
          <a:p>
            <a:r>
              <a:rPr lang="el-GR" dirty="0"/>
              <a:t/>
            </a:r>
            <a:br>
              <a:rPr lang="el-GR" dirty="0"/>
            </a:br>
            <a:endParaRPr lang="id-ID" spc="300"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2" name="TextBox 11"/>
          <p:cNvSpPr txBox="1"/>
          <p:nvPr/>
        </p:nvSpPr>
        <p:spPr>
          <a:xfrm>
            <a:off x="7433441" y="3265617"/>
            <a:ext cx="4672048" cy="923330"/>
          </a:xfrm>
          <a:prstGeom prst="rect">
            <a:avLst/>
          </a:prstGeom>
          <a:noFill/>
        </p:spPr>
        <p:txBody>
          <a:bodyPr wrap="none" rtlCol="0">
            <a:spAutoFit/>
          </a:bodyPr>
          <a:lstStyle/>
          <a:p>
            <a:r>
              <a:rPr lang="el-GR" i="1" dirty="0">
                <a:hlinkClick r:id="rId4"/>
              </a:rPr>
              <a:t>24ωρη τηλεφωνική γραμμή Άμεσης Κοινωνικής </a:t>
            </a:r>
          </a:p>
          <a:p>
            <a:r>
              <a:rPr lang="el-GR" i="1" dirty="0">
                <a:hlinkClick r:id="rId4"/>
              </a:rPr>
              <a:t>Βοήθειας του Εθνικού Κέντρου Κοινωνικής </a:t>
            </a:r>
          </a:p>
          <a:p>
            <a:r>
              <a:rPr lang="el-GR" i="1" dirty="0">
                <a:hlinkClick r:id="rId4"/>
              </a:rPr>
              <a:t>Αλληλεγγύης </a:t>
            </a:r>
            <a:r>
              <a:rPr lang="el-GR" i="1" dirty="0"/>
              <a:t>(</a:t>
            </a:r>
            <a:r>
              <a:rPr lang="el-GR" b="1" i="1" dirty="0"/>
              <a:t>197</a:t>
            </a:r>
            <a:r>
              <a:rPr lang="el-GR" i="1" dirty="0"/>
              <a:t>)</a:t>
            </a:r>
            <a:endParaRPr lang="id-ID" spc="300"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4" name="TextBox 13"/>
          <p:cNvSpPr txBox="1"/>
          <p:nvPr/>
        </p:nvSpPr>
        <p:spPr>
          <a:xfrm>
            <a:off x="7391339" y="4540397"/>
            <a:ext cx="4562596" cy="1754326"/>
          </a:xfrm>
          <a:prstGeom prst="rect">
            <a:avLst/>
          </a:prstGeom>
          <a:noFill/>
        </p:spPr>
        <p:txBody>
          <a:bodyPr wrap="none" rtlCol="0">
            <a:spAutoFit/>
          </a:bodyPr>
          <a:lstStyle/>
          <a:p>
            <a:r>
              <a:rPr lang="el-GR" i="1" dirty="0">
                <a:hlinkClick r:id="rId5"/>
              </a:rPr>
              <a:t>Τηλεφωνική Γραμμή Ψυχοκοινωνικής </a:t>
            </a:r>
          </a:p>
          <a:p>
            <a:r>
              <a:rPr lang="el-GR" i="1" dirty="0">
                <a:hlinkClick r:id="rId5"/>
              </a:rPr>
              <a:t>Υποστήριξης (Υπουργείο Υγείας) – </a:t>
            </a:r>
          </a:p>
          <a:p>
            <a:r>
              <a:rPr lang="el-GR" i="1" dirty="0">
                <a:hlinkClick r:id="rId5"/>
              </a:rPr>
              <a:t>για υποστήριξη σε θέματα βία/ επιθετικότητα </a:t>
            </a:r>
          </a:p>
          <a:p>
            <a:r>
              <a:rPr lang="el-GR" i="1" dirty="0">
                <a:hlinkClick r:id="rId5"/>
              </a:rPr>
              <a:t>παιδιών και εφήβων (</a:t>
            </a:r>
            <a:r>
              <a:rPr lang="el-GR" b="1" i="1" dirty="0">
                <a:hlinkClick r:id="rId5"/>
              </a:rPr>
              <a:t>10306</a:t>
            </a:r>
            <a:r>
              <a:rPr lang="el-GR" i="1" dirty="0">
                <a:hlinkClick r:id="rId5"/>
              </a:rPr>
              <a:t>)</a:t>
            </a:r>
            <a:endParaRPr lang="el-GR" dirty="0"/>
          </a:p>
          <a:p>
            <a:r>
              <a:rPr lang="el-GR" dirty="0"/>
              <a:t/>
            </a:r>
            <a:br>
              <a:rPr lang="el-GR" dirty="0"/>
            </a:br>
            <a:endParaRPr lang="id-ID" spc="300"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     Εθνικά Δίκτυα και Πλατφόρμες    Υποστήριξης</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pic>
        <p:nvPicPr>
          <p:cNvPr id="3" name="Θέση εικόνας 2"/>
          <p:cNvPicPr>
            <a:picLocks noGrp="1" noChangeAspect="1"/>
          </p:cNvPicPr>
          <p:nvPr>
            <p:ph type="pic" sz="quarter" idx="10"/>
          </p:nvPr>
        </p:nvPicPr>
        <p:blipFill rotWithShape="1">
          <a:blip r:embed="rId6" cstate="screen">
            <a:extLst>
              <a:ext uri="{28A0092B-C50C-407E-A947-70E740481C1C}">
                <a14:useLocalDpi xmlns:a14="http://schemas.microsoft.com/office/drawing/2010/main" val="0"/>
              </a:ext>
            </a:extLst>
          </a:blip>
          <a:srcRect/>
          <a:stretch/>
        </p:blipFill>
        <p:spPr/>
      </p:pic>
      <p:pic>
        <p:nvPicPr>
          <p:cNvPr id="19" name="Εικόνα 1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4" name="Rectangle 16"/>
          <p:cNvSpPr/>
          <p:nvPr/>
        </p:nvSpPr>
        <p:spPr>
          <a:xfrm>
            <a:off x="7385095" y="2040849"/>
            <a:ext cx="4672048" cy="480453"/>
          </a:xfrm>
          <a:prstGeom prst="rect">
            <a:avLst/>
          </a:prstGeom>
        </p:spPr>
        <p:txBody>
          <a:bodyPr wrap="square">
            <a:spAutoFit/>
          </a:bodyPr>
          <a:lstStyle/>
          <a:p>
            <a:pPr algn="just">
              <a:lnSpc>
                <a:spcPct val="150000"/>
              </a:lnSpc>
            </a:pPr>
            <a:r>
              <a:rPr lang="el-GR" sz="900" i="0" dirty="0">
                <a:solidFill>
                  <a:schemeClr val="bg1">
                    <a:lumMod val="50000"/>
                  </a:schemeClr>
                </a:solidFill>
                <a:effectLst/>
                <a:latin typeface="Lato" panose="020F0502020204030203" pitchFamily="34" charset="0"/>
                <a:ea typeface="Lato" panose="020F0502020204030203" pitchFamily="34" charset="0"/>
                <a:cs typeface="Lato" panose="020F0502020204030203" pitchFamily="34" charset="0"/>
              </a:rPr>
              <a:t>Πλατφ</a:t>
            </a:r>
            <a:r>
              <a:rPr lang="el-GR"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όρμα παροχής πληροφοριών και διαθέσιμων μορφών υποστήριξης. Αναφορές περιστατικών για γονείς και μαθητές/ -</a:t>
            </a:r>
            <a:r>
              <a:rPr lang="el-GR" sz="900" dirty="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τριες</a:t>
            </a:r>
            <a:r>
              <a:rPr lang="el-GR"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(σύνδεση με ατομικούς κωδικούς εισόδου) </a:t>
            </a:r>
            <a:endParaRPr lang="id-ID"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5" name="Rectangle 16"/>
          <p:cNvSpPr/>
          <p:nvPr/>
        </p:nvSpPr>
        <p:spPr>
          <a:xfrm>
            <a:off x="7391338" y="4110627"/>
            <a:ext cx="4562595" cy="480453"/>
          </a:xfrm>
          <a:prstGeom prst="rect">
            <a:avLst/>
          </a:prstGeom>
        </p:spPr>
        <p:txBody>
          <a:bodyPr wrap="square">
            <a:spAutoFit/>
          </a:bodyPr>
          <a:lstStyle/>
          <a:p>
            <a:pPr algn="just">
              <a:lnSpc>
                <a:spcPct val="150000"/>
              </a:lnSpc>
            </a:pPr>
            <a:r>
              <a:rPr lang="el-GR" sz="900" i="0" dirty="0">
                <a:solidFill>
                  <a:schemeClr val="bg1">
                    <a:lumMod val="50000"/>
                  </a:schemeClr>
                </a:solidFill>
                <a:effectLst/>
                <a:latin typeface="Lato" panose="020F0502020204030203" pitchFamily="34" charset="0"/>
                <a:ea typeface="Lato" panose="020F0502020204030203" pitchFamily="34" charset="0"/>
                <a:cs typeface="Lato" panose="020F0502020204030203" pitchFamily="34" charset="0"/>
              </a:rPr>
              <a:t>Γραμμή </a:t>
            </a:r>
            <a:r>
              <a:rPr lang="el-GR"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για την παροχή ψυχοκοινωνικής υποστήριξης σε ενήλικα άτομα, 24/7, δωρεάν</a:t>
            </a:r>
            <a:endParaRPr lang="id-ID"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Rectangle 16"/>
          <p:cNvSpPr/>
          <p:nvPr/>
        </p:nvSpPr>
        <p:spPr>
          <a:xfrm>
            <a:off x="7391339" y="5650249"/>
            <a:ext cx="4272604" cy="1109599"/>
          </a:xfrm>
          <a:prstGeom prst="rect">
            <a:avLst/>
          </a:prstGeom>
        </p:spPr>
        <p:txBody>
          <a:bodyPr wrap="square">
            <a:spAutoFit/>
          </a:bodyPr>
          <a:lstStyle/>
          <a:p>
            <a:pPr algn="just">
              <a:lnSpc>
                <a:spcPct val="150000"/>
              </a:lnSpc>
            </a:pPr>
            <a:r>
              <a:rPr lang="el-GR"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Γραμμή για την παροχή υποστήριξης σε θέματα ψυχικής υγείας που τους απασχολούν, όπως άγχος, οικογενειακά ζητήματα, πένθος και κρίσεις πανικού σε ενήλικα άτομα, 24/7, δωρεάν</a:t>
            </a:r>
          </a:p>
          <a:p>
            <a:pPr algn="just">
              <a:lnSpc>
                <a:spcPct val="150000"/>
              </a:lnSpc>
            </a:pPr>
            <a:r>
              <a:rPr lang="el-GR"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Ψυχολογική υποστήριξη σε ζητήματα βίας κι επιθετικότητας με παιδιά και εφήβους, καθημερινά, 09:00 - 21:00, δωρεάν</a:t>
            </a:r>
            <a:endParaRPr lang="id-ID"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7" name="TextBox 26"/>
          <p:cNvSpPr txBox="1"/>
          <p:nvPr/>
        </p:nvSpPr>
        <p:spPr>
          <a:xfrm>
            <a:off x="4753599" y="414300"/>
            <a:ext cx="1160895" cy="1015663"/>
          </a:xfrm>
          <a:prstGeom prst="rect">
            <a:avLst/>
          </a:prstGeom>
          <a:noFill/>
        </p:spPr>
        <p:txBody>
          <a:bodyPr wrap="none" rtlCol="0">
            <a:spAutoFit/>
          </a:bodyPr>
          <a:lstStyle/>
          <a:p>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02</a:t>
            </a: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 name="Oval 5">
            <a:extLst>
              <a:ext uri="{FF2B5EF4-FFF2-40B4-BE49-F238E27FC236}">
                <a16:creationId xmlns:a16="http://schemas.microsoft.com/office/drawing/2014/main" id="{E3B74C45-9887-4B2C-F8B6-5CE2D3A3D8CC}"/>
              </a:ext>
            </a:extLst>
          </p:cNvPr>
          <p:cNvSpPr/>
          <p:nvPr/>
        </p:nvSpPr>
        <p:spPr>
          <a:xfrm>
            <a:off x="7041820" y="2563659"/>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EFF9430C-EDF1-3C28-116F-D88CBAD26A4E}"/>
              </a:ext>
            </a:extLst>
          </p:cNvPr>
          <p:cNvSpPr txBox="1"/>
          <p:nvPr/>
        </p:nvSpPr>
        <p:spPr>
          <a:xfrm>
            <a:off x="7402919" y="2583794"/>
            <a:ext cx="4756174" cy="923330"/>
          </a:xfrm>
          <a:prstGeom prst="rect">
            <a:avLst/>
          </a:prstGeom>
          <a:noFill/>
        </p:spPr>
        <p:txBody>
          <a:bodyPr wrap="none" rtlCol="0">
            <a:spAutoFit/>
          </a:bodyPr>
          <a:lstStyle/>
          <a:p>
            <a:r>
              <a:rPr lang="el-GR" i="1" dirty="0"/>
              <a:t>Υπουργείο Προστασίας Πολίτη- ΕΛ.ΑΣ. </a:t>
            </a:r>
            <a:r>
              <a:rPr lang="el-GR" b="1" i="1" dirty="0"/>
              <a:t>(10201)</a:t>
            </a:r>
            <a:r>
              <a:rPr lang="el-GR" dirty="0"/>
              <a:t> </a:t>
            </a:r>
          </a:p>
          <a:p>
            <a:r>
              <a:rPr lang="el-GR" dirty="0"/>
              <a:t/>
            </a:r>
            <a:br>
              <a:rPr lang="el-GR" dirty="0"/>
            </a:br>
            <a:endParaRPr lang="id-ID" spc="300" dirty="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9" name="Rectangle 16">
            <a:extLst>
              <a:ext uri="{FF2B5EF4-FFF2-40B4-BE49-F238E27FC236}">
                <a16:creationId xmlns:a16="http://schemas.microsoft.com/office/drawing/2014/main" id="{B926CA83-3E6A-F610-E5C1-4CDE31007001}"/>
              </a:ext>
            </a:extLst>
          </p:cNvPr>
          <p:cNvSpPr/>
          <p:nvPr/>
        </p:nvSpPr>
        <p:spPr>
          <a:xfrm>
            <a:off x="7475543" y="2825300"/>
            <a:ext cx="4672048" cy="483850"/>
          </a:xfrm>
          <a:prstGeom prst="rect">
            <a:avLst/>
          </a:prstGeom>
        </p:spPr>
        <p:txBody>
          <a:bodyPr wrap="square">
            <a:spAutoFit/>
          </a:bodyPr>
          <a:lstStyle/>
          <a:p>
            <a:pPr algn="just">
              <a:lnSpc>
                <a:spcPct val="150000"/>
              </a:lnSpc>
            </a:pPr>
            <a:r>
              <a:rPr lang="el-GR" sz="9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Γραμμή για την </a:t>
            </a:r>
            <a:r>
              <a:rPr lang="el-GR" sz="900" b="0" i="0" u="none" strike="noStrike" dirty="0">
                <a:solidFill>
                  <a:srgbClr val="979797"/>
                </a:solidFill>
                <a:effectLst/>
                <a:latin typeface="Roboto" panose="020F0502020204030204" pitchFamily="34" charset="0"/>
              </a:rPr>
              <a:t>πρόληψη και την αντιμετώπιση περιστατικών ανήλικης παραβατικότητας. 24/7, δωρεάν</a:t>
            </a:r>
            <a:endParaRPr lang="el-GR" sz="900" dirty="0">
              <a:solidFill>
                <a:srgbClr val="979797"/>
              </a:solidFill>
              <a:latin typeface="Lato" panose="020F0502020204030203" pitchFamily="34" charset="0"/>
              <a:ea typeface="Lato" panose="020F0502020204030203" pitchFamily="34" charset="0"/>
              <a:cs typeface="Lato" panose="020F0502020204030203" pitchFamily="34" charset="0"/>
            </a:endParaRPr>
          </a:p>
        </p:txBody>
      </p:sp>
      <p:pic>
        <p:nvPicPr>
          <p:cNvPr id="21" name="Εικόνα 20"/>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73011" y="1360424"/>
            <a:ext cx="1425895" cy="399250"/>
          </a:xfrm>
          <a:prstGeom prst="rect">
            <a:avLst/>
          </a:prstGeom>
        </p:spPr>
      </p:pic>
    </p:spTree>
    <p:extLst>
      <p:ext uri="{BB962C8B-B14F-4D97-AF65-F5344CB8AC3E}">
        <p14:creationId xmlns:p14="http://schemas.microsoft.com/office/powerpoint/2010/main" val="4196917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95503" y="211660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7095503" y="5326518"/>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095503" y="384950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7586615" y="3641751"/>
            <a:ext cx="3598742" cy="646331"/>
          </a:xfrm>
          <a:prstGeom prst="rect">
            <a:avLst/>
          </a:prstGeom>
          <a:noFill/>
        </p:spPr>
        <p:txBody>
          <a:bodyPr wrap="none" rtlCol="0">
            <a:spAutoFit/>
          </a:bodyPr>
          <a:lstStyle/>
          <a:p>
            <a:r>
              <a:rPr lang="el-GR" i="1">
                <a:hlinkClick r:id="rId3"/>
              </a:rPr>
              <a:t>Συνήγορος του Παιδιού </a:t>
            </a:r>
          </a:p>
          <a:p>
            <a:r>
              <a:rPr lang="el-GR" i="1">
                <a:hlinkClick r:id="rId3"/>
              </a:rPr>
              <a:t>(</a:t>
            </a:r>
            <a:r>
              <a:rPr lang="el-GR" b="1" i="1">
                <a:hlinkClick r:id="rId3"/>
              </a:rPr>
              <a:t>800.11.32000 </a:t>
            </a:r>
            <a:r>
              <a:rPr lang="el-GR" i="1">
                <a:hlinkClick r:id="rId3"/>
              </a:rPr>
              <a:t> - γραμμή για παιδιά)</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4" name="TextBox 13"/>
          <p:cNvSpPr txBox="1"/>
          <p:nvPr/>
        </p:nvSpPr>
        <p:spPr>
          <a:xfrm>
            <a:off x="7586615" y="5049829"/>
            <a:ext cx="4480137" cy="1200329"/>
          </a:xfrm>
          <a:prstGeom prst="rect">
            <a:avLst/>
          </a:prstGeom>
          <a:noFill/>
        </p:spPr>
        <p:txBody>
          <a:bodyPr wrap="none" rtlCol="0">
            <a:spAutoFit/>
          </a:bodyPr>
          <a:lstStyle/>
          <a:p>
            <a:r>
              <a:rPr lang="el-GR" i="1">
                <a:hlinkClick r:id="rId4"/>
              </a:rPr>
              <a:t>Διεύθυνση Δίωξης Ηλεκτρονικού Εγκλήματος </a:t>
            </a:r>
          </a:p>
          <a:p>
            <a:r>
              <a:rPr lang="el-GR" i="1">
                <a:hlinkClick r:id="rId4"/>
              </a:rPr>
              <a:t>(Υπουργείο Δημόσιας Τάξης και Προστασίας </a:t>
            </a:r>
          </a:p>
          <a:p>
            <a:r>
              <a:rPr lang="el-GR" i="1">
                <a:hlinkClick r:id="rId4"/>
              </a:rPr>
              <a:t>του Πολίτη -</a:t>
            </a:r>
            <a:r>
              <a:rPr lang="el-GR" b="1" i="1">
                <a:hlinkClick r:id="rId4"/>
              </a:rPr>
              <a:t>11188)</a:t>
            </a:r>
            <a:r>
              <a:rPr lang="el-GR"/>
              <a:t/>
            </a:r>
            <a:br>
              <a:rPr lang="el-GR"/>
            </a:b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     Εθνικά Δίκτυα και Πλατφόρμες    Υποστήριξης</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pic>
        <p:nvPicPr>
          <p:cNvPr id="3" name="Θέση εικόνας 2"/>
          <p:cNvPicPr>
            <a:picLocks noGrp="1" noChangeAspect="1"/>
          </p:cNvPicPr>
          <p:nvPr>
            <p:ph type="pic" sz="quarter" idx="10"/>
          </p:nvPr>
        </p:nvPicPr>
        <p:blipFill rotWithShape="1">
          <a:blip r:embed="rId5" cstate="screen">
            <a:extLst>
              <a:ext uri="{28A0092B-C50C-407E-A947-70E740481C1C}">
                <a14:useLocalDpi xmlns:a14="http://schemas.microsoft.com/office/drawing/2010/main" val="0"/>
              </a:ext>
            </a:extLst>
          </a:blip>
          <a:srcRect/>
          <a:stretch/>
        </p:blipFill>
        <p:spPr/>
      </p:pic>
      <p:pic>
        <p:nvPicPr>
          <p:cNvPr id="19" name="Εικόνα 1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3" name="TextBox 22"/>
          <p:cNvSpPr txBox="1"/>
          <p:nvPr/>
        </p:nvSpPr>
        <p:spPr>
          <a:xfrm>
            <a:off x="7531889" y="1916375"/>
            <a:ext cx="4097468" cy="1200329"/>
          </a:xfrm>
          <a:prstGeom prst="rect">
            <a:avLst/>
          </a:prstGeom>
          <a:noFill/>
        </p:spPr>
        <p:txBody>
          <a:bodyPr wrap="none" rtlCol="0">
            <a:spAutoFit/>
          </a:bodyPr>
          <a:lstStyle/>
          <a:p>
            <a:r>
              <a:rPr lang="el-GR" i="1">
                <a:hlinkClick r:id="rId7"/>
              </a:rPr>
              <a:t>Εθνική Γραμμή Παιδικής Προστασίας – </a:t>
            </a:r>
          </a:p>
          <a:p>
            <a:r>
              <a:rPr lang="el-GR" i="1">
                <a:hlinkClick r:id="rId7"/>
              </a:rPr>
              <a:t>συμβουλευτική/ ψυχολογική υποστήριξη </a:t>
            </a:r>
          </a:p>
          <a:p>
            <a:r>
              <a:rPr lang="el-GR" i="1">
                <a:hlinkClick r:id="rId7"/>
              </a:rPr>
              <a:t>σε παιδιά κι εφήβους) (</a:t>
            </a:r>
            <a:r>
              <a:rPr lang="el-GR" b="1" i="1">
                <a:hlinkClick r:id="rId7"/>
              </a:rPr>
              <a:t>1107</a:t>
            </a:r>
            <a:r>
              <a:rPr lang="el-GR" i="1">
                <a:hlinkClick r:id="rId7"/>
              </a:rPr>
              <a:t>)</a:t>
            </a:r>
            <a:r>
              <a:rPr lang="el-GR">
                <a:hlinkClick r:id="rId7"/>
              </a:rPr>
              <a:t> </a:t>
            </a:r>
            <a:r>
              <a:rPr lang="el-GR"/>
              <a:t/>
            </a:r>
            <a:br>
              <a:rPr lang="el-GR"/>
            </a:b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5" name="Rectangle 16"/>
          <p:cNvSpPr/>
          <p:nvPr/>
        </p:nvSpPr>
        <p:spPr>
          <a:xfrm>
            <a:off x="7531889" y="2767520"/>
            <a:ext cx="4272604" cy="715581"/>
          </a:xfrm>
          <a:prstGeom prst="rect">
            <a:avLst/>
          </a:prstGeom>
        </p:spPr>
        <p:txBody>
          <a:bodyPr wrap="square">
            <a:spAutoFit/>
          </a:bodyPr>
          <a:lstStyle/>
          <a:p>
            <a:pPr algn="just">
              <a:lnSpc>
                <a:spcPct val="150000"/>
              </a:lnSpc>
            </a:pP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Τηλεφωνική συμβουλευτική, ψυχολογική και κοινωνική υποστήριξη σε ανηλίκους, γονείς, εκπαιδευτικούς για θέματα παιδικής προστασίας και αναφορές για ανηλίκους που βρίσκονται σε κίνδυνο, 24/7, δωρεάν</a:t>
            </a: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6"/>
          <p:cNvSpPr/>
          <p:nvPr/>
        </p:nvSpPr>
        <p:spPr>
          <a:xfrm>
            <a:off x="7586615" y="4322707"/>
            <a:ext cx="4272604" cy="784830"/>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Αναλαμβάνει περιστατικά για παραβιάσεις δικαιωμάτων των παιδιών και προτείνει μέτρα προστασίας. Συμβουλευτική υποστήριξη ή υποβολή ηλεκτρονικής αναφορά για περιστατικό παραβίασης. Δωρεάν</a:t>
            </a:r>
          </a:p>
          <a:p>
            <a:r>
              <a:rPr lang="el-GR" sz="900"/>
              <a:t/>
            </a:r>
            <a:br>
              <a:rPr lang="el-GR" sz="900"/>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16"/>
          <p:cNvSpPr/>
          <p:nvPr/>
        </p:nvSpPr>
        <p:spPr>
          <a:xfrm>
            <a:off x="7531889" y="5926992"/>
            <a:ext cx="4327330" cy="923330"/>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Αρμόδια υπηρεσία για οποιοδήποτε θέμα που αφορά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παραβατική</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συμπεριφορά μέσω του Διαδικτύου. Έχει σημαντική αποστολή στην πρόληψη, έρευνα και καταστολή εγκλημάτων και αντικοινωνικών συμπεριφορών που διαπράττονται μέσω του διαδικτύου ή άλλων μέσων ηλεκτρονικής επικοινωνίας. Αναφορά/ καταγγελία για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παραβατική</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συμπεριφορά. Δωρεάν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TextBox 23"/>
          <p:cNvSpPr txBox="1"/>
          <p:nvPr/>
        </p:nvSpPr>
        <p:spPr>
          <a:xfrm>
            <a:off x="4753599" y="414300"/>
            <a:ext cx="1160895" cy="1015663"/>
          </a:xfrm>
          <a:prstGeom prst="rect">
            <a:avLst/>
          </a:prstGeom>
          <a:noFill/>
        </p:spPr>
        <p:txBody>
          <a:bodyPr wrap="none" rtlCol="0">
            <a:spAutoFit/>
          </a:bodyPr>
          <a:lstStyle/>
          <a:p>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02</a:t>
            </a: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7" name="Εικόνα 1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17599" y="1436469"/>
            <a:ext cx="1425895" cy="399250"/>
          </a:xfrm>
          <a:prstGeom prst="rect">
            <a:avLst/>
          </a:prstGeom>
        </p:spPr>
      </p:pic>
    </p:spTree>
    <p:extLst>
      <p:ext uri="{BB962C8B-B14F-4D97-AF65-F5344CB8AC3E}">
        <p14:creationId xmlns:p14="http://schemas.microsoft.com/office/powerpoint/2010/main" val="1202030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95503" y="211660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7095503" y="5777191"/>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095503" y="3358263"/>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7531889" y="3229731"/>
            <a:ext cx="4715522" cy="1754326"/>
          </a:xfrm>
          <a:prstGeom prst="rect">
            <a:avLst/>
          </a:prstGeom>
          <a:noFill/>
        </p:spPr>
        <p:txBody>
          <a:bodyPr wrap="none" rtlCol="0">
            <a:spAutoFit/>
          </a:bodyPr>
          <a:lstStyle/>
          <a:p>
            <a:r>
              <a:rPr lang="el-GR" i="1" err="1"/>
              <a:t>Τηλ</a:t>
            </a:r>
            <a:r>
              <a:rPr lang="el-GR" i="1"/>
              <a:t>. Γραμμή του Εθνικού Μηχανισμού </a:t>
            </a:r>
          </a:p>
          <a:p>
            <a:r>
              <a:rPr lang="el-GR" i="1"/>
              <a:t>Επείγουσας Ανταπόκρισης για την ταυτοποίηση </a:t>
            </a:r>
          </a:p>
          <a:p>
            <a:r>
              <a:rPr lang="el-GR" i="1"/>
              <a:t>και τον εντοπισμό των παιδιών που βρίσκονται </a:t>
            </a:r>
          </a:p>
          <a:p>
            <a:r>
              <a:rPr lang="el-GR" i="1"/>
              <a:t>σε ανάγκη (Προστασία Ασυνόδευτων Ανηλίκων</a:t>
            </a:r>
          </a:p>
          <a:p>
            <a:r>
              <a:rPr lang="el-GR" i="1"/>
              <a:t> Τρίτων Χωρών) </a:t>
            </a:r>
            <a:r>
              <a:rPr lang="el-GR" b="1" i="1"/>
              <a:t>0030-2132128888, </a:t>
            </a:r>
          </a:p>
          <a:p>
            <a:r>
              <a:rPr lang="el-GR" b="1" i="1"/>
              <a:t>0030-6942773030 </a:t>
            </a:r>
            <a:r>
              <a:rPr lang="el-GR" i="1"/>
              <a:t> </a:t>
            </a:r>
            <a:r>
              <a:rPr lang="el-GR" i="1" err="1"/>
              <a:t>WhatsApp</a:t>
            </a:r>
            <a:r>
              <a:rPr lang="el-GR" i="1"/>
              <a:t> και </a:t>
            </a:r>
            <a:r>
              <a:rPr lang="el-GR" i="1" err="1"/>
              <a:t>Viber</a:t>
            </a:r>
            <a:r>
              <a:rPr lang="el-GR" i="1"/>
              <a:t>)</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4" name="TextBox 13"/>
          <p:cNvSpPr txBox="1"/>
          <p:nvPr/>
        </p:nvSpPr>
        <p:spPr>
          <a:xfrm>
            <a:off x="7531889" y="5745797"/>
            <a:ext cx="2321020" cy="369332"/>
          </a:xfrm>
          <a:prstGeom prst="rect">
            <a:avLst/>
          </a:prstGeom>
          <a:noFill/>
        </p:spPr>
        <p:txBody>
          <a:bodyPr wrap="none" rtlCol="0">
            <a:spAutoFit/>
          </a:bodyPr>
          <a:lstStyle/>
          <a:p>
            <a:r>
              <a:rPr lang="el-GR" i="1"/>
              <a:t> </a:t>
            </a:r>
            <a:r>
              <a:rPr lang="el-GR" i="1">
                <a:hlinkClick r:id="rId3"/>
              </a:rPr>
              <a:t>Γραμμή ΕΛΙΖΑ (</a:t>
            </a:r>
            <a:r>
              <a:rPr lang="el-GR" b="1" i="1">
                <a:hlinkClick r:id="rId3"/>
              </a:rPr>
              <a:t>10454</a:t>
            </a:r>
            <a:r>
              <a:rPr lang="el-GR" i="1"/>
              <a:t>)</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     Εθνικά Δίκτυα και Πλατφόρμες    Υποστήριξης</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pic>
        <p:nvPicPr>
          <p:cNvPr id="3" name="Θέση εικόνας 2"/>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a:stretch/>
        </p:blipFill>
        <p:spPr/>
      </p:pic>
      <p:pic>
        <p:nvPicPr>
          <p:cNvPr id="19" name="Εικόνα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3" name="TextBox 22"/>
          <p:cNvSpPr txBox="1"/>
          <p:nvPr/>
        </p:nvSpPr>
        <p:spPr>
          <a:xfrm>
            <a:off x="7531889" y="1916375"/>
            <a:ext cx="4468146" cy="923330"/>
          </a:xfrm>
          <a:prstGeom prst="rect">
            <a:avLst/>
          </a:prstGeom>
          <a:noFill/>
        </p:spPr>
        <p:txBody>
          <a:bodyPr wrap="none" rtlCol="0">
            <a:spAutoFit/>
          </a:bodyPr>
          <a:lstStyle/>
          <a:p>
            <a:r>
              <a:rPr lang="el-GR" i="1">
                <a:hlinkClick r:id="rId6"/>
              </a:rPr>
              <a:t>Live </a:t>
            </a:r>
            <a:r>
              <a:rPr lang="el-GR" i="1" err="1">
                <a:hlinkClick r:id="rId6"/>
              </a:rPr>
              <a:t>without</a:t>
            </a:r>
            <a:r>
              <a:rPr lang="el-GR" i="1">
                <a:hlinkClick r:id="rId6"/>
              </a:rPr>
              <a:t> </a:t>
            </a:r>
            <a:r>
              <a:rPr lang="el-GR" i="1" err="1">
                <a:hlinkClick r:id="rId6"/>
              </a:rPr>
              <a:t>bullying</a:t>
            </a:r>
            <a:r>
              <a:rPr lang="el-GR" i="1">
                <a:hlinkClick r:id="rId6"/>
              </a:rPr>
              <a:t> - Ζήσε χωρίς εκφοβισμό </a:t>
            </a:r>
            <a:endParaRPr lang="el-GR" i="1"/>
          </a:p>
          <a:p>
            <a:r>
              <a:rPr lang="el-GR" i="1"/>
              <a:t>(</a:t>
            </a:r>
            <a:r>
              <a:rPr lang="el-GR" i="1" err="1"/>
              <a:t>app</a:t>
            </a:r>
            <a:r>
              <a:rPr lang="el-GR" i="1"/>
              <a:t> και Chat) (σε συνεργασία με το ΚΜΟΠ)</a:t>
            </a:r>
            <a:r>
              <a:rPr lang="el-GR"/>
              <a:t/>
            </a:r>
            <a:br>
              <a:rPr lang="el-GR"/>
            </a:b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5" name="Rectangle 16"/>
          <p:cNvSpPr/>
          <p:nvPr/>
        </p:nvSpPr>
        <p:spPr>
          <a:xfrm>
            <a:off x="7531889" y="2546637"/>
            <a:ext cx="4272604" cy="923330"/>
          </a:xfrm>
          <a:prstGeom prst="rect">
            <a:avLst/>
          </a:prstGeom>
        </p:spPr>
        <p:txBody>
          <a:bodyPr wrap="square">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Πλατφόρμα που προσφέρει δωρεάν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online</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υποστήριξη σε μαθητές, γονείς και καθηγητές. Επιτρέπει στους χρήστες να ενημερωθούν για το φαινόμενο του εκφοβισμού και να λάβουν ανώνυμη και δωρεάν υποστήριξη από εξειδικευμένους ψυχολόγους. </a:t>
            </a:r>
          </a:p>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6"/>
          <p:cNvSpPr/>
          <p:nvPr/>
        </p:nvSpPr>
        <p:spPr>
          <a:xfrm>
            <a:off x="7574624" y="4948662"/>
            <a:ext cx="4272604" cy="1061829"/>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Αρμόδιος για τη λειτουργία τηλεφωνικής γραμμής με σκοπό τη διαχείριση αιτημάτων στέγασης αστέγων ανηλίκων, τον εντοπισμό αστέγων ανηλίκων, τον σχεδιασμό διαδικασιών εντοπισμού και τοποθέτησης σε δομές επείγουσας φιλοξενίας, καθώς και για την ανάπτυξη εξειδικευμένων δράσεων για τη μεταφορά σε ασφαλή στέγη ανηλίκων σε κίνδυνο. 24/7, 6 γλώσσες, δωρεάν</a:t>
            </a:r>
          </a:p>
          <a:p>
            <a:r>
              <a:rPr lang="el-GR" sz="900"/>
              <a:t/>
            </a:r>
            <a:br>
              <a:rPr lang="el-GR" sz="900"/>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16"/>
          <p:cNvSpPr/>
          <p:nvPr/>
        </p:nvSpPr>
        <p:spPr>
          <a:xfrm>
            <a:off x="7531889" y="6065491"/>
            <a:ext cx="4327330" cy="646331"/>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Τηλεφωνική συμβουλευτική στήριξη σε επαγγελματίες που έρχονται σε επαφή με παιδιά και γονείς σχετικά με ζητήματα παιδικής κακοποίησης.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Δευ</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Παρ 10:00 -20:00, Δωρεάν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2" name="TextBox 21"/>
          <p:cNvSpPr txBox="1"/>
          <p:nvPr/>
        </p:nvSpPr>
        <p:spPr>
          <a:xfrm>
            <a:off x="4753599" y="414300"/>
            <a:ext cx="1160895" cy="1015663"/>
          </a:xfrm>
          <a:prstGeom prst="rect">
            <a:avLst/>
          </a:prstGeom>
          <a:noFill/>
        </p:spPr>
        <p:txBody>
          <a:bodyPr wrap="none" rtlCol="0">
            <a:spAutoFit/>
          </a:bodyPr>
          <a:lstStyle/>
          <a:p>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02</a:t>
            </a: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7" name="Εικόνα 1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17599" y="1560049"/>
            <a:ext cx="1425895" cy="399250"/>
          </a:xfrm>
          <a:prstGeom prst="rect">
            <a:avLst/>
          </a:prstGeom>
        </p:spPr>
      </p:pic>
    </p:spTree>
    <p:extLst>
      <p:ext uri="{BB962C8B-B14F-4D97-AF65-F5344CB8AC3E}">
        <p14:creationId xmlns:p14="http://schemas.microsoft.com/office/powerpoint/2010/main" val="744448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95503" y="211660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7095503" y="537788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087881" y="4029921"/>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7545570" y="3900754"/>
            <a:ext cx="3089500" cy="646331"/>
          </a:xfrm>
          <a:prstGeom prst="rect">
            <a:avLst/>
          </a:prstGeom>
          <a:noFill/>
        </p:spPr>
        <p:txBody>
          <a:bodyPr wrap="none" rtlCol="0">
            <a:spAutoFit/>
          </a:bodyPr>
          <a:lstStyle/>
          <a:p>
            <a:r>
              <a:rPr lang="el-GR" i="1">
                <a:hlinkClick r:id="rId3"/>
              </a:rPr>
              <a:t>Τηλεφωνική Γραμμή βοήθειας </a:t>
            </a:r>
          </a:p>
          <a:p>
            <a:r>
              <a:rPr lang="el-GR" i="1">
                <a:hlinkClick r:id="rId3"/>
              </a:rPr>
              <a:t>“Μαζί για το Παιδί” </a:t>
            </a:r>
            <a:r>
              <a:rPr lang="el-GR" i="1"/>
              <a:t>(</a:t>
            </a:r>
            <a:r>
              <a:rPr lang="el-GR" b="1" i="1"/>
              <a:t>11525</a:t>
            </a:r>
            <a:r>
              <a:rPr lang="el-GR" i="1"/>
              <a:t>)</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4" name="TextBox 13"/>
          <p:cNvSpPr txBox="1"/>
          <p:nvPr/>
        </p:nvSpPr>
        <p:spPr>
          <a:xfrm>
            <a:off x="7531889" y="5301019"/>
            <a:ext cx="4383379" cy="646331"/>
          </a:xfrm>
          <a:prstGeom prst="rect">
            <a:avLst/>
          </a:prstGeom>
          <a:noFill/>
        </p:spPr>
        <p:txBody>
          <a:bodyPr wrap="none" rtlCol="0">
            <a:spAutoFit/>
          </a:bodyPr>
          <a:lstStyle/>
          <a:p>
            <a:r>
              <a:rPr lang="el-GR" i="1">
                <a:hlinkClick r:id="rId4"/>
              </a:rPr>
              <a:t>Πρωτοβουλία για την Ψυχική Υγεία Παιδιών </a:t>
            </a:r>
          </a:p>
          <a:p>
            <a:r>
              <a:rPr lang="el-GR" i="1">
                <a:hlinkClick r:id="rId4"/>
              </a:rPr>
              <a:t>&amp; Εφήβων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     Εθνικά Δίκτυα και Πλατφόρμες    Υποστήριξης</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pic>
        <p:nvPicPr>
          <p:cNvPr id="3" name="Θέση εικόνας 2"/>
          <p:cNvPicPr>
            <a:picLocks noGrp="1" noChangeAspect="1"/>
          </p:cNvPicPr>
          <p:nvPr>
            <p:ph type="pic" sz="quarter" idx="10"/>
          </p:nvPr>
        </p:nvPicPr>
        <p:blipFill rotWithShape="1">
          <a:blip r:embed="rId5" cstate="screen">
            <a:extLst>
              <a:ext uri="{28A0092B-C50C-407E-A947-70E740481C1C}">
                <a14:useLocalDpi xmlns:a14="http://schemas.microsoft.com/office/drawing/2010/main" val="0"/>
              </a:ext>
            </a:extLst>
          </a:blip>
          <a:srcRect/>
          <a:stretch/>
        </p:blipFill>
        <p:spPr/>
      </p:pic>
      <p:pic>
        <p:nvPicPr>
          <p:cNvPr id="19" name="Εικόνα 1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3" name="TextBox 22"/>
          <p:cNvSpPr txBox="1"/>
          <p:nvPr/>
        </p:nvSpPr>
        <p:spPr>
          <a:xfrm>
            <a:off x="7531889" y="1916375"/>
            <a:ext cx="4401205" cy="2031325"/>
          </a:xfrm>
          <a:prstGeom prst="rect">
            <a:avLst/>
          </a:prstGeom>
          <a:noFill/>
        </p:spPr>
        <p:txBody>
          <a:bodyPr wrap="none" rtlCol="0">
            <a:spAutoFit/>
          </a:bodyPr>
          <a:lstStyle/>
          <a:p>
            <a:r>
              <a:rPr lang="el-GR" i="1">
                <a:hlinkClick r:id="rId7"/>
              </a:rPr>
              <a:t>Εθνική Τηλεφωνική Γραμμή Βοήθειας για τα </a:t>
            </a:r>
          </a:p>
          <a:p>
            <a:r>
              <a:rPr lang="el-GR" i="1">
                <a:hlinkClick r:id="rId7"/>
              </a:rPr>
              <a:t>παιδιά  SOS - Το Χαμόγελο του Παιδιού </a:t>
            </a:r>
            <a:endParaRPr lang="el-GR" i="1"/>
          </a:p>
          <a:p>
            <a:r>
              <a:rPr lang="el-GR" i="1"/>
              <a:t>(</a:t>
            </a:r>
            <a:r>
              <a:rPr lang="el-GR" b="1" i="1"/>
              <a:t>1056</a:t>
            </a:r>
            <a:r>
              <a:rPr lang="el-GR" i="1"/>
              <a:t> / εφαρμογή Chat - άμεση βοήθεια </a:t>
            </a:r>
          </a:p>
          <a:p>
            <a:r>
              <a:rPr lang="el-GR" i="1"/>
              <a:t>για παιδιά που βρίσκονται σε κίνδυνο)</a:t>
            </a:r>
            <a:endParaRPr lang="el-GR"/>
          </a:p>
          <a:p>
            <a:r>
              <a:rPr lang="el-GR"/>
              <a:t/>
            </a:r>
            <a:br>
              <a:rPr lang="el-GR"/>
            </a:br>
            <a:r>
              <a:rPr lang="el-GR"/>
              <a:t/>
            </a:r>
            <a:br>
              <a:rPr lang="el-GR"/>
            </a:b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5" name="Rectangle 16"/>
          <p:cNvSpPr/>
          <p:nvPr/>
        </p:nvSpPr>
        <p:spPr>
          <a:xfrm>
            <a:off x="7531889" y="3039489"/>
            <a:ext cx="4272604" cy="923330"/>
          </a:xfrm>
          <a:prstGeom prst="rect">
            <a:avLst/>
          </a:prstGeom>
        </p:spPr>
        <p:txBody>
          <a:bodyPr wrap="square">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Υποστήριξη σε παιδιά και ενήλικες για θέματα σχετικά με την πρόληψη και αντιμετώπιση της βίας (σωματική, σεξουαλική και ψυχολογική κακοποίηση, εκφοβισμός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bullying</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παράνομη διακίνηση και εμπορία).Υπηρεσίες όπως η λήψη αναφορών για παιδιά σε κίνδυνο, η ενεργοποίηση διαδικασιών για προστασία παιδιών σε κίνδυνο και η διαχείριση αιτημάτων φιλοξενίας κακοποιημένων παιδιών. </a:t>
            </a:r>
            <a:r>
              <a:rPr lang="en-US"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Τηλ</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Γραμμή</a:t>
            </a:r>
            <a:r>
              <a:rPr lang="en-US"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r>
              <a:rPr lang="en-US"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Chat, </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24/7, δωρεάν</a:t>
            </a: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6"/>
          <p:cNvSpPr/>
          <p:nvPr/>
        </p:nvSpPr>
        <p:spPr>
          <a:xfrm>
            <a:off x="7545570" y="4539899"/>
            <a:ext cx="4373842" cy="1061829"/>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Τηλεφωνική συμβουλευτική υποστήριξη σε γονείς, εκπαιδευτικούς και εφήβους για θέματα ο σχολικός εκφοβισμός, η επικοινωνία στην οικογένεια, η διαχείριση άγχους,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κ.ά.</a:t>
            </a:r>
            <a:r>
              <a:rPr lang="el-GR" sz="900" err="1">
                <a:solidFill>
                  <a:schemeClr val="bg1">
                    <a:lumMod val="50000"/>
                  </a:schemeClr>
                </a:solidFill>
              </a:rPr>
              <a:t>Π</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αρέχει</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επίσης υπηρεσίες μέσω του Συμβουλευτικού Κέντρου, περιλαμβάνοντας ολοκληρωμένους κύκλους συμβουλευτικών συνεδριών, ομάδες στήριξης γονέων και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ψυχο</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-εκπαιδευτικά σεμινάρια. Δωρεάν</a:t>
            </a:r>
          </a:p>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16"/>
          <p:cNvSpPr/>
          <p:nvPr/>
        </p:nvSpPr>
        <p:spPr>
          <a:xfrm>
            <a:off x="7531889" y="5926992"/>
            <a:ext cx="4327330" cy="646331"/>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Στόχος του προγράμματος είναι η ενίσχυση των επαγγελματιών στον τομέα της ψυχικής υγείας και της ψυχοκοινωνικής στήριξης, καθώς και η βελτίωση της φροντίδας που παρέχεται σε παιδιά και εφήβους.</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TextBox 23"/>
          <p:cNvSpPr txBox="1"/>
          <p:nvPr/>
        </p:nvSpPr>
        <p:spPr>
          <a:xfrm>
            <a:off x="4753599" y="414300"/>
            <a:ext cx="1160895" cy="1015663"/>
          </a:xfrm>
          <a:prstGeom prst="rect">
            <a:avLst/>
          </a:prstGeom>
          <a:noFill/>
        </p:spPr>
        <p:txBody>
          <a:bodyPr wrap="none" rtlCol="0">
            <a:spAutoFit/>
          </a:bodyPr>
          <a:lstStyle/>
          <a:p>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02</a:t>
            </a: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7" name="Εικόνα 1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60485" y="1429963"/>
            <a:ext cx="1425895" cy="399250"/>
          </a:xfrm>
          <a:prstGeom prst="rect">
            <a:avLst/>
          </a:prstGeom>
        </p:spPr>
      </p:pic>
    </p:spTree>
    <p:extLst>
      <p:ext uri="{BB962C8B-B14F-4D97-AF65-F5344CB8AC3E}">
        <p14:creationId xmlns:p14="http://schemas.microsoft.com/office/powerpoint/2010/main" val="1412539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095503" y="4418935"/>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095503" y="3055765"/>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TextBox 11"/>
          <p:cNvSpPr txBox="1"/>
          <p:nvPr/>
        </p:nvSpPr>
        <p:spPr>
          <a:xfrm>
            <a:off x="7531889" y="4225816"/>
            <a:ext cx="4675191" cy="646331"/>
          </a:xfrm>
          <a:prstGeom prst="rect">
            <a:avLst/>
          </a:prstGeom>
          <a:noFill/>
        </p:spPr>
        <p:txBody>
          <a:bodyPr wrap="none" rtlCol="0">
            <a:spAutoFit/>
          </a:bodyPr>
          <a:lstStyle/>
          <a:p>
            <a:r>
              <a:rPr lang="el-GR"/>
              <a:t>Ανοιχτή Γραμμή Καταγγελιών για το Παράνομο </a:t>
            </a:r>
          </a:p>
          <a:p>
            <a:r>
              <a:rPr lang="el-GR"/>
              <a:t>Περιεχόμενο στο Διαδίκτυο </a:t>
            </a:r>
            <a:r>
              <a:rPr lang="el-GR">
                <a:hlinkClick r:id="rId3"/>
              </a:rPr>
              <a:t>SafeLine.gr</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4" name="TextBox 13"/>
          <p:cNvSpPr txBox="1"/>
          <p:nvPr/>
        </p:nvSpPr>
        <p:spPr>
          <a:xfrm>
            <a:off x="7498482" y="5733479"/>
            <a:ext cx="4091505" cy="369332"/>
          </a:xfrm>
          <a:prstGeom prst="rect">
            <a:avLst/>
          </a:prstGeom>
          <a:noFill/>
        </p:spPr>
        <p:txBody>
          <a:bodyPr wrap="none" rtlCol="0">
            <a:spAutoFit/>
          </a:bodyPr>
          <a:lstStyle/>
          <a:p>
            <a:r>
              <a:rPr lang="el-GR"/>
              <a:t>Δράση Ενημέρωσης </a:t>
            </a:r>
            <a:r>
              <a:rPr lang="en-US">
                <a:hlinkClick r:id="rId4"/>
              </a:rPr>
              <a:t>SaferInternet4Kids.gr</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        Εθνικά Δίκτυα και Πλατφόρμες    Υποστήριξης</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sp>
        <p:nvSpPr>
          <p:cNvPr id="17" name="TextBox 16"/>
          <p:cNvSpPr txBox="1"/>
          <p:nvPr/>
        </p:nvSpPr>
        <p:spPr>
          <a:xfrm>
            <a:off x="4753599" y="414300"/>
            <a:ext cx="1160895" cy="1015663"/>
          </a:xfrm>
          <a:prstGeom prst="rect">
            <a:avLst/>
          </a:prstGeom>
          <a:noFill/>
        </p:spPr>
        <p:txBody>
          <a:bodyPr wrap="none" rtlCol="0">
            <a:spAutoFit/>
          </a:bodyPr>
          <a:lstStyle/>
          <a:p>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02</a:t>
            </a: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3" name="Θέση εικόνας 2"/>
          <p:cNvPicPr>
            <a:picLocks noGrp="1" noChangeAspect="1"/>
          </p:cNvPicPr>
          <p:nvPr>
            <p:ph type="pic" sz="quarter" idx="10"/>
          </p:nvPr>
        </p:nvPicPr>
        <p:blipFill rotWithShape="1">
          <a:blip r:embed="rId5" cstate="screen">
            <a:extLst>
              <a:ext uri="{28A0092B-C50C-407E-A947-70E740481C1C}">
                <a14:useLocalDpi xmlns:a14="http://schemas.microsoft.com/office/drawing/2010/main" val="0"/>
              </a:ext>
            </a:extLst>
          </a:blip>
          <a:srcRect/>
          <a:stretch/>
        </p:blipFill>
        <p:spPr/>
      </p:pic>
      <p:pic>
        <p:nvPicPr>
          <p:cNvPr id="19" name="Εικόνα 1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3" name="TextBox 22"/>
          <p:cNvSpPr txBox="1"/>
          <p:nvPr/>
        </p:nvSpPr>
        <p:spPr>
          <a:xfrm>
            <a:off x="7531889" y="1916375"/>
            <a:ext cx="4024692" cy="1477328"/>
          </a:xfrm>
          <a:prstGeom prst="rect">
            <a:avLst/>
          </a:prstGeom>
          <a:noFill/>
        </p:spPr>
        <p:txBody>
          <a:bodyPr wrap="none" rtlCol="0">
            <a:spAutoFit/>
          </a:bodyPr>
          <a:lstStyle/>
          <a:p>
            <a:r>
              <a:rPr lang="el-GR" i="1"/>
              <a:t>Ελληνικό Κέντρο Ασφαλούς Διαδικτύου, </a:t>
            </a:r>
          </a:p>
          <a:p>
            <a:r>
              <a:rPr lang="el-GR" i="1"/>
              <a:t>υπό την αιγίδα του </a:t>
            </a:r>
          </a:p>
          <a:p>
            <a:r>
              <a:rPr lang="el-GR" i="1">
                <a:hlinkClick r:id="rId7"/>
              </a:rPr>
              <a:t>Ιδρύματος Τεχνολογίας και Έρευνας (ITE)</a:t>
            </a:r>
            <a:r>
              <a:rPr lang="el-GR"/>
              <a:t/>
            </a:r>
            <a:br>
              <a:rPr lang="el-GR"/>
            </a:br>
            <a:r>
              <a:rPr lang="el-GR"/>
              <a:t/>
            </a:r>
            <a:br>
              <a:rPr lang="el-GR"/>
            </a:b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5" name="Rectangle 16"/>
          <p:cNvSpPr/>
          <p:nvPr/>
        </p:nvSpPr>
        <p:spPr>
          <a:xfrm>
            <a:off x="7542723" y="4786019"/>
            <a:ext cx="4272604" cy="1200329"/>
          </a:xfrm>
          <a:prstGeom prst="rect">
            <a:avLst/>
          </a:prstGeom>
        </p:spPr>
        <p:txBody>
          <a:bodyPr wrap="square">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Ανοικτή γραμμή καταγγελιών παράνομου περιεχομένου στο Διαδίκτυο στην Ελλάδα. Έχει ως βασική μέριμνα την εξάλειψη παράνομου περιεχομένου που αφορά την κακοποίηση ανηλίκων και την προστασία της ασφαλούς πλοήγησης των παιδιών στο Διαδίκτυο. Ασχολείται, επίσης, με την αντιμετώπιση της παρενόχλησης και του περιεχομένου που παραβιάζει την ελληνική νομοθεσία σε θέματα βίας, ρατσισμού και ξενοφοβίας. </a:t>
            </a:r>
          </a:p>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6"/>
          <p:cNvSpPr/>
          <p:nvPr/>
        </p:nvSpPr>
        <p:spPr>
          <a:xfrm>
            <a:off x="7487997" y="3498537"/>
            <a:ext cx="4373842" cy="1200329"/>
          </a:xfrm>
          <a:prstGeom prst="rect">
            <a:avLst/>
          </a:prstGeom>
        </p:spPr>
        <p:txBody>
          <a:bodyPr wrap="square">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Υποστήριξη για παιδιά, εφήβους και τις οικογένειές τους σχετικά με θέματα που σχετίζονται με τη χρήση του διαδικτύου, του κινητού τηλεφώνου και των ηλεκτρονικών παιχνιδιών. Το προσωπικό της Γραμμής είναι σε θέση να παρέχει συμβουλές και υποστήριξη σε περιπτώσεις παρενόχλησης, εξάρτησης, επιβλαβούς περιεχομένου, παιδοφιλίας και άλλων προβλημάτων που μπορεί να προκύψουν στο διαδίκτυο. </a:t>
            </a:r>
          </a:p>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16"/>
          <p:cNvSpPr/>
          <p:nvPr/>
        </p:nvSpPr>
        <p:spPr>
          <a:xfrm>
            <a:off x="7487997" y="5986348"/>
            <a:ext cx="4327330" cy="784830"/>
          </a:xfrm>
          <a:prstGeom prst="rect">
            <a:avLst/>
          </a:prstGeom>
        </p:spPr>
        <p:txBody>
          <a:bodyPr wrap="square">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Πρόκειται</a:t>
            </a:r>
            <a:r>
              <a:rPr lang="el-GR"/>
              <a:t> </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για υλικό εγκεκριμένο από το Υπουργείο Παιδείας, Θρησκευμάτων και Αθλητισμού το οποίο προσφέρει πληροφορίες και συμβουλές για γονείς, εκπαιδευτικούς, εφήβους και παιδιά για την ασφαλή πλοήγηση στο Διαδίκτυο.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2" name="Oval 4"/>
          <p:cNvSpPr/>
          <p:nvPr/>
        </p:nvSpPr>
        <p:spPr>
          <a:xfrm>
            <a:off x="7095503" y="5733479"/>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TextBox 23"/>
          <p:cNvSpPr txBox="1"/>
          <p:nvPr/>
        </p:nvSpPr>
        <p:spPr>
          <a:xfrm>
            <a:off x="7531889" y="2916341"/>
            <a:ext cx="4579908" cy="646331"/>
          </a:xfrm>
          <a:prstGeom prst="rect">
            <a:avLst/>
          </a:prstGeom>
          <a:noFill/>
        </p:spPr>
        <p:txBody>
          <a:bodyPr wrap="none" rtlCol="0">
            <a:spAutoFit/>
          </a:bodyPr>
          <a:lstStyle/>
          <a:p>
            <a:r>
              <a:rPr lang="el-GR" i="1">
                <a:hlinkClick r:id="rId8"/>
              </a:rPr>
              <a:t>Γραμμή Βοηθείας </a:t>
            </a:r>
            <a:r>
              <a:rPr lang="el-GR" i="1" err="1">
                <a:hlinkClick r:id="rId8"/>
              </a:rPr>
              <a:t>Help-line</a:t>
            </a:r>
            <a:r>
              <a:rPr lang="el-GR" i="1">
                <a:hlinkClick r:id="rId8"/>
              </a:rPr>
              <a:t> - Ελληνικό Κέντρο </a:t>
            </a:r>
          </a:p>
          <a:p>
            <a:r>
              <a:rPr lang="el-GR" i="1">
                <a:hlinkClick r:id="rId8"/>
              </a:rPr>
              <a:t>Ασφαλούς Διαδικτύου </a:t>
            </a:r>
            <a:r>
              <a:rPr lang="el-GR" i="1"/>
              <a:t>(</a:t>
            </a:r>
            <a:r>
              <a:rPr lang="el-GR" b="1" i="1"/>
              <a:t>210 6007686</a:t>
            </a:r>
            <a:r>
              <a:rPr lang="el-GR" i="1"/>
              <a:t>/ Chat)</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25" name="Oval 5"/>
          <p:cNvSpPr/>
          <p:nvPr/>
        </p:nvSpPr>
        <p:spPr>
          <a:xfrm>
            <a:off x="7095503" y="1986556"/>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6" name="Εικόνα 25"/>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60485" y="1360424"/>
            <a:ext cx="1425895" cy="399250"/>
          </a:xfrm>
          <a:prstGeom prst="rect">
            <a:avLst/>
          </a:prstGeom>
        </p:spPr>
      </p:pic>
    </p:spTree>
    <p:extLst>
      <p:ext uri="{BB962C8B-B14F-4D97-AF65-F5344CB8AC3E}">
        <p14:creationId xmlns:p14="http://schemas.microsoft.com/office/powerpoint/2010/main" val="2324889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Εθνική Γραμμή Παρέμβασης </a:t>
            </a:r>
          </a:p>
          <a:p>
            <a:pPr algn="ctr"/>
            <a:r>
              <a:rPr lang="el-GR"/>
              <a:t>για την Αυτοκτονία </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pic>
        <p:nvPicPr>
          <p:cNvPr id="19" name="Εικόνα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6" name="TextBox 25"/>
          <p:cNvSpPr txBox="1"/>
          <p:nvPr/>
        </p:nvSpPr>
        <p:spPr>
          <a:xfrm>
            <a:off x="4753599" y="414300"/>
            <a:ext cx="3355928" cy="1015663"/>
          </a:xfrm>
          <a:prstGeom prst="rect">
            <a:avLst/>
          </a:prstGeom>
          <a:noFill/>
        </p:spPr>
        <p:txBody>
          <a:bodyPr wrap="square" rtlCol="0">
            <a:spAutoFit/>
          </a:bodyPr>
          <a:lstStyle/>
          <a:p>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0</a:t>
            </a:r>
            <a:r>
              <a:rPr lang="en-US"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2</a:t>
            </a:r>
            <a:r>
              <a:rPr lang="el-GR" sz="6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r>
              <a:rPr lang="el-GR"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026" name="Picture 2" descr="https://lh7-us.googleusercontent.com/KkYltvvu2bTozCEwcK8m3PRKr4e6HtH5KWt5hojR5ZZjWHQZeD0QOaLp6svx9CQn5fX53YzFy4bvS2M4zbWWjX0vbLbrcka4UWrd7GWL1myTfH0HwvC7TUxX4VtFY-Jvqajqxhcb_faVk-k=s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4939" y="5800725"/>
            <a:ext cx="5324475"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7366765" y="3761376"/>
            <a:ext cx="4415659" cy="1477328"/>
          </a:xfrm>
          <a:prstGeom prst="rect">
            <a:avLst/>
          </a:prstGeom>
        </p:spPr>
        <p:txBody>
          <a:bodyPr wrap="square">
            <a:spAutoFit/>
          </a:bodyPr>
          <a:lstStyle/>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Τηλεφωνική Γραμμή Παρέμβασης για την Αυτοκτονία η οποία στελεχώνεται από εξειδικευμένους επαγγελματίες της ψυχικής υγείας. Ο στόχος της Γραμμής είναι η διαχείριση κρίσεων αυτοκαταστροφικής συμπεριφοράς, ώστε να αποφευχθεί ο άμεσος κίνδυνος και να διασφαλιστεί η παροχή ψυχιατρικής και ψυχολογικής υποστήριξης στον </a:t>
            </a:r>
            <a:r>
              <a:rPr lang="el-GR" sz="900" err="1">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καλούντα</a:t>
            </a:r>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και στην οικογένειά του.</a:t>
            </a:r>
          </a:p>
          <a:p>
            <a:pPr algn="just"/>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24/7, Δωρεάν και </a:t>
            </a:r>
            <a:r>
              <a:rPr lang="en-US"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email </a:t>
            </a:r>
            <a:endPar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el-GR"/>
              <a:t/>
            </a:r>
            <a:br>
              <a:rPr lang="el-GR"/>
            </a:br>
            <a:endParaRPr lang="el-GR"/>
          </a:p>
        </p:txBody>
      </p:sp>
      <p:sp>
        <p:nvSpPr>
          <p:cNvPr id="27" name="Oval 3"/>
          <p:cNvSpPr/>
          <p:nvPr/>
        </p:nvSpPr>
        <p:spPr>
          <a:xfrm>
            <a:off x="7028827" y="2561047"/>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Ορθογώνιο 7"/>
          <p:cNvSpPr/>
          <p:nvPr/>
        </p:nvSpPr>
        <p:spPr>
          <a:xfrm>
            <a:off x="7366765" y="2405837"/>
            <a:ext cx="4645574" cy="1200329"/>
          </a:xfrm>
          <a:prstGeom prst="rect">
            <a:avLst/>
          </a:prstGeom>
        </p:spPr>
        <p:txBody>
          <a:bodyPr wrap="square">
            <a:spAutoFit/>
          </a:bodyPr>
          <a:lstStyle/>
          <a:p>
            <a:r>
              <a:rPr lang="el-GR" i="1"/>
              <a:t>ΚΛΙΜΑΚΑ - Φορέας Ανάπτυξης Ανθρώπινου &amp; Κοινωνικού Κεφαλαίου για την Αντιμετώπιση του Κοινωνικού Αποκλεισμού</a:t>
            </a:r>
            <a:r>
              <a:rPr lang="en-US" i="1"/>
              <a:t> –  </a:t>
            </a:r>
            <a:r>
              <a:rPr lang="el-GR" i="1"/>
              <a:t>Εθνική Γραμμή Παρέμβασης για την Αυτοκτονία </a:t>
            </a:r>
            <a:r>
              <a:rPr lang="el-GR" b="1" i="1"/>
              <a:t>(1018</a:t>
            </a:r>
            <a:r>
              <a:rPr lang="en-US" b="1"/>
              <a:t>)</a:t>
            </a:r>
            <a:endParaRPr lang="el-GR" b="1"/>
          </a:p>
        </p:txBody>
      </p:sp>
      <p:sp>
        <p:nvSpPr>
          <p:cNvPr id="9" name="Διπλωμένη γωνία 8"/>
          <p:cNvSpPr/>
          <p:nvPr/>
        </p:nvSpPr>
        <p:spPr>
          <a:xfrm>
            <a:off x="232606" y="1984585"/>
            <a:ext cx="4552333" cy="38161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i="1"/>
              <a:t>Το </a:t>
            </a:r>
            <a:r>
              <a:rPr lang="el-GR" i="1" err="1"/>
              <a:t>bullying</a:t>
            </a:r>
            <a:r>
              <a:rPr lang="el-GR" i="1"/>
              <a:t> στο χώρο του σχολείου έχει πολύ αρνητικές συνέπειες τόσο για τα παιδιά «θύτες» όσο και για τα παιδιά «θύματα». […] </a:t>
            </a:r>
            <a:r>
              <a:rPr lang="el-GR" i="1" err="1"/>
              <a:t>Oι</a:t>
            </a:r>
            <a:r>
              <a:rPr lang="el-GR" i="1"/>
              <a:t> ψυχικές διαταραχές είναι συχνές τόσο στα παιδιά θύτες όσο και στα παιδιά θύματα. </a:t>
            </a:r>
            <a:r>
              <a:rPr lang="el-GR" sz="1200" i="1"/>
              <a:t>(ΚΛΙΜΑΚΑ, Οδηγός για την Πρόληψη της Αυτοκτονίας Παιδιών κι Εφήβων, σελ. 29)</a:t>
            </a:r>
          </a:p>
          <a:p>
            <a:endParaRPr lang="el-GR"/>
          </a:p>
        </p:txBody>
      </p:sp>
      <p:pic>
        <p:nvPicPr>
          <p:cNvPr id="11" name="Εικόνα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7599" y="1308024"/>
            <a:ext cx="1425895" cy="399250"/>
          </a:xfrm>
          <a:prstGeom prst="rect">
            <a:avLst/>
          </a:prstGeom>
        </p:spPr>
      </p:pic>
    </p:spTree>
    <p:extLst>
      <p:ext uri="{BB962C8B-B14F-4D97-AF65-F5344CB8AC3E}">
        <p14:creationId xmlns:p14="http://schemas.microsoft.com/office/powerpoint/2010/main" val="3019151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95503" y="202027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7095503" y="4749362"/>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7095503" y="2844644"/>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7531889" y="1805676"/>
            <a:ext cx="3099951" cy="646331"/>
          </a:xfrm>
          <a:prstGeom prst="rect">
            <a:avLst/>
          </a:prstGeom>
          <a:noFill/>
        </p:spPr>
        <p:txBody>
          <a:bodyPr wrap="none" rtlCol="0">
            <a:spAutoFit/>
          </a:bodyPr>
          <a:lstStyle/>
          <a:p>
            <a:r>
              <a:rPr lang="en-US" i="1">
                <a:hlinkClick r:id="rId3" action="ppaction://hlinkfile"/>
              </a:rPr>
              <a:t>European </a:t>
            </a:r>
            <a:r>
              <a:rPr lang="en-US" i="1" err="1">
                <a:hlinkClick r:id="rId3" action="ppaction://hlinkfile"/>
              </a:rPr>
              <a:t>Antibullying</a:t>
            </a:r>
            <a:r>
              <a:rPr lang="en-US" i="1">
                <a:hlinkClick r:id="rId3" action="ppaction://hlinkfile"/>
              </a:rPr>
              <a:t> Network</a:t>
            </a:r>
            <a:r>
              <a:rPr lang="el-GR"/>
              <a:t/>
            </a:r>
            <a:br>
              <a:rPr lang="el-GR"/>
            </a:b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2" name="TextBox 11"/>
          <p:cNvSpPr txBox="1"/>
          <p:nvPr/>
        </p:nvSpPr>
        <p:spPr>
          <a:xfrm>
            <a:off x="7461906" y="2642185"/>
            <a:ext cx="4117922" cy="923330"/>
          </a:xfrm>
          <a:prstGeom prst="rect">
            <a:avLst/>
          </a:prstGeom>
          <a:noFill/>
        </p:spPr>
        <p:txBody>
          <a:bodyPr wrap="none" rtlCol="0">
            <a:spAutoFit/>
          </a:bodyPr>
          <a:lstStyle/>
          <a:p>
            <a:r>
              <a:rPr lang="el-GR">
                <a:hlinkClick r:id="rId4"/>
              </a:rPr>
              <a:t>Ευρωπαϊκή Γραμμή Στήριξης Παιδιών και </a:t>
            </a:r>
          </a:p>
          <a:p>
            <a:r>
              <a:rPr lang="el-GR">
                <a:hlinkClick r:id="rId4"/>
              </a:rPr>
              <a:t>Εφήβων (Το Χαμόγελο του Παιδιού) – </a:t>
            </a:r>
          </a:p>
          <a:p>
            <a:r>
              <a:rPr lang="el-GR">
                <a:hlinkClick r:id="rId4"/>
              </a:rPr>
              <a:t>Συμβουλευτική Υποστήριξη (</a:t>
            </a:r>
            <a:r>
              <a:rPr lang="el-GR" b="1">
                <a:hlinkClick r:id="rId4"/>
              </a:rPr>
              <a:t>116111</a:t>
            </a:r>
            <a:r>
              <a:rPr lang="el-GR">
                <a:hlinkClick r:id="rId4"/>
              </a:rPr>
              <a:t>)</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4" name="TextBox 13"/>
          <p:cNvSpPr txBox="1"/>
          <p:nvPr/>
        </p:nvSpPr>
        <p:spPr>
          <a:xfrm>
            <a:off x="7461906" y="4639389"/>
            <a:ext cx="4742965" cy="923330"/>
          </a:xfrm>
          <a:prstGeom prst="rect">
            <a:avLst/>
          </a:prstGeom>
          <a:noFill/>
        </p:spPr>
        <p:txBody>
          <a:bodyPr wrap="none" rtlCol="0">
            <a:spAutoFit/>
          </a:bodyPr>
          <a:lstStyle/>
          <a:p>
            <a:r>
              <a:rPr lang="el-GR" i="1">
                <a:hlinkClick r:id="rId5"/>
              </a:rPr>
              <a:t>Ευρωπαϊκή Γραμμή για τα εξαφανισμένα Παιδιά</a:t>
            </a:r>
          </a:p>
          <a:p>
            <a:r>
              <a:rPr lang="el-GR" i="1">
                <a:hlinkClick r:id="rId5"/>
              </a:rPr>
              <a:t>(Το Χαμόγελο του Παιδιού σε Εθνικό επίπεδο) </a:t>
            </a:r>
          </a:p>
          <a:p>
            <a:r>
              <a:rPr lang="el-GR" i="1">
                <a:hlinkClick r:id="rId5"/>
              </a:rPr>
              <a:t>(</a:t>
            </a:r>
            <a:r>
              <a:rPr lang="el-GR" b="1" i="1">
                <a:hlinkClick r:id="rId5"/>
              </a:rPr>
              <a:t>116000</a:t>
            </a:r>
            <a:r>
              <a:rPr lang="el-GR" i="1">
                <a:hlinkClick r:id="rId5"/>
              </a:rPr>
              <a:t>)</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Ευρωπαϊκά Δίκτυα </a:t>
            </a:r>
            <a:endParaRPr lang="id-ID" sz="2000" spc="300">
              <a:solidFill>
                <a:srgbClr val="000000"/>
              </a:solidFill>
              <a:latin typeface="Source Sans Pro Light" panose="020B0403030403020204" pitchFamily="34" charset="0"/>
              <a:ea typeface="Source Sans Pro Light" panose="020B0403030403020204" pitchFamily="34" charset="0"/>
            </a:endParaRPr>
          </a:p>
        </p:txBody>
      </p:sp>
      <p:pic>
        <p:nvPicPr>
          <p:cNvPr id="3" name="Θέση εικόνας 2"/>
          <p:cNvPicPr>
            <a:picLocks noGrp="1" noChangeAspect="1"/>
          </p:cNvPicPr>
          <p:nvPr>
            <p:ph type="pic" sz="quarter" idx="10"/>
          </p:nvPr>
        </p:nvPicPr>
        <p:blipFill rotWithShape="1">
          <a:blip r:embed="rId6" cstate="screen">
            <a:extLst>
              <a:ext uri="{28A0092B-C50C-407E-A947-70E740481C1C}">
                <a14:useLocalDpi xmlns:a14="http://schemas.microsoft.com/office/drawing/2010/main" val="0"/>
              </a:ext>
            </a:extLst>
          </a:blip>
          <a:srcRect/>
          <a:stretch/>
        </p:blipFill>
        <p:spPr/>
      </p:pic>
      <p:pic>
        <p:nvPicPr>
          <p:cNvPr id="19" name="Εικόνα 1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18" name="TextBox 17"/>
          <p:cNvSpPr txBox="1"/>
          <p:nvPr/>
        </p:nvSpPr>
        <p:spPr>
          <a:xfrm>
            <a:off x="7461906" y="5975161"/>
            <a:ext cx="3373296" cy="369332"/>
          </a:xfrm>
          <a:prstGeom prst="rect">
            <a:avLst/>
          </a:prstGeom>
          <a:noFill/>
        </p:spPr>
        <p:txBody>
          <a:bodyPr wrap="none" rtlCol="0">
            <a:spAutoFit/>
          </a:bodyPr>
          <a:lstStyle/>
          <a:p>
            <a:r>
              <a:rPr lang="el-GR" i="1"/>
              <a:t>Διεθνής Γραμμή -  </a:t>
            </a:r>
            <a:r>
              <a:rPr lang="en-US" i="1">
                <a:hlinkClick r:id="rId8"/>
              </a:rPr>
              <a:t>Find A Helpline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22" name="Oval 4"/>
          <p:cNvSpPr/>
          <p:nvPr/>
        </p:nvSpPr>
        <p:spPr>
          <a:xfrm>
            <a:off x="7095503" y="6006555"/>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16"/>
          <p:cNvSpPr/>
          <p:nvPr/>
        </p:nvSpPr>
        <p:spPr>
          <a:xfrm>
            <a:off x="7496897" y="2146430"/>
            <a:ext cx="4261130" cy="646331"/>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Έχει ως στόχο την αντιμετώπιση του σχολικού εκφοβισμού και του διαδικτυακού εκφοβισμού, ενώ δίνει έμφαση στη δημιουργία ενός ασφαλούς περιβάλλοντος στα σχολεία και στην κοινωνία γενικότερα.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Rectangle 16"/>
          <p:cNvSpPr/>
          <p:nvPr/>
        </p:nvSpPr>
        <p:spPr>
          <a:xfrm>
            <a:off x="7496897" y="3561451"/>
            <a:ext cx="4261130" cy="1200329"/>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Μέσω αυτής της γραμμής, τα παιδιά μπορούν να λάβουν βοήθεια για θέματα ψυχικής υγείας και να αντιμετωπίσουν φαινόμενα βίας, συμπεριλαμβανομένης της σωματικής, της σεξουαλικής και της ψυχολογικής κακοποίησης, καθώς και του εκφοβισμού και της παραμέλησης. Η πανευρωπαϊκή λειτουργία της την καθιστά ένα πολύτιμο εργαλείο, προσφέροντας υποστήριξη σε παιδιά που μπορεί να βρίσκονται σε δύσκολες καταστάσεις, συμπεριλαμβανομένων των προσφύγων και των μεταναστών στην Ελλάδα. 24/7, Δωρεάν</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5" name="Rectangle 16"/>
          <p:cNvSpPr/>
          <p:nvPr/>
        </p:nvSpPr>
        <p:spPr>
          <a:xfrm>
            <a:off x="7491450" y="5530470"/>
            <a:ext cx="4261130" cy="646331"/>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Υποστήριξη και κατευθύνσεις σε παιδιά θύματα ή δυνητικά θύματα εμπορίας. Η γραμμή είναι διασυνδεδεμένη με τον αριθμό έκτακτης ανάγκης 112 και το Διεθνές Δίκτυο Τηλεφωνικών Γραμμών. 24/7, Δωρεάν </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16"/>
          <p:cNvSpPr/>
          <p:nvPr/>
        </p:nvSpPr>
        <p:spPr>
          <a:xfrm>
            <a:off x="7491450" y="6344493"/>
            <a:ext cx="4261130" cy="507831"/>
          </a:xfrm>
          <a:prstGeom prst="rect">
            <a:avLst/>
          </a:prstGeom>
        </p:spPr>
        <p:txBody>
          <a:bodyPr wrap="square">
            <a:spAutoFit/>
          </a:bodyPr>
          <a:lstStyle/>
          <a:p>
            <a: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Εργαλείο αναζήτησης για σχετικές γραμμές βοηθείας σε όποια χώρα κι αν βρίσκονται τα θύματα.</a:t>
            </a:r>
            <a:br>
              <a:rPr lang="el-GR"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br>
            <a:endParaRPr lang="id-ID" sz="90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5219700" y="558447"/>
            <a:ext cx="1160895" cy="1015663"/>
          </a:xfrm>
          <a:prstGeom prst="rect">
            <a:avLst/>
          </a:prstGeom>
          <a:noFill/>
        </p:spPr>
        <p:txBody>
          <a:bodyPr wrap="none" rtlCol="0">
            <a:spAutoFit/>
          </a:bodyPr>
          <a:lstStyle/>
          <a:p>
            <a:r>
              <a:rPr lang="el-GR" sz="60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03</a:t>
            </a:r>
            <a:r>
              <a:rPr lang="el-GR" sz="2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800" spc="3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27" name="Εικόνα 26"/>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317599" y="1406426"/>
            <a:ext cx="1425895" cy="399250"/>
          </a:xfrm>
          <a:prstGeom prst="rect">
            <a:avLst/>
          </a:prstGeom>
        </p:spPr>
      </p:pic>
    </p:spTree>
    <p:extLst>
      <p:ext uri="{BB962C8B-B14F-4D97-AF65-F5344CB8AC3E}">
        <p14:creationId xmlns:p14="http://schemas.microsoft.com/office/powerpoint/2010/main" val="149732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72460" y="1941183"/>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4172460" y="3623421"/>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4172460" y="2593998"/>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4621048" y="1890148"/>
            <a:ext cx="6875533" cy="646331"/>
          </a:xfrm>
          <a:prstGeom prst="rect">
            <a:avLst/>
          </a:prstGeom>
          <a:noFill/>
        </p:spPr>
        <p:txBody>
          <a:bodyPr wrap="square" rtlCol="0">
            <a:spAutoFit/>
          </a:bodyPr>
          <a:lstStyle/>
          <a:p>
            <a:r>
              <a:rPr lang="el-GR"/>
              <a:t>Επειδή μπορείς να μιλήσεις ή να αναφέρεις ένα περιστατικό ανώνυμα </a:t>
            </a:r>
          </a:p>
          <a:p>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2" name="TextBox 11"/>
          <p:cNvSpPr txBox="1"/>
          <p:nvPr/>
        </p:nvSpPr>
        <p:spPr>
          <a:xfrm>
            <a:off x="4621049" y="2463021"/>
            <a:ext cx="7081423" cy="923330"/>
          </a:xfrm>
          <a:prstGeom prst="rect">
            <a:avLst/>
          </a:prstGeom>
          <a:noFill/>
        </p:spPr>
        <p:txBody>
          <a:bodyPr wrap="square" rtlCol="0">
            <a:spAutoFit/>
          </a:bodyPr>
          <a:lstStyle/>
          <a:p>
            <a:r>
              <a:rPr lang="el-GR"/>
              <a:t>Επειδή μπορείς να δεχθείς σημαντική βοήθεια, συμβουλές και</a:t>
            </a:r>
            <a:r>
              <a:rPr lang="en-US"/>
              <a:t> </a:t>
            </a:r>
            <a:r>
              <a:rPr lang="el-GR"/>
              <a:t>υποστήριξη από</a:t>
            </a:r>
            <a:r>
              <a:rPr lang="en-US"/>
              <a:t> </a:t>
            </a:r>
            <a:r>
              <a:rPr lang="el-GR"/>
              <a:t>γονείς, εκπαιδευτικούς και ειδικούς ώστε να σταματήσει</a:t>
            </a:r>
            <a:r>
              <a:rPr lang="en-US"/>
              <a:t> </a:t>
            </a:r>
            <a:r>
              <a:rPr lang="el-GR"/>
              <a:t>ο εκφοβισμός</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4" name="TextBox 13"/>
          <p:cNvSpPr txBox="1"/>
          <p:nvPr/>
        </p:nvSpPr>
        <p:spPr>
          <a:xfrm>
            <a:off x="4621048" y="3556443"/>
            <a:ext cx="7081423" cy="646331"/>
          </a:xfrm>
          <a:prstGeom prst="rect">
            <a:avLst/>
          </a:prstGeom>
          <a:noFill/>
        </p:spPr>
        <p:txBody>
          <a:bodyPr wrap="square" rtlCol="0">
            <a:spAutoFit/>
          </a:bodyPr>
          <a:lstStyle/>
          <a:p>
            <a:r>
              <a:rPr lang="el-GR"/>
              <a:t>Επειδή μπορεί μέσα από τη δική σου εμπειρία να έρθεις σε επαφή και με άλλα παιδιά που εκφοβίζονται και να προσφέρεις κι εσύ βοήθεια </a:t>
            </a:r>
            <a:r>
              <a:rPr lang="el-GR" i="1"/>
              <a:t>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753599" y="467710"/>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spc="300">
                <a:solidFill>
                  <a:schemeClr val="bg1"/>
                </a:solidFill>
                <a:latin typeface="Source Sans Pro Light" panose="020B0403030403020204" pitchFamily="34" charset="0"/>
                <a:ea typeface="Source Sans Pro Light" panose="020B0403030403020204" pitchFamily="34" charset="0"/>
              </a:rPr>
              <a:t>Γιατί είναι σημαντικό να ζητήσεις βοήθεια;</a:t>
            </a:r>
            <a:endParaRPr lang="id-ID" sz="2000" spc="300">
              <a:solidFill>
                <a:schemeClr val="bg1"/>
              </a:solidFill>
              <a:latin typeface="Source Sans Pro Light" panose="020B0403030403020204" pitchFamily="34" charset="0"/>
              <a:ea typeface="Source Sans Pro Light" panose="020B0403030403020204" pitchFamily="34" charset="0"/>
            </a:endParaRPr>
          </a:p>
        </p:txBody>
      </p:sp>
      <p:pic>
        <p:nvPicPr>
          <p:cNvPr id="19" name="Εικόνα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18" name="TextBox 17"/>
          <p:cNvSpPr txBox="1"/>
          <p:nvPr/>
        </p:nvSpPr>
        <p:spPr>
          <a:xfrm>
            <a:off x="4625569" y="5816611"/>
            <a:ext cx="7076902" cy="646331"/>
          </a:xfrm>
          <a:prstGeom prst="rect">
            <a:avLst/>
          </a:prstGeom>
          <a:noFill/>
        </p:spPr>
        <p:txBody>
          <a:bodyPr wrap="square" rtlCol="0">
            <a:spAutoFit/>
          </a:bodyPr>
          <a:lstStyle/>
          <a:p>
            <a:r>
              <a:rPr lang="el-GR"/>
              <a:t>Επειδή έτσι θα εξαλειφθεί το φαινόμενο της</a:t>
            </a:r>
            <a:r>
              <a:rPr lang="en-US"/>
              <a:t> </a:t>
            </a:r>
            <a:r>
              <a:rPr lang="el-GR" err="1"/>
              <a:t>ενδοσχολικής</a:t>
            </a:r>
            <a:r>
              <a:rPr lang="el-GR"/>
              <a:t> βίας και του εκφοβισμού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22" name="Oval 4"/>
          <p:cNvSpPr/>
          <p:nvPr/>
        </p:nvSpPr>
        <p:spPr>
          <a:xfrm>
            <a:off x="4172460" y="4483875"/>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Oval 4"/>
          <p:cNvSpPr/>
          <p:nvPr/>
        </p:nvSpPr>
        <p:spPr>
          <a:xfrm>
            <a:off x="4172460" y="517536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p:cNvSpPr txBox="1"/>
          <p:nvPr/>
        </p:nvSpPr>
        <p:spPr>
          <a:xfrm>
            <a:off x="4621048" y="4452481"/>
            <a:ext cx="2194127" cy="369332"/>
          </a:xfrm>
          <a:prstGeom prst="rect">
            <a:avLst/>
          </a:prstGeom>
          <a:noFill/>
        </p:spPr>
        <p:txBody>
          <a:bodyPr wrap="none" rtlCol="0">
            <a:spAutoFit/>
          </a:bodyPr>
          <a:lstStyle/>
          <a:p>
            <a:r>
              <a:rPr lang="el-GR"/>
              <a:t>Επειδή είναι δωρεάν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29" name="Oval 4"/>
          <p:cNvSpPr/>
          <p:nvPr/>
        </p:nvSpPr>
        <p:spPr>
          <a:xfrm>
            <a:off x="4172460" y="5866845"/>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TextBox 29"/>
          <p:cNvSpPr txBox="1"/>
          <p:nvPr/>
        </p:nvSpPr>
        <p:spPr>
          <a:xfrm>
            <a:off x="4621048" y="5148192"/>
            <a:ext cx="4661212" cy="369332"/>
          </a:xfrm>
          <a:prstGeom prst="rect">
            <a:avLst/>
          </a:prstGeom>
          <a:noFill/>
        </p:spPr>
        <p:txBody>
          <a:bodyPr wrap="none" rtlCol="0">
            <a:spAutoFit/>
          </a:bodyPr>
          <a:lstStyle/>
          <a:p>
            <a:r>
              <a:rPr lang="el-GR"/>
              <a:t>Επειδή θα ενημερωθείς για τρόπους πρόληψης</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24" name="Θέση εικόνας 4" descr="The difference between '&lt;strong&gt;bullying&lt;/strong&gt;' and 'everyday life'"/>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0" y="1635988"/>
            <a:ext cx="3599500" cy="5222012"/>
          </a:xfrm>
          <a:prstGeom prst="rect">
            <a:avLst/>
          </a:prstGeom>
        </p:spPr>
      </p:pic>
      <p:pic>
        <p:nvPicPr>
          <p:cNvPr id="21" name="Εικόνα 2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7599" y="1066279"/>
            <a:ext cx="1425895" cy="399250"/>
          </a:xfrm>
          <a:prstGeom prst="rect">
            <a:avLst/>
          </a:prstGeom>
        </p:spPr>
      </p:pic>
    </p:spTree>
    <p:extLst>
      <p:ext uri="{BB962C8B-B14F-4D97-AF65-F5344CB8AC3E}">
        <p14:creationId xmlns:p14="http://schemas.microsoft.com/office/powerpoint/2010/main" val="329681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85489" y="1913235"/>
            <a:ext cx="857927" cy="400110"/>
          </a:xfrm>
          <a:prstGeom prst="rect">
            <a:avLst/>
          </a:prstGeom>
          <a:noFill/>
        </p:spPr>
        <p:txBody>
          <a:bodyPr wrap="none" rtlCol="0">
            <a:spAutoFit/>
          </a:bodyPr>
          <a:lstStyle/>
          <a:p>
            <a:r>
              <a:rPr lang="el-GR"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       </a:t>
            </a:r>
            <a:endPar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12" name="Rectangle 4"/>
          <p:cNvSpPr/>
          <p:nvPr/>
        </p:nvSpPr>
        <p:spPr>
          <a:xfrm>
            <a:off x="3633952" y="5831840"/>
            <a:ext cx="8558048"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grpSp>
        <p:nvGrpSpPr>
          <p:cNvPr id="10" name="Ομάδα 9">
            <a:extLst>
              <a:ext uri="{FF2B5EF4-FFF2-40B4-BE49-F238E27FC236}">
                <a16:creationId xmlns:a16="http://schemas.microsoft.com/office/drawing/2014/main" id="{18BEC8F1-9B98-417E-BD38-93BD5AF3149B}"/>
              </a:ext>
            </a:extLst>
          </p:cNvPr>
          <p:cNvGrpSpPr/>
          <p:nvPr/>
        </p:nvGrpSpPr>
        <p:grpSpPr>
          <a:xfrm>
            <a:off x="4567048" y="56686"/>
            <a:ext cx="7530253" cy="5679544"/>
            <a:chOff x="0" y="0"/>
            <a:chExt cx="6908165" cy="4733925"/>
          </a:xfrm>
        </p:grpSpPr>
        <p:pic>
          <p:nvPicPr>
            <p:cNvPr id="15" name="Εικόνα 14">
              <a:extLst>
                <a:ext uri="{FF2B5EF4-FFF2-40B4-BE49-F238E27FC236}">
                  <a16:creationId xmlns:a16="http://schemas.microsoft.com/office/drawing/2014/main" id="{27D59298-A9FD-4CB4-A887-13D91E899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08165" cy="4733925"/>
            </a:xfrm>
            <a:prstGeom prst="rect">
              <a:avLst/>
            </a:prstGeom>
          </p:spPr>
        </p:pic>
        <p:grpSp>
          <p:nvGrpSpPr>
            <p:cNvPr id="16" name="Ομάδα 15">
              <a:extLst>
                <a:ext uri="{FF2B5EF4-FFF2-40B4-BE49-F238E27FC236}">
                  <a16:creationId xmlns:a16="http://schemas.microsoft.com/office/drawing/2014/main" id="{06301C6A-A6A9-4EA0-9805-A60CD4901352}"/>
                </a:ext>
              </a:extLst>
            </p:cNvPr>
            <p:cNvGrpSpPr/>
            <p:nvPr/>
          </p:nvGrpSpPr>
          <p:grpSpPr>
            <a:xfrm>
              <a:off x="476250" y="76200"/>
              <a:ext cx="4943475" cy="4095750"/>
              <a:chOff x="0" y="0"/>
              <a:chExt cx="4943475" cy="4095750"/>
            </a:xfrm>
          </p:grpSpPr>
          <p:sp>
            <p:nvSpPr>
              <p:cNvPr id="17" name="Πλαίσιο κειμένου 2">
                <a:extLst>
                  <a:ext uri="{FF2B5EF4-FFF2-40B4-BE49-F238E27FC236}">
                    <a16:creationId xmlns:a16="http://schemas.microsoft.com/office/drawing/2014/main" id="{47A27673-C596-461E-BBF2-76BC46C045D6}"/>
                  </a:ext>
                </a:extLst>
              </p:cNvPr>
              <p:cNvSpPr txBox="1"/>
              <p:nvPr/>
            </p:nvSpPr>
            <p:spPr>
              <a:xfrm>
                <a:off x="3962400" y="1771650"/>
                <a:ext cx="981075" cy="5048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Πλαίσιο κειμένου 3">
                <a:extLst>
                  <a:ext uri="{FF2B5EF4-FFF2-40B4-BE49-F238E27FC236}">
                    <a16:creationId xmlns:a16="http://schemas.microsoft.com/office/drawing/2014/main" id="{40485C5D-E67D-4321-B416-F5B63C30CB58}"/>
                  </a:ext>
                </a:extLst>
              </p:cNvPr>
              <p:cNvSpPr txBox="1"/>
              <p:nvPr/>
            </p:nvSpPr>
            <p:spPr>
              <a:xfrm>
                <a:off x="523875" y="2781300"/>
                <a:ext cx="990600" cy="1238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Πλαίσιο κειμένου 4">
                <a:extLst>
                  <a:ext uri="{FF2B5EF4-FFF2-40B4-BE49-F238E27FC236}">
                    <a16:creationId xmlns:a16="http://schemas.microsoft.com/office/drawing/2014/main" id="{A037FA22-BC49-4D97-80FB-90CFB82A247F}"/>
                  </a:ext>
                </a:extLst>
              </p:cNvPr>
              <p:cNvSpPr txBox="1"/>
              <p:nvPr/>
            </p:nvSpPr>
            <p:spPr>
              <a:xfrm>
                <a:off x="3695700" y="0"/>
                <a:ext cx="457200" cy="2286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0" name="Πλαίσιο κειμένου 5">
                <a:extLst>
                  <a:ext uri="{FF2B5EF4-FFF2-40B4-BE49-F238E27FC236}">
                    <a16:creationId xmlns:a16="http://schemas.microsoft.com/office/drawing/2014/main" id="{1A55E0DC-6E23-4C3D-A10D-989BFED1520B}"/>
                  </a:ext>
                </a:extLst>
              </p:cNvPr>
              <p:cNvSpPr txBox="1"/>
              <p:nvPr/>
            </p:nvSpPr>
            <p:spPr>
              <a:xfrm>
                <a:off x="0" y="3971925"/>
                <a:ext cx="895350" cy="1238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grpSp>
      </p:grpSp>
      <p:pic>
        <p:nvPicPr>
          <p:cNvPr id="5" name="Θέση εικόνας 4" descr="The difference between '&lt;strong&gt;bullying&lt;/strong&gt;' and 'everyday life'"/>
          <p:cNvPicPr>
            <a:picLocks noGrp="1" noChangeAspect="1"/>
          </p:cNvPicPr>
          <p:nvPr>
            <p:ph type="pic" sz="quarter" idx="10"/>
          </p:nvPr>
        </p:nvPicPr>
        <p:blipFill>
          <a:blip r:embed="rId5" cstate="screen">
            <a:extLst>
              <a:ext uri="{28A0092B-C50C-407E-A947-70E740481C1C}">
                <a14:useLocalDpi xmlns:a14="http://schemas.microsoft.com/office/drawing/2010/main" val="0"/>
              </a:ext>
            </a:extLst>
          </a:blip>
          <a:srcRect/>
          <a:stretch>
            <a:fillRect/>
          </a:stretch>
        </p:blipFill>
        <p:spPr>
          <a:xfrm>
            <a:off x="0" y="0"/>
            <a:ext cx="4384675" cy="6361113"/>
          </a:xfrm>
        </p:spPr>
      </p:pic>
      <p:pic>
        <p:nvPicPr>
          <p:cNvPr id="21" name="Εικόνα 2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14219" y="5961398"/>
            <a:ext cx="1425895" cy="399250"/>
          </a:xfrm>
          <a:prstGeom prst="rect">
            <a:avLst/>
          </a:prstGeom>
        </p:spPr>
      </p:pic>
    </p:spTree>
    <p:extLst>
      <p:ext uri="{BB962C8B-B14F-4D97-AF65-F5344CB8AC3E}">
        <p14:creationId xmlns:p14="http://schemas.microsoft.com/office/powerpoint/2010/main" val="2996383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683" y="105274"/>
            <a:ext cx="3230698" cy="851424"/>
          </a:xfrm>
          <a:prstGeom prst="rect">
            <a:avLst/>
          </a:prstGeom>
        </p:spPr>
      </p:pic>
      <p:sp>
        <p:nvSpPr>
          <p:cNvPr id="2" name="TextBox 1"/>
          <p:cNvSpPr txBox="1"/>
          <p:nvPr/>
        </p:nvSpPr>
        <p:spPr>
          <a:xfrm>
            <a:off x="1995261" y="1945608"/>
            <a:ext cx="1708031" cy="646331"/>
          </a:xfrm>
          <a:prstGeom prst="rect">
            <a:avLst/>
          </a:prstGeom>
          <a:noFill/>
        </p:spPr>
        <p:txBody>
          <a:bodyPr wrap="square" rtlCol="0">
            <a:spAutoFit/>
          </a:bodyPr>
          <a:lstStyle/>
          <a:p>
            <a:r>
              <a:rPr lang="el-GR">
                <a:hlinkClick r:id="rId4"/>
              </a:rPr>
              <a:t>Αναφορά περιστατικού </a:t>
            </a:r>
            <a:endParaRPr lang="el-GR"/>
          </a:p>
        </p:txBody>
      </p:sp>
      <p:sp>
        <p:nvSpPr>
          <p:cNvPr id="4" name="TextBox 3"/>
          <p:cNvSpPr txBox="1"/>
          <p:nvPr/>
        </p:nvSpPr>
        <p:spPr>
          <a:xfrm>
            <a:off x="680809" y="1379086"/>
            <a:ext cx="6816120" cy="369332"/>
          </a:xfrm>
          <a:prstGeom prst="rect">
            <a:avLst/>
          </a:prstGeom>
          <a:noFill/>
        </p:spPr>
        <p:txBody>
          <a:bodyPr wrap="square" rtlCol="0">
            <a:spAutoFit/>
          </a:bodyPr>
          <a:lstStyle/>
          <a:p>
            <a:r>
              <a:rPr lang="el-GR" b="1"/>
              <a:t>Χρήσιμες πληροφορίες για παιδιά κι εφήβους</a:t>
            </a:r>
          </a:p>
        </p:txBody>
      </p:sp>
      <p:sp>
        <p:nvSpPr>
          <p:cNvPr id="9" name="TextBox 8"/>
          <p:cNvSpPr txBox="1"/>
          <p:nvPr/>
        </p:nvSpPr>
        <p:spPr>
          <a:xfrm>
            <a:off x="1995260" y="4727848"/>
            <a:ext cx="1708031" cy="646331"/>
          </a:xfrm>
          <a:prstGeom prst="rect">
            <a:avLst/>
          </a:prstGeom>
          <a:noFill/>
        </p:spPr>
        <p:txBody>
          <a:bodyPr wrap="square" rtlCol="0">
            <a:spAutoFit/>
          </a:bodyPr>
          <a:lstStyle/>
          <a:p>
            <a:r>
              <a:rPr lang="en-US">
                <a:hlinkClick r:id="rId5"/>
              </a:rPr>
              <a:t>Chat </a:t>
            </a:r>
            <a:r>
              <a:rPr lang="el-GR">
                <a:hlinkClick r:id="rId5"/>
              </a:rPr>
              <a:t>με ειδικούς  </a:t>
            </a:r>
            <a:endParaRPr lang="el-GR"/>
          </a:p>
        </p:txBody>
      </p:sp>
      <p:sp>
        <p:nvSpPr>
          <p:cNvPr id="10" name="TextBox 9"/>
          <p:cNvSpPr txBox="1"/>
          <p:nvPr/>
        </p:nvSpPr>
        <p:spPr>
          <a:xfrm>
            <a:off x="1995260" y="3932805"/>
            <a:ext cx="1708031" cy="369332"/>
          </a:xfrm>
          <a:prstGeom prst="rect">
            <a:avLst/>
          </a:prstGeom>
          <a:noFill/>
        </p:spPr>
        <p:txBody>
          <a:bodyPr wrap="square" rtlCol="0">
            <a:spAutoFit/>
          </a:bodyPr>
          <a:lstStyle/>
          <a:p>
            <a:r>
              <a:rPr lang="en-US">
                <a:hlinkClick r:id="rId6"/>
              </a:rPr>
              <a:t>Cyberbullying</a:t>
            </a:r>
            <a:endParaRPr lang="el-GR"/>
          </a:p>
        </p:txBody>
      </p:sp>
      <p:sp>
        <p:nvSpPr>
          <p:cNvPr id="11" name="TextBox 10"/>
          <p:cNvSpPr txBox="1"/>
          <p:nvPr/>
        </p:nvSpPr>
        <p:spPr>
          <a:xfrm>
            <a:off x="1995260" y="2789129"/>
            <a:ext cx="1976664" cy="646331"/>
          </a:xfrm>
          <a:prstGeom prst="rect">
            <a:avLst/>
          </a:prstGeom>
          <a:noFill/>
        </p:spPr>
        <p:txBody>
          <a:bodyPr wrap="square" rtlCol="0">
            <a:spAutoFit/>
          </a:bodyPr>
          <a:lstStyle/>
          <a:p>
            <a:r>
              <a:rPr lang="el-GR"/>
              <a:t>Γραμμές επικοινωνίας </a:t>
            </a:r>
          </a:p>
        </p:txBody>
      </p:sp>
      <p:sp>
        <p:nvSpPr>
          <p:cNvPr id="12" name="Google Shape;216;p9"/>
          <p:cNvSpPr/>
          <p:nvPr/>
        </p:nvSpPr>
        <p:spPr>
          <a:xfrm>
            <a:off x="0" y="5831840"/>
            <a:ext cx="6881735" cy="607060"/>
          </a:xfrm>
          <a:prstGeom prst="rect">
            <a:avLst/>
          </a:prstGeom>
          <a:solidFill>
            <a:srgbClr val="00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 name="Εικόνα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83" y="5910640"/>
            <a:ext cx="1697214" cy="449460"/>
          </a:xfrm>
          <a:prstGeom prst="rect">
            <a:avLst/>
          </a:prstGeom>
          <a:effectLst/>
        </p:spPr>
      </p:pic>
      <p:pic>
        <p:nvPicPr>
          <p:cNvPr id="15" name="Εικόνα 1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546029" y="5970148"/>
            <a:ext cx="1425895" cy="399250"/>
          </a:xfrm>
          <a:prstGeom prst="rect">
            <a:avLst/>
          </a:prstGeom>
        </p:spPr>
      </p:pic>
      <p:pic>
        <p:nvPicPr>
          <p:cNvPr id="3" name="Εικόνα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5913" y="253991"/>
            <a:ext cx="5602920" cy="6362938"/>
          </a:xfrm>
          <a:prstGeom prst="rect">
            <a:avLst/>
          </a:prstGeom>
        </p:spPr>
      </p:pic>
    </p:spTree>
    <p:extLst>
      <p:ext uri="{BB962C8B-B14F-4D97-AF65-F5344CB8AC3E}">
        <p14:creationId xmlns:p14="http://schemas.microsoft.com/office/powerpoint/2010/main" val="34558849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2" name="Isosceles Triangle 11"/>
          <p:cNvSpPr/>
          <p:nvPr/>
        </p:nvSpPr>
        <p:spPr>
          <a:xfrm rot="10800000">
            <a:off x="8002080" y="4113846"/>
            <a:ext cx="466486" cy="29582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p:nvSpPr>
        <p:spPr>
          <a:xfrm>
            <a:off x="6135061" y="4530315"/>
            <a:ext cx="4484056" cy="492443"/>
          </a:xfrm>
          <a:prstGeom prst="rect">
            <a:avLst/>
          </a:prstGeom>
          <a:noFill/>
        </p:spPr>
        <p:txBody>
          <a:bodyPr wrap="square" rtlCol="0">
            <a:spAutoFit/>
          </a:bodyPr>
          <a:lstStyle/>
          <a:p>
            <a:pPr algn="ctr"/>
            <a:r>
              <a:rPr lang="el-GR" sz="2600" b="1"/>
              <a:t>Μελέτη Περίπτωσης </a:t>
            </a:r>
            <a:endParaRPr lang="id-ID" sz="2600" b="1">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pic>
        <p:nvPicPr>
          <p:cNvPr id="7" name="Εικόνα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135061" y="2602922"/>
            <a:ext cx="4079860" cy="1142359"/>
          </a:xfrm>
          <a:prstGeom prst="rect">
            <a:avLst/>
          </a:prstGeom>
        </p:spPr>
      </p:pic>
    </p:spTree>
    <p:extLst>
      <p:ext uri="{BB962C8B-B14F-4D97-AF65-F5344CB8AC3E}">
        <p14:creationId xmlns:p14="http://schemas.microsoft.com/office/powerpoint/2010/main" val="1268213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5070311"/>
            <a:ext cx="5619750" cy="178768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939988" y="2800350"/>
            <a:ext cx="235181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6291802" y="777190"/>
            <a:ext cx="5462745" cy="6294031"/>
          </a:xfrm>
          <a:prstGeom prst="rect">
            <a:avLst/>
          </a:prstGeom>
        </p:spPr>
        <p:txBody>
          <a:bodyPr wrap="square">
            <a:spAutoFit/>
          </a:bodyPr>
          <a:lstStyle/>
          <a:p>
            <a:pPr algn="just"/>
            <a:r>
              <a:rPr lang="el-GR" dirty="0"/>
              <a:t>«Στην Γ΄ Γυμνασίου οι σχέσεις δύο μαθητών 14 ετών, του Γιώργου Μ.</a:t>
            </a:r>
            <a:r>
              <a:rPr lang="el-GR" sz="1400" dirty="0"/>
              <a:t> </a:t>
            </a:r>
            <a:r>
              <a:rPr lang="el-GR" dirty="0"/>
              <a:t>και του </a:t>
            </a:r>
            <a:r>
              <a:rPr lang="el-GR" dirty="0" err="1"/>
              <a:t>Roberto</a:t>
            </a:r>
            <a:r>
              <a:rPr lang="el-GR" dirty="0"/>
              <a:t> J. τα τελευταία δύο χρόνια και κυρίως τη σχολική χρονιά που διανύουμε, έχουν περιέλθει σε οριακό σημείο.</a:t>
            </a:r>
          </a:p>
          <a:p>
            <a:pPr algn="just"/>
            <a:r>
              <a:rPr lang="el-GR" dirty="0"/>
              <a:t>Οι μαθητές αυτοί- ιδιαίτερα κατά τους τελευταίους έξι μήνες - έχουν σε καθημερινή βάση προστριβές μεταξύ τους, συνήθως φραστικά επεισόδια με ύβρεις και προσβολές ρατσιστικού περιεχομένου, που σπάνια κλιμακώνονται σε πράξεις βίας.</a:t>
            </a:r>
          </a:p>
          <a:p>
            <a:pPr algn="just"/>
            <a:r>
              <a:rPr lang="el-GR" dirty="0"/>
              <a:t>Συγκεκριμένα, την 25η Οκτωβρίου, </a:t>
            </a:r>
            <a:r>
              <a:rPr lang="el-GR" dirty="0" err="1"/>
              <a:t>συνεπλάκησαν</a:t>
            </a:r>
            <a:r>
              <a:rPr lang="el-GR" dirty="0"/>
              <a:t> μεταξύ τους και ο Γιώργος συμπεριφέρθηκε με ιδιαίτερη βιαιότητα, αισχρές φράσεις απέναντι στον </a:t>
            </a:r>
            <a:r>
              <a:rPr lang="en-US" dirty="0"/>
              <a:t>Roberto</a:t>
            </a:r>
            <a:r>
              <a:rPr lang="el-GR" dirty="0"/>
              <a:t>, απειλές, γροθιές και κλωτσιές.</a:t>
            </a:r>
            <a:r>
              <a:rPr lang="en-US" dirty="0"/>
              <a:t> O Roberto</a:t>
            </a:r>
            <a:r>
              <a:rPr lang="el-GR" dirty="0"/>
              <a:t>, τρομοκρατημένος από την ξαφνική βίαιη επίθεση, δεν προσπάθησε καν να αμυνθεί.</a:t>
            </a:r>
          </a:p>
          <a:p>
            <a:pPr algn="just"/>
            <a:r>
              <a:rPr lang="el-GR" dirty="0"/>
              <a:t>Το συμβάν έληξε με επέμβαση των καθηγητών και των συμμαθητών τους.»</a:t>
            </a:r>
          </a:p>
          <a:p>
            <a:pPr algn="r"/>
            <a:r>
              <a:rPr lang="el-GR" sz="1100" dirty="0"/>
              <a:t>* (πηγή/ έμπνευση: "</a:t>
            </a:r>
            <a:r>
              <a:rPr lang="el-GR" sz="1100" dirty="0">
                <a:hlinkClick r:id="rId3"/>
              </a:rPr>
              <a:t>I Am Not Scared" Project</a:t>
            </a:r>
            <a:r>
              <a:rPr lang="el-GR" sz="1100" dirty="0"/>
              <a:t>)</a:t>
            </a:r>
            <a:endParaRPr lang="id-ID" sz="11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pPr algn="just"/>
            <a:endParaRPr lang="el-GR" dirty="0"/>
          </a:p>
          <a:p>
            <a:pPr algn="just"/>
            <a:endParaRPr lang="el-GR" i="1" dirty="0">
              <a:solidFill>
                <a:srgbClr val="00548E"/>
              </a:solidFill>
            </a:endParaRPr>
          </a:p>
          <a:p>
            <a:pPr algn="just"/>
            <a:endParaRPr lang="en-US" dirty="0"/>
          </a:p>
          <a:p>
            <a:pPr algn="just"/>
            <a:endParaRPr lang="en-US" sz="1600" dirty="0"/>
          </a:p>
          <a:p>
            <a:pPr algn="just"/>
            <a:endParaRPr lang="en-US" sz="1600" dirty="0"/>
          </a:p>
        </p:txBody>
      </p:sp>
      <p:sp>
        <p:nvSpPr>
          <p:cNvPr id="22" name="TextBox 21"/>
          <p:cNvSpPr txBox="1"/>
          <p:nvPr/>
        </p:nvSpPr>
        <p:spPr>
          <a:xfrm>
            <a:off x="6446475" y="377080"/>
            <a:ext cx="4858831" cy="400110"/>
          </a:xfrm>
          <a:prstGeom prst="rect">
            <a:avLst/>
          </a:prstGeom>
          <a:noFill/>
        </p:spPr>
        <p:txBody>
          <a:bodyPr wrap="none" rtlCol="0">
            <a:spAutoFit/>
          </a:bodyPr>
          <a:lstStyle/>
          <a:p>
            <a:r>
              <a:rPr lang="el-GR" sz="2000" b="1" dirty="0"/>
              <a:t>Σχολικός εκφοβισμός, Ρατσιστική διαμάχη*</a:t>
            </a:r>
            <a:endParaRPr lang="id-ID" sz="2000" spc="30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4" name="Θέση εικόνας 3"/>
          <p:cNvPicPr>
            <a:picLocks noGrp="1" noChangeAspect="1"/>
          </p:cNvPicPr>
          <p:nvPr>
            <p:ph type="pic" sz="quarter" idx="10"/>
          </p:nvPr>
        </p:nvPicPr>
        <p:blipFill rotWithShape="1">
          <a:blip r:embed="rId4" cstate="screen">
            <a:extLst>
              <a:ext uri="{28A0092B-C50C-407E-A947-70E740481C1C}">
                <a14:useLocalDpi xmlns:a14="http://schemas.microsoft.com/office/drawing/2010/main" val="0"/>
              </a:ext>
            </a:extLst>
          </a:blip>
          <a:srcRect r="-33"/>
          <a:stretch/>
        </p:blipFill>
        <p:spPr>
          <a:xfrm>
            <a:off x="0" y="664780"/>
            <a:ext cx="6022450" cy="5335970"/>
          </a:xfrm>
        </p:spPr>
      </p:pic>
      <p:sp>
        <p:nvSpPr>
          <p:cNvPr id="13" name="Rectangle 4"/>
          <p:cNvSpPr/>
          <p:nvPr/>
        </p:nvSpPr>
        <p:spPr>
          <a:xfrm>
            <a:off x="7266151" y="5831840"/>
            <a:ext cx="4923171"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2401" y="5911188"/>
            <a:ext cx="1697214" cy="449460"/>
          </a:xfrm>
          <a:prstGeom prst="rect">
            <a:avLst/>
          </a:prstGeom>
          <a:effectLst/>
        </p:spPr>
      </p:pic>
      <p:pic>
        <p:nvPicPr>
          <p:cNvPr id="10" name="Εικόνα 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514219" y="5961398"/>
            <a:ext cx="1425895" cy="399250"/>
          </a:xfrm>
          <a:prstGeom prst="rect">
            <a:avLst/>
          </a:prstGeom>
        </p:spPr>
      </p:pic>
    </p:spTree>
    <p:extLst>
      <p:ext uri="{BB962C8B-B14F-4D97-AF65-F5344CB8AC3E}">
        <p14:creationId xmlns:p14="http://schemas.microsoft.com/office/powerpoint/2010/main" val="2077730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14904"/>
            <a:ext cx="3883960" cy="264309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7749856" y="2269647"/>
            <a:ext cx="3046027" cy="523220"/>
          </a:xfrm>
          <a:prstGeom prst="rect">
            <a:avLst/>
          </a:prstGeom>
          <a:noFill/>
        </p:spPr>
        <p:txBody>
          <a:bodyPr wrap="none" rtlCol="0">
            <a:spAutoFit/>
          </a:bodyPr>
          <a:lstStyle/>
          <a:p>
            <a:r>
              <a:rPr lang="id-ID" sz="2800" spc="300">
                <a:solidFill>
                  <a:schemeClr val="bg1"/>
                </a:solidFill>
                <a:latin typeface="Lato Heavy" panose="020F0502020204030203" pitchFamily="34" charset="0"/>
                <a:ea typeface="Lato Heavy" panose="020F0502020204030203" pitchFamily="34" charset="0"/>
                <a:cs typeface="Lato Heavy" panose="020F0502020204030203" pitchFamily="34" charset="0"/>
              </a:rPr>
              <a:t>THE BOOK OF</a:t>
            </a:r>
          </a:p>
        </p:txBody>
      </p:sp>
      <p:sp>
        <p:nvSpPr>
          <p:cNvPr id="9" name="Rectangle 8"/>
          <p:cNvSpPr/>
          <p:nvPr/>
        </p:nvSpPr>
        <p:spPr>
          <a:xfrm>
            <a:off x="7508192" y="2155661"/>
            <a:ext cx="468380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7" name="TextBox 6"/>
          <p:cNvSpPr txBox="1"/>
          <p:nvPr/>
        </p:nvSpPr>
        <p:spPr>
          <a:xfrm>
            <a:off x="8078789" y="2254258"/>
            <a:ext cx="3675529" cy="1077218"/>
          </a:xfrm>
          <a:prstGeom prst="rect">
            <a:avLst/>
          </a:prstGeom>
          <a:noFill/>
        </p:spPr>
        <p:txBody>
          <a:bodyPr wrap="square" rtlCol="0">
            <a:spAutoFit/>
          </a:bodyPr>
          <a:lstStyle/>
          <a:p>
            <a:r>
              <a:rPr lang="el-GR" sz="3200" b="1" spc="300">
                <a:solidFill>
                  <a:schemeClr val="bg1"/>
                </a:solidFill>
                <a:latin typeface="Lato Heavy" panose="020F0502020204030203" pitchFamily="34" charset="0"/>
                <a:ea typeface="Lato Heavy" panose="020F0502020204030203" pitchFamily="34" charset="0"/>
                <a:cs typeface="Lato Heavy" panose="020F0502020204030203" pitchFamily="34" charset="0"/>
              </a:rPr>
              <a:t>ΡΟΛΟΙ ΚΑΙ ΟΠΤΙΚΕΣ</a:t>
            </a:r>
            <a:endParaRPr lang="id-ID" sz="3200" b="1"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13" name="Εικόνα 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sp>
        <p:nvSpPr>
          <p:cNvPr id="2" name="TextBox 1"/>
          <p:cNvSpPr txBox="1"/>
          <p:nvPr/>
        </p:nvSpPr>
        <p:spPr>
          <a:xfrm>
            <a:off x="92591" y="1334896"/>
            <a:ext cx="3749515" cy="2523768"/>
          </a:xfrm>
          <a:prstGeom prst="rect">
            <a:avLst/>
          </a:prstGeom>
          <a:noFill/>
        </p:spPr>
        <p:txBody>
          <a:bodyPr wrap="square" rtlCol="0">
            <a:spAutoFit/>
          </a:bodyPr>
          <a:lstStyle/>
          <a:p>
            <a:r>
              <a:rPr lang="el-GR" sz="1600" b="1"/>
              <a:t>«Αυτός που υπέστη ΕΒΙΕ» </a:t>
            </a:r>
          </a:p>
          <a:p>
            <a:pPr algn="just"/>
            <a:r>
              <a:rPr lang="el-GR" sz="1400"/>
              <a:t>Η αντίληψη του </a:t>
            </a:r>
            <a:r>
              <a:rPr lang="el-GR" sz="1400" err="1"/>
              <a:t>Roberto</a:t>
            </a:r>
            <a:r>
              <a:rPr lang="el-GR" sz="1400"/>
              <a:t> J., ο οποίος είναι εμφανές ότι είναι φοβισμένος και ανασφαλής, για τα αίτια είναι:</a:t>
            </a:r>
          </a:p>
          <a:p>
            <a:r>
              <a:rPr lang="el-GR" sz="1400"/>
              <a:t>• ότι η αντιπαλότητα τους δεν είναι κάτι σοβαρό και ότι γίνεται στο πλαίσιο της «πλάκας»,</a:t>
            </a:r>
          </a:p>
          <a:p>
            <a:r>
              <a:rPr lang="el-GR" sz="1400"/>
              <a:t>• επιπρόσθετα ισχυρίζεται ότι οι σχέσεις τους ήταν φιλικές,</a:t>
            </a:r>
          </a:p>
          <a:p>
            <a:r>
              <a:rPr lang="el-GR" sz="1400"/>
              <a:t>• μέχρι τότε δεν χρειάστηκε βοήθεια ούτε είχε ενημερώσει κανέναν</a:t>
            </a:r>
          </a:p>
          <a:p>
            <a:endParaRPr lang="el-GR" sz="1600"/>
          </a:p>
        </p:txBody>
      </p:sp>
      <p:sp>
        <p:nvSpPr>
          <p:cNvPr id="15" name="TextBox 14"/>
          <p:cNvSpPr txBox="1"/>
          <p:nvPr/>
        </p:nvSpPr>
        <p:spPr>
          <a:xfrm>
            <a:off x="107403" y="4347463"/>
            <a:ext cx="3776557" cy="3046988"/>
          </a:xfrm>
          <a:prstGeom prst="rect">
            <a:avLst/>
          </a:prstGeom>
          <a:noFill/>
        </p:spPr>
        <p:txBody>
          <a:bodyPr wrap="square" rtlCol="0">
            <a:spAutoFit/>
          </a:bodyPr>
          <a:lstStyle/>
          <a:p>
            <a:r>
              <a:rPr lang="el-GR" sz="1600">
                <a:solidFill>
                  <a:schemeClr val="bg1"/>
                </a:solidFill>
              </a:rPr>
              <a:t>«Αυτός που άσκησε ΕΒΙΕ»</a:t>
            </a:r>
          </a:p>
          <a:p>
            <a:r>
              <a:rPr lang="el-GR" sz="1400">
                <a:solidFill>
                  <a:schemeClr val="bg1"/>
                </a:solidFill>
              </a:rPr>
              <a:t>Ο Γιώργος Μ. ισχυρίζεται ότι:</a:t>
            </a:r>
          </a:p>
          <a:p>
            <a:r>
              <a:rPr lang="el-GR" sz="1400">
                <a:solidFill>
                  <a:schemeClr val="bg1"/>
                </a:solidFill>
              </a:rPr>
              <a:t>• ήταν ο μοναδικός φίλος του </a:t>
            </a:r>
            <a:r>
              <a:rPr lang="en-US" sz="1400">
                <a:solidFill>
                  <a:schemeClr val="bg1"/>
                </a:solidFill>
              </a:rPr>
              <a:t>RJ </a:t>
            </a:r>
            <a:r>
              <a:rPr lang="el-GR" sz="1400">
                <a:solidFill>
                  <a:schemeClr val="bg1"/>
                </a:solidFill>
              </a:rPr>
              <a:t>όταν πρωτοήλθε στην Ελλάδα από την Αλβανία και ότι εκείνος δεν το εκτίμησε.</a:t>
            </a:r>
          </a:p>
          <a:p>
            <a:r>
              <a:rPr lang="el-GR" sz="1400">
                <a:solidFill>
                  <a:schemeClr val="bg1"/>
                </a:solidFill>
              </a:rPr>
              <a:t>• αισθάνεται λοιπόν πικρία, υποστηρίζει ότι δεν είναι ρατσιστής και ότι όλα έχουν κίνητρο την «πλάκα».</a:t>
            </a:r>
          </a:p>
          <a:p>
            <a:r>
              <a:rPr lang="el-GR" sz="1400">
                <a:solidFill>
                  <a:schemeClr val="bg1"/>
                </a:solidFill>
              </a:rPr>
              <a:t>• επέλεξε τον συγκεκριμένο λόγω της «φιλίας τους» και δεν έχει μετανιώσει γι’ αυτό.</a:t>
            </a:r>
          </a:p>
          <a:p>
            <a:r>
              <a:rPr lang="el-GR" sz="1400"/>
              <a:t/>
            </a:r>
            <a:br>
              <a:rPr lang="el-GR" sz="1400"/>
            </a:br>
            <a:r>
              <a:rPr lang="el-GR" sz="1600"/>
              <a:t/>
            </a:r>
            <a:br>
              <a:rPr lang="el-GR" sz="1600"/>
            </a:br>
            <a:endParaRPr lang="el-GR" sz="1600"/>
          </a:p>
        </p:txBody>
      </p:sp>
      <p:sp>
        <p:nvSpPr>
          <p:cNvPr id="16" name="TextBox 15"/>
          <p:cNvSpPr txBox="1"/>
          <p:nvPr/>
        </p:nvSpPr>
        <p:spPr>
          <a:xfrm>
            <a:off x="8015518" y="76098"/>
            <a:ext cx="3669156" cy="2769989"/>
          </a:xfrm>
          <a:prstGeom prst="rect">
            <a:avLst/>
          </a:prstGeom>
          <a:noFill/>
        </p:spPr>
        <p:txBody>
          <a:bodyPr wrap="square" rtlCol="0">
            <a:spAutoFit/>
          </a:bodyPr>
          <a:lstStyle/>
          <a:p>
            <a:r>
              <a:rPr lang="el-GR" sz="1600" b="1"/>
              <a:t>Εκπαιδευτικοί</a:t>
            </a:r>
          </a:p>
          <a:p>
            <a:pPr algn="just"/>
            <a:r>
              <a:rPr lang="el-GR" sz="1400"/>
              <a:t>• Οι καθηγητές που ήταν μάρτυρες του βίαιου περιστατικού, δεν πιστεύουν ότι όλα γίνονται για «πλάκα». Αντίθετα και από το βαθμό της βιαιότητας του περιστατικού που είδαν, είναι σχεδόν σίγουροι ότι υπάρχουν βαθύτερα αίτια μίσους.</a:t>
            </a:r>
          </a:p>
          <a:p>
            <a:r>
              <a:rPr lang="el-GR" sz="1400"/>
              <a:t>• Οι περισσότεροι καθηγητές γνώριζαν την αντιπαλότητά τους, αλλά όχι τα ακριβή αίτια.</a:t>
            </a:r>
          </a:p>
          <a:p>
            <a:r>
              <a:rPr lang="el-GR" sz="1400"/>
              <a:t/>
            </a:r>
            <a:br>
              <a:rPr lang="el-GR" sz="1400"/>
            </a:br>
            <a:r>
              <a:rPr lang="el-GR" sz="1600"/>
              <a:t/>
            </a:r>
            <a:br>
              <a:rPr lang="el-GR" sz="1600"/>
            </a:br>
            <a:endParaRPr lang="el-GR" sz="1600"/>
          </a:p>
        </p:txBody>
      </p:sp>
      <p:sp>
        <p:nvSpPr>
          <p:cNvPr id="17" name="TextBox 16"/>
          <p:cNvSpPr txBox="1"/>
          <p:nvPr/>
        </p:nvSpPr>
        <p:spPr>
          <a:xfrm>
            <a:off x="8093828" y="3368189"/>
            <a:ext cx="3734564" cy="3847207"/>
          </a:xfrm>
          <a:prstGeom prst="rect">
            <a:avLst/>
          </a:prstGeom>
          <a:noFill/>
        </p:spPr>
        <p:txBody>
          <a:bodyPr wrap="square" rtlCol="0">
            <a:spAutoFit/>
          </a:bodyPr>
          <a:lstStyle/>
          <a:p>
            <a:pPr algn="just"/>
            <a:r>
              <a:rPr lang="el-GR" sz="1600" b="1"/>
              <a:t>Γονείς</a:t>
            </a:r>
          </a:p>
          <a:p>
            <a:pPr algn="just"/>
            <a:r>
              <a:rPr lang="el-GR" sz="1400"/>
              <a:t>• Η οικογένεια του ΓΜ ισχυρίζεται ότι αγνοούσε την αντιπαράθεση και ότι δεν περίμενε αυτή τη συμπεριφορά από το παιδί τους. Επίσης, πιθανολογούν ότι μάλλον η αντίδραση του παιδιού τους οφείλεται στην προκλητική συμπεριφορά του </a:t>
            </a:r>
            <a:r>
              <a:rPr lang="en-US" sz="1400"/>
              <a:t>RJ</a:t>
            </a:r>
            <a:r>
              <a:rPr lang="el-GR" sz="1400"/>
              <a:t>.</a:t>
            </a:r>
          </a:p>
          <a:p>
            <a:pPr algn="just"/>
            <a:r>
              <a:rPr lang="el-GR" sz="1400"/>
              <a:t>• Η οικογένεια του</a:t>
            </a:r>
            <a:r>
              <a:rPr lang="en-US" sz="1400"/>
              <a:t> RJ</a:t>
            </a:r>
            <a:r>
              <a:rPr lang="el-GR" sz="1400"/>
              <a:t> ισχυρίζεται ότι επίσης αγνοούσε την αντιπαράθεση των παιδιών και ότι δεν μπορούν να ερμηνεύσουν τα αίτια της αντιπαλότητας αυτής. Αξιοποίησαν όμως τη δυνατότητα που τους προσφέρει η πλατφόρμα και ανέφεραν το περιστατικό. </a:t>
            </a:r>
          </a:p>
          <a:p>
            <a:pPr algn="just"/>
            <a:r>
              <a:rPr lang="el-GR" sz="1400"/>
              <a:t/>
            </a:r>
            <a:br>
              <a:rPr lang="el-GR" sz="1400"/>
            </a:br>
            <a:r>
              <a:rPr lang="el-GR" sz="1400"/>
              <a:t/>
            </a:r>
            <a:br>
              <a:rPr lang="el-GR" sz="1400"/>
            </a:br>
            <a:r>
              <a:rPr lang="el-GR" sz="1600"/>
              <a:t/>
            </a:r>
            <a:br>
              <a:rPr lang="el-GR" sz="1600"/>
            </a:br>
            <a:endParaRPr lang="el-GR" sz="1600"/>
          </a:p>
        </p:txBody>
      </p:sp>
      <p:sp>
        <p:nvSpPr>
          <p:cNvPr id="18" name="TextBox 17"/>
          <p:cNvSpPr txBox="1"/>
          <p:nvPr/>
        </p:nvSpPr>
        <p:spPr>
          <a:xfrm>
            <a:off x="3892985" y="4217754"/>
            <a:ext cx="3979884" cy="3847207"/>
          </a:xfrm>
          <a:prstGeom prst="rect">
            <a:avLst/>
          </a:prstGeom>
          <a:noFill/>
        </p:spPr>
        <p:txBody>
          <a:bodyPr wrap="square" rtlCol="0">
            <a:spAutoFit/>
          </a:bodyPr>
          <a:lstStyle/>
          <a:p>
            <a:pPr algn="just"/>
            <a:r>
              <a:rPr lang="el-GR" sz="1600" b="1"/>
              <a:t>Συμμαθητές - Παρατηρητές</a:t>
            </a:r>
          </a:p>
          <a:p>
            <a:pPr algn="just"/>
            <a:r>
              <a:rPr lang="el-GR" sz="1400"/>
              <a:t>• Τα κίνητρα είναι ρατσιστικά, γι’ αυτό και ο Γιώργος Μ. κατά καιρούς αποκαλεί τον </a:t>
            </a:r>
            <a:r>
              <a:rPr lang="el-GR" sz="1400" err="1"/>
              <a:t>Roberto</a:t>
            </a:r>
            <a:r>
              <a:rPr lang="el-GR" sz="1400"/>
              <a:t> J. «Αλβανέ» και όχι με το όνομά του, με αποτέλεσμα εκείνος από αντίδραση να αποκαλεί τον Γιώργο Μ. «Έλληνα».</a:t>
            </a:r>
          </a:p>
          <a:p>
            <a:pPr algn="just"/>
            <a:r>
              <a:rPr lang="el-GR" sz="1400"/>
              <a:t>• Κάποιοι άλλοι από τους συμμαθητές τους, υιοθετούν την άποψη των εμπλεκομένων ότι δηλαδή όλα γίνονται για «πλάκα».</a:t>
            </a:r>
          </a:p>
          <a:p>
            <a:pPr algn="just"/>
            <a:r>
              <a:rPr lang="el-GR" sz="1400"/>
              <a:t>• Τα επαναλαμβανόμενα επεισόδια μεταξύ τους είναι «συνηθισμένα», «αναμενόμενα» και δεν τα θεωρούν ιδιαίτερα σοβαρά.</a:t>
            </a:r>
          </a:p>
          <a:p>
            <a:r>
              <a:rPr lang="el-GR" sz="1400"/>
              <a:t/>
            </a:r>
            <a:br>
              <a:rPr lang="el-GR" sz="1400"/>
            </a:br>
            <a:r>
              <a:rPr lang="el-GR" sz="1400"/>
              <a:t/>
            </a:r>
            <a:br>
              <a:rPr lang="el-GR" sz="1400"/>
            </a:br>
            <a:r>
              <a:rPr lang="el-GR" sz="1400"/>
              <a:t/>
            </a:r>
            <a:br>
              <a:rPr lang="el-GR" sz="1400"/>
            </a:br>
            <a:r>
              <a:rPr lang="el-GR" sz="1600"/>
              <a:t/>
            </a:r>
            <a:br>
              <a:rPr lang="el-GR" sz="1600"/>
            </a:br>
            <a:endParaRPr lang="el-GR" sz="1600"/>
          </a:p>
        </p:txBody>
      </p:sp>
      <p:pic>
        <p:nvPicPr>
          <p:cNvPr id="3" name="Θέση εικόνας 2" descr="&lt;strong&gt;Bullying&lt;/strong&gt; | Flickr - Photo Sharing!"/>
          <p:cNvPicPr>
            <a:picLocks noGrp="1" noChangeAspect="1"/>
          </p:cNvPicPr>
          <p:nvPr>
            <p:ph type="pic" sz="quarter" idx="10"/>
          </p:nvPr>
        </p:nvPicPr>
        <p:blipFill>
          <a:blip r:embed="rId4" cstate="screen">
            <a:extLst>
              <a:ext uri="{28A0092B-C50C-407E-A947-70E740481C1C}">
                <a14:useLocalDpi xmlns:a14="http://schemas.microsoft.com/office/drawing/2010/main" val="0"/>
              </a:ext>
            </a:extLst>
          </a:blip>
          <a:srcRect/>
          <a:stretch>
            <a:fillRect/>
          </a:stretch>
        </p:blipFill>
        <p:spPr>
          <a:xfrm>
            <a:off x="3842106" y="76098"/>
            <a:ext cx="3888114" cy="4138806"/>
          </a:xfrm>
        </p:spPr>
      </p:pic>
      <p:pic>
        <p:nvPicPr>
          <p:cNvPr id="19" name="Εικόνα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258779" y="6337179"/>
            <a:ext cx="1425895" cy="399250"/>
          </a:xfrm>
          <a:prstGeom prst="rect">
            <a:avLst/>
          </a:prstGeom>
        </p:spPr>
      </p:pic>
    </p:spTree>
    <p:extLst>
      <p:ext uri="{BB962C8B-B14F-4D97-AF65-F5344CB8AC3E}">
        <p14:creationId xmlns:p14="http://schemas.microsoft.com/office/powerpoint/2010/main" val="57540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172460" y="2155796"/>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Oval 4"/>
          <p:cNvSpPr/>
          <p:nvPr/>
        </p:nvSpPr>
        <p:spPr>
          <a:xfrm>
            <a:off x="4172460" y="3307321"/>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4184749" y="2726993"/>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p:cNvSpPr txBox="1"/>
          <p:nvPr/>
        </p:nvSpPr>
        <p:spPr>
          <a:xfrm>
            <a:off x="4620895" y="2184781"/>
            <a:ext cx="6875533" cy="646331"/>
          </a:xfrm>
          <a:prstGeom prst="rect">
            <a:avLst/>
          </a:prstGeom>
          <a:noFill/>
        </p:spPr>
        <p:txBody>
          <a:bodyPr wrap="square" rtlCol="0">
            <a:spAutoFit/>
          </a:bodyPr>
          <a:lstStyle/>
          <a:p>
            <a:r>
              <a:rPr lang="el-GR"/>
              <a:t>2 χρόνια οριακή σχέση μαθητών ΓΜ - </a:t>
            </a:r>
            <a:r>
              <a:rPr lang="en-US"/>
              <a:t>RJ</a:t>
            </a:r>
            <a:endParaRPr lang="el-GR"/>
          </a:p>
          <a:p>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2" name="TextBox 11"/>
          <p:cNvSpPr txBox="1"/>
          <p:nvPr/>
        </p:nvSpPr>
        <p:spPr>
          <a:xfrm>
            <a:off x="4620894" y="2680523"/>
            <a:ext cx="7081423" cy="369332"/>
          </a:xfrm>
          <a:prstGeom prst="rect">
            <a:avLst/>
          </a:prstGeom>
          <a:noFill/>
        </p:spPr>
        <p:txBody>
          <a:bodyPr wrap="square" rtlCol="0">
            <a:spAutoFit/>
          </a:bodyPr>
          <a:lstStyle/>
          <a:p>
            <a:r>
              <a:rPr lang="en-US"/>
              <a:t>6 </a:t>
            </a:r>
            <a:r>
              <a:rPr lang="el-GR"/>
              <a:t>μήνες – καθημερινές προστριβές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16" name="Rectangle 15"/>
          <p:cNvSpPr/>
          <p:nvPr/>
        </p:nvSpPr>
        <p:spPr>
          <a:xfrm>
            <a:off x="4184749" y="614462"/>
            <a:ext cx="7323968"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spc="300">
                <a:solidFill>
                  <a:schemeClr val="bg1"/>
                </a:solidFill>
                <a:latin typeface="Source Sans Pro Light" panose="020B0403030403020204" pitchFamily="34" charset="0"/>
                <a:ea typeface="Source Sans Pro Light" panose="020B0403030403020204" pitchFamily="34" charset="0"/>
              </a:rPr>
              <a:t>Σημαντικά σημεία της Μελέτης Περίπτωσης </a:t>
            </a:r>
            <a:endParaRPr lang="id-ID" sz="2000" spc="300">
              <a:solidFill>
                <a:schemeClr val="bg1"/>
              </a:solidFill>
              <a:latin typeface="Source Sans Pro Light" panose="020B0403030403020204" pitchFamily="34" charset="0"/>
              <a:ea typeface="Source Sans Pro Light" panose="020B0403030403020204" pitchFamily="34" charset="0"/>
            </a:endParaRPr>
          </a:p>
        </p:txBody>
      </p:sp>
      <p:pic>
        <p:nvPicPr>
          <p:cNvPr id="19" name="Εικόνα 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8"/>
            <a:ext cx="1693417" cy="446286"/>
          </a:xfrm>
          <a:prstGeom prst="rect">
            <a:avLst/>
          </a:prstGeom>
        </p:spPr>
      </p:pic>
      <p:pic>
        <p:nvPicPr>
          <p:cNvPr id="20" name="Εικόνα 1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3018" y="76098"/>
            <a:ext cx="1334472" cy="1158766"/>
          </a:xfrm>
          <a:prstGeom prst="rect">
            <a:avLst/>
          </a:prstGeom>
        </p:spPr>
      </p:pic>
      <p:sp>
        <p:nvSpPr>
          <p:cNvPr id="22" name="Oval 4"/>
          <p:cNvSpPr/>
          <p:nvPr/>
        </p:nvSpPr>
        <p:spPr>
          <a:xfrm>
            <a:off x="4172460" y="3933853"/>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p:cNvSpPr txBox="1"/>
          <p:nvPr/>
        </p:nvSpPr>
        <p:spPr>
          <a:xfrm>
            <a:off x="4620894" y="3325968"/>
            <a:ext cx="4175951" cy="369332"/>
          </a:xfrm>
          <a:prstGeom prst="rect">
            <a:avLst/>
          </a:prstGeom>
          <a:noFill/>
        </p:spPr>
        <p:txBody>
          <a:bodyPr wrap="none" rtlCol="0">
            <a:spAutoFit/>
          </a:bodyPr>
          <a:lstStyle/>
          <a:p>
            <a:r>
              <a:rPr lang="el-GR"/>
              <a:t>25/10 – συμπλοκή με ιδιαίτερη βιαιότητα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30" name="TextBox 29"/>
          <p:cNvSpPr txBox="1"/>
          <p:nvPr/>
        </p:nvSpPr>
        <p:spPr>
          <a:xfrm>
            <a:off x="4620894" y="3942488"/>
            <a:ext cx="5323124" cy="369332"/>
          </a:xfrm>
          <a:prstGeom prst="rect">
            <a:avLst/>
          </a:prstGeom>
          <a:noFill/>
        </p:spPr>
        <p:txBody>
          <a:bodyPr wrap="none" rtlCol="0">
            <a:spAutoFit/>
          </a:bodyPr>
          <a:lstStyle/>
          <a:p>
            <a:r>
              <a:rPr lang="el-GR"/>
              <a:t>Επέμβαση συμμαθητών/-τριών και καθηγητών/-τριών </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pic>
        <p:nvPicPr>
          <p:cNvPr id="24" name="Θέση εικόνας 4" descr="The difference between '&lt;strong&gt;bullying&lt;/strong&gt;' and 'everyday life'"/>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0" y="1635988"/>
            <a:ext cx="3599500" cy="5222012"/>
          </a:xfrm>
          <a:prstGeom prst="rect">
            <a:avLst/>
          </a:prstGeom>
        </p:spPr>
      </p:pic>
      <p:sp>
        <p:nvSpPr>
          <p:cNvPr id="21" name="TextBox 20"/>
          <p:cNvSpPr txBox="1"/>
          <p:nvPr/>
        </p:nvSpPr>
        <p:spPr>
          <a:xfrm>
            <a:off x="4620894" y="4555698"/>
            <a:ext cx="4531625" cy="369332"/>
          </a:xfrm>
          <a:prstGeom prst="rect">
            <a:avLst/>
          </a:prstGeom>
          <a:noFill/>
        </p:spPr>
        <p:txBody>
          <a:bodyPr wrap="none" rtlCol="0">
            <a:spAutoFit/>
          </a:bodyPr>
          <a:lstStyle/>
          <a:p>
            <a:r>
              <a:rPr lang="el-GR"/>
              <a:t>Ο </a:t>
            </a:r>
            <a:r>
              <a:rPr lang="el-GR" err="1"/>
              <a:t>Roberto</a:t>
            </a:r>
            <a:r>
              <a:rPr lang="el-GR"/>
              <a:t> J. είναι φοβισμένος και ανασφαλής</a:t>
            </a:r>
            <a:endParaRPr lang="id-ID" spc="300">
              <a:solidFill>
                <a:schemeClr val="tx1">
                  <a:lumMod val="85000"/>
                  <a:lumOff val="15000"/>
                </a:schemeClr>
              </a:solidFill>
              <a:latin typeface="Source Sans Pro" panose="020B0503030403020204" pitchFamily="34" charset="0"/>
              <a:ea typeface="Source Sans Pro" panose="020B0503030403020204" pitchFamily="34" charset="0"/>
            </a:endParaRPr>
          </a:p>
        </p:txBody>
      </p:sp>
      <p:sp>
        <p:nvSpPr>
          <p:cNvPr id="23" name="Oval 4"/>
          <p:cNvSpPr/>
          <p:nvPr/>
        </p:nvSpPr>
        <p:spPr>
          <a:xfrm>
            <a:off x="4172460" y="455651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Ορθογώνιο 1"/>
          <p:cNvSpPr/>
          <p:nvPr/>
        </p:nvSpPr>
        <p:spPr>
          <a:xfrm>
            <a:off x="4620895" y="5158804"/>
            <a:ext cx="5044779" cy="369332"/>
          </a:xfrm>
          <a:prstGeom prst="rect">
            <a:avLst/>
          </a:prstGeom>
        </p:spPr>
        <p:txBody>
          <a:bodyPr wrap="none">
            <a:spAutoFit/>
          </a:bodyPr>
          <a:lstStyle/>
          <a:p>
            <a:r>
              <a:rPr lang="el-GR"/>
              <a:t>Ο Γιώργος Μ. υποστηρίζει ότι το έκανε για «πλάκα»</a:t>
            </a:r>
          </a:p>
        </p:txBody>
      </p:sp>
      <p:sp>
        <p:nvSpPr>
          <p:cNvPr id="25" name="Oval 4"/>
          <p:cNvSpPr/>
          <p:nvPr/>
        </p:nvSpPr>
        <p:spPr>
          <a:xfrm>
            <a:off x="4184749" y="5190198"/>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Ορθογώνιο 25"/>
          <p:cNvSpPr/>
          <p:nvPr/>
        </p:nvSpPr>
        <p:spPr>
          <a:xfrm>
            <a:off x="4620895" y="5746879"/>
            <a:ext cx="7162987" cy="369332"/>
          </a:xfrm>
          <a:prstGeom prst="rect">
            <a:avLst/>
          </a:prstGeom>
        </p:spPr>
        <p:txBody>
          <a:bodyPr wrap="none">
            <a:spAutoFit/>
          </a:bodyPr>
          <a:lstStyle/>
          <a:p>
            <a:r>
              <a:rPr lang="el-GR"/>
              <a:t>Οι γονείς και των δύο παιδιών αγνοούσαν την ύπαρξη της αντιπαράθεσης</a:t>
            </a:r>
          </a:p>
        </p:txBody>
      </p:sp>
      <p:sp>
        <p:nvSpPr>
          <p:cNvPr id="31" name="Oval 4"/>
          <p:cNvSpPr/>
          <p:nvPr/>
        </p:nvSpPr>
        <p:spPr>
          <a:xfrm>
            <a:off x="4172460" y="5763370"/>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Ορθογώνιο 2"/>
          <p:cNvSpPr/>
          <p:nvPr/>
        </p:nvSpPr>
        <p:spPr>
          <a:xfrm>
            <a:off x="4620894" y="6211472"/>
            <a:ext cx="7162987" cy="646331"/>
          </a:xfrm>
          <a:prstGeom prst="rect">
            <a:avLst/>
          </a:prstGeom>
        </p:spPr>
        <p:txBody>
          <a:bodyPr wrap="square">
            <a:spAutoFit/>
          </a:bodyPr>
          <a:lstStyle/>
          <a:p>
            <a:r>
              <a:rPr lang="el-GR"/>
              <a:t>Οι περισσότεροι καθηγητές γνώριζαν την αντιπαλότητά τους, αλλά όχι τα ακριβή αίτια.</a:t>
            </a:r>
          </a:p>
        </p:txBody>
      </p:sp>
      <p:sp>
        <p:nvSpPr>
          <p:cNvPr id="32" name="Oval 4"/>
          <p:cNvSpPr/>
          <p:nvPr/>
        </p:nvSpPr>
        <p:spPr>
          <a:xfrm>
            <a:off x="4172460" y="6336542"/>
            <a:ext cx="337938" cy="337938"/>
          </a:xfrm>
          <a:prstGeom prst="ellipse">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1672969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3" name="TextBox 12"/>
          <p:cNvSpPr txBox="1"/>
          <p:nvPr/>
        </p:nvSpPr>
        <p:spPr>
          <a:xfrm>
            <a:off x="4424083" y="1381125"/>
            <a:ext cx="6885614" cy="1569660"/>
          </a:xfrm>
          <a:prstGeom prst="rect">
            <a:avLst/>
          </a:prstGeom>
          <a:noFill/>
        </p:spPr>
        <p:txBody>
          <a:bodyPr wrap="square" lIns="91440" tIns="45720" rIns="91440" bIns="45720" rtlCol="0" anchor="t">
            <a:spAutoFit/>
          </a:bodyPr>
          <a:lstStyle/>
          <a:p>
            <a:pPr algn="ctr"/>
            <a:r>
              <a:rPr lang="el-GR" sz="2600" b="1"/>
              <a:t> Παρέμβαση σύμφωνα με τα Πρωτόκολλα ΥΠΑΙΘΑ</a:t>
            </a:r>
          </a:p>
          <a:p>
            <a:pPr algn="ctr"/>
            <a:r>
              <a:rPr lang="el-GR" sz="2200" b="1" i="1">
                <a:ea typeface="Lato"/>
                <a:cs typeface="Lato"/>
              </a:rPr>
              <a:t>          </a:t>
            </a:r>
            <a:endParaRPr lang="el-GR" sz="2200" b="1" i="1">
              <a:ea typeface="Lato" panose="020F0502020204030203" pitchFamily="34" charset="0"/>
              <a:cs typeface="Lato" panose="020F0502020204030203" pitchFamily="34" charset="0"/>
            </a:endParaRPr>
          </a:p>
          <a:p>
            <a:pPr algn="ctr"/>
            <a:r>
              <a:rPr lang="el-GR" sz="2200" b="1" i="1">
                <a:ea typeface="Lato"/>
                <a:cs typeface="Lato"/>
              </a:rPr>
              <a:t>Α. Προτού εμφανιστεί ο κίνδυνος/Πρόληψη </a:t>
            </a:r>
            <a:endParaRPr lang="id-ID" sz="2200" b="1" i="1">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sp>
        <p:nvSpPr>
          <p:cNvPr id="7" name="TextBox 6"/>
          <p:cNvSpPr txBox="1"/>
          <p:nvPr/>
        </p:nvSpPr>
        <p:spPr>
          <a:xfrm>
            <a:off x="4632844" y="2947563"/>
            <a:ext cx="6885614" cy="769441"/>
          </a:xfrm>
          <a:prstGeom prst="rect">
            <a:avLst/>
          </a:prstGeom>
          <a:noFill/>
        </p:spPr>
        <p:txBody>
          <a:bodyPr wrap="square" lIns="91440" tIns="45720" rIns="91440" bIns="45720" rtlCol="0" anchor="t">
            <a:spAutoFit/>
          </a:bodyPr>
          <a:lstStyle/>
          <a:p>
            <a:pPr algn="ctr"/>
            <a:r>
              <a:rPr lang="el-GR" sz="2200" b="1" i="1">
                <a:ea typeface="Lato"/>
                <a:cs typeface="Lato"/>
              </a:rPr>
              <a:t>Β. Όταν γνωστοποιηθεί ο κίνδυνος/περιστατικό</a:t>
            </a:r>
          </a:p>
          <a:p>
            <a:pPr algn="ctr"/>
            <a:r>
              <a:rPr lang="el-GR" sz="2200" b="1" i="1">
                <a:ea typeface="Lato" panose="020F0502020204030203" pitchFamily="34" charset="0"/>
                <a:cs typeface="Lato" panose="020F0502020204030203" pitchFamily="34" charset="0"/>
              </a:rPr>
              <a:t>Διερεύνηση </a:t>
            </a:r>
            <a:endParaRPr lang="id-ID" sz="2200" b="1" i="1">
              <a:ea typeface="Lato" panose="020F0502020204030203" pitchFamily="34" charset="0"/>
              <a:cs typeface="Lato" panose="020F0502020204030203" pitchFamily="34" charset="0"/>
            </a:endParaRPr>
          </a:p>
        </p:txBody>
      </p:sp>
      <p:sp>
        <p:nvSpPr>
          <p:cNvPr id="8" name="TextBox 7"/>
          <p:cNvSpPr txBox="1"/>
          <p:nvPr/>
        </p:nvSpPr>
        <p:spPr>
          <a:xfrm>
            <a:off x="4632844" y="3747782"/>
            <a:ext cx="6885614" cy="769441"/>
          </a:xfrm>
          <a:prstGeom prst="rect">
            <a:avLst/>
          </a:prstGeom>
          <a:noFill/>
        </p:spPr>
        <p:txBody>
          <a:bodyPr wrap="square" rtlCol="0">
            <a:spAutoFit/>
          </a:bodyPr>
          <a:lstStyle/>
          <a:p>
            <a:pPr algn="ctr"/>
            <a:r>
              <a:rPr lang="el-GR" sz="2200" b="1" i="1">
                <a:ea typeface="Lato" panose="020F0502020204030203" pitchFamily="34" charset="0"/>
                <a:cs typeface="Lato" panose="020F0502020204030203" pitchFamily="34" charset="0"/>
              </a:rPr>
              <a:t>Γ. Όταν υποβληθεί η αναφορά του περιστατικού</a:t>
            </a:r>
          </a:p>
          <a:p>
            <a:pPr algn="ctr"/>
            <a:r>
              <a:rPr lang="el-GR" sz="2200" b="1" i="1">
                <a:ea typeface="Lato" panose="020F0502020204030203" pitchFamily="34" charset="0"/>
                <a:cs typeface="Lato" panose="020F0502020204030203" pitchFamily="34" charset="0"/>
              </a:rPr>
              <a:t>Διαχείριση</a:t>
            </a:r>
          </a:p>
        </p:txBody>
      </p:sp>
      <p:sp>
        <p:nvSpPr>
          <p:cNvPr id="9" name="TextBox 8">
            <a:extLst>
              <a:ext uri="{FF2B5EF4-FFF2-40B4-BE49-F238E27FC236}">
                <a16:creationId xmlns:a16="http://schemas.microsoft.com/office/drawing/2014/main" id="{D6674EA6-6EBA-B7B4-732A-4096A4125A24}"/>
              </a:ext>
            </a:extLst>
          </p:cNvPr>
          <p:cNvSpPr txBox="1"/>
          <p:nvPr/>
        </p:nvSpPr>
        <p:spPr>
          <a:xfrm>
            <a:off x="4004902" y="4688949"/>
            <a:ext cx="6885614" cy="430887"/>
          </a:xfrm>
          <a:prstGeom prst="rect">
            <a:avLst/>
          </a:prstGeom>
          <a:noFill/>
        </p:spPr>
        <p:txBody>
          <a:bodyPr wrap="square" lIns="91440" tIns="45720" rIns="91440" bIns="45720" rtlCol="0" anchor="t">
            <a:spAutoFit/>
          </a:bodyPr>
          <a:lstStyle/>
          <a:p>
            <a:pPr algn="ctr"/>
            <a:r>
              <a:rPr lang="el-GR" sz="2200" b="1" i="1">
                <a:ea typeface="Lato"/>
                <a:cs typeface="Lato"/>
              </a:rPr>
              <a:t>Δ. Μετά το περιστατικό/Αντιμετώπιση  </a:t>
            </a:r>
            <a:endParaRPr lang="id-ID" sz="2200" b="1" i="1">
              <a:ea typeface="Lato" panose="020F0502020204030203" pitchFamily="34" charset="0"/>
              <a:cs typeface="Lato" panose="020F0502020204030203" pitchFamily="34" charset="0"/>
            </a:endParaRPr>
          </a:p>
        </p:txBody>
      </p:sp>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77568" y="6091781"/>
            <a:ext cx="1425895" cy="399250"/>
          </a:xfrm>
          <a:prstGeom prst="rect">
            <a:avLst/>
          </a:prstGeom>
        </p:spPr>
      </p:pic>
    </p:spTree>
    <p:extLst>
      <p:ext uri="{BB962C8B-B14F-4D97-AF65-F5344CB8AC3E}">
        <p14:creationId xmlns:p14="http://schemas.microsoft.com/office/powerpoint/2010/main" val="12996161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Ορθογώνιο 2"/>
          <p:cNvSpPr/>
          <p:nvPr/>
        </p:nvSpPr>
        <p:spPr>
          <a:xfrm>
            <a:off x="3239949" y="3121915"/>
            <a:ext cx="5646281" cy="1477328"/>
          </a:xfrm>
          <a:prstGeom prst="rect">
            <a:avLst/>
          </a:prstGeom>
        </p:spPr>
        <p:txBody>
          <a:bodyPr wrap="square" lIns="91440" tIns="45720" rIns="91440" bIns="45720" anchor="t">
            <a:spAutoFit/>
          </a:bodyPr>
          <a:lstStyle/>
          <a:p>
            <a:r>
              <a:rPr lang="el-GR" dirty="0"/>
              <a:t>Σε ποιο στάδιο της παρέμβασης του περιστατικού Ε.ΒΙ.Ε. θα αξιοποιούσατε συνεργασίες με δίκτυα υποστήριξης που είδαμε παραπάνω ή άλλα που πιθανόν να γνωρίζετε;</a:t>
            </a:r>
          </a:p>
          <a:p>
            <a:r>
              <a:rPr lang="en-US" dirty="0">
                <a:hlinkClick r:id="rId2"/>
              </a:rPr>
              <a:t>https://take.supersurvey.com/poll5226375x9b604751-158</a:t>
            </a:r>
            <a:r>
              <a:rPr lang="el-GR" dirty="0"/>
              <a:t> </a:t>
            </a:r>
            <a:endParaRPr lang="el-GR" dirty="0">
              <a:cs typeface="Calibri"/>
            </a:endParaRPr>
          </a:p>
        </p:txBody>
      </p:sp>
      <p:pic>
        <p:nvPicPr>
          <p:cNvPr id="4" name="Εικόνα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7599" y="432337"/>
            <a:ext cx="2922350" cy="770161"/>
          </a:xfrm>
          <a:prstGeom prst="rect">
            <a:avLst/>
          </a:prstGeom>
        </p:spPr>
      </p:pic>
      <p:pic>
        <p:nvPicPr>
          <p:cNvPr id="5" name="Εικόνα 4" descr="File:&lt;strong&gt;Question-mark&lt;/strong&gt;-blackandwhite.png - Wikimedia Common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1356013">
            <a:off x="7444600" y="5102853"/>
            <a:ext cx="1109233" cy="1109233"/>
          </a:xfrm>
          <a:prstGeom prst="rect">
            <a:avLst/>
          </a:prstGeom>
        </p:spPr>
      </p:pic>
      <p:pic>
        <p:nvPicPr>
          <p:cNvPr id="6" name="Εικόνα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98871" y="423036"/>
            <a:ext cx="3463276" cy="969716"/>
          </a:xfrm>
          <a:prstGeom prst="rect">
            <a:avLst/>
          </a:prstGeom>
        </p:spPr>
      </p:pic>
    </p:spTree>
    <p:extLst>
      <p:ext uri="{BB962C8B-B14F-4D97-AF65-F5344CB8AC3E}">
        <p14:creationId xmlns:p14="http://schemas.microsoft.com/office/powerpoint/2010/main" val="1597322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0338" y="98677"/>
            <a:ext cx="2741152" cy="722408"/>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739" y="1114171"/>
            <a:ext cx="9360554" cy="4780369"/>
          </a:xfrm>
          <a:prstGeom prst="rect">
            <a:avLst/>
          </a:prstGeom>
        </p:spPr>
      </p:pic>
      <p:pic>
        <p:nvPicPr>
          <p:cNvPr id="5" name="Εικόνα 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80180" y="6187626"/>
            <a:ext cx="1425895" cy="399250"/>
          </a:xfrm>
          <a:prstGeom prst="rect">
            <a:avLst/>
          </a:prstGeom>
        </p:spPr>
      </p:pic>
    </p:spTree>
    <p:extLst>
      <p:ext uri="{BB962C8B-B14F-4D97-AF65-F5344CB8AC3E}">
        <p14:creationId xmlns:p14="http://schemas.microsoft.com/office/powerpoint/2010/main" val="2690957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3" name="TextBox 12"/>
          <p:cNvSpPr txBox="1"/>
          <p:nvPr/>
        </p:nvSpPr>
        <p:spPr>
          <a:xfrm>
            <a:off x="4424083" y="1381125"/>
            <a:ext cx="6885614" cy="830997"/>
          </a:xfrm>
          <a:prstGeom prst="rect">
            <a:avLst/>
          </a:prstGeom>
          <a:noFill/>
        </p:spPr>
        <p:txBody>
          <a:bodyPr wrap="square" lIns="91440" tIns="45720" rIns="91440" bIns="45720" rtlCol="0" anchor="t">
            <a:spAutoFit/>
          </a:bodyPr>
          <a:lstStyle/>
          <a:p>
            <a:pPr algn="ctr"/>
            <a:r>
              <a:rPr lang="el-GR" sz="2600" b="1"/>
              <a:t> Παρέμβαση </a:t>
            </a:r>
          </a:p>
          <a:p>
            <a:pPr algn="ctr"/>
            <a:r>
              <a:rPr lang="el-GR" sz="2200" b="1" i="1">
                <a:ea typeface="Lato"/>
                <a:cs typeface="Lato"/>
              </a:rPr>
              <a:t>          Α. Προτού εμφανιστεί ο κίνδυνος/Πρόληψη </a:t>
            </a:r>
            <a:endParaRPr lang="id-ID" sz="2200" b="1" i="1">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sp>
        <p:nvSpPr>
          <p:cNvPr id="2" name="TextBox 1">
            <a:extLst>
              <a:ext uri="{FF2B5EF4-FFF2-40B4-BE49-F238E27FC236}">
                <a16:creationId xmlns:a16="http://schemas.microsoft.com/office/drawing/2014/main" id="{59B1A6A6-20BE-FB26-C342-4ECD9512B6DD}"/>
              </a:ext>
            </a:extLst>
          </p:cNvPr>
          <p:cNvSpPr txBox="1"/>
          <p:nvPr/>
        </p:nvSpPr>
        <p:spPr>
          <a:xfrm>
            <a:off x="5180095" y="2189097"/>
            <a:ext cx="6517399" cy="5196935"/>
          </a:xfrm>
          <a:prstGeom prst="rect">
            <a:avLst/>
          </a:prstGeom>
          <a:noFill/>
        </p:spPr>
        <p:txBody>
          <a:bodyPr wrap="square" lIns="91440" tIns="45720" rIns="91440" bIns="45720" rtlCol="0" anchor="t">
            <a:spAutoFit/>
          </a:bodyPr>
          <a:lstStyle/>
          <a:p>
            <a:pPr algn="just">
              <a:lnSpc>
                <a:spcPct val="150000"/>
              </a:lnSpc>
            </a:pPr>
            <a:r>
              <a:rPr lang="el-GR" sz="1700" dirty="0"/>
              <a:t>Στο πλαίσιο της κατάρτισης Σχεδίου Δράσης πρόληψης κι αντιμετώπισης περιστατικών Ε.ΒΙ.Ε. φροντίζουμε να συμπεριλάβουμε:</a:t>
            </a:r>
          </a:p>
          <a:p>
            <a:pPr algn="just">
              <a:lnSpc>
                <a:spcPct val="150000"/>
              </a:lnSpc>
            </a:pPr>
            <a:endParaRPr lang="el-GR" sz="1700" dirty="0"/>
          </a:p>
          <a:p>
            <a:pPr marL="285750" indent="-285750" algn="just">
              <a:lnSpc>
                <a:spcPct val="150000"/>
              </a:lnSpc>
              <a:buFont typeface="Wingdings" pitchFamily="2" charset="2"/>
              <a:buChar char="q"/>
            </a:pPr>
            <a:r>
              <a:rPr lang="el-GR" sz="1700" dirty="0"/>
              <a:t>Επικοινωνία και συνεργασία με τα δίκτυα υποστήριξης και φορείς</a:t>
            </a:r>
          </a:p>
          <a:p>
            <a:pPr marL="285750" indent="-285750" algn="just">
              <a:lnSpc>
                <a:spcPct val="150000"/>
              </a:lnSpc>
              <a:buFont typeface="Wingdings" pitchFamily="2" charset="2"/>
              <a:buChar char="q"/>
            </a:pPr>
            <a:r>
              <a:rPr lang="el-GR" sz="1700" dirty="0"/>
              <a:t>Υλοποίηση σχετικών δράσεων και προγραμμάτων σε συνεργασία με τοπικά, εθνικά ή/και ευρωπαϊκά δίκτυα για εκπαιδευτικούς, γονείς/ κηδεμόνες και μαθητές/-</a:t>
            </a:r>
            <a:r>
              <a:rPr lang="el-GR" sz="1700" dirty="0" err="1"/>
              <a:t>ήτριες</a:t>
            </a:r>
            <a:endParaRPr lang="el-GR" sz="1700" dirty="0"/>
          </a:p>
          <a:p>
            <a:pPr marL="285750" indent="-285750" algn="just">
              <a:lnSpc>
                <a:spcPct val="150000"/>
              </a:lnSpc>
              <a:buFont typeface="Wingdings" pitchFamily="2" charset="2"/>
              <a:buChar char="q"/>
            </a:pPr>
            <a:r>
              <a:rPr lang="el-GR" sz="1700" dirty="0"/>
              <a:t>Περιοδικές Συναντήσεις με τους ειδικούς επιστήμονες της 4μελούς ομάδας (ψυχολόγους, κοινωνικούς λειτουργούς) </a:t>
            </a:r>
          </a:p>
          <a:p>
            <a:pPr marL="285750" indent="-285750" algn="just">
              <a:lnSpc>
                <a:spcPct val="150000"/>
              </a:lnSpc>
              <a:buFont typeface="Wingdings" pitchFamily="2" charset="2"/>
              <a:buChar char="q"/>
            </a:pPr>
            <a:r>
              <a:rPr lang="el-GR" sz="1700" dirty="0"/>
              <a:t>Ενημέρωση σε μαθητές/-</a:t>
            </a:r>
            <a:r>
              <a:rPr lang="el-GR" sz="1700" dirty="0" err="1"/>
              <a:t>ήτριες</a:t>
            </a:r>
            <a:r>
              <a:rPr lang="el-GR" sz="1700" dirty="0"/>
              <a:t> και γονείς/κηδεμόνες για την </a:t>
            </a:r>
            <a:r>
              <a:rPr lang="el-GR" sz="1700" dirty="0">
                <a:hlinkClick r:id="rId5"/>
              </a:rPr>
              <a:t>πλατφόρμα αναφορών περιστατικών </a:t>
            </a:r>
            <a:r>
              <a:rPr lang="el-GR" sz="1700" dirty="0"/>
              <a:t>Ε.ΒΙ.Ε. </a:t>
            </a:r>
          </a:p>
          <a:p>
            <a:pPr marL="285750" indent="-285750" algn="just">
              <a:lnSpc>
                <a:spcPct val="150000"/>
              </a:lnSpc>
              <a:buFont typeface="Wingdings" pitchFamily="2" charset="2"/>
              <a:buChar char="q"/>
            </a:pPr>
            <a:endParaRPr lang="el-GR" dirty="0"/>
          </a:p>
          <a:p>
            <a:pPr marL="285750" indent="-285750" algn="just">
              <a:lnSpc>
                <a:spcPct val="150000"/>
              </a:lnSpc>
              <a:buFont typeface="Wingdings" pitchFamily="2" charset="2"/>
              <a:buChar char="q"/>
            </a:pPr>
            <a:endParaRPr lang="el-GR" dirty="0"/>
          </a:p>
        </p:txBody>
      </p:sp>
      <p:pic>
        <p:nvPicPr>
          <p:cNvPr id="7" name="Εικόνα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80181" y="490938"/>
            <a:ext cx="1425895" cy="399250"/>
          </a:xfrm>
          <a:prstGeom prst="rect">
            <a:avLst/>
          </a:prstGeom>
        </p:spPr>
      </p:pic>
    </p:spTree>
    <p:extLst>
      <p:ext uri="{BB962C8B-B14F-4D97-AF65-F5344CB8AC3E}">
        <p14:creationId xmlns:p14="http://schemas.microsoft.com/office/powerpoint/2010/main" val="3307082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Θέση εικόνας 14" descr="Εικόνα που περιέχει απόδειξη, κείμενο, έδαφος, έπιπλα&#10;&#10;Περιγραφή που δημιουργήθηκε αυτόματα">
            <a:extLst>
              <a:ext uri="{FF2B5EF4-FFF2-40B4-BE49-F238E27FC236}">
                <a16:creationId xmlns:a16="http://schemas.microsoft.com/office/drawing/2014/main" id="{EE33BE15-B1F1-3771-BDBF-BBB8E4D3D01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a:xfrm>
            <a:off x="0" y="0"/>
            <a:ext cx="4424083" cy="6858000"/>
          </a:xfrm>
          <a:prstGeom prst="rect">
            <a:avLst/>
          </a:prstGeom>
        </p:spPr>
      </p:pic>
      <p:sp>
        <p:nvSpPr>
          <p:cNvPr id="13" name="TextBox 12"/>
          <p:cNvSpPr txBox="1"/>
          <p:nvPr/>
        </p:nvSpPr>
        <p:spPr>
          <a:xfrm>
            <a:off x="4466590" y="1203757"/>
            <a:ext cx="6885614" cy="769441"/>
          </a:xfrm>
          <a:prstGeom prst="rect">
            <a:avLst/>
          </a:prstGeom>
          <a:noFill/>
        </p:spPr>
        <p:txBody>
          <a:bodyPr wrap="square" rtlCol="0">
            <a:spAutoFit/>
          </a:bodyPr>
          <a:lstStyle/>
          <a:p>
            <a:pPr algn="ctr"/>
            <a:r>
              <a:rPr lang="el-GR" sz="2200" b="1" i="1">
                <a:ea typeface="Lato" panose="020F0502020204030203" pitchFamily="34" charset="0"/>
                <a:cs typeface="Lato" panose="020F0502020204030203" pitchFamily="34" charset="0"/>
              </a:rPr>
              <a:t>Β. Όταν γνωστοποιηθεί ο κίνδυνος/ περιστατικό</a:t>
            </a:r>
          </a:p>
          <a:p>
            <a:pPr algn="ctr"/>
            <a:r>
              <a:rPr lang="el-GR" sz="2200" b="1" i="1">
                <a:ea typeface="Lato" panose="020F0502020204030203" pitchFamily="34" charset="0"/>
                <a:cs typeface="Lato" panose="020F0502020204030203" pitchFamily="34" charset="0"/>
              </a:rPr>
              <a:t>Διερεύνηση </a:t>
            </a:r>
            <a:endParaRPr lang="id-ID" sz="2200" b="1" i="1">
              <a:ea typeface="Lato" panose="020F0502020204030203" pitchFamily="34" charset="0"/>
              <a:cs typeface="Lato" panose="020F0502020204030203" pitchFamily="34" charset="0"/>
            </a:endParaRPr>
          </a:p>
        </p:txBody>
      </p:sp>
      <p:pic>
        <p:nvPicPr>
          <p:cNvPr id="6" name="Εικόνα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07969" y="349475"/>
            <a:ext cx="2466975" cy="650151"/>
          </a:xfrm>
          <a:prstGeom prst="rect">
            <a:avLst/>
          </a:prstGeom>
        </p:spPr>
      </p:pic>
      <p:sp>
        <p:nvSpPr>
          <p:cNvPr id="2" name="TextBox 1">
            <a:extLst>
              <a:ext uri="{FF2B5EF4-FFF2-40B4-BE49-F238E27FC236}">
                <a16:creationId xmlns:a16="http://schemas.microsoft.com/office/drawing/2014/main" id="{2A19C553-1B21-7E77-26E4-5FE7477B7B21}"/>
              </a:ext>
            </a:extLst>
          </p:cNvPr>
          <p:cNvSpPr txBox="1"/>
          <p:nvPr/>
        </p:nvSpPr>
        <p:spPr>
          <a:xfrm>
            <a:off x="5120292" y="1938125"/>
            <a:ext cx="6765168" cy="3277820"/>
          </a:xfrm>
          <a:prstGeom prst="rect">
            <a:avLst/>
          </a:prstGeom>
          <a:noFill/>
        </p:spPr>
        <p:txBody>
          <a:bodyPr wrap="square" lIns="91440" tIns="45720" rIns="91440" bIns="45720" rtlCol="0" anchor="t">
            <a:spAutoFit/>
          </a:bodyPr>
          <a:lstStyle/>
          <a:p>
            <a:pPr marL="285750" indent="-285750" algn="just">
              <a:lnSpc>
                <a:spcPct val="150000"/>
              </a:lnSpc>
              <a:buFont typeface="Wingdings" pitchFamily="2" charset="2"/>
              <a:buChar char="q"/>
            </a:pPr>
            <a:r>
              <a:rPr lang="el-GR" sz="1400"/>
              <a:t>Διερεύνηση δικτύων και φορέων υποστήριξης σχετικά με φαινόμενα ρατσισμού για την υποστήριξη των μαθητών και των  γονέων/ κηδεμόνων που έχουν συμμετοχή στο περιστατικό της Ε.ΒΙ.Ε.</a:t>
            </a:r>
          </a:p>
          <a:p>
            <a:pPr algn="just">
              <a:lnSpc>
                <a:spcPct val="150000"/>
              </a:lnSpc>
            </a:pPr>
            <a:endParaRPr lang="el-GR" sz="1200"/>
          </a:p>
          <a:p>
            <a:pPr algn="just">
              <a:lnSpc>
                <a:spcPct val="150000"/>
              </a:lnSpc>
            </a:pPr>
            <a:endParaRPr lang="el-GR" sz="1200"/>
          </a:p>
          <a:p>
            <a:pPr algn="just">
              <a:lnSpc>
                <a:spcPct val="150000"/>
              </a:lnSpc>
            </a:pPr>
            <a:endParaRPr lang="el-GR" sz="1200"/>
          </a:p>
          <a:p>
            <a:pPr marL="285750" indent="-285750" algn="just">
              <a:lnSpc>
                <a:spcPct val="150000"/>
              </a:lnSpc>
              <a:buFont typeface="Wingdings" pitchFamily="2" charset="2"/>
              <a:buChar char="q"/>
            </a:pPr>
            <a:r>
              <a:rPr lang="el-GR" sz="1400"/>
              <a:t>Εκτίμηση/ Αξιολόγηση σοβαρότητας και είδους του περιστατικού από τον/την Διευθυντή/</a:t>
            </a:r>
            <a:r>
              <a:rPr lang="el-GR" sz="1400" err="1"/>
              <a:t>τρια</a:t>
            </a:r>
            <a:r>
              <a:rPr lang="el-GR" sz="1400"/>
              <a:t> και τον/την Σύμβουλο Σχολικής Ζωής (ήπιο, μέτριο, σοβαρό, ρατσιστικό), αποφασίζονται τα δίκτυα υποστήριξης που θα απευθυνθεί το σχολείο.  </a:t>
            </a:r>
          </a:p>
          <a:p>
            <a:pPr marL="285750" indent="-285750" algn="just">
              <a:lnSpc>
                <a:spcPct val="150000"/>
              </a:lnSpc>
              <a:buFont typeface="Wingdings" pitchFamily="2" charset="2"/>
              <a:buChar char="q"/>
            </a:pPr>
            <a:endParaRPr lang="el-GR"/>
          </a:p>
        </p:txBody>
      </p:sp>
      <p:sp>
        <p:nvSpPr>
          <p:cNvPr id="7" name="TextBox 6">
            <a:extLst>
              <a:ext uri="{FF2B5EF4-FFF2-40B4-BE49-F238E27FC236}">
                <a16:creationId xmlns:a16="http://schemas.microsoft.com/office/drawing/2014/main" id="{D6674EA6-6EBA-B7B4-732A-4096A4125A24}"/>
              </a:ext>
            </a:extLst>
          </p:cNvPr>
          <p:cNvSpPr txBox="1"/>
          <p:nvPr/>
        </p:nvSpPr>
        <p:spPr>
          <a:xfrm>
            <a:off x="4143448" y="4862002"/>
            <a:ext cx="6885614" cy="430887"/>
          </a:xfrm>
          <a:prstGeom prst="rect">
            <a:avLst/>
          </a:prstGeom>
          <a:noFill/>
        </p:spPr>
        <p:txBody>
          <a:bodyPr wrap="square" lIns="91440" tIns="45720" rIns="91440" bIns="45720" rtlCol="0" anchor="t">
            <a:spAutoFit/>
          </a:bodyPr>
          <a:lstStyle/>
          <a:p>
            <a:pPr algn="ctr"/>
            <a:r>
              <a:rPr lang="el-GR" sz="2200" b="1" i="1">
                <a:ea typeface="Lato"/>
                <a:cs typeface="Lato"/>
              </a:rPr>
              <a:t>Δ. Μετά το περιστατικό/Αντιμετώπιση  </a:t>
            </a:r>
            <a:endParaRPr lang="id-ID" sz="2200" b="1" i="1">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2A19C553-1B21-7E77-26E4-5FE7477B7B21}"/>
              </a:ext>
            </a:extLst>
          </p:cNvPr>
          <p:cNvSpPr txBox="1"/>
          <p:nvPr/>
        </p:nvSpPr>
        <p:spPr>
          <a:xfrm>
            <a:off x="5120292" y="5449455"/>
            <a:ext cx="6840799" cy="1038746"/>
          </a:xfrm>
          <a:prstGeom prst="rect">
            <a:avLst/>
          </a:prstGeom>
          <a:noFill/>
        </p:spPr>
        <p:txBody>
          <a:bodyPr wrap="square" rtlCol="0">
            <a:spAutoFit/>
          </a:bodyPr>
          <a:lstStyle/>
          <a:p>
            <a:pPr marL="285750" indent="-285750" algn="just">
              <a:lnSpc>
                <a:spcPct val="150000"/>
              </a:lnSpc>
              <a:buFont typeface="Wingdings" pitchFamily="2" charset="2"/>
              <a:buChar char="q"/>
            </a:pPr>
            <a:r>
              <a:rPr lang="el-GR" sz="1400"/>
              <a:t>Αποφασίζονται οι δράσεις παιδαγωγικής μορφής σε συνεργασία με την Ε.Δ.Υ., ψυχολόγους, κοινωνικούς λειτουργούς, δίκτυα υποστήριξης. </a:t>
            </a:r>
          </a:p>
          <a:p>
            <a:pPr marL="285750" indent="-285750" algn="just">
              <a:lnSpc>
                <a:spcPct val="150000"/>
              </a:lnSpc>
              <a:buFont typeface="Wingdings" pitchFamily="2" charset="2"/>
              <a:buChar char="q"/>
            </a:pPr>
            <a:endParaRPr lang="el-GR" sz="1300"/>
          </a:p>
        </p:txBody>
      </p:sp>
      <p:sp>
        <p:nvSpPr>
          <p:cNvPr id="9" name="TextBox 8"/>
          <p:cNvSpPr txBox="1"/>
          <p:nvPr/>
        </p:nvSpPr>
        <p:spPr>
          <a:xfrm>
            <a:off x="4466590" y="3044279"/>
            <a:ext cx="6885614" cy="769441"/>
          </a:xfrm>
          <a:prstGeom prst="rect">
            <a:avLst/>
          </a:prstGeom>
          <a:noFill/>
        </p:spPr>
        <p:txBody>
          <a:bodyPr wrap="square" rtlCol="0">
            <a:spAutoFit/>
          </a:bodyPr>
          <a:lstStyle/>
          <a:p>
            <a:pPr algn="ctr"/>
            <a:r>
              <a:rPr lang="el-GR" sz="2200" b="1" i="1">
                <a:ea typeface="Lato" panose="020F0502020204030203" pitchFamily="34" charset="0"/>
                <a:cs typeface="Lato" panose="020F0502020204030203" pitchFamily="34" charset="0"/>
              </a:rPr>
              <a:t>Γ. Όταν υποβληθεί η αναφορά του περιστατικού</a:t>
            </a:r>
          </a:p>
          <a:p>
            <a:pPr algn="ctr"/>
            <a:r>
              <a:rPr lang="el-GR" sz="2200" b="1" i="1">
                <a:ea typeface="Lato" panose="020F0502020204030203" pitchFamily="34" charset="0"/>
                <a:cs typeface="Lato" panose="020F0502020204030203" pitchFamily="34" charset="0"/>
              </a:rPr>
              <a:t>Διαχείριση</a:t>
            </a:r>
          </a:p>
        </p:txBody>
      </p:sp>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459565" y="6322461"/>
            <a:ext cx="1425895" cy="399250"/>
          </a:xfrm>
          <a:prstGeom prst="rect">
            <a:avLst/>
          </a:prstGeom>
        </p:spPr>
      </p:pic>
    </p:spTree>
    <p:extLst>
      <p:ext uri="{BB962C8B-B14F-4D97-AF65-F5344CB8AC3E}">
        <p14:creationId xmlns:p14="http://schemas.microsoft.com/office/powerpoint/2010/main" val="128596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5" name="Google Shape;205;p8"/>
          <p:cNvPicPr preferRelativeResize="0"/>
          <p:nvPr/>
        </p:nvPicPr>
        <p:blipFill rotWithShape="1">
          <a:blip r:embed="rId3">
            <a:alphaModFix/>
          </a:blip>
          <a:srcRect/>
          <a:stretch/>
        </p:blipFill>
        <p:spPr>
          <a:xfrm>
            <a:off x="317599" y="432338"/>
            <a:ext cx="1693417" cy="446286"/>
          </a:xfrm>
          <a:prstGeom prst="rect">
            <a:avLst/>
          </a:prstGeom>
          <a:noFill/>
          <a:ln>
            <a:noFill/>
          </a:ln>
        </p:spPr>
      </p:pic>
      <p:pic>
        <p:nvPicPr>
          <p:cNvPr id="3" name="Εικόνα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1240502"/>
            <a:ext cx="4354620" cy="4430134"/>
          </a:xfrm>
          <a:prstGeom prst="rect">
            <a:avLst/>
          </a:prstGeom>
        </p:spPr>
      </p:pic>
      <p:pic>
        <p:nvPicPr>
          <p:cNvPr id="6" name="Εικόνα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41778" y="0"/>
            <a:ext cx="6502908" cy="1165415"/>
          </a:xfrm>
          <a:prstGeom prst="rect">
            <a:avLst/>
          </a:prstGeom>
        </p:spPr>
      </p:pic>
      <p:pic>
        <p:nvPicPr>
          <p:cNvPr id="7" name="Εικόνα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20658655">
            <a:off x="3406610" y="3297392"/>
            <a:ext cx="3902880" cy="3061336"/>
          </a:xfrm>
          <a:prstGeom prst="rect">
            <a:avLst/>
          </a:prstGeom>
        </p:spPr>
      </p:pic>
      <p:pic>
        <p:nvPicPr>
          <p:cNvPr id="9" name="Εικόνα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339360" y="1313020"/>
            <a:ext cx="4510469" cy="4623379"/>
          </a:xfrm>
          <a:prstGeom prst="rect">
            <a:avLst/>
          </a:prstGeom>
        </p:spPr>
      </p:pic>
      <p:pic>
        <p:nvPicPr>
          <p:cNvPr id="2" name="Εικόνα 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689160" y="6084004"/>
            <a:ext cx="2053880" cy="575086"/>
          </a:xfrm>
          <a:prstGeom prst="rect">
            <a:avLst/>
          </a:prstGeom>
        </p:spPr>
      </p:pic>
    </p:spTree>
    <p:extLst>
      <p:ext uri="{BB962C8B-B14F-4D97-AF65-F5344CB8AC3E}">
        <p14:creationId xmlns:p14="http://schemas.microsoft.com/office/powerpoint/2010/main" val="2277702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81735" y="1476007"/>
            <a:ext cx="5310265" cy="1197139"/>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p:cNvSpPr txBox="1"/>
          <p:nvPr/>
        </p:nvSpPr>
        <p:spPr>
          <a:xfrm>
            <a:off x="6881735" y="1793840"/>
            <a:ext cx="4893904" cy="400110"/>
          </a:xfrm>
          <a:prstGeom prst="rect">
            <a:avLst/>
          </a:prstGeom>
          <a:noFill/>
        </p:spPr>
        <p:txBody>
          <a:bodyPr wrap="none" rtlCol="0">
            <a:spAutoFit/>
          </a:bodyPr>
          <a:lstStyle/>
          <a:p>
            <a:r>
              <a:rPr lang="el-GR" sz="2000" spc="300">
                <a:solidFill>
                  <a:schemeClr val="bg1"/>
                </a:solidFill>
                <a:latin typeface="Lato Heavy" panose="020F0502020204030203" pitchFamily="34" charset="0"/>
                <a:ea typeface="Lato Heavy" panose="020F0502020204030203" pitchFamily="34" charset="0"/>
                <a:cs typeface="Lato Heavy" panose="020F0502020204030203" pitchFamily="34" charset="0"/>
              </a:rPr>
              <a:t>Σύνοψη Ενότητας/ Συμπεράσματα</a:t>
            </a:r>
            <a:endParaRPr lang="id-ID" sz="20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7" name="Straight Connector 6"/>
          <p:cNvCxnSpPr/>
          <p:nvPr/>
        </p:nvCxnSpPr>
        <p:spPr>
          <a:xfrm>
            <a:off x="7599066" y="3372224"/>
            <a:ext cx="73113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3" name="Θέση εικόνας 2"/>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
        <p:nvSpPr>
          <p:cNvPr id="11" name="Rectangle 4"/>
          <p:cNvSpPr/>
          <p:nvPr/>
        </p:nvSpPr>
        <p:spPr>
          <a:xfrm>
            <a:off x="0" y="5831840"/>
            <a:ext cx="6881735"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Εικόν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80" y="5911188"/>
            <a:ext cx="1697214" cy="449460"/>
          </a:xfrm>
          <a:prstGeom prst="rect">
            <a:avLst/>
          </a:prstGeom>
          <a:effectLst/>
        </p:spPr>
      </p:pic>
      <p:sp>
        <p:nvSpPr>
          <p:cNvPr id="5" name="Ορθογώνιο 4"/>
          <p:cNvSpPr/>
          <p:nvPr/>
        </p:nvSpPr>
        <p:spPr>
          <a:xfrm>
            <a:off x="5911272" y="3543340"/>
            <a:ext cx="6096000" cy="2723823"/>
          </a:xfrm>
          <a:prstGeom prst="rect">
            <a:avLst/>
          </a:prstGeom>
        </p:spPr>
        <p:txBody>
          <a:bodyPr>
            <a:spAutoFit/>
          </a:bodyPr>
          <a:lstStyle/>
          <a:p>
            <a:pPr marL="285750" indent="-285750">
              <a:lnSpc>
                <a:spcPct val="150000"/>
              </a:lnSpc>
              <a:buFont typeface="Wingdings" panose="05000000000000000000" pitchFamily="2" charset="2"/>
              <a:buChar char="Ø"/>
            </a:pPr>
            <a:r>
              <a:rPr lang="el-GR">
                <a:solidFill>
                  <a:srgbClr val="7F7F7F"/>
                </a:solidFill>
              </a:rPr>
              <a:t>Υπαρκτό και σημαντικό ζήτημα</a:t>
            </a:r>
            <a:endParaRPr lang="el-GR"/>
          </a:p>
          <a:p>
            <a:pPr marL="285750" indent="-285750">
              <a:lnSpc>
                <a:spcPct val="150000"/>
              </a:lnSpc>
              <a:buFont typeface="Wingdings" panose="05000000000000000000" pitchFamily="2" charset="2"/>
              <a:buChar char="Ø"/>
            </a:pPr>
            <a:r>
              <a:rPr lang="el-GR">
                <a:solidFill>
                  <a:srgbClr val="7F7F7F"/>
                </a:solidFill>
              </a:rPr>
              <a:t>«</a:t>
            </a:r>
            <a:r>
              <a:rPr lang="el-GR" err="1">
                <a:solidFill>
                  <a:srgbClr val="7F7F7F"/>
                </a:solidFill>
              </a:rPr>
              <a:t>Κάλλιον</a:t>
            </a:r>
            <a:r>
              <a:rPr lang="el-GR">
                <a:solidFill>
                  <a:srgbClr val="7F7F7F"/>
                </a:solidFill>
              </a:rPr>
              <a:t> το </a:t>
            </a:r>
            <a:r>
              <a:rPr lang="el-GR" err="1">
                <a:solidFill>
                  <a:srgbClr val="7F7F7F"/>
                </a:solidFill>
              </a:rPr>
              <a:t>προλαμβάνειν</a:t>
            </a:r>
            <a:r>
              <a:rPr lang="el-GR">
                <a:solidFill>
                  <a:srgbClr val="7F7F7F"/>
                </a:solidFill>
              </a:rPr>
              <a:t> ή το </a:t>
            </a:r>
            <a:r>
              <a:rPr lang="el-GR" err="1">
                <a:solidFill>
                  <a:srgbClr val="7F7F7F"/>
                </a:solidFill>
              </a:rPr>
              <a:t>θεραπεύειν</a:t>
            </a:r>
            <a:r>
              <a:rPr lang="el-GR">
                <a:solidFill>
                  <a:srgbClr val="7F7F7F"/>
                </a:solidFill>
              </a:rPr>
              <a:t>»</a:t>
            </a:r>
            <a:endParaRPr lang="el-GR"/>
          </a:p>
          <a:p>
            <a:pPr marL="285750" indent="-285750">
              <a:lnSpc>
                <a:spcPct val="150000"/>
              </a:lnSpc>
              <a:buFont typeface="Wingdings" panose="05000000000000000000" pitchFamily="2" charset="2"/>
              <a:buChar char="Ø"/>
            </a:pPr>
            <a:r>
              <a:rPr lang="el-GR">
                <a:solidFill>
                  <a:srgbClr val="7F7F7F"/>
                </a:solidFill>
              </a:rPr>
              <a:t>Ενεργοποίηση όλων των δυνάμεων και εργαλείων</a:t>
            </a:r>
            <a:endParaRPr lang="el-GR"/>
          </a:p>
          <a:p>
            <a:pPr marL="285750" indent="-285750">
              <a:lnSpc>
                <a:spcPct val="150000"/>
              </a:lnSpc>
              <a:buFont typeface="Wingdings" panose="05000000000000000000" pitchFamily="2" charset="2"/>
              <a:buChar char="Ø"/>
            </a:pPr>
            <a:r>
              <a:rPr lang="el-GR">
                <a:solidFill>
                  <a:srgbClr val="7F7F7F"/>
                </a:solidFill>
              </a:rPr>
              <a:t>Νομοθεσία - Ομάδες δράσης - Ενημέρωση - Συνεργασίες - Δίκτυα </a:t>
            </a:r>
            <a:endParaRPr lang="el-GR"/>
          </a:p>
          <a:p>
            <a:r>
              <a:rPr lang="el-GR"/>
              <a:t/>
            </a:r>
            <a:br>
              <a:rPr lang="el-GR"/>
            </a:br>
            <a:endParaRPr lang="el-GR"/>
          </a:p>
        </p:txBody>
      </p:sp>
      <p:pic>
        <p:nvPicPr>
          <p:cNvPr id="10" name="Εικόνα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877671" y="5961398"/>
            <a:ext cx="1425895" cy="399250"/>
          </a:xfrm>
          <a:prstGeom prst="rect">
            <a:avLst/>
          </a:prstGeom>
        </p:spPr>
      </p:pic>
    </p:spTree>
    <p:extLst>
      <p:ext uri="{BB962C8B-B14F-4D97-AF65-F5344CB8AC3E}">
        <p14:creationId xmlns:p14="http://schemas.microsoft.com/office/powerpoint/2010/main" val="1401992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39988" y="2800350"/>
            <a:ext cx="2351814"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6171032" y="3551826"/>
            <a:ext cx="5900198" cy="2895601"/>
          </a:xfrm>
          <a:prstGeom prst="rect">
            <a:avLst/>
          </a:prstGeom>
          <a:solidFill>
            <a:srgbClr val="00548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8" name="Rectangle 7"/>
          <p:cNvSpPr/>
          <p:nvPr/>
        </p:nvSpPr>
        <p:spPr>
          <a:xfrm>
            <a:off x="6868190" y="3814334"/>
            <a:ext cx="4630821" cy="2931572"/>
          </a:xfrm>
          <a:prstGeom prst="rect">
            <a:avLst/>
          </a:prstGeom>
        </p:spPr>
        <p:txBody>
          <a:bodyPr wrap="square">
            <a:spAutoFit/>
          </a:bodyPr>
          <a:lstStyle/>
          <a:p>
            <a:pPr algn="just" fontAlgn="base"/>
            <a:r>
              <a:rPr lang="el-GR" sz="900">
                <a:solidFill>
                  <a:schemeClr val="bg1"/>
                </a:solidFill>
              </a:rPr>
              <a:t>- </a:t>
            </a:r>
            <a:r>
              <a:rPr lang="en-US" sz="900" err="1">
                <a:solidFill>
                  <a:schemeClr val="bg1"/>
                </a:solidFill>
              </a:rPr>
              <a:t>Doudin</a:t>
            </a:r>
            <a:r>
              <a:rPr lang="en-US" sz="900">
                <a:solidFill>
                  <a:schemeClr val="bg1"/>
                </a:solidFill>
              </a:rPr>
              <a:t>, P.A. &amp; </a:t>
            </a:r>
            <a:r>
              <a:rPr lang="en-US" sz="900" err="1">
                <a:solidFill>
                  <a:schemeClr val="bg1"/>
                </a:solidFill>
              </a:rPr>
              <a:t>Erkohen-Marküs</a:t>
            </a:r>
            <a:r>
              <a:rPr lang="en-US" sz="900">
                <a:solidFill>
                  <a:schemeClr val="bg1"/>
                </a:solidFill>
              </a:rPr>
              <a:t>, M. (2000). </a:t>
            </a:r>
            <a:r>
              <a:rPr lang="en-US" sz="900" err="1">
                <a:solidFill>
                  <a:schemeClr val="bg1"/>
                </a:solidFill>
              </a:rPr>
              <a:t>Violences</a:t>
            </a:r>
            <a:r>
              <a:rPr lang="en-US" sz="900">
                <a:solidFill>
                  <a:schemeClr val="bg1"/>
                </a:solidFill>
              </a:rPr>
              <a:t> a l’ </a:t>
            </a:r>
            <a:r>
              <a:rPr lang="en-US" sz="900" err="1">
                <a:solidFill>
                  <a:schemeClr val="bg1"/>
                </a:solidFill>
              </a:rPr>
              <a:t>ecole</a:t>
            </a:r>
            <a:r>
              <a:rPr lang="en-US" sz="900">
                <a:solidFill>
                  <a:schemeClr val="bg1"/>
                </a:solidFill>
              </a:rPr>
              <a:t>. </a:t>
            </a:r>
            <a:r>
              <a:rPr lang="en-US" sz="900" err="1">
                <a:solidFill>
                  <a:schemeClr val="bg1"/>
                </a:solidFill>
              </a:rPr>
              <a:t>Fatalité</a:t>
            </a:r>
            <a:r>
              <a:rPr lang="en-US" sz="900">
                <a:solidFill>
                  <a:schemeClr val="bg1"/>
                </a:solidFill>
              </a:rPr>
              <a:t> </a:t>
            </a:r>
            <a:r>
              <a:rPr lang="en-US" sz="900" err="1">
                <a:solidFill>
                  <a:schemeClr val="bg1"/>
                </a:solidFill>
              </a:rPr>
              <a:t>ou</a:t>
            </a:r>
            <a:r>
              <a:rPr lang="en-US" sz="900">
                <a:solidFill>
                  <a:schemeClr val="bg1"/>
                </a:solidFill>
              </a:rPr>
              <a:t> </a:t>
            </a:r>
            <a:r>
              <a:rPr lang="en-US" sz="900" err="1">
                <a:solidFill>
                  <a:schemeClr val="bg1"/>
                </a:solidFill>
              </a:rPr>
              <a:t>défi</a:t>
            </a:r>
            <a:r>
              <a:rPr lang="en-US" sz="900">
                <a:solidFill>
                  <a:schemeClr val="bg1"/>
                </a:solidFill>
              </a:rPr>
              <a:t> </a:t>
            </a:r>
            <a:r>
              <a:rPr lang="en-US" sz="900" err="1">
                <a:solidFill>
                  <a:schemeClr val="bg1"/>
                </a:solidFill>
              </a:rPr>
              <a:t>Bruxelles</a:t>
            </a:r>
            <a:r>
              <a:rPr lang="en-US" sz="900">
                <a:solidFill>
                  <a:schemeClr val="bg1"/>
                </a:solidFill>
              </a:rPr>
              <a:t>: De </a:t>
            </a:r>
            <a:r>
              <a:rPr lang="en-US" sz="900" err="1">
                <a:solidFill>
                  <a:schemeClr val="bg1"/>
                </a:solidFill>
              </a:rPr>
              <a:t>Boeck</a:t>
            </a:r>
            <a:r>
              <a:rPr lang="en-US" sz="900">
                <a:solidFill>
                  <a:schemeClr val="bg1"/>
                </a:solidFill>
              </a:rPr>
              <a:t> </a:t>
            </a:r>
          </a:p>
          <a:p>
            <a:pPr algn="just" fontAlgn="base"/>
            <a:r>
              <a:rPr lang="el-GR" sz="900">
                <a:solidFill>
                  <a:schemeClr val="bg1"/>
                </a:solidFill>
              </a:rPr>
              <a:t>- </a:t>
            </a:r>
            <a:r>
              <a:rPr lang="en-US" sz="900" err="1">
                <a:solidFill>
                  <a:schemeClr val="bg1"/>
                </a:solidFill>
              </a:rPr>
              <a:t>Iuliana</a:t>
            </a:r>
            <a:r>
              <a:rPr lang="en-US" sz="900">
                <a:solidFill>
                  <a:schemeClr val="bg1"/>
                </a:solidFill>
              </a:rPr>
              <a:t>, </a:t>
            </a:r>
            <a:r>
              <a:rPr lang="en-US" sz="900" err="1">
                <a:solidFill>
                  <a:schemeClr val="bg1"/>
                </a:solidFill>
              </a:rPr>
              <a:t>Barna</a:t>
            </a:r>
            <a:r>
              <a:rPr lang="en-US" sz="900">
                <a:solidFill>
                  <a:schemeClr val="bg1"/>
                </a:solidFill>
              </a:rPr>
              <a:t> &amp; </a:t>
            </a:r>
            <a:r>
              <a:rPr lang="en-US" sz="900" err="1">
                <a:solidFill>
                  <a:schemeClr val="bg1"/>
                </a:solidFill>
              </a:rPr>
              <a:t>Mircea</a:t>
            </a:r>
            <a:r>
              <a:rPr lang="en-US" sz="900">
                <a:solidFill>
                  <a:schemeClr val="bg1"/>
                </a:solidFill>
              </a:rPr>
              <a:t>, </a:t>
            </a:r>
            <a:r>
              <a:rPr lang="en-US" sz="900" err="1">
                <a:solidFill>
                  <a:schemeClr val="bg1"/>
                </a:solidFill>
              </a:rPr>
              <a:t>Dragu</a:t>
            </a:r>
            <a:r>
              <a:rPr lang="en-US" sz="900">
                <a:solidFill>
                  <a:schemeClr val="bg1"/>
                </a:solidFill>
              </a:rPr>
              <a:t>. (2015). Psycho-pedagogical Counselling. An Important Stage in Students’ Teaching Career Orientation. Procedia - Social and Behavioral Sciences.</a:t>
            </a:r>
            <a:endParaRPr lang="el-GR" sz="900">
              <a:solidFill>
                <a:schemeClr val="bg1"/>
              </a:solidFill>
            </a:endParaRPr>
          </a:p>
          <a:p>
            <a:pPr algn="just" fontAlgn="base"/>
            <a:r>
              <a:rPr lang="el-GR" sz="900">
                <a:solidFill>
                  <a:schemeClr val="bg1"/>
                </a:solidFill>
              </a:rPr>
              <a:t>- </a:t>
            </a:r>
            <a:r>
              <a:rPr lang="en-US" sz="900">
                <a:solidFill>
                  <a:schemeClr val="bg1"/>
                </a:solidFill>
              </a:rPr>
              <a:t>Nickerson, A. B., </a:t>
            </a:r>
            <a:r>
              <a:rPr lang="en-US" sz="900" err="1">
                <a:solidFill>
                  <a:schemeClr val="bg1"/>
                </a:solidFill>
              </a:rPr>
              <a:t>Mele</a:t>
            </a:r>
            <a:r>
              <a:rPr lang="en-US" sz="900">
                <a:solidFill>
                  <a:schemeClr val="bg1"/>
                </a:solidFill>
              </a:rPr>
              <a:t>, D., &amp; </a:t>
            </a:r>
            <a:r>
              <a:rPr lang="en-US" sz="900" err="1">
                <a:solidFill>
                  <a:schemeClr val="bg1"/>
                </a:solidFill>
              </a:rPr>
              <a:t>Princiotta</a:t>
            </a:r>
            <a:r>
              <a:rPr lang="en-US" sz="900">
                <a:solidFill>
                  <a:schemeClr val="bg1"/>
                </a:solidFill>
              </a:rPr>
              <a:t>, D. (2008). Attachment and Bullying. School Psychology Quarterly, 23(4), 496–507.</a:t>
            </a:r>
            <a:endParaRPr lang="el-GR" sz="900">
              <a:solidFill>
                <a:schemeClr val="bg1"/>
              </a:solidFill>
            </a:endParaRPr>
          </a:p>
          <a:p>
            <a:pPr algn="just" fontAlgn="base"/>
            <a:r>
              <a:rPr lang="el-GR" sz="900">
                <a:solidFill>
                  <a:schemeClr val="bg1"/>
                </a:solidFill>
              </a:rPr>
              <a:t>- </a:t>
            </a:r>
            <a:r>
              <a:rPr lang="en-US" sz="900" err="1">
                <a:solidFill>
                  <a:schemeClr val="bg1"/>
                </a:solidFill>
              </a:rPr>
              <a:t>Olweus</a:t>
            </a:r>
            <a:r>
              <a:rPr lang="en-US" sz="900">
                <a:solidFill>
                  <a:schemeClr val="bg1"/>
                </a:solidFill>
              </a:rPr>
              <a:t>, D. (2009). </a:t>
            </a:r>
            <a:r>
              <a:rPr lang="el-GR" sz="900">
                <a:solidFill>
                  <a:schemeClr val="bg1"/>
                </a:solidFill>
              </a:rPr>
              <a:t>Εκφοβισμός και βία στο σχολείο: Τι γνωρίζουμε και τι μπορούμε να κάνουμε (</a:t>
            </a:r>
            <a:r>
              <a:rPr lang="el-GR" sz="900" err="1">
                <a:solidFill>
                  <a:schemeClr val="bg1"/>
                </a:solidFill>
              </a:rPr>
              <a:t>Επιμ</a:t>
            </a:r>
            <a:r>
              <a:rPr lang="el-GR" sz="900">
                <a:solidFill>
                  <a:schemeClr val="bg1"/>
                </a:solidFill>
              </a:rPr>
              <a:t>. Γ. </a:t>
            </a:r>
            <a:r>
              <a:rPr lang="el-GR" sz="900" err="1">
                <a:solidFill>
                  <a:schemeClr val="bg1"/>
                </a:solidFill>
              </a:rPr>
              <a:t>Τσιάντης</a:t>
            </a:r>
            <a:r>
              <a:rPr lang="el-GR" sz="900">
                <a:solidFill>
                  <a:schemeClr val="bg1"/>
                </a:solidFill>
              </a:rPr>
              <a:t>). Αθήνα: Εταιρεία Ψυχοκοινωνικής Υγείας του Παιδιού και του Εφήβου. (Έτος έκδοσης πρωτοτύπου:1993)</a:t>
            </a:r>
            <a:endParaRPr lang="en-US" sz="900">
              <a:solidFill>
                <a:schemeClr val="bg1"/>
              </a:solidFill>
            </a:endParaRPr>
          </a:p>
          <a:p>
            <a:pPr algn="just" fontAlgn="base"/>
            <a:r>
              <a:rPr lang="el-GR" sz="900">
                <a:solidFill>
                  <a:schemeClr val="bg1"/>
                </a:solidFill>
              </a:rPr>
              <a:t>- </a:t>
            </a:r>
            <a:r>
              <a:rPr lang="en-US" sz="900" err="1">
                <a:solidFill>
                  <a:schemeClr val="bg1"/>
                </a:solidFill>
              </a:rPr>
              <a:t>Olweus</a:t>
            </a:r>
            <a:r>
              <a:rPr lang="en-US" sz="900">
                <a:solidFill>
                  <a:schemeClr val="bg1"/>
                </a:solidFill>
              </a:rPr>
              <a:t>, D., &amp; Limber, S. P. (2010). Bullying in school: Evaluation and dissemination of the </a:t>
            </a:r>
            <a:r>
              <a:rPr lang="el-GR" sz="900">
                <a:solidFill>
                  <a:schemeClr val="bg1"/>
                </a:solidFill>
              </a:rPr>
              <a:t>- </a:t>
            </a:r>
            <a:r>
              <a:rPr lang="en-US" sz="900" err="1">
                <a:solidFill>
                  <a:schemeClr val="bg1"/>
                </a:solidFill>
              </a:rPr>
              <a:t>Olweus</a:t>
            </a:r>
            <a:r>
              <a:rPr lang="en-US" sz="900">
                <a:solidFill>
                  <a:schemeClr val="bg1"/>
                </a:solidFill>
              </a:rPr>
              <a:t> Bullying Prevention Program. American Journal of Orthopsychiatry, 80(1), 124–134.</a:t>
            </a:r>
          </a:p>
          <a:p>
            <a:pPr algn="just" fontAlgn="base"/>
            <a:r>
              <a:rPr lang="el-GR" sz="900">
                <a:solidFill>
                  <a:schemeClr val="bg1"/>
                </a:solidFill>
              </a:rPr>
              <a:t>- </a:t>
            </a:r>
            <a:r>
              <a:rPr lang="en-US" sz="900" err="1">
                <a:solidFill>
                  <a:schemeClr val="bg1"/>
                </a:solidFill>
              </a:rPr>
              <a:t>Poursanidou</a:t>
            </a:r>
            <a:r>
              <a:rPr lang="en-US" sz="900">
                <a:solidFill>
                  <a:schemeClr val="bg1"/>
                </a:solidFill>
              </a:rPr>
              <a:t>, K. (2015). School Community Participation: An Essential Component of Effective Anti-bullying Programs. International Journal of Humanities and Social Science, 5(9), 162–169.</a:t>
            </a:r>
            <a:endParaRPr lang="el-GR" sz="900">
              <a:solidFill>
                <a:schemeClr val="bg1"/>
              </a:solidFill>
            </a:endParaRPr>
          </a:p>
          <a:p>
            <a:pPr algn="just" fontAlgn="base"/>
            <a:r>
              <a:rPr lang="el-GR" sz="900">
                <a:solidFill>
                  <a:schemeClr val="bg1"/>
                </a:solidFill>
              </a:rPr>
              <a:t>- </a:t>
            </a:r>
            <a:r>
              <a:rPr lang="en-US" sz="900" err="1">
                <a:solidFill>
                  <a:schemeClr val="bg1"/>
                </a:solidFill>
              </a:rPr>
              <a:t>Thanos</a:t>
            </a:r>
            <a:r>
              <a:rPr lang="en-US" sz="900">
                <a:solidFill>
                  <a:schemeClr val="bg1"/>
                </a:solidFill>
              </a:rPr>
              <a:t>, T. (2017). Teachers' Perceptions on the Bullying Phenomenon in Primary Education. European Journal of Education Studies, 3(6), 236–251.</a:t>
            </a:r>
            <a:endParaRPr lang="el-GR" sz="900">
              <a:solidFill>
                <a:schemeClr val="bg1"/>
              </a:solidFill>
            </a:endParaRPr>
          </a:p>
          <a:p>
            <a:pPr algn="just" fontAlgn="base"/>
            <a:r>
              <a:rPr lang="el-GR" sz="900">
                <a:solidFill>
                  <a:schemeClr val="bg1"/>
                </a:solidFill>
              </a:rPr>
              <a:t>- </a:t>
            </a:r>
            <a:r>
              <a:rPr lang="en-US" sz="900" err="1">
                <a:solidFill>
                  <a:schemeClr val="bg1"/>
                </a:solidFill>
              </a:rPr>
              <a:t>Vlassi</a:t>
            </a:r>
            <a:r>
              <a:rPr lang="en-US" sz="900">
                <a:solidFill>
                  <a:schemeClr val="bg1"/>
                </a:solidFill>
              </a:rPr>
              <a:t>, M., &amp; </a:t>
            </a:r>
            <a:r>
              <a:rPr lang="en-US" sz="900" err="1">
                <a:solidFill>
                  <a:schemeClr val="bg1"/>
                </a:solidFill>
              </a:rPr>
              <a:t>Beka</a:t>
            </a:r>
            <a:r>
              <a:rPr lang="en-US" sz="900">
                <a:solidFill>
                  <a:schemeClr val="bg1"/>
                </a:solidFill>
              </a:rPr>
              <a:t>, A. (2016). The Role of Parents and School in the Prevention and Management of Bullying. European Journal of Education Studies, 2(9), 23–31.</a:t>
            </a:r>
          </a:p>
          <a:p>
            <a:pPr algn="just" fontAlgn="base"/>
            <a:endParaRPr lang="en-US" sz="900">
              <a:solidFill>
                <a:schemeClr val="bg1"/>
              </a:solidFill>
            </a:endParaRPr>
          </a:p>
          <a:p>
            <a:pPr algn="just" fontAlgn="base"/>
            <a:endParaRPr lang="en-US" sz="900">
              <a:solidFill>
                <a:schemeClr val="bg1"/>
              </a:solidFill>
            </a:endParaRPr>
          </a:p>
          <a:p>
            <a:pPr algn="just">
              <a:lnSpc>
                <a:spcPct val="150000"/>
              </a:lnSpc>
            </a:pPr>
            <a:endParaRPr lang="id-ID" sz="9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7315932" y="2800009"/>
            <a:ext cx="3482172" cy="461665"/>
          </a:xfrm>
          <a:prstGeom prst="rect">
            <a:avLst/>
          </a:prstGeom>
          <a:noFill/>
        </p:spPr>
        <p:txBody>
          <a:bodyPr wrap="none" rtlCol="0">
            <a:spAutoFit/>
          </a:bodyPr>
          <a:lstStyle/>
          <a:p>
            <a:pPr algn="ctr"/>
            <a:r>
              <a:rPr lang="el-GR" sz="2400"/>
              <a:t>Βιβλιογραφικές Αναφορές</a:t>
            </a:r>
            <a:endParaRPr lang="id-ID" sz="2400" spc="3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cxnSp>
        <p:nvCxnSpPr>
          <p:cNvPr id="10" name="Straight Connector 9"/>
          <p:cNvCxnSpPr/>
          <p:nvPr/>
        </p:nvCxnSpPr>
        <p:spPr>
          <a:xfrm>
            <a:off x="6950367" y="3670466"/>
            <a:ext cx="7311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Θέση εικόνας 3"/>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grpSp>
        <p:nvGrpSpPr>
          <p:cNvPr id="5" name="Ομάδα 4"/>
          <p:cNvGrpSpPr/>
          <p:nvPr/>
        </p:nvGrpSpPr>
        <p:grpSpPr>
          <a:xfrm>
            <a:off x="0" y="-8730"/>
            <a:ext cx="2362200" cy="1088668"/>
            <a:chOff x="0" y="-8730"/>
            <a:chExt cx="3417013" cy="1574800"/>
          </a:xfrm>
        </p:grpSpPr>
        <p:sp>
          <p:nvSpPr>
            <p:cNvPr id="15" name="Ορθογώνιο 14"/>
            <p:cNvSpPr/>
            <p:nvPr/>
          </p:nvSpPr>
          <p:spPr>
            <a:xfrm>
              <a:off x="0" y="-8730"/>
              <a:ext cx="3417013"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Εικόνα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08" y="445539"/>
              <a:ext cx="2574165" cy="681696"/>
            </a:xfrm>
            <a:prstGeom prst="rect">
              <a:avLst/>
            </a:prstGeom>
            <a:effectLst/>
          </p:spPr>
        </p:pic>
      </p:grpSp>
      <p:pic>
        <p:nvPicPr>
          <p:cNvPr id="12" name="Εικόνα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72100" y="335979"/>
            <a:ext cx="1425895" cy="399250"/>
          </a:xfrm>
          <a:prstGeom prst="rect">
            <a:avLst/>
          </a:prstGeom>
        </p:spPr>
      </p:pic>
    </p:spTree>
    <p:extLst>
      <p:ext uri="{BB962C8B-B14F-4D97-AF65-F5344CB8AC3E}">
        <p14:creationId xmlns:p14="http://schemas.microsoft.com/office/powerpoint/2010/main" val="3566403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FDEE3"/>
        </a:solidFill>
        <a:effectLst/>
      </p:bgPr>
    </p:bg>
    <p:spTree>
      <p:nvGrpSpPr>
        <p:cNvPr id="1" name=""/>
        <p:cNvGrpSpPr/>
        <p:nvPr/>
      </p:nvGrpSpPr>
      <p:grpSpPr>
        <a:xfrm>
          <a:off x="0" y="0"/>
          <a:ext cx="0" cy="0"/>
          <a:chOff x="0" y="0"/>
          <a:chExt cx="0" cy="0"/>
        </a:xfrm>
      </p:grpSpPr>
      <p:sp>
        <p:nvSpPr>
          <p:cNvPr id="7" name="Rectangle 6"/>
          <p:cNvSpPr/>
          <p:nvPr/>
        </p:nvSpPr>
        <p:spPr>
          <a:xfrm>
            <a:off x="-1" y="2802426"/>
            <a:ext cx="8734097" cy="1476475"/>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4" name="TextBox 3"/>
          <p:cNvSpPr txBox="1"/>
          <p:nvPr/>
        </p:nvSpPr>
        <p:spPr>
          <a:xfrm>
            <a:off x="4660545" y="2933562"/>
            <a:ext cx="4073551" cy="830997"/>
          </a:xfrm>
          <a:prstGeom prst="rect">
            <a:avLst/>
          </a:prstGeom>
          <a:noFill/>
        </p:spPr>
        <p:txBody>
          <a:bodyPr wrap="none" rtlCol="0">
            <a:spAutoFit/>
          </a:bodyPr>
          <a:lstStyle/>
          <a:p>
            <a:r>
              <a:rPr lang="el-GR" sz="4800">
                <a:solidFill>
                  <a:schemeClr val="bg1"/>
                </a:solidFill>
                <a:latin typeface="Lato Heavy" panose="020F0502020204030203" pitchFamily="34" charset="0"/>
                <a:ea typeface="Lato Heavy" panose="020F0502020204030203" pitchFamily="34" charset="0"/>
                <a:cs typeface="Lato Heavy" panose="020F0502020204030203" pitchFamily="34" charset="0"/>
              </a:rPr>
              <a:t>Ευχαριστούμε</a:t>
            </a:r>
            <a:endParaRPr lang="id-ID" sz="480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6" name="TextBox 5"/>
          <p:cNvSpPr txBox="1"/>
          <p:nvPr/>
        </p:nvSpPr>
        <p:spPr>
          <a:xfrm>
            <a:off x="4715047" y="3764559"/>
            <a:ext cx="2111475" cy="338554"/>
          </a:xfrm>
          <a:prstGeom prst="rect">
            <a:avLst/>
          </a:prstGeom>
          <a:noFill/>
        </p:spPr>
        <p:txBody>
          <a:bodyPr wrap="none" rtlCol="0">
            <a:spAutoFit/>
          </a:bodyPr>
          <a:lstStyle/>
          <a:p>
            <a:r>
              <a:rPr lang="el-GR" sz="1600">
                <a:solidFill>
                  <a:schemeClr val="bg1"/>
                </a:solidFill>
                <a:latin typeface="Lato" panose="020F0502020204030203" pitchFamily="34" charset="0"/>
                <a:ea typeface="Lato" panose="020F0502020204030203" pitchFamily="34" charset="0"/>
                <a:cs typeface="Lato" panose="020F0502020204030203" pitchFamily="34" charset="0"/>
              </a:rPr>
              <a:t>για την προσοχή σας</a:t>
            </a:r>
            <a:endParaRPr lang="id-ID" sz="16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3" name="Rectangle 4"/>
          <p:cNvSpPr/>
          <p:nvPr/>
        </p:nvSpPr>
        <p:spPr>
          <a:xfrm>
            <a:off x="8734096" y="5831840"/>
            <a:ext cx="3457903" cy="607060"/>
          </a:xfrm>
          <a:prstGeom prst="rect">
            <a:avLst/>
          </a:prstGeom>
          <a:solidFill>
            <a:srgbClr val="0054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Εικόνα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325" y="5911188"/>
            <a:ext cx="1697214" cy="449460"/>
          </a:xfrm>
          <a:prstGeom prst="rect">
            <a:avLst/>
          </a:prstGeom>
          <a:effectLst/>
        </p:spPr>
      </p:pic>
      <p:pic>
        <p:nvPicPr>
          <p:cNvPr id="8" name="Εικόνα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97436" y="6023494"/>
            <a:ext cx="1204124" cy="337154"/>
          </a:xfrm>
          <a:prstGeom prst="rect">
            <a:avLst/>
          </a:prstGeom>
        </p:spPr>
      </p:pic>
    </p:spTree>
    <p:extLst>
      <p:ext uri="{BB962C8B-B14F-4D97-AF65-F5344CB8AC3E}">
        <p14:creationId xmlns:p14="http://schemas.microsoft.com/office/powerpoint/2010/main" val="2653776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8611ED2A-2190-F2E9-6399-58F67A0E5CFA}"/>
              </a:ext>
            </a:extLst>
          </p:cNvPr>
          <p:cNvSpPr/>
          <p:nvPr/>
        </p:nvSpPr>
        <p:spPr>
          <a:xfrm>
            <a:off x="-1" y="-8730"/>
            <a:ext cx="3438525" cy="1574800"/>
          </a:xfrm>
          <a:prstGeom prst="rect">
            <a:avLst/>
          </a:prstGeom>
          <a:solidFill>
            <a:srgbClr val="0054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6" name="Εικόνα 5">
            <a:extLst>
              <a:ext uri="{FF2B5EF4-FFF2-40B4-BE49-F238E27FC236}">
                <a16:creationId xmlns:a16="http://schemas.microsoft.com/office/drawing/2014/main" id="{7A176DFD-CEF4-A1D5-BBCF-BF102A6C8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35" y="455016"/>
            <a:ext cx="2574165" cy="681696"/>
          </a:xfrm>
          <a:prstGeom prst="rect">
            <a:avLst/>
          </a:prstGeom>
          <a:effectLst/>
        </p:spPr>
      </p:pic>
      <p:sp>
        <p:nvSpPr>
          <p:cNvPr id="8" name="TextBox 7">
            <a:extLst>
              <a:ext uri="{FF2B5EF4-FFF2-40B4-BE49-F238E27FC236}">
                <a16:creationId xmlns:a16="http://schemas.microsoft.com/office/drawing/2014/main" id="{EC0CF421-1670-6163-A00C-C713E81E5548}"/>
              </a:ext>
            </a:extLst>
          </p:cNvPr>
          <p:cNvSpPr txBox="1"/>
          <p:nvPr/>
        </p:nvSpPr>
        <p:spPr>
          <a:xfrm>
            <a:off x="164400" y="3476096"/>
            <a:ext cx="6043214" cy="1015663"/>
          </a:xfrm>
          <a:prstGeom prst="rect">
            <a:avLst/>
          </a:prstGeom>
          <a:noFill/>
        </p:spPr>
        <p:txBody>
          <a:bodyPr wrap="square" rtlCol="0">
            <a:spAutoFit/>
          </a:bodyPr>
          <a:lstStyle/>
          <a:p>
            <a:pPr algn="ctr"/>
            <a:r>
              <a:rPr lang="el-GR" sz="2000" b="1" dirty="0">
                <a:latin typeface="Arial Black" panose="020B0A04020102020204" pitchFamily="34" charset="0"/>
                <a:ea typeface="Lato" panose="020F0502020204030203" pitchFamily="34" charset="0"/>
                <a:cs typeface="Lato" panose="020F0502020204030203" pitchFamily="34" charset="0"/>
              </a:rPr>
              <a:t>Επιμόρφωση για την </a:t>
            </a:r>
          </a:p>
          <a:p>
            <a:pPr algn="ctr"/>
            <a:r>
              <a:rPr lang="el-GR" sz="2000" b="1" dirty="0" err="1">
                <a:latin typeface="Arial Black" panose="020B0A04020102020204" pitchFamily="34" charset="0"/>
                <a:ea typeface="Lato" panose="020F0502020204030203" pitchFamily="34" charset="0"/>
                <a:cs typeface="Lato" panose="020F0502020204030203" pitchFamily="34" charset="0"/>
              </a:rPr>
              <a:t>Ενδοσχολική</a:t>
            </a:r>
            <a:r>
              <a:rPr lang="el-GR" sz="2000" b="1" dirty="0">
                <a:latin typeface="Arial Black" panose="020B0A04020102020204" pitchFamily="34" charset="0"/>
                <a:ea typeface="Lato" panose="020F0502020204030203" pitchFamily="34" charset="0"/>
                <a:cs typeface="Lato" panose="020F0502020204030203" pitchFamily="34" charset="0"/>
              </a:rPr>
              <a:t> Βία και τον Εκφοβισμό (Ε.ΒΙ.Ε.)</a:t>
            </a:r>
            <a:endParaRPr lang="id-ID" sz="2000" b="1" dirty="0">
              <a:latin typeface="Arial Black" panose="020B0A04020102020204" pitchFamily="34" charset="0"/>
              <a:ea typeface="Lato" panose="020F0502020204030203" pitchFamily="34" charset="0"/>
              <a:cs typeface="Lato" panose="020F0502020204030203" pitchFamily="34" charset="0"/>
            </a:endParaRPr>
          </a:p>
        </p:txBody>
      </p:sp>
      <p:pic>
        <p:nvPicPr>
          <p:cNvPr id="12" name="Εικόνα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66082" y="2499120"/>
            <a:ext cx="2333693" cy="653433"/>
          </a:xfrm>
          <a:prstGeom prst="rect">
            <a:avLst/>
          </a:prstGeom>
        </p:spPr>
      </p:pic>
      <p:sp>
        <p:nvSpPr>
          <p:cNvPr id="13" name="TextBox 12">
            <a:extLst>
              <a:ext uri="{FF2B5EF4-FFF2-40B4-BE49-F238E27FC236}">
                <a16:creationId xmlns:a16="http://schemas.microsoft.com/office/drawing/2014/main" id="{BB40C897-DAE8-E483-AEBA-B94D118CA0EB}"/>
              </a:ext>
            </a:extLst>
          </p:cNvPr>
          <p:cNvSpPr txBox="1"/>
          <p:nvPr/>
        </p:nvSpPr>
        <p:spPr>
          <a:xfrm>
            <a:off x="7198361" y="795864"/>
            <a:ext cx="4094480" cy="400110"/>
          </a:xfrm>
          <a:prstGeom prst="rect">
            <a:avLst/>
          </a:prstGeom>
          <a:solidFill>
            <a:schemeClr val="accent1">
              <a:lumMod val="40000"/>
              <a:lumOff val="60000"/>
            </a:schemeClr>
          </a:solidFill>
          <a:ln>
            <a:noFill/>
          </a:ln>
        </p:spPr>
        <p:txBody>
          <a:bodyPr wrap="square" rtlCol="0">
            <a:spAutoFit/>
          </a:bodyPr>
          <a:lstStyle/>
          <a:p>
            <a:pPr algn="ctr"/>
            <a:r>
              <a:rPr lang="el-GR" sz="2000" b="1" dirty="0"/>
              <a:t>Εκπόνηση Επιμορφωτικού  Υλικού</a:t>
            </a:r>
          </a:p>
        </p:txBody>
      </p:sp>
      <p:sp>
        <p:nvSpPr>
          <p:cNvPr id="14" name="TextBox 13">
            <a:extLst>
              <a:ext uri="{FF2B5EF4-FFF2-40B4-BE49-F238E27FC236}">
                <a16:creationId xmlns:a16="http://schemas.microsoft.com/office/drawing/2014/main" id="{186CD0F0-E736-AE17-AC68-FAF4AACC9E48}"/>
              </a:ext>
            </a:extLst>
          </p:cNvPr>
          <p:cNvSpPr txBox="1"/>
          <p:nvPr/>
        </p:nvSpPr>
        <p:spPr>
          <a:xfrm>
            <a:off x="6207614" y="1348509"/>
            <a:ext cx="2955636" cy="4431983"/>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Σύμβουλοι ΙΕΠ</a:t>
            </a:r>
          </a:p>
          <a:p>
            <a:pPr algn="ctr"/>
            <a:endParaRPr lang="el-GR" sz="12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Αφεντουλίδου</a:t>
            </a:r>
            <a:r>
              <a:rPr lang="el-GR" b="1" dirty="0">
                <a:solidFill>
                  <a:srgbClr val="000000"/>
                </a:solidFill>
                <a:latin typeface="Calibri" panose="020F0502020204030204" pitchFamily="34" charset="0"/>
                <a:cs typeface="Times New Roman" panose="02020603050405020304" pitchFamily="18" charset="0"/>
              </a:rPr>
              <a:t> Άννα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Βούρβουλη</a:t>
            </a:r>
            <a:r>
              <a:rPr lang="el-GR" b="1" dirty="0">
                <a:solidFill>
                  <a:srgbClr val="000000"/>
                </a:solidFill>
                <a:latin typeface="Calibri" panose="020F0502020204030204" pitchFamily="34" charset="0"/>
                <a:cs typeface="Times New Roman" panose="02020603050405020304" pitchFamily="18" charset="0"/>
              </a:rPr>
              <a:t> Σταυρούλα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Γελαστοπούλου</a:t>
            </a:r>
            <a:r>
              <a:rPr lang="el-GR" b="1" dirty="0">
                <a:solidFill>
                  <a:srgbClr val="000000"/>
                </a:solidFill>
                <a:latin typeface="Calibri" panose="020F0502020204030204" pitchFamily="34" charset="0"/>
                <a:cs typeface="Times New Roman" panose="02020603050405020304" pitchFamily="18" charset="0"/>
              </a:rPr>
              <a:t> Μαρία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Καλογηράτου</a:t>
            </a:r>
            <a:r>
              <a:rPr lang="el-GR" b="1" dirty="0">
                <a:solidFill>
                  <a:srgbClr val="000000"/>
                </a:solidFill>
                <a:latin typeface="Calibri" panose="020F0502020204030204" pitchFamily="34" charset="0"/>
                <a:cs typeface="Times New Roman" panose="02020603050405020304" pitchFamily="18" charset="0"/>
              </a:rPr>
              <a:t> Ευαγγελία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Καραγιάννη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Κλημεντιώτη</a:t>
            </a:r>
            <a:r>
              <a:rPr lang="el-GR" b="1" dirty="0">
                <a:solidFill>
                  <a:srgbClr val="000000"/>
                </a:solidFill>
                <a:latin typeface="Calibri" panose="020F0502020204030204" pitchFamily="34" charset="0"/>
                <a:cs typeface="Times New Roman" panose="02020603050405020304" pitchFamily="18" charset="0"/>
              </a:rPr>
              <a:t> Χριστίνα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Μίνη</a:t>
            </a:r>
            <a:r>
              <a:rPr lang="el-GR" b="1" dirty="0">
                <a:solidFill>
                  <a:srgbClr val="000000"/>
                </a:solidFill>
                <a:latin typeface="Calibri" panose="020F0502020204030204" pitchFamily="34" charset="0"/>
                <a:cs typeface="Times New Roman" panose="02020603050405020304" pitchFamily="18" charset="0"/>
              </a:rPr>
              <a:t> </a:t>
            </a:r>
            <a:r>
              <a:rPr lang="el-GR" b="1" dirty="0" err="1">
                <a:solidFill>
                  <a:srgbClr val="000000"/>
                </a:solidFill>
                <a:latin typeface="Calibri" panose="020F0502020204030204" pitchFamily="34" charset="0"/>
                <a:cs typeface="Times New Roman" panose="02020603050405020304" pitchFamily="18" charset="0"/>
              </a:rPr>
              <a:t>Πάμελα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Νίκα Μαρία</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Παπαγεωργίου Σοφία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Πήλιουρας</a:t>
            </a:r>
            <a:r>
              <a:rPr lang="el-GR" b="1" dirty="0">
                <a:solidFill>
                  <a:srgbClr val="000000"/>
                </a:solidFill>
                <a:latin typeface="Calibri" panose="020F0502020204030204" pitchFamily="34" charset="0"/>
                <a:cs typeface="Times New Roman" panose="02020603050405020304" pitchFamily="18" charset="0"/>
              </a:rPr>
              <a:t> Παναγιώτης</a:t>
            </a:r>
          </a:p>
          <a:p>
            <a:pPr marL="285750" indent="-285750">
              <a:buFont typeface="Arial" panose="020B0604020202020204" pitchFamily="34" charset="0"/>
              <a:buChar char="•"/>
            </a:pPr>
            <a:r>
              <a:rPr lang="el-GR" b="1" dirty="0" err="1" smtClean="0">
                <a:solidFill>
                  <a:srgbClr val="000000"/>
                </a:solidFill>
                <a:latin typeface="Calibri" panose="020F0502020204030204" pitchFamily="34" charset="0"/>
                <a:cs typeface="Times New Roman" panose="02020603050405020304" pitchFamily="18" charset="0"/>
              </a:rPr>
              <a:t>Συκά</a:t>
            </a:r>
            <a:r>
              <a:rPr lang="el-GR" b="1" dirty="0" smtClean="0">
                <a:solidFill>
                  <a:srgbClr val="000000"/>
                </a:solidFill>
                <a:latin typeface="Calibri" panose="020F0502020204030204" pitchFamily="34" charset="0"/>
                <a:cs typeface="Times New Roman" panose="02020603050405020304" pitchFamily="18" charset="0"/>
              </a:rPr>
              <a:t> </a:t>
            </a:r>
            <a:r>
              <a:rPr lang="el-GR" b="1" dirty="0">
                <a:solidFill>
                  <a:srgbClr val="000000"/>
                </a:solidFill>
                <a:latin typeface="Calibri" panose="020F0502020204030204" pitchFamily="34" charset="0"/>
                <a:cs typeface="Times New Roman" panose="02020603050405020304" pitchFamily="18" charset="0"/>
              </a:rPr>
              <a:t>Χριστίνα-</a:t>
            </a:r>
            <a:r>
              <a:rPr lang="el-GR" b="1" dirty="0" err="1">
                <a:solidFill>
                  <a:srgbClr val="000000"/>
                </a:solidFill>
                <a:latin typeface="Calibri" panose="020F0502020204030204" pitchFamily="34" charset="0"/>
                <a:cs typeface="Times New Roman" panose="02020603050405020304" pitchFamily="18" charset="0"/>
              </a:rPr>
              <a:t>Ερριέττα</a:t>
            </a:r>
            <a:endParaRPr lang="el-GR" b="1" dirty="0">
              <a:solidFill>
                <a:srgbClr val="000000"/>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Χαραλαμπίδου Παυλίνα</a:t>
            </a:r>
          </a:p>
          <a:p>
            <a:pPr marL="285750" indent="-285750">
              <a:buFont typeface="Arial" panose="020B0604020202020204" pitchFamily="34" charset="0"/>
              <a:buChar char="•"/>
            </a:pPr>
            <a:r>
              <a:rPr lang="el-GR" b="1" dirty="0" err="1">
                <a:solidFill>
                  <a:srgbClr val="000000"/>
                </a:solidFill>
                <a:latin typeface="Calibri" panose="020F0502020204030204" pitchFamily="34" charset="0"/>
                <a:cs typeface="Times New Roman" panose="02020603050405020304" pitchFamily="18" charset="0"/>
              </a:rPr>
              <a:t>Χαντζούλη</a:t>
            </a:r>
            <a:r>
              <a:rPr lang="el-GR" b="1" dirty="0">
                <a:solidFill>
                  <a:srgbClr val="000000"/>
                </a:solidFill>
                <a:latin typeface="Calibri" panose="020F0502020204030204" pitchFamily="34" charset="0"/>
                <a:cs typeface="Times New Roman" panose="02020603050405020304" pitchFamily="18" charset="0"/>
              </a:rPr>
              <a:t> Ελένη</a:t>
            </a:r>
          </a:p>
          <a:p>
            <a:pPr marL="285750" indent="-285750">
              <a:buFont typeface="Arial" panose="020B0604020202020204" pitchFamily="34" charset="0"/>
              <a:buChar char="•"/>
            </a:pPr>
            <a:r>
              <a:rPr lang="el-GR" b="1" dirty="0">
                <a:solidFill>
                  <a:srgbClr val="000000"/>
                </a:solidFill>
                <a:latin typeface="Calibri" panose="020F0502020204030204" pitchFamily="34" charset="0"/>
                <a:cs typeface="Times New Roman" panose="02020603050405020304" pitchFamily="18" charset="0"/>
              </a:rPr>
              <a:t>Χριστοδούλου Νικόλαος </a:t>
            </a:r>
          </a:p>
        </p:txBody>
      </p:sp>
      <p:sp>
        <p:nvSpPr>
          <p:cNvPr id="15" name="TextBox 14">
            <a:extLst>
              <a:ext uri="{FF2B5EF4-FFF2-40B4-BE49-F238E27FC236}">
                <a16:creationId xmlns:a16="http://schemas.microsoft.com/office/drawing/2014/main" id="{9D2F4EAA-ACC6-39AE-BACE-4C3ABCD3F8B9}"/>
              </a:ext>
            </a:extLst>
          </p:cNvPr>
          <p:cNvSpPr txBox="1"/>
          <p:nvPr/>
        </p:nvSpPr>
        <p:spPr>
          <a:xfrm>
            <a:off x="9231746" y="1348509"/>
            <a:ext cx="2865296" cy="1754326"/>
          </a:xfrm>
          <a:prstGeom prst="rect">
            <a:avLst/>
          </a:prstGeom>
          <a:noFill/>
          <a:ln w="25400">
            <a:noFill/>
          </a:ln>
        </p:spPr>
        <p:txBody>
          <a:bodyPr wrap="square" rtlCol="0">
            <a:spAutoFit/>
          </a:bodyPr>
          <a:lstStyle/>
          <a:p>
            <a:pPr algn="ctr"/>
            <a:r>
              <a:rPr lang="el-GR" sz="1800" b="1" u="sng"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Στελέχη Υ.ΠΑΙ.Θ.Α.</a:t>
            </a:r>
          </a:p>
          <a:p>
            <a:pPr algn="ctr"/>
            <a:endParaRPr lang="el-GR" sz="1800" dirty="0">
              <a:solidFill>
                <a:srgbClr val="C0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Μαρούδας Ηλίας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Νικολόπουλος Βασίλειος</a:t>
            </a:r>
            <a:endParaRPr lang="el-GR"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l-GR" sz="18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Ρέντζη</a:t>
            </a:r>
            <a:r>
              <a:rPr lang="el-GR"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Αργυρώ</a:t>
            </a:r>
            <a:endParaRPr lang="el-GR" sz="1800" dirty="0">
              <a:effectLst/>
              <a:latin typeface="Times New Roman" panose="02020603050405020304" pitchFamily="18" charset="0"/>
              <a:ea typeface="Times New Roman" panose="02020603050405020304" pitchFamily="18" charset="0"/>
            </a:endParaRPr>
          </a:p>
          <a:p>
            <a:pPr algn="ctr"/>
            <a:endParaRPr lang="el-GR" dirty="0"/>
          </a:p>
        </p:txBody>
      </p:sp>
    </p:spTree>
    <p:extLst>
      <p:ext uri="{BB962C8B-B14F-4D97-AF65-F5344CB8AC3E}">
        <p14:creationId xmlns:p14="http://schemas.microsoft.com/office/powerpoint/2010/main" val="306083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7599" y="432337"/>
            <a:ext cx="2922350" cy="770161"/>
          </a:xfrm>
          <a:prstGeom prst="rect">
            <a:avLst/>
          </a:prstGeom>
        </p:spPr>
      </p:pic>
      <p:pic>
        <p:nvPicPr>
          <p:cNvPr id="6" name="Εικόνα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98871" y="423036"/>
            <a:ext cx="3463276" cy="969716"/>
          </a:xfrm>
          <a:prstGeom prst="rect">
            <a:avLst/>
          </a:prstGeom>
        </p:spPr>
      </p:pic>
      <p:sp>
        <p:nvSpPr>
          <p:cNvPr id="9" name="TextBox 8"/>
          <p:cNvSpPr txBox="1"/>
          <p:nvPr/>
        </p:nvSpPr>
        <p:spPr>
          <a:xfrm>
            <a:off x="726589" y="2972927"/>
            <a:ext cx="2854036" cy="707886"/>
          </a:xfrm>
          <a:prstGeom prst="rect">
            <a:avLst/>
          </a:prstGeom>
          <a:noFill/>
        </p:spPr>
        <p:txBody>
          <a:bodyPr wrap="square" rtlCol="0">
            <a:spAutoFit/>
          </a:bodyPr>
          <a:lstStyle/>
          <a:p>
            <a:pPr fontAlgn="base"/>
            <a:r>
              <a:rPr lang="el-GR" sz="2000" b="1" dirty="0"/>
              <a:t>Με εκφοβίζουν στο σχολείο. Τι να κάνω;</a:t>
            </a:r>
          </a:p>
        </p:txBody>
      </p:sp>
      <p:pic>
        <p:nvPicPr>
          <p:cNvPr id="11" name="Εικόνα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38392" y="1392752"/>
            <a:ext cx="3362036" cy="3362036"/>
          </a:xfrm>
          <a:prstGeom prst="rect">
            <a:avLst/>
          </a:prstGeom>
        </p:spPr>
      </p:pic>
      <p:sp>
        <p:nvSpPr>
          <p:cNvPr id="12" name="Ορθογώνιο 11"/>
          <p:cNvSpPr/>
          <p:nvPr/>
        </p:nvSpPr>
        <p:spPr>
          <a:xfrm>
            <a:off x="2970874" y="5250447"/>
            <a:ext cx="5697072" cy="646331"/>
          </a:xfrm>
          <a:prstGeom prst="rect">
            <a:avLst/>
          </a:prstGeom>
        </p:spPr>
        <p:txBody>
          <a:bodyPr wrap="none">
            <a:spAutoFit/>
          </a:bodyPr>
          <a:lstStyle/>
          <a:p>
            <a:r>
              <a:rPr lang="el-GR" dirty="0">
                <a:hlinkClick r:id="rId5"/>
              </a:rPr>
              <a:t>https://padlet.com/pamelam312_/padlet-1etbl0pt5bg0l3y</a:t>
            </a:r>
            <a:endParaRPr lang="el-GR" dirty="0"/>
          </a:p>
          <a:p>
            <a:endParaRPr lang="el-GR" dirty="0"/>
          </a:p>
        </p:txBody>
      </p:sp>
    </p:spTree>
    <p:extLst>
      <p:ext uri="{BB962C8B-B14F-4D97-AF65-F5344CB8AC3E}">
        <p14:creationId xmlns:p14="http://schemas.microsoft.com/office/powerpoint/2010/main" val="3575946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1139"/>
            <a:ext cx="6655186" cy="3859823"/>
          </a:xfrm>
          <a:prstGeom prst="rect">
            <a:avLst/>
          </a:prstGeom>
        </p:spPr>
      </p:pic>
      <p:pic>
        <p:nvPicPr>
          <p:cNvPr id="3" name="Εικόνα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55186" y="11139"/>
            <a:ext cx="5535403" cy="3104246"/>
          </a:xfrm>
          <a:prstGeom prst="rect">
            <a:avLst/>
          </a:prstGeom>
        </p:spPr>
      </p:pic>
      <p:pic>
        <p:nvPicPr>
          <p:cNvPr id="8" name="Εικόνα 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655186" y="3115385"/>
            <a:ext cx="5535403" cy="3742615"/>
          </a:xfrm>
          <a:prstGeom prst="rect">
            <a:avLst/>
          </a:prstGeom>
        </p:spPr>
      </p:pic>
      <p:pic>
        <p:nvPicPr>
          <p:cNvPr id="4" name="Εικόνα 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44193" y="4613129"/>
            <a:ext cx="5366800" cy="1502704"/>
          </a:xfrm>
          <a:prstGeom prst="rect">
            <a:avLst/>
          </a:prstGeom>
        </p:spPr>
      </p:pic>
    </p:spTree>
    <p:extLst>
      <p:ext uri="{BB962C8B-B14F-4D97-AF65-F5344CB8AC3E}">
        <p14:creationId xmlns:p14="http://schemas.microsoft.com/office/powerpoint/2010/main" val="4020127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 y="-1"/>
            <a:ext cx="6162001" cy="4783015"/>
          </a:xfrm>
          <a:prstGeom prst="rect">
            <a:avLst/>
          </a:prstGeom>
        </p:spPr>
      </p:pic>
      <p:pic>
        <p:nvPicPr>
          <p:cNvPr id="5" name="Εικόνα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62000" y="2200420"/>
            <a:ext cx="6030000" cy="4657580"/>
          </a:xfrm>
          <a:prstGeom prst="rect">
            <a:avLst/>
          </a:prstGeom>
        </p:spPr>
      </p:pic>
      <p:pic>
        <p:nvPicPr>
          <p:cNvPr id="6" name="Εικόνα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72663" y="4783014"/>
            <a:ext cx="2589337" cy="841987"/>
          </a:xfrm>
          <a:prstGeom prst="rect">
            <a:avLst/>
          </a:prstGeom>
        </p:spPr>
      </p:pic>
      <p:pic>
        <p:nvPicPr>
          <p:cNvPr id="11" name="Εικόνα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0" y="6135592"/>
            <a:ext cx="2741152" cy="722408"/>
          </a:xfrm>
          <a:prstGeom prst="rect">
            <a:avLst/>
          </a:prstGeom>
        </p:spPr>
      </p:pic>
      <p:pic>
        <p:nvPicPr>
          <p:cNvPr id="2" name="Εικόνα 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998384" y="490197"/>
            <a:ext cx="4357231" cy="1220025"/>
          </a:xfrm>
          <a:prstGeom prst="rect">
            <a:avLst/>
          </a:prstGeom>
        </p:spPr>
      </p:pic>
    </p:spTree>
    <p:extLst>
      <p:ext uri="{BB962C8B-B14F-4D97-AF65-F5344CB8AC3E}">
        <p14:creationId xmlns:p14="http://schemas.microsoft.com/office/powerpoint/2010/main" val="402105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2741152" cy="722408"/>
          </a:xfrm>
          <a:prstGeom prst="rect">
            <a:avLst/>
          </a:prstGeom>
        </p:spPr>
      </p:pic>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038" y="571049"/>
            <a:ext cx="7878402" cy="6286951"/>
          </a:xfrm>
          <a:prstGeom prst="rect">
            <a:avLst/>
          </a:prstGeom>
        </p:spPr>
      </p:pic>
      <p:pic>
        <p:nvPicPr>
          <p:cNvPr id="3" name="Εικόνα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245701" y="6237961"/>
            <a:ext cx="1767063" cy="494778"/>
          </a:xfrm>
          <a:prstGeom prst="rect">
            <a:avLst/>
          </a:prstGeom>
        </p:spPr>
      </p:pic>
    </p:spTree>
    <p:extLst>
      <p:ext uri="{BB962C8B-B14F-4D97-AF65-F5344CB8AC3E}">
        <p14:creationId xmlns:p14="http://schemas.microsoft.com/office/powerpoint/2010/main" val="716262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0e7381-6c34-4dff-9b78-661113fd1739" xsi:nil="true"/>
    <lcf76f155ced4ddcb4097134ff3c332f xmlns="20a01d6c-46d3-4d60-8c82-0e154da045f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BFCB87DECCF0574C850F17180F1626EF" ma:contentTypeVersion="11" ma:contentTypeDescription="Δημιουργία νέου εγγράφου" ma:contentTypeScope="" ma:versionID="7da3f72e1f6fb52bf02db76202a5079c">
  <xsd:schema xmlns:xsd="http://www.w3.org/2001/XMLSchema" xmlns:xs="http://www.w3.org/2001/XMLSchema" xmlns:p="http://schemas.microsoft.com/office/2006/metadata/properties" xmlns:ns2="20a01d6c-46d3-4d60-8c82-0e154da045f8" xmlns:ns3="e30e7381-6c34-4dff-9b78-661113fd1739" targetNamespace="http://schemas.microsoft.com/office/2006/metadata/properties" ma:root="true" ma:fieldsID="adab19a622bc3c2dc773ca986b9d3efa" ns2:_="" ns3:_="">
    <xsd:import namespace="20a01d6c-46d3-4d60-8c82-0e154da045f8"/>
    <xsd:import namespace="e30e7381-6c34-4dff-9b78-661113fd173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a01d6c-46d3-4d60-8c82-0e154da045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Ετικέτες εικόνας" ma:readOnly="false" ma:fieldId="{5cf76f15-5ced-4ddc-b409-7134ff3c332f}" ma:taxonomyMulti="true" ma:sspId="4ac8674f-14d4-46d5-8891-710bb999d6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0e7381-6c34-4dff-9b78-661113fd173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a4d4413-97cb-45a4-ab2a-c8012fdabc06}" ma:internalName="TaxCatchAll" ma:showField="CatchAllData" ma:web="e30e7381-6c34-4dff-9b78-661113fd17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924A00-E391-410E-8AB0-9E465FFF77CD}">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http://purl.org/dc/dcmitype/"/>
    <ds:schemaRef ds:uri="e30e7381-6c34-4dff-9b78-661113fd1739"/>
    <ds:schemaRef ds:uri="20a01d6c-46d3-4d60-8c82-0e154da045f8"/>
    <ds:schemaRef ds:uri="http://schemas.microsoft.com/office/2006/metadata/properties"/>
  </ds:schemaRefs>
</ds:datastoreItem>
</file>

<file path=customXml/itemProps2.xml><?xml version="1.0" encoding="utf-8"?>
<ds:datastoreItem xmlns:ds="http://schemas.openxmlformats.org/officeDocument/2006/customXml" ds:itemID="{F5AEBD66-1596-490B-B21E-EABC90293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a01d6c-46d3-4d60-8c82-0e154da045f8"/>
    <ds:schemaRef ds:uri="e30e7381-6c34-4dff-9b78-661113fd17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974594-8F1E-4A8A-88FA-07D207CE66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375</TotalTime>
  <Words>4173</Words>
  <Application>Microsoft Office PowerPoint</Application>
  <PresentationFormat>Ευρεία οθόνη</PresentationFormat>
  <Paragraphs>528</Paragraphs>
  <Slides>53</Slides>
  <Notes>49</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53</vt:i4>
      </vt:variant>
    </vt:vector>
  </HeadingPairs>
  <TitlesOfParts>
    <vt:vector size="67" baseType="lpstr">
      <vt:lpstr>Arial</vt:lpstr>
      <vt:lpstr>Arial Black</vt:lpstr>
      <vt:lpstr>Calibri</vt:lpstr>
      <vt:lpstr>Calibri Light</vt:lpstr>
      <vt:lpstr>Lato</vt:lpstr>
      <vt:lpstr>Lato Black</vt:lpstr>
      <vt:lpstr>Lato Heavy</vt:lpstr>
      <vt:lpstr>Roboto</vt:lpstr>
      <vt:lpstr>Source Sans Pro</vt:lpstr>
      <vt:lpstr>Source Sans Pro Light</vt:lpstr>
      <vt:lpstr>Source Sans Pro Semibold</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Μίνη Παναγιώτα</dc:creator>
  <cp:lastModifiedBy>Μίνη Πάμελα</cp:lastModifiedBy>
  <cp:revision>25</cp:revision>
  <dcterms:created xsi:type="dcterms:W3CDTF">2018-07-25T04:51:32Z</dcterms:created>
  <dcterms:modified xsi:type="dcterms:W3CDTF">2024-09-27T13:04:03Z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0x010100BFCB87DECCF0574C850F17180F1626EF</vt:lpwstr>
  </property>
  <property fmtid="{D5CDD505-2E9C-101B-9397-08002B2CF9AE}" pid="3" name="MediaServiceImageTags">
    <vt:lpwstr/>
  </property>
</Properties>
</file>