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6"/>
  </p:notesMasterIdLst>
  <p:sldIdLst>
    <p:sldId id="307" r:id="rId5"/>
    <p:sldId id="256" r:id="rId6"/>
    <p:sldId id="306" r:id="rId7"/>
    <p:sldId id="262" r:id="rId8"/>
    <p:sldId id="363" r:id="rId9"/>
    <p:sldId id="317" r:id="rId10"/>
    <p:sldId id="312" r:id="rId11"/>
    <p:sldId id="313" r:id="rId12"/>
    <p:sldId id="496" r:id="rId13"/>
    <p:sldId id="315" r:id="rId14"/>
    <p:sldId id="319" r:id="rId15"/>
    <p:sldId id="308" r:id="rId16"/>
    <p:sldId id="311" r:id="rId17"/>
    <p:sldId id="358" r:id="rId18"/>
    <p:sldId id="320" r:id="rId19"/>
    <p:sldId id="321" r:id="rId20"/>
    <p:sldId id="309" r:id="rId21"/>
    <p:sldId id="322" r:id="rId22"/>
    <p:sldId id="497" r:id="rId23"/>
    <p:sldId id="359" r:id="rId24"/>
    <p:sldId id="360" r:id="rId25"/>
    <p:sldId id="318" r:id="rId26"/>
    <p:sldId id="310" r:id="rId27"/>
    <p:sldId id="263" r:id="rId28"/>
    <p:sldId id="330" r:id="rId29"/>
    <p:sldId id="331" r:id="rId30"/>
    <p:sldId id="325" r:id="rId31"/>
    <p:sldId id="326" r:id="rId32"/>
    <p:sldId id="332" r:id="rId33"/>
    <p:sldId id="333" r:id="rId34"/>
    <p:sldId id="267" r:id="rId35"/>
    <p:sldId id="339" r:id="rId36"/>
    <p:sldId id="340" r:id="rId37"/>
    <p:sldId id="341" r:id="rId38"/>
    <p:sldId id="342" r:id="rId39"/>
    <p:sldId id="498" r:id="rId40"/>
    <p:sldId id="502" r:id="rId41"/>
    <p:sldId id="503" r:id="rId42"/>
    <p:sldId id="504" r:id="rId43"/>
    <p:sldId id="346" r:id="rId44"/>
    <p:sldId id="347" r:id="rId45"/>
    <p:sldId id="348" r:id="rId46"/>
    <p:sldId id="349" r:id="rId47"/>
    <p:sldId id="350" r:id="rId48"/>
    <p:sldId id="351" r:id="rId49"/>
    <p:sldId id="352" r:id="rId50"/>
    <p:sldId id="505" r:id="rId51"/>
    <p:sldId id="507" r:id="rId52"/>
    <p:sldId id="508" r:id="rId53"/>
    <p:sldId id="506" r:id="rId54"/>
    <p:sldId id="509" r:id="rId55"/>
    <p:sldId id="510" r:id="rId56"/>
    <p:sldId id="511" r:id="rId57"/>
    <p:sldId id="512" r:id="rId58"/>
    <p:sldId id="513" r:id="rId59"/>
    <p:sldId id="514" r:id="rId60"/>
    <p:sldId id="303" r:id="rId61"/>
    <p:sldId id="356" r:id="rId62"/>
    <p:sldId id="357" r:id="rId63"/>
    <p:sldId id="501" r:id="rId64"/>
    <p:sldId id="586" r:id="rId65"/>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E"/>
    <a:srgbClr val="FBFBFB"/>
    <a:srgbClr val="F3F3F3"/>
    <a:srgbClr val="000000"/>
    <a:srgbClr val="F1F1F1"/>
    <a:srgbClr val="979797"/>
    <a:srgbClr val="DFDEE3"/>
    <a:srgbClr val="F4F4F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FDA7E-2D7D-1D41-EB7F-327BAF477C7D}" v="17" dt="2024-07-15T10:21:05.811"/>
    <p1510:client id="{693462CC-6311-427E-BC77-41801ABF7243}" v="2" dt="2024-07-15T14:15:17.483"/>
    <p1510:client id="{7FA99DF1-B63E-4F4A-B786-ABCE3E4D01D7}" v="1" dt="2024-07-15T09:42:35.003"/>
    <p1510:client id="{806DB06C-CFB4-465E-A94D-A4103771E694}" v="4" dt="2024-07-15T11:39:48.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Άννα Αφεντουλίδου" userId="S::afentoulidou@iep.edu.gr::02eedc22-e54c-4ff9-a5a8-ea50758f5385" providerId="AD" clId="Web-{4A5ADA49-23C2-4FE9-897B-4B5F4A27B56A}"/>
    <pc:docChg chg="addSld delSld modSld">
      <pc:chgData name="Άννα Αφεντουλίδου" userId="S::afentoulidou@iep.edu.gr::02eedc22-e54c-4ff9-a5a8-ea50758f5385" providerId="AD" clId="Web-{4A5ADA49-23C2-4FE9-897B-4B5F4A27B56A}" dt="2024-07-07T14:58:50.846" v="105" actId="20577"/>
      <pc:docMkLst>
        <pc:docMk/>
      </pc:docMkLst>
      <pc:sldChg chg="addSp delSp modSp">
        <pc:chgData name="Άννα Αφεντουλίδου" userId="S::afentoulidou@iep.edu.gr::02eedc22-e54c-4ff9-a5a8-ea50758f5385" providerId="AD" clId="Web-{4A5ADA49-23C2-4FE9-897B-4B5F4A27B56A}" dt="2024-07-07T14:58:50.846" v="105" actId="20577"/>
        <pc:sldMkLst>
          <pc:docMk/>
          <pc:sldMk cId="126123596" sldId="356"/>
        </pc:sldMkLst>
        <pc:spChg chg="mod">
          <ac:chgData name="Άννα Αφεντουλίδου" userId="S::afentoulidou@iep.edu.gr::02eedc22-e54c-4ff9-a5a8-ea50758f5385" providerId="AD" clId="Web-{4A5ADA49-23C2-4FE9-897B-4B5F4A27B56A}" dt="2024-07-07T14:58:50.846" v="105" actId="20577"/>
          <ac:spMkLst>
            <pc:docMk/>
            <pc:sldMk cId="126123596" sldId="356"/>
            <ac:spMk id="3" creationId="{00000000-0000-0000-0000-000000000000}"/>
          </ac:spMkLst>
        </pc:spChg>
        <pc:picChg chg="add del">
          <ac:chgData name="Άννα Αφεντουλίδου" userId="S::afentoulidou@iep.edu.gr::02eedc22-e54c-4ff9-a5a8-ea50758f5385" providerId="AD" clId="Web-{4A5ADA49-23C2-4FE9-897B-4B5F4A27B56A}" dt="2024-07-07T14:58:39.392" v="57"/>
          <ac:picMkLst>
            <pc:docMk/>
            <pc:sldMk cId="126123596" sldId="356"/>
            <ac:picMk id="16" creationId="{00000000-0000-0000-0000-000000000000}"/>
          </ac:picMkLst>
        </pc:picChg>
      </pc:sldChg>
      <pc:sldChg chg="new del">
        <pc:chgData name="Άννα Αφεντουλίδου" userId="S::afentoulidou@iep.edu.gr::02eedc22-e54c-4ff9-a5a8-ea50758f5385" providerId="AD" clId="Web-{4A5ADA49-23C2-4FE9-897B-4B5F4A27B56A}" dt="2024-07-07T14:58:36.814" v="56"/>
        <pc:sldMkLst>
          <pc:docMk/>
          <pc:sldMk cId="1520198040" sldId="514"/>
        </pc:sldMkLst>
      </pc:sldChg>
    </pc:docChg>
  </pc:docChgLst>
  <pc:docChgLst>
    <pc:chgData name="ΕΛΕΝΗ ΧΑΝΤΖΟΥΛΗ" userId="S::hantzouli@iep.edu.gr::90910e04-a828-4683-869b-03e44ea02855" providerId="AD" clId="Web-{12068842-B6ED-7723-F659-2ECDF6A56A71}"/>
    <pc:docChg chg="modSld">
      <pc:chgData name="ΕΛΕΝΗ ΧΑΝΤΖΟΥΛΗ" userId="S::hantzouli@iep.edu.gr::90910e04-a828-4683-869b-03e44ea02855" providerId="AD" clId="Web-{12068842-B6ED-7723-F659-2ECDF6A56A71}" dt="2024-07-08T06:14:59.170" v="23" actId="20577"/>
      <pc:docMkLst>
        <pc:docMk/>
      </pc:docMkLst>
      <pc:sldChg chg="modSp">
        <pc:chgData name="ΕΛΕΝΗ ΧΑΝΤΖΟΥΛΗ" userId="S::hantzouli@iep.edu.gr::90910e04-a828-4683-869b-03e44ea02855" providerId="AD" clId="Web-{12068842-B6ED-7723-F659-2ECDF6A56A71}" dt="2024-07-08T06:09:16.817" v="4" actId="20577"/>
        <pc:sldMkLst>
          <pc:docMk/>
          <pc:sldMk cId="1916969631" sldId="359"/>
        </pc:sldMkLst>
        <pc:spChg chg="mod">
          <ac:chgData name="ΕΛΕΝΗ ΧΑΝΤΖΟΥΛΗ" userId="S::hantzouli@iep.edu.gr::90910e04-a828-4683-869b-03e44ea02855" providerId="AD" clId="Web-{12068842-B6ED-7723-F659-2ECDF6A56A71}" dt="2024-07-08T06:09:16.817" v="4" actId="20577"/>
          <ac:spMkLst>
            <pc:docMk/>
            <pc:sldMk cId="1916969631" sldId="359"/>
            <ac:spMk id="4" creationId="{00000000-0000-0000-0000-000000000000}"/>
          </ac:spMkLst>
        </pc:spChg>
      </pc:sldChg>
      <pc:sldChg chg="modSp">
        <pc:chgData name="ΕΛΕΝΗ ΧΑΝΤΖΟΥΛΗ" userId="S::hantzouli@iep.edu.gr::90910e04-a828-4683-869b-03e44ea02855" providerId="AD" clId="Web-{12068842-B6ED-7723-F659-2ECDF6A56A71}" dt="2024-07-08T06:14:59.170" v="23" actId="20577"/>
        <pc:sldMkLst>
          <pc:docMk/>
          <pc:sldMk cId="1272478279" sldId="363"/>
        </pc:sldMkLst>
        <pc:spChg chg="mod">
          <ac:chgData name="ΕΛΕΝΗ ΧΑΝΤΖΟΥΛΗ" userId="S::hantzouli@iep.edu.gr::90910e04-a828-4683-869b-03e44ea02855" providerId="AD" clId="Web-{12068842-B6ED-7723-F659-2ECDF6A56A71}" dt="2024-07-08T06:14:59.170" v="23" actId="20577"/>
          <ac:spMkLst>
            <pc:docMk/>
            <pc:sldMk cId="1272478279" sldId="363"/>
            <ac:spMk id="4" creationId="{00000000-0000-0000-0000-000000000000}"/>
          </ac:spMkLst>
        </pc:spChg>
      </pc:sldChg>
    </pc:docChg>
  </pc:docChgLst>
  <pc:docChgLst>
    <pc:chgData name="Άννα Αφεντουλίδου" userId="S::afentoulidou@iep.edu.gr::02eedc22-e54c-4ff9-a5a8-ea50758f5385" providerId="AD" clId="Web-{806DB06C-CFB4-465E-A94D-A4103771E694}"/>
    <pc:docChg chg="modSld">
      <pc:chgData name="Άννα Αφεντουλίδου" userId="S::afentoulidou@iep.edu.gr::02eedc22-e54c-4ff9-a5a8-ea50758f5385" providerId="AD" clId="Web-{806DB06C-CFB4-465E-A94D-A4103771E694}" dt="2024-07-15T11:39:48.849" v="3"/>
      <pc:docMkLst>
        <pc:docMk/>
      </pc:docMkLst>
      <pc:sldChg chg="addSp delSp modSp">
        <pc:chgData name="Άννα Αφεντουλίδου" userId="S::afentoulidou@iep.edu.gr::02eedc22-e54c-4ff9-a5a8-ea50758f5385" providerId="AD" clId="Web-{806DB06C-CFB4-465E-A94D-A4103771E694}" dt="2024-07-15T11:39:48.849" v="3"/>
        <pc:sldMkLst>
          <pc:docMk/>
          <pc:sldMk cId="461492309" sldId="501"/>
        </pc:sldMkLst>
        <pc:spChg chg="add del mod">
          <ac:chgData name="Άννα Αφεντουλίδου" userId="S::afentoulidou@iep.edu.gr::02eedc22-e54c-4ff9-a5a8-ea50758f5385" providerId="AD" clId="Web-{806DB06C-CFB4-465E-A94D-A4103771E694}" dt="2024-07-15T11:39:48.849" v="3"/>
          <ac:spMkLst>
            <pc:docMk/>
            <pc:sldMk cId="461492309" sldId="501"/>
            <ac:spMk id="4" creationId="{16537D2F-BE6C-D255-D154-24DB00F72B4E}"/>
          </ac:spMkLst>
        </pc:spChg>
      </pc:sldChg>
    </pc:docChg>
  </pc:docChgLst>
  <pc:docChgLst>
    <pc:chgData name="ΕΛΕΝΗ ΧΑΝΤΖΟΥΛΗ" userId="S::hantzouli@iep.edu.gr::90910e04-a828-4683-869b-03e44ea02855" providerId="AD" clId="Web-{DBEC6A0B-F5B6-4AD8-31A2-F2E9E3B7CD6B}"/>
    <pc:docChg chg="modSld">
      <pc:chgData name="ΕΛΕΝΗ ΧΑΝΤΖΟΥΛΗ" userId="S::hantzouli@iep.edu.gr::90910e04-a828-4683-869b-03e44ea02855" providerId="AD" clId="Web-{DBEC6A0B-F5B6-4AD8-31A2-F2E9E3B7CD6B}" dt="2024-07-08T06:27:31.481" v="16" actId="20577"/>
      <pc:docMkLst>
        <pc:docMk/>
      </pc:docMkLst>
      <pc:sldChg chg="modSp">
        <pc:chgData name="ΕΛΕΝΗ ΧΑΝΤΖΟΥΛΗ" userId="S::hantzouli@iep.edu.gr::90910e04-a828-4683-869b-03e44ea02855" providerId="AD" clId="Web-{DBEC6A0B-F5B6-4AD8-31A2-F2E9E3B7CD6B}" dt="2024-07-08T06:26:17.054" v="8" actId="20577"/>
        <pc:sldMkLst>
          <pc:docMk/>
          <pc:sldMk cId="566724399" sldId="311"/>
        </pc:sldMkLst>
        <pc:spChg chg="mod">
          <ac:chgData name="ΕΛΕΝΗ ΧΑΝΤΖΟΥΛΗ" userId="S::hantzouli@iep.edu.gr::90910e04-a828-4683-869b-03e44ea02855" providerId="AD" clId="Web-{DBEC6A0B-F5B6-4AD8-31A2-F2E9E3B7CD6B}" dt="2024-07-08T06:26:17.054" v="8" actId="20577"/>
          <ac:spMkLst>
            <pc:docMk/>
            <pc:sldMk cId="566724399" sldId="311"/>
            <ac:spMk id="4" creationId="{00000000-0000-0000-0000-000000000000}"/>
          </ac:spMkLst>
        </pc:spChg>
      </pc:sldChg>
      <pc:sldChg chg="modSp">
        <pc:chgData name="ΕΛΕΝΗ ΧΑΝΤΖΟΥΛΗ" userId="S::hantzouli@iep.edu.gr::90910e04-a828-4683-869b-03e44ea02855" providerId="AD" clId="Web-{DBEC6A0B-F5B6-4AD8-31A2-F2E9E3B7CD6B}" dt="2024-07-08T06:27:31.481" v="16" actId="20577"/>
        <pc:sldMkLst>
          <pc:docMk/>
          <pc:sldMk cId="1916969631" sldId="359"/>
        </pc:sldMkLst>
        <pc:spChg chg="mod">
          <ac:chgData name="ΕΛΕΝΗ ΧΑΝΤΖΟΥΛΗ" userId="S::hantzouli@iep.edu.gr::90910e04-a828-4683-869b-03e44ea02855" providerId="AD" clId="Web-{DBEC6A0B-F5B6-4AD8-31A2-F2E9E3B7CD6B}" dt="2024-07-08T06:27:31.481" v="16" actId="20577"/>
          <ac:spMkLst>
            <pc:docMk/>
            <pc:sldMk cId="1916969631" sldId="359"/>
            <ac:spMk id="4" creationId="{00000000-0000-0000-0000-000000000000}"/>
          </ac:spMkLst>
        </pc:spChg>
      </pc:sldChg>
      <pc:sldChg chg="modSp">
        <pc:chgData name="ΕΛΕΝΗ ΧΑΝΤΖΟΥΛΗ" userId="S::hantzouli@iep.edu.gr::90910e04-a828-4683-869b-03e44ea02855" providerId="AD" clId="Web-{DBEC6A0B-F5B6-4AD8-31A2-F2E9E3B7CD6B}" dt="2024-07-08T06:25:09.612" v="4" actId="20577"/>
        <pc:sldMkLst>
          <pc:docMk/>
          <pc:sldMk cId="1272478279" sldId="363"/>
        </pc:sldMkLst>
        <pc:spChg chg="mod">
          <ac:chgData name="ΕΛΕΝΗ ΧΑΝΤΖΟΥΛΗ" userId="S::hantzouli@iep.edu.gr::90910e04-a828-4683-869b-03e44ea02855" providerId="AD" clId="Web-{DBEC6A0B-F5B6-4AD8-31A2-F2E9E3B7CD6B}" dt="2024-07-08T06:25:09.612" v="4" actId="20577"/>
          <ac:spMkLst>
            <pc:docMk/>
            <pc:sldMk cId="1272478279" sldId="363"/>
            <ac:spMk id="4" creationId="{00000000-0000-0000-0000-000000000000}"/>
          </ac:spMkLst>
        </pc:spChg>
      </pc:sldChg>
    </pc:docChg>
  </pc:docChgLst>
  <pc:docChgLst>
    <pc:chgData name="ΕΛΕΝΗ ΧΑΝΤΖΟΥΛΗ" userId="S::hantzouli@iep.edu.gr::90910e04-a828-4683-869b-03e44ea02855" providerId="AD" clId="Web-{2FEFDA7E-2D7D-1D41-EB7F-327BAF477C7D}"/>
    <pc:docChg chg="addSld delSld modSld">
      <pc:chgData name="ΕΛΕΝΗ ΧΑΝΤΖΟΥΛΗ" userId="S::hantzouli@iep.edu.gr::90910e04-a828-4683-869b-03e44ea02855" providerId="AD" clId="Web-{2FEFDA7E-2D7D-1D41-EB7F-327BAF477C7D}" dt="2024-07-15T10:21:05.811" v="13" actId="1076"/>
      <pc:docMkLst>
        <pc:docMk/>
      </pc:docMkLst>
      <pc:sldChg chg="addSp delSp modSp new">
        <pc:chgData name="ΕΛΕΝΗ ΧΑΝΤΖΟΥΛΗ" userId="S::hantzouli@iep.edu.gr::90910e04-a828-4683-869b-03e44ea02855" providerId="AD" clId="Web-{2FEFDA7E-2D7D-1D41-EB7F-327BAF477C7D}" dt="2024-07-15T10:21:05.811" v="13" actId="1076"/>
        <pc:sldMkLst>
          <pc:docMk/>
          <pc:sldMk cId="656355393" sldId="515"/>
        </pc:sldMkLst>
        <pc:spChg chg="del">
          <ac:chgData name="ΕΛΕΝΗ ΧΑΝΤΖΟΥΛΗ" userId="S::hantzouli@iep.edu.gr::90910e04-a828-4683-869b-03e44ea02855" providerId="AD" clId="Web-{2FEFDA7E-2D7D-1D41-EB7F-327BAF477C7D}" dt="2024-07-15T10:20:09.137" v="4"/>
          <ac:spMkLst>
            <pc:docMk/>
            <pc:sldMk cId="656355393" sldId="515"/>
            <ac:spMk id="2" creationId="{DEA9BCFE-793B-9453-096C-3FAFFF017C63}"/>
          </ac:spMkLst>
        </pc:spChg>
        <pc:spChg chg="add del mod">
          <ac:chgData name="ΕΛΕΝΗ ΧΑΝΤΖΟΥΛΗ" userId="S::hantzouli@iep.edu.gr::90910e04-a828-4683-869b-03e44ea02855" providerId="AD" clId="Web-{2FEFDA7E-2D7D-1D41-EB7F-327BAF477C7D}" dt="2024-07-15T10:21:02.107" v="12"/>
          <ac:spMkLst>
            <pc:docMk/>
            <pc:sldMk cId="656355393" sldId="515"/>
            <ac:spMk id="7" creationId="{210BC709-65BF-34E7-B6E6-F0E130E06F1C}"/>
          </ac:spMkLst>
        </pc:spChg>
        <pc:picChg chg="add del mod ord">
          <ac:chgData name="ΕΛΕΝΗ ΧΑΝΤΖΟΥΛΗ" userId="S::hantzouli@iep.edu.gr::90910e04-a828-4683-869b-03e44ea02855" providerId="AD" clId="Web-{2FEFDA7E-2D7D-1D41-EB7F-327BAF477C7D}" dt="2024-07-15T10:20:28.825" v="7"/>
          <ac:picMkLst>
            <pc:docMk/>
            <pc:sldMk cId="656355393" sldId="515"/>
            <ac:picMk id="3" creationId="{7B290548-16F4-93BB-0EB2-63EFE7B2110E}"/>
          </ac:picMkLst>
        </pc:picChg>
        <pc:picChg chg="add mod">
          <ac:chgData name="ΕΛΕΝΗ ΧΑΝΤΖΟΥΛΗ" userId="S::hantzouli@iep.edu.gr::90910e04-a828-4683-869b-03e44ea02855" providerId="AD" clId="Web-{2FEFDA7E-2D7D-1D41-EB7F-327BAF477C7D}" dt="2024-07-15T10:20:09.684" v="5"/>
          <ac:picMkLst>
            <pc:docMk/>
            <pc:sldMk cId="656355393" sldId="515"/>
            <ac:picMk id="4" creationId="{26211993-F691-DA98-9697-8516214F977F}"/>
          </ac:picMkLst>
        </pc:picChg>
        <pc:picChg chg="add mod">
          <ac:chgData name="ΕΛΕΝΗ ΧΑΝΤΖΟΥΛΗ" userId="S::hantzouli@iep.edu.gr::90910e04-a828-4683-869b-03e44ea02855" providerId="AD" clId="Web-{2FEFDA7E-2D7D-1D41-EB7F-327BAF477C7D}" dt="2024-07-15T10:21:05.811" v="13" actId="1076"/>
          <ac:picMkLst>
            <pc:docMk/>
            <pc:sldMk cId="656355393" sldId="515"/>
            <ac:picMk id="5" creationId="{0B8A4314-60EE-AD6E-AEF8-49521DED29D1}"/>
          </ac:picMkLst>
        </pc:picChg>
      </pc:sldChg>
      <pc:sldChg chg="new del">
        <pc:chgData name="ΕΛΕΝΗ ΧΑΝΤΖΟΥΛΗ" userId="S::hantzouli@iep.edu.gr::90910e04-a828-4683-869b-03e44ea02855" providerId="AD" clId="Web-{2FEFDA7E-2D7D-1D41-EB7F-327BAF477C7D}" dt="2024-07-15T10:19:18.823" v="3"/>
        <pc:sldMkLst>
          <pc:docMk/>
          <pc:sldMk cId="691180385" sldId="516"/>
        </pc:sldMkLst>
      </pc:sldChg>
      <pc:sldChg chg="del">
        <pc:chgData name="ΕΛΕΝΗ ΧΑΝΤΖΟΥΛΗ" userId="S::hantzouli@iep.edu.gr::90910e04-a828-4683-869b-03e44ea02855" providerId="AD" clId="Web-{2FEFDA7E-2D7D-1D41-EB7F-327BAF477C7D}" dt="2024-07-15T10:15:57.083" v="0"/>
        <pc:sldMkLst>
          <pc:docMk/>
          <pc:sldMk cId="0" sldId="585"/>
        </pc:sldMkLst>
      </pc:sldChg>
    </pc:docChg>
  </pc:docChgLst>
  <pc:docChgLst>
    <pc:chgData name="ΕΛΕΝΗ ΧΑΝΤΖΟΥΛΗ" userId="S::hantzouli@iep.edu.gr::90910e04-a828-4683-869b-03e44ea02855" providerId="AD" clId="Web-{22958F21-93A6-F90B-DD1D-E682F3DE3B71}"/>
    <pc:docChg chg="modSld">
      <pc:chgData name="ΕΛΕΝΗ ΧΑΝΤΖΟΥΛΗ" userId="S::hantzouli@iep.edu.gr::90910e04-a828-4683-869b-03e44ea02855" providerId="AD" clId="Web-{22958F21-93A6-F90B-DD1D-E682F3DE3B71}" dt="2024-07-08T05:59:20.255" v="27" actId="20577"/>
      <pc:docMkLst>
        <pc:docMk/>
      </pc:docMkLst>
      <pc:sldChg chg="modSp">
        <pc:chgData name="ΕΛΕΝΗ ΧΑΝΤΖΟΥΛΗ" userId="S::hantzouli@iep.edu.gr::90910e04-a828-4683-869b-03e44ea02855" providerId="AD" clId="Web-{22958F21-93A6-F90B-DD1D-E682F3DE3B71}" dt="2024-07-08T05:50:15.080" v="15" actId="20577"/>
        <pc:sldMkLst>
          <pc:docMk/>
          <pc:sldMk cId="566724399" sldId="311"/>
        </pc:sldMkLst>
        <pc:spChg chg="mod">
          <ac:chgData name="ΕΛΕΝΗ ΧΑΝΤΖΟΥΛΗ" userId="S::hantzouli@iep.edu.gr::90910e04-a828-4683-869b-03e44ea02855" providerId="AD" clId="Web-{22958F21-93A6-F90B-DD1D-E682F3DE3B71}" dt="2024-07-08T05:50:15.080" v="15" actId="20577"/>
          <ac:spMkLst>
            <pc:docMk/>
            <pc:sldMk cId="566724399" sldId="311"/>
            <ac:spMk id="4" creationId="{00000000-0000-0000-0000-000000000000}"/>
          </ac:spMkLst>
        </pc:spChg>
      </pc:sldChg>
      <pc:sldChg chg="modSp">
        <pc:chgData name="ΕΛΕΝΗ ΧΑΝΤΖΟΥΛΗ" userId="S::hantzouli@iep.edu.gr::90910e04-a828-4683-869b-03e44ea02855" providerId="AD" clId="Web-{22958F21-93A6-F90B-DD1D-E682F3DE3B71}" dt="2024-07-08T05:51:24.738" v="23" actId="20577"/>
        <pc:sldMkLst>
          <pc:docMk/>
          <pc:sldMk cId="1916969631" sldId="359"/>
        </pc:sldMkLst>
        <pc:spChg chg="mod">
          <ac:chgData name="ΕΛΕΝΗ ΧΑΝΤΖΟΥΛΗ" userId="S::hantzouli@iep.edu.gr::90910e04-a828-4683-869b-03e44ea02855" providerId="AD" clId="Web-{22958F21-93A6-F90B-DD1D-E682F3DE3B71}" dt="2024-07-08T05:51:24.738" v="23" actId="20577"/>
          <ac:spMkLst>
            <pc:docMk/>
            <pc:sldMk cId="1916969631" sldId="359"/>
            <ac:spMk id="4" creationId="{00000000-0000-0000-0000-000000000000}"/>
          </ac:spMkLst>
        </pc:spChg>
      </pc:sldChg>
      <pc:sldChg chg="modSp">
        <pc:chgData name="ΕΛΕΝΗ ΧΑΝΤΖΟΥΛΗ" userId="S::hantzouli@iep.edu.gr::90910e04-a828-4683-869b-03e44ea02855" providerId="AD" clId="Web-{22958F21-93A6-F90B-DD1D-E682F3DE3B71}" dt="2024-07-08T05:59:20.255" v="27" actId="20577"/>
        <pc:sldMkLst>
          <pc:docMk/>
          <pc:sldMk cId="1272478279" sldId="363"/>
        </pc:sldMkLst>
        <pc:spChg chg="mod">
          <ac:chgData name="ΕΛΕΝΗ ΧΑΝΤΖΟΥΛΗ" userId="S::hantzouli@iep.edu.gr::90910e04-a828-4683-869b-03e44ea02855" providerId="AD" clId="Web-{22958F21-93A6-F90B-DD1D-E682F3DE3B71}" dt="2024-07-08T05:59:20.255" v="27" actId="20577"/>
          <ac:spMkLst>
            <pc:docMk/>
            <pc:sldMk cId="1272478279" sldId="363"/>
            <ac:spMk id="4" creationId="{00000000-0000-0000-0000-000000000000}"/>
          </ac:spMkLst>
        </pc:spChg>
      </pc:sldChg>
    </pc:docChg>
  </pc:docChgLst>
  <pc:docChgLst>
    <pc:chgData name="Άννα Αφεντουλίδου" userId="S::afentoulidou@iep.edu.gr::02eedc22-e54c-4ff9-a5a8-ea50758f5385" providerId="AD" clId="Web-{B7DAABFC-3128-410D-8DD4-6147348BA3FE}"/>
    <pc:docChg chg="delSld modSld">
      <pc:chgData name="Άννα Αφεντουλίδου" userId="S::afentoulidou@iep.edu.gr::02eedc22-e54c-4ff9-a5a8-ea50758f5385" providerId="AD" clId="Web-{B7DAABFC-3128-410D-8DD4-6147348BA3FE}" dt="2024-07-07T14:14:16.414" v="129"/>
      <pc:docMkLst>
        <pc:docMk/>
      </pc:docMkLst>
      <pc:sldChg chg="delSp">
        <pc:chgData name="Άννα Αφεντουλίδου" userId="S::afentoulidou@iep.edu.gr::02eedc22-e54c-4ff9-a5a8-ea50758f5385" providerId="AD" clId="Web-{B7DAABFC-3128-410D-8DD4-6147348BA3FE}" dt="2024-07-07T12:33:26.072" v="1"/>
        <pc:sldMkLst>
          <pc:docMk/>
          <pc:sldMk cId="4165583311" sldId="313"/>
        </pc:sldMkLst>
        <pc:picChg chg="del">
          <ac:chgData name="Άννα Αφεντουλίδου" userId="S::afentoulidou@iep.edu.gr::02eedc22-e54c-4ff9-a5a8-ea50758f5385" providerId="AD" clId="Web-{B7DAABFC-3128-410D-8DD4-6147348BA3FE}" dt="2024-07-07T12:33:24.963" v="0"/>
          <ac:picMkLst>
            <pc:docMk/>
            <pc:sldMk cId="4165583311" sldId="313"/>
            <ac:picMk id="14" creationId="{00000000-0000-0000-0000-000000000000}"/>
          </ac:picMkLst>
        </pc:picChg>
        <pc:picChg chg="del">
          <ac:chgData name="Άννα Αφεντουλίδου" userId="S::afentoulidou@iep.edu.gr::02eedc22-e54c-4ff9-a5a8-ea50758f5385" providerId="AD" clId="Web-{B7DAABFC-3128-410D-8DD4-6147348BA3FE}" dt="2024-07-07T12:33:26.072" v="1"/>
          <ac:picMkLst>
            <pc:docMk/>
            <pc:sldMk cId="4165583311" sldId="313"/>
            <ac:picMk id="16" creationId="{00000000-0000-0000-0000-000000000000}"/>
          </ac:picMkLst>
        </pc:picChg>
      </pc:sldChg>
      <pc:sldChg chg="modSp">
        <pc:chgData name="Άννα Αφεντουλίδου" userId="S::afentoulidou@iep.edu.gr::02eedc22-e54c-4ff9-a5a8-ea50758f5385" providerId="AD" clId="Web-{B7DAABFC-3128-410D-8DD4-6147348BA3FE}" dt="2024-07-07T12:34:25.371" v="11" actId="20577"/>
        <pc:sldMkLst>
          <pc:docMk/>
          <pc:sldMk cId="3288597135" sldId="317"/>
        </pc:sldMkLst>
        <pc:spChg chg="mod">
          <ac:chgData name="Άννα Αφεντουλίδου" userId="S::afentoulidou@iep.edu.gr::02eedc22-e54c-4ff9-a5a8-ea50758f5385" providerId="AD" clId="Web-{B7DAABFC-3128-410D-8DD4-6147348BA3FE}" dt="2024-07-07T12:34:18.542" v="6" actId="20577"/>
          <ac:spMkLst>
            <pc:docMk/>
            <pc:sldMk cId="3288597135" sldId="317"/>
            <ac:spMk id="27" creationId="{00000000-0000-0000-0000-000000000000}"/>
          </ac:spMkLst>
        </pc:spChg>
        <pc:spChg chg="mod">
          <ac:chgData name="Άννα Αφεντουλίδου" userId="S::afentoulidou@iep.edu.gr::02eedc22-e54c-4ff9-a5a8-ea50758f5385" providerId="AD" clId="Web-{B7DAABFC-3128-410D-8DD4-6147348BA3FE}" dt="2024-07-07T12:34:25.371" v="11" actId="20577"/>
          <ac:spMkLst>
            <pc:docMk/>
            <pc:sldMk cId="3288597135" sldId="317"/>
            <ac:spMk id="28" creationId="{00000000-0000-0000-0000-000000000000}"/>
          </ac:spMkLst>
        </pc:spChg>
        <pc:spChg chg="mod">
          <ac:chgData name="Άννα Αφεντουλίδου" userId="S::afentoulidou@iep.edu.gr::02eedc22-e54c-4ff9-a5a8-ea50758f5385" providerId="AD" clId="Web-{B7DAABFC-3128-410D-8DD4-6147348BA3FE}" dt="2024-07-07T12:34:14.042" v="5" actId="20577"/>
          <ac:spMkLst>
            <pc:docMk/>
            <pc:sldMk cId="3288597135" sldId="317"/>
            <ac:spMk id="30" creationId="{00000000-0000-0000-0000-000000000000}"/>
          </ac:spMkLst>
        </pc:spChg>
      </pc:sldChg>
      <pc:sldChg chg="addAnim modAnim">
        <pc:chgData name="Άννα Αφεντουλίδου" userId="S::afentoulidou@iep.edu.gr::02eedc22-e54c-4ff9-a5a8-ea50758f5385" providerId="AD" clId="Web-{B7DAABFC-3128-410D-8DD4-6147348BA3FE}" dt="2024-07-07T14:14:16.414" v="129"/>
        <pc:sldMkLst>
          <pc:docMk/>
          <pc:sldMk cId="1356972370" sldId="318"/>
        </pc:sldMkLst>
      </pc:sldChg>
      <pc:sldChg chg="modSp addAnim delAnim modAnim">
        <pc:chgData name="Άννα Αφεντουλίδου" userId="S::afentoulidou@iep.edu.gr::02eedc22-e54c-4ff9-a5a8-ea50758f5385" providerId="AD" clId="Web-{B7DAABFC-3128-410D-8DD4-6147348BA3FE}" dt="2024-07-07T14:13:37.772" v="127"/>
        <pc:sldMkLst>
          <pc:docMk/>
          <pc:sldMk cId="4233456306" sldId="319"/>
        </pc:sldMkLst>
        <pc:spChg chg="mod">
          <ac:chgData name="Άννα Αφεντουλίδου" userId="S::afentoulidou@iep.edu.gr::02eedc22-e54c-4ff9-a5a8-ea50758f5385" providerId="AD" clId="Web-{B7DAABFC-3128-410D-8DD4-6147348BA3FE}" dt="2024-07-07T14:12:45.426" v="124" actId="20577"/>
          <ac:spMkLst>
            <pc:docMk/>
            <pc:sldMk cId="4233456306" sldId="319"/>
            <ac:spMk id="4" creationId="{00000000-0000-0000-0000-000000000000}"/>
          </ac:spMkLst>
        </pc:spChg>
      </pc:sldChg>
      <pc:sldChg chg="del">
        <pc:chgData name="Άννα Αφεντουλίδου" userId="S::afentoulidou@iep.edu.gr::02eedc22-e54c-4ff9-a5a8-ea50758f5385" providerId="AD" clId="Web-{B7DAABFC-3128-410D-8DD4-6147348BA3FE}" dt="2024-07-07T12:35:57.905" v="27"/>
        <pc:sldMkLst>
          <pc:docMk/>
          <pc:sldMk cId="307672078" sldId="327"/>
        </pc:sldMkLst>
      </pc:sldChg>
      <pc:sldChg chg="del">
        <pc:chgData name="Άννα Αφεντουλίδου" userId="S::afentoulidou@iep.edu.gr::02eedc22-e54c-4ff9-a5a8-ea50758f5385" providerId="AD" clId="Web-{B7DAABFC-3128-410D-8DD4-6147348BA3FE}" dt="2024-07-07T12:48:59.791" v="104"/>
        <pc:sldMkLst>
          <pc:docMk/>
          <pc:sldMk cId="1722104750" sldId="328"/>
        </pc:sldMkLst>
      </pc:sldChg>
      <pc:sldChg chg="modSp">
        <pc:chgData name="Άννα Αφεντουλίδου" userId="S::afentoulidou@iep.edu.gr::02eedc22-e54c-4ff9-a5a8-ea50758f5385" providerId="AD" clId="Web-{B7DAABFC-3128-410D-8DD4-6147348BA3FE}" dt="2024-07-07T12:40:34.352" v="63" actId="20577"/>
        <pc:sldMkLst>
          <pc:docMk/>
          <pc:sldMk cId="1982455529" sldId="341"/>
        </pc:sldMkLst>
        <pc:graphicFrameChg chg="modGraphic">
          <ac:chgData name="Άννα Αφεντουλίδου" userId="S::afentoulidou@iep.edu.gr::02eedc22-e54c-4ff9-a5a8-ea50758f5385" providerId="AD" clId="Web-{B7DAABFC-3128-410D-8DD4-6147348BA3FE}" dt="2024-07-07T12:40:34.352" v="63" actId="20577"/>
          <ac:graphicFrameMkLst>
            <pc:docMk/>
            <pc:sldMk cId="1982455529" sldId="341"/>
            <ac:graphicFrameMk id="16" creationId="{00000000-0000-0000-0000-000000000000}"/>
          </ac:graphicFrameMkLst>
        </pc:graphicFrameChg>
      </pc:sldChg>
      <pc:sldChg chg="delSp modSp">
        <pc:chgData name="Άννα Αφεντουλίδου" userId="S::afentoulidou@iep.edu.gr::02eedc22-e54c-4ff9-a5a8-ea50758f5385" providerId="AD" clId="Web-{B7DAABFC-3128-410D-8DD4-6147348BA3FE}" dt="2024-07-07T12:41:35.432" v="70" actId="20577"/>
        <pc:sldMkLst>
          <pc:docMk/>
          <pc:sldMk cId="2923425591" sldId="342"/>
        </pc:sldMkLst>
        <pc:spChg chg="del">
          <ac:chgData name="Άννα Αφεντουλίδου" userId="S::afentoulidou@iep.edu.gr::02eedc22-e54c-4ff9-a5a8-ea50758f5385" providerId="AD" clId="Web-{B7DAABFC-3128-410D-8DD4-6147348BA3FE}" dt="2024-07-07T12:41:12.650" v="67"/>
          <ac:spMkLst>
            <pc:docMk/>
            <pc:sldMk cId="2923425591" sldId="342"/>
            <ac:spMk id="6" creationId="{00000000-0000-0000-0000-000000000000}"/>
          </ac:spMkLst>
        </pc:spChg>
        <pc:spChg chg="del mod">
          <ac:chgData name="Άννα Αφεντουλίδου" userId="S::afentoulidou@iep.edu.gr::02eedc22-e54c-4ff9-a5a8-ea50758f5385" providerId="AD" clId="Web-{B7DAABFC-3128-410D-8DD4-6147348BA3FE}" dt="2024-07-07T12:41:10.432" v="66"/>
          <ac:spMkLst>
            <pc:docMk/>
            <pc:sldMk cId="2923425591" sldId="342"/>
            <ac:spMk id="12" creationId="{00000000-0000-0000-0000-000000000000}"/>
          </ac:spMkLst>
        </pc:spChg>
        <pc:spChg chg="mod">
          <ac:chgData name="Άννα Αφεντουλίδου" userId="S::afentoulidou@iep.edu.gr::02eedc22-e54c-4ff9-a5a8-ea50758f5385" providerId="AD" clId="Web-{B7DAABFC-3128-410D-8DD4-6147348BA3FE}" dt="2024-07-07T12:41:35.432" v="70" actId="20577"/>
          <ac:spMkLst>
            <pc:docMk/>
            <pc:sldMk cId="2923425591" sldId="342"/>
            <ac:spMk id="14" creationId="{00000000-0000-0000-0000-000000000000}"/>
          </ac:spMkLst>
        </pc:spChg>
      </pc:sldChg>
      <pc:sldChg chg="modSp">
        <pc:chgData name="Άννα Αφεντουλίδου" userId="S::afentoulidou@iep.edu.gr::02eedc22-e54c-4ff9-a5a8-ea50758f5385" providerId="AD" clId="Web-{B7DAABFC-3128-410D-8DD4-6147348BA3FE}" dt="2024-07-07T12:43:36.905" v="99" actId="20577"/>
        <pc:sldMkLst>
          <pc:docMk/>
          <pc:sldMk cId="2775828890" sldId="346"/>
        </pc:sldMkLst>
        <pc:spChg chg="mod">
          <ac:chgData name="Άννα Αφεντουλίδου" userId="S::afentoulidou@iep.edu.gr::02eedc22-e54c-4ff9-a5a8-ea50758f5385" providerId="AD" clId="Web-{B7DAABFC-3128-410D-8DD4-6147348BA3FE}" dt="2024-07-07T12:43:36.905" v="99" actId="20577"/>
          <ac:spMkLst>
            <pc:docMk/>
            <pc:sldMk cId="2775828890" sldId="346"/>
            <ac:spMk id="9" creationId="{00000000-0000-0000-0000-000000000000}"/>
          </ac:spMkLst>
        </pc:spChg>
      </pc:sldChg>
      <pc:sldChg chg="modSp">
        <pc:chgData name="Άννα Αφεντουλίδου" userId="S::afentoulidou@iep.edu.gr::02eedc22-e54c-4ff9-a5a8-ea50758f5385" providerId="AD" clId="Web-{B7DAABFC-3128-410D-8DD4-6147348BA3FE}" dt="2024-07-07T12:48:23.883" v="103" actId="20577"/>
        <pc:sldMkLst>
          <pc:docMk/>
          <pc:sldMk cId="3852583572" sldId="347"/>
        </pc:sldMkLst>
        <pc:spChg chg="mod">
          <ac:chgData name="Άννα Αφεντουλίδου" userId="S::afentoulidou@iep.edu.gr::02eedc22-e54c-4ff9-a5a8-ea50758f5385" providerId="AD" clId="Web-{B7DAABFC-3128-410D-8DD4-6147348BA3FE}" dt="2024-07-07T12:48:23.883" v="103" actId="20577"/>
          <ac:spMkLst>
            <pc:docMk/>
            <pc:sldMk cId="3852583572" sldId="347"/>
            <ac:spMk id="9" creationId="{00000000-0000-0000-0000-000000000000}"/>
          </ac:spMkLst>
        </pc:spChg>
      </pc:sldChg>
      <pc:sldChg chg="modSp">
        <pc:chgData name="Άννα Αφεντουλίδου" userId="S::afentoulidou@iep.edu.gr::02eedc22-e54c-4ff9-a5a8-ea50758f5385" providerId="AD" clId="Web-{B7DAABFC-3128-410D-8DD4-6147348BA3FE}" dt="2024-07-07T12:50:56.591" v="107" actId="20577"/>
        <pc:sldMkLst>
          <pc:docMk/>
          <pc:sldMk cId="2877466274" sldId="349"/>
        </pc:sldMkLst>
        <pc:spChg chg="mod">
          <ac:chgData name="Άννα Αφεντουλίδου" userId="S::afentoulidou@iep.edu.gr::02eedc22-e54c-4ff9-a5a8-ea50758f5385" providerId="AD" clId="Web-{B7DAABFC-3128-410D-8DD4-6147348BA3FE}" dt="2024-07-07T12:50:56.591" v="107" actId="20577"/>
          <ac:spMkLst>
            <pc:docMk/>
            <pc:sldMk cId="2877466274" sldId="349"/>
            <ac:spMk id="10" creationId="{00000000-0000-0000-0000-000000000000}"/>
          </ac:spMkLst>
        </pc:spChg>
      </pc:sldChg>
      <pc:sldChg chg="modSp">
        <pc:chgData name="Άννα Αφεντουλίδου" userId="S::afentoulidou@iep.edu.gr::02eedc22-e54c-4ff9-a5a8-ea50758f5385" providerId="AD" clId="Web-{B7DAABFC-3128-410D-8DD4-6147348BA3FE}" dt="2024-07-07T12:35:31.107" v="26" actId="20577"/>
        <pc:sldMkLst>
          <pc:docMk/>
          <pc:sldMk cId="1237421379" sldId="360"/>
        </pc:sldMkLst>
        <pc:spChg chg="mod">
          <ac:chgData name="Άννα Αφεντουλίδου" userId="S::afentoulidou@iep.edu.gr::02eedc22-e54c-4ff9-a5a8-ea50758f5385" providerId="AD" clId="Web-{B7DAABFC-3128-410D-8DD4-6147348BA3FE}" dt="2024-07-07T12:35:31.107" v="26" actId="20577"/>
          <ac:spMkLst>
            <pc:docMk/>
            <pc:sldMk cId="1237421379" sldId="360"/>
            <ac:spMk id="4" creationId="{00000000-0000-0000-0000-000000000000}"/>
          </ac:spMkLst>
        </pc:spChg>
      </pc:sldChg>
      <pc:sldChg chg="modSp">
        <pc:chgData name="Άννα Αφεντουλίδου" userId="S::afentoulidou@iep.edu.gr::02eedc22-e54c-4ff9-a5a8-ea50758f5385" providerId="AD" clId="Web-{B7DAABFC-3128-410D-8DD4-6147348BA3FE}" dt="2024-07-07T12:42:05.355" v="83" actId="20577"/>
        <pc:sldMkLst>
          <pc:docMk/>
          <pc:sldMk cId="532346954" sldId="498"/>
        </pc:sldMkLst>
        <pc:spChg chg="mod">
          <ac:chgData name="Άννα Αφεντουλίδου" userId="S::afentoulidou@iep.edu.gr::02eedc22-e54c-4ff9-a5a8-ea50758f5385" providerId="AD" clId="Web-{B7DAABFC-3128-410D-8DD4-6147348BA3FE}" dt="2024-07-07T12:42:05.355" v="83" actId="20577"/>
          <ac:spMkLst>
            <pc:docMk/>
            <pc:sldMk cId="532346954" sldId="498"/>
            <ac:spMk id="5" creationId="{00000000-0000-0000-0000-000000000000}"/>
          </ac:spMkLst>
        </pc:spChg>
      </pc:sldChg>
    </pc:docChg>
  </pc:docChgLst>
  <pc:docChgLst>
    <pc:chgData name="Άννα Αφεντουλίδου" userId="S::afentoulidou@iep.edu.gr::02eedc22-e54c-4ff9-a5a8-ea50758f5385" providerId="AD" clId="Web-{693462CC-6311-427E-BC77-41801ABF7243}"/>
    <pc:docChg chg="addSld delSld">
      <pc:chgData name="Άννα Αφεντουλίδου" userId="S::afentoulidou@iep.edu.gr::02eedc22-e54c-4ff9-a5a8-ea50758f5385" providerId="AD" clId="Web-{693462CC-6311-427E-BC77-41801ABF7243}" dt="2024-07-15T14:15:17.483" v="1"/>
      <pc:docMkLst>
        <pc:docMk/>
      </pc:docMkLst>
      <pc:sldChg chg="del">
        <pc:chgData name="Άννα Αφεντουλίδου" userId="S::afentoulidou@iep.edu.gr::02eedc22-e54c-4ff9-a5a8-ea50758f5385" providerId="AD" clId="Web-{693462CC-6311-427E-BC77-41801ABF7243}" dt="2024-07-15T14:15:17.483" v="1"/>
        <pc:sldMkLst>
          <pc:docMk/>
          <pc:sldMk cId="656355393" sldId="515"/>
        </pc:sldMkLst>
      </pc:sldChg>
      <pc:sldChg chg="add">
        <pc:chgData name="Άννα Αφεντουλίδου" userId="S::afentoulidou@iep.edu.gr::02eedc22-e54c-4ff9-a5a8-ea50758f5385" providerId="AD" clId="Web-{693462CC-6311-427E-BC77-41801ABF7243}" dt="2024-07-15T14:15:07.530" v="0"/>
        <pc:sldMkLst>
          <pc:docMk/>
          <pc:sldMk cId="2920979787" sldId="586"/>
        </pc:sldMkLst>
      </pc:sldChg>
    </pc:docChg>
  </pc:docChgLst>
  <pc:docChgLst>
    <pc:chgData name="Άννα Αφεντουλίδου" userId="S::afentoulidou@iep.edu.gr::02eedc22-e54c-4ff9-a5a8-ea50758f5385" providerId="AD" clId="Web-{7FA99DF1-B63E-4F4A-B786-ABCE3E4D01D7}"/>
    <pc:docChg chg="addSld">
      <pc:chgData name="Άννα Αφεντουλίδου" userId="S::afentoulidou@iep.edu.gr::02eedc22-e54c-4ff9-a5a8-ea50758f5385" providerId="AD" clId="Web-{7FA99DF1-B63E-4F4A-B786-ABCE3E4D01D7}" dt="2024-07-15T09:42:35.003" v="0"/>
      <pc:docMkLst>
        <pc:docMk/>
      </pc:docMkLst>
      <pc:sldChg chg="add">
        <pc:chgData name="Άννα Αφεντουλίδου" userId="S::afentoulidou@iep.edu.gr::02eedc22-e54c-4ff9-a5a8-ea50758f5385" providerId="AD" clId="Web-{7FA99DF1-B63E-4F4A-B786-ABCE3E4D01D7}" dt="2024-07-15T09:42:35.003" v="0"/>
        <pc:sldMkLst>
          <pc:docMk/>
          <pc:sldMk cId="0" sldId="585"/>
        </pc:sldMkLst>
      </pc:sldChg>
    </pc:docChg>
  </pc:docChgLst>
  <pc:docChgLst>
    <pc:chgData name="Άννα Αφεντουλίδου" userId="S::afentoulidou@iep.edu.gr::02eedc22-e54c-4ff9-a5a8-ea50758f5385" providerId="AD" clId="Web-{0B0C727A-CDDA-4E32-84B4-5E2D33C68859}"/>
    <pc:docChg chg="modSld">
      <pc:chgData name="Άννα Αφεντουλίδου" userId="S::afentoulidou@iep.edu.gr::02eedc22-e54c-4ff9-a5a8-ea50758f5385" providerId="AD" clId="Web-{0B0C727A-CDDA-4E32-84B4-5E2D33C68859}" dt="2024-07-07T14:19:40.727" v="25" actId="20577"/>
      <pc:docMkLst>
        <pc:docMk/>
      </pc:docMkLst>
      <pc:sldChg chg="modSp">
        <pc:chgData name="Άννα Αφεντουλίδου" userId="S::afentoulidou@iep.edu.gr::02eedc22-e54c-4ff9-a5a8-ea50758f5385" providerId="AD" clId="Web-{0B0C727A-CDDA-4E32-84B4-5E2D33C68859}" dt="2024-07-07T14:19:40.727" v="25" actId="20577"/>
        <pc:sldMkLst>
          <pc:docMk/>
          <pc:sldMk cId="183029297" sldId="307"/>
        </pc:sldMkLst>
        <pc:spChg chg="mod">
          <ac:chgData name="Άννα Αφεντουλίδου" userId="S::afentoulidou@iep.edu.gr::02eedc22-e54c-4ff9-a5a8-ea50758f5385" providerId="AD" clId="Web-{0B0C727A-CDDA-4E32-84B4-5E2D33C68859}" dt="2024-07-07T14:19:40.727" v="25" actId="20577"/>
          <ac:spMkLst>
            <pc:docMk/>
            <pc:sldMk cId="183029297" sldId="307"/>
            <ac:spMk id="13" creationId="{00000000-0000-0000-0000-000000000000}"/>
          </ac:spMkLst>
        </pc:spChg>
      </pc:sldChg>
    </pc:docChg>
  </pc:docChgLst>
  <pc:docChgLst>
    <pc:chgData name="Άννα Αφεντουλίδου" userId="S::afentoulidou@iep.edu.gr::02eedc22-e54c-4ff9-a5a8-ea50758f5385" providerId="AD" clId="Web-{B3C82622-E8DA-4F96-AA80-CC758C886D5E}"/>
    <pc:docChg chg="modSld">
      <pc:chgData name="Άννα Αφεντουλίδου" userId="S::afentoulidou@iep.edu.gr::02eedc22-e54c-4ff9-a5a8-ea50758f5385" providerId="AD" clId="Web-{B3C82622-E8DA-4F96-AA80-CC758C886D5E}" dt="2024-07-07T14:40:02.739" v="36" actId="20577"/>
      <pc:docMkLst>
        <pc:docMk/>
      </pc:docMkLst>
      <pc:sldChg chg="modSp">
        <pc:chgData name="Άννα Αφεντουλίδου" userId="S::afentoulidou@iep.edu.gr::02eedc22-e54c-4ff9-a5a8-ea50758f5385" providerId="AD" clId="Web-{B3C82622-E8DA-4F96-AA80-CC758C886D5E}" dt="2024-07-07T14:40:02.739" v="36" actId="20577"/>
        <pc:sldMkLst>
          <pc:docMk/>
          <pc:sldMk cId="2239554350" sldId="353"/>
        </pc:sldMkLst>
        <pc:spChg chg="mod">
          <ac:chgData name="Άννα Αφεντουλίδου" userId="S::afentoulidou@iep.edu.gr::02eedc22-e54c-4ff9-a5a8-ea50758f5385" providerId="AD" clId="Web-{B3C82622-E8DA-4F96-AA80-CC758C886D5E}" dt="2024-07-07T14:40:02.739" v="36" actId="20577"/>
          <ac:spMkLst>
            <pc:docMk/>
            <pc:sldMk cId="2239554350" sldId="353"/>
            <ac:spMk id="8" creationId="{00000000-0000-0000-0000-000000000000}"/>
          </ac:spMkLst>
        </pc:spChg>
      </pc:sldChg>
      <pc:sldChg chg="modSp">
        <pc:chgData name="Άννα Αφεντουλίδου" userId="S::afentoulidou@iep.edu.gr::02eedc22-e54c-4ff9-a5a8-ea50758f5385" providerId="AD" clId="Web-{B3C82622-E8DA-4F96-AA80-CC758C886D5E}" dt="2024-07-07T14:38:16.800" v="8" actId="20577"/>
        <pc:sldMkLst>
          <pc:docMk/>
          <pc:sldMk cId="4249082376" sldId="509"/>
        </pc:sldMkLst>
        <pc:spChg chg="mod">
          <ac:chgData name="Άννα Αφεντουλίδου" userId="S::afentoulidou@iep.edu.gr::02eedc22-e54c-4ff9-a5a8-ea50758f5385" providerId="AD" clId="Web-{B3C82622-E8DA-4F96-AA80-CC758C886D5E}" dt="2024-07-07T14:38:16.800" v="8" actId="20577"/>
          <ac:spMkLst>
            <pc:docMk/>
            <pc:sldMk cId="4249082376" sldId="509"/>
            <ac:spMk id="3" creationId="{00000000-0000-0000-0000-000000000000}"/>
          </ac:spMkLst>
        </pc:spChg>
      </pc:sldChg>
      <pc:sldChg chg="modSp">
        <pc:chgData name="Άννα Αφεντουλίδου" userId="S::afentoulidou@iep.edu.gr::02eedc22-e54c-4ff9-a5a8-ea50758f5385" providerId="AD" clId="Web-{B3C82622-E8DA-4F96-AA80-CC758C886D5E}" dt="2024-07-07T14:38:06.315" v="7" actId="20577"/>
        <pc:sldMkLst>
          <pc:docMk/>
          <pc:sldMk cId="4171580632" sldId="510"/>
        </pc:sldMkLst>
        <pc:spChg chg="mod">
          <ac:chgData name="Άννα Αφεντουλίδου" userId="S::afentoulidou@iep.edu.gr::02eedc22-e54c-4ff9-a5a8-ea50758f5385" providerId="AD" clId="Web-{B3C82622-E8DA-4F96-AA80-CC758C886D5E}" dt="2024-07-07T14:38:06.315" v="7" actId="20577"/>
          <ac:spMkLst>
            <pc:docMk/>
            <pc:sldMk cId="4171580632" sldId="510"/>
            <ac:spMk id="3" creationId="{00000000-0000-0000-0000-000000000000}"/>
          </ac:spMkLst>
        </pc:spChg>
      </pc:sldChg>
      <pc:sldChg chg="modSp">
        <pc:chgData name="Άννα Αφεντουλίδου" userId="S::afentoulidou@iep.edu.gr::02eedc22-e54c-4ff9-a5a8-ea50758f5385" providerId="AD" clId="Web-{B3C82622-E8DA-4F96-AA80-CC758C886D5E}" dt="2024-07-07T14:38:24.690" v="9" actId="20577"/>
        <pc:sldMkLst>
          <pc:docMk/>
          <pc:sldMk cId="2452434332" sldId="511"/>
        </pc:sldMkLst>
        <pc:spChg chg="mod">
          <ac:chgData name="Άννα Αφεντουλίδου" userId="S::afentoulidou@iep.edu.gr::02eedc22-e54c-4ff9-a5a8-ea50758f5385" providerId="AD" clId="Web-{B3C82622-E8DA-4F96-AA80-CC758C886D5E}" dt="2024-07-07T14:38:24.690" v="9" actId="20577"/>
          <ac:spMkLst>
            <pc:docMk/>
            <pc:sldMk cId="2452434332" sldId="511"/>
            <ac:spMk id="3" creationId="{00000000-0000-0000-0000-000000000000}"/>
          </ac:spMkLst>
        </pc:spChg>
      </pc:sldChg>
      <pc:sldChg chg="modSp">
        <pc:chgData name="Άννα Αφεντουλίδου" userId="S::afentoulidou@iep.edu.gr::02eedc22-e54c-4ff9-a5a8-ea50758f5385" providerId="AD" clId="Web-{B3C82622-E8DA-4F96-AA80-CC758C886D5E}" dt="2024-07-07T14:38:54.957" v="12" actId="20577"/>
        <pc:sldMkLst>
          <pc:docMk/>
          <pc:sldMk cId="198613212" sldId="512"/>
        </pc:sldMkLst>
        <pc:spChg chg="mod">
          <ac:chgData name="Άννα Αφεντουλίδου" userId="S::afentoulidou@iep.edu.gr::02eedc22-e54c-4ff9-a5a8-ea50758f5385" providerId="AD" clId="Web-{B3C82622-E8DA-4F96-AA80-CC758C886D5E}" dt="2024-07-07T14:38:54.957" v="12" actId="20577"/>
          <ac:spMkLst>
            <pc:docMk/>
            <pc:sldMk cId="198613212" sldId="512"/>
            <ac:spMk id="3" creationId="{00000000-0000-0000-0000-000000000000}"/>
          </ac:spMkLst>
        </pc:spChg>
      </pc:sldChg>
    </pc:docChg>
  </pc:docChgLst>
  <pc:docChgLst>
    <pc:chgData name="Άννα Αφεντουλίδου" userId="S::afentoulidou@iep.edu.gr::02eedc22-e54c-4ff9-a5a8-ea50758f5385" providerId="AD" clId="Web-{B59F1C7B-2347-40A2-8E24-46D3C721A94F}"/>
    <pc:docChg chg="delSld modSld sldOrd">
      <pc:chgData name="Άννα Αφεντουλίδου" userId="S::afentoulidou@iep.edu.gr::02eedc22-e54c-4ff9-a5a8-ea50758f5385" providerId="AD" clId="Web-{B59F1C7B-2347-40A2-8E24-46D3C721A94F}" dt="2024-07-07T21:30:51.806" v="100" actId="20577"/>
      <pc:docMkLst>
        <pc:docMk/>
      </pc:docMkLst>
      <pc:sldChg chg="modSp">
        <pc:chgData name="Άννα Αφεντουλίδου" userId="S::afentoulidou@iep.edu.gr::02eedc22-e54c-4ff9-a5a8-ea50758f5385" providerId="AD" clId="Web-{B59F1C7B-2347-40A2-8E24-46D3C721A94F}" dt="2024-07-07T21:26:30.014" v="1" actId="20577"/>
        <pc:sldMkLst>
          <pc:docMk/>
          <pc:sldMk cId="1268213808" sldId="256"/>
        </pc:sldMkLst>
        <pc:spChg chg="mod">
          <ac:chgData name="Άννα Αφεντουλίδου" userId="S::afentoulidou@iep.edu.gr::02eedc22-e54c-4ff9-a5a8-ea50758f5385" providerId="AD" clId="Web-{B59F1C7B-2347-40A2-8E24-46D3C721A94F}" dt="2024-07-07T21:26:30.014" v="1" actId="20577"/>
          <ac:spMkLst>
            <pc:docMk/>
            <pc:sldMk cId="1268213808" sldId="256"/>
            <ac:spMk id="13" creationId="{00000000-0000-0000-0000-000000000000}"/>
          </ac:spMkLst>
        </pc:spChg>
      </pc:sldChg>
      <pc:sldChg chg="del">
        <pc:chgData name="Άννα Αφεντουλίδου" userId="S::afentoulidou@iep.edu.gr::02eedc22-e54c-4ff9-a5a8-ea50758f5385" providerId="AD" clId="Web-{B59F1C7B-2347-40A2-8E24-46D3C721A94F}" dt="2024-07-07T21:27:41.486" v="7"/>
        <pc:sldMkLst>
          <pc:docMk/>
          <pc:sldMk cId="57540396" sldId="265"/>
        </pc:sldMkLst>
      </pc:sldChg>
      <pc:sldChg chg="del">
        <pc:chgData name="Άννα Αφεντουλίδου" userId="S::afentoulidou@iep.edu.gr::02eedc22-e54c-4ff9-a5a8-ea50758f5385" providerId="AD" clId="Web-{B59F1C7B-2347-40A2-8E24-46D3C721A94F}" dt="2024-07-07T21:27:31.829" v="4"/>
        <pc:sldMkLst>
          <pc:docMk/>
          <pc:sldMk cId="3566403174" sldId="272"/>
        </pc:sldMkLst>
      </pc:sldChg>
      <pc:sldChg chg="modSp">
        <pc:chgData name="Άννα Αφεντουλίδου" userId="S::afentoulidou@iep.edu.gr::02eedc22-e54c-4ff9-a5a8-ea50758f5385" providerId="AD" clId="Web-{B59F1C7B-2347-40A2-8E24-46D3C721A94F}" dt="2024-07-07T21:26:36.811" v="3" actId="20577"/>
        <pc:sldMkLst>
          <pc:docMk/>
          <pc:sldMk cId="2695356322" sldId="306"/>
        </pc:sldMkLst>
        <pc:spChg chg="mod">
          <ac:chgData name="Άννα Αφεντουλίδου" userId="S::afentoulidou@iep.edu.gr::02eedc22-e54c-4ff9-a5a8-ea50758f5385" providerId="AD" clId="Web-{B59F1C7B-2347-40A2-8E24-46D3C721A94F}" dt="2024-07-07T21:26:36.811" v="3" actId="20577"/>
          <ac:spMkLst>
            <pc:docMk/>
            <pc:sldMk cId="2695356322" sldId="306"/>
            <ac:spMk id="2" creationId="{00000000-0000-0000-0000-000000000000}"/>
          </ac:spMkLst>
        </pc:spChg>
      </pc:sldChg>
      <pc:sldChg chg="del">
        <pc:chgData name="Άννα Αφεντουλίδου" userId="S::afentoulidou@iep.edu.gr::02eedc22-e54c-4ff9-a5a8-ea50758f5385" providerId="AD" clId="Web-{B59F1C7B-2347-40A2-8E24-46D3C721A94F}" dt="2024-07-07T21:27:35.970" v="5"/>
        <pc:sldMkLst>
          <pc:docMk/>
          <pc:sldMk cId="2239554350" sldId="353"/>
        </pc:sldMkLst>
      </pc:sldChg>
      <pc:sldChg chg="del">
        <pc:chgData name="Άννα Αφεντουλίδου" userId="S::afentoulidou@iep.edu.gr::02eedc22-e54c-4ff9-a5a8-ea50758f5385" providerId="AD" clId="Web-{B59F1C7B-2347-40A2-8E24-46D3C721A94F}" dt="2024-07-07T21:27:38.517" v="6"/>
        <pc:sldMkLst>
          <pc:docMk/>
          <pc:sldMk cId="883395358" sldId="354"/>
        </pc:sldMkLst>
      </pc:sldChg>
      <pc:sldChg chg="del">
        <pc:chgData name="Άννα Αφεντουλίδου" userId="S::afentoulidou@iep.edu.gr::02eedc22-e54c-4ff9-a5a8-ea50758f5385" providerId="AD" clId="Web-{B59F1C7B-2347-40A2-8E24-46D3C721A94F}" dt="2024-07-07T21:27:47.595" v="8"/>
        <pc:sldMkLst>
          <pc:docMk/>
          <pc:sldMk cId="3613149679" sldId="355"/>
        </pc:sldMkLst>
      </pc:sldChg>
      <pc:sldChg chg="modSp">
        <pc:chgData name="Άννα Αφεντουλίδου" userId="S::afentoulidou@iep.edu.gr::02eedc22-e54c-4ff9-a5a8-ea50758f5385" providerId="AD" clId="Web-{B59F1C7B-2347-40A2-8E24-46D3C721A94F}" dt="2024-07-07T21:30:40.368" v="99" actId="20577"/>
        <pc:sldMkLst>
          <pc:docMk/>
          <pc:sldMk cId="3122950270" sldId="361"/>
        </pc:sldMkLst>
        <pc:spChg chg="mod">
          <ac:chgData name="Άννα Αφεντουλίδου" userId="S::afentoulidou@iep.edu.gr::02eedc22-e54c-4ff9-a5a8-ea50758f5385" providerId="AD" clId="Web-{B59F1C7B-2347-40A2-8E24-46D3C721A94F}" dt="2024-07-07T21:30:40.368" v="99" actId="20577"/>
          <ac:spMkLst>
            <pc:docMk/>
            <pc:sldMk cId="3122950270" sldId="361"/>
            <ac:spMk id="8" creationId="{00000000-0000-0000-0000-000000000000}"/>
          </ac:spMkLst>
        </pc:spChg>
      </pc:sldChg>
      <pc:sldChg chg="modSp ord">
        <pc:chgData name="Άννα Αφεντουλίδου" userId="S::afentoulidou@iep.edu.gr::02eedc22-e54c-4ff9-a5a8-ea50758f5385" providerId="AD" clId="Web-{B59F1C7B-2347-40A2-8E24-46D3C721A94F}" dt="2024-07-07T21:30:51.806" v="100" actId="20577"/>
        <pc:sldMkLst>
          <pc:docMk/>
          <pc:sldMk cId="0" sldId="496"/>
        </pc:sldMkLst>
        <pc:spChg chg="mod">
          <ac:chgData name="Άννα Αφεντουλίδου" userId="S::afentoulidou@iep.edu.gr::02eedc22-e54c-4ff9-a5a8-ea50758f5385" providerId="AD" clId="Web-{B59F1C7B-2347-40A2-8E24-46D3C721A94F}" dt="2024-07-07T21:30:51.806" v="100" actId="20577"/>
          <ac:spMkLst>
            <pc:docMk/>
            <pc:sldMk cId="0" sldId="496"/>
            <ac:spMk id="3" creationId="{CF2A2910-5F47-B05D-40B1-A8E210581C3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C7B18-8D3E-4A8E-B510-82884C9388A5}"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l-GR"/>
        </a:p>
      </dgm:t>
    </dgm:pt>
    <dgm:pt modelId="{7B613EAF-8A69-45B9-A2E0-C1E19E6829E9}">
      <dgm:prSet phldrT="[Text]"/>
      <dgm:spPr/>
      <dgm:t>
        <a:bodyPr/>
        <a:lstStyle/>
        <a:p>
          <a:r>
            <a:rPr lang="el-GR">
              <a:solidFill>
                <a:schemeClr val="accent5">
                  <a:lumMod val="50000"/>
                </a:schemeClr>
              </a:solidFill>
            </a:rPr>
            <a:t>Συνάντηση γνωριμίας/ενημέρωσης</a:t>
          </a:r>
        </a:p>
      </dgm:t>
    </dgm:pt>
    <dgm:pt modelId="{BA833C09-E06F-4C7B-8768-C7BAB2599D17}" type="parTrans" cxnId="{2F3DB5C2-E253-493F-89C4-C4F6ED1746BF}">
      <dgm:prSet/>
      <dgm:spPr/>
      <dgm:t>
        <a:bodyPr/>
        <a:lstStyle/>
        <a:p>
          <a:endParaRPr lang="el-GR"/>
        </a:p>
      </dgm:t>
    </dgm:pt>
    <dgm:pt modelId="{079E363F-F29F-44E7-B6CD-B83ED6FBF7AC}" type="sibTrans" cxnId="{2F3DB5C2-E253-493F-89C4-C4F6ED1746BF}">
      <dgm:prSet/>
      <dgm:spPr/>
      <dgm:t>
        <a:bodyPr/>
        <a:lstStyle/>
        <a:p>
          <a:endParaRPr lang="el-GR"/>
        </a:p>
      </dgm:t>
    </dgm:pt>
    <dgm:pt modelId="{7A270B22-FC92-4E15-941E-8ACAB0CEAAEC}">
      <dgm:prSet phldrT="[Text]" custT="1"/>
      <dgm:spPr>
        <a:solidFill>
          <a:schemeClr val="accent6">
            <a:lumMod val="60000"/>
            <a:lumOff val="40000"/>
          </a:schemeClr>
        </a:solidFill>
      </dgm:spPr>
      <dgm:t>
        <a:bodyPr/>
        <a:lstStyle/>
        <a:p>
          <a:pPr algn="just"/>
          <a:r>
            <a:rPr lang="el-GR" sz="1400"/>
            <a:t>Συνάντηση γνωριμίας με τους γονείς και ενημέρωση για τον σχεδιασμό κατά του εκφοβισμού του σχολείου και τον σχολικό κανονισμό. Ανοιχτή συνάντηση στην αρχή της χρονιάς. Ανάρτηση του κανονισμού στην ιστοσελίδα του σχολείου.</a:t>
          </a:r>
        </a:p>
      </dgm:t>
    </dgm:pt>
    <dgm:pt modelId="{3D0AD35C-9EFB-4347-8C60-7798FD6C9E61}" type="parTrans" cxnId="{D485D20D-D292-43EC-8E1E-93F6B2B58E4B}">
      <dgm:prSet/>
      <dgm:spPr/>
      <dgm:t>
        <a:bodyPr/>
        <a:lstStyle/>
        <a:p>
          <a:endParaRPr lang="el-GR"/>
        </a:p>
      </dgm:t>
    </dgm:pt>
    <dgm:pt modelId="{334931BB-2423-4BBE-BF2D-C88B08329514}" type="sibTrans" cxnId="{D485D20D-D292-43EC-8E1E-93F6B2B58E4B}">
      <dgm:prSet/>
      <dgm:spPr/>
      <dgm:t>
        <a:bodyPr/>
        <a:lstStyle/>
        <a:p>
          <a:endParaRPr lang="el-GR"/>
        </a:p>
      </dgm:t>
    </dgm:pt>
    <dgm:pt modelId="{B77E1096-49B0-44DE-9A80-0437008EE6E4}">
      <dgm:prSet phldrT="[Text]"/>
      <dgm:spPr/>
      <dgm:t>
        <a:bodyPr/>
        <a:lstStyle/>
        <a:p>
          <a:r>
            <a:rPr lang="el-GR">
              <a:solidFill>
                <a:schemeClr val="accent5">
                  <a:lumMod val="50000"/>
                </a:schemeClr>
              </a:solidFill>
            </a:rPr>
            <a:t>Εξατομικευμένη τακτική ενημέρωση</a:t>
          </a:r>
        </a:p>
      </dgm:t>
    </dgm:pt>
    <dgm:pt modelId="{AE41926A-5EA7-4702-B774-A9B22BFFC370}" type="parTrans" cxnId="{3BF80439-C48D-490F-A181-B62E8E40A602}">
      <dgm:prSet/>
      <dgm:spPr/>
      <dgm:t>
        <a:bodyPr/>
        <a:lstStyle/>
        <a:p>
          <a:endParaRPr lang="el-GR"/>
        </a:p>
      </dgm:t>
    </dgm:pt>
    <dgm:pt modelId="{50E51D0F-ADF6-4016-AF37-C621B9FFBC96}" type="sibTrans" cxnId="{3BF80439-C48D-490F-A181-B62E8E40A602}">
      <dgm:prSet/>
      <dgm:spPr/>
      <dgm:t>
        <a:bodyPr/>
        <a:lstStyle/>
        <a:p>
          <a:endParaRPr lang="el-GR"/>
        </a:p>
      </dgm:t>
    </dgm:pt>
    <dgm:pt modelId="{7EE743B0-9830-4408-BACA-ED3DC6948900}">
      <dgm:prSet phldrT="[Text]" custT="1"/>
      <dgm:spPr>
        <a:solidFill>
          <a:schemeClr val="accent6">
            <a:lumMod val="60000"/>
            <a:lumOff val="40000"/>
          </a:schemeClr>
        </a:solidFill>
      </dgm:spPr>
      <dgm:t>
        <a:bodyPr/>
        <a:lstStyle/>
        <a:p>
          <a:pPr algn="just"/>
          <a:r>
            <a:rPr lang="el-GR" sz="1400"/>
            <a:t>Ενημέρωση εξατομικευμένα και σε τακτά διαστήματα για την πρόοδο του παιδιού και για περιστατικά εκφοβισμού. Η ενημέρωση θα πρέπει να είναι αμφίδρομη (τηλεφωνική, με φυσική παρουσία, ηλεκτρονική, γραπτή). </a:t>
          </a:r>
        </a:p>
      </dgm:t>
    </dgm:pt>
    <dgm:pt modelId="{930B05DA-8553-4F72-BF9A-F05702B68306}" type="parTrans" cxnId="{36469AE6-041A-4F4F-8F1C-41DD655B2120}">
      <dgm:prSet/>
      <dgm:spPr/>
      <dgm:t>
        <a:bodyPr/>
        <a:lstStyle/>
        <a:p>
          <a:endParaRPr lang="el-GR"/>
        </a:p>
      </dgm:t>
    </dgm:pt>
    <dgm:pt modelId="{7D3F8EDB-214C-48A4-AAEA-4778D32AE1B5}" type="sibTrans" cxnId="{36469AE6-041A-4F4F-8F1C-41DD655B2120}">
      <dgm:prSet/>
      <dgm:spPr/>
      <dgm:t>
        <a:bodyPr/>
        <a:lstStyle/>
        <a:p>
          <a:endParaRPr lang="el-GR"/>
        </a:p>
      </dgm:t>
    </dgm:pt>
    <dgm:pt modelId="{F8400A13-D303-4C44-97A1-FB45FA089695}">
      <dgm:prSet phldrT="[Text]"/>
      <dgm:spPr/>
      <dgm:t>
        <a:bodyPr/>
        <a:lstStyle/>
        <a:p>
          <a:r>
            <a:rPr lang="el-GR">
              <a:solidFill>
                <a:schemeClr val="accent5">
                  <a:lumMod val="50000"/>
                </a:schemeClr>
              </a:solidFill>
            </a:rPr>
            <a:t>Κοινές δραστηριότητες</a:t>
          </a:r>
        </a:p>
      </dgm:t>
    </dgm:pt>
    <dgm:pt modelId="{05698D7E-E14C-42DC-8766-182D946D46A1}" type="parTrans" cxnId="{D650FBC0-0EE8-4F7D-8539-92AE9D8AE857}">
      <dgm:prSet/>
      <dgm:spPr/>
      <dgm:t>
        <a:bodyPr/>
        <a:lstStyle/>
        <a:p>
          <a:endParaRPr lang="el-GR"/>
        </a:p>
      </dgm:t>
    </dgm:pt>
    <dgm:pt modelId="{1645F1B7-90E1-48A3-B123-C4981969DA32}" type="sibTrans" cxnId="{D650FBC0-0EE8-4F7D-8539-92AE9D8AE857}">
      <dgm:prSet/>
      <dgm:spPr/>
      <dgm:t>
        <a:bodyPr/>
        <a:lstStyle/>
        <a:p>
          <a:endParaRPr lang="el-GR"/>
        </a:p>
      </dgm:t>
    </dgm:pt>
    <dgm:pt modelId="{48D64CA6-7878-4B08-BF9D-E6E691A49707}">
      <dgm:prSet phldrT="[Text]" custT="1"/>
      <dgm:spPr>
        <a:solidFill>
          <a:schemeClr val="accent6">
            <a:lumMod val="60000"/>
            <a:lumOff val="40000"/>
          </a:schemeClr>
        </a:solidFill>
      </dgm:spPr>
      <dgm:t>
        <a:bodyPr/>
        <a:lstStyle/>
        <a:p>
          <a:pPr algn="just"/>
          <a:r>
            <a:rPr lang="el-GR" sz="1400"/>
            <a:t>Κοινές δραστηριότητες σχολείου-γονέων. Πρόσκληση των γονέων για συμμετοχή σε σεμινάρια και επιμορφώσεις που αφορούν θέματα σωματικής (π.χ. διατροφή) και ψυχικής (π.χ. διαχείριση του άγχους εξετάσεων) υγείας, ασφάλειας (π.χ. σχολικός εκφοβισμός) και διαπαιδαγώγησης (π.χ. οριοθέτηση) των παιδιών. Πρόσκληση των γονέων για παρακολούθηση σχολικών εορτών και εκδηλώσεων.</a:t>
          </a:r>
        </a:p>
      </dgm:t>
    </dgm:pt>
    <dgm:pt modelId="{EAED41B4-7675-4BE9-82E6-A31AA63280C4}" type="parTrans" cxnId="{793BE357-CFD6-471C-90F2-3FCF73A70C0B}">
      <dgm:prSet/>
      <dgm:spPr/>
      <dgm:t>
        <a:bodyPr/>
        <a:lstStyle/>
        <a:p>
          <a:endParaRPr lang="el-GR"/>
        </a:p>
      </dgm:t>
    </dgm:pt>
    <dgm:pt modelId="{4BD3F9BC-D137-4DE9-9092-D437FB7DFFDC}" type="sibTrans" cxnId="{793BE357-CFD6-471C-90F2-3FCF73A70C0B}">
      <dgm:prSet/>
      <dgm:spPr/>
      <dgm:t>
        <a:bodyPr/>
        <a:lstStyle/>
        <a:p>
          <a:endParaRPr lang="el-GR"/>
        </a:p>
      </dgm:t>
    </dgm:pt>
    <dgm:pt modelId="{F839F62D-953C-4012-A9B7-12B289CF9DE9}" type="pres">
      <dgm:prSet presAssocID="{6BBC7B18-8D3E-4A8E-B510-82884C9388A5}" presName="Name0" presStyleCnt="0">
        <dgm:presLayoutVars>
          <dgm:chMax/>
          <dgm:chPref/>
          <dgm:dir/>
        </dgm:presLayoutVars>
      </dgm:prSet>
      <dgm:spPr/>
      <dgm:t>
        <a:bodyPr/>
        <a:lstStyle/>
        <a:p>
          <a:endParaRPr lang="el-GR"/>
        </a:p>
      </dgm:t>
    </dgm:pt>
    <dgm:pt modelId="{A32E910A-1551-4B12-AF58-EF15ACDB9B2C}" type="pres">
      <dgm:prSet presAssocID="{7B613EAF-8A69-45B9-A2E0-C1E19E6829E9}" presName="parenttextcomposite" presStyleCnt="0"/>
      <dgm:spPr/>
    </dgm:pt>
    <dgm:pt modelId="{7AB62DB4-F5BA-48BE-B972-69EB2663C007}" type="pres">
      <dgm:prSet presAssocID="{7B613EAF-8A69-45B9-A2E0-C1E19E6829E9}" presName="parenttext" presStyleLbl="revTx" presStyleIdx="0" presStyleCnt="3">
        <dgm:presLayoutVars>
          <dgm:chMax/>
          <dgm:chPref val="2"/>
          <dgm:bulletEnabled val="1"/>
        </dgm:presLayoutVars>
      </dgm:prSet>
      <dgm:spPr/>
      <dgm:t>
        <a:bodyPr/>
        <a:lstStyle/>
        <a:p>
          <a:endParaRPr lang="el-GR"/>
        </a:p>
      </dgm:t>
    </dgm:pt>
    <dgm:pt modelId="{8A8B91E4-441E-48E2-896C-C3CF71A06D15}" type="pres">
      <dgm:prSet presAssocID="{7B613EAF-8A69-45B9-A2E0-C1E19E6829E9}" presName="composite" presStyleCnt="0"/>
      <dgm:spPr/>
    </dgm:pt>
    <dgm:pt modelId="{D682B130-DE27-45EA-8F7B-6BCF1FBA83AC}" type="pres">
      <dgm:prSet presAssocID="{7B613EAF-8A69-45B9-A2E0-C1E19E6829E9}" presName="chevron1" presStyleLbl="alignNode1" presStyleIdx="0" presStyleCnt="21"/>
      <dgm:spPr/>
    </dgm:pt>
    <dgm:pt modelId="{7DD9F66D-C4B0-4504-8407-A830D38534DC}" type="pres">
      <dgm:prSet presAssocID="{7B613EAF-8A69-45B9-A2E0-C1E19E6829E9}" presName="chevron2" presStyleLbl="alignNode1" presStyleIdx="1" presStyleCnt="21"/>
      <dgm:spPr/>
    </dgm:pt>
    <dgm:pt modelId="{64C84D48-96D4-49FC-9F0A-8C1FF0E2D601}" type="pres">
      <dgm:prSet presAssocID="{7B613EAF-8A69-45B9-A2E0-C1E19E6829E9}" presName="chevron3" presStyleLbl="alignNode1" presStyleIdx="2" presStyleCnt="21"/>
      <dgm:spPr/>
    </dgm:pt>
    <dgm:pt modelId="{CBF832B5-D0C3-471C-92C1-4AD260946C28}" type="pres">
      <dgm:prSet presAssocID="{7B613EAF-8A69-45B9-A2E0-C1E19E6829E9}" presName="chevron4" presStyleLbl="alignNode1" presStyleIdx="3" presStyleCnt="21"/>
      <dgm:spPr/>
    </dgm:pt>
    <dgm:pt modelId="{F7278F45-54E7-449A-ADD2-B29A294EF8F2}" type="pres">
      <dgm:prSet presAssocID="{7B613EAF-8A69-45B9-A2E0-C1E19E6829E9}" presName="chevron5" presStyleLbl="alignNode1" presStyleIdx="4" presStyleCnt="21"/>
      <dgm:spPr/>
    </dgm:pt>
    <dgm:pt modelId="{027D7961-B2E0-4E1D-B7C9-936D17B4EE4C}" type="pres">
      <dgm:prSet presAssocID="{7B613EAF-8A69-45B9-A2E0-C1E19E6829E9}" presName="chevron6" presStyleLbl="alignNode1" presStyleIdx="5" presStyleCnt="21"/>
      <dgm:spPr/>
    </dgm:pt>
    <dgm:pt modelId="{3C789D63-F595-488C-A4AF-EB00E324A425}" type="pres">
      <dgm:prSet presAssocID="{7B613EAF-8A69-45B9-A2E0-C1E19E6829E9}" presName="chevron7" presStyleLbl="alignNode1" presStyleIdx="6" presStyleCnt="21"/>
      <dgm:spPr/>
    </dgm:pt>
    <dgm:pt modelId="{29BD0852-B232-4900-8B96-AD79CA11BBA5}" type="pres">
      <dgm:prSet presAssocID="{7B613EAF-8A69-45B9-A2E0-C1E19E6829E9}" presName="childtext" presStyleLbl="solidFgAcc1" presStyleIdx="0" presStyleCnt="3">
        <dgm:presLayoutVars>
          <dgm:chMax/>
          <dgm:chPref val="0"/>
          <dgm:bulletEnabled val="1"/>
        </dgm:presLayoutVars>
      </dgm:prSet>
      <dgm:spPr/>
      <dgm:t>
        <a:bodyPr/>
        <a:lstStyle/>
        <a:p>
          <a:endParaRPr lang="el-GR"/>
        </a:p>
      </dgm:t>
    </dgm:pt>
    <dgm:pt modelId="{D75F47EA-0811-4501-BF3A-AAD40D62F444}" type="pres">
      <dgm:prSet presAssocID="{079E363F-F29F-44E7-B6CD-B83ED6FBF7AC}" presName="sibTrans" presStyleCnt="0"/>
      <dgm:spPr/>
    </dgm:pt>
    <dgm:pt modelId="{68A0CFCB-CE7E-407E-B160-4B82C85852CB}" type="pres">
      <dgm:prSet presAssocID="{B77E1096-49B0-44DE-9A80-0437008EE6E4}" presName="parenttextcomposite" presStyleCnt="0"/>
      <dgm:spPr/>
    </dgm:pt>
    <dgm:pt modelId="{F4A7A7DA-6F28-4DAE-9113-4F1CEFE21DC1}" type="pres">
      <dgm:prSet presAssocID="{B77E1096-49B0-44DE-9A80-0437008EE6E4}" presName="parenttext" presStyleLbl="revTx" presStyleIdx="1" presStyleCnt="3">
        <dgm:presLayoutVars>
          <dgm:chMax/>
          <dgm:chPref val="2"/>
          <dgm:bulletEnabled val="1"/>
        </dgm:presLayoutVars>
      </dgm:prSet>
      <dgm:spPr/>
      <dgm:t>
        <a:bodyPr/>
        <a:lstStyle/>
        <a:p>
          <a:endParaRPr lang="el-GR"/>
        </a:p>
      </dgm:t>
    </dgm:pt>
    <dgm:pt modelId="{C8EA7707-97CA-4F97-A825-BA1FE6DB70AC}" type="pres">
      <dgm:prSet presAssocID="{B77E1096-49B0-44DE-9A80-0437008EE6E4}" presName="composite" presStyleCnt="0"/>
      <dgm:spPr/>
    </dgm:pt>
    <dgm:pt modelId="{73EE3F83-82AD-414A-A4AA-16E1F3D23E82}" type="pres">
      <dgm:prSet presAssocID="{B77E1096-49B0-44DE-9A80-0437008EE6E4}" presName="chevron1" presStyleLbl="alignNode1" presStyleIdx="7" presStyleCnt="21"/>
      <dgm:spPr/>
    </dgm:pt>
    <dgm:pt modelId="{79FCEAEE-B604-4225-B910-D785A2DCE4FD}" type="pres">
      <dgm:prSet presAssocID="{B77E1096-49B0-44DE-9A80-0437008EE6E4}" presName="chevron2" presStyleLbl="alignNode1" presStyleIdx="8" presStyleCnt="21"/>
      <dgm:spPr/>
    </dgm:pt>
    <dgm:pt modelId="{7B509C23-6B92-4711-9DBA-6245170ECF30}" type="pres">
      <dgm:prSet presAssocID="{B77E1096-49B0-44DE-9A80-0437008EE6E4}" presName="chevron3" presStyleLbl="alignNode1" presStyleIdx="9" presStyleCnt="21"/>
      <dgm:spPr/>
    </dgm:pt>
    <dgm:pt modelId="{8E0448BA-4A49-4051-91CF-6FCD2D3B3656}" type="pres">
      <dgm:prSet presAssocID="{B77E1096-49B0-44DE-9A80-0437008EE6E4}" presName="chevron4" presStyleLbl="alignNode1" presStyleIdx="10" presStyleCnt="21"/>
      <dgm:spPr/>
    </dgm:pt>
    <dgm:pt modelId="{58E41094-47F0-4E22-949D-7118ECFE7390}" type="pres">
      <dgm:prSet presAssocID="{B77E1096-49B0-44DE-9A80-0437008EE6E4}" presName="chevron5" presStyleLbl="alignNode1" presStyleIdx="11" presStyleCnt="21"/>
      <dgm:spPr/>
    </dgm:pt>
    <dgm:pt modelId="{020D07BC-D753-4C95-B629-BDC20E92F1DD}" type="pres">
      <dgm:prSet presAssocID="{B77E1096-49B0-44DE-9A80-0437008EE6E4}" presName="chevron6" presStyleLbl="alignNode1" presStyleIdx="12" presStyleCnt="21"/>
      <dgm:spPr/>
    </dgm:pt>
    <dgm:pt modelId="{CF56318A-2715-4355-A7B6-AEAC562153BD}" type="pres">
      <dgm:prSet presAssocID="{B77E1096-49B0-44DE-9A80-0437008EE6E4}" presName="chevron7" presStyleLbl="alignNode1" presStyleIdx="13" presStyleCnt="21"/>
      <dgm:spPr/>
    </dgm:pt>
    <dgm:pt modelId="{464EA8B6-6294-457D-841C-8A599C5427FB}" type="pres">
      <dgm:prSet presAssocID="{B77E1096-49B0-44DE-9A80-0437008EE6E4}" presName="childtext" presStyleLbl="solidFgAcc1" presStyleIdx="1" presStyleCnt="3">
        <dgm:presLayoutVars>
          <dgm:chMax/>
          <dgm:chPref val="0"/>
          <dgm:bulletEnabled val="1"/>
        </dgm:presLayoutVars>
      </dgm:prSet>
      <dgm:spPr/>
      <dgm:t>
        <a:bodyPr/>
        <a:lstStyle/>
        <a:p>
          <a:endParaRPr lang="el-GR"/>
        </a:p>
      </dgm:t>
    </dgm:pt>
    <dgm:pt modelId="{EF3E03D2-5E8F-4C9E-8FA9-084CBDB6D522}" type="pres">
      <dgm:prSet presAssocID="{50E51D0F-ADF6-4016-AF37-C621B9FFBC96}" presName="sibTrans" presStyleCnt="0"/>
      <dgm:spPr/>
    </dgm:pt>
    <dgm:pt modelId="{B40D3E82-C424-4A04-A7D6-F93CAB7CB3C7}" type="pres">
      <dgm:prSet presAssocID="{F8400A13-D303-4C44-97A1-FB45FA089695}" presName="parenttextcomposite" presStyleCnt="0"/>
      <dgm:spPr/>
    </dgm:pt>
    <dgm:pt modelId="{F7C75D03-7080-45B2-A545-85495DEE17DC}" type="pres">
      <dgm:prSet presAssocID="{F8400A13-D303-4C44-97A1-FB45FA089695}" presName="parenttext" presStyleLbl="revTx" presStyleIdx="2" presStyleCnt="3">
        <dgm:presLayoutVars>
          <dgm:chMax/>
          <dgm:chPref val="2"/>
          <dgm:bulletEnabled val="1"/>
        </dgm:presLayoutVars>
      </dgm:prSet>
      <dgm:spPr/>
      <dgm:t>
        <a:bodyPr/>
        <a:lstStyle/>
        <a:p>
          <a:endParaRPr lang="el-GR"/>
        </a:p>
      </dgm:t>
    </dgm:pt>
    <dgm:pt modelId="{662130F1-C5EA-4206-993E-270499E8E3BB}" type="pres">
      <dgm:prSet presAssocID="{F8400A13-D303-4C44-97A1-FB45FA089695}" presName="composite" presStyleCnt="0"/>
      <dgm:spPr/>
    </dgm:pt>
    <dgm:pt modelId="{BB641E54-2D32-4FDF-A1B5-01830197B188}" type="pres">
      <dgm:prSet presAssocID="{F8400A13-D303-4C44-97A1-FB45FA089695}" presName="chevron1" presStyleLbl="alignNode1" presStyleIdx="14" presStyleCnt="21"/>
      <dgm:spPr/>
    </dgm:pt>
    <dgm:pt modelId="{60DFB50B-095C-4BCC-BC45-2BF86F9F13E4}" type="pres">
      <dgm:prSet presAssocID="{F8400A13-D303-4C44-97A1-FB45FA089695}" presName="chevron2" presStyleLbl="alignNode1" presStyleIdx="15" presStyleCnt="21"/>
      <dgm:spPr/>
    </dgm:pt>
    <dgm:pt modelId="{93B5DCF0-994A-4543-8F2B-3E3F3DD35E96}" type="pres">
      <dgm:prSet presAssocID="{F8400A13-D303-4C44-97A1-FB45FA089695}" presName="chevron3" presStyleLbl="alignNode1" presStyleIdx="16" presStyleCnt="21"/>
      <dgm:spPr/>
    </dgm:pt>
    <dgm:pt modelId="{7DD880FB-E026-4B8C-910B-C54A2E1AC137}" type="pres">
      <dgm:prSet presAssocID="{F8400A13-D303-4C44-97A1-FB45FA089695}" presName="chevron4" presStyleLbl="alignNode1" presStyleIdx="17" presStyleCnt="21"/>
      <dgm:spPr/>
    </dgm:pt>
    <dgm:pt modelId="{180773D0-33F2-4805-AFC1-91F454DE5716}" type="pres">
      <dgm:prSet presAssocID="{F8400A13-D303-4C44-97A1-FB45FA089695}" presName="chevron5" presStyleLbl="alignNode1" presStyleIdx="18" presStyleCnt="21"/>
      <dgm:spPr/>
    </dgm:pt>
    <dgm:pt modelId="{5FAF59DA-39ED-4EF2-907D-893EE0CBED75}" type="pres">
      <dgm:prSet presAssocID="{F8400A13-D303-4C44-97A1-FB45FA089695}" presName="chevron6" presStyleLbl="alignNode1" presStyleIdx="19" presStyleCnt="21"/>
      <dgm:spPr/>
    </dgm:pt>
    <dgm:pt modelId="{2C645BD6-2DA6-4010-815E-BAF4A03BF85D}" type="pres">
      <dgm:prSet presAssocID="{F8400A13-D303-4C44-97A1-FB45FA089695}" presName="chevron7" presStyleLbl="alignNode1" presStyleIdx="20" presStyleCnt="21"/>
      <dgm:spPr/>
    </dgm:pt>
    <dgm:pt modelId="{B1C7F1F6-4C61-4164-BEA2-E48A9B0451B3}" type="pres">
      <dgm:prSet presAssocID="{F8400A13-D303-4C44-97A1-FB45FA089695}" presName="childtext" presStyleLbl="solidFgAcc1" presStyleIdx="2" presStyleCnt="3">
        <dgm:presLayoutVars>
          <dgm:chMax/>
          <dgm:chPref val="0"/>
          <dgm:bulletEnabled val="1"/>
        </dgm:presLayoutVars>
      </dgm:prSet>
      <dgm:spPr/>
      <dgm:t>
        <a:bodyPr/>
        <a:lstStyle/>
        <a:p>
          <a:endParaRPr lang="el-GR"/>
        </a:p>
      </dgm:t>
    </dgm:pt>
  </dgm:ptLst>
  <dgm:cxnLst>
    <dgm:cxn modelId="{D85020F6-AD1F-4EAA-AB6B-538C00E7D470}" type="presOf" srcId="{F8400A13-D303-4C44-97A1-FB45FA089695}" destId="{F7C75D03-7080-45B2-A545-85495DEE17DC}" srcOrd="0" destOrd="0" presId="urn:microsoft.com/office/officeart/2008/layout/VerticalAccentList"/>
    <dgm:cxn modelId="{35FB7484-DD9F-47C7-949D-5891E4432773}" type="presOf" srcId="{48D64CA6-7878-4B08-BF9D-E6E691A49707}" destId="{B1C7F1F6-4C61-4164-BEA2-E48A9B0451B3}" srcOrd="0" destOrd="0" presId="urn:microsoft.com/office/officeart/2008/layout/VerticalAccentList"/>
    <dgm:cxn modelId="{74810BD1-75F9-4FCC-BF6B-733AE7111603}" type="presOf" srcId="{7EE743B0-9830-4408-BACA-ED3DC6948900}" destId="{464EA8B6-6294-457D-841C-8A599C5427FB}" srcOrd="0" destOrd="0" presId="urn:microsoft.com/office/officeart/2008/layout/VerticalAccentList"/>
    <dgm:cxn modelId="{36469AE6-041A-4F4F-8F1C-41DD655B2120}" srcId="{B77E1096-49B0-44DE-9A80-0437008EE6E4}" destId="{7EE743B0-9830-4408-BACA-ED3DC6948900}" srcOrd="0" destOrd="0" parTransId="{930B05DA-8553-4F72-BF9A-F05702B68306}" sibTransId="{7D3F8EDB-214C-48A4-AAEA-4778D32AE1B5}"/>
    <dgm:cxn modelId="{4568D502-1545-4646-B7AF-AC5CC1ADA6DC}" type="presOf" srcId="{7A270B22-FC92-4E15-941E-8ACAB0CEAAEC}" destId="{29BD0852-B232-4900-8B96-AD79CA11BBA5}" srcOrd="0" destOrd="0" presId="urn:microsoft.com/office/officeart/2008/layout/VerticalAccentList"/>
    <dgm:cxn modelId="{2F3DB5C2-E253-493F-89C4-C4F6ED1746BF}" srcId="{6BBC7B18-8D3E-4A8E-B510-82884C9388A5}" destId="{7B613EAF-8A69-45B9-A2E0-C1E19E6829E9}" srcOrd="0" destOrd="0" parTransId="{BA833C09-E06F-4C7B-8768-C7BAB2599D17}" sibTransId="{079E363F-F29F-44E7-B6CD-B83ED6FBF7AC}"/>
    <dgm:cxn modelId="{D650FBC0-0EE8-4F7D-8539-92AE9D8AE857}" srcId="{6BBC7B18-8D3E-4A8E-B510-82884C9388A5}" destId="{F8400A13-D303-4C44-97A1-FB45FA089695}" srcOrd="2" destOrd="0" parTransId="{05698D7E-E14C-42DC-8766-182D946D46A1}" sibTransId="{1645F1B7-90E1-48A3-B123-C4981969DA32}"/>
    <dgm:cxn modelId="{3BF80439-C48D-490F-A181-B62E8E40A602}" srcId="{6BBC7B18-8D3E-4A8E-B510-82884C9388A5}" destId="{B77E1096-49B0-44DE-9A80-0437008EE6E4}" srcOrd="1" destOrd="0" parTransId="{AE41926A-5EA7-4702-B774-A9B22BFFC370}" sibTransId="{50E51D0F-ADF6-4016-AF37-C621B9FFBC96}"/>
    <dgm:cxn modelId="{FA20170E-0F12-4A4F-B348-D66B7A146D3D}" type="presOf" srcId="{6BBC7B18-8D3E-4A8E-B510-82884C9388A5}" destId="{F839F62D-953C-4012-A9B7-12B289CF9DE9}" srcOrd="0" destOrd="0" presId="urn:microsoft.com/office/officeart/2008/layout/VerticalAccentList"/>
    <dgm:cxn modelId="{5318C437-F8F0-41AC-8078-0E11ED9629CD}" type="presOf" srcId="{B77E1096-49B0-44DE-9A80-0437008EE6E4}" destId="{F4A7A7DA-6F28-4DAE-9113-4F1CEFE21DC1}" srcOrd="0" destOrd="0" presId="urn:microsoft.com/office/officeart/2008/layout/VerticalAccentList"/>
    <dgm:cxn modelId="{D485D20D-D292-43EC-8E1E-93F6B2B58E4B}" srcId="{7B613EAF-8A69-45B9-A2E0-C1E19E6829E9}" destId="{7A270B22-FC92-4E15-941E-8ACAB0CEAAEC}" srcOrd="0" destOrd="0" parTransId="{3D0AD35C-9EFB-4347-8C60-7798FD6C9E61}" sibTransId="{334931BB-2423-4BBE-BF2D-C88B08329514}"/>
    <dgm:cxn modelId="{793BE357-CFD6-471C-90F2-3FCF73A70C0B}" srcId="{F8400A13-D303-4C44-97A1-FB45FA089695}" destId="{48D64CA6-7878-4B08-BF9D-E6E691A49707}" srcOrd="0" destOrd="0" parTransId="{EAED41B4-7675-4BE9-82E6-A31AA63280C4}" sibTransId="{4BD3F9BC-D137-4DE9-9092-D437FB7DFFDC}"/>
    <dgm:cxn modelId="{A0D99E80-1F73-4A82-9731-D306130AF041}" type="presOf" srcId="{7B613EAF-8A69-45B9-A2E0-C1E19E6829E9}" destId="{7AB62DB4-F5BA-48BE-B972-69EB2663C007}" srcOrd="0" destOrd="0" presId="urn:microsoft.com/office/officeart/2008/layout/VerticalAccentList"/>
    <dgm:cxn modelId="{5804D78F-69E0-4C17-A827-CA758FED3E32}" type="presParOf" srcId="{F839F62D-953C-4012-A9B7-12B289CF9DE9}" destId="{A32E910A-1551-4B12-AF58-EF15ACDB9B2C}" srcOrd="0" destOrd="0" presId="urn:microsoft.com/office/officeart/2008/layout/VerticalAccentList"/>
    <dgm:cxn modelId="{EAD3C822-D126-4BC0-AEDA-B4C08B503E90}" type="presParOf" srcId="{A32E910A-1551-4B12-AF58-EF15ACDB9B2C}" destId="{7AB62DB4-F5BA-48BE-B972-69EB2663C007}" srcOrd="0" destOrd="0" presId="urn:microsoft.com/office/officeart/2008/layout/VerticalAccentList"/>
    <dgm:cxn modelId="{E3394EFE-B755-4ACD-AC10-FE6C70CC1CD1}" type="presParOf" srcId="{F839F62D-953C-4012-A9B7-12B289CF9DE9}" destId="{8A8B91E4-441E-48E2-896C-C3CF71A06D15}" srcOrd="1" destOrd="0" presId="urn:microsoft.com/office/officeart/2008/layout/VerticalAccentList"/>
    <dgm:cxn modelId="{58F7342E-AE24-4A30-A923-DAA6565A92AB}" type="presParOf" srcId="{8A8B91E4-441E-48E2-896C-C3CF71A06D15}" destId="{D682B130-DE27-45EA-8F7B-6BCF1FBA83AC}" srcOrd="0" destOrd="0" presId="urn:microsoft.com/office/officeart/2008/layout/VerticalAccentList"/>
    <dgm:cxn modelId="{D20E4C19-D9CD-44AA-845B-BA380FC8E2EA}" type="presParOf" srcId="{8A8B91E4-441E-48E2-896C-C3CF71A06D15}" destId="{7DD9F66D-C4B0-4504-8407-A830D38534DC}" srcOrd="1" destOrd="0" presId="urn:microsoft.com/office/officeart/2008/layout/VerticalAccentList"/>
    <dgm:cxn modelId="{0FDC99DC-BBC8-47D7-98E6-0B9341D9399F}" type="presParOf" srcId="{8A8B91E4-441E-48E2-896C-C3CF71A06D15}" destId="{64C84D48-96D4-49FC-9F0A-8C1FF0E2D601}" srcOrd="2" destOrd="0" presId="urn:microsoft.com/office/officeart/2008/layout/VerticalAccentList"/>
    <dgm:cxn modelId="{711B3F7C-75FE-41BF-A113-55BD6E835C7B}" type="presParOf" srcId="{8A8B91E4-441E-48E2-896C-C3CF71A06D15}" destId="{CBF832B5-D0C3-471C-92C1-4AD260946C28}" srcOrd="3" destOrd="0" presId="urn:microsoft.com/office/officeart/2008/layout/VerticalAccentList"/>
    <dgm:cxn modelId="{95D347B5-A64E-480C-86EC-AB66BA248BE0}" type="presParOf" srcId="{8A8B91E4-441E-48E2-896C-C3CF71A06D15}" destId="{F7278F45-54E7-449A-ADD2-B29A294EF8F2}" srcOrd="4" destOrd="0" presId="urn:microsoft.com/office/officeart/2008/layout/VerticalAccentList"/>
    <dgm:cxn modelId="{C9CE61E2-6DC4-4F8C-BA3B-F56530C8324D}" type="presParOf" srcId="{8A8B91E4-441E-48E2-896C-C3CF71A06D15}" destId="{027D7961-B2E0-4E1D-B7C9-936D17B4EE4C}" srcOrd="5" destOrd="0" presId="urn:microsoft.com/office/officeart/2008/layout/VerticalAccentList"/>
    <dgm:cxn modelId="{6E67A265-6378-48B7-89C1-ECD3FBC3640E}" type="presParOf" srcId="{8A8B91E4-441E-48E2-896C-C3CF71A06D15}" destId="{3C789D63-F595-488C-A4AF-EB00E324A425}" srcOrd="6" destOrd="0" presId="urn:microsoft.com/office/officeart/2008/layout/VerticalAccentList"/>
    <dgm:cxn modelId="{E006317C-28B9-47BF-8257-43D26F8E4FAE}" type="presParOf" srcId="{8A8B91E4-441E-48E2-896C-C3CF71A06D15}" destId="{29BD0852-B232-4900-8B96-AD79CA11BBA5}" srcOrd="7" destOrd="0" presId="urn:microsoft.com/office/officeart/2008/layout/VerticalAccentList"/>
    <dgm:cxn modelId="{1CFAF85A-F84E-4EFE-9915-2EFFEDE7D684}" type="presParOf" srcId="{F839F62D-953C-4012-A9B7-12B289CF9DE9}" destId="{D75F47EA-0811-4501-BF3A-AAD40D62F444}" srcOrd="2" destOrd="0" presId="urn:microsoft.com/office/officeart/2008/layout/VerticalAccentList"/>
    <dgm:cxn modelId="{C155EE16-DD89-4297-A2EC-F729C82E4E5C}" type="presParOf" srcId="{F839F62D-953C-4012-A9B7-12B289CF9DE9}" destId="{68A0CFCB-CE7E-407E-B160-4B82C85852CB}" srcOrd="3" destOrd="0" presId="urn:microsoft.com/office/officeart/2008/layout/VerticalAccentList"/>
    <dgm:cxn modelId="{13DFDA38-93E4-4C09-8F35-4D0A32974998}" type="presParOf" srcId="{68A0CFCB-CE7E-407E-B160-4B82C85852CB}" destId="{F4A7A7DA-6F28-4DAE-9113-4F1CEFE21DC1}" srcOrd="0" destOrd="0" presId="urn:microsoft.com/office/officeart/2008/layout/VerticalAccentList"/>
    <dgm:cxn modelId="{F6121534-7CB6-4D14-92EE-0A16296AF35F}" type="presParOf" srcId="{F839F62D-953C-4012-A9B7-12B289CF9DE9}" destId="{C8EA7707-97CA-4F97-A825-BA1FE6DB70AC}" srcOrd="4" destOrd="0" presId="urn:microsoft.com/office/officeart/2008/layout/VerticalAccentList"/>
    <dgm:cxn modelId="{EA7DD0A3-339B-44C2-8E5D-338002442BEF}" type="presParOf" srcId="{C8EA7707-97CA-4F97-A825-BA1FE6DB70AC}" destId="{73EE3F83-82AD-414A-A4AA-16E1F3D23E82}" srcOrd="0" destOrd="0" presId="urn:microsoft.com/office/officeart/2008/layout/VerticalAccentList"/>
    <dgm:cxn modelId="{BADE9235-B943-4CF4-BE86-11C4A1336B2E}" type="presParOf" srcId="{C8EA7707-97CA-4F97-A825-BA1FE6DB70AC}" destId="{79FCEAEE-B604-4225-B910-D785A2DCE4FD}" srcOrd="1" destOrd="0" presId="urn:microsoft.com/office/officeart/2008/layout/VerticalAccentList"/>
    <dgm:cxn modelId="{A73505A1-7886-47B2-BE42-E4DD65521817}" type="presParOf" srcId="{C8EA7707-97CA-4F97-A825-BA1FE6DB70AC}" destId="{7B509C23-6B92-4711-9DBA-6245170ECF30}" srcOrd="2" destOrd="0" presId="urn:microsoft.com/office/officeart/2008/layout/VerticalAccentList"/>
    <dgm:cxn modelId="{BC238B7C-FBB8-4A1D-B1CE-9E7EDC920BDE}" type="presParOf" srcId="{C8EA7707-97CA-4F97-A825-BA1FE6DB70AC}" destId="{8E0448BA-4A49-4051-91CF-6FCD2D3B3656}" srcOrd="3" destOrd="0" presId="urn:microsoft.com/office/officeart/2008/layout/VerticalAccentList"/>
    <dgm:cxn modelId="{88681971-3FCF-4722-9177-AF51F00BF45A}" type="presParOf" srcId="{C8EA7707-97CA-4F97-A825-BA1FE6DB70AC}" destId="{58E41094-47F0-4E22-949D-7118ECFE7390}" srcOrd="4" destOrd="0" presId="urn:microsoft.com/office/officeart/2008/layout/VerticalAccentList"/>
    <dgm:cxn modelId="{FEC12905-6649-4370-AFA1-16D167A2FBDA}" type="presParOf" srcId="{C8EA7707-97CA-4F97-A825-BA1FE6DB70AC}" destId="{020D07BC-D753-4C95-B629-BDC20E92F1DD}" srcOrd="5" destOrd="0" presId="urn:microsoft.com/office/officeart/2008/layout/VerticalAccentList"/>
    <dgm:cxn modelId="{F2D158FE-750A-445F-B644-72A78FDEE258}" type="presParOf" srcId="{C8EA7707-97CA-4F97-A825-BA1FE6DB70AC}" destId="{CF56318A-2715-4355-A7B6-AEAC562153BD}" srcOrd="6" destOrd="0" presId="urn:microsoft.com/office/officeart/2008/layout/VerticalAccentList"/>
    <dgm:cxn modelId="{47407DB6-E97B-4B6D-BA22-6DD99435CE48}" type="presParOf" srcId="{C8EA7707-97CA-4F97-A825-BA1FE6DB70AC}" destId="{464EA8B6-6294-457D-841C-8A599C5427FB}" srcOrd="7" destOrd="0" presId="urn:microsoft.com/office/officeart/2008/layout/VerticalAccentList"/>
    <dgm:cxn modelId="{AB28D02C-19D6-46E7-B3AA-C72D874AB6D8}" type="presParOf" srcId="{F839F62D-953C-4012-A9B7-12B289CF9DE9}" destId="{EF3E03D2-5E8F-4C9E-8FA9-084CBDB6D522}" srcOrd="5" destOrd="0" presId="urn:microsoft.com/office/officeart/2008/layout/VerticalAccentList"/>
    <dgm:cxn modelId="{451F3C1F-9FEA-4AE3-9D79-79921C7A50AF}" type="presParOf" srcId="{F839F62D-953C-4012-A9B7-12B289CF9DE9}" destId="{B40D3E82-C424-4A04-A7D6-F93CAB7CB3C7}" srcOrd="6" destOrd="0" presId="urn:microsoft.com/office/officeart/2008/layout/VerticalAccentList"/>
    <dgm:cxn modelId="{D12549B2-6A04-4BB5-9B6F-8BFF917F8677}" type="presParOf" srcId="{B40D3E82-C424-4A04-A7D6-F93CAB7CB3C7}" destId="{F7C75D03-7080-45B2-A545-85495DEE17DC}" srcOrd="0" destOrd="0" presId="urn:microsoft.com/office/officeart/2008/layout/VerticalAccentList"/>
    <dgm:cxn modelId="{186662FC-9E33-46AE-893A-EABC8193AF3F}" type="presParOf" srcId="{F839F62D-953C-4012-A9B7-12B289CF9DE9}" destId="{662130F1-C5EA-4206-993E-270499E8E3BB}" srcOrd="7" destOrd="0" presId="urn:microsoft.com/office/officeart/2008/layout/VerticalAccentList"/>
    <dgm:cxn modelId="{9E00B622-931C-4C96-878F-0E2F9E7F2585}" type="presParOf" srcId="{662130F1-C5EA-4206-993E-270499E8E3BB}" destId="{BB641E54-2D32-4FDF-A1B5-01830197B188}" srcOrd="0" destOrd="0" presId="urn:microsoft.com/office/officeart/2008/layout/VerticalAccentList"/>
    <dgm:cxn modelId="{1F1BE4EE-212C-491F-9106-39AF645466F9}" type="presParOf" srcId="{662130F1-C5EA-4206-993E-270499E8E3BB}" destId="{60DFB50B-095C-4BCC-BC45-2BF86F9F13E4}" srcOrd="1" destOrd="0" presId="urn:microsoft.com/office/officeart/2008/layout/VerticalAccentList"/>
    <dgm:cxn modelId="{995D5304-55D6-4042-A713-1FA5A13FA062}" type="presParOf" srcId="{662130F1-C5EA-4206-993E-270499E8E3BB}" destId="{93B5DCF0-994A-4543-8F2B-3E3F3DD35E96}" srcOrd="2" destOrd="0" presId="urn:microsoft.com/office/officeart/2008/layout/VerticalAccentList"/>
    <dgm:cxn modelId="{83966776-9329-4F77-A77A-AF718AC98EB1}" type="presParOf" srcId="{662130F1-C5EA-4206-993E-270499E8E3BB}" destId="{7DD880FB-E026-4B8C-910B-C54A2E1AC137}" srcOrd="3" destOrd="0" presId="urn:microsoft.com/office/officeart/2008/layout/VerticalAccentList"/>
    <dgm:cxn modelId="{43F3FC48-F4D6-4171-A0AF-4CAAA1EA7CC2}" type="presParOf" srcId="{662130F1-C5EA-4206-993E-270499E8E3BB}" destId="{180773D0-33F2-4805-AFC1-91F454DE5716}" srcOrd="4" destOrd="0" presId="urn:microsoft.com/office/officeart/2008/layout/VerticalAccentList"/>
    <dgm:cxn modelId="{E9117ED9-9EAD-4430-89BD-3CBB36CBCAE7}" type="presParOf" srcId="{662130F1-C5EA-4206-993E-270499E8E3BB}" destId="{5FAF59DA-39ED-4EF2-907D-893EE0CBED75}" srcOrd="5" destOrd="0" presId="urn:microsoft.com/office/officeart/2008/layout/VerticalAccentList"/>
    <dgm:cxn modelId="{320A5C91-133D-45F2-9D20-D8040924F19C}" type="presParOf" srcId="{662130F1-C5EA-4206-993E-270499E8E3BB}" destId="{2C645BD6-2DA6-4010-815E-BAF4A03BF85D}" srcOrd="6" destOrd="0" presId="urn:microsoft.com/office/officeart/2008/layout/VerticalAccentList"/>
    <dgm:cxn modelId="{42FFE2ED-5ABE-4A4E-9C9A-5C47036D803F}" type="presParOf" srcId="{662130F1-C5EA-4206-993E-270499E8E3BB}" destId="{B1C7F1F6-4C61-4164-BEA2-E48A9B0451B3}"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0E62EA-B221-4FED-AB59-5F593AE7E252}"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l-GR"/>
        </a:p>
      </dgm:t>
    </dgm:pt>
    <dgm:pt modelId="{A500737C-078A-4BCD-9808-21E6062589A7}">
      <dgm:prSet phldrT="[Text]"/>
      <dgm:spPr/>
      <dgm:t>
        <a:bodyPr/>
        <a:lstStyle/>
        <a:p>
          <a:r>
            <a:rPr lang="el-GR">
              <a:solidFill>
                <a:schemeClr val="accent5">
                  <a:lumMod val="50000"/>
                </a:schemeClr>
              </a:solidFill>
            </a:rPr>
            <a:t>Εθελοντική συμμετοχή</a:t>
          </a:r>
        </a:p>
      </dgm:t>
    </dgm:pt>
    <dgm:pt modelId="{87866E53-A4B0-43F3-BCFF-BD976B931299}" type="parTrans" cxnId="{6DA6EE80-06AE-4D2B-8DD3-0A57F4980B21}">
      <dgm:prSet/>
      <dgm:spPr/>
      <dgm:t>
        <a:bodyPr/>
        <a:lstStyle/>
        <a:p>
          <a:endParaRPr lang="el-GR"/>
        </a:p>
      </dgm:t>
    </dgm:pt>
    <dgm:pt modelId="{4CA43C19-38AA-4FA9-9B8C-B2E026BAF8BD}" type="sibTrans" cxnId="{6DA6EE80-06AE-4D2B-8DD3-0A57F4980B21}">
      <dgm:prSet/>
      <dgm:spPr/>
      <dgm:t>
        <a:bodyPr/>
        <a:lstStyle/>
        <a:p>
          <a:endParaRPr lang="el-GR"/>
        </a:p>
      </dgm:t>
    </dgm:pt>
    <dgm:pt modelId="{825E7131-5D9D-4CE2-B4DF-E9F2A302BDC0}">
      <dgm:prSet phldrT="[Text]" custT="1"/>
      <dgm:spPr>
        <a:solidFill>
          <a:schemeClr val="accent6">
            <a:lumMod val="60000"/>
            <a:lumOff val="40000"/>
          </a:schemeClr>
        </a:solidFill>
      </dgm:spPr>
      <dgm:t>
        <a:bodyPr/>
        <a:lstStyle/>
        <a:p>
          <a:pPr algn="just"/>
          <a:r>
            <a:rPr lang="el-GR" sz="1400"/>
            <a:t>Εθελοντική συμμετοχή σε δραστηριότητες του σχολείου (π.χ. εορταστικές και φιλανθρωπικές εκδηλώσεις) ή σε προγράμματα που διοργανώνουν διάφοροι φορείς. </a:t>
          </a:r>
        </a:p>
      </dgm:t>
    </dgm:pt>
    <dgm:pt modelId="{247357C3-0BCC-4B0F-BBEB-D2A5EC15F585}" type="parTrans" cxnId="{CA391D63-3C03-4E6C-BC94-D794FDDF905D}">
      <dgm:prSet/>
      <dgm:spPr/>
      <dgm:t>
        <a:bodyPr/>
        <a:lstStyle/>
        <a:p>
          <a:endParaRPr lang="el-GR"/>
        </a:p>
      </dgm:t>
    </dgm:pt>
    <dgm:pt modelId="{D6E10ED7-6BC7-4710-9861-A87A11AE9247}" type="sibTrans" cxnId="{CA391D63-3C03-4E6C-BC94-D794FDDF905D}">
      <dgm:prSet/>
      <dgm:spPr/>
      <dgm:t>
        <a:bodyPr/>
        <a:lstStyle/>
        <a:p>
          <a:endParaRPr lang="el-GR"/>
        </a:p>
      </dgm:t>
    </dgm:pt>
    <dgm:pt modelId="{E95A42B5-9D70-4448-970A-1EAF404052CA}">
      <dgm:prSet phldrT="[Text]"/>
      <dgm:spPr/>
      <dgm:t>
        <a:bodyPr/>
        <a:lstStyle/>
        <a:p>
          <a:r>
            <a:rPr lang="el-GR">
              <a:solidFill>
                <a:schemeClr val="accent5">
                  <a:lumMod val="50000"/>
                </a:schemeClr>
              </a:solidFill>
            </a:rPr>
            <a:t>Συμμετοχή στη λήψη αποφάσεων</a:t>
          </a:r>
        </a:p>
      </dgm:t>
    </dgm:pt>
    <dgm:pt modelId="{870B69B9-ABA7-4D44-82FA-BA9D2F944C41}" type="parTrans" cxnId="{6FBFDC9E-22EA-48F0-98CF-F6D0FF12EEC9}">
      <dgm:prSet/>
      <dgm:spPr/>
      <dgm:t>
        <a:bodyPr/>
        <a:lstStyle/>
        <a:p>
          <a:endParaRPr lang="el-GR"/>
        </a:p>
      </dgm:t>
    </dgm:pt>
    <dgm:pt modelId="{E64BAE4F-8A8F-4793-BFAD-8076A5D72836}" type="sibTrans" cxnId="{6FBFDC9E-22EA-48F0-98CF-F6D0FF12EEC9}">
      <dgm:prSet/>
      <dgm:spPr/>
      <dgm:t>
        <a:bodyPr/>
        <a:lstStyle/>
        <a:p>
          <a:endParaRPr lang="el-GR"/>
        </a:p>
      </dgm:t>
    </dgm:pt>
    <dgm:pt modelId="{D443AB00-1C36-4514-97FC-EA99854151E8}">
      <dgm:prSet phldrT="[Text]" custT="1"/>
      <dgm:spPr>
        <a:solidFill>
          <a:schemeClr val="accent6">
            <a:lumMod val="60000"/>
            <a:lumOff val="40000"/>
          </a:schemeClr>
        </a:solidFill>
      </dgm:spPr>
      <dgm:t>
        <a:bodyPr/>
        <a:lstStyle/>
        <a:p>
          <a:pPr algn="just"/>
          <a:r>
            <a:rPr lang="el-GR" sz="1400"/>
            <a:t>Συμμετοχή των γονέων στη λήψη αποφάσεων που αφορούν στο σχολείο και στους/στις μαθητές/τριες (π.χ. εκδρομές, συμμετοχή του σχολείου σε εξωσχολικές δραστηριότητες) (Μυλωνάκου-Κεκέ 2009: 393- 402).</a:t>
          </a:r>
        </a:p>
      </dgm:t>
    </dgm:pt>
    <dgm:pt modelId="{0FC91847-E4E3-45B6-BA88-6AD071FD3B9E}" type="parTrans" cxnId="{FFC08922-4C36-49DD-9C8F-5AEA3671D5CA}">
      <dgm:prSet/>
      <dgm:spPr/>
      <dgm:t>
        <a:bodyPr/>
        <a:lstStyle/>
        <a:p>
          <a:endParaRPr lang="el-GR"/>
        </a:p>
      </dgm:t>
    </dgm:pt>
    <dgm:pt modelId="{5C06F50C-7FA5-4C83-AE8D-B202E1FF3027}" type="sibTrans" cxnId="{FFC08922-4C36-49DD-9C8F-5AEA3671D5CA}">
      <dgm:prSet/>
      <dgm:spPr/>
      <dgm:t>
        <a:bodyPr/>
        <a:lstStyle/>
        <a:p>
          <a:endParaRPr lang="el-GR"/>
        </a:p>
      </dgm:t>
    </dgm:pt>
    <dgm:pt modelId="{A42C7E4D-490F-4A14-8759-AC5EDEEBB5BA}">
      <dgm:prSet phldrT="[Text]"/>
      <dgm:spPr/>
      <dgm:t>
        <a:bodyPr/>
        <a:lstStyle/>
        <a:p>
          <a:r>
            <a:rPr lang="el-GR">
              <a:solidFill>
                <a:schemeClr val="accent5">
                  <a:lumMod val="50000"/>
                </a:schemeClr>
              </a:solidFill>
            </a:rPr>
            <a:t>Σχεδιασμός εξατομικευμένης παρέμβασης</a:t>
          </a:r>
        </a:p>
      </dgm:t>
    </dgm:pt>
    <dgm:pt modelId="{C815EA4E-DFF4-48AF-BCFD-994FDB7ACE2E}" type="parTrans" cxnId="{88A6C0BA-79CF-4A46-AD86-B7AE0CDAF84D}">
      <dgm:prSet/>
      <dgm:spPr/>
      <dgm:t>
        <a:bodyPr/>
        <a:lstStyle/>
        <a:p>
          <a:endParaRPr lang="el-GR"/>
        </a:p>
      </dgm:t>
    </dgm:pt>
    <dgm:pt modelId="{3C6EAD05-9F06-43DD-BBAC-871F89F77E66}" type="sibTrans" cxnId="{88A6C0BA-79CF-4A46-AD86-B7AE0CDAF84D}">
      <dgm:prSet/>
      <dgm:spPr/>
      <dgm:t>
        <a:bodyPr/>
        <a:lstStyle/>
        <a:p>
          <a:endParaRPr lang="el-GR"/>
        </a:p>
      </dgm:t>
    </dgm:pt>
    <dgm:pt modelId="{0348B12A-17C4-4D64-8B37-E60D9A53312C}">
      <dgm:prSet phldrT="[Text]" custT="1"/>
      <dgm:spPr>
        <a:solidFill>
          <a:schemeClr val="accent6">
            <a:lumMod val="60000"/>
            <a:lumOff val="40000"/>
          </a:schemeClr>
        </a:solidFill>
      </dgm:spPr>
      <dgm:t>
        <a:bodyPr/>
        <a:lstStyle/>
        <a:p>
          <a:pPr algn="just"/>
          <a:r>
            <a:rPr lang="el-GR" sz="1400"/>
            <a:t>Σχεδιασμός εξατομικευμένων παρεμβάσεων με στόχο την αντιμετώπιση των δυσκολιών (π.χ. μαθησιακών ή συμπεριφορικών) των μαθητών/τριών στο σχολείο. Κοινή λήψη απόφασης για την εφαρμογή στρατηγικών και δέσμευση σε αυτή την απόφαση. Καθορισμός του διαστήματος μετά από το οποίο θα γίνει αξιολόγηση της παρέμβασης με σκοπό, αν χρειάζεται, την αναδιαμόρφωση</a:t>
          </a:r>
          <a:r>
            <a:rPr lang="en-US" sz="1400"/>
            <a:t>.</a:t>
          </a:r>
          <a:endParaRPr lang="el-GR" sz="1400"/>
        </a:p>
      </dgm:t>
    </dgm:pt>
    <dgm:pt modelId="{5AB6DE83-C919-4067-BCEE-0B727A6512D2}" type="parTrans" cxnId="{0027C7ED-977D-4672-8685-3AC5CF1C8E2D}">
      <dgm:prSet/>
      <dgm:spPr/>
      <dgm:t>
        <a:bodyPr/>
        <a:lstStyle/>
        <a:p>
          <a:endParaRPr lang="el-GR"/>
        </a:p>
      </dgm:t>
    </dgm:pt>
    <dgm:pt modelId="{5BD7F311-DD5E-4D66-BFA8-8FB974EC8955}" type="sibTrans" cxnId="{0027C7ED-977D-4672-8685-3AC5CF1C8E2D}">
      <dgm:prSet/>
      <dgm:spPr/>
      <dgm:t>
        <a:bodyPr/>
        <a:lstStyle/>
        <a:p>
          <a:endParaRPr lang="el-GR"/>
        </a:p>
      </dgm:t>
    </dgm:pt>
    <dgm:pt modelId="{A2026AE3-883F-4510-9444-D8AC3F54A66A}" type="pres">
      <dgm:prSet presAssocID="{900E62EA-B221-4FED-AB59-5F593AE7E252}" presName="Name0" presStyleCnt="0">
        <dgm:presLayoutVars>
          <dgm:chMax/>
          <dgm:chPref/>
          <dgm:dir/>
        </dgm:presLayoutVars>
      </dgm:prSet>
      <dgm:spPr/>
      <dgm:t>
        <a:bodyPr/>
        <a:lstStyle/>
        <a:p>
          <a:endParaRPr lang="el-GR"/>
        </a:p>
      </dgm:t>
    </dgm:pt>
    <dgm:pt modelId="{17A5C40B-7817-4654-9D2E-299838746895}" type="pres">
      <dgm:prSet presAssocID="{A500737C-078A-4BCD-9808-21E6062589A7}" presName="parenttextcomposite" presStyleCnt="0"/>
      <dgm:spPr/>
    </dgm:pt>
    <dgm:pt modelId="{ADB34818-CED6-429E-9821-E055CD2EA31B}" type="pres">
      <dgm:prSet presAssocID="{A500737C-078A-4BCD-9808-21E6062589A7}" presName="parenttext" presStyleLbl="revTx" presStyleIdx="0" presStyleCnt="3">
        <dgm:presLayoutVars>
          <dgm:chMax/>
          <dgm:chPref val="2"/>
          <dgm:bulletEnabled val="1"/>
        </dgm:presLayoutVars>
      </dgm:prSet>
      <dgm:spPr/>
      <dgm:t>
        <a:bodyPr/>
        <a:lstStyle/>
        <a:p>
          <a:endParaRPr lang="el-GR"/>
        </a:p>
      </dgm:t>
    </dgm:pt>
    <dgm:pt modelId="{9A435393-3D10-4542-9623-195D390E230C}" type="pres">
      <dgm:prSet presAssocID="{A500737C-078A-4BCD-9808-21E6062589A7}" presName="composite" presStyleCnt="0"/>
      <dgm:spPr/>
    </dgm:pt>
    <dgm:pt modelId="{46813E19-EAEF-47C9-ADE1-9A66D4734E26}" type="pres">
      <dgm:prSet presAssocID="{A500737C-078A-4BCD-9808-21E6062589A7}" presName="chevron1" presStyleLbl="alignNode1" presStyleIdx="0" presStyleCnt="21"/>
      <dgm:spPr/>
    </dgm:pt>
    <dgm:pt modelId="{5DC858CE-FDEC-4778-9C60-D8C7706E548E}" type="pres">
      <dgm:prSet presAssocID="{A500737C-078A-4BCD-9808-21E6062589A7}" presName="chevron2" presStyleLbl="alignNode1" presStyleIdx="1" presStyleCnt="21"/>
      <dgm:spPr/>
    </dgm:pt>
    <dgm:pt modelId="{73327829-3CC3-486F-BEB6-53E2E3A8D964}" type="pres">
      <dgm:prSet presAssocID="{A500737C-078A-4BCD-9808-21E6062589A7}" presName="chevron3" presStyleLbl="alignNode1" presStyleIdx="2" presStyleCnt="21"/>
      <dgm:spPr/>
    </dgm:pt>
    <dgm:pt modelId="{E637318B-34C8-44CE-9127-6D5F81D3C8A6}" type="pres">
      <dgm:prSet presAssocID="{A500737C-078A-4BCD-9808-21E6062589A7}" presName="chevron4" presStyleLbl="alignNode1" presStyleIdx="3" presStyleCnt="21"/>
      <dgm:spPr/>
    </dgm:pt>
    <dgm:pt modelId="{2DC6A4CB-C861-43A1-A6DF-9C9147F88AEF}" type="pres">
      <dgm:prSet presAssocID="{A500737C-078A-4BCD-9808-21E6062589A7}" presName="chevron5" presStyleLbl="alignNode1" presStyleIdx="4" presStyleCnt="21"/>
      <dgm:spPr/>
    </dgm:pt>
    <dgm:pt modelId="{42FD5BDF-C60B-4D6F-928F-FADD703C41FC}" type="pres">
      <dgm:prSet presAssocID="{A500737C-078A-4BCD-9808-21E6062589A7}" presName="chevron6" presStyleLbl="alignNode1" presStyleIdx="5" presStyleCnt="21"/>
      <dgm:spPr/>
    </dgm:pt>
    <dgm:pt modelId="{C557DA27-CEE0-4E8C-A8FD-D4125F57776B}" type="pres">
      <dgm:prSet presAssocID="{A500737C-078A-4BCD-9808-21E6062589A7}" presName="chevron7" presStyleLbl="alignNode1" presStyleIdx="6" presStyleCnt="21"/>
      <dgm:spPr/>
    </dgm:pt>
    <dgm:pt modelId="{C7B75564-3C9E-4B28-8FC3-D8379C25E4C7}" type="pres">
      <dgm:prSet presAssocID="{A500737C-078A-4BCD-9808-21E6062589A7}" presName="childtext" presStyleLbl="solidFgAcc1" presStyleIdx="0" presStyleCnt="3">
        <dgm:presLayoutVars>
          <dgm:chMax/>
          <dgm:chPref val="0"/>
          <dgm:bulletEnabled val="1"/>
        </dgm:presLayoutVars>
      </dgm:prSet>
      <dgm:spPr/>
      <dgm:t>
        <a:bodyPr/>
        <a:lstStyle/>
        <a:p>
          <a:endParaRPr lang="el-GR"/>
        </a:p>
      </dgm:t>
    </dgm:pt>
    <dgm:pt modelId="{44B48F4C-54D4-4AB1-A660-D8F722591043}" type="pres">
      <dgm:prSet presAssocID="{4CA43C19-38AA-4FA9-9B8C-B2E026BAF8BD}" presName="sibTrans" presStyleCnt="0"/>
      <dgm:spPr/>
    </dgm:pt>
    <dgm:pt modelId="{05E1EF17-27B9-4A6A-B61C-6BA0753EEAD6}" type="pres">
      <dgm:prSet presAssocID="{E95A42B5-9D70-4448-970A-1EAF404052CA}" presName="parenttextcomposite" presStyleCnt="0"/>
      <dgm:spPr/>
    </dgm:pt>
    <dgm:pt modelId="{B7CFC98D-5E45-4B44-A447-46E2D10A4222}" type="pres">
      <dgm:prSet presAssocID="{E95A42B5-9D70-4448-970A-1EAF404052CA}" presName="parenttext" presStyleLbl="revTx" presStyleIdx="1" presStyleCnt="3">
        <dgm:presLayoutVars>
          <dgm:chMax/>
          <dgm:chPref val="2"/>
          <dgm:bulletEnabled val="1"/>
        </dgm:presLayoutVars>
      </dgm:prSet>
      <dgm:spPr/>
      <dgm:t>
        <a:bodyPr/>
        <a:lstStyle/>
        <a:p>
          <a:endParaRPr lang="el-GR"/>
        </a:p>
      </dgm:t>
    </dgm:pt>
    <dgm:pt modelId="{8F416B66-4A4F-48B1-8CDB-98F5827C9FAF}" type="pres">
      <dgm:prSet presAssocID="{E95A42B5-9D70-4448-970A-1EAF404052CA}" presName="composite" presStyleCnt="0"/>
      <dgm:spPr/>
    </dgm:pt>
    <dgm:pt modelId="{0510E701-3C2F-4720-855F-B8B96845A992}" type="pres">
      <dgm:prSet presAssocID="{E95A42B5-9D70-4448-970A-1EAF404052CA}" presName="chevron1" presStyleLbl="alignNode1" presStyleIdx="7" presStyleCnt="21"/>
      <dgm:spPr/>
    </dgm:pt>
    <dgm:pt modelId="{815C9851-C70A-4F9C-820E-54DFD1EAC70B}" type="pres">
      <dgm:prSet presAssocID="{E95A42B5-9D70-4448-970A-1EAF404052CA}" presName="chevron2" presStyleLbl="alignNode1" presStyleIdx="8" presStyleCnt="21"/>
      <dgm:spPr/>
    </dgm:pt>
    <dgm:pt modelId="{B88F5E73-A0F0-4D3D-8A5F-FDD9CF124717}" type="pres">
      <dgm:prSet presAssocID="{E95A42B5-9D70-4448-970A-1EAF404052CA}" presName="chevron3" presStyleLbl="alignNode1" presStyleIdx="9" presStyleCnt="21"/>
      <dgm:spPr/>
    </dgm:pt>
    <dgm:pt modelId="{72B24DC8-6963-4A70-A5A8-0625464012F7}" type="pres">
      <dgm:prSet presAssocID="{E95A42B5-9D70-4448-970A-1EAF404052CA}" presName="chevron4" presStyleLbl="alignNode1" presStyleIdx="10" presStyleCnt="21"/>
      <dgm:spPr/>
    </dgm:pt>
    <dgm:pt modelId="{6BA4CAB7-EEA8-4C87-8D01-800F845D36A8}" type="pres">
      <dgm:prSet presAssocID="{E95A42B5-9D70-4448-970A-1EAF404052CA}" presName="chevron5" presStyleLbl="alignNode1" presStyleIdx="11" presStyleCnt="21"/>
      <dgm:spPr/>
    </dgm:pt>
    <dgm:pt modelId="{30087319-FC30-4D81-B017-BFADB436C61F}" type="pres">
      <dgm:prSet presAssocID="{E95A42B5-9D70-4448-970A-1EAF404052CA}" presName="chevron6" presStyleLbl="alignNode1" presStyleIdx="12" presStyleCnt="21"/>
      <dgm:spPr/>
    </dgm:pt>
    <dgm:pt modelId="{1E4E2EF1-C5B2-4F16-8D00-3C7C4ACFBF5C}" type="pres">
      <dgm:prSet presAssocID="{E95A42B5-9D70-4448-970A-1EAF404052CA}" presName="chevron7" presStyleLbl="alignNode1" presStyleIdx="13" presStyleCnt="21"/>
      <dgm:spPr/>
    </dgm:pt>
    <dgm:pt modelId="{6E7AAA7F-9CFB-4BAD-89CC-45D25F9BDFFF}" type="pres">
      <dgm:prSet presAssocID="{E95A42B5-9D70-4448-970A-1EAF404052CA}" presName="childtext" presStyleLbl="solidFgAcc1" presStyleIdx="1" presStyleCnt="3">
        <dgm:presLayoutVars>
          <dgm:chMax/>
          <dgm:chPref val="0"/>
          <dgm:bulletEnabled val="1"/>
        </dgm:presLayoutVars>
      </dgm:prSet>
      <dgm:spPr/>
      <dgm:t>
        <a:bodyPr/>
        <a:lstStyle/>
        <a:p>
          <a:endParaRPr lang="el-GR"/>
        </a:p>
      </dgm:t>
    </dgm:pt>
    <dgm:pt modelId="{79078122-EA33-4EC2-935F-8802B5B195F3}" type="pres">
      <dgm:prSet presAssocID="{E64BAE4F-8A8F-4793-BFAD-8076A5D72836}" presName="sibTrans" presStyleCnt="0"/>
      <dgm:spPr/>
    </dgm:pt>
    <dgm:pt modelId="{F04AE446-EF37-46B8-96C2-80618C25BB31}" type="pres">
      <dgm:prSet presAssocID="{A42C7E4D-490F-4A14-8759-AC5EDEEBB5BA}" presName="parenttextcomposite" presStyleCnt="0"/>
      <dgm:spPr/>
    </dgm:pt>
    <dgm:pt modelId="{0C88E1A7-CB12-4931-96EB-C320F178E5EE}" type="pres">
      <dgm:prSet presAssocID="{A42C7E4D-490F-4A14-8759-AC5EDEEBB5BA}" presName="parenttext" presStyleLbl="revTx" presStyleIdx="2" presStyleCnt="3">
        <dgm:presLayoutVars>
          <dgm:chMax/>
          <dgm:chPref val="2"/>
          <dgm:bulletEnabled val="1"/>
        </dgm:presLayoutVars>
      </dgm:prSet>
      <dgm:spPr/>
      <dgm:t>
        <a:bodyPr/>
        <a:lstStyle/>
        <a:p>
          <a:endParaRPr lang="el-GR"/>
        </a:p>
      </dgm:t>
    </dgm:pt>
    <dgm:pt modelId="{F354C92E-44E6-4F07-B388-B6F59518DDFE}" type="pres">
      <dgm:prSet presAssocID="{A42C7E4D-490F-4A14-8759-AC5EDEEBB5BA}" presName="composite" presStyleCnt="0"/>
      <dgm:spPr/>
    </dgm:pt>
    <dgm:pt modelId="{B95E3D4C-0F99-4877-AD92-7CDC52A9FC8A}" type="pres">
      <dgm:prSet presAssocID="{A42C7E4D-490F-4A14-8759-AC5EDEEBB5BA}" presName="chevron1" presStyleLbl="alignNode1" presStyleIdx="14" presStyleCnt="21"/>
      <dgm:spPr/>
    </dgm:pt>
    <dgm:pt modelId="{E94C3B5E-5AD4-4541-8F9C-668F23B34AF1}" type="pres">
      <dgm:prSet presAssocID="{A42C7E4D-490F-4A14-8759-AC5EDEEBB5BA}" presName="chevron2" presStyleLbl="alignNode1" presStyleIdx="15" presStyleCnt="21"/>
      <dgm:spPr/>
    </dgm:pt>
    <dgm:pt modelId="{7EA5A6F5-0B53-45CB-AC32-265BB3393B90}" type="pres">
      <dgm:prSet presAssocID="{A42C7E4D-490F-4A14-8759-AC5EDEEBB5BA}" presName="chevron3" presStyleLbl="alignNode1" presStyleIdx="16" presStyleCnt="21"/>
      <dgm:spPr/>
    </dgm:pt>
    <dgm:pt modelId="{8FC4D2F9-517D-4CA5-B9A0-740748197525}" type="pres">
      <dgm:prSet presAssocID="{A42C7E4D-490F-4A14-8759-AC5EDEEBB5BA}" presName="chevron4" presStyleLbl="alignNode1" presStyleIdx="17" presStyleCnt="21"/>
      <dgm:spPr/>
    </dgm:pt>
    <dgm:pt modelId="{420F5388-F50B-4835-98DC-EEDC4A7A5C6F}" type="pres">
      <dgm:prSet presAssocID="{A42C7E4D-490F-4A14-8759-AC5EDEEBB5BA}" presName="chevron5" presStyleLbl="alignNode1" presStyleIdx="18" presStyleCnt="21"/>
      <dgm:spPr/>
    </dgm:pt>
    <dgm:pt modelId="{0CF4D3F9-6C9D-4DF3-825C-2A36A0D37322}" type="pres">
      <dgm:prSet presAssocID="{A42C7E4D-490F-4A14-8759-AC5EDEEBB5BA}" presName="chevron6" presStyleLbl="alignNode1" presStyleIdx="19" presStyleCnt="21"/>
      <dgm:spPr/>
    </dgm:pt>
    <dgm:pt modelId="{ED3DF4BF-962C-42B0-9DDD-BD5E66ADBBDE}" type="pres">
      <dgm:prSet presAssocID="{A42C7E4D-490F-4A14-8759-AC5EDEEBB5BA}" presName="chevron7" presStyleLbl="alignNode1" presStyleIdx="20" presStyleCnt="21"/>
      <dgm:spPr/>
    </dgm:pt>
    <dgm:pt modelId="{E01D1E4F-6600-4771-8969-64A33E5FEC62}" type="pres">
      <dgm:prSet presAssocID="{A42C7E4D-490F-4A14-8759-AC5EDEEBB5BA}" presName="childtext" presStyleLbl="solidFgAcc1" presStyleIdx="2" presStyleCnt="3">
        <dgm:presLayoutVars>
          <dgm:chMax/>
          <dgm:chPref val="0"/>
          <dgm:bulletEnabled val="1"/>
        </dgm:presLayoutVars>
      </dgm:prSet>
      <dgm:spPr/>
      <dgm:t>
        <a:bodyPr/>
        <a:lstStyle/>
        <a:p>
          <a:endParaRPr lang="el-GR"/>
        </a:p>
      </dgm:t>
    </dgm:pt>
  </dgm:ptLst>
  <dgm:cxnLst>
    <dgm:cxn modelId="{6DA6EE80-06AE-4D2B-8DD3-0A57F4980B21}" srcId="{900E62EA-B221-4FED-AB59-5F593AE7E252}" destId="{A500737C-078A-4BCD-9808-21E6062589A7}" srcOrd="0" destOrd="0" parTransId="{87866E53-A4B0-43F3-BCFF-BD976B931299}" sibTransId="{4CA43C19-38AA-4FA9-9B8C-B2E026BAF8BD}"/>
    <dgm:cxn modelId="{88A6C0BA-79CF-4A46-AD86-B7AE0CDAF84D}" srcId="{900E62EA-B221-4FED-AB59-5F593AE7E252}" destId="{A42C7E4D-490F-4A14-8759-AC5EDEEBB5BA}" srcOrd="2" destOrd="0" parTransId="{C815EA4E-DFF4-48AF-BCFD-994FDB7ACE2E}" sibTransId="{3C6EAD05-9F06-43DD-BBAC-871F89F77E66}"/>
    <dgm:cxn modelId="{4D1B972B-003B-4311-8184-6F1467DB8021}" type="presOf" srcId="{900E62EA-B221-4FED-AB59-5F593AE7E252}" destId="{A2026AE3-883F-4510-9444-D8AC3F54A66A}" srcOrd="0" destOrd="0" presId="urn:microsoft.com/office/officeart/2008/layout/VerticalAccentList"/>
    <dgm:cxn modelId="{6FBFDC9E-22EA-48F0-98CF-F6D0FF12EEC9}" srcId="{900E62EA-B221-4FED-AB59-5F593AE7E252}" destId="{E95A42B5-9D70-4448-970A-1EAF404052CA}" srcOrd="1" destOrd="0" parTransId="{870B69B9-ABA7-4D44-82FA-BA9D2F944C41}" sibTransId="{E64BAE4F-8A8F-4793-BFAD-8076A5D72836}"/>
    <dgm:cxn modelId="{CA391D63-3C03-4E6C-BC94-D794FDDF905D}" srcId="{A500737C-078A-4BCD-9808-21E6062589A7}" destId="{825E7131-5D9D-4CE2-B4DF-E9F2A302BDC0}" srcOrd="0" destOrd="0" parTransId="{247357C3-0BCC-4B0F-BBEB-D2A5EC15F585}" sibTransId="{D6E10ED7-6BC7-4710-9861-A87A11AE9247}"/>
    <dgm:cxn modelId="{0027C7ED-977D-4672-8685-3AC5CF1C8E2D}" srcId="{A42C7E4D-490F-4A14-8759-AC5EDEEBB5BA}" destId="{0348B12A-17C4-4D64-8B37-E60D9A53312C}" srcOrd="0" destOrd="0" parTransId="{5AB6DE83-C919-4067-BCEE-0B727A6512D2}" sibTransId="{5BD7F311-DD5E-4D66-BFA8-8FB974EC8955}"/>
    <dgm:cxn modelId="{293178EA-EE02-4EDC-8F8C-3148A69E3B7D}" type="presOf" srcId="{0348B12A-17C4-4D64-8B37-E60D9A53312C}" destId="{E01D1E4F-6600-4771-8969-64A33E5FEC62}" srcOrd="0" destOrd="0" presId="urn:microsoft.com/office/officeart/2008/layout/VerticalAccentList"/>
    <dgm:cxn modelId="{7BB6F854-9B26-4100-82A8-35E2F4667F94}" type="presOf" srcId="{825E7131-5D9D-4CE2-B4DF-E9F2A302BDC0}" destId="{C7B75564-3C9E-4B28-8FC3-D8379C25E4C7}" srcOrd="0" destOrd="0" presId="urn:microsoft.com/office/officeart/2008/layout/VerticalAccentList"/>
    <dgm:cxn modelId="{B94D2C74-4724-44D4-85AB-E1F715B609E1}" type="presOf" srcId="{E95A42B5-9D70-4448-970A-1EAF404052CA}" destId="{B7CFC98D-5E45-4B44-A447-46E2D10A4222}" srcOrd="0" destOrd="0" presId="urn:microsoft.com/office/officeart/2008/layout/VerticalAccentList"/>
    <dgm:cxn modelId="{65679605-EE6F-4E8B-90FD-5C910C631F57}" type="presOf" srcId="{A42C7E4D-490F-4A14-8759-AC5EDEEBB5BA}" destId="{0C88E1A7-CB12-4931-96EB-C320F178E5EE}" srcOrd="0" destOrd="0" presId="urn:microsoft.com/office/officeart/2008/layout/VerticalAccentList"/>
    <dgm:cxn modelId="{BBD4AC41-C11C-4D47-A713-93CAE0D8FE81}" type="presOf" srcId="{A500737C-078A-4BCD-9808-21E6062589A7}" destId="{ADB34818-CED6-429E-9821-E055CD2EA31B}" srcOrd="0" destOrd="0" presId="urn:microsoft.com/office/officeart/2008/layout/VerticalAccentList"/>
    <dgm:cxn modelId="{FFC08922-4C36-49DD-9C8F-5AEA3671D5CA}" srcId="{E95A42B5-9D70-4448-970A-1EAF404052CA}" destId="{D443AB00-1C36-4514-97FC-EA99854151E8}" srcOrd="0" destOrd="0" parTransId="{0FC91847-E4E3-45B6-BA88-6AD071FD3B9E}" sibTransId="{5C06F50C-7FA5-4C83-AE8D-B202E1FF3027}"/>
    <dgm:cxn modelId="{332CAF62-F24B-4926-B786-579945705D08}" type="presOf" srcId="{D443AB00-1C36-4514-97FC-EA99854151E8}" destId="{6E7AAA7F-9CFB-4BAD-89CC-45D25F9BDFFF}" srcOrd="0" destOrd="0" presId="urn:microsoft.com/office/officeart/2008/layout/VerticalAccentList"/>
    <dgm:cxn modelId="{DAE312CB-7246-4F7B-9847-760378AFD86F}" type="presParOf" srcId="{A2026AE3-883F-4510-9444-D8AC3F54A66A}" destId="{17A5C40B-7817-4654-9D2E-299838746895}" srcOrd="0" destOrd="0" presId="urn:microsoft.com/office/officeart/2008/layout/VerticalAccentList"/>
    <dgm:cxn modelId="{A39D502B-5824-48C0-9AE5-CE78E898B475}" type="presParOf" srcId="{17A5C40B-7817-4654-9D2E-299838746895}" destId="{ADB34818-CED6-429E-9821-E055CD2EA31B}" srcOrd="0" destOrd="0" presId="urn:microsoft.com/office/officeart/2008/layout/VerticalAccentList"/>
    <dgm:cxn modelId="{7DAF5AA3-FBB6-45FD-AED7-06CA9B7BAE80}" type="presParOf" srcId="{A2026AE3-883F-4510-9444-D8AC3F54A66A}" destId="{9A435393-3D10-4542-9623-195D390E230C}" srcOrd="1" destOrd="0" presId="urn:microsoft.com/office/officeart/2008/layout/VerticalAccentList"/>
    <dgm:cxn modelId="{2D4A6187-3786-4746-BAB1-61980C438A94}" type="presParOf" srcId="{9A435393-3D10-4542-9623-195D390E230C}" destId="{46813E19-EAEF-47C9-ADE1-9A66D4734E26}" srcOrd="0" destOrd="0" presId="urn:microsoft.com/office/officeart/2008/layout/VerticalAccentList"/>
    <dgm:cxn modelId="{F80D4944-2761-4570-9867-15BD06581053}" type="presParOf" srcId="{9A435393-3D10-4542-9623-195D390E230C}" destId="{5DC858CE-FDEC-4778-9C60-D8C7706E548E}" srcOrd="1" destOrd="0" presId="urn:microsoft.com/office/officeart/2008/layout/VerticalAccentList"/>
    <dgm:cxn modelId="{BE66D649-F772-4ACE-9827-3E2E880B0870}" type="presParOf" srcId="{9A435393-3D10-4542-9623-195D390E230C}" destId="{73327829-3CC3-486F-BEB6-53E2E3A8D964}" srcOrd="2" destOrd="0" presId="urn:microsoft.com/office/officeart/2008/layout/VerticalAccentList"/>
    <dgm:cxn modelId="{6F1CEB2B-8340-4AA3-810C-BB781CC8E60F}" type="presParOf" srcId="{9A435393-3D10-4542-9623-195D390E230C}" destId="{E637318B-34C8-44CE-9127-6D5F81D3C8A6}" srcOrd="3" destOrd="0" presId="urn:microsoft.com/office/officeart/2008/layout/VerticalAccentList"/>
    <dgm:cxn modelId="{0E019511-F025-40BC-8305-54C89984922E}" type="presParOf" srcId="{9A435393-3D10-4542-9623-195D390E230C}" destId="{2DC6A4CB-C861-43A1-A6DF-9C9147F88AEF}" srcOrd="4" destOrd="0" presId="urn:microsoft.com/office/officeart/2008/layout/VerticalAccentList"/>
    <dgm:cxn modelId="{39BC0DA6-D7D5-4DC2-870C-AC7272B56884}" type="presParOf" srcId="{9A435393-3D10-4542-9623-195D390E230C}" destId="{42FD5BDF-C60B-4D6F-928F-FADD703C41FC}" srcOrd="5" destOrd="0" presId="urn:microsoft.com/office/officeart/2008/layout/VerticalAccentList"/>
    <dgm:cxn modelId="{284418E9-4DDB-4B6D-AC5D-40BABE274A84}" type="presParOf" srcId="{9A435393-3D10-4542-9623-195D390E230C}" destId="{C557DA27-CEE0-4E8C-A8FD-D4125F57776B}" srcOrd="6" destOrd="0" presId="urn:microsoft.com/office/officeart/2008/layout/VerticalAccentList"/>
    <dgm:cxn modelId="{9220390F-142C-4C26-AA8C-B6481F2A531C}" type="presParOf" srcId="{9A435393-3D10-4542-9623-195D390E230C}" destId="{C7B75564-3C9E-4B28-8FC3-D8379C25E4C7}" srcOrd="7" destOrd="0" presId="urn:microsoft.com/office/officeart/2008/layout/VerticalAccentList"/>
    <dgm:cxn modelId="{69AB1518-415A-4DA0-99A1-8D9AF9880731}" type="presParOf" srcId="{A2026AE3-883F-4510-9444-D8AC3F54A66A}" destId="{44B48F4C-54D4-4AB1-A660-D8F722591043}" srcOrd="2" destOrd="0" presId="urn:microsoft.com/office/officeart/2008/layout/VerticalAccentList"/>
    <dgm:cxn modelId="{6C933310-AFA2-4FBD-9413-FD038ED6C419}" type="presParOf" srcId="{A2026AE3-883F-4510-9444-D8AC3F54A66A}" destId="{05E1EF17-27B9-4A6A-B61C-6BA0753EEAD6}" srcOrd="3" destOrd="0" presId="urn:microsoft.com/office/officeart/2008/layout/VerticalAccentList"/>
    <dgm:cxn modelId="{B57EA29F-2D2D-4918-B189-9E777D8909B7}" type="presParOf" srcId="{05E1EF17-27B9-4A6A-B61C-6BA0753EEAD6}" destId="{B7CFC98D-5E45-4B44-A447-46E2D10A4222}" srcOrd="0" destOrd="0" presId="urn:microsoft.com/office/officeart/2008/layout/VerticalAccentList"/>
    <dgm:cxn modelId="{4D2680AC-6C82-4BA0-BF15-10283762A4BB}" type="presParOf" srcId="{A2026AE3-883F-4510-9444-D8AC3F54A66A}" destId="{8F416B66-4A4F-48B1-8CDB-98F5827C9FAF}" srcOrd="4" destOrd="0" presId="urn:microsoft.com/office/officeart/2008/layout/VerticalAccentList"/>
    <dgm:cxn modelId="{08DAE2BF-344B-4BEA-BB72-DE48AFCF83D2}" type="presParOf" srcId="{8F416B66-4A4F-48B1-8CDB-98F5827C9FAF}" destId="{0510E701-3C2F-4720-855F-B8B96845A992}" srcOrd="0" destOrd="0" presId="urn:microsoft.com/office/officeart/2008/layout/VerticalAccentList"/>
    <dgm:cxn modelId="{1261A544-3CC2-4F80-A3BC-BB40706B56C2}" type="presParOf" srcId="{8F416B66-4A4F-48B1-8CDB-98F5827C9FAF}" destId="{815C9851-C70A-4F9C-820E-54DFD1EAC70B}" srcOrd="1" destOrd="0" presId="urn:microsoft.com/office/officeart/2008/layout/VerticalAccentList"/>
    <dgm:cxn modelId="{C60433CE-75D6-4647-BAB3-A50D6059F4D8}" type="presParOf" srcId="{8F416B66-4A4F-48B1-8CDB-98F5827C9FAF}" destId="{B88F5E73-A0F0-4D3D-8A5F-FDD9CF124717}" srcOrd="2" destOrd="0" presId="urn:microsoft.com/office/officeart/2008/layout/VerticalAccentList"/>
    <dgm:cxn modelId="{718ED7B8-0AB7-4B61-BEF4-7EB4412990D8}" type="presParOf" srcId="{8F416B66-4A4F-48B1-8CDB-98F5827C9FAF}" destId="{72B24DC8-6963-4A70-A5A8-0625464012F7}" srcOrd="3" destOrd="0" presId="urn:microsoft.com/office/officeart/2008/layout/VerticalAccentList"/>
    <dgm:cxn modelId="{3D534F04-D8E0-481D-B64C-4BD2263E60AC}" type="presParOf" srcId="{8F416B66-4A4F-48B1-8CDB-98F5827C9FAF}" destId="{6BA4CAB7-EEA8-4C87-8D01-800F845D36A8}" srcOrd="4" destOrd="0" presId="urn:microsoft.com/office/officeart/2008/layout/VerticalAccentList"/>
    <dgm:cxn modelId="{D9F7511A-5EF6-4E69-B0BE-2EDCA6198BCA}" type="presParOf" srcId="{8F416B66-4A4F-48B1-8CDB-98F5827C9FAF}" destId="{30087319-FC30-4D81-B017-BFADB436C61F}" srcOrd="5" destOrd="0" presId="urn:microsoft.com/office/officeart/2008/layout/VerticalAccentList"/>
    <dgm:cxn modelId="{7883FB2C-B42C-4078-A746-B9E541E305B2}" type="presParOf" srcId="{8F416B66-4A4F-48B1-8CDB-98F5827C9FAF}" destId="{1E4E2EF1-C5B2-4F16-8D00-3C7C4ACFBF5C}" srcOrd="6" destOrd="0" presId="urn:microsoft.com/office/officeart/2008/layout/VerticalAccentList"/>
    <dgm:cxn modelId="{0BCE413B-C877-4F69-B1A3-0F7191466A69}" type="presParOf" srcId="{8F416B66-4A4F-48B1-8CDB-98F5827C9FAF}" destId="{6E7AAA7F-9CFB-4BAD-89CC-45D25F9BDFFF}" srcOrd="7" destOrd="0" presId="urn:microsoft.com/office/officeart/2008/layout/VerticalAccentList"/>
    <dgm:cxn modelId="{667D7B4E-FF83-4698-99B0-B25E00191188}" type="presParOf" srcId="{A2026AE3-883F-4510-9444-D8AC3F54A66A}" destId="{79078122-EA33-4EC2-935F-8802B5B195F3}" srcOrd="5" destOrd="0" presId="urn:microsoft.com/office/officeart/2008/layout/VerticalAccentList"/>
    <dgm:cxn modelId="{B8CFAF96-6AFB-49DB-A14A-103D942EC8E9}" type="presParOf" srcId="{A2026AE3-883F-4510-9444-D8AC3F54A66A}" destId="{F04AE446-EF37-46B8-96C2-80618C25BB31}" srcOrd="6" destOrd="0" presId="urn:microsoft.com/office/officeart/2008/layout/VerticalAccentList"/>
    <dgm:cxn modelId="{70084AA3-F7A2-4501-B66D-D5C660358613}" type="presParOf" srcId="{F04AE446-EF37-46B8-96C2-80618C25BB31}" destId="{0C88E1A7-CB12-4931-96EB-C320F178E5EE}" srcOrd="0" destOrd="0" presId="urn:microsoft.com/office/officeart/2008/layout/VerticalAccentList"/>
    <dgm:cxn modelId="{6224301D-99FA-4AF4-8667-8439AF1415C7}" type="presParOf" srcId="{A2026AE3-883F-4510-9444-D8AC3F54A66A}" destId="{F354C92E-44E6-4F07-B388-B6F59518DDFE}" srcOrd="7" destOrd="0" presId="urn:microsoft.com/office/officeart/2008/layout/VerticalAccentList"/>
    <dgm:cxn modelId="{ADA418BE-682D-4B9B-9723-CE6CCD7C36A4}" type="presParOf" srcId="{F354C92E-44E6-4F07-B388-B6F59518DDFE}" destId="{B95E3D4C-0F99-4877-AD92-7CDC52A9FC8A}" srcOrd="0" destOrd="0" presId="urn:microsoft.com/office/officeart/2008/layout/VerticalAccentList"/>
    <dgm:cxn modelId="{70279391-DFD4-41FF-B553-3302A2A9D721}" type="presParOf" srcId="{F354C92E-44E6-4F07-B388-B6F59518DDFE}" destId="{E94C3B5E-5AD4-4541-8F9C-668F23B34AF1}" srcOrd="1" destOrd="0" presId="urn:microsoft.com/office/officeart/2008/layout/VerticalAccentList"/>
    <dgm:cxn modelId="{116A2072-8841-481B-9C96-A622D13857CA}" type="presParOf" srcId="{F354C92E-44E6-4F07-B388-B6F59518DDFE}" destId="{7EA5A6F5-0B53-45CB-AC32-265BB3393B90}" srcOrd="2" destOrd="0" presId="urn:microsoft.com/office/officeart/2008/layout/VerticalAccentList"/>
    <dgm:cxn modelId="{7E5300C5-E2F3-4AA1-91A2-8F0BAB5F170B}" type="presParOf" srcId="{F354C92E-44E6-4F07-B388-B6F59518DDFE}" destId="{8FC4D2F9-517D-4CA5-B9A0-740748197525}" srcOrd="3" destOrd="0" presId="urn:microsoft.com/office/officeart/2008/layout/VerticalAccentList"/>
    <dgm:cxn modelId="{C232C383-2996-41BE-829B-30111ED7C4CD}" type="presParOf" srcId="{F354C92E-44E6-4F07-B388-B6F59518DDFE}" destId="{420F5388-F50B-4835-98DC-EEDC4A7A5C6F}" srcOrd="4" destOrd="0" presId="urn:microsoft.com/office/officeart/2008/layout/VerticalAccentList"/>
    <dgm:cxn modelId="{0C52FE1F-3C74-41F2-806C-8CDCBB16E1AB}" type="presParOf" srcId="{F354C92E-44E6-4F07-B388-B6F59518DDFE}" destId="{0CF4D3F9-6C9D-4DF3-825C-2A36A0D37322}" srcOrd="5" destOrd="0" presId="urn:microsoft.com/office/officeart/2008/layout/VerticalAccentList"/>
    <dgm:cxn modelId="{04159820-1AD3-442A-B446-FAABB10C737B}" type="presParOf" srcId="{F354C92E-44E6-4F07-B388-B6F59518DDFE}" destId="{ED3DF4BF-962C-42B0-9DDD-BD5E66ADBBDE}" srcOrd="6" destOrd="0" presId="urn:microsoft.com/office/officeart/2008/layout/VerticalAccentList"/>
    <dgm:cxn modelId="{3AF14E7D-B4EA-487D-938C-4091BAD85400}" type="presParOf" srcId="{F354C92E-44E6-4F07-B388-B6F59518DDFE}" destId="{E01D1E4F-6600-4771-8969-64A33E5FEC62}"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96560E-E5E5-48F4-8DE7-3BF33E09C51E}" type="doc">
      <dgm:prSet loTypeId="urn:microsoft.com/office/officeart/2009/layout/CircleArrowProcess" loCatId="cycle" qsTypeId="urn:microsoft.com/office/officeart/2005/8/quickstyle/3d7" qsCatId="3D" csTypeId="urn:microsoft.com/office/officeart/2005/8/colors/accent5_2" csCatId="accent5" phldr="1"/>
      <dgm:spPr/>
      <dgm:t>
        <a:bodyPr/>
        <a:lstStyle/>
        <a:p>
          <a:endParaRPr lang="el-GR"/>
        </a:p>
      </dgm:t>
    </dgm:pt>
    <dgm:pt modelId="{6DC06388-A200-480C-8C8E-3EC55C119C05}">
      <dgm:prSet phldrT="[Text]" custT="1"/>
      <dgm:spPr/>
      <dgm:t>
        <a:bodyPr/>
        <a:lstStyle/>
        <a:p>
          <a:r>
            <a:rPr lang="el-GR" sz="1600"/>
            <a:t>Εργαστήρια για γονείς με Ψυχολόγους και </a:t>
          </a:r>
          <a:r>
            <a:rPr lang="el-GR" sz="1600" err="1"/>
            <a:t>κοιν</a:t>
          </a:r>
          <a:r>
            <a:rPr lang="el-GR" sz="1600"/>
            <a:t>. Λειτουργούς</a:t>
          </a:r>
        </a:p>
      </dgm:t>
    </dgm:pt>
    <dgm:pt modelId="{BD02406E-6DA7-4985-8A7F-61EEF6577DA0}" type="parTrans" cxnId="{2F75ACE2-9F90-48F5-AF18-FF432D7031B2}">
      <dgm:prSet/>
      <dgm:spPr/>
      <dgm:t>
        <a:bodyPr/>
        <a:lstStyle/>
        <a:p>
          <a:endParaRPr lang="el-GR"/>
        </a:p>
      </dgm:t>
    </dgm:pt>
    <dgm:pt modelId="{EA3A2539-944D-4392-A9CC-E40CFF9E1513}" type="sibTrans" cxnId="{2F75ACE2-9F90-48F5-AF18-FF432D7031B2}">
      <dgm:prSet/>
      <dgm:spPr/>
      <dgm:t>
        <a:bodyPr/>
        <a:lstStyle/>
        <a:p>
          <a:endParaRPr lang="el-GR"/>
        </a:p>
      </dgm:t>
    </dgm:pt>
    <dgm:pt modelId="{01FF5F4B-BF2A-4AD8-B42C-9DC94FD122AB}">
      <dgm:prSet phldrT="[Text]" custT="1"/>
      <dgm:spPr/>
      <dgm:t>
        <a:bodyPr/>
        <a:lstStyle/>
        <a:p>
          <a:r>
            <a:rPr lang="el-GR" sz="1600"/>
            <a:t>Ενημερωτική ημερίδα σε εκπ/κούς</a:t>
          </a:r>
        </a:p>
      </dgm:t>
    </dgm:pt>
    <dgm:pt modelId="{BF9D6D2C-E3C8-4610-940D-0FC481DF4477}" type="parTrans" cxnId="{2D48AD19-B248-4BCD-B9DF-24231806FEDD}">
      <dgm:prSet/>
      <dgm:spPr/>
      <dgm:t>
        <a:bodyPr/>
        <a:lstStyle/>
        <a:p>
          <a:endParaRPr lang="el-GR"/>
        </a:p>
      </dgm:t>
    </dgm:pt>
    <dgm:pt modelId="{E46E996F-CB2E-44F1-B114-BFA2B8DC5DC1}" type="sibTrans" cxnId="{2D48AD19-B248-4BCD-B9DF-24231806FEDD}">
      <dgm:prSet/>
      <dgm:spPr/>
      <dgm:t>
        <a:bodyPr/>
        <a:lstStyle/>
        <a:p>
          <a:endParaRPr lang="el-GR"/>
        </a:p>
      </dgm:t>
    </dgm:pt>
    <dgm:pt modelId="{47FFA3E6-DB52-4BB4-A2E7-738309853237}">
      <dgm:prSet phldrT="[Text]" custT="1"/>
      <dgm:spPr/>
      <dgm:t>
        <a:bodyPr/>
        <a:lstStyle/>
        <a:p>
          <a:r>
            <a:rPr lang="el-GR" sz="1600"/>
            <a:t>Ενημερωτική ημερίδα σε γονείς (στυλ Γονεϊκότητας)</a:t>
          </a:r>
        </a:p>
      </dgm:t>
    </dgm:pt>
    <dgm:pt modelId="{C3D7F61C-46A5-4E91-B4F3-AFB7F13769EC}" type="parTrans" cxnId="{E6F2087B-034A-4C13-BC09-8E9C65ECEBBE}">
      <dgm:prSet/>
      <dgm:spPr/>
      <dgm:t>
        <a:bodyPr/>
        <a:lstStyle/>
        <a:p>
          <a:endParaRPr lang="el-GR"/>
        </a:p>
      </dgm:t>
    </dgm:pt>
    <dgm:pt modelId="{9DE60959-B53D-48AD-A8EC-4BF682F59D44}" type="sibTrans" cxnId="{E6F2087B-034A-4C13-BC09-8E9C65ECEBBE}">
      <dgm:prSet/>
      <dgm:spPr/>
      <dgm:t>
        <a:bodyPr/>
        <a:lstStyle/>
        <a:p>
          <a:endParaRPr lang="el-GR"/>
        </a:p>
      </dgm:t>
    </dgm:pt>
    <dgm:pt modelId="{9361E37B-2A76-4A9C-B795-789604BEB2A3}" type="pres">
      <dgm:prSet presAssocID="{1296560E-E5E5-48F4-8DE7-3BF33E09C51E}" presName="Name0" presStyleCnt="0">
        <dgm:presLayoutVars>
          <dgm:chMax val="7"/>
          <dgm:chPref val="7"/>
          <dgm:dir/>
          <dgm:animLvl val="lvl"/>
        </dgm:presLayoutVars>
      </dgm:prSet>
      <dgm:spPr/>
      <dgm:t>
        <a:bodyPr/>
        <a:lstStyle/>
        <a:p>
          <a:endParaRPr lang="el-GR"/>
        </a:p>
      </dgm:t>
    </dgm:pt>
    <dgm:pt modelId="{F7D43C19-72C7-48FD-BDDE-4EC044D26F39}" type="pres">
      <dgm:prSet presAssocID="{6DC06388-A200-480C-8C8E-3EC55C119C05}" presName="Accent1" presStyleCnt="0"/>
      <dgm:spPr/>
    </dgm:pt>
    <dgm:pt modelId="{CF971223-E64C-4E71-9904-E34A855E2F82}" type="pres">
      <dgm:prSet presAssocID="{6DC06388-A200-480C-8C8E-3EC55C119C05}" presName="Accent" presStyleLbl="node1" presStyleIdx="0" presStyleCnt="3" custLinFactNeighborX="4632" custLinFactNeighborY="-6995"/>
      <dgm:spPr/>
    </dgm:pt>
    <dgm:pt modelId="{758E4B21-01E9-469E-8EB4-DEE354C2BB0E}" type="pres">
      <dgm:prSet presAssocID="{6DC06388-A200-480C-8C8E-3EC55C119C05}" presName="Parent1" presStyleLbl="revTx" presStyleIdx="0" presStyleCnt="3">
        <dgm:presLayoutVars>
          <dgm:chMax val="1"/>
          <dgm:chPref val="1"/>
          <dgm:bulletEnabled val="1"/>
        </dgm:presLayoutVars>
      </dgm:prSet>
      <dgm:spPr/>
      <dgm:t>
        <a:bodyPr/>
        <a:lstStyle/>
        <a:p>
          <a:endParaRPr lang="el-GR"/>
        </a:p>
      </dgm:t>
    </dgm:pt>
    <dgm:pt modelId="{1553CEF5-772F-49CC-BB89-5E0EE0D24E4E}" type="pres">
      <dgm:prSet presAssocID="{01FF5F4B-BF2A-4AD8-B42C-9DC94FD122AB}" presName="Accent2" presStyleCnt="0"/>
      <dgm:spPr/>
    </dgm:pt>
    <dgm:pt modelId="{F1E628D4-F345-4B6B-9659-B21858CFB341}" type="pres">
      <dgm:prSet presAssocID="{01FF5F4B-BF2A-4AD8-B42C-9DC94FD122AB}" presName="Accent" presStyleLbl="node1" presStyleIdx="1" presStyleCnt="3" custLinFactNeighborX="-6070" custLinFactNeighborY="-1500"/>
      <dgm:spPr/>
    </dgm:pt>
    <dgm:pt modelId="{393B509C-C6FD-4F2E-944C-80A4F8422B05}" type="pres">
      <dgm:prSet presAssocID="{01FF5F4B-BF2A-4AD8-B42C-9DC94FD122AB}" presName="Parent2" presStyleLbl="revTx" presStyleIdx="1" presStyleCnt="3">
        <dgm:presLayoutVars>
          <dgm:chMax val="1"/>
          <dgm:chPref val="1"/>
          <dgm:bulletEnabled val="1"/>
        </dgm:presLayoutVars>
      </dgm:prSet>
      <dgm:spPr/>
      <dgm:t>
        <a:bodyPr/>
        <a:lstStyle/>
        <a:p>
          <a:endParaRPr lang="el-GR"/>
        </a:p>
      </dgm:t>
    </dgm:pt>
    <dgm:pt modelId="{CAD07323-FDD3-4EE6-939C-FADF2A1DAB4E}" type="pres">
      <dgm:prSet presAssocID="{47FFA3E6-DB52-4BB4-A2E7-738309853237}" presName="Accent3" presStyleCnt="0"/>
      <dgm:spPr/>
    </dgm:pt>
    <dgm:pt modelId="{D50F165F-FF6F-42A7-94D4-6973E0FE52AA}" type="pres">
      <dgm:prSet presAssocID="{47FFA3E6-DB52-4BB4-A2E7-738309853237}" presName="Accent" presStyleLbl="node1" presStyleIdx="2" presStyleCnt="3"/>
      <dgm:spPr/>
    </dgm:pt>
    <dgm:pt modelId="{44C53982-7825-46BF-B2D9-7C5A12370E2B}" type="pres">
      <dgm:prSet presAssocID="{47FFA3E6-DB52-4BB4-A2E7-738309853237}" presName="Parent3" presStyleLbl="revTx" presStyleIdx="2" presStyleCnt="3">
        <dgm:presLayoutVars>
          <dgm:chMax val="1"/>
          <dgm:chPref val="1"/>
          <dgm:bulletEnabled val="1"/>
        </dgm:presLayoutVars>
      </dgm:prSet>
      <dgm:spPr/>
      <dgm:t>
        <a:bodyPr/>
        <a:lstStyle/>
        <a:p>
          <a:endParaRPr lang="el-GR"/>
        </a:p>
      </dgm:t>
    </dgm:pt>
  </dgm:ptLst>
  <dgm:cxnLst>
    <dgm:cxn modelId="{A1859022-BFB0-4947-9C79-B29CAA628F9C}" type="presOf" srcId="{47FFA3E6-DB52-4BB4-A2E7-738309853237}" destId="{44C53982-7825-46BF-B2D9-7C5A12370E2B}" srcOrd="0" destOrd="0" presId="urn:microsoft.com/office/officeart/2009/layout/CircleArrowProcess"/>
    <dgm:cxn modelId="{A8B7B0E2-597F-4396-A93B-810CAB347473}" type="presOf" srcId="{6DC06388-A200-480C-8C8E-3EC55C119C05}" destId="{758E4B21-01E9-469E-8EB4-DEE354C2BB0E}" srcOrd="0" destOrd="0" presId="urn:microsoft.com/office/officeart/2009/layout/CircleArrowProcess"/>
    <dgm:cxn modelId="{E6F2087B-034A-4C13-BC09-8E9C65ECEBBE}" srcId="{1296560E-E5E5-48F4-8DE7-3BF33E09C51E}" destId="{47FFA3E6-DB52-4BB4-A2E7-738309853237}" srcOrd="2" destOrd="0" parTransId="{C3D7F61C-46A5-4E91-B4F3-AFB7F13769EC}" sibTransId="{9DE60959-B53D-48AD-A8EC-4BF682F59D44}"/>
    <dgm:cxn modelId="{44CEB01D-0049-4FC2-9F35-1982888E23B2}" type="presOf" srcId="{1296560E-E5E5-48F4-8DE7-3BF33E09C51E}" destId="{9361E37B-2A76-4A9C-B795-789604BEB2A3}" srcOrd="0" destOrd="0" presId="urn:microsoft.com/office/officeart/2009/layout/CircleArrowProcess"/>
    <dgm:cxn modelId="{2D48AD19-B248-4BCD-B9DF-24231806FEDD}" srcId="{1296560E-E5E5-48F4-8DE7-3BF33E09C51E}" destId="{01FF5F4B-BF2A-4AD8-B42C-9DC94FD122AB}" srcOrd="1" destOrd="0" parTransId="{BF9D6D2C-E3C8-4610-940D-0FC481DF4477}" sibTransId="{E46E996F-CB2E-44F1-B114-BFA2B8DC5DC1}"/>
    <dgm:cxn modelId="{2F75ACE2-9F90-48F5-AF18-FF432D7031B2}" srcId="{1296560E-E5E5-48F4-8DE7-3BF33E09C51E}" destId="{6DC06388-A200-480C-8C8E-3EC55C119C05}" srcOrd="0" destOrd="0" parTransId="{BD02406E-6DA7-4985-8A7F-61EEF6577DA0}" sibTransId="{EA3A2539-944D-4392-A9CC-E40CFF9E1513}"/>
    <dgm:cxn modelId="{02BDFA85-A713-4322-A693-C1D02133605B}" type="presOf" srcId="{01FF5F4B-BF2A-4AD8-B42C-9DC94FD122AB}" destId="{393B509C-C6FD-4F2E-944C-80A4F8422B05}" srcOrd="0" destOrd="0" presId="urn:microsoft.com/office/officeart/2009/layout/CircleArrowProcess"/>
    <dgm:cxn modelId="{122B9326-CE81-4A01-A3DF-1CD07A2874B9}" type="presParOf" srcId="{9361E37B-2A76-4A9C-B795-789604BEB2A3}" destId="{F7D43C19-72C7-48FD-BDDE-4EC044D26F39}" srcOrd="0" destOrd="0" presId="urn:microsoft.com/office/officeart/2009/layout/CircleArrowProcess"/>
    <dgm:cxn modelId="{CEBA19E1-BAE1-48B1-AB63-B3447E29B1CA}" type="presParOf" srcId="{F7D43C19-72C7-48FD-BDDE-4EC044D26F39}" destId="{CF971223-E64C-4E71-9904-E34A855E2F82}" srcOrd="0" destOrd="0" presId="urn:microsoft.com/office/officeart/2009/layout/CircleArrowProcess"/>
    <dgm:cxn modelId="{9396B4D1-1413-4C7B-B4E2-E8C94F12924B}" type="presParOf" srcId="{9361E37B-2A76-4A9C-B795-789604BEB2A3}" destId="{758E4B21-01E9-469E-8EB4-DEE354C2BB0E}" srcOrd="1" destOrd="0" presId="urn:microsoft.com/office/officeart/2009/layout/CircleArrowProcess"/>
    <dgm:cxn modelId="{6F063A1B-2CA3-449D-9A15-BCFE52C69CE2}" type="presParOf" srcId="{9361E37B-2A76-4A9C-B795-789604BEB2A3}" destId="{1553CEF5-772F-49CC-BB89-5E0EE0D24E4E}" srcOrd="2" destOrd="0" presId="urn:microsoft.com/office/officeart/2009/layout/CircleArrowProcess"/>
    <dgm:cxn modelId="{FF359CCD-94C6-4933-B65D-76465B13F12A}" type="presParOf" srcId="{1553CEF5-772F-49CC-BB89-5E0EE0D24E4E}" destId="{F1E628D4-F345-4B6B-9659-B21858CFB341}" srcOrd="0" destOrd="0" presId="urn:microsoft.com/office/officeart/2009/layout/CircleArrowProcess"/>
    <dgm:cxn modelId="{F326000F-821C-4676-8BCC-7452AEF905B0}" type="presParOf" srcId="{9361E37B-2A76-4A9C-B795-789604BEB2A3}" destId="{393B509C-C6FD-4F2E-944C-80A4F8422B05}" srcOrd="3" destOrd="0" presId="urn:microsoft.com/office/officeart/2009/layout/CircleArrowProcess"/>
    <dgm:cxn modelId="{E75B3F29-BDD5-4A75-9CCA-ECC56F8F6642}" type="presParOf" srcId="{9361E37B-2A76-4A9C-B795-789604BEB2A3}" destId="{CAD07323-FDD3-4EE6-939C-FADF2A1DAB4E}" srcOrd="4" destOrd="0" presId="urn:microsoft.com/office/officeart/2009/layout/CircleArrowProcess"/>
    <dgm:cxn modelId="{D0C51A9C-7BC4-4633-B7A3-BA52C447D393}" type="presParOf" srcId="{CAD07323-FDD3-4EE6-939C-FADF2A1DAB4E}" destId="{D50F165F-FF6F-42A7-94D4-6973E0FE52AA}" srcOrd="0" destOrd="0" presId="urn:microsoft.com/office/officeart/2009/layout/CircleArrowProcess"/>
    <dgm:cxn modelId="{D4BC33D8-42DD-42C5-B6C7-C81F7D1BCB69}" type="presParOf" srcId="{9361E37B-2A76-4A9C-B795-789604BEB2A3}" destId="{44C53982-7825-46BF-B2D9-7C5A12370E2B}"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0762D5-01B4-49E0-B44E-D14783F72FFA}" type="doc">
      <dgm:prSet loTypeId="urn:microsoft.com/office/officeart/2005/8/layout/venn1" loCatId="relationship" qsTypeId="urn:microsoft.com/office/officeart/2005/8/quickstyle/simple1" qsCatId="simple" csTypeId="urn:microsoft.com/office/officeart/2005/8/colors/colorful5" csCatId="colorful" phldr="1"/>
      <dgm:spPr/>
    </dgm:pt>
    <dgm:pt modelId="{5ABC8954-B4FD-4F30-8165-E1F3AA09E7E4}">
      <dgm:prSet phldrT="[Text]" custT="1"/>
      <dgm:spPr/>
      <dgm:t>
        <a:bodyPr/>
        <a:lstStyle/>
        <a:p>
          <a:r>
            <a:rPr lang="el-GR" sz="1800"/>
            <a:t>Επικοινωνία</a:t>
          </a:r>
        </a:p>
      </dgm:t>
    </dgm:pt>
    <dgm:pt modelId="{756D3EF0-18C3-4D81-B0E3-8780736C1798}" type="parTrans" cxnId="{EB3A5599-5E51-4EE7-8C8C-5735F5D68FE7}">
      <dgm:prSet/>
      <dgm:spPr/>
      <dgm:t>
        <a:bodyPr/>
        <a:lstStyle/>
        <a:p>
          <a:endParaRPr lang="el-GR"/>
        </a:p>
      </dgm:t>
    </dgm:pt>
    <dgm:pt modelId="{35894A81-DD25-45CD-9A25-343FE1EDB518}" type="sibTrans" cxnId="{EB3A5599-5E51-4EE7-8C8C-5735F5D68FE7}">
      <dgm:prSet/>
      <dgm:spPr/>
      <dgm:t>
        <a:bodyPr/>
        <a:lstStyle/>
        <a:p>
          <a:endParaRPr lang="el-GR"/>
        </a:p>
      </dgm:t>
    </dgm:pt>
    <dgm:pt modelId="{F61DEAB1-3485-4646-8269-AE06D310315F}">
      <dgm:prSet phldrT="[Text]" custT="1"/>
      <dgm:spPr/>
      <dgm:t>
        <a:bodyPr/>
        <a:lstStyle/>
        <a:p>
          <a:r>
            <a:rPr lang="el-GR" sz="1800"/>
            <a:t>Μάθηση στο σπίτι</a:t>
          </a:r>
        </a:p>
      </dgm:t>
    </dgm:pt>
    <dgm:pt modelId="{D001350C-2DAF-4C87-BFD3-5C8D4C6F8A56}" type="parTrans" cxnId="{9E3D01AA-CF78-49C9-BE00-27DAA8035116}">
      <dgm:prSet/>
      <dgm:spPr/>
      <dgm:t>
        <a:bodyPr/>
        <a:lstStyle/>
        <a:p>
          <a:endParaRPr lang="el-GR"/>
        </a:p>
      </dgm:t>
    </dgm:pt>
    <dgm:pt modelId="{57B25910-0DC0-4898-9A59-6920E92CE1A1}" type="sibTrans" cxnId="{9E3D01AA-CF78-49C9-BE00-27DAA8035116}">
      <dgm:prSet/>
      <dgm:spPr/>
      <dgm:t>
        <a:bodyPr/>
        <a:lstStyle/>
        <a:p>
          <a:endParaRPr lang="el-GR"/>
        </a:p>
      </dgm:t>
    </dgm:pt>
    <dgm:pt modelId="{53DAB09B-F595-4533-B5C2-89EBB9694AA3}">
      <dgm:prSet phldrT="[Text]" custT="1"/>
      <dgm:spPr/>
      <dgm:t>
        <a:bodyPr/>
        <a:lstStyle/>
        <a:p>
          <a:pPr algn="ctr"/>
          <a:r>
            <a:rPr lang="el-GR" sz="1800"/>
            <a:t>Εθελοντισμός </a:t>
          </a:r>
        </a:p>
      </dgm:t>
    </dgm:pt>
    <dgm:pt modelId="{5331BE80-4DDF-41F9-9FC0-9ABB5FFB5F1E}" type="parTrans" cxnId="{5DD9F4FE-A5A8-4CD3-A358-3212F414A954}">
      <dgm:prSet/>
      <dgm:spPr/>
      <dgm:t>
        <a:bodyPr/>
        <a:lstStyle/>
        <a:p>
          <a:endParaRPr lang="el-GR"/>
        </a:p>
      </dgm:t>
    </dgm:pt>
    <dgm:pt modelId="{33258283-FE23-4886-A091-2B6C01E03B9E}" type="sibTrans" cxnId="{5DD9F4FE-A5A8-4CD3-A358-3212F414A954}">
      <dgm:prSet/>
      <dgm:spPr/>
      <dgm:t>
        <a:bodyPr/>
        <a:lstStyle/>
        <a:p>
          <a:endParaRPr lang="el-GR"/>
        </a:p>
      </dgm:t>
    </dgm:pt>
    <dgm:pt modelId="{FA4B3079-7D42-4807-A537-D4483184783B}" type="pres">
      <dgm:prSet presAssocID="{0C0762D5-01B4-49E0-B44E-D14783F72FFA}" presName="compositeShape" presStyleCnt="0">
        <dgm:presLayoutVars>
          <dgm:chMax val="7"/>
          <dgm:dir/>
          <dgm:resizeHandles val="exact"/>
        </dgm:presLayoutVars>
      </dgm:prSet>
      <dgm:spPr/>
    </dgm:pt>
    <dgm:pt modelId="{7E144D68-DF53-4149-8BC7-744C8D094782}" type="pres">
      <dgm:prSet presAssocID="{5ABC8954-B4FD-4F30-8165-E1F3AA09E7E4}" presName="circ1" presStyleLbl="vennNode1" presStyleIdx="0" presStyleCnt="3" custLinFactNeighborX="62500" custLinFactNeighborY="-2083"/>
      <dgm:spPr/>
      <dgm:t>
        <a:bodyPr/>
        <a:lstStyle/>
        <a:p>
          <a:endParaRPr lang="el-GR"/>
        </a:p>
      </dgm:t>
    </dgm:pt>
    <dgm:pt modelId="{DB8F3D03-8E40-45FF-92CE-3DF238AC664D}" type="pres">
      <dgm:prSet presAssocID="{5ABC8954-B4FD-4F30-8165-E1F3AA09E7E4}" presName="circ1Tx" presStyleLbl="revTx" presStyleIdx="0" presStyleCnt="0">
        <dgm:presLayoutVars>
          <dgm:chMax val="0"/>
          <dgm:chPref val="0"/>
          <dgm:bulletEnabled val="1"/>
        </dgm:presLayoutVars>
      </dgm:prSet>
      <dgm:spPr/>
      <dgm:t>
        <a:bodyPr/>
        <a:lstStyle/>
        <a:p>
          <a:endParaRPr lang="el-GR"/>
        </a:p>
      </dgm:t>
    </dgm:pt>
    <dgm:pt modelId="{CC0C1D55-B9D2-4CCD-8B56-C4F1F46CEE41}" type="pres">
      <dgm:prSet presAssocID="{F61DEAB1-3485-4646-8269-AE06D310315F}" presName="circ2" presStyleLbl="vennNode1" presStyleIdx="1" presStyleCnt="3" custLinFactNeighborX="65292" custLinFactNeighborY="-2083"/>
      <dgm:spPr/>
      <dgm:t>
        <a:bodyPr/>
        <a:lstStyle/>
        <a:p>
          <a:endParaRPr lang="el-GR"/>
        </a:p>
      </dgm:t>
    </dgm:pt>
    <dgm:pt modelId="{AAD247EC-260E-493C-91EC-3E0851CB42C9}" type="pres">
      <dgm:prSet presAssocID="{F61DEAB1-3485-4646-8269-AE06D310315F}" presName="circ2Tx" presStyleLbl="revTx" presStyleIdx="0" presStyleCnt="0">
        <dgm:presLayoutVars>
          <dgm:chMax val="0"/>
          <dgm:chPref val="0"/>
          <dgm:bulletEnabled val="1"/>
        </dgm:presLayoutVars>
      </dgm:prSet>
      <dgm:spPr/>
      <dgm:t>
        <a:bodyPr/>
        <a:lstStyle/>
        <a:p>
          <a:endParaRPr lang="el-GR"/>
        </a:p>
      </dgm:t>
    </dgm:pt>
    <dgm:pt modelId="{A39D4B25-C94C-45B7-8C1D-B5ACEFE61325}" type="pres">
      <dgm:prSet presAssocID="{53DAB09B-F595-4533-B5C2-89EBB9694AA3}" presName="circ3" presStyleLbl="vennNode1" presStyleIdx="2" presStyleCnt="3" custLinFactNeighborX="48583" custLinFactNeighborY="-11458"/>
      <dgm:spPr/>
      <dgm:t>
        <a:bodyPr/>
        <a:lstStyle/>
        <a:p>
          <a:endParaRPr lang="el-GR"/>
        </a:p>
      </dgm:t>
    </dgm:pt>
    <dgm:pt modelId="{7790F81C-5B43-4E5A-8078-FD1FAF250191}" type="pres">
      <dgm:prSet presAssocID="{53DAB09B-F595-4533-B5C2-89EBB9694AA3}" presName="circ3Tx" presStyleLbl="revTx" presStyleIdx="0" presStyleCnt="0">
        <dgm:presLayoutVars>
          <dgm:chMax val="0"/>
          <dgm:chPref val="0"/>
          <dgm:bulletEnabled val="1"/>
        </dgm:presLayoutVars>
      </dgm:prSet>
      <dgm:spPr/>
      <dgm:t>
        <a:bodyPr/>
        <a:lstStyle/>
        <a:p>
          <a:endParaRPr lang="el-GR"/>
        </a:p>
      </dgm:t>
    </dgm:pt>
  </dgm:ptLst>
  <dgm:cxnLst>
    <dgm:cxn modelId="{B28077BE-B3D1-47DA-BBAF-ED0010BF9F24}" type="presOf" srcId="{53DAB09B-F595-4533-B5C2-89EBB9694AA3}" destId="{7790F81C-5B43-4E5A-8078-FD1FAF250191}" srcOrd="1" destOrd="0" presId="urn:microsoft.com/office/officeart/2005/8/layout/venn1"/>
    <dgm:cxn modelId="{E439C809-54DF-4005-A8BD-74FABE86398F}" type="presOf" srcId="{0C0762D5-01B4-49E0-B44E-D14783F72FFA}" destId="{FA4B3079-7D42-4807-A537-D4483184783B}" srcOrd="0" destOrd="0" presId="urn:microsoft.com/office/officeart/2005/8/layout/venn1"/>
    <dgm:cxn modelId="{0AA85AE9-2194-4624-ABC5-0FF42D45D32E}" type="presOf" srcId="{F61DEAB1-3485-4646-8269-AE06D310315F}" destId="{AAD247EC-260E-493C-91EC-3E0851CB42C9}" srcOrd="1" destOrd="0" presId="urn:microsoft.com/office/officeart/2005/8/layout/venn1"/>
    <dgm:cxn modelId="{9E3D01AA-CF78-49C9-BE00-27DAA8035116}" srcId="{0C0762D5-01B4-49E0-B44E-D14783F72FFA}" destId="{F61DEAB1-3485-4646-8269-AE06D310315F}" srcOrd="1" destOrd="0" parTransId="{D001350C-2DAF-4C87-BFD3-5C8D4C6F8A56}" sibTransId="{57B25910-0DC0-4898-9A59-6920E92CE1A1}"/>
    <dgm:cxn modelId="{E74CF90F-DBAC-4F6E-9FC6-7E32CF069C22}" type="presOf" srcId="{F61DEAB1-3485-4646-8269-AE06D310315F}" destId="{CC0C1D55-B9D2-4CCD-8B56-C4F1F46CEE41}" srcOrd="0" destOrd="0" presId="urn:microsoft.com/office/officeart/2005/8/layout/venn1"/>
    <dgm:cxn modelId="{B28E3447-DD2B-420F-931B-247670590377}" type="presOf" srcId="{5ABC8954-B4FD-4F30-8165-E1F3AA09E7E4}" destId="{DB8F3D03-8E40-45FF-92CE-3DF238AC664D}" srcOrd="1" destOrd="0" presId="urn:microsoft.com/office/officeart/2005/8/layout/venn1"/>
    <dgm:cxn modelId="{EB3A5599-5E51-4EE7-8C8C-5735F5D68FE7}" srcId="{0C0762D5-01B4-49E0-B44E-D14783F72FFA}" destId="{5ABC8954-B4FD-4F30-8165-E1F3AA09E7E4}" srcOrd="0" destOrd="0" parTransId="{756D3EF0-18C3-4D81-B0E3-8780736C1798}" sibTransId="{35894A81-DD25-45CD-9A25-343FE1EDB518}"/>
    <dgm:cxn modelId="{AD1BD2D9-8805-470B-9884-5C4294FA8703}" type="presOf" srcId="{5ABC8954-B4FD-4F30-8165-E1F3AA09E7E4}" destId="{7E144D68-DF53-4149-8BC7-744C8D094782}" srcOrd="0" destOrd="0" presId="urn:microsoft.com/office/officeart/2005/8/layout/venn1"/>
    <dgm:cxn modelId="{5DD9F4FE-A5A8-4CD3-A358-3212F414A954}" srcId="{0C0762D5-01B4-49E0-B44E-D14783F72FFA}" destId="{53DAB09B-F595-4533-B5C2-89EBB9694AA3}" srcOrd="2" destOrd="0" parTransId="{5331BE80-4DDF-41F9-9FC0-9ABB5FFB5F1E}" sibTransId="{33258283-FE23-4886-A091-2B6C01E03B9E}"/>
    <dgm:cxn modelId="{44C1EFAA-3B55-4C92-A744-90A472F1308D}" type="presOf" srcId="{53DAB09B-F595-4533-B5C2-89EBB9694AA3}" destId="{A39D4B25-C94C-45B7-8C1D-B5ACEFE61325}" srcOrd="0" destOrd="0" presId="urn:microsoft.com/office/officeart/2005/8/layout/venn1"/>
    <dgm:cxn modelId="{377E10C1-DBDF-4E9B-BC98-AF9F18C1FAE2}" type="presParOf" srcId="{FA4B3079-7D42-4807-A537-D4483184783B}" destId="{7E144D68-DF53-4149-8BC7-744C8D094782}" srcOrd="0" destOrd="0" presId="urn:microsoft.com/office/officeart/2005/8/layout/venn1"/>
    <dgm:cxn modelId="{4EA80616-F680-4EC9-9987-FB2B65A64922}" type="presParOf" srcId="{FA4B3079-7D42-4807-A537-D4483184783B}" destId="{DB8F3D03-8E40-45FF-92CE-3DF238AC664D}" srcOrd="1" destOrd="0" presId="urn:microsoft.com/office/officeart/2005/8/layout/venn1"/>
    <dgm:cxn modelId="{8D45AFF7-E43A-41DD-A1A4-0A5D1E4ACA97}" type="presParOf" srcId="{FA4B3079-7D42-4807-A537-D4483184783B}" destId="{CC0C1D55-B9D2-4CCD-8B56-C4F1F46CEE41}" srcOrd="2" destOrd="0" presId="urn:microsoft.com/office/officeart/2005/8/layout/venn1"/>
    <dgm:cxn modelId="{9C296C2D-91D0-40B1-AF2F-8F1B6D148E3F}" type="presParOf" srcId="{FA4B3079-7D42-4807-A537-D4483184783B}" destId="{AAD247EC-260E-493C-91EC-3E0851CB42C9}" srcOrd="3" destOrd="0" presId="urn:microsoft.com/office/officeart/2005/8/layout/venn1"/>
    <dgm:cxn modelId="{E6687812-41C0-4E17-BFE4-8B5A3E482874}" type="presParOf" srcId="{FA4B3079-7D42-4807-A537-D4483184783B}" destId="{A39D4B25-C94C-45B7-8C1D-B5ACEFE61325}" srcOrd="4" destOrd="0" presId="urn:microsoft.com/office/officeart/2005/8/layout/venn1"/>
    <dgm:cxn modelId="{DED7C476-651B-43B4-A840-9C4E40471DF9}" type="presParOf" srcId="{FA4B3079-7D42-4807-A537-D4483184783B}" destId="{7790F81C-5B43-4E5A-8078-FD1FAF250191}"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437F39-30C7-447C-8F93-336C625CFCE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l-GR"/>
        </a:p>
      </dgm:t>
    </dgm:pt>
    <dgm:pt modelId="{97E110CA-0777-4689-8597-A72BF6626F71}">
      <dgm:prSet phldrT="[Text]" custT="1"/>
      <dgm:spPr/>
      <dgm:t>
        <a:bodyPr/>
        <a:lstStyle/>
        <a:p>
          <a:pPr algn="ctr"/>
          <a:r>
            <a:rPr lang="el-GR" sz="2000">
              <a:solidFill>
                <a:schemeClr val="accent5">
                  <a:lumMod val="50000"/>
                </a:schemeClr>
              </a:solidFill>
            </a:rPr>
            <a:t>Το σχολείο οργανώνει δραστηριότητες και ενθαρρύνει τη συμμετοχή της οικογένειας (π.χ. εκδηλώσεις για τον περιορισμό της βίας, κατασκευή αφίσας από τις οικογένειες συλλογικά).</a:t>
          </a:r>
        </a:p>
      </dgm:t>
    </dgm:pt>
    <dgm:pt modelId="{05F8DE3C-C856-425B-954B-AC2BA77FE9C2}" type="parTrans" cxnId="{3B3B23C1-1C65-41CD-B135-63810FC6B4AA}">
      <dgm:prSet/>
      <dgm:spPr/>
      <dgm:t>
        <a:bodyPr/>
        <a:lstStyle/>
        <a:p>
          <a:endParaRPr lang="el-GR" sz="2800"/>
        </a:p>
      </dgm:t>
    </dgm:pt>
    <dgm:pt modelId="{96DA16C6-C6F2-495A-9857-E30A4C95389E}" type="sibTrans" cxnId="{3B3B23C1-1C65-41CD-B135-63810FC6B4AA}">
      <dgm:prSet/>
      <dgm:spPr/>
      <dgm:t>
        <a:bodyPr/>
        <a:lstStyle/>
        <a:p>
          <a:endParaRPr lang="el-GR" sz="2800"/>
        </a:p>
      </dgm:t>
    </dgm:pt>
    <dgm:pt modelId="{B098DD4A-4108-4A8F-80BC-8B23546B0163}">
      <dgm:prSet phldrT="[Text]" custT="1"/>
      <dgm:spPr/>
      <dgm:t>
        <a:bodyPr/>
        <a:lstStyle/>
        <a:p>
          <a:pPr algn="ctr" rtl="0"/>
          <a:r>
            <a:rPr lang="el-GR" sz="2000">
              <a:solidFill>
                <a:schemeClr val="accent5">
                  <a:lumMod val="50000"/>
                </a:schemeClr>
              </a:solidFill>
            </a:rPr>
            <a:t>Προτάσεις για προγράμματα μεντόρων με μεγαλύτερα παιδιά της σχολικής μονάδας. Τα μεγαλύτερα παιδιά εκπαιδεύονται στην ενεργητική ακρόαση.</a:t>
          </a:r>
        </a:p>
      </dgm:t>
    </dgm:pt>
    <dgm:pt modelId="{97C7C15E-2C07-4E02-BB66-CFAD53C2AE11}" type="parTrans" cxnId="{AFEF3E20-BBFF-4115-AC0E-1825F192E4B7}">
      <dgm:prSet/>
      <dgm:spPr/>
      <dgm:t>
        <a:bodyPr/>
        <a:lstStyle/>
        <a:p>
          <a:endParaRPr lang="el-GR" sz="2800"/>
        </a:p>
      </dgm:t>
    </dgm:pt>
    <dgm:pt modelId="{97424918-FB12-4D05-8E45-90FB96C36ABD}" type="sibTrans" cxnId="{AFEF3E20-BBFF-4115-AC0E-1825F192E4B7}">
      <dgm:prSet/>
      <dgm:spPr/>
      <dgm:t>
        <a:bodyPr/>
        <a:lstStyle/>
        <a:p>
          <a:endParaRPr lang="el-GR" sz="2800"/>
        </a:p>
      </dgm:t>
    </dgm:pt>
    <dgm:pt modelId="{5817A8F8-DAA9-4D33-8EEE-76A758CB3183}" type="pres">
      <dgm:prSet presAssocID="{70437F39-30C7-447C-8F93-336C625CFCE0}" presName="rootnode" presStyleCnt="0">
        <dgm:presLayoutVars>
          <dgm:chMax/>
          <dgm:chPref/>
          <dgm:dir/>
          <dgm:animLvl val="lvl"/>
        </dgm:presLayoutVars>
      </dgm:prSet>
      <dgm:spPr/>
      <dgm:t>
        <a:bodyPr/>
        <a:lstStyle/>
        <a:p>
          <a:endParaRPr lang="el-GR"/>
        </a:p>
      </dgm:t>
    </dgm:pt>
    <dgm:pt modelId="{771D78B6-7F31-44BD-8E1F-BA2F23D981E8}" type="pres">
      <dgm:prSet presAssocID="{97E110CA-0777-4689-8597-A72BF6626F71}" presName="composite" presStyleCnt="0"/>
      <dgm:spPr/>
    </dgm:pt>
    <dgm:pt modelId="{017B0F0B-ED4E-434D-9A86-FBEF6F2BE4A0}" type="pres">
      <dgm:prSet presAssocID="{97E110CA-0777-4689-8597-A72BF6626F71}" presName="LShape" presStyleLbl="alignNode1" presStyleIdx="0" presStyleCnt="3"/>
      <dgm:spPr>
        <a:solidFill>
          <a:schemeClr val="accent6">
            <a:lumMod val="60000"/>
            <a:lumOff val="40000"/>
          </a:schemeClr>
        </a:solidFill>
      </dgm:spPr>
    </dgm:pt>
    <dgm:pt modelId="{AD7C64B7-D29E-43FF-9AA6-90643446CF71}" type="pres">
      <dgm:prSet presAssocID="{97E110CA-0777-4689-8597-A72BF6626F71}" presName="ParentText" presStyleLbl="revTx" presStyleIdx="0" presStyleCnt="2">
        <dgm:presLayoutVars>
          <dgm:chMax val="0"/>
          <dgm:chPref val="0"/>
          <dgm:bulletEnabled val="1"/>
        </dgm:presLayoutVars>
      </dgm:prSet>
      <dgm:spPr/>
      <dgm:t>
        <a:bodyPr/>
        <a:lstStyle/>
        <a:p>
          <a:endParaRPr lang="el-GR"/>
        </a:p>
      </dgm:t>
    </dgm:pt>
    <dgm:pt modelId="{56CC2A73-460A-4B3F-9CE3-43B27C4D2882}" type="pres">
      <dgm:prSet presAssocID="{97E110CA-0777-4689-8597-A72BF6626F71}" presName="Triangle" presStyleLbl="alignNode1" presStyleIdx="1" presStyleCnt="3"/>
      <dgm:spPr>
        <a:solidFill>
          <a:schemeClr val="accent6">
            <a:lumMod val="20000"/>
            <a:lumOff val="80000"/>
          </a:schemeClr>
        </a:solidFill>
      </dgm:spPr>
    </dgm:pt>
    <dgm:pt modelId="{CCFA4BC8-502A-448B-854E-6EB7DF5528DE}" type="pres">
      <dgm:prSet presAssocID="{96DA16C6-C6F2-495A-9857-E30A4C95389E}" presName="sibTrans" presStyleCnt="0"/>
      <dgm:spPr/>
    </dgm:pt>
    <dgm:pt modelId="{519974E1-3B22-478E-82B8-809FE9C8077D}" type="pres">
      <dgm:prSet presAssocID="{96DA16C6-C6F2-495A-9857-E30A4C95389E}" presName="space" presStyleCnt="0"/>
      <dgm:spPr/>
    </dgm:pt>
    <dgm:pt modelId="{67D79711-D93E-4F9D-AAFF-41BF7B0B3C28}" type="pres">
      <dgm:prSet presAssocID="{B098DD4A-4108-4A8F-80BC-8B23546B0163}" presName="composite" presStyleCnt="0"/>
      <dgm:spPr/>
    </dgm:pt>
    <dgm:pt modelId="{3A2B1061-8A29-4715-998F-577E09FE41F8}" type="pres">
      <dgm:prSet presAssocID="{B098DD4A-4108-4A8F-80BC-8B23546B0163}" presName="LShape" presStyleLbl="alignNode1" presStyleIdx="2" presStyleCnt="3"/>
      <dgm:spPr>
        <a:solidFill>
          <a:schemeClr val="accent6">
            <a:lumMod val="60000"/>
            <a:lumOff val="40000"/>
          </a:schemeClr>
        </a:solidFill>
      </dgm:spPr>
    </dgm:pt>
    <dgm:pt modelId="{0BF90644-F3D9-4DB3-BE56-7D1BD1619BB5}" type="pres">
      <dgm:prSet presAssocID="{B098DD4A-4108-4A8F-80BC-8B23546B0163}" presName="ParentText" presStyleLbl="revTx" presStyleIdx="1" presStyleCnt="2">
        <dgm:presLayoutVars>
          <dgm:chMax val="0"/>
          <dgm:chPref val="0"/>
          <dgm:bulletEnabled val="1"/>
        </dgm:presLayoutVars>
      </dgm:prSet>
      <dgm:spPr/>
      <dgm:t>
        <a:bodyPr/>
        <a:lstStyle/>
        <a:p>
          <a:endParaRPr lang="el-GR"/>
        </a:p>
      </dgm:t>
    </dgm:pt>
  </dgm:ptLst>
  <dgm:cxnLst>
    <dgm:cxn modelId="{6247FEF2-A4AC-4183-9C45-908B101C86A7}" type="presOf" srcId="{70437F39-30C7-447C-8F93-336C625CFCE0}" destId="{5817A8F8-DAA9-4D33-8EEE-76A758CB3183}" srcOrd="0" destOrd="0" presId="urn:microsoft.com/office/officeart/2009/3/layout/StepUpProcess"/>
    <dgm:cxn modelId="{3B3B23C1-1C65-41CD-B135-63810FC6B4AA}" srcId="{70437F39-30C7-447C-8F93-336C625CFCE0}" destId="{97E110CA-0777-4689-8597-A72BF6626F71}" srcOrd="0" destOrd="0" parTransId="{05F8DE3C-C856-425B-954B-AC2BA77FE9C2}" sibTransId="{96DA16C6-C6F2-495A-9857-E30A4C95389E}"/>
    <dgm:cxn modelId="{B2966711-D541-4F64-8CA4-CCA567E40F3C}" type="presOf" srcId="{97E110CA-0777-4689-8597-A72BF6626F71}" destId="{AD7C64B7-D29E-43FF-9AA6-90643446CF71}" srcOrd="0" destOrd="0" presId="urn:microsoft.com/office/officeart/2009/3/layout/StepUpProcess"/>
    <dgm:cxn modelId="{AFEF3E20-BBFF-4115-AC0E-1825F192E4B7}" srcId="{70437F39-30C7-447C-8F93-336C625CFCE0}" destId="{B098DD4A-4108-4A8F-80BC-8B23546B0163}" srcOrd="1" destOrd="0" parTransId="{97C7C15E-2C07-4E02-BB66-CFAD53C2AE11}" sibTransId="{97424918-FB12-4D05-8E45-90FB96C36ABD}"/>
    <dgm:cxn modelId="{E1480789-DCCD-4196-ADC3-FDAF8F454DEE}" type="presOf" srcId="{B098DD4A-4108-4A8F-80BC-8B23546B0163}" destId="{0BF90644-F3D9-4DB3-BE56-7D1BD1619BB5}" srcOrd="0" destOrd="0" presId="urn:microsoft.com/office/officeart/2009/3/layout/StepUpProcess"/>
    <dgm:cxn modelId="{9D8CD82C-E8B1-4C01-9309-AEA1700C011B}" type="presParOf" srcId="{5817A8F8-DAA9-4D33-8EEE-76A758CB3183}" destId="{771D78B6-7F31-44BD-8E1F-BA2F23D981E8}" srcOrd="0" destOrd="0" presId="urn:microsoft.com/office/officeart/2009/3/layout/StepUpProcess"/>
    <dgm:cxn modelId="{2336E390-815D-4DD3-8767-A4D5CEC3784B}" type="presParOf" srcId="{771D78B6-7F31-44BD-8E1F-BA2F23D981E8}" destId="{017B0F0B-ED4E-434D-9A86-FBEF6F2BE4A0}" srcOrd="0" destOrd="0" presId="urn:microsoft.com/office/officeart/2009/3/layout/StepUpProcess"/>
    <dgm:cxn modelId="{DAA8603F-5CC3-45E0-BCD1-5116EC2718FA}" type="presParOf" srcId="{771D78B6-7F31-44BD-8E1F-BA2F23D981E8}" destId="{AD7C64B7-D29E-43FF-9AA6-90643446CF71}" srcOrd="1" destOrd="0" presId="urn:microsoft.com/office/officeart/2009/3/layout/StepUpProcess"/>
    <dgm:cxn modelId="{527E61E0-7367-448D-A2FE-2531DEDCBF92}" type="presParOf" srcId="{771D78B6-7F31-44BD-8E1F-BA2F23D981E8}" destId="{56CC2A73-460A-4B3F-9CE3-43B27C4D2882}" srcOrd="2" destOrd="0" presId="urn:microsoft.com/office/officeart/2009/3/layout/StepUpProcess"/>
    <dgm:cxn modelId="{E6A56064-8D1A-4E99-95F6-70CD60DFF40C}" type="presParOf" srcId="{5817A8F8-DAA9-4D33-8EEE-76A758CB3183}" destId="{CCFA4BC8-502A-448B-854E-6EB7DF5528DE}" srcOrd="1" destOrd="0" presId="urn:microsoft.com/office/officeart/2009/3/layout/StepUpProcess"/>
    <dgm:cxn modelId="{8D7BF99F-B239-424F-913B-6F66CDF3F3A8}" type="presParOf" srcId="{CCFA4BC8-502A-448B-854E-6EB7DF5528DE}" destId="{519974E1-3B22-478E-82B8-809FE9C8077D}" srcOrd="0" destOrd="0" presId="urn:microsoft.com/office/officeart/2009/3/layout/StepUpProcess"/>
    <dgm:cxn modelId="{F6131D13-4AC2-44B0-968B-E23345944727}" type="presParOf" srcId="{5817A8F8-DAA9-4D33-8EEE-76A758CB3183}" destId="{67D79711-D93E-4F9D-AAFF-41BF7B0B3C28}" srcOrd="2" destOrd="0" presId="urn:microsoft.com/office/officeart/2009/3/layout/StepUpProcess"/>
    <dgm:cxn modelId="{40537101-8AC0-4723-8DC3-6157EB8B9D68}" type="presParOf" srcId="{67D79711-D93E-4F9D-AAFF-41BF7B0B3C28}" destId="{3A2B1061-8A29-4715-998F-577E09FE41F8}" srcOrd="0" destOrd="0" presId="urn:microsoft.com/office/officeart/2009/3/layout/StepUpProcess"/>
    <dgm:cxn modelId="{2994D139-AC4E-4B07-B0FE-F1B3D95197D2}" type="presParOf" srcId="{67D79711-D93E-4F9D-AAFF-41BF7B0B3C28}" destId="{0BF90644-F3D9-4DB3-BE56-7D1BD1619BB5}"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62DB4-F5BA-48BE-B972-69EB2663C007}">
      <dsp:nvSpPr>
        <dsp:cNvPr id="0" name=""/>
        <dsp:cNvSpPr/>
      </dsp:nvSpPr>
      <dsp:spPr>
        <a:xfrm>
          <a:off x="981325" y="699"/>
          <a:ext cx="6403614" cy="582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Συνάντηση γνωριμίας/ενημέρωσης</a:t>
          </a:r>
        </a:p>
      </dsp:txBody>
      <dsp:txXfrm>
        <a:off x="981325" y="699"/>
        <a:ext cx="6403614" cy="582146"/>
      </dsp:txXfrm>
    </dsp:sp>
    <dsp:sp modelId="{D682B130-DE27-45EA-8F7B-6BCF1FBA83AC}">
      <dsp:nvSpPr>
        <dsp:cNvPr id="0" name=""/>
        <dsp:cNvSpPr/>
      </dsp:nvSpPr>
      <dsp:spPr>
        <a:xfrm>
          <a:off x="981325"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9F66D-C4B0-4504-8407-A830D38534DC}">
      <dsp:nvSpPr>
        <dsp:cNvPr id="0" name=""/>
        <dsp:cNvSpPr/>
      </dsp:nvSpPr>
      <dsp:spPr>
        <a:xfrm>
          <a:off x="1881389"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C84D48-96D4-49FC-9F0A-8C1FF0E2D601}">
      <dsp:nvSpPr>
        <dsp:cNvPr id="0" name=""/>
        <dsp:cNvSpPr/>
      </dsp:nvSpPr>
      <dsp:spPr>
        <a:xfrm>
          <a:off x="2782164"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832B5-D0C3-471C-92C1-4AD260946C28}">
      <dsp:nvSpPr>
        <dsp:cNvPr id="0" name=""/>
        <dsp:cNvSpPr/>
      </dsp:nvSpPr>
      <dsp:spPr>
        <a:xfrm>
          <a:off x="3682227"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78F45-54E7-449A-ADD2-B29A294EF8F2}">
      <dsp:nvSpPr>
        <dsp:cNvPr id="0" name=""/>
        <dsp:cNvSpPr/>
      </dsp:nvSpPr>
      <dsp:spPr>
        <a:xfrm>
          <a:off x="4583002"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7D7961-B2E0-4E1D-B7C9-936D17B4EE4C}">
      <dsp:nvSpPr>
        <dsp:cNvPr id="0" name=""/>
        <dsp:cNvSpPr/>
      </dsp:nvSpPr>
      <dsp:spPr>
        <a:xfrm>
          <a:off x="5483066"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89D63-F595-488C-A4AF-EB00E324A425}">
      <dsp:nvSpPr>
        <dsp:cNvPr id="0" name=""/>
        <dsp:cNvSpPr/>
      </dsp:nvSpPr>
      <dsp:spPr>
        <a:xfrm>
          <a:off x="6383841" y="582846"/>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BD0852-B232-4900-8B96-AD79CA11BBA5}">
      <dsp:nvSpPr>
        <dsp:cNvPr id="0" name=""/>
        <dsp:cNvSpPr/>
      </dsp:nvSpPr>
      <dsp:spPr>
        <a:xfrm>
          <a:off x="981325" y="701432"/>
          <a:ext cx="6486861" cy="948683"/>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Συνάντηση γνωριμίας με τους γονείς και ενημέρωση για τον σχεδιασμό κατά του εκφοβισμού του σχολείου και τον σχολικό κανονισμό. Ανοιχτή συνάντηση στην αρχή της χρονιάς. Ανάρτηση του κανονισμού στην ιστοσελίδα του σχολείου.</a:t>
          </a:r>
        </a:p>
      </dsp:txBody>
      <dsp:txXfrm>
        <a:off x="981325" y="701432"/>
        <a:ext cx="6486861" cy="948683"/>
      </dsp:txXfrm>
    </dsp:sp>
    <dsp:sp modelId="{F4A7A7DA-6F28-4DAE-9113-4F1CEFE21DC1}">
      <dsp:nvSpPr>
        <dsp:cNvPr id="0" name=""/>
        <dsp:cNvSpPr/>
      </dsp:nvSpPr>
      <dsp:spPr>
        <a:xfrm>
          <a:off x="981325" y="1856703"/>
          <a:ext cx="6403614" cy="582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Εξατομικευμένη τακτική ενημέρωση</a:t>
          </a:r>
        </a:p>
      </dsp:txBody>
      <dsp:txXfrm>
        <a:off x="981325" y="1856703"/>
        <a:ext cx="6403614" cy="582146"/>
      </dsp:txXfrm>
    </dsp:sp>
    <dsp:sp modelId="{73EE3F83-82AD-414A-A4AA-16E1F3D23E82}">
      <dsp:nvSpPr>
        <dsp:cNvPr id="0" name=""/>
        <dsp:cNvSpPr/>
      </dsp:nvSpPr>
      <dsp:spPr>
        <a:xfrm>
          <a:off x="981325"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FCEAEE-B604-4225-B910-D785A2DCE4FD}">
      <dsp:nvSpPr>
        <dsp:cNvPr id="0" name=""/>
        <dsp:cNvSpPr/>
      </dsp:nvSpPr>
      <dsp:spPr>
        <a:xfrm>
          <a:off x="1881389"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09C23-6B92-4711-9DBA-6245170ECF30}">
      <dsp:nvSpPr>
        <dsp:cNvPr id="0" name=""/>
        <dsp:cNvSpPr/>
      </dsp:nvSpPr>
      <dsp:spPr>
        <a:xfrm>
          <a:off x="2782164"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448BA-4A49-4051-91CF-6FCD2D3B3656}">
      <dsp:nvSpPr>
        <dsp:cNvPr id="0" name=""/>
        <dsp:cNvSpPr/>
      </dsp:nvSpPr>
      <dsp:spPr>
        <a:xfrm>
          <a:off x="3682227"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E41094-47F0-4E22-949D-7118ECFE7390}">
      <dsp:nvSpPr>
        <dsp:cNvPr id="0" name=""/>
        <dsp:cNvSpPr/>
      </dsp:nvSpPr>
      <dsp:spPr>
        <a:xfrm>
          <a:off x="4583002"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D07BC-D753-4C95-B629-BDC20E92F1DD}">
      <dsp:nvSpPr>
        <dsp:cNvPr id="0" name=""/>
        <dsp:cNvSpPr/>
      </dsp:nvSpPr>
      <dsp:spPr>
        <a:xfrm>
          <a:off x="5483066"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56318A-2715-4355-A7B6-AEAC562153BD}">
      <dsp:nvSpPr>
        <dsp:cNvPr id="0" name=""/>
        <dsp:cNvSpPr/>
      </dsp:nvSpPr>
      <dsp:spPr>
        <a:xfrm>
          <a:off x="6383841" y="2438850"/>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4EA8B6-6294-457D-841C-8A599C5427FB}">
      <dsp:nvSpPr>
        <dsp:cNvPr id="0" name=""/>
        <dsp:cNvSpPr/>
      </dsp:nvSpPr>
      <dsp:spPr>
        <a:xfrm>
          <a:off x="981325" y="2557435"/>
          <a:ext cx="6486861" cy="948683"/>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Ενημέρωση εξατομικευμένα και σε τακτά διαστήματα για την πρόοδο του παιδιού και για περιστατικά εκφοβισμού. Η ενημέρωση θα πρέπει να είναι αμφίδρομη (τηλεφωνική, με φυσική παρουσία, ηλεκτρονική, γραπτή). </a:t>
          </a:r>
        </a:p>
      </dsp:txBody>
      <dsp:txXfrm>
        <a:off x="981325" y="2557435"/>
        <a:ext cx="6486861" cy="948683"/>
      </dsp:txXfrm>
    </dsp:sp>
    <dsp:sp modelId="{F7C75D03-7080-45B2-A545-85495DEE17DC}">
      <dsp:nvSpPr>
        <dsp:cNvPr id="0" name=""/>
        <dsp:cNvSpPr/>
      </dsp:nvSpPr>
      <dsp:spPr>
        <a:xfrm>
          <a:off x="981325" y="3712706"/>
          <a:ext cx="6403614" cy="582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Κοινές δραστηριότητες</a:t>
          </a:r>
        </a:p>
      </dsp:txBody>
      <dsp:txXfrm>
        <a:off x="981325" y="3712706"/>
        <a:ext cx="6403614" cy="582146"/>
      </dsp:txXfrm>
    </dsp:sp>
    <dsp:sp modelId="{BB641E54-2D32-4FDF-A1B5-01830197B188}">
      <dsp:nvSpPr>
        <dsp:cNvPr id="0" name=""/>
        <dsp:cNvSpPr/>
      </dsp:nvSpPr>
      <dsp:spPr>
        <a:xfrm>
          <a:off x="981325"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FB50B-095C-4BCC-BC45-2BF86F9F13E4}">
      <dsp:nvSpPr>
        <dsp:cNvPr id="0" name=""/>
        <dsp:cNvSpPr/>
      </dsp:nvSpPr>
      <dsp:spPr>
        <a:xfrm>
          <a:off x="1881389"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5DCF0-994A-4543-8F2B-3E3F3DD35E96}">
      <dsp:nvSpPr>
        <dsp:cNvPr id="0" name=""/>
        <dsp:cNvSpPr/>
      </dsp:nvSpPr>
      <dsp:spPr>
        <a:xfrm>
          <a:off x="2782164"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D880FB-E026-4B8C-910B-C54A2E1AC137}">
      <dsp:nvSpPr>
        <dsp:cNvPr id="0" name=""/>
        <dsp:cNvSpPr/>
      </dsp:nvSpPr>
      <dsp:spPr>
        <a:xfrm>
          <a:off x="3682227"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773D0-33F2-4805-AFC1-91F454DE5716}">
      <dsp:nvSpPr>
        <dsp:cNvPr id="0" name=""/>
        <dsp:cNvSpPr/>
      </dsp:nvSpPr>
      <dsp:spPr>
        <a:xfrm>
          <a:off x="4583002"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F59DA-39ED-4EF2-907D-893EE0CBED75}">
      <dsp:nvSpPr>
        <dsp:cNvPr id="0" name=""/>
        <dsp:cNvSpPr/>
      </dsp:nvSpPr>
      <dsp:spPr>
        <a:xfrm>
          <a:off x="5483066"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45BD6-2DA6-4010-815E-BAF4A03BF85D}">
      <dsp:nvSpPr>
        <dsp:cNvPr id="0" name=""/>
        <dsp:cNvSpPr/>
      </dsp:nvSpPr>
      <dsp:spPr>
        <a:xfrm>
          <a:off x="6383841" y="4294853"/>
          <a:ext cx="1498445" cy="1185854"/>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C7F1F6-4C61-4164-BEA2-E48A9B0451B3}">
      <dsp:nvSpPr>
        <dsp:cNvPr id="0" name=""/>
        <dsp:cNvSpPr/>
      </dsp:nvSpPr>
      <dsp:spPr>
        <a:xfrm>
          <a:off x="981325" y="4413439"/>
          <a:ext cx="6486861" cy="948683"/>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Κοινές δραστηριότητες σχολείου-γονέων. Πρόσκληση των γονέων για συμμετοχή σε σεμινάρια και επιμορφώσεις που αφορούν θέματα σωματικής (π.χ. διατροφή) και ψυχικής (π.χ. διαχείριση του άγχους εξετάσεων) υγείας, ασφάλειας (π.χ. σχολικός εκφοβισμός) και διαπαιδαγώγησης (π.χ. οριοθέτηση) των παιδιών. Πρόσκληση των γονέων για παρακολούθηση σχολικών εορτών και εκδηλώσεων.</a:t>
          </a:r>
        </a:p>
      </dsp:txBody>
      <dsp:txXfrm>
        <a:off x="981325" y="4413439"/>
        <a:ext cx="6486861" cy="948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34818-CED6-429E-9821-E055CD2EA31B}">
      <dsp:nvSpPr>
        <dsp:cNvPr id="0" name=""/>
        <dsp:cNvSpPr/>
      </dsp:nvSpPr>
      <dsp:spPr>
        <a:xfrm>
          <a:off x="1305920" y="2912"/>
          <a:ext cx="6376185" cy="57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Εθελοντική συμμετοχή</a:t>
          </a:r>
        </a:p>
      </dsp:txBody>
      <dsp:txXfrm>
        <a:off x="1305920" y="2912"/>
        <a:ext cx="6376185" cy="579653"/>
      </dsp:txXfrm>
    </dsp:sp>
    <dsp:sp modelId="{46813E19-EAEF-47C9-ADE1-9A66D4734E26}">
      <dsp:nvSpPr>
        <dsp:cNvPr id="0" name=""/>
        <dsp:cNvSpPr/>
      </dsp:nvSpPr>
      <dsp:spPr>
        <a:xfrm>
          <a:off x="1305920"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858CE-FDEC-4778-9C60-D8C7706E548E}">
      <dsp:nvSpPr>
        <dsp:cNvPr id="0" name=""/>
        <dsp:cNvSpPr/>
      </dsp:nvSpPr>
      <dsp:spPr>
        <a:xfrm>
          <a:off x="2202129"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27829-3CC3-486F-BEB6-53E2E3A8D964}">
      <dsp:nvSpPr>
        <dsp:cNvPr id="0" name=""/>
        <dsp:cNvSpPr/>
      </dsp:nvSpPr>
      <dsp:spPr>
        <a:xfrm>
          <a:off x="3099045"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37318B-34C8-44CE-9127-6D5F81D3C8A6}">
      <dsp:nvSpPr>
        <dsp:cNvPr id="0" name=""/>
        <dsp:cNvSpPr/>
      </dsp:nvSpPr>
      <dsp:spPr>
        <a:xfrm>
          <a:off x="3995254"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C6A4CB-C861-43A1-A6DF-9C9147F88AEF}">
      <dsp:nvSpPr>
        <dsp:cNvPr id="0" name=""/>
        <dsp:cNvSpPr/>
      </dsp:nvSpPr>
      <dsp:spPr>
        <a:xfrm>
          <a:off x="4892170"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FD5BDF-C60B-4D6F-928F-FADD703C41FC}">
      <dsp:nvSpPr>
        <dsp:cNvPr id="0" name=""/>
        <dsp:cNvSpPr/>
      </dsp:nvSpPr>
      <dsp:spPr>
        <a:xfrm>
          <a:off x="5788379"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57DA27-CEE0-4E8C-A8FD-D4125F57776B}">
      <dsp:nvSpPr>
        <dsp:cNvPr id="0" name=""/>
        <dsp:cNvSpPr/>
      </dsp:nvSpPr>
      <dsp:spPr>
        <a:xfrm>
          <a:off x="6685295" y="582565"/>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75564-3C9E-4B28-8FC3-D8379C25E4C7}">
      <dsp:nvSpPr>
        <dsp:cNvPr id="0" name=""/>
        <dsp:cNvSpPr/>
      </dsp:nvSpPr>
      <dsp:spPr>
        <a:xfrm>
          <a:off x="1305920" y="700643"/>
          <a:ext cx="6459075" cy="944620"/>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Εθελοντική συμμετοχή σε δραστηριότητες του σχολείου (π.χ. εορταστικές και φιλανθρωπικές εκδηλώσεις) ή σε προγράμματα που διοργανώνουν διάφοροι φορείς. </a:t>
          </a:r>
        </a:p>
      </dsp:txBody>
      <dsp:txXfrm>
        <a:off x="1305920" y="700643"/>
        <a:ext cx="6459075" cy="944620"/>
      </dsp:txXfrm>
    </dsp:sp>
    <dsp:sp modelId="{B7CFC98D-5E45-4B44-A447-46E2D10A4222}">
      <dsp:nvSpPr>
        <dsp:cNvPr id="0" name=""/>
        <dsp:cNvSpPr/>
      </dsp:nvSpPr>
      <dsp:spPr>
        <a:xfrm>
          <a:off x="1305920" y="1844770"/>
          <a:ext cx="6376185" cy="57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Συμμετοχή στη λήψη αποφάσεων</a:t>
          </a:r>
        </a:p>
      </dsp:txBody>
      <dsp:txXfrm>
        <a:off x="1305920" y="1844770"/>
        <a:ext cx="6376185" cy="579653"/>
      </dsp:txXfrm>
    </dsp:sp>
    <dsp:sp modelId="{0510E701-3C2F-4720-855F-B8B96845A992}">
      <dsp:nvSpPr>
        <dsp:cNvPr id="0" name=""/>
        <dsp:cNvSpPr/>
      </dsp:nvSpPr>
      <dsp:spPr>
        <a:xfrm>
          <a:off x="1305920"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C9851-C70A-4F9C-820E-54DFD1EAC70B}">
      <dsp:nvSpPr>
        <dsp:cNvPr id="0" name=""/>
        <dsp:cNvSpPr/>
      </dsp:nvSpPr>
      <dsp:spPr>
        <a:xfrm>
          <a:off x="2202129"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8F5E73-A0F0-4D3D-8A5F-FDD9CF124717}">
      <dsp:nvSpPr>
        <dsp:cNvPr id="0" name=""/>
        <dsp:cNvSpPr/>
      </dsp:nvSpPr>
      <dsp:spPr>
        <a:xfrm>
          <a:off x="3099045"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24DC8-6963-4A70-A5A8-0625464012F7}">
      <dsp:nvSpPr>
        <dsp:cNvPr id="0" name=""/>
        <dsp:cNvSpPr/>
      </dsp:nvSpPr>
      <dsp:spPr>
        <a:xfrm>
          <a:off x="3995254"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4CAB7-EEA8-4C87-8D01-800F845D36A8}">
      <dsp:nvSpPr>
        <dsp:cNvPr id="0" name=""/>
        <dsp:cNvSpPr/>
      </dsp:nvSpPr>
      <dsp:spPr>
        <a:xfrm>
          <a:off x="4892170"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87319-FC30-4D81-B017-BFADB436C61F}">
      <dsp:nvSpPr>
        <dsp:cNvPr id="0" name=""/>
        <dsp:cNvSpPr/>
      </dsp:nvSpPr>
      <dsp:spPr>
        <a:xfrm>
          <a:off x="5788379"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E2EF1-C5B2-4F16-8D00-3C7C4ACFBF5C}">
      <dsp:nvSpPr>
        <dsp:cNvPr id="0" name=""/>
        <dsp:cNvSpPr/>
      </dsp:nvSpPr>
      <dsp:spPr>
        <a:xfrm>
          <a:off x="6685295" y="2424424"/>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7AAA7F-9CFB-4BAD-89CC-45D25F9BDFFF}">
      <dsp:nvSpPr>
        <dsp:cNvPr id="0" name=""/>
        <dsp:cNvSpPr/>
      </dsp:nvSpPr>
      <dsp:spPr>
        <a:xfrm>
          <a:off x="1305920" y="2542501"/>
          <a:ext cx="6459075" cy="944620"/>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Συμμετοχή των γονέων στη λήψη αποφάσεων που αφορούν στο σχολείο και στους/στις μαθητές/τριες (π.χ. εκδρομές, συμμετοχή του σχολείου σε εξωσχολικές δραστηριότητες) (Μυλωνάκου-Κεκέ 2009: 393- 402).</a:t>
          </a:r>
        </a:p>
      </dsp:txBody>
      <dsp:txXfrm>
        <a:off x="1305920" y="2542501"/>
        <a:ext cx="6459075" cy="944620"/>
      </dsp:txXfrm>
    </dsp:sp>
    <dsp:sp modelId="{0C88E1A7-CB12-4931-96EB-C320F178E5EE}">
      <dsp:nvSpPr>
        <dsp:cNvPr id="0" name=""/>
        <dsp:cNvSpPr/>
      </dsp:nvSpPr>
      <dsp:spPr>
        <a:xfrm>
          <a:off x="1305920" y="3686629"/>
          <a:ext cx="6376185" cy="57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b" anchorCtr="0">
          <a:noAutofit/>
        </a:bodyPr>
        <a:lstStyle/>
        <a:p>
          <a:pPr lvl="0" algn="l" defTabSz="1155700">
            <a:lnSpc>
              <a:spcPct val="90000"/>
            </a:lnSpc>
            <a:spcBef>
              <a:spcPct val="0"/>
            </a:spcBef>
            <a:spcAft>
              <a:spcPct val="35000"/>
            </a:spcAft>
          </a:pPr>
          <a:r>
            <a:rPr lang="el-GR" sz="2600" kern="1200">
              <a:solidFill>
                <a:schemeClr val="accent5">
                  <a:lumMod val="50000"/>
                </a:schemeClr>
              </a:solidFill>
            </a:rPr>
            <a:t>Σχεδιασμός εξατομικευμένης παρέμβασης</a:t>
          </a:r>
        </a:p>
      </dsp:txBody>
      <dsp:txXfrm>
        <a:off x="1305920" y="3686629"/>
        <a:ext cx="6376185" cy="579653"/>
      </dsp:txXfrm>
    </dsp:sp>
    <dsp:sp modelId="{B95E3D4C-0F99-4877-AD92-7CDC52A9FC8A}">
      <dsp:nvSpPr>
        <dsp:cNvPr id="0" name=""/>
        <dsp:cNvSpPr/>
      </dsp:nvSpPr>
      <dsp:spPr>
        <a:xfrm>
          <a:off x="1305920"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4C3B5E-5AD4-4541-8F9C-668F23B34AF1}">
      <dsp:nvSpPr>
        <dsp:cNvPr id="0" name=""/>
        <dsp:cNvSpPr/>
      </dsp:nvSpPr>
      <dsp:spPr>
        <a:xfrm>
          <a:off x="2202129"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A5A6F5-0B53-45CB-AC32-265BB3393B90}">
      <dsp:nvSpPr>
        <dsp:cNvPr id="0" name=""/>
        <dsp:cNvSpPr/>
      </dsp:nvSpPr>
      <dsp:spPr>
        <a:xfrm>
          <a:off x="3099045"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C4D2F9-517D-4CA5-B9A0-740748197525}">
      <dsp:nvSpPr>
        <dsp:cNvPr id="0" name=""/>
        <dsp:cNvSpPr/>
      </dsp:nvSpPr>
      <dsp:spPr>
        <a:xfrm>
          <a:off x="3995254"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F5388-F50B-4835-98DC-EEDC4A7A5C6F}">
      <dsp:nvSpPr>
        <dsp:cNvPr id="0" name=""/>
        <dsp:cNvSpPr/>
      </dsp:nvSpPr>
      <dsp:spPr>
        <a:xfrm>
          <a:off x="4892170"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4D3F9-6C9D-4DF3-825C-2A36A0D37322}">
      <dsp:nvSpPr>
        <dsp:cNvPr id="0" name=""/>
        <dsp:cNvSpPr/>
      </dsp:nvSpPr>
      <dsp:spPr>
        <a:xfrm>
          <a:off x="5788379"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3DF4BF-962C-42B0-9DDD-BD5E66ADBBDE}">
      <dsp:nvSpPr>
        <dsp:cNvPr id="0" name=""/>
        <dsp:cNvSpPr/>
      </dsp:nvSpPr>
      <dsp:spPr>
        <a:xfrm>
          <a:off x="6685295" y="4266282"/>
          <a:ext cx="1492027" cy="1180775"/>
        </a:xfrm>
        <a:prstGeom prst="chevron">
          <a:avLst>
            <a:gd name="adj" fmla="val 706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D1E4F-6600-4771-8969-64A33E5FEC62}">
      <dsp:nvSpPr>
        <dsp:cNvPr id="0" name=""/>
        <dsp:cNvSpPr/>
      </dsp:nvSpPr>
      <dsp:spPr>
        <a:xfrm>
          <a:off x="1305920" y="4384360"/>
          <a:ext cx="6459075" cy="944620"/>
        </a:xfrm>
        <a:prstGeom prst="rect">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just" defTabSz="622300">
            <a:lnSpc>
              <a:spcPct val="90000"/>
            </a:lnSpc>
            <a:spcBef>
              <a:spcPct val="0"/>
            </a:spcBef>
            <a:spcAft>
              <a:spcPct val="35000"/>
            </a:spcAft>
          </a:pPr>
          <a:r>
            <a:rPr lang="el-GR" sz="1400" kern="1200"/>
            <a:t>Σχεδιασμός εξατομικευμένων παρεμβάσεων με στόχο την αντιμετώπιση των δυσκολιών (π.χ. μαθησιακών ή συμπεριφορικών) των μαθητών/τριών στο σχολείο. Κοινή λήψη απόφασης για την εφαρμογή στρατηγικών και δέσμευση σε αυτή την απόφαση. Καθορισμός του διαστήματος μετά από το οποίο θα γίνει αξιολόγηση της παρέμβασης με σκοπό, αν χρειάζεται, την αναδιαμόρφωση</a:t>
          </a:r>
          <a:r>
            <a:rPr lang="en-US" sz="1400" kern="1200"/>
            <a:t>.</a:t>
          </a:r>
          <a:endParaRPr lang="el-GR" sz="1400" kern="1200"/>
        </a:p>
      </dsp:txBody>
      <dsp:txXfrm>
        <a:off x="1305920" y="4384360"/>
        <a:ext cx="6459075" cy="944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71223-E64C-4E71-9904-E34A855E2F82}">
      <dsp:nvSpPr>
        <dsp:cNvPr id="0" name=""/>
        <dsp:cNvSpPr/>
      </dsp:nvSpPr>
      <dsp:spPr>
        <a:xfrm>
          <a:off x="3429003" y="-152406"/>
          <a:ext cx="2178467" cy="2178798"/>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758E4B21-01E9-469E-8EB4-DEE354C2BB0E}">
      <dsp:nvSpPr>
        <dsp:cNvPr id="0" name=""/>
        <dsp:cNvSpPr/>
      </dsp:nvSpPr>
      <dsp:spPr>
        <a:xfrm>
          <a:off x="3809610" y="786612"/>
          <a:ext cx="1210532"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a:t>Εργαστήρια για γονείς με Ψυχολόγους και </a:t>
          </a:r>
          <a:r>
            <a:rPr lang="el-GR" sz="1600" kern="1200" err="1"/>
            <a:t>κοιν</a:t>
          </a:r>
          <a:r>
            <a:rPr lang="el-GR" sz="1600" kern="1200"/>
            <a:t>. Λειτουργούς</a:t>
          </a:r>
        </a:p>
      </dsp:txBody>
      <dsp:txXfrm>
        <a:off x="3809610" y="786612"/>
        <a:ext cx="1210532" cy="605121"/>
      </dsp:txXfrm>
    </dsp:sp>
    <dsp:sp modelId="{F1E628D4-F345-4B6B-9659-B21858CFB341}">
      <dsp:nvSpPr>
        <dsp:cNvPr id="0" name=""/>
        <dsp:cNvSpPr/>
      </dsp:nvSpPr>
      <dsp:spPr>
        <a:xfrm>
          <a:off x="2590802" y="1219199"/>
          <a:ext cx="2178467" cy="2178798"/>
        </a:xfrm>
        <a:prstGeom prst="leftCircularArrow">
          <a:avLst>
            <a:gd name="adj1" fmla="val 10980"/>
            <a:gd name="adj2" fmla="val 1142322"/>
            <a:gd name="adj3" fmla="val 6300000"/>
            <a:gd name="adj4" fmla="val 18900000"/>
            <a:gd name="adj5" fmla="val 1250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93B509C-C6FD-4F2E-944C-80A4F8422B05}">
      <dsp:nvSpPr>
        <dsp:cNvPr id="0" name=""/>
        <dsp:cNvSpPr/>
      </dsp:nvSpPr>
      <dsp:spPr>
        <a:xfrm>
          <a:off x="3207003" y="2045735"/>
          <a:ext cx="1210532"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a:t>Ενημερωτική ημερίδα σε εκπ/κούς</a:t>
          </a:r>
        </a:p>
      </dsp:txBody>
      <dsp:txXfrm>
        <a:off x="3207003" y="2045735"/>
        <a:ext cx="1210532" cy="605121"/>
      </dsp:txXfrm>
    </dsp:sp>
    <dsp:sp modelId="{D50F165F-FF6F-42A7-94D4-6973E0FE52AA}">
      <dsp:nvSpPr>
        <dsp:cNvPr id="0" name=""/>
        <dsp:cNvSpPr/>
      </dsp:nvSpPr>
      <dsp:spPr>
        <a:xfrm>
          <a:off x="3483146" y="2653572"/>
          <a:ext cx="1871640" cy="1872390"/>
        </a:xfrm>
        <a:prstGeom prst="blockArc">
          <a:avLst>
            <a:gd name="adj1" fmla="val 13500000"/>
            <a:gd name="adj2" fmla="val 10800000"/>
            <a:gd name="adj3" fmla="val 1274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44C53982-7825-46BF-B2D9-7C5A12370E2B}">
      <dsp:nvSpPr>
        <dsp:cNvPr id="0" name=""/>
        <dsp:cNvSpPr/>
      </dsp:nvSpPr>
      <dsp:spPr>
        <a:xfrm>
          <a:off x="3812473" y="3306668"/>
          <a:ext cx="1210532" cy="605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l-GR" sz="1600" kern="1200"/>
            <a:t>Ενημερωτική ημερίδα σε γονείς (στυλ Γονεϊκότητας)</a:t>
          </a:r>
        </a:p>
      </dsp:txBody>
      <dsp:txXfrm>
        <a:off x="3812473" y="3306668"/>
        <a:ext cx="1210532" cy="6051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44D68-DF53-4149-8BC7-744C8D094782}">
      <dsp:nvSpPr>
        <dsp:cNvPr id="0" name=""/>
        <dsp:cNvSpPr/>
      </dsp:nvSpPr>
      <dsp:spPr>
        <a:xfrm>
          <a:off x="4114799" y="8"/>
          <a:ext cx="2438400" cy="243840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l-GR" sz="1800" kern="1200"/>
            <a:t>Επικοινωνία</a:t>
          </a:r>
        </a:p>
      </dsp:txBody>
      <dsp:txXfrm>
        <a:off x="4439920" y="426728"/>
        <a:ext cx="1788160" cy="1097280"/>
      </dsp:txXfrm>
    </dsp:sp>
    <dsp:sp modelId="{CC0C1D55-B9D2-4CCD-8B56-C4F1F46CEE41}">
      <dsp:nvSpPr>
        <dsp:cNvPr id="0" name=""/>
        <dsp:cNvSpPr/>
      </dsp:nvSpPr>
      <dsp:spPr>
        <a:xfrm>
          <a:off x="5062736" y="1524008"/>
          <a:ext cx="2438400" cy="2438400"/>
        </a:xfrm>
        <a:prstGeom prst="ellipse">
          <a:avLst/>
        </a:prstGeom>
        <a:solidFill>
          <a:schemeClr val="accent5">
            <a:alpha val="50000"/>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l-GR" sz="1800" kern="1200"/>
            <a:t>Μάθηση στο σπίτι</a:t>
          </a:r>
        </a:p>
      </dsp:txBody>
      <dsp:txXfrm>
        <a:off x="5808480" y="2153928"/>
        <a:ext cx="1463040" cy="1341120"/>
      </dsp:txXfrm>
    </dsp:sp>
    <dsp:sp modelId="{A39D4B25-C94C-45B7-8C1D-B5ACEFE61325}">
      <dsp:nvSpPr>
        <dsp:cNvPr id="0" name=""/>
        <dsp:cNvSpPr/>
      </dsp:nvSpPr>
      <dsp:spPr>
        <a:xfrm>
          <a:off x="2895591" y="1295408"/>
          <a:ext cx="2438400" cy="2438400"/>
        </a:xfrm>
        <a:prstGeom prst="ellipse">
          <a:avLst/>
        </a:prstGeom>
        <a:solidFill>
          <a:schemeClr val="accent5">
            <a:alpha val="50000"/>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l-GR" sz="1800" kern="1200"/>
            <a:t>Εθελοντισμός </a:t>
          </a:r>
        </a:p>
      </dsp:txBody>
      <dsp:txXfrm>
        <a:off x="3125207" y="1925328"/>
        <a:ext cx="1463040" cy="1341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B0F0B-ED4E-434D-9A86-FBEF6F2BE4A0}">
      <dsp:nvSpPr>
        <dsp:cNvPr id="0" name=""/>
        <dsp:cNvSpPr/>
      </dsp:nvSpPr>
      <dsp:spPr>
        <a:xfrm rot="5400000">
          <a:off x="1690046" y="288925"/>
          <a:ext cx="2334924" cy="3885262"/>
        </a:xfrm>
        <a:prstGeom prst="corner">
          <a:avLst>
            <a:gd name="adj1" fmla="val 16120"/>
            <a:gd name="adj2" fmla="val 16110"/>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C64B7-D29E-43FF-9AA6-90643446CF71}">
      <dsp:nvSpPr>
        <dsp:cNvPr id="0" name=""/>
        <dsp:cNvSpPr/>
      </dsp:nvSpPr>
      <dsp:spPr>
        <a:xfrm>
          <a:off x="1300289" y="1449781"/>
          <a:ext cx="3507636" cy="307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l-GR" sz="2000" kern="1200">
              <a:solidFill>
                <a:schemeClr val="accent5">
                  <a:lumMod val="50000"/>
                </a:schemeClr>
              </a:solidFill>
            </a:rPr>
            <a:t>Το σχολείο οργανώνει δραστηριότητες και ενθαρρύνει τη συμμετοχή της οικογένειας (π.χ. εκδηλώσεις για τον περιορισμό της βίας, κατασκευή αφίσας από τις οικογένειες συλλογικά).</a:t>
          </a:r>
        </a:p>
      </dsp:txBody>
      <dsp:txXfrm>
        <a:off x="1300289" y="1449781"/>
        <a:ext cx="3507636" cy="3074649"/>
      </dsp:txXfrm>
    </dsp:sp>
    <dsp:sp modelId="{56CC2A73-460A-4B3F-9CE3-43B27C4D2882}">
      <dsp:nvSpPr>
        <dsp:cNvPr id="0" name=""/>
        <dsp:cNvSpPr/>
      </dsp:nvSpPr>
      <dsp:spPr>
        <a:xfrm>
          <a:off x="4146107" y="2888"/>
          <a:ext cx="661818" cy="661818"/>
        </a:xfrm>
        <a:prstGeom prst="triangle">
          <a:avLst>
            <a:gd name="adj" fmla="val 100000"/>
          </a:avLst>
        </a:prstGeom>
        <a:solidFill>
          <a:schemeClr val="accent6">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B1061-8A29-4715-998F-577E09FE41F8}">
      <dsp:nvSpPr>
        <dsp:cNvPr id="0" name=""/>
        <dsp:cNvSpPr/>
      </dsp:nvSpPr>
      <dsp:spPr>
        <a:xfrm rot="5400000">
          <a:off x="5984078" y="-773637"/>
          <a:ext cx="2334924" cy="3885262"/>
        </a:xfrm>
        <a:prstGeom prst="corner">
          <a:avLst>
            <a:gd name="adj1" fmla="val 16120"/>
            <a:gd name="adj2" fmla="val 16110"/>
          </a:avLst>
        </a:prstGeom>
        <a:solidFill>
          <a:schemeClr val="accent6">
            <a:lumMod val="60000"/>
            <a:lumOff val="4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F90644-F3D9-4DB3-BE56-7D1BD1619BB5}">
      <dsp:nvSpPr>
        <dsp:cNvPr id="0" name=""/>
        <dsp:cNvSpPr/>
      </dsp:nvSpPr>
      <dsp:spPr>
        <a:xfrm>
          <a:off x="5594321" y="387219"/>
          <a:ext cx="3507636" cy="307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rtl="0">
            <a:lnSpc>
              <a:spcPct val="90000"/>
            </a:lnSpc>
            <a:spcBef>
              <a:spcPct val="0"/>
            </a:spcBef>
            <a:spcAft>
              <a:spcPct val="35000"/>
            </a:spcAft>
          </a:pPr>
          <a:r>
            <a:rPr lang="el-GR" sz="2000" kern="1200">
              <a:solidFill>
                <a:schemeClr val="accent5">
                  <a:lumMod val="50000"/>
                </a:schemeClr>
              </a:solidFill>
            </a:rPr>
            <a:t>Προτάσεις για προγράμματα μεντόρων με μεγαλύτερα παιδιά της σχολικής μονάδας. Τα μεγαλύτερα παιδιά εκπαιδεύονται στην ενεργητική ακρόαση.</a:t>
          </a:r>
        </a:p>
      </dsp:txBody>
      <dsp:txXfrm>
        <a:off x="5594321" y="387219"/>
        <a:ext cx="3507636" cy="3074649"/>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F7D74-C9F3-4150-84A3-D7E6056665B4}" type="datetimeFigureOut">
              <a:rPr lang="el-GR" smtClean="0"/>
              <a:t>27/9/2024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13467-298C-4670-9BC0-90ECDD8D86C4}" type="slidenum">
              <a:rPr lang="el-GR" smtClean="0"/>
              <a:t>‹#›</a:t>
            </a:fld>
            <a:endParaRPr lang="el-GR"/>
          </a:p>
        </p:txBody>
      </p:sp>
    </p:spTree>
    <p:extLst>
      <p:ext uri="{BB962C8B-B14F-4D97-AF65-F5344CB8AC3E}">
        <p14:creationId xmlns:p14="http://schemas.microsoft.com/office/powerpoint/2010/main" val="1469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9172AC-6408-4DF3-91D7-820CDBD15A5E}" type="slidenum">
              <a:rPr lang="en-US"/>
              <a:pPr fontAlgn="base">
                <a:spcBef>
                  <a:spcPct val="0"/>
                </a:spcBef>
                <a:spcAft>
                  <a:spcPct val="0"/>
                </a:spcAft>
                <a:defRPr/>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44</a:t>
            </a:fld>
            <a:endParaRPr lang="el-GR"/>
          </a:p>
        </p:txBody>
      </p:sp>
    </p:spTree>
    <p:extLst>
      <p:ext uri="{BB962C8B-B14F-4D97-AF65-F5344CB8AC3E}">
        <p14:creationId xmlns:p14="http://schemas.microsoft.com/office/powerpoint/2010/main" val="802720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45</a:t>
            </a:fld>
            <a:endParaRPr lang="el-GR"/>
          </a:p>
        </p:txBody>
      </p:sp>
    </p:spTree>
    <p:extLst>
      <p:ext uri="{BB962C8B-B14F-4D97-AF65-F5344CB8AC3E}">
        <p14:creationId xmlns:p14="http://schemas.microsoft.com/office/powerpoint/2010/main" val="26471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10</a:t>
            </a:fld>
            <a:endParaRPr lang="el-GR"/>
          </a:p>
        </p:txBody>
      </p:sp>
    </p:spTree>
    <p:extLst>
      <p:ext uri="{BB962C8B-B14F-4D97-AF65-F5344CB8AC3E}">
        <p14:creationId xmlns:p14="http://schemas.microsoft.com/office/powerpoint/2010/main" val="85379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EAF13467-298C-4670-9BC0-90ECDD8D86C4}" type="slidenum">
              <a:rPr lang="el-GR" smtClean="0"/>
              <a:t>11</a:t>
            </a:fld>
            <a:endParaRPr lang="el-GR"/>
          </a:p>
        </p:txBody>
      </p:sp>
    </p:spTree>
    <p:extLst>
      <p:ext uri="{BB962C8B-B14F-4D97-AF65-F5344CB8AC3E}">
        <p14:creationId xmlns:p14="http://schemas.microsoft.com/office/powerpoint/2010/main" val="38331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a:p>
            <a:endParaRPr lang="el-GR"/>
          </a:p>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15</a:t>
            </a:fld>
            <a:endParaRPr lang="el-GR"/>
          </a:p>
        </p:txBody>
      </p:sp>
    </p:spTree>
    <p:extLst>
      <p:ext uri="{BB962C8B-B14F-4D97-AF65-F5344CB8AC3E}">
        <p14:creationId xmlns:p14="http://schemas.microsoft.com/office/powerpoint/2010/main" val="2316311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18</a:t>
            </a:fld>
            <a:endParaRPr lang="el-GR"/>
          </a:p>
        </p:txBody>
      </p:sp>
    </p:spTree>
    <p:extLst>
      <p:ext uri="{BB962C8B-B14F-4D97-AF65-F5344CB8AC3E}">
        <p14:creationId xmlns:p14="http://schemas.microsoft.com/office/powerpoint/2010/main" val="3522337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19</a:t>
            </a:fld>
            <a:endParaRPr lang="el-GR"/>
          </a:p>
        </p:txBody>
      </p:sp>
    </p:spTree>
    <p:extLst>
      <p:ext uri="{BB962C8B-B14F-4D97-AF65-F5344CB8AC3E}">
        <p14:creationId xmlns:p14="http://schemas.microsoft.com/office/powerpoint/2010/main" val="95820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40</a:t>
            </a:fld>
            <a:endParaRPr lang="el-GR"/>
          </a:p>
        </p:txBody>
      </p:sp>
    </p:spTree>
    <p:extLst>
      <p:ext uri="{BB962C8B-B14F-4D97-AF65-F5344CB8AC3E}">
        <p14:creationId xmlns:p14="http://schemas.microsoft.com/office/powerpoint/2010/main" val="2233302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42</a:t>
            </a:fld>
            <a:endParaRPr lang="el-GR"/>
          </a:p>
        </p:txBody>
      </p:sp>
    </p:spTree>
    <p:extLst>
      <p:ext uri="{BB962C8B-B14F-4D97-AF65-F5344CB8AC3E}">
        <p14:creationId xmlns:p14="http://schemas.microsoft.com/office/powerpoint/2010/main" val="271329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AF13467-298C-4670-9BC0-90ECDD8D86C4}" type="slidenum">
              <a:rPr lang="el-GR" smtClean="0"/>
              <a:t>43</a:t>
            </a:fld>
            <a:endParaRPr lang="el-GR"/>
          </a:p>
        </p:txBody>
      </p:sp>
    </p:spTree>
    <p:extLst>
      <p:ext uri="{BB962C8B-B14F-4D97-AF65-F5344CB8AC3E}">
        <p14:creationId xmlns:p14="http://schemas.microsoft.com/office/powerpoint/2010/main" val="1234167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4A1CB4BE-5640-44C9-A594-38FB230DF921}" type="datetimeFigureOut">
              <a:rPr lang="id-ID" smtClean="0"/>
              <a:t>27/09/2024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17263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7302500" y="1346200"/>
            <a:ext cx="2374900" cy="4178300"/>
          </a:xfrm>
          <a:custGeom>
            <a:avLst/>
            <a:gdLst>
              <a:gd name="connsiteX0" fmla="*/ 0 w 2374900"/>
              <a:gd name="connsiteY0" fmla="*/ 0 h 4178300"/>
              <a:gd name="connsiteX1" fmla="*/ 2374900 w 2374900"/>
              <a:gd name="connsiteY1" fmla="*/ 0 h 4178300"/>
              <a:gd name="connsiteX2" fmla="*/ 2374900 w 2374900"/>
              <a:gd name="connsiteY2" fmla="*/ 4178300 h 4178300"/>
              <a:gd name="connsiteX3" fmla="*/ 0 w 2374900"/>
              <a:gd name="connsiteY3" fmla="*/ 4178300 h 4178300"/>
            </a:gdLst>
            <a:ahLst/>
            <a:cxnLst>
              <a:cxn ang="0">
                <a:pos x="connsiteX0" y="connsiteY0"/>
              </a:cxn>
              <a:cxn ang="0">
                <a:pos x="connsiteX1" y="connsiteY1"/>
              </a:cxn>
              <a:cxn ang="0">
                <a:pos x="connsiteX2" y="connsiteY2"/>
              </a:cxn>
              <a:cxn ang="0">
                <a:pos x="connsiteX3" y="connsiteY3"/>
              </a:cxn>
            </a:cxnLst>
            <a:rect l="l" t="t" r="r" b="b"/>
            <a:pathLst>
              <a:path w="2374900" h="4178300">
                <a:moveTo>
                  <a:pt x="0" y="0"/>
                </a:moveTo>
                <a:lnTo>
                  <a:pt x="2374900" y="0"/>
                </a:lnTo>
                <a:lnTo>
                  <a:pt x="2374900" y="4178300"/>
                </a:lnTo>
                <a:lnTo>
                  <a:pt x="0" y="4178300"/>
                </a:lnTo>
                <a:close/>
              </a:path>
            </a:pathLst>
          </a:custGeom>
        </p:spPr>
        <p:txBody>
          <a:bodyPr wrap="square">
            <a:noAutofit/>
          </a:bodyPr>
          <a:lstStyle/>
          <a:p>
            <a:endParaRPr lang="id-ID"/>
          </a:p>
        </p:txBody>
      </p:sp>
      <p:sp>
        <p:nvSpPr>
          <p:cNvPr id="7" name="Picture Placeholder 12"/>
          <p:cNvSpPr>
            <a:spLocks noGrp="1"/>
          </p:cNvSpPr>
          <p:nvPr>
            <p:ph type="pic" sz="quarter" idx="11"/>
          </p:nvPr>
        </p:nvSpPr>
        <p:spPr>
          <a:xfrm>
            <a:off x="9804400" y="1866900"/>
            <a:ext cx="1320800" cy="3225800"/>
          </a:xfrm>
          <a:custGeom>
            <a:avLst/>
            <a:gdLst>
              <a:gd name="connsiteX0" fmla="*/ 0 w 1320800"/>
              <a:gd name="connsiteY0" fmla="*/ 0 h 3225800"/>
              <a:gd name="connsiteX1" fmla="*/ 1320800 w 1320800"/>
              <a:gd name="connsiteY1" fmla="*/ 0 h 3225800"/>
              <a:gd name="connsiteX2" fmla="*/ 1320800 w 1320800"/>
              <a:gd name="connsiteY2" fmla="*/ 3225800 h 3225800"/>
              <a:gd name="connsiteX3" fmla="*/ 0 w 1320800"/>
              <a:gd name="connsiteY3" fmla="*/ 3225800 h 3225800"/>
            </a:gdLst>
            <a:ahLst/>
            <a:cxnLst>
              <a:cxn ang="0">
                <a:pos x="connsiteX0" y="connsiteY0"/>
              </a:cxn>
              <a:cxn ang="0">
                <a:pos x="connsiteX1" y="connsiteY1"/>
              </a:cxn>
              <a:cxn ang="0">
                <a:pos x="connsiteX2" y="connsiteY2"/>
              </a:cxn>
              <a:cxn ang="0">
                <a:pos x="connsiteX3" y="connsiteY3"/>
              </a:cxn>
            </a:cxnLst>
            <a:rect l="l" t="t" r="r" b="b"/>
            <a:pathLst>
              <a:path w="1320800" h="3225800">
                <a:moveTo>
                  <a:pt x="0" y="0"/>
                </a:moveTo>
                <a:lnTo>
                  <a:pt x="1320800" y="0"/>
                </a:lnTo>
                <a:lnTo>
                  <a:pt x="1320800" y="3225800"/>
                </a:lnTo>
                <a:lnTo>
                  <a:pt x="0" y="3225800"/>
                </a:lnTo>
                <a:close/>
              </a:path>
            </a:pathLst>
          </a:custGeom>
        </p:spPr>
        <p:txBody>
          <a:bodyPr wrap="square">
            <a:noAutofit/>
          </a:bodyPr>
          <a:lstStyle/>
          <a:p>
            <a:endParaRPr lang="id-ID"/>
          </a:p>
        </p:txBody>
      </p:sp>
    </p:spTree>
    <p:extLst>
      <p:ext uri="{BB962C8B-B14F-4D97-AF65-F5344CB8AC3E}">
        <p14:creationId xmlns:p14="http://schemas.microsoft.com/office/powerpoint/2010/main" val="1653448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4705350" y="1581150"/>
            <a:ext cx="2076450" cy="3657600"/>
          </a:xfrm>
          <a:custGeom>
            <a:avLst/>
            <a:gdLst>
              <a:gd name="connsiteX0" fmla="*/ 0 w 2076450"/>
              <a:gd name="connsiteY0" fmla="*/ 0 h 3657600"/>
              <a:gd name="connsiteX1" fmla="*/ 2076450 w 2076450"/>
              <a:gd name="connsiteY1" fmla="*/ 0 h 3657600"/>
              <a:gd name="connsiteX2" fmla="*/ 2076450 w 2076450"/>
              <a:gd name="connsiteY2" fmla="*/ 3657600 h 3657600"/>
              <a:gd name="connsiteX3" fmla="*/ 0 w 207645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076450" h="3657600">
                <a:moveTo>
                  <a:pt x="0" y="0"/>
                </a:moveTo>
                <a:lnTo>
                  <a:pt x="2076450" y="0"/>
                </a:lnTo>
                <a:lnTo>
                  <a:pt x="2076450" y="3657600"/>
                </a:lnTo>
                <a:lnTo>
                  <a:pt x="0" y="3657600"/>
                </a:lnTo>
                <a:close/>
              </a:path>
            </a:pathLst>
          </a:custGeom>
        </p:spPr>
        <p:txBody>
          <a:bodyPr wrap="square">
            <a:noAutofit/>
          </a:bodyPr>
          <a:lstStyle/>
          <a:p>
            <a:endParaRPr lang="id-ID"/>
          </a:p>
        </p:txBody>
      </p:sp>
    </p:spTree>
    <p:extLst>
      <p:ext uri="{BB962C8B-B14F-4D97-AF65-F5344CB8AC3E}">
        <p14:creationId xmlns:p14="http://schemas.microsoft.com/office/powerpoint/2010/main" val="214146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9"/>
          <p:cNvSpPr>
            <a:spLocks noGrp="1"/>
          </p:cNvSpPr>
          <p:nvPr>
            <p:ph type="pic" sz="quarter" idx="10"/>
          </p:nvPr>
        </p:nvSpPr>
        <p:spPr>
          <a:xfrm>
            <a:off x="762000" y="1809750"/>
            <a:ext cx="1885950" cy="3295650"/>
          </a:xfrm>
          <a:custGeom>
            <a:avLst/>
            <a:gdLst>
              <a:gd name="connsiteX0" fmla="*/ 0 w 1885950"/>
              <a:gd name="connsiteY0" fmla="*/ 0 h 3295650"/>
              <a:gd name="connsiteX1" fmla="*/ 1885950 w 1885950"/>
              <a:gd name="connsiteY1" fmla="*/ 0 h 3295650"/>
              <a:gd name="connsiteX2" fmla="*/ 1885950 w 1885950"/>
              <a:gd name="connsiteY2" fmla="*/ 3295650 h 3295650"/>
              <a:gd name="connsiteX3" fmla="*/ 0 w 1885950"/>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1885950" h="3295650">
                <a:moveTo>
                  <a:pt x="0" y="0"/>
                </a:moveTo>
                <a:lnTo>
                  <a:pt x="1885950" y="0"/>
                </a:lnTo>
                <a:lnTo>
                  <a:pt x="1885950" y="3295650"/>
                </a:lnTo>
                <a:lnTo>
                  <a:pt x="0" y="3295650"/>
                </a:lnTo>
                <a:close/>
              </a:path>
            </a:pathLst>
          </a:custGeom>
        </p:spPr>
        <p:txBody>
          <a:bodyPr wrap="square">
            <a:noAutofit/>
          </a:bodyPr>
          <a:lstStyle/>
          <a:p>
            <a:endParaRPr lang="id-ID"/>
          </a:p>
        </p:txBody>
      </p:sp>
      <p:sp>
        <p:nvSpPr>
          <p:cNvPr id="7" name="Picture Placeholder 12"/>
          <p:cNvSpPr>
            <a:spLocks noGrp="1"/>
          </p:cNvSpPr>
          <p:nvPr>
            <p:ph type="pic" sz="quarter" idx="11"/>
          </p:nvPr>
        </p:nvSpPr>
        <p:spPr>
          <a:xfrm>
            <a:off x="3107214" y="1828800"/>
            <a:ext cx="1864836" cy="3295650"/>
          </a:xfrm>
          <a:custGeom>
            <a:avLst/>
            <a:gdLst>
              <a:gd name="connsiteX0" fmla="*/ 0 w 1864836"/>
              <a:gd name="connsiteY0" fmla="*/ 0 h 3295650"/>
              <a:gd name="connsiteX1" fmla="*/ 1864836 w 1864836"/>
              <a:gd name="connsiteY1" fmla="*/ 0 h 3295650"/>
              <a:gd name="connsiteX2" fmla="*/ 1864836 w 1864836"/>
              <a:gd name="connsiteY2" fmla="*/ 3295650 h 3295650"/>
              <a:gd name="connsiteX3" fmla="*/ 0 w 1864836"/>
              <a:gd name="connsiteY3" fmla="*/ 3295650 h 3295650"/>
            </a:gdLst>
            <a:ahLst/>
            <a:cxnLst>
              <a:cxn ang="0">
                <a:pos x="connsiteX0" y="connsiteY0"/>
              </a:cxn>
              <a:cxn ang="0">
                <a:pos x="connsiteX1" y="connsiteY1"/>
              </a:cxn>
              <a:cxn ang="0">
                <a:pos x="connsiteX2" y="connsiteY2"/>
              </a:cxn>
              <a:cxn ang="0">
                <a:pos x="connsiteX3" y="connsiteY3"/>
              </a:cxn>
            </a:cxnLst>
            <a:rect l="l" t="t" r="r" b="b"/>
            <a:pathLst>
              <a:path w="1864836" h="3295650">
                <a:moveTo>
                  <a:pt x="0" y="0"/>
                </a:moveTo>
                <a:lnTo>
                  <a:pt x="1864836" y="0"/>
                </a:lnTo>
                <a:lnTo>
                  <a:pt x="1864836" y="3295650"/>
                </a:lnTo>
                <a:lnTo>
                  <a:pt x="0" y="3295650"/>
                </a:lnTo>
                <a:close/>
              </a:path>
            </a:pathLst>
          </a:custGeom>
        </p:spPr>
        <p:txBody>
          <a:bodyPr wrap="square">
            <a:noAutofit/>
          </a:bodyPr>
          <a:lstStyle/>
          <a:p>
            <a:endParaRPr lang="id-ID"/>
          </a:p>
        </p:txBody>
      </p:sp>
    </p:spTree>
    <p:extLst>
      <p:ext uri="{BB962C8B-B14F-4D97-AF65-F5344CB8AC3E}">
        <p14:creationId xmlns:p14="http://schemas.microsoft.com/office/powerpoint/2010/main" val="72323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4726546" y="1867437"/>
            <a:ext cx="5718220" cy="3670478"/>
          </a:xfrm>
          <a:custGeom>
            <a:avLst/>
            <a:gdLst>
              <a:gd name="connsiteX0" fmla="*/ 0 w 5718220"/>
              <a:gd name="connsiteY0" fmla="*/ 0 h 3670478"/>
              <a:gd name="connsiteX1" fmla="*/ 5718220 w 5718220"/>
              <a:gd name="connsiteY1" fmla="*/ 0 h 3670478"/>
              <a:gd name="connsiteX2" fmla="*/ 5718220 w 5718220"/>
              <a:gd name="connsiteY2" fmla="*/ 3670478 h 3670478"/>
              <a:gd name="connsiteX3" fmla="*/ 0 w 5718220"/>
              <a:gd name="connsiteY3" fmla="*/ 3670478 h 3670478"/>
            </a:gdLst>
            <a:ahLst/>
            <a:cxnLst>
              <a:cxn ang="0">
                <a:pos x="connsiteX0" y="connsiteY0"/>
              </a:cxn>
              <a:cxn ang="0">
                <a:pos x="connsiteX1" y="connsiteY1"/>
              </a:cxn>
              <a:cxn ang="0">
                <a:pos x="connsiteX2" y="connsiteY2"/>
              </a:cxn>
              <a:cxn ang="0">
                <a:pos x="connsiteX3" y="connsiteY3"/>
              </a:cxn>
            </a:cxnLst>
            <a:rect l="l" t="t" r="r" b="b"/>
            <a:pathLst>
              <a:path w="5718220" h="3670478">
                <a:moveTo>
                  <a:pt x="0" y="0"/>
                </a:moveTo>
                <a:lnTo>
                  <a:pt x="5718220" y="0"/>
                </a:lnTo>
                <a:lnTo>
                  <a:pt x="5718220" y="3670478"/>
                </a:lnTo>
                <a:lnTo>
                  <a:pt x="0" y="3670478"/>
                </a:lnTo>
                <a:close/>
              </a:path>
            </a:pathLst>
          </a:custGeom>
        </p:spPr>
        <p:txBody>
          <a:bodyPr wrap="square">
            <a:noAutofit/>
          </a:bodyPr>
          <a:lstStyle/>
          <a:p>
            <a:endParaRPr lang="id-ID"/>
          </a:p>
        </p:txBody>
      </p:sp>
    </p:spTree>
    <p:extLst>
      <p:ext uri="{BB962C8B-B14F-4D97-AF65-F5344CB8AC3E}">
        <p14:creationId xmlns:p14="http://schemas.microsoft.com/office/powerpoint/2010/main" val="340668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1009650" y="1238250"/>
            <a:ext cx="3257550" cy="4362450"/>
          </a:xfrm>
          <a:custGeom>
            <a:avLst/>
            <a:gdLst>
              <a:gd name="connsiteX0" fmla="*/ 0 w 3257550"/>
              <a:gd name="connsiteY0" fmla="*/ 0 h 4362450"/>
              <a:gd name="connsiteX1" fmla="*/ 3257550 w 3257550"/>
              <a:gd name="connsiteY1" fmla="*/ 0 h 4362450"/>
              <a:gd name="connsiteX2" fmla="*/ 3257550 w 3257550"/>
              <a:gd name="connsiteY2" fmla="*/ 4362450 h 4362450"/>
              <a:gd name="connsiteX3" fmla="*/ 0 w 3257550"/>
              <a:gd name="connsiteY3" fmla="*/ 4362450 h 4362450"/>
            </a:gdLst>
            <a:ahLst/>
            <a:cxnLst>
              <a:cxn ang="0">
                <a:pos x="connsiteX0" y="connsiteY0"/>
              </a:cxn>
              <a:cxn ang="0">
                <a:pos x="connsiteX1" y="connsiteY1"/>
              </a:cxn>
              <a:cxn ang="0">
                <a:pos x="connsiteX2" y="connsiteY2"/>
              </a:cxn>
              <a:cxn ang="0">
                <a:pos x="connsiteX3" y="connsiteY3"/>
              </a:cxn>
            </a:cxnLst>
            <a:rect l="l" t="t" r="r" b="b"/>
            <a:pathLst>
              <a:path w="3257550" h="4362450">
                <a:moveTo>
                  <a:pt x="0" y="0"/>
                </a:moveTo>
                <a:lnTo>
                  <a:pt x="3257550" y="0"/>
                </a:lnTo>
                <a:lnTo>
                  <a:pt x="3257550" y="4362450"/>
                </a:lnTo>
                <a:lnTo>
                  <a:pt x="0" y="4362450"/>
                </a:lnTo>
                <a:close/>
              </a:path>
            </a:pathLst>
          </a:custGeom>
        </p:spPr>
        <p:txBody>
          <a:bodyPr wrap="square">
            <a:noAutofit/>
          </a:bodyPr>
          <a:lstStyle/>
          <a:p>
            <a:endParaRPr lang="id-ID"/>
          </a:p>
        </p:txBody>
      </p:sp>
    </p:spTree>
    <p:extLst>
      <p:ext uri="{BB962C8B-B14F-4D97-AF65-F5344CB8AC3E}">
        <p14:creationId xmlns:p14="http://schemas.microsoft.com/office/powerpoint/2010/main" val="85130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965916" y="1468193"/>
            <a:ext cx="4494727" cy="2524259"/>
          </a:xfrm>
          <a:custGeom>
            <a:avLst/>
            <a:gdLst>
              <a:gd name="connsiteX0" fmla="*/ 0 w 4494727"/>
              <a:gd name="connsiteY0" fmla="*/ 0 h 2524259"/>
              <a:gd name="connsiteX1" fmla="*/ 4494727 w 4494727"/>
              <a:gd name="connsiteY1" fmla="*/ 0 h 2524259"/>
              <a:gd name="connsiteX2" fmla="*/ 4494727 w 4494727"/>
              <a:gd name="connsiteY2" fmla="*/ 2524259 h 2524259"/>
              <a:gd name="connsiteX3" fmla="*/ 0 w 4494727"/>
              <a:gd name="connsiteY3" fmla="*/ 2524259 h 2524259"/>
            </a:gdLst>
            <a:ahLst/>
            <a:cxnLst>
              <a:cxn ang="0">
                <a:pos x="connsiteX0" y="connsiteY0"/>
              </a:cxn>
              <a:cxn ang="0">
                <a:pos x="connsiteX1" y="connsiteY1"/>
              </a:cxn>
              <a:cxn ang="0">
                <a:pos x="connsiteX2" y="connsiteY2"/>
              </a:cxn>
              <a:cxn ang="0">
                <a:pos x="connsiteX3" y="connsiteY3"/>
              </a:cxn>
            </a:cxnLst>
            <a:rect l="l" t="t" r="r" b="b"/>
            <a:pathLst>
              <a:path w="4494727" h="2524259">
                <a:moveTo>
                  <a:pt x="0" y="0"/>
                </a:moveTo>
                <a:lnTo>
                  <a:pt x="4494727" y="0"/>
                </a:lnTo>
                <a:lnTo>
                  <a:pt x="4494727" y="2524259"/>
                </a:lnTo>
                <a:lnTo>
                  <a:pt x="0" y="2524259"/>
                </a:lnTo>
                <a:close/>
              </a:path>
            </a:pathLst>
          </a:custGeom>
        </p:spPr>
        <p:txBody>
          <a:bodyPr wrap="square">
            <a:noAutofit/>
          </a:bodyPr>
          <a:lstStyle/>
          <a:p>
            <a:endParaRPr lang="id-ID"/>
          </a:p>
        </p:txBody>
      </p:sp>
    </p:spTree>
    <p:extLst>
      <p:ext uri="{BB962C8B-B14F-4D97-AF65-F5344CB8AC3E}">
        <p14:creationId xmlns:p14="http://schemas.microsoft.com/office/powerpoint/2010/main" val="1980322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5475288" y="1824038"/>
            <a:ext cx="4630737" cy="2954337"/>
          </a:xfrm>
        </p:spPr>
        <p:txBody>
          <a:bodyPr/>
          <a:lstStyle/>
          <a:p>
            <a:endParaRPr lang="id-ID"/>
          </a:p>
        </p:txBody>
      </p:sp>
      <p:sp>
        <p:nvSpPr>
          <p:cNvPr id="7" name="Picture Placeholder 12"/>
          <p:cNvSpPr>
            <a:spLocks noGrp="1"/>
          </p:cNvSpPr>
          <p:nvPr>
            <p:ph type="pic" sz="quarter" idx="11"/>
          </p:nvPr>
        </p:nvSpPr>
        <p:spPr>
          <a:xfrm>
            <a:off x="9994900" y="2997200"/>
            <a:ext cx="1193800" cy="2082800"/>
          </a:xfrm>
        </p:spPr>
        <p:txBody>
          <a:bodyPr/>
          <a:lstStyle/>
          <a:p>
            <a:endParaRPr lang="id-ID"/>
          </a:p>
        </p:txBody>
      </p:sp>
    </p:spTree>
    <p:extLst>
      <p:ext uri="{BB962C8B-B14F-4D97-AF65-F5344CB8AC3E}">
        <p14:creationId xmlns:p14="http://schemas.microsoft.com/office/powerpoint/2010/main" val="13316722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323850" y="304800"/>
            <a:ext cx="4724400" cy="6229350"/>
          </a:xfrm>
          <a:custGeom>
            <a:avLst/>
            <a:gdLst>
              <a:gd name="connsiteX0" fmla="*/ 0 w 4724400"/>
              <a:gd name="connsiteY0" fmla="*/ 0 h 6229350"/>
              <a:gd name="connsiteX1" fmla="*/ 4724400 w 4724400"/>
              <a:gd name="connsiteY1" fmla="*/ 0 h 6229350"/>
              <a:gd name="connsiteX2" fmla="*/ 4724400 w 4724400"/>
              <a:gd name="connsiteY2" fmla="*/ 6229350 h 6229350"/>
              <a:gd name="connsiteX3" fmla="*/ 0 w 4724400"/>
              <a:gd name="connsiteY3" fmla="*/ 6229350 h 6229350"/>
            </a:gdLst>
            <a:ahLst/>
            <a:cxnLst>
              <a:cxn ang="0">
                <a:pos x="connsiteX0" y="connsiteY0"/>
              </a:cxn>
              <a:cxn ang="0">
                <a:pos x="connsiteX1" y="connsiteY1"/>
              </a:cxn>
              <a:cxn ang="0">
                <a:pos x="connsiteX2" y="connsiteY2"/>
              </a:cxn>
              <a:cxn ang="0">
                <a:pos x="connsiteX3" y="connsiteY3"/>
              </a:cxn>
            </a:cxnLst>
            <a:rect l="l" t="t" r="r" b="b"/>
            <a:pathLst>
              <a:path w="4724400" h="6229350">
                <a:moveTo>
                  <a:pt x="0" y="0"/>
                </a:moveTo>
                <a:lnTo>
                  <a:pt x="4724400" y="0"/>
                </a:lnTo>
                <a:lnTo>
                  <a:pt x="4724400" y="6229350"/>
                </a:lnTo>
                <a:lnTo>
                  <a:pt x="0" y="6229350"/>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4095751" y="2952750"/>
            <a:ext cx="2196051" cy="2895600"/>
          </a:xfrm>
          <a:custGeom>
            <a:avLst/>
            <a:gdLst>
              <a:gd name="connsiteX0" fmla="*/ 0 w 2196051"/>
              <a:gd name="connsiteY0" fmla="*/ 0 h 2895600"/>
              <a:gd name="connsiteX1" fmla="*/ 2196051 w 2196051"/>
              <a:gd name="connsiteY1" fmla="*/ 0 h 2895600"/>
              <a:gd name="connsiteX2" fmla="*/ 2196051 w 2196051"/>
              <a:gd name="connsiteY2" fmla="*/ 2895600 h 2895600"/>
              <a:gd name="connsiteX3" fmla="*/ 0 w 2196051"/>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2196051" h="2895600">
                <a:moveTo>
                  <a:pt x="0" y="0"/>
                </a:moveTo>
                <a:lnTo>
                  <a:pt x="2196051" y="0"/>
                </a:lnTo>
                <a:lnTo>
                  <a:pt x="2196051" y="2895600"/>
                </a:lnTo>
                <a:lnTo>
                  <a:pt x="0" y="2895600"/>
                </a:lnTo>
                <a:close/>
              </a:path>
            </a:pathLst>
          </a:custGeom>
        </p:spPr>
        <p:txBody>
          <a:bodyPr wrap="square">
            <a:noAutofit/>
          </a:bodyPr>
          <a:lstStyle/>
          <a:p>
            <a:endParaRPr lang="id-ID"/>
          </a:p>
        </p:txBody>
      </p:sp>
    </p:spTree>
    <p:extLst>
      <p:ext uri="{BB962C8B-B14F-4D97-AF65-F5344CB8AC3E}">
        <p14:creationId xmlns:p14="http://schemas.microsoft.com/office/powerpoint/2010/main" val="704804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00954" y="0"/>
            <a:ext cx="3953435" cy="6858000"/>
          </a:xfrm>
          <a:custGeom>
            <a:avLst/>
            <a:gdLst>
              <a:gd name="connsiteX0" fmla="*/ 0 w 3953435"/>
              <a:gd name="connsiteY0" fmla="*/ 0 h 6858000"/>
              <a:gd name="connsiteX1" fmla="*/ 3953435 w 3953435"/>
              <a:gd name="connsiteY1" fmla="*/ 0 h 6858000"/>
              <a:gd name="connsiteX2" fmla="*/ 3953435 w 3953435"/>
              <a:gd name="connsiteY2" fmla="*/ 6858000 h 6858000"/>
              <a:gd name="connsiteX3" fmla="*/ 0 w 395343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53435" h="6858000">
                <a:moveTo>
                  <a:pt x="0" y="0"/>
                </a:moveTo>
                <a:lnTo>
                  <a:pt x="3953435" y="0"/>
                </a:lnTo>
                <a:lnTo>
                  <a:pt x="3953435"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2230104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481839" y="1"/>
            <a:ext cx="1480059" cy="1885003"/>
          </a:xfrm>
          <a:custGeom>
            <a:avLst/>
            <a:gdLst>
              <a:gd name="connsiteX0" fmla="*/ 0 w 1480059"/>
              <a:gd name="connsiteY0" fmla="*/ 0 h 1885003"/>
              <a:gd name="connsiteX1" fmla="*/ 1480059 w 1480059"/>
              <a:gd name="connsiteY1" fmla="*/ 0 h 1885003"/>
              <a:gd name="connsiteX2" fmla="*/ 1480059 w 1480059"/>
              <a:gd name="connsiteY2" fmla="*/ 1885003 h 1885003"/>
              <a:gd name="connsiteX3" fmla="*/ 0 w 1480059"/>
              <a:gd name="connsiteY3" fmla="*/ 1885003 h 1885003"/>
            </a:gdLst>
            <a:ahLst/>
            <a:cxnLst>
              <a:cxn ang="0">
                <a:pos x="connsiteX0" y="connsiteY0"/>
              </a:cxn>
              <a:cxn ang="0">
                <a:pos x="connsiteX1" y="connsiteY1"/>
              </a:cxn>
              <a:cxn ang="0">
                <a:pos x="connsiteX2" y="connsiteY2"/>
              </a:cxn>
              <a:cxn ang="0">
                <a:pos x="connsiteX3" y="connsiteY3"/>
              </a:cxn>
            </a:cxnLst>
            <a:rect l="l" t="t" r="r" b="b"/>
            <a:pathLst>
              <a:path w="1480059" h="1885003">
                <a:moveTo>
                  <a:pt x="0" y="0"/>
                </a:moveTo>
                <a:lnTo>
                  <a:pt x="1480059" y="0"/>
                </a:lnTo>
                <a:lnTo>
                  <a:pt x="1480059" y="1885003"/>
                </a:lnTo>
                <a:lnTo>
                  <a:pt x="0" y="1885003"/>
                </a:lnTo>
                <a:close/>
              </a:path>
            </a:pathLst>
          </a:custGeom>
        </p:spPr>
        <p:txBody>
          <a:bodyPr wrap="square">
            <a:noAutofit/>
          </a:bodyPr>
          <a:lstStyle/>
          <a:p>
            <a:endParaRPr lang="id-ID"/>
          </a:p>
        </p:txBody>
      </p:sp>
      <p:sp>
        <p:nvSpPr>
          <p:cNvPr id="18" name="Picture Placeholder 17"/>
          <p:cNvSpPr>
            <a:spLocks noGrp="1"/>
          </p:cNvSpPr>
          <p:nvPr>
            <p:ph type="pic" sz="quarter" idx="11"/>
          </p:nvPr>
        </p:nvSpPr>
        <p:spPr>
          <a:xfrm>
            <a:off x="2518686" y="1661219"/>
            <a:ext cx="1480059" cy="2651081"/>
          </a:xfrm>
          <a:custGeom>
            <a:avLst/>
            <a:gdLst>
              <a:gd name="connsiteX0" fmla="*/ 0 w 1480059"/>
              <a:gd name="connsiteY0" fmla="*/ 0 h 1885003"/>
              <a:gd name="connsiteX1" fmla="*/ 1480059 w 1480059"/>
              <a:gd name="connsiteY1" fmla="*/ 0 h 1885003"/>
              <a:gd name="connsiteX2" fmla="*/ 1480059 w 1480059"/>
              <a:gd name="connsiteY2" fmla="*/ 1885003 h 1885003"/>
              <a:gd name="connsiteX3" fmla="*/ 0 w 1480059"/>
              <a:gd name="connsiteY3" fmla="*/ 1885003 h 1885003"/>
            </a:gdLst>
            <a:ahLst/>
            <a:cxnLst>
              <a:cxn ang="0">
                <a:pos x="connsiteX0" y="connsiteY0"/>
              </a:cxn>
              <a:cxn ang="0">
                <a:pos x="connsiteX1" y="connsiteY1"/>
              </a:cxn>
              <a:cxn ang="0">
                <a:pos x="connsiteX2" y="connsiteY2"/>
              </a:cxn>
              <a:cxn ang="0">
                <a:pos x="connsiteX3" y="connsiteY3"/>
              </a:cxn>
            </a:cxnLst>
            <a:rect l="l" t="t" r="r" b="b"/>
            <a:pathLst>
              <a:path w="1480059" h="1885003">
                <a:moveTo>
                  <a:pt x="0" y="0"/>
                </a:moveTo>
                <a:lnTo>
                  <a:pt x="1480059" y="0"/>
                </a:lnTo>
                <a:lnTo>
                  <a:pt x="1480059" y="1885003"/>
                </a:lnTo>
                <a:lnTo>
                  <a:pt x="0" y="1885003"/>
                </a:lnTo>
                <a:close/>
              </a:path>
            </a:pathLst>
          </a:custGeom>
        </p:spPr>
        <p:txBody>
          <a:bodyPr wrap="square">
            <a:noAutofit/>
          </a:bodyPr>
          <a:lstStyle/>
          <a:p>
            <a:endParaRPr lang="id-ID"/>
          </a:p>
        </p:txBody>
      </p:sp>
      <p:sp>
        <p:nvSpPr>
          <p:cNvPr id="19" name="Picture Placeholder 18"/>
          <p:cNvSpPr>
            <a:spLocks noGrp="1"/>
          </p:cNvSpPr>
          <p:nvPr>
            <p:ph type="pic" sz="quarter" idx="12"/>
          </p:nvPr>
        </p:nvSpPr>
        <p:spPr>
          <a:xfrm>
            <a:off x="3998745" y="1308373"/>
            <a:ext cx="2069715" cy="3356773"/>
          </a:xfrm>
          <a:custGeom>
            <a:avLst/>
            <a:gdLst>
              <a:gd name="connsiteX0" fmla="*/ 0 w 1480059"/>
              <a:gd name="connsiteY0" fmla="*/ 0 h 1885003"/>
              <a:gd name="connsiteX1" fmla="*/ 1480059 w 1480059"/>
              <a:gd name="connsiteY1" fmla="*/ 0 h 1885003"/>
              <a:gd name="connsiteX2" fmla="*/ 1480059 w 1480059"/>
              <a:gd name="connsiteY2" fmla="*/ 1885003 h 1885003"/>
              <a:gd name="connsiteX3" fmla="*/ 0 w 1480059"/>
              <a:gd name="connsiteY3" fmla="*/ 1885003 h 1885003"/>
            </a:gdLst>
            <a:ahLst/>
            <a:cxnLst>
              <a:cxn ang="0">
                <a:pos x="connsiteX0" y="connsiteY0"/>
              </a:cxn>
              <a:cxn ang="0">
                <a:pos x="connsiteX1" y="connsiteY1"/>
              </a:cxn>
              <a:cxn ang="0">
                <a:pos x="connsiteX2" y="connsiteY2"/>
              </a:cxn>
              <a:cxn ang="0">
                <a:pos x="connsiteX3" y="connsiteY3"/>
              </a:cxn>
            </a:cxnLst>
            <a:rect l="l" t="t" r="r" b="b"/>
            <a:pathLst>
              <a:path w="1480059" h="1885003">
                <a:moveTo>
                  <a:pt x="0" y="0"/>
                </a:moveTo>
                <a:lnTo>
                  <a:pt x="1480059" y="0"/>
                </a:lnTo>
                <a:lnTo>
                  <a:pt x="1480059" y="1885003"/>
                </a:lnTo>
                <a:lnTo>
                  <a:pt x="0" y="1885003"/>
                </a:lnTo>
                <a:close/>
              </a:path>
            </a:pathLst>
          </a:custGeom>
        </p:spPr>
        <p:txBody>
          <a:bodyPr wrap="square">
            <a:noAutofit/>
          </a:bodyPr>
          <a:lstStyle/>
          <a:p>
            <a:endParaRPr lang="id-ID"/>
          </a:p>
        </p:txBody>
      </p:sp>
      <p:sp>
        <p:nvSpPr>
          <p:cNvPr id="20" name="Picture Placeholder 19"/>
          <p:cNvSpPr>
            <a:spLocks noGrp="1"/>
          </p:cNvSpPr>
          <p:nvPr>
            <p:ph type="pic" sz="quarter" idx="13"/>
          </p:nvPr>
        </p:nvSpPr>
        <p:spPr>
          <a:xfrm>
            <a:off x="6068460" y="1308373"/>
            <a:ext cx="2016434" cy="3356773"/>
          </a:xfrm>
          <a:custGeom>
            <a:avLst/>
            <a:gdLst>
              <a:gd name="connsiteX0" fmla="*/ 0 w 1480059"/>
              <a:gd name="connsiteY0" fmla="*/ 0 h 1885003"/>
              <a:gd name="connsiteX1" fmla="*/ 1480059 w 1480059"/>
              <a:gd name="connsiteY1" fmla="*/ 0 h 1885003"/>
              <a:gd name="connsiteX2" fmla="*/ 1480059 w 1480059"/>
              <a:gd name="connsiteY2" fmla="*/ 1885003 h 1885003"/>
              <a:gd name="connsiteX3" fmla="*/ 0 w 1480059"/>
              <a:gd name="connsiteY3" fmla="*/ 1885003 h 1885003"/>
            </a:gdLst>
            <a:ahLst/>
            <a:cxnLst>
              <a:cxn ang="0">
                <a:pos x="connsiteX0" y="connsiteY0"/>
              </a:cxn>
              <a:cxn ang="0">
                <a:pos x="connsiteX1" y="connsiteY1"/>
              </a:cxn>
              <a:cxn ang="0">
                <a:pos x="connsiteX2" y="connsiteY2"/>
              </a:cxn>
              <a:cxn ang="0">
                <a:pos x="connsiteX3" y="connsiteY3"/>
              </a:cxn>
            </a:cxnLst>
            <a:rect l="l" t="t" r="r" b="b"/>
            <a:pathLst>
              <a:path w="1480059" h="1885003">
                <a:moveTo>
                  <a:pt x="0" y="0"/>
                </a:moveTo>
                <a:lnTo>
                  <a:pt x="1480059" y="0"/>
                </a:lnTo>
                <a:lnTo>
                  <a:pt x="1480059" y="1885003"/>
                </a:lnTo>
                <a:lnTo>
                  <a:pt x="0" y="1885003"/>
                </a:lnTo>
                <a:close/>
              </a:path>
            </a:pathLst>
          </a:custGeom>
        </p:spPr>
        <p:txBody>
          <a:bodyPr wrap="square">
            <a:noAutofit/>
          </a:bodyPr>
          <a:lstStyle/>
          <a:p>
            <a:endParaRPr lang="id-ID"/>
          </a:p>
        </p:txBody>
      </p:sp>
      <p:sp>
        <p:nvSpPr>
          <p:cNvPr id="21" name="Picture Placeholder 20"/>
          <p:cNvSpPr>
            <a:spLocks noGrp="1"/>
          </p:cNvSpPr>
          <p:nvPr>
            <p:ph type="pic" sz="quarter" idx="14"/>
          </p:nvPr>
        </p:nvSpPr>
        <p:spPr>
          <a:xfrm>
            <a:off x="7368542" y="3571086"/>
            <a:ext cx="2311261" cy="3286914"/>
          </a:xfrm>
          <a:custGeom>
            <a:avLst/>
            <a:gdLst>
              <a:gd name="connsiteX0" fmla="*/ 0 w 1480059"/>
              <a:gd name="connsiteY0" fmla="*/ 0 h 1885003"/>
              <a:gd name="connsiteX1" fmla="*/ 1480059 w 1480059"/>
              <a:gd name="connsiteY1" fmla="*/ 0 h 1885003"/>
              <a:gd name="connsiteX2" fmla="*/ 1480059 w 1480059"/>
              <a:gd name="connsiteY2" fmla="*/ 1885003 h 1885003"/>
              <a:gd name="connsiteX3" fmla="*/ 0 w 1480059"/>
              <a:gd name="connsiteY3" fmla="*/ 1885003 h 1885003"/>
            </a:gdLst>
            <a:ahLst/>
            <a:cxnLst>
              <a:cxn ang="0">
                <a:pos x="connsiteX0" y="connsiteY0"/>
              </a:cxn>
              <a:cxn ang="0">
                <a:pos x="connsiteX1" y="connsiteY1"/>
              </a:cxn>
              <a:cxn ang="0">
                <a:pos x="connsiteX2" y="connsiteY2"/>
              </a:cxn>
              <a:cxn ang="0">
                <a:pos x="connsiteX3" y="connsiteY3"/>
              </a:cxn>
            </a:cxnLst>
            <a:rect l="l" t="t" r="r" b="b"/>
            <a:pathLst>
              <a:path w="1480059" h="1885003">
                <a:moveTo>
                  <a:pt x="0" y="0"/>
                </a:moveTo>
                <a:lnTo>
                  <a:pt x="1480059" y="0"/>
                </a:lnTo>
                <a:lnTo>
                  <a:pt x="1480059" y="1885003"/>
                </a:lnTo>
                <a:lnTo>
                  <a:pt x="0" y="1885003"/>
                </a:lnTo>
                <a:close/>
              </a:path>
            </a:pathLst>
          </a:custGeom>
        </p:spPr>
        <p:txBody>
          <a:bodyPr wrap="square">
            <a:noAutofit/>
          </a:bodyPr>
          <a:lstStyle/>
          <a:p>
            <a:endParaRPr lang="id-ID"/>
          </a:p>
        </p:txBody>
      </p:sp>
    </p:spTree>
    <p:extLst>
      <p:ext uri="{BB962C8B-B14F-4D97-AF65-F5344CB8AC3E}">
        <p14:creationId xmlns:p14="http://schemas.microsoft.com/office/powerpoint/2010/main" val="1311256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83960" y="0"/>
            <a:ext cx="4424083" cy="6858000"/>
          </a:xfrm>
          <a:custGeom>
            <a:avLst/>
            <a:gdLst>
              <a:gd name="connsiteX0" fmla="*/ 0 w 4424083"/>
              <a:gd name="connsiteY0" fmla="*/ 0 h 6858000"/>
              <a:gd name="connsiteX1" fmla="*/ 4424083 w 4424083"/>
              <a:gd name="connsiteY1" fmla="*/ 0 h 6858000"/>
              <a:gd name="connsiteX2" fmla="*/ 4424083 w 4424083"/>
              <a:gd name="connsiteY2" fmla="*/ 6858000 h 6858000"/>
              <a:gd name="connsiteX3" fmla="*/ 0 w 44240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4083" h="6858000">
                <a:moveTo>
                  <a:pt x="0" y="0"/>
                </a:moveTo>
                <a:lnTo>
                  <a:pt x="4424083" y="0"/>
                </a:lnTo>
                <a:lnTo>
                  <a:pt x="4424083"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1235239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5219700" cy="6858000"/>
          </a:xfrm>
        </p:spPr>
        <p:txBody>
          <a:bodyPr/>
          <a:lstStyle/>
          <a:p>
            <a:endParaRPr lang="id-ID"/>
          </a:p>
        </p:txBody>
      </p:sp>
    </p:spTree>
    <p:extLst>
      <p:ext uri="{BB962C8B-B14F-4D97-AF65-F5344CB8AC3E}">
        <p14:creationId xmlns:p14="http://schemas.microsoft.com/office/powerpoint/2010/main" val="124368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669901" y="-1"/>
            <a:ext cx="2105866" cy="2041828"/>
          </a:xfrm>
          <a:custGeom>
            <a:avLst/>
            <a:gdLst>
              <a:gd name="connsiteX0" fmla="*/ 0 w 2105866"/>
              <a:gd name="connsiteY0" fmla="*/ 0 h 2041828"/>
              <a:gd name="connsiteX1" fmla="*/ 2105866 w 2105866"/>
              <a:gd name="connsiteY1" fmla="*/ 0 h 2041828"/>
              <a:gd name="connsiteX2" fmla="*/ 2105866 w 2105866"/>
              <a:gd name="connsiteY2" fmla="*/ 2041828 h 2041828"/>
              <a:gd name="connsiteX3" fmla="*/ 0 w 2105866"/>
              <a:gd name="connsiteY3" fmla="*/ 2041828 h 2041828"/>
            </a:gdLst>
            <a:ahLst/>
            <a:cxnLst>
              <a:cxn ang="0">
                <a:pos x="connsiteX0" y="connsiteY0"/>
              </a:cxn>
              <a:cxn ang="0">
                <a:pos x="connsiteX1" y="connsiteY1"/>
              </a:cxn>
              <a:cxn ang="0">
                <a:pos x="connsiteX2" y="connsiteY2"/>
              </a:cxn>
              <a:cxn ang="0">
                <a:pos x="connsiteX3" y="connsiteY3"/>
              </a:cxn>
            </a:cxnLst>
            <a:rect l="l" t="t" r="r" b="b"/>
            <a:pathLst>
              <a:path w="2105866" h="2041828">
                <a:moveTo>
                  <a:pt x="0" y="0"/>
                </a:moveTo>
                <a:lnTo>
                  <a:pt x="2105866" y="0"/>
                </a:lnTo>
                <a:lnTo>
                  <a:pt x="2105866" y="2041828"/>
                </a:lnTo>
                <a:lnTo>
                  <a:pt x="0" y="2041828"/>
                </a:lnTo>
                <a:close/>
              </a:path>
            </a:pathLst>
          </a:custGeom>
        </p:spPr>
        <p:txBody>
          <a:bodyPr wrap="square">
            <a:noAutofit/>
          </a:bodyPr>
          <a:lstStyle/>
          <a:p>
            <a:endParaRPr lang="id-ID"/>
          </a:p>
        </p:txBody>
      </p:sp>
      <p:sp>
        <p:nvSpPr>
          <p:cNvPr id="15" name="Picture Placeholder 14"/>
          <p:cNvSpPr>
            <a:spLocks noGrp="1"/>
          </p:cNvSpPr>
          <p:nvPr>
            <p:ph type="pic" sz="quarter" idx="11"/>
          </p:nvPr>
        </p:nvSpPr>
        <p:spPr>
          <a:xfrm>
            <a:off x="3960580" y="1132980"/>
            <a:ext cx="4280695" cy="3453127"/>
          </a:xfrm>
          <a:custGeom>
            <a:avLst/>
            <a:gdLst>
              <a:gd name="connsiteX0" fmla="*/ 0 w 4280695"/>
              <a:gd name="connsiteY0" fmla="*/ 0 h 3453127"/>
              <a:gd name="connsiteX1" fmla="*/ 4280695 w 4280695"/>
              <a:gd name="connsiteY1" fmla="*/ 0 h 3453127"/>
              <a:gd name="connsiteX2" fmla="*/ 4280695 w 4280695"/>
              <a:gd name="connsiteY2" fmla="*/ 3453127 h 3453127"/>
              <a:gd name="connsiteX3" fmla="*/ 0 w 4280695"/>
              <a:gd name="connsiteY3" fmla="*/ 3453127 h 3453127"/>
            </a:gdLst>
            <a:ahLst/>
            <a:cxnLst>
              <a:cxn ang="0">
                <a:pos x="connsiteX0" y="connsiteY0"/>
              </a:cxn>
              <a:cxn ang="0">
                <a:pos x="connsiteX1" y="connsiteY1"/>
              </a:cxn>
              <a:cxn ang="0">
                <a:pos x="connsiteX2" y="connsiteY2"/>
              </a:cxn>
              <a:cxn ang="0">
                <a:pos x="connsiteX3" y="connsiteY3"/>
              </a:cxn>
            </a:cxnLst>
            <a:rect l="l" t="t" r="r" b="b"/>
            <a:pathLst>
              <a:path w="4280695" h="3453127">
                <a:moveTo>
                  <a:pt x="0" y="0"/>
                </a:moveTo>
                <a:lnTo>
                  <a:pt x="4280695" y="0"/>
                </a:lnTo>
                <a:lnTo>
                  <a:pt x="4280695" y="3453127"/>
                </a:lnTo>
                <a:lnTo>
                  <a:pt x="0" y="3453127"/>
                </a:lnTo>
                <a:close/>
              </a:path>
            </a:pathLst>
          </a:custGeom>
        </p:spPr>
        <p:txBody>
          <a:bodyPr wrap="square">
            <a:noAutofit/>
          </a:bodyPr>
          <a:lstStyle/>
          <a:p>
            <a:endParaRPr lang="id-ID"/>
          </a:p>
        </p:txBody>
      </p:sp>
      <p:sp>
        <p:nvSpPr>
          <p:cNvPr id="18" name="Picture Placeholder 17"/>
          <p:cNvSpPr>
            <a:spLocks noGrp="1"/>
          </p:cNvSpPr>
          <p:nvPr>
            <p:ph type="pic" sz="quarter" idx="12"/>
          </p:nvPr>
        </p:nvSpPr>
        <p:spPr>
          <a:xfrm>
            <a:off x="2362091" y="3502386"/>
            <a:ext cx="2379258" cy="3394014"/>
          </a:xfrm>
          <a:custGeom>
            <a:avLst/>
            <a:gdLst>
              <a:gd name="connsiteX0" fmla="*/ 0 w 2379258"/>
              <a:gd name="connsiteY0" fmla="*/ 0 h 3394014"/>
              <a:gd name="connsiteX1" fmla="*/ 2379258 w 2379258"/>
              <a:gd name="connsiteY1" fmla="*/ 0 h 3394014"/>
              <a:gd name="connsiteX2" fmla="*/ 2379258 w 2379258"/>
              <a:gd name="connsiteY2" fmla="*/ 3394014 h 3394014"/>
              <a:gd name="connsiteX3" fmla="*/ 0 w 2379258"/>
              <a:gd name="connsiteY3" fmla="*/ 3394014 h 3394014"/>
            </a:gdLst>
            <a:ahLst/>
            <a:cxnLst>
              <a:cxn ang="0">
                <a:pos x="connsiteX0" y="connsiteY0"/>
              </a:cxn>
              <a:cxn ang="0">
                <a:pos x="connsiteX1" y="connsiteY1"/>
              </a:cxn>
              <a:cxn ang="0">
                <a:pos x="connsiteX2" y="connsiteY2"/>
              </a:cxn>
              <a:cxn ang="0">
                <a:pos x="connsiteX3" y="connsiteY3"/>
              </a:cxn>
            </a:cxnLst>
            <a:rect l="l" t="t" r="r" b="b"/>
            <a:pathLst>
              <a:path w="2379258" h="3394014">
                <a:moveTo>
                  <a:pt x="0" y="0"/>
                </a:moveTo>
                <a:lnTo>
                  <a:pt x="2379258" y="0"/>
                </a:lnTo>
                <a:lnTo>
                  <a:pt x="2379258" y="3394014"/>
                </a:lnTo>
                <a:lnTo>
                  <a:pt x="0" y="3394014"/>
                </a:lnTo>
                <a:close/>
              </a:path>
            </a:pathLst>
          </a:custGeom>
        </p:spPr>
        <p:txBody>
          <a:bodyPr wrap="square">
            <a:noAutofit/>
          </a:bodyPr>
          <a:lstStyle/>
          <a:p>
            <a:endParaRPr lang="id-ID"/>
          </a:p>
        </p:txBody>
      </p:sp>
      <p:sp>
        <p:nvSpPr>
          <p:cNvPr id="21" name="Picture Placeholder 20"/>
          <p:cNvSpPr>
            <a:spLocks noGrp="1"/>
          </p:cNvSpPr>
          <p:nvPr>
            <p:ph type="pic" sz="quarter" idx="13"/>
          </p:nvPr>
        </p:nvSpPr>
        <p:spPr>
          <a:xfrm>
            <a:off x="8241274" y="1504893"/>
            <a:ext cx="1588526" cy="2743782"/>
          </a:xfrm>
          <a:custGeom>
            <a:avLst/>
            <a:gdLst>
              <a:gd name="connsiteX0" fmla="*/ 0 w 1588526"/>
              <a:gd name="connsiteY0" fmla="*/ 0 h 2743782"/>
              <a:gd name="connsiteX1" fmla="*/ 1588526 w 1588526"/>
              <a:gd name="connsiteY1" fmla="*/ 0 h 2743782"/>
              <a:gd name="connsiteX2" fmla="*/ 1588526 w 1588526"/>
              <a:gd name="connsiteY2" fmla="*/ 2743782 h 2743782"/>
              <a:gd name="connsiteX3" fmla="*/ 0 w 1588526"/>
              <a:gd name="connsiteY3" fmla="*/ 2743782 h 2743782"/>
            </a:gdLst>
            <a:ahLst/>
            <a:cxnLst>
              <a:cxn ang="0">
                <a:pos x="connsiteX0" y="connsiteY0"/>
              </a:cxn>
              <a:cxn ang="0">
                <a:pos x="connsiteX1" y="connsiteY1"/>
              </a:cxn>
              <a:cxn ang="0">
                <a:pos x="connsiteX2" y="connsiteY2"/>
              </a:cxn>
              <a:cxn ang="0">
                <a:pos x="connsiteX3" y="connsiteY3"/>
              </a:cxn>
            </a:cxnLst>
            <a:rect l="l" t="t" r="r" b="b"/>
            <a:pathLst>
              <a:path w="1588526" h="2743782">
                <a:moveTo>
                  <a:pt x="0" y="0"/>
                </a:moveTo>
                <a:lnTo>
                  <a:pt x="1588526" y="0"/>
                </a:lnTo>
                <a:lnTo>
                  <a:pt x="1588526" y="2743782"/>
                </a:lnTo>
                <a:lnTo>
                  <a:pt x="0" y="2743782"/>
                </a:lnTo>
                <a:close/>
              </a:path>
            </a:pathLst>
          </a:custGeom>
        </p:spPr>
        <p:txBody>
          <a:bodyPr wrap="square">
            <a:noAutofit/>
          </a:bodyPr>
          <a:lstStyle/>
          <a:p>
            <a:endParaRPr lang="id-ID"/>
          </a:p>
        </p:txBody>
      </p:sp>
    </p:spTree>
    <p:extLst>
      <p:ext uri="{BB962C8B-B14F-4D97-AF65-F5344CB8AC3E}">
        <p14:creationId xmlns:p14="http://schemas.microsoft.com/office/powerpoint/2010/main" val="3730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678058" y="0"/>
            <a:ext cx="4513943" cy="6858000"/>
          </a:xfrm>
          <a:custGeom>
            <a:avLst/>
            <a:gdLst>
              <a:gd name="connsiteX0" fmla="*/ 0 w 4513943"/>
              <a:gd name="connsiteY0" fmla="*/ 0 h 6858000"/>
              <a:gd name="connsiteX1" fmla="*/ 4513943 w 4513943"/>
              <a:gd name="connsiteY1" fmla="*/ 0 h 6858000"/>
              <a:gd name="connsiteX2" fmla="*/ 4513943 w 4513943"/>
              <a:gd name="connsiteY2" fmla="*/ 6858000 h 6858000"/>
              <a:gd name="connsiteX3" fmla="*/ 0 w 45139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13943" h="6858000">
                <a:moveTo>
                  <a:pt x="0" y="0"/>
                </a:moveTo>
                <a:lnTo>
                  <a:pt x="4513943" y="0"/>
                </a:lnTo>
                <a:lnTo>
                  <a:pt x="4513943"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2746360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1CB4BE-5640-44C9-A594-38FB230DF921}" type="datetimeFigureOut">
              <a:rPr lang="id-ID" smtClean="0"/>
              <a:t>27/09/2024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3513177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1CB4BE-5640-44C9-A594-38FB230DF921}" type="datetimeFigureOut">
              <a:rPr lang="id-ID" smtClean="0"/>
              <a:t>27/09/2024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1283080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4A1CB4BE-5640-44C9-A594-38FB230DF921}" type="datetimeFigureOut">
              <a:rPr lang="id-ID" smtClean="0"/>
              <a:t>27/09/2024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212134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4A1CB4BE-5640-44C9-A594-38FB230DF921}" type="datetimeFigureOut">
              <a:rPr lang="id-ID" smtClean="0"/>
              <a:t>27/09/2024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314940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4A1CB4BE-5640-44C9-A594-38FB230DF921}" type="datetimeFigureOut">
              <a:rPr lang="id-ID" smtClean="0"/>
              <a:t>27/09/2024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85073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1CB4BE-5640-44C9-A594-38FB230DF921}" type="datetimeFigureOut">
              <a:rPr lang="id-ID" smtClean="0"/>
              <a:t>27/09/2024</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4743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4A1CB4BE-5640-44C9-A594-38FB230DF921}" type="datetimeFigureOut">
              <a:rPr lang="id-ID" smtClean="0"/>
              <a:t>27/09/2024</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1282915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4A1CB4BE-5640-44C9-A594-38FB230DF921}" type="datetimeFigureOut">
              <a:rPr lang="id-ID" smtClean="0"/>
              <a:t>27/09/2024</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386340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4A1CB4BE-5640-44C9-A594-38FB230DF921}" type="datetimeFigureOut">
              <a:rPr lang="id-ID" smtClean="0"/>
              <a:t>27/09/2024</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2913111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CB4BE-5640-44C9-A594-38FB230DF921}" type="datetimeFigureOut">
              <a:rPr lang="id-ID" smtClean="0"/>
              <a:t>27/09/2024</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E368390B-B8C2-4735-8BF5-3F1CD87BF649}" type="slidenum">
              <a:rPr lang="id-ID" smtClean="0"/>
              <a:t>‹#›</a:t>
            </a:fld>
            <a:endParaRPr lang="id-ID"/>
          </a:p>
        </p:txBody>
      </p:sp>
    </p:spTree>
    <p:extLst>
      <p:ext uri="{BB962C8B-B14F-4D97-AF65-F5344CB8AC3E}">
        <p14:creationId xmlns:p14="http://schemas.microsoft.com/office/powerpoint/2010/main" val="307361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600200"/>
            <a:ext cx="5886450" cy="3333750"/>
          </a:xfrm>
          <a:custGeom>
            <a:avLst/>
            <a:gdLst>
              <a:gd name="connsiteX0" fmla="*/ 0 w 5886450"/>
              <a:gd name="connsiteY0" fmla="*/ 0 h 3333750"/>
              <a:gd name="connsiteX1" fmla="*/ 5886450 w 5886450"/>
              <a:gd name="connsiteY1" fmla="*/ 0 h 3333750"/>
              <a:gd name="connsiteX2" fmla="*/ 5886450 w 5886450"/>
              <a:gd name="connsiteY2" fmla="*/ 3333750 h 3333750"/>
              <a:gd name="connsiteX3" fmla="*/ 0 w 58864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5886450" h="3333750">
                <a:moveTo>
                  <a:pt x="0" y="0"/>
                </a:moveTo>
                <a:lnTo>
                  <a:pt x="5886450" y="0"/>
                </a:lnTo>
                <a:lnTo>
                  <a:pt x="5886450" y="3333750"/>
                </a:lnTo>
                <a:lnTo>
                  <a:pt x="0" y="3333750"/>
                </a:lnTo>
                <a:close/>
              </a:path>
            </a:pathLst>
          </a:custGeom>
        </p:spPr>
        <p:txBody>
          <a:bodyPr wrap="square">
            <a:noAutofit/>
          </a:bodyPr>
          <a:lstStyle/>
          <a:p>
            <a:endParaRPr lang="id-ID"/>
          </a:p>
        </p:txBody>
      </p:sp>
    </p:spTree>
    <p:extLst>
      <p:ext uri="{BB962C8B-B14F-4D97-AF65-F5344CB8AC3E}">
        <p14:creationId xmlns:p14="http://schemas.microsoft.com/office/powerpoint/2010/main" val="3009640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CB4BE-5640-44C9-A594-38FB230DF921}" type="datetimeFigureOut">
              <a:rPr lang="id-ID" smtClean="0"/>
              <a:t>27/09/2024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8390B-B8C2-4735-8BF5-3F1CD87BF649}" type="slidenum">
              <a:rPr lang="id-ID" smtClean="0"/>
              <a:t>‹#›</a:t>
            </a:fld>
            <a:endParaRPr lang="id-ID"/>
          </a:p>
        </p:txBody>
      </p:sp>
    </p:spTree>
    <p:extLst>
      <p:ext uri="{BB962C8B-B14F-4D97-AF65-F5344CB8AC3E}">
        <p14:creationId xmlns:p14="http://schemas.microsoft.com/office/powerpoint/2010/main" val="17557146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2" r:id="rId21"/>
    <p:sldLayoutId id="2147483661"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38.jpeg"/><Relationship Id="rId1" Type="http://schemas.openxmlformats.org/officeDocument/2006/relationships/slideLayout" Target="../slideLayouts/slideLayout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6.png"/><Relationship Id="rId7" Type="http://schemas.openxmlformats.org/officeDocument/2006/relationships/diagramColors" Target="../diagrams/colors4.xml"/><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1.png"/><Relationship Id="rId7" Type="http://schemas.openxmlformats.org/officeDocument/2006/relationships/diagramQuickStyle" Target="../diagrams/quickStyle5.xml"/><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8.png"/><Relationship Id="rId4" Type="http://schemas.openxmlformats.org/officeDocument/2006/relationships/image" Target="../media/image2.png"/><Relationship Id="rId9" Type="http://schemas.microsoft.com/office/2007/relationships/diagramDrawing" Target="../diagrams/drawing5.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21.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hyperlink" Target="http://www.youtube.com/watch?v=KHi2dxSf9hw"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jOrGsB4qG_w" TargetMode="External"/><Relationship Id="rId5" Type="http://schemas.openxmlformats.org/officeDocument/2006/relationships/image" Target="../media/image22.png"/><Relationship Id="rId4" Type="http://schemas.openxmlformats.org/officeDocument/2006/relationships/notesSlide" Target="../notesSlides/notesSlide1.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Ορθογώνιο 15"/>
          <p:cNvSpPr/>
          <p:nvPr/>
        </p:nvSpPr>
        <p:spPr>
          <a:xfrm>
            <a:off x="-1" y="-8730"/>
            <a:ext cx="3438525" cy="1574800"/>
          </a:xfrm>
          <a:prstGeom prst="rect">
            <a:avLst/>
          </a:prstGeom>
          <a:solidFill>
            <a:srgbClr val="005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Isosceles Triangle 11"/>
          <p:cNvSpPr/>
          <p:nvPr/>
        </p:nvSpPr>
        <p:spPr>
          <a:xfrm rot="5400000">
            <a:off x="5719960" y="3350460"/>
            <a:ext cx="466486" cy="2958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p:cNvSpPr txBox="1"/>
          <p:nvPr/>
        </p:nvSpPr>
        <p:spPr>
          <a:xfrm>
            <a:off x="6263258" y="2736502"/>
            <a:ext cx="4704496" cy="2000548"/>
          </a:xfrm>
          <a:prstGeom prst="rect">
            <a:avLst/>
          </a:prstGeom>
          <a:noFill/>
        </p:spPr>
        <p:txBody>
          <a:bodyPr wrap="square" lIns="91440" tIns="45720" rIns="91440" bIns="45720" rtlCol="0" anchor="t">
            <a:spAutoFit/>
          </a:bodyPr>
          <a:lstStyle/>
          <a:p>
            <a:pPr algn="ctr"/>
            <a:r>
              <a:rPr lang="el-GR" sz="2800" b="1">
                <a:latin typeface="Arial Black"/>
                <a:ea typeface="Lato"/>
                <a:cs typeface="Lato"/>
              </a:rPr>
              <a:t>Επιμόρφωση </a:t>
            </a:r>
            <a:r>
              <a:rPr lang="en-US" sz="2800" b="1">
                <a:latin typeface="Arial Black" panose="020B0A04020102020204" pitchFamily="34" charset="0"/>
                <a:ea typeface="Lato" panose="020F0502020204030203" pitchFamily="34" charset="0"/>
                <a:cs typeface="Lato" panose="020F0502020204030203" pitchFamily="34" charset="0"/>
              </a:rPr>
              <a:t/>
            </a:r>
            <a:br>
              <a:rPr lang="en-US" sz="2800" b="1">
                <a:latin typeface="Arial Black" panose="020B0A04020102020204" pitchFamily="34" charset="0"/>
                <a:ea typeface="Lato" panose="020F0502020204030203" pitchFamily="34" charset="0"/>
                <a:cs typeface="Lato" panose="020F0502020204030203" pitchFamily="34" charset="0"/>
              </a:rPr>
            </a:br>
            <a:r>
              <a:rPr lang="el-GR" sz="2800" b="1">
                <a:latin typeface="Arial Black"/>
                <a:ea typeface="Lato"/>
                <a:cs typeface="Lato"/>
              </a:rPr>
              <a:t>για την </a:t>
            </a:r>
            <a:r>
              <a:rPr lang="el-GR" sz="2800" b="1" err="1">
                <a:latin typeface="Arial Black"/>
                <a:ea typeface="Lato"/>
                <a:cs typeface="Lato"/>
              </a:rPr>
              <a:t>ενδοσχολική</a:t>
            </a:r>
            <a:r>
              <a:rPr lang="el-GR" sz="2800" b="1">
                <a:latin typeface="Arial Black"/>
                <a:ea typeface="Lato"/>
                <a:cs typeface="Lato"/>
              </a:rPr>
              <a:t> βία και τον εκφοβισμό</a:t>
            </a:r>
            <a:endParaRPr lang="en-US" sz="2800" b="1">
              <a:latin typeface="Arial Black"/>
              <a:ea typeface="Lato"/>
              <a:cs typeface="Lato"/>
            </a:endParaRPr>
          </a:p>
          <a:p>
            <a:pPr algn="ctr"/>
            <a:endParaRPr lang="el-GR" sz="2000" b="1">
              <a:latin typeface="Arial Black"/>
              <a:ea typeface="Lato"/>
              <a:cs typeface="Lato"/>
            </a:endParaRPr>
          </a:p>
          <a:p>
            <a:pPr algn="ctr"/>
            <a:endParaRPr lang="el-GR" sz="2000" b="1" i="1">
              <a:latin typeface="Arial Black" panose="020B0A04020102020204" pitchFamily="34" charset="0"/>
              <a:ea typeface="Lato" panose="020F0502020204030203" pitchFamily="34" charset="0"/>
              <a:cs typeface="Lato" panose="020F0502020204030203" pitchFamily="34" charset="0"/>
            </a:endParaRPr>
          </a:p>
        </p:txBody>
      </p:sp>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08" y="445539"/>
            <a:ext cx="2574165" cy="681696"/>
          </a:xfrm>
          <a:prstGeom prst="rect">
            <a:avLst/>
          </a:prstGeom>
          <a:effectLst/>
        </p:spPr>
      </p:pic>
      <p:pic>
        <p:nvPicPr>
          <p:cNvPr id="9" name="Εικόνα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6137" y="2677618"/>
            <a:ext cx="5367011" cy="1502763"/>
          </a:xfrm>
          <a:prstGeom prst="rect">
            <a:avLst/>
          </a:prstGeom>
        </p:spPr>
      </p:pic>
    </p:spTree>
    <p:extLst>
      <p:ext uri="{BB962C8B-B14F-4D97-AF65-F5344CB8AC3E}">
        <p14:creationId xmlns:p14="http://schemas.microsoft.com/office/powerpoint/2010/main" val="18302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69648"/>
            <a:ext cx="3956524" cy="4512254"/>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2269647"/>
            <a:ext cx="3949580" cy="4414157"/>
          </a:xfrm>
          <a:prstGeom prst="rect">
            <a:avLst/>
          </a:prstGeom>
        </p:spPr>
        <p:txBody>
          <a:bodyPr wrap="square">
            <a:spAutoFit/>
          </a:bodyPr>
          <a:lstStyle/>
          <a:p>
            <a:pPr algn="ctr">
              <a:lnSpc>
                <a:spcPct val="150000"/>
              </a:lnSpc>
              <a:spcAft>
                <a:spcPts val="1200"/>
              </a:spcAft>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Παιδιά των οποίων οι γονείς έχουν εμπλοκή στη σχολική τους ζωή παρουσιάζουν:</a:t>
            </a:r>
          </a:p>
          <a:p>
            <a:pPr marL="285750" indent="-285750">
              <a:lnSpc>
                <a:spcPct val="150000"/>
              </a:lnSpc>
              <a:buFont typeface="Arial" panose="020B0604020202020204" pitchFamily="34" charset="0"/>
              <a:buChar char="•"/>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Θετική ανάπτυξη – συναισθηματική, κοινωνική, ακαδημαϊκή</a:t>
            </a:r>
          </a:p>
          <a:p>
            <a:pPr marL="285750" indent="-285750">
              <a:lnSpc>
                <a:spcPct val="150000"/>
              </a:lnSpc>
              <a:buFont typeface="Arial" panose="020B0604020202020204" pitchFamily="34" charset="0"/>
              <a:buChar char="•"/>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Μεγαλύτερη αυτοεκτίμηση</a:t>
            </a:r>
          </a:p>
          <a:p>
            <a:pPr marL="285750" indent="-285750">
              <a:lnSpc>
                <a:spcPct val="150000"/>
              </a:lnSpc>
              <a:buFont typeface="Arial" panose="020B0604020202020204" pitchFamily="34" charset="0"/>
              <a:buChar char="•"/>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Υψηλότερη σχολική επίδοση</a:t>
            </a:r>
          </a:p>
          <a:p>
            <a:pPr marL="285750" indent="-285750">
              <a:lnSpc>
                <a:spcPct val="150000"/>
              </a:lnSpc>
              <a:buFont typeface="Arial" panose="020B0604020202020204" pitchFamily="34" charset="0"/>
              <a:buChar char="•"/>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Λιγότερα προβλήματα συμπεριφοράς</a:t>
            </a:r>
          </a:p>
          <a:p>
            <a:pPr marL="285750" indent="-285750">
              <a:lnSpc>
                <a:spcPct val="150000"/>
              </a:lnSpc>
              <a:spcAft>
                <a:spcPts val="1200"/>
              </a:spcAft>
              <a:buFont typeface="Arial" panose="020B0604020202020204" pitchFamily="34" charset="0"/>
              <a:buChar char="•"/>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Λιγότερες δυσκολίες προσαρμογής </a:t>
            </a:r>
          </a:p>
          <a:p>
            <a:pPr>
              <a:lnSpc>
                <a:spcPct val="150000"/>
              </a:lnSpc>
            </a:pPr>
            <a:r>
              <a:rPr lang="el-GR" sz="1600">
                <a:solidFill>
                  <a:schemeClr val="bg1"/>
                </a:solidFill>
                <a:latin typeface="Lato" panose="020F0502020204030203" pitchFamily="34" charset="0"/>
                <a:ea typeface="Lato" panose="020F0502020204030203" pitchFamily="34" charset="0"/>
                <a:cs typeface="Lato" panose="020F0502020204030203" pitchFamily="34" charset="0"/>
              </a:rPr>
              <a:t>(</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Cox</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2004;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Collier</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Keefe</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&amp;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Hirrel</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2015;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Wright</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et</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a:t>
            </a:r>
            <a:r>
              <a:rPr lang="el-GR" sz="1100" err="1">
                <a:solidFill>
                  <a:schemeClr val="bg1"/>
                </a:solidFill>
                <a:latin typeface="Lato" panose="020F0502020204030203" pitchFamily="34" charset="0"/>
                <a:ea typeface="Lato" panose="020F0502020204030203" pitchFamily="34" charset="0"/>
                <a:cs typeface="Lato" panose="020F0502020204030203" pitchFamily="34" charset="0"/>
              </a:rPr>
              <a:t>al</a:t>
            </a:r>
            <a:r>
              <a:rPr lang="el-GR" sz="1100">
                <a:solidFill>
                  <a:schemeClr val="bg1"/>
                </a:solidFill>
                <a:latin typeface="Lato" panose="020F0502020204030203" pitchFamily="34" charset="0"/>
                <a:ea typeface="Lato" panose="020F0502020204030203" pitchFamily="34" charset="0"/>
                <a:cs typeface="Lato" panose="020F0502020204030203" pitchFamily="34" charset="0"/>
              </a:rPr>
              <a:t>., 2016)</a:t>
            </a:r>
          </a:p>
          <a:p>
            <a:pPr algn="just">
              <a:lnSpc>
                <a:spcPct val="150000"/>
              </a:lnSpc>
            </a:pPr>
            <a:endParaRPr lang="el-G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p:cNvSpPr txBox="1"/>
          <p:nvPr/>
        </p:nvSpPr>
        <p:spPr>
          <a:xfrm>
            <a:off x="7749856" y="2269647"/>
            <a:ext cx="3046027" cy="523220"/>
          </a:xfrm>
          <a:prstGeom prst="rect">
            <a:avLst/>
          </a:prstGeom>
          <a:noFill/>
        </p:spPr>
        <p:txBody>
          <a:bodyPr wrap="none" rtlCol="0">
            <a:spAutoFit/>
          </a:bodyPr>
          <a:lstStyle/>
          <a:p>
            <a:r>
              <a:rPr lang="id-ID" sz="2800" spc="300">
                <a:solidFill>
                  <a:schemeClr val="bg1"/>
                </a:solidFill>
                <a:latin typeface="Lato Heavy" panose="020F0502020204030203" pitchFamily="34" charset="0"/>
                <a:ea typeface="Lato Heavy" panose="020F0502020204030203" pitchFamily="34" charset="0"/>
                <a:cs typeface="Lato Heavy" panose="020F0502020204030203" pitchFamily="34" charset="0"/>
              </a:rPr>
              <a:t>THE BOOK OF</a:t>
            </a:r>
          </a:p>
        </p:txBody>
      </p:sp>
      <p:sp>
        <p:nvSpPr>
          <p:cNvPr id="8" name="Rectangle 7"/>
          <p:cNvSpPr/>
          <p:nvPr/>
        </p:nvSpPr>
        <p:spPr>
          <a:xfrm>
            <a:off x="7837714" y="1502687"/>
            <a:ext cx="4188647" cy="4764831"/>
          </a:xfrm>
          <a:prstGeom prst="rect">
            <a:avLst/>
          </a:prstGeom>
        </p:spPr>
        <p:txBody>
          <a:bodyPr wrap="square">
            <a:spAutoFit/>
          </a:bodyPr>
          <a:lstStyle/>
          <a:p>
            <a:pPr algn="just">
              <a:lnSpc>
                <a:spcPct val="150000"/>
              </a:lnSpc>
            </a:pPr>
            <a:r>
              <a:rPr lang="el-GR">
                <a:solidFill>
                  <a:srgbClr val="002060"/>
                </a:solidFill>
                <a:latin typeface="Lato" panose="020F0502020204030203" pitchFamily="34" charset="0"/>
                <a:ea typeface="Lato" panose="020F0502020204030203" pitchFamily="34" charset="0"/>
                <a:cs typeface="Lato" panose="020F0502020204030203" pitchFamily="34" charset="0"/>
              </a:rPr>
              <a:t>Η διαμόρφωση βέλτιστων συνεργασιών οικογένειας -</a:t>
            </a:r>
            <a:r>
              <a:rPr lang="en-US">
                <a:solidFill>
                  <a:srgbClr val="002060"/>
                </a:solidFill>
                <a:latin typeface="Lato" panose="020F0502020204030203" pitchFamily="34" charset="0"/>
                <a:ea typeface="Lato" panose="020F0502020204030203" pitchFamily="34" charset="0"/>
                <a:cs typeface="Lato" panose="020F0502020204030203" pitchFamily="34" charset="0"/>
              </a:rPr>
              <a:t> </a:t>
            </a:r>
            <a:r>
              <a:rPr lang="el-GR">
                <a:solidFill>
                  <a:srgbClr val="002060"/>
                </a:solidFill>
                <a:latin typeface="Lato" panose="020F0502020204030203" pitchFamily="34" charset="0"/>
                <a:ea typeface="Lato" panose="020F0502020204030203" pitchFamily="34" charset="0"/>
                <a:cs typeface="Lato" panose="020F0502020204030203" pitchFamily="34" charset="0"/>
              </a:rPr>
              <a:t>κοινότητας - σχολείου θεωρείται πυρηνικό συστατικό στοιχείο της εκπαίδευσης χωρίς αποκλεισμούς και αναπόσπαστο μέρος της βελτίωσης του συστήματος, διευκολύνοντας την πρόοδο όλων των μαθητών/τριών από τα σχολικά χρόνια προς την ενηλικίωση. </a:t>
            </a:r>
          </a:p>
          <a:p>
            <a:pPr algn="just">
              <a:lnSpc>
                <a:spcPct val="150000"/>
              </a:lnSpc>
            </a:pPr>
            <a:endParaRPr lang="el-GR">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r>
              <a:rPr lang="el-GR" sz="1200">
                <a:solidFill>
                  <a:srgbClr val="002060"/>
                </a:solidFill>
                <a:latin typeface="Lato" panose="020F0502020204030203" pitchFamily="34" charset="0"/>
                <a:ea typeface="Lato" panose="020F0502020204030203" pitchFamily="34" charset="0"/>
                <a:cs typeface="Lato" panose="020F0502020204030203" pitchFamily="34" charset="0"/>
              </a:rPr>
              <a:t>(European Agency 2019; Kefallinou, Symeonidou &amp; Meijer, 2020)</a:t>
            </a:r>
          </a:p>
        </p:txBody>
      </p:sp>
      <p:sp>
        <p:nvSpPr>
          <p:cNvPr id="9" name="Rectangle 8"/>
          <p:cNvSpPr/>
          <p:nvPr/>
        </p:nvSpPr>
        <p:spPr>
          <a:xfrm>
            <a:off x="4176607" y="158801"/>
            <a:ext cx="8015393" cy="1038338"/>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4295359" y="178427"/>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Γιατί τα σχολεία να προάγουν τη </a:t>
            </a:r>
            <a:endParaRPr lang="en-US"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θετική </a:t>
            </a:r>
            <a:r>
              <a:rPr lang="el-GR" sz="2800" b="1"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γονεϊκότητα</a:t>
            </a: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3" name="Εικόνα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3" name="Εικόνα 2"/>
          <p:cNvPicPr>
            <a:picLocks noChangeAspect="1"/>
          </p:cNvPicPr>
          <p:nvPr/>
        </p:nvPicPr>
        <p:blipFill>
          <a:blip r:embed="rId4"/>
          <a:stretch>
            <a:fillRect/>
          </a:stretch>
        </p:blipFill>
        <p:spPr>
          <a:xfrm>
            <a:off x="4044382" y="1502687"/>
            <a:ext cx="3610672" cy="4703303"/>
          </a:xfrm>
          <a:prstGeom prst="rect">
            <a:avLst/>
          </a:prstGeom>
        </p:spPr>
      </p:pic>
      <p:pic>
        <p:nvPicPr>
          <p:cNvPr id="11" name="Εικόνα 10"/>
          <p:cNvPicPr>
            <a:picLocks noChangeAspect="1"/>
          </p:cNvPicPr>
          <p:nvPr/>
        </p:nvPicPr>
        <p:blipFill>
          <a:blip r:embed="rId5"/>
          <a:stretch>
            <a:fillRect/>
          </a:stretch>
        </p:blipFill>
        <p:spPr>
          <a:xfrm>
            <a:off x="4176607" y="6205990"/>
            <a:ext cx="3291871" cy="459104"/>
          </a:xfrm>
          <a:prstGeom prst="rect">
            <a:avLst/>
          </a:prstGeom>
        </p:spPr>
      </p:pic>
      <p:pic>
        <p:nvPicPr>
          <p:cNvPr id="12" name="Εικόνα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17599" y="1197139"/>
            <a:ext cx="1425895" cy="399250"/>
          </a:xfrm>
          <a:prstGeom prst="rect">
            <a:avLst/>
          </a:prstGeom>
        </p:spPr>
      </p:pic>
    </p:spTree>
    <p:extLst>
      <p:ext uri="{BB962C8B-B14F-4D97-AF65-F5344CB8AC3E}">
        <p14:creationId xmlns:p14="http://schemas.microsoft.com/office/powerpoint/2010/main" val="10427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17490" y="349218"/>
            <a:ext cx="8674510" cy="1058812"/>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48050" y="1408030"/>
            <a:ext cx="11489509" cy="5737596"/>
          </a:xfrm>
          <a:prstGeom prst="rect">
            <a:avLst/>
          </a:prstGeom>
        </p:spPr>
        <p:txBody>
          <a:bodyPr wrap="square" lIns="91440" tIns="45720" rIns="91440" bIns="45720" anchor="t">
            <a:spAutoFit/>
          </a:bodyPr>
          <a:lstStyle/>
          <a:p>
            <a:pPr algn="just">
              <a:lnSpc>
                <a:spcPct val="150000"/>
              </a:lnSpc>
              <a:spcAft>
                <a:spcPts val="600"/>
              </a:spcAft>
            </a:pP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Αυτές που οδηγούν στην ανάπτυξη:</a:t>
            </a:r>
          </a:p>
          <a:p>
            <a:pPr marL="285750" indent="-285750" algn="just">
              <a:lnSpc>
                <a:spcPct val="150000"/>
              </a:lnSpc>
              <a:spcBef>
                <a:spcPts val="600"/>
              </a:spcBef>
              <a:buFont typeface="Wingdings" panose="05000000000000000000" pitchFamily="2" charset="2"/>
              <a:buChar char="ü"/>
            </a:pP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ενός </a:t>
            </a:r>
            <a:r>
              <a:rPr lang="el-GR" sz="1600" b="1" dirty="0">
                <a:solidFill>
                  <a:srgbClr val="002060"/>
                </a:solidFill>
                <a:latin typeface="Lato" panose="020F0502020204030203" pitchFamily="34" charset="0"/>
                <a:ea typeface="Lato" panose="020F0502020204030203" pitchFamily="34" charset="0"/>
                <a:cs typeface="Lato" panose="020F0502020204030203" pitchFamily="34" charset="0"/>
              </a:rPr>
              <a:t>ασφαλούς περιβάλλοντος</a:t>
            </a: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  Τα παιδιά νιώθουν εμπιστοσύνη, νιώθουν ότι ανήκουν κάπου, θέτοντας από κοινού κανόνες μέσα στην οικογένεια κατανοούν πως η γνώμη τους είναι σημαντική και όταν βλέπουν ότι οι κανόνες αυτοί τηρούνται νιώθουν ασφαλή.</a:t>
            </a:r>
          </a:p>
          <a:p>
            <a:pPr algn="just">
              <a:lnSpc>
                <a:spcPct val="150000"/>
              </a:lnSpc>
            </a:pPr>
            <a:endParaRPr lang="el-GR" sz="16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lgn="just">
              <a:lnSpc>
                <a:spcPct val="150000"/>
              </a:lnSpc>
              <a:buFont typeface="Wingdings" panose="05000000000000000000" pitchFamily="2" charset="2"/>
              <a:buChar char="ü"/>
            </a:pP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του </a:t>
            </a:r>
            <a:r>
              <a:rPr lang="el-GR" sz="1600" b="1" dirty="0">
                <a:solidFill>
                  <a:srgbClr val="002060"/>
                </a:solidFill>
                <a:latin typeface="Lato" panose="020F0502020204030203" pitchFamily="34" charset="0"/>
                <a:ea typeface="Lato" panose="020F0502020204030203" pitchFamily="34" charset="0"/>
                <a:cs typeface="Lato" panose="020F0502020204030203" pitchFamily="34" charset="0"/>
              </a:rPr>
              <a:t>σεβασμού για τα δικαιώματα</a:t>
            </a: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 Όταν οι γονείς μαθαίνουν στα παιδιά να εκφράζουν τις ανάγκες τους και τις απόψεις τους, μέσα σε κλίμα σεβασμού στους κανόνες του διαλόγου, τα παιδιά μαθαίνουν να σέβονται τις απόψεις των άλλων και κατανοούν πως δεν αποτελούν το κέντρο του σύμπαντος και πως όλοι έχουν το δικαίωμα να είναι ασφαλείς, να μαθαίνουν, να παίζουν, να είναι διαφορετικοί.</a:t>
            </a:r>
          </a:p>
          <a:p>
            <a:pPr algn="just">
              <a:lnSpc>
                <a:spcPct val="150000"/>
              </a:lnSpc>
            </a:pPr>
            <a:endParaRPr lang="el-GR" sz="1600" dirty="0">
              <a:solidFill>
                <a:srgbClr val="002060"/>
              </a:solidFill>
              <a:latin typeface="Lato" panose="020F0502020204030203" pitchFamily="34" charset="0"/>
              <a:ea typeface="Lato" panose="020F0502020204030203" pitchFamily="34" charset="0"/>
              <a:cs typeface="Lato" panose="020F0502020204030203" pitchFamily="34" charset="0"/>
            </a:endParaRPr>
          </a:p>
          <a:p>
            <a:pPr marL="285750" indent="-285750" algn="just">
              <a:lnSpc>
                <a:spcPct val="150000"/>
              </a:lnSpc>
              <a:buFont typeface="Wingdings" panose="05000000000000000000" pitchFamily="2" charset="2"/>
              <a:buChar char="ü"/>
            </a:pPr>
            <a:r>
              <a:rPr lang="el-GR" sz="1600" dirty="0">
                <a:solidFill>
                  <a:srgbClr val="002060"/>
                </a:solidFill>
                <a:latin typeface="Lato"/>
                <a:ea typeface="Lato"/>
                <a:cs typeface="Lato"/>
              </a:rPr>
              <a:t>της </a:t>
            </a:r>
            <a:r>
              <a:rPr lang="el-GR" sz="1600" b="1" dirty="0">
                <a:solidFill>
                  <a:srgbClr val="002060"/>
                </a:solidFill>
                <a:latin typeface="Lato"/>
                <a:ea typeface="Lato"/>
                <a:cs typeface="Lato"/>
              </a:rPr>
              <a:t>υπευθυνότητας</a:t>
            </a:r>
            <a:r>
              <a:rPr lang="el-GR" sz="1600" dirty="0">
                <a:solidFill>
                  <a:srgbClr val="002060"/>
                </a:solidFill>
                <a:latin typeface="Lato"/>
                <a:ea typeface="Lato"/>
                <a:cs typeface="Lato"/>
              </a:rPr>
              <a:t>. Όταν τα παιδιά μαθαίνουν να παίρνουν αποφάσεις και κατανοούν τις συνέπειες των </a:t>
            </a:r>
            <a:r>
              <a:rPr lang="el-GR" sz="1600" dirty="0" err="1">
                <a:solidFill>
                  <a:srgbClr val="002060"/>
                </a:solidFill>
                <a:latin typeface="Lato"/>
                <a:ea typeface="Lato"/>
                <a:cs typeface="Lato"/>
              </a:rPr>
              <a:t>πράξεών</a:t>
            </a:r>
            <a:r>
              <a:rPr lang="el-GR" sz="1600" dirty="0">
                <a:solidFill>
                  <a:srgbClr val="002060"/>
                </a:solidFill>
                <a:latin typeface="Lato"/>
                <a:ea typeface="Lato"/>
                <a:cs typeface="Lato"/>
              </a:rPr>
              <a:t> τους, κάνουν καλύτερες επιλογές με λιγότερο αρνητικές συνέπειες και αυξημένο αίσθημα κοινωνικής επάρκειας. Όταν μαθαίνουν στρατηγικές επίλυσης προβλημάτων, δεξιότητες διαπραγμάτευσης, ειρηνικό παιχνίδι και συνεργατικές μεθόδους, είναι πιθανότερο να πάρουν καλύτερες αποφάσεις για αυτά και τους άλλους. (Κάργα, 2013)</a:t>
            </a:r>
          </a:p>
          <a:p>
            <a:pPr marL="285750" indent="-285750" algn="just">
              <a:lnSpc>
                <a:spcPct val="150000"/>
              </a:lnSpc>
              <a:buFont typeface="Wingdings" panose="05000000000000000000" pitchFamily="2" charset="2"/>
              <a:buChar char="ü"/>
            </a:pPr>
            <a:endParaRPr lang="el-GR" sz="1600" dirty="0">
              <a:solidFill>
                <a:srgbClr val="002060"/>
              </a:solidFill>
              <a:latin typeface="Lato"/>
              <a:ea typeface="Lato"/>
              <a:cs typeface="Lato"/>
            </a:endParaRPr>
          </a:p>
        </p:txBody>
      </p:sp>
      <p:sp>
        <p:nvSpPr>
          <p:cNvPr id="5" name="TextBox 4"/>
          <p:cNvSpPr txBox="1"/>
          <p:nvPr/>
        </p:nvSpPr>
        <p:spPr>
          <a:xfrm>
            <a:off x="4241194" y="484349"/>
            <a:ext cx="7000378" cy="707886"/>
          </a:xfrm>
          <a:prstGeom prst="rect">
            <a:avLst/>
          </a:prstGeom>
          <a:noFill/>
        </p:spPr>
        <p:txBody>
          <a:bodyPr wrap="none" rtlCol="0">
            <a:spAutoFit/>
          </a:bodyPr>
          <a:lstStyle/>
          <a:p>
            <a:r>
              <a:rPr lang="el-GR"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Θετικές γονεϊκές πρακτικές</a:t>
            </a:r>
            <a:endParaRPr lang="id-ID"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1" name="Εικόνα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599" y="1008780"/>
            <a:ext cx="1425895" cy="399250"/>
          </a:xfrm>
          <a:prstGeom prst="rect">
            <a:avLst/>
          </a:prstGeom>
        </p:spPr>
      </p:pic>
    </p:spTree>
    <p:extLst>
      <p:ext uri="{BB962C8B-B14F-4D97-AF65-F5344CB8AC3E}">
        <p14:creationId xmlns:p14="http://schemas.microsoft.com/office/powerpoint/2010/main" val="423345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31840"/>
            <a:ext cx="12192000"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5054699" y="1633957"/>
            <a:ext cx="7267502" cy="2246769"/>
          </a:xfrm>
          <a:prstGeom prst="rect">
            <a:avLst/>
          </a:prstGeom>
          <a:noFill/>
        </p:spPr>
        <p:txBody>
          <a:bodyPr wrap="none" rtlCol="0">
            <a:spAutoFit/>
          </a:bodyPr>
          <a:lstStyle/>
          <a:p>
            <a:r>
              <a:rPr lang="el-GR" sz="48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Β. </a:t>
            </a:r>
            <a:r>
              <a:rPr lang="en-US" sz="48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 </a:t>
            </a:r>
            <a:r>
              <a:rPr lang="el-GR"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Συνεργασία </a:t>
            </a:r>
            <a:endParaRPr lang="en-US"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endParaRPr>
          </a:p>
          <a:p>
            <a:r>
              <a:rPr lang="el-GR"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σχολείου – οικογένειας</a:t>
            </a:r>
            <a:r>
              <a:rPr lang="el-GR" sz="4800" spc="300">
                <a:latin typeface="Lato Heavy" panose="020F0502020204030203" pitchFamily="34" charset="0"/>
                <a:ea typeface="Lato Heavy" panose="020F0502020204030203" pitchFamily="34" charset="0"/>
                <a:cs typeface="Lato Heavy" panose="020F0502020204030203" pitchFamily="34" charset="0"/>
              </a:rPr>
              <a:t/>
            </a:r>
            <a:br>
              <a:rPr lang="el-GR" sz="4800" spc="300">
                <a:latin typeface="Lato Heavy" panose="020F0502020204030203" pitchFamily="34" charset="0"/>
                <a:ea typeface="Lato Heavy" panose="020F0502020204030203" pitchFamily="34" charset="0"/>
                <a:cs typeface="Lato Heavy" panose="020F0502020204030203" pitchFamily="34" charset="0"/>
              </a:rPr>
            </a:br>
            <a:endParaRPr lang="id-ID" sz="4800" spc="300">
              <a:latin typeface="Lato Heavy" panose="020F0502020204030203" pitchFamily="34" charset="0"/>
              <a:ea typeface="Lato Heavy" panose="020F0502020204030203" pitchFamily="34" charset="0"/>
              <a:cs typeface="Lato Heavy" panose="020F0502020204030203" pitchFamily="34" charset="0"/>
            </a:endParaRPr>
          </a:p>
        </p:txBody>
      </p:sp>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01" y="5911188"/>
            <a:ext cx="1697214" cy="449460"/>
          </a:xfrm>
          <a:prstGeom prst="rect">
            <a:avLst/>
          </a:prstGeom>
          <a:effectLst/>
        </p:spPr>
      </p:pic>
      <p:pic>
        <p:nvPicPr>
          <p:cNvPr id="12" name="Θέση εικόνας 11"/>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14219" y="5961398"/>
            <a:ext cx="1425895" cy="399250"/>
          </a:xfrm>
          <a:prstGeom prst="rect">
            <a:avLst/>
          </a:prstGeom>
        </p:spPr>
      </p:pic>
    </p:spTree>
    <p:extLst>
      <p:ext uri="{BB962C8B-B14F-4D97-AF65-F5344CB8AC3E}">
        <p14:creationId xmlns:p14="http://schemas.microsoft.com/office/powerpoint/2010/main" val="3949831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13755" y="1056083"/>
            <a:ext cx="7279574" cy="4334392"/>
          </a:xfrm>
          <a:prstGeom prst="rect">
            <a:avLst/>
          </a:prstGeom>
        </p:spPr>
        <p:txBody>
          <a:bodyPr wrap="square" lIns="91440" tIns="45720" rIns="91440" bIns="45720" anchor="t">
            <a:spAutoFit/>
          </a:bodyPr>
          <a:lstStyle/>
          <a:p>
            <a:pPr>
              <a:lnSpc>
                <a:spcPct val="150000"/>
              </a:lnSpc>
            </a:pPr>
            <a:r>
              <a:rPr lang="el-GR" sz="2800" b="1" dirty="0">
                <a:solidFill>
                  <a:srgbClr val="FF0000"/>
                </a:solidFill>
                <a:latin typeface="Lato"/>
                <a:ea typeface="Lato"/>
                <a:cs typeface="Lato"/>
              </a:rPr>
              <a:t>ΕΡΩΤΗΜΑ 2</a:t>
            </a:r>
          </a:p>
          <a:p>
            <a:pPr>
              <a:lnSpc>
                <a:spcPct val="150000"/>
              </a:lnSpc>
            </a:pPr>
            <a:r>
              <a:rPr lang="el-GR" sz="2800" dirty="0">
                <a:solidFill>
                  <a:srgbClr val="002060"/>
                </a:solidFill>
                <a:latin typeface="Lato"/>
                <a:ea typeface="Lato"/>
                <a:cs typeface="Lato"/>
              </a:rPr>
              <a:t>Ποιες λέξεις/χαρακτηρισμούς θα αποδίδαμε στη συνεργασία, που γνωρίζουμε πως έχουν οι εκπαιδευτικοί στα σχολεία μας, με τους γονείς των μαθητών/τριών;</a:t>
            </a:r>
            <a:endParaRPr lang="en-US" sz="2800" dirty="0">
              <a:solidFill>
                <a:srgbClr val="002060"/>
              </a:solidFill>
              <a:latin typeface="Lato"/>
              <a:ea typeface="Lato"/>
              <a:cs typeface="Lato"/>
            </a:endParaRPr>
          </a:p>
          <a:p>
            <a:pPr lvl="0">
              <a:defRPr/>
            </a:pPr>
            <a:r>
              <a:rPr lang="el-GR" sz="2800" dirty="0">
                <a:solidFill>
                  <a:srgbClr val="002060"/>
                </a:solidFill>
                <a:ea typeface="+mn-lt"/>
                <a:cs typeface="+mn-lt"/>
              </a:rPr>
              <a:t> </a:t>
            </a:r>
            <a:endParaRPr lang="el-GR" dirty="0"/>
          </a:p>
          <a:p>
            <a:pPr>
              <a:lnSpc>
                <a:spcPct val="150000"/>
              </a:lnSpc>
            </a:pPr>
            <a:endParaRPr lang="el-GR" sz="2800" dirty="0">
              <a:solidFill>
                <a:srgbClr val="002060"/>
              </a:solidFill>
              <a:cs typeface="Calibri"/>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14580" y="5961398"/>
            <a:ext cx="1425895" cy="399250"/>
          </a:xfrm>
          <a:prstGeom prst="rect">
            <a:avLst/>
          </a:prstGeom>
        </p:spPr>
      </p:pic>
    </p:spTree>
    <p:extLst>
      <p:ext uri="{BB962C8B-B14F-4D97-AF65-F5344CB8AC3E}">
        <p14:creationId xmlns:p14="http://schemas.microsoft.com/office/powerpoint/2010/main" val="566724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76725" y="497352"/>
            <a:ext cx="7216603" cy="4568045"/>
          </a:xfrm>
          <a:prstGeom prst="rect">
            <a:avLst/>
          </a:prstGeom>
        </p:spPr>
        <p:txBody>
          <a:bodyPr wrap="square">
            <a:spAutoFit/>
          </a:bodyPr>
          <a:lstStyle/>
          <a:p>
            <a:pPr>
              <a:lnSpc>
                <a:spcPct val="150000"/>
              </a:lnSpc>
            </a:pPr>
            <a:r>
              <a:rPr lang="el-GR" sz="2000" b="1">
                <a:solidFill>
                  <a:srgbClr val="FF0000"/>
                </a:solidFill>
                <a:latin typeface="Lato" panose="020F0502020204030203" pitchFamily="34" charset="0"/>
                <a:ea typeface="Lato" panose="020F0502020204030203" pitchFamily="34" charset="0"/>
                <a:cs typeface="Lato" panose="020F0502020204030203" pitchFamily="34" charset="0"/>
              </a:rPr>
              <a:t>2. Ενδεικτικές στρατηγικές για καλή συνεργασία</a:t>
            </a:r>
          </a:p>
          <a:p>
            <a:pPr>
              <a:lnSpc>
                <a:spcPct val="150000"/>
              </a:lnSpc>
            </a:pPr>
            <a:endParaRPr lang="el-GR" sz="1600" b="1">
              <a:solidFill>
                <a:srgbClr val="FF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Γνωρίζουμε τους γονείς της τάξης μας με τα ονόματά τους</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Μιλάμε με την οικογένεια από την αρχή</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Κάνουμε ερωτήσεις και μαζεύουμε πληροφορίες για το παιδί / πώς είναι στο σπίτι</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Συντονισμός σχολείου-σπιτιού: π.χ. πρόγραμμα επιβραβεύσεων</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Μοιραζόμαστε καλά νέα, (μέσω μηνύματος ή τηλεφώνου) και αποφεύγουμε η πρώτη μας επικοινωνία να είναι για αρνητικά νέα</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Δείχνουμε με κάθε τρόπο το ενδιαφέρον μας για το παιδί – π.χ. ευχές την ημέρα της ονομαστικής του εορτής</a:t>
            </a:r>
          </a:p>
          <a:p>
            <a:pPr marL="285750" indent="-285750">
              <a:lnSpc>
                <a:spcPct val="150000"/>
              </a:lnSpc>
              <a:buFont typeface="Arial" panose="020B0604020202020204" pitchFamily="34" charset="0"/>
              <a:buChar char="•"/>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Ζητάμε την ανατροφοδότηση των γονέων – τι λειτουργεί καλά και τι όχι</a:t>
            </a: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94773" y="5961398"/>
            <a:ext cx="1425895" cy="399250"/>
          </a:xfrm>
          <a:prstGeom prst="rect">
            <a:avLst/>
          </a:prstGeom>
        </p:spPr>
      </p:pic>
    </p:spTree>
    <p:extLst>
      <p:ext uri="{BB962C8B-B14F-4D97-AF65-F5344CB8AC3E}">
        <p14:creationId xmlns:p14="http://schemas.microsoft.com/office/powerpoint/2010/main" val="253892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a:off x="292102" y="1489458"/>
            <a:ext cx="6405581" cy="838872"/>
          </a:xfrm>
          <a:prstGeom prst="rect">
            <a:avLst/>
          </a:prstGeom>
          <a:solidFill>
            <a:srgbClr val="0054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5" name="TextBox 4"/>
          <p:cNvSpPr txBox="1"/>
          <p:nvPr/>
        </p:nvSpPr>
        <p:spPr>
          <a:xfrm>
            <a:off x="292102" y="1554951"/>
            <a:ext cx="6799747" cy="646331"/>
          </a:xfrm>
          <a:prstGeom prst="rect">
            <a:avLst/>
          </a:prstGeom>
          <a:noFill/>
        </p:spPr>
        <p:txBody>
          <a:bodyPr wrap="none" rtlCol="0">
            <a:spAutoFit/>
          </a:bodyPr>
          <a:lstStyle/>
          <a:p>
            <a:r>
              <a:rPr lang="el-GR"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Το μοντέλο των </a:t>
            </a:r>
            <a:r>
              <a:rPr lang="el-GR" b="1" i="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επικαλυπτόμενων σφαιρών </a:t>
            </a:r>
          </a:p>
          <a:p>
            <a:r>
              <a:rPr lang="el-GR" b="1" i="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επιρροής </a:t>
            </a:r>
            <a:r>
              <a:rPr lang="el-GR"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της</a:t>
            </a:r>
            <a:r>
              <a:rPr lang="el-GR" b="1" i="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l-GR" b="1"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Epstein</a:t>
            </a:r>
            <a:endParaRPr lang="el-GR"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4" name="Rectangle 3"/>
          <p:cNvSpPr/>
          <p:nvPr/>
        </p:nvSpPr>
        <p:spPr>
          <a:xfrm>
            <a:off x="365427" y="2954008"/>
            <a:ext cx="5468420" cy="2639441"/>
          </a:xfrm>
          <a:prstGeom prst="rect">
            <a:avLst/>
          </a:prstGeom>
        </p:spPr>
        <p:txBody>
          <a:bodyPr wrap="square">
            <a:spAutoFit/>
          </a:bodyPr>
          <a:lstStyle/>
          <a:p>
            <a:pPr algn="just">
              <a:lnSpc>
                <a:spcPct val="150000"/>
              </a:lnSpc>
            </a:pP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«Εάν οι εκπαιδευτικοί αντιμετωπίζουν τα παιδιά απλώς ως μαθητές/</a:t>
            </a:r>
            <a:r>
              <a:rPr lang="el-GR" sz="1600" dirty="0" err="1">
                <a:solidFill>
                  <a:srgbClr val="002060"/>
                </a:solidFill>
                <a:latin typeface="Lato" panose="020F0502020204030203" pitchFamily="34" charset="0"/>
                <a:ea typeface="Lato" panose="020F0502020204030203" pitchFamily="34" charset="0"/>
                <a:cs typeface="Lato" panose="020F0502020204030203" pitchFamily="34" charset="0"/>
              </a:rPr>
              <a:t>τριες</a:t>
            </a: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 αντιμετωπίζουν τον ρόλο της οικογένειας με διακριτό τρόπο σε σχέση με τον ρόλο του σχολείου. Εάν όμως αντιμετωπίζουν τους/τις μαθητές/</a:t>
            </a:r>
            <a:r>
              <a:rPr lang="el-GR" sz="1600" dirty="0" err="1">
                <a:solidFill>
                  <a:srgbClr val="002060"/>
                </a:solidFill>
                <a:latin typeface="Lato" panose="020F0502020204030203" pitchFamily="34" charset="0"/>
                <a:ea typeface="Lato" panose="020F0502020204030203" pitchFamily="34" charset="0"/>
                <a:cs typeface="Lato" panose="020F0502020204030203" pitchFamily="34" charset="0"/>
              </a:rPr>
              <a:t>τριες</a:t>
            </a:r>
            <a:r>
              <a:rPr lang="el-GR" sz="1600" dirty="0">
                <a:solidFill>
                  <a:srgbClr val="002060"/>
                </a:solidFill>
                <a:latin typeface="Lato" panose="020F0502020204030203" pitchFamily="34" charset="0"/>
                <a:ea typeface="Lato" panose="020F0502020204030203" pitchFamily="34" charset="0"/>
                <a:cs typeface="Lato" panose="020F0502020204030203" pitchFamily="34" charset="0"/>
              </a:rPr>
              <a:t> ως παιδιά, τότε αντιμετωπίζουν την οικογένεια και την κοινότητα ως εταίρους στην εκπαίδευση των παιδιών» </a:t>
            </a:r>
          </a:p>
          <a:p>
            <a:pPr algn="just">
              <a:lnSpc>
                <a:spcPct val="150000"/>
              </a:lnSpc>
            </a:pP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Epstein</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2010)</a:t>
            </a:r>
          </a:p>
        </p:txBody>
      </p:sp>
      <p:cxnSp>
        <p:nvCxnSpPr>
          <p:cNvPr id="6" name="Straight Connector 5"/>
          <p:cNvCxnSpPr/>
          <p:nvPr/>
        </p:nvCxnSpPr>
        <p:spPr>
          <a:xfrm>
            <a:off x="2571384" y="2739368"/>
            <a:ext cx="73113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4"/>
          <a:stretch>
            <a:fillRect/>
          </a:stretch>
        </p:blipFill>
        <p:spPr>
          <a:xfrm>
            <a:off x="5700156" y="1598264"/>
            <a:ext cx="6491844" cy="4030640"/>
          </a:xfrm>
          <a:prstGeom prst="rect">
            <a:avLst/>
          </a:prstGeom>
        </p:spPr>
      </p:pic>
      <p:sp>
        <p:nvSpPr>
          <p:cNvPr id="12" name="TextBox 11"/>
          <p:cNvSpPr txBox="1"/>
          <p:nvPr/>
        </p:nvSpPr>
        <p:spPr>
          <a:xfrm>
            <a:off x="8650803" y="3736219"/>
            <a:ext cx="590550" cy="300082"/>
          </a:xfrm>
          <a:prstGeom prst="rect">
            <a:avLst/>
          </a:prstGeom>
          <a:noFill/>
        </p:spPr>
        <p:txBody>
          <a:bodyPr wrap="square" rtlCol="0">
            <a:spAutoFit/>
          </a:bodyPr>
          <a:lstStyle/>
          <a:p>
            <a:r>
              <a:rPr lang="el-GR" sz="1350"/>
              <a:t>Παιδί</a:t>
            </a:r>
          </a:p>
        </p:txBody>
      </p:sp>
      <p:pic>
        <p:nvPicPr>
          <p:cNvPr id="7" name="Εικόνα 6"/>
          <p:cNvPicPr>
            <a:picLocks noChangeAspect="1"/>
          </p:cNvPicPr>
          <p:nvPr/>
        </p:nvPicPr>
        <p:blipFill>
          <a:blip r:embed="rId5"/>
          <a:stretch>
            <a:fillRect/>
          </a:stretch>
        </p:blipFill>
        <p:spPr>
          <a:xfrm>
            <a:off x="292101" y="122004"/>
            <a:ext cx="11642599" cy="980167"/>
          </a:xfrm>
          <a:prstGeom prst="rect">
            <a:avLst/>
          </a:prstGeom>
        </p:spPr>
      </p:pic>
      <p:sp>
        <p:nvSpPr>
          <p:cNvPr id="15" name="TextBox 14"/>
          <p:cNvSpPr txBox="1"/>
          <p:nvPr/>
        </p:nvSpPr>
        <p:spPr>
          <a:xfrm>
            <a:off x="549402" y="350088"/>
            <a:ext cx="11642598" cy="461665"/>
          </a:xfrm>
          <a:prstGeom prst="rect">
            <a:avLst/>
          </a:prstGeom>
          <a:noFill/>
        </p:spPr>
        <p:txBody>
          <a:bodyPr wrap="square" rtlCol="0">
            <a:spAutoFit/>
          </a:bodyPr>
          <a:lstStyle/>
          <a:p>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Θεωρητικά μοντέλα συνεργασίας σχολείου – οικογένειας (Ι)</a:t>
            </a:r>
          </a:p>
        </p:txBody>
      </p:sp>
      <p:pic>
        <p:nvPicPr>
          <p:cNvPr id="16" name="Εικόνα 1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386689" y="5970677"/>
            <a:ext cx="1425895" cy="399250"/>
          </a:xfrm>
          <a:prstGeom prst="rect">
            <a:avLst/>
          </a:prstGeom>
        </p:spPr>
      </p:pic>
    </p:spTree>
    <p:extLst>
      <p:ext uri="{BB962C8B-B14F-4D97-AF65-F5344CB8AC3E}">
        <p14:creationId xmlns:p14="http://schemas.microsoft.com/office/powerpoint/2010/main" val="288319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6135918"/>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a:off x="5149108" y="1254432"/>
            <a:ext cx="6785592" cy="570782"/>
          </a:xfrm>
          <a:prstGeom prst="rect">
            <a:avLst/>
          </a:prstGeom>
          <a:solidFill>
            <a:srgbClr val="0054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5" name="TextBox 4"/>
          <p:cNvSpPr txBox="1"/>
          <p:nvPr/>
        </p:nvSpPr>
        <p:spPr>
          <a:xfrm>
            <a:off x="5312424" y="1269589"/>
            <a:ext cx="5594801" cy="707886"/>
          </a:xfrm>
          <a:prstGeom prst="rect">
            <a:avLst/>
          </a:prstGeom>
          <a:noFill/>
        </p:spPr>
        <p:txBody>
          <a:bodyPr wrap="none" rtlCol="0">
            <a:spAutoFit/>
          </a:bodyPr>
          <a:lstStyle/>
          <a:p>
            <a:r>
              <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Ολιστικό μοντέλο-</a:t>
            </a:r>
            <a:r>
              <a:rPr lang="el-GR" sz="2000" b="1"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Bronfenbrenner</a:t>
            </a:r>
            <a:endPar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endPar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534" y="6208207"/>
            <a:ext cx="1697214" cy="449460"/>
          </a:xfrm>
          <a:prstGeom prst="rect">
            <a:avLst/>
          </a:prstGeom>
          <a:effectLst/>
        </p:spPr>
      </p:pic>
      <p:pic>
        <p:nvPicPr>
          <p:cNvPr id="7" name="Εικόνα 6"/>
          <p:cNvPicPr>
            <a:picLocks noChangeAspect="1"/>
          </p:cNvPicPr>
          <p:nvPr/>
        </p:nvPicPr>
        <p:blipFill>
          <a:blip r:embed="rId3"/>
          <a:stretch>
            <a:fillRect/>
          </a:stretch>
        </p:blipFill>
        <p:spPr>
          <a:xfrm>
            <a:off x="292101" y="122004"/>
            <a:ext cx="11642599" cy="980167"/>
          </a:xfrm>
          <a:prstGeom prst="rect">
            <a:avLst/>
          </a:prstGeom>
        </p:spPr>
      </p:pic>
      <p:sp>
        <p:nvSpPr>
          <p:cNvPr id="15" name="TextBox 14"/>
          <p:cNvSpPr txBox="1"/>
          <p:nvPr/>
        </p:nvSpPr>
        <p:spPr>
          <a:xfrm>
            <a:off x="549402" y="350088"/>
            <a:ext cx="11642598" cy="461665"/>
          </a:xfrm>
          <a:prstGeom prst="rect">
            <a:avLst/>
          </a:prstGeom>
          <a:noFill/>
        </p:spPr>
        <p:txBody>
          <a:bodyPr wrap="square" rtlCol="0">
            <a:spAutoFit/>
          </a:bodyPr>
          <a:lstStyle/>
          <a:p>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Θεωρητικά μοντέλα συνεργασίας σχολείου – οικογένειας (ΙΙ)</a:t>
            </a:r>
          </a:p>
        </p:txBody>
      </p:sp>
      <p:pic>
        <p:nvPicPr>
          <p:cNvPr id="2" name="Εικόνα 1"/>
          <p:cNvPicPr>
            <a:picLocks noChangeAspect="1"/>
          </p:cNvPicPr>
          <p:nvPr/>
        </p:nvPicPr>
        <p:blipFill>
          <a:blip r:embed="rId4"/>
          <a:stretch>
            <a:fillRect/>
          </a:stretch>
        </p:blipFill>
        <p:spPr>
          <a:xfrm>
            <a:off x="1543908" y="1793032"/>
            <a:ext cx="8764894" cy="4306741"/>
          </a:xfrm>
          <a:prstGeom prst="rect">
            <a:avLst/>
          </a:prstGeom>
        </p:spPr>
      </p:pic>
      <p:pic>
        <p:nvPicPr>
          <p:cNvPr id="10" name="Εικόνα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8282" y="6258417"/>
            <a:ext cx="1425895" cy="399250"/>
          </a:xfrm>
          <a:prstGeom prst="rect">
            <a:avLst/>
          </a:prstGeom>
        </p:spPr>
      </p:pic>
    </p:spTree>
    <p:extLst>
      <p:ext uri="{BB962C8B-B14F-4D97-AF65-F5344CB8AC3E}">
        <p14:creationId xmlns:p14="http://schemas.microsoft.com/office/powerpoint/2010/main" val="263031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31840"/>
            <a:ext cx="12192000"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4799437" y="1633957"/>
            <a:ext cx="7267502" cy="2800767"/>
          </a:xfrm>
          <a:prstGeom prst="rect">
            <a:avLst/>
          </a:prstGeom>
          <a:noFill/>
        </p:spPr>
        <p:txBody>
          <a:bodyPr wrap="none" rtlCol="0">
            <a:spAutoFit/>
          </a:bodyPr>
          <a:lstStyle/>
          <a:p>
            <a:pPr algn="ctr"/>
            <a:r>
              <a:rPr lang="el-GR"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Γ. Προώθηση της </a:t>
            </a:r>
          </a:p>
          <a:p>
            <a:pPr algn="ctr"/>
            <a:r>
              <a:rPr lang="el-GR"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συνεργασίας </a:t>
            </a:r>
            <a:endParaRPr lang="en-US"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endParaRPr>
          </a:p>
          <a:p>
            <a:pPr algn="ctr"/>
            <a:r>
              <a:rPr lang="el-GR"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σχολείου – οικογένειας</a:t>
            </a:r>
            <a:r>
              <a:rPr lang="el-GR" sz="4400" spc="300">
                <a:latin typeface="Lato Heavy" panose="020F0502020204030203" pitchFamily="34" charset="0"/>
                <a:ea typeface="Lato Heavy" panose="020F0502020204030203" pitchFamily="34" charset="0"/>
                <a:cs typeface="Lato Heavy" panose="020F0502020204030203" pitchFamily="34" charset="0"/>
              </a:rPr>
              <a:t/>
            </a:r>
            <a:br>
              <a:rPr lang="el-GR" sz="4400" spc="300">
                <a:latin typeface="Lato Heavy" panose="020F0502020204030203" pitchFamily="34" charset="0"/>
                <a:ea typeface="Lato Heavy" panose="020F0502020204030203" pitchFamily="34" charset="0"/>
                <a:cs typeface="Lato Heavy" panose="020F0502020204030203" pitchFamily="34" charset="0"/>
              </a:rPr>
            </a:br>
            <a:endParaRPr lang="id-ID" sz="4400" spc="300">
              <a:latin typeface="Lato Heavy" panose="020F0502020204030203" pitchFamily="34" charset="0"/>
              <a:ea typeface="Lato Heavy" panose="020F0502020204030203" pitchFamily="34" charset="0"/>
              <a:cs typeface="Lato Heavy" panose="020F0502020204030203" pitchFamily="34" charset="0"/>
            </a:endParaRPr>
          </a:p>
        </p:txBody>
      </p:sp>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01" y="5911188"/>
            <a:ext cx="1697214" cy="449460"/>
          </a:xfrm>
          <a:prstGeom prst="rect">
            <a:avLst/>
          </a:prstGeom>
          <a:effectLst/>
        </p:spPr>
      </p:pic>
      <p:pic>
        <p:nvPicPr>
          <p:cNvPr id="12" name="Θέση εικόνας 11"/>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2" name="Εικόνα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827897" y="5831840"/>
            <a:ext cx="2302119" cy="749740"/>
          </a:xfrm>
          <a:prstGeom prst="rect">
            <a:avLst/>
          </a:prstGeom>
        </p:spPr>
      </p:pic>
    </p:spTree>
    <p:extLst>
      <p:ext uri="{BB962C8B-B14F-4D97-AF65-F5344CB8AC3E}">
        <p14:creationId xmlns:p14="http://schemas.microsoft.com/office/powerpoint/2010/main" val="1533445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754" y="2695074"/>
            <a:ext cx="4101100" cy="288757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3004458"/>
            <a:ext cx="4101100" cy="1890389"/>
          </a:xfrm>
          <a:prstGeom prst="rect">
            <a:avLst/>
          </a:prstGeom>
        </p:spPr>
        <p:txBody>
          <a:bodyPr wrap="square">
            <a:spAutoFit/>
          </a:bodyPr>
          <a:lstStyle/>
          <a:p>
            <a:pPr algn="just">
              <a:lnSpc>
                <a:spcPct val="150000"/>
              </a:lnSpc>
            </a:pPr>
            <a:r>
              <a:rPr lang="el-GR" sz="1600" u="sng">
                <a:solidFill>
                  <a:schemeClr val="bg1"/>
                </a:solidFill>
                <a:latin typeface="Lato" panose="020F0502020204030203" pitchFamily="34" charset="0"/>
                <a:ea typeface="Lato" panose="020F0502020204030203" pitchFamily="34" charset="0"/>
                <a:cs typeface="Lato" panose="020F0502020204030203" pitchFamily="34" charset="0"/>
              </a:rPr>
              <a:t>Οι εκπαιδευτικοί, ενθαρρύνοντας, με διάφορους τρόπους, την εμπλοκή των γονέων στη διαδικασία εκπαίδευσης των παιδιών τους, μπορούν να επιτύχουν την πρόοδο και ευημερία των παιδιών.</a:t>
            </a:r>
          </a:p>
        </p:txBody>
      </p:sp>
      <p:sp>
        <p:nvSpPr>
          <p:cNvPr id="6" name="TextBox 5"/>
          <p:cNvSpPr txBox="1"/>
          <p:nvPr/>
        </p:nvSpPr>
        <p:spPr>
          <a:xfrm>
            <a:off x="7749856" y="2269647"/>
            <a:ext cx="3046027" cy="523220"/>
          </a:xfrm>
          <a:prstGeom prst="rect">
            <a:avLst/>
          </a:prstGeom>
          <a:noFill/>
        </p:spPr>
        <p:txBody>
          <a:bodyPr wrap="none" rtlCol="0">
            <a:spAutoFit/>
          </a:bodyPr>
          <a:lstStyle/>
          <a:p>
            <a:r>
              <a:rPr lang="id-ID" sz="2800" spc="300">
                <a:solidFill>
                  <a:schemeClr val="bg1"/>
                </a:solidFill>
                <a:latin typeface="Lato Heavy" panose="020F0502020204030203" pitchFamily="34" charset="0"/>
                <a:ea typeface="Lato Heavy" panose="020F0502020204030203" pitchFamily="34" charset="0"/>
                <a:cs typeface="Lato Heavy" panose="020F0502020204030203" pitchFamily="34" charset="0"/>
              </a:rPr>
              <a:t>THE BOOK OF</a:t>
            </a:r>
          </a:p>
        </p:txBody>
      </p:sp>
      <p:sp>
        <p:nvSpPr>
          <p:cNvPr id="8" name="Rectangle 7"/>
          <p:cNvSpPr/>
          <p:nvPr/>
        </p:nvSpPr>
        <p:spPr>
          <a:xfrm>
            <a:off x="8048041" y="1502687"/>
            <a:ext cx="3978320" cy="5503494"/>
          </a:xfrm>
          <a:prstGeom prst="rect">
            <a:avLst/>
          </a:prstGeom>
        </p:spPr>
        <p:txBody>
          <a:bodyPr wrap="square">
            <a:spAutoFit/>
          </a:bodyPr>
          <a:lstStyle/>
          <a:p>
            <a:pPr algn="just">
              <a:lnSpc>
                <a:spcPct val="150000"/>
              </a:lnSpc>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Ένα από τα δύο πιο σημαντικά στοιχεία για τα πιο επιτυχημένα προγράμματα πρόληψης του εκφοβισμού είναι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η εμπλοκή και η εκπαίδευση των γονέων</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 σημαντικά μειωμένα αποτελέσματα </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θυματοποίησης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από σχολικό εκφοβισμό (μεγάλα μεγέθη επίδρασης). </a:t>
            </a:r>
          </a:p>
          <a:p>
            <a:pPr algn="just">
              <a:lnSpc>
                <a:spcPct val="150000"/>
              </a:lnSpc>
            </a:pPr>
            <a:endParaRPr lang="el-GR" sz="14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r>
              <a:rPr lang="el-GR" sz="12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Gaffney</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Ttofi</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&amp; </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Farrington</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2021)</a:t>
            </a:r>
          </a:p>
          <a:p>
            <a:pPr algn="r">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Είναι κρίσιμο να γίνει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εκπαίδευση του προσωπικού των σχολείων στις δεξιότητες επικοινωνίας με την οικογένεια.</a:t>
            </a:r>
          </a:p>
          <a:p>
            <a:pPr algn="just">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r>
              <a:rPr lang="el-GR" sz="12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Collier</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Keefe</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&amp; </a:t>
            </a:r>
            <a:r>
              <a:rPr lang="el-GR" sz="1200" err="1">
                <a:solidFill>
                  <a:srgbClr val="002060"/>
                </a:solidFill>
                <a:latin typeface="Lato" panose="020F0502020204030203" pitchFamily="34" charset="0"/>
                <a:ea typeface="Lato" panose="020F0502020204030203" pitchFamily="34" charset="0"/>
                <a:cs typeface="Lato" panose="020F0502020204030203" pitchFamily="34" charset="0"/>
              </a:rPr>
              <a:t>Hirrel</a:t>
            </a:r>
            <a:r>
              <a:rPr lang="el-GR" sz="1200">
                <a:solidFill>
                  <a:srgbClr val="002060"/>
                </a:solidFill>
                <a:latin typeface="Lato" panose="020F0502020204030203" pitchFamily="34" charset="0"/>
                <a:ea typeface="Lato" panose="020F0502020204030203" pitchFamily="34" charset="0"/>
                <a:cs typeface="Lato" panose="020F0502020204030203" pitchFamily="34" charset="0"/>
              </a:rPr>
              <a:t>, 2015)</a:t>
            </a:r>
          </a:p>
          <a:p>
            <a:pPr algn="r">
              <a:lnSpc>
                <a:spcPct val="150000"/>
              </a:lnSpc>
            </a:pPr>
            <a:endParaRPr lang="el-GR" sz="120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p:cNvSpPr/>
          <p:nvPr/>
        </p:nvSpPr>
        <p:spPr>
          <a:xfrm>
            <a:off x="4176607" y="158801"/>
            <a:ext cx="8015393" cy="1038338"/>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4295359" y="178427"/>
            <a:ext cx="8015393" cy="523220"/>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Σχολεία- Γονεϊκή εμπλοκή</a:t>
            </a:r>
          </a:p>
        </p:txBody>
      </p:sp>
      <p:pic>
        <p:nvPicPr>
          <p:cNvPr id="13" name="Εικόνα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2" name="Εικόνα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76607" y="1234864"/>
            <a:ext cx="3654294" cy="5492338"/>
          </a:xfrm>
          <a:prstGeom prst="rect">
            <a:avLst/>
          </a:prstGeom>
        </p:spPr>
      </p:pic>
      <p:pic>
        <p:nvPicPr>
          <p:cNvPr id="11" name="Εικόνα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7599" y="1103437"/>
            <a:ext cx="1425895" cy="399250"/>
          </a:xfrm>
          <a:prstGeom prst="rect">
            <a:avLst/>
          </a:prstGeom>
        </p:spPr>
      </p:pic>
    </p:spTree>
    <p:extLst>
      <p:ext uri="{BB962C8B-B14F-4D97-AF65-F5344CB8AC3E}">
        <p14:creationId xmlns:p14="http://schemas.microsoft.com/office/powerpoint/2010/main" val="2074068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749856" y="2269647"/>
            <a:ext cx="3046027" cy="523220"/>
          </a:xfrm>
          <a:prstGeom prst="rect">
            <a:avLst/>
          </a:prstGeom>
          <a:noFill/>
        </p:spPr>
        <p:txBody>
          <a:bodyPr wrap="none" rtlCol="0">
            <a:spAutoFit/>
          </a:bodyPr>
          <a:lstStyle/>
          <a:p>
            <a:r>
              <a:rPr lang="id-ID" sz="2800" spc="300">
                <a:solidFill>
                  <a:schemeClr val="bg1"/>
                </a:solidFill>
                <a:latin typeface="Lato Heavy" panose="020F0502020204030203" pitchFamily="34" charset="0"/>
                <a:ea typeface="Lato Heavy" panose="020F0502020204030203" pitchFamily="34" charset="0"/>
                <a:cs typeface="Lato Heavy" panose="020F0502020204030203" pitchFamily="34" charset="0"/>
              </a:rPr>
              <a:t>THE BOOK OF</a:t>
            </a:r>
          </a:p>
        </p:txBody>
      </p:sp>
      <p:sp>
        <p:nvSpPr>
          <p:cNvPr id="8" name="Rectangle 7"/>
          <p:cNvSpPr/>
          <p:nvPr/>
        </p:nvSpPr>
        <p:spPr>
          <a:xfrm>
            <a:off x="4516499" y="1539531"/>
            <a:ext cx="7335608" cy="5072607"/>
          </a:xfrm>
          <a:prstGeom prst="rect">
            <a:avLst/>
          </a:prstGeom>
        </p:spPr>
        <p:txBody>
          <a:bodyPr wrap="square">
            <a:spAutoFit/>
          </a:bodyPr>
          <a:lstStyle/>
          <a:p>
            <a:pPr marL="285750" indent="-285750" algn="just">
              <a:lnSpc>
                <a:spcPct val="150000"/>
              </a:lnSpc>
              <a:spcAft>
                <a:spcPts val="1200"/>
              </a:spcAft>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Παροχή </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επαρκών μέσων για τη στήριξη των γονέων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και την απόκτηση των απαραίτητων ικανοτήτων για την εκπλήρωση των ευθυνών τους έναντι των παιδιών τους.</a:t>
            </a:r>
          </a:p>
          <a:p>
            <a:pPr marL="285750" indent="-285750" algn="just">
              <a:lnSpc>
                <a:spcPct val="150000"/>
              </a:lnSpc>
              <a:spcAft>
                <a:spcPts val="1200"/>
              </a:spcAft>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Διοργάνωση </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επιμορφωτικών δράσεων κατάρτισης για εκπαιδευτικούς και γονείς από κοινού</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προκειμένου να επιτευχθεί αμοιβαία γνώση και κατανόηση, να </a:t>
            </a:r>
            <a:r>
              <a:rPr lang="el-GR" sz="1600" err="1">
                <a:solidFill>
                  <a:srgbClr val="002060"/>
                </a:solidFill>
                <a:latin typeface="Lato" panose="020F0502020204030203" pitchFamily="34" charset="0"/>
                <a:ea typeface="Lato" panose="020F0502020204030203" pitchFamily="34" charset="0"/>
                <a:cs typeface="Lato" panose="020F0502020204030203" pitchFamily="34" charset="0"/>
              </a:rPr>
              <a:t>οικοδομηθεί</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ένα κοινό σχέδιο προς το συμφέρον του παιδιού και να δοθεί η δυνατότητα στους επαγγελματίες που ασχολούνται με το παιδί  και να μάθουν τι βιώνουν αυτές οι οικογένειες.</a:t>
            </a:r>
          </a:p>
          <a:p>
            <a:pPr marL="285750" indent="-285750" algn="just">
              <a:lnSpc>
                <a:spcPct val="150000"/>
              </a:lnSpc>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Εξασφάλιση </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προσωπικής και συλλογικής υποστήριξης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για τους επαγγελματίες στο πεδίο προκειμένου να καταστούν πιο ικανοί στην εργασία με τις οικογένειες που βρίσκονται σε πολύ δύσκολες καταστάσεις.</a:t>
            </a:r>
          </a:p>
          <a:p>
            <a:pPr marL="285750" indent="-285750" algn="just">
              <a:lnSpc>
                <a:spcPct val="150000"/>
              </a:lnSpc>
              <a:buFont typeface="Wingdings" panose="05000000000000000000" pitchFamily="2" charset="2"/>
              <a:buChar char="ü"/>
            </a:pPr>
            <a:endParaRPr lang="el-GR" sz="1600">
              <a:solidFill>
                <a:srgbClr val="002060"/>
              </a:solidFill>
              <a:latin typeface="Lato" panose="020F0502020204030203" pitchFamily="34" charset="0"/>
              <a:ea typeface="Lato" panose="020F0502020204030203" pitchFamily="34" charset="0"/>
              <a:cs typeface="Lato" panose="020F0502020204030203" pitchFamily="34" charset="0"/>
            </a:endParaRPr>
          </a:p>
          <a:p>
            <a:pPr algn="r">
              <a:lnSpc>
                <a:spcPct val="150000"/>
              </a:lnSpc>
            </a:pPr>
            <a:r>
              <a:rPr lang="el-GR" sz="1200">
                <a:solidFill>
                  <a:srgbClr val="002060"/>
                </a:solidFill>
                <a:latin typeface="Lato" panose="020F0502020204030203" pitchFamily="34" charset="0"/>
                <a:ea typeface="Lato" panose="020F0502020204030203" pitchFamily="34" charset="0"/>
                <a:cs typeface="Lato" panose="020F0502020204030203" pitchFamily="34" charset="0"/>
              </a:rPr>
              <a:t>Council of Europe, 2006</a:t>
            </a:r>
          </a:p>
        </p:txBody>
      </p:sp>
      <p:sp>
        <p:nvSpPr>
          <p:cNvPr id="9" name="Rectangle 8"/>
          <p:cNvSpPr/>
          <p:nvPr/>
        </p:nvSpPr>
        <p:spPr>
          <a:xfrm>
            <a:off x="4176607" y="158801"/>
            <a:ext cx="8015393" cy="1038338"/>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4295359" y="178427"/>
            <a:ext cx="8015393" cy="646331"/>
          </a:xfrm>
          <a:prstGeom prst="rect">
            <a:avLst/>
          </a:prstGeom>
          <a:noFill/>
        </p:spPr>
        <p:txBody>
          <a:bodyPr wrap="square" rtlCol="0">
            <a:spAutoFit/>
          </a:bodyPr>
          <a:lstStyle/>
          <a:p>
            <a:pPr algn="ctr"/>
            <a:r>
              <a:rPr lang="el-GR" sz="36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Μέτρα υποστήριξης</a:t>
            </a:r>
          </a:p>
        </p:txBody>
      </p:sp>
      <p:pic>
        <p:nvPicPr>
          <p:cNvPr id="13" name="Εικόνα 1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10" name="Εικόνα 9">
            <a:extLst>
              <a:ext uri="{FF2B5EF4-FFF2-40B4-BE49-F238E27FC236}">
                <a16:creationId xmlns:a16="http://schemas.microsoft.com/office/drawing/2014/main" id="{FC71C307-766E-5582-651B-FED0AD131798}"/>
              </a:ext>
            </a:extLst>
          </p:cNvPr>
          <p:cNvPicPr>
            <a:picLocks noChangeAspect="1"/>
          </p:cNvPicPr>
          <p:nvPr/>
        </p:nvPicPr>
        <p:blipFill>
          <a:blip r:embed="rId4"/>
          <a:stretch>
            <a:fillRect/>
          </a:stretch>
        </p:blipFill>
        <p:spPr>
          <a:xfrm>
            <a:off x="73385" y="1539531"/>
            <a:ext cx="4353878" cy="5029710"/>
          </a:xfrm>
          <a:prstGeom prst="rect">
            <a:avLst/>
          </a:prstGeom>
        </p:spPr>
      </p:pic>
      <p:pic>
        <p:nvPicPr>
          <p:cNvPr id="11" name="Εικόνα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7599" y="1021391"/>
            <a:ext cx="1425895" cy="399250"/>
          </a:xfrm>
          <a:prstGeom prst="rect">
            <a:avLst/>
          </a:prstGeom>
        </p:spPr>
      </p:pic>
    </p:spTree>
    <p:extLst>
      <p:ext uri="{BB962C8B-B14F-4D97-AF65-F5344CB8AC3E}">
        <p14:creationId xmlns:p14="http://schemas.microsoft.com/office/powerpoint/2010/main" val="89272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pic>
        <p:nvPicPr>
          <p:cNvPr id="15" name="Θέση εικόνας 14" descr="Εικόνα που περιέχει απόδειξη, κείμενο, έδαφος, έπιπλα&#10;&#10;Περιγραφή που δημιουργήθηκε αυτόματα">
            <a:extLst>
              <a:ext uri="{FF2B5EF4-FFF2-40B4-BE49-F238E27FC236}">
                <a16:creationId xmlns:a16="http://schemas.microsoft.com/office/drawing/2014/main" id="{EE33BE15-B1F1-3771-BDBF-BBB8E4D3D01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a:fillRect/>
          </a:stretch>
        </p:blipFill>
        <p:spPr>
          <a:xfrm>
            <a:off x="0" y="0"/>
            <a:ext cx="4424083" cy="6858000"/>
          </a:xfrm>
          <a:prstGeom prst="rect">
            <a:avLst/>
          </a:prstGeom>
        </p:spPr>
      </p:pic>
      <p:sp>
        <p:nvSpPr>
          <p:cNvPr id="12" name="Isosceles Triangle 11"/>
          <p:cNvSpPr/>
          <p:nvPr/>
        </p:nvSpPr>
        <p:spPr>
          <a:xfrm rot="10800000">
            <a:off x="8002080" y="4113846"/>
            <a:ext cx="466486" cy="2958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p:cNvSpPr txBox="1"/>
          <p:nvPr/>
        </p:nvSpPr>
        <p:spPr>
          <a:xfrm>
            <a:off x="5470043" y="4672820"/>
            <a:ext cx="5728388" cy="1815882"/>
          </a:xfrm>
          <a:prstGeom prst="rect">
            <a:avLst/>
          </a:prstGeom>
          <a:noFill/>
        </p:spPr>
        <p:txBody>
          <a:bodyPr wrap="square" lIns="91440" tIns="45720" rIns="91440" bIns="45720" rtlCol="0" anchor="t">
            <a:spAutoFit/>
          </a:bodyPr>
          <a:lstStyle/>
          <a:p>
            <a:pPr algn="ctr"/>
            <a:r>
              <a:rPr lang="el-GR" sz="2800" b="1">
                <a:ea typeface="Lato"/>
                <a:cs typeface="Lato"/>
              </a:rPr>
              <a:t>ΘΕΜΑΤΙΚΗ ΕΝΟΤΗΤΑ</a:t>
            </a:r>
          </a:p>
          <a:p>
            <a:pPr algn="ctr"/>
            <a:endParaRPr lang="el-GR" sz="2800" b="1">
              <a:ea typeface="Lato" panose="020F0502020204030203" pitchFamily="34" charset="0"/>
              <a:cs typeface="Lato" panose="020F0502020204030203" pitchFamily="34" charset="0"/>
            </a:endParaRPr>
          </a:p>
          <a:p>
            <a:pPr algn="ctr"/>
            <a:r>
              <a:rPr lang="el-GR" sz="2800" b="1">
                <a:ea typeface="Lato" panose="020F0502020204030203" pitchFamily="34" charset="0"/>
                <a:cs typeface="Lato" panose="020F0502020204030203" pitchFamily="34" charset="0"/>
              </a:rPr>
              <a:t>Στρατηγικές για την Προώθηση της Συνεργασίας Σχολείου-Οικογένειας</a:t>
            </a:r>
          </a:p>
        </p:txBody>
      </p:sp>
      <p:pic>
        <p:nvPicPr>
          <p:cNvPr id="6" name="Εικόνα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07969" y="349475"/>
            <a:ext cx="2466975" cy="650151"/>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831045" y="1888185"/>
            <a:ext cx="4808555" cy="1346395"/>
          </a:xfrm>
          <a:prstGeom prst="rect">
            <a:avLst/>
          </a:prstGeom>
        </p:spPr>
      </p:pic>
    </p:spTree>
    <p:extLst>
      <p:ext uri="{BB962C8B-B14F-4D97-AF65-F5344CB8AC3E}">
        <p14:creationId xmlns:p14="http://schemas.microsoft.com/office/powerpoint/2010/main" val="1268213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13755" y="1567361"/>
            <a:ext cx="7279574" cy="3238900"/>
          </a:xfrm>
          <a:prstGeom prst="rect">
            <a:avLst/>
          </a:prstGeom>
        </p:spPr>
        <p:txBody>
          <a:bodyPr wrap="square" lIns="91440" tIns="45720" rIns="91440" bIns="45720" anchor="t">
            <a:spAutoFit/>
          </a:bodyPr>
          <a:lstStyle/>
          <a:p>
            <a:pPr>
              <a:lnSpc>
                <a:spcPct val="150000"/>
              </a:lnSpc>
            </a:pPr>
            <a:r>
              <a:rPr lang="el-GR" sz="2800" b="1" dirty="0">
                <a:solidFill>
                  <a:srgbClr val="FF0000"/>
                </a:solidFill>
                <a:latin typeface="Lato"/>
                <a:ea typeface="Lato"/>
                <a:cs typeface="Lato"/>
              </a:rPr>
              <a:t>ΕΡΩΤΗΜΑ 3</a:t>
            </a:r>
          </a:p>
          <a:p>
            <a:pPr>
              <a:lnSpc>
                <a:spcPct val="150000"/>
              </a:lnSpc>
            </a:pPr>
            <a:r>
              <a:rPr lang="el-GR" sz="2800" dirty="0">
                <a:solidFill>
                  <a:srgbClr val="002060"/>
                </a:solidFill>
                <a:latin typeface="Lato"/>
                <a:ea typeface="Lato"/>
                <a:cs typeface="Lato"/>
              </a:rPr>
              <a:t>Ας κατονομάσουμε μερικά εμπόδια στη συνεργασία σχολείου – οικογένειας…</a:t>
            </a:r>
            <a:endParaRPr lang="en-US" sz="2800" dirty="0">
              <a:solidFill>
                <a:srgbClr val="002060"/>
              </a:solidFill>
              <a:latin typeface="Lato"/>
              <a:ea typeface="Lato"/>
              <a:cs typeface="Lato"/>
            </a:endParaRPr>
          </a:p>
          <a:p>
            <a:pPr>
              <a:lnSpc>
                <a:spcPct val="150000"/>
              </a:lnSpc>
            </a:pPr>
            <a:endParaRPr lang="el-GR" sz="28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l-GR" sz="28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79412" y="5935745"/>
            <a:ext cx="1425895" cy="399250"/>
          </a:xfrm>
          <a:prstGeom prst="rect">
            <a:avLst/>
          </a:prstGeom>
        </p:spPr>
      </p:pic>
    </p:spTree>
    <p:extLst>
      <p:ext uri="{BB962C8B-B14F-4D97-AF65-F5344CB8AC3E}">
        <p14:creationId xmlns:p14="http://schemas.microsoft.com/office/powerpoint/2010/main" val="1916969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398980" y="497352"/>
            <a:ext cx="7094348" cy="4832861"/>
          </a:xfrm>
          <a:prstGeom prst="rect">
            <a:avLst/>
          </a:prstGeom>
        </p:spPr>
        <p:txBody>
          <a:bodyPr wrap="square" lIns="91440" tIns="45720" rIns="91440" bIns="45720" anchor="t">
            <a:spAutoFit/>
          </a:bodyPr>
          <a:lstStyle/>
          <a:p>
            <a:pPr>
              <a:lnSpc>
                <a:spcPct val="150000"/>
              </a:lnSpc>
            </a:pPr>
            <a:r>
              <a:rPr lang="el-GR" sz="2800" b="1" dirty="0">
                <a:solidFill>
                  <a:srgbClr val="FF0000"/>
                </a:solidFill>
                <a:latin typeface="Lato" panose="020F0502020204030203" pitchFamily="34" charset="0"/>
                <a:ea typeface="Lato" panose="020F0502020204030203" pitchFamily="34" charset="0"/>
                <a:cs typeface="Lato" panose="020F0502020204030203" pitchFamily="34" charset="0"/>
              </a:rPr>
              <a:t>3. Εμπόδια</a:t>
            </a:r>
          </a:p>
          <a:p>
            <a:pPr>
              <a:lnSpc>
                <a:spcPct val="150000"/>
              </a:lnSpc>
            </a:pPr>
            <a:endParaRPr lang="el-GR" sz="2000" b="1" dirty="0">
              <a:solidFill>
                <a:srgbClr val="FF0000"/>
              </a:solidFill>
              <a:latin typeface="Lato" panose="020F0502020204030203" pitchFamily="34" charset="0"/>
              <a:ea typeface="Lato" panose="020F0502020204030203" pitchFamily="34" charset="0"/>
              <a:cs typeface="Lato" panose="020F0502020204030203" pitchFamily="34" charset="0"/>
            </a:endParaRPr>
          </a:p>
          <a:p>
            <a:pPr marL="285750" indent="-285750">
              <a:lnSpc>
                <a:spcPct val="150000"/>
              </a:lnSpc>
              <a:buFont typeface="Arial" panose="020B0604020202020204" pitchFamily="34" charset="0"/>
              <a:buChar char="•"/>
            </a:pPr>
            <a:r>
              <a:rPr lang="el-GR" sz="2000" dirty="0">
                <a:solidFill>
                  <a:srgbClr val="002060"/>
                </a:solidFill>
                <a:latin typeface="Lato"/>
                <a:ea typeface="Lato"/>
                <a:cs typeface="Lato"/>
              </a:rPr>
              <a:t>Παράπονα και απαιτήσεις γονέων</a:t>
            </a:r>
          </a:p>
          <a:p>
            <a:pPr marL="285750" indent="-285750">
              <a:lnSpc>
                <a:spcPct val="150000"/>
              </a:lnSpc>
              <a:buFont typeface="Arial" panose="020B0604020202020204" pitchFamily="34" charset="0"/>
              <a:buChar char="•"/>
            </a:pPr>
            <a:r>
              <a:rPr lang="el-GR" sz="2000" dirty="0">
                <a:solidFill>
                  <a:srgbClr val="002060"/>
                </a:solidFill>
                <a:latin typeface="Lato"/>
                <a:ea typeface="Lato"/>
                <a:cs typeface="Lato"/>
              </a:rPr>
              <a:t>Ψυχική ανθεκτικότητα γονέων &amp; εκπαιδευτικών</a:t>
            </a:r>
          </a:p>
          <a:p>
            <a:pPr marL="285750" indent="-285750">
              <a:lnSpc>
                <a:spcPct val="150000"/>
              </a:lnSpc>
              <a:buFont typeface="Arial" panose="020B0604020202020204" pitchFamily="34" charset="0"/>
              <a:buChar char="•"/>
            </a:pPr>
            <a:r>
              <a:rPr lang="el-GR" sz="2000" dirty="0">
                <a:solidFill>
                  <a:srgbClr val="002060"/>
                </a:solidFill>
                <a:latin typeface="Lato" panose="020F0502020204030203" pitchFamily="34" charset="0"/>
                <a:ea typeface="Lato" panose="020F0502020204030203" pitchFamily="34" charset="0"/>
                <a:cs typeface="Lato" panose="020F0502020204030203" pitchFamily="34" charset="0"/>
              </a:rPr>
              <a:t>Αρνητική κουλτούρα συνεργασίας σχολείου-οικογένειας (</a:t>
            </a:r>
            <a:r>
              <a:rPr lang="el-GR" sz="2000" dirty="0" err="1">
                <a:solidFill>
                  <a:srgbClr val="002060"/>
                </a:solidFill>
                <a:latin typeface="Lato" panose="020F0502020204030203" pitchFamily="34" charset="0"/>
                <a:ea typeface="Lato" panose="020F0502020204030203" pitchFamily="34" charset="0"/>
                <a:cs typeface="Lato" panose="020F0502020204030203" pitchFamily="34" charset="0"/>
              </a:rPr>
              <a:t>Τσιμπιδάκη</a:t>
            </a:r>
            <a:r>
              <a:rPr lang="el-GR" sz="2000" dirty="0">
                <a:solidFill>
                  <a:srgbClr val="002060"/>
                </a:solidFill>
                <a:latin typeface="Lato" panose="020F0502020204030203" pitchFamily="34" charset="0"/>
                <a:ea typeface="Lato" panose="020F0502020204030203" pitchFamily="34" charset="0"/>
                <a:cs typeface="Lato" panose="020F0502020204030203" pitchFamily="34" charset="0"/>
              </a:rPr>
              <a:t>, 2011)</a:t>
            </a:r>
          </a:p>
          <a:p>
            <a:pPr marL="285750" indent="-285750">
              <a:lnSpc>
                <a:spcPct val="150000"/>
              </a:lnSpc>
              <a:buFont typeface="Arial" panose="020B0604020202020204" pitchFamily="34" charset="0"/>
              <a:buChar char="•"/>
            </a:pPr>
            <a:r>
              <a:rPr lang="el-GR" sz="2000" dirty="0">
                <a:solidFill>
                  <a:srgbClr val="002060"/>
                </a:solidFill>
                <a:latin typeface="Lato"/>
                <a:ea typeface="Lato"/>
                <a:cs typeface="Lato"/>
              </a:rPr>
              <a:t>Οι γονείς θεωρούνται συχνά ως μέρος του προβλήματος από τους/τις εκπαιδευτικούς</a:t>
            </a:r>
          </a:p>
          <a:p>
            <a:pPr marL="285750" indent="-285750">
              <a:lnSpc>
                <a:spcPct val="150000"/>
              </a:lnSpc>
              <a:buFont typeface="Arial" panose="020B0604020202020204" pitchFamily="34" charset="0"/>
              <a:buChar char="•"/>
            </a:pPr>
            <a:r>
              <a:rPr lang="el-GR" sz="2000" dirty="0">
                <a:solidFill>
                  <a:srgbClr val="002060"/>
                </a:solidFill>
                <a:latin typeface="Lato"/>
                <a:ea typeface="Lato"/>
                <a:cs typeface="Lato"/>
              </a:rPr>
              <a:t>Έλλειψη ολιστικής προσέγγισης</a:t>
            </a:r>
          </a:p>
          <a:p>
            <a:pPr marL="285750" indent="-285750">
              <a:lnSpc>
                <a:spcPct val="150000"/>
              </a:lnSpc>
              <a:buFont typeface="Arial" panose="020B0604020202020204" pitchFamily="34" charset="0"/>
              <a:buChar char="•"/>
            </a:pPr>
            <a:r>
              <a:rPr lang="el-GR" sz="2000" dirty="0">
                <a:solidFill>
                  <a:srgbClr val="002060"/>
                </a:solidFill>
                <a:latin typeface="Lato"/>
                <a:ea typeface="Lato"/>
                <a:cs typeface="Lato"/>
              </a:rPr>
              <a:t>Έλλειψη κατάλληλης επιμόρφωσης</a:t>
            </a: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95174" y="5961398"/>
            <a:ext cx="1425895" cy="399250"/>
          </a:xfrm>
          <a:prstGeom prst="rect">
            <a:avLst/>
          </a:prstGeom>
        </p:spPr>
      </p:pic>
    </p:spTree>
    <p:extLst>
      <p:ext uri="{BB962C8B-B14F-4D97-AF65-F5344CB8AC3E}">
        <p14:creationId xmlns:p14="http://schemas.microsoft.com/office/powerpoint/2010/main" val="1237421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17490" y="349218"/>
            <a:ext cx="8674510" cy="1058812"/>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317599" y="1595021"/>
            <a:ext cx="11489509" cy="5583708"/>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Ατομικά χαρακτηριστικά παιδιού</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ηλικία</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(εντονότερη εμπλοκή κατά τα πρώτα χρόνια φοίτησης, σταδιακά μειώνεται),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φύλο</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(γονείς των αγοριών εμπλέκονται περισσότερο στην εκπαιδευτική διαδικασία από τους γονείς των κοριτσιών),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μαθησιακές ανάγκες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(εντονότερη εμπλοκή όταν η ανατροφοδότηση για την επίδοση από το σχολείο είναι αρνητική / μειώνεται η εμπλοκή όταν η ανατροφοδότηση είναι θετική) </a:t>
            </a:r>
          </a:p>
          <a:p>
            <a:pPr marL="285750" indent="-285750" algn="just">
              <a:lnSpc>
                <a:spcPct val="150000"/>
              </a:lnSpc>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Στάσεις – προσδοκίες γονέων</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εκπαιδευτική εμπειρία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(γονείς που είχαν αρνητικές εμπειρίες ως μαθητές/</a:t>
            </a:r>
            <a:r>
              <a:rPr lang="el-GR" sz="1600" err="1">
                <a:solidFill>
                  <a:srgbClr val="002060"/>
                </a:solidFill>
                <a:latin typeface="Lato" panose="020F0502020204030203" pitchFamily="34" charset="0"/>
                <a:ea typeface="Lato" panose="020F0502020204030203" pitchFamily="34" charset="0"/>
                <a:cs typeface="Lato" panose="020F0502020204030203" pitchFamily="34" charset="0"/>
              </a:rPr>
              <a:t>τριες</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από την εκπαίδευση μπορεί να είναι επιφυλακτικοί ή και να απέχουν),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κοινωνικο-μορφωτικό επίπεδο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(εντονότερη εμπλοκή σε υψηλό-μεσαίο)</a:t>
            </a:r>
          </a:p>
          <a:p>
            <a:pPr marL="285750" indent="-285750" algn="just">
              <a:lnSpc>
                <a:spcPct val="150000"/>
              </a:lnSpc>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Εξωτερικές συνθήκες</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αντικειμενικές δυσκολίες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(σοβαρά βιοποριστικά προβλήματα, μονογονεϊκότητα, απουσία χρόνου λόγω φόρτου εργασίας και εργασιακού ωραρίου, διαφορές σε γλωσσικό-πολιτισμικό επίπεδο)</a:t>
            </a:r>
          </a:p>
          <a:p>
            <a:pPr marL="285750" indent="-285750" algn="just">
              <a:lnSpc>
                <a:spcPct val="150000"/>
              </a:lnSpc>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Στάσεις – προσδοκίες εκπαιδευτικών</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αρνητικές πεποιθήσεις</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τεχνοκρατική θεώρηση </a:t>
            </a:r>
            <a:r>
              <a:rPr lang="el-GR" sz="1600" err="1">
                <a:solidFill>
                  <a:srgbClr val="002060"/>
                </a:solidFill>
                <a:latin typeface="Lato" panose="020F0502020204030203" pitchFamily="34" charset="0"/>
                <a:ea typeface="Lato" panose="020F0502020204030203" pitchFamily="34" charset="0"/>
                <a:cs typeface="Lato" panose="020F0502020204030203" pitchFamily="34" charset="0"/>
              </a:rPr>
              <a:t>εκπ</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600" err="1">
                <a:solidFill>
                  <a:srgbClr val="002060"/>
                </a:solidFill>
                <a:latin typeface="Lato" panose="020F0502020204030203" pitchFamily="34" charset="0"/>
                <a:ea typeface="Lato" panose="020F0502020204030203" pitchFamily="34" charset="0"/>
                <a:cs typeface="Lato" panose="020F0502020204030203" pitchFamily="34" charset="0"/>
              </a:rPr>
              <a:t>κού</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έργου («προσωπικά» προβλήματα των μαθητών/τριών και των γονέων θεωρούνται προσωπική υπόθεση των ίδιων και η ενασχόληση με αυτά δεν αποτελεί υποχρέωση των εκπαιδευτικών) </a:t>
            </a:r>
          </a:p>
          <a:p>
            <a:pPr marL="285750" indent="-285750" algn="just">
              <a:lnSpc>
                <a:spcPct val="150000"/>
              </a:lnSpc>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Ιδιαίτερα χαρακτηριστικά σχολικής μονάδας</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αναλογία μαθητών-εκπαιδευτικών</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δυσκολία πρόσβασης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στο σχολείο,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σχολικό κλίμα</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600" u="sng">
                <a:solidFill>
                  <a:srgbClr val="002060"/>
                </a:solidFill>
                <a:latin typeface="Lato" panose="020F0502020204030203" pitchFamily="34" charset="0"/>
                <a:ea typeface="Lato" panose="020F0502020204030203" pitchFamily="34" charset="0"/>
                <a:cs typeface="Lato" panose="020F0502020204030203" pitchFamily="34" charset="0"/>
              </a:rPr>
              <a:t>στάση διεύθυνσης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απέναντι στη γονεϊκή εμπλοκή  </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Μπόνια</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κ.α., 2008; </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Μπρούζος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2009; Πνευματικός κ. ά. 2008)</a:t>
            </a:r>
          </a:p>
          <a:p>
            <a:pPr marL="285750" indent="-285750" algn="just">
              <a:lnSpc>
                <a:spcPct val="150000"/>
              </a:lnSpc>
              <a:buFont typeface="Wingdings" panose="05000000000000000000" pitchFamily="2" charset="2"/>
              <a:buChar char="ü"/>
            </a:pPr>
            <a:endParaRPr lang="el-GR" sz="1600">
              <a:solidFill>
                <a:srgbClr val="002060"/>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p:cNvSpPr txBox="1"/>
          <p:nvPr/>
        </p:nvSpPr>
        <p:spPr>
          <a:xfrm>
            <a:off x="3728551" y="647791"/>
            <a:ext cx="7682168" cy="707886"/>
          </a:xfrm>
          <a:prstGeom prst="rect">
            <a:avLst/>
          </a:prstGeom>
          <a:noFill/>
        </p:spPr>
        <p:txBody>
          <a:bodyPr wrap="none" rtlCol="0">
            <a:spAutoFit/>
          </a:bodyPr>
          <a:lstStyle/>
          <a:p>
            <a:r>
              <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Παράγοντες που επηρεάζουν </a:t>
            </a:r>
          </a:p>
          <a:p>
            <a:r>
              <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τη διάθεση συνεργασίας εκ μέρους των γονέων</a:t>
            </a:r>
            <a:endParaRPr lang="id-ID"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1" name="Εικόνα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7" name="Εικόνα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1065615"/>
            <a:ext cx="1425895" cy="399250"/>
          </a:xfrm>
          <a:prstGeom prst="rect">
            <a:avLst/>
          </a:prstGeom>
        </p:spPr>
      </p:pic>
    </p:spTree>
    <p:extLst>
      <p:ext uri="{BB962C8B-B14F-4D97-AF65-F5344CB8AC3E}">
        <p14:creationId xmlns:p14="http://schemas.microsoft.com/office/powerpoint/2010/main" val="135697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31840"/>
            <a:ext cx="12192000"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5209078" y="1750179"/>
            <a:ext cx="5521448" cy="1569660"/>
          </a:xfrm>
          <a:prstGeom prst="rect">
            <a:avLst/>
          </a:prstGeom>
          <a:noFill/>
        </p:spPr>
        <p:txBody>
          <a:bodyPr wrap="none" rtlCol="0">
            <a:spAutoFit/>
          </a:bodyPr>
          <a:lstStyle/>
          <a:p>
            <a:r>
              <a:rPr lang="el-GR" sz="48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Δ. Πρωτόκολλα </a:t>
            </a:r>
            <a:r>
              <a:rPr lang="el-GR" sz="4800" spc="300">
                <a:latin typeface="Lato Heavy" panose="020F0502020204030203" pitchFamily="34" charset="0"/>
                <a:ea typeface="Lato Heavy" panose="020F0502020204030203" pitchFamily="34" charset="0"/>
                <a:cs typeface="Lato Heavy" panose="020F0502020204030203" pitchFamily="34" charset="0"/>
              </a:rPr>
              <a:t/>
            </a:r>
            <a:br>
              <a:rPr lang="el-GR" sz="4800" spc="300">
                <a:latin typeface="Lato Heavy" panose="020F0502020204030203" pitchFamily="34" charset="0"/>
                <a:ea typeface="Lato Heavy" panose="020F0502020204030203" pitchFamily="34" charset="0"/>
                <a:cs typeface="Lato Heavy" panose="020F0502020204030203" pitchFamily="34" charset="0"/>
              </a:rPr>
            </a:br>
            <a:endParaRPr lang="id-ID" sz="4800" spc="300">
              <a:latin typeface="Lato Heavy" panose="020F0502020204030203" pitchFamily="34" charset="0"/>
              <a:ea typeface="Lato Heavy" panose="020F0502020204030203" pitchFamily="34" charset="0"/>
              <a:cs typeface="Lato Heavy" panose="020F0502020204030203" pitchFamily="34" charset="0"/>
            </a:endParaRPr>
          </a:p>
        </p:txBody>
      </p:sp>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01" y="5911188"/>
            <a:ext cx="1697214" cy="449460"/>
          </a:xfrm>
          <a:prstGeom prst="rect">
            <a:avLst/>
          </a:prstGeom>
          <a:effectLst/>
        </p:spPr>
      </p:pic>
      <p:pic>
        <p:nvPicPr>
          <p:cNvPr id="12" name="Θέση εικόνας 11"/>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14219" y="5961398"/>
            <a:ext cx="1425895" cy="399250"/>
          </a:xfrm>
          <a:prstGeom prst="rect">
            <a:avLst/>
          </a:prstGeom>
        </p:spPr>
      </p:pic>
    </p:spTree>
    <p:extLst>
      <p:ext uri="{BB962C8B-B14F-4D97-AF65-F5344CB8AC3E}">
        <p14:creationId xmlns:p14="http://schemas.microsoft.com/office/powerpoint/2010/main" val="1784523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47502" y="1908909"/>
            <a:ext cx="7583054" cy="4089133"/>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ü"/>
            </a:pP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Τακτική επικοινωνία και συνεργασία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σχολείου - οικογένειας για σχεδιασμό κοινών δράσεων.  </a:t>
            </a:r>
          </a:p>
          <a:p>
            <a:pPr marL="285750" indent="-285750" algn="just">
              <a:lnSpc>
                <a:spcPct val="150000"/>
              </a:lnSpc>
              <a:spcBef>
                <a:spcPts val="600"/>
              </a:spcBef>
              <a:spcAft>
                <a:spcPts val="600"/>
              </a:spcAft>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Εκπαίδευση – </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επιμόρφωση των γονέων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στην ευαισθητοποίησή τους και τη διαχείριση της συμπεριφοράς. </a:t>
            </a:r>
          </a:p>
          <a:p>
            <a:pPr marL="285750" indent="-285750" algn="just">
              <a:lnSpc>
                <a:spcPct val="150000"/>
              </a:lnSpc>
              <a:spcBef>
                <a:spcPts val="600"/>
              </a:spcBef>
              <a:spcAft>
                <a:spcPts val="600"/>
              </a:spcAft>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Συμβουλευτική στους γονείς των μαθητών/τριών </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που διατρέχουν υψηλό κίνδυνο</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 στο να εμπλακούν σε περιστατικά Ε.ΒΙ.Ε. </a:t>
            </a:r>
          </a:p>
          <a:p>
            <a:pPr marL="285750" indent="-285750" algn="just">
              <a:spcBef>
                <a:spcPts val="600"/>
              </a:spcBef>
              <a:spcAft>
                <a:spcPts val="600"/>
              </a:spcAft>
              <a:buFont typeface="Wingdings" panose="05000000000000000000" pitchFamily="2" charset="2"/>
              <a:buChar char="ü"/>
            </a:pPr>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Συμμετοχή εκπροσώπων του Συλλόγου Γονέων/Κηδεμόνων σε επιτροπές και σε </a:t>
            </a:r>
            <a:r>
              <a:rPr lang="el-GR" sz="1600" b="1" err="1">
                <a:solidFill>
                  <a:srgbClr val="002060"/>
                </a:solidFill>
                <a:latin typeface="Lato" panose="020F0502020204030203" pitchFamily="34" charset="0"/>
                <a:ea typeface="Lato" panose="020F0502020204030203" pitchFamily="34" charset="0"/>
                <a:cs typeface="Lato" panose="020F0502020204030203" pitchFamily="34" charset="0"/>
              </a:rPr>
              <a:t>συνδιοργάνωση</a:t>
            </a:r>
            <a:r>
              <a:rPr lang="el-GR" sz="1600" b="1">
                <a:solidFill>
                  <a:srgbClr val="002060"/>
                </a:solidFill>
                <a:latin typeface="Lato" panose="020F0502020204030203" pitchFamily="34" charset="0"/>
                <a:ea typeface="Lato" panose="020F0502020204030203" pitchFamily="34" charset="0"/>
                <a:cs typeface="Lato" panose="020F0502020204030203" pitchFamily="34" charset="0"/>
              </a:rPr>
              <a:t>   εκδηλώσεων – δράσεων </a:t>
            </a:r>
            <a:r>
              <a:rPr lang="el-GR" sz="1600">
                <a:solidFill>
                  <a:srgbClr val="002060"/>
                </a:solidFill>
                <a:latin typeface="Lato" panose="020F0502020204030203" pitchFamily="34" charset="0"/>
                <a:ea typeface="Lato" panose="020F0502020204030203" pitchFamily="34" charset="0"/>
                <a:cs typeface="Lato" panose="020F0502020204030203" pitchFamily="34" charset="0"/>
              </a:rPr>
              <a:t>του σχολείου</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a:t>
            </a:r>
          </a:p>
          <a:p>
            <a:pPr algn="just">
              <a:spcBef>
                <a:spcPts val="600"/>
              </a:spcBef>
              <a:spcAft>
                <a:spcPts val="600"/>
              </a:spcAft>
            </a:pPr>
            <a:r>
              <a:rPr lang="el-GR" sz="900">
                <a:solidFill>
                  <a:srgbClr val="002060"/>
                </a:solidFill>
                <a:latin typeface="Lato" panose="020F0502020204030203" pitchFamily="34" charset="0"/>
                <a:ea typeface="Lato" panose="020F0502020204030203" pitchFamily="34" charset="0"/>
                <a:cs typeface="Lato" panose="020F0502020204030203" pitchFamily="34" charset="0"/>
              </a:rPr>
              <a:t> Αντωνίου Α.-Σ., </a:t>
            </a:r>
            <a:r>
              <a:rPr lang="el-GR" sz="90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90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Α. (2024). Πρωτόκολλο Πρόληψης </a:t>
            </a:r>
            <a:r>
              <a:rPr lang="el-GR" sz="90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(Ε.ΒΙ.Ε.). (</a:t>
            </a:r>
            <a:r>
              <a:rPr lang="el-GR" sz="90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90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90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ΠΡΟΛΗΨΗΣ</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Μέτρα πρόληψης Ενδοσχολικής Βίας και Εκφοβισμού σε επίπεδο γονέων/κηδεμόνων</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47672" y="5935745"/>
            <a:ext cx="1425895" cy="399250"/>
          </a:xfrm>
          <a:prstGeom prst="rect">
            <a:avLst/>
          </a:prstGeom>
        </p:spPr>
      </p:pic>
    </p:spTree>
    <p:extLst>
      <p:ext uri="{BB962C8B-B14F-4D97-AF65-F5344CB8AC3E}">
        <p14:creationId xmlns:p14="http://schemas.microsoft.com/office/powerpoint/2010/main" val="2985488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5360" y="349218"/>
            <a:ext cx="7406640" cy="1058812"/>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4994802" y="342778"/>
            <a:ext cx="6591869" cy="1569660"/>
          </a:xfrm>
          <a:prstGeom prst="rect">
            <a:avLst/>
          </a:prstGeom>
          <a:noFill/>
        </p:spPr>
        <p:txBody>
          <a:bodyPr wrap="none" rtlCol="0">
            <a:spAutoFit/>
          </a:bodyPr>
          <a:lstStyle/>
          <a:p>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Μέτρα πρόληψης </a:t>
            </a:r>
          </a:p>
          <a:p>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σε επίπεδο γονέων/κηδεμόνων</a:t>
            </a:r>
          </a:p>
          <a:p>
            <a:r>
              <a:rPr lang="el-GR" sz="16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		(Ζηλιασκοπούλου, 2014)</a:t>
            </a:r>
            <a:r>
              <a:rPr lang="el-GR"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endParaRPr lang="id-ID"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1" name="Εικόνα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4047162496"/>
              </p:ext>
            </p:extLst>
          </p:nvPr>
        </p:nvGraphicFramePr>
        <p:xfrm>
          <a:off x="-618773" y="1376592"/>
          <a:ext cx="8863613" cy="5481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Εικόνα 5"/>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523123" y="2076450"/>
            <a:ext cx="3187700" cy="4781550"/>
          </a:xfrm>
          <a:prstGeom prst="rect">
            <a:avLst/>
          </a:prstGeom>
        </p:spPr>
      </p:pic>
      <p:pic>
        <p:nvPicPr>
          <p:cNvPr id="8" name="Εικόνα 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17599" y="977342"/>
            <a:ext cx="1425895" cy="399250"/>
          </a:xfrm>
          <a:prstGeom prst="rect">
            <a:avLst/>
          </a:prstGeom>
        </p:spPr>
      </p:pic>
    </p:spTree>
    <p:extLst>
      <p:ext uri="{BB962C8B-B14F-4D97-AF65-F5344CB8AC3E}">
        <p14:creationId xmlns:p14="http://schemas.microsoft.com/office/powerpoint/2010/main" val="3993511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5360" y="349218"/>
            <a:ext cx="7406640" cy="1058812"/>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4969042" y="432338"/>
            <a:ext cx="76794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300" normalizeH="0" baseline="0"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Μέτρα πρόληψης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300" normalizeH="0" baseline="0" noProof="0">
                <a:ln>
                  <a:noFill/>
                </a:ln>
                <a:solidFill>
                  <a:prstClr val="white"/>
                </a:solidFill>
                <a:effectLst/>
                <a:uLnTx/>
                <a:uFillTx/>
                <a:latin typeface="Lato Heavy" panose="020F0502020204030203" pitchFamily="34" charset="0"/>
                <a:ea typeface="Lato Heavy" panose="020F0502020204030203" pitchFamily="34" charset="0"/>
                <a:cs typeface="Lato Heavy" panose="020F0502020204030203" pitchFamily="34" charset="0"/>
              </a:rPr>
              <a:t>σε επίπεδο γονέων/κηδεμόνων</a:t>
            </a:r>
          </a:p>
          <a:p>
            <a:r>
              <a:rPr lang="el-GR" sz="16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		(Ζηλιασκοπούλου, 2014)</a:t>
            </a:r>
            <a:r>
              <a:rPr lang="el-GR"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endParaRPr lang="id-ID" sz="4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1" name="Εικόνα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graphicFrame>
        <p:nvGraphicFramePr>
          <p:cNvPr id="13" name="Content Placeholder 3"/>
          <p:cNvGraphicFramePr>
            <a:graphicFrameLocks/>
          </p:cNvGraphicFramePr>
          <p:nvPr>
            <p:extLst>
              <p:ext uri="{D42A27DB-BD31-4B8C-83A1-F6EECF244321}">
                <p14:modId xmlns:p14="http://schemas.microsoft.com/office/powerpoint/2010/main" val="443137451"/>
              </p:ext>
            </p:extLst>
          </p:nvPr>
        </p:nvGraphicFramePr>
        <p:xfrm>
          <a:off x="-960121" y="1408030"/>
          <a:ext cx="9483244" cy="5449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Εικόνα 3"/>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8294522" y="2005567"/>
            <a:ext cx="3440278" cy="4852433"/>
          </a:xfrm>
          <a:prstGeom prst="rect">
            <a:avLst/>
          </a:prstGeom>
        </p:spPr>
      </p:pic>
      <p:pic>
        <p:nvPicPr>
          <p:cNvPr id="8" name="Εικόνα 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31470" y="1017543"/>
            <a:ext cx="1425895" cy="399250"/>
          </a:xfrm>
          <a:prstGeom prst="rect">
            <a:avLst/>
          </a:prstGeom>
        </p:spPr>
      </p:pic>
    </p:spTree>
    <p:extLst>
      <p:ext uri="{BB962C8B-B14F-4D97-AF65-F5344CB8AC3E}">
        <p14:creationId xmlns:p14="http://schemas.microsoft.com/office/powerpoint/2010/main" val="221907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63154" y="2161549"/>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p:nvSpPr>
        <p:spPr>
          <a:xfrm>
            <a:off x="6463154" y="5138720"/>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6463154" y="3659355"/>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6801092" y="2138304"/>
            <a:ext cx="4584332" cy="369332"/>
          </a:xfrm>
          <a:prstGeom prst="rect">
            <a:avLst/>
          </a:prstGeom>
          <a:noFill/>
        </p:spPr>
        <p:txBody>
          <a:bodyPr wrap="none" rtlCol="0">
            <a:spAutoFit/>
          </a:bodyPr>
          <a:lstStyle/>
          <a:p>
            <a:r>
              <a:rPr lang="el-GR"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ΕΝΕΡΓΗ ΣΥΜΜΕΤΟΧΗ ΓΟΝΕΩΝ </a:t>
            </a:r>
          </a:p>
        </p:txBody>
      </p:sp>
      <p:sp>
        <p:nvSpPr>
          <p:cNvPr id="11" name="Rectangle 10"/>
          <p:cNvSpPr/>
          <p:nvPr/>
        </p:nvSpPr>
        <p:spPr>
          <a:xfrm>
            <a:off x="6887688" y="3972427"/>
            <a:ext cx="5304312" cy="830997"/>
          </a:xfrm>
          <a:prstGeom prst="rect">
            <a:avLst/>
          </a:prstGeom>
        </p:spPr>
        <p:txBody>
          <a:bodyPr wrap="square">
            <a:spAutoFit/>
          </a:bodyPr>
          <a:lstStyle/>
          <a:p>
            <a:pPr>
              <a:lnSpc>
                <a:spcPct val="150000"/>
              </a:lnSpc>
            </a:pPr>
            <a:r>
              <a:rPr lang="el-GR" sz="1600">
                <a:solidFill>
                  <a:schemeClr val="accent3">
                    <a:lumMod val="50000"/>
                  </a:schemeClr>
                </a:solidFill>
                <a:latin typeface="Lato" panose="020F0502020204030203" pitchFamily="34" charset="0"/>
                <a:ea typeface="Lato" panose="020F0502020204030203" pitchFamily="34" charset="0"/>
                <a:cs typeface="Lato" panose="020F0502020204030203" pitchFamily="34" charset="0"/>
              </a:rPr>
              <a:t>η τακτική ενημέρωση και η από κοινού διαμόρφωση είναι αναγκαίες</a:t>
            </a:r>
          </a:p>
        </p:txBody>
      </p:sp>
      <p:sp>
        <p:nvSpPr>
          <p:cNvPr id="12" name="TextBox 11"/>
          <p:cNvSpPr txBox="1"/>
          <p:nvPr/>
        </p:nvSpPr>
        <p:spPr>
          <a:xfrm>
            <a:off x="6819369" y="3588156"/>
            <a:ext cx="5468548" cy="369332"/>
          </a:xfrm>
          <a:prstGeom prst="rect">
            <a:avLst/>
          </a:prstGeom>
          <a:noFill/>
        </p:spPr>
        <p:txBody>
          <a:bodyPr wrap="none" rtlCol="0">
            <a:spAutoFit/>
          </a:bodyPr>
          <a:lstStyle/>
          <a:p>
            <a:r>
              <a:rPr lang="el-GR"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ΠΡΟΓΡΑΜΜΑΤΙΣΜΟΣ ΣΥΝΑΝΤΗΣΕΩΝ </a:t>
            </a:r>
          </a:p>
        </p:txBody>
      </p:sp>
      <p:sp>
        <p:nvSpPr>
          <p:cNvPr id="13" name="Rectangle 12"/>
          <p:cNvSpPr/>
          <p:nvPr/>
        </p:nvSpPr>
        <p:spPr>
          <a:xfrm>
            <a:off x="6801092" y="5476658"/>
            <a:ext cx="5390908" cy="782394"/>
          </a:xfrm>
          <a:prstGeom prst="rect">
            <a:avLst/>
          </a:prstGeom>
        </p:spPr>
        <p:txBody>
          <a:bodyPr wrap="square">
            <a:spAutoFit/>
          </a:bodyPr>
          <a:lstStyle/>
          <a:p>
            <a:pPr>
              <a:lnSpc>
                <a:spcPct val="150000"/>
              </a:lnSpc>
            </a:pPr>
            <a:r>
              <a:rPr lang="el-GR" sz="1600">
                <a:solidFill>
                  <a:schemeClr val="accent3">
                    <a:lumMod val="50000"/>
                  </a:schemeClr>
                </a:solidFill>
                <a:latin typeface="Lato" panose="020F0502020204030203" pitchFamily="34" charset="0"/>
                <a:ea typeface="Lato" panose="020F0502020204030203" pitchFamily="34" charset="0"/>
                <a:cs typeface="Lato" panose="020F0502020204030203" pitchFamily="34" charset="0"/>
              </a:rPr>
              <a:t>μεταξύ</a:t>
            </a:r>
            <a:r>
              <a:rPr lang="el-GR" sz="90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l-GR" sz="1600">
                <a:solidFill>
                  <a:schemeClr val="accent3">
                    <a:lumMod val="50000"/>
                  </a:schemeClr>
                </a:solidFill>
                <a:latin typeface="Lato" panose="020F0502020204030203" pitchFamily="34" charset="0"/>
                <a:ea typeface="Lato" panose="020F0502020204030203" pitchFamily="34" charset="0"/>
                <a:cs typeface="Lato" panose="020F0502020204030203" pitchFamily="34" charset="0"/>
              </a:rPr>
              <a:t>εκπαιδευτικών</a:t>
            </a:r>
            <a:r>
              <a:rPr lang="el-GR" sz="90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 </a:t>
            </a:r>
            <a:r>
              <a:rPr lang="el-GR" sz="1600">
                <a:solidFill>
                  <a:schemeClr val="accent3">
                    <a:lumMod val="50000"/>
                  </a:schemeClr>
                </a:solidFill>
                <a:latin typeface="Lato" panose="020F0502020204030203" pitchFamily="34" charset="0"/>
                <a:ea typeface="Lato" panose="020F0502020204030203" pitchFamily="34" charset="0"/>
                <a:cs typeface="Lato" panose="020F0502020204030203" pitchFamily="34" charset="0"/>
              </a:rPr>
              <a:t>για συνεκτικό και υποστηρικτικό περιβάλλον</a:t>
            </a:r>
          </a:p>
        </p:txBody>
      </p:sp>
      <p:sp>
        <p:nvSpPr>
          <p:cNvPr id="14" name="TextBox 13"/>
          <p:cNvSpPr txBox="1"/>
          <p:nvPr/>
        </p:nvSpPr>
        <p:spPr>
          <a:xfrm>
            <a:off x="6801092" y="5109234"/>
            <a:ext cx="3756798" cy="369332"/>
          </a:xfrm>
          <a:prstGeom prst="rect">
            <a:avLst/>
          </a:prstGeom>
          <a:noFill/>
        </p:spPr>
        <p:txBody>
          <a:bodyPr wrap="none" rtlCol="0">
            <a:spAutoFit/>
          </a:bodyPr>
          <a:lstStyle/>
          <a:p>
            <a:r>
              <a:rPr lang="el-GR"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ΣΥΝΕΠΕΙΣ ΠΡΟΣΕΓΓΙΣΕΙΣ </a:t>
            </a:r>
          </a:p>
        </p:txBody>
      </p:sp>
      <p:sp>
        <p:nvSpPr>
          <p:cNvPr id="15" name="Rectangle 14"/>
          <p:cNvSpPr/>
          <p:nvPr/>
        </p:nvSpPr>
        <p:spPr>
          <a:xfrm>
            <a:off x="6887688" y="2501423"/>
            <a:ext cx="4790797" cy="830997"/>
          </a:xfrm>
          <a:prstGeom prst="rect">
            <a:avLst/>
          </a:prstGeom>
        </p:spPr>
        <p:txBody>
          <a:bodyPr wrap="square">
            <a:spAutoFit/>
          </a:bodyPr>
          <a:lstStyle/>
          <a:p>
            <a:pPr>
              <a:lnSpc>
                <a:spcPct val="150000"/>
              </a:lnSpc>
            </a:pPr>
            <a:r>
              <a:rPr lang="el-GR" sz="1600">
                <a:solidFill>
                  <a:schemeClr val="accent3">
                    <a:lumMod val="50000"/>
                  </a:schemeClr>
                </a:solidFill>
                <a:latin typeface="Lato" panose="020F0502020204030203" pitchFamily="34" charset="0"/>
                <a:ea typeface="Lato" panose="020F0502020204030203" pitchFamily="34" charset="0"/>
                <a:cs typeface="Lato" panose="020F0502020204030203" pitchFamily="34" charset="0"/>
              </a:rPr>
              <a:t>με χαρακτηριστικά τη θετική ενίσχυση και τη συνέπεια στο μήνυμα</a:t>
            </a:r>
          </a:p>
        </p:txBody>
      </p:sp>
      <p:sp>
        <p:nvSpPr>
          <p:cNvPr id="16" name="Rectangle 15"/>
          <p:cNvSpPr/>
          <p:nvPr/>
        </p:nvSpPr>
        <p:spPr>
          <a:xfrm>
            <a:off x="6463154" y="383229"/>
            <a:ext cx="5542307"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p:nvSpPr>
        <p:spPr>
          <a:xfrm>
            <a:off x="6904935" y="750965"/>
            <a:ext cx="4756302" cy="461665"/>
          </a:xfrm>
          <a:prstGeom prst="rect">
            <a:avLst/>
          </a:prstGeom>
          <a:noFill/>
        </p:spPr>
        <p:txBody>
          <a:bodyPr wrap="none" rtlCol="0">
            <a:spAutoFit/>
          </a:bodyPr>
          <a:lstStyle/>
          <a:p>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Η αρχή της επικοινωνίας</a:t>
            </a:r>
            <a:endParaRPr lang="id-ID"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9" name="Εικόνα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7" name="Εικόνα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6141" y="2138304"/>
            <a:ext cx="6152042" cy="4101361"/>
          </a:xfrm>
          <a:prstGeom prst="rect">
            <a:avLst/>
          </a:prstGeom>
        </p:spPr>
      </p:pic>
      <p:pic>
        <p:nvPicPr>
          <p:cNvPr id="18" name="Εικόνα 1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599" y="1109214"/>
            <a:ext cx="1425895" cy="399250"/>
          </a:xfrm>
          <a:prstGeom prst="rect">
            <a:avLst/>
          </a:prstGeom>
        </p:spPr>
      </p:pic>
    </p:spTree>
    <p:extLst>
      <p:ext uri="{BB962C8B-B14F-4D97-AF65-F5344CB8AC3E}">
        <p14:creationId xmlns:p14="http://schemas.microsoft.com/office/powerpoint/2010/main" val="168976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63154" y="2161549"/>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p:nvSpPr>
        <p:spPr>
          <a:xfrm>
            <a:off x="6463154" y="5138720"/>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6463154" y="3659355"/>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6906063" y="2068366"/>
            <a:ext cx="4398384" cy="461665"/>
          </a:xfrm>
          <a:prstGeom prst="rect">
            <a:avLst/>
          </a:prstGeom>
          <a:noFill/>
        </p:spPr>
        <p:txBody>
          <a:bodyPr wrap="none" rtlCol="0">
            <a:spAutoFit/>
          </a:bodyPr>
          <a:lstStyle/>
          <a:p>
            <a:r>
              <a:rPr lang="el-GR" sz="2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ΗΜΕΡΙΔΕΣ/ΕΡΓΑΣΤΗΡΙΑ</a:t>
            </a:r>
          </a:p>
        </p:txBody>
      </p:sp>
      <p:sp>
        <p:nvSpPr>
          <p:cNvPr id="12" name="TextBox 11"/>
          <p:cNvSpPr txBox="1"/>
          <p:nvPr/>
        </p:nvSpPr>
        <p:spPr>
          <a:xfrm>
            <a:off x="6906063" y="3566714"/>
            <a:ext cx="5210081" cy="461665"/>
          </a:xfrm>
          <a:prstGeom prst="rect">
            <a:avLst/>
          </a:prstGeom>
          <a:noFill/>
        </p:spPr>
        <p:txBody>
          <a:bodyPr wrap="none" rtlCol="0">
            <a:spAutoFit/>
          </a:bodyPr>
          <a:lstStyle/>
          <a:p>
            <a:r>
              <a:rPr lang="el-GR" sz="2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ΑΝΕΠΙΣΗΜΕΣ ΣΥΝΑΝΤΗΣΕΙΣ</a:t>
            </a:r>
          </a:p>
        </p:txBody>
      </p:sp>
      <p:sp>
        <p:nvSpPr>
          <p:cNvPr id="14" name="TextBox 13"/>
          <p:cNvSpPr txBox="1"/>
          <p:nvPr/>
        </p:nvSpPr>
        <p:spPr>
          <a:xfrm>
            <a:off x="6906063" y="4830635"/>
            <a:ext cx="4945511" cy="830997"/>
          </a:xfrm>
          <a:prstGeom prst="rect">
            <a:avLst/>
          </a:prstGeom>
          <a:noFill/>
        </p:spPr>
        <p:txBody>
          <a:bodyPr wrap="square" rtlCol="0">
            <a:spAutoFit/>
          </a:bodyPr>
          <a:lstStyle/>
          <a:p>
            <a:r>
              <a:rPr lang="el-GR" sz="2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ΣΥΝΕΡΓΑΣΙΑ </a:t>
            </a:r>
          </a:p>
          <a:p>
            <a:r>
              <a:rPr lang="el-GR" sz="24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ΤΜΗΜΑΤΩΝ-ΤΑΞΕΩΝ</a:t>
            </a:r>
          </a:p>
        </p:txBody>
      </p:sp>
      <p:sp>
        <p:nvSpPr>
          <p:cNvPr id="16" name="Rectangle 15"/>
          <p:cNvSpPr/>
          <p:nvPr/>
        </p:nvSpPr>
        <p:spPr>
          <a:xfrm>
            <a:off x="6096000" y="421552"/>
            <a:ext cx="5542307"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p:nvSpPr>
        <p:spPr>
          <a:xfrm>
            <a:off x="6827837" y="734703"/>
            <a:ext cx="4476610" cy="461665"/>
          </a:xfrm>
          <a:prstGeom prst="rect">
            <a:avLst/>
          </a:prstGeom>
          <a:noFill/>
        </p:spPr>
        <p:txBody>
          <a:bodyPr wrap="none" rtlCol="0">
            <a:spAutoFit/>
          </a:bodyPr>
          <a:lstStyle/>
          <a:p>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Ευκαιρίες επικοινωνίας</a:t>
            </a:r>
            <a:endParaRPr lang="id-ID"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9" name="Εικόνα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2" name="Εικόνα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2185372"/>
            <a:ext cx="5273746" cy="3291286"/>
          </a:xfrm>
          <a:prstGeom prst="rect">
            <a:avLst/>
          </a:prstGeom>
        </p:spPr>
      </p:pic>
      <p:pic>
        <p:nvPicPr>
          <p:cNvPr id="13" name="Εικόνα 1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599" y="1020121"/>
            <a:ext cx="1425895" cy="399250"/>
          </a:xfrm>
          <a:prstGeom prst="rect">
            <a:avLst/>
          </a:prstGeom>
        </p:spPr>
      </p:pic>
    </p:spTree>
    <p:extLst>
      <p:ext uri="{BB962C8B-B14F-4D97-AF65-F5344CB8AC3E}">
        <p14:creationId xmlns:p14="http://schemas.microsoft.com/office/powerpoint/2010/main" val="54006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7678057"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47502" y="1761304"/>
            <a:ext cx="7583054" cy="4689297"/>
          </a:xfrm>
          <a:prstGeom prst="rect">
            <a:avLst/>
          </a:prstGeom>
        </p:spPr>
        <p:txBody>
          <a:bodyPr wrap="square">
            <a:spAutoFit/>
          </a:bodyPr>
          <a:lstStyle/>
          <a:p>
            <a:pPr algn="just">
              <a:spcBef>
                <a:spcPts val="600"/>
              </a:spcBef>
              <a:spcAft>
                <a:spcPts val="600"/>
              </a:spcAft>
            </a:pP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ΠΡΩΤΟΒΑΘΜΙΑ ΕΚΠΑΙΔΕΥΣΗ</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Συνάντηση/ενημέρωση με τους γονείς </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που προέβησαν στην αναφορά, με τους γονείς του/της μαθητή/</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τριας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σε ρόλο θύτη, με τους γονείς του ενισχυτή ή/και του βοηθού/συνεργού εκείνων που άσκησαν </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Βία και Εκφοβισμό.</a:t>
            </a:r>
          </a:p>
          <a:p>
            <a:pPr algn="just">
              <a:spcBef>
                <a:spcPts val="600"/>
              </a:spcBef>
              <a:spcAft>
                <a:spcPts val="600"/>
              </a:spcAft>
            </a:pPr>
            <a:r>
              <a:rPr lang="el-GR" sz="1400" b="1" u="sng">
                <a:solidFill>
                  <a:srgbClr val="002060"/>
                </a:solidFill>
                <a:latin typeface="Lato" panose="020F0502020204030203" pitchFamily="34" charset="0"/>
                <a:ea typeface="Lato" panose="020F0502020204030203" pitchFamily="34" charset="0"/>
                <a:cs typeface="Lato" panose="020F0502020204030203" pitchFamily="34" charset="0"/>
              </a:rPr>
              <a:t>Ο/Η αρμόδιος/α εκπαιδευτικός επικοινωνεί το συντομότερο με τους γονείς των παιδιών που ενεπλάκησαν</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Σε περιπτώσεις που έχει προκληθεί σωματική βλάβη, έντονη ψυχική δυσφορία ή καταστροφή/κλοπή προσωπικών αντικειμένων, είναι απαραίτητο η επικοινωνία να γίνει άμεσα. </a:t>
            </a:r>
          </a:p>
          <a:p>
            <a:pPr algn="just">
              <a:spcBef>
                <a:spcPts val="600"/>
              </a:spcBef>
              <a:spcAft>
                <a:spcPts val="600"/>
              </a:spcAft>
            </a:pP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ΔΕΥΤΕΡΟΒΑΘΜΙΑ ΕΚΠΑΙΔΕΥΣΗ</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u="sng">
                <a:solidFill>
                  <a:srgbClr val="002060"/>
                </a:solidFill>
                <a:latin typeface="Lato" panose="020F0502020204030203" pitchFamily="34" charset="0"/>
                <a:ea typeface="Lato" panose="020F0502020204030203" pitchFamily="34" charset="0"/>
                <a:cs typeface="Lato" panose="020F0502020204030203" pitchFamily="34" charset="0"/>
              </a:rPr>
              <a:t>Η επικοινωνία με τους γονείς γίνεται από τον/τη Διευθυντή/</a:t>
            </a:r>
            <a:r>
              <a:rPr lang="el-GR" sz="1400" u="sng" err="1">
                <a:solidFill>
                  <a:srgbClr val="002060"/>
                </a:solidFill>
                <a:latin typeface="Lato" panose="020F0502020204030203" pitchFamily="34" charset="0"/>
                <a:ea typeface="Lato" panose="020F0502020204030203" pitchFamily="34" charset="0"/>
                <a:cs typeface="Lato" panose="020F0502020204030203" pitchFamily="34" charset="0"/>
              </a:rPr>
              <a:t>ντρια</a:t>
            </a:r>
            <a:r>
              <a:rPr lang="el-GR" sz="1400" u="sng">
                <a:solidFill>
                  <a:srgbClr val="002060"/>
                </a:solidFill>
                <a:latin typeface="Lato" panose="020F0502020204030203" pitchFamily="34" charset="0"/>
                <a:ea typeface="Lato" panose="020F0502020204030203" pitchFamily="34" charset="0"/>
                <a:cs typeface="Lato" panose="020F0502020204030203" pitchFamily="34" charset="0"/>
              </a:rPr>
              <a:t> και τον Σύμβουλο Σχολικής Ζωής.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Πρώτιστο μέλημα της ομάδας διαχείρισης του περιστατικού Ε.ΒΙ.Ε. είναι η ασφάλεια του/της μαθητή/</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τριας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σε ρόλο θύματος. Επιβάλλεται όμως οι διαδικασίες να ακολουθούνται με προσοχή, ώστε να αποφευχθεί η περαιτέρω </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στοχοποίησή</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του/της.</a:t>
            </a:r>
          </a:p>
          <a:p>
            <a:pPr algn="just">
              <a:spcBef>
                <a:spcPts val="600"/>
              </a:spcBef>
              <a:spcAft>
                <a:spcPts val="600"/>
              </a:spcAft>
            </a:pPr>
            <a:r>
              <a:rPr lang="el-GR" sz="100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a:solidFill>
                  <a:srgbClr val="002060"/>
                </a:solidFill>
                <a:latin typeface="Lato" panose="020F0502020204030203" pitchFamily="34" charset="0"/>
                <a:ea typeface="Lato" panose="020F0502020204030203" pitchFamily="34" charset="0"/>
                <a:cs typeface="Lato" panose="020F0502020204030203" pitchFamily="34" charset="0"/>
              </a:rPr>
              <a:t> Α. (2024). </a:t>
            </a:r>
            <a:r>
              <a:rPr lang="el-GR" sz="1000" i="1">
                <a:solidFill>
                  <a:srgbClr val="002060"/>
                </a:solidFill>
                <a:latin typeface="Lato" panose="020F0502020204030203" pitchFamily="34" charset="0"/>
                <a:ea typeface="Lato" panose="020F0502020204030203" pitchFamily="34" charset="0"/>
                <a:cs typeface="Lato" panose="020F0502020204030203" pitchFamily="34" charset="0"/>
              </a:rPr>
              <a:t>Πρωτόκολλο Διαχείρισης </a:t>
            </a:r>
            <a:r>
              <a:rPr lang="el-GR" sz="1000" i="1"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i="1">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(Ε.ΒΙ.Ε.). </a:t>
            </a:r>
            <a:r>
              <a:rPr lang="el-GR" sz="10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00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p>
          <a:p>
            <a:pPr algn="just">
              <a:spcBef>
                <a:spcPts val="600"/>
              </a:spcBef>
              <a:spcAft>
                <a:spcPts val="600"/>
              </a:spcAft>
            </a:pPr>
            <a:endParaRPr lang="el-GR" sz="10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spcBef>
                <a:spcPts val="600"/>
              </a:spcBef>
              <a:spcAft>
                <a:spcPts val="600"/>
              </a:spcAft>
            </a:pPr>
            <a:endParaRPr lang="el-GR" sz="16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ΔΙΑΧΕΙΡΙΣΗΣ</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1071448" y="943700"/>
            <a:ext cx="6096000" cy="400110"/>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ΒΗΜΑ 1:  ΔΙΕΡΕΥΝΗΣΗ ΤΟΥ ΠΕΡΙΣΤΑΤΙΚΟΥ </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1145078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3" name="TextBox 12"/>
          <p:cNvSpPr txBox="1"/>
          <p:nvPr/>
        </p:nvSpPr>
        <p:spPr>
          <a:xfrm>
            <a:off x="1390504" y="2083433"/>
            <a:ext cx="4179151" cy="954107"/>
          </a:xfrm>
          <a:prstGeom prst="rect">
            <a:avLst/>
          </a:prstGeom>
          <a:noFill/>
        </p:spPr>
        <p:txBody>
          <a:bodyPr wrap="square" rtlCol="0">
            <a:spAutoFit/>
          </a:bodyPr>
          <a:lstStyle/>
          <a:p>
            <a:pPr algn="ctr"/>
            <a:r>
              <a:rPr lang="el-GR" sz="2800" b="1">
                <a:solidFill>
                  <a:srgbClr val="FF0000"/>
                </a:solidFill>
                <a:ea typeface="Lato" panose="020F0502020204030203" pitchFamily="34" charset="0"/>
                <a:cs typeface="Lato" panose="020F0502020204030203" pitchFamily="34" charset="0"/>
              </a:rPr>
              <a:t>Δομή Παρουσίασης</a:t>
            </a:r>
            <a:endParaRPr lang="en-US" sz="2800" b="1">
              <a:solidFill>
                <a:srgbClr val="FF0000"/>
              </a:solidFill>
              <a:ea typeface="Lato" panose="020F0502020204030203" pitchFamily="34" charset="0"/>
              <a:cs typeface="Lato" panose="020F0502020204030203" pitchFamily="34" charset="0"/>
            </a:endParaRPr>
          </a:p>
          <a:p>
            <a:pPr algn="ctr"/>
            <a:endParaRPr lang="id-ID" sz="2800" b="1">
              <a:ea typeface="Lato" panose="020F0502020204030203" pitchFamily="34" charset="0"/>
              <a:cs typeface="Lato" panose="020F0502020204030203" pitchFamily="34" charset="0"/>
            </a:endParaRPr>
          </a:p>
        </p:txBody>
      </p:sp>
      <p:pic>
        <p:nvPicPr>
          <p:cNvPr id="6" name="Εικόνα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9382" y="273132"/>
            <a:ext cx="3230698" cy="851424"/>
          </a:xfrm>
          <a:prstGeom prst="rect">
            <a:avLst/>
          </a:prstGeom>
        </p:spPr>
      </p:pic>
      <p:pic>
        <p:nvPicPr>
          <p:cNvPr id="8" name="Εικόνα 7"/>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1121" y="4261756"/>
            <a:ext cx="6421121" cy="2595525"/>
          </a:xfrm>
          <a:prstGeom prst="rect">
            <a:avLst/>
          </a:prstGeom>
        </p:spPr>
      </p:pic>
      <p:sp>
        <p:nvSpPr>
          <p:cNvPr id="2" name="TextBox 1"/>
          <p:cNvSpPr txBox="1"/>
          <p:nvPr/>
        </p:nvSpPr>
        <p:spPr>
          <a:xfrm>
            <a:off x="6433128" y="1036992"/>
            <a:ext cx="5427023" cy="3785652"/>
          </a:xfrm>
          <a:prstGeom prst="rect">
            <a:avLst/>
          </a:prstGeom>
          <a:noFill/>
        </p:spPr>
        <p:txBody>
          <a:bodyPr wrap="square" lIns="91440" tIns="45720" rIns="91440" bIns="45720" rtlCol="0" anchor="t">
            <a:spAutoFit/>
          </a:bodyPr>
          <a:lstStyle/>
          <a:p>
            <a:r>
              <a:rPr lang="el-GR" sz="2400" b="1" dirty="0"/>
              <a:t>Α. Θετική </a:t>
            </a:r>
            <a:r>
              <a:rPr lang="el-GR" sz="2400" b="1" dirty="0" err="1"/>
              <a:t>γονεϊκότητα</a:t>
            </a:r>
            <a:r>
              <a:rPr lang="el-GR" sz="2400" b="1" dirty="0"/>
              <a:t> και </a:t>
            </a:r>
            <a:r>
              <a:rPr lang="el-GR" sz="2400" b="1" dirty="0" err="1"/>
              <a:t>γονεϊκή</a:t>
            </a:r>
            <a:r>
              <a:rPr lang="el-GR" sz="2400" b="1" dirty="0"/>
              <a:t> εμπλοκή</a:t>
            </a:r>
          </a:p>
          <a:p>
            <a:endParaRPr lang="el-GR" sz="2400" b="1" dirty="0"/>
          </a:p>
          <a:p>
            <a:r>
              <a:rPr lang="el-GR" sz="2400" b="1" dirty="0"/>
              <a:t>Β. Συνεργασία σχολείου – οικογένειας</a:t>
            </a:r>
          </a:p>
          <a:p>
            <a:endParaRPr lang="el-GR" sz="2400" b="1" dirty="0"/>
          </a:p>
          <a:p>
            <a:r>
              <a:rPr lang="el-GR" sz="2400" b="1" dirty="0"/>
              <a:t>Γ. Προώθηση της συνεργασίας </a:t>
            </a:r>
            <a:endParaRPr lang="en-US" sz="2400" b="1" dirty="0"/>
          </a:p>
          <a:p>
            <a:r>
              <a:rPr lang="en-US" sz="2400" b="1" dirty="0"/>
              <a:t>     </a:t>
            </a:r>
            <a:r>
              <a:rPr lang="el-GR" sz="2400" b="1" dirty="0"/>
              <a:t>σχολείου – οικογένειας</a:t>
            </a:r>
          </a:p>
          <a:p>
            <a:endParaRPr lang="el-GR" sz="2400" b="1" dirty="0"/>
          </a:p>
          <a:p>
            <a:r>
              <a:rPr lang="el-GR" sz="2400" b="1" dirty="0"/>
              <a:t>Δ. Πρωτόκολλα</a:t>
            </a:r>
          </a:p>
          <a:p>
            <a:endParaRPr lang="el-GR" sz="2400" b="1" dirty="0"/>
          </a:p>
        </p:txBody>
      </p:sp>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993158" y="5830305"/>
            <a:ext cx="2728311" cy="763926"/>
          </a:xfrm>
          <a:prstGeom prst="rect">
            <a:avLst/>
          </a:prstGeom>
        </p:spPr>
      </p:pic>
    </p:spTree>
    <p:extLst>
      <p:ext uri="{BB962C8B-B14F-4D97-AF65-F5344CB8AC3E}">
        <p14:creationId xmlns:p14="http://schemas.microsoft.com/office/powerpoint/2010/main" val="269535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927829"/>
            <a:ext cx="12144498" cy="2346796"/>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ü"/>
            </a:pP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Συνεκτιμώντας τις πληροφορίες που έχουν συλλεχθεί, o/η Διευθυντής/</a:t>
            </a:r>
            <a:r>
              <a:rPr lang="el-GR" sz="1400" b="1" err="1">
                <a:solidFill>
                  <a:srgbClr val="002060"/>
                </a:solidFill>
                <a:latin typeface="Lato" panose="020F0502020204030203" pitchFamily="34" charset="0"/>
                <a:ea typeface="Lato" panose="020F0502020204030203" pitchFamily="34" charset="0"/>
                <a:cs typeface="Lato" panose="020F0502020204030203" pitchFamily="34" charset="0"/>
              </a:rPr>
              <a:t>ντρια</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του σχολείου και ο/η αρμόδιος/α εκπαιδευτικός στην περίπτωση Πρωτοβάθμιας Εκπαίδευσης ή ο/η Διευθυντής/</a:t>
            </a:r>
            <a:r>
              <a:rPr lang="el-GR" sz="1400" b="1" err="1">
                <a:solidFill>
                  <a:srgbClr val="002060"/>
                </a:solidFill>
                <a:latin typeface="Lato" panose="020F0502020204030203" pitchFamily="34" charset="0"/>
                <a:ea typeface="Lato" panose="020F0502020204030203" pitchFamily="34" charset="0"/>
                <a:cs typeface="Lato" panose="020F0502020204030203" pitchFamily="34" charset="0"/>
              </a:rPr>
              <a:t>ντρια</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και ο/η Σύμβουλος Σχολικής Ζωής στην περίπτωση της Δευτεροβάθμιας Εκπαίδευσης αποφασίζουν από κοινού την ενδεδειγμένη διαχείριση του περιστατικού, ανάλογα με το επίπεδο σοβαρότητάς του (ήπιο, μέτριο ή σοβαρό).</a:t>
            </a:r>
          </a:p>
          <a:p>
            <a:pPr marL="285750" indent="-285750" algn="just">
              <a:lnSpc>
                <a:spcPct val="150000"/>
              </a:lnSpc>
              <a:spcBef>
                <a:spcPts val="600"/>
              </a:spcBef>
              <a:spcAft>
                <a:spcPts val="600"/>
              </a:spcAft>
              <a:buFont typeface="Wingdings" panose="05000000000000000000" pitchFamily="2" charset="2"/>
              <a:buChar char="ü"/>
            </a:pP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Καλό είναι να λαμβάνεται υπόψη η συχνότητα και η μορφή/μορφές της Ε.ΒΙ.Ε. σε σχέση με τις συνέπειες που έχει στον/στη μαθητή/</a:t>
            </a:r>
            <a:r>
              <a:rPr lang="el-GR" sz="1400" b="1" err="1">
                <a:solidFill>
                  <a:srgbClr val="002060"/>
                </a:solidFill>
                <a:latin typeface="Lato" panose="020F0502020204030203" pitchFamily="34" charset="0"/>
                <a:ea typeface="Lato" panose="020F0502020204030203" pitchFamily="34" charset="0"/>
                <a:cs typeface="Lato" panose="020F0502020204030203" pitchFamily="34" charset="0"/>
              </a:rPr>
              <a:t>τρια</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σε ρόλο θύματος. </a:t>
            </a:r>
          </a:p>
          <a:p>
            <a:pPr algn="just">
              <a:lnSpc>
                <a:spcPct val="150000"/>
              </a:lnSpc>
              <a:spcBef>
                <a:spcPts val="600"/>
              </a:spcBef>
              <a:spcAft>
                <a:spcPts val="600"/>
              </a:spcAft>
            </a:pPr>
            <a:endParaRPr lang="el-GR" sz="16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16" name="Εικόνα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78282" y="5812378"/>
            <a:ext cx="721355" cy="626522"/>
          </a:xfrm>
          <a:prstGeom prst="rect">
            <a:avLst/>
          </a:prstGeom>
        </p:spPr>
      </p:pic>
      <p:pic>
        <p:nvPicPr>
          <p:cNvPr id="2" name="Εικόνα 1"/>
          <p:cNvPicPr>
            <a:picLocks noChangeAspect="1"/>
          </p:cNvPicPr>
          <p:nvPr/>
        </p:nvPicPr>
        <p:blipFill>
          <a:blip r:embed="rId4"/>
          <a:stretch>
            <a:fillRect/>
          </a:stretch>
        </p:blipFill>
        <p:spPr>
          <a:xfrm>
            <a:off x="1995054" y="-3709"/>
            <a:ext cx="7678057" cy="792549"/>
          </a:xfrm>
          <a:prstGeom prst="rect">
            <a:avLst/>
          </a:prstGeom>
        </p:spPr>
      </p:pic>
      <p:sp>
        <p:nvSpPr>
          <p:cNvPr id="11" name="TextBox 10"/>
          <p:cNvSpPr txBox="1"/>
          <p:nvPr/>
        </p:nvSpPr>
        <p:spPr>
          <a:xfrm>
            <a:off x="1657718" y="134152"/>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ΔΙΑΧΕΙΡΙΣΗΣ</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2617414" y="924098"/>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ΒΗΜΑ 2:  ΕΚΤΙΜΗΣΗ ΕΠΙΠΕΔΟΥ ΣΟΒΑΡΟΤΗΤΑΣ ΤΟΥ ΠΕΡΙΣΤΑΤΙΚΟΥ </a:t>
            </a:r>
          </a:p>
        </p:txBody>
      </p:sp>
      <p:sp>
        <p:nvSpPr>
          <p:cNvPr id="15" name="Ορθογώνιο 14"/>
          <p:cNvSpPr/>
          <p:nvPr/>
        </p:nvSpPr>
        <p:spPr>
          <a:xfrm>
            <a:off x="2786082" y="3538105"/>
            <a:ext cx="6096000" cy="400110"/>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ΒΗΜΑ 3:  ΔΙΑΧΕΙΡΙΣΗ ΤΟΥ ΠΕΡΙΣΤΑΤΙΚΟΥ</a:t>
            </a:r>
          </a:p>
        </p:txBody>
      </p:sp>
      <p:sp>
        <p:nvSpPr>
          <p:cNvPr id="17" name="Rectangle 3"/>
          <p:cNvSpPr/>
          <p:nvPr/>
        </p:nvSpPr>
        <p:spPr>
          <a:xfrm>
            <a:off x="47502" y="4274625"/>
            <a:ext cx="12144498" cy="2765694"/>
          </a:xfrm>
          <a:prstGeom prst="rect">
            <a:avLst/>
          </a:prstGeom>
        </p:spPr>
        <p:txBody>
          <a:bodyPr wrap="square">
            <a:spAutoFit/>
          </a:bodyPr>
          <a:lstStyle/>
          <a:p>
            <a:pPr marL="285750" indent="-285750" algn="just">
              <a:lnSpc>
                <a:spcPct val="150000"/>
              </a:lnSpc>
              <a:spcBef>
                <a:spcPts val="600"/>
              </a:spcBef>
              <a:spcAft>
                <a:spcPts val="600"/>
              </a:spcAft>
              <a:buFont typeface="Wingdings" panose="05000000000000000000" pitchFamily="2" charset="2"/>
              <a:buChar char="ü"/>
            </a:pPr>
            <a:r>
              <a:rPr lang="el-GR" sz="1400" b="1" u="sng" dirty="0">
                <a:solidFill>
                  <a:srgbClr val="002060"/>
                </a:solidFill>
                <a:latin typeface="Lato" panose="020F0502020204030203" pitchFamily="34" charset="0"/>
                <a:ea typeface="Lato" panose="020F0502020204030203" pitchFamily="34" charset="0"/>
                <a:cs typeface="Lato" panose="020F0502020204030203" pitchFamily="34" charset="0"/>
              </a:rPr>
              <a:t>Συνεργασία με τους γονείς των  εμπλεκόμενων μαθητών/τριών.  </a:t>
            </a:r>
          </a:p>
          <a:p>
            <a:pPr marL="285750" indent="-285750" algn="just">
              <a:lnSpc>
                <a:spcPct val="150000"/>
              </a:lnSpc>
              <a:spcBef>
                <a:spcPts val="600"/>
              </a:spcBef>
              <a:spcAft>
                <a:spcPts val="600"/>
              </a:spcAft>
              <a:buFont typeface="Wingdings" panose="05000000000000000000" pitchFamily="2" charset="2"/>
              <a:buChar char="ü"/>
            </a:pP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Συνάντηση/επικοινωνία με τους γονείς για λήψη βοήθειας από υπηρεσία ψυχικής υγείας παιδιών και εφήβων (στην περίπτωση που ο/η σχολικός/ή ψυχολόγος ή κοινωνικός/ή λειτουργός κρίνει ότι χρειάζεται εξειδικευμένη υποστήριξη). </a:t>
            </a:r>
          </a:p>
          <a:p>
            <a:pPr algn="just">
              <a:spcBef>
                <a:spcPts val="600"/>
              </a:spcBef>
              <a:spcAft>
                <a:spcPts val="600"/>
              </a:spcAft>
            </a:pP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800" b="1"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800" b="1"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 Α. (2024). </a:t>
            </a:r>
            <a:r>
              <a:rPr lang="el-GR" sz="800" b="1" i="1" dirty="0">
                <a:solidFill>
                  <a:srgbClr val="002060"/>
                </a:solidFill>
                <a:latin typeface="Lato" panose="020F0502020204030203" pitchFamily="34" charset="0"/>
                <a:ea typeface="Lato" panose="020F0502020204030203" pitchFamily="34" charset="0"/>
                <a:cs typeface="Lato" panose="020F0502020204030203" pitchFamily="34" charset="0"/>
              </a:rPr>
              <a:t>Πρωτόκολλο Διαχείρισης </a:t>
            </a:r>
            <a:r>
              <a:rPr lang="el-GR" sz="800" b="1" i="1"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800" b="1" i="1"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(Ε.ΒΙ.Ε.). </a:t>
            </a: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a:t>
            </a:r>
            <a:r>
              <a:rPr lang="el-GR" sz="800" b="1"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800" b="1"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800" b="1"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p>
          <a:p>
            <a:pPr algn="just">
              <a:spcBef>
                <a:spcPts val="600"/>
              </a:spcBef>
              <a:spcAft>
                <a:spcPts val="600"/>
              </a:spcAft>
            </a:pP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 </a:t>
            </a:r>
          </a:p>
          <a:p>
            <a:pPr algn="just">
              <a:lnSpc>
                <a:spcPct val="150000"/>
              </a:lnSpc>
              <a:spcBef>
                <a:spcPts val="600"/>
              </a:spcBef>
              <a:spcAft>
                <a:spcPts val="600"/>
              </a:spcAft>
            </a:pPr>
            <a:endParaRPr lang="el-GR" sz="16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8" name="Rectangle 4"/>
          <p:cNvSpPr/>
          <p:nvPr/>
        </p:nvSpPr>
        <p:spPr>
          <a:xfrm>
            <a:off x="0" y="5831840"/>
            <a:ext cx="7678057"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Εικόνα 1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pic>
        <p:nvPicPr>
          <p:cNvPr id="20" name="Εικόνα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40" y="5900909"/>
            <a:ext cx="1697214" cy="449460"/>
          </a:xfrm>
          <a:prstGeom prst="rect">
            <a:avLst/>
          </a:prstGeom>
          <a:effectLst/>
        </p:spPr>
      </p:pic>
    </p:spTree>
    <p:extLst>
      <p:ext uri="{BB962C8B-B14F-4D97-AF65-F5344CB8AC3E}">
        <p14:creationId xmlns:p14="http://schemas.microsoft.com/office/powerpoint/2010/main" val="1914692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61902" y="1361707"/>
            <a:ext cx="6716156"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961902" y="1329334"/>
            <a:ext cx="6614555" cy="1261884"/>
          </a:xfrm>
          <a:prstGeom prst="rect">
            <a:avLst/>
          </a:prstGeom>
          <a:noFill/>
        </p:spPr>
        <p:txBody>
          <a:bodyPr wrap="square" rtlCol="0">
            <a:spAutoFit/>
          </a:bodyPr>
          <a:lstStyle/>
          <a:p>
            <a:pPr algn="ctr"/>
            <a:r>
              <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Ενδεικτικές ενέργειες Συμβούλου Εκπαίδευσης (ΣΕ) </a:t>
            </a:r>
          </a:p>
          <a:p>
            <a:pPr algn="ctr"/>
            <a:endPar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a:p>
            <a:pPr algn="ctr"/>
            <a:r>
              <a:rPr lang="el-GR" sz="1600" spc="300">
                <a:solidFill>
                  <a:schemeClr val="bg1"/>
                </a:solidFill>
                <a:latin typeface="Lato Heavy" panose="020F0502020204030203" pitchFamily="34" charset="0"/>
                <a:ea typeface="Lato Heavy" panose="020F0502020204030203" pitchFamily="34" charset="0"/>
                <a:cs typeface="Lato Heavy" panose="020F0502020204030203" pitchFamily="34" charset="0"/>
              </a:rPr>
              <a:t>(Epstein J.L. &amp; </a:t>
            </a:r>
            <a:r>
              <a:rPr lang="el-GR" sz="16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Van</a:t>
            </a:r>
            <a:r>
              <a:rPr lang="el-GR" sz="16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l-GR" sz="16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Voorhis</a:t>
            </a:r>
            <a:r>
              <a:rPr lang="el-GR" sz="16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F.L., 2010)</a:t>
            </a:r>
            <a:endParaRPr lang="id-ID" sz="1600"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3" name="Θέση εικόνας 2"/>
          <p:cNvPicPr>
            <a:picLocks noGrp="1" noChangeAspect="1"/>
          </p:cNvPicPr>
          <p:nvPr>
            <p:ph type="pic" sz="quarter" idx="10"/>
          </p:nvPr>
        </p:nvPicPr>
        <p:blipFill>
          <a:blip r:embed="rId2" cstate="screen">
            <a:extLst>
              <a:ext uri="{28A0092B-C50C-407E-A947-70E740481C1C}">
                <a14:useLocalDpi xmlns:a14="http://schemas.microsoft.com/office/drawing/2010/main" val="0"/>
              </a:ext>
            </a:extLst>
          </a:blip>
          <a:srcRect/>
          <a:stretch>
            <a:fillRect/>
          </a:stretch>
        </p:blipFill>
        <p:spPr/>
      </p:pic>
      <p:pic>
        <p:nvPicPr>
          <p:cNvPr id="11" name="Εικόνα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graphicFrame>
        <p:nvGraphicFramePr>
          <p:cNvPr id="9" name="Content Placeholder 5"/>
          <p:cNvGraphicFramePr>
            <a:graphicFrameLocks/>
          </p:cNvGraphicFramePr>
          <p:nvPr>
            <p:extLst>
              <p:ext uri="{D42A27DB-BD31-4B8C-83A1-F6EECF244321}">
                <p14:modId xmlns:p14="http://schemas.microsoft.com/office/powerpoint/2010/main" val="2128291014"/>
              </p:ext>
            </p:extLst>
          </p:nvPr>
        </p:nvGraphicFramePr>
        <p:xfrm>
          <a:off x="-602342" y="2445442"/>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Εικόνα 11"/>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6020843" y="6330675"/>
            <a:ext cx="1425895" cy="399250"/>
          </a:xfrm>
          <a:prstGeom prst="rect">
            <a:avLst/>
          </a:prstGeom>
        </p:spPr>
      </p:pic>
    </p:spTree>
    <p:extLst>
      <p:ext uri="{BB962C8B-B14F-4D97-AF65-F5344CB8AC3E}">
        <p14:creationId xmlns:p14="http://schemas.microsoft.com/office/powerpoint/2010/main" val="977616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p:nvSpPr>
        <p:spPr>
          <a:xfrm>
            <a:off x="4548249" y="1194126"/>
            <a:ext cx="5099295" cy="838872"/>
          </a:xfrm>
          <a:prstGeom prst="rect">
            <a:avLst/>
          </a:prstGeom>
          <a:solidFill>
            <a:srgbClr val="00548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lumMod val="50000"/>
                </a:schemeClr>
              </a:solidFill>
            </a:endParaRPr>
          </a:p>
        </p:txBody>
      </p:sp>
      <p:sp>
        <p:nvSpPr>
          <p:cNvPr id="5" name="TextBox 4"/>
          <p:cNvSpPr txBox="1"/>
          <p:nvPr/>
        </p:nvSpPr>
        <p:spPr>
          <a:xfrm>
            <a:off x="5079555" y="1400580"/>
            <a:ext cx="4036682" cy="400110"/>
          </a:xfrm>
          <a:prstGeom prst="rect">
            <a:avLst/>
          </a:prstGeom>
          <a:noFill/>
        </p:spPr>
        <p:txBody>
          <a:bodyPr wrap="none" rtlCol="0">
            <a:spAutoFit/>
          </a:bodyPr>
          <a:lstStyle/>
          <a:p>
            <a:r>
              <a:rPr lang="el-GR" sz="20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Παρέμβαση σε τρία επίπεδα</a:t>
            </a: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7" name="Εικόνα 6"/>
          <p:cNvPicPr>
            <a:picLocks noChangeAspect="1"/>
          </p:cNvPicPr>
          <p:nvPr/>
        </p:nvPicPr>
        <p:blipFill>
          <a:blip r:embed="rId3"/>
          <a:stretch>
            <a:fillRect/>
          </a:stretch>
        </p:blipFill>
        <p:spPr>
          <a:xfrm>
            <a:off x="292101" y="122004"/>
            <a:ext cx="11642599" cy="980167"/>
          </a:xfrm>
          <a:prstGeom prst="rect">
            <a:avLst/>
          </a:prstGeom>
        </p:spPr>
      </p:pic>
      <p:sp>
        <p:nvSpPr>
          <p:cNvPr id="15" name="TextBox 14"/>
          <p:cNvSpPr txBox="1"/>
          <p:nvPr/>
        </p:nvSpPr>
        <p:spPr>
          <a:xfrm>
            <a:off x="193142" y="165977"/>
            <a:ext cx="11642598"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ΣΕ – Σχολείο</a:t>
            </a:r>
          </a:p>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r>
              <a:rPr lang="en-US"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Kolbert</a:t>
            </a:r>
            <a:r>
              <a:rPr lang="en-US"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n-US"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j.B.</a:t>
            </a:r>
            <a:r>
              <a:rPr lang="en-US" spc="300">
                <a:solidFill>
                  <a:schemeClr val="bg1"/>
                </a:solidFill>
                <a:latin typeface="Lato Heavy" panose="020F0502020204030203" pitchFamily="34" charset="0"/>
                <a:ea typeface="Lato Heavy" panose="020F0502020204030203" pitchFamily="34" charset="0"/>
                <a:cs typeface="Lato Heavy" panose="020F0502020204030203" pitchFamily="34" charset="0"/>
              </a:rPr>
              <a:t>, Schultz  D., Crothers L.M., 2014)</a:t>
            </a:r>
            <a:endPar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graphicFrame>
        <p:nvGraphicFramePr>
          <p:cNvPr id="17" name="Diagram 3"/>
          <p:cNvGraphicFramePr/>
          <p:nvPr>
            <p:extLst>
              <p:ext uri="{D42A27DB-BD31-4B8C-83A1-F6EECF244321}">
                <p14:modId xmlns:p14="http://schemas.microsoft.com/office/powerpoint/2010/main" val="3717988625"/>
              </p:ext>
            </p:extLst>
          </p:nvPr>
        </p:nvGraphicFramePr>
        <p:xfrm>
          <a:off x="3990286" y="2032998"/>
          <a:ext cx="7620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Εικόνα 1"/>
          <p:cNvPicPr>
            <a:picLocks noChangeAspect="1"/>
          </p:cNvPicPr>
          <p:nvPr/>
        </p:nvPicPr>
        <p:blipFill>
          <a:blip r:embed="rId9"/>
          <a:stretch>
            <a:fillRect/>
          </a:stretch>
        </p:blipFill>
        <p:spPr>
          <a:xfrm>
            <a:off x="250208" y="1121854"/>
            <a:ext cx="4256148" cy="4709986"/>
          </a:xfrm>
          <a:prstGeom prst="rect">
            <a:avLst/>
          </a:prstGeom>
        </p:spPr>
      </p:pic>
      <p:pic>
        <p:nvPicPr>
          <p:cNvPr id="11" name="Εικόνα 10"/>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1205284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1625153" y="160669"/>
            <a:ext cx="8016935" cy="967209"/>
          </a:xfrm>
          <a:prstGeom prst="rect">
            <a:avLst/>
          </a:prstGeom>
        </p:spPr>
      </p:pic>
      <p:pic>
        <p:nvPicPr>
          <p:cNvPr id="4" name="Θέση περιεχομένου 3"/>
          <p:cNvPicPr>
            <a:picLocks noGrp="1" noChangeAspect="1"/>
          </p:cNvPicPr>
          <p:nvPr>
            <p:ph idx="1"/>
          </p:nvPr>
        </p:nvPicPr>
        <p:blipFill>
          <a:blip r:embed="rId3"/>
          <a:stretch>
            <a:fillRect/>
          </a:stretch>
        </p:blipFill>
        <p:spPr>
          <a:xfrm>
            <a:off x="0" y="6070742"/>
            <a:ext cx="12192000" cy="60350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506851" y="173771"/>
            <a:ext cx="8015393" cy="83099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Επικοινωνία  </a:t>
            </a:r>
          </a:p>
          <a:p>
            <a:pPr algn="ctr"/>
            <a:r>
              <a:rPr lang="el-GR"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r>
              <a:rPr lang="en-US" sz="20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Kolbert</a:t>
            </a:r>
            <a:r>
              <a:rPr lang="en-US"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J. B., Moffett, C. F., &amp; </a:t>
            </a:r>
            <a:r>
              <a:rPr lang="en-US" sz="20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Kolbert</a:t>
            </a:r>
            <a:r>
              <a:rPr lang="en-US"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C. T., 2004)</a:t>
            </a:r>
            <a:endParaRPr lang="id-ID" sz="2000"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9" name="Rounded Rectangle 3"/>
          <p:cNvSpPr/>
          <p:nvPr/>
        </p:nvSpPr>
        <p:spPr>
          <a:xfrm>
            <a:off x="457200" y="1340584"/>
            <a:ext cx="2438400" cy="16002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a:solidFill>
                  <a:schemeClr val="accent5">
                    <a:lumMod val="50000"/>
                  </a:schemeClr>
                </a:solidFill>
              </a:rPr>
              <a:t>Αμφίδρομη επικοινωνία για τα σχολικά δρώμενα, την πρόοδο του/της μαθητή/</a:t>
            </a:r>
            <a:r>
              <a:rPr lang="el-GR" sz="1600" err="1">
                <a:solidFill>
                  <a:schemeClr val="accent5">
                    <a:lumMod val="50000"/>
                  </a:schemeClr>
                </a:solidFill>
              </a:rPr>
              <a:t>τριας</a:t>
            </a:r>
            <a:r>
              <a:rPr lang="el-GR" sz="1600">
                <a:solidFill>
                  <a:schemeClr val="accent5">
                    <a:lumMod val="50000"/>
                  </a:schemeClr>
                </a:solidFill>
              </a:rPr>
              <a:t> και τα ενδιαφέροντα στο σπίτι</a:t>
            </a:r>
            <a:endParaRPr lang="en-US" sz="1600">
              <a:solidFill>
                <a:schemeClr val="accent5">
                  <a:lumMod val="50000"/>
                </a:schemeClr>
              </a:solidFill>
            </a:endParaRPr>
          </a:p>
        </p:txBody>
      </p:sp>
      <p:sp>
        <p:nvSpPr>
          <p:cNvPr id="11" name="Rounded Rectangle 4"/>
          <p:cNvSpPr/>
          <p:nvPr/>
        </p:nvSpPr>
        <p:spPr>
          <a:xfrm>
            <a:off x="457200" y="2963803"/>
            <a:ext cx="2438399" cy="280554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a:t>Μπορούν να δημιουργήσουν οι ίδιοι ένα ιστολόγιο  ή ένα Twitter για να κρατούν ενήμερους τους γονείς ή και τη σχολική κοινότητα. Οι γονείς μπορούν να εγγραφούν και να λαμβάνουν ενημερώσεις κάθε φορά που υπάρχει ανάρτηση</a:t>
            </a:r>
            <a:endParaRPr lang="en-US" sz="1400"/>
          </a:p>
        </p:txBody>
      </p:sp>
      <p:sp>
        <p:nvSpPr>
          <p:cNvPr id="12" name="Rounded Rectangle 10"/>
          <p:cNvSpPr/>
          <p:nvPr/>
        </p:nvSpPr>
        <p:spPr>
          <a:xfrm>
            <a:off x="3723847" y="1335298"/>
            <a:ext cx="3581400" cy="187382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a:solidFill>
                  <a:schemeClr val="accent5">
                    <a:lumMod val="50000"/>
                  </a:schemeClr>
                </a:solidFill>
              </a:rPr>
              <a:t>Παροχή πληροφοριών μέσω ιστοσελίδας, διαλέξεων σχετικών ή σεμιναρίου, συζητήσεις με γονείς</a:t>
            </a:r>
            <a:endParaRPr lang="en-US" sz="1600">
              <a:solidFill>
                <a:schemeClr val="accent5">
                  <a:lumMod val="50000"/>
                </a:schemeClr>
              </a:solidFill>
            </a:endParaRPr>
          </a:p>
        </p:txBody>
      </p:sp>
      <p:sp>
        <p:nvSpPr>
          <p:cNvPr id="13" name="Rounded Rectangle 9"/>
          <p:cNvSpPr/>
          <p:nvPr/>
        </p:nvSpPr>
        <p:spPr>
          <a:xfrm>
            <a:off x="3723847" y="3226926"/>
            <a:ext cx="3581400" cy="27432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a:t>Οι θεσμικές διαδικασίες για τον εκφοβισμό βοηθούν τους γονείς να καταλάβουν ότι το σχολείο θεωρεί το πρόβλημα σοβαρό και κάνει κάτι για να το αντιμετωπίσει. </a:t>
            </a:r>
          </a:p>
        </p:txBody>
      </p:sp>
      <p:sp>
        <p:nvSpPr>
          <p:cNvPr id="14" name="Rounded Rectangle 6"/>
          <p:cNvSpPr/>
          <p:nvPr/>
        </p:nvSpPr>
        <p:spPr>
          <a:xfrm>
            <a:off x="8413951" y="1335298"/>
            <a:ext cx="2083836" cy="115685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solidFill>
                  <a:schemeClr val="accent5">
                    <a:lumMod val="50000"/>
                  </a:schemeClr>
                </a:solidFill>
              </a:rPr>
              <a:t>Ενημέρωση για την πλατφόρμα</a:t>
            </a:r>
            <a:endParaRPr lang="en-US">
              <a:solidFill>
                <a:schemeClr val="accent5">
                  <a:lumMod val="50000"/>
                </a:schemeClr>
              </a:solidFill>
            </a:endParaRPr>
          </a:p>
        </p:txBody>
      </p:sp>
      <p:sp>
        <p:nvSpPr>
          <p:cNvPr id="15" name="Rounded Rectangle 5"/>
          <p:cNvSpPr/>
          <p:nvPr/>
        </p:nvSpPr>
        <p:spPr>
          <a:xfrm>
            <a:off x="8413951" y="2515171"/>
            <a:ext cx="2083836" cy="345495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a:t>Προτείνουν να δημιουργηθεί ένα δελτίο στην ιστοσελίδα του σχολείου που θα ενημερώνει τους γονείς και τους/τις μαθητές/</a:t>
            </a:r>
            <a:r>
              <a:rPr lang="el-GR" sz="1400" err="1"/>
              <a:t>τριες</a:t>
            </a:r>
            <a:r>
              <a:rPr lang="el-GR" sz="1400"/>
              <a:t> για τα γεγονότα ή τις δράσεις που γίνονται κατά τη διάρκεια της χρονιάς.</a:t>
            </a:r>
            <a:endParaRPr lang="en-US" sz="1400"/>
          </a:p>
        </p:txBody>
      </p:sp>
      <p:pic>
        <p:nvPicPr>
          <p:cNvPr id="16" name="Εικόνα 1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413951" y="6161359"/>
            <a:ext cx="1425895" cy="399250"/>
          </a:xfrm>
          <a:prstGeom prst="rect">
            <a:avLst/>
          </a:prstGeom>
        </p:spPr>
      </p:pic>
    </p:spTree>
    <p:extLst>
      <p:ext uri="{BB962C8B-B14F-4D97-AF65-F5344CB8AC3E}">
        <p14:creationId xmlns:p14="http://schemas.microsoft.com/office/powerpoint/2010/main" val="598615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1767657" y="173771"/>
            <a:ext cx="8016935" cy="967209"/>
          </a:xfrm>
          <a:prstGeom prst="rect">
            <a:avLst/>
          </a:prstGeom>
        </p:spPr>
      </p:pic>
      <p:pic>
        <p:nvPicPr>
          <p:cNvPr id="4" name="Θέση περιεχομένου 3"/>
          <p:cNvPicPr>
            <a:picLocks noGrp="1" noChangeAspect="1"/>
          </p:cNvPicPr>
          <p:nvPr>
            <p:ph idx="1"/>
          </p:nvPr>
        </p:nvPicPr>
        <p:blipFill>
          <a:blip r:embed="rId3"/>
          <a:stretch>
            <a:fillRect/>
          </a:stretch>
        </p:blipFill>
        <p:spPr>
          <a:xfrm>
            <a:off x="0" y="6070742"/>
            <a:ext cx="12192000" cy="60350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597435" y="196236"/>
            <a:ext cx="8187157" cy="83099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Εθελοντισμός  </a:t>
            </a:r>
          </a:p>
          <a:p>
            <a:pPr algn="ctr"/>
            <a:r>
              <a:rPr lang="el-GR"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r>
              <a:rPr lang="en-US" sz="20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Kolbert</a:t>
            </a:r>
            <a:r>
              <a:rPr lang="en-US"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J. B., Moffett, C. F., &amp; </a:t>
            </a:r>
            <a:r>
              <a:rPr lang="en-US" sz="2000"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Kolbert</a:t>
            </a:r>
            <a:r>
              <a:rPr lang="en-US"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 C. T., 2004)</a:t>
            </a:r>
            <a:endParaRPr lang="id-ID" sz="2000"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graphicFrame>
        <p:nvGraphicFramePr>
          <p:cNvPr id="16" name="Content Placeholder 4"/>
          <p:cNvGraphicFramePr>
            <a:graphicFrameLocks/>
          </p:cNvGraphicFramePr>
          <p:nvPr>
            <p:extLst>
              <p:ext uri="{D42A27DB-BD31-4B8C-83A1-F6EECF244321}">
                <p14:modId xmlns:p14="http://schemas.microsoft.com/office/powerpoint/2010/main" val="3582655851"/>
              </p:ext>
            </p:extLst>
          </p:nvPr>
        </p:nvGraphicFramePr>
        <p:xfrm>
          <a:off x="1065917" y="1544779"/>
          <a:ext cx="10016836"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Εικόνα 8"/>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547611" y="6186464"/>
            <a:ext cx="1425895" cy="399250"/>
          </a:xfrm>
          <a:prstGeom prst="rect">
            <a:avLst/>
          </a:prstGeom>
        </p:spPr>
      </p:pic>
    </p:spTree>
    <p:extLst>
      <p:ext uri="{BB962C8B-B14F-4D97-AF65-F5344CB8AC3E}">
        <p14:creationId xmlns:p14="http://schemas.microsoft.com/office/powerpoint/2010/main" val="198245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888193" y="2161549"/>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p:nvSpPr>
        <p:spPr>
          <a:xfrm>
            <a:off x="7882010" y="5779562"/>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8308274" y="1737736"/>
            <a:ext cx="3638940" cy="2031325"/>
          </a:xfrm>
          <a:prstGeom prst="rect">
            <a:avLst/>
          </a:prstGeom>
          <a:noFill/>
        </p:spPr>
        <p:txBody>
          <a:bodyPr wrap="square" rtlCol="0">
            <a:spAutoFit/>
          </a:bodyPr>
          <a:lstStyle/>
          <a:p>
            <a:r>
              <a:rPr lang="el-GR" sz="1400" spc="300">
                <a:solidFill>
                  <a:srgbClr val="002060"/>
                </a:solidFill>
              </a:rPr>
              <a:t>Γνωρίζοντας τις δράσεις του παιδιού εντός του σχολείου μπορούν να συμβάλλουν στην </a:t>
            </a:r>
            <a:r>
              <a:rPr lang="el-GR" sz="1400" b="1" u="sng" spc="300">
                <a:solidFill>
                  <a:srgbClr val="002060"/>
                </a:solidFill>
              </a:rPr>
              <a:t>κοινωνικο-συναισθηματική ανάπτυξη </a:t>
            </a:r>
            <a:r>
              <a:rPr lang="el-GR" sz="1400" spc="300">
                <a:solidFill>
                  <a:srgbClr val="002060"/>
                </a:solidFill>
              </a:rPr>
              <a:t>στο σπίτι  ακολουθώντας και εφαρμόζοντας τεχνικές σχετικών προγραμμάτων.</a:t>
            </a:r>
          </a:p>
          <a:p>
            <a:endParaRPr lang="el-GR" sz="1400" spc="300">
              <a:solidFill>
                <a:srgbClr val="002060"/>
              </a:solidFill>
            </a:endParaRPr>
          </a:p>
        </p:txBody>
      </p:sp>
      <p:sp>
        <p:nvSpPr>
          <p:cNvPr id="14" name="TextBox 13"/>
          <p:cNvSpPr txBox="1"/>
          <p:nvPr/>
        </p:nvSpPr>
        <p:spPr>
          <a:xfrm>
            <a:off x="8308275" y="5040590"/>
            <a:ext cx="3883726" cy="2031325"/>
          </a:xfrm>
          <a:prstGeom prst="rect">
            <a:avLst/>
          </a:prstGeom>
          <a:noFill/>
        </p:spPr>
        <p:txBody>
          <a:bodyPr wrap="square" lIns="91440" tIns="45720" rIns="91440" bIns="45720" rtlCol="0" anchor="t">
            <a:spAutoFit/>
          </a:bodyPr>
          <a:lstStyle/>
          <a:p>
            <a:r>
              <a:rPr lang="el-GR" sz="1400" spc="300">
                <a:solidFill>
                  <a:srgbClr val="002060"/>
                </a:solidFill>
                <a:latin typeface="Lato Heavy" panose="020F0502020204030203" pitchFamily="34" charset="0"/>
                <a:ea typeface="Lato Heavy" panose="020F0502020204030203" pitchFamily="34" charset="0"/>
                <a:cs typeface="Lato Heavy" panose="020F0502020204030203" pitchFamily="34" charset="0"/>
              </a:rPr>
              <a:t>Ο Σύλλογος Γονέων/Κηδεμόνων μπορεί στο πλαίσιο του Σχολικού Συμβουλίου να συμβάλλει στη </a:t>
            </a:r>
            <a:r>
              <a:rPr lang="el-GR" sz="1400" b="1" u="sng" spc="300">
                <a:solidFill>
                  <a:srgbClr val="002060"/>
                </a:solidFill>
                <a:latin typeface="Lato Heavy" panose="020F0502020204030203" pitchFamily="34" charset="0"/>
                <a:ea typeface="Lato Heavy" panose="020F0502020204030203" pitchFamily="34" charset="0"/>
                <a:cs typeface="Lato Heavy" panose="020F0502020204030203" pitchFamily="34" charset="0"/>
              </a:rPr>
              <a:t>διαμόρφωση του Σχολικού Κανονισμού και του σχεδίου δράσης</a:t>
            </a:r>
            <a:r>
              <a:rPr lang="el-GR" sz="1400" spc="300">
                <a:solidFill>
                  <a:srgbClr val="002060"/>
                </a:solidFill>
                <a:latin typeface="Lato Heavy" panose="020F0502020204030203" pitchFamily="34" charset="0"/>
                <a:ea typeface="Lato Heavy" panose="020F0502020204030203" pitchFamily="34" charset="0"/>
                <a:cs typeface="Lato Heavy" panose="020F0502020204030203" pitchFamily="34" charset="0"/>
              </a:rPr>
              <a:t> για τον εκφοβισμό.</a:t>
            </a:r>
          </a:p>
          <a:p>
            <a:endParaRPr lang="el-GR" sz="2800" b="1" spc="300">
              <a:solidFill>
                <a:srgbClr val="00206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6" name="Rectangle 15"/>
          <p:cNvSpPr/>
          <p:nvPr/>
        </p:nvSpPr>
        <p:spPr>
          <a:xfrm>
            <a:off x="5147229" y="432338"/>
            <a:ext cx="6400561"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p:nvSpPr>
        <p:spPr>
          <a:xfrm>
            <a:off x="5655105" y="532545"/>
            <a:ext cx="5384807" cy="954107"/>
          </a:xfrm>
          <a:prstGeom prst="rect">
            <a:avLst/>
          </a:prstGeom>
          <a:noFill/>
        </p:spPr>
        <p:txBody>
          <a:bodyPr wrap="non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«Μάθηση στο σπίτι» </a:t>
            </a:r>
          </a:p>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ως μέσο πρόληψης της Ε.ΒΙ.Ε</a:t>
            </a: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9" name="Εικόνα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sp>
        <p:nvSpPr>
          <p:cNvPr id="3" name="Αριστερό άγκιστρο 2"/>
          <p:cNvSpPr/>
          <p:nvPr/>
        </p:nvSpPr>
        <p:spPr>
          <a:xfrm>
            <a:off x="6306858" y="2297934"/>
            <a:ext cx="1306286" cy="3675354"/>
          </a:xfrm>
          <a:prstGeom prst="leftBrace">
            <a:avLst>
              <a:gd name="adj1" fmla="val 8333"/>
              <a:gd name="adj2" fmla="val 5113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1" name="TextBox 20"/>
          <p:cNvSpPr txBox="1"/>
          <p:nvPr/>
        </p:nvSpPr>
        <p:spPr>
          <a:xfrm rot="16200000">
            <a:off x="3317793" y="3706483"/>
            <a:ext cx="4517127" cy="858254"/>
          </a:xfrm>
          <a:prstGeom prst="rect">
            <a:avLst/>
          </a:prstGeom>
          <a:solidFill>
            <a:schemeClr val="accent6">
              <a:lumMod val="60000"/>
              <a:lumOff val="40000"/>
            </a:schemeClr>
          </a:solidFill>
          <a:ln>
            <a:noFill/>
          </a:ln>
          <a:effectLst/>
        </p:spPr>
        <p:txBody>
          <a:bodyPr spcFirstLastPara="0" vert="horz" wrap="square" lIns="35560" tIns="35560" rIns="35560" bIns="35560" numCol="1" spcCol="1270" anchor="ctr" anchorCtr="0">
            <a:noAutofit/>
          </a:bodyPr>
          <a:lstStyle/>
          <a:p>
            <a:pPr lvl="0" algn="ctr" defTabSz="2489200">
              <a:lnSpc>
                <a:spcPct val="90000"/>
              </a:lnSpc>
              <a:spcBef>
                <a:spcPct val="0"/>
              </a:spcBef>
              <a:spcAft>
                <a:spcPct val="35000"/>
              </a:spcAft>
              <a:defRPr/>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μάθηση</a:t>
            </a:r>
          </a:p>
        </p:txBody>
      </p:sp>
      <p:pic>
        <p:nvPicPr>
          <p:cNvPr id="9" name="Εικόνα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7599" y="2499487"/>
            <a:ext cx="4609301" cy="3072867"/>
          </a:xfrm>
          <a:prstGeom prst="rect">
            <a:avLst/>
          </a:prstGeom>
        </p:spPr>
      </p:pic>
      <p:pic>
        <p:nvPicPr>
          <p:cNvPr id="13" name="Εικόνα 1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599" y="1087402"/>
            <a:ext cx="1425895" cy="399250"/>
          </a:xfrm>
          <a:prstGeom prst="rect">
            <a:avLst/>
          </a:prstGeom>
        </p:spPr>
      </p:pic>
    </p:spTree>
    <p:extLst>
      <p:ext uri="{BB962C8B-B14F-4D97-AF65-F5344CB8AC3E}">
        <p14:creationId xmlns:p14="http://schemas.microsoft.com/office/powerpoint/2010/main" val="2923425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88923" y="2612991"/>
            <a:ext cx="6716156"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p:cNvSpPr txBox="1"/>
          <p:nvPr/>
        </p:nvSpPr>
        <p:spPr>
          <a:xfrm>
            <a:off x="775369" y="2667165"/>
            <a:ext cx="6529710" cy="923330"/>
          </a:xfrm>
          <a:prstGeom prst="rect">
            <a:avLst/>
          </a:prstGeom>
          <a:noFill/>
        </p:spPr>
        <p:txBody>
          <a:bodyPr wrap="square" lIns="91440" tIns="45720" rIns="91440" bIns="45720" rtlCol="0" anchor="t">
            <a:spAutoFit/>
          </a:bodyPr>
          <a:lstStyle/>
          <a:p>
            <a:pPr algn="ctr"/>
            <a:r>
              <a:rPr lang="el-GR"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ΠΡΩΤΟΚΟΛΛΑ ΓΙΑ ΓΟΝΕΙΣ</a:t>
            </a:r>
          </a:p>
          <a:p>
            <a:pPr algn="ctr"/>
            <a:r>
              <a:rPr lang="el-GR"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Επικοινωνιακό υλικό που μπορεί να χρησιμοποιήσει το σχολείο για τους γονείς</a:t>
            </a:r>
            <a:endParaRPr lang="id-ID" spc="300">
              <a:solidFill>
                <a:schemeClr val="bg1"/>
              </a:solidFill>
              <a:latin typeface="Lato Heavy"/>
              <a:ea typeface="Lato Heavy" panose="020F0502020204030203" pitchFamily="34" charset="0"/>
              <a:cs typeface="Lato Heavy" panose="020F0502020204030203" pitchFamily="34" charset="0"/>
            </a:endParaRPr>
          </a:p>
        </p:txBody>
      </p:sp>
      <p:pic>
        <p:nvPicPr>
          <p:cNvPr id="11" name="Εικόνα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8" name="Θέση εικόνας 7">
            <a:extLst>
              <a:ext uri="{FF2B5EF4-FFF2-40B4-BE49-F238E27FC236}">
                <a16:creationId xmlns:a16="http://schemas.microsoft.com/office/drawing/2014/main" id="{3D56CAE7-2188-AB87-166B-69B23F50DF06}"/>
              </a:ext>
            </a:extLst>
          </p:cNvPr>
          <p:cNvPicPr>
            <a:picLocks noGrp="1" noChangeAspect="1"/>
          </p:cNvPicPr>
          <p:nvPr>
            <p:ph type="pic" sz="quarter" idx="10"/>
          </p:nvPr>
        </p:nvPicPr>
        <p:blipFill>
          <a:blip r:embed="rId3"/>
          <a:srcRect l="28063" r="28063"/>
          <a:stretch>
            <a:fillRect/>
          </a:stretch>
        </p:blipFill>
        <p:spPr>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17599" y="1072875"/>
            <a:ext cx="1425895" cy="399250"/>
          </a:xfrm>
          <a:prstGeom prst="rect">
            <a:avLst/>
          </a:prstGeom>
        </p:spPr>
      </p:pic>
    </p:spTree>
    <p:extLst>
      <p:ext uri="{BB962C8B-B14F-4D97-AF65-F5344CB8AC3E}">
        <p14:creationId xmlns:p14="http://schemas.microsoft.com/office/powerpoint/2010/main" val="532346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366132"/>
          </a:xfrm>
          <a:prstGeom prst="rect">
            <a:avLst/>
          </a:prstGeom>
        </p:spPr>
        <p:txBody>
          <a:bodyPr wrap="square">
            <a:spAutoFit/>
          </a:bodyPr>
          <a:lstStyle/>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Ένα ή περισσότερα από τα ακόλουθα συμπτώματα ή συμπεριφορές ίσως υποδεικνύουν ότι το παιδί σας έχει πέσει θύμα εκφοβισμού:  </a:t>
            </a:r>
          </a:p>
          <a:p>
            <a:pPr algn="just"/>
            <a:endParaRPr lang="el-GR" sz="14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Φοβάται</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να περπατήσει μόνο του στο σχολείο, σας παρακαλεί να το συνοδεύσετε στο σχολείο, αλλάζει διαδρομή προς/από το σχολείο, καθυστερεί στην πρωινή προσέλευσή του στο σχολείο κ.ά.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Αποφεύγει ή αρνείται </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να πάει στο σχολείο, προφασίζεται ότι είναι άρρωστο, κάνει αδικαιολόγητες απουσίες («κοπάνες»), είναι απρόθυμο να συμμετέχει ακόμη και σε σχολικές γιορτές ή εκδρομές.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Συχνά,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παραπονιέται για πονοκεφάλους, κοιλόπονο ή άλλες σωματικές ενοχλήσεις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Δείχνει ανήσυχο</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χάνει την αυτοπεποίθησή του.</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μείωση της σχολικής του επίδοσης </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(βαθμολογίας), δεν δείχνει ή έχει χάσει το ενδιαφέρον του για τη σχολική μελέτη, έχει προβλήματα συγκέντρωσης.</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Δείχνει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αποτραβηγμένο, απομονωμένο ή/και επιφυλακτικό</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με τους/τις άλλους/</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Έχει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λίγους/</a:t>
            </a:r>
            <a:r>
              <a:rPr lang="el-GR" sz="1400" b="1"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 ή καθόλου φίλους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a:t>
            </a:r>
            <a:r>
              <a:rPr lang="el-GR" sz="1400" b="1">
                <a:solidFill>
                  <a:srgbClr val="002060"/>
                </a:solidFill>
                <a:latin typeface="Lato" panose="020F0502020204030203" pitchFamily="34" charset="0"/>
                <a:ea typeface="Lato" panose="020F0502020204030203" pitchFamily="34" charset="0"/>
                <a:cs typeface="Lato" panose="020F0502020204030203" pitchFamily="34" charset="0"/>
              </a:rPr>
              <a:t>ανεξήγητη αλλαγή </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είτε στη διάθεση του (άγχος, θλίψη, ευερεθιστότητα, θυμός) είτε στη συμπεριφορά του (επιθετικότητα, απόσυρση, απομόνωση), η οποία είναι ιδιαίτερα εμφανής πριν από την επιστροφή του στο σχολείο μετά τα Σαββατοκύριακα ή μετά από μεγαλύτερες σχολικές διακοπές.</a:t>
            </a: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Πότε χρειάζεται να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ανησυχήσω</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ότι ίσως 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;(Ι) </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2803554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61546" y="1608403"/>
            <a:ext cx="7569010" cy="4227632"/>
          </a:xfrm>
          <a:prstGeom prst="rect">
            <a:avLst/>
          </a:prstGeom>
        </p:spPr>
        <p:txBody>
          <a:bodyPr wrap="square">
            <a:spAutoFit/>
          </a:bodyPr>
          <a:lstStyle/>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Ένα ή περισσότερα από τα ακόλουθα συμπτώματα ή συμπεριφορές ίσως υποδεικνύουν ότι το παιδί σας έχει πέσει θύμα εκφοβισμού: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Γίνεται ανεξήγητα επιθετικό στο σπίτι, κάνει φασαρίες, ενεργεί με εκφοβιστικό τρόπο προς τους άλλους (π.χ. επιτίθεται στα αδέλφια του).</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δυσκολία στον ύπνο ή συχνούς εφιάλτες.</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μεταβολή στις διατροφικές συνήθειες: τρώει λιγότερο ή περισσότερο από ό,τι πριν.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αυτοκαταστροφικές συμπεριφορές, όπως το να αυτοτραυματίζεται ή να μιλά για αυτοκτονία.</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Εμφανίζει δυσκολίες στην ομιλία (π.χ. στην άρθρωση, στη ροή κ.ά.) ή ακράτεια ούρων.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Τρομάζει όταν λαμβάνει μήνυμα στο κινητό.</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Επιστρέφει στο σπίτι είτε πεινασμένο δηλώνοντας ότι έχασε το κολατσιό του είτε με σχισμένα ρούχα, κατεστραμμένα βιβλία ή τετράδια είτε του λείπουν προσωπικά αντικείμενα.</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Ζητά ή κλέβει χρήματα (για να τα δώσει σε εκείνον/η που το εκφοβίζει) ή κάνει συχνή αναφορά για κλοπή των χρημάτων του.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Παρουσιάζει μελανιές, εκδορές, γρατζουνιές ή κοψίματα στο σώμα του και δίνει απίθανες εξηγήσεις γι’ αυτά. </a:t>
            </a:r>
          </a:p>
          <a:p>
            <a:pPr algn="just"/>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Είναι απρόθυμο ή/και αρνείται να συζητήσει για αυτά που το απασχολούν.</a:t>
            </a: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Πότε χρειάζεται να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ανησυχήσω</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ότι ίσως 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(ΙΙ)</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1912751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79130" y="2154115"/>
            <a:ext cx="7551425" cy="3950633"/>
          </a:xfrm>
          <a:prstGeom prst="rect">
            <a:avLst/>
          </a:prstGeom>
        </p:spPr>
        <p:txBody>
          <a:bodyPr wrap="square">
            <a:spAutoFit/>
          </a:bodyPr>
          <a:lstStyle/>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Ένα ή περισσότερα από τα ακόλουθα συμπτώματα ή συμπεριφορές ίσως υποδεικνύουν ότι το παιδί σας εκφοβίζει άλλα παιδιά:  </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Εμπλέκεται σε σωματικούς ή λεκτικούς καβγάδες.</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Έχει φίλους/</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που εκφοβίζουν άλλα παιδιά.</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Είναι εξαιρετικά επιθετικό.</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Έχει δυσκολίες να προσαρμοστεί στους κανόνες και στο περιβάλλον του σχολείου, με αποτέλεσμα συχνά να παραπέμπεται στο γραφείο του/της διευθυντή/</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ντριας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Έχει ανεξήγητα παραπάνω χρήματα ή καινούργια πράγματα.</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Ρίχνει το φταίξιμο για τις ανάρμοστες πράξεις του στους/τις άλλους/</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spcBef>
                <a:spcPts val="600"/>
              </a:spcBef>
              <a:spcAft>
                <a:spcPts val="600"/>
              </a:spcAft>
            </a:pPr>
            <a:r>
              <a:rPr lang="el-GR" sz="1400">
                <a:solidFill>
                  <a:srgbClr val="002060"/>
                </a:solidFill>
                <a:latin typeface="Lato" panose="020F0502020204030203" pitchFamily="34" charset="0"/>
                <a:ea typeface="Lato" panose="020F0502020204030203" pitchFamily="34" charset="0"/>
                <a:cs typeface="Lato" panose="020F0502020204030203" pitchFamily="34" charset="0"/>
              </a:rPr>
              <a:t>• Είναι ανταγωνιστικό και ανησυχεί για τη φήμη ή τη </a:t>
            </a:r>
            <a:r>
              <a:rPr lang="el-GR" sz="1400" err="1">
                <a:solidFill>
                  <a:srgbClr val="002060"/>
                </a:solidFill>
                <a:latin typeface="Lato" panose="020F0502020204030203" pitchFamily="34" charset="0"/>
                <a:ea typeface="Lato" panose="020F0502020204030203" pitchFamily="34" charset="0"/>
                <a:cs typeface="Lato" panose="020F0502020204030203" pitchFamily="34" charset="0"/>
              </a:rPr>
              <a:t>δημοφιλία</a:t>
            </a:r>
            <a:r>
              <a:rPr lang="el-GR" sz="1400">
                <a:solidFill>
                  <a:srgbClr val="002060"/>
                </a:solidFill>
                <a:latin typeface="Lato" panose="020F0502020204030203" pitchFamily="34" charset="0"/>
                <a:ea typeface="Lato" panose="020F0502020204030203" pitchFamily="34" charset="0"/>
                <a:cs typeface="Lato" panose="020F0502020204030203" pitchFamily="34" charset="0"/>
              </a:rPr>
              <a:t> του.</a:t>
            </a:r>
          </a:p>
          <a:p>
            <a:pPr algn="just">
              <a:spcBef>
                <a:spcPts val="600"/>
              </a:spcBef>
              <a:spcAft>
                <a:spcPts val="600"/>
              </a:spcAft>
            </a:pPr>
            <a:endParaRPr lang="el-GR" sz="140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1015663"/>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Πότε χρειάζεται να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ανησυχήσω</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ότι ίσως 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εκφοβίζει άλλα παιδιά;</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3989634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31840"/>
            <a:ext cx="12192000"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extBox 7"/>
          <p:cNvSpPr txBox="1"/>
          <p:nvPr/>
        </p:nvSpPr>
        <p:spPr>
          <a:xfrm>
            <a:off x="5755343" y="2073344"/>
            <a:ext cx="6550704" cy="2000548"/>
          </a:xfrm>
          <a:prstGeom prst="rect">
            <a:avLst/>
          </a:prstGeom>
          <a:noFill/>
        </p:spPr>
        <p:txBody>
          <a:bodyPr wrap="none" rtlCol="0">
            <a:spAutoFit/>
          </a:bodyPr>
          <a:lstStyle/>
          <a:p>
            <a:r>
              <a:rPr lang="el-GR" sz="40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Α. Θετική γονεϊκότητα</a:t>
            </a:r>
          </a:p>
          <a:p>
            <a:r>
              <a:rPr lang="el-GR" sz="4000" b="1" spc="300">
                <a:solidFill>
                  <a:srgbClr val="002060"/>
                </a:solidFill>
                <a:latin typeface="Lato Heavy" panose="020F0502020204030203" pitchFamily="34" charset="0"/>
                <a:ea typeface="Lato Heavy" panose="020F0502020204030203" pitchFamily="34" charset="0"/>
                <a:cs typeface="Lato Heavy" panose="020F0502020204030203" pitchFamily="34" charset="0"/>
              </a:rPr>
              <a:t> και γονεϊκή εμπλοκή</a:t>
            </a:r>
          </a:p>
          <a:p>
            <a:endParaRPr lang="id-ID" sz="4400" b="1" spc="300">
              <a:solidFill>
                <a:srgbClr val="00206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0" name="Εικόνα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01" y="5911188"/>
            <a:ext cx="1697214" cy="449460"/>
          </a:xfrm>
          <a:prstGeom prst="rect">
            <a:avLst/>
          </a:prstGeom>
          <a:effectLst/>
        </p:spPr>
      </p:pic>
      <p:pic>
        <p:nvPicPr>
          <p:cNvPr id="12" name="Θέση εικόνας 11"/>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14219" y="5961398"/>
            <a:ext cx="1425895" cy="399250"/>
          </a:xfrm>
          <a:prstGeom prst="rect">
            <a:avLst/>
          </a:prstGeom>
        </p:spPr>
      </p:pic>
    </p:spTree>
    <p:extLst>
      <p:ext uri="{BB962C8B-B14F-4D97-AF65-F5344CB8AC3E}">
        <p14:creationId xmlns:p14="http://schemas.microsoft.com/office/powerpoint/2010/main" val="363388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4"/>
          <a:stretch>
            <a:fillRect/>
          </a:stretch>
        </p:blipFill>
        <p:spPr>
          <a:xfrm>
            <a:off x="0" y="6070742"/>
            <a:ext cx="12192000" cy="603503"/>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0"/>
            <a:ext cx="8015393" cy="1102546"/>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Απλές συμβουλές για γονείς (Ι)</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l-GR"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Barker</a:t>
            </a: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B. &amp; </a:t>
            </a:r>
            <a:r>
              <a:rPr lang="el-GR"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Harris</a:t>
            </a: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D., 2020) </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9" name="Rounded Rectangle 4"/>
          <p:cNvSpPr/>
          <p:nvPr/>
        </p:nvSpPr>
        <p:spPr>
          <a:xfrm>
            <a:off x="1221844" y="1253802"/>
            <a:ext cx="9834084" cy="452479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600"/>
              </a:spcBef>
              <a:spcAft>
                <a:spcPts val="600"/>
              </a:spcAft>
              <a:buFont typeface="Wingdings" panose="05000000000000000000" pitchFamily="2" charset="2"/>
              <a:buChar char="ü"/>
            </a:pPr>
            <a:r>
              <a:rPr lang="el-GR">
                <a:solidFill>
                  <a:schemeClr val="accent5">
                    <a:lumMod val="50000"/>
                  </a:schemeClr>
                </a:solidFill>
              </a:rPr>
              <a:t>Παρατηρήστε το παιδί για: σκισμένα ρούχα, δισταγμό να πάει στο σχολείο, μειωμένη όρεξη, εφιάλτες, κλάμα, κατάθλιψη, ανησυχία.</a:t>
            </a:r>
          </a:p>
          <a:p>
            <a:pPr marL="285750" indent="-285750">
              <a:spcBef>
                <a:spcPts val="600"/>
              </a:spcBef>
              <a:spcAft>
                <a:spcPts val="600"/>
              </a:spcAft>
              <a:buFont typeface="Wingdings" panose="05000000000000000000" pitchFamily="2" charset="2"/>
              <a:buChar char="ü"/>
            </a:pPr>
            <a:r>
              <a:rPr lang="el-GR">
                <a:solidFill>
                  <a:schemeClr val="accent5">
                    <a:lumMod val="50000"/>
                  </a:schemeClr>
                </a:solidFill>
              </a:rPr>
              <a:t>Μην του λέτε να το ξεπεράσει αλλά κάντε ανοιχτές συζητήσεις για να μάθετε τι ακριβώς συμβαίνει, ώστε να γίνουν οι απαραίτητες ενέργειες.</a:t>
            </a:r>
          </a:p>
          <a:p>
            <a:pPr marL="285750" indent="-285750">
              <a:spcBef>
                <a:spcPts val="600"/>
              </a:spcBef>
              <a:spcAft>
                <a:spcPts val="600"/>
              </a:spcAft>
              <a:buFont typeface="Wingdings" panose="05000000000000000000" pitchFamily="2" charset="2"/>
              <a:buChar char="ü"/>
            </a:pPr>
            <a:r>
              <a:rPr lang="el-GR">
                <a:solidFill>
                  <a:schemeClr val="accent5">
                    <a:lumMod val="50000"/>
                  </a:schemeClr>
                </a:solidFill>
              </a:rPr>
              <a:t>Πείτε ότι θα βοηθήσετε και ότι δεν χρειάζεται να αντιδικήσει το ίδιο.</a:t>
            </a:r>
          </a:p>
          <a:p>
            <a:pPr marL="285750" indent="-285750">
              <a:spcBef>
                <a:spcPts val="600"/>
              </a:spcBef>
              <a:spcAft>
                <a:spcPts val="600"/>
              </a:spcAft>
              <a:buFont typeface="Wingdings" panose="05000000000000000000" pitchFamily="2" charset="2"/>
              <a:buChar char="ü"/>
            </a:pPr>
            <a:r>
              <a:rPr lang="el-GR">
                <a:solidFill>
                  <a:schemeClr val="accent5">
                    <a:lumMod val="50000"/>
                  </a:schemeClr>
                </a:solidFill>
              </a:rPr>
              <a:t>Μάθετέ του αποτελεσματικές στρατηγικές για το πώς θα το αντιμετωπίσει.</a:t>
            </a:r>
            <a:endParaRPr lang="el-GR">
              <a:solidFill>
                <a:schemeClr val="accent5">
                  <a:lumMod val="50000"/>
                </a:schemeClr>
              </a:solidFill>
              <a:cs typeface="Calibri"/>
            </a:endParaRPr>
          </a:p>
          <a:p>
            <a:pPr marL="285750" indent="-285750">
              <a:spcBef>
                <a:spcPts val="600"/>
              </a:spcBef>
              <a:spcAft>
                <a:spcPts val="600"/>
              </a:spcAft>
              <a:buFont typeface="Wingdings" panose="05000000000000000000" pitchFamily="2" charset="2"/>
              <a:buChar char="ü"/>
            </a:pPr>
            <a:r>
              <a:rPr lang="el-GR">
                <a:solidFill>
                  <a:schemeClr val="accent5">
                    <a:lumMod val="50000"/>
                  </a:schemeClr>
                </a:solidFill>
              </a:rPr>
              <a:t>Πείτε του ότι θα απευθυνθείτε σε δίκτυα υποστήριξης που μπορούν να το βοηθήσουν.</a:t>
            </a:r>
            <a:endParaRPr lang="en-US">
              <a:solidFill>
                <a:schemeClr val="accent5">
                  <a:lumMod val="50000"/>
                </a:schemeClr>
              </a:solidFill>
            </a:endParaRPr>
          </a:p>
        </p:txBody>
      </p:sp>
      <p:pic>
        <p:nvPicPr>
          <p:cNvPr id="10" name="Εικόνα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47611" y="6161359"/>
            <a:ext cx="1425895" cy="399250"/>
          </a:xfrm>
          <a:prstGeom prst="rect">
            <a:avLst/>
          </a:prstGeom>
        </p:spPr>
      </p:pic>
    </p:spTree>
    <p:extLst>
      <p:ext uri="{BB962C8B-B14F-4D97-AF65-F5344CB8AC3E}">
        <p14:creationId xmlns:p14="http://schemas.microsoft.com/office/powerpoint/2010/main" val="2775828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3"/>
          <a:stretch>
            <a:fillRect/>
          </a:stretch>
        </p:blipFill>
        <p:spPr>
          <a:xfrm>
            <a:off x="0" y="6070742"/>
            <a:ext cx="12192000" cy="60350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0"/>
            <a:ext cx="8015393" cy="1102546"/>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Απλές συμβουλές για γονείς(ΙΙ)</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a:t>
            </a:r>
            <a:r>
              <a:rPr lang="el-GR"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Barker</a:t>
            </a: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B. &amp; </a:t>
            </a:r>
            <a:r>
              <a:rPr lang="el-GR"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Harris</a:t>
            </a:r>
            <a:r>
              <a:rPr lang="el-GR" spc="300">
                <a:solidFill>
                  <a:schemeClr val="bg1"/>
                </a:solidFill>
                <a:latin typeface="Lato Heavy" panose="020F0502020204030203" pitchFamily="34" charset="0"/>
                <a:ea typeface="Lato Heavy" panose="020F0502020204030203" pitchFamily="34" charset="0"/>
                <a:cs typeface="Lato Heavy" panose="020F0502020204030203" pitchFamily="34" charset="0"/>
              </a:rPr>
              <a:t>, D., 2020) </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9" name="Rounded Rectangle 4"/>
          <p:cNvSpPr/>
          <p:nvPr/>
        </p:nvSpPr>
        <p:spPr>
          <a:xfrm>
            <a:off x="1178957" y="1130352"/>
            <a:ext cx="9834084" cy="490546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Βάλτε όρια στην τεχνολογία.</a:t>
            </a: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Μάθετέ του πώς θα αντιδρά σε απειλητικά ηλεκτρονικά μηνύματα.</a:t>
            </a: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Βάλτε φίλτρα ασφαλείας στον υπολογιστή.</a:t>
            </a: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Γίνετε «φίλος/η» του παιδιού σας στα κοινωνικά δίκτυα.</a:t>
            </a: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Ο υπολογιστής να είναι κοινός και σε κοινόχρηστο χώρο.</a:t>
            </a:r>
            <a:endParaRPr lang="el-GR" dirty="0">
              <a:solidFill>
                <a:schemeClr val="accent5">
                  <a:lumMod val="50000"/>
                </a:schemeClr>
              </a:solidFill>
              <a:cs typeface="Calibri"/>
            </a:endParaRP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Το βράδυ τα κινητά να μένουν σε κοινό χώρο.</a:t>
            </a:r>
          </a:p>
          <a:p>
            <a:pPr marL="285750" indent="-285750">
              <a:spcBef>
                <a:spcPts val="600"/>
              </a:spcBef>
              <a:spcAft>
                <a:spcPts val="600"/>
              </a:spcAft>
              <a:buFont typeface="Wingdings" panose="05000000000000000000" pitchFamily="2" charset="2"/>
              <a:buChar char="ü"/>
            </a:pPr>
            <a:r>
              <a:rPr lang="el-GR" dirty="0">
                <a:solidFill>
                  <a:schemeClr val="accent5">
                    <a:lumMod val="50000"/>
                  </a:schemeClr>
                </a:solidFill>
              </a:rPr>
              <a:t>Να αναφέρουν τα περιστατικά στο σχολείο (να κρατούν τα αποδεικτικά στοιχεία).</a:t>
            </a:r>
          </a:p>
          <a:p>
            <a:pPr marL="285750" indent="-285750">
              <a:spcBef>
                <a:spcPts val="600"/>
              </a:spcBef>
              <a:spcAft>
                <a:spcPts val="600"/>
              </a:spcAft>
              <a:buFont typeface="Wingdings" panose="05000000000000000000" pitchFamily="2" charset="2"/>
              <a:buChar char="ü"/>
            </a:pPr>
            <a:r>
              <a:rPr lang="el-GR" u="sng" dirty="0">
                <a:solidFill>
                  <a:srgbClr val="FF0000"/>
                </a:solidFill>
              </a:rPr>
              <a:t>Όλα αυτά δεν ταιριάζουν σε κάθε οικογένεια και τρόπο ζωής. Θα πρέπει να επιλέγονται κατά περίπτωση λαμβάνοντας υπόψιν τη δομή και τις συνθήκες κάθε οικογένειας.</a:t>
            </a:r>
          </a:p>
        </p:txBody>
      </p:sp>
      <p:pic>
        <p:nvPicPr>
          <p:cNvPr id="10" name="Εικόνα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47611" y="6186464"/>
            <a:ext cx="1425895" cy="399250"/>
          </a:xfrm>
          <a:prstGeom prst="rect">
            <a:avLst/>
          </a:prstGeom>
        </p:spPr>
      </p:pic>
    </p:spTree>
    <p:extLst>
      <p:ext uri="{BB962C8B-B14F-4D97-AF65-F5344CB8AC3E}">
        <p14:creationId xmlns:p14="http://schemas.microsoft.com/office/powerpoint/2010/main" val="38525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4"/>
          <a:stretch>
            <a:fillRect/>
          </a:stretch>
        </p:blipFill>
        <p:spPr>
          <a:xfrm>
            <a:off x="0" y="6070742"/>
            <a:ext cx="12192000" cy="603503"/>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152029"/>
            <a:ext cx="8015393" cy="671851"/>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Γονείς και πρόληψη (Ι)</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0" name="Bevel 5"/>
          <p:cNvSpPr/>
          <p:nvPr/>
        </p:nvSpPr>
        <p:spPr>
          <a:xfrm>
            <a:off x="1149724" y="1166700"/>
            <a:ext cx="9892550" cy="4696240"/>
          </a:xfrm>
          <a:prstGeom prst="bevel">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Aft>
                <a:spcPts val="600"/>
              </a:spcAft>
              <a:buFont typeface="Arial" panose="020B0604020202020204" pitchFamily="34" charset="0"/>
              <a:buChar char="•"/>
            </a:pPr>
            <a:endParaRPr lang="el-GR" dirty="0"/>
          </a:p>
          <a:p>
            <a:pPr marL="285750" indent="-285750">
              <a:spcAft>
                <a:spcPts val="600"/>
              </a:spcAft>
              <a:buFont typeface="Wingdings" panose="05000000000000000000" pitchFamily="2" charset="2"/>
              <a:buChar char="ü"/>
            </a:pPr>
            <a:r>
              <a:rPr lang="el-GR" b="1" dirty="0"/>
              <a:t>Σταματήστε τον εκφοβισμό πριν ξεκινήσει.</a:t>
            </a:r>
          </a:p>
          <a:p>
            <a:r>
              <a:rPr lang="el-GR" dirty="0"/>
              <a:t>Θυμίστε στο παιδί ότι οι πράξεις εκφοβισμού έχουν νομικές συνέπειες.</a:t>
            </a:r>
            <a:endParaRPr lang="en-US" dirty="0"/>
          </a:p>
          <a:p>
            <a:pPr algn="just"/>
            <a:r>
              <a:rPr lang="el-GR" dirty="0"/>
              <a:t>Ίσως να μη γνωρίζει τι ακριβώς σημαίνει </a:t>
            </a:r>
            <a:r>
              <a:rPr lang="el-GR" i="1" dirty="0"/>
              <a:t>εκφοβισμός</a:t>
            </a:r>
            <a:r>
              <a:rPr lang="el-GR" dirty="0"/>
              <a:t>. Εξηγήστε του τι σημαίνει </a:t>
            </a:r>
            <a:r>
              <a:rPr lang="el-GR" i="1" dirty="0"/>
              <a:t>να κάνεις κακό στον άλλον.</a:t>
            </a:r>
          </a:p>
          <a:p>
            <a:pPr algn="just"/>
            <a:endParaRPr lang="en-US" dirty="0"/>
          </a:p>
          <a:p>
            <a:pPr marL="285750" indent="-285750">
              <a:spcAft>
                <a:spcPts val="600"/>
              </a:spcAft>
              <a:buFont typeface="Wingdings" panose="05000000000000000000" pitchFamily="2" charset="2"/>
              <a:buChar char="ü"/>
            </a:pPr>
            <a:r>
              <a:rPr lang="el-GR" b="1" dirty="0">
                <a:solidFill>
                  <a:schemeClr val="tx1"/>
                </a:solidFill>
              </a:rPr>
              <a:t>Κάντε το σπίτι σας “</a:t>
            </a:r>
            <a:r>
              <a:rPr lang="en-US" b="1" dirty="0">
                <a:solidFill>
                  <a:schemeClr val="tx1"/>
                </a:solidFill>
              </a:rPr>
              <a:t>bully free</a:t>
            </a:r>
            <a:r>
              <a:rPr lang="el-GR" b="1" dirty="0">
                <a:solidFill>
                  <a:schemeClr val="tx1"/>
                </a:solidFill>
              </a:rPr>
              <a:t>”.</a:t>
            </a:r>
            <a:endParaRPr lang="en-US" b="1" dirty="0">
              <a:solidFill>
                <a:schemeClr val="tx1"/>
              </a:solidFill>
            </a:endParaRPr>
          </a:p>
          <a:p>
            <a:pPr algn="just"/>
            <a:r>
              <a:rPr lang="el-GR" dirty="0"/>
              <a:t>Λειτουργήστε ως πρότυπο με τη συμπεριφορά σας είτε σε σχέση με τα παιδιά είτε σε σχέση με άλλους.</a:t>
            </a:r>
          </a:p>
          <a:p>
            <a:pPr algn="just"/>
            <a:r>
              <a:rPr lang="el-GR" dirty="0"/>
              <a:t>Όταν τα παιδιά εκτίθενται σε επιθετικές συμπεριφορές ή όταν το περιβάλλον είναι υπερβολικά αυστηρό αυξάνουν οι πιθανότητες να εμπλακούν σε περιστατικά εκφοβισμού.</a:t>
            </a:r>
          </a:p>
          <a:p>
            <a:endParaRPr lang="en-US" dirty="0"/>
          </a:p>
          <a:p>
            <a:r>
              <a:rPr lang="el-GR" dirty="0"/>
              <a:t> </a:t>
            </a:r>
            <a:endParaRPr lang="en-US" dirty="0"/>
          </a:p>
        </p:txBody>
      </p:sp>
      <p:pic>
        <p:nvPicPr>
          <p:cNvPr id="9" name="Εικόνα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14574" y="6186464"/>
            <a:ext cx="1425895" cy="399250"/>
          </a:xfrm>
          <a:prstGeom prst="rect">
            <a:avLst/>
          </a:prstGeom>
        </p:spPr>
      </p:pic>
    </p:spTree>
    <p:extLst>
      <p:ext uri="{BB962C8B-B14F-4D97-AF65-F5344CB8AC3E}">
        <p14:creationId xmlns:p14="http://schemas.microsoft.com/office/powerpoint/2010/main" val="4217489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4"/>
          <a:stretch>
            <a:fillRect/>
          </a:stretch>
        </p:blipFill>
        <p:spPr>
          <a:xfrm>
            <a:off x="0" y="6070742"/>
            <a:ext cx="12192000" cy="603503"/>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152029"/>
            <a:ext cx="8015393" cy="738664"/>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Γονείς και πρόληψη (ΙΙ)</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0" name="Bevel 5"/>
          <p:cNvSpPr/>
          <p:nvPr/>
        </p:nvSpPr>
        <p:spPr>
          <a:xfrm>
            <a:off x="1220976" y="1163503"/>
            <a:ext cx="9750046" cy="4862973"/>
          </a:xfrm>
          <a:prstGeom prst="bevel">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marL="285750" indent="-285750">
              <a:spcAft>
                <a:spcPts val="600"/>
              </a:spcAft>
              <a:buFont typeface="Arial" panose="020B0604020202020204" pitchFamily="34" charset="0"/>
              <a:buChar char="•"/>
            </a:pPr>
            <a:endParaRPr lang="el-GR" dirty="0"/>
          </a:p>
          <a:p>
            <a:pPr marL="285750" indent="-285750">
              <a:spcBef>
                <a:spcPts val="600"/>
              </a:spcBef>
              <a:spcAft>
                <a:spcPts val="600"/>
              </a:spcAft>
              <a:buFont typeface="Wingdings" panose="05000000000000000000" pitchFamily="2" charset="2"/>
              <a:buChar char="ü"/>
            </a:pPr>
            <a:endParaRPr lang="el-GR" dirty="0"/>
          </a:p>
          <a:p>
            <a:pPr marL="285750" indent="-285750">
              <a:spcBef>
                <a:spcPts val="600"/>
              </a:spcBef>
              <a:spcAft>
                <a:spcPts val="600"/>
              </a:spcAft>
              <a:buFont typeface="Wingdings" panose="05000000000000000000" pitchFamily="2" charset="2"/>
              <a:buChar char="ü"/>
            </a:pPr>
            <a:r>
              <a:rPr lang="el-GR" dirty="0"/>
              <a:t>Ασχοληθείτε με την αυτοεκτίμηση του παιδιού σας.</a:t>
            </a:r>
          </a:p>
          <a:p>
            <a:pPr marL="285750" indent="-285750" algn="just">
              <a:spcBef>
                <a:spcPts val="600"/>
              </a:spcBef>
              <a:spcAft>
                <a:spcPts val="600"/>
              </a:spcAft>
              <a:buFont typeface="Wingdings" panose="05000000000000000000" pitchFamily="2" charset="2"/>
              <a:buChar char="ü"/>
            </a:pPr>
            <a:r>
              <a:rPr lang="el-GR" dirty="0"/>
              <a:t>Τα παιδιά με χαμηλή αυτοεκτίμηση συνήθως εκφοβίζουν για να νιώσουν καλύτερα για τον εαυτό τους. Ακόμα και τα </a:t>
            </a:r>
            <a:r>
              <a:rPr lang="el-GR" i="1" dirty="0"/>
              <a:t>δημοφιλή </a:t>
            </a:r>
            <a:r>
              <a:rPr lang="el-GR" dirty="0"/>
              <a:t>παιδιά μπορούν να έχουν εχθρικές συμπεριφορές. </a:t>
            </a:r>
          </a:p>
          <a:p>
            <a:pPr marL="285750" indent="-285750" algn="just">
              <a:spcBef>
                <a:spcPts val="600"/>
              </a:spcBef>
              <a:spcAft>
                <a:spcPts val="600"/>
              </a:spcAft>
              <a:buFont typeface="Wingdings" panose="05000000000000000000" pitchFamily="2" charset="2"/>
              <a:buChar char="ü"/>
            </a:pPr>
            <a:r>
              <a:rPr lang="el-GR" dirty="0"/>
              <a:t>Μοιραστείτε προσωπικές ιστορίες.</a:t>
            </a:r>
            <a:endParaRPr lang="el-GR" dirty="0">
              <a:cs typeface="Calibri"/>
            </a:endParaRPr>
          </a:p>
          <a:p>
            <a:pPr marL="285750" indent="-285750">
              <a:spcBef>
                <a:spcPts val="600"/>
              </a:spcBef>
              <a:spcAft>
                <a:spcPts val="600"/>
              </a:spcAft>
              <a:buFont typeface="Wingdings" panose="05000000000000000000" pitchFamily="2" charset="2"/>
              <a:buChar char="ü"/>
            </a:pPr>
            <a:r>
              <a:rPr lang="el-GR" dirty="0"/>
              <a:t>Διαχωρίστε το «πείραγμα» από τον «χλευασμό».</a:t>
            </a:r>
          </a:p>
          <a:p>
            <a:pPr marL="285750" indent="-285750">
              <a:spcBef>
                <a:spcPts val="600"/>
              </a:spcBef>
              <a:spcAft>
                <a:spcPts val="600"/>
              </a:spcAft>
              <a:buFont typeface="Wingdings" panose="05000000000000000000" pitchFamily="2" charset="2"/>
              <a:buChar char="ü"/>
            </a:pPr>
            <a:r>
              <a:rPr lang="el-GR" dirty="0"/>
              <a:t>Εξηγήστε την έννοια της «πρόθεσης».</a:t>
            </a:r>
          </a:p>
          <a:p>
            <a:pPr marL="285750" indent="-285750">
              <a:spcBef>
                <a:spcPts val="600"/>
              </a:spcBef>
              <a:spcAft>
                <a:spcPts val="600"/>
              </a:spcAft>
              <a:buFont typeface="Wingdings" panose="05000000000000000000" pitchFamily="2" charset="2"/>
              <a:buChar char="ü"/>
            </a:pPr>
            <a:r>
              <a:rPr lang="el-GR" dirty="0"/>
              <a:t>Ακολουθήστε τη λογική της συμπερίληψης και όχι της απομάκρυνσης.</a:t>
            </a:r>
          </a:p>
          <a:p>
            <a:pPr marL="285750" indent="-285750">
              <a:spcBef>
                <a:spcPts val="600"/>
              </a:spcBef>
              <a:spcAft>
                <a:spcPts val="600"/>
              </a:spcAft>
              <a:buFont typeface="Wingdings" panose="05000000000000000000" pitchFamily="2" charset="2"/>
              <a:buChar char="ü"/>
            </a:pPr>
            <a:r>
              <a:rPr lang="el-GR" dirty="0"/>
              <a:t>Διαβάστε στα παιδιά, ιδίως όταν είναι σε μικρή ηλικία, σχετικά βιβλία.</a:t>
            </a:r>
          </a:p>
          <a:p>
            <a:endParaRPr lang="en-US" dirty="0"/>
          </a:p>
          <a:p>
            <a:endParaRPr lang="en-US" dirty="0"/>
          </a:p>
        </p:txBody>
      </p:sp>
      <p:pic>
        <p:nvPicPr>
          <p:cNvPr id="9" name="Εικόνα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47611" y="6186464"/>
            <a:ext cx="1425895" cy="399250"/>
          </a:xfrm>
          <a:prstGeom prst="rect">
            <a:avLst/>
          </a:prstGeom>
        </p:spPr>
      </p:pic>
    </p:spTree>
    <p:extLst>
      <p:ext uri="{BB962C8B-B14F-4D97-AF65-F5344CB8AC3E}">
        <p14:creationId xmlns:p14="http://schemas.microsoft.com/office/powerpoint/2010/main" val="2877466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4"/>
          <a:stretch>
            <a:fillRect/>
          </a:stretch>
        </p:blipFill>
        <p:spPr>
          <a:xfrm>
            <a:off x="0" y="6070742"/>
            <a:ext cx="12192000" cy="603503"/>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152029"/>
            <a:ext cx="8015393" cy="738664"/>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Γονείς και πρόληψη (ΙΙΙ)</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0" name="Bevel 5"/>
          <p:cNvSpPr/>
          <p:nvPr/>
        </p:nvSpPr>
        <p:spPr>
          <a:xfrm>
            <a:off x="640086" y="1140485"/>
            <a:ext cx="10911826" cy="4862973"/>
          </a:xfrm>
          <a:prstGeom prst="bevel">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Aft>
                <a:spcPts val="600"/>
              </a:spcAft>
              <a:buFont typeface="Arial" panose="020B0604020202020204" pitchFamily="34" charset="0"/>
              <a:buChar char="•"/>
            </a:pPr>
            <a:endParaRPr lang="el-GR" dirty="0"/>
          </a:p>
          <a:p>
            <a:pPr marL="285750" indent="-285750">
              <a:spcBef>
                <a:spcPts val="600"/>
              </a:spcBef>
              <a:spcAft>
                <a:spcPts val="600"/>
              </a:spcAft>
              <a:buFont typeface="Wingdings" panose="05000000000000000000" pitchFamily="2" charset="2"/>
              <a:buChar char="ü"/>
            </a:pPr>
            <a:endParaRPr lang="el-GR" dirty="0"/>
          </a:p>
          <a:p>
            <a:pPr marL="285750" indent="-285750">
              <a:spcBef>
                <a:spcPts val="600"/>
              </a:spcBef>
              <a:spcAft>
                <a:spcPts val="600"/>
              </a:spcAft>
              <a:buFont typeface="Wingdings" panose="05000000000000000000" pitchFamily="2" charset="2"/>
              <a:buChar char="ü"/>
            </a:pPr>
            <a:r>
              <a:rPr lang="el-GR" b="1" dirty="0"/>
              <a:t>Ενεργή συμμετοχή</a:t>
            </a:r>
          </a:p>
          <a:p>
            <a:pPr algn="just">
              <a:spcBef>
                <a:spcPts val="600"/>
              </a:spcBef>
              <a:spcAft>
                <a:spcPts val="600"/>
              </a:spcAft>
            </a:pPr>
            <a:r>
              <a:rPr lang="el-GR" dirty="0"/>
              <a:t>Παρακολουθήστε τις ενημερώσεις των εκπαιδευτικών και εμπλακείτε ενεργά στις δραστηριότητες, ώστε να ενημερώνεστε για την πρόοδο του παιδιού και τις κοινωνικές συναναστροφές. Αυτή η εμπλοκή ενισχύει την αποτελεσματική επικοινωνία και τη συνεργασία μεταξύ σχολείου και οικογένειας.</a:t>
            </a:r>
          </a:p>
          <a:p>
            <a:pPr>
              <a:spcBef>
                <a:spcPts val="600"/>
              </a:spcBef>
              <a:spcAft>
                <a:spcPts val="600"/>
              </a:spcAft>
            </a:pPr>
            <a:r>
              <a:rPr lang="el-GR" dirty="0"/>
              <a:t>Πρόταση: συμμετοχή σε εκδηλώσεις</a:t>
            </a:r>
          </a:p>
          <a:p>
            <a:pPr marL="285750" indent="-285750">
              <a:spcBef>
                <a:spcPts val="600"/>
              </a:spcBef>
              <a:spcAft>
                <a:spcPts val="600"/>
              </a:spcAft>
              <a:buFont typeface="Wingdings" panose="05000000000000000000" pitchFamily="2" charset="2"/>
              <a:buChar char="ü"/>
            </a:pPr>
            <a:r>
              <a:rPr lang="el-GR" b="1" dirty="0"/>
              <a:t>Εμπλακείτε στην καθημερινότητα του παιδιού σας</a:t>
            </a:r>
          </a:p>
          <a:p>
            <a:pPr algn="just">
              <a:spcBef>
                <a:spcPts val="600"/>
              </a:spcBef>
              <a:spcAft>
                <a:spcPts val="600"/>
              </a:spcAft>
            </a:pPr>
            <a:r>
              <a:rPr lang="el-GR" dirty="0"/>
              <a:t>Ρωτήστε το παιδί για το πώς πήγε η μέρα του και ακούστε την απάντηση. Αυτό δημιουργεί εμπιστοσύνη και ενθαρρύνει την ανοιχτή επικοινωνία δημιουργώντας ένα περιβάλλον όπου τα παιδιά νιώθουν άνετα να μοιράζονται θέματα.</a:t>
            </a:r>
          </a:p>
          <a:p>
            <a:pPr>
              <a:spcBef>
                <a:spcPts val="600"/>
              </a:spcBef>
              <a:spcAft>
                <a:spcPts val="600"/>
              </a:spcAft>
            </a:pPr>
            <a:r>
              <a:rPr lang="el-GR" dirty="0"/>
              <a:t>Πρόταση: κατά τη διάρκεια του δείπνου  ρωτήστε ποιο ήταν το καλύτερο μέρος της ημέρας τους ή αν αντιμετώπισαν προκλήσεις</a:t>
            </a:r>
          </a:p>
          <a:p>
            <a:endParaRPr lang="en-US" dirty="0"/>
          </a:p>
          <a:p>
            <a:r>
              <a:rPr lang="el-GR" dirty="0"/>
              <a:t> ,</a:t>
            </a:r>
            <a:endParaRPr lang="en-US" dirty="0"/>
          </a:p>
        </p:txBody>
      </p:sp>
      <p:pic>
        <p:nvPicPr>
          <p:cNvPr id="9" name="Εικόνα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47611" y="6161854"/>
            <a:ext cx="1425895" cy="399250"/>
          </a:xfrm>
          <a:prstGeom prst="rect">
            <a:avLst/>
          </a:prstGeom>
        </p:spPr>
      </p:pic>
    </p:spTree>
    <p:extLst>
      <p:ext uri="{BB962C8B-B14F-4D97-AF65-F5344CB8AC3E}">
        <p14:creationId xmlns:p14="http://schemas.microsoft.com/office/powerpoint/2010/main" val="2253386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4"/>
          <a:stretch>
            <a:fillRect/>
          </a:stretch>
        </p:blipFill>
        <p:spPr>
          <a:xfrm>
            <a:off x="0" y="6070742"/>
            <a:ext cx="12192000" cy="603503"/>
          </a:xfrm>
          <a:prstGeom prst="rect">
            <a:avLst/>
          </a:prstGeom>
        </p:spPr>
      </p:pic>
      <p:pic>
        <p:nvPicPr>
          <p:cNvPr id="6" name="Εικόνα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152029"/>
            <a:ext cx="8015393" cy="671851"/>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Γονείς και πρόληψη (Ι</a:t>
            </a:r>
            <a:r>
              <a:rPr lang="en-US"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V</a:t>
            </a: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0" name="Bevel 5"/>
          <p:cNvSpPr/>
          <p:nvPr/>
        </p:nvSpPr>
        <p:spPr>
          <a:xfrm>
            <a:off x="640086" y="1140485"/>
            <a:ext cx="10911826" cy="4862973"/>
          </a:xfrm>
          <a:prstGeom prst="bevel">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Aft>
                <a:spcPts val="600"/>
              </a:spcAft>
              <a:buFont typeface="Arial" panose="020B0604020202020204" pitchFamily="34" charset="0"/>
              <a:buChar char="•"/>
            </a:pPr>
            <a:endParaRPr lang="el-GR" dirty="0"/>
          </a:p>
          <a:p>
            <a:pPr marL="285750" indent="-285750">
              <a:spcBef>
                <a:spcPts val="600"/>
              </a:spcBef>
              <a:spcAft>
                <a:spcPts val="600"/>
              </a:spcAft>
              <a:buFont typeface="Wingdings" panose="05000000000000000000" pitchFamily="2" charset="2"/>
              <a:buChar char="ü"/>
            </a:pPr>
            <a:r>
              <a:rPr lang="el-GR" b="1" dirty="0"/>
              <a:t>Μιλήστε με το παιδί σας ευθέως και ανοιχτά για τον εκφοβισμό.</a:t>
            </a:r>
          </a:p>
          <a:p>
            <a:pPr>
              <a:spcBef>
                <a:spcPts val="600"/>
              </a:spcBef>
              <a:spcAft>
                <a:spcPts val="600"/>
              </a:spcAft>
            </a:pPr>
            <a:r>
              <a:rPr lang="el-GR" dirty="0"/>
              <a:t> Εξηγήστε του τι είναι ο εκφοβισμός και διαβεβαιώστε το ότι οι ενήλικοι/</a:t>
            </a:r>
            <a:r>
              <a:rPr lang="el-GR" dirty="0" err="1"/>
              <a:t>ες</a:t>
            </a:r>
            <a:r>
              <a:rPr lang="el-GR" dirty="0"/>
              <a:t> παίρνετε αυτό το θέμα στα σοβαρά και θα κάνετε το παν για να το αντιμετωπίσετε. Πείτε του ότι βρίσκεται σε ένα περιβάλλον που γίνονται οι απαραίτητες ενέργειες για να είναι ασφαλές, συνεργατικό και ενταξιακό.</a:t>
            </a:r>
          </a:p>
          <a:p>
            <a:pPr>
              <a:spcBef>
                <a:spcPts val="600"/>
              </a:spcBef>
              <a:spcAft>
                <a:spcPts val="600"/>
              </a:spcAft>
            </a:pPr>
            <a:endParaRPr lang="el-GR" dirty="0"/>
          </a:p>
          <a:p>
            <a:pPr marL="285750" indent="-285750">
              <a:spcBef>
                <a:spcPts val="600"/>
              </a:spcBef>
              <a:spcAft>
                <a:spcPts val="600"/>
              </a:spcAft>
              <a:buFont typeface="Wingdings" panose="05000000000000000000" pitchFamily="2" charset="2"/>
              <a:buChar char="ü"/>
            </a:pPr>
            <a:r>
              <a:rPr lang="el-GR" b="1" dirty="0"/>
              <a:t>Διαβεβαιώστε το παιδί ότι όχι μόνο επιτρέπεται αλλά είναι και απαραίτητο να μιλά για τα περιστατικά εκφοβισμού. </a:t>
            </a:r>
          </a:p>
          <a:p>
            <a:pPr>
              <a:spcBef>
                <a:spcPts val="600"/>
              </a:spcBef>
              <a:spcAft>
                <a:spcPts val="600"/>
              </a:spcAft>
            </a:pPr>
            <a:r>
              <a:rPr lang="el-GR" dirty="0"/>
              <a:t>Ενθαρρύνετέ το να μιλά με τους/τις εκπαιδευτικούς αν έχει κάποιες ανησυχίες σχετικά με το θέμα. Ακούστε προσεχτικά, εκτιμήστε τα συναισθήματα που δημιουργούνται, ρωτήστε λεπτομέρειες, πείτε ότι μπορείτε να βοηθήσετε, μιλήστε για λύσεις και επανέλθετε για να ανατροφοδοτήσετε.</a:t>
            </a:r>
          </a:p>
          <a:p>
            <a:endParaRPr lang="en-US" dirty="0"/>
          </a:p>
          <a:p>
            <a:r>
              <a:rPr lang="el-GR" dirty="0"/>
              <a:t> </a:t>
            </a:r>
            <a:endParaRPr lang="en-US" dirty="0"/>
          </a:p>
        </p:txBody>
      </p:sp>
      <p:pic>
        <p:nvPicPr>
          <p:cNvPr id="9" name="Εικόνα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47611" y="6172868"/>
            <a:ext cx="1425895" cy="399250"/>
          </a:xfrm>
          <a:prstGeom prst="rect">
            <a:avLst/>
          </a:prstGeom>
        </p:spPr>
      </p:pic>
    </p:spTree>
    <p:extLst>
      <p:ext uri="{BB962C8B-B14F-4D97-AF65-F5344CB8AC3E}">
        <p14:creationId xmlns:p14="http://schemas.microsoft.com/office/powerpoint/2010/main" val="96511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tretch>
            <a:fillRect/>
          </a:stretch>
        </p:blipFill>
        <p:spPr>
          <a:xfrm>
            <a:off x="2087532" y="152029"/>
            <a:ext cx="8016935" cy="967209"/>
          </a:xfrm>
          <a:prstGeom prst="rect">
            <a:avLst/>
          </a:prstGeom>
        </p:spPr>
      </p:pic>
      <p:pic>
        <p:nvPicPr>
          <p:cNvPr id="4" name="Θέση περιεχομένου 3"/>
          <p:cNvPicPr>
            <a:picLocks noGrp="1" noChangeAspect="1"/>
          </p:cNvPicPr>
          <p:nvPr>
            <p:ph idx="1"/>
          </p:nvPr>
        </p:nvPicPr>
        <p:blipFill>
          <a:blip r:embed="rId3"/>
          <a:stretch>
            <a:fillRect/>
          </a:stretch>
        </p:blipFill>
        <p:spPr>
          <a:xfrm>
            <a:off x="0" y="6070742"/>
            <a:ext cx="12192000" cy="603503"/>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4146" y="6136254"/>
            <a:ext cx="1697214" cy="449460"/>
          </a:xfrm>
          <a:prstGeom prst="rect">
            <a:avLst/>
          </a:prstGeom>
          <a:effectLst/>
        </p:spPr>
      </p:pic>
      <p:sp>
        <p:nvSpPr>
          <p:cNvPr id="8" name="TextBox 7"/>
          <p:cNvSpPr txBox="1"/>
          <p:nvPr/>
        </p:nvSpPr>
        <p:spPr>
          <a:xfrm>
            <a:off x="1958113" y="152029"/>
            <a:ext cx="8015393" cy="738664"/>
          </a:xfrm>
          <a:prstGeom prst="rect">
            <a:avLst/>
          </a:prstGeom>
          <a:noFill/>
        </p:spPr>
        <p:txBody>
          <a:bodyPr wrap="square" rtlCol="0">
            <a:spAutoFit/>
          </a:bodyPr>
          <a:lstStyle/>
          <a:p>
            <a:pPr algn="ctr">
              <a:lnSpc>
                <a:spcPct val="150000"/>
              </a:lnSpc>
              <a:spcBef>
                <a:spcPts val="600"/>
              </a:spcBef>
              <a:spcAft>
                <a:spcPts val="600"/>
              </a:spcAft>
            </a:pP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Γονείς και πρόληψη (</a:t>
            </a:r>
            <a:r>
              <a:rPr lang="en-US"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V</a:t>
            </a: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a:t>
            </a:r>
            <a:endParaRPr lang="id-ID"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0" name="Bevel 5"/>
          <p:cNvSpPr/>
          <p:nvPr/>
        </p:nvSpPr>
        <p:spPr>
          <a:xfrm>
            <a:off x="640086" y="1140485"/>
            <a:ext cx="10911826" cy="4862973"/>
          </a:xfrm>
          <a:prstGeom prst="bevel">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spcAft>
                <a:spcPts val="600"/>
              </a:spcAft>
              <a:buFont typeface="Arial" panose="020B0604020202020204" pitchFamily="34" charset="0"/>
              <a:buChar char="•"/>
            </a:pPr>
            <a:endParaRPr lang="el-GR" dirty="0"/>
          </a:p>
          <a:p>
            <a:pPr marL="285750" indent="-285750">
              <a:spcBef>
                <a:spcPts val="600"/>
              </a:spcBef>
              <a:spcAft>
                <a:spcPts val="600"/>
              </a:spcAft>
              <a:buFont typeface="Wingdings" panose="05000000000000000000" pitchFamily="2" charset="2"/>
              <a:buChar char="ü"/>
            </a:pPr>
            <a:endParaRPr lang="el-GR" b="1" dirty="0"/>
          </a:p>
          <a:p>
            <a:pPr marL="285750" indent="-285750">
              <a:spcBef>
                <a:spcPts val="600"/>
              </a:spcBef>
              <a:spcAft>
                <a:spcPts val="600"/>
              </a:spcAft>
              <a:buFont typeface="Wingdings" panose="05000000000000000000" pitchFamily="2" charset="2"/>
              <a:buChar char="ü"/>
            </a:pPr>
            <a:r>
              <a:rPr lang="el-GR" b="1" dirty="0"/>
              <a:t>Προσβασιμότητα</a:t>
            </a:r>
          </a:p>
          <a:p>
            <a:pPr>
              <a:spcBef>
                <a:spcPts val="600"/>
              </a:spcBef>
              <a:spcAft>
                <a:spcPts val="600"/>
              </a:spcAft>
            </a:pPr>
            <a:r>
              <a:rPr lang="el-GR" dirty="0"/>
              <a:t>Να είστε προσιτοί/</a:t>
            </a:r>
            <a:r>
              <a:rPr lang="el-GR" dirty="0" err="1"/>
              <a:t>ες</a:t>
            </a:r>
            <a:r>
              <a:rPr lang="el-GR" dirty="0"/>
              <a:t> και διαθέσιμοι/</a:t>
            </a:r>
            <a:r>
              <a:rPr lang="el-GR" dirty="0" err="1"/>
              <a:t>ες</a:t>
            </a:r>
            <a:r>
              <a:rPr lang="el-GR" dirty="0"/>
              <a:t> για τους/τις εκπαιδευτικούς του παιδιού σας. Κρατήστε ανοιχτό δίαυλο επικοινωνίας είτε μέσω ηλεκτρονικού ταχυδρομείου είτε μέσω τηλεφώνου ώστε να ανταλλάσσονται πληροφορίες. </a:t>
            </a:r>
          </a:p>
          <a:p>
            <a:pPr algn="just">
              <a:spcBef>
                <a:spcPts val="600"/>
              </a:spcBef>
              <a:spcAft>
                <a:spcPts val="600"/>
              </a:spcAft>
            </a:pPr>
            <a:r>
              <a:rPr lang="el-GR" dirty="0"/>
              <a:t>Πρόταση: μέσω ενός email επικοινωνίας και φροντίστε να ενημερώνετε τους/τις εκπαιδευτικούς για ό,τι σοβαρό προκύπτει σε σχέση με το παιδί σας σε μηνιαία βάση.</a:t>
            </a:r>
          </a:p>
          <a:p>
            <a:pPr marL="285750" indent="-285750">
              <a:spcBef>
                <a:spcPts val="600"/>
              </a:spcBef>
              <a:spcAft>
                <a:spcPts val="600"/>
              </a:spcAft>
              <a:buFont typeface="Wingdings" panose="05000000000000000000" pitchFamily="2" charset="2"/>
              <a:buChar char="ü"/>
            </a:pPr>
            <a:r>
              <a:rPr lang="el-GR" b="1" dirty="0"/>
              <a:t>Επικοινωνία με γονείς συμμαθητών/τριών</a:t>
            </a:r>
          </a:p>
          <a:p>
            <a:pPr>
              <a:spcBef>
                <a:spcPts val="600"/>
              </a:spcBef>
              <a:spcAft>
                <a:spcPts val="600"/>
              </a:spcAft>
            </a:pPr>
            <a:r>
              <a:rPr lang="el-GR" dirty="0"/>
              <a:t>Συνδεθείτε με άλλους γονείς για να υποστηρίξετε τις </a:t>
            </a:r>
            <a:r>
              <a:rPr lang="el-GR" dirty="0" err="1"/>
              <a:t>αντιεκφοβιστικές</a:t>
            </a:r>
            <a:r>
              <a:rPr lang="el-GR" dirty="0"/>
              <a:t> συμπεριφορές και να ενισχύσετε τις συζητήσεις και το σχέδιο δράσης που αναπτύσσει το σχολείο σε σχέση με τα ζητήματα εκφοβισμού.</a:t>
            </a:r>
          </a:p>
          <a:p>
            <a:pPr>
              <a:spcBef>
                <a:spcPts val="600"/>
              </a:spcBef>
              <a:spcAft>
                <a:spcPts val="600"/>
              </a:spcAft>
            </a:pPr>
            <a:r>
              <a:rPr lang="el-GR" dirty="0"/>
              <a:t>Πρόταση: οργανώστε μια υποστηρικτική ομάδα γονέων για το θέμα του εκφοβισμού.</a:t>
            </a:r>
          </a:p>
          <a:p>
            <a:endParaRPr lang="en-US" dirty="0"/>
          </a:p>
          <a:p>
            <a:r>
              <a:rPr lang="el-GR" dirty="0"/>
              <a:t> </a:t>
            </a:r>
            <a:endParaRPr lang="en-US" dirty="0"/>
          </a:p>
        </p:txBody>
      </p:sp>
      <p:pic>
        <p:nvPicPr>
          <p:cNvPr id="9" name="Εικόνα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547611" y="6185687"/>
            <a:ext cx="1425895" cy="399250"/>
          </a:xfrm>
          <a:prstGeom prst="rect">
            <a:avLst/>
          </a:prstGeom>
        </p:spPr>
      </p:pic>
    </p:spTree>
    <p:extLst>
      <p:ext uri="{BB962C8B-B14F-4D97-AF65-F5344CB8AC3E}">
        <p14:creationId xmlns:p14="http://schemas.microsoft.com/office/powerpoint/2010/main" val="4229648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431983"/>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Μην υποτιμάτε τις συνέπειες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που μπορεί να έχει ο εκφοβισμός, υιοθετώντας αντιλήψεις του τύπου «ε, παιδιά είναι, πειράζονται μεταξύ τους» ή «αγόρια είναι, </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σκληραγωγούνται</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Αντιμετωπίστε το γεγονός με ψυχραιμία</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Η εκδήλωση θυμού ή σημαντικής αναστάτωσης εκ μέρους σας μπορεί να στενοχωρήσει και να ενοχοποιήσει ακόμα περισσότερο το παιδί σας. Προέχουν τα δικά του συναισθήματα. Έχει ανάγκη να νιώσει ότι το ακούτε και το υποστηρίζετε για αυτό που του συμβαίνει.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Λάβετε σοβαρά υπόψη όσα σας λέει το παιδί σας.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Να το επαινέσετε για το θάρρος που έδειξε να σας μιλήσει για αυτό που αντιμετωπίζει.</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err="1">
                <a:solidFill>
                  <a:srgbClr val="002060"/>
                </a:solidFill>
                <a:latin typeface="Lato" panose="020F0502020204030203" pitchFamily="34" charset="0"/>
                <a:ea typeface="Lato" panose="020F0502020204030203" pitchFamily="34" charset="0"/>
                <a:cs typeface="Lato" panose="020F0502020204030203" pitchFamily="34" charset="0"/>
              </a:rPr>
              <a:t>Απενοχοποιήστε</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 το παιδί σας.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Καθησυχάστε το ότι δεν ευθύνεται για ό,τι του έχει συμβεί. Διαβεβαιώστε το ότι ο εκφοβισμός δεν είναι δικό του λάθος και ότι είναι απόλυτο δικαίωμά του να είναι ασφαλές στο σχολείο.</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Εξηγήστε ήρεμα στο παιδί σας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ότι ο εκφοβισμός που δέχεται είναι ανεπίτρεπτος και απαράδεκτος και ότι θα κάνετε ό,τι χρειάζεται για να το σταματήσετε. Τονίστε ότι ο ρόλος σας είναι να το φροντίζετε και να το προστατεύετε και πάνω από όλα το αγαπάτε και το νοιάζεστε.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Κρατήστε σημειώσεις με τις ημερομηνίες και τις ακριβείς συνθήκες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των περιστατικών εκφοβισμού που αναφέρει το παιδί σας.</a:t>
            </a:r>
            <a:endParaRPr lang="en-US"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στο σχολείο.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Τι να κάνω;(Ι)</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2664060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924425"/>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Αποφύγετε την επαφή με τον/τη μαθητή/</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τρια</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ή τους/τις μαθητές/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τριες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που εκφοβίζουν το παιδί σας και τους γονείς τους, όπως και αναρτήσεις σχετικά με την κατάσταση στα μέσα κοινωνικής δικτύωσης. Τέτοιες αντιδράσεις θα επιδεινώσουν την κατάσταση.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Εξηγήστε στο παιδί σας ότι το να ανταποδώσει τον εκφοβισμό με βία δεν αποτελεί λύση, αντίθετα θα διαιωνίσει αυτή την κατάσταση.</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Ενημερώστε το παιδί σας για το τι σκοπεύετε να κάνετε στη συνέχεια.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Επικοινωνήστε άμεσα με το σχολείο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για να αναφέρετε το πρόβλημα. Χρειάζεται να είστε όσο το δυνατόν πιο σαφείς για το τι έχει συμβεί, ανατρέχοντας σε τυχόν σημειώσεις που έχετε κρατήσει για τα συμβάντα.</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Εναλλακτικά, μπορείτε επίσης να αναφέρετε τον εκφοβισμό του παιδιού σας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και στην ηλεκτρονική πλατφόρμα</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https://stop-bullying.minedu.gov.gr, γεγονός που θα βοηθήσει το σχολείο να προβεί άμεσα τις απαιτούμενες ενέργειες.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Διατηρήστε την επαφή και την συνεργασία με το σχολείο</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ενημερώνοντάς το για ό,τι νεότερο προκύπτει, μέχρι την πλήρη αντιμετώπιση του προβλήματος.</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Σε περίπτωση που το παιδί σας εκφοβίζεται στο διαδίκτυο, παραμείνετε ψύχραιμοι,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ακούστε όλη την ιστορία χωρίς να το διακόψετε, διαφυλάξτε τα όποια αποδεικτικά στοιχεία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screenshot</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φωτογραφιών/μηνυμάτων), αναφέρετε το περιστατικό στο σχολείο κι εάν χρειαστεί στις Αρχές και ζητήστε τη βοήθεια των ειδικών.</a:t>
            </a:r>
            <a:endParaRPr lang="en-US"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στο σχολείο.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Τι να κάνω;(ΙΙ)</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3610029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550798"/>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Σε περίπτωση που το παιδί σας παρουσιάζει σχολική άρνηση, επιβάλλεται να ζητήσετε από το σχολείο να επιληφθεί του θέματος ο/ή σχολικός ψυχολόγος/ κοινωνικός λειτουργός, ώστε να μην παραταθεί η παραμονή του εκτός σχολείου.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θυμάστε ότι για την αποτελεσματική αντιμετώπιση του εκφοβισμού και την ασφάλεια, καθώς και την υποστήριξη του παιδιού σας, είναι απαραίτητη η στενή και αρμονική συνεργασία σας με το σχολείο.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Για να στηρίξετε, επιπλέον, το παιδί σας που εκφοβίζεται:</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Συζητήστε με το παιδί σας και καταλήξτε μαζί για το τι μπορεί να κάνει εάν δεχτεί ξανά εκφοβισμό στο σχολείο. Το πιο σημαντικό είναι να γνωρίζει πώς και από ποιους να ζητήσει βοήθεια στο σχολείο. Επίσης, να το ενθαρρύνετε να παραμένει με συμμαθητές και συμμαθήτριες που εμπιστεύεται, μέσα και έξω από το σχολείο.</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Εάν το παιδί σας εκφοβίζεται στο διαδίκτυο, μιλήστε του για την ασφαλή πλοήγηση σε αυτό. Μπορείτε να αναζητήσετε πληροφορίες και συμβουλές για την ασφαλή χρήση του διαδικτύου και των διαδικτυακών παιχνιδιών, μεταξύ άλλων, στον </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ιστότοπο</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της Ελληνικής Αστυνομίας ή στις γραμμές υποστήριξης της πλατφόρμας</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Βοηθήστε το παιδί σας να αναπτύξει δεξιότητες προστασίας του εαυτού του (π.χ. να αποφεύγει τους «νταήδες»).</a:t>
            </a: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endParaRPr lang="el-GR" sz="10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στο σχολείο.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Τι να κάνω;(ΙΙΙ)</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4258092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13755" y="419100"/>
            <a:ext cx="7279574" cy="4342856"/>
          </a:xfrm>
          <a:prstGeom prst="rect">
            <a:avLst/>
          </a:prstGeom>
        </p:spPr>
        <p:txBody>
          <a:bodyPr wrap="square" lIns="91440" tIns="45720" rIns="91440" bIns="45720" anchor="t">
            <a:spAutoFit/>
          </a:bodyPr>
          <a:lstStyle/>
          <a:p>
            <a:pPr>
              <a:lnSpc>
                <a:spcPct val="150000"/>
              </a:lnSpc>
            </a:pPr>
            <a:r>
              <a:rPr lang="el-GR" sz="2800" b="1">
                <a:solidFill>
                  <a:srgbClr val="FF0000"/>
                </a:solidFill>
                <a:latin typeface="Lato"/>
                <a:ea typeface="Lato"/>
                <a:cs typeface="Lato"/>
              </a:rPr>
              <a:t>ΕΡΩΤΗΜΑ 1</a:t>
            </a:r>
          </a:p>
          <a:p>
            <a:pPr>
              <a:lnSpc>
                <a:spcPct val="150000"/>
              </a:lnSpc>
            </a:pPr>
            <a:r>
              <a:rPr lang="el-GR" sz="2800">
                <a:solidFill>
                  <a:srgbClr val="002060"/>
                </a:solidFill>
                <a:latin typeface="Lato"/>
                <a:ea typeface="Lato"/>
                <a:cs typeface="Lato"/>
              </a:rPr>
              <a:t>Με ποιους τρόπους θεωρείτε ότι πρέπει να εμπλέκονται οι γονείς στη σχολική διαδικασία (π.χ. μελέτη στο σπίτι, επικοινωνία με εκπαιδευτικούς, εθελοντισμός,  κ.λπ.);</a:t>
            </a:r>
          </a:p>
          <a:p>
            <a:pPr>
              <a:lnSpc>
                <a:spcPct val="150000"/>
              </a:lnSpc>
            </a:pPr>
            <a:endParaRPr lang="el-GR">
              <a:solidFill>
                <a:srgbClr val="000000"/>
              </a:solidFill>
              <a:latin typeface="Calibri"/>
              <a:ea typeface="Calibri"/>
              <a:cs typeface="Calibri"/>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70619" y="5961398"/>
            <a:ext cx="1425895" cy="399250"/>
          </a:xfrm>
          <a:prstGeom prst="rect">
            <a:avLst/>
          </a:prstGeom>
        </p:spPr>
      </p:pic>
    </p:spTree>
    <p:extLst>
      <p:ext uri="{BB962C8B-B14F-4D97-AF65-F5344CB8AC3E}">
        <p14:creationId xmlns:p14="http://schemas.microsoft.com/office/powerpoint/2010/main" val="1272478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524315"/>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Εάν θεωρείτε ότι ο εκφοβισμός έχει σοβαρές επιπτώσεις στην ψυχοκοινωνική κατάσταση του παιδιού σας (φοβίες, έντονο άγχος, αλλαγές και προβλήματα στη διάθεσή του, δυσκολία στις κοινωνικές του συναναστροφές κ.ά.) μπορεί να χρειαστεί βοήθεια από ειδικό ψυχικής υγείας.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Αφιερώστε χρόνο στο παιδί σας για να ενισχύσετε την ανθεκτικότητά του και την αυτοπεποίθησή του,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μέσω πιο αποτελεσματικής επικοινωνίας μεταξύ σας. Ακούστε ενεργητικά το παιδί σας με προσοχή και ενδιαφέρον. Είναι σημαντικό μερικές φορές να μένετε σιωπηλοί και να ακούτε τους προβληματισμούς και τις σκέψεις του χωρίς να παρεμβαίνετε. Ρωτήστε το για τα συναισθήματά του και μιλήστε του κι εσείς για τα δικά σας. Προσεγγίσετε το παιδί σας λέγοντας για παράδειγμα «θα ήθελες να συζητήσουμε αυτό το θέμα;», «νομίζω ότι στεναχωριέσαι όταν...». Μην ασκείτε κριτική για τους/τις φίλους/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του, αλλά ανακαλύψετε γιατί κάποιοι/</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φίλοι/</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είναι τόσο σημαντικοί/</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ές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για το παιδί σας, έτσι ώστε να το συμβουλέψετε σε περίπτωση λανθασμένων επιλογών. Εξηγήστε του την έννοια της φιλίας και ενθαρρύνετέ το να περνάει χρόνο με συνομηλίκους/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κες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που του συμπεριφέρονται καλά. Βοηθήστε το να σκεφτεί με ποια παιδιά θα μπορούσε να κάνει παρέα και υποστηρίξτε το σε αυτό (π.χ. να κανονίσει έξοδο μαζί τους, να τα καλέσει στο σπίτι, κ.λπ.).</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Ενθαρρύνετε το παιδί σας να συμμετάσχει σε μια ομάδα στο σχολείο ή σε έναν σύλλογο</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a:t>
            </a: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εκφοβίζεται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στο σχολείο.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Τι να κάνω;</a:t>
            </a:r>
            <a:r>
              <a:rPr lang="en-US"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(IV)</a:t>
            </a:r>
            <a:endPar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3744497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647426"/>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Πάρτε σοβαρά όσα σας αναφέρει το σχολείο για την εμπλοκή του σε επεισόδιο/α εκφοβισμού.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Το παιδί σας χρειάζεται τη βοήθεια και την υποστήριξη τόσο τη δική σας όσο και του σχολείου για να αλλάξει τη συμπεριφορά του, να μάθει να διαμορφώνει καλές σχέσεις με τους/τις άλλους/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και να σταματήσει να εκφοβίζει.</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Μην αγνοήσετε το γεγονός ότι το παιδί σας εκφοβίζει άλλα παιδιά στο σχολείο.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Η συμπεριφορά αυτή δεν θα αλλάξει από μόνη της και, αν δεν αντιμετωπιστεί κατάλληλα, μπορεί στο μέλλον να επιδεινωθεί με σοβαρές επιπτώσεις στην ψυχοκοινωνική του εξέλιξη.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Αντιμετωπίστε το πρόβλημα με ψυχραιμία.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Να θυμάστε ότι οι γονείς είναι τα πιο σημαντικά πρότυπα θετικής συμπεριφοράς, η οποία περιλαμβάνει επίδειξη σεβασμού προς τους/τις άλλους/</a:t>
            </a:r>
            <a:r>
              <a:rPr lang="el-GR" sz="1400" b="1"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 ανοιχτή επικοινωνία και κατάλληλη διαχείριση του θυμού.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Προσπαθήστε να κατανοήσετε πού οφείλεται η εκφοβιστική συμπεριφορά του παιδιού σας.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Αφιερώστε χρόνο συζητώντας μαζί του.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Σκεφτείτε αν συμβαίνει κάτι που είναι δυνατόν να αναστατώνει και να επηρεάζει το παιδί σας.</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Ίσως το παιδί σας, αρχικά, θα αρνηθεί ότι εκφοβίζει ή θα κατηγορήσει για αυτό κάποιο άλλο παιδί ή θα προσπαθήσει να αποφύγει τη συζήτηση, ισχυριζόμενο ότι «απλά πειράζω», «κάνω πλάκα».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Χρειάζεται να του εξηγήσετε τις διαφορές μεταξύ του πειράγματος και της άσκησης βίας και εκφοβισμού.</a:t>
            </a:r>
            <a:r>
              <a:rPr lang="en-US" sz="1400" b="1"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Υπενθυμίστε στο παιδί σας τους κανόνες που υπάρχουν τόσο στο σχολείο όσο και στο σπίτι, προς τους οποίους θα πρέπει να συμμορφώνεται.</a:t>
            </a:r>
            <a:endParaRPr lang="en-US"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1015663"/>
          </a:xfrm>
          <a:prstGeom prst="rect">
            <a:avLst/>
          </a:prstGeom>
        </p:spPr>
        <p:txBody>
          <a:bodyPr lIns="91440" tIns="45720" rIns="91440" bIns="45720" anchor="t">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Τι να κάνω;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Πώς να το στηρίξω;</a:t>
            </a:r>
            <a:r>
              <a:rPr lang="en-US" sz="2000" b="1" spc="300">
                <a:solidFill>
                  <a:srgbClr val="FF0000"/>
                </a:solidFill>
                <a:ea typeface="+mn-lt"/>
                <a:cs typeface="+mn-lt"/>
              </a:rPr>
              <a:t>(Ι)</a:t>
            </a:r>
            <a:endParaRPr lang="el-GR" sz="2000" spc="300">
              <a:solidFill>
                <a:srgbClr val="000000"/>
              </a:solidFill>
              <a:ea typeface="+mn-lt"/>
              <a:cs typeface="+mn-lt"/>
            </a:endParaRPr>
          </a:p>
          <a:p>
            <a:pPr algn="ctr"/>
            <a:endPar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42490823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585871"/>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Εστιάστε στην εκφοβιστική συμπεριφορά που εκδηλώνει, χωρίς να το απαξιώνετε</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Είναι σημαντικό να μην το επικρίνετε για τον χαρακτήρα του με υποτιμητικούς όρους, λέγοντάς του π.χ. ότι είναι «νταής», διότι αυτό μπορεί να οδηγήσει το παιδί σε ψέματα ή σε απόσυρση για να αποκρύψει ό,τι συμβαίνει ή στο να υιοθετήσει τον ρόλο του νταή.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Βοηθήστε το παιδί σας, εξηγώντας του να καταλάβει ότι, παρά το ότι μπορεί να μην του αρέσουν όλοι γύρω του, πρέπει να τους συμπεριφέρεται με σεβασμό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και εάν οποιοδήποτε άτομο είναι διαφορετικό, δεν σημαίνει ότι είναι χειρότερο ή καλύτερο. Επίσης, ζητήστε του να βάλει τον εαυτό του στη θέση των άλλων παιδιών.</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του πείτε ότι το νοιάζεστε, θέλετε να το βοηθήσετε και να το υποστηρίξετε, ώστε να σταματήσει την εκφοβιστική συμπεριφορά.</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Ρωτήστε το παιδί σας εάν κατανοεί τις συνέπειες της συμπεριφοράς του στα παιδιά που εκφοβίζει, αλλά και στο ίδιο.</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Εάν είναι μεγαλύτερης ηλικίας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ζητήστε του να σκεφτεί τρόπους για το πώς μπορεί να σταματήσει να εκφοβίζει και να επανορθώσει. Στην περίπτωση που ανταποκρίνεται και συνεργάζεται, να το επαινέσετε.</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Εάν είναι μικρότερης ηλικίας,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εξηγήστε του τί είναι ο εκφοβισμός. Δώστε του παραδείγματα, π.χ. με ιστορίες και παραμύθια, και εξηγήστε του για τις επιπτώσεις που έχει στα άλλα παιδιά.</a:t>
            </a: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707886"/>
          </a:xfrm>
          <a:prstGeom prst="rect">
            <a:avLst/>
          </a:prstGeom>
        </p:spPr>
        <p:txBody>
          <a:bodyPr lIns="91440" tIns="45720" rIns="91440" bIns="45720" anchor="t">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Τι να κάνω;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Πώς να το στηρίξω;</a:t>
            </a:r>
            <a:r>
              <a:rPr lang="en-US" sz="2000" b="1" spc="300">
                <a:solidFill>
                  <a:srgbClr val="FF0000"/>
                </a:solidFill>
                <a:latin typeface="Lato Heavy"/>
                <a:ea typeface="Lato Heavy" panose="020F0502020204030203" pitchFamily="34" charset="0"/>
                <a:cs typeface="Lato Heavy" panose="020F0502020204030203" pitchFamily="34" charset="0"/>
              </a:rPr>
              <a:t>(IΙ)</a:t>
            </a:r>
            <a:endPar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4171580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482897"/>
            <a:ext cx="7630556" cy="4612353"/>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Ζητήστε να σας πει αν εκφοβίζει μόνο του ή με άλλα παιδιά</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Εξηγήστε του ότι δεν πρέπει ποτέ να συμμετέχει στον εκφοβισμό ενός άλλου παιδιού, ενώ, αντίθετα, θα πρέπει να το βοηθά αναφέροντας αυτό που συμβαίνει.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Μην χτυπάτε το παιδί ως τιμωρία για την εκφοβιστική του συμπεριφορά. Με αυτό τον τρόπο το διδάσκετε αυτό ακριβώς που του ζητάτε να σταματήσει να κάνει: τη βία.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Συνεργαστείτε με το σχολείο για την αντιμετώπιση του προβλήματος, υποστηρίζοντας από κοινού τις όποιες προσπάθειες.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Επίσης, ζητήστε από το σχολείο να σας ενημερώνει άμεσα για τυχόν νέα περιστατικά εκφοβισμού από το παιδί σας.</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Εάν συνεχίζονται οι εκφοβιστικές συμπεριφορές του παιδιού σας, ίσως να χρειάζεται βοήθεια από ειδικό ψυχικής υγείας για την αντιμετώπιση του προβλήματος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Εάν δεν γνωρίζετε πού μπορείτε να απευθυνθείτε, ζητήστε συμβουλές από το σχολείο ή το αρμόδιο Κέντρο Διεπιστημονικής Αξιολόγησης, Συμβουλευτικής και Υποστήριξης (ΚΕ.Δ.Α.Σ.Υ.) ή τις τηλεφωνικές γραμμές υποστήριξης</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Αν  θέλετε το  παιδί σας να αλλάξει μια μη αποδεκτή συμπεριφορά π.χ. επιθετική, εξετάστε εάν απαιτείται να κάνετε πρώτα  εσείς ορισμένες αλλαγές στη ζωή σας και να ακολουθείτε ανάλογες ψύχραιμες στάσεις και συμπεριφορές. Αναρωτηθείτε, για παράδειγμα, αν στο σπίτι σας παρατηρούνται εκφοβιστικές ή επιθετικές  συμπεριφορές από ένα μέλος της οικογένειας σε άλλο και ζητήστε  από  όλη την οικογένεια να αναθεωρήσει τους τρόπους επίλυσης διαφωνιών ή  συγκρούσεων. </a:t>
            </a:r>
          </a:p>
          <a:p>
            <a:pPr algn="just"/>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9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9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p>
          <a:p>
            <a:pPr algn="just">
              <a:lnSpc>
                <a:spcPct val="150000"/>
              </a:lnSpc>
            </a:pP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82605" y="796392"/>
            <a:ext cx="6027794" cy="707886"/>
          </a:xfrm>
          <a:prstGeom prst="rect">
            <a:avLst/>
          </a:prstGeom>
        </p:spPr>
        <p:txBody>
          <a:bodyPr wrap="square" lIns="91440" tIns="45720" rIns="91440" bIns="45720" anchor="t">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Τι να κάνω;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Πώς να το στηρίξω;</a:t>
            </a:r>
            <a:r>
              <a:rPr lang="en-US" sz="2000" b="1" spc="300">
                <a:solidFill>
                  <a:srgbClr val="FF0000"/>
                </a:solidFill>
                <a:latin typeface="Lato Heavy"/>
                <a:ea typeface="Lato Heavy" panose="020F0502020204030203" pitchFamily="34" charset="0"/>
                <a:cs typeface="Lato Heavy" panose="020F0502020204030203" pitchFamily="34" charset="0"/>
              </a:rPr>
              <a:t>(IIΙ)</a:t>
            </a:r>
            <a:endPar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2452434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5043240"/>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Δημιουργήστε  σαφείς κανόνες  στην οικογένεια και τηρήστε τους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Τα παιδιά σας θα πρέπει να γνωρίζουν  από πριν τις  θέσεις σας και τις συνέπειες  των πράξεων τους.</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Μάθετε στο παιδί σας να μπαίνει στη θέση αυτού/</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ής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που εκφοβίζεται, πώς νιώθει, δηλαδή.  Χρησιμοποιείτε εκφράσεις, όπως «πώς αισθάνεσαι με αυτό που έγινε;», «πώς σε κάνει να νιώθεις, αυτό;», «πώς μπορώ να σε βοηθήσω να νιώσεις καλύτερα;», «τί πιστεύεις ότι θα είναι καλύτερο να κάνουμε;», «με ενδιαφέρει το πώς νιώθεις εσύ».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Βοηθήστε το παιδί σας να νιώθει καλά με τον εαυτό του</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Ενθαρρύνετε τις προσπάθειές του, ακόμα  κι αν είναι αποτυχημένες, στηρίξτε το να τις συνεχίσει, εφόσον πιστεύετε ότι το βοηθάει.</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Ενισχύετε το παιδί σας κάθε φορά που επιδεικνύει φιλικές και συνεργατικές συμπεριφορές προς άλλα παιδιά. Αν το παιδί εκφοβίζει γιατί είναι απομονωμένο, προσπαθήστε να το βοηθήσετε να βρει έστω έναν/μία φίλο/η στον/τη οποίο/α θα φέρεται με σεβασμό.</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Προσπαθήστε να του δώσετε πρωτοβουλίες και ευθύνες, να το εντάξετε σε δημιουργικές δραστηριότητες, στον αθλητισμό και στον εθελοντισμό, για να ενισχυθεί το αίσθημα της κοινωνικής συμμετοχής και ευθύνης.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Στηρίξτε και ενθαρρύνετε το παιδί σας να αναπτύξει το δικό του σύστημα αξιών</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ώστε να γίνει ικανό να λέει «όχι» και να μην παρασύρεται από τις πιέσεις «φίλων».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b="1" dirty="0">
                <a:solidFill>
                  <a:srgbClr val="002060"/>
                </a:solidFill>
                <a:latin typeface="Lato" panose="020F0502020204030203" pitchFamily="34" charset="0"/>
                <a:ea typeface="Lato" panose="020F0502020204030203" pitchFamily="34" charset="0"/>
                <a:cs typeface="Lato" panose="020F0502020204030203" pitchFamily="34" charset="0"/>
              </a:rPr>
              <a:t>Κάθε φορά που δείχνει να ανταποκρίνεται στους «συμφωνημένους κανόνες συμπεριφοράς»,  να το επαινείτε. </a:t>
            </a:r>
            <a:endParaRPr lang="en-US" sz="1400" b="1"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10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10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10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endParaRPr lang="el-GR"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lnSpc>
                <a:spcPct val="150000"/>
              </a:lnSpc>
            </a:pPr>
            <a:endParaRPr lang="id-ID" sz="9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5900" y="147814"/>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ΓΙΑ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946747" y="881055"/>
            <a:ext cx="6096000" cy="1015663"/>
          </a:xfrm>
          <a:prstGeom prst="rect">
            <a:avLst/>
          </a:prstGeom>
        </p:spPr>
        <p:txBody>
          <a:bodyPr lIns="91440" tIns="45720" rIns="91440" bIns="45720" anchor="t">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εκφοβίζει</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Τι να κάνω;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Πώς να το στηρίξω;</a:t>
            </a:r>
            <a:r>
              <a:rPr lang="en-US" sz="2000" b="1" spc="300">
                <a:solidFill>
                  <a:srgbClr val="FF0000"/>
                </a:solidFill>
                <a:ea typeface="+mn-lt"/>
                <a:cs typeface="+mn-lt"/>
              </a:rPr>
              <a:t>(IV)</a:t>
            </a:r>
            <a:endParaRPr lang="el-GR" sz="2000" spc="300">
              <a:solidFill>
                <a:srgbClr val="000000"/>
              </a:solidFill>
              <a:ea typeface="+mn-lt"/>
              <a:cs typeface="+mn-lt"/>
            </a:endParaRPr>
          </a:p>
          <a:p>
            <a:pPr algn="ctr"/>
            <a:endPar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198613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εικόνας 9"/>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b="-115"/>
          <a:stretch/>
        </p:blipFill>
        <p:spPr>
          <a:xfrm>
            <a:off x="7678057" y="0"/>
            <a:ext cx="4513943" cy="6865884"/>
          </a:xfrm>
          <a:prstGeom prst="rect">
            <a:avLst/>
          </a:prstGeom>
        </p:spPr>
      </p:pic>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0" y="1608403"/>
            <a:ext cx="7630556" cy="4216539"/>
          </a:xfrm>
          <a:prstGeom prst="rect">
            <a:avLst/>
          </a:prstGeom>
        </p:spPr>
        <p:txBody>
          <a:bodyPr wrap="square">
            <a:spAutoFit/>
          </a:bodyPr>
          <a:lstStyle/>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μιλήσετε μαζί του, υπογραμμίζοντας ότι είστε δίπλα του, το στηρίζετε και το βοηθάτε να αντιμετωπίσει τις όποιες δυσκολίες και ανησυχίες του. Επιβραβεύστε το που έχει θάρρος να μιλήσει μαζί σας ή και  με άλλα άτομα, π.χ. φίλους/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για αυτήν την κατάσταση.</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ρωτήσετε, χωρίς να κρίνετε τη συμπεριφορά του, τον ρόλο που υιοθέτησε στο συμβάν του εκφοβισμού συμμαθητή/</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τριάς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του (ενισχυτής/συνεργός, αμέτοχος) και τα συναισθήματά του (π.χ. μπορεί να φοβήθηκε ότι εάν </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παρενέβαινε</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θα έκανε τα πράγματα χειρότερα ή θα έπεφτε  θύμα εκφοβισμού).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μάθετε στο παιδί σας να μπαίνει στη θέση του άλλου που εκφοβίζεται, πώς αυτός νιώθει, δηλαδή.  Χρησιμοποιείτε εκφράσεις, όπως «πώς αισθάνεσαι με αυτό που έγινε;», «πώς σε κάνει να νιώθεις, αυτό;», «πώς μπορώ να σε βοηθήσω να νιώσεις καλύτερα;», «τί πιστεύεις ότι θα είναι καλύτερο να κάνουμε;», «με ενδιαφέρει το πώς νιώθεις εσύ».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εξηγήσετε στο παιδί σας την αξία του σεβασμού και της αποδοχής της διαφορετικότητας. Να ενθαρρύνετε το παιδί σας στο να αναλαμβάνει την ευθύνη των </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πράξεών</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του.</a:t>
            </a:r>
            <a:r>
              <a:rPr lang="en-US" sz="1400" dirty="0">
                <a:solidFill>
                  <a:srgbClr val="002060"/>
                </a:solidFill>
                <a:latin typeface="Lato" panose="020F0502020204030203" pitchFamily="34" charset="0"/>
                <a:ea typeface="Lato" panose="020F0502020204030203" pitchFamily="34" charset="0"/>
                <a:cs typeface="Lato" panose="020F0502020204030203" pitchFamily="34" charset="0"/>
              </a:rPr>
              <a:t> </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Να ενθαρρύνετε το παιδί σας να μιλήσει στους/τις εκπαιδευτικούς του για όσα βλέπει που δεν ταιριάζουν με τους κανόνες αποδεκτής συμπεριφοράς του σχολείου.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Να ενθαρρύνετε το παιδί σας να αλλάξει παρέες και να διευρύνει τον κύκλο των φίλων του. Γνωρίστε τις παρέες του, συναντώντας τους/τις  φίλους/</a:t>
            </a:r>
            <a:r>
              <a:rPr lang="el-GR" sz="1400" dirty="0" err="1">
                <a:solidFill>
                  <a:srgbClr val="002060"/>
                </a:solidFill>
                <a:latin typeface="Lato" panose="020F0502020204030203" pitchFamily="34" charset="0"/>
                <a:ea typeface="Lato" panose="020F0502020204030203" pitchFamily="34" charset="0"/>
                <a:cs typeface="Lato" panose="020F0502020204030203" pitchFamily="34" charset="0"/>
              </a:rPr>
              <a:t>ες</a:t>
            </a:r>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και συζητάτε σχετικά με αυτές. </a:t>
            </a:r>
          </a:p>
          <a:p>
            <a:pPr algn="just"/>
            <a:r>
              <a:rPr lang="el-GR" sz="1400" dirty="0">
                <a:solidFill>
                  <a:srgbClr val="002060"/>
                </a:solidFill>
                <a:latin typeface="Lato" panose="020F0502020204030203" pitchFamily="34" charset="0"/>
                <a:ea typeface="Lato" panose="020F0502020204030203" pitchFamily="34" charset="0"/>
                <a:cs typeface="Lato" panose="020F0502020204030203" pitchFamily="34" charset="0"/>
              </a:rPr>
              <a:t>• Ενημερώστε το σχολείο σχετικά με το συμβάν εκφοβισμού, </a:t>
            </a:r>
            <a:endParaRPr lang="en-US" sz="1400" dirty="0">
              <a:solidFill>
                <a:srgbClr val="002060"/>
              </a:solidFill>
              <a:latin typeface="Lato" panose="020F0502020204030203" pitchFamily="34" charset="0"/>
              <a:ea typeface="Lato" panose="020F0502020204030203" pitchFamily="34" charset="0"/>
              <a:cs typeface="Lato" panose="020F0502020204030203" pitchFamily="34" charset="0"/>
            </a:endParaRPr>
          </a:p>
          <a:p>
            <a:pPr algn="just"/>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Αντωνίου Α.-Σ., </a:t>
            </a:r>
            <a:r>
              <a:rPr lang="el-GR" sz="800" dirty="0" err="1">
                <a:solidFill>
                  <a:srgbClr val="002060"/>
                </a:solidFill>
                <a:latin typeface="Lato" panose="020F0502020204030203" pitchFamily="34" charset="0"/>
                <a:ea typeface="Lato" panose="020F0502020204030203" pitchFamily="34" charset="0"/>
                <a:cs typeface="Lato" panose="020F0502020204030203" pitchFamily="34" charset="0"/>
              </a:rPr>
              <a:t>Ασημόπουλος</a:t>
            </a:r>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 Χ., Γιαννοπούλου Ι., Γιαννούλης Γ., Κατσαρός Ι., Πάλλη Θ. &amp; </a:t>
            </a:r>
            <a:r>
              <a:rPr lang="el-GR" sz="800" dirty="0" err="1">
                <a:solidFill>
                  <a:srgbClr val="002060"/>
                </a:solidFill>
                <a:latin typeface="Lato" panose="020F0502020204030203" pitchFamily="34" charset="0"/>
                <a:ea typeface="Lato" panose="020F0502020204030203" pitchFamily="34" charset="0"/>
                <a:cs typeface="Lato" panose="020F0502020204030203" pitchFamily="34" charset="0"/>
              </a:rPr>
              <a:t>Παπαστυλιανού</a:t>
            </a:r>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 Α. (2024). (Πληροφοριακό υλικό </a:t>
            </a:r>
            <a:r>
              <a:rPr lang="el-GR" sz="800" dirty="0" err="1">
                <a:solidFill>
                  <a:srgbClr val="002060"/>
                </a:solidFill>
                <a:latin typeface="Lato" panose="020F0502020204030203" pitchFamily="34" charset="0"/>
                <a:ea typeface="Lato" panose="020F0502020204030203" pitchFamily="34" charset="0"/>
                <a:cs typeface="Lato" panose="020F0502020204030203" pitchFamily="34" charset="0"/>
              </a:rPr>
              <a:t>Ενδοσχολικής</a:t>
            </a:r>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 Βίας και Εκφοβισμού - Ε.ΒΙ.Ε.) Για γονείς/κηδεμόνες. (</a:t>
            </a:r>
            <a:r>
              <a:rPr lang="el-GR" sz="800" dirty="0" err="1">
                <a:solidFill>
                  <a:srgbClr val="002060"/>
                </a:solidFill>
                <a:latin typeface="Lato" panose="020F0502020204030203" pitchFamily="34" charset="0"/>
                <a:ea typeface="Lato" panose="020F0502020204030203" pitchFamily="34" charset="0"/>
                <a:cs typeface="Lato" panose="020F0502020204030203" pitchFamily="34" charset="0"/>
              </a:rPr>
              <a:t>Επιμ</a:t>
            </a:r>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 Μαρούδας Η., Νικολόπουλος Β. &amp; </a:t>
            </a:r>
            <a:r>
              <a:rPr lang="el-GR" sz="800" dirty="0" err="1">
                <a:solidFill>
                  <a:srgbClr val="002060"/>
                </a:solidFill>
                <a:latin typeface="Lato" panose="020F0502020204030203" pitchFamily="34" charset="0"/>
                <a:ea typeface="Lato" panose="020F0502020204030203" pitchFamily="34" charset="0"/>
                <a:cs typeface="Lato" panose="020F0502020204030203" pitchFamily="34" charset="0"/>
              </a:rPr>
              <a:t>Ρέντζη</a:t>
            </a:r>
            <a:r>
              <a:rPr lang="el-GR" sz="800" dirty="0">
                <a:solidFill>
                  <a:srgbClr val="002060"/>
                </a:solidFill>
                <a:latin typeface="Lato" panose="020F0502020204030203" pitchFamily="34" charset="0"/>
                <a:ea typeface="Lato" panose="020F0502020204030203" pitchFamily="34" charset="0"/>
                <a:cs typeface="Lato" panose="020F0502020204030203" pitchFamily="34" charset="0"/>
              </a:rPr>
              <a:t> Α.). Υ.ΠΑΙ.Θ.Α.: Ψηφιακή εφαρμογή https://stop-bullying.gov.gr </a:t>
            </a:r>
            <a:endParaRPr lang="id-ID" sz="8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2" name="Εικόνα 1"/>
          <p:cNvPicPr>
            <a:picLocks noChangeAspect="1"/>
          </p:cNvPicPr>
          <p:nvPr/>
        </p:nvPicPr>
        <p:blipFill>
          <a:blip r:embed="rId4"/>
          <a:stretch>
            <a:fillRect/>
          </a:stretch>
        </p:blipFill>
        <p:spPr>
          <a:xfrm>
            <a:off x="0" y="9158"/>
            <a:ext cx="7678057" cy="792549"/>
          </a:xfrm>
          <a:prstGeom prst="rect">
            <a:avLst/>
          </a:prstGeom>
        </p:spPr>
      </p:pic>
      <p:sp>
        <p:nvSpPr>
          <p:cNvPr id="11" name="TextBox 10"/>
          <p:cNvSpPr txBox="1"/>
          <p:nvPr/>
        </p:nvSpPr>
        <p:spPr>
          <a:xfrm>
            <a:off x="-211015" y="108112"/>
            <a:ext cx="8159261"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ΠΡΩΤΟΚΟΛΛΟ/ </a:t>
            </a:r>
            <a: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ΓΟΝΕΙΣ/ ΤΙ ΝΑ ΚΑΝΩ;</a:t>
            </a:r>
            <a:br>
              <a:rPr lang="el-GR"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rgbClr val="FF0000"/>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3" name="Ορθογώνιο 2"/>
          <p:cNvSpPr/>
          <p:nvPr/>
        </p:nvSpPr>
        <p:spPr>
          <a:xfrm>
            <a:off x="1028700" y="881056"/>
            <a:ext cx="6014046" cy="707886"/>
          </a:xfrm>
          <a:prstGeom prst="rect">
            <a:avLst/>
          </a:prstGeom>
        </p:spPr>
        <p:txBody>
          <a:bodyPr wrap="square">
            <a:spAutoFit/>
          </a:bodyPr>
          <a:lstStyle/>
          <a:p>
            <a:pPr algn="ct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Το παιδί μου είναι </a:t>
            </a:r>
            <a:r>
              <a:rPr lang="el-GR" sz="20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παρατηρητής / μάρτυρας</a:t>
            </a:r>
            <a:r>
              <a:rPr lang="el-GR" sz="2000" b="1" spc="300">
                <a:solidFill>
                  <a:schemeClr val="accent5">
                    <a:lumMod val="50000"/>
                  </a:schemeClr>
                </a:solidFill>
                <a:latin typeface="Lato Heavy" panose="020F0502020204030203" pitchFamily="34" charset="0"/>
                <a:ea typeface="Lato Heavy" panose="020F0502020204030203" pitchFamily="34" charset="0"/>
                <a:cs typeface="Lato Heavy" panose="020F0502020204030203" pitchFamily="34" charset="0"/>
              </a:rPr>
              <a:t> σε επεισόδιο εκφοβισμού. </a:t>
            </a:r>
          </a:p>
        </p:txBody>
      </p:sp>
      <p:pic>
        <p:nvPicPr>
          <p:cNvPr id="12" name="Εικόνα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2673513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13755" y="1567361"/>
            <a:ext cx="7279574" cy="3885231"/>
          </a:xfrm>
          <a:prstGeom prst="rect">
            <a:avLst/>
          </a:prstGeom>
        </p:spPr>
        <p:txBody>
          <a:bodyPr wrap="square" lIns="91440" tIns="45720" rIns="91440" bIns="45720" anchor="t">
            <a:spAutoFit/>
          </a:bodyPr>
          <a:lstStyle/>
          <a:p>
            <a:pPr>
              <a:lnSpc>
                <a:spcPct val="150000"/>
              </a:lnSpc>
            </a:pPr>
            <a:r>
              <a:rPr lang="el-GR" sz="2800" b="1" dirty="0">
                <a:solidFill>
                  <a:srgbClr val="FF0000"/>
                </a:solidFill>
                <a:latin typeface="Lato"/>
                <a:ea typeface="Lato"/>
                <a:cs typeface="Lato"/>
              </a:rPr>
              <a:t>ΕΡΩΤΗΜΑ 4</a:t>
            </a:r>
          </a:p>
          <a:p>
            <a:pPr>
              <a:lnSpc>
                <a:spcPct val="150000"/>
              </a:lnSpc>
            </a:pPr>
            <a:r>
              <a:rPr lang="el-GR" sz="2800" dirty="0">
                <a:solidFill>
                  <a:srgbClr val="002060"/>
                </a:solidFill>
                <a:latin typeface="Lato"/>
                <a:ea typeface="Lato"/>
                <a:cs typeface="Lato"/>
              </a:rPr>
              <a:t>Αν από τη διερεύνηση περιστατικού, </a:t>
            </a:r>
          </a:p>
          <a:p>
            <a:pPr>
              <a:lnSpc>
                <a:spcPct val="150000"/>
              </a:lnSpc>
            </a:pPr>
            <a:r>
              <a:rPr lang="el-GR" sz="2800" dirty="0">
                <a:solidFill>
                  <a:srgbClr val="002060"/>
                </a:solidFill>
                <a:latin typeface="Lato"/>
                <a:ea typeface="Lato"/>
                <a:cs typeface="Lato"/>
              </a:rPr>
              <a:t>προκύπτει περίπτωση Ε.ΒΙ.Ε </a:t>
            </a:r>
          </a:p>
          <a:p>
            <a:pPr>
              <a:lnSpc>
                <a:spcPct val="150000"/>
              </a:lnSpc>
            </a:pPr>
            <a:r>
              <a:rPr lang="el-GR" sz="2800" dirty="0">
                <a:solidFill>
                  <a:srgbClr val="002060"/>
                </a:solidFill>
                <a:latin typeface="Lato"/>
                <a:ea typeface="Lato"/>
                <a:cs typeface="Lato"/>
              </a:rPr>
              <a:t>αλλά ο γονέας το αρνείται, πώς θα το χειριστούμε;</a:t>
            </a:r>
          </a:p>
          <a:p>
            <a:pPr>
              <a:lnSpc>
                <a:spcPct val="150000"/>
              </a:lnSpc>
            </a:pPr>
            <a:endParaRPr lang="el-GR" sz="2800" dirty="0">
              <a:solidFill>
                <a:srgbClr val="002060"/>
              </a:solidFill>
              <a:latin typeface="Lato" panose="020F0502020204030203" pitchFamily="34" charset="0"/>
              <a:ea typeface="Lato" panose="020F0502020204030203" pitchFamily="34" charset="0"/>
              <a:cs typeface="Lato" panose="020F0502020204030203" pitchFamily="34" charset="0"/>
            </a:endParaRP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pic>
        <p:nvPicPr>
          <p:cNvPr id="3" name="Εικόνα 2"/>
          <p:cNvPicPr>
            <a:picLocks noChangeAspect="1"/>
          </p:cNvPicPr>
          <p:nvPr/>
        </p:nvPicPr>
        <p:blipFill>
          <a:blip r:embed="rId3"/>
          <a:stretch>
            <a:fillRect/>
          </a:stretch>
        </p:blipFill>
        <p:spPr>
          <a:xfrm>
            <a:off x="8253351" y="0"/>
            <a:ext cx="3938648" cy="5812378"/>
          </a:xfrm>
          <a:prstGeom prst="rect">
            <a:avLst/>
          </a:prstGeom>
        </p:spPr>
      </p:pic>
      <p:pic>
        <p:nvPicPr>
          <p:cNvPr id="7" name="Εικόνα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51166" y="5961398"/>
            <a:ext cx="1425895" cy="399250"/>
          </a:xfrm>
          <a:prstGeom prst="rect">
            <a:avLst/>
          </a:prstGeom>
        </p:spPr>
      </p:pic>
    </p:spTree>
    <p:extLst>
      <p:ext uri="{BB962C8B-B14F-4D97-AF65-F5344CB8AC3E}">
        <p14:creationId xmlns:p14="http://schemas.microsoft.com/office/powerpoint/2010/main" val="2940089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FDEE3"/>
        </a:solidFill>
        <a:effectLst/>
      </p:bgPr>
    </p:bg>
    <p:spTree>
      <p:nvGrpSpPr>
        <p:cNvPr id="1" name=""/>
        <p:cNvGrpSpPr/>
        <p:nvPr/>
      </p:nvGrpSpPr>
      <p:grpSpPr>
        <a:xfrm>
          <a:off x="0" y="0"/>
          <a:ext cx="0" cy="0"/>
          <a:chOff x="0" y="0"/>
          <a:chExt cx="0" cy="0"/>
        </a:xfrm>
      </p:grpSpPr>
      <p:sp>
        <p:nvSpPr>
          <p:cNvPr id="7" name="Rectangle 6"/>
          <p:cNvSpPr/>
          <p:nvPr/>
        </p:nvSpPr>
        <p:spPr>
          <a:xfrm>
            <a:off x="-1" y="2802426"/>
            <a:ext cx="8734097" cy="1476475"/>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4" name="TextBox 3"/>
          <p:cNvSpPr txBox="1"/>
          <p:nvPr/>
        </p:nvSpPr>
        <p:spPr>
          <a:xfrm>
            <a:off x="4660545" y="2933562"/>
            <a:ext cx="4073551" cy="830997"/>
          </a:xfrm>
          <a:prstGeom prst="rect">
            <a:avLst/>
          </a:prstGeom>
          <a:noFill/>
        </p:spPr>
        <p:txBody>
          <a:bodyPr wrap="none" rtlCol="0">
            <a:spAutoFit/>
          </a:bodyPr>
          <a:lstStyle/>
          <a:p>
            <a:r>
              <a:rPr lang="el-GR" sz="4800">
                <a:solidFill>
                  <a:schemeClr val="bg1"/>
                </a:solidFill>
                <a:latin typeface="Lato Heavy" panose="020F0502020204030203" pitchFamily="34" charset="0"/>
                <a:ea typeface="Lato Heavy" panose="020F0502020204030203" pitchFamily="34" charset="0"/>
                <a:cs typeface="Lato Heavy" panose="020F0502020204030203" pitchFamily="34" charset="0"/>
              </a:rPr>
              <a:t>Ευχαριστούμε</a:t>
            </a:r>
            <a:endParaRPr lang="id-ID" sz="48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6" name="TextBox 5"/>
          <p:cNvSpPr txBox="1"/>
          <p:nvPr/>
        </p:nvSpPr>
        <p:spPr>
          <a:xfrm>
            <a:off x="4715047" y="3764559"/>
            <a:ext cx="2111475" cy="338554"/>
          </a:xfrm>
          <a:prstGeom prst="rect">
            <a:avLst/>
          </a:prstGeom>
          <a:noFill/>
        </p:spPr>
        <p:txBody>
          <a:bodyPr wrap="none" rtlCol="0">
            <a:spAutoFit/>
          </a:bodyPr>
          <a:lstStyle/>
          <a:p>
            <a:r>
              <a:rPr lang="el-GR" sz="1600">
                <a:solidFill>
                  <a:schemeClr val="bg1"/>
                </a:solidFill>
                <a:latin typeface="Lato" panose="020F0502020204030203" pitchFamily="34" charset="0"/>
                <a:ea typeface="Lato" panose="020F0502020204030203" pitchFamily="34" charset="0"/>
                <a:cs typeface="Lato" panose="020F0502020204030203" pitchFamily="34" charset="0"/>
              </a:rPr>
              <a:t>για την προσοχή σας</a:t>
            </a:r>
            <a:endParaRPr lang="id-ID"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Rectangle 4"/>
          <p:cNvSpPr/>
          <p:nvPr/>
        </p:nvSpPr>
        <p:spPr>
          <a:xfrm>
            <a:off x="8734096" y="5831840"/>
            <a:ext cx="3457903"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8325" y="5911188"/>
            <a:ext cx="1697214" cy="449460"/>
          </a:xfrm>
          <a:prstGeom prst="rect">
            <a:avLst/>
          </a:prstGeom>
          <a:effectLst/>
        </p:spPr>
      </p:pic>
      <p:pic>
        <p:nvPicPr>
          <p:cNvPr id="8" name="Εικόνα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50821" y="5961398"/>
            <a:ext cx="1425895" cy="399250"/>
          </a:xfrm>
          <a:prstGeom prst="rect">
            <a:avLst/>
          </a:prstGeom>
        </p:spPr>
      </p:pic>
    </p:spTree>
    <p:extLst>
      <p:ext uri="{BB962C8B-B14F-4D97-AF65-F5344CB8AC3E}">
        <p14:creationId xmlns:p14="http://schemas.microsoft.com/office/powerpoint/2010/main" val="2653776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78282" y="5812378"/>
            <a:ext cx="721355" cy="626522"/>
          </a:xfrm>
          <a:prstGeom prst="rect">
            <a:avLst/>
          </a:prstGeom>
        </p:spPr>
      </p:pic>
      <p:pic>
        <p:nvPicPr>
          <p:cNvPr id="2" name="Εικόνα 1"/>
          <p:cNvPicPr>
            <a:picLocks noChangeAspect="1"/>
          </p:cNvPicPr>
          <p:nvPr/>
        </p:nvPicPr>
        <p:blipFill>
          <a:blip r:embed="rId3"/>
          <a:stretch>
            <a:fillRect/>
          </a:stretch>
        </p:blipFill>
        <p:spPr>
          <a:xfrm>
            <a:off x="4513943" y="77645"/>
            <a:ext cx="7678057" cy="836755"/>
          </a:xfrm>
          <a:prstGeom prst="rect">
            <a:avLst/>
          </a:prstGeom>
        </p:spPr>
      </p:pic>
      <p:sp>
        <p:nvSpPr>
          <p:cNvPr id="11" name="TextBox 10"/>
          <p:cNvSpPr txBox="1"/>
          <p:nvPr/>
        </p:nvSpPr>
        <p:spPr>
          <a:xfrm>
            <a:off x="4345274" y="200769"/>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ΒΙΒΛΙΟΓΡΑΦΙΑ</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5" name="Εικόνα 4"/>
          <p:cNvPicPr>
            <a:picLocks noChangeAspect="1"/>
          </p:cNvPicPr>
          <p:nvPr/>
        </p:nvPicPr>
        <p:blipFill>
          <a:blip r:embed="rId4"/>
          <a:stretch>
            <a:fillRect/>
          </a:stretch>
        </p:blipFill>
        <p:spPr>
          <a:xfrm>
            <a:off x="131550" y="221114"/>
            <a:ext cx="1694835" cy="445047"/>
          </a:xfrm>
          <a:prstGeom prst="rect">
            <a:avLst/>
          </a:prstGeom>
        </p:spPr>
      </p:pic>
      <p:sp>
        <p:nvSpPr>
          <p:cNvPr id="3" name="Ορθογώνιο 2"/>
          <p:cNvSpPr/>
          <p:nvPr/>
        </p:nvSpPr>
        <p:spPr>
          <a:xfrm>
            <a:off x="165260" y="1077231"/>
            <a:ext cx="12100956" cy="6555641"/>
          </a:xfrm>
          <a:prstGeom prst="rect">
            <a:avLst/>
          </a:prstGeom>
        </p:spPr>
        <p:txBody>
          <a:bodyPr wrap="square" lIns="91440" tIns="45720" rIns="91440" bIns="45720" anchor="t">
            <a:spAutoFit/>
          </a:bodyPr>
          <a:lstStyle/>
          <a:p>
            <a:pPr indent="-457200" algn="just"/>
            <a:r>
              <a:rPr lang="el-GR" sz="1200" dirty="0" err="1"/>
              <a:t>Ζηλιασκοπούλου</a:t>
            </a:r>
            <a:r>
              <a:rPr lang="el-GR" sz="1200" dirty="0"/>
              <a:t>, Δ. (2014) Συνεργασία σχολείου-οικογένειας: πρακτικές ενίσχυσης της επικοινωνίας και αντιμετώπισης των δυσκολιών. Στο Ε. Κατσαρού &amp; Μ. 	Λιακοπούλου (</a:t>
            </a:r>
            <a:r>
              <a:rPr lang="el-GR" sz="1200" dirty="0" err="1"/>
              <a:t>επιμ</a:t>
            </a:r>
            <a:r>
              <a:rPr lang="el-GR" sz="1200" dirty="0"/>
              <a:t>.), </a:t>
            </a:r>
            <a:r>
              <a:rPr lang="el-GR" sz="1200" i="1" dirty="0"/>
              <a:t>Θέματα 	διδασκαλίας και αγωγής στο πολυπολιτισμικό σχολείο</a:t>
            </a:r>
            <a:r>
              <a:rPr lang="en-US" sz="1200" i="1" dirty="0"/>
              <a:t> (</a:t>
            </a:r>
            <a:r>
              <a:rPr lang="el-GR" sz="1200" i="1" dirty="0"/>
              <a:t>σ. 491-510).</a:t>
            </a:r>
            <a:r>
              <a:rPr lang="en-US" sz="1200" dirty="0"/>
              <a:t> </a:t>
            </a:r>
            <a:r>
              <a:rPr lang="el-GR" sz="1200" dirty="0"/>
              <a:t> Θεσσαλονίκη: ΥΠΕΠΘ.</a:t>
            </a:r>
            <a:endParaRPr lang="el-GR" dirty="0"/>
          </a:p>
          <a:p>
            <a:pPr indent="-457200" algn="just"/>
            <a:r>
              <a:rPr lang="el-GR" sz="1200" dirty="0"/>
              <a:t>Κάργα, Σ. (2013). </a:t>
            </a:r>
            <a:r>
              <a:rPr lang="el-GR" sz="1200" i="1" dirty="0"/>
              <a:t>Οι απόψεις των γονιών γύρω από τον σχολικό εκφοβισμό και τα δικαιώματα του παιδιού </a:t>
            </a:r>
            <a:r>
              <a:rPr lang="el-GR" sz="1200" dirty="0"/>
              <a:t>(Διδακτορική διατριβή). Διαθέσιμο από: Εθνικό Αρχείο Διδακτορικών Διατριβών.</a:t>
            </a:r>
          </a:p>
          <a:p>
            <a:pPr indent="-457200" algn="just"/>
            <a:r>
              <a:rPr lang="el-GR" sz="1200" dirty="0" err="1"/>
              <a:t>Μαλικιώση-Λοΐζου</a:t>
            </a:r>
            <a:r>
              <a:rPr lang="el-GR" sz="1200" dirty="0"/>
              <a:t>, Μ. (2008). </a:t>
            </a:r>
            <a:r>
              <a:rPr lang="el-GR" sz="1200" i="1" dirty="0"/>
              <a:t>Η Συμβουλευτική ψυχολογία στην εκπαίδευση: από τη</a:t>
            </a:r>
            <a:r>
              <a:rPr lang="el-GR" sz="1200" dirty="0"/>
              <a:t> </a:t>
            </a:r>
            <a:r>
              <a:rPr lang="el-GR" sz="1200" i="1" dirty="0"/>
              <a:t>θεωρία στην πράξη </a:t>
            </a:r>
            <a:r>
              <a:rPr lang="el-GR" sz="1200" dirty="0"/>
              <a:t>(12η </a:t>
            </a:r>
            <a:r>
              <a:rPr lang="el-GR" sz="1200" dirty="0" err="1"/>
              <a:t>εκδ</a:t>
            </a:r>
            <a:r>
              <a:rPr lang="en-US" sz="1200" dirty="0"/>
              <a:t>.</a:t>
            </a:r>
            <a:r>
              <a:rPr lang="el-GR" sz="1200" dirty="0"/>
              <a:t>). Αθήνα: Ελληνικά Γράμματα</a:t>
            </a:r>
            <a:r>
              <a:rPr lang="el-GR" sz="1200" i="1" dirty="0"/>
              <a:t>.</a:t>
            </a:r>
          </a:p>
          <a:p>
            <a:pPr indent="-457200" algn="just"/>
            <a:r>
              <a:rPr lang="el-GR" sz="1200" dirty="0" err="1"/>
              <a:t>Μπόνια</a:t>
            </a:r>
            <a:r>
              <a:rPr lang="el-GR" sz="1200" dirty="0"/>
              <a:t>, Α., </a:t>
            </a:r>
            <a:r>
              <a:rPr lang="el-GR" sz="1200" dirty="0" err="1"/>
              <a:t>Μπρούζος</a:t>
            </a:r>
            <a:r>
              <a:rPr lang="el-GR" sz="1200" dirty="0"/>
              <a:t>, Α., &amp; </a:t>
            </a:r>
            <a:r>
              <a:rPr lang="el-GR" sz="1200" dirty="0" err="1"/>
              <a:t>Κοσσυβάκη</a:t>
            </a:r>
            <a:r>
              <a:rPr lang="el-GR" sz="1200" dirty="0"/>
              <a:t>, Φ. (2008). Αντιλήψεις και στάση των εκπαιδευτικών πρωτοβάθμιας εκπαίδευσης για τους παράγοντες που δυσχεραίνουν τη </a:t>
            </a:r>
            <a:r>
              <a:rPr lang="el-GR" sz="1200" dirty="0" err="1"/>
              <a:t>γονεϊκή</a:t>
            </a:r>
            <a:r>
              <a:rPr lang="el-GR" sz="1200" dirty="0"/>
              <a:t> 	εμπλοκή στο 	σχολείο. </a:t>
            </a:r>
            <a:r>
              <a:rPr lang="el-GR" sz="1200" i="1" dirty="0"/>
              <a:t>Επιστημονική Επετηρίδα της Ψυχολογικής Εταιρείας Βορείου Ελλάδος, 6</a:t>
            </a:r>
            <a:r>
              <a:rPr lang="el-GR" sz="1200" dirty="0"/>
              <a:t>, 69- 95.</a:t>
            </a:r>
          </a:p>
          <a:p>
            <a:pPr indent="-457200" algn="just"/>
            <a:r>
              <a:rPr lang="el-GR" sz="1200" dirty="0" err="1"/>
              <a:t>Μπρούζος</a:t>
            </a:r>
            <a:r>
              <a:rPr lang="el-GR" sz="1200" dirty="0"/>
              <a:t>, Α. (2004). </a:t>
            </a:r>
            <a:r>
              <a:rPr lang="el-GR" sz="1200" i="1" dirty="0" err="1"/>
              <a:t>Προσωποκεντρική</a:t>
            </a:r>
            <a:r>
              <a:rPr lang="el-GR" sz="1200" i="1" dirty="0"/>
              <a:t> συμβουλευτική: θεωρία, έρευνα και εφαρμογές. </a:t>
            </a:r>
            <a:r>
              <a:rPr lang="el-GR" sz="1200" dirty="0"/>
              <a:t>Αθήνα: </a:t>
            </a:r>
            <a:r>
              <a:rPr lang="el-GR" sz="1200" dirty="0" err="1"/>
              <a:t>Γ.Δαρδανός</a:t>
            </a:r>
            <a:r>
              <a:rPr lang="el-GR" sz="1200" dirty="0"/>
              <a:t>.</a:t>
            </a:r>
            <a:endParaRPr lang="en-US" sz="1200" dirty="0"/>
          </a:p>
          <a:p>
            <a:pPr indent="-457200" algn="just"/>
            <a:r>
              <a:rPr lang="el-GR" sz="1200" dirty="0" err="1"/>
              <a:t>Μυλωνάκου</a:t>
            </a:r>
            <a:r>
              <a:rPr lang="en-US" sz="1200" dirty="0"/>
              <a:t>- </a:t>
            </a:r>
            <a:r>
              <a:rPr lang="el-GR" sz="1200" dirty="0"/>
              <a:t>Κεκέ</a:t>
            </a:r>
            <a:r>
              <a:rPr lang="en-US" sz="1200" dirty="0"/>
              <a:t>, </a:t>
            </a:r>
            <a:r>
              <a:rPr lang="el-GR" sz="1200" dirty="0"/>
              <a:t>Η</a:t>
            </a:r>
            <a:r>
              <a:rPr lang="en-US" sz="1200" dirty="0"/>
              <a:t>. (2009</a:t>
            </a:r>
            <a:r>
              <a:rPr lang="en-US" sz="1200" i="1" dirty="0"/>
              <a:t>). </a:t>
            </a:r>
            <a:r>
              <a:rPr lang="el-GR" sz="1200" i="1" dirty="0"/>
              <a:t>Συνεργασία σχολείου, οικογένειας και κοινότητας:</a:t>
            </a:r>
            <a:r>
              <a:rPr lang="el-GR" sz="1200" dirty="0"/>
              <a:t> </a:t>
            </a:r>
            <a:r>
              <a:rPr lang="el-GR" sz="1200" i="1" dirty="0"/>
              <a:t>θεωρητικές προσεγγίσεις και πρακτικές εφαρμογές</a:t>
            </a:r>
            <a:r>
              <a:rPr lang="el-GR" sz="1200" dirty="0"/>
              <a:t>. Αθήνα: Εκδόσεις </a:t>
            </a:r>
            <a:r>
              <a:rPr lang="el-GR" sz="1200" dirty="0" err="1"/>
              <a:t>Παπαζήση</a:t>
            </a:r>
            <a:r>
              <a:rPr lang="el-GR" sz="1200" dirty="0"/>
              <a:t> 	ΑΕΒΕ.</a:t>
            </a:r>
            <a:endParaRPr lang="el-GR" sz="1200" i="1" dirty="0"/>
          </a:p>
          <a:p>
            <a:pPr indent="-457200" algn="just"/>
            <a:r>
              <a:rPr lang="el-GR" sz="1200" dirty="0" err="1"/>
              <a:t>Πεντέρη</a:t>
            </a:r>
            <a:r>
              <a:rPr lang="el-GR" sz="1200" dirty="0"/>
              <a:t>, Ε., </a:t>
            </a:r>
            <a:r>
              <a:rPr lang="el-GR" sz="1200" dirty="0" err="1"/>
              <a:t>Χλαπάνα</a:t>
            </a:r>
            <a:r>
              <a:rPr lang="el-GR" sz="1200" dirty="0"/>
              <a:t>, Ε., Μέλλιου, Κ., Φιλιππίδη, Α., &amp; Μαρινάτου, Θ. (2022). </a:t>
            </a:r>
            <a:r>
              <a:rPr lang="el-GR" sz="1200" i="1" dirty="0"/>
              <a:t>Οδηγός νηπιαγωγού - Υποστηρικτικό υλικό. Πυξίδα: Θεωρητικό και Μεθοδολογικό 	Πλαίσιο-Πρακτικές 	Εφαρμογές και Διδακτικοί Σχεδιασμοί</a:t>
            </a:r>
            <a:r>
              <a:rPr lang="el-GR" sz="1200" dirty="0"/>
              <a:t>. Στο πλαίσιο της Πράξης «Αναβάθμιση των Προγραμμάτων Σπουδών και Δημιουργία </a:t>
            </a:r>
            <a:r>
              <a:rPr lang="el-GR" sz="1200" dirty="0" err="1"/>
              <a:t>Εκπαιδευτικου</a:t>
            </a:r>
            <a:r>
              <a:rPr lang="el-GR" sz="1200" dirty="0"/>
              <a:t>́ </a:t>
            </a:r>
            <a:r>
              <a:rPr lang="el-GR" sz="1200" dirty="0" err="1"/>
              <a:t>Υλικου</a:t>
            </a:r>
            <a:r>
              <a:rPr lang="el-GR" sz="1200" dirty="0"/>
              <a:t>́ Πρωτοβάθμιας και 	Δευτεροβάθμιας Εκπαίδευσης» του ΙΕΠ με MIS 5035542.</a:t>
            </a:r>
          </a:p>
          <a:p>
            <a:pPr indent="-457200" algn="just"/>
            <a:r>
              <a:rPr lang="el-GR" sz="1200" dirty="0" err="1"/>
              <a:t>Πεντέρη</a:t>
            </a:r>
            <a:r>
              <a:rPr lang="el-GR" sz="1200" dirty="0"/>
              <a:t>, Ε., &amp; Πετρογιάννης, Κ. (2013). Σύνδεση σχολείου-οικογένειας και το ζήτημα της μεταξύ τους συνεργασίας: </a:t>
            </a:r>
            <a:r>
              <a:rPr lang="el-GR" sz="1200" dirty="0" err="1"/>
              <a:t>Kριτική</a:t>
            </a:r>
            <a:r>
              <a:rPr lang="el-GR" sz="1200" dirty="0"/>
              <a:t> παρουσίαση βασικών θεωρητικών μοντέλων. </a:t>
            </a:r>
            <a:r>
              <a:rPr lang="el-GR" sz="1200" i="1" dirty="0"/>
              <a:t>Έρευνα στην 	εκπαίδευση</a:t>
            </a:r>
            <a:r>
              <a:rPr lang="el-GR" sz="1200" dirty="0"/>
              <a:t>, </a:t>
            </a:r>
            <a:r>
              <a:rPr lang="el-GR" sz="1200" i="1" dirty="0"/>
              <a:t>1</a:t>
            </a:r>
            <a:r>
              <a:rPr lang="el-GR" sz="1200" dirty="0"/>
              <a:t>, 2-26.</a:t>
            </a:r>
          </a:p>
          <a:p>
            <a:pPr indent="-457200" algn="just"/>
            <a:r>
              <a:rPr lang="el-GR" sz="1200" dirty="0"/>
              <a:t>Πνευματικός, Δ., </a:t>
            </a:r>
            <a:r>
              <a:rPr lang="el-GR" sz="1200" dirty="0" err="1"/>
              <a:t>Παπακανάκης</a:t>
            </a:r>
            <a:r>
              <a:rPr lang="el-GR" sz="1200" dirty="0"/>
              <a:t>, Π., &amp; Γάκη, Ε. (2008). </a:t>
            </a:r>
            <a:r>
              <a:rPr lang="el-GR" sz="1200" dirty="0" err="1"/>
              <a:t>Γονεϊκή</a:t>
            </a:r>
            <a:r>
              <a:rPr lang="el-GR" sz="1200" dirty="0"/>
              <a:t> εμπλοκή στην εκπαίδευση των παιδιών: Διερεύνηση των πεποιθήσεων των γονέων</a:t>
            </a:r>
            <a:r>
              <a:rPr lang="el-GR" sz="1200" i="1" dirty="0"/>
              <a:t>. Επιστημονική 	Επετηρίδα</a:t>
            </a:r>
          </a:p>
          <a:p>
            <a:pPr indent="-457200" algn="just"/>
            <a:r>
              <a:rPr lang="el-GR" sz="1200" i="1" dirty="0"/>
              <a:t>	της Ψυχολογικής Εταιρείας Βορείου Ελλάδος, 6</a:t>
            </a:r>
            <a:r>
              <a:rPr lang="el-GR" sz="1200" dirty="0"/>
              <a:t>, 193- 216.</a:t>
            </a:r>
          </a:p>
          <a:p>
            <a:pPr indent="-457200" algn="just"/>
            <a:r>
              <a:rPr lang="en-US" sz="1200" dirty="0"/>
              <a:t>Barker, B. &amp; Harris, D. (2020). </a:t>
            </a:r>
            <a:r>
              <a:rPr lang="en-US" sz="1200" i="1" dirty="0"/>
              <a:t>Parent and Family Engagement: An Implementation Guide for School Communities</a:t>
            </a:r>
            <a:r>
              <a:rPr lang="en-US" sz="1200" dirty="0"/>
              <a:t>. Australian Research Alliance for children and Youth.</a:t>
            </a:r>
          </a:p>
          <a:p>
            <a:pPr indent="-457200" algn="just"/>
            <a:r>
              <a:rPr lang="en-US" sz="1200" dirty="0" err="1"/>
              <a:t>Baumrind</a:t>
            </a:r>
            <a:r>
              <a:rPr lang="en-US" sz="1200" dirty="0"/>
              <a:t>, D. (1971). Current patterns of parental authority. </a:t>
            </a:r>
            <a:r>
              <a:rPr lang="en-US" sz="1200" i="1" dirty="0"/>
              <a:t>Developmental Psychology, 4</a:t>
            </a:r>
            <a:r>
              <a:rPr lang="en-US" sz="1200" dirty="0"/>
              <a:t>, 1–103. </a:t>
            </a:r>
            <a:r>
              <a:rPr lang="en-US" sz="1200" dirty="0" err="1"/>
              <a:t>doi</a:t>
            </a:r>
            <a:r>
              <a:rPr lang="en-US" sz="1200" dirty="0"/>
              <a:t>: 10.1037/h0030372.</a:t>
            </a:r>
          </a:p>
          <a:p>
            <a:pPr indent="-457200" algn="just"/>
            <a:r>
              <a:rPr lang="en-US" sz="1200" dirty="0"/>
              <a:t>Berg, B. (2005). Cognitive-Behavioral Interventions for Bullies, Victims, and Bystanders. In L. Gallo-Lopez &amp; C. E. Schaefer (Eds.), </a:t>
            </a:r>
            <a:r>
              <a:rPr lang="en-US" sz="1200" i="1" dirty="0"/>
              <a:t>Play therapy with adolescents</a:t>
            </a:r>
            <a:r>
              <a:rPr lang="en-US" sz="1200" dirty="0"/>
              <a:t> (pp. 	267–286). Jason Aronson.</a:t>
            </a:r>
          </a:p>
          <a:p>
            <a:pPr indent="-457200" algn="just"/>
            <a:r>
              <a:rPr lang="en-US" sz="1200" dirty="0"/>
              <a:t>Bowes L., </a:t>
            </a:r>
            <a:r>
              <a:rPr lang="en-US" sz="1200" dirty="0" err="1"/>
              <a:t>Maughan</a:t>
            </a:r>
            <a:r>
              <a:rPr lang="en-US" sz="1200" dirty="0"/>
              <a:t> B., </a:t>
            </a:r>
            <a:r>
              <a:rPr lang="en-US" sz="1200" dirty="0" err="1"/>
              <a:t>Caspi</a:t>
            </a:r>
            <a:r>
              <a:rPr lang="en-US" sz="1200" dirty="0"/>
              <a:t> A., Moffitt T. (2010). Families promote emotional and </a:t>
            </a:r>
            <a:r>
              <a:rPr lang="en-US" sz="1200" dirty="0" err="1"/>
              <a:t>behavioural</a:t>
            </a:r>
            <a:r>
              <a:rPr lang="en-US" sz="1200" dirty="0"/>
              <a:t> resilience to bullying: Evidence of an environmental effect. </a:t>
            </a:r>
            <a:r>
              <a:rPr lang="en-US" sz="1200" i="1" dirty="0"/>
              <a:t>Journal of Child Psychology and </a:t>
            </a:r>
            <a:r>
              <a:rPr lang="el-GR" sz="1200" i="1" dirty="0"/>
              <a:t>	</a:t>
            </a:r>
            <a:r>
              <a:rPr lang="en-US" sz="1200" i="1" dirty="0"/>
              <a:t>Psychiatry</a:t>
            </a:r>
            <a:r>
              <a:rPr lang="en-US" sz="1200" dirty="0"/>
              <a:t>. </a:t>
            </a:r>
            <a:r>
              <a:rPr lang="en-US" sz="1200" dirty="0" err="1"/>
              <a:t>doi</a:t>
            </a:r>
            <a:r>
              <a:rPr lang="en-US" sz="1200" dirty="0"/>
              <a:t>: 10.1111/j.1469-7610.2010.02216.x.</a:t>
            </a:r>
          </a:p>
          <a:p>
            <a:pPr indent="-457200" algn="just"/>
            <a:r>
              <a:rPr lang="en-US" sz="1200" dirty="0"/>
              <a:t>Bronfenbrenner U. (1989). Ecological systems theory. In R. </a:t>
            </a:r>
            <a:r>
              <a:rPr lang="en-US" sz="1200" dirty="0" err="1"/>
              <a:t>Vasta</a:t>
            </a:r>
            <a:r>
              <a:rPr lang="en-US" sz="1200" dirty="0"/>
              <a:t> (Eds.), </a:t>
            </a:r>
            <a:r>
              <a:rPr lang="en-US" sz="1200" i="1" dirty="0"/>
              <a:t>Annals of child development</a:t>
            </a:r>
            <a:r>
              <a:rPr lang="en-US" sz="1200" dirty="0"/>
              <a:t>, 6, (pp. 187- 251). Greenwich, CT: JAI.</a:t>
            </a:r>
          </a:p>
          <a:p>
            <a:pPr indent="-457200" algn="just"/>
            <a:r>
              <a:rPr lang="en-US" sz="1200" dirty="0"/>
              <a:t>Bronfenbrenner, U. &amp; Morris, P. A. (2006). The </a:t>
            </a:r>
            <a:r>
              <a:rPr lang="en-US" sz="1200" dirty="0" err="1"/>
              <a:t>bioecological</a:t>
            </a:r>
            <a:r>
              <a:rPr lang="en-US" sz="1200" dirty="0"/>
              <a:t> model of human development. In W. Damon &amp; R. M. Lerner (</a:t>
            </a:r>
            <a:r>
              <a:rPr lang="en-US" sz="1200" dirty="0" err="1"/>
              <a:t>Eds</a:t>
            </a:r>
            <a:r>
              <a:rPr lang="en-US" sz="1200" dirty="0"/>
              <a:t>), </a:t>
            </a:r>
            <a:r>
              <a:rPr lang="en-US" sz="1200" i="1" dirty="0"/>
              <a:t>Child handbook of psychology: Theoretical models of human </a:t>
            </a:r>
            <a:r>
              <a:rPr lang="el-GR" sz="1200" i="1" dirty="0"/>
              <a:t>	</a:t>
            </a:r>
            <a:r>
              <a:rPr lang="en-US" sz="1200" i="1" dirty="0"/>
              <a:t>development </a:t>
            </a:r>
            <a:r>
              <a:rPr lang="en-US" sz="1200" dirty="0"/>
              <a:t>(pp. 793-828). Hoboken, NJ: Wiley.</a:t>
            </a:r>
          </a:p>
          <a:p>
            <a:pPr indent="-457200" algn="just"/>
            <a:r>
              <a:rPr lang="en-US" sz="1200" dirty="0"/>
              <a:t>Cassidy W. E.M., Brown K. &amp; Jackson M. (2012). ‘Under the radar’: Educators and cyberbullying in schools. </a:t>
            </a:r>
            <a:r>
              <a:rPr lang="en-US" sz="1200" i="1" dirty="0"/>
              <a:t>School Psychology International 33 </a:t>
            </a:r>
            <a:r>
              <a:rPr lang="en-US" sz="1200" dirty="0"/>
              <a:t>(5), 520-532. </a:t>
            </a:r>
            <a:r>
              <a:rPr lang="en-US" sz="1200" dirty="0" err="1"/>
              <a:t>doi</a:t>
            </a:r>
            <a:r>
              <a:rPr lang="en-US" sz="1200" dirty="0"/>
              <a:t>: 10.1177/0143034312445245. </a:t>
            </a:r>
          </a:p>
          <a:p>
            <a:pPr indent="-457200" algn="just"/>
            <a:r>
              <a:rPr lang="en-US" sz="1200" dirty="0"/>
              <a:t>Chung, G., Lanier, P. &amp; Wong, P.Y.J. (2020). Mediating Effects of Parental Stress on Harsh Parenting and Parent-Child Relationship during Coronavirus (COVID-19) Pandemic in Singapore. </a:t>
            </a:r>
            <a:r>
              <a:rPr lang="en-US" sz="1200" i="1" dirty="0"/>
              <a:t>J Fam 	Viol</a:t>
            </a:r>
            <a:r>
              <a:rPr lang="en-US" sz="1200" dirty="0"/>
              <a:t>. </a:t>
            </a:r>
            <a:r>
              <a:rPr lang="en-US" sz="1200" dirty="0" err="1"/>
              <a:t>doi</a:t>
            </a:r>
            <a:r>
              <a:rPr lang="en-US" sz="1200" dirty="0"/>
              <a:t>: 10.1007/s10896-020-00200-1.</a:t>
            </a:r>
          </a:p>
          <a:p>
            <a:pPr indent="-457200" algn="just"/>
            <a:r>
              <a:rPr lang="en-US" sz="1200" dirty="0"/>
              <a:t>Collier, M., Keefe, E. B., &amp;</a:t>
            </a:r>
            <a:r>
              <a:rPr lang="en-US" sz="1200" dirty="0" err="1"/>
              <a:t>Hirrel</a:t>
            </a:r>
            <a:r>
              <a:rPr lang="en-US" sz="1200" dirty="0"/>
              <a:t>, L. A. (2015). Preparing Special Education Teachers to Collaborate With Families. </a:t>
            </a:r>
            <a:r>
              <a:rPr lang="en-US" sz="1200" i="1" dirty="0"/>
              <a:t>School Community Journal, 25</a:t>
            </a:r>
            <a:r>
              <a:rPr lang="en-US" sz="1200" dirty="0"/>
              <a:t>, 117-135.</a:t>
            </a:r>
          </a:p>
          <a:p>
            <a:pPr indent="-457200" algn="just"/>
            <a:r>
              <a:rPr lang="en-US" sz="1200" dirty="0" err="1"/>
              <a:t>Connera</a:t>
            </a:r>
            <a:r>
              <a:rPr lang="en-US" sz="1200" dirty="0"/>
              <a:t> E.N.A., Johnson D.L., </a:t>
            </a:r>
            <a:r>
              <a:rPr lang="en-US" sz="1200" dirty="0" err="1"/>
              <a:t>Mckelvey</a:t>
            </a:r>
            <a:r>
              <a:rPr lang="en-US" sz="1200" dirty="0"/>
              <a:t> L. &amp; Whiteside-Mansell L. (2009). Adults matter: Protecting children from the negative impacts of bullying. </a:t>
            </a:r>
            <a:r>
              <a:rPr lang="en-US" sz="1200" i="1" dirty="0"/>
              <a:t>Psychology in the Schools</a:t>
            </a:r>
            <a:r>
              <a:rPr lang="en-US" sz="1200" dirty="0"/>
              <a:t>, (7), </a:t>
            </a:r>
            <a:r>
              <a:rPr lang="el-GR" sz="1200" dirty="0"/>
              <a:t>	</a:t>
            </a:r>
            <a:r>
              <a:rPr lang="en-US" sz="1200" dirty="0"/>
              <a:t>593-604. </a:t>
            </a:r>
            <a:r>
              <a:rPr lang="en-US" sz="1200" dirty="0" err="1"/>
              <a:t>doi</a:t>
            </a:r>
            <a:r>
              <a:rPr lang="en-US" sz="1200" dirty="0"/>
              <a:t>: </a:t>
            </a:r>
            <a:r>
              <a:rPr lang="el-GR" sz="1200" dirty="0"/>
              <a:t>	</a:t>
            </a:r>
            <a:r>
              <a:rPr lang="en-US" sz="1200" dirty="0"/>
              <a:t>10.1002/pits.20400.</a:t>
            </a:r>
          </a:p>
          <a:p>
            <a:pPr indent="-457200" algn="just"/>
            <a:r>
              <a:rPr lang="en-US" sz="1200" dirty="0"/>
              <a:t>Cooper L.A. &amp; Nickerson A. (2012). Parent Retrospective Recollections of Bullying and Current Views, Concerns, and Strategies to Cope with Children’s Bullying. </a:t>
            </a:r>
            <a:r>
              <a:rPr lang="en-US" sz="1200" i="1" dirty="0"/>
              <a:t>Journal of Child and Family </a:t>
            </a:r>
            <a:r>
              <a:rPr lang="el-GR" sz="1200" i="1" dirty="0"/>
              <a:t>	</a:t>
            </a:r>
            <a:r>
              <a:rPr lang="en-US" sz="1200" i="1" dirty="0"/>
              <a:t>Studies 22 </a:t>
            </a:r>
            <a:r>
              <a:rPr lang="en-US" sz="1200" dirty="0"/>
              <a:t>(4). </a:t>
            </a:r>
            <a:r>
              <a:rPr lang="en-US" sz="1200" dirty="0" err="1"/>
              <a:t>doi</a:t>
            </a:r>
            <a:r>
              <a:rPr lang="en-US" sz="1200" dirty="0"/>
              <a:t>: 10.1007/s10826-012-9606-0.</a:t>
            </a:r>
          </a:p>
          <a:p>
            <a:pPr indent="-457200" algn="just"/>
            <a:endParaRPr lang="en-US" sz="1200" dirty="0"/>
          </a:p>
          <a:p>
            <a:pPr indent="-457200" algn="just"/>
            <a:endParaRPr lang="en-US" sz="1200" dirty="0"/>
          </a:p>
          <a:p>
            <a:pPr indent="-457200" algn="just"/>
            <a:endParaRPr lang="en-US" sz="1200" dirty="0"/>
          </a:p>
          <a:p>
            <a:pPr indent="-457200" algn="just"/>
            <a:endParaRPr lang="el-GR" sz="1200" dirty="0"/>
          </a:p>
        </p:txBody>
      </p:sp>
      <p:pic>
        <p:nvPicPr>
          <p:cNvPr id="8" name="Εικόνα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86689" y="266911"/>
            <a:ext cx="1425895" cy="399250"/>
          </a:xfrm>
          <a:prstGeom prst="rect">
            <a:avLst/>
          </a:prstGeom>
        </p:spPr>
      </p:pic>
    </p:spTree>
    <p:extLst>
      <p:ext uri="{BB962C8B-B14F-4D97-AF65-F5344CB8AC3E}">
        <p14:creationId xmlns:p14="http://schemas.microsoft.com/office/powerpoint/2010/main" val="126123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78282" y="5812378"/>
            <a:ext cx="721355" cy="626522"/>
          </a:xfrm>
          <a:prstGeom prst="rect">
            <a:avLst/>
          </a:prstGeom>
        </p:spPr>
      </p:pic>
      <p:pic>
        <p:nvPicPr>
          <p:cNvPr id="2" name="Εικόνα 1"/>
          <p:cNvPicPr>
            <a:picLocks noChangeAspect="1"/>
          </p:cNvPicPr>
          <p:nvPr/>
        </p:nvPicPr>
        <p:blipFill>
          <a:blip r:embed="rId3"/>
          <a:stretch>
            <a:fillRect/>
          </a:stretch>
        </p:blipFill>
        <p:spPr>
          <a:xfrm>
            <a:off x="4513943" y="77645"/>
            <a:ext cx="7678057" cy="836755"/>
          </a:xfrm>
          <a:prstGeom prst="rect">
            <a:avLst/>
          </a:prstGeom>
        </p:spPr>
      </p:pic>
      <p:sp>
        <p:nvSpPr>
          <p:cNvPr id="11" name="TextBox 10"/>
          <p:cNvSpPr txBox="1"/>
          <p:nvPr/>
        </p:nvSpPr>
        <p:spPr>
          <a:xfrm>
            <a:off x="4345274" y="200769"/>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ΒΙΒΛΙΟΓΡΑΦΙΑ</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5" name="Εικόνα 4"/>
          <p:cNvPicPr>
            <a:picLocks noChangeAspect="1"/>
          </p:cNvPicPr>
          <p:nvPr/>
        </p:nvPicPr>
        <p:blipFill>
          <a:blip r:embed="rId4"/>
          <a:stretch>
            <a:fillRect/>
          </a:stretch>
        </p:blipFill>
        <p:spPr>
          <a:xfrm>
            <a:off x="131550" y="221114"/>
            <a:ext cx="1694835" cy="445047"/>
          </a:xfrm>
          <a:prstGeom prst="rect">
            <a:avLst/>
          </a:prstGeom>
        </p:spPr>
      </p:pic>
      <p:sp>
        <p:nvSpPr>
          <p:cNvPr id="3" name="Ορθογώνιο 2"/>
          <p:cNvSpPr/>
          <p:nvPr/>
        </p:nvSpPr>
        <p:spPr>
          <a:xfrm>
            <a:off x="56136" y="1242007"/>
            <a:ext cx="12100956" cy="5632311"/>
          </a:xfrm>
          <a:prstGeom prst="rect">
            <a:avLst/>
          </a:prstGeom>
        </p:spPr>
        <p:txBody>
          <a:bodyPr wrap="square">
            <a:spAutoFit/>
          </a:bodyPr>
          <a:lstStyle/>
          <a:p>
            <a:pPr indent="-457200" algn="just"/>
            <a:r>
              <a:rPr lang="en-US" sz="1200"/>
              <a:t>Cross, D., Epstein, M., Hearn, L., </a:t>
            </a:r>
            <a:r>
              <a:rPr lang="en-US" sz="1200" err="1"/>
              <a:t>Slee</a:t>
            </a:r>
            <a:r>
              <a:rPr lang="en-US" sz="1200"/>
              <a:t>, P., Shaw, T., &amp; Monks, H. (2011). National safe schools framework: Policy and practice to reduce bullying in Australian schools. </a:t>
            </a:r>
            <a:r>
              <a:rPr lang="en-US" sz="1200" i="1"/>
              <a:t>International </a:t>
            </a:r>
            <a:r>
              <a:rPr lang="el-GR" sz="1200" i="1"/>
              <a:t>	</a:t>
            </a:r>
            <a:r>
              <a:rPr lang="en-US" sz="1200" i="1"/>
              <a:t>Journal of 	Behavioral Development, 35</a:t>
            </a:r>
            <a:r>
              <a:rPr lang="en-US" sz="1200"/>
              <a:t>, 398–404. </a:t>
            </a:r>
            <a:r>
              <a:rPr lang="en-US" sz="1200" err="1"/>
              <a:t>doi</a:t>
            </a:r>
            <a:r>
              <a:rPr lang="en-US" sz="1200"/>
              <a:t>: 10.1177/0165025411407456.</a:t>
            </a:r>
          </a:p>
          <a:p>
            <a:pPr indent="-457200" algn="just"/>
            <a:r>
              <a:rPr lang="en-US" sz="1200"/>
              <a:t>Epstein J.L. &amp; Van </a:t>
            </a:r>
            <a:r>
              <a:rPr lang="en-US" sz="1200" err="1"/>
              <a:t>Voorhis</a:t>
            </a:r>
            <a:r>
              <a:rPr lang="en-US" sz="1200"/>
              <a:t> F.L. (2010). School Counselors’ Roles in Developing Partnerships with Families and Communities for Student Success. </a:t>
            </a:r>
            <a:r>
              <a:rPr lang="en-US" sz="1200" i="1"/>
              <a:t>Professional School Counseling</a:t>
            </a:r>
            <a:r>
              <a:rPr lang="el-GR" sz="1200" i="1"/>
              <a:t> </a:t>
            </a:r>
            <a:r>
              <a:rPr lang="en-US" sz="1200" i="1"/>
              <a:t>14 </a:t>
            </a:r>
            <a:r>
              <a:rPr lang="en-US" sz="1200"/>
              <a:t>(1).</a:t>
            </a:r>
            <a:r>
              <a:rPr lang="el-GR" sz="1200"/>
              <a:t> </a:t>
            </a:r>
            <a:r>
              <a:rPr lang="en-US" sz="1200" err="1"/>
              <a:t>doi</a:t>
            </a:r>
            <a:r>
              <a:rPr lang="en-US" sz="1200"/>
              <a:t>: </a:t>
            </a:r>
            <a:r>
              <a:rPr lang="el-GR" sz="1200"/>
              <a:t>	</a:t>
            </a:r>
            <a:r>
              <a:rPr lang="en-US" sz="1200"/>
              <a:t>10.1177/2156759X1001400102.</a:t>
            </a:r>
          </a:p>
          <a:p>
            <a:pPr indent="-457200" algn="just"/>
            <a:r>
              <a:rPr lang="en-US" sz="1200"/>
              <a:t>Epstein, J. L., Sanders, M. G., Simon, B. S., Salinas, K. C., </a:t>
            </a:r>
            <a:r>
              <a:rPr lang="en-US" sz="1200" err="1"/>
              <a:t>Jansorn</a:t>
            </a:r>
            <a:r>
              <a:rPr lang="en-US" sz="1200"/>
              <a:t>, N. R., &amp; Van </a:t>
            </a:r>
            <a:r>
              <a:rPr lang="en-US" sz="1200" err="1"/>
              <a:t>Voorhis</a:t>
            </a:r>
            <a:r>
              <a:rPr lang="en-US" sz="1200"/>
              <a:t>, F. L. (2002). </a:t>
            </a:r>
            <a:r>
              <a:rPr lang="en-US" sz="1200" i="1"/>
              <a:t>School, family, and community partnerships: Your handbook for </a:t>
            </a:r>
            <a:r>
              <a:rPr lang="el-GR" sz="1200" i="1"/>
              <a:t>	</a:t>
            </a:r>
            <a:r>
              <a:rPr lang="en-US" sz="1200" i="1"/>
              <a:t>action </a:t>
            </a:r>
            <a:r>
              <a:rPr lang="en-US" sz="1200"/>
              <a:t>(2nd ed.). Thousand </a:t>
            </a:r>
            <a:r>
              <a:rPr lang="el-GR" sz="1200"/>
              <a:t>	</a:t>
            </a:r>
            <a:r>
              <a:rPr lang="en-US" sz="1200"/>
              <a:t>Oaks, CA: Corwin Press</a:t>
            </a:r>
            <a:r>
              <a:rPr lang="el-GR" sz="1200"/>
              <a:t>.</a:t>
            </a:r>
            <a:endParaRPr lang="en-US" sz="1200"/>
          </a:p>
          <a:p>
            <a:pPr indent="-457200" algn="just"/>
            <a:r>
              <a:rPr lang="en-US" sz="1200"/>
              <a:t>Epstein, J. (1995). School- family- community partnerships: caring for the children we share. </a:t>
            </a:r>
            <a:r>
              <a:rPr lang="en-US" sz="1200" i="1"/>
              <a:t>Phi Delta </a:t>
            </a:r>
            <a:r>
              <a:rPr lang="en-US" sz="1200" i="1" err="1"/>
              <a:t>Kappan</a:t>
            </a:r>
            <a:r>
              <a:rPr lang="en-US" sz="1200" i="1"/>
              <a:t>, 76 </a:t>
            </a:r>
            <a:r>
              <a:rPr lang="en-US" sz="1200"/>
              <a:t>(9), 701- 712. </a:t>
            </a:r>
            <a:r>
              <a:rPr lang="en-US" sz="1200" err="1"/>
              <a:t>doi</a:t>
            </a:r>
            <a:r>
              <a:rPr lang="en-US" sz="1200"/>
              <a:t>: 10.1177/003172171009200326.</a:t>
            </a:r>
          </a:p>
          <a:p>
            <a:pPr indent="-457200" algn="just"/>
            <a:r>
              <a:rPr lang="en-US" sz="1200"/>
              <a:t>Estes, A., Olson, E., Sullivan, K., Greenson, J., Winter, J., Dawson, G. et al. (2012). Parenting-related stress and psychological distress in mothers of toddlers with autism spectrum disorders. 	</a:t>
            </a:r>
            <a:r>
              <a:rPr lang="en-US" sz="1200" i="1"/>
              <a:t>Brain and Development, 35(</a:t>
            </a:r>
            <a:r>
              <a:rPr lang="en-US" sz="1200"/>
              <a:t>2), 133–138. </a:t>
            </a:r>
            <a:r>
              <a:rPr lang="en-US" sz="1200" err="1"/>
              <a:t>doi</a:t>
            </a:r>
            <a:r>
              <a:rPr lang="en-US" sz="1200"/>
              <a:t>: 10.1016/j.braindev.2012.10.004.</a:t>
            </a:r>
          </a:p>
          <a:p>
            <a:pPr indent="-457200" algn="just"/>
            <a:r>
              <a:rPr lang="en-US" sz="1200"/>
              <a:t>Georgiou, S. N., &amp; </a:t>
            </a:r>
            <a:r>
              <a:rPr lang="en-US" sz="1200" err="1"/>
              <a:t>Stavrinides</a:t>
            </a:r>
            <a:r>
              <a:rPr lang="en-US" sz="1200"/>
              <a:t>, P. (2013). Parenting at home and bullying at school. </a:t>
            </a:r>
            <a:r>
              <a:rPr lang="en-US" sz="1200" i="1"/>
              <a:t>Social Psychology of Education: An International Journal, 16</a:t>
            </a:r>
            <a:r>
              <a:rPr lang="en-US" sz="1200"/>
              <a:t>(2), 165–179. </a:t>
            </a:r>
            <a:r>
              <a:rPr lang="en-US" sz="1200" err="1"/>
              <a:t>doi</a:t>
            </a:r>
            <a:r>
              <a:rPr lang="el-GR" sz="1200"/>
              <a:t>: </a:t>
            </a:r>
            <a:r>
              <a:rPr lang="en-US" sz="1200"/>
              <a:t>10.1007/s11218-012-9209-z.</a:t>
            </a:r>
          </a:p>
          <a:p>
            <a:pPr indent="-457200" algn="just"/>
            <a:r>
              <a:rPr lang="en-US" sz="1200"/>
              <a:t>Higgins, D. J., Bailey, S. R., &amp; Pearce, J. C. (2005). Factors associated with functioning style and coping strategies of families with a child with an autism spectrum disorder. </a:t>
            </a:r>
            <a:r>
              <a:rPr lang="en-US" sz="1200" i="1"/>
              <a:t>Autism, 9</a:t>
            </a:r>
            <a:r>
              <a:rPr lang="en-US" sz="1200"/>
              <a:t>(2), 125–137. 	</a:t>
            </a:r>
            <a:r>
              <a:rPr lang="en-US" sz="1200" err="1"/>
              <a:t>doi</a:t>
            </a:r>
            <a:r>
              <a:rPr lang="en-US" sz="1200"/>
              <a:t>: 10.1177/ 1362361305051403.</a:t>
            </a:r>
          </a:p>
          <a:p>
            <a:pPr indent="-457200" algn="just"/>
            <a:r>
              <a:rPr lang="en-US" sz="1200" err="1"/>
              <a:t>Hohlfeld</a:t>
            </a:r>
            <a:r>
              <a:rPr lang="en-US" sz="1200"/>
              <a:t>, A.S.J., Harty, M. &amp; Engel, M.E. (2018). Parents of children with disabilities: A systematic review of parenting interventions and self-efficacy, </a:t>
            </a:r>
            <a:r>
              <a:rPr lang="en-US" sz="1200" i="1"/>
              <a:t>African Journal of Disability 7</a:t>
            </a:r>
            <a:r>
              <a:rPr lang="en-US" sz="1200"/>
              <a:t>(0), a437. 	</a:t>
            </a:r>
            <a:r>
              <a:rPr lang="en-US" sz="1200" err="1"/>
              <a:t>doi</a:t>
            </a:r>
            <a:r>
              <a:rPr lang="en-US" sz="1200"/>
              <a:t>: 10.4102/ajod. v7i0.437.</a:t>
            </a:r>
          </a:p>
          <a:p>
            <a:pPr indent="-457200" algn="just"/>
            <a:r>
              <a:rPr lang="en-US" sz="1200"/>
              <a:t>Hunter S.C.</a:t>
            </a:r>
            <a:r>
              <a:rPr lang="el-GR" sz="1200"/>
              <a:t> &amp;</a:t>
            </a:r>
            <a:r>
              <a:rPr lang="en-US" sz="1200"/>
              <a:t> Borg M.G. (2006)</a:t>
            </a:r>
            <a:r>
              <a:rPr lang="el-GR" sz="1200"/>
              <a:t>.</a:t>
            </a:r>
            <a:r>
              <a:rPr lang="en-US" sz="1200"/>
              <a:t> The Influence of Emotional Reaction on Help Seeking by Victims of School Bullying</a:t>
            </a:r>
            <a:r>
              <a:rPr lang="el-GR" sz="1200"/>
              <a:t>.</a:t>
            </a:r>
            <a:r>
              <a:rPr lang="en-US" sz="1200"/>
              <a:t> </a:t>
            </a:r>
            <a:r>
              <a:rPr lang="en-US" sz="1200" i="1"/>
              <a:t>Educational Psychology 26</a:t>
            </a:r>
            <a:r>
              <a:rPr lang="en-US" sz="1200"/>
              <a:t>(6)</a:t>
            </a:r>
            <a:r>
              <a:rPr lang="el-GR" sz="1200"/>
              <a:t>, </a:t>
            </a:r>
            <a:r>
              <a:rPr lang="en-US" sz="1200"/>
              <a:t>813-826</a:t>
            </a:r>
            <a:r>
              <a:rPr lang="el-GR" sz="1200"/>
              <a:t>. </a:t>
            </a:r>
            <a:r>
              <a:rPr lang="en-US" sz="1200" err="1"/>
              <a:t>doi</a:t>
            </a:r>
            <a:r>
              <a:rPr lang="el-GR" sz="1200"/>
              <a:t>: </a:t>
            </a:r>
            <a:r>
              <a:rPr lang="en-US" sz="1200"/>
              <a:t>10.1080/01443410600941946. </a:t>
            </a:r>
            <a:endParaRPr lang="el-GR" sz="1200"/>
          </a:p>
          <a:p>
            <a:pPr indent="-457200" algn="just"/>
            <a:r>
              <a:rPr lang="en-US" sz="1200" err="1"/>
              <a:t>Kaslow</a:t>
            </a:r>
            <a:r>
              <a:rPr lang="en-US" sz="1200"/>
              <a:t>, N. J., Broth, M. R., Smith, C. O., &amp; Collins, M. H. (2012). Family-based interventions for child and adolescent disorders. </a:t>
            </a:r>
            <a:r>
              <a:rPr lang="en-US" sz="1200" i="1"/>
              <a:t>Journal of Marital and Family Therapy, 38</a:t>
            </a:r>
            <a:r>
              <a:rPr lang="en-US" sz="1200"/>
              <a:t>(1), 82–100. 	</a:t>
            </a:r>
            <a:r>
              <a:rPr lang="en-US" sz="1200" err="1"/>
              <a:t>doi</a:t>
            </a:r>
            <a:r>
              <a:rPr lang="en-US" sz="1200"/>
              <a:t>: 10.1111/j.1752-0606. 2011.00257.x.</a:t>
            </a:r>
          </a:p>
          <a:p>
            <a:pPr indent="-457200" algn="just"/>
            <a:r>
              <a:rPr lang="en-US" sz="1200"/>
              <a:t>Killen, M. &amp; Smetana, J.G.(2015). Origins and Development of Morality. In M. E. Lamb (Ed.), </a:t>
            </a:r>
            <a:r>
              <a:rPr lang="en-US" sz="1200" i="1"/>
              <a:t>Handbook of child psychology and developmental science</a:t>
            </a:r>
            <a:r>
              <a:rPr lang="en-US" sz="1200"/>
              <a:t>, Vol. 3, 7th edition (pp. 701-749). Editor  - 	in – Chief, R.M. Lerner. NY: Wiley-Blackwell.</a:t>
            </a:r>
          </a:p>
          <a:p>
            <a:pPr indent="-457200" algn="just"/>
            <a:r>
              <a:rPr lang="en-US" sz="1200"/>
              <a:t>Kolbert</a:t>
            </a:r>
            <a:r>
              <a:rPr lang="el-GR" sz="1200"/>
              <a:t> </a:t>
            </a:r>
            <a:r>
              <a:rPr lang="en-US" sz="1200"/>
              <a:t>J</a:t>
            </a:r>
            <a:r>
              <a:rPr lang="el-GR" sz="1200"/>
              <a:t>. </a:t>
            </a:r>
            <a:r>
              <a:rPr lang="en-US" sz="1200"/>
              <a:t>B.</a:t>
            </a:r>
            <a:r>
              <a:rPr lang="el-GR" sz="1200"/>
              <a:t>, </a:t>
            </a:r>
            <a:r>
              <a:rPr lang="en-US" sz="1200"/>
              <a:t>Schultz D. </a:t>
            </a:r>
            <a:r>
              <a:rPr lang="el-GR" sz="1200"/>
              <a:t>&amp; </a:t>
            </a:r>
            <a:r>
              <a:rPr lang="en-US" sz="1200"/>
              <a:t>Crothers</a:t>
            </a:r>
            <a:r>
              <a:rPr lang="el-GR" sz="1200"/>
              <a:t> </a:t>
            </a:r>
            <a:r>
              <a:rPr lang="en-US" sz="1200"/>
              <a:t>L.M. (2014). Bullying Prevention and the Parent Involvement Model</a:t>
            </a:r>
            <a:r>
              <a:rPr lang="el-GR" sz="1200"/>
              <a:t>.</a:t>
            </a:r>
            <a:r>
              <a:rPr lang="en-US" sz="1200"/>
              <a:t> </a:t>
            </a:r>
            <a:r>
              <a:rPr lang="en-US" sz="1200" i="1"/>
              <a:t>Journal of school counseling</a:t>
            </a:r>
            <a:r>
              <a:rPr lang="el-GR" sz="1200" i="1"/>
              <a:t>, </a:t>
            </a:r>
            <a:r>
              <a:rPr lang="en-US" sz="1200" i="1"/>
              <a:t>12</a:t>
            </a:r>
            <a:r>
              <a:rPr lang="el-GR" sz="1200"/>
              <a:t>.</a:t>
            </a:r>
            <a:r>
              <a:rPr lang="en-US" sz="1200"/>
              <a:t> </a:t>
            </a:r>
            <a:r>
              <a:rPr lang="el-GR" sz="1200"/>
              <a:t>	</a:t>
            </a:r>
            <a:r>
              <a:rPr lang="en-US" sz="1200"/>
              <a:t>https://api.semanticscholar.org/CorpusID:73200965.</a:t>
            </a:r>
          </a:p>
          <a:p>
            <a:pPr indent="-457200" algn="just"/>
            <a:r>
              <a:rPr lang="en-US" sz="1200" err="1"/>
              <a:t>Kolbert</a:t>
            </a:r>
            <a:r>
              <a:rPr lang="en-US" sz="1200"/>
              <a:t>, J. B., Moffett, C. F., &amp; </a:t>
            </a:r>
            <a:r>
              <a:rPr lang="en-US" sz="1200" err="1"/>
              <a:t>Kolbert</a:t>
            </a:r>
            <a:r>
              <a:rPr lang="en-US" sz="1200"/>
              <a:t>, C. T. (2004). Implementation of a bullying prevention program in a Virginia middle school. </a:t>
            </a:r>
            <a:r>
              <a:rPr lang="en-US" sz="1200" i="1"/>
              <a:t>Virginia Counselors Journal, 27</a:t>
            </a:r>
            <a:r>
              <a:rPr lang="en-US" sz="1200"/>
              <a:t>, 35-44</a:t>
            </a:r>
            <a:r>
              <a:rPr lang="el-GR" sz="1200"/>
              <a:t>.</a:t>
            </a:r>
            <a:endParaRPr lang="en-US" sz="1200"/>
          </a:p>
          <a:p>
            <a:pPr indent="-457200" algn="just"/>
            <a:r>
              <a:rPr lang="en-US" sz="1200" err="1"/>
              <a:t>Kolomeyer</a:t>
            </a:r>
            <a:r>
              <a:rPr lang="en-US" sz="1200"/>
              <a:t>, E., &amp; </a:t>
            </a:r>
            <a:r>
              <a:rPr lang="en-US" sz="1200" err="1"/>
              <a:t>Renk</a:t>
            </a:r>
            <a:r>
              <a:rPr lang="en-US" sz="1200"/>
              <a:t>, K. (2016). Family-Based Cognitive–behavioral Therapy for an Intelligent, Elementary School-Aged Child With Generalized Anxiety Disorder. </a:t>
            </a:r>
            <a:r>
              <a:rPr lang="en-US" sz="1200" i="1"/>
              <a:t>Clinical Case Studies, 15</a:t>
            </a:r>
            <a:r>
              <a:rPr lang="en-US" sz="1200"/>
              <a:t>(6),443-	458. </a:t>
            </a:r>
            <a:r>
              <a:rPr lang="en-US" sz="1200" err="1"/>
              <a:t>doi</a:t>
            </a:r>
            <a:r>
              <a:rPr lang="en-US" sz="1200"/>
              <a:t>: 10.1177/1534650116668046.</a:t>
            </a:r>
          </a:p>
          <a:p>
            <a:pPr indent="-457200" algn="just"/>
            <a:r>
              <a:rPr lang="en-US" sz="1200" err="1"/>
              <a:t>Konst</a:t>
            </a:r>
            <a:r>
              <a:rPr lang="en-US" sz="1200"/>
              <a:t>, M. J., Matson, J. L., &amp; </a:t>
            </a:r>
            <a:r>
              <a:rPr lang="en-US" sz="1200" err="1"/>
              <a:t>Turygin</a:t>
            </a:r>
            <a:r>
              <a:rPr lang="en-US" sz="1200"/>
              <a:t>, N. (2013). Exploration of the correlation between autism spectrum disorder symptomology and tantrum behaviors. </a:t>
            </a:r>
            <a:r>
              <a:rPr lang="en-US" sz="1200" i="1"/>
              <a:t>Research in Autism Spectrum Disorders, 	</a:t>
            </a:r>
            <a:r>
              <a:rPr lang="en-US" sz="1200"/>
              <a:t>7(9), 1068–1074. </a:t>
            </a:r>
            <a:r>
              <a:rPr lang="en-US" sz="1200" err="1"/>
              <a:t>doi</a:t>
            </a:r>
            <a:r>
              <a:rPr lang="en-US" sz="1200"/>
              <a:t>: 10.1016/j.rasd.2013.05.006.</a:t>
            </a:r>
          </a:p>
          <a:p>
            <a:pPr indent="-457200" algn="just"/>
            <a:r>
              <a:rPr lang="en-US" sz="1200"/>
              <a:t>Ladd B.</a:t>
            </a:r>
            <a:r>
              <a:rPr lang="el-GR" sz="1200"/>
              <a:t> &amp;</a:t>
            </a:r>
            <a:r>
              <a:rPr lang="en-US" sz="1200"/>
              <a:t> Pelletier M.E. (2008)</a:t>
            </a:r>
            <a:r>
              <a:rPr lang="el-GR" sz="1200"/>
              <a:t>.</a:t>
            </a:r>
            <a:r>
              <a:rPr lang="en-US" sz="1200"/>
              <a:t> Teachers' views and beliefs about bullying: Influences on classroom management strategies and students' coping with peer victimization</a:t>
            </a:r>
            <a:r>
              <a:rPr lang="el-GR" sz="1200"/>
              <a:t>.</a:t>
            </a:r>
            <a:r>
              <a:rPr lang="en-US" sz="1200"/>
              <a:t> </a:t>
            </a:r>
            <a:r>
              <a:rPr lang="en-US" sz="1200" i="1"/>
              <a:t>Journal of School </a:t>
            </a:r>
            <a:r>
              <a:rPr lang="el-GR" sz="1200" i="1"/>
              <a:t>	</a:t>
            </a:r>
            <a:r>
              <a:rPr lang="en-US" sz="1200" i="1"/>
              <a:t>Psychology 46 (</a:t>
            </a:r>
            <a:r>
              <a:rPr lang="en-US" sz="1200"/>
              <a:t>4)</a:t>
            </a:r>
            <a:r>
              <a:rPr lang="el-GR" sz="1200"/>
              <a:t>, </a:t>
            </a:r>
            <a:r>
              <a:rPr lang="en-US" sz="1200"/>
              <a:t>431-53</a:t>
            </a:r>
            <a:r>
              <a:rPr lang="el-GR" sz="1200"/>
              <a:t>. </a:t>
            </a:r>
            <a:r>
              <a:rPr lang="en-US" sz="1200" err="1"/>
              <a:t>doi</a:t>
            </a:r>
            <a:r>
              <a:rPr lang="el-GR" sz="1200"/>
              <a:t>: </a:t>
            </a:r>
            <a:r>
              <a:rPr lang="en-US" sz="1200"/>
              <a:t>10.1016/j.jsp.2007.07.005.</a:t>
            </a:r>
          </a:p>
          <a:p>
            <a:pPr indent="-457200" algn="just"/>
            <a:r>
              <a:rPr lang="en-US" sz="1200"/>
              <a:t>Maccoby, E. E., &amp; Martin, J. A.(1983). Socialization in the context of the family: Parent-child interaction. In P. H. </a:t>
            </a:r>
            <a:r>
              <a:rPr lang="en-US" sz="1200" err="1"/>
              <a:t>Mussen</a:t>
            </a:r>
            <a:r>
              <a:rPr lang="en-US" sz="1200"/>
              <a:t>, (Ed.), </a:t>
            </a:r>
            <a:r>
              <a:rPr lang="en-US" sz="1200" i="1"/>
              <a:t>Handbook of child psychology (4th edition). </a:t>
            </a:r>
            <a:r>
              <a:rPr lang="en-US" sz="1200"/>
              <a:t>New York: Wiley.</a:t>
            </a:r>
          </a:p>
          <a:p>
            <a:pPr indent="-457200" algn="just"/>
            <a:endParaRPr lang="en-US" sz="1200"/>
          </a:p>
        </p:txBody>
      </p:sp>
      <p:pic>
        <p:nvPicPr>
          <p:cNvPr id="8" name="Εικόνα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372882" y="296397"/>
            <a:ext cx="1425895" cy="399250"/>
          </a:xfrm>
          <a:prstGeom prst="rect">
            <a:avLst/>
          </a:prstGeom>
        </p:spPr>
      </p:pic>
    </p:spTree>
    <p:extLst>
      <p:ext uri="{BB962C8B-B14F-4D97-AF65-F5344CB8AC3E}">
        <p14:creationId xmlns:p14="http://schemas.microsoft.com/office/powerpoint/2010/main" val="2962270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287980" y="1811177"/>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Oval 4"/>
          <p:cNvSpPr/>
          <p:nvPr/>
        </p:nvSpPr>
        <p:spPr>
          <a:xfrm>
            <a:off x="6273988" y="3508434"/>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6287980" y="2677046"/>
            <a:ext cx="337938" cy="337938"/>
          </a:xfrm>
          <a:prstGeom prst="ellipse">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a:off x="6623289" y="1598821"/>
            <a:ext cx="5212784" cy="584775"/>
          </a:xfrm>
          <a:prstGeom prst="rect">
            <a:avLst/>
          </a:prstGeom>
        </p:spPr>
        <p:txBody>
          <a:bodyPr wrap="square">
            <a:spAutoFit/>
          </a:bodyPr>
          <a:lstStyle/>
          <a:p>
            <a:r>
              <a:rPr lang="el-GR" sz="1600">
                <a:solidFill>
                  <a:srgbClr val="002060"/>
                </a:solidFill>
                <a:latin typeface="Lato" panose="020F0502020204030203" pitchFamily="34" charset="0"/>
                <a:ea typeface="Lato" panose="020F0502020204030203" pitchFamily="34" charset="0"/>
                <a:cs typeface="Lato" panose="020F0502020204030203" pitchFamily="34" charset="0"/>
              </a:rPr>
              <a:t>Δραστηριότητες των γονέων με στόχο τη δημιουργία θετικού κλίματος μάθησης στο σπίτι.</a:t>
            </a:r>
          </a:p>
        </p:txBody>
      </p:sp>
      <p:sp>
        <p:nvSpPr>
          <p:cNvPr id="16" name="Rectangle 15"/>
          <p:cNvSpPr/>
          <p:nvPr/>
        </p:nvSpPr>
        <p:spPr>
          <a:xfrm>
            <a:off x="5983013" y="314471"/>
            <a:ext cx="5853059"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p:cNvSpPr txBox="1"/>
          <p:nvPr/>
        </p:nvSpPr>
        <p:spPr>
          <a:xfrm>
            <a:off x="6455634" y="305309"/>
            <a:ext cx="5261056" cy="1010213"/>
          </a:xfrm>
          <a:prstGeom prst="rect">
            <a:avLst/>
          </a:prstGeom>
          <a:noFill/>
        </p:spPr>
        <p:txBody>
          <a:bodyPr wrap="none" rtlCol="0">
            <a:spAutoFit/>
          </a:bodyPr>
          <a:lstStyle/>
          <a:p>
            <a:pPr>
              <a:lnSpc>
                <a:spcPct val="150000"/>
              </a:lnSpc>
            </a:pPr>
            <a:r>
              <a:rPr lang="el-GR" sz="24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1. Τύποι </a:t>
            </a:r>
            <a:r>
              <a:rPr lang="el-GR" sz="2400" b="1" spc="300" err="1">
                <a:solidFill>
                  <a:srgbClr val="FF0000"/>
                </a:solidFill>
                <a:latin typeface="Lato Heavy" panose="020F0502020204030203" pitchFamily="34" charset="0"/>
                <a:ea typeface="Lato Heavy" panose="020F0502020204030203" pitchFamily="34" charset="0"/>
                <a:cs typeface="Lato Heavy" panose="020F0502020204030203" pitchFamily="34" charset="0"/>
              </a:rPr>
              <a:t>γονεϊκής</a:t>
            </a:r>
            <a:r>
              <a:rPr lang="el-GR" sz="2400" b="1" spc="300">
                <a:solidFill>
                  <a:srgbClr val="FF0000"/>
                </a:solidFill>
                <a:latin typeface="Lato Heavy" panose="020F0502020204030203" pitchFamily="34" charset="0"/>
                <a:ea typeface="Lato Heavy" panose="020F0502020204030203" pitchFamily="34" charset="0"/>
                <a:cs typeface="Lato Heavy" panose="020F0502020204030203" pitchFamily="34" charset="0"/>
              </a:rPr>
              <a:t> εμπλοκής</a:t>
            </a:r>
          </a:p>
          <a:p>
            <a:pPr>
              <a:lnSpc>
                <a:spcPct val="150000"/>
              </a:lnSpc>
            </a:pPr>
            <a:r>
              <a:rPr lang="en-US"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(Epstein, 1995)</a:t>
            </a:r>
          </a:p>
        </p:txBody>
      </p:sp>
      <p:pic>
        <p:nvPicPr>
          <p:cNvPr id="19" name="Εικόνα 1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7599" y="432338"/>
            <a:ext cx="1693417" cy="446286"/>
          </a:xfrm>
          <a:prstGeom prst="rect">
            <a:avLst/>
          </a:prstGeom>
        </p:spPr>
      </p:pic>
      <p:pic>
        <p:nvPicPr>
          <p:cNvPr id="20" name="Εικόνα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183018" y="76098"/>
            <a:ext cx="1334472" cy="1158766"/>
          </a:xfrm>
          <a:prstGeom prst="rect">
            <a:avLst/>
          </a:prstGeom>
        </p:spPr>
      </p:pic>
      <p:pic>
        <p:nvPicPr>
          <p:cNvPr id="2" name="Εικόνα 1"/>
          <p:cNvPicPr>
            <a:picLocks noChangeAspect="1"/>
          </p:cNvPicPr>
          <p:nvPr/>
        </p:nvPicPr>
        <p:blipFill>
          <a:blip r:embed="rId4"/>
          <a:stretch>
            <a:fillRect/>
          </a:stretch>
        </p:blipFill>
        <p:spPr>
          <a:xfrm>
            <a:off x="6287979" y="4314735"/>
            <a:ext cx="335309" cy="341406"/>
          </a:xfrm>
          <a:prstGeom prst="rect">
            <a:avLst/>
          </a:prstGeom>
        </p:spPr>
      </p:pic>
      <p:pic>
        <p:nvPicPr>
          <p:cNvPr id="8" name="Εικόνα 7"/>
          <p:cNvPicPr>
            <a:picLocks noChangeAspect="1"/>
          </p:cNvPicPr>
          <p:nvPr/>
        </p:nvPicPr>
        <p:blipFill>
          <a:blip r:embed="rId5"/>
          <a:stretch>
            <a:fillRect/>
          </a:stretch>
        </p:blipFill>
        <p:spPr>
          <a:xfrm>
            <a:off x="6287979" y="5140408"/>
            <a:ext cx="335309" cy="341406"/>
          </a:xfrm>
          <a:prstGeom prst="rect">
            <a:avLst/>
          </a:prstGeom>
        </p:spPr>
      </p:pic>
      <p:pic>
        <p:nvPicPr>
          <p:cNvPr id="18" name="Εικόνα 17"/>
          <p:cNvPicPr>
            <a:picLocks noChangeAspect="1"/>
          </p:cNvPicPr>
          <p:nvPr/>
        </p:nvPicPr>
        <p:blipFill>
          <a:blip r:embed="rId5"/>
          <a:stretch>
            <a:fillRect/>
          </a:stretch>
        </p:blipFill>
        <p:spPr>
          <a:xfrm>
            <a:off x="6287980" y="6075868"/>
            <a:ext cx="335309" cy="341406"/>
          </a:xfrm>
          <a:prstGeom prst="rect">
            <a:avLst/>
          </a:prstGeom>
        </p:spPr>
      </p:pic>
      <p:sp>
        <p:nvSpPr>
          <p:cNvPr id="26" name="Rectangle 10"/>
          <p:cNvSpPr/>
          <p:nvPr/>
        </p:nvSpPr>
        <p:spPr>
          <a:xfrm>
            <a:off x="6623289" y="2474457"/>
            <a:ext cx="4914235" cy="584775"/>
          </a:xfrm>
          <a:prstGeom prst="rect">
            <a:avLst/>
          </a:prstGeom>
        </p:spPr>
        <p:txBody>
          <a:bodyPr wrap="square">
            <a:spAutoFit/>
          </a:bodyPr>
          <a:lstStyle/>
          <a:p>
            <a:r>
              <a:rPr lang="el-GR" sz="1600">
                <a:solidFill>
                  <a:srgbClr val="002060"/>
                </a:solidFill>
                <a:latin typeface="Lato" panose="020F0502020204030203" pitchFamily="34" charset="0"/>
                <a:ea typeface="Lato" panose="020F0502020204030203" pitchFamily="34" charset="0"/>
                <a:cs typeface="Lato" panose="020F0502020204030203" pitchFamily="34" charset="0"/>
              </a:rPr>
              <a:t>Επικοινωνία γονέων-εκπαιδευτικών για το σχολικό πρόγραμμα και την πρόοδο των παιδιών.</a:t>
            </a:r>
          </a:p>
        </p:txBody>
      </p:sp>
      <p:sp>
        <p:nvSpPr>
          <p:cNvPr id="27" name="Rectangle 10"/>
          <p:cNvSpPr/>
          <p:nvPr/>
        </p:nvSpPr>
        <p:spPr>
          <a:xfrm>
            <a:off x="6623289" y="5093481"/>
            <a:ext cx="4936100" cy="584775"/>
          </a:xfrm>
          <a:prstGeom prst="rect">
            <a:avLst/>
          </a:prstGeom>
        </p:spPr>
        <p:txBody>
          <a:bodyPr wrap="square" lIns="91440" tIns="45720" rIns="91440" bIns="45720" anchor="t">
            <a:spAutoFit/>
          </a:bodyPr>
          <a:lstStyle/>
          <a:p>
            <a:r>
              <a:rPr lang="el-GR" sz="1600">
                <a:solidFill>
                  <a:srgbClr val="002060"/>
                </a:solidFill>
                <a:latin typeface="Lato"/>
                <a:ea typeface="Lato"/>
                <a:cs typeface="Lato"/>
              </a:rPr>
              <a:t>στα συμβούλια λήψης αποφάσεων και στη διοίκηση του σχολείου,</a:t>
            </a:r>
          </a:p>
        </p:txBody>
      </p:sp>
      <p:sp>
        <p:nvSpPr>
          <p:cNvPr id="28" name="Rectangle 10"/>
          <p:cNvSpPr/>
          <p:nvPr/>
        </p:nvSpPr>
        <p:spPr>
          <a:xfrm>
            <a:off x="6601423" y="5843196"/>
            <a:ext cx="4936101" cy="830997"/>
          </a:xfrm>
          <a:prstGeom prst="rect">
            <a:avLst/>
          </a:prstGeom>
        </p:spPr>
        <p:txBody>
          <a:bodyPr wrap="square" lIns="91440" tIns="45720" rIns="91440" bIns="45720" anchor="t">
            <a:spAutoFit/>
          </a:bodyPr>
          <a:lstStyle/>
          <a:p>
            <a:r>
              <a:rPr lang="el-GR" sz="1600">
                <a:solidFill>
                  <a:srgbClr val="002060"/>
                </a:solidFill>
                <a:latin typeface="Lato"/>
                <a:ea typeface="Lato"/>
                <a:cs typeface="Lato"/>
              </a:rPr>
              <a:t>στην αναζήτηση πρόσβασης σε κοινωνικές υπηρεσίες με στόχο τη βελτίωση των ευκαιριών μάθησης.</a:t>
            </a:r>
            <a:endParaRPr lang="el-GR" sz="1600">
              <a:solidFill>
                <a:schemeClr val="bg1">
                  <a:lumMod val="65000"/>
                </a:schemeClr>
              </a:solidFill>
              <a:latin typeface="Lato"/>
              <a:ea typeface="Lato"/>
              <a:cs typeface="Lato"/>
            </a:endParaRPr>
          </a:p>
        </p:txBody>
      </p:sp>
      <p:sp>
        <p:nvSpPr>
          <p:cNvPr id="30" name="Rectangle 10"/>
          <p:cNvSpPr/>
          <p:nvPr/>
        </p:nvSpPr>
        <p:spPr>
          <a:xfrm>
            <a:off x="6623289" y="4182454"/>
            <a:ext cx="4949990" cy="830997"/>
          </a:xfrm>
          <a:prstGeom prst="rect">
            <a:avLst/>
          </a:prstGeom>
        </p:spPr>
        <p:txBody>
          <a:bodyPr wrap="square" lIns="91440" tIns="45720" rIns="91440" bIns="45720" anchor="t">
            <a:spAutoFit/>
          </a:bodyPr>
          <a:lstStyle/>
          <a:p>
            <a:r>
              <a:rPr lang="el-GR" sz="1600">
                <a:solidFill>
                  <a:srgbClr val="002060"/>
                </a:solidFill>
                <a:latin typeface="Lato"/>
                <a:ea typeface="Lato"/>
                <a:cs typeface="Lato"/>
              </a:rPr>
              <a:t>Εμπλοκή των γονέων στην προετοιμασία των παιδιών για το σχολείο και γενικότερα στη μάθηση στο σπίτι,</a:t>
            </a:r>
          </a:p>
        </p:txBody>
      </p:sp>
      <p:sp>
        <p:nvSpPr>
          <p:cNvPr id="31" name="Rectangle 10"/>
          <p:cNvSpPr/>
          <p:nvPr/>
        </p:nvSpPr>
        <p:spPr>
          <a:xfrm>
            <a:off x="6623288" y="3246698"/>
            <a:ext cx="4991664" cy="830997"/>
          </a:xfrm>
          <a:prstGeom prst="rect">
            <a:avLst/>
          </a:prstGeom>
        </p:spPr>
        <p:txBody>
          <a:bodyPr wrap="square">
            <a:spAutoFit/>
          </a:bodyPr>
          <a:lstStyle/>
          <a:p>
            <a:r>
              <a:rPr lang="el-GR" sz="1600">
                <a:solidFill>
                  <a:srgbClr val="002060"/>
                </a:solidFill>
                <a:latin typeface="Lato" panose="020F0502020204030203" pitchFamily="34" charset="0"/>
                <a:ea typeface="Lato" panose="020F0502020204030203" pitchFamily="34" charset="0"/>
                <a:cs typeface="Lato" panose="020F0502020204030203" pitchFamily="34" charset="0"/>
              </a:rPr>
              <a:t>Συμμετοχή των γονέων στις σχολικές δραστηριότητες και εθελοντική προσφορά προς το σχολείο.</a:t>
            </a:r>
          </a:p>
        </p:txBody>
      </p:sp>
      <p:pic>
        <p:nvPicPr>
          <p:cNvPr id="33" name="Θέση εικόνας 32"/>
          <p:cNvPicPr>
            <a:picLocks noGrp="1" noChangeAspect="1"/>
          </p:cNvPicPr>
          <p:nvPr>
            <p:ph type="pic" sz="quarter" idx="10"/>
          </p:nvPr>
        </p:nvPicPr>
        <p:blipFill>
          <a:blip r:embed="rId6"/>
          <a:srcRect t="823" b="823"/>
          <a:stretch>
            <a:fillRect/>
          </a:stretch>
        </p:blipFill>
        <p:spPr>
          <a:prstGeom prst="rect">
            <a:avLst/>
          </a:prstGeom>
        </p:spPr>
      </p:pic>
      <p:pic>
        <p:nvPicPr>
          <p:cNvPr id="10" name="Εικόνα 9">
            <a:extLst>
              <a:ext uri="{FF2B5EF4-FFF2-40B4-BE49-F238E27FC236}">
                <a16:creationId xmlns:a16="http://schemas.microsoft.com/office/drawing/2014/main" id="{C95DEFA5-76DE-D3C2-348D-6EAC7311883A}"/>
              </a:ext>
            </a:extLst>
          </p:cNvPr>
          <p:cNvPicPr>
            <a:picLocks noChangeAspect="1"/>
          </p:cNvPicPr>
          <p:nvPr/>
        </p:nvPicPr>
        <p:blipFill>
          <a:blip r:embed="rId7"/>
          <a:stretch>
            <a:fillRect/>
          </a:stretch>
        </p:blipFill>
        <p:spPr>
          <a:xfrm>
            <a:off x="185782" y="207640"/>
            <a:ext cx="1700931" cy="445047"/>
          </a:xfrm>
          <a:prstGeom prst="rect">
            <a:avLst/>
          </a:prstGeom>
        </p:spPr>
      </p:pic>
      <p:pic>
        <p:nvPicPr>
          <p:cNvPr id="21" name="Εικόνα 20"/>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0624373" y="6417274"/>
            <a:ext cx="1425895" cy="399250"/>
          </a:xfrm>
          <a:prstGeom prst="rect">
            <a:avLst/>
          </a:prstGeom>
        </p:spPr>
      </p:pic>
    </p:spTree>
    <p:extLst>
      <p:ext uri="{BB962C8B-B14F-4D97-AF65-F5344CB8AC3E}">
        <p14:creationId xmlns:p14="http://schemas.microsoft.com/office/powerpoint/2010/main" val="32885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Εικόνα 1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78282" y="5812378"/>
            <a:ext cx="721355" cy="626522"/>
          </a:xfrm>
          <a:prstGeom prst="rect">
            <a:avLst/>
          </a:prstGeom>
        </p:spPr>
      </p:pic>
      <p:pic>
        <p:nvPicPr>
          <p:cNvPr id="2" name="Εικόνα 1"/>
          <p:cNvPicPr>
            <a:picLocks noChangeAspect="1"/>
          </p:cNvPicPr>
          <p:nvPr/>
        </p:nvPicPr>
        <p:blipFill>
          <a:blip r:embed="rId3"/>
          <a:stretch>
            <a:fillRect/>
          </a:stretch>
        </p:blipFill>
        <p:spPr>
          <a:xfrm>
            <a:off x="4513943" y="77645"/>
            <a:ext cx="7678057" cy="836755"/>
          </a:xfrm>
          <a:prstGeom prst="rect">
            <a:avLst/>
          </a:prstGeom>
        </p:spPr>
      </p:pic>
      <p:sp>
        <p:nvSpPr>
          <p:cNvPr id="11" name="TextBox 10"/>
          <p:cNvSpPr txBox="1"/>
          <p:nvPr/>
        </p:nvSpPr>
        <p:spPr>
          <a:xfrm>
            <a:off x="4345274" y="200769"/>
            <a:ext cx="8015393" cy="954107"/>
          </a:xfrm>
          <a:prstGeom prst="rect">
            <a:avLst/>
          </a:prstGeom>
          <a:noFill/>
        </p:spPr>
        <p:txBody>
          <a:bodyPr wrap="square" rtlCol="0">
            <a:spAutoFit/>
          </a:bodyPr>
          <a:lstStyle/>
          <a:p>
            <a:pPr algn="ctr"/>
            <a: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ΒΙΒΛΙΟΓΡΑΦΙΑ</a:t>
            </a:r>
            <a:br>
              <a:rPr lang="el-GR"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br>
            <a:endParaRPr lang="id-ID" sz="28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5" name="Εικόνα 4"/>
          <p:cNvPicPr>
            <a:picLocks noChangeAspect="1"/>
          </p:cNvPicPr>
          <p:nvPr/>
        </p:nvPicPr>
        <p:blipFill>
          <a:blip r:embed="rId4"/>
          <a:stretch>
            <a:fillRect/>
          </a:stretch>
        </p:blipFill>
        <p:spPr>
          <a:xfrm>
            <a:off x="131550" y="221114"/>
            <a:ext cx="1694835" cy="445047"/>
          </a:xfrm>
          <a:prstGeom prst="rect">
            <a:avLst/>
          </a:prstGeom>
        </p:spPr>
      </p:pic>
      <p:sp>
        <p:nvSpPr>
          <p:cNvPr id="3" name="Ορθογώνιο 2"/>
          <p:cNvSpPr/>
          <p:nvPr/>
        </p:nvSpPr>
        <p:spPr>
          <a:xfrm>
            <a:off x="56136" y="1242007"/>
            <a:ext cx="12100956" cy="6001643"/>
          </a:xfrm>
          <a:prstGeom prst="rect">
            <a:avLst/>
          </a:prstGeom>
        </p:spPr>
        <p:txBody>
          <a:bodyPr wrap="square">
            <a:spAutoFit/>
          </a:bodyPr>
          <a:lstStyle/>
          <a:p>
            <a:pPr indent="-457200" algn="just"/>
            <a:r>
              <a:rPr lang="en-US" sz="1200"/>
              <a:t>Mishna, F., </a:t>
            </a:r>
            <a:r>
              <a:rPr lang="en-US" sz="1200" err="1"/>
              <a:t>Pepler</a:t>
            </a:r>
            <a:r>
              <a:rPr lang="en-US" sz="1200"/>
              <a:t>, D., &amp; Wiener, J. (2006). Factors associated with perceptions and responses to bullying situations by children, parents, teachers, and principals. </a:t>
            </a:r>
            <a:r>
              <a:rPr lang="el-GR" sz="1200"/>
              <a:t>	</a:t>
            </a:r>
            <a:r>
              <a:rPr lang="en-US" sz="1200" i="1"/>
              <a:t>Victims and Offenders: An </a:t>
            </a:r>
            <a:r>
              <a:rPr lang="el-GR" sz="1200" i="1"/>
              <a:t>	</a:t>
            </a:r>
            <a:r>
              <a:rPr lang="en-US" sz="1200" i="1"/>
              <a:t>International Journal of Evidence-based Research, Policy, and Practice, 1</a:t>
            </a:r>
            <a:r>
              <a:rPr lang="en-US" sz="1200"/>
              <a:t>, 255–288</a:t>
            </a:r>
            <a:r>
              <a:rPr lang="el-GR" sz="1200"/>
              <a:t>.</a:t>
            </a:r>
            <a:r>
              <a:rPr lang="en-US" sz="1200"/>
              <a:t> </a:t>
            </a:r>
            <a:r>
              <a:rPr lang="en-US" sz="1200" err="1"/>
              <a:t>doi</a:t>
            </a:r>
            <a:r>
              <a:rPr lang="en-US" sz="1200"/>
              <a:t>: 10.1080/15564880600626163.</a:t>
            </a:r>
            <a:endParaRPr lang="el-GR" sz="1200"/>
          </a:p>
          <a:p>
            <a:pPr indent="-457200" algn="just"/>
            <a:r>
              <a:rPr lang="en-US" sz="1200"/>
              <a:t>Mishna F., Wiener J. </a:t>
            </a:r>
            <a:r>
              <a:rPr lang="el-GR" sz="1200"/>
              <a:t>&amp; </a:t>
            </a:r>
            <a:r>
              <a:rPr lang="en-US" sz="1200" err="1"/>
              <a:t>Pepler</a:t>
            </a:r>
            <a:r>
              <a:rPr lang="en-US" sz="1200"/>
              <a:t> D. (2008)</a:t>
            </a:r>
            <a:r>
              <a:rPr lang="el-GR" sz="1200"/>
              <a:t>.</a:t>
            </a:r>
            <a:r>
              <a:rPr lang="en-US" sz="1200"/>
              <a:t> Some of My Best Friends----Experiences of Bullying Within Friendships</a:t>
            </a:r>
            <a:r>
              <a:rPr lang="el-GR" sz="1200"/>
              <a:t>.</a:t>
            </a:r>
            <a:r>
              <a:rPr lang="en-US" sz="1200"/>
              <a:t> </a:t>
            </a:r>
            <a:r>
              <a:rPr lang="en-US" sz="1200" i="1"/>
              <a:t>School Psychology International 29</a:t>
            </a:r>
            <a:r>
              <a:rPr lang="en-US" sz="1200"/>
              <a:t>(5)</a:t>
            </a:r>
            <a:r>
              <a:rPr lang="el-GR" sz="1200"/>
              <a:t>, </a:t>
            </a:r>
            <a:r>
              <a:rPr lang="en-US" sz="1200"/>
              <a:t>549-573</a:t>
            </a:r>
            <a:r>
              <a:rPr lang="el-GR" sz="1200"/>
              <a:t>.</a:t>
            </a:r>
            <a:r>
              <a:rPr lang="en-US" sz="1200"/>
              <a:t> </a:t>
            </a:r>
            <a:r>
              <a:rPr lang="en-US" sz="1200" err="1"/>
              <a:t>doi</a:t>
            </a:r>
            <a:r>
              <a:rPr lang="el-GR" sz="1200"/>
              <a:t>: 	</a:t>
            </a:r>
            <a:r>
              <a:rPr lang="en-US" sz="1200"/>
              <a:t>10.1177/0143034308099201.</a:t>
            </a:r>
          </a:p>
          <a:p>
            <a:pPr indent="-457200" algn="just"/>
            <a:r>
              <a:rPr lang="en-US" sz="1200"/>
              <a:t>Naylor P., Cowie H. &amp; Del Rey R. (2001). Coping Strategies of Secondary School Children in Response to Being Bullied. Child Psychology and Psychiatry Review, 6(3), 114-120. </a:t>
            </a:r>
            <a:r>
              <a:rPr lang="en-US" sz="1200" err="1"/>
              <a:t>doi</a:t>
            </a:r>
            <a:r>
              <a:rPr lang="en-US" sz="1200"/>
              <a:t>: 	10.1017/S1360641701002647.</a:t>
            </a:r>
          </a:p>
          <a:p>
            <a:pPr indent="-457200" algn="just"/>
            <a:r>
              <a:rPr lang="en-US" sz="1200" err="1"/>
              <a:t>Penderi</a:t>
            </a:r>
            <a:r>
              <a:rPr lang="en-US" sz="1200"/>
              <a:t>, E. &amp; </a:t>
            </a:r>
            <a:r>
              <a:rPr lang="en-US" sz="1200" err="1"/>
              <a:t>Petrogiannis</a:t>
            </a:r>
            <a:r>
              <a:rPr lang="en-US" sz="1200"/>
              <a:t>, K. (2017). </a:t>
            </a:r>
            <a:r>
              <a:rPr lang="el-GR" sz="1200"/>
              <a:t>Η γονική εμπλοκή υπό το πρίσμα της θεώρησης του "εκπαιδευτικού θύλακα" του παιδιού. Διάλογοι! Θεωρία και πράξη στις επιστήμες αγωγής και 	εκπαίδευσης, 3, 97-122. </a:t>
            </a:r>
            <a:r>
              <a:rPr lang="en-US" sz="1200" err="1"/>
              <a:t>doi</a:t>
            </a:r>
            <a:r>
              <a:rPr lang="en-US" sz="1200"/>
              <a:t>: 10.12681/dial.14050.</a:t>
            </a:r>
          </a:p>
          <a:p>
            <a:pPr indent="-457200" algn="just"/>
            <a:r>
              <a:rPr lang="en-US" sz="1200"/>
              <a:t>Purcell, A. (2012). A study of perceptions of bullying in Irish primary schools. Educational Psychology in Practice: Theory, Research and Practice in Educational Psychology, 28, 273–285. </a:t>
            </a:r>
            <a:r>
              <a:rPr lang="en-US" sz="1200" err="1"/>
              <a:t>doi</a:t>
            </a:r>
            <a:r>
              <a:rPr lang="en-US" sz="1200"/>
              <a:t>: 	10.1080/02667363.2012.684343.</a:t>
            </a:r>
          </a:p>
          <a:p>
            <a:pPr indent="-457200" algn="just"/>
            <a:r>
              <a:rPr lang="en-US" sz="1200"/>
              <a:t>Sanders, M.R.,  Kirby, N. J., </a:t>
            </a:r>
            <a:r>
              <a:rPr lang="en-US" sz="1200" err="1"/>
              <a:t>Tellegen</a:t>
            </a:r>
            <a:r>
              <a:rPr lang="en-US" sz="1200"/>
              <a:t>, L. C., Day, J.J.(2014). The Triple P-Positive Parenting Program: A systematic review and meta-analysis of a multi-level system of parenting support, </a:t>
            </a:r>
            <a:r>
              <a:rPr lang="en-US" sz="1200" i="1"/>
              <a:t>Clinical 	Psychology Review, 34</a:t>
            </a:r>
            <a:r>
              <a:rPr lang="en-US" sz="1200"/>
              <a:t>(4), 337-357. </a:t>
            </a:r>
            <a:r>
              <a:rPr lang="en-US" sz="1200" err="1"/>
              <a:t>doi</a:t>
            </a:r>
            <a:r>
              <a:rPr lang="en-US" sz="1200"/>
              <a:t>: 10.1016/j.cpr.2014.04.003.</a:t>
            </a:r>
          </a:p>
          <a:p>
            <a:pPr indent="-457200" algn="just"/>
            <a:r>
              <a:rPr lang="en-US" sz="1200"/>
              <a:t>Sawyer, J.-L., Mishna, F., </a:t>
            </a:r>
            <a:r>
              <a:rPr lang="en-US" sz="1200" err="1"/>
              <a:t>Pepler</a:t>
            </a:r>
            <a:r>
              <a:rPr lang="en-US" sz="1200"/>
              <a:t>, D., &amp; Wiener, J. (2011). The missing voice: Parents’ perspectives of bullying. Children and Youth Services Review, 33, 1795–1803. 	</a:t>
            </a:r>
            <a:r>
              <a:rPr lang="en-US" sz="1200" err="1"/>
              <a:t>doi</a:t>
            </a:r>
            <a:r>
              <a:rPr lang="en-US" sz="1200"/>
              <a:t>: 	10.1016/j.childyouth.2011.05.010.</a:t>
            </a:r>
          </a:p>
          <a:p>
            <a:pPr indent="-457200" algn="just"/>
            <a:r>
              <a:rPr lang="en-US" sz="1200"/>
              <a:t>Sikora, D., Moran, E., </a:t>
            </a:r>
            <a:r>
              <a:rPr lang="en-US" sz="1200" err="1"/>
              <a:t>Orlich</a:t>
            </a:r>
            <a:r>
              <a:rPr lang="en-US" sz="1200"/>
              <a:t>, F., Hall, T. A., Kovacs, E. A., </a:t>
            </a:r>
            <a:r>
              <a:rPr lang="en-US" sz="1200" err="1"/>
              <a:t>Delahaye</a:t>
            </a:r>
            <a:r>
              <a:rPr lang="en-US" sz="1200"/>
              <a:t>, J. et al. (2013). The relationship between family functioning and behavior problems in children with autism spectrum 	disorders. </a:t>
            </a:r>
            <a:r>
              <a:rPr lang="en-US" sz="1200" i="1"/>
              <a:t>Research in Autism Spectrum Disorders, 7(</a:t>
            </a:r>
            <a:r>
              <a:rPr lang="en-US" sz="1200"/>
              <a:t>2), 307–315. </a:t>
            </a:r>
            <a:r>
              <a:rPr lang="en-US" sz="1200" err="1"/>
              <a:t>doi</a:t>
            </a:r>
            <a:r>
              <a:rPr lang="en-US" sz="1200"/>
              <a:t>: 10.1016/j.rasd.2012.09.006.</a:t>
            </a:r>
          </a:p>
          <a:p>
            <a:pPr indent="-457200" algn="just"/>
            <a:r>
              <a:rPr lang="en-US" sz="1200"/>
              <a:t>Smith, P. K., &amp; Myron-Wilson, R. (1998). Parenting and school bullying. Clinical Child Psychology and Psychiatry, 3(3), 405–417. </a:t>
            </a:r>
            <a:r>
              <a:rPr lang="en-US" sz="1200" err="1"/>
              <a:t>doi</a:t>
            </a:r>
            <a:r>
              <a:rPr lang="en-US" sz="1200"/>
              <a:t>: 10.1177/1359104598033006.</a:t>
            </a:r>
          </a:p>
          <a:p>
            <a:pPr indent="-457200" algn="just"/>
            <a:r>
              <a:rPr lang="en-US" sz="1200" err="1"/>
              <a:t>Stavrinides</a:t>
            </a:r>
            <a:r>
              <a:rPr lang="en-US" sz="1200"/>
              <a:t>, P., </a:t>
            </a:r>
            <a:r>
              <a:rPr lang="en-US" sz="1200" err="1"/>
              <a:t>Nikiforou</a:t>
            </a:r>
            <a:r>
              <a:rPr lang="en-US" sz="1200"/>
              <a:t>, M., &amp; Georgiou, S. (2015). Do mothers know? Longitudinal associations between parental knowledge, bullying, and victimization. Journal of Social and Personal 	Relationships, 32(2), 180–196. </a:t>
            </a:r>
            <a:r>
              <a:rPr lang="en-US" sz="1200" err="1"/>
              <a:t>doi</a:t>
            </a:r>
            <a:r>
              <a:rPr lang="en-US" sz="1200"/>
              <a:t>: 10.1177/0265407514525889.</a:t>
            </a:r>
          </a:p>
          <a:p>
            <a:pPr indent="-457200" algn="just"/>
            <a:r>
              <a:rPr lang="en-US" sz="1200"/>
              <a:t>Tenenbaum, L. S., </a:t>
            </a:r>
            <a:r>
              <a:rPr lang="en-US" sz="1200" err="1"/>
              <a:t>Varjas</a:t>
            </a:r>
            <a:r>
              <a:rPr lang="en-US" sz="1200"/>
              <a:t>, K., Meyers, J., &amp; Parris, L. (2011). Coping strategies and perceived effectiveness in fourth through eighth grade victims of bullying. School Psychology International, 32, 	263–287. doi:10.1177/0143034311402309.</a:t>
            </a:r>
          </a:p>
          <a:p>
            <a:pPr indent="-457200" algn="just"/>
            <a:r>
              <a:rPr lang="en-US" sz="1200"/>
              <a:t>Ugalde, L., Santiago-</a:t>
            </a:r>
            <a:r>
              <a:rPr lang="en-US" sz="1200" err="1"/>
              <a:t>Garabieta</a:t>
            </a:r>
            <a:r>
              <a:rPr lang="en-US" sz="1200"/>
              <a:t>, M., </a:t>
            </a:r>
            <a:r>
              <a:rPr lang="en-US" sz="1200" err="1"/>
              <a:t>Villarejo-Carballido</a:t>
            </a:r>
            <a:r>
              <a:rPr lang="en-US" sz="1200"/>
              <a:t>, B., &amp; </a:t>
            </a:r>
            <a:r>
              <a:rPr lang="en-US" sz="1200" err="1"/>
              <a:t>Puigvert</a:t>
            </a:r>
            <a:r>
              <a:rPr lang="en-US" sz="1200"/>
              <a:t>, L. (2021). Impact of Interactive Learning Environments on Learning and Cognitive Development of Children With Special 	Educational Needs: A Literature Review. </a:t>
            </a:r>
            <a:r>
              <a:rPr lang="en-US" sz="1200" i="1"/>
              <a:t>Frontiers in psychology, 12</a:t>
            </a:r>
            <a:r>
              <a:rPr lang="en-US" sz="1200"/>
              <a:t>, 674033. </a:t>
            </a:r>
            <a:r>
              <a:rPr lang="en-US" sz="1200" err="1"/>
              <a:t>doi</a:t>
            </a:r>
            <a:r>
              <a:rPr lang="en-US" sz="1200"/>
              <a:t>: 10.3389/fpsyg.2021.674033.</a:t>
            </a:r>
          </a:p>
          <a:p>
            <a:pPr indent="-457200" algn="just"/>
            <a:r>
              <a:rPr lang="en-US" sz="1200"/>
              <a:t>Wilkinson, E. J. &amp; Kao, K.-P. (2019). Aspects of socio-emotional learning in Taiwan's preschools: an exploratory study of teachers' perspectives. International Journal of Child Care and Education 	Policy,13(1), 1-17. </a:t>
            </a:r>
            <a:r>
              <a:rPr lang="en-US" sz="1200" err="1"/>
              <a:t>doi</a:t>
            </a:r>
            <a:r>
              <a:rPr lang="en-US" sz="1200"/>
              <a:t>: 10.1186/s40723-019-0057-6.</a:t>
            </a:r>
          </a:p>
          <a:p>
            <a:pPr indent="-457200" algn="just"/>
            <a:r>
              <a:rPr lang="en-US" sz="1200" err="1"/>
              <a:t>Woldegiorgis</a:t>
            </a:r>
            <a:r>
              <a:rPr lang="en-US" sz="1200"/>
              <a:t>, T. (2021). Improved Family-Based Reading through implementing Community Level Assessment. </a:t>
            </a:r>
            <a:r>
              <a:rPr lang="en-US" sz="1200" i="1"/>
              <a:t>Academia Letters, Article 4083</a:t>
            </a:r>
            <a:r>
              <a:rPr lang="en-US" sz="1200"/>
              <a:t>. </a:t>
            </a:r>
            <a:r>
              <a:rPr lang="en-US" sz="1200" err="1"/>
              <a:t>doi</a:t>
            </a:r>
            <a:r>
              <a:rPr lang="en-US" sz="1200"/>
              <a:t>: 10.20935/AL4083.</a:t>
            </a:r>
          </a:p>
          <a:p>
            <a:pPr indent="-457200" algn="just"/>
            <a:r>
              <a:rPr lang="en-US" sz="1200"/>
              <a:t>Wright, B., &amp; Edginton, E. (2016). Evidence-Based Parenting Interventions to Promote Secure Attachment: Findings From a Systematic Review and Meta-Analysis. </a:t>
            </a:r>
            <a:r>
              <a:rPr lang="en-US" sz="1200" i="1"/>
              <a:t>Global pediatric health, 3</a:t>
            </a:r>
            <a:r>
              <a:rPr lang="en-US" sz="1200"/>
              <a:t>. </a:t>
            </a:r>
            <a:r>
              <a:rPr lang="en-US" sz="1200" err="1"/>
              <a:t>doi</a:t>
            </a:r>
            <a:r>
              <a:rPr lang="en-US" sz="1200"/>
              <a:t>: 	10.1177/2333794X16661888.</a:t>
            </a:r>
          </a:p>
          <a:p>
            <a:pPr indent="-457200" algn="just"/>
            <a:r>
              <a:rPr lang="en-US" sz="1200" err="1"/>
              <a:t>Zand</a:t>
            </a:r>
            <a:r>
              <a:rPr lang="en-US" sz="1200"/>
              <a:t>, D. H., Braddock, B., Baig, W., </a:t>
            </a:r>
            <a:r>
              <a:rPr lang="en-US" sz="1200" err="1"/>
              <a:t>Deasy</a:t>
            </a:r>
            <a:r>
              <a:rPr lang="en-US" sz="1200"/>
              <a:t>, J., &amp; Maxim, R. (2013). Role of pediatricians in fostering resilience in parents of children with autism spectrum disorders. </a:t>
            </a:r>
            <a:r>
              <a:rPr lang="en-US" sz="1200" i="1"/>
              <a:t>The Journal of Pediatrics, 	163</a:t>
            </a:r>
            <a:r>
              <a:rPr lang="en-US" sz="1200"/>
              <a:t>(6), 1769–1771. </a:t>
            </a:r>
            <a:r>
              <a:rPr lang="en-US" sz="1200" err="1"/>
              <a:t>doi</a:t>
            </a:r>
            <a:r>
              <a:rPr lang="en-US" sz="1200"/>
              <a:t>: 10.1016/j.jpeds.2013.06.074.</a:t>
            </a:r>
          </a:p>
          <a:p>
            <a:pPr indent="-457200" algn="just"/>
            <a:endParaRPr lang="en-US" sz="1200"/>
          </a:p>
          <a:p>
            <a:pPr indent="-457200" algn="just"/>
            <a:endParaRPr lang="en-US" sz="1200"/>
          </a:p>
        </p:txBody>
      </p:sp>
      <p:pic>
        <p:nvPicPr>
          <p:cNvPr id="8" name="Εικόνα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495128" y="244012"/>
            <a:ext cx="1425895" cy="399250"/>
          </a:xfrm>
          <a:prstGeom prst="rect">
            <a:avLst/>
          </a:prstGeom>
        </p:spPr>
      </p:pic>
    </p:spTree>
    <p:extLst>
      <p:ext uri="{BB962C8B-B14F-4D97-AF65-F5344CB8AC3E}">
        <p14:creationId xmlns:p14="http://schemas.microsoft.com/office/powerpoint/2010/main" val="461492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0CF421-1670-6163-A00C-C713E81E5548}"/>
              </a:ext>
            </a:extLst>
          </p:cNvPr>
          <p:cNvSpPr txBox="1"/>
          <p:nvPr/>
        </p:nvSpPr>
        <p:spPr>
          <a:xfrm>
            <a:off x="164400" y="3476096"/>
            <a:ext cx="6043214" cy="1015663"/>
          </a:xfrm>
          <a:prstGeom prst="rect">
            <a:avLst/>
          </a:prstGeom>
          <a:noFill/>
        </p:spPr>
        <p:txBody>
          <a:bodyPr wrap="square" rtlCol="0">
            <a:spAutoFit/>
          </a:bodyPr>
          <a:lstStyle/>
          <a:p>
            <a:pPr algn="ctr"/>
            <a:r>
              <a:rPr lang="el-GR" sz="2000" b="1" dirty="0">
                <a:latin typeface="Arial Black" panose="020B0A04020102020204" pitchFamily="34" charset="0"/>
                <a:ea typeface="Lato" panose="020F0502020204030203" pitchFamily="34" charset="0"/>
                <a:cs typeface="Lato" panose="020F0502020204030203" pitchFamily="34" charset="0"/>
              </a:rPr>
              <a:t>Επιμόρφωση για την </a:t>
            </a:r>
          </a:p>
          <a:p>
            <a:pPr algn="ctr"/>
            <a:r>
              <a:rPr lang="el-GR" sz="2000" b="1" dirty="0" err="1">
                <a:latin typeface="Arial Black" panose="020B0A04020102020204" pitchFamily="34" charset="0"/>
                <a:ea typeface="Lato" panose="020F0502020204030203" pitchFamily="34" charset="0"/>
                <a:cs typeface="Lato" panose="020F0502020204030203" pitchFamily="34" charset="0"/>
              </a:rPr>
              <a:t>Ενδοσχολική</a:t>
            </a:r>
            <a:r>
              <a:rPr lang="el-GR" sz="2000" b="1" dirty="0">
                <a:latin typeface="Arial Black" panose="020B0A04020102020204" pitchFamily="34" charset="0"/>
                <a:ea typeface="Lato" panose="020F0502020204030203" pitchFamily="34" charset="0"/>
                <a:cs typeface="Lato" panose="020F0502020204030203" pitchFamily="34" charset="0"/>
              </a:rPr>
              <a:t> Βία και τον Εκφοβισμό (Ε.ΒΙ.Ε.)</a:t>
            </a:r>
            <a:endParaRPr lang="id-ID" sz="2000" b="1" dirty="0">
              <a:latin typeface="Arial Black" panose="020B0A04020102020204" pitchFamily="34" charset="0"/>
              <a:ea typeface="Lato" panose="020F0502020204030203" pitchFamily="34" charset="0"/>
              <a:cs typeface="Lato" panose="020F0502020204030203" pitchFamily="34" charset="0"/>
            </a:endParaRPr>
          </a:p>
        </p:txBody>
      </p:sp>
      <p:pic>
        <p:nvPicPr>
          <p:cNvPr id="5" name="Εικόνα 4">
            <a:extLst>
              <a:ext uri="{FF2B5EF4-FFF2-40B4-BE49-F238E27FC236}">
                <a16:creationId xmlns:a16="http://schemas.microsoft.com/office/drawing/2014/main" id="{6461202F-7DA4-79E4-5B2E-C8F7846A0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508" y="445539"/>
            <a:ext cx="2574165" cy="681696"/>
          </a:xfrm>
          <a:prstGeom prst="rect">
            <a:avLst/>
          </a:prstGeom>
          <a:effectLst/>
        </p:spPr>
      </p:pic>
      <p:sp>
        <p:nvSpPr>
          <p:cNvPr id="6" name="Ορθογώνιο 5">
            <a:extLst>
              <a:ext uri="{FF2B5EF4-FFF2-40B4-BE49-F238E27FC236}">
                <a16:creationId xmlns:a16="http://schemas.microsoft.com/office/drawing/2014/main" id="{8611ED2A-2190-F2E9-6399-58F67A0E5CFA}"/>
              </a:ext>
            </a:extLst>
          </p:cNvPr>
          <p:cNvSpPr/>
          <p:nvPr/>
        </p:nvSpPr>
        <p:spPr>
          <a:xfrm>
            <a:off x="-1" y="-8730"/>
            <a:ext cx="3438525" cy="1574800"/>
          </a:xfrm>
          <a:prstGeom prst="rect">
            <a:avLst/>
          </a:prstGeom>
          <a:solidFill>
            <a:srgbClr val="005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7" name="Εικόνα 6">
            <a:extLst>
              <a:ext uri="{FF2B5EF4-FFF2-40B4-BE49-F238E27FC236}">
                <a16:creationId xmlns:a16="http://schemas.microsoft.com/office/drawing/2014/main" id="{7A176DFD-CEF4-A1D5-BBCF-BF102A6C8C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35" y="455016"/>
            <a:ext cx="2574165" cy="681696"/>
          </a:xfrm>
          <a:prstGeom prst="rect">
            <a:avLst/>
          </a:prstGeom>
          <a:effectLst/>
        </p:spPr>
      </p:pic>
      <p:sp>
        <p:nvSpPr>
          <p:cNvPr id="8" name="TextBox 7">
            <a:extLst>
              <a:ext uri="{FF2B5EF4-FFF2-40B4-BE49-F238E27FC236}">
                <a16:creationId xmlns:a16="http://schemas.microsoft.com/office/drawing/2014/main" id="{186CD0F0-E736-AE17-AC68-FAF4AACC9E48}"/>
              </a:ext>
            </a:extLst>
          </p:cNvPr>
          <p:cNvSpPr txBox="1"/>
          <p:nvPr/>
        </p:nvSpPr>
        <p:spPr>
          <a:xfrm>
            <a:off x="6207614" y="1348509"/>
            <a:ext cx="2955636" cy="4431983"/>
          </a:xfrm>
          <a:prstGeom prst="rect">
            <a:avLst/>
          </a:prstGeom>
          <a:noFill/>
          <a:ln w="25400">
            <a:noFill/>
          </a:ln>
        </p:spPr>
        <p:txBody>
          <a:bodyPr wrap="square" rtlCol="0">
            <a:spAutoFit/>
          </a:bodyPr>
          <a:lstStyle/>
          <a:p>
            <a:pPr algn="ctr"/>
            <a:r>
              <a:rPr lang="el-GR" sz="1800" b="1" u="sng"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Σύμβουλοι ΙΕΠ</a:t>
            </a:r>
          </a:p>
          <a:p>
            <a:pPr algn="ctr"/>
            <a:endParaRPr lang="el-GR" sz="1200" dirty="0">
              <a:solidFill>
                <a:srgbClr val="C00000"/>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Αφεντουλίδου</a:t>
            </a:r>
            <a:r>
              <a:rPr lang="el-GR" b="1" dirty="0">
                <a:solidFill>
                  <a:srgbClr val="000000"/>
                </a:solidFill>
                <a:latin typeface="Calibri" panose="020F0502020204030204" pitchFamily="34" charset="0"/>
                <a:cs typeface="Times New Roman" panose="02020603050405020304" pitchFamily="18" charset="0"/>
              </a:rPr>
              <a:t> Άννα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Βούρβουλη</a:t>
            </a:r>
            <a:r>
              <a:rPr lang="el-GR" b="1" dirty="0">
                <a:solidFill>
                  <a:srgbClr val="000000"/>
                </a:solidFill>
                <a:latin typeface="Calibri" panose="020F0502020204030204" pitchFamily="34" charset="0"/>
                <a:cs typeface="Times New Roman" panose="02020603050405020304" pitchFamily="18" charset="0"/>
              </a:rPr>
              <a:t> Σταυρούλα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Γελαστοπούλου</a:t>
            </a:r>
            <a:r>
              <a:rPr lang="el-GR" b="1" dirty="0">
                <a:solidFill>
                  <a:srgbClr val="000000"/>
                </a:solidFill>
                <a:latin typeface="Calibri" panose="020F0502020204030204" pitchFamily="34" charset="0"/>
                <a:cs typeface="Times New Roman" panose="02020603050405020304" pitchFamily="18" charset="0"/>
              </a:rPr>
              <a:t> Μαρία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Καλογηράτου</a:t>
            </a:r>
            <a:r>
              <a:rPr lang="el-GR" b="1" dirty="0">
                <a:solidFill>
                  <a:srgbClr val="000000"/>
                </a:solidFill>
                <a:latin typeface="Calibri" panose="020F0502020204030204" pitchFamily="34" charset="0"/>
                <a:cs typeface="Times New Roman" panose="02020603050405020304" pitchFamily="18" charset="0"/>
              </a:rPr>
              <a:t> Ευαγγελία</a:t>
            </a:r>
          </a:p>
          <a:p>
            <a:pPr marL="285750" indent="-285750">
              <a:buFont typeface="Arial" panose="020B0604020202020204" pitchFamily="34" charset="0"/>
              <a:buChar char="•"/>
            </a:pPr>
            <a:r>
              <a:rPr lang="el-GR" b="1" dirty="0">
                <a:solidFill>
                  <a:srgbClr val="000000"/>
                </a:solidFill>
                <a:latin typeface="Calibri" panose="020F0502020204030204" pitchFamily="34" charset="0"/>
                <a:cs typeface="Times New Roman" panose="02020603050405020304" pitchFamily="18" charset="0"/>
              </a:rPr>
              <a:t>Καραγιάννη Σοφία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Κλημεντιώτη</a:t>
            </a:r>
            <a:r>
              <a:rPr lang="el-GR" b="1" dirty="0">
                <a:solidFill>
                  <a:srgbClr val="000000"/>
                </a:solidFill>
                <a:latin typeface="Calibri" panose="020F0502020204030204" pitchFamily="34" charset="0"/>
                <a:cs typeface="Times New Roman" panose="02020603050405020304" pitchFamily="18" charset="0"/>
              </a:rPr>
              <a:t> Χριστίνα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Μίνη</a:t>
            </a:r>
            <a:r>
              <a:rPr lang="el-GR" b="1" dirty="0">
                <a:solidFill>
                  <a:srgbClr val="000000"/>
                </a:solidFill>
                <a:latin typeface="Calibri" panose="020F0502020204030204" pitchFamily="34" charset="0"/>
                <a:cs typeface="Times New Roman" panose="02020603050405020304" pitchFamily="18" charset="0"/>
              </a:rPr>
              <a:t> </a:t>
            </a:r>
            <a:r>
              <a:rPr lang="el-GR" b="1" dirty="0" err="1">
                <a:solidFill>
                  <a:srgbClr val="000000"/>
                </a:solidFill>
                <a:latin typeface="Calibri" panose="020F0502020204030204" pitchFamily="34" charset="0"/>
                <a:cs typeface="Times New Roman" panose="02020603050405020304" pitchFamily="18" charset="0"/>
              </a:rPr>
              <a:t>Πάμελα</a:t>
            </a:r>
            <a:endParaRPr lang="el-GR" b="1" dirty="0">
              <a:solidFill>
                <a:srgbClr val="000000"/>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b="1" dirty="0">
                <a:solidFill>
                  <a:srgbClr val="000000"/>
                </a:solidFill>
                <a:latin typeface="Calibri" panose="020F0502020204030204" pitchFamily="34" charset="0"/>
                <a:cs typeface="Times New Roman" panose="02020603050405020304" pitchFamily="18" charset="0"/>
              </a:rPr>
              <a:t>Νίκα Μαρία</a:t>
            </a:r>
          </a:p>
          <a:p>
            <a:pPr marL="285750" indent="-285750">
              <a:buFont typeface="Arial" panose="020B0604020202020204" pitchFamily="34" charset="0"/>
              <a:buChar char="•"/>
            </a:pPr>
            <a:r>
              <a:rPr lang="el-GR" b="1" dirty="0">
                <a:solidFill>
                  <a:srgbClr val="000000"/>
                </a:solidFill>
                <a:latin typeface="Calibri" panose="020F0502020204030204" pitchFamily="34" charset="0"/>
                <a:cs typeface="Times New Roman" panose="02020603050405020304" pitchFamily="18" charset="0"/>
              </a:rPr>
              <a:t>Παπαγεωργίου Σοφία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Πήλιουρας</a:t>
            </a:r>
            <a:r>
              <a:rPr lang="el-GR" b="1" dirty="0">
                <a:solidFill>
                  <a:srgbClr val="000000"/>
                </a:solidFill>
                <a:latin typeface="Calibri" panose="020F0502020204030204" pitchFamily="34" charset="0"/>
                <a:cs typeface="Times New Roman" panose="02020603050405020304" pitchFamily="18" charset="0"/>
              </a:rPr>
              <a:t> Παναγιώτης</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Συκά</a:t>
            </a:r>
            <a:r>
              <a:rPr lang="el-GR" b="1" dirty="0">
                <a:solidFill>
                  <a:srgbClr val="000000"/>
                </a:solidFill>
                <a:latin typeface="Calibri" panose="020F0502020204030204" pitchFamily="34" charset="0"/>
                <a:cs typeface="Times New Roman" panose="02020603050405020304" pitchFamily="18" charset="0"/>
              </a:rPr>
              <a:t>  Χριστίνα-</a:t>
            </a:r>
            <a:r>
              <a:rPr lang="el-GR" b="1" dirty="0" err="1">
                <a:solidFill>
                  <a:srgbClr val="000000"/>
                </a:solidFill>
                <a:latin typeface="Calibri" panose="020F0502020204030204" pitchFamily="34" charset="0"/>
                <a:cs typeface="Times New Roman" panose="02020603050405020304" pitchFamily="18" charset="0"/>
              </a:rPr>
              <a:t>Ερριέττα</a:t>
            </a:r>
            <a:endParaRPr lang="el-GR" b="1" dirty="0">
              <a:solidFill>
                <a:srgbClr val="000000"/>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b="1" dirty="0">
                <a:solidFill>
                  <a:srgbClr val="000000"/>
                </a:solidFill>
                <a:latin typeface="Calibri" panose="020F0502020204030204" pitchFamily="34" charset="0"/>
                <a:cs typeface="Times New Roman" panose="02020603050405020304" pitchFamily="18" charset="0"/>
              </a:rPr>
              <a:t>Χαραλαμπίδου Παυλίνα</a:t>
            </a:r>
          </a:p>
          <a:p>
            <a:pPr marL="285750" indent="-285750">
              <a:buFont typeface="Arial" panose="020B0604020202020204" pitchFamily="34" charset="0"/>
              <a:buChar char="•"/>
            </a:pPr>
            <a:r>
              <a:rPr lang="el-GR" b="1" dirty="0" err="1">
                <a:solidFill>
                  <a:srgbClr val="000000"/>
                </a:solidFill>
                <a:latin typeface="Calibri" panose="020F0502020204030204" pitchFamily="34" charset="0"/>
                <a:cs typeface="Times New Roman" panose="02020603050405020304" pitchFamily="18" charset="0"/>
              </a:rPr>
              <a:t>Χαντζούλη</a:t>
            </a:r>
            <a:r>
              <a:rPr lang="el-GR" b="1" dirty="0">
                <a:solidFill>
                  <a:srgbClr val="000000"/>
                </a:solidFill>
                <a:latin typeface="Calibri" panose="020F0502020204030204" pitchFamily="34" charset="0"/>
                <a:cs typeface="Times New Roman" panose="02020603050405020304" pitchFamily="18" charset="0"/>
              </a:rPr>
              <a:t> Ελένη</a:t>
            </a:r>
          </a:p>
          <a:p>
            <a:pPr marL="285750" indent="-285750">
              <a:buFont typeface="Arial" panose="020B0604020202020204" pitchFamily="34" charset="0"/>
              <a:buChar char="•"/>
            </a:pPr>
            <a:r>
              <a:rPr lang="el-GR" b="1" dirty="0">
                <a:solidFill>
                  <a:srgbClr val="000000"/>
                </a:solidFill>
                <a:latin typeface="Calibri" panose="020F0502020204030204" pitchFamily="34" charset="0"/>
                <a:cs typeface="Times New Roman" panose="02020603050405020304" pitchFamily="18" charset="0"/>
              </a:rPr>
              <a:t>Χριστοδούλου Νικόλαος </a:t>
            </a:r>
          </a:p>
        </p:txBody>
      </p:sp>
      <p:sp>
        <p:nvSpPr>
          <p:cNvPr id="9" name="TextBox 8">
            <a:extLst>
              <a:ext uri="{FF2B5EF4-FFF2-40B4-BE49-F238E27FC236}">
                <a16:creationId xmlns:a16="http://schemas.microsoft.com/office/drawing/2014/main" id="{9D2F4EAA-ACC6-39AE-BACE-4C3ABCD3F8B9}"/>
              </a:ext>
            </a:extLst>
          </p:cNvPr>
          <p:cNvSpPr txBox="1"/>
          <p:nvPr/>
        </p:nvSpPr>
        <p:spPr>
          <a:xfrm>
            <a:off x="9231746" y="1348509"/>
            <a:ext cx="2865296" cy="1754326"/>
          </a:xfrm>
          <a:prstGeom prst="rect">
            <a:avLst/>
          </a:prstGeom>
          <a:noFill/>
          <a:ln w="25400">
            <a:noFill/>
          </a:ln>
        </p:spPr>
        <p:txBody>
          <a:bodyPr wrap="square" rtlCol="0">
            <a:spAutoFit/>
          </a:bodyPr>
          <a:lstStyle/>
          <a:p>
            <a:pPr algn="ctr"/>
            <a:r>
              <a:rPr lang="el-GR" sz="1800" b="1" u="sng" kern="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Στελέχη Υ.ΠΑΙ.Θ.Α.</a:t>
            </a:r>
          </a:p>
          <a:p>
            <a:pPr algn="ctr"/>
            <a:endParaRPr lang="el-GR" sz="1800" dirty="0">
              <a:solidFill>
                <a:srgbClr val="C00000"/>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Μαρούδας Ηλίας</a:t>
            </a:r>
            <a:endParaRPr lang="el-G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Νικολόπουλος Βασίλειος</a:t>
            </a:r>
            <a:endParaRPr lang="el-G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l-GR" sz="1800" b="1"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Ρέντζη</a:t>
            </a:r>
            <a:r>
              <a:rPr lang="el-GR"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Αργυρώ</a:t>
            </a:r>
            <a:endParaRPr lang="el-GR" sz="1800" dirty="0">
              <a:effectLst/>
              <a:latin typeface="Times New Roman" panose="02020603050405020304" pitchFamily="18" charset="0"/>
              <a:ea typeface="Times New Roman" panose="02020603050405020304" pitchFamily="18" charset="0"/>
            </a:endParaRPr>
          </a:p>
          <a:p>
            <a:pPr algn="ctr"/>
            <a:endParaRPr lang="el-GR" dirty="0"/>
          </a:p>
        </p:txBody>
      </p:sp>
      <p:sp>
        <p:nvSpPr>
          <p:cNvPr id="10" name="TextBox 9">
            <a:extLst>
              <a:ext uri="{FF2B5EF4-FFF2-40B4-BE49-F238E27FC236}">
                <a16:creationId xmlns:a16="http://schemas.microsoft.com/office/drawing/2014/main" id="{BB40C897-DAE8-E483-AEBA-B94D118CA0EB}"/>
              </a:ext>
            </a:extLst>
          </p:cNvPr>
          <p:cNvSpPr txBox="1"/>
          <p:nvPr/>
        </p:nvSpPr>
        <p:spPr>
          <a:xfrm>
            <a:off x="7198361" y="795864"/>
            <a:ext cx="4094480" cy="400110"/>
          </a:xfrm>
          <a:prstGeom prst="rect">
            <a:avLst/>
          </a:prstGeom>
          <a:solidFill>
            <a:schemeClr val="accent1">
              <a:lumMod val="40000"/>
              <a:lumOff val="60000"/>
            </a:schemeClr>
          </a:solidFill>
          <a:ln>
            <a:noFill/>
          </a:ln>
        </p:spPr>
        <p:txBody>
          <a:bodyPr wrap="square" rtlCol="0">
            <a:spAutoFit/>
          </a:bodyPr>
          <a:lstStyle/>
          <a:p>
            <a:pPr algn="ctr"/>
            <a:r>
              <a:rPr lang="el-GR" sz="2000" b="1" dirty="0"/>
              <a:t>Εκπόνηση Επιμορφωτικού  Υλικού</a:t>
            </a:r>
          </a:p>
        </p:txBody>
      </p:sp>
      <p:pic>
        <p:nvPicPr>
          <p:cNvPr id="11" name="Εικόνα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61394" y="2286000"/>
            <a:ext cx="3754260" cy="1051191"/>
          </a:xfrm>
          <a:prstGeom prst="rect">
            <a:avLst/>
          </a:prstGeom>
        </p:spPr>
      </p:pic>
    </p:spTree>
    <p:extLst>
      <p:ext uri="{BB962C8B-B14F-4D97-AF65-F5344CB8AC3E}">
        <p14:creationId xmlns:p14="http://schemas.microsoft.com/office/powerpoint/2010/main" val="292097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p:nvPr/>
        </p:nvSpPr>
        <p:spPr>
          <a:xfrm>
            <a:off x="0" y="5831840"/>
            <a:ext cx="8497614"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398980" y="1746099"/>
            <a:ext cx="4579920" cy="3323987"/>
          </a:xfrm>
          <a:prstGeom prst="rect">
            <a:avLst/>
          </a:prstGeom>
        </p:spPr>
        <p:txBody>
          <a:bodyPr wrap="square">
            <a:spAutoFit/>
          </a:bodyPr>
          <a:lstStyle/>
          <a:p>
            <a:pPr algn="just">
              <a:lnSpc>
                <a:spcPct val="150000"/>
              </a:lnSpc>
            </a:pPr>
            <a:r>
              <a:rPr lang="el-GR" sz="2000">
                <a:solidFill>
                  <a:srgbClr val="002060"/>
                </a:solidFill>
                <a:latin typeface="Lato" panose="020F0502020204030203" pitchFamily="34" charset="0"/>
                <a:ea typeface="Lato" panose="020F0502020204030203" pitchFamily="34" charset="0"/>
                <a:cs typeface="Lato" panose="020F0502020204030203" pitchFamily="34" charset="0"/>
              </a:rPr>
              <a:t>Θετική γονεϊκότητα είναι μια προσέγγιση στην ανατροφή των παιδιών βασισμένη στον αμοιβαίο σεβασμό και τη διευκόλυνση της ανάπτυξης του παιδιού, στο μέγιστο των δυνατοτήτων του, με έναν εποικοδομητικό τρόπο σε ένα περιβάλλον χωρίς τη χρήση βίας. </a:t>
            </a:r>
          </a:p>
        </p:txBody>
      </p:sp>
      <p:pic>
        <p:nvPicPr>
          <p:cNvPr id="14" name="Εικόνα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980" y="5911188"/>
            <a:ext cx="1697214" cy="449460"/>
          </a:xfrm>
          <a:prstGeom prst="rect">
            <a:avLst/>
          </a:prstGeom>
          <a:effectLst/>
        </p:spPr>
      </p:pic>
      <p:sp>
        <p:nvSpPr>
          <p:cNvPr id="7" name="TextBox 6"/>
          <p:cNvSpPr txBox="1"/>
          <p:nvPr/>
        </p:nvSpPr>
        <p:spPr>
          <a:xfrm>
            <a:off x="1842379" y="1167251"/>
            <a:ext cx="2406428" cy="400110"/>
          </a:xfrm>
          <a:prstGeom prst="rect">
            <a:avLst/>
          </a:prstGeom>
          <a:noFill/>
        </p:spPr>
        <p:txBody>
          <a:bodyPr wrap="none" rtlCol="0">
            <a:spAutoFit/>
          </a:bodyPr>
          <a:lstStyle/>
          <a:p>
            <a:r>
              <a:rPr lang="id-ID" sz="2000" spc="300">
                <a:solidFill>
                  <a:schemeClr val="bg1"/>
                </a:solidFill>
                <a:latin typeface="Lato Heavy" panose="020F0502020204030203" pitchFamily="34" charset="0"/>
                <a:ea typeface="Lato Heavy" panose="020F0502020204030203" pitchFamily="34" charset="0"/>
                <a:cs typeface="Lato Heavy" panose="020F0502020204030203" pitchFamily="34" charset="0"/>
              </a:rPr>
              <a:t>ABOUT IMAGE</a:t>
            </a:r>
          </a:p>
        </p:txBody>
      </p:sp>
      <p:pic>
        <p:nvPicPr>
          <p:cNvPr id="6" name="Εικόνα 5"/>
          <p:cNvPicPr>
            <a:picLocks noChangeAspect="1"/>
          </p:cNvPicPr>
          <p:nvPr/>
        </p:nvPicPr>
        <p:blipFill>
          <a:blip r:embed="rId3"/>
          <a:stretch>
            <a:fillRect/>
          </a:stretch>
        </p:blipFill>
        <p:spPr>
          <a:xfrm>
            <a:off x="1846719" y="424638"/>
            <a:ext cx="8936076" cy="860946"/>
          </a:xfrm>
          <a:prstGeom prst="rect">
            <a:avLst/>
          </a:prstGeom>
        </p:spPr>
      </p:pic>
      <p:sp>
        <p:nvSpPr>
          <p:cNvPr id="8" name="TextBox 7"/>
          <p:cNvSpPr txBox="1"/>
          <p:nvPr/>
        </p:nvSpPr>
        <p:spPr>
          <a:xfrm>
            <a:off x="1983585" y="585695"/>
            <a:ext cx="9230701" cy="461665"/>
          </a:xfrm>
          <a:prstGeom prst="rect">
            <a:avLst/>
          </a:prstGeom>
          <a:noFill/>
        </p:spPr>
        <p:txBody>
          <a:bodyPr wrap="square" rtlCol="0">
            <a:spAutoFit/>
          </a:bodyPr>
          <a:lstStyle/>
          <a:p>
            <a:pPr algn="ctr"/>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Τι είναι η θετική </a:t>
            </a:r>
            <a:r>
              <a:rPr lang="el-GR" sz="2400" b="1"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γονεϊκότητα</a:t>
            </a:r>
            <a:endPar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9" name="Εικόνα 8"/>
          <p:cNvPicPr>
            <a:picLocks noChangeAspect="1"/>
          </p:cNvPicPr>
          <p:nvPr/>
        </p:nvPicPr>
        <p:blipFill>
          <a:blip r:embed="rId4"/>
          <a:stretch>
            <a:fillRect/>
          </a:stretch>
        </p:blipFill>
        <p:spPr>
          <a:xfrm>
            <a:off x="5387464" y="1438583"/>
            <a:ext cx="6405556" cy="3862028"/>
          </a:xfrm>
          <a:prstGeom prst="rect">
            <a:avLst/>
          </a:prstGeom>
        </p:spPr>
      </p:pic>
      <p:pic>
        <p:nvPicPr>
          <p:cNvPr id="10" name="Εικόνα 9"/>
          <p:cNvPicPr>
            <a:picLocks noChangeAspect="1"/>
          </p:cNvPicPr>
          <p:nvPr/>
        </p:nvPicPr>
        <p:blipFill>
          <a:blip r:embed="rId5"/>
          <a:stretch>
            <a:fillRect/>
          </a:stretch>
        </p:blipFill>
        <p:spPr>
          <a:xfrm>
            <a:off x="5410392" y="5392304"/>
            <a:ext cx="2219136" cy="286537"/>
          </a:xfrm>
          <a:prstGeom prst="rect">
            <a:avLst/>
          </a:prstGeom>
        </p:spPr>
      </p:pic>
      <p:pic>
        <p:nvPicPr>
          <p:cNvPr id="11" name="Εικόνα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579412" y="5961398"/>
            <a:ext cx="1425895" cy="399250"/>
          </a:xfrm>
          <a:prstGeom prst="rect">
            <a:avLst/>
          </a:prstGeom>
        </p:spPr>
      </p:pic>
    </p:spTree>
    <p:extLst>
      <p:ext uri="{BB962C8B-B14F-4D97-AF65-F5344CB8AC3E}">
        <p14:creationId xmlns:p14="http://schemas.microsoft.com/office/powerpoint/2010/main" val="2018669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882" y="1458957"/>
            <a:ext cx="11709071" cy="2946128"/>
          </a:xfrm>
          <a:prstGeom prst="rect">
            <a:avLst/>
          </a:prstGeom>
        </p:spPr>
        <p:txBody>
          <a:bodyPr wrap="square">
            <a:spAutoFit/>
          </a:bodyPr>
          <a:lstStyle/>
          <a:p>
            <a:pPr marL="285750" indent="-285750">
              <a:lnSpc>
                <a:spcPct val="150000"/>
              </a:lnSpc>
              <a:buFont typeface="Wingdings" panose="05000000000000000000" pitchFamily="2" charset="2"/>
              <a:buChar char="ü"/>
            </a:pPr>
            <a:r>
              <a:rPr lang="el-GR">
                <a:solidFill>
                  <a:srgbClr val="002060"/>
                </a:solidFill>
                <a:latin typeface="Lato" panose="020F0502020204030203" pitchFamily="34" charset="0"/>
                <a:ea typeface="Lato" panose="020F0502020204030203" pitchFamily="34" charset="0"/>
                <a:cs typeface="Lato" panose="020F0502020204030203" pitchFamily="34" charset="0"/>
              </a:rPr>
              <a:t>Έμφαση στην ευθύνη των γονέων* και όχι στην εξουσία τους</a:t>
            </a:r>
          </a:p>
          <a:p>
            <a:pPr marL="285750" indent="-285750">
              <a:lnSpc>
                <a:spcPct val="150000"/>
              </a:lnSpc>
              <a:buFont typeface="Wingdings" panose="05000000000000000000" pitchFamily="2" charset="2"/>
              <a:buChar char="ü"/>
            </a:pPr>
            <a:r>
              <a:rPr lang="el-GR">
                <a:solidFill>
                  <a:srgbClr val="002060"/>
                </a:solidFill>
                <a:latin typeface="Lato" panose="020F0502020204030203" pitchFamily="34" charset="0"/>
                <a:ea typeface="Lato" panose="020F0502020204030203" pitchFamily="34" charset="0"/>
                <a:cs typeface="Lato" panose="020F0502020204030203" pitchFamily="34" charset="0"/>
              </a:rPr>
              <a:t>Σεβασμός στα Δικαιώματα του Παιδιού</a:t>
            </a:r>
          </a:p>
          <a:p>
            <a:pPr>
              <a:lnSpc>
                <a:spcPct val="150000"/>
              </a:lnSpc>
            </a:pPr>
            <a:r>
              <a:rPr lang="el-GR">
                <a:solidFill>
                  <a:srgbClr val="002060"/>
                </a:solidFill>
                <a:latin typeface="Lato" panose="020F0502020204030203" pitchFamily="34" charset="0"/>
                <a:ea typeface="Lato" panose="020F0502020204030203" pitchFamily="34" charset="0"/>
                <a:cs typeface="Lato" panose="020F0502020204030203" pitchFamily="34" charset="0"/>
              </a:rPr>
              <a:t>Η Σύμβαση για τα Δικαιώματα του Παιδιού (1989) περιλαμβάνει το δικαίωμα του παιδιού στην προστασία (π.χ. μη βίαιη μεταχείριση) και το δικαίωμα του παιδιού στη συμμετοχή (π.χ. σεβασμός των απόψεών του). </a:t>
            </a:r>
          </a:p>
          <a:p>
            <a:pPr>
              <a:lnSpc>
                <a:spcPct val="150000"/>
              </a:lnSpc>
            </a:pPr>
            <a:endParaRPr lang="el-GR">
              <a:solidFill>
                <a:srgbClr val="002060"/>
              </a:solidFill>
              <a:latin typeface="Lato" panose="020F0502020204030203" pitchFamily="34" charset="0"/>
              <a:ea typeface="Lato" panose="020F0502020204030203" pitchFamily="34" charset="0"/>
              <a:cs typeface="Lato" panose="020F0502020204030203" pitchFamily="34" charset="0"/>
            </a:endParaRPr>
          </a:p>
          <a:p>
            <a:pPr>
              <a:lnSpc>
                <a:spcPct val="150000"/>
              </a:lnSpc>
            </a:pPr>
            <a:endParaRPr lang="el-GR">
              <a:solidFill>
                <a:srgbClr val="002060"/>
              </a:solidFill>
              <a:latin typeface="Lato" panose="020F0502020204030203" pitchFamily="34" charset="0"/>
              <a:ea typeface="Lato" panose="020F0502020204030203" pitchFamily="34" charset="0"/>
              <a:cs typeface="Lato" panose="020F0502020204030203" pitchFamily="34" charset="0"/>
            </a:endParaRPr>
          </a:p>
          <a:p>
            <a:pPr>
              <a:lnSpc>
                <a:spcPct val="150000"/>
              </a:lnSpc>
            </a:pPr>
            <a:r>
              <a:rPr lang="el-GR">
                <a:solidFill>
                  <a:srgbClr val="002060"/>
                </a:solidFill>
                <a:latin typeface="Lato" panose="020F0502020204030203" pitchFamily="34" charset="0"/>
                <a:ea typeface="Lato" panose="020F0502020204030203" pitchFamily="34" charset="0"/>
                <a:cs typeface="Lato" panose="020F0502020204030203" pitchFamily="34" charset="0"/>
              </a:rPr>
              <a:t>Περαιτέρω, οι γονείς πρέπει να παρέχουν στα παιδιά τους:</a:t>
            </a:r>
          </a:p>
        </p:txBody>
      </p:sp>
      <p:pic>
        <p:nvPicPr>
          <p:cNvPr id="6" name="Εικόνα 5"/>
          <p:cNvPicPr>
            <a:picLocks noChangeAspect="1"/>
          </p:cNvPicPr>
          <p:nvPr/>
        </p:nvPicPr>
        <p:blipFill>
          <a:blip r:embed="rId2"/>
          <a:stretch>
            <a:fillRect/>
          </a:stretch>
        </p:blipFill>
        <p:spPr>
          <a:xfrm>
            <a:off x="4227616" y="407977"/>
            <a:ext cx="7964384" cy="959137"/>
          </a:xfrm>
          <a:prstGeom prst="rect">
            <a:avLst/>
          </a:prstGeom>
        </p:spPr>
      </p:pic>
      <p:sp>
        <p:nvSpPr>
          <p:cNvPr id="8" name="TextBox 7"/>
          <p:cNvSpPr txBox="1"/>
          <p:nvPr/>
        </p:nvSpPr>
        <p:spPr>
          <a:xfrm>
            <a:off x="4083133" y="567655"/>
            <a:ext cx="8253351" cy="461665"/>
          </a:xfrm>
          <a:prstGeom prst="rect">
            <a:avLst/>
          </a:prstGeom>
          <a:noFill/>
        </p:spPr>
        <p:txBody>
          <a:bodyPr wrap="square" rtlCol="0">
            <a:spAutoFit/>
          </a:bodyPr>
          <a:lstStyle/>
          <a:p>
            <a:pPr algn="ctr"/>
            <a:r>
              <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rPr>
              <a:t>Αρχές – Διαστάσεις θετικής </a:t>
            </a:r>
            <a:r>
              <a:rPr lang="el-GR" sz="2400" b="1" spc="300" err="1">
                <a:solidFill>
                  <a:schemeClr val="bg1"/>
                </a:solidFill>
                <a:latin typeface="Lato Heavy" panose="020F0502020204030203" pitchFamily="34" charset="0"/>
                <a:ea typeface="Lato Heavy" panose="020F0502020204030203" pitchFamily="34" charset="0"/>
                <a:cs typeface="Lato Heavy" panose="020F0502020204030203" pitchFamily="34" charset="0"/>
              </a:rPr>
              <a:t>γονεϊκότητας</a:t>
            </a:r>
            <a:endParaRPr lang="el-GR" sz="2400" b="1" spc="30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pic>
        <p:nvPicPr>
          <p:cNvPr id="10" name="Εικόνα 9"/>
          <p:cNvPicPr>
            <a:picLocks noChangeAspect="1"/>
          </p:cNvPicPr>
          <p:nvPr/>
        </p:nvPicPr>
        <p:blipFill>
          <a:blip r:embed="rId3"/>
          <a:stretch>
            <a:fillRect/>
          </a:stretch>
        </p:blipFill>
        <p:spPr>
          <a:xfrm>
            <a:off x="4896849" y="5992649"/>
            <a:ext cx="2219136" cy="286537"/>
          </a:xfrm>
          <a:prstGeom prst="rect">
            <a:avLst/>
          </a:prstGeom>
        </p:spPr>
      </p:pic>
      <p:pic>
        <p:nvPicPr>
          <p:cNvPr id="2" name="Εικόνα 1"/>
          <p:cNvPicPr>
            <a:picLocks noChangeAspect="1"/>
          </p:cNvPicPr>
          <p:nvPr/>
        </p:nvPicPr>
        <p:blipFill>
          <a:blip r:embed="rId4"/>
          <a:stretch>
            <a:fillRect/>
          </a:stretch>
        </p:blipFill>
        <p:spPr>
          <a:xfrm>
            <a:off x="6520418" y="3089276"/>
            <a:ext cx="4529403" cy="3207915"/>
          </a:xfrm>
          <a:prstGeom prst="rect">
            <a:avLst/>
          </a:prstGeom>
        </p:spPr>
      </p:pic>
      <p:sp>
        <p:nvSpPr>
          <p:cNvPr id="3" name="Ορθογώνιο 2"/>
          <p:cNvSpPr/>
          <p:nvPr/>
        </p:nvSpPr>
        <p:spPr>
          <a:xfrm>
            <a:off x="722299" y="6443558"/>
            <a:ext cx="11058726" cy="338554"/>
          </a:xfrm>
          <a:prstGeom prst="rect">
            <a:avLst/>
          </a:prstGeom>
        </p:spPr>
        <p:txBody>
          <a:bodyPr wrap="square">
            <a:spAutoFit/>
          </a:bodyPr>
          <a:lstStyle/>
          <a:p>
            <a:r>
              <a:rPr lang="el-GR" sz="1600">
                <a:solidFill>
                  <a:srgbClr val="002060"/>
                </a:solidFill>
                <a:latin typeface="Lato" panose="020F0502020204030203" pitchFamily="34" charset="0"/>
                <a:ea typeface="Lato" panose="020F0502020204030203" pitchFamily="34" charset="0"/>
                <a:cs typeface="Lato" panose="020F0502020204030203" pitchFamily="34" charset="0"/>
              </a:rPr>
              <a:t>*όπου αναφέρεται ο όρος «γονέας» συμπεριλαμβάνονται οι όροι «κηδεμόνας» και «έχων/έχουσα την επιμέλεια»</a:t>
            </a:r>
          </a:p>
        </p:txBody>
      </p:sp>
      <p:pic>
        <p:nvPicPr>
          <p:cNvPr id="5" name="Εικόνα 4"/>
          <p:cNvPicPr>
            <a:picLocks noChangeAspect="1"/>
          </p:cNvPicPr>
          <p:nvPr/>
        </p:nvPicPr>
        <p:blipFill>
          <a:blip r:embed="rId5"/>
          <a:stretch>
            <a:fillRect/>
          </a:stretch>
        </p:blipFill>
        <p:spPr>
          <a:xfrm>
            <a:off x="151882" y="323692"/>
            <a:ext cx="1694835" cy="445047"/>
          </a:xfrm>
          <a:prstGeom prst="rect">
            <a:avLst/>
          </a:prstGeom>
        </p:spPr>
      </p:pic>
      <p:pic>
        <p:nvPicPr>
          <p:cNvPr id="11" name="Εικόνα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23073" y="914223"/>
            <a:ext cx="1425895" cy="399250"/>
          </a:xfrm>
          <a:prstGeom prst="rect">
            <a:avLst/>
          </a:prstGeom>
        </p:spPr>
      </p:pic>
    </p:spTree>
    <p:extLst>
      <p:ext uri="{BB962C8B-B14F-4D97-AF65-F5344CB8AC3E}">
        <p14:creationId xmlns:p14="http://schemas.microsoft.com/office/powerpoint/2010/main" val="416558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ldren See Children Do - 2013">
            <a:hlinkClick r:id="" action="ppaction://media"/>
            <a:extLst>
              <a:ext uri="{FF2B5EF4-FFF2-40B4-BE49-F238E27FC236}">
                <a16:creationId xmlns:a16="http://schemas.microsoft.com/office/drawing/2014/main" id="{D981B85F-43E2-71BF-AA79-580CDA4B30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7890" y="1645366"/>
            <a:ext cx="6346764" cy="3567268"/>
          </a:xfrm>
          <a:prstGeom prst="rect">
            <a:avLst/>
          </a:prstGeom>
        </p:spPr>
      </p:pic>
      <p:sp>
        <p:nvSpPr>
          <p:cNvPr id="5" name="TextBox 4">
            <a:extLst>
              <a:ext uri="{FF2B5EF4-FFF2-40B4-BE49-F238E27FC236}">
                <a16:creationId xmlns:a16="http://schemas.microsoft.com/office/drawing/2014/main" id="{09047B48-2F14-5EDC-5277-3ABDEEB9373D}"/>
              </a:ext>
            </a:extLst>
          </p:cNvPr>
          <p:cNvSpPr txBox="1"/>
          <p:nvPr/>
        </p:nvSpPr>
        <p:spPr>
          <a:xfrm>
            <a:off x="1831948" y="5583787"/>
            <a:ext cx="6856340" cy="369332"/>
          </a:xfrm>
          <a:prstGeom prst="rect">
            <a:avLst/>
          </a:prstGeom>
          <a:noFill/>
        </p:spPr>
        <p:txBody>
          <a:bodyPr wrap="square" rtlCol="0">
            <a:spAutoFit/>
          </a:bodyPr>
          <a:lstStyle/>
          <a:p>
            <a:pPr eaLnBrk="1" hangingPunct="1"/>
            <a:r>
              <a:rPr lang="en-US">
                <a:hlinkClick r:id="rId6"/>
              </a:rPr>
              <a:t>https://www.youtube.com/watch?v=jOrGsB4qG_w</a:t>
            </a:r>
            <a:r>
              <a:rPr lang="en-US"/>
              <a:t> </a:t>
            </a:r>
            <a:endParaRPr lang="en-US">
              <a:hlinkClick r:id="rId7"/>
            </a:endParaRPr>
          </a:p>
        </p:txBody>
      </p:sp>
      <p:sp>
        <p:nvSpPr>
          <p:cNvPr id="3" name="Rectangle 3">
            <a:extLst>
              <a:ext uri="{FF2B5EF4-FFF2-40B4-BE49-F238E27FC236}">
                <a16:creationId xmlns:a16="http://schemas.microsoft.com/office/drawing/2014/main" id="{CF2A2910-5F47-B05D-40B1-A8E210581C36}"/>
              </a:ext>
            </a:extLst>
          </p:cNvPr>
          <p:cNvSpPr/>
          <p:nvPr/>
        </p:nvSpPr>
        <p:spPr>
          <a:xfrm>
            <a:off x="1524000" y="145613"/>
            <a:ext cx="9412705" cy="1197139"/>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GR" sz="3200"/>
              <a:t>Γιατί χρειάζεται να στηρίζουμε τους γονείς στον ρόλο τους;</a:t>
            </a:r>
          </a:p>
        </p:txBody>
      </p:sp>
      <p:sp>
        <p:nvSpPr>
          <p:cNvPr id="7" name="Rectangle 4">
            <a:extLst>
              <a:ext uri="{FF2B5EF4-FFF2-40B4-BE49-F238E27FC236}">
                <a16:creationId xmlns:a16="http://schemas.microsoft.com/office/drawing/2014/main" id="{D3CBCEE0-2A4D-4091-EC32-986099D1C7FF}"/>
              </a:ext>
            </a:extLst>
          </p:cNvPr>
          <p:cNvSpPr/>
          <p:nvPr/>
        </p:nvSpPr>
        <p:spPr>
          <a:xfrm>
            <a:off x="5310265" y="6081399"/>
            <a:ext cx="6881735" cy="607060"/>
          </a:xfrm>
          <a:prstGeom prst="rect">
            <a:avLst/>
          </a:prstGeom>
          <a:solidFill>
            <a:srgbClr val="005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Εικόνα 7">
            <a:extLst>
              <a:ext uri="{FF2B5EF4-FFF2-40B4-BE49-F238E27FC236}">
                <a16:creationId xmlns:a16="http://schemas.microsoft.com/office/drawing/2014/main" id="{CE6542AF-21A7-43FB-AE7E-F7ABA09966B7}"/>
              </a:ext>
            </a:extLst>
          </p:cNvPr>
          <p:cNvPicPr>
            <a:picLocks noChangeAspect="1"/>
          </p:cNvPicPr>
          <p:nvPr/>
        </p:nvPicPr>
        <p:blipFill>
          <a:blip r:embed="rId8"/>
          <a:stretch>
            <a:fillRect/>
          </a:stretch>
        </p:blipFill>
        <p:spPr>
          <a:xfrm>
            <a:off x="5379886" y="6198500"/>
            <a:ext cx="1700931" cy="445047"/>
          </a:xfrm>
          <a:prstGeom prst="rect">
            <a:avLst/>
          </a:prstGeom>
        </p:spPr>
      </p:pic>
      <p:pic>
        <p:nvPicPr>
          <p:cNvPr id="9" name="Εικόνα 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415181" y="6221398"/>
            <a:ext cx="1425895" cy="3992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CB87DECCF0574C850F17180F1626EF" ma:contentTypeVersion="11" ma:contentTypeDescription="Create a new document." ma:contentTypeScope="" ma:versionID="4b8f625a39731644b159370a61599e2e">
  <xsd:schema xmlns:xsd="http://www.w3.org/2001/XMLSchema" xmlns:xs="http://www.w3.org/2001/XMLSchema" xmlns:p="http://schemas.microsoft.com/office/2006/metadata/properties" xmlns:ns2="20a01d6c-46d3-4d60-8c82-0e154da045f8" xmlns:ns3="e30e7381-6c34-4dff-9b78-661113fd1739" targetNamespace="http://schemas.microsoft.com/office/2006/metadata/properties" ma:root="true" ma:fieldsID="9a4c94c664af0c79414417f14f898620" ns2:_="" ns3:_="">
    <xsd:import namespace="20a01d6c-46d3-4d60-8c82-0e154da045f8"/>
    <xsd:import namespace="e30e7381-6c34-4dff-9b78-661113fd17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a01d6c-46d3-4d60-8c82-0e154da04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ac8674f-14d4-46d5-8891-710bb999d6f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0e7381-6c34-4dff-9b78-661113fd173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a4d4413-97cb-45a4-ab2a-c8012fdabc06}" ma:internalName="TaxCatchAll" ma:showField="CatchAllData" ma:web="e30e7381-6c34-4dff-9b78-661113fd17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0e7381-6c34-4dff-9b78-661113fd1739" xsi:nil="true"/>
    <lcf76f155ced4ddcb4097134ff3c332f xmlns="20a01d6c-46d3-4d60-8c82-0e154da045f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10BD92-C378-4A76-9251-C7BDAD56EB18}">
  <ds:schemaRefs>
    <ds:schemaRef ds:uri="20a01d6c-46d3-4d60-8c82-0e154da045f8"/>
    <ds:schemaRef ds:uri="e30e7381-6c34-4dff-9b78-661113fd17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36692B-90B2-4F68-9FC4-A2CC4A62459D}">
  <ds:schemaRefs>
    <ds:schemaRef ds:uri="20a01d6c-46d3-4d60-8c82-0e154da045f8"/>
    <ds:schemaRef ds:uri="e30e7381-6c34-4dff-9b78-661113fd173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EE3599B-F612-4337-87E5-530A82C6F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TotalTime>
  <Words>6370</Words>
  <Application>Microsoft Office PowerPoint</Application>
  <PresentationFormat>Ευρεία οθόνη</PresentationFormat>
  <Paragraphs>486</Paragraphs>
  <Slides>61</Slides>
  <Notes>11</Notes>
  <HiddenSlides>0</HiddenSlides>
  <MMClips>1</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61</vt:i4>
      </vt:variant>
    </vt:vector>
  </HeadingPairs>
  <TitlesOfParts>
    <vt:vector size="70" baseType="lpstr">
      <vt:lpstr>Arial</vt:lpstr>
      <vt:lpstr>Arial Black</vt:lpstr>
      <vt:lpstr>Calibri</vt:lpstr>
      <vt:lpstr>Calibri Light</vt:lpstr>
      <vt:lpstr>Lato</vt:lpstr>
      <vt:lpstr>Lato Heavy</vt:lpstr>
      <vt:lpstr>Times New Roman</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cp:lastModifiedBy>Μίνη Πάμελα</cp:lastModifiedBy>
  <cp:revision>10</cp:revision>
  <dcterms:created xsi:type="dcterms:W3CDTF">2018-07-25T04:51:32Z</dcterms:created>
  <dcterms:modified xsi:type="dcterms:W3CDTF">2024-09-27T10:36:53Z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0x010100BFCB87DECCF0574C850F17180F1626EF</vt:lpwstr>
  </property>
  <property fmtid="{D5CDD505-2E9C-101B-9397-08002B2CF9AE}" pid="3" name="MediaServiceImageTags">
    <vt:lpwstr/>
  </property>
</Properties>
</file>