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8"/>
  </p:notesMasterIdLst>
  <p:sldIdLst>
    <p:sldId id="307" r:id="rId5"/>
    <p:sldId id="256" r:id="rId6"/>
    <p:sldId id="334" r:id="rId7"/>
    <p:sldId id="342" r:id="rId8"/>
    <p:sldId id="306" r:id="rId9"/>
    <p:sldId id="316" r:id="rId10"/>
    <p:sldId id="262" r:id="rId11"/>
    <p:sldId id="263" r:id="rId12"/>
    <p:sldId id="264" r:id="rId13"/>
    <p:sldId id="265" r:id="rId14"/>
    <p:sldId id="327" r:id="rId15"/>
    <p:sldId id="332" r:id="rId16"/>
    <p:sldId id="267" r:id="rId17"/>
    <p:sldId id="335" r:id="rId18"/>
    <p:sldId id="336" r:id="rId19"/>
    <p:sldId id="343" r:id="rId20"/>
    <p:sldId id="323" r:id="rId21"/>
    <p:sldId id="315" r:id="rId22"/>
    <p:sldId id="269" r:id="rId23"/>
    <p:sldId id="341" r:id="rId24"/>
    <p:sldId id="337" r:id="rId25"/>
    <p:sldId id="338" r:id="rId26"/>
    <p:sldId id="309" r:id="rId27"/>
    <p:sldId id="318" r:id="rId28"/>
    <p:sldId id="259" r:id="rId29"/>
    <p:sldId id="311" r:id="rId30"/>
    <p:sldId id="340" r:id="rId31"/>
    <p:sldId id="312" r:id="rId32"/>
    <p:sldId id="313" r:id="rId33"/>
    <p:sldId id="314" r:id="rId34"/>
    <p:sldId id="339" r:id="rId35"/>
    <p:sldId id="272" r:id="rId36"/>
    <p:sldId id="268" r:id="rId37"/>
    <p:sldId id="278" r:id="rId38"/>
    <p:sldId id="308" r:id="rId39"/>
    <p:sldId id="270" r:id="rId40"/>
    <p:sldId id="319" r:id="rId41"/>
    <p:sldId id="326" r:id="rId42"/>
    <p:sldId id="320" r:id="rId43"/>
    <p:sldId id="333" r:id="rId44"/>
    <p:sldId id="324" r:id="rId45"/>
    <p:sldId id="303" r:id="rId46"/>
    <p:sldId id="344" r:id="rId47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8E"/>
    <a:srgbClr val="FBFBFB"/>
    <a:srgbClr val="F3F3F3"/>
    <a:srgbClr val="000000"/>
    <a:srgbClr val="F1F1F1"/>
    <a:srgbClr val="979797"/>
    <a:srgbClr val="DFDEE3"/>
    <a:srgbClr val="F4F4F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657" autoAdjust="0"/>
  </p:normalViewPr>
  <p:slideViewPr>
    <p:cSldViewPr snapToGrid="0">
      <p:cViewPr varScale="1">
        <p:scale>
          <a:sx n="92" d="100"/>
          <a:sy n="92" d="100"/>
        </p:scale>
        <p:origin x="12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4F557A-CD88-4B6F-AAFF-0B0175499746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F9171122-B721-4189-B992-EDD58787CF3F}">
      <dgm:prSet phldrT="[Κείμενο]"/>
      <dgm:spPr>
        <a:solidFill>
          <a:schemeClr val="accent4"/>
        </a:solidFill>
      </dgm:spPr>
      <dgm:t>
        <a:bodyPr/>
        <a:lstStyle/>
        <a:p>
          <a:r>
            <a:rPr lang="el-GR" dirty="0"/>
            <a:t>συλλογικότητα</a:t>
          </a:r>
        </a:p>
      </dgm:t>
    </dgm:pt>
    <dgm:pt modelId="{5EF22BF4-3978-4BB3-AED9-2E9547AFA880}" type="parTrans" cxnId="{5BF9C0E2-7DC1-442F-9FF5-5687063D022D}">
      <dgm:prSet/>
      <dgm:spPr/>
      <dgm:t>
        <a:bodyPr/>
        <a:lstStyle/>
        <a:p>
          <a:endParaRPr lang="el-GR"/>
        </a:p>
      </dgm:t>
    </dgm:pt>
    <dgm:pt modelId="{725131B1-BFCA-4A3C-B636-673C0AD75141}" type="sibTrans" cxnId="{5BF9C0E2-7DC1-442F-9FF5-5687063D022D}">
      <dgm:prSet/>
      <dgm:spPr/>
      <dgm:t>
        <a:bodyPr/>
        <a:lstStyle/>
        <a:p>
          <a:endParaRPr lang="el-GR"/>
        </a:p>
      </dgm:t>
    </dgm:pt>
    <dgm:pt modelId="{9BB16B35-5CE1-4EDD-AF1B-AE301471A58E}">
      <dgm:prSet phldrT="[Κείμενο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l-GR" dirty="0"/>
            <a:t>συνεργασία επικοινωνία</a:t>
          </a:r>
        </a:p>
      </dgm:t>
    </dgm:pt>
    <dgm:pt modelId="{5F204821-270A-4AE1-BD1B-3749AA86D68A}" type="parTrans" cxnId="{69BFC388-D0C9-486D-9326-884246F8AB1A}">
      <dgm:prSet/>
      <dgm:spPr/>
      <dgm:t>
        <a:bodyPr/>
        <a:lstStyle/>
        <a:p>
          <a:endParaRPr lang="el-GR"/>
        </a:p>
      </dgm:t>
    </dgm:pt>
    <dgm:pt modelId="{7CF3E15A-D2F9-4395-9540-0E48AD77D170}" type="sibTrans" cxnId="{69BFC388-D0C9-486D-9326-884246F8AB1A}">
      <dgm:prSet/>
      <dgm:spPr/>
      <dgm:t>
        <a:bodyPr/>
        <a:lstStyle/>
        <a:p>
          <a:endParaRPr lang="el-GR"/>
        </a:p>
      </dgm:t>
    </dgm:pt>
    <dgm:pt modelId="{D1A9D160-0AF5-4812-AE3F-14A2CF73EC86}">
      <dgm:prSet phldrT="[Κείμενο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l-GR" dirty="0"/>
            <a:t>εμπιστοσύνη</a:t>
          </a:r>
        </a:p>
        <a:p>
          <a:r>
            <a:rPr lang="el-GR" dirty="0"/>
            <a:t>ασφάλεια</a:t>
          </a:r>
        </a:p>
      </dgm:t>
    </dgm:pt>
    <dgm:pt modelId="{2B630616-42E8-4E07-9C8C-198E6BA69FFD}" type="parTrans" cxnId="{75EEA5CD-AA50-410E-B749-B1692CE7A41A}">
      <dgm:prSet/>
      <dgm:spPr/>
      <dgm:t>
        <a:bodyPr/>
        <a:lstStyle/>
        <a:p>
          <a:endParaRPr lang="el-GR"/>
        </a:p>
      </dgm:t>
    </dgm:pt>
    <dgm:pt modelId="{1658D827-58A8-45CD-9C1C-32AF10718379}" type="sibTrans" cxnId="{75EEA5CD-AA50-410E-B749-B1692CE7A41A}">
      <dgm:prSet/>
      <dgm:spPr/>
      <dgm:t>
        <a:bodyPr/>
        <a:lstStyle/>
        <a:p>
          <a:endParaRPr lang="el-GR"/>
        </a:p>
      </dgm:t>
    </dgm:pt>
    <dgm:pt modelId="{169A5D49-BC63-402C-9B6D-26A8D753CC4A}" type="pres">
      <dgm:prSet presAssocID="{9C4F557A-CD88-4B6F-AAFF-0B0175499746}" presName="Name0" presStyleCnt="0">
        <dgm:presLayoutVars>
          <dgm:dir/>
          <dgm:animLvl val="lvl"/>
          <dgm:resizeHandles val="exact"/>
        </dgm:presLayoutVars>
      </dgm:prSet>
      <dgm:spPr/>
    </dgm:pt>
    <dgm:pt modelId="{0F3EB5F0-3D3F-4C5C-8C5D-8B2D9E841058}" type="pres">
      <dgm:prSet presAssocID="{F9171122-B721-4189-B992-EDD58787CF3F}" presName="Name8" presStyleCnt="0"/>
      <dgm:spPr/>
    </dgm:pt>
    <dgm:pt modelId="{7AEC0CFD-77FD-429F-BE0D-081A2D5F744C}" type="pres">
      <dgm:prSet presAssocID="{F9171122-B721-4189-B992-EDD58787CF3F}" presName="level" presStyleLbl="node1" presStyleIdx="0" presStyleCnt="3" custLinFactNeighborY="-292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03EF1AF-DBA2-414B-B1F6-268AA6BC00FD}" type="pres">
      <dgm:prSet presAssocID="{F9171122-B721-4189-B992-EDD58787CF3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F0FF942-FCA0-4E23-8049-3A64A984F75C}" type="pres">
      <dgm:prSet presAssocID="{9BB16B35-5CE1-4EDD-AF1B-AE301471A58E}" presName="Name8" presStyleCnt="0"/>
      <dgm:spPr/>
    </dgm:pt>
    <dgm:pt modelId="{982D22E3-632E-45A6-A6E3-EB8091D15F2C}" type="pres">
      <dgm:prSet presAssocID="{9BB16B35-5CE1-4EDD-AF1B-AE301471A58E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9944B65-8FC2-4807-8C6C-69A93AFD884B}" type="pres">
      <dgm:prSet presAssocID="{9BB16B35-5CE1-4EDD-AF1B-AE301471A58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CC2E405-781A-4E5A-9169-E3BA4B5D74C8}" type="pres">
      <dgm:prSet presAssocID="{D1A9D160-0AF5-4812-AE3F-14A2CF73EC86}" presName="Name8" presStyleCnt="0"/>
      <dgm:spPr/>
    </dgm:pt>
    <dgm:pt modelId="{5BFFC681-A436-4370-A664-FE79A05DE74A}" type="pres">
      <dgm:prSet presAssocID="{D1A9D160-0AF5-4812-AE3F-14A2CF73EC86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4C5727C-C261-4900-91EA-77A22E1DA5B2}" type="pres">
      <dgm:prSet presAssocID="{D1A9D160-0AF5-4812-AE3F-14A2CF73EC8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EF8E2D6-C437-4A1E-98E0-41BC90C8F6E9}" type="presOf" srcId="{F9171122-B721-4189-B992-EDD58787CF3F}" destId="{7AEC0CFD-77FD-429F-BE0D-081A2D5F744C}" srcOrd="0" destOrd="0" presId="urn:microsoft.com/office/officeart/2005/8/layout/pyramid1"/>
    <dgm:cxn modelId="{9E46BBCD-9C03-45AB-B3F4-E0D4B03A938A}" type="presOf" srcId="{D1A9D160-0AF5-4812-AE3F-14A2CF73EC86}" destId="{54C5727C-C261-4900-91EA-77A22E1DA5B2}" srcOrd="1" destOrd="0" presId="urn:microsoft.com/office/officeart/2005/8/layout/pyramid1"/>
    <dgm:cxn modelId="{99C3C0C4-BB73-40F6-A05B-69C71D9BDDBD}" type="presOf" srcId="{9C4F557A-CD88-4B6F-AAFF-0B0175499746}" destId="{169A5D49-BC63-402C-9B6D-26A8D753CC4A}" srcOrd="0" destOrd="0" presId="urn:microsoft.com/office/officeart/2005/8/layout/pyramid1"/>
    <dgm:cxn modelId="{69BFC388-D0C9-486D-9326-884246F8AB1A}" srcId="{9C4F557A-CD88-4B6F-AAFF-0B0175499746}" destId="{9BB16B35-5CE1-4EDD-AF1B-AE301471A58E}" srcOrd="1" destOrd="0" parTransId="{5F204821-270A-4AE1-BD1B-3749AA86D68A}" sibTransId="{7CF3E15A-D2F9-4395-9540-0E48AD77D170}"/>
    <dgm:cxn modelId="{B87A7E87-7755-4350-9110-A42BB3081CF2}" type="presOf" srcId="{9BB16B35-5CE1-4EDD-AF1B-AE301471A58E}" destId="{982D22E3-632E-45A6-A6E3-EB8091D15F2C}" srcOrd="0" destOrd="0" presId="urn:microsoft.com/office/officeart/2005/8/layout/pyramid1"/>
    <dgm:cxn modelId="{75EEA5CD-AA50-410E-B749-B1692CE7A41A}" srcId="{9C4F557A-CD88-4B6F-AAFF-0B0175499746}" destId="{D1A9D160-0AF5-4812-AE3F-14A2CF73EC86}" srcOrd="2" destOrd="0" parTransId="{2B630616-42E8-4E07-9C8C-198E6BA69FFD}" sibTransId="{1658D827-58A8-45CD-9C1C-32AF10718379}"/>
    <dgm:cxn modelId="{ED682C7E-E66A-4538-A233-86D96A269E0A}" type="presOf" srcId="{D1A9D160-0AF5-4812-AE3F-14A2CF73EC86}" destId="{5BFFC681-A436-4370-A664-FE79A05DE74A}" srcOrd="0" destOrd="0" presId="urn:microsoft.com/office/officeart/2005/8/layout/pyramid1"/>
    <dgm:cxn modelId="{5BF9C0E2-7DC1-442F-9FF5-5687063D022D}" srcId="{9C4F557A-CD88-4B6F-AAFF-0B0175499746}" destId="{F9171122-B721-4189-B992-EDD58787CF3F}" srcOrd="0" destOrd="0" parTransId="{5EF22BF4-3978-4BB3-AED9-2E9547AFA880}" sibTransId="{725131B1-BFCA-4A3C-B636-673C0AD75141}"/>
    <dgm:cxn modelId="{95910BEF-126A-4416-AEF2-7536EEC410A4}" type="presOf" srcId="{9BB16B35-5CE1-4EDD-AF1B-AE301471A58E}" destId="{69944B65-8FC2-4807-8C6C-69A93AFD884B}" srcOrd="1" destOrd="0" presId="urn:microsoft.com/office/officeart/2005/8/layout/pyramid1"/>
    <dgm:cxn modelId="{A7761984-D236-4C58-898F-BCDBCF3832F9}" type="presOf" srcId="{F9171122-B721-4189-B992-EDD58787CF3F}" destId="{703EF1AF-DBA2-414B-B1F6-268AA6BC00FD}" srcOrd="1" destOrd="0" presId="urn:microsoft.com/office/officeart/2005/8/layout/pyramid1"/>
    <dgm:cxn modelId="{159773D1-D224-45E9-B876-98510CF6C5B8}" type="presParOf" srcId="{169A5D49-BC63-402C-9B6D-26A8D753CC4A}" destId="{0F3EB5F0-3D3F-4C5C-8C5D-8B2D9E841058}" srcOrd="0" destOrd="0" presId="urn:microsoft.com/office/officeart/2005/8/layout/pyramid1"/>
    <dgm:cxn modelId="{DF6DAC1E-8088-48B2-BA86-EF68A7098479}" type="presParOf" srcId="{0F3EB5F0-3D3F-4C5C-8C5D-8B2D9E841058}" destId="{7AEC0CFD-77FD-429F-BE0D-081A2D5F744C}" srcOrd="0" destOrd="0" presId="urn:microsoft.com/office/officeart/2005/8/layout/pyramid1"/>
    <dgm:cxn modelId="{0DBF3A4D-04DD-42A6-A5A4-06D22C78550D}" type="presParOf" srcId="{0F3EB5F0-3D3F-4C5C-8C5D-8B2D9E841058}" destId="{703EF1AF-DBA2-414B-B1F6-268AA6BC00FD}" srcOrd="1" destOrd="0" presId="urn:microsoft.com/office/officeart/2005/8/layout/pyramid1"/>
    <dgm:cxn modelId="{BCB5DD25-8148-49A4-9C77-DE5077D5C055}" type="presParOf" srcId="{169A5D49-BC63-402C-9B6D-26A8D753CC4A}" destId="{DF0FF942-FCA0-4E23-8049-3A64A984F75C}" srcOrd="1" destOrd="0" presId="urn:microsoft.com/office/officeart/2005/8/layout/pyramid1"/>
    <dgm:cxn modelId="{0DFB55DA-3FEF-4988-ABB0-1988EA8DD684}" type="presParOf" srcId="{DF0FF942-FCA0-4E23-8049-3A64A984F75C}" destId="{982D22E3-632E-45A6-A6E3-EB8091D15F2C}" srcOrd="0" destOrd="0" presId="urn:microsoft.com/office/officeart/2005/8/layout/pyramid1"/>
    <dgm:cxn modelId="{9D065B5D-F218-475D-81E4-1D5F5A6A6E91}" type="presParOf" srcId="{DF0FF942-FCA0-4E23-8049-3A64A984F75C}" destId="{69944B65-8FC2-4807-8C6C-69A93AFD884B}" srcOrd="1" destOrd="0" presId="urn:microsoft.com/office/officeart/2005/8/layout/pyramid1"/>
    <dgm:cxn modelId="{74F35325-7A22-436F-9968-F34AD12D1BE8}" type="presParOf" srcId="{169A5D49-BC63-402C-9B6D-26A8D753CC4A}" destId="{9CC2E405-781A-4E5A-9169-E3BA4B5D74C8}" srcOrd="2" destOrd="0" presId="urn:microsoft.com/office/officeart/2005/8/layout/pyramid1"/>
    <dgm:cxn modelId="{73D7E9C4-A589-484D-A707-92D891BD0040}" type="presParOf" srcId="{9CC2E405-781A-4E5A-9169-E3BA4B5D74C8}" destId="{5BFFC681-A436-4370-A664-FE79A05DE74A}" srcOrd="0" destOrd="0" presId="urn:microsoft.com/office/officeart/2005/8/layout/pyramid1"/>
    <dgm:cxn modelId="{B4624331-F583-49D6-9CFD-46AEF33A1DE7}" type="presParOf" srcId="{9CC2E405-781A-4E5A-9169-E3BA4B5D74C8}" destId="{54C5727C-C261-4900-91EA-77A22E1DA5B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D06848-8FD2-4716-A816-619F9023CAB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576E2B0-612E-4106-94F1-24CCD1CA4AB8}">
      <dgm:prSet phldrT="[Κείμενο]"/>
      <dgm:spPr/>
      <dgm:t>
        <a:bodyPr/>
        <a:lstStyle/>
        <a:p>
          <a:r>
            <a:rPr lang="el-GR"/>
            <a:t>συμμετοχή</a:t>
          </a:r>
        </a:p>
      </dgm:t>
    </dgm:pt>
    <dgm:pt modelId="{0B79358F-D853-4259-AA69-EED7CAF901E7}" type="parTrans" cxnId="{9613CC47-7AEE-4BD4-A405-B611DAB53637}">
      <dgm:prSet/>
      <dgm:spPr/>
      <dgm:t>
        <a:bodyPr/>
        <a:lstStyle/>
        <a:p>
          <a:endParaRPr lang="el-GR"/>
        </a:p>
      </dgm:t>
    </dgm:pt>
    <dgm:pt modelId="{3C1ECC96-40D2-402D-B620-EF3087C1F149}" type="sibTrans" cxnId="{9613CC47-7AEE-4BD4-A405-B611DAB53637}">
      <dgm:prSet/>
      <dgm:spPr/>
      <dgm:t>
        <a:bodyPr/>
        <a:lstStyle/>
        <a:p>
          <a:endParaRPr lang="el-GR"/>
        </a:p>
      </dgm:t>
    </dgm:pt>
    <dgm:pt modelId="{D2C283C8-D913-44E5-82EC-E900D474EBC8}">
      <dgm:prSet phldrT="[Κείμενο]" custT="1"/>
      <dgm:spPr/>
      <dgm:t>
        <a:bodyPr/>
        <a:lstStyle/>
        <a:p>
          <a:r>
            <a:rPr lang="el-GR" sz="1200" b="1"/>
            <a:t>σχέσεις</a:t>
          </a:r>
        </a:p>
      </dgm:t>
    </dgm:pt>
    <dgm:pt modelId="{6EE1C29C-1741-41FB-B19D-5D7668FC98CE}" type="parTrans" cxnId="{DB2F8906-41CE-4644-82F3-153841904E21}">
      <dgm:prSet/>
      <dgm:spPr/>
      <dgm:t>
        <a:bodyPr/>
        <a:lstStyle/>
        <a:p>
          <a:endParaRPr lang="el-GR"/>
        </a:p>
      </dgm:t>
    </dgm:pt>
    <dgm:pt modelId="{EF5CB88B-5FA0-4DB7-AEE5-AFC05DCF5E40}" type="sibTrans" cxnId="{DB2F8906-41CE-4644-82F3-153841904E21}">
      <dgm:prSet/>
      <dgm:spPr/>
      <dgm:t>
        <a:bodyPr/>
        <a:lstStyle/>
        <a:p>
          <a:endParaRPr lang="el-GR"/>
        </a:p>
      </dgm:t>
    </dgm:pt>
    <dgm:pt modelId="{19992B47-F251-40AB-B8F3-C533F63F88DB}">
      <dgm:prSet phldrT="[Κείμενο]"/>
      <dgm:spPr/>
      <dgm:t>
        <a:bodyPr/>
        <a:lstStyle/>
        <a:p>
          <a:r>
            <a:rPr lang="el-GR" b="1"/>
            <a:t>Σεβασμός στη διαφορετικότητα</a:t>
          </a:r>
        </a:p>
      </dgm:t>
    </dgm:pt>
    <dgm:pt modelId="{EA1C0B9D-1FD4-4B21-A825-87262C679292}" type="parTrans" cxnId="{236AF951-510B-487B-A475-A0A42BC19264}">
      <dgm:prSet/>
      <dgm:spPr/>
      <dgm:t>
        <a:bodyPr/>
        <a:lstStyle/>
        <a:p>
          <a:endParaRPr lang="el-GR"/>
        </a:p>
      </dgm:t>
    </dgm:pt>
    <dgm:pt modelId="{C1D59874-D711-4C7F-AA56-55729AC36AD7}" type="sibTrans" cxnId="{236AF951-510B-487B-A475-A0A42BC19264}">
      <dgm:prSet/>
      <dgm:spPr/>
      <dgm:t>
        <a:bodyPr/>
        <a:lstStyle/>
        <a:p>
          <a:endParaRPr lang="el-GR"/>
        </a:p>
      </dgm:t>
    </dgm:pt>
    <dgm:pt modelId="{6DAB398E-887A-4A48-B6CC-4694427885DF}">
      <dgm:prSet phldrT="[Κείμενο]"/>
      <dgm:spPr/>
      <dgm:t>
        <a:bodyPr/>
        <a:lstStyle/>
        <a:p>
          <a:r>
            <a:rPr lang="el-GR"/>
            <a:t>ασφάλεια</a:t>
          </a:r>
        </a:p>
      </dgm:t>
    </dgm:pt>
    <dgm:pt modelId="{AA94BC44-34C2-4949-BEF5-34EB25E497EA}" type="parTrans" cxnId="{9145EF2E-6BD2-44CB-A3BF-4E684A788C68}">
      <dgm:prSet/>
      <dgm:spPr/>
      <dgm:t>
        <a:bodyPr/>
        <a:lstStyle/>
        <a:p>
          <a:endParaRPr lang="el-GR"/>
        </a:p>
      </dgm:t>
    </dgm:pt>
    <dgm:pt modelId="{7C2BBC48-3CCD-47D1-9F41-2B59620082F7}" type="sibTrans" cxnId="{9145EF2E-6BD2-44CB-A3BF-4E684A788C68}">
      <dgm:prSet/>
      <dgm:spPr/>
      <dgm:t>
        <a:bodyPr/>
        <a:lstStyle/>
        <a:p>
          <a:endParaRPr lang="el-GR"/>
        </a:p>
      </dgm:t>
    </dgm:pt>
    <dgm:pt modelId="{823BF073-9F28-41E1-AEC8-890D9CEC9471}">
      <dgm:prSet phldrT="[Κείμενο]"/>
      <dgm:spPr/>
      <dgm:t>
        <a:bodyPr/>
        <a:lstStyle/>
        <a:p>
          <a:r>
            <a:rPr lang="el-GR" b="1"/>
            <a:t>συναισθηματική</a:t>
          </a:r>
        </a:p>
      </dgm:t>
    </dgm:pt>
    <dgm:pt modelId="{A138C854-E3CD-47A7-AC5C-9FBBBC218C3A}" type="parTrans" cxnId="{C6A62328-BAD8-42BA-8868-626E9424584E}">
      <dgm:prSet/>
      <dgm:spPr/>
      <dgm:t>
        <a:bodyPr/>
        <a:lstStyle/>
        <a:p>
          <a:endParaRPr lang="el-GR"/>
        </a:p>
      </dgm:t>
    </dgm:pt>
    <dgm:pt modelId="{608DE6A9-7985-453F-93A3-51A7A6E079D9}" type="sibTrans" cxnId="{C6A62328-BAD8-42BA-8868-626E9424584E}">
      <dgm:prSet/>
      <dgm:spPr/>
      <dgm:t>
        <a:bodyPr/>
        <a:lstStyle/>
        <a:p>
          <a:endParaRPr lang="el-GR"/>
        </a:p>
      </dgm:t>
    </dgm:pt>
    <dgm:pt modelId="{C8814704-537C-42AE-A122-7DD43B255F16}">
      <dgm:prSet phldrT="[Κείμενο]" custT="1"/>
      <dgm:spPr/>
      <dgm:t>
        <a:bodyPr/>
        <a:lstStyle/>
        <a:p>
          <a:r>
            <a:rPr lang="el-GR" sz="1100" b="1"/>
            <a:t>Κατάχρηση ουσιών</a:t>
          </a:r>
        </a:p>
      </dgm:t>
    </dgm:pt>
    <dgm:pt modelId="{44ED9530-7AD3-4255-937B-A58BCDE3F650}" type="parTrans" cxnId="{5287E83E-3A4B-4CD9-9E18-93267A79250C}">
      <dgm:prSet/>
      <dgm:spPr/>
      <dgm:t>
        <a:bodyPr/>
        <a:lstStyle/>
        <a:p>
          <a:endParaRPr lang="el-GR"/>
        </a:p>
      </dgm:t>
    </dgm:pt>
    <dgm:pt modelId="{CDE62E40-0939-4CB5-BA8D-95E7A779A4CF}" type="sibTrans" cxnId="{5287E83E-3A4B-4CD9-9E18-93267A79250C}">
      <dgm:prSet/>
      <dgm:spPr/>
      <dgm:t>
        <a:bodyPr/>
        <a:lstStyle/>
        <a:p>
          <a:endParaRPr lang="el-GR"/>
        </a:p>
      </dgm:t>
    </dgm:pt>
    <dgm:pt modelId="{EF2D83FC-95C1-4BE7-B50B-E3A5FB0F9A1D}">
      <dgm:prSet/>
      <dgm:spPr/>
      <dgm:t>
        <a:bodyPr/>
        <a:lstStyle/>
        <a:p>
          <a:r>
            <a:rPr lang="el-GR"/>
            <a:t>περιβάλλον</a:t>
          </a:r>
        </a:p>
      </dgm:t>
    </dgm:pt>
    <dgm:pt modelId="{20CF27BB-FF53-4058-AEBC-7F785E0C5900}" type="parTrans" cxnId="{0E12C56A-F2C5-4C92-912E-EA9CEDD9A995}">
      <dgm:prSet/>
      <dgm:spPr/>
      <dgm:t>
        <a:bodyPr/>
        <a:lstStyle/>
        <a:p>
          <a:endParaRPr lang="el-GR"/>
        </a:p>
      </dgm:t>
    </dgm:pt>
    <dgm:pt modelId="{6D07E1A8-0E6B-4DD1-8E4B-3A084127C4F9}" type="sibTrans" cxnId="{0E12C56A-F2C5-4C92-912E-EA9CEDD9A995}">
      <dgm:prSet/>
      <dgm:spPr/>
      <dgm:t>
        <a:bodyPr/>
        <a:lstStyle/>
        <a:p>
          <a:endParaRPr lang="el-GR"/>
        </a:p>
      </dgm:t>
    </dgm:pt>
    <dgm:pt modelId="{CB0B6B15-A988-4E7E-8B32-5799325D094E}">
      <dgm:prSet custT="1"/>
      <dgm:spPr/>
      <dgm:t>
        <a:bodyPr/>
        <a:lstStyle/>
        <a:p>
          <a:r>
            <a:rPr lang="el-GR" sz="1100" b="1"/>
            <a:t>σωματική</a:t>
          </a:r>
        </a:p>
      </dgm:t>
    </dgm:pt>
    <dgm:pt modelId="{212478CB-4910-4ECA-8F85-63F804F0DADE}" type="parTrans" cxnId="{8A9C48E1-2808-4058-AFFC-9461BC20B8E9}">
      <dgm:prSet/>
      <dgm:spPr/>
      <dgm:t>
        <a:bodyPr/>
        <a:lstStyle/>
        <a:p>
          <a:endParaRPr lang="el-GR"/>
        </a:p>
      </dgm:t>
    </dgm:pt>
    <dgm:pt modelId="{942D288B-16D2-44D6-BF09-DB62109923AD}" type="sibTrans" cxnId="{8A9C48E1-2808-4058-AFFC-9461BC20B8E9}">
      <dgm:prSet/>
      <dgm:spPr/>
      <dgm:t>
        <a:bodyPr/>
        <a:lstStyle/>
        <a:p>
          <a:endParaRPr lang="el-GR"/>
        </a:p>
      </dgm:t>
    </dgm:pt>
    <dgm:pt modelId="{A671228C-84FB-4DE7-95BD-C51E7F72035F}">
      <dgm:prSet/>
      <dgm:spPr/>
      <dgm:t>
        <a:bodyPr/>
        <a:lstStyle/>
        <a:p>
          <a:r>
            <a:rPr lang="el-GR" b="1"/>
            <a:t>Συμμετοχή στο σχολείο</a:t>
          </a:r>
        </a:p>
      </dgm:t>
    </dgm:pt>
    <dgm:pt modelId="{6178A503-4C1A-45FD-BA6D-C702984A7563}" type="parTrans" cxnId="{5E5CC7B7-86C9-4B65-9881-12D530B88D1D}">
      <dgm:prSet/>
      <dgm:spPr/>
      <dgm:t>
        <a:bodyPr/>
        <a:lstStyle/>
        <a:p>
          <a:endParaRPr lang="el-GR"/>
        </a:p>
      </dgm:t>
    </dgm:pt>
    <dgm:pt modelId="{9CAF2AE2-194E-494B-9132-DBA3BCC76BB0}" type="sibTrans" cxnId="{5E5CC7B7-86C9-4B65-9881-12D530B88D1D}">
      <dgm:prSet/>
      <dgm:spPr/>
      <dgm:t>
        <a:bodyPr/>
        <a:lstStyle/>
        <a:p>
          <a:endParaRPr lang="el-GR"/>
        </a:p>
      </dgm:t>
    </dgm:pt>
    <dgm:pt modelId="{71AE297D-8D79-4D03-8D62-916E67985BC6}">
      <dgm:prSet custT="1"/>
      <dgm:spPr/>
      <dgm:t>
        <a:bodyPr/>
        <a:lstStyle/>
        <a:p>
          <a:r>
            <a:rPr lang="el-GR" sz="1000" b="1" dirty="0"/>
            <a:t>κτιριακό περιβάλλον</a:t>
          </a:r>
        </a:p>
      </dgm:t>
    </dgm:pt>
    <dgm:pt modelId="{A4F4A199-608D-4925-BD56-C79919DCB12F}" type="parTrans" cxnId="{1E6619F2-53E5-495D-9278-A7400B42A568}">
      <dgm:prSet/>
      <dgm:spPr/>
      <dgm:t>
        <a:bodyPr/>
        <a:lstStyle/>
        <a:p>
          <a:endParaRPr lang="el-GR"/>
        </a:p>
      </dgm:t>
    </dgm:pt>
    <dgm:pt modelId="{B9638576-7043-4F67-9CD9-5FEC09464701}" type="sibTrans" cxnId="{1E6619F2-53E5-495D-9278-A7400B42A568}">
      <dgm:prSet/>
      <dgm:spPr/>
      <dgm:t>
        <a:bodyPr/>
        <a:lstStyle/>
        <a:p>
          <a:endParaRPr lang="el-GR"/>
        </a:p>
      </dgm:t>
    </dgm:pt>
    <dgm:pt modelId="{2AB60D50-1EB3-4E00-BCAF-AAAEAE5055F2}">
      <dgm:prSet custT="1"/>
      <dgm:spPr/>
      <dgm:t>
        <a:bodyPr/>
        <a:lstStyle/>
        <a:p>
          <a:r>
            <a:rPr lang="el-GR" sz="1000" b="1"/>
            <a:t>Ακαδημαϊκό περιβάλλον</a:t>
          </a:r>
        </a:p>
      </dgm:t>
    </dgm:pt>
    <dgm:pt modelId="{6C0B71B2-0A9E-4749-BC27-BC510A91A769}" type="parTrans" cxnId="{05EB8572-A6C5-4E2B-89CC-9D293E0B90EB}">
      <dgm:prSet/>
      <dgm:spPr/>
      <dgm:t>
        <a:bodyPr/>
        <a:lstStyle/>
        <a:p>
          <a:endParaRPr lang="el-GR"/>
        </a:p>
      </dgm:t>
    </dgm:pt>
    <dgm:pt modelId="{2F2A3762-BF0A-4853-8788-5A726F486240}" type="sibTrans" cxnId="{05EB8572-A6C5-4E2B-89CC-9D293E0B90EB}">
      <dgm:prSet/>
      <dgm:spPr/>
      <dgm:t>
        <a:bodyPr/>
        <a:lstStyle/>
        <a:p>
          <a:endParaRPr lang="el-GR"/>
        </a:p>
      </dgm:t>
    </dgm:pt>
    <dgm:pt modelId="{F59663C0-7735-4E42-A1C8-1C91EB610CC1}">
      <dgm:prSet custT="1"/>
      <dgm:spPr/>
      <dgm:t>
        <a:bodyPr/>
        <a:lstStyle/>
        <a:p>
          <a:r>
            <a:rPr lang="el-GR" sz="1200" b="1"/>
            <a:t>ευεξία</a:t>
          </a:r>
        </a:p>
      </dgm:t>
    </dgm:pt>
    <dgm:pt modelId="{E02259E8-6832-4831-8F63-1CCF5710E07A}" type="parTrans" cxnId="{D56CCCE9-FDE1-4490-ADB4-C81C5D0533BF}">
      <dgm:prSet/>
      <dgm:spPr/>
      <dgm:t>
        <a:bodyPr/>
        <a:lstStyle/>
        <a:p>
          <a:endParaRPr lang="el-GR"/>
        </a:p>
      </dgm:t>
    </dgm:pt>
    <dgm:pt modelId="{AD2F7A8D-E177-421F-8E91-E085A291A817}" type="sibTrans" cxnId="{D56CCCE9-FDE1-4490-ADB4-C81C5D0533BF}">
      <dgm:prSet/>
      <dgm:spPr/>
      <dgm:t>
        <a:bodyPr/>
        <a:lstStyle/>
        <a:p>
          <a:endParaRPr lang="el-GR"/>
        </a:p>
      </dgm:t>
    </dgm:pt>
    <dgm:pt modelId="{AB9AE209-954B-4676-BDE1-7CD412C14616}">
      <dgm:prSet custT="1"/>
      <dgm:spPr/>
      <dgm:t>
        <a:bodyPr/>
        <a:lstStyle/>
        <a:p>
          <a:r>
            <a:rPr lang="el-GR" sz="1100" b="1" dirty="0"/>
            <a:t>Πλαίσιο συμμόρφωσης</a:t>
          </a:r>
        </a:p>
      </dgm:t>
    </dgm:pt>
    <dgm:pt modelId="{78F2FDC2-9230-4A67-959B-8C60C928A5B8}" type="parTrans" cxnId="{F5B21F64-1D4F-4036-9C3E-56A209DF5296}">
      <dgm:prSet/>
      <dgm:spPr/>
      <dgm:t>
        <a:bodyPr/>
        <a:lstStyle/>
        <a:p>
          <a:endParaRPr lang="el-GR"/>
        </a:p>
      </dgm:t>
    </dgm:pt>
    <dgm:pt modelId="{892A316A-36AB-46B6-92A2-F18E6CCB4E6F}" type="sibTrans" cxnId="{F5B21F64-1D4F-4036-9C3E-56A209DF5296}">
      <dgm:prSet/>
      <dgm:spPr/>
      <dgm:t>
        <a:bodyPr/>
        <a:lstStyle/>
        <a:p>
          <a:endParaRPr lang="el-GR"/>
        </a:p>
      </dgm:t>
    </dgm:pt>
    <dgm:pt modelId="{943370C5-A42B-4EF7-8E86-AFD9984B70D8}" type="pres">
      <dgm:prSet presAssocID="{7CD06848-8FD2-4716-A816-619F9023CAB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A7F3F599-6325-4DEA-B343-5E5E0A792BD8}" type="pres">
      <dgm:prSet presAssocID="{1576E2B0-612E-4106-94F1-24CCD1CA4AB8}" presName="root" presStyleCnt="0"/>
      <dgm:spPr/>
    </dgm:pt>
    <dgm:pt modelId="{2AC14E65-0614-4ED6-9479-0D98A2304000}" type="pres">
      <dgm:prSet presAssocID="{1576E2B0-612E-4106-94F1-24CCD1CA4AB8}" presName="rootComposite" presStyleCnt="0"/>
      <dgm:spPr/>
    </dgm:pt>
    <dgm:pt modelId="{B5D07C0F-A137-4A87-85AC-31E1D07C72F5}" type="pres">
      <dgm:prSet presAssocID="{1576E2B0-612E-4106-94F1-24CCD1CA4AB8}" presName="rootText" presStyleLbl="node1" presStyleIdx="0" presStyleCnt="3"/>
      <dgm:spPr/>
      <dgm:t>
        <a:bodyPr/>
        <a:lstStyle/>
        <a:p>
          <a:endParaRPr lang="el-GR"/>
        </a:p>
      </dgm:t>
    </dgm:pt>
    <dgm:pt modelId="{05D85104-420A-494B-B76B-FAE583058506}" type="pres">
      <dgm:prSet presAssocID="{1576E2B0-612E-4106-94F1-24CCD1CA4AB8}" presName="rootConnector" presStyleLbl="node1" presStyleIdx="0" presStyleCnt="3"/>
      <dgm:spPr/>
      <dgm:t>
        <a:bodyPr/>
        <a:lstStyle/>
        <a:p>
          <a:endParaRPr lang="el-GR"/>
        </a:p>
      </dgm:t>
    </dgm:pt>
    <dgm:pt modelId="{52FE724D-1C1D-48BC-B31C-8831E802CB6E}" type="pres">
      <dgm:prSet presAssocID="{1576E2B0-612E-4106-94F1-24CCD1CA4AB8}" presName="childShape" presStyleCnt="0"/>
      <dgm:spPr/>
    </dgm:pt>
    <dgm:pt modelId="{412E3E2B-A388-4DC7-80A8-00C7C1201FBB}" type="pres">
      <dgm:prSet presAssocID="{6EE1C29C-1741-41FB-B19D-5D7668FC98CE}" presName="Name13" presStyleLbl="parChTrans1D2" presStyleIdx="0" presStyleCnt="10"/>
      <dgm:spPr/>
      <dgm:t>
        <a:bodyPr/>
        <a:lstStyle/>
        <a:p>
          <a:endParaRPr lang="el-GR"/>
        </a:p>
      </dgm:t>
    </dgm:pt>
    <dgm:pt modelId="{6EEBB929-999F-4204-96DD-8CFCECD84718}" type="pres">
      <dgm:prSet presAssocID="{D2C283C8-D913-44E5-82EC-E900D474EBC8}" presName="childText" presStyleLbl="bgAcc1" presStyleIdx="0" presStyleCnt="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1107402-7AD5-4F85-8CB9-B94E872FDCDB}" type="pres">
      <dgm:prSet presAssocID="{EA1C0B9D-1FD4-4B21-A825-87262C679292}" presName="Name13" presStyleLbl="parChTrans1D2" presStyleIdx="1" presStyleCnt="10"/>
      <dgm:spPr/>
      <dgm:t>
        <a:bodyPr/>
        <a:lstStyle/>
        <a:p>
          <a:endParaRPr lang="el-GR"/>
        </a:p>
      </dgm:t>
    </dgm:pt>
    <dgm:pt modelId="{8D4C58FC-9375-43F2-99ED-5FC2462BC2CD}" type="pres">
      <dgm:prSet presAssocID="{19992B47-F251-40AB-B8F3-C533F63F88DB}" presName="childText" presStyleLbl="bgAcc1" presStyleIdx="1" presStyleCnt="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9EBD6C3-EC91-470B-92B5-D83A09762BE2}" type="pres">
      <dgm:prSet presAssocID="{6178A503-4C1A-45FD-BA6D-C702984A7563}" presName="Name13" presStyleLbl="parChTrans1D2" presStyleIdx="2" presStyleCnt="10"/>
      <dgm:spPr/>
      <dgm:t>
        <a:bodyPr/>
        <a:lstStyle/>
        <a:p>
          <a:endParaRPr lang="el-GR"/>
        </a:p>
      </dgm:t>
    </dgm:pt>
    <dgm:pt modelId="{BD4D2F2A-ED99-4D50-B58E-15B5B19D4313}" type="pres">
      <dgm:prSet presAssocID="{A671228C-84FB-4DE7-95BD-C51E7F72035F}" presName="childText" presStyleLbl="bgAcc1" presStyleIdx="2" presStyleCnt="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108499C-0044-468E-A970-ED63EC23259C}" type="pres">
      <dgm:prSet presAssocID="{6DAB398E-887A-4A48-B6CC-4694427885DF}" presName="root" presStyleCnt="0"/>
      <dgm:spPr/>
    </dgm:pt>
    <dgm:pt modelId="{FE079BC7-05A1-4A6C-9CD4-860666140F0A}" type="pres">
      <dgm:prSet presAssocID="{6DAB398E-887A-4A48-B6CC-4694427885DF}" presName="rootComposite" presStyleCnt="0"/>
      <dgm:spPr/>
    </dgm:pt>
    <dgm:pt modelId="{9AF3A286-BDBD-4D94-8E05-40BEBFE08982}" type="pres">
      <dgm:prSet presAssocID="{6DAB398E-887A-4A48-B6CC-4694427885DF}" presName="rootText" presStyleLbl="node1" presStyleIdx="1" presStyleCnt="3"/>
      <dgm:spPr/>
      <dgm:t>
        <a:bodyPr/>
        <a:lstStyle/>
        <a:p>
          <a:endParaRPr lang="el-GR"/>
        </a:p>
      </dgm:t>
    </dgm:pt>
    <dgm:pt modelId="{43C42DA6-C684-4024-9C57-D0587C37C16D}" type="pres">
      <dgm:prSet presAssocID="{6DAB398E-887A-4A48-B6CC-4694427885DF}" presName="rootConnector" presStyleLbl="node1" presStyleIdx="1" presStyleCnt="3"/>
      <dgm:spPr/>
      <dgm:t>
        <a:bodyPr/>
        <a:lstStyle/>
        <a:p>
          <a:endParaRPr lang="el-GR"/>
        </a:p>
      </dgm:t>
    </dgm:pt>
    <dgm:pt modelId="{7E442F3C-2C6F-49B5-9C61-0EB2579623AD}" type="pres">
      <dgm:prSet presAssocID="{6DAB398E-887A-4A48-B6CC-4694427885DF}" presName="childShape" presStyleCnt="0"/>
      <dgm:spPr/>
    </dgm:pt>
    <dgm:pt modelId="{ADDA3D0E-A862-4E20-AD94-4C867E3F9E13}" type="pres">
      <dgm:prSet presAssocID="{A138C854-E3CD-47A7-AC5C-9FBBBC218C3A}" presName="Name13" presStyleLbl="parChTrans1D2" presStyleIdx="3" presStyleCnt="10"/>
      <dgm:spPr/>
      <dgm:t>
        <a:bodyPr/>
        <a:lstStyle/>
        <a:p>
          <a:endParaRPr lang="el-GR"/>
        </a:p>
      </dgm:t>
    </dgm:pt>
    <dgm:pt modelId="{88039C2B-8CF6-44A9-9437-A8834069B56C}" type="pres">
      <dgm:prSet presAssocID="{823BF073-9F28-41E1-AEC8-890D9CEC9471}" presName="childText" presStyleLbl="bgAcc1" presStyleIdx="3" presStyleCnt="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095C678-4C5E-4ABB-814B-B5AEA34B6EBC}" type="pres">
      <dgm:prSet presAssocID="{212478CB-4910-4ECA-8F85-63F804F0DADE}" presName="Name13" presStyleLbl="parChTrans1D2" presStyleIdx="4" presStyleCnt="10"/>
      <dgm:spPr/>
      <dgm:t>
        <a:bodyPr/>
        <a:lstStyle/>
        <a:p>
          <a:endParaRPr lang="el-GR"/>
        </a:p>
      </dgm:t>
    </dgm:pt>
    <dgm:pt modelId="{F3FA66D2-43FC-42E3-BEFB-53A4EADC189E}" type="pres">
      <dgm:prSet presAssocID="{CB0B6B15-A988-4E7E-8B32-5799325D094E}" presName="childText" presStyleLbl="bgAcc1" presStyleIdx="4" presStyleCnt="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A15B45D-A8A6-42FC-84DD-519A9C4FF593}" type="pres">
      <dgm:prSet presAssocID="{44ED9530-7AD3-4255-937B-A58BCDE3F650}" presName="Name13" presStyleLbl="parChTrans1D2" presStyleIdx="5" presStyleCnt="10"/>
      <dgm:spPr/>
      <dgm:t>
        <a:bodyPr/>
        <a:lstStyle/>
        <a:p>
          <a:endParaRPr lang="el-GR"/>
        </a:p>
      </dgm:t>
    </dgm:pt>
    <dgm:pt modelId="{9D82B262-9976-42DF-9668-5769388A17A4}" type="pres">
      <dgm:prSet presAssocID="{C8814704-537C-42AE-A122-7DD43B255F16}" presName="childText" presStyleLbl="bgAcc1" presStyleIdx="5" presStyleCnt="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2D42110-726A-4A4E-BE6C-04F3BDFE6510}" type="pres">
      <dgm:prSet presAssocID="{EF2D83FC-95C1-4BE7-B50B-E3A5FB0F9A1D}" presName="root" presStyleCnt="0"/>
      <dgm:spPr/>
    </dgm:pt>
    <dgm:pt modelId="{89A8BD13-ECC5-4CC9-BE6C-C221D718F1A9}" type="pres">
      <dgm:prSet presAssocID="{EF2D83FC-95C1-4BE7-B50B-E3A5FB0F9A1D}" presName="rootComposite" presStyleCnt="0"/>
      <dgm:spPr/>
    </dgm:pt>
    <dgm:pt modelId="{CF65FB08-CC06-401D-AEBB-45BBDCB26219}" type="pres">
      <dgm:prSet presAssocID="{EF2D83FC-95C1-4BE7-B50B-E3A5FB0F9A1D}" presName="rootText" presStyleLbl="node1" presStyleIdx="2" presStyleCnt="3"/>
      <dgm:spPr/>
      <dgm:t>
        <a:bodyPr/>
        <a:lstStyle/>
        <a:p>
          <a:endParaRPr lang="el-GR"/>
        </a:p>
      </dgm:t>
    </dgm:pt>
    <dgm:pt modelId="{A9799D70-CC12-40EB-9301-FD9EBC7A4253}" type="pres">
      <dgm:prSet presAssocID="{EF2D83FC-95C1-4BE7-B50B-E3A5FB0F9A1D}" presName="rootConnector" presStyleLbl="node1" presStyleIdx="2" presStyleCnt="3"/>
      <dgm:spPr/>
      <dgm:t>
        <a:bodyPr/>
        <a:lstStyle/>
        <a:p>
          <a:endParaRPr lang="el-GR"/>
        </a:p>
      </dgm:t>
    </dgm:pt>
    <dgm:pt modelId="{1D4FCBA0-CF7E-4B5E-BB60-ACD5ACC2747C}" type="pres">
      <dgm:prSet presAssocID="{EF2D83FC-95C1-4BE7-B50B-E3A5FB0F9A1D}" presName="childShape" presStyleCnt="0"/>
      <dgm:spPr/>
    </dgm:pt>
    <dgm:pt modelId="{4E8DFEB4-E3D4-441C-BC0D-4706426237F1}" type="pres">
      <dgm:prSet presAssocID="{A4F4A199-608D-4925-BD56-C79919DCB12F}" presName="Name13" presStyleLbl="parChTrans1D2" presStyleIdx="6" presStyleCnt="10"/>
      <dgm:spPr/>
      <dgm:t>
        <a:bodyPr/>
        <a:lstStyle/>
        <a:p>
          <a:endParaRPr lang="el-GR"/>
        </a:p>
      </dgm:t>
    </dgm:pt>
    <dgm:pt modelId="{52F7A59B-FEF7-4BB4-B7E9-24F7F2E80696}" type="pres">
      <dgm:prSet presAssocID="{71AE297D-8D79-4D03-8D62-916E67985BC6}" presName="childText" presStyleLbl="bgAcc1" presStyleIdx="6" presStyleCnt="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3D51E82-5A1C-4CA5-91B6-61CA10073246}" type="pres">
      <dgm:prSet presAssocID="{6C0B71B2-0A9E-4749-BC27-BC510A91A769}" presName="Name13" presStyleLbl="parChTrans1D2" presStyleIdx="7" presStyleCnt="10"/>
      <dgm:spPr/>
      <dgm:t>
        <a:bodyPr/>
        <a:lstStyle/>
        <a:p>
          <a:endParaRPr lang="el-GR"/>
        </a:p>
      </dgm:t>
    </dgm:pt>
    <dgm:pt modelId="{F3D8E3C4-E2CD-4CD9-A0D6-593D63ACBD68}" type="pres">
      <dgm:prSet presAssocID="{2AB60D50-1EB3-4E00-BCAF-AAAEAE5055F2}" presName="childText" presStyleLbl="bgAcc1" presStyleIdx="7" presStyleCnt="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9203980-6AF8-42FF-9F9C-C3598FB6200C}" type="pres">
      <dgm:prSet presAssocID="{E02259E8-6832-4831-8F63-1CCF5710E07A}" presName="Name13" presStyleLbl="parChTrans1D2" presStyleIdx="8" presStyleCnt="10"/>
      <dgm:spPr/>
      <dgm:t>
        <a:bodyPr/>
        <a:lstStyle/>
        <a:p>
          <a:endParaRPr lang="el-GR"/>
        </a:p>
      </dgm:t>
    </dgm:pt>
    <dgm:pt modelId="{761DE5A6-2A68-4E96-BA1B-7B734D54DCEC}" type="pres">
      <dgm:prSet presAssocID="{F59663C0-7735-4E42-A1C8-1C91EB610CC1}" presName="childText" presStyleLbl="bgAcc1" presStyleIdx="8" presStyleCnt="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C4D746A-EE8E-4D94-9AA8-7CF1FC702423}" type="pres">
      <dgm:prSet presAssocID="{78F2FDC2-9230-4A67-959B-8C60C928A5B8}" presName="Name13" presStyleLbl="parChTrans1D2" presStyleIdx="9" presStyleCnt="10"/>
      <dgm:spPr/>
      <dgm:t>
        <a:bodyPr/>
        <a:lstStyle/>
        <a:p>
          <a:endParaRPr lang="el-GR"/>
        </a:p>
      </dgm:t>
    </dgm:pt>
    <dgm:pt modelId="{AA6AA13E-0200-4D97-B9E4-E3E1D11DCCEA}" type="pres">
      <dgm:prSet presAssocID="{AB9AE209-954B-4676-BDE1-7CD412C14616}" presName="childText" presStyleLbl="bgAcc1" presStyleIdx="9" presStyleCnt="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B9149625-F7AF-4129-9B6B-EDD2A030FBF1}" type="presOf" srcId="{EF2D83FC-95C1-4BE7-B50B-E3A5FB0F9A1D}" destId="{A9799D70-CC12-40EB-9301-FD9EBC7A4253}" srcOrd="1" destOrd="0" presId="urn:microsoft.com/office/officeart/2005/8/layout/hierarchy3"/>
    <dgm:cxn modelId="{901F3854-1950-47DA-AC61-6F51D7111A77}" type="presOf" srcId="{EF2D83FC-95C1-4BE7-B50B-E3A5FB0F9A1D}" destId="{CF65FB08-CC06-401D-AEBB-45BBDCB26219}" srcOrd="0" destOrd="0" presId="urn:microsoft.com/office/officeart/2005/8/layout/hierarchy3"/>
    <dgm:cxn modelId="{F2778BE6-F4A6-4B15-9000-AD0F61F1418E}" type="presOf" srcId="{A138C854-E3CD-47A7-AC5C-9FBBBC218C3A}" destId="{ADDA3D0E-A862-4E20-AD94-4C867E3F9E13}" srcOrd="0" destOrd="0" presId="urn:microsoft.com/office/officeart/2005/8/layout/hierarchy3"/>
    <dgm:cxn modelId="{A12FD457-99DD-40DC-8898-110F8BA61798}" type="presOf" srcId="{AB9AE209-954B-4676-BDE1-7CD412C14616}" destId="{AA6AA13E-0200-4D97-B9E4-E3E1D11DCCEA}" srcOrd="0" destOrd="0" presId="urn:microsoft.com/office/officeart/2005/8/layout/hierarchy3"/>
    <dgm:cxn modelId="{AA88DA37-64AF-40E7-AE8A-228D1C6B4F39}" type="presOf" srcId="{6C0B71B2-0A9E-4749-BC27-BC510A91A769}" destId="{E3D51E82-5A1C-4CA5-91B6-61CA10073246}" srcOrd="0" destOrd="0" presId="urn:microsoft.com/office/officeart/2005/8/layout/hierarchy3"/>
    <dgm:cxn modelId="{FA65CB3F-DA4F-4C95-98FD-8497186E2015}" type="presOf" srcId="{EA1C0B9D-1FD4-4B21-A825-87262C679292}" destId="{B1107402-7AD5-4F85-8CB9-B94E872FDCDB}" srcOrd="0" destOrd="0" presId="urn:microsoft.com/office/officeart/2005/8/layout/hierarchy3"/>
    <dgm:cxn modelId="{8CE89667-69D9-4DDB-ADD0-D2A6E42C9E59}" type="presOf" srcId="{6DAB398E-887A-4A48-B6CC-4694427885DF}" destId="{9AF3A286-BDBD-4D94-8E05-40BEBFE08982}" srcOrd="0" destOrd="0" presId="urn:microsoft.com/office/officeart/2005/8/layout/hierarchy3"/>
    <dgm:cxn modelId="{5E5CC7B7-86C9-4B65-9881-12D530B88D1D}" srcId="{1576E2B0-612E-4106-94F1-24CCD1CA4AB8}" destId="{A671228C-84FB-4DE7-95BD-C51E7F72035F}" srcOrd="2" destOrd="0" parTransId="{6178A503-4C1A-45FD-BA6D-C702984A7563}" sibTransId="{9CAF2AE2-194E-494B-9132-DBA3BCC76BB0}"/>
    <dgm:cxn modelId="{141B607E-BA45-4039-9D76-5554D989E8AA}" type="presOf" srcId="{CB0B6B15-A988-4E7E-8B32-5799325D094E}" destId="{F3FA66D2-43FC-42E3-BEFB-53A4EADC189E}" srcOrd="0" destOrd="0" presId="urn:microsoft.com/office/officeart/2005/8/layout/hierarchy3"/>
    <dgm:cxn modelId="{C6A62328-BAD8-42BA-8868-626E9424584E}" srcId="{6DAB398E-887A-4A48-B6CC-4694427885DF}" destId="{823BF073-9F28-41E1-AEC8-890D9CEC9471}" srcOrd="0" destOrd="0" parTransId="{A138C854-E3CD-47A7-AC5C-9FBBBC218C3A}" sibTransId="{608DE6A9-7985-453F-93A3-51A7A6E079D9}"/>
    <dgm:cxn modelId="{F21B0186-024A-476E-B296-7A9B5D9EC10B}" type="presOf" srcId="{212478CB-4910-4ECA-8F85-63F804F0DADE}" destId="{3095C678-4C5E-4ABB-814B-B5AEA34B6EBC}" srcOrd="0" destOrd="0" presId="urn:microsoft.com/office/officeart/2005/8/layout/hierarchy3"/>
    <dgm:cxn modelId="{70B0159D-59D7-476B-A495-9B2075F0AAA0}" type="presOf" srcId="{F59663C0-7735-4E42-A1C8-1C91EB610CC1}" destId="{761DE5A6-2A68-4E96-BA1B-7B734D54DCEC}" srcOrd="0" destOrd="0" presId="urn:microsoft.com/office/officeart/2005/8/layout/hierarchy3"/>
    <dgm:cxn modelId="{24374DA7-1D83-44D9-9339-AB1E20C3A25B}" type="presOf" srcId="{823BF073-9F28-41E1-AEC8-890D9CEC9471}" destId="{88039C2B-8CF6-44A9-9437-A8834069B56C}" srcOrd="0" destOrd="0" presId="urn:microsoft.com/office/officeart/2005/8/layout/hierarchy3"/>
    <dgm:cxn modelId="{D56CCCE9-FDE1-4490-ADB4-C81C5D0533BF}" srcId="{EF2D83FC-95C1-4BE7-B50B-E3A5FB0F9A1D}" destId="{F59663C0-7735-4E42-A1C8-1C91EB610CC1}" srcOrd="2" destOrd="0" parTransId="{E02259E8-6832-4831-8F63-1CCF5710E07A}" sibTransId="{AD2F7A8D-E177-421F-8E91-E085A291A817}"/>
    <dgm:cxn modelId="{BA56C2CC-2D64-4BC3-9291-055057D0E727}" type="presOf" srcId="{C8814704-537C-42AE-A122-7DD43B255F16}" destId="{9D82B262-9976-42DF-9668-5769388A17A4}" srcOrd="0" destOrd="0" presId="urn:microsoft.com/office/officeart/2005/8/layout/hierarchy3"/>
    <dgm:cxn modelId="{F5B21F64-1D4F-4036-9C3E-56A209DF5296}" srcId="{EF2D83FC-95C1-4BE7-B50B-E3A5FB0F9A1D}" destId="{AB9AE209-954B-4676-BDE1-7CD412C14616}" srcOrd="3" destOrd="0" parTransId="{78F2FDC2-9230-4A67-959B-8C60C928A5B8}" sibTransId="{892A316A-36AB-46B6-92A2-F18E6CCB4E6F}"/>
    <dgm:cxn modelId="{236AF951-510B-487B-A475-A0A42BC19264}" srcId="{1576E2B0-612E-4106-94F1-24CCD1CA4AB8}" destId="{19992B47-F251-40AB-B8F3-C533F63F88DB}" srcOrd="1" destOrd="0" parTransId="{EA1C0B9D-1FD4-4B21-A825-87262C679292}" sibTransId="{C1D59874-D711-4C7F-AA56-55729AC36AD7}"/>
    <dgm:cxn modelId="{9145EF2E-6BD2-44CB-A3BF-4E684A788C68}" srcId="{7CD06848-8FD2-4716-A816-619F9023CAB6}" destId="{6DAB398E-887A-4A48-B6CC-4694427885DF}" srcOrd="1" destOrd="0" parTransId="{AA94BC44-34C2-4949-BEF5-34EB25E497EA}" sibTransId="{7C2BBC48-3CCD-47D1-9F41-2B59620082F7}"/>
    <dgm:cxn modelId="{CB240BE7-9B54-4AC3-9660-BDE5C7E75806}" type="presOf" srcId="{1576E2B0-612E-4106-94F1-24CCD1CA4AB8}" destId="{05D85104-420A-494B-B76B-FAE583058506}" srcOrd="1" destOrd="0" presId="urn:microsoft.com/office/officeart/2005/8/layout/hierarchy3"/>
    <dgm:cxn modelId="{DA1F3FDA-9639-4346-A6FB-A7ACA44E4CBE}" type="presOf" srcId="{71AE297D-8D79-4D03-8D62-916E67985BC6}" destId="{52F7A59B-FEF7-4BB4-B7E9-24F7F2E80696}" srcOrd="0" destOrd="0" presId="urn:microsoft.com/office/officeart/2005/8/layout/hierarchy3"/>
    <dgm:cxn modelId="{C2F6DD2D-6394-4EAB-87EF-60674C8F0553}" type="presOf" srcId="{6EE1C29C-1741-41FB-B19D-5D7668FC98CE}" destId="{412E3E2B-A388-4DC7-80A8-00C7C1201FBB}" srcOrd="0" destOrd="0" presId="urn:microsoft.com/office/officeart/2005/8/layout/hierarchy3"/>
    <dgm:cxn modelId="{05EB8572-A6C5-4E2B-89CC-9D293E0B90EB}" srcId="{EF2D83FC-95C1-4BE7-B50B-E3A5FB0F9A1D}" destId="{2AB60D50-1EB3-4E00-BCAF-AAAEAE5055F2}" srcOrd="1" destOrd="0" parTransId="{6C0B71B2-0A9E-4749-BC27-BC510A91A769}" sibTransId="{2F2A3762-BF0A-4853-8788-5A726F486240}"/>
    <dgm:cxn modelId="{193FB0B1-3108-475C-B842-CBDA5B1E89D5}" type="presOf" srcId="{19992B47-F251-40AB-B8F3-C533F63F88DB}" destId="{8D4C58FC-9375-43F2-99ED-5FC2462BC2CD}" srcOrd="0" destOrd="0" presId="urn:microsoft.com/office/officeart/2005/8/layout/hierarchy3"/>
    <dgm:cxn modelId="{9613CC47-7AEE-4BD4-A405-B611DAB53637}" srcId="{7CD06848-8FD2-4716-A816-619F9023CAB6}" destId="{1576E2B0-612E-4106-94F1-24CCD1CA4AB8}" srcOrd="0" destOrd="0" parTransId="{0B79358F-D853-4259-AA69-EED7CAF901E7}" sibTransId="{3C1ECC96-40D2-402D-B620-EF3087C1F149}"/>
    <dgm:cxn modelId="{DB2F8906-41CE-4644-82F3-153841904E21}" srcId="{1576E2B0-612E-4106-94F1-24CCD1CA4AB8}" destId="{D2C283C8-D913-44E5-82EC-E900D474EBC8}" srcOrd="0" destOrd="0" parTransId="{6EE1C29C-1741-41FB-B19D-5D7668FC98CE}" sibTransId="{EF5CB88B-5FA0-4DB7-AEE5-AFC05DCF5E40}"/>
    <dgm:cxn modelId="{22FA89A2-0D06-4B8A-B525-40D7D4B175E1}" type="presOf" srcId="{A4F4A199-608D-4925-BD56-C79919DCB12F}" destId="{4E8DFEB4-E3D4-441C-BC0D-4706426237F1}" srcOrd="0" destOrd="0" presId="urn:microsoft.com/office/officeart/2005/8/layout/hierarchy3"/>
    <dgm:cxn modelId="{6EED0101-D499-4231-8D1E-53AB365833B8}" type="presOf" srcId="{E02259E8-6832-4831-8F63-1CCF5710E07A}" destId="{A9203980-6AF8-42FF-9F9C-C3598FB6200C}" srcOrd="0" destOrd="0" presId="urn:microsoft.com/office/officeart/2005/8/layout/hierarchy3"/>
    <dgm:cxn modelId="{BFA3ED03-08BC-433C-BD91-4F27860812C2}" type="presOf" srcId="{2AB60D50-1EB3-4E00-BCAF-AAAEAE5055F2}" destId="{F3D8E3C4-E2CD-4CD9-A0D6-593D63ACBD68}" srcOrd="0" destOrd="0" presId="urn:microsoft.com/office/officeart/2005/8/layout/hierarchy3"/>
    <dgm:cxn modelId="{0E12C56A-F2C5-4C92-912E-EA9CEDD9A995}" srcId="{7CD06848-8FD2-4716-A816-619F9023CAB6}" destId="{EF2D83FC-95C1-4BE7-B50B-E3A5FB0F9A1D}" srcOrd="2" destOrd="0" parTransId="{20CF27BB-FF53-4058-AEBC-7F785E0C5900}" sibTransId="{6D07E1A8-0E6B-4DD1-8E4B-3A084127C4F9}"/>
    <dgm:cxn modelId="{4A5C9012-AFED-4A10-B788-F078ED7D3C7E}" type="presOf" srcId="{A671228C-84FB-4DE7-95BD-C51E7F72035F}" destId="{BD4D2F2A-ED99-4D50-B58E-15B5B19D4313}" srcOrd="0" destOrd="0" presId="urn:microsoft.com/office/officeart/2005/8/layout/hierarchy3"/>
    <dgm:cxn modelId="{91045C12-39A2-4609-892B-B10CEB9155EE}" type="presOf" srcId="{7CD06848-8FD2-4716-A816-619F9023CAB6}" destId="{943370C5-A42B-4EF7-8E86-AFD9984B70D8}" srcOrd="0" destOrd="0" presId="urn:microsoft.com/office/officeart/2005/8/layout/hierarchy3"/>
    <dgm:cxn modelId="{B2DD0BD2-9770-4C7D-9031-681CC8E30326}" type="presOf" srcId="{44ED9530-7AD3-4255-937B-A58BCDE3F650}" destId="{7A15B45D-A8A6-42FC-84DD-519A9C4FF593}" srcOrd="0" destOrd="0" presId="urn:microsoft.com/office/officeart/2005/8/layout/hierarchy3"/>
    <dgm:cxn modelId="{62B11D7F-CC70-47CA-85EA-A7389B8E16F5}" type="presOf" srcId="{6DAB398E-887A-4A48-B6CC-4694427885DF}" destId="{43C42DA6-C684-4024-9C57-D0587C37C16D}" srcOrd="1" destOrd="0" presId="urn:microsoft.com/office/officeart/2005/8/layout/hierarchy3"/>
    <dgm:cxn modelId="{914F1F4C-E9B9-4F4D-AD6A-DB706C93A1A9}" type="presOf" srcId="{6178A503-4C1A-45FD-BA6D-C702984A7563}" destId="{89EBD6C3-EC91-470B-92B5-D83A09762BE2}" srcOrd="0" destOrd="0" presId="urn:microsoft.com/office/officeart/2005/8/layout/hierarchy3"/>
    <dgm:cxn modelId="{6AE6AD46-11FC-4815-9387-3243137EBCB3}" type="presOf" srcId="{D2C283C8-D913-44E5-82EC-E900D474EBC8}" destId="{6EEBB929-999F-4204-96DD-8CFCECD84718}" srcOrd="0" destOrd="0" presId="urn:microsoft.com/office/officeart/2005/8/layout/hierarchy3"/>
    <dgm:cxn modelId="{494A78C5-6169-47CC-8527-CBCA48B8C39B}" type="presOf" srcId="{1576E2B0-612E-4106-94F1-24CCD1CA4AB8}" destId="{B5D07C0F-A137-4A87-85AC-31E1D07C72F5}" srcOrd="0" destOrd="0" presId="urn:microsoft.com/office/officeart/2005/8/layout/hierarchy3"/>
    <dgm:cxn modelId="{8A9C48E1-2808-4058-AFFC-9461BC20B8E9}" srcId="{6DAB398E-887A-4A48-B6CC-4694427885DF}" destId="{CB0B6B15-A988-4E7E-8B32-5799325D094E}" srcOrd="1" destOrd="0" parTransId="{212478CB-4910-4ECA-8F85-63F804F0DADE}" sibTransId="{942D288B-16D2-44D6-BF09-DB62109923AD}"/>
    <dgm:cxn modelId="{5287E83E-3A4B-4CD9-9E18-93267A79250C}" srcId="{6DAB398E-887A-4A48-B6CC-4694427885DF}" destId="{C8814704-537C-42AE-A122-7DD43B255F16}" srcOrd="2" destOrd="0" parTransId="{44ED9530-7AD3-4255-937B-A58BCDE3F650}" sibTransId="{CDE62E40-0939-4CB5-BA8D-95E7A779A4CF}"/>
    <dgm:cxn modelId="{1E6619F2-53E5-495D-9278-A7400B42A568}" srcId="{EF2D83FC-95C1-4BE7-B50B-E3A5FB0F9A1D}" destId="{71AE297D-8D79-4D03-8D62-916E67985BC6}" srcOrd="0" destOrd="0" parTransId="{A4F4A199-608D-4925-BD56-C79919DCB12F}" sibTransId="{B9638576-7043-4F67-9CD9-5FEC09464701}"/>
    <dgm:cxn modelId="{1A3F76FD-A2AE-4864-897E-7DCDD4E1D01A}" type="presOf" srcId="{78F2FDC2-9230-4A67-959B-8C60C928A5B8}" destId="{FC4D746A-EE8E-4D94-9AA8-7CF1FC702423}" srcOrd="0" destOrd="0" presId="urn:microsoft.com/office/officeart/2005/8/layout/hierarchy3"/>
    <dgm:cxn modelId="{DC60A83F-7009-4CD8-BAED-5460496F7144}" type="presParOf" srcId="{943370C5-A42B-4EF7-8E86-AFD9984B70D8}" destId="{A7F3F599-6325-4DEA-B343-5E5E0A792BD8}" srcOrd="0" destOrd="0" presId="urn:microsoft.com/office/officeart/2005/8/layout/hierarchy3"/>
    <dgm:cxn modelId="{5BD1C712-1AD6-4617-8198-0A77CEA26CF3}" type="presParOf" srcId="{A7F3F599-6325-4DEA-B343-5E5E0A792BD8}" destId="{2AC14E65-0614-4ED6-9479-0D98A2304000}" srcOrd="0" destOrd="0" presId="urn:microsoft.com/office/officeart/2005/8/layout/hierarchy3"/>
    <dgm:cxn modelId="{1BA34B69-181E-4660-8E6D-8E39A6E8C26C}" type="presParOf" srcId="{2AC14E65-0614-4ED6-9479-0D98A2304000}" destId="{B5D07C0F-A137-4A87-85AC-31E1D07C72F5}" srcOrd="0" destOrd="0" presId="urn:microsoft.com/office/officeart/2005/8/layout/hierarchy3"/>
    <dgm:cxn modelId="{C2BD0E07-010B-4E5A-B22E-A4A11D0D5B49}" type="presParOf" srcId="{2AC14E65-0614-4ED6-9479-0D98A2304000}" destId="{05D85104-420A-494B-B76B-FAE583058506}" srcOrd="1" destOrd="0" presId="urn:microsoft.com/office/officeart/2005/8/layout/hierarchy3"/>
    <dgm:cxn modelId="{2AC5E3EB-9B41-45DA-AEF5-37F514B2000E}" type="presParOf" srcId="{A7F3F599-6325-4DEA-B343-5E5E0A792BD8}" destId="{52FE724D-1C1D-48BC-B31C-8831E802CB6E}" srcOrd="1" destOrd="0" presId="urn:microsoft.com/office/officeart/2005/8/layout/hierarchy3"/>
    <dgm:cxn modelId="{CD731B27-9573-433F-ABB3-8853B1D66A2B}" type="presParOf" srcId="{52FE724D-1C1D-48BC-B31C-8831E802CB6E}" destId="{412E3E2B-A388-4DC7-80A8-00C7C1201FBB}" srcOrd="0" destOrd="0" presId="urn:microsoft.com/office/officeart/2005/8/layout/hierarchy3"/>
    <dgm:cxn modelId="{2080FF5B-D5FC-4ACC-B754-6E711334D2FD}" type="presParOf" srcId="{52FE724D-1C1D-48BC-B31C-8831E802CB6E}" destId="{6EEBB929-999F-4204-96DD-8CFCECD84718}" srcOrd="1" destOrd="0" presId="urn:microsoft.com/office/officeart/2005/8/layout/hierarchy3"/>
    <dgm:cxn modelId="{1B9A45DC-E2D6-4C31-92B2-DBE77A8186A5}" type="presParOf" srcId="{52FE724D-1C1D-48BC-B31C-8831E802CB6E}" destId="{B1107402-7AD5-4F85-8CB9-B94E872FDCDB}" srcOrd="2" destOrd="0" presId="urn:microsoft.com/office/officeart/2005/8/layout/hierarchy3"/>
    <dgm:cxn modelId="{990B92BF-A710-4CE4-8A37-EA7FAA49B42A}" type="presParOf" srcId="{52FE724D-1C1D-48BC-B31C-8831E802CB6E}" destId="{8D4C58FC-9375-43F2-99ED-5FC2462BC2CD}" srcOrd="3" destOrd="0" presId="urn:microsoft.com/office/officeart/2005/8/layout/hierarchy3"/>
    <dgm:cxn modelId="{B9CF4B96-6A41-4988-A96A-EBA04EF8CD0D}" type="presParOf" srcId="{52FE724D-1C1D-48BC-B31C-8831E802CB6E}" destId="{89EBD6C3-EC91-470B-92B5-D83A09762BE2}" srcOrd="4" destOrd="0" presId="urn:microsoft.com/office/officeart/2005/8/layout/hierarchy3"/>
    <dgm:cxn modelId="{5E76827D-6A56-4430-BB61-D104C13D241D}" type="presParOf" srcId="{52FE724D-1C1D-48BC-B31C-8831E802CB6E}" destId="{BD4D2F2A-ED99-4D50-B58E-15B5B19D4313}" srcOrd="5" destOrd="0" presId="urn:microsoft.com/office/officeart/2005/8/layout/hierarchy3"/>
    <dgm:cxn modelId="{3659E164-0443-4D50-B34A-4DC768F045DE}" type="presParOf" srcId="{943370C5-A42B-4EF7-8E86-AFD9984B70D8}" destId="{3108499C-0044-468E-A970-ED63EC23259C}" srcOrd="1" destOrd="0" presId="urn:microsoft.com/office/officeart/2005/8/layout/hierarchy3"/>
    <dgm:cxn modelId="{CF6C6F9D-8AB6-4FA1-8513-93809EF0CE3C}" type="presParOf" srcId="{3108499C-0044-468E-A970-ED63EC23259C}" destId="{FE079BC7-05A1-4A6C-9CD4-860666140F0A}" srcOrd="0" destOrd="0" presId="urn:microsoft.com/office/officeart/2005/8/layout/hierarchy3"/>
    <dgm:cxn modelId="{E1DC5802-69C2-4AAB-A53E-70D045A09126}" type="presParOf" srcId="{FE079BC7-05A1-4A6C-9CD4-860666140F0A}" destId="{9AF3A286-BDBD-4D94-8E05-40BEBFE08982}" srcOrd="0" destOrd="0" presId="urn:microsoft.com/office/officeart/2005/8/layout/hierarchy3"/>
    <dgm:cxn modelId="{3B247897-B643-4614-95AC-9EE50096EC6F}" type="presParOf" srcId="{FE079BC7-05A1-4A6C-9CD4-860666140F0A}" destId="{43C42DA6-C684-4024-9C57-D0587C37C16D}" srcOrd="1" destOrd="0" presId="urn:microsoft.com/office/officeart/2005/8/layout/hierarchy3"/>
    <dgm:cxn modelId="{6D6E3D6D-781D-4CCA-BCEB-AD1CA7080C7B}" type="presParOf" srcId="{3108499C-0044-468E-A970-ED63EC23259C}" destId="{7E442F3C-2C6F-49B5-9C61-0EB2579623AD}" srcOrd="1" destOrd="0" presId="urn:microsoft.com/office/officeart/2005/8/layout/hierarchy3"/>
    <dgm:cxn modelId="{EB00EADF-D1E9-4C02-B330-C071543138A2}" type="presParOf" srcId="{7E442F3C-2C6F-49B5-9C61-0EB2579623AD}" destId="{ADDA3D0E-A862-4E20-AD94-4C867E3F9E13}" srcOrd="0" destOrd="0" presId="urn:microsoft.com/office/officeart/2005/8/layout/hierarchy3"/>
    <dgm:cxn modelId="{996F8EA1-B624-4E52-B0B0-F76047091B47}" type="presParOf" srcId="{7E442F3C-2C6F-49B5-9C61-0EB2579623AD}" destId="{88039C2B-8CF6-44A9-9437-A8834069B56C}" srcOrd="1" destOrd="0" presId="urn:microsoft.com/office/officeart/2005/8/layout/hierarchy3"/>
    <dgm:cxn modelId="{585BD545-0304-4E9B-B856-B5241D85CBDD}" type="presParOf" srcId="{7E442F3C-2C6F-49B5-9C61-0EB2579623AD}" destId="{3095C678-4C5E-4ABB-814B-B5AEA34B6EBC}" srcOrd="2" destOrd="0" presId="urn:microsoft.com/office/officeart/2005/8/layout/hierarchy3"/>
    <dgm:cxn modelId="{E0BEB4F5-6647-4C8A-8494-757DD5B57E78}" type="presParOf" srcId="{7E442F3C-2C6F-49B5-9C61-0EB2579623AD}" destId="{F3FA66D2-43FC-42E3-BEFB-53A4EADC189E}" srcOrd="3" destOrd="0" presId="urn:microsoft.com/office/officeart/2005/8/layout/hierarchy3"/>
    <dgm:cxn modelId="{684DBA24-5EA5-4DB6-A63A-B9108FAB37B2}" type="presParOf" srcId="{7E442F3C-2C6F-49B5-9C61-0EB2579623AD}" destId="{7A15B45D-A8A6-42FC-84DD-519A9C4FF593}" srcOrd="4" destOrd="0" presId="urn:microsoft.com/office/officeart/2005/8/layout/hierarchy3"/>
    <dgm:cxn modelId="{F6C223E4-20CF-4643-9E97-339F097D2704}" type="presParOf" srcId="{7E442F3C-2C6F-49B5-9C61-0EB2579623AD}" destId="{9D82B262-9976-42DF-9668-5769388A17A4}" srcOrd="5" destOrd="0" presId="urn:microsoft.com/office/officeart/2005/8/layout/hierarchy3"/>
    <dgm:cxn modelId="{4C01CE1F-A371-4FBB-B614-FB65A72BAC4C}" type="presParOf" srcId="{943370C5-A42B-4EF7-8E86-AFD9984B70D8}" destId="{12D42110-726A-4A4E-BE6C-04F3BDFE6510}" srcOrd="2" destOrd="0" presId="urn:microsoft.com/office/officeart/2005/8/layout/hierarchy3"/>
    <dgm:cxn modelId="{C0AC808D-3043-4614-AC57-7E7C741B67FD}" type="presParOf" srcId="{12D42110-726A-4A4E-BE6C-04F3BDFE6510}" destId="{89A8BD13-ECC5-4CC9-BE6C-C221D718F1A9}" srcOrd="0" destOrd="0" presId="urn:microsoft.com/office/officeart/2005/8/layout/hierarchy3"/>
    <dgm:cxn modelId="{2480B648-108E-4A0E-80E6-AB4543D40BA9}" type="presParOf" srcId="{89A8BD13-ECC5-4CC9-BE6C-C221D718F1A9}" destId="{CF65FB08-CC06-401D-AEBB-45BBDCB26219}" srcOrd="0" destOrd="0" presId="urn:microsoft.com/office/officeart/2005/8/layout/hierarchy3"/>
    <dgm:cxn modelId="{209AA1D7-8BE1-49F0-BBDB-0AA8E6599EC3}" type="presParOf" srcId="{89A8BD13-ECC5-4CC9-BE6C-C221D718F1A9}" destId="{A9799D70-CC12-40EB-9301-FD9EBC7A4253}" srcOrd="1" destOrd="0" presId="urn:microsoft.com/office/officeart/2005/8/layout/hierarchy3"/>
    <dgm:cxn modelId="{267F7281-A544-40C9-9AC5-7518F7DF7EA8}" type="presParOf" srcId="{12D42110-726A-4A4E-BE6C-04F3BDFE6510}" destId="{1D4FCBA0-CF7E-4B5E-BB60-ACD5ACC2747C}" srcOrd="1" destOrd="0" presId="urn:microsoft.com/office/officeart/2005/8/layout/hierarchy3"/>
    <dgm:cxn modelId="{35A84C6A-86F9-458F-A505-23908122FF58}" type="presParOf" srcId="{1D4FCBA0-CF7E-4B5E-BB60-ACD5ACC2747C}" destId="{4E8DFEB4-E3D4-441C-BC0D-4706426237F1}" srcOrd="0" destOrd="0" presId="urn:microsoft.com/office/officeart/2005/8/layout/hierarchy3"/>
    <dgm:cxn modelId="{500269F3-2BC1-4564-90DA-5B0A63871C75}" type="presParOf" srcId="{1D4FCBA0-CF7E-4B5E-BB60-ACD5ACC2747C}" destId="{52F7A59B-FEF7-4BB4-B7E9-24F7F2E80696}" srcOrd="1" destOrd="0" presId="urn:microsoft.com/office/officeart/2005/8/layout/hierarchy3"/>
    <dgm:cxn modelId="{849FA664-684F-459F-A973-1D0ABF467297}" type="presParOf" srcId="{1D4FCBA0-CF7E-4B5E-BB60-ACD5ACC2747C}" destId="{E3D51E82-5A1C-4CA5-91B6-61CA10073246}" srcOrd="2" destOrd="0" presId="urn:microsoft.com/office/officeart/2005/8/layout/hierarchy3"/>
    <dgm:cxn modelId="{C91F7ABF-CF40-4C69-9150-86CF046B7631}" type="presParOf" srcId="{1D4FCBA0-CF7E-4B5E-BB60-ACD5ACC2747C}" destId="{F3D8E3C4-E2CD-4CD9-A0D6-593D63ACBD68}" srcOrd="3" destOrd="0" presId="urn:microsoft.com/office/officeart/2005/8/layout/hierarchy3"/>
    <dgm:cxn modelId="{516694EE-80B5-4815-8F52-62C4962BB3A3}" type="presParOf" srcId="{1D4FCBA0-CF7E-4B5E-BB60-ACD5ACC2747C}" destId="{A9203980-6AF8-42FF-9F9C-C3598FB6200C}" srcOrd="4" destOrd="0" presId="urn:microsoft.com/office/officeart/2005/8/layout/hierarchy3"/>
    <dgm:cxn modelId="{AF20962D-AC18-47A5-BA25-2796EB0E2CB5}" type="presParOf" srcId="{1D4FCBA0-CF7E-4B5E-BB60-ACD5ACC2747C}" destId="{761DE5A6-2A68-4E96-BA1B-7B734D54DCEC}" srcOrd="5" destOrd="0" presId="urn:microsoft.com/office/officeart/2005/8/layout/hierarchy3"/>
    <dgm:cxn modelId="{EF201E36-D2C6-45AD-A7A1-E8A3CAF170C0}" type="presParOf" srcId="{1D4FCBA0-CF7E-4B5E-BB60-ACD5ACC2747C}" destId="{FC4D746A-EE8E-4D94-9AA8-7CF1FC702423}" srcOrd="6" destOrd="0" presId="urn:microsoft.com/office/officeart/2005/8/layout/hierarchy3"/>
    <dgm:cxn modelId="{6F2DC593-1653-4875-A024-EC2CC33712B7}" type="presParOf" srcId="{1D4FCBA0-CF7E-4B5E-BB60-ACD5ACC2747C}" destId="{AA6AA13E-0200-4D97-B9E4-E3E1D11DCCEA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1F0CF6-AD2B-44B7-B639-5476527BD4D8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24B695A9-3F3C-4A41-8249-1A50E4F92198}">
      <dgm:prSet phldrT="[Κείμενο]"/>
      <dgm:spPr/>
      <dgm:t>
        <a:bodyPr/>
        <a:lstStyle/>
        <a:p>
          <a:r>
            <a:rPr lang="el-GR"/>
            <a:t>σχολικό κλίμα</a:t>
          </a:r>
        </a:p>
      </dgm:t>
    </dgm:pt>
    <dgm:pt modelId="{BDFA1CED-F8B3-457C-9884-045894D34579}" type="parTrans" cxnId="{0E51E330-700E-482B-A4FE-C4E24AF47676}">
      <dgm:prSet/>
      <dgm:spPr/>
      <dgm:t>
        <a:bodyPr/>
        <a:lstStyle/>
        <a:p>
          <a:endParaRPr lang="el-GR"/>
        </a:p>
      </dgm:t>
    </dgm:pt>
    <dgm:pt modelId="{DFE19D54-5008-4B70-A313-5F7C1E0972C3}" type="sibTrans" cxnId="{0E51E330-700E-482B-A4FE-C4E24AF47676}">
      <dgm:prSet/>
      <dgm:spPr/>
      <dgm:t>
        <a:bodyPr/>
        <a:lstStyle/>
        <a:p>
          <a:endParaRPr lang="el-GR"/>
        </a:p>
      </dgm:t>
    </dgm:pt>
    <dgm:pt modelId="{26F87E71-E872-46BF-B570-0C8B1A145656}">
      <dgm:prSet phldrT="[Κείμενο]"/>
      <dgm:spPr/>
      <dgm:t>
        <a:bodyPr/>
        <a:lstStyle/>
        <a:p>
          <a:r>
            <a:rPr lang="el-GR" dirty="0"/>
            <a:t>Αειφόρο σχολείο</a:t>
          </a:r>
        </a:p>
        <a:p>
          <a:r>
            <a:rPr lang="el-GR" dirty="0"/>
            <a:t>ελκυστικό σχολείο που προάγει την ποιότητα ζωής </a:t>
          </a:r>
        </a:p>
      </dgm:t>
    </dgm:pt>
    <dgm:pt modelId="{B8C40E67-DFAD-4156-AE01-EE49DAABE03D}" type="parTrans" cxnId="{DEE67685-8870-48A9-A775-A4DFED8B6AF8}">
      <dgm:prSet/>
      <dgm:spPr/>
      <dgm:t>
        <a:bodyPr/>
        <a:lstStyle/>
        <a:p>
          <a:endParaRPr lang="el-GR"/>
        </a:p>
      </dgm:t>
    </dgm:pt>
    <dgm:pt modelId="{4B59B819-D7A4-4F6A-9BB5-3B81340F9AB6}" type="sibTrans" cxnId="{DEE67685-8870-48A9-A775-A4DFED8B6AF8}">
      <dgm:prSet/>
      <dgm:spPr/>
      <dgm:t>
        <a:bodyPr/>
        <a:lstStyle/>
        <a:p>
          <a:endParaRPr lang="el-GR"/>
        </a:p>
      </dgm:t>
    </dgm:pt>
    <dgm:pt modelId="{B16FB248-537D-4182-980C-555E2205933C}">
      <dgm:prSet phldrT="[Κείμενο]"/>
      <dgm:spPr/>
      <dgm:t>
        <a:bodyPr/>
        <a:lstStyle/>
        <a:p>
          <a:r>
            <a:rPr lang="el-GR"/>
            <a:t>συνεργασία όλων</a:t>
          </a:r>
        </a:p>
        <a:p>
          <a:r>
            <a:rPr lang="en-US"/>
            <a:t>whole school approach</a:t>
          </a:r>
          <a:endParaRPr lang="el-GR"/>
        </a:p>
      </dgm:t>
    </dgm:pt>
    <dgm:pt modelId="{03929C71-153C-4C87-9640-F19D706BBFEE}" type="parTrans" cxnId="{41E60A7A-06B9-4D36-9032-3200C3218953}">
      <dgm:prSet/>
      <dgm:spPr/>
      <dgm:t>
        <a:bodyPr/>
        <a:lstStyle/>
        <a:p>
          <a:endParaRPr lang="el-GR"/>
        </a:p>
      </dgm:t>
    </dgm:pt>
    <dgm:pt modelId="{600E98E1-203D-4BE7-92A8-0F8836C736EB}" type="sibTrans" cxnId="{41E60A7A-06B9-4D36-9032-3200C3218953}">
      <dgm:prSet/>
      <dgm:spPr/>
      <dgm:t>
        <a:bodyPr/>
        <a:lstStyle/>
        <a:p>
          <a:endParaRPr lang="el-GR"/>
        </a:p>
      </dgm:t>
    </dgm:pt>
    <dgm:pt modelId="{BB758CA2-E9F7-47C8-AA54-37B802F73585}">
      <dgm:prSet phldrT="[Κείμενο]"/>
      <dgm:spPr/>
      <dgm:t>
        <a:bodyPr/>
        <a:lstStyle/>
        <a:p>
          <a:r>
            <a:rPr lang="el-GR" dirty="0"/>
            <a:t>ενεργός εμπλοκή μαθητών/-τριών</a:t>
          </a:r>
        </a:p>
        <a:p>
          <a:r>
            <a:rPr lang="en-US" dirty="0"/>
            <a:t>agents of change</a:t>
          </a:r>
          <a:endParaRPr lang="el-GR" dirty="0"/>
        </a:p>
      </dgm:t>
    </dgm:pt>
    <dgm:pt modelId="{6C2DBDA4-3F5C-44F2-93FE-417451941377}" type="parTrans" cxnId="{D4083DC7-7A25-47F5-BEC1-D71DAE6FC49C}">
      <dgm:prSet/>
      <dgm:spPr/>
      <dgm:t>
        <a:bodyPr/>
        <a:lstStyle/>
        <a:p>
          <a:endParaRPr lang="el-GR"/>
        </a:p>
      </dgm:t>
    </dgm:pt>
    <dgm:pt modelId="{7206F968-285E-47EE-AE4C-317DD4C43DC5}" type="sibTrans" cxnId="{D4083DC7-7A25-47F5-BEC1-D71DAE6FC49C}">
      <dgm:prSet/>
      <dgm:spPr/>
      <dgm:t>
        <a:bodyPr/>
        <a:lstStyle/>
        <a:p>
          <a:endParaRPr lang="el-GR"/>
        </a:p>
      </dgm:t>
    </dgm:pt>
    <dgm:pt modelId="{D7D7D0A8-44A7-428B-BFA9-A27A38F24550}">
      <dgm:prSet phldrT="[Κείμενο]"/>
      <dgm:spPr/>
      <dgm:t>
        <a:bodyPr/>
        <a:lstStyle/>
        <a:p>
          <a:r>
            <a:rPr lang="el-GR" dirty="0"/>
            <a:t>κοινωνική δικαιοσύνη</a:t>
          </a:r>
        </a:p>
        <a:p>
          <a:r>
            <a:rPr lang="el-GR" dirty="0"/>
            <a:t>στη σχολική κοινότητα</a:t>
          </a:r>
        </a:p>
      </dgm:t>
    </dgm:pt>
    <dgm:pt modelId="{654A6FDB-23B3-45FF-8C03-A6DFE1C831AF}" type="parTrans" cxnId="{5FA30752-F45F-4E01-968B-2CAD88EEA3EE}">
      <dgm:prSet/>
      <dgm:spPr/>
      <dgm:t>
        <a:bodyPr/>
        <a:lstStyle/>
        <a:p>
          <a:endParaRPr lang="el-GR"/>
        </a:p>
      </dgm:t>
    </dgm:pt>
    <dgm:pt modelId="{94DBA606-5BD2-4601-9A9B-1BF419ED6E43}" type="sibTrans" cxnId="{5FA30752-F45F-4E01-968B-2CAD88EEA3EE}">
      <dgm:prSet/>
      <dgm:spPr/>
      <dgm:t>
        <a:bodyPr/>
        <a:lstStyle/>
        <a:p>
          <a:endParaRPr lang="el-GR"/>
        </a:p>
      </dgm:t>
    </dgm:pt>
    <dgm:pt modelId="{013AD724-E350-4EC0-A8A7-FE629FAF5528}" type="pres">
      <dgm:prSet presAssocID="{A41F0CF6-AD2B-44B7-B639-5476527BD4D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068C50D-698F-455E-A56B-D5563C7C2CE1}" type="pres">
      <dgm:prSet presAssocID="{24B695A9-3F3C-4A41-8249-1A50E4F92198}" presName="centerShape" presStyleLbl="node0" presStyleIdx="0" presStyleCnt="1"/>
      <dgm:spPr/>
      <dgm:t>
        <a:bodyPr/>
        <a:lstStyle/>
        <a:p>
          <a:endParaRPr lang="el-GR"/>
        </a:p>
      </dgm:t>
    </dgm:pt>
    <dgm:pt modelId="{E7FD0F6A-02A2-414F-AF8C-79B3C33FE188}" type="pres">
      <dgm:prSet presAssocID="{26F87E71-E872-46BF-B570-0C8B1A145656}" presName="node" presStyleLbl="node1" presStyleIdx="0" presStyleCnt="4" custScaleX="150673" custScaleY="12391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749526B-CB48-42CE-955F-999966433D62}" type="pres">
      <dgm:prSet presAssocID="{26F87E71-E872-46BF-B570-0C8B1A145656}" presName="dummy" presStyleCnt="0"/>
      <dgm:spPr/>
    </dgm:pt>
    <dgm:pt modelId="{51F26B71-9EF8-42CF-B703-32A7F602DADC}" type="pres">
      <dgm:prSet presAssocID="{4B59B819-D7A4-4F6A-9BB5-3B81340F9AB6}" presName="sibTrans" presStyleLbl="sibTrans2D1" presStyleIdx="0" presStyleCnt="4"/>
      <dgm:spPr/>
      <dgm:t>
        <a:bodyPr/>
        <a:lstStyle/>
        <a:p>
          <a:endParaRPr lang="el-GR"/>
        </a:p>
      </dgm:t>
    </dgm:pt>
    <dgm:pt modelId="{C1B1ECA1-559F-42E0-B380-30D55DB603E3}" type="pres">
      <dgm:prSet presAssocID="{B16FB248-537D-4182-980C-555E2205933C}" presName="node" presStyleLbl="node1" presStyleIdx="1" presStyleCnt="4" custScaleX="135503" custScaleY="12904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6B76EB9-AC88-4410-ABEF-7CE7F4554D0B}" type="pres">
      <dgm:prSet presAssocID="{B16FB248-537D-4182-980C-555E2205933C}" presName="dummy" presStyleCnt="0"/>
      <dgm:spPr/>
    </dgm:pt>
    <dgm:pt modelId="{47996D32-6FDC-4A38-B0B0-AA21CBE6A374}" type="pres">
      <dgm:prSet presAssocID="{600E98E1-203D-4BE7-92A8-0F8836C736EB}" presName="sibTrans" presStyleLbl="sibTrans2D1" presStyleIdx="1" presStyleCnt="4"/>
      <dgm:spPr/>
      <dgm:t>
        <a:bodyPr/>
        <a:lstStyle/>
        <a:p>
          <a:endParaRPr lang="el-GR"/>
        </a:p>
      </dgm:t>
    </dgm:pt>
    <dgm:pt modelId="{F38F693E-F4BC-48E6-8231-3F9A718FC76A}" type="pres">
      <dgm:prSet presAssocID="{BB758CA2-E9F7-47C8-AA54-37B802F73585}" presName="node" presStyleLbl="node1" presStyleIdx="2" presStyleCnt="4" custScaleX="159102" custScaleY="11932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A2731C5-89CA-49AA-B067-BA459D82C1F2}" type="pres">
      <dgm:prSet presAssocID="{BB758CA2-E9F7-47C8-AA54-37B802F73585}" presName="dummy" presStyleCnt="0"/>
      <dgm:spPr/>
    </dgm:pt>
    <dgm:pt modelId="{8691544E-94C4-4882-A159-686352A5C64B}" type="pres">
      <dgm:prSet presAssocID="{7206F968-285E-47EE-AE4C-317DD4C43DC5}" presName="sibTrans" presStyleLbl="sibTrans2D1" presStyleIdx="2" presStyleCnt="4"/>
      <dgm:spPr/>
      <dgm:t>
        <a:bodyPr/>
        <a:lstStyle/>
        <a:p>
          <a:endParaRPr lang="el-GR"/>
        </a:p>
      </dgm:t>
    </dgm:pt>
    <dgm:pt modelId="{21995921-B1D8-4C5C-89AA-0BCC756EF598}" type="pres">
      <dgm:prSet presAssocID="{D7D7D0A8-44A7-428B-BFA9-A27A38F24550}" presName="node" presStyleLbl="node1" presStyleIdx="3" presStyleCnt="4" custScaleX="141470" custScaleY="13372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7585FAD-E9CC-44BA-8AD9-950459FB0795}" type="pres">
      <dgm:prSet presAssocID="{D7D7D0A8-44A7-428B-BFA9-A27A38F24550}" presName="dummy" presStyleCnt="0"/>
      <dgm:spPr/>
    </dgm:pt>
    <dgm:pt modelId="{FF6CD07D-4953-4F2C-B238-6B263758C3BE}" type="pres">
      <dgm:prSet presAssocID="{94DBA606-5BD2-4601-9A9B-1BF419ED6E43}" presName="sibTrans" presStyleLbl="sibTrans2D1" presStyleIdx="3" presStyleCnt="4"/>
      <dgm:spPr/>
      <dgm:t>
        <a:bodyPr/>
        <a:lstStyle/>
        <a:p>
          <a:endParaRPr lang="el-GR"/>
        </a:p>
      </dgm:t>
    </dgm:pt>
  </dgm:ptLst>
  <dgm:cxnLst>
    <dgm:cxn modelId="{5FA30752-F45F-4E01-968B-2CAD88EEA3EE}" srcId="{24B695A9-3F3C-4A41-8249-1A50E4F92198}" destId="{D7D7D0A8-44A7-428B-BFA9-A27A38F24550}" srcOrd="3" destOrd="0" parTransId="{654A6FDB-23B3-45FF-8C03-A6DFE1C831AF}" sibTransId="{94DBA606-5BD2-4601-9A9B-1BF419ED6E43}"/>
    <dgm:cxn modelId="{D4083DC7-7A25-47F5-BEC1-D71DAE6FC49C}" srcId="{24B695A9-3F3C-4A41-8249-1A50E4F92198}" destId="{BB758CA2-E9F7-47C8-AA54-37B802F73585}" srcOrd="2" destOrd="0" parTransId="{6C2DBDA4-3F5C-44F2-93FE-417451941377}" sibTransId="{7206F968-285E-47EE-AE4C-317DD4C43DC5}"/>
    <dgm:cxn modelId="{23FF04B7-2A21-42DA-9025-88C2916BD611}" type="presOf" srcId="{BB758CA2-E9F7-47C8-AA54-37B802F73585}" destId="{F38F693E-F4BC-48E6-8231-3F9A718FC76A}" srcOrd="0" destOrd="0" presId="urn:microsoft.com/office/officeart/2005/8/layout/radial6"/>
    <dgm:cxn modelId="{4C08A7C2-8261-4B97-ACA5-F7CC9460BDA6}" type="presOf" srcId="{600E98E1-203D-4BE7-92A8-0F8836C736EB}" destId="{47996D32-6FDC-4A38-B0B0-AA21CBE6A374}" srcOrd="0" destOrd="0" presId="urn:microsoft.com/office/officeart/2005/8/layout/radial6"/>
    <dgm:cxn modelId="{0E51E330-700E-482B-A4FE-C4E24AF47676}" srcId="{A41F0CF6-AD2B-44B7-B639-5476527BD4D8}" destId="{24B695A9-3F3C-4A41-8249-1A50E4F92198}" srcOrd="0" destOrd="0" parTransId="{BDFA1CED-F8B3-457C-9884-045894D34579}" sibTransId="{DFE19D54-5008-4B70-A313-5F7C1E0972C3}"/>
    <dgm:cxn modelId="{57FE6D8A-1AB2-4B2E-8881-D06FFA7F9F2A}" type="presOf" srcId="{7206F968-285E-47EE-AE4C-317DD4C43DC5}" destId="{8691544E-94C4-4882-A159-686352A5C64B}" srcOrd="0" destOrd="0" presId="urn:microsoft.com/office/officeart/2005/8/layout/radial6"/>
    <dgm:cxn modelId="{5947991D-46EC-4E5E-9487-7691E30070D7}" type="presOf" srcId="{26F87E71-E872-46BF-B570-0C8B1A145656}" destId="{E7FD0F6A-02A2-414F-AF8C-79B3C33FE188}" srcOrd="0" destOrd="0" presId="urn:microsoft.com/office/officeart/2005/8/layout/radial6"/>
    <dgm:cxn modelId="{41E60A7A-06B9-4D36-9032-3200C3218953}" srcId="{24B695A9-3F3C-4A41-8249-1A50E4F92198}" destId="{B16FB248-537D-4182-980C-555E2205933C}" srcOrd="1" destOrd="0" parTransId="{03929C71-153C-4C87-9640-F19D706BBFEE}" sibTransId="{600E98E1-203D-4BE7-92A8-0F8836C736EB}"/>
    <dgm:cxn modelId="{508BD56E-072A-44DB-98B6-95CF0EA4BD98}" type="presOf" srcId="{24B695A9-3F3C-4A41-8249-1A50E4F92198}" destId="{2068C50D-698F-455E-A56B-D5563C7C2CE1}" srcOrd="0" destOrd="0" presId="urn:microsoft.com/office/officeart/2005/8/layout/radial6"/>
    <dgm:cxn modelId="{DEE67685-8870-48A9-A775-A4DFED8B6AF8}" srcId="{24B695A9-3F3C-4A41-8249-1A50E4F92198}" destId="{26F87E71-E872-46BF-B570-0C8B1A145656}" srcOrd="0" destOrd="0" parTransId="{B8C40E67-DFAD-4156-AE01-EE49DAABE03D}" sibTransId="{4B59B819-D7A4-4F6A-9BB5-3B81340F9AB6}"/>
    <dgm:cxn modelId="{9820E26C-3169-4573-9B49-9B1D93AA0369}" type="presOf" srcId="{D7D7D0A8-44A7-428B-BFA9-A27A38F24550}" destId="{21995921-B1D8-4C5C-89AA-0BCC756EF598}" srcOrd="0" destOrd="0" presId="urn:microsoft.com/office/officeart/2005/8/layout/radial6"/>
    <dgm:cxn modelId="{F2EC740D-215B-44A2-9901-AE19881FE1E6}" type="presOf" srcId="{4B59B819-D7A4-4F6A-9BB5-3B81340F9AB6}" destId="{51F26B71-9EF8-42CF-B703-32A7F602DADC}" srcOrd="0" destOrd="0" presId="urn:microsoft.com/office/officeart/2005/8/layout/radial6"/>
    <dgm:cxn modelId="{B1B3C48F-A353-4B50-8439-A1A47C0C11DE}" type="presOf" srcId="{94DBA606-5BD2-4601-9A9B-1BF419ED6E43}" destId="{FF6CD07D-4953-4F2C-B238-6B263758C3BE}" srcOrd="0" destOrd="0" presId="urn:microsoft.com/office/officeart/2005/8/layout/radial6"/>
    <dgm:cxn modelId="{172D0CC6-164A-4E50-B0C7-3CC5F5B3C49C}" type="presOf" srcId="{A41F0CF6-AD2B-44B7-B639-5476527BD4D8}" destId="{013AD724-E350-4EC0-A8A7-FE629FAF5528}" srcOrd="0" destOrd="0" presId="urn:microsoft.com/office/officeart/2005/8/layout/radial6"/>
    <dgm:cxn modelId="{A8449CDE-19B8-49BF-9EE3-DAB837E2026A}" type="presOf" srcId="{B16FB248-537D-4182-980C-555E2205933C}" destId="{C1B1ECA1-559F-42E0-B380-30D55DB603E3}" srcOrd="0" destOrd="0" presId="urn:microsoft.com/office/officeart/2005/8/layout/radial6"/>
    <dgm:cxn modelId="{2CBBB7A8-985E-47C5-B33C-69079950C14D}" type="presParOf" srcId="{013AD724-E350-4EC0-A8A7-FE629FAF5528}" destId="{2068C50D-698F-455E-A56B-D5563C7C2CE1}" srcOrd="0" destOrd="0" presId="urn:microsoft.com/office/officeart/2005/8/layout/radial6"/>
    <dgm:cxn modelId="{79C9FC1F-F98B-46C7-8396-C92DCF0E879F}" type="presParOf" srcId="{013AD724-E350-4EC0-A8A7-FE629FAF5528}" destId="{E7FD0F6A-02A2-414F-AF8C-79B3C33FE188}" srcOrd="1" destOrd="0" presId="urn:microsoft.com/office/officeart/2005/8/layout/radial6"/>
    <dgm:cxn modelId="{FF57ED4B-E83F-4F7C-B13B-FD8EC1F7EF8A}" type="presParOf" srcId="{013AD724-E350-4EC0-A8A7-FE629FAF5528}" destId="{B749526B-CB48-42CE-955F-999966433D62}" srcOrd="2" destOrd="0" presId="urn:microsoft.com/office/officeart/2005/8/layout/radial6"/>
    <dgm:cxn modelId="{1CDF0303-3FDD-4BC4-BBCF-5B8AA75CCC29}" type="presParOf" srcId="{013AD724-E350-4EC0-A8A7-FE629FAF5528}" destId="{51F26B71-9EF8-42CF-B703-32A7F602DADC}" srcOrd="3" destOrd="0" presId="urn:microsoft.com/office/officeart/2005/8/layout/radial6"/>
    <dgm:cxn modelId="{2760087F-C67C-4984-A8EB-4F3C08C55F08}" type="presParOf" srcId="{013AD724-E350-4EC0-A8A7-FE629FAF5528}" destId="{C1B1ECA1-559F-42E0-B380-30D55DB603E3}" srcOrd="4" destOrd="0" presId="urn:microsoft.com/office/officeart/2005/8/layout/radial6"/>
    <dgm:cxn modelId="{C1993B51-BA86-4124-BFF2-312D4C3D7335}" type="presParOf" srcId="{013AD724-E350-4EC0-A8A7-FE629FAF5528}" destId="{76B76EB9-AC88-4410-ABEF-7CE7F4554D0B}" srcOrd="5" destOrd="0" presId="urn:microsoft.com/office/officeart/2005/8/layout/radial6"/>
    <dgm:cxn modelId="{5910214F-2DB1-4AC4-BB54-FEC8335A81C2}" type="presParOf" srcId="{013AD724-E350-4EC0-A8A7-FE629FAF5528}" destId="{47996D32-6FDC-4A38-B0B0-AA21CBE6A374}" srcOrd="6" destOrd="0" presId="urn:microsoft.com/office/officeart/2005/8/layout/radial6"/>
    <dgm:cxn modelId="{13D85297-6F47-43E8-9F28-8EEF7C7AB792}" type="presParOf" srcId="{013AD724-E350-4EC0-A8A7-FE629FAF5528}" destId="{F38F693E-F4BC-48E6-8231-3F9A718FC76A}" srcOrd="7" destOrd="0" presId="urn:microsoft.com/office/officeart/2005/8/layout/radial6"/>
    <dgm:cxn modelId="{B68CDF9C-2CC7-494B-ADDF-6D2BD456440A}" type="presParOf" srcId="{013AD724-E350-4EC0-A8A7-FE629FAF5528}" destId="{3A2731C5-89CA-49AA-B067-BA459D82C1F2}" srcOrd="8" destOrd="0" presId="urn:microsoft.com/office/officeart/2005/8/layout/radial6"/>
    <dgm:cxn modelId="{2302F72C-B39D-4473-8E93-032D54EA3BD4}" type="presParOf" srcId="{013AD724-E350-4EC0-A8A7-FE629FAF5528}" destId="{8691544E-94C4-4882-A159-686352A5C64B}" srcOrd="9" destOrd="0" presId="urn:microsoft.com/office/officeart/2005/8/layout/radial6"/>
    <dgm:cxn modelId="{4C5358F8-1817-4F7F-A1F1-F4ED4311251A}" type="presParOf" srcId="{013AD724-E350-4EC0-A8A7-FE629FAF5528}" destId="{21995921-B1D8-4C5C-89AA-0BCC756EF598}" srcOrd="10" destOrd="0" presId="urn:microsoft.com/office/officeart/2005/8/layout/radial6"/>
    <dgm:cxn modelId="{B73F6603-8932-499B-B896-1CF716C16894}" type="presParOf" srcId="{013AD724-E350-4EC0-A8A7-FE629FAF5528}" destId="{07585FAD-E9CC-44BA-8AD9-950459FB0795}" srcOrd="11" destOrd="0" presId="urn:microsoft.com/office/officeart/2005/8/layout/radial6"/>
    <dgm:cxn modelId="{CABF9283-9956-4080-B8CD-70D087B05716}" type="presParOf" srcId="{013AD724-E350-4EC0-A8A7-FE629FAF5528}" destId="{FF6CD07D-4953-4F2C-B238-6B263758C3BE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86F42D-8F66-4547-8A95-66259B3D662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2DF4E9EF-870A-454A-9FC4-CAE4A2AB93F2}">
      <dgm:prSet phldrT="[Κείμενο]"/>
      <dgm:spPr/>
      <dgm:t>
        <a:bodyPr/>
        <a:lstStyle/>
        <a:p>
          <a:r>
            <a:rPr lang="el-GR"/>
            <a:t>συμμετοχή στα κοινά</a:t>
          </a:r>
        </a:p>
      </dgm:t>
    </dgm:pt>
    <dgm:pt modelId="{DFF9AFB6-5007-4181-9665-D8EA54DDF923}" type="parTrans" cxnId="{9B6BB684-F1D5-4345-BC29-6DEC2FA3D843}">
      <dgm:prSet/>
      <dgm:spPr/>
      <dgm:t>
        <a:bodyPr/>
        <a:lstStyle/>
        <a:p>
          <a:endParaRPr lang="el-GR"/>
        </a:p>
      </dgm:t>
    </dgm:pt>
    <dgm:pt modelId="{06738F85-99BF-42E1-AA46-98F64D8FE743}" type="sibTrans" cxnId="{9B6BB684-F1D5-4345-BC29-6DEC2FA3D843}">
      <dgm:prSet/>
      <dgm:spPr/>
      <dgm:t>
        <a:bodyPr/>
        <a:lstStyle/>
        <a:p>
          <a:endParaRPr lang="el-GR"/>
        </a:p>
      </dgm:t>
    </dgm:pt>
    <dgm:pt modelId="{097066F5-5EE6-4AFF-9F74-D07156777215}">
      <dgm:prSet phldrT="[Κείμενο]"/>
      <dgm:spPr/>
      <dgm:t>
        <a:bodyPr/>
        <a:lstStyle/>
        <a:p>
          <a:r>
            <a:rPr lang="el-GR" b="1"/>
            <a:t>μαθητές/-</a:t>
          </a:r>
          <a:r>
            <a:rPr lang="el-GR" b="1" err="1"/>
            <a:t>τριες</a:t>
          </a:r>
          <a:r>
            <a:rPr lang="el-GR" b="1"/>
            <a:t> κοινωνικά και ηθικά υπεύθυνοι/-</a:t>
          </a:r>
          <a:r>
            <a:rPr lang="el-GR" b="1" err="1"/>
            <a:t>ες</a:t>
          </a:r>
          <a:endParaRPr lang="el-GR" b="1"/>
        </a:p>
      </dgm:t>
    </dgm:pt>
    <dgm:pt modelId="{8B22D5F9-4D39-44D8-9570-BCAE0DD66922}" type="parTrans" cxnId="{1B7CC1B9-6725-4E07-B1FA-0D64E48658DA}">
      <dgm:prSet/>
      <dgm:spPr/>
      <dgm:t>
        <a:bodyPr/>
        <a:lstStyle/>
        <a:p>
          <a:endParaRPr lang="el-GR"/>
        </a:p>
      </dgm:t>
    </dgm:pt>
    <dgm:pt modelId="{7C4F00D5-8909-4771-A64F-1A2C5DF2D1F7}" type="sibTrans" cxnId="{1B7CC1B9-6725-4E07-B1FA-0D64E48658DA}">
      <dgm:prSet/>
      <dgm:spPr/>
      <dgm:t>
        <a:bodyPr/>
        <a:lstStyle/>
        <a:p>
          <a:endParaRPr lang="el-GR"/>
        </a:p>
      </dgm:t>
    </dgm:pt>
    <dgm:pt modelId="{8D676634-2D8E-449F-B724-D9247C9B0CFD}">
      <dgm:prSet phldrT="[Κείμενο]"/>
      <dgm:spPr/>
      <dgm:t>
        <a:bodyPr/>
        <a:lstStyle/>
        <a:p>
          <a:r>
            <a:rPr lang="el-GR" b="1"/>
            <a:t>εστιασμένοι/-</a:t>
          </a:r>
          <a:r>
            <a:rPr lang="el-GR" b="1" err="1"/>
            <a:t>ες</a:t>
          </a:r>
          <a:r>
            <a:rPr lang="el-GR" b="1"/>
            <a:t> στη δικαιοσύνη</a:t>
          </a:r>
        </a:p>
        <a:p>
          <a:r>
            <a:rPr lang="el-GR" b="1"/>
            <a:t>πολιτειακός </a:t>
          </a:r>
          <a:r>
            <a:rPr lang="el-GR" b="1" err="1"/>
            <a:t>γραμματισμός</a:t>
          </a:r>
          <a:endParaRPr lang="el-GR" b="1"/>
        </a:p>
      </dgm:t>
    </dgm:pt>
    <dgm:pt modelId="{F3377500-078D-4215-A2E0-BB72E62B288E}" type="parTrans" cxnId="{EE1ADA47-F48E-4491-A43D-4DA1C1B864ED}">
      <dgm:prSet/>
      <dgm:spPr/>
      <dgm:t>
        <a:bodyPr/>
        <a:lstStyle/>
        <a:p>
          <a:endParaRPr lang="el-GR"/>
        </a:p>
      </dgm:t>
    </dgm:pt>
    <dgm:pt modelId="{41B412F6-450F-4256-9F64-BAE7C5965996}" type="sibTrans" cxnId="{EE1ADA47-F48E-4491-A43D-4DA1C1B864ED}">
      <dgm:prSet/>
      <dgm:spPr/>
      <dgm:t>
        <a:bodyPr/>
        <a:lstStyle/>
        <a:p>
          <a:endParaRPr lang="el-GR"/>
        </a:p>
      </dgm:t>
    </dgm:pt>
    <dgm:pt modelId="{46FECC69-538F-4A3C-BA49-E2C6334BE5A2}">
      <dgm:prSet phldrT="[Κείμενο]"/>
      <dgm:spPr/>
      <dgm:t>
        <a:bodyPr/>
        <a:lstStyle/>
        <a:p>
          <a:r>
            <a:rPr lang="el-GR"/>
            <a:t>ψυχική ανθεκτικότητα</a:t>
          </a:r>
        </a:p>
      </dgm:t>
    </dgm:pt>
    <dgm:pt modelId="{6FB32BE7-2303-4304-876E-7EFF2F98268D}" type="parTrans" cxnId="{2E251107-2164-4379-89D5-EFDFEA4CE4FC}">
      <dgm:prSet/>
      <dgm:spPr/>
      <dgm:t>
        <a:bodyPr/>
        <a:lstStyle/>
        <a:p>
          <a:endParaRPr lang="el-GR"/>
        </a:p>
      </dgm:t>
    </dgm:pt>
    <dgm:pt modelId="{CF62738E-7C25-4752-B7D1-1942BAD88338}" type="sibTrans" cxnId="{2E251107-2164-4379-89D5-EFDFEA4CE4FC}">
      <dgm:prSet/>
      <dgm:spPr/>
      <dgm:t>
        <a:bodyPr/>
        <a:lstStyle/>
        <a:p>
          <a:endParaRPr lang="el-GR"/>
        </a:p>
      </dgm:t>
    </dgm:pt>
    <dgm:pt modelId="{3FF7C2A2-1FCA-4D4F-9C54-D3950965B417}">
      <dgm:prSet phldrT="[Κείμενο]"/>
      <dgm:spPr/>
      <dgm:t>
        <a:bodyPr/>
        <a:lstStyle/>
        <a:p>
          <a:r>
            <a:rPr lang="el-GR" b="1"/>
            <a:t>παιδαγωγική κουλτούρα που ενισχύει το θετικό κλίμα και προάγει την ψυχική υγεία</a:t>
          </a:r>
        </a:p>
      </dgm:t>
    </dgm:pt>
    <dgm:pt modelId="{55D5E8E8-E827-4E48-85EE-11E1FDF8BBE9}" type="parTrans" cxnId="{3DFF2DE5-8D6B-42BE-8E53-7622621DAA4B}">
      <dgm:prSet/>
      <dgm:spPr/>
      <dgm:t>
        <a:bodyPr/>
        <a:lstStyle/>
        <a:p>
          <a:endParaRPr lang="el-GR"/>
        </a:p>
      </dgm:t>
    </dgm:pt>
    <dgm:pt modelId="{2A344A71-DD29-4C2A-A675-9226B361C05E}" type="sibTrans" cxnId="{3DFF2DE5-8D6B-42BE-8E53-7622621DAA4B}">
      <dgm:prSet/>
      <dgm:spPr/>
      <dgm:t>
        <a:bodyPr/>
        <a:lstStyle/>
        <a:p>
          <a:endParaRPr lang="el-GR"/>
        </a:p>
      </dgm:t>
    </dgm:pt>
    <dgm:pt modelId="{A3EE0FF3-F2BF-4D79-A622-F2A8A6DA8D10}">
      <dgm:prSet phldrT="[Κείμενο]"/>
      <dgm:spPr/>
      <dgm:t>
        <a:bodyPr/>
        <a:lstStyle/>
        <a:p>
          <a:r>
            <a:rPr lang="el-GR" b="1"/>
            <a:t>προάγεται το αίσθημα υποστήριξης και ασφάλειας μέσα από τη συμμετοχή</a:t>
          </a:r>
        </a:p>
      </dgm:t>
    </dgm:pt>
    <dgm:pt modelId="{C5CA9AB9-ECA2-415C-97D1-754E90003B0D}" type="parTrans" cxnId="{A66ABD25-501B-4AE5-8C0D-4E89D25DEDA3}">
      <dgm:prSet/>
      <dgm:spPr/>
      <dgm:t>
        <a:bodyPr/>
        <a:lstStyle/>
        <a:p>
          <a:endParaRPr lang="el-GR"/>
        </a:p>
      </dgm:t>
    </dgm:pt>
    <dgm:pt modelId="{4DC028A3-5050-48FF-A315-FF1A6E1730CE}" type="sibTrans" cxnId="{A66ABD25-501B-4AE5-8C0D-4E89D25DEDA3}">
      <dgm:prSet/>
      <dgm:spPr/>
      <dgm:t>
        <a:bodyPr/>
        <a:lstStyle/>
        <a:p>
          <a:endParaRPr lang="el-GR"/>
        </a:p>
      </dgm:t>
    </dgm:pt>
    <dgm:pt modelId="{ADB8E740-DFB5-4DD5-B1F1-BE5FB8753962}">
      <dgm:prSet/>
      <dgm:spPr/>
      <dgm:t>
        <a:bodyPr/>
        <a:lstStyle/>
        <a:p>
          <a:r>
            <a:rPr lang="el-GR" b="1"/>
            <a:t>συμμετέχουν ενεργά στη σχολική κοινότητα</a:t>
          </a:r>
        </a:p>
      </dgm:t>
    </dgm:pt>
    <dgm:pt modelId="{D0BFFAD9-B820-4A9A-BF70-C2875EE3394C}" type="parTrans" cxnId="{1EAAF15D-AD14-4DD0-80A0-5D71E5F7847C}">
      <dgm:prSet/>
      <dgm:spPr/>
      <dgm:t>
        <a:bodyPr/>
        <a:lstStyle/>
        <a:p>
          <a:endParaRPr lang="el-GR"/>
        </a:p>
      </dgm:t>
    </dgm:pt>
    <dgm:pt modelId="{ECB0CBEE-DA5A-43B6-BB9B-7CB370550E51}" type="sibTrans" cxnId="{1EAAF15D-AD14-4DD0-80A0-5D71E5F7847C}">
      <dgm:prSet/>
      <dgm:spPr/>
      <dgm:t>
        <a:bodyPr/>
        <a:lstStyle/>
        <a:p>
          <a:endParaRPr lang="el-GR"/>
        </a:p>
      </dgm:t>
    </dgm:pt>
    <dgm:pt modelId="{7A0BA340-64FE-4DAF-BB2A-7810C5FB6902}">
      <dgm:prSet/>
      <dgm:spPr/>
      <dgm:t>
        <a:bodyPr/>
        <a:lstStyle/>
        <a:p>
          <a:r>
            <a:rPr lang="el-GR" b="1"/>
            <a:t>ευκαιρίες σε όλους/-</a:t>
          </a:r>
          <a:r>
            <a:rPr lang="el-GR" b="1" err="1"/>
            <a:t>ες</a:t>
          </a:r>
          <a:r>
            <a:rPr lang="el-GR" b="1"/>
            <a:t> να συμμετέχουν σε διαδικασίες λήψης απόφασης</a:t>
          </a:r>
        </a:p>
      </dgm:t>
    </dgm:pt>
    <dgm:pt modelId="{CCD035F5-9158-4FEE-A4E3-9469708364DE}" type="parTrans" cxnId="{61B60230-6FCC-4526-9758-A4D199B6AADC}">
      <dgm:prSet/>
      <dgm:spPr/>
      <dgm:t>
        <a:bodyPr/>
        <a:lstStyle/>
        <a:p>
          <a:endParaRPr lang="el-GR"/>
        </a:p>
      </dgm:t>
    </dgm:pt>
    <dgm:pt modelId="{FDE3EEF8-2125-44F1-8774-289042B5FEFE}" type="sibTrans" cxnId="{61B60230-6FCC-4526-9758-A4D199B6AADC}">
      <dgm:prSet/>
      <dgm:spPr/>
      <dgm:t>
        <a:bodyPr/>
        <a:lstStyle/>
        <a:p>
          <a:endParaRPr lang="el-GR"/>
        </a:p>
      </dgm:t>
    </dgm:pt>
    <dgm:pt modelId="{E4539EE8-0979-455E-BF7C-D21AA678B163}" type="pres">
      <dgm:prSet presAssocID="{0186F42D-8F66-4547-8A95-66259B3D662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893B51A2-B4C9-4FE7-977C-9F952901E681}" type="pres">
      <dgm:prSet presAssocID="{2DF4E9EF-870A-454A-9FC4-CAE4A2AB93F2}" presName="root" presStyleCnt="0"/>
      <dgm:spPr/>
    </dgm:pt>
    <dgm:pt modelId="{672FF06C-FD8B-4046-AAA6-5528D15157F5}" type="pres">
      <dgm:prSet presAssocID="{2DF4E9EF-870A-454A-9FC4-CAE4A2AB93F2}" presName="rootComposite" presStyleCnt="0"/>
      <dgm:spPr/>
    </dgm:pt>
    <dgm:pt modelId="{4B3006C4-13AD-4014-889D-DEF53D8226F0}" type="pres">
      <dgm:prSet presAssocID="{2DF4E9EF-870A-454A-9FC4-CAE4A2AB93F2}" presName="rootText" presStyleLbl="node1" presStyleIdx="0" presStyleCnt="2"/>
      <dgm:spPr/>
      <dgm:t>
        <a:bodyPr/>
        <a:lstStyle/>
        <a:p>
          <a:endParaRPr lang="el-GR"/>
        </a:p>
      </dgm:t>
    </dgm:pt>
    <dgm:pt modelId="{7D75A167-C8C6-4444-BF3E-B44C692FE08B}" type="pres">
      <dgm:prSet presAssocID="{2DF4E9EF-870A-454A-9FC4-CAE4A2AB93F2}" presName="rootConnector" presStyleLbl="node1" presStyleIdx="0" presStyleCnt="2"/>
      <dgm:spPr/>
      <dgm:t>
        <a:bodyPr/>
        <a:lstStyle/>
        <a:p>
          <a:endParaRPr lang="el-GR"/>
        </a:p>
      </dgm:t>
    </dgm:pt>
    <dgm:pt modelId="{00D05DCD-D320-4AC1-830B-F3982164F778}" type="pres">
      <dgm:prSet presAssocID="{2DF4E9EF-870A-454A-9FC4-CAE4A2AB93F2}" presName="childShape" presStyleCnt="0"/>
      <dgm:spPr/>
    </dgm:pt>
    <dgm:pt modelId="{EFB7C4F7-C3B3-49BA-A69E-C041B2E4084D}" type="pres">
      <dgm:prSet presAssocID="{8B22D5F9-4D39-44D8-9570-BCAE0DD66922}" presName="Name13" presStyleLbl="parChTrans1D2" presStyleIdx="0" presStyleCnt="6"/>
      <dgm:spPr/>
      <dgm:t>
        <a:bodyPr/>
        <a:lstStyle/>
        <a:p>
          <a:endParaRPr lang="el-GR"/>
        </a:p>
      </dgm:t>
    </dgm:pt>
    <dgm:pt modelId="{CA63C5C5-AFAD-41A4-B2C2-CD7A191E80F7}" type="pres">
      <dgm:prSet presAssocID="{097066F5-5EE6-4AFF-9F74-D07156777215}" presName="childTex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7A346B6-80B4-46FB-9CE9-458C3558C03C}" type="pres">
      <dgm:prSet presAssocID="{D0BFFAD9-B820-4A9A-BF70-C2875EE3394C}" presName="Name13" presStyleLbl="parChTrans1D2" presStyleIdx="1" presStyleCnt="6"/>
      <dgm:spPr/>
      <dgm:t>
        <a:bodyPr/>
        <a:lstStyle/>
        <a:p>
          <a:endParaRPr lang="el-GR"/>
        </a:p>
      </dgm:t>
    </dgm:pt>
    <dgm:pt modelId="{98081A47-2089-4202-8D2E-E7E175F7ED91}" type="pres">
      <dgm:prSet presAssocID="{ADB8E740-DFB5-4DD5-B1F1-BE5FB8753962}" presName="childTex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3729705-40F6-45F5-B81F-8DB3ADD48AFC}" type="pres">
      <dgm:prSet presAssocID="{F3377500-078D-4215-A2E0-BB72E62B288E}" presName="Name13" presStyleLbl="parChTrans1D2" presStyleIdx="2" presStyleCnt="6"/>
      <dgm:spPr/>
      <dgm:t>
        <a:bodyPr/>
        <a:lstStyle/>
        <a:p>
          <a:endParaRPr lang="el-GR"/>
        </a:p>
      </dgm:t>
    </dgm:pt>
    <dgm:pt modelId="{4B8AA825-0938-4164-A25C-8801C7487A81}" type="pres">
      <dgm:prSet presAssocID="{8D676634-2D8E-449F-B724-D9247C9B0CFD}" presName="childTex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59E97BB-7300-4639-ADEC-2A469A38DE1C}" type="pres">
      <dgm:prSet presAssocID="{46FECC69-538F-4A3C-BA49-E2C6334BE5A2}" presName="root" presStyleCnt="0"/>
      <dgm:spPr/>
    </dgm:pt>
    <dgm:pt modelId="{1F0B4DA9-9291-4C09-8961-1F40E9508A81}" type="pres">
      <dgm:prSet presAssocID="{46FECC69-538F-4A3C-BA49-E2C6334BE5A2}" presName="rootComposite" presStyleCnt="0"/>
      <dgm:spPr/>
    </dgm:pt>
    <dgm:pt modelId="{D6F10357-A0BC-46E6-AC41-E8BA22D2DD4D}" type="pres">
      <dgm:prSet presAssocID="{46FECC69-538F-4A3C-BA49-E2C6334BE5A2}" presName="rootText" presStyleLbl="node1" presStyleIdx="1" presStyleCnt="2"/>
      <dgm:spPr/>
      <dgm:t>
        <a:bodyPr/>
        <a:lstStyle/>
        <a:p>
          <a:endParaRPr lang="el-GR"/>
        </a:p>
      </dgm:t>
    </dgm:pt>
    <dgm:pt modelId="{44B41B8A-A92C-4744-9909-5D0C4E2898E6}" type="pres">
      <dgm:prSet presAssocID="{46FECC69-538F-4A3C-BA49-E2C6334BE5A2}" presName="rootConnector" presStyleLbl="node1" presStyleIdx="1" presStyleCnt="2"/>
      <dgm:spPr/>
      <dgm:t>
        <a:bodyPr/>
        <a:lstStyle/>
        <a:p>
          <a:endParaRPr lang="el-GR"/>
        </a:p>
      </dgm:t>
    </dgm:pt>
    <dgm:pt modelId="{F55757A5-ECA4-4EA5-BD20-2D386D3A57D6}" type="pres">
      <dgm:prSet presAssocID="{46FECC69-538F-4A3C-BA49-E2C6334BE5A2}" presName="childShape" presStyleCnt="0"/>
      <dgm:spPr/>
    </dgm:pt>
    <dgm:pt modelId="{E4334B30-BEC3-4A8D-B245-E5F9DDEAE285}" type="pres">
      <dgm:prSet presAssocID="{55D5E8E8-E827-4E48-85EE-11E1FDF8BBE9}" presName="Name13" presStyleLbl="parChTrans1D2" presStyleIdx="3" presStyleCnt="6"/>
      <dgm:spPr/>
      <dgm:t>
        <a:bodyPr/>
        <a:lstStyle/>
        <a:p>
          <a:endParaRPr lang="el-GR"/>
        </a:p>
      </dgm:t>
    </dgm:pt>
    <dgm:pt modelId="{A1DB7474-99DB-49DB-9115-2CE44DD635F2}" type="pres">
      <dgm:prSet presAssocID="{3FF7C2A2-1FCA-4D4F-9C54-D3950965B417}" presName="childTex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9A7DE3B-1012-4372-B948-9D0372C4C14B}" type="pres">
      <dgm:prSet presAssocID="{C5CA9AB9-ECA2-415C-97D1-754E90003B0D}" presName="Name13" presStyleLbl="parChTrans1D2" presStyleIdx="4" presStyleCnt="6"/>
      <dgm:spPr/>
      <dgm:t>
        <a:bodyPr/>
        <a:lstStyle/>
        <a:p>
          <a:endParaRPr lang="el-GR"/>
        </a:p>
      </dgm:t>
    </dgm:pt>
    <dgm:pt modelId="{D6FE7436-F879-4DC4-80EC-0725222F544D}" type="pres">
      <dgm:prSet presAssocID="{A3EE0FF3-F2BF-4D79-A622-F2A8A6DA8D10}" presName="childTex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4ABF0F8-3AD6-48E8-8AA1-B99A93B11765}" type="pres">
      <dgm:prSet presAssocID="{CCD035F5-9158-4FEE-A4E3-9469708364DE}" presName="Name13" presStyleLbl="parChTrans1D2" presStyleIdx="5" presStyleCnt="6"/>
      <dgm:spPr/>
      <dgm:t>
        <a:bodyPr/>
        <a:lstStyle/>
        <a:p>
          <a:endParaRPr lang="el-GR"/>
        </a:p>
      </dgm:t>
    </dgm:pt>
    <dgm:pt modelId="{D8802C97-B34C-480E-81DC-4FEF196BC1F9}" type="pres">
      <dgm:prSet presAssocID="{7A0BA340-64FE-4DAF-BB2A-7810C5FB6902}" presName="childTex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C84573F-555A-43E0-A68B-C8F39D7B777C}" type="presOf" srcId="{ADB8E740-DFB5-4DD5-B1F1-BE5FB8753962}" destId="{98081A47-2089-4202-8D2E-E7E175F7ED91}" srcOrd="0" destOrd="0" presId="urn:microsoft.com/office/officeart/2005/8/layout/hierarchy3"/>
    <dgm:cxn modelId="{C281EA39-9E80-413B-9C65-EF221E4B4F3D}" type="presOf" srcId="{7A0BA340-64FE-4DAF-BB2A-7810C5FB6902}" destId="{D8802C97-B34C-480E-81DC-4FEF196BC1F9}" srcOrd="0" destOrd="0" presId="urn:microsoft.com/office/officeart/2005/8/layout/hierarchy3"/>
    <dgm:cxn modelId="{2E251107-2164-4379-89D5-EFDFEA4CE4FC}" srcId="{0186F42D-8F66-4547-8A95-66259B3D6628}" destId="{46FECC69-538F-4A3C-BA49-E2C6334BE5A2}" srcOrd="1" destOrd="0" parTransId="{6FB32BE7-2303-4304-876E-7EFF2F98268D}" sibTransId="{CF62738E-7C25-4752-B7D1-1942BAD88338}"/>
    <dgm:cxn modelId="{FFAC9890-7EA5-42DA-B080-297785F78D32}" type="presOf" srcId="{D0BFFAD9-B820-4A9A-BF70-C2875EE3394C}" destId="{57A346B6-80B4-46FB-9CE9-458C3558C03C}" srcOrd="0" destOrd="0" presId="urn:microsoft.com/office/officeart/2005/8/layout/hierarchy3"/>
    <dgm:cxn modelId="{3DFF2DE5-8D6B-42BE-8E53-7622621DAA4B}" srcId="{46FECC69-538F-4A3C-BA49-E2C6334BE5A2}" destId="{3FF7C2A2-1FCA-4D4F-9C54-D3950965B417}" srcOrd="0" destOrd="0" parTransId="{55D5E8E8-E827-4E48-85EE-11E1FDF8BBE9}" sibTransId="{2A344A71-DD29-4C2A-A675-9226B361C05E}"/>
    <dgm:cxn modelId="{8A1B440B-A66F-424D-BDB2-5DAD32831387}" type="presOf" srcId="{55D5E8E8-E827-4E48-85EE-11E1FDF8BBE9}" destId="{E4334B30-BEC3-4A8D-B245-E5F9DDEAE285}" srcOrd="0" destOrd="0" presId="urn:microsoft.com/office/officeart/2005/8/layout/hierarchy3"/>
    <dgm:cxn modelId="{B9AE7FCB-A252-4C1F-B8C6-FD6C64F2A2E0}" type="presOf" srcId="{3FF7C2A2-1FCA-4D4F-9C54-D3950965B417}" destId="{A1DB7474-99DB-49DB-9115-2CE44DD635F2}" srcOrd="0" destOrd="0" presId="urn:microsoft.com/office/officeart/2005/8/layout/hierarchy3"/>
    <dgm:cxn modelId="{962FFF4A-2666-46E3-B561-C59FDACE739B}" type="presOf" srcId="{A3EE0FF3-F2BF-4D79-A622-F2A8A6DA8D10}" destId="{D6FE7436-F879-4DC4-80EC-0725222F544D}" srcOrd="0" destOrd="0" presId="urn:microsoft.com/office/officeart/2005/8/layout/hierarchy3"/>
    <dgm:cxn modelId="{ECCF83E7-E120-40C8-8A61-54C8D97E8AF5}" type="presOf" srcId="{46FECC69-538F-4A3C-BA49-E2C6334BE5A2}" destId="{D6F10357-A0BC-46E6-AC41-E8BA22D2DD4D}" srcOrd="0" destOrd="0" presId="urn:microsoft.com/office/officeart/2005/8/layout/hierarchy3"/>
    <dgm:cxn modelId="{5BC98DB2-344E-472E-97CE-DF7A1B160372}" type="presOf" srcId="{8D676634-2D8E-449F-B724-D9247C9B0CFD}" destId="{4B8AA825-0938-4164-A25C-8801C7487A81}" srcOrd="0" destOrd="0" presId="urn:microsoft.com/office/officeart/2005/8/layout/hierarchy3"/>
    <dgm:cxn modelId="{61B60230-6FCC-4526-9758-A4D199B6AADC}" srcId="{46FECC69-538F-4A3C-BA49-E2C6334BE5A2}" destId="{7A0BA340-64FE-4DAF-BB2A-7810C5FB6902}" srcOrd="2" destOrd="0" parTransId="{CCD035F5-9158-4FEE-A4E3-9469708364DE}" sibTransId="{FDE3EEF8-2125-44F1-8774-289042B5FEFE}"/>
    <dgm:cxn modelId="{1B7CC1B9-6725-4E07-B1FA-0D64E48658DA}" srcId="{2DF4E9EF-870A-454A-9FC4-CAE4A2AB93F2}" destId="{097066F5-5EE6-4AFF-9F74-D07156777215}" srcOrd="0" destOrd="0" parTransId="{8B22D5F9-4D39-44D8-9570-BCAE0DD66922}" sibTransId="{7C4F00D5-8909-4771-A64F-1A2C5DF2D1F7}"/>
    <dgm:cxn modelId="{1EAAF15D-AD14-4DD0-80A0-5D71E5F7847C}" srcId="{2DF4E9EF-870A-454A-9FC4-CAE4A2AB93F2}" destId="{ADB8E740-DFB5-4DD5-B1F1-BE5FB8753962}" srcOrd="1" destOrd="0" parTransId="{D0BFFAD9-B820-4A9A-BF70-C2875EE3394C}" sibTransId="{ECB0CBEE-DA5A-43B6-BB9B-7CB370550E51}"/>
    <dgm:cxn modelId="{BEA97EDC-615E-4788-955C-1DF10B766C25}" type="presOf" srcId="{8B22D5F9-4D39-44D8-9570-BCAE0DD66922}" destId="{EFB7C4F7-C3B3-49BA-A69E-C041B2E4084D}" srcOrd="0" destOrd="0" presId="urn:microsoft.com/office/officeart/2005/8/layout/hierarchy3"/>
    <dgm:cxn modelId="{E6B04443-7FEC-4901-B7DE-03F48C065E1F}" type="presOf" srcId="{46FECC69-538F-4A3C-BA49-E2C6334BE5A2}" destId="{44B41B8A-A92C-4744-9909-5D0C4E2898E6}" srcOrd="1" destOrd="0" presId="urn:microsoft.com/office/officeart/2005/8/layout/hierarchy3"/>
    <dgm:cxn modelId="{701870E8-7686-4E11-816B-AE8C38AE4D52}" type="presOf" srcId="{097066F5-5EE6-4AFF-9F74-D07156777215}" destId="{CA63C5C5-AFAD-41A4-B2C2-CD7A191E80F7}" srcOrd="0" destOrd="0" presId="urn:microsoft.com/office/officeart/2005/8/layout/hierarchy3"/>
    <dgm:cxn modelId="{B2853ACA-A27D-4BDC-8D52-5C085C51F0F4}" type="presOf" srcId="{0186F42D-8F66-4547-8A95-66259B3D6628}" destId="{E4539EE8-0979-455E-BF7C-D21AA678B163}" srcOrd="0" destOrd="0" presId="urn:microsoft.com/office/officeart/2005/8/layout/hierarchy3"/>
    <dgm:cxn modelId="{1592D418-1C30-4456-A182-52E3F0F01963}" type="presOf" srcId="{CCD035F5-9158-4FEE-A4E3-9469708364DE}" destId="{A4ABF0F8-3AD6-48E8-8AA1-B99A93B11765}" srcOrd="0" destOrd="0" presId="urn:microsoft.com/office/officeart/2005/8/layout/hierarchy3"/>
    <dgm:cxn modelId="{30FBFDC2-B664-4031-BE65-710EA8E25C35}" type="presOf" srcId="{2DF4E9EF-870A-454A-9FC4-CAE4A2AB93F2}" destId="{4B3006C4-13AD-4014-889D-DEF53D8226F0}" srcOrd="0" destOrd="0" presId="urn:microsoft.com/office/officeart/2005/8/layout/hierarchy3"/>
    <dgm:cxn modelId="{8639DB1F-F2A9-4B50-809E-B8A3CE146A04}" type="presOf" srcId="{F3377500-078D-4215-A2E0-BB72E62B288E}" destId="{03729705-40F6-45F5-B81F-8DB3ADD48AFC}" srcOrd="0" destOrd="0" presId="urn:microsoft.com/office/officeart/2005/8/layout/hierarchy3"/>
    <dgm:cxn modelId="{A66ABD25-501B-4AE5-8C0D-4E89D25DEDA3}" srcId="{46FECC69-538F-4A3C-BA49-E2C6334BE5A2}" destId="{A3EE0FF3-F2BF-4D79-A622-F2A8A6DA8D10}" srcOrd="1" destOrd="0" parTransId="{C5CA9AB9-ECA2-415C-97D1-754E90003B0D}" sibTransId="{4DC028A3-5050-48FF-A315-FF1A6E1730CE}"/>
    <dgm:cxn modelId="{9B6BB684-F1D5-4345-BC29-6DEC2FA3D843}" srcId="{0186F42D-8F66-4547-8A95-66259B3D6628}" destId="{2DF4E9EF-870A-454A-9FC4-CAE4A2AB93F2}" srcOrd="0" destOrd="0" parTransId="{DFF9AFB6-5007-4181-9665-D8EA54DDF923}" sibTransId="{06738F85-99BF-42E1-AA46-98F64D8FE743}"/>
    <dgm:cxn modelId="{135B078D-4995-4181-8A98-ABD1BF875056}" type="presOf" srcId="{2DF4E9EF-870A-454A-9FC4-CAE4A2AB93F2}" destId="{7D75A167-C8C6-4444-BF3E-B44C692FE08B}" srcOrd="1" destOrd="0" presId="urn:microsoft.com/office/officeart/2005/8/layout/hierarchy3"/>
    <dgm:cxn modelId="{A7307064-58B6-4168-817D-994C65591272}" type="presOf" srcId="{C5CA9AB9-ECA2-415C-97D1-754E90003B0D}" destId="{E9A7DE3B-1012-4372-B948-9D0372C4C14B}" srcOrd="0" destOrd="0" presId="urn:microsoft.com/office/officeart/2005/8/layout/hierarchy3"/>
    <dgm:cxn modelId="{EE1ADA47-F48E-4491-A43D-4DA1C1B864ED}" srcId="{2DF4E9EF-870A-454A-9FC4-CAE4A2AB93F2}" destId="{8D676634-2D8E-449F-B724-D9247C9B0CFD}" srcOrd="2" destOrd="0" parTransId="{F3377500-078D-4215-A2E0-BB72E62B288E}" sibTransId="{41B412F6-450F-4256-9F64-BAE7C5965996}"/>
    <dgm:cxn modelId="{91E41C32-6010-4265-AE53-3D9325E14082}" type="presParOf" srcId="{E4539EE8-0979-455E-BF7C-D21AA678B163}" destId="{893B51A2-B4C9-4FE7-977C-9F952901E681}" srcOrd="0" destOrd="0" presId="urn:microsoft.com/office/officeart/2005/8/layout/hierarchy3"/>
    <dgm:cxn modelId="{48919FEA-1E67-4CC4-9206-141CFA1EA970}" type="presParOf" srcId="{893B51A2-B4C9-4FE7-977C-9F952901E681}" destId="{672FF06C-FD8B-4046-AAA6-5528D15157F5}" srcOrd="0" destOrd="0" presId="urn:microsoft.com/office/officeart/2005/8/layout/hierarchy3"/>
    <dgm:cxn modelId="{E63474E9-3A40-4163-8AAF-ECFE736D0471}" type="presParOf" srcId="{672FF06C-FD8B-4046-AAA6-5528D15157F5}" destId="{4B3006C4-13AD-4014-889D-DEF53D8226F0}" srcOrd="0" destOrd="0" presId="urn:microsoft.com/office/officeart/2005/8/layout/hierarchy3"/>
    <dgm:cxn modelId="{7A81F8DA-2ADC-44BB-9A79-94E5C4AFDA86}" type="presParOf" srcId="{672FF06C-FD8B-4046-AAA6-5528D15157F5}" destId="{7D75A167-C8C6-4444-BF3E-B44C692FE08B}" srcOrd="1" destOrd="0" presId="urn:microsoft.com/office/officeart/2005/8/layout/hierarchy3"/>
    <dgm:cxn modelId="{53CF7AAD-0DA5-48E7-B0E7-95C66108FC4C}" type="presParOf" srcId="{893B51A2-B4C9-4FE7-977C-9F952901E681}" destId="{00D05DCD-D320-4AC1-830B-F3982164F778}" srcOrd="1" destOrd="0" presId="urn:microsoft.com/office/officeart/2005/8/layout/hierarchy3"/>
    <dgm:cxn modelId="{EF9FF2A3-EB2C-49AA-975A-E098A4E8A2A4}" type="presParOf" srcId="{00D05DCD-D320-4AC1-830B-F3982164F778}" destId="{EFB7C4F7-C3B3-49BA-A69E-C041B2E4084D}" srcOrd="0" destOrd="0" presId="urn:microsoft.com/office/officeart/2005/8/layout/hierarchy3"/>
    <dgm:cxn modelId="{9B26F53B-68B0-48D0-BC69-C5500D0314E6}" type="presParOf" srcId="{00D05DCD-D320-4AC1-830B-F3982164F778}" destId="{CA63C5C5-AFAD-41A4-B2C2-CD7A191E80F7}" srcOrd="1" destOrd="0" presId="urn:microsoft.com/office/officeart/2005/8/layout/hierarchy3"/>
    <dgm:cxn modelId="{733E30BC-D1D3-4950-A9FA-6EE0DAE7E661}" type="presParOf" srcId="{00D05DCD-D320-4AC1-830B-F3982164F778}" destId="{57A346B6-80B4-46FB-9CE9-458C3558C03C}" srcOrd="2" destOrd="0" presId="urn:microsoft.com/office/officeart/2005/8/layout/hierarchy3"/>
    <dgm:cxn modelId="{3215C2BC-9CC1-40EA-8CE3-19E400610141}" type="presParOf" srcId="{00D05DCD-D320-4AC1-830B-F3982164F778}" destId="{98081A47-2089-4202-8D2E-E7E175F7ED91}" srcOrd="3" destOrd="0" presId="urn:microsoft.com/office/officeart/2005/8/layout/hierarchy3"/>
    <dgm:cxn modelId="{F521FEA3-C421-4984-9DEE-6F4100206E2C}" type="presParOf" srcId="{00D05DCD-D320-4AC1-830B-F3982164F778}" destId="{03729705-40F6-45F5-B81F-8DB3ADD48AFC}" srcOrd="4" destOrd="0" presId="urn:microsoft.com/office/officeart/2005/8/layout/hierarchy3"/>
    <dgm:cxn modelId="{D0C178D1-5F20-4B6F-8EB6-3D951C0084B5}" type="presParOf" srcId="{00D05DCD-D320-4AC1-830B-F3982164F778}" destId="{4B8AA825-0938-4164-A25C-8801C7487A81}" srcOrd="5" destOrd="0" presId="urn:microsoft.com/office/officeart/2005/8/layout/hierarchy3"/>
    <dgm:cxn modelId="{B0FDADC8-6AE2-48F0-AE94-26894F052FB0}" type="presParOf" srcId="{E4539EE8-0979-455E-BF7C-D21AA678B163}" destId="{359E97BB-7300-4639-ADEC-2A469A38DE1C}" srcOrd="1" destOrd="0" presId="urn:microsoft.com/office/officeart/2005/8/layout/hierarchy3"/>
    <dgm:cxn modelId="{568578EC-0B64-41EA-AF99-A77C6DC68980}" type="presParOf" srcId="{359E97BB-7300-4639-ADEC-2A469A38DE1C}" destId="{1F0B4DA9-9291-4C09-8961-1F40E9508A81}" srcOrd="0" destOrd="0" presId="urn:microsoft.com/office/officeart/2005/8/layout/hierarchy3"/>
    <dgm:cxn modelId="{A8AF11B7-CAE7-4853-9A4C-0A08EB919D01}" type="presParOf" srcId="{1F0B4DA9-9291-4C09-8961-1F40E9508A81}" destId="{D6F10357-A0BC-46E6-AC41-E8BA22D2DD4D}" srcOrd="0" destOrd="0" presId="urn:microsoft.com/office/officeart/2005/8/layout/hierarchy3"/>
    <dgm:cxn modelId="{3FF03CD8-FC19-4AF4-959E-C2816B673FAF}" type="presParOf" srcId="{1F0B4DA9-9291-4C09-8961-1F40E9508A81}" destId="{44B41B8A-A92C-4744-9909-5D0C4E2898E6}" srcOrd="1" destOrd="0" presId="urn:microsoft.com/office/officeart/2005/8/layout/hierarchy3"/>
    <dgm:cxn modelId="{2FECBE20-A2EB-496A-A0B7-9B4D5B0C0242}" type="presParOf" srcId="{359E97BB-7300-4639-ADEC-2A469A38DE1C}" destId="{F55757A5-ECA4-4EA5-BD20-2D386D3A57D6}" srcOrd="1" destOrd="0" presId="urn:microsoft.com/office/officeart/2005/8/layout/hierarchy3"/>
    <dgm:cxn modelId="{3A75654F-DA18-4902-928E-CC092FD0F17F}" type="presParOf" srcId="{F55757A5-ECA4-4EA5-BD20-2D386D3A57D6}" destId="{E4334B30-BEC3-4A8D-B245-E5F9DDEAE285}" srcOrd="0" destOrd="0" presId="urn:microsoft.com/office/officeart/2005/8/layout/hierarchy3"/>
    <dgm:cxn modelId="{FC1E64FF-73BE-441A-B309-D21EDF8877EF}" type="presParOf" srcId="{F55757A5-ECA4-4EA5-BD20-2D386D3A57D6}" destId="{A1DB7474-99DB-49DB-9115-2CE44DD635F2}" srcOrd="1" destOrd="0" presId="urn:microsoft.com/office/officeart/2005/8/layout/hierarchy3"/>
    <dgm:cxn modelId="{6F43FFF9-E715-4035-92E3-CBEF04FA3812}" type="presParOf" srcId="{F55757A5-ECA4-4EA5-BD20-2D386D3A57D6}" destId="{E9A7DE3B-1012-4372-B948-9D0372C4C14B}" srcOrd="2" destOrd="0" presId="urn:microsoft.com/office/officeart/2005/8/layout/hierarchy3"/>
    <dgm:cxn modelId="{F02D4CE8-6EC3-431C-8D97-F120AF8B5D8B}" type="presParOf" srcId="{F55757A5-ECA4-4EA5-BD20-2D386D3A57D6}" destId="{D6FE7436-F879-4DC4-80EC-0725222F544D}" srcOrd="3" destOrd="0" presId="urn:microsoft.com/office/officeart/2005/8/layout/hierarchy3"/>
    <dgm:cxn modelId="{192018D2-7AC7-4B56-B3F4-289F092F91C1}" type="presParOf" srcId="{F55757A5-ECA4-4EA5-BD20-2D386D3A57D6}" destId="{A4ABF0F8-3AD6-48E8-8AA1-B99A93B11765}" srcOrd="4" destOrd="0" presId="urn:microsoft.com/office/officeart/2005/8/layout/hierarchy3"/>
    <dgm:cxn modelId="{ADA8E6D8-A791-4A6F-B8EA-CB5566F316D3}" type="presParOf" srcId="{F55757A5-ECA4-4EA5-BD20-2D386D3A57D6}" destId="{D8802C97-B34C-480E-81DC-4FEF196BC1F9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C0CFD-77FD-429F-BE0D-081A2D5F744C}">
      <dsp:nvSpPr>
        <dsp:cNvPr id="0" name=""/>
        <dsp:cNvSpPr/>
      </dsp:nvSpPr>
      <dsp:spPr>
        <a:xfrm>
          <a:off x="1764695" y="0"/>
          <a:ext cx="1764695" cy="1205905"/>
        </a:xfrm>
        <a:prstGeom prst="trapezoid">
          <a:avLst>
            <a:gd name="adj" fmla="val 73169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kern="1200" dirty="0"/>
            <a:t>συλλογικότητα</a:t>
          </a:r>
        </a:p>
      </dsp:txBody>
      <dsp:txXfrm>
        <a:off x="1764695" y="0"/>
        <a:ext cx="1764695" cy="1205905"/>
      </dsp:txXfrm>
    </dsp:sp>
    <dsp:sp modelId="{982D22E3-632E-45A6-A6E3-EB8091D15F2C}">
      <dsp:nvSpPr>
        <dsp:cNvPr id="0" name=""/>
        <dsp:cNvSpPr/>
      </dsp:nvSpPr>
      <dsp:spPr>
        <a:xfrm>
          <a:off x="882347" y="1205905"/>
          <a:ext cx="3529390" cy="1205905"/>
        </a:xfrm>
        <a:prstGeom prst="trapezoid">
          <a:avLst>
            <a:gd name="adj" fmla="val 73169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kern="1200" dirty="0"/>
            <a:t>συνεργασία επικοινωνία</a:t>
          </a:r>
        </a:p>
      </dsp:txBody>
      <dsp:txXfrm>
        <a:off x="1499991" y="1205905"/>
        <a:ext cx="2294103" cy="1205905"/>
      </dsp:txXfrm>
    </dsp:sp>
    <dsp:sp modelId="{5BFFC681-A436-4370-A664-FE79A05DE74A}">
      <dsp:nvSpPr>
        <dsp:cNvPr id="0" name=""/>
        <dsp:cNvSpPr/>
      </dsp:nvSpPr>
      <dsp:spPr>
        <a:xfrm>
          <a:off x="0" y="2411810"/>
          <a:ext cx="5294086" cy="1205905"/>
        </a:xfrm>
        <a:prstGeom prst="trapezoid">
          <a:avLst>
            <a:gd name="adj" fmla="val 73169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kern="1200" dirty="0"/>
            <a:t>εμπιστοσύνη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kern="1200" dirty="0"/>
            <a:t>ασφάλεια</a:t>
          </a:r>
        </a:p>
      </dsp:txBody>
      <dsp:txXfrm>
        <a:off x="926465" y="2411810"/>
        <a:ext cx="3441155" cy="12059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07C0F-A137-4A87-85AC-31E1D07C72F5}">
      <dsp:nvSpPr>
        <dsp:cNvPr id="0" name=""/>
        <dsp:cNvSpPr/>
      </dsp:nvSpPr>
      <dsp:spPr>
        <a:xfrm>
          <a:off x="2161785" y="147"/>
          <a:ext cx="1247428" cy="623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/>
            <a:t>συμμετοχή</a:t>
          </a:r>
        </a:p>
      </dsp:txBody>
      <dsp:txXfrm>
        <a:off x="2180053" y="18415"/>
        <a:ext cx="1210892" cy="587178"/>
      </dsp:txXfrm>
    </dsp:sp>
    <dsp:sp modelId="{412E3E2B-A388-4DC7-80A8-00C7C1201FBB}">
      <dsp:nvSpPr>
        <dsp:cNvPr id="0" name=""/>
        <dsp:cNvSpPr/>
      </dsp:nvSpPr>
      <dsp:spPr>
        <a:xfrm>
          <a:off x="2286528" y="623862"/>
          <a:ext cx="124742" cy="467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7785"/>
              </a:lnTo>
              <a:lnTo>
                <a:pt x="124742" y="4677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EBB929-999F-4204-96DD-8CFCECD84718}">
      <dsp:nvSpPr>
        <dsp:cNvPr id="0" name=""/>
        <dsp:cNvSpPr/>
      </dsp:nvSpPr>
      <dsp:spPr>
        <a:xfrm>
          <a:off x="2411271" y="779790"/>
          <a:ext cx="997943" cy="623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b="1" kern="1200"/>
            <a:t>σχέσεις</a:t>
          </a:r>
        </a:p>
      </dsp:txBody>
      <dsp:txXfrm>
        <a:off x="2429539" y="798058"/>
        <a:ext cx="961407" cy="587178"/>
      </dsp:txXfrm>
    </dsp:sp>
    <dsp:sp modelId="{B1107402-7AD5-4F85-8CB9-B94E872FDCDB}">
      <dsp:nvSpPr>
        <dsp:cNvPr id="0" name=""/>
        <dsp:cNvSpPr/>
      </dsp:nvSpPr>
      <dsp:spPr>
        <a:xfrm>
          <a:off x="2286528" y="623862"/>
          <a:ext cx="124742" cy="12474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7428"/>
              </a:lnTo>
              <a:lnTo>
                <a:pt x="124742" y="12474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4C58FC-9375-43F2-99ED-5FC2462BC2CD}">
      <dsp:nvSpPr>
        <dsp:cNvPr id="0" name=""/>
        <dsp:cNvSpPr/>
      </dsp:nvSpPr>
      <dsp:spPr>
        <a:xfrm>
          <a:off x="2411271" y="1559433"/>
          <a:ext cx="997943" cy="623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b="1" kern="1200"/>
            <a:t>Σεβασμός στη διαφορετικότητα</a:t>
          </a:r>
        </a:p>
      </dsp:txBody>
      <dsp:txXfrm>
        <a:off x="2429539" y="1577701"/>
        <a:ext cx="961407" cy="587178"/>
      </dsp:txXfrm>
    </dsp:sp>
    <dsp:sp modelId="{89EBD6C3-EC91-470B-92B5-D83A09762BE2}">
      <dsp:nvSpPr>
        <dsp:cNvPr id="0" name=""/>
        <dsp:cNvSpPr/>
      </dsp:nvSpPr>
      <dsp:spPr>
        <a:xfrm>
          <a:off x="2286528" y="623862"/>
          <a:ext cx="124742" cy="20270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7072"/>
              </a:lnTo>
              <a:lnTo>
                <a:pt x="124742" y="20270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4D2F2A-ED99-4D50-B58E-15B5B19D4313}">
      <dsp:nvSpPr>
        <dsp:cNvPr id="0" name=""/>
        <dsp:cNvSpPr/>
      </dsp:nvSpPr>
      <dsp:spPr>
        <a:xfrm>
          <a:off x="2411271" y="2339076"/>
          <a:ext cx="997943" cy="623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b="1" kern="1200"/>
            <a:t>Συμμετοχή στο σχολείο</a:t>
          </a:r>
        </a:p>
      </dsp:txBody>
      <dsp:txXfrm>
        <a:off x="2429539" y="2357344"/>
        <a:ext cx="961407" cy="587178"/>
      </dsp:txXfrm>
    </dsp:sp>
    <dsp:sp modelId="{9AF3A286-BDBD-4D94-8E05-40BEBFE08982}">
      <dsp:nvSpPr>
        <dsp:cNvPr id="0" name=""/>
        <dsp:cNvSpPr/>
      </dsp:nvSpPr>
      <dsp:spPr>
        <a:xfrm>
          <a:off x="3721072" y="147"/>
          <a:ext cx="1247428" cy="623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/>
            <a:t>ασφάλεια</a:t>
          </a:r>
        </a:p>
      </dsp:txBody>
      <dsp:txXfrm>
        <a:off x="3739340" y="18415"/>
        <a:ext cx="1210892" cy="587178"/>
      </dsp:txXfrm>
    </dsp:sp>
    <dsp:sp modelId="{ADDA3D0E-A862-4E20-AD94-4C867E3F9E13}">
      <dsp:nvSpPr>
        <dsp:cNvPr id="0" name=""/>
        <dsp:cNvSpPr/>
      </dsp:nvSpPr>
      <dsp:spPr>
        <a:xfrm>
          <a:off x="3845814" y="623862"/>
          <a:ext cx="124742" cy="467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7785"/>
              </a:lnTo>
              <a:lnTo>
                <a:pt x="124742" y="4677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039C2B-8CF6-44A9-9437-A8834069B56C}">
      <dsp:nvSpPr>
        <dsp:cNvPr id="0" name=""/>
        <dsp:cNvSpPr/>
      </dsp:nvSpPr>
      <dsp:spPr>
        <a:xfrm>
          <a:off x="3970557" y="779790"/>
          <a:ext cx="997943" cy="623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b="1" kern="1200"/>
            <a:t>συναισθηματική</a:t>
          </a:r>
        </a:p>
      </dsp:txBody>
      <dsp:txXfrm>
        <a:off x="3988825" y="798058"/>
        <a:ext cx="961407" cy="587178"/>
      </dsp:txXfrm>
    </dsp:sp>
    <dsp:sp modelId="{3095C678-4C5E-4ABB-814B-B5AEA34B6EBC}">
      <dsp:nvSpPr>
        <dsp:cNvPr id="0" name=""/>
        <dsp:cNvSpPr/>
      </dsp:nvSpPr>
      <dsp:spPr>
        <a:xfrm>
          <a:off x="3845814" y="623862"/>
          <a:ext cx="124742" cy="12474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7428"/>
              </a:lnTo>
              <a:lnTo>
                <a:pt x="124742" y="12474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FA66D2-43FC-42E3-BEFB-53A4EADC189E}">
      <dsp:nvSpPr>
        <dsp:cNvPr id="0" name=""/>
        <dsp:cNvSpPr/>
      </dsp:nvSpPr>
      <dsp:spPr>
        <a:xfrm>
          <a:off x="3970557" y="1559433"/>
          <a:ext cx="997943" cy="623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100" b="1" kern="1200"/>
            <a:t>σωματική</a:t>
          </a:r>
        </a:p>
      </dsp:txBody>
      <dsp:txXfrm>
        <a:off x="3988825" y="1577701"/>
        <a:ext cx="961407" cy="587178"/>
      </dsp:txXfrm>
    </dsp:sp>
    <dsp:sp modelId="{7A15B45D-A8A6-42FC-84DD-519A9C4FF593}">
      <dsp:nvSpPr>
        <dsp:cNvPr id="0" name=""/>
        <dsp:cNvSpPr/>
      </dsp:nvSpPr>
      <dsp:spPr>
        <a:xfrm>
          <a:off x="3845814" y="623862"/>
          <a:ext cx="124742" cy="20270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7072"/>
              </a:lnTo>
              <a:lnTo>
                <a:pt x="124742" y="20270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82B262-9976-42DF-9668-5769388A17A4}">
      <dsp:nvSpPr>
        <dsp:cNvPr id="0" name=""/>
        <dsp:cNvSpPr/>
      </dsp:nvSpPr>
      <dsp:spPr>
        <a:xfrm>
          <a:off x="3970557" y="2339076"/>
          <a:ext cx="997943" cy="623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100" b="1" kern="1200"/>
            <a:t>Κατάχρηση ουσιών</a:t>
          </a:r>
        </a:p>
      </dsp:txBody>
      <dsp:txXfrm>
        <a:off x="3988825" y="2357344"/>
        <a:ext cx="961407" cy="587178"/>
      </dsp:txXfrm>
    </dsp:sp>
    <dsp:sp modelId="{CF65FB08-CC06-401D-AEBB-45BBDCB26219}">
      <dsp:nvSpPr>
        <dsp:cNvPr id="0" name=""/>
        <dsp:cNvSpPr/>
      </dsp:nvSpPr>
      <dsp:spPr>
        <a:xfrm>
          <a:off x="5280358" y="147"/>
          <a:ext cx="1247428" cy="623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/>
            <a:t>περιβάλλον</a:t>
          </a:r>
        </a:p>
      </dsp:txBody>
      <dsp:txXfrm>
        <a:off x="5298626" y="18415"/>
        <a:ext cx="1210892" cy="587178"/>
      </dsp:txXfrm>
    </dsp:sp>
    <dsp:sp modelId="{4E8DFEB4-E3D4-441C-BC0D-4706426237F1}">
      <dsp:nvSpPr>
        <dsp:cNvPr id="0" name=""/>
        <dsp:cNvSpPr/>
      </dsp:nvSpPr>
      <dsp:spPr>
        <a:xfrm>
          <a:off x="5405101" y="623862"/>
          <a:ext cx="124742" cy="467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7785"/>
              </a:lnTo>
              <a:lnTo>
                <a:pt x="124742" y="4677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F7A59B-FEF7-4BB4-B7E9-24F7F2E80696}">
      <dsp:nvSpPr>
        <dsp:cNvPr id="0" name=""/>
        <dsp:cNvSpPr/>
      </dsp:nvSpPr>
      <dsp:spPr>
        <a:xfrm>
          <a:off x="5529843" y="779790"/>
          <a:ext cx="997943" cy="623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b="1" kern="1200" dirty="0"/>
            <a:t>κτιριακό περιβάλλον</a:t>
          </a:r>
        </a:p>
      </dsp:txBody>
      <dsp:txXfrm>
        <a:off x="5548111" y="798058"/>
        <a:ext cx="961407" cy="587178"/>
      </dsp:txXfrm>
    </dsp:sp>
    <dsp:sp modelId="{E3D51E82-5A1C-4CA5-91B6-61CA10073246}">
      <dsp:nvSpPr>
        <dsp:cNvPr id="0" name=""/>
        <dsp:cNvSpPr/>
      </dsp:nvSpPr>
      <dsp:spPr>
        <a:xfrm>
          <a:off x="5405101" y="623862"/>
          <a:ext cx="124742" cy="12474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7428"/>
              </a:lnTo>
              <a:lnTo>
                <a:pt x="124742" y="12474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D8E3C4-E2CD-4CD9-A0D6-593D63ACBD68}">
      <dsp:nvSpPr>
        <dsp:cNvPr id="0" name=""/>
        <dsp:cNvSpPr/>
      </dsp:nvSpPr>
      <dsp:spPr>
        <a:xfrm>
          <a:off x="5529843" y="1559433"/>
          <a:ext cx="997943" cy="623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b="1" kern="1200"/>
            <a:t>Ακαδημαϊκό περιβάλλον</a:t>
          </a:r>
        </a:p>
      </dsp:txBody>
      <dsp:txXfrm>
        <a:off x="5548111" y="1577701"/>
        <a:ext cx="961407" cy="587178"/>
      </dsp:txXfrm>
    </dsp:sp>
    <dsp:sp modelId="{A9203980-6AF8-42FF-9F9C-C3598FB6200C}">
      <dsp:nvSpPr>
        <dsp:cNvPr id="0" name=""/>
        <dsp:cNvSpPr/>
      </dsp:nvSpPr>
      <dsp:spPr>
        <a:xfrm>
          <a:off x="5405101" y="623862"/>
          <a:ext cx="124742" cy="20270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7072"/>
              </a:lnTo>
              <a:lnTo>
                <a:pt x="124742" y="20270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1DE5A6-2A68-4E96-BA1B-7B734D54DCEC}">
      <dsp:nvSpPr>
        <dsp:cNvPr id="0" name=""/>
        <dsp:cNvSpPr/>
      </dsp:nvSpPr>
      <dsp:spPr>
        <a:xfrm>
          <a:off x="5529843" y="2339076"/>
          <a:ext cx="997943" cy="623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b="1" kern="1200"/>
            <a:t>ευεξία</a:t>
          </a:r>
        </a:p>
      </dsp:txBody>
      <dsp:txXfrm>
        <a:off x="5548111" y="2357344"/>
        <a:ext cx="961407" cy="587178"/>
      </dsp:txXfrm>
    </dsp:sp>
    <dsp:sp modelId="{FC4D746A-EE8E-4D94-9AA8-7CF1FC702423}">
      <dsp:nvSpPr>
        <dsp:cNvPr id="0" name=""/>
        <dsp:cNvSpPr/>
      </dsp:nvSpPr>
      <dsp:spPr>
        <a:xfrm>
          <a:off x="5405101" y="623862"/>
          <a:ext cx="124742" cy="2806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6715"/>
              </a:lnTo>
              <a:lnTo>
                <a:pt x="124742" y="28067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6AA13E-0200-4D97-B9E4-E3E1D11DCCEA}">
      <dsp:nvSpPr>
        <dsp:cNvPr id="0" name=""/>
        <dsp:cNvSpPr/>
      </dsp:nvSpPr>
      <dsp:spPr>
        <a:xfrm>
          <a:off x="5529843" y="3118719"/>
          <a:ext cx="997943" cy="623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100" b="1" kern="1200" dirty="0"/>
            <a:t>Πλαίσιο συμμόρφωσης</a:t>
          </a:r>
        </a:p>
      </dsp:txBody>
      <dsp:txXfrm>
        <a:off x="5548111" y="3136987"/>
        <a:ext cx="961407" cy="5871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6CD07D-4953-4F2C-B238-6B263758C3BE}">
      <dsp:nvSpPr>
        <dsp:cNvPr id="0" name=""/>
        <dsp:cNvSpPr/>
      </dsp:nvSpPr>
      <dsp:spPr>
        <a:xfrm>
          <a:off x="2000418" y="641144"/>
          <a:ext cx="4167238" cy="4167238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1544E-94C4-4882-A159-686352A5C64B}">
      <dsp:nvSpPr>
        <dsp:cNvPr id="0" name=""/>
        <dsp:cNvSpPr/>
      </dsp:nvSpPr>
      <dsp:spPr>
        <a:xfrm>
          <a:off x="2000418" y="641144"/>
          <a:ext cx="4167238" cy="4167238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96D32-6FDC-4A38-B0B0-AA21CBE6A374}">
      <dsp:nvSpPr>
        <dsp:cNvPr id="0" name=""/>
        <dsp:cNvSpPr/>
      </dsp:nvSpPr>
      <dsp:spPr>
        <a:xfrm>
          <a:off x="2000418" y="641144"/>
          <a:ext cx="4167238" cy="4167238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F26B71-9EF8-42CF-B703-32A7F602DADC}">
      <dsp:nvSpPr>
        <dsp:cNvPr id="0" name=""/>
        <dsp:cNvSpPr/>
      </dsp:nvSpPr>
      <dsp:spPr>
        <a:xfrm>
          <a:off x="2000418" y="641144"/>
          <a:ext cx="4167238" cy="4167238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68C50D-698F-455E-A56B-D5563C7C2CE1}">
      <dsp:nvSpPr>
        <dsp:cNvPr id="0" name=""/>
        <dsp:cNvSpPr/>
      </dsp:nvSpPr>
      <dsp:spPr>
        <a:xfrm>
          <a:off x="3124592" y="1765318"/>
          <a:ext cx="1918890" cy="19188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100" kern="1200"/>
            <a:t>σχολικό κλίμα</a:t>
          </a:r>
        </a:p>
      </dsp:txBody>
      <dsp:txXfrm>
        <a:off x="3405607" y="2046333"/>
        <a:ext cx="1356860" cy="1356860"/>
      </dsp:txXfrm>
    </dsp:sp>
    <dsp:sp modelId="{E7FD0F6A-02A2-414F-AF8C-79B3C33FE188}">
      <dsp:nvSpPr>
        <dsp:cNvPr id="0" name=""/>
        <dsp:cNvSpPr/>
      </dsp:nvSpPr>
      <dsp:spPr>
        <a:xfrm>
          <a:off x="3072100" y="-142727"/>
          <a:ext cx="2023875" cy="16644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kern="1200" dirty="0"/>
            <a:t>Αειφόρο σχολείο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kern="1200" dirty="0"/>
            <a:t>ελκυστικό σχολείο που προάγει την ποιότητα ζωής </a:t>
          </a:r>
        </a:p>
      </dsp:txBody>
      <dsp:txXfrm>
        <a:off x="3368490" y="101027"/>
        <a:ext cx="1431095" cy="1176947"/>
      </dsp:txXfrm>
    </dsp:sp>
    <dsp:sp modelId="{C1B1ECA1-559F-42E0-B380-30D55DB603E3}">
      <dsp:nvSpPr>
        <dsp:cNvPr id="0" name=""/>
        <dsp:cNvSpPr/>
      </dsp:nvSpPr>
      <dsp:spPr>
        <a:xfrm>
          <a:off x="5209246" y="1858075"/>
          <a:ext cx="1820108" cy="17333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kern="1200"/>
            <a:t>συνεργασία όλων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whole school approach</a:t>
          </a:r>
          <a:endParaRPr lang="el-GR" sz="1500" kern="1200"/>
        </a:p>
      </dsp:txBody>
      <dsp:txXfrm>
        <a:off x="5475795" y="2111922"/>
        <a:ext cx="1287010" cy="1225682"/>
      </dsp:txXfrm>
    </dsp:sp>
    <dsp:sp modelId="{F38F693E-F4BC-48E6-8231-3F9A718FC76A}">
      <dsp:nvSpPr>
        <dsp:cNvPr id="0" name=""/>
        <dsp:cNvSpPr/>
      </dsp:nvSpPr>
      <dsp:spPr>
        <a:xfrm>
          <a:off x="3015489" y="3958660"/>
          <a:ext cx="2137095" cy="16027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kern="1200" dirty="0"/>
            <a:t>ενεργός εμπλοκή μαθητών/-τριών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agents of change</a:t>
          </a:r>
          <a:endParaRPr lang="el-GR" sz="1500" kern="1200" dirty="0"/>
        </a:p>
      </dsp:txBody>
      <dsp:txXfrm>
        <a:off x="3328459" y="4193375"/>
        <a:ext cx="1511155" cy="1133304"/>
      </dsp:txXfrm>
    </dsp:sp>
    <dsp:sp modelId="{21995921-B1D8-4C5C-89AA-0BCC756EF598}">
      <dsp:nvSpPr>
        <dsp:cNvPr id="0" name=""/>
        <dsp:cNvSpPr/>
      </dsp:nvSpPr>
      <dsp:spPr>
        <a:xfrm>
          <a:off x="1098645" y="1826664"/>
          <a:ext cx="1900258" cy="17961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kern="1200" dirty="0"/>
            <a:t>κοινωνική δικαιοσύνη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kern="1200" dirty="0"/>
            <a:t>στη σχολική κοινότητα</a:t>
          </a:r>
        </a:p>
      </dsp:txBody>
      <dsp:txXfrm>
        <a:off x="1376931" y="2089711"/>
        <a:ext cx="1343686" cy="12701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006C4-13AD-4014-889D-DEF53D8226F0}">
      <dsp:nvSpPr>
        <dsp:cNvPr id="0" name=""/>
        <dsp:cNvSpPr/>
      </dsp:nvSpPr>
      <dsp:spPr>
        <a:xfrm>
          <a:off x="1501179" y="4134"/>
          <a:ext cx="2278062" cy="11390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700" kern="1200"/>
            <a:t>συμμετοχή στα κοινά</a:t>
          </a:r>
        </a:p>
      </dsp:txBody>
      <dsp:txXfrm>
        <a:off x="1534540" y="37495"/>
        <a:ext cx="2211340" cy="1072309"/>
      </dsp:txXfrm>
    </dsp:sp>
    <dsp:sp modelId="{EFB7C4F7-C3B3-49BA-A69E-C041B2E4084D}">
      <dsp:nvSpPr>
        <dsp:cNvPr id="0" name=""/>
        <dsp:cNvSpPr/>
      </dsp:nvSpPr>
      <dsp:spPr>
        <a:xfrm>
          <a:off x="1728985" y="1143165"/>
          <a:ext cx="227806" cy="854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4273"/>
              </a:lnTo>
              <a:lnTo>
                <a:pt x="227806" y="8542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63C5C5-AFAD-41A4-B2C2-CD7A191E80F7}">
      <dsp:nvSpPr>
        <dsp:cNvPr id="0" name=""/>
        <dsp:cNvSpPr/>
      </dsp:nvSpPr>
      <dsp:spPr>
        <a:xfrm>
          <a:off x="1956792" y="1427923"/>
          <a:ext cx="1822450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b="1" kern="1200"/>
            <a:t>μαθητές/-</a:t>
          </a:r>
          <a:r>
            <a:rPr lang="el-GR" sz="1400" b="1" kern="1200" err="1"/>
            <a:t>τριες</a:t>
          </a:r>
          <a:r>
            <a:rPr lang="el-GR" sz="1400" b="1" kern="1200"/>
            <a:t> κοινωνικά και ηθικά υπεύθυνοι/-</a:t>
          </a:r>
          <a:r>
            <a:rPr lang="el-GR" sz="1400" b="1" kern="1200" err="1"/>
            <a:t>ες</a:t>
          </a:r>
          <a:endParaRPr lang="el-GR" sz="1400" b="1" kern="1200"/>
        </a:p>
      </dsp:txBody>
      <dsp:txXfrm>
        <a:off x="1990153" y="1461284"/>
        <a:ext cx="1755728" cy="1072309"/>
      </dsp:txXfrm>
    </dsp:sp>
    <dsp:sp modelId="{57A346B6-80B4-46FB-9CE9-458C3558C03C}">
      <dsp:nvSpPr>
        <dsp:cNvPr id="0" name=""/>
        <dsp:cNvSpPr/>
      </dsp:nvSpPr>
      <dsp:spPr>
        <a:xfrm>
          <a:off x="1728985" y="1143165"/>
          <a:ext cx="227806" cy="2278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8062"/>
              </a:lnTo>
              <a:lnTo>
                <a:pt x="227806" y="22780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081A47-2089-4202-8D2E-E7E175F7ED91}">
      <dsp:nvSpPr>
        <dsp:cNvPr id="0" name=""/>
        <dsp:cNvSpPr/>
      </dsp:nvSpPr>
      <dsp:spPr>
        <a:xfrm>
          <a:off x="1956792" y="2851712"/>
          <a:ext cx="1822450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b="1" kern="1200"/>
            <a:t>συμμετέχουν ενεργά στη σχολική κοινότητα</a:t>
          </a:r>
        </a:p>
      </dsp:txBody>
      <dsp:txXfrm>
        <a:off x="1990153" y="2885073"/>
        <a:ext cx="1755728" cy="1072309"/>
      </dsp:txXfrm>
    </dsp:sp>
    <dsp:sp modelId="{03729705-40F6-45F5-B81F-8DB3ADD48AFC}">
      <dsp:nvSpPr>
        <dsp:cNvPr id="0" name=""/>
        <dsp:cNvSpPr/>
      </dsp:nvSpPr>
      <dsp:spPr>
        <a:xfrm>
          <a:off x="1728985" y="1143165"/>
          <a:ext cx="227806" cy="3701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51"/>
              </a:lnTo>
              <a:lnTo>
                <a:pt x="227806" y="37018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8AA825-0938-4164-A25C-8801C7487A81}">
      <dsp:nvSpPr>
        <dsp:cNvPr id="0" name=""/>
        <dsp:cNvSpPr/>
      </dsp:nvSpPr>
      <dsp:spPr>
        <a:xfrm>
          <a:off x="1956792" y="4275501"/>
          <a:ext cx="1822450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b="1" kern="1200"/>
            <a:t>εστιασμένοι/-</a:t>
          </a:r>
          <a:r>
            <a:rPr lang="el-GR" sz="1400" b="1" kern="1200" err="1"/>
            <a:t>ες</a:t>
          </a:r>
          <a:r>
            <a:rPr lang="el-GR" sz="1400" b="1" kern="1200"/>
            <a:t> στη δικαιοσύνη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b="1" kern="1200"/>
            <a:t>πολιτειακός </a:t>
          </a:r>
          <a:r>
            <a:rPr lang="el-GR" sz="1400" b="1" kern="1200" err="1"/>
            <a:t>γραμματισμός</a:t>
          </a:r>
          <a:endParaRPr lang="el-GR" sz="1400" b="1" kern="1200"/>
        </a:p>
      </dsp:txBody>
      <dsp:txXfrm>
        <a:off x="1990153" y="4308862"/>
        <a:ext cx="1755728" cy="1072309"/>
      </dsp:txXfrm>
    </dsp:sp>
    <dsp:sp modelId="{D6F10357-A0BC-46E6-AC41-E8BA22D2DD4D}">
      <dsp:nvSpPr>
        <dsp:cNvPr id="0" name=""/>
        <dsp:cNvSpPr/>
      </dsp:nvSpPr>
      <dsp:spPr>
        <a:xfrm>
          <a:off x="4348757" y="4134"/>
          <a:ext cx="2278062" cy="11390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700" kern="1200"/>
            <a:t>ψυχική ανθεκτικότητα</a:t>
          </a:r>
        </a:p>
      </dsp:txBody>
      <dsp:txXfrm>
        <a:off x="4382118" y="37495"/>
        <a:ext cx="2211340" cy="1072309"/>
      </dsp:txXfrm>
    </dsp:sp>
    <dsp:sp modelId="{E4334B30-BEC3-4A8D-B245-E5F9DDEAE285}">
      <dsp:nvSpPr>
        <dsp:cNvPr id="0" name=""/>
        <dsp:cNvSpPr/>
      </dsp:nvSpPr>
      <dsp:spPr>
        <a:xfrm>
          <a:off x="4576564" y="1143165"/>
          <a:ext cx="227806" cy="854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4273"/>
              </a:lnTo>
              <a:lnTo>
                <a:pt x="227806" y="8542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DB7474-99DB-49DB-9115-2CE44DD635F2}">
      <dsp:nvSpPr>
        <dsp:cNvPr id="0" name=""/>
        <dsp:cNvSpPr/>
      </dsp:nvSpPr>
      <dsp:spPr>
        <a:xfrm>
          <a:off x="4804370" y="1427923"/>
          <a:ext cx="1822450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b="1" kern="1200"/>
            <a:t>παιδαγωγική κουλτούρα που ενισχύει το θετικό κλίμα και προάγει την ψυχική υγεία</a:t>
          </a:r>
        </a:p>
      </dsp:txBody>
      <dsp:txXfrm>
        <a:off x="4837731" y="1461284"/>
        <a:ext cx="1755728" cy="1072309"/>
      </dsp:txXfrm>
    </dsp:sp>
    <dsp:sp modelId="{E9A7DE3B-1012-4372-B948-9D0372C4C14B}">
      <dsp:nvSpPr>
        <dsp:cNvPr id="0" name=""/>
        <dsp:cNvSpPr/>
      </dsp:nvSpPr>
      <dsp:spPr>
        <a:xfrm>
          <a:off x="4576564" y="1143165"/>
          <a:ext cx="227806" cy="2278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8062"/>
              </a:lnTo>
              <a:lnTo>
                <a:pt x="227806" y="22780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FE7436-F879-4DC4-80EC-0725222F544D}">
      <dsp:nvSpPr>
        <dsp:cNvPr id="0" name=""/>
        <dsp:cNvSpPr/>
      </dsp:nvSpPr>
      <dsp:spPr>
        <a:xfrm>
          <a:off x="4804370" y="2851712"/>
          <a:ext cx="1822450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b="1" kern="1200"/>
            <a:t>προάγεται το αίσθημα υποστήριξης και ασφάλειας μέσα από τη συμμετοχή</a:t>
          </a:r>
        </a:p>
      </dsp:txBody>
      <dsp:txXfrm>
        <a:off x="4837731" y="2885073"/>
        <a:ext cx="1755728" cy="1072309"/>
      </dsp:txXfrm>
    </dsp:sp>
    <dsp:sp modelId="{A4ABF0F8-3AD6-48E8-8AA1-B99A93B11765}">
      <dsp:nvSpPr>
        <dsp:cNvPr id="0" name=""/>
        <dsp:cNvSpPr/>
      </dsp:nvSpPr>
      <dsp:spPr>
        <a:xfrm>
          <a:off x="4576564" y="1143165"/>
          <a:ext cx="227806" cy="3701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51"/>
              </a:lnTo>
              <a:lnTo>
                <a:pt x="227806" y="37018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802C97-B34C-480E-81DC-4FEF196BC1F9}">
      <dsp:nvSpPr>
        <dsp:cNvPr id="0" name=""/>
        <dsp:cNvSpPr/>
      </dsp:nvSpPr>
      <dsp:spPr>
        <a:xfrm>
          <a:off x="4804370" y="4275501"/>
          <a:ext cx="1822450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b="1" kern="1200"/>
            <a:t>ευκαιρίες σε όλους/-</a:t>
          </a:r>
          <a:r>
            <a:rPr lang="el-GR" sz="1400" b="1" kern="1200" err="1"/>
            <a:t>ες</a:t>
          </a:r>
          <a:r>
            <a:rPr lang="el-GR" sz="1400" b="1" kern="1200"/>
            <a:t> να συμμετέχουν σε διαδικασίες λήψης απόφασης</a:t>
          </a:r>
        </a:p>
      </dsp:txBody>
      <dsp:txXfrm>
        <a:off x="4837731" y="4308862"/>
        <a:ext cx="1755728" cy="1072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DA8D5-3F58-45FF-A6A5-B1845410FB09}" type="datetimeFigureOut">
              <a:rPr lang="el-GR" smtClean="0"/>
              <a:t>27/9/2024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1B97A-6ABE-4C0B-BDD5-8879523E7D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4519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1B97A-6ABE-4C0B-BDD5-8879523E7D60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9311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1B97A-6ABE-4C0B-BDD5-8879523E7D60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6619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1B97A-6ABE-4C0B-BDD5-8879523E7D60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1907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1B97A-6ABE-4C0B-BDD5-8879523E7D60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516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1B97A-6ABE-4C0B-BDD5-8879523E7D60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2005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1B97A-6ABE-4C0B-BDD5-8879523E7D60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5946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1B97A-6ABE-4C0B-BDD5-8879523E7D60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0145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1B97A-6ABE-4C0B-BDD5-8879523E7D60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8532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1B97A-6ABE-4C0B-BDD5-8879523E7D60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7386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1B97A-6ABE-4C0B-BDD5-8879523E7D60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3024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1B97A-6ABE-4C0B-BDD5-8879523E7D60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9079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1B97A-6ABE-4C0B-BDD5-8879523E7D60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0787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1B97A-6ABE-4C0B-BDD5-8879523E7D60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0850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21A3-A852-4875-8BC9-BDCEC0261CC1}" type="datetime1">
              <a:rPr lang="id-ID" smtClean="0"/>
              <a:t>27/09/2024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2630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302500" y="1346200"/>
            <a:ext cx="2374900" cy="4178300"/>
          </a:xfrm>
          <a:custGeom>
            <a:avLst/>
            <a:gdLst>
              <a:gd name="connsiteX0" fmla="*/ 0 w 2374900"/>
              <a:gd name="connsiteY0" fmla="*/ 0 h 4178300"/>
              <a:gd name="connsiteX1" fmla="*/ 2374900 w 2374900"/>
              <a:gd name="connsiteY1" fmla="*/ 0 h 4178300"/>
              <a:gd name="connsiteX2" fmla="*/ 2374900 w 2374900"/>
              <a:gd name="connsiteY2" fmla="*/ 4178300 h 4178300"/>
              <a:gd name="connsiteX3" fmla="*/ 0 w 2374900"/>
              <a:gd name="connsiteY3" fmla="*/ 4178300 h 417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4900" h="4178300">
                <a:moveTo>
                  <a:pt x="0" y="0"/>
                </a:moveTo>
                <a:lnTo>
                  <a:pt x="2374900" y="0"/>
                </a:lnTo>
                <a:lnTo>
                  <a:pt x="2374900" y="4178300"/>
                </a:lnTo>
                <a:lnTo>
                  <a:pt x="0" y="417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9804400" y="1866900"/>
            <a:ext cx="1320800" cy="3225800"/>
          </a:xfrm>
          <a:custGeom>
            <a:avLst/>
            <a:gdLst>
              <a:gd name="connsiteX0" fmla="*/ 0 w 1320800"/>
              <a:gd name="connsiteY0" fmla="*/ 0 h 3225800"/>
              <a:gd name="connsiteX1" fmla="*/ 1320800 w 1320800"/>
              <a:gd name="connsiteY1" fmla="*/ 0 h 3225800"/>
              <a:gd name="connsiteX2" fmla="*/ 1320800 w 1320800"/>
              <a:gd name="connsiteY2" fmla="*/ 3225800 h 3225800"/>
              <a:gd name="connsiteX3" fmla="*/ 0 w 1320800"/>
              <a:gd name="connsiteY3" fmla="*/ 3225800 h 322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0800" h="3225800">
                <a:moveTo>
                  <a:pt x="0" y="0"/>
                </a:moveTo>
                <a:lnTo>
                  <a:pt x="1320800" y="0"/>
                </a:lnTo>
                <a:lnTo>
                  <a:pt x="1320800" y="3225800"/>
                </a:lnTo>
                <a:lnTo>
                  <a:pt x="0" y="3225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344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705350" y="1581150"/>
            <a:ext cx="2076450" cy="3657600"/>
          </a:xfrm>
          <a:custGeom>
            <a:avLst/>
            <a:gdLst>
              <a:gd name="connsiteX0" fmla="*/ 0 w 2076450"/>
              <a:gd name="connsiteY0" fmla="*/ 0 h 3657600"/>
              <a:gd name="connsiteX1" fmla="*/ 2076450 w 2076450"/>
              <a:gd name="connsiteY1" fmla="*/ 0 h 3657600"/>
              <a:gd name="connsiteX2" fmla="*/ 2076450 w 2076450"/>
              <a:gd name="connsiteY2" fmla="*/ 3657600 h 3657600"/>
              <a:gd name="connsiteX3" fmla="*/ 0 w 2076450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6450" h="3657600">
                <a:moveTo>
                  <a:pt x="0" y="0"/>
                </a:moveTo>
                <a:lnTo>
                  <a:pt x="2076450" y="0"/>
                </a:lnTo>
                <a:lnTo>
                  <a:pt x="2076450" y="3657600"/>
                </a:lnTo>
                <a:lnTo>
                  <a:pt x="0" y="3657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41468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2000" y="1809750"/>
            <a:ext cx="1885950" cy="3295650"/>
          </a:xfrm>
          <a:custGeom>
            <a:avLst/>
            <a:gdLst>
              <a:gd name="connsiteX0" fmla="*/ 0 w 1885950"/>
              <a:gd name="connsiteY0" fmla="*/ 0 h 3295650"/>
              <a:gd name="connsiteX1" fmla="*/ 1885950 w 1885950"/>
              <a:gd name="connsiteY1" fmla="*/ 0 h 3295650"/>
              <a:gd name="connsiteX2" fmla="*/ 1885950 w 1885950"/>
              <a:gd name="connsiteY2" fmla="*/ 3295650 h 3295650"/>
              <a:gd name="connsiteX3" fmla="*/ 0 w 1885950"/>
              <a:gd name="connsiteY3" fmla="*/ 3295650 h 329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5950" h="3295650">
                <a:moveTo>
                  <a:pt x="0" y="0"/>
                </a:moveTo>
                <a:lnTo>
                  <a:pt x="1885950" y="0"/>
                </a:lnTo>
                <a:lnTo>
                  <a:pt x="1885950" y="3295650"/>
                </a:lnTo>
                <a:lnTo>
                  <a:pt x="0" y="3295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107214" y="1828800"/>
            <a:ext cx="1864836" cy="3295650"/>
          </a:xfrm>
          <a:custGeom>
            <a:avLst/>
            <a:gdLst>
              <a:gd name="connsiteX0" fmla="*/ 0 w 1864836"/>
              <a:gd name="connsiteY0" fmla="*/ 0 h 3295650"/>
              <a:gd name="connsiteX1" fmla="*/ 1864836 w 1864836"/>
              <a:gd name="connsiteY1" fmla="*/ 0 h 3295650"/>
              <a:gd name="connsiteX2" fmla="*/ 1864836 w 1864836"/>
              <a:gd name="connsiteY2" fmla="*/ 3295650 h 3295650"/>
              <a:gd name="connsiteX3" fmla="*/ 0 w 1864836"/>
              <a:gd name="connsiteY3" fmla="*/ 3295650 h 329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4836" h="3295650">
                <a:moveTo>
                  <a:pt x="0" y="0"/>
                </a:moveTo>
                <a:lnTo>
                  <a:pt x="1864836" y="0"/>
                </a:lnTo>
                <a:lnTo>
                  <a:pt x="1864836" y="3295650"/>
                </a:lnTo>
                <a:lnTo>
                  <a:pt x="0" y="3295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2323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726546" y="1867437"/>
            <a:ext cx="5718220" cy="3670478"/>
          </a:xfrm>
          <a:custGeom>
            <a:avLst/>
            <a:gdLst>
              <a:gd name="connsiteX0" fmla="*/ 0 w 5718220"/>
              <a:gd name="connsiteY0" fmla="*/ 0 h 3670478"/>
              <a:gd name="connsiteX1" fmla="*/ 5718220 w 5718220"/>
              <a:gd name="connsiteY1" fmla="*/ 0 h 3670478"/>
              <a:gd name="connsiteX2" fmla="*/ 5718220 w 5718220"/>
              <a:gd name="connsiteY2" fmla="*/ 3670478 h 3670478"/>
              <a:gd name="connsiteX3" fmla="*/ 0 w 5718220"/>
              <a:gd name="connsiteY3" fmla="*/ 3670478 h 367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8220" h="3670478">
                <a:moveTo>
                  <a:pt x="0" y="0"/>
                </a:moveTo>
                <a:lnTo>
                  <a:pt x="5718220" y="0"/>
                </a:lnTo>
                <a:lnTo>
                  <a:pt x="5718220" y="3670478"/>
                </a:lnTo>
                <a:lnTo>
                  <a:pt x="0" y="36704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06684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09650" y="1238250"/>
            <a:ext cx="3257550" cy="4362450"/>
          </a:xfrm>
          <a:custGeom>
            <a:avLst/>
            <a:gdLst>
              <a:gd name="connsiteX0" fmla="*/ 0 w 3257550"/>
              <a:gd name="connsiteY0" fmla="*/ 0 h 4362450"/>
              <a:gd name="connsiteX1" fmla="*/ 3257550 w 3257550"/>
              <a:gd name="connsiteY1" fmla="*/ 0 h 4362450"/>
              <a:gd name="connsiteX2" fmla="*/ 3257550 w 3257550"/>
              <a:gd name="connsiteY2" fmla="*/ 4362450 h 4362450"/>
              <a:gd name="connsiteX3" fmla="*/ 0 w 32575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7550" h="4362450">
                <a:moveTo>
                  <a:pt x="0" y="0"/>
                </a:moveTo>
                <a:lnTo>
                  <a:pt x="3257550" y="0"/>
                </a:lnTo>
                <a:lnTo>
                  <a:pt x="3257550" y="4362450"/>
                </a:lnTo>
                <a:lnTo>
                  <a:pt x="0" y="43624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51301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65916" y="1468193"/>
            <a:ext cx="4494727" cy="2524259"/>
          </a:xfrm>
          <a:custGeom>
            <a:avLst/>
            <a:gdLst>
              <a:gd name="connsiteX0" fmla="*/ 0 w 4494727"/>
              <a:gd name="connsiteY0" fmla="*/ 0 h 2524259"/>
              <a:gd name="connsiteX1" fmla="*/ 4494727 w 4494727"/>
              <a:gd name="connsiteY1" fmla="*/ 0 h 2524259"/>
              <a:gd name="connsiteX2" fmla="*/ 4494727 w 4494727"/>
              <a:gd name="connsiteY2" fmla="*/ 2524259 h 2524259"/>
              <a:gd name="connsiteX3" fmla="*/ 0 w 4494727"/>
              <a:gd name="connsiteY3" fmla="*/ 2524259 h 252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4727" h="2524259">
                <a:moveTo>
                  <a:pt x="0" y="0"/>
                </a:moveTo>
                <a:lnTo>
                  <a:pt x="4494727" y="0"/>
                </a:lnTo>
                <a:lnTo>
                  <a:pt x="4494727" y="2524259"/>
                </a:lnTo>
                <a:lnTo>
                  <a:pt x="0" y="25242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80322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475288" y="1824038"/>
            <a:ext cx="4630737" cy="2954337"/>
          </a:xfrm>
        </p:spPr>
        <p:txBody>
          <a:bodyPr/>
          <a:lstStyle/>
          <a:p>
            <a:endParaRPr lang="id-ID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9994900" y="2997200"/>
            <a:ext cx="1193800" cy="20828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1672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323850" y="304800"/>
            <a:ext cx="4724400" cy="6229350"/>
          </a:xfrm>
          <a:custGeom>
            <a:avLst/>
            <a:gdLst>
              <a:gd name="connsiteX0" fmla="*/ 0 w 4724400"/>
              <a:gd name="connsiteY0" fmla="*/ 0 h 6229350"/>
              <a:gd name="connsiteX1" fmla="*/ 4724400 w 4724400"/>
              <a:gd name="connsiteY1" fmla="*/ 0 h 6229350"/>
              <a:gd name="connsiteX2" fmla="*/ 4724400 w 4724400"/>
              <a:gd name="connsiteY2" fmla="*/ 6229350 h 6229350"/>
              <a:gd name="connsiteX3" fmla="*/ 0 w 4724400"/>
              <a:gd name="connsiteY3" fmla="*/ 6229350 h 622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4400" h="6229350">
                <a:moveTo>
                  <a:pt x="0" y="0"/>
                </a:moveTo>
                <a:lnTo>
                  <a:pt x="4724400" y="0"/>
                </a:lnTo>
                <a:lnTo>
                  <a:pt x="4724400" y="6229350"/>
                </a:lnTo>
                <a:lnTo>
                  <a:pt x="0" y="62293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095751" y="2952750"/>
            <a:ext cx="2196051" cy="2895600"/>
          </a:xfrm>
          <a:custGeom>
            <a:avLst/>
            <a:gdLst>
              <a:gd name="connsiteX0" fmla="*/ 0 w 2196051"/>
              <a:gd name="connsiteY0" fmla="*/ 0 h 2895600"/>
              <a:gd name="connsiteX1" fmla="*/ 2196051 w 2196051"/>
              <a:gd name="connsiteY1" fmla="*/ 0 h 2895600"/>
              <a:gd name="connsiteX2" fmla="*/ 2196051 w 2196051"/>
              <a:gd name="connsiteY2" fmla="*/ 2895600 h 2895600"/>
              <a:gd name="connsiteX3" fmla="*/ 0 w 2196051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6051" h="2895600">
                <a:moveTo>
                  <a:pt x="0" y="0"/>
                </a:moveTo>
                <a:lnTo>
                  <a:pt x="2196051" y="0"/>
                </a:lnTo>
                <a:lnTo>
                  <a:pt x="2196051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4804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00954" y="0"/>
            <a:ext cx="3953435" cy="6858000"/>
          </a:xfrm>
          <a:custGeom>
            <a:avLst/>
            <a:gdLst>
              <a:gd name="connsiteX0" fmla="*/ 0 w 3953435"/>
              <a:gd name="connsiteY0" fmla="*/ 0 h 6858000"/>
              <a:gd name="connsiteX1" fmla="*/ 3953435 w 3953435"/>
              <a:gd name="connsiteY1" fmla="*/ 0 h 6858000"/>
              <a:gd name="connsiteX2" fmla="*/ 3953435 w 3953435"/>
              <a:gd name="connsiteY2" fmla="*/ 6858000 h 6858000"/>
              <a:gd name="connsiteX3" fmla="*/ 0 w 395343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435" h="6858000">
                <a:moveTo>
                  <a:pt x="0" y="0"/>
                </a:moveTo>
                <a:lnTo>
                  <a:pt x="3953435" y="0"/>
                </a:lnTo>
                <a:lnTo>
                  <a:pt x="395343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0104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481839" y="1"/>
            <a:ext cx="1480059" cy="1885003"/>
          </a:xfrm>
          <a:custGeom>
            <a:avLst/>
            <a:gdLst>
              <a:gd name="connsiteX0" fmla="*/ 0 w 1480059"/>
              <a:gd name="connsiteY0" fmla="*/ 0 h 1885003"/>
              <a:gd name="connsiteX1" fmla="*/ 1480059 w 1480059"/>
              <a:gd name="connsiteY1" fmla="*/ 0 h 1885003"/>
              <a:gd name="connsiteX2" fmla="*/ 1480059 w 1480059"/>
              <a:gd name="connsiteY2" fmla="*/ 1885003 h 1885003"/>
              <a:gd name="connsiteX3" fmla="*/ 0 w 1480059"/>
              <a:gd name="connsiteY3" fmla="*/ 1885003 h 188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0059" h="1885003">
                <a:moveTo>
                  <a:pt x="0" y="0"/>
                </a:moveTo>
                <a:lnTo>
                  <a:pt x="1480059" y="0"/>
                </a:lnTo>
                <a:lnTo>
                  <a:pt x="1480059" y="1885003"/>
                </a:lnTo>
                <a:lnTo>
                  <a:pt x="0" y="1885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2518686" y="1661219"/>
            <a:ext cx="1480059" cy="2651081"/>
          </a:xfrm>
          <a:custGeom>
            <a:avLst/>
            <a:gdLst>
              <a:gd name="connsiteX0" fmla="*/ 0 w 1480059"/>
              <a:gd name="connsiteY0" fmla="*/ 0 h 1885003"/>
              <a:gd name="connsiteX1" fmla="*/ 1480059 w 1480059"/>
              <a:gd name="connsiteY1" fmla="*/ 0 h 1885003"/>
              <a:gd name="connsiteX2" fmla="*/ 1480059 w 1480059"/>
              <a:gd name="connsiteY2" fmla="*/ 1885003 h 1885003"/>
              <a:gd name="connsiteX3" fmla="*/ 0 w 1480059"/>
              <a:gd name="connsiteY3" fmla="*/ 1885003 h 188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0059" h="1885003">
                <a:moveTo>
                  <a:pt x="0" y="0"/>
                </a:moveTo>
                <a:lnTo>
                  <a:pt x="1480059" y="0"/>
                </a:lnTo>
                <a:lnTo>
                  <a:pt x="1480059" y="1885003"/>
                </a:lnTo>
                <a:lnTo>
                  <a:pt x="0" y="1885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998745" y="1308373"/>
            <a:ext cx="2069715" cy="3356773"/>
          </a:xfrm>
          <a:custGeom>
            <a:avLst/>
            <a:gdLst>
              <a:gd name="connsiteX0" fmla="*/ 0 w 1480059"/>
              <a:gd name="connsiteY0" fmla="*/ 0 h 1885003"/>
              <a:gd name="connsiteX1" fmla="*/ 1480059 w 1480059"/>
              <a:gd name="connsiteY1" fmla="*/ 0 h 1885003"/>
              <a:gd name="connsiteX2" fmla="*/ 1480059 w 1480059"/>
              <a:gd name="connsiteY2" fmla="*/ 1885003 h 1885003"/>
              <a:gd name="connsiteX3" fmla="*/ 0 w 1480059"/>
              <a:gd name="connsiteY3" fmla="*/ 1885003 h 188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0059" h="1885003">
                <a:moveTo>
                  <a:pt x="0" y="0"/>
                </a:moveTo>
                <a:lnTo>
                  <a:pt x="1480059" y="0"/>
                </a:lnTo>
                <a:lnTo>
                  <a:pt x="1480059" y="1885003"/>
                </a:lnTo>
                <a:lnTo>
                  <a:pt x="0" y="1885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6068460" y="1308373"/>
            <a:ext cx="2016434" cy="3356773"/>
          </a:xfrm>
          <a:custGeom>
            <a:avLst/>
            <a:gdLst>
              <a:gd name="connsiteX0" fmla="*/ 0 w 1480059"/>
              <a:gd name="connsiteY0" fmla="*/ 0 h 1885003"/>
              <a:gd name="connsiteX1" fmla="*/ 1480059 w 1480059"/>
              <a:gd name="connsiteY1" fmla="*/ 0 h 1885003"/>
              <a:gd name="connsiteX2" fmla="*/ 1480059 w 1480059"/>
              <a:gd name="connsiteY2" fmla="*/ 1885003 h 1885003"/>
              <a:gd name="connsiteX3" fmla="*/ 0 w 1480059"/>
              <a:gd name="connsiteY3" fmla="*/ 1885003 h 188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0059" h="1885003">
                <a:moveTo>
                  <a:pt x="0" y="0"/>
                </a:moveTo>
                <a:lnTo>
                  <a:pt x="1480059" y="0"/>
                </a:lnTo>
                <a:lnTo>
                  <a:pt x="1480059" y="1885003"/>
                </a:lnTo>
                <a:lnTo>
                  <a:pt x="0" y="1885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7368542" y="3571086"/>
            <a:ext cx="2311261" cy="3286914"/>
          </a:xfrm>
          <a:custGeom>
            <a:avLst/>
            <a:gdLst>
              <a:gd name="connsiteX0" fmla="*/ 0 w 1480059"/>
              <a:gd name="connsiteY0" fmla="*/ 0 h 1885003"/>
              <a:gd name="connsiteX1" fmla="*/ 1480059 w 1480059"/>
              <a:gd name="connsiteY1" fmla="*/ 0 h 1885003"/>
              <a:gd name="connsiteX2" fmla="*/ 1480059 w 1480059"/>
              <a:gd name="connsiteY2" fmla="*/ 1885003 h 1885003"/>
              <a:gd name="connsiteX3" fmla="*/ 0 w 1480059"/>
              <a:gd name="connsiteY3" fmla="*/ 1885003 h 188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0059" h="1885003">
                <a:moveTo>
                  <a:pt x="0" y="0"/>
                </a:moveTo>
                <a:lnTo>
                  <a:pt x="1480059" y="0"/>
                </a:lnTo>
                <a:lnTo>
                  <a:pt x="1480059" y="1885003"/>
                </a:lnTo>
                <a:lnTo>
                  <a:pt x="0" y="1885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11256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883960" y="0"/>
            <a:ext cx="4424083" cy="6858000"/>
          </a:xfrm>
          <a:custGeom>
            <a:avLst/>
            <a:gdLst>
              <a:gd name="connsiteX0" fmla="*/ 0 w 4424083"/>
              <a:gd name="connsiteY0" fmla="*/ 0 h 6858000"/>
              <a:gd name="connsiteX1" fmla="*/ 4424083 w 4424083"/>
              <a:gd name="connsiteY1" fmla="*/ 0 h 6858000"/>
              <a:gd name="connsiteX2" fmla="*/ 4424083 w 4424083"/>
              <a:gd name="connsiteY2" fmla="*/ 6858000 h 6858000"/>
              <a:gd name="connsiteX3" fmla="*/ 0 w 44240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4083" h="6858000">
                <a:moveTo>
                  <a:pt x="0" y="0"/>
                </a:moveTo>
                <a:lnTo>
                  <a:pt x="4424083" y="0"/>
                </a:lnTo>
                <a:lnTo>
                  <a:pt x="442408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352397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1970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43683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669901" y="-1"/>
            <a:ext cx="2105866" cy="2041828"/>
          </a:xfrm>
          <a:custGeom>
            <a:avLst/>
            <a:gdLst>
              <a:gd name="connsiteX0" fmla="*/ 0 w 2105866"/>
              <a:gd name="connsiteY0" fmla="*/ 0 h 2041828"/>
              <a:gd name="connsiteX1" fmla="*/ 2105866 w 2105866"/>
              <a:gd name="connsiteY1" fmla="*/ 0 h 2041828"/>
              <a:gd name="connsiteX2" fmla="*/ 2105866 w 2105866"/>
              <a:gd name="connsiteY2" fmla="*/ 2041828 h 2041828"/>
              <a:gd name="connsiteX3" fmla="*/ 0 w 2105866"/>
              <a:gd name="connsiteY3" fmla="*/ 2041828 h 204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5866" h="2041828">
                <a:moveTo>
                  <a:pt x="0" y="0"/>
                </a:moveTo>
                <a:lnTo>
                  <a:pt x="2105866" y="0"/>
                </a:lnTo>
                <a:lnTo>
                  <a:pt x="2105866" y="2041828"/>
                </a:lnTo>
                <a:lnTo>
                  <a:pt x="0" y="20418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960580" y="1132980"/>
            <a:ext cx="4280695" cy="3453127"/>
          </a:xfrm>
          <a:custGeom>
            <a:avLst/>
            <a:gdLst>
              <a:gd name="connsiteX0" fmla="*/ 0 w 4280695"/>
              <a:gd name="connsiteY0" fmla="*/ 0 h 3453127"/>
              <a:gd name="connsiteX1" fmla="*/ 4280695 w 4280695"/>
              <a:gd name="connsiteY1" fmla="*/ 0 h 3453127"/>
              <a:gd name="connsiteX2" fmla="*/ 4280695 w 4280695"/>
              <a:gd name="connsiteY2" fmla="*/ 3453127 h 3453127"/>
              <a:gd name="connsiteX3" fmla="*/ 0 w 4280695"/>
              <a:gd name="connsiteY3" fmla="*/ 3453127 h 3453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0695" h="3453127">
                <a:moveTo>
                  <a:pt x="0" y="0"/>
                </a:moveTo>
                <a:lnTo>
                  <a:pt x="4280695" y="0"/>
                </a:lnTo>
                <a:lnTo>
                  <a:pt x="4280695" y="3453127"/>
                </a:lnTo>
                <a:lnTo>
                  <a:pt x="0" y="34531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2362091" y="3502386"/>
            <a:ext cx="2379258" cy="3394014"/>
          </a:xfrm>
          <a:custGeom>
            <a:avLst/>
            <a:gdLst>
              <a:gd name="connsiteX0" fmla="*/ 0 w 2379258"/>
              <a:gd name="connsiteY0" fmla="*/ 0 h 3394014"/>
              <a:gd name="connsiteX1" fmla="*/ 2379258 w 2379258"/>
              <a:gd name="connsiteY1" fmla="*/ 0 h 3394014"/>
              <a:gd name="connsiteX2" fmla="*/ 2379258 w 2379258"/>
              <a:gd name="connsiteY2" fmla="*/ 3394014 h 3394014"/>
              <a:gd name="connsiteX3" fmla="*/ 0 w 2379258"/>
              <a:gd name="connsiteY3" fmla="*/ 3394014 h 3394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9258" h="3394014">
                <a:moveTo>
                  <a:pt x="0" y="0"/>
                </a:moveTo>
                <a:lnTo>
                  <a:pt x="2379258" y="0"/>
                </a:lnTo>
                <a:lnTo>
                  <a:pt x="2379258" y="3394014"/>
                </a:lnTo>
                <a:lnTo>
                  <a:pt x="0" y="33940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8241274" y="1504893"/>
            <a:ext cx="1588526" cy="2743782"/>
          </a:xfrm>
          <a:custGeom>
            <a:avLst/>
            <a:gdLst>
              <a:gd name="connsiteX0" fmla="*/ 0 w 1588526"/>
              <a:gd name="connsiteY0" fmla="*/ 0 h 2743782"/>
              <a:gd name="connsiteX1" fmla="*/ 1588526 w 1588526"/>
              <a:gd name="connsiteY1" fmla="*/ 0 h 2743782"/>
              <a:gd name="connsiteX2" fmla="*/ 1588526 w 1588526"/>
              <a:gd name="connsiteY2" fmla="*/ 2743782 h 2743782"/>
              <a:gd name="connsiteX3" fmla="*/ 0 w 1588526"/>
              <a:gd name="connsiteY3" fmla="*/ 2743782 h 274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526" h="2743782">
                <a:moveTo>
                  <a:pt x="0" y="0"/>
                </a:moveTo>
                <a:lnTo>
                  <a:pt x="1588526" y="0"/>
                </a:lnTo>
                <a:lnTo>
                  <a:pt x="1588526" y="2743782"/>
                </a:lnTo>
                <a:lnTo>
                  <a:pt x="0" y="27437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301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678058" y="0"/>
            <a:ext cx="4513943" cy="6858000"/>
          </a:xfrm>
          <a:custGeom>
            <a:avLst/>
            <a:gdLst>
              <a:gd name="connsiteX0" fmla="*/ 0 w 4513943"/>
              <a:gd name="connsiteY0" fmla="*/ 0 h 6858000"/>
              <a:gd name="connsiteX1" fmla="*/ 4513943 w 4513943"/>
              <a:gd name="connsiteY1" fmla="*/ 0 h 6858000"/>
              <a:gd name="connsiteX2" fmla="*/ 4513943 w 4513943"/>
              <a:gd name="connsiteY2" fmla="*/ 6858000 h 6858000"/>
              <a:gd name="connsiteX3" fmla="*/ 0 w 45139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3943" h="6858000">
                <a:moveTo>
                  <a:pt x="0" y="0"/>
                </a:moveTo>
                <a:lnTo>
                  <a:pt x="4513943" y="0"/>
                </a:lnTo>
                <a:lnTo>
                  <a:pt x="451394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6360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CF0AB-1721-455C-AAEB-4FFB4D70FC9C}" type="datetime1">
              <a:rPr lang="id-ID" smtClean="0"/>
              <a:t>27/09/2024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3177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0AA0-9BB4-4203-B75D-C200BB9528CD}" type="datetime1">
              <a:rPr lang="id-ID" smtClean="0"/>
              <a:t>27/09/2024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83080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8C76C-C490-440C-9078-5510D1385082}" type="datetime1">
              <a:rPr lang="id-ID" smtClean="0"/>
              <a:t>27/09/2024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213499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427C-881C-43BC-B458-5146DD06631B}" type="datetime1">
              <a:rPr lang="id-ID" smtClean="0"/>
              <a:t>27/09/2024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49408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7BCBD-D126-4C72-9512-B00B85854985}" type="datetime1">
              <a:rPr lang="id-ID" smtClean="0"/>
              <a:t>27/09/2024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50735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05DEB-C04E-4CFF-988A-A55F709B57C5}" type="datetime1">
              <a:rPr lang="id-ID" smtClean="0"/>
              <a:t>27/09/2024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74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4D2E-DFBA-4538-8091-79CB0DCC685A}" type="datetime1">
              <a:rPr lang="id-ID" smtClean="0"/>
              <a:t>27/09/2024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82915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E682-9704-47E4-9A1A-3E084E96D156}" type="datetime1">
              <a:rPr lang="id-ID" smtClean="0"/>
              <a:t>27/09/2024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3407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263B5-6B2D-43EC-8944-F85D6A2B1D62}" type="datetime1">
              <a:rPr lang="id-ID" smtClean="0"/>
              <a:t>27/09/2024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13111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DF2F-41D0-4C77-A35C-36F1A2E79BEB}" type="datetime1">
              <a:rPr lang="id-ID" smtClean="0"/>
              <a:t>27/09/2024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7361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600200"/>
            <a:ext cx="5886450" cy="3333750"/>
          </a:xfrm>
          <a:custGeom>
            <a:avLst/>
            <a:gdLst>
              <a:gd name="connsiteX0" fmla="*/ 0 w 5886450"/>
              <a:gd name="connsiteY0" fmla="*/ 0 h 3333750"/>
              <a:gd name="connsiteX1" fmla="*/ 5886450 w 5886450"/>
              <a:gd name="connsiteY1" fmla="*/ 0 h 3333750"/>
              <a:gd name="connsiteX2" fmla="*/ 5886450 w 5886450"/>
              <a:gd name="connsiteY2" fmla="*/ 3333750 h 3333750"/>
              <a:gd name="connsiteX3" fmla="*/ 0 w 5886450"/>
              <a:gd name="connsiteY3" fmla="*/ 3333750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6450" h="3333750">
                <a:moveTo>
                  <a:pt x="0" y="0"/>
                </a:moveTo>
                <a:lnTo>
                  <a:pt x="5886450" y="0"/>
                </a:lnTo>
                <a:lnTo>
                  <a:pt x="5886450" y="3333750"/>
                </a:lnTo>
                <a:lnTo>
                  <a:pt x="0" y="3333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9640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E81C9-5B00-4592-A944-79668C87BB47}" type="datetime1">
              <a:rPr lang="id-ID" smtClean="0"/>
              <a:t>27/09/2024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57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3" r:id="rId10"/>
    <p:sldLayoutId id="2147483672" r:id="rId11"/>
    <p:sldLayoutId id="2147483671" r:id="rId12"/>
    <p:sldLayoutId id="2147483670" r:id="rId13"/>
    <p:sldLayoutId id="2147483669" r:id="rId14"/>
    <p:sldLayoutId id="2147483668" r:id="rId15"/>
    <p:sldLayoutId id="2147483667" r:id="rId16"/>
    <p:sldLayoutId id="2147483666" r:id="rId17"/>
    <p:sldLayoutId id="2147483665" r:id="rId18"/>
    <p:sldLayoutId id="2147483664" r:id="rId19"/>
    <p:sldLayoutId id="2147483663" r:id="rId20"/>
    <p:sldLayoutId id="2147483662" r:id="rId21"/>
    <p:sldLayoutId id="2147483661" r:id="rId22"/>
    <p:sldLayoutId id="2147483656" r:id="rId23"/>
    <p:sldLayoutId id="2147483657" r:id="rId24"/>
    <p:sldLayoutId id="2147483658" r:id="rId25"/>
    <p:sldLayoutId id="2147483659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3NY8Fxi5bk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33.png"/><Relationship Id="rId4" Type="http://schemas.openxmlformats.org/officeDocument/2006/relationships/diagramData" Target="../diagrams/data2.xml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54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11" Type="http://schemas.openxmlformats.org/officeDocument/2006/relationships/image" Target="../media/image58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57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59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61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2" Type="http://schemas.openxmlformats.org/officeDocument/2006/relationships/hyperlink" Target="https://www.youtube.com/watch?v=pVFM--4J2OE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pn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75.jpeg"/><Relationship Id="rId7" Type="http://schemas.openxmlformats.org/officeDocument/2006/relationships/image" Target="../media/image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76.png"/><Relationship Id="rId4" Type="http://schemas.microsoft.com/office/2017/06/relationships/model3d" Target="../media/model3d1.glb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iamnotscared.pixel-online.org/case_studies_scheda.php?id_doc=974&amp;doc_lang=&amp;part_id=&amp;qst03=&amp;qst04=" TargetMode="External"/><Relationship Id="rId5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9.png"/><Relationship Id="rId5" Type="http://schemas.openxmlformats.org/officeDocument/2006/relationships/hyperlink" Target="https://clemsonolweus.org/" TargetMode="External"/><Relationship Id="rId4" Type="http://schemas.openxmlformats.org/officeDocument/2006/relationships/image" Target="../media/image8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.png"/><Relationship Id="rId7" Type="http://schemas.openxmlformats.org/officeDocument/2006/relationships/hyperlink" Target="https://www.kivaprogram.net/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2.jpeg"/><Relationship Id="rId5" Type="http://schemas.openxmlformats.org/officeDocument/2006/relationships/image" Target="../media/image95.sv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2.png"/><Relationship Id="rId7" Type="http://schemas.openxmlformats.org/officeDocument/2006/relationships/hyperlink" Target="https://operationrespect.org/classroom-lessons/" TargetMode="Externa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7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bullyingnoway.gov.au/understanding-bullying" TargetMode="External"/><Relationship Id="rId5" Type="http://schemas.openxmlformats.org/officeDocument/2006/relationships/image" Target="../media/image100.jpe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hyperlink" Target="https://www.pacerkidsagainstbullying.org/" TargetMode="External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stop-bullying.gov.gr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Ορθογώνιο 15"/>
          <p:cNvSpPr/>
          <p:nvPr/>
        </p:nvSpPr>
        <p:spPr>
          <a:xfrm>
            <a:off x="-1" y="-8730"/>
            <a:ext cx="3438525" cy="1574800"/>
          </a:xfrm>
          <a:prstGeom prst="rect">
            <a:avLst/>
          </a:prstGeom>
          <a:solidFill>
            <a:srgbClr val="0054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TextBox 12"/>
          <p:cNvSpPr txBox="1"/>
          <p:nvPr/>
        </p:nvSpPr>
        <p:spPr>
          <a:xfrm>
            <a:off x="5727551" y="1991992"/>
            <a:ext cx="4704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latin typeface="Arial Black" panose="020B0A040201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Επιμόρφωση </a:t>
            </a:r>
            <a:r>
              <a:rPr lang="en-US" sz="2800" b="1" dirty="0">
                <a:latin typeface="Arial Black" panose="020B0A040201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US" sz="2800" b="1" dirty="0">
                <a:latin typeface="Arial Black" panose="020B0A0402010202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l-GR" sz="2800" b="1" dirty="0">
                <a:latin typeface="Arial Black" panose="020B0A040201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για την </a:t>
            </a:r>
            <a:r>
              <a:rPr lang="el-GR" sz="2800" b="1" dirty="0" err="1">
                <a:latin typeface="Arial Black" panose="020B0A040201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ενδοσχολική</a:t>
            </a:r>
            <a:r>
              <a:rPr lang="el-GR" sz="2800" b="1" dirty="0">
                <a:latin typeface="Arial Black" panose="020B0A040201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βία και τον εκφοβισμό</a:t>
            </a:r>
            <a:endParaRPr lang="id-ID" sz="2800" b="1" dirty="0">
              <a:latin typeface="Arial Black" panose="020B0A040201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08" y="445539"/>
            <a:ext cx="2574165" cy="681696"/>
          </a:xfrm>
          <a:prstGeom prst="rect">
            <a:avLst/>
          </a:prstGeom>
          <a:effectLst/>
        </p:spPr>
      </p:pic>
      <p:sp>
        <p:nvSpPr>
          <p:cNvPr id="9" name="TextBox 8"/>
          <p:cNvSpPr txBox="1"/>
          <p:nvPr/>
        </p:nvSpPr>
        <p:spPr>
          <a:xfrm>
            <a:off x="6518417" y="5356069"/>
            <a:ext cx="4704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latin typeface="Arial Black" panose="020B0A040201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Σχολικό κλίμα και αποτίμησή του</a:t>
            </a:r>
            <a:endParaRPr lang="id-ID" sz="2800" b="1" dirty="0">
              <a:latin typeface="Arial Black" panose="020B0A040201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5C71E3F5-C381-4723-9263-1D3CE95BDB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66" y="2688247"/>
            <a:ext cx="4946411" cy="13849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9CF134-AD4F-4D84-C3CC-09383D6896E2}"/>
              </a:ext>
            </a:extLst>
          </p:cNvPr>
          <p:cNvSpPr txBox="1"/>
          <p:nvPr/>
        </p:nvSpPr>
        <p:spPr>
          <a:xfrm>
            <a:off x="5475077" y="3501923"/>
            <a:ext cx="6093822" cy="1615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των τακτικών και των αναπληρωματικών μελών των τετραμελών ομάδων δράσης στις 116 Διευθύνσεις Α/</a:t>
            </a:r>
            <a:r>
              <a:rPr lang="el-GR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θμιας</a:t>
            </a:r>
            <a:r>
              <a:rPr lang="el-G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και Β/</a:t>
            </a:r>
            <a:r>
              <a:rPr lang="el-GR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θμιας</a:t>
            </a:r>
            <a:r>
              <a:rPr lang="el-G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Εκπαίδευσης της χώρας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8-12 Ιουλίου 2024</a:t>
            </a:r>
            <a:endParaRPr lang="en-US" sz="20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29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749856" y="2269647"/>
            <a:ext cx="3046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spc="3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THE BOOK OF</a:t>
            </a:r>
          </a:p>
        </p:txBody>
      </p:sp>
      <p:sp>
        <p:nvSpPr>
          <p:cNvPr id="8" name="Rectangle 7"/>
          <p:cNvSpPr/>
          <p:nvPr/>
        </p:nvSpPr>
        <p:spPr>
          <a:xfrm>
            <a:off x="649709" y="2267437"/>
            <a:ext cx="6512561" cy="205069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24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Επίδοση των μαθητών/τριών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l-GR" sz="2400" kern="100"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24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Αναβάθμιση εκπαιδευτικού έργου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l-GR" sz="2400" kern="100"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l-GR" sz="24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Αποτελεσματικότητα του σχολείου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0060" y="290766"/>
            <a:ext cx="4683808" cy="1197139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5035660" y="403456"/>
            <a:ext cx="38136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spc="3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Σημασία Σχολικού </a:t>
            </a:r>
          </a:p>
          <a:p>
            <a:pPr algn="ctr"/>
            <a:r>
              <a:rPr lang="el-GR" sz="2800" spc="3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κλίματος</a:t>
            </a:r>
            <a:endParaRPr lang="id-ID" sz="2800" spc="3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9" y="432338"/>
            <a:ext cx="1693417" cy="446286"/>
          </a:xfrm>
          <a:prstGeom prst="rect">
            <a:avLst/>
          </a:prstGeom>
        </p:spPr>
      </p:pic>
      <p:pic>
        <p:nvPicPr>
          <p:cNvPr id="2" name="Εικόνα 1" descr="Εικόνα που περιέχει γραφικά, σύμβολο, κύκλος, clipart&#10;&#10;Περιγραφή που δημιουργήθηκε αυτόματα">
            <a:extLst>
              <a:ext uri="{FF2B5EF4-FFF2-40B4-BE49-F238E27FC236}">
                <a16:creationId xmlns:a16="http://schemas.microsoft.com/office/drawing/2014/main" id="{54EB83B2-D2BF-7300-75FD-7800508E9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032" y="4307814"/>
            <a:ext cx="3164229" cy="2548758"/>
          </a:xfrm>
          <a:prstGeom prst="rect">
            <a:avLst/>
          </a:prstGeom>
        </p:spPr>
      </p:pic>
      <p:pic>
        <p:nvPicPr>
          <p:cNvPr id="18" name="Εικόνα 17" descr="Εκπαίδευση, Ανθρωποι, Σχολείο, Παιδί">
            <a:extLst>
              <a:ext uri="{FF2B5EF4-FFF2-40B4-BE49-F238E27FC236}">
                <a16:creationId xmlns:a16="http://schemas.microsoft.com/office/drawing/2014/main" id="{F04AEA8F-1644-E661-54AA-0B80DF973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473" y="1816517"/>
            <a:ext cx="3469106" cy="235267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204612D4-1969-49BA-A563-20F7CE8B83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9" y="1088038"/>
            <a:ext cx="1732114" cy="48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0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>
            <a:extLst>
              <a:ext uri="{FF2B5EF4-FFF2-40B4-BE49-F238E27FC236}">
                <a16:creationId xmlns:a16="http://schemas.microsoft.com/office/drawing/2014/main" id="{BB1D895D-FF8C-65BC-39C1-56D00D6A4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254" y="380919"/>
            <a:ext cx="8126278" cy="98976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l-GR" sz="3200" b="1" dirty="0">
                <a:latin typeface="+mn-lt"/>
                <a:cs typeface="Calibri Light"/>
              </a:rPr>
              <a:t>Επιπτώσεις της </a:t>
            </a:r>
            <a:r>
              <a:rPr lang="el-GR" sz="3200" b="1" dirty="0" err="1">
                <a:latin typeface="+mn-lt"/>
                <a:cs typeface="Calibri Light"/>
              </a:rPr>
              <a:t>Ενδοσχολικής</a:t>
            </a:r>
            <a:r>
              <a:rPr lang="el-GR" sz="3200" b="1" dirty="0">
                <a:latin typeface="+mn-lt"/>
                <a:cs typeface="Calibri Light"/>
              </a:rPr>
              <a:t> Βίας και του Εκφοβισμού</a:t>
            </a:r>
          </a:p>
        </p:txBody>
      </p:sp>
      <p:sp>
        <p:nvSpPr>
          <p:cNvPr id="2" name="Θέση εικόνας 1">
            <a:extLst>
              <a:ext uri="{FF2B5EF4-FFF2-40B4-BE49-F238E27FC236}">
                <a16:creationId xmlns:a16="http://schemas.microsoft.com/office/drawing/2014/main" id="{9D1539ED-5C8C-CE66-FAA9-E2A550B8D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319" y="1825625"/>
            <a:ext cx="1104512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l-GR" dirty="0">
                <a:cs typeface="Calibri"/>
              </a:rPr>
              <a:t>Σοβαρές και καθοριστικές συνέπειες:</a:t>
            </a:r>
            <a:endParaRPr lang="el-GR" dirty="0"/>
          </a:p>
          <a:p>
            <a:r>
              <a:rPr lang="el-GR" dirty="0">
                <a:cs typeface="Calibri"/>
              </a:rPr>
              <a:t>Ψυχοσωματική ανάπτυξη</a:t>
            </a:r>
          </a:p>
          <a:p>
            <a:r>
              <a:rPr lang="el-GR" dirty="0">
                <a:cs typeface="Calibri"/>
              </a:rPr>
              <a:t>Σχολική πορεία</a:t>
            </a:r>
          </a:p>
          <a:p>
            <a:r>
              <a:rPr lang="el-GR" dirty="0">
                <a:cs typeface="Calibri"/>
              </a:rPr>
              <a:t>Συνολική εξέλιξη των μαθητών/τριών</a:t>
            </a:r>
          </a:p>
          <a:p>
            <a:endParaRPr lang="el-GR" dirty="0">
              <a:cs typeface="Calibri"/>
            </a:endParaRPr>
          </a:p>
          <a:p>
            <a:pPr marL="0" indent="0">
              <a:buNone/>
            </a:pPr>
            <a:r>
              <a:rPr lang="el-GR" dirty="0">
                <a:cs typeface="Calibri"/>
              </a:rPr>
              <a:t>Παράγοντας κινδύνου για την εμφάνιση σοβαρών προβλημάτων ψυχικής υγείας </a:t>
            </a:r>
            <a:r>
              <a:rPr lang="el-GR" dirty="0">
                <a:ea typeface="+mn-lt"/>
                <a:cs typeface="+mn-lt"/>
              </a:rPr>
              <a:t>στα άτομα παιδικής και εφηβικής ηλικίας </a:t>
            </a:r>
            <a:r>
              <a:rPr lang="el-GR" sz="2000" dirty="0">
                <a:ea typeface="+mn-lt"/>
                <a:cs typeface="+mn-lt"/>
              </a:rPr>
              <a:t>(Αντωνίου και συν., 2024· Κέντρο Συνταγματικού &amp; Ευρωπαϊκού Δικαίου, 2015β·Ασημόπουλος και συν., 2015).</a:t>
            </a:r>
            <a:endParaRPr lang="el-GR" sz="2000" dirty="0">
              <a:cs typeface="Calibri"/>
            </a:endParaRPr>
          </a:p>
          <a:p>
            <a:endParaRPr lang="el-GR" dirty="0">
              <a:cs typeface="Calibri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02AC3C3-E8F0-A53F-515E-5B341DF269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7" y="251524"/>
            <a:ext cx="1693417" cy="4462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5A56D7-C12E-BEAC-76A2-965734E5B765}"/>
              </a:ext>
            </a:extLst>
          </p:cNvPr>
          <p:cNvSpPr txBox="1"/>
          <p:nvPr/>
        </p:nvSpPr>
        <p:spPr>
          <a:xfrm>
            <a:off x="6300062" y="6080501"/>
            <a:ext cx="5713707" cy="369332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/>
              <a:t>Πρωτόκολλο</a:t>
            </a:r>
            <a:r>
              <a:rPr lang="en-US" b="1"/>
              <a:t> </a:t>
            </a:r>
            <a:r>
              <a:rPr lang="en-US" b="1" err="1"/>
              <a:t>Ενδοσχολικής</a:t>
            </a:r>
            <a:r>
              <a:rPr lang="en-US" b="1"/>
              <a:t> </a:t>
            </a:r>
            <a:r>
              <a:rPr lang="en-US" b="1" err="1"/>
              <a:t>Βί</a:t>
            </a:r>
            <a:r>
              <a:rPr lang="en-US" b="1"/>
              <a:t>ας και </a:t>
            </a:r>
            <a:r>
              <a:rPr lang="en-US" b="1" err="1"/>
              <a:t>Εκφο</a:t>
            </a:r>
            <a:r>
              <a:rPr lang="en-US" b="1"/>
              <a:t>β</a:t>
            </a:r>
            <a:r>
              <a:rPr lang="en-US" b="1" err="1"/>
              <a:t>ισμού</a:t>
            </a:r>
            <a:r>
              <a:rPr lang="en-US" b="1"/>
              <a:t> (Ε.ΒΙ.Ε.)</a:t>
            </a:r>
            <a:endParaRPr lang="en-US" b="1">
              <a:cs typeface="Calibri"/>
            </a:endParaRPr>
          </a:p>
        </p:txBody>
      </p:sp>
      <p:pic>
        <p:nvPicPr>
          <p:cNvPr id="5" name="Θέση εικόνας 14" descr="Εικόνα που περιέχει απόδειξη, κείμενο, έδαφος, έπιπλα&#10;&#10;Περιγραφή που δημιουργήθηκε αυτόματα">
            <a:extLst>
              <a:ext uri="{FF2B5EF4-FFF2-40B4-BE49-F238E27FC236}">
                <a16:creationId xmlns:a16="http://schemas.microsoft.com/office/drawing/2014/main" id="{CC1AA1BC-32DD-09F0-AB28-F9E22C40BA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38105" y="949158"/>
            <a:ext cx="2204925" cy="3275263"/>
          </a:xfrm>
          <a:prstGeom prst="rect">
            <a:avLst/>
          </a:prstGeom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39A5F2EE-085D-7115-FEE4-AE0221FC2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11</a:t>
            </a:fld>
            <a:endParaRPr lang="id-ID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CE2475F3-1D13-43E5-9E86-2A48FFE4E2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4" y="815431"/>
            <a:ext cx="1593878" cy="44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5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E658B3-4897-178B-5C99-F21779921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595" y="445335"/>
            <a:ext cx="5622758" cy="754063"/>
          </a:xfrm>
        </p:spPr>
        <p:txBody>
          <a:bodyPr>
            <a:normAutofit/>
          </a:bodyPr>
          <a:lstStyle/>
          <a:p>
            <a:pPr algn="ctr"/>
            <a:r>
              <a:rPr lang="el-GR" sz="3600" b="1">
                <a:ea typeface="+mj-lt"/>
                <a:cs typeface="+mj-lt"/>
              </a:rPr>
              <a:t>Επιπτώσεις στο Σχολείο</a:t>
            </a:r>
            <a:endParaRPr lang="el-GR" sz="3600" b="1">
              <a:cs typeface="Calibri Ligh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8CA1C36-0D35-CF6C-AF7E-A44598549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280" y="1564943"/>
            <a:ext cx="10946730" cy="471228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l-GR" dirty="0">
                <a:ea typeface="+mn-lt"/>
                <a:cs typeface="+mn-lt"/>
              </a:rPr>
              <a:t>Το φαινόμενο Ε.ΒΙ.Ε. επιπρόσθετα υπονομεύει το κλίμα τόσο της τάξης όσο και της σχολικής μονάδας συνολικά, έχοντας επιπτώσεις: </a:t>
            </a:r>
          </a:p>
          <a:p>
            <a:r>
              <a:rPr lang="el-GR" dirty="0">
                <a:ea typeface="+mn-lt"/>
                <a:cs typeface="+mn-lt"/>
              </a:rPr>
              <a:t>στη </a:t>
            </a:r>
            <a:r>
              <a:rPr lang="el-GR" b="1" dirty="0">
                <a:ea typeface="+mn-lt"/>
                <a:cs typeface="+mn-lt"/>
              </a:rPr>
              <a:t>μάθηση</a:t>
            </a:r>
            <a:r>
              <a:rPr lang="el-GR" dirty="0">
                <a:ea typeface="+mn-lt"/>
                <a:cs typeface="+mn-lt"/>
              </a:rPr>
              <a:t>, </a:t>
            </a:r>
          </a:p>
          <a:p>
            <a:r>
              <a:rPr lang="el-GR" dirty="0">
                <a:ea typeface="+mn-lt"/>
                <a:cs typeface="+mn-lt"/>
              </a:rPr>
              <a:t>στους δεσμούς και τις </a:t>
            </a:r>
            <a:r>
              <a:rPr lang="el-GR" b="1" dirty="0">
                <a:ea typeface="+mn-lt"/>
                <a:cs typeface="+mn-lt"/>
              </a:rPr>
              <a:t>διαπροσωπικές σχέσεις </a:t>
            </a:r>
            <a:r>
              <a:rPr lang="el-GR" dirty="0">
                <a:ea typeface="+mn-lt"/>
                <a:cs typeface="+mn-lt"/>
              </a:rPr>
              <a:t>των μαθητών/τριών μεταξύ τους, καθώς και τη σχέση με το σχολείο, </a:t>
            </a:r>
          </a:p>
          <a:p>
            <a:r>
              <a:rPr lang="el-GR" dirty="0">
                <a:ea typeface="+mn-lt"/>
                <a:cs typeface="+mn-lt"/>
              </a:rPr>
              <a:t>στο </a:t>
            </a:r>
            <a:r>
              <a:rPr lang="el-GR" b="1" dirty="0">
                <a:ea typeface="+mn-lt"/>
                <a:cs typeface="+mn-lt"/>
              </a:rPr>
              <a:t>αίσθημα ασφάλειας </a:t>
            </a:r>
            <a:r>
              <a:rPr lang="el-GR" dirty="0">
                <a:ea typeface="+mn-lt"/>
                <a:cs typeface="+mn-lt"/>
              </a:rPr>
              <a:t>των μαθητών/τριών, </a:t>
            </a:r>
          </a:p>
          <a:p>
            <a:r>
              <a:rPr lang="el-GR" dirty="0">
                <a:ea typeface="+mn-lt"/>
                <a:cs typeface="+mn-lt"/>
              </a:rPr>
              <a:t>στο ότι οι μαθητές/</a:t>
            </a:r>
            <a:r>
              <a:rPr lang="el-GR" dirty="0" err="1">
                <a:ea typeface="+mn-lt"/>
                <a:cs typeface="+mn-lt"/>
              </a:rPr>
              <a:t>τριες</a:t>
            </a:r>
            <a:r>
              <a:rPr lang="el-GR" dirty="0">
                <a:ea typeface="+mn-lt"/>
                <a:cs typeface="+mn-lt"/>
              </a:rPr>
              <a:t> αντιλαμβάνονται τους/τις εκπαιδευτικούς να έχουν </a:t>
            </a:r>
            <a:r>
              <a:rPr lang="el-GR" b="1" dirty="0">
                <a:ea typeface="+mn-lt"/>
                <a:cs typeface="+mn-lt"/>
              </a:rPr>
              <a:t>περιορισμένο έλεγχο </a:t>
            </a:r>
            <a:r>
              <a:rPr lang="el-GR" dirty="0">
                <a:ea typeface="+mn-lt"/>
                <a:cs typeface="+mn-lt"/>
              </a:rPr>
              <a:t>αλλά και </a:t>
            </a:r>
            <a:r>
              <a:rPr lang="el-GR" b="1" dirty="0" err="1">
                <a:ea typeface="+mn-lt"/>
                <a:cs typeface="+mn-lt"/>
              </a:rPr>
              <a:t>νοιάξιμο</a:t>
            </a:r>
            <a:r>
              <a:rPr lang="el-GR" dirty="0">
                <a:ea typeface="+mn-lt"/>
                <a:cs typeface="+mn-lt"/>
              </a:rPr>
              <a:t> προς αυτούς/</a:t>
            </a:r>
            <a:r>
              <a:rPr lang="el-GR" dirty="0" err="1">
                <a:ea typeface="+mn-lt"/>
                <a:cs typeface="+mn-lt"/>
              </a:rPr>
              <a:t>ές</a:t>
            </a:r>
            <a:r>
              <a:rPr lang="el-GR" dirty="0">
                <a:ea typeface="+mn-lt"/>
                <a:cs typeface="+mn-lt"/>
              </a:rPr>
              <a:t>, </a:t>
            </a:r>
          </a:p>
          <a:p>
            <a:r>
              <a:rPr lang="el-GR" dirty="0">
                <a:ea typeface="+mn-lt"/>
                <a:cs typeface="+mn-lt"/>
              </a:rPr>
              <a:t>στη </a:t>
            </a:r>
            <a:r>
              <a:rPr lang="el-GR" b="1" dirty="0">
                <a:ea typeface="+mn-lt"/>
                <a:cs typeface="+mn-lt"/>
              </a:rPr>
              <a:t>μειωμένη εργασιακή ικανοποίηση του προσωπικού </a:t>
            </a:r>
            <a:r>
              <a:rPr lang="el-GR" dirty="0">
                <a:ea typeface="+mn-lt"/>
                <a:cs typeface="+mn-lt"/>
              </a:rPr>
              <a:t>και, περαιτέρω, στην επαγγελματική εξουθένωσή του, </a:t>
            </a:r>
          </a:p>
          <a:p>
            <a:r>
              <a:rPr lang="el-GR" dirty="0">
                <a:ea typeface="+mn-lt"/>
                <a:cs typeface="+mn-lt"/>
              </a:rPr>
              <a:t>στην </a:t>
            </a:r>
            <a:r>
              <a:rPr lang="el-GR" b="1" dirty="0">
                <a:ea typeface="+mn-lt"/>
                <a:cs typeface="+mn-lt"/>
              </a:rPr>
              <a:t>εμπιστοσύνη των γονέων </a:t>
            </a:r>
            <a:r>
              <a:rPr lang="el-GR" dirty="0">
                <a:ea typeface="+mn-lt"/>
                <a:cs typeface="+mn-lt"/>
              </a:rPr>
              <a:t>στο σχολείο.</a:t>
            </a:r>
            <a:endParaRPr lang="el-GR" dirty="0">
              <a:cs typeface="Calibri" panose="020F0502020204030204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70D747B-A9B7-EC07-F771-43E5D5A2A1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6" y="222192"/>
            <a:ext cx="1693417" cy="446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537D5A-DFD0-7201-B882-9555CDA0B818}"/>
              </a:ext>
            </a:extLst>
          </p:cNvPr>
          <p:cNvSpPr txBox="1"/>
          <p:nvPr/>
        </p:nvSpPr>
        <p:spPr>
          <a:xfrm>
            <a:off x="83406" y="6403552"/>
            <a:ext cx="5713707" cy="369332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/>
              <a:t>Πρωτόκολλο</a:t>
            </a:r>
            <a:r>
              <a:rPr lang="en-US" b="1"/>
              <a:t> </a:t>
            </a:r>
            <a:r>
              <a:rPr lang="en-US" b="1" err="1"/>
              <a:t>Ενδοσχολικής</a:t>
            </a:r>
            <a:r>
              <a:rPr lang="en-US" b="1"/>
              <a:t> </a:t>
            </a:r>
            <a:r>
              <a:rPr lang="en-US" b="1" err="1"/>
              <a:t>Βί</a:t>
            </a:r>
            <a:r>
              <a:rPr lang="en-US" b="1"/>
              <a:t>ας και </a:t>
            </a:r>
            <a:r>
              <a:rPr lang="en-US" b="1" err="1"/>
              <a:t>Εκφο</a:t>
            </a:r>
            <a:r>
              <a:rPr lang="en-US" b="1"/>
              <a:t>β</a:t>
            </a:r>
            <a:r>
              <a:rPr lang="en-US" b="1" err="1"/>
              <a:t>ισμού</a:t>
            </a:r>
            <a:r>
              <a:rPr lang="en-US" b="1"/>
              <a:t> (Ε.ΒΙ.Ε.)</a:t>
            </a:r>
            <a:endParaRPr lang="en-US" b="1">
              <a:cs typeface="Calibri"/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33F845F-B84C-549D-157A-D8995C480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12</a:t>
            </a:fld>
            <a:endParaRPr lang="id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06FA0E-ADA0-02BE-0BD6-85CFEE8CB2D8}"/>
              </a:ext>
            </a:extLst>
          </p:cNvPr>
          <p:cNvSpPr txBox="1"/>
          <p:nvPr/>
        </p:nvSpPr>
        <p:spPr>
          <a:xfrm>
            <a:off x="6400800" y="5971057"/>
            <a:ext cx="6327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sng" strike="noStrike" dirty="0">
                <a:solidFill>
                  <a:srgbClr val="005A95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/>
              </a:rPr>
              <a:t>https://www.youtube.com/watch?v=v3NY8Fxi5bk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4013" y="6323110"/>
            <a:ext cx="1208553" cy="449774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4B56B5B-B7AA-40F1-A9D6-B22A23BDD1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482" y="88128"/>
            <a:ext cx="2380492" cy="66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12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959345" y="288891"/>
            <a:ext cx="5310265" cy="1197139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extBox 4"/>
          <p:cNvSpPr txBox="1"/>
          <p:nvPr/>
        </p:nvSpPr>
        <p:spPr>
          <a:xfrm>
            <a:off x="2844479" y="435356"/>
            <a:ext cx="5540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b="1" spc="3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Εργαλείο μέτρησης/αξιολόγησης  </a:t>
            </a:r>
          </a:p>
          <a:p>
            <a:pPr algn="ctr"/>
            <a:r>
              <a:rPr lang="el-GR" sz="2000" b="1" spc="3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σχολικού κλίματος</a:t>
            </a:r>
            <a:endParaRPr lang="id-ID" sz="2000" b="1" spc="3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9" y="432338"/>
            <a:ext cx="1693417" cy="446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1DB8C6-E25C-52A9-1CB1-29AC1C12F3C5}"/>
              </a:ext>
            </a:extLst>
          </p:cNvPr>
          <p:cNvSpPr txBox="1"/>
          <p:nvPr/>
        </p:nvSpPr>
        <p:spPr>
          <a:xfrm>
            <a:off x="424013" y="1716760"/>
            <a:ext cx="471738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Dimensions of School Climate </a:t>
            </a:r>
            <a:endParaRPr lang="el-GR" sz="2400" b="1" dirty="0">
              <a:solidFill>
                <a:schemeClr val="accent5">
                  <a:lumMod val="75000"/>
                </a:schemeClr>
              </a:solidFill>
              <a:cs typeface="Calibri" panose="020F0502020204030204"/>
            </a:endParaRPr>
          </a:p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measured by the CSCI</a:t>
            </a:r>
            <a:endParaRPr lang="el-GR" sz="2400" b="1" dirty="0">
              <a:solidFill>
                <a:schemeClr val="accent5">
                  <a:lumMod val="75000"/>
                </a:schemeClr>
              </a:solidFill>
              <a:cs typeface="Calibri" panose="020F0502020204030204"/>
            </a:endParaRPr>
          </a:p>
        </p:txBody>
      </p:sp>
      <p:graphicFrame>
        <p:nvGraphicFramePr>
          <p:cNvPr id="2" name="Διάγραμμα 1"/>
          <p:cNvGraphicFramePr/>
          <p:nvPr>
            <p:extLst>
              <p:ext uri="{D42A27DB-BD31-4B8C-83A1-F6EECF244321}">
                <p14:modId xmlns:p14="http://schemas.microsoft.com/office/powerpoint/2010/main" val="721826302"/>
              </p:ext>
            </p:extLst>
          </p:nvPr>
        </p:nvGraphicFramePr>
        <p:xfrm>
          <a:off x="1640263" y="2880685"/>
          <a:ext cx="8689573" cy="3742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43613" y="1899040"/>
            <a:ext cx="1526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/>
              <a:t>Σχολικό κλίμα</a:t>
            </a:r>
          </a:p>
        </p:txBody>
      </p:sp>
      <p:grpSp>
        <p:nvGrpSpPr>
          <p:cNvPr id="3" name="Ομάδα 2">
            <a:extLst>
              <a:ext uri="{FF2B5EF4-FFF2-40B4-BE49-F238E27FC236}">
                <a16:creationId xmlns:a16="http://schemas.microsoft.com/office/drawing/2014/main" id="{948CC9A6-409A-20B7-3754-F508D9BB0EEF}"/>
              </a:ext>
            </a:extLst>
          </p:cNvPr>
          <p:cNvGrpSpPr/>
          <p:nvPr/>
        </p:nvGrpSpPr>
        <p:grpSpPr>
          <a:xfrm>
            <a:off x="4821163" y="2259314"/>
            <a:ext cx="2558375" cy="643453"/>
            <a:chOff x="4821163" y="2259314"/>
            <a:chExt cx="2558375" cy="643453"/>
          </a:xfrm>
        </p:grpSpPr>
        <p:cxnSp>
          <p:nvCxnSpPr>
            <p:cNvPr id="17" name="Ευθεία γραμμή σύνδεσης 16"/>
            <p:cNvCxnSpPr/>
            <p:nvPr/>
          </p:nvCxnSpPr>
          <p:spPr>
            <a:xfrm>
              <a:off x="6106835" y="2259314"/>
              <a:ext cx="0" cy="3208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Ευθεία γραμμή σύνδεσης 19"/>
            <p:cNvCxnSpPr/>
            <p:nvPr/>
          </p:nvCxnSpPr>
          <p:spPr>
            <a:xfrm>
              <a:off x="4821163" y="2556090"/>
              <a:ext cx="0" cy="3208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Ευθεία γραμμή σύνδεσης 20"/>
            <p:cNvCxnSpPr/>
            <p:nvPr/>
          </p:nvCxnSpPr>
          <p:spPr>
            <a:xfrm>
              <a:off x="6106835" y="2581920"/>
              <a:ext cx="0" cy="3208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Ευθεία γραμμή σύνδεσης 21"/>
            <p:cNvCxnSpPr/>
            <p:nvPr/>
          </p:nvCxnSpPr>
          <p:spPr>
            <a:xfrm>
              <a:off x="7376451" y="2572607"/>
              <a:ext cx="0" cy="3208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Ευθεία γραμμή σύνδεσης 23"/>
            <p:cNvCxnSpPr/>
            <p:nvPr/>
          </p:nvCxnSpPr>
          <p:spPr>
            <a:xfrm>
              <a:off x="4821163" y="2564114"/>
              <a:ext cx="2558375" cy="160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3" name="Εικόνα 112" descr="Μαυροπίνακας, Αγόρια, Παιδιά">
            <a:extLst>
              <a:ext uri="{FF2B5EF4-FFF2-40B4-BE49-F238E27FC236}">
                <a16:creationId xmlns:a16="http://schemas.microsoft.com/office/drawing/2014/main" id="{C11401EA-F283-AAFA-B9AF-9055AEC2AB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6552" y="5486399"/>
            <a:ext cx="1804737" cy="136959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7CC8F61-3534-4F3A-8346-9695B76ED42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57" y="432338"/>
            <a:ext cx="1947732" cy="54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16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/>
          <p:nvPr/>
        </p:nvPicPr>
        <p:blipFill>
          <a:blip r:embed="rId3"/>
          <a:stretch>
            <a:fillRect/>
          </a:stretch>
        </p:blipFill>
        <p:spPr>
          <a:xfrm>
            <a:off x="2752933" y="145916"/>
            <a:ext cx="9426102" cy="6712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17516"/>
            <a:ext cx="2597955" cy="477053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Σχολικός κανονισμός</a:t>
            </a:r>
          </a:p>
          <a:p>
            <a:r>
              <a:rPr lang="el-GR" sz="1600" dirty="0">
                <a:solidFill>
                  <a:srgbClr val="FF0000"/>
                </a:solidFill>
              </a:rPr>
              <a:t>Σχέδιο δράσης</a:t>
            </a:r>
            <a:endParaRPr lang="el-GR" sz="1600" dirty="0">
              <a:solidFill>
                <a:srgbClr val="FF0000"/>
              </a:solidFill>
              <a:cs typeface="Calibri"/>
            </a:endParaRPr>
          </a:p>
          <a:p>
            <a:r>
              <a:rPr lang="el-GR" sz="1600" dirty="0">
                <a:solidFill>
                  <a:srgbClr val="FF0000"/>
                </a:solidFill>
              </a:rPr>
              <a:t>Πρωτόκολλα</a:t>
            </a:r>
            <a:endParaRPr lang="el-GR" sz="1600" dirty="0">
              <a:solidFill>
                <a:srgbClr val="FF0000"/>
              </a:solidFill>
              <a:cs typeface="Calibri"/>
            </a:endParaRPr>
          </a:p>
          <a:p>
            <a:endParaRPr lang="el-GR" sz="1600" dirty="0">
              <a:solidFill>
                <a:srgbClr val="FF0000"/>
              </a:solidFill>
            </a:endParaRPr>
          </a:p>
          <a:p>
            <a:endParaRPr lang="el-GR" sz="1600" dirty="0">
              <a:solidFill>
                <a:srgbClr val="FF0000"/>
              </a:solidFill>
            </a:endParaRPr>
          </a:p>
          <a:p>
            <a:r>
              <a:rPr lang="el-GR" sz="1600" dirty="0">
                <a:solidFill>
                  <a:schemeClr val="accent6">
                    <a:lumMod val="75000"/>
                  </a:schemeClr>
                </a:solidFill>
              </a:rPr>
              <a:t>Παιδαγωγικό κλίμα</a:t>
            </a:r>
            <a:endParaRPr lang="el-GR" sz="1600" dirty="0">
              <a:solidFill>
                <a:schemeClr val="accent6">
                  <a:lumMod val="75000"/>
                </a:schemeClr>
              </a:solidFill>
              <a:cs typeface="Calibri"/>
            </a:endParaRPr>
          </a:p>
          <a:p>
            <a:r>
              <a:rPr lang="el-GR" sz="1600" dirty="0">
                <a:solidFill>
                  <a:schemeClr val="accent6">
                    <a:lumMod val="75000"/>
                  </a:schemeClr>
                </a:solidFill>
              </a:rPr>
              <a:t>Κοινωνική &amp;συναισθηματική</a:t>
            </a:r>
            <a:endParaRPr lang="el-GR" sz="1600" dirty="0">
              <a:solidFill>
                <a:schemeClr val="accent6">
                  <a:lumMod val="75000"/>
                </a:schemeClr>
              </a:solidFill>
              <a:cs typeface="Calibri"/>
            </a:endParaRPr>
          </a:p>
          <a:p>
            <a:r>
              <a:rPr lang="el-GR" sz="1600" dirty="0">
                <a:solidFill>
                  <a:schemeClr val="accent6">
                    <a:lumMod val="75000"/>
                  </a:schemeClr>
                </a:solidFill>
              </a:rPr>
              <a:t>μάθηση</a:t>
            </a:r>
            <a:endParaRPr lang="el-GR" sz="1600" dirty="0">
              <a:solidFill>
                <a:schemeClr val="accent6">
                  <a:lumMod val="75000"/>
                </a:schemeClr>
              </a:solidFill>
              <a:cs typeface="Calibri"/>
            </a:endParaRPr>
          </a:p>
          <a:p>
            <a:endParaRPr lang="el-GR" sz="1600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</a:endParaRPr>
          </a:p>
          <a:p>
            <a:r>
              <a:rPr lang="el-GR" sz="1600" dirty="0">
                <a:solidFill>
                  <a:srgbClr val="7030A0"/>
                </a:solidFill>
              </a:rPr>
              <a:t>Συμπερίληψη &amp; σχέσεις</a:t>
            </a:r>
            <a:endParaRPr lang="el-GR" sz="1600" dirty="0">
              <a:solidFill>
                <a:srgbClr val="7030A0"/>
              </a:solidFill>
              <a:cs typeface="Calibri"/>
            </a:endParaRPr>
          </a:p>
          <a:p>
            <a:endParaRPr lang="el-GR" sz="1600" dirty="0">
              <a:solidFill>
                <a:srgbClr val="FF0000"/>
              </a:solidFill>
            </a:endParaRPr>
          </a:p>
          <a:p>
            <a:endParaRPr lang="el-GR" sz="1600" dirty="0">
              <a:solidFill>
                <a:srgbClr val="FF0000"/>
              </a:solidFill>
            </a:endParaRPr>
          </a:p>
          <a:p>
            <a:r>
              <a:rPr lang="el-GR" sz="1600" dirty="0">
                <a:solidFill>
                  <a:srgbClr val="00B0F0"/>
                </a:solidFill>
              </a:rPr>
              <a:t>Σχολείο</a:t>
            </a:r>
          </a:p>
          <a:p>
            <a:r>
              <a:rPr lang="el-GR" sz="1600" dirty="0">
                <a:solidFill>
                  <a:srgbClr val="00B0F0"/>
                </a:solidFill>
              </a:rPr>
              <a:t>Ελκυστικό &amp; </a:t>
            </a:r>
            <a:r>
              <a:rPr lang="el-GR" sz="1600" dirty="0" err="1">
                <a:solidFill>
                  <a:srgbClr val="00B0F0"/>
                </a:solidFill>
              </a:rPr>
              <a:t>προσβάσιμο</a:t>
            </a:r>
            <a:endParaRPr lang="el-GR" sz="1600" dirty="0">
              <a:solidFill>
                <a:srgbClr val="00B0F0"/>
              </a:solidFill>
            </a:endParaRPr>
          </a:p>
          <a:p>
            <a:r>
              <a:rPr lang="el-GR" sz="1600" dirty="0">
                <a:solidFill>
                  <a:srgbClr val="00B0F0"/>
                </a:solidFill>
              </a:rPr>
              <a:t>αισθητικό &amp; λειτουργικό</a:t>
            </a:r>
            <a:endParaRPr lang="el-GR" sz="1600" dirty="0">
              <a:solidFill>
                <a:srgbClr val="00B0F0"/>
              </a:solidFill>
              <a:cs typeface="Calibri" panose="020F0502020204030204"/>
            </a:endParaRPr>
          </a:p>
          <a:p>
            <a:endParaRPr lang="el-GR" sz="1600" dirty="0">
              <a:solidFill>
                <a:srgbClr val="FF0000"/>
              </a:solidFill>
            </a:endParaRPr>
          </a:p>
          <a:p>
            <a:endParaRPr lang="el-GR" sz="1600" dirty="0">
              <a:solidFill>
                <a:srgbClr val="FF0000"/>
              </a:solidFill>
            </a:endParaRPr>
          </a:p>
          <a:p>
            <a:r>
              <a:rPr lang="el-GR" sz="1600" dirty="0">
                <a:solidFill>
                  <a:schemeClr val="accent2">
                    <a:lumMod val="75000"/>
                  </a:schemeClr>
                </a:solidFill>
              </a:rPr>
              <a:t>Ηγεσία &amp; σχέσεις εξουσίας</a:t>
            </a:r>
            <a:endParaRPr lang="el-GR" sz="1600" dirty="0">
              <a:solidFill>
                <a:schemeClr val="accent2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4" name="Αριστερό άγκιστρο 3"/>
          <p:cNvSpPr/>
          <p:nvPr/>
        </p:nvSpPr>
        <p:spPr>
          <a:xfrm>
            <a:off x="2496347" y="1145310"/>
            <a:ext cx="221672" cy="1330036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Αριστερό άγκιστρο 4"/>
          <p:cNvSpPr/>
          <p:nvPr/>
        </p:nvSpPr>
        <p:spPr>
          <a:xfrm>
            <a:off x="2579479" y="2549236"/>
            <a:ext cx="92364" cy="1043709"/>
          </a:xfrm>
          <a:prstGeom prst="leftBrac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Αριστερό άγκιστρο 5"/>
          <p:cNvSpPr/>
          <p:nvPr/>
        </p:nvSpPr>
        <p:spPr>
          <a:xfrm>
            <a:off x="2448135" y="3680691"/>
            <a:ext cx="223707" cy="845127"/>
          </a:xfrm>
          <a:prstGeom prst="leftBrace">
            <a:avLst/>
          </a:prstGeom>
          <a:ln>
            <a:solidFill>
              <a:srgbClr val="7030A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Αριστερό άγκιστρο 6"/>
          <p:cNvSpPr/>
          <p:nvPr/>
        </p:nvSpPr>
        <p:spPr>
          <a:xfrm>
            <a:off x="2505591" y="4624666"/>
            <a:ext cx="173454" cy="1027990"/>
          </a:xfrm>
          <a:prstGeom prst="leftBrace">
            <a:avLst/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Αριστερό άγκιστρο 7"/>
          <p:cNvSpPr/>
          <p:nvPr/>
        </p:nvSpPr>
        <p:spPr>
          <a:xfrm>
            <a:off x="2514821" y="5684938"/>
            <a:ext cx="164224" cy="891354"/>
          </a:xfrm>
          <a:prstGeom prst="lef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C11BA7DA-708E-C65E-6797-3643BC400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14</a:t>
            </a:fld>
            <a:endParaRPr lang="id-ID"/>
          </a:p>
        </p:txBody>
      </p:sp>
      <p:grpSp>
        <p:nvGrpSpPr>
          <p:cNvPr id="10" name="Ομάδα 9"/>
          <p:cNvGrpSpPr/>
          <p:nvPr/>
        </p:nvGrpSpPr>
        <p:grpSpPr>
          <a:xfrm>
            <a:off x="0" y="0"/>
            <a:ext cx="2877439" cy="607060"/>
            <a:chOff x="0" y="0"/>
            <a:chExt cx="2877439" cy="607060"/>
          </a:xfrm>
        </p:grpSpPr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F7B2443A-034B-DACB-D87D-6FBBA98E58A4}"/>
                </a:ext>
              </a:extLst>
            </p:cNvPr>
            <p:cNvSpPr/>
            <p:nvPr/>
          </p:nvSpPr>
          <p:spPr>
            <a:xfrm>
              <a:off x="0" y="0"/>
              <a:ext cx="2877439" cy="607060"/>
            </a:xfrm>
            <a:prstGeom prst="rect">
              <a:avLst/>
            </a:prstGeom>
            <a:solidFill>
              <a:srgbClr val="0054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3" name="Εικόνα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567" y="72810"/>
              <a:ext cx="1697214" cy="449460"/>
            </a:xfrm>
            <a:prstGeom prst="rect">
              <a:avLst/>
            </a:prstGeom>
            <a:effectLst/>
          </p:spPr>
        </p:pic>
      </p:grp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0FF67B1C-0B43-43FE-8EBA-861AEB7C98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8" y="742160"/>
            <a:ext cx="1693611" cy="4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9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στιγμιότυπο οθόνης, γραμματοσειρά, Μπελ ηλεκτρίκ&#10;&#10;Περιγραφή που δημιουργήθηκε αυτόματα">
            <a:extLst>
              <a:ext uri="{FF2B5EF4-FFF2-40B4-BE49-F238E27FC236}">
                <a16:creationId xmlns:a16="http://schemas.microsoft.com/office/drawing/2014/main" id="{F7EA41E9-38AD-ACB5-8E12-1D8B98F50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80140"/>
            <a:ext cx="12192000" cy="673930"/>
          </a:xfrm>
          <a:prstGeom prst="rect">
            <a:avLst/>
          </a:prstGeo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FE9E7FEE-E80A-3BE8-3674-2A9C54345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11" y="180300"/>
            <a:ext cx="5203259" cy="1346439"/>
          </a:xfrm>
        </p:spPr>
        <p:txBody>
          <a:bodyPr>
            <a:normAutofit/>
          </a:bodyPr>
          <a:lstStyle/>
          <a:p>
            <a:r>
              <a:rPr lang="el-GR" sz="2800" b="1">
                <a:solidFill>
                  <a:srgbClr val="FFC000"/>
                </a:solidFill>
                <a:latin typeface="Source Sans Pro"/>
                <a:ea typeface="Calibri Light"/>
                <a:cs typeface="Calibri Light"/>
              </a:rPr>
              <a:t>Έρευνα στο σχολείο   </a:t>
            </a:r>
            <a:br>
              <a:rPr lang="el-GR" sz="2800" b="1">
                <a:solidFill>
                  <a:srgbClr val="FFC000"/>
                </a:solidFill>
                <a:latin typeface="Source Sans Pro"/>
                <a:ea typeface="Calibri Light"/>
                <a:cs typeface="Calibri Light"/>
              </a:rPr>
            </a:br>
            <a:r>
              <a:rPr lang="el-GR" sz="2800" b="1">
                <a:solidFill>
                  <a:srgbClr val="FFC000"/>
                </a:solidFill>
                <a:latin typeface="Source Sans Pro"/>
                <a:ea typeface="Calibri Light"/>
                <a:cs typeface="Calibri Light"/>
              </a:rPr>
              <a:t>Μέτρηση σχολικού κλίματος</a:t>
            </a:r>
            <a:endParaRPr lang="el-GR" sz="2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78371A-9374-EC5B-B3A2-5ED36F2C5689}"/>
              </a:ext>
            </a:extLst>
          </p:cNvPr>
          <p:cNvSpPr txBox="1"/>
          <p:nvPr/>
        </p:nvSpPr>
        <p:spPr>
          <a:xfrm>
            <a:off x="0" y="5728069"/>
            <a:ext cx="826508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 sz="1600" b="1" dirty="0">
                <a:latin typeface="Source Sans Pro"/>
                <a:ea typeface="Source Sans Pro"/>
                <a:cs typeface="Arial"/>
              </a:rPr>
              <a:t>Π.χ. προσαρμογή του </a:t>
            </a:r>
            <a:r>
              <a:rPr lang="en-US" sz="1600" b="1" dirty="0">
                <a:latin typeface="Source Sans Pro"/>
                <a:ea typeface="Source Sans Pro"/>
                <a:cs typeface="Arial"/>
              </a:rPr>
              <a:t>CSCI, 2019 version (Comprehensive School Climate Inventory)</a:t>
            </a:r>
          </a:p>
        </p:txBody>
      </p:sp>
      <p:graphicFrame>
        <p:nvGraphicFramePr>
          <p:cNvPr id="10" name="Πίνακας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610749"/>
              </p:ext>
            </p:extLst>
          </p:nvPr>
        </p:nvGraphicFramePr>
        <p:xfrm>
          <a:off x="754694" y="2032600"/>
          <a:ext cx="4768651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8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Κοινωνική υποστήριξη μεταξύ</a:t>
                      </a:r>
                      <a:r>
                        <a:rPr lang="el-GR" baseline="0" dirty="0"/>
                        <a:t> </a:t>
                      </a:r>
                      <a:r>
                        <a:rPr lang="el-GR" dirty="0"/>
                        <a:t>μαθητών/-τριών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έχουν φίλους/-</a:t>
                      </a:r>
                      <a:r>
                        <a:rPr lang="el-GR" dirty="0" err="1"/>
                        <a:t>ες</a:t>
                      </a:r>
                      <a:r>
                        <a:rPr lang="el-GR" dirty="0"/>
                        <a:t> για υποστήριξη στην κατ’ </a:t>
                      </a:r>
                      <a:r>
                        <a:rPr lang="el-GR" dirty="0" err="1"/>
                        <a:t>οίκον</a:t>
                      </a:r>
                      <a:r>
                        <a:rPr lang="el-GR" dirty="0"/>
                        <a:t> εργασία τους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έχουν φίλους/-</a:t>
                      </a:r>
                      <a:r>
                        <a:rPr lang="el-GR" dirty="0" err="1"/>
                        <a:t>ες</a:t>
                      </a:r>
                      <a:r>
                        <a:rPr lang="el-GR" dirty="0"/>
                        <a:t> στο σχολείο που τους/τις</a:t>
                      </a:r>
                      <a:r>
                        <a:rPr lang="el-GR" baseline="0" dirty="0"/>
                        <a:t> εμπιστεύονται και μπορούν να τους/τις μιλήσουν όταν έχουν προβλήματα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συνεργάζονται</a:t>
                      </a:r>
                      <a:r>
                        <a:rPr lang="el-GR" baseline="0" dirty="0"/>
                        <a:t> στις ομάδες ακόμη και αν δεν είναι μαζί με τους/τις φίλες τους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έχουν φίλους/-</a:t>
                      </a:r>
                      <a:r>
                        <a:rPr lang="el-GR" dirty="0" err="1"/>
                        <a:t>ες</a:t>
                      </a:r>
                      <a:r>
                        <a:rPr lang="el-GR" dirty="0"/>
                        <a:t> στο σχολείο με τους/τις οποίους/-</a:t>
                      </a:r>
                      <a:r>
                        <a:rPr lang="el-GR" dirty="0" err="1"/>
                        <a:t>ες</a:t>
                      </a:r>
                      <a:r>
                        <a:rPr lang="el-GR" baseline="0" dirty="0"/>
                        <a:t> μπορούν να γευματίσουν μαζί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καλωσορίζουν</a:t>
                      </a:r>
                      <a:r>
                        <a:rPr lang="el-GR" baseline="0" dirty="0"/>
                        <a:t> τους/τις νέους/-</a:t>
                      </a:r>
                      <a:r>
                        <a:rPr lang="el-GR" baseline="0" dirty="0" err="1"/>
                        <a:t>ες</a:t>
                      </a:r>
                      <a:r>
                        <a:rPr lang="el-GR" baseline="0" dirty="0"/>
                        <a:t> μαθητές/-</a:t>
                      </a:r>
                      <a:r>
                        <a:rPr lang="el-GR" baseline="0" dirty="0" err="1"/>
                        <a:t>τρες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Πίνακας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198464"/>
              </p:ext>
            </p:extLst>
          </p:nvPr>
        </p:nvGraphicFramePr>
        <p:xfrm>
          <a:off x="5963054" y="632559"/>
          <a:ext cx="5947922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7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6043">
                <a:tc>
                  <a:txBody>
                    <a:bodyPr/>
                    <a:lstStyle/>
                    <a:p>
                      <a:r>
                        <a:rPr lang="el-GR"/>
                        <a:t>Διαστάσεις του σχολικού κλίματος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43">
                <a:tc>
                  <a:txBody>
                    <a:bodyPr/>
                    <a:lstStyle/>
                    <a:p>
                      <a:r>
                        <a:rPr lang="el-GR"/>
                        <a:t>Κανόνες και</a:t>
                      </a:r>
                      <a:r>
                        <a:rPr lang="el-GR" baseline="0"/>
                        <a:t> πρότυπα</a:t>
                      </a:r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043">
                <a:tc>
                  <a:txBody>
                    <a:bodyPr/>
                    <a:lstStyle/>
                    <a:p>
                      <a:r>
                        <a:rPr lang="el-GR" dirty="0"/>
                        <a:t>Αίσθηση της ασφάλειας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043">
                <a:tc>
                  <a:txBody>
                    <a:bodyPr/>
                    <a:lstStyle/>
                    <a:p>
                      <a:r>
                        <a:rPr lang="el-GR"/>
                        <a:t>Αίσθηση της συναισθηματικής και κοινωνικής ασφάλειας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043">
                <a:tc>
                  <a:txBody>
                    <a:bodyPr/>
                    <a:lstStyle/>
                    <a:p>
                      <a:r>
                        <a:rPr lang="el-GR"/>
                        <a:t>Υποστήριξη στη μάθηση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043">
                <a:tc>
                  <a:txBody>
                    <a:bodyPr/>
                    <a:lstStyle/>
                    <a:p>
                      <a:r>
                        <a:rPr lang="el-GR"/>
                        <a:t>Κοινωνική</a:t>
                      </a:r>
                      <a:r>
                        <a:rPr lang="el-GR" baseline="0"/>
                        <a:t> και πολιτειακή μάθηση</a:t>
                      </a:r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043">
                <a:tc>
                  <a:txBody>
                    <a:bodyPr/>
                    <a:lstStyle/>
                    <a:p>
                      <a:r>
                        <a:rPr lang="el-GR"/>
                        <a:t>Σεβασμός στη διαφορετικότητα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043">
                <a:tc>
                  <a:txBody>
                    <a:bodyPr/>
                    <a:lstStyle/>
                    <a:p>
                      <a:r>
                        <a:rPr lang="el-GR"/>
                        <a:t>Κοινωνική υποστήριξη ενηλίκων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043">
                <a:tc>
                  <a:txBody>
                    <a:bodyPr/>
                    <a:lstStyle/>
                    <a:p>
                      <a:r>
                        <a:rPr lang="el-GR" dirty="0"/>
                        <a:t>Κοινωνική υποστήριξη συμμαθητών/-τριών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043">
                <a:tc>
                  <a:txBody>
                    <a:bodyPr/>
                    <a:lstStyle/>
                    <a:p>
                      <a:r>
                        <a:rPr lang="el-GR"/>
                        <a:t>Σύνδεση και συμμετοχή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6043">
                <a:tc>
                  <a:txBody>
                    <a:bodyPr/>
                    <a:lstStyle/>
                    <a:p>
                      <a:r>
                        <a:rPr lang="el-GR" dirty="0"/>
                        <a:t>Κτιριακή υποδομή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6043">
                <a:tc>
                  <a:txBody>
                    <a:bodyPr/>
                    <a:lstStyle/>
                    <a:p>
                      <a:r>
                        <a:rPr lang="el-GR"/>
                        <a:t>Κοινωνικά μέσα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6043">
                <a:tc>
                  <a:txBody>
                    <a:bodyPr/>
                    <a:lstStyle/>
                    <a:p>
                      <a:r>
                        <a:rPr lang="el-GR"/>
                        <a:t>Ηγεσία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6043">
                <a:tc>
                  <a:txBody>
                    <a:bodyPr/>
                    <a:lstStyle/>
                    <a:p>
                      <a:r>
                        <a:rPr lang="el-GR" dirty="0"/>
                        <a:t>Επαγγελματικές σχέσεις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831255D6-EBBE-4CAD-74AB-5B6FC4A3E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15</a:t>
            </a:fld>
            <a:endParaRPr lang="id-ID"/>
          </a:p>
        </p:txBody>
      </p:sp>
      <p:sp>
        <p:nvSpPr>
          <p:cNvPr id="4" name="Διάγραμμα ροής: Στοιχείο τερματισμού 3">
            <a:extLst>
              <a:ext uri="{FF2B5EF4-FFF2-40B4-BE49-F238E27FC236}">
                <a16:creationId xmlns:a16="http://schemas.microsoft.com/office/drawing/2014/main" id="{669984DA-10F4-61F3-467F-386B58CE7647}"/>
              </a:ext>
            </a:extLst>
          </p:cNvPr>
          <p:cNvSpPr/>
          <p:nvPr/>
        </p:nvSpPr>
        <p:spPr>
          <a:xfrm>
            <a:off x="5963054" y="3590336"/>
            <a:ext cx="4314802" cy="338328"/>
          </a:xfrm>
          <a:prstGeom prst="flowChartTermina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Δεξί άγκιστρο 8">
            <a:extLst>
              <a:ext uri="{FF2B5EF4-FFF2-40B4-BE49-F238E27FC236}">
                <a16:creationId xmlns:a16="http://schemas.microsoft.com/office/drawing/2014/main" id="{8538ECC2-5933-3407-B15C-46700C9ECEA2}"/>
              </a:ext>
            </a:extLst>
          </p:cNvPr>
          <p:cNvSpPr/>
          <p:nvPr/>
        </p:nvSpPr>
        <p:spPr>
          <a:xfrm>
            <a:off x="5560340" y="2032600"/>
            <a:ext cx="274289" cy="34538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3571118C-8CA5-4EBD-9D0D-7688723A4D33}"/>
              </a:ext>
            </a:extLst>
          </p:cNvPr>
          <p:cNvSpPr/>
          <p:nvPr/>
        </p:nvSpPr>
        <p:spPr>
          <a:xfrm>
            <a:off x="11353800" y="6225441"/>
            <a:ext cx="838200" cy="632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071" y="6407174"/>
            <a:ext cx="1425895" cy="39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19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0A6C7F-D538-588A-776A-8A609E96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80" y="558853"/>
            <a:ext cx="9650278" cy="653970"/>
          </a:xfrm>
        </p:spPr>
        <p:txBody>
          <a:bodyPr>
            <a:normAutofit fontScale="90000"/>
          </a:bodyPr>
          <a:lstStyle/>
          <a:p>
            <a:r>
              <a:rPr lang="el-GR" b="1">
                <a:solidFill>
                  <a:schemeClr val="accent6">
                    <a:lumMod val="50000"/>
                  </a:schemeClr>
                </a:solidFill>
                <a:cs typeface="Calibri Light"/>
              </a:rPr>
              <a:t>Αίσθημα ασφάλειας μαθητών/τριών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2C497BB-976A-B30D-E2E1-759FE1F3ED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997" y="1825625"/>
            <a:ext cx="783946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>
                <a:cs typeface="Calibri"/>
              </a:rPr>
              <a:t>Τι θα ρωτούσατε ένα παιδί για να διερευνήσετε αν νιώθει ασφαλές στο σχολείο;</a:t>
            </a:r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AFB3D58-D919-F8DC-A711-DD8E6658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16</a:t>
            </a:fld>
            <a:endParaRPr lang="id-ID"/>
          </a:p>
        </p:txBody>
      </p:sp>
      <p:pic>
        <p:nvPicPr>
          <p:cNvPr id="7" name="Εικόνα 6" descr="Εικόνα που περιέχει κείμενο, στιγμιότυπο οθόνης, γραμματοσειρά, Μπελ ηλεκτρίκ&#10;&#10;Περιγραφή που δημιουργήθηκε αυτόματα">
            <a:extLst>
              <a:ext uri="{FF2B5EF4-FFF2-40B4-BE49-F238E27FC236}">
                <a16:creationId xmlns:a16="http://schemas.microsoft.com/office/drawing/2014/main" id="{88AD7166-01DB-E8B1-5F1A-5A531326F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1947"/>
            <a:ext cx="12192000" cy="673930"/>
          </a:xfrm>
          <a:prstGeom prst="rect">
            <a:avLst/>
          </a:prstGeom>
        </p:spPr>
      </p:pic>
      <p:pic>
        <p:nvPicPr>
          <p:cNvPr id="11" name="Εικόνα 10" descr="Πίσω Στο Σχολείο, Φοιτητές, Σχολείο">
            <a:extLst>
              <a:ext uri="{FF2B5EF4-FFF2-40B4-BE49-F238E27FC236}">
                <a16:creationId xmlns:a16="http://schemas.microsoft.com/office/drawing/2014/main" id="{1777CD74-5E49-45AC-16B1-921965B3D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491" y="2969944"/>
            <a:ext cx="4081220" cy="2713333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E4BFBC7-6E86-492F-AB62-7980E7FD9FA1}"/>
              </a:ext>
            </a:extLst>
          </p:cNvPr>
          <p:cNvSpPr/>
          <p:nvPr/>
        </p:nvSpPr>
        <p:spPr>
          <a:xfrm>
            <a:off x="11249247" y="6201947"/>
            <a:ext cx="942753" cy="656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92" y="6390515"/>
            <a:ext cx="1425895" cy="39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5D64503-1816-93EC-89CD-A2B1C8A9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1608" y="1288093"/>
            <a:ext cx="4463003" cy="8327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l-GR" sz="2800" b="1" dirty="0">
                <a:solidFill>
                  <a:srgbClr val="FFC000"/>
                </a:solidFill>
                <a:latin typeface="Source Sans Pro"/>
                <a:ea typeface="Calibri Light"/>
                <a:cs typeface="Calibri Light"/>
              </a:rPr>
              <a:t>Έρευνα στο σχολείο </a:t>
            </a:r>
            <a:r>
              <a:rPr lang="el-GR" sz="2800" b="1" dirty="0">
                <a:latin typeface="Source Sans Pro"/>
                <a:ea typeface="Calibri Light"/>
                <a:cs typeface="Calibri Light"/>
              </a:rPr>
              <a:t/>
            </a:r>
            <a:br>
              <a:rPr lang="el-GR" sz="2800" b="1" dirty="0">
                <a:latin typeface="Source Sans Pro"/>
                <a:ea typeface="Calibri Light"/>
                <a:cs typeface="Calibri Light"/>
              </a:rPr>
            </a:br>
            <a:r>
              <a:rPr lang="el-GR" sz="2800" b="1" dirty="0">
                <a:solidFill>
                  <a:srgbClr val="FFC000"/>
                </a:solidFill>
                <a:latin typeface="Source Sans Pro"/>
                <a:ea typeface="Calibri Light"/>
                <a:cs typeface="Calibri Light"/>
              </a:rPr>
              <a:t>Διερεύνηση Έκτασης του φαινομένου </a:t>
            </a:r>
            <a:endParaRPr lang="el-GR" sz="2800" b="1" dirty="0">
              <a:solidFill>
                <a:srgbClr val="FFC000"/>
              </a:solidFill>
              <a:latin typeface="Source Sans Pro"/>
              <a:ea typeface="Source Sans Pro"/>
            </a:endParaRPr>
          </a:p>
        </p:txBody>
      </p:sp>
      <p:pic>
        <p:nvPicPr>
          <p:cNvPr id="7" name="Θέση περιεχομένου 6" descr="Εικόνα που περιέχει κείμενο, στιγμιότυπο οθόνης, γραμματοσειρά, αριθ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BBA1EB5A-CBB7-3103-31DD-AD8CD9A171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38843" y="6238"/>
            <a:ext cx="4071095" cy="6175118"/>
          </a:xfrm>
        </p:spPr>
      </p:pic>
      <p:pic>
        <p:nvPicPr>
          <p:cNvPr id="8" name="Θέση περιεχομένου 7" descr="Εικόνα που περιέχει γραμματοσειρά, κείμενο, γραφικά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F04F849B-6576-ACC9-1EFD-BA070669F7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79267" y="5590925"/>
            <a:ext cx="3697136" cy="933450"/>
          </a:xfrm>
        </p:spPr>
      </p:pic>
      <p:pic>
        <p:nvPicPr>
          <p:cNvPr id="6" name="Εικόνα 5" descr="Εικόνα που περιέχει κείμενο, στιγμιότυπο οθόνης, γραμματοσειρά, Μπελ ηλεκτρίκ&#10;&#10;Περιγραφή που δημιουργήθηκε αυτόματα">
            <a:extLst>
              <a:ext uri="{FF2B5EF4-FFF2-40B4-BE49-F238E27FC236}">
                <a16:creationId xmlns:a16="http://schemas.microsoft.com/office/drawing/2014/main" id="{0E4065D5-17C9-895C-66BF-BE49AA438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87410"/>
            <a:ext cx="12192000" cy="673930"/>
          </a:xfrm>
          <a:prstGeom prst="rect">
            <a:avLst/>
          </a:prstGeom>
        </p:spPr>
      </p:pic>
      <p:pic>
        <p:nvPicPr>
          <p:cNvPr id="9" name="Εικόνα 8" descr="Εικόνα που περιέχει κείμενο, στιγμιότυπο οθόνης, γραμματοσειρά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AC57FE80-6586-746C-DA1F-69AAA23AD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7495" y="4946"/>
            <a:ext cx="4077316" cy="6174561"/>
          </a:xfrm>
          <a:prstGeom prst="rect">
            <a:avLst/>
          </a:prstGeom>
        </p:spPr>
      </p:pic>
      <p:pic>
        <p:nvPicPr>
          <p:cNvPr id="4" name="Εικόνα 3" descr="Εικόνα που περιέχει ρουχισμός, άτομο, ανθρώπινο πρόσωπο, κορίτσι&#10;&#10;Περιγραφή που δημιουργήθηκε αυτόματα">
            <a:extLst>
              <a:ext uri="{FF2B5EF4-FFF2-40B4-BE49-F238E27FC236}">
                <a16:creationId xmlns:a16="http://schemas.microsoft.com/office/drawing/2014/main" id="{2937C785-EC90-CF57-3282-EEC6610F96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573" y="4559963"/>
            <a:ext cx="2793875" cy="1163427"/>
          </a:xfrm>
          <a:prstGeom prst="rect">
            <a:avLst/>
          </a:prstGeom>
        </p:spPr>
      </p:pic>
      <p:sp>
        <p:nvSpPr>
          <p:cNvPr id="3" name="Έλλειψη 2"/>
          <p:cNvSpPr/>
          <p:nvPr/>
        </p:nvSpPr>
        <p:spPr>
          <a:xfrm>
            <a:off x="1962290" y="2305455"/>
            <a:ext cx="1685581" cy="93385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1969847" y="2424652"/>
            <a:ext cx="1711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>
                <a:solidFill>
                  <a:srgbClr val="FF0000"/>
                </a:solidFill>
              </a:rPr>
              <a:t>πόσο ελκυστικό</a:t>
            </a:r>
          </a:p>
          <a:p>
            <a:r>
              <a:rPr lang="el-GR">
                <a:solidFill>
                  <a:srgbClr val="FF0000"/>
                </a:solidFill>
              </a:rPr>
              <a:t>είναι το σχολείο</a:t>
            </a:r>
          </a:p>
        </p:txBody>
      </p:sp>
      <p:cxnSp>
        <p:nvCxnSpPr>
          <p:cNvPr id="11" name="Ευθεία γραμμή σύνδεσης 10"/>
          <p:cNvCxnSpPr>
            <a:stCxn id="5" idx="3"/>
          </p:cNvCxnSpPr>
          <p:nvPr/>
        </p:nvCxnSpPr>
        <p:spPr>
          <a:xfrm flipV="1">
            <a:off x="3681662" y="2424652"/>
            <a:ext cx="1376721" cy="32316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Έλλειψη 11"/>
          <p:cNvSpPr/>
          <p:nvPr/>
        </p:nvSpPr>
        <p:spPr>
          <a:xfrm>
            <a:off x="1877510" y="3318877"/>
            <a:ext cx="1685581" cy="93385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TextBox 12"/>
          <p:cNvSpPr txBox="1"/>
          <p:nvPr/>
        </p:nvSpPr>
        <p:spPr>
          <a:xfrm>
            <a:off x="1906166" y="3423908"/>
            <a:ext cx="1731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>
                <a:solidFill>
                  <a:srgbClr val="FF0000"/>
                </a:solidFill>
              </a:rPr>
              <a:t>σχέσεις μεταξύ</a:t>
            </a:r>
          </a:p>
          <a:p>
            <a:r>
              <a:rPr lang="el-GR">
                <a:solidFill>
                  <a:srgbClr val="FF0000"/>
                </a:solidFill>
              </a:rPr>
              <a:t>μαθητών/-τριών</a:t>
            </a:r>
          </a:p>
        </p:txBody>
      </p:sp>
      <p:cxnSp>
        <p:nvCxnSpPr>
          <p:cNvPr id="14" name="Ευθεία γραμμή σύνδεσης 13"/>
          <p:cNvCxnSpPr/>
          <p:nvPr/>
        </p:nvCxnSpPr>
        <p:spPr>
          <a:xfrm>
            <a:off x="3424928" y="4122324"/>
            <a:ext cx="688361" cy="130670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Θέση αριθμού διαφάνειας 9">
            <a:extLst>
              <a:ext uri="{FF2B5EF4-FFF2-40B4-BE49-F238E27FC236}">
                <a16:creationId xmlns:a16="http://schemas.microsoft.com/office/drawing/2014/main" id="{579E2FE7-D5D8-05B6-8332-6372DF08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17</a:t>
            </a:fld>
            <a:endParaRPr lang="id-ID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C47FBC90-2D16-48F0-BAD3-FD0B88791182}"/>
              </a:ext>
            </a:extLst>
          </p:cNvPr>
          <p:cNvSpPr/>
          <p:nvPr/>
        </p:nvSpPr>
        <p:spPr>
          <a:xfrm>
            <a:off x="11353800" y="6185561"/>
            <a:ext cx="838200" cy="667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8" name="Εικόνα 1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61" y="6347964"/>
            <a:ext cx="1425895" cy="39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98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749856" y="2269647"/>
            <a:ext cx="3046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spc="3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THE BOOK OF</a:t>
            </a:r>
          </a:p>
        </p:txBody>
      </p:sp>
      <p:sp>
        <p:nvSpPr>
          <p:cNvPr id="8" name="Rectangle 7"/>
          <p:cNvSpPr/>
          <p:nvPr/>
        </p:nvSpPr>
        <p:spPr>
          <a:xfrm>
            <a:off x="691252" y="2061173"/>
            <a:ext cx="8787726" cy="484780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107000"/>
              </a:lnSpc>
            </a:pPr>
            <a:r>
              <a:rPr lang="el-GR" sz="2000" kern="100" dirty="0">
                <a:latin typeface="Calibri"/>
                <a:ea typeface="Calibri"/>
                <a:cs typeface="Times New Roman"/>
              </a:rPr>
              <a:t>Μικρότερης κλίμακας </a:t>
            </a:r>
            <a:r>
              <a:rPr lang="el-GR" sz="2000" kern="100" dirty="0" err="1">
                <a:latin typeface="Calibri"/>
                <a:ea typeface="Calibri"/>
                <a:cs typeface="Times New Roman"/>
              </a:rPr>
              <a:t>ενδοσχολική</a:t>
            </a:r>
            <a:r>
              <a:rPr lang="el-GR" sz="2000" kern="100" dirty="0">
                <a:latin typeface="Calibri"/>
                <a:ea typeface="Calibri"/>
                <a:cs typeface="Times New Roman"/>
              </a:rPr>
              <a:t> βία παρατηρείται σε τάξεις που χαρακτηρίζονται από τα παρακάτω:</a:t>
            </a:r>
            <a:endParaRPr lang="el-GR" sz="20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2000" b="1" kern="100" dirty="0">
                <a:latin typeface="Calibri"/>
                <a:ea typeface="Calibri" panose="020F0502020204030204" pitchFamily="34" charset="0"/>
                <a:cs typeface="Times New Roman"/>
              </a:rPr>
              <a:t>Θετικές σχέσεις </a:t>
            </a:r>
            <a:r>
              <a:rPr lang="el-GR" sz="2000" kern="100" dirty="0">
                <a:latin typeface="Calibri"/>
                <a:ea typeface="Calibri" panose="020F0502020204030204" pitchFamily="34" charset="0"/>
                <a:cs typeface="Times New Roman"/>
              </a:rPr>
              <a:t>ανάμεσα στους/</a:t>
            </a:r>
            <a:r>
              <a:rPr lang="el-GR" sz="2000" kern="100" dirty="0" err="1">
                <a:latin typeface="Calibri"/>
                <a:ea typeface="Calibri" panose="020F0502020204030204" pitchFamily="34" charset="0"/>
                <a:cs typeface="Times New Roman"/>
              </a:rPr>
              <a:t>ις</a:t>
            </a:r>
            <a:r>
              <a:rPr lang="el-GR" sz="2000" kern="100" dirty="0">
                <a:latin typeface="Calibri"/>
                <a:ea typeface="Calibri" panose="020F0502020204030204" pitchFamily="34" charset="0"/>
                <a:cs typeface="Times New Roman"/>
              </a:rPr>
              <a:t> εκπαιδευτικούς και μαθητές/</a:t>
            </a:r>
            <a:r>
              <a:rPr lang="el-GR" sz="2000" kern="100" dirty="0" err="1">
                <a:latin typeface="Calibri"/>
                <a:ea typeface="Calibri" panose="020F0502020204030204" pitchFamily="34" charset="0"/>
                <a:cs typeface="Times New Roman"/>
              </a:rPr>
              <a:t>ήτριες</a:t>
            </a:r>
            <a:endParaRPr lang="el-GR" sz="2000" kern="100" dirty="0"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2000" b="1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Υποστήριξη</a:t>
            </a:r>
            <a:r>
              <a:rPr lang="el-GR" sz="20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από τους/</a:t>
            </a:r>
            <a:r>
              <a:rPr lang="el-GR" sz="2000" kern="1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ις</a:t>
            </a:r>
            <a:r>
              <a:rPr lang="el-GR" sz="20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εκπαιδε</a:t>
            </a:r>
            <a:r>
              <a:rPr lang="el-GR" sz="2000" kern="100" dirty="0">
                <a:latin typeface="Calibri"/>
                <a:ea typeface="Calibri" panose="020F0502020204030204" pitchFamily="34" charset="0"/>
                <a:cs typeface="Times New Roman"/>
              </a:rPr>
              <a:t>υτικούς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l-G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000" kern="100" dirty="0">
                <a:effectLst/>
                <a:latin typeface="Calibri"/>
                <a:ea typeface="Calibri"/>
                <a:cs typeface="Times New Roman"/>
              </a:rPr>
              <a:t>Αυτό </a:t>
            </a:r>
            <a:r>
              <a:rPr lang="el-GR" sz="2000" kern="100" dirty="0">
                <a:latin typeface="Calibri"/>
                <a:ea typeface="Calibri"/>
                <a:cs typeface="Times New Roman"/>
              </a:rPr>
              <a:t>συνεπάγεται... οι μαθητές/</a:t>
            </a:r>
            <a:r>
              <a:rPr lang="el-GR" sz="2000" kern="100" dirty="0" err="1">
                <a:latin typeface="Calibri"/>
                <a:ea typeface="Calibri"/>
                <a:cs typeface="Times New Roman"/>
              </a:rPr>
              <a:t>ήτριες</a:t>
            </a:r>
            <a:r>
              <a:rPr lang="el-GR" sz="2000" kern="100" dirty="0">
                <a:latin typeface="Calibri"/>
                <a:ea typeface="Calibri"/>
                <a:cs typeface="Times New Roman"/>
              </a:rPr>
              <a:t>:</a:t>
            </a:r>
            <a:endParaRPr lang="el-GR" sz="2000" kern="100" dirty="0">
              <a:effectLst/>
              <a:latin typeface="Calibri"/>
              <a:ea typeface="Calibri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l-GR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l-G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l-GR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l-G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l-GR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l-G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l-GR" sz="1600" kern="100" dirty="0">
                <a:latin typeface="Calibri"/>
                <a:ea typeface="Calibri" panose="020F0502020204030204" pitchFamily="34" charset="0"/>
                <a:cs typeface="Times New Roman"/>
              </a:rPr>
              <a:t>(</a:t>
            </a:r>
            <a:r>
              <a:rPr lang="en-US" sz="1600" kern="100" dirty="0">
                <a:latin typeface="Calibri"/>
                <a:ea typeface="Calibri" panose="020F0502020204030204" pitchFamily="34" charset="0"/>
                <a:cs typeface="Times New Roman"/>
              </a:rPr>
              <a:t>Delaware Positive Behavior Support Project – School Climate &amp; Student Success)</a:t>
            </a:r>
            <a:endParaRPr lang="el-G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12" name="Θέση εικόνας 1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7181" y="272101"/>
            <a:ext cx="1620704" cy="25123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14999" y="189179"/>
            <a:ext cx="4683808" cy="1496840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5052591" y="398724"/>
            <a:ext cx="36375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spc="3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Τάξη, σχολείο </a:t>
            </a:r>
          </a:p>
          <a:p>
            <a:pPr algn="ctr"/>
            <a:r>
              <a:rPr lang="el-GR" sz="2800" spc="3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και εκπαιδευτικοί</a:t>
            </a:r>
          </a:p>
          <a:p>
            <a:pPr algn="ctr"/>
            <a:endParaRPr lang="id-ID" sz="2800" spc="3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9" y="432338"/>
            <a:ext cx="1693417" cy="446286"/>
          </a:xfrm>
          <a:prstGeom prst="rect">
            <a:avLst/>
          </a:prstGeom>
        </p:spPr>
      </p:pic>
      <p:pic>
        <p:nvPicPr>
          <p:cNvPr id="2" name="Εικόνα 1" descr="Εικόνα που περιέχει κείμενο, γραμματοσειρά, στιγμιότυπο οθόνης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A774F752-02CA-87CF-E13D-8459C8D2D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79" y="3927957"/>
            <a:ext cx="10798343" cy="2401009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EE0EDCFD-6F6C-47C8-983B-84D033F0B3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599" y="6328966"/>
            <a:ext cx="1563557" cy="43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10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Ομάδα 42">
            <a:extLst>
              <a:ext uri="{FF2B5EF4-FFF2-40B4-BE49-F238E27FC236}">
                <a16:creationId xmlns:a16="http://schemas.microsoft.com/office/drawing/2014/main" id="{93FA6E95-DFD4-C528-EF97-5EF2F9A8B4A2}"/>
              </a:ext>
            </a:extLst>
          </p:cNvPr>
          <p:cNvGrpSpPr/>
          <p:nvPr/>
        </p:nvGrpSpPr>
        <p:grpSpPr>
          <a:xfrm>
            <a:off x="4254057" y="-502"/>
            <a:ext cx="7933995" cy="6862890"/>
            <a:chOff x="11466925" y="5812378"/>
            <a:chExt cx="7933995" cy="6862890"/>
          </a:xfrm>
        </p:grpSpPr>
        <p:sp>
          <p:nvSpPr>
            <p:cNvPr id="13" name="Rectangle 4"/>
            <p:cNvSpPr/>
            <p:nvPr/>
          </p:nvSpPr>
          <p:spPr>
            <a:xfrm>
              <a:off x="14477749" y="12068208"/>
              <a:ext cx="4923171" cy="607060"/>
            </a:xfrm>
            <a:prstGeom prst="rect">
              <a:avLst/>
            </a:prstGeom>
            <a:solidFill>
              <a:srgbClr val="0054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4" name="Εικόνα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3428" y="12137530"/>
              <a:ext cx="1697214" cy="449460"/>
            </a:xfrm>
            <a:prstGeom prst="rect">
              <a:avLst/>
            </a:prstGeom>
            <a:effectLst/>
          </p:spPr>
        </p:pic>
        <p:pic>
          <p:nvPicPr>
            <p:cNvPr id="15" name="Εικόνα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6925" y="5812378"/>
              <a:ext cx="721355" cy="626522"/>
            </a:xfrm>
            <a:prstGeom prst="rect">
              <a:avLst/>
            </a:prstGeom>
          </p:spPr>
        </p:pic>
      </p:grpSp>
      <p:sp>
        <p:nvSpPr>
          <p:cNvPr id="2" name="Rectangle 3">
            <a:extLst>
              <a:ext uri="{FF2B5EF4-FFF2-40B4-BE49-F238E27FC236}">
                <a16:creationId xmlns:a16="http://schemas.microsoft.com/office/drawing/2014/main" id="{BB65A8C1-22A9-6D50-C87D-8CD8F9980737}"/>
              </a:ext>
            </a:extLst>
          </p:cNvPr>
          <p:cNvSpPr/>
          <p:nvPr/>
        </p:nvSpPr>
        <p:spPr>
          <a:xfrm>
            <a:off x="0" y="77950"/>
            <a:ext cx="5310265" cy="1197139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D8833C-4127-59EE-6682-B76CC18459C0}"/>
              </a:ext>
            </a:extLst>
          </p:cNvPr>
          <p:cNvSpPr txBox="1"/>
          <p:nvPr/>
        </p:nvSpPr>
        <p:spPr>
          <a:xfrm>
            <a:off x="0" y="69535"/>
            <a:ext cx="5143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spc="300">
                <a:solidFill>
                  <a:schemeClr val="bg1"/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Η προώθηση θετικού κλίματος μέσα από δράσεις </a:t>
            </a:r>
            <a:r>
              <a:rPr lang="el-GR" sz="2400" b="1" spc="300" err="1">
                <a:solidFill>
                  <a:schemeClr val="bg1"/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αειφορίας</a:t>
            </a:r>
            <a:endParaRPr lang="el-GR" sz="2400" b="1" spc="300">
              <a:solidFill>
                <a:schemeClr val="bg1"/>
              </a:solidFill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pPr algn="ctr"/>
            <a:r>
              <a:rPr lang="el-GR" sz="2400" b="1" spc="300">
                <a:solidFill>
                  <a:schemeClr val="bg1"/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και ενεργού </a:t>
            </a:r>
            <a:r>
              <a:rPr lang="el-GR" sz="2400" b="1" spc="300" err="1">
                <a:solidFill>
                  <a:schemeClr val="bg1"/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πολιτειότητας</a:t>
            </a:r>
            <a:endParaRPr lang="id-ID" sz="2400" b="1" spc="300">
              <a:solidFill>
                <a:schemeClr val="bg1"/>
              </a:solidFill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37" name="Εικόνα 36">
            <a:extLst>
              <a:ext uri="{FF2B5EF4-FFF2-40B4-BE49-F238E27FC236}">
                <a16:creationId xmlns:a16="http://schemas.microsoft.com/office/drawing/2014/main" id="{9009A999-7875-53FE-BF62-FCD426CF1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8195" y="189997"/>
            <a:ext cx="4500981" cy="451000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A795CEC-D3D4-8AE4-E465-04205F2B4101}"/>
              </a:ext>
            </a:extLst>
          </p:cNvPr>
          <p:cNvSpPr txBox="1"/>
          <p:nvPr/>
        </p:nvSpPr>
        <p:spPr>
          <a:xfrm>
            <a:off x="6672333" y="4822745"/>
            <a:ext cx="5514900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l-GR" kern="100">
                <a:latin typeface="Calibri"/>
                <a:ea typeface="Calibri" panose="020F0502020204030204" pitchFamily="34" charset="0"/>
                <a:cs typeface="Times New Roman"/>
              </a:rPr>
              <a:t>Βρόχοι</a:t>
            </a:r>
            <a:r>
              <a:rPr lang="el-GR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θετικής (+)</a:t>
            </a:r>
            <a:r>
              <a:rPr lang="el-GR" kern="1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r>
              <a:rPr lang="el-GR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ανάδρασης</a:t>
            </a:r>
            <a:r>
              <a:rPr lang="el-GR" kern="100">
                <a:latin typeface="Calibri"/>
                <a:ea typeface="Calibri" panose="020F0502020204030204" pitchFamily="34" charset="0"/>
                <a:cs typeface="Times New Roman"/>
              </a:rPr>
              <a:t>: </a:t>
            </a:r>
            <a:r>
              <a:rPr lang="el-GR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δράσεις</a:t>
            </a:r>
            <a:r>
              <a:rPr lang="el-GR" kern="100">
                <a:latin typeface="Calibri"/>
                <a:ea typeface="Calibri" panose="020F0502020204030204" pitchFamily="34" charset="0"/>
                <a:cs typeface="Times New Roman"/>
              </a:rPr>
              <a:t> των μελών της σχολικής κοινότητας που έχουν το στοιχείο της δέσμευσης σε κοινό έργο για την επίτευξη κοινών στόχων</a:t>
            </a:r>
            <a:endParaRPr lang="el-GR">
              <a:latin typeface="Calibri"/>
              <a:cs typeface="Calibri"/>
            </a:endParaRPr>
          </a:p>
        </p:txBody>
      </p:sp>
      <p:grpSp>
        <p:nvGrpSpPr>
          <p:cNvPr id="40" name="Ομάδα 39">
            <a:extLst>
              <a:ext uri="{FF2B5EF4-FFF2-40B4-BE49-F238E27FC236}">
                <a16:creationId xmlns:a16="http://schemas.microsoft.com/office/drawing/2014/main" id="{58BC433B-26A8-BAEC-07DA-A6F5FDA165ED}"/>
              </a:ext>
            </a:extLst>
          </p:cNvPr>
          <p:cNvGrpSpPr/>
          <p:nvPr/>
        </p:nvGrpSpPr>
        <p:grpSpPr>
          <a:xfrm>
            <a:off x="7566665" y="5686924"/>
            <a:ext cx="451262" cy="214520"/>
            <a:chOff x="0" y="0"/>
            <a:chExt cx="988578" cy="631307"/>
          </a:xfrm>
        </p:grpSpPr>
        <p:sp>
          <p:nvSpPr>
            <p:cNvPr id="41" name="Βέλος: Καμπύλο προς τα αριστερά 40">
              <a:extLst>
                <a:ext uri="{FF2B5EF4-FFF2-40B4-BE49-F238E27FC236}">
                  <a16:creationId xmlns:a16="http://schemas.microsoft.com/office/drawing/2014/main" id="{BE9C18E3-CC3C-D5E6-F13A-E6FEB6991441}"/>
                </a:ext>
              </a:extLst>
            </p:cNvPr>
            <p:cNvSpPr/>
            <p:nvPr/>
          </p:nvSpPr>
          <p:spPr>
            <a:xfrm>
              <a:off x="455178" y="31232"/>
              <a:ext cx="533400" cy="600075"/>
            </a:xfrm>
            <a:prstGeom prst="curvedLeftArrow">
              <a:avLst>
                <a:gd name="adj1" fmla="val 14113"/>
                <a:gd name="adj2" fmla="val 50000"/>
                <a:gd name="adj3" fmla="val 25000"/>
              </a:avLst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  <p:sp>
          <p:nvSpPr>
            <p:cNvPr id="42" name="Βέλος: Καμπύλο προς τα επάνω 41">
              <a:extLst>
                <a:ext uri="{FF2B5EF4-FFF2-40B4-BE49-F238E27FC236}">
                  <a16:creationId xmlns:a16="http://schemas.microsoft.com/office/drawing/2014/main" id="{C0B3E698-F0CD-F7EE-E890-20EEE5DD56D7}"/>
                </a:ext>
              </a:extLst>
            </p:cNvPr>
            <p:cNvSpPr/>
            <p:nvPr/>
          </p:nvSpPr>
          <p:spPr>
            <a:xfrm rot="16438672" flipV="1">
              <a:off x="-88064" y="88064"/>
              <a:ext cx="557127" cy="381000"/>
            </a:xfrm>
            <a:prstGeom prst="curvedUp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AA9D3B7-127E-7FB2-144C-3C7DDC95EAD8}"/>
              </a:ext>
            </a:extLst>
          </p:cNvPr>
          <p:cNvSpPr txBox="1"/>
          <p:nvPr/>
        </p:nvSpPr>
        <p:spPr>
          <a:xfrm>
            <a:off x="1911" y="1521519"/>
            <a:ext cx="61395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/>
              <a:t>“Περιβάλλον και Εκπαίδευση για την Αειφόρο Ανάπτυξη” του Νηπιαγωγείου, των Α’ - ΣΤ’ τάξεων Δημοτικού και των Α’, Β’ και Γ’ τάξεων Γυμνασίου </a:t>
            </a:r>
            <a:endParaRPr lang="el-GR" b="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EEB451-18B4-CCFD-32DA-80FB9FA5A5E1}"/>
              </a:ext>
            </a:extLst>
          </p:cNvPr>
          <p:cNvSpPr txBox="1"/>
          <p:nvPr/>
        </p:nvSpPr>
        <p:spPr>
          <a:xfrm>
            <a:off x="3805162" y="2848970"/>
            <a:ext cx="24162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/>
              <a:t>Οδηγός Εκπαιδευτικού για προγράμματα δράσεων ενίσχυσης της ενεργού </a:t>
            </a:r>
            <a:r>
              <a:rPr lang="el-GR" sz="1800" b="1" err="1"/>
              <a:t>πολιτειότητας</a:t>
            </a:r>
            <a:r>
              <a:rPr lang="el-GR" sz="1800" b="1"/>
              <a:t> των μαθητών/τριών από το Νηπιαγωγείο έως και την Γ’ Λυκείου</a:t>
            </a:r>
            <a:endParaRPr lang="el-GR" b="1"/>
          </a:p>
        </p:txBody>
      </p:sp>
      <p:pic>
        <p:nvPicPr>
          <p:cNvPr id="5" name="Εικόνα 4" descr="Εικόνα που περιέχει γραφικά, λογότυπο, γραφιστική, νερό&#10;&#10;Περιγραφή που δημιουργήθηκε αυτόματα">
            <a:extLst>
              <a:ext uri="{FF2B5EF4-FFF2-40B4-BE49-F238E27FC236}">
                <a16:creationId xmlns:a16="http://schemas.microsoft.com/office/drawing/2014/main" id="{A8ED8FDE-DCE9-ED0B-451D-CC12C0644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684" y="2496190"/>
            <a:ext cx="823187" cy="671916"/>
          </a:xfrm>
          <a:prstGeom prst="rect">
            <a:avLst/>
          </a:prstGeom>
        </p:spPr>
      </p:pic>
      <p:pic>
        <p:nvPicPr>
          <p:cNvPr id="7" name="Εικόνα 6" descr="Εικόνα που περιέχει γραφικά, λογότυπο, γραφιστική, νερό&#10;&#10;Περιγραφή που δημιουργήθηκε αυτόματα">
            <a:extLst>
              <a:ext uri="{FF2B5EF4-FFF2-40B4-BE49-F238E27FC236}">
                <a16:creationId xmlns:a16="http://schemas.microsoft.com/office/drawing/2014/main" id="{AC7C8B60-06FF-06DF-8ED1-E102D33E97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9744" y="5424244"/>
            <a:ext cx="823187" cy="671916"/>
          </a:xfrm>
          <a:prstGeom prst="rect">
            <a:avLst/>
          </a:prstGeom>
        </p:spPr>
      </p:pic>
      <p:grpSp>
        <p:nvGrpSpPr>
          <p:cNvPr id="4" name="Ομάδα 3">
            <a:extLst>
              <a:ext uri="{FF2B5EF4-FFF2-40B4-BE49-F238E27FC236}">
                <a16:creationId xmlns:a16="http://schemas.microsoft.com/office/drawing/2014/main" id="{CE3F47D5-4FC9-1D7D-E79C-F9C9DD7DA3D4}"/>
              </a:ext>
            </a:extLst>
          </p:cNvPr>
          <p:cNvGrpSpPr/>
          <p:nvPr/>
        </p:nvGrpSpPr>
        <p:grpSpPr>
          <a:xfrm>
            <a:off x="286544" y="3347578"/>
            <a:ext cx="2971787" cy="2971787"/>
            <a:chOff x="286544" y="3347578"/>
            <a:chExt cx="2971787" cy="2971787"/>
          </a:xfrm>
        </p:grpSpPr>
        <p:pic>
          <p:nvPicPr>
            <p:cNvPr id="21" name="Εικόνα 2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44" y="3347578"/>
              <a:ext cx="2971787" cy="2971787"/>
            </a:xfrm>
            <a:prstGeom prst="rect">
              <a:avLst/>
            </a:prstGeom>
          </p:spPr>
        </p:pic>
        <p:pic>
          <p:nvPicPr>
            <p:cNvPr id="8" name="Εικόνα 7">
              <a:extLst>
                <a:ext uri="{FF2B5EF4-FFF2-40B4-BE49-F238E27FC236}">
                  <a16:creationId xmlns:a16="http://schemas.microsoft.com/office/drawing/2014/main" id="{3BEACD4D-421B-270C-005E-89CBF35B7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85909" y="4123080"/>
              <a:ext cx="773056" cy="650407"/>
            </a:xfrm>
            <a:prstGeom prst="rect">
              <a:avLst/>
            </a:prstGeom>
          </p:spPr>
        </p:pic>
        <p:pic>
          <p:nvPicPr>
            <p:cNvPr id="10" name="Εικόνα 9">
              <a:extLst>
                <a:ext uri="{FF2B5EF4-FFF2-40B4-BE49-F238E27FC236}">
                  <a16:creationId xmlns:a16="http://schemas.microsoft.com/office/drawing/2014/main" id="{5E7A4582-89F0-9A94-8D86-A50E34C09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196" y="4762270"/>
              <a:ext cx="775509" cy="180440"/>
            </a:xfrm>
            <a:prstGeom prst="rect">
              <a:avLst/>
            </a:prstGeom>
          </p:spPr>
        </p:pic>
        <p:pic>
          <p:nvPicPr>
            <p:cNvPr id="12" name="Εικόνα 11">
              <a:extLst>
                <a:ext uri="{FF2B5EF4-FFF2-40B4-BE49-F238E27FC236}">
                  <a16:creationId xmlns:a16="http://schemas.microsoft.com/office/drawing/2014/main" id="{200BB76A-8AC5-4ABB-B0C6-64799FD94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88106" y="5011541"/>
              <a:ext cx="1034144" cy="338892"/>
            </a:xfrm>
            <a:prstGeom prst="rect">
              <a:avLst/>
            </a:prstGeom>
          </p:spPr>
        </p:pic>
      </p:grpSp>
      <p:sp>
        <p:nvSpPr>
          <p:cNvPr id="11" name="Βέλος: Οδοντωτό δεξιό 10">
            <a:extLst>
              <a:ext uri="{FF2B5EF4-FFF2-40B4-BE49-F238E27FC236}">
                <a16:creationId xmlns:a16="http://schemas.microsoft.com/office/drawing/2014/main" id="{6AE5EFFA-E775-6CD9-AEE3-B20F6096AAB5}"/>
              </a:ext>
            </a:extLst>
          </p:cNvPr>
          <p:cNvSpPr/>
          <p:nvPr/>
        </p:nvSpPr>
        <p:spPr>
          <a:xfrm>
            <a:off x="6141453" y="1600200"/>
            <a:ext cx="1418855" cy="435055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Βέλος: Καμπύλο προς τα επάνω 15">
            <a:extLst>
              <a:ext uri="{FF2B5EF4-FFF2-40B4-BE49-F238E27FC236}">
                <a16:creationId xmlns:a16="http://schemas.microsoft.com/office/drawing/2014/main" id="{406003A7-F6EE-9B99-1824-DAE53657F120}"/>
              </a:ext>
            </a:extLst>
          </p:cNvPr>
          <p:cNvSpPr/>
          <p:nvPr/>
        </p:nvSpPr>
        <p:spPr>
          <a:xfrm rot="337202">
            <a:off x="5794346" y="3379711"/>
            <a:ext cx="3718554" cy="1114292"/>
          </a:xfrm>
          <a:prstGeom prst="curvedUpArrow">
            <a:avLst>
              <a:gd name="adj1" fmla="val 25000"/>
              <a:gd name="adj2" fmla="val 48307"/>
              <a:gd name="adj3" fmla="val 2164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EA8CD3B1-A1F2-4013-AA30-E511DE49A0B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525" y="6397255"/>
            <a:ext cx="1345909" cy="37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30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Θέση εικόνας 14" descr="Εικόνα που περιέχει απόδειξη, κείμενο, έδαφος, έπιπλα&#10;&#10;Περιγραφή που δημιουργήθηκε αυτόματα">
            <a:extLst>
              <a:ext uri="{FF2B5EF4-FFF2-40B4-BE49-F238E27FC236}">
                <a16:creationId xmlns:a16="http://schemas.microsoft.com/office/drawing/2014/main" id="{EE33BE15-B1F1-3771-BDBF-BBB8E4D3D0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424083" cy="6858000"/>
          </a:xfrm>
          <a:prstGeom prst="rect">
            <a:avLst/>
          </a:prstGeom>
        </p:spPr>
      </p:pic>
      <p:sp>
        <p:nvSpPr>
          <p:cNvPr id="12" name="Isosceles Triangle 11"/>
          <p:cNvSpPr/>
          <p:nvPr/>
        </p:nvSpPr>
        <p:spPr>
          <a:xfrm rot="10800000">
            <a:off x="8067537" y="2593929"/>
            <a:ext cx="466486" cy="295820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969" y="349475"/>
            <a:ext cx="2466975" cy="650151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5643418" y="3328060"/>
            <a:ext cx="6096000" cy="24632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l-GR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Εισαγωγή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l-GR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Σχολικό κλίμα: εννοιολογικός προσδιορισμός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l-GR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Εργαλεία μέτρησης σχολικού κλίματος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l-GR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Παράγοντες διαμόρφωσης του σχολικού κλίματος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l-GR" b="1" dirty="0"/>
              <a:t>Σύνδεση και πλαισίωση με την </a:t>
            </a:r>
            <a:r>
              <a:rPr lang="el-GR" b="1" dirty="0" err="1"/>
              <a:t>αειφορία</a:t>
            </a:r>
            <a:endParaRPr lang="el-GR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"/>
            </a:pPr>
            <a:r>
              <a:rPr lang="el-GR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σημασία των σχέσεων στη διαμόρφωση σχολικού κλίματος 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"/>
            </a:pPr>
            <a:r>
              <a:rPr lang="el-GR" b="1" dirty="0"/>
              <a:t>Καλές Πρακτικές </a:t>
            </a:r>
            <a:endParaRPr lang="el-GR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8161582-B66B-42A6-B6C1-A8CF2FFCDE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363" y="1302015"/>
            <a:ext cx="4564474" cy="127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13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BBC892F0-C18F-E4AA-DF94-311A2FC94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22" y="118753"/>
            <a:ext cx="10488489" cy="990738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0B78A100-BC2F-5DB8-90CF-D62CEABD6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1901" y="307352"/>
            <a:ext cx="824298" cy="306770"/>
          </a:xfrm>
          <a:prstGeom prst="rect">
            <a:avLst/>
          </a:prstGeom>
        </p:spPr>
      </p:pic>
      <p:graphicFrame>
        <p:nvGraphicFramePr>
          <p:cNvPr id="7" name="Πίνακας 6">
            <a:extLst>
              <a:ext uri="{FF2B5EF4-FFF2-40B4-BE49-F238E27FC236}">
                <a16:creationId xmlns:a16="http://schemas.microsoft.com/office/drawing/2014/main" id="{8A8CB6EF-44A0-E8FA-2F33-07A9D0DEF8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59551"/>
              </p:ext>
            </p:extLst>
          </p:nvPr>
        </p:nvGraphicFramePr>
        <p:xfrm>
          <a:off x="2002971" y="1109491"/>
          <a:ext cx="8988930" cy="5672316"/>
        </p:xfrm>
        <a:graphic>
          <a:graphicData uri="http://schemas.openxmlformats.org/drawingml/2006/table">
            <a:tbl>
              <a:tblPr bandRow="1"/>
              <a:tblGrid>
                <a:gridCol w="8988930">
                  <a:extLst>
                    <a:ext uri="{9D8B030D-6E8A-4147-A177-3AD203B41FA5}">
                      <a16:colId xmlns:a16="http://schemas.microsoft.com/office/drawing/2014/main" val="4014164758"/>
                    </a:ext>
                  </a:extLst>
                </a:gridCol>
              </a:tblGrid>
              <a:tr h="2881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Παιδαγωγικοί δείκτες</a:t>
                      </a:r>
                      <a:endParaRPr lang="el-GR" sz="1100"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520262"/>
                  </a:ext>
                </a:extLst>
              </a:tr>
              <a:tr h="4911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Π1. Διδακτικές τεχνικές ή μέθοδοι που χρησιμοποιούνται από τους/τις  διδάσκοντες /-</a:t>
                      </a:r>
                      <a:r>
                        <a:rPr lang="el-GR" sz="10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ουσες</a:t>
                      </a: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, προκειμένου να γίνει το </a:t>
                      </a:r>
                      <a:r>
                        <a:rPr lang="el-GR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μάθημα</a:t>
                      </a: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πιο </a:t>
                      </a:r>
                      <a:r>
                        <a:rPr lang="el-GR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ελκυστικό</a:t>
                      </a: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και πιο αποδοτικό.</a:t>
                      </a:r>
                      <a:endParaRPr lang="el-GR" sz="1100" dirty="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85375"/>
                  </a:ext>
                </a:extLst>
              </a:tr>
              <a:tr h="53102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Π2. Παιδαγωγικές μέθοδοι και τεχνικές διδασκαλίας που αξιοποιούν οι διδάσκοντες/-</a:t>
                      </a:r>
                      <a:r>
                        <a:rPr lang="el-GR" sz="10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ουσες</a:t>
                      </a: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για την ανάπτυξη της </a:t>
                      </a:r>
                      <a:r>
                        <a:rPr lang="el-GR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κριτικής,</a:t>
                      </a: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συστημικής και </a:t>
                      </a:r>
                      <a:r>
                        <a:rPr lang="el-GR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δημιουργικής σκέψης </a:t>
                      </a: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των μαθητών/-τριών.</a:t>
                      </a:r>
                      <a:endParaRPr lang="el-GR" sz="1100" dirty="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715322"/>
                  </a:ext>
                </a:extLst>
              </a:tr>
              <a:tr h="23998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Π3.Εμπλουτισμός των μαθημάτων του σχολείου με θέματα σχετικά με την </a:t>
                      </a:r>
                      <a:r>
                        <a:rPr lang="el-GR" sz="10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αειφορία</a:t>
                      </a:r>
                      <a:r>
                        <a:rPr lang="el-GR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.</a:t>
                      </a:r>
                      <a:endParaRPr lang="el-GR" sz="1100" b="1" dirty="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77593"/>
                  </a:ext>
                </a:extLst>
              </a:tr>
              <a:tr h="4911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Π4. Διδακτικές και εκπαιδευτικές </a:t>
                      </a:r>
                      <a:r>
                        <a:rPr lang="el-GR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επισκέψεις </a:t>
                      </a: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που πραγματοποίησε το σχολείο στη διάρκεια της σχολικής χρονιάς.</a:t>
                      </a:r>
                      <a:endParaRPr lang="el-GR" sz="1100" dirty="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292899"/>
                  </a:ext>
                </a:extLst>
              </a:tr>
              <a:tr h="4911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Π5. Προαιρετικά </a:t>
                      </a:r>
                      <a:r>
                        <a:rPr lang="el-GR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προγράμματα</a:t>
                      </a: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κάθε είδους που εκπονήθηκαν στο σχολείο από μαθητές/-</a:t>
                      </a:r>
                      <a:r>
                        <a:rPr lang="el-GR" sz="10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τριες</a:t>
                      </a: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και εκπαιδευτικούς.</a:t>
                      </a:r>
                      <a:endParaRPr lang="el-GR" sz="1100" dirty="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889843"/>
                  </a:ext>
                </a:extLst>
              </a:tr>
              <a:tr h="6953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Π6. </a:t>
                      </a:r>
                      <a:r>
                        <a:rPr lang="el-GR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Εκδηλώσεις</a:t>
                      </a: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που οργανώθηκαν από το σχολείο με τη συνεργασία μαθητών/-τριών – εκπαιδευτικών, με ακροατήριο μαθητές/-</a:t>
                      </a:r>
                      <a:r>
                        <a:rPr lang="el-GR" sz="10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τριες</a:t>
                      </a: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/γονείς/κηδεμόνες/μέλη της τοπικής κοινωνίας.</a:t>
                      </a:r>
                      <a:endParaRPr lang="el-GR" sz="1100" dirty="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505289"/>
                  </a:ext>
                </a:extLst>
              </a:tr>
              <a:tr h="4911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Π7</a:t>
                      </a:r>
                      <a:r>
                        <a:rPr lang="el-GR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. Πρωτοβουλίες και δράσεις για πρόληψη και μείωση της παραβατικότητας στο σχολείο και για την ομαλή ένταξη όλων των μαθητών/-τριών στη σχολική ζωή.</a:t>
                      </a:r>
                      <a:endParaRPr lang="el-GR" sz="1100" b="1" dirty="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298879"/>
                  </a:ext>
                </a:extLst>
              </a:tr>
              <a:tr h="23998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Π8. </a:t>
                      </a:r>
                      <a:r>
                        <a:rPr lang="el-GR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Πρωτοβουλίες και δράσεις του σχολείου για την πρόληψη της σχολικής εγκατάλειψης</a:t>
                      </a: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.</a:t>
                      </a:r>
                      <a:endParaRPr lang="el-GR" sz="1100" dirty="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700151"/>
                  </a:ext>
                </a:extLst>
              </a:tr>
              <a:tr h="4911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Π9. Θέματα που συζητήθηκαν σε ειδικές </a:t>
                      </a:r>
                      <a:r>
                        <a:rPr lang="el-GR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παιδαγωγικές συνεδριάσεις </a:t>
                      </a: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του Συλλόγου Διδασκόντων (πέραν των υποχρεωτικών).</a:t>
                      </a:r>
                      <a:endParaRPr lang="el-GR" sz="1100" dirty="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536567"/>
                  </a:ext>
                </a:extLst>
              </a:tr>
              <a:tr h="4911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Π10. </a:t>
                      </a:r>
                      <a:r>
                        <a:rPr lang="el-GR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Σεμινάρια, συνέδρια, ημερίδες </a:t>
                      </a: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κ.ά., που παρακολούθησαν οι </a:t>
                      </a:r>
                      <a:r>
                        <a:rPr lang="el-GR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εκπαιδευτικοί</a:t>
                      </a: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εντός και εκτός του σχολείου.</a:t>
                      </a:r>
                      <a:endParaRPr lang="el-GR" sz="1100" dirty="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842258"/>
                  </a:ext>
                </a:extLst>
              </a:tr>
              <a:tr h="4911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Π11. </a:t>
                      </a:r>
                      <a:r>
                        <a:rPr lang="el-GR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Σεμινάρια, συνέδρια, ημερίδες </a:t>
                      </a: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κ.ά. που παρακολούθησαν η </a:t>
                      </a:r>
                      <a:r>
                        <a:rPr lang="el-GR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διευθύντρια/ο διευθυντής </a:t>
                      </a: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και η υποδιευθύντρια/ο υποδιευθυντής του σχολείου.</a:t>
                      </a:r>
                      <a:endParaRPr lang="el-GR" sz="1100" dirty="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966695"/>
                  </a:ext>
                </a:extLst>
              </a:tr>
              <a:tr h="23998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Π12. Δράσεις </a:t>
                      </a:r>
                      <a:r>
                        <a:rPr lang="el-GR" sz="10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ενδοσχολικής</a:t>
                      </a:r>
                      <a:r>
                        <a:rPr lang="el-GR" sz="1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επιμόρφωσης </a:t>
                      </a:r>
                      <a:r>
                        <a:rPr lang="el-GR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από το ίδιο το σχολείο.</a:t>
                      </a:r>
                      <a:endParaRPr lang="el-GR" sz="1100" dirty="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825664"/>
                  </a:ext>
                </a:extLst>
              </a:tr>
            </a:tbl>
          </a:graphicData>
        </a:graphic>
      </p:graphicFrame>
      <p:pic>
        <p:nvPicPr>
          <p:cNvPr id="8" name="Εικόνα 7" descr="Εικόνα που περιέχει γραφικά, λογότυπο, γραφιστική, νερό&#10;&#10;Περιγραφή που δημιουργήθηκε αυτόματα">
            <a:extLst>
              <a:ext uri="{FF2B5EF4-FFF2-40B4-BE49-F238E27FC236}">
                <a16:creationId xmlns:a16="http://schemas.microsoft.com/office/drawing/2014/main" id="{36E54525-D6C8-4E03-7513-8F5D3844C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4563" y="1834059"/>
            <a:ext cx="823187" cy="671916"/>
          </a:xfrm>
          <a:prstGeom prst="rect">
            <a:avLst/>
          </a:prstGeom>
        </p:spPr>
      </p:pic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F250A699-EAE0-6D13-6D7F-AB131C073EAB}"/>
              </a:ext>
            </a:extLst>
          </p:cNvPr>
          <p:cNvSpPr/>
          <p:nvPr/>
        </p:nvSpPr>
        <p:spPr>
          <a:xfrm>
            <a:off x="1861457" y="4397829"/>
            <a:ext cx="9130444" cy="8164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58898665-50F2-81A6-AD1D-CCA3F3D08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125" y="2566958"/>
            <a:ext cx="1099207" cy="1389577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BB486D4E-84F2-4EB6-9628-D478CD8763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003"/>
            <a:ext cx="1880309" cy="49554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675FF4FF-1B30-40A2-9552-974391AA97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0599"/>
            <a:ext cx="1861457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43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Διάγραμμα 1">
            <a:extLst>
              <a:ext uri="{FF2B5EF4-FFF2-40B4-BE49-F238E27FC236}">
                <a16:creationId xmlns:a16="http://schemas.microsoft.com/office/drawing/2014/main" id="{DFC50953-FB07-3A98-A675-2792B5A731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6474369"/>
              </p:ext>
            </p:extLst>
          </p:nvPr>
        </p:nvGraphicFramePr>
        <p:xfrm>
          <a:off x="2032000" y="90254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Ομάδα 2">
            <a:extLst>
              <a:ext uri="{FF2B5EF4-FFF2-40B4-BE49-F238E27FC236}">
                <a16:creationId xmlns:a16="http://schemas.microsoft.com/office/drawing/2014/main" id="{3AE473FC-8DC5-3732-FC93-B816E03BDB8B}"/>
              </a:ext>
            </a:extLst>
          </p:cNvPr>
          <p:cNvGrpSpPr/>
          <p:nvPr/>
        </p:nvGrpSpPr>
        <p:grpSpPr>
          <a:xfrm>
            <a:off x="2412099" y="102215"/>
            <a:ext cx="7657304" cy="523220"/>
            <a:chOff x="1900035" y="1098911"/>
            <a:chExt cx="7657304" cy="523220"/>
          </a:xfrm>
        </p:grpSpPr>
        <p:sp>
          <p:nvSpPr>
            <p:cNvPr id="4" name="Ορθογώνιο 3">
              <a:extLst>
                <a:ext uri="{FF2B5EF4-FFF2-40B4-BE49-F238E27FC236}">
                  <a16:creationId xmlns:a16="http://schemas.microsoft.com/office/drawing/2014/main" id="{F0959405-B96C-4A4E-28FA-602ED80D08D8}"/>
                </a:ext>
              </a:extLst>
            </p:cNvPr>
            <p:cNvSpPr/>
            <p:nvPr/>
          </p:nvSpPr>
          <p:spPr>
            <a:xfrm>
              <a:off x="1900035" y="1098911"/>
              <a:ext cx="3344442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θετικό</a:t>
              </a:r>
              <a:r>
                <a:rPr lang="el-GR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σχολικό κλίμα</a:t>
              </a:r>
              <a:endParaRPr lang="el-GR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5" name="Ορθογώνιο 4">
              <a:extLst>
                <a:ext uri="{FF2B5EF4-FFF2-40B4-BE49-F238E27FC236}">
                  <a16:creationId xmlns:a16="http://schemas.microsoft.com/office/drawing/2014/main" id="{52ADDBF4-74FC-E779-BBC6-B0CE4C1544C4}"/>
                </a:ext>
              </a:extLst>
            </p:cNvPr>
            <p:cNvSpPr/>
            <p:nvPr/>
          </p:nvSpPr>
          <p:spPr>
            <a:xfrm>
              <a:off x="6027142" y="1098911"/>
              <a:ext cx="353019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α</a:t>
              </a:r>
              <a:r>
                <a:rPr lang="el-GR" sz="2800" b="1" cap="none" spc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ίσθηση του </a:t>
              </a:r>
              <a:r>
                <a:rPr lang="el-GR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‘</a:t>
              </a:r>
              <a:r>
                <a:rPr lang="el-GR" sz="2800" b="1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ανήκειν</a:t>
              </a:r>
              <a:r>
                <a:rPr lang="el-GR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’</a:t>
              </a:r>
              <a:endParaRPr lang="el-GR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6" name="Βέλος: Αριστερό-δεξιό 5">
              <a:extLst>
                <a:ext uri="{FF2B5EF4-FFF2-40B4-BE49-F238E27FC236}">
                  <a16:creationId xmlns:a16="http://schemas.microsoft.com/office/drawing/2014/main" id="{94C82CB5-48C8-C9DD-0982-ADEA5AE48167}"/>
                </a:ext>
              </a:extLst>
            </p:cNvPr>
            <p:cNvSpPr/>
            <p:nvPr/>
          </p:nvSpPr>
          <p:spPr>
            <a:xfrm>
              <a:off x="5413248" y="1280160"/>
              <a:ext cx="502920" cy="228600"/>
            </a:xfrm>
            <a:prstGeom prst="left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10" name="Εικόνα 9" descr="Εικόνα που περιέχει κείμενο, γραμματοσειρά, γραφικά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C89EA61D-0B99-A327-900C-79E1845D30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7" y="6231478"/>
            <a:ext cx="721355" cy="626522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F7B2443A-034B-DACB-D87D-6FBBA98E58A4}"/>
              </a:ext>
            </a:extLst>
          </p:cNvPr>
          <p:cNvSpPr/>
          <p:nvPr/>
        </p:nvSpPr>
        <p:spPr>
          <a:xfrm>
            <a:off x="9317736" y="6250940"/>
            <a:ext cx="2877439" cy="607060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0F67304E-2BF5-B2B6-CF90-0CC3DFEC6E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701" y="6334128"/>
            <a:ext cx="1697214" cy="449460"/>
          </a:xfrm>
          <a:prstGeom prst="rect">
            <a:avLst/>
          </a:prstGeom>
          <a:effectLst/>
        </p:spPr>
      </p:pic>
      <p:pic>
        <p:nvPicPr>
          <p:cNvPr id="33" name="Εικόνα 32" descr="Σχολείο, Φοιτητής, Παιδιά, Χαρτόνι">
            <a:extLst>
              <a:ext uri="{FF2B5EF4-FFF2-40B4-BE49-F238E27FC236}">
                <a16:creationId xmlns:a16="http://schemas.microsoft.com/office/drawing/2014/main" id="{A1DA0ADC-E133-6BE5-B8F2-1C09D566E8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016" y="766086"/>
            <a:ext cx="3048000" cy="2032335"/>
          </a:xfrm>
          <a:prstGeom prst="rect">
            <a:avLst/>
          </a:prstGeom>
        </p:spPr>
      </p:pic>
      <p:pic>
        <p:nvPicPr>
          <p:cNvPr id="34" name="Εικόνα 33" descr="Παιδιά, Σχολείο, Λίγο, Αγόρια, Πορτρέτο">
            <a:extLst>
              <a:ext uri="{FF2B5EF4-FFF2-40B4-BE49-F238E27FC236}">
                <a16:creationId xmlns:a16="http://schemas.microsoft.com/office/drawing/2014/main" id="{38897CD6-D02E-6CC6-42F4-46731AC811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2981" y="4030495"/>
            <a:ext cx="2646948" cy="17520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34DBF2-F052-99CD-CED4-5E37D8A52D42}"/>
              </a:ext>
            </a:extLst>
          </p:cNvPr>
          <p:cNvSpPr txBox="1"/>
          <p:nvPr/>
        </p:nvSpPr>
        <p:spPr>
          <a:xfrm>
            <a:off x="2596529" y="6218282"/>
            <a:ext cx="6630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Πρωτόκολλο Πρόληψης </a:t>
            </a:r>
          </a:p>
          <a:p>
            <a:r>
              <a:rPr lang="el-GR" sz="1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Ενδοσχολικής</a:t>
            </a:r>
            <a:r>
              <a:rPr lang="el-GR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Βίας και  Εκφοβισμού (Ε.ΒΙ.Ε.)</a:t>
            </a:r>
            <a:r>
              <a:rPr lang="el-G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l-GR" dirty="0"/>
          </a:p>
        </p:txBody>
      </p:sp>
      <p:sp>
        <p:nvSpPr>
          <p:cNvPr id="8" name="Θέση αριθμού διαφάνειας 7">
            <a:extLst>
              <a:ext uri="{FF2B5EF4-FFF2-40B4-BE49-F238E27FC236}">
                <a16:creationId xmlns:a16="http://schemas.microsoft.com/office/drawing/2014/main" id="{625A1251-74FF-3904-2D56-B9411AF2B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21</a:t>
            </a:fld>
            <a:endParaRPr lang="id-ID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58A5D4C6-560B-4911-B4EA-6C665DAA948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" y="6270582"/>
            <a:ext cx="2027772" cy="56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88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Διάγραμμα 16">
            <a:extLst>
              <a:ext uri="{FF2B5EF4-FFF2-40B4-BE49-F238E27FC236}">
                <a16:creationId xmlns:a16="http://schemas.microsoft.com/office/drawing/2014/main" id="{FA57064C-F5A4-5E49-9938-4BFA31CF23B9}"/>
              </a:ext>
            </a:extLst>
          </p:cNvPr>
          <p:cNvGraphicFramePr/>
          <p:nvPr/>
        </p:nvGraphicFramePr>
        <p:xfrm>
          <a:off x="2032000" y="126373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5696ACF-B778-6AF3-FC6C-300AE62A451D}"/>
              </a:ext>
            </a:extLst>
          </p:cNvPr>
          <p:cNvSpPr txBox="1"/>
          <p:nvPr/>
        </p:nvSpPr>
        <p:spPr>
          <a:xfrm>
            <a:off x="1194816" y="223224"/>
            <a:ext cx="9802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/>
              <a:t>Οδηγός Εκπαιδευτικού για προγράμματα δράσεων ενίσχυσης της ενεργού </a:t>
            </a:r>
            <a:r>
              <a:rPr lang="el-GR" sz="1800" b="1" err="1"/>
              <a:t>πολιτειότητας</a:t>
            </a:r>
            <a:r>
              <a:rPr lang="el-GR" sz="1800" b="1"/>
              <a:t> των μαθητών/τριών από το Νηπιαγωγείο έως και την Γ’ Λυκείου</a:t>
            </a:r>
            <a:endParaRPr lang="el-GR" b="1"/>
          </a:p>
        </p:txBody>
      </p:sp>
      <p:grpSp>
        <p:nvGrpSpPr>
          <p:cNvPr id="31" name="Ομάδα 30">
            <a:extLst>
              <a:ext uri="{FF2B5EF4-FFF2-40B4-BE49-F238E27FC236}">
                <a16:creationId xmlns:a16="http://schemas.microsoft.com/office/drawing/2014/main" id="{CFADAB46-5F0F-F7D2-2CA3-A89F40662F5D}"/>
              </a:ext>
            </a:extLst>
          </p:cNvPr>
          <p:cNvGrpSpPr/>
          <p:nvPr/>
        </p:nvGrpSpPr>
        <p:grpSpPr>
          <a:xfrm>
            <a:off x="5428488" y="768512"/>
            <a:ext cx="1335024" cy="548640"/>
            <a:chOff x="777240" y="1493520"/>
            <a:chExt cx="1335024" cy="548640"/>
          </a:xfrm>
        </p:grpSpPr>
        <p:cxnSp>
          <p:nvCxnSpPr>
            <p:cNvPr id="20" name="Ευθεία γραμμή σύνδεσης 19">
              <a:extLst>
                <a:ext uri="{FF2B5EF4-FFF2-40B4-BE49-F238E27FC236}">
                  <a16:creationId xmlns:a16="http://schemas.microsoft.com/office/drawing/2014/main" id="{8A2181F3-62E9-7A54-0B41-9CB6032D4A62}"/>
                </a:ext>
              </a:extLst>
            </p:cNvPr>
            <p:cNvCxnSpPr/>
            <p:nvPr/>
          </p:nvCxnSpPr>
          <p:spPr>
            <a:xfrm>
              <a:off x="777240" y="1737360"/>
              <a:ext cx="133502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Ευθεία γραμμή σύνδεσης 20">
              <a:extLst>
                <a:ext uri="{FF2B5EF4-FFF2-40B4-BE49-F238E27FC236}">
                  <a16:creationId xmlns:a16="http://schemas.microsoft.com/office/drawing/2014/main" id="{E9437364-12B7-9489-533C-60026E5F06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53896" y="1493520"/>
              <a:ext cx="0" cy="24384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Ευθεία γραμμή σύνδεσης 21">
              <a:extLst>
                <a:ext uri="{FF2B5EF4-FFF2-40B4-BE49-F238E27FC236}">
                  <a16:creationId xmlns:a16="http://schemas.microsoft.com/office/drawing/2014/main" id="{4750153A-D942-4247-6091-7FD8F2F9FF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240" y="1737360"/>
              <a:ext cx="0" cy="3048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Ευθεία γραμμή σύνδεσης 22">
              <a:extLst>
                <a:ext uri="{FF2B5EF4-FFF2-40B4-BE49-F238E27FC236}">
                  <a16:creationId xmlns:a16="http://schemas.microsoft.com/office/drawing/2014/main" id="{AB0CF54D-4460-F7B8-D9F3-4C882AF157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2264" y="1737360"/>
              <a:ext cx="0" cy="3048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Θέση εικόνας 11">
            <a:extLst>
              <a:ext uri="{FF2B5EF4-FFF2-40B4-BE49-F238E27FC236}">
                <a16:creationId xmlns:a16="http://schemas.microsoft.com/office/drawing/2014/main" id="{DFF1DFB9-BEB5-FE4E-9802-CC6BEF8844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29000"/>
            <a:ext cx="1941299" cy="3444906"/>
          </a:xfrm>
          <a:prstGeom prst="rect">
            <a:avLst/>
          </a:prstGeom>
        </p:spPr>
      </p:pic>
      <p:sp>
        <p:nvSpPr>
          <p:cNvPr id="33" name="Rectangle 4">
            <a:extLst>
              <a:ext uri="{FF2B5EF4-FFF2-40B4-BE49-F238E27FC236}">
                <a16:creationId xmlns:a16="http://schemas.microsoft.com/office/drawing/2014/main" id="{363B6BD4-2767-86AE-4B38-7FEE5EF83FA0}"/>
              </a:ext>
            </a:extLst>
          </p:cNvPr>
          <p:cNvSpPr/>
          <p:nvPr/>
        </p:nvSpPr>
        <p:spPr>
          <a:xfrm>
            <a:off x="9296400" y="6255328"/>
            <a:ext cx="2891652" cy="607060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4" name="Εικόνα 33">
            <a:extLst>
              <a:ext uri="{FF2B5EF4-FFF2-40B4-BE49-F238E27FC236}">
                <a16:creationId xmlns:a16="http://schemas.microsoft.com/office/drawing/2014/main" id="{A62FD1FF-3A1C-1E3A-3BA3-7BAE9748FD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701" y="6334128"/>
            <a:ext cx="1697214" cy="449460"/>
          </a:xfrm>
          <a:prstGeom prst="rect">
            <a:avLst/>
          </a:prstGeom>
          <a:effectLst/>
        </p:spPr>
      </p:pic>
      <p:pic>
        <p:nvPicPr>
          <p:cNvPr id="45" name="Εικόνα 44" descr="Παιδί, Σχολείο, Αίθουσα Διδασκαλίας">
            <a:extLst>
              <a:ext uri="{FF2B5EF4-FFF2-40B4-BE49-F238E27FC236}">
                <a16:creationId xmlns:a16="http://schemas.microsoft.com/office/drawing/2014/main" id="{03BAA1C8-EF72-C86B-534E-CF2B78AFD1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4395" y="1042736"/>
            <a:ext cx="2787316" cy="1574132"/>
          </a:xfrm>
          <a:prstGeom prst="rect">
            <a:avLst/>
          </a:prstGeom>
        </p:spPr>
      </p:pic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857FA086-D983-934E-C38B-C94DA7594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22</a:t>
            </a:fld>
            <a:endParaRPr lang="id-ID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F8B4C80-7E72-4213-953F-6BFF2DAB55A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701" y="5662939"/>
            <a:ext cx="1612413" cy="45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90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/>
          <p:nvPr/>
        </p:nvSpPr>
        <p:spPr>
          <a:xfrm>
            <a:off x="-676" y="-394"/>
            <a:ext cx="12192675" cy="607060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" y="85899"/>
            <a:ext cx="1697214" cy="449460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95C516-6374-8CA8-38A1-618427352AF6}"/>
              </a:ext>
            </a:extLst>
          </p:cNvPr>
          <p:cNvSpPr txBox="1"/>
          <p:nvPr/>
        </p:nvSpPr>
        <p:spPr>
          <a:xfrm>
            <a:off x="100547" y="1078878"/>
            <a:ext cx="8752114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l-GR" sz="2400" b="1" kern="100">
                <a:latin typeface="Calibri"/>
                <a:ea typeface="Calibri" panose="020F0502020204030204" pitchFamily="34" charset="0"/>
                <a:cs typeface="Times New Roman"/>
              </a:rPr>
              <a:t>Σχέσεις - Ομάδα:</a:t>
            </a:r>
          </a:p>
          <a:p>
            <a:endParaRPr lang="el-GR" sz="2400" b="1" kern="100">
              <a:latin typeface="Calibri"/>
              <a:ea typeface="Calibri" panose="020F0502020204030204" pitchFamily="34" charset="0"/>
              <a:cs typeface="Times New Roman"/>
            </a:endParaRPr>
          </a:p>
          <a:p>
            <a:r>
              <a:rPr lang="el-GR" sz="24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Η καλλιέργεια των σχέσεων της ομάδας δίνει </a:t>
            </a:r>
            <a:r>
              <a:rPr lang="el-GR" sz="2400" b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δυνατότητες επικοινωνίας </a:t>
            </a:r>
            <a:r>
              <a:rPr lang="el-GR" sz="24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μέσα στην ομάδα.</a:t>
            </a:r>
            <a:r>
              <a:rPr lang="el-GR" sz="2400" kern="1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l-GR" sz="2400"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285750" indent="-285750">
              <a:buFont typeface="Wingdings"/>
              <a:buChar char="§"/>
            </a:pPr>
            <a:endParaRPr lang="el-GR" sz="2400" kern="100"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  <a:p>
            <a:r>
              <a:rPr lang="el-GR" sz="24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Η επικοινωνία του/της μαθητή/-</a:t>
            </a:r>
            <a:r>
              <a:rPr lang="el-GR" sz="2400" kern="10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τριας</a:t>
            </a:r>
            <a:r>
              <a:rPr lang="el-GR" sz="2400" kern="1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r>
              <a:rPr lang="el-GR" sz="24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με ‘τον άλλον’, τον/τη συμμαθητή/-</a:t>
            </a:r>
            <a:r>
              <a:rPr lang="el-GR" sz="2400" kern="10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τριά</a:t>
            </a:r>
            <a:r>
              <a:rPr lang="el-GR" sz="24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του, δίνει τη δυνατότητα</a:t>
            </a:r>
            <a:r>
              <a:rPr lang="el-GR" sz="2400" kern="100">
                <a:latin typeface="Calibri"/>
                <a:ea typeface="Calibri" panose="020F0502020204030204" pitchFamily="34" charset="0"/>
                <a:cs typeface="Times New Roman"/>
              </a:rPr>
              <a:t>:</a:t>
            </a:r>
            <a:endParaRPr lang="el-GR" sz="2400"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285750" indent="-285750">
              <a:buFont typeface="Wingdings"/>
              <a:buChar char="§"/>
            </a:pPr>
            <a:r>
              <a:rPr lang="el-GR" sz="24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να δει μέσα από την </a:t>
            </a:r>
            <a:r>
              <a:rPr lang="el-GR" sz="2400" b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οπτική γωνία ‘του άλλου</a:t>
            </a:r>
            <a:r>
              <a:rPr lang="el-GR" sz="2400" kern="100">
                <a:latin typeface="Calibri"/>
                <a:ea typeface="Calibri" panose="020F0502020204030204" pitchFamily="34" charset="0"/>
                <a:cs typeface="Times New Roman"/>
              </a:rPr>
              <a:t>’</a:t>
            </a:r>
            <a:endParaRPr lang="el-GR" sz="2400"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285750" indent="-285750">
              <a:buFont typeface="Wingdings"/>
              <a:buChar char="§"/>
            </a:pPr>
            <a:r>
              <a:rPr lang="el-GR" sz="24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να την αντιπαραβάλλει με τη δική του/της θέαση</a:t>
            </a:r>
            <a:r>
              <a:rPr lang="el-GR" sz="2400" kern="1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l-GR" sz="2400"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285750" indent="-285750">
              <a:buFont typeface="Wingdings"/>
              <a:buChar char="§"/>
            </a:pPr>
            <a:r>
              <a:rPr lang="el-GR" sz="24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να δει διαφορές και ομοιότητες</a:t>
            </a:r>
            <a:r>
              <a:rPr lang="el-GR" sz="2400" kern="1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l-GR" sz="2400"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  <a:p>
            <a:pPr marL="285750" indent="-285750">
              <a:buFont typeface="Wingdings"/>
              <a:buChar char="§"/>
            </a:pPr>
            <a:r>
              <a:rPr lang="el-GR" sz="2400" kern="100">
                <a:latin typeface="Calibri"/>
                <a:ea typeface="Calibri" panose="020F0502020204030204" pitchFamily="34" charset="0"/>
                <a:cs typeface="Times New Roman"/>
              </a:rPr>
              <a:t>να</a:t>
            </a:r>
            <a:r>
              <a:rPr lang="el-GR" sz="24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κτίσει (μέσα από κριτήρια σύγκρισης) </a:t>
            </a:r>
            <a:r>
              <a:rPr lang="el-GR" sz="2400" b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κριτική σκέψη</a:t>
            </a:r>
            <a:endParaRPr lang="el-GR" sz="2400" kern="100">
              <a:latin typeface="Calibri"/>
              <a:cs typeface="Times New Roman"/>
            </a:endParaRPr>
          </a:p>
        </p:txBody>
      </p:sp>
      <p:pic>
        <p:nvPicPr>
          <p:cNvPr id="4" name="Θέση περιεχομένου 3" descr="Χαμογελαστά Παιδιά, Παιδιά Του Σχολείου">
            <a:extLst>
              <a:ext uri="{FF2B5EF4-FFF2-40B4-BE49-F238E27FC236}">
                <a16:creationId xmlns:a16="http://schemas.microsoft.com/office/drawing/2014/main" id="{3DDC5905-C1A9-9667-62BB-740A666128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167437" y="2284601"/>
            <a:ext cx="3767890" cy="2564757"/>
          </a:xfrm>
        </p:spPr>
      </p:pic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211F185C-2DCC-1AF8-995B-DD3883E25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23</a:t>
            </a:fld>
            <a:endParaRPr lang="id-ID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8ED0534-833D-48F5-95FC-2D4D0BA091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762" y="85899"/>
            <a:ext cx="1697214" cy="47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01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08FB72F-64D1-6FBB-685A-80128D952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52" y="685967"/>
            <a:ext cx="5532522" cy="102477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l-GR" sz="2400" b="1">
                <a:latin typeface="Calibri"/>
                <a:cs typeface="Calibri"/>
              </a:rPr>
              <a:t>Σχέσεις - Ομάδα:</a:t>
            </a:r>
            <a:endParaRPr lang="en-US" sz="2400">
              <a:latin typeface="Calibri"/>
              <a:cs typeface="Calibri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63C751F-7EAC-1A8F-B455-2C0562159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15335"/>
            <a:ext cx="7257047" cy="50061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l-GR" sz="2400" dirty="0">
                <a:cs typeface="Calibri"/>
              </a:rPr>
              <a:t>Προϋπόθεση μίας εκπαίδευσης ανάληψης δράσεων για την </a:t>
            </a:r>
            <a:r>
              <a:rPr lang="el-GR" sz="2400" dirty="0" err="1">
                <a:cs typeface="Calibri"/>
              </a:rPr>
              <a:t>αειφορία</a:t>
            </a:r>
            <a:r>
              <a:rPr lang="el-GR" sz="2400" dirty="0">
                <a:cs typeface="Calibri"/>
              </a:rPr>
              <a:t>, ενεργό </a:t>
            </a:r>
            <a:r>
              <a:rPr lang="el-GR" sz="2400" dirty="0" err="1">
                <a:cs typeface="Calibri"/>
              </a:rPr>
              <a:t>πολιτειότητα</a:t>
            </a:r>
            <a:r>
              <a:rPr lang="el-GR" sz="2400" dirty="0">
                <a:cs typeface="Calibri"/>
              </a:rPr>
              <a:t> είναι η ενδυνάμωση του σχολικού κλίματος, η καλλιέργεια των σχέσεων της ομάδας της τάξης, προκειμένου μαθητές και μαθήτριες να αισθάνονται </a:t>
            </a:r>
            <a:r>
              <a:rPr lang="el-GR" sz="2400" b="1" dirty="0">
                <a:cs typeface="Calibri"/>
              </a:rPr>
              <a:t>ασφαλείς</a:t>
            </a:r>
            <a:r>
              <a:rPr lang="el-GR" sz="2400" dirty="0">
                <a:cs typeface="Calibri"/>
              </a:rPr>
              <a:t> για να μπορέσουν καταρχήν να γίνουν αποδεκτοί και να μεταφέρουν το ιδιαίτερο </a:t>
            </a:r>
            <a:r>
              <a:rPr lang="el-GR" sz="2400" b="1" dirty="0">
                <a:cs typeface="Calibri"/>
              </a:rPr>
              <a:t>πολιτισμικό τους κεφάλαιο </a:t>
            </a:r>
            <a:r>
              <a:rPr lang="el-GR" sz="2400" dirty="0">
                <a:cs typeface="Calibri"/>
              </a:rPr>
              <a:t>και την όποια </a:t>
            </a:r>
            <a:r>
              <a:rPr lang="el-GR" sz="2400" b="1" dirty="0">
                <a:cs typeface="Calibri"/>
              </a:rPr>
              <a:t>ετερότητά</a:t>
            </a:r>
            <a:r>
              <a:rPr lang="el-GR" sz="2400" dirty="0">
                <a:cs typeface="Calibri"/>
              </a:rPr>
              <a:t> τους/τις μέσα στη σχολική τάξη ως την προστιθέμενη αξία που εμπλουτίζει την εκπαιδευτική διαδικασία προς την κατεύθυνση της επίλυσης κοινωνικών προβλημάτων. </a:t>
            </a:r>
            <a:r>
              <a:rPr lang="el-GR" sz="2000" dirty="0">
                <a:cs typeface="Calibri"/>
              </a:rPr>
              <a:t> </a:t>
            </a:r>
          </a:p>
          <a:p>
            <a:pPr marL="0" indent="0">
              <a:buNone/>
            </a:pPr>
            <a:r>
              <a:rPr lang="el-GR" sz="2000" u="sng" dirty="0">
                <a:cs typeface="Calibri"/>
                <a:hlinkClick r:id="rId2"/>
              </a:rPr>
              <a:t>https://www.youtube.com/watch?v=pVFM--4J2OE</a:t>
            </a:r>
            <a:r>
              <a:rPr lang="el-GR" sz="2000" u="sng" dirty="0">
                <a:cs typeface="Calibri"/>
              </a:rPr>
              <a:t> – ΔΗΜΟΤΙΚΟ ΣΧΟΛΕΙΟ ΕΜΠΡΟΣΝΕΡΟΥ, Χανιά</a:t>
            </a:r>
            <a:endParaRPr lang="en-US" sz="2000" dirty="0">
              <a:cs typeface="Calibri"/>
            </a:endParaRPr>
          </a:p>
          <a:p>
            <a:pPr marL="0" indent="0">
              <a:buNone/>
            </a:pPr>
            <a:endParaRPr lang="el-GR" dirty="0">
              <a:cs typeface="Calibri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29FFE7A-241E-C1FB-D782-20FBC289258D}"/>
              </a:ext>
            </a:extLst>
          </p:cNvPr>
          <p:cNvSpPr/>
          <p:nvPr/>
        </p:nvSpPr>
        <p:spPr>
          <a:xfrm>
            <a:off x="-675" y="69790"/>
            <a:ext cx="12182650" cy="607060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960BAA32-C6B5-C422-ACF5-47532CFCA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" y="85899"/>
            <a:ext cx="1697214" cy="449460"/>
          </a:xfrm>
          <a:prstGeom prst="rect">
            <a:avLst/>
          </a:prstGeom>
          <a:effectLst/>
        </p:spPr>
      </p:pic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9E9EA23-7610-81B9-7FFC-FC4BC2207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24</a:t>
            </a:fld>
            <a:endParaRPr lang="id-ID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DBB2C066-E3EB-C4DB-E195-37E9C4021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949" y="692959"/>
            <a:ext cx="3778669" cy="2008698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C97FCB61-4149-5E32-1794-9986860FD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949" y="2701657"/>
            <a:ext cx="3778669" cy="2008699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5D044479-0D01-BA6D-3478-CD0F305946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49" y="4726464"/>
            <a:ext cx="3809035" cy="206174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117DCC53-A2E8-4C51-8D7A-24CCFB2ED4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283" y="136917"/>
            <a:ext cx="1688593" cy="47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0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31A57FB9-53F0-FC96-7F10-98C0727DF14E}"/>
              </a:ext>
            </a:extLst>
          </p:cNvPr>
          <p:cNvSpPr/>
          <p:nvPr/>
        </p:nvSpPr>
        <p:spPr>
          <a:xfrm>
            <a:off x="2723071" y="1413191"/>
            <a:ext cx="286385" cy="27241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59E8B27-514F-6F92-E53F-CC7420611E5C}"/>
              </a:ext>
            </a:extLst>
          </p:cNvPr>
          <p:cNvSpPr/>
          <p:nvPr/>
        </p:nvSpPr>
        <p:spPr>
          <a:xfrm>
            <a:off x="3640075" y="1409382"/>
            <a:ext cx="286385" cy="272415"/>
          </a:xfrm>
          <a:prstGeom prst="rect">
            <a:avLst/>
          </a:prstGeom>
          <a:noFill/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/>
          </a:p>
        </p:txBody>
      </p:sp>
      <p:grpSp>
        <p:nvGrpSpPr>
          <p:cNvPr id="28" name="Ομάδα 27">
            <a:extLst>
              <a:ext uri="{FF2B5EF4-FFF2-40B4-BE49-F238E27FC236}">
                <a16:creationId xmlns:a16="http://schemas.microsoft.com/office/drawing/2014/main" id="{E4BBC75B-3514-80FF-B78C-387D9CA4226C}"/>
              </a:ext>
            </a:extLst>
          </p:cNvPr>
          <p:cNvGrpSpPr/>
          <p:nvPr/>
        </p:nvGrpSpPr>
        <p:grpSpPr>
          <a:xfrm>
            <a:off x="3093176" y="4002895"/>
            <a:ext cx="915035" cy="819785"/>
            <a:chOff x="1295400" y="4558030"/>
            <a:chExt cx="915035" cy="819785"/>
          </a:xfrm>
        </p:grpSpPr>
        <p:sp>
          <p:nvSpPr>
            <p:cNvPr id="4" name="Ορθογώνιο 3">
              <a:extLst>
                <a:ext uri="{FF2B5EF4-FFF2-40B4-BE49-F238E27FC236}">
                  <a16:creationId xmlns:a16="http://schemas.microsoft.com/office/drawing/2014/main" id="{3E27EA7C-56AC-B42E-7122-35A0DE299C14}"/>
                </a:ext>
              </a:extLst>
            </p:cNvPr>
            <p:cNvSpPr/>
            <p:nvPr/>
          </p:nvSpPr>
          <p:spPr>
            <a:xfrm>
              <a:off x="1783080" y="4958715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  <p:sp>
          <p:nvSpPr>
            <p:cNvPr id="5" name="Ορθογώνιο 4">
              <a:extLst>
                <a:ext uri="{FF2B5EF4-FFF2-40B4-BE49-F238E27FC236}">
                  <a16:creationId xmlns:a16="http://schemas.microsoft.com/office/drawing/2014/main" id="{6D7B8E06-8E77-7BEF-6DF1-F1DC7379502E}"/>
                </a:ext>
              </a:extLst>
            </p:cNvPr>
            <p:cNvSpPr/>
            <p:nvPr/>
          </p:nvSpPr>
          <p:spPr>
            <a:xfrm>
              <a:off x="1452880" y="4718685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  <p:sp>
          <p:nvSpPr>
            <p:cNvPr id="6" name="Ορθογώνιο 5">
              <a:extLst>
                <a:ext uri="{FF2B5EF4-FFF2-40B4-BE49-F238E27FC236}">
                  <a16:creationId xmlns:a16="http://schemas.microsoft.com/office/drawing/2014/main" id="{80C39D98-8AB6-B6D7-CB98-233A86A9D099}"/>
                </a:ext>
              </a:extLst>
            </p:cNvPr>
            <p:cNvSpPr/>
            <p:nvPr/>
          </p:nvSpPr>
          <p:spPr>
            <a:xfrm>
              <a:off x="1537335" y="5105400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  <p:sp>
          <p:nvSpPr>
            <p:cNvPr id="7" name="Ορθογώνιο 6">
              <a:extLst>
                <a:ext uri="{FF2B5EF4-FFF2-40B4-BE49-F238E27FC236}">
                  <a16:creationId xmlns:a16="http://schemas.microsoft.com/office/drawing/2014/main" id="{48360932-DF8E-4935-DF9D-8189FAFB6234}"/>
                </a:ext>
              </a:extLst>
            </p:cNvPr>
            <p:cNvSpPr/>
            <p:nvPr/>
          </p:nvSpPr>
          <p:spPr>
            <a:xfrm>
              <a:off x="1924050" y="4736465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  <p:sp>
          <p:nvSpPr>
            <p:cNvPr id="8" name="Ορθογώνιο 7">
              <a:extLst>
                <a:ext uri="{FF2B5EF4-FFF2-40B4-BE49-F238E27FC236}">
                  <a16:creationId xmlns:a16="http://schemas.microsoft.com/office/drawing/2014/main" id="{1A9166C0-CB36-A16F-BFE8-DC90C6984DEC}"/>
                </a:ext>
              </a:extLst>
            </p:cNvPr>
            <p:cNvSpPr/>
            <p:nvPr/>
          </p:nvSpPr>
          <p:spPr>
            <a:xfrm>
              <a:off x="1295400" y="4863465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  <p:sp>
          <p:nvSpPr>
            <p:cNvPr id="9" name="Ορθογώνιο 8">
              <a:extLst>
                <a:ext uri="{FF2B5EF4-FFF2-40B4-BE49-F238E27FC236}">
                  <a16:creationId xmlns:a16="http://schemas.microsoft.com/office/drawing/2014/main" id="{8AA800AE-EAE4-726D-4538-938F9B1B3A65}"/>
                </a:ext>
              </a:extLst>
            </p:cNvPr>
            <p:cNvSpPr/>
            <p:nvPr/>
          </p:nvSpPr>
          <p:spPr>
            <a:xfrm>
              <a:off x="1693545" y="4558030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</p:grpSp>
      <p:grpSp>
        <p:nvGrpSpPr>
          <p:cNvPr id="57" name="Ομάδα 56">
            <a:extLst>
              <a:ext uri="{FF2B5EF4-FFF2-40B4-BE49-F238E27FC236}">
                <a16:creationId xmlns:a16="http://schemas.microsoft.com/office/drawing/2014/main" id="{97D332FD-0BA3-52FD-F910-EA7139D28BA3}"/>
              </a:ext>
            </a:extLst>
          </p:cNvPr>
          <p:cNvGrpSpPr/>
          <p:nvPr/>
        </p:nvGrpSpPr>
        <p:grpSpPr>
          <a:xfrm>
            <a:off x="2732615" y="2677594"/>
            <a:ext cx="1566098" cy="252543"/>
            <a:chOff x="1473835" y="2677594"/>
            <a:chExt cx="1566098" cy="252543"/>
          </a:xfrm>
        </p:grpSpPr>
        <p:grpSp>
          <p:nvGrpSpPr>
            <p:cNvPr id="10" name="Ομάδα 9">
              <a:extLst>
                <a:ext uri="{FF2B5EF4-FFF2-40B4-BE49-F238E27FC236}">
                  <a16:creationId xmlns:a16="http://schemas.microsoft.com/office/drawing/2014/main" id="{838C2140-56FE-23D6-BBDF-D81B63B952B3}"/>
                </a:ext>
              </a:extLst>
            </p:cNvPr>
            <p:cNvGrpSpPr/>
            <p:nvPr/>
          </p:nvGrpSpPr>
          <p:grpSpPr>
            <a:xfrm>
              <a:off x="1473835" y="2678042"/>
              <a:ext cx="334010" cy="252095"/>
              <a:chOff x="0" y="0"/>
              <a:chExt cx="334370" cy="252483"/>
            </a:xfrm>
          </p:grpSpPr>
          <p:cxnSp>
            <p:nvCxnSpPr>
              <p:cNvPr id="11" name="Ευθεία γραμμή σύνδεσης 10">
                <a:extLst>
                  <a:ext uri="{FF2B5EF4-FFF2-40B4-BE49-F238E27FC236}">
                    <a16:creationId xmlns:a16="http://schemas.microsoft.com/office/drawing/2014/main" id="{F5CED141-97C6-4B32-D32F-B9238CB89193}"/>
                  </a:ext>
                </a:extLst>
              </p:cNvPr>
              <p:cNvCxnSpPr/>
              <p:nvPr/>
            </p:nvCxnSpPr>
            <p:spPr>
              <a:xfrm>
                <a:off x="0" y="0"/>
                <a:ext cx="33437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Ευθεία γραμμή σύνδεσης 11">
                <a:extLst>
                  <a:ext uri="{FF2B5EF4-FFF2-40B4-BE49-F238E27FC236}">
                    <a16:creationId xmlns:a16="http://schemas.microsoft.com/office/drawing/2014/main" id="{275842B5-0534-7778-A10C-79F10EF99B9E}"/>
                  </a:ext>
                </a:extLst>
              </p:cNvPr>
              <p:cNvCxnSpPr/>
              <p:nvPr/>
            </p:nvCxnSpPr>
            <p:spPr>
              <a:xfrm>
                <a:off x="0" y="252483"/>
                <a:ext cx="334010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" name="Ευθεία γραμμή σύνδεσης 12">
                <a:extLst>
                  <a:ext uri="{FF2B5EF4-FFF2-40B4-BE49-F238E27FC236}">
                    <a16:creationId xmlns:a16="http://schemas.microsoft.com/office/drawing/2014/main" id="{1AF9490F-9667-A93B-5CA0-83748E08C25B}"/>
                  </a:ext>
                </a:extLst>
              </p:cNvPr>
              <p:cNvCxnSpPr/>
              <p:nvPr/>
            </p:nvCxnSpPr>
            <p:spPr>
              <a:xfrm flipV="1">
                <a:off x="0" y="27295"/>
                <a:ext cx="0" cy="204717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5" name="Ομάδα 14">
              <a:extLst>
                <a:ext uri="{FF2B5EF4-FFF2-40B4-BE49-F238E27FC236}">
                  <a16:creationId xmlns:a16="http://schemas.microsoft.com/office/drawing/2014/main" id="{3A317632-8C85-5F05-BC2A-34C7C512B1A6}"/>
                </a:ext>
              </a:extLst>
            </p:cNvPr>
            <p:cNvGrpSpPr/>
            <p:nvPr/>
          </p:nvGrpSpPr>
          <p:grpSpPr>
            <a:xfrm flipH="1">
              <a:off x="2719258" y="2677594"/>
              <a:ext cx="320675" cy="252095"/>
              <a:chOff x="0" y="0"/>
              <a:chExt cx="334370" cy="252483"/>
            </a:xfrm>
          </p:grpSpPr>
          <p:cxnSp>
            <p:nvCxnSpPr>
              <p:cNvPr id="16" name="Ευθεία γραμμή σύνδεσης 15">
                <a:extLst>
                  <a:ext uri="{FF2B5EF4-FFF2-40B4-BE49-F238E27FC236}">
                    <a16:creationId xmlns:a16="http://schemas.microsoft.com/office/drawing/2014/main" id="{14B46C85-1F70-430C-D852-B9BD137A3A57}"/>
                  </a:ext>
                </a:extLst>
              </p:cNvPr>
              <p:cNvCxnSpPr/>
              <p:nvPr/>
            </p:nvCxnSpPr>
            <p:spPr>
              <a:xfrm>
                <a:off x="0" y="0"/>
                <a:ext cx="334370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" name="Ευθεία γραμμή σύνδεσης 16">
                <a:extLst>
                  <a:ext uri="{FF2B5EF4-FFF2-40B4-BE49-F238E27FC236}">
                    <a16:creationId xmlns:a16="http://schemas.microsoft.com/office/drawing/2014/main" id="{CD36CECD-4CC9-E08B-6A35-1774F7953379}"/>
                  </a:ext>
                </a:extLst>
              </p:cNvPr>
              <p:cNvCxnSpPr/>
              <p:nvPr/>
            </p:nvCxnSpPr>
            <p:spPr>
              <a:xfrm>
                <a:off x="0" y="252483"/>
                <a:ext cx="334010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" name="Ευθεία γραμμή σύνδεσης 17">
                <a:extLst>
                  <a:ext uri="{FF2B5EF4-FFF2-40B4-BE49-F238E27FC236}">
                    <a16:creationId xmlns:a16="http://schemas.microsoft.com/office/drawing/2014/main" id="{5E1A86EF-B700-6AE6-D0B7-79C63B7489CC}"/>
                  </a:ext>
                </a:extLst>
              </p:cNvPr>
              <p:cNvCxnSpPr/>
              <p:nvPr/>
            </p:nvCxnSpPr>
            <p:spPr>
              <a:xfrm flipV="1">
                <a:off x="0" y="27295"/>
                <a:ext cx="0" cy="204717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19" name="Ευθύγραμμο βέλος σύνδεσης 18">
              <a:extLst>
                <a:ext uri="{FF2B5EF4-FFF2-40B4-BE49-F238E27FC236}">
                  <a16:creationId xmlns:a16="http://schemas.microsoft.com/office/drawing/2014/main" id="{C96B1D4F-02EE-42E7-90F5-7B5A580C089A}"/>
                </a:ext>
              </a:extLst>
            </p:cNvPr>
            <p:cNvCxnSpPr/>
            <p:nvPr/>
          </p:nvCxnSpPr>
          <p:spPr>
            <a:xfrm flipV="1">
              <a:off x="1924050" y="2753698"/>
              <a:ext cx="1064260" cy="63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Ευθύγραμμο βέλος σύνδεσης 19">
              <a:extLst>
                <a:ext uri="{FF2B5EF4-FFF2-40B4-BE49-F238E27FC236}">
                  <a16:creationId xmlns:a16="http://schemas.microsoft.com/office/drawing/2014/main" id="{554B83A6-2017-A945-1762-2286A47B3C21}"/>
                </a:ext>
              </a:extLst>
            </p:cNvPr>
            <p:cNvCxnSpPr/>
            <p:nvPr/>
          </p:nvCxnSpPr>
          <p:spPr>
            <a:xfrm flipH="1">
              <a:off x="1937385" y="2841771"/>
              <a:ext cx="1009650" cy="133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719976F-FADE-0C95-7308-45752EFEA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55AB1D-D573-872F-742A-A033B34FE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l-GR" altLang="el-G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788EE3-B8FD-3531-9581-CD6A6F974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7896"/>
            <a:ext cx="184731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94874C-8305-4805-6B95-3575EBB79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14D31E-E473-56F0-48BB-C97C8C290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923" y="3721888"/>
            <a:ext cx="6850013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l-GR" altLang="el-GR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Αν ανταλλάξουν, αυξάνονται οι πιθανότητες να  έχουν σημεία τομής που να τους/τις συνδέουν και να κάνουν ομάδα η οποία θα λειτουργεί ως δίχτυ ασφαλείας ( ‘</a:t>
            </a:r>
            <a:r>
              <a:rPr kumimoji="0" lang="en-US" altLang="el-GR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safe net</a:t>
            </a:r>
            <a:r>
              <a:rPr kumimoji="0" lang="el-GR" altLang="el-GR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’ ) και πρωτογενούς πρόληψης </a:t>
            </a:r>
            <a:endPara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D2D849-8676-51E8-AB71-9218FC563A30}"/>
              </a:ext>
            </a:extLst>
          </p:cNvPr>
          <p:cNvSpPr txBox="1"/>
          <p:nvPr/>
        </p:nvSpPr>
        <p:spPr>
          <a:xfrm>
            <a:off x="4289773" y="1222423"/>
            <a:ext cx="7899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/>
              <a:t>Προϋπόθεση για την αποδοχή της ταυτότητας/ετερότητας του/της καθενός/-μιας</a:t>
            </a:r>
          </a:p>
          <a:p>
            <a:r>
              <a:rPr lang="el-GR"/>
              <a:t>είναι να είναι ‘ανοικτός/-ή’ στον/στην άλλον/άλλη.</a:t>
            </a:r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3667E795-ED5E-BCC4-6778-CA346A716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362" y="2491658"/>
            <a:ext cx="7207337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l-GR" altLang="el-GR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el-GR" altLang="el-GR">
                <a:ea typeface="Calibri" panose="020F0502020204030204" pitchFamily="34" charset="0"/>
                <a:cs typeface="Times New Roman" panose="02020603050405020304" pitchFamily="18" charset="0"/>
              </a:rPr>
              <a:t>ν ‘α</a:t>
            </a:r>
            <a:r>
              <a:rPr kumimoji="0" lang="el-GR" altLang="el-GR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νοίξουν’ </a:t>
            </a:r>
            <a:r>
              <a:rPr lang="el-GR" altLang="el-GR">
                <a:ea typeface="Calibri" panose="020F0502020204030204" pitchFamily="34" charset="0"/>
                <a:cs typeface="Times New Roman" panose="02020603050405020304" pitchFamily="18" charset="0"/>
              </a:rPr>
              <a:t>οι ταυτότητες των ατόμων </a:t>
            </a:r>
            <a:r>
              <a:rPr kumimoji="0" lang="el-GR" altLang="el-GR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ανταλλάσσουν (‘πλουτίζουν’) </a:t>
            </a:r>
            <a:endPara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31" name="Ομάδα 30">
            <a:extLst>
              <a:ext uri="{FF2B5EF4-FFF2-40B4-BE49-F238E27FC236}">
                <a16:creationId xmlns:a16="http://schemas.microsoft.com/office/drawing/2014/main" id="{35050BB1-1BD4-C37A-2052-4B3AECD40A72}"/>
              </a:ext>
            </a:extLst>
          </p:cNvPr>
          <p:cNvGrpSpPr/>
          <p:nvPr/>
        </p:nvGrpSpPr>
        <p:grpSpPr>
          <a:xfrm>
            <a:off x="728712" y="5477830"/>
            <a:ext cx="915035" cy="819785"/>
            <a:chOff x="1295400" y="4558030"/>
            <a:chExt cx="915035" cy="819785"/>
          </a:xfrm>
        </p:grpSpPr>
        <p:sp>
          <p:nvSpPr>
            <p:cNvPr id="32" name="Ορθογώνιο 31">
              <a:extLst>
                <a:ext uri="{FF2B5EF4-FFF2-40B4-BE49-F238E27FC236}">
                  <a16:creationId xmlns:a16="http://schemas.microsoft.com/office/drawing/2014/main" id="{CE73E010-2B5A-C609-83EE-58CB1230DAB2}"/>
                </a:ext>
              </a:extLst>
            </p:cNvPr>
            <p:cNvSpPr/>
            <p:nvPr/>
          </p:nvSpPr>
          <p:spPr>
            <a:xfrm>
              <a:off x="1783080" y="4958715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  <p:sp>
          <p:nvSpPr>
            <p:cNvPr id="33" name="Ορθογώνιο 32">
              <a:extLst>
                <a:ext uri="{FF2B5EF4-FFF2-40B4-BE49-F238E27FC236}">
                  <a16:creationId xmlns:a16="http://schemas.microsoft.com/office/drawing/2014/main" id="{430E9C33-0BF9-5C75-760E-EC9FB63A2E6A}"/>
                </a:ext>
              </a:extLst>
            </p:cNvPr>
            <p:cNvSpPr/>
            <p:nvPr/>
          </p:nvSpPr>
          <p:spPr>
            <a:xfrm>
              <a:off x="1452880" y="4718685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  <p:sp>
          <p:nvSpPr>
            <p:cNvPr id="34" name="Ορθογώνιο 33">
              <a:extLst>
                <a:ext uri="{FF2B5EF4-FFF2-40B4-BE49-F238E27FC236}">
                  <a16:creationId xmlns:a16="http://schemas.microsoft.com/office/drawing/2014/main" id="{62BCD335-5514-E91E-5335-212F221534AA}"/>
                </a:ext>
              </a:extLst>
            </p:cNvPr>
            <p:cNvSpPr/>
            <p:nvPr/>
          </p:nvSpPr>
          <p:spPr>
            <a:xfrm>
              <a:off x="1537335" y="5105400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  <p:sp>
          <p:nvSpPr>
            <p:cNvPr id="35" name="Ορθογώνιο 34">
              <a:extLst>
                <a:ext uri="{FF2B5EF4-FFF2-40B4-BE49-F238E27FC236}">
                  <a16:creationId xmlns:a16="http://schemas.microsoft.com/office/drawing/2014/main" id="{44959B0E-0E17-FF07-C7B9-4E42699AFF34}"/>
                </a:ext>
              </a:extLst>
            </p:cNvPr>
            <p:cNvSpPr/>
            <p:nvPr/>
          </p:nvSpPr>
          <p:spPr>
            <a:xfrm>
              <a:off x="1924050" y="4736465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  <p:sp>
          <p:nvSpPr>
            <p:cNvPr id="36" name="Ορθογώνιο 35">
              <a:extLst>
                <a:ext uri="{FF2B5EF4-FFF2-40B4-BE49-F238E27FC236}">
                  <a16:creationId xmlns:a16="http://schemas.microsoft.com/office/drawing/2014/main" id="{DE8F0070-CFA1-8747-EA1F-EF513887F0EA}"/>
                </a:ext>
              </a:extLst>
            </p:cNvPr>
            <p:cNvSpPr/>
            <p:nvPr/>
          </p:nvSpPr>
          <p:spPr>
            <a:xfrm>
              <a:off x="1295400" y="4863465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  <p:sp>
          <p:nvSpPr>
            <p:cNvPr id="37" name="Ορθογώνιο 36">
              <a:extLst>
                <a:ext uri="{FF2B5EF4-FFF2-40B4-BE49-F238E27FC236}">
                  <a16:creationId xmlns:a16="http://schemas.microsoft.com/office/drawing/2014/main" id="{AC650346-57C2-D21A-8C63-03F4D5AA814E}"/>
                </a:ext>
              </a:extLst>
            </p:cNvPr>
            <p:cNvSpPr/>
            <p:nvPr/>
          </p:nvSpPr>
          <p:spPr>
            <a:xfrm>
              <a:off x="1693545" y="4558030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</p:grpSp>
      <p:sp>
        <p:nvSpPr>
          <p:cNvPr id="38" name="Βέλος: Δεξιό 37">
            <a:extLst>
              <a:ext uri="{FF2B5EF4-FFF2-40B4-BE49-F238E27FC236}">
                <a16:creationId xmlns:a16="http://schemas.microsoft.com/office/drawing/2014/main" id="{42D17E2D-05A0-F914-944E-9DCD78D6937D}"/>
              </a:ext>
            </a:extLst>
          </p:cNvPr>
          <p:cNvSpPr/>
          <p:nvPr/>
        </p:nvSpPr>
        <p:spPr>
          <a:xfrm>
            <a:off x="1845941" y="5878515"/>
            <a:ext cx="442595" cy="2055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39" name="Ομάδα 38">
            <a:extLst>
              <a:ext uri="{FF2B5EF4-FFF2-40B4-BE49-F238E27FC236}">
                <a16:creationId xmlns:a16="http://schemas.microsoft.com/office/drawing/2014/main" id="{955C4DD0-22BE-9C2F-038E-E806DC5E2C97}"/>
              </a:ext>
            </a:extLst>
          </p:cNvPr>
          <p:cNvGrpSpPr/>
          <p:nvPr/>
        </p:nvGrpSpPr>
        <p:grpSpPr>
          <a:xfrm>
            <a:off x="2438825" y="5501007"/>
            <a:ext cx="915035" cy="819785"/>
            <a:chOff x="1295400" y="4558030"/>
            <a:chExt cx="915035" cy="819785"/>
          </a:xfrm>
        </p:grpSpPr>
        <p:sp>
          <p:nvSpPr>
            <p:cNvPr id="40" name="Ορθογώνιο 39">
              <a:extLst>
                <a:ext uri="{FF2B5EF4-FFF2-40B4-BE49-F238E27FC236}">
                  <a16:creationId xmlns:a16="http://schemas.microsoft.com/office/drawing/2014/main" id="{52094CCB-0F68-6BC0-FFDA-192ED078EF22}"/>
                </a:ext>
              </a:extLst>
            </p:cNvPr>
            <p:cNvSpPr/>
            <p:nvPr/>
          </p:nvSpPr>
          <p:spPr>
            <a:xfrm>
              <a:off x="1783080" y="4958715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  <p:sp>
          <p:nvSpPr>
            <p:cNvPr id="41" name="Ορθογώνιο 40">
              <a:extLst>
                <a:ext uri="{FF2B5EF4-FFF2-40B4-BE49-F238E27FC236}">
                  <a16:creationId xmlns:a16="http://schemas.microsoft.com/office/drawing/2014/main" id="{526D4AE2-4EC1-8236-B171-E7F50DE0C00B}"/>
                </a:ext>
              </a:extLst>
            </p:cNvPr>
            <p:cNvSpPr/>
            <p:nvPr/>
          </p:nvSpPr>
          <p:spPr>
            <a:xfrm>
              <a:off x="1452880" y="4718685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  <p:sp>
          <p:nvSpPr>
            <p:cNvPr id="42" name="Ορθογώνιο 41">
              <a:extLst>
                <a:ext uri="{FF2B5EF4-FFF2-40B4-BE49-F238E27FC236}">
                  <a16:creationId xmlns:a16="http://schemas.microsoft.com/office/drawing/2014/main" id="{2A3192E1-EC6D-2BDC-2B91-FCCF74749396}"/>
                </a:ext>
              </a:extLst>
            </p:cNvPr>
            <p:cNvSpPr/>
            <p:nvPr/>
          </p:nvSpPr>
          <p:spPr>
            <a:xfrm>
              <a:off x="1537335" y="5105400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  <p:sp>
          <p:nvSpPr>
            <p:cNvPr id="43" name="Ορθογώνιο 42">
              <a:extLst>
                <a:ext uri="{FF2B5EF4-FFF2-40B4-BE49-F238E27FC236}">
                  <a16:creationId xmlns:a16="http://schemas.microsoft.com/office/drawing/2014/main" id="{583C50ED-6CDB-8090-ACA0-A543C002F15C}"/>
                </a:ext>
              </a:extLst>
            </p:cNvPr>
            <p:cNvSpPr/>
            <p:nvPr/>
          </p:nvSpPr>
          <p:spPr>
            <a:xfrm>
              <a:off x="1924050" y="4736465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  <p:sp>
          <p:nvSpPr>
            <p:cNvPr id="44" name="Ορθογώνιο 43">
              <a:extLst>
                <a:ext uri="{FF2B5EF4-FFF2-40B4-BE49-F238E27FC236}">
                  <a16:creationId xmlns:a16="http://schemas.microsoft.com/office/drawing/2014/main" id="{9E353763-8C86-7F34-E0B8-096E41648B40}"/>
                </a:ext>
              </a:extLst>
            </p:cNvPr>
            <p:cNvSpPr/>
            <p:nvPr/>
          </p:nvSpPr>
          <p:spPr>
            <a:xfrm>
              <a:off x="1295400" y="4863465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  <p:sp>
          <p:nvSpPr>
            <p:cNvPr id="45" name="Ορθογώνιο 44">
              <a:extLst>
                <a:ext uri="{FF2B5EF4-FFF2-40B4-BE49-F238E27FC236}">
                  <a16:creationId xmlns:a16="http://schemas.microsoft.com/office/drawing/2014/main" id="{CC4DE23B-91F5-0A4A-AC49-CC1FCE2D1469}"/>
                </a:ext>
              </a:extLst>
            </p:cNvPr>
            <p:cNvSpPr/>
            <p:nvPr/>
          </p:nvSpPr>
          <p:spPr>
            <a:xfrm>
              <a:off x="1693545" y="4558030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</p:grpSp>
      <p:grpSp>
        <p:nvGrpSpPr>
          <p:cNvPr id="46" name="Ομάδα 45">
            <a:extLst>
              <a:ext uri="{FF2B5EF4-FFF2-40B4-BE49-F238E27FC236}">
                <a16:creationId xmlns:a16="http://schemas.microsoft.com/office/drawing/2014/main" id="{50E3A6FC-F5A3-C49F-1ED6-ABB4368A3FE4}"/>
              </a:ext>
            </a:extLst>
          </p:cNvPr>
          <p:cNvGrpSpPr/>
          <p:nvPr/>
        </p:nvGrpSpPr>
        <p:grpSpPr>
          <a:xfrm>
            <a:off x="5009353" y="5509579"/>
            <a:ext cx="915035" cy="819785"/>
            <a:chOff x="1295400" y="4558030"/>
            <a:chExt cx="915035" cy="819785"/>
          </a:xfrm>
        </p:grpSpPr>
        <p:sp>
          <p:nvSpPr>
            <p:cNvPr id="47" name="Ορθογώνιο 46">
              <a:extLst>
                <a:ext uri="{FF2B5EF4-FFF2-40B4-BE49-F238E27FC236}">
                  <a16:creationId xmlns:a16="http://schemas.microsoft.com/office/drawing/2014/main" id="{982BACF1-2EB6-D360-BE1C-47936279E5F9}"/>
                </a:ext>
              </a:extLst>
            </p:cNvPr>
            <p:cNvSpPr/>
            <p:nvPr/>
          </p:nvSpPr>
          <p:spPr>
            <a:xfrm>
              <a:off x="1783080" y="4958715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  <p:sp>
          <p:nvSpPr>
            <p:cNvPr id="48" name="Ορθογώνιο 47">
              <a:extLst>
                <a:ext uri="{FF2B5EF4-FFF2-40B4-BE49-F238E27FC236}">
                  <a16:creationId xmlns:a16="http://schemas.microsoft.com/office/drawing/2014/main" id="{C9264B25-37DE-A50A-A73F-4062A204005D}"/>
                </a:ext>
              </a:extLst>
            </p:cNvPr>
            <p:cNvSpPr/>
            <p:nvPr/>
          </p:nvSpPr>
          <p:spPr>
            <a:xfrm>
              <a:off x="1452880" y="4718685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  <p:sp>
          <p:nvSpPr>
            <p:cNvPr id="49" name="Ορθογώνιο 48">
              <a:extLst>
                <a:ext uri="{FF2B5EF4-FFF2-40B4-BE49-F238E27FC236}">
                  <a16:creationId xmlns:a16="http://schemas.microsoft.com/office/drawing/2014/main" id="{4FF87C39-D820-2431-8B3D-FAB84C329568}"/>
                </a:ext>
              </a:extLst>
            </p:cNvPr>
            <p:cNvSpPr/>
            <p:nvPr/>
          </p:nvSpPr>
          <p:spPr>
            <a:xfrm>
              <a:off x="1537335" y="5105400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  <p:sp>
          <p:nvSpPr>
            <p:cNvPr id="50" name="Ορθογώνιο 49">
              <a:extLst>
                <a:ext uri="{FF2B5EF4-FFF2-40B4-BE49-F238E27FC236}">
                  <a16:creationId xmlns:a16="http://schemas.microsoft.com/office/drawing/2014/main" id="{E2C348DA-8E2A-AE43-D6BB-5105AFA596B6}"/>
                </a:ext>
              </a:extLst>
            </p:cNvPr>
            <p:cNvSpPr/>
            <p:nvPr/>
          </p:nvSpPr>
          <p:spPr>
            <a:xfrm>
              <a:off x="1924050" y="4736465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  <p:sp>
          <p:nvSpPr>
            <p:cNvPr id="51" name="Ορθογώνιο 50">
              <a:extLst>
                <a:ext uri="{FF2B5EF4-FFF2-40B4-BE49-F238E27FC236}">
                  <a16:creationId xmlns:a16="http://schemas.microsoft.com/office/drawing/2014/main" id="{570D4211-7499-574A-B246-9B098E30B20D}"/>
                </a:ext>
              </a:extLst>
            </p:cNvPr>
            <p:cNvSpPr/>
            <p:nvPr/>
          </p:nvSpPr>
          <p:spPr>
            <a:xfrm>
              <a:off x="1295400" y="4863465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  <p:sp>
          <p:nvSpPr>
            <p:cNvPr id="52" name="Ορθογώνιο 51">
              <a:extLst>
                <a:ext uri="{FF2B5EF4-FFF2-40B4-BE49-F238E27FC236}">
                  <a16:creationId xmlns:a16="http://schemas.microsoft.com/office/drawing/2014/main" id="{502C0CC3-8CAC-BD67-B933-C1657A809320}"/>
                </a:ext>
              </a:extLst>
            </p:cNvPr>
            <p:cNvSpPr/>
            <p:nvPr/>
          </p:nvSpPr>
          <p:spPr>
            <a:xfrm>
              <a:off x="1693545" y="4558030"/>
              <a:ext cx="286385" cy="27241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l-GR"/>
            </a:p>
          </p:txBody>
        </p:sp>
      </p:grpSp>
      <p:sp>
        <p:nvSpPr>
          <p:cNvPr id="54" name="Rectangle 25">
            <a:extLst>
              <a:ext uri="{FF2B5EF4-FFF2-40B4-BE49-F238E27FC236}">
                <a16:creationId xmlns:a16="http://schemas.microsoft.com/office/drawing/2014/main" id="{A95EE19C-0459-70B7-634E-440F7EFE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5358" y="5352221"/>
            <a:ext cx="5657645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l-GR" altLang="el-GR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Η ομάδα δεσμεύεται να υλοποιήσει έργο με σκοπό να φτάσει … κάπου.</a:t>
            </a:r>
            <a:endPara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5" name="Βέλος: Δεξιό 54">
            <a:extLst>
              <a:ext uri="{FF2B5EF4-FFF2-40B4-BE49-F238E27FC236}">
                <a16:creationId xmlns:a16="http://schemas.microsoft.com/office/drawing/2014/main" id="{987B39A6-8588-B9CF-EBC4-B608E7528913}"/>
              </a:ext>
            </a:extLst>
          </p:cNvPr>
          <p:cNvSpPr/>
          <p:nvPr/>
        </p:nvSpPr>
        <p:spPr>
          <a:xfrm>
            <a:off x="4461652" y="5874633"/>
            <a:ext cx="442595" cy="2055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6" name="Rectangle 25">
            <a:extLst>
              <a:ext uri="{FF2B5EF4-FFF2-40B4-BE49-F238E27FC236}">
                <a16:creationId xmlns:a16="http://schemas.microsoft.com/office/drawing/2014/main" id="{0587A96E-F3C9-984F-D418-5A9F4A955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855" y="5420054"/>
            <a:ext cx="1810490" cy="75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l-GR" altLang="el-GR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…………</a:t>
            </a:r>
            <a:endParaRPr kumimoji="0" lang="el-GR" altLang="el-GR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14" name="Ομάδα 13">
            <a:extLst>
              <a:ext uri="{FF2B5EF4-FFF2-40B4-BE49-F238E27FC236}">
                <a16:creationId xmlns:a16="http://schemas.microsoft.com/office/drawing/2014/main" id="{CA1500AA-5C3C-9FA0-13D3-AA60446033B0}"/>
              </a:ext>
            </a:extLst>
          </p:cNvPr>
          <p:cNvGrpSpPr/>
          <p:nvPr/>
        </p:nvGrpSpPr>
        <p:grpSpPr>
          <a:xfrm>
            <a:off x="0" y="249422"/>
            <a:ext cx="12192000" cy="2249232"/>
            <a:chOff x="0" y="5831840"/>
            <a:chExt cx="12192000" cy="2249232"/>
          </a:xfrm>
        </p:grpSpPr>
        <p:sp>
          <p:nvSpPr>
            <p:cNvPr id="22" name="Rectangle 4">
              <a:extLst>
                <a:ext uri="{FF2B5EF4-FFF2-40B4-BE49-F238E27FC236}">
                  <a16:creationId xmlns:a16="http://schemas.microsoft.com/office/drawing/2014/main" id="{74F0DD7B-EC31-3ABC-E0E6-CCF24C6E0EE7}"/>
                </a:ext>
              </a:extLst>
            </p:cNvPr>
            <p:cNvSpPr/>
            <p:nvPr/>
          </p:nvSpPr>
          <p:spPr>
            <a:xfrm>
              <a:off x="0" y="5831840"/>
              <a:ext cx="12192000" cy="607060"/>
            </a:xfrm>
            <a:prstGeom prst="rect">
              <a:avLst/>
            </a:prstGeom>
            <a:solidFill>
              <a:srgbClr val="0054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29" name="Εικόνα 28">
              <a:extLst>
                <a:ext uri="{FF2B5EF4-FFF2-40B4-BE49-F238E27FC236}">
                  <a16:creationId xmlns:a16="http://schemas.microsoft.com/office/drawing/2014/main" id="{BBF21476-6D9E-00AF-0BE5-5B276DC92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9" y="5851030"/>
              <a:ext cx="1697214" cy="449460"/>
            </a:xfrm>
            <a:prstGeom prst="rect">
              <a:avLst/>
            </a:prstGeom>
            <a:effectLst/>
          </p:spPr>
        </p:pic>
        <p:pic>
          <p:nvPicPr>
            <p:cNvPr id="53" name="Εικόνα 52">
              <a:extLst>
                <a:ext uri="{FF2B5EF4-FFF2-40B4-BE49-F238E27FC236}">
                  <a16:creationId xmlns:a16="http://schemas.microsoft.com/office/drawing/2014/main" id="{888C4360-7D2E-BFC9-4DC1-2755FA4BF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769" y="7454550"/>
              <a:ext cx="721355" cy="626522"/>
            </a:xfrm>
            <a:prstGeom prst="rect">
              <a:avLst/>
            </a:prstGeom>
          </p:spPr>
        </p:pic>
      </p:grpSp>
      <p:pic>
        <p:nvPicPr>
          <p:cNvPr id="58" name="Θέση εικόνας 11">
            <a:extLst>
              <a:ext uri="{FF2B5EF4-FFF2-40B4-BE49-F238E27FC236}">
                <a16:creationId xmlns:a16="http://schemas.microsoft.com/office/drawing/2014/main" id="{0B0B57D9-3472-F4CC-BD8A-87FED033C8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649" y="1075355"/>
            <a:ext cx="1941299" cy="3444906"/>
          </a:xfrm>
          <a:prstGeom prst="rect">
            <a:avLst/>
          </a:prstGeom>
        </p:spPr>
      </p:pic>
      <p:sp>
        <p:nvSpPr>
          <p:cNvPr id="59" name="Θέση αριθμού διαφάνειας 58">
            <a:extLst>
              <a:ext uri="{FF2B5EF4-FFF2-40B4-BE49-F238E27FC236}">
                <a16:creationId xmlns:a16="http://schemas.microsoft.com/office/drawing/2014/main" id="{1285F502-8EAE-C352-BD79-0F0F86B16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25</a:t>
            </a:fld>
            <a:endParaRPr lang="id-ID"/>
          </a:p>
        </p:txBody>
      </p:sp>
      <p:pic>
        <p:nvPicPr>
          <p:cNvPr id="62" name="Εικόνα 61">
            <a:extLst>
              <a:ext uri="{FF2B5EF4-FFF2-40B4-BE49-F238E27FC236}">
                <a16:creationId xmlns:a16="http://schemas.microsoft.com/office/drawing/2014/main" id="{1AED09F4-42BC-4826-94B8-8C2673BB68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33" y="254601"/>
            <a:ext cx="2037408" cy="5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1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/>
        </p:nvSpPr>
        <p:spPr>
          <a:xfrm>
            <a:off x="-1" y="6244059"/>
            <a:ext cx="12170055" cy="607060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98" y="6322859"/>
            <a:ext cx="1741960" cy="449460"/>
          </a:xfrm>
          <a:prstGeom prst="rect">
            <a:avLst/>
          </a:prstGeom>
          <a:effectLst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8093D8-294F-B12B-9964-AC3B93AAB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677" y="20053"/>
            <a:ext cx="4519562" cy="61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E9995E-569B-8A0D-1ED8-8B6EC915EBF1}"/>
              </a:ext>
            </a:extLst>
          </p:cNvPr>
          <p:cNvSpPr txBox="1"/>
          <p:nvPr/>
        </p:nvSpPr>
        <p:spPr>
          <a:xfrm>
            <a:off x="3042094" y="290843"/>
            <a:ext cx="474389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Επίπεδα σχέσεων στη σχολική τάξη:</a:t>
            </a:r>
          </a:p>
          <a:p>
            <a:r>
              <a:rPr lang="el-GR" dirty="0"/>
              <a:t>Ζευγάρι</a:t>
            </a:r>
          </a:p>
          <a:p>
            <a:r>
              <a:rPr lang="el-GR" dirty="0"/>
              <a:t>Τετράδα (ομάδα)</a:t>
            </a:r>
          </a:p>
          <a:p>
            <a:r>
              <a:rPr lang="el-GR" dirty="0"/>
              <a:t>Ολομέλεια τάξης</a:t>
            </a:r>
          </a:p>
          <a:p>
            <a:endParaRPr lang="el-GR" dirty="0"/>
          </a:p>
          <a:p>
            <a:r>
              <a:rPr lang="el-GR" dirty="0"/>
              <a:t>Το άτομο αναφέρεται στον διπλανό</a:t>
            </a:r>
          </a:p>
          <a:p>
            <a:r>
              <a:rPr lang="el-GR" dirty="0"/>
              <a:t>του.</a:t>
            </a:r>
          </a:p>
          <a:p>
            <a:endParaRPr lang="el-GR" dirty="0"/>
          </a:p>
          <a:p>
            <a:r>
              <a:rPr lang="el-GR" dirty="0"/>
              <a:t>Το ζευγάρι αναφέρεται στην τετράδα</a:t>
            </a:r>
          </a:p>
          <a:p>
            <a:endParaRPr lang="el-GR" dirty="0"/>
          </a:p>
          <a:p>
            <a:r>
              <a:rPr lang="el-GR" dirty="0"/>
              <a:t>Η ομάδα (τετράδα) αναφέρεται στην</a:t>
            </a:r>
          </a:p>
          <a:p>
            <a:r>
              <a:rPr lang="el-GR" dirty="0"/>
              <a:t>ολομέλεια.</a:t>
            </a:r>
          </a:p>
          <a:p>
            <a:endParaRPr lang="el-GR" dirty="0"/>
          </a:p>
          <a:p>
            <a:r>
              <a:rPr lang="el-GR" dirty="0"/>
              <a:t>Κάθε διεργασία ‘κλείνει΄ στην </a:t>
            </a:r>
          </a:p>
          <a:p>
            <a:r>
              <a:rPr lang="el-GR" dirty="0"/>
              <a:t>ολομέλεια (τη συλλογικότητα της</a:t>
            </a:r>
          </a:p>
          <a:p>
            <a:r>
              <a:rPr lang="el-GR" dirty="0"/>
              <a:t>τάξης) </a:t>
            </a:r>
          </a:p>
          <a:p>
            <a:endParaRPr lang="el-GR" dirty="0"/>
          </a:p>
        </p:txBody>
      </p:sp>
      <p:pic>
        <p:nvPicPr>
          <p:cNvPr id="4" name="Θέση περιεχομένου 3" descr="Κοινότητα, Πλήθος, Ομάδα, Άνδρας">
            <a:extLst>
              <a:ext uri="{FF2B5EF4-FFF2-40B4-BE49-F238E27FC236}">
                <a16:creationId xmlns:a16="http://schemas.microsoft.com/office/drawing/2014/main" id="{E5F9FA16-C1B2-830E-BB70-4130BE9499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4012" y="5092157"/>
            <a:ext cx="3567364" cy="1748590"/>
          </a:xfrm>
        </p:spPr>
      </p:pic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E249DE4E-ACA0-92A4-80F0-0F44C2FF2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26</a:t>
            </a:fld>
            <a:endParaRPr lang="id-ID"/>
          </a:p>
        </p:txBody>
      </p:sp>
      <p:pic>
        <p:nvPicPr>
          <p:cNvPr id="3" name="Εικόνα 2" descr="Γένος, Τάξη, Εκπαίδευση, Προπονητής">
            <a:extLst>
              <a:ext uri="{FF2B5EF4-FFF2-40B4-BE49-F238E27FC236}">
                <a16:creationId xmlns:a16="http://schemas.microsoft.com/office/drawing/2014/main" id="{AE5D61D1-5AC1-8A29-552A-AF8D92FC1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12" y="1623767"/>
            <a:ext cx="3010549" cy="223737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414628CC-619E-45A6-A1F9-6205F84BCD7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06" y="6322859"/>
            <a:ext cx="1760494" cy="4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03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94" y="1540904"/>
            <a:ext cx="7646892" cy="381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7594" y="1124008"/>
            <a:ext cx="265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/>
              <a:t>Μέσα στη σχολική τάξη…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2722715" y="5589241"/>
            <a:ext cx="7927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/>
              <a:t>Πηγή διαφάνειας: ΕΠΙΜΟΡΦΩΤΙΚΟ ΥΛΙΚΟ Θέματα αξιοποίησης της ομάδας στην σχολική τάξη, ΠΑΙΔΑΓΩΓΙΚΟ ΙΝΣΤΙΤΟΥΤΟ, Σεπτέμβριος 2011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63900" y="327239"/>
            <a:ext cx="6969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spc="300">
                <a:ea typeface="Lato Heavy" panose="020F0502020204030203" pitchFamily="34" charset="0"/>
                <a:cs typeface="Lato Heavy" panose="020F0502020204030203" pitchFamily="34" charset="0"/>
              </a:rPr>
              <a:t>Η Σχολική Τάξη στο Αειφόρο Σχολείο</a:t>
            </a:r>
            <a:r>
              <a:rPr lang="en-US" sz="2800" spc="300"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endParaRPr lang="id-ID" sz="2800" spc="300"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0" y="6250940"/>
            <a:ext cx="12192000" cy="607060"/>
            <a:chOff x="0" y="5876573"/>
            <a:chExt cx="12192000" cy="607060"/>
          </a:xfrm>
        </p:grpSpPr>
        <p:sp>
          <p:nvSpPr>
            <p:cNvPr id="11" name="Rectangle 4"/>
            <p:cNvSpPr/>
            <p:nvPr/>
          </p:nvSpPr>
          <p:spPr>
            <a:xfrm>
              <a:off x="0" y="5876573"/>
              <a:ext cx="12192000" cy="607060"/>
            </a:xfrm>
            <a:prstGeom prst="rect">
              <a:avLst/>
            </a:prstGeom>
            <a:solidFill>
              <a:srgbClr val="0054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2" name="Εικόνα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401" y="5911188"/>
              <a:ext cx="1697214" cy="449460"/>
            </a:xfrm>
            <a:prstGeom prst="rect">
              <a:avLst/>
            </a:prstGeom>
            <a:effectLst/>
          </p:spPr>
        </p:pic>
      </p:grp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D9DCD51C-1159-4547-8667-3BBB4CE630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177" y="6283136"/>
            <a:ext cx="1995977" cy="55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72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Θέση εικόνας 9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00694" y="1181621"/>
            <a:ext cx="2491306" cy="3777633"/>
          </a:xfrm>
          <a:prstGeom prst="rect">
            <a:avLst/>
          </a:prstGeom>
        </p:spPr>
      </p:pic>
      <p:pic>
        <p:nvPicPr>
          <p:cNvPr id="1026" name="Picture 2" descr="مدل 3D Iceberg 3D">
            <a:extLst>
              <a:ext uri="{FF2B5EF4-FFF2-40B4-BE49-F238E27FC236}">
                <a16:creationId xmlns:a16="http://schemas.microsoft.com/office/drawing/2014/main" id="{CA9212A0-30FD-66A5-9ABA-C46252F47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4" y="0"/>
            <a:ext cx="6250940" cy="625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9" name="Μοντέλο 3D 8" descr="Ocean Freighter">
                <a:extLst>
                  <a:ext uri="{FF2B5EF4-FFF2-40B4-BE49-F238E27FC236}">
                    <a16:creationId xmlns:a16="http://schemas.microsoft.com/office/drawing/2014/main" id="{84085E78-9D45-B84A-D5BF-30DD7E9B753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1976227"/>
                  </p:ext>
                </p:extLst>
              </p:nvPr>
            </p:nvGraphicFramePr>
            <p:xfrm>
              <a:off x="-181919" y="1827381"/>
              <a:ext cx="2364558" cy="167827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364558" cy="1678275"/>
                    </a:xfrm>
                    <a:prstGeom prst="rect">
                      <a:avLst/>
                    </a:prstGeom>
                  </am3d:spPr>
                  <am3d:camera>
                    <am3d:pos x="0" y="0" z="539717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749" d="1000000"/>
                    <am3d:preTrans dx="0" dy="-7294635" dz="526086"/>
                    <am3d:scale>
                      <am3d:sx n="1000000" d="1000000"/>
                      <am3d:sy n="1000000" d="1000000"/>
                      <am3d:sz n="1000000" d="1000000"/>
                    </am3d:scale>
                    <am3d:rot ax="118991" ay="2130163" az="6912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47508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Μοντέλο 3D 8" descr="Ocean Freighter">
                <a:extLst>
                  <a:ext uri="{FF2B5EF4-FFF2-40B4-BE49-F238E27FC236}">
                    <a16:creationId xmlns:a16="http://schemas.microsoft.com/office/drawing/2014/main" id="{84085E78-9D45-B84A-D5BF-30DD7E9B75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81919" y="1827381"/>
                <a:ext cx="2364558" cy="1678275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DF1FBCE-0CE4-12C2-86E9-C6271A36D2A6}"/>
              </a:ext>
            </a:extLst>
          </p:cNvPr>
          <p:cNvSpPr txBox="1"/>
          <p:nvPr/>
        </p:nvSpPr>
        <p:spPr>
          <a:xfrm>
            <a:off x="6320287" y="363574"/>
            <a:ext cx="3206763" cy="621163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Ο </a:t>
            </a:r>
            <a:r>
              <a:rPr lang="en-US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‘</a:t>
            </a:r>
            <a:r>
              <a:rPr lang="el-GR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Τιτανικός</a:t>
            </a:r>
            <a:r>
              <a:rPr lang="en-US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’</a:t>
            </a:r>
            <a:r>
              <a:rPr lang="el-GR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δεν εφάρμοσε σωστά τα πρωτόκολλα και βυθίστηκε. Ωστόσο το κυρίως ‘σώμα’ του παγόβουνου είναι κάτω από την επιφάνεια, ‘δεν φαίνεται’.</a:t>
            </a:r>
            <a:r>
              <a:rPr lang="el-GR" kern="1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l-GR">
              <a:latin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Η </a:t>
            </a:r>
            <a:r>
              <a:rPr lang="el-GR" sz="1800" b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πρωτογενής πρόληψη </a:t>
            </a:r>
            <a:r>
              <a:rPr lang="el-GR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στην οποία εντάσσεται το σχολικό κλίμα είναι το κυρίως, όχι και τόσο ευδιάκριτο, ‘σώμα’ της αντιμετώπισης της </a:t>
            </a:r>
            <a:r>
              <a:rPr lang="el-GR" sz="1800" kern="10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ενδοσχολικής</a:t>
            </a:r>
            <a:r>
              <a:rPr lang="el-GR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βίας και του εκφοβισμού. </a:t>
            </a:r>
            <a:endParaRPr lang="el-GR">
              <a:latin typeface="Calibri"/>
              <a:ea typeface="Calibri" panose="020F0502020204030204" pitchFamily="34" charset="0"/>
              <a:cs typeface="Calibri" panose="020F050202020403020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Η </a:t>
            </a:r>
            <a:r>
              <a:rPr lang="el-GR" sz="1800" b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δευτερογενής</a:t>
            </a:r>
            <a:r>
              <a:rPr lang="el-GR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είναι η επαγρύπνηση</a:t>
            </a:r>
            <a:r>
              <a:rPr lang="el-GR" kern="100">
                <a:latin typeface="Calibri"/>
                <a:ea typeface="Calibri" panose="020F0502020204030204" pitchFamily="34" charset="0"/>
                <a:cs typeface="Times New Roman"/>
              </a:rPr>
              <a:t>,</a:t>
            </a:r>
            <a:r>
              <a:rPr lang="el-GR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τα πρωτόκολλα επιφυλακής και έγκαιρης προειδοποίησης, αλλά και τα δίχτυα προστασίας (ομάδες) που ‘χτίζονται’ στην πρωτογενή πρόληψη.</a:t>
            </a:r>
            <a:r>
              <a:rPr lang="el-GR" kern="1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l-GR">
              <a:cs typeface="Calibri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8148CEAD-EC1B-7AAC-F3CB-DB0F3154FEB2}"/>
              </a:ext>
            </a:extLst>
          </p:cNvPr>
          <p:cNvSpPr/>
          <p:nvPr/>
        </p:nvSpPr>
        <p:spPr>
          <a:xfrm>
            <a:off x="-1" y="6244059"/>
            <a:ext cx="12170055" cy="607060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F44A81DD-1DCC-9A15-CD24-17D22B128C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98" y="6322859"/>
            <a:ext cx="1741960" cy="449460"/>
          </a:xfrm>
          <a:prstGeom prst="rect">
            <a:avLst/>
          </a:prstGeom>
          <a:effectLst/>
        </p:spPr>
      </p:pic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8C3D970E-3FEC-A83E-B403-B4A6E751D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28</a:t>
            </a:fld>
            <a:endParaRPr lang="id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9E84A2-9186-34E0-819A-40B85ACE1807}"/>
              </a:ext>
            </a:extLst>
          </p:cNvPr>
          <p:cNvSpPr txBox="1"/>
          <p:nvPr/>
        </p:nvSpPr>
        <p:spPr>
          <a:xfrm>
            <a:off x="293914" y="363574"/>
            <a:ext cx="5613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/>
              <a:t>‘μεταφορά’ από το ‘</a:t>
            </a:r>
            <a:r>
              <a:rPr lang="el-GR" b="1" dirty="0"/>
              <a:t>μοντέλο του παγόβουνου</a:t>
            </a:r>
            <a:r>
              <a:rPr lang="el-GR" dirty="0"/>
              <a:t>’ του </a:t>
            </a:r>
            <a:r>
              <a:rPr lang="en-US" dirty="0"/>
              <a:t>Schein</a:t>
            </a:r>
            <a:endParaRPr lang="el-GR" dirty="0"/>
          </a:p>
          <a:p>
            <a:pPr algn="ctr"/>
            <a:r>
              <a:rPr lang="el-GR" dirty="0"/>
              <a:t>αναφορικά με την </a:t>
            </a:r>
            <a:r>
              <a:rPr lang="el-GR" dirty="0" err="1"/>
              <a:t>οργανωσιακή</a:t>
            </a:r>
            <a:r>
              <a:rPr lang="el-GR" dirty="0"/>
              <a:t> κουλτούρα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87F3E926-7E4A-4E37-8425-BF1B2E8D236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02" y="6302941"/>
            <a:ext cx="1862030" cy="52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64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Ομάδα 1">
            <a:extLst>
              <a:ext uri="{FF2B5EF4-FFF2-40B4-BE49-F238E27FC236}">
                <a16:creationId xmlns:a16="http://schemas.microsoft.com/office/drawing/2014/main" id="{B4E36912-61D7-6466-9CFA-CA79BC7E6C25}"/>
              </a:ext>
            </a:extLst>
          </p:cNvPr>
          <p:cNvGrpSpPr/>
          <p:nvPr/>
        </p:nvGrpSpPr>
        <p:grpSpPr>
          <a:xfrm>
            <a:off x="0" y="6259345"/>
            <a:ext cx="12192000" cy="607060"/>
            <a:chOff x="0" y="5831840"/>
            <a:chExt cx="9624848" cy="607060"/>
          </a:xfrm>
        </p:grpSpPr>
        <p:sp>
          <p:nvSpPr>
            <p:cNvPr id="13" name="Rectangle 4"/>
            <p:cNvSpPr/>
            <p:nvPr/>
          </p:nvSpPr>
          <p:spPr>
            <a:xfrm>
              <a:off x="0" y="5831840"/>
              <a:ext cx="9624848" cy="607060"/>
            </a:xfrm>
            <a:prstGeom prst="rect">
              <a:avLst/>
            </a:prstGeom>
            <a:solidFill>
              <a:srgbClr val="0054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4" name="Εικόνα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80" y="5911188"/>
              <a:ext cx="1697214" cy="449460"/>
            </a:xfrm>
            <a:prstGeom prst="rect">
              <a:avLst/>
            </a:prstGeom>
            <a:effectLst/>
          </p:spPr>
        </p:pic>
      </p:grp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5D241FC-F63F-5630-A8C9-DDE9660EA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45" y="175037"/>
            <a:ext cx="6835316" cy="30194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5ECBC6-892C-5BDF-4726-FF1ADAF8398D}"/>
              </a:ext>
            </a:extLst>
          </p:cNvPr>
          <p:cNvSpPr txBox="1"/>
          <p:nvPr/>
        </p:nvSpPr>
        <p:spPr>
          <a:xfrm>
            <a:off x="311345" y="3429000"/>
            <a:ext cx="11060605" cy="226773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kern="100">
                <a:latin typeface="Calibri"/>
                <a:ea typeface="Calibri" panose="020F0502020204030204" pitchFamily="34" charset="0"/>
                <a:cs typeface="Times New Roman"/>
              </a:rPr>
              <a:t>Όλοι </a:t>
            </a:r>
            <a:r>
              <a:rPr lang="el-GR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ανήκουν σε </a:t>
            </a:r>
            <a:r>
              <a:rPr lang="el-GR" sz="1800" b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μικρές ομάδες έργου με ρόλους</a:t>
            </a:r>
            <a:r>
              <a:rPr lang="el-GR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.</a:t>
            </a:r>
            <a:r>
              <a:rPr lang="el-GR" kern="1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l-GR">
              <a:latin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Όλες οι ομάδες έχουν </a:t>
            </a:r>
            <a:r>
              <a:rPr lang="el-GR" sz="1800" b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κοινό στόχο</a:t>
            </a:r>
            <a:r>
              <a:rPr lang="el-GR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. </a:t>
            </a:r>
            <a:endParaRPr lang="el-GR">
              <a:latin typeface="Calibri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Σύνδεση όλων με </a:t>
            </a:r>
            <a:r>
              <a:rPr lang="el-GR" sz="1800" b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κοινό όραμα </a:t>
            </a:r>
            <a:r>
              <a:rPr lang="el-GR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(ανοιχτό, σύγχρονο). </a:t>
            </a:r>
            <a:endParaRPr lang="el-GR">
              <a:latin typeface="Calibri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Η ομάδα θα είναι αυτή που θα πρέπει να έχει </a:t>
            </a:r>
            <a:r>
              <a:rPr lang="el-GR" sz="1800" b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ψυχική ανθεκτικότητα </a:t>
            </a:r>
            <a:r>
              <a:rPr lang="el-GR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για να αποτελεί το </a:t>
            </a:r>
            <a:r>
              <a:rPr lang="el-GR" sz="1800" b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δίχτυ προστασίας</a:t>
            </a:r>
            <a:r>
              <a:rPr lang="el-GR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. </a:t>
            </a:r>
            <a:endParaRPr lang="el-GR">
              <a:latin typeface="Calibri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Χωρίς όραμα δεν υπάρχει </a:t>
            </a:r>
            <a:r>
              <a:rPr lang="el-GR" sz="1800" b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δέσμευση</a:t>
            </a:r>
            <a:r>
              <a:rPr lang="el-GR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για την επίτευξη έργου και αν δεν υπάρχει ρόλος εμπλοκής σε έργο δεν υπάρχει νόημα συμμετοχής σε ομάδα.</a:t>
            </a:r>
            <a:endParaRPr lang="el-GR">
              <a:latin typeface="Calibri"/>
              <a:cs typeface="Times New Roman"/>
            </a:endParaRPr>
          </a:p>
        </p:txBody>
      </p:sp>
      <p:pic>
        <p:nvPicPr>
          <p:cNvPr id="3" name="Εικόνα 2" descr="Σχολείο Του Χωριού, Μιανμάρ">
            <a:extLst>
              <a:ext uri="{FF2B5EF4-FFF2-40B4-BE49-F238E27FC236}">
                <a16:creationId xmlns:a16="http://schemas.microsoft.com/office/drawing/2014/main" id="{05F2C5DF-4482-3579-A85E-DEB542B4E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2289" y="1453816"/>
            <a:ext cx="2697079" cy="269707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B1FC308-2D6C-41A0-9C96-D5AEBE583E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178" y="6338693"/>
            <a:ext cx="1707394" cy="47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94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γραμματοσειρά, γραφικά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68382231-C6E0-B652-8126-AFA870F428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1" y="108843"/>
            <a:ext cx="2466975" cy="650151"/>
          </a:xfrm>
          <a:prstGeom prst="rect">
            <a:avLst/>
          </a:prstGeom>
        </p:spPr>
      </p:pic>
      <p:sp>
        <p:nvSpPr>
          <p:cNvPr id="4" name="Οβάλ 3">
            <a:extLst>
              <a:ext uri="{FF2B5EF4-FFF2-40B4-BE49-F238E27FC236}">
                <a16:creationId xmlns:a16="http://schemas.microsoft.com/office/drawing/2014/main" id="{94F5AFD7-6D9E-DF90-8CF5-D5B89456BD87}"/>
              </a:ext>
            </a:extLst>
          </p:cNvPr>
          <p:cNvSpPr/>
          <p:nvPr/>
        </p:nvSpPr>
        <p:spPr>
          <a:xfrm>
            <a:off x="1146830" y="1595132"/>
            <a:ext cx="4023893" cy="310147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l-GR" sz="2800" b="1" dirty="0">
                <a:cs typeface="Calibri"/>
              </a:rPr>
              <a:t>Θετικό Σχολικό κλίμα</a:t>
            </a:r>
          </a:p>
        </p:txBody>
      </p:sp>
      <p:sp>
        <p:nvSpPr>
          <p:cNvPr id="6" name="Θέση κειμένου 5">
            <a:extLst>
              <a:ext uri="{FF2B5EF4-FFF2-40B4-BE49-F238E27FC236}">
                <a16:creationId xmlns:a16="http://schemas.microsoft.com/office/drawing/2014/main" id="{E06DD0DC-7554-6554-21FC-D1FF03973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9597" y="5679658"/>
            <a:ext cx="7333497" cy="823912"/>
          </a:xfrm>
        </p:spPr>
        <p:txBody>
          <a:bodyPr>
            <a:normAutofit/>
          </a:bodyPr>
          <a:lstStyle/>
          <a:p>
            <a:pPr algn="ctr"/>
            <a:r>
              <a:rPr lang="el-GR" dirty="0">
                <a:ea typeface="Calibri"/>
                <a:cs typeface="Calibri"/>
              </a:rPr>
              <a:t>Γράψτε την πρώτη λέξη που σας έρχεται στο μυαλό όταν ακούτε «θετικό σχολικό κλίμα»</a:t>
            </a:r>
          </a:p>
          <a:p>
            <a:endParaRPr lang="el-GR" dirty="0">
              <a:ea typeface="Calibri"/>
              <a:cs typeface="Calibri"/>
            </a:endParaRPr>
          </a:p>
        </p:txBody>
      </p:sp>
      <p:pic>
        <p:nvPicPr>
          <p:cNvPr id="11" name="Εικόνα 10" descr="Free students children back to school illustration">
            <a:extLst>
              <a:ext uri="{FF2B5EF4-FFF2-40B4-BE49-F238E27FC236}">
                <a16:creationId xmlns:a16="http://schemas.microsoft.com/office/drawing/2014/main" id="{0D4768B2-AD48-2050-B601-DC9151E5E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3288" y="4337383"/>
            <a:ext cx="3118185" cy="2233864"/>
          </a:xfrm>
          <a:prstGeom prst="rect">
            <a:avLst/>
          </a:prstGeom>
        </p:spPr>
      </p:pic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69199C7F-F9B2-2C3F-F735-D683D955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3</a:t>
            </a:fld>
            <a:endParaRPr lang="id-ID"/>
          </a:p>
        </p:txBody>
      </p:sp>
      <p:graphicFrame>
        <p:nvGraphicFramePr>
          <p:cNvPr id="5" name="Διάγραμμα 4">
            <a:extLst>
              <a:ext uri="{FF2B5EF4-FFF2-40B4-BE49-F238E27FC236}">
                <a16:creationId xmlns:a16="http://schemas.microsoft.com/office/drawing/2014/main" id="{9755DADA-B1E8-1B58-CCC7-7C9CB15BE7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0302512"/>
              </p:ext>
            </p:extLst>
          </p:nvPr>
        </p:nvGraphicFramePr>
        <p:xfrm>
          <a:off x="5344885" y="1225804"/>
          <a:ext cx="5294086" cy="3617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Εικόνα 7">
            <a:extLst>
              <a:ext uri="{FF2B5EF4-FFF2-40B4-BE49-F238E27FC236}">
                <a16:creationId xmlns:a16="http://schemas.microsoft.com/office/drawing/2014/main" id="{D614BB12-E7D5-4611-B752-191CC61122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821" y="136525"/>
            <a:ext cx="2786300" cy="78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85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D3834164-C84B-150E-B770-A8695D2E07CB}"/>
              </a:ext>
            </a:extLst>
          </p:cNvPr>
          <p:cNvGrpSpPr/>
          <p:nvPr/>
        </p:nvGrpSpPr>
        <p:grpSpPr>
          <a:xfrm>
            <a:off x="0" y="6265646"/>
            <a:ext cx="6004034" cy="607060"/>
            <a:chOff x="0" y="6265646"/>
            <a:chExt cx="6004034" cy="607060"/>
          </a:xfrm>
        </p:grpSpPr>
        <p:sp>
          <p:nvSpPr>
            <p:cNvPr id="13" name="Rectangle 4"/>
            <p:cNvSpPr/>
            <p:nvPr/>
          </p:nvSpPr>
          <p:spPr>
            <a:xfrm>
              <a:off x="0" y="6265646"/>
              <a:ext cx="6004034" cy="607060"/>
            </a:xfrm>
            <a:prstGeom prst="rect">
              <a:avLst/>
            </a:prstGeom>
            <a:solidFill>
              <a:srgbClr val="0054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4" name="Εικόνα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227" y="6348771"/>
              <a:ext cx="1697214" cy="449460"/>
            </a:xfrm>
            <a:prstGeom prst="rect">
              <a:avLst/>
            </a:prstGeom>
            <a:effectLst/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6274297-FA31-29B0-BFB8-4DB3429C8A6C}"/>
              </a:ext>
            </a:extLst>
          </p:cNvPr>
          <p:cNvSpPr txBox="1"/>
          <p:nvPr/>
        </p:nvSpPr>
        <p:spPr>
          <a:xfrm>
            <a:off x="120731" y="-388"/>
            <a:ext cx="7654063" cy="65523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GR" sz="1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ΛΕΞΕΙΣ – ΕΝΝΟΙΕΣ ΚΛΕΙΔΙΑ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600" b="1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ψυχικά ανθεκτική κοινότητα</a:t>
            </a:r>
            <a:endParaRPr lang="el-GR" sz="1600" kern="1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600" b="1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θετική</a:t>
            </a:r>
            <a:r>
              <a:rPr lang="el-GR" sz="16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ψυχολογία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6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*</a:t>
            </a:r>
            <a:r>
              <a:rPr lang="el-GR" sz="1600" b="1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συστημική</a:t>
            </a:r>
            <a:r>
              <a:rPr lang="el-GR" sz="16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προσέγγιση του σχολείου ως σχολική κοινότητα – </a:t>
            </a:r>
            <a:r>
              <a:rPr lang="el-GR" sz="1600" b="1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πρακτική του σχολείου</a:t>
            </a:r>
            <a:endParaRPr lang="el-GR" sz="1600" kern="1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6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η </a:t>
            </a:r>
            <a:r>
              <a:rPr lang="el-GR" sz="1600" b="1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κοινωνική και συναισθηματική διάσταση της μάθησης</a:t>
            </a:r>
            <a:r>
              <a:rPr lang="el-GR" sz="16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(σημαίνει ότι δεν είναι προτεραιότητα η γνωστική μάθηση)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6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συναισθηματικό αναλυτικό πρόγραμμα – </a:t>
            </a:r>
            <a:r>
              <a:rPr lang="en-US" sz="1600" b="1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emotional curriculum</a:t>
            </a:r>
            <a:endParaRPr lang="el-GR" sz="1600" kern="1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6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*</a:t>
            </a:r>
            <a:r>
              <a:rPr lang="el-GR" sz="1600" b="1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ταυτότητα</a:t>
            </a:r>
            <a:r>
              <a:rPr lang="el-GR" sz="16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(προσωπική και κοινωνική) – αυτογνωσία – αυτοαντίληψη</a:t>
            </a:r>
            <a:r>
              <a:rPr lang="el-GR" sz="1600" kern="100" dirty="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6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ρύθμιση </a:t>
            </a:r>
            <a:r>
              <a:rPr lang="el-GR" sz="1600" b="1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συναισθημάτων</a:t>
            </a:r>
            <a:endParaRPr lang="el-GR" sz="1600" kern="1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6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διαχείριση του </a:t>
            </a:r>
            <a:r>
              <a:rPr lang="el-GR" sz="1600" b="1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στρες</a:t>
            </a:r>
            <a:r>
              <a:rPr lang="el-GR" sz="1600" kern="100" dirty="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l-G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6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*</a:t>
            </a:r>
            <a:r>
              <a:rPr lang="el-GR" sz="1600" b="1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διαχείριση</a:t>
            </a:r>
            <a:r>
              <a:rPr lang="el-GR" sz="16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- επίλυση </a:t>
            </a:r>
            <a:r>
              <a:rPr lang="el-GR" sz="1600" b="1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συγκρούσεων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6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*</a:t>
            </a:r>
            <a:r>
              <a:rPr lang="el-GR" sz="1600" b="1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ετερότητα</a:t>
            </a:r>
            <a:r>
              <a:rPr lang="el-GR" sz="1600" b="1" kern="100" dirty="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l-GR" sz="16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6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*</a:t>
            </a:r>
            <a:r>
              <a:rPr lang="el-GR" sz="1600" b="1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αξίες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6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*αίσθηση του </a:t>
            </a:r>
            <a:r>
              <a:rPr lang="el-GR" sz="1600" b="1" kern="1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ανήκειν</a:t>
            </a:r>
            <a:r>
              <a:rPr lang="el-GR" sz="16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– </a:t>
            </a:r>
            <a:r>
              <a:rPr lang="el-GR" sz="1600" b="1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σύνδεση σε κοινό έργο</a:t>
            </a:r>
            <a:endParaRPr lang="el-GR" sz="1600" kern="1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6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Άνοιγμα και σύνδεση του σχολείου με την </a:t>
            </a:r>
            <a:r>
              <a:rPr lang="el-GR" sz="1600" b="1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κοινότητα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sz="1600" kern="1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6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(*) η συν-ύπαρξη στην κοινότητα είναι πρωτίστως ζήτημα ενεργού </a:t>
            </a:r>
            <a:r>
              <a:rPr lang="el-GR" sz="1600" kern="1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πολιτειότητας</a:t>
            </a:r>
            <a:r>
              <a:rPr lang="el-GR" sz="16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και όχι απλά ζήτημα υποχρεώσεων και δικαιωμάτων.</a:t>
            </a:r>
          </a:p>
        </p:txBody>
      </p:sp>
      <p:pic>
        <p:nvPicPr>
          <p:cNvPr id="5" name="Θέση εικόνας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8738" y="0"/>
            <a:ext cx="4513262" cy="6858000"/>
          </a:xfr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2A7ED8CD-3CE8-417B-937D-E52B96CF38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646" y="6344801"/>
            <a:ext cx="1697215" cy="47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21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FDF63318-3EB6-6784-22B2-29C27B92CCF9}"/>
              </a:ext>
            </a:extLst>
          </p:cNvPr>
          <p:cNvGrpSpPr/>
          <p:nvPr/>
        </p:nvGrpSpPr>
        <p:grpSpPr>
          <a:xfrm>
            <a:off x="118613" y="81886"/>
            <a:ext cx="2362200" cy="1088668"/>
            <a:chOff x="0" y="-8730"/>
            <a:chExt cx="3417013" cy="1574800"/>
          </a:xfrm>
        </p:grpSpPr>
        <p:sp>
          <p:nvSpPr>
            <p:cNvPr id="4" name="Ορθογώνιο 3">
              <a:extLst>
                <a:ext uri="{FF2B5EF4-FFF2-40B4-BE49-F238E27FC236}">
                  <a16:creationId xmlns:a16="http://schemas.microsoft.com/office/drawing/2014/main" id="{2EB8B6C6-3F84-B72C-35CF-4A1783A36E36}"/>
                </a:ext>
              </a:extLst>
            </p:cNvPr>
            <p:cNvSpPr/>
            <p:nvPr/>
          </p:nvSpPr>
          <p:spPr>
            <a:xfrm>
              <a:off x="0" y="-8730"/>
              <a:ext cx="3417013" cy="1574800"/>
            </a:xfrm>
            <a:prstGeom prst="rect">
              <a:avLst/>
            </a:prstGeom>
            <a:solidFill>
              <a:srgbClr val="00548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5" name="Εικόνα 4">
              <a:extLst>
                <a:ext uri="{FF2B5EF4-FFF2-40B4-BE49-F238E27FC236}">
                  <a16:creationId xmlns:a16="http://schemas.microsoft.com/office/drawing/2014/main" id="{B1648C3B-525E-AF98-C153-274AFDBC7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08" y="445539"/>
              <a:ext cx="2574165" cy="681696"/>
            </a:xfrm>
            <a:prstGeom prst="rect">
              <a:avLst/>
            </a:prstGeom>
            <a:effectLst/>
          </p:spPr>
        </p:pic>
      </p:grpSp>
      <p:sp>
        <p:nvSpPr>
          <p:cNvPr id="10" name="Rectangle 6">
            <a:extLst>
              <a:ext uri="{FF2B5EF4-FFF2-40B4-BE49-F238E27FC236}">
                <a16:creationId xmlns:a16="http://schemas.microsoft.com/office/drawing/2014/main" id="{F171F364-2EDE-D8D0-0D90-AB5D66B0B683}"/>
              </a:ext>
            </a:extLst>
          </p:cNvPr>
          <p:cNvSpPr/>
          <p:nvPr/>
        </p:nvSpPr>
        <p:spPr>
          <a:xfrm>
            <a:off x="3904405" y="484763"/>
            <a:ext cx="7477735" cy="4745605"/>
          </a:xfrm>
          <a:prstGeom prst="rect">
            <a:avLst/>
          </a:prstGeom>
          <a:solidFill>
            <a:srgbClr val="00548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lang="id-ID" sz="2000" dirty="0" err="1">
                <a:solidFill>
                  <a:schemeClr val="bg1"/>
                </a:solidFill>
                <a:cs typeface="Calibri"/>
              </a:rPr>
              <a:t>Ονομάζομ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αι 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Κάρμεν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 και 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είμ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αι 15 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χρονών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. 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Πηγ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α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ίνω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 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στη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 Γ'  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Γυμν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α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σίου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. Τα 3 χρόνια που είμαι στο Γυμνάσιο κάθομαι μόνη μου και μέσα στην τάξη και στα διαλείμματα. </a:t>
            </a:r>
            <a:r>
              <a:rPr lang="el-GR" sz="2000" dirty="0">
                <a:solidFill>
                  <a:schemeClr val="bg1"/>
                </a:solidFill>
                <a:cs typeface="Calibri"/>
              </a:rPr>
              <a:t>Μερικές φορές παίζω με τα αγόρια ποδόσφαιρο.</a:t>
            </a:r>
          </a:p>
          <a:p>
            <a:pPr algn="ctr">
              <a:lnSpc>
                <a:spcPct val="150000"/>
              </a:lnSpc>
            </a:pPr>
            <a:r>
              <a:rPr lang="id-ID" sz="2000" dirty="0">
                <a:solidFill>
                  <a:schemeClr val="bg1"/>
                </a:solidFill>
                <a:cs typeface="Calibri"/>
              </a:rPr>
              <a:t>Τα κορίτσια της τάξης μου δεν μου μιλάνε και αποφεύγουν την παρέα μαζί μου. Πολλές φορές με κοροϊδεύουν για τον τρόπο που ντύνομαι και έχω κουρεμένα τα μαλλιά μου. 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Μι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α 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μέρ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α, 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μάλιστ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α, 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στις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 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του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α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λέτες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, 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άρχιζ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αν να 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μου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 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λένε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 "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Μη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 μας 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κοιτάς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!! 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Φύγε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 από 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δω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, 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λεσ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βία". </a:t>
            </a:r>
          </a:p>
          <a:p>
            <a:pPr algn="ctr">
              <a:lnSpc>
                <a:spcPct val="150000"/>
              </a:lnSpc>
            </a:pPr>
            <a:r>
              <a:rPr lang="id-ID" sz="2000" dirty="0" err="1">
                <a:solidFill>
                  <a:schemeClr val="bg1"/>
                </a:solidFill>
                <a:cs typeface="Calibri"/>
              </a:rPr>
              <a:t>Δε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 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θέλω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 να π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ηγ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α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ίνω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 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στο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 </a:t>
            </a:r>
            <a:r>
              <a:rPr lang="id-ID" sz="2000" dirty="0" err="1">
                <a:solidFill>
                  <a:schemeClr val="bg1"/>
                </a:solidFill>
                <a:cs typeface="Calibri"/>
              </a:rPr>
              <a:t>σχολείο</a:t>
            </a:r>
            <a:r>
              <a:rPr lang="id-ID" sz="2000" dirty="0">
                <a:solidFill>
                  <a:schemeClr val="bg1"/>
                </a:solidFill>
                <a:cs typeface="Calibri"/>
              </a:rPr>
              <a:t>...</a:t>
            </a:r>
          </a:p>
          <a:p>
            <a:pPr algn="ctr"/>
            <a:endParaRPr lang="id-ID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79D6BC3F-4172-66D9-39E1-2BC138AC5086}"/>
              </a:ext>
            </a:extLst>
          </p:cNvPr>
          <p:cNvSpPr/>
          <p:nvPr/>
        </p:nvSpPr>
        <p:spPr>
          <a:xfrm rot="-1560000">
            <a:off x="355082" y="2277380"/>
            <a:ext cx="2907631" cy="159418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cs typeface="Calibri"/>
              </a:rPr>
              <a:t>Πλατφόρμα καταγγελιών  </a:t>
            </a:r>
            <a:r>
              <a:rPr lang="el-GR" sz="1500" dirty="0">
                <a:solidFill>
                  <a:srgbClr val="202124"/>
                </a:solidFill>
                <a:ea typeface="+mn-lt"/>
                <a:cs typeface="+mn-lt"/>
              </a:rPr>
              <a:t>stop-</a:t>
            </a:r>
            <a:r>
              <a:rPr lang="el-GR" sz="1500" dirty="0">
                <a:solidFill>
                  <a:srgbClr val="040C28"/>
                </a:solidFill>
                <a:ea typeface="+mn-lt"/>
                <a:cs typeface="+mn-lt"/>
              </a:rPr>
              <a:t>bullying</a:t>
            </a:r>
            <a:r>
              <a:rPr lang="el-GR" sz="1500" dirty="0">
                <a:solidFill>
                  <a:srgbClr val="202124"/>
                </a:solidFill>
                <a:ea typeface="+mn-lt"/>
                <a:cs typeface="+mn-lt"/>
              </a:rPr>
              <a:t>.gov.gr.</a:t>
            </a:r>
          </a:p>
          <a:p>
            <a:pPr algn="ctr"/>
            <a:endParaRPr lang="el-GR" sz="1500" dirty="0">
              <a:solidFill>
                <a:srgbClr val="202124"/>
              </a:solidFill>
              <a:cs typeface="Calibri"/>
            </a:endParaRPr>
          </a:p>
        </p:txBody>
      </p:sp>
      <p:pic>
        <p:nvPicPr>
          <p:cNvPr id="13" name="Θέση εικόνας 3" descr="Εικόνα που περιέχει άτομο, ρουχισμός, άκρο, Αστράγαλος&#10;&#10;Περιγραφή που δημιουργήθηκε αυτόματα">
            <a:extLst>
              <a:ext uri="{FF2B5EF4-FFF2-40B4-BE49-F238E27FC236}">
                <a16:creationId xmlns:a16="http://schemas.microsoft.com/office/drawing/2014/main" id="{E1B8CCF9-54C7-7EE2-E825-7E764405D2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57979" y="5221297"/>
            <a:ext cx="1264119" cy="1640315"/>
          </a:xfrm>
        </p:spPr>
      </p:pic>
      <p:pic>
        <p:nvPicPr>
          <p:cNvPr id="15" name="Εικόνα 14" descr="Εικόνα που περιέχει κείμενο, γραμματοσειρά, γραφικά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FBE6EF03-82AF-92D5-40F4-98B03F2E2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405" y="4428205"/>
            <a:ext cx="1655128" cy="793093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D86BB6E7-3F9B-4A1A-AC81-28A84ECB89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4" y="5960741"/>
            <a:ext cx="2362200" cy="66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66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39988" y="2800350"/>
            <a:ext cx="2351814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3573536" y="163920"/>
            <a:ext cx="8460313" cy="6610822"/>
          </a:xfrm>
          <a:prstGeom prst="rect">
            <a:avLst/>
          </a:prstGeom>
          <a:solidFill>
            <a:srgbClr val="00548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5840" y="944727"/>
            <a:ext cx="8027640" cy="39759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Η Υπεύθυνη εκπαιδευτικός τ</a:t>
            </a:r>
            <a:r>
              <a:rPr lang="el-GR" sz="1700" dirty="0">
                <a:solidFill>
                  <a:schemeClr val="bg1"/>
                </a:solidFill>
                <a:ea typeface="Lato"/>
                <a:cs typeface="Lato"/>
              </a:rPr>
              <a:t>ου τμήματος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 γενικά οργανώνει τους/ις μαθητές/ήτριες σε ομάδες. Από τότε που αντιλήφθηκε την κατάσταση, προσπαθεί να οργανώσει την εργασία και τις ομάδες με τέτοιο τρόπο, ώστε να διευκολύνει την ενσωμάτωση της Κάρμεν. </a:t>
            </a:r>
            <a:r>
              <a:rPr lang="el-GR" sz="1700" dirty="0">
                <a:solidFill>
                  <a:schemeClr val="bg1"/>
                </a:solidFill>
                <a:ea typeface="Lato"/>
                <a:cs typeface="Lato"/>
              </a:rPr>
              <a:t>Ωστόσο, τα κορίτσια της τάξης δεν δίνουν ποτέ σημασία στις προτάσεις της Κάρμεν στην ομάδα.</a:t>
            </a:r>
            <a:endParaRPr lang="el-GR" dirty="0">
              <a:solidFill>
                <a:schemeClr val="bg1"/>
              </a:solidFill>
              <a:ea typeface="Lato"/>
              <a:cs typeface="Calibri" panose="020F0502020204030204"/>
            </a:endParaRPr>
          </a:p>
          <a:p>
            <a:pPr algn="just">
              <a:lnSpc>
                <a:spcPct val="150000"/>
              </a:lnSpc>
            </a:pP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Η Υπεύθυνη </a:t>
            </a:r>
            <a:r>
              <a:rPr lang="el-GR" sz="1700" dirty="0">
                <a:solidFill>
                  <a:schemeClr val="bg1"/>
                </a:solidFill>
                <a:ea typeface="Lato"/>
                <a:cs typeface="Lato"/>
              </a:rPr>
              <a:t>τμήματος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 κάλεσε αρκετές φορές όλους τους γονείς των παιδιών προκειμένου να συζητήσει το θέμα</a:t>
            </a:r>
            <a:r>
              <a:rPr lang="el-GR" sz="1700" dirty="0">
                <a:solidFill>
                  <a:schemeClr val="bg1"/>
                </a:solidFill>
                <a:ea typeface="Lato"/>
                <a:cs typeface="Lato"/>
              </a:rPr>
              <a:t>.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 </a:t>
            </a:r>
            <a:endParaRPr lang="el-GR" dirty="0">
              <a:solidFill>
                <a:schemeClr val="bg1"/>
              </a:solidFill>
              <a:ea typeface="Lato"/>
              <a:cs typeface="Calibri"/>
            </a:endParaRPr>
          </a:p>
          <a:p>
            <a:pPr algn="just">
              <a:lnSpc>
                <a:spcPct val="150000"/>
              </a:lnSpc>
            </a:pP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Η 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στάση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 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των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 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γονέων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 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ήτ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αν 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ότι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 τα 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κορίτσι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α π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ρέ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π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ει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 να 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κάνουν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 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ό,τι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 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θέλουν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 και 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δεν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 π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ρέ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π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ει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 να υπ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οχρεώνοντ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αι να 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κάνουν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 πα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ρέ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α 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με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 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κά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π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οιον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/α.</a:t>
            </a:r>
            <a:endParaRPr lang="el-GR" dirty="0">
              <a:solidFill>
                <a:schemeClr val="bg1"/>
              </a:solidFill>
              <a:ea typeface="Lato"/>
              <a:cs typeface="Calibri"/>
            </a:endParaRPr>
          </a:p>
          <a:p>
            <a:pPr algn="just">
              <a:lnSpc>
                <a:spcPct val="150000"/>
              </a:lnSpc>
            </a:pP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Η π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ρότ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α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σή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 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τους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 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είν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αι να α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λλάξει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 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τάξη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 ή α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κόμη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 και 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σχολείο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 η </a:t>
            </a:r>
            <a:r>
              <a:rPr lang="id-ID" sz="1700" dirty="0" err="1">
                <a:solidFill>
                  <a:schemeClr val="bg1"/>
                </a:solidFill>
                <a:ea typeface="Lato"/>
                <a:cs typeface="Lato"/>
              </a:rPr>
              <a:t>Κάρμεν</a:t>
            </a:r>
            <a:r>
              <a:rPr lang="id-ID" sz="1700" dirty="0">
                <a:solidFill>
                  <a:schemeClr val="bg1"/>
                </a:solidFill>
                <a:ea typeface="Lato"/>
                <a:cs typeface="Lato"/>
              </a:rPr>
              <a:t>.</a:t>
            </a:r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0870" y="305518"/>
            <a:ext cx="744648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d-ID" sz="2000" b="1" spc="300" dirty="0" err="1">
                <a:solidFill>
                  <a:schemeClr val="bg1"/>
                </a:solidFill>
                <a:latin typeface="Lato Heavy"/>
                <a:ea typeface="Lato Heavy" panose="020F0502020204030203" pitchFamily="34" charset="0"/>
                <a:cs typeface="Lato Heavy" panose="020F0502020204030203" pitchFamily="34" charset="0"/>
              </a:rPr>
              <a:t>Ενέργειες</a:t>
            </a:r>
            <a:r>
              <a:rPr lang="id-ID" sz="2000" b="1" spc="300" dirty="0">
                <a:solidFill>
                  <a:schemeClr val="bg1"/>
                </a:solidFill>
                <a:latin typeface="Lato Heavy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id-ID" sz="2000" b="1" spc="300" dirty="0" err="1">
                <a:solidFill>
                  <a:schemeClr val="bg1"/>
                </a:solidFill>
                <a:latin typeface="Lato Heavy"/>
                <a:ea typeface="Lato Heavy" panose="020F0502020204030203" pitchFamily="34" charset="0"/>
                <a:cs typeface="Lato Heavy" panose="020F0502020204030203" pitchFamily="34" charset="0"/>
              </a:rPr>
              <a:t>σχολείου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855590" y="781941"/>
            <a:ext cx="73113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Θέση εικόνας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944" y="1311214"/>
            <a:ext cx="3272287" cy="4317162"/>
          </a:xfrm>
        </p:spPr>
      </p:pic>
      <p:grpSp>
        <p:nvGrpSpPr>
          <p:cNvPr id="5" name="Ομάδα 4"/>
          <p:cNvGrpSpPr/>
          <p:nvPr/>
        </p:nvGrpSpPr>
        <p:grpSpPr>
          <a:xfrm>
            <a:off x="690113" y="91912"/>
            <a:ext cx="2362200" cy="1088668"/>
            <a:chOff x="0" y="-8730"/>
            <a:chExt cx="3417013" cy="1574800"/>
          </a:xfrm>
        </p:grpSpPr>
        <p:sp>
          <p:nvSpPr>
            <p:cNvPr id="15" name="Ορθογώνιο 14"/>
            <p:cNvSpPr/>
            <p:nvPr/>
          </p:nvSpPr>
          <p:spPr>
            <a:xfrm>
              <a:off x="0" y="-8730"/>
              <a:ext cx="3417013" cy="1574800"/>
            </a:xfrm>
            <a:prstGeom prst="rect">
              <a:avLst/>
            </a:prstGeom>
            <a:solidFill>
              <a:srgbClr val="00548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17" name="Εικόνα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08" y="445539"/>
              <a:ext cx="2574165" cy="681696"/>
            </a:xfrm>
            <a:prstGeom prst="rect">
              <a:avLst/>
            </a:prstGeom>
            <a:effectLst/>
          </p:spPr>
        </p:pic>
      </p:grpSp>
      <p:pic>
        <p:nvPicPr>
          <p:cNvPr id="2" name="Εικόνα 1" descr="Εικόνα που περιέχει κείμενο, γραμματοσειρά, γραφικά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344BF1F6-740E-1AF9-B847-E017BC827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6602" y="5202088"/>
            <a:ext cx="1875706" cy="1174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0EB494-95B8-628C-DD13-2865FAC1AB27}"/>
              </a:ext>
            </a:extLst>
          </p:cNvPr>
          <p:cNvSpPr txBox="1"/>
          <p:nvPr/>
        </p:nvSpPr>
        <p:spPr>
          <a:xfrm>
            <a:off x="8678174" y="6377796"/>
            <a:ext cx="32176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hlinkClick r:id="rId6"/>
              </a:rPr>
              <a:t>Πηγή</a:t>
            </a:r>
            <a:r>
              <a:rPr lang="en-US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: "I Am Not Scared" Project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32" y="5801125"/>
            <a:ext cx="1425895" cy="39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03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58777" y="171212"/>
            <a:ext cx="5310265" cy="1197139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/>
          <p:cNvSpPr/>
          <p:nvPr/>
        </p:nvSpPr>
        <p:spPr>
          <a:xfrm>
            <a:off x="7211019" y="3585486"/>
            <a:ext cx="3953434" cy="5062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d-ID" sz="2000">
              <a:solidFill>
                <a:schemeClr val="bg1">
                  <a:lumMod val="50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8885" y="404727"/>
            <a:ext cx="390336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l-GR" sz="2400" b="1" spc="300" dirty="0">
                <a:solidFill>
                  <a:schemeClr val="bg1"/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Μελέτη Περίπτωσης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953970" y="1545512"/>
            <a:ext cx="731130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Θέση περιεχομένου 8">
            <a:extLst>
              <a:ext uri="{FF2B5EF4-FFF2-40B4-BE49-F238E27FC236}">
                <a16:creationId xmlns:a16="http://schemas.microsoft.com/office/drawing/2014/main" id="{D9C6B6D1-CF86-C1F6-508C-024094740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9758" y="1919570"/>
            <a:ext cx="591352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l-GR" dirty="0">
                <a:ea typeface="Calibri"/>
                <a:cs typeface="Calibri"/>
              </a:rPr>
              <a:t>Το πρόβλημα εξακολουθεί να υφίσταται.</a:t>
            </a:r>
          </a:p>
          <a:p>
            <a:pPr marL="0" indent="0">
              <a:buNone/>
            </a:pPr>
            <a:r>
              <a:rPr lang="el-GR" dirty="0">
                <a:ea typeface="Calibri"/>
                <a:cs typeface="Calibri"/>
              </a:rPr>
              <a:t>Καλείσθε ως τετραμελής ομάδα από τη σχολική μονάδα να βοηθήσετε στην αντιμετώπιση της κατάστασης.</a:t>
            </a:r>
            <a:endParaRPr lang="el-GR" dirty="0">
              <a:cs typeface="Calibri"/>
            </a:endParaRPr>
          </a:p>
          <a:p>
            <a:r>
              <a:rPr lang="el-GR" dirty="0">
                <a:ea typeface="Calibri" panose="020F0502020204030204"/>
                <a:cs typeface="Calibri" panose="020F0502020204030204"/>
              </a:rPr>
              <a:t>Πώς θα διαχειριστείτε την κατάσταση;</a:t>
            </a:r>
          </a:p>
          <a:p>
            <a:r>
              <a:rPr lang="el-GR" dirty="0">
                <a:ea typeface="Calibri" panose="020F0502020204030204"/>
                <a:cs typeface="Calibri" panose="020F0502020204030204"/>
              </a:rPr>
              <a:t>Τι θα τους προτείνετε;</a:t>
            </a:r>
          </a:p>
          <a:p>
            <a:endParaRPr lang="el-GR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1" name="Rectangle 4"/>
          <p:cNvSpPr/>
          <p:nvPr/>
        </p:nvSpPr>
        <p:spPr>
          <a:xfrm>
            <a:off x="0" y="6250940"/>
            <a:ext cx="12192000" cy="607060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80" y="6292220"/>
            <a:ext cx="1697214" cy="449460"/>
          </a:xfrm>
          <a:prstGeom prst="rect">
            <a:avLst/>
          </a:prstGeom>
          <a:effectLst/>
        </p:spPr>
      </p:pic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2036C3C9-C3F3-42ED-0456-33DE36A05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33</a:t>
            </a:fld>
            <a:endParaRPr lang="id-ID"/>
          </a:p>
        </p:txBody>
      </p:sp>
      <p:pic>
        <p:nvPicPr>
          <p:cNvPr id="8" name="Θέση εικόνας 2">
            <a:extLst>
              <a:ext uri="{FF2B5EF4-FFF2-40B4-BE49-F238E27FC236}">
                <a16:creationId xmlns:a16="http://schemas.microsoft.com/office/drawing/2014/main" id="{95F041C7-6604-28E3-E5E2-C699F257A4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364" y="0"/>
            <a:ext cx="3953435" cy="528445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792BD397-7183-4744-A9BF-483ED6ADE5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50" y="6324391"/>
            <a:ext cx="1940831" cy="54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92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20445" y="2542664"/>
            <a:ext cx="902302" cy="962133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1533" y="4341664"/>
            <a:ext cx="902302" cy="962133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33685" y="2533738"/>
            <a:ext cx="902302" cy="962133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ectangle 8"/>
          <p:cNvSpPr/>
          <p:nvPr/>
        </p:nvSpPr>
        <p:spPr>
          <a:xfrm>
            <a:off x="6247053" y="4435609"/>
            <a:ext cx="902302" cy="962133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TextBox 9"/>
          <p:cNvSpPr txBox="1"/>
          <p:nvPr/>
        </p:nvSpPr>
        <p:spPr>
          <a:xfrm>
            <a:off x="927804" y="2731342"/>
            <a:ext cx="681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200" spc="3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01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6228" y="4530342"/>
            <a:ext cx="681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200" spc="3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02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83173" y="2722416"/>
            <a:ext cx="681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200" spc="3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03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70171" y="4624287"/>
            <a:ext cx="681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200" spc="3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04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03153" y="2788700"/>
            <a:ext cx="3129383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l-GR" sz="2000" b="1" spc="300">
                <a:solidFill>
                  <a:srgbClr val="000000"/>
                </a:solidFill>
                <a:latin typeface="Source Sans Pro"/>
                <a:ea typeface="Source Sans Pro Light"/>
              </a:rPr>
              <a:t>Πρόγραμμα </a:t>
            </a:r>
            <a:r>
              <a:rPr lang="en-US" sz="2000" b="1" spc="300">
                <a:solidFill>
                  <a:srgbClr val="000000"/>
                </a:solidFill>
                <a:latin typeface="Source Sans Pro"/>
                <a:ea typeface="+mn-lt"/>
                <a:cs typeface="+mn-lt"/>
              </a:rPr>
              <a:t>Olweus</a:t>
            </a:r>
            <a:r>
              <a:rPr lang="el-GR" sz="2000" b="1" spc="300">
                <a:solidFill>
                  <a:srgbClr val="000000"/>
                </a:solidFill>
                <a:latin typeface="Source Sans Pro"/>
                <a:ea typeface="+mn-lt"/>
                <a:cs typeface="+mn-lt"/>
              </a:rPr>
              <a:t> </a:t>
            </a:r>
            <a:endParaRPr lang="el-GR" sz="2000" b="1" spc="300">
              <a:solidFill>
                <a:srgbClr val="000000"/>
              </a:solidFill>
              <a:latin typeface="Source Sans Pro"/>
              <a:ea typeface="Source Sans Pro Light"/>
              <a:cs typeface="+mn-lt"/>
            </a:endParaRPr>
          </a:p>
          <a:p>
            <a:pPr algn="ctr"/>
            <a:r>
              <a:rPr lang="el-GR" sz="2000" b="1" spc="300">
                <a:solidFill>
                  <a:srgbClr val="000000"/>
                </a:solidFill>
                <a:latin typeface="Source Sans Pro"/>
                <a:ea typeface="+mn-lt"/>
                <a:cs typeface="+mn-lt"/>
              </a:rPr>
              <a:t>(Νορβηγία)</a:t>
            </a:r>
            <a:endParaRPr lang="el-GR" sz="2000" b="1" spc="300">
              <a:solidFill>
                <a:srgbClr val="000000"/>
              </a:solidFill>
              <a:latin typeface="Source Sans Pro"/>
              <a:ea typeface="Source Sans Pro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09858" y="4436483"/>
            <a:ext cx="2717412" cy="98488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l-GR" sz="2000" b="1" spc="300">
                <a:solidFill>
                  <a:srgbClr val="000000"/>
                </a:solidFill>
                <a:latin typeface="Source Sans Pro"/>
                <a:ea typeface="Source Sans Pro Light"/>
              </a:rPr>
              <a:t>Πρόγραμμα </a:t>
            </a:r>
            <a:r>
              <a:rPr lang="en-US" sz="2000" b="1" spc="300" err="1">
                <a:solidFill>
                  <a:srgbClr val="000000"/>
                </a:solidFill>
                <a:latin typeface="Source Sans Pro"/>
                <a:ea typeface="+mn-lt"/>
                <a:cs typeface="+mn-lt"/>
              </a:rPr>
              <a:t>KiVa</a:t>
            </a:r>
            <a:r>
              <a:rPr lang="el-GR" sz="2000" b="1" spc="300">
                <a:solidFill>
                  <a:srgbClr val="000000"/>
                </a:solidFill>
                <a:latin typeface="Source Sans Pro"/>
                <a:ea typeface="+mn-lt"/>
                <a:cs typeface="+mn-lt"/>
              </a:rPr>
              <a:t> </a:t>
            </a:r>
            <a:endParaRPr lang="el-GR" b="1">
              <a:latin typeface="Source Sans Pro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l-GR" sz="2000" b="1" spc="300">
                <a:solidFill>
                  <a:srgbClr val="000000"/>
                </a:solidFill>
                <a:latin typeface="Source Sans Pro"/>
                <a:ea typeface="+mn-lt"/>
                <a:cs typeface="+mn-lt"/>
              </a:rPr>
              <a:t>(Φιλανδία)</a:t>
            </a:r>
            <a:endParaRPr lang="el-GR" b="1">
              <a:latin typeface="Source Sans Pro"/>
              <a:ea typeface="Calibri" panose="020F0502020204030204"/>
              <a:cs typeface="Calibri" panose="020F0502020204030204"/>
            </a:endParaRPr>
          </a:p>
          <a:p>
            <a:endParaRPr lang="el-GR"/>
          </a:p>
        </p:txBody>
      </p:sp>
      <p:sp>
        <p:nvSpPr>
          <p:cNvPr id="16" name="TextBox 15"/>
          <p:cNvSpPr txBox="1"/>
          <p:nvPr/>
        </p:nvSpPr>
        <p:spPr>
          <a:xfrm>
            <a:off x="7332966" y="2483825"/>
            <a:ext cx="2932213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l-GR" sz="2000" b="1" spc="300">
                <a:solidFill>
                  <a:srgbClr val="000000"/>
                </a:solidFill>
                <a:latin typeface="Source Sans Pro"/>
                <a:ea typeface="Source Sans Pro Light"/>
              </a:rPr>
              <a:t>Πρόγραμμα </a:t>
            </a:r>
            <a:endParaRPr lang="id-ID" sz="2000" b="1" spc="300">
              <a:solidFill>
                <a:srgbClr val="000000"/>
              </a:solidFill>
              <a:latin typeface="Source Sans Pro"/>
              <a:ea typeface="Source Sans Pro Light"/>
            </a:endParaRPr>
          </a:p>
          <a:p>
            <a:pPr algn="ctr"/>
            <a:r>
              <a:rPr lang="el-GR" sz="2000" b="1" spc="300" err="1">
                <a:solidFill>
                  <a:srgbClr val="000000"/>
                </a:solidFill>
                <a:latin typeface="Source Sans Pro"/>
                <a:ea typeface="Source Sans Pro Light"/>
              </a:rPr>
              <a:t>Don't</a:t>
            </a:r>
            <a:r>
              <a:rPr lang="el-GR" sz="2000" b="1" spc="300">
                <a:solidFill>
                  <a:srgbClr val="000000"/>
                </a:solidFill>
                <a:latin typeface="Source Sans Pro"/>
                <a:ea typeface="Source Sans Pro Light"/>
              </a:rPr>
              <a:t> </a:t>
            </a:r>
            <a:r>
              <a:rPr lang="el-GR" sz="2000" b="1" spc="300" err="1">
                <a:solidFill>
                  <a:srgbClr val="000000"/>
                </a:solidFill>
                <a:latin typeface="Source Sans Pro"/>
                <a:ea typeface="Source Sans Pro Light"/>
              </a:rPr>
              <a:t>laugh</a:t>
            </a:r>
            <a:r>
              <a:rPr lang="el-GR" sz="2000" b="1" spc="300">
                <a:solidFill>
                  <a:srgbClr val="000000"/>
                </a:solidFill>
                <a:latin typeface="Source Sans Pro"/>
                <a:ea typeface="Source Sans Pro Light"/>
              </a:rPr>
              <a:t> </a:t>
            </a:r>
            <a:r>
              <a:rPr lang="el-GR" sz="2000" b="1" spc="300" err="1">
                <a:solidFill>
                  <a:srgbClr val="000000"/>
                </a:solidFill>
                <a:latin typeface="Source Sans Pro"/>
                <a:ea typeface="Source Sans Pro Light"/>
              </a:rPr>
              <a:t>at</a:t>
            </a:r>
            <a:r>
              <a:rPr lang="el-GR" sz="2000" b="1" spc="300">
                <a:solidFill>
                  <a:srgbClr val="000000"/>
                </a:solidFill>
                <a:latin typeface="Source Sans Pro"/>
                <a:ea typeface="Source Sans Pro Light"/>
              </a:rPr>
              <a:t> </a:t>
            </a:r>
            <a:r>
              <a:rPr lang="el-GR" sz="2000" b="1" spc="300" err="1">
                <a:solidFill>
                  <a:srgbClr val="000000"/>
                </a:solidFill>
                <a:latin typeface="Source Sans Pro"/>
                <a:ea typeface="Source Sans Pro Light"/>
              </a:rPr>
              <a:t>me</a:t>
            </a:r>
            <a:r>
              <a:rPr lang="el-GR" sz="2000" b="1" spc="300">
                <a:solidFill>
                  <a:srgbClr val="000000"/>
                </a:solidFill>
                <a:latin typeface="Source Sans Pro"/>
                <a:ea typeface="Source Sans Pro Light"/>
              </a:rPr>
              <a:t> </a:t>
            </a:r>
            <a:endParaRPr lang="id-ID" sz="2000" b="1" spc="300">
              <a:solidFill>
                <a:srgbClr val="000000"/>
              </a:solidFill>
              <a:latin typeface="Source Sans Pro"/>
              <a:ea typeface="Source Sans Pro Light"/>
            </a:endParaRPr>
          </a:p>
          <a:p>
            <a:pPr algn="ctr"/>
            <a:r>
              <a:rPr lang="en-US" sz="2000" b="1" spc="300">
                <a:solidFill>
                  <a:srgbClr val="000000"/>
                </a:solidFill>
                <a:latin typeface="Source Sans Pro"/>
                <a:ea typeface="Source Sans Pro Light"/>
              </a:rPr>
              <a:t>(</a:t>
            </a:r>
            <a:r>
              <a:rPr lang="el-GR" sz="2000" b="1" spc="300">
                <a:solidFill>
                  <a:srgbClr val="000000"/>
                </a:solidFill>
                <a:latin typeface="Source Sans Pro"/>
                <a:ea typeface="Source Sans Pro Light"/>
              </a:rPr>
              <a:t>ΗΠΑ)</a:t>
            </a:r>
            <a:endParaRPr lang="id-ID" sz="2000" b="1" spc="300">
              <a:solidFill>
                <a:srgbClr val="000000"/>
              </a:solidFill>
              <a:latin typeface="Source Sans Pro"/>
              <a:ea typeface="Source Sans Pro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48218" y="4532265"/>
            <a:ext cx="2941831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l-GR" sz="2000" b="1" spc="300">
                <a:solidFill>
                  <a:srgbClr val="000000"/>
                </a:solidFill>
                <a:latin typeface="Source Sans Pro"/>
                <a:ea typeface="Source Sans Pro Light"/>
              </a:rPr>
              <a:t>Πρόγραμμα </a:t>
            </a:r>
            <a:endParaRPr lang="el-GR" sz="2000">
              <a:latin typeface="Source Sans Pro"/>
              <a:ea typeface="Calibri"/>
              <a:cs typeface="Calibri"/>
            </a:endParaRPr>
          </a:p>
          <a:p>
            <a:pPr algn="ctr"/>
            <a:r>
              <a:rPr lang="el-GR" sz="2000" b="1" spc="300">
                <a:solidFill>
                  <a:srgbClr val="000000"/>
                </a:solidFill>
                <a:latin typeface="Source Sans Pro"/>
                <a:ea typeface="Source Sans Pro Light"/>
              </a:rPr>
              <a:t>"</a:t>
            </a:r>
            <a:r>
              <a:rPr lang="el-GR" sz="2000" b="1" spc="300" err="1">
                <a:solidFill>
                  <a:srgbClr val="000000"/>
                </a:solidFill>
                <a:latin typeface="Source Sans Pro"/>
                <a:ea typeface="Source Sans Pro Light"/>
              </a:rPr>
              <a:t>Bullying</a:t>
            </a:r>
            <a:r>
              <a:rPr lang="el-GR" sz="2000" b="1" spc="300">
                <a:solidFill>
                  <a:srgbClr val="000000"/>
                </a:solidFill>
                <a:latin typeface="Source Sans Pro"/>
                <a:ea typeface="Source Sans Pro Light"/>
              </a:rPr>
              <a:t> </a:t>
            </a:r>
            <a:r>
              <a:rPr lang="el-GR" sz="2000" b="1" spc="300" err="1">
                <a:solidFill>
                  <a:srgbClr val="000000"/>
                </a:solidFill>
                <a:latin typeface="Source Sans Pro"/>
                <a:ea typeface="Source Sans Pro Light"/>
              </a:rPr>
              <a:t>No</a:t>
            </a:r>
            <a:r>
              <a:rPr lang="el-GR" sz="2000" b="1" spc="300">
                <a:solidFill>
                  <a:srgbClr val="000000"/>
                </a:solidFill>
                <a:latin typeface="Source Sans Pro"/>
                <a:ea typeface="Source Sans Pro Light"/>
              </a:rPr>
              <a:t> </a:t>
            </a:r>
            <a:r>
              <a:rPr lang="el-GR" sz="2000" b="1" spc="300" err="1">
                <a:solidFill>
                  <a:srgbClr val="000000"/>
                </a:solidFill>
                <a:latin typeface="Source Sans Pro"/>
                <a:ea typeface="Source Sans Pro Light"/>
              </a:rPr>
              <a:t>Way</a:t>
            </a:r>
            <a:r>
              <a:rPr lang="en-US" sz="2000" b="1" spc="300">
                <a:solidFill>
                  <a:srgbClr val="000000"/>
                </a:solidFill>
                <a:latin typeface="Source Sans Pro"/>
                <a:ea typeface="Source Sans Pro Light"/>
              </a:rPr>
              <a:t>”</a:t>
            </a:r>
            <a:endParaRPr lang="el-GR" sz="2000" b="1" spc="300">
              <a:solidFill>
                <a:srgbClr val="000000"/>
              </a:solidFill>
              <a:latin typeface="Source Sans Pro"/>
              <a:ea typeface="Source Sans Pro Light"/>
            </a:endParaRPr>
          </a:p>
          <a:p>
            <a:pPr algn="ctr"/>
            <a:r>
              <a:rPr lang="en-US" sz="2000" b="1" spc="300">
                <a:solidFill>
                  <a:srgbClr val="000000"/>
                </a:solidFill>
                <a:latin typeface="Source Sans Pro"/>
                <a:ea typeface="Source Sans Pro Light"/>
              </a:rPr>
              <a:t> </a:t>
            </a:r>
            <a:r>
              <a:rPr lang="el-GR" sz="2000" b="1" spc="300">
                <a:solidFill>
                  <a:srgbClr val="000000"/>
                </a:solidFill>
                <a:latin typeface="Source Sans Pro"/>
                <a:ea typeface="Source Sans Pro Light"/>
              </a:rPr>
              <a:t>(Αυστραλία)</a:t>
            </a:r>
            <a:endParaRPr lang="id-ID" sz="2000" b="1" spc="300">
              <a:solidFill>
                <a:srgbClr val="000000"/>
              </a:solidFill>
              <a:latin typeface="Source Sans Pro"/>
              <a:ea typeface="Source Sans Pro Light" panose="020B0403030403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67868" y="426020"/>
            <a:ext cx="6989530" cy="193899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l-GR" sz="2800" spc="300">
              <a:solidFill>
                <a:srgbClr val="000000"/>
              </a:solidFill>
              <a:ea typeface="Lato Black"/>
              <a:cs typeface="Lato Black"/>
            </a:endParaRPr>
          </a:p>
          <a:p>
            <a:pPr algn="ctr"/>
            <a:r>
              <a:rPr lang="el-GR" sz="3200" spc="300">
                <a:solidFill>
                  <a:schemeClr val="accent2">
                    <a:lumMod val="75000"/>
                  </a:schemeClr>
                </a:solidFill>
                <a:ea typeface="Lato Black"/>
                <a:cs typeface="Lato Black"/>
              </a:rPr>
              <a:t>Το Σχολικό Κλίμα μέσα στα Προγράμματα Παρέμβασης</a:t>
            </a:r>
            <a:endParaRPr lang="el-GR" sz="3200">
              <a:solidFill>
                <a:schemeClr val="accent2">
                  <a:lumMod val="75000"/>
                </a:schemeClr>
              </a:solidFill>
              <a:ea typeface="Lato Black"/>
              <a:cs typeface="Lato Black"/>
            </a:endParaRPr>
          </a:p>
          <a:p>
            <a:endParaRPr lang="el-GR" sz="2800" spc="300">
              <a:solidFill>
                <a:srgbClr val="000000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20" name="Εικόνα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9" y="432338"/>
            <a:ext cx="1693417" cy="446286"/>
          </a:xfrm>
          <a:prstGeom prst="rect">
            <a:avLst/>
          </a:prstGeom>
        </p:spPr>
      </p:pic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6BE492CB-41CE-4F48-CD4A-45DB1E8A8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34</a:t>
            </a:fld>
            <a:endParaRPr lang="id-ID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DAF623E-4A72-4E39-BC55-3AAA13FCF1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69" y="6038874"/>
            <a:ext cx="1935112" cy="54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03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27547" y="598772"/>
            <a:ext cx="3070649" cy="408320"/>
          </a:xfrm>
          <a:prstGeom prst="rect">
            <a:avLst/>
          </a:prstGeom>
          <a:solidFill>
            <a:srgbClr val="00548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717" y="1290221"/>
            <a:ext cx="7665089" cy="526297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l-G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Ένα από τα πιο διαδεδομένα προγράμματα πρόληψης του </a:t>
            </a:r>
            <a:r>
              <a:rPr lang="el-G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bullying</a:t>
            </a:r>
            <a:r>
              <a:rPr lang="el-G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στον κόσμο. </a:t>
            </a:r>
            <a:r>
              <a:rPr lang="el-GR" dirty="0">
                <a:solidFill>
                  <a:srgbClr val="0D0D0D"/>
                </a:solidFill>
                <a:highlight>
                  <a:srgbClr val="FFFFFF"/>
                </a:highlight>
              </a:rPr>
              <a:t>Εστιάζει στη μακροχρόνια αλλαγή που διαμορφώνει ένα ασφαλές και θετικό σχολικό κλίμα.</a:t>
            </a:r>
            <a:endParaRPr lang="el-GR" dirty="0">
              <a:solidFill>
                <a:srgbClr val="0D0D0D"/>
              </a:solidFill>
              <a:highlight>
                <a:srgbClr val="FFFFFF"/>
              </a:highlight>
              <a:ea typeface="Calibri" panose="020F0502020204030204"/>
              <a:cs typeface="Calibri" panose="020F0502020204030204"/>
            </a:endParaRPr>
          </a:p>
          <a:p>
            <a:r>
              <a:rPr lang="el-GR" dirty="0">
                <a:solidFill>
                  <a:srgbClr val="0D0D0D"/>
                </a:solidFill>
                <a:highlight>
                  <a:srgbClr val="FFFFFF"/>
                </a:highlight>
                <a:ea typeface="Calibri" panose="020F0502020204030204"/>
                <a:cs typeface="Calibri" panose="020F0502020204030204"/>
              </a:rPr>
              <a:t>Αφορά σε όλες τις βαθμίδες εκπαίδευσης.</a:t>
            </a:r>
            <a:endParaRPr lang="el-GR" b="0" i="0" dirty="0">
              <a:solidFill>
                <a:srgbClr val="0D0D0D"/>
              </a:solidFill>
              <a:effectLst/>
              <a:highlight>
                <a:srgbClr val="FFFFFF"/>
              </a:highlight>
              <a:ea typeface="Calibri"/>
              <a:cs typeface="Calibri"/>
            </a:endParaRPr>
          </a:p>
          <a:p>
            <a:pPr algn="l"/>
            <a:endParaRPr lang="el-GR" b="0" i="0" dirty="0">
              <a:solidFill>
                <a:srgbClr val="0D0D0D"/>
              </a:solidFill>
              <a:effectLst/>
              <a:highlight>
                <a:srgbClr val="FFFFFF"/>
              </a:highlight>
              <a:ea typeface="Calibri"/>
              <a:cs typeface="Calibri"/>
            </a:endParaRPr>
          </a:p>
          <a:p>
            <a:pPr algn="l"/>
            <a:r>
              <a:rPr lang="el-G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Βασίζεται σε τέσσερις βασικές αρχές:</a:t>
            </a:r>
            <a:endParaRPr lang="el-GR" b="0" i="0" dirty="0">
              <a:solidFill>
                <a:srgbClr val="0D0D0D"/>
              </a:solidFill>
              <a:effectLst/>
              <a:highlight>
                <a:srgbClr val="FFFFFF"/>
              </a:highlight>
              <a:ea typeface="Calibri"/>
              <a:cs typeface="Calibri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Θετικό σχολικό κλίμα</a:t>
            </a:r>
            <a:r>
              <a:rPr lang="el-G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: Ενίσχυση της υποστηρικτικής και ασφαλούς ατμόσφαιρας.</a:t>
            </a:r>
            <a:endParaRPr lang="el-GR" b="0" i="0" dirty="0">
              <a:solidFill>
                <a:srgbClr val="0D0D0D"/>
              </a:solidFill>
              <a:effectLst/>
              <a:highlight>
                <a:srgbClr val="FFFFFF"/>
              </a:highlight>
              <a:ea typeface="Calibri"/>
              <a:cs typeface="Calibri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l-GR" b="0" i="0" dirty="0">
              <a:solidFill>
                <a:srgbClr val="0D0D0D"/>
              </a:solidFill>
              <a:effectLst/>
              <a:highlight>
                <a:srgbClr val="FFFFFF"/>
              </a:highlight>
              <a:ea typeface="Calibri"/>
              <a:cs typeface="Calibri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Σαφείς κανόνες και προσδοκίες</a:t>
            </a:r>
            <a:r>
              <a:rPr lang="el-G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: Καθιέρωση και εφαρμογή σαφών κανόνων συμπεριφοράς.</a:t>
            </a:r>
            <a:endParaRPr lang="el-GR" b="0" i="0" dirty="0">
              <a:solidFill>
                <a:srgbClr val="0D0D0D"/>
              </a:solidFill>
              <a:effectLst/>
              <a:highlight>
                <a:srgbClr val="FFFFFF"/>
              </a:highlight>
              <a:ea typeface="Calibri"/>
              <a:cs typeface="Calibri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l-GR" b="0" i="0" dirty="0">
              <a:solidFill>
                <a:srgbClr val="0D0D0D"/>
              </a:solidFill>
              <a:effectLst/>
              <a:highlight>
                <a:srgbClr val="FFFFFF"/>
              </a:highlight>
              <a:ea typeface="Calibri"/>
              <a:cs typeface="Calibri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Συνεχής παρακολούθηση και παρέμβαση</a:t>
            </a:r>
            <a:r>
              <a:rPr lang="el-G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: Παρακολούθηση της συμπεριφοράς των μαθητών και άμεση παρέμβαση σε περιπτώσεις </a:t>
            </a:r>
            <a:r>
              <a:rPr lang="el-G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bullying</a:t>
            </a:r>
            <a:r>
              <a:rPr lang="el-G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.</a:t>
            </a:r>
            <a:endParaRPr lang="el-GR" b="0" i="0" dirty="0">
              <a:solidFill>
                <a:srgbClr val="0D0D0D"/>
              </a:solidFill>
              <a:effectLst/>
              <a:highlight>
                <a:srgbClr val="FFFFFF"/>
              </a:highlight>
              <a:ea typeface="Calibri"/>
              <a:cs typeface="Calibri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l-GR" b="0" i="0" dirty="0">
              <a:solidFill>
                <a:srgbClr val="0D0D0D"/>
              </a:solidFill>
              <a:effectLst/>
              <a:highlight>
                <a:srgbClr val="FFFFFF"/>
              </a:highlight>
              <a:ea typeface="Calibri"/>
              <a:cs typeface="Calibri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Εκπαίδευση και ευαισθητοποίηση</a:t>
            </a:r>
            <a:r>
              <a:rPr lang="el-G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: Συνεχής εκπαίδευση των εκπαιδευτικών, των μαθητών και των γονέων.</a:t>
            </a:r>
            <a:endParaRPr lang="el-GR" b="0" i="0" dirty="0">
              <a:solidFill>
                <a:srgbClr val="0D0D0D"/>
              </a:solidFill>
              <a:effectLst/>
              <a:highlight>
                <a:srgbClr val="FFFFFF"/>
              </a:highlight>
              <a:ea typeface="Calibri"/>
              <a:cs typeface="Calibri"/>
            </a:endParaRPr>
          </a:p>
          <a:p>
            <a:pPr algn="l"/>
            <a:endParaRPr lang="en-US" b="0" i="0" dirty="0">
              <a:solidFill>
                <a:srgbClr val="0D0D0D"/>
              </a:solidFill>
              <a:effectLst/>
              <a:highlight>
                <a:srgbClr val="FFFFFF"/>
              </a:highlight>
              <a:ea typeface="Calibri"/>
              <a:cs typeface="Calibri"/>
            </a:endParaRPr>
          </a:p>
          <a:p>
            <a:pPr algn="l"/>
            <a:endParaRPr lang="el-GR" sz="1200" b="0" i="0" dirty="0">
              <a:solidFill>
                <a:srgbClr val="0D0D0D"/>
              </a:solidFill>
              <a:effectLst/>
              <a:highlight>
                <a:srgbClr val="FFFFFF"/>
              </a:highligh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5522" y="596555"/>
            <a:ext cx="3070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spc="3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Πρόγραμμα </a:t>
            </a:r>
            <a:r>
              <a:rPr lang="en-US" sz="2000" spc="3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Olweus</a:t>
            </a:r>
            <a:endParaRPr lang="id-ID" sz="2000" spc="3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910389" y="1224239"/>
            <a:ext cx="731130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4"/>
          <p:cNvSpPr/>
          <p:nvPr/>
        </p:nvSpPr>
        <p:spPr>
          <a:xfrm>
            <a:off x="0" y="6232893"/>
            <a:ext cx="12191585" cy="620428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17" y="6312241"/>
            <a:ext cx="1697214" cy="449460"/>
          </a:xfrm>
          <a:prstGeom prst="rect">
            <a:avLst/>
          </a:prstGeom>
          <a:effectLst/>
        </p:spPr>
      </p:pic>
      <p:pic>
        <p:nvPicPr>
          <p:cNvPr id="9" name="Θέση εικόνας 2">
            <a:extLst>
              <a:ext uri="{FF2B5EF4-FFF2-40B4-BE49-F238E27FC236}">
                <a16:creationId xmlns:a16="http://schemas.microsoft.com/office/drawing/2014/main" id="{BDE49BBB-8E1D-6EBB-8C72-FF36AC0C94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87"/>
          <a:stretch/>
        </p:blipFill>
        <p:spPr>
          <a:xfrm>
            <a:off x="8225163" y="3422672"/>
            <a:ext cx="3538171" cy="2431654"/>
          </a:xfrm>
          <a:custGeom>
            <a:avLst/>
            <a:gdLst>
              <a:gd name="connsiteX0" fmla="*/ 0 w 4513943"/>
              <a:gd name="connsiteY0" fmla="*/ 0 h 6858000"/>
              <a:gd name="connsiteX1" fmla="*/ 4513943 w 4513943"/>
              <a:gd name="connsiteY1" fmla="*/ 0 h 6858000"/>
              <a:gd name="connsiteX2" fmla="*/ 4513943 w 4513943"/>
              <a:gd name="connsiteY2" fmla="*/ 6858000 h 6858000"/>
              <a:gd name="connsiteX3" fmla="*/ 0 w 45139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3943" h="6858000">
                <a:moveTo>
                  <a:pt x="0" y="0"/>
                </a:moveTo>
                <a:lnTo>
                  <a:pt x="4513943" y="0"/>
                </a:lnTo>
                <a:lnTo>
                  <a:pt x="451394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" name="Εικόνα 1" descr="puzzle">
            <a:extLst>
              <a:ext uri="{FF2B5EF4-FFF2-40B4-BE49-F238E27FC236}">
                <a16:creationId xmlns:a16="http://schemas.microsoft.com/office/drawing/2014/main" id="{7CDD22DB-5557-AAD7-2602-8774A4DD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329" y="498807"/>
            <a:ext cx="3545977" cy="26385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0D1B65-AA31-6F08-4A47-E608B701F073}"/>
              </a:ext>
            </a:extLst>
          </p:cNvPr>
          <p:cNvSpPr txBox="1"/>
          <p:nvPr/>
        </p:nvSpPr>
        <p:spPr>
          <a:xfrm>
            <a:off x="8360611" y="5860716"/>
            <a:ext cx="29303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5"/>
              </a:rPr>
              <a:t>https://clemsonolweus.org/</a:t>
            </a:r>
            <a:endParaRPr lang="en-US"/>
          </a:p>
        </p:txBody>
      </p:sp>
      <p:sp>
        <p:nvSpPr>
          <p:cNvPr id="8" name="Έλλειψη 7"/>
          <p:cNvSpPr/>
          <p:nvPr/>
        </p:nvSpPr>
        <p:spPr>
          <a:xfrm>
            <a:off x="171717" y="2821021"/>
            <a:ext cx="2386657" cy="75875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0F60CDE-C094-4CB8-9322-D3B0190A39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921" y="6289109"/>
            <a:ext cx="1886362" cy="52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43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5547" y="424982"/>
            <a:ext cx="2525267" cy="408320"/>
          </a:xfrm>
          <a:prstGeom prst="rect">
            <a:avLst/>
          </a:prstGeom>
          <a:solidFill>
            <a:srgbClr val="00548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072" y="1574261"/>
            <a:ext cx="6790370" cy="452431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l-GR">
                <a:solidFill>
                  <a:srgbClr val="0D0D0D"/>
                </a:solidFill>
                <a:highlight>
                  <a:srgbClr val="FFFFFF"/>
                </a:highlight>
              </a:rPr>
              <a:t>Πρόγραμμα</a:t>
            </a:r>
            <a:r>
              <a:rPr lang="el-GR" b="0" i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πρόληψης του </a:t>
            </a:r>
            <a:r>
              <a:rPr lang="el-GR" b="0" i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bullying</a:t>
            </a:r>
            <a:r>
              <a:rPr lang="el-GR" b="0" i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που έχει υιοθετηθεί ευρέως στη Φινλανδία και σε άλλες χώρες.</a:t>
            </a:r>
            <a:r>
              <a:rPr lang="el-GR">
                <a:solidFill>
                  <a:srgbClr val="0D0D0D"/>
                </a:solidFill>
                <a:highlight>
                  <a:srgbClr val="FFFFFF"/>
                </a:highlight>
              </a:rPr>
              <a:t> </a:t>
            </a:r>
            <a:endParaRPr lang="en-US" b="0" i="0">
              <a:solidFill>
                <a:srgbClr val="0D0D0D"/>
              </a:solidFill>
              <a:effectLst/>
              <a:highlight>
                <a:srgbClr val="FFFFFF"/>
              </a:highlight>
              <a:cs typeface="Calibri"/>
            </a:endParaRPr>
          </a:p>
          <a:p>
            <a:pPr algn="l"/>
            <a:endParaRPr lang="en-US">
              <a:solidFill>
                <a:srgbClr val="0D0D0D"/>
              </a:solidFill>
              <a:highlight>
                <a:srgbClr val="FFFFFF"/>
              </a:highlight>
              <a:cs typeface="Calibri"/>
            </a:endParaRPr>
          </a:p>
          <a:p>
            <a:r>
              <a:rPr lang="el-GR">
                <a:solidFill>
                  <a:srgbClr val="0D0D0D"/>
                </a:solidFill>
                <a:highlight>
                  <a:srgbClr val="FFFFFF"/>
                </a:highlight>
                <a:cs typeface="Calibri"/>
              </a:rPr>
              <a:t>Βασικοί άξονες:</a:t>
            </a:r>
          </a:p>
          <a:p>
            <a:r>
              <a:rPr lang="el-GR" b="1">
                <a:solidFill>
                  <a:srgbClr val="0D0D0D"/>
                </a:solidFill>
                <a:highlight>
                  <a:srgbClr val="FFFFFF"/>
                </a:highlight>
                <a:cs typeface="Calibri"/>
              </a:rPr>
              <a:t>Πρόληψη - Διαμεσολάβηση - Έλεγχος </a:t>
            </a:r>
          </a:p>
          <a:p>
            <a:endParaRPr lang="el-GR">
              <a:solidFill>
                <a:srgbClr val="0D0D0D"/>
              </a:solidFill>
              <a:highlight>
                <a:srgbClr val="FFFFFF"/>
              </a:highlight>
              <a:cs typeface="Calibri"/>
            </a:endParaRPr>
          </a:p>
          <a:p>
            <a:pPr algn="l"/>
            <a:r>
              <a:rPr lang="el-GR" b="0" i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Περιλαμβάνει:</a:t>
            </a:r>
            <a:endParaRPr lang="el-GR" b="0" i="0">
              <a:solidFill>
                <a:srgbClr val="0D0D0D"/>
              </a:solidFill>
              <a:effectLst/>
              <a:highlight>
                <a:srgbClr val="FFFFFF"/>
              </a:highlight>
              <a:cs typeface="Calibri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1" i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Εκπαιδευτικές συνεδρίες</a:t>
            </a:r>
            <a:r>
              <a:rPr lang="el-GR" b="0" i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: Μαθήματα για τους μαθητές σχετικά με το </a:t>
            </a:r>
            <a:r>
              <a:rPr lang="el-GR" b="0" i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bullying</a:t>
            </a:r>
            <a:r>
              <a:rPr lang="el-GR" b="0" i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και τη σημασία της </a:t>
            </a:r>
            <a:r>
              <a:rPr lang="el-GR" b="0" i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ενσυναίσθησης</a:t>
            </a:r>
            <a:r>
              <a:rPr lang="el-GR" b="0" i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.</a:t>
            </a:r>
            <a:endParaRPr lang="en-US" b="0" i="0">
              <a:solidFill>
                <a:srgbClr val="0D0D0D"/>
              </a:solidFill>
              <a:effectLst/>
              <a:highlight>
                <a:srgbClr val="FFFFFF"/>
              </a:highlight>
              <a:cs typeface="Calibri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l-GR" b="0" i="0">
              <a:solidFill>
                <a:srgbClr val="0D0D0D"/>
              </a:solidFill>
              <a:effectLst/>
              <a:highlight>
                <a:srgbClr val="FFFFFF"/>
              </a:highlight>
              <a:cs typeface="Calibri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1" i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Διαδραστικά</a:t>
            </a:r>
            <a:r>
              <a:rPr lang="el-GR" b="1" i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παιχνίδια</a:t>
            </a:r>
            <a:r>
              <a:rPr lang="el-GR" b="0" i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: Χρήση παιχνιδιών και δραστηριοτήτων που προάγουν τη συνεργασία και την αποδοχή.</a:t>
            </a:r>
            <a:endParaRPr lang="en-US" b="0" i="0">
              <a:solidFill>
                <a:srgbClr val="0D0D0D"/>
              </a:solidFill>
              <a:effectLst/>
              <a:highlight>
                <a:srgbClr val="FFFFFF"/>
              </a:highlight>
              <a:cs typeface="Calibri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l-GR" b="0" i="0">
              <a:solidFill>
                <a:srgbClr val="0D0D0D"/>
              </a:solidFill>
              <a:effectLst/>
              <a:highlight>
                <a:srgbClr val="FFFFFF"/>
              </a:highlight>
              <a:cs typeface="Calibri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1" i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Διαχείριση περιστατικών</a:t>
            </a:r>
            <a:r>
              <a:rPr lang="el-GR" b="0" i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: Καθοδήγηση των εκπαιδευτικών για την αντιμετώπιση και την επίλυση περιστατικών </a:t>
            </a:r>
            <a:r>
              <a:rPr lang="el-GR" b="0" i="0" err="1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bullying</a:t>
            </a:r>
            <a:r>
              <a:rPr lang="el-GR" b="0" i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.</a:t>
            </a:r>
            <a:endParaRPr lang="el-GR" b="0" i="0">
              <a:solidFill>
                <a:srgbClr val="0D0D0D"/>
              </a:solidFill>
              <a:effectLst/>
              <a:highlight>
                <a:srgbClr val="FFFFFF"/>
              </a:highlight>
              <a:cs typeface="Calibri"/>
            </a:endParaRPr>
          </a:p>
          <a:p>
            <a:pPr algn="l"/>
            <a:endParaRPr lang="el-GR" b="0" i="0">
              <a:solidFill>
                <a:srgbClr val="0D0D0D"/>
              </a:solidFill>
              <a:effectLst/>
              <a:highlight>
                <a:srgbClr val="FFFFFF"/>
              </a:highlight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956" y="431234"/>
            <a:ext cx="2644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spc="3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Πρόγραμμα </a:t>
            </a:r>
            <a:r>
              <a:rPr lang="en-US" sz="2000" spc="300" err="1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KiVa</a:t>
            </a:r>
            <a:endParaRPr lang="id-ID" sz="2000" spc="3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797698" y="1041843"/>
            <a:ext cx="731130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Θέση εικόνας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8455" y="267368"/>
            <a:ext cx="1816493" cy="1965159"/>
          </a:xfrm>
        </p:spPr>
      </p:pic>
      <p:sp>
        <p:nvSpPr>
          <p:cNvPr id="13" name="Rectangle 4"/>
          <p:cNvSpPr/>
          <p:nvPr/>
        </p:nvSpPr>
        <p:spPr>
          <a:xfrm>
            <a:off x="0" y="6232893"/>
            <a:ext cx="12191584" cy="620428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3" y="6325609"/>
            <a:ext cx="1697214" cy="449460"/>
          </a:xfrm>
          <a:prstGeom prst="rect">
            <a:avLst/>
          </a:prstGeom>
          <a:effectLst/>
        </p:spPr>
      </p:pic>
      <p:pic>
        <p:nvPicPr>
          <p:cNvPr id="2" name="Γραφικό 1" descr="KiVa Program">
            <a:extLst>
              <a:ext uri="{FF2B5EF4-FFF2-40B4-BE49-F238E27FC236}">
                <a16:creationId xmlns:a16="http://schemas.microsoft.com/office/drawing/2014/main" id="{779C1E81-FEC7-E241-D854-1910FBC82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11917" y="-1922"/>
            <a:ext cx="2196266" cy="2236370"/>
          </a:xfrm>
          <a:prstGeom prst="rect">
            <a:avLst/>
          </a:prstGeom>
        </p:spPr>
      </p:pic>
      <p:pic>
        <p:nvPicPr>
          <p:cNvPr id="8" name="Εικόνα 7" descr="Εικόνα που περιέχει ρουχισμός, ανθρώπινο πρόσωπο, κείμενο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8ACBFA7F-1A80-3E25-24FC-49C4FABD9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0778" y="2334377"/>
            <a:ext cx="5288548" cy="36731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C86228-7F93-0DE6-8591-E4B72D4AF122}"/>
              </a:ext>
            </a:extLst>
          </p:cNvPr>
          <p:cNvSpPr txBox="1"/>
          <p:nvPr/>
        </p:nvSpPr>
        <p:spPr>
          <a:xfrm>
            <a:off x="7986294" y="5620084"/>
            <a:ext cx="31041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7"/>
              </a:rPr>
              <a:t>https://www.kivaprogram.net/</a:t>
            </a:r>
            <a:endParaRPr lang="en-US"/>
          </a:p>
        </p:txBody>
      </p:sp>
      <p:sp>
        <p:nvSpPr>
          <p:cNvPr id="16" name="Έλλειψη 15"/>
          <p:cNvSpPr/>
          <p:nvPr/>
        </p:nvSpPr>
        <p:spPr>
          <a:xfrm>
            <a:off x="0" y="4170948"/>
            <a:ext cx="2386657" cy="75875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DB6E0DDD-60DB-4630-8CE9-88F12D3727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194" y="6295134"/>
            <a:ext cx="1816493" cy="50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23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F2273E93-DEB4-A763-E2C5-D3BEE95B5BB6}"/>
              </a:ext>
            </a:extLst>
          </p:cNvPr>
          <p:cNvSpPr/>
          <p:nvPr/>
        </p:nvSpPr>
        <p:spPr>
          <a:xfrm>
            <a:off x="1704310" y="620059"/>
            <a:ext cx="4850978" cy="685663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3DB91DA-04B5-067D-78E0-8E08021EB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652" y="323371"/>
            <a:ext cx="5108532" cy="1283809"/>
          </a:xfrm>
        </p:spPr>
        <p:txBody>
          <a:bodyPr>
            <a:normAutofit/>
          </a:bodyPr>
          <a:lstStyle/>
          <a:p>
            <a:r>
              <a:rPr lang="el-GR" sz="2800">
                <a:solidFill>
                  <a:schemeClr val="bg1"/>
                </a:solidFill>
                <a:ea typeface="Calibri Light"/>
                <a:cs typeface="Calibri Light"/>
              </a:rPr>
              <a:t>Πρόγραμμα "</a:t>
            </a:r>
            <a:r>
              <a:rPr lang="el-GR" sz="2800" err="1">
                <a:solidFill>
                  <a:schemeClr val="bg1"/>
                </a:solidFill>
                <a:ea typeface="Calibri Light"/>
                <a:cs typeface="Calibri Light"/>
              </a:rPr>
              <a:t>Don't</a:t>
            </a:r>
            <a:r>
              <a:rPr lang="el-GR" sz="2800">
                <a:solidFill>
                  <a:schemeClr val="bg1"/>
                </a:solidFill>
                <a:ea typeface="Calibri Light"/>
                <a:cs typeface="Calibri Light"/>
              </a:rPr>
              <a:t> </a:t>
            </a:r>
            <a:r>
              <a:rPr lang="el-GR" sz="2800" err="1">
                <a:solidFill>
                  <a:schemeClr val="bg1"/>
                </a:solidFill>
                <a:ea typeface="Calibri Light"/>
                <a:cs typeface="Calibri Light"/>
              </a:rPr>
              <a:t>laugh</a:t>
            </a:r>
            <a:r>
              <a:rPr lang="el-GR" sz="2800">
                <a:solidFill>
                  <a:schemeClr val="bg1"/>
                </a:solidFill>
                <a:ea typeface="Calibri Light"/>
                <a:cs typeface="Calibri Light"/>
              </a:rPr>
              <a:t> </a:t>
            </a:r>
            <a:r>
              <a:rPr lang="el-GR" sz="2800" err="1">
                <a:solidFill>
                  <a:schemeClr val="bg1"/>
                </a:solidFill>
                <a:ea typeface="Calibri Light"/>
                <a:cs typeface="Calibri Light"/>
              </a:rPr>
              <a:t>at</a:t>
            </a:r>
            <a:r>
              <a:rPr lang="el-GR" sz="2800">
                <a:solidFill>
                  <a:schemeClr val="bg1"/>
                </a:solidFill>
                <a:ea typeface="Calibri Light"/>
                <a:cs typeface="Calibri Light"/>
              </a:rPr>
              <a:t> </a:t>
            </a:r>
            <a:r>
              <a:rPr lang="el-GR" sz="2800" err="1">
                <a:solidFill>
                  <a:schemeClr val="bg1"/>
                </a:solidFill>
                <a:ea typeface="Calibri Light"/>
                <a:cs typeface="Calibri Light"/>
              </a:rPr>
              <a:t>me</a:t>
            </a:r>
            <a:r>
              <a:rPr lang="el-GR" sz="2800">
                <a:solidFill>
                  <a:schemeClr val="bg1"/>
                </a:solidFill>
                <a:ea typeface="Calibri Light"/>
                <a:cs typeface="Calibri Light"/>
              </a:rPr>
              <a:t>"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7A89755-F9FD-E8CA-5140-3992DE78D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090" y="1825625"/>
            <a:ext cx="5473873" cy="43826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l-GR">
                <a:ea typeface="Calibri"/>
                <a:cs typeface="Calibri"/>
              </a:rPr>
              <a:t>Στηρίζεται σε 4 βασικά θέματα:</a:t>
            </a:r>
            <a:endParaRPr lang="el-GR"/>
          </a:p>
          <a:p>
            <a:r>
              <a:rPr lang="el-GR">
                <a:ea typeface="Calibri"/>
                <a:cs typeface="Calibri"/>
              </a:rPr>
              <a:t>Έκφραση συναισθημάτων</a:t>
            </a:r>
          </a:p>
          <a:p>
            <a:r>
              <a:rPr lang="el-GR">
                <a:ea typeface="Calibri"/>
                <a:cs typeface="Calibri"/>
              </a:rPr>
              <a:t>Διαμόρφωση της κοινότητας</a:t>
            </a:r>
          </a:p>
          <a:p>
            <a:r>
              <a:rPr lang="el-GR">
                <a:ea typeface="Calibri"/>
                <a:cs typeface="Calibri"/>
              </a:rPr>
              <a:t>Δημιουργική επίλυση διαφορών</a:t>
            </a:r>
          </a:p>
          <a:p>
            <a:r>
              <a:rPr lang="el-GR">
                <a:ea typeface="Calibri"/>
                <a:cs typeface="Calibri"/>
              </a:rPr>
              <a:t>Με σεβασμό στη διαφορετικότητα</a:t>
            </a:r>
          </a:p>
          <a:p>
            <a:endParaRPr lang="el-GR">
              <a:ea typeface="Calibri"/>
              <a:cs typeface="Calibri"/>
            </a:endParaRPr>
          </a:p>
          <a:p>
            <a:endParaRPr lang="el-GR">
              <a:ea typeface="Calibri"/>
              <a:cs typeface="Calibri"/>
            </a:endParaRPr>
          </a:p>
          <a:p>
            <a:endParaRPr lang="el-GR">
              <a:ea typeface="Calibri"/>
              <a:cs typeface="Calibri"/>
            </a:endParaRPr>
          </a:p>
          <a:p>
            <a:endParaRPr lang="el-GR">
              <a:ea typeface="Calibri"/>
              <a:cs typeface="Calibri"/>
            </a:endParaRPr>
          </a:p>
        </p:txBody>
      </p:sp>
      <p:pic>
        <p:nvPicPr>
          <p:cNvPr id="5" name="Θέση περιεχομένου 4" descr="Don't Laugh at Me (Reading Rainbow)">
            <a:extLst>
              <a:ext uri="{FF2B5EF4-FFF2-40B4-BE49-F238E27FC236}">
                <a16:creationId xmlns:a16="http://schemas.microsoft.com/office/drawing/2014/main" id="{A70C1B07-2FCB-2E90-23E9-D0B5AA6D6A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97869" y="305000"/>
            <a:ext cx="3542779" cy="2820587"/>
          </a:xfr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3068F210-5556-F91B-1DA8-9A8767B63EB2}"/>
              </a:ext>
            </a:extLst>
          </p:cNvPr>
          <p:cNvSpPr/>
          <p:nvPr/>
        </p:nvSpPr>
        <p:spPr>
          <a:xfrm>
            <a:off x="0" y="6228497"/>
            <a:ext cx="12192000" cy="607060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03613AAA-2DED-006E-FFE3-C180CEEA8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80" y="6307845"/>
            <a:ext cx="1697214" cy="449460"/>
          </a:xfrm>
          <a:prstGeom prst="rect">
            <a:avLst/>
          </a:prstGeom>
          <a:effectLst/>
        </p:spPr>
      </p:pic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5771C200-C3E3-056E-DBAF-B2A4FD6D047E}"/>
              </a:ext>
            </a:extLst>
          </p:cNvPr>
          <p:cNvCxnSpPr/>
          <p:nvPr/>
        </p:nvCxnSpPr>
        <p:spPr>
          <a:xfrm>
            <a:off x="3213101" y="1558266"/>
            <a:ext cx="731130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Εικόνα 13" descr="Εικόνα που περιέχει ρουχισμός, άτομο, χαμόγελο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8F036F79-6261-15E1-1825-19D2BF29F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924" y="2935592"/>
            <a:ext cx="3166999" cy="2615200"/>
          </a:xfrm>
          <a:prstGeom prst="rect">
            <a:avLst/>
          </a:prstGeom>
        </p:spPr>
      </p:pic>
      <p:pic>
        <p:nvPicPr>
          <p:cNvPr id="15" name="Εικόνα 14" descr="Operation Respect">
            <a:extLst>
              <a:ext uri="{FF2B5EF4-FFF2-40B4-BE49-F238E27FC236}">
                <a16:creationId xmlns:a16="http://schemas.microsoft.com/office/drawing/2014/main" id="{5A865C63-40CA-7A35-7F38-C99F79193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6842" y="5255060"/>
            <a:ext cx="2053356" cy="596292"/>
          </a:xfrm>
          <a:prstGeom prst="rect">
            <a:avLst/>
          </a:prstGeom>
        </p:spPr>
      </p:pic>
      <p:pic>
        <p:nvPicPr>
          <p:cNvPr id="16" name="Εικόνα 15" descr="Don't Laugh At Me: Creating a Ridicule-free Classroom (Teachers Guide  Grades 6-8): Yarrow: Amazon.com: Books">
            <a:extLst>
              <a:ext uri="{FF2B5EF4-FFF2-40B4-BE49-F238E27FC236}">
                <a16:creationId xmlns:a16="http://schemas.microsoft.com/office/drawing/2014/main" id="{C9F50416-AA50-C99B-9C62-0A87A7B769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7088" y="3155644"/>
            <a:ext cx="2771385" cy="20915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2CEE15-5D94-EB11-4F61-CABFF3996A30}"/>
              </a:ext>
            </a:extLst>
          </p:cNvPr>
          <p:cNvSpPr txBox="1"/>
          <p:nvPr/>
        </p:nvSpPr>
        <p:spPr>
          <a:xfrm>
            <a:off x="2759243" y="5673557"/>
            <a:ext cx="49623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7"/>
              </a:rPr>
              <a:t>https://operationrespect.org/classroom-lessons/</a:t>
            </a:r>
            <a:endParaRPr lang="en-US"/>
          </a:p>
        </p:txBody>
      </p:sp>
      <p:sp>
        <p:nvSpPr>
          <p:cNvPr id="17" name="Έλλειψη 16"/>
          <p:cNvSpPr/>
          <p:nvPr/>
        </p:nvSpPr>
        <p:spPr>
          <a:xfrm>
            <a:off x="377333" y="2176834"/>
            <a:ext cx="4068207" cy="75875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Έλλειψη 17"/>
          <p:cNvSpPr/>
          <p:nvPr/>
        </p:nvSpPr>
        <p:spPr>
          <a:xfrm>
            <a:off x="171717" y="2821021"/>
            <a:ext cx="4721296" cy="75875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58AF68B-CE98-3639-5A14-36B547BAD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37</a:t>
            </a:fld>
            <a:endParaRPr lang="id-ID"/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8A7A9C08-7BFA-4F9B-AB68-EE5F19B32AA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36" y="6273463"/>
            <a:ext cx="1896062" cy="53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48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5">
            <a:extLst>
              <a:ext uri="{FF2B5EF4-FFF2-40B4-BE49-F238E27FC236}">
                <a16:creationId xmlns:a16="http://schemas.microsoft.com/office/drawing/2014/main" id="{BDA8C9EB-E8EE-1CDD-5C48-869FC7BDDF1A}"/>
              </a:ext>
            </a:extLst>
          </p:cNvPr>
          <p:cNvSpPr/>
          <p:nvPr/>
        </p:nvSpPr>
        <p:spPr>
          <a:xfrm>
            <a:off x="591985" y="120383"/>
            <a:ext cx="4911071" cy="1317454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E035611-83C9-0AD0-228F-3AD35C96B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147" y="284914"/>
            <a:ext cx="4205706" cy="1004721"/>
          </a:xfrm>
          <a:noFill/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el-GR" err="1">
                <a:solidFill>
                  <a:schemeClr val="bg1"/>
                </a:solidFill>
                <a:cs typeface="Calibri Light"/>
              </a:rPr>
              <a:t>Bullying</a:t>
            </a:r>
            <a:r>
              <a:rPr lang="el-GR">
                <a:solidFill>
                  <a:schemeClr val="bg1"/>
                </a:solidFill>
                <a:cs typeface="Calibri Light"/>
              </a:rPr>
              <a:t> </a:t>
            </a:r>
            <a:r>
              <a:rPr lang="el-GR" err="1">
                <a:solidFill>
                  <a:schemeClr val="bg1"/>
                </a:solidFill>
                <a:cs typeface="Calibri Light"/>
              </a:rPr>
              <a:t>No</a:t>
            </a:r>
            <a:r>
              <a:rPr lang="el-GR">
                <a:solidFill>
                  <a:schemeClr val="bg1"/>
                </a:solidFill>
                <a:cs typeface="Calibri Light"/>
              </a:rPr>
              <a:t> </a:t>
            </a:r>
            <a:r>
              <a:rPr lang="el-GR" err="1">
                <a:solidFill>
                  <a:schemeClr val="bg1"/>
                </a:solidFill>
                <a:cs typeface="Calibri Light"/>
              </a:rPr>
              <a:t>Way</a:t>
            </a:r>
            <a:endParaRPr lang="el-GR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9F8D20C-00E4-DB8C-4409-C0C8E4AAF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516" y="1825625"/>
            <a:ext cx="5181600" cy="36962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>
                <a:cs typeface="Calibri"/>
              </a:rPr>
              <a:t>Εθνικό Σύστημα Εκπαίδευσης της Αυστραλίας</a:t>
            </a:r>
          </a:p>
          <a:p>
            <a:r>
              <a:rPr lang="el-GR">
                <a:cs typeface="Calibri"/>
              </a:rPr>
              <a:t>Αφορά: στην πρόληψη και αντιμετώπιση φαινομένων βίας</a:t>
            </a:r>
          </a:p>
          <a:p>
            <a:r>
              <a:rPr lang="el-GR">
                <a:cs typeface="Calibri"/>
              </a:rPr>
              <a:t>Εθνική εβδομάδα δράσης 12-16/8/24 </a:t>
            </a:r>
            <a:endParaRPr lang="el-GR"/>
          </a:p>
          <a:p>
            <a:r>
              <a:rPr lang="el-GR">
                <a:cs typeface="Calibri"/>
              </a:rPr>
              <a:t>Θέμα: "</a:t>
            </a:r>
            <a:r>
              <a:rPr lang="el-GR" err="1">
                <a:cs typeface="Calibri"/>
              </a:rPr>
              <a:t>Everyone</a:t>
            </a:r>
            <a:r>
              <a:rPr lang="el-GR">
                <a:cs typeface="Calibri"/>
              </a:rPr>
              <a:t> </a:t>
            </a:r>
            <a:r>
              <a:rPr lang="el-GR" err="1">
                <a:cs typeface="Calibri"/>
              </a:rPr>
              <a:t>belongs</a:t>
            </a:r>
            <a:r>
              <a:rPr lang="el-GR">
                <a:cs typeface="Calibri"/>
              </a:rPr>
              <a:t>"</a:t>
            </a:r>
          </a:p>
          <a:p>
            <a:endParaRPr lang="el-GR">
              <a:cs typeface="Calibri"/>
            </a:endParaRPr>
          </a:p>
        </p:txBody>
      </p:sp>
      <p:pic>
        <p:nvPicPr>
          <p:cNvPr id="26" name="Θέση περιεχομένου 25" descr="Bullying. No Way!">
            <a:extLst>
              <a:ext uri="{FF2B5EF4-FFF2-40B4-BE49-F238E27FC236}">
                <a16:creationId xmlns:a16="http://schemas.microsoft.com/office/drawing/2014/main" id="{FDC900DC-ED29-BFCC-172E-3B08272C1A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">
            <a:off x="6864927" y="986413"/>
            <a:ext cx="4755482" cy="1360570"/>
          </a:xfr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4966320E-A639-A35B-2C36-CF75B0DE4BD9}"/>
              </a:ext>
            </a:extLst>
          </p:cNvPr>
          <p:cNvSpPr/>
          <p:nvPr/>
        </p:nvSpPr>
        <p:spPr>
          <a:xfrm>
            <a:off x="-26737" y="6268602"/>
            <a:ext cx="12204953" cy="607060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414E949D-9E12-B73D-5414-9DADB24FC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8" y="6334582"/>
            <a:ext cx="2151740" cy="449460"/>
          </a:xfrm>
          <a:prstGeom prst="rect">
            <a:avLst/>
          </a:prstGeom>
          <a:effectLst/>
        </p:spPr>
      </p:pic>
      <p:pic>
        <p:nvPicPr>
          <p:cNvPr id="27" name="Εικόνα 26" descr="Εικόνα που περιέχει ρουχισμός, άτομο, παπούτσια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8FF136F5-62AC-5A8C-1E98-417C6A700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8411" y="3220703"/>
            <a:ext cx="4558967" cy="208764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0F56006-A308-34DC-07DA-7FFFF7EEAE0A}"/>
              </a:ext>
            </a:extLst>
          </p:cNvPr>
          <p:cNvSpPr txBox="1"/>
          <p:nvPr/>
        </p:nvSpPr>
        <p:spPr>
          <a:xfrm>
            <a:off x="7692189" y="5392822"/>
            <a:ext cx="276993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hlinkClick r:id="rId6"/>
              </a:rPr>
              <a:t>Understanding bullying (bullyingnoway.gov.au)</a:t>
            </a:r>
            <a:endParaRPr lang="en-US" sz="1000">
              <a:cs typeface="Calibri"/>
            </a:endParaRPr>
          </a:p>
        </p:txBody>
      </p:sp>
      <p:sp>
        <p:nvSpPr>
          <p:cNvPr id="11" name="Έλλειψη 10"/>
          <p:cNvSpPr/>
          <p:nvPr/>
        </p:nvSpPr>
        <p:spPr>
          <a:xfrm>
            <a:off x="1669776" y="4429584"/>
            <a:ext cx="2882769" cy="75875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A4BFB0B-6163-95A5-AB6C-86A4D3258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38</a:t>
            </a:fld>
            <a:endParaRPr lang="id-ID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8022BBBE-FDC3-4302-8BE4-A925028A5E0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72" y="6331059"/>
            <a:ext cx="1764973" cy="49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32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831E4F9F-7FC6-1AFA-7BDC-C60A5904F3DA}"/>
              </a:ext>
            </a:extLst>
          </p:cNvPr>
          <p:cNvSpPr/>
          <p:nvPr/>
        </p:nvSpPr>
        <p:spPr>
          <a:xfrm>
            <a:off x="827488" y="693128"/>
            <a:ext cx="3880212" cy="883989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40C0AD8-CAF6-50DC-AEC6-9F4DB2E20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82" y="469508"/>
            <a:ext cx="3876807" cy="1346439"/>
          </a:xfrm>
        </p:spPr>
        <p:txBody>
          <a:bodyPr/>
          <a:lstStyle/>
          <a:p>
            <a:r>
              <a:rPr lang="el-GR" sz="3200">
                <a:solidFill>
                  <a:schemeClr val="bg1"/>
                </a:solidFill>
                <a:ea typeface="Calibri Light"/>
                <a:cs typeface="Calibri Light"/>
              </a:rPr>
              <a:t>"</a:t>
            </a:r>
            <a:r>
              <a:rPr lang="el-GR" sz="3200" err="1">
                <a:solidFill>
                  <a:schemeClr val="bg1"/>
                </a:solidFill>
                <a:ea typeface="Calibri Light"/>
                <a:cs typeface="Calibri Light"/>
              </a:rPr>
              <a:t>Kids</a:t>
            </a:r>
            <a:r>
              <a:rPr lang="el-GR" sz="3200">
                <a:solidFill>
                  <a:schemeClr val="bg1"/>
                </a:solidFill>
                <a:ea typeface="Calibri Light"/>
                <a:cs typeface="Calibri Light"/>
              </a:rPr>
              <a:t> </a:t>
            </a:r>
            <a:r>
              <a:rPr lang="el-GR" sz="3200" err="1">
                <a:solidFill>
                  <a:schemeClr val="bg1"/>
                </a:solidFill>
                <a:ea typeface="Calibri Light"/>
                <a:cs typeface="Calibri Light"/>
              </a:rPr>
              <a:t>against</a:t>
            </a:r>
            <a:r>
              <a:rPr lang="el-GR" sz="3200">
                <a:solidFill>
                  <a:schemeClr val="bg1"/>
                </a:solidFill>
                <a:ea typeface="Calibri Light"/>
                <a:cs typeface="Calibri Light"/>
              </a:rPr>
              <a:t> </a:t>
            </a:r>
            <a:r>
              <a:rPr lang="el-GR" sz="3200" err="1">
                <a:solidFill>
                  <a:schemeClr val="bg1"/>
                </a:solidFill>
                <a:ea typeface="Calibri Light"/>
                <a:cs typeface="Calibri Light"/>
              </a:rPr>
              <a:t>bullying</a:t>
            </a:r>
            <a:r>
              <a:rPr lang="el-GR" sz="3200">
                <a:solidFill>
                  <a:schemeClr val="bg1"/>
                </a:solidFill>
                <a:ea typeface="Calibri Light"/>
                <a:cs typeface="Calibri Light"/>
              </a:rPr>
              <a:t>"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34BB721-274F-2A59-46EB-E12FDB00B3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83" y="2045563"/>
            <a:ext cx="7270186" cy="46227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 dirty="0" err="1">
                <a:ea typeface="Calibri"/>
                <a:cs typeface="Calibri"/>
              </a:rPr>
              <a:t>Διαδραστικό</a:t>
            </a:r>
            <a:r>
              <a:rPr lang="el-GR" dirty="0">
                <a:ea typeface="Calibri"/>
                <a:cs typeface="Calibri"/>
              </a:rPr>
              <a:t> εκπαιδευτικό υλικό </a:t>
            </a:r>
          </a:p>
          <a:p>
            <a:r>
              <a:rPr lang="el-GR" dirty="0" err="1">
                <a:ea typeface="Calibri"/>
                <a:cs typeface="Calibri"/>
              </a:rPr>
              <a:t>Tάξεις</a:t>
            </a:r>
            <a:r>
              <a:rPr lang="el-GR" dirty="0">
                <a:ea typeface="Calibri"/>
                <a:cs typeface="Calibri"/>
              </a:rPr>
              <a:t>: 1-3</a:t>
            </a:r>
            <a:endParaRPr lang="el-GR" dirty="0"/>
          </a:p>
          <a:p>
            <a:r>
              <a:rPr lang="el-GR" dirty="0">
                <a:ea typeface="Calibri"/>
                <a:cs typeface="Calibri"/>
              </a:rPr>
              <a:t>Περιλαμβάνει 5 πολυπολιτισμικούς χαρακτήρες κινουμένων σχεδίων που απεικονίζουν παιδιά με και χωρίς αναπηρία.</a:t>
            </a:r>
          </a:p>
          <a:p>
            <a:r>
              <a:rPr lang="el-GR" dirty="0">
                <a:ea typeface="Calibri"/>
                <a:cs typeface="Calibri"/>
              </a:rPr>
              <a:t>Στοχεύει σε 3 διαφορετικά είδη βίας (σωματική, λεκτική, κοινωνική)</a:t>
            </a:r>
          </a:p>
        </p:txBody>
      </p:sp>
      <p:pic>
        <p:nvPicPr>
          <p:cNvPr id="5" name="Θέση περιεχομένου 4" descr="A place to learn about bullying prevention and how to take action">
            <a:extLst>
              <a:ext uri="{FF2B5EF4-FFF2-40B4-BE49-F238E27FC236}">
                <a16:creationId xmlns:a16="http://schemas.microsoft.com/office/drawing/2014/main" id="{3CA3D25F-A124-94B2-B774-2DF1E6976A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32967" y="5602689"/>
            <a:ext cx="5181600" cy="1079500"/>
          </a:xfrm>
        </p:spPr>
      </p:pic>
      <p:pic>
        <p:nvPicPr>
          <p:cNvPr id="6" name="Εικόνα 5" descr="Bullying Prevention and Intervention - NCESD">
            <a:extLst>
              <a:ext uri="{FF2B5EF4-FFF2-40B4-BE49-F238E27FC236}">
                <a16:creationId xmlns:a16="http://schemas.microsoft.com/office/drawing/2014/main" id="{C5C40C55-B370-3866-93BF-05DF5CD4B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226" y="4407595"/>
            <a:ext cx="3193876" cy="228078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09A434-DD3A-634F-03BC-BE94F388CE4A}"/>
              </a:ext>
            </a:extLst>
          </p:cNvPr>
          <p:cNvCxnSpPr/>
          <p:nvPr/>
        </p:nvCxnSpPr>
        <p:spPr>
          <a:xfrm>
            <a:off x="2252772" y="1767033"/>
            <a:ext cx="731130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Εικόνα 8" descr="Εικόνα που περιέχει κείμενο, άτομο, ρουχισμός, αγόρι&#10;&#10;Περιγραφή που δημιουργήθηκε αυτόματα">
            <a:extLst>
              <a:ext uri="{FF2B5EF4-FFF2-40B4-BE49-F238E27FC236}">
                <a16:creationId xmlns:a16="http://schemas.microsoft.com/office/drawing/2014/main" id="{952FBA6B-D619-D203-B3D5-6F4C230CB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120" y="278638"/>
            <a:ext cx="5667375" cy="2981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54A7B9-879B-D924-F8AE-C53E49333FB0}"/>
              </a:ext>
            </a:extLst>
          </p:cNvPr>
          <p:cNvSpPr txBox="1"/>
          <p:nvPr/>
        </p:nvSpPr>
        <p:spPr>
          <a:xfrm>
            <a:off x="5348" y="6368716"/>
            <a:ext cx="33180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https://www.</a:t>
            </a:r>
            <a:r>
              <a:rPr lang="en-US" sz="1400">
                <a:hlinkClick r:id="rId5"/>
              </a:rPr>
              <a:t>pacerkidsagainstbullying</a:t>
            </a:r>
            <a:r>
              <a:rPr lang="en-US" sz="1400"/>
              <a:t>.org/</a:t>
            </a:r>
            <a:endParaRPr lang="en-US" sz="1400">
              <a:cs typeface="Calibri"/>
            </a:endParaRPr>
          </a:p>
        </p:txBody>
      </p:sp>
      <p:sp>
        <p:nvSpPr>
          <p:cNvPr id="10" name="Θέση αριθμού διαφάνειας 9">
            <a:extLst>
              <a:ext uri="{FF2B5EF4-FFF2-40B4-BE49-F238E27FC236}">
                <a16:creationId xmlns:a16="http://schemas.microsoft.com/office/drawing/2014/main" id="{781981D3-ADE4-6916-82C2-B88BF5D51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39</a:t>
            </a:fld>
            <a:endParaRPr lang="id-ID"/>
          </a:p>
        </p:txBody>
      </p:sp>
      <p:pic>
        <p:nvPicPr>
          <p:cNvPr id="11" name="Εικόνα 10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093B927B-C3C8-5DF2-D3DB-67D69591501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17" y="5435081"/>
            <a:ext cx="2589101" cy="767127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8E334B88-1701-4FC0-8976-3AF90E417B6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165" y="4774142"/>
            <a:ext cx="2413590" cy="6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26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2400" b="1" dirty="0"/>
              <a:t>Ενδεικτικές απαντήσεις καταιγισμού ιδεών των εκπαιδευτικών που συμμετείχαν στην επιμόρφωση για την </a:t>
            </a:r>
            <a:r>
              <a:rPr lang="el-GR" sz="2400" b="1" dirty="0" err="1"/>
              <a:t>ενδοσχολική</a:t>
            </a:r>
            <a:r>
              <a:rPr lang="el-GR" sz="2400" b="1" dirty="0"/>
              <a:t> βία και τον εκφοβισμό σχετικά με το τι συνιστά ‘θετικό σχολικό κλίμα’: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4</a:t>
            </a:fld>
            <a:endParaRPr lang="id-ID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22" y="1822515"/>
            <a:ext cx="4991292" cy="2147093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410" y="1813048"/>
            <a:ext cx="5126533" cy="2156560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22" y="4285101"/>
            <a:ext cx="4991292" cy="2118663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11" y="4285101"/>
            <a:ext cx="5081389" cy="207124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0E58640-8A63-4AB2-B620-6A21DCF84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935126" cy="512521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2C3FBA02-5952-4B18-9685-7A4DF78E82A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782" y="1"/>
            <a:ext cx="1884218" cy="52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472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77FB0BE-A068-3247-C996-8E00E817B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32" y="1287545"/>
            <a:ext cx="10007600" cy="657142"/>
          </a:xfrm>
        </p:spPr>
        <p:txBody>
          <a:bodyPr>
            <a:normAutofit fontScale="90000"/>
          </a:bodyPr>
          <a:lstStyle/>
          <a:p>
            <a:r>
              <a:rPr lang="el-GR">
                <a:cs typeface="Calibri Light"/>
              </a:rPr>
              <a:t>Βιβλιογραφία:</a:t>
            </a:r>
          </a:p>
          <a:p>
            <a:endParaRPr lang="el-GR">
              <a:cs typeface="Calibri Ligh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D45B1C8-FDD0-489D-5970-360811FEC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832" y="1718679"/>
            <a:ext cx="11571703" cy="5140073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l-GR">
                <a:ea typeface="+mn-lt"/>
                <a:cs typeface="+mn-lt"/>
              </a:rPr>
              <a:t>Αντωνίου Α.-Σ., </a:t>
            </a:r>
            <a:r>
              <a:rPr lang="el-GR" err="1">
                <a:ea typeface="+mn-lt"/>
                <a:cs typeface="+mn-lt"/>
              </a:rPr>
              <a:t>Ασημόπουλος</a:t>
            </a:r>
            <a:r>
              <a:rPr lang="el-GR">
                <a:ea typeface="+mn-lt"/>
                <a:cs typeface="+mn-lt"/>
              </a:rPr>
              <a:t> Χ., Γιαννοπούλου Ι., Γιαννούλης Γ., Κατσαρός Ι., Πάλλη Θ. &amp; </a:t>
            </a:r>
            <a:r>
              <a:rPr lang="el-GR" err="1">
                <a:ea typeface="+mn-lt"/>
                <a:cs typeface="+mn-lt"/>
              </a:rPr>
              <a:t>Παπαστυλιανού</a:t>
            </a:r>
            <a:r>
              <a:rPr lang="el-GR">
                <a:ea typeface="+mn-lt"/>
                <a:cs typeface="+mn-lt"/>
              </a:rPr>
              <a:t> Α. (2024). </a:t>
            </a:r>
            <a:r>
              <a:rPr lang="el-GR" i="1">
                <a:ea typeface="+mn-lt"/>
                <a:cs typeface="+mn-lt"/>
              </a:rPr>
              <a:t>Πρωτόκολλο </a:t>
            </a:r>
            <a:r>
              <a:rPr lang="el-GR" i="1" err="1">
                <a:ea typeface="+mn-lt"/>
                <a:cs typeface="+mn-lt"/>
              </a:rPr>
              <a:t>Ενδοσχολικής</a:t>
            </a:r>
            <a:r>
              <a:rPr lang="el-GR" i="1">
                <a:ea typeface="+mn-lt"/>
                <a:cs typeface="+mn-lt"/>
              </a:rPr>
              <a:t> Βίας και Εκφοβισμού (Ε.ΒΙ.Ε.): Ορισμοί και εννοιολογικό υπόβαθρο.</a:t>
            </a:r>
            <a:r>
              <a:rPr lang="el-GR">
                <a:ea typeface="+mn-lt"/>
                <a:cs typeface="+mn-lt"/>
              </a:rPr>
              <a:t> (</a:t>
            </a:r>
            <a:r>
              <a:rPr lang="el-GR" err="1">
                <a:ea typeface="+mn-lt"/>
                <a:cs typeface="+mn-lt"/>
              </a:rPr>
              <a:t>Επιμ</a:t>
            </a:r>
            <a:r>
              <a:rPr lang="el-GR">
                <a:ea typeface="+mn-lt"/>
                <a:cs typeface="+mn-lt"/>
              </a:rPr>
              <a:t>. Μαρούδας Η., Νικολόπουλος Β. &amp; </a:t>
            </a:r>
            <a:r>
              <a:rPr lang="el-GR" err="1">
                <a:ea typeface="+mn-lt"/>
                <a:cs typeface="+mn-lt"/>
              </a:rPr>
              <a:t>Ρέντζη</a:t>
            </a:r>
            <a:r>
              <a:rPr lang="el-GR">
                <a:ea typeface="+mn-lt"/>
                <a:cs typeface="+mn-lt"/>
              </a:rPr>
              <a:t> Α.). Υ.ΠΑΙ.Θ.Α.: Ψηφιακή εφαρμογή </a:t>
            </a:r>
            <a:r>
              <a:rPr lang="el-GR">
                <a:ea typeface="+mn-lt"/>
                <a:cs typeface="+mn-lt"/>
                <a:hlinkClick r:id="rId2"/>
              </a:rPr>
              <a:t>https://stop-bullying.gov.gr</a:t>
            </a:r>
            <a:r>
              <a:rPr lang="el-GR">
                <a:ea typeface="+mn-lt"/>
                <a:cs typeface="+mn-lt"/>
              </a:rPr>
              <a:t>  Πρόσβαση: 14.06.2024</a:t>
            </a:r>
            <a:endParaRPr lang="el-GR">
              <a:cs typeface="Calibri" panose="020F0502020204030204"/>
            </a:endParaRPr>
          </a:p>
          <a:p>
            <a:endParaRPr lang="el-GR"/>
          </a:p>
          <a:p>
            <a:r>
              <a:rPr lang="el-GR">
                <a:ea typeface="+mn-lt"/>
                <a:cs typeface="+mn-lt"/>
              </a:rPr>
              <a:t>Αντωνίου Α.-Σ., </a:t>
            </a:r>
            <a:r>
              <a:rPr lang="el-GR" err="1">
                <a:ea typeface="+mn-lt"/>
                <a:cs typeface="+mn-lt"/>
              </a:rPr>
              <a:t>Ασημόπουλος</a:t>
            </a:r>
            <a:r>
              <a:rPr lang="el-GR">
                <a:ea typeface="+mn-lt"/>
                <a:cs typeface="+mn-lt"/>
              </a:rPr>
              <a:t> Χ., Γιαννοπούλου Ι., Γιαννούλης Γ., Κατσαρός Ι., Πάλλη Θ. &amp; </a:t>
            </a:r>
            <a:r>
              <a:rPr lang="el-GR" err="1">
                <a:ea typeface="+mn-lt"/>
                <a:cs typeface="+mn-lt"/>
              </a:rPr>
              <a:t>Παπαστυλιανού</a:t>
            </a:r>
            <a:r>
              <a:rPr lang="el-GR">
                <a:ea typeface="+mn-lt"/>
                <a:cs typeface="+mn-lt"/>
              </a:rPr>
              <a:t> Α. (2024). </a:t>
            </a:r>
            <a:r>
              <a:rPr lang="el-GR" i="1">
                <a:ea typeface="+mn-lt"/>
                <a:cs typeface="+mn-lt"/>
              </a:rPr>
              <a:t>Πρωτόκολλο Πρόληψης </a:t>
            </a:r>
            <a:r>
              <a:rPr lang="el-GR" i="1" err="1">
                <a:ea typeface="+mn-lt"/>
                <a:cs typeface="+mn-lt"/>
              </a:rPr>
              <a:t>Ενδοσχολικής</a:t>
            </a:r>
            <a:r>
              <a:rPr lang="el-GR" i="1">
                <a:ea typeface="+mn-lt"/>
                <a:cs typeface="+mn-lt"/>
              </a:rPr>
              <a:t> Βίας και Εκφοβισμού (Ε.ΒΙ.Ε.).</a:t>
            </a:r>
            <a:r>
              <a:rPr lang="el-GR">
                <a:ea typeface="+mn-lt"/>
                <a:cs typeface="+mn-lt"/>
              </a:rPr>
              <a:t> (</a:t>
            </a:r>
            <a:r>
              <a:rPr lang="el-GR" err="1">
                <a:ea typeface="+mn-lt"/>
                <a:cs typeface="+mn-lt"/>
              </a:rPr>
              <a:t>Επιμ</a:t>
            </a:r>
            <a:r>
              <a:rPr lang="el-GR">
                <a:ea typeface="+mn-lt"/>
                <a:cs typeface="+mn-lt"/>
              </a:rPr>
              <a:t>. Μαρούδας Η., Νικολόπουλος Β. &amp; </a:t>
            </a:r>
            <a:r>
              <a:rPr lang="el-GR" err="1">
                <a:ea typeface="+mn-lt"/>
                <a:cs typeface="+mn-lt"/>
              </a:rPr>
              <a:t>Ρέντζη</a:t>
            </a:r>
            <a:r>
              <a:rPr lang="el-GR">
                <a:ea typeface="+mn-lt"/>
                <a:cs typeface="+mn-lt"/>
              </a:rPr>
              <a:t> Α.). Υ.ΠΑΙ.Θ.Α.: Ψηφιακή εφαρμογή </a:t>
            </a:r>
            <a:r>
              <a:rPr lang="el-GR">
                <a:ea typeface="+mn-lt"/>
                <a:cs typeface="+mn-lt"/>
                <a:hlinkClick r:id="rId2"/>
              </a:rPr>
              <a:t>https://stop-bullying.gov.gr</a:t>
            </a:r>
            <a:r>
              <a:rPr lang="el-GR">
                <a:ea typeface="+mn-lt"/>
                <a:cs typeface="+mn-lt"/>
              </a:rPr>
              <a:t>  Πρόσβαση: 14.06.2024</a:t>
            </a:r>
            <a:endParaRPr lang="el-GR"/>
          </a:p>
          <a:p>
            <a:endParaRPr lang="el-GR"/>
          </a:p>
          <a:p>
            <a:r>
              <a:rPr lang="el-GR">
                <a:ea typeface="+mn-lt"/>
                <a:cs typeface="+mn-lt"/>
              </a:rPr>
              <a:t>Αντωνίου Α.-Σ., </a:t>
            </a:r>
            <a:r>
              <a:rPr lang="el-GR" err="1">
                <a:ea typeface="+mn-lt"/>
                <a:cs typeface="+mn-lt"/>
              </a:rPr>
              <a:t>Ασημόπουλος</a:t>
            </a:r>
            <a:r>
              <a:rPr lang="el-GR">
                <a:ea typeface="+mn-lt"/>
                <a:cs typeface="+mn-lt"/>
              </a:rPr>
              <a:t> Χ., Γιαννοπούλου Ι., Γιαννούλης Γ., Κατσαρός Ι., Πάλλη Θ. &amp; </a:t>
            </a:r>
            <a:r>
              <a:rPr lang="el-GR" err="1">
                <a:ea typeface="+mn-lt"/>
                <a:cs typeface="+mn-lt"/>
              </a:rPr>
              <a:t>Παπαστυλιανού</a:t>
            </a:r>
            <a:r>
              <a:rPr lang="el-GR">
                <a:ea typeface="+mn-lt"/>
                <a:cs typeface="+mn-lt"/>
              </a:rPr>
              <a:t> Α. (2024). </a:t>
            </a:r>
            <a:r>
              <a:rPr lang="el-GR" i="1">
                <a:ea typeface="+mn-lt"/>
                <a:cs typeface="+mn-lt"/>
              </a:rPr>
              <a:t>Πρωτόκολλο Διαχείρισης </a:t>
            </a:r>
            <a:r>
              <a:rPr lang="el-GR" i="1" err="1">
                <a:ea typeface="+mn-lt"/>
                <a:cs typeface="+mn-lt"/>
              </a:rPr>
              <a:t>Ενδοσχολικής</a:t>
            </a:r>
            <a:r>
              <a:rPr lang="el-GR" i="1">
                <a:ea typeface="+mn-lt"/>
                <a:cs typeface="+mn-lt"/>
              </a:rPr>
              <a:t> Βίας και Εκφοβισμού (Ε.ΒΙ.Ε.).</a:t>
            </a:r>
            <a:r>
              <a:rPr lang="el-GR">
                <a:ea typeface="+mn-lt"/>
                <a:cs typeface="+mn-lt"/>
              </a:rPr>
              <a:t> (</a:t>
            </a:r>
            <a:r>
              <a:rPr lang="el-GR" err="1">
                <a:ea typeface="+mn-lt"/>
                <a:cs typeface="+mn-lt"/>
              </a:rPr>
              <a:t>Επιμ</a:t>
            </a:r>
            <a:r>
              <a:rPr lang="el-GR">
                <a:ea typeface="+mn-lt"/>
                <a:cs typeface="+mn-lt"/>
              </a:rPr>
              <a:t>. Μαρούδας Η., Νικολόπουλος Β. &amp; </a:t>
            </a:r>
            <a:r>
              <a:rPr lang="el-GR" err="1">
                <a:ea typeface="+mn-lt"/>
                <a:cs typeface="+mn-lt"/>
              </a:rPr>
              <a:t>Ρέντζη</a:t>
            </a:r>
            <a:r>
              <a:rPr lang="el-GR">
                <a:ea typeface="+mn-lt"/>
                <a:cs typeface="+mn-lt"/>
              </a:rPr>
              <a:t> Α.). Υ.ΠΑΙ.Θ.Α.: Ψηφιακή εφαρμογή </a:t>
            </a:r>
            <a:r>
              <a:rPr lang="el-GR">
                <a:ea typeface="+mn-lt"/>
                <a:cs typeface="+mn-lt"/>
                <a:hlinkClick r:id="rId2"/>
              </a:rPr>
              <a:t>https://stop-bullying.gov.gr</a:t>
            </a:r>
            <a:r>
              <a:rPr lang="el-GR">
                <a:ea typeface="+mn-lt"/>
                <a:cs typeface="+mn-lt"/>
              </a:rPr>
              <a:t>  Πρόσβαση: 14.06.2024</a:t>
            </a:r>
            <a:endParaRPr lang="el-GR"/>
          </a:p>
          <a:p>
            <a:endParaRPr lang="el-GR"/>
          </a:p>
          <a:p>
            <a:r>
              <a:rPr lang="el-GR">
                <a:ea typeface="+mn-lt"/>
                <a:cs typeface="+mn-lt"/>
              </a:rPr>
              <a:t>Αντωνίου Α.-Σ., </a:t>
            </a:r>
            <a:r>
              <a:rPr lang="el-GR" err="1">
                <a:ea typeface="+mn-lt"/>
                <a:cs typeface="+mn-lt"/>
              </a:rPr>
              <a:t>Ασημόπουλος</a:t>
            </a:r>
            <a:r>
              <a:rPr lang="el-GR">
                <a:ea typeface="+mn-lt"/>
                <a:cs typeface="+mn-lt"/>
              </a:rPr>
              <a:t> Χ., Γιαννοπούλου Ι., Γιαννούλης Γ., Κατσαρός Ι., Πάλλη Θ. &amp; </a:t>
            </a:r>
            <a:r>
              <a:rPr lang="el-GR" err="1">
                <a:ea typeface="+mn-lt"/>
                <a:cs typeface="+mn-lt"/>
              </a:rPr>
              <a:t>Παπαστυλιανού</a:t>
            </a:r>
            <a:r>
              <a:rPr lang="el-GR">
                <a:ea typeface="+mn-lt"/>
                <a:cs typeface="+mn-lt"/>
              </a:rPr>
              <a:t> Α. (2024). </a:t>
            </a:r>
            <a:r>
              <a:rPr lang="el-GR" i="1">
                <a:ea typeface="+mn-lt"/>
                <a:cs typeface="+mn-lt"/>
              </a:rPr>
              <a:t>(Πληροφοριακό υλικό </a:t>
            </a:r>
            <a:r>
              <a:rPr lang="el-GR" i="1" err="1">
                <a:ea typeface="+mn-lt"/>
                <a:cs typeface="+mn-lt"/>
              </a:rPr>
              <a:t>Ενδοσχολικής</a:t>
            </a:r>
            <a:r>
              <a:rPr lang="el-GR" i="1">
                <a:ea typeface="+mn-lt"/>
                <a:cs typeface="+mn-lt"/>
              </a:rPr>
              <a:t> Βίας και Εκφοβισμού - Ε.ΒΙ.Ε.) Για γονείς/κηδεμόνες. (</a:t>
            </a:r>
            <a:r>
              <a:rPr lang="el-GR" err="1">
                <a:ea typeface="+mn-lt"/>
                <a:cs typeface="+mn-lt"/>
              </a:rPr>
              <a:t>Επιμ</a:t>
            </a:r>
            <a:r>
              <a:rPr lang="el-GR">
                <a:ea typeface="+mn-lt"/>
                <a:cs typeface="+mn-lt"/>
              </a:rPr>
              <a:t>. Μαρούδας Η., Νικολόπουλος Β. &amp; </a:t>
            </a:r>
            <a:r>
              <a:rPr lang="el-GR" err="1">
                <a:ea typeface="+mn-lt"/>
                <a:cs typeface="+mn-lt"/>
              </a:rPr>
              <a:t>Ρέντζη</a:t>
            </a:r>
            <a:r>
              <a:rPr lang="el-GR">
                <a:ea typeface="+mn-lt"/>
                <a:cs typeface="+mn-lt"/>
              </a:rPr>
              <a:t> Α.). Υ.ΠΑΙ.Θ.Α.: Ψηφιακή εφαρμογή </a:t>
            </a:r>
            <a:r>
              <a:rPr lang="el-GR">
                <a:ea typeface="+mn-lt"/>
                <a:cs typeface="+mn-lt"/>
                <a:hlinkClick r:id="rId2"/>
              </a:rPr>
              <a:t>https://stop-bullying.gov.gr</a:t>
            </a:r>
            <a:r>
              <a:rPr lang="el-GR">
                <a:ea typeface="+mn-lt"/>
                <a:cs typeface="+mn-lt"/>
              </a:rPr>
              <a:t>  Πρόσβαση: 14.06.2024</a:t>
            </a:r>
            <a:endParaRPr lang="el-GR"/>
          </a:p>
          <a:p>
            <a:endParaRPr lang="el-GR"/>
          </a:p>
          <a:p>
            <a:r>
              <a:rPr lang="el-GR">
                <a:ea typeface="+mn-lt"/>
                <a:cs typeface="+mn-lt"/>
              </a:rPr>
              <a:t>Αντωνίου Α.-Σ., </a:t>
            </a:r>
            <a:r>
              <a:rPr lang="el-GR" err="1">
                <a:ea typeface="+mn-lt"/>
                <a:cs typeface="+mn-lt"/>
              </a:rPr>
              <a:t>Ασημόπουλος</a:t>
            </a:r>
            <a:r>
              <a:rPr lang="el-GR">
                <a:ea typeface="+mn-lt"/>
                <a:cs typeface="+mn-lt"/>
              </a:rPr>
              <a:t> Χ., Γιαννοπούλου Ι., Γιαννούλης Γ., Κατσαρός Ι., Πάλλη Θ. &amp; </a:t>
            </a:r>
            <a:r>
              <a:rPr lang="el-GR" err="1">
                <a:ea typeface="+mn-lt"/>
                <a:cs typeface="+mn-lt"/>
              </a:rPr>
              <a:t>Παπαστυλιανού</a:t>
            </a:r>
            <a:r>
              <a:rPr lang="el-GR">
                <a:ea typeface="+mn-lt"/>
                <a:cs typeface="+mn-lt"/>
              </a:rPr>
              <a:t> Α. (2024). </a:t>
            </a:r>
            <a:r>
              <a:rPr lang="el-GR" i="1">
                <a:ea typeface="+mn-lt"/>
                <a:cs typeface="+mn-lt"/>
              </a:rPr>
              <a:t>(Πληροφοριακό υλικό </a:t>
            </a:r>
            <a:r>
              <a:rPr lang="el-GR" i="1" err="1">
                <a:ea typeface="+mn-lt"/>
                <a:cs typeface="+mn-lt"/>
              </a:rPr>
              <a:t>Ενδοσχολικής</a:t>
            </a:r>
            <a:r>
              <a:rPr lang="el-GR" i="1">
                <a:ea typeface="+mn-lt"/>
                <a:cs typeface="+mn-lt"/>
              </a:rPr>
              <a:t> Βίας και Εκφοβισμού - Ε.ΒΙ.Ε.) Για μαθητές/</a:t>
            </a:r>
            <a:r>
              <a:rPr lang="el-GR" i="1" err="1">
                <a:ea typeface="+mn-lt"/>
                <a:cs typeface="+mn-lt"/>
              </a:rPr>
              <a:t>τριες</a:t>
            </a:r>
            <a:r>
              <a:rPr lang="el-GR" i="1">
                <a:ea typeface="+mn-lt"/>
                <a:cs typeface="+mn-lt"/>
              </a:rPr>
              <a:t>.</a:t>
            </a:r>
            <a:r>
              <a:rPr lang="el-GR">
                <a:ea typeface="+mn-lt"/>
                <a:cs typeface="+mn-lt"/>
              </a:rPr>
              <a:t> (</a:t>
            </a:r>
            <a:r>
              <a:rPr lang="el-GR" err="1">
                <a:ea typeface="+mn-lt"/>
                <a:cs typeface="+mn-lt"/>
              </a:rPr>
              <a:t>Επιμ</a:t>
            </a:r>
            <a:r>
              <a:rPr lang="el-GR">
                <a:ea typeface="+mn-lt"/>
                <a:cs typeface="+mn-lt"/>
              </a:rPr>
              <a:t>. Μαρούδας Η., Νικολόπουλος Β. &amp; </a:t>
            </a:r>
            <a:r>
              <a:rPr lang="el-GR" err="1">
                <a:ea typeface="+mn-lt"/>
                <a:cs typeface="+mn-lt"/>
              </a:rPr>
              <a:t>Ρέντζη</a:t>
            </a:r>
            <a:r>
              <a:rPr lang="el-GR">
                <a:ea typeface="+mn-lt"/>
                <a:cs typeface="+mn-lt"/>
              </a:rPr>
              <a:t> Α.). Υ.ΠΑΙ.Θ.Α.: Ψηφιακή εφαρμογή </a:t>
            </a:r>
            <a:r>
              <a:rPr lang="el-GR">
                <a:ea typeface="+mn-lt"/>
                <a:cs typeface="+mn-lt"/>
                <a:hlinkClick r:id="rId2"/>
              </a:rPr>
              <a:t>https://stop-bullying.gov.gr</a:t>
            </a:r>
            <a:r>
              <a:rPr lang="el-GR">
                <a:ea typeface="+mn-lt"/>
                <a:cs typeface="+mn-lt"/>
              </a:rPr>
              <a:t>  Πρόσβαση: 14.06.2024</a:t>
            </a:r>
            <a:endParaRPr lang="el-GR"/>
          </a:p>
          <a:p>
            <a:endParaRPr lang="el-GR"/>
          </a:p>
          <a:p>
            <a:endParaRPr lang="el-GR"/>
          </a:p>
          <a:p>
            <a:endParaRPr lang="el-GR">
              <a:cs typeface="Calibri"/>
            </a:endParaRPr>
          </a:p>
        </p:txBody>
      </p:sp>
      <p:pic>
        <p:nvPicPr>
          <p:cNvPr id="5" name="Εικόνα 4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093B927B-C3C8-5DF2-D3DB-67D6959150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9" y="312023"/>
            <a:ext cx="2589101" cy="767127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2E4E183-6680-99E3-CA77-714E2F851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40</a:t>
            </a:fld>
            <a:endParaRPr lang="id-ID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40F26A51-BB9A-4671-BB63-72E619F17C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831" y="312023"/>
            <a:ext cx="2743201" cy="7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456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52404CC1-3EAA-232D-BDA5-0C71B2CD2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95" y="271546"/>
            <a:ext cx="3421568" cy="963459"/>
          </a:xfrm>
        </p:spPr>
        <p:txBody>
          <a:bodyPr>
            <a:normAutofit/>
          </a:bodyPr>
          <a:lstStyle/>
          <a:p>
            <a:r>
              <a:rPr lang="el-GR">
                <a:cs typeface="Calibri Light"/>
              </a:rPr>
              <a:t>Βιβλιογραφία:</a:t>
            </a:r>
            <a:endParaRPr lang="el-GR"/>
          </a:p>
        </p:txBody>
      </p:sp>
      <p:sp>
        <p:nvSpPr>
          <p:cNvPr id="2" name="Θέση εικόνας 1">
            <a:extLst>
              <a:ext uri="{FF2B5EF4-FFF2-40B4-BE49-F238E27FC236}">
                <a16:creationId xmlns:a16="http://schemas.microsoft.com/office/drawing/2014/main" id="{4F8C8430-43F3-F2B4-01F9-8A1CEF814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832" y="1250783"/>
            <a:ext cx="11411284" cy="54609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Barile, J. P., Donohue, D. K., Anthony, E. R., Baker, A. M., Weaver, S. R., &amp; Henrich, C. C. (2012). Teacher–student relationship climate and school outcomes: Implications for educational policy initiatives. </a:t>
            </a:r>
            <a:r>
              <a:rPr lang="en-US" sz="1600" i="1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Journal of youth and adolescence</a:t>
            </a:r>
            <a:r>
              <a:rPr lang="en-US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, </a:t>
            </a:r>
            <a:r>
              <a:rPr lang="en-US" sz="1600" i="1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41</a:t>
            </a:r>
            <a:r>
              <a:rPr lang="en-US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, 256-267.</a:t>
            </a:r>
          </a:p>
          <a:p>
            <a:r>
              <a:rPr lang="en-US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Berkowitz, M. W., &amp; Bier, M. C. (2005). What works in character education: A research-driven guide for educators.</a:t>
            </a:r>
          </a:p>
          <a:p>
            <a:r>
              <a:rPr lang="en-US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Blum, R. W., McNeely, C., &amp; Rinehart, P. M. (2002). </a:t>
            </a:r>
            <a:r>
              <a:rPr lang="el-GR" sz="1600" i="1" dirty="0" err="1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Improving</a:t>
            </a:r>
            <a:r>
              <a:rPr lang="el-GR" sz="1600" i="1" dirty="0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 the </a:t>
            </a:r>
            <a:r>
              <a:rPr lang="el-GR" sz="1600" i="1" dirty="0" err="1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odds</a:t>
            </a:r>
            <a:r>
              <a:rPr lang="el-GR" sz="1600" i="1" dirty="0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: The </a:t>
            </a:r>
            <a:r>
              <a:rPr lang="el-GR" sz="1600" i="1" dirty="0" err="1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untapped</a:t>
            </a:r>
            <a:r>
              <a:rPr lang="el-GR" sz="1600" i="1" dirty="0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 </a:t>
            </a:r>
            <a:r>
              <a:rPr lang="el-GR" sz="1600" i="1" dirty="0" err="1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power</a:t>
            </a:r>
            <a:r>
              <a:rPr lang="el-GR" sz="1600" i="1" dirty="0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 of </a:t>
            </a:r>
            <a:r>
              <a:rPr lang="el-GR" sz="1600" i="1" dirty="0" err="1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schools</a:t>
            </a:r>
            <a:r>
              <a:rPr lang="el-GR" sz="1600" i="1" dirty="0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 </a:t>
            </a:r>
            <a:r>
              <a:rPr lang="el-GR" sz="1600" i="1" dirty="0" err="1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to</a:t>
            </a:r>
            <a:r>
              <a:rPr lang="el-GR" sz="1600" i="1" dirty="0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 </a:t>
            </a:r>
            <a:r>
              <a:rPr lang="el-GR" sz="1600" i="1" dirty="0" err="1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improve</a:t>
            </a:r>
            <a:r>
              <a:rPr lang="el-GR" sz="1600" i="1" dirty="0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 the </a:t>
            </a:r>
            <a:r>
              <a:rPr lang="el-GR" sz="1600" i="1" dirty="0" err="1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health</a:t>
            </a:r>
            <a:r>
              <a:rPr lang="el-GR" sz="1600" i="1" dirty="0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 of </a:t>
            </a:r>
            <a:r>
              <a:rPr lang="el-GR" sz="1600" i="1" dirty="0" err="1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teens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.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Center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 for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Adolescent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 Health and Development</a:t>
            </a:r>
          </a:p>
          <a:p>
            <a:r>
              <a:rPr lang="en-US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Catalano, R. F., Haggerty, K. P., Oesterle, S., Fleming, C. B., &amp; Hawkins, J. D. (2004). The importance of bonding to school for healthy development: Findings from the Social Development Research Group. </a:t>
            </a:r>
            <a:r>
              <a:rPr lang="en-US" sz="1600" i="1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Journal of school health</a:t>
            </a:r>
            <a:r>
              <a:rPr lang="en-US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, </a:t>
            </a:r>
            <a:r>
              <a:rPr lang="en-US" sz="1600" i="1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74</a:t>
            </a:r>
            <a:r>
              <a:rPr lang="en-US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, 252-261.</a:t>
            </a:r>
            <a:endParaRPr lang="en-US" sz="1600" dirty="0">
              <a:latin typeface="Source Sans Pro"/>
              <a:ea typeface="Source Sans Pro"/>
              <a:cs typeface="Calibri"/>
            </a:endParaRPr>
          </a:p>
          <a:p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Cohen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, J.,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McCabe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, E. M.,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Michelli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, N. M., &amp;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Pickeral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, T. (2009).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School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climate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: Research,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policy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,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practice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, and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teacher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education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. </a:t>
            </a:r>
            <a:r>
              <a:rPr lang="el-GR" sz="1600" i="1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Teachers</a:t>
            </a:r>
            <a:r>
              <a:rPr lang="el-GR" sz="1600" i="1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 </a:t>
            </a:r>
            <a:r>
              <a:rPr lang="el-GR" sz="1600" i="1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college</a:t>
            </a:r>
            <a:r>
              <a:rPr lang="el-GR" sz="1600" i="1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 </a:t>
            </a:r>
            <a:r>
              <a:rPr lang="el-GR" sz="1600" i="1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record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, </a:t>
            </a:r>
            <a:r>
              <a:rPr lang="el-GR" sz="1600" i="1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111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(1), 180-213.</a:t>
            </a:r>
            <a:endParaRPr lang="el-GR" sz="1600" dirty="0">
              <a:latin typeface="Source Sans Pro"/>
              <a:ea typeface="Source Sans Pro"/>
              <a:cs typeface="Calibri"/>
            </a:endParaRPr>
          </a:p>
          <a:p>
            <a:r>
              <a:rPr lang="en-US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Kuperminc</a:t>
            </a:r>
            <a:r>
              <a:rPr lang="en-US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, G. P., Leadbeater, B. J., Emmons, C., &amp; Blatt, S. J. (1997). Perceived school climate and difficulties in the social adjustment of middle school students. </a:t>
            </a:r>
            <a:r>
              <a:rPr lang="el-GR" sz="1600" i="1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Applied</a:t>
            </a:r>
            <a:r>
              <a:rPr lang="el-GR" sz="1600" i="1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 </a:t>
            </a:r>
            <a:r>
              <a:rPr lang="el-GR" sz="1600" i="1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developmental</a:t>
            </a:r>
            <a:r>
              <a:rPr lang="el-GR" sz="1600" i="1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 </a:t>
            </a:r>
            <a:r>
              <a:rPr lang="el-GR" sz="1600" i="1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science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, </a:t>
            </a:r>
            <a:r>
              <a:rPr lang="el-GR" sz="1600" i="1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1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(2), 76-88.</a:t>
            </a:r>
          </a:p>
          <a:p>
            <a:r>
              <a:rPr lang="en-US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Liu, Y., Ding, C., Berkowitz, M. W., &amp; Bier, M. C. (2014). A psychometric evaluation of a revised school climate teacher survey. </a:t>
            </a:r>
            <a:r>
              <a:rPr lang="el-GR" sz="1600" i="1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Canadian</a:t>
            </a:r>
            <a:r>
              <a:rPr lang="el-GR" sz="1600" i="1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 Journal of </a:t>
            </a:r>
            <a:r>
              <a:rPr lang="el-GR" sz="1600" i="1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School</a:t>
            </a:r>
            <a:r>
              <a:rPr lang="el-GR" sz="1600" i="1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 </a:t>
            </a:r>
            <a:r>
              <a:rPr lang="el-GR" sz="1600" i="1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Psychology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, </a:t>
            </a:r>
            <a:r>
              <a:rPr lang="el-GR" sz="1600" i="1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29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(1), 54-67.</a:t>
            </a:r>
          </a:p>
          <a:p>
            <a:r>
              <a:rPr lang="en-US" sz="1600" dirty="0" err="1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Steffgen</a:t>
            </a:r>
            <a:r>
              <a:rPr lang="en-US" sz="1600" dirty="0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, G., Recchia, S., &amp; </a:t>
            </a:r>
            <a:r>
              <a:rPr lang="en-US" sz="1600" dirty="0" err="1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Viechtbauer</a:t>
            </a:r>
            <a:r>
              <a:rPr lang="en-US" sz="1600" dirty="0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, W. (2013). The link between school climate and violence in school: A meta-analytic review.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Aggression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 and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Violent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Behavior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+mn-lt"/>
                <a:cs typeface="+mn-lt"/>
              </a:rPr>
              <a:t>, 18, 300 –309</a:t>
            </a:r>
            <a:endParaRPr lang="el-GR" sz="1600" dirty="0">
              <a:solidFill>
                <a:srgbClr val="222222"/>
              </a:solidFill>
              <a:latin typeface="Source Sans Pro"/>
              <a:ea typeface="Source Sans Pro"/>
              <a:cs typeface="Arial"/>
            </a:endParaRPr>
          </a:p>
          <a:p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Yang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, C.,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Chan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, M. K., &amp;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Ma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, T. L. (2020).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School-wide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social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emotional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learning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 (SEL) and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bullying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victimization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: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Moderating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role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 of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school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climate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 in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elementary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,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middle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, and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high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 </a:t>
            </a:r>
            <a:r>
              <a:rPr lang="el-GR" sz="1600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schools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. </a:t>
            </a:r>
            <a:r>
              <a:rPr lang="el-GR" sz="1600" i="1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Journal of </a:t>
            </a:r>
            <a:r>
              <a:rPr lang="el-GR" sz="1600" i="1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school</a:t>
            </a:r>
            <a:r>
              <a:rPr lang="el-GR" sz="1600" i="1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 </a:t>
            </a:r>
            <a:r>
              <a:rPr lang="el-GR" sz="1600" i="1" dirty="0" err="1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psychology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, </a:t>
            </a:r>
            <a:r>
              <a:rPr lang="el-GR" sz="1600" i="1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82</a:t>
            </a:r>
            <a:r>
              <a:rPr lang="el-GR" sz="1600" dirty="0">
                <a:solidFill>
                  <a:srgbClr val="222222"/>
                </a:solidFill>
                <a:latin typeface="Source Sans Pro"/>
                <a:ea typeface="Source Sans Pro"/>
                <a:cs typeface="Arial"/>
              </a:rPr>
              <a:t>, 49-69.</a:t>
            </a:r>
          </a:p>
          <a:p>
            <a:r>
              <a:rPr lang="el-GR" sz="1600" dirty="0" err="1">
                <a:solidFill>
                  <a:srgbClr val="222222"/>
                </a:solidFill>
                <a:ea typeface="+mn-lt"/>
                <a:cs typeface="+mn-lt"/>
              </a:rPr>
              <a:t>Vaillancourt</a:t>
            </a:r>
            <a:r>
              <a:rPr lang="el-GR" sz="1600" dirty="0">
                <a:solidFill>
                  <a:srgbClr val="222222"/>
                </a:solidFill>
                <a:ea typeface="+mn-lt"/>
                <a:cs typeface="+mn-lt"/>
              </a:rPr>
              <a:t>, T., </a:t>
            </a:r>
            <a:r>
              <a:rPr lang="el-GR" sz="1600" dirty="0" err="1">
                <a:solidFill>
                  <a:srgbClr val="222222"/>
                </a:solidFill>
                <a:ea typeface="+mn-lt"/>
                <a:cs typeface="+mn-lt"/>
              </a:rPr>
              <a:t>Hymel</a:t>
            </a:r>
            <a:r>
              <a:rPr lang="el-GR" sz="1600" dirty="0">
                <a:solidFill>
                  <a:srgbClr val="222222"/>
                </a:solidFill>
                <a:ea typeface="+mn-lt"/>
                <a:cs typeface="+mn-lt"/>
              </a:rPr>
              <a:t>, S., &amp; </a:t>
            </a:r>
            <a:r>
              <a:rPr lang="el-GR" sz="1600" dirty="0" err="1">
                <a:solidFill>
                  <a:srgbClr val="222222"/>
                </a:solidFill>
                <a:ea typeface="+mn-lt"/>
                <a:cs typeface="+mn-lt"/>
              </a:rPr>
              <a:t>McDougall</a:t>
            </a:r>
            <a:r>
              <a:rPr lang="el-GR" sz="1600" dirty="0">
                <a:solidFill>
                  <a:srgbClr val="222222"/>
                </a:solidFill>
                <a:ea typeface="+mn-lt"/>
                <a:cs typeface="+mn-lt"/>
              </a:rPr>
              <a:t>, P. (2013). The </a:t>
            </a:r>
            <a:r>
              <a:rPr lang="el-GR" sz="1600" dirty="0" err="1">
                <a:solidFill>
                  <a:srgbClr val="222222"/>
                </a:solidFill>
                <a:ea typeface="+mn-lt"/>
                <a:cs typeface="+mn-lt"/>
              </a:rPr>
              <a:t>biological</a:t>
            </a:r>
            <a:r>
              <a:rPr lang="el-GR" sz="1600" dirty="0">
                <a:solidFill>
                  <a:srgbClr val="222222"/>
                </a:solidFill>
                <a:ea typeface="+mn-lt"/>
                <a:cs typeface="+mn-lt"/>
              </a:rPr>
              <a:t> </a:t>
            </a:r>
            <a:r>
              <a:rPr lang="el-GR" sz="1600" dirty="0" err="1">
                <a:solidFill>
                  <a:srgbClr val="222222"/>
                </a:solidFill>
                <a:ea typeface="+mn-lt"/>
                <a:cs typeface="+mn-lt"/>
              </a:rPr>
              <a:t>underpinnings</a:t>
            </a:r>
            <a:r>
              <a:rPr lang="el-GR" sz="1600" dirty="0">
                <a:solidFill>
                  <a:srgbClr val="222222"/>
                </a:solidFill>
                <a:ea typeface="+mn-lt"/>
                <a:cs typeface="+mn-lt"/>
              </a:rPr>
              <a:t> of </a:t>
            </a:r>
            <a:r>
              <a:rPr lang="el-GR" sz="1600" dirty="0" err="1">
                <a:solidFill>
                  <a:srgbClr val="222222"/>
                </a:solidFill>
                <a:ea typeface="+mn-lt"/>
                <a:cs typeface="+mn-lt"/>
              </a:rPr>
              <a:t>peer</a:t>
            </a:r>
            <a:r>
              <a:rPr lang="el-GR" sz="1600" dirty="0">
                <a:solidFill>
                  <a:srgbClr val="222222"/>
                </a:solidFill>
                <a:ea typeface="+mn-lt"/>
                <a:cs typeface="+mn-lt"/>
              </a:rPr>
              <a:t> </a:t>
            </a:r>
            <a:r>
              <a:rPr lang="el-GR" sz="1600" dirty="0" err="1">
                <a:solidFill>
                  <a:srgbClr val="222222"/>
                </a:solidFill>
                <a:ea typeface="+mn-lt"/>
                <a:cs typeface="+mn-lt"/>
              </a:rPr>
              <a:t>victimization</a:t>
            </a:r>
            <a:r>
              <a:rPr lang="el-GR" sz="1600" dirty="0">
                <a:solidFill>
                  <a:srgbClr val="222222"/>
                </a:solidFill>
                <a:ea typeface="+mn-lt"/>
                <a:cs typeface="+mn-lt"/>
              </a:rPr>
              <a:t>: </a:t>
            </a:r>
            <a:r>
              <a:rPr lang="el-GR" sz="1600" dirty="0" err="1">
                <a:solidFill>
                  <a:srgbClr val="222222"/>
                </a:solidFill>
                <a:ea typeface="+mn-lt"/>
                <a:cs typeface="+mn-lt"/>
              </a:rPr>
              <a:t>Understanding</a:t>
            </a:r>
            <a:r>
              <a:rPr lang="el-GR" sz="1600" dirty="0">
                <a:solidFill>
                  <a:srgbClr val="222222"/>
                </a:solidFill>
                <a:ea typeface="+mn-lt"/>
                <a:cs typeface="+mn-lt"/>
              </a:rPr>
              <a:t> </a:t>
            </a:r>
            <a:r>
              <a:rPr lang="el-GR" sz="1600" dirty="0" err="1">
                <a:solidFill>
                  <a:srgbClr val="222222"/>
                </a:solidFill>
                <a:ea typeface="+mn-lt"/>
                <a:cs typeface="+mn-lt"/>
              </a:rPr>
              <a:t>why</a:t>
            </a:r>
            <a:r>
              <a:rPr lang="el-GR" sz="1600" dirty="0">
                <a:solidFill>
                  <a:srgbClr val="222222"/>
                </a:solidFill>
                <a:ea typeface="+mn-lt"/>
                <a:cs typeface="+mn-lt"/>
              </a:rPr>
              <a:t> and </a:t>
            </a:r>
            <a:r>
              <a:rPr lang="el-GR" sz="1600" dirty="0" err="1">
                <a:solidFill>
                  <a:srgbClr val="222222"/>
                </a:solidFill>
                <a:ea typeface="+mn-lt"/>
                <a:cs typeface="+mn-lt"/>
              </a:rPr>
              <a:t>how</a:t>
            </a:r>
            <a:r>
              <a:rPr lang="el-GR" sz="1600" dirty="0">
                <a:solidFill>
                  <a:srgbClr val="222222"/>
                </a:solidFill>
                <a:ea typeface="+mn-lt"/>
                <a:cs typeface="+mn-lt"/>
              </a:rPr>
              <a:t> the </a:t>
            </a:r>
            <a:r>
              <a:rPr lang="el-GR" sz="1600" dirty="0" err="1">
                <a:solidFill>
                  <a:srgbClr val="222222"/>
                </a:solidFill>
                <a:ea typeface="+mn-lt"/>
                <a:cs typeface="+mn-lt"/>
              </a:rPr>
              <a:t>effects</a:t>
            </a:r>
            <a:r>
              <a:rPr lang="el-GR" sz="1600" dirty="0">
                <a:solidFill>
                  <a:srgbClr val="222222"/>
                </a:solidFill>
                <a:ea typeface="+mn-lt"/>
                <a:cs typeface="+mn-lt"/>
              </a:rPr>
              <a:t> of </a:t>
            </a:r>
            <a:r>
              <a:rPr lang="el-GR" sz="1600" dirty="0" err="1">
                <a:solidFill>
                  <a:srgbClr val="222222"/>
                </a:solidFill>
                <a:ea typeface="+mn-lt"/>
                <a:cs typeface="+mn-lt"/>
              </a:rPr>
              <a:t>bullying</a:t>
            </a:r>
            <a:r>
              <a:rPr lang="el-GR" sz="1600" dirty="0">
                <a:solidFill>
                  <a:srgbClr val="222222"/>
                </a:solidFill>
                <a:ea typeface="+mn-lt"/>
                <a:cs typeface="+mn-lt"/>
              </a:rPr>
              <a:t> </a:t>
            </a:r>
            <a:r>
              <a:rPr lang="el-GR" sz="1600" dirty="0" err="1">
                <a:solidFill>
                  <a:srgbClr val="222222"/>
                </a:solidFill>
                <a:ea typeface="+mn-lt"/>
                <a:cs typeface="+mn-lt"/>
              </a:rPr>
              <a:t>can</a:t>
            </a:r>
            <a:r>
              <a:rPr lang="el-GR" sz="1600" dirty="0">
                <a:solidFill>
                  <a:srgbClr val="222222"/>
                </a:solidFill>
                <a:ea typeface="+mn-lt"/>
                <a:cs typeface="+mn-lt"/>
              </a:rPr>
              <a:t> </a:t>
            </a:r>
            <a:r>
              <a:rPr lang="el-GR" sz="1600" dirty="0" err="1">
                <a:solidFill>
                  <a:srgbClr val="222222"/>
                </a:solidFill>
                <a:ea typeface="+mn-lt"/>
                <a:cs typeface="+mn-lt"/>
              </a:rPr>
              <a:t>last</a:t>
            </a:r>
            <a:r>
              <a:rPr lang="el-GR" sz="1600" dirty="0">
                <a:solidFill>
                  <a:srgbClr val="222222"/>
                </a:solidFill>
                <a:ea typeface="+mn-lt"/>
                <a:cs typeface="+mn-lt"/>
              </a:rPr>
              <a:t> a </a:t>
            </a:r>
            <a:r>
              <a:rPr lang="el-GR" sz="1600" dirty="0" err="1">
                <a:solidFill>
                  <a:srgbClr val="222222"/>
                </a:solidFill>
                <a:ea typeface="+mn-lt"/>
                <a:cs typeface="+mn-lt"/>
              </a:rPr>
              <a:t>lifetime</a:t>
            </a:r>
            <a:r>
              <a:rPr lang="el-GR" sz="1600" dirty="0">
                <a:solidFill>
                  <a:srgbClr val="222222"/>
                </a:solidFill>
                <a:ea typeface="+mn-lt"/>
                <a:cs typeface="+mn-lt"/>
              </a:rPr>
              <a:t>. </a:t>
            </a:r>
            <a:r>
              <a:rPr lang="el-GR" sz="1600" dirty="0" err="1">
                <a:solidFill>
                  <a:srgbClr val="222222"/>
                </a:solidFill>
                <a:ea typeface="+mn-lt"/>
                <a:cs typeface="+mn-lt"/>
              </a:rPr>
              <a:t>Theory</a:t>
            </a:r>
            <a:r>
              <a:rPr lang="el-GR" sz="1600" dirty="0">
                <a:solidFill>
                  <a:srgbClr val="222222"/>
                </a:solidFill>
                <a:ea typeface="+mn-lt"/>
                <a:cs typeface="+mn-lt"/>
              </a:rPr>
              <a:t> </a:t>
            </a:r>
            <a:r>
              <a:rPr lang="el-GR" sz="1600" dirty="0" err="1">
                <a:solidFill>
                  <a:srgbClr val="222222"/>
                </a:solidFill>
                <a:ea typeface="+mn-lt"/>
                <a:cs typeface="+mn-lt"/>
              </a:rPr>
              <a:t>Into</a:t>
            </a:r>
            <a:r>
              <a:rPr lang="el-GR" sz="1600" dirty="0">
                <a:solidFill>
                  <a:srgbClr val="222222"/>
                </a:solidFill>
                <a:ea typeface="+mn-lt"/>
                <a:cs typeface="+mn-lt"/>
              </a:rPr>
              <a:t> </a:t>
            </a:r>
            <a:r>
              <a:rPr lang="el-GR" sz="1600" dirty="0" err="1">
                <a:solidFill>
                  <a:srgbClr val="222222"/>
                </a:solidFill>
                <a:ea typeface="+mn-lt"/>
                <a:cs typeface="+mn-lt"/>
              </a:rPr>
              <a:t>Practice</a:t>
            </a:r>
            <a:r>
              <a:rPr lang="el-GR" sz="1600" dirty="0">
                <a:solidFill>
                  <a:srgbClr val="222222"/>
                </a:solidFill>
                <a:ea typeface="+mn-lt"/>
                <a:cs typeface="+mn-lt"/>
              </a:rPr>
              <a:t>, 52(4), 241–248.</a:t>
            </a:r>
            <a:endParaRPr lang="el-GR" sz="1600" dirty="0">
              <a:solidFill>
                <a:srgbClr val="222222"/>
              </a:solidFill>
              <a:latin typeface="Source Sans Pro"/>
              <a:ea typeface="Source Sans Pro"/>
              <a:cs typeface="Arial"/>
            </a:endParaRPr>
          </a:p>
          <a:p>
            <a:endParaRPr lang="el-GR" sz="1400" dirty="0">
              <a:solidFill>
                <a:srgbClr val="222222"/>
              </a:solidFill>
              <a:latin typeface="Source Sans Pro"/>
              <a:ea typeface="Source Sans Pro"/>
              <a:cs typeface="Arial"/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D3C0B13-6F96-5714-5628-CC85E6BE4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41</a:t>
            </a:fld>
            <a:endParaRPr lang="id-ID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927ADFE-19BB-47EB-90C5-A75BA46B14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305" y="136525"/>
            <a:ext cx="2036585" cy="570244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BD7C6541-CC77-4B37-B838-FF76BC7CA7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99" y="38083"/>
            <a:ext cx="2589101" cy="76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843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802426"/>
            <a:ext cx="8734097" cy="1476475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60545" y="2933562"/>
            <a:ext cx="4073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Ευχαριστούμε</a:t>
            </a:r>
            <a:endParaRPr lang="id-ID" sz="48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5047" y="3764559"/>
            <a:ext cx="2165978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l-GR" sz="1600">
                <a:solidFill>
                  <a:schemeClr val="bg1"/>
                </a:solidFill>
                <a:latin typeface="Lato"/>
                <a:ea typeface="Lato"/>
                <a:cs typeface="Lato"/>
              </a:rPr>
              <a:t>για την προσοχή σας!</a:t>
            </a:r>
            <a:endParaRPr lang="id-ID" sz="16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Rectangle 4"/>
          <p:cNvSpPr/>
          <p:nvPr/>
        </p:nvSpPr>
        <p:spPr>
          <a:xfrm>
            <a:off x="8734096" y="5831840"/>
            <a:ext cx="3457903" cy="607060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25" y="5911188"/>
            <a:ext cx="1697214" cy="449460"/>
          </a:xfrm>
          <a:prstGeom prst="rect">
            <a:avLst/>
          </a:prstGeom>
          <a:effectLst/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2C54FA10-86F5-430D-9148-A746D465D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048" y="5799091"/>
            <a:ext cx="2216062" cy="62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767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611ED2A-2190-F2E9-6399-58F67A0E5CFA}"/>
              </a:ext>
            </a:extLst>
          </p:cNvPr>
          <p:cNvSpPr/>
          <p:nvPr/>
        </p:nvSpPr>
        <p:spPr>
          <a:xfrm>
            <a:off x="-1" y="-8730"/>
            <a:ext cx="3438525" cy="1574800"/>
          </a:xfrm>
          <a:prstGeom prst="rect">
            <a:avLst/>
          </a:prstGeom>
          <a:solidFill>
            <a:srgbClr val="0054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A176DFD-CEF4-A1D5-BBCF-BF102A6C8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35" y="455016"/>
            <a:ext cx="2574165" cy="681696"/>
          </a:xfrm>
          <a:prstGeom prst="rect">
            <a:avLst/>
          </a:prstGeom>
          <a:effectLst/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82" y="2499120"/>
            <a:ext cx="2333693" cy="653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0CF421-1670-6163-A00C-C713E81E5548}"/>
              </a:ext>
            </a:extLst>
          </p:cNvPr>
          <p:cNvSpPr txBox="1"/>
          <p:nvPr/>
        </p:nvSpPr>
        <p:spPr>
          <a:xfrm>
            <a:off x="164400" y="3476096"/>
            <a:ext cx="6043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latin typeface="Arial Black" panose="020B0A040201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Επιμόρφωση για την </a:t>
            </a:r>
          </a:p>
          <a:p>
            <a:pPr algn="ctr"/>
            <a:r>
              <a:rPr lang="el-GR" sz="2000" b="1" dirty="0" err="1">
                <a:latin typeface="Arial Black" panose="020B0A040201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Ενδοσχολική</a:t>
            </a:r>
            <a:r>
              <a:rPr lang="el-GR" sz="2000" b="1" dirty="0">
                <a:latin typeface="Arial Black" panose="020B0A040201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Βία και τον Εκφοβισμό (Ε.ΒΙ.Ε.)</a:t>
            </a:r>
            <a:endParaRPr lang="id-ID" sz="2000" b="1" dirty="0">
              <a:latin typeface="Arial Black" panose="020B0A040201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0C897-DAE8-E483-AEBA-B94D118CA0EB}"/>
              </a:ext>
            </a:extLst>
          </p:cNvPr>
          <p:cNvSpPr txBox="1"/>
          <p:nvPr/>
        </p:nvSpPr>
        <p:spPr>
          <a:xfrm>
            <a:off x="7198361" y="795864"/>
            <a:ext cx="409448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/>
              <a:t>Εκπόνηση Επιμορφωτικού  Υλικού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CD0F0-E736-AE17-AC68-FAF4AACC9E48}"/>
              </a:ext>
            </a:extLst>
          </p:cNvPr>
          <p:cNvSpPr txBox="1"/>
          <p:nvPr/>
        </p:nvSpPr>
        <p:spPr>
          <a:xfrm>
            <a:off x="6207614" y="1348509"/>
            <a:ext cx="2955636" cy="4431983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800" b="1" u="sng" kern="1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Σύμβουλοι ΙΕΠ</a:t>
            </a:r>
          </a:p>
          <a:p>
            <a:pPr algn="ctr"/>
            <a:endParaRPr lang="el-GR" sz="1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Αφεντουλίδου</a:t>
            </a: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Άννα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Βούρβουλη</a:t>
            </a: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Σταυρούλα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Γελαστοπούλου</a:t>
            </a: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Μαρία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Καλογηράτου</a:t>
            </a: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Ευαγγελία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Καραγιάννη Σοφία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Κλημεντιώτη</a:t>
            </a: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Χριστίνα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Μίνη</a:t>
            </a: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b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Πάμελα</a:t>
            </a:r>
            <a:endParaRPr lang="el-GR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Νίκα Μαρία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Παπαγεωργίου Σοφία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Πήλιουρας</a:t>
            </a: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Παναγιώτης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Συκά</a:t>
            </a:r>
            <a:r>
              <a:rPr lang="el-GR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Χριστίνα-</a:t>
            </a:r>
            <a:r>
              <a:rPr lang="el-GR" b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Ερριέττα</a:t>
            </a:r>
            <a:endParaRPr lang="el-GR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Χαραλαμπίδου Παυλίνα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Χαντζούλη</a:t>
            </a: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Ελένη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Χριστοδούλου Νικόλαος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2F4EAA-ACC6-39AE-BACE-4C3ABCD3F8B9}"/>
              </a:ext>
            </a:extLst>
          </p:cNvPr>
          <p:cNvSpPr txBox="1"/>
          <p:nvPr/>
        </p:nvSpPr>
        <p:spPr>
          <a:xfrm>
            <a:off x="9231746" y="1348509"/>
            <a:ext cx="2865296" cy="1754326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800" b="1" u="sng" kern="1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Στελέχη Υ.ΠΑΙ.Θ.Α.</a:t>
            </a:r>
          </a:p>
          <a:p>
            <a:pPr algn="ctr"/>
            <a:endParaRPr lang="el-GR" sz="1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Μαρούδας Ηλίας</a:t>
            </a:r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Νικολόπουλος Βασίλειος</a:t>
            </a:r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Ρέντζη</a:t>
            </a:r>
            <a:r>
              <a:rPr lang="el-GR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Αργυρώ</a:t>
            </a:r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6379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/>
          <p:cNvSpPr/>
          <p:nvPr/>
        </p:nvSpPr>
        <p:spPr>
          <a:xfrm rot="10800000">
            <a:off x="10986787" y="1685727"/>
            <a:ext cx="466486" cy="295820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9" y="128104"/>
            <a:ext cx="3230698" cy="851424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679" y="4788193"/>
            <a:ext cx="4518401" cy="1885321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DBB445A6-B30F-A091-DAB9-2C30BE930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752" y="277877"/>
            <a:ext cx="2203785" cy="1001828"/>
          </a:xfrm>
        </p:spPr>
        <p:txBody>
          <a:bodyPr>
            <a:normAutofit/>
          </a:bodyPr>
          <a:lstStyle/>
          <a:p>
            <a:r>
              <a:rPr lang="el-GR" sz="3200" b="1"/>
              <a:t>Εισαγωγή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814192E-D825-4E6F-42FE-DC2BB29AF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60" y="1396001"/>
            <a:ext cx="10667868" cy="40633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>
                <a:cs typeface="Calibri"/>
              </a:rPr>
              <a:t>Σχολικό κλίμα: διαδραματίζει βασικό ρόλο στην εκπαιδευτική διαδικασία (</a:t>
            </a:r>
            <a:r>
              <a:rPr lang="el-GR" err="1">
                <a:cs typeface="Calibri"/>
              </a:rPr>
              <a:t>Cohen</a:t>
            </a:r>
            <a:r>
              <a:rPr lang="el-GR">
                <a:cs typeface="Calibri"/>
              </a:rPr>
              <a:t> </a:t>
            </a:r>
            <a:r>
              <a:rPr lang="el-GR" err="1">
                <a:cs typeface="Calibri"/>
              </a:rPr>
              <a:t>et</a:t>
            </a:r>
            <a:r>
              <a:rPr lang="el-GR">
                <a:cs typeface="Calibri"/>
              </a:rPr>
              <a:t> </a:t>
            </a:r>
            <a:r>
              <a:rPr lang="el-GR" err="1">
                <a:cs typeface="Calibri"/>
              </a:rPr>
              <a:t>al</a:t>
            </a:r>
            <a:r>
              <a:rPr lang="el-GR">
                <a:cs typeface="Calibri" panose="020F0502020204030204"/>
              </a:rPr>
              <a:t>. 2009).</a:t>
            </a:r>
          </a:p>
          <a:p>
            <a:endParaRPr lang="el-GR">
              <a:cs typeface="Calibri" panose="020F0502020204030204"/>
            </a:endParaRPr>
          </a:p>
          <a:p>
            <a:r>
              <a:rPr lang="el-GR">
                <a:cs typeface="Calibri" panose="020F0502020204030204"/>
              </a:rPr>
              <a:t>Έρευνες: ισχυρή σχέση μεταξύ σχολικού κλίματος και της ακαδημαϊκής επίδοσης και των κοινωνικών συμπεριφορών (</a:t>
            </a:r>
            <a:r>
              <a:rPr lang="el-GR" err="1">
                <a:cs typeface="Calibri"/>
              </a:rPr>
              <a:t>Liu</a:t>
            </a:r>
            <a:r>
              <a:rPr lang="el-GR">
                <a:cs typeface="Calibri"/>
              </a:rPr>
              <a:t>, 2014).</a:t>
            </a:r>
            <a:endParaRPr lang="el-GR"/>
          </a:p>
          <a:p>
            <a:endParaRPr lang="el-GR">
              <a:cs typeface="Calibri"/>
            </a:endParaRPr>
          </a:p>
        </p:txBody>
      </p:sp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8BFFA5E9-D6C9-2D4D-CF50-14A6E8BF7E66}"/>
              </a:ext>
            </a:extLst>
          </p:cNvPr>
          <p:cNvGrpSpPr/>
          <p:nvPr/>
        </p:nvGrpSpPr>
        <p:grpSpPr>
          <a:xfrm>
            <a:off x="6048687" y="4085002"/>
            <a:ext cx="4892499" cy="2433209"/>
            <a:chOff x="1356372" y="1899266"/>
            <a:chExt cx="7479288" cy="3816840"/>
          </a:xfrm>
        </p:grpSpPr>
        <p:sp>
          <p:nvSpPr>
            <p:cNvPr id="7" name="Οβάλ 6">
              <a:extLst>
                <a:ext uri="{FF2B5EF4-FFF2-40B4-BE49-F238E27FC236}">
                  <a16:creationId xmlns:a16="http://schemas.microsoft.com/office/drawing/2014/main" id="{94F5AFD7-6D9E-DF90-8CF5-D5B89456BD87}"/>
                </a:ext>
              </a:extLst>
            </p:cNvPr>
            <p:cNvSpPr/>
            <p:nvPr/>
          </p:nvSpPr>
          <p:spPr>
            <a:xfrm>
              <a:off x="3048679" y="2149370"/>
              <a:ext cx="4023893" cy="310147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l-GR" sz="2800" b="1">
                  <a:cs typeface="Calibri"/>
                </a:rPr>
                <a:t>Σχολικό κλίμα</a:t>
              </a:r>
            </a:p>
          </p:txBody>
        </p:sp>
        <p:sp>
          <p:nvSpPr>
            <p:cNvPr id="9" name="Βέλος: Αριστερό-δεξιό 8">
              <a:extLst>
                <a:ext uri="{FF2B5EF4-FFF2-40B4-BE49-F238E27FC236}">
                  <a16:creationId xmlns:a16="http://schemas.microsoft.com/office/drawing/2014/main" id="{EC08BAE2-D63A-B4C1-FCB2-80A9DF411B9B}"/>
                </a:ext>
              </a:extLst>
            </p:cNvPr>
            <p:cNvSpPr/>
            <p:nvPr/>
          </p:nvSpPr>
          <p:spPr>
            <a:xfrm rot="2160000">
              <a:off x="1819167" y="2026199"/>
              <a:ext cx="2215816" cy="751973"/>
            </a:xfrm>
            <a:prstGeom prst="left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l-GR" sz="1000" b="1" baseline="0" err="1">
                  <a:solidFill>
                    <a:srgbClr val="FFFFFF"/>
                  </a:solidFill>
                  <a:latin typeface="Calibri"/>
                </a:rPr>
                <a:t>Ενδοσχολική</a:t>
              </a:r>
              <a:r>
                <a:rPr lang="el-GR" sz="1000" b="1" baseline="0">
                  <a:solidFill>
                    <a:srgbClr val="FFFFFF"/>
                  </a:solidFill>
                  <a:latin typeface="Calibri"/>
                </a:rPr>
                <a:t> Βία</a:t>
              </a:r>
              <a:r>
                <a:rPr lang="el-GR" sz="1200" baseline="0">
                  <a:solidFill>
                    <a:srgbClr val="FFFFFF"/>
                  </a:solidFill>
                  <a:latin typeface="Calibri"/>
                </a:rPr>
                <a:t>​</a:t>
              </a:r>
              <a:r>
                <a:rPr lang="el-GR" sz="1800">
                  <a:latin typeface="Calibri"/>
                  <a:ea typeface="Calibri"/>
                  <a:cs typeface="Calibri"/>
                </a:rPr>
                <a:t>​</a:t>
              </a:r>
              <a:endParaRPr lang="el-GR"/>
            </a:p>
          </p:txBody>
        </p:sp>
        <p:sp>
          <p:nvSpPr>
            <p:cNvPr id="10" name="Βέλος: Αριστερό-δεξιό 9">
              <a:extLst>
                <a:ext uri="{FF2B5EF4-FFF2-40B4-BE49-F238E27FC236}">
                  <a16:creationId xmlns:a16="http://schemas.microsoft.com/office/drawing/2014/main" id="{46D3EB46-DCF9-8DDD-B945-0EA030C4C826}"/>
                </a:ext>
              </a:extLst>
            </p:cNvPr>
            <p:cNvSpPr/>
            <p:nvPr/>
          </p:nvSpPr>
          <p:spPr>
            <a:xfrm rot="19860000">
              <a:off x="6158634" y="1899266"/>
              <a:ext cx="2677026" cy="832184"/>
            </a:xfrm>
            <a:prstGeom prst="left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l-GR" sz="1000" b="1" baseline="0" err="1">
                  <a:solidFill>
                    <a:srgbClr val="FFFFFF"/>
                  </a:solidFill>
                  <a:latin typeface="Calibri"/>
                </a:rPr>
                <a:t>Ενδοσχολική</a:t>
              </a:r>
              <a:r>
                <a:rPr lang="el-GR" sz="1000" b="1" baseline="0">
                  <a:solidFill>
                    <a:srgbClr val="FFFFFF"/>
                  </a:solidFill>
                  <a:latin typeface="Calibri"/>
                </a:rPr>
                <a:t> Βία</a:t>
              </a:r>
              <a:r>
                <a:rPr lang="el-GR" sz="1000" baseline="0">
                  <a:solidFill>
                    <a:srgbClr val="FFFFFF"/>
                  </a:solidFill>
                  <a:latin typeface="Calibri"/>
                </a:rPr>
                <a:t>​</a:t>
              </a:r>
              <a:r>
                <a:rPr lang="el-GR" sz="1800">
                  <a:latin typeface="Calibri"/>
                  <a:ea typeface="Calibri"/>
                  <a:cs typeface="Calibri"/>
                </a:rPr>
                <a:t>​</a:t>
              </a:r>
              <a:endParaRPr lang="el-GR"/>
            </a:p>
          </p:txBody>
        </p:sp>
        <p:sp>
          <p:nvSpPr>
            <p:cNvPr id="11" name="Βέλος: Αριστερό-δεξιό 10">
              <a:extLst>
                <a:ext uri="{FF2B5EF4-FFF2-40B4-BE49-F238E27FC236}">
                  <a16:creationId xmlns:a16="http://schemas.microsoft.com/office/drawing/2014/main" id="{0613CA50-D606-931C-2885-A184D97BF265}"/>
                </a:ext>
              </a:extLst>
            </p:cNvPr>
            <p:cNvSpPr/>
            <p:nvPr/>
          </p:nvSpPr>
          <p:spPr>
            <a:xfrm rot="1920000">
              <a:off x="6045696" y="4793685"/>
              <a:ext cx="2787315" cy="922421"/>
            </a:xfrm>
            <a:prstGeom prst="left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l-GR" sz="1000" b="1" baseline="0" err="1">
                  <a:solidFill>
                    <a:srgbClr val="FFFFFF"/>
                  </a:solidFill>
                  <a:latin typeface="Calibri"/>
                </a:rPr>
                <a:t>Ενδοσχολική</a:t>
              </a:r>
              <a:r>
                <a:rPr lang="el-GR" sz="1000" b="1" baseline="0">
                  <a:solidFill>
                    <a:srgbClr val="FFFFFF"/>
                  </a:solidFill>
                  <a:latin typeface="Calibri"/>
                </a:rPr>
                <a:t> Βία</a:t>
              </a:r>
              <a:r>
                <a:rPr lang="el-GR" sz="1000" baseline="0">
                  <a:solidFill>
                    <a:srgbClr val="FFFFFF"/>
                  </a:solidFill>
                  <a:latin typeface="Calibri"/>
                </a:rPr>
                <a:t>​</a:t>
              </a:r>
              <a:r>
                <a:rPr lang="el-GR" sz="1000">
                  <a:latin typeface="Calibri"/>
                  <a:ea typeface="Calibri"/>
                  <a:cs typeface="Calibri"/>
                </a:rPr>
                <a:t>​</a:t>
              </a:r>
              <a:endParaRPr lang="el-GR" sz="1000"/>
            </a:p>
          </p:txBody>
        </p:sp>
        <p:sp>
          <p:nvSpPr>
            <p:cNvPr id="13" name="Βέλος: Αριστερό-δεξιό 12">
              <a:extLst>
                <a:ext uri="{FF2B5EF4-FFF2-40B4-BE49-F238E27FC236}">
                  <a16:creationId xmlns:a16="http://schemas.microsoft.com/office/drawing/2014/main" id="{2EEB64B0-F7CD-932C-294A-5E45DF66DDCF}"/>
                </a:ext>
              </a:extLst>
            </p:cNvPr>
            <p:cNvSpPr/>
            <p:nvPr/>
          </p:nvSpPr>
          <p:spPr>
            <a:xfrm rot="19560000">
              <a:off x="1356372" y="4837314"/>
              <a:ext cx="2687052" cy="832184"/>
            </a:xfrm>
            <a:prstGeom prst="left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l-GR" sz="1000" b="1" baseline="0" err="1">
                  <a:solidFill>
                    <a:srgbClr val="FFFFFF"/>
                  </a:solidFill>
                  <a:latin typeface="Calibri"/>
                </a:rPr>
                <a:t>Ενδοσχολική</a:t>
              </a:r>
              <a:r>
                <a:rPr lang="el-GR" sz="1000" b="1" baseline="0">
                  <a:solidFill>
                    <a:srgbClr val="FFFFFF"/>
                  </a:solidFill>
                  <a:latin typeface="Calibri"/>
                </a:rPr>
                <a:t> Βία</a:t>
              </a:r>
              <a:r>
                <a:rPr lang="el-GR" sz="1000" baseline="0">
                  <a:solidFill>
                    <a:srgbClr val="FFFFFF"/>
                  </a:solidFill>
                  <a:latin typeface="Calibri"/>
                </a:rPr>
                <a:t>​</a:t>
              </a:r>
              <a:r>
                <a:rPr lang="el-GR" sz="1000">
                  <a:latin typeface="Calibri"/>
                  <a:ea typeface="Calibri"/>
                  <a:cs typeface="Calibri"/>
                </a:rPr>
                <a:t>​</a:t>
              </a:r>
              <a:endParaRPr lang="el-GR" sz="1000">
                <a:ea typeface="Calibri"/>
                <a:cs typeface="Calibri"/>
              </a:endParaRPr>
            </a:p>
          </p:txBody>
        </p:sp>
      </p:grp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D64F2F48-D723-C066-E26C-6D62130C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5</a:t>
            </a:fld>
            <a:endParaRPr lang="id-ID"/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88AFBA53-A524-4E09-B0DA-A6CE9DC990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218" y="1976"/>
            <a:ext cx="2944603" cy="82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56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6432F88-2A8D-5E60-5A92-6386F57B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7177"/>
            <a:ext cx="10515600" cy="1325563"/>
          </a:xfrm>
        </p:spPr>
        <p:txBody>
          <a:bodyPr/>
          <a:lstStyle/>
          <a:p>
            <a:r>
              <a:rPr lang="el-GR" sz="3600" b="1">
                <a:cs typeface="Calibri Light"/>
              </a:rPr>
              <a:t>Σχολικό κλίμα</a:t>
            </a:r>
            <a:endParaRPr lang="el-GR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7F3FD957-23D3-E246-212B-A3DB0F6C7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384" y="2306889"/>
            <a:ext cx="10936703" cy="33186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 dirty="0">
                <a:cs typeface="Calibri"/>
              </a:rPr>
              <a:t>Περιγράφει την ποιότητα και τη φύση των αλληλεπιδράσεων μεταξύ των μαθητών/τριών και των ενηλίκων εντός της σχολικής κοινότητας </a:t>
            </a:r>
            <a:r>
              <a:rPr lang="el-GR" sz="2000" dirty="0">
                <a:cs typeface="Calibri"/>
              </a:rPr>
              <a:t>(</a:t>
            </a:r>
            <a:r>
              <a:rPr lang="el-GR" sz="2000" dirty="0" err="1">
                <a:cs typeface="Calibri"/>
              </a:rPr>
              <a:t>Mitcell</a:t>
            </a:r>
            <a:r>
              <a:rPr lang="el-GR" sz="2000" dirty="0">
                <a:cs typeface="Calibri"/>
              </a:rPr>
              <a:t> </a:t>
            </a:r>
            <a:r>
              <a:rPr lang="el-GR" sz="2000" dirty="0" err="1">
                <a:cs typeface="Calibri"/>
              </a:rPr>
              <a:t>et</a:t>
            </a:r>
            <a:r>
              <a:rPr lang="el-GR" sz="2000" dirty="0">
                <a:cs typeface="Calibri"/>
              </a:rPr>
              <a:t> </a:t>
            </a:r>
            <a:r>
              <a:rPr lang="el-GR" sz="2000" dirty="0" err="1">
                <a:cs typeface="Calibri"/>
              </a:rPr>
              <a:t>al</a:t>
            </a:r>
            <a:r>
              <a:rPr lang="el-GR" sz="2000" dirty="0">
                <a:cs typeface="Calibri"/>
              </a:rPr>
              <a:t>., 2010).</a:t>
            </a:r>
            <a:endParaRPr lang="el-GR" dirty="0">
              <a:cs typeface="Calibri" panose="020F0502020204030204"/>
            </a:endParaRPr>
          </a:p>
          <a:p>
            <a:pPr marL="0" indent="0">
              <a:buNone/>
            </a:pPr>
            <a:endParaRPr lang="el-GR" sz="2000" dirty="0">
              <a:latin typeface="Calibri"/>
              <a:cs typeface="Calibri"/>
            </a:endParaRPr>
          </a:p>
          <a:p>
            <a:r>
              <a:rPr lang="el-GR" dirty="0">
                <a:cs typeface="Calibri"/>
              </a:rPr>
              <a:t>Αντικατοπτρίζει τις εμπειρίες που σχετίζονται με τους κανόνες, τις αξίες, τις προσδοκίες, τον τρόπο διδασκαλίας και τη δομή ηγεσίας ενός σχολείου </a:t>
            </a:r>
            <a:r>
              <a:rPr lang="el-GR" sz="2000" dirty="0">
                <a:cs typeface="Calibri"/>
              </a:rPr>
              <a:t>(</a:t>
            </a:r>
            <a:r>
              <a:rPr lang="el-GR" sz="2000" dirty="0" err="1">
                <a:cs typeface="Calibri"/>
              </a:rPr>
              <a:t>National</a:t>
            </a:r>
            <a:r>
              <a:rPr lang="el-GR" sz="2000" dirty="0">
                <a:cs typeface="Calibri"/>
              </a:rPr>
              <a:t> </a:t>
            </a:r>
            <a:r>
              <a:rPr lang="el-GR" sz="2000" dirty="0" err="1">
                <a:cs typeface="Calibri"/>
              </a:rPr>
              <a:t>School</a:t>
            </a:r>
            <a:r>
              <a:rPr lang="el-GR" sz="2000" dirty="0">
                <a:cs typeface="Calibri"/>
              </a:rPr>
              <a:t> </a:t>
            </a:r>
            <a:r>
              <a:rPr lang="el-GR" sz="2000" dirty="0" err="1">
                <a:cs typeface="Calibri"/>
              </a:rPr>
              <a:t>Climate</a:t>
            </a:r>
            <a:r>
              <a:rPr lang="el-GR" sz="2000" dirty="0">
                <a:cs typeface="Calibri"/>
              </a:rPr>
              <a:t> Council, 2007). </a:t>
            </a:r>
            <a:endParaRPr lang="el-GR" dirty="0"/>
          </a:p>
          <a:p>
            <a:endParaRPr lang="el-GR" dirty="0">
              <a:cs typeface="Calibri"/>
            </a:endParaRPr>
          </a:p>
        </p:txBody>
      </p:sp>
      <p:pic>
        <p:nvPicPr>
          <p:cNvPr id="9" name="Εικόνα 8" descr="Εικόνα που περιέχει κείμενο, γραμματοσειρά, γραφικά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C48B7475-BECC-272C-2354-FCBC6BA78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" y="105277"/>
            <a:ext cx="3153277" cy="832185"/>
          </a:xfrm>
          <a:prstGeom prst="rect">
            <a:avLst/>
          </a:prstGeom>
        </p:spPr>
      </p:pic>
      <p:pic>
        <p:nvPicPr>
          <p:cNvPr id="10" name="Εικόνα 9" descr="Εικόνα που περιέχει ρουχισμός, άτομο, ανθρώπινο πρόσωπο, κορίτσι&#10;&#10;Περιγραφή που δημιουργήθηκε αυτόματα">
            <a:extLst>
              <a:ext uri="{FF2B5EF4-FFF2-40B4-BE49-F238E27FC236}">
                <a16:creationId xmlns:a16="http://schemas.microsoft.com/office/drawing/2014/main" id="{C05F9EAF-72CE-418D-199B-92648A395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81" y="5438023"/>
            <a:ext cx="3017922" cy="1215691"/>
          </a:xfrm>
          <a:prstGeom prst="rect">
            <a:avLst/>
          </a:prstGeom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71AD3BBF-C925-33C5-AF2A-31335399D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6</a:t>
            </a:fld>
            <a:endParaRPr lang="id-ID"/>
          </a:p>
        </p:txBody>
      </p:sp>
      <p:pic>
        <p:nvPicPr>
          <p:cNvPr id="11" name="Θέση περιεχομένου 10">
            <a:extLst>
              <a:ext uri="{FF2B5EF4-FFF2-40B4-BE49-F238E27FC236}">
                <a16:creationId xmlns:a16="http://schemas.microsoft.com/office/drawing/2014/main" id="{66F77074-96CF-4B8F-A429-172561641F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05" y="145774"/>
            <a:ext cx="2542954" cy="712027"/>
          </a:xfrm>
        </p:spPr>
      </p:pic>
    </p:spTree>
    <p:extLst>
      <p:ext uri="{BB962C8B-B14F-4D97-AF65-F5344CB8AC3E}">
        <p14:creationId xmlns:p14="http://schemas.microsoft.com/office/powerpoint/2010/main" val="528717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831840"/>
            <a:ext cx="12192000" cy="607060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7"/>
          <p:cNvSpPr txBox="1"/>
          <p:nvPr/>
        </p:nvSpPr>
        <p:spPr>
          <a:xfrm>
            <a:off x="5750233" y="307055"/>
            <a:ext cx="2944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spc="30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Σχολικό Κλίμα</a:t>
            </a:r>
            <a:endParaRPr lang="id-ID" sz="2800" spc="300"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2571" y="1082991"/>
            <a:ext cx="8279528" cy="4427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ea typeface="Lato" panose="020F0502020204030203" pitchFamily="34" charset="0"/>
                <a:cs typeface="Lato" panose="020F0502020204030203" pitchFamily="34" charset="0"/>
              </a:rPr>
              <a:t>Αναφέρεται στην ποιότητα της σχολικής ζωής, καθώς σχετίζεται με </a:t>
            </a:r>
            <a:r>
              <a:rPr lang="el-GR" sz="2000" b="1" dirty="0">
                <a:ea typeface="Lato" panose="020F0502020204030203" pitchFamily="34" charset="0"/>
                <a:cs typeface="Lato" panose="020F0502020204030203" pitchFamily="34" charset="0"/>
              </a:rPr>
              <a:t>κανόνες και αξίες</a:t>
            </a:r>
            <a:r>
              <a:rPr lang="el-GR" sz="2000" dirty="0"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l-GR" sz="2000" b="1" dirty="0">
                <a:ea typeface="Lato" panose="020F0502020204030203" pitchFamily="34" charset="0"/>
                <a:cs typeface="Lato" panose="020F0502020204030203" pitchFamily="34" charset="0"/>
              </a:rPr>
              <a:t>διαπροσωπικές σχέσεις </a:t>
            </a:r>
            <a:r>
              <a:rPr lang="el-GR" sz="2000" dirty="0">
                <a:ea typeface="Lato" panose="020F0502020204030203" pitchFamily="34" charset="0"/>
                <a:cs typeface="Lato" panose="020F0502020204030203" pitchFamily="34" charset="0"/>
              </a:rPr>
              <a:t>και </a:t>
            </a:r>
            <a:r>
              <a:rPr lang="el-GR" sz="2000" b="1" dirty="0">
                <a:ea typeface="Lato" panose="020F0502020204030203" pitchFamily="34" charset="0"/>
                <a:cs typeface="Lato" panose="020F0502020204030203" pitchFamily="34" charset="0"/>
              </a:rPr>
              <a:t>κοινωνικές αλληλεπιδράσεις </a:t>
            </a:r>
            <a:r>
              <a:rPr lang="el-GR" sz="2000" dirty="0">
                <a:ea typeface="Lato" panose="020F0502020204030203" pitchFamily="34" charset="0"/>
                <a:cs typeface="Lato" panose="020F0502020204030203" pitchFamily="34" charset="0"/>
              </a:rPr>
              <a:t>και </a:t>
            </a:r>
            <a:r>
              <a:rPr lang="el-GR" sz="2000" b="1" dirty="0">
                <a:ea typeface="Lato" panose="020F0502020204030203" pitchFamily="34" charset="0"/>
                <a:cs typeface="Lato" panose="020F0502020204030203" pitchFamily="34" charset="0"/>
              </a:rPr>
              <a:t>οργανωτικές διαδικασίες και δομές</a:t>
            </a:r>
            <a:r>
              <a:rPr lang="el-GR" sz="2000" dirty="0"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ea typeface="Lato" panose="020F0502020204030203" pitchFamily="34" charset="0"/>
                <a:cs typeface="Lato" panose="020F0502020204030203" pitchFamily="34" charset="0"/>
              </a:rPr>
              <a:t>Δίνει τον τόνο για τη μάθηση και διδασκαλία και αποτελεί παράγοντα πρόβλεψης της ικανότητας των μαθητών/τριών να μάθουν και να αναπτυχθούν με υγιείς τρόπους.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ea typeface="Lato" panose="020F0502020204030203" pitchFamily="34" charset="0"/>
                <a:cs typeface="Lato" panose="020F0502020204030203" pitchFamily="34" charset="0"/>
              </a:rPr>
              <a:t>Όλα τα σχολεία έχουν δυνατά και αδύνατα σημεία, καθώς και ένα ξεχωριστό </a:t>
            </a:r>
            <a:r>
              <a:rPr lang="el-GR" sz="2000" b="1" dirty="0">
                <a:ea typeface="Lato" panose="020F0502020204030203" pitchFamily="34" charset="0"/>
                <a:cs typeface="Lato" panose="020F0502020204030203" pitchFamily="34" charset="0"/>
              </a:rPr>
              <a:t>όραμα</a:t>
            </a:r>
            <a:r>
              <a:rPr lang="el-GR" sz="2000" dirty="0">
                <a:ea typeface="Lato" panose="020F0502020204030203" pitchFamily="34" charset="0"/>
                <a:cs typeface="Lato" panose="020F0502020204030203" pitchFamily="34" charset="0"/>
              </a:rPr>
              <a:t> για το είδος του σχολείου που φιλοδοξούν να είναι.</a:t>
            </a:r>
          </a:p>
          <a:p>
            <a:pPr algn="r">
              <a:lnSpc>
                <a:spcPct val="150000"/>
              </a:lnSpc>
            </a:pPr>
            <a:r>
              <a:rPr lang="el-GR" sz="2000" dirty="0"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US" sz="2000" dirty="0">
                <a:ea typeface="Lato" panose="020F0502020204030203" pitchFamily="34" charset="0"/>
                <a:cs typeface="Lato" panose="020F0502020204030203" pitchFamily="34" charset="0"/>
              </a:rPr>
              <a:t>NSCC, 2019)</a:t>
            </a:r>
            <a:endParaRPr lang="el-GR" sz="2000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>
              <a:lnSpc>
                <a:spcPct val="150000"/>
              </a:lnSpc>
            </a:pPr>
            <a:endParaRPr lang="id-ID" sz="90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01" y="5911188"/>
            <a:ext cx="1697214" cy="449460"/>
          </a:xfrm>
          <a:prstGeom prst="rect">
            <a:avLst/>
          </a:prstGeom>
          <a:effectLst/>
        </p:spPr>
      </p:pic>
      <p:pic>
        <p:nvPicPr>
          <p:cNvPr id="12" name="Θέση εικόνας 1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925" y="547132"/>
            <a:ext cx="2453490" cy="4256055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799" y="4929027"/>
            <a:ext cx="1562909" cy="581651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219" y="5961398"/>
            <a:ext cx="1425895" cy="39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82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F96846ED-683D-9CDB-C2C3-3C0005CD3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201" y="482917"/>
            <a:ext cx="8975518" cy="686828"/>
          </a:xfrm>
        </p:spPr>
        <p:txBody>
          <a:bodyPr>
            <a:normAutofit fontScale="90000"/>
          </a:bodyPr>
          <a:lstStyle/>
          <a:p>
            <a:r>
              <a:rPr lang="el-GR" b="1"/>
              <a:t>Θετικό σχολικό κλίμα:</a:t>
            </a:r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FC3A8BE2-8A41-6B87-1E72-D05E9C9B4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5201" y="1543792"/>
            <a:ext cx="8182772" cy="43733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l-GR" dirty="0"/>
              <a:t>Συμβάλλει:</a:t>
            </a:r>
          </a:p>
          <a:p>
            <a:r>
              <a:rPr lang="el-GR" dirty="0"/>
              <a:t>στην κοινωνική, συναισθηματική και ακαδημαϊκή μάθηση </a:t>
            </a:r>
            <a:r>
              <a:rPr lang="el-GR" sz="2000" dirty="0">
                <a:latin typeface="Arial"/>
                <a:cs typeface="Arial"/>
              </a:rPr>
              <a:t>•</a:t>
            </a:r>
            <a:r>
              <a:rPr lang="el-GR" sz="2000" dirty="0"/>
              <a:t>(</a:t>
            </a:r>
            <a:r>
              <a:rPr lang="el-GR" sz="2000" dirty="0" err="1"/>
              <a:t>Blum</a:t>
            </a:r>
            <a:r>
              <a:rPr lang="el-GR" sz="2000" dirty="0"/>
              <a:t> </a:t>
            </a:r>
            <a:r>
              <a:rPr lang="el-GR" sz="2000" dirty="0" err="1"/>
              <a:t>et</a:t>
            </a:r>
            <a:r>
              <a:rPr lang="el-GR" sz="2000" dirty="0"/>
              <a:t> </a:t>
            </a:r>
            <a:r>
              <a:rPr lang="el-GR" sz="2000" dirty="0" err="1"/>
              <a:t>al</a:t>
            </a:r>
            <a:r>
              <a:rPr lang="el-GR" sz="2000" dirty="0"/>
              <a:t>. 2002) </a:t>
            </a:r>
            <a:endParaRPr lang="el-GR" sz="2000" dirty="0">
              <a:cs typeface="Calibri"/>
            </a:endParaRPr>
          </a:p>
          <a:p>
            <a:r>
              <a:rPr lang="el-GR" dirty="0"/>
              <a:t>ενισχύει την ψυχική υγεία και ευεξία </a:t>
            </a:r>
            <a:r>
              <a:rPr lang="el-GR" sz="2000" dirty="0"/>
              <a:t>(</a:t>
            </a:r>
            <a:r>
              <a:rPr lang="el-GR" sz="2000" dirty="0" err="1"/>
              <a:t>Berkowitz</a:t>
            </a:r>
            <a:r>
              <a:rPr lang="el-GR" sz="2000" dirty="0"/>
              <a:t> &amp; </a:t>
            </a:r>
            <a:r>
              <a:rPr lang="el-GR" sz="2000" dirty="0" err="1"/>
              <a:t>Bier</a:t>
            </a:r>
            <a:r>
              <a:rPr lang="el-GR" sz="2000" dirty="0"/>
              <a:t>, 2005∙ </a:t>
            </a:r>
            <a:r>
              <a:rPr lang="el-GR" sz="2000" dirty="0" err="1"/>
              <a:t>Catalano</a:t>
            </a:r>
            <a:r>
              <a:rPr lang="el-GR" sz="2000" dirty="0"/>
              <a:t> </a:t>
            </a:r>
            <a:r>
              <a:rPr lang="el-GR" sz="2000" dirty="0" err="1"/>
              <a:t>et</a:t>
            </a:r>
            <a:r>
              <a:rPr lang="el-GR" sz="2000" dirty="0"/>
              <a:t> </a:t>
            </a:r>
            <a:r>
              <a:rPr lang="el-GR" sz="2000" dirty="0" err="1"/>
              <a:t>al</a:t>
            </a:r>
            <a:r>
              <a:rPr lang="el-GR" sz="2000" dirty="0"/>
              <a:t>, 2004∙  </a:t>
            </a:r>
            <a:r>
              <a:rPr lang="el-GR" sz="2000" dirty="0" err="1"/>
              <a:t>Vallancourt</a:t>
            </a:r>
            <a:r>
              <a:rPr lang="el-GR" sz="2000" dirty="0"/>
              <a:t> </a:t>
            </a:r>
            <a:r>
              <a:rPr lang="el-GR" sz="2000" dirty="0" err="1"/>
              <a:t>et</a:t>
            </a:r>
            <a:r>
              <a:rPr lang="el-GR" sz="2000" dirty="0"/>
              <a:t> </a:t>
            </a:r>
            <a:r>
              <a:rPr lang="el-GR" sz="2000" dirty="0" err="1"/>
              <a:t>al</a:t>
            </a:r>
            <a:r>
              <a:rPr lang="el-GR" sz="2000" dirty="0"/>
              <a:t>., 2013)</a:t>
            </a:r>
            <a:r>
              <a:rPr lang="el-GR" dirty="0"/>
              <a:t> </a:t>
            </a:r>
            <a:endParaRPr lang="el-GR" dirty="0">
              <a:cs typeface="Calibri"/>
            </a:endParaRPr>
          </a:p>
          <a:p>
            <a:r>
              <a:rPr lang="el-GR" dirty="0"/>
              <a:t>προστατεύει από «επικίνδυνες» συμπεριφορές </a:t>
            </a:r>
            <a:r>
              <a:rPr lang="el-GR" sz="2000" dirty="0">
                <a:latin typeface="Calibri"/>
                <a:cs typeface="Calibri"/>
              </a:rPr>
              <a:t>(</a:t>
            </a:r>
            <a:r>
              <a:rPr lang="el-GR" sz="2000" dirty="0" err="1"/>
              <a:t>Cohen</a:t>
            </a:r>
            <a:r>
              <a:rPr lang="el-GR" sz="2000" dirty="0"/>
              <a:t>, 2006∙ </a:t>
            </a:r>
            <a:r>
              <a:rPr lang="el-GR" sz="2000" dirty="0" err="1"/>
              <a:t>Cunningham</a:t>
            </a:r>
            <a:r>
              <a:rPr lang="el-GR" sz="2000" dirty="0"/>
              <a:t>, 2007∙ </a:t>
            </a:r>
            <a:r>
              <a:rPr lang="el-GR" sz="2000" dirty="0" err="1"/>
              <a:t>Kuperminc</a:t>
            </a:r>
            <a:r>
              <a:rPr lang="el-GR" sz="2000" dirty="0"/>
              <a:t> </a:t>
            </a:r>
            <a:r>
              <a:rPr lang="el-GR" sz="2000" dirty="0" err="1"/>
              <a:t>et</a:t>
            </a:r>
            <a:r>
              <a:rPr lang="el-GR" sz="2000" dirty="0"/>
              <a:t> </a:t>
            </a:r>
            <a:r>
              <a:rPr lang="el-GR" sz="2000" dirty="0" err="1"/>
              <a:t>al</a:t>
            </a:r>
            <a:r>
              <a:rPr lang="el-GR" sz="2000" dirty="0"/>
              <a:t>, 1997).</a:t>
            </a:r>
            <a:endParaRPr lang="el-GR" dirty="0"/>
          </a:p>
          <a:p>
            <a:r>
              <a:rPr lang="el-GR" dirty="0"/>
              <a:t>μειώνει τα ποσοστά σχολικής εγκατάλειψης </a:t>
            </a:r>
            <a:r>
              <a:rPr lang="el-GR" sz="2000" dirty="0"/>
              <a:t>(</a:t>
            </a:r>
            <a:r>
              <a:rPr lang="el-GR" sz="2000" dirty="0" err="1"/>
              <a:t>Barile</a:t>
            </a:r>
            <a:r>
              <a:rPr lang="el-GR" sz="2000" dirty="0"/>
              <a:t> </a:t>
            </a:r>
            <a:r>
              <a:rPr lang="el-GR" sz="2000" dirty="0" err="1"/>
              <a:t>et</a:t>
            </a:r>
            <a:r>
              <a:rPr lang="el-GR" sz="2000" dirty="0"/>
              <a:t> </a:t>
            </a:r>
            <a:r>
              <a:rPr lang="el-GR" sz="2000" dirty="0" err="1"/>
              <a:t>al</a:t>
            </a:r>
            <a:r>
              <a:rPr lang="el-GR" sz="2000" dirty="0"/>
              <a:t>., 2012∙ </a:t>
            </a:r>
            <a:r>
              <a:rPr lang="el-GR" sz="2000" dirty="0" err="1"/>
              <a:t>Lan</a:t>
            </a:r>
            <a:r>
              <a:rPr lang="el-GR" sz="2000" dirty="0"/>
              <a:t> &amp; </a:t>
            </a:r>
            <a:r>
              <a:rPr lang="el-GR" sz="2000" dirty="0" err="1"/>
              <a:t>Lanthier</a:t>
            </a:r>
            <a:r>
              <a:rPr lang="el-GR" sz="2000" dirty="0"/>
              <a:t>, 2003).</a:t>
            </a:r>
            <a:endParaRPr lang="el-GR" dirty="0">
              <a:cs typeface="Calibri" panose="020F0502020204030204"/>
            </a:endParaRPr>
          </a:p>
          <a:p>
            <a:endParaRPr lang="el-GR" dirty="0"/>
          </a:p>
        </p:txBody>
      </p:sp>
      <p:sp>
        <p:nvSpPr>
          <p:cNvPr id="13" name="Rectangle 4"/>
          <p:cNvSpPr/>
          <p:nvPr/>
        </p:nvSpPr>
        <p:spPr>
          <a:xfrm>
            <a:off x="99588" y="5915132"/>
            <a:ext cx="11926614" cy="797560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8" y="6091662"/>
            <a:ext cx="1697214" cy="449460"/>
          </a:xfrm>
          <a:prstGeom prst="rect">
            <a:avLst/>
          </a:prstGeom>
          <a:effectLst/>
        </p:spPr>
      </p:pic>
      <p:pic>
        <p:nvPicPr>
          <p:cNvPr id="5" name="Θέση περιεχομένου 4" descr="Σχολείο, Μάθημα, Τάξη, Κορίτσι, Σπουδές">
            <a:extLst>
              <a:ext uri="{FF2B5EF4-FFF2-40B4-BE49-F238E27FC236}">
                <a16:creationId xmlns:a16="http://schemas.microsoft.com/office/drawing/2014/main" id="{0DE1B42F-A1C3-1E4E-8A34-2231E83A0E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728910" y="223327"/>
            <a:ext cx="3296653" cy="2201880"/>
          </a:xfrm>
        </p:spPr>
      </p:pic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41FA6DF8-2C61-5316-E3D2-7C695555A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8</a:t>
            </a:fld>
            <a:endParaRPr lang="id-ID"/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65" y="6156725"/>
            <a:ext cx="1425895" cy="39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88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8F9EAB8-112C-EF2E-DAC1-E062F2B39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5682" cy="1346439"/>
          </a:xfrm>
        </p:spPr>
        <p:txBody>
          <a:bodyPr/>
          <a:lstStyle/>
          <a:p>
            <a:r>
              <a:rPr lang="el-GR" b="1" dirty="0"/>
              <a:t>Παράγοντες διαμόρφωσης σχολικού κλίματος:</a:t>
            </a:r>
          </a:p>
        </p:txBody>
      </p:sp>
      <p:sp>
        <p:nvSpPr>
          <p:cNvPr id="12" name="Rectangle 4"/>
          <p:cNvSpPr/>
          <p:nvPr/>
        </p:nvSpPr>
        <p:spPr>
          <a:xfrm>
            <a:off x="0" y="5831840"/>
            <a:ext cx="12192000" cy="607060"/>
          </a:xfrm>
          <a:prstGeom prst="rect">
            <a:avLst/>
          </a:prstGeom>
          <a:solidFill>
            <a:srgbClr val="005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01" y="5911188"/>
            <a:ext cx="1697214" cy="449460"/>
          </a:xfrm>
          <a:prstGeom prst="rect">
            <a:avLst/>
          </a:prstGeom>
          <a:effectLst/>
        </p:spPr>
      </p:pic>
      <p:pic>
        <p:nvPicPr>
          <p:cNvPr id="4" name="Εικόνα 3" descr="Αγόρι, Σχολείο, Γέλιο, Παιδιά, Ινδός">
            <a:extLst>
              <a:ext uri="{FF2B5EF4-FFF2-40B4-BE49-F238E27FC236}">
                <a16:creationId xmlns:a16="http://schemas.microsoft.com/office/drawing/2014/main" id="{698FBDD2-E806-5E62-76C3-E0457BCA9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" y="2498167"/>
            <a:ext cx="3649579" cy="2399799"/>
          </a:xfrm>
          <a:prstGeom prst="rect">
            <a:avLst/>
          </a:prstGeom>
        </p:spPr>
      </p:pic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406C8F1A-48FD-62A3-1124-A010BD5F8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9</a:t>
            </a:fld>
            <a:endParaRPr lang="id-ID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58CE08-6BBB-0F4E-4C95-0B154C3A5210}"/>
              </a:ext>
            </a:extLst>
          </p:cNvPr>
          <p:cNvSpPr/>
          <p:nvPr/>
        </p:nvSpPr>
        <p:spPr>
          <a:xfrm>
            <a:off x="5150794" y="1882122"/>
            <a:ext cx="44086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Σχέσεις</a:t>
            </a:r>
          </a:p>
          <a:p>
            <a:pPr algn="ctr"/>
            <a:r>
              <a:rPr lang="el-GR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(εκπαιδευτικοί – μαθητές/-</a:t>
            </a:r>
            <a:r>
              <a:rPr lang="el-GR" sz="2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τριες</a:t>
            </a:r>
            <a:r>
              <a:rPr lang="el-GR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)</a:t>
            </a: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09B4EF5C-372A-83F7-95D2-71DB3583DDF7}"/>
              </a:ext>
            </a:extLst>
          </p:cNvPr>
          <p:cNvSpPr/>
          <p:nvPr/>
        </p:nvSpPr>
        <p:spPr>
          <a:xfrm>
            <a:off x="5395250" y="4556152"/>
            <a:ext cx="456144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Διοίκηση/Σχολική ηγεσία</a:t>
            </a:r>
          </a:p>
          <a:p>
            <a:pPr algn="ctr"/>
            <a:r>
              <a:rPr lang="el-G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(Δ/</a:t>
            </a:r>
            <a:r>
              <a:rPr lang="el-GR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ντής-ντρια</a:t>
            </a:r>
            <a:r>
              <a:rPr lang="el-G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γονείς/κηδεμόνες) </a:t>
            </a: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832E0F49-443B-F54B-E244-35F9400ABF05}"/>
              </a:ext>
            </a:extLst>
          </p:cNvPr>
          <p:cNvSpPr/>
          <p:nvPr/>
        </p:nvSpPr>
        <p:spPr>
          <a:xfrm>
            <a:off x="7935957" y="3360436"/>
            <a:ext cx="36579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Προσδοκίες εκπαιδευτικού</a:t>
            </a:r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9D974469-A5A8-16C3-E45D-0F187C484C51}"/>
              </a:ext>
            </a:extLst>
          </p:cNvPr>
          <p:cNvSpPr/>
          <p:nvPr/>
        </p:nvSpPr>
        <p:spPr>
          <a:xfrm>
            <a:off x="3780069" y="3365134"/>
            <a:ext cx="134844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Εμπειρία</a:t>
            </a:r>
          </a:p>
        </p:txBody>
      </p:sp>
      <p:sp>
        <p:nvSpPr>
          <p:cNvPr id="18" name="Βέλος: Επάνω-κάτω 17">
            <a:extLst>
              <a:ext uri="{FF2B5EF4-FFF2-40B4-BE49-F238E27FC236}">
                <a16:creationId xmlns:a16="http://schemas.microsoft.com/office/drawing/2014/main" id="{65EE847B-1FA4-DE7F-61EE-D70C026FEA57}"/>
              </a:ext>
            </a:extLst>
          </p:cNvPr>
          <p:cNvSpPr/>
          <p:nvPr/>
        </p:nvSpPr>
        <p:spPr>
          <a:xfrm rot="1996779">
            <a:off x="5182804" y="2690479"/>
            <a:ext cx="229806" cy="866779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Βέλος: Επάνω-κάτω 18">
            <a:extLst>
              <a:ext uri="{FF2B5EF4-FFF2-40B4-BE49-F238E27FC236}">
                <a16:creationId xmlns:a16="http://schemas.microsoft.com/office/drawing/2014/main" id="{31F06A10-912A-E36F-EF46-167168F3B1CD}"/>
              </a:ext>
            </a:extLst>
          </p:cNvPr>
          <p:cNvSpPr/>
          <p:nvPr/>
        </p:nvSpPr>
        <p:spPr>
          <a:xfrm rot="5400000">
            <a:off x="6755208" y="2556424"/>
            <a:ext cx="201559" cy="2159937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Βέλος: Επάνω-κάτω 19">
            <a:extLst>
              <a:ext uri="{FF2B5EF4-FFF2-40B4-BE49-F238E27FC236}">
                <a16:creationId xmlns:a16="http://schemas.microsoft.com/office/drawing/2014/main" id="{DEA806A2-5306-6493-B53B-2CAA508ECC66}"/>
              </a:ext>
            </a:extLst>
          </p:cNvPr>
          <p:cNvSpPr/>
          <p:nvPr/>
        </p:nvSpPr>
        <p:spPr>
          <a:xfrm rot="2678684">
            <a:off x="9499183" y="3807070"/>
            <a:ext cx="238610" cy="903158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Βέλος: Επάνω-κάτω 20">
            <a:extLst>
              <a:ext uri="{FF2B5EF4-FFF2-40B4-BE49-F238E27FC236}">
                <a16:creationId xmlns:a16="http://schemas.microsoft.com/office/drawing/2014/main" id="{7D3DBB74-7E65-28C4-2257-A909A893A8D1}"/>
              </a:ext>
            </a:extLst>
          </p:cNvPr>
          <p:cNvSpPr/>
          <p:nvPr/>
        </p:nvSpPr>
        <p:spPr>
          <a:xfrm rot="19075125">
            <a:off x="5432146" y="3848403"/>
            <a:ext cx="216025" cy="787613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Βέλος: Επάνω-κάτω 21">
            <a:extLst>
              <a:ext uri="{FF2B5EF4-FFF2-40B4-BE49-F238E27FC236}">
                <a16:creationId xmlns:a16="http://schemas.microsoft.com/office/drawing/2014/main" id="{C579A249-296E-C770-B728-8B7030BF9D84}"/>
              </a:ext>
            </a:extLst>
          </p:cNvPr>
          <p:cNvSpPr/>
          <p:nvPr/>
        </p:nvSpPr>
        <p:spPr>
          <a:xfrm rot="19330875">
            <a:off x="9597776" y="2628680"/>
            <a:ext cx="202546" cy="943974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Βέλος: Επάνω-κάτω 23">
            <a:extLst>
              <a:ext uri="{FF2B5EF4-FFF2-40B4-BE49-F238E27FC236}">
                <a16:creationId xmlns:a16="http://schemas.microsoft.com/office/drawing/2014/main" id="{14C60C15-D6EB-B452-52C6-1B3C578E67AD}"/>
              </a:ext>
            </a:extLst>
          </p:cNvPr>
          <p:cNvSpPr/>
          <p:nvPr/>
        </p:nvSpPr>
        <p:spPr>
          <a:xfrm>
            <a:off x="6935307" y="2792193"/>
            <a:ext cx="267859" cy="1812337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3" name="Εικόνα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219" y="5961398"/>
            <a:ext cx="1425895" cy="39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4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CB87DECCF0574C850F17180F1626EF" ma:contentTypeVersion="11" ma:contentTypeDescription="Create a new document." ma:contentTypeScope="" ma:versionID="4b8f625a39731644b159370a61599e2e">
  <xsd:schema xmlns:xsd="http://www.w3.org/2001/XMLSchema" xmlns:xs="http://www.w3.org/2001/XMLSchema" xmlns:p="http://schemas.microsoft.com/office/2006/metadata/properties" xmlns:ns2="20a01d6c-46d3-4d60-8c82-0e154da045f8" xmlns:ns3="e30e7381-6c34-4dff-9b78-661113fd1739" targetNamespace="http://schemas.microsoft.com/office/2006/metadata/properties" ma:root="true" ma:fieldsID="9a4c94c664af0c79414417f14f898620" ns2:_="" ns3:_="">
    <xsd:import namespace="20a01d6c-46d3-4d60-8c82-0e154da045f8"/>
    <xsd:import namespace="e30e7381-6c34-4dff-9b78-661113fd17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a01d6c-46d3-4d60-8c82-0e154da045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4ac8674f-14d4-46d5-8891-710bb999d6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0e7381-6c34-4dff-9b78-661113fd1739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a4d4413-97cb-45a4-ab2a-c8012fdabc06}" ma:internalName="TaxCatchAll" ma:showField="CatchAllData" ma:web="e30e7381-6c34-4dff-9b78-661113fd17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0e7381-6c34-4dff-9b78-661113fd1739" xsi:nil="true"/>
    <lcf76f155ced4ddcb4097134ff3c332f xmlns="20a01d6c-46d3-4d60-8c82-0e154da045f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DB725BC-EBF2-46F2-A039-ECDB930A24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66376C-C143-4982-9B47-828408EBA1F2}">
  <ds:schemaRefs>
    <ds:schemaRef ds:uri="20a01d6c-46d3-4d60-8c82-0e154da045f8"/>
    <ds:schemaRef ds:uri="e30e7381-6c34-4dff-9b78-661113fd173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3C99357-E5F1-47E8-AAC1-D3607E2CDCD6}">
  <ds:schemaRefs>
    <ds:schemaRef ds:uri="20a01d6c-46d3-4d60-8c82-0e154da045f8"/>
    <ds:schemaRef ds:uri="e30e7381-6c34-4dff-9b78-661113fd173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1499</TotalTime>
  <Words>1762</Words>
  <Application>Microsoft Office PowerPoint</Application>
  <PresentationFormat>Ευρεία οθόνη</PresentationFormat>
  <Paragraphs>430</Paragraphs>
  <Slides>43</Slides>
  <Notes>13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43</vt:i4>
      </vt:variant>
    </vt:vector>
  </HeadingPairs>
  <TitlesOfParts>
    <vt:vector size="58" baseType="lpstr">
      <vt:lpstr>Arial</vt:lpstr>
      <vt:lpstr>Arial</vt:lpstr>
      <vt:lpstr>Arial Black</vt:lpstr>
      <vt:lpstr>Calibri</vt:lpstr>
      <vt:lpstr>Calibri Light</vt:lpstr>
      <vt:lpstr>Lato</vt:lpstr>
      <vt:lpstr>Lato Black</vt:lpstr>
      <vt:lpstr>Lato Heavy</vt:lpstr>
      <vt:lpstr>Source Sans Pro</vt:lpstr>
      <vt:lpstr>Source Sans Pro Light</vt:lpstr>
      <vt:lpstr>Source Sans Pro Semibold</vt:lpstr>
      <vt:lpstr>Symbol</vt:lpstr>
      <vt:lpstr>Times New Roman</vt:lpstr>
      <vt:lpstr>Wingdings</vt:lpstr>
      <vt:lpstr>Office Theme</vt:lpstr>
      <vt:lpstr>Παρουσίαση του PowerPoint</vt:lpstr>
      <vt:lpstr>Παρουσίαση του PowerPoint</vt:lpstr>
      <vt:lpstr>Παρουσίαση του PowerPoint</vt:lpstr>
      <vt:lpstr>Ενδεικτικές απαντήσεις καταιγισμού ιδεών των εκπαιδευτικών που συμμετείχαν στην επιμόρφωση για την ενδοσχολική βία και τον εκφοβισμό σχετικά με το τι συνιστά ‘θετικό σχολικό κλίμα’:</vt:lpstr>
      <vt:lpstr>Εισαγωγή</vt:lpstr>
      <vt:lpstr>Σχολικό κλίμα</vt:lpstr>
      <vt:lpstr>Παρουσίαση του PowerPoint</vt:lpstr>
      <vt:lpstr>Θετικό σχολικό κλίμα:</vt:lpstr>
      <vt:lpstr>Παράγοντες διαμόρφωσης σχολικού κλίματος:</vt:lpstr>
      <vt:lpstr>Παρουσίαση του PowerPoint</vt:lpstr>
      <vt:lpstr>Επιπτώσεις της Ενδοσχολικής Βίας και του Εκφοβισμού</vt:lpstr>
      <vt:lpstr>Επιπτώσεις στο Σχολείο</vt:lpstr>
      <vt:lpstr>Παρουσίαση του PowerPoint</vt:lpstr>
      <vt:lpstr>Παρουσίαση του PowerPoint</vt:lpstr>
      <vt:lpstr>Έρευνα στο σχολείο    Μέτρηση σχολικού κλίματος</vt:lpstr>
      <vt:lpstr>Αίσθημα ασφάλειας μαθητών/τριών</vt:lpstr>
      <vt:lpstr>Έρευνα στο σχολείο  Διερεύνηση Έκτασης του φαινομένου 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Σχέσεις - Ομάδα: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Πρόγραμμα "Don't laugh at me"</vt:lpstr>
      <vt:lpstr>Bullying No Way</vt:lpstr>
      <vt:lpstr>"Kids against bullying"</vt:lpstr>
      <vt:lpstr>Βιβλιογραφία: </vt:lpstr>
      <vt:lpstr>Βιβλιογραφία: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cp:lastModifiedBy>Μίνη Πάμελα</cp:lastModifiedBy>
  <cp:revision>40</cp:revision>
  <dcterms:created xsi:type="dcterms:W3CDTF">2018-07-25T04:51:32Z</dcterms:created>
  <dcterms:modified xsi:type="dcterms:W3CDTF">2024-09-27T11:26:04Z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0x010100BFCB87DECCF0574C850F17180F1626EF</vt:lpwstr>
  </property>
  <property fmtid="{D5CDD505-2E9C-101B-9397-08002B2CF9AE}" pid="3" name="MediaServiceImageTags">
    <vt:lpwstr/>
  </property>
</Properties>
</file>