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3.jpg" ContentType="image/jpg"/>
  <Override PartName="/ppt/media/image24.jpg" ContentType="image/jpg"/>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sldIdLst>
    <p:sldId id="307" r:id="rId5"/>
    <p:sldId id="256" r:id="rId6"/>
    <p:sldId id="337" r:id="rId7"/>
    <p:sldId id="311" r:id="rId8"/>
    <p:sldId id="332" r:id="rId9"/>
    <p:sldId id="306" r:id="rId10"/>
    <p:sldId id="316" r:id="rId11"/>
    <p:sldId id="263" r:id="rId12"/>
    <p:sldId id="333" r:id="rId13"/>
    <p:sldId id="270" r:id="rId14"/>
    <p:sldId id="268" r:id="rId15"/>
    <p:sldId id="577" r:id="rId16"/>
    <p:sldId id="1017" r:id="rId17"/>
    <p:sldId id="1080" r:id="rId18"/>
    <p:sldId id="1077" r:id="rId19"/>
    <p:sldId id="334" r:id="rId20"/>
    <p:sldId id="338" r:id="rId21"/>
    <p:sldId id="262" r:id="rId22"/>
    <p:sldId id="315" r:id="rId23"/>
    <p:sldId id="265" r:id="rId24"/>
    <p:sldId id="267" r:id="rId25"/>
    <p:sldId id="318" r:id="rId26"/>
    <p:sldId id="269" r:id="rId27"/>
    <p:sldId id="331" r:id="rId28"/>
    <p:sldId id="278" r:id="rId29"/>
    <p:sldId id="283" r:id="rId30"/>
    <p:sldId id="319" r:id="rId31"/>
    <p:sldId id="320" r:id="rId32"/>
    <p:sldId id="309" r:id="rId33"/>
    <p:sldId id="321" r:id="rId34"/>
    <p:sldId id="322" r:id="rId35"/>
    <p:sldId id="323" r:id="rId36"/>
    <p:sldId id="1081" r:id="rId37"/>
    <p:sldId id="335" r:id="rId38"/>
    <p:sldId id="336" r:id="rId39"/>
    <p:sldId id="330" r:id="rId40"/>
    <p:sldId id="303" r:id="rId41"/>
    <p:sldId id="325" r:id="rId42"/>
    <p:sldId id="326" r:id="rId43"/>
    <p:sldId id="327" r:id="rId44"/>
    <p:sldId id="328" r:id="rId45"/>
    <p:sldId id="329" r:id="rId46"/>
    <p:sldId id="1082" r:id="rId47"/>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8E"/>
    <a:srgbClr val="FBFBFB"/>
    <a:srgbClr val="F3F3F3"/>
    <a:srgbClr val="000000"/>
    <a:srgbClr val="F1F1F1"/>
    <a:srgbClr val="979797"/>
    <a:srgbClr val="DFDEE3"/>
    <a:srgbClr val="F4F4F2"/>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4B4749-4DB9-3F99-1E13-3116A20F2D83}" v="2" dt="2024-07-15T10:24:50.210"/>
    <p1510:client id="{8C534A39-51B5-4D79-81F7-3419832EBE75}" v="1" dt="2024-07-15T09:41:37.780"/>
    <p1510:client id="{EF759EA1-E964-4D67-968C-C76E42FABEA1}" v="32" dt="2024-07-15T10:39:35.831"/>
    <p1510:client id="{F090FB03-5F80-4569-B88D-45C8409E6A04}" v="2" dt="2024-07-15T14:16:24.2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964" autoAdjust="0"/>
  </p:normalViewPr>
  <p:slideViewPr>
    <p:cSldViewPr snapToGrid="0">
      <p:cViewPr varScale="1">
        <p:scale>
          <a:sx n="111" d="100"/>
          <a:sy n="111" d="100"/>
        </p:scale>
        <p:origin x="594" y="10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Μαρία Γελαστοπούλου" userId="S::gelm@iep.edu.gr::6ff3543e-8ebb-48f5-b3de-2372cd5053f2" providerId="AD" clId="Web-{784B4749-4DB9-3F99-1E13-3116A20F2D83}"/>
    <pc:docChg chg="addSld delSld">
      <pc:chgData name="Μαρία Γελαστοπούλου" userId="S::gelm@iep.edu.gr::6ff3543e-8ebb-48f5-b3de-2372cd5053f2" providerId="AD" clId="Web-{784B4749-4DB9-3F99-1E13-3116A20F2D83}" dt="2024-07-15T10:24:50.210" v="1"/>
      <pc:docMkLst>
        <pc:docMk/>
      </pc:docMkLst>
      <pc:sldChg chg="del">
        <pc:chgData name="Μαρία Γελαστοπούλου" userId="S::gelm@iep.edu.gr::6ff3543e-8ebb-48f5-b3de-2372cd5053f2" providerId="AD" clId="Web-{784B4749-4DB9-3F99-1E13-3116A20F2D83}" dt="2024-07-15T10:24:50.210" v="1"/>
        <pc:sldMkLst>
          <pc:docMk/>
          <pc:sldMk cId="0" sldId="585"/>
        </pc:sldMkLst>
      </pc:sldChg>
      <pc:sldChg chg="add">
        <pc:chgData name="Μαρία Γελαστοπούλου" userId="S::gelm@iep.edu.gr::6ff3543e-8ebb-48f5-b3de-2372cd5053f2" providerId="AD" clId="Web-{784B4749-4DB9-3F99-1E13-3116A20F2D83}" dt="2024-07-15T10:24:28.569" v="0"/>
        <pc:sldMkLst>
          <pc:docMk/>
          <pc:sldMk cId="2920979787" sldId="586"/>
        </pc:sldMkLst>
      </pc:sldChg>
    </pc:docChg>
  </pc:docChgLst>
  <pc:docChgLst>
    <pc:chgData name="Άννα Αφεντουλίδου" userId="S::afentoulidou@iep.edu.gr::02eedc22-e54c-4ff9-a5a8-ea50758f5385" providerId="AD" clId="Web-{EF759EA1-E964-4D67-968C-C76E42FABEA1}"/>
    <pc:docChg chg="modSld">
      <pc:chgData name="Άννα Αφεντουλίδου" userId="S::afentoulidou@iep.edu.gr::02eedc22-e54c-4ff9-a5a8-ea50758f5385" providerId="AD" clId="Web-{EF759EA1-E964-4D67-968C-C76E42FABEA1}" dt="2024-07-15T10:39:35.831" v="25"/>
      <pc:docMkLst>
        <pc:docMk/>
      </pc:docMkLst>
      <pc:sldChg chg="modSp">
        <pc:chgData name="Άννα Αφεντουλίδου" userId="S::afentoulidou@iep.edu.gr::02eedc22-e54c-4ff9-a5a8-ea50758f5385" providerId="AD" clId="Web-{EF759EA1-E964-4D67-968C-C76E42FABEA1}" dt="2024-07-15T10:39:35.831" v="25"/>
        <pc:sldMkLst>
          <pc:docMk/>
          <pc:sldMk cId="2920979787" sldId="586"/>
        </pc:sldMkLst>
        <pc:spChg chg="mod">
          <ac:chgData name="Άννα Αφεντουλίδου" userId="S::afentoulidou@iep.edu.gr::02eedc22-e54c-4ff9-a5a8-ea50758f5385" providerId="AD" clId="Web-{EF759EA1-E964-4D67-968C-C76E42FABEA1}" dt="2024-07-15T10:39:33.206" v="24"/>
          <ac:spMkLst>
            <pc:docMk/>
            <pc:sldMk cId="2920979787" sldId="586"/>
            <ac:spMk id="8" creationId="{186CD0F0-E736-AE17-AC68-FAF4AACC9E48}"/>
          </ac:spMkLst>
        </pc:spChg>
        <pc:spChg chg="mod">
          <ac:chgData name="Άννα Αφεντουλίδου" userId="S::afentoulidou@iep.edu.gr::02eedc22-e54c-4ff9-a5a8-ea50758f5385" providerId="AD" clId="Web-{EF759EA1-E964-4D67-968C-C76E42FABEA1}" dt="2024-07-15T10:39:30.440" v="23"/>
          <ac:spMkLst>
            <pc:docMk/>
            <pc:sldMk cId="2920979787" sldId="586"/>
            <ac:spMk id="9" creationId="{9D2F4EAA-ACC6-39AE-BACE-4C3ABCD3F8B9}"/>
          </ac:spMkLst>
        </pc:spChg>
        <pc:spChg chg="mod">
          <ac:chgData name="Άννα Αφεντουλίδου" userId="S::afentoulidou@iep.edu.gr::02eedc22-e54c-4ff9-a5a8-ea50758f5385" providerId="AD" clId="Web-{EF759EA1-E964-4D67-968C-C76E42FABEA1}" dt="2024-07-15T10:39:35.831" v="25"/>
          <ac:spMkLst>
            <pc:docMk/>
            <pc:sldMk cId="2920979787" sldId="586"/>
            <ac:spMk id="10" creationId="{BB40C897-DAE8-E483-AEBA-B94D118CA0EB}"/>
          </ac:spMkLst>
        </pc:spChg>
      </pc:sldChg>
    </pc:docChg>
  </pc:docChgLst>
  <pc:docChgLst>
    <pc:chgData name="Άννα Αφεντουλίδου" userId="S::afentoulidou@iep.edu.gr::02eedc22-e54c-4ff9-a5a8-ea50758f5385" providerId="AD" clId="Web-{AE2721C0-FD34-412F-8F80-6263A37B1ED5}"/>
    <pc:docChg chg="modSld">
      <pc:chgData name="Άννα Αφεντουλίδου" userId="S::afentoulidou@iep.edu.gr::02eedc22-e54c-4ff9-a5a8-ea50758f5385" providerId="AD" clId="Web-{AE2721C0-FD34-412F-8F80-6263A37B1ED5}" dt="2024-07-12T11:50:40.646" v="1" actId="20577"/>
      <pc:docMkLst>
        <pc:docMk/>
      </pc:docMkLst>
      <pc:sldChg chg="modSp">
        <pc:chgData name="Άννα Αφεντουλίδου" userId="S::afentoulidou@iep.edu.gr::02eedc22-e54c-4ff9-a5a8-ea50758f5385" providerId="AD" clId="Web-{AE2721C0-FD34-412F-8F80-6263A37B1ED5}" dt="2024-07-12T11:50:40.646" v="1" actId="20577"/>
        <pc:sldMkLst>
          <pc:docMk/>
          <pc:sldMk cId="1212915649" sldId="331"/>
        </pc:sldMkLst>
        <pc:spChg chg="mod">
          <ac:chgData name="Άννα Αφεντουλίδου" userId="S::afentoulidou@iep.edu.gr::02eedc22-e54c-4ff9-a5a8-ea50758f5385" providerId="AD" clId="Web-{AE2721C0-FD34-412F-8F80-6263A37B1ED5}" dt="2024-07-12T11:50:40.646" v="1" actId="20577"/>
          <ac:spMkLst>
            <pc:docMk/>
            <pc:sldMk cId="1212915649" sldId="331"/>
            <ac:spMk id="2" creationId="{00000000-0000-0000-0000-000000000000}"/>
          </ac:spMkLst>
        </pc:spChg>
      </pc:sldChg>
    </pc:docChg>
  </pc:docChgLst>
  <pc:docChgLst>
    <pc:chgData name="Άννα Αφεντουλίδου" userId="S::afentoulidou@iep.edu.gr::02eedc22-e54c-4ff9-a5a8-ea50758f5385" providerId="AD" clId="Web-{8C534A39-51B5-4D79-81F7-3419832EBE75}"/>
    <pc:docChg chg="addSld">
      <pc:chgData name="Άννα Αφεντουλίδου" userId="S::afentoulidou@iep.edu.gr::02eedc22-e54c-4ff9-a5a8-ea50758f5385" providerId="AD" clId="Web-{8C534A39-51B5-4D79-81F7-3419832EBE75}" dt="2024-07-15T09:41:37.780" v="0"/>
      <pc:docMkLst>
        <pc:docMk/>
      </pc:docMkLst>
      <pc:sldChg chg="add">
        <pc:chgData name="Άννα Αφεντουλίδου" userId="S::afentoulidou@iep.edu.gr::02eedc22-e54c-4ff9-a5a8-ea50758f5385" providerId="AD" clId="Web-{8C534A39-51B5-4D79-81F7-3419832EBE75}" dt="2024-07-15T09:41:37.780" v="0"/>
        <pc:sldMkLst>
          <pc:docMk/>
          <pc:sldMk cId="0" sldId="585"/>
        </pc:sldMkLst>
      </pc:sldChg>
    </pc:docChg>
  </pc:docChgLst>
  <pc:docChgLst>
    <pc:chgData name="Άννα Αφεντουλίδου" userId="S::afentoulidou@iep.edu.gr::02eedc22-e54c-4ff9-a5a8-ea50758f5385" providerId="AD" clId="Web-{F090FB03-5F80-4569-B88D-45C8409E6A04}"/>
    <pc:docChg chg="addSld delSld">
      <pc:chgData name="Άννα Αφεντουλίδου" userId="S::afentoulidou@iep.edu.gr::02eedc22-e54c-4ff9-a5a8-ea50758f5385" providerId="AD" clId="Web-{F090FB03-5F80-4569-B88D-45C8409E6A04}" dt="2024-07-15T14:16:24.230" v="1"/>
      <pc:docMkLst>
        <pc:docMk/>
      </pc:docMkLst>
      <pc:sldChg chg="del">
        <pc:chgData name="Άννα Αφεντουλίδου" userId="S::afentoulidou@iep.edu.gr::02eedc22-e54c-4ff9-a5a8-ea50758f5385" providerId="AD" clId="Web-{F090FB03-5F80-4569-B88D-45C8409E6A04}" dt="2024-07-15T14:16:24.230" v="1"/>
        <pc:sldMkLst>
          <pc:docMk/>
          <pc:sldMk cId="2920979787" sldId="586"/>
        </pc:sldMkLst>
      </pc:sldChg>
      <pc:sldChg chg="add">
        <pc:chgData name="Άννα Αφεντουλίδου" userId="S::afentoulidou@iep.edu.gr::02eedc22-e54c-4ff9-a5a8-ea50758f5385" providerId="AD" clId="Web-{F090FB03-5F80-4569-B88D-45C8409E6A04}" dt="2024-07-15T14:16:13.886" v="0"/>
        <pc:sldMkLst>
          <pc:docMk/>
          <pc:sldMk cId="335136991" sldId="108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9DA53E-659A-40DB-9093-928FA96CE6A3}" type="doc">
      <dgm:prSet loTypeId="urn:microsoft.com/office/officeart/2005/8/layout/cycle3" loCatId="cycle" qsTypeId="urn:microsoft.com/office/officeart/2005/8/quickstyle/simple1" qsCatId="simple" csTypeId="urn:microsoft.com/office/officeart/2005/8/colors/colorful2" csCatId="colorful" phldr="1"/>
      <dgm:spPr/>
      <dgm:t>
        <a:bodyPr/>
        <a:lstStyle/>
        <a:p>
          <a:endParaRPr lang="el-GR"/>
        </a:p>
      </dgm:t>
    </dgm:pt>
    <dgm:pt modelId="{186A2EAF-9D64-426C-BD00-1CC0B9084C3A}">
      <dgm:prSet phldrT="[Κείμενο]"/>
      <dgm:spPr/>
      <dgm:t>
        <a:bodyPr/>
        <a:lstStyle/>
        <a:p>
          <a:r>
            <a:rPr lang="el-GR" dirty="0"/>
            <a:t>Μεσοσύστημα</a:t>
          </a:r>
        </a:p>
      </dgm:t>
    </dgm:pt>
    <dgm:pt modelId="{68869674-5A11-4380-8C5A-7DDD390EDA53}" type="parTrans" cxnId="{0D9952EF-A606-461E-9F96-E1E4034CF6D2}">
      <dgm:prSet/>
      <dgm:spPr/>
      <dgm:t>
        <a:bodyPr/>
        <a:lstStyle/>
        <a:p>
          <a:endParaRPr lang="el-GR"/>
        </a:p>
      </dgm:t>
    </dgm:pt>
    <dgm:pt modelId="{22FE0FA6-2B95-420E-BB97-DF0DA5473934}" type="sibTrans" cxnId="{0D9952EF-A606-461E-9F96-E1E4034CF6D2}">
      <dgm:prSet/>
      <dgm:spPr/>
      <dgm:t>
        <a:bodyPr/>
        <a:lstStyle/>
        <a:p>
          <a:endParaRPr lang="el-GR"/>
        </a:p>
      </dgm:t>
    </dgm:pt>
    <dgm:pt modelId="{A1A02760-2A02-4D45-9293-52C448C11E20}">
      <dgm:prSet phldrT="[Κείμενο]"/>
      <dgm:spPr/>
      <dgm:t>
        <a:bodyPr/>
        <a:lstStyle/>
        <a:p>
          <a:r>
            <a:rPr lang="el-GR" dirty="0"/>
            <a:t>Εξωσύστημα</a:t>
          </a:r>
        </a:p>
      </dgm:t>
    </dgm:pt>
    <dgm:pt modelId="{2B502980-F68D-41A9-99E7-B31BF390F938}" type="parTrans" cxnId="{CFC6590A-CAB7-4079-982D-24E040808A67}">
      <dgm:prSet/>
      <dgm:spPr/>
      <dgm:t>
        <a:bodyPr/>
        <a:lstStyle/>
        <a:p>
          <a:endParaRPr lang="el-GR"/>
        </a:p>
      </dgm:t>
    </dgm:pt>
    <dgm:pt modelId="{AEA1FEAD-4D54-474E-ABD4-0BF654CD60EA}" type="sibTrans" cxnId="{CFC6590A-CAB7-4079-982D-24E040808A67}">
      <dgm:prSet/>
      <dgm:spPr/>
      <dgm:t>
        <a:bodyPr/>
        <a:lstStyle/>
        <a:p>
          <a:endParaRPr lang="el-GR"/>
        </a:p>
      </dgm:t>
    </dgm:pt>
    <dgm:pt modelId="{1AC25820-75CD-491F-923E-8A4B063CEA2D}">
      <dgm:prSet phldrT="[Κείμενο]"/>
      <dgm:spPr/>
      <dgm:t>
        <a:bodyPr/>
        <a:lstStyle/>
        <a:p>
          <a:r>
            <a:rPr lang="el-GR" dirty="0"/>
            <a:t>Μακροσύστημα</a:t>
          </a:r>
        </a:p>
      </dgm:t>
    </dgm:pt>
    <dgm:pt modelId="{4B97DFA5-FE3F-4F8A-ACA9-DE9A6D7D677C}" type="parTrans" cxnId="{9BCFEFD6-E4EA-4F1F-A3EC-8582099E8143}">
      <dgm:prSet/>
      <dgm:spPr/>
      <dgm:t>
        <a:bodyPr/>
        <a:lstStyle/>
        <a:p>
          <a:endParaRPr lang="el-GR"/>
        </a:p>
      </dgm:t>
    </dgm:pt>
    <dgm:pt modelId="{16894480-F18A-475C-80D9-355947B68A7D}" type="sibTrans" cxnId="{9BCFEFD6-E4EA-4F1F-A3EC-8582099E8143}">
      <dgm:prSet/>
      <dgm:spPr/>
      <dgm:t>
        <a:bodyPr/>
        <a:lstStyle/>
        <a:p>
          <a:endParaRPr lang="el-GR"/>
        </a:p>
      </dgm:t>
    </dgm:pt>
    <dgm:pt modelId="{5E8E2EE8-CC15-472B-A0FA-A23800BB75C4}">
      <dgm:prSet phldrT="[Κείμενο]"/>
      <dgm:spPr/>
      <dgm:t>
        <a:bodyPr/>
        <a:lstStyle/>
        <a:p>
          <a:r>
            <a:rPr lang="el-GR" dirty="0"/>
            <a:t>Μικροσύστημα</a:t>
          </a:r>
        </a:p>
      </dgm:t>
    </dgm:pt>
    <dgm:pt modelId="{573285B7-B6BB-4DE5-85F3-6DF668EF16D5}" type="parTrans" cxnId="{77C989A5-4816-4527-ABF0-CA70978E4715}">
      <dgm:prSet/>
      <dgm:spPr/>
      <dgm:t>
        <a:bodyPr/>
        <a:lstStyle/>
        <a:p>
          <a:endParaRPr lang="el-GR"/>
        </a:p>
      </dgm:t>
    </dgm:pt>
    <dgm:pt modelId="{BDC4FE79-1D21-410D-9944-DFBE85B2FB21}" type="sibTrans" cxnId="{77C989A5-4816-4527-ABF0-CA70978E4715}">
      <dgm:prSet/>
      <dgm:spPr/>
      <dgm:t>
        <a:bodyPr/>
        <a:lstStyle/>
        <a:p>
          <a:endParaRPr lang="el-GR"/>
        </a:p>
      </dgm:t>
    </dgm:pt>
    <dgm:pt modelId="{A4CF002F-BB21-491A-81C8-8BC33B955571}" type="pres">
      <dgm:prSet presAssocID="{969DA53E-659A-40DB-9093-928FA96CE6A3}" presName="Name0" presStyleCnt="0">
        <dgm:presLayoutVars>
          <dgm:dir/>
          <dgm:resizeHandles val="exact"/>
        </dgm:presLayoutVars>
      </dgm:prSet>
      <dgm:spPr/>
      <dgm:t>
        <a:bodyPr/>
        <a:lstStyle/>
        <a:p>
          <a:endParaRPr lang="el-GR"/>
        </a:p>
      </dgm:t>
    </dgm:pt>
    <dgm:pt modelId="{0FEE4B40-4905-4C40-B933-DD05F3031EB3}" type="pres">
      <dgm:prSet presAssocID="{969DA53E-659A-40DB-9093-928FA96CE6A3}" presName="cycle" presStyleCnt="0"/>
      <dgm:spPr/>
    </dgm:pt>
    <dgm:pt modelId="{8CCA1E3B-4D0E-4A75-8930-96B020E9F7E1}" type="pres">
      <dgm:prSet presAssocID="{5E8E2EE8-CC15-472B-A0FA-A23800BB75C4}" presName="nodeFirstNode" presStyleLbl="node1" presStyleIdx="0" presStyleCnt="4">
        <dgm:presLayoutVars>
          <dgm:bulletEnabled val="1"/>
        </dgm:presLayoutVars>
      </dgm:prSet>
      <dgm:spPr/>
      <dgm:t>
        <a:bodyPr/>
        <a:lstStyle/>
        <a:p>
          <a:endParaRPr lang="el-GR"/>
        </a:p>
      </dgm:t>
    </dgm:pt>
    <dgm:pt modelId="{C27E11A8-5EB5-45F9-A585-65A227F2544B}" type="pres">
      <dgm:prSet presAssocID="{BDC4FE79-1D21-410D-9944-DFBE85B2FB21}" presName="sibTransFirstNode" presStyleLbl="bgShp" presStyleIdx="0" presStyleCnt="1"/>
      <dgm:spPr/>
      <dgm:t>
        <a:bodyPr/>
        <a:lstStyle/>
        <a:p>
          <a:endParaRPr lang="el-GR"/>
        </a:p>
      </dgm:t>
    </dgm:pt>
    <dgm:pt modelId="{92CF3849-12BD-4AEA-BA12-0741DCE4DBE8}" type="pres">
      <dgm:prSet presAssocID="{186A2EAF-9D64-426C-BD00-1CC0B9084C3A}" presName="nodeFollowingNodes" presStyleLbl="node1" presStyleIdx="1" presStyleCnt="4">
        <dgm:presLayoutVars>
          <dgm:bulletEnabled val="1"/>
        </dgm:presLayoutVars>
      </dgm:prSet>
      <dgm:spPr/>
      <dgm:t>
        <a:bodyPr/>
        <a:lstStyle/>
        <a:p>
          <a:endParaRPr lang="el-GR"/>
        </a:p>
      </dgm:t>
    </dgm:pt>
    <dgm:pt modelId="{F023AD6F-0D80-4018-9F10-42BDE8E0E74E}" type="pres">
      <dgm:prSet presAssocID="{A1A02760-2A02-4D45-9293-52C448C11E20}" presName="nodeFollowingNodes" presStyleLbl="node1" presStyleIdx="2" presStyleCnt="4">
        <dgm:presLayoutVars>
          <dgm:bulletEnabled val="1"/>
        </dgm:presLayoutVars>
      </dgm:prSet>
      <dgm:spPr/>
      <dgm:t>
        <a:bodyPr/>
        <a:lstStyle/>
        <a:p>
          <a:endParaRPr lang="el-GR"/>
        </a:p>
      </dgm:t>
    </dgm:pt>
    <dgm:pt modelId="{12796075-4A5D-4501-AA50-493570BED173}" type="pres">
      <dgm:prSet presAssocID="{1AC25820-75CD-491F-923E-8A4B063CEA2D}" presName="nodeFollowingNodes" presStyleLbl="node1" presStyleIdx="3" presStyleCnt="4">
        <dgm:presLayoutVars>
          <dgm:bulletEnabled val="1"/>
        </dgm:presLayoutVars>
      </dgm:prSet>
      <dgm:spPr/>
      <dgm:t>
        <a:bodyPr/>
        <a:lstStyle/>
        <a:p>
          <a:endParaRPr lang="el-GR"/>
        </a:p>
      </dgm:t>
    </dgm:pt>
  </dgm:ptLst>
  <dgm:cxnLst>
    <dgm:cxn modelId="{2752C40A-B6FA-4027-A852-2D2E4214C2BF}" type="presOf" srcId="{969DA53E-659A-40DB-9093-928FA96CE6A3}" destId="{A4CF002F-BB21-491A-81C8-8BC33B955571}" srcOrd="0" destOrd="0" presId="urn:microsoft.com/office/officeart/2005/8/layout/cycle3"/>
    <dgm:cxn modelId="{3B4F8375-4C5B-4F54-A332-616CA3967FE0}" type="presOf" srcId="{186A2EAF-9D64-426C-BD00-1CC0B9084C3A}" destId="{92CF3849-12BD-4AEA-BA12-0741DCE4DBE8}" srcOrd="0" destOrd="0" presId="urn:microsoft.com/office/officeart/2005/8/layout/cycle3"/>
    <dgm:cxn modelId="{0FD9C4C3-19AD-4686-9F70-37018F74BDAF}" type="presOf" srcId="{5E8E2EE8-CC15-472B-A0FA-A23800BB75C4}" destId="{8CCA1E3B-4D0E-4A75-8930-96B020E9F7E1}" srcOrd="0" destOrd="0" presId="urn:microsoft.com/office/officeart/2005/8/layout/cycle3"/>
    <dgm:cxn modelId="{77C989A5-4816-4527-ABF0-CA70978E4715}" srcId="{969DA53E-659A-40DB-9093-928FA96CE6A3}" destId="{5E8E2EE8-CC15-472B-A0FA-A23800BB75C4}" srcOrd="0" destOrd="0" parTransId="{573285B7-B6BB-4DE5-85F3-6DF668EF16D5}" sibTransId="{BDC4FE79-1D21-410D-9944-DFBE85B2FB21}"/>
    <dgm:cxn modelId="{CFC6590A-CAB7-4079-982D-24E040808A67}" srcId="{969DA53E-659A-40DB-9093-928FA96CE6A3}" destId="{A1A02760-2A02-4D45-9293-52C448C11E20}" srcOrd="2" destOrd="0" parTransId="{2B502980-F68D-41A9-99E7-B31BF390F938}" sibTransId="{AEA1FEAD-4D54-474E-ABD4-0BF654CD60EA}"/>
    <dgm:cxn modelId="{9BCFEFD6-E4EA-4F1F-A3EC-8582099E8143}" srcId="{969DA53E-659A-40DB-9093-928FA96CE6A3}" destId="{1AC25820-75CD-491F-923E-8A4B063CEA2D}" srcOrd="3" destOrd="0" parTransId="{4B97DFA5-FE3F-4F8A-ACA9-DE9A6D7D677C}" sibTransId="{16894480-F18A-475C-80D9-355947B68A7D}"/>
    <dgm:cxn modelId="{05B30D04-32E7-492A-A414-E0C8580191B3}" type="presOf" srcId="{A1A02760-2A02-4D45-9293-52C448C11E20}" destId="{F023AD6F-0D80-4018-9F10-42BDE8E0E74E}" srcOrd="0" destOrd="0" presId="urn:microsoft.com/office/officeart/2005/8/layout/cycle3"/>
    <dgm:cxn modelId="{31288B81-A7C0-4D59-BA63-90872CD37EF4}" type="presOf" srcId="{BDC4FE79-1D21-410D-9944-DFBE85B2FB21}" destId="{C27E11A8-5EB5-45F9-A585-65A227F2544B}" srcOrd="0" destOrd="0" presId="urn:microsoft.com/office/officeart/2005/8/layout/cycle3"/>
    <dgm:cxn modelId="{2709C044-5411-46E5-9B28-5AC8DB80557E}" type="presOf" srcId="{1AC25820-75CD-491F-923E-8A4B063CEA2D}" destId="{12796075-4A5D-4501-AA50-493570BED173}" srcOrd="0" destOrd="0" presId="urn:microsoft.com/office/officeart/2005/8/layout/cycle3"/>
    <dgm:cxn modelId="{0D9952EF-A606-461E-9F96-E1E4034CF6D2}" srcId="{969DA53E-659A-40DB-9093-928FA96CE6A3}" destId="{186A2EAF-9D64-426C-BD00-1CC0B9084C3A}" srcOrd="1" destOrd="0" parTransId="{68869674-5A11-4380-8C5A-7DDD390EDA53}" sibTransId="{22FE0FA6-2B95-420E-BB97-DF0DA5473934}"/>
    <dgm:cxn modelId="{CAB91045-8906-4F2E-AA3F-E3567DF5A765}" type="presParOf" srcId="{A4CF002F-BB21-491A-81C8-8BC33B955571}" destId="{0FEE4B40-4905-4C40-B933-DD05F3031EB3}" srcOrd="0" destOrd="0" presId="urn:microsoft.com/office/officeart/2005/8/layout/cycle3"/>
    <dgm:cxn modelId="{5B8C56E7-F989-4E1F-AEDA-FDBB57F7EB5F}" type="presParOf" srcId="{0FEE4B40-4905-4C40-B933-DD05F3031EB3}" destId="{8CCA1E3B-4D0E-4A75-8930-96B020E9F7E1}" srcOrd="0" destOrd="0" presId="urn:microsoft.com/office/officeart/2005/8/layout/cycle3"/>
    <dgm:cxn modelId="{FB5B1DB4-C93E-483A-9B93-314495D4D178}" type="presParOf" srcId="{0FEE4B40-4905-4C40-B933-DD05F3031EB3}" destId="{C27E11A8-5EB5-45F9-A585-65A227F2544B}" srcOrd="1" destOrd="0" presId="urn:microsoft.com/office/officeart/2005/8/layout/cycle3"/>
    <dgm:cxn modelId="{1F6D8FA3-96EF-47F6-A363-54FFE1D6F628}" type="presParOf" srcId="{0FEE4B40-4905-4C40-B933-DD05F3031EB3}" destId="{92CF3849-12BD-4AEA-BA12-0741DCE4DBE8}" srcOrd="2" destOrd="0" presId="urn:microsoft.com/office/officeart/2005/8/layout/cycle3"/>
    <dgm:cxn modelId="{9DD4828B-BCED-4457-A506-8D59D7797ED3}" type="presParOf" srcId="{0FEE4B40-4905-4C40-B933-DD05F3031EB3}" destId="{F023AD6F-0D80-4018-9F10-42BDE8E0E74E}" srcOrd="3" destOrd="0" presId="urn:microsoft.com/office/officeart/2005/8/layout/cycle3"/>
    <dgm:cxn modelId="{D4267112-37D7-45FA-BFC7-5947395330DC}" type="presParOf" srcId="{0FEE4B40-4905-4C40-B933-DD05F3031EB3}" destId="{12796075-4A5D-4501-AA50-493570BED173}" srcOrd="4"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23EBF9-5EDA-41EB-B484-0184C31E5C95}" type="doc">
      <dgm:prSet loTypeId="urn:microsoft.com/office/officeart/2005/8/layout/cycle8" loCatId="cycle" qsTypeId="urn:microsoft.com/office/officeart/2005/8/quickstyle/3d4" qsCatId="3D" csTypeId="urn:microsoft.com/office/officeart/2005/8/colors/colorful3" csCatId="colorful" phldr="1"/>
      <dgm:spPr/>
    </dgm:pt>
    <dgm:pt modelId="{11160D3C-08BE-47D4-830E-70A8E21C7E1D}">
      <dgm:prSet phldrT="[Κείμενο]"/>
      <dgm:spPr/>
      <dgm:t>
        <a:bodyPr/>
        <a:lstStyle/>
        <a:p>
          <a:r>
            <a:rPr lang="el-GR" b="1" dirty="0">
              <a:effectLst>
                <a:outerShdw blurRad="38100" dist="38100" dir="2700000" algn="tl">
                  <a:srgbClr val="000000">
                    <a:alpha val="43137"/>
                  </a:srgbClr>
                </a:outerShdw>
              </a:effectLst>
              <a:latin typeface="+mj-lt"/>
            </a:rPr>
            <a:t>Κοινότητα</a:t>
          </a:r>
        </a:p>
      </dgm:t>
    </dgm:pt>
    <dgm:pt modelId="{7AB9E0C9-BF1F-471E-9260-47E16168DE65}" type="parTrans" cxnId="{9C4D3FFF-5A44-4D26-85A5-FE7CB013674E}">
      <dgm:prSet/>
      <dgm:spPr/>
      <dgm:t>
        <a:bodyPr/>
        <a:lstStyle/>
        <a:p>
          <a:endParaRPr lang="el-GR"/>
        </a:p>
      </dgm:t>
    </dgm:pt>
    <dgm:pt modelId="{B354F869-6736-4558-9C97-749581AA9985}" type="sibTrans" cxnId="{9C4D3FFF-5A44-4D26-85A5-FE7CB013674E}">
      <dgm:prSet/>
      <dgm:spPr/>
      <dgm:t>
        <a:bodyPr/>
        <a:lstStyle/>
        <a:p>
          <a:endParaRPr lang="el-GR"/>
        </a:p>
      </dgm:t>
    </dgm:pt>
    <dgm:pt modelId="{E665612B-500C-409E-9E4C-B6F5505DF3AC}">
      <dgm:prSet phldrT="[Κείμενο]"/>
      <dgm:spPr/>
      <dgm:t>
        <a:bodyPr/>
        <a:lstStyle/>
        <a:p>
          <a:r>
            <a:rPr lang="el-GR" b="1" dirty="0">
              <a:effectLst>
                <a:outerShdw blurRad="38100" dist="38100" dir="2700000" algn="tl">
                  <a:srgbClr val="000000">
                    <a:alpha val="43137"/>
                  </a:srgbClr>
                </a:outerShdw>
              </a:effectLst>
              <a:latin typeface="+mj-lt"/>
            </a:rPr>
            <a:t>Οικογένεια</a:t>
          </a:r>
        </a:p>
      </dgm:t>
    </dgm:pt>
    <dgm:pt modelId="{7636F4A5-D147-4DD3-857E-F66473A1F36B}" type="parTrans" cxnId="{C5167737-2657-42C4-B82C-EA9084F37DBC}">
      <dgm:prSet/>
      <dgm:spPr/>
      <dgm:t>
        <a:bodyPr/>
        <a:lstStyle/>
        <a:p>
          <a:endParaRPr lang="el-GR"/>
        </a:p>
      </dgm:t>
    </dgm:pt>
    <dgm:pt modelId="{26055263-7F97-4D22-8BE4-194E017F177C}" type="sibTrans" cxnId="{C5167737-2657-42C4-B82C-EA9084F37DBC}">
      <dgm:prSet/>
      <dgm:spPr/>
      <dgm:t>
        <a:bodyPr/>
        <a:lstStyle/>
        <a:p>
          <a:endParaRPr lang="el-GR"/>
        </a:p>
      </dgm:t>
    </dgm:pt>
    <dgm:pt modelId="{76EE9296-2A3B-4B14-8EF9-01CB9CBB884D}">
      <dgm:prSet phldrT="[Κείμενο]"/>
      <dgm:spPr/>
      <dgm:t>
        <a:bodyPr/>
        <a:lstStyle/>
        <a:p>
          <a:r>
            <a:rPr lang="el-GR" b="1" dirty="0">
              <a:effectLst>
                <a:outerShdw blurRad="38100" dist="38100" dir="2700000" algn="tl">
                  <a:srgbClr val="000000">
                    <a:alpha val="43137"/>
                  </a:srgbClr>
                </a:outerShdw>
              </a:effectLst>
              <a:latin typeface="+mj-lt"/>
            </a:rPr>
            <a:t>Σχολείο</a:t>
          </a:r>
        </a:p>
      </dgm:t>
    </dgm:pt>
    <dgm:pt modelId="{59B4D504-02B7-4CD2-B1F8-9579FE54114A}" type="parTrans" cxnId="{CFC0CC89-9C30-4C34-85B8-8F97917EF685}">
      <dgm:prSet/>
      <dgm:spPr/>
      <dgm:t>
        <a:bodyPr/>
        <a:lstStyle/>
        <a:p>
          <a:endParaRPr lang="el-GR"/>
        </a:p>
      </dgm:t>
    </dgm:pt>
    <dgm:pt modelId="{56332B96-1E3B-4EDE-835E-EC69569EF203}" type="sibTrans" cxnId="{CFC0CC89-9C30-4C34-85B8-8F97917EF685}">
      <dgm:prSet/>
      <dgm:spPr/>
      <dgm:t>
        <a:bodyPr/>
        <a:lstStyle/>
        <a:p>
          <a:endParaRPr lang="el-GR"/>
        </a:p>
      </dgm:t>
    </dgm:pt>
    <dgm:pt modelId="{28FF866B-33A6-4AEB-84B3-1999B532E328}" type="pres">
      <dgm:prSet presAssocID="{9623EBF9-5EDA-41EB-B484-0184C31E5C95}" presName="compositeShape" presStyleCnt="0">
        <dgm:presLayoutVars>
          <dgm:chMax val="7"/>
          <dgm:dir/>
          <dgm:resizeHandles val="exact"/>
        </dgm:presLayoutVars>
      </dgm:prSet>
      <dgm:spPr/>
    </dgm:pt>
    <dgm:pt modelId="{E92B618E-003B-4732-9D09-2B77997E2F37}" type="pres">
      <dgm:prSet presAssocID="{9623EBF9-5EDA-41EB-B484-0184C31E5C95}" presName="wedge1" presStyleLbl="node1" presStyleIdx="0" presStyleCnt="3"/>
      <dgm:spPr/>
      <dgm:t>
        <a:bodyPr/>
        <a:lstStyle/>
        <a:p>
          <a:endParaRPr lang="el-GR"/>
        </a:p>
      </dgm:t>
    </dgm:pt>
    <dgm:pt modelId="{09F1DE6B-6199-49CF-B93C-D14372654C52}" type="pres">
      <dgm:prSet presAssocID="{9623EBF9-5EDA-41EB-B484-0184C31E5C95}" presName="dummy1a" presStyleCnt="0"/>
      <dgm:spPr/>
    </dgm:pt>
    <dgm:pt modelId="{9674C636-84A9-43B6-B62F-7365A9674F86}" type="pres">
      <dgm:prSet presAssocID="{9623EBF9-5EDA-41EB-B484-0184C31E5C95}" presName="dummy1b" presStyleCnt="0"/>
      <dgm:spPr/>
    </dgm:pt>
    <dgm:pt modelId="{E6604A8E-B375-4DBD-AFCC-F1E100DAF230}" type="pres">
      <dgm:prSet presAssocID="{9623EBF9-5EDA-41EB-B484-0184C31E5C95}" presName="wedge1Tx" presStyleLbl="node1" presStyleIdx="0" presStyleCnt="3">
        <dgm:presLayoutVars>
          <dgm:chMax val="0"/>
          <dgm:chPref val="0"/>
          <dgm:bulletEnabled val="1"/>
        </dgm:presLayoutVars>
      </dgm:prSet>
      <dgm:spPr/>
      <dgm:t>
        <a:bodyPr/>
        <a:lstStyle/>
        <a:p>
          <a:endParaRPr lang="el-GR"/>
        </a:p>
      </dgm:t>
    </dgm:pt>
    <dgm:pt modelId="{E9DC4F14-5F42-4A0A-8501-CA20A8B65E9C}" type="pres">
      <dgm:prSet presAssocID="{9623EBF9-5EDA-41EB-B484-0184C31E5C95}" presName="wedge2" presStyleLbl="node1" presStyleIdx="1" presStyleCnt="3"/>
      <dgm:spPr/>
      <dgm:t>
        <a:bodyPr/>
        <a:lstStyle/>
        <a:p>
          <a:endParaRPr lang="el-GR"/>
        </a:p>
      </dgm:t>
    </dgm:pt>
    <dgm:pt modelId="{B918ABB7-2C55-4A7C-AB07-5C10D57CDC3A}" type="pres">
      <dgm:prSet presAssocID="{9623EBF9-5EDA-41EB-B484-0184C31E5C95}" presName="dummy2a" presStyleCnt="0"/>
      <dgm:spPr/>
    </dgm:pt>
    <dgm:pt modelId="{1B237E76-15AD-4D58-83FD-5EC57B0359BE}" type="pres">
      <dgm:prSet presAssocID="{9623EBF9-5EDA-41EB-B484-0184C31E5C95}" presName="dummy2b" presStyleCnt="0"/>
      <dgm:spPr/>
    </dgm:pt>
    <dgm:pt modelId="{13701F5A-7EC8-4760-BF55-54BCE220D264}" type="pres">
      <dgm:prSet presAssocID="{9623EBF9-5EDA-41EB-B484-0184C31E5C95}" presName="wedge2Tx" presStyleLbl="node1" presStyleIdx="1" presStyleCnt="3">
        <dgm:presLayoutVars>
          <dgm:chMax val="0"/>
          <dgm:chPref val="0"/>
          <dgm:bulletEnabled val="1"/>
        </dgm:presLayoutVars>
      </dgm:prSet>
      <dgm:spPr/>
      <dgm:t>
        <a:bodyPr/>
        <a:lstStyle/>
        <a:p>
          <a:endParaRPr lang="el-GR"/>
        </a:p>
      </dgm:t>
    </dgm:pt>
    <dgm:pt modelId="{34AEAA4A-A76A-4139-8A94-D3FFD0E00D88}" type="pres">
      <dgm:prSet presAssocID="{9623EBF9-5EDA-41EB-B484-0184C31E5C95}" presName="wedge3" presStyleLbl="node1" presStyleIdx="2" presStyleCnt="3"/>
      <dgm:spPr/>
      <dgm:t>
        <a:bodyPr/>
        <a:lstStyle/>
        <a:p>
          <a:endParaRPr lang="el-GR"/>
        </a:p>
      </dgm:t>
    </dgm:pt>
    <dgm:pt modelId="{8A384633-8BDA-4182-A4FE-209724BBDC86}" type="pres">
      <dgm:prSet presAssocID="{9623EBF9-5EDA-41EB-B484-0184C31E5C95}" presName="dummy3a" presStyleCnt="0"/>
      <dgm:spPr/>
    </dgm:pt>
    <dgm:pt modelId="{02885A8E-E150-4EBA-8DBE-25358B182830}" type="pres">
      <dgm:prSet presAssocID="{9623EBF9-5EDA-41EB-B484-0184C31E5C95}" presName="dummy3b" presStyleCnt="0"/>
      <dgm:spPr/>
    </dgm:pt>
    <dgm:pt modelId="{3E721543-53F0-4D1C-92BD-296A17D47ABE}" type="pres">
      <dgm:prSet presAssocID="{9623EBF9-5EDA-41EB-B484-0184C31E5C95}" presName="wedge3Tx" presStyleLbl="node1" presStyleIdx="2" presStyleCnt="3">
        <dgm:presLayoutVars>
          <dgm:chMax val="0"/>
          <dgm:chPref val="0"/>
          <dgm:bulletEnabled val="1"/>
        </dgm:presLayoutVars>
      </dgm:prSet>
      <dgm:spPr/>
      <dgm:t>
        <a:bodyPr/>
        <a:lstStyle/>
        <a:p>
          <a:endParaRPr lang="el-GR"/>
        </a:p>
      </dgm:t>
    </dgm:pt>
    <dgm:pt modelId="{868A0261-EA53-4850-B167-84C03018372D}" type="pres">
      <dgm:prSet presAssocID="{B354F869-6736-4558-9C97-749581AA9985}" presName="arrowWedge1" presStyleLbl="fgSibTrans2D1" presStyleIdx="0" presStyleCnt="3"/>
      <dgm:spPr/>
    </dgm:pt>
    <dgm:pt modelId="{16BDA2FF-4837-4DD2-AD53-7D5F93C07618}" type="pres">
      <dgm:prSet presAssocID="{26055263-7F97-4D22-8BE4-194E017F177C}" presName="arrowWedge2" presStyleLbl="fgSibTrans2D1" presStyleIdx="1" presStyleCnt="3"/>
      <dgm:spPr/>
    </dgm:pt>
    <dgm:pt modelId="{0DD3614B-93F6-493D-899F-7092ED15D12D}" type="pres">
      <dgm:prSet presAssocID="{56332B96-1E3B-4EDE-835E-EC69569EF203}" presName="arrowWedge3" presStyleLbl="fgSibTrans2D1" presStyleIdx="2" presStyleCnt="3"/>
      <dgm:spPr/>
    </dgm:pt>
  </dgm:ptLst>
  <dgm:cxnLst>
    <dgm:cxn modelId="{CFC0CC89-9C30-4C34-85B8-8F97917EF685}" srcId="{9623EBF9-5EDA-41EB-B484-0184C31E5C95}" destId="{76EE9296-2A3B-4B14-8EF9-01CB9CBB884D}" srcOrd="2" destOrd="0" parTransId="{59B4D504-02B7-4CD2-B1F8-9579FE54114A}" sibTransId="{56332B96-1E3B-4EDE-835E-EC69569EF203}"/>
    <dgm:cxn modelId="{C5167737-2657-42C4-B82C-EA9084F37DBC}" srcId="{9623EBF9-5EDA-41EB-B484-0184C31E5C95}" destId="{E665612B-500C-409E-9E4C-B6F5505DF3AC}" srcOrd="1" destOrd="0" parTransId="{7636F4A5-D147-4DD3-857E-F66473A1F36B}" sibTransId="{26055263-7F97-4D22-8BE4-194E017F177C}"/>
    <dgm:cxn modelId="{9C4D3FFF-5A44-4D26-85A5-FE7CB013674E}" srcId="{9623EBF9-5EDA-41EB-B484-0184C31E5C95}" destId="{11160D3C-08BE-47D4-830E-70A8E21C7E1D}" srcOrd="0" destOrd="0" parTransId="{7AB9E0C9-BF1F-471E-9260-47E16168DE65}" sibTransId="{B354F869-6736-4558-9C97-749581AA9985}"/>
    <dgm:cxn modelId="{8EE1994E-8605-4A0C-B084-441240EE245F}" type="presOf" srcId="{9623EBF9-5EDA-41EB-B484-0184C31E5C95}" destId="{28FF866B-33A6-4AEB-84B3-1999B532E328}" srcOrd="0" destOrd="0" presId="urn:microsoft.com/office/officeart/2005/8/layout/cycle8"/>
    <dgm:cxn modelId="{5316908E-A2A5-45ED-8AA4-30A7A3255BCB}" type="presOf" srcId="{11160D3C-08BE-47D4-830E-70A8E21C7E1D}" destId="{E6604A8E-B375-4DBD-AFCC-F1E100DAF230}" srcOrd="1" destOrd="0" presId="urn:microsoft.com/office/officeart/2005/8/layout/cycle8"/>
    <dgm:cxn modelId="{40A23D2C-ECFF-48AE-A9C6-BCA3D14C367D}" type="presOf" srcId="{E665612B-500C-409E-9E4C-B6F5505DF3AC}" destId="{13701F5A-7EC8-4760-BF55-54BCE220D264}" srcOrd="1" destOrd="0" presId="urn:microsoft.com/office/officeart/2005/8/layout/cycle8"/>
    <dgm:cxn modelId="{92A96C26-99B7-48EE-A828-24E32D639C33}" type="presOf" srcId="{E665612B-500C-409E-9E4C-B6F5505DF3AC}" destId="{E9DC4F14-5F42-4A0A-8501-CA20A8B65E9C}" srcOrd="0" destOrd="0" presId="urn:microsoft.com/office/officeart/2005/8/layout/cycle8"/>
    <dgm:cxn modelId="{9710993A-CC49-4634-B49B-F67902D31EAA}" type="presOf" srcId="{11160D3C-08BE-47D4-830E-70A8E21C7E1D}" destId="{E92B618E-003B-4732-9D09-2B77997E2F37}" srcOrd="0" destOrd="0" presId="urn:microsoft.com/office/officeart/2005/8/layout/cycle8"/>
    <dgm:cxn modelId="{AE00C3DB-8C5C-4178-8112-DB029427279A}" type="presOf" srcId="{76EE9296-2A3B-4B14-8EF9-01CB9CBB884D}" destId="{34AEAA4A-A76A-4139-8A94-D3FFD0E00D88}" srcOrd="0" destOrd="0" presId="urn:microsoft.com/office/officeart/2005/8/layout/cycle8"/>
    <dgm:cxn modelId="{9A682108-9745-4DA1-AD10-C70A36973327}" type="presOf" srcId="{76EE9296-2A3B-4B14-8EF9-01CB9CBB884D}" destId="{3E721543-53F0-4D1C-92BD-296A17D47ABE}" srcOrd="1" destOrd="0" presId="urn:microsoft.com/office/officeart/2005/8/layout/cycle8"/>
    <dgm:cxn modelId="{D44E2517-E265-44EF-9E90-163F14D72DC7}" type="presParOf" srcId="{28FF866B-33A6-4AEB-84B3-1999B532E328}" destId="{E92B618E-003B-4732-9D09-2B77997E2F37}" srcOrd="0" destOrd="0" presId="urn:microsoft.com/office/officeart/2005/8/layout/cycle8"/>
    <dgm:cxn modelId="{FF2DEB5C-4296-4F6F-8DBB-9CF03197F4BF}" type="presParOf" srcId="{28FF866B-33A6-4AEB-84B3-1999B532E328}" destId="{09F1DE6B-6199-49CF-B93C-D14372654C52}" srcOrd="1" destOrd="0" presId="urn:microsoft.com/office/officeart/2005/8/layout/cycle8"/>
    <dgm:cxn modelId="{169373D3-4A72-42FD-8E7C-9634BD0BF129}" type="presParOf" srcId="{28FF866B-33A6-4AEB-84B3-1999B532E328}" destId="{9674C636-84A9-43B6-B62F-7365A9674F86}" srcOrd="2" destOrd="0" presId="urn:microsoft.com/office/officeart/2005/8/layout/cycle8"/>
    <dgm:cxn modelId="{964F1B5C-BAC6-4D96-A7DE-43D9F06F509A}" type="presParOf" srcId="{28FF866B-33A6-4AEB-84B3-1999B532E328}" destId="{E6604A8E-B375-4DBD-AFCC-F1E100DAF230}" srcOrd="3" destOrd="0" presId="urn:microsoft.com/office/officeart/2005/8/layout/cycle8"/>
    <dgm:cxn modelId="{35C72CD9-6A54-442A-AE20-16D602B3421D}" type="presParOf" srcId="{28FF866B-33A6-4AEB-84B3-1999B532E328}" destId="{E9DC4F14-5F42-4A0A-8501-CA20A8B65E9C}" srcOrd="4" destOrd="0" presId="urn:microsoft.com/office/officeart/2005/8/layout/cycle8"/>
    <dgm:cxn modelId="{BB9C3BC8-D230-46F9-A501-3E497D03DCE2}" type="presParOf" srcId="{28FF866B-33A6-4AEB-84B3-1999B532E328}" destId="{B918ABB7-2C55-4A7C-AB07-5C10D57CDC3A}" srcOrd="5" destOrd="0" presId="urn:microsoft.com/office/officeart/2005/8/layout/cycle8"/>
    <dgm:cxn modelId="{48153D7C-C2EF-4D2C-AE05-8302B6BEB091}" type="presParOf" srcId="{28FF866B-33A6-4AEB-84B3-1999B532E328}" destId="{1B237E76-15AD-4D58-83FD-5EC57B0359BE}" srcOrd="6" destOrd="0" presId="urn:microsoft.com/office/officeart/2005/8/layout/cycle8"/>
    <dgm:cxn modelId="{489F4B47-29E8-4B3A-8BF2-84222DA76D00}" type="presParOf" srcId="{28FF866B-33A6-4AEB-84B3-1999B532E328}" destId="{13701F5A-7EC8-4760-BF55-54BCE220D264}" srcOrd="7" destOrd="0" presId="urn:microsoft.com/office/officeart/2005/8/layout/cycle8"/>
    <dgm:cxn modelId="{4836F984-CD70-406D-95AE-27232A7F0607}" type="presParOf" srcId="{28FF866B-33A6-4AEB-84B3-1999B532E328}" destId="{34AEAA4A-A76A-4139-8A94-D3FFD0E00D88}" srcOrd="8" destOrd="0" presId="urn:microsoft.com/office/officeart/2005/8/layout/cycle8"/>
    <dgm:cxn modelId="{0C1B244E-0ACD-43F7-AD16-33B36802BFDB}" type="presParOf" srcId="{28FF866B-33A6-4AEB-84B3-1999B532E328}" destId="{8A384633-8BDA-4182-A4FE-209724BBDC86}" srcOrd="9" destOrd="0" presId="urn:microsoft.com/office/officeart/2005/8/layout/cycle8"/>
    <dgm:cxn modelId="{C2B28B30-F583-48AB-A06F-167848E44DB9}" type="presParOf" srcId="{28FF866B-33A6-4AEB-84B3-1999B532E328}" destId="{02885A8E-E150-4EBA-8DBE-25358B182830}" srcOrd="10" destOrd="0" presId="urn:microsoft.com/office/officeart/2005/8/layout/cycle8"/>
    <dgm:cxn modelId="{64EDF529-437B-4B4A-B05D-31FD8E7DBFE1}" type="presParOf" srcId="{28FF866B-33A6-4AEB-84B3-1999B532E328}" destId="{3E721543-53F0-4D1C-92BD-296A17D47ABE}" srcOrd="11" destOrd="0" presId="urn:microsoft.com/office/officeart/2005/8/layout/cycle8"/>
    <dgm:cxn modelId="{A4403700-AF0B-49A6-9ED0-9FC1DF52D816}" type="presParOf" srcId="{28FF866B-33A6-4AEB-84B3-1999B532E328}" destId="{868A0261-EA53-4850-B167-84C03018372D}" srcOrd="12" destOrd="0" presId="urn:microsoft.com/office/officeart/2005/8/layout/cycle8"/>
    <dgm:cxn modelId="{9D6AD947-BEDD-4DFA-BE5D-D460420A29C8}" type="presParOf" srcId="{28FF866B-33A6-4AEB-84B3-1999B532E328}" destId="{16BDA2FF-4837-4DD2-AD53-7D5F93C07618}" srcOrd="13" destOrd="0" presId="urn:microsoft.com/office/officeart/2005/8/layout/cycle8"/>
    <dgm:cxn modelId="{777EB15B-455B-479B-BB67-CCCCCC46C6CA}" type="presParOf" srcId="{28FF866B-33A6-4AEB-84B3-1999B532E328}" destId="{0DD3614B-93F6-493D-899F-7092ED15D12D}" srcOrd="1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E11A8-5EB5-45F9-A585-65A227F2544B}">
      <dsp:nvSpPr>
        <dsp:cNvPr id="0" name=""/>
        <dsp:cNvSpPr/>
      </dsp:nvSpPr>
      <dsp:spPr>
        <a:xfrm>
          <a:off x="656164" y="442543"/>
          <a:ext cx="3831698" cy="3831698"/>
        </a:xfrm>
        <a:prstGeom prst="circularArrow">
          <a:avLst>
            <a:gd name="adj1" fmla="val 4668"/>
            <a:gd name="adj2" fmla="val 272909"/>
            <a:gd name="adj3" fmla="val 13073743"/>
            <a:gd name="adj4" fmla="val 17867887"/>
            <a:gd name="adj5" fmla="val 484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CA1E3B-4D0E-4A75-8930-96B020E9F7E1}">
      <dsp:nvSpPr>
        <dsp:cNvPr id="0" name=""/>
        <dsp:cNvSpPr/>
      </dsp:nvSpPr>
      <dsp:spPr>
        <a:xfrm>
          <a:off x="1376429" y="505301"/>
          <a:ext cx="2391168" cy="119558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l-GR" sz="2500" kern="1200" dirty="0"/>
            <a:t>Μικροσύστημα</a:t>
          </a:r>
        </a:p>
      </dsp:txBody>
      <dsp:txXfrm>
        <a:off x="1434793" y="563665"/>
        <a:ext cx="2274440" cy="1078856"/>
      </dsp:txXfrm>
    </dsp:sp>
    <dsp:sp modelId="{92CF3849-12BD-4AEA-BA12-0741DCE4DBE8}">
      <dsp:nvSpPr>
        <dsp:cNvPr id="0" name=""/>
        <dsp:cNvSpPr/>
      </dsp:nvSpPr>
      <dsp:spPr>
        <a:xfrm>
          <a:off x="2752263" y="1881135"/>
          <a:ext cx="2391168" cy="1195584"/>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l-GR" sz="2500" kern="1200" dirty="0"/>
            <a:t>Μεσοσύστημα</a:t>
          </a:r>
        </a:p>
      </dsp:txBody>
      <dsp:txXfrm>
        <a:off x="2810627" y="1939499"/>
        <a:ext cx="2274440" cy="1078856"/>
      </dsp:txXfrm>
    </dsp:sp>
    <dsp:sp modelId="{F023AD6F-0D80-4018-9F10-42BDE8E0E74E}">
      <dsp:nvSpPr>
        <dsp:cNvPr id="0" name=""/>
        <dsp:cNvSpPr/>
      </dsp:nvSpPr>
      <dsp:spPr>
        <a:xfrm>
          <a:off x="1376429" y="3256969"/>
          <a:ext cx="2391168" cy="1195584"/>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l-GR" sz="2500" kern="1200" dirty="0"/>
            <a:t>Εξωσύστημα</a:t>
          </a:r>
        </a:p>
      </dsp:txBody>
      <dsp:txXfrm>
        <a:off x="1434793" y="3315333"/>
        <a:ext cx="2274440" cy="1078856"/>
      </dsp:txXfrm>
    </dsp:sp>
    <dsp:sp modelId="{12796075-4A5D-4501-AA50-493570BED173}">
      <dsp:nvSpPr>
        <dsp:cNvPr id="0" name=""/>
        <dsp:cNvSpPr/>
      </dsp:nvSpPr>
      <dsp:spPr>
        <a:xfrm>
          <a:off x="594" y="1881135"/>
          <a:ext cx="2391168" cy="119558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l-GR" sz="2500" kern="1200" dirty="0"/>
            <a:t>Μακροσύστημα</a:t>
          </a:r>
        </a:p>
      </dsp:txBody>
      <dsp:txXfrm>
        <a:off x="58958" y="1939499"/>
        <a:ext cx="2274440" cy="10788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B618E-003B-4732-9D09-2B77997E2F37}">
      <dsp:nvSpPr>
        <dsp:cNvPr id="0" name=""/>
        <dsp:cNvSpPr/>
      </dsp:nvSpPr>
      <dsp:spPr>
        <a:xfrm>
          <a:off x="1205779" y="316315"/>
          <a:ext cx="4087767" cy="4087767"/>
        </a:xfrm>
        <a:prstGeom prst="pie">
          <a:avLst>
            <a:gd name="adj1" fmla="val 16200000"/>
            <a:gd name="adj2" fmla="val 180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l-GR" sz="2700" b="1" kern="1200" dirty="0">
              <a:effectLst>
                <a:outerShdw blurRad="38100" dist="38100" dir="2700000" algn="tl">
                  <a:srgbClr val="000000">
                    <a:alpha val="43137"/>
                  </a:srgbClr>
                </a:outerShdw>
              </a:effectLst>
              <a:latin typeface="+mj-lt"/>
            </a:rPr>
            <a:t>Κοινότητα</a:t>
          </a:r>
        </a:p>
      </dsp:txBody>
      <dsp:txXfrm>
        <a:off x="3360130" y="1182532"/>
        <a:ext cx="1459917" cy="1216597"/>
      </dsp:txXfrm>
    </dsp:sp>
    <dsp:sp modelId="{E9DC4F14-5F42-4A0A-8501-CA20A8B65E9C}">
      <dsp:nvSpPr>
        <dsp:cNvPr id="0" name=""/>
        <dsp:cNvSpPr/>
      </dsp:nvSpPr>
      <dsp:spPr>
        <a:xfrm>
          <a:off x="1121591" y="462307"/>
          <a:ext cx="4087767" cy="4087767"/>
        </a:xfrm>
        <a:prstGeom prst="pie">
          <a:avLst>
            <a:gd name="adj1" fmla="val 1800000"/>
            <a:gd name="adj2" fmla="val 9000000"/>
          </a:avLst>
        </a:prstGeom>
        <a:solidFill>
          <a:schemeClr val="accent3">
            <a:hueOff val="1355300"/>
            <a:satOff val="50000"/>
            <a:lumOff val="-735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l-GR" sz="2700" b="1" kern="1200" dirty="0">
              <a:effectLst>
                <a:outerShdw blurRad="38100" dist="38100" dir="2700000" algn="tl">
                  <a:srgbClr val="000000">
                    <a:alpha val="43137"/>
                  </a:srgbClr>
                </a:outerShdw>
              </a:effectLst>
              <a:latin typeface="+mj-lt"/>
            </a:rPr>
            <a:t>Οικογένεια</a:t>
          </a:r>
        </a:p>
      </dsp:txBody>
      <dsp:txXfrm>
        <a:off x="2094869" y="3114489"/>
        <a:ext cx="2189875" cy="1070605"/>
      </dsp:txXfrm>
    </dsp:sp>
    <dsp:sp modelId="{34AEAA4A-A76A-4139-8A94-D3FFD0E00D88}">
      <dsp:nvSpPr>
        <dsp:cNvPr id="0" name=""/>
        <dsp:cNvSpPr/>
      </dsp:nvSpPr>
      <dsp:spPr>
        <a:xfrm>
          <a:off x="1037402" y="316315"/>
          <a:ext cx="4087767" cy="4087767"/>
        </a:xfrm>
        <a:prstGeom prst="pie">
          <a:avLst>
            <a:gd name="adj1" fmla="val 9000000"/>
            <a:gd name="adj2" fmla="val 16200000"/>
          </a:avLst>
        </a:prstGeom>
        <a:solidFill>
          <a:schemeClr val="accent3">
            <a:hueOff val="2710599"/>
            <a:satOff val="100000"/>
            <a:lumOff val="-1470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l-GR" sz="2700" b="1" kern="1200" dirty="0">
              <a:effectLst>
                <a:outerShdw blurRad="38100" dist="38100" dir="2700000" algn="tl">
                  <a:srgbClr val="000000">
                    <a:alpha val="43137"/>
                  </a:srgbClr>
                </a:outerShdw>
              </a:effectLst>
              <a:latin typeface="+mj-lt"/>
            </a:rPr>
            <a:t>Σχολείο</a:t>
          </a:r>
        </a:p>
      </dsp:txBody>
      <dsp:txXfrm>
        <a:off x="1510902" y="1182532"/>
        <a:ext cx="1459917" cy="1216597"/>
      </dsp:txXfrm>
    </dsp:sp>
    <dsp:sp modelId="{868A0261-EA53-4850-B167-84C03018372D}">
      <dsp:nvSpPr>
        <dsp:cNvPr id="0" name=""/>
        <dsp:cNvSpPr/>
      </dsp:nvSpPr>
      <dsp:spPr>
        <a:xfrm>
          <a:off x="953064" y="63263"/>
          <a:ext cx="4593872" cy="4593872"/>
        </a:xfrm>
        <a:prstGeom prst="circularArrow">
          <a:avLst>
            <a:gd name="adj1" fmla="val 5085"/>
            <a:gd name="adj2" fmla="val 327528"/>
            <a:gd name="adj3" fmla="val 1472472"/>
            <a:gd name="adj4" fmla="val 16199432"/>
            <a:gd name="adj5" fmla="val 5932"/>
          </a:avLst>
        </a:prstGeom>
        <a:solidFill>
          <a:schemeClr val="accent3">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16BDA2FF-4837-4DD2-AD53-7D5F93C07618}">
      <dsp:nvSpPr>
        <dsp:cNvPr id="0" name=""/>
        <dsp:cNvSpPr/>
      </dsp:nvSpPr>
      <dsp:spPr>
        <a:xfrm>
          <a:off x="868538" y="208996"/>
          <a:ext cx="4593872" cy="4593872"/>
        </a:xfrm>
        <a:prstGeom prst="circularArrow">
          <a:avLst>
            <a:gd name="adj1" fmla="val 5085"/>
            <a:gd name="adj2" fmla="val 327528"/>
            <a:gd name="adj3" fmla="val 8671970"/>
            <a:gd name="adj4" fmla="val 1800502"/>
            <a:gd name="adj5" fmla="val 5932"/>
          </a:avLst>
        </a:prstGeom>
        <a:solidFill>
          <a:schemeClr val="accent3">
            <a:hueOff val="1355300"/>
            <a:satOff val="50000"/>
            <a:lumOff val="-7353"/>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0DD3614B-93F6-493D-899F-7092ED15D12D}">
      <dsp:nvSpPr>
        <dsp:cNvPr id="0" name=""/>
        <dsp:cNvSpPr/>
      </dsp:nvSpPr>
      <dsp:spPr>
        <a:xfrm>
          <a:off x="784012" y="63263"/>
          <a:ext cx="4593872" cy="4593872"/>
        </a:xfrm>
        <a:prstGeom prst="circularArrow">
          <a:avLst>
            <a:gd name="adj1" fmla="val 5085"/>
            <a:gd name="adj2" fmla="val 327528"/>
            <a:gd name="adj3" fmla="val 15873039"/>
            <a:gd name="adj4" fmla="val 9000000"/>
            <a:gd name="adj5" fmla="val 5932"/>
          </a:avLst>
        </a:prstGeom>
        <a:solidFill>
          <a:schemeClr val="accent3">
            <a:hueOff val="2710599"/>
            <a:satOff val="100000"/>
            <a:lumOff val="-14706"/>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AD2C1D-8E7F-4D1E-8A2E-72003C2CB934}" type="datetimeFigureOut">
              <a:rPr lang="el-GR" smtClean="0"/>
              <a:t>27/9/2024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88F87F-ED91-491D-A10F-BE206544287E}" type="slidenum">
              <a:rPr lang="el-GR" smtClean="0"/>
              <a:t>‹#›</a:t>
            </a:fld>
            <a:endParaRPr lang="el-GR"/>
          </a:p>
        </p:txBody>
      </p:sp>
    </p:spTree>
    <p:extLst>
      <p:ext uri="{BB962C8B-B14F-4D97-AF65-F5344CB8AC3E}">
        <p14:creationId xmlns:p14="http://schemas.microsoft.com/office/powerpoint/2010/main" val="2777439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AB36BC-BA8D-4BEE-A599-D658ABA43900}" type="slidenum">
              <a:rPr lang="el-GR" smtClean="0"/>
              <a:t>12</a:t>
            </a:fld>
            <a:endParaRPr lang="el-GR"/>
          </a:p>
        </p:txBody>
      </p:sp>
    </p:spTree>
    <p:extLst>
      <p:ext uri="{BB962C8B-B14F-4D97-AF65-F5344CB8AC3E}">
        <p14:creationId xmlns:p14="http://schemas.microsoft.com/office/powerpoint/2010/main" val="2822882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7581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A5672DD8-F865-40A6-8A7C-51E949A9957E}" type="slidenum">
              <a:rPr lang="el-GR" smtClean="0"/>
              <a:t>17</a:t>
            </a:fld>
            <a:endParaRPr lang="el-GR"/>
          </a:p>
        </p:txBody>
      </p:sp>
    </p:spTree>
    <p:extLst>
      <p:ext uri="{BB962C8B-B14F-4D97-AF65-F5344CB8AC3E}">
        <p14:creationId xmlns:p14="http://schemas.microsoft.com/office/powerpoint/2010/main" val="3606694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4A1CB4BE-5640-44C9-A594-38FB230DF921}" type="datetimeFigureOut">
              <a:rPr lang="id-ID" smtClean="0"/>
              <a:t>27/09/2024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368390B-B8C2-4735-8BF5-3F1CD87BF649}" type="slidenum">
              <a:rPr lang="id-ID" smtClean="0"/>
              <a:t>‹#›</a:t>
            </a:fld>
            <a:endParaRPr lang="id-ID"/>
          </a:p>
        </p:txBody>
      </p:sp>
    </p:spTree>
    <p:extLst>
      <p:ext uri="{BB962C8B-B14F-4D97-AF65-F5344CB8AC3E}">
        <p14:creationId xmlns:p14="http://schemas.microsoft.com/office/powerpoint/2010/main" val="172630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1653448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5350" y="1581150"/>
            <a:ext cx="2076450" cy="3657600"/>
          </a:xfrm>
          <a:custGeom>
            <a:avLst/>
            <a:gdLst>
              <a:gd name="connsiteX0" fmla="*/ 0 w 2076450"/>
              <a:gd name="connsiteY0" fmla="*/ 0 h 3657600"/>
              <a:gd name="connsiteX1" fmla="*/ 2076450 w 2076450"/>
              <a:gd name="connsiteY1" fmla="*/ 0 h 3657600"/>
              <a:gd name="connsiteX2" fmla="*/ 2076450 w 2076450"/>
              <a:gd name="connsiteY2" fmla="*/ 3657600 h 3657600"/>
              <a:gd name="connsiteX3" fmla="*/ 0 w 207645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76450" h="3657600">
                <a:moveTo>
                  <a:pt x="0" y="0"/>
                </a:moveTo>
                <a:lnTo>
                  <a:pt x="2076450" y="0"/>
                </a:lnTo>
                <a:lnTo>
                  <a:pt x="207645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2141468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 y="1809750"/>
            <a:ext cx="1885950" cy="3295650"/>
          </a:xfrm>
          <a:custGeom>
            <a:avLst/>
            <a:gdLst>
              <a:gd name="connsiteX0" fmla="*/ 0 w 1885950"/>
              <a:gd name="connsiteY0" fmla="*/ 0 h 3295650"/>
              <a:gd name="connsiteX1" fmla="*/ 1885950 w 1885950"/>
              <a:gd name="connsiteY1" fmla="*/ 0 h 3295650"/>
              <a:gd name="connsiteX2" fmla="*/ 1885950 w 1885950"/>
              <a:gd name="connsiteY2" fmla="*/ 3295650 h 3295650"/>
              <a:gd name="connsiteX3" fmla="*/ 0 w 1885950"/>
              <a:gd name="connsiteY3" fmla="*/ 3295650 h 3295650"/>
            </a:gdLst>
            <a:ahLst/>
            <a:cxnLst>
              <a:cxn ang="0">
                <a:pos x="connsiteX0" y="connsiteY0"/>
              </a:cxn>
              <a:cxn ang="0">
                <a:pos x="connsiteX1" y="connsiteY1"/>
              </a:cxn>
              <a:cxn ang="0">
                <a:pos x="connsiteX2" y="connsiteY2"/>
              </a:cxn>
              <a:cxn ang="0">
                <a:pos x="connsiteX3" y="connsiteY3"/>
              </a:cxn>
            </a:cxnLst>
            <a:rect l="l" t="t" r="r" b="b"/>
            <a:pathLst>
              <a:path w="1885950" h="3295650">
                <a:moveTo>
                  <a:pt x="0" y="0"/>
                </a:moveTo>
                <a:lnTo>
                  <a:pt x="1885950" y="0"/>
                </a:lnTo>
                <a:lnTo>
                  <a:pt x="1885950" y="3295650"/>
                </a:lnTo>
                <a:lnTo>
                  <a:pt x="0" y="329565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3107214" y="1828800"/>
            <a:ext cx="1864836" cy="3295650"/>
          </a:xfrm>
          <a:custGeom>
            <a:avLst/>
            <a:gdLst>
              <a:gd name="connsiteX0" fmla="*/ 0 w 1864836"/>
              <a:gd name="connsiteY0" fmla="*/ 0 h 3295650"/>
              <a:gd name="connsiteX1" fmla="*/ 1864836 w 1864836"/>
              <a:gd name="connsiteY1" fmla="*/ 0 h 3295650"/>
              <a:gd name="connsiteX2" fmla="*/ 1864836 w 1864836"/>
              <a:gd name="connsiteY2" fmla="*/ 3295650 h 3295650"/>
              <a:gd name="connsiteX3" fmla="*/ 0 w 1864836"/>
              <a:gd name="connsiteY3" fmla="*/ 3295650 h 3295650"/>
            </a:gdLst>
            <a:ahLst/>
            <a:cxnLst>
              <a:cxn ang="0">
                <a:pos x="connsiteX0" y="connsiteY0"/>
              </a:cxn>
              <a:cxn ang="0">
                <a:pos x="connsiteX1" y="connsiteY1"/>
              </a:cxn>
              <a:cxn ang="0">
                <a:pos x="connsiteX2" y="connsiteY2"/>
              </a:cxn>
              <a:cxn ang="0">
                <a:pos x="connsiteX3" y="connsiteY3"/>
              </a:cxn>
            </a:cxnLst>
            <a:rect l="l" t="t" r="r" b="b"/>
            <a:pathLst>
              <a:path w="1864836" h="3295650">
                <a:moveTo>
                  <a:pt x="0" y="0"/>
                </a:moveTo>
                <a:lnTo>
                  <a:pt x="1864836" y="0"/>
                </a:lnTo>
                <a:lnTo>
                  <a:pt x="1864836" y="3295650"/>
                </a:lnTo>
                <a:lnTo>
                  <a:pt x="0" y="3295650"/>
                </a:lnTo>
                <a:close/>
              </a:path>
            </a:pathLst>
          </a:custGeom>
        </p:spPr>
        <p:txBody>
          <a:bodyPr wrap="square">
            <a:noAutofit/>
          </a:bodyPr>
          <a:lstStyle/>
          <a:p>
            <a:endParaRPr lang="id-ID"/>
          </a:p>
        </p:txBody>
      </p:sp>
    </p:spTree>
    <p:extLst>
      <p:ext uri="{BB962C8B-B14F-4D97-AF65-F5344CB8AC3E}">
        <p14:creationId xmlns:p14="http://schemas.microsoft.com/office/powerpoint/2010/main" val="723232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26546" y="1867437"/>
            <a:ext cx="5718220" cy="3670478"/>
          </a:xfrm>
          <a:custGeom>
            <a:avLst/>
            <a:gdLst>
              <a:gd name="connsiteX0" fmla="*/ 0 w 5718220"/>
              <a:gd name="connsiteY0" fmla="*/ 0 h 3670478"/>
              <a:gd name="connsiteX1" fmla="*/ 5718220 w 5718220"/>
              <a:gd name="connsiteY1" fmla="*/ 0 h 3670478"/>
              <a:gd name="connsiteX2" fmla="*/ 5718220 w 5718220"/>
              <a:gd name="connsiteY2" fmla="*/ 3670478 h 3670478"/>
              <a:gd name="connsiteX3" fmla="*/ 0 w 5718220"/>
              <a:gd name="connsiteY3" fmla="*/ 3670478 h 3670478"/>
            </a:gdLst>
            <a:ahLst/>
            <a:cxnLst>
              <a:cxn ang="0">
                <a:pos x="connsiteX0" y="connsiteY0"/>
              </a:cxn>
              <a:cxn ang="0">
                <a:pos x="connsiteX1" y="connsiteY1"/>
              </a:cxn>
              <a:cxn ang="0">
                <a:pos x="connsiteX2" y="connsiteY2"/>
              </a:cxn>
              <a:cxn ang="0">
                <a:pos x="connsiteX3" y="connsiteY3"/>
              </a:cxn>
            </a:cxnLst>
            <a:rect l="l" t="t" r="r" b="b"/>
            <a:pathLst>
              <a:path w="5718220" h="3670478">
                <a:moveTo>
                  <a:pt x="0" y="0"/>
                </a:moveTo>
                <a:lnTo>
                  <a:pt x="5718220" y="0"/>
                </a:lnTo>
                <a:lnTo>
                  <a:pt x="5718220" y="3670478"/>
                </a:lnTo>
                <a:lnTo>
                  <a:pt x="0" y="3670478"/>
                </a:lnTo>
                <a:close/>
              </a:path>
            </a:pathLst>
          </a:custGeom>
        </p:spPr>
        <p:txBody>
          <a:bodyPr wrap="square">
            <a:noAutofit/>
          </a:bodyPr>
          <a:lstStyle/>
          <a:p>
            <a:endParaRPr lang="id-ID" dirty="0"/>
          </a:p>
        </p:txBody>
      </p:sp>
    </p:spTree>
    <p:extLst>
      <p:ext uri="{BB962C8B-B14F-4D97-AF65-F5344CB8AC3E}">
        <p14:creationId xmlns:p14="http://schemas.microsoft.com/office/powerpoint/2010/main" val="3406684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09650" y="1238250"/>
            <a:ext cx="3257550" cy="4362450"/>
          </a:xfrm>
          <a:custGeom>
            <a:avLst/>
            <a:gdLst>
              <a:gd name="connsiteX0" fmla="*/ 0 w 3257550"/>
              <a:gd name="connsiteY0" fmla="*/ 0 h 4362450"/>
              <a:gd name="connsiteX1" fmla="*/ 3257550 w 3257550"/>
              <a:gd name="connsiteY1" fmla="*/ 0 h 4362450"/>
              <a:gd name="connsiteX2" fmla="*/ 3257550 w 3257550"/>
              <a:gd name="connsiteY2" fmla="*/ 4362450 h 4362450"/>
              <a:gd name="connsiteX3" fmla="*/ 0 w 3257550"/>
              <a:gd name="connsiteY3" fmla="*/ 4362450 h 4362450"/>
            </a:gdLst>
            <a:ahLst/>
            <a:cxnLst>
              <a:cxn ang="0">
                <a:pos x="connsiteX0" y="connsiteY0"/>
              </a:cxn>
              <a:cxn ang="0">
                <a:pos x="connsiteX1" y="connsiteY1"/>
              </a:cxn>
              <a:cxn ang="0">
                <a:pos x="connsiteX2" y="connsiteY2"/>
              </a:cxn>
              <a:cxn ang="0">
                <a:pos x="connsiteX3" y="connsiteY3"/>
              </a:cxn>
            </a:cxnLst>
            <a:rect l="l" t="t" r="r" b="b"/>
            <a:pathLst>
              <a:path w="3257550" h="4362450">
                <a:moveTo>
                  <a:pt x="0" y="0"/>
                </a:moveTo>
                <a:lnTo>
                  <a:pt x="3257550" y="0"/>
                </a:lnTo>
                <a:lnTo>
                  <a:pt x="3257550" y="4362450"/>
                </a:lnTo>
                <a:lnTo>
                  <a:pt x="0" y="4362450"/>
                </a:lnTo>
                <a:close/>
              </a:path>
            </a:pathLst>
          </a:custGeom>
        </p:spPr>
        <p:txBody>
          <a:bodyPr wrap="square">
            <a:noAutofit/>
          </a:bodyPr>
          <a:lstStyle/>
          <a:p>
            <a:endParaRPr lang="id-ID"/>
          </a:p>
        </p:txBody>
      </p:sp>
    </p:spTree>
    <p:extLst>
      <p:ext uri="{BB962C8B-B14F-4D97-AF65-F5344CB8AC3E}">
        <p14:creationId xmlns:p14="http://schemas.microsoft.com/office/powerpoint/2010/main" val="851301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965916" y="1468193"/>
            <a:ext cx="4494727" cy="2524259"/>
          </a:xfrm>
          <a:custGeom>
            <a:avLst/>
            <a:gdLst>
              <a:gd name="connsiteX0" fmla="*/ 0 w 4494727"/>
              <a:gd name="connsiteY0" fmla="*/ 0 h 2524259"/>
              <a:gd name="connsiteX1" fmla="*/ 4494727 w 4494727"/>
              <a:gd name="connsiteY1" fmla="*/ 0 h 2524259"/>
              <a:gd name="connsiteX2" fmla="*/ 4494727 w 4494727"/>
              <a:gd name="connsiteY2" fmla="*/ 2524259 h 2524259"/>
              <a:gd name="connsiteX3" fmla="*/ 0 w 4494727"/>
              <a:gd name="connsiteY3" fmla="*/ 2524259 h 2524259"/>
            </a:gdLst>
            <a:ahLst/>
            <a:cxnLst>
              <a:cxn ang="0">
                <a:pos x="connsiteX0" y="connsiteY0"/>
              </a:cxn>
              <a:cxn ang="0">
                <a:pos x="connsiteX1" y="connsiteY1"/>
              </a:cxn>
              <a:cxn ang="0">
                <a:pos x="connsiteX2" y="connsiteY2"/>
              </a:cxn>
              <a:cxn ang="0">
                <a:pos x="connsiteX3" y="connsiteY3"/>
              </a:cxn>
            </a:cxnLst>
            <a:rect l="l" t="t" r="r" b="b"/>
            <a:pathLst>
              <a:path w="4494727" h="2524259">
                <a:moveTo>
                  <a:pt x="0" y="0"/>
                </a:moveTo>
                <a:lnTo>
                  <a:pt x="4494727" y="0"/>
                </a:lnTo>
                <a:lnTo>
                  <a:pt x="4494727" y="2524259"/>
                </a:lnTo>
                <a:lnTo>
                  <a:pt x="0" y="2524259"/>
                </a:lnTo>
                <a:close/>
              </a:path>
            </a:pathLst>
          </a:custGeom>
        </p:spPr>
        <p:txBody>
          <a:bodyPr wrap="square">
            <a:noAutofit/>
          </a:bodyPr>
          <a:lstStyle/>
          <a:p>
            <a:endParaRPr lang="id-ID" dirty="0"/>
          </a:p>
        </p:txBody>
      </p:sp>
    </p:spTree>
    <p:extLst>
      <p:ext uri="{BB962C8B-B14F-4D97-AF65-F5344CB8AC3E}">
        <p14:creationId xmlns:p14="http://schemas.microsoft.com/office/powerpoint/2010/main" val="1980322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5475288" y="1824038"/>
            <a:ext cx="4630737" cy="2954337"/>
          </a:xfrm>
        </p:spPr>
        <p:txBody>
          <a:bodyPr/>
          <a:lstStyle/>
          <a:p>
            <a:endParaRPr lang="id-ID"/>
          </a:p>
        </p:txBody>
      </p:sp>
      <p:sp>
        <p:nvSpPr>
          <p:cNvPr id="7" name="Picture Placeholder 12"/>
          <p:cNvSpPr>
            <a:spLocks noGrp="1"/>
          </p:cNvSpPr>
          <p:nvPr>
            <p:ph type="pic" sz="quarter" idx="11"/>
          </p:nvPr>
        </p:nvSpPr>
        <p:spPr>
          <a:xfrm>
            <a:off x="9994900" y="2997200"/>
            <a:ext cx="1193800" cy="2082800"/>
          </a:xfrm>
        </p:spPr>
        <p:txBody>
          <a:bodyPr/>
          <a:lstStyle/>
          <a:p>
            <a:endParaRPr lang="id-ID"/>
          </a:p>
        </p:txBody>
      </p:sp>
    </p:spTree>
    <p:extLst>
      <p:ext uri="{BB962C8B-B14F-4D97-AF65-F5344CB8AC3E}">
        <p14:creationId xmlns:p14="http://schemas.microsoft.com/office/powerpoint/2010/main" val="1331672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323850" y="304800"/>
            <a:ext cx="4724400" cy="6229350"/>
          </a:xfrm>
          <a:custGeom>
            <a:avLst/>
            <a:gdLst>
              <a:gd name="connsiteX0" fmla="*/ 0 w 4724400"/>
              <a:gd name="connsiteY0" fmla="*/ 0 h 6229350"/>
              <a:gd name="connsiteX1" fmla="*/ 4724400 w 4724400"/>
              <a:gd name="connsiteY1" fmla="*/ 0 h 6229350"/>
              <a:gd name="connsiteX2" fmla="*/ 4724400 w 4724400"/>
              <a:gd name="connsiteY2" fmla="*/ 6229350 h 6229350"/>
              <a:gd name="connsiteX3" fmla="*/ 0 w 4724400"/>
              <a:gd name="connsiteY3" fmla="*/ 6229350 h 6229350"/>
            </a:gdLst>
            <a:ahLst/>
            <a:cxnLst>
              <a:cxn ang="0">
                <a:pos x="connsiteX0" y="connsiteY0"/>
              </a:cxn>
              <a:cxn ang="0">
                <a:pos x="connsiteX1" y="connsiteY1"/>
              </a:cxn>
              <a:cxn ang="0">
                <a:pos x="connsiteX2" y="connsiteY2"/>
              </a:cxn>
              <a:cxn ang="0">
                <a:pos x="connsiteX3" y="connsiteY3"/>
              </a:cxn>
            </a:cxnLst>
            <a:rect l="l" t="t" r="r" b="b"/>
            <a:pathLst>
              <a:path w="4724400" h="6229350">
                <a:moveTo>
                  <a:pt x="0" y="0"/>
                </a:moveTo>
                <a:lnTo>
                  <a:pt x="4724400" y="0"/>
                </a:lnTo>
                <a:lnTo>
                  <a:pt x="4724400" y="6229350"/>
                </a:lnTo>
                <a:lnTo>
                  <a:pt x="0" y="62293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4095751" y="2952750"/>
            <a:ext cx="2196051" cy="2895600"/>
          </a:xfrm>
          <a:custGeom>
            <a:avLst/>
            <a:gdLst>
              <a:gd name="connsiteX0" fmla="*/ 0 w 2196051"/>
              <a:gd name="connsiteY0" fmla="*/ 0 h 2895600"/>
              <a:gd name="connsiteX1" fmla="*/ 2196051 w 2196051"/>
              <a:gd name="connsiteY1" fmla="*/ 0 h 2895600"/>
              <a:gd name="connsiteX2" fmla="*/ 2196051 w 2196051"/>
              <a:gd name="connsiteY2" fmla="*/ 2895600 h 2895600"/>
              <a:gd name="connsiteX3" fmla="*/ 0 w 2196051"/>
              <a:gd name="connsiteY3" fmla="*/ 2895600 h 2895600"/>
            </a:gdLst>
            <a:ahLst/>
            <a:cxnLst>
              <a:cxn ang="0">
                <a:pos x="connsiteX0" y="connsiteY0"/>
              </a:cxn>
              <a:cxn ang="0">
                <a:pos x="connsiteX1" y="connsiteY1"/>
              </a:cxn>
              <a:cxn ang="0">
                <a:pos x="connsiteX2" y="connsiteY2"/>
              </a:cxn>
              <a:cxn ang="0">
                <a:pos x="connsiteX3" y="connsiteY3"/>
              </a:cxn>
            </a:cxnLst>
            <a:rect l="l" t="t" r="r" b="b"/>
            <a:pathLst>
              <a:path w="2196051" h="2895600">
                <a:moveTo>
                  <a:pt x="0" y="0"/>
                </a:moveTo>
                <a:lnTo>
                  <a:pt x="2196051" y="0"/>
                </a:lnTo>
                <a:lnTo>
                  <a:pt x="2196051" y="2895600"/>
                </a:lnTo>
                <a:lnTo>
                  <a:pt x="0" y="2895600"/>
                </a:lnTo>
                <a:close/>
              </a:path>
            </a:pathLst>
          </a:custGeom>
        </p:spPr>
        <p:txBody>
          <a:bodyPr wrap="square">
            <a:noAutofit/>
          </a:bodyPr>
          <a:lstStyle/>
          <a:p>
            <a:endParaRPr lang="id-ID"/>
          </a:p>
        </p:txBody>
      </p:sp>
    </p:spTree>
    <p:extLst>
      <p:ext uri="{BB962C8B-B14F-4D97-AF65-F5344CB8AC3E}">
        <p14:creationId xmlns:p14="http://schemas.microsoft.com/office/powerpoint/2010/main" val="704804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900954" y="0"/>
            <a:ext cx="3953435" cy="6858000"/>
          </a:xfrm>
          <a:custGeom>
            <a:avLst/>
            <a:gdLst>
              <a:gd name="connsiteX0" fmla="*/ 0 w 3953435"/>
              <a:gd name="connsiteY0" fmla="*/ 0 h 6858000"/>
              <a:gd name="connsiteX1" fmla="*/ 3953435 w 3953435"/>
              <a:gd name="connsiteY1" fmla="*/ 0 h 6858000"/>
              <a:gd name="connsiteX2" fmla="*/ 3953435 w 3953435"/>
              <a:gd name="connsiteY2" fmla="*/ 6858000 h 6858000"/>
              <a:gd name="connsiteX3" fmla="*/ 0 w 395343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53435" h="6858000">
                <a:moveTo>
                  <a:pt x="0" y="0"/>
                </a:moveTo>
                <a:lnTo>
                  <a:pt x="3953435" y="0"/>
                </a:lnTo>
                <a:lnTo>
                  <a:pt x="3953435"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2230104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4481839" y="1"/>
            <a:ext cx="1480059" cy="1885003"/>
          </a:xfrm>
          <a:custGeom>
            <a:avLst/>
            <a:gdLst>
              <a:gd name="connsiteX0" fmla="*/ 0 w 1480059"/>
              <a:gd name="connsiteY0" fmla="*/ 0 h 1885003"/>
              <a:gd name="connsiteX1" fmla="*/ 1480059 w 1480059"/>
              <a:gd name="connsiteY1" fmla="*/ 0 h 1885003"/>
              <a:gd name="connsiteX2" fmla="*/ 1480059 w 1480059"/>
              <a:gd name="connsiteY2" fmla="*/ 1885003 h 1885003"/>
              <a:gd name="connsiteX3" fmla="*/ 0 w 1480059"/>
              <a:gd name="connsiteY3" fmla="*/ 1885003 h 1885003"/>
            </a:gdLst>
            <a:ahLst/>
            <a:cxnLst>
              <a:cxn ang="0">
                <a:pos x="connsiteX0" y="connsiteY0"/>
              </a:cxn>
              <a:cxn ang="0">
                <a:pos x="connsiteX1" y="connsiteY1"/>
              </a:cxn>
              <a:cxn ang="0">
                <a:pos x="connsiteX2" y="connsiteY2"/>
              </a:cxn>
              <a:cxn ang="0">
                <a:pos x="connsiteX3" y="connsiteY3"/>
              </a:cxn>
            </a:cxnLst>
            <a:rect l="l" t="t" r="r" b="b"/>
            <a:pathLst>
              <a:path w="1480059" h="1885003">
                <a:moveTo>
                  <a:pt x="0" y="0"/>
                </a:moveTo>
                <a:lnTo>
                  <a:pt x="1480059" y="0"/>
                </a:lnTo>
                <a:lnTo>
                  <a:pt x="1480059" y="1885003"/>
                </a:lnTo>
                <a:lnTo>
                  <a:pt x="0" y="1885003"/>
                </a:lnTo>
                <a:close/>
              </a:path>
            </a:pathLst>
          </a:custGeom>
        </p:spPr>
        <p:txBody>
          <a:bodyPr wrap="square">
            <a:noAutofit/>
          </a:bodyPr>
          <a:lstStyle/>
          <a:p>
            <a:endParaRPr lang="id-ID" dirty="0"/>
          </a:p>
        </p:txBody>
      </p:sp>
      <p:sp>
        <p:nvSpPr>
          <p:cNvPr id="18" name="Picture Placeholder 17"/>
          <p:cNvSpPr>
            <a:spLocks noGrp="1"/>
          </p:cNvSpPr>
          <p:nvPr>
            <p:ph type="pic" sz="quarter" idx="11"/>
          </p:nvPr>
        </p:nvSpPr>
        <p:spPr>
          <a:xfrm>
            <a:off x="2518686" y="1661219"/>
            <a:ext cx="1480059" cy="2651081"/>
          </a:xfrm>
          <a:custGeom>
            <a:avLst/>
            <a:gdLst>
              <a:gd name="connsiteX0" fmla="*/ 0 w 1480059"/>
              <a:gd name="connsiteY0" fmla="*/ 0 h 1885003"/>
              <a:gd name="connsiteX1" fmla="*/ 1480059 w 1480059"/>
              <a:gd name="connsiteY1" fmla="*/ 0 h 1885003"/>
              <a:gd name="connsiteX2" fmla="*/ 1480059 w 1480059"/>
              <a:gd name="connsiteY2" fmla="*/ 1885003 h 1885003"/>
              <a:gd name="connsiteX3" fmla="*/ 0 w 1480059"/>
              <a:gd name="connsiteY3" fmla="*/ 1885003 h 1885003"/>
            </a:gdLst>
            <a:ahLst/>
            <a:cxnLst>
              <a:cxn ang="0">
                <a:pos x="connsiteX0" y="connsiteY0"/>
              </a:cxn>
              <a:cxn ang="0">
                <a:pos x="connsiteX1" y="connsiteY1"/>
              </a:cxn>
              <a:cxn ang="0">
                <a:pos x="connsiteX2" y="connsiteY2"/>
              </a:cxn>
              <a:cxn ang="0">
                <a:pos x="connsiteX3" y="connsiteY3"/>
              </a:cxn>
            </a:cxnLst>
            <a:rect l="l" t="t" r="r" b="b"/>
            <a:pathLst>
              <a:path w="1480059" h="1885003">
                <a:moveTo>
                  <a:pt x="0" y="0"/>
                </a:moveTo>
                <a:lnTo>
                  <a:pt x="1480059" y="0"/>
                </a:lnTo>
                <a:lnTo>
                  <a:pt x="1480059" y="1885003"/>
                </a:lnTo>
                <a:lnTo>
                  <a:pt x="0" y="1885003"/>
                </a:lnTo>
                <a:close/>
              </a:path>
            </a:pathLst>
          </a:custGeom>
        </p:spPr>
        <p:txBody>
          <a:bodyPr wrap="square">
            <a:noAutofit/>
          </a:bodyPr>
          <a:lstStyle/>
          <a:p>
            <a:endParaRPr lang="id-ID" dirty="0"/>
          </a:p>
        </p:txBody>
      </p:sp>
      <p:sp>
        <p:nvSpPr>
          <p:cNvPr id="19" name="Picture Placeholder 18"/>
          <p:cNvSpPr>
            <a:spLocks noGrp="1"/>
          </p:cNvSpPr>
          <p:nvPr>
            <p:ph type="pic" sz="quarter" idx="12"/>
          </p:nvPr>
        </p:nvSpPr>
        <p:spPr>
          <a:xfrm>
            <a:off x="3998745" y="1308373"/>
            <a:ext cx="2069715" cy="3356773"/>
          </a:xfrm>
          <a:custGeom>
            <a:avLst/>
            <a:gdLst>
              <a:gd name="connsiteX0" fmla="*/ 0 w 1480059"/>
              <a:gd name="connsiteY0" fmla="*/ 0 h 1885003"/>
              <a:gd name="connsiteX1" fmla="*/ 1480059 w 1480059"/>
              <a:gd name="connsiteY1" fmla="*/ 0 h 1885003"/>
              <a:gd name="connsiteX2" fmla="*/ 1480059 w 1480059"/>
              <a:gd name="connsiteY2" fmla="*/ 1885003 h 1885003"/>
              <a:gd name="connsiteX3" fmla="*/ 0 w 1480059"/>
              <a:gd name="connsiteY3" fmla="*/ 1885003 h 1885003"/>
            </a:gdLst>
            <a:ahLst/>
            <a:cxnLst>
              <a:cxn ang="0">
                <a:pos x="connsiteX0" y="connsiteY0"/>
              </a:cxn>
              <a:cxn ang="0">
                <a:pos x="connsiteX1" y="connsiteY1"/>
              </a:cxn>
              <a:cxn ang="0">
                <a:pos x="connsiteX2" y="connsiteY2"/>
              </a:cxn>
              <a:cxn ang="0">
                <a:pos x="connsiteX3" y="connsiteY3"/>
              </a:cxn>
            </a:cxnLst>
            <a:rect l="l" t="t" r="r" b="b"/>
            <a:pathLst>
              <a:path w="1480059" h="1885003">
                <a:moveTo>
                  <a:pt x="0" y="0"/>
                </a:moveTo>
                <a:lnTo>
                  <a:pt x="1480059" y="0"/>
                </a:lnTo>
                <a:lnTo>
                  <a:pt x="1480059" y="1885003"/>
                </a:lnTo>
                <a:lnTo>
                  <a:pt x="0" y="1885003"/>
                </a:lnTo>
                <a:close/>
              </a:path>
            </a:pathLst>
          </a:custGeom>
        </p:spPr>
        <p:txBody>
          <a:bodyPr wrap="square">
            <a:noAutofit/>
          </a:bodyPr>
          <a:lstStyle/>
          <a:p>
            <a:endParaRPr lang="id-ID" dirty="0"/>
          </a:p>
        </p:txBody>
      </p:sp>
      <p:sp>
        <p:nvSpPr>
          <p:cNvPr id="20" name="Picture Placeholder 19"/>
          <p:cNvSpPr>
            <a:spLocks noGrp="1"/>
          </p:cNvSpPr>
          <p:nvPr>
            <p:ph type="pic" sz="quarter" idx="13"/>
          </p:nvPr>
        </p:nvSpPr>
        <p:spPr>
          <a:xfrm>
            <a:off x="6068460" y="1308373"/>
            <a:ext cx="2016434" cy="3356773"/>
          </a:xfrm>
          <a:custGeom>
            <a:avLst/>
            <a:gdLst>
              <a:gd name="connsiteX0" fmla="*/ 0 w 1480059"/>
              <a:gd name="connsiteY0" fmla="*/ 0 h 1885003"/>
              <a:gd name="connsiteX1" fmla="*/ 1480059 w 1480059"/>
              <a:gd name="connsiteY1" fmla="*/ 0 h 1885003"/>
              <a:gd name="connsiteX2" fmla="*/ 1480059 w 1480059"/>
              <a:gd name="connsiteY2" fmla="*/ 1885003 h 1885003"/>
              <a:gd name="connsiteX3" fmla="*/ 0 w 1480059"/>
              <a:gd name="connsiteY3" fmla="*/ 1885003 h 1885003"/>
            </a:gdLst>
            <a:ahLst/>
            <a:cxnLst>
              <a:cxn ang="0">
                <a:pos x="connsiteX0" y="connsiteY0"/>
              </a:cxn>
              <a:cxn ang="0">
                <a:pos x="connsiteX1" y="connsiteY1"/>
              </a:cxn>
              <a:cxn ang="0">
                <a:pos x="connsiteX2" y="connsiteY2"/>
              </a:cxn>
              <a:cxn ang="0">
                <a:pos x="connsiteX3" y="connsiteY3"/>
              </a:cxn>
            </a:cxnLst>
            <a:rect l="l" t="t" r="r" b="b"/>
            <a:pathLst>
              <a:path w="1480059" h="1885003">
                <a:moveTo>
                  <a:pt x="0" y="0"/>
                </a:moveTo>
                <a:lnTo>
                  <a:pt x="1480059" y="0"/>
                </a:lnTo>
                <a:lnTo>
                  <a:pt x="1480059" y="1885003"/>
                </a:lnTo>
                <a:lnTo>
                  <a:pt x="0" y="1885003"/>
                </a:lnTo>
                <a:close/>
              </a:path>
            </a:pathLst>
          </a:custGeom>
        </p:spPr>
        <p:txBody>
          <a:bodyPr wrap="square">
            <a:noAutofit/>
          </a:bodyPr>
          <a:lstStyle/>
          <a:p>
            <a:endParaRPr lang="id-ID" dirty="0"/>
          </a:p>
        </p:txBody>
      </p:sp>
      <p:sp>
        <p:nvSpPr>
          <p:cNvPr id="21" name="Picture Placeholder 20"/>
          <p:cNvSpPr>
            <a:spLocks noGrp="1"/>
          </p:cNvSpPr>
          <p:nvPr>
            <p:ph type="pic" sz="quarter" idx="14"/>
          </p:nvPr>
        </p:nvSpPr>
        <p:spPr>
          <a:xfrm>
            <a:off x="7368542" y="3571086"/>
            <a:ext cx="2311261" cy="3286914"/>
          </a:xfrm>
          <a:custGeom>
            <a:avLst/>
            <a:gdLst>
              <a:gd name="connsiteX0" fmla="*/ 0 w 1480059"/>
              <a:gd name="connsiteY0" fmla="*/ 0 h 1885003"/>
              <a:gd name="connsiteX1" fmla="*/ 1480059 w 1480059"/>
              <a:gd name="connsiteY1" fmla="*/ 0 h 1885003"/>
              <a:gd name="connsiteX2" fmla="*/ 1480059 w 1480059"/>
              <a:gd name="connsiteY2" fmla="*/ 1885003 h 1885003"/>
              <a:gd name="connsiteX3" fmla="*/ 0 w 1480059"/>
              <a:gd name="connsiteY3" fmla="*/ 1885003 h 1885003"/>
            </a:gdLst>
            <a:ahLst/>
            <a:cxnLst>
              <a:cxn ang="0">
                <a:pos x="connsiteX0" y="connsiteY0"/>
              </a:cxn>
              <a:cxn ang="0">
                <a:pos x="connsiteX1" y="connsiteY1"/>
              </a:cxn>
              <a:cxn ang="0">
                <a:pos x="connsiteX2" y="connsiteY2"/>
              </a:cxn>
              <a:cxn ang="0">
                <a:pos x="connsiteX3" y="connsiteY3"/>
              </a:cxn>
            </a:cxnLst>
            <a:rect l="l" t="t" r="r" b="b"/>
            <a:pathLst>
              <a:path w="1480059" h="1885003">
                <a:moveTo>
                  <a:pt x="0" y="0"/>
                </a:moveTo>
                <a:lnTo>
                  <a:pt x="1480059" y="0"/>
                </a:lnTo>
                <a:lnTo>
                  <a:pt x="1480059" y="1885003"/>
                </a:lnTo>
                <a:lnTo>
                  <a:pt x="0" y="1885003"/>
                </a:lnTo>
                <a:close/>
              </a:path>
            </a:pathLst>
          </a:custGeom>
        </p:spPr>
        <p:txBody>
          <a:bodyPr wrap="square">
            <a:noAutofit/>
          </a:bodyPr>
          <a:lstStyle/>
          <a:p>
            <a:endParaRPr lang="id-ID" dirty="0"/>
          </a:p>
        </p:txBody>
      </p:sp>
    </p:spTree>
    <p:extLst>
      <p:ext uri="{BB962C8B-B14F-4D97-AF65-F5344CB8AC3E}">
        <p14:creationId xmlns:p14="http://schemas.microsoft.com/office/powerpoint/2010/main" val="1311256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883960" y="0"/>
            <a:ext cx="4424083" cy="6858000"/>
          </a:xfrm>
          <a:custGeom>
            <a:avLst/>
            <a:gdLst>
              <a:gd name="connsiteX0" fmla="*/ 0 w 4424083"/>
              <a:gd name="connsiteY0" fmla="*/ 0 h 6858000"/>
              <a:gd name="connsiteX1" fmla="*/ 4424083 w 4424083"/>
              <a:gd name="connsiteY1" fmla="*/ 0 h 6858000"/>
              <a:gd name="connsiteX2" fmla="*/ 4424083 w 4424083"/>
              <a:gd name="connsiteY2" fmla="*/ 6858000 h 6858000"/>
              <a:gd name="connsiteX3" fmla="*/ 0 w 442408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24083" h="6858000">
                <a:moveTo>
                  <a:pt x="0" y="0"/>
                </a:moveTo>
                <a:lnTo>
                  <a:pt x="4424083" y="0"/>
                </a:lnTo>
                <a:lnTo>
                  <a:pt x="4424083"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12352397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5219700" cy="6858000"/>
          </a:xfrm>
        </p:spPr>
        <p:txBody>
          <a:bodyPr/>
          <a:lstStyle/>
          <a:p>
            <a:endParaRPr lang="id-ID"/>
          </a:p>
        </p:txBody>
      </p:sp>
    </p:spTree>
    <p:extLst>
      <p:ext uri="{BB962C8B-B14F-4D97-AF65-F5344CB8AC3E}">
        <p14:creationId xmlns:p14="http://schemas.microsoft.com/office/powerpoint/2010/main" val="1243683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5669901" y="-1"/>
            <a:ext cx="2105866" cy="2041828"/>
          </a:xfrm>
          <a:custGeom>
            <a:avLst/>
            <a:gdLst>
              <a:gd name="connsiteX0" fmla="*/ 0 w 2105866"/>
              <a:gd name="connsiteY0" fmla="*/ 0 h 2041828"/>
              <a:gd name="connsiteX1" fmla="*/ 2105866 w 2105866"/>
              <a:gd name="connsiteY1" fmla="*/ 0 h 2041828"/>
              <a:gd name="connsiteX2" fmla="*/ 2105866 w 2105866"/>
              <a:gd name="connsiteY2" fmla="*/ 2041828 h 2041828"/>
              <a:gd name="connsiteX3" fmla="*/ 0 w 2105866"/>
              <a:gd name="connsiteY3" fmla="*/ 2041828 h 2041828"/>
            </a:gdLst>
            <a:ahLst/>
            <a:cxnLst>
              <a:cxn ang="0">
                <a:pos x="connsiteX0" y="connsiteY0"/>
              </a:cxn>
              <a:cxn ang="0">
                <a:pos x="connsiteX1" y="connsiteY1"/>
              </a:cxn>
              <a:cxn ang="0">
                <a:pos x="connsiteX2" y="connsiteY2"/>
              </a:cxn>
              <a:cxn ang="0">
                <a:pos x="connsiteX3" y="connsiteY3"/>
              </a:cxn>
            </a:cxnLst>
            <a:rect l="l" t="t" r="r" b="b"/>
            <a:pathLst>
              <a:path w="2105866" h="2041828">
                <a:moveTo>
                  <a:pt x="0" y="0"/>
                </a:moveTo>
                <a:lnTo>
                  <a:pt x="2105866" y="0"/>
                </a:lnTo>
                <a:lnTo>
                  <a:pt x="2105866" y="2041828"/>
                </a:lnTo>
                <a:lnTo>
                  <a:pt x="0" y="2041828"/>
                </a:lnTo>
                <a:close/>
              </a:path>
            </a:pathLst>
          </a:custGeom>
        </p:spPr>
        <p:txBody>
          <a:bodyPr wrap="square">
            <a:noAutofit/>
          </a:bodyPr>
          <a:lstStyle/>
          <a:p>
            <a:endParaRPr lang="id-ID"/>
          </a:p>
        </p:txBody>
      </p:sp>
      <p:sp>
        <p:nvSpPr>
          <p:cNvPr id="15" name="Picture Placeholder 14"/>
          <p:cNvSpPr>
            <a:spLocks noGrp="1"/>
          </p:cNvSpPr>
          <p:nvPr>
            <p:ph type="pic" sz="quarter" idx="11"/>
          </p:nvPr>
        </p:nvSpPr>
        <p:spPr>
          <a:xfrm>
            <a:off x="3960580" y="1132980"/>
            <a:ext cx="4280695" cy="3453127"/>
          </a:xfrm>
          <a:custGeom>
            <a:avLst/>
            <a:gdLst>
              <a:gd name="connsiteX0" fmla="*/ 0 w 4280695"/>
              <a:gd name="connsiteY0" fmla="*/ 0 h 3453127"/>
              <a:gd name="connsiteX1" fmla="*/ 4280695 w 4280695"/>
              <a:gd name="connsiteY1" fmla="*/ 0 h 3453127"/>
              <a:gd name="connsiteX2" fmla="*/ 4280695 w 4280695"/>
              <a:gd name="connsiteY2" fmla="*/ 3453127 h 3453127"/>
              <a:gd name="connsiteX3" fmla="*/ 0 w 4280695"/>
              <a:gd name="connsiteY3" fmla="*/ 3453127 h 3453127"/>
            </a:gdLst>
            <a:ahLst/>
            <a:cxnLst>
              <a:cxn ang="0">
                <a:pos x="connsiteX0" y="connsiteY0"/>
              </a:cxn>
              <a:cxn ang="0">
                <a:pos x="connsiteX1" y="connsiteY1"/>
              </a:cxn>
              <a:cxn ang="0">
                <a:pos x="connsiteX2" y="connsiteY2"/>
              </a:cxn>
              <a:cxn ang="0">
                <a:pos x="connsiteX3" y="connsiteY3"/>
              </a:cxn>
            </a:cxnLst>
            <a:rect l="l" t="t" r="r" b="b"/>
            <a:pathLst>
              <a:path w="4280695" h="3453127">
                <a:moveTo>
                  <a:pt x="0" y="0"/>
                </a:moveTo>
                <a:lnTo>
                  <a:pt x="4280695" y="0"/>
                </a:lnTo>
                <a:lnTo>
                  <a:pt x="4280695" y="3453127"/>
                </a:lnTo>
                <a:lnTo>
                  <a:pt x="0" y="3453127"/>
                </a:lnTo>
                <a:close/>
              </a:path>
            </a:pathLst>
          </a:custGeom>
        </p:spPr>
        <p:txBody>
          <a:bodyPr wrap="square">
            <a:noAutofit/>
          </a:bodyPr>
          <a:lstStyle/>
          <a:p>
            <a:endParaRPr lang="id-ID"/>
          </a:p>
        </p:txBody>
      </p:sp>
      <p:sp>
        <p:nvSpPr>
          <p:cNvPr id="18" name="Picture Placeholder 17"/>
          <p:cNvSpPr>
            <a:spLocks noGrp="1"/>
          </p:cNvSpPr>
          <p:nvPr>
            <p:ph type="pic" sz="quarter" idx="12"/>
          </p:nvPr>
        </p:nvSpPr>
        <p:spPr>
          <a:xfrm>
            <a:off x="2362091" y="3502386"/>
            <a:ext cx="2379258" cy="3394014"/>
          </a:xfrm>
          <a:custGeom>
            <a:avLst/>
            <a:gdLst>
              <a:gd name="connsiteX0" fmla="*/ 0 w 2379258"/>
              <a:gd name="connsiteY0" fmla="*/ 0 h 3394014"/>
              <a:gd name="connsiteX1" fmla="*/ 2379258 w 2379258"/>
              <a:gd name="connsiteY1" fmla="*/ 0 h 3394014"/>
              <a:gd name="connsiteX2" fmla="*/ 2379258 w 2379258"/>
              <a:gd name="connsiteY2" fmla="*/ 3394014 h 3394014"/>
              <a:gd name="connsiteX3" fmla="*/ 0 w 2379258"/>
              <a:gd name="connsiteY3" fmla="*/ 3394014 h 3394014"/>
            </a:gdLst>
            <a:ahLst/>
            <a:cxnLst>
              <a:cxn ang="0">
                <a:pos x="connsiteX0" y="connsiteY0"/>
              </a:cxn>
              <a:cxn ang="0">
                <a:pos x="connsiteX1" y="connsiteY1"/>
              </a:cxn>
              <a:cxn ang="0">
                <a:pos x="connsiteX2" y="connsiteY2"/>
              </a:cxn>
              <a:cxn ang="0">
                <a:pos x="connsiteX3" y="connsiteY3"/>
              </a:cxn>
            </a:cxnLst>
            <a:rect l="l" t="t" r="r" b="b"/>
            <a:pathLst>
              <a:path w="2379258" h="3394014">
                <a:moveTo>
                  <a:pt x="0" y="0"/>
                </a:moveTo>
                <a:lnTo>
                  <a:pt x="2379258" y="0"/>
                </a:lnTo>
                <a:lnTo>
                  <a:pt x="2379258" y="3394014"/>
                </a:lnTo>
                <a:lnTo>
                  <a:pt x="0" y="3394014"/>
                </a:lnTo>
                <a:close/>
              </a:path>
            </a:pathLst>
          </a:custGeom>
        </p:spPr>
        <p:txBody>
          <a:bodyPr wrap="square">
            <a:noAutofit/>
          </a:bodyPr>
          <a:lstStyle/>
          <a:p>
            <a:endParaRPr lang="id-ID"/>
          </a:p>
        </p:txBody>
      </p:sp>
      <p:sp>
        <p:nvSpPr>
          <p:cNvPr id="21" name="Picture Placeholder 20"/>
          <p:cNvSpPr>
            <a:spLocks noGrp="1"/>
          </p:cNvSpPr>
          <p:nvPr>
            <p:ph type="pic" sz="quarter" idx="13"/>
          </p:nvPr>
        </p:nvSpPr>
        <p:spPr>
          <a:xfrm>
            <a:off x="8241274" y="1504893"/>
            <a:ext cx="1588526" cy="2743782"/>
          </a:xfrm>
          <a:custGeom>
            <a:avLst/>
            <a:gdLst>
              <a:gd name="connsiteX0" fmla="*/ 0 w 1588526"/>
              <a:gd name="connsiteY0" fmla="*/ 0 h 2743782"/>
              <a:gd name="connsiteX1" fmla="*/ 1588526 w 1588526"/>
              <a:gd name="connsiteY1" fmla="*/ 0 h 2743782"/>
              <a:gd name="connsiteX2" fmla="*/ 1588526 w 1588526"/>
              <a:gd name="connsiteY2" fmla="*/ 2743782 h 2743782"/>
              <a:gd name="connsiteX3" fmla="*/ 0 w 1588526"/>
              <a:gd name="connsiteY3" fmla="*/ 2743782 h 2743782"/>
            </a:gdLst>
            <a:ahLst/>
            <a:cxnLst>
              <a:cxn ang="0">
                <a:pos x="connsiteX0" y="connsiteY0"/>
              </a:cxn>
              <a:cxn ang="0">
                <a:pos x="connsiteX1" y="connsiteY1"/>
              </a:cxn>
              <a:cxn ang="0">
                <a:pos x="connsiteX2" y="connsiteY2"/>
              </a:cxn>
              <a:cxn ang="0">
                <a:pos x="connsiteX3" y="connsiteY3"/>
              </a:cxn>
            </a:cxnLst>
            <a:rect l="l" t="t" r="r" b="b"/>
            <a:pathLst>
              <a:path w="1588526" h="2743782">
                <a:moveTo>
                  <a:pt x="0" y="0"/>
                </a:moveTo>
                <a:lnTo>
                  <a:pt x="1588526" y="0"/>
                </a:lnTo>
                <a:lnTo>
                  <a:pt x="1588526" y="2743782"/>
                </a:lnTo>
                <a:lnTo>
                  <a:pt x="0" y="2743782"/>
                </a:lnTo>
                <a:close/>
              </a:path>
            </a:pathLst>
          </a:custGeom>
        </p:spPr>
        <p:txBody>
          <a:bodyPr wrap="square">
            <a:noAutofit/>
          </a:bodyPr>
          <a:lstStyle/>
          <a:p>
            <a:endParaRPr lang="id-ID"/>
          </a:p>
        </p:txBody>
      </p:sp>
    </p:spTree>
    <p:extLst>
      <p:ext uri="{BB962C8B-B14F-4D97-AF65-F5344CB8AC3E}">
        <p14:creationId xmlns:p14="http://schemas.microsoft.com/office/powerpoint/2010/main" val="37301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678058" y="0"/>
            <a:ext cx="4513943" cy="6858000"/>
          </a:xfrm>
          <a:custGeom>
            <a:avLst/>
            <a:gdLst>
              <a:gd name="connsiteX0" fmla="*/ 0 w 4513943"/>
              <a:gd name="connsiteY0" fmla="*/ 0 h 6858000"/>
              <a:gd name="connsiteX1" fmla="*/ 4513943 w 4513943"/>
              <a:gd name="connsiteY1" fmla="*/ 0 h 6858000"/>
              <a:gd name="connsiteX2" fmla="*/ 4513943 w 4513943"/>
              <a:gd name="connsiteY2" fmla="*/ 6858000 h 6858000"/>
              <a:gd name="connsiteX3" fmla="*/ 0 w 45139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13943" h="6858000">
                <a:moveTo>
                  <a:pt x="0" y="0"/>
                </a:moveTo>
                <a:lnTo>
                  <a:pt x="4513943" y="0"/>
                </a:lnTo>
                <a:lnTo>
                  <a:pt x="4513943"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2746360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1CB4BE-5640-44C9-A594-38FB230DF921}" type="datetimeFigureOut">
              <a:rPr lang="id-ID" smtClean="0"/>
              <a:t>27/09/2024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368390B-B8C2-4735-8BF5-3F1CD87BF649}" type="slidenum">
              <a:rPr lang="id-ID" smtClean="0"/>
              <a:t>‹#›</a:t>
            </a:fld>
            <a:endParaRPr lang="id-ID"/>
          </a:p>
        </p:txBody>
      </p:sp>
    </p:spTree>
    <p:extLst>
      <p:ext uri="{BB962C8B-B14F-4D97-AF65-F5344CB8AC3E}">
        <p14:creationId xmlns:p14="http://schemas.microsoft.com/office/powerpoint/2010/main" val="35131772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1CB4BE-5640-44C9-A594-38FB230DF921}" type="datetimeFigureOut">
              <a:rPr lang="id-ID" smtClean="0"/>
              <a:t>27/09/2024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368390B-B8C2-4735-8BF5-3F1CD87BF649}" type="slidenum">
              <a:rPr lang="id-ID" smtClean="0"/>
              <a:t>‹#›</a:t>
            </a:fld>
            <a:endParaRPr lang="id-ID"/>
          </a:p>
        </p:txBody>
      </p:sp>
    </p:spTree>
    <p:extLst>
      <p:ext uri="{BB962C8B-B14F-4D97-AF65-F5344CB8AC3E}">
        <p14:creationId xmlns:p14="http://schemas.microsoft.com/office/powerpoint/2010/main" val="12830808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4A1CB4BE-5640-44C9-A594-38FB230DF921}" type="datetimeFigureOut">
              <a:rPr lang="id-ID" smtClean="0"/>
              <a:t>27/09/2024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368390B-B8C2-4735-8BF5-3F1CD87BF649}" type="slidenum">
              <a:rPr lang="id-ID" smtClean="0"/>
              <a:t>‹#›</a:t>
            </a:fld>
            <a:endParaRPr lang="id-ID"/>
          </a:p>
        </p:txBody>
      </p:sp>
    </p:spTree>
    <p:extLst>
      <p:ext uri="{BB962C8B-B14F-4D97-AF65-F5344CB8AC3E}">
        <p14:creationId xmlns:p14="http://schemas.microsoft.com/office/powerpoint/2010/main" val="21213499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4A1CB4BE-5640-44C9-A594-38FB230DF921}" type="datetimeFigureOut">
              <a:rPr lang="id-ID" smtClean="0"/>
              <a:t>27/09/2024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368390B-B8C2-4735-8BF5-3F1CD87BF649}" type="slidenum">
              <a:rPr lang="id-ID" smtClean="0"/>
              <a:t>‹#›</a:t>
            </a:fld>
            <a:endParaRPr lang="id-ID"/>
          </a:p>
        </p:txBody>
      </p:sp>
    </p:spTree>
    <p:extLst>
      <p:ext uri="{BB962C8B-B14F-4D97-AF65-F5344CB8AC3E}">
        <p14:creationId xmlns:p14="http://schemas.microsoft.com/office/powerpoint/2010/main" val="31494082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spTree>
      <p:nvGrpSpPr>
        <p:cNvPr id="1" name="Shape 31"/>
        <p:cNvGrpSpPr/>
        <p:nvPr/>
      </p:nvGrpSpPr>
      <p:grpSpPr>
        <a:xfrm>
          <a:off x="0" y="0"/>
          <a:ext cx="0" cy="0"/>
          <a:chOff x="0" y="0"/>
          <a:chExt cx="0" cy="0"/>
        </a:xfrm>
      </p:grpSpPr>
      <p:sp>
        <p:nvSpPr>
          <p:cNvPr id="2" name="Google Shape;6;p1">
            <a:extLst>
              <a:ext uri="{FF2B5EF4-FFF2-40B4-BE49-F238E27FC236}">
                <a16:creationId xmlns:a16="http://schemas.microsoft.com/office/drawing/2014/main" id="{43B850C7-8844-E010-7AC7-DF041DB15917}"/>
              </a:ext>
            </a:extLst>
          </p:cNvPr>
          <p:cNvSpPr txBox="1">
            <a:spLocks noGrp="1"/>
          </p:cNvSpPr>
          <p:nvPr>
            <p:ph type="title"/>
          </p:nvPr>
        </p:nvSpPr>
        <p:spPr>
          <a:xfrm>
            <a:off x="98188" y="61775"/>
            <a:ext cx="12048000" cy="11432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6"/>
              </a:buClr>
              <a:buSzPts val="3200"/>
              <a:buFont typeface="Raleway"/>
              <a:buNone/>
              <a:defRPr sz="4267">
                <a:solidFill>
                  <a:schemeClr val="accent6"/>
                </a:solidFill>
                <a:latin typeface="Raleway"/>
                <a:ea typeface="Raleway"/>
                <a:cs typeface="Raleway"/>
                <a:sym typeface="Raleway"/>
              </a:defRPr>
            </a:lvl1pPr>
            <a:lvl2pPr lvl="1">
              <a:spcBef>
                <a:spcPts val="0"/>
              </a:spcBef>
              <a:spcAft>
                <a:spcPts val="0"/>
              </a:spcAft>
              <a:buClr>
                <a:schemeClr val="accent6"/>
              </a:buClr>
              <a:buSzPts val="3200"/>
              <a:buFont typeface="Raleway"/>
              <a:buNone/>
              <a:defRPr sz="4267">
                <a:solidFill>
                  <a:schemeClr val="accent6"/>
                </a:solidFill>
                <a:latin typeface="Raleway"/>
                <a:ea typeface="Raleway"/>
                <a:cs typeface="Raleway"/>
                <a:sym typeface="Raleway"/>
              </a:defRPr>
            </a:lvl2pPr>
            <a:lvl3pPr lvl="2">
              <a:spcBef>
                <a:spcPts val="0"/>
              </a:spcBef>
              <a:spcAft>
                <a:spcPts val="0"/>
              </a:spcAft>
              <a:buClr>
                <a:schemeClr val="accent6"/>
              </a:buClr>
              <a:buSzPts val="3200"/>
              <a:buFont typeface="Raleway"/>
              <a:buNone/>
              <a:defRPr sz="4267">
                <a:solidFill>
                  <a:schemeClr val="accent6"/>
                </a:solidFill>
                <a:latin typeface="Raleway"/>
                <a:ea typeface="Raleway"/>
                <a:cs typeface="Raleway"/>
                <a:sym typeface="Raleway"/>
              </a:defRPr>
            </a:lvl3pPr>
            <a:lvl4pPr lvl="3">
              <a:spcBef>
                <a:spcPts val="0"/>
              </a:spcBef>
              <a:spcAft>
                <a:spcPts val="0"/>
              </a:spcAft>
              <a:buClr>
                <a:schemeClr val="accent6"/>
              </a:buClr>
              <a:buSzPts val="3200"/>
              <a:buFont typeface="Raleway"/>
              <a:buNone/>
              <a:defRPr sz="4267">
                <a:solidFill>
                  <a:schemeClr val="accent6"/>
                </a:solidFill>
                <a:latin typeface="Raleway"/>
                <a:ea typeface="Raleway"/>
                <a:cs typeface="Raleway"/>
                <a:sym typeface="Raleway"/>
              </a:defRPr>
            </a:lvl4pPr>
            <a:lvl5pPr lvl="4">
              <a:spcBef>
                <a:spcPts val="0"/>
              </a:spcBef>
              <a:spcAft>
                <a:spcPts val="0"/>
              </a:spcAft>
              <a:buClr>
                <a:schemeClr val="accent6"/>
              </a:buClr>
              <a:buSzPts val="3200"/>
              <a:buFont typeface="Raleway"/>
              <a:buNone/>
              <a:defRPr sz="4267">
                <a:solidFill>
                  <a:schemeClr val="accent6"/>
                </a:solidFill>
                <a:latin typeface="Raleway"/>
                <a:ea typeface="Raleway"/>
                <a:cs typeface="Raleway"/>
                <a:sym typeface="Raleway"/>
              </a:defRPr>
            </a:lvl5pPr>
            <a:lvl6pPr lvl="5">
              <a:spcBef>
                <a:spcPts val="0"/>
              </a:spcBef>
              <a:spcAft>
                <a:spcPts val="0"/>
              </a:spcAft>
              <a:buClr>
                <a:schemeClr val="accent6"/>
              </a:buClr>
              <a:buSzPts val="3200"/>
              <a:buFont typeface="Raleway"/>
              <a:buNone/>
              <a:defRPr sz="4267">
                <a:solidFill>
                  <a:schemeClr val="accent6"/>
                </a:solidFill>
                <a:latin typeface="Raleway"/>
                <a:ea typeface="Raleway"/>
                <a:cs typeface="Raleway"/>
                <a:sym typeface="Raleway"/>
              </a:defRPr>
            </a:lvl6pPr>
            <a:lvl7pPr lvl="6">
              <a:spcBef>
                <a:spcPts val="0"/>
              </a:spcBef>
              <a:spcAft>
                <a:spcPts val="0"/>
              </a:spcAft>
              <a:buClr>
                <a:schemeClr val="accent6"/>
              </a:buClr>
              <a:buSzPts val="3200"/>
              <a:buFont typeface="Raleway"/>
              <a:buNone/>
              <a:defRPr sz="4267">
                <a:solidFill>
                  <a:schemeClr val="accent6"/>
                </a:solidFill>
                <a:latin typeface="Raleway"/>
                <a:ea typeface="Raleway"/>
                <a:cs typeface="Raleway"/>
                <a:sym typeface="Raleway"/>
              </a:defRPr>
            </a:lvl7pPr>
            <a:lvl8pPr lvl="7">
              <a:spcBef>
                <a:spcPts val="0"/>
              </a:spcBef>
              <a:spcAft>
                <a:spcPts val="0"/>
              </a:spcAft>
              <a:buClr>
                <a:schemeClr val="accent6"/>
              </a:buClr>
              <a:buSzPts val="3200"/>
              <a:buFont typeface="Raleway"/>
              <a:buNone/>
              <a:defRPr sz="4267">
                <a:solidFill>
                  <a:schemeClr val="accent6"/>
                </a:solidFill>
                <a:latin typeface="Raleway"/>
                <a:ea typeface="Raleway"/>
                <a:cs typeface="Raleway"/>
                <a:sym typeface="Raleway"/>
              </a:defRPr>
            </a:lvl8pPr>
            <a:lvl9pPr lvl="8">
              <a:spcBef>
                <a:spcPts val="0"/>
              </a:spcBef>
              <a:spcAft>
                <a:spcPts val="0"/>
              </a:spcAft>
              <a:buClr>
                <a:schemeClr val="accent6"/>
              </a:buClr>
              <a:buSzPts val="3200"/>
              <a:buFont typeface="Raleway"/>
              <a:buNone/>
              <a:defRPr sz="4267">
                <a:solidFill>
                  <a:schemeClr val="accent6"/>
                </a:solidFill>
                <a:latin typeface="Raleway"/>
                <a:ea typeface="Raleway"/>
                <a:cs typeface="Raleway"/>
                <a:sym typeface="Raleway"/>
              </a:defRPr>
            </a:lvl9pPr>
          </a:lstStyle>
          <a:p>
            <a:endParaRPr/>
          </a:p>
        </p:txBody>
      </p:sp>
      <p:sp>
        <p:nvSpPr>
          <p:cNvPr id="3" name="Google Shape;7;p1">
            <a:extLst>
              <a:ext uri="{FF2B5EF4-FFF2-40B4-BE49-F238E27FC236}">
                <a16:creationId xmlns:a16="http://schemas.microsoft.com/office/drawing/2014/main" id="{DA237540-F81B-5617-019E-B5EC0A223A54}"/>
              </a:ext>
            </a:extLst>
          </p:cNvPr>
          <p:cNvSpPr txBox="1">
            <a:spLocks noGrp="1"/>
          </p:cNvSpPr>
          <p:nvPr>
            <p:ph idx="1"/>
          </p:nvPr>
        </p:nvSpPr>
        <p:spPr>
          <a:xfrm>
            <a:off x="98188" y="1337964"/>
            <a:ext cx="12048000" cy="5377312"/>
          </a:xfrm>
          <a:prstGeom prst="rect">
            <a:avLst/>
          </a:prstGeom>
          <a:noFill/>
          <a:ln>
            <a:noFill/>
          </a:ln>
        </p:spPr>
        <p:txBody>
          <a:bodyPr spcFirstLastPara="1" wrap="square" lIns="91425" tIns="91425" rIns="91425" bIns="91425" anchor="t" anchorCtr="0">
            <a:noAutofit/>
          </a:bodyPr>
          <a:lstStyle>
            <a:lvl1pPr marL="609585" lvl="0" indent="-507987">
              <a:spcBef>
                <a:spcPts val="800"/>
              </a:spcBef>
              <a:spcAft>
                <a:spcPts val="0"/>
              </a:spcAft>
              <a:buClr>
                <a:schemeClr val="accent6"/>
              </a:buClr>
              <a:buSzPts val="2400"/>
              <a:buFont typeface="Lato"/>
              <a:buChar char="▷"/>
              <a:defRPr sz="3200">
                <a:solidFill>
                  <a:schemeClr val="dk1"/>
                </a:solidFill>
                <a:latin typeface="Lato"/>
                <a:ea typeface="Lato"/>
                <a:cs typeface="Lato"/>
                <a:sym typeface="Lato"/>
              </a:defRPr>
            </a:lvl1pPr>
            <a:lvl2pPr marL="1219170" lvl="1" indent="-507987">
              <a:spcBef>
                <a:spcPts val="0"/>
              </a:spcBef>
              <a:spcAft>
                <a:spcPts val="0"/>
              </a:spcAft>
              <a:buClr>
                <a:schemeClr val="dk1"/>
              </a:buClr>
              <a:buSzPts val="2400"/>
              <a:buFont typeface="Lato"/>
              <a:buChar char="○"/>
              <a:defRPr sz="3200">
                <a:solidFill>
                  <a:schemeClr val="dk1"/>
                </a:solidFill>
                <a:latin typeface="Lato"/>
                <a:ea typeface="Lato"/>
                <a:cs typeface="Lato"/>
                <a:sym typeface="Lato"/>
              </a:defRPr>
            </a:lvl2pPr>
            <a:lvl3pPr marL="1828754" lvl="2" indent="-507987">
              <a:spcBef>
                <a:spcPts val="0"/>
              </a:spcBef>
              <a:spcAft>
                <a:spcPts val="0"/>
              </a:spcAft>
              <a:buClr>
                <a:schemeClr val="dk1"/>
              </a:buClr>
              <a:buSzPts val="2400"/>
              <a:buFont typeface="Lato"/>
              <a:buChar char="■"/>
              <a:defRPr sz="3200">
                <a:solidFill>
                  <a:schemeClr val="dk1"/>
                </a:solidFill>
                <a:latin typeface="Lato"/>
                <a:ea typeface="Lato"/>
                <a:cs typeface="Lato"/>
                <a:sym typeface="Lato"/>
              </a:defRPr>
            </a:lvl3pPr>
            <a:lvl4pPr marL="2438339" lvl="3" indent="-507987">
              <a:spcBef>
                <a:spcPts val="0"/>
              </a:spcBef>
              <a:spcAft>
                <a:spcPts val="0"/>
              </a:spcAft>
              <a:buClr>
                <a:schemeClr val="dk1"/>
              </a:buClr>
              <a:buSzPts val="2400"/>
              <a:buFont typeface="Lato"/>
              <a:buChar char="●"/>
              <a:defRPr sz="3200">
                <a:solidFill>
                  <a:schemeClr val="dk1"/>
                </a:solidFill>
                <a:latin typeface="Lato"/>
                <a:ea typeface="Lato"/>
                <a:cs typeface="Lato"/>
                <a:sym typeface="Lato"/>
              </a:defRPr>
            </a:lvl4pPr>
            <a:lvl5pPr marL="3047924" lvl="4" indent="-507987">
              <a:spcBef>
                <a:spcPts val="0"/>
              </a:spcBef>
              <a:spcAft>
                <a:spcPts val="0"/>
              </a:spcAft>
              <a:buClr>
                <a:schemeClr val="dk1"/>
              </a:buClr>
              <a:buSzPts val="2400"/>
              <a:buFont typeface="Lato"/>
              <a:buChar char="○"/>
              <a:defRPr sz="3200">
                <a:solidFill>
                  <a:schemeClr val="dk1"/>
                </a:solidFill>
                <a:latin typeface="Lato"/>
                <a:ea typeface="Lato"/>
                <a:cs typeface="Lato"/>
                <a:sym typeface="Lato"/>
              </a:defRPr>
            </a:lvl5pPr>
            <a:lvl6pPr marL="3657509" lvl="5" indent="-507987">
              <a:spcBef>
                <a:spcPts val="0"/>
              </a:spcBef>
              <a:spcAft>
                <a:spcPts val="0"/>
              </a:spcAft>
              <a:buClr>
                <a:schemeClr val="dk1"/>
              </a:buClr>
              <a:buSzPts val="2400"/>
              <a:buFont typeface="Lato"/>
              <a:buChar char="■"/>
              <a:defRPr sz="3200">
                <a:solidFill>
                  <a:schemeClr val="dk1"/>
                </a:solidFill>
                <a:latin typeface="Lato"/>
                <a:ea typeface="Lato"/>
                <a:cs typeface="Lato"/>
                <a:sym typeface="Lato"/>
              </a:defRPr>
            </a:lvl6pPr>
            <a:lvl7pPr marL="4267093" lvl="6" indent="-507987">
              <a:spcBef>
                <a:spcPts val="0"/>
              </a:spcBef>
              <a:spcAft>
                <a:spcPts val="0"/>
              </a:spcAft>
              <a:buClr>
                <a:schemeClr val="dk1"/>
              </a:buClr>
              <a:buSzPts val="2400"/>
              <a:buFont typeface="Lato"/>
              <a:buChar char="●"/>
              <a:defRPr sz="3200">
                <a:solidFill>
                  <a:schemeClr val="dk1"/>
                </a:solidFill>
                <a:latin typeface="Lato"/>
                <a:ea typeface="Lato"/>
                <a:cs typeface="Lato"/>
                <a:sym typeface="Lato"/>
              </a:defRPr>
            </a:lvl7pPr>
            <a:lvl8pPr marL="4876678" lvl="7" indent="-507987">
              <a:spcBef>
                <a:spcPts val="0"/>
              </a:spcBef>
              <a:spcAft>
                <a:spcPts val="0"/>
              </a:spcAft>
              <a:buClr>
                <a:schemeClr val="dk1"/>
              </a:buClr>
              <a:buSzPts val="2400"/>
              <a:buFont typeface="Lato"/>
              <a:buChar char="○"/>
              <a:defRPr sz="3200">
                <a:solidFill>
                  <a:schemeClr val="dk1"/>
                </a:solidFill>
                <a:latin typeface="Lato"/>
                <a:ea typeface="Lato"/>
                <a:cs typeface="Lato"/>
                <a:sym typeface="Lato"/>
              </a:defRPr>
            </a:lvl8pPr>
            <a:lvl9pPr marL="5486263" lvl="8" indent="-507987">
              <a:spcBef>
                <a:spcPts val="0"/>
              </a:spcBef>
              <a:spcAft>
                <a:spcPts val="0"/>
              </a:spcAft>
              <a:buClr>
                <a:schemeClr val="dk1"/>
              </a:buClr>
              <a:buSzPts val="2400"/>
              <a:buFont typeface="Lato"/>
              <a:buChar char="■"/>
              <a:defRPr sz="3200">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65103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4A1CB4BE-5640-44C9-A594-38FB230DF921}" type="datetimeFigureOut">
              <a:rPr lang="id-ID" smtClean="0"/>
              <a:t>27/09/2024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368390B-B8C2-4735-8BF5-3F1CD87BF649}" type="slidenum">
              <a:rPr lang="id-ID" smtClean="0"/>
              <a:t>‹#›</a:t>
            </a:fld>
            <a:endParaRPr lang="id-ID"/>
          </a:p>
        </p:txBody>
      </p:sp>
    </p:spTree>
    <p:extLst>
      <p:ext uri="{BB962C8B-B14F-4D97-AF65-F5344CB8AC3E}">
        <p14:creationId xmlns:p14="http://schemas.microsoft.com/office/powerpoint/2010/main" val="850735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1CB4BE-5640-44C9-A594-38FB230DF921}" type="datetimeFigureOut">
              <a:rPr lang="id-ID" smtClean="0"/>
              <a:t>27/09/2024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368390B-B8C2-4735-8BF5-3F1CD87BF649}" type="slidenum">
              <a:rPr lang="id-ID" smtClean="0"/>
              <a:t>‹#›</a:t>
            </a:fld>
            <a:endParaRPr lang="id-ID"/>
          </a:p>
        </p:txBody>
      </p:sp>
    </p:spTree>
    <p:extLst>
      <p:ext uri="{BB962C8B-B14F-4D97-AF65-F5344CB8AC3E}">
        <p14:creationId xmlns:p14="http://schemas.microsoft.com/office/powerpoint/2010/main" val="47431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4A1CB4BE-5640-44C9-A594-38FB230DF921}" type="datetimeFigureOut">
              <a:rPr lang="id-ID" smtClean="0"/>
              <a:t>27/09/2024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368390B-B8C2-4735-8BF5-3F1CD87BF649}" type="slidenum">
              <a:rPr lang="id-ID" smtClean="0"/>
              <a:t>‹#›</a:t>
            </a:fld>
            <a:endParaRPr lang="id-ID"/>
          </a:p>
        </p:txBody>
      </p:sp>
    </p:spTree>
    <p:extLst>
      <p:ext uri="{BB962C8B-B14F-4D97-AF65-F5344CB8AC3E}">
        <p14:creationId xmlns:p14="http://schemas.microsoft.com/office/powerpoint/2010/main" val="1282915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4A1CB4BE-5640-44C9-A594-38FB230DF921}" type="datetimeFigureOut">
              <a:rPr lang="id-ID" smtClean="0"/>
              <a:t>27/09/2024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E368390B-B8C2-4735-8BF5-3F1CD87BF649}" type="slidenum">
              <a:rPr lang="id-ID" smtClean="0"/>
              <a:t>‹#›</a:t>
            </a:fld>
            <a:endParaRPr lang="id-ID"/>
          </a:p>
        </p:txBody>
      </p:sp>
    </p:spTree>
    <p:extLst>
      <p:ext uri="{BB962C8B-B14F-4D97-AF65-F5344CB8AC3E}">
        <p14:creationId xmlns:p14="http://schemas.microsoft.com/office/powerpoint/2010/main" val="3863407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4A1CB4BE-5640-44C9-A594-38FB230DF921}" type="datetimeFigureOut">
              <a:rPr lang="id-ID" smtClean="0"/>
              <a:t>27/09/2024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E368390B-B8C2-4735-8BF5-3F1CD87BF649}" type="slidenum">
              <a:rPr lang="id-ID" smtClean="0"/>
              <a:t>‹#›</a:t>
            </a:fld>
            <a:endParaRPr lang="id-ID"/>
          </a:p>
        </p:txBody>
      </p:sp>
    </p:spTree>
    <p:extLst>
      <p:ext uri="{BB962C8B-B14F-4D97-AF65-F5344CB8AC3E}">
        <p14:creationId xmlns:p14="http://schemas.microsoft.com/office/powerpoint/2010/main" val="2913111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1CB4BE-5640-44C9-A594-38FB230DF921}" type="datetimeFigureOut">
              <a:rPr lang="id-ID" smtClean="0"/>
              <a:t>27/09/2024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E368390B-B8C2-4735-8BF5-3F1CD87BF649}" type="slidenum">
              <a:rPr lang="id-ID" smtClean="0"/>
              <a:t>‹#›</a:t>
            </a:fld>
            <a:endParaRPr lang="id-ID"/>
          </a:p>
        </p:txBody>
      </p:sp>
    </p:spTree>
    <p:extLst>
      <p:ext uri="{BB962C8B-B14F-4D97-AF65-F5344CB8AC3E}">
        <p14:creationId xmlns:p14="http://schemas.microsoft.com/office/powerpoint/2010/main" val="3073617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1600200"/>
            <a:ext cx="5886450" cy="3333750"/>
          </a:xfrm>
          <a:custGeom>
            <a:avLst/>
            <a:gdLst>
              <a:gd name="connsiteX0" fmla="*/ 0 w 5886450"/>
              <a:gd name="connsiteY0" fmla="*/ 0 h 3333750"/>
              <a:gd name="connsiteX1" fmla="*/ 5886450 w 5886450"/>
              <a:gd name="connsiteY1" fmla="*/ 0 h 3333750"/>
              <a:gd name="connsiteX2" fmla="*/ 5886450 w 5886450"/>
              <a:gd name="connsiteY2" fmla="*/ 3333750 h 3333750"/>
              <a:gd name="connsiteX3" fmla="*/ 0 w 5886450"/>
              <a:gd name="connsiteY3" fmla="*/ 3333750 h 3333750"/>
            </a:gdLst>
            <a:ahLst/>
            <a:cxnLst>
              <a:cxn ang="0">
                <a:pos x="connsiteX0" y="connsiteY0"/>
              </a:cxn>
              <a:cxn ang="0">
                <a:pos x="connsiteX1" y="connsiteY1"/>
              </a:cxn>
              <a:cxn ang="0">
                <a:pos x="connsiteX2" y="connsiteY2"/>
              </a:cxn>
              <a:cxn ang="0">
                <a:pos x="connsiteX3" y="connsiteY3"/>
              </a:cxn>
            </a:cxnLst>
            <a:rect l="l" t="t" r="r" b="b"/>
            <a:pathLst>
              <a:path w="5886450" h="3333750">
                <a:moveTo>
                  <a:pt x="0" y="0"/>
                </a:moveTo>
                <a:lnTo>
                  <a:pt x="5886450" y="0"/>
                </a:lnTo>
                <a:lnTo>
                  <a:pt x="5886450" y="3333750"/>
                </a:lnTo>
                <a:lnTo>
                  <a:pt x="0" y="3333750"/>
                </a:lnTo>
                <a:close/>
              </a:path>
            </a:pathLst>
          </a:custGeom>
        </p:spPr>
        <p:txBody>
          <a:bodyPr wrap="square">
            <a:noAutofit/>
          </a:bodyPr>
          <a:lstStyle/>
          <a:p>
            <a:endParaRPr lang="id-ID"/>
          </a:p>
        </p:txBody>
      </p:sp>
    </p:spTree>
    <p:extLst>
      <p:ext uri="{BB962C8B-B14F-4D97-AF65-F5344CB8AC3E}">
        <p14:creationId xmlns:p14="http://schemas.microsoft.com/office/powerpoint/2010/main" val="3009640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CB4BE-5640-44C9-A594-38FB230DF921}" type="datetimeFigureOut">
              <a:rPr lang="id-ID" smtClean="0"/>
              <a:t>27/09/2024</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8390B-B8C2-4735-8BF5-3F1CD87BF649}" type="slidenum">
              <a:rPr lang="id-ID" smtClean="0"/>
              <a:t>‹#›</a:t>
            </a:fld>
            <a:endParaRPr lang="id-ID"/>
          </a:p>
        </p:txBody>
      </p:sp>
    </p:spTree>
    <p:extLst>
      <p:ext uri="{BB962C8B-B14F-4D97-AF65-F5344CB8AC3E}">
        <p14:creationId xmlns:p14="http://schemas.microsoft.com/office/powerpoint/2010/main" val="175571467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74" r:id="rId9"/>
    <p:sldLayoutId id="2147483673" r:id="rId10"/>
    <p:sldLayoutId id="2147483672" r:id="rId11"/>
    <p:sldLayoutId id="2147483671" r:id="rId12"/>
    <p:sldLayoutId id="2147483670" r:id="rId13"/>
    <p:sldLayoutId id="2147483669" r:id="rId14"/>
    <p:sldLayoutId id="2147483668" r:id="rId15"/>
    <p:sldLayoutId id="2147483667" r:id="rId16"/>
    <p:sldLayoutId id="2147483666" r:id="rId17"/>
    <p:sldLayoutId id="2147483665" r:id="rId18"/>
    <p:sldLayoutId id="2147483664" r:id="rId19"/>
    <p:sldLayoutId id="2147483663" r:id="rId20"/>
    <p:sldLayoutId id="2147483662" r:id="rId21"/>
    <p:sldLayoutId id="2147483661" r:id="rId22"/>
    <p:sldLayoutId id="2147483656" r:id="rId23"/>
    <p:sldLayoutId id="2147483657" r:id="rId24"/>
    <p:sldLayoutId id="2147483658" r:id="rId25"/>
    <p:sldLayoutId id="2147483659" r:id="rId26"/>
    <p:sldLayoutId id="2147483675"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19.png"/><Relationship Id="rId11" Type="http://schemas.openxmlformats.org/officeDocument/2006/relationships/image" Target="../media/image6.png"/><Relationship Id="rId5" Type="http://schemas.openxmlformats.org/officeDocument/2006/relationships/hyperlink" Target="https://prosvasimo.iep.edu.gr/el/koinwnikes-istories" TargetMode="External"/><Relationship Id="rId10" Type="http://schemas.openxmlformats.org/officeDocument/2006/relationships/image" Target="../media/image2.png"/><Relationship Id="rId4" Type="http://schemas.openxmlformats.org/officeDocument/2006/relationships/image" Target="../media/image18.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e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jpeg"/><Relationship Id="rId1" Type="http://schemas.openxmlformats.org/officeDocument/2006/relationships/slideLayout" Target="../slideLayouts/slideLayout2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jpeg"/><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5.png"/><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5.png"/><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eg"/><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hyperlink" Target="https://stop-bullying.gov.gr/"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hyperlink" Target="https://www.youtube.com/watch?v=qtUdWJZ__ms&amp;ab_channel=CouncilofEurope"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researchonline.nd.edu.au/ecea/vol4/iss1/4" TargetMode="External"/><Relationship Id="rId7" Type="http://schemas.openxmlformats.org/officeDocument/2006/relationships/image" Target="../media/image6.png"/><Relationship Id="rId2" Type="http://schemas.openxmlformats.org/officeDocument/2006/relationships/hyperlink" Target="http://fac.ksu.edu.sa/sites/default/files/mohammed_phd_document.pdf"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digitalcommons.library.tmc.edu/childrenatrisk/vol5/iss2/18" TargetMode="External"/><Relationship Id="rId4" Type="http://schemas.openxmlformats.org/officeDocument/2006/relationships/hyperlink" Target="https://doi.org/10.31357/ijgppa.v3i01.5572"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ir.lib.uwo.ca/oip/19" TargetMode="External"/><Relationship Id="rId7" Type="http://schemas.openxmlformats.org/officeDocument/2006/relationships/image" Target="../media/image2.png"/><Relationship Id="rId2" Type="http://schemas.openxmlformats.org/officeDocument/2006/relationships/hyperlink" Target="https://doi.org/10.18297/etd/2459" TargetMode="External"/><Relationship Id="rId1" Type="http://schemas.openxmlformats.org/officeDocument/2006/relationships/slideLayout" Target="../slideLayouts/slideLayout2.xml"/><Relationship Id="rId6" Type="http://schemas.openxmlformats.org/officeDocument/2006/relationships/hyperlink" Target="https://digitalcommons.pepperdine.edu/etd/611" TargetMode="External"/><Relationship Id="rId5" Type="http://schemas.openxmlformats.org/officeDocument/2006/relationships/hyperlink" Target="https://data.europa.eu/doi/10.2766/200506" TargetMode="External"/><Relationship Id="rId4" Type="http://schemas.openxmlformats.org/officeDocument/2006/relationships/hyperlink" Target="https://data.europa.eu/doi/10.2766/46385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prosvasimo.iep.edu.gr/docs/pdf/KI/" TargetMode="External"/><Relationship Id="rId2" Type="http://schemas.openxmlformats.org/officeDocument/2006/relationships/hyperlink" Target="http://prosvasimo.iep.edu.gr/docs/pdf/odhgos_paramythia_apodoxh_diaforetikothtas/Odigos_Apodoxi_Diaforetikotitas.pdf"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hyperlink" Target="https://doi.org/10.12681/hjre.25998"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education.nsw.gov.au/schooling/schooling-initiatives/anti-bullying/educators/whole-school-approach-to-bullying" TargetMode="External"/><Relationship Id="rId2" Type="http://schemas.openxmlformats.org/officeDocument/2006/relationships/hyperlink" Target="https://anti-bullyingalliance.org.uk/tools-information/all-about-bullying/whole-school-and-setting-approach/what-whole-school-or-setting"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Ορθογώνιο 15"/>
          <p:cNvSpPr/>
          <p:nvPr/>
        </p:nvSpPr>
        <p:spPr>
          <a:xfrm>
            <a:off x="8787740" y="5729752"/>
            <a:ext cx="3404260" cy="1128248"/>
          </a:xfrm>
          <a:prstGeom prst="rect">
            <a:avLst/>
          </a:prstGeom>
          <a:solidFill>
            <a:srgbClr val="0054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Isosceles Triangle 11"/>
          <p:cNvSpPr/>
          <p:nvPr/>
        </p:nvSpPr>
        <p:spPr>
          <a:xfrm rot="5400000">
            <a:off x="6054339" y="1801272"/>
            <a:ext cx="466486" cy="29582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p:nvSpPr>
        <p:spPr>
          <a:xfrm>
            <a:off x="6435492" y="1710374"/>
            <a:ext cx="4704496" cy="1384995"/>
          </a:xfrm>
          <a:prstGeom prst="rect">
            <a:avLst/>
          </a:prstGeom>
          <a:noFill/>
        </p:spPr>
        <p:txBody>
          <a:bodyPr wrap="square" rtlCol="0">
            <a:spAutoFit/>
          </a:bodyPr>
          <a:lstStyle/>
          <a:p>
            <a:pPr algn="ctr"/>
            <a:r>
              <a:rPr lang="el-GR" sz="2800" b="1" dirty="0">
                <a:latin typeface="Arial Black" panose="020B0A04020102020204" pitchFamily="34" charset="0"/>
                <a:ea typeface="Lato" panose="020F0502020204030203" pitchFamily="34" charset="0"/>
                <a:cs typeface="Lato" panose="020F0502020204030203" pitchFamily="34" charset="0"/>
              </a:rPr>
              <a:t>Επιμόρφωση </a:t>
            </a:r>
            <a:r>
              <a:rPr lang="en-US" sz="2800" b="1" dirty="0">
                <a:latin typeface="Arial Black" panose="020B0A04020102020204" pitchFamily="34" charset="0"/>
                <a:ea typeface="Lato" panose="020F0502020204030203" pitchFamily="34" charset="0"/>
                <a:cs typeface="Lato" panose="020F0502020204030203" pitchFamily="34" charset="0"/>
              </a:rPr>
              <a:t/>
            </a:r>
            <a:br>
              <a:rPr lang="en-US" sz="2800" b="1" dirty="0">
                <a:latin typeface="Arial Black" panose="020B0A04020102020204" pitchFamily="34" charset="0"/>
                <a:ea typeface="Lato" panose="020F0502020204030203" pitchFamily="34" charset="0"/>
                <a:cs typeface="Lato" panose="020F0502020204030203" pitchFamily="34" charset="0"/>
              </a:rPr>
            </a:br>
            <a:r>
              <a:rPr lang="el-GR" sz="2800" b="1" dirty="0">
                <a:latin typeface="Arial Black" panose="020B0A04020102020204" pitchFamily="34" charset="0"/>
                <a:ea typeface="Lato" panose="020F0502020204030203" pitchFamily="34" charset="0"/>
                <a:cs typeface="Lato" panose="020F0502020204030203" pitchFamily="34" charset="0"/>
              </a:rPr>
              <a:t>για την </a:t>
            </a:r>
            <a:r>
              <a:rPr lang="el-GR" sz="2800" b="1" dirty="0" err="1">
                <a:latin typeface="Arial Black" panose="020B0A04020102020204" pitchFamily="34" charset="0"/>
                <a:ea typeface="Lato" panose="020F0502020204030203" pitchFamily="34" charset="0"/>
                <a:cs typeface="Lato" panose="020F0502020204030203" pitchFamily="34" charset="0"/>
              </a:rPr>
              <a:t>ενδοσχολική</a:t>
            </a:r>
            <a:r>
              <a:rPr lang="el-GR" sz="2800" b="1" dirty="0">
                <a:latin typeface="Arial Black" panose="020B0A04020102020204" pitchFamily="34" charset="0"/>
                <a:ea typeface="Lato" panose="020F0502020204030203" pitchFamily="34" charset="0"/>
                <a:cs typeface="Lato" panose="020F0502020204030203" pitchFamily="34" charset="0"/>
              </a:rPr>
              <a:t> βία και τον εκφοβισμό</a:t>
            </a:r>
            <a:endParaRPr lang="id-ID" sz="2800" b="1" dirty="0">
              <a:latin typeface="Arial Black" panose="020B0A04020102020204" pitchFamily="34" charset="0"/>
              <a:ea typeface="Lato" panose="020F0502020204030203" pitchFamily="34" charset="0"/>
              <a:cs typeface="Lato" panose="020F0502020204030203" pitchFamily="34" charset="0"/>
            </a:endParaRPr>
          </a:p>
        </p:txBody>
      </p:sp>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9609" y="5949538"/>
            <a:ext cx="2587344" cy="685186"/>
          </a:xfrm>
          <a:prstGeom prst="rect">
            <a:avLst/>
          </a:prstGeom>
          <a:effectLst/>
        </p:spPr>
      </p:pic>
      <p:pic>
        <p:nvPicPr>
          <p:cNvPr id="9" name="Εικόνα 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48124" y="2282304"/>
            <a:ext cx="5367011" cy="1502763"/>
          </a:xfrm>
          <a:prstGeom prst="rect">
            <a:avLst/>
          </a:prstGeom>
        </p:spPr>
      </p:pic>
      <p:sp>
        <p:nvSpPr>
          <p:cNvPr id="10" name="TextBox 9">
            <a:extLst>
              <a:ext uri="{FF2B5EF4-FFF2-40B4-BE49-F238E27FC236}">
                <a16:creationId xmlns:a16="http://schemas.microsoft.com/office/drawing/2014/main" id="{0D9CF134-AD4F-4D84-C3CC-09383D6896E2}"/>
              </a:ext>
            </a:extLst>
          </p:cNvPr>
          <p:cNvSpPr txBox="1"/>
          <p:nvPr/>
        </p:nvSpPr>
        <p:spPr>
          <a:xfrm>
            <a:off x="5815135" y="3361114"/>
            <a:ext cx="6093822" cy="1615570"/>
          </a:xfrm>
          <a:prstGeom prst="rect">
            <a:avLst/>
          </a:prstGeom>
          <a:noFill/>
        </p:spPr>
        <p:txBody>
          <a:bodyPr wrap="square">
            <a:spAutoFit/>
          </a:bodyPr>
          <a:lstStyle/>
          <a:p>
            <a:pPr algn="ctr">
              <a:lnSpc>
                <a:spcPct val="115000"/>
              </a:lnSpc>
              <a:spcAft>
                <a:spcPts val="10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των τακτικών και των αναπληρωματικών μελών των τετραμελών ομάδων δράσης στις 116 Διευθύνσεις Α/</a:t>
            </a:r>
            <a:r>
              <a:rPr lang="el-GR" sz="2000" b="1" dirty="0" err="1">
                <a:effectLst/>
                <a:latin typeface="Calibri" panose="020F0502020204030204" pitchFamily="34" charset="0"/>
                <a:ea typeface="Calibri" panose="020F0502020204030204" pitchFamily="34" charset="0"/>
                <a:cs typeface="Calibri" panose="020F0502020204030204" pitchFamily="34" charset="0"/>
              </a:rPr>
              <a:t>θμιας</a:t>
            </a:r>
            <a:r>
              <a:rPr lang="el-GR" sz="2000" b="1" dirty="0">
                <a:effectLst/>
                <a:latin typeface="Calibri" panose="020F0502020204030204" pitchFamily="34" charset="0"/>
                <a:ea typeface="Calibri" panose="020F0502020204030204" pitchFamily="34" charset="0"/>
                <a:cs typeface="Calibri" panose="020F0502020204030204" pitchFamily="34" charset="0"/>
              </a:rPr>
              <a:t> και Β/</a:t>
            </a:r>
            <a:r>
              <a:rPr lang="el-GR" sz="2000" b="1" dirty="0" err="1">
                <a:effectLst/>
                <a:latin typeface="Calibri" panose="020F0502020204030204" pitchFamily="34" charset="0"/>
                <a:ea typeface="Calibri" panose="020F0502020204030204" pitchFamily="34" charset="0"/>
                <a:cs typeface="Calibri" panose="020F0502020204030204" pitchFamily="34" charset="0"/>
              </a:rPr>
              <a:t>θμιας</a:t>
            </a:r>
            <a:r>
              <a:rPr lang="el-GR" sz="2000" b="1" dirty="0">
                <a:effectLst/>
                <a:latin typeface="Calibri" panose="020F0502020204030204" pitchFamily="34" charset="0"/>
                <a:ea typeface="Calibri" panose="020F0502020204030204" pitchFamily="34" charset="0"/>
                <a:cs typeface="Calibri" panose="020F0502020204030204" pitchFamily="34" charset="0"/>
              </a:rPr>
              <a:t> Εκπαίδευσης της χώρας </a:t>
            </a:r>
          </a:p>
          <a:p>
            <a:pPr algn="ctr">
              <a:lnSpc>
                <a:spcPct val="115000"/>
              </a:lnSpc>
              <a:spcAft>
                <a:spcPts val="1000"/>
              </a:spcAft>
            </a:pPr>
            <a:r>
              <a:rPr lang="el-GR" sz="2000" b="1" i="1" dirty="0">
                <a:effectLst/>
                <a:latin typeface="Calibri" panose="020F0502020204030204" pitchFamily="34" charset="0"/>
                <a:ea typeface="Calibri" panose="020F0502020204030204" pitchFamily="34" charset="0"/>
                <a:cs typeface="Times New Roman" panose="02020603050405020304" pitchFamily="18" charset="0"/>
              </a:rPr>
              <a:t>8-12 Ιουλίου 2024</a:t>
            </a:r>
            <a:endParaRPr lang="en-US" sz="2000" b="1"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029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264" y="117658"/>
            <a:ext cx="3908222" cy="920806"/>
          </a:xfrm>
          <a:prstGeom prst="rect">
            <a:avLst/>
          </a:prstGeom>
          <a:solidFill>
            <a:srgbClr val="00548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6" name="TextBox 5"/>
          <p:cNvSpPr txBox="1"/>
          <p:nvPr/>
        </p:nvSpPr>
        <p:spPr>
          <a:xfrm>
            <a:off x="293823" y="224118"/>
            <a:ext cx="3553782" cy="707886"/>
          </a:xfrm>
          <a:prstGeom prst="rect">
            <a:avLst/>
          </a:prstGeom>
          <a:noFill/>
        </p:spPr>
        <p:txBody>
          <a:bodyPr wrap="square" rtlCol="0">
            <a:spAutoFit/>
          </a:bodyPr>
          <a:lstStyle/>
          <a:p>
            <a:r>
              <a:rPr lang="el-GR" sz="2000" b="1" dirty="0">
                <a:solidFill>
                  <a:schemeClr val="bg1"/>
                </a:solidFill>
                <a:ea typeface="Lato Heavy" panose="020F0502020204030203" pitchFamily="34" charset="0"/>
                <a:cs typeface="Lato Heavy" panose="020F0502020204030203" pitchFamily="34" charset="0"/>
              </a:rPr>
              <a:t>Α</a:t>
            </a:r>
            <a:r>
              <a:rPr lang="el-GR" sz="2000" b="1" u="sng" dirty="0">
                <a:solidFill>
                  <a:schemeClr val="bg1"/>
                </a:solidFill>
                <a:ea typeface="Lato Heavy" panose="020F0502020204030203" pitchFamily="34" charset="0"/>
                <a:cs typeface="Lato Heavy" panose="020F0502020204030203" pitchFamily="34" charset="0"/>
              </a:rPr>
              <a:t>. Δημοκρατική εκπαίδευση</a:t>
            </a:r>
            <a:r>
              <a:rPr lang="el-GR" sz="2000" b="1" dirty="0">
                <a:solidFill>
                  <a:schemeClr val="bg1"/>
                </a:solidFill>
                <a:ea typeface="Lato Heavy" panose="020F0502020204030203" pitchFamily="34" charset="0"/>
                <a:cs typeface="Lato Heavy" panose="020F0502020204030203" pitchFamily="34" charset="0"/>
              </a:rPr>
              <a:t>-Βασικές αρχές </a:t>
            </a:r>
          </a:p>
        </p:txBody>
      </p:sp>
      <p:pic>
        <p:nvPicPr>
          <p:cNvPr id="3" name="Θέση εικόνας 2"/>
          <p:cNvPicPr>
            <a:picLocks noGrp="1" noChangeAspect="1"/>
          </p:cNvPicPr>
          <p:nvPr>
            <p:ph type="pic" sz="quarter" idx="10"/>
          </p:nvPr>
        </p:nvPicPr>
        <p:blipFill rotWithShape="1">
          <a:blip r:embed="rId2" cstate="screen">
            <a:extLst>
              <a:ext uri="{28A0092B-C50C-407E-A947-70E740481C1C}">
                <a14:useLocalDpi xmlns:a14="http://schemas.microsoft.com/office/drawing/2010/main" val="0"/>
              </a:ext>
            </a:extLst>
          </a:blip>
          <a:srcRect/>
          <a:stretch/>
        </p:blipFill>
        <p:spPr>
          <a:xfrm>
            <a:off x="6004034" y="0"/>
            <a:ext cx="6187966" cy="6858000"/>
          </a:xfrm>
        </p:spPr>
      </p:pic>
      <p:sp>
        <p:nvSpPr>
          <p:cNvPr id="13" name="Rectangle 4"/>
          <p:cNvSpPr/>
          <p:nvPr/>
        </p:nvSpPr>
        <p:spPr>
          <a:xfrm>
            <a:off x="0" y="5991143"/>
            <a:ext cx="9624848"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4" name="Εικόνα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455" y="6053912"/>
            <a:ext cx="1697214" cy="449460"/>
          </a:xfrm>
          <a:prstGeom prst="rect">
            <a:avLst/>
          </a:prstGeom>
          <a:effectLst/>
        </p:spPr>
      </p:pic>
      <p:sp>
        <p:nvSpPr>
          <p:cNvPr id="2" name="Ορθογώνιο 1"/>
          <p:cNvSpPr/>
          <p:nvPr/>
        </p:nvSpPr>
        <p:spPr>
          <a:xfrm>
            <a:off x="119062" y="1144924"/>
            <a:ext cx="5765909" cy="4401205"/>
          </a:xfrm>
          <a:prstGeom prst="rect">
            <a:avLst/>
          </a:prstGeom>
        </p:spPr>
        <p:txBody>
          <a:bodyPr wrap="square">
            <a:spAutoFit/>
          </a:bodyPr>
          <a:lstStyle/>
          <a:p>
            <a:pPr marL="342900" indent="-342900">
              <a:buFont typeface="Wingdings" panose="05000000000000000000" pitchFamily="2" charset="2"/>
              <a:buChar char="§"/>
            </a:pPr>
            <a:r>
              <a:rPr lang="el-GR" sz="2000" dirty="0"/>
              <a:t>Προσδοκίες κατάλληλα προσαρμοσμένες σε κάθε μαθητή/</a:t>
            </a:r>
            <a:r>
              <a:rPr lang="el-GR" sz="2000" dirty="0" err="1"/>
              <a:t>τρια</a:t>
            </a:r>
            <a:endParaRPr lang="el-GR" sz="2000" dirty="0"/>
          </a:p>
          <a:p>
            <a:pPr marL="342900" indent="-342900">
              <a:buFont typeface="Wingdings" panose="05000000000000000000" pitchFamily="2" charset="2"/>
              <a:buChar char="§"/>
            </a:pPr>
            <a:r>
              <a:rPr lang="el-GR" sz="2000" dirty="0"/>
              <a:t>Μάθηση με νόημα και σύνδεση με την κοινότητα</a:t>
            </a:r>
          </a:p>
          <a:p>
            <a:pPr marL="342900" indent="-342900">
              <a:buFont typeface="Wingdings" panose="05000000000000000000" pitchFamily="2" charset="2"/>
              <a:buChar char="§"/>
            </a:pPr>
            <a:r>
              <a:rPr lang="el-GR" sz="2000" dirty="0"/>
              <a:t>Στοχεύοντας στο μέλλον</a:t>
            </a:r>
          </a:p>
          <a:p>
            <a:pPr marL="342900" indent="-342900">
              <a:buFont typeface="Wingdings" panose="05000000000000000000" pitchFamily="2" charset="2"/>
              <a:buChar char="§"/>
            </a:pPr>
            <a:endParaRPr lang="el-GR" sz="2000" dirty="0"/>
          </a:p>
          <a:p>
            <a:r>
              <a:rPr lang="el-GR" sz="2000" dirty="0"/>
              <a:t>Όλες οι παραπάνω αρχές και προσανατολισμοί ενός δημοκρατικού σχολείου οφείλουν να προσαρμόζονται κατάλληλα, λαμβάνοντας υπόψη </a:t>
            </a:r>
            <a:r>
              <a:rPr lang="el-GR" sz="2000" b="1" dirty="0"/>
              <a:t>τις ιδιαιτερότητες των μαθητών/τριών κάθε ηλικίας</a:t>
            </a:r>
            <a:r>
              <a:rPr lang="el-GR" sz="2000" dirty="0"/>
              <a:t>, αλλά και τον τρόπο που οργανώνεται η σχολική  εμπειρία από το νηπιαγωγείο έως και το λύκειο στα διάφορα </a:t>
            </a:r>
            <a:r>
              <a:rPr lang="el-GR" sz="2000" b="1" dirty="0"/>
              <a:t>γνωστικά αντικείμενα </a:t>
            </a:r>
            <a:r>
              <a:rPr lang="el-GR" sz="2000" dirty="0"/>
              <a:t>αλλά και στις </a:t>
            </a:r>
            <a:r>
              <a:rPr lang="el-GR" sz="2000" b="1" dirty="0"/>
              <a:t>αναγκαίες δεξιότητες </a:t>
            </a:r>
            <a:r>
              <a:rPr lang="el-GR" sz="2000" dirty="0"/>
              <a:t>για όλα τα μέλη της σχολικής κοινότητας.</a:t>
            </a:r>
          </a:p>
        </p:txBody>
      </p:sp>
      <p:pic>
        <p:nvPicPr>
          <p:cNvPr id="10" name="Εικόνα 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491862" y="6158690"/>
            <a:ext cx="1355743" cy="379608"/>
          </a:xfrm>
          <a:prstGeom prst="rect">
            <a:avLst/>
          </a:prstGeom>
        </p:spPr>
      </p:pic>
    </p:spTree>
    <p:extLst>
      <p:ext uri="{BB962C8B-B14F-4D97-AF65-F5344CB8AC3E}">
        <p14:creationId xmlns:p14="http://schemas.microsoft.com/office/powerpoint/2010/main" val="3833023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81735" y="1047751"/>
            <a:ext cx="5310265" cy="1625396"/>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p:cNvSpPr txBox="1"/>
          <p:nvPr/>
        </p:nvSpPr>
        <p:spPr>
          <a:xfrm>
            <a:off x="7050742" y="1237201"/>
            <a:ext cx="4972249" cy="1708160"/>
          </a:xfrm>
          <a:prstGeom prst="rect">
            <a:avLst/>
          </a:prstGeom>
          <a:noFill/>
        </p:spPr>
        <p:txBody>
          <a:bodyPr wrap="square" rtlCol="0">
            <a:spAutoFit/>
          </a:bodyPr>
          <a:lstStyle/>
          <a:p>
            <a:r>
              <a:rPr lang="el-GR" sz="2000" b="1" dirty="0">
                <a:solidFill>
                  <a:schemeClr val="bg1"/>
                </a:solidFill>
                <a:effectLst>
                  <a:outerShdw blurRad="38100" dist="38100" dir="2700000" algn="tl">
                    <a:srgbClr val="000000">
                      <a:alpha val="43137"/>
                    </a:srgbClr>
                  </a:outerShdw>
                </a:effectLst>
                <a:latin typeface="+mj-lt"/>
                <a:ea typeface="Lato Heavy" panose="020F0502020204030203" pitchFamily="34" charset="0"/>
                <a:cs typeface="Lato Heavy" panose="020F0502020204030203" pitchFamily="34" charset="0"/>
              </a:rPr>
              <a:t>Β. Καθοριστική παράμετρος </a:t>
            </a:r>
            <a:r>
              <a:rPr lang="el-GR" sz="2000" b="1" u="sng" dirty="0">
                <a:solidFill>
                  <a:schemeClr val="bg1"/>
                </a:solidFill>
                <a:effectLst>
                  <a:outerShdw blurRad="38100" dist="38100" dir="2700000" algn="tl">
                    <a:srgbClr val="000000">
                      <a:alpha val="43137"/>
                    </a:srgbClr>
                  </a:outerShdw>
                </a:effectLst>
                <a:latin typeface="+mj-lt"/>
                <a:ea typeface="Lato Heavy" panose="020F0502020204030203" pitchFamily="34" charset="0"/>
                <a:cs typeface="Lato Heavy" panose="020F0502020204030203" pitchFamily="34" charset="0"/>
              </a:rPr>
              <a:t>η συμπεριληπτική οπτική</a:t>
            </a:r>
            <a:r>
              <a:rPr lang="el-GR" sz="2000" b="1" dirty="0">
                <a:solidFill>
                  <a:schemeClr val="bg1"/>
                </a:solidFill>
                <a:effectLst>
                  <a:outerShdw blurRad="38100" dist="38100" dir="2700000" algn="tl">
                    <a:srgbClr val="000000">
                      <a:alpha val="43137"/>
                    </a:srgbClr>
                  </a:outerShdw>
                </a:effectLst>
                <a:latin typeface="+mj-lt"/>
                <a:ea typeface="Lato Heavy" panose="020F0502020204030203" pitchFamily="34" charset="0"/>
                <a:cs typeface="Lato Heavy" panose="020F0502020204030203" pitchFamily="34" charset="0"/>
              </a:rPr>
              <a:t>: ευάλωτες κοινωνικές ομάδες, διαπολιτισμική οπτική, αναπηρία, ΛΟΑΤΚΙ+ εμπειρία</a:t>
            </a:r>
          </a:p>
          <a:p>
            <a:endParaRPr lang="id-ID" sz="2500" b="1" dirty="0">
              <a:solidFill>
                <a:schemeClr val="bg1"/>
              </a:solidFill>
              <a:effectLst>
                <a:outerShdw blurRad="38100" dist="38100" dir="2700000" algn="tl">
                  <a:srgbClr val="000000">
                    <a:alpha val="43137"/>
                  </a:srgbClr>
                </a:outerShdw>
              </a:effectLst>
              <a:latin typeface="+mj-lt"/>
              <a:ea typeface="Lato Heavy" panose="020F0502020204030203" pitchFamily="34" charset="0"/>
              <a:cs typeface="Lato Heavy" panose="020F0502020204030203" pitchFamily="34" charset="0"/>
            </a:endParaRPr>
          </a:p>
        </p:txBody>
      </p:sp>
      <p:pic>
        <p:nvPicPr>
          <p:cNvPr id="3" name="Θέση εικόνας 2"/>
          <p:cNvPicPr>
            <a:picLocks noGrp="1" noChangeAspect="1"/>
          </p:cNvPicPr>
          <p:nvPr>
            <p:ph type="pic" sz="quarter" idx="10"/>
          </p:nvPr>
        </p:nvPicPr>
        <p:blipFill>
          <a:blip r:embed="rId2" cstate="screen">
            <a:extLst>
              <a:ext uri="{28A0092B-C50C-407E-A947-70E740481C1C}">
                <a14:useLocalDpi xmlns:a14="http://schemas.microsoft.com/office/drawing/2010/main" val="0"/>
              </a:ext>
            </a:extLst>
          </a:blip>
          <a:srcRect/>
          <a:stretch>
            <a:fillRect/>
          </a:stretch>
        </p:blipFill>
        <p:spPr/>
      </p:pic>
      <p:sp>
        <p:nvSpPr>
          <p:cNvPr id="11" name="Rectangle 4"/>
          <p:cNvSpPr/>
          <p:nvPr/>
        </p:nvSpPr>
        <p:spPr>
          <a:xfrm>
            <a:off x="0" y="5831840"/>
            <a:ext cx="6219825"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2" name="Εικόνα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980" y="5911188"/>
            <a:ext cx="1697214" cy="449460"/>
          </a:xfrm>
          <a:prstGeom prst="rect">
            <a:avLst/>
          </a:prstGeom>
          <a:effectLst/>
        </p:spPr>
      </p:pic>
      <p:sp>
        <p:nvSpPr>
          <p:cNvPr id="9" name="Ορθογώνιο 8"/>
          <p:cNvSpPr/>
          <p:nvPr/>
        </p:nvSpPr>
        <p:spPr>
          <a:xfrm>
            <a:off x="6871603" y="2990209"/>
            <a:ext cx="5141256" cy="2123658"/>
          </a:xfrm>
          <a:prstGeom prst="rect">
            <a:avLst/>
          </a:prstGeom>
        </p:spPr>
        <p:txBody>
          <a:bodyPr wrap="square">
            <a:spAutoFit/>
          </a:bodyPr>
          <a:lstStyle/>
          <a:p>
            <a:pPr marL="285750" indent="-285750">
              <a:buFont typeface="Arial" panose="020B0604020202020204" pitchFamily="34" charset="0"/>
              <a:buChar char="•"/>
            </a:pPr>
            <a:r>
              <a:rPr lang="el-GR" b="1" dirty="0">
                <a:latin typeface="+mj-lt"/>
              </a:rPr>
              <a:t>Διαφοροποιημένη προσέγγιση</a:t>
            </a:r>
          </a:p>
          <a:p>
            <a:pPr marL="285750" indent="-285750">
              <a:buFont typeface="Arial" panose="020B0604020202020204" pitchFamily="34" charset="0"/>
              <a:buChar char="•"/>
            </a:pPr>
            <a:r>
              <a:rPr lang="el-GR" b="1" dirty="0">
                <a:latin typeface="+mj-lt"/>
              </a:rPr>
              <a:t>Ειδική Εκπαίδευση π.χ. η χρήση κοινωνικών ιστοριών, ιδιαίτερα στην περίπτωση που φοιτούν μαθητές/τριες με Διαταραχή Αυτιστικού Φάσματος στο σχολείο.</a:t>
            </a:r>
          </a:p>
          <a:p>
            <a:endParaRPr lang="el-GR" dirty="0">
              <a:latin typeface="+mj-lt"/>
            </a:endParaRPr>
          </a:p>
          <a:p>
            <a:r>
              <a:rPr lang="el-GR" sz="1200" dirty="0">
                <a:latin typeface="+mj-lt"/>
              </a:rPr>
              <a:t>(</a:t>
            </a:r>
            <a:r>
              <a:rPr lang="el-GR" sz="1200" dirty="0" err="1">
                <a:latin typeface="+mj-lt"/>
              </a:rPr>
              <a:t>Βρύζας</a:t>
            </a:r>
            <a:r>
              <a:rPr lang="el-GR" sz="1200" dirty="0">
                <a:latin typeface="+mj-lt"/>
              </a:rPr>
              <a:t>, 2022; </a:t>
            </a:r>
            <a:r>
              <a:rPr lang="el-GR" sz="1200" dirty="0" err="1">
                <a:latin typeface="+mj-lt"/>
              </a:rPr>
              <a:t>Ζερέ</a:t>
            </a:r>
            <a:r>
              <a:rPr lang="el-GR" sz="1200" dirty="0">
                <a:latin typeface="+mj-lt"/>
              </a:rPr>
              <a:t>, 2022; </a:t>
            </a:r>
            <a:r>
              <a:rPr lang="el-GR" sz="1200" dirty="0" err="1">
                <a:latin typeface="+mj-lt"/>
              </a:rPr>
              <a:t>Γελαστοπούλου</a:t>
            </a:r>
            <a:r>
              <a:rPr lang="el-GR" sz="1200" dirty="0">
                <a:latin typeface="+mj-lt"/>
              </a:rPr>
              <a:t> και συν, 2020; </a:t>
            </a:r>
            <a:r>
              <a:rPr lang="el-GR" sz="1200" dirty="0" err="1">
                <a:latin typeface="+mj-lt"/>
              </a:rPr>
              <a:t>Γελαστοπούλου</a:t>
            </a:r>
            <a:r>
              <a:rPr lang="el-GR" sz="1200" dirty="0">
                <a:latin typeface="+mj-lt"/>
              </a:rPr>
              <a:t> &amp; </a:t>
            </a:r>
            <a:r>
              <a:rPr lang="el-GR" sz="1200" dirty="0" err="1">
                <a:latin typeface="+mj-lt"/>
              </a:rPr>
              <a:t>Παπαμιχαλοπούλου</a:t>
            </a:r>
            <a:r>
              <a:rPr lang="el-GR" sz="1200" dirty="0">
                <a:latin typeface="+mj-lt"/>
              </a:rPr>
              <a:t>, 2020; </a:t>
            </a:r>
            <a:r>
              <a:rPr lang="el-GR" sz="1200" dirty="0" err="1">
                <a:latin typeface="+mj-lt"/>
              </a:rPr>
              <a:t>Παπαμιχαλοπούλου</a:t>
            </a:r>
            <a:r>
              <a:rPr lang="el-GR" sz="1200" dirty="0">
                <a:latin typeface="+mj-lt"/>
              </a:rPr>
              <a:t>, 2020; Μόσχος, 2010)</a:t>
            </a:r>
          </a:p>
        </p:txBody>
      </p:sp>
      <p:pic>
        <p:nvPicPr>
          <p:cNvPr id="13" name="Εικόνα 1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432040" y="5981040"/>
            <a:ext cx="1355743" cy="379608"/>
          </a:xfrm>
          <a:prstGeom prst="rect">
            <a:avLst/>
          </a:prstGeom>
        </p:spPr>
      </p:pic>
    </p:spTree>
    <p:extLst>
      <p:ext uri="{BB962C8B-B14F-4D97-AF65-F5344CB8AC3E}">
        <p14:creationId xmlns:p14="http://schemas.microsoft.com/office/powerpoint/2010/main" val="1401992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CCB2392-19AF-AD5C-6C72-002D0CE00165}"/>
              </a:ext>
            </a:extLst>
          </p:cNvPr>
          <p:cNvGrpSpPr/>
          <p:nvPr/>
        </p:nvGrpSpPr>
        <p:grpSpPr>
          <a:xfrm>
            <a:off x="1766262" y="-309280"/>
            <a:ext cx="7687297" cy="7286474"/>
            <a:chOff x="0" y="0"/>
            <a:chExt cx="4876800" cy="4313177"/>
          </a:xfrm>
        </p:grpSpPr>
        <p:pic>
          <p:nvPicPr>
            <p:cNvPr id="5" name="Picture 4">
              <a:extLst>
                <a:ext uri="{FF2B5EF4-FFF2-40B4-BE49-F238E27FC236}">
                  <a16:creationId xmlns:a16="http://schemas.microsoft.com/office/drawing/2014/main" id="{8AEABEBE-68AE-9DFC-BA86-EA0DACAA1E39}"/>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bwMode="auto">
            <a:xfrm>
              <a:off x="0" y="0"/>
              <a:ext cx="4876800" cy="2451100"/>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C6558649-4EE2-AE30-CD56-9831CAFB8A17}"/>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bwMode="auto">
            <a:xfrm>
              <a:off x="96199" y="2357377"/>
              <a:ext cx="4533900" cy="1955800"/>
            </a:xfrm>
            <a:prstGeom prst="rect">
              <a:avLst/>
            </a:prstGeom>
            <a:ln>
              <a:noFill/>
            </a:ln>
            <a:extLst>
              <a:ext uri="{53640926-AAD7-44D8-BBD7-CCE9431645EC}">
                <a14:shadowObscured xmlns:a14="http://schemas.microsoft.com/office/drawing/2010/main"/>
              </a:ext>
            </a:extLst>
          </p:spPr>
        </p:pic>
      </p:grpSp>
      <p:pic>
        <p:nvPicPr>
          <p:cNvPr id="3" name="Θέση περιεχομένου 7" descr="Εικόνα που περιέχει κείμενο, clipart, γραφικά, καρτούν&#10;&#10;Περιγραφή που δημιουργήθηκε αυτόματα">
            <a:extLst>
              <a:ext uri="{FF2B5EF4-FFF2-40B4-BE49-F238E27FC236}">
                <a16:creationId xmlns:a16="http://schemas.microsoft.com/office/drawing/2014/main" id="{109487C4-4823-68AE-BB82-9FE7A7B6FE76}"/>
              </a:ext>
            </a:extLst>
          </p:cNvPr>
          <p:cNvPicPr>
            <a:picLocks noGrp="1" noChangeAspect="1"/>
          </p:cNvPicPr>
          <p:nvPr>
            <p:ph idx="1"/>
          </p:nvPr>
        </p:nvPicPr>
        <p:blipFill rotWithShape="1">
          <a:blip r:embed="rId5" cstate="screen">
            <a:extLst>
              <a:ext uri="{28A0092B-C50C-407E-A947-70E740481C1C}">
                <a14:useLocalDpi xmlns:a14="http://schemas.microsoft.com/office/drawing/2010/main" val="0"/>
              </a:ext>
            </a:extLst>
          </a:blip>
          <a:srcRect r="-7243"/>
          <a:stretch/>
        </p:blipFill>
        <p:spPr>
          <a:xfrm>
            <a:off x="8335826" y="3450516"/>
            <a:ext cx="4206996" cy="3368348"/>
          </a:xfrm>
        </p:spPr>
      </p:pic>
      <p:sp>
        <p:nvSpPr>
          <p:cNvPr id="8" name="Rectangle 4">
            <a:extLst>
              <a:ext uri="{FF2B5EF4-FFF2-40B4-BE49-F238E27FC236}">
                <a16:creationId xmlns:a16="http://schemas.microsoft.com/office/drawing/2014/main" id="{69EFDC0A-F72F-4F95-AB0D-857817D491E1}"/>
              </a:ext>
            </a:extLst>
          </p:cNvPr>
          <p:cNvSpPr/>
          <p:nvPr/>
        </p:nvSpPr>
        <p:spPr>
          <a:xfrm>
            <a:off x="25540" y="6411556"/>
            <a:ext cx="3006969" cy="565638"/>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 name="Εικόνα 8">
            <a:extLst>
              <a:ext uri="{FF2B5EF4-FFF2-40B4-BE49-F238E27FC236}">
                <a16:creationId xmlns:a16="http://schemas.microsoft.com/office/drawing/2014/main" id="{0A457E9A-4E90-4B86-A2CB-484BED144E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048" y="6469645"/>
            <a:ext cx="1697214" cy="449460"/>
          </a:xfrm>
          <a:prstGeom prst="rect">
            <a:avLst/>
          </a:prstGeom>
          <a:effectLst/>
        </p:spPr>
      </p:pic>
      <p:sp>
        <p:nvSpPr>
          <p:cNvPr id="2" name="Οβάλ 1">
            <a:extLst>
              <a:ext uri="{FF2B5EF4-FFF2-40B4-BE49-F238E27FC236}">
                <a16:creationId xmlns:a16="http://schemas.microsoft.com/office/drawing/2014/main" id="{CCBD0B11-CC64-418B-B80E-51DC3AB43AB2}"/>
              </a:ext>
            </a:extLst>
          </p:cNvPr>
          <p:cNvSpPr/>
          <p:nvPr/>
        </p:nvSpPr>
        <p:spPr>
          <a:xfrm>
            <a:off x="227761" y="319370"/>
            <a:ext cx="2023069" cy="29953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FF0000"/>
                </a:solidFill>
              </a:rPr>
              <a:t>Διαφοροποιημένη παιδαγωγική</a:t>
            </a:r>
          </a:p>
        </p:txBody>
      </p:sp>
      <p:pic>
        <p:nvPicPr>
          <p:cNvPr id="10" name="Εικόνα 9"/>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25540" y="6002904"/>
            <a:ext cx="1355743" cy="379608"/>
          </a:xfrm>
          <a:prstGeom prst="rect">
            <a:avLst/>
          </a:prstGeom>
        </p:spPr>
      </p:pic>
    </p:spTree>
    <p:extLst>
      <p:ext uri="{BB962C8B-B14F-4D97-AF65-F5344CB8AC3E}">
        <p14:creationId xmlns:p14="http://schemas.microsoft.com/office/powerpoint/2010/main" val="3608591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3" name="Εικόνα 2"/>
          <p:cNvPicPr>
            <a:picLocks noChangeAspect="1"/>
          </p:cNvPicPr>
          <p:nvPr/>
        </p:nvPicPr>
        <p:blipFill>
          <a:blip r:embed="rId3"/>
          <a:stretch>
            <a:fillRect/>
          </a:stretch>
        </p:blipFill>
        <p:spPr>
          <a:xfrm>
            <a:off x="4501884" y="2330074"/>
            <a:ext cx="2304000" cy="3258515"/>
          </a:xfrm>
          <a:prstGeom prst="rect">
            <a:avLst/>
          </a:prstGeom>
        </p:spPr>
      </p:pic>
      <p:pic>
        <p:nvPicPr>
          <p:cNvPr id="7" name="Εικόνα 6"/>
          <p:cNvPicPr>
            <a:picLocks noChangeAspect="1"/>
          </p:cNvPicPr>
          <p:nvPr/>
        </p:nvPicPr>
        <p:blipFill>
          <a:blip r:embed="rId4"/>
          <a:stretch>
            <a:fillRect/>
          </a:stretch>
        </p:blipFill>
        <p:spPr>
          <a:xfrm>
            <a:off x="8641482" y="2864711"/>
            <a:ext cx="2304000" cy="3239755"/>
          </a:xfrm>
          <a:prstGeom prst="rect">
            <a:avLst/>
          </a:prstGeom>
        </p:spPr>
      </p:pic>
      <p:sp>
        <p:nvSpPr>
          <p:cNvPr id="9" name="Ορθογώνιο 8"/>
          <p:cNvSpPr/>
          <p:nvPr/>
        </p:nvSpPr>
        <p:spPr>
          <a:xfrm>
            <a:off x="5157695" y="6396335"/>
            <a:ext cx="6813597" cy="461665"/>
          </a:xfrm>
          <a:prstGeom prst="rect">
            <a:avLst/>
          </a:prstGeom>
        </p:spPr>
        <p:txBody>
          <a:bodyPr wrap="none">
            <a:spAutoFit/>
          </a:bodyPr>
          <a:lstStyle/>
          <a:p>
            <a:r>
              <a:rPr lang="en-US" sz="2400" dirty="0">
                <a:latin typeface="Calibri" panose="020F0502020204030204" pitchFamily="34" charset="0"/>
                <a:ea typeface="Calibri" panose="020F0502020204030204" pitchFamily="34" charset="0"/>
                <a:cs typeface="Calibri" panose="020F0502020204030204" pitchFamily="34" charset="0"/>
                <a:hlinkClick r:id="rId5"/>
              </a:rPr>
              <a:t>https://</a:t>
            </a:r>
            <a:r>
              <a:rPr lang="en-US" sz="2400" dirty="0" err="1">
                <a:latin typeface="Calibri" panose="020F0502020204030204" pitchFamily="34" charset="0"/>
                <a:ea typeface="Calibri" panose="020F0502020204030204" pitchFamily="34" charset="0"/>
                <a:cs typeface="Calibri" panose="020F0502020204030204" pitchFamily="34" charset="0"/>
                <a:hlinkClick r:id="rId5"/>
              </a:rPr>
              <a:t>prosvasimo.iep.edu.gr</a:t>
            </a:r>
            <a:r>
              <a:rPr lang="en-US" sz="2400" dirty="0">
                <a:latin typeface="Calibri" panose="020F0502020204030204" pitchFamily="34" charset="0"/>
                <a:ea typeface="Calibri" panose="020F0502020204030204" pitchFamily="34" charset="0"/>
                <a:cs typeface="Calibri" panose="020F0502020204030204" pitchFamily="34" charset="0"/>
                <a:hlinkClick r:id="rId5"/>
              </a:rPr>
              <a:t>/</a:t>
            </a:r>
            <a:r>
              <a:rPr lang="en-US" sz="2400" dirty="0" err="1">
                <a:latin typeface="Calibri" panose="020F0502020204030204" pitchFamily="34" charset="0"/>
                <a:ea typeface="Calibri" panose="020F0502020204030204" pitchFamily="34" charset="0"/>
                <a:cs typeface="Calibri" panose="020F0502020204030204" pitchFamily="34" charset="0"/>
                <a:hlinkClick r:id="rId5"/>
              </a:rPr>
              <a:t>el</a:t>
            </a:r>
            <a:r>
              <a:rPr lang="en-US" sz="2400" dirty="0">
                <a:latin typeface="Calibri" panose="020F0502020204030204" pitchFamily="34" charset="0"/>
                <a:ea typeface="Calibri" panose="020F0502020204030204" pitchFamily="34" charset="0"/>
                <a:cs typeface="Calibri" panose="020F0502020204030204" pitchFamily="34" charset="0"/>
                <a:hlinkClick r:id="rId5"/>
              </a:rPr>
              <a:t>/</a:t>
            </a:r>
            <a:r>
              <a:rPr lang="en-US" sz="2400" dirty="0" err="1">
                <a:latin typeface="Calibri" panose="020F0502020204030204" pitchFamily="34" charset="0"/>
                <a:ea typeface="Calibri" panose="020F0502020204030204" pitchFamily="34" charset="0"/>
                <a:cs typeface="Calibri" panose="020F0502020204030204" pitchFamily="34" charset="0"/>
                <a:hlinkClick r:id="rId5"/>
              </a:rPr>
              <a:t>koinwnikes-istories</a:t>
            </a:r>
            <a:r>
              <a:rPr lang="el-GR" sz="2400" dirty="0">
                <a:latin typeface="Calibri" panose="020F0502020204030204" pitchFamily="34" charset="0"/>
                <a:ea typeface="Calibri" panose="020F0502020204030204" pitchFamily="34" charset="0"/>
                <a:cs typeface="Calibri" panose="020F0502020204030204" pitchFamily="34" charset="0"/>
              </a:rPr>
              <a:t> </a:t>
            </a:r>
          </a:p>
        </p:txBody>
      </p:sp>
      <p:pic>
        <p:nvPicPr>
          <p:cNvPr id="10" name="Εικόνα 9"/>
          <p:cNvPicPr>
            <a:picLocks noChangeAspect="1"/>
          </p:cNvPicPr>
          <p:nvPr/>
        </p:nvPicPr>
        <p:blipFill>
          <a:blip r:embed="rId6"/>
          <a:stretch>
            <a:fillRect/>
          </a:stretch>
        </p:blipFill>
        <p:spPr>
          <a:xfrm>
            <a:off x="577980" y="1289046"/>
            <a:ext cx="2839235" cy="3881765"/>
          </a:xfrm>
          <a:prstGeom prst="rect">
            <a:avLst/>
          </a:prstGeom>
        </p:spPr>
      </p:pic>
      <p:pic>
        <p:nvPicPr>
          <p:cNvPr id="6" name="Εικόνα 5">
            <a:extLst>
              <a:ext uri="{FF2B5EF4-FFF2-40B4-BE49-F238E27FC236}">
                <a16:creationId xmlns:a16="http://schemas.microsoft.com/office/drawing/2014/main" id="{B11BA8E4-5B31-8E50-0785-DA02926407E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bwMode="auto">
          <a:xfrm>
            <a:off x="58524" y="6325003"/>
            <a:ext cx="1765322" cy="468000"/>
          </a:xfrm>
          <a:prstGeom prst="rect">
            <a:avLst/>
          </a:prstGeom>
          <a:noFill/>
        </p:spPr>
      </p:pic>
      <p:sp>
        <p:nvSpPr>
          <p:cNvPr id="2" name="Google Shape;161;p21">
            <a:extLst>
              <a:ext uri="{FF2B5EF4-FFF2-40B4-BE49-F238E27FC236}">
                <a16:creationId xmlns:a16="http://schemas.microsoft.com/office/drawing/2014/main" id="{B22E0FEA-42D8-CC58-E2B8-7C8A1167840A}"/>
              </a:ext>
            </a:extLst>
          </p:cNvPr>
          <p:cNvSpPr txBox="1">
            <a:spLocks/>
          </p:cNvSpPr>
          <p:nvPr/>
        </p:nvSpPr>
        <p:spPr>
          <a:xfrm>
            <a:off x="84000" y="64998"/>
            <a:ext cx="12024000" cy="750550"/>
          </a:xfrm>
          <a:prstGeom prst="rect">
            <a:avLst/>
          </a:prstGeom>
        </p:spPr>
        <p:txBody>
          <a:bodyPr spcFirstLastPara="1" vert="horz" lIns="91440" tIns="45720" rIns="91440" bIns="45720" rtlCol="0" anchor="b" anchorCtr="0">
            <a:noAutofit/>
          </a:bodyPr>
          <a:lstStyle>
            <a:lvl1pPr lvl="0" algn="l" defTabSz="914400" rtl="0" eaLnBrk="1" latinLnBrk="0" hangingPunct="1">
              <a:lnSpc>
                <a:spcPct val="100000"/>
              </a:lnSpc>
              <a:spcBef>
                <a:spcPts val="0"/>
              </a:spcBef>
              <a:spcAft>
                <a:spcPts val="0"/>
              </a:spcAft>
              <a:buClr>
                <a:schemeClr val="accent6"/>
              </a:buClr>
              <a:buSzPts val="3200"/>
              <a:buFont typeface="Raleway"/>
              <a:buNone/>
              <a:defRPr sz="4267" kern="1200">
                <a:solidFill>
                  <a:schemeClr val="accent6"/>
                </a:solidFill>
                <a:latin typeface="Raleway"/>
                <a:ea typeface="Raleway"/>
                <a:cs typeface="Raleway"/>
                <a:sym typeface="Raleway"/>
              </a:defRPr>
            </a:lvl1pPr>
            <a:lvl2pPr lvl="1">
              <a:spcBef>
                <a:spcPts val="0"/>
              </a:spcBef>
              <a:spcAft>
                <a:spcPts val="0"/>
              </a:spcAft>
              <a:buClr>
                <a:schemeClr val="accent6"/>
              </a:buClr>
              <a:buSzPts val="3200"/>
              <a:buFont typeface="Raleway"/>
              <a:buNone/>
              <a:defRPr sz="4267">
                <a:solidFill>
                  <a:schemeClr val="accent6"/>
                </a:solidFill>
                <a:latin typeface="Raleway"/>
                <a:ea typeface="Raleway"/>
                <a:cs typeface="Raleway"/>
                <a:sym typeface="Raleway"/>
              </a:defRPr>
            </a:lvl2pPr>
            <a:lvl3pPr lvl="2">
              <a:spcBef>
                <a:spcPts val="0"/>
              </a:spcBef>
              <a:spcAft>
                <a:spcPts val="0"/>
              </a:spcAft>
              <a:buClr>
                <a:schemeClr val="accent6"/>
              </a:buClr>
              <a:buSzPts val="3200"/>
              <a:buFont typeface="Raleway"/>
              <a:buNone/>
              <a:defRPr sz="4267">
                <a:solidFill>
                  <a:schemeClr val="accent6"/>
                </a:solidFill>
                <a:latin typeface="Raleway"/>
                <a:ea typeface="Raleway"/>
                <a:cs typeface="Raleway"/>
                <a:sym typeface="Raleway"/>
              </a:defRPr>
            </a:lvl3pPr>
            <a:lvl4pPr lvl="3">
              <a:spcBef>
                <a:spcPts val="0"/>
              </a:spcBef>
              <a:spcAft>
                <a:spcPts val="0"/>
              </a:spcAft>
              <a:buClr>
                <a:schemeClr val="accent6"/>
              </a:buClr>
              <a:buSzPts val="3200"/>
              <a:buFont typeface="Raleway"/>
              <a:buNone/>
              <a:defRPr sz="4267">
                <a:solidFill>
                  <a:schemeClr val="accent6"/>
                </a:solidFill>
                <a:latin typeface="Raleway"/>
                <a:ea typeface="Raleway"/>
                <a:cs typeface="Raleway"/>
                <a:sym typeface="Raleway"/>
              </a:defRPr>
            </a:lvl4pPr>
            <a:lvl5pPr lvl="4">
              <a:spcBef>
                <a:spcPts val="0"/>
              </a:spcBef>
              <a:spcAft>
                <a:spcPts val="0"/>
              </a:spcAft>
              <a:buClr>
                <a:schemeClr val="accent6"/>
              </a:buClr>
              <a:buSzPts val="3200"/>
              <a:buFont typeface="Raleway"/>
              <a:buNone/>
              <a:defRPr sz="4267">
                <a:solidFill>
                  <a:schemeClr val="accent6"/>
                </a:solidFill>
                <a:latin typeface="Raleway"/>
                <a:ea typeface="Raleway"/>
                <a:cs typeface="Raleway"/>
                <a:sym typeface="Raleway"/>
              </a:defRPr>
            </a:lvl5pPr>
            <a:lvl6pPr lvl="5">
              <a:spcBef>
                <a:spcPts val="0"/>
              </a:spcBef>
              <a:spcAft>
                <a:spcPts val="0"/>
              </a:spcAft>
              <a:buClr>
                <a:schemeClr val="accent6"/>
              </a:buClr>
              <a:buSzPts val="3200"/>
              <a:buFont typeface="Raleway"/>
              <a:buNone/>
              <a:defRPr sz="4267">
                <a:solidFill>
                  <a:schemeClr val="accent6"/>
                </a:solidFill>
                <a:latin typeface="Raleway"/>
                <a:ea typeface="Raleway"/>
                <a:cs typeface="Raleway"/>
                <a:sym typeface="Raleway"/>
              </a:defRPr>
            </a:lvl6pPr>
            <a:lvl7pPr lvl="6">
              <a:spcBef>
                <a:spcPts val="0"/>
              </a:spcBef>
              <a:spcAft>
                <a:spcPts val="0"/>
              </a:spcAft>
              <a:buClr>
                <a:schemeClr val="accent6"/>
              </a:buClr>
              <a:buSzPts val="3200"/>
              <a:buFont typeface="Raleway"/>
              <a:buNone/>
              <a:defRPr sz="4267">
                <a:solidFill>
                  <a:schemeClr val="accent6"/>
                </a:solidFill>
                <a:latin typeface="Raleway"/>
                <a:ea typeface="Raleway"/>
                <a:cs typeface="Raleway"/>
                <a:sym typeface="Raleway"/>
              </a:defRPr>
            </a:lvl7pPr>
            <a:lvl8pPr lvl="7">
              <a:spcBef>
                <a:spcPts val="0"/>
              </a:spcBef>
              <a:spcAft>
                <a:spcPts val="0"/>
              </a:spcAft>
              <a:buClr>
                <a:schemeClr val="accent6"/>
              </a:buClr>
              <a:buSzPts val="3200"/>
              <a:buFont typeface="Raleway"/>
              <a:buNone/>
              <a:defRPr sz="4267">
                <a:solidFill>
                  <a:schemeClr val="accent6"/>
                </a:solidFill>
                <a:latin typeface="Raleway"/>
                <a:ea typeface="Raleway"/>
                <a:cs typeface="Raleway"/>
                <a:sym typeface="Raleway"/>
              </a:defRPr>
            </a:lvl8pPr>
            <a:lvl9pPr lvl="8">
              <a:spcBef>
                <a:spcPts val="0"/>
              </a:spcBef>
              <a:spcAft>
                <a:spcPts val="0"/>
              </a:spcAft>
              <a:buClr>
                <a:schemeClr val="accent6"/>
              </a:buClr>
              <a:buSzPts val="3200"/>
              <a:buFont typeface="Raleway"/>
              <a:buNone/>
              <a:defRPr sz="4267">
                <a:solidFill>
                  <a:schemeClr val="accent6"/>
                </a:solidFill>
                <a:latin typeface="Raleway"/>
                <a:ea typeface="Raleway"/>
                <a:cs typeface="Raleway"/>
                <a:sym typeface="Raleway"/>
              </a:defRPr>
            </a:lvl9pPr>
          </a:lstStyle>
          <a:p>
            <a:pPr marL="717550" indent="-717550">
              <a:spcBef>
                <a:spcPts val="600"/>
              </a:spcBef>
              <a:spcAft>
                <a:spcPts val="600"/>
              </a:spcAft>
            </a:pPr>
            <a:endParaRPr lang="el-GR" sz="3200" dirty="0">
              <a:solidFill>
                <a:schemeClr val="tx1"/>
              </a:solidFill>
              <a:latin typeface="Calibri"/>
              <a:ea typeface="Calibri" panose="020F0502020204030204" pitchFamily="34" charset="0"/>
              <a:cs typeface="Calibri"/>
            </a:endParaRPr>
          </a:p>
        </p:txBody>
      </p:sp>
      <p:pic>
        <p:nvPicPr>
          <p:cNvPr id="5" name="Εικόνα 4">
            <a:extLst>
              <a:ext uri="{FF2B5EF4-FFF2-40B4-BE49-F238E27FC236}">
                <a16:creationId xmlns:a16="http://schemas.microsoft.com/office/drawing/2014/main" id="{CA0930A4-F0FA-221B-CFC3-215475295993}"/>
              </a:ext>
            </a:extLst>
          </p:cNvPr>
          <p:cNvPicPr>
            <a:picLocks noChangeAspect="1"/>
          </p:cNvPicPr>
          <p:nvPr/>
        </p:nvPicPr>
        <p:blipFill>
          <a:blip r:embed="rId8"/>
          <a:stretch>
            <a:fillRect/>
          </a:stretch>
        </p:blipFill>
        <p:spPr>
          <a:xfrm>
            <a:off x="5736305" y="3118077"/>
            <a:ext cx="719390" cy="621846"/>
          </a:xfrm>
          <a:prstGeom prst="rect">
            <a:avLst/>
          </a:prstGeom>
        </p:spPr>
      </p:pic>
      <p:pic>
        <p:nvPicPr>
          <p:cNvPr id="11" name="Εικόνα 10">
            <a:extLst>
              <a:ext uri="{FF2B5EF4-FFF2-40B4-BE49-F238E27FC236}">
                <a16:creationId xmlns:a16="http://schemas.microsoft.com/office/drawing/2014/main" id="{32187DC7-29A3-A76D-8CB4-D3B5F7F231C8}"/>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2615347" y="5965381"/>
            <a:ext cx="721355" cy="626522"/>
          </a:xfrm>
          <a:prstGeom prst="rect">
            <a:avLst/>
          </a:prstGeom>
        </p:spPr>
      </p:pic>
      <p:sp>
        <p:nvSpPr>
          <p:cNvPr id="12" name="Rectangle 4">
            <a:extLst>
              <a:ext uri="{FF2B5EF4-FFF2-40B4-BE49-F238E27FC236}">
                <a16:creationId xmlns:a16="http://schemas.microsoft.com/office/drawing/2014/main" id="{341948FC-1B3D-E8F3-CC48-57296F3460CE}"/>
              </a:ext>
            </a:extLst>
          </p:cNvPr>
          <p:cNvSpPr/>
          <p:nvPr/>
        </p:nvSpPr>
        <p:spPr>
          <a:xfrm>
            <a:off x="2771" y="6042452"/>
            <a:ext cx="4747030" cy="75055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3" name="Εικόνα 12">
            <a:extLst>
              <a:ext uri="{FF2B5EF4-FFF2-40B4-BE49-F238E27FC236}">
                <a16:creationId xmlns:a16="http://schemas.microsoft.com/office/drawing/2014/main" id="{B1AFAD74-6CFD-E723-46AF-FFBDD59E301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2385" y="6192997"/>
            <a:ext cx="1697214" cy="449460"/>
          </a:xfrm>
          <a:prstGeom prst="rect">
            <a:avLst/>
          </a:prstGeom>
          <a:effectLst/>
        </p:spPr>
      </p:pic>
      <p:sp>
        <p:nvSpPr>
          <p:cNvPr id="16" name="Rectangle 4">
            <a:extLst>
              <a:ext uri="{FF2B5EF4-FFF2-40B4-BE49-F238E27FC236}">
                <a16:creationId xmlns:a16="http://schemas.microsoft.com/office/drawing/2014/main" id="{13F2E9E6-0842-7E12-2471-15AB3C458931}"/>
              </a:ext>
            </a:extLst>
          </p:cNvPr>
          <p:cNvSpPr/>
          <p:nvPr/>
        </p:nvSpPr>
        <p:spPr>
          <a:xfrm>
            <a:off x="182385" y="129374"/>
            <a:ext cx="4224867" cy="657926"/>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dirty="0"/>
              <a:t>Κοινωνικές Ιστορίες </a:t>
            </a:r>
          </a:p>
        </p:txBody>
      </p:sp>
      <p:sp>
        <p:nvSpPr>
          <p:cNvPr id="4" name="Οβάλ 3">
            <a:extLst>
              <a:ext uri="{FF2B5EF4-FFF2-40B4-BE49-F238E27FC236}">
                <a16:creationId xmlns:a16="http://schemas.microsoft.com/office/drawing/2014/main" id="{0FCF0FA6-2C86-42B2-850A-9416220B2F6A}"/>
              </a:ext>
            </a:extLst>
          </p:cNvPr>
          <p:cNvSpPr/>
          <p:nvPr/>
        </p:nvSpPr>
        <p:spPr>
          <a:xfrm>
            <a:off x="5943600" y="468528"/>
            <a:ext cx="4369777" cy="14076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FF0000"/>
                </a:solidFill>
              </a:rPr>
              <a:t>Καλές πρακτικές Ειδικής Αγωγής και Εκπαίδευσης</a:t>
            </a:r>
          </a:p>
        </p:txBody>
      </p:sp>
      <p:pic>
        <p:nvPicPr>
          <p:cNvPr id="17" name="Εικόνα 16"/>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2376286" y="6278642"/>
            <a:ext cx="1355743" cy="379608"/>
          </a:xfrm>
          <a:prstGeom prst="rect">
            <a:avLst/>
          </a:prstGeom>
        </p:spPr>
      </p:pic>
    </p:spTree>
    <p:extLst>
      <p:ext uri="{BB962C8B-B14F-4D97-AF65-F5344CB8AC3E}">
        <p14:creationId xmlns:p14="http://schemas.microsoft.com/office/powerpoint/2010/main" val="3365417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24000" y="304801"/>
            <a:ext cx="9144000" cy="1437005"/>
            <a:chOff x="0" y="304800"/>
            <a:chExt cx="9144000" cy="1437005"/>
          </a:xfrm>
          <a:solidFill>
            <a:schemeClr val="accent1">
              <a:lumMod val="60000"/>
              <a:lumOff val="40000"/>
            </a:schemeClr>
          </a:solidFill>
        </p:grpSpPr>
        <p:sp>
          <p:nvSpPr>
            <p:cNvPr id="3" name="object 3"/>
            <p:cNvSpPr/>
            <p:nvPr/>
          </p:nvSpPr>
          <p:spPr>
            <a:xfrm>
              <a:off x="572134" y="827405"/>
              <a:ext cx="0" cy="914400"/>
            </a:xfrm>
            <a:custGeom>
              <a:avLst/>
              <a:gdLst/>
              <a:ahLst/>
              <a:cxnLst/>
              <a:rect l="l" t="t" r="r" b="b"/>
              <a:pathLst>
                <a:path h="914400">
                  <a:moveTo>
                    <a:pt x="0" y="914400"/>
                  </a:moveTo>
                  <a:lnTo>
                    <a:pt x="0" y="0"/>
                  </a:lnTo>
                </a:path>
              </a:pathLst>
            </a:custGeom>
            <a:grpFill/>
            <a:ln w="19050">
              <a:solidFill>
                <a:srgbClr val="9CBDBC"/>
              </a:solidFill>
            </a:ln>
          </p:spPr>
          <p:txBody>
            <a:bodyPr wrap="square" lIns="0" tIns="0" rIns="0" bIns="0" rtlCol="0"/>
            <a:lstStyle/>
            <a:p>
              <a:endParaRPr/>
            </a:p>
          </p:txBody>
        </p:sp>
        <p:sp>
          <p:nvSpPr>
            <p:cNvPr id="4" name="object 4"/>
            <p:cNvSpPr/>
            <p:nvPr/>
          </p:nvSpPr>
          <p:spPr>
            <a:xfrm>
              <a:off x="0" y="304800"/>
              <a:ext cx="9144000" cy="914400"/>
            </a:xfrm>
            <a:custGeom>
              <a:avLst/>
              <a:gdLst/>
              <a:ahLst/>
              <a:cxnLst/>
              <a:rect l="l" t="t" r="r" b="b"/>
              <a:pathLst>
                <a:path w="9144000" h="914400">
                  <a:moveTo>
                    <a:pt x="9144000" y="0"/>
                  </a:moveTo>
                  <a:lnTo>
                    <a:pt x="0" y="0"/>
                  </a:lnTo>
                  <a:lnTo>
                    <a:pt x="0" y="914400"/>
                  </a:lnTo>
                  <a:lnTo>
                    <a:pt x="9144000" y="914400"/>
                  </a:lnTo>
                  <a:lnTo>
                    <a:pt x="9144000" y="0"/>
                  </a:lnTo>
                  <a:close/>
                </a:path>
              </a:pathLst>
            </a:custGeom>
            <a:grpFill/>
          </p:spPr>
          <p:txBody>
            <a:bodyPr wrap="square" lIns="0" tIns="0" rIns="0" bIns="0" rtlCol="0"/>
            <a:lstStyle/>
            <a:p>
              <a:endParaRPr/>
            </a:p>
          </p:txBody>
        </p:sp>
      </p:grpSp>
      <p:sp>
        <p:nvSpPr>
          <p:cNvPr id="5" name="object 5"/>
          <p:cNvSpPr txBox="1">
            <a:spLocks noGrp="1"/>
          </p:cNvSpPr>
          <p:nvPr>
            <p:ph type="title"/>
          </p:nvPr>
        </p:nvSpPr>
        <p:spPr>
          <a:xfrm>
            <a:off x="2556193" y="378840"/>
            <a:ext cx="7079615" cy="695960"/>
          </a:xfrm>
          <a:prstGeom prst="rect">
            <a:avLst/>
          </a:prstGeom>
        </p:spPr>
        <p:txBody>
          <a:bodyPr vert="horz" wrap="square" lIns="0" tIns="12700" rIns="0" bIns="0" rtlCol="0" anchor="ctr">
            <a:spAutoFit/>
          </a:bodyPr>
          <a:lstStyle/>
          <a:p>
            <a:pPr marL="12700">
              <a:lnSpc>
                <a:spcPct val="100000"/>
              </a:lnSpc>
              <a:spcBef>
                <a:spcPts val="100"/>
              </a:spcBef>
            </a:pPr>
            <a:r>
              <a:rPr spc="-5" dirty="0"/>
              <a:t>Τι</a:t>
            </a:r>
            <a:r>
              <a:rPr spc="-25" dirty="0"/>
              <a:t> </a:t>
            </a:r>
            <a:r>
              <a:rPr spc="-15" dirty="0" err="1"/>
              <a:t>είν</a:t>
            </a:r>
            <a:r>
              <a:rPr spc="-15" dirty="0"/>
              <a:t>αι</a:t>
            </a:r>
            <a:r>
              <a:rPr spc="-10" dirty="0"/>
              <a:t> </a:t>
            </a:r>
            <a:r>
              <a:rPr dirty="0"/>
              <a:t>οι</a:t>
            </a:r>
          </a:p>
        </p:txBody>
      </p:sp>
      <p:sp>
        <p:nvSpPr>
          <p:cNvPr id="6" name="object 6"/>
          <p:cNvSpPr txBox="1"/>
          <p:nvPr/>
        </p:nvSpPr>
        <p:spPr>
          <a:xfrm>
            <a:off x="515515" y="1293240"/>
            <a:ext cx="5776111" cy="4578176"/>
          </a:xfrm>
          <a:prstGeom prst="rect">
            <a:avLst/>
          </a:prstGeom>
        </p:spPr>
        <p:txBody>
          <a:bodyPr vert="horz" wrap="square" lIns="0" tIns="12700" rIns="0" bIns="0" rtlCol="0">
            <a:spAutoFit/>
          </a:bodyPr>
          <a:lstStyle/>
          <a:p>
            <a:pPr marL="1812289">
              <a:spcBef>
                <a:spcPts val="100"/>
              </a:spcBef>
            </a:pPr>
            <a:r>
              <a:rPr lang="el-GR" sz="2400" dirty="0">
                <a:solidFill>
                  <a:srgbClr val="2D2B20"/>
                </a:solidFill>
                <a:latin typeface="Calibri"/>
                <a:cs typeface="Calibri"/>
              </a:rPr>
              <a:t>Μια </a:t>
            </a:r>
            <a:r>
              <a:rPr lang="el-GR" sz="2400" b="1" dirty="0">
                <a:ln w="0"/>
                <a:solidFill>
                  <a:schemeClr val="accent1">
                    <a:lumMod val="50000"/>
                  </a:schemeClr>
                </a:solidFill>
                <a:effectLst>
                  <a:outerShdw blurRad="38100" dist="25400" dir="5400000" algn="ctr" rotWithShape="0">
                    <a:srgbClr val="6E747A">
                      <a:alpha val="43000"/>
                    </a:srgbClr>
                  </a:outerShdw>
                </a:effectLst>
                <a:latin typeface="Calibri"/>
                <a:cs typeface="Calibri"/>
              </a:rPr>
              <a:t>σύντομη ιστορία </a:t>
            </a:r>
            <a:r>
              <a:rPr lang="el-GR" sz="2400" spc="-10" dirty="0">
                <a:solidFill>
                  <a:srgbClr val="2D2B20"/>
                </a:solidFill>
                <a:latin typeface="Calibri"/>
                <a:cs typeface="Calibri"/>
              </a:rPr>
              <a:t>(μικρό κείμενο), </a:t>
            </a:r>
            <a:r>
              <a:rPr lang="el-GR" sz="2400" dirty="0">
                <a:solidFill>
                  <a:srgbClr val="2D2B20"/>
                </a:solidFill>
                <a:latin typeface="Calibri"/>
                <a:cs typeface="Calibri"/>
              </a:rPr>
              <a:t>με </a:t>
            </a:r>
            <a:r>
              <a:rPr lang="el-GR" sz="2400" spc="-710" dirty="0">
                <a:solidFill>
                  <a:srgbClr val="2D2B20"/>
                </a:solidFill>
                <a:latin typeface="Calibri"/>
                <a:cs typeface="Calibri"/>
              </a:rPr>
              <a:t> </a:t>
            </a:r>
            <a:r>
              <a:rPr lang="el-GR" sz="2400" spc="-10" dirty="0">
                <a:solidFill>
                  <a:srgbClr val="2D2B20"/>
                </a:solidFill>
                <a:latin typeface="Calibri"/>
                <a:cs typeface="Calibri"/>
              </a:rPr>
              <a:t>συγκεκριμένη</a:t>
            </a:r>
            <a:r>
              <a:rPr lang="el-GR" sz="2400" spc="15" dirty="0">
                <a:solidFill>
                  <a:srgbClr val="2D2B20"/>
                </a:solidFill>
                <a:latin typeface="Calibri"/>
                <a:cs typeface="Calibri"/>
              </a:rPr>
              <a:t> </a:t>
            </a:r>
            <a:r>
              <a:rPr lang="el-GR" sz="2400" spc="-10" dirty="0">
                <a:solidFill>
                  <a:srgbClr val="2D2B20"/>
                </a:solidFill>
                <a:latin typeface="Calibri"/>
                <a:cs typeface="Calibri"/>
              </a:rPr>
              <a:t>μορφή,</a:t>
            </a:r>
            <a:r>
              <a:rPr lang="el-GR" sz="2400" spc="15" dirty="0">
                <a:solidFill>
                  <a:srgbClr val="2D2B20"/>
                </a:solidFill>
                <a:latin typeface="Calibri"/>
                <a:cs typeface="Calibri"/>
              </a:rPr>
              <a:t> </a:t>
            </a:r>
            <a:r>
              <a:rPr lang="el-GR" sz="2400" spc="-15" dirty="0">
                <a:solidFill>
                  <a:srgbClr val="2D2B20"/>
                </a:solidFill>
                <a:latin typeface="Calibri"/>
                <a:cs typeface="Calibri"/>
              </a:rPr>
              <a:t>χαρακτηριστικά</a:t>
            </a:r>
            <a:r>
              <a:rPr lang="el-GR" sz="2400" spc="5" dirty="0">
                <a:solidFill>
                  <a:srgbClr val="2D2B20"/>
                </a:solidFill>
                <a:latin typeface="Calibri"/>
                <a:cs typeface="Calibri"/>
              </a:rPr>
              <a:t> </a:t>
            </a:r>
            <a:r>
              <a:rPr lang="el-GR" sz="2400" spc="-40" dirty="0">
                <a:solidFill>
                  <a:srgbClr val="2D2B20"/>
                </a:solidFill>
                <a:latin typeface="Calibri"/>
                <a:cs typeface="Calibri"/>
              </a:rPr>
              <a:t>και </a:t>
            </a:r>
            <a:r>
              <a:rPr lang="el-GR" sz="2400" spc="-710" dirty="0">
                <a:solidFill>
                  <a:srgbClr val="2D2B20"/>
                </a:solidFill>
                <a:latin typeface="Calibri"/>
                <a:cs typeface="Calibri"/>
              </a:rPr>
              <a:t> </a:t>
            </a:r>
            <a:r>
              <a:rPr lang="el-GR" sz="2400" spc="-10" dirty="0">
                <a:solidFill>
                  <a:srgbClr val="2D2B20"/>
                </a:solidFill>
                <a:latin typeface="Calibri"/>
                <a:cs typeface="Calibri"/>
              </a:rPr>
              <a:t>ιδιαίτερο</a:t>
            </a:r>
            <a:r>
              <a:rPr lang="el-GR" sz="2400" spc="-25" dirty="0">
                <a:solidFill>
                  <a:srgbClr val="2D2B20"/>
                </a:solidFill>
                <a:latin typeface="Calibri"/>
                <a:cs typeface="Calibri"/>
              </a:rPr>
              <a:t> </a:t>
            </a:r>
            <a:r>
              <a:rPr lang="el-GR" sz="2400" spc="-5" dirty="0">
                <a:solidFill>
                  <a:srgbClr val="2D2B20"/>
                </a:solidFill>
                <a:latin typeface="Calibri"/>
                <a:cs typeface="Calibri"/>
              </a:rPr>
              <a:t>τρόπο</a:t>
            </a:r>
            <a:r>
              <a:rPr lang="el-GR" sz="2400" dirty="0">
                <a:solidFill>
                  <a:srgbClr val="2D2B20"/>
                </a:solidFill>
                <a:latin typeface="Calibri"/>
                <a:cs typeface="Calibri"/>
              </a:rPr>
              <a:t> </a:t>
            </a:r>
            <a:r>
              <a:rPr lang="el-GR" sz="2400" spc="-10" dirty="0">
                <a:solidFill>
                  <a:srgbClr val="2D2B20"/>
                </a:solidFill>
                <a:latin typeface="Calibri"/>
                <a:cs typeface="Calibri"/>
              </a:rPr>
              <a:t>γραφής. </a:t>
            </a:r>
          </a:p>
          <a:p>
            <a:pPr marL="1812289">
              <a:spcBef>
                <a:spcPts val="100"/>
              </a:spcBef>
            </a:pPr>
            <a:r>
              <a:rPr lang="el-GR" sz="2400" spc="-10" dirty="0">
                <a:solidFill>
                  <a:srgbClr val="2D2B20"/>
                </a:solidFill>
                <a:latin typeface="Calibri"/>
                <a:cs typeface="Calibri"/>
              </a:rPr>
              <a:t>Χρησιμοποιεί κυρίως:</a:t>
            </a:r>
            <a:endParaRPr lang="el-GR" sz="2400" spc="-10" dirty="0">
              <a:latin typeface="Calibri"/>
              <a:cs typeface="Calibri"/>
            </a:endParaRPr>
          </a:p>
          <a:p>
            <a:pPr marL="1812289" algn="r">
              <a:spcBef>
                <a:spcPts val="100"/>
              </a:spcBef>
            </a:pPr>
            <a:endParaRPr lang="el-GR" sz="2400" dirty="0">
              <a:solidFill>
                <a:srgbClr val="5F5B4F"/>
              </a:solidFill>
              <a:latin typeface="Calibri"/>
              <a:cs typeface="Calibri"/>
            </a:endParaRPr>
          </a:p>
          <a:p>
            <a:pPr marL="335915" indent="-323850">
              <a:buClr>
                <a:srgbClr val="9CBDBC"/>
              </a:buClr>
              <a:buSzPct val="96875"/>
              <a:buFont typeface="Wingdings"/>
              <a:buChar char=""/>
              <a:tabLst>
                <a:tab pos="336550" algn="l"/>
              </a:tabLst>
            </a:pPr>
            <a:r>
              <a:rPr sz="3200" spc="-10" dirty="0" err="1">
                <a:solidFill>
                  <a:srgbClr val="5F5B4F"/>
                </a:solidFill>
                <a:latin typeface="Calibri"/>
                <a:cs typeface="Calibri"/>
              </a:rPr>
              <a:t>Φωτογρ</a:t>
            </a:r>
            <a:r>
              <a:rPr sz="3200" spc="-10" dirty="0">
                <a:solidFill>
                  <a:srgbClr val="5F5B4F"/>
                </a:solidFill>
                <a:latin typeface="Calibri"/>
                <a:cs typeface="Calibri"/>
              </a:rPr>
              <a:t>αφίες</a:t>
            </a:r>
            <a:endParaRPr sz="3200" dirty="0">
              <a:latin typeface="Calibri"/>
              <a:cs typeface="Calibri"/>
            </a:endParaRPr>
          </a:p>
          <a:p>
            <a:pPr marL="335915" indent="-323850">
              <a:spcBef>
                <a:spcPts val="3325"/>
              </a:spcBef>
              <a:buClr>
                <a:srgbClr val="9CBDBC"/>
              </a:buClr>
              <a:buSzPct val="96875"/>
              <a:buFont typeface="Wingdings"/>
              <a:buChar char=""/>
              <a:tabLst>
                <a:tab pos="336550" algn="l"/>
              </a:tabLst>
            </a:pPr>
            <a:r>
              <a:rPr sz="3200" spc="-20" dirty="0">
                <a:solidFill>
                  <a:srgbClr val="5F5B4F"/>
                </a:solidFill>
                <a:latin typeface="Calibri"/>
                <a:cs typeface="Calibri"/>
              </a:rPr>
              <a:t>Σκίτσα</a:t>
            </a:r>
            <a:endParaRPr sz="3200" dirty="0">
              <a:latin typeface="Calibri"/>
              <a:cs typeface="Calibri"/>
            </a:endParaRPr>
          </a:p>
          <a:p>
            <a:pPr marL="335915" indent="-323850">
              <a:spcBef>
                <a:spcPts val="3320"/>
              </a:spcBef>
              <a:buClr>
                <a:srgbClr val="9CBDBC"/>
              </a:buClr>
              <a:buSzPct val="96875"/>
              <a:buFont typeface="Wingdings"/>
              <a:buChar char=""/>
              <a:tabLst>
                <a:tab pos="336550" algn="l"/>
              </a:tabLst>
            </a:pPr>
            <a:r>
              <a:rPr sz="3200" spc="-20" dirty="0" err="1">
                <a:solidFill>
                  <a:srgbClr val="5F5B4F"/>
                </a:solidFill>
                <a:latin typeface="Calibri"/>
                <a:cs typeface="Calibri"/>
              </a:rPr>
              <a:t>Ει</a:t>
            </a:r>
            <a:r>
              <a:rPr lang="el-GR" sz="3200" spc="-20" dirty="0">
                <a:solidFill>
                  <a:srgbClr val="5F5B4F"/>
                </a:solidFill>
                <a:latin typeface="Calibri"/>
                <a:cs typeface="Calibri"/>
              </a:rPr>
              <a:t>κ</a:t>
            </a:r>
            <a:r>
              <a:rPr sz="3200" spc="-20" dirty="0" err="1">
                <a:solidFill>
                  <a:srgbClr val="5F5B4F"/>
                </a:solidFill>
                <a:latin typeface="Calibri"/>
                <a:cs typeface="Calibri"/>
              </a:rPr>
              <a:t>όνες</a:t>
            </a:r>
            <a:endParaRPr sz="3200" dirty="0">
              <a:latin typeface="Calibri"/>
              <a:cs typeface="Calibri"/>
            </a:endParaRPr>
          </a:p>
        </p:txBody>
      </p:sp>
      <p:pic>
        <p:nvPicPr>
          <p:cNvPr id="7" name="object 7"/>
          <p:cNvPicPr/>
          <p:nvPr/>
        </p:nvPicPr>
        <p:blipFill>
          <a:blip r:embed="rId2" cstate="print"/>
          <a:stretch>
            <a:fillRect/>
          </a:stretch>
        </p:blipFill>
        <p:spPr>
          <a:xfrm>
            <a:off x="6939279" y="2133600"/>
            <a:ext cx="2825750" cy="1752600"/>
          </a:xfrm>
          <a:prstGeom prst="rect">
            <a:avLst/>
          </a:prstGeom>
        </p:spPr>
      </p:pic>
      <p:pic>
        <p:nvPicPr>
          <p:cNvPr id="8" name="object 8"/>
          <p:cNvPicPr/>
          <p:nvPr/>
        </p:nvPicPr>
        <p:blipFill>
          <a:blip r:embed="rId3" cstate="print"/>
          <a:stretch>
            <a:fillRect/>
          </a:stretch>
        </p:blipFill>
        <p:spPr>
          <a:xfrm>
            <a:off x="6851951" y="4413251"/>
            <a:ext cx="2853864" cy="1908167"/>
          </a:xfrm>
          <a:prstGeom prst="rect">
            <a:avLst/>
          </a:prstGeom>
        </p:spPr>
      </p:pic>
      <p:sp>
        <p:nvSpPr>
          <p:cNvPr id="9" name="Θέση αριθμού διαφάνειας 8">
            <a:extLst>
              <a:ext uri="{FF2B5EF4-FFF2-40B4-BE49-F238E27FC236}">
                <a16:creationId xmlns:a16="http://schemas.microsoft.com/office/drawing/2014/main" id="{344EF5A6-07AC-91AD-4D08-85F7D43D77DC}"/>
              </a:ext>
            </a:extLst>
          </p:cNvPr>
          <p:cNvSpPr>
            <a:spLocks noGrp="1"/>
          </p:cNvSpPr>
          <p:nvPr>
            <p:ph type="sldNum" sz="quarter" idx="12"/>
          </p:nvPr>
        </p:nvSpPr>
        <p:spPr/>
        <p:txBody>
          <a:bodyPr/>
          <a:lstStyle/>
          <a:p>
            <a:fld id="{234D0DFF-8981-4AB1-A6CD-68EDDDF60F68}" type="slidenum">
              <a:rPr lang="el-GR" smtClean="0"/>
              <a:t>14</a:t>
            </a:fld>
            <a:endParaRPr lang="el-GR"/>
          </a:p>
        </p:txBody>
      </p:sp>
      <p:sp>
        <p:nvSpPr>
          <p:cNvPr id="12" name="Rectangle 4">
            <a:extLst>
              <a:ext uri="{FF2B5EF4-FFF2-40B4-BE49-F238E27FC236}">
                <a16:creationId xmlns:a16="http://schemas.microsoft.com/office/drawing/2014/main" id="{107E9427-FFAB-4337-B65E-1962C318EB86}"/>
              </a:ext>
            </a:extLst>
          </p:cNvPr>
          <p:cNvSpPr/>
          <p:nvPr/>
        </p:nvSpPr>
        <p:spPr>
          <a:xfrm>
            <a:off x="5015505" y="433038"/>
            <a:ext cx="4224867" cy="657926"/>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dirty="0"/>
              <a:t>Κοινωνικές Ιστορίες </a:t>
            </a:r>
          </a:p>
        </p:txBody>
      </p:sp>
      <p:sp>
        <p:nvSpPr>
          <p:cNvPr id="13" name="Rectangle 4">
            <a:extLst>
              <a:ext uri="{FF2B5EF4-FFF2-40B4-BE49-F238E27FC236}">
                <a16:creationId xmlns:a16="http://schemas.microsoft.com/office/drawing/2014/main" id="{5BCB546A-038A-4B89-B622-46E99AC475D2}"/>
              </a:ext>
            </a:extLst>
          </p:cNvPr>
          <p:cNvSpPr/>
          <p:nvPr/>
        </p:nvSpPr>
        <p:spPr>
          <a:xfrm>
            <a:off x="2771" y="6172200"/>
            <a:ext cx="3733956" cy="620802"/>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4" name="Εικόνα 13">
            <a:extLst>
              <a:ext uri="{FF2B5EF4-FFF2-40B4-BE49-F238E27FC236}">
                <a16:creationId xmlns:a16="http://schemas.microsoft.com/office/drawing/2014/main" id="{5883F457-FCB5-44BD-9CD2-B20236902C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216" y="6272015"/>
            <a:ext cx="1697214" cy="449460"/>
          </a:xfrm>
          <a:prstGeom prst="rect">
            <a:avLst/>
          </a:prstGeom>
          <a:effectLst/>
        </p:spPr>
      </p:pic>
      <p:pic>
        <p:nvPicPr>
          <p:cNvPr id="15" name="Εικόνα 14"/>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247752" y="6321418"/>
            <a:ext cx="1355743" cy="37960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24000" y="304801"/>
            <a:ext cx="9144000" cy="1437005"/>
            <a:chOff x="0" y="304800"/>
            <a:chExt cx="9144000" cy="1437005"/>
          </a:xfrm>
          <a:solidFill>
            <a:schemeClr val="accent1">
              <a:lumMod val="60000"/>
              <a:lumOff val="40000"/>
            </a:schemeClr>
          </a:solidFill>
        </p:grpSpPr>
        <p:sp>
          <p:nvSpPr>
            <p:cNvPr id="3" name="object 3"/>
            <p:cNvSpPr/>
            <p:nvPr/>
          </p:nvSpPr>
          <p:spPr>
            <a:xfrm>
              <a:off x="572134" y="827405"/>
              <a:ext cx="0" cy="914400"/>
            </a:xfrm>
            <a:custGeom>
              <a:avLst/>
              <a:gdLst/>
              <a:ahLst/>
              <a:cxnLst/>
              <a:rect l="l" t="t" r="r" b="b"/>
              <a:pathLst>
                <a:path h="914400">
                  <a:moveTo>
                    <a:pt x="0" y="914400"/>
                  </a:moveTo>
                  <a:lnTo>
                    <a:pt x="0" y="0"/>
                  </a:lnTo>
                </a:path>
              </a:pathLst>
            </a:custGeom>
            <a:grpFill/>
            <a:ln w="19050">
              <a:solidFill>
                <a:srgbClr val="9CBDBC"/>
              </a:solidFill>
            </a:ln>
          </p:spPr>
          <p:txBody>
            <a:bodyPr wrap="square" lIns="0" tIns="0" rIns="0" bIns="0" rtlCol="0"/>
            <a:lstStyle/>
            <a:p>
              <a:endParaRPr/>
            </a:p>
          </p:txBody>
        </p:sp>
        <p:sp>
          <p:nvSpPr>
            <p:cNvPr id="4" name="object 4"/>
            <p:cNvSpPr/>
            <p:nvPr/>
          </p:nvSpPr>
          <p:spPr>
            <a:xfrm>
              <a:off x="0" y="304800"/>
              <a:ext cx="9144000" cy="914400"/>
            </a:xfrm>
            <a:custGeom>
              <a:avLst/>
              <a:gdLst/>
              <a:ahLst/>
              <a:cxnLst/>
              <a:rect l="l" t="t" r="r" b="b"/>
              <a:pathLst>
                <a:path w="9144000" h="914400">
                  <a:moveTo>
                    <a:pt x="9144000" y="0"/>
                  </a:moveTo>
                  <a:lnTo>
                    <a:pt x="0" y="0"/>
                  </a:lnTo>
                  <a:lnTo>
                    <a:pt x="0" y="914400"/>
                  </a:lnTo>
                  <a:lnTo>
                    <a:pt x="9144000" y="914400"/>
                  </a:lnTo>
                  <a:lnTo>
                    <a:pt x="9144000" y="0"/>
                  </a:lnTo>
                  <a:close/>
                </a:path>
              </a:pathLst>
            </a:custGeom>
            <a:grpFill/>
          </p:spPr>
          <p:txBody>
            <a:bodyPr wrap="square" lIns="0" tIns="0" rIns="0" bIns="0" rtlCol="0"/>
            <a:lstStyle/>
            <a:p>
              <a:endParaRPr/>
            </a:p>
          </p:txBody>
        </p:sp>
      </p:grpSp>
      <p:sp>
        <p:nvSpPr>
          <p:cNvPr id="5" name="object 5"/>
          <p:cNvSpPr txBox="1">
            <a:spLocks noGrp="1"/>
          </p:cNvSpPr>
          <p:nvPr>
            <p:ph type="title"/>
          </p:nvPr>
        </p:nvSpPr>
        <p:spPr>
          <a:xfrm>
            <a:off x="1608992" y="474785"/>
            <a:ext cx="8301453" cy="504668"/>
          </a:xfrm>
          <a:prstGeom prst="rect">
            <a:avLst/>
          </a:prstGeom>
        </p:spPr>
        <p:txBody>
          <a:bodyPr vert="horz" wrap="square" lIns="0" tIns="12700" rIns="0" bIns="0" rtlCol="0" anchor="ctr">
            <a:spAutoFit/>
          </a:bodyPr>
          <a:lstStyle/>
          <a:p>
            <a:pPr marL="12700">
              <a:lnSpc>
                <a:spcPct val="100000"/>
              </a:lnSpc>
              <a:spcBef>
                <a:spcPts val="100"/>
              </a:spcBef>
            </a:pPr>
            <a:r>
              <a:rPr sz="3200" spc="-15" dirty="0" err="1"/>
              <a:t>Στόχοι</a:t>
            </a:r>
            <a:r>
              <a:rPr lang="en-US" sz="3200" spc="-15" dirty="0"/>
              <a:t> </a:t>
            </a:r>
            <a:r>
              <a:rPr lang="el-GR" sz="3200" spc="-15" dirty="0"/>
              <a:t>που τίθενται από τις</a:t>
            </a:r>
            <a:endParaRPr sz="3200" dirty="0">
              <a:solidFill>
                <a:schemeClr val="accent2"/>
              </a:solidFill>
            </a:endParaRPr>
          </a:p>
        </p:txBody>
      </p:sp>
      <p:sp>
        <p:nvSpPr>
          <p:cNvPr id="6" name="object 6"/>
          <p:cNvSpPr txBox="1"/>
          <p:nvPr/>
        </p:nvSpPr>
        <p:spPr>
          <a:xfrm>
            <a:off x="2325369" y="1540891"/>
            <a:ext cx="6835140" cy="4658995"/>
          </a:xfrm>
          <a:prstGeom prst="rect">
            <a:avLst/>
          </a:prstGeom>
        </p:spPr>
        <p:txBody>
          <a:bodyPr vert="horz" wrap="square" lIns="0" tIns="88900" rIns="0" bIns="0" rtlCol="0">
            <a:spAutoFit/>
          </a:bodyPr>
          <a:lstStyle/>
          <a:p>
            <a:pPr marL="104139" marR="1056005" indent="-91440">
              <a:lnSpc>
                <a:spcPts val="2500"/>
              </a:lnSpc>
              <a:spcBef>
                <a:spcPts val="700"/>
              </a:spcBef>
              <a:buClr>
                <a:srgbClr val="9CBDBC"/>
              </a:buClr>
              <a:buSzPct val="96153"/>
              <a:buFont typeface="Wingdings"/>
              <a:buChar char=""/>
              <a:tabLst>
                <a:tab pos="273050" algn="l"/>
              </a:tabLst>
            </a:pPr>
            <a:r>
              <a:rPr sz="2600" dirty="0">
                <a:solidFill>
                  <a:srgbClr val="5F513D"/>
                </a:solidFill>
                <a:latin typeface="Calibri"/>
                <a:cs typeface="Calibri"/>
              </a:rPr>
              <a:t>η</a:t>
            </a:r>
            <a:r>
              <a:rPr sz="2600" spc="-10" dirty="0">
                <a:solidFill>
                  <a:srgbClr val="5F513D"/>
                </a:solidFill>
                <a:latin typeface="Calibri"/>
                <a:cs typeface="Calibri"/>
              </a:rPr>
              <a:t> </a:t>
            </a:r>
            <a:r>
              <a:rPr sz="2600" dirty="0">
                <a:solidFill>
                  <a:srgbClr val="5F513D"/>
                </a:solidFill>
                <a:latin typeface="Calibri"/>
                <a:cs typeface="Calibri"/>
              </a:rPr>
              <a:t>βαθύτερη</a:t>
            </a:r>
            <a:r>
              <a:rPr sz="2600" spc="10" dirty="0">
                <a:solidFill>
                  <a:srgbClr val="5F513D"/>
                </a:solidFill>
                <a:latin typeface="Calibri"/>
                <a:cs typeface="Calibri"/>
              </a:rPr>
              <a:t> </a:t>
            </a:r>
            <a:r>
              <a:rPr sz="2600" dirty="0">
                <a:ln w="0"/>
                <a:solidFill>
                  <a:schemeClr val="accent1">
                    <a:lumMod val="50000"/>
                  </a:schemeClr>
                </a:solidFill>
                <a:effectLst>
                  <a:outerShdw blurRad="38100" dist="25400" dir="5400000" algn="ctr" rotWithShape="0">
                    <a:srgbClr val="6E747A">
                      <a:alpha val="43000"/>
                    </a:srgbClr>
                  </a:outerShdw>
                </a:effectLst>
                <a:latin typeface="Calibri"/>
                <a:cs typeface="Calibri"/>
              </a:rPr>
              <a:t>κατανόηση μιας κοινωνικής  κατάστασης</a:t>
            </a:r>
            <a:r>
              <a:rPr lang="el-GR" sz="2600" dirty="0">
                <a:ln w="0"/>
                <a:solidFill>
                  <a:schemeClr val="accent1">
                    <a:lumMod val="50000"/>
                  </a:schemeClr>
                </a:solidFill>
                <a:effectLst>
                  <a:outerShdw blurRad="38100" dist="25400" dir="5400000" algn="ctr" rotWithShape="0">
                    <a:srgbClr val="6E747A">
                      <a:alpha val="43000"/>
                    </a:srgbClr>
                  </a:outerShdw>
                </a:effectLst>
                <a:latin typeface="Calibri"/>
                <a:cs typeface="Calibri"/>
              </a:rPr>
              <a:t>,</a:t>
            </a:r>
            <a:endParaRPr sz="2600" dirty="0">
              <a:solidFill>
                <a:schemeClr val="accent1">
                  <a:lumMod val="50000"/>
                </a:schemeClr>
              </a:solidFill>
              <a:latin typeface="Calibri"/>
              <a:cs typeface="Calibri"/>
            </a:endParaRPr>
          </a:p>
          <a:p>
            <a:pPr marL="272415" indent="-260350">
              <a:lnSpc>
                <a:spcPts val="2810"/>
              </a:lnSpc>
              <a:spcBef>
                <a:spcPts val="790"/>
              </a:spcBef>
              <a:buClr>
                <a:srgbClr val="9CBDBC"/>
              </a:buClr>
              <a:buSzPct val="96153"/>
              <a:buFont typeface="Wingdings"/>
              <a:buChar char=""/>
              <a:tabLst>
                <a:tab pos="273050" algn="l"/>
              </a:tabLst>
            </a:pPr>
            <a:r>
              <a:rPr sz="2600" dirty="0">
                <a:solidFill>
                  <a:srgbClr val="5F513D"/>
                </a:solidFill>
                <a:latin typeface="Calibri"/>
                <a:cs typeface="Calibri"/>
              </a:rPr>
              <a:t>η</a:t>
            </a:r>
            <a:r>
              <a:rPr sz="2600" spc="-10" dirty="0">
                <a:solidFill>
                  <a:srgbClr val="5F513D"/>
                </a:solidFill>
                <a:latin typeface="Calibri"/>
                <a:cs typeface="Calibri"/>
              </a:rPr>
              <a:t> </a:t>
            </a:r>
            <a:r>
              <a:rPr sz="2600" spc="-15" dirty="0">
                <a:solidFill>
                  <a:srgbClr val="5F513D"/>
                </a:solidFill>
                <a:latin typeface="Calibri"/>
                <a:cs typeface="Calibri"/>
              </a:rPr>
              <a:t>διδασκαλία</a:t>
            </a:r>
            <a:r>
              <a:rPr sz="2600" spc="-10" dirty="0">
                <a:solidFill>
                  <a:srgbClr val="5F513D"/>
                </a:solidFill>
                <a:latin typeface="Calibri"/>
                <a:cs typeface="Calibri"/>
              </a:rPr>
              <a:t> </a:t>
            </a:r>
            <a:r>
              <a:rPr sz="2600" b="1" dirty="0">
                <a:ln w="0"/>
                <a:solidFill>
                  <a:schemeClr val="accent1">
                    <a:lumMod val="50000"/>
                  </a:schemeClr>
                </a:solidFill>
                <a:effectLst>
                  <a:outerShdw blurRad="38100" dist="25400" dir="5400000" algn="ctr" rotWithShape="0">
                    <a:srgbClr val="6E747A">
                      <a:alpha val="43000"/>
                    </a:srgbClr>
                  </a:outerShdw>
                </a:effectLst>
                <a:latin typeface="Calibri"/>
                <a:cs typeface="Calibri"/>
              </a:rPr>
              <a:t>κατάλληλων κοινωνικών και</a:t>
            </a:r>
          </a:p>
          <a:p>
            <a:pPr marL="104139" marR="5080">
              <a:lnSpc>
                <a:spcPts val="2500"/>
              </a:lnSpc>
              <a:spcBef>
                <a:spcPts val="290"/>
              </a:spcBef>
            </a:pPr>
            <a:r>
              <a:rPr sz="2600" b="1" dirty="0">
                <a:ln w="0"/>
                <a:solidFill>
                  <a:schemeClr val="accent1">
                    <a:lumMod val="50000"/>
                  </a:schemeClr>
                </a:solidFill>
                <a:effectLst>
                  <a:outerShdw blurRad="38100" dist="25400" dir="5400000" algn="ctr" rotWithShape="0">
                    <a:srgbClr val="6E747A">
                      <a:alpha val="43000"/>
                    </a:srgbClr>
                  </a:outerShdw>
                </a:effectLst>
                <a:latin typeface="Calibri"/>
                <a:cs typeface="Calibri"/>
              </a:rPr>
              <a:t>επικοινωνιακών δεξιοτήτων, στάσεων, αξιών και  συμπεριφορών</a:t>
            </a:r>
            <a:r>
              <a:rPr lang="el-GR" sz="2600" dirty="0">
                <a:ln w="0"/>
                <a:solidFill>
                  <a:schemeClr val="accent1">
                    <a:lumMod val="50000"/>
                  </a:schemeClr>
                </a:solidFill>
                <a:effectLst>
                  <a:outerShdw blurRad="38100" dist="25400" dir="5400000" algn="ctr" rotWithShape="0">
                    <a:srgbClr val="6E747A">
                      <a:alpha val="43000"/>
                    </a:srgbClr>
                  </a:outerShdw>
                </a:effectLst>
                <a:latin typeface="Calibri"/>
                <a:cs typeface="Calibri"/>
              </a:rPr>
              <a:t>,</a:t>
            </a:r>
            <a:endParaRPr sz="2600" dirty="0">
              <a:ln w="0"/>
              <a:solidFill>
                <a:schemeClr val="accent1">
                  <a:lumMod val="50000"/>
                </a:schemeClr>
              </a:solidFill>
              <a:effectLst>
                <a:outerShdw blurRad="38100" dist="25400" dir="5400000" algn="ctr" rotWithShape="0">
                  <a:srgbClr val="6E747A">
                    <a:alpha val="43000"/>
                  </a:srgbClr>
                </a:outerShdw>
              </a:effectLst>
              <a:latin typeface="Calibri"/>
              <a:cs typeface="Calibri"/>
            </a:endParaRPr>
          </a:p>
          <a:p>
            <a:pPr marL="104139" marR="637540" indent="-91440">
              <a:lnSpc>
                <a:spcPts val="2500"/>
              </a:lnSpc>
              <a:spcBef>
                <a:spcPts val="1390"/>
              </a:spcBef>
              <a:buClr>
                <a:srgbClr val="9CBDBC"/>
              </a:buClr>
              <a:buSzPct val="96153"/>
              <a:buFont typeface="Wingdings"/>
              <a:buChar char=""/>
              <a:tabLst>
                <a:tab pos="273050" algn="l"/>
              </a:tabLst>
            </a:pPr>
            <a:r>
              <a:rPr sz="2600" dirty="0">
                <a:solidFill>
                  <a:srgbClr val="5F513D"/>
                </a:solidFill>
                <a:latin typeface="Calibri"/>
                <a:cs typeface="Calibri"/>
              </a:rPr>
              <a:t>η</a:t>
            </a:r>
            <a:r>
              <a:rPr sz="2600" spc="-10" dirty="0">
                <a:solidFill>
                  <a:srgbClr val="5F513D"/>
                </a:solidFill>
                <a:latin typeface="Calibri"/>
                <a:cs typeface="Calibri"/>
              </a:rPr>
              <a:t> </a:t>
            </a:r>
            <a:r>
              <a:rPr sz="2600" spc="-5" dirty="0">
                <a:solidFill>
                  <a:srgbClr val="5F513D"/>
                </a:solidFill>
                <a:latin typeface="Calibri"/>
                <a:cs typeface="Calibri"/>
              </a:rPr>
              <a:t>διαχείριση</a:t>
            </a:r>
            <a:r>
              <a:rPr sz="2600" spc="15" dirty="0">
                <a:solidFill>
                  <a:srgbClr val="5F513D"/>
                </a:solidFill>
                <a:latin typeface="Calibri"/>
                <a:cs typeface="Calibri"/>
              </a:rPr>
              <a:t> </a:t>
            </a:r>
            <a:r>
              <a:rPr sz="2600" spc="-30" dirty="0">
                <a:solidFill>
                  <a:srgbClr val="5F513D"/>
                </a:solidFill>
                <a:latin typeface="Calibri"/>
                <a:cs typeface="Calibri"/>
              </a:rPr>
              <a:t>και</a:t>
            </a:r>
            <a:r>
              <a:rPr sz="2600" spc="-10" dirty="0">
                <a:solidFill>
                  <a:srgbClr val="5F513D"/>
                </a:solidFill>
                <a:latin typeface="Calibri"/>
                <a:cs typeface="Calibri"/>
              </a:rPr>
              <a:t> </a:t>
            </a:r>
            <a:r>
              <a:rPr sz="2600" spc="-5" dirty="0">
                <a:solidFill>
                  <a:srgbClr val="5F513D"/>
                </a:solidFill>
                <a:latin typeface="Calibri"/>
                <a:cs typeface="Calibri"/>
              </a:rPr>
              <a:t>επίλυση</a:t>
            </a:r>
            <a:r>
              <a:rPr sz="2600" spc="5" dirty="0">
                <a:solidFill>
                  <a:srgbClr val="5F513D"/>
                </a:solidFill>
                <a:latin typeface="Calibri"/>
                <a:cs typeface="Calibri"/>
              </a:rPr>
              <a:t> </a:t>
            </a:r>
            <a:r>
              <a:rPr sz="2600" dirty="0">
                <a:ln w="0"/>
                <a:solidFill>
                  <a:schemeClr val="accent1">
                    <a:lumMod val="50000"/>
                  </a:schemeClr>
                </a:solidFill>
                <a:effectLst>
                  <a:outerShdw blurRad="38100" dist="25400" dir="5400000" algn="ctr" rotWithShape="0">
                    <a:srgbClr val="6E747A">
                      <a:alpha val="43000"/>
                    </a:srgbClr>
                  </a:outerShdw>
                </a:effectLst>
                <a:latin typeface="Calibri"/>
                <a:cs typeface="Calibri"/>
              </a:rPr>
              <a:t>προβλημάτων και  δυσκολιών</a:t>
            </a:r>
            <a:r>
              <a:rPr lang="el-GR" sz="2600" dirty="0">
                <a:ln w="0"/>
                <a:solidFill>
                  <a:schemeClr val="accent1">
                    <a:lumMod val="50000"/>
                  </a:schemeClr>
                </a:solidFill>
                <a:effectLst>
                  <a:outerShdw blurRad="38100" dist="25400" dir="5400000" algn="ctr" rotWithShape="0">
                    <a:srgbClr val="6E747A">
                      <a:alpha val="43000"/>
                    </a:srgbClr>
                  </a:outerShdw>
                </a:effectLst>
                <a:latin typeface="Calibri"/>
                <a:cs typeface="Calibri"/>
              </a:rPr>
              <a:t>,</a:t>
            </a:r>
            <a:endParaRPr sz="2600" dirty="0">
              <a:solidFill>
                <a:schemeClr val="accent1">
                  <a:lumMod val="50000"/>
                </a:schemeClr>
              </a:solidFill>
              <a:latin typeface="Calibri"/>
              <a:cs typeface="Calibri"/>
            </a:endParaRPr>
          </a:p>
          <a:p>
            <a:pPr marL="272415" indent="-260350">
              <a:spcBef>
                <a:spcPts val="790"/>
              </a:spcBef>
              <a:buClr>
                <a:srgbClr val="9CBDBC"/>
              </a:buClr>
              <a:buSzPct val="96153"/>
              <a:buFont typeface="Wingdings"/>
              <a:buChar char=""/>
              <a:tabLst>
                <a:tab pos="273050" algn="l"/>
              </a:tabLst>
            </a:pPr>
            <a:r>
              <a:rPr sz="2600" dirty="0">
                <a:solidFill>
                  <a:srgbClr val="5F513D"/>
                </a:solidFill>
                <a:latin typeface="Calibri"/>
                <a:cs typeface="Calibri"/>
              </a:rPr>
              <a:t>η</a:t>
            </a:r>
            <a:r>
              <a:rPr sz="2600" spc="-15" dirty="0">
                <a:solidFill>
                  <a:srgbClr val="5F513D"/>
                </a:solidFill>
                <a:latin typeface="Calibri"/>
                <a:cs typeface="Calibri"/>
              </a:rPr>
              <a:t> </a:t>
            </a:r>
            <a:r>
              <a:rPr sz="2600" dirty="0" err="1">
                <a:ln w="0"/>
                <a:solidFill>
                  <a:schemeClr val="accent1"/>
                </a:solidFill>
                <a:effectLst>
                  <a:outerShdw blurRad="38100" dist="25400" dir="5400000" algn="ctr" rotWithShape="0">
                    <a:srgbClr val="6E747A">
                      <a:alpha val="43000"/>
                    </a:srgbClr>
                  </a:outerShdw>
                </a:effectLst>
                <a:latin typeface="Calibri"/>
                <a:cs typeface="Calibri"/>
              </a:rPr>
              <a:t>τήρηση</a:t>
            </a:r>
            <a:r>
              <a:rPr sz="2600" dirty="0">
                <a:ln w="0"/>
                <a:solidFill>
                  <a:schemeClr val="accent1"/>
                </a:solidFill>
                <a:effectLst>
                  <a:outerShdw blurRad="38100" dist="25400" dir="5400000" algn="ctr" rotWithShape="0">
                    <a:srgbClr val="6E747A">
                      <a:alpha val="43000"/>
                    </a:srgbClr>
                  </a:outerShdw>
                </a:effectLst>
                <a:latin typeface="Calibri"/>
                <a:cs typeface="Calibri"/>
              </a:rPr>
              <a:t> κα</a:t>
            </a:r>
            <a:r>
              <a:rPr sz="2600" dirty="0" err="1">
                <a:ln w="0"/>
                <a:solidFill>
                  <a:schemeClr val="accent1"/>
                </a:solidFill>
                <a:effectLst>
                  <a:outerShdw blurRad="38100" dist="25400" dir="5400000" algn="ctr" rotWithShape="0">
                    <a:srgbClr val="6E747A">
                      <a:alpha val="43000"/>
                    </a:srgbClr>
                  </a:outerShdw>
                </a:effectLst>
                <a:latin typeface="Calibri"/>
                <a:cs typeface="Calibri"/>
              </a:rPr>
              <a:t>νόνων</a:t>
            </a:r>
            <a:r>
              <a:rPr lang="el-GR" sz="2600" dirty="0">
                <a:ln w="0"/>
                <a:solidFill>
                  <a:schemeClr val="accent1"/>
                </a:solidFill>
                <a:effectLst>
                  <a:outerShdw blurRad="38100" dist="25400" dir="5400000" algn="ctr" rotWithShape="0">
                    <a:srgbClr val="6E747A">
                      <a:alpha val="43000"/>
                    </a:srgbClr>
                  </a:outerShdw>
                </a:effectLst>
                <a:latin typeface="Calibri"/>
                <a:cs typeface="Calibri"/>
              </a:rPr>
              <a:t>,</a:t>
            </a:r>
            <a:endParaRPr sz="2600" dirty="0">
              <a:latin typeface="Calibri"/>
              <a:cs typeface="Calibri"/>
            </a:endParaRPr>
          </a:p>
          <a:p>
            <a:pPr marL="272415" indent="-260350">
              <a:spcBef>
                <a:spcPts val="780"/>
              </a:spcBef>
              <a:buClr>
                <a:srgbClr val="9CBDBC"/>
              </a:buClr>
              <a:buSzPct val="96153"/>
              <a:buFont typeface="Wingdings"/>
              <a:buChar char=""/>
              <a:tabLst>
                <a:tab pos="273050" algn="l"/>
              </a:tabLst>
            </a:pPr>
            <a:r>
              <a:rPr sz="2600" dirty="0">
                <a:solidFill>
                  <a:srgbClr val="5F513D"/>
                </a:solidFill>
                <a:latin typeface="Calibri"/>
                <a:cs typeface="Calibri"/>
              </a:rPr>
              <a:t>η</a:t>
            </a:r>
            <a:r>
              <a:rPr sz="2600" spc="-10" dirty="0">
                <a:solidFill>
                  <a:srgbClr val="5F513D"/>
                </a:solidFill>
                <a:latin typeface="Calibri"/>
                <a:cs typeface="Calibri"/>
              </a:rPr>
              <a:t> </a:t>
            </a:r>
            <a:r>
              <a:rPr sz="2600" spc="-5" dirty="0">
                <a:solidFill>
                  <a:srgbClr val="5F513D"/>
                </a:solidFill>
                <a:latin typeface="Calibri"/>
                <a:cs typeface="Calibri"/>
              </a:rPr>
              <a:t>εκμάθηση</a:t>
            </a:r>
            <a:r>
              <a:rPr sz="2600" spc="20" dirty="0">
                <a:solidFill>
                  <a:srgbClr val="5F513D"/>
                </a:solidFill>
                <a:latin typeface="Calibri"/>
                <a:cs typeface="Calibri"/>
              </a:rPr>
              <a:t> </a:t>
            </a:r>
            <a:r>
              <a:rPr sz="2600" dirty="0">
                <a:ln w="0"/>
                <a:solidFill>
                  <a:schemeClr val="accent1"/>
                </a:solidFill>
                <a:effectLst>
                  <a:outerShdw blurRad="38100" dist="25400" dir="5400000" algn="ctr" rotWithShape="0">
                    <a:srgbClr val="6E747A">
                      <a:alpha val="43000"/>
                    </a:srgbClr>
                  </a:outerShdw>
                </a:effectLst>
                <a:latin typeface="Calibri"/>
                <a:cs typeface="Calibri"/>
              </a:rPr>
              <a:t>δεξιοτήτων α</a:t>
            </a:r>
            <a:r>
              <a:rPr sz="2600" dirty="0" err="1">
                <a:ln w="0"/>
                <a:solidFill>
                  <a:schemeClr val="accent1"/>
                </a:solidFill>
                <a:effectLst>
                  <a:outerShdw blurRad="38100" dist="25400" dir="5400000" algn="ctr" rotWithShape="0">
                    <a:srgbClr val="6E747A">
                      <a:alpha val="43000"/>
                    </a:srgbClr>
                  </a:outerShdw>
                </a:effectLst>
                <a:latin typeface="Calibri"/>
                <a:cs typeface="Calibri"/>
              </a:rPr>
              <a:t>υτόνομης</a:t>
            </a:r>
            <a:r>
              <a:rPr sz="2600" dirty="0">
                <a:ln w="0"/>
                <a:solidFill>
                  <a:schemeClr val="accent1"/>
                </a:solidFill>
                <a:effectLst>
                  <a:outerShdw blurRad="38100" dist="25400" dir="5400000" algn="ctr" rotWithShape="0">
                    <a:srgbClr val="6E747A">
                      <a:alpha val="43000"/>
                    </a:srgbClr>
                  </a:outerShdw>
                </a:effectLst>
                <a:latin typeface="Calibri"/>
                <a:cs typeface="Calibri"/>
              </a:rPr>
              <a:t> </a:t>
            </a:r>
            <a:r>
              <a:rPr sz="2600" dirty="0" err="1">
                <a:ln w="0"/>
                <a:solidFill>
                  <a:schemeClr val="accent1"/>
                </a:solidFill>
                <a:effectLst>
                  <a:outerShdw blurRad="38100" dist="25400" dir="5400000" algn="ctr" rotWithShape="0">
                    <a:srgbClr val="6E747A">
                      <a:alpha val="43000"/>
                    </a:srgbClr>
                  </a:outerShdw>
                </a:effectLst>
                <a:latin typeface="Calibri"/>
                <a:cs typeface="Calibri"/>
              </a:rPr>
              <a:t>δι</a:t>
            </a:r>
            <a:r>
              <a:rPr sz="2600" dirty="0">
                <a:ln w="0"/>
                <a:solidFill>
                  <a:schemeClr val="accent1"/>
                </a:solidFill>
                <a:effectLst>
                  <a:outerShdw blurRad="38100" dist="25400" dir="5400000" algn="ctr" rotWithShape="0">
                    <a:srgbClr val="6E747A">
                      <a:alpha val="43000"/>
                    </a:srgbClr>
                  </a:outerShdw>
                </a:effectLst>
                <a:latin typeface="Calibri"/>
                <a:cs typeface="Calibri"/>
              </a:rPr>
              <a:t>αβίωσης</a:t>
            </a:r>
            <a:r>
              <a:rPr lang="el-GR" sz="2600" dirty="0">
                <a:ln w="0"/>
                <a:solidFill>
                  <a:schemeClr val="accent1"/>
                </a:solidFill>
                <a:effectLst>
                  <a:outerShdw blurRad="38100" dist="25400" dir="5400000" algn="ctr" rotWithShape="0">
                    <a:srgbClr val="6E747A">
                      <a:alpha val="43000"/>
                    </a:srgbClr>
                  </a:outerShdw>
                </a:effectLst>
                <a:latin typeface="Calibri"/>
                <a:cs typeface="Calibri"/>
              </a:rPr>
              <a:t>,</a:t>
            </a:r>
            <a:endParaRPr sz="2600" dirty="0">
              <a:latin typeface="Calibri"/>
              <a:cs typeface="Calibri"/>
            </a:endParaRPr>
          </a:p>
          <a:p>
            <a:pPr marL="272415" indent="-260350">
              <a:spcBef>
                <a:spcPts val="780"/>
              </a:spcBef>
              <a:buClr>
                <a:srgbClr val="9CBDBC"/>
              </a:buClr>
              <a:buSzPct val="96153"/>
              <a:buFont typeface="Wingdings"/>
              <a:buChar char=""/>
              <a:tabLst>
                <a:tab pos="273050" algn="l"/>
              </a:tabLst>
            </a:pPr>
            <a:r>
              <a:rPr sz="2600" dirty="0">
                <a:solidFill>
                  <a:srgbClr val="5F513D"/>
                </a:solidFill>
                <a:latin typeface="Calibri"/>
                <a:cs typeface="Calibri"/>
              </a:rPr>
              <a:t>η</a:t>
            </a:r>
            <a:r>
              <a:rPr sz="2600" spc="-10" dirty="0">
                <a:solidFill>
                  <a:srgbClr val="5F513D"/>
                </a:solidFill>
                <a:latin typeface="Calibri"/>
                <a:cs typeface="Calibri"/>
              </a:rPr>
              <a:t> </a:t>
            </a:r>
            <a:r>
              <a:rPr sz="2600" spc="-15" dirty="0">
                <a:solidFill>
                  <a:srgbClr val="5F513D"/>
                </a:solidFill>
                <a:latin typeface="Calibri"/>
                <a:cs typeface="Calibri"/>
              </a:rPr>
              <a:t>κατανόηση</a:t>
            </a:r>
            <a:r>
              <a:rPr sz="2600" spc="-10" dirty="0">
                <a:solidFill>
                  <a:srgbClr val="5F513D"/>
                </a:solidFill>
                <a:latin typeface="Calibri"/>
                <a:cs typeface="Calibri"/>
              </a:rPr>
              <a:t> </a:t>
            </a:r>
            <a:r>
              <a:rPr sz="2600" spc="-5" dirty="0">
                <a:solidFill>
                  <a:srgbClr val="5F513D"/>
                </a:solidFill>
                <a:latin typeface="Calibri"/>
                <a:cs typeface="Calibri"/>
              </a:rPr>
              <a:t>της</a:t>
            </a:r>
            <a:r>
              <a:rPr sz="2600" spc="25" dirty="0">
                <a:solidFill>
                  <a:srgbClr val="5F513D"/>
                </a:solidFill>
                <a:latin typeface="Calibri"/>
                <a:cs typeface="Calibri"/>
              </a:rPr>
              <a:t> </a:t>
            </a:r>
            <a:r>
              <a:rPr sz="2600" b="1" dirty="0">
                <a:ln w="0"/>
                <a:solidFill>
                  <a:schemeClr val="accent1">
                    <a:lumMod val="50000"/>
                  </a:schemeClr>
                </a:solidFill>
                <a:effectLst>
                  <a:outerShdw blurRad="38100" dist="38100" dir="2700000" algn="tl">
                    <a:srgbClr val="000000">
                      <a:alpha val="43137"/>
                    </a:srgbClr>
                  </a:outerShdw>
                </a:effectLst>
                <a:latin typeface="Calibri"/>
                <a:cs typeface="Calibri"/>
              </a:rPr>
              <a:t>συμπεριφοράς των άλλων</a:t>
            </a:r>
            <a:r>
              <a:rPr lang="el-GR" sz="2600" dirty="0">
                <a:ln w="0"/>
                <a:solidFill>
                  <a:schemeClr val="accent1">
                    <a:lumMod val="50000"/>
                  </a:schemeClr>
                </a:solidFill>
                <a:effectLst>
                  <a:outerShdw blurRad="38100" dist="25400" dir="5400000" algn="ctr" rotWithShape="0">
                    <a:srgbClr val="6E747A">
                      <a:alpha val="43000"/>
                    </a:srgbClr>
                  </a:outerShdw>
                </a:effectLst>
                <a:latin typeface="Calibri"/>
                <a:cs typeface="Calibri"/>
              </a:rPr>
              <a:t>,</a:t>
            </a:r>
            <a:endParaRPr sz="2600" dirty="0">
              <a:solidFill>
                <a:schemeClr val="accent1">
                  <a:lumMod val="50000"/>
                </a:schemeClr>
              </a:solidFill>
              <a:latin typeface="Calibri"/>
              <a:cs typeface="Calibri"/>
            </a:endParaRPr>
          </a:p>
          <a:p>
            <a:pPr marL="272415" indent="-260350">
              <a:spcBef>
                <a:spcPts val="770"/>
              </a:spcBef>
              <a:buClr>
                <a:srgbClr val="9CBDBC"/>
              </a:buClr>
              <a:buSzPct val="96153"/>
              <a:buFont typeface="Wingdings"/>
              <a:buChar char=""/>
              <a:tabLst>
                <a:tab pos="273050" algn="l"/>
              </a:tabLst>
            </a:pPr>
            <a:r>
              <a:rPr sz="2600" dirty="0">
                <a:solidFill>
                  <a:schemeClr val="accent1">
                    <a:lumMod val="50000"/>
                  </a:schemeClr>
                </a:solidFill>
                <a:latin typeface="Calibri"/>
                <a:cs typeface="Calibri"/>
              </a:rPr>
              <a:t>η</a:t>
            </a:r>
            <a:r>
              <a:rPr sz="2600" spc="-35" dirty="0">
                <a:solidFill>
                  <a:schemeClr val="accent1">
                    <a:lumMod val="50000"/>
                  </a:schemeClr>
                </a:solidFill>
                <a:latin typeface="Calibri"/>
                <a:cs typeface="Calibri"/>
              </a:rPr>
              <a:t> </a:t>
            </a:r>
            <a:r>
              <a:rPr sz="2600" b="1" dirty="0" err="1">
                <a:ln w="0"/>
                <a:solidFill>
                  <a:schemeClr val="accent1">
                    <a:lumMod val="50000"/>
                  </a:schemeClr>
                </a:solidFill>
                <a:effectLst>
                  <a:outerShdw blurRad="38100" dist="25400" dir="5400000" algn="ctr" rotWithShape="0">
                    <a:srgbClr val="6E747A">
                      <a:alpha val="43000"/>
                    </a:srgbClr>
                  </a:outerShdw>
                </a:effectLst>
                <a:latin typeface="Calibri"/>
                <a:cs typeface="Calibri"/>
              </a:rPr>
              <a:t>ενσυν</a:t>
            </a:r>
            <a:r>
              <a:rPr sz="2600" b="1" dirty="0">
                <a:ln w="0"/>
                <a:solidFill>
                  <a:schemeClr val="accent1">
                    <a:lumMod val="50000"/>
                  </a:schemeClr>
                </a:solidFill>
                <a:effectLst>
                  <a:outerShdw blurRad="38100" dist="25400" dir="5400000" algn="ctr" rotWithShape="0">
                    <a:srgbClr val="6E747A">
                      <a:alpha val="43000"/>
                    </a:srgbClr>
                  </a:outerShdw>
                </a:effectLst>
                <a:latin typeface="Calibri"/>
                <a:cs typeface="Calibri"/>
              </a:rPr>
              <a:t>αίσθηση</a:t>
            </a:r>
            <a:r>
              <a:rPr lang="el-GR" sz="2600" b="1" dirty="0">
                <a:ln w="0"/>
                <a:solidFill>
                  <a:schemeClr val="accent1">
                    <a:lumMod val="50000"/>
                  </a:schemeClr>
                </a:solidFill>
                <a:effectLst>
                  <a:outerShdw blurRad="38100" dist="25400" dir="5400000" algn="ctr" rotWithShape="0">
                    <a:srgbClr val="6E747A">
                      <a:alpha val="43000"/>
                    </a:srgbClr>
                  </a:outerShdw>
                </a:effectLst>
                <a:latin typeface="Calibri"/>
                <a:cs typeface="Calibri"/>
              </a:rPr>
              <a:t>.</a:t>
            </a:r>
            <a:endParaRPr sz="2600" b="1" dirty="0">
              <a:solidFill>
                <a:schemeClr val="accent1">
                  <a:lumMod val="50000"/>
                </a:schemeClr>
              </a:solidFill>
              <a:latin typeface="Calibri"/>
              <a:cs typeface="Calibri"/>
            </a:endParaRPr>
          </a:p>
        </p:txBody>
      </p:sp>
      <p:sp>
        <p:nvSpPr>
          <p:cNvPr id="7" name="Θέση αριθμού διαφάνειας 6">
            <a:extLst>
              <a:ext uri="{FF2B5EF4-FFF2-40B4-BE49-F238E27FC236}">
                <a16:creationId xmlns:a16="http://schemas.microsoft.com/office/drawing/2014/main" id="{F080A1DA-5473-4790-0C13-9DFEF4265F08}"/>
              </a:ext>
            </a:extLst>
          </p:cNvPr>
          <p:cNvSpPr>
            <a:spLocks noGrp="1"/>
          </p:cNvSpPr>
          <p:nvPr>
            <p:ph type="sldNum" sz="quarter" idx="12"/>
          </p:nvPr>
        </p:nvSpPr>
        <p:spPr/>
        <p:txBody>
          <a:bodyPr/>
          <a:lstStyle/>
          <a:p>
            <a:fld id="{234D0DFF-8981-4AB1-A6CD-68EDDDF60F68}" type="slidenum">
              <a:rPr lang="el-GR" smtClean="0"/>
              <a:t>15</a:t>
            </a:fld>
            <a:endParaRPr lang="el-GR"/>
          </a:p>
        </p:txBody>
      </p:sp>
      <p:sp>
        <p:nvSpPr>
          <p:cNvPr id="10" name="Rectangle 4">
            <a:extLst>
              <a:ext uri="{FF2B5EF4-FFF2-40B4-BE49-F238E27FC236}">
                <a16:creationId xmlns:a16="http://schemas.microsoft.com/office/drawing/2014/main" id="{8A296636-EBE2-4859-8A29-83F0E30445E4}"/>
              </a:ext>
            </a:extLst>
          </p:cNvPr>
          <p:cNvSpPr/>
          <p:nvPr/>
        </p:nvSpPr>
        <p:spPr>
          <a:xfrm>
            <a:off x="2771" y="6227911"/>
            <a:ext cx="4224172" cy="626523"/>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1" name="Εικόνα 10">
            <a:extLst>
              <a:ext uri="{FF2B5EF4-FFF2-40B4-BE49-F238E27FC236}">
                <a16:creationId xmlns:a16="http://schemas.microsoft.com/office/drawing/2014/main" id="{AA29114B-C4FA-41A2-8A3B-C7FE617E7D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89" y="6314182"/>
            <a:ext cx="1697214" cy="449460"/>
          </a:xfrm>
          <a:prstGeom prst="rect">
            <a:avLst/>
          </a:prstGeom>
          <a:effectLst/>
        </p:spPr>
      </p:pic>
      <p:sp>
        <p:nvSpPr>
          <p:cNvPr id="13" name="Rectangle 4">
            <a:extLst>
              <a:ext uri="{FF2B5EF4-FFF2-40B4-BE49-F238E27FC236}">
                <a16:creationId xmlns:a16="http://schemas.microsoft.com/office/drawing/2014/main" id="{391B2341-3A3D-4B7B-A6D8-130D32DAE813}"/>
              </a:ext>
            </a:extLst>
          </p:cNvPr>
          <p:cNvSpPr/>
          <p:nvPr/>
        </p:nvSpPr>
        <p:spPr>
          <a:xfrm>
            <a:off x="6096000" y="405152"/>
            <a:ext cx="4224867" cy="657926"/>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dirty="0"/>
              <a:t>Κοινωνικές Ιστορίες </a:t>
            </a:r>
          </a:p>
        </p:txBody>
      </p:sp>
      <p:pic>
        <p:nvPicPr>
          <p:cNvPr id="12" name="Εικόνα 1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096134" y="6384034"/>
            <a:ext cx="1355743" cy="37960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264" y="117658"/>
            <a:ext cx="3908222" cy="920806"/>
          </a:xfrm>
          <a:prstGeom prst="rect">
            <a:avLst/>
          </a:prstGeom>
          <a:solidFill>
            <a:srgbClr val="00548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6" name="TextBox 5"/>
          <p:cNvSpPr txBox="1"/>
          <p:nvPr/>
        </p:nvSpPr>
        <p:spPr>
          <a:xfrm>
            <a:off x="293823" y="224118"/>
            <a:ext cx="3553782" cy="400110"/>
          </a:xfrm>
          <a:prstGeom prst="rect">
            <a:avLst/>
          </a:prstGeom>
          <a:noFill/>
        </p:spPr>
        <p:txBody>
          <a:bodyPr wrap="square" rtlCol="0">
            <a:spAutoFit/>
          </a:bodyPr>
          <a:lstStyle/>
          <a:p>
            <a:r>
              <a:rPr lang="el-GR" sz="2000" b="1" dirty="0">
                <a:solidFill>
                  <a:schemeClr val="bg1"/>
                </a:solidFill>
                <a:ea typeface="Lato Heavy" panose="020F0502020204030203" pitchFamily="34" charset="0"/>
                <a:cs typeface="Lato Heavy" panose="020F0502020204030203" pitchFamily="34" charset="0"/>
              </a:rPr>
              <a:t>Γ. </a:t>
            </a:r>
            <a:r>
              <a:rPr lang="el-GR" sz="2000" b="1" dirty="0" err="1">
                <a:solidFill>
                  <a:schemeClr val="bg1"/>
                </a:solidFill>
                <a:ea typeface="Lato Heavy" panose="020F0502020204030203" pitchFamily="34" charset="0"/>
                <a:cs typeface="Lato Heavy" panose="020F0502020204030203" pitchFamily="34" charset="0"/>
              </a:rPr>
              <a:t>Πολυεπίπεδη</a:t>
            </a:r>
            <a:r>
              <a:rPr lang="el-GR" sz="2000" b="1" dirty="0">
                <a:solidFill>
                  <a:schemeClr val="bg1"/>
                </a:solidFill>
                <a:ea typeface="Lato Heavy" panose="020F0502020204030203" pitchFamily="34" charset="0"/>
                <a:cs typeface="Lato Heavy" panose="020F0502020204030203" pitchFamily="34" charset="0"/>
              </a:rPr>
              <a:t> </a:t>
            </a:r>
            <a:r>
              <a:rPr lang="el-GR" sz="2000" b="1" u="sng" dirty="0">
                <a:solidFill>
                  <a:schemeClr val="bg1"/>
                </a:solidFill>
                <a:ea typeface="Lato Heavy" panose="020F0502020204030203" pitchFamily="34" charset="0"/>
                <a:cs typeface="Lato Heavy" panose="020F0502020204030203" pitchFamily="34" charset="0"/>
              </a:rPr>
              <a:t>Συνεργασία</a:t>
            </a:r>
            <a:endParaRPr lang="id-ID" sz="2000" b="1" u="sng" dirty="0">
              <a:solidFill>
                <a:schemeClr val="bg1"/>
              </a:solidFill>
              <a:ea typeface="Lato Heavy" panose="020F0502020204030203" pitchFamily="34" charset="0"/>
              <a:cs typeface="Lato Heavy" panose="020F0502020204030203" pitchFamily="34" charset="0"/>
            </a:endParaRPr>
          </a:p>
        </p:txBody>
      </p:sp>
      <p:pic>
        <p:nvPicPr>
          <p:cNvPr id="3" name="Θέση εικόνας 2"/>
          <p:cNvPicPr>
            <a:picLocks noGrp="1" noChangeAspect="1"/>
          </p:cNvPicPr>
          <p:nvPr>
            <p:ph type="pic" sz="quarter" idx="10"/>
          </p:nvPr>
        </p:nvPicPr>
        <p:blipFill rotWithShape="1">
          <a:blip r:embed="rId2" cstate="screen">
            <a:extLst>
              <a:ext uri="{28A0092B-C50C-407E-A947-70E740481C1C}">
                <a14:useLocalDpi xmlns:a14="http://schemas.microsoft.com/office/drawing/2010/main" val="0"/>
              </a:ext>
            </a:extLst>
          </a:blip>
          <a:srcRect/>
          <a:stretch/>
        </p:blipFill>
        <p:spPr>
          <a:xfrm>
            <a:off x="6004034" y="0"/>
            <a:ext cx="6187966" cy="6858000"/>
          </a:xfrm>
        </p:spPr>
      </p:pic>
      <p:sp>
        <p:nvSpPr>
          <p:cNvPr id="13" name="Rectangle 4"/>
          <p:cNvSpPr/>
          <p:nvPr/>
        </p:nvSpPr>
        <p:spPr>
          <a:xfrm>
            <a:off x="0" y="5991143"/>
            <a:ext cx="9624848"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4" name="Εικόνα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455" y="6053912"/>
            <a:ext cx="1697214" cy="449460"/>
          </a:xfrm>
          <a:prstGeom prst="rect">
            <a:avLst/>
          </a:prstGeom>
          <a:effectLst/>
        </p:spPr>
      </p:pic>
      <p:sp>
        <p:nvSpPr>
          <p:cNvPr id="2" name="Ορθογώνιο 1"/>
          <p:cNvSpPr/>
          <p:nvPr/>
        </p:nvSpPr>
        <p:spPr>
          <a:xfrm>
            <a:off x="119062" y="1144924"/>
            <a:ext cx="5765909" cy="3170099"/>
          </a:xfrm>
          <a:prstGeom prst="rect">
            <a:avLst/>
          </a:prstGeom>
        </p:spPr>
        <p:txBody>
          <a:bodyPr wrap="square">
            <a:spAutoFit/>
          </a:bodyPr>
          <a:lstStyle/>
          <a:p>
            <a:r>
              <a:rPr lang="el-GR" sz="2000" dirty="0"/>
              <a:t>Στο πλαίσιο μιας ολιστικής προσέγγισης για την αντιμετώπιση της ενδοσχολικής βίας και του εκφοβισμού, </a:t>
            </a:r>
            <a:r>
              <a:rPr lang="el-GR" sz="2000" b="1" u="sng" dirty="0"/>
              <a:t>η συνεργασία μεταξύ σχολείου, οικογένειας, κοινότητας και ενδιαφερόμενων φορέων </a:t>
            </a:r>
            <a:r>
              <a:rPr lang="el-GR" sz="2000" dirty="0"/>
              <a:t>αποτελεί θεμέλιο πυλώνα.</a:t>
            </a:r>
          </a:p>
          <a:p>
            <a:endParaRPr lang="el-GR" sz="2000" dirty="0"/>
          </a:p>
          <a:p>
            <a:r>
              <a:rPr lang="el-GR" sz="2000" dirty="0"/>
              <a:t>Ο </a:t>
            </a:r>
            <a:r>
              <a:rPr lang="el-GR" sz="2000" dirty="0" err="1"/>
              <a:t>πολυεπίπεδος</a:t>
            </a:r>
            <a:r>
              <a:rPr lang="el-GR" sz="2000" dirty="0"/>
              <a:t> συντονισμός και η αποτελεσματική ανταλλαγή πληροφοριών μεταξύ των φορέων αυτών αποτελούν καίρια παράμετρο για την ολιστική αντιμετώπιση της ενδοσχολικής βίας. </a:t>
            </a:r>
          </a:p>
        </p:txBody>
      </p:sp>
      <p:sp>
        <p:nvSpPr>
          <p:cNvPr id="5" name="Ορθογώνιο 4"/>
          <p:cNvSpPr/>
          <p:nvPr/>
        </p:nvSpPr>
        <p:spPr>
          <a:xfrm>
            <a:off x="59531" y="4957593"/>
            <a:ext cx="5884972" cy="938719"/>
          </a:xfrm>
          <a:prstGeom prst="rect">
            <a:avLst/>
          </a:prstGeom>
        </p:spPr>
        <p:txBody>
          <a:bodyPr wrap="square">
            <a:spAutoFit/>
          </a:bodyPr>
          <a:lstStyle/>
          <a:p>
            <a:r>
              <a:rPr lang="el-GR" sz="1100" dirty="0"/>
              <a:t>(</a:t>
            </a:r>
            <a:r>
              <a:rPr lang="el-GR" sz="1100" dirty="0" err="1"/>
              <a:t>Mink</a:t>
            </a:r>
            <a:r>
              <a:rPr lang="el-GR" sz="1100" dirty="0"/>
              <a:t>, 2014; Κατσαντώνης </a:t>
            </a:r>
            <a:r>
              <a:rPr lang="el-GR" sz="1100" dirty="0" err="1"/>
              <a:t>et</a:t>
            </a:r>
            <a:r>
              <a:rPr lang="el-GR" sz="1100" dirty="0"/>
              <a:t> </a:t>
            </a:r>
            <a:r>
              <a:rPr lang="el-GR" sz="1100" dirty="0" err="1"/>
              <a:t>al</a:t>
            </a:r>
            <a:r>
              <a:rPr lang="el-GR" sz="1100" dirty="0"/>
              <a:t>., 2021; Λαμπρινού και συν., 2018</a:t>
            </a:r>
            <a:r>
              <a:rPr lang="en-US" sz="1100" dirty="0"/>
              <a:t>)</a:t>
            </a:r>
            <a:endParaRPr lang="el-GR" sz="1100" dirty="0"/>
          </a:p>
          <a:p>
            <a:r>
              <a:rPr lang="el-GR" sz="1100" b="1" dirty="0"/>
              <a:t>Πρωτόκολλο ΥΠΑΙΘΑ για τη Διαχείριση της Ε.ΒΙ.Ε.</a:t>
            </a:r>
            <a:r>
              <a:rPr lang="el-GR" sz="1100" dirty="0"/>
              <a:t> Αντωνίου Α.-Σ., </a:t>
            </a:r>
            <a:r>
              <a:rPr lang="el-GR" sz="1100" dirty="0" err="1"/>
              <a:t>Ασημόπουλος</a:t>
            </a:r>
            <a:r>
              <a:rPr lang="el-GR" sz="1100" dirty="0"/>
              <a:t> Χ., Γιαννοπούλου Ι., Γιαννούλης Γ., Κατσαρός Ι., Πάλλη Θ. &amp; </a:t>
            </a:r>
            <a:r>
              <a:rPr lang="el-GR" sz="1100" dirty="0" err="1"/>
              <a:t>Παπαστυλιανού</a:t>
            </a:r>
            <a:r>
              <a:rPr lang="el-GR" sz="1100" dirty="0"/>
              <a:t> Α. (2024). Πρωτόκολλο Διαχείρισης Ενδοσχολικής Βίας και Εκφοβισμού (Ε.ΒΙ.Ε.). (</a:t>
            </a:r>
            <a:r>
              <a:rPr lang="el-GR" sz="1100" dirty="0" err="1"/>
              <a:t>Επιμ</a:t>
            </a:r>
            <a:r>
              <a:rPr lang="el-GR" sz="1100" dirty="0"/>
              <a:t>. Μαρούδας Η., Νικολόπουλος Β. &amp; </a:t>
            </a:r>
            <a:r>
              <a:rPr lang="el-GR" sz="1100" dirty="0" err="1"/>
              <a:t>Ρέντζη</a:t>
            </a:r>
            <a:r>
              <a:rPr lang="el-GR" sz="1100" dirty="0"/>
              <a:t> Α.). Υ.ΠΑΙ.Θ.Α.: Ψηφιακή εφαρμογή https://stop-bullying.gov.gr  Πρόσβαση: 14.06.2024)</a:t>
            </a:r>
          </a:p>
        </p:txBody>
      </p:sp>
      <p:pic>
        <p:nvPicPr>
          <p:cNvPr id="11" name="Εικόνα 1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491862" y="6158690"/>
            <a:ext cx="1355743" cy="379608"/>
          </a:xfrm>
          <a:prstGeom prst="rect">
            <a:avLst/>
          </a:prstGeom>
        </p:spPr>
      </p:pic>
    </p:spTree>
    <p:extLst>
      <p:ext uri="{BB962C8B-B14F-4D97-AF65-F5344CB8AC3E}">
        <p14:creationId xmlns:p14="http://schemas.microsoft.com/office/powerpoint/2010/main" val="4186673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45630" y="2364961"/>
            <a:ext cx="902302" cy="962133"/>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7" name="Rectangle 6"/>
          <p:cNvSpPr/>
          <p:nvPr/>
        </p:nvSpPr>
        <p:spPr>
          <a:xfrm>
            <a:off x="1045630" y="3651661"/>
            <a:ext cx="902302" cy="962133"/>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8" name="Rectangle 7"/>
          <p:cNvSpPr/>
          <p:nvPr/>
        </p:nvSpPr>
        <p:spPr>
          <a:xfrm>
            <a:off x="1045630" y="4938361"/>
            <a:ext cx="902302" cy="962133"/>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p:cNvSpPr txBox="1"/>
          <p:nvPr/>
        </p:nvSpPr>
        <p:spPr>
          <a:xfrm>
            <a:off x="1155983" y="2546818"/>
            <a:ext cx="681597" cy="584775"/>
          </a:xfrm>
          <a:prstGeom prst="rect">
            <a:avLst/>
          </a:prstGeom>
          <a:noFill/>
        </p:spPr>
        <p:txBody>
          <a:bodyPr wrap="none" rtlCol="0">
            <a:spAutoFit/>
          </a:bodyPr>
          <a:lstStyle/>
          <a:p>
            <a:r>
              <a:rPr lang="id-ID" sz="3200" spc="300" dirty="0">
                <a:solidFill>
                  <a:schemeClr val="bg1"/>
                </a:solidFill>
                <a:latin typeface="Source Sans Pro Semibold" panose="020B0603030403020204" pitchFamily="34" charset="0"/>
                <a:ea typeface="Source Sans Pro Semibold" panose="020B0603030403020204" pitchFamily="34" charset="0"/>
              </a:rPr>
              <a:t>01</a:t>
            </a:r>
          </a:p>
        </p:txBody>
      </p:sp>
      <p:sp>
        <p:nvSpPr>
          <p:cNvPr id="11" name="TextBox 10"/>
          <p:cNvSpPr txBox="1"/>
          <p:nvPr/>
        </p:nvSpPr>
        <p:spPr>
          <a:xfrm>
            <a:off x="1164307" y="3890345"/>
            <a:ext cx="681597" cy="584775"/>
          </a:xfrm>
          <a:prstGeom prst="rect">
            <a:avLst/>
          </a:prstGeom>
          <a:noFill/>
        </p:spPr>
        <p:txBody>
          <a:bodyPr wrap="none" rtlCol="0">
            <a:spAutoFit/>
          </a:bodyPr>
          <a:lstStyle/>
          <a:p>
            <a:r>
              <a:rPr lang="id-ID" sz="3200" spc="300" dirty="0">
                <a:solidFill>
                  <a:schemeClr val="bg1"/>
                </a:solidFill>
                <a:latin typeface="Source Sans Pro Semibold" panose="020B0603030403020204" pitchFamily="34" charset="0"/>
                <a:ea typeface="Source Sans Pro Semibold" panose="020B0603030403020204" pitchFamily="34" charset="0"/>
              </a:rPr>
              <a:t>02</a:t>
            </a:r>
          </a:p>
        </p:txBody>
      </p:sp>
      <p:sp>
        <p:nvSpPr>
          <p:cNvPr id="12" name="TextBox 11"/>
          <p:cNvSpPr txBox="1"/>
          <p:nvPr/>
        </p:nvSpPr>
        <p:spPr>
          <a:xfrm>
            <a:off x="1194597" y="5167613"/>
            <a:ext cx="681597" cy="584775"/>
          </a:xfrm>
          <a:prstGeom prst="rect">
            <a:avLst/>
          </a:prstGeom>
          <a:noFill/>
        </p:spPr>
        <p:txBody>
          <a:bodyPr wrap="none" rtlCol="0">
            <a:spAutoFit/>
          </a:bodyPr>
          <a:lstStyle/>
          <a:p>
            <a:r>
              <a:rPr lang="id-ID" sz="3200" spc="300" dirty="0">
                <a:solidFill>
                  <a:schemeClr val="bg1"/>
                </a:solidFill>
                <a:latin typeface="Source Sans Pro Semibold" panose="020B0603030403020204" pitchFamily="34" charset="0"/>
                <a:ea typeface="Source Sans Pro Semibold" panose="020B0603030403020204" pitchFamily="34" charset="0"/>
              </a:rPr>
              <a:t>03</a:t>
            </a:r>
          </a:p>
        </p:txBody>
      </p:sp>
      <p:sp>
        <p:nvSpPr>
          <p:cNvPr id="14" name="TextBox 13"/>
          <p:cNvSpPr txBox="1"/>
          <p:nvPr/>
        </p:nvSpPr>
        <p:spPr>
          <a:xfrm>
            <a:off x="1947932" y="2639011"/>
            <a:ext cx="3919791" cy="369332"/>
          </a:xfrm>
          <a:prstGeom prst="rect">
            <a:avLst/>
          </a:prstGeom>
          <a:noFill/>
        </p:spPr>
        <p:txBody>
          <a:bodyPr wrap="none" rtlCol="0">
            <a:spAutoFit/>
          </a:bodyPr>
          <a:lstStyle/>
          <a:p>
            <a:r>
              <a:rPr lang="el-GR" dirty="0"/>
              <a:t>Τοπικές Κοινότητες Στήριξης και Δίκτυα </a:t>
            </a:r>
            <a:endParaRPr lang="id-ID" sz="2000" spc="300" dirty="0">
              <a:solidFill>
                <a:srgbClr val="000000"/>
              </a:solidFill>
              <a:latin typeface="Source Sans Pro Light" panose="020B0403030403020204" pitchFamily="34" charset="0"/>
              <a:ea typeface="Source Sans Pro Light" panose="020B0403030403020204" pitchFamily="34" charset="0"/>
            </a:endParaRPr>
          </a:p>
        </p:txBody>
      </p:sp>
      <p:sp>
        <p:nvSpPr>
          <p:cNvPr id="15" name="TextBox 14"/>
          <p:cNvSpPr txBox="1"/>
          <p:nvPr/>
        </p:nvSpPr>
        <p:spPr>
          <a:xfrm>
            <a:off x="1876194" y="3933702"/>
            <a:ext cx="4443204" cy="369332"/>
          </a:xfrm>
          <a:prstGeom prst="rect">
            <a:avLst/>
          </a:prstGeom>
          <a:noFill/>
        </p:spPr>
        <p:txBody>
          <a:bodyPr wrap="none" rtlCol="0">
            <a:spAutoFit/>
          </a:bodyPr>
          <a:lstStyle/>
          <a:p>
            <a:r>
              <a:rPr lang="el-GR" dirty="0"/>
              <a:t>  Εθνικά Δίκτυα και Πλατφόρμες Υποστήριξης</a:t>
            </a:r>
            <a:endParaRPr lang="id-ID" sz="2000" spc="300" dirty="0">
              <a:solidFill>
                <a:srgbClr val="000000"/>
              </a:solidFill>
              <a:latin typeface="Source Sans Pro Light" panose="020B0403030403020204" pitchFamily="34" charset="0"/>
              <a:ea typeface="Source Sans Pro Light" panose="020B0403030403020204" pitchFamily="34" charset="0"/>
            </a:endParaRPr>
          </a:p>
        </p:txBody>
      </p:sp>
      <p:sp>
        <p:nvSpPr>
          <p:cNvPr id="16" name="TextBox 15"/>
          <p:cNvSpPr txBox="1"/>
          <p:nvPr/>
        </p:nvSpPr>
        <p:spPr>
          <a:xfrm>
            <a:off x="2183018" y="5275334"/>
            <a:ext cx="1946302" cy="369332"/>
          </a:xfrm>
          <a:prstGeom prst="rect">
            <a:avLst/>
          </a:prstGeom>
          <a:noFill/>
        </p:spPr>
        <p:txBody>
          <a:bodyPr wrap="none" rtlCol="0">
            <a:spAutoFit/>
          </a:bodyPr>
          <a:lstStyle/>
          <a:p>
            <a:r>
              <a:rPr lang="el-GR" dirty="0"/>
              <a:t>Ευρωπαϊκά Δίκτυα</a:t>
            </a:r>
            <a:endParaRPr lang="id-ID" sz="2000" spc="300" dirty="0">
              <a:solidFill>
                <a:srgbClr val="000000"/>
              </a:solidFill>
              <a:latin typeface="Source Sans Pro Light" panose="020B0403030403020204" pitchFamily="34" charset="0"/>
              <a:ea typeface="Source Sans Pro Light" panose="020B0403030403020204" pitchFamily="34" charset="0"/>
            </a:endParaRPr>
          </a:p>
        </p:txBody>
      </p:sp>
      <p:pic>
        <p:nvPicPr>
          <p:cNvPr id="20" name="Εικόνα 1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7599" y="432338"/>
            <a:ext cx="1693417" cy="446286"/>
          </a:xfrm>
          <a:prstGeom prst="rect">
            <a:avLst/>
          </a:prstGeom>
        </p:spPr>
      </p:pic>
      <p:grpSp>
        <p:nvGrpSpPr>
          <p:cNvPr id="2" name="Ομάδα 1">
            <a:extLst>
              <a:ext uri="{FF2B5EF4-FFF2-40B4-BE49-F238E27FC236}">
                <a16:creationId xmlns:a16="http://schemas.microsoft.com/office/drawing/2014/main" id="{E20B2B44-6105-D3A2-7A72-8F375D5C4B76}"/>
              </a:ext>
            </a:extLst>
          </p:cNvPr>
          <p:cNvGrpSpPr/>
          <p:nvPr/>
        </p:nvGrpSpPr>
        <p:grpSpPr>
          <a:xfrm>
            <a:off x="0" y="6109745"/>
            <a:ext cx="12192000" cy="607060"/>
            <a:chOff x="0" y="5831840"/>
            <a:chExt cx="12192000" cy="607060"/>
          </a:xfrm>
        </p:grpSpPr>
        <p:sp>
          <p:nvSpPr>
            <p:cNvPr id="3" name="Rectangle 4">
              <a:extLst>
                <a:ext uri="{FF2B5EF4-FFF2-40B4-BE49-F238E27FC236}">
                  <a16:creationId xmlns:a16="http://schemas.microsoft.com/office/drawing/2014/main" id="{B79630CF-CF83-9FAB-3631-2DFE4F6A7304}"/>
                </a:ext>
              </a:extLst>
            </p:cNvPr>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 name="Εικόνα 3">
              <a:extLst>
                <a:ext uri="{FF2B5EF4-FFF2-40B4-BE49-F238E27FC236}">
                  <a16:creationId xmlns:a16="http://schemas.microsoft.com/office/drawing/2014/main" id="{A0B4AB97-BDC7-46E8-B6C8-C96E44E762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grpSp>
      <p:sp>
        <p:nvSpPr>
          <p:cNvPr id="9" name="Rectangle 3">
            <a:extLst>
              <a:ext uri="{FF2B5EF4-FFF2-40B4-BE49-F238E27FC236}">
                <a16:creationId xmlns:a16="http://schemas.microsoft.com/office/drawing/2014/main" id="{588D963F-12B7-4670-7C56-BF3BF0E9777C}"/>
              </a:ext>
            </a:extLst>
          </p:cNvPr>
          <p:cNvSpPr/>
          <p:nvPr/>
        </p:nvSpPr>
        <p:spPr>
          <a:xfrm>
            <a:off x="3951946" y="1126524"/>
            <a:ext cx="4523869" cy="805189"/>
          </a:xfrm>
          <a:prstGeom prst="rect">
            <a:avLst/>
          </a:prstGeom>
          <a:solidFill>
            <a:srgbClr val="00548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Δ.  </a:t>
            </a:r>
            <a:r>
              <a:rPr lang="el-GR" b="1" u="sng" dirty="0"/>
              <a:t>Διασύνδεση με φορείς και Υπηρεσίες</a:t>
            </a:r>
          </a:p>
          <a:p>
            <a:pPr algn="ctr"/>
            <a:r>
              <a:rPr lang="el-GR" sz="1800" b="1" dirty="0"/>
              <a:t>Δίκτυα Υποστήριξης και Υπηρεσίες</a:t>
            </a:r>
          </a:p>
        </p:txBody>
      </p:sp>
      <p:sp>
        <p:nvSpPr>
          <p:cNvPr id="17" name="TextBox 16">
            <a:extLst>
              <a:ext uri="{FF2B5EF4-FFF2-40B4-BE49-F238E27FC236}">
                <a16:creationId xmlns:a16="http://schemas.microsoft.com/office/drawing/2014/main" id="{52E56038-30DA-A7D0-F5CD-71D8F6E708C6}"/>
              </a:ext>
            </a:extLst>
          </p:cNvPr>
          <p:cNvSpPr txBox="1"/>
          <p:nvPr/>
        </p:nvSpPr>
        <p:spPr>
          <a:xfrm flipH="1">
            <a:off x="9143999" y="1126524"/>
            <a:ext cx="2865615" cy="4801314"/>
          </a:xfrm>
          <a:prstGeom prst="rect">
            <a:avLst/>
          </a:prstGeom>
          <a:noFill/>
        </p:spPr>
        <p:txBody>
          <a:bodyPr wrap="square">
            <a:spAutoFit/>
          </a:bodyPr>
          <a:lstStyle/>
          <a:p>
            <a:r>
              <a:rPr lang="el-GR" b="1" dirty="0">
                <a:latin typeface="+mj-lt"/>
              </a:rPr>
              <a:t>Η συνεργασία αυτή επιτρέπει τη δημιουργία δικτύων υποστήριξης με εξειδικευμένους φορείς ψυχικής υγείας και κοινωνικές υπηρεσίες . </a:t>
            </a:r>
          </a:p>
          <a:p>
            <a:r>
              <a:rPr lang="el-GR" b="1" dirty="0">
                <a:latin typeface="+mj-lt"/>
              </a:rPr>
              <a:t>Η</a:t>
            </a:r>
            <a:r>
              <a:rPr lang="el-GR" dirty="0"/>
              <a:t> πρόσβαση σε υποστηρικτικά δίκτυα και υπηρεσίες αποτελεί ζωτικής σημασίας παράγοντα για την παροχή βοήθειας. Τα τοπικά, εθνικά και ευρωπαϊκά δίκτυα προσφέρουν ένα ευρύ φάσμα υπηρεσιών που στοχεύουν στην υποστήριξη.</a:t>
            </a:r>
            <a:endParaRPr lang="el-GR" sz="2000" dirty="0"/>
          </a:p>
        </p:txBody>
      </p:sp>
      <p:pic>
        <p:nvPicPr>
          <p:cNvPr id="21" name="Εικόνα 20"/>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605381" y="6223471"/>
            <a:ext cx="1355743" cy="379608"/>
          </a:xfrm>
          <a:prstGeom prst="rect">
            <a:avLst/>
          </a:prstGeom>
        </p:spPr>
      </p:pic>
    </p:spTree>
    <p:extLst>
      <p:ext uri="{BB962C8B-B14F-4D97-AF65-F5344CB8AC3E}">
        <p14:creationId xmlns:p14="http://schemas.microsoft.com/office/powerpoint/2010/main" val="3443678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219700" y="89582"/>
            <a:ext cx="6713708" cy="954107"/>
          </a:xfrm>
          <a:prstGeom prst="rect">
            <a:avLst/>
          </a:prstGeom>
          <a:noFill/>
        </p:spPr>
        <p:txBody>
          <a:bodyPr wrap="square" rtlCol="0">
            <a:spAutoFit/>
          </a:bodyPr>
          <a:lstStyle/>
          <a:p>
            <a:pPr algn="r"/>
            <a:r>
              <a:rPr lang="el-GR" sz="2800" b="1" dirty="0">
                <a:latin typeface="+mj-lt"/>
              </a:rPr>
              <a:t>Επομένως για να είναι πραγματικά ολιστική η προσέγγιση. </a:t>
            </a:r>
          </a:p>
        </p:txBody>
      </p:sp>
      <p:sp>
        <p:nvSpPr>
          <p:cNvPr id="9" name="Rectangle 8"/>
          <p:cNvSpPr/>
          <p:nvPr/>
        </p:nvSpPr>
        <p:spPr>
          <a:xfrm>
            <a:off x="5545040" y="1690062"/>
            <a:ext cx="6063027" cy="2862322"/>
          </a:xfrm>
          <a:prstGeom prst="rect">
            <a:avLst/>
          </a:prstGeom>
        </p:spPr>
        <p:txBody>
          <a:bodyPr wrap="square">
            <a:spAutoFit/>
          </a:bodyPr>
          <a:lstStyle/>
          <a:p>
            <a:pPr algn="just"/>
            <a:r>
              <a:rPr lang="el-GR" dirty="0">
                <a:latin typeface="+mj-lt"/>
                <a:ea typeface="Lato" panose="020F0502020204030203" pitchFamily="34" charset="0"/>
                <a:cs typeface="Lato" panose="020F0502020204030203" pitchFamily="34" charset="0"/>
              </a:rPr>
              <a:t>Η </a:t>
            </a:r>
            <a:r>
              <a:rPr lang="el-GR" dirty="0" err="1">
                <a:latin typeface="+mj-lt"/>
                <a:ea typeface="Lato" panose="020F0502020204030203" pitchFamily="34" charset="0"/>
                <a:cs typeface="Lato" panose="020F0502020204030203" pitchFamily="34" charset="0"/>
              </a:rPr>
              <a:t>οικοσυστημική</a:t>
            </a:r>
            <a:r>
              <a:rPr lang="el-GR" dirty="0">
                <a:latin typeface="+mj-lt"/>
                <a:ea typeface="Lato" panose="020F0502020204030203" pitchFamily="34" charset="0"/>
                <a:cs typeface="Lato" panose="020F0502020204030203" pitchFamily="34" charset="0"/>
              </a:rPr>
              <a:t> λαμβάνει υπόψη τα διαφορετικά  συστήματα/υποσυστήματα που αλληλοσυνδέονται και προτείνει ανάπτυξη δράσεων σε 3 επίπεδα: </a:t>
            </a:r>
          </a:p>
          <a:p>
            <a:pPr algn="just"/>
            <a:endParaRPr lang="el-GR" dirty="0">
              <a:latin typeface="+mj-lt"/>
              <a:ea typeface="Lato" panose="020F0502020204030203" pitchFamily="34" charset="0"/>
              <a:cs typeface="Lato" panose="020F0502020204030203" pitchFamily="34" charset="0"/>
            </a:endParaRPr>
          </a:p>
          <a:p>
            <a:pPr marL="342900" indent="-342900" algn="just">
              <a:buFont typeface="Wingdings" panose="05000000000000000000" pitchFamily="2" charset="2"/>
              <a:buChar char="ü"/>
            </a:pPr>
            <a:r>
              <a:rPr lang="el-GR" b="1" dirty="0">
                <a:latin typeface="+mj-lt"/>
                <a:ea typeface="Lato" panose="020F0502020204030203" pitchFamily="34" charset="0"/>
                <a:cs typeface="Lato" panose="020F0502020204030203" pitchFamily="34" charset="0"/>
              </a:rPr>
              <a:t>Σχολείο</a:t>
            </a:r>
          </a:p>
          <a:p>
            <a:pPr marL="342900" indent="-342900" algn="just">
              <a:buFont typeface="Wingdings" panose="05000000000000000000" pitchFamily="2" charset="2"/>
              <a:buChar char="ü"/>
            </a:pPr>
            <a:r>
              <a:rPr lang="el-GR" b="1" dirty="0">
                <a:latin typeface="+mj-lt"/>
                <a:ea typeface="Lato" panose="020F0502020204030203" pitchFamily="34" charset="0"/>
                <a:cs typeface="Lato" panose="020F0502020204030203" pitchFamily="34" charset="0"/>
              </a:rPr>
              <a:t>Οικογένεια</a:t>
            </a:r>
          </a:p>
          <a:p>
            <a:pPr marL="342900" indent="-342900" algn="just">
              <a:buFont typeface="Wingdings" panose="05000000000000000000" pitchFamily="2" charset="2"/>
              <a:buChar char="ü"/>
            </a:pPr>
            <a:r>
              <a:rPr lang="el-GR" b="1" dirty="0">
                <a:latin typeface="+mj-lt"/>
                <a:ea typeface="Lato" panose="020F0502020204030203" pitchFamily="34" charset="0"/>
                <a:cs typeface="Lato" panose="020F0502020204030203" pitchFamily="34" charset="0"/>
              </a:rPr>
              <a:t>Κοινότητα </a:t>
            </a:r>
          </a:p>
          <a:p>
            <a:pPr algn="just"/>
            <a:endParaRPr lang="el-GR" dirty="0">
              <a:latin typeface="+mj-lt"/>
              <a:ea typeface="Lato" panose="020F0502020204030203" pitchFamily="34" charset="0"/>
              <a:cs typeface="Lato" panose="020F0502020204030203" pitchFamily="34" charset="0"/>
            </a:endParaRPr>
          </a:p>
          <a:p>
            <a:pPr algn="just"/>
            <a:r>
              <a:rPr lang="el-GR" dirty="0">
                <a:latin typeface="+mj-lt"/>
                <a:ea typeface="Lato" panose="020F0502020204030203" pitchFamily="34" charset="0"/>
                <a:cs typeface="Lato" panose="020F0502020204030203" pitchFamily="34" charset="0"/>
              </a:rPr>
              <a:t>ως υποσυστήματα μιας κοινωνίας μέσω μιας εποικοδομητικής συνεργασίας.</a:t>
            </a:r>
            <a:endParaRPr lang="id-ID" dirty="0">
              <a:latin typeface="+mj-lt"/>
              <a:ea typeface="Lato" panose="020F0502020204030203" pitchFamily="34" charset="0"/>
              <a:cs typeface="Lato" panose="020F0502020204030203" pitchFamily="34" charset="0"/>
            </a:endParaRPr>
          </a:p>
        </p:txBody>
      </p:sp>
      <p:pic>
        <p:nvPicPr>
          <p:cNvPr id="12" name="Θέση εικόνας 11"/>
          <p:cNvPicPr>
            <a:picLocks noGrp="1" noChangeAspect="1"/>
          </p:cNvPicPr>
          <p:nvPr>
            <p:ph type="pic" sz="quarter" idx="10"/>
          </p:nvPr>
        </p:nvPicPr>
        <p:blipFill>
          <a:blip r:embed="rId2" cstate="screen">
            <a:extLst>
              <a:ext uri="{28A0092B-C50C-407E-A947-70E740481C1C}">
                <a14:useLocalDpi xmlns:a14="http://schemas.microsoft.com/office/drawing/2010/main" val="0"/>
              </a:ext>
            </a:extLst>
          </a:blip>
          <a:stretch>
            <a:fillRect/>
          </a:stretch>
        </p:blipFill>
        <p:spPr>
          <a:xfrm>
            <a:off x="441837" y="0"/>
            <a:ext cx="4572000" cy="6858000"/>
          </a:xfrm>
          <a:prstGeom prst="rect">
            <a:avLst/>
          </a:prstGeom>
        </p:spPr>
      </p:pic>
      <p:grpSp>
        <p:nvGrpSpPr>
          <p:cNvPr id="2" name="Ομάδα 1"/>
          <p:cNvGrpSpPr/>
          <p:nvPr/>
        </p:nvGrpSpPr>
        <p:grpSpPr>
          <a:xfrm>
            <a:off x="0" y="5831840"/>
            <a:ext cx="12192000" cy="607060"/>
            <a:chOff x="0" y="5831840"/>
            <a:chExt cx="12192000" cy="607060"/>
          </a:xfrm>
        </p:grpSpPr>
        <p:sp>
          <p:nvSpPr>
            <p:cNvPr id="5" name="Rectangle 4"/>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 name="Εικόνα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grpSp>
      <p:sp>
        <p:nvSpPr>
          <p:cNvPr id="11" name="Ορθογώνιο 10"/>
          <p:cNvSpPr/>
          <p:nvPr/>
        </p:nvSpPr>
        <p:spPr>
          <a:xfrm>
            <a:off x="5013837" y="5050820"/>
            <a:ext cx="7178163" cy="769441"/>
          </a:xfrm>
          <a:prstGeom prst="rect">
            <a:avLst/>
          </a:prstGeom>
        </p:spPr>
        <p:txBody>
          <a:bodyPr wrap="square">
            <a:spAutoFit/>
          </a:bodyPr>
          <a:lstStyle/>
          <a:p>
            <a:pPr algn="just"/>
            <a:r>
              <a:rPr lang="el-GR" sz="1100" b="1" dirty="0"/>
              <a:t>Πρωτόκολλο Πρόληψης, Ενδοσχολικής Βίας και  Εκφοβισμού (Ε.ΒΙ.Ε.)-ΥΠΑΙΘΑ</a:t>
            </a:r>
          </a:p>
          <a:p>
            <a:pPr algn="just"/>
            <a:r>
              <a:rPr lang="el-GR" sz="1100" dirty="0"/>
              <a:t>Αντωνίου Α.-Σ., </a:t>
            </a:r>
            <a:r>
              <a:rPr lang="el-GR" sz="1100" dirty="0" err="1"/>
              <a:t>Ασημόπουλος</a:t>
            </a:r>
            <a:r>
              <a:rPr lang="el-GR" sz="1100" dirty="0"/>
              <a:t> Χ., Γιαννοπούλου Ι., Γιαννούλης Γ., Κατσαρός Ι., Πάλλη Θ. &amp; </a:t>
            </a:r>
            <a:r>
              <a:rPr lang="el-GR" sz="1100" dirty="0" err="1"/>
              <a:t>Παπαστυλιανού</a:t>
            </a:r>
            <a:r>
              <a:rPr lang="el-GR" sz="1100" dirty="0"/>
              <a:t> Α. (2024). Πρωτόκολλο Πρόληψης Ενδοσχολικής Βίας και Εκφοβισμού (Ε.ΒΙ.Ε.). (</a:t>
            </a:r>
            <a:r>
              <a:rPr lang="el-GR" sz="1100" dirty="0" err="1"/>
              <a:t>Επιμ</a:t>
            </a:r>
            <a:r>
              <a:rPr lang="el-GR" sz="1100" dirty="0"/>
              <a:t>. Μαρούδας Η., Νικολόπουλος Β. &amp; </a:t>
            </a:r>
            <a:r>
              <a:rPr lang="el-GR" sz="1100" dirty="0" err="1"/>
              <a:t>Ρέντζη</a:t>
            </a:r>
            <a:r>
              <a:rPr lang="el-GR" sz="1100" dirty="0"/>
              <a:t> Α.). Υ.ΠΑΙ.Θ.Α.: Ψηφιακή εφαρμογή https://stop-bullying.gov.gr  Πρόσβαση: 14.06.2024</a:t>
            </a:r>
          </a:p>
        </p:txBody>
      </p:sp>
      <p:pic>
        <p:nvPicPr>
          <p:cNvPr id="13" name="Εικόνα 1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605381" y="5981040"/>
            <a:ext cx="1355743" cy="379608"/>
          </a:xfrm>
          <a:prstGeom prst="rect">
            <a:avLst/>
          </a:prstGeom>
        </p:spPr>
      </p:pic>
    </p:spTree>
    <p:extLst>
      <p:ext uri="{BB962C8B-B14F-4D97-AF65-F5344CB8AC3E}">
        <p14:creationId xmlns:p14="http://schemas.microsoft.com/office/powerpoint/2010/main" val="3633882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25142" y="1374194"/>
            <a:ext cx="5559553" cy="2862322"/>
          </a:xfrm>
          <a:prstGeom prst="rect">
            <a:avLst/>
          </a:prstGeom>
          <a:noFill/>
        </p:spPr>
        <p:txBody>
          <a:bodyPr wrap="square" rtlCol="0">
            <a:spAutoFit/>
          </a:bodyPr>
          <a:lstStyle/>
          <a:p>
            <a:r>
              <a:rPr lang="el-GR" b="1"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Σχολείο:</a:t>
            </a:r>
            <a:r>
              <a:rPr lang="el-GR" dirty="0">
                <a:latin typeface="+mj-lt"/>
                <a:ea typeface="Lato" panose="020F0502020204030203" pitchFamily="34" charset="0"/>
                <a:cs typeface="Lato" panose="020F0502020204030203" pitchFamily="34" charset="0"/>
              </a:rPr>
              <a:t> αφορά στην ηγεσία, στους/τις εκπαιδευτικούς, Ειδικό Βοηθητικό Προσωπικό-Ειδικό Εκπαιδευτικό Προσωπικό, παιδιά, τάξη/εις, περιβάλλον και σχέσεις</a:t>
            </a:r>
          </a:p>
          <a:p>
            <a:endParaRPr lang="el-GR" dirty="0">
              <a:latin typeface="+mj-lt"/>
              <a:ea typeface="Lato" panose="020F0502020204030203" pitchFamily="34" charset="0"/>
              <a:cs typeface="Lato" panose="020F0502020204030203" pitchFamily="34" charset="0"/>
            </a:endParaRPr>
          </a:p>
          <a:p>
            <a:r>
              <a:rPr lang="el-GR" b="1"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Οικογένεια:</a:t>
            </a:r>
            <a:r>
              <a:rPr lang="el-GR" dirty="0">
                <a:latin typeface="+mj-lt"/>
                <a:ea typeface="Lato" panose="020F0502020204030203" pitchFamily="34" charset="0"/>
                <a:cs typeface="Lato" panose="020F0502020204030203" pitchFamily="34" charset="0"/>
              </a:rPr>
              <a:t> γονείς, κηδεμόνες, σύλλογος γονέων και κηδεμόνων</a:t>
            </a:r>
          </a:p>
          <a:p>
            <a:endParaRPr lang="el-GR" dirty="0">
              <a:latin typeface="+mj-lt"/>
              <a:ea typeface="Lato" panose="020F0502020204030203" pitchFamily="34" charset="0"/>
              <a:cs typeface="Lato" panose="020F0502020204030203" pitchFamily="34" charset="0"/>
            </a:endParaRPr>
          </a:p>
          <a:p>
            <a:r>
              <a:rPr lang="el-GR" b="1"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Κοινότητα:</a:t>
            </a:r>
            <a:r>
              <a:rPr lang="el-GR" dirty="0">
                <a:latin typeface="+mj-lt"/>
                <a:ea typeface="Lato" panose="020F0502020204030203" pitchFamily="34" charset="0"/>
                <a:cs typeface="Lato" panose="020F0502020204030203" pitchFamily="34" charset="0"/>
              </a:rPr>
              <a:t> τοπική κοινωνία, υπηρεσίες και φορείς Δήμων, αρμόδιοι εμπλεκόμενοι φορείς, υποστηρικτικά δίκτυα, νομικό πλαίσιο κ.λπ. </a:t>
            </a:r>
          </a:p>
        </p:txBody>
      </p:sp>
      <p:pic>
        <p:nvPicPr>
          <p:cNvPr id="6" name="Εικόνα 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74221" y="279819"/>
            <a:ext cx="3230698" cy="851424"/>
          </a:xfrm>
          <a:prstGeom prst="rect">
            <a:avLst/>
          </a:prstGeom>
        </p:spPr>
      </p:pic>
      <p:grpSp>
        <p:nvGrpSpPr>
          <p:cNvPr id="7" name="Ομάδα 6"/>
          <p:cNvGrpSpPr/>
          <p:nvPr/>
        </p:nvGrpSpPr>
        <p:grpSpPr>
          <a:xfrm>
            <a:off x="0" y="5831840"/>
            <a:ext cx="12192000" cy="607060"/>
            <a:chOff x="0" y="5831840"/>
            <a:chExt cx="12192000" cy="607060"/>
          </a:xfrm>
        </p:grpSpPr>
        <p:sp>
          <p:nvSpPr>
            <p:cNvPr id="8" name="Rectangle 4"/>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 name="Εικόνα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grpSp>
      <p:sp>
        <p:nvSpPr>
          <p:cNvPr id="2" name="Ορθογώνιο 1"/>
          <p:cNvSpPr/>
          <p:nvPr/>
        </p:nvSpPr>
        <p:spPr>
          <a:xfrm>
            <a:off x="174221" y="4366571"/>
            <a:ext cx="7941079" cy="461665"/>
          </a:xfrm>
          <a:prstGeom prst="rect">
            <a:avLst/>
          </a:prstGeom>
        </p:spPr>
        <p:txBody>
          <a:bodyPr wrap="square">
            <a:spAutoFit/>
          </a:bodyPr>
          <a:lstStyle/>
          <a:p>
            <a:pPr algn="just"/>
            <a:r>
              <a:rPr lang="el-GR" sz="1200" dirty="0">
                <a:latin typeface="+mj-lt"/>
                <a:ea typeface="Lato" panose="020F0502020204030203" pitchFamily="34" charset="0"/>
                <a:cs typeface="Lato" panose="020F0502020204030203" pitchFamily="34" charset="0"/>
              </a:rPr>
              <a:t>(</a:t>
            </a:r>
            <a:r>
              <a:rPr lang="el-GR" sz="1200" dirty="0" err="1">
                <a:latin typeface="+mj-lt"/>
                <a:ea typeface="Lato" panose="020F0502020204030203" pitchFamily="34" charset="0"/>
                <a:cs typeface="Lato" panose="020F0502020204030203" pitchFamily="34" charset="0"/>
              </a:rPr>
              <a:t>Αρτινοπούλου</a:t>
            </a:r>
            <a:r>
              <a:rPr lang="el-GR" sz="1200" dirty="0">
                <a:latin typeface="+mj-lt"/>
                <a:ea typeface="Lato" panose="020F0502020204030203" pitchFamily="34" charset="0"/>
                <a:cs typeface="Lato" panose="020F0502020204030203" pitchFamily="34" charset="0"/>
              </a:rPr>
              <a:t>, </a:t>
            </a:r>
            <a:r>
              <a:rPr lang="el-GR" sz="1200" dirty="0" err="1">
                <a:latin typeface="+mj-lt"/>
                <a:ea typeface="Lato" panose="020F0502020204030203" pitchFamily="34" charset="0"/>
                <a:cs typeface="Lato" panose="020F0502020204030203" pitchFamily="34" charset="0"/>
              </a:rPr>
              <a:t>Μπαμπάλης</a:t>
            </a:r>
            <a:r>
              <a:rPr lang="el-GR" sz="1200" dirty="0">
                <a:latin typeface="+mj-lt"/>
                <a:ea typeface="Lato" panose="020F0502020204030203" pitchFamily="34" charset="0"/>
                <a:cs typeface="Lato" panose="020F0502020204030203" pitchFamily="34" charset="0"/>
              </a:rPr>
              <a:t>, </a:t>
            </a:r>
            <a:r>
              <a:rPr lang="el-GR" sz="1200" dirty="0" err="1">
                <a:latin typeface="+mj-lt"/>
                <a:ea typeface="Lato" panose="020F0502020204030203" pitchFamily="34" charset="0"/>
                <a:cs typeface="Lato" panose="020F0502020204030203" pitchFamily="34" charset="0"/>
              </a:rPr>
              <a:t>Τσώλη</a:t>
            </a:r>
            <a:r>
              <a:rPr lang="el-GR" sz="1200" dirty="0">
                <a:latin typeface="+mj-lt"/>
                <a:ea typeface="Lato" panose="020F0502020204030203" pitchFamily="34" charset="0"/>
                <a:cs typeface="Lato" panose="020F0502020204030203" pitchFamily="34" charset="0"/>
              </a:rPr>
              <a:t> &amp;  Νικολόπουλος, 2023; </a:t>
            </a:r>
            <a:r>
              <a:rPr lang="el-GR" sz="1200" dirty="0" err="1">
                <a:latin typeface="+mj-lt"/>
                <a:ea typeface="Lato" panose="020F0502020204030203" pitchFamily="34" charset="0"/>
                <a:cs typeface="Lato" panose="020F0502020204030203" pitchFamily="34" charset="0"/>
              </a:rPr>
              <a:t>Olweus</a:t>
            </a:r>
            <a:r>
              <a:rPr lang="el-GR" sz="1200" dirty="0">
                <a:latin typeface="+mj-lt"/>
                <a:ea typeface="Lato" panose="020F0502020204030203" pitchFamily="34" charset="0"/>
                <a:cs typeface="Lato" panose="020F0502020204030203" pitchFamily="34" charset="0"/>
              </a:rPr>
              <a:t>, 1993; </a:t>
            </a:r>
            <a:r>
              <a:rPr lang="el-GR" sz="1200" dirty="0" err="1">
                <a:latin typeface="+mj-lt"/>
                <a:ea typeface="Lato" panose="020F0502020204030203" pitchFamily="34" charset="0"/>
                <a:cs typeface="Lato" panose="020F0502020204030203" pitchFamily="34" charset="0"/>
              </a:rPr>
              <a:t>Bronfenbrenner</a:t>
            </a:r>
            <a:r>
              <a:rPr lang="el-GR" sz="1200" dirty="0">
                <a:latin typeface="+mj-lt"/>
                <a:ea typeface="Lato" panose="020F0502020204030203" pitchFamily="34" charset="0"/>
                <a:cs typeface="Lato" panose="020F0502020204030203" pitchFamily="34" charset="0"/>
              </a:rPr>
              <a:t> &amp; </a:t>
            </a:r>
            <a:r>
              <a:rPr lang="el-GR" sz="1200" dirty="0" err="1">
                <a:latin typeface="+mj-lt"/>
                <a:ea typeface="Lato" panose="020F0502020204030203" pitchFamily="34" charset="0"/>
                <a:cs typeface="Lato" panose="020F0502020204030203" pitchFamily="34" charset="0"/>
              </a:rPr>
              <a:t>Morris</a:t>
            </a:r>
            <a:r>
              <a:rPr lang="el-GR" sz="1200" dirty="0">
                <a:latin typeface="+mj-lt"/>
                <a:ea typeface="Lato" panose="020F0502020204030203" pitchFamily="34" charset="0"/>
                <a:cs typeface="Lato" panose="020F0502020204030203" pitchFamily="34" charset="0"/>
              </a:rPr>
              <a:t>, 2006; </a:t>
            </a:r>
            <a:r>
              <a:rPr lang="el-GR" sz="1200" dirty="0" err="1">
                <a:latin typeface="+mj-lt"/>
                <a:ea typeface="Lato" panose="020F0502020204030203" pitchFamily="34" charset="0"/>
                <a:cs typeface="Lato" panose="020F0502020204030203" pitchFamily="34" charset="0"/>
              </a:rPr>
              <a:t>Bronfenbrenner</a:t>
            </a:r>
            <a:r>
              <a:rPr lang="el-GR" sz="1200" dirty="0">
                <a:latin typeface="+mj-lt"/>
                <a:ea typeface="Lato" panose="020F0502020204030203" pitchFamily="34" charset="0"/>
                <a:cs typeface="Lato" panose="020F0502020204030203" pitchFamily="34" charset="0"/>
              </a:rPr>
              <a:t>, 1989).</a:t>
            </a:r>
            <a:endParaRPr lang="id-ID" sz="1200" dirty="0">
              <a:latin typeface="+mj-lt"/>
              <a:ea typeface="Lato" panose="020F0502020204030203" pitchFamily="34" charset="0"/>
              <a:cs typeface="Lato" panose="020F0502020204030203" pitchFamily="34" charset="0"/>
            </a:endParaRPr>
          </a:p>
        </p:txBody>
      </p:sp>
      <p:graphicFrame>
        <p:nvGraphicFramePr>
          <p:cNvPr id="3" name="Διάγραμμα 2"/>
          <p:cNvGraphicFramePr/>
          <p:nvPr>
            <p:extLst>
              <p:ext uri="{D42A27DB-BD31-4B8C-83A1-F6EECF244321}">
                <p14:modId xmlns:p14="http://schemas.microsoft.com/office/powerpoint/2010/main" val="1550910862"/>
              </p:ext>
            </p:extLst>
          </p:nvPr>
        </p:nvGraphicFramePr>
        <p:xfrm>
          <a:off x="6337300" y="3594"/>
          <a:ext cx="6330950" cy="48663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Εικόνα 9"/>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8605381" y="5981040"/>
            <a:ext cx="1355743" cy="379608"/>
          </a:xfrm>
          <a:prstGeom prst="rect">
            <a:avLst/>
          </a:prstGeom>
        </p:spPr>
      </p:pic>
    </p:spTree>
    <p:extLst>
      <p:ext uri="{BB962C8B-B14F-4D97-AF65-F5344CB8AC3E}">
        <p14:creationId xmlns:p14="http://schemas.microsoft.com/office/powerpoint/2010/main" val="2818860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pic>
        <p:nvPicPr>
          <p:cNvPr id="15" name="Θέση εικόνας 14" descr="Εικόνα που περιέχει απόδειξη, κείμενο, έδαφος, έπιπλα&#10;&#10;Περιγραφή που δημιουργήθηκε αυτόματα">
            <a:extLst>
              <a:ext uri="{FF2B5EF4-FFF2-40B4-BE49-F238E27FC236}">
                <a16:creationId xmlns:a16="http://schemas.microsoft.com/office/drawing/2014/main" id="{EE33BE15-B1F1-3771-BDBF-BBB8E4D3D01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val="0"/>
              </a:ext>
            </a:extLst>
          </a:blip>
          <a:srcRect/>
          <a:stretch>
            <a:fillRect/>
          </a:stretch>
        </p:blipFill>
        <p:spPr>
          <a:xfrm>
            <a:off x="0" y="0"/>
            <a:ext cx="4424083" cy="6858000"/>
          </a:xfrm>
          <a:prstGeom prst="rect">
            <a:avLst/>
          </a:prstGeom>
        </p:spPr>
      </p:pic>
      <p:sp>
        <p:nvSpPr>
          <p:cNvPr id="13" name="TextBox 12"/>
          <p:cNvSpPr txBox="1"/>
          <p:nvPr/>
        </p:nvSpPr>
        <p:spPr>
          <a:xfrm>
            <a:off x="5869890" y="4050974"/>
            <a:ext cx="4730861" cy="892552"/>
          </a:xfrm>
          <a:prstGeom prst="rect">
            <a:avLst/>
          </a:prstGeom>
          <a:noFill/>
        </p:spPr>
        <p:txBody>
          <a:bodyPr wrap="square" rtlCol="0">
            <a:spAutoFit/>
          </a:bodyPr>
          <a:lstStyle/>
          <a:p>
            <a:pPr algn="ctr"/>
            <a:r>
              <a:rPr lang="el-GR" sz="2000" b="1" dirty="0"/>
              <a:t>Οι παράμετροι της Ολιστικής Προσέγγισης </a:t>
            </a:r>
            <a:r>
              <a:rPr lang="el-GR" sz="1600" b="1" dirty="0"/>
              <a:t>Αντιμετώπισης της Ενδοσχολικής Βίας και του εκφοβισμού (Ε.ΒΙ.Ε.)</a:t>
            </a:r>
            <a:endParaRPr lang="en-US" sz="1600" b="1" dirty="0"/>
          </a:p>
        </p:txBody>
      </p:sp>
      <p:pic>
        <p:nvPicPr>
          <p:cNvPr id="6" name="Εικόνα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707969" y="349475"/>
            <a:ext cx="2466975" cy="650151"/>
          </a:xfrm>
          <a:prstGeom prst="rect">
            <a:avLst/>
          </a:prstGeom>
        </p:spPr>
      </p:pic>
      <p:pic>
        <p:nvPicPr>
          <p:cNvPr id="7" name="Εικόνα 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831042" y="2082605"/>
            <a:ext cx="4808555" cy="1346395"/>
          </a:xfrm>
          <a:prstGeom prst="rect">
            <a:avLst/>
          </a:prstGeom>
        </p:spPr>
      </p:pic>
    </p:spTree>
    <p:extLst>
      <p:ext uri="{BB962C8B-B14F-4D97-AF65-F5344CB8AC3E}">
        <p14:creationId xmlns:p14="http://schemas.microsoft.com/office/powerpoint/2010/main" val="1268213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269647"/>
            <a:ext cx="3883960" cy="4588353"/>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 name="Rectangle 3"/>
          <p:cNvSpPr/>
          <p:nvPr/>
        </p:nvSpPr>
        <p:spPr>
          <a:xfrm>
            <a:off x="122772" y="2440164"/>
            <a:ext cx="3776487" cy="3970318"/>
          </a:xfrm>
          <a:prstGeom prst="rect">
            <a:avLst/>
          </a:prstGeom>
        </p:spPr>
        <p:txBody>
          <a:bodyPr wrap="square">
            <a:spAutoFit/>
          </a:bodyPr>
          <a:lstStyle/>
          <a:p>
            <a:r>
              <a:rPr lang="el-GR" dirty="0">
                <a:solidFill>
                  <a:schemeClr val="bg1"/>
                </a:solidFill>
                <a:latin typeface="+mj-lt"/>
                <a:ea typeface="Lato" panose="020F0502020204030203" pitchFamily="34" charset="0"/>
                <a:cs typeface="Lato" panose="020F0502020204030203" pitchFamily="34" charset="0"/>
              </a:rPr>
              <a:t>Σύμφωνα με πρόσφατες έρευνες, η ανάγκη για </a:t>
            </a:r>
            <a:r>
              <a:rPr lang="el-GR" b="1" dirty="0">
                <a:solidFill>
                  <a:schemeClr val="bg1"/>
                </a:solidFill>
                <a:latin typeface="+mj-lt"/>
                <a:ea typeface="Lato" panose="020F0502020204030203" pitchFamily="34" charset="0"/>
                <a:cs typeface="Lato" panose="020F0502020204030203" pitchFamily="34" charset="0"/>
              </a:rPr>
              <a:t>εκπαιδευτικά προγράμματα ευαισθητοποίησης και ενδυνάμωσης </a:t>
            </a:r>
            <a:r>
              <a:rPr lang="el-GR" dirty="0">
                <a:solidFill>
                  <a:schemeClr val="bg1"/>
                </a:solidFill>
                <a:latin typeface="+mj-lt"/>
                <a:ea typeface="Lato" panose="020F0502020204030203" pitchFamily="34" charset="0"/>
                <a:cs typeface="Lato" panose="020F0502020204030203" pitchFamily="34" charset="0"/>
              </a:rPr>
              <a:t>στο πλαίσιο της αντιμετώπισης της ενδοσχολικής βίας και του εκφοβισμού αναδεικνύεται ως απαραίτητη. </a:t>
            </a:r>
          </a:p>
          <a:p>
            <a:endParaRPr lang="el-GR" dirty="0">
              <a:solidFill>
                <a:schemeClr val="bg1"/>
              </a:solidFill>
              <a:latin typeface="+mj-lt"/>
              <a:ea typeface="Lato" panose="020F0502020204030203" pitchFamily="34" charset="0"/>
              <a:cs typeface="Lato" panose="020F0502020204030203" pitchFamily="34" charset="0"/>
            </a:endParaRPr>
          </a:p>
          <a:p>
            <a:r>
              <a:rPr lang="el-GR" dirty="0">
                <a:solidFill>
                  <a:schemeClr val="bg1"/>
                </a:solidFill>
                <a:latin typeface="+mj-lt"/>
                <a:ea typeface="Lato" panose="020F0502020204030203" pitchFamily="34" charset="0"/>
                <a:cs typeface="Lato" panose="020F0502020204030203" pitchFamily="34" charset="0"/>
              </a:rPr>
              <a:t>Τα προγράμματα αυτά στοχεύουν στη δημιουργία αξιών σεβασμού και αλληλεγγύης, </a:t>
            </a:r>
            <a:r>
              <a:rPr lang="el-GR" b="1" dirty="0">
                <a:solidFill>
                  <a:schemeClr val="bg1"/>
                </a:solidFill>
                <a:latin typeface="+mj-lt"/>
                <a:ea typeface="Lato" panose="020F0502020204030203" pitchFamily="34" charset="0"/>
                <a:cs typeface="Lato" panose="020F0502020204030203" pitchFamily="34" charset="0"/>
              </a:rPr>
              <a:t>ενθαρρύνοντας την αποδοχή της διαφορετικότητας και την ενεργή συμμετοχή των μαθητών/-τριών</a:t>
            </a:r>
            <a:r>
              <a:rPr lang="el-GR" dirty="0">
                <a:solidFill>
                  <a:schemeClr val="bg1"/>
                </a:solidFill>
                <a:latin typeface="+mj-lt"/>
                <a:ea typeface="Lato" panose="020F0502020204030203" pitchFamily="34" charset="0"/>
                <a:cs typeface="Lato" panose="020F0502020204030203" pitchFamily="34" charset="0"/>
              </a:rPr>
              <a:t> στη σχολική κοινότητα.</a:t>
            </a:r>
            <a:endParaRPr lang="id-ID" dirty="0">
              <a:solidFill>
                <a:schemeClr val="bg1"/>
              </a:solidFill>
              <a:latin typeface="+mj-lt"/>
              <a:ea typeface="Lato" panose="020F0502020204030203" pitchFamily="34" charset="0"/>
              <a:cs typeface="Lato" panose="020F0502020204030203" pitchFamily="34" charset="0"/>
            </a:endParaRPr>
          </a:p>
        </p:txBody>
      </p:sp>
      <p:sp>
        <p:nvSpPr>
          <p:cNvPr id="6" name="TextBox 5"/>
          <p:cNvSpPr txBox="1"/>
          <p:nvPr/>
        </p:nvSpPr>
        <p:spPr>
          <a:xfrm>
            <a:off x="7749856" y="2269647"/>
            <a:ext cx="3046027" cy="523220"/>
          </a:xfrm>
          <a:prstGeom prst="rect">
            <a:avLst/>
          </a:prstGeom>
          <a:noFill/>
        </p:spPr>
        <p:txBody>
          <a:bodyPr wrap="none" rtlCol="0">
            <a:spAutoFit/>
          </a:bodyPr>
          <a:lstStyle/>
          <a:p>
            <a:r>
              <a:rPr lang="id-ID" sz="2800" spc="300" dirty="0">
                <a:solidFill>
                  <a:schemeClr val="bg1"/>
                </a:solidFill>
                <a:latin typeface="Lato Heavy" panose="020F0502020204030203" pitchFamily="34" charset="0"/>
                <a:ea typeface="Lato Heavy" panose="020F0502020204030203" pitchFamily="34" charset="0"/>
                <a:cs typeface="Lato Heavy" panose="020F0502020204030203" pitchFamily="34" charset="0"/>
              </a:rPr>
              <a:t>THE BOOK OF</a:t>
            </a:r>
          </a:p>
        </p:txBody>
      </p:sp>
      <p:pic>
        <p:nvPicPr>
          <p:cNvPr id="12" name="Θέση εικόνας 11"/>
          <p:cNvPicPr>
            <a:picLocks noGrp="1" noChangeAspect="1"/>
          </p:cNvPicPr>
          <p:nvPr>
            <p:ph type="pic" sz="quarter" idx="10"/>
          </p:nvPr>
        </p:nvPicPr>
        <p:blipFill>
          <a:blip r:embed="rId2" cstate="screen">
            <a:extLst>
              <a:ext uri="{28A0092B-C50C-407E-A947-70E740481C1C}">
                <a14:useLocalDpi xmlns:a14="http://schemas.microsoft.com/office/drawing/2010/main" val="0"/>
              </a:ext>
            </a:extLst>
          </a:blip>
          <a:srcRect/>
          <a:stretch>
            <a:fillRect/>
          </a:stretch>
        </p:blipFill>
        <p:spPr>
          <a:prstGeom prst="rect">
            <a:avLst/>
          </a:prstGeom>
        </p:spPr>
      </p:pic>
      <p:grpSp>
        <p:nvGrpSpPr>
          <p:cNvPr id="2" name="Ομάδα 1"/>
          <p:cNvGrpSpPr/>
          <p:nvPr/>
        </p:nvGrpSpPr>
        <p:grpSpPr>
          <a:xfrm>
            <a:off x="7508192" y="315518"/>
            <a:ext cx="4683808" cy="1718429"/>
            <a:chOff x="7508192" y="1634372"/>
            <a:chExt cx="4683808" cy="1718429"/>
          </a:xfrm>
        </p:grpSpPr>
        <p:sp>
          <p:nvSpPr>
            <p:cNvPr id="9" name="Rectangle 8"/>
            <p:cNvSpPr/>
            <p:nvPr/>
          </p:nvSpPr>
          <p:spPr>
            <a:xfrm>
              <a:off x="7508192" y="1634372"/>
              <a:ext cx="4683808" cy="1718429"/>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7635792" y="1754922"/>
              <a:ext cx="4296483" cy="1477328"/>
            </a:xfrm>
            <a:prstGeom prst="rect">
              <a:avLst/>
            </a:prstGeom>
            <a:noFill/>
          </p:spPr>
          <p:txBody>
            <a:bodyPr wrap="square" rtlCol="0">
              <a:spAutoFit/>
            </a:bodyPr>
            <a:lstStyle/>
            <a:p>
              <a:r>
                <a:rPr lang="el-GR" sz="3000" dirty="0">
                  <a:solidFill>
                    <a:schemeClr val="bg1"/>
                  </a:solidFill>
                  <a:latin typeface="+mj-lt"/>
                  <a:ea typeface="Lato Heavy" panose="020F0502020204030203" pitchFamily="34" charset="0"/>
                  <a:cs typeface="Arial" panose="020B0604020202020204" pitchFamily="34" charset="0"/>
                </a:rPr>
                <a:t> </a:t>
              </a:r>
              <a:r>
                <a:rPr lang="el-GR" sz="3000" u="sng" dirty="0">
                  <a:solidFill>
                    <a:schemeClr val="bg1"/>
                  </a:solidFill>
                  <a:latin typeface="+mj-lt"/>
                  <a:ea typeface="Lato Heavy" panose="020F0502020204030203" pitchFamily="34" charset="0"/>
                  <a:cs typeface="Arial" panose="020B0604020202020204" pitchFamily="34" charset="0"/>
                </a:rPr>
                <a:t>Πρακτικές προσέγγισης της Ε.ΒΙ.Ε. </a:t>
              </a:r>
              <a:r>
                <a:rPr lang="el-GR" sz="3000" dirty="0">
                  <a:solidFill>
                    <a:schemeClr val="bg1"/>
                  </a:solidFill>
                  <a:latin typeface="+mj-lt"/>
                  <a:ea typeface="Lato Heavy" panose="020F0502020204030203" pitchFamily="34" charset="0"/>
                  <a:cs typeface="Arial" panose="020B0604020202020204" pitchFamily="34" charset="0"/>
                </a:rPr>
                <a:t>υπό το πρίσμα της ολιστικής οπτικής</a:t>
              </a:r>
              <a:endParaRPr lang="id-ID" sz="3000" dirty="0">
                <a:solidFill>
                  <a:schemeClr val="bg1"/>
                </a:solidFill>
                <a:latin typeface="+mj-lt"/>
                <a:ea typeface="Lato Heavy" panose="020F0502020204030203" pitchFamily="34" charset="0"/>
                <a:cs typeface="Arial" panose="020B0604020202020204" pitchFamily="34" charset="0"/>
              </a:endParaRPr>
            </a:p>
          </p:txBody>
        </p:sp>
      </p:grpSp>
      <p:pic>
        <p:nvPicPr>
          <p:cNvPr id="13" name="Εικόνα 1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7599" y="432338"/>
            <a:ext cx="1693417" cy="446286"/>
          </a:xfrm>
          <a:prstGeom prst="rect">
            <a:avLst/>
          </a:prstGeom>
        </p:spPr>
      </p:pic>
      <p:sp>
        <p:nvSpPr>
          <p:cNvPr id="3" name="Ορθογώνιο 2"/>
          <p:cNvSpPr/>
          <p:nvPr/>
        </p:nvSpPr>
        <p:spPr>
          <a:xfrm>
            <a:off x="8724348" y="4563822"/>
            <a:ext cx="3344883" cy="1323439"/>
          </a:xfrm>
          <a:prstGeom prst="rect">
            <a:avLst/>
          </a:prstGeom>
        </p:spPr>
        <p:txBody>
          <a:bodyPr wrap="square">
            <a:spAutoFit/>
          </a:bodyPr>
          <a:lstStyle/>
          <a:p>
            <a:r>
              <a:rPr lang="el-GR" sz="2000" b="1" dirty="0">
                <a:effectLst>
                  <a:outerShdw blurRad="38100" dist="38100" dir="2700000" algn="tl">
                    <a:srgbClr val="000000">
                      <a:alpha val="43137"/>
                    </a:srgbClr>
                  </a:outerShdw>
                </a:effectLst>
                <a:latin typeface="+mj-lt"/>
              </a:rPr>
              <a:t>1. Πρόληψη της Ε.ΒΙ.Ε.</a:t>
            </a:r>
          </a:p>
          <a:p>
            <a:r>
              <a:rPr lang="el-GR" sz="2000" b="1" dirty="0">
                <a:effectLst>
                  <a:outerShdw blurRad="38100" dist="38100" dir="2700000" algn="tl">
                    <a:srgbClr val="000000">
                      <a:alpha val="43137"/>
                    </a:srgbClr>
                  </a:outerShdw>
                </a:effectLst>
                <a:latin typeface="+mj-lt"/>
              </a:rPr>
              <a:t>2. Ανίχνευση και παρέμβαση σε πρώιμο στάδιο</a:t>
            </a:r>
          </a:p>
          <a:p>
            <a:r>
              <a:rPr lang="el-GR" sz="2000" b="1" dirty="0">
                <a:effectLst>
                  <a:outerShdw blurRad="38100" dist="38100" dir="2700000" algn="tl">
                    <a:srgbClr val="000000">
                      <a:alpha val="43137"/>
                    </a:srgbClr>
                  </a:outerShdw>
                </a:effectLst>
                <a:latin typeface="+mj-lt"/>
              </a:rPr>
              <a:t>3. Αντιμετώπιση της Ε.ΒΙ.Ε.</a:t>
            </a:r>
          </a:p>
        </p:txBody>
      </p:sp>
      <p:sp>
        <p:nvSpPr>
          <p:cNvPr id="11" name="Ορθογώνιο 10"/>
          <p:cNvSpPr/>
          <p:nvPr/>
        </p:nvSpPr>
        <p:spPr>
          <a:xfrm>
            <a:off x="8308043" y="2269647"/>
            <a:ext cx="3865896" cy="1446550"/>
          </a:xfrm>
          <a:prstGeom prst="rect">
            <a:avLst/>
          </a:prstGeom>
        </p:spPr>
        <p:txBody>
          <a:bodyPr wrap="square">
            <a:spAutoFit/>
          </a:bodyPr>
          <a:lstStyle/>
          <a:p>
            <a:pPr algn="just"/>
            <a:r>
              <a:rPr lang="el-GR" sz="1100" dirty="0"/>
              <a:t>(</a:t>
            </a:r>
            <a:r>
              <a:rPr lang="el-GR" sz="1100" b="1" dirty="0"/>
              <a:t>Πρωτόκολλο Πρόληψης Ενδοσχολικής Βίας και  Εκφοβισμού (Ε.ΒΙ.Ε.</a:t>
            </a:r>
            <a:r>
              <a:rPr lang="el-GR" sz="1100" dirty="0"/>
              <a:t>)-ΥΠΑΙΘΑ</a:t>
            </a:r>
          </a:p>
          <a:p>
            <a:pPr algn="just"/>
            <a:r>
              <a:rPr lang="el-GR" sz="1100" dirty="0"/>
              <a:t>Αντωνίου Α.-Σ., </a:t>
            </a:r>
            <a:r>
              <a:rPr lang="el-GR" sz="1100" dirty="0" err="1"/>
              <a:t>Ασημόπουλος</a:t>
            </a:r>
            <a:r>
              <a:rPr lang="el-GR" sz="1100" dirty="0"/>
              <a:t> Χ., Γιαννοπούλου Ι., Γιαννούλης Γ., Κατσαρός Ι., Πάλλη Θ. &amp; </a:t>
            </a:r>
            <a:r>
              <a:rPr lang="el-GR" sz="1100" dirty="0" err="1"/>
              <a:t>Παπαστυλιανού</a:t>
            </a:r>
            <a:r>
              <a:rPr lang="el-GR" sz="1100" dirty="0"/>
              <a:t> Α. (2024). Πρωτόκολλο Πρόληψης Ενδοσχολικής Βίας και Εκφοβισμού (Ε.ΒΙ.Ε.). (</a:t>
            </a:r>
            <a:r>
              <a:rPr lang="el-GR" sz="1100" dirty="0" err="1"/>
              <a:t>Επιμ</a:t>
            </a:r>
            <a:r>
              <a:rPr lang="el-GR" sz="1100" dirty="0"/>
              <a:t>. Μαρούδας Η., Νικολόπουλος Β. &amp; </a:t>
            </a:r>
            <a:r>
              <a:rPr lang="el-GR" sz="1100" dirty="0" err="1"/>
              <a:t>Ρέντζη</a:t>
            </a:r>
            <a:r>
              <a:rPr lang="el-GR" sz="1100" dirty="0"/>
              <a:t> Α.). Υ.ΠΑΙ.Θ.Α.: Ψηφιακή εφαρμογή https://stop-bullying.gov.gr  Πρόσβαση: 14.06.2024)</a:t>
            </a:r>
          </a:p>
        </p:txBody>
      </p:sp>
      <p:pic>
        <p:nvPicPr>
          <p:cNvPr id="14" name="Εικόνα 1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576532" y="6355278"/>
            <a:ext cx="1355743" cy="379608"/>
          </a:xfrm>
          <a:prstGeom prst="rect">
            <a:avLst/>
          </a:prstGeom>
        </p:spPr>
      </p:pic>
    </p:spTree>
    <p:extLst>
      <p:ext uri="{BB962C8B-B14F-4D97-AF65-F5344CB8AC3E}">
        <p14:creationId xmlns:p14="http://schemas.microsoft.com/office/powerpoint/2010/main" val="57540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367792" y="1361707"/>
            <a:ext cx="5310265" cy="1610093"/>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3"/>
          <p:cNvSpPr/>
          <p:nvPr/>
        </p:nvSpPr>
        <p:spPr>
          <a:xfrm>
            <a:off x="904875" y="3718679"/>
            <a:ext cx="6600825" cy="3139321"/>
          </a:xfrm>
          <a:prstGeom prst="rect">
            <a:avLst/>
          </a:prstGeom>
        </p:spPr>
        <p:txBody>
          <a:bodyPr wrap="square">
            <a:spAutoFit/>
          </a:bodyPr>
          <a:lstStyle/>
          <a:p>
            <a:pPr algn="r"/>
            <a:r>
              <a:rPr lang="el-GR" dirty="0">
                <a:latin typeface="+mj-lt"/>
                <a:ea typeface="Lato" panose="020F0502020204030203" pitchFamily="34" charset="0"/>
                <a:cs typeface="Lato" panose="020F0502020204030203" pitchFamily="34" charset="0"/>
              </a:rPr>
              <a:t>Βασικό σημείο αποτελεί η ανάγκη να </a:t>
            </a:r>
            <a:r>
              <a:rPr lang="el-GR" b="1" dirty="0">
                <a:latin typeface="+mj-lt"/>
                <a:ea typeface="Lato" panose="020F0502020204030203" pitchFamily="34" charset="0"/>
                <a:cs typeface="Lato" panose="020F0502020204030203" pitchFamily="34" charset="0"/>
              </a:rPr>
              <a:t>ενθαρρυνθεί η ενεργή συμμετοχή των μαθητών/-τριών σε προγράμματα ευαισθητοποίησης και </a:t>
            </a:r>
            <a:r>
              <a:rPr lang="el-GR" b="1" dirty="0" err="1">
                <a:latin typeface="+mj-lt"/>
                <a:ea typeface="Lato" panose="020F0502020204030203" pitchFamily="34" charset="0"/>
                <a:cs typeface="Lato" panose="020F0502020204030203" pitchFamily="34" charset="0"/>
              </a:rPr>
              <a:t>αυτοαποτελεσματικότητας</a:t>
            </a:r>
            <a:r>
              <a:rPr lang="el-GR" dirty="0">
                <a:latin typeface="+mj-lt"/>
                <a:ea typeface="Lato" panose="020F0502020204030203" pitchFamily="34" charset="0"/>
                <a:cs typeface="Lato" panose="020F0502020204030203" pitchFamily="34" charset="0"/>
              </a:rPr>
              <a:t>, συμβάλλοντας έτσι στην πρόληψη της βίας και του εκφοβισμού στο σχολικό περιβάλλον. </a:t>
            </a:r>
          </a:p>
          <a:p>
            <a:pPr algn="r"/>
            <a:endParaRPr lang="el-GR" dirty="0">
              <a:latin typeface="+mj-lt"/>
              <a:ea typeface="Lato" panose="020F0502020204030203" pitchFamily="34" charset="0"/>
              <a:cs typeface="Lato" panose="020F0502020204030203" pitchFamily="34" charset="0"/>
            </a:endParaRPr>
          </a:p>
          <a:p>
            <a:pPr algn="r"/>
            <a:r>
              <a:rPr lang="el-GR" dirty="0">
                <a:latin typeface="+mj-lt"/>
                <a:ea typeface="Lato" panose="020F0502020204030203" pitchFamily="34" charset="0"/>
                <a:cs typeface="Lato" panose="020F0502020204030203" pitchFamily="34" charset="0"/>
              </a:rPr>
              <a:t>Η προώθηση αξιών </a:t>
            </a:r>
            <a:r>
              <a:rPr lang="el-GR" b="1" dirty="0">
                <a:latin typeface="+mj-lt"/>
                <a:ea typeface="Lato" panose="020F0502020204030203" pitchFamily="34" charset="0"/>
                <a:cs typeface="Lato" panose="020F0502020204030203" pitchFamily="34" charset="0"/>
              </a:rPr>
              <a:t>σεβασμού, αλληλεγγύης </a:t>
            </a:r>
            <a:r>
              <a:rPr lang="el-GR" dirty="0">
                <a:latin typeface="+mj-lt"/>
                <a:ea typeface="Lato" panose="020F0502020204030203" pitchFamily="34" charset="0"/>
                <a:cs typeface="Lato" panose="020F0502020204030203" pitchFamily="34" charset="0"/>
              </a:rPr>
              <a:t>και </a:t>
            </a:r>
            <a:r>
              <a:rPr lang="el-GR" b="1" dirty="0">
                <a:latin typeface="+mj-lt"/>
                <a:ea typeface="Lato" panose="020F0502020204030203" pitchFamily="34" charset="0"/>
                <a:cs typeface="Lato" panose="020F0502020204030203" pitchFamily="34" charset="0"/>
              </a:rPr>
              <a:t>αποδοχής της διαφορετικότητας</a:t>
            </a:r>
            <a:r>
              <a:rPr lang="el-GR" dirty="0">
                <a:latin typeface="+mj-lt"/>
                <a:ea typeface="Lato" panose="020F0502020204030203" pitchFamily="34" charset="0"/>
                <a:cs typeface="Lato" panose="020F0502020204030203" pitchFamily="34" charset="0"/>
              </a:rPr>
              <a:t>, αποτελούν θεμέλιο πυλώνα για την ουσιαστική αντιμετώπιση των προβλημάτων συμπεριφοράς στο σχολείο, ενισχύοντας το κλίμα συνεργασίας και εμπιστοσύνης μεταξύ των μαθητών/-τριών και του εκπαιδευτικού προσωπικού </a:t>
            </a:r>
          </a:p>
          <a:p>
            <a:pPr algn="r"/>
            <a:r>
              <a:rPr lang="el-GR" sz="1500" dirty="0">
                <a:latin typeface="+mj-lt"/>
                <a:ea typeface="Lato" panose="020F0502020204030203" pitchFamily="34" charset="0"/>
                <a:cs typeface="Lato" panose="020F0502020204030203" pitchFamily="34" charset="0"/>
              </a:rPr>
              <a:t>(Κατσαντώνης </a:t>
            </a:r>
            <a:r>
              <a:rPr lang="el-GR" sz="1500" dirty="0" err="1">
                <a:latin typeface="+mj-lt"/>
                <a:ea typeface="Lato" panose="020F0502020204030203" pitchFamily="34" charset="0"/>
                <a:cs typeface="Lato" panose="020F0502020204030203" pitchFamily="34" charset="0"/>
              </a:rPr>
              <a:t>et</a:t>
            </a:r>
            <a:r>
              <a:rPr lang="el-GR" sz="1500" dirty="0">
                <a:latin typeface="+mj-lt"/>
                <a:ea typeface="Lato" panose="020F0502020204030203" pitchFamily="34" charset="0"/>
                <a:cs typeface="Lato" panose="020F0502020204030203" pitchFamily="34" charset="0"/>
              </a:rPr>
              <a:t> </a:t>
            </a:r>
            <a:r>
              <a:rPr lang="el-GR" sz="1500" dirty="0" err="1">
                <a:latin typeface="+mj-lt"/>
                <a:ea typeface="Lato" panose="020F0502020204030203" pitchFamily="34" charset="0"/>
                <a:cs typeface="Lato" panose="020F0502020204030203" pitchFamily="34" charset="0"/>
              </a:rPr>
              <a:t>al</a:t>
            </a:r>
            <a:r>
              <a:rPr lang="el-GR" sz="1500" dirty="0">
                <a:latin typeface="+mj-lt"/>
                <a:ea typeface="Lato" panose="020F0502020204030203" pitchFamily="34" charset="0"/>
                <a:cs typeface="Lato" panose="020F0502020204030203" pitchFamily="34" charset="0"/>
              </a:rPr>
              <a:t>., 2021)</a:t>
            </a:r>
            <a:r>
              <a:rPr lang="el-GR" dirty="0">
                <a:latin typeface="+mj-lt"/>
                <a:ea typeface="Lato" panose="020F0502020204030203" pitchFamily="34" charset="0"/>
                <a:cs typeface="Lato" panose="020F0502020204030203" pitchFamily="34" charset="0"/>
              </a:rPr>
              <a:t> </a:t>
            </a:r>
          </a:p>
        </p:txBody>
      </p:sp>
      <p:cxnSp>
        <p:nvCxnSpPr>
          <p:cNvPr id="6" name="Straight Connector 5"/>
          <p:cNvCxnSpPr/>
          <p:nvPr/>
        </p:nvCxnSpPr>
        <p:spPr>
          <a:xfrm>
            <a:off x="4925679" y="3257924"/>
            <a:ext cx="73113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pic>
        <p:nvPicPr>
          <p:cNvPr id="3" name="Θέση εικόνας 2"/>
          <p:cNvPicPr>
            <a:picLocks noGrp="1" noChangeAspect="1"/>
          </p:cNvPicPr>
          <p:nvPr>
            <p:ph type="pic" sz="quarter" idx="10"/>
          </p:nvPr>
        </p:nvPicPr>
        <p:blipFill>
          <a:blip r:embed="rId2" cstate="screen">
            <a:extLst>
              <a:ext uri="{28A0092B-C50C-407E-A947-70E740481C1C}">
                <a14:useLocalDpi xmlns:a14="http://schemas.microsoft.com/office/drawing/2010/main" val="0"/>
              </a:ext>
            </a:extLst>
          </a:blip>
          <a:srcRect/>
          <a:stretch>
            <a:fillRect/>
          </a:stretch>
        </p:blipFill>
        <p:spPr/>
      </p:pic>
      <p:pic>
        <p:nvPicPr>
          <p:cNvPr id="11" name="Εικόνα 1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7599" y="432338"/>
            <a:ext cx="1693417" cy="446286"/>
          </a:xfrm>
          <a:prstGeom prst="rect">
            <a:avLst/>
          </a:prstGeom>
        </p:spPr>
      </p:pic>
      <p:sp>
        <p:nvSpPr>
          <p:cNvPr id="2" name="Ορθογώνιο 1"/>
          <p:cNvSpPr/>
          <p:nvPr/>
        </p:nvSpPr>
        <p:spPr>
          <a:xfrm>
            <a:off x="2613949" y="1361707"/>
            <a:ext cx="4623459" cy="1400383"/>
          </a:xfrm>
          <a:prstGeom prst="rect">
            <a:avLst/>
          </a:prstGeom>
        </p:spPr>
        <p:txBody>
          <a:bodyPr wrap="square">
            <a:spAutoFit/>
          </a:bodyPr>
          <a:lstStyle/>
          <a:p>
            <a:endParaRPr lang="el-GR" sz="2500" b="1" dirty="0">
              <a:effectLst>
                <a:outerShdw blurRad="38100" dist="38100" dir="2700000" algn="tl">
                  <a:srgbClr val="000000">
                    <a:alpha val="43137"/>
                  </a:srgbClr>
                </a:outerShdw>
              </a:effectLst>
            </a:endParaRPr>
          </a:p>
          <a:p>
            <a:r>
              <a:rPr lang="el-GR" sz="2000" b="1" dirty="0">
                <a:solidFill>
                  <a:schemeClr val="bg1"/>
                </a:solidFill>
              </a:rPr>
              <a:t>1. Πρόληψη της Ε.ΒΙ.Ε.</a:t>
            </a:r>
          </a:p>
          <a:p>
            <a:r>
              <a:rPr lang="el-GR" sz="2000" b="1" dirty="0">
                <a:solidFill>
                  <a:schemeClr val="bg1"/>
                </a:solidFill>
              </a:rPr>
              <a:t>Εκπαιδευτικά προγράμματα ευαισθητοποίησης και ενδυνάμωσης</a:t>
            </a:r>
          </a:p>
        </p:txBody>
      </p:sp>
      <p:pic>
        <p:nvPicPr>
          <p:cNvPr id="12" name="Εικόνα 11"/>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183351" y="6369229"/>
            <a:ext cx="1355743" cy="379608"/>
          </a:xfrm>
          <a:prstGeom prst="rect">
            <a:avLst/>
          </a:prstGeom>
        </p:spPr>
      </p:pic>
    </p:spTree>
    <p:extLst>
      <p:ext uri="{BB962C8B-B14F-4D97-AF65-F5344CB8AC3E}">
        <p14:creationId xmlns:p14="http://schemas.microsoft.com/office/powerpoint/2010/main" val="977616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620000" y="0"/>
            <a:ext cx="4572000" cy="6858000"/>
          </a:xfrm>
          <a:prstGeom prst="rect">
            <a:avLst/>
          </a:prstGeom>
        </p:spPr>
      </p:pic>
      <p:sp>
        <p:nvSpPr>
          <p:cNvPr id="13" name="TextBox 12"/>
          <p:cNvSpPr txBox="1"/>
          <p:nvPr/>
        </p:nvSpPr>
        <p:spPr>
          <a:xfrm>
            <a:off x="312571" y="1443841"/>
            <a:ext cx="6994858" cy="3416320"/>
          </a:xfrm>
          <a:prstGeom prst="rect">
            <a:avLst/>
          </a:prstGeom>
          <a:noFill/>
        </p:spPr>
        <p:txBody>
          <a:bodyPr wrap="square" rtlCol="0">
            <a:spAutoFit/>
          </a:bodyPr>
          <a:lstStyle/>
          <a:p>
            <a:r>
              <a:rPr lang="el-GR" dirty="0">
                <a:latin typeface="+mj-lt"/>
              </a:rPr>
              <a:t>Μέσω </a:t>
            </a:r>
          </a:p>
          <a:p>
            <a:pPr marL="285750" indent="-285750">
              <a:buFont typeface="Arial" panose="020B0604020202020204" pitchFamily="34" charset="0"/>
              <a:buChar char="•"/>
            </a:pPr>
            <a:r>
              <a:rPr lang="el-GR" b="1" dirty="0">
                <a:latin typeface="+mj-lt"/>
              </a:rPr>
              <a:t>της ενίσχυσης των δεξιοτήτων επικοινωνίας </a:t>
            </a:r>
          </a:p>
          <a:p>
            <a:pPr marL="285750" indent="-285750">
              <a:buFont typeface="Arial" panose="020B0604020202020204" pitchFamily="34" charset="0"/>
              <a:buChar char="•"/>
            </a:pPr>
            <a:r>
              <a:rPr lang="el-GR" b="1" dirty="0">
                <a:latin typeface="+mj-lt"/>
              </a:rPr>
              <a:t>ανάλυσης των συγκρούσεων </a:t>
            </a:r>
          </a:p>
          <a:p>
            <a:pPr marL="285750" indent="-285750">
              <a:buFont typeface="Arial" panose="020B0604020202020204" pitchFamily="34" charset="0"/>
              <a:buChar char="•"/>
            </a:pPr>
            <a:r>
              <a:rPr lang="el-GR" b="1" dirty="0">
                <a:latin typeface="+mj-lt"/>
              </a:rPr>
              <a:t>ικανότητας διαχείρισης των συναισθημάτων</a:t>
            </a:r>
          </a:p>
          <a:p>
            <a:r>
              <a:rPr lang="el-GR" dirty="0">
                <a:latin typeface="+mj-lt"/>
              </a:rPr>
              <a:t>επιτυγχάνεται μια πιο βιώσιμη και υγιής προσέγγιση στον αγώνα ενάντια στην ενδοσχολική βία και τον εκφοβισμό (</a:t>
            </a:r>
            <a:r>
              <a:rPr lang="el-GR" dirty="0" err="1">
                <a:latin typeface="+mj-lt"/>
              </a:rPr>
              <a:t>Βρύζας</a:t>
            </a:r>
            <a:r>
              <a:rPr lang="el-GR" dirty="0">
                <a:latin typeface="+mj-lt"/>
              </a:rPr>
              <a:t>, 2022; </a:t>
            </a:r>
            <a:r>
              <a:rPr lang="el-GR" dirty="0" err="1">
                <a:latin typeface="+mj-lt"/>
              </a:rPr>
              <a:t>Ζερέ</a:t>
            </a:r>
            <a:r>
              <a:rPr lang="el-GR" dirty="0">
                <a:latin typeface="+mj-lt"/>
              </a:rPr>
              <a:t>, 2022).</a:t>
            </a:r>
          </a:p>
          <a:p>
            <a:endParaRPr lang="en-US" dirty="0">
              <a:latin typeface="+mj-lt"/>
              <a:ea typeface="Lato" panose="020F0502020204030203" pitchFamily="34" charset="0"/>
              <a:cs typeface="Lato" panose="020F0502020204030203" pitchFamily="34" charset="0"/>
            </a:endParaRPr>
          </a:p>
          <a:p>
            <a:r>
              <a:rPr lang="el-GR" dirty="0">
                <a:latin typeface="+mj-lt"/>
                <a:ea typeface="Lato" panose="020F0502020204030203" pitchFamily="34" charset="0"/>
                <a:cs typeface="Lato" panose="020F0502020204030203" pitchFamily="34" charset="0"/>
              </a:rPr>
              <a:t>Σημαντικό ρόλο παίζουν </a:t>
            </a:r>
          </a:p>
          <a:p>
            <a:pPr marL="285750" indent="-285750">
              <a:buFont typeface="Arial" panose="020B0604020202020204" pitchFamily="34" charset="0"/>
              <a:buChar char="•"/>
            </a:pPr>
            <a:r>
              <a:rPr lang="el-GR" dirty="0">
                <a:latin typeface="+mj-lt"/>
                <a:ea typeface="Lato" panose="020F0502020204030203" pitchFamily="34" charset="0"/>
                <a:cs typeface="Lato" panose="020F0502020204030203" pitchFamily="34" charset="0"/>
              </a:rPr>
              <a:t>η </a:t>
            </a:r>
            <a:r>
              <a:rPr lang="el-GR" b="1" dirty="0">
                <a:latin typeface="+mj-lt"/>
                <a:ea typeface="Lato" panose="020F0502020204030203" pitchFamily="34" charset="0"/>
                <a:cs typeface="Lato" panose="020F0502020204030203" pitchFamily="34" charset="0"/>
              </a:rPr>
              <a:t>ενδυνάμωση του ρόλου του σχολείου </a:t>
            </a:r>
            <a:r>
              <a:rPr lang="el-GR" dirty="0">
                <a:latin typeface="+mj-lt"/>
                <a:ea typeface="Lato" panose="020F0502020204030203" pitchFamily="34" charset="0"/>
                <a:cs typeface="Lato" panose="020F0502020204030203" pitchFamily="34" charset="0"/>
              </a:rPr>
              <a:t>στην αναγνώριση, πρόληψη και αντιμετώπιση της βίας, μέσω κατάλληλης εκπαίδευσης, </a:t>
            </a:r>
          </a:p>
          <a:p>
            <a:pPr marL="285750" indent="-285750">
              <a:buFont typeface="Arial" panose="020B0604020202020204" pitchFamily="34" charset="0"/>
              <a:buChar char="•"/>
            </a:pPr>
            <a:r>
              <a:rPr lang="el-GR" b="1" dirty="0">
                <a:latin typeface="+mj-lt"/>
                <a:ea typeface="Lato" panose="020F0502020204030203" pitchFamily="34" charset="0"/>
                <a:cs typeface="Lato" panose="020F0502020204030203" pitchFamily="34" charset="0"/>
              </a:rPr>
              <a:t>σε συνδυασμό με τη δημιουργία συστημάτων αναφοράς περιστατικών </a:t>
            </a:r>
          </a:p>
          <a:p>
            <a:pPr marL="285750" indent="-285750">
              <a:buFont typeface="Arial" panose="020B0604020202020204" pitchFamily="34" charset="0"/>
              <a:buChar char="•"/>
            </a:pPr>
            <a:r>
              <a:rPr lang="el-GR" b="1" dirty="0">
                <a:latin typeface="+mj-lt"/>
                <a:ea typeface="Lato" panose="020F0502020204030203" pitchFamily="34" charset="0"/>
                <a:cs typeface="Lato" panose="020F0502020204030203" pitchFamily="34" charset="0"/>
              </a:rPr>
              <a:t>και τη συνεργασία με εξειδικευμένους επιστήμονες</a:t>
            </a:r>
            <a:r>
              <a:rPr lang="el-GR" dirty="0">
                <a:latin typeface="+mj-lt"/>
                <a:ea typeface="Lato" panose="020F0502020204030203" pitchFamily="34" charset="0"/>
                <a:cs typeface="Lato" panose="020F0502020204030203" pitchFamily="34" charset="0"/>
              </a:rPr>
              <a:t>.</a:t>
            </a:r>
          </a:p>
        </p:txBody>
      </p:sp>
      <p:pic>
        <p:nvPicPr>
          <p:cNvPr id="6" name="Εικόνα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74221" y="279819"/>
            <a:ext cx="3230698" cy="851424"/>
          </a:xfrm>
          <a:prstGeom prst="rect">
            <a:avLst/>
          </a:prstGeom>
        </p:spPr>
      </p:pic>
      <p:grpSp>
        <p:nvGrpSpPr>
          <p:cNvPr id="7" name="Ομάδα 6"/>
          <p:cNvGrpSpPr/>
          <p:nvPr/>
        </p:nvGrpSpPr>
        <p:grpSpPr>
          <a:xfrm>
            <a:off x="0" y="5831840"/>
            <a:ext cx="12192000" cy="607060"/>
            <a:chOff x="0" y="5831840"/>
            <a:chExt cx="12192000" cy="607060"/>
          </a:xfrm>
        </p:grpSpPr>
        <p:sp>
          <p:nvSpPr>
            <p:cNvPr id="8" name="Rectangle 4"/>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 name="Εικόνα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grpSp>
      <p:pic>
        <p:nvPicPr>
          <p:cNvPr id="10" name="Εικόνα 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605381" y="5981040"/>
            <a:ext cx="1355743" cy="379608"/>
          </a:xfrm>
          <a:prstGeom prst="rect">
            <a:avLst/>
          </a:prstGeom>
        </p:spPr>
      </p:pic>
    </p:spTree>
    <p:extLst>
      <p:ext uri="{BB962C8B-B14F-4D97-AF65-F5344CB8AC3E}">
        <p14:creationId xmlns:p14="http://schemas.microsoft.com/office/powerpoint/2010/main" val="2596337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5070311"/>
            <a:ext cx="5619750" cy="1787689"/>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p:cNvSpPr/>
          <p:nvPr/>
        </p:nvSpPr>
        <p:spPr>
          <a:xfrm>
            <a:off x="3939988" y="2800350"/>
            <a:ext cx="2351814"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6670150" y="2074998"/>
            <a:ext cx="5240781" cy="3416320"/>
          </a:xfrm>
          <a:prstGeom prst="rect">
            <a:avLst/>
          </a:prstGeom>
        </p:spPr>
        <p:txBody>
          <a:bodyPr wrap="square">
            <a:spAutoFit/>
          </a:bodyPr>
          <a:lstStyle/>
          <a:p>
            <a:pPr algn="just"/>
            <a:r>
              <a:rPr lang="el-GR" dirty="0">
                <a:latin typeface="+mj-lt"/>
                <a:ea typeface="Lato" panose="020F0502020204030203" pitchFamily="34" charset="0"/>
                <a:cs typeface="Lato" panose="020F0502020204030203" pitchFamily="34" charset="0"/>
              </a:rPr>
              <a:t>Η </a:t>
            </a:r>
            <a:r>
              <a:rPr lang="el-GR" b="1" dirty="0">
                <a:latin typeface="+mj-lt"/>
                <a:ea typeface="Lato" panose="020F0502020204030203" pitchFamily="34" charset="0"/>
                <a:cs typeface="Lato" panose="020F0502020204030203" pitchFamily="34" charset="0"/>
              </a:rPr>
              <a:t>έγκαιρη αναγνώριση των ενδείξεων</a:t>
            </a:r>
            <a:r>
              <a:rPr lang="el-GR" dirty="0">
                <a:latin typeface="+mj-lt"/>
                <a:ea typeface="Lato" panose="020F0502020204030203" pitchFamily="34" charset="0"/>
                <a:cs typeface="Lato" panose="020F0502020204030203" pitchFamily="34" charset="0"/>
              </a:rPr>
              <a:t> του εκφοβισμού αναδεικνύεται ως κρίσιμης σημασίας παράγοντας στην πρόληψη και αντιμετώπιση της ενδοσχολικής βίας. </a:t>
            </a:r>
          </a:p>
          <a:p>
            <a:pPr algn="just"/>
            <a:r>
              <a:rPr lang="el-GR" dirty="0">
                <a:latin typeface="+mj-lt"/>
                <a:ea typeface="Lato" panose="020F0502020204030203" pitchFamily="34" charset="0"/>
                <a:cs typeface="Lato" panose="020F0502020204030203" pitchFamily="34" charset="0"/>
              </a:rPr>
              <a:t>Η </a:t>
            </a:r>
            <a:r>
              <a:rPr lang="el-GR" b="1" dirty="0">
                <a:latin typeface="+mj-lt"/>
                <a:ea typeface="Lato" panose="020F0502020204030203" pitchFamily="34" charset="0"/>
                <a:cs typeface="Lato" panose="020F0502020204030203" pitchFamily="34" charset="0"/>
              </a:rPr>
              <a:t>εφαρμογή αποτελεσματικών πρωτοκόλλων παρέμβασης</a:t>
            </a:r>
            <a:r>
              <a:rPr lang="el-GR" dirty="0">
                <a:latin typeface="+mj-lt"/>
                <a:ea typeface="Lato" panose="020F0502020204030203" pitchFamily="34" charset="0"/>
                <a:cs typeface="Lato" panose="020F0502020204030203" pitchFamily="34" charset="0"/>
              </a:rPr>
              <a:t>, </a:t>
            </a:r>
          </a:p>
          <a:p>
            <a:pPr algn="just"/>
            <a:r>
              <a:rPr lang="el-GR" dirty="0">
                <a:latin typeface="+mj-lt"/>
                <a:ea typeface="Lato" panose="020F0502020204030203" pitchFamily="34" charset="0"/>
                <a:cs typeface="Lato" panose="020F0502020204030203" pitchFamily="34" charset="0"/>
              </a:rPr>
              <a:t>όπως η </a:t>
            </a:r>
            <a:r>
              <a:rPr lang="el-GR" b="1" dirty="0">
                <a:latin typeface="+mj-lt"/>
                <a:ea typeface="Lato" panose="020F0502020204030203" pitchFamily="34" charset="0"/>
                <a:cs typeface="Lato" panose="020F0502020204030203" pitchFamily="34" charset="0"/>
              </a:rPr>
              <a:t>επιμόρφωση των εκπαιδευτικών ως προς την αναγνώριση και αντιμετώπιση </a:t>
            </a:r>
            <a:r>
              <a:rPr lang="el-GR" dirty="0">
                <a:latin typeface="+mj-lt"/>
                <a:ea typeface="Lato" panose="020F0502020204030203" pitchFamily="34" charset="0"/>
                <a:cs typeface="Lato" panose="020F0502020204030203" pitchFamily="34" charset="0"/>
              </a:rPr>
              <a:t>περιστατικών βίας (</a:t>
            </a:r>
            <a:r>
              <a:rPr lang="el-GR" dirty="0" err="1">
                <a:latin typeface="+mj-lt"/>
                <a:ea typeface="Lato" panose="020F0502020204030203" pitchFamily="34" charset="0"/>
                <a:cs typeface="Lato" panose="020F0502020204030203" pitchFamily="34" charset="0"/>
              </a:rPr>
              <a:t>Mink</a:t>
            </a:r>
            <a:r>
              <a:rPr lang="el-GR" dirty="0">
                <a:latin typeface="+mj-lt"/>
                <a:ea typeface="Lato" panose="020F0502020204030203" pitchFamily="34" charset="0"/>
                <a:cs typeface="Lato" panose="020F0502020204030203" pitchFamily="34" charset="0"/>
              </a:rPr>
              <a:t>, 2014), </a:t>
            </a:r>
          </a:p>
          <a:p>
            <a:pPr algn="just"/>
            <a:r>
              <a:rPr lang="el-GR" dirty="0">
                <a:latin typeface="+mj-lt"/>
                <a:ea typeface="Lato" panose="020F0502020204030203" pitchFamily="34" charset="0"/>
                <a:cs typeface="Lato" panose="020F0502020204030203" pitchFamily="34" charset="0"/>
              </a:rPr>
              <a:t>σε συνδυασμό με τη </a:t>
            </a:r>
            <a:r>
              <a:rPr lang="el-GR" b="1" dirty="0">
                <a:latin typeface="+mj-lt"/>
                <a:ea typeface="Lato" panose="020F0502020204030203" pitchFamily="34" charset="0"/>
                <a:cs typeface="Lato" panose="020F0502020204030203" pitchFamily="34" charset="0"/>
              </a:rPr>
              <a:t>συστηματική καταγραφή </a:t>
            </a:r>
            <a:r>
              <a:rPr lang="el-GR" dirty="0">
                <a:latin typeface="+mj-lt"/>
                <a:ea typeface="Lato" panose="020F0502020204030203" pitchFamily="34" charset="0"/>
                <a:cs typeface="Lato" panose="020F0502020204030203" pitchFamily="34" charset="0"/>
              </a:rPr>
              <a:t>τους, </a:t>
            </a:r>
          </a:p>
          <a:p>
            <a:pPr algn="just"/>
            <a:r>
              <a:rPr lang="el-GR" dirty="0">
                <a:latin typeface="+mj-lt"/>
                <a:ea typeface="Lato" panose="020F0502020204030203" pitchFamily="34" charset="0"/>
                <a:cs typeface="Lato" panose="020F0502020204030203" pitchFamily="34" charset="0"/>
              </a:rPr>
              <a:t>συμβάλλουν στη δημιουργία ενός ασφαλέστερου σχολικού περιβάλλοντος.</a:t>
            </a:r>
            <a:endParaRPr lang="id-ID" dirty="0">
              <a:latin typeface="+mj-lt"/>
              <a:ea typeface="Lato" panose="020F0502020204030203" pitchFamily="34" charset="0"/>
              <a:cs typeface="Lato" panose="020F0502020204030203" pitchFamily="34" charset="0"/>
            </a:endParaRPr>
          </a:p>
        </p:txBody>
      </p:sp>
      <p:pic>
        <p:nvPicPr>
          <p:cNvPr id="4" name="Θέση εικόνας 3"/>
          <p:cNvPicPr>
            <a:picLocks noGrp="1" noChangeAspect="1"/>
          </p:cNvPicPr>
          <p:nvPr>
            <p:ph type="pic" sz="quarter" idx="10"/>
          </p:nvPr>
        </p:nvPicPr>
        <p:blipFill rotWithShape="1">
          <a:blip r:embed="rId2" cstate="screen">
            <a:extLst>
              <a:ext uri="{28A0092B-C50C-407E-A947-70E740481C1C}">
                <a14:useLocalDpi xmlns:a14="http://schemas.microsoft.com/office/drawing/2010/main" val="0"/>
              </a:ext>
            </a:extLst>
          </a:blip>
          <a:srcRect r="-33"/>
          <a:stretch/>
        </p:blipFill>
        <p:spPr>
          <a:xfrm>
            <a:off x="323850" y="1102930"/>
            <a:ext cx="6022450" cy="5335970"/>
          </a:xfrm>
        </p:spPr>
      </p:pic>
      <p:sp>
        <p:nvSpPr>
          <p:cNvPr id="13" name="Rectangle 4"/>
          <p:cNvSpPr/>
          <p:nvPr/>
        </p:nvSpPr>
        <p:spPr>
          <a:xfrm>
            <a:off x="5943600" y="5831840"/>
            <a:ext cx="6248399"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4" name="Εικόνα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grpSp>
        <p:nvGrpSpPr>
          <p:cNvPr id="2" name="Ομάδα 1"/>
          <p:cNvGrpSpPr/>
          <p:nvPr/>
        </p:nvGrpSpPr>
        <p:grpSpPr>
          <a:xfrm>
            <a:off x="6635407" y="351225"/>
            <a:ext cx="5310265" cy="1142695"/>
            <a:chOff x="6699350" y="1648561"/>
            <a:chExt cx="5310265" cy="1156676"/>
          </a:xfrm>
        </p:grpSpPr>
        <p:sp>
          <p:nvSpPr>
            <p:cNvPr id="11" name="Rectangle 9"/>
            <p:cNvSpPr/>
            <p:nvPr/>
          </p:nvSpPr>
          <p:spPr>
            <a:xfrm>
              <a:off x="6699350" y="1648561"/>
              <a:ext cx="5310265" cy="1156676"/>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TextBox 21"/>
            <p:cNvSpPr txBox="1"/>
            <p:nvPr/>
          </p:nvSpPr>
          <p:spPr>
            <a:xfrm>
              <a:off x="6734093" y="1795661"/>
              <a:ext cx="5038920" cy="716547"/>
            </a:xfrm>
            <a:prstGeom prst="rect">
              <a:avLst/>
            </a:prstGeom>
            <a:noFill/>
          </p:spPr>
          <p:txBody>
            <a:bodyPr wrap="square" rtlCol="0">
              <a:spAutoFit/>
            </a:bodyPr>
            <a:lstStyle/>
            <a:p>
              <a:r>
                <a:rPr lang="el-GR" sz="2000" b="1" dirty="0">
                  <a:solidFill>
                    <a:schemeClr val="bg1"/>
                  </a:solidFill>
                  <a:ea typeface="Lato Heavy" panose="020F0502020204030203" pitchFamily="34" charset="0"/>
                  <a:cs typeface="Lato Heavy" panose="020F0502020204030203" pitchFamily="34" charset="0"/>
                </a:rPr>
                <a:t>2. Ανίχνευση και παρέμβαση σε πρώιμο στάδιο</a:t>
              </a:r>
              <a:endParaRPr lang="id-ID" sz="2000" b="1" dirty="0">
                <a:solidFill>
                  <a:schemeClr val="bg1"/>
                </a:solidFill>
                <a:ea typeface="Lato Heavy" panose="020F0502020204030203" pitchFamily="34" charset="0"/>
                <a:cs typeface="Lato Heavy" panose="020F0502020204030203" pitchFamily="34" charset="0"/>
              </a:endParaRPr>
            </a:p>
          </p:txBody>
        </p:sp>
      </p:grpSp>
      <p:pic>
        <p:nvPicPr>
          <p:cNvPr id="15" name="Εικόνα 1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605381" y="5981040"/>
            <a:ext cx="1355743" cy="379608"/>
          </a:xfrm>
          <a:prstGeom prst="rect">
            <a:avLst/>
          </a:prstGeom>
        </p:spPr>
      </p:pic>
    </p:spTree>
    <p:extLst>
      <p:ext uri="{BB962C8B-B14F-4D97-AF65-F5344CB8AC3E}">
        <p14:creationId xmlns:p14="http://schemas.microsoft.com/office/powerpoint/2010/main" val="2077730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Ομάδα 2"/>
          <p:cNvGrpSpPr/>
          <p:nvPr/>
        </p:nvGrpSpPr>
        <p:grpSpPr>
          <a:xfrm>
            <a:off x="0" y="5831840"/>
            <a:ext cx="12192000" cy="607060"/>
            <a:chOff x="0" y="5831840"/>
            <a:chExt cx="12192000" cy="607060"/>
          </a:xfrm>
        </p:grpSpPr>
        <p:sp>
          <p:nvSpPr>
            <p:cNvPr id="4" name="Rectangle 4"/>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grpSp>
      <p:pic>
        <p:nvPicPr>
          <p:cNvPr id="1026" name="Picture 2" descr="Couple with speech bubbles"/>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42900" y="345105"/>
            <a:ext cx="3200400" cy="301124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3094547" y="2787813"/>
            <a:ext cx="8742540" cy="2462213"/>
          </a:xfrm>
          <a:prstGeom prst="rect">
            <a:avLst/>
          </a:prstGeom>
        </p:spPr>
        <p:txBody>
          <a:bodyPr wrap="square" lIns="91440" tIns="45720" rIns="91440" bIns="45720" anchor="t">
            <a:spAutoFit/>
          </a:bodyPr>
          <a:lstStyle/>
          <a:p>
            <a:endParaRPr lang="en-US" sz="2200" dirty="0">
              <a:latin typeface="+mj-lt"/>
            </a:endParaRPr>
          </a:p>
          <a:p>
            <a:r>
              <a:rPr lang="el-GR" sz="2200" dirty="0">
                <a:ea typeface="+mn-lt"/>
                <a:cs typeface="+mn-lt"/>
              </a:rPr>
              <a:t>Σύμφωνα με όσα συζητήθηκαν, υιοθετώντας μια ολιστική-συστημική πολιτική,</a:t>
            </a:r>
            <a:endParaRPr lang="en-US" dirty="0"/>
          </a:p>
          <a:p>
            <a:endParaRPr lang="el-GR" sz="2200" dirty="0">
              <a:latin typeface="+mj-lt"/>
            </a:endParaRPr>
          </a:p>
          <a:p>
            <a:r>
              <a:rPr lang="el-GR" sz="2200" dirty="0">
                <a:latin typeface="+mj-lt"/>
              </a:rPr>
              <a:t>ποιες ενέργειες θεωρείτε ότι θα μειώσουν τα περιστατικά Ε.ΒΙ.Ε.;</a:t>
            </a:r>
          </a:p>
          <a:p>
            <a:endParaRPr lang="el-GR" sz="2200" dirty="0">
              <a:latin typeface="+mj-lt"/>
            </a:endParaRPr>
          </a:p>
          <a:p>
            <a:endParaRPr lang="el-GR" sz="2200" dirty="0">
              <a:highlight>
                <a:srgbClr val="FFFF00"/>
              </a:highlight>
              <a:latin typeface="+mj-lt"/>
              <a:cs typeface="Calibri Light"/>
            </a:endParaRPr>
          </a:p>
        </p:txBody>
      </p:sp>
      <p:pic>
        <p:nvPicPr>
          <p:cNvPr id="9" name="Εικόνα 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605381" y="5981040"/>
            <a:ext cx="1355743" cy="379608"/>
          </a:xfrm>
          <a:prstGeom prst="rect">
            <a:avLst/>
          </a:prstGeom>
        </p:spPr>
      </p:pic>
    </p:spTree>
    <p:extLst>
      <p:ext uri="{BB962C8B-B14F-4D97-AF65-F5344CB8AC3E}">
        <p14:creationId xmlns:p14="http://schemas.microsoft.com/office/powerpoint/2010/main" val="1212915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8087" y="2792334"/>
            <a:ext cx="4145207" cy="1600438"/>
          </a:xfrm>
          <a:prstGeom prst="rect">
            <a:avLst/>
          </a:prstGeom>
        </p:spPr>
        <p:txBody>
          <a:bodyPr wrap="square">
            <a:spAutoFit/>
          </a:bodyPr>
          <a:lstStyle/>
          <a:p>
            <a:pPr algn="just"/>
            <a:r>
              <a:rPr lang="el-GR" sz="1400" dirty="0">
                <a:latin typeface="+mj-lt"/>
                <a:ea typeface="Lato" panose="020F0502020204030203" pitchFamily="34" charset="0"/>
                <a:cs typeface="Lato" panose="020F0502020204030203" pitchFamily="34" charset="0"/>
              </a:rPr>
              <a:t>Συμμετοχή των εμπλεκόμενων φορέων</a:t>
            </a:r>
          </a:p>
          <a:p>
            <a:pPr algn="just"/>
            <a:r>
              <a:rPr lang="el-GR" sz="1400" dirty="0">
                <a:latin typeface="+mj-lt"/>
                <a:ea typeface="Lato" panose="020F0502020204030203" pitchFamily="34" charset="0"/>
                <a:cs typeface="Lato" panose="020F0502020204030203" pitchFamily="34" charset="0"/>
              </a:rPr>
              <a:t>Διαμόρφωση πολιτικών εστιάζοντας στις ξεχωριστές ανάγκες κάθε σχολικής μονάδας.</a:t>
            </a:r>
          </a:p>
          <a:p>
            <a:pPr algn="just"/>
            <a:r>
              <a:rPr lang="el-GR" sz="1400" dirty="0">
                <a:latin typeface="+mj-lt"/>
                <a:ea typeface="Lato" panose="020F0502020204030203" pitchFamily="34" charset="0"/>
                <a:cs typeface="Lato" panose="020F0502020204030203" pitchFamily="34" charset="0"/>
              </a:rPr>
              <a:t>Οι πολιτικές ορίζουν με σαφήνεια τον εκφοβισμό, περιγράφουν τις συνέπειες και παρέχουν καθοδήγηση σχετικά με την πρόληψη, την παρέμβαση και τις υπηρεσίες υποστήριξης.</a:t>
            </a:r>
            <a:endParaRPr lang="id-ID" sz="1400" dirty="0">
              <a:latin typeface="+mj-lt"/>
              <a:ea typeface="Lato" panose="020F0502020204030203" pitchFamily="34" charset="0"/>
              <a:cs typeface="Lato" panose="020F0502020204030203" pitchFamily="34" charset="0"/>
            </a:endParaRPr>
          </a:p>
        </p:txBody>
      </p:sp>
      <p:sp>
        <p:nvSpPr>
          <p:cNvPr id="3" name="Rectangle 2"/>
          <p:cNvSpPr/>
          <p:nvPr/>
        </p:nvSpPr>
        <p:spPr>
          <a:xfrm>
            <a:off x="2011016" y="5222932"/>
            <a:ext cx="3891041" cy="1600438"/>
          </a:xfrm>
          <a:prstGeom prst="rect">
            <a:avLst/>
          </a:prstGeom>
        </p:spPr>
        <p:txBody>
          <a:bodyPr wrap="square">
            <a:spAutoFit/>
          </a:bodyPr>
          <a:lstStyle/>
          <a:p>
            <a:r>
              <a:rPr lang="el-GR" sz="1400" dirty="0">
                <a:latin typeface="+mj-lt"/>
                <a:ea typeface="Lato" panose="020F0502020204030203" pitchFamily="34" charset="0"/>
                <a:cs typeface="Lato" panose="020F0502020204030203" pitchFamily="34" charset="0"/>
              </a:rPr>
              <a:t>Οι εκπαιδευτικοί: Εφοδιάζονται με γνώσεις και δεξιότητες για να αναγνωρίζουν, να ανταποκρίνονται και να αντιμετωπίζουν περιστατικά εκφοβισμού - Κατανόηση της δυναμικής του εκφοβισμού, εφαρμογή τεκμηριωμένων στρατηγικών και προώθηση θετικού σχολικού κλίματος.</a:t>
            </a:r>
            <a:endParaRPr lang="id-ID" sz="1400" dirty="0">
              <a:latin typeface="+mj-lt"/>
              <a:ea typeface="Lato" panose="020F0502020204030203" pitchFamily="34" charset="0"/>
              <a:cs typeface="Lato" panose="020F0502020204030203" pitchFamily="34" charset="0"/>
            </a:endParaRPr>
          </a:p>
        </p:txBody>
      </p:sp>
      <p:sp>
        <p:nvSpPr>
          <p:cNvPr id="4" name="Rectangle 3"/>
          <p:cNvSpPr/>
          <p:nvPr/>
        </p:nvSpPr>
        <p:spPr>
          <a:xfrm>
            <a:off x="7566577" y="3065482"/>
            <a:ext cx="3891041" cy="1384995"/>
          </a:xfrm>
          <a:prstGeom prst="rect">
            <a:avLst/>
          </a:prstGeom>
        </p:spPr>
        <p:txBody>
          <a:bodyPr wrap="square">
            <a:spAutoFit/>
          </a:bodyPr>
          <a:lstStyle/>
          <a:p>
            <a:r>
              <a:rPr lang="el-GR" sz="1400" dirty="0">
                <a:latin typeface="+mj-lt"/>
                <a:ea typeface="Lato" panose="020F0502020204030203" pitchFamily="34" charset="0"/>
                <a:cs typeface="Lato" panose="020F0502020204030203" pitchFamily="34" charset="0"/>
              </a:rPr>
              <a:t>Ενεργή συμμετοχή στην ανάπτυξη και εφαρμογή των πολιτικών κατά του εκφοβισμού. </a:t>
            </a:r>
          </a:p>
          <a:p>
            <a:r>
              <a:rPr lang="el-GR" sz="1400" dirty="0">
                <a:latin typeface="+mj-lt"/>
                <a:ea typeface="Lato" panose="020F0502020204030203" pitchFamily="34" charset="0"/>
                <a:cs typeface="Lato" panose="020F0502020204030203" pitchFamily="34" charset="0"/>
              </a:rPr>
              <a:t>Γίνονται μέρος της λύσης και αναλαμβάνουν την ευθύνη της σχολικής κοινότητας. </a:t>
            </a:r>
          </a:p>
          <a:p>
            <a:r>
              <a:rPr lang="el-GR" sz="1400" dirty="0">
                <a:latin typeface="+mj-lt"/>
                <a:ea typeface="Lato" panose="020F0502020204030203" pitchFamily="34" charset="0"/>
                <a:cs typeface="Lato" panose="020F0502020204030203" pitchFamily="34" charset="0"/>
              </a:rPr>
              <a:t>Πρωτοβουλίες - Προγράμματα καθοδήγησης των συνομηλίκων.</a:t>
            </a:r>
            <a:endParaRPr lang="id-ID" sz="1400" dirty="0">
              <a:latin typeface="+mj-lt"/>
              <a:ea typeface="Lato" panose="020F0502020204030203" pitchFamily="34" charset="0"/>
              <a:cs typeface="Lato" panose="020F0502020204030203" pitchFamily="34" charset="0"/>
            </a:endParaRPr>
          </a:p>
        </p:txBody>
      </p:sp>
      <p:sp>
        <p:nvSpPr>
          <p:cNvPr id="5" name="Rectangle 4"/>
          <p:cNvSpPr/>
          <p:nvPr/>
        </p:nvSpPr>
        <p:spPr>
          <a:xfrm>
            <a:off x="7566577" y="5549759"/>
            <a:ext cx="3891041" cy="1169551"/>
          </a:xfrm>
          <a:prstGeom prst="rect">
            <a:avLst/>
          </a:prstGeom>
        </p:spPr>
        <p:txBody>
          <a:bodyPr wrap="square">
            <a:spAutoFit/>
          </a:bodyPr>
          <a:lstStyle/>
          <a:p>
            <a:r>
              <a:rPr lang="el-GR" sz="1400" dirty="0">
                <a:latin typeface="+mj-lt"/>
                <a:ea typeface="Lato" panose="020F0502020204030203" pitchFamily="34" charset="0"/>
                <a:cs typeface="Lato" panose="020F0502020204030203" pitchFamily="34" charset="0"/>
              </a:rPr>
              <a:t>Σύμβουλοι Εκπαίδευσης και επιστήμονες ψυχικής υγείας βοηθηθούν ώστε οι μαθητές/-τριες που έχουν υποστεί βία, να επεξεργαστούν τις εμπειρίες τους και να αναπτύξουν υγιείς μηχανισμούς αντιμετώπισης</a:t>
            </a:r>
            <a:r>
              <a:rPr lang="el-GR" sz="1300" dirty="0">
                <a:latin typeface="+mj-lt"/>
                <a:ea typeface="Lato" panose="020F0502020204030203" pitchFamily="34" charset="0"/>
                <a:cs typeface="Lato" panose="020F0502020204030203" pitchFamily="34" charset="0"/>
              </a:rPr>
              <a:t>. </a:t>
            </a:r>
            <a:endParaRPr lang="id-ID" sz="1300" dirty="0">
              <a:latin typeface="+mj-lt"/>
              <a:ea typeface="Lato" panose="020F0502020204030203" pitchFamily="34" charset="0"/>
              <a:cs typeface="Lato" panose="020F0502020204030203" pitchFamily="34" charset="0"/>
            </a:endParaRPr>
          </a:p>
        </p:txBody>
      </p:sp>
      <p:sp>
        <p:nvSpPr>
          <p:cNvPr id="6" name="Rectangle 5"/>
          <p:cNvSpPr/>
          <p:nvPr/>
        </p:nvSpPr>
        <p:spPr>
          <a:xfrm>
            <a:off x="1014185" y="2584417"/>
            <a:ext cx="902302" cy="962133"/>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7" name="Rectangle 6"/>
          <p:cNvSpPr/>
          <p:nvPr/>
        </p:nvSpPr>
        <p:spPr>
          <a:xfrm>
            <a:off x="1014185" y="4622767"/>
            <a:ext cx="902302" cy="962133"/>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8" name="Rectangle 7"/>
          <p:cNvSpPr/>
          <p:nvPr/>
        </p:nvSpPr>
        <p:spPr>
          <a:xfrm>
            <a:off x="6554527" y="2533738"/>
            <a:ext cx="902302" cy="962133"/>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8"/>
          <p:cNvSpPr/>
          <p:nvPr/>
        </p:nvSpPr>
        <p:spPr>
          <a:xfrm>
            <a:off x="6554527" y="4622767"/>
            <a:ext cx="902302" cy="962133"/>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p:cNvSpPr txBox="1"/>
          <p:nvPr/>
        </p:nvSpPr>
        <p:spPr>
          <a:xfrm>
            <a:off x="1155983" y="2773095"/>
            <a:ext cx="681597" cy="584775"/>
          </a:xfrm>
          <a:prstGeom prst="rect">
            <a:avLst/>
          </a:prstGeom>
          <a:noFill/>
        </p:spPr>
        <p:txBody>
          <a:bodyPr wrap="none" rtlCol="0">
            <a:spAutoFit/>
          </a:bodyPr>
          <a:lstStyle/>
          <a:p>
            <a:r>
              <a:rPr lang="id-ID" sz="3200" spc="300" dirty="0">
                <a:solidFill>
                  <a:schemeClr val="bg1"/>
                </a:solidFill>
                <a:latin typeface="Source Sans Pro Semibold" panose="020B0603030403020204" pitchFamily="34" charset="0"/>
                <a:ea typeface="Source Sans Pro Semibold" panose="020B0603030403020204" pitchFamily="34" charset="0"/>
              </a:rPr>
              <a:t>01</a:t>
            </a:r>
          </a:p>
        </p:txBody>
      </p:sp>
      <p:sp>
        <p:nvSpPr>
          <p:cNvPr id="11" name="TextBox 10"/>
          <p:cNvSpPr txBox="1"/>
          <p:nvPr/>
        </p:nvSpPr>
        <p:spPr>
          <a:xfrm>
            <a:off x="1155983" y="4811445"/>
            <a:ext cx="681597" cy="584775"/>
          </a:xfrm>
          <a:prstGeom prst="rect">
            <a:avLst/>
          </a:prstGeom>
          <a:noFill/>
        </p:spPr>
        <p:txBody>
          <a:bodyPr wrap="none" rtlCol="0">
            <a:spAutoFit/>
          </a:bodyPr>
          <a:lstStyle/>
          <a:p>
            <a:r>
              <a:rPr lang="id-ID" sz="3200" spc="300" dirty="0">
                <a:solidFill>
                  <a:schemeClr val="bg1"/>
                </a:solidFill>
                <a:latin typeface="Source Sans Pro Semibold" panose="020B0603030403020204" pitchFamily="34" charset="0"/>
                <a:ea typeface="Source Sans Pro Semibold" panose="020B0603030403020204" pitchFamily="34" charset="0"/>
              </a:rPr>
              <a:t>02</a:t>
            </a:r>
          </a:p>
        </p:txBody>
      </p:sp>
      <p:sp>
        <p:nvSpPr>
          <p:cNvPr id="12" name="TextBox 11"/>
          <p:cNvSpPr txBox="1"/>
          <p:nvPr/>
        </p:nvSpPr>
        <p:spPr>
          <a:xfrm>
            <a:off x="6664276" y="2722416"/>
            <a:ext cx="681597" cy="584775"/>
          </a:xfrm>
          <a:prstGeom prst="rect">
            <a:avLst/>
          </a:prstGeom>
          <a:noFill/>
        </p:spPr>
        <p:txBody>
          <a:bodyPr wrap="none" rtlCol="0">
            <a:spAutoFit/>
          </a:bodyPr>
          <a:lstStyle/>
          <a:p>
            <a:r>
              <a:rPr lang="id-ID" sz="3200" spc="300" dirty="0">
                <a:solidFill>
                  <a:schemeClr val="bg1"/>
                </a:solidFill>
                <a:latin typeface="Source Sans Pro Semibold" panose="020B0603030403020204" pitchFamily="34" charset="0"/>
                <a:ea typeface="Source Sans Pro Semibold" panose="020B0603030403020204" pitchFamily="34" charset="0"/>
              </a:rPr>
              <a:t>03</a:t>
            </a:r>
          </a:p>
        </p:txBody>
      </p:sp>
      <p:sp>
        <p:nvSpPr>
          <p:cNvPr id="13" name="TextBox 12"/>
          <p:cNvSpPr txBox="1"/>
          <p:nvPr/>
        </p:nvSpPr>
        <p:spPr>
          <a:xfrm>
            <a:off x="6664276" y="4811445"/>
            <a:ext cx="681597" cy="584775"/>
          </a:xfrm>
          <a:prstGeom prst="rect">
            <a:avLst/>
          </a:prstGeom>
          <a:noFill/>
        </p:spPr>
        <p:txBody>
          <a:bodyPr wrap="none" rtlCol="0">
            <a:spAutoFit/>
          </a:bodyPr>
          <a:lstStyle/>
          <a:p>
            <a:r>
              <a:rPr lang="id-ID" sz="3200" spc="300" dirty="0">
                <a:solidFill>
                  <a:schemeClr val="bg1"/>
                </a:solidFill>
                <a:latin typeface="Source Sans Pro Semibold" panose="020B0603030403020204" pitchFamily="34" charset="0"/>
                <a:ea typeface="Source Sans Pro Semibold" panose="020B0603030403020204" pitchFamily="34" charset="0"/>
              </a:rPr>
              <a:t>04</a:t>
            </a:r>
          </a:p>
        </p:txBody>
      </p:sp>
      <p:sp>
        <p:nvSpPr>
          <p:cNvPr id="14" name="TextBox 13"/>
          <p:cNvSpPr txBox="1"/>
          <p:nvPr/>
        </p:nvSpPr>
        <p:spPr>
          <a:xfrm>
            <a:off x="2018087" y="2476696"/>
            <a:ext cx="2608406" cy="400110"/>
          </a:xfrm>
          <a:prstGeom prst="rect">
            <a:avLst/>
          </a:prstGeom>
          <a:noFill/>
        </p:spPr>
        <p:txBody>
          <a:bodyPr wrap="none" rtlCol="0">
            <a:spAutoFit/>
          </a:bodyPr>
          <a:lstStyle/>
          <a:p>
            <a:r>
              <a:rPr lang="el-GR" sz="2000" spc="300" dirty="0">
                <a:solidFill>
                  <a:srgbClr val="000000"/>
                </a:solidFill>
                <a:latin typeface="+mj-lt"/>
                <a:ea typeface="Source Sans Pro Light" panose="020B0403030403020204" pitchFamily="34" charset="0"/>
              </a:rPr>
              <a:t>Χάραξη πολιτικής</a:t>
            </a:r>
            <a:endParaRPr lang="id-ID" sz="2000" spc="300" dirty="0">
              <a:solidFill>
                <a:srgbClr val="000000"/>
              </a:solidFill>
              <a:latin typeface="+mj-lt"/>
              <a:ea typeface="Source Sans Pro Light" panose="020B0403030403020204" pitchFamily="34" charset="0"/>
            </a:endParaRPr>
          </a:p>
        </p:txBody>
      </p:sp>
      <p:sp>
        <p:nvSpPr>
          <p:cNvPr id="15" name="TextBox 14"/>
          <p:cNvSpPr txBox="1"/>
          <p:nvPr/>
        </p:nvSpPr>
        <p:spPr>
          <a:xfrm>
            <a:off x="2018086" y="4515046"/>
            <a:ext cx="4145207" cy="707886"/>
          </a:xfrm>
          <a:prstGeom prst="rect">
            <a:avLst/>
          </a:prstGeom>
          <a:noFill/>
        </p:spPr>
        <p:txBody>
          <a:bodyPr wrap="square" rtlCol="0">
            <a:spAutoFit/>
          </a:bodyPr>
          <a:lstStyle/>
          <a:p>
            <a:r>
              <a:rPr lang="el-GR" sz="2000" spc="300" dirty="0">
                <a:solidFill>
                  <a:srgbClr val="000000"/>
                </a:solidFill>
                <a:latin typeface="+mj-lt"/>
                <a:ea typeface="Source Sans Pro Light" panose="020B0403030403020204" pitchFamily="34" charset="0"/>
              </a:rPr>
              <a:t>Συνεχής επιμόρφωση και εκπαίδευση</a:t>
            </a:r>
            <a:endParaRPr lang="id-ID" sz="2000" spc="300" dirty="0">
              <a:solidFill>
                <a:srgbClr val="000000"/>
              </a:solidFill>
              <a:latin typeface="+mj-lt"/>
              <a:ea typeface="Source Sans Pro Light" panose="020B0403030403020204" pitchFamily="34" charset="0"/>
            </a:endParaRPr>
          </a:p>
        </p:txBody>
      </p:sp>
      <p:sp>
        <p:nvSpPr>
          <p:cNvPr id="16" name="TextBox 15"/>
          <p:cNvSpPr txBox="1"/>
          <p:nvPr/>
        </p:nvSpPr>
        <p:spPr>
          <a:xfrm>
            <a:off x="7566578" y="2419546"/>
            <a:ext cx="3653629" cy="707886"/>
          </a:xfrm>
          <a:prstGeom prst="rect">
            <a:avLst/>
          </a:prstGeom>
          <a:noFill/>
        </p:spPr>
        <p:txBody>
          <a:bodyPr wrap="square" rtlCol="0">
            <a:spAutoFit/>
          </a:bodyPr>
          <a:lstStyle/>
          <a:p>
            <a:r>
              <a:rPr lang="el-GR" sz="2000" spc="300" dirty="0">
                <a:solidFill>
                  <a:srgbClr val="000000"/>
                </a:solidFill>
                <a:latin typeface="+mj-lt"/>
                <a:ea typeface="Source Sans Pro Light" panose="020B0403030403020204" pitchFamily="34" charset="0"/>
              </a:rPr>
              <a:t>Εμπλοκή των μαθητών/-τριών</a:t>
            </a:r>
            <a:endParaRPr lang="id-ID" sz="2000" spc="300" dirty="0">
              <a:solidFill>
                <a:srgbClr val="000000"/>
              </a:solidFill>
              <a:latin typeface="+mj-lt"/>
              <a:ea typeface="Source Sans Pro Light" panose="020B0403030403020204" pitchFamily="34" charset="0"/>
            </a:endParaRPr>
          </a:p>
        </p:txBody>
      </p:sp>
      <p:sp>
        <p:nvSpPr>
          <p:cNvPr id="17" name="TextBox 16"/>
          <p:cNvSpPr txBox="1"/>
          <p:nvPr/>
        </p:nvSpPr>
        <p:spPr>
          <a:xfrm>
            <a:off x="7566578" y="4534096"/>
            <a:ext cx="3653629" cy="1015663"/>
          </a:xfrm>
          <a:prstGeom prst="rect">
            <a:avLst/>
          </a:prstGeom>
          <a:noFill/>
        </p:spPr>
        <p:txBody>
          <a:bodyPr wrap="square" rtlCol="0">
            <a:spAutoFit/>
          </a:bodyPr>
          <a:lstStyle/>
          <a:p>
            <a:r>
              <a:rPr lang="el-GR" sz="2000" spc="300" dirty="0">
                <a:solidFill>
                  <a:srgbClr val="000000"/>
                </a:solidFill>
                <a:latin typeface="+mj-lt"/>
                <a:ea typeface="Source Sans Pro Light" panose="020B0403030403020204" pitchFamily="34" charset="0"/>
              </a:rPr>
              <a:t>Συμβουλευτική και συναισθηματική υποστήριξη</a:t>
            </a:r>
            <a:endParaRPr lang="id-ID" sz="2000" spc="300" dirty="0">
              <a:solidFill>
                <a:srgbClr val="000000"/>
              </a:solidFill>
              <a:latin typeface="+mj-lt"/>
              <a:ea typeface="Source Sans Pro Light" panose="020B0403030403020204" pitchFamily="34" charset="0"/>
            </a:endParaRPr>
          </a:p>
        </p:txBody>
      </p:sp>
      <p:sp>
        <p:nvSpPr>
          <p:cNvPr id="18" name="TextBox 17"/>
          <p:cNvSpPr txBox="1"/>
          <p:nvPr/>
        </p:nvSpPr>
        <p:spPr>
          <a:xfrm>
            <a:off x="4269186" y="1498199"/>
            <a:ext cx="5270995" cy="707886"/>
          </a:xfrm>
          <a:prstGeom prst="rect">
            <a:avLst/>
          </a:prstGeom>
          <a:noFill/>
        </p:spPr>
        <p:txBody>
          <a:bodyPr wrap="none" rtlCol="0">
            <a:spAutoFit/>
          </a:bodyPr>
          <a:lstStyle/>
          <a:p>
            <a:endParaRPr lang="el-GR" sz="2000" spc="300" dirty="0">
              <a:solidFill>
                <a:schemeClr val="bg2">
                  <a:lumMod val="25000"/>
                </a:schemeClr>
              </a:solidFill>
              <a:latin typeface="Source Sans Pro Light" panose="020B0403030403020204" pitchFamily="34" charset="0"/>
              <a:ea typeface="Source Sans Pro Light" panose="020B0403030403020204" pitchFamily="34" charset="0"/>
            </a:endParaRPr>
          </a:p>
          <a:p>
            <a:r>
              <a:rPr lang="el-GR" sz="2000" spc="300" dirty="0">
                <a:solidFill>
                  <a:schemeClr val="bg2">
                    <a:lumMod val="25000"/>
                  </a:schemeClr>
                </a:solidFill>
                <a:latin typeface="Source Sans Pro Light" panose="020B0403030403020204" pitchFamily="34" charset="0"/>
                <a:ea typeface="Source Sans Pro Light" panose="020B0403030403020204" pitchFamily="34" charset="0"/>
              </a:rPr>
              <a:t>Με ποιους τρόπους αντιμετωπίζεται;</a:t>
            </a:r>
            <a:endParaRPr lang="id-ID" sz="2000" spc="300" dirty="0">
              <a:solidFill>
                <a:schemeClr val="bg2">
                  <a:lumMod val="25000"/>
                </a:schemeClr>
              </a:solidFill>
              <a:latin typeface="Source Sans Pro Light" panose="020B0403030403020204" pitchFamily="34" charset="0"/>
              <a:ea typeface="Source Sans Pro Light" panose="020B0403030403020204" pitchFamily="34" charset="0"/>
            </a:endParaRPr>
          </a:p>
        </p:txBody>
      </p:sp>
      <p:sp>
        <p:nvSpPr>
          <p:cNvPr id="19" name="TextBox 18"/>
          <p:cNvSpPr txBox="1"/>
          <p:nvPr/>
        </p:nvSpPr>
        <p:spPr>
          <a:xfrm>
            <a:off x="3644848" y="734408"/>
            <a:ext cx="2286203"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Light" panose="020F0302020204030204"/>
                <a:ea typeface="+mn-ea"/>
                <a:cs typeface="+mn-cs"/>
              </a:rPr>
              <a:t>3. Αντιμετώπιση της </a:t>
            </a:r>
          </a:p>
          <a:p>
            <a:r>
              <a:rPr lang="el-GR" sz="3600" spc="300" dirty="0">
                <a:solidFill>
                  <a:srgbClr val="000000"/>
                </a:solidFill>
                <a:latin typeface="Lato Black" panose="020F0502020204030203" pitchFamily="34" charset="0"/>
                <a:ea typeface="Lato Black" panose="020F0502020204030203" pitchFamily="34" charset="0"/>
                <a:cs typeface="Lato Black" panose="020F0502020204030203" pitchFamily="34" charset="0"/>
              </a:rPr>
              <a:t>Ε.ΒΙ.Ε.</a:t>
            </a:r>
            <a:endParaRPr lang="id-ID" sz="3600" spc="300" dirty="0">
              <a:solidFill>
                <a:srgbClr val="000000"/>
              </a:solidFill>
              <a:latin typeface="Lato Black" panose="020F0502020204030203" pitchFamily="34" charset="0"/>
              <a:ea typeface="Lato Black" panose="020F0502020204030203" pitchFamily="34" charset="0"/>
              <a:cs typeface="Lato Black" panose="020F0502020204030203" pitchFamily="34" charset="0"/>
            </a:endParaRPr>
          </a:p>
        </p:txBody>
      </p:sp>
      <p:pic>
        <p:nvPicPr>
          <p:cNvPr id="20" name="Εικόνα 1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17599" y="432338"/>
            <a:ext cx="1693417" cy="446286"/>
          </a:xfrm>
          <a:prstGeom prst="rect">
            <a:avLst/>
          </a:prstGeom>
        </p:spPr>
      </p:pic>
      <p:pic>
        <p:nvPicPr>
          <p:cNvPr id="23" name="Εικόνα 2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101875" y="354800"/>
            <a:ext cx="1355743" cy="379608"/>
          </a:xfrm>
          <a:prstGeom prst="rect">
            <a:avLst/>
          </a:prstGeom>
        </p:spPr>
      </p:pic>
    </p:spTree>
    <p:extLst>
      <p:ext uri="{BB962C8B-B14F-4D97-AF65-F5344CB8AC3E}">
        <p14:creationId xmlns:p14="http://schemas.microsoft.com/office/powerpoint/2010/main" val="2911403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171703" y="1517455"/>
            <a:ext cx="337938" cy="337938"/>
          </a:xfrm>
          <a:prstGeom prst="ellipse">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Rectangle 14"/>
          <p:cNvSpPr/>
          <p:nvPr/>
        </p:nvSpPr>
        <p:spPr>
          <a:xfrm>
            <a:off x="7509641" y="1517455"/>
            <a:ext cx="4377559" cy="3139321"/>
          </a:xfrm>
          <a:prstGeom prst="rect">
            <a:avLst/>
          </a:prstGeom>
        </p:spPr>
        <p:txBody>
          <a:bodyPr wrap="square">
            <a:spAutoFit/>
          </a:bodyPr>
          <a:lstStyle/>
          <a:p>
            <a:r>
              <a:rPr lang="el-GR" dirty="0">
                <a:latin typeface="+mj-lt"/>
                <a:ea typeface="Lato" panose="020F0502020204030203" pitchFamily="34" charset="0"/>
                <a:cs typeface="Lato" panose="020F0502020204030203" pitchFamily="34" charset="0"/>
              </a:rPr>
              <a:t>Λαμβάνοντας υπόψη τη θεωρητική πλαισίωση της αντιμετώπισης της Ε.ΒΙ.Ε. με βάση το </a:t>
            </a:r>
            <a:r>
              <a:rPr lang="el-GR" dirty="0" err="1">
                <a:latin typeface="+mj-lt"/>
                <a:ea typeface="Lato" panose="020F0502020204030203" pitchFamily="34" charset="0"/>
                <a:cs typeface="Lato" panose="020F0502020204030203" pitchFamily="34" charset="0"/>
              </a:rPr>
              <a:t>οικοσυστημικό</a:t>
            </a:r>
            <a:r>
              <a:rPr lang="el-GR" dirty="0">
                <a:latin typeface="+mj-lt"/>
                <a:ea typeface="Lato" panose="020F0502020204030203" pitchFamily="34" charset="0"/>
                <a:cs typeface="Lato" panose="020F0502020204030203" pitchFamily="34" charset="0"/>
              </a:rPr>
              <a:t> μοντέλο είναι αναγκαίο να υλοποιούνται δράσεις συστηματικές  σε όλα τα επίπεδα: σχολείο με όλες τις επιμέρους διαστάσεις-οικογένεια-κοινότητα συμπεριλαμβανομένου και του νομικού πλαισίου.</a:t>
            </a:r>
          </a:p>
          <a:p>
            <a:endParaRPr lang="el-GR" dirty="0">
              <a:latin typeface="+mj-lt"/>
              <a:ea typeface="Lato" panose="020F0502020204030203" pitchFamily="34" charset="0"/>
              <a:cs typeface="Lato" panose="020F0502020204030203" pitchFamily="34" charset="0"/>
            </a:endParaRPr>
          </a:p>
          <a:p>
            <a:endParaRPr lang="el-GR" dirty="0">
              <a:latin typeface="+mj-lt"/>
              <a:ea typeface="Lato" panose="020F0502020204030203" pitchFamily="34" charset="0"/>
              <a:cs typeface="Lato" panose="020F0502020204030203" pitchFamily="34" charset="0"/>
            </a:endParaRPr>
          </a:p>
          <a:p>
            <a:endParaRPr lang="el-GR" dirty="0">
              <a:latin typeface="+mj-lt"/>
              <a:ea typeface="Lato" panose="020F0502020204030203" pitchFamily="34" charset="0"/>
              <a:cs typeface="Lato" panose="020F0502020204030203" pitchFamily="34" charset="0"/>
            </a:endParaRPr>
          </a:p>
        </p:txBody>
      </p:sp>
      <p:sp>
        <p:nvSpPr>
          <p:cNvPr id="16" name="Rectangle 15"/>
          <p:cNvSpPr/>
          <p:nvPr/>
        </p:nvSpPr>
        <p:spPr>
          <a:xfrm>
            <a:off x="4753598" y="467710"/>
            <a:ext cx="7438401" cy="932465"/>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TextBox 16"/>
          <p:cNvSpPr txBox="1"/>
          <p:nvPr/>
        </p:nvSpPr>
        <p:spPr>
          <a:xfrm>
            <a:off x="4924894" y="558447"/>
            <a:ext cx="6962306" cy="707886"/>
          </a:xfrm>
          <a:prstGeom prst="rect">
            <a:avLst/>
          </a:prstGeom>
          <a:noFill/>
        </p:spPr>
        <p:txBody>
          <a:bodyPr wrap="square" rtlCol="0">
            <a:spAutoFit/>
          </a:bodyPr>
          <a:lstStyle/>
          <a:p>
            <a:r>
              <a:rPr lang="el-GR" sz="2000" dirty="0">
                <a:solidFill>
                  <a:schemeClr val="bg1"/>
                </a:solidFill>
                <a:latin typeface="+mj-lt"/>
                <a:ea typeface="Lato Heavy" panose="020F0502020204030203" pitchFamily="34" charset="0"/>
                <a:cs typeface="Lato Heavy" panose="020F0502020204030203" pitchFamily="34" charset="0"/>
              </a:rPr>
              <a:t>Επίπεδα δράσης και καλές πρακτικές για την πραγματοποίηση μιας ολιστικής/</a:t>
            </a:r>
            <a:r>
              <a:rPr lang="el-GR" sz="2000" dirty="0" err="1">
                <a:solidFill>
                  <a:schemeClr val="bg1"/>
                </a:solidFill>
                <a:latin typeface="+mj-lt"/>
                <a:ea typeface="Lato Heavy" panose="020F0502020204030203" pitchFamily="34" charset="0"/>
                <a:cs typeface="Lato Heavy" panose="020F0502020204030203" pitchFamily="34" charset="0"/>
              </a:rPr>
              <a:t>οικοσυστημικής</a:t>
            </a:r>
            <a:r>
              <a:rPr lang="el-GR" sz="2000" dirty="0">
                <a:solidFill>
                  <a:schemeClr val="bg1"/>
                </a:solidFill>
                <a:latin typeface="+mj-lt"/>
                <a:ea typeface="Lato Heavy" panose="020F0502020204030203" pitchFamily="34" charset="0"/>
                <a:cs typeface="Lato Heavy" panose="020F0502020204030203" pitchFamily="34" charset="0"/>
              </a:rPr>
              <a:t> προσέγγισης</a:t>
            </a:r>
            <a:endParaRPr lang="id-ID" sz="2000" dirty="0">
              <a:solidFill>
                <a:schemeClr val="bg1"/>
              </a:solidFill>
              <a:latin typeface="+mj-lt"/>
              <a:ea typeface="Lato Heavy" panose="020F0502020204030203" pitchFamily="34" charset="0"/>
              <a:cs typeface="Lato Heavy" panose="020F0502020204030203" pitchFamily="34" charset="0"/>
            </a:endParaRPr>
          </a:p>
        </p:txBody>
      </p:sp>
      <p:pic>
        <p:nvPicPr>
          <p:cNvPr id="3" name="Θέση εικόνας 2"/>
          <p:cNvPicPr>
            <a:picLocks noGrp="1" noChangeAspect="1"/>
          </p:cNvPicPr>
          <p:nvPr>
            <p:ph type="pic" sz="quarter" idx="10"/>
          </p:nvPr>
        </p:nvPicPr>
        <p:blipFill rotWithShape="1">
          <a:blip r:embed="rId2" cstate="screen">
            <a:extLst>
              <a:ext uri="{28A0092B-C50C-407E-A947-70E740481C1C}">
                <a14:useLocalDpi xmlns:a14="http://schemas.microsoft.com/office/drawing/2010/main" val="0"/>
              </a:ext>
            </a:extLst>
          </a:blip>
          <a:srcRect b="-187"/>
          <a:stretch/>
        </p:blipFill>
        <p:spPr>
          <a:xfrm>
            <a:off x="108155" y="1490912"/>
            <a:ext cx="4925961" cy="3472186"/>
          </a:xfrm>
        </p:spPr>
      </p:pic>
      <p:pic>
        <p:nvPicPr>
          <p:cNvPr id="19" name="Εικόνα 1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7599" y="432338"/>
            <a:ext cx="1693417" cy="446286"/>
          </a:xfrm>
          <a:prstGeom prst="rect">
            <a:avLst/>
          </a:prstGeom>
        </p:spPr>
      </p:pic>
      <p:sp>
        <p:nvSpPr>
          <p:cNvPr id="2" name="Ορθογώνιο 1"/>
          <p:cNvSpPr/>
          <p:nvPr/>
        </p:nvSpPr>
        <p:spPr>
          <a:xfrm>
            <a:off x="0" y="5144644"/>
            <a:ext cx="6518787" cy="1846659"/>
          </a:xfrm>
          <a:prstGeom prst="rect">
            <a:avLst/>
          </a:prstGeom>
        </p:spPr>
        <p:txBody>
          <a:bodyPr wrap="square">
            <a:spAutoFit/>
          </a:bodyPr>
          <a:lstStyle/>
          <a:p>
            <a:pPr algn="just"/>
            <a:r>
              <a:rPr lang="el-GR" sz="1100" b="1" dirty="0"/>
              <a:t>Πρωτόκολλο ΥΠΑΙΘΑ για τη Διαχείριση της Ε.ΒΙ.Ε.</a:t>
            </a:r>
            <a:r>
              <a:rPr lang="el-GR" sz="1100" dirty="0"/>
              <a:t>: Αντωνίου Α.-Σ., </a:t>
            </a:r>
            <a:r>
              <a:rPr lang="el-GR" sz="1100" dirty="0" err="1"/>
              <a:t>Ασημόπουλος</a:t>
            </a:r>
            <a:r>
              <a:rPr lang="el-GR" sz="1100" dirty="0"/>
              <a:t> Χ., Γιαννοπούλου Ι., Γιαννούλης Γ., Κατσαρός Ι., Πάλλη Θ. &amp; </a:t>
            </a:r>
            <a:r>
              <a:rPr lang="el-GR" sz="1100" dirty="0" err="1"/>
              <a:t>Παπαστυλιανού</a:t>
            </a:r>
            <a:r>
              <a:rPr lang="el-GR" sz="1100" dirty="0"/>
              <a:t> Α. (2024). Πρωτόκολλο Διαχείρισης Ενδοσχολικής Βίας και Εκφοβισμού (Ε.ΒΙ.Ε.). (</a:t>
            </a:r>
            <a:r>
              <a:rPr lang="el-GR" sz="1100" dirty="0" err="1"/>
              <a:t>Επιμ</a:t>
            </a:r>
            <a:r>
              <a:rPr lang="el-GR" sz="1100" dirty="0"/>
              <a:t>. Μαρούδας Η., Νικολόπουλος Β. &amp; </a:t>
            </a:r>
            <a:r>
              <a:rPr lang="el-GR" sz="1100" dirty="0" err="1"/>
              <a:t>Ρέντζη</a:t>
            </a:r>
            <a:r>
              <a:rPr lang="el-GR" sz="1100" dirty="0"/>
              <a:t> Α.). Υ.ΠΑΙ.Θ.Α.: Ψηφιακή εφαρμογή https://stop-bullying.gov.gr  Πρόσβαση: 14.06.2024</a:t>
            </a:r>
          </a:p>
          <a:p>
            <a:pPr algn="just"/>
            <a:endParaRPr lang="el-GR" sz="1100" dirty="0"/>
          </a:p>
          <a:p>
            <a:pPr algn="just"/>
            <a:r>
              <a:rPr lang="el-GR" sz="1100" b="1" dirty="0"/>
              <a:t>Πρωτόκολλο Πρόληψης Ενδοσχολικής Βίας και  Εκφοβισμού (Ε.ΒΙ.Ε.)-</a:t>
            </a:r>
            <a:r>
              <a:rPr lang="el-GR" sz="1100" dirty="0"/>
              <a:t>ΥΠΑΙΘΑ: Αντωνίου Α.-Σ., </a:t>
            </a:r>
            <a:r>
              <a:rPr lang="el-GR" sz="1100" dirty="0" err="1"/>
              <a:t>Ασημόπουλος</a:t>
            </a:r>
            <a:r>
              <a:rPr lang="el-GR" sz="1100" dirty="0"/>
              <a:t> Χ., Γιαννοπούλου Ι., Γιαννούλης Γ., Κατσαρός Ι., Πάλλη Θ. &amp; </a:t>
            </a:r>
            <a:r>
              <a:rPr lang="el-GR" sz="1100" dirty="0" err="1"/>
              <a:t>Παπαστυλιανού</a:t>
            </a:r>
            <a:r>
              <a:rPr lang="el-GR" sz="1100" dirty="0"/>
              <a:t> Α. (2024). Πρωτόκολλο Πρόληψης Ενδοσχολικής Βίας και Εκφοβισμού (Ε.ΒΙ.Ε.). (</a:t>
            </a:r>
            <a:r>
              <a:rPr lang="el-GR" sz="1100" dirty="0" err="1"/>
              <a:t>Επιμ</a:t>
            </a:r>
            <a:r>
              <a:rPr lang="el-GR" sz="1100" dirty="0"/>
              <a:t>. Μαρούδας Η., Νικολόπουλος Β. &amp; </a:t>
            </a:r>
            <a:r>
              <a:rPr lang="el-GR" sz="1100" dirty="0" err="1"/>
              <a:t>Ρέντζη</a:t>
            </a:r>
            <a:r>
              <a:rPr lang="el-GR" sz="1100" dirty="0"/>
              <a:t> Α.). Υ.ΠΑΙ.Θ.Α.: Ψηφιακή εφαρμογή https://stop-bullying.gov.gr  Πρόσβαση: 14.06.2024</a:t>
            </a:r>
          </a:p>
          <a:p>
            <a:endParaRPr lang="el-GR" sz="1500" dirty="0"/>
          </a:p>
        </p:txBody>
      </p:sp>
      <p:sp>
        <p:nvSpPr>
          <p:cNvPr id="6" name="TextBox 5">
            <a:extLst>
              <a:ext uri="{FF2B5EF4-FFF2-40B4-BE49-F238E27FC236}">
                <a16:creationId xmlns:a16="http://schemas.microsoft.com/office/drawing/2014/main" id="{2C17D8D2-D132-A7B5-F01E-DB8CDED2F69B}"/>
              </a:ext>
            </a:extLst>
          </p:cNvPr>
          <p:cNvSpPr txBox="1"/>
          <p:nvPr/>
        </p:nvSpPr>
        <p:spPr>
          <a:xfrm>
            <a:off x="7442867" y="4268228"/>
            <a:ext cx="4511105" cy="2031325"/>
          </a:xfrm>
          <a:prstGeom prst="rect">
            <a:avLst/>
          </a:prstGeom>
          <a:noFill/>
          <a:ln w="63500">
            <a:solidFill>
              <a:schemeClr val="accent1">
                <a:lumMod val="75000"/>
              </a:schemeClr>
            </a:solidFill>
          </a:ln>
        </p:spPr>
        <p:txBody>
          <a:bodyPr wrap="square">
            <a:spAutoFit/>
          </a:bodyPr>
          <a:lstStyle/>
          <a:p>
            <a:pPr marL="457200" indent="-457200">
              <a:buFont typeface="+mj-lt"/>
              <a:buAutoNum type="arabicPeriod"/>
            </a:pPr>
            <a:r>
              <a:rPr lang="el-GR" sz="1800" b="1"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Ενίσχυση του ρόλου του σχολείου</a:t>
            </a:r>
          </a:p>
          <a:p>
            <a:pPr marL="457200" indent="-457200">
              <a:buFont typeface="+mj-lt"/>
              <a:buAutoNum type="arabicPeriod"/>
            </a:pPr>
            <a:endParaRPr lang="el-GR" sz="1800" b="1"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endParaRPr>
          </a:p>
          <a:p>
            <a:pPr marL="457200" indent="-457200">
              <a:buFont typeface="+mj-lt"/>
              <a:buAutoNum type="arabicPeriod"/>
            </a:pPr>
            <a:r>
              <a:rPr lang="el-GR" sz="1800" b="1" dirty="0">
                <a:effectLst>
                  <a:outerShdw blurRad="38100" dist="38100" dir="2700000" algn="tl">
                    <a:srgbClr val="000000">
                      <a:alpha val="43137"/>
                    </a:srgbClr>
                  </a:outerShdw>
                </a:effectLst>
                <a:latin typeface="+mj-lt"/>
              </a:rPr>
              <a:t>Ενεργή συμμετοχή της οικογένειας</a:t>
            </a:r>
          </a:p>
          <a:p>
            <a:pPr marL="457200" indent="-457200">
              <a:buFont typeface="+mj-lt"/>
              <a:buAutoNum type="arabicPeriod"/>
            </a:pPr>
            <a:endParaRPr lang="el-GR" sz="1800" b="1" dirty="0">
              <a:effectLst>
                <a:outerShdw blurRad="38100" dist="38100" dir="2700000" algn="tl">
                  <a:srgbClr val="000000">
                    <a:alpha val="43137"/>
                  </a:srgbClr>
                </a:outerShdw>
              </a:effectLst>
              <a:latin typeface="+mj-lt"/>
            </a:endParaRPr>
          </a:p>
          <a:p>
            <a:pPr marL="457200" indent="-457200">
              <a:buFont typeface="+mj-lt"/>
              <a:buAutoNum type="arabicPeriod"/>
            </a:pPr>
            <a:r>
              <a:rPr lang="el-GR" sz="1800" b="1"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Συνεργασία με την τοπική κοινότητα</a:t>
            </a:r>
          </a:p>
          <a:p>
            <a:pPr marL="457200" indent="-457200">
              <a:buFont typeface="+mj-lt"/>
              <a:buAutoNum type="arabicPeriod"/>
            </a:pPr>
            <a:endParaRPr lang="el-GR" sz="1800" b="1"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endParaRPr>
          </a:p>
          <a:p>
            <a:pPr marL="457200" indent="-457200">
              <a:buFont typeface="+mj-lt"/>
              <a:buAutoNum type="arabicPeriod"/>
            </a:pPr>
            <a:r>
              <a:rPr lang="el-GR" sz="1800" b="1" dirty="0">
                <a:effectLst>
                  <a:outerShdw blurRad="38100" dist="38100" dir="2700000" algn="tl">
                    <a:srgbClr val="000000">
                      <a:alpha val="43137"/>
                    </a:srgbClr>
                  </a:outerShdw>
                </a:effectLst>
                <a:latin typeface="+mj-lt"/>
              </a:rPr>
              <a:t>Ενίσχυση νομικού πλαισίου</a:t>
            </a:r>
            <a:endParaRPr lang="el-GR" sz="1800" b="1"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endParaRPr>
          </a:p>
        </p:txBody>
      </p:sp>
      <p:pic>
        <p:nvPicPr>
          <p:cNvPr id="12" name="Εικόνα 11"/>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17599" y="969361"/>
            <a:ext cx="1355743" cy="379608"/>
          </a:xfrm>
          <a:prstGeom prst="rect">
            <a:avLst/>
          </a:prstGeom>
        </p:spPr>
      </p:pic>
    </p:spTree>
    <p:extLst>
      <p:ext uri="{BB962C8B-B14F-4D97-AF65-F5344CB8AC3E}">
        <p14:creationId xmlns:p14="http://schemas.microsoft.com/office/powerpoint/2010/main" val="51840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620304" y="0"/>
            <a:ext cx="4571696" cy="6858000"/>
          </a:xfrm>
          <a:prstGeom prst="rect">
            <a:avLst/>
          </a:prstGeom>
        </p:spPr>
      </p:pic>
      <p:sp>
        <p:nvSpPr>
          <p:cNvPr id="13" name="TextBox 12"/>
          <p:cNvSpPr txBox="1"/>
          <p:nvPr/>
        </p:nvSpPr>
        <p:spPr>
          <a:xfrm>
            <a:off x="174220" y="2223822"/>
            <a:ext cx="7215531" cy="4539704"/>
          </a:xfrm>
          <a:prstGeom prst="rect">
            <a:avLst/>
          </a:prstGeom>
          <a:noFill/>
        </p:spPr>
        <p:txBody>
          <a:bodyPr wrap="square" rtlCol="0">
            <a:spAutoFit/>
          </a:bodyPr>
          <a:lstStyle/>
          <a:p>
            <a:r>
              <a:rPr lang="el-GR" sz="1700" dirty="0">
                <a:latin typeface="+mj-lt"/>
              </a:rPr>
              <a:t>Η ενίσχυση του ρόλου των σχολείων αναδεικνύεται κρίσιμη και μπορεί να  πραγματοποιηθεί μέσω των κάτωθι ενδεικτικών πρακτικών:</a:t>
            </a:r>
            <a:endParaRPr lang="en-US" sz="1700" dirty="0">
              <a:latin typeface="+mj-lt"/>
            </a:endParaRPr>
          </a:p>
          <a:p>
            <a:endParaRPr lang="en-US" sz="1700" dirty="0">
              <a:latin typeface="+mj-lt"/>
            </a:endParaRPr>
          </a:p>
          <a:p>
            <a:pPr marL="285750" indent="-285750">
              <a:buFont typeface="Wingdings" panose="05000000000000000000" pitchFamily="2" charset="2"/>
              <a:buChar char="§"/>
            </a:pPr>
            <a:r>
              <a:rPr lang="el-GR" sz="1700" b="1" dirty="0">
                <a:latin typeface="+mj-lt"/>
              </a:rPr>
              <a:t>Υιοθέτηση προγραμμάτων ευαισθητοποίησης και εκπαίδευσης</a:t>
            </a:r>
            <a:r>
              <a:rPr lang="el-GR" sz="1700" dirty="0">
                <a:latin typeface="+mj-lt"/>
              </a:rPr>
              <a:t>, με στόχο την ενίσχυση των δεξιοτήτων επικοινωνίας και αντιμετώπισης συγκρούσεων.</a:t>
            </a:r>
          </a:p>
          <a:p>
            <a:pPr marL="285750" indent="-285750">
              <a:buFont typeface="Wingdings" panose="05000000000000000000" pitchFamily="2" charset="2"/>
              <a:buChar char="§"/>
            </a:pPr>
            <a:r>
              <a:rPr lang="el-GR" sz="1700" b="1" dirty="0">
                <a:latin typeface="+mj-lt"/>
              </a:rPr>
              <a:t>Ενδυνάμωση των εκπαιδευτικών </a:t>
            </a:r>
            <a:r>
              <a:rPr lang="el-GR" sz="1700" dirty="0">
                <a:latin typeface="+mj-lt"/>
              </a:rPr>
              <a:t>ώστε να αναγνωρίζουν και να αντιμετωπίζουν έγκαιρα τα περιστατικά βίας και εκφοβισμού.</a:t>
            </a:r>
          </a:p>
          <a:p>
            <a:pPr marL="285750" indent="-285750">
              <a:buFont typeface="Wingdings" panose="05000000000000000000" pitchFamily="2" charset="2"/>
              <a:buChar char="§"/>
            </a:pPr>
            <a:r>
              <a:rPr lang="el-GR" sz="1700" b="1" dirty="0">
                <a:latin typeface="+mj-lt"/>
                <a:ea typeface="Lato" panose="020F0502020204030203" pitchFamily="34" charset="0"/>
                <a:cs typeface="Lato" panose="020F0502020204030203" pitchFamily="34" charset="0"/>
              </a:rPr>
              <a:t>Ανάπτυξη και υλοποίηση προγραμμάτων πρόληψης </a:t>
            </a:r>
            <a:r>
              <a:rPr lang="el-GR" sz="1700" dirty="0">
                <a:latin typeface="+mj-lt"/>
                <a:ea typeface="Lato" panose="020F0502020204030203" pitchFamily="34" charset="0"/>
                <a:cs typeface="Lato" panose="020F0502020204030203" pitchFamily="34" charset="0"/>
              </a:rPr>
              <a:t>και παρέμβασης αποτελεί κομβικό στοιχείο της ολιστικής προσέγγισης.</a:t>
            </a:r>
          </a:p>
          <a:p>
            <a:pPr marL="285750" indent="-285750">
              <a:buFont typeface="Wingdings" panose="05000000000000000000" pitchFamily="2" charset="2"/>
              <a:buChar char="§"/>
            </a:pPr>
            <a:r>
              <a:rPr lang="el-GR" sz="1700" b="1" dirty="0">
                <a:latin typeface="+mj-lt"/>
                <a:ea typeface="Lato" panose="020F0502020204030203" pitchFamily="34" charset="0"/>
                <a:cs typeface="Lato" panose="020F0502020204030203" pitchFamily="34" charset="0"/>
              </a:rPr>
              <a:t>Συνεργασία με κοινωνικούς λειτουργούς και ψυχολόγους</a:t>
            </a:r>
            <a:r>
              <a:rPr lang="el-GR" sz="1700" dirty="0">
                <a:latin typeface="+mj-lt"/>
                <a:ea typeface="Lato" panose="020F0502020204030203" pitchFamily="34" charset="0"/>
                <a:cs typeface="Lato" panose="020F0502020204030203" pitchFamily="34" charset="0"/>
              </a:rPr>
              <a:t>, μπορεί να στηρίξει τη δημιουργία ενός ασφαλούς και υποστηρικτικού περιβάλλοντος στο σχολείο. </a:t>
            </a:r>
          </a:p>
          <a:p>
            <a:pPr marL="285750" indent="-285750">
              <a:buFont typeface="Wingdings" panose="05000000000000000000" pitchFamily="2" charset="2"/>
              <a:buChar char="§"/>
            </a:pPr>
            <a:r>
              <a:rPr lang="el-GR" sz="1700" dirty="0">
                <a:latin typeface="+mj-lt"/>
              </a:rPr>
              <a:t>Στο πλαίσιο του ελληνικού σχολείου προτείνεται η </a:t>
            </a:r>
            <a:r>
              <a:rPr lang="el-GR" sz="1700" b="1" dirty="0">
                <a:latin typeface="+mj-lt"/>
              </a:rPr>
              <a:t>αξιοποίηση των Εργαστηρίων δεξιοτήτων και των σχολικών δραστηριοτήτων </a:t>
            </a:r>
            <a:r>
              <a:rPr lang="el-GR" sz="1700" dirty="0">
                <a:latin typeface="+mj-lt"/>
              </a:rPr>
              <a:t>για την υλοποίηση δράσεων κατά του σχολικού εκφοβισμού και της βίας.</a:t>
            </a:r>
          </a:p>
          <a:p>
            <a:pPr marL="285750" indent="-285750">
              <a:buFont typeface="Wingdings" panose="05000000000000000000" pitchFamily="2" charset="2"/>
              <a:buChar char="§"/>
            </a:pPr>
            <a:r>
              <a:rPr lang="el-GR" sz="1700" b="1" dirty="0">
                <a:latin typeface="+mj-lt"/>
                <a:ea typeface="Lato" panose="020F0502020204030203" pitchFamily="34" charset="0"/>
                <a:cs typeface="Lato" panose="020F0502020204030203" pitchFamily="34" charset="0"/>
              </a:rPr>
              <a:t>Αξιολόγηση των παρεμβάσεων</a:t>
            </a:r>
            <a:r>
              <a:rPr lang="el-GR" sz="1700" dirty="0">
                <a:latin typeface="+mj-lt"/>
                <a:ea typeface="Lato" panose="020F0502020204030203" pitchFamily="34" charset="0"/>
                <a:cs typeface="Lato" panose="020F0502020204030203" pitchFamily="34" charset="0"/>
              </a:rPr>
              <a:t> από τους/τις εκπαιδευτικούς – καθοριστικός ο </a:t>
            </a:r>
            <a:r>
              <a:rPr lang="el-GR" sz="1700" b="1" dirty="0">
                <a:latin typeface="+mj-lt"/>
                <a:ea typeface="Lato" panose="020F0502020204030203" pitchFamily="34" charset="0"/>
                <a:cs typeface="Lato" panose="020F0502020204030203" pitchFamily="34" charset="0"/>
              </a:rPr>
              <a:t>ρόλος του διευθυντή </a:t>
            </a:r>
            <a:r>
              <a:rPr lang="el-GR" sz="1700" dirty="0">
                <a:latin typeface="+mj-lt"/>
                <a:ea typeface="Lato" panose="020F0502020204030203" pitchFamily="34" charset="0"/>
                <a:cs typeface="Lato" panose="020F0502020204030203" pitchFamily="34" charset="0"/>
              </a:rPr>
              <a:t>του σχολείου στις παρεμβάσεις αυτές (</a:t>
            </a:r>
            <a:r>
              <a:rPr lang="el-GR" sz="1700" dirty="0" err="1">
                <a:latin typeface="+mj-lt"/>
                <a:ea typeface="Lato" panose="020F0502020204030203" pitchFamily="34" charset="0"/>
                <a:cs typeface="Lato" panose="020F0502020204030203" pitchFamily="34" charset="0"/>
              </a:rPr>
              <a:t>Γαλανάκη</a:t>
            </a:r>
            <a:r>
              <a:rPr lang="el-GR" sz="1700" dirty="0">
                <a:latin typeface="+mj-lt"/>
                <a:ea typeface="Lato" panose="020F0502020204030203" pitchFamily="34" charset="0"/>
                <a:cs typeface="Lato" panose="020F0502020204030203" pitchFamily="34" charset="0"/>
              </a:rPr>
              <a:t>, 2010)</a:t>
            </a:r>
            <a:endParaRPr lang="en-US" sz="1700" dirty="0">
              <a:latin typeface="+mj-lt"/>
              <a:ea typeface="Lato" panose="020F0502020204030203" pitchFamily="34" charset="0"/>
              <a:cs typeface="Lato" panose="020F0502020204030203" pitchFamily="34" charset="0"/>
            </a:endParaRPr>
          </a:p>
        </p:txBody>
      </p:sp>
      <p:pic>
        <p:nvPicPr>
          <p:cNvPr id="6" name="Εικόνα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74220" y="225105"/>
            <a:ext cx="2244232" cy="591449"/>
          </a:xfrm>
          <a:prstGeom prst="rect">
            <a:avLst/>
          </a:prstGeom>
        </p:spPr>
      </p:pic>
      <p:sp>
        <p:nvSpPr>
          <p:cNvPr id="4" name="Ορθογώνιο 3"/>
          <p:cNvSpPr/>
          <p:nvPr/>
        </p:nvSpPr>
        <p:spPr>
          <a:xfrm>
            <a:off x="1041841" y="1599765"/>
            <a:ext cx="5480288" cy="477054"/>
          </a:xfrm>
          <a:prstGeom prst="rect">
            <a:avLst/>
          </a:prstGeom>
        </p:spPr>
        <p:txBody>
          <a:bodyPr wrap="square">
            <a:spAutoFit/>
          </a:bodyPr>
          <a:lstStyle/>
          <a:p>
            <a:pPr marL="457200" indent="-457200">
              <a:buFont typeface="+mj-lt"/>
              <a:buAutoNum type="arabicPeriod"/>
            </a:pPr>
            <a:r>
              <a:rPr lang="el-GR" sz="2500" b="1"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Ενίσχυση του ρόλου του σχολείου</a:t>
            </a:r>
          </a:p>
        </p:txBody>
      </p:sp>
      <p:pic>
        <p:nvPicPr>
          <p:cNvPr id="8" name="Εικόνα 7"/>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74220" y="950776"/>
            <a:ext cx="1355743" cy="379608"/>
          </a:xfrm>
          <a:prstGeom prst="rect">
            <a:avLst/>
          </a:prstGeom>
        </p:spPr>
      </p:pic>
    </p:spTree>
    <p:extLst>
      <p:ext uri="{BB962C8B-B14F-4D97-AF65-F5344CB8AC3E}">
        <p14:creationId xmlns:p14="http://schemas.microsoft.com/office/powerpoint/2010/main" val="240456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495711" y="1600713"/>
            <a:ext cx="6534364" cy="4524315"/>
          </a:xfrm>
          <a:prstGeom prst="rect">
            <a:avLst/>
          </a:prstGeom>
        </p:spPr>
        <p:txBody>
          <a:bodyPr wrap="square">
            <a:spAutoFit/>
          </a:bodyPr>
          <a:lstStyle/>
          <a:p>
            <a:pPr marL="285750" indent="-285750">
              <a:buFont typeface="Wingdings" panose="05000000000000000000" pitchFamily="2" charset="2"/>
              <a:buChar char="§"/>
            </a:pPr>
            <a:r>
              <a:rPr lang="el-GR" sz="1600" b="1"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Σε επίπεδο ομάδας των συνομηλίκων</a:t>
            </a:r>
            <a:r>
              <a:rPr lang="el-GR" sz="1600" b="1" dirty="0">
                <a:latin typeface="+mj-lt"/>
                <a:ea typeface="Lato" panose="020F0502020204030203" pitchFamily="34" charset="0"/>
                <a:cs typeface="Lato" panose="020F0502020204030203" pitchFamily="34" charset="0"/>
              </a:rPr>
              <a:t>:</a:t>
            </a:r>
            <a:r>
              <a:rPr lang="el-GR" sz="1600" dirty="0">
                <a:latin typeface="+mj-lt"/>
                <a:ea typeface="Lato" panose="020F0502020204030203" pitchFamily="34" charset="0"/>
                <a:cs typeface="Lato" panose="020F0502020204030203" pitchFamily="34" charset="0"/>
              </a:rPr>
              <a:t> Οι μαθητές/-τριες εκπαιδεύονται κατάλληλα, για την </a:t>
            </a:r>
            <a:r>
              <a:rPr lang="el-GR" sz="1600" b="1" u="sng" dirty="0">
                <a:latin typeface="+mj-lt"/>
                <a:ea typeface="Lato" panose="020F0502020204030203" pitchFamily="34" charset="0"/>
                <a:cs typeface="Lato" panose="020F0502020204030203" pitchFamily="34" charset="0"/>
              </a:rPr>
              <a:t>ανάπτυξη δεξιοτήτων ενεργής ακρόασης</a:t>
            </a:r>
            <a:r>
              <a:rPr lang="el-GR" sz="1600" dirty="0">
                <a:latin typeface="+mj-lt"/>
                <a:ea typeface="Lato" panose="020F0502020204030203" pitchFamily="34" charset="0"/>
                <a:cs typeface="Lato" panose="020F0502020204030203" pitchFamily="34" charset="0"/>
              </a:rPr>
              <a:t>, ώστε να υποστηρίζουν τα θύματα και να αποδοκιμάζουν τον εκφοβισμό. Οι εκπαιδευτικοί μπορούν να αναθέτουν σε κάποιον/α μαθητή/-</a:t>
            </a:r>
            <a:r>
              <a:rPr lang="el-GR" sz="1600" dirty="0" err="1">
                <a:latin typeface="+mj-lt"/>
                <a:ea typeface="Lato" panose="020F0502020204030203" pitchFamily="34" charset="0"/>
                <a:cs typeface="Lato" panose="020F0502020204030203" pitchFamily="34" charset="0"/>
              </a:rPr>
              <a:t>τρια</a:t>
            </a:r>
            <a:r>
              <a:rPr lang="el-GR" sz="1600" dirty="0">
                <a:latin typeface="+mj-lt"/>
                <a:ea typeface="Lato" panose="020F0502020204030203" pitchFamily="34" charset="0"/>
                <a:cs typeface="Lato" panose="020F0502020204030203" pitchFamily="34" charset="0"/>
              </a:rPr>
              <a:t> να γίνει φίλος/η με ένα θύμα, λειτουργώντας </a:t>
            </a:r>
            <a:r>
              <a:rPr lang="el-GR" sz="1600" u="sng" dirty="0">
                <a:latin typeface="+mj-lt"/>
                <a:ea typeface="Lato" panose="020F0502020204030203" pitchFamily="34" charset="0"/>
                <a:cs typeface="Lato" panose="020F0502020204030203" pitchFamily="34" charset="0"/>
              </a:rPr>
              <a:t>ως «ασπίδα προστασίας» </a:t>
            </a:r>
            <a:r>
              <a:rPr lang="el-GR" sz="1600" dirty="0">
                <a:latin typeface="+mj-lt"/>
                <a:ea typeface="Lato" panose="020F0502020204030203" pitchFamily="34" charset="0"/>
                <a:cs typeface="Lato" panose="020F0502020204030203" pitchFamily="34" charset="0"/>
              </a:rPr>
              <a:t>κατά του εκφοβισμού. Επιπροσθέτως, ορισμένοι/</a:t>
            </a:r>
            <a:r>
              <a:rPr lang="el-GR" sz="1600" dirty="0" err="1">
                <a:latin typeface="+mj-lt"/>
                <a:ea typeface="Lato" panose="020F0502020204030203" pitchFamily="34" charset="0"/>
                <a:cs typeface="Lato" panose="020F0502020204030203" pitchFamily="34" charset="0"/>
              </a:rPr>
              <a:t>ες</a:t>
            </a:r>
            <a:r>
              <a:rPr lang="el-GR" sz="1600" dirty="0">
                <a:latin typeface="+mj-lt"/>
                <a:ea typeface="Lato" panose="020F0502020204030203" pitchFamily="34" charset="0"/>
                <a:cs typeface="Lato" panose="020F0502020204030203" pitchFamily="34" charset="0"/>
              </a:rPr>
              <a:t> μαθητές/-τριες, εκπαιδεύονται να λειτουργούν </a:t>
            </a:r>
            <a:r>
              <a:rPr lang="el-GR" sz="1600" u="sng" dirty="0">
                <a:latin typeface="+mj-lt"/>
                <a:ea typeface="Lato" panose="020F0502020204030203" pitchFamily="34" charset="0"/>
                <a:cs typeface="Lato" panose="020F0502020204030203" pitchFamily="34" charset="0"/>
              </a:rPr>
              <a:t>ως «διαμεσολαβητές» </a:t>
            </a:r>
            <a:r>
              <a:rPr lang="el-GR" sz="1600" dirty="0">
                <a:latin typeface="+mj-lt"/>
                <a:ea typeface="Lato" panose="020F0502020204030203" pitchFamily="34" charset="0"/>
                <a:cs typeface="Lato" panose="020F0502020204030203" pitchFamily="34" charset="0"/>
              </a:rPr>
              <a:t>στις συγκρούσεις και ενθαρρύνονται να αναφέρουν τον εκφοβισμό στους/τις εκπαιδευτικούς (</a:t>
            </a:r>
            <a:r>
              <a:rPr lang="el-GR" sz="1600" dirty="0" err="1">
                <a:latin typeface="+mj-lt"/>
                <a:ea typeface="Lato" panose="020F0502020204030203" pitchFamily="34" charset="0"/>
                <a:cs typeface="Lato" panose="020F0502020204030203" pitchFamily="34" charset="0"/>
              </a:rPr>
              <a:t>Γαλανάκη</a:t>
            </a:r>
            <a:r>
              <a:rPr lang="el-GR" sz="1600" dirty="0">
                <a:latin typeface="+mj-lt"/>
                <a:ea typeface="Lato" panose="020F0502020204030203" pitchFamily="34" charset="0"/>
                <a:cs typeface="Lato" panose="020F0502020204030203" pitchFamily="34" charset="0"/>
              </a:rPr>
              <a:t>, 2010).</a:t>
            </a:r>
          </a:p>
          <a:p>
            <a:pPr marL="285750" indent="-285750">
              <a:buFont typeface="Wingdings" panose="05000000000000000000" pitchFamily="2" charset="2"/>
              <a:buChar char="§"/>
            </a:pPr>
            <a:endParaRPr lang="el-GR" sz="1600" dirty="0">
              <a:latin typeface="+mj-lt"/>
              <a:ea typeface="Lato" panose="020F0502020204030203" pitchFamily="34" charset="0"/>
              <a:cs typeface="Lato" panose="020F0502020204030203" pitchFamily="34" charset="0"/>
            </a:endParaRPr>
          </a:p>
          <a:p>
            <a:pPr marL="285750" indent="-285750">
              <a:buFont typeface="Wingdings" panose="05000000000000000000" pitchFamily="2" charset="2"/>
              <a:buChar char="§"/>
            </a:pPr>
            <a:r>
              <a:rPr lang="el-GR" sz="1600" b="1" dirty="0">
                <a:latin typeface="+mj-lt"/>
                <a:ea typeface="Lato" panose="020F0502020204030203" pitchFamily="34" charset="0"/>
                <a:cs typeface="Lato" panose="020F0502020204030203" pitchFamily="34" charset="0"/>
              </a:rPr>
              <a:t>Σε επίπεδο ατόμου: </a:t>
            </a:r>
            <a:r>
              <a:rPr lang="el-GR" sz="1600" dirty="0">
                <a:latin typeface="+mj-lt"/>
                <a:ea typeface="Lato" panose="020F0502020204030203" pitchFamily="34" charset="0"/>
                <a:cs typeface="Lato" panose="020F0502020204030203" pitchFamily="34" charset="0"/>
              </a:rPr>
              <a:t>Υλοποιούνται παρεμβάσεις προς τα άτομα που έχουν υποστεί και έχουν ασκήσει Ε.ΒΙ.Ε. Για όσους/</a:t>
            </a:r>
            <a:r>
              <a:rPr lang="el-GR" sz="1600" dirty="0" err="1">
                <a:latin typeface="+mj-lt"/>
                <a:ea typeface="Lato" panose="020F0502020204030203" pitchFamily="34" charset="0"/>
                <a:cs typeface="Lato" panose="020F0502020204030203" pitchFamily="34" charset="0"/>
              </a:rPr>
              <a:t>ες</a:t>
            </a:r>
            <a:r>
              <a:rPr lang="el-GR" sz="1600" dirty="0">
                <a:latin typeface="+mj-lt"/>
                <a:ea typeface="Lato" panose="020F0502020204030203" pitchFamily="34" charset="0"/>
                <a:cs typeface="Lato" panose="020F0502020204030203" pitchFamily="34" charset="0"/>
              </a:rPr>
              <a:t> έχουν ασκήσει, παρέχεται η </a:t>
            </a:r>
            <a:r>
              <a:rPr lang="el-GR" sz="1600" b="1" u="sng" dirty="0">
                <a:latin typeface="+mj-lt"/>
                <a:ea typeface="Lato" panose="020F0502020204030203" pitchFamily="34" charset="0"/>
                <a:cs typeface="Lato" panose="020F0502020204030203" pitchFamily="34" charset="0"/>
              </a:rPr>
              <a:t>δυνατότητα συζήτησης και εκπαίδευσης στην ενσυναίσθηση, στον έλεγχο του θυμού και στον αυτοέλεγχο </a:t>
            </a:r>
            <a:r>
              <a:rPr lang="el-GR" sz="1600" dirty="0">
                <a:latin typeface="+mj-lt"/>
                <a:ea typeface="Lato" panose="020F0502020204030203" pitchFamily="34" charset="0"/>
                <a:cs typeface="Lato" panose="020F0502020204030203" pitchFamily="34" charset="0"/>
              </a:rPr>
              <a:t>καθώς και παρεμβάσεις όπως η «</a:t>
            </a:r>
            <a:r>
              <a:rPr lang="el-GR" sz="1600" dirty="0" err="1">
                <a:latin typeface="+mj-lt"/>
                <a:ea typeface="Lato" panose="020F0502020204030203" pitchFamily="34" charset="0"/>
                <a:cs typeface="Lato" panose="020F0502020204030203" pitchFamily="34" charset="0"/>
              </a:rPr>
              <a:t>αποενοχοποιητική</a:t>
            </a:r>
            <a:r>
              <a:rPr lang="el-GR" sz="1600" dirty="0">
                <a:latin typeface="+mj-lt"/>
                <a:ea typeface="Lato" panose="020F0502020204030203" pitchFamily="34" charset="0"/>
                <a:cs typeface="Lato" panose="020F0502020204030203" pitchFamily="34" charset="0"/>
              </a:rPr>
              <a:t> προσέγγιση», κ.λπ.. Αναλόγως υλοποιούνται και παρεμβάσεις για όσους/</a:t>
            </a:r>
            <a:r>
              <a:rPr lang="el-GR" sz="1600" dirty="0" err="1">
                <a:latin typeface="+mj-lt"/>
                <a:ea typeface="Lato" panose="020F0502020204030203" pitchFamily="34" charset="0"/>
                <a:cs typeface="Lato" panose="020F0502020204030203" pitchFamily="34" charset="0"/>
              </a:rPr>
              <a:t>ες</a:t>
            </a:r>
            <a:r>
              <a:rPr lang="el-GR" sz="1600" dirty="0">
                <a:latin typeface="+mj-lt"/>
                <a:ea typeface="Lato" panose="020F0502020204030203" pitchFamily="34" charset="0"/>
                <a:cs typeface="Lato" panose="020F0502020204030203" pitchFamily="34" charset="0"/>
              </a:rPr>
              <a:t> έχουν υποστεί Ε.ΒΙ.Ε., με έμφαση στη </a:t>
            </a:r>
            <a:r>
              <a:rPr lang="el-GR" sz="1600" b="1" u="sng" dirty="0">
                <a:latin typeface="+mj-lt"/>
                <a:ea typeface="Lato" panose="020F0502020204030203" pitchFamily="34" charset="0"/>
                <a:cs typeface="Lato" panose="020F0502020204030203" pitchFamily="34" charset="0"/>
              </a:rPr>
              <a:t>διεκδικητική συμπεριφορά και στην επίλυση συγκρούσεων </a:t>
            </a:r>
            <a:r>
              <a:rPr lang="el-GR" sz="1600" dirty="0">
                <a:latin typeface="+mj-lt"/>
                <a:ea typeface="Lato" panose="020F0502020204030203" pitchFamily="34" charset="0"/>
                <a:cs typeface="Lato" panose="020F0502020204030203" pitchFamily="34" charset="0"/>
              </a:rPr>
              <a:t>(</a:t>
            </a:r>
            <a:r>
              <a:rPr lang="el-GR" sz="1600" dirty="0" err="1">
                <a:latin typeface="+mj-lt"/>
                <a:ea typeface="Lato" panose="020F0502020204030203" pitchFamily="34" charset="0"/>
                <a:cs typeface="Lato" panose="020F0502020204030203" pitchFamily="34" charset="0"/>
              </a:rPr>
              <a:t>Γαλανάκη</a:t>
            </a:r>
            <a:r>
              <a:rPr lang="el-GR" sz="1600" dirty="0">
                <a:latin typeface="+mj-lt"/>
                <a:ea typeface="Lato" panose="020F0502020204030203" pitchFamily="34" charset="0"/>
                <a:cs typeface="Lato" panose="020F0502020204030203" pitchFamily="34" charset="0"/>
              </a:rPr>
              <a:t>, 2010).</a:t>
            </a:r>
          </a:p>
        </p:txBody>
      </p:sp>
      <p:sp>
        <p:nvSpPr>
          <p:cNvPr id="16" name="Rectangle 15"/>
          <p:cNvSpPr/>
          <p:nvPr/>
        </p:nvSpPr>
        <p:spPr>
          <a:xfrm>
            <a:off x="4753598" y="467710"/>
            <a:ext cx="7438401" cy="932465"/>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9" name="Εικόνα 18"/>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17599" y="432338"/>
            <a:ext cx="1693417" cy="446286"/>
          </a:xfrm>
          <a:prstGeom prst="rect">
            <a:avLst/>
          </a:prstGeom>
        </p:spPr>
      </p:pic>
      <p:sp>
        <p:nvSpPr>
          <p:cNvPr id="9" name="Ορθογώνιο 8"/>
          <p:cNvSpPr/>
          <p:nvPr/>
        </p:nvSpPr>
        <p:spPr>
          <a:xfrm>
            <a:off x="5005119" y="749276"/>
            <a:ext cx="5067926" cy="477054"/>
          </a:xfrm>
          <a:prstGeom prst="rect">
            <a:avLst/>
          </a:prstGeom>
        </p:spPr>
        <p:txBody>
          <a:bodyPr wrap="none">
            <a:spAutoFit/>
          </a:bodyPr>
          <a:lstStyle/>
          <a:p>
            <a:pPr marL="457200" indent="-457200">
              <a:buFont typeface="+mj-lt"/>
              <a:buAutoNum type="arabicPeriod"/>
            </a:pPr>
            <a:r>
              <a:rPr lang="el-GR" sz="2500" b="1" dirty="0">
                <a:solidFill>
                  <a:schemeClr val="bg1"/>
                </a:solidFill>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Ενίσχυση του ρόλου του σχολείου</a:t>
            </a:r>
          </a:p>
        </p:txBody>
      </p:sp>
      <p:pic>
        <p:nvPicPr>
          <p:cNvPr id="7" name="Εικόνα 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 y="3886200"/>
            <a:ext cx="5200436" cy="2971800"/>
          </a:xfrm>
          <a:prstGeom prst="rect">
            <a:avLst/>
          </a:prstGeom>
        </p:spPr>
      </p:pic>
      <p:sp>
        <p:nvSpPr>
          <p:cNvPr id="8" name="Ορθογώνιο 7"/>
          <p:cNvSpPr/>
          <p:nvPr/>
        </p:nvSpPr>
        <p:spPr>
          <a:xfrm>
            <a:off x="0" y="1600713"/>
            <a:ext cx="5105187" cy="1815882"/>
          </a:xfrm>
          <a:prstGeom prst="rect">
            <a:avLst/>
          </a:prstGeom>
        </p:spPr>
        <p:txBody>
          <a:bodyPr wrap="square">
            <a:spAutoFit/>
          </a:bodyPr>
          <a:lstStyle/>
          <a:p>
            <a:pPr marL="285750" indent="-285750">
              <a:buFont typeface="Wingdings" panose="05000000000000000000" pitchFamily="2" charset="2"/>
              <a:buChar char="§"/>
            </a:pPr>
            <a:r>
              <a:rPr lang="el-GR" sz="1600" b="1"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Σε επίπεδο τάξης</a:t>
            </a:r>
            <a:r>
              <a:rPr lang="el-GR" sz="1600" b="1" dirty="0">
                <a:latin typeface="+mj-lt"/>
                <a:ea typeface="Lato" panose="020F0502020204030203" pitchFamily="34" charset="0"/>
                <a:cs typeface="Lato" panose="020F0502020204030203" pitchFamily="34" charset="0"/>
              </a:rPr>
              <a:t>: </a:t>
            </a:r>
            <a:r>
              <a:rPr lang="el-GR" sz="1600" b="1" u="sng" dirty="0">
                <a:latin typeface="+mj-lt"/>
                <a:ea typeface="Lato" panose="020F0502020204030203" pitchFamily="34" charset="0"/>
                <a:cs typeface="Lato" panose="020F0502020204030203" pitchFamily="34" charset="0"/>
              </a:rPr>
              <a:t>Διαμορφώνονται κανόνες</a:t>
            </a:r>
            <a:r>
              <a:rPr lang="el-GR" sz="1600" dirty="0">
                <a:latin typeface="+mj-lt"/>
                <a:ea typeface="Lato" panose="020F0502020204030203" pitchFamily="34" charset="0"/>
                <a:cs typeface="Lato" panose="020F0502020204030203" pitchFamily="34" charset="0"/>
              </a:rPr>
              <a:t>. Οι εκπαιδευτικοί επιχειρούν τη βελτίωση του </a:t>
            </a:r>
            <a:r>
              <a:rPr lang="el-GR" sz="1600" dirty="0" err="1">
                <a:latin typeface="+mj-lt"/>
                <a:ea typeface="Lato" panose="020F0502020204030203" pitchFamily="34" charset="0"/>
                <a:cs typeface="Lato" panose="020F0502020204030203" pitchFamily="34" charset="0"/>
              </a:rPr>
              <a:t>κοινωνικο</a:t>
            </a:r>
            <a:r>
              <a:rPr lang="el-GR" sz="1600" dirty="0">
                <a:latin typeface="+mj-lt"/>
                <a:ea typeface="Lato" panose="020F0502020204030203" pitchFamily="34" charset="0"/>
                <a:cs typeface="Lato" panose="020F0502020204030203" pitchFamily="34" charset="0"/>
              </a:rPr>
              <a:t>-συναισθηματικού κλίματος της τάξης και οι συμμαθητές/-τριες συζητούν σχετικά με τις ενέργειες που θα μπορούσαν να είχαν κάνει, για να αποφευχθεί ο εκφοβισμός και να εξασφαλιστεί ένα ασφαλές περιβάλλον για όλους/-</a:t>
            </a:r>
            <a:r>
              <a:rPr lang="el-GR" sz="1600" dirty="0" err="1">
                <a:latin typeface="+mj-lt"/>
                <a:ea typeface="Lato" panose="020F0502020204030203" pitchFamily="34" charset="0"/>
                <a:cs typeface="Lato" panose="020F0502020204030203" pitchFamily="34" charset="0"/>
              </a:rPr>
              <a:t>ες</a:t>
            </a:r>
            <a:r>
              <a:rPr lang="el-GR" sz="1600" dirty="0">
                <a:latin typeface="+mj-lt"/>
                <a:ea typeface="Lato" panose="020F0502020204030203" pitchFamily="34" charset="0"/>
                <a:cs typeface="Lato" panose="020F0502020204030203" pitchFamily="34" charset="0"/>
              </a:rPr>
              <a:t>.</a:t>
            </a:r>
          </a:p>
        </p:txBody>
      </p:sp>
      <p:pic>
        <p:nvPicPr>
          <p:cNvPr id="11" name="Εικόνα 1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391049" y="6325566"/>
            <a:ext cx="1355743" cy="379608"/>
          </a:xfrm>
          <a:prstGeom prst="rect">
            <a:avLst/>
          </a:prstGeom>
        </p:spPr>
      </p:pic>
    </p:spTree>
    <p:extLst>
      <p:ext uri="{BB962C8B-B14F-4D97-AF65-F5344CB8AC3E}">
        <p14:creationId xmlns:p14="http://schemas.microsoft.com/office/powerpoint/2010/main" val="406810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792868"/>
            <a:ext cx="3883960" cy="4065132"/>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r>
              <a:rPr lang="el-GR" dirty="0">
                <a:latin typeface="+mj-lt"/>
              </a:rPr>
              <a:t>Η ενεργή συμμετοχή της οικογένειας αποτελεί κύριο στοιχείο για την ολιστική προσέγγιση του προβλήματος της σχολικής βίας και του εκφοβισμού (</a:t>
            </a:r>
            <a:r>
              <a:rPr lang="el-GR" dirty="0" err="1">
                <a:latin typeface="+mj-lt"/>
              </a:rPr>
              <a:t>Downes</a:t>
            </a:r>
            <a:r>
              <a:rPr lang="el-GR" dirty="0">
                <a:latin typeface="+mj-lt"/>
              </a:rPr>
              <a:t> </a:t>
            </a:r>
            <a:r>
              <a:rPr lang="el-GR" dirty="0" err="1">
                <a:latin typeface="+mj-lt"/>
              </a:rPr>
              <a:t>et</a:t>
            </a:r>
            <a:r>
              <a:rPr lang="el-GR" dirty="0">
                <a:latin typeface="+mj-lt"/>
              </a:rPr>
              <a:t> </a:t>
            </a:r>
            <a:r>
              <a:rPr lang="el-GR" dirty="0" err="1">
                <a:latin typeface="+mj-lt"/>
              </a:rPr>
              <a:t>al</a:t>
            </a:r>
            <a:r>
              <a:rPr lang="el-GR" dirty="0">
                <a:latin typeface="+mj-lt"/>
              </a:rPr>
              <a:t>., 2017). Η ενημέρωση και ευαισθητοποίηση των γονέων σχετικά με τη βία και τον εκφοβισμό στο σχολείο αποτελεί κρίσιμο βήμα ως προς την πρόληψη και την αντιμετώπιση του φαινομένου. </a:t>
            </a:r>
            <a:endParaRPr lang="id-ID" dirty="0">
              <a:latin typeface="+mj-lt"/>
            </a:endParaRPr>
          </a:p>
        </p:txBody>
      </p:sp>
      <p:sp>
        <p:nvSpPr>
          <p:cNvPr id="6" name="TextBox 5"/>
          <p:cNvSpPr txBox="1"/>
          <p:nvPr/>
        </p:nvSpPr>
        <p:spPr>
          <a:xfrm>
            <a:off x="7749856" y="2269647"/>
            <a:ext cx="3046027" cy="523220"/>
          </a:xfrm>
          <a:prstGeom prst="rect">
            <a:avLst/>
          </a:prstGeom>
          <a:noFill/>
        </p:spPr>
        <p:txBody>
          <a:bodyPr wrap="none" rtlCol="0">
            <a:spAutoFit/>
          </a:bodyPr>
          <a:lstStyle/>
          <a:p>
            <a:r>
              <a:rPr lang="id-ID" sz="2800" spc="300" dirty="0">
                <a:solidFill>
                  <a:schemeClr val="bg1"/>
                </a:solidFill>
                <a:latin typeface="Lato Heavy" panose="020F0502020204030203" pitchFamily="34" charset="0"/>
                <a:ea typeface="Lato Heavy" panose="020F0502020204030203" pitchFamily="34" charset="0"/>
                <a:cs typeface="Lato Heavy" panose="020F0502020204030203" pitchFamily="34" charset="0"/>
              </a:rPr>
              <a:t>THE BOOK OF</a:t>
            </a:r>
          </a:p>
        </p:txBody>
      </p:sp>
      <p:pic>
        <p:nvPicPr>
          <p:cNvPr id="12" name="Θέση εικόνας 11"/>
          <p:cNvPicPr>
            <a:picLocks noGrp="1" noChangeAspect="1"/>
          </p:cNvPicPr>
          <p:nvPr>
            <p:ph type="pic" sz="quarter" idx="10"/>
          </p:nvPr>
        </p:nvPicPr>
        <p:blipFill>
          <a:blip r:embed="rId2" cstate="screen">
            <a:extLst>
              <a:ext uri="{28A0092B-C50C-407E-A947-70E740481C1C}">
                <a14:useLocalDpi xmlns:a14="http://schemas.microsoft.com/office/drawing/2010/main" val="0"/>
              </a:ext>
            </a:extLst>
          </a:blip>
          <a:srcRect/>
          <a:stretch>
            <a:fillRect/>
          </a:stretch>
        </p:blipFill>
        <p:spPr>
          <a:prstGeom prst="rect">
            <a:avLst/>
          </a:prstGeom>
        </p:spPr>
      </p:pic>
      <p:sp>
        <p:nvSpPr>
          <p:cNvPr id="9" name="Rectangle 8"/>
          <p:cNvSpPr/>
          <p:nvPr/>
        </p:nvSpPr>
        <p:spPr>
          <a:xfrm>
            <a:off x="7508192" y="1634372"/>
            <a:ext cx="4683808" cy="1718429"/>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7903007" y="1985754"/>
            <a:ext cx="3894178" cy="861774"/>
          </a:xfrm>
          <a:prstGeom prst="rect">
            <a:avLst/>
          </a:prstGeom>
          <a:noFill/>
        </p:spPr>
        <p:txBody>
          <a:bodyPr wrap="square" rtlCol="0">
            <a:spAutoFit/>
          </a:bodyPr>
          <a:lstStyle/>
          <a:p>
            <a:r>
              <a:rPr lang="el-GR" sz="2500" b="1" dirty="0">
                <a:solidFill>
                  <a:schemeClr val="bg1"/>
                </a:solidFill>
                <a:effectLst>
                  <a:outerShdw blurRad="38100" dist="38100" dir="2700000" algn="tl">
                    <a:srgbClr val="000000">
                      <a:alpha val="43137"/>
                    </a:srgbClr>
                  </a:outerShdw>
                </a:effectLst>
                <a:latin typeface="+mj-lt"/>
                <a:ea typeface="Lato Heavy" panose="020F0502020204030203" pitchFamily="34" charset="0"/>
                <a:cs typeface="Arial" panose="020B0604020202020204" pitchFamily="34" charset="0"/>
              </a:rPr>
              <a:t>2. Ενεργή Συμμετοχή της οικογένειας</a:t>
            </a:r>
            <a:endParaRPr lang="id-ID" sz="2500" b="1" dirty="0">
              <a:solidFill>
                <a:schemeClr val="bg1"/>
              </a:solidFill>
              <a:effectLst>
                <a:outerShdw blurRad="38100" dist="38100" dir="2700000" algn="tl">
                  <a:srgbClr val="000000">
                    <a:alpha val="43137"/>
                  </a:srgbClr>
                </a:outerShdw>
              </a:effectLst>
              <a:latin typeface="+mj-lt"/>
              <a:ea typeface="Lato Heavy" panose="020F0502020204030203" pitchFamily="34" charset="0"/>
              <a:cs typeface="Arial" panose="020B0604020202020204" pitchFamily="34" charset="0"/>
            </a:endParaRPr>
          </a:p>
        </p:txBody>
      </p:sp>
      <p:pic>
        <p:nvPicPr>
          <p:cNvPr id="13" name="Εικόνα 1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7599" y="432338"/>
            <a:ext cx="1693417" cy="446286"/>
          </a:xfrm>
          <a:prstGeom prst="rect">
            <a:avLst/>
          </a:prstGeom>
        </p:spPr>
      </p:pic>
      <p:sp>
        <p:nvSpPr>
          <p:cNvPr id="3" name="Ορθογώνιο 2"/>
          <p:cNvSpPr/>
          <p:nvPr/>
        </p:nvSpPr>
        <p:spPr>
          <a:xfrm>
            <a:off x="8580376" y="3636694"/>
            <a:ext cx="3339290" cy="2862322"/>
          </a:xfrm>
          <a:prstGeom prst="rect">
            <a:avLst/>
          </a:prstGeom>
        </p:spPr>
        <p:txBody>
          <a:bodyPr wrap="square">
            <a:spAutoFit/>
          </a:bodyPr>
          <a:lstStyle/>
          <a:p>
            <a:r>
              <a:rPr lang="el-GR" dirty="0">
                <a:latin typeface="+mj-lt"/>
              </a:rPr>
              <a:t>Μέλημα της οικογένειας -σε συνεργασία με το σχολείο- είναι η καλλιέργεια μιας κουλτούρας που θα προλαμβάνει τέτοια περιστατικά βίας, ενισχύοντας την ενσυναίσθηση και την κοινωνική νοημοσύνη των μαθητών/-τριών και προάγοντας μια αίσθηση ασφάλειας και εμπιστοσύνης.</a:t>
            </a:r>
          </a:p>
        </p:txBody>
      </p:sp>
      <p:pic>
        <p:nvPicPr>
          <p:cNvPr id="11" name="Εικόνα 1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250021" y="437578"/>
            <a:ext cx="1355743" cy="379608"/>
          </a:xfrm>
          <a:prstGeom prst="rect">
            <a:avLst/>
          </a:prstGeom>
        </p:spPr>
      </p:pic>
    </p:spTree>
    <p:extLst>
      <p:ext uri="{BB962C8B-B14F-4D97-AF65-F5344CB8AC3E}">
        <p14:creationId xmlns:p14="http://schemas.microsoft.com/office/powerpoint/2010/main" val="324777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pic>
        <p:nvPicPr>
          <p:cNvPr id="15" name="Θέση εικόνας 14" descr="Εικόνα που περιέχει απόδειξη, κείμενο, έδαφος, έπιπλα&#10;&#10;Περιγραφή που δημιουργήθηκε αυτόματα">
            <a:extLst>
              <a:ext uri="{FF2B5EF4-FFF2-40B4-BE49-F238E27FC236}">
                <a16:creationId xmlns:a16="http://schemas.microsoft.com/office/drawing/2014/main" id="{EE33BE15-B1F1-3771-BDBF-BBB8E4D3D01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val="0"/>
              </a:ext>
            </a:extLst>
          </a:blip>
          <a:srcRect/>
          <a:stretch>
            <a:fillRect/>
          </a:stretch>
        </p:blipFill>
        <p:spPr>
          <a:xfrm>
            <a:off x="0" y="0"/>
            <a:ext cx="4424083" cy="6858000"/>
          </a:xfrm>
          <a:prstGeom prst="rect">
            <a:avLst/>
          </a:prstGeom>
        </p:spPr>
      </p:pic>
      <p:sp>
        <p:nvSpPr>
          <p:cNvPr id="13" name="TextBox 12"/>
          <p:cNvSpPr txBox="1"/>
          <p:nvPr/>
        </p:nvSpPr>
        <p:spPr>
          <a:xfrm>
            <a:off x="5869890" y="4050974"/>
            <a:ext cx="4730861" cy="1938992"/>
          </a:xfrm>
          <a:prstGeom prst="rect">
            <a:avLst/>
          </a:prstGeom>
          <a:noFill/>
        </p:spPr>
        <p:txBody>
          <a:bodyPr wrap="square" rtlCol="0">
            <a:spAutoFit/>
          </a:bodyPr>
          <a:lstStyle/>
          <a:p>
            <a:pPr algn="ctr"/>
            <a:r>
              <a:rPr lang="el-GR" sz="2000" b="1" dirty="0">
                <a:solidFill>
                  <a:srgbClr val="FF0000"/>
                </a:solidFill>
              </a:rPr>
              <a:t>Σύνδεση με προηγούμενες Ενότητες</a:t>
            </a:r>
          </a:p>
          <a:p>
            <a:pPr marL="342900" indent="-342900" algn="ctr">
              <a:buFont typeface="Wingdings" panose="05000000000000000000" pitchFamily="2" charset="2"/>
              <a:buChar char="q"/>
            </a:pPr>
            <a:r>
              <a:rPr lang="el-GR" sz="2000" b="1" dirty="0"/>
              <a:t>Η διάσταση της </a:t>
            </a:r>
            <a:r>
              <a:rPr lang="el-GR" sz="2000" b="1" dirty="0" err="1"/>
              <a:t>αειφορίας</a:t>
            </a:r>
            <a:endParaRPr lang="el-GR" sz="2000" b="1" dirty="0"/>
          </a:p>
          <a:p>
            <a:pPr marL="342900" indent="-342900" algn="ctr">
              <a:buFont typeface="Wingdings" panose="05000000000000000000" pitchFamily="2" charset="2"/>
              <a:buChar char="q"/>
            </a:pPr>
            <a:r>
              <a:rPr lang="el-GR" sz="2000" b="1" dirty="0" err="1"/>
              <a:t>Εννοιολόγηση</a:t>
            </a:r>
            <a:r>
              <a:rPr lang="el-GR" sz="2000" b="1" dirty="0"/>
              <a:t> και ορισμοί</a:t>
            </a:r>
          </a:p>
          <a:p>
            <a:pPr marL="342900" indent="-342900" algn="ctr">
              <a:buFont typeface="Wingdings" panose="05000000000000000000" pitchFamily="2" charset="2"/>
              <a:buChar char="q"/>
            </a:pPr>
            <a:r>
              <a:rPr lang="el-GR" sz="2000" b="1" dirty="0"/>
              <a:t>Νομοθετικό πλαίσιο-Πλατφόρμα-Πρωτόκολλα</a:t>
            </a:r>
          </a:p>
          <a:p>
            <a:pPr marL="342900" indent="-342900" algn="ctr">
              <a:buFont typeface="Wingdings" panose="05000000000000000000" pitchFamily="2" charset="2"/>
              <a:buChar char="q"/>
            </a:pPr>
            <a:r>
              <a:rPr lang="el-GR" sz="2000" b="1" dirty="0"/>
              <a:t>Ερευνητικά δεδομένα</a:t>
            </a:r>
          </a:p>
        </p:txBody>
      </p:sp>
      <p:pic>
        <p:nvPicPr>
          <p:cNvPr id="6" name="Εικόνα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707969" y="349475"/>
            <a:ext cx="2466975" cy="650151"/>
          </a:xfrm>
          <a:prstGeom prst="rect">
            <a:avLst/>
          </a:prstGeom>
        </p:spPr>
      </p:pic>
      <p:pic>
        <p:nvPicPr>
          <p:cNvPr id="7" name="Εικόνα 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792196" y="2082605"/>
            <a:ext cx="4808555" cy="1346395"/>
          </a:xfrm>
          <a:prstGeom prst="rect">
            <a:avLst/>
          </a:prstGeom>
        </p:spPr>
      </p:pic>
    </p:spTree>
    <p:extLst>
      <p:ext uri="{BB962C8B-B14F-4D97-AF65-F5344CB8AC3E}">
        <p14:creationId xmlns:p14="http://schemas.microsoft.com/office/powerpoint/2010/main" val="2801295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495711" y="1600713"/>
            <a:ext cx="6534364" cy="5078313"/>
          </a:xfrm>
          <a:prstGeom prst="rect">
            <a:avLst/>
          </a:prstGeom>
        </p:spPr>
        <p:txBody>
          <a:bodyPr wrap="square">
            <a:spAutoFit/>
          </a:bodyPr>
          <a:lstStyle/>
          <a:p>
            <a:pPr marL="285750" indent="-285750">
              <a:buFont typeface="Wingdings" panose="05000000000000000000" pitchFamily="2" charset="2"/>
              <a:buChar char="§"/>
            </a:pPr>
            <a:r>
              <a:rPr lang="en-US" dirty="0">
                <a:latin typeface="+mj-lt"/>
                <a:ea typeface="Lato" panose="020F0502020204030203" pitchFamily="34" charset="0"/>
                <a:cs typeface="Lato" panose="020F0502020204030203" pitchFamily="34" charset="0"/>
              </a:rPr>
              <a:t>O</a:t>
            </a:r>
            <a:r>
              <a:rPr lang="el-GR" dirty="0">
                <a:latin typeface="+mj-lt"/>
                <a:ea typeface="Lato" panose="020F0502020204030203" pitchFamily="34" charset="0"/>
                <a:cs typeface="Lato" panose="020F0502020204030203" pitchFamily="34" charset="0"/>
              </a:rPr>
              <a:t>ι  γονείς του  παιδιού που </a:t>
            </a:r>
            <a:r>
              <a:rPr lang="el-GR" b="1" dirty="0">
                <a:latin typeface="+mj-lt"/>
                <a:ea typeface="Lato" panose="020F0502020204030203" pitchFamily="34" charset="0"/>
                <a:cs typeface="Lato" panose="020F0502020204030203" pitchFamily="34" charset="0"/>
              </a:rPr>
              <a:t>εκφοβίζεται</a:t>
            </a:r>
            <a:r>
              <a:rPr lang="el-GR" dirty="0">
                <a:latin typeface="+mj-lt"/>
                <a:ea typeface="Lato" panose="020F0502020204030203" pitchFamily="34" charset="0"/>
                <a:cs typeface="Lato" panose="020F0502020204030203" pitchFamily="34" charset="0"/>
              </a:rPr>
              <a:t> είναι σημαντικό να συνεργάζονται στενά με το σχολείο</a:t>
            </a:r>
            <a:r>
              <a:rPr lang="en-US" dirty="0">
                <a:latin typeface="+mj-lt"/>
                <a:ea typeface="Lato" panose="020F0502020204030203" pitchFamily="34" charset="0"/>
                <a:cs typeface="Lato" panose="020F0502020204030203" pitchFamily="34" charset="0"/>
              </a:rPr>
              <a:t>:</a:t>
            </a:r>
          </a:p>
          <a:p>
            <a:pPr marL="285750" indent="-285750">
              <a:buFont typeface="Wingdings" panose="05000000000000000000" pitchFamily="2" charset="2"/>
              <a:buChar char="ü"/>
            </a:pPr>
            <a:r>
              <a:rPr lang="el-GR" dirty="0">
                <a:latin typeface="+mj-lt"/>
                <a:ea typeface="Lato" panose="020F0502020204030203" pitchFamily="34" charset="0"/>
                <a:cs typeface="Lato" panose="020F0502020204030203" pitchFamily="34" charset="0"/>
              </a:rPr>
              <a:t>για </a:t>
            </a:r>
            <a:r>
              <a:rPr lang="el-GR" u="sng" dirty="0">
                <a:latin typeface="+mj-lt"/>
                <a:ea typeface="Lato" panose="020F0502020204030203" pitchFamily="34" charset="0"/>
                <a:cs typeface="Lato" panose="020F0502020204030203" pitchFamily="34" charset="0"/>
              </a:rPr>
              <a:t>να ενημερωθούν </a:t>
            </a:r>
            <a:r>
              <a:rPr lang="el-GR" dirty="0">
                <a:latin typeface="+mj-lt"/>
                <a:ea typeface="Lato" panose="020F0502020204030203" pitchFamily="34" charset="0"/>
                <a:cs typeface="Lato" panose="020F0502020204030203" pitchFamily="34" charset="0"/>
              </a:rPr>
              <a:t>σχετικά με τη σοβαρότητα του περιστατικού και τους τρόπους αντιμετώπισής του</a:t>
            </a:r>
            <a:endParaRPr lang="en-US" dirty="0">
              <a:latin typeface="+mj-lt"/>
              <a:ea typeface="Lato" panose="020F0502020204030203" pitchFamily="34" charset="0"/>
              <a:cs typeface="Lato" panose="020F0502020204030203" pitchFamily="34" charset="0"/>
            </a:endParaRPr>
          </a:p>
          <a:p>
            <a:pPr marL="285750" indent="-285750">
              <a:buFont typeface="Wingdings" panose="05000000000000000000" pitchFamily="2" charset="2"/>
              <a:buChar char="ü"/>
            </a:pPr>
            <a:r>
              <a:rPr lang="el-GR" dirty="0">
                <a:latin typeface="+mj-lt"/>
                <a:ea typeface="Lato" panose="020F0502020204030203" pitchFamily="34" charset="0"/>
                <a:cs typeface="Lato" panose="020F0502020204030203" pitchFamily="34" charset="0"/>
              </a:rPr>
              <a:t>να παράσχουν στο παιδί τους υποστήριξη και ασφάλεια, χωρίς κριτική</a:t>
            </a:r>
            <a:endParaRPr lang="en-US" dirty="0">
              <a:latin typeface="+mj-lt"/>
              <a:ea typeface="Lato" panose="020F0502020204030203" pitchFamily="34" charset="0"/>
              <a:cs typeface="Lato" panose="020F0502020204030203" pitchFamily="34" charset="0"/>
            </a:endParaRPr>
          </a:p>
          <a:p>
            <a:pPr marL="285750" indent="-285750">
              <a:buFont typeface="Wingdings" panose="05000000000000000000" pitchFamily="2" charset="2"/>
              <a:buChar char="ü"/>
            </a:pPr>
            <a:r>
              <a:rPr lang="el-GR" dirty="0">
                <a:latin typeface="+mj-lt"/>
                <a:ea typeface="Lato" panose="020F0502020204030203" pitchFamily="34" charset="0"/>
                <a:cs typeface="Lato" panose="020F0502020204030203" pitchFamily="34" charset="0"/>
              </a:rPr>
              <a:t>να είναι </a:t>
            </a:r>
            <a:r>
              <a:rPr lang="el-GR" u="sng" dirty="0">
                <a:latin typeface="+mj-lt"/>
                <a:ea typeface="Lato" panose="020F0502020204030203" pitchFamily="34" charset="0"/>
                <a:cs typeface="Lato" panose="020F0502020204030203" pitchFamily="34" charset="0"/>
              </a:rPr>
              <a:t>καλοί ακροατές στο παιδί τους</a:t>
            </a:r>
            <a:r>
              <a:rPr lang="el-GR" dirty="0">
                <a:latin typeface="+mj-lt"/>
                <a:ea typeface="Lato" panose="020F0502020204030203" pitchFamily="34" charset="0"/>
                <a:cs typeface="Lato" panose="020F0502020204030203" pitchFamily="34" charset="0"/>
              </a:rPr>
              <a:t>, να ακούσουν προσεκτικά τί έχει να τους πει το παιδί τους</a:t>
            </a:r>
          </a:p>
          <a:p>
            <a:pPr marL="285750" indent="-285750">
              <a:buFont typeface="Wingdings" panose="05000000000000000000" pitchFamily="2" charset="2"/>
              <a:buChar char="ü"/>
            </a:pPr>
            <a:r>
              <a:rPr lang="el-GR" dirty="0">
                <a:latin typeface="+mj-lt"/>
                <a:ea typeface="Lato" panose="020F0502020204030203" pitchFamily="34" charset="0"/>
                <a:cs typeface="Lato" panose="020F0502020204030203" pitchFamily="34" charset="0"/>
              </a:rPr>
              <a:t>να παρακολουθούν στενά </a:t>
            </a:r>
            <a:r>
              <a:rPr lang="el-GR" u="sng" dirty="0">
                <a:latin typeface="+mj-lt"/>
                <a:ea typeface="Lato" panose="020F0502020204030203" pitchFamily="34" charset="0"/>
                <a:cs typeface="Lato" panose="020F0502020204030203" pitchFamily="34" charset="0"/>
              </a:rPr>
              <a:t>την κατάσταση και τη συμπεριφορά του παιδιού τους </a:t>
            </a:r>
            <a:r>
              <a:rPr lang="el-GR" dirty="0">
                <a:latin typeface="+mj-lt"/>
                <a:ea typeface="Lato" panose="020F0502020204030203" pitchFamily="34" charset="0"/>
                <a:cs typeface="Lato" panose="020F0502020204030203" pitchFamily="34" charset="0"/>
              </a:rPr>
              <a:t>σχετικά με τα σωματικά συμπτώματα και αν αυτά είναι ανησυχητικά θα πρέπει να επισκεφτούν έναν ειδικό ψυχικής υγεία.</a:t>
            </a:r>
          </a:p>
          <a:p>
            <a:pPr marL="285750" indent="-285750">
              <a:buFont typeface="Wingdings" panose="05000000000000000000" pitchFamily="2" charset="2"/>
              <a:buChar char="ü"/>
            </a:pPr>
            <a:endParaRPr lang="el-GR" dirty="0">
              <a:latin typeface="+mj-lt"/>
              <a:ea typeface="Lato" panose="020F0502020204030203" pitchFamily="34" charset="0"/>
              <a:cs typeface="Lato" panose="020F0502020204030203" pitchFamily="34" charset="0"/>
            </a:endParaRPr>
          </a:p>
          <a:p>
            <a:pPr marL="285750" indent="-285750">
              <a:buFont typeface="Wingdings" panose="05000000000000000000" pitchFamily="2" charset="2"/>
              <a:buChar char="§"/>
            </a:pPr>
            <a:r>
              <a:rPr lang="el-GR" dirty="0">
                <a:latin typeface="+mj-lt"/>
                <a:ea typeface="Lato" panose="020F0502020204030203" pitchFamily="34" charset="0"/>
                <a:cs typeface="Lato" panose="020F0502020204030203" pitchFamily="34" charset="0"/>
              </a:rPr>
              <a:t>Οι γονείς του παιδιού που </a:t>
            </a:r>
            <a:r>
              <a:rPr lang="el-GR" b="1" dirty="0">
                <a:latin typeface="+mj-lt"/>
                <a:ea typeface="Lato" panose="020F0502020204030203" pitchFamily="34" charset="0"/>
                <a:cs typeface="Lato" panose="020F0502020204030203" pitchFamily="34" charset="0"/>
              </a:rPr>
              <a:t>εκφοβίζει</a:t>
            </a:r>
            <a:r>
              <a:rPr lang="el-GR" dirty="0">
                <a:latin typeface="+mj-lt"/>
                <a:ea typeface="Lato" panose="020F0502020204030203" pitchFamily="34" charset="0"/>
                <a:cs typeface="Lato" panose="020F0502020204030203" pitchFamily="34" charset="0"/>
              </a:rPr>
              <a:t>  πρέπει:</a:t>
            </a:r>
          </a:p>
          <a:p>
            <a:pPr marL="285750" indent="-285750">
              <a:buFont typeface="Wingdings" panose="05000000000000000000" pitchFamily="2" charset="2"/>
              <a:buChar char="ü"/>
            </a:pPr>
            <a:r>
              <a:rPr lang="el-GR" u="sng" dirty="0">
                <a:latin typeface="+mj-lt"/>
                <a:ea typeface="Lato" panose="020F0502020204030203" pitchFamily="34" charset="0"/>
                <a:cs typeface="Lato" panose="020F0502020204030203" pitchFamily="34" charset="0"/>
              </a:rPr>
              <a:t>να συνεργάζονται </a:t>
            </a:r>
            <a:r>
              <a:rPr lang="el-GR" dirty="0">
                <a:latin typeface="+mj-lt"/>
                <a:ea typeface="Lato" panose="020F0502020204030203" pitchFamily="34" charset="0"/>
                <a:cs typeface="Lato" panose="020F0502020204030203" pitchFamily="34" charset="0"/>
              </a:rPr>
              <a:t>με το σχολείο για την αντιμετώπιση του προβλήματος του παιδιού τους σχετικά με τη βία</a:t>
            </a:r>
          </a:p>
          <a:p>
            <a:pPr marL="285750" indent="-285750">
              <a:buFont typeface="Wingdings" panose="05000000000000000000" pitchFamily="2" charset="2"/>
              <a:buChar char="ü"/>
            </a:pPr>
            <a:r>
              <a:rPr lang="el-GR" u="sng" dirty="0">
                <a:latin typeface="+mj-lt"/>
                <a:ea typeface="Lato" panose="020F0502020204030203" pitchFamily="34" charset="0"/>
                <a:cs typeface="Lato" panose="020F0502020204030203" pitchFamily="34" charset="0"/>
              </a:rPr>
              <a:t>Να συμβάλλουν στην εφαρμογή των μέτρων </a:t>
            </a:r>
            <a:r>
              <a:rPr lang="el-GR" dirty="0">
                <a:latin typeface="+mj-lt"/>
                <a:ea typeface="Lato" panose="020F0502020204030203" pitchFamily="34" charset="0"/>
                <a:cs typeface="Lato" panose="020F0502020204030203" pitchFamily="34" charset="0"/>
              </a:rPr>
              <a:t>που θα </a:t>
            </a:r>
            <a:r>
              <a:rPr lang="el-GR" dirty="0" err="1">
                <a:latin typeface="+mj-lt"/>
                <a:ea typeface="Lato" panose="020F0502020204030203" pitchFamily="34" charset="0"/>
                <a:cs typeface="Lato" panose="020F0502020204030203" pitchFamily="34" charset="0"/>
              </a:rPr>
              <a:t>συναποφασιστούν</a:t>
            </a:r>
            <a:r>
              <a:rPr lang="el-GR" dirty="0">
                <a:latin typeface="+mj-lt"/>
                <a:ea typeface="Lato" panose="020F0502020204030203" pitchFamily="34" charset="0"/>
                <a:cs typeface="Lato" panose="020F0502020204030203" pitchFamily="34" charset="0"/>
              </a:rPr>
              <a:t> με το σχολείο.</a:t>
            </a:r>
          </a:p>
        </p:txBody>
      </p:sp>
      <p:sp>
        <p:nvSpPr>
          <p:cNvPr id="16" name="Rectangle 15"/>
          <p:cNvSpPr/>
          <p:nvPr/>
        </p:nvSpPr>
        <p:spPr>
          <a:xfrm>
            <a:off x="4753598" y="467710"/>
            <a:ext cx="7438401" cy="932465"/>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9" name="Εικόνα 18"/>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88203" y="206058"/>
            <a:ext cx="1985654" cy="523303"/>
          </a:xfrm>
          <a:prstGeom prst="rect">
            <a:avLst/>
          </a:prstGeom>
        </p:spPr>
      </p:pic>
      <p:sp>
        <p:nvSpPr>
          <p:cNvPr id="9" name="Ορθογώνιο 8"/>
          <p:cNvSpPr/>
          <p:nvPr/>
        </p:nvSpPr>
        <p:spPr>
          <a:xfrm>
            <a:off x="5005119" y="749276"/>
            <a:ext cx="4988866" cy="477054"/>
          </a:xfrm>
          <a:prstGeom prst="rect">
            <a:avLst/>
          </a:prstGeom>
        </p:spPr>
        <p:txBody>
          <a:bodyPr wrap="none">
            <a:spAutoFit/>
          </a:bodyPr>
          <a:lstStyle/>
          <a:p>
            <a:r>
              <a:rPr lang="el-GR" sz="2500" b="1" dirty="0">
                <a:solidFill>
                  <a:schemeClr val="bg1"/>
                </a:solidFill>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2. Ενεργή Συμμετοχή της οικογένειας</a:t>
            </a:r>
          </a:p>
        </p:txBody>
      </p:sp>
      <p:pic>
        <p:nvPicPr>
          <p:cNvPr id="3" name="Εικόνα 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3243661"/>
            <a:ext cx="5421509" cy="3614339"/>
          </a:xfrm>
          <a:prstGeom prst="rect">
            <a:avLst/>
          </a:prstGeom>
        </p:spPr>
      </p:pic>
      <p:pic>
        <p:nvPicPr>
          <p:cNvPr id="10" name="Εικόνα 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8203" y="933942"/>
            <a:ext cx="1355743" cy="379608"/>
          </a:xfrm>
          <a:prstGeom prst="rect">
            <a:avLst/>
          </a:prstGeom>
        </p:spPr>
      </p:pic>
    </p:spTree>
    <p:extLst>
      <p:ext uri="{BB962C8B-B14F-4D97-AF65-F5344CB8AC3E}">
        <p14:creationId xmlns:p14="http://schemas.microsoft.com/office/powerpoint/2010/main" val="125937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Εικόνα 17"/>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431" y="0"/>
            <a:ext cx="4572000" cy="6858000"/>
          </a:xfrm>
          <a:prstGeom prst="rect">
            <a:avLst/>
          </a:prstGeom>
        </p:spPr>
      </p:pic>
      <p:sp>
        <p:nvSpPr>
          <p:cNvPr id="7" name="Rectangle 6"/>
          <p:cNvSpPr/>
          <p:nvPr/>
        </p:nvSpPr>
        <p:spPr>
          <a:xfrm>
            <a:off x="6270785" y="1580302"/>
            <a:ext cx="5900198" cy="2957944"/>
          </a:xfrm>
          <a:prstGeom prst="rect">
            <a:avLst/>
          </a:prstGeom>
          <a:solidFill>
            <a:srgbClr val="00548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8" name="Rectangle 7"/>
          <p:cNvSpPr/>
          <p:nvPr/>
        </p:nvSpPr>
        <p:spPr>
          <a:xfrm>
            <a:off x="6438900" y="1675924"/>
            <a:ext cx="5563969" cy="2862322"/>
          </a:xfrm>
          <a:prstGeom prst="rect">
            <a:avLst/>
          </a:prstGeom>
        </p:spPr>
        <p:txBody>
          <a:bodyPr wrap="square">
            <a:spAutoFit/>
          </a:bodyPr>
          <a:lstStyle/>
          <a:p>
            <a:pPr algn="just"/>
            <a:r>
              <a:rPr lang="el-GR" dirty="0">
                <a:solidFill>
                  <a:schemeClr val="bg1"/>
                </a:solidFill>
                <a:latin typeface="+mj-lt"/>
              </a:rPr>
              <a:t>Η συνεργασία αυτή επιτρέπει </a:t>
            </a:r>
            <a:r>
              <a:rPr lang="el-GR" u="sng" dirty="0">
                <a:solidFill>
                  <a:schemeClr val="bg1"/>
                </a:solidFill>
                <a:latin typeface="+mj-lt"/>
              </a:rPr>
              <a:t>τη δημιουργία δικτύων υποστήριξης με εξειδικευμένους φορείς ψυχικής υγείας και κοινωνικές υπηρεσίες</a:t>
            </a:r>
            <a:r>
              <a:rPr lang="el-GR" dirty="0">
                <a:solidFill>
                  <a:schemeClr val="bg1"/>
                </a:solidFill>
                <a:latin typeface="+mj-lt"/>
              </a:rPr>
              <a:t>, ενισχύοντας τις προσπάθειες για πρόληψη και αντιμετώπιση της βίας στο σχολικό περιβάλλον. </a:t>
            </a:r>
          </a:p>
          <a:p>
            <a:pPr algn="just"/>
            <a:r>
              <a:rPr lang="el-GR" dirty="0">
                <a:solidFill>
                  <a:schemeClr val="bg1"/>
                </a:solidFill>
                <a:latin typeface="+mj-lt"/>
              </a:rPr>
              <a:t>Η ανάπτυξη προγραμμάτων ευαισθητοποίησης </a:t>
            </a:r>
            <a:r>
              <a:rPr lang="el-GR" u="sng" dirty="0">
                <a:solidFill>
                  <a:schemeClr val="bg1"/>
                </a:solidFill>
                <a:latin typeface="+mj-lt"/>
              </a:rPr>
              <a:t>στην τοπική κοινότητα</a:t>
            </a:r>
            <a:r>
              <a:rPr lang="el-GR" dirty="0">
                <a:solidFill>
                  <a:schemeClr val="bg1"/>
                </a:solidFill>
                <a:latin typeface="+mj-lt"/>
              </a:rPr>
              <a:t> είναι ουσιαστική για την ενημέρωση των πολιτών με διάφορες εκδηλώσεις και εκπαίδευση των γονέων, ενισχύοντας την υποστήριξη των παιδιών τους.</a:t>
            </a:r>
            <a:endParaRPr lang="id-ID" sz="1400" dirty="0">
              <a:solidFill>
                <a:schemeClr val="bg1"/>
              </a:solidFill>
              <a:latin typeface="+mj-lt"/>
              <a:ea typeface="Lato" panose="020F0502020204030203" pitchFamily="34" charset="0"/>
              <a:cs typeface="Lato" panose="020F0502020204030203" pitchFamily="34" charset="0"/>
            </a:endParaRPr>
          </a:p>
        </p:txBody>
      </p:sp>
      <p:sp>
        <p:nvSpPr>
          <p:cNvPr id="2" name="Ορθογώνιο 1"/>
          <p:cNvSpPr/>
          <p:nvPr/>
        </p:nvSpPr>
        <p:spPr>
          <a:xfrm>
            <a:off x="8949069" y="304800"/>
            <a:ext cx="3053800" cy="861774"/>
          </a:xfrm>
          <a:prstGeom prst="rect">
            <a:avLst/>
          </a:prstGeom>
        </p:spPr>
        <p:txBody>
          <a:bodyPr wrap="square">
            <a:spAutoFit/>
          </a:bodyPr>
          <a:lstStyle/>
          <a:p>
            <a:pPr algn="r"/>
            <a:r>
              <a:rPr lang="el-GR" sz="2500" b="1" dirty="0">
                <a:effectLst>
                  <a:outerShdw blurRad="38100" dist="38100" dir="2700000" algn="tl">
                    <a:srgbClr val="000000">
                      <a:alpha val="43137"/>
                    </a:srgbClr>
                  </a:outerShdw>
                </a:effectLst>
                <a:latin typeface="+mj-lt"/>
                <a:cs typeface="Arial" panose="020B0604020202020204" pitchFamily="34" charset="0"/>
              </a:rPr>
              <a:t>3. Συνεργασία με την Τοπική Κοινότητα</a:t>
            </a:r>
          </a:p>
        </p:txBody>
      </p:sp>
      <p:sp>
        <p:nvSpPr>
          <p:cNvPr id="3" name="Ορθογώνιο 2"/>
          <p:cNvSpPr/>
          <p:nvPr/>
        </p:nvSpPr>
        <p:spPr>
          <a:xfrm>
            <a:off x="5013485" y="4719593"/>
            <a:ext cx="7157498" cy="646331"/>
          </a:xfrm>
          <a:prstGeom prst="rect">
            <a:avLst/>
          </a:prstGeom>
        </p:spPr>
        <p:txBody>
          <a:bodyPr wrap="square">
            <a:spAutoFit/>
          </a:bodyPr>
          <a:lstStyle/>
          <a:p>
            <a:r>
              <a:rPr lang="el-GR" dirty="0">
                <a:latin typeface="+mj-lt"/>
              </a:rPr>
              <a:t>Αξιοποιούνται και τα τοπικά και ευρύτερα μέσα μαζικής ενημέρωσης, όταν κρίνεται αναγκαίο  (</a:t>
            </a:r>
            <a:r>
              <a:rPr lang="el-GR" dirty="0" err="1">
                <a:latin typeface="+mj-lt"/>
              </a:rPr>
              <a:t>Campo</a:t>
            </a:r>
            <a:r>
              <a:rPr lang="el-GR" dirty="0">
                <a:latin typeface="+mj-lt"/>
              </a:rPr>
              <a:t> </a:t>
            </a:r>
            <a:r>
              <a:rPr lang="el-GR" dirty="0" err="1">
                <a:latin typeface="+mj-lt"/>
              </a:rPr>
              <a:t>et</a:t>
            </a:r>
            <a:r>
              <a:rPr lang="el-GR" dirty="0">
                <a:latin typeface="+mj-lt"/>
              </a:rPr>
              <a:t> </a:t>
            </a:r>
            <a:r>
              <a:rPr lang="el-GR" dirty="0" err="1">
                <a:latin typeface="+mj-lt"/>
              </a:rPr>
              <a:t>al</a:t>
            </a:r>
            <a:r>
              <a:rPr lang="el-GR" dirty="0">
                <a:latin typeface="+mj-lt"/>
              </a:rPr>
              <a:t>., 2014; </a:t>
            </a:r>
            <a:r>
              <a:rPr lang="el-GR" dirty="0" err="1">
                <a:latin typeface="+mj-lt"/>
              </a:rPr>
              <a:t>Γαλανάκη</a:t>
            </a:r>
            <a:r>
              <a:rPr lang="el-GR" dirty="0">
                <a:latin typeface="+mj-lt"/>
              </a:rPr>
              <a:t>, 2010).</a:t>
            </a:r>
          </a:p>
        </p:txBody>
      </p:sp>
      <p:grpSp>
        <p:nvGrpSpPr>
          <p:cNvPr id="19" name="Ομάδα 18"/>
          <p:cNvGrpSpPr/>
          <p:nvPr/>
        </p:nvGrpSpPr>
        <p:grpSpPr>
          <a:xfrm>
            <a:off x="0" y="5805961"/>
            <a:ext cx="12192000" cy="607060"/>
            <a:chOff x="0" y="5831840"/>
            <a:chExt cx="12192000" cy="607060"/>
          </a:xfrm>
        </p:grpSpPr>
        <p:sp>
          <p:nvSpPr>
            <p:cNvPr id="20" name="Rectangle 4"/>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1" name="Εικόνα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grpSp>
      <p:pic>
        <p:nvPicPr>
          <p:cNvPr id="12" name="Εικόνα 11"/>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605381" y="5981040"/>
            <a:ext cx="1355743" cy="379608"/>
          </a:xfrm>
          <a:prstGeom prst="rect">
            <a:avLst/>
          </a:prstGeom>
        </p:spPr>
      </p:pic>
    </p:spTree>
    <p:extLst>
      <p:ext uri="{BB962C8B-B14F-4D97-AF65-F5344CB8AC3E}">
        <p14:creationId xmlns:p14="http://schemas.microsoft.com/office/powerpoint/2010/main" val="1943937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12621" y="1047633"/>
            <a:ext cx="9537134" cy="1400383"/>
          </a:xfrm>
          <a:prstGeom prst="rect">
            <a:avLst/>
          </a:prstGeom>
          <a:noFill/>
        </p:spPr>
        <p:txBody>
          <a:bodyPr wrap="square" rtlCol="0">
            <a:spAutoFit/>
          </a:bodyPr>
          <a:lstStyle/>
          <a:p>
            <a:r>
              <a:rPr lang="el-GR" sz="1700" dirty="0">
                <a:latin typeface="+mj-lt"/>
                <a:ea typeface="Lato" panose="020F0502020204030203" pitchFamily="34" charset="0"/>
                <a:cs typeface="Lato" panose="020F0502020204030203" pitchFamily="34" charset="0"/>
              </a:rPr>
              <a:t>Η </a:t>
            </a:r>
            <a:r>
              <a:rPr lang="el-GR" sz="1700" b="1" dirty="0">
                <a:latin typeface="+mj-lt"/>
                <a:ea typeface="Lato" panose="020F0502020204030203" pitchFamily="34" charset="0"/>
                <a:cs typeface="Lato" panose="020F0502020204030203" pitchFamily="34" charset="0"/>
              </a:rPr>
              <a:t>ενίσχυση του νομικού πλαισίου </a:t>
            </a:r>
            <a:r>
              <a:rPr lang="el-GR" sz="1700" dirty="0">
                <a:latin typeface="+mj-lt"/>
                <a:ea typeface="Lato" panose="020F0502020204030203" pitchFamily="34" charset="0"/>
                <a:cs typeface="Lato" panose="020F0502020204030203" pitchFamily="34" charset="0"/>
              </a:rPr>
              <a:t>αποτελεί σημαντικό βήμα για την αντιμετώπιση της ενδοσχολικής βίας και του εκφοβισμού στα σχολεία. </a:t>
            </a:r>
          </a:p>
          <a:p>
            <a:endParaRPr lang="el-GR" sz="1700" dirty="0">
              <a:latin typeface="+mj-lt"/>
              <a:ea typeface="Lato" panose="020F0502020204030203" pitchFamily="34" charset="0"/>
              <a:cs typeface="Lato" panose="020F0502020204030203" pitchFamily="34" charset="0"/>
            </a:endParaRPr>
          </a:p>
          <a:p>
            <a:pPr marL="285750" indent="-285750">
              <a:buFont typeface="Wingdings" panose="05000000000000000000" pitchFamily="2" charset="2"/>
              <a:buChar char="§"/>
            </a:pPr>
            <a:r>
              <a:rPr lang="el-GR" sz="1700" dirty="0">
                <a:latin typeface="+mj-lt"/>
                <a:ea typeface="Lato" panose="020F0502020204030203" pitchFamily="34" charset="0"/>
                <a:cs typeface="Lato" panose="020F0502020204030203" pitchFamily="34" charset="0"/>
              </a:rPr>
              <a:t>Η διασφάλιση εύκολης και άμεσης πρόσβασης σε μηχανισμούς καταγγελίας και υποστήριξης είναι ζωτικής σημασίας για την πρόληψη και αντιμετώπιση της βίας στο εκπαιδευτικό περιβάλλον.</a:t>
            </a:r>
            <a:endParaRPr lang="id-ID" sz="1700" dirty="0">
              <a:latin typeface="+mj-lt"/>
              <a:ea typeface="Lato" panose="020F0502020204030203" pitchFamily="34" charset="0"/>
              <a:cs typeface="Lato" panose="020F0502020204030203" pitchFamily="34" charset="0"/>
            </a:endParaRPr>
          </a:p>
        </p:txBody>
      </p:sp>
      <p:grpSp>
        <p:nvGrpSpPr>
          <p:cNvPr id="7" name="Ομάδα 6"/>
          <p:cNvGrpSpPr/>
          <p:nvPr/>
        </p:nvGrpSpPr>
        <p:grpSpPr>
          <a:xfrm>
            <a:off x="0" y="5831840"/>
            <a:ext cx="12192000" cy="607060"/>
            <a:chOff x="0" y="5831840"/>
            <a:chExt cx="12192000" cy="607060"/>
          </a:xfrm>
        </p:grpSpPr>
        <p:sp>
          <p:nvSpPr>
            <p:cNvPr id="8" name="Rectangle 4"/>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 name="Εικόνα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grpSp>
      <p:sp>
        <p:nvSpPr>
          <p:cNvPr id="2" name="Ορθογώνιο 1"/>
          <p:cNvSpPr/>
          <p:nvPr/>
        </p:nvSpPr>
        <p:spPr>
          <a:xfrm>
            <a:off x="7286625" y="133213"/>
            <a:ext cx="4451303" cy="609782"/>
          </a:xfrm>
          <a:prstGeom prst="rect">
            <a:avLst/>
          </a:prstGeom>
        </p:spPr>
        <p:txBody>
          <a:bodyPr wrap="square">
            <a:spAutoFit/>
          </a:bodyPr>
          <a:lstStyle/>
          <a:p>
            <a:pPr>
              <a:lnSpc>
                <a:spcPct val="150000"/>
              </a:lnSpc>
              <a:spcBef>
                <a:spcPts val="1200"/>
              </a:spcBef>
              <a:spcAft>
                <a:spcPts val="0"/>
              </a:spcAft>
            </a:pPr>
            <a:r>
              <a:rPr lang="el-GR" sz="2500" b="1" kern="0"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4. Ενίσχυση νομικού πλαισίου</a:t>
            </a:r>
          </a:p>
        </p:txBody>
      </p:sp>
      <p:sp>
        <p:nvSpPr>
          <p:cNvPr id="3" name="Ορθογώνιο 2"/>
          <p:cNvSpPr/>
          <p:nvPr/>
        </p:nvSpPr>
        <p:spPr>
          <a:xfrm>
            <a:off x="190441" y="3684300"/>
            <a:ext cx="3318176" cy="2308324"/>
          </a:xfrm>
          <a:prstGeom prst="rect">
            <a:avLst/>
          </a:prstGeom>
        </p:spPr>
        <p:txBody>
          <a:bodyPr wrap="square">
            <a:spAutoFit/>
          </a:bodyPr>
          <a:lstStyle/>
          <a:p>
            <a:r>
              <a:rPr lang="el-GR" dirty="0">
                <a:latin typeface="+mj-lt"/>
              </a:rPr>
              <a:t>Στην Ελλάδα, </a:t>
            </a:r>
            <a:r>
              <a:rPr lang="el-GR" b="1" dirty="0">
                <a:latin typeface="+mj-lt"/>
              </a:rPr>
              <a:t>το νέο νομοσχέδιο 5029/2023 </a:t>
            </a:r>
            <a:r>
              <a:rPr lang="el-GR" dirty="0">
                <a:latin typeface="+mj-lt"/>
              </a:rPr>
              <a:t>έχει θεσπίσει ένα ενιαίο και σύγχρονο πλαίσιο μέτρων για την πρόληψη και αντιμετώπιση της ενδοσχολικής βίας και του εκφοβισμού</a:t>
            </a:r>
            <a:endParaRPr lang="en-US" dirty="0">
              <a:latin typeface="+mj-lt"/>
            </a:endParaRPr>
          </a:p>
          <a:p>
            <a:r>
              <a:rPr lang="en-US" dirty="0">
                <a:latin typeface="+mj-lt"/>
                <a:hlinkClick r:id="rId3"/>
              </a:rPr>
              <a:t>https://stop-bullying.gov.gr/</a:t>
            </a:r>
            <a:r>
              <a:rPr lang="en-US" dirty="0">
                <a:latin typeface="+mj-lt"/>
              </a:rPr>
              <a:t> </a:t>
            </a:r>
          </a:p>
          <a:p>
            <a:endParaRPr lang="el-GR" dirty="0">
              <a:latin typeface="+mj-lt"/>
            </a:endParaRPr>
          </a:p>
        </p:txBody>
      </p:sp>
      <p:sp>
        <p:nvSpPr>
          <p:cNvPr id="16" name="Isosceles Triangle 11"/>
          <p:cNvSpPr/>
          <p:nvPr/>
        </p:nvSpPr>
        <p:spPr>
          <a:xfrm rot="5400000" flipH="1">
            <a:off x="3352078" y="4514454"/>
            <a:ext cx="313078" cy="20739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Ορθογώνιο 3"/>
          <p:cNvSpPr/>
          <p:nvPr/>
        </p:nvSpPr>
        <p:spPr>
          <a:xfrm>
            <a:off x="3781801" y="3468856"/>
            <a:ext cx="8227814" cy="2185214"/>
          </a:xfrm>
          <a:prstGeom prst="rect">
            <a:avLst/>
          </a:prstGeom>
        </p:spPr>
        <p:txBody>
          <a:bodyPr wrap="square">
            <a:spAutoFit/>
          </a:bodyPr>
          <a:lstStyle/>
          <a:p>
            <a:pPr marL="285750" indent="-285750">
              <a:buFont typeface="Wingdings" panose="05000000000000000000" pitchFamily="2" charset="2"/>
              <a:buChar char="ü"/>
            </a:pPr>
            <a:r>
              <a:rPr lang="el-GR" sz="1700" b="1" dirty="0">
                <a:latin typeface="+mj-lt"/>
              </a:rPr>
              <a:t>Ψηφιακή πλατφόρμα ανώνυμων καταγγελιών</a:t>
            </a:r>
            <a:endParaRPr lang="el-GR" sz="1700" dirty="0">
              <a:latin typeface="+mj-lt"/>
            </a:endParaRPr>
          </a:p>
          <a:p>
            <a:pPr marL="285750" indent="-285750">
              <a:buFont typeface="Wingdings" panose="05000000000000000000" pitchFamily="2" charset="2"/>
              <a:buChar char="ü"/>
            </a:pPr>
            <a:r>
              <a:rPr lang="el-GR" sz="1700" b="1" dirty="0">
                <a:latin typeface="+mj-lt"/>
              </a:rPr>
              <a:t>Επιμόρφωση εκπαιδευτικών και συμβουλευτική καθοδήγηση</a:t>
            </a:r>
            <a:r>
              <a:rPr lang="el-GR" sz="1700" dirty="0">
                <a:latin typeface="+mj-lt"/>
              </a:rPr>
              <a:t>-Προγράμματα επιμόρφωσης για εκπαιδευτικούς, γονείς και μαθητές/-τριες, καθώς και συμβουλευτική καθοδήγηση για την αναγνώριση περιστατικών ενδοσχολικής βίας και εκφοβισμού.</a:t>
            </a:r>
          </a:p>
          <a:p>
            <a:pPr marL="285750" indent="-285750">
              <a:buFont typeface="Wingdings" panose="05000000000000000000" pitchFamily="2" charset="2"/>
              <a:buChar char="ü"/>
            </a:pPr>
            <a:r>
              <a:rPr lang="el-GR" sz="1700" b="1" dirty="0">
                <a:latin typeface="+mj-lt"/>
              </a:rPr>
              <a:t>Επιστημονικές έρευνες και συνεργασία με φορείς</a:t>
            </a:r>
            <a:r>
              <a:rPr lang="el-GR" sz="1700" dirty="0">
                <a:latin typeface="+mj-lt"/>
              </a:rPr>
              <a:t>: Συνεργασία με το Ινστιτούτο Εκπαιδευτικής Πολιτικής (Ι.Ε.Π.), το Ινστιτούτο Τεχνολογίας Υπολογιστών και Εκδόσεων (Ι.Τ.Υ.Ε.) “Διόφαντος”, πανεπιστημιακούς και κρατικούς φορείς για την ανάπτυξη προγραμμάτων και την εκπόνηση επιστημονικών ερευνών.</a:t>
            </a:r>
          </a:p>
        </p:txBody>
      </p:sp>
      <p:pic>
        <p:nvPicPr>
          <p:cNvPr id="12" name="Εικόνα 11"/>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605381" y="5981040"/>
            <a:ext cx="1355743" cy="379608"/>
          </a:xfrm>
          <a:prstGeom prst="rect">
            <a:avLst/>
          </a:prstGeom>
        </p:spPr>
      </p:pic>
    </p:spTree>
    <p:extLst>
      <p:ext uri="{BB962C8B-B14F-4D97-AF65-F5344CB8AC3E}">
        <p14:creationId xmlns:p14="http://schemas.microsoft.com/office/powerpoint/2010/main" val="248264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p:cNvSpPr txBox="1"/>
          <p:nvPr/>
        </p:nvSpPr>
        <p:spPr>
          <a:xfrm>
            <a:off x="5755343" y="2073344"/>
            <a:ext cx="6053709" cy="1384995"/>
          </a:xfrm>
          <a:prstGeom prst="rect">
            <a:avLst/>
          </a:prstGeom>
          <a:noFill/>
        </p:spPr>
        <p:txBody>
          <a:bodyPr wrap="none" rtlCol="0">
            <a:spAutoFit/>
          </a:bodyPr>
          <a:lstStyle/>
          <a:p>
            <a:r>
              <a:rPr lang="el-GR" sz="4000" b="1" spc="300" dirty="0">
                <a:solidFill>
                  <a:srgbClr val="002060"/>
                </a:solidFill>
                <a:latin typeface="Lato Heavy" panose="020F0502020204030203" pitchFamily="34" charset="0"/>
                <a:ea typeface="Lato Heavy" panose="020F0502020204030203" pitchFamily="34" charset="0"/>
                <a:cs typeface="Lato Heavy" panose="020F0502020204030203" pitchFamily="34" charset="0"/>
              </a:rPr>
              <a:t>Μελέτες περίπτωσης</a:t>
            </a:r>
          </a:p>
          <a:p>
            <a:endParaRPr lang="id-ID" sz="4400" b="1" spc="300" dirty="0">
              <a:solidFill>
                <a:srgbClr val="002060"/>
              </a:solidFill>
              <a:latin typeface="Lato Heavy" panose="020F0502020204030203" pitchFamily="34" charset="0"/>
              <a:ea typeface="Lato Heavy" panose="020F0502020204030203" pitchFamily="34" charset="0"/>
              <a:cs typeface="Lato Heavy" panose="020F0502020204030203" pitchFamily="34" charset="0"/>
            </a:endParaRPr>
          </a:p>
        </p:txBody>
      </p:sp>
      <p:pic>
        <p:nvPicPr>
          <p:cNvPr id="10" name="Εικόνα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pic>
        <p:nvPicPr>
          <p:cNvPr id="12" name="Θέση εικόνας 11"/>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a:stretch/>
        </p:blipFill>
        <p:spPr>
          <a:prstGeom prst="rect">
            <a:avLst/>
          </a:prstGeom>
        </p:spPr>
      </p:pic>
      <p:pic>
        <p:nvPicPr>
          <p:cNvPr id="9" name="Εικόνα 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605381" y="5981040"/>
            <a:ext cx="1355743" cy="379608"/>
          </a:xfrm>
          <a:prstGeom prst="rect">
            <a:avLst/>
          </a:prstGeom>
        </p:spPr>
      </p:pic>
    </p:spTree>
    <p:extLst>
      <p:ext uri="{BB962C8B-B14F-4D97-AF65-F5344CB8AC3E}">
        <p14:creationId xmlns:p14="http://schemas.microsoft.com/office/powerpoint/2010/main" val="29378919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54072" y="1036113"/>
            <a:ext cx="9537134" cy="4539704"/>
          </a:xfrm>
          <a:prstGeom prst="rect">
            <a:avLst/>
          </a:prstGeom>
          <a:noFill/>
        </p:spPr>
        <p:txBody>
          <a:bodyPr wrap="square" rtlCol="0">
            <a:spAutoFit/>
          </a:bodyPr>
          <a:lstStyle/>
          <a:p>
            <a:r>
              <a:rPr lang="el-GR" sz="1700" i="1" dirty="0">
                <a:latin typeface="+mj-lt"/>
                <a:ea typeface="Lato" panose="020F0502020204030203" pitchFamily="34" charset="0"/>
                <a:cs typeface="Lato" panose="020F0502020204030203" pitchFamily="34" charset="0"/>
              </a:rPr>
              <a:t>Η κα. Ελένη, έμπειρη δασκάλα με 15ετή θητεία, αναλαμβάνει τη διδασκαλία μιας τάξης ΣΤ' Δημοτικού σε ένα σχολείο στην Αθήνα. Η τάξη φημίζεται για το ζεστό και φιλικό κλίμα της, ωστόσο, η κα. Ελένη σύντομα παρατηρεί την απομόνωση ενός μαθητή, του Αλέξανδρου (12 ετών). Ο Αλέξανδρος, ήσυχος και εσωστρεφής, δυσκολεύεται να ενταχθεί στην ομάδα και συχνά γίνεται στόχος πειραγμάτων από μια μικρή ομάδα συμμαθητών του. </a:t>
            </a:r>
          </a:p>
          <a:p>
            <a:endParaRPr lang="el-GR" sz="1700" dirty="0">
              <a:latin typeface="+mj-lt"/>
              <a:ea typeface="Lato" panose="020F0502020204030203" pitchFamily="34" charset="0"/>
              <a:cs typeface="Lato" panose="020F0502020204030203" pitchFamily="34" charset="0"/>
            </a:endParaRPr>
          </a:p>
          <a:p>
            <a:r>
              <a:rPr lang="el-GR" sz="1700" b="1" dirty="0">
                <a:latin typeface="+mj-lt"/>
                <a:ea typeface="Lato" panose="020F0502020204030203" pitchFamily="34" charset="0"/>
                <a:cs typeface="Lato" panose="020F0502020204030203" pitchFamily="34" charset="0"/>
              </a:rPr>
              <a:t>Προσδιορισμός του Προβλήματος </a:t>
            </a:r>
          </a:p>
          <a:p>
            <a:r>
              <a:rPr lang="el-GR" sz="1700" dirty="0">
                <a:latin typeface="+mj-lt"/>
                <a:ea typeface="Lato" panose="020F0502020204030203" pitchFamily="34" charset="0"/>
                <a:cs typeface="Lato" panose="020F0502020204030203" pitchFamily="34" charset="0"/>
              </a:rPr>
              <a:t>Ο Αλέξανδρος, αν και άριστος μαθητής, δυσκολεύεται κοινωνικά. Φαίνεται να νιώθει άβολα σε ομαδικές δραστηριότητες και προτιμά να μένει μόνος του. Η απομόνωσή του εντείνεται από ένα μικρό γκρουπ συμμαθητών του, οι οποίοι τον κοροϊδεύουν για την εμφάνιση, τα ενδιαφέροντά του και την ήσυχη του φύση. Ο Αλέξανδρος δεν αναφέρει κανένα από πειράγματα, ούτε σε δασκάλους ούτε στους γονείς του. </a:t>
            </a:r>
          </a:p>
          <a:p>
            <a:endParaRPr lang="el-GR" sz="1700" b="1" dirty="0">
              <a:latin typeface="+mj-lt"/>
              <a:ea typeface="Lato" panose="020F0502020204030203" pitchFamily="34" charset="0"/>
              <a:cs typeface="Lato" panose="020F0502020204030203" pitchFamily="34" charset="0"/>
            </a:endParaRPr>
          </a:p>
          <a:p>
            <a:r>
              <a:rPr lang="el-GR" sz="1700" b="1" dirty="0">
                <a:latin typeface="+mj-lt"/>
                <a:ea typeface="Lato" panose="020F0502020204030203" pitchFamily="34" charset="0"/>
                <a:cs typeface="Lato" panose="020F0502020204030203" pitchFamily="34" charset="0"/>
              </a:rPr>
              <a:t>Πλαίσιο/Ιστορικό </a:t>
            </a:r>
          </a:p>
          <a:p>
            <a:r>
              <a:rPr lang="el-GR" sz="1700" dirty="0">
                <a:latin typeface="+mj-lt"/>
                <a:ea typeface="Lato" panose="020F0502020204030203" pitchFamily="34" charset="0"/>
                <a:cs typeface="Lato" panose="020F0502020204030203" pitchFamily="34" charset="0"/>
              </a:rPr>
              <a:t>Η κα. Ελένη, έχοντας παρατηρήσει την άβολη συμπεριφορά των συμμαθητών του Αλέξανδρου, μαθαίνει από τον κοινωνικό λειτουργό ότι ο Αλέξανδρος ζει με την άρρωστη μητέρα του και τον πατέρα του που εργάζεται ασταμάτητα. Η οικογενειακή κατάσταση του Αλέξανδρου φέρνει άγχος και μοναξιά, επηρεάζοντας αρνητικά την αυτοπεποίθησή του και την κοινωνική του αλληλεπίδραση. </a:t>
            </a:r>
          </a:p>
        </p:txBody>
      </p:sp>
      <p:grpSp>
        <p:nvGrpSpPr>
          <p:cNvPr id="7" name="Ομάδα 6"/>
          <p:cNvGrpSpPr/>
          <p:nvPr/>
        </p:nvGrpSpPr>
        <p:grpSpPr>
          <a:xfrm>
            <a:off x="0" y="5831840"/>
            <a:ext cx="12192000" cy="607060"/>
            <a:chOff x="0" y="5831840"/>
            <a:chExt cx="12192000" cy="607060"/>
          </a:xfrm>
        </p:grpSpPr>
        <p:sp>
          <p:nvSpPr>
            <p:cNvPr id="8" name="Rectangle 4"/>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 name="Εικόνα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grpSp>
      <p:sp>
        <p:nvSpPr>
          <p:cNvPr id="2" name="Ορθογώνιο 1"/>
          <p:cNvSpPr/>
          <p:nvPr/>
        </p:nvSpPr>
        <p:spPr>
          <a:xfrm>
            <a:off x="7286625" y="68156"/>
            <a:ext cx="4451303" cy="707886"/>
          </a:xfrm>
          <a:prstGeom prst="rect">
            <a:avLst/>
          </a:prstGeom>
        </p:spPr>
        <p:txBody>
          <a:bodyPr wrap="square">
            <a:spAutoFit/>
          </a:bodyPr>
          <a:lstStyle/>
          <a:p>
            <a:pPr>
              <a:spcBef>
                <a:spcPts val="1200"/>
              </a:spcBef>
              <a:spcAft>
                <a:spcPts val="0"/>
              </a:spcAft>
            </a:pPr>
            <a:r>
              <a:rPr lang="el-GR" sz="2000" b="1" kern="0"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Μελέτη Περίπτωσης: Απομόνωση και Σχολικός Εκφοβισμός στο Δημοτικό </a:t>
            </a:r>
          </a:p>
        </p:txBody>
      </p:sp>
      <p:sp>
        <p:nvSpPr>
          <p:cNvPr id="3" name="Ορθογώνιο 2"/>
          <p:cNvSpPr/>
          <p:nvPr/>
        </p:nvSpPr>
        <p:spPr>
          <a:xfrm>
            <a:off x="190441" y="3684300"/>
            <a:ext cx="3318176" cy="369332"/>
          </a:xfrm>
          <a:prstGeom prst="rect">
            <a:avLst/>
          </a:prstGeom>
        </p:spPr>
        <p:txBody>
          <a:bodyPr wrap="square">
            <a:spAutoFit/>
          </a:bodyPr>
          <a:lstStyle/>
          <a:p>
            <a:endParaRPr lang="el-GR" dirty="0">
              <a:latin typeface="+mj-lt"/>
            </a:endParaRPr>
          </a:p>
        </p:txBody>
      </p:sp>
      <p:pic>
        <p:nvPicPr>
          <p:cNvPr id="10" name="Εικόνα 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605381" y="5981040"/>
            <a:ext cx="1355743" cy="379608"/>
          </a:xfrm>
          <a:prstGeom prst="rect">
            <a:avLst/>
          </a:prstGeom>
        </p:spPr>
      </p:pic>
    </p:spTree>
    <p:extLst>
      <p:ext uri="{BB962C8B-B14F-4D97-AF65-F5344CB8AC3E}">
        <p14:creationId xmlns:p14="http://schemas.microsoft.com/office/powerpoint/2010/main" val="829676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01672" y="749454"/>
            <a:ext cx="9537134" cy="5062924"/>
          </a:xfrm>
          <a:prstGeom prst="rect">
            <a:avLst/>
          </a:prstGeom>
          <a:noFill/>
        </p:spPr>
        <p:txBody>
          <a:bodyPr wrap="square" rtlCol="0">
            <a:spAutoFit/>
          </a:bodyPr>
          <a:lstStyle/>
          <a:p>
            <a:r>
              <a:rPr lang="el-GR" sz="1700" i="1" dirty="0">
                <a:latin typeface="+mj-lt"/>
                <a:ea typeface="Lato" panose="020F0502020204030203" pitchFamily="34" charset="0"/>
                <a:cs typeface="Lato" panose="020F0502020204030203" pitchFamily="34" charset="0"/>
              </a:rPr>
              <a:t>Ο Μάριος, ένας μαθητής της Α’ Λυκείου (15 ετών), έχει υιοθετήσει ένα επιθετικό προφίλ και έχει δημιουργήσει πολλά προβλήματα στο σχολείο. Παρά τις επανειλημμένες τιμωρίες με ημερήσιες αποβολές, αποκλεισμούς από σχολικές εκδρομές και σχολική εργασία στη βιβλιοθήκη, η συμπεριφορά του δεν έχει βελτιωθεί. Πρόσφατα επιτέθηκε σε έναν νεότερο μαθητή της Α’ τάξης Γυμνασίου, τον Χρήστο (12 ετών), τραβώντας την προσοχή της σχολικής κοινότητας. Ο Χρήστος γεννήθηκε στη Συρία και ήρθε στην Ελλάδα με την οικογένειά του πριν από οκτώ χρόνια. Μιλάει άπταιστα ελληνικά και δεν ξεχωρίζει από τους συμμαθητές του. </a:t>
            </a:r>
          </a:p>
          <a:p>
            <a:r>
              <a:rPr lang="el-GR" sz="1700" i="1" dirty="0">
                <a:latin typeface="+mj-lt"/>
                <a:ea typeface="Lato" panose="020F0502020204030203" pitchFamily="34" charset="0"/>
                <a:cs typeface="Lato" panose="020F0502020204030203" pitchFamily="34" charset="0"/>
              </a:rPr>
              <a:t>Πριν από λίγες εβδομάδες, κατά τη διάρκεια ενός διαλείμματος, ο Μάριος και μερικοί φίλοι του άρχισαν να πειράζουν και να σπρώχνουν χωρίς αιτία τον Χρήστο και άλλους μαθητές. Αυτοί διαμαρτυρήθηκαν, και όταν ο Χρήστος παραπονέθηκε, τον άρπαξε και προσπάθησε να τον σπρώξει μέσα στο κάδο των σκουπιδιών. Τα παιδιά που παρακολουθούσαν τη σκηνή τον τράβηξαν από τα χέρια του Μάριου, και ο Χρήστος, αναστατωμένος, άρχισε να τον βρίζει. Αυτό προκάλεσε τον Μάριο να του δώσει ένα δυνατό χαστούκι κοντά στο μάτι. Με το χτύπημα του κουδουνιού, επέστρεψαν στις τάξεις τους. Ο Μάριος έφυγε γελώντας, ενώ ο Χρήστος, σοκαρισμένος και κατακόκκινος, άρχισε να κλαίει. Οι φίλοι του προσπάθησαν να τον ηρεμήσουν, και κανένας δεν έδειχνε να θέλει να ασχοληθεί άλλο με το περιστατικό. </a:t>
            </a:r>
          </a:p>
          <a:p>
            <a:r>
              <a:rPr lang="el-GR" sz="1700" i="1" dirty="0">
                <a:latin typeface="+mj-lt"/>
                <a:ea typeface="Lato" panose="020F0502020204030203" pitchFamily="34" charset="0"/>
                <a:cs typeface="Lato" panose="020F0502020204030203" pitchFamily="34" charset="0"/>
              </a:rPr>
              <a:t>Το κουδούνι είχε χτυπήσει και μία καθηγήτρια μπήκε στην τάξη του Χρήστου για μάθημα. Είδε τον Χρήστο να κλαίει και παρατήρησε το κόκκινο μάγουλό του κι ένα σημάδι στο μάτι. Τον ρώτησε τι είχε συμβεί και τα παιδιά ανέφεραν εν συντομία το συμβάν, αλλά θέλησαν να καλύψουν τον Μάριο και να μη δώσουν έκταση στο γεγονός. </a:t>
            </a:r>
            <a:endParaRPr lang="el-GR" sz="1700" dirty="0">
              <a:latin typeface="+mj-lt"/>
              <a:ea typeface="Lato" panose="020F0502020204030203" pitchFamily="34" charset="0"/>
              <a:cs typeface="Lato" panose="020F0502020204030203" pitchFamily="34" charset="0"/>
            </a:endParaRPr>
          </a:p>
        </p:txBody>
      </p:sp>
      <p:grpSp>
        <p:nvGrpSpPr>
          <p:cNvPr id="7" name="Ομάδα 6"/>
          <p:cNvGrpSpPr/>
          <p:nvPr/>
        </p:nvGrpSpPr>
        <p:grpSpPr>
          <a:xfrm>
            <a:off x="0" y="5831840"/>
            <a:ext cx="12192000" cy="607060"/>
            <a:chOff x="0" y="5831840"/>
            <a:chExt cx="12192000" cy="607060"/>
          </a:xfrm>
        </p:grpSpPr>
        <p:sp>
          <p:nvSpPr>
            <p:cNvPr id="8" name="Rectangle 4"/>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 name="Εικόνα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grpSp>
      <p:sp>
        <p:nvSpPr>
          <p:cNvPr id="2" name="Ορθογώνιο 1"/>
          <p:cNvSpPr/>
          <p:nvPr/>
        </p:nvSpPr>
        <p:spPr>
          <a:xfrm>
            <a:off x="7281333" y="133213"/>
            <a:ext cx="4456595" cy="707886"/>
          </a:xfrm>
          <a:prstGeom prst="rect">
            <a:avLst/>
          </a:prstGeom>
        </p:spPr>
        <p:txBody>
          <a:bodyPr wrap="square">
            <a:spAutoFit/>
          </a:bodyPr>
          <a:lstStyle/>
          <a:p>
            <a:pPr>
              <a:spcBef>
                <a:spcPts val="1200"/>
              </a:spcBef>
              <a:spcAft>
                <a:spcPts val="0"/>
              </a:spcAft>
            </a:pPr>
            <a:r>
              <a:rPr lang="el-GR" sz="2000" b="1" kern="0"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Μελέτη Περίπτωσης: Δευτεροβάθμια Εκπαίδευση </a:t>
            </a:r>
          </a:p>
        </p:txBody>
      </p:sp>
      <p:sp>
        <p:nvSpPr>
          <p:cNvPr id="3" name="Ορθογώνιο 2"/>
          <p:cNvSpPr/>
          <p:nvPr/>
        </p:nvSpPr>
        <p:spPr>
          <a:xfrm>
            <a:off x="190441" y="3684300"/>
            <a:ext cx="3318176" cy="369332"/>
          </a:xfrm>
          <a:prstGeom prst="rect">
            <a:avLst/>
          </a:prstGeom>
        </p:spPr>
        <p:txBody>
          <a:bodyPr wrap="square">
            <a:spAutoFit/>
          </a:bodyPr>
          <a:lstStyle/>
          <a:p>
            <a:endParaRPr lang="el-GR" dirty="0">
              <a:latin typeface="+mj-lt"/>
            </a:endParaRPr>
          </a:p>
        </p:txBody>
      </p:sp>
      <p:pic>
        <p:nvPicPr>
          <p:cNvPr id="10" name="Εικόνα 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605381" y="5981040"/>
            <a:ext cx="1355743" cy="379608"/>
          </a:xfrm>
          <a:prstGeom prst="rect">
            <a:avLst/>
          </a:prstGeom>
        </p:spPr>
      </p:pic>
    </p:spTree>
    <p:extLst>
      <p:ext uri="{BB962C8B-B14F-4D97-AF65-F5344CB8AC3E}">
        <p14:creationId xmlns:p14="http://schemas.microsoft.com/office/powerpoint/2010/main" val="99501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Ομάδα 2"/>
          <p:cNvGrpSpPr/>
          <p:nvPr/>
        </p:nvGrpSpPr>
        <p:grpSpPr>
          <a:xfrm>
            <a:off x="0" y="5831840"/>
            <a:ext cx="12192000" cy="607060"/>
            <a:chOff x="0" y="5831840"/>
            <a:chExt cx="12192000" cy="607060"/>
          </a:xfrm>
        </p:grpSpPr>
        <p:sp>
          <p:nvSpPr>
            <p:cNvPr id="4" name="Rectangle 4"/>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grpSp>
      <p:pic>
        <p:nvPicPr>
          <p:cNvPr id="1026" name="Picture 2" descr="Couple with speech bubbles"/>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42900" y="345105"/>
            <a:ext cx="3200400" cy="301124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4347730" y="3689962"/>
            <a:ext cx="7278213" cy="1446550"/>
          </a:xfrm>
          <a:prstGeom prst="rect">
            <a:avLst/>
          </a:prstGeom>
        </p:spPr>
        <p:txBody>
          <a:bodyPr wrap="square">
            <a:spAutoFit/>
          </a:bodyPr>
          <a:lstStyle/>
          <a:p>
            <a:endParaRPr lang="en-US" sz="2200" dirty="0">
              <a:latin typeface="+mj-lt"/>
            </a:endParaRPr>
          </a:p>
          <a:p>
            <a:r>
              <a:rPr lang="en-US" sz="2200" dirty="0">
                <a:latin typeface="+mj-lt"/>
                <a:hlinkClick r:id="rId4"/>
              </a:rPr>
              <a:t>https://www.youtube.com/watch?v=qtUdWJZ__ms&amp;ab_channel=CouncilofEurope</a:t>
            </a:r>
            <a:endParaRPr lang="el-GR" sz="2200" dirty="0">
              <a:latin typeface="+mj-lt"/>
            </a:endParaRPr>
          </a:p>
          <a:p>
            <a:endParaRPr lang="el-GR" sz="2200" dirty="0">
              <a:latin typeface="+mj-lt"/>
            </a:endParaRPr>
          </a:p>
        </p:txBody>
      </p:sp>
      <p:pic>
        <p:nvPicPr>
          <p:cNvPr id="9" name="Εικόνα 8"/>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605381" y="5981040"/>
            <a:ext cx="1355743" cy="379608"/>
          </a:xfrm>
          <a:prstGeom prst="rect">
            <a:avLst/>
          </a:prstGeom>
        </p:spPr>
      </p:pic>
    </p:spTree>
    <p:extLst>
      <p:ext uri="{BB962C8B-B14F-4D97-AF65-F5344CB8AC3E}">
        <p14:creationId xmlns:p14="http://schemas.microsoft.com/office/powerpoint/2010/main" val="8659560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DFDEE3"/>
        </a:solidFill>
        <a:effectLst/>
      </p:bgPr>
    </p:bg>
    <p:spTree>
      <p:nvGrpSpPr>
        <p:cNvPr id="1" name=""/>
        <p:cNvGrpSpPr/>
        <p:nvPr/>
      </p:nvGrpSpPr>
      <p:grpSpPr>
        <a:xfrm>
          <a:off x="0" y="0"/>
          <a:ext cx="0" cy="0"/>
          <a:chOff x="0" y="0"/>
          <a:chExt cx="0" cy="0"/>
        </a:xfrm>
      </p:grpSpPr>
      <p:sp>
        <p:nvSpPr>
          <p:cNvPr id="7" name="Rectangle 6"/>
          <p:cNvSpPr/>
          <p:nvPr/>
        </p:nvSpPr>
        <p:spPr>
          <a:xfrm>
            <a:off x="-1" y="2802426"/>
            <a:ext cx="8734097" cy="1476475"/>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4" name="TextBox 3"/>
          <p:cNvSpPr txBox="1"/>
          <p:nvPr/>
        </p:nvSpPr>
        <p:spPr>
          <a:xfrm>
            <a:off x="4660545" y="2933562"/>
            <a:ext cx="4073551" cy="830997"/>
          </a:xfrm>
          <a:prstGeom prst="rect">
            <a:avLst/>
          </a:prstGeom>
          <a:noFill/>
        </p:spPr>
        <p:txBody>
          <a:bodyPr wrap="none" rtlCol="0">
            <a:spAutoFit/>
          </a:bodyPr>
          <a:lstStyle/>
          <a:p>
            <a:r>
              <a:rPr lang="el-GR" sz="4800" dirty="0">
                <a:solidFill>
                  <a:schemeClr val="bg1"/>
                </a:solidFill>
                <a:latin typeface="Lato Heavy" panose="020F0502020204030203" pitchFamily="34" charset="0"/>
                <a:ea typeface="Lato Heavy" panose="020F0502020204030203" pitchFamily="34" charset="0"/>
                <a:cs typeface="Lato Heavy" panose="020F0502020204030203" pitchFamily="34" charset="0"/>
              </a:rPr>
              <a:t>Ευχαριστούμε</a:t>
            </a:r>
            <a:endParaRPr lang="id-ID" sz="4800" dirty="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6" name="TextBox 5"/>
          <p:cNvSpPr txBox="1"/>
          <p:nvPr/>
        </p:nvSpPr>
        <p:spPr>
          <a:xfrm>
            <a:off x="4715047" y="3764559"/>
            <a:ext cx="2111475" cy="338554"/>
          </a:xfrm>
          <a:prstGeom prst="rect">
            <a:avLst/>
          </a:prstGeom>
          <a:noFill/>
        </p:spPr>
        <p:txBody>
          <a:bodyPr wrap="none" rtlCol="0">
            <a:spAutoFit/>
          </a:bodyPr>
          <a:lstStyle/>
          <a:p>
            <a:r>
              <a:rPr lang="el-GR" sz="1600" dirty="0">
                <a:solidFill>
                  <a:schemeClr val="bg1"/>
                </a:solidFill>
                <a:latin typeface="Lato" panose="020F0502020204030203" pitchFamily="34" charset="0"/>
                <a:ea typeface="Lato" panose="020F0502020204030203" pitchFamily="34" charset="0"/>
                <a:cs typeface="Lato" panose="020F0502020204030203" pitchFamily="34" charset="0"/>
              </a:rPr>
              <a:t>για την προσοχή σας</a:t>
            </a:r>
            <a:endParaRPr lang="id-ID" sz="16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3" name="Rectangle 4"/>
          <p:cNvSpPr/>
          <p:nvPr/>
        </p:nvSpPr>
        <p:spPr>
          <a:xfrm>
            <a:off x="8734096" y="5831840"/>
            <a:ext cx="3457903"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4" name="Εικόνα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8325" y="5911188"/>
            <a:ext cx="1697214" cy="449460"/>
          </a:xfrm>
          <a:prstGeom prst="rect">
            <a:avLst/>
          </a:prstGeom>
          <a:effectLst/>
        </p:spPr>
      </p:pic>
      <p:pic>
        <p:nvPicPr>
          <p:cNvPr id="9" name="Εικόνα 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685897" y="5981040"/>
            <a:ext cx="1355743" cy="379608"/>
          </a:xfrm>
          <a:prstGeom prst="rect">
            <a:avLst/>
          </a:prstGeom>
        </p:spPr>
      </p:pic>
    </p:spTree>
    <p:extLst>
      <p:ext uri="{BB962C8B-B14F-4D97-AF65-F5344CB8AC3E}">
        <p14:creationId xmlns:p14="http://schemas.microsoft.com/office/powerpoint/2010/main" val="26537767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36421" y="695325"/>
            <a:ext cx="11579354" cy="5037148"/>
          </a:xfrm>
          <a:prstGeom prst="rect">
            <a:avLst/>
          </a:prstGeom>
          <a:noFill/>
        </p:spPr>
        <p:txBody>
          <a:bodyPr wrap="square" rtlCol="0">
            <a:spAutoFit/>
          </a:bodyPr>
          <a:lstStyle/>
          <a:p>
            <a:pPr marL="342900" lvl="0" indent="-342900" algn="just">
              <a:lnSpc>
                <a:spcPct val="115000"/>
              </a:lnSpc>
              <a:spcAft>
                <a:spcPts val="0"/>
              </a:spcAft>
              <a:buFont typeface="Wingdings" panose="05000000000000000000" pitchFamily="2" charset="2"/>
              <a:buChar char=""/>
            </a:pPr>
            <a:r>
              <a:rPr lang="el-GR" sz="1000" b="1" dirty="0">
                <a:latin typeface="+mj-lt"/>
                <a:ea typeface="Calibri" panose="020F0502020204030204" pitchFamily="34" charset="0"/>
                <a:cs typeface="Times New Roman" panose="02020603050405020304" pitchFamily="18" charset="0"/>
              </a:rPr>
              <a:t>Ξενόγλωσση Βιβλιογραφία</a:t>
            </a:r>
            <a:endParaRPr lang="el-GR" sz="1000" dirty="0">
              <a:latin typeface="+mj-lt"/>
              <a:ea typeface="Calibri" panose="020F0502020204030204" pitchFamily="34" charset="0"/>
              <a:cs typeface="Times New Roman" panose="02020603050405020304" pitchFamily="18" charset="0"/>
            </a:endParaRPr>
          </a:p>
          <a:p>
            <a:pPr algn="just">
              <a:lnSpc>
                <a:spcPct val="115000"/>
              </a:lnSpc>
              <a:spcAft>
                <a:spcPts val="0"/>
              </a:spcAft>
            </a:pPr>
            <a:r>
              <a:rPr lang="el-GR" sz="1000" b="1" dirty="0">
                <a:latin typeface="+mj-lt"/>
                <a:ea typeface="Calibri" panose="020F0502020204030204" pitchFamily="34" charset="0"/>
                <a:cs typeface="Times New Roman" panose="02020603050405020304" pitchFamily="18" charset="0"/>
              </a:rPr>
              <a:t> </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AL-</a:t>
            </a:r>
            <a:r>
              <a:rPr lang="en-US" sz="1000" dirty="0" err="1">
                <a:latin typeface="+mj-lt"/>
                <a:ea typeface="Calibri" panose="020F0502020204030204" pitchFamily="34" charset="0"/>
                <a:cs typeface="Times New Roman" panose="02020603050405020304" pitchFamily="18" charset="0"/>
              </a:rPr>
              <a:t>Kahtani</a:t>
            </a:r>
            <a:r>
              <a:rPr lang="en-US" sz="1000" dirty="0">
                <a:latin typeface="+mj-lt"/>
                <a:ea typeface="Calibri" panose="020F0502020204030204" pitchFamily="34" charset="0"/>
                <a:cs typeface="Times New Roman" panose="02020603050405020304" pitchFamily="18" charset="0"/>
              </a:rPr>
              <a:t>, M.A. (2015). The Individual Education Plan (IEP) Process for Students with Intellectual Disabilities in Saudi Arabia: Challenges and Solutions (Dissertation). </a:t>
            </a:r>
            <a:r>
              <a:rPr lang="el-GR" sz="1000" dirty="0">
                <a:latin typeface="+mj-lt"/>
                <a:ea typeface="Calibri" panose="020F0502020204030204" pitchFamily="34" charset="0"/>
                <a:cs typeface="Times New Roman" panose="02020603050405020304" pitchFamily="18" charset="0"/>
              </a:rPr>
              <a:t>Ανακτήθηκε στις 12/12/2018 από </a:t>
            </a:r>
            <a:r>
              <a:rPr lang="el-GR" sz="1000" u="sng" dirty="0">
                <a:solidFill>
                  <a:srgbClr val="0563C1"/>
                </a:solidFill>
                <a:latin typeface="+mj-lt"/>
                <a:ea typeface="Calibri" panose="020F0502020204030204" pitchFamily="34" charset="0"/>
                <a:cs typeface="Times New Roman" panose="02020603050405020304" pitchFamily="18" charset="0"/>
                <a:hlinkClick r:id="rId2"/>
              </a:rPr>
              <a:t>http://fac.ksu.edu.sa/sites/default/files/mohammed_phd_document.pdf</a:t>
            </a:r>
            <a:r>
              <a:rPr lang="el-GR" sz="1000" u="sng" dirty="0">
                <a:latin typeface="+mj-lt"/>
                <a:ea typeface="Calibri" panose="020F0502020204030204" pitchFamily="34" charset="0"/>
                <a:cs typeface="Times New Roman" panose="02020603050405020304" pitchFamily="18" charset="0"/>
              </a:rPr>
              <a:t>.</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Bronfenbrenner, U. (1974). Developmental research, public policy, and the ecology of childhood. Child Development, 45, 1–5</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Bronfenbrenner, U. (1979). The ecology of human development: Experiments by nature and design. Cambridge, MA: Harvard University Press.</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Bronfenbrenner, U. (1981). </a:t>
            </a:r>
            <a:r>
              <a:rPr lang="en-US" sz="1000" dirty="0" err="1">
                <a:latin typeface="+mj-lt"/>
                <a:ea typeface="Calibri" panose="020F0502020204030204" pitchFamily="34" charset="0"/>
                <a:cs typeface="Times New Roman" panose="02020603050405020304" pitchFamily="18" charset="0"/>
              </a:rPr>
              <a:t>Sosialisaatiotutkimus</a:t>
            </a:r>
            <a:r>
              <a:rPr lang="en-US" sz="1000" dirty="0">
                <a:latin typeface="+mj-lt"/>
                <a:ea typeface="Calibri" panose="020F0502020204030204" pitchFamily="34" charset="0"/>
                <a:cs typeface="Times New Roman" panose="02020603050405020304" pitchFamily="18" charset="0"/>
              </a:rPr>
              <a:t>. Espoo: </a:t>
            </a:r>
            <a:r>
              <a:rPr lang="en-US" sz="1000" dirty="0" err="1">
                <a:latin typeface="+mj-lt"/>
                <a:ea typeface="Calibri" panose="020F0502020204030204" pitchFamily="34" charset="0"/>
                <a:cs typeface="Times New Roman" panose="02020603050405020304" pitchFamily="18" charset="0"/>
              </a:rPr>
              <a:t>Weilin+Göös</a:t>
            </a:r>
            <a:r>
              <a:rPr lang="en-US" sz="1000" dirty="0">
                <a:latin typeface="+mj-lt"/>
                <a:ea typeface="Calibri" panose="020F0502020204030204" pitchFamily="34" charset="0"/>
                <a:cs typeface="Times New Roman" panose="02020603050405020304" pitchFamily="18" charset="0"/>
              </a:rPr>
              <a:t>. (Studies on socialization )</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Bronfenbrenner, U. (1989). </a:t>
            </a:r>
            <a:r>
              <a:rPr lang="en-US" sz="1000" i="1" dirty="0">
                <a:latin typeface="+mj-lt"/>
                <a:ea typeface="Calibri" panose="020F0502020204030204" pitchFamily="34" charset="0"/>
                <a:cs typeface="Times New Roman" panose="02020603050405020304" pitchFamily="18" charset="0"/>
              </a:rPr>
              <a:t>Ecological systems theory. Annals of Child Development</a:t>
            </a:r>
            <a:r>
              <a:rPr lang="en-US" sz="1000" dirty="0">
                <a:latin typeface="+mj-lt"/>
                <a:ea typeface="Calibri" panose="020F0502020204030204" pitchFamily="34" charset="0"/>
                <a:cs typeface="Times New Roman" panose="02020603050405020304" pitchFamily="18" charset="0"/>
              </a:rPr>
              <a:t>. Vol. 6, 187-249.</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Bronfenbrenner, U. (1994). Ecological models of human development. In T. </a:t>
            </a:r>
            <a:r>
              <a:rPr lang="en-US" sz="1000" dirty="0" err="1">
                <a:latin typeface="+mj-lt"/>
                <a:ea typeface="Calibri" panose="020F0502020204030204" pitchFamily="34" charset="0"/>
                <a:cs typeface="Times New Roman" panose="02020603050405020304" pitchFamily="18" charset="0"/>
              </a:rPr>
              <a:t>Husen</a:t>
            </a:r>
            <a:r>
              <a:rPr lang="en-US" sz="1000" dirty="0">
                <a:latin typeface="+mj-lt"/>
                <a:ea typeface="Calibri" panose="020F0502020204030204" pitchFamily="34" charset="0"/>
                <a:cs typeface="Times New Roman" panose="02020603050405020304" pitchFamily="18" charset="0"/>
              </a:rPr>
              <a:t> &amp; T. N. </a:t>
            </a:r>
            <a:r>
              <a:rPr lang="en-US" sz="1000" dirty="0" err="1">
                <a:latin typeface="+mj-lt"/>
                <a:ea typeface="Calibri" panose="020F0502020204030204" pitchFamily="34" charset="0"/>
                <a:cs typeface="Times New Roman" panose="02020603050405020304" pitchFamily="18" charset="0"/>
              </a:rPr>
              <a:t>Postlethwaite</a:t>
            </a:r>
            <a:r>
              <a:rPr lang="en-US" sz="1000" dirty="0">
                <a:latin typeface="+mj-lt"/>
                <a:ea typeface="Calibri" panose="020F0502020204030204" pitchFamily="34" charset="0"/>
                <a:cs typeface="Times New Roman" panose="02020603050405020304" pitchFamily="18" charset="0"/>
              </a:rPr>
              <a:t> (Eds.), </a:t>
            </a:r>
            <a:r>
              <a:rPr lang="en-US" sz="1000" i="1" dirty="0">
                <a:latin typeface="+mj-lt"/>
                <a:ea typeface="Calibri" panose="020F0502020204030204" pitchFamily="34" charset="0"/>
                <a:cs typeface="Times New Roman" panose="02020603050405020304" pitchFamily="18" charset="0"/>
              </a:rPr>
              <a:t>International encyclopedia of education</a:t>
            </a:r>
            <a:r>
              <a:rPr lang="en-US" sz="1000" dirty="0">
                <a:latin typeface="+mj-lt"/>
                <a:ea typeface="Calibri" panose="020F0502020204030204" pitchFamily="34" charset="0"/>
                <a:cs typeface="Times New Roman" panose="02020603050405020304" pitchFamily="18" charset="0"/>
              </a:rPr>
              <a:t> (2nd ed., Vol. 3, pp. 1643–1647). Oxford, England: </a:t>
            </a:r>
            <a:r>
              <a:rPr lang="en-US" sz="1000" dirty="0" err="1">
                <a:latin typeface="+mj-lt"/>
                <a:ea typeface="Calibri" panose="020F0502020204030204" pitchFamily="34" charset="0"/>
                <a:cs typeface="Times New Roman" panose="02020603050405020304" pitchFamily="18" charset="0"/>
              </a:rPr>
              <a:t>Pergamon</a:t>
            </a:r>
            <a:r>
              <a:rPr lang="en-US" sz="1000" dirty="0">
                <a:latin typeface="+mj-lt"/>
                <a:ea typeface="Calibri" panose="020F0502020204030204" pitchFamily="34" charset="0"/>
                <a:cs typeface="Times New Roman" panose="02020603050405020304" pitchFamily="18" charset="0"/>
              </a:rPr>
              <a:t> Press/Elsevier Science. </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Bronfenbrenner, U. (2002). </a:t>
            </a:r>
            <a:r>
              <a:rPr lang="en-US" sz="1000" dirty="0" err="1">
                <a:latin typeface="+mj-lt"/>
                <a:ea typeface="Calibri" panose="020F0502020204030204" pitchFamily="34" charset="0"/>
                <a:cs typeface="Times New Roman" panose="02020603050405020304" pitchFamily="18" charset="0"/>
              </a:rPr>
              <a:t>Ekologisten</a:t>
            </a:r>
            <a:r>
              <a:rPr lang="en-US" sz="1000" dirty="0">
                <a:latin typeface="+mj-lt"/>
                <a:ea typeface="Calibri" panose="020F0502020204030204" pitchFamily="34" charset="0"/>
                <a:cs typeface="Times New Roman" panose="02020603050405020304" pitchFamily="18" charset="0"/>
              </a:rPr>
              <a:t> </a:t>
            </a:r>
            <a:r>
              <a:rPr lang="en-US" sz="1000" dirty="0" err="1">
                <a:latin typeface="+mj-lt"/>
                <a:ea typeface="Calibri" panose="020F0502020204030204" pitchFamily="34" charset="0"/>
                <a:cs typeface="Times New Roman" panose="02020603050405020304" pitchFamily="18" charset="0"/>
              </a:rPr>
              <a:t>järjestelmien</a:t>
            </a:r>
            <a:r>
              <a:rPr lang="en-US" sz="1000" dirty="0">
                <a:latin typeface="+mj-lt"/>
                <a:ea typeface="Calibri" panose="020F0502020204030204" pitchFamily="34" charset="0"/>
                <a:cs typeface="Times New Roman" panose="02020603050405020304" pitchFamily="18" charset="0"/>
              </a:rPr>
              <a:t> </a:t>
            </a:r>
            <a:r>
              <a:rPr lang="en-US" sz="1000" dirty="0" err="1">
                <a:latin typeface="+mj-lt"/>
                <a:ea typeface="Calibri" panose="020F0502020204030204" pitchFamily="34" charset="0"/>
                <a:cs typeface="Times New Roman" panose="02020603050405020304" pitchFamily="18" charset="0"/>
              </a:rPr>
              <a:t>teoria</a:t>
            </a:r>
            <a:r>
              <a:rPr lang="en-US" sz="1000" dirty="0">
                <a:latin typeface="+mj-lt"/>
                <a:ea typeface="Calibri" panose="020F0502020204030204" pitchFamily="34" charset="0"/>
                <a:cs typeface="Times New Roman" panose="02020603050405020304" pitchFamily="18" charset="0"/>
              </a:rPr>
              <a:t>. [Ecological systems theory] </a:t>
            </a:r>
            <a:r>
              <a:rPr lang="en-US" sz="1000" i="1" dirty="0">
                <a:latin typeface="+mj-lt"/>
                <a:ea typeface="Calibri" panose="020F0502020204030204" pitchFamily="34" charset="0"/>
                <a:cs typeface="Times New Roman" panose="02020603050405020304" pitchFamily="18" charset="0"/>
              </a:rPr>
              <a:t>In R. </a:t>
            </a:r>
            <a:r>
              <a:rPr lang="en-US" sz="1000" i="1" dirty="0" err="1">
                <a:latin typeface="+mj-lt"/>
                <a:ea typeface="Calibri" panose="020F0502020204030204" pitchFamily="34" charset="0"/>
                <a:cs typeface="Times New Roman" panose="02020603050405020304" pitchFamily="18" charset="0"/>
              </a:rPr>
              <a:t>Vasta</a:t>
            </a:r>
            <a:r>
              <a:rPr lang="en-US" sz="1000" i="1" dirty="0">
                <a:latin typeface="+mj-lt"/>
                <a:ea typeface="Calibri" panose="020F0502020204030204" pitchFamily="34" charset="0"/>
                <a:cs typeface="Times New Roman" panose="02020603050405020304" pitchFamily="18" charset="0"/>
              </a:rPr>
              <a:t> (ed.) </a:t>
            </a:r>
            <a:r>
              <a:rPr lang="en-US" sz="1000" i="1" dirty="0" err="1">
                <a:latin typeface="+mj-lt"/>
                <a:ea typeface="Calibri" panose="020F0502020204030204" pitchFamily="34" charset="0"/>
                <a:cs typeface="Times New Roman" panose="02020603050405020304" pitchFamily="18" charset="0"/>
              </a:rPr>
              <a:t>Kuusi</a:t>
            </a:r>
            <a:r>
              <a:rPr lang="en-US" sz="1000" i="1" dirty="0">
                <a:latin typeface="+mj-lt"/>
                <a:ea typeface="Calibri" panose="020F0502020204030204" pitchFamily="34" charset="0"/>
                <a:cs typeface="Times New Roman" panose="02020603050405020304" pitchFamily="18" charset="0"/>
              </a:rPr>
              <a:t> </a:t>
            </a:r>
            <a:r>
              <a:rPr lang="en-US" sz="1000" i="1" dirty="0" err="1">
                <a:latin typeface="+mj-lt"/>
                <a:ea typeface="Calibri" panose="020F0502020204030204" pitchFamily="34" charset="0"/>
                <a:cs typeface="Times New Roman" panose="02020603050405020304" pitchFamily="18" charset="0"/>
              </a:rPr>
              <a:t>teoriaa</a:t>
            </a:r>
            <a:r>
              <a:rPr lang="en-US" sz="1000" i="1" dirty="0">
                <a:latin typeface="+mj-lt"/>
                <a:ea typeface="Calibri" panose="020F0502020204030204" pitchFamily="34" charset="0"/>
                <a:cs typeface="Times New Roman" panose="02020603050405020304" pitchFamily="18" charset="0"/>
              </a:rPr>
              <a:t> </a:t>
            </a:r>
            <a:r>
              <a:rPr lang="en-US" sz="1000" i="1" dirty="0" err="1">
                <a:latin typeface="+mj-lt"/>
                <a:ea typeface="Calibri" panose="020F0502020204030204" pitchFamily="34" charset="0"/>
                <a:cs typeface="Times New Roman" panose="02020603050405020304" pitchFamily="18" charset="0"/>
              </a:rPr>
              <a:t>lapsen</a:t>
            </a:r>
            <a:r>
              <a:rPr lang="en-US" sz="1000" i="1" dirty="0">
                <a:latin typeface="+mj-lt"/>
                <a:ea typeface="Calibri" panose="020F0502020204030204" pitchFamily="34" charset="0"/>
                <a:cs typeface="Times New Roman" panose="02020603050405020304" pitchFamily="18" charset="0"/>
              </a:rPr>
              <a:t> </a:t>
            </a:r>
            <a:r>
              <a:rPr lang="en-US" sz="1000" i="1" dirty="0" err="1">
                <a:latin typeface="+mj-lt"/>
                <a:ea typeface="Calibri" panose="020F0502020204030204" pitchFamily="34" charset="0"/>
                <a:cs typeface="Times New Roman" panose="02020603050405020304" pitchFamily="18" charset="0"/>
              </a:rPr>
              <a:t>kehityksestä</a:t>
            </a:r>
            <a:r>
              <a:rPr lang="en-US" sz="1000" i="1" dirty="0">
                <a:latin typeface="+mj-lt"/>
                <a:ea typeface="Calibri" panose="020F0502020204030204" pitchFamily="34" charset="0"/>
                <a:cs typeface="Times New Roman" panose="02020603050405020304" pitchFamily="18" charset="0"/>
              </a:rPr>
              <a:t>. 2nd edition.</a:t>
            </a:r>
            <a:r>
              <a:rPr lang="en-US" sz="1000" dirty="0">
                <a:latin typeface="+mj-lt"/>
                <a:ea typeface="Calibri" panose="020F0502020204030204" pitchFamily="34" charset="0"/>
                <a:cs typeface="Times New Roman" panose="02020603050405020304" pitchFamily="18" charset="0"/>
              </a:rPr>
              <a:t> Finland: Oy </a:t>
            </a:r>
            <a:r>
              <a:rPr lang="en-US" sz="1000" dirty="0" err="1">
                <a:latin typeface="+mj-lt"/>
                <a:ea typeface="Calibri" panose="020F0502020204030204" pitchFamily="34" charset="0"/>
                <a:cs typeface="Times New Roman" panose="02020603050405020304" pitchFamily="18" charset="0"/>
              </a:rPr>
              <a:t>UNIpress</a:t>
            </a:r>
            <a:r>
              <a:rPr lang="en-US" sz="1000" dirty="0">
                <a:latin typeface="+mj-lt"/>
                <a:ea typeface="Calibri" panose="020F0502020204030204" pitchFamily="34" charset="0"/>
                <a:cs typeface="Times New Roman" panose="02020603050405020304" pitchFamily="18" charset="0"/>
              </a:rPr>
              <a:t> Ab, 221-288. Finnish translation: Anne </a:t>
            </a:r>
            <a:r>
              <a:rPr lang="en-US" sz="1000" dirty="0" err="1">
                <a:latin typeface="+mj-lt"/>
                <a:ea typeface="Calibri" panose="020F0502020204030204" pitchFamily="34" charset="0"/>
                <a:cs typeface="Times New Roman" panose="02020603050405020304" pitchFamily="18" charset="0"/>
              </a:rPr>
              <a:t>Toppi</a:t>
            </a:r>
            <a:r>
              <a:rPr lang="en-US" sz="1000" dirty="0">
                <a:latin typeface="+mj-lt"/>
                <a:ea typeface="Calibri" panose="020F0502020204030204" pitchFamily="34" charset="0"/>
                <a:cs typeface="Times New Roman" panose="02020603050405020304" pitchFamily="18" charset="0"/>
              </a:rPr>
              <a:t>. [Six Theories of Child Development: Revised Formulations and Current Issues. London: Jessica Kingsley Publishers, London].</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Bronfenbrenner U, Morris PA (2006). The </a:t>
            </a:r>
            <a:r>
              <a:rPr lang="en-US" sz="1000" dirty="0" err="1">
                <a:latin typeface="+mj-lt"/>
                <a:ea typeface="Calibri" panose="020F0502020204030204" pitchFamily="34" charset="0"/>
                <a:cs typeface="Times New Roman" panose="02020603050405020304" pitchFamily="18" charset="0"/>
              </a:rPr>
              <a:t>bioecological</a:t>
            </a:r>
            <a:r>
              <a:rPr lang="en-US" sz="1000" dirty="0">
                <a:latin typeface="+mj-lt"/>
                <a:ea typeface="Calibri" panose="020F0502020204030204" pitchFamily="34" charset="0"/>
                <a:cs typeface="Times New Roman" panose="02020603050405020304" pitchFamily="18" charset="0"/>
              </a:rPr>
              <a:t> model of human development. </a:t>
            </a:r>
            <a:r>
              <a:rPr lang="en-US" sz="1000" i="1" dirty="0">
                <a:latin typeface="+mj-lt"/>
                <a:ea typeface="Calibri" panose="020F0502020204030204" pitchFamily="34" charset="0"/>
                <a:cs typeface="Times New Roman" panose="02020603050405020304" pitchFamily="18" charset="0"/>
              </a:rPr>
              <a:t>Handbook of Child Psychology, Vol. 1: Theoretical Models of Human Development</a:t>
            </a:r>
            <a:r>
              <a:rPr lang="en-US" sz="1000" dirty="0">
                <a:latin typeface="+mj-lt"/>
                <a:ea typeface="Calibri" panose="020F0502020204030204" pitchFamily="34" charset="0"/>
                <a:cs typeface="Times New Roman" panose="02020603050405020304" pitchFamily="18" charset="0"/>
              </a:rPr>
              <a:t> RM Lerner, W Damon 793–828 Hoboken, NJ: Wiley. , 6th ed. </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Bronfenbrenner, U. (2005). </a:t>
            </a:r>
            <a:r>
              <a:rPr lang="en-US" sz="1000" i="1" dirty="0">
                <a:latin typeface="+mj-lt"/>
                <a:ea typeface="Calibri" panose="020F0502020204030204" pitchFamily="34" charset="0"/>
                <a:cs typeface="Times New Roman" panose="02020603050405020304" pitchFamily="18" charset="0"/>
              </a:rPr>
              <a:t>Making human beings human. Thousand Oaks</a:t>
            </a:r>
            <a:r>
              <a:rPr lang="en-US" sz="1000" dirty="0">
                <a:latin typeface="+mj-lt"/>
                <a:ea typeface="Calibri" panose="020F0502020204030204" pitchFamily="34" charset="0"/>
                <a:cs typeface="Times New Roman" panose="02020603050405020304" pitchFamily="18" charset="0"/>
              </a:rPr>
              <a:t>, CA: Sage. </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Brown, J.; </a:t>
            </a:r>
            <a:r>
              <a:rPr lang="en-US" sz="1000" dirty="0" err="1">
                <a:latin typeface="+mj-lt"/>
                <a:ea typeface="Calibri" panose="020F0502020204030204" pitchFamily="34" charset="0"/>
                <a:cs typeface="Times New Roman" panose="02020603050405020304" pitchFamily="18" charset="0"/>
              </a:rPr>
              <a:t>Handal</a:t>
            </a:r>
            <a:r>
              <a:rPr lang="en-US" sz="1000" dirty="0">
                <a:latin typeface="+mj-lt"/>
                <a:ea typeface="Calibri" panose="020F0502020204030204" pitchFamily="34" charset="0"/>
                <a:cs typeface="Times New Roman" panose="02020603050405020304" pitchFamily="18" charset="0"/>
              </a:rPr>
              <a:t>, B.; McKenna, L.; Lynch, S. (2021). Bullying prevention and mediation: the role of Values Education, </a:t>
            </a:r>
            <a:r>
              <a:rPr lang="en-US" sz="1000" i="1" dirty="0" err="1">
                <a:latin typeface="+mj-lt"/>
                <a:ea typeface="Calibri" panose="020F0502020204030204" pitchFamily="34" charset="0"/>
                <a:cs typeface="Times New Roman" panose="02020603050405020304" pitchFamily="18" charset="0"/>
              </a:rPr>
              <a:t>eJournal</a:t>
            </a:r>
            <a:r>
              <a:rPr lang="en-US" sz="1000" i="1" dirty="0">
                <a:latin typeface="+mj-lt"/>
                <a:ea typeface="Calibri" panose="020F0502020204030204" pitchFamily="34" charset="0"/>
                <a:cs typeface="Times New Roman" panose="02020603050405020304" pitchFamily="18" charset="0"/>
              </a:rPr>
              <a:t> of Catholic Education in Australasia</a:t>
            </a:r>
            <a:r>
              <a:rPr lang="en-US" sz="1000" dirty="0">
                <a:latin typeface="+mj-lt"/>
                <a:ea typeface="Calibri" panose="020F0502020204030204" pitchFamily="34" charset="0"/>
                <a:cs typeface="Times New Roman" panose="02020603050405020304" pitchFamily="18" charset="0"/>
              </a:rPr>
              <a:t>: Vol. 4 : </a:t>
            </a:r>
            <a:r>
              <a:rPr lang="en-US" sz="1000" dirty="0" err="1">
                <a:latin typeface="+mj-lt"/>
                <a:ea typeface="Calibri" panose="020F0502020204030204" pitchFamily="34" charset="0"/>
                <a:cs typeface="Times New Roman" panose="02020603050405020304" pitchFamily="18" charset="0"/>
              </a:rPr>
              <a:t>Iss</a:t>
            </a:r>
            <a:r>
              <a:rPr lang="en-US" sz="1000" dirty="0">
                <a:latin typeface="+mj-lt"/>
                <a:ea typeface="Calibri" panose="020F0502020204030204" pitchFamily="34" charset="0"/>
                <a:cs typeface="Times New Roman" panose="02020603050405020304" pitchFamily="18" charset="0"/>
              </a:rPr>
              <a:t>. 1 , Article 4. Available at: </a:t>
            </a:r>
            <a:r>
              <a:rPr lang="en-US" sz="1000" u="sng" dirty="0">
                <a:solidFill>
                  <a:srgbClr val="0563C1"/>
                </a:solidFill>
                <a:latin typeface="+mj-lt"/>
                <a:ea typeface="Calibri" panose="020F0502020204030204" pitchFamily="34" charset="0"/>
                <a:cs typeface="Times New Roman" panose="02020603050405020304" pitchFamily="18" charset="0"/>
                <a:hlinkClick r:id="rId3"/>
              </a:rPr>
              <a:t>https://researchonline.nd.edu.au/ecea/vol4/iss1/4</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Campo, M.G., </a:t>
            </a:r>
            <a:r>
              <a:rPr lang="en-US" sz="1000" dirty="0" err="1">
                <a:latin typeface="+mj-lt"/>
                <a:ea typeface="Calibri" panose="020F0502020204030204" pitchFamily="34" charset="0"/>
                <a:cs typeface="Times New Roman" panose="02020603050405020304" pitchFamily="18" charset="0"/>
              </a:rPr>
              <a:t>Kaspiew</a:t>
            </a:r>
            <a:r>
              <a:rPr lang="en-US" sz="1000" dirty="0">
                <a:latin typeface="+mj-lt"/>
                <a:ea typeface="Calibri" panose="020F0502020204030204" pitchFamily="34" charset="0"/>
                <a:cs typeface="Times New Roman" panose="02020603050405020304" pitchFamily="18" charset="0"/>
              </a:rPr>
              <a:t>, R., Moore, S., &amp; </a:t>
            </a:r>
            <a:r>
              <a:rPr lang="en-US" sz="1000" dirty="0" err="1">
                <a:latin typeface="+mj-lt"/>
                <a:ea typeface="Calibri" panose="020F0502020204030204" pitchFamily="34" charset="0"/>
                <a:cs typeface="Times New Roman" panose="02020603050405020304" pitchFamily="18" charset="0"/>
              </a:rPr>
              <a:t>Tayton</a:t>
            </a:r>
            <a:r>
              <a:rPr lang="en-US" sz="1000" dirty="0">
                <a:latin typeface="+mj-lt"/>
                <a:ea typeface="Calibri" panose="020F0502020204030204" pitchFamily="34" charset="0"/>
                <a:cs typeface="Times New Roman" panose="02020603050405020304" pitchFamily="18" charset="0"/>
              </a:rPr>
              <a:t>, S.L. (2014). Children affected by domestic and family violence: a review of domestic and family violence prevention, early intervention and response services. </a:t>
            </a:r>
            <a:r>
              <a:rPr lang="en-US" sz="1000" i="1" dirty="0">
                <a:latin typeface="+mj-lt"/>
                <a:ea typeface="Calibri" panose="020F0502020204030204" pitchFamily="34" charset="0"/>
                <a:cs typeface="Times New Roman" panose="02020603050405020304" pitchFamily="18" charset="0"/>
              </a:rPr>
              <a:t>Australian Institute of Family Studies.</a:t>
            </a:r>
            <a:r>
              <a:rPr lang="en-US" sz="1000" dirty="0">
                <a:latin typeface="+mj-lt"/>
                <a:ea typeface="Calibri" panose="020F0502020204030204" pitchFamily="34" charset="0"/>
                <a:cs typeface="Times New Roman" panose="02020603050405020304" pitchFamily="18" charset="0"/>
              </a:rPr>
              <a:t> ANALYSIS &amp; POLICY OBSERVATORY</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err="1">
                <a:latin typeface="+mj-lt"/>
                <a:ea typeface="Calibri" panose="020F0502020204030204" pitchFamily="34" charset="0"/>
                <a:cs typeface="Times New Roman" panose="02020603050405020304" pitchFamily="18" charset="0"/>
              </a:rPr>
              <a:t>Chandrasekaram</a:t>
            </a:r>
            <a:r>
              <a:rPr lang="en-US" sz="1000" dirty="0">
                <a:latin typeface="+mj-lt"/>
                <a:ea typeface="Calibri" panose="020F0502020204030204" pitchFamily="34" charset="0"/>
                <a:cs typeface="Times New Roman" panose="02020603050405020304" pitchFamily="18" charset="0"/>
              </a:rPr>
              <a:t>. V. (2022). Respectful Conduct in Public School Community in Sri Lanka: Exploring the Policy and Program Framework. </a:t>
            </a:r>
            <a:r>
              <a:rPr lang="en-US" sz="1000" i="1" dirty="0">
                <a:latin typeface="+mj-lt"/>
                <a:ea typeface="Calibri" panose="020F0502020204030204" pitchFamily="34" charset="0"/>
                <a:cs typeface="Times New Roman" panose="02020603050405020304" pitchFamily="18" charset="0"/>
              </a:rPr>
              <a:t>International Journal of Governance and Public Policy Analysis (IJGPPA)</a:t>
            </a:r>
            <a:r>
              <a:rPr lang="en-US" sz="1000" dirty="0">
                <a:latin typeface="+mj-lt"/>
                <a:ea typeface="Calibri" panose="020F0502020204030204" pitchFamily="34" charset="0"/>
                <a:cs typeface="Times New Roman" panose="02020603050405020304" pitchFamily="18" charset="0"/>
              </a:rPr>
              <a:t> -Vol. 3 No. 01. DOI: </a:t>
            </a:r>
            <a:r>
              <a:rPr lang="en-US" sz="1000" u="sng" dirty="0">
                <a:solidFill>
                  <a:srgbClr val="0563C1"/>
                </a:solidFill>
                <a:latin typeface="+mj-lt"/>
                <a:ea typeface="Calibri" panose="020F0502020204030204" pitchFamily="34" charset="0"/>
                <a:cs typeface="Times New Roman" panose="02020603050405020304" pitchFamily="18" charset="0"/>
                <a:hlinkClick r:id="rId4"/>
              </a:rPr>
              <a:t>https://doi.org/10.31357/ijgppa.v3i01.5572</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Christensen, J. (2016). </a:t>
            </a:r>
            <a:r>
              <a:rPr lang="en-US" sz="1000" i="1" dirty="0">
                <a:latin typeface="+mj-lt"/>
                <a:ea typeface="Calibri" panose="020F0502020204030204" pitchFamily="34" charset="0"/>
                <a:cs typeface="Times New Roman" panose="02020603050405020304" pitchFamily="18" charset="0"/>
              </a:rPr>
              <a:t>A critical reflection of Bronfenbrenner´s development ecology model. problems of education in the 21</a:t>
            </a:r>
            <a:r>
              <a:rPr lang="en-US" sz="1000" i="1" baseline="30000" dirty="0">
                <a:latin typeface="+mj-lt"/>
                <a:ea typeface="Calibri" panose="020F0502020204030204" pitchFamily="34" charset="0"/>
                <a:cs typeface="Times New Roman" panose="02020603050405020304" pitchFamily="18" charset="0"/>
              </a:rPr>
              <a:t>st</a:t>
            </a:r>
            <a:r>
              <a:rPr lang="en-US" sz="1000" i="1" dirty="0">
                <a:latin typeface="+mj-lt"/>
                <a:ea typeface="Calibri" panose="020F0502020204030204" pitchFamily="34" charset="0"/>
                <a:cs typeface="Times New Roman" panose="02020603050405020304" pitchFamily="18" charset="0"/>
              </a:rPr>
              <a:t>. century</a:t>
            </a:r>
            <a:r>
              <a:rPr lang="en-US" sz="1000" dirty="0">
                <a:latin typeface="+mj-lt"/>
                <a:ea typeface="Calibri" panose="020F0502020204030204" pitchFamily="34" charset="0"/>
                <a:cs typeface="Times New Roman" panose="02020603050405020304" pitchFamily="18" charset="0"/>
              </a:rPr>
              <a:t>,  Volume 69, ISSN 1822-7864</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err="1">
                <a:latin typeface="+mj-lt"/>
                <a:ea typeface="Calibri" panose="020F0502020204030204" pitchFamily="34" charset="0"/>
                <a:cs typeface="Times New Roman" panose="02020603050405020304" pitchFamily="18" charset="0"/>
              </a:rPr>
              <a:t>Cismaru</a:t>
            </a:r>
            <a:r>
              <a:rPr lang="en-US" sz="1000" dirty="0">
                <a:latin typeface="+mj-lt"/>
                <a:ea typeface="Calibri" panose="020F0502020204030204" pitchFamily="34" charset="0"/>
                <a:cs typeface="Times New Roman" panose="02020603050405020304" pitchFamily="18" charset="0"/>
              </a:rPr>
              <a:t>, M. &amp; </a:t>
            </a:r>
            <a:r>
              <a:rPr lang="en-US" sz="1000" dirty="0" err="1">
                <a:latin typeface="+mj-lt"/>
                <a:ea typeface="Calibri" panose="020F0502020204030204" pitchFamily="34" charset="0"/>
                <a:cs typeface="Times New Roman" panose="02020603050405020304" pitchFamily="18" charset="0"/>
              </a:rPr>
              <a:t>Cismaru</a:t>
            </a:r>
            <a:r>
              <a:rPr lang="en-US" sz="1000" dirty="0">
                <a:latin typeface="+mj-lt"/>
                <a:ea typeface="Calibri" panose="020F0502020204030204" pitchFamily="34" charset="0"/>
                <a:cs typeface="Times New Roman" panose="02020603050405020304" pitchFamily="18" charset="0"/>
              </a:rPr>
              <a:t>, R. (2018). Protecting University Students From Bullying And Harassment: A Review Of The Initiatives At Canadian Universities. </a:t>
            </a:r>
            <a:r>
              <a:rPr lang="en-US" sz="1000" i="1" dirty="0">
                <a:latin typeface="+mj-lt"/>
                <a:ea typeface="Calibri" panose="020F0502020204030204" pitchFamily="34" charset="0"/>
                <a:cs typeface="Times New Roman" panose="02020603050405020304" pitchFamily="18" charset="0"/>
              </a:rPr>
              <a:t>Contemporary Issues in Education Research (CIER)</a:t>
            </a:r>
            <a:r>
              <a:rPr lang="en-US" sz="1000" dirty="0">
                <a:latin typeface="+mj-lt"/>
                <a:ea typeface="Calibri" panose="020F0502020204030204" pitchFamily="34" charset="0"/>
                <a:cs typeface="Times New Roman" panose="02020603050405020304" pitchFamily="18" charset="0"/>
              </a:rPr>
              <a:t>. 11. 145-152. 10.19030/cier.v11i4.10208.</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Clarkson, S., Bowes, L., </a:t>
            </a:r>
            <a:r>
              <a:rPr lang="en-US" sz="1000" dirty="0" err="1">
                <a:latin typeface="+mj-lt"/>
                <a:ea typeface="Calibri" panose="020F0502020204030204" pitchFamily="34" charset="0"/>
                <a:cs typeface="Times New Roman" panose="02020603050405020304" pitchFamily="18" charset="0"/>
              </a:rPr>
              <a:t>Coulman</a:t>
            </a:r>
            <a:r>
              <a:rPr lang="en-US" sz="1000" dirty="0">
                <a:latin typeface="+mj-lt"/>
                <a:ea typeface="Calibri" panose="020F0502020204030204" pitchFamily="34" charset="0"/>
                <a:cs typeface="Times New Roman" panose="02020603050405020304" pitchFamily="18" charset="0"/>
              </a:rPr>
              <a:t>, E. </a:t>
            </a:r>
            <a:r>
              <a:rPr lang="en-US" sz="1000" i="1" dirty="0">
                <a:latin typeface="+mj-lt"/>
                <a:ea typeface="Calibri" panose="020F0502020204030204" pitchFamily="34" charset="0"/>
                <a:cs typeface="Times New Roman" panose="02020603050405020304" pitchFamily="18" charset="0"/>
              </a:rPr>
              <a:t>et al. </a:t>
            </a:r>
            <a:r>
              <a:rPr lang="en-US" sz="1000" dirty="0">
                <a:latin typeface="+mj-lt"/>
                <a:ea typeface="Calibri" panose="020F0502020204030204" pitchFamily="34" charset="0"/>
                <a:cs typeface="Times New Roman" panose="02020603050405020304" pitchFamily="18" charset="0"/>
              </a:rPr>
              <a:t>(2022)</a:t>
            </a:r>
            <a:r>
              <a:rPr lang="en-US" sz="1000" i="1" dirty="0">
                <a:latin typeface="+mj-lt"/>
                <a:ea typeface="Calibri" panose="020F0502020204030204" pitchFamily="34" charset="0"/>
                <a:cs typeface="Times New Roman" panose="02020603050405020304" pitchFamily="18" charset="0"/>
              </a:rPr>
              <a:t>.</a:t>
            </a:r>
            <a:r>
              <a:rPr lang="en-US" sz="1000" dirty="0">
                <a:latin typeface="+mj-lt"/>
                <a:ea typeface="Calibri" panose="020F0502020204030204" pitchFamily="34" charset="0"/>
                <a:cs typeface="Times New Roman" panose="02020603050405020304" pitchFamily="18" charset="0"/>
              </a:rPr>
              <a:t> The UK stand together trial: protocol for a </a:t>
            </a:r>
            <a:r>
              <a:rPr lang="en-US" sz="1000" dirty="0" err="1">
                <a:latin typeface="+mj-lt"/>
                <a:ea typeface="Calibri" panose="020F0502020204030204" pitchFamily="34" charset="0"/>
                <a:cs typeface="Times New Roman" panose="02020603050405020304" pitchFamily="18" charset="0"/>
              </a:rPr>
              <a:t>multicentre</a:t>
            </a:r>
            <a:r>
              <a:rPr lang="en-US" sz="1000" dirty="0">
                <a:latin typeface="+mj-lt"/>
                <a:ea typeface="Calibri" panose="020F0502020204030204" pitchFamily="34" charset="0"/>
                <a:cs typeface="Times New Roman" panose="02020603050405020304" pitchFamily="18" charset="0"/>
              </a:rPr>
              <a:t> cluster </a:t>
            </a:r>
            <a:r>
              <a:rPr lang="en-US" sz="1000" dirty="0" err="1">
                <a:latin typeface="+mj-lt"/>
                <a:ea typeface="Calibri" panose="020F0502020204030204" pitchFamily="34" charset="0"/>
                <a:cs typeface="Times New Roman" panose="02020603050405020304" pitchFamily="18" charset="0"/>
              </a:rPr>
              <a:t>randomised</a:t>
            </a:r>
            <a:r>
              <a:rPr lang="en-US" sz="1000" dirty="0">
                <a:latin typeface="+mj-lt"/>
                <a:ea typeface="Calibri" panose="020F0502020204030204" pitchFamily="34" charset="0"/>
                <a:cs typeface="Times New Roman" panose="02020603050405020304" pitchFamily="18" charset="0"/>
              </a:rPr>
              <a:t> controlled trial to evaluate the effectiveness and cost-effectiveness of </a:t>
            </a:r>
            <a:r>
              <a:rPr lang="en-US" sz="1000" dirty="0" err="1">
                <a:latin typeface="+mj-lt"/>
                <a:ea typeface="Calibri" panose="020F0502020204030204" pitchFamily="34" charset="0"/>
                <a:cs typeface="Times New Roman" panose="02020603050405020304" pitchFamily="18" charset="0"/>
              </a:rPr>
              <a:t>KiVa</a:t>
            </a:r>
            <a:r>
              <a:rPr lang="en-US" sz="1000" dirty="0">
                <a:latin typeface="+mj-lt"/>
                <a:ea typeface="Calibri" panose="020F0502020204030204" pitchFamily="34" charset="0"/>
                <a:cs typeface="Times New Roman" panose="02020603050405020304" pitchFamily="18" charset="0"/>
              </a:rPr>
              <a:t> to reduce bullying in primary schools. </a:t>
            </a:r>
            <a:r>
              <a:rPr lang="en-US" sz="1000" i="1" dirty="0">
                <a:latin typeface="+mj-lt"/>
                <a:ea typeface="Calibri" panose="020F0502020204030204" pitchFamily="34" charset="0"/>
                <a:cs typeface="Times New Roman" panose="02020603050405020304" pitchFamily="18" charset="0"/>
              </a:rPr>
              <a:t>BMC Public Health</a:t>
            </a:r>
            <a:r>
              <a:rPr lang="en-US" sz="1000" dirty="0">
                <a:latin typeface="+mj-lt"/>
                <a:ea typeface="Calibri" panose="020F0502020204030204" pitchFamily="34" charset="0"/>
                <a:cs typeface="Times New Roman" panose="02020603050405020304" pitchFamily="18" charset="0"/>
              </a:rPr>
              <a:t> </a:t>
            </a:r>
            <a:r>
              <a:rPr lang="en-US" sz="1000" b="1" dirty="0">
                <a:latin typeface="+mj-lt"/>
                <a:ea typeface="Calibri" panose="020F0502020204030204" pitchFamily="34" charset="0"/>
                <a:cs typeface="Times New Roman" panose="02020603050405020304" pitchFamily="18" charset="0"/>
              </a:rPr>
              <a:t>22</a:t>
            </a:r>
            <a:r>
              <a:rPr lang="en-US" sz="1000" dirty="0">
                <a:latin typeface="+mj-lt"/>
                <a:ea typeface="Calibri" panose="020F0502020204030204" pitchFamily="34" charset="0"/>
                <a:cs typeface="Times New Roman" panose="02020603050405020304" pitchFamily="18" charset="0"/>
              </a:rPr>
              <a:t>, 608. https://doi.org/10.1186/s12889-022-12642-x</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Cole, S. (2014). Implementing Legal Strategies for Creating Safe and Supportive School Environments, </a:t>
            </a:r>
            <a:r>
              <a:rPr lang="en-US" sz="1000" i="1" dirty="0">
                <a:latin typeface="+mj-lt"/>
                <a:ea typeface="Calibri" panose="020F0502020204030204" pitchFamily="34" charset="0"/>
                <a:cs typeface="Times New Roman" panose="02020603050405020304" pitchFamily="18" charset="0"/>
              </a:rPr>
              <a:t>Journal of Applied Research on Children: Informing Policy for Children at Risk</a:t>
            </a:r>
            <a:r>
              <a:rPr lang="en-US" sz="1000" dirty="0">
                <a:latin typeface="+mj-lt"/>
                <a:ea typeface="Calibri" panose="020F0502020204030204" pitchFamily="34" charset="0"/>
                <a:cs typeface="Times New Roman" panose="02020603050405020304" pitchFamily="18" charset="0"/>
              </a:rPr>
              <a:t>: Vol. 5: </a:t>
            </a:r>
            <a:r>
              <a:rPr lang="en-US" sz="1000" dirty="0" err="1">
                <a:latin typeface="+mj-lt"/>
                <a:ea typeface="Calibri" panose="020F0502020204030204" pitchFamily="34" charset="0"/>
                <a:cs typeface="Times New Roman" panose="02020603050405020304" pitchFamily="18" charset="0"/>
              </a:rPr>
              <a:t>Iss</a:t>
            </a:r>
            <a:r>
              <a:rPr lang="en-US" sz="1000" dirty="0">
                <a:latin typeface="+mj-lt"/>
                <a:ea typeface="Calibri" panose="020F0502020204030204" pitchFamily="34" charset="0"/>
                <a:cs typeface="Times New Roman" panose="02020603050405020304" pitchFamily="18" charset="0"/>
              </a:rPr>
              <a:t>. 2, Article 18. Available at: </a:t>
            </a:r>
            <a:r>
              <a:rPr lang="en-US" sz="1000" u="sng" dirty="0">
                <a:solidFill>
                  <a:srgbClr val="0563C1"/>
                </a:solidFill>
                <a:latin typeface="+mj-lt"/>
                <a:ea typeface="Calibri" panose="020F0502020204030204" pitchFamily="34" charset="0"/>
                <a:cs typeface="Times New Roman" panose="02020603050405020304" pitchFamily="18" charset="0"/>
                <a:hlinkClick r:id="rId5"/>
              </a:rPr>
              <a:t>http://digitalcommons.library.tmc.edu/childrenatrisk/vol5/iss2/18</a:t>
            </a:r>
            <a:endParaRPr lang="el-GR" sz="1000" dirty="0">
              <a:latin typeface="+mj-lt"/>
              <a:ea typeface="Calibri" panose="020F0502020204030204" pitchFamily="34" charset="0"/>
              <a:cs typeface="Times New Roman" panose="02020603050405020304" pitchFamily="18" charset="0"/>
            </a:endParaRPr>
          </a:p>
        </p:txBody>
      </p:sp>
      <p:grpSp>
        <p:nvGrpSpPr>
          <p:cNvPr id="7" name="Ομάδα 6"/>
          <p:cNvGrpSpPr/>
          <p:nvPr/>
        </p:nvGrpSpPr>
        <p:grpSpPr>
          <a:xfrm>
            <a:off x="0" y="5831840"/>
            <a:ext cx="12192000" cy="607060"/>
            <a:chOff x="0" y="5831840"/>
            <a:chExt cx="12192000" cy="607060"/>
          </a:xfrm>
        </p:grpSpPr>
        <p:sp>
          <p:nvSpPr>
            <p:cNvPr id="8" name="Rectangle 4"/>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 name="Εικόνα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grpSp>
      <p:sp>
        <p:nvSpPr>
          <p:cNvPr id="2" name="Ορθογώνιο 1"/>
          <p:cNvSpPr/>
          <p:nvPr/>
        </p:nvSpPr>
        <p:spPr>
          <a:xfrm>
            <a:off x="130482" y="-63647"/>
            <a:ext cx="4451303" cy="609782"/>
          </a:xfrm>
          <a:prstGeom prst="rect">
            <a:avLst/>
          </a:prstGeom>
        </p:spPr>
        <p:txBody>
          <a:bodyPr wrap="square">
            <a:spAutoFit/>
          </a:bodyPr>
          <a:lstStyle/>
          <a:p>
            <a:pPr>
              <a:lnSpc>
                <a:spcPct val="150000"/>
              </a:lnSpc>
              <a:spcBef>
                <a:spcPts val="1200"/>
              </a:spcBef>
              <a:spcAft>
                <a:spcPts val="0"/>
              </a:spcAft>
            </a:pPr>
            <a:r>
              <a:rPr lang="el-GR" sz="2500" b="1" kern="0"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Βιβλιογραφικές Αναφορές</a:t>
            </a:r>
          </a:p>
        </p:txBody>
      </p:sp>
      <p:pic>
        <p:nvPicPr>
          <p:cNvPr id="10" name="Εικόνα 9"/>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605381" y="5981040"/>
            <a:ext cx="1355743" cy="379608"/>
          </a:xfrm>
          <a:prstGeom prst="rect">
            <a:avLst/>
          </a:prstGeom>
        </p:spPr>
      </p:pic>
    </p:spTree>
    <p:extLst>
      <p:ext uri="{BB962C8B-B14F-4D97-AF65-F5344CB8AC3E}">
        <p14:creationId xmlns:p14="http://schemas.microsoft.com/office/powerpoint/2010/main" val="16698736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36421" y="695325"/>
            <a:ext cx="11579354" cy="5047536"/>
          </a:xfrm>
          <a:prstGeom prst="rect">
            <a:avLst/>
          </a:prstGeom>
          <a:noFill/>
        </p:spPr>
        <p:txBody>
          <a:bodyPr wrap="square" rtlCol="0">
            <a:spAutoFit/>
          </a:bodyPr>
          <a:lstStyle/>
          <a:p>
            <a:pPr marL="342900" lvl="0" indent="-342900" algn="just">
              <a:lnSpc>
                <a:spcPct val="115000"/>
              </a:lnSpc>
              <a:spcAft>
                <a:spcPts val="0"/>
              </a:spcAft>
              <a:buFont typeface="Wingdings" panose="05000000000000000000" pitchFamily="2" charset="2"/>
              <a:buChar char=""/>
            </a:pPr>
            <a:r>
              <a:rPr lang="el-GR" sz="1000" b="1" dirty="0">
                <a:latin typeface="+mj-lt"/>
                <a:ea typeface="Calibri" panose="020F0502020204030204" pitchFamily="34" charset="0"/>
                <a:cs typeface="Times New Roman" panose="02020603050405020304" pitchFamily="18" charset="0"/>
              </a:rPr>
              <a:t>Ξενόγλωσση Βιβλιογραφία</a:t>
            </a:r>
            <a:endParaRPr lang="el-GR" sz="1000" dirty="0">
              <a:latin typeface="+mj-lt"/>
              <a:ea typeface="Calibri" panose="020F0502020204030204" pitchFamily="34" charset="0"/>
              <a:cs typeface="Times New Roman" panose="02020603050405020304" pitchFamily="18" charset="0"/>
            </a:endParaRPr>
          </a:p>
          <a:p>
            <a:pPr algn="just">
              <a:lnSpc>
                <a:spcPct val="115000"/>
              </a:lnSpc>
              <a:spcAft>
                <a:spcPts val="0"/>
              </a:spcAft>
            </a:pPr>
            <a:r>
              <a:rPr lang="el-GR" sz="1000" b="1" dirty="0">
                <a:latin typeface="+mj-lt"/>
                <a:ea typeface="Calibri" panose="020F0502020204030204" pitchFamily="34" charset="0"/>
                <a:cs typeface="Times New Roman" panose="02020603050405020304" pitchFamily="18" charset="0"/>
              </a:rPr>
              <a:t> </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Curtin, Jr., J.R. (2016). An exploratory study of existing state anti-bullying statutes." (2016). </a:t>
            </a:r>
            <a:r>
              <a:rPr lang="en-US" sz="1000" i="1" dirty="0">
                <a:latin typeface="+mj-lt"/>
                <a:ea typeface="Calibri" panose="020F0502020204030204" pitchFamily="34" charset="0"/>
                <a:cs typeface="Times New Roman" panose="02020603050405020304" pitchFamily="18" charset="0"/>
              </a:rPr>
              <a:t>Electronic Theses and Dissertations.</a:t>
            </a:r>
            <a:r>
              <a:rPr lang="en-US" sz="1000" dirty="0">
                <a:latin typeface="+mj-lt"/>
                <a:ea typeface="Calibri" panose="020F0502020204030204" pitchFamily="34" charset="0"/>
                <a:cs typeface="Times New Roman" panose="02020603050405020304" pitchFamily="18" charset="0"/>
              </a:rPr>
              <a:t> Paper 2459.</a:t>
            </a:r>
            <a:br>
              <a:rPr lang="en-US" sz="1000" dirty="0">
                <a:latin typeface="+mj-lt"/>
                <a:ea typeface="Calibri" panose="020F0502020204030204" pitchFamily="34" charset="0"/>
                <a:cs typeface="Times New Roman" panose="02020603050405020304" pitchFamily="18" charset="0"/>
              </a:rPr>
            </a:br>
            <a:r>
              <a:rPr lang="en-US" sz="1000" u="sng" dirty="0">
                <a:solidFill>
                  <a:srgbClr val="0563C1"/>
                </a:solidFill>
                <a:latin typeface="+mj-lt"/>
                <a:ea typeface="Calibri" panose="020F0502020204030204" pitchFamily="34" charset="0"/>
                <a:cs typeface="Times New Roman" panose="02020603050405020304" pitchFamily="18" charset="0"/>
                <a:hlinkClick r:id="rId2"/>
              </a:rPr>
              <a:t>https://doi.org/10.18297/etd/2459</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err="1">
                <a:latin typeface="+mj-lt"/>
                <a:ea typeface="Calibri" panose="020F0502020204030204" pitchFamily="34" charset="0"/>
                <a:cs typeface="Times New Roman" panose="02020603050405020304" pitchFamily="18" charset="0"/>
              </a:rPr>
              <a:t>Dary</a:t>
            </a:r>
            <a:r>
              <a:rPr lang="en-US" sz="1000" dirty="0">
                <a:latin typeface="+mj-lt"/>
                <a:ea typeface="Calibri" panose="020F0502020204030204" pitchFamily="34" charset="0"/>
                <a:cs typeface="Times New Roman" panose="02020603050405020304" pitchFamily="18" charset="0"/>
              </a:rPr>
              <a:t>, T. &amp; </a:t>
            </a:r>
            <a:r>
              <a:rPr lang="en-US" sz="1000" dirty="0" err="1">
                <a:latin typeface="+mj-lt"/>
                <a:ea typeface="Calibri" panose="020F0502020204030204" pitchFamily="34" charset="0"/>
                <a:cs typeface="Times New Roman" panose="02020603050405020304" pitchFamily="18" charset="0"/>
              </a:rPr>
              <a:t>Pickeral</a:t>
            </a:r>
            <a:r>
              <a:rPr lang="en-US" sz="1000" dirty="0">
                <a:latin typeface="+mj-lt"/>
                <a:ea typeface="Calibri" panose="020F0502020204030204" pitchFamily="34" charset="0"/>
                <a:cs typeface="Times New Roman" panose="02020603050405020304" pitchFamily="18" charset="0"/>
              </a:rPr>
              <a:t>, T. (</a:t>
            </a:r>
            <a:r>
              <a:rPr lang="en-US" sz="1000" dirty="0" err="1">
                <a:latin typeface="+mj-lt"/>
                <a:ea typeface="Calibri" panose="020F0502020204030204" pitchFamily="34" charset="0"/>
                <a:cs typeface="Times New Roman" panose="02020603050405020304" pitchFamily="18" charset="0"/>
              </a:rPr>
              <a:t>ed</a:t>
            </a:r>
            <a:r>
              <a:rPr lang="en-US" sz="1000" dirty="0">
                <a:latin typeface="+mj-lt"/>
                <a:ea typeface="Calibri" panose="020F0502020204030204" pitchFamily="34" charset="0"/>
                <a:cs typeface="Times New Roman" panose="02020603050405020304" pitchFamily="18" charset="0"/>
              </a:rPr>
              <a:t>) (2013). School Climate: Practices for Implementation and Sustainability. </a:t>
            </a:r>
            <a:r>
              <a:rPr lang="en-US" sz="1000" i="1" dirty="0">
                <a:latin typeface="+mj-lt"/>
                <a:ea typeface="Calibri" panose="020F0502020204030204" pitchFamily="34" charset="0"/>
                <a:cs typeface="Times New Roman" panose="02020603050405020304" pitchFamily="18" charset="0"/>
              </a:rPr>
              <a:t>A School Climate Practice Brief</a:t>
            </a:r>
            <a:r>
              <a:rPr lang="en-US" sz="1000" dirty="0">
                <a:latin typeface="+mj-lt"/>
                <a:ea typeface="Calibri" panose="020F0502020204030204" pitchFamily="34" charset="0"/>
                <a:cs typeface="Times New Roman" panose="02020603050405020304" pitchFamily="18" charset="0"/>
              </a:rPr>
              <a:t>, Number 1, New York, NY: National School Climate Center.</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De Groot, R. H. M., Lander, N., </a:t>
            </a:r>
            <a:r>
              <a:rPr lang="en-US" sz="1000" dirty="0" err="1">
                <a:latin typeface="+mj-lt"/>
                <a:ea typeface="Calibri" panose="020F0502020204030204" pitchFamily="34" charset="0"/>
                <a:cs typeface="Times New Roman" panose="02020603050405020304" pitchFamily="18" charset="0"/>
              </a:rPr>
              <a:t>Golsteijn</a:t>
            </a:r>
            <a:r>
              <a:rPr lang="en-US" sz="1000" dirty="0">
                <a:latin typeface="+mj-lt"/>
                <a:ea typeface="Calibri" panose="020F0502020204030204" pitchFamily="34" charset="0"/>
                <a:cs typeface="Times New Roman" panose="02020603050405020304" pitchFamily="18" charset="0"/>
              </a:rPr>
              <a:t>, R., Hartman, E., eds. (2022). Physical Activity Behavior, Cognition and Psychological Well-being in Educational Settings. </a:t>
            </a:r>
            <a:r>
              <a:rPr lang="en-US" sz="1000" i="1" dirty="0">
                <a:latin typeface="+mj-lt"/>
                <a:ea typeface="Calibri" panose="020F0502020204030204" pitchFamily="34" charset="0"/>
                <a:cs typeface="Times New Roman" panose="02020603050405020304" pitchFamily="18" charset="0"/>
              </a:rPr>
              <a:t>Lausanne: Frontiers Media SA</a:t>
            </a:r>
            <a:r>
              <a:rPr lang="en-US" sz="1000" dirty="0">
                <a:latin typeface="+mj-lt"/>
                <a:ea typeface="Calibri" panose="020F0502020204030204" pitchFamily="34" charset="0"/>
                <a:cs typeface="Times New Roman" panose="02020603050405020304" pitchFamily="18" charset="0"/>
              </a:rPr>
              <a:t>. </a:t>
            </a:r>
            <a:r>
              <a:rPr lang="en-US" sz="1000" dirty="0" err="1">
                <a:latin typeface="+mj-lt"/>
                <a:ea typeface="Calibri" panose="020F0502020204030204" pitchFamily="34" charset="0"/>
                <a:cs typeface="Times New Roman" panose="02020603050405020304" pitchFamily="18" charset="0"/>
              </a:rPr>
              <a:t>doi</a:t>
            </a:r>
            <a:r>
              <a:rPr lang="en-US" sz="1000" dirty="0">
                <a:latin typeface="+mj-lt"/>
                <a:ea typeface="Calibri" panose="020F0502020204030204" pitchFamily="34" charset="0"/>
                <a:cs typeface="Times New Roman" panose="02020603050405020304" pitchFamily="18" charset="0"/>
              </a:rPr>
              <a:t>: 10.3389/978-2-83250-685-1</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Dooley, D. J. (2016). Perceptions of a Prescribed Intervention. </a:t>
            </a:r>
            <a:r>
              <a:rPr lang="en-US" sz="1000" i="1" dirty="0">
                <a:latin typeface="+mj-lt"/>
                <a:ea typeface="Calibri" panose="020F0502020204030204" pitchFamily="34" charset="0"/>
                <a:cs typeface="Times New Roman" panose="02020603050405020304" pitchFamily="18" charset="0"/>
              </a:rPr>
              <a:t>Seton Hall University Dissertations and Theses (ETDs)</a:t>
            </a:r>
            <a:r>
              <a:rPr lang="en-US" sz="1000" dirty="0">
                <a:latin typeface="+mj-lt"/>
                <a:ea typeface="Calibri" panose="020F0502020204030204" pitchFamily="34" charset="0"/>
                <a:cs typeface="Times New Roman" panose="02020603050405020304" pitchFamily="18" charset="0"/>
              </a:rPr>
              <a:t>. 2241. https://scholarship.shu.edu/dissertations/2241</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err="1">
                <a:latin typeface="+mj-lt"/>
                <a:ea typeface="Calibri" panose="020F0502020204030204" pitchFamily="34" charset="0"/>
                <a:cs typeface="Times New Roman" panose="02020603050405020304" pitchFamily="18" charset="0"/>
              </a:rPr>
              <a:t>Douma</a:t>
            </a:r>
            <a:r>
              <a:rPr lang="en-US" sz="1000" dirty="0">
                <a:latin typeface="+mj-lt"/>
                <a:ea typeface="Calibri" panose="020F0502020204030204" pitchFamily="34" charset="0"/>
                <a:cs typeface="Times New Roman" panose="02020603050405020304" pitchFamily="18" charset="0"/>
              </a:rPr>
              <a:t>, K. (2014). Anti-Bullying Bill of Rights Act (ABBRA) in New Jersey: a case study of the implementation of regulatory policy" (2014). </a:t>
            </a:r>
            <a:r>
              <a:rPr lang="en-US" sz="1000" i="1" dirty="0">
                <a:latin typeface="+mj-lt"/>
                <a:ea typeface="Calibri" panose="020F0502020204030204" pitchFamily="34" charset="0"/>
                <a:cs typeface="Times New Roman" panose="02020603050405020304" pitchFamily="18" charset="0"/>
              </a:rPr>
              <a:t>Theses and Dissertations</a:t>
            </a:r>
            <a:r>
              <a:rPr lang="en-US" sz="1000" dirty="0">
                <a:latin typeface="+mj-lt"/>
                <a:ea typeface="Calibri" panose="020F0502020204030204" pitchFamily="34" charset="0"/>
                <a:cs typeface="Times New Roman" panose="02020603050405020304" pitchFamily="18" charset="0"/>
              </a:rPr>
              <a:t>. 255. https://rdw.rowan.edu/etd/255</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err="1">
                <a:latin typeface="+mj-lt"/>
                <a:ea typeface="Calibri" panose="020F0502020204030204" pitchFamily="34" charset="0"/>
                <a:cs typeface="Times New Roman" panose="02020603050405020304" pitchFamily="18" charset="0"/>
              </a:rPr>
              <a:t>Esliger</a:t>
            </a:r>
            <a:r>
              <a:rPr lang="en-US" sz="1000" dirty="0">
                <a:latin typeface="+mj-lt"/>
                <a:ea typeface="Calibri" panose="020F0502020204030204" pitchFamily="34" charset="0"/>
                <a:cs typeface="Times New Roman" panose="02020603050405020304" pitchFamily="18" charset="0"/>
              </a:rPr>
              <a:t>, J. R. (2017). Creating a safe, caring and inclusive school environment through a code of conduct that is educative, preventative and restorative in practice and response. </a:t>
            </a:r>
            <a:r>
              <a:rPr lang="en-US" sz="1000" i="1" dirty="0">
                <a:latin typeface="+mj-lt"/>
                <a:ea typeface="Calibri" panose="020F0502020204030204" pitchFamily="34" charset="0"/>
                <a:cs typeface="Times New Roman" panose="02020603050405020304" pitchFamily="18" charset="0"/>
              </a:rPr>
              <a:t>The Organizational Improvement Plan at Western University</a:t>
            </a:r>
            <a:r>
              <a:rPr lang="en-US" sz="1000" dirty="0">
                <a:latin typeface="+mj-lt"/>
                <a:ea typeface="Calibri" panose="020F0502020204030204" pitchFamily="34" charset="0"/>
                <a:cs typeface="Times New Roman" panose="02020603050405020304" pitchFamily="18" charset="0"/>
              </a:rPr>
              <a:t>, 19. Retrieved from </a:t>
            </a:r>
            <a:r>
              <a:rPr lang="en-US" sz="1000" u="sng" dirty="0">
                <a:solidFill>
                  <a:srgbClr val="0563C1"/>
                </a:solidFill>
                <a:latin typeface="+mj-lt"/>
                <a:ea typeface="Calibri" panose="020F0502020204030204" pitchFamily="34" charset="0"/>
                <a:cs typeface="Times New Roman" panose="02020603050405020304" pitchFamily="18" charset="0"/>
                <a:hlinkClick r:id="rId3"/>
              </a:rPr>
              <a:t>https://ir.lib.uwo.ca/oip/19</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err="1">
                <a:latin typeface="+mj-lt"/>
                <a:ea typeface="Calibri" panose="020F0502020204030204" pitchFamily="34" charset="0"/>
                <a:cs typeface="Times New Roman" panose="02020603050405020304" pitchFamily="18" charset="0"/>
              </a:rPr>
              <a:t>Elrofaie</a:t>
            </a:r>
            <a:r>
              <a:rPr lang="en-US" sz="1000" dirty="0">
                <a:latin typeface="+mj-lt"/>
                <a:ea typeface="Calibri" panose="020F0502020204030204" pitchFamily="34" charset="0"/>
                <a:cs typeface="Times New Roman" panose="02020603050405020304" pitchFamily="18" charset="0"/>
              </a:rPr>
              <a:t>, A.M. (2016).Examining internalizing symptoms in child and youth victims of emotional abuse and bullying: The mediating effects of individual and family strength factors in clinical samples" (2016). </a:t>
            </a:r>
            <a:r>
              <a:rPr lang="en-US" sz="1000" i="1" dirty="0">
                <a:latin typeface="+mj-lt"/>
                <a:ea typeface="Calibri" panose="020F0502020204030204" pitchFamily="34" charset="0"/>
                <a:cs typeface="Times New Roman" panose="02020603050405020304" pitchFamily="18" charset="0"/>
              </a:rPr>
              <a:t>Electronic Thesis and Dissertation Repository</a:t>
            </a:r>
            <a:r>
              <a:rPr lang="en-US" sz="1000" dirty="0">
                <a:latin typeface="+mj-lt"/>
                <a:ea typeface="Calibri" panose="020F0502020204030204" pitchFamily="34" charset="0"/>
                <a:cs typeface="Times New Roman" panose="02020603050405020304" pitchFamily="18" charset="0"/>
              </a:rPr>
              <a:t>. 3681. https://ir.lib.uwo.ca/etd/3681</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European Commission, Directorate-General for Education, Youth, Sport and Culture, </a:t>
            </a:r>
            <a:r>
              <a:rPr lang="en-US" sz="1000" dirty="0" err="1">
                <a:latin typeface="+mj-lt"/>
                <a:ea typeface="Calibri" panose="020F0502020204030204" pitchFamily="34" charset="0"/>
                <a:cs typeface="Times New Roman" panose="02020603050405020304" pitchFamily="18" charset="0"/>
              </a:rPr>
              <a:t>Flecha</a:t>
            </a:r>
            <a:r>
              <a:rPr lang="en-US" sz="1000" dirty="0">
                <a:latin typeface="+mj-lt"/>
                <a:ea typeface="Calibri" panose="020F0502020204030204" pitchFamily="34" charset="0"/>
                <a:cs typeface="Times New Roman" panose="02020603050405020304" pitchFamily="18" charset="0"/>
              </a:rPr>
              <a:t>, R., </a:t>
            </a:r>
            <a:r>
              <a:rPr lang="en-US" sz="1000" dirty="0" err="1">
                <a:latin typeface="+mj-lt"/>
                <a:ea typeface="Calibri" panose="020F0502020204030204" pitchFamily="34" charset="0"/>
                <a:cs typeface="Times New Roman" panose="02020603050405020304" pitchFamily="18" charset="0"/>
              </a:rPr>
              <a:t>Puigvert</a:t>
            </a:r>
            <a:r>
              <a:rPr lang="en-US" sz="1000" dirty="0">
                <a:latin typeface="+mj-lt"/>
                <a:ea typeface="Calibri" panose="020F0502020204030204" pitchFamily="34" charset="0"/>
                <a:cs typeface="Times New Roman" panose="02020603050405020304" pitchFamily="18" charset="0"/>
              </a:rPr>
              <a:t>, L., </a:t>
            </a:r>
            <a:r>
              <a:rPr lang="en-US" sz="1000" dirty="0" err="1">
                <a:latin typeface="+mj-lt"/>
                <a:ea typeface="Calibri" panose="020F0502020204030204" pitchFamily="34" charset="0"/>
                <a:cs typeface="Times New Roman" panose="02020603050405020304" pitchFamily="18" charset="0"/>
              </a:rPr>
              <a:t>Racionero</a:t>
            </a:r>
            <a:r>
              <a:rPr lang="en-US" sz="1000" dirty="0">
                <a:latin typeface="+mj-lt"/>
                <a:ea typeface="Calibri" panose="020F0502020204030204" pitchFamily="34" charset="0"/>
                <a:cs typeface="Times New Roman" panose="02020603050405020304" pitchFamily="18" charset="0"/>
              </a:rPr>
              <a:t>-Plaza, S. (2023). </a:t>
            </a:r>
            <a:r>
              <a:rPr lang="en-US" sz="1000" i="1" dirty="0">
                <a:latin typeface="+mj-lt"/>
                <a:ea typeface="Calibri" panose="020F0502020204030204" pitchFamily="34" charset="0"/>
                <a:cs typeface="Times New Roman" panose="02020603050405020304" pitchFamily="18" charset="0"/>
              </a:rPr>
              <a:t>Achieving student well-being for all – Educational contexts free of violence – Analytical report</a:t>
            </a:r>
            <a:r>
              <a:rPr lang="en-US" sz="1000" dirty="0">
                <a:latin typeface="+mj-lt"/>
                <a:ea typeface="Calibri" panose="020F0502020204030204" pitchFamily="34" charset="0"/>
                <a:cs typeface="Times New Roman" panose="02020603050405020304" pitchFamily="18" charset="0"/>
              </a:rPr>
              <a:t>, Publications Office of the European Union. </a:t>
            </a:r>
            <a:r>
              <a:rPr lang="en-US" sz="1000" u="sng" dirty="0">
                <a:solidFill>
                  <a:srgbClr val="0563C1"/>
                </a:solidFill>
                <a:latin typeface="+mj-lt"/>
                <a:ea typeface="Calibri" panose="020F0502020204030204" pitchFamily="34" charset="0"/>
                <a:cs typeface="Times New Roman" panose="02020603050405020304" pitchFamily="18" charset="0"/>
                <a:hlinkClick r:id="rId4"/>
              </a:rPr>
              <a:t>https://data.europa.eu/doi/10.2766/463854</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European Commission, Directorate-General for Education, Youth, Sport and Culture, </a:t>
            </a:r>
            <a:r>
              <a:rPr lang="en-US" sz="1000" dirty="0" err="1">
                <a:latin typeface="+mj-lt"/>
                <a:ea typeface="Calibri" panose="020F0502020204030204" pitchFamily="34" charset="0"/>
                <a:cs typeface="Times New Roman" panose="02020603050405020304" pitchFamily="18" charset="0"/>
              </a:rPr>
              <a:t>Downes</a:t>
            </a:r>
            <a:r>
              <a:rPr lang="en-US" sz="1000" dirty="0">
                <a:latin typeface="+mj-lt"/>
                <a:ea typeface="Calibri" panose="020F0502020204030204" pitchFamily="34" charset="0"/>
                <a:cs typeface="Times New Roman" panose="02020603050405020304" pitchFamily="18" charset="0"/>
              </a:rPr>
              <a:t>, P., </a:t>
            </a:r>
            <a:r>
              <a:rPr lang="en-US" sz="1000" dirty="0" err="1">
                <a:latin typeface="+mj-lt"/>
                <a:ea typeface="Calibri" panose="020F0502020204030204" pitchFamily="34" charset="0"/>
                <a:cs typeface="Times New Roman" panose="02020603050405020304" pitchFamily="18" charset="0"/>
              </a:rPr>
              <a:t>Nairz</a:t>
            </a:r>
            <a:r>
              <a:rPr lang="en-US" sz="1000" dirty="0">
                <a:latin typeface="+mj-lt"/>
                <a:ea typeface="Calibri" panose="020F0502020204030204" pitchFamily="34" charset="0"/>
                <a:cs typeface="Times New Roman" panose="02020603050405020304" pitchFamily="18" charset="0"/>
              </a:rPr>
              <a:t>-Wirth, E., </a:t>
            </a:r>
            <a:r>
              <a:rPr lang="en-US" sz="1000" dirty="0" err="1">
                <a:latin typeface="+mj-lt"/>
                <a:ea typeface="Calibri" panose="020F0502020204030204" pitchFamily="34" charset="0"/>
                <a:cs typeface="Times New Roman" panose="02020603050405020304" pitchFamily="18" charset="0"/>
              </a:rPr>
              <a:t>Rusinaitė</a:t>
            </a:r>
            <a:r>
              <a:rPr lang="en-US" sz="1000" dirty="0">
                <a:latin typeface="+mj-lt"/>
                <a:ea typeface="Calibri" panose="020F0502020204030204" pitchFamily="34" charset="0"/>
                <a:cs typeface="Times New Roman" panose="02020603050405020304" pitchFamily="18" charset="0"/>
              </a:rPr>
              <a:t>, V. (2017). </a:t>
            </a:r>
            <a:r>
              <a:rPr lang="en-US" sz="1000" i="1" dirty="0">
                <a:latin typeface="+mj-lt"/>
                <a:ea typeface="Calibri" panose="020F0502020204030204" pitchFamily="34" charset="0"/>
                <a:cs typeface="Times New Roman" panose="02020603050405020304" pitchFamily="18" charset="0"/>
              </a:rPr>
              <a:t>Structural indicators for inclusive systems in and around schools : analytical report</a:t>
            </a:r>
            <a:r>
              <a:rPr lang="en-US" sz="1000" dirty="0">
                <a:latin typeface="+mj-lt"/>
                <a:ea typeface="Calibri" panose="020F0502020204030204" pitchFamily="34" charset="0"/>
                <a:cs typeface="Times New Roman" panose="02020603050405020304" pitchFamily="18" charset="0"/>
              </a:rPr>
              <a:t>, Publications Office of the European Union. </a:t>
            </a:r>
            <a:r>
              <a:rPr lang="en-US" sz="1000" u="sng" dirty="0">
                <a:solidFill>
                  <a:srgbClr val="0563C1"/>
                </a:solidFill>
                <a:latin typeface="+mj-lt"/>
                <a:ea typeface="Calibri" panose="020F0502020204030204" pitchFamily="34" charset="0"/>
                <a:cs typeface="Times New Roman" panose="02020603050405020304" pitchFamily="18" charset="0"/>
                <a:hlinkClick r:id="rId5"/>
              </a:rPr>
              <a:t>https://data.europa.eu/doi/10.2766/200506</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Hui E., Tsang S., Law B. (2011). Combating School Bullying through Developmental Guidance for Positive Youth Development and Promoting Harmonious School Culture", </a:t>
            </a:r>
            <a:r>
              <a:rPr lang="en-US" sz="1000" i="1" dirty="0">
                <a:latin typeface="+mj-lt"/>
                <a:ea typeface="Calibri" panose="020F0502020204030204" pitchFamily="34" charset="0"/>
                <a:cs typeface="Times New Roman" panose="02020603050405020304" pitchFamily="18" charset="0"/>
              </a:rPr>
              <a:t>The Scientific World Journal</a:t>
            </a:r>
            <a:r>
              <a:rPr lang="en-US" sz="1000" dirty="0">
                <a:latin typeface="+mj-lt"/>
                <a:ea typeface="Calibri" panose="020F0502020204030204" pitchFamily="34" charset="0"/>
                <a:cs typeface="Times New Roman" panose="02020603050405020304" pitchFamily="18" charset="0"/>
              </a:rPr>
              <a:t>, vol. 11, Article ID 705824, 12 pages, 2011. https://doi.org/10.1100/2011/705824</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err="1">
                <a:latin typeface="+mj-lt"/>
                <a:ea typeface="Calibri" panose="020F0502020204030204" pitchFamily="34" charset="0"/>
                <a:cs typeface="Times New Roman" panose="02020603050405020304" pitchFamily="18" charset="0"/>
              </a:rPr>
              <a:t>Tzotzou</a:t>
            </a:r>
            <a:r>
              <a:rPr lang="en-US" sz="1000" dirty="0">
                <a:latin typeface="+mj-lt"/>
                <a:ea typeface="Calibri" panose="020F0502020204030204" pitchFamily="34" charset="0"/>
                <a:cs typeface="Times New Roman" panose="02020603050405020304" pitchFamily="18" charset="0"/>
              </a:rPr>
              <a:t>, M., </a:t>
            </a:r>
            <a:r>
              <a:rPr lang="en-US" sz="1000" dirty="0" err="1">
                <a:latin typeface="+mj-lt"/>
                <a:ea typeface="Calibri" panose="020F0502020204030204" pitchFamily="34" charset="0"/>
                <a:cs typeface="Times New Roman" panose="02020603050405020304" pitchFamily="18" charset="0"/>
              </a:rPr>
              <a:t>Poulou</a:t>
            </a:r>
            <a:r>
              <a:rPr lang="en-US" sz="1000" dirty="0">
                <a:latin typeface="+mj-lt"/>
                <a:ea typeface="Calibri" panose="020F0502020204030204" pitchFamily="34" charset="0"/>
                <a:cs typeface="Times New Roman" panose="02020603050405020304" pitchFamily="18" charset="0"/>
              </a:rPr>
              <a:t>, M., </a:t>
            </a:r>
            <a:r>
              <a:rPr lang="en-US" sz="1000" dirty="0" err="1">
                <a:latin typeface="+mj-lt"/>
                <a:ea typeface="Calibri" panose="020F0502020204030204" pitchFamily="34" charset="0"/>
                <a:cs typeface="Times New Roman" panose="02020603050405020304" pitchFamily="18" charset="0"/>
              </a:rPr>
              <a:t>Karalis</a:t>
            </a:r>
            <a:r>
              <a:rPr lang="en-US" sz="1000" dirty="0">
                <a:latin typeface="+mj-lt"/>
                <a:ea typeface="Calibri" panose="020F0502020204030204" pitchFamily="34" charset="0"/>
                <a:cs typeface="Times New Roman" panose="02020603050405020304" pitchFamily="18" charset="0"/>
              </a:rPr>
              <a:t>, Th. &amp; </a:t>
            </a:r>
            <a:r>
              <a:rPr lang="en-US" sz="1000" dirty="0" err="1">
                <a:latin typeface="+mj-lt"/>
                <a:ea typeface="Calibri" panose="020F0502020204030204" pitchFamily="34" charset="0"/>
                <a:cs typeface="Times New Roman" panose="02020603050405020304" pitchFamily="18" charset="0"/>
              </a:rPr>
              <a:t>Ifanti</a:t>
            </a:r>
            <a:r>
              <a:rPr lang="en-US" sz="1000" dirty="0">
                <a:latin typeface="+mj-lt"/>
                <a:ea typeface="Calibri" panose="020F0502020204030204" pitchFamily="34" charset="0"/>
                <a:cs typeface="Times New Roman" panose="02020603050405020304" pitchFamily="18" charset="0"/>
              </a:rPr>
              <a:t>, A. (2021). Reflecting upon the Greek state-school teacher's changing role in the 21st century: an '</a:t>
            </a:r>
            <a:r>
              <a:rPr lang="en-US" sz="1000" dirty="0" err="1">
                <a:latin typeface="+mj-lt"/>
                <a:ea typeface="Calibri" panose="020F0502020204030204" pitchFamily="34" charset="0"/>
                <a:cs typeface="Times New Roman" panose="02020603050405020304" pitchFamily="18" charset="0"/>
              </a:rPr>
              <a:t>ecosystemic</a:t>
            </a:r>
            <a:r>
              <a:rPr lang="en-US" sz="1000" dirty="0">
                <a:latin typeface="+mj-lt"/>
                <a:ea typeface="Calibri" panose="020F0502020204030204" pitchFamily="34" charset="0"/>
                <a:cs typeface="Times New Roman" panose="02020603050405020304" pitchFamily="18" charset="0"/>
              </a:rPr>
              <a:t>' approach. </a:t>
            </a:r>
            <a:r>
              <a:rPr lang="en-US" sz="1000" i="1" dirty="0">
                <a:latin typeface="+mj-lt"/>
                <a:ea typeface="Calibri" panose="020F0502020204030204" pitchFamily="34" charset="0"/>
                <a:cs typeface="Times New Roman" panose="02020603050405020304" pitchFamily="18" charset="0"/>
              </a:rPr>
              <a:t>Preschool and Primary Education</a:t>
            </a:r>
            <a:r>
              <a:rPr lang="en-US" sz="1000" dirty="0">
                <a:latin typeface="+mj-lt"/>
                <a:ea typeface="Calibri" panose="020F0502020204030204" pitchFamily="34" charset="0"/>
                <a:cs typeface="Times New Roman" panose="02020603050405020304" pitchFamily="18" charset="0"/>
              </a:rPr>
              <a:t>. 9. 126-155. 10.12681/ppej.25834.</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err="1">
                <a:latin typeface="+mj-lt"/>
                <a:ea typeface="Calibri" panose="020F0502020204030204" pitchFamily="34" charset="0"/>
                <a:cs typeface="Times New Roman" panose="02020603050405020304" pitchFamily="18" charset="0"/>
              </a:rPr>
              <a:t>Illing</a:t>
            </a:r>
            <a:r>
              <a:rPr lang="en-US" sz="1000" dirty="0">
                <a:latin typeface="+mj-lt"/>
                <a:ea typeface="Calibri" panose="020F0502020204030204" pitchFamily="34" charset="0"/>
                <a:cs typeface="Times New Roman" panose="02020603050405020304" pitchFamily="18" charset="0"/>
              </a:rPr>
              <a:t>, J., Carter, M.M., Thompson, N., Crampton, P.E., Morrow, G.M., </a:t>
            </a:r>
            <a:r>
              <a:rPr lang="en-US" sz="1000" dirty="0" err="1">
                <a:latin typeface="+mj-lt"/>
                <a:ea typeface="Calibri" panose="020F0502020204030204" pitchFamily="34" charset="0"/>
                <a:cs typeface="Times New Roman" panose="02020603050405020304" pitchFamily="18" charset="0"/>
              </a:rPr>
              <a:t>Howse</a:t>
            </a:r>
            <a:r>
              <a:rPr lang="en-US" sz="1000" dirty="0">
                <a:latin typeface="+mj-lt"/>
                <a:ea typeface="Calibri" panose="020F0502020204030204" pitchFamily="34" charset="0"/>
                <a:cs typeface="Times New Roman" panose="02020603050405020304" pitchFamily="18" charset="0"/>
              </a:rPr>
              <a:t>, J.H., Cooke, A., &amp; </a:t>
            </a:r>
            <a:r>
              <a:rPr lang="en-US" sz="1000" dirty="0" err="1">
                <a:latin typeface="+mj-lt"/>
                <a:ea typeface="Calibri" panose="020F0502020204030204" pitchFamily="34" charset="0"/>
                <a:cs typeface="Times New Roman" panose="02020603050405020304" pitchFamily="18" charset="0"/>
              </a:rPr>
              <a:t>Burford</a:t>
            </a:r>
            <a:r>
              <a:rPr lang="en-US" sz="1000" dirty="0">
                <a:latin typeface="+mj-lt"/>
                <a:ea typeface="Calibri" panose="020F0502020204030204" pitchFamily="34" charset="0"/>
                <a:cs typeface="Times New Roman" panose="02020603050405020304" pitchFamily="18" charset="0"/>
              </a:rPr>
              <a:t>, B.C. (2013). Evidence synthesis on the occurrence, causes, consequences, prevention and management of bullying and harassing </a:t>
            </a:r>
            <a:r>
              <a:rPr lang="en-US" sz="1000" dirty="0" err="1">
                <a:latin typeface="+mj-lt"/>
                <a:ea typeface="Calibri" panose="020F0502020204030204" pitchFamily="34" charset="0"/>
                <a:cs typeface="Times New Roman" panose="02020603050405020304" pitchFamily="18" charset="0"/>
              </a:rPr>
              <a:t>behaviours</a:t>
            </a:r>
            <a:r>
              <a:rPr lang="en-US" sz="1000" dirty="0">
                <a:latin typeface="+mj-lt"/>
                <a:ea typeface="Calibri" panose="020F0502020204030204" pitchFamily="34" charset="0"/>
                <a:cs typeface="Times New Roman" panose="02020603050405020304" pitchFamily="18" charset="0"/>
              </a:rPr>
              <a:t> to inform decision-making in the NHS. </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err="1">
                <a:latin typeface="+mj-lt"/>
                <a:ea typeface="Calibri" panose="020F0502020204030204" pitchFamily="34" charset="0"/>
                <a:cs typeface="Times New Roman" panose="02020603050405020304" pitchFamily="18" charset="0"/>
              </a:rPr>
              <a:t>Konishi</a:t>
            </a:r>
            <a:r>
              <a:rPr lang="en-US" sz="1000" dirty="0">
                <a:latin typeface="+mj-lt"/>
                <a:ea typeface="Calibri" panose="020F0502020204030204" pitchFamily="34" charset="0"/>
                <a:cs typeface="Times New Roman" panose="02020603050405020304" pitchFamily="18" charset="0"/>
              </a:rPr>
              <a:t>, C., &amp; Wong, T. K. Y. (2018). Relationships and School Success: From a Social-Emotional Learning Perspective. </a:t>
            </a:r>
            <a:r>
              <a:rPr lang="en-US" sz="1000" dirty="0" err="1">
                <a:latin typeface="+mj-lt"/>
                <a:ea typeface="Calibri" panose="020F0502020204030204" pitchFamily="34" charset="0"/>
                <a:cs typeface="Times New Roman" panose="02020603050405020304" pitchFamily="18" charset="0"/>
              </a:rPr>
              <a:t>InTech</a:t>
            </a:r>
            <a:r>
              <a:rPr lang="en-US" sz="1000" dirty="0">
                <a:latin typeface="+mj-lt"/>
                <a:ea typeface="Calibri" panose="020F0502020204030204" pitchFamily="34" charset="0"/>
                <a:cs typeface="Times New Roman" panose="02020603050405020304" pitchFamily="18" charset="0"/>
              </a:rPr>
              <a:t>. </a:t>
            </a:r>
            <a:r>
              <a:rPr lang="en-US" sz="1000" dirty="0" err="1">
                <a:latin typeface="+mj-lt"/>
                <a:ea typeface="Calibri" panose="020F0502020204030204" pitchFamily="34" charset="0"/>
                <a:cs typeface="Times New Roman" panose="02020603050405020304" pitchFamily="18" charset="0"/>
              </a:rPr>
              <a:t>doi</a:t>
            </a:r>
            <a:r>
              <a:rPr lang="en-US" sz="1000" dirty="0">
                <a:latin typeface="+mj-lt"/>
                <a:ea typeface="Calibri" panose="020F0502020204030204" pitchFamily="34" charset="0"/>
                <a:cs typeface="Times New Roman" panose="02020603050405020304" pitchFamily="18" charset="0"/>
              </a:rPr>
              <a:t>: 10.5772/intechopen.75012</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Leach, F., Slade, E. and Dunne, M. (2013) Promising Practice in School-Related Gender-Based Violence (SRGBV) Prevention and Response Programming Globally. </a:t>
            </a:r>
            <a:r>
              <a:rPr lang="en-US" sz="1000" i="1" dirty="0">
                <a:latin typeface="+mj-lt"/>
                <a:ea typeface="Calibri" panose="020F0502020204030204" pitchFamily="34" charset="0"/>
                <a:cs typeface="Times New Roman" panose="02020603050405020304" pitchFamily="18" charset="0"/>
              </a:rPr>
              <a:t>Report commissioned for Concern Worldwide</a:t>
            </a:r>
            <a:r>
              <a:rPr lang="en-US" sz="1000" dirty="0">
                <a:latin typeface="+mj-lt"/>
                <a:ea typeface="Calibri" panose="020F0502020204030204" pitchFamily="34" charset="0"/>
                <a:cs typeface="Times New Roman" panose="02020603050405020304" pitchFamily="18" charset="0"/>
              </a:rPr>
              <a:t>. Dublin, Concern Worldwide.</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Jackson, M. B., (2016). Addressing mental health needs on college campuses: utilizing recovery principles that encourage a holistic approach, self-responsibility, strengths-based practice, cultural sensitivity, and family support. </a:t>
            </a:r>
            <a:r>
              <a:rPr lang="en-US" sz="1000" i="1" dirty="0">
                <a:latin typeface="+mj-lt"/>
                <a:ea typeface="Calibri" panose="020F0502020204030204" pitchFamily="34" charset="0"/>
                <a:cs typeface="Times New Roman" panose="02020603050405020304" pitchFamily="18" charset="0"/>
              </a:rPr>
              <a:t>Theses and Dissertations.</a:t>
            </a:r>
            <a:r>
              <a:rPr lang="en-US" sz="1000" dirty="0">
                <a:latin typeface="+mj-lt"/>
                <a:ea typeface="Calibri" panose="020F0502020204030204" pitchFamily="34" charset="0"/>
                <a:cs typeface="Times New Roman" panose="02020603050405020304" pitchFamily="18" charset="0"/>
              </a:rPr>
              <a:t> 611. </a:t>
            </a:r>
            <a:r>
              <a:rPr lang="en-US" sz="1000" u="sng" dirty="0">
                <a:solidFill>
                  <a:srgbClr val="0563C1"/>
                </a:solidFill>
                <a:latin typeface="+mj-lt"/>
                <a:ea typeface="Calibri" panose="020F0502020204030204" pitchFamily="34" charset="0"/>
                <a:cs typeface="Times New Roman" panose="02020603050405020304" pitchFamily="18" charset="0"/>
                <a:hlinkClick r:id="rId6"/>
              </a:rPr>
              <a:t>https://digitalcommons.pepperdine.edu/etd/611</a:t>
            </a:r>
            <a:endParaRPr lang="el-GR" sz="1000" dirty="0">
              <a:latin typeface="+mj-lt"/>
              <a:ea typeface="Calibri" panose="020F0502020204030204" pitchFamily="34" charset="0"/>
              <a:cs typeface="Times New Roman" panose="02020603050405020304" pitchFamily="18" charset="0"/>
            </a:endParaRPr>
          </a:p>
        </p:txBody>
      </p:sp>
      <p:grpSp>
        <p:nvGrpSpPr>
          <p:cNvPr id="7" name="Ομάδα 6"/>
          <p:cNvGrpSpPr/>
          <p:nvPr/>
        </p:nvGrpSpPr>
        <p:grpSpPr>
          <a:xfrm>
            <a:off x="0" y="5831840"/>
            <a:ext cx="12192000" cy="607060"/>
            <a:chOff x="0" y="5831840"/>
            <a:chExt cx="12192000" cy="607060"/>
          </a:xfrm>
        </p:grpSpPr>
        <p:sp>
          <p:nvSpPr>
            <p:cNvPr id="8" name="Rectangle 4"/>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 name="Εικόνα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grpSp>
      <p:sp>
        <p:nvSpPr>
          <p:cNvPr id="2" name="Ορθογώνιο 1"/>
          <p:cNvSpPr/>
          <p:nvPr/>
        </p:nvSpPr>
        <p:spPr>
          <a:xfrm>
            <a:off x="130482" y="-63647"/>
            <a:ext cx="4451303" cy="609782"/>
          </a:xfrm>
          <a:prstGeom prst="rect">
            <a:avLst/>
          </a:prstGeom>
        </p:spPr>
        <p:txBody>
          <a:bodyPr wrap="square">
            <a:spAutoFit/>
          </a:bodyPr>
          <a:lstStyle/>
          <a:p>
            <a:pPr>
              <a:lnSpc>
                <a:spcPct val="150000"/>
              </a:lnSpc>
              <a:spcBef>
                <a:spcPts val="1200"/>
              </a:spcBef>
              <a:spcAft>
                <a:spcPts val="0"/>
              </a:spcAft>
            </a:pPr>
            <a:r>
              <a:rPr lang="el-GR" sz="2500" b="1" kern="0"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Βιβλιογραφικές Αναφορές</a:t>
            </a:r>
          </a:p>
        </p:txBody>
      </p:sp>
      <p:pic>
        <p:nvPicPr>
          <p:cNvPr id="10" name="Εικόνα 9"/>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8605381" y="5981040"/>
            <a:ext cx="1355743" cy="379608"/>
          </a:xfrm>
          <a:prstGeom prst="rect">
            <a:avLst/>
          </a:prstGeom>
        </p:spPr>
      </p:pic>
    </p:spTree>
    <p:extLst>
      <p:ext uri="{BB962C8B-B14F-4D97-AF65-F5344CB8AC3E}">
        <p14:creationId xmlns:p14="http://schemas.microsoft.com/office/powerpoint/2010/main" val="2184816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Περιεχόμενα</a:t>
            </a:r>
          </a:p>
        </p:txBody>
      </p:sp>
      <p:sp>
        <p:nvSpPr>
          <p:cNvPr id="3" name="Ορθογώνιο 2"/>
          <p:cNvSpPr/>
          <p:nvPr/>
        </p:nvSpPr>
        <p:spPr>
          <a:xfrm>
            <a:off x="838200" y="1690688"/>
            <a:ext cx="10896600" cy="3519169"/>
          </a:xfrm>
          <a:prstGeom prst="rect">
            <a:avLst/>
          </a:prstGeom>
        </p:spPr>
        <p:txBody>
          <a:bodyPr wrap="square">
            <a:spAutoFit/>
          </a:bodyPr>
          <a:lstStyle/>
          <a:p>
            <a:pPr>
              <a:lnSpc>
                <a:spcPct val="200000"/>
              </a:lnSpc>
            </a:pPr>
            <a:r>
              <a:rPr lang="el-GR" sz="1900" dirty="0">
                <a:solidFill>
                  <a:srgbClr val="FF0000"/>
                </a:solidFill>
                <a:latin typeface="+mj-lt"/>
                <a:hlinkClick r:id="" action="ppaction://noaction">
                  <a:extLst>
                    <a:ext uri="{A12FA001-AC4F-418D-AE19-62706E023703}">
                      <ahyp:hlinkClr xmlns:ahyp="http://schemas.microsoft.com/office/drawing/2018/hyperlinkcolor" xmlns="" val="tx"/>
                    </a:ext>
                  </a:extLst>
                </a:hlinkClick>
              </a:rPr>
              <a:t>Θεωρητικό Πλαίσιο </a:t>
            </a:r>
            <a:r>
              <a:rPr lang="el-GR" sz="1900" dirty="0" err="1">
                <a:solidFill>
                  <a:srgbClr val="FF0000"/>
                </a:solidFill>
                <a:latin typeface="+mj-lt"/>
                <a:hlinkClick r:id="" action="ppaction://noaction">
                  <a:extLst>
                    <a:ext uri="{A12FA001-AC4F-418D-AE19-62706E023703}">
                      <ahyp:hlinkClr xmlns:ahyp="http://schemas.microsoft.com/office/drawing/2018/hyperlinkcolor" xmlns="" val="tx"/>
                    </a:ext>
                  </a:extLst>
                </a:hlinkClick>
              </a:rPr>
              <a:t>οικοσυστημική</a:t>
            </a:r>
            <a:r>
              <a:rPr lang="el-GR" sz="1900" dirty="0">
                <a:solidFill>
                  <a:srgbClr val="FF0000"/>
                </a:solidFill>
                <a:latin typeface="+mj-lt"/>
                <a:hlinkClick r:id="" action="ppaction://noaction">
                  <a:extLst>
                    <a:ext uri="{A12FA001-AC4F-418D-AE19-62706E023703}">
                      <ahyp:hlinkClr xmlns:ahyp="http://schemas.microsoft.com/office/drawing/2018/hyperlinkcolor" xmlns="" val="tx"/>
                    </a:ext>
                  </a:extLst>
                </a:hlinkClick>
              </a:rPr>
              <a:t>/ολιστική προσέγγιση</a:t>
            </a:r>
          </a:p>
          <a:p>
            <a:pPr>
              <a:lnSpc>
                <a:spcPct val="200000"/>
              </a:lnSpc>
            </a:pPr>
            <a:r>
              <a:rPr lang="el-GR" sz="1900" dirty="0">
                <a:solidFill>
                  <a:srgbClr val="0563C1"/>
                </a:solidFill>
                <a:latin typeface="+mj-lt"/>
                <a:hlinkClick r:id="" action="ppaction://noaction">
                  <a:extLst>
                    <a:ext uri="{A12FA001-AC4F-418D-AE19-62706E023703}">
                      <ahyp:hlinkClr xmlns:ahyp="http://schemas.microsoft.com/office/drawing/2018/hyperlinkcolor" xmlns="" val="tx"/>
                    </a:ext>
                  </a:extLst>
                </a:hlinkClick>
              </a:rPr>
              <a:t>Προσδιορισμός και εννοιολογικές αποσαφηνίσεις</a:t>
            </a:r>
            <a:endParaRPr lang="el-GR" sz="1900" dirty="0">
              <a:latin typeface="+mj-lt"/>
            </a:endParaRPr>
          </a:p>
          <a:p>
            <a:pPr>
              <a:lnSpc>
                <a:spcPct val="200000"/>
              </a:lnSpc>
            </a:pPr>
            <a:r>
              <a:rPr lang="el-GR" sz="1900" dirty="0">
                <a:latin typeface="+mj-lt"/>
                <a:hlinkClick r:id="" action="ppaction://noaction"/>
              </a:rPr>
              <a:t>Πρακτικές προσέγγισης της Ε.ΒΙ.Ε. υπό το πρίσμα της ολιστικής οπτικής</a:t>
            </a:r>
            <a:r>
              <a:rPr lang="el-GR" sz="1900" dirty="0">
                <a:latin typeface="+mj-lt"/>
              </a:rPr>
              <a:t>	</a:t>
            </a:r>
          </a:p>
          <a:p>
            <a:pPr>
              <a:lnSpc>
                <a:spcPct val="200000"/>
              </a:lnSpc>
            </a:pPr>
            <a:r>
              <a:rPr lang="el-GR" sz="1900" dirty="0">
                <a:latin typeface="+mj-lt"/>
                <a:hlinkClick r:id="" action="ppaction://noaction"/>
              </a:rPr>
              <a:t>Επίπεδα δράσης και καλές πρακτικές για την πραγματοποίηση μιας ολιστικής/</a:t>
            </a:r>
            <a:r>
              <a:rPr lang="el-GR" sz="1900" dirty="0" err="1">
                <a:latin typeface="+mj-lt"/>
                <a:hlinkClick r:id="" action="ppaction://noaction"/>
              </a:rPr>
              <a:t>οικοσυστημικής</a:t>
            </a:r>
            <a:r>
              <a:rPr lang="el-GR" sz="1900" dirty="0">
                <a:latin typeface="+mj-lt"/>
                <a:hlinkClick r:id="" action="ppaction://noaction"/>
              </a:rPr>
              <a:t> προσέγγισης</a:t>
            </a:r>
            <a:endParaRPr lang="el-GR" sz="1900" dirty="0">
              <a:latin typeface="+mj-lt"/>
            </a:endParaRPr>
          </a:p>
          <a:p>
            <a:pPr>
              <a:lnSpc>
                <a:spcPct val="200000"/>
              </a:lnSpc>
            </a:pPr>
            <a:r>
              <a:rPr lang="el-GR" sz="1900" dirty="0">
                <a:solidFill>
                  <a:srgbClr val="FF0000"/>
                </a:solidFill>
                <a:latin typeface="+mj-lt"/>
                <a:hlinkClick r:id="" action="ppaction://noaction">
                  <a:extLst>
                    <a:ext uri="{A12FA001-AC4F-418D-AE19-62706E023703}">
                      <ahyp:hlinkClr xmlns:ahyp="http://schemas.microsoft.com/office/drawing/2018/hyperlinkcolor" xmlns="" val="tx"/>
                    </a:ext>
                  </a:extLst>
                </a:hlinkClick>
              </a:rPr>
              <a:t>Μελέτες Περίπτωσης</a:t>
            </a:r>
          </a:p>
          <a:p>
            <a:pPr>
              <a:lnSpc>
                <a:spcPct val="200000"/>
              </a:lnSpc>
            </a:pPr>
            <a:r>
              <a:rPr lang="el-GR" sz="1900" dirty="0">
                <a:solidFill>
                  <a:srgbClr val="FF0000"/>
                </a:solidFill>
                <a:latin typeface="+mj-lt"/>
                <a:hlinkClick r:id="" action="ppaction://noaction">
                  <a:extLst>
                    <a:ext uri="{A12FA001-AC4F-418D-AE19-62706E023703}">
                      <ahyp:hlinkClr xmlns:ahyp="http://schemas.microsoft.com/office/drawing/2018/hyperlinkcolor" xmlns="" val="tx"/>
                    </a:ext>
                  </a:extLst>
                </a:hlinkClick>
              </a:rPr>
              <a:t>Βιβλιογραφία</a:t>
            </a:r>
            <a:r>
              <a:rPr lang="el-GR" sz="1900" dirty="0"/>
              <a:t>	</a:t>
            </a:r>
          </a:p>
        </p:txBody>
      </p:sp>
      <p:cxnSp>
        <p:nvCxnSpPr>
          <p:cNvPr id="5" name="Ευθεία γραμμή σύνδεσης 4"/>
          <p:cNvCxnSpPr/>
          <p:nvPr/>
        </p:nvCxnSpPr>
        <p:spPr>
          <a:xfrm flipV="1">
            <a:off x="838200" y="1390650"/>
            <a:ext cx="8239125" cy="0"/>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10" name="Ομάδα 9"/>
          <p:cNvGrpSpPr/>
          <p:nvPr/>
        </p:nvGrpSpPr>
        <p:grpSpPr>
          <a:xfrm>
            <a:off x="0" y="5831840"/>
            <a:ext cx="12192000" cy="607060"/>
            <a:chOff x="0" y="5831840"/>
            <a:chExt cx="12192000" cy="607060"/>
          </a:xfrm>
        </p:grpSpPr>
        <p:sp>
          <p:nvSpPr>
            <p:cNvPr id="11" name="Rectangle 4"/>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2" name="Εικόνα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grpSp>
      <p:pic>
        <p:nvPicPr>
          <p:cNvPr id="9" name="Εικόνα 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605381" y="5981040"/>
            <a:ext cx="1355743" cy="379608"/>
          </a:xfrm>
          <a:prstGeom prst="rect">
            <a:avLst/>
          </a:prstGeom>
        </p:spPr>
      </p:pic>
    </p:spTree>
    <p:extLst>
      <p:ext uri="{BB962C8B-B14F-4D97-AF65-F5344CB8AC3E}">
        <p14:creationId xmlns:p14="http://schemas.microsoft.com/office/powerpoint/2010/main" val="36727459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36421" y="695325"/>
            <a:ext cx="11579354" cy="4162678"/>
          </a:xfrm>
          <a:prstGeom prst="rect">
            <a:avLst/>
          </a:prstGeom>
          <a:noFill/>
        </p:spPr>
        <p:txBody>
          <a:bodyPr wrap="square" rtlCol="0">
            <a:spAutoFit/>
          </a:bodyPr>
          <a:lstStyle/>
          <a:p>
            <a:pPr marL="342900" lvl="0" indent="-342900" algn="just">
              <a:lnSpc>
                <a:spcPct val="115000"/>
              </a:lnSpc>
              <a:spcAft>
                <a:spcPts val="0"/>
              </a:spcAft>
              <a:buFont typeface="Wingdings" panose="05000000000000000000" pitchFamily="2" charset="2"/>
              <a:buChar char=""/>
            </a:pPr>
            <a:r>
              <a:rPr lang="el-GR" sz="1000" b="1" dirty="0">
                <a:latin typeface="+mj-lt"/>
                <a:ea typeface="Calibri" panose="020F0502020204030204" pitchFamily="34" charset="0"/>
                <a:cs typeface="Times New Roman" panose="02020603050405020304" pitchFamily="18" charset="0"/>
              </a:rPr>
              <a:t>Ξενόγλωσση Βιβλιογραφία</a:t>
            </a:r>
            <a:endParaRPr lang="el-GR" sz="1000" dirty="0">
              <a:latin typeface="+mj-lt"/>
              <a:ea typeface="Calibri" panose="020F0502020204030204" pitchFamily="34" charset="0"/>
              <a:cs typeface="Times New Roman" panose="02020603050405020304" pitchFamily="18" charset="0"/>
            </a:endParaRPr>
          </a:p>
          <a:p>
            <a:pPr algn="just">
              <a:lnSpc>
                <a:spcPct val="115000"/>
              </a:lnSpc>
              <a:spcAft>
                <a:spcPts val="0"/>
              </a:spcAft>
            </a:pPr>
            <a:r>
              <a:rPr lang="el-GR" sz="1000" b="1" dirty="0">
                <a:latin typeface="+mj-lt"/>
                <a:ea typeface="Calibri" panose="020F0502020204030204" pitchFamily="34" charset="0"/>
                <a:cs typeface="Times New Roman" panose="02020603050405020304" pitchFamily="18" charset="0"/>
              </a:rPr>
              <a:t> </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n-US" sz="1000" dirty="0" err="1">
                <a:latin typeface="+mj-lt"/>
                <a:ea typeface="Calibri" panose="020F0502020204030204" pitchFamily="34" charset="0"/>
                <a:cs typeface="Times New Roman" panose="02020603050405020304" pitchFamily="18" charset="0"/>
              </a:rPr>
              <a:t>Lazetic</a:t>
            </a:r>
            <a:r>
              <a:rPr lang="en-US" sz="1000" dirty="0">
                <a:latin typeface="+mj-lt"/>
                <a:ea typeface="Calibri" panose="020F0502020204030204" pitchFamily="34" charset="0"/>
                <a:cs typeface="Times New Roman" panose="02020603050405020304" pitchFamily="18" charset="0"/>
              </a:rPr>
              <a:t>, G., </a:t>
            </a:r>
            <a:r>
              <a:rPr lang="en-US" sz="1000" dirty="0" err="1">
                <a:latin typeface="+mj-lt"/>
                <a:ea typeface="Calibri" panose="020F0502020204030204" pitchFamily="34" charset="0"/>
                <a:cs typeface="Times New Roman" panose="02020603050405020304" pitchFamily="18" charset="0"/>
              </a:rPr>
              <a:t>Kosevaliska</a:t>
            </a:r>
            <a:r>
              <a:rPr lang="en-US" sz="1000" dirty="0">
                <a:latin typeface="+mj-lt"/>
                <a:ea typeface="Calibri" panose="020F0502020204030204" pitchFamily="34" charset="0"/>
                <a:cs typeface="Times New Roman" panose="02020603050405020304" pitchFamily="18" charset="0"/>
              </a:rPr>
              <a:t>, O., &amp; </a:t>
            </a:r>
            <a:r>
              <a:rPr lang="en-US" sz="1000" dirty="0" err="1">
                <a:latin typeface="+mj-lt"/>
                <a:ea typeface="Calibri" panose="020F0502020204030204" pitchFamily="34" charset="0"/>
                <a:cs typeface="Times New Roman" panose="02020603050405020304" pitchFamily="18" charset="0"/>
              </a:rPr>
              <a:t>Nanev</a:t>
            </a:r>
            <a:r>
              <a:rPr lang="en-US" sz="1000" dirty="0">
                <a:latin typeface="+mj-lt"/>
                <a:ea typeface="Calibri" panose="020F0502020204030204" pitchFamily="34" charset="0"/>
                <a:cs typeface="Times New Roman" panose="02020603050405020304" pitchFamily="18" charset="0"/>
              </a:rPr>
              <a:t>, L. (2015). School Bullying-A Comparative Approach. </a:t>
            </a:r>
            <a:r>
              <a:rPr lang="en-US" sz="1000" dirty="0" err="1">
                <a:latin typeface="+mj-lt"/>
                <a:ea typeface="Calibri" panose="020F0502020204030204" pitchFamily="34" charset="0"/>
                <a:cs typeface="Times New Roman" panose="02020603050405020304" pitchFamily="18" charset="0"/>
              </a:rPr>
              <a:t>Iustinianus</a:t>
            </a:r>
            <a:r>
              <a:rPr lang="en-US" sz="1000" dirty="0">
                <a:latin typeface="+mj-lt"/>
                <a:ea typeface="Calibri" panose="020F0502020204030204" pitchFamily="34" charset="0"/>
                <a:cs typeface="Times New Roman" panose="02020603050405020304" pitchFamily="18" charset="0"/>
              </a:rPr>
              <a:t> Primus L. Rev., 6, 1.</a:t>
            </a: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Mali, A. (2019). Prevention of Violence and Bullying in the School. Cognitive Science – New Media – Education. 5. 95. 10.12775/CSNME.2018.014.</a:t>
            </a: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Medina, SP.; Lewis, C.; Goldman, R. (2019). Unmet Needs of Unaccompanied Minors from Central America: Perceptions of Professionals from Multiple Sectors," Journal of Applied Research on Children: Informing Policy for Children at Risk: Vol. 10: </a:t>
            </a:r>
            <a:r>
              <a:rPr lang="en-US" sz="1000" dirty="0" err="1">
                <a:latin typeface="+mj-lt"/>
                <a:ea typeface="Calibri" panose="020F0502020204030204" pitchFamily="34" charset="0"/>
                <a:cs typeface="Times New Roman" panose="02020603050405020304" pitchFamily="18" charset="0"/>
              </a:rPr>
              <a:t>Iss</a:t>
            </a:r>
            <a:r>
              <a:rPr lang="en-US" sz="1000" dirty="0">
                <a:latin typeface="+mj-lt"/>
                <a:ea typeface="Calibri" panose="020F0502020204030204" pitchFamily="34" charset="0"/>
                <a:cs typeface="Times New Roman" panose="02020603050405020304" pitchFamily="18" charset="0"/>
              </a:rPr>
              <a:t>. 1, Article 7. DOI: https://doi.org/10.58464/2155-5834.1368</a:t>
            </a: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Mink, M. C. (2014). Bullying Prevention : Combining Whole-School Approaches and Positive School Climate. Education Master's Theses. Paper 167.</a:t>
            </a:r>
          </a:p>
          <a:p>
            <a:pPr marL="450215" indent="-450215" algn="just">
              <a:lnSpc>
                <a:spcPct val="115000"/>
              </a:lnSpc>
              <a:spcAft>
                <a:spcPts val="0"/>
              </a:spcAft>
            </a:pPr>
            <a:r>
              <a:rPr lang="en-US" sz="1000" dirty="0" err="1">
                <a:latin typeface="+mj-lt"/>
                <a:ea typeface="Calibri" panose="020F0502020204030204" pitchFamily="34" charset="0"/>
                <a:cs typeface="Times New Roman" panose="02020603050405020304" pitchFamily="18" charset="0"/>
              </a:rPr>
              <a:t>Nóirín</a:t>
            </a:r>
            <a:r>
              <a:rPr lang="en-US" sz="1000" dirty="0">
                <a:latin typeface="+mj-lt"/>
                <a:ea typeface="Calibri" panose="020F0502020204030204" pitchFamily="34" charset="0"/>
                <a:cs typeface="Times New Roman" panose="02020603050405020304" pitchFamily="18" charset="0"/>
              </a:rPr>
              <a:t> Hayes, Leah O'Toole, Ann Marie </a:t>
            </a:r>
            <a:r>
              <a:rPr lang="en-US" sz="1000" dirty="0" err="1">
                <a:latin typeface="+mj-lt"/>
                <a:ea typeface="Calibri" panose="020F0502020204030204" pitchFamily="34" charset="0"/>
                <a:cs typeface="Times New Roman" panose="02020603050405020304" pitchFamily="18" charset="0"/>
              </a:rPr>
              <a:t>Halpenny</a:t>
            </a:r>
            <a:r>
              <a:rPr lang="en-US" sz="1000" dirty="0">
                <a:latin typeface="+mj-lt"/>
                <a:ea typeface="Calibri" panose="020F0502020204030204" pitchFamily="34" charset="0"/>
                <a:cs typeface="Times New Roman" panose="02020603050405020304" pitchFamily="18" charset="0"/>
              </a:rPr>
              <a:t>, (2022). Introducing Bronfenbrenner. A Guide for Practitioners and Students in Early Years Education. London: Routledge. https://doi.org/10.4324/9781003247760, eBook ISBN: 9781003247760</a:t>
            </a:r>
          </a:p>
          <a:p>
            <a:pPr marL="450215" indent="-450215" algn="just">
              <a:lnSpc>
                <a:spcPct val="115000"/>
              </a:lnSpc>
              <a:spcAft>
                <a:spcPts val="0"/>
              </a:spcAft>
            </a:pPr>
            <a:r>
              <a:rPr lang="en-US" sz="1000" dirty="0" err="1">
                <a:latin typeface="+mj-lt"/>
                <a:ea typeface="Calibri" panose="020F0502020204030204" pitchFamily="34" charset="0"/>
                <a:cs typeface="Times New Roman" panose="02020603050405020304" pitchFamily="18" charset="0"/>
              </a:rPr>
              <a:t>Olweus</a:t>
            </a:r>
            <a:r>
              <a:rPr lang="en-US" sz="1000" dirty="0">
                <a:latin typeface="+mj-lt"/>
                <a:ea typeface="Calibri" panose="020F0502020204030204" pitchFamily="34" charset="0"/>
                <a:cs typeface="Times New Roman" panose="02020603050405020304" pitchFamily="18" charset="0"/>
              </a:rPr>
              <a:t>, D. (2009). </a:t>
            </a:r>
            <a:r>
              <a:rPr lang="el-GR" sz="1000" dirty="0">
                <a:latin typeface="+mj-lt"/>
                <a:ea typeface="Calibri" panose="020F0502020204030204" pitchFamily="34" charset="0"/>
                <a:cs typeface="Times New Roman" panose="02020603050405020304" pitchFamily="18" charset="0"/>
              </a:rPr>
              <a:t>Εκφοβισμός και Βία στο Σχολείο.. Τι γνωρίζουμε και τι μπορούμε να κάνουμε. Αθήνα; ΕΨΥΠΕ</a:t>
            </a:r>
          </a:p>
          <a:p>
            <a:pPr marL="450215" indent="-450215" algn="just">
              <a:lnSpc>
                <a:spcPct val="115000"/>
              </a:lnSpc>
              <a:spcAft>
                <a:spcPts val="0"/>
              </a:spcAft>
            </a:pPr>
            <a:r>
              <a:rPr lang="en-US" sz="1000" dirty="0" err="1">
                <a:latin typeface="+mj-lt"/>
                <a:ea typeface="Calibri" panose="020F0502020204030204" pitchFamily="34" charset="0"/>
                <a:cs typeface="Times New Roman" panose="02020603050405020304" pitchFamily="18" charset="0"/>
              </a:rPr>
              <a:t>Olweus</a:t>
            </a:r>
            <a:r>
              <a:rPr lang="en-US" sz="1000" dirty="0">
                <a:latin typeface="+mj-lt"/>
                <a:ea typeface="Calibri" panose="020F0502020204030204" pitchFamily="34" charset="0"/>
                <a:cs typeface="Times New Roman" panose="02020603050405020304" pitchFamily="18" charset="0"/>
              </a:rPr>
              <a:t>, D. (1993). Bullying at school: What we know and what we can do. New York: Blackwell.</a:t>
            </a:r>
          </a:p>
          <a:p>
            <a:pPr marL="450215" indent="-450215" algn="just">
              <a:lnSpc>
                <a:spcPct val="115000"/>
              </a:lnSpc>
              <a:spcAft>
                <a:spcPts val="0"/>
              </a:spcAft>
            </a:pPr>
            <a:r>
              <a:rPr lang="en-US" sz="1000" dirty="0" err="1">
                <a:latin typeface="+mj-lt"/>
                <a:ea typeface="Calibri" panose="020F0502020204030204" pitchFamily="34" charset="0"/>
                <a:cs typeface="Times New Roman" panose="02020603050405020304" pitchFamily="18" charset="0"/>
              </a:rPr>
              <a:t>Olweus</a:t>
            </a:r>
            <a:r>
              <a:rPr lang="en-US" sz="1000" dirty="0">
                <a:latin typeface="+mj-lt"/>
                <a:ea typeface="Calibri" panose="020F0502020204030204" pitchFamily="34" charset="0"/>
                <a:cs typeface="Times New Roman" panose="02020603050405020304" pitchFamily="18" charset="0"/>
              </a:rPr>
              <a:t>, D. (1997). Bully/victim problems in school: Facts and intervention. European Journal of Psychology of Education, 12, 495–510.</a:t>
            </a:r>
          </a:p>
          <a:p>
            <a:pPr marL="450215" indent="-450215" algn="just">
              <a:lnSpc>
                <a:spcPct val="115000"/>
              </a:lnSpc>
              <a:spcAft>
                <a:spcPts val="0"/>
              </a:spcAft>
            </a:pPr>
            <a:r>
              <a:rPr lang="en-US" sz="1000" dirty="0" err="1">
                <a:latin typeface="+mj-lt"/>
                <a:ea typeface="Calibri" panose="020F0502020204030204" pitchFamily="34" charset="0"/>
                <a:cs typeface="Times New Roman" panose="02020603050405020304" pitchFamily="18" charset="0"/>
              </a:rPr>
              <a:t>Raptou</a:t>
            </a:r>
            <a:r>
              <a:rPr lang="en-US" sz="1000" dirty="0">
                <a:latin typeface="+mj-lt"/>
                <a:ea typeface="Calibri" panose="020F0502020204030204" pitchFamily="34" charset="0"/>
                <a:cs typeface="Times New Roman" panose="02020603050405020304" pitchFamily="18" charset="0"/>
              </a:rPr>
              <a:t>, E. (2017). Literature and Bullying: Teenage and Children Novels on School Bullying Prevention. International journal of criminology and sociology 6: 183-191.</a:t>
            </a: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Rea, D. W., &amp; </a:t>
            </a:r>
            <a:r>
              <a:rPr lang="en-US" sz="1000" dirty="0" err="1">
                <a:latin typeface="+mj-lt"/>
                <a:ea typeface="Calibri" panose="020F0502020204030204" pitchFamily="34" charset="0"/>
                <a:cs typeface="Times New Roman" panose="02020603050405020304" pitchFamily="18" charset="0"/>
              </a:rPr>
              <a:t>Zinskie</a:t>
            </a:r>
            <a:r>
              <a:rPr lang="en-US" sz="1000" dirty="0">
                <a:latin typeface="+mj-lt"/>
                <a:ea typeface="Calibri" panose="020F0502020204030204" pitchFamily="34" charset="0"/>
                <a:cs typeface="Times New Roman" panose="02020603050405020304" pitchFamily="18" charset="0"/>
              </a:rPr>
              <a:t>, C. D. (2017). Educating students in poverty: Building equity and capacity with a holistic framework and community school model. National Youth Advocacy and Resilience Journal, 2(2), 1-24. https://doi.org/10.20429/nyarj.2017.020201</a:t>
            </a: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Roeder, K. M. (2022). Examining Educators’ Perceived Impact of Trauma-Informed Training and Professional Development in the Classroom and Related Classroom Behavior Management Practices. All Theses, Dissertations, and Capstone Projects. 553. https://griffinshare.fontbonne.edu/all-etds/553</a:t>
            </a:r>
          </a:p>
          <a:p>
            <a:pPr marL="450215" indent="-450215" algn="just">
              <a:lnSpc>
                <a:spcPct val="115000"/>
              </a:lnSpc>
              <a:spcAft>
                <a:spcPts val="0"/>
              </a:spcAft>
            </a:pPr>
            <a:r>
              <a:rPr lang="en-US" sz="1000" dirty="0" err="1">
                <a:latin typeface="+mj-lt"/>
                <a:ea typeface="Calibri" panose="020F0502020204030204" pitchFamily="34" charset="0"/>
                <a:cs typeface="Times New Roman" panose="02020603050405020304" pitchFamily="18" charset="0"/>
              </a:rPr>
              <a:t>Shriberg</a:t>
            </a:r>
            <a:r>
              <a:rPr lang="en-US" sz="1000" dirty="0">
                <a:latin typeface="+mj-lt"/>
                <a:ea typeface="Calibri" panose="020F0502020204030204" pitchFamily="34" charset="0"/>
                <a:cs typeface="Times New Roman" panose="02020603050405020304" pitchFamily="18" charset="0"/>
              </a:rPr>
              <a:t>, D. L.; Brooks, K.; Jenkins, K.; </a:t>
            </a:r>
            <a:r>
              <a:rPr lang="en-US" sz="1000" dirty="0" err="1">
                <a:latin typeface="+mj-lt"/>
                <a:ea typeface="Calibri" panose="020F0502020204030204" pitchFamily="34" charset="0"/>
                <a:cs typeface="Times New Roman" panose="02020603050405020304" pitchFamily="18" charset="0"/>
              </a:rPr>
              <a:t>Immen</a:t>
            </a:r>
            <a:r>
              <a:rPr lang="en-US" sz="1000" dirty="0">
                <a:latin typeface="+mj-lt"/>
                <a:ea typeface="Calibri" panose="020F0502020204030204" pitchFamily="34" charset="0"/>
                <a:cs typeface="Times New Roman" panose="02020603050405020304" pitchFamily="18" charset="0"/>
              </a:rPr>
              <a:t>, J.; Sutter, C.; Cronin, K. (2017). Using Student Voice to Respond to Middle School Bullying: A Student Leadership Approach. School Psychology Forum, 11, 1: 20-33. Retrieved from Loyola </a:t>
            </a:r>
            <a:r>
              <a:rPr lang="en-US" sz="1000" dirty="0" err="1">
                <a:latin typeface="+mj-lt"/>
                <a:ea typeface="Calibri" panose="020F0502020204030204" pitchFamily="34" charset="0"/>
                <a:cs typeface="Times New Roman" panose="02020603050405020304" pitchFamily="18" charset="0"/>
              </a:rPr>
              <a:t>eCommons</a:t>
            </a:r>
            <a:r>
              <a:rPr lang="en-US" sz="1000" dirty="0">
                <a:latin typeface="+mj-lt"/>
                <a:ea typeface="Calibri" panose="020F0502020204030204" pitchFamily="34" charset="0"/>
                <a:cs typeface="Times New Roman" panose="02020603050405020304" pitchFamily="18" charset="0"/>
              </a:rPr>
              <a:t>, Education: School of Education Faculty Publications and Other Works.</a:t>
            </a:r>
          </a:p>
          <a:p>
            <a:pPr marL="450215" indent="-450215" algn="just">
              <a:lnSpc>
                <a:spcPct val="115000"/>
              </a:lnSpc>
              <a:spcAft>
                <a:spcPts val="0"/>
              </a:spcAft>
            </a:pPr>
            <a:r>
              <a:rPr lang="en-US" sz="1000" dirty="0" err="1">
                <a:latin typeface="+mj-lt"/>
                <a:ea typeface="Calibri" panose="020F0502020204030204" pitchFamily="34" charset="0"/>
                <a:cs typeface="Times New Roman" panose="02020603050405020304" pitchFamily="18" charset="0"/>
              </a:rPr>
              <a:t>Steffgen</a:t>
            </a:r>
            <a:r>
              <a:rPr lang="en-US" sz="1000" dirty="0">
                <a:latin typeface="+mj-lt"/>
                <a:ea typeface="Calibri" panose="020F0502020204030204" pitchFamily="34" charset="0"/>
                <a:cs typeface="Times New Roman" panose="02020603050405020304" pitchFamily="18" charset="0"/>
              </a:rPr>
              <a:t>, G., </a:t>
            </a:r>
            <a:r>
              <a:rPr lang="en-US" sz="1000" dirty="0" err="1">
                <a:latin typeface="+mj-lt"/>
                <a:ea typeface="Calibri" panose="020F0502020204030204" pitchFamily="34" charset="0"/>
                <a:cs typeface="Times New Roman" panose="02020603050405020304" pitchFamily="18" charset="0"/>
              </a:rPr>
              <a:t>Recchia</a:t>
            </a:r>
            <a:r>
              <a:rPr lang="en-US" sz="1000" dirty="0">
                <a:latin typeface="+mj-lt"/>
                <a:ea typeface="Calibri" panose="020F0502020204030204" pitchFamily="34" charset="0"/>
                <a:cs typeface="Times New Roman" panose="02020603050405020304" pitchFamily="18" charset="0"/>
              </a:rPr>
              <a:t>, S., &amp; </a:t>
            </a:r>
            <a:r>
              <a:rPr lang="en-US" sz="1000" dirty="0" err="1">
                <a:latin typeface="+mj-lt"/>
                <a:ea typeface="Calibri" panose="020F0502020204030204" pitchFamily="34" charset="0"/>
                <a:cs typeface="Times New Roman" panose="02020603050405020304" pitchFamily="18" charset="0"/>
              </a:rPr>
              <a:t>Viechtbauer</a:t>
            </a:r>
            <a:r>
              <a:rPr lang="en-US" sz="1000" dirty="0">
                <a:latin typeface="+mj-lt"/>
                <a:ea typeface="Calibri" panose="020F0502020204030204" pitchFamily="34" charset="0"/>
                <a:cs typeface="Times New Roman" panose="02020603050405020304" pitchFamily="18" charset="0"/>
              </a:rPr>
              <a:t>, W. (2013). The link between school climate and violence in school. A meta-analytic review. Aggression and Violence Behavior, 18(2), 300-309</a:t>
            </a:r>
          </a:p>
          <a:p>
            <a:pPr marL="450215" indent="-450215" algn="just">
              <a:lnSpc>
                <a:spcPct val="115000"/>
              </a:lnSpc>
              <a:spcAft>
                <a:spcPts val="0"/>
              </a:spcAft>
            </a:pPr>
            <a:r>
              <a:rPr lang="en-US" sz="1000" dirty="0">
                <a:latin typeface="+mj-lt"/>
                <a:ea typeface="Calibri" panose="020F0502020204030204" pitchFamily="34" charset="0"/>
                <a:cs typeface="Times New Roman" panose="02020603050405020304" pitchFamily="18" charset="0"/>
              </a:rPr>
              <a:t>UNESCO. (2018). International technical guidance on sexuality education : An evidence-informed approach. https://doi.org/10.54675/UQRM6395</a:t>
            </a:r>
          </a:p>
          <a:p>
            <a:pPr marL="450215" indent="-450215" algn="just">
              <a:lnSpc>
                <a:spcPct val="115000"/>
              </a:lnSpc>
              <a:spcAft>
                <a:spcPts val="0"/>
              </a:spcAft>
            </a:pPr>
            <a:r>
              <a:rPr lang="en-US" sz="1000" dirty="0" err="1">
                <a:latin typeface="+mj-lt"/>
                <a:ea typeface="Calibri" panose="020F0502020204030204" pitchFamily="34" charset="0"/>
                <a:cs typeface="Times New Roman" panose="02020603050405020304" pitchFamily="18" charset="0"/>
              </a:rPr>
              <a:t>Useche</a:t>
            </a:r>
            <a:r>
              <a:rPr lang="en-US" sz="1000" dirty="0">
                <a:latin typeface="+mj-lt"/>
                <a:ea typeface="Calibri" panose="020F0502020204030204" pitchFamily="34" charset="0"/>
                <a:cs typeface="Times New Roman" panose="02020603050405020304" pitchFamily="18" charset="0"/>
              </a:rPr>
              <a:t> SA, Valle E, Valle-</a:t>
            </a:r>
            <a:r>
              <a:rPr lang="en-US" sz="1000" dirty="0" err="1">
                <a:latin typeface="+mj-lt"/>
                <a:ea typeface="Calibri" panose="020F0502020204030204" pitchFamily="34" charset="0"/>
                <a:cs typeface="Times New Roman" panose="02020603050405020304" pitchFamily="18" charset="0"/>
              </a:rPr>
              <a:t>Escolano</a:t>
            </a:r>
            <a:r>
              <a:rPr lang="en-US" sz="1000" dirty="0">
                <a:latin typeface="+mj-lt"/>
                <a:ea typeface="Calibri" panose="020F0502020204030204" pitchFamily="34" charset="0"/>
                <a:cs typeface="Times New Roman" panose="02020603050405020304" pitchFamily="18" charset="0"/>
              </a:rPr>
              <a:t> R, </a:t>
            </a:r>
            <a:r>
              <a:rPr lang="en-US" sz="1000" dirty="0" err="1">
                <a:latin typeface="+mj-lt"/>
                <a:ea typeface="Calibri" panose="020F0502020204030204" pitchFamily="34" charset="0"/>
                <a:cs typeface="Times New Roman" panose="02020603050405020304" pitchFamily="18" charset="0"/>
              </a:rPr>
              <a:t>Colomer</a:t>
            </a:r>
            <a:r>
              <a:rPr lang="en-US" sz="1000" dirty="0">
                <a:latin typeface="+mj-lt"/>
                <a:ea typeface="Calibri" panose="020F0502020204030204" pitchFamily="34" charset="0"/>
                <a:cs typeface="Times New Roman" panose="02020603050405020304" pitchFamily="18" charset="0"/>
              </a:rPr>
              <a:t>-Pérez N. (2021). Psychometric properties, validity and insights of the School Bullying Questionnaire (CIE-A) in secondary schools of the Valencian Community (Spain). </a:t>
            </a:r>
            <a:r>
              <a:rPr lang="en-US" sz="1000" dirty="0" err="1">
                <a:latin typeface="+mj-lt"/>
                <a:ea typeface="Calibri" panose="020F0502020204030204" pitchFamily="34" charset="0"/>
                <a:cs typeface="Times New Roman" panose="02020603050405020304" pitchFamily="18" charset="0"/>
              </a:rPr>
              <a:t>PLoS</a:t>
            </a:r>
            <a:r>
              <a:rPr lang="en-US" sz="1000" dirty="0">
                <a:latin typeface="+mj-lt"/>
                <a:ea typeface="Calibri" panose="020F0502020204030204" pitchFamily="34" charset="0"/>
                <a:cs typeface="Times New Roman" panose="02020603050405020304" pitchFamily="18" charset="0"/>
              </a:rPr>
              <a:t> One. 2021 Nov 8;16(11):e0259392. </a:t>
            </a:r>
            <a:r>
              <a:rPr lang="en-US" sz="1000" dirty="0" err="1">
                <a:latin typeface="+mj-lt"/>
                <a:ea typeface="Calibri" panose="020F0502020204030204" pitchFamily="34" charset="0"/>
                <a:cs typeface="Times New Roman" panose="02020603050405020304" pitchFamily="18" charset="0"/>
              </a:rPr>
              <a:t>doi</a:t>
            </a:r>
            <a:r>
              <a:rPr lang="en-US" sz="1000" dirty="0">
                <a:latin typeface="+mj-lt"/>
                <a:ea typeface="Calibri" panose="020F0502020204030204" pitchFamily="34" charset="0"/>
                <a:cs typeface="Times New Roman" panose="02020603050405020304" pitchFamily="18" charset="0"/>
              </a:rPr>
              <a:t>: 10.1371/journal.pone.0259392. PMID: 34748600; PMCID: PMC8575267.</a:t>
            </a:r>
          </a:p>
        </p:txBody>
      </p:sp>
      <p:grpSp>
        <p:nvGrpSpPr>
          <p:cNvPr id="7" name="Ομάδα 6"/>
          <p:cNvGrpSpPr/>
          <p:nvPr/>
        </p:nvGrpSpPr>
        <p:grpSpPr>
          <a:xfrm>
            <a:off x="0" y="5831840"/>
            <a:ext cx="12192000" cy="607060"/>
            <a:chOff x="0" y="5831840"/>
            <a:chExt cx="12192000" cy="607060"/>
          </a:xfrm>
        </p:grpSpPr>
        <p:sp>
          <p:nvSpPr>
            <p:cNvPr id="8" name="Rectangle 4"/>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 name="Εικόνα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grpSp>
      <p:sp>
        <p:nvSpPr>
          <p:cNvPr id="2" name="Ορθογώνιο 1"/>
          <p:cNvSpPr/>
          <p:nvPr/>
        </p:nvSpPr>
        <p:spPr>
          <a:xfrm>
            <a:off x="130482" y="-63647"/>
            <a:ext cx="4451303" cy="609782"/>
          </a:xfrm>
          <a:prstGeom prst="rect">
            <a:avLst/>
          </a:prstGeom>
        </p:spPr>
        <p:txBody>
          <a:bodyPr wrap="square">
            <a:spAutoFit/>
          </a:bodyPr>
          <a:lstStyle/>
          <a:p>
            <a:pPr>
              <a:lnSpc>
                <a:spcPct val="150000"/>
              </a:lnSpc>
              <a:spcBef>
                <a:spcPts val="1200"/>
              </a:spcBef>
              <a:spcAft>
                <a:spcPts val="0"/>
              </a:spcAft>
            </a:pPr>
            <a:r>
              <a:rPr lang="el-GR" sz="2500" b="1" kern="0"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Βιβλιογραφικές Αναφορές</a:t>
            </a:r>
          </a:p>
        </p:txBody>
      </p:sp>
      <p:pic>
        <p:nvPicPr>
          <p:cNvPr id="10" name="Εικόνα 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605381" y="5981040"/>
            <a:ext cx="1355743" cy="379608"/>
          </a:xfrm>
          <a:prstGeom prst="rect">
            <a:avLst/>
          </a:prstGeom>
        </p:spPr>
      </p:pic>
    </p:spTree>
    <p:extLst>
      <p:ext uri="{BB962C8B-B14F-4D97-AF65-F5344CB8AC3E}">
        <p14:creationId xmlns:p14="http://schemas.microsoft.com/office/powerpoint/2010/main" val="37134932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36421" y="695325"/>
            <a:ext cx="11579354" cy="4870564"/>
          </a:xfrm>
          <a:prstGeom prst="rect">
            <a:avLst/>
          </a:prstGeom>
          <a:noFill/>
        </p:spPr>
        <p:txBody>
          <a:bodyPr wrap="square" rtlCol="0">
            <a:spAutoFit/>
          </a:bodyPr>
          <a:lstStyle/>
          <a:p>
            <a:pPr marL="342900" lvl="0" indent="-342900" algn="just">
              <a:lnSpc>
                <a:spcPct val="115000"/>
              </a:lnSpc>
              <a:spcAft>
                <a:spcPts val="0"/>
              </a:spcAft>
              <a:buFont typeface="Wingdings" panose="05000000000000000000" pitchFamily="2" charset="2"/>
              <a:buChar char=""/>
            </a:pPr>
            <a:r>
              <a:rPr lang="el-GR" sz="1000" b="1" dirty="0">
                <a:latin typeface="+mj-lt"/>
                <a:ea typeface="Calibri" panose="020F0502020204030204" pitchFamily="34" charset="0"/>
                <a:cs typeface="Times New Roman" panose="02020603050405020304" pitchFamily="18" charset="0"/>
              </a:rPr>
              <a:t>Ελληνική Βιβλιογραφία</a:t>
            </a:r>
          </a:p>
          <a:p>
            <a:pPr marL="450215" indent="-450215" algn="just">
              <a:lnSpc>
                <a:spcPct val="115000"/>
              </a:lnSpc>
              <a:spcAft>
                <a:spcPts val="0"/>
              </a:spcAft>
            </a:pPr>
            <a:r>
              <a:rPr lang="el-GR" sz="1000" dirty="0">
                <a:latin typeface="+mj-lt"/>
                <a:ea typeface="Calibri" panose="020F0502020204030204" pitchFamily="34" charset="0"/>
                <a:cs typeface="Times New Roman" panose="02020603050405020304" pitchFamily="18" charset="0"/>
              </a:rPr>
              <a:t> </a:t>
            </a:r>
          </a:p>
          <a:p>
            <a:pPr marL="450215" indent="-450215" algn="just">
              <a:lnSpc>
                <a:spcPct val="115000"/>
              </a:lnSpc>
              <a:spcAft>
                <a:spcPts val="0"/>
              </a:spcAft>
            </a:pPr>
            <a:r>
              <a:rPr lang="el-GR" sz="1000" dirty="0">
                <a:latin typeface="+mj-lt"/>
                <a:ea typeface="Calibri" panose="020F0502020204030204" pitchFamily="34" charset="0"/>
                <a:cs typeface="Times New Roman" panose="02020603050405020304" pitchFamily="18" charset="0"/>
              </a:rPr>
              <a:t>Αντωνίου Α.-Σ., </a:t>
            </a:r>
            <a:r>
              <a:rPr lang="el-GR" sz="1000" dirty="0" err="1">
                <a:latin typeface="+mj-lt"/>
                <a:ea typeface="Calibri" panose="020F0502020204030204" pitchFamily="34" charset="0"/>
                <a:cs typeface="Times New Roman" panose="02020603050405020304" pitchFamily="18" charset="0"/>
              </a:rPr>
              <a:t>Ασημόπουλος</a:t>
            </a:r>
            <a:r>
              <a:rPr lang="el-GR" sz="1000" dirty="0">
                <a:latin typeface="+mj-lt"/>
                <a:ea typeface="Calibri" panose="020F0502020204030204" pitchFamily="34" charset="0"/>
                <a:cs typeface="Times New Roman" panose="02020603050405020304" pitchFamily="18" charset="0"/>
              </a:rPr>
              <a:t> Χ., Γιαννοπούλου Ι., Γιαννούλης Γ., Κατσαρός Ι., Πάλλη Θ. &amp; </a:t>
            </a:r>
            <a:r>
              <a:rPr lang="el-GR" sz="1000" dirty="0" err="1">
                <a:latin typeface="+mj-lt"/>
                <a:ea typeface="Calibri" panose="020F0502020204030204" pitchFamily="34" charset="0"/>
                <a:cs typeface="Times New Roman" panose="02020603050405020304" pitchFamily="18" charset="0"/>
              </a:rPr>
              <a:t>Παπαστυλιανού</a:t>
            </a:r>
            <a:r>
              <a:rPr lang="el-GR" sz="1000" dirty="0">
                <a:latin typeface="+mj-lt"/>
                <a:ea typeface="Calibri" panose="020F0502020204030204" pitchFamily="34" charset="0"/>
                <a:cs typeface="Times New Roman" panose="02020603050405020304" pitchFamily="18" charset="0"/>
              </a:rPr>
              <a:t> Α. (2024). Πρωτόκολλο Ενδοσχολικής Βίας και Εκφοβισμού (Ε.ΒΙ.Ε.): Ορισμοί και εννοιολογικό υπόβαθρο. (</a:t>
            </a:r>
            <a:r>
              <a:rPr lang="el-GR" sz="1000" dirty="0" err="1">
                <a:latin typeface="+mj-lt"/>
                <a:ea typeface="Calibri" panose="020F0502020204030204" pitchFamily="34" charset="0"/>
                <a:cs typeface="Times New Roman" panose="02020603050405020304" pitchFamily="18" charset="0"/>
              </a:rPr>
              <a:t>Επιμ</a:t>
            </a:r>
            <a:r>
              <a:rPr lang="el-GR" sz="1000" dirty="0">
                <a:latin typeface="+mj-lt"/>
                <a:ea typeface="Calibri" panose="020F0502020204030204" pitchFamily="34" charset="0"/>
                <a:cs typeface="Times New Roman" panose="02020603050405020304" pitchFamily="18" charset="0"/>
              </a:rPr>
              <a:t>. Μαρούδας Η., Νικολόπουλος Β. &amp; </a:t>
            </a:r>
            <a:r>
              <a:rPr lang="el-GR" sz="1000" dirty="0" err="1">
                <a:latin typeface="+mj-lt"/>
                <a:ea typeface="Calibri" panose="020F0502020204030204" pitchFamily="34" charset="0"/>
                <a:cs typeface="Times New Roman" panose="02020603050405020304" pitchFamily="18" charset="0"/>
              </a:rPr>
              <a:t>Ρέντζη</a:t>
            </a:r>
            <a:r>
              <a:rPr lang="el-GR" sz="1000" dirty="0">
                <a:latin typeface="+mj-lt"/>
                <a:ea typeface="Calibri" panose="020F0502020204030204" pitchFamily="34" charset="0"/>
                <a:cs typeface="Times New Roman" panose="02020603050405020304" pitchFamily="18" charset="0"/>
              </a:rPr>
              <a:t> Α.). Υ.ΠΑΙ.Θ.Α.: Ψηφιακή εφαρμογή https://stop-bullying.gov.gr  Πρόσβαση: 14.06.2024</a:t>
            </a:r>
          </a:p>
          <a:p>
            <a:pPr marL="450215" indent="-450215" algn="just">
              <a:lnSpc>
                <a:spcPct val="115000"/>
              </a:lnSpc>
              <a:spcAft>
                <a:spcPts val="0"/>
              </a:spcAft>
            </a:pPr>
            <a:r>
              <a:rPr lang="el-GR" sz="1000" dirty="0">
                <a:latin typeface="+mj-lt"/>
                <a:ea typeface="Calibri" panose="020F0502020204030204" pitchFamily="34" charset="0"/>
                <a:cs typeface="Times New Roman" panose="02020603050405020304" pitchFamily="18" charset="0"/>
              </a:rPr>
              <a:t>Αντωνίου Α.-Σ., </a:t>
            </a:r>
            <a:r>
              <a:rPr lang="el-GR" sz="1000" dirty="0" err="1">
                <a:latin typeface="+mj-lt"/>
                <a:ea typeface="Calibri" panose="020F0502020204030204" pitchFamily="34" charset="0"/>
                <a:cs typeface="Times New Roman" panose="02020603050405020304" pitchFamily="18" charset="0"/>
              </a:rPr>
              <a:t>Ασημόπουλος</a:t>
            </a:r>
            <a:r>
              <a:rPr lang="el-GR" sz="1000" dirty="0">
                <a:latin typeface="+mj-lt"/>
                <a:ea typeface="Calibri" panose="020F0502020204030204" pitchFamily="34" charset="0"/>
                <a:cs typeface="Times New Roman" panose="02020603050405020304" pitchFamily="18" charset="0"/>
              </a:rPr>
              <a:t> Χ., Γιαννοπούλου Ι., Γιαννούλης Γ., Κατσαρός Ι., Πάλλη Θ. &amp; </a:t>
            </a:r>
            <a:r>
              <a:rPr lang="el-GR" sz="1000" dirty="0" err="1">
                <a:latin typeface="+mj-lt"/>
                <a:ea typeface="Calibri" panose="020F0502020204030204" pitchFamily="34" charset="0"/>
                <a:cs typeface="Times New Roman" panose="02020603050405020304" pitchFamily="18" charset="0"/>
              </a:rPr>
              <a:t>Παπαστυλιανού</a:t>
            </a:r>
            <a:r>
              <a:rPr lang="el-GR" sz="1000" dirty="0">
                <a:latin typeface="+mj-lt"/>
                <a:ea typeface="Calibri" panose="020F0502020204030204" pitchFamily="34" charset="0"/>
                <a:cs typeface="Times New Roman" panose="02020603050405020304" pitchFamily="18" charset="0"/>
              </a:rPr>
              <a:t> Α. (2024). Πρωτόκολλο Πρόληψης Ενδοσχολικής Βίας και Εκφοβισμού (Ε.ΒΙ.Ε.). (</a:t>
            </a:r>
            <a:r>
              <a:rPr lang="el-GR" sz="1000" dirty="0" err="1">
                <a:latin typeface="+mj-lt"/>
                <a:ea typeface="Calibri" panose="020F0502020204030204" pitchFamily="34" charset="0"/>
                <a:cs typeface="Times New Roman" panose="02020603050405020304" pitchFamily="18" charset="0"/>
              </a:rPr>
              <a:t>Επιμ</a:t>
            </a:r>
            <a:r>
              <a:rPr lang="el-GR" sz="1000" dirty="0">
                <a:latin typeface="+mj-lt"/>
                <a:ea typeface="Calibri" panose="020F0502020204030204" pitchFamily="34" charset="0"/>
                <a:cs typeface="Times New Roman" panose="02020603050405020304" pitchFamily="18" charset="0"/>
              </a:rPr>
              <a:t>. Μαρούδας Η., Νικολόπουλος Β. &amp; </a:t>
            </a:r>
            <a:r>
              <a:rPr lang="el-GR" sz="1000" dirty="0" err="1">
                <a:latin typeface="+mj-lt"/>
                <a:ea typeface="Calibri" panose="020F0502020204030204" pitchFamily="34" charset="0"/>
                <a:cs typeface="Times New Roman" panose="02020603050405020304" pitchFamily="18" charset="0"/>
              </a:rPr>
              <a:t>Ρέντζη</a:t>
            </a:r>
            <a:r>
              <a:rPr lang="el-GR" sz="1000" dirty="0">
                <a:latin typeface="+mj-lt"/>
                <a:ea typeface="Calibri" panose="020F0502020204030204" pitchFamily="34" charset="0"/>
                <a:cs typeface="Times New Roman" panose="02020603050405020304" pitchFamily="18" charset="0"/>
              </a:rPr>
              <a:t> Α.). Υ.ΠΑΙ.Θ.Α.: Ψηφιακή εφαρμογή https://stop-bullying.gov.gr  Πρόσβαση: 14.06.2024</a:t>
            </a:r>
          </a:p>
          <a:p>
            <a:pPr marL="450215" indent="-450215" algn="just">
              <a:lnSpc>
                <a:spcPct val="115000"/>
              </a:lnSpc>
              <a:spcAft>
                <a:spcPts val="0"/>
              </a:spcAft>
            </a:pPr>
            <a:r>
              <a:rPr lang="el-GR" sz="1000" dirty="0">
                <a:latin typeface="+mj-lt"/>
                <a:ea typeface="Calibri" panose="020F0502020204030204" pitchFamily="34" charset="0"/>
                <a:cs typeface="Times New Roman" panose="02020603050405020304" pitchFamily="18" charset="0"/>
              </a:rPr>
              <a:t>Αντωνίου Α.-Σ., </a:t>
            </a:r>
            <a:r>
              <a:rPr lang="el-GR" sz="1000" dirty="0" err="1">
                <a:latin typeface="+mj-lt"/>
                <a:ea typeface="Calibri" panose="020F0502020204030204" pitchFamily="34" charset="0"/>
                <a:cs typeface="Times New Roman" panose="02020603050405020304" pitchFamily="18" charset="0"/>
              </a:rPr>
              <a:t>Ασημόπουλος</a:t>
            </a:r>
            <a:r>
              <a:rPr lang="el-GR" sz="1000" dirty="0">
                <a:latin typeface="+mj-lt"/>
                <a:ea typeface="Calibri" panose="020F0502020204030204" pitchFamily="34" charset="0"/>
                <a:cs typeface="Times New Roman" panose="02020603050405020304" pitchFamily="18" charset="0"/>
              </a:rPr>
              <a:t> Χ., Γιαννοπούλου Ι., Γιαννούλης Γ., Κατσαρός Ι., Πάλλη Θ. &amp; </a:t>
            </a:r>
            <a:r>
              <a:rPr lang="el-GR" sz="1000" dirty="0" err="1">
                <a:latin typeface="+mj-lt"/>
                <a:ea typeface="Calibri" panose="020F0502020204030204" pitchFamily="34" charset="0"/>
                <a:cs typeface="Times New Roman" panose="02020603050405020304" pitchFamily="18" charset="0"/>
              </a:rPr>
              <a:t>Παπαστυλιανού</a:t>
            </a:r>
            <a:r>
              <a:rPr lang="el-GR" sz="1000" dirty="0">
                <a:latin typeface="+mj-lt"/>
                <a:ea typeface="Calibri" panose="020F0502020204030204" pitchFamily="34" charset="0"/>
                <a:cs typeface="Times New Roman" panose="02020603050405020304" pitchFamily="18" charset="0"/>
              </a:rPr>
              <a:t> Α. (2024). Πρωτόκολλο Διαχείρισης Ενδοσχολικής Βίας και Εκφοβισμού (Ε.ΒΙ.Ε.). (</a:t>
            </a:r>
            <a:r>
              <a:rPr lang="el-GR" sz="1000" dirty="0" err="1">
                <a:latin typeface="+mj-lt"/>
                <a:ea typeface="Calibri" panose="020F0502020204030204" pitchFamily="34" charset="0"/>
                <a:cs typeface="Times New Roman" panose="02020603050405020304" pitchFamily="18" charset="0"/>
              </a:rPr>
              <a:t>Επιμ</a:t>
            </a:r>
            <a:r>
              <a:rPr lang="el-GR" sz="1000" dirty="0">
                <a:latin typeface="+mj-lt"/>
                <a:ea typeface="Calibri" panose="020F0502020204030204" pitchFamily="34" charset="0"/>
                <a:cs typeface="Times New Roman" panose="02020603050405020304" pitchFamily="18" charset="0"/>
              </a:rPr>
              <a:t>. Μαρούδας Η., Νικολόπουλος Β. &amp; </a:t>
            </a:r>
            <a:r>
              <a:rPr lang="el-GR" sz="1000" dirty="0" err="1">
                <a:latin typeface="+mj-lt"/>
                <a:ea typeface="Calibri" panose="020F0502020204030204" pitchFamily="34" charset="0"/>
                <a:cs typeface="Times New Roman" panose="02020603050405020304" pitchFamily="18" charset="0"/>
              </a:rPr>
              <a:t>Ρέντζη</a:t>
            </a:r>
            <a:r>
              <a:rPr lang="el-GR" sz="1000" dirty="0">
                <a:latin typeface="+mj-lt"/>
                <a:ea typeface="Calibri" panose="020F0502020204030204" pitchFamily="34" charset="0"/>
                <a:cs typeface="Times New Roman" panose="02020603050405020304" pitchFamily="18" charset="0"/>
              </a:rPr>
              <a:t> Α.). Υ.ΠΑΙ.Θ.Α.: Ψηφιακή εφαρμογή https://stop-bullying.gov.gr  Πρόσβαση: 14.06.2024</a:t>
            </a:r>
          </a:p>
          <a:p>
            <a:pPr marL="450215" indent="-450215" algn="just">
              <a:lnSpc>
                <a:spcPct val="115000"/>
              </a:lnSpc>
              <a:spcAft>
                <a:spcPts val="0"/>
              </a:spcAft>
            </a:pPr>
            <a:r>
              <a:rPr lang="el-GR" sz="1000" dirty="0" err="1">
                <a:latin typeface="+mj-lt"/>
                <a:ea typeface="Calibri" panose="020F0502020204030204" pitchFamily="34" charset="0"/>
                <a:cs typeface="Times New Roman" panose="02020603050405020304" pitchFamily="18" charset="0"/>
              </a:rPr>
              <a:t>Αρτινοπούλου</a:t>
            </a:r>
            <a:r>
              <a:rPr lang="el-GR" sz="1000" dirty="0">
                <a:latin typeface="+mj-lt"/>
                <a:ea typeface="Calibri" panose="020F0502020204030204" pitchFamily="34" charset="0"/>
                <a:cs typeface="Times New Roman" panose="02020603050405020304" pitchFamily="18" charset="0"/>
              </a:rPr>
              <a:t>, Β., </a:t>
            </a:r>
            <a:r>
              <a:rPr lang="el-GR" sz="1000" dirty="0" err="1">
                <a:latin typeface="+mj-lt"/>
                <a:ea typeface="Calibri" panose="020F0502020204030204" pitchFamily="34" charset="0"/>
                <a:cs typeface="Times New Roman" panose="02020603050405020304" pitchFamily="18" charset="0"/>
              </a:rPr>
              <a:t>Μπαμπάλης</a:t>
            </a:r>
            <a:r>
              <a:rPr lang="el-GR" sz="1000" dirty="0">
                <a:latin typeface="+mj-lt"/>
                <a:ea typeface="Calibri" panose="020F0502020204030204" pitchFamily="34" charset="0"/>
                <a:cs typeface="Times New Roman" panose="02020603050405020304" pitchFamily="18" charset="0"/>
              </a:rPr>
              <a:t> Θ., </a:t>
            </a:r>
            <a:r>
              <a:rPr lang="el-GR" sz="1000" dirty="0" err="1">
                <a:latin typeface="+mj-lt"/>
                <a:ea typeface="Calibri" panose="020F0502020204030204" pitchFamily="34" charset="0"/>
                <a:cs typeface="Times New Roman" panose="02020603050405020304" pitchFamily="18" charset="0"/>
              </a:rPr>
              <a:t>Τσώλη</a:t>
            </a:r>
            <a:r>
              <a:rPr lang="el-GR" sz="1000" dirty="0">
                <a:latin typeface="+mj-lt"/>
                <a:ea typeface="Calibri" panose="020F0502020204030204" pitchFamily="34" charset="0"/>
                <a:cs typeface="Times New Roman" panose="02020603050405020304" pitchFamily="18" charset="0"/>
              </a:rPr>
              <a:t>, Κ. &amp; Νικολόπουλος, Β. (2023). </a:t>
            </a:r>
            <a:r>
              <a:rPr lang="el-GR" sz="1000" i="1" dirty="0">
                <a:latin typeface="+mj-lt"/>
                <a:ea typeface="Calibri" panose="020F0502020204030204" pitchFamily="34" charset="0"/>
                <a:cs typeface="Times New Roman" panose="02020603050405020304" pitchFamily="18" charset="0"/>
              </a:rPr>
              <a:t>Σχολικός εκφοβισμός.</a:t>
            </a:r>
            <a:r>
              <a:rPr lang="el-GR" sz="1000" dirty="0">
                <a:latin typeface="+mj-lt"/>
                <a:ea typeface="Calibri" panose="020F0502020204030204" pitchFamily="34" charset="0"/>
                <a:cs typeface="Times New Roman" panose="02020603050405020304" pitchFamily="18" charset="0"/>
              </a:rPr>
              <a:t> </a:t>
            </a:r>
            <a:r>
              <a:rPr lang="el-GR" sz="1000" i="1" dirty="0">
                <a:latin typeface="+mj-lt"/>
                <a:ea typeface="Calibri" panose="020F0502020204030204" pitchFamily="34" charset="0"/>
                <a:cs typeface="Times New Roman" panose="02020603050405020304" pitchFamily="18" charset="0"/>
              </a:rPr>
              <a:t>Θεωρία, έρευνα και πρακτικές.</a:t>
            </a:r>
            <a:r>
              <a:rPr lang="el-GR" sz="1000" dirty="0">
                <a:latin typeface="+mj-lt"/>
                <a:ea typeface="Calibri" panose="020F0502020204030204" pitchFamily="34" charset="0"/>
                <a:cs typeface="Times New Roman" panose="02020603050405020304" pitchFamily="18" charset="0"/>
              </a:rPr>
              <a:t> Αθήνα: Διάδραση</a:t>
            </a:r>
          </a:p>
          <a:p>
            <a:pPr marL="450215" indent="-450215" algn="just">
              <a:lnSpc>
                <a:spcPct val="115000"/>
              </a:lnSpc>
              <a:spcAft>
                <a:spcPts val="0"/>
              </a:spcAft>
            </a:pPr>
            <a:r>
              <a:rPr lang="el-GR" sz="1000" dirty="0" err="1">
                <a:latin typeface="+mj-lt"/>
                <a:ea typeface="Calibri" panose="020F0502020204030204" pitchFamily="34" charset="0"/>
                <a:cs typeface="Times New Roman" panose="02020603050405020304" pitchFamily="18" charset="0"/>
              </a:rPr>
              <a:t>Βρύζας</a:t>
            </a:r>
            <a:r>
              <a:rPr lang="el-GR" sz="1000" dirty="0">
                <a:latin typeface="+mj-lt"/>
                <a:ea typeface="Calibri" panose="020F0502020204030204" pitchFamily="34" charset="0"/>
                <a:cs typeface="Times New Roman" panose="02020603050405020304" pitchFamily="18" charset="0"/>
              </a:rPr>
              <a:t>, </a:t>
            </a:r>
            <a:r>
              <a:rPr lang="en-US" sz="1000" dirty="0">
                <a:latin typeface="+mj-lt"/>
                <a:ea typeface="Calibri" panose="020F0502020204030204" pitchFamily="34" charset="0"/>
                <a:cs typeface="Times New Roman" panose="02020603050405020304" pitchFamily="18" charset="0"/>
              </a:rPr>
              <a:t>E</a:t>
            </a:r>
            <a:r>
              <a:rPr lang="el-GR" sz="1000" dirty="0">
                <a:latin typeface="+mj-lt"/>
                <a:ea typeface="Calibri" panose="020F0502020204030204" pitchFamily="34" charset="0"/>
                <a:cs typeface="Times New Roman" panose="02020603050405020304" pitchFamily="18" charset="0"/>
              </a:rPr>
              <a:t>. (2022). Έρευνα για τη σχολική βία και εκφοβισμό σε Δημοτικά Σχολεία της Επαρχίας Νέστου Καβάλας</a:t>
            </a:r>
            <a:r>
              <a:rPr lang="el-GR" sz="1000" i="1" dirty="0">
                <a:latin typeface="+mj-lt"/>
                <a:ea typeface="Calibri" panose="020F0502020204030204" pitchFamily="34" charset="0"/>
                <a:cs typeface="Times New Roman" panose="02020603050405020304" pitchFamily="18" charset="0"/>
              </a:rPr>
              <a:t>, </a:t>
            </a:r>
            <a:r>
              <a:rPr lang="el-GR" sz="1000" dirty="0">
                <a:latin typeface="+mj-lt"/>
                <a:ea typeface="Calibri" panose="020F0502020204030204" pitchFamily="34" charset="0"/>
                <a:cs typeface="Times New Roman" panose="02020603050405020304" pitchFamily="18" charset="0"/>
              </a:rPr>
              <a:t>στο</a:t>
            </a:r>
            <a:r>
              <a:rPr lang="el-GR" sz="1000" i="1" dirty="0">
                <a:latin typeface="+mj-lt"/>
                <a:ea typeface="Calibri" panose="020F0502020204030204" pitchFamily="34" charset="0"/>
                <a:cs typeface="Times New Roman" panose="02020603050405020304" pitchFamily="18" charset="0"/>
              </a:rPr>
              <a:t> Πρακτικά 3ου Πανελλήνιου Συνέδριου Διδακτικής, των Επιστημών μέσω Σύγχρονων Τεχνολογιών</a:t>
            </a:r>
            <a:r>
              <a:rPr lang="el-GR" sz="1000" dirty="0">
                <a:latin typeface="+mj-lt"/>
                <a:ea typeface="Calibri" panose="020F0502020204030204" pitchFamily="34" charset="0"/>
                <a:cs typeface="Times New Roman" panose="02020603050405020304" pitchFamily="18" charset="0"/>
              </a:rPr>
              <a:t>, 8 – 10 Απριλίου 2022, σελ. 32-41.</a:t>
            </a:r>
          </a:p>
          <a:p>
            <a:pPr marL="450215" indent="-450215" algn="just">
              <a:lnSpc>
                <a:spcPct val="115000"/>
              </a:lnSpc>
              <a:spcAft>
                <a:spcPts val="0"/>
              </a:spcAft>
            </a:pPr>
            <a:r>
              <a:rPr lang="el-GR" sz="1000" dirty="0" err="1">
                <a:latin typeface="+mj-lt"/>
                <a:ea typeface="Calibri" panose="020F0502020204030204" pitchFamily="34" charset="0"/>
                <a:cs typeface="Times New Roman" panose="02020603050405020304" pitchFamily="18" charset="0"/>
              </a:rPr>
              <a:t>Γαλανάκη</a:t>
            </a:r>
            <a:r>
              <a:rPr lang="el-GR" sz="1000" dirty="0">
                <a:latin typeface="+mj-lt"/>
                <a:ea typeface="Calibri" panose="020F0502020204030204" pitchFamily="34" charset="0"/>
                <a:cs typeface="Times New Roman" panose="02020603050405020304" pitchFamily="18" charset="0"/>
              </a:rPr>
              <a:t>, Ε. (2010α). Σχολικός εκφοβισμός: Πόσο αποτελεσματικές είναι οι παρεμβάσεις; Πρακτικά του Ελληνικού Ινστιτούτου Εφαρμοσμένης Παιδαγωγικής και Εκπαίδευσης (ΕΛΛ.Ι.Ε.Π.ΕΚ.), 5ο Πανελλήνιο Συνέδριο με θέμα «Μαθαίνω πώς να μαθαίνω», 7–9 Μαΐου 2010. </a:t>
            </a:r>
          </a:p>
          <a:p>
            <a:pPr marL="450215" indent="-450215" algn="just">
              <a:lnSpc>
                <a:spcPct val="115000"/>
              </a:lnSpc>
              <a:spcAft>
                <a:spcPts val="0"/>
              </a:spcAft>
            </a:pPr>
            <a:r>
              <a:rPr lang="el-GR" sz="1000" dirty="0" err="1">
                <a:latin typeface="+mj-lt"/>
                <a:ea typeface="Calibri" panose="020F0502020204030204" pitchFamily="34" charset="0"/>
                <a:cs typeface="Times New Roman" panose="02020603050405020304" pitchFamily="18" charset="0"/>
              </a:rPr>
              <a:t>Γαλανάκη</a:t>
            </a:r>
            <a:r>
              <a:rPr lang="el-GR" sz="1000" dirty="0">
                <a:latin typeface="+mj-lt"/>
                <a:ea typeface="Calibri" panose="020F0502020204030204" pitchFamily="34" charset="0"/>
                <a:cs typeface="Times New Roman" panose="02020603050405020304" pitchFamily="18" charset="0"/>
              </a:rPr>
              <a:t>, Ε. (2010β). Βέλτιστες Πρακτικές για την Αντιμετώπιση του Σχολικού Εκφοβισμού: Τι Δείχνει η Σύγχρονη Έρευνα. Στον συλλογικό τόμο: </a:t>
            </a:r>
            <a:r>
              <a:rPr lang="el-GR" sz="1000" i="1" dirty="0">
                <a:latin typeface="+mj-lt"/>
                <a:ea typeface="Calibri" panose="020F0502020204030204" pitchFamily="34" charset="0"/>
                <a:cs typeface="Times New Roman" panose="02020603050405020304" pitchFamily="18" charset="0"/>
              </a:rPr>
              <a:t>Η Ειδική Αγωγή Αφετηρία Εξελίξεων στην Επιστήμη και στην Πράξη</a:t>
            </a:r>
            <a:r>
              <a:rPr lang="el-GR" sz="1000" dirty="0">
                <a:latin typeface="+mj-lt"/>
                <a:ea typeface="Calibri" panose="020F0502020204030204" pitchFamily="34" charset="0"/>
                <a:cs typeface="Times New Roman" panose="02020603050405020304" pitchFamily="18" charset="0"/>
              </a:rPr>
              <a:t>. Αθήνα: Γρηγόρης (43–57).</a:t>
            </a:r>
          </a:p>
          <a:p>
            <a:pPr marL="450215" indent="-450215" algn="just">
              <a:lnSpc>
                <a:spcPct val="115000"/>
              </a:lnSpc>
              <a:spcAft>
                <a:spcPts val="0"/>
              </a:spcAft>
            </a:pPr>
            <a:r>
              <a:rPr lang="el-GR" sz="1000" dirty="0" err="1">
                <a:latin typeface="+mj-lt"/>
                <a:ea typeface="Calibri" panose="020F0502020204030204" pitchFamily="34" charset="0"/>
                <a:cs typeface="Times New Roman" panose="02020603050405020304" pitchFamily="18" charset="0"/>
              </a:rPr>
              <a:t>Γελαστοπούλου</a:t>
            </a:r>
            <a:r>
              <a:rPr lang="el-GR" sz="1000" dirty="0">
                <a:latin typeface="+mj-lt"/>
                <a:ea typeface="Calibri" panose="020F0502020204030204" pitchFamily="34" charset="0"/>
                <a:cs typeface="Times New Roman" panose="02020603050405020304" pitchFamily="18" charset="0"/>
              </a:rPr>
              <a:t>, Μ. , </a:t>
            </a:r>
            <a:r>
              <a:rPr lang="el-GR" sz="1000" dirty="0" err="1">
                <a:latin typeface="+mj-lt"/>
                <a:ea typeface="Calibri" panose="020F0502020204030204" pitchFamily="34" charset="0"/>
                <a:cs typeface="Times New Roman" panose="02020603050405020304" pitchFamily="18" charset="0"/>
              </a:rPr>
              <a:t>Καλογρίδη</a:t>
            </a:r>
            <a:r>
              <a:rPr lang="el-GR" sz="1000" dirty="0">
                <a:latin typeface="+mj-lt"/>
                <a:ea typeface="Calibri" panose="020F0502020204030204" pitchFamily="34" charset="0"/>
                <a:cs typeface="Times New Roman" panose="02020603050405020304" pitchFamily="18" charset="0"/>
              </a:rPr>
              <a:t>, Β., </a:t>
            </a:r>
            <a:r>
              <a:rPr lang="el-GR" sz="1000" dirty="0" err="1">
                <a:latin typeface="+mj-lt"/>
                <a:ea typeface="Calibri" panose="020F0502020204030204" pitchFamily="34" charset="0"/>
                <a:cs typeface="Times New Roman" panose="02020603050405020304" pitchFamily="18" charset="0"/>
              </a:rPr>
              <a:t>Παπαμιχαλοπούλου</a:t>
            </a:r>
            <a:r>
              <a:rPr lang="el-GR" sz="1000" dirty="0">
                <a:latin typeface="+mj-lt"/>
                <a:ea typeface="Calibri" panose="020F0502020204030204" pitchFamily="34" charset="0"/>
                <a:cs typeface="Times New Roman" panose="02020603050405020304" pitchFamily="18" charset="0"/>
              </a:rPr>
              <a:t>, Έ., </a:t>
            </a:r>
            <a:r>
              <a:rPr lang="el-GR" sz="1000" dirty="0" err="1">
                <a:latin typeface="+mj-lt"/>
                <a:ea typeface="Calibri" panose="020F0502020204030204" pitchFamily="34" charset="0"/>
                <a:cs typeface="Times New Roman" panose="02020603050405020304" pitchFamily="18" charset="0"/>
              </a:rPr>
              <a:t>Βγαγκές</a:t>
            </a:r>
            <a:r>
              <a:rPr lang="el-GR" sz="1000" dirty="0">
                <a:latin typeface="+mj-lt"/>
                <a:ea typeface="Calibri" panose="020F0502020204030204" pitchFamily="34" charset="0"/>
                <a:cs typeface="Times New Roman" panose="02020603050405020304" pitchFamily="18" charset="0"/>
              </a:rPr>
              <a:t>, Σ. &amp; </a:t>
            </a:r>
            <a:r>
              <a:rPr lang="el-GR" sz="1000" dirty="0" err="1">
                <a:latin typeface="+mj-lt"/>
                <a:ea typeface="Calibri" panose="020F0502020204030204" pitchFamily="34" charset="0"/>
                <a:cs typeface="Times New Roman" panose="02020603050405020304" pitchFamily="18" charset="0"/>
              </a:rPr>
              <a:t>Τσαφταρίδης</a:t>
            </a:r>
            <a:r>
              <a:rPr lang="el-GR" sz="1000" dirty="0">
                <a:latin typeface="+mj-lt"/>
                <a:ea typeface="Calibri" panose="020F0502020204030204" pitchFamily="34" charset="0"/>
                <a:cs typeface="Times New Roman" panose="02020603050405020304" pitchFamily="18" charset="0"/>
              </a:rPr>
              <a:t>, Ν. (2020) </a:t>
            </a:r>
            <a:r>
              <a:rPr lang="el-GR" sz="1000" i="1" dirty="0">
                <a:latin typeface="+mj-lt"/>
                <a:ea typeface="Calibri" panose="020F0502020204030204" pitchFamily="34" charset="0"/>
                <a:cs typeface="Times New Roman" panose="02020603050405020304" pitchFamily="18" charset="0"/>
              </a:rPr>
              <a:t>«Οδηγός εκπαιδευτικού για την ευαισθητοποίηση σε θέματα αποδοχής της αναπηρίας και της διαφορετικότητας και την ανάπτυξη ενταξιακής κουλτούρας στο σχολείο».</a:t>
            </a:r>
            <a:r>
              <a:rPr lang="el-GR" sz="1000" dirty="0">
                <a:latin typeface="+mj-lt"/>
                <a:ea typeface="Calibri" panose="020F0502020204030204" pitchFamily="34" charset="0"/>
                <a:cs typeface="Times New Roman" panose="02020603050405020304" pitchFamily="18" charset="0"/>
              </a:rPr>
              <a:t> Αθήνα: ΙΤΥΕ-ΔΙΟΦΑΝΤΟΣ/</a:t>
            </a:r>
            <a:r>
              <a:rPr lang="en-US" sz="1000" dirty="0">
                <a:latin typeface="+mj-lt"/>
                <a:ea typeface="Calibri" panose="020F0502020204030204" pitchFamily="34" charset="0"/>
                <a:cs typeface="Times New Roman" panose="02020603050405020304" pitchFamily="18" charset="0"/>
              </a:rPr>
              <a:t>IEP</a:t>
            </a:r>
            <a:r>
              <a:rPr lang="el-GR" sz="1000" dirty="0">
                <a:latin typeface="+mj-lt"/>
                <a:ea typeface="Calibri" panose="020F0502020204030204" pitchFamily="34" charset="0"/>
                <a:cs typeface="Times New Roman" panose="02020603050405020304" pitchFamily="18" charset="0"/>
              </a:rPr>
              <a:t>/ΥΠΑΙΘ. </a:t>
            </a:r>
            <a:r>
              <a:rPr lang="en-US" sz="1000" dirty="0">
                <a:latin typeface="+mj-lt"/>
                <a:ea typeface="Calibri" panose="020F0502020204030204" pitchFamily="34" charset="0"/>
                <a:cs typeface="Times New Roman" panose="02020603050405020304" pitchFamily="18" charset="0"/>
              </a:rPr>
              <a:t>ISBN</a:t>
            </a:r>
            <a:r>
              <a:rPr lang="el-GR" sz="1000" dirty="0">
                <a:latin typeface="+mj-lt"/>
                <a:ea typeface="Calibri" panose="020F0502020204030204" pitchFamily="34" charset="0"/>
                <a:cs typeface="Times New Roman" panose="02020603050405020304" pitchFamily="18" charset="0"/>
              </a:rPr>
              <a:t>: 978-960-06-6239-9 Διαθέσιμο στο: </a:t>
            </a:r>
            <a:r>
              <a:rPr lang="el-GR" sz="1000" u="sng" dirty="0">
                <a:solidFill>
                  <a:srgbClr val="0563C1"/>
                </a:solidFill>
                <a:latin typeface="+mj-lt"/>
                <a:ea typeface="Calibri" panose="020F0502020204030204" pitchFamily="34" charset="0"/>
                <a:cs typeface="Times New Roman" panose="02020603050405020304" pitchFamily="18" charset="0"/>
                <a:hlinkClick r:id="rId2"/>
              </a:rPr>
              <a:t>http://prosvasimo.iep.edu.gr/docs/pdf/odhgos_paramythia_apodoxh_diaforetikothtas/Odigos_Apodoxi_Diaforetikotitas.pdf</a:t>
            </a:r>
            <a:r>
              <a:rPr lang="el-GR" sz="1000" dirty="0">
                <a:latin typeface="+mj-lt"/>
                <a:ea typeface="Calibri" panose="020F0502020204030204" pitchFamily="34" charset="0"/>
                <a:cs typeface="Times New Roman" panose="02020603050405020304" pitchFamily="18" charset="0"/>
              </a:rPr>
              <a:t> </a:t>
            </a:r>
          </a:p>
          <a:p>
            <a:pPr marL="450215" indent="-450215" algn="just">
              <a:lnSpc>
                <a:spcPct val="115000"/>
              </a:lnSpc>
              <a:spcAft>
                <a:spcPts val="0"/>
              </a:spcAft>
            </a:pPr>
            <a:r>
              <a:rPr lang="el-GR" sz="1000" dirty="0" err="1">
                <a:latin typeface="+mj-lt"/>
                <a:ea typeface="Calibri" panose="020F0502020204030204" pitchFamily="34" charset="0"/>
                <a:cs typeface="Times New Roman" panose="02020603050405020304" pitchFamily="18" charset="0"/>
              </a:rPr>
              <a:t>Γελαστοπούλου</a:t>
            </a:r>
            <a:r>
              <a:rPr lang="el-GR" sz="1000" b="1" dirty="0">
                <a:latin typeface="+mj-lt"/>
                <a:ea typeface="Calibri" panose="020F0502020204030204" pitchFamily="34" charset="0"/>
                <a:cs typeface="Times New Roman" panose="02020603050405020304" pitchFamily="18" charset="0"/>
              </a:rPr>
              <a:t>,</a:t>
            </a:r>
            <a:r>
              <a:rPr lang="el-GR" sz="1000" dirty="0">
                <a:latin typeface="+mj-lt"/>
                <a:ea typeface="Calibri" panose="020F0502020204030204" pitchFamily="34" charset="0"/>
                <a:cs typeface="Times New Roman" panose="02020603050405020304" pitchFamily="18" charset="0"/>
              </a:rPr>
              <a:t> Μ. &amp; </a:t>
            </a:r>
            <a:r>
              <a:rPr lang="el-GR" sz="1000" dirty="0" err="1">
                <a:latin typeface="+mj-lt"/>
                <a:ea typeface="Calibri" panose="020F0502020204030204" pitchFamily="34" charset="0"/>
                <a:cs typeface="Times New Roman" panose="02020603050405020304" pitchFamily="18" charset="0"/>
              </a:rPr>
              <a:t>Παπαμιχαλοπούλου</a:t>
            </a:r>
            <a:r>
              <a:rPr lang="el-GR" sz="1000" dirty="0">
                <a:latin typeface="+mj-lt"/>
                <a:ea typeface="Calibri" panose="020F0502020204030204" pitchFamily="34" charset="0"/>
                <a:cs typeface="Times New Roman" panose="02020603050405020304" pitchFamily="18" charset="0"/>
              </a:rPr>
              <a:t>,  Ε. (2020). «</a:t>
            </a:r>
            <a:r>
              <a:rPr lang="el-GR" sz="1000" i="1" dirty="0" err="1">
                <a:latin typeface="+mj-lt"/>
                <a:ea typeface="Calibri" panose="020F0502020204030204" pitchFamily="34" charset="0"/>
                <a:cs typeface="Times New Roman" panose="02020603050405020304" pitchFamily="18" charset="0"/>
              </a:rPr>
              <a:t>Oδηγός</a:t>
            </a:r>
            <a:r>
              <a:rPr lang="el-GR" sz="1000" i="1" dirty="0">
                <a:latin typeface="+mj-lt"/>
                <a:ea typeface="Calibri" panose="020F0502020204030204" pitchFamily="34" charset="0"/>
                <a:cs typeface="Times New Roman" panose="02020603050405020304" pitchFamily="18" charset="0"/>
              </a:rPr>
              <a:t> εκπαιδευτικού για την ανάπτυξη κοινωνικών, συναισθηματικών δεξιοτήτων, δεξιοτήτων ζωής και αυτόνομης διαβίωσης για μαθητές με αναπηρία μέσω Κοινωνικών Ιστοριών».</a:t>
            </a:r>
            <a:r>
              <a:rPr lang="el-GR" sz="1000" dirty="0">
                <a:latin typeface="+mj-lt"/>
                <a:ea typeface="Calibri" panose="020F0502020204030204" pitchFamily="34" charset="0"/>
                <a:cs typeface="Times New Roman" panose="02020603050405020304" pitchFamily="18" charset="0"/>
              </a:rPr>
              <a:t> Αθήνα</a:t>
            </a:r>
            <a:r>
              <a:rPr lang="en-US" sz="1000" dirty="0">
                <a:latin typeface="+mj-lt"/>
                <a:ea typeface="Calibri" panose="020F0502020204030204" pitchFamily="34" charset="0"/>
                <a:cs typeface="Times New Roman" panose="02020603050405020304" pitchFamily="18" charset="0"/>
              </a:rPr>
              <a:t>: </a:t>
            </a:r>
            <a:r>
              <a:rPr lang="el-GR" sz="1000" dirty="0">
                <a:latin typeface="+mj-lt"/>
                <a:ea typeface="Calibri" panose="020F0502020204030204" pitchFamily="34" charset="0"/>
                <a:cs typeface="Times New Roman" panose="02020603050405020304" pitchFamily="18" charset="0"/>
              </a:rPr>
              <a:t>ΙΤΥΕ</a:t>
            </a:r>
            <a:r>
              <a:rPr lang="en-US" sz="1000" dirty="0">
                <a:latin typeface="+mj-lt"/>
                <a:ea typeface="Calibri" panose="020F0502020204030204" pitchFamily="34" charset="0"/>
                <a:cs typeface="Times New Roman" panose="02020603050405020304" pitchFamily="18" charset="0"/>
              </a:rPr>
              <a:t>-</a:t>
            </a:r>
            <a:r>
              <a:rPr lang="el-GR" sz="1000" dirty="0">
                <a:latin typeface="+mj-lt"/>
                <a:ea typeface="Calibri" panose="020F0502020204030204" pitchFamily="34" charset="0"/>
                <a:cs typeface="Times New Roman" panose="02020603050405020304" pitchFamily="18" charset="0"/>
              </a:rPr>
              <a:t>ΔΙΟΦΑΝΤΟΣ</a:t>
            </a:r>
            <a:r>
              <a:rPr lang="en-US" sz="1000" dirty="0">
                <a:latin typeface="+mj-lt"/>
                <a:ea typeface="Calibri" panose="020F0502020204030204" pitchFamily="34" charset="0"/>
                <a:cs typeface="Times New Roman" panose="02020603050405020304" pitchFamily="18" charset="0"/>
              </a:rPr>
              <a:t>/IEP/</a:t>
            </a:r>
            <a:r>
              <a:rPr lang="el-GR" sz="1000" dirty="0">
                <a:latin typeface="+mj-lt"/>
                <a:ea typeface="Calibri" panose="020F0502020204030204" pitchFamily="34" charset="0"/>
                <a:cs typeface="Times New Roman" panose="02020603050405020304" pitchFamily="18" charset="0"/>
              </a:rPr>
              <a:t>ΥΠΑΙΘ</a:t>
            </a:r>
            <a:r>
              <a:rPr lang="en-US" sz="1000" dirty="0">
                <a:latin typeface="+mj-lt"/>
                <a:ea typeface="Calibri" panose="020F0502020204030204" pitchFamily="34" charset="0"/>
                <a:cs typeface="Times New Roman" panose="02020603050405020304" pitchFamily="18" charset="0"/>
              </a:rPr>
              <a:t>. ISBN: 978-960-06-6252-8 </a:t>
            </a:r>
            <a:r>
              <a:rPr lang="el-GR" sz="1000" dirty="0">
                <a:latin typeface="+mj-lt"/>
                <a:ea typeface="Calibri" panose="020F0502020204030204" pitchFamily="34" charset="0"/>
                <a:cs typeface="Times New Roman" panose="02020603050405020304" pitchFamily="18" charset="0"/>
              </a:rPr>
              <a:t>Διαθέσιμο στο</a:t>
            </a:r>
            <a:r>
              <a:rPr lang="en-US" sz="1000" dirty="0">
                <a:latin typeface="+mj-lt"/>
                <a:ea typeface="Calibri" panose="020F0502020204030204" pitchFamily="34" charset="0"/>
                <a:cs typeface="Times New Roman" panose="02020603050405020304" pitchFamily="18" charset="0"/>
              </a:rPr>
              <a:t>:  </a:t>
            </a:r>
            <a:r>
              <a:rPr lang="en-US" sz="1000" u="sng" dirty="0">
                <a:solidFill>
                  <a:srgbClr val="0563C1"/>
                </a:solidFill>
                <a:latin typeface="+mj-lt"/>
                <a:ea typeface="Calibri" panose="020F0502020204030204" pitchFamily="34" charset="0"/>
                <a:cs typeface="Times New Roman" panose="02020603050405020304" pitchFamily="18" charset="0"/>
                <a:hlinkClick r:id="rId3"/>
              </a:rPr>
              <a:t>http://prosvasimo.iep.edu.gr/docs/pdf/KI/</a:t>
            </a:r>
            <a:r>
              <a:rPr lang="en-US" sz="1000" dirty="0">
                <a:latin typeface="+mj-lt"/>
                <a:ea typeface="Calibri" panose="020F0502020204030204" pitchFamily="34" charset="0"/>
                <a:cs typeface="Times New Roman" panose="02020603050405020304" pitchFamily="18" charset="0"/>
              </a:rPr>
              <a:t> %CE%9F%CE%94%CE%97%CE%93%CE%9F%CE%A3%20%CE%95%CE%9A%CE%A0%CE%91%CE%99%CE%94%CE%95%CE%A5%CE%A4%CE%99%CE%9A%CE%9F%CE%A5%20%CE%9A%CE%99.pdf  </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l-GR" sz="1000" dirty="0" err="1">
                <a:latin typeface="+mj-lt"/>
                <a:ea typeface="Calibri" panose="020F0502020204030204" pitchFamily="34" charset="0"/>
                <a:cs typeface="Times New Roman" panose="02020603050405020304" pitchFamily="18" charset="0"/>
              </a:rPr>
              <a:t>Ζερέ</a:t>
            </a:r>
            <a:r>
              <a:rPr lang="el-GR" sz="1000" dirty="0">
                <a:latin typeface="+mj-lt"/>
                <a:ea typeface="Calibri" panose="020F0502020204030204" pitchFamily="34" charset="0"/>
                <a:cs typeface="Times New Roman" panose="02020603050405020304" pitchFamily="18" charset="0"/>
              </a:rPr>
              <a:t>, Ε.  (2022). Ενδοοικογενειακή βία και Εκπαίδευση: Ο λόγος των Εκπαιδευτικών στην Πρωτοβάθμια Εκπαίδευση, στο</a:t>
            </a:r>
            <a:r>
              <a:rPr lang="el-GR" sz="1000" i="1" dirty="0">
                <a:latin typeface="+mj-lt"/>
                <a:ea typeface="Calibri" panose="020F0502020204030204" pitchFamily="34" charset="0"/>
                <a:cs typeface="Times New Roman" panose="02020603050405020304" pitchFamily="18" charset="0"/>
              </a:rPr>
              <a:t> Πρακτικά 3ου Πανελλήνιου Συνέδριου Διδακτικής, των Επιστημών μέσω Σύγχρονων Τεχνολογιών</a:t>
            </a:r>
            <a:r>
              <a:rPr lang="el-GR" sz="1000" dirty="0">
                <a:latin typeface="+mj-lt"/>
                <a:ea typeface="Calibri" panose="020F0502020204030204" pitchFamily="34" charset="0"/>
                <a:cs typeface="Times New Roman" panose="02020603050405020304" pitchFamily="18" charset="0"/>
              </a:rPr>
              <a:t>, 8 – 10 Απριλίου 2022, σελ. 180-193.</a:t>
            </a:r>
          </a:p>
          <a:p>
            <a:pPr marL="450215" indent="-450215" algn="just">
              <a:lnSpc>
                <a:spcPct val="115000"/>
              </a:lnSpc>
              <a:spcAft>
                <a:spcPts val="0"/>
              </a:spcAft>
            </a:pPr>
            <a:r>
              <a:rPr lang="el-GR" sz="1000" dirty="0">
                <a:latin typeface="+mj-lt"/>
                <a:ea typeface="Calibri" panose="020F0502020204030204" pitchFamily="34" charset="0"/>
                <a:cs typeface="Times New Roman" panose="02020603050405020304" pitchFamily="18" charset="0"/>
              </a:rPr>
              <a:t>Κατσαντώνης Ι. Γ., Ασημακοπούλου Ε., &amp; </a:t>
            </a:r>
            <a:r>
              <a:rPr lang="el-GR" sz="1000" dirty="0" err="1">
                <a:latin typeface="+mj-lt"/>
                <a:ea typeface="Calibri" panose="020F0502020204030204" pitchFamily="34" charset="0"/>
                <a:cs typeface="Times New Roman" panose="02020603050405020304" pitchFamily="18" charset="0"/>
              </a:rPr>
              <a:t>Φρούντα</a:t>
            </a:r>
            <a:r>
              <a:rPr lang="el-GR" sz="1000" dirty="0">
                <a:latin typeface="+mj-lt"/>
                <a:ea typeface="Calibri" panose="020F0502020204030204" pitchFamily="34" charset="0"/>
                <a:cs typeface="Times New Roman" panose="02020603050405020304" pitchFamily="18" charset="0"/>
              </a:rPr>
              <a:t> Μ. (2021). Ο ρόλος του υποστηρικτικού πλαισίου στην ανάπτυξη του σχολικού εκφοβισμού: Μία </a:t>
            </a:r>
            <a:r>
              <a:rPr lang="el-GR" sz="1000" dirty="0" err="1">
                <a:latin typeface="+mj-lt"/>
                <a:ea typeface="Calibri" panose="020F0502020204030204" pitchFamily="34" charset="0"/>
                <a:cs typeface="Times New Roman" panose="02020603050405020304" pitchFamily="18" charset="0"/>
              </a:rPr>
              <a:t>οικοσυστημική</a:t>
            </a:r>
            <a:r>
              <a:rPr lang="el-GR" sz="1000" dirty="0">
                <a:latin typeface="+mj-lt"/>
                <a:ea typeface="Calibri" panose="020F0502020204030204" pitchFamily="34" charset="0"/>
                <a:cs typeface="Times New Roman" panose="02020603050405020304" pitchFamily="18" charset="0"/>
              </a:rPr>
              <a:t> προσέγγιση. </a:t>
            </a:r>
            <a:r>
              <a:rPr lang="el-GR" sz="1000" i="1" dirty="0">
                <a:latin typeface="+mj-lt"/>
                <a:ea typeface="Calibri" panose="020F0502020204030204" pitchFamily="34" charset="0"/>
                <a:cs typeface="Times New Roman" panose="02020603050405020304" pitchFamily="18" charset="0"/>
              </a:rPr>
              <a:t>Έρευνα στην Εκπαίδευση</a:t>
            </a:r>
            <a:r>
              <a:rPr lang="el-GR" sz="1000" dirty="0">
                <a:latin typeface="+mj-lt"/>
                <a:ea typeface="Calibri" panose="020F0502020204030204" pitchFamily="34" charset="0"/>
                <a:cs typeface="Times New Roman" panose="02020603050405020304" pitchFamily="18" charset="0"/>
              </a:rPr>
              <a:t>, 10(1), 52–64. </a:t>
            </a:r>
            <a:r>
              <a:rPr lang="en-US" sz="1000" u="sng" dirty="0">
                <a:solidFill>
                  <a:srgbClr val="0563C1"/>
                </a:solidFill>
                <a:latin typeface="+mj-lt"/>
                <a:ea typeface="Calibri" panose="020F0502020204030204" pitchFamily="34" charset="0"/>
                <a:cs typeface="Times New Roman" panose="02020603050405020304" pitchFamily="18" charset="0"/>
                <a:hlinkClick r:id="rId4"/>
              </a:rPr>
              <a:t>https</a:t>
            </a:r>
            <a:r>
              <a:rPr lang="el-GR" sz="1000" u="sng" dirty="0">
                <a:solidFill>
                  <a:srgbClr val="0563C1"/>
                </a:solidFill>
                <a:latin typeface="+mj-lt"/>
                <a:ea typeface="Calibri" panose="020F0502020204030204" pitchFamily="34" charset="0"/>
                <a:cs typeface="Times New Roman" panose="02020603050405020304" pitchFamily="18" charset="0"/>
                <a:hlinkClick r:id="rId4"/>
              </a:rPr>
              <a:t>://</a:t>
            </a:r>
            <a:r>
              <a:rPr lang="en-US" sz="1000" u="sng" dirty="0" err="1">
                <a:solidFill>
                  <a:srgbClr val="0563C1"/>
                </a:solidFill>
                <a:latin typeface="+mj-lt"/>
                <a:ea typeface="Calibri" panose="020F0502020204030204" pitchFamily="34" charset="0"/>
                <a:cs typeface="Times New Roman" panose="02020603050405020304" pitchFamily="18" charset="0"/>
                <a:hlinkClick r:id="rId4"/>
              </a:rPr>
              <a:t>doi</a:t>
            </a:r>
            <a:r>
              <a:rPr lang="el-GR" sz="1000" u="sng" dirty="0">
                <a:solidFill>
                  <a:srgbClr val="0563C1"/>
                </a:solidFill>
                <a:latin typeface="+mj-lt"/>
                <a:ea typeface="Calibri" panose="020F0502020204030204" pitchFamily="34" charset="0"/>
                <a:cs typeface="Times New Roman" panose="02020603050405020304" pitchFamily="18" charset="0"/>
                <a:hlinkClick r:id="rId4"/>
              </a:rPr>
              <a:t>.</a:t>
            </a:r>
            <a:r>
              <a:rPr lang="en-US" sz="1000" u="sng" dirty="0">
                <a:solidFill>
                  <a:srgbClr val="0563C1"/>
                </a:solidFill>
                <a:latin typeface="+mj-lt"/>
                <a:ea typeface="Calibri" panose="020F0502020204030204" pitchFamily="34" charset="0"/>
                <a:cs typeface="Times New Roman" panose="02020603050405020304" pitchFamily="18" charset="0"/>
                <a:hlinkClick r:id="rId4"/>
              </a:rPr>
              <a:t>org</a:t>
            </a:r>
            <a:r>
              <a:rPr lang="el-GR" sz="1000" u="sng" dirty="0">
                <a:solidFill>
                  <a:srgbClr val="0563C1"/>
                </a:solidFill>
                <a:latin typeface="+mj-lt"/>
                <a:ea typeface="Calibri" panose="020F0502020204030204" pitchFamily="34" charset="0"/>
                <a:cs typeface="Times New Roman" panose="02020603050405020304" pitchFamily="18" charset="0"/>
                <a:hlinkClick r:id="rId4"/>
              </a:rPr>
              <a:t>/10.12681/</a:t>
            </a:r>
            <a:r>
              <a:rPr lang="en-US" sz="1000" u="sng" dirty="0" err="1">
                <a:solidFill>
                  <a:srgbClr val="0563C1"/>
                </a:solidFill>
                <a:latin typeface="+mj-lt"/>
                <a:ea typeface="Calibri" panose="020F0502020204030204" pitchFamily="34" charset="0"/>
                <a:cs typeface="Times New Roman" panose="02020603050405020304" pitchFamily="18" charset="0"/>
                <a:hlinkClick r:id="rId4"/>
              </a:rPr>
              <a:t>hjre</a:t>
            </a:r>
            <a:r>
              <a:rPr lang="el-GR" sz="1000" u="sng" dirty="0">
                <a:solidFill>
                  <a:srgbClr val="0563C1"/>
                </a:solidFill>
                <a:latin typeface="+mj-lt"/>
                <a:ea typeface="Calibri" panose="020F0502020204030204" pitchFamily="34" charset="0"/>
                <a:cs typeface="Times New Roman" panose="02020603050405020304" pitchFamily="18" charset="0"/>
                <a:hlinkClick r:id="rId4"/>
              </a:rPr>
              <a:t>.25998</a:t>
            </a:r>
            <a:endParaRPr lang="el-GR" sz="1000" dirty="0">
              <a:latin typeface="+mj-lt"/>
              <a:ea typeface="Calibri" panose="020F0502020204030204" pitchFamily="34" charset="0"/>
              <a:cs typeface="Times New Roman" panose="02020603050405020304" pitchFamily="18" charset="0"/>
            </a:endParaRPr>
          </a:p>
          <a:p>
            <a:pPr marL="450215" indent="-450215" algn="just">
              <a:lnSpc>
                <a:spcPct val="115000"/>
              </a:lnSpc>
              <a:spcAft>
                <a:spcPts val="0"/>
              </a:spcAft>
            </a:pPr>
            <a:r>
              <a:rPr lang="el-GR" sz="1000" dirty="0">
                <a:latin typeface="+mj-lt"/>
                <a:ea typeface="Calibri" panose="020F0502020204030204" pitchFamily="34" charset="0"/>
                <a:cs typeface="Times New Roman" panose="02020603050405020304" pitchFamily="18" charset="0"/>
              </a:rPr>
              <a:t>Λαμπρινού, Γ., Ελευθερίου, Ε., Γαβριηλίδου, Ε., Φαίδωνος, Π., Χατζησάββα, Χ. &amp; Χαρίτου, Χ. (2018). </a:t>
            </a:r>
            <a:r>
              <a:rPr lang="el-GR" sz="1000" i="1" dirty="0">
                <a:latin typeface="+mj-lt"/>
                <a:ea typeface="Calibri" panose="020F0502020204030204" pitchFamily="34" charset="0"/>
                <a:cs typeface="Times New Roman" panose="02020603050405020304" pitchFamily="18" charset="0"/>
              </a:rPr>
              <a:t>«Προσεγγίσεις Διαχείρισης του Σχολικού Εκφοβισμού». Οδηγός Εκπαιδευτικού για στήριξη της σχολικής μονάδας στην εφαρμογή πολιτικής σε σχέση με τον Σχολικό Εκφοβισμό. </a:t>
            </a:r>
            <a:r>
              <a:rPr lang="el-GR" sz="1000" dirty="0">
                <a:latin typeface="+mj-lt"/>
                <a:ea typeface="Calibri" panose="020F0502020204030204" pitchFamily="34" charset="0"/>
                <a:cs typeface="Times New Roman" panose="02020603050405020304" pitchFamily="18" charset="0"/>
              </a:rPr>
              <a:t>Λευκωσία: Υπουργείο Παιδείας και Πολιτισμού</a:t>
            </a:r>
            <a:r>
              <a:rPr lang="el-GR" sz="1000" b="1" i="1" dirty="0">
                <a:latin typeface="+mj-lt"/>
                <a:ea typeface="Calibri" panose="020F0502020204030204" pitchFamily="34" charset="0"/>
                <a:cs typeface="Times New Roman" panose="02020603050405020304" pitchFamily="18" charset="0"/>
              </a:rPr>
              <a:t> </a:t>
            </a:r>
            <a:endParaRPr lang="el-GR" sz="1000" dirty="0">
              <a:latin typeface="+mj-lt"/>
              <a:ea typeface="Calibri" panose="020F0502020204030204" pitchFamily="34" charset="0"/>
              <a:cs typeface="Times New Roman" panose="02020603050405020304" pitchFamily="18" charset="0"/>
            </a:endParaRPr>
          </a:p>
        </p:txBody>
      </p:sp>
      <p:grpSp>
        <p:nvGrpSpPr>
          <p:cNvPr id="7" name="Ομάδα 6"/>
          <p:cNvGrpSpPr/>
          <p:nvPr/>
        </p:nvGrpSpPr>
        <p:grpSpPr>
          <a:xfrm>
            <a:off x="0" y="5831840"/>
            <a:ext cx="12192000" cy="607060"/>
            <a:chOff x="0" y="5831840"/>
            <a:chExt cx="12192000" cy="607060"/>
          </a:xfrm>
        </p:grpSpPr>
        <p:sp>
          <p:nvSpPr>
            <p:cNvPr id="8" name="Rectangle 4"/>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 name="Εικόνα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grpSp>
      <p:sp>
        <p:nvSpPr>
          <p:cNvPr id="2" name="Ορθογώνιο 1"/>
          <p:cNvSpPr/>
          <p:nvPr/>
        </p:nvSpPr>
        <p:spPr>
          <a:xfrm>
            <a:off x="130482" y="-63647"/>
            <a:ext cx="4451303" cy="609782"/>
          </a:xfrm>
          <a:prstGeom prst="rect">
            <a:avLst/>
          </a:prstGeom>
        </p:spPr>
        <p:txBody>
          <a:bodyPr wrap="square">
            <a:spAutoFit/>
          </a:bodyPr>
          <a:lstStyle/>
          <a:p>
            <a:pPr>
              <a:lnSpc>
                <a:spcPct val="150000"/>
              </a:lnSpc>
              <a:spcBef>
                <a:spcPts val="1200"/>
              </a:spcBef>
              <a:spcAft>
                <a:spcPts val="0"/>
              </a:spcAft>
            </a:pPr>
            <a:r>
              <a:rPr lang="el-GR" sz="2500" b="1" kern="0"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Βιβλιογραφικές Αναφορές</a:t>
            </a:r>
          </a:p>
        </p:txBody>
      </p:sp>
      <p:pic>
        <p:nvPicPr>
          <p:cNvPr id="10" name="Εικόνα 9"/>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605381" y="5981040"/>
            <a:ext cx="1355743" cy="379608"/>
          </a:xfrm>
          <a:prstGeom prst="rect">
            <a:avLst/>
          </a:prstGeom>
        </p:spPr>
      </p:pic>
    </p:spTree>
    <p:extLst>
      <p:ext uri="{BB962C8B-B14F-4D97-AF65-F5344CB8AC3E}">
        <p14:creationId xmlns:p14="http://schemas.microsoft.com/office/powerpoint/2010/main" val="23117065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36421" y="695325"/>
            <a:ext cx="11579354" cy="3205493"/>
          </a:xfrm>
          <a:prstGeom prst="rect">
            <a:avLst/>
          </a:prstGeom>
          <a:noFill/>
        </p:spPr>
        <p:txBody>
          <a:bodyPr wrap="square" rtlCol="0">
            <a:spAutoFit/>
          </a:bodyPr>
          <a:lstStyle/>
          <a:p>
            <a:pPr marL="450215" lvl="0" indent="-450215" algn="just">
              <a:lnSpc>
                <a:spcPct val="115000"/>
              </a:lnSpc>
            </a:pPr>
            <a:r>
              <a:rPr lang="el-GR" sz="1000" dirty="0">
                <a:solidFill>
                  <a:prstClr val="black"/>
                </a:solidFill>
                <a:latin typeface="Calibri Light" panose="020F0302020204030204"/>
                <a:ea typeface="Calibri" panose="020F0502020204030204" pitchFamily="34" charset="0"/>
                <a:cs typeface="Times New Roman" panose="02020603050405020304" pitchFamily="18" charset="0"/>
              </a:rPr>
              <a:t>Molnar, A. &amp; </a:t>
            </a:r>
            <a:r>
              <a:rPr lang="el-GR" sz="1000" dirty="0" err="1">
                <a:solidFill>
                  <a:prstClr val="black"/>
                </a:solidFill>
                <a:latin typeface="Calibri Light" panose="020F0302020204030204"/>
                <a:ea typeface="Calibri" panose="020F0502020204030204" pitchFamily="34" charset="0"/>
                <a:cs typeface="Times New Roman" panose="02020603050405020304" pitchFamily="18" charset="0"/>
              </a:rPr>
              <a:t>Linquist</a:t>
            </a:r>
            <a:r>
              <a:rPr lang="el-GR" sz="1000" dirty="0">
                <a:solidFill>
                  <a:prstClr val="black"/>
                </a:solidFill>
                <a:latin typeface="Calibri Light" panose="020F0302020204030204"/>
                <a:ea typeface="Calibri" panose="020F0502020204030204" pitchFamily="34" charset="0"/>
                <a:cs typeface="Times New Roman" panose="02020603050405020304" pitchFamily="18" charset="0"/>
              </a:rPr>
              <a:t>, B. (1997). </a:t>
            </a:r>
            <a:r>
              <a:rPr lang="el-GR" sz="1000" i="1" dirty="0">
                <a:solidFill>
                  <a:prstClr val="black"/>
                </a:solidFill>
                <a:latin typeface="Calibri Light" panose="020F0302020204030204"/>
                <a:ea typeface="Calibri" panose="020F0502020204030204" pitchFamily="34" charset="0"/>
                <a:cs typeface="Times New Roman" panose="02020603050405020304" pitchFamily="18" charset="0"/>
              </a:rPr>
              <a:t>Προβλήματα Συμπεριφοράς στο Σχολείο</a:t>
            </a:r>
            <a:r>
              <a:rPr lang="el-GR" sz="1000" dirty="0">
                <a:solidFill>
                  <a:prstClr val="black"/>
                </a:solidFill>
                <a:latin typeface="Calibri Light" panose="020F0302020204030204"/>
                <a:ea typeface="Calibri" panose="020F0502020204030204" pitchFamily="34" charset="0"/>
                <a:cs typeface="Times New Roman" panose="02020603050405020304" pitchFamily="18" charset="0"/>
              </a:rPr>
              <a:t>, (</a:t>
            </a:r>
            <a:r>
              <a:rPr lang="el-GR" sz="1000" dirty="0" err="1">
                <a:solidFill>
                  <a:prstClr val="black"/>
                </a:solidFill>
                <a:latin typeface="Calibri Light" panose="020F0302020204030204"/>
                <a:ea typeface="Calibri" panose="020F0502020204030204" pitchFamily="34" charset="0"/>
                <a:cs typeface="Times New Roman" panose="02020603050405020304" pitchFamily="18" charset="0"/>
              </a:rPr>
              <a:t>Επιμ</a:t>
            </a:r>
            <a:r>
              <a:rPr lang="el-GR" sz="1000" dirty="0">
                <a:solidFill>
                  <a:prstClr val="black"/>
                </a:solidFill>
                <a:latin typeface="Calibri Light" panose="020F0302020204030204"/>
                <a:ea typeface="Calibri" panose="020F0502020204030204" pitchFamily="34" charset="0"/>
                <a:cs typeface="Times New Roman" panose="02020603050405020304" pitchFamily="18" charset="0"/>
              </a:rPr>
              <a:t>. Α. Καλαντζή-</a:t>
            </a:r>
            <a:r>
              <a:rPr lang="el-GR" sz="1000" dirty="0" err="1">
                <a:solidFill>
                  <a:prstClr val="black"/>
                </a:solidFill>
                <a:latin typeface="Calibri Light" panose="020F0302020204030204"/>
                <a:ea typeface="Calibri" panose="020F0502020204030204" pitchFamily="34" charset="0"/>
                <a:cs typeface="Times New Roman" panose="02020603050405020304" pitchFamily="18" charset="0"/>
              </a:rPr>
              <a:t>Αζίζι</a:t>
            </a:r>
            <a:r>
              <a:rPr lang="el-GR" sz="1000" dirty="0">
                <a:solidFill>
                  <a:prstClr val="black"/>
                </a:solidFill>
                <a:latin typeface="Calibri Light" panose="020F0302020204030204"/>
                <a:ea typeface="Calibri" panose="020F0502020204030204" pitchFamily="34" charset="0"/>
                <a:cs typeface="Times New Roman" panose="02020603050405020304" pitchFamily="18" charset="0"/>
              </a:rPr>
              <a:t>). Αθήνα: Ελληνικά Γράμματα. </a:t>
            </a:r>
          </a:p>
          <a:p>
            <a:pPr marL="450215" lvl="0" indent="-450215" algn="just">
              <a:lnSpc>
                <a:spcPct val="115000"/>
              </a:lnSpc>
            </a:pPr>
            <a:r>
              <a:rPr lang="el-GR" sz="1000" dirty="0">
                <a:solidFill>
                  <a:prstClr val="black"/>
                </a:solidFill>
                <a:latin typeface="Calibri Light" panose="020F0302020204030204"/>
                <a:ea typeface="Calibri" panose="020F0502020204030204" pitchFamily="34" charset="0"/>
                <a:cs typeface="Times New Roman" panose="02020603050405020304" pitchFamily="18" charset="0"/>
              </a:rPr>
              <a:t>Μόσχος, Γ. (Βοηθός Συνήγορος του Πολίτη για τα Δικαιώματα του Παιδιού), </a:t>
            </a:r>
            <a:r>
              <a:rPr lang="el-GR" sz="1000" dirty="0" err="1">
                <a:solidFill>
                  <a:prstClr val="black"/>
                </a:solidFill>
                <a:latin typeface="Calibri Light" panose="020F0302020204030204"/>
                <a:ea typeface="Calibri" panose="020F0502020204030204" pitchFamily="34" charset="0"/>
                <a:cs typeface="Times New Roman" panose="02020603050405020304" pitchFamily="18" charset="0"/>
              </a:rPr>
              <a:t>Τσάγκαρη</a:t>
            </a:r>
            <a:r>
              <a:rPr lang="el-GR" sz="1000" dirty="0">
                <a:solidFill>
                  <a:prstClr val="black"/>
                </a:solidFill>
                <a:latin typeface="Calibri Light" panose="020F0302020204030204"/>
                <a:ea typeface="Calibri" panose="020F0502020204030204" pitchFamily="34" charset="0"/>
                <a:cs typeface="Times New Roman" panose="02020603050405020304" pitchFamily="18" charset="0"/>
              </a:rPr>
              <a:t>, Μ., Μοσχοπούλου, Α. (2010). </a:t>
            </a:r>
            <a:r>
              <a:rPr lang="el-GR" sz="1000" i="1" dirty="0">
                <a:solidFill>
                  <a:prstClr val="black"/>
                </a:solidFill>
                <a:latin typeface="Calibri Light" panose="020F0302020204030204"/>
                <a:ea typeface="Calibri" panose="020F0502020204030204" pitchFamily="34" charset="0"/>
                <a:cs typeface="Times New Roman" panose="02020603050405020304" pitchFamily="18" charset="0"/>
              </a:rPr>
              <a:t>Συμπερασματικές Σκέψεις και Προτάσεις</a:t>
            </a:r>
            <a:r>
              <a:rPr lang="el-GR" sz="1000" dirty="0">
                <a:solidFill>
                  <a:prstClr val="black"/>
                </a:solidFill>
                <a:latin typeface="Calibri Light" panose="020F0302020204030204"/>
                <a:ea typeface="Calibri" panose="020F0502020204030204" pitchFamily="34" charset="0"/>
                <a:cs typeface="Times New Roman" panose="02020603050405020304" pitchFamily="18" charset="0"/>
              </a:rPr>
              <a:t>, Επιτροπή Μελέτης Ομάδων Ενδοσχολικής Βίας της ΕΕΔΑΑ.</a:t>
            </a:r>
          </a:p>
          <a:p>
            <a:pPr marL="450215" lvl="0" indent="-450215" algn="just">
              <a:lnSpc>
                <a:spcPct val="115000"/>
              </a:lnSpc>
            </a:pPr>
            <a:r>
              <a:rPr lang="el-GR" sz="1000" dirty="0" err="1">
                <a:solidFill>
                  <a:prstClr val="black"/>
                </a:solidFill>
                <a:latin typeface="Calibri Light" panose="020F0302020204030204"/>
                <a:ea typeface="Calibri" panose="020F0502020204030204" pitchFamily="34" charset="0"/>
                <a:cs typeface="Times New Roman" panose="02020603050405020304" pitchFamily="18" charset="0"/>
              </a:rPr>
              <a:t>Μπαμπάλης</a:t>
            </a:r>
            <a:r>
              <a:rPr lang="el-GR" sz="1000" dirty="0">
                <a:solidFill>
                  <a:prstClr val="black"/>
                </a:solidFill>
                <a:latin typeface="Calibri Light" panose="020F0302020204030204"/>
                <a:ea typeface="Calibri" panose="020F0502020204030204" pitchFamily="34" charset="0"/>
                <a:cs typeface="Times New Roman" panose="02020603050405020304" pitchFamily="18" charset="0"/>
              </a:rPr>
              <a:t>, Θ. (2011). </a:t>
            </a:r>
            <a:r>
              <a:rPr lang="el-GR" sz="1000" i="1" dirty="0">
                <a:solidFill>
                  <a:prstClr val="black"/>
                </a:solidFill>
                <a:latin typeface="Calibri Light" panose="020F0302020204030204"/>
                <a:ea typeface="Calibri" panose="020F0502020204030204" pitchFamily="34" charset="0"/>
                <a:cs typeface="Times New Roman" panose="02020603050405020304" pitchFamily="18" charset="0"/>
              </a:rPr>
              <a:t>Η Ζωή στη σχολική τάξη.</a:t>
            </a:r>
            <a:r>
              <a:rPr lang="el-GR" sz="1000" dirty="0">
                <a:solidFill>
                  <a:prstClr val="black"/>
                </a:solidFill>
                <a:latin typeface="Calibri Light" panose="020F0302020204030204"/>
                <a:ea typeface="Calibri" panose="020F0502020204030204" pitchFamily="34" charset="0"/>
                <a:cs typeface="Times New Roman" panose="02020603050405020304" pitchFamily="18" charset="0"/>
              </a:rPr>
              <a:t> Αθήνα: Διάδραση</a:t>
            </a:r>
          </a:p>
          <a:p>
            <a:pPr marL="450215" lvl="0" indent="-450215" algn="just">
              <a:lnSpc>
                <a:spcPct val="115000"/>
              </a:lnSpc>
            </a:pPr>
            <a:r>
              <a:rPr lang="el-GR" sz="1000" dirty="0" err="1">
                <a:solidFill>
                  <a:prstClr val="black"/>
                </a:solidFill>
                <a:latin typeface="Calibri Light" panose="020F0302020204030204"/>
                <a:ea typeface="Calibri" panose="020F0502020204030204" pitchFamily="34" charset="0"/>
                <a:cs typeface="Times New Roman" panose="02020603050405020304" pitchFamily="18" charset="0"/>
              </a:rPr>
              <a:t>Παπαμιχαλοπούλου</a:t>
            </a:r>
            <a:r>
              <a:rPr lang="el-GR" sz="1000" dirty="0">
                <a:solidFill>
                  <a:prstClr val="black"/>
                </a:solidFill>
                <a:latin typeface="Calibri Light" panose="020F0302020204030204"/>
                <a:ea typeface="Calibri" panose="020F0502020204030204" pitchFamily="34" charset="0"/>
                <a:cs typeface="Times New Roman" panose="02020603050405020304" pitchFamily="18" charset="0"/>
              </a:rPr>
              <a:t>, Έ. (2020). </a:t>
            </a:r>
            <a:r>
              <a:rPr lang="el-GR" sz="1000" i="1" dirty="0">
                <a:solidFill>
                  <a:prstClr val="black"/>
                </a:solidFill>
                <a:latin typeface="Calibri Light" panose="020F0302020204030204"/>
                <a:ea typeface="Calibri" panose="020F0502020204030204" pitchFamily="34" charset="0"/>
                <a:cs typeface="Times New Roman" panose="02020603050405020304" pitchFamily="18" charset="0"/>
              </a:rPr>
              <a:t>Τι είναι ο σχολικός εκφοβισμός;</a:t>
            </a:r>
            <a:r>
              <a:rPr lang="el-GR" sz="1000" dirty="0">
                <a:solidFill>
                  <a:prstClr val="black"/>
                </a:solidFill>
                <a:latin typeface="Calibri Light" panose="020F0302020204030204"/>
                <a:ea typeface="Calibri" panose="020F0502020204030204" pitchFamily="34" charset="0"/>
                <a:cs typeface="Times New Roman" panose="02020603050405020304" pitchFamily="18" charset="0"/>
              </a:rPr>
              <a:t>. Αθήνα: ΙΕΠ-ΙΤΥΕ-ΔΙΟΦΑΝΤΟΣ https://prosvasimo.iep.edu.gr/el/koinwnikes-istories-scholikos-ekfovismos</a:t>
            </a:r>
          </a:p>
          <a:p>
            <a:pPr marL="450215" lvl="0" indent="-450215" algn="just">
              <a:lnSpc>
                <a:spcPct val="115000"/>
              </a:lnSpc>
            </a:pPr>
            <a:r>
              <a:rPr lang="el-GR" sz="1000" dirty="0" err="1">
                <a:solidFill>
                  <a:prstClr val="black"/>
                </a:solidFill>
                <a:latin typeface="Calibri Light" panose="020F0302020204030204"/>
                <a:ea typeface="Calibri" panose="020F0502020204030204" pitchFamily="34" charset="0"/>
                <a:cs typeface="Times New Roman" panose="02020603050405020304" pitchFamily="18" charset="0"/>
              </a:rPr>
              <a:t>Παπαμιχαλοπούλου</a:t>
            </a:r>
            <a:r>
              <a:rPr lang="el-GR" sz="1000" dirty="0">
                <a:solidFill>
                  <a:prstClr val="black"/>
                </a:solidFill>
                <a:latin typeface="Calibri Light" panose="020F0302020204030204"/>
                <a:ea typeface="Calibri" panose="020F0502020204030204" pitchFamily="34" charset="0"/>
                <a:cs typeface="Times New Roman" panose="02020603050405020304" pitchFamily="18" charset="0"/>
              </a:rPr>
              <a:t>, Έ. (2020). </a:t>
            </a:r>
            <a:r>
              <a:rPr lang="el-GR" sz="1000" i="1" dirty="0">
                <a:solidFill>
                  <a:prstClr val="black"/>
                </a:solidFill>
                <a:latin typeface="Calibri Light" panose="020F0302020204030204"/>
                <a:ea typeface="Calibri" panose="020F0502020204030204" pitchFamily="34" charset="0"/>
                <a:cs typeface="Times New Roman" panose="02020603050405020304" pitchFamily="18" charset="0"/>
              </a:rPr>
              <a:t>Πώς αντιδρώ στο σχολικό εκφοβισμό;</a:t>
            </a:r>
            <a:r>
              <a:rPr lang="el-GR" sz="1000" dirty="0">
                <a:solidFill>
                  <a:prstClr val="black"/>
                </a:solidFill>
                <a:latin typeface="Calibri Light" panose="020F0302020204030204"/>
                <a:ea typeface="Calibri" panose="020F0502020204030204" pitchFamily="34" charset="0"/>
                <a:cs typeface="Times New Roman" panose="02020603050405020304" pitchFamily="18" charset="0"/>
              </a:rPr>
              <a:t> Αθήνα: ΙΕΠ-ΙΤΥΕ-ΔΙΟΦΑΝΤΟΣ https://prosvasimo.iep.edu.gr/el/koinwnikes-istories-scholikos-ekfovismos</a:t>
            </a:r>
          </a:p>
          <a:p>
            <a:pPr marL="450215" lvl="0" indent="-450215" algn="just">
              <a:lnSpc>
                <a:spcPct val="115000"/>
              </a:lnSpc>
            </a:pPr>
            <a:r>
              <a:rPr lang="el-GR" sz="1000" dirty="0" err="1">
                <a:solidFill>
                  <a:prstClr val="black"/>
                </a:solidFill>
                <a:latin typeface="Calibri Light" panose="020F0302020204030204"/>
                <a:ea typeface="Calibri" panose="020F0502020204030204" pitchFamily="34" charset="0"/>
                <a:cs typeface="Times New Roman" panose="02020603050405020304" pitchFamily="18" charset="0"/>
              </a:rPr>
              <a:t>Παπαμιχαλοπούλου</a:t>
            </a:r>
            <a:r>
              <a:rPr lang="el-GR" sz="1000" dirty="0">
                <a:solidFill>
                  <a:prstClr val="black"/>
                </a:solidFill>
                <a:latin typeface="Calibri Light" panose="020F0302020204030204"/>
                <a:ea typeface="Calibri" panose="020F0502020204030204" pitchFamily="34" charset="0"/>
                <a:cs typeface="Times New Roman" panose="02020603050405020304" pitchFamily="18" charset="0"/>
              </a:rPr>
              <a:t>, Έ. (2020). </a:t>
            </a:r>
            <a:r>
              <a:rPr lang="el-GR" sz="1000" i="1" dirty="0">
                <a:solidFill>
                  <a:prstClr val="black"/>
                </a:solidFill>
                <a:latin typeface="Calibri Light" panose="020F0302020204030204"/>
                <a:ea typeface="Calibri" panose="020F0502020204030204" pitchFamily="34" charset="0"/>
                <a:cs typeface="Times New Roman" panose="02020603050405020304" pitchFamily="18" charset="0"/>
              </a:rPr>
              <a:t>Ο νταής και το θύμα..</a:t>
            </a:r>
            <a:r>
              <a:rPr lang="el-GR" sz="1000" dirty="0">
                <a:solidFill>
                  <a:prstClr val="black"/>
                </a:solidFill>
                <a:latin typeface="Calibri Light" panose="020F0302020204030204"/>
                <a:ea typeface="Calibri" panose="020F0502020204030204" pitchFamily="34" charset="0"/>
                <a:cs typeface="Times New Roman" panose="02020603050405020304" pitchFamily="18" charset="0"/>
              </a:rPr>
              <a:t> Αθήνα: ΙΕΠ-ΙΤΥΕ-ΔΙΟΦΑΝΤΟΣ https://prosvasimo.iep.edu.gr/el/koinwnikes-istories-scholikos-ekfovismos</a:t>
            </a:r>
          </a:p>
          <a:p>
            <a:pPr marL="450215" lvl="0" indent="-450215" algn="just">
              <a:lnSpc>
                <a:spcPct val="115000"/>
              </a:lnSpc>
            </a:pPr>
            <a:endParaRPr lang="el-GR" sz="1000" dirty="0">
              <a:solidFill>
                <a:prstClr val="black"/>
              </a:solidFill>
              <a:latin typeface="Calibri Light" panose="020F0302020204030204"/>
              <a:ea typeface="Calibri" panose="020F0502020204030204" pitchFamily="34" charset="0"/>
              <a:cs typeface="Times New Roman" panose="02020603050405020304" pitchFamily="18" charset="0"/>
            </a:endParaRPr>
          </a:p>
          <a:p>
            <a:endParaRPr lang="el-GR" sz="1200" b="1" dirty="0">
              <a:latin typeface="+mj-lt"/>
            </a:endParaRPr>
          </a:p>
          <a:p>
            <a:pPr marL="171450" indent="-171450">
              <a:buFont typeface="Wingdings" panose="05000000000000000000" pitchFamily="2" charset="2"/>
              <a:buChar char="§"/>
            </a:pPr>
            <a:endParaRPr lang="el-GR" sz="1200" b="1" dirty="0">
              <a:latin typeface="+mj-lt"/>
            </a:endParaRPr>
          </a:p>
          <a:p>
            <a:pPr marL="171450" indent="-171450">
              <a:buFont typeface="Wingdings" panose="05000000000000000000" pitchFamily="2" charset="2"/>
              <a:buChar char="§"/>
            </a:pPr>
            <a:r>
              <a:rPr lang="el-GR" sz="1200" b="1" dirty="0" err="1">
                <a:latin typeface="+mj-lt"/>
              </a:rPr>
              <a:t>Δικτυογραφία</a:t>
            </a:r>
            <a:endParaRPr lang="el-GR" sz="1200" dirty="0">
              <a:latin typeface="+mj-lt"/>
            </a:endParaRPr>
          </a:p>
          <a:p>
            <a:endParaRPr lang="el-GR" sz="1200" dirty="0">
              <a:latin typeface="+mj-lt"/>
            </a:endParaRPr>
          </a:p>
          <a:p>
            <a:r>
              <a:rPr lang="en-US" sz="1200" dirty="0">
                <a:latin typeface="+mj-lt"/>
              </a:rPr>
              <a:t>Diana</a:t>
            </a:r>
            <a:r>
              <a:rPr lang="el-GR" sz="1200" dirty="0">
                <a:latin typeface="+mj-lt"/>
              </a:rPr>
              <a:t> </a:t>
            </a:r>
            <a:r>
              <a:rPr lang="el-GR" sz="1200" dirty="0" err="1">
                <a:latin typeface="+mj-lt"/>
              </a:rPr>
              <a:t>Award</a:t>
            </a:r>
            <a:r>
              <a:rPr lang="el-GR" sz="1200" dirty="0">
                <a:latin typeface="+mj-lt"/>
              </a:rPr>
              <a:t>, οδηγός διαδικασίας για τα σχολεία σχετικά με την ολιστική προσέγγιση κατά του εκφοβισμού </a:t>
            </a:r>
          </a:p>
          <a:p>
            <a:endParaRPr lang="el-GR" sz="1200" u="sng" dirty="0">
              <a:latin typeface="+mj-lt"/>
              <a:hlinkClick r:id="rId2"/>
            </a:endParaRPr>
          </a:p>
          <a:p>
            <a:r>
              <a:rPr lang="en-US" sz="1200" u="sng" dirty="0">
                <a:latin typeface="+mj-lt"/>
                <a:hlinkClick r:id="rId2"/>
              </a:rPr>
              <a:t>https</a:t>
            </a:r>
            <a:r>
              <a:rPr lang="el-GR" sz="1200" u="sng" dirty="0">
                <a:latin typeface="+mj-lt"/>
                <a:hlinkClick r:id="rId2"/>
              </a:rPr>
              <a:t>://</a:t>
            </a:r>
            <a:r>
              <a:rPr lang="en-US" sz="1200" u="sng" dirty="0">
                <a:latin typeface="+mj-lt"/>
                <a:hlinkClick r:id="rId2"/>
              </a:rPr>
              <a:t>anti</a:t>
            </a:r>
            <a:r>
              <a:rPr lang="el-GR" sz="1200" u="sng" dirty="0">
                <a:latin typeface="+mj-lt"/>
                <a:hlinkClick r:id="rId2"/>
              </a:rPr>
              <a:t>-</a:t>
            </a:r>
            <a:r>
              <a:rPr lang="en-US" sz="1200" u="sng" dirty="0" err="1">
                <a:latin typeface="+mj-lt"/>
                <a:hlinkClick r:id="rId2"/>
              </a:rPr>
              <a:t>bullyingalliance</a:t>
            </a:r>
            <a:r>
              <a:rPr lang="el-GR" sz="1200" u="sng" dirty="0">
                <a:latin typeface="+mj-lt"/>
                <a:hlinkClick r:id="rId2"/>
              </a:rPr>
              <a:t>.</a:t>
            </a:r>
            <a:r>
              <a:rPr lang="en-US" sz="1200" u="sng" dirty="0">
                <a:latin typeface="+mj-lt"/>
                <a:hlinkClick r:id="rId2"/>
              </a:rPr>
              <a:t>org</a:t>
            </a:r>
            <a:r>
              <a:rPr lang="el-GR" sz="1200" u="sng" dirty="0">
                <a:latin typeface="+mj-lt"/>
                <a:hlinkClick r:id="rId2"/>
              </a:rPr>
              <a:t>.</a:t>
            </a:r>
            <a:r>
              <a:rPr lang="en-US" sz="1200" u="sng" dirty="0" err="1">
                <a:latin typeface="+mj-lt"/>
                <a:hlinkClick r:id="rId2"/>
              </a:rPr>
              <a:t>uk</a:t>
            </a:r>
            <a:r>
              <a:rPr lang="el-GR" sz="1200" u="sng" dirty="0">
                <a:latin typeface="+mj-lt"/>
                <a:hlinkClick r:id="rId2"/>
              </a:rPr>
              <a:t>/</a:t>
            </a:r>
            <a:r>
              <a:rPr lang="en-US" sz="1200" u="sng" dirty="0">
                <a:latin typeface="+mj-lt"/>
                <a:hlinkClick r:id="rId2"/>
              </a:rPr>
              <a:t>tools</a:t>
            </a:r>
            <a:r>
              <a:rPr lang="el-GR" sz="1200" u="sng" dirty="0">
                <a:latin typeface="+mj-lt"/>
                <a:hlinkClick r:id="rId2"/>
              </a:rPr>
              <a:t>-</a:t>
            </a:r>
            <a:r>
              <a:rPr lang="en-US" sz="1200" u="sng" dirty="0">
                <a:latin typeface="+mj-lt"/>
                <a:hlinkClick r:id="rId2"/>
              </a:rPr>
              <a:t>information</a:t>
            </a:r>
            <a:r>
              <a:rPr lang="el-GR" sz="1200" u="sng" dirty="0">
                <a:latin typeface="+mj-lt"/>
                <a:hlinkClick r:id="rId2"/>
              </a:rPr>
              <a:t>/</a:t>
            </a:r>
            <a:r>
              <a:rPr lang="en-US" sz="1200" u="sng" dirty="0">
                <a:latin typeface="+mj-lt"/>
                <a:hlinkClick r:id="rId2"/>
              </a:rPr>
              <a:t>all</a:t>
            </a:r>
            <a:r>
              <a:rPr lang="el-GR" sz="1200" u="sng" dirty="0">
                <a:latin typeface="+mj-lt"/>
                <a:hlinkClick r:id="rId2"/>
              </a:rPr>
              <a:t>-</a:t>
            </a:r>
            <a:r>
              <a:rPr lang="en-US" sz="1200" u="sng" dirty="0">
                <a:latin typeface="+mj-lt"/>
                <a:hlinkClick r:id="rId2"/>
              </a:rPr>
              <a:t>about</a:t>
            </a:r>
            <a:r>
              <a:rPr lang="el-GR" sz="1200" u="sng" dirty="0">
                <a:latin typeface="+mj-lt"/>
                <a:hlinkClick r:id="rId2"/>
              </a:rPr>
              <a:t>-</a:t>
            </a:r>
            <a:r>
              <a:rPr lang="en-US" sz="1200" u="sng" dirty="0">
                <a:latin typeface="+mj-lt"/>
                <a:hlinkClick r:id="rId2"/>
              </a:rPr>
              <a:t>bullying</a:t>
            </a:r>
            <a:r>
              <a:rPr lang="el-GR" sz="1200" u="sng" dirty="0">
                <a:latin typeface="+mj-lt"/>
                <a:hlinkClick r:id="rId2"/>
              </a:rPr>
              <a:t>/</a:t>
            </a:r>
            <a:r>
              <a:rPr lang="en-US" sz="1200" u="sng" dirty="0">
                <a:latin typeface="+mj-lt"/>
                <a:hlinkClick r:id="rId2"/>
              </a:rPr>
              <a:t>whole</a:t>
            </a:r>
            <a:r>
              <a:rPr lang="el-GR" sz="1200" u="sng" dirty="0">
                <a:latin typeface="+mj-lt"/>
                <a:hlinkClick r:id="rId2"/>
              </a:rPr>
              <a:t>-</a:t>
            </a:r>
            <a:r>
              <a:rPr lang="en-US" sz="1200" u="sng" dirty="0">
                <a:latin typeface="+mj-lt"/>
                <a:hlinkClick r:id="rId2"/>
              </a:rPr>
              <a:t>school</a:t>
            </a:r>
            <a:r>
              <a:rPr lang="el-GR" sz="1200" u="sng" dirty="0">
                <a:latin typeface="+mj-lt"/>
                <a:hlinkClick r:id="rId2"/>
              </a:rPr>
              <a:t>-</a:t>
            </a:r>
            <a:r>
              <a:rPr lang="en-US" sz="1200" u="sng" dirty="0">
                <a:latin typeface="+mj-lt"/>
                <a:hlinkClick r:id="rId2"/>
              </a:rPr>
              <a:t>and</a:t>
            </a:r>
            <a:r>
              <a:rPr lang="el-GR" sz="1200" u="sng" dirty="0">
                <a:latin typeface="+mj-lt"/>
                <a:hlinkClick r:id="rId2"/>
              </a:rPr>
              <a:t>-</a:t>
            </a:r>
            <a:r>
              <a:rPr lang="en-US" sz="1200" u="sng" dirty="0">
                <a:latin typeface="+mj-lt"/>
                <a:hlinkClick r:id="rId2"/>
              </a:rPr>
              <a:t>setting</a:t>
            </a:r>
            <a:r>
              <a:rPr lang="el-GR" sz="1200" u="sng" dirty="0">
                <a:latin typeface="+mj-lt"/>
                <a:hlinkClick r:id="rId2"/>
              </a:rPr>
              <a:t>-</a:t>
            </a:r>
            <a:r>
              <a:rPr lang="en-US" sz="1200" u="sng" dirty="0">
                <a:latin typeface="+mj-lt"/>
                <a:hlinkClick r:id="rId2"/>
              </a:rPr>
              <a:t>approach</a:t>
            </a:r>
            <a:r>
              <a:rPr lang="el-GR" sz="1200" u="sng" dirty="0">
                <a:latin typeface="+mj-lt"/>
                <a:hlinkClick r:id="rId2"/>
              </a:rPr>
              <a:t>/</a:t>
            </a:r>
            <a:r>
              <a:rPr lang="en-US" sz="1200" u="sng" dirty="0">
                <a:latin typeface="+mj-lt"/>
                <a:hlinkClick r:id="rId2"/>
              </a:rPr>
              <a:t>what</a:t>
            </a:r>
            <a:r>
              <a:rPr lang="el-GR" sz="1200" u="sng" dirty="0">
                <a:latin typeface="+mj-lt"/>
                <a:hlinkClick r:id="rId2"/>
              </a:rPr>
              <a:t>-</a:t>
            </a:r>
            <a:r>
              <a:rPr lang="en-US" sz="1200" u="sng" dirty="0">
                <a:latin typeface="+mj-lt"/>
                <a:hlinkClick r:id="rId2"/>
              </a:rPr>
              <a:t>whole</a:t>
            </a:r>
            <a:r>
              <a:rPr lang="el-GR" sz="1200" u="sng" dirty="0">
                <a:latin typeface="+mj-lt"/>
                <a:hlinkClick r:id="rId2"/>
              </a:rPr>
              <a:t>-</a:t>
            </a:r>
            <a:r>
              <a:rPr lang="en-US" sz="1200" u="sng" dirty="0">
                <a:latin typeface="+mj-lt"/>
                <a:hlinkClick r:id="rId2"/>
              </a:rPr>
              <a:t>school</a:t>
            </a:r>
            <a:r>
              <a:rPr lang="el-GR" sz="1200" u="sng" dirty="0">
                <a:latin typeface="+mj-lt"/>
                <a:hlinkClick r:id="rId2"/>
              </a:rPr>
              <a:t>-</a:t>
            </a:r>
            <a:r>
              <a:rPr lang="en-US" sz="1200" u="sng" dirty="0">
                <a:latin typeface="+mj-lt"/>
                <a:hlinkClick r:id="rId2"/>
              </a:rPr>
              <a:t>or</a:t>
            </a:r>
            <a:r>
              <a:rPr lang="el-GR" sz="1200" u="sng" dirty="0">
                <a:latin typeface="+mj-lt"/>
                <a:hlinkClick r:id="rId2"/>
              </a:rPr>
              <a:t>-</a:t>
            </a:r>
            <a:r>
              <a:rPr lang="en-US" sz="1200" u="sng" dirty="0">
                <a:latin typeface="+mj-lt"/>
                <a:hlinkClick r:id="rId2"/>
              </a:rPr>
              <a:t>setting</a:t>
            </a:r>
            <a:endParaRPr lang="el-GR" sz="1200" dirty="0">
              <a:latin typeface="+mj-lt"/>
            </a:endParaRPr>
          </a:p>
          <a:p>
            <a:endParaRPr lang="el-GR" sz="1200" u="sng" dirty="0">
              <a:latin typeface="+mj-lt"/>
              <a:hlinkClick r:id="rId3"/>
            </a:endParaRPr>
          </a:p>
          <a:p>
            <a:r>
              <a:rPr lang="el-GR" sz="1200" u="sng" dirty="0">
                <a:latin typeface="+mj-lt"/>
                <a:hlinkClick r:id="rId3"/>
              </a:rPr>
              <a:t>https://education.nsw.gov.au/schooling/schooling-initiatives/anti-bullying/educators/whole-school-approach-to-bullying#</a:t>
            </a:r>
            <a:r>
              <a:rPr lang="el-GR" sz="1200" dirty="0">
                <a:latin typeface="+mj-lt"/>
              </a:rPr>
              <a:t> </a:t>
            </a:r>
          </a:p>
          <a:p>
            <a:pPr marL="450215" indent="-450215" algn="just">
              <a:lnSpc>
                <a:spcPct val="115000"/>
              </a:lnSpc>
              <a:spcAft>
                <a:spcPts val="0"/>
              </a:spcAft>
            </a:pPr>
            <a:endParaRPr lang="el-GR" sz="1200" dirty="0">
              <a:latin typeface="+mj-lt"/>
              <a:ea typeface="Calibri" panose="020F0502020204030204" pitchFamily="34" charset="0"/>
              <a:cs typeface="Times New Roman" panose="02020603050405020304" pitchFamily="18" charset="0"/>
            </a:endParaRPr>
          </a:p>
        </p:txBody>
      </p:sp>
      <p:grpSp>
        <p:nvGrpSpPr>
          <p:cNvPr id="7" name="Ομάδα 6"/>
          <p:cNvGrpSpPr/>
          <p:nvPr/>
        </p:nvGrpSpPr>
        <p:grpSpPr>
          <a:xfrm>
            <a:off x="0" y="5831840"/>
            <a:ext cx="12192000" cy="607060"/>
            <a:chOff x="0" y="5831840"/>
            <a:chExt cx="12192000" cy="607060"/>
          </a:xfrm>
        </p:grpSpPr>
        <p:sp>
          <p:nvSpPr>
            <p:cNvPr id="8" name="Rectangle 4"/>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 name="Εικόνα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grpSp>
      <p:sp>
        <p:nvSpPr>
          <p:cNvPr id="2" name="Ορθογώνιο 1"/>
          <p:cNvSpPr/>
          <p:nvPr/>
        </p:nvSpPr>
        <p:spPr>
          <a:xfrm>
            <a:off x="130482" y="-63647"/>
            <a:ext cx="4451303" cy="609782"/>
          </a:xfrm>
          <a:prstGeom prst="rect">
            <a:avLst/>
          </a:prstGeom>
        </p:spPr>
        <p:txBody>
          <a:bodyPr wrap="square">
            <a:spAutoFit/>
          </a:bodyPr>
          <a:lstStyle/>
          <a:p>
            <a:pPr>
              <a:lnSpc>
                <a:spcPct val="150000"/>
              </a:lnSpc>
              <a:spcBef>
                <a:spcPts val="1200"/>
              </a:spcBef>
              <a:spcAft>
                <a:spcPts val="0"/>
              </a:spcAft>
            </a:pPr>
            <a:r>
              <a:rPr lang="el-GR" sz="2500" b="1" kern="0"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Βιβλιογραφικές Αναφορές</a:t>
            </a:r>
          </a:p>
        </p:txBody>
      </p:sp>
      <p:pic>
        <p:nvPicPr>
          <p:cNvPr id="10" name="Εικόνα 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605381" y="5981040"/>
            <a:ext cx="1355743" cy="379608"/>
          </a:xfrm>
          <a:prstGeom prst="rect">
            <a:avLst/>
          </a:prstGeom>
        </p:spPr>
      </p:pic>
    </p:spTree>
    <p:extLst>
      <p:ext uri="{BB962C8B-B14F-4D97-AF65-F5344CB8AC3E}">
        <p14:creationId xmlns:p14="http://schemas.microsoft.com/office/powerpoint/2010/main" val="12759023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0CF421-1670-6163-A00C-C713E81E5548}"/>
              </a:ext>
            </a:extLst>
          </p:cNvPr>
          <p:cNvSpPr txBox="1"/>
          <p:nvPr/>
        </p:nvSpPr>
        <p:spPr>
          <a:xfrm>
            <a:off x="164400" y="3476096"/>
            <a:ext cx="6043214" cy="1015663"/>
          </a:xfrm>
          <a:prstGeom prst="rect">
            <a:avLst/>
          </a:prstGeom>
          <a:noFill/>
        </p:spPr>
        <p:txBody>
          <a:bodyPr wrap="square" rtlCol="0">
            <a:spAutoFit/>
          </a:bodyPr>
          <a:lstStyle/>
          <a:p>
            <a:pPr algn="ctr"/>
            <a:r>
              <a:rPr lang="el-GR" sz="2000" b="1" dirty="0">
                <a:latin typeface="Arial Black" panose="020B0A04020102020204" pitchFamily="34" charset="0"/>
                <a:ea typeface="Lato" panose="020F0502020204030203" pitchFamily="34" charset="0"/>
                <a:cs typeface="Lato" panose="020F0502020204030203" pitchFamily="34" charset="0"/>
              </a:rPr>
              <a:t>Επιμόρφωση για την </a:t>
            </a:r>
          </a:p>
          <a:p>
            <a:pPr algn="ctr"/>
            <a:r>
              <a:rPr lang="el-GR" sz="2000" b="1" dirty="0" err="1">
                <a:latin typeface="Arial Black" panose="020B0A04020102020204" pitchFamily="34" charset="0"/>
                <a:ea typeface="Lato" panose="020F0502020204030203" pitchFamily="34" charset="0"/>
                <a:cs typeface="Lato" panose="020F0502020204030203" pitchFamily="34" charset="0"/>
              </a:rPr>
              <a:t>Ενδοσχολική</a:t>
            </a:r>
            <a:r>
              <a:rPr lang="el-GR" sz="2000" b="1" dirty="0">
                <a:latin typeface="Arial Black" panose="020B0A04020102020204" pitchFamily="34" charset="0"/>
                <a:ea typeface="Lato" panose="020F0502020204030203" pitchFamily="34" charset="0"/>
                <a:cs typeface="Lato" panose="020F0502020204030203" pitchFamily="34" charset="0"/>
              </a:rPr>
              <a:t> Βία και τον Εκφοβισμό (Ε.ΒΙ.Ε.)</a:t>
            </a:r>
            <a:endParaRPr lang="id-ID" sz="2000" b="1" dirty="0">
              <a:latin typeface="Arial Black" panose="020B0A04020102020204" pitchFamily="34" charset="0"/>
              <a:ea typeface="Lato" panose="020F0502020204030203" pitchFamily="34" charset="0"/>
              <a:cs typeface="Lato" panose="020F0502020204030203" pitchFamily="34" charset="0"/>
            </a:endParaRPr>
          </a:p>
        </p:txBody>
      </p:sp>
      <p:pic>
        <p:nvPicPr>
          <p:cNvPr id="5" name="Εικόνα 4">
            <a:extLst>
              <a:ext uri="{FF2B5EF4-FFF2-40B4-BE49-F238E27FC236}">
                <a16:creationId xmlns:a16="http://schemas.microsoft.com/office/drawing/2014/main" id="{6461202F-7DA4-79E4-5B2E-C8F7846A01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508" y="445539"/>
            <a:ext cx="2574165" cy="681696"/>
          </a:xfrm>
          <a:prstGeom prst="rect">
            <a:avLst/>
          </a:prstGeom>
          <a:effectLst/>
        </p:spPr>
      </p:pic>
      <p:sp>
        <p:nvSpPr>
          <p:cNvPr id="6" name="Ορθογώνιο 5">
            <a:extLst>
              <a:ext uri="{FF2B5EF4-FFF2-40B4-BE49-F238E27FC236}">
                <a16:creationId xmlns:a16="http://schemas.microsoft.com/office/drawing/2014/main" id="{8611ED2A-2190-F2E9-6399-58F67A0E5CFA}"/>
              </a:ext>
            </a:extLst>
          </p:cNvPr>
          <p:cNvSpPr/>
          <p:nvPr/>
        </p:nvSpPr>
        <p:spPr>
          <a:xfrm>
            <a:off x="-1" y="-8730"/>
            <a:ext cx="3438525" cy="1574800"/>
          </a:xfrm>
          <a:prstGeom prst="rect">
            <a:avLst/>
          </a:prstGeom>
          <a:solidFill>
            <a:srgbClr val="0054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7" name="Εικόνα 6">
            <a:extLst>
              <a:ext uri="{FF2B5EF4-FFF2-40B4-BE49-F238E27FC236}">
                <a16:creationId xmlns:a16="http://schemas.microsoft.com/office/drawing/2014/main" id="{7A176DFD-CEF4-A1D5-BBCF-BF102A6C8C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835" y="455016"/>
            <a:ext cx="2574165" cy="681696"/>
          </a:xfrm>
          <a:prstGeom prst="rect">
            <a:avLst/>
          </a:prstGeom>
          <a:effectLst/>
        </p:spPr>
      </p:pic>
      <p:sp>
        <p:nvSpPr>
          <p:cNvPr id="8" name="TextBox 7">
            <a:extLst>
              <a:ext uri="{FF2B5EF4-FFF2-40B4-BE49-F238E27FC236}">
                <a16:creationId xmlns:a16="http://schemas.microsoft.com/office/drawing/2014/main" id="{186CD0F0-E736-AE17-AC68-FAF4AACC9E48}"/>
              </a:ext>
            </a:extLst>
          </p:cNvPr>
          <p:cNvSpPr txBox="1"/>
          <p:nvPr/>
        </p:nvSpPr>
        <p:spPr>
          <a:xfrm>
            <a:off x="6207614" y="1348509"/>
            <a:ext cx="2955636" cy="4431983"/>
          </a:xfrm>
          <a:prstGeom prst="rect">
            <a:avLst/>
          </a:prstGeom>
          <a:noFill/>
          <a:ln w="25400">
            <a:noFill/>
          </a:ln>
        </p:spPr>
        <p:txBody>
          <a:bodyPr wrap="square" rtlCol="0">
            <a:spAutoFit/>
          </a:bodyPr>
          <a:lstStyle/>
          <a:p>
            <a:pPr algn="ctr"/>
            <a:r>
              <a:rPr lang="el-GR" sz="1800" b="1" u="sng"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Σύμβουλοι ΙΕΠ</a:t>
            </a:r>
          </a:p>
          <a:p>
            <a:pPr algn="ctr"/>
            <a:endParaRPr lang="el-GR" sz="1200" dirty="0">
              <a:solidFill>
                <a:srgbClr val="C00000"/>
              </a:solidFill>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Αφεντουλίδου</a:t>
            </a:r>
            <a:r>
              <a:rPr lang="el-GR" b="1" dirty="0">
                <a:solidFill>
                  <a:srgbClr val="000000"/>
                </a:solidFill>
                <a:latin typeface="Calibri" panose="020F0502020204030204" pitchFamily="34" charset="0"/>
                <a:cs typeface="Times New Roman" panose="02020603050405020304" pitchFamily="18" charset="0"/>
              </a:rPr>
              <a:t> Άννα</a:t>
            </a: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Βούρβουλη</a:t>
            </a:r>
            <a:r>
              <a:rPr lang="el-GR" b="1" dirty="0">
                <a:solidFill>
                  <a:srgbClr val="000000"/>
                </a:solidFill>
                <a:latin typeface="Calibri" panose="020F0502020204030204" pitchFamily="34" charset="0"/>
                <a:cs typeface="Times New Roman" panose="02020603050405020304" pitchFamily="18" charset="0"/>
              </a:rPr>
              <a:t> Σταυρούλα</a:t>
            </a: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Γελαστοπούλου</a:t>
            </a:r>
            <a:r>
              <a:rPr lang="el-GR" b="1" dirty="0">
                <a:solidFill>
                  <a:srgbClr val="000000"/>
                </a:solidFill>
                <a:latin typeface="Calibri" panose="020F0502020204030204" pitchFamily="34" charset="0"/>
                <a:cs typeface="Times New Roman" panose="02020603050405020304" pitchFamily="18" charset="0"/>
              </a:rPr>
              <a:t> Μαρία</a:t>
            </a: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Καλογηράτου</a:t>
            </a:r>
            <a:r>
              <a:rPr lang="el-GR" b="1" dirty="0">
                <a:solidFill>
                  <a:srgbClr val="000000"/>
                </a:solidFill>
                <a:latin typeface="Calibri" panose="020F0502020204030204" pitchFamily="34" charset="0"/>
                <a:cs typeface="Times New Roman" panose="02020603050405020304" pitchFamily="18" charset="0"/>
              </a:rPr>
              <a:t> Ευαγγελία</a:t>
            </a:r>
          </a:p>
          <a:p>
            <a:pPr marL="285750" indent="-285750">
              <a:buFont typeface="Arial" panose="020B0604020202020204" pitchFamily="34" charset="0"/>
              <a:buChar char="•"/>
            </a:pPr>
            <a:r>
              <a:rPr lang="el-GR" b="1" dirty="0">
                <a:solidFill>
                  <a:srgbClr val="000000"/>
                </a:solidFill>
                <a:latin typeface="Calibri" panose="020F0502020204030204" pitchFamily="34" charset="0"/>
                <a:cs typeface="Times New Roman" panose="02020603050405020304" pitchFamily="18" charset="0"/>
              </a:rPr>
              <a:t>Καραγιάννη Σοφία</a:t>
            </a: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Κλημεντιώτη</a:t>
            </a:r>
            <a:r>
              <a:rPr lang="el-GR" b="1" dirty="0">
                <a:solidFill>
                  <a:srgbClr val="000000"/>
                </a:solidFill>
                <a:latin typeface="Calibri" panose="020F0502020204030204" pitchFamily="34" charset="0"/>
                <a:cs typeface="Times New Roman" panose="02020603050405020304" pitchFamily="18" charset="0"/>
              </a:rPr>
              <a:t> Χριστίνα</a:t>
            </a: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Μίνη</a:t>
            </a:r>
            <a:r>
              <a:rPr lang="el-GR" b="1" dirty="0">
                <a:solidFill>
                  <a:srgbClr val="000000"/>
                </a:solidFill>
                <a:latin typeface="Calibri" panose="020F0502020204030204" pitchFamily="34" charset="0"/>
                <a:cs typeface="Times New Roman" panose="02020603050405020304" pitchFamily="18" charset="0"/>
              </a:rPr>
              <a:t> </a:t>
            </a:r>
            <a:r>
              <a:rPr lang="el-GR" b="1" dirty="0" err="1">
                <a:solidFill>
                  <a:srgbClr val="000000"/>
                </a:solidFill>
                <a:latin typeface="Calibri" panose="020F0502020204030204" pitchFamily="34" charset="0"/>
                <a:cs typeface="Times New Roman" panose="02020603050405020304" pitchFamily="18" charset="0"/>
              </a:rPr>
              <a:t>Πάμελα</a:t>
            </a:r>
            <a:endParaRPr lang="el-GR" b="1" dirty="0">
              <a:solidFill>
                <a:srgbClr val="000000"/>
              </a:solidFill>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l-GR" b="1" dirty="0">
                <a:solidFill>
                  <a:srgbClr val="000000"/>
                </a:solidFill>
                <a:latin typeface="Calibri" panose="020F0502020204030204" pitchFamily="34" charset="0"/>
                <a:cs typeface="Times New Roman" panose="02020603050405020304" pitchFamily="18" charset="0"/>
              </a:rPr>
              <a:t>Νίκα Μαρία</a:t>
            </a:r>
          </a:p>
          <a:p>
            <a:pPr marL="285750" indent="-285750">
              <a:buFont typeface="Arial" panose="020B0604020202020204" pitchFamily="34" charset="0"/>
              <a:buChar char="•"/>
            </a:pPr>
            <a:r>
              <a:rPr lang="el-GR" b="1" dirty="0">
                <a:solidFill>
                  <a:srgbClr val="000000"/>
                </a:solidFill>
                <a:latin typeface="Calibri" panose="020F0502020204030204" pitchFamily="34" charset="0"/>
                <a:cs typeface="Times New Roman" panose="02020603050405020304" pitchFamily="18" charset="0"/>
              </a:rPr>
              <a:t>Παπαγεωργίου Σοφία</a:t>
            </a: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Πήλιουρας</a:t>
            </a:r>
            <a:r>
              <a:rPr lang="el-GR" b="1" dirty="0">
                <a:solidFill>
                  <a:srgbClr val="000000"/>
                </a:solidFill>
                <a:latin typeface="Calibri" panose="020F0502020204030204" pitchFamily="34" charset="0"/>
                <a:cs typeface="Times New Roman" panose="02020603050405020304" pitchFamily="18" charset="0"/>
              </a:rPr>
              <a:t> Παναγιώτης</a:t>
            </a: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Συκά</a:t>
            </a:r>
            <a:r>
              <a:rPr lang="el-GR" b="1">
                <a:solidFill>
                  <a:srgbClr val="000000"/>
                </a:solidFill>
                <a:latin typeface="Calibri" panose="020F0502020204030204" pitchFamily="34" charset="0"/>
                <a:cs typeface="Times New Roman" panose="02020603050405020304" pitchFamily="18" charset="0"/>
              </a:rPr>
              <a:t> </a:t>
            </a:r>
            <a:r>
              <a:rPr lang="el-GR" b="1" smtClean="0">
                <a:solidFill>
                  <a:srgbClr val="000000"/>
                </a:solidFill>
                <a:latin typeface="Calibri" panose="020F0502020204030204" pitchFamily="34" charset="0"/>
                <a:cs typeface="Times New Roman" panose="02020603050405020304" pitchFamily="18" charset="0"/>
              </a:rPr>
              <a:t>Χριστίνα-</a:t>
            </a:r>
            <a:r>
              <a:rPr lang="el-GR" b="1" dirty="0" err="1" smtClean="0">
                <a:solidFill>
                  <a:srgbClr val="000000"/>
                </a:solidFill>
                <a:latin typeface="Calibri" panose="020F0502020204030204" pitchFamily="34" charset="0"/>
                <a:cs typeface="Times New Roman" panose="02020603050405020304" pitchFamily="18" charset="0"/>
              </a:rPr>
              <a:t>Ερριέττα</a:t>
            </a:r>
            <a:endParaRPr lang="el-GR" b="1" dirty="0">
              <a:solidFill>
                <a:srgbClr val="000000"/>
              </a:solidFill>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l-GR" b="1" dirty="0">
                <a:solidFill>
                  <a:srgbClr val="000000"/>
                </a:solidFill>
                <a:latin typeface="Calibri" panose="020F0502020204030204" pitchFamily="34" charset="0"/>
                <a:cs typeface="Times New Roman" panose="02020603050405020304" pitchFamily="18" charset="0"/>
              </a:rPr>
              <a:t>Χαραλαμπίδου Παυλίνα</a:t>
            </a: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Χαντζούλη</a:t>
            </a:r>
            <a:r>
              <a:rPr lang="el-GR" b="1" dirty="0">
                <a:solidFill>
                  <a:srgbClr val="000000"/>
                </a:solidFill>
                <a:latin typeface="Calibri" panose="020F0502020204030204" pitchFamily="34" charset="0"/>
                <a:cs typeface="Times New Roman" panose="02020603050405020304" pitchFamily="18" charset="0"/>
              </a:rPr>
              <a:t> Ελένη</a:t>
            </a:r>
          </a:p>
          <a:p>
            <a:pPr marL="285750" indent="-285750">
              <a:buFont typeface="Arial" panose="020B0604020202020204" pitchFamily="34" charset="0"/>
              <a:buChar char="•"/>
            </a:pPr>
            <a:r>
              <a:rPr lang="el-GR" b="1" dirty="0">
                <a:solidFill>
                  <a:srgbClr val="000000"/>
                </a:solidFill>
                <a:latin typeface="Calibri" panose="020F0502020204030204" pitchFamily="34" charset="0"/>
                <a:cs typeface="Times New Roman" panose="02020603050405020304" pitchFamily="18" charset="0"/>
              </a:rPr>
              <a:t>Χριστοδούλου Νικόλαος </a:t>
            </a:r>
          </a:p>
        </p:txBody>
      </p:sp>
      <p:sp>
        <p:nvSpPr>
          <p:cNvPr id="9" name="TextBox 8">
            <a:extLst>
              <a:ext uri="{FF2B5EF4-FFF2-40B4-BE49-F238E27FC236}">
                <a16:creationId xmlns:a16="http://schemas.microsoft.com/office/drawing/2014/main" id="{9D2F4EAA-ACC6-39AE-BACE-4C3ABCD3F8B9}"/>
              </a:ext>
            </a:extLst>
          </p:cNvPr>
          <p:cNvSpPr txBox="1"/>
          <p:nvPr/>
        </p:nvSpPr>
        <p:spPr>
          <a:xfrm>
            <a:off x="9231746" y="1348509"/>
            <a:ext cx="2865296" cy="1754326"/>
          </a:xfrm>
          <a:prstGeom prst="rect">
            <a:avLst/>
          </a:prstGeom>
          <a:noFill/>
          <a:ln w="25400">
            <a:noFill/>
          </a:ln>
        </p:spPr>
        <p:txBody>
          <a:bodyPr wrap="square" rtlCol="0">
            <a:spAutoFit/>
          </a:bodyPr>
          <a:lstStyle/>
          <a:p>
            <a:pPr algn="ctr"/>
            <a:r>
              <a:rPr lang="el-GR" sz="1800" b="1" u="sng"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Στελέχη Υ.ΠΑΙ.Θ.Α.</a:t>
            </a:r>
          </a:p>
          <a:p>
            <a:pPr algn="ctr"/>
            <a:endParaRPr lang="el-GR" sz="1800" dirty="0">
              <a:solidFill>
                <a:srgbClr val="C00000"/>
              </a:solidFill>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l-GR"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Μαρούδας Ηλίας</a:t>
            </a:r>
            <a:endParaRPr lang="el-GR"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l-GR"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Νικολόπουλος Βασίλειος</a:t>
            </a:r>
            <a:endParaRPr lang="el-GR"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l-GR" sz="1800" b="1"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Ρέντζη</a:t>
            </a:r>
            <a:r>
              <a:rPr lang="el-GR"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Αργυρώ</a:t>
            </a:r>
            <a:endParaRPr lang="el-GR" sz="1800" dirty="0">
              <a:effectLst/>
              <a:latin typeface="Times New Roman" panose="02020603050405020304" pitchFamily="18" charset="0"/>
              <a:ea typeface="Times New Roman" panose="02020603050405020304" pitchFamily="18" charset="0"/>
            </a:endParaRPr>
          </a:p>
          <a:p>
            <a:pPr algn="ctr"/>
            <a:endParaRPr lang="el-GR" dirty="0"/>
          </a:p>
        </p:txBody>
      </p:sp>
      <p:sp>
        <p:nvSpPr>
          <p:cNvPr id="10" name="TextBox 9">
            <a:extLst>
              <a:ext uri="{FF2B5EF4-FFF2-40B4-BE49-F238E27FC236}">
                <a16:creationId xmlns:a16="http://schemas.microsoft.com/office/drawing/2014/main" id="{BB40C897-DAE8-E483-AEBA-B94D118CA0EB}"/>
              </a:ext>
            </a:extLst>
          </p:cNvPr>
          <p:cNvSpPr txBox="1"/>
          <p:nvPr/>
        </p:nvSpPr>
        <p:spPr>
          <a:xfrm>
            <a:off x="7198361" y="795864"/>
            <a:ext cx="4094480" cy="400110"/>
          </a:xfrm>
          <a:prstGeom prst="rect">
            <a:avLst/>
          </a:prstGeom>
          <a:solidFill>
            <a:schemeClr val="accent1">
              <a:lumMod val="40000"/>
              <a:lumOff val="60000"/>
            </a:schemeClr>
          </a:solidFill>
          <a:ln>
            <a:noFill/>
          </a:ln>
        </p:spPr>
        <p:txBody>
          <a:bodyPr wrap="square" rtlCol="0">
            <a:spAutoFit/>
          </a:bodyPr>
          <a:lstStyle/>
          <a:p>
            <a:pPr algn="ctr"/>
            <a:r>
              <a:rPr lang="el-GR" sz="2000" b="1" dirty="0"/>
              <a:t>Εκπόνηση Επιμορφωτικού  Υλικού</a:t>
            </a:r>
          </a:p>
        </p:txBody>
      </p:sp>
      <p:pic>
        <p:nvPicPr>
          <p:cNvPr id="11" name="Εικόνα 1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779589" y="2187363"/>
            <a:ext cx="2969559" cy="978531"/>
          </a:xfrm>
          <a:prstGeom prst="rect">
            <a:avLst/>
          </a:prstGeom>
        </p:spPr>
      </p:pic>
    </p:spTree>
    <p:extLst>
      <p:ext uri="{BB962C8B-B14F-4D97-AF65-F5344CB8AC3E}">
        <p14:creationId xmlns:p14="http://schemas.microsoft.com/office/powerpoint/2010/main" val="335136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Ομάδα 2"/>
          <p:cNvGrpSpPr/>
          <p:nvPr/>
        </p:nvGrpSpPr>
        <p:grpSpPr>
          <a:xfrm>
            <a:off x="0" y="5831840"/>
            <a:ext cx="12192000" cy="607060"/>
            <a:chOff x="0" y="5831840"/>
            <a:chExt cx="12192000" cy="607060"/>
          </a:xfrm>
        </p:grpSpPr>
        <p:sp>
          <p:nvSpPr>
            <p:cNvPr id="4" name="Rectangle 4"/>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grpSp>
      <p:pic>
        <p:nvPicPr>
          <p:cNvPr id="1026" name="Picture 2" descr="Couple with speech bubbles"/>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42900" y="345105"/>
            <a:ext cx="3200400" cy="301124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4347730" y="3689962"/>
            <a:ext cx="7278213" cy="1508105"/>
          </a:xfrm>
          <a:prstGeom prst="rect">
            <a:avLst/>
          </a:prstGeom>
        </p:spPr>
        <p:txBody>
          <a:bodyPr wrap="square">
            <a:spAutoFit/>
          </a:bodyPr>
          <a:lstStyle/>
          <a:p>
            <a:endParaRPr lang="en-US" sz="2200" dirty="0">
              <a:latin typeface="+mj-lt"/>
            </a:endParaRPr>
          </a:p>
          <a:p>
            <a:r>
              <a:rPr lang="el-GR" sz="2400" b="1" dirty="0"/>
              <a:t>Πώς εσείς αντιλαμβάνεστε την ολιστική προσέγγιση</a:t>
            </a:r>
            <a:r>
              <a:rPr lang="el-GR" sz="2400" dirty="0"/>
              <a:t> </a:t>
            </a:r>
            <a:r>
              <a:rPr lang="el-GR" sz="2400" b="1" dirty="0"/>
              <a:t>ζητημάτων Ε.ΒΙ.Ε.;</a:t>
            </a:r>
            <a:endParaRPr lang="el-GR" sz="2400" dirty="0"/>
          </a:p>
          <a:p>
            <a:endParaRPr lang="el-GR" sz="2200" dirty="0">
              <a:latin typeface="+mj-lt"/>
            </a:endParaRPr>
          </a:p>
        </p:txBody>
      </p:sp>
      <p:pic>
        <p:nvPicPr>
          <p:cNvPr id="8" name="Εικόνα 7"/>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605381" y="5981040"/>
            <a:ext cx="1355743" cy="379608"/>
          </a:xfrm>
          <a:prstGeom prst="rect">
            <a:avLst/>
          </a:prstGeom>
        </p:spPr>
      </p:pic>
    </p:spTree>
    <p:extLst>
      <p:ext uri="{BB962C8B-B14F-4D97-AF65-F5344CB8AC3E}">
        <p14:creationId xmlns:p14="http://schemas.microsoft.com/office/powerpoint/2010/main" val="1230051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sp>
        <p:nvSpPr>
          <p:cNvPr id="2" name="Ορθογώνιο 1"/>
          <p:cNvSpPr/>
          <p:nvPr/>
        </p:nvSpPr>
        <p:spPr>
          <a:xfrm>
            <a:off x="44643" y="95935"/>
            <a:ext cx="8056090" cy="2015936"/>
          </a:xfrm>
          <a:prstGeom prst="rect">
            <a:avLst/>
          </a:prstGeom>
        </p:spPr>
        <p:txBody>
          <a:bodyPr wrap="square">
            <a:spAutoFit/>
          </a:bodyPr>
          <a:lstStyle/>
          <a:p>
            <a:r>
              <a:rPr lang="el-GR" sz="2500" b="1" dirty="0">
                <a:latin typeface="+mj-lt"/>
              </a:rPr>
              <a:t> H </a:t>
            </a:r>
            <a:r>
              <a:rPr lang="el-GR" sz="2500" b="1" dirty="0" err="1">
                <a:latin typeface="+mj-lt"/>
              </a:rPr>
              <a:t>οικοσυστημική</a:t>
            </a:r>
            <a:r>
              <a:rPr lang="el-GR" sz="2500" b="1" dirty="0">
                <a:latin typeface="+mj-lt"/>
              </a:rPr>
              <a:t> προσέγγιση αποτελεί ένα αποτελεσματικό μοντέλο προσέγγισης και αντιμετώπισης του σχολικού εκφοβισμού. </a:t>
            </a:r>
          </a:p>
          <a:p>
            <a:endParaRPr lang="el-GR" sz="2500" b="1" dirty="0">
              <a:latin typeface="+mj-lt"/>
            </a:endParaRPr>
          </a:p>
          <a:p>
            <a:endParaRPr lang="el-GR" sz="2500" b="1" dirty="0">
              <a:latin typeface="+mj-lt"/>
            </a:endParaRPr>
          </a:p>
        </p:txBody>
      </p:sp>
      <p:sp>
        <p:nvSpPr>
          <p:cNvPr id="4" name="Ορθογώνιο 3"/>
          <p:cNvSpPr/>
          <p:nvPr/>
        </p:nvSpPr>
        <p:spPr>
          <a:xfrm>
            <a:off x="296333" y="1634067"/>
            <a:ext cx="7552267" cy="4708981"/>
          </a:xfrm>
          <a:prstGeom prst="rect">
            <a:avLst/>
          </a:prstGeom>
        </p:spPr>
        <p:txBody>
          <a:bodyPr wrap="square">
            <a:spAutoFit/>
          </a:bodyPr>
          <a:lstStyle/>
          <a:p>
            <a:pPr algn="just"/>
            <a:r>
              <a:rPr lang="el-GR" b="1" dirty="0">
                <a:latin typeface="+mj-lt"/>
              </a:rPr>
              <a:t>Η ολιστική προσέγγιση στο σχολείο (</a:t>
            </a:r>
            <a:r>
              <a:rPr lang="el-GR" b="1" dirty="0" err="1">
                <a:latin typeface="+mj-lt"/>
              </a:rPr>
              <a:t>whole</a:t>
            </a:r>
            <a:r>
              <a:rPr lang="el-GR" b="1" dirty="0">
                <a:latin typeface="+mj-lt"/>
              </a:rPr>
              <a:t> </a:t>
            </a:r>
            <a:r>
              <a:rPr lang="el-GR" b="1" dirty="0" err="1">
                <a:latin typeface="+mj-lt"/>
              </a:rPr>
              <a:t>school</a:t>
            </a:r>
            <a:r>
              <a:rPr lang="el-GR" b="1" dirty="0">
                <a:latin typeface="+mj-lt"/>
              </a:rPr>
              <a:t> </a:t>
            </a:r>
            <a:r>
              <a:rPr lang="el-GR" b="1" dirty="0" err="1">
                <a:latin typeface="+mj-lt"/>
              </a:rPr>
              <a:t>approach</a:t>
            </a:r>
            <a:r>
              <a:rPr lang="el-GR" b="1" dirty="0">
                <a:latin typeface="+mj-lt"/>
              </a:rPr>
              <a:t>) </a:t>
            </a:r>
            <a:r>
              <a:rPr lang="el-GR" dirty="0">
                <a:latin typeface="+mj-lt"/>
              </a:rPr>
              <a:t>για την αντιμετώπιση του εκφοβισμού απαιτεί συλλογική και συνεργατική δράση μέσα και έξω από το σχολείο</a:t>
            </a:r>
          </a:p>
          <a:p>
            <a:pPr algn="just"/>
            <a:endParaRPr lang="el-GR" dirty="0">
              <a:latin typeface="+mj-lt"/>
            </a:endParaRPr>
          </a:p>
          <a:p>
            <a:r>
              <a:rPr lang="el-GR" b="1" dirty="0">
                <a:latin typeface="+mj-lt"/>
              </a:rPr>
              <a:t>Ένα σχέδιο ολιστικής προσέγγισης:</a:t>
            </a:r>
          </a:p>
          <a:p>
            <a:endParaRPr lang="el-GR" b="1" dirty="0">
              <a:latin typeface="+mj-lt"/>
            </a:endParaRPr>
          </a:p>
          <a:p>
            <a:pPr marL="285750" indent="-285750">
              <a:buFont typeface="Wingdings" panose="05000000000000000000" pitchFamily="2" charset="2"/>
              <a:buChar char="§"/>
            </a:pPr>
            <a:r>
              <a:rPr lang="el-GR" dirty="0">
                <a:latin typeface="+mj-lt"/>
              </a:rPr>
              <a:t>λαμβάνει υπόψη </a:t>
            </a:r>
            <a:r>
              <a:rPr lang="el-GR" b="1" dirty="0">
                <a:latin typeface="+mj-lt"/>
              </a:rPr>
              <a:t>τη φωνή των μαθητών/-τριών, των γονέων, των εκπαιδευτικών</a:t>
            </a:r>
          </a:p>
          <a:p>
            <a:pPr marL="285750" indent="-285750">
              <a:buFont typeface="Wingdings" panose="05000000000000000000" pitchFamily="2" charset="2"/>
              <a:buChar char="§"/>
            </a:pPr>
            <a:endParaRPr lang="el-GR" b="1" dirty="0">
              <a:latin typeface="+mj-lt"/>
            </a:endParaRPr>
          </a:p>
          <a:p>
            <a:pPr marL="285750" indent="-285750">
              <a:buFont typeface="Wingdings" panose="05000000000000000000" pitchFamily="2" charset="2"/>
              <a:buChar char="§"/>
            </a:pPr>
            <a:r>
              <a:rPr lang="el-GR" dirty="0">
                <a:latin typeface="+mj-lt"/>
              </a:rPr>
              <a:t>απαιτεί ένα μοντέλο ηγεσίας που προάγει τις </a:t>
            </a:r>
            <a:r>
              <a:rPr lang="el-GR" b="1" dirty="0">
                <a:latin typeface="+mj-lt"/>
              </a:rPr>
              <a:t>αρχές του δημοκρατικού σχολείου</a:t>
            </a:r>
          </a:p>
          <a:p>
            <a:pPr marL="285750" indent="-285750">
              <a:buFont typeface="Wingdings" panose="05000000000000000000" pitchFamily="2" charset="2"/>
              <a:buChar char="§"/>
            </a:pPr>
            <a:endParaRPr lang="el-GR" b="1" dirty="0">
              <a:latin typeface="+mj-lt"/>
            </a:endParaRPr>
          </a:p>
          <a:p>
            <a:pPr marL="285750" indent="-285750">
              <a:buFont typeface="Wingdings" panose="05000000000000000000" pitchFamily="2" charset="2"/>
              <a:buChar char="§"/>
            </a:pPr>
            <a:r>
              <a:rPr lang="el-GR" dirty="0">
                <a:latin typeface="+mj-lt"/>
              </a:rPr>
              <a:t>εφαρμόζει </a:t>
            </a:r>
            <a:r>
              <a:rPr lang="el-GR" b="1" dirty="0">
                <a:latin typeface="+mj-lt"/>
              </a:rPr>
              <a:t>στρατηγικές πρόληψης, εντοπισμού, απόκρισης και αξιολόγησης</a:t>
            </a:r>
          </a:p>
          <a:p>
            <a:pPr marL="285750" indent="-285750">
              <a:buFont typeface="Wingdings" panose="05000000000000000000" pitchFamily="2" charset="2"/>
              <a:buChar char="§"/>
            </a:pPr>
            <a:endParaRPr lang="el-GR" b="1" dirty="0">
              <a:latin typeface="+mj-lt"/>
            </a:endParaRPr>
          </a:p>
          <a:p>
            <a:pPr marL="285750" indent="-285750">
              <a:buFont typeface="Wingdings" panose="05000000000000000000" pitchFamily="2" charset="2"/>
              <a:buChar char="§"/>
            </a:pPr>
            <a:r>
              <a:rPr lang="el-GR" dirty="0">
                <a:latin typeface="+mj-lt"/>
              </a:rPr>
              <a:t>εντάσσει </a:t>
            </a:r>
            <a:r>
              <a:rPr lang="el-GR" b="1" dirty="0">
                <a:latin typeface="+mj-lt"/>
              </a:rPr>
              <a:t>κατάλληλες δραστηριότητες στο Αναλυτικό Πρόγραμμα </a:t>
            </a:r>
            <a:r>
              <a:rPr lang="el-GR" dirty="0">
                <a:latin typeface="+mj-lt"/>
              </a:rPr>
              <a:t>του σχολείου </a:t>
            </a:r>
          </a:p>
          <a:p>
            <a:pPr algn="r"/>
            <a:r>
              <a:rPr lang="el-GR" sz="1200" dirty="0">
                <a:latin typeface="+mj-lt"/>
              </a:rPr>
              <a:t>(</a:t>
            </a:r>
            <a:r>
              <a:rPr lang="el-GR" sz="1200" dirty="0" err="1">
                <a:latin typeface="+mj-lt"/>
              </a:rPr>
              <a:t>Αρτινοπούλου</a:t>
            </a:r>
            <a:r>
              <a:rPr lang="el-GR" sz="1200" dirty="0">
                <a:latin typeface="+mj-lt"/>
              </a:rPr>
              <a:t>, </a:t>
            </a:r>
            <a:r>
              <a:rPr lang="el-GR" sz="1200" dirty="0" err="1">
                <a:latin typeface="+mj-lt"/>
              </a:rPr>
              <a:t>Μπαμπάλης</a:t>
            </a:r>
            <a:r>
              <a:rPr lang="el-GR" sz="1200" dirty="0">
                <a:latin typeface="+mj-lt"/>
              </a:rPr>
              <a:t>, </a:t>
            </a:r>
            <a:r>
              <a:rPr lang="el-GR" sz="1200" dirty="0" err="1">
                <a:latin typeface="+mj-lt"/>
              </a:rPr>
              <a:t>Τσώλη</a:t>
            </a:r>
            <a:r>
              <a:rPr lang="el-GR" sz="1200" dirty="0">
                <a:latin typeface="+mj-lt"/>
              </a:rPr>
              <a:t> &amp;  Νικολόπουλος, 2023). </a:t>
            </a:r>
          </a:p>
        </p:txBody>
      </p:sp>
      <p:pic>
        <p:nvPicPr>
          <p:cNvPr id="9" name="Θέση εικόνας 11"/>
          <p:cNvPicPr>
            <a:picLocks noGrp="1" noChangeAspect="1"/>
          </p:cNvPicPr>
          <p:nvPr>
            <p:ph type="pic" sz="quarter" idx="10"/>
          </p:nvPr>
        </p:nvPicPr>
        <p:blipFill rotWithShape="1">
          <a:blip r:embed="rId2" cstate="screen">
            <a:extLst>
              <a:ext uri="{28A0092B-C50C-407E-A947-70E740481C1C}">
                <a14:useLocalDpi xmlns:a14="http://schemas.microsoft.com/office/drawing/2010/main" val="0"/>
              </a:ext>
            </a:extLst>
          </a:blip>
          <a:srcRect/>
          <a:stretch/>
        </p:blipFill>
        <p:spPr>
          <a:xfrm>
            <a:off x="8238565" y="0"/>
            <a:ext cx="3953435" cy="6858000"/>
          </a:xfrm>
          <a:prstGeom prst="rect">
            <a:avLst/>
          </a:prstGeom>
        </p:spPr>
      </p:pic>
      <p:pic>
        <p:nvPicPr>
          <p:cNvPr id="16" name="Εικόνα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0217" y="6124575"/>
            <a:ext cx="2294173" cy="607548"/>
          </a:xfrm>
          <a:prstGeom prst="rect">
            <a:avLst/>
          </a:prstGeom>
          <a:effectLst/>
        </p:spPr>
      </p:pic>
      <p:pic>
        <p:nvPicPr>
          <p:cNvPr id="7" name="Εικόνα 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351520" y="6238545"/>
            <a:ext cx="1355743" cy="379608"/>
          </a:xfrm>
          <a:prstGeom prst="rect">
            <a:avLst/>
          </a:prstGeom>
        </p:spPr>
      </p:pic>
    </p:spTree>
    <p:extLst>
      <p:ext uri="{BB962C8B-B14F-4D97-AF65-F5344CB8AC3E}">
        <p14:creationId xmlns:p14="http://schemas.microsoft.com/office/powerpoint/2010/main" val="269535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25142" y="1460198"/>
            <a:ext cx="5559553" cy="2308324"/>
          </a:xfrm>
          <a:prstGeom prst="rect">
            <a:avLst/>
          </a:prstGeom>
          <a:noFill/>
        </p:spPr>
        <p:txBody>
          <a:bodyPr wrap="square" rtlCol="0">
            <a:spAutoFit/>
          </a:bodyPr>
          <a:lstStyle/>
          <a:p>
            <a:r>
              <a:rPr lang="el-GR" b="1"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Το </a:t>
            </a:r>
            <a:r>
              <a:rPr lang="el-GR" b="1" dirty="0" err="1">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οικοσυστημικό</a:t>
            </a:r>
            <a:r>
              <a:rPr lang="el-GR" b="1"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 μοντέλο του </a:t>
            </a:r>
            <a:r>
              <a:rPr lang="el-GR" b="1" dirty="0" err="1">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Bronfenbrenner</a:t>
            </a:r>
            <a:endParaRPr lang="el-GR" b="1"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endParaRPr>
          </a:p>
          <a:p>
            <a:endParaRPr lang="el-GR" b="1"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endParaRPr>
          </a:p>
          <a:p>
            <a:r>
              <a:rPr lang="el-GR"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Αξιοποιείται από πολλούς επιστήμονες της παιδαγωγικής, της κοινωνιολογίας και της ψυχολογίας</a:t>
            </a:r>
          </a:p>
          <a:p>
            <a:endParaRPr lang="el-GR"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endParaRPr>
          </a:p>
          <a:p>
            <a:r>
              <a:rPr lang="el-GR"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Περιλαμβάνει τέσσερα μικροσυστήματα ως εξής:  (</a:t>
            </a:r>
            <a:r>
              <a:rPr lang="el-GR" dirty="0" err="1">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microsystem</a:t>
            </a:r>
            <a:r>
              <a:rPr lang="el-GR"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 </a:t>
            </a:r>
            <a:r>
              <a:rPr lang="el-GR" dirty="0" err="1">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μεσοσύστημα</a:t>
            </a:r>
            <a:r>
              <a:rPr lang="el-GR"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 (</a:t>
            </a:r>
            <a:r>
              <a:rPr lang="el-GR" dirty="0" err="1">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mesosystem</a:t>
            </a:r>
            <a:r>
              <a:rPr lang="el-GR"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 </a:t>
            </a:r>
            <a:r>
              <a:rPr lang="el-GR" dirty="0" err="1">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εξωσύστημα</a:t>
            </a:r>
            <a:r>
              <a:rPr lang="el-GR"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 (</a:t>
            </a:r>
            <a:r>
              <a:rPr lang="el-GR" dirty="0" err="1">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exosystem</a:t>
            </a:r>
            <a:r>
              <a:rPr lang="el-GR"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 και </a:t>
            </a:r>
            <a:r>
              <a:rPr lang="el-GR" dirty="0" err="1">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μακροσύστημα</a:t>
            </a:r>
            <a:r>
              <a:rPr lang="el-GR"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 (</a:t>
            </a:r>
            <a:r>
              <a:rPr lang="el-GR" dirty="0" err="1">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macrosystem</a:t>
            </a:r>
            <a:r>
              <a:rPr lang="el-GR" dirty="0">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a:t>
            </a:r>
            <a:endParaRPr lang="el-GR" dirty="0">
              <a:latin typeface="+mj-lt"/>
              <a:ea typeface="Lato" panose="020F0502020204030203" pitchFamily="34" charset="0"/>
              <a:cs typeface="Lato" panose="020F0502020204030203" pitchFamily="34" charset="0"/>
            </a:endParaRPr>
          </a:p>
        </p:txBody>
      </p:sp>
      <p:pic>
        <p:nvPicPr>
          <p:cNvPr id="6" name="Εικόνα 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74221" y="279819"/>
            <a:ext cx="3230698" cy="851424"/>
          </a:xfrm>
          <a:prstGeom prst="rect">
            <a:avLst/>
          </a:prstGeom>
        </p:spPr>
      </p:pic>
      <p:grpSp>
        <p:nvGrpSpPr>
          <p:cNvPr id="7" name="Ομάδα 6"/>
          <p:cNvGrpSpPr/>
          <p:nvPr/>
        </p:nvGrpSpPr>
        <p:grpSpPr>
          <a:xfrm>
            <a:off x="0" y="5831840"/>
            <a:ext cx="12192000" cy="607060"/>
            <a:chOff x="0" y="5831840"/>
            <a:chExt cx="12192000" cy="607060"/>
          </a:xfrm>
        </p:grpSpPr>
        <p:sp>
          <p:nvSpPr>
            <p:cNvPr id="8" name="Rectangle 4"/>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 name="Εικόνα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grpSp>
      <p:sp>
        <p:nvSpPr>
          <p:cNvPr id="2" name="Ορθογώνιο 1"/>
          <p:cNvSpPr/>
          <p:nvPr/>
        </p:nvSpPr>
        <p:spPr>
          <a:xfrm>
            <a:off x="78971" y="4856554"/>
            <a:ext cx="8264929" cy="461665"/>
          </a:xfrm>
          <a:prstGeom prst="rect">
            <a:avLst/>
          </a:prstGeom>
        </p:spPr>
        <p:txBody>
          <a:bodyPr wrap="square" lIns="91440" tIns="45720" rIns="91440" bIns="45720" anchor="t">
            <a:spAutoFit/>
          </a:bodyPr>
          <a:lstStyle/>
          <a:p>
            <a:pPr algn="ctr"/>
            <a:r>
              <a:rPr lang="el-GR" sz="1200" dirty="0">
                <a:latin typeface="+mj-lt"/>
              </a:rPr>
              <a:t>(</a:t>
            </a:r>
            <a:r>
              <a:rPr lang="el-GR" sz="1200" err="1">
                <a:latin typeface="+mj-lt"/>
              </a:rPr>
              <a:t>Bronfenbrenner</a:t>
            </a:r>
            <a:r>
              <a:rPr lang="el-GR" sz="1200" dirty="0">
                <a:latin typeface="+mj-lt"/>
              </a:rPr>
              <a:t>, 1974, 1979, 1981, 1989, 1994, 2002; </a:t>
            </a:r>
            <a:r>
              <a:rPr lang="en-US" sz="1200" dirty="0">
                <a:latin typeface="+mj-lt"/>
              </a:rPr>
              <a:t>Bronfenbrenner</a:t>
            </a:r>
            <a:r>
              <a:rPr lang="el-GR" sz="1200" dirty="0">
                <a:latin typeface="+mj-lt"/>
              </a:rPr>
              <a:t>,</a:t>
            </a:r>
            <a:r>
              <a:rPr lang="en-US" sz="1200" dirty="0">
                <a:latin typeface="+mj-lt"/>
              </a:rPr>
              <a:t> Morris</a:t>
            </a:r>
            <a:r>
              <a:rPr lang="el-GR" sz="1200" dirty="0">
                <a:latin typeface="+mj-lt"/>
              </a:rPr>
              <a:t>,</a:t>
            </a:r>
            <a:r>
              <a:rPr lang="en-US" sz="1200" dirty="0">
                <a:latin typeface="+mj-lt"/>
              </a:rPr>
              <a:t> </a:t>
            </a:r>
            <a:r>
              <a:rPr lang="el-GR" sz="1200" dirty="0">
                <a:latin typeface="+mj-lt"/>
              </a:rPr>
              <a:t>2006; </a:t>
            </a:r>
            <a:r>
              <a:rPr lang="el-GR" sz="1200" err="1">
                <a:latin typeface="+mj-lt"/>
              </a:rPr>
              <a:t>Nóirín</a:t>
            </a:r>
            <a:r>
              <a:rPr lang="el-GR" sz="1200" dirty="0">
                <a:latin typeface="+mj-lt"/>
              </a:rPr>
              <a:t> </a:t>
            </a:r>
            <a:r>
              <a:rPr lang="el-GR" sz="1200" err="1">
                <a:latin typeface="+mj-lt"/>
              </a:rPr>
              <a:t>Hayes</a:t>
            </a:r>
            <a:r>
              <a:rPr lang="el-GR" sz="1200" dirty="0">
                <a:latin typeface="+mj-lt"/>
              </a:rPr>
              <a:t>, </a:t>
            </a:r>
            <a:r>
              <a:rPr lang="el-GR" sz="1200" err="1">
                <a:latin typeface="+mj-lt"/>
              </a:rPr>
              <a:t>Leah</a:t>
            </a:r>
            <a:r>
              <a:rPr lang="el-GR" sz="1200" dirty="0">
                <a:latin typeface="+mj-lt"/>
              </a:rPr>
              <a:t> </a:t>
            </a:r>
            <a:r>
              <a:rPr lang="el-GR" sz="1200" err="1">
                <a:latin typeface="+mj-lt"/>
              </a:rPr>
              <a:t>O'Toole</a:t>
            </a:r>
            <a:r>
              <a:rPr lang="el-GR" sz="1200" dirty="0">
                <a:latin typeface="+mj-lt"/>
              </a:rPr>
              <a:t>, </a:t>
            </a:r>
            <a:r>
              <a:rPr lang="el-GR" sz="1200" err="1">
                <a:latin typeface="+mj-lt"/>
              </a:rPr>
              <a:t>Ann</a:t>
            </a:r>
            <a:r>
              <a:rPr lang="el-GR" sz="1200" dirty="0">
                <a:latin typeface="+mj-lt"/>
              </a:rPr>
              <a:t> </a:t>
            </a:r>
            <a:r>
              <a:rPr lang="el-GR" sz="1200" err="1">
                <a:latin typeface="+mj-lt"/>
              </a:rPr>
              <a:t>Marie</a:t>
            </a:r>
            <a:r>
              <a:rPr lang="el-GR" sz="1200" dirty="0">
                <a:latin typeface="+mj-lt"/>
              </a:rPr>
              <a:t> </a:t>
            </a:r>
            <a:r>
              <a:rPr lang="el-GR" sz="1200" err="1">
                <a:latin typeface="+mj-lt"/>
              </a:rPr>
              <a:t>Halpenny</a:t>
            </a:r>
            <a:r>
              <a:rPr lang="el-GR" sz="1200" dirty="0">
                <a:latin typeface="+mj-lt"/>
              </a:rPr>
              <a:t>, 2022). </a:t>
            </a:r>
            <a:endParaRPr lang="el-GR" sz="1200" dirty="0">
              <a:latin typeface="+mj-lt"/>
              <a:cs typeface="Calibri Light"/>
            </a:endParaRPr>
          </a:p>
        </p:txBody>
      </p:sp>
      <p:graphicFrame>
        <p:nvGraphicFramePr>
          <p:cNvPr id="4" name="Διάγραμμα 3"/>
          <p:cNvGraphicFramePr/>
          <p:nvPr/>
        </p:nvGraphicFramePr>
        <p:xfrm>
          <a:off x="6789388" y="0"/>
          <a:ext cx="5144027" cy="49578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Εικόνα 9"/>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8605381" y="5981040"/>
            <a:ext cx="1355743" cy="379608"/>
          </a:xfrm>
          <a:prstGeom prst="rect">
            <a:avLst/>
          </a:prstGeom>
        </p:spPr>
      </p:pic>
    </p:spTree>
    <p:extLst>
      <p:ext uri="{BB962C8B-B14F-4D97-AF65-F5344CB8AC3E}">
        <p14:creationId xmlns:p14="http://schemas.microsoft.com/office/powerpoint/2010/main" val="3840042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Θέση εικόνας 9"/>
          <p:cNvPicPr>
            <a:picLocks noGrp="1" noChangeAspect="1"/>
          </p:cNvPicPr>
          <p:nvPr>
            <p:ph type="pic" sz="quarter" idx="10"/>
          </p:nvPr>
        </p:nvPicPr>
        <p:blipFill rotWithShape="1">
          <a:blip r:embed="rId2" cstate="screen">
            <a:extLst>
              <a:ext uri="{28A0092B-C50C-407E-A947-70E740481C1C}">
                <a14:useLocalDpi xmlns:a14="http://schemas.microsoft.com/office/drawing/2010/main" val="0"/>
              </a:ext>
            </a:extLst>
          </a:blip>
          <a:srcRect b="-115"/>
          <a:stretch/>
        </p:blipFill>
        <p:spPr>
          <a:xfrm>
            <a:off x="7678057" y="0"/>
            <a:ext cx="4513943" cy="6865884"/>
          </a:xfrm>
          <a:prstGeom prst="rect">
            <a:avLst/>
          </a:prstGeom>
        </p:spPr>
      </p:pic>
      <p:sp>
        <p:nvSpPr>
          <p:cNvPr id="13" name="Rectangle 4"/>
          <p:cNvSpPr/>
          <p:nvPr/>
        </p:nvSpPr>
        <p:spPr>
          <a:xfrm>
            <a:off x="0" y="5831840"/>
            <a:ext cx="8497614"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p:nvSpPr>
        <p:spPr>
          <a:xfrm>
            <a:off x="1613439" y="1913235"/>
            <a:ext cx="1196161" cy="400110"/>
          </a:xfrm>
          <a:prstGeom prst="rect">
            <a:avLst/>
          </a:prstGeom>
          <a:noFill/>
        </p:spPr>
        <p:txBody>
          <a:bodyPr wrap="none" rtlCol="0">
            <a:spAutoFit/>
          </a:bodyPr>
          <a:lstStyle/>
          <a:p>
            <a:r>
              <a:rPr lang="el-GR" sz="2000" spc="300" dirty="0">
                <a:solidFill>
                  <a:schemeClr val="bg1"/>
                </a:solidFill>
                <a:latin typeface="Lato Heavy" panose="020F0502020204030203" pitchFamily="34" charset="0"/>
                <a:ea typeface="Lato Heavy" panose="020F0502020204030203" pitchFamily="34" charset="0"/>
                <a:cs typeface="Lato Heavy" panose="020F0502020204030203" pitchFamily="34" charset="0"/>
              </a:rPr>
              <a:t>Ε.ΒΙ.Ε. </a:t>
            </a:r>
            <a:endParaRPr lang="id-ID" sz="2000" spc="300" dirty="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pic>
        <p:nvPicPr>
          <p:cNvPr id="14" name="Εικόνα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980" y="5911188"/>
            <a:ext cx="1697214" cy="449460"/>
          </a:xfrm>
          <a:prstGeom prst="rect">
            <a:avLst/>
          </a:prstGeom>
          <a:effectLst/>
        </p:spPr>
      </p:pic>
      <p:sp>
        <p:nvSpPr>
          <p:cNvPr id="3" name="Ορθογώνιο 2"/>
          <p:cNvSpPr/>
          <p:nvPr/>
        </p:nvSpPr>
        <p:spPr>
          <a:xfrm>
            <a:off x="398980" y="307081"/>
            <a:ext cx="7059095" cy="5632311"/>
          </a:xfrm>
          <a:prstGeom prst="rect">
            <a:avLst/>
          </a:prstGeom>
        </p:spPr>
        <p:txBody>
          <a:bodyPr wrap="square">
            <a:spAutoFit/>
          </a:bodyPr>
          <a:lstStyle/>
          <a:p>
            <a:r>
              <a:rPr lang="el-GR" dirty="0">
                <a:latin typeface="+mj-lt"/>
              </a:rPr>
              <a:t>Με βάση την </a:t>
            </a:r>
            <a:r>
              <a:rPr lang="el-GR" dirty="0" err="1">
                <a:latin typeface="+mj-lt"/>
              </a:rPr>
              <a:t>οικοσυστημική</a:t>
            </a:r>
            <a:r>
              <a:rPr lang="el-GR" dirty="0">
                <a:latin typeface="+mj-lt"/>
              </a:rPr>
              <a:t> προσέγγιση υπάρχουν 4 βασικά οικοσυστήματα: </a:t>
            </a:r>
          </a:p>
          <a:p>
            <a:endParaRPr lang="el-GR" dirty="0">
              <a:latin typeface="+mj-lt"/>
            </a:endParaRPr>
          </a:p>
          <a:p>
            <a:pPr marL="285750" indent="-285750">
              <a:buFont typeface="Wingdings" panose="05000000000000000000" pitchFamily="2" charset="2"/>
              <a:buChar char="§"/>
            </a:pPr>
            <a:r>
              <a:rPr lang="el-GR" b="1" u="sng" dirty="0">
                <a:effectLst>
                  <a:outerShdw blurRad="38100" dist="38100" dir="2700000" algn="tl">
                    <a:srgbClr val="000000">
                      <a:alpha val="43137"/>
                    </a:srgbClr>
                  </a:outerShdw>
                </a:effectLst>
                <a:latin typeface="+mj-lt"/>
              </a:rPr>
              <a:t>μικροσύστημα</a:t>
            </a:r>
            <a:r>
              <a:rPr lang="el-GR" b="1" dirty="0">
                <a:effectLst>
                  <a:outerShdw blurRad="38100" dist="38100" dir="2700000" algn="tl">
                    <a:srgbClr val="000000">
                      <a:alpha val="43137"/>
                    </a:srgbClr>
                  </a:outerShdw>
                </a:effectLst>
                <a:latin typeface="+mj-lt"/>
              </a:rPr>
              <a:t>: </a:t>
            </a:r>
            <a:r>
              <a:rPr lang="el-GR" dirty="0">
                <a:latin typeface="+mj-lt"/>
              </a:rPr>
              <a:t>αποτελεί το  πρώτο συστημικό πλαίσιο που </a:t>
            </a:r>
            <a:r>
              <a:rPr lang="el-GR" b="1" dirty="0">
                <a:latin typeface="+mj-lt"/>
              </a:rPr>
              <a:t>το άτομο συμμετέχει ενεργά και επομένως δέχεται άμεσες επιδράσεις</a:t>
            </a:r>
            <a:r>
              <a:rPr lang="el-GR" dirty="0">
                <a:latin typeface="+mj-lt"/>
              </a:rPr>
              <a:t>. Ενδεικτικά, μικροσυστήματα θεωρούνται η </a:t>
            </a:r>
            <a:r>
              <a:rPr lang="el-GR" b="1" dirty="0">
                <a:latin typeface="+mj-lt"/>
              </a:rPr>
              <a:t>οικογένεια</a:t>
            </a:r>
            <a:r>
              <a:rPr lang="el-GR" dirty="0">
                <a:latin typeface="+mj-lt"/>
              </a:rPr>
              <a:t>, οι φίλοι, το </a:t>
            </a:r>
            <a:r>
              <a:rPr lang="el-GR" b="1" dirty="0">
                <a:latin typeface="+mj-lt"/>
              </a:rPr>
              <a:t>σχολείο</a:t>
            </a:r>
            <a:r>
              <a:rPr lang="el-GR" dirty="0">
                <a:latin typeface="+mj-lt"/>
              </a:rPr>
              <a:t>, η αθλητική ομάδα κ.λπ. </a:t>
            </a:r>
          </a:p>
          <a:p>
            <a:pPr marL="285750" indent="-285750">
              <a:buFont typeface="Wingdings" panose="05000000000000000000" pitchFamily="2" charset="2"/>
              <a:buChar char="§"/>
            </a:pPr>
            <a:r>
              <a:rPr lang="el-GR" b="1" u="sng" dirty="0" err="1">
                <a:effectLst>
                  <a:outerShdw blurRad="38100" dist="38100" dir="2700000" algn="tl">
                    <a:srgbClr val="000000">
                      <a:alpha val="43137"/>
                    </a:srgbClr>
                  </a:outerShdw>
                </a:effectLst>
                <a:latin typeface="+mj-lt"/>
              </a:rPr>
              <a:t>μεσοσύστημα</a:t>
            </a:r>
            <a:r>
              <a:rPr lang="el-GR" b="1" u="sng" dirty="0">
                <a:effectLst>
                  <a:outerShdw blurRad="38100" dist="38100" dir="2700000" algn="tl">
                    <a:srgbClr val="000000">
                      <a:alpha val="43137"/>
                    </a:srgbClr>
                  </a:outerShdw>
                </a:effectLst>
                <a:latin typeface="+mj-lt"/>
              </a:rPr>
              <a:t>: </a:t>
            </a:r>
            <a:r>
              <a:rPr lang="el-GR" dirty="0">
                <a:latin typeface="+mj-lt"/>
              </a:rPr>
              <a:t>Το </a:t>
            </a:r>
            <a:r>
              <a:rPr lang="el-GR" dirty="0" err="1">
                <a:latin typeface="+mj-lt"/>
              </a:rPr>
              <a:t>μεσοσύστημα</a:t>
            </a:r>
            <a:r>
              <a:rPr lang="el-GR" dirty="0">
                <a:latin typeface="+mj-lt"/>
              </a:rPr>
              <a:t> αφορά στο</a:t>
            </a:r>
            <a:r>
              <a:rPr lang="el-GR" b="1" dirty="0">
                <a:latin typeface="+mj-lt"/>
              </a:rPr>
              <a:t> σύνολο των διασυνδέσεων ανάμεσα στα μέλη δύο μικροσυστημάτων</a:t>
            </a:r>
            <a:r>
              <a:rPr lang="el-GR" dirty="0">
                <a:latin typeface="+mj-lt"/>
              </a:rPr>
              <a:t>. Ενδεικτικά,  οι σχέσεις και οι </a:t>
            </a:r>
            <a:r>
              <a:rPr lang="el-GR" b="1" dirty="0">
                <a:latin typeface="+mj-lt"/>
              </a:rPr>
              <a:t>συναλλαγές ανάμεσα στο σχολείο και την οικογένεια</a:t>
            </a:r>
            <a:r>
              <a:rPr lang="el-GR" dirty="0">
                <a:latin typeface="+mj-lt"/>
              </a:rPr>
              <a:t>.</a:t>
            </a:r>
          </a:p>
          <a:p>
            <a:pPr marL="285750" indent="-285750">
              <a:buFont typeface="Wingdings" panose="05000000000000000000" pitchFamily="2" charset="2"/>
              <a:buChar char="§"/>
            </a:pPr>
            <a:r>
              <a:rPr lang="el-GR" b="1" u="sng" dirty="0" err="1">
                <a:effectLst>
                  <a:outerShdw blurRad="38100" dist="38100" dir="2700000" algn="tl">
                    <a:srgbClr val="000000">
                      <a:alpha val="43137"/>
                    </a:srgbClr>
                  </a:outerShdw>
                </a:effectLst>
                <a:latin typeface="+mj-lt"/>
              </a:rPr>
              <a:t>μακροσύστημα</a:t>
            </a:r>
            <a:r>
              <a:rPr lang="el-GR" b="1" u="sng" dirty="0">
                <a:effectLst>
                  <a:outerShdw blurRad="38100" dist="38100" dir="2700000" algn="tl">
                    <a:srgbClr val="000000">
                      <a:alpha val="43137"/>
                    </a:srgbClr>
                  </a:outerShdw>
                </a:effectLst>
                <a:latin typeface="+mj-lt"/>
              </a:rPr>
              <a:t>: </a:t>
            </a:r>
            <a:r>
              <a:rPr lang="el-GR" dirty="0">
                <a:latin typeface="+mj-lt"/>
              </a:rPr>
              <a:t>αφορά στο συστημικό πλαίσιο μέσα στο οποίο </a:t>
            </a:r>
            <a:r>
              <a:rPr lang="el-GR" b="1" dirty="0">
                <a:latin typeface="+mj-lt"/>
              </a:rPr>
              <a:t>το άτομο δε συμμετέχει ενεργά, αλλά δέχεται τις έμμεσες επιδράσεις του</a:t>
            </a:r>
            <a:r>
              <a:rPr lang="el-GR" dirty="0">
                <a:latin typeface="+mj-lt"/>
              </a:rPr>
              <a:t>. Ενδεικτικά, </a:t>
            </a:r>
            <a:r>
              <a:rPr lang="el-GR" dirty="0" err="1">
                <a:latin typeface="+mj-lt"/>
              </a:rPr>
              <a:t>μακροσυστήματα</a:t>
            </a:r>
            <a:r>
              <a:rPr lang="el-GR" dirty="0">
                <a:latin typeface="+mj-lt"/>
              </a:rPr>
              <a:t> θεωρούνται οι οικονομικοί, κοινωνικοί, </a:t>
            </a:r>
            <a:r>
              <a:rPr lang="el-GR" b="1" dirty="0">
                <a:latin typeface="+mj-lt"/>
              </a:rPr>
              <a:t>εκπαιδευτικοί και νομικοί θεσμοί </a:t>
            </a:r>
            <a:r>
              <a:rPr lang="el-GR" dirty="0">
                <a:latin typeface="+mj-lt"/>
              </a:rPr>
              <a:t>ενός κράτους. </a:t>
            </a:r>
          </a:p>
          <a:p>
            <a:pPr marL="285750" indent="-285750">
              <a:buFont typeface="Wingdings" panose="05000000000000000000" pitchFamily="2" charset="2"/>
              <a:buChar char="§"/>
            </a:pPr>
            <a:r>
              <a:rPr lang="el-GR" b="1" u="sng" dirty="0" err="1">
                <a:effectLst>
                  <a:outerShdw blurRad="38100" dist="38100" dir="2700000" algn="tl">
                    <a:srgbClr val="000000">
                      <a:alpha val="43137"/>
                    </a:srgbClr>
                  </a:outerShdw>
                </a:effectLst>
                <a:latin typeface="+mj-lt"/>
              </a:rPr>
              <a:t>εξωσύστημα</a:t>
            </a:r>
            <a:r>
              <a:rPr lang="el-GR" b="1" u="sng" dirty="0">
                <a:effectLst>
                  <a:outerShdw blurRad="38100" dist="38100" dir="2700000" algn="tl">
                    <a:srgbClr val="000000">
                      <a:alpha val="43137"/>
                    </a:srgbClr>
                  </a:outerShdw>
                </a:effectLst>
                <a:latin typeface="+mj-lt"/>
              </a:rPr>
              <a:t>:</a:t>
            </a:r>
            <a:r>
              <a:rPr lang="el-GR" b="1" dirty="0">
                <a:latin typeface="+mj-lt"/>
              </a:rPr>
              <a:t> </a:t>
            </a:r>
            <a:r>
              <a:rPr lang="el-GR" dirty="0">
                <a:latin typeface="+mj-lt"/>
              </a:rPr>
              <a:t>στο οποίο εντάσσονται οι κρατικοί και επαγγελματικοί φορείς, η τεχνολογία, τα Μ.Μ.Ε. και οι κοινωνικές οργανώσεις. Το παιδί δεν εμπλέκεται άμεσα στο </a:t>
            </a:r>
            <a:r>
              <a:rPr lang="el-GR" dirty="0" err="1">
                <a:latin typeface="+mj-lt"/>
              </a:rPr>
              <a:t>εξωσύστημα</a:t>
            </a:r>
            <a:r>
              <a:rPr lang="el-GR" dirty="0">
                <a:latin typeface="+mj-lt"/>
              </a:rPr>
              <a:t>. Οι συνθήκες εργασίας των γονέων (π.χ. ωράριο, αμοιβή) επηρεάζουν το μικροσύστημα της οικογένειας, την ανάπτυξη και τη συμπεριφορά του παιδιού.</a:t>
            </a:r>
          </a:p>
          <a:p>
            <a:endParaRPr lang="el-GR" dirty="0">
              <a:latin typeface="+mj-lt"/>
            </a:endParaRPr>
          </a:p>
        </p:txBody>
      </p:sp>
      <p:pic>
        <p:nvPicPr>
          <p:cNvPr id="8" name="Εικόνα 7"/>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627928" y="5999342"/>
            <a:ext cx="1355743" cy="379608"/>
          </a:xfrm>
          <a:prstGeom prst="rect">
            <a:avLst/>
          </a:prstGeom>
        </p:spPr>
      </p:pic>
    </p:spTree>
    <p:extLst>
      <p:ext uri="{BB962C8B-B14F-4D97-AF65-F5344CB8AC3E}">
        <p14:creationId xmlns:p14="http://schemas.microsoft.com/office/powerpoint/2010/main" val="298548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219700" y="89582"/>
            <a:ext cx="6713708" cy="1384995"/>
          </a:xfrm>
          <a:prstGeom prst="rect">
            <a:avLst/>
          </a:prstGeom>
          <a:noFill/>
        </p:spPr>
        <p:txBody>
          <a:bodyPr wrap="square" rtlCol="0">
            <a:spAutoFit/>
          </a:bodyPr>
          <a:lstStyle/>
          <a:p>
            <a:pPr algn="r"/>
            <a:r>
              <a:rPr lang="el-GR" sz="2800" b="1" dirty="0">
                <a:latin typeface="+mj-lt"/>
              </a:rPr>
              <a:t>Επομένως η </a:t>
            </a:r>
            <a:r>
              <a:rPr lang="el-GR" sz="2800" b="1" dirty="0" err="1">
                <a:effectLst>
                  <a:outerShdw blurRad="38100" dist="38100" dir="2700000" algn="tl">
                    <a:srgbClr val="000000">
                      <a:alpha val="43137"/>
                    </a:srgbClr>
                  </a:outerShdw>
                </a:effectLst>
                <a:latin typeface="+mj-lt"/>
              </a:rPr>
              <a:t>οικοσυστημική</a:t>
            </a:r>
            <a:r>
              <a:rPr lang="el-GR" sz="2800" b="1" dirty="0">
                <a:effectLst>
                  <a:outerShdw blurRad="38100" dist="38100" dir="2700000" algn="tl">
                    <a:srgbClr val="000000">
                      <a:alpha val="43137"/>
                    </a:srgbClr>
                  </a:outerShdw>
                </a:effectLst>
                <a:latin typeface="+mj-lt"/>
              </a:rPr>
              <a:t> προσέγγιση βασίζεται σε 4 πυλώνες:</a:t>
            </a:r>
          </a:p>
          <a:p>
            <a:pPr algn="r"/>
            <a:r>
              <a:rPr lang="el-GR" sz="2800" b="1" dirty="0">
                <a:latin typeface="+mj-lt"/>
              </a:rPr>
              <a:t> </a:t>
            </a:r>
          </a:p>
        </p:txBody>
      </p:sp>
      <p:sp>
        <p:nvSpPr>
          <p:cNvPr id="9" name="Rectangle 8"/>
          <p:cNvSpPr/>
          <p:nvPr/>
        </p:nvSpPr>
        <p:spPr>
          <a:xfrm>
            <a:off x="5545040" y="1690062"/>
            <a:ext cx="6063027" cy="2585323"/>
          </a:xfrm>
          <a:prstGeom prst="rect">
            <a:avLst/>
          </a:prstGeom>
        </p:spPr>
        <p:txBody>
          <a:bodyPr wrap="square">
            <a:spAutoFit/>
          </a:bodyPr>
          <a:lstStyle/>
          <a:p>
            <a:pPr algn="just"/>
            <a:endParaRPr lang="el-GR" dirty="0">
              <a:latin typeface="+mj-lt"/>
              <a:ea typeface="Lato" panose="020F0502020204030203" pitchFamily="34" charset="0"/>
              <a:cs typeface="Lato" panose="020F0502020204030203" pitchFamily="34" charset="0"/>
            </a:endParaRPr>
          </a:p>
          <a:p>
            <a:pPr algn="just"/>
            <a:r>
              <a:rPr lang="el-GR" dirty="0">
                <a:latin typeface="+mj-lt"/>
                <a:ea typeface="Lato" panose="020F0502020204030203" pitchFamily="34" charset="0"/>
                <a:cs typeface="Lato" panose="020F0502020204030203" pitchFamily="34" charset="0"/>
              </a:rPr>
              <a:t>Α. Στις </a:t>
            </a:r>
            <a:r>
              <a:rPr lang="el-GR" b="1" dirty="0">
                <a:solidFill>
                  <a:srgbClr val="FF0000"/>
                </a:solidFill>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δημοκρατικές αρχές</a:t>
            </a:r>
          </a:p>
          <a:p>
            <a:pPr algn="just"/>
            <a:endParaRPr lang="el-GR" dirty="0">
              <a:latin typeface="+mj-lt"/>
              <a:ea typeface="Lato" panose="020F0502020204030203" pitchFamily="34" charset="0"/>
              <a:cs typeface="Lato" panose="020F0502020204030203" pitchFamily="34" charset="0"/>
            </a:endParaRPr>
          </a:p>
          <a:p>
            <a:pPr algn="just"/>
            <a:r>
              <a:rPr lang="el-GR" dirty="0">
                <a:latin typeface="+mj-lt"/>
                <a:ea typeface="Lato" panose="020F0502020204030203" pitchFamily="34" charset="0"/>
                <a:cs typeface="Lato" panose="020F0502020204030203" pitchFamily="34" charset="0"/>
              </a:rPr>
              <a:t>Β. Στη </a:t>
            </a:r>
            <a:r>
              <a:rPr lang="el-GR" b="1" dirty="0">
                <a:solidFill>
                  <a:schemeClr val="accent1"/>
                </a:solidFill>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συμπεριληπτική οπτική</a:t>
            </a:r>
          </a:p>
          <a:p>
            <a:pPr algn="just"/>
            <a:endParaRPr lang="el-GR" dirty="0">
              <a:latin typeface="+mj-lt"/>
              <a:ea typeface="Lato" panose="020F0502020204030203" pitchFamily="34" charset="0"/>
              <a:cs typeface="Lato" panose="020F0502020204030203" pitchFamily="34" charset="0"/>
            </a:endParaRPr>
          </a:p>
          <a:p>
            <a:pPr algn="just"/>
            <a:r>
              <a:rPr lang="el-GR" dirty="0">
                <a:latin typeface="+mj-lt"/>
                <a:ea typeface="Lato" panose="020F0502020204030203" pitchFamily="34" charset="0"/>
                <a:cs typeface="Lato" panose="020F0502020204030203" pitchFamily="34" charset="0"/>
              </a:rPr>
              <a:t>Γ. Στη </a:t>
            </a:r>
            <a:r>
              <a:rPr lang="el-GR" b="1" dirty="0">
                <a:solidFill>
                  <a:schemeClr val="accent6"/>
                </a:solidFill>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συνεργασία </a:t>
            </a:r>
          </a:p>
          <a:p>
            <a:pPr algn="just"/>
            <a:endParaRPr lang="el-GR" dirty="0">
              <a:latin typeface="+mj-lt"/>
              <a:ea typeface="Lato" panose="020F0502020204030203" pitchFamily="34" charset="0"/>
              <a:cs typeface="Lato" panose="020F0502020204030203" pitchFamily="34" charset="0"/>
            </a:endParaRPr>
          </a:p>
          <a:p>
            <a:pPr algn="just"/>
            <a:r>
              <a:rPr lang="el-GR" dirty="0">
                <a:latin typeface="+mj-lt"/>
                <a:ea typeface="Lato" panose="020F0502020204030203" pitchFamily="34" charset="0"/>
                <a:cs typeface="Lato" panose="020F0502020204030203" pitchFamily="34" charset="0"/>
              </a:rPr>
              <a:t>Δ. Στην </a:t>
            </a:r>
            <a:r>
              <a:rPr lang="el-GR" b="1" dirty="0">
                <a:solidFill>
                  <a:schemeClr val="accent2"/>
                </a:solidFill>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ανοιχτή σχέση με το κοινωνικό περιβάλλον </a:t>
            </a:r>
            <a:r>
              <a:rPr lang="el-GR" dirty="0">
                <a:latin typeface="+mj-lt"/>
                <a:ea typeface="Lato" panose="020F0502020204030203" pitchFamily="34" charset="0"/>
                <a:cs typeface="Lato" panose="020F0502020204030203" pitchFamily="34" charset="0"/>
              </a:rPr>
              <a:t>και την </a:t>
            </a:r>
            <a:r>
              <a:rPr lang="el-GR" b="1" dirty="0">
                <a:solidFill>
                  <a:schemeClr val="accent2"/>
                </a:solidFill>
                <a:effectLst>
                  <a:outerShdw blurRad="38100" dist="38100" dir="2700000" algn="tl">
                    <a:srgbClr val="000000">
                      <a:alpha val="43137"/>
                    </a:srgbClr>
                  </a:outerShdw>
                </a:effectLst>
                <a:latin typeface="+mj-lt"/>
                <a:ea typeface="Lato" panose="020F0502020204030203" pitchFamily="34" charset="0"/>
                <a:cs typeface="Lato" panose="020F0502020204030203" pitchFamily="34" charset="0"/>
              </a:rPr>
              <a:t>τοπική κοινωνία</a:t>
            </a:r>
          </a:p>
        </p:txBody>
      </p:sp>
      <p:grpSp>
        <p:nvGrpSpPr>
          <p:cNvPr id="2" name="Ομάδα 1"/>
          <p:cNvGrpSpPr/>
          <p:nvPr/>
        </p:nvGrpSpPr>
        <p:grpSpPr>
          <a:xfrm>
            <a:off x="0" y="5831840"/>
            <a:ext cx="12192000" cy="607060"/>
            <a:chOff x="0" y="5831840"/>
            <a:chExt cx="12192000" cy="607060"/>
          </a:xfrm>
        </p:grpSpPr>
        <p:sp>
          <p:nvSpPr>
            <p:cNvPr id="5" name="Rectangle 4"/>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 name="Εικόνα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grpSp>
      <p:pic>
        <p:nvPicPr>
          <p:cNvPr id="7" name="Εικόνα 6">
            <a:extLst>
              <a:ext uri="{FF2B5EF4-FFF2-40B4-BE49-F238E27FC236}">
                <a16:creationId xmlns:a16="http://schemas.microsoft.com/office/drawing/2014/main" id="{EA92D6C4-462F-74D9-5F06-E5C8E6D9E823}"/>
              </a:ext>
            </a:extLst>
          </p:cNvPr>
          <p:cNvPicPr>
            <a:picLocks noChangeAspect="1"/>
          </p:cNvPicPr>
          <p:nvPr/>
        </p:nvPicPr>
        <p:blipFill>
          <a:blip r:embed="rId3"/>
          <a:stretch>
            <a:fillRect/>
          </a:stretch>
        </p:blipFill>
        <p:spPr>
          <a:xfrm>
            <a:off x="900954" y="0"/>
            <a:ext cx="3956304" cy="6858000"/>
          </a:xfrm>
          <a:prstGeom prst="rect">
            <a:avLst/>
          </a:prstGeom>
        </p:spPr>
      </p:pic>
      <p:sp>
        <p:nvSpPr>
          <p:cNvPr id="12" name="Θέση εικόνας 11"/>
          <p:cNvSpPr>
            <a:spLocks noGrp="1"/>
          </p:cNvSpPr>
          <p:nvPr>
            <p:ph type="pic" sz="quarter" idx="10"/>
          </p:nvPr>
        </p:nvSpPr>
        <p:spPr/>
      </p:sp>
      <p:pic>
        <p:nvPicPr>
          <p:cNvPr id="11" name="Εικόνα 1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605381" y="5981040"/>
            <a:ext cx="1355743" cy="379608"/>
          </a:xfrm>
          <a:prstGeom prst="rect">
            <a:avLst/>
          </a:prstGeom>
        </p:spPr>
      </p:pic>
    </p:spTree>
    <p:extLst>
      <p:ext uri="{BB962C8B-B14F-4D97-AF65-F5344CB8AC3E}">
        <p14:creationId xmlns:p14="http://schemas.microsoft.com/office/powerpoint/2010/main" val="6486902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30e7381-6c34-4dff-9b78-661113fd1739" xsi:nil="true"/>
    <lcf76f155ced4ddcb4097134ff3c332f xmlns="20a01d6c-46d3-4d60-8c82-0e154da045f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FCB87DECCF0574C850F17180F1626EF" ma:contentTypeVersion="11" ma:contentTypeDescription="Create a new document." ma:contentTypeScope="" ma:versionID="4b8f625a39731644b159370a61599e2e">
  <xsd:schema xmlns:xsd="http://www.w3.org/2001/XMLSchema" xmlns:xs="http://www.w3.org/2001/XMLSchema" xmlns:p="http://schemas.microsoft.com/office/2006/metadata/properties" xmlns:ns2="20a01d6c-46d3-4d60-8c82-0e154da045f8" xmlns:ns3="e30e7381-6c34-4dff-9b78-661113fd1739" targetNamespace="http://schemas.microsoft.com/office/2006/metadata/properties" ma:root="true" ma:fieldsID="9a4c94c664af0c79414417f14f898620" ns2:_="" ns3:_="">
    <xsd:import namespace="20a01d6c-46d3-4d60-8c82-0e154da045f8"/>
    <xsd:import namespace="e30e7381-6c34-4dff-9b78-661113fd173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a01d6c-46d3-4d60-8c82-0e154da045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ac8674f-14d4-46d5-8891-710bb999d6f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0e7381-6c34-4dff-9b78-661113fd1739"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9a4d4413-97cb-45a4-ab2a-c8012fdabc06}" ma:internalName="TaxCatchAll" ma:showField="CatchAllData" ma:web="e30e7381-6c34-4dff-9b78-661113fd17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35220E-43DB-4F60-AE20-7DD842458DEE}">
  <ds:schemaRefs>
    <ds:schemaRef ds:uri="http://schemas.microsoft.com/sharepoint/v3/contenttype/forms"/>
  </ds:schemaRefs>
</ds:datastoreItem>
</file>

<file path=customXml/itemProps2.xml><?xml version="1.0" encoding="utf-8"?>
<ds:datastoreItem xmlns:ds="http://schemas.openxmlformats.org/officeDocument/2006/customXml" ds:itemID="{327D5053-2703-42D9-B048-1499FDA3A23A}">
  <ds:schemaRefs>
    <ds:schemaRef ds:uri="http://www.w3.org/XML/1998/namespace"/>
    <ds:schemaRef ds:uri="20a01d6c-46d3-4d60-8c82-0e154da045f8"/>
    <ds:schemaRef ds:uri="http://purl.org/dc/terms/"/>
    <ds:schemaRef ds:uri="http://schemas.microsoft.com/office/2006/documentManagement/types"/>
    <ds:schemaRef ds:uri="http://schemas.microsoft.com/office/infopath/2007/PartnerControls"/>
    <ds:schemaRef ds:uri="http://purl.org/dc/elements/1.1/"/>
    <ds:schemaRef ds:uri="http://purl.org/dc/dcmitype/"/>
    <ds:schemaRef ds:uri="http://schemas.openxmlformats.org/package/2006/metadata/core-properties"/>
    <ds:schemaRef ds:uri="e30e7381-6c34-4dff-9b78-661113fd1739"/>
    <ds:schemaRef ds:uri="http://schemas.microsoft.com/office/2006/metadata/properties"/>
  </ds:schemaRefs>
</ds:datastoreItem>
</file>

<file path=customXml/itemProps3.xml><?xml version="1.0" encoding="utf-8"?>
<ds:datastoreItem xmlns:ds="http://schemas.openxmlformats.org/officeDocument/2006/customXml" ds:itemID="{C5803B70-E5B1-4E4C-AB97-EA606DA07E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a01d6c-46d3-4d60-8c82-0e154da045f8"/>
    <ds:schemaRef ds:uri="e30e7381-6c34-4dff-9b78-661113fd17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4794</TotalTime>
  <Words>3537</Words>
  <Application>Microsoft Office PowerPoint</Application>
  <PresentationFormat>Ευρεία οθόνη</PresentationFormat>
  <Paragraphs>369</Paragraphs>
  <Slides>43</Slides>
  <Notes>3</Notes>
  <HiddenSlides>0</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1</vt:i4>
      </vt:variant>
      <vt:variant>
        <vt:lpstr>Τίτλοι διαφανειών</vt:lpstr>
      </vt:variant>
      <vt:variant>
        <vt:i4>43</vt:i4>
      </vt:variant>
    </vt:vector>
  </HeadingPairs>
  <TitlesOfParts>
    <vt:vector size="56" baseType="lpstr">
      <vt:lpstr>Arial</vt:lpstr>
      <vt:lpstr>Arial Black</vt:lpstr>
      <vt:lpstr>Calibri</vt:lpstr>
      <vt:lpstr>Calibri Light</vt:lpstr>
      <vt:lpstr>Lato</vt:lpstr>
      <vt:lpstr>Lato Black</vt:lpstr>
      <vt:lpstr>Lato Heavy</vt:lpstr>
      <vt:lpstr>Raleway</vt:lpstr>
      <vt:lpstr>Source Sans Pro Light</vt:lpstr>
      <vt:lpstr>Source Sans Pro Semibold</vt:lpstr>
      <vt:lpstr>Times New Roman</vt:lpstr>
      <vt:lpstr>Wingdings</vt:lpstr>
      <vt:lpstr>Office Theme</vt:lpstr>
      <vt:lpstr>Παρουσίαση του PowerPoint</vt:lpstr>
      <vt:lpstr>Παρουσίαση του PowerPoint</vt:lpstr>
      <vt:lpstr>Παρουσίαση του PowerPoint</vt:lpstr>
      <vt:lpstr>Περιεχόμενα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Τι είναι οι</vt:lpstr>
      <vt:lpstr>Στόχοι που τίθενται από τις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Αναγνώστου Μαρία</dc:creator>
  <cp:lastModifiedBy>Μίνη Πάμελα</cp:lastModifiedBy>
  <cp:revision>12</cp:revision>
  <dcterms:created xsi:type="dcterms:W3CDTF">2018-07-25T04:51:32Z</dcterms:created>
  <dcterms:modified xsi:type="dcterms:W3CDTF">2024-09-27T11:35:57Z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0x010100BFCB87DECCF0574C850F17180F1626EF</vt:lpwstr>
  </property>
  <property fmtid="{D5CDD505-2E9C-101B-9397-08002B2CF9AE}" pid="3" name="MediaServiceImageTags">
    <vt:lpwstr/>
  </property>
</Properties>
</file>