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307" r:id="rId5"/>
    <p:sldId id="256" r:id="rId6"/>
    <p:sldId id="574" r:id="rId7"/>
    <p:sldId id="529" r:id="rId8"/>
    <p:sldId id="270" r:id="rId9"/>
    <p:sldId id="406" r:id="rId10"/>
    <p:sldId id="263" r:id="rId11"/>
    <p:sldId id="553" r:id="rId12"/>
    <p:sldId id="264" r:id="rId13"/>
    <p:sldId id="545" r:id="rId14"/>
    <p:sldId id="551" r:id="rId15"/>
    <p:sldId id="568" r:id="rId16"/>
    <p:sldId id="577" r:id="rId17"/>
    <p:sldId id="581" r:id="rId18"/>
    <p:sldId id="582" r:id="rId19"/>
    <p:sldId id="262" r:id="rId20"/>
    <p:sldId id="570" r:id="rId21"/>
    <p:sldId id="535" r:id="rId22"/>
    <p:sldId id="587" r:id="rId23"/>
    <p:sldId id="589" r:id="rId24"/>
    <p:sldId id="590" r:id="rId25"/>
    <p:sldId id="591" r:id="rId26"/>
    <p:sldId id="538" r:id="rId27"/>
    <p:sldId id="539" r:id="rId28"/>
    <p:sldId id="540" r:id="rId29"/>
    <p:sldId id="541" r:id="rId30"/>
    <p:sldId id="566" r:id="rId31"/>
    <p:sldId id="536" r:id="rId32"/>
    <p:sldId id="542" r:id="rId33"/>
    <p:sldId id="571" r:id="rId34"/>
    <p:sldId id="537" r:id="rId35"/>
    <p:sldId id="578" r:id="rId36"/>
    <p:sldId id="588" r:id="rId37"/>
    <p:sldId id="547" r:id="rId38"/>
    <p:sldId id="546" r:id="rId39"/>
    <p:sldId id="548" r:id="rId40"/>
    <p:sldId id="584" r:id="rId41"/>
    <p:sldId id="575" r:id="rId42"/>
    <p:sldId id="267" r:id="rId43"/>
    <p:sldId id="549" r:id="rId44"/>
    <p:sldId id="543" r:id="rId45"/>
    <p:sldId id="572" r:id="rId46"/>
    <p:sldId id="573" r:id="rId47"/>
    <p:sldId id="265" r:id="rId48"/>
    <p:sldId id="278" r:id="rId49"/>
    <p:sldId id="303" r:id="rId50"/>
    <p:sldId id="534" r:id="rId51"/>
    <p:sldId id="550" r:id="rId52"/>
    <p:sldId id="592" r:id="rId53"/>
    <p:sldId id="593" r:id="rId54"/>
  </p:sldIdLst>
  <p:sldSz cx="12192000" cy="6858000"/>
  <p:notesSz cx="6858000" cy="992663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4D292188-D9E8-4C54-A8E3-11EEF35AE3C1}">
          <p14:sldIdLst>
            <p14:sldId id="307"/>
            <p14:sldId id="256"/>
            <p14:sldId id="574"/>
            <p14:sldId id="529"/>
            <p14:sldId id="270"/>
            <p14:sldId id="406"/>
            <p14:sldId id="263"/>
            <p14:sldId id="553"/>
            <p14:sldId id="264"/>
            <p14:sldId id="545"/>
            <p14:sldId id="551"/>
            <p14:sldId id="568"/>
            <p14:sldId id="577"/>
            <p14:sldId id="581"/>
            <p14:sldId id="582"/>
            <p14:sldId id="262"/>
            <p14:sldId id="570"/>
            <p14:sldId id="535"/>
            <p14:sldId id="587"/>
            <p14:sldId id="589"/>
            <p14:sldId id="590"/>
            <p14:sldId id="591"/>
            <p14:sldId id="538"/>
            <p14:sldId id="539"/>
            <p14:sldId id="540"/>
            <p14:sldId id="541"/>
            <p14:sldId id="566"/>
            <p14:sldId id="536"/>
            <p14:sldId id="542"/>
            <p14:sldId id="571"/>
            <p14:sldId id="537"/>
            <p14:sldId id="578"/>
            <p14:sldId id="588"/>
            <p14:sldId id="547"/>
            <p14:sldId id="546"/>
            <p14:sldId id="548"/>
            <p14:sldId id="584"/>
            <p14:sldId id="575"/>
            <p14:sldId id="267"/>
            <p14:sldId id="549"/>
            <p14:sldId id="543"/>
            <p14:sldId id="572"/>
            <p14:sldId id="573"/>
            <p14:sldId id="265"/>
            <p14:sldId id="278"/>
            <p14:sldId id="303"/>
            <p14:sldId id="534"/>
            <p14:sldId id="550"/>
            <p14:sldId id="592"/>
            <p14:sldId id="5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00548E"/>
    <a:srgbClr val="F3F3F3"/>
    <a:srgbClr val="000000"/>
    <a:srgbClr val="F1F1F1"/>
    <a:srgbClr val="979797"/>
    <a:srgbClr val="DFDEE3"/>
    <a:srgbClr val="F4F4F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2E404-D794-962B-38E6-8F007FFF1C59}" v="18" dt="2024-07-15T09:52:52.984"/>
    <p1510:client id="{9B63EE76-2A59-8AB0-0AA3-B32331624D9C}" v="1" dt="2024-07-15T12:13:23.79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75089" autoAdjust="0"/>
  </p:normalViewPr>
  <p:slideViewPr>
    <p:cSldViewPr snapToGrid="0">
      <p:cViewPr varScale="1">
        <p:scale>
          <a:sx n="86" d="100"/>
          <a:sy n="86" d="100"/>
        </p:scale>
        <p:origin x="1626"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ΥΛΙΝΑ ΧΑΡΑΛΑΜΠΙΔΟΥ" userId="S::pavlinac17@iep.edu.gr::d807b2ef-cbcb-41af-a621-f709e80bc091" providerId="AD" clId="Web-{1EF2E404-D794-962B-38E6-8F007FFF1C59}"/>
    <pc:docChg chg="addSld delSld modSld addSection delSection modSection">
      <pc:chgData name="ΠΑΥΛΙΝΑ ΧΑΡΑΛΑΜΠΙΔΟΥ" userId="S::pavlinac17@iep.edu.gr::d807b2ef-cbcb-41af-a621-f709e80bc091" providerId="AD" clId="Web-{1EF2E404-D794-962B-38E6-8F007FFF1C59}" dt="2024-07-15T09:52:52.984" v="14" actId="14100"/>
      <pc:docMkLst>
        <pc:docMk/>
      </pc:docMkLst>
      <pc:sldChg chg="addSp delSp modSp">
        <pc:chgData name="ΠΑΥΛΙΝΑ ΧΑΡΑΛΑΜΠΙΔΟΥ" userId="S::pavlinac17@iep.edu.gr::d807b2ef-cbcb-41af-a621-f709e80bc091" providerId="AD" clId="Web-{1EF2E404-D794-962B-38E6-8F007FFF1C59}" dt="2024-07-15T09:52:31.437" v="9"/>
        <pc:sldMkLst>
          <pc:docMk/>
          <pc:sldMk cId="2573771003" sldId="592"/>
        </pc:sldMkLst>
        <pc:picChg chg="add del mod">
          <ac:chgData name="ΠΑΥΛΙΝΑ ΧΑΡΑΛΑΜΠΙΔΟΥ" userId="S::pavlinac17@iep.edu.gr::d807b2ef-cbcb-41af-a621-f709e80bc091" providerId="AD" clId="Web-{1EF2E404-D794-962B-38E6-8F007FFF1C59}" dt="2024-07-15T09:51:00.184" v="1"/>
          <ac:picMkLst>
            <pc:docMk/>
            <pc:sldMk cId="2573771003" sldId="592"/>
            <ac:picMk id="2" creationId="{6B575A9D-4979-5480-EE12-78626FA31576}"/>
          </ac:picMkLst>
        </pc:picChg>
        <pc:picChg chg="add del mod">
          <ac:chgData name="ΠΑΥΛΙΝΑ ΧΑΡΑΛΑΜΠΙΔΟΥ" userId="S::pavlinac17@iep.edu.gr::d807b2ef-cbcb-41af-a621-f709e80bc091" providerId="AD" clId="Web-{1EF2E404-D794-962B-38E6-8F007FFF1C59}" dt="2024-07-15T09:51:05.778" v="3"/>
          <ac:picMkLst>
            <pc:docMk/>
            <pc:sldMk cId="2573771003" sldId="592"/>
            <ac:picMk id="3" creationId="{39A0099B-AE7C-B675-A015-9FE4B353EE16}"/>
          </ac:picMkLst>
        </pc:picChg>
        <pc:picChg chg="add del mod">
          <ac:chgData name="ΠΑΥΛΙΝΑ ΧΑΡΑΛΑΜΠΙΔΟΥ" userId="S::pavlinac17@iep.edu.gr::d807b2ef-cbcb-41af-a621-f709e80bc091" providerId="AD" clId="Web-{1EF2E404-D794-962B-38E6-8F007FFF1C59}" dt="2024-07-15T09:52:31.437" v="9"/>
          <ac:picMkLst>
            <pc:docMk/>
            <pc:sldMk cId="2573771003" sldId="592"/>
            <ac:picMk id="5" creationId="{C66FF0F1-BF48-7347-8E72-4EED3DF4201B}"/>
          </ac:picMkLst>
        </pc:picChg>
      </pc:sldChg>
      <pc:sldChg chg="new del">
        <pc:chgData name="ΠΑΥΛΙΝΑ ΧΑΡΑΛΑΜΠΙΔΟΥ" userId="S::pavlinac17@iep.edu.gr::d807b2ef-cbcb-41af-a621-f709e80bc091" providerId="AD" clId="Web-{1EF2E404-D794-962B-38E6-8F007FFF1C59}" dt="2024-07-15T09:52:02.389" v="6"/>
        <pc:sldMkLst>
          <pc:docMk/>
          <pc:sldMk cId="1527029479" sldId="593"/>
        </pc:sldMkLst>
      </pc:sldChg>
      <pc:sldChg chg="addSp delSp modSp new">
        <pc:chgData name="ΠΑΥΛΙΝΑ ΧΑΡΑΛΑΜΠΙΔΟΥ" userId="S::pavlinac17@iep.edu.gr::d807b2ef-cbcb-41af-a621-f709e80bc091" providerId="AD" clId="Web-{1EF2E404-D794-962B-38E6-8F007FFF1C59}" dt="2024-07-15T09:52:52.984" v="14" actId="14100"/>
        <pc:sldMkLst>
          <pc:docMk/>
          <pc:sldMk cId="3202675750" sldId="593"/>
        </pc:sldMkLst>
        <pc:spChg chg="del">
          <ac:chgData name="ΠΑΥΛΙΝΑ ΧΑΡΑΛΑΜΠΙΔΟΥ" userId="S::pavlinac17@iep.edu.gr::d807b2ef-cbcb-41af-a621-f709e80bc091" providerId="AD" clId="Web-{1EF2E404-D794-962B-38E6-8F007FFF1C59}" dt="2024-07-15T09:52:35.390" v="11"/>
          <ac:spMkLst>
            <pc:docMk/>
            <pc:sldMk cId="3202675750" sldId="593"/>
            <ac:spMk id="2" creationId="{5EBE6E73-4404-B2E6-31F2-D9F982FA9176}"/>
          </ac:spMkLst>
        </pc:spChg>
        <pc:picChg chg="add mod">
          <ac:chgData name="ΠΑΥΛΙΝΑ ΧΑΡΑΛΑΜΠΙΔΟΥ" userId="S::pavlinac17@iep.edu.gr::d807b2ef-cbcb-41af-a621-f709e80bc091" providerId="AD" clId="Web-{1EF2E404-D794-962B-38E6-8F007FFF1C59}" dt="2024-07-15T09:52:52.984" v="14" actId="14100"/>
          <ac:picMkLst>
            <pc:docMk/>
            <pc:sldMk cId="3202675750" sldId="593"/>
            <ac:picMk id="3" creationId="{6571BF70-9E58-65CF-2F0A-67DD57CD34B4}"/>
          </ac:picMkLst>
        </pc:picChg>
      </pc:sldChg>
    </pc:docChg>
  </pc:docChgLst>
  <pc:docChgLst>
    <pc:chgData name="ΠΑΥΛΙΝΑ ΧΑΡΑΛΑΜΠΙΔΟΥ" userId="S::pavlinac17@iep.edu.gr::d807b2ef-cbcb-41af-a621-f709e80bc091" providerId="AD" clId="Web-{9B63EE76-2A59-8AB0-0AA3-B32331624D9C}"/>
    <pc:docChg chg="modSld">
      <pc:chgData name="ΠΑΥΛΙΝΑ ΧΑΡΑΛΑΜΠΙΔΟΥ" userId="S::pavlinac17@iep.edu.gr::d807b2ef-cbcb-41af-a621-f709e80bc091" providerId="AD" clId="Web-{9B63EE76-2A59-8AB0-0AA3-B32331624D9C}" dt="2024-07-15T12:13:23.798" v="0"/>
      <pc:docMkLst>
        <pc:docMk/>
      </pc:docMkLst>
      <pc:sldChg chg="delSp">
        <pc:chgData name="ΠΑΥΛΙΝΑ ΧΑΡΑΛΑΜΠΙΔΟΥ" userId="S::pavlinac17@iep.edu.gr::d807b2ef-cbcb-41af-a621-f709e80bc091" providerId="AD" clId="Web-{9B63EE76-2A59-8AB0-0AA3-B32331624D9C}" dt="2024-07-15T12:13:23.798" v="0"/>
        <pc:sldMkLst>
          <pc:docMk/>
          <pc:sldMk cId="1268213808" sldId="256"/>
        </pc:sldMkLst>
        <pc:spChg chg="del">
          <ac:chgData name="ΠΑΥΛΙΝΑ ΧΑΡΑΛΑΜΠΙΔΟΥ" userId="S::pavlinac17@iep.edu.gr::d807b2ef-cbcb-41af-a621-f709e80bc091" providerId="AD" clId="Web-{9B63EE76-2A59-8AB0-0AA3-B32331624D9C}" dt="2024-07-15T12:13:23.798" v="0"/>
          <ac:spMkLst>
            <pc:docMk/>
            <pc:sldMk cId="1268213808" sldId="256"/>
            <ac:spMk id="7" creationId="{84D84C28-6AE3-46C0-B544-C5AF0DA750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D6EE4-1308-4A6F-8BDF-E46E6D9660C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36DFE8CD-62C3-4938-A607-8EB85C50BE90}">
      <dgm:prSet phldrT="[Κείμενο]"/>
      <dgm:spPr>
        <a:solidFill>
          <a:srgbClr val="FF0000"/>
        </a:solidFill>
      </dgm:spPr>
      <dgm:t>
        <a:bodyPr/>
        <a:lstStyle/>
        <a:p>
          <a:r>
            <a:rPr lang="el-GR" dirty="0"/>
            <a:t>Άτομο</a:t>
          </a:r>
        </a:p>
      </dgm:t>
    </dgm:pt>
    <dgm:pt modelId="{0D42817E-FAF6-4ABC-ACC2-9947AB7A569D}" type="parTrans" cxnId="{2EE93FD2-9A34-41B2-9874-7DFB10E771EF}">
      <dgm:prSet/>
      <dgm:spPr/>
      <dgm:t>
        <a:bodyPr/>
        <a:lstStyle/>
        <a:p>
          <a:endParaRPr lang="el-GR"/>
        </a:p>
      </dgm:t>
    </dgm:pt>
    <dgm:pt modelId="{314014D6-69A8-4045-B8C6-00AA60DC0C02}" type="sibTrans" cxnId="{2EE93FD2-9A34-41B2-9874-7DFB10E771EF}">
      <dgm:prSet/>
      <dgm:spPr/>
      <dgm:t>
        <a:bodyPr/>
        <a:lstStyle/>
        <a:p>
          <a:endParaRPr lang="el-GR"/>
        </a:p>
      </dgm:t>
    </dgm:pt>
    <dgm:pt modelId="{70ECC0CD-42C3-4B3A-929C-76EC4890228C}">
      <dgm:prSet phldrT="[Κείμενο]" custT="1"/>
      <dgm:spPr>
        <a:solidFill>
          <a:schemeClr val="accent6">
            <a:lumMod val="75000"/>
          </a:schemeClr>
        </a:solidFill>
      </dgm:spPr>
      <dgm:t>
        <a:bodyPr/>
        <a:lstStyle/>
        <a:p>
          <a:r>
            <a:rPr lang="el-GR" sz="1200" dirty="0"/>
            <a:t>Οικογένεια</a:t>
          </a:r>
        </a:p>
      </dgm:t>
    </dgm:pt>
    <dgm:pt modelId="{F37E8DCC-0F01-4707-BD51-2E58B2044B23}" type="parTrans" cxnId="{EB0AF936-EE74-4F5A-B2A0-50117CFEDEC9}">
      <dgm:prSet/>
      <dgm:spPr/>
      <dgm:t>
        <a:bodyPr/>
        <a:lstStyle/>
        <a:p>
          <a:endParaRPr lang="el-GR"/>
        </a:p>
      </dgm:t>
    </dgm:pt>
    <dgm:pt modelId="{B98037CE-5653-4A22-9E43-F98EC28F709D}" type="sibTrans" cxnId="{EB0AF936-EE74-4F5A-B2A0-50117CFEDEC9}">
      <dgm:prSet/>
      <dgm:spPr/>
      <dgm:t>
        <a:bodyPr/>
        <a:lstStyle/>
        <a:p>
          <a:endParaRPr lang="el-GR"/>
        </a:p>
      </dgm:t>
    </dgm:pt>
    <dgm:pt modelId="{579FED6A-0591-4843-BCC9-381855B13CB0}">
      <dgm:prSet phldrT="[Κείμενο]" custT="1"/>
      <dgm:spPr>
        <a:solidFill>
          <a:schemeClr val="accent4">
            <a:lumMod val="75000"/>
          </a:schemeClr>
        </a:solidFill>
      </dgm:spPr>
      <dgm:t>
        <a:bodyPr/>
        <a:lstStyle/>
        <a:p>
          <a:r>
            <a:rPr lang="el-GR" sz="1200" dirty="0"/>
            <a:t>Σχολείο</a:t>
          </a:r>
        </a:p>
      </dgm:t>
    </dgm:pt>
    <dgm:pt modelId="{56ED3C0A-4F84-4E39-BED3-8C8632E98885}" type="parTrans" cxnId="{E1AAB687-8658-4A37-A6DE-489373344067}">
      <dgm:prSet/>
      <dgm:spPr/>
      <dgm:t>
        <a:bodyPr/>
        <a:lstStyle/>
        <a:p>
          <a:endParaRPr lang="el-GR"/>
        </a:p>
      </dgm:t>
    </dgm:pt>
    <dgm:pt modelId="{89BD2214-7F75-4E7B-BC60-D98CDCD808AF}" type="sibTrans" cxnId="{E1AAB687-8658-4A37-A6DE-489373344067}">
      <dgm:prSet/>
      <dgm:spPr/>
      <dgm:t>
        <a:bodyPr/>
        <a:lstStyle/>
        <a:p>
          <a:endParaRPr lang="el-GR"/>
        </a:p>
      </dgm:t>
    </dgm:pt>
    <dgm:pt modelId="{AA8CD0C6-036E-4F95-B08E-FA6A9CE7409D}">
      <dgm:prSet phldrT="[Κείμενο]" custT="1"/>
      <dgm:spPr>
        <a:solidFill>
          <a:srgbClr val="0070C0"/>
        </a:solidFill>
      </dgm:spPr>
      <dgm:t>
        <a:bodyPr/>
        <a:lstStyle/>
        <a:p>
          <a:r>
            <a:rPr lang="el-GR" sz="1200" dirty="0"/>
            <a:t>Κοινότητα</a:t>
          </a:r>
        </a:p>
      </dgm:t>
    </dgm:pt>
    <dgm:pt modelId="{D2EC3674-D627-44E4-986F-D690E7F84D2E}" type="parTrans" cxnId="{BE0547A3-3CC4-409C-A18D-8822F54F83A9}">
      <dgm:prSet/>
      <dgm:spPr/>
      <dgm:t>
        <a:bodyPr/>
        <a:lstStyle/>
        <a:p>
          <a:endParaRPr lang="el-GR"/>
        </a:p>
      </dgm:t>
    </dgm:pt>
    <dgm:pt modelId="{D2FBBBB7-0A38-4222-813B-249231E04CE0}" type="sibTrans" cxnId="{BE0547A3-3CC4-409C-A18D-8822F54F83A9}">
      <dgm:prSet/>
      <dgm:spPr/>
      <dgm:t>
        <a:bodyPr/>
        <a:lstStyle/>
        <a:p>
          <a:endParaRPr lang="el-GR"/>
        </a:p>
      </dgm:t>
    </dgm:pt>
    <dgm:pt modelId="{4033A3BD-0803-4E95-A52B-A6AB5E781D0C}">
      <dgm:prSet phldrT="[Κείμενο]" custT="1"/>
      <dgm:spPr>
        <a:solidFill>
          <a:schemeClr val="accent3">
            <a:lumMod val="75000"/>
          </a:schemeClr>
        </a:solidFill>
      </dgm:spPr>
      <dgm:t>
        <a:bodyPr/>
        <a:lstStyle/>
        <a:p>
          <a:r>
            <a:rPr lang="el-GR" sz="1200" dirty="0"/>
            <a:t>Συνομήλικοι</a:t>
          </a:r>
        </a:p>
      </dgm:t>
    </dgm:pt>
    <dgm:pt modelId="{ECC71534-D884-4C27-AF74-99A4A30C0C8E}" type="parTrans" cxnId="{64DD8191-2122-40DE-B919-B602EAC86C91}">
      <dgm:prSet/>
      <dgm:spPr/>
      <dgm:t>
        <a:bodyPr/>
        <a:lstStyle/>
        <a:p>
          <a:endParaRPr lang="el-GR"/>
        </a:p>
      </dgm:t>
    </dgm:pt>
    <dgm:pt modelId="{F90EB20F-526C-4003-B73E-4E8ACDFEE2B4}" type="sibTrans" cxnId="{64DD8191-2122-40DE-B919-B602EAC86C91}">
      <dgm:prSet/>
      <dgm:spPr/>
      <dgm:t>
        <a:bodyPr/>
        <a:lstStyle/>
        <a:p>
          <a:endParaRPr lang="el-GR"/>
        </a:p>
      </dgm:t>
    </dgm:pt>
    <dgm:pt modelId="{ECAC2428-96B0-43B7-882D-FFD817493466}" type="pres">
      <dgm:prSet presAssocID="{0AFD6EE4-1308-4A6F-8BDF-E46E6D9660C8}" presName="Name0" presStyleCnt="0">
        <dgm:presLayoutVars>
          <dgm:chMax val="1"/>
          <dgm:dir/>
          <dgm:animLvl val="ctr"/>
          <dgm:resizeHandles val="exact"/>
        </dgm:presLayoutVars>
      </dgm:prSet>
      <dgm:spPr/>
      <dgm:t>
        <a:bodyPr/>
        <a:lstStyle/>
        <a:p>
          <a:endParaRPr lang="el-GR"/>
        </a:p>
      </dgm:t>
    </dgm:pt>
    <dgm:pt modelId="{5C4FDB04-E3B9-483A-B3FA-88F8CBD7BCC5}" type="pres">
      <dgm:prSet presAssocID="{36DFE8CD-62C3-4938-A607-8EB85C50BE90}" presName="centerShape" presStyleLbl="node0" presStyleIdx="0" presStyleCnt="1"/>
      <dgm:spPr/>
      <dgm:t>
        <a:bodyPr/>
        <a:lstStyle/>
        <a:p>
          <a:endParaRPr lang="el-GR"/>
        </a:p>
      </dgm:t>
    </dgm:pt>
    <dgm:pt modelId="{022D9C99-14FB-4345-B5A8-63FB3EF0EAD6}" type="pres">
      <dgm:prSet presAssocID="{70ECC0CD-42C3-4B3A-929C-76EC4890228C}" presName="node" presStyleLbl="node1" presStyleIdx="0" presStyleCnt="4">
        <dgm:presLayoutVars>
          <dgm:bulletEnabled val="1"/>
        </dgm:presLayoutVars>
      </dgm:prSet>
      <dgm:spPr/>
      <dgm:t>
        <a:bodyPr/>
        <a:lstStyle/>
        <a:p>
          <a:endParaRPr lang="el-GR"/>
        </a:p>
      </dgm:t>
    </dgm:pt>
    <dgm:pt modelId="{EBB1238A-40F7-4567-A1C5-905AC1DB4050}" type="pres">
      <dgm:prSet presAssocID="{70ECC0CD-42C3-4B3A-929C-76EC4890228C}" presName="dummy" presStyleCnt="0"/>
      <dgm:spPr/>
    </dgm:pt>
    <dgm:pt modelId="{B3BC0687-AA35-451C-9E0E-20657F913024}" type="pres">
      <dgm:prSet presAssocID="{B98037CE-5653-4A22-9E43-F98EC28F709D}" presName="sibTrans" presStyleLbl="sibTrans2D1" presStyleIdx="0" presStyleCnt="4"/>
      <dgm:spPr/>
      <dgm:t>
        <a:bodyPr/>
        <a:lstStyle/>
        <a:p>
          <a:endParaRPr lang="el-GR"/>
        </a:p>
      </dgm:t>
    </dgm:pt>
    <dgm:pt modelId="{4B30C30A-6D77-4CFE-9ACD-871D799820DE}" type="pres">
      <dgm:prSet presAssocID="{579FED6A-0591-4843-BCC9-381855B13CB0}" presName="node" presStyleLbl="node1" presStyleIdx="1" presStyleCnt="4">
        <dgm:presLayoutVars>
          <dgm:bulletEnabled val="1"/>
        </dgm:presLayoutVars>
      </dgm:prSet>
      <dgm:spPr/>
      <dgm:t>
        <a:bodyPr/>
        <a:lstStyle/>
        <a:p>
          <a:endParaRPr lang="el-GR"/>
        </a:p>
      </dgm:t>
    </dgm:pt>
    <dgm:pt modelId="{BFF0E87C-475B-4187-9F7A-D93792B39D2A}" type="pres">
      <dgm:prSet presAssocID="{579FED6A-0591-4843-BCC9-381855B13CB0}" presName="dummy" presStyleCnt="0"/>
      <dgm:spPr/>
    </dgm:pt>
    <dgm:pt modelId="{4BED2DAD-8D8B-4AD5-B9E4-E0C0FD4A180E}" type="pres">
      <dgm:prSet presAssocID="{89BD2214-7F75-4E7B-BC60-D98CDCD808AF}" presName="sibTrans" presStyleLbl="sibTrans2D1" presStyleIdx="1" presStyleCnt="4"/>
      <dgm:spPr/>
      <dgm:t>
        <a:bodyPr/>
        <a:lstStyle/>
        <a:p>
          <a:endParaRPr lang="el-GR"/>
        </a:p>
      </dgm:t>
    </dgm:pt>
    <dgm:pt modelId="{7ED19EEA-E465-4173-A618-660E3B59639E}" type="pres">
      <dgm:prSet presAssocID="{AA8CD0C6-036E-4F95-B08E-FA6A9CE7409D}" presName="node" presStyleLbl="node1" presStyleIdx="2" presStyleCnt="4" custRadScaleRad="100146" custRadScaleInc="-9252">
        <dgm:presLayoutVars>
          <dgm:bulletEnabled val="1"/>
        </dgm:presLayoutVars>
      </dgm:prSet>
      <dgm:spPr/>
      <dgm:t>
        <a:bodyPr/>
        <a:lstStyle/>
        <a:p>
          <a:endParaRPr lang="el-GR"/>
        </a:p>
      </dgm:t>
    </dgm:pt>
    <dgm:pt modelId="{6E102C7E-6687-43C0-9223-277F6CCF3D04}" type="pres">
      <dgm:prSet presAssocID="{AA8CD0C6-036E-4F95-B08E-FA6A9CE7409D}" presName="dummy" presStyleCnt="0"/>
      <dgm:spPr/>
    </dgm:pt>
    <dgm:pt modelId="{47ECA86C-598C-43A6-BE06-012B789BE9ED}" type="pres">
      <dgm:prSet presAssocID="{D2FBBBB7-0A38-4222-813B-249231E04CE0}" presName="sibTrans" presStyleLbl="sibTrans2D1" presStyleIdx="2" presStyleCnt="4"/>
      <dgm:spPr/>
      <dgm:t>
        <a:bodyPr/>
        <a:lstStyle/>
        <a:p>
          <a:endParaRPr lang="el-GR"/>
        </a:p>
      </dgm:t>
    </dgm:pt>
    <dgm:pt modelId="{ECB9C9C2-A2DA-419D-8D52-89AFB6FFF00D}" type="pres">
      <dgm:prSet presAssocID="{4033A3BD-0803-4E95-A52B-A6AB5E781D0C}" presName="node" presStyleLbl="node1" presStyleIdx="3" presStyleCnt="4" custScaleX="106732" custScaleY="104761">
        <dgm:presLayoutVars>
          <dgm:bulletEnabled val="1"/>
        </dgm:presLayoutVars>
      </dgm:prSet>
      <dgm:spPr/>
      <dgm:t>
        <a:bodyPr/>
        <a:lstStyle/>
        <a:p>
          <a:endParaRPr lang="el-GR"/>
        </a:p>
      </dgm:t>
    </dgm:pt>
    <dgm:pt modelId="{C9C60ED4-AD46-4EFE-B16E-59FF40E7782A}" type="pres">
      <dgm:prSet presAssocID="{4033A3BD-0803-4E95-A52B-A6AB5E781D0C}" presName="dummy" presStyleCnt="0"/>
      <dgm:spPr/>
    </dgm:pt>
    <dgm:pt modelId="{602D9D13-2AA8-4A8D-B3E7-2B523088D1DF}" type="pres">
      <dgm:prSet presAssocID="{F90EB20F-526C-4003-B73E-4E8ACDFEE2B4}" presName="sibTrans" presStyleLbl="sibTrans2D1" presStyleIdx="3" presStyleCnt="4"/>
      <dgm:spPr/>
      <dgm:t>
        <a:bodyPr/>
        <a:lstStyle/>
        <a:p>
          <a:endParaRPr lang="el-GR"/>
        </a:p>
      </dgm:t>
    </dgm:pt>
  </dgm:ptLst>
  <dgm:cxnLst>
    <dgm:cxn modelId="{7EB670D3-9398-4EF9-AF01-2E2FB78DA39E}" type="presOf" srcId="{579FED6A-0591-4843-BCC9-381855B13CB0}" destId="{4B30C30A-6D77-4CFE-9ACD-871D799820DE}" srcOrd="0" destOrd="0" presId="urn:microsoft.com/office/officeart/2005/8/layout/radial6"/>
    <dgm:cxn modelId="{64DD8191-2122-40DE-B919-B602EAC86C91}" srcId="{36DFE8CD-62C3-4938-A607-8EB85C50BE90}" destId="{4033A3BD-0803-4E95-A52B-A6AB5E781D0C}" srcOrd="3" destOrd="0" parTransId="{ECC71534-D884-4C27-AF74-99A4A30C0C8E}" sibTransId="{F90EB20F-526C-4003-B73E-4E8ACDFEE2B4}"/>
    <dgm:cxn modelId="{BE0547A3-3CC4-409C-A18D-8822F54F83A9}" srcId="{36DFE8CD-62C3-4938-A607-8EB85C50BE90}" destId="{AA8CD0C6-036E-4F95-B08E-FA6A9CE7409D}" srcOrd="2" destOrd="0" parTransId="{D2EC3674-D627-44E4-986F-D690E7F84D2E}" sibTransId="{D2FBBBB7-0A38-4222-813B-249231E04CE0}"/>
    <dgm:cxn modelId="{45BFE8CD-4BC4-4E4C-9A27-40DB193B9A2F}" type="presOf" srcId="{F90EB20F-526C-4003-B73E-4E8ACDFEE2B4}" destId="{602D9D13-2AA8-4A8D-B3E7-2B523088D1DF}" srcOrd="0" destOrd="0" presId="urn:microsoft.com/office/officeart/2005/8/layout/radial6"/>
    <dgm:cxn modelId="{3B5ADD65-E50D-4340-9B12-C7E684DE77B7}" type="presOf" srcId="{89BD2214-7F75-4E7B-BC60-D98CDCD808AF}" destId="{4BED2DAD-8D8B-4AD5-B9E4-E0C0FD4A180E}" srcOrd="0" destOrd="0" presId="urn:microsoft.com/office/officeart/2005/8/layout/radial6"/>
    <dgm:cxn modelId="{776D362E-3DBA-4130-BC06-327181F15C5C}" type="presOf" srcId="{70ECC0CD-42C3-4B3A-929C-76EC4890228C}" destId="{022D9C99-14FB-4345-B5A8-63FB3EF0EAD6}" srcOrd="0" destOrd="0" presId="urn:microsoft.com/office/officeart/2005/8/layout/radial6"/>
    <dgm:cxn modelId="{C0AEE40C-BCC2-4F68-9244-38C89A74EE11}" type="presOf" srcId="{4033A3BD-0803-4E95-A52B-A6AB5E781D0C}" destId="{ECB9C9C2-A2DA-419D-8D52-89AFB6FFF00D}" srcOrd="0" destOrd="0" presId="urn:microsoft.com/office/officeart/2005/8/layout/radial6"/>
    <dgm:cxn modelId="{65C4311E-BA5B-4BCB-B0DB-D4B7D0C48D48}" type="presOf" srcId="{36DFE8CD-62C3-4938-A607-8EB85C50BE90}" destId="{5C4FDB04-E3B9-483A-B3FA-88F8CBD7BCC5}" srcOrd="0" destOrd="0" presId="urn:microsoft.com/office/officeart/2005/8/layout/radial6"/>
    <dgm:cxn modelId="{E1AAB687-8658-4A37-A6DE-489373344067}" srcId="{36DFE8CD-62C3-4938-A607-8EB85C50BE90}" destId="{579FED6A-0591-4843-BCC9-381855B13CB0}" srcOrd="1" destOrd="0" parTransId="{56ED3C0A-4F84-4E39-BED3-8C8632E98885}" sibTransId="{89BD2214-7F75-4E7B-BC60-D98CDCD808AF}"/>
    <dgm:cxn modelId="{2EE93FD2-9A34-41B2-9874-7DFB10E771EF}" srcId="{0AFD6EE4-1308-4A6F-8BDF-E46E6D9660C8}" destId="{36DFE8CD-62C3-4938-A607-8EB85C50BE90}" srcOrd="0" destOrd="0" parTransId="{0D42817E-FAF6-4ABC-ACC2-9947AB7A569D}" sibTransId="{314014D6-69A8-4045-B8C6-00AA60DC0C02}"/>
    <dgm:cxn modelId="{6CEB1AB5-5CB7-42DD-BCB2-28B363D0B64F}" type="presOf" srcId="{B98037CE-5653-4A22-9E43-F98EC28F709D}" destId="{B3BC0687-AA35-451C-9E0E-20657F913024}" srcOrd="0" destOrd="0" presId="urn:microsoft.com/office/officeart/2005/8/layout/radial6"/>
    <dgm:cxn modelId="{EB0AF936-EE74-4F5A-B2A0-50117CFEDEC9}" srcId="{36DFE8CD-62C3-4938-A607-8EB85C50BE90}" destId="{70ECC0CD-42C3-4B3A-929C-76EC4890228C}" srcOrd="0" destOrd="0" parTransId="{F37E8DCC-0F01-4707-BD51-2E58B2044B23}" sibTransId="{B98037CE-5653-4A22-9E43-F98EC28F709D}"/>
    <dgm:cxn modelId="{7724BEFB-B493-4C34-8B7F-29CB0DD33760}" type="presOf" srcId="{0AFD6EE4-1308-4A6F-8BDF-E46E6D9660C8}" destId="{ECAC2428-96B0-43B7-882D-FFD817493466}" srcOrd="0" destOrd="0" presId="urn:microsoft.com/office/officeart/2005/8/layout/radial6"/>
    <dgm:cxn modelId="{25DCB1B8-3FC1-49A2-B456-F116C8675B12}" type="presOf" srcId="{D2FBBBB7-0A38-4222-813B-249231E04CE0}" destId="{47ECA86C-598C-43A6-BE06-012B789BE9ED}" srcOrd="0" destOrd="0" presId="urn:microsoft.com/office/officeart/2005/8/layout/radial6"/>
    <dgm:cxn modelId="{1AFBCD58-72F1-42E4-9897-A3BF95DF6960}" type="presOf" srcId="{AA8CD0C6-036E-4F95-B08E-FA6A9CE7409D}" destId="{7ED19EEA-E465-4173-A618-660E3B59639E}" srcOrd="0" destOrd="0" presId="urn:microsoft.com/office/officeart/2005/8/layout/radial6"/>
    <dgm:cxn modelId="{84FF94CE-B8E4-43F4-8DF9-9DB7C73D6BEC}" type="presParOf" srcId="{ECAC2428-96B0-43B7-882D-FFD817493466}" destId="{5C4FDB04-E3B9-483A-B3FA-88F8CBD7BCC5}" srcOrd="0" destOrd="0" presId="urn:microsoft.com/office/officeart/2005/8/layout/radial6"/>
    <dgm:cxn modelId="{0100EC7D-BFFE-4331-89FD-4C25A466D792}" type="presParOf" srcId="{ECAC2428-96B0-43B7-882D-FFD817493466}" destId="{022D9C99-14FB-4345-B5A8-63FB3EF0EAD6}" srcOrd="1" destOrd="0" presId="urn:microsoft.com/office/officeart/2005/8/layout/radial6"/>
    <dgm:cxn modelId="{357C4AB3-5018-4DB9-9F21-A6602D9CDDBB}" type="presParOf" srcId="{ECAC2428-96B0-43B7-882D-FFD817493466}" destId="{EBB1238A-40F7-4567-A1C5-905AC1DB4050}" srcOrd="2" destOrd="0" presId="urn:microsoft.com/office/officeart/2005/8/layout/radial6"/>
    <dgm:cxn modelId="{8E2CF96C-385F-4E60-8FB8-6092AB1579F2}" type="presParOf" srcId="{ECAC2428-96B0-43B7-882D-FFD817493466}" destId="{B3BC0687-AA35-451C-9E0E-20657F913024}" srcOrd="3" destOrd="0" presId="urn:microsoft.com/office/officeart/2005/8/layout/radial6"/>
    <dgm:cxn modelId="{6D178675-5DEF-4993-82B3-9DF081A232D8}" type="presParOf" srcId="{ECAC2428-96B0-43B7-882D-FFD817493466}" destId="{4B30C30A-6D77-4CFE-9ACD-871D799820DE}" srcOrd="4" destOrd="0" presId="urn:microsoft.com/office/officeart/2005/8/layout/radial6"/>
    <dgm:cxn modelId="{D08F0FDF-ED6A-4CC1-B707-8B36BEBA5D59}" type="presParOf" srcId="{ECAC2428-96B0-43B7-882D-FFD817493466}" destId="{BFF0E87C-475B-4187-9F7A-D93792B39D2A}" srcOrd="5" destOrd="0" presId="urn:microsoft.com/office/officeart/2005/8/layout/radial6"/>
    <dgm:cxn modelId="{10149C52-930C-4D2B-99D8-2336FDEE74D0}" type="presParOf" srcId="{ECAC2428-96B0-43B7-882D-FFD817493466}" destId="{4BED2DAD-8D8B-4AD5-B9E4-E0C0FD4A180E}" srcOrd="6" destOrd="0" presId="urn:microsoft.com/office/officeart/2005/8/layout/radial6"/>
    <dgm:cxn modelId="{89B9F659-3839-474C-84E3-1CE5782FA059}" type="presParOf" srcId="{ECAC2428-96B0-43B7-882D-FFD817493466}" destId="{7ED19EEA-E465-4173-A618-660E3B59639E}" srcOrd="7" destOrd="0" presId="urn:microsoft.com/office/officeart/2005/8/layout/radial6"/>
    <dgm:cxn modelId="{2DE751F4-B300-4171-A68D-F27E1FFC86B5}" type="presParOf" srcId="{ECAC2428-96B0-43B7-882D-FFD817493466}" destId="{6E102C7E-6687-43C0-9223-277F6CCF3D04}" srcOrd="8" destOrd="0" presId="urn:microsoft.com/office/officeart/2005/8/layout/radial6"/>
    <dgm:cxn modelId="{BE256AF3-9C94-4927-AF9E-D7EDBC6B43BB}" type="presParOf" srcId="{ECAC2428-96B0-43B7-882D-FFD817493466}" destId="{47ECA86C-598C-43A6-BE06-012B789BE9ED}" srcOrd="9" destOrd="0" presId="urn:microsoft.com/office/officeart/2005/8/layout/radial6"/>
    <dgm:cxn modelId="{A32B3C6F-9920-4F45-91BF-994BFC1562B2}" type="presParOf" srcId="{ECAC2428-96B0-43B7-882D-FFD817493466}" destId="{ECB9C9C2-A2DA-419D-8D52-89AFB6FFF00D}" srcOrd="10" destOrd="0" presId="urn:microsoft.com/office/officeart/2005/8/layout/radial6"/>
    <dgm:cxn modelId="{A99D3BCC-D7E2-4FBB-A0FC-10144624B5E5}" type="presParOf" srcId="{ECAC2428-96B0-43B7-882D-FFD817493466}" destId="{C9C60ED4-AD46-4EFE-B16E-59FF40E7782A}" srcOrd="11" destOrd="0" presId="urn:microsoft.com/office/officeart/2005/8/layout/radial6"/>
    <dgm:cxn modelId="{CAEBDDD6-81E7-4235-BB3E-A47A401ACA92}" type="presParOf" srcId="{ECAC2428-96B0-43B7-882D-FFD817493466}" destId="{602D9D13-2AA8-4A8D-B3E7-2B523088D1DF}"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16D94-3DAE-46E1-83EB-E2F229A1E1B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5CF946E-84B3-41DD-AA2E-EEDC8E2D55DB}">
      <dgm:prSet phldrT="[Text]" custT="1"/>
      <dgm:spPr/>
      <dgm:t>
        <a:bodyPr/>
        <a:lstStyle/>
        <a:p>
          <a:r>
            <a:rPr lang="el-GR" sz="1600" dirty="0"/>
            <a:t>Μείωση Περιστατικών</a:t>
          </a:r>
          <a:endParaRPr lang="en-US" sz="1600" dirty="0"/>
        </a:p>
      </dgm:t>
    </dgm:pt>
    <dgm:pt modelId="{4F7871CB-0649-4375-AD66-9BD1032E4B13}" type="parTrans" cxnId="{F324B659-30A8-45D3-B490-8F47A4849C94}">
      <dgm:prSet/>
      <dgm:spPr/>
      <dgm:t>
        <a:bodyPr/>
        <a:lstStyle/>
        <a:p>
          <a:endParaRPr lang="en-US"/>
        </a:p>
      </dgm:t>
    </dgm:pt>
    <dgm:pt modelId="{86CE9FEE-4DAB-4ECD-90B0-BFC1C81689A1}" type="sibTrans" cxnId="{F324B659-30A8-45D3-B490-8F47A4849C94}">
      <dgm:prSet/>
      <dgm:spPr/>
      <dgm:t>
        <a:bodyPr/>
        <a:lstStyle/>
        <a:p>
          <a:endParaRPr lang="en-US"/>
        </a:p>
      </dgm:t>
    </dgm:pt>
    <dgm:pt modelId="{6BF5C858-B2F3-4C8F-9FA0-FAFC84763751}">
      <dgm:prSet phldrT="[Text]" custT="1"/>
      <dgm:spPr/>
      <dgm:t>
        <a:bodyPr/>
        <a:lstStyle/>
        <a:p>
          <a:r>
            <a:rPr lang="el-GR" sz="1600" dirty="0"/>
            <a:t>Διάρκεια θετικών αποτελεσμάτων σε βάθος χρόνου</a:t>
          </a:r>
          <a:endParaRPr lang="en-US" sz="1600" dirty="0"/>
        </a:p>
      </dgm:t>
    </dgm:pt>
    <dgm:pt modelId="{0AA84917-B4AD-40B4-B3BA-F2C362D4A556}" type="parTrans" cxnId="{C2721586-7E73-4832-BA9E-CB597A1701CD}">
      <dgm:prSet/>
      <dgm:spPr/>
      <dgm:t>
        <a:bodyPr/>
        <a:lstStyle/>
        <a:p>
          <a:endParaRPr lang="en-US"/>
        </a:p>
      </dgm:t>
    </dgm:pt>
    <dgm:pt modelId="{5864EE93-8D02-4B6B-A7BF-B4E07B0ACC15}" type="sibTrans" cxnId="{C2721586-7E73-4832-BA9E-CB597A1701CD}">
      <dgm:prSet/>
      <dgm:spPr/>
      <dgm:t>
        <a:bodyPr/>
        <a:lstStyle/>
        <a:p>
          <a:endParaRPr lang="en-US"/>
        </a:p>
      </dgm:t>
    </dgm:pt>
    <dgm:pt modelId="{0ECF9AB8-1085-43DD-959B-52344CAC33DE}">
      <dgm:prSet phldrT="[Text]" custT="1"/>
      <dgm:spPr/>
      <dgm:t>
        <a:bodyPr/>
        <a:lstStyle/>
        <a:p>
          <a:r>
            <a:rPr lang="el-GR" sz="2100" dirty="0"/>
            <a:t>Αποτελεσματικότητα</a:t>
          </a:r>
        </a:p>
        <a:p>
          <a:r>
            <a:rPr lang="el-GR" sz="2100" dirty="0"/>
            <a:t>Προγραμμάτων </a:t>
          </a:r>
          <a:endParaRPr lang="en-US" sz="2100" dirty="0"/>
        </a:p>
      </dgm:t>
    </dgm:pt>
    <dgm:pt modelId="{D202449B-DAD5-41D2-B022-041F2A7C6800}" type="parTrans" cxnId="{48280A01-3C54-413F-9D81-C10DE69AF76D}">
      <dgm:prSet/>
      <dgm:spPr/>
      <dgm:t>
        <a:bodyPr/>
        <a:lstStyle/>
        <a:p>
          <a:endParaRPr lang="en-US"/>
        </a:p>
      </dgm:t>
    </dgm:pt>
    <dgm:pt modelId="{F95E7C83-1363-41B4-847D-6E99D03C606B}" type="sibTrans" cxnId="{48280A01-3C54-413F-9D81-C10DE69AF76D}">
      <dgm:prSet/>
      <dgm:spPr/>
      <dgm:t>
        <a:bodyPr/>
        <a:lstStyle/>
        <a:p>
          <a:endParaRPr lang="en-US"/>
        </a:p>
      </dgm:t>
    </dgm:pt>
    <dgm:pt modelId="{CD053DC1-C6D5-4FFB-B2C9-F21A793E1443}" type="pres">
      <dgm:prSet presAssocID="{E2C16D94-3DAE-46E1-83EB-E2F229A1E1B2}" presName="Name0" presStyleCnt="0">
        <dgm:presLayoutVars>
          <dgm:dir/>
          <dgm:resizeHandles val="exact"/>
        </dgm:presLayoutVars>
      </dgm:prSet>
      <dgm:spPr/>
    </dgm:pt>
    <dgm:pt modelId="{FD51F2AF-8077-4665-B74C-86F11133C989}" type="pres">
      <dgm:prSet presAssocID="{E2C16D94-3DAE-46E1-83EB-E2F229A1E1B2}" presName="vNodes" presStyleCnt="0"/>
      <dgm:spPr/>
    </dgm:pt>
    <dgm:pt modelId="{A9BB8A95-3324-433F-9931-6420F3E786EF}" type="pres">
      <dgm:prSet presAssocID="{B5CF946E-84B3-41DD-AA2E-EEDC8E2D55DB}" presName="node" presStyleLbl="node1" presStyleIdx="0" presStyleCnt="3" custScaleX="130970" custScaleY="125746">
        <dgm:presLayoutVars>
          <dgm:bulletEnabled val="1"/>
        </dgm:presLayoutVars>
      </dgm:prSet>
      <dgm:spPr/>
      <dgm:t>
        <a:bodyPr/>
        <a:lstStyle/>
        <a:p>
          <a:endParaRPr lang="el-GR"/>
        </a:p>
      </dgm:t>
    </dgm:pt>
    <dgm:pt modelId="{579BF1A8-E5E7-4C96-AB5E-89E64FC73DDB}" type="pres">
      <dgm:prSet presAssocID="{86CE9FEE-4DAB-4ECD-90B0-BFC1C81689A1}" presName="spacerT" presStyleCnt="0"/>
      <dgm:spPr/>
    </dgm:pt>
    <dgm:pt modelId="{E2E7E10C-8D4A-436C-B3CA-51A115CF3DCF}" type="pres">
      <dgm:prSet presAssocID="{86CE9FEE-4DAB-4ECD-90B0-BFC1C81689A1}" presName="sibTrans" presStyleLbl="sibTrans2D1" presStyleIdx="0" presStyleCnt="2"/>
      <dgm:spPr/>
      <dgm:t>
        <a:bodyPr/>
        <a:lstStyle/>
        <a:p>
          <a:endParaRPr lang="el-GR"/>
        </a:p>
      </dgm:t>
    </dgm:pt>
    <dgm:pt modelId="{5D115D51-8BF6-4604-8AA2-44453DFE58D8}" type="pres">
      <dgm:prSet presAssocID="{86CE9FEE-4DAB-4ECD-90B0-BFC1C81689A1}" presName="spacerB" presStyleCnt="0"/>
      <dgm:spPr/>
    </dgm:pt>
    <dgm:pt modelId="{B00BBD87-D99B-495D-BADD-3F4CC1B6A16A}" type="pres">
      <dgm:prSet presAssocID="{6BF5C858-B2F3-4C8F-9FA0-FAFC84763751}" presName="node" presStyleLbl="node1" presStyleIdx="1" presStyleCnt="3" custScaleX="136425" custScaleY="120519">
        <dgm:presLayoutVars>
          <dgm:bulletEnabled val="1"/>
        </dgm:presLayoutVars>
      </dgm:prSet>
      <dgm:spPr/>
      <dgm:t>
        <a:bodyPr/>
        <a:lstStyle/>
        <a:p>
          <a:endParaRPr lang="el-GR"/>
        </a:p>
      </dgm:t>
    </dgm:pt>
    <dgm:pt modelId="{81D994EB-C35C-41F8-B27F-9FAE25CB0B30}" type="pres">
      <dgm:prSet presAssocID="{E2C16D94-3DAE-46E1-83EB-E2F229A1E1B2}" presName="sibTransLast" presStyleLbl="sibTrans2D1" presStyleIdx="1" presStyleCnt="2"/>
      <dgm:spPr/>
      <dgm:t>
        <a:bodyPr/>
        <a:lstStyle/>
        <a:p>
          <a:endParaRPr lang="el-GR"/>
        </a:p>
      </dgm:t>
    </dgm:pt>
    <dgm:pt modelId="{885C74A6-FB42-456C-882E-452E3DD82094}" type="pres">
      <dgm:prSet presAssocID="{E2C16D94-3DAE-46E1-83EB-E2F229A1E1B2}" presName="connectorText" presStyleLbl="sibTrans2D1" presStyleIdx="1" presStyleCnt="2"/>
      <dgm:spPr/>
      <dgm:t>
        <a:bodyPr/>
        <a:lstStyle/>
        <a:p>
          <a:endParaRPr lang="el-GR"/>
        </a:p>
      </dgm:t>
    </dgm:pt>
    <dgm:pt modelId="{9A6507FD-8B5D-42AF-91C0-F537B47DCFF5}" type="pres">
      <dgm:prSet presAssocID="{E2C16D94-3DAE-46E1-83EB-E2F229A1E1B2}" presName="lastNode" presStyleLbl="node1" presStyleIdx="2" presStyleCnt="3" custScaleX="116739" custScaleY="105443">
        <dgm:presLayoutVars>
          <dgm:bulletEnabled val="1"/>
        </dgm:presLayoutVars>
      </dgm:prSet>
      <dgm:spPr/>
      <dgm:t>
        <a:bodyPr/>
        <a:lstStyle/>
        <a:p>
          <a:endParaRPr lang="el-GR"/>
        </a:p>
      </dgm:t>
    </dgm:pt>
  </dgm:ptLst>
  <dgm:cxnLst>
    <dgm:cxn modelId="{A0F5DDBD-1DF4-46C2-824A-4261DD069ECD}" type="presOf" srcId="{86CE9FEE-4DAB-4ECD-90B0-BFC1C81689A1}" destId="{E2E7E10C-8D4A-436C-B3CA-51A115CF3DCF}" srcOrd="0" destOrd="0" presId="urn:microsoft.com/office/officeart/2005/8/layout/equation2"/>
    <dgm:cxn modelId="{79D68C14-91A7-4C9B-8F11-D75DA382E1A4}" type="presOf" srcId="{0ECF9AB8-1085-43DD-959B-52344CAC33DE}" destId="{9A6507FD-8B5D-42AF-91C0-F537B47DCFF5}" srcOrd="0" destOrd="0" presId="urn:microsoft.com/office/officeart/2005/8/layout/equation2"/>
    <dgm:cxn modelId="{009F2291-3C70-4194-BD1B-B3DD64573255}" type="presOf" srcId="{5864EE93-8D02-4B6B-A7BF-B4E07B0ACC15}" destId="{81D994EB-C35C-41F8-B27F-9FAE25CB0B30}" srcOrd="0" destOrd="0" presId="urn:microsoft.com/office/officeart/2005/8/layout/equation2"/>
    <dgm:cxn modelId="{FB3459C6-9C84-4800-8A7F-37EC70F981E8}" type="presOf" srcId="{6BF5C858-B2F3-4C8F-9FA0-FAFC84763751}" destId="{B00BBD87-D99B-495D-BADD-3F4CC1B6A16A}" srcOrd="0" destOrd="0" presId="urn:microsoft.com/office/officeart/2005/8/layout/equation2"/>
    <dgm:cxn modelId="{C2721586-7E73-4832-BA9E-CB597A1701CD}" srcId="{E2C16D94-3DAE-46E1-83EB-E2F229A1E1B2}" destId="{6BF5C858-B2F3-4C8F-9FA0-FAFC84763751}" srcOrd="1" destOrd="0" parTransId="{0AA84917-B4AD-40B4-B3BA-F2C362D4A556}" sibTransId="{5864EE93-8D02-4B6B-A7BF-B4E07B0ACC15}"/>
    <dgm:cxn modelId="{D90A107A-F385-42CB-A1A9-17CA467242B3}" type="presOf" srcId="{5864EE93-8D02-4B6B-A7BF-B4E07B0ACC15}" destId="{885C74A6-FB42-456C-882E-452E3DD82094}" srcOrd="1" destOrd="0" presId="urn:microsoft.com/office/officeart/2005/8/layout/equation2"/>
    <dgm:cxn modelId="{F324B659-30A8-45D3-B490-8F47A4849C94}" srcId="{E2C16D94-3DAE-46E1-83EB-E2F229A1E1B2}" destId="{B5CF946E-84B3-41DD-AA2E-EEDC8E2D55DB}" srcOrd="0" destOrd="0" parTransId="{4F7871CB-0649-4375-AD66-9BD1032E4B13}" sibTransId="{86CE9FEE-4DAB-4ECD-90B0-BFC1C81689A1}"/>
    <dgm:cxn modelId="{48280A01-3C54-413F-9D81-C10DE69AF76D}" srcId="{E2C16D94-3DAE-46E1-83EB-E2F229A1E1B2}" destId="{0ECF9AB8-1085-43DD-959B-52344CAC33DE}" srcOrd="2" destOrd="0" parTransId="{D202449B-DAD5-41D2-B022-041F2A7C6800}" sibTransId="{F95E7C83-1363-41B4-847D-6E99D03C606B}"/>
    <dgm:cxn modelId="{0DE9DFD8-4F17-492D-AA49-30D077AF77A6}" type="presOf" srcId="{E2C16D94-3DAE-46E1-83EB-E2F229A1E1B2}" destId="{CD053DC1-C6D5-4FFB-B2C9-F21A793E1443}" srcOrd="0" destOrd="0" presId="urn:microsoft.com/office/officeart/2005/8/layout/equation2"/>
    <dgm:cxn modelId="{74A8465B-E913-4F3A-A737-629A1EA9CD39}" type="presOf" srcId="{B5CF946E-84B3-41DD-AA2E-EEDC8E2D55DB}" destId="{A9BB8A95-3324-433F-9931-6420F3E786EF}" srcOrd="0" destOrd="0" presId="urn:microsoft.com/office/officeart/2005/8/layout/equation2"/>
    <dgm:cxn modelId="{4F6C1A9D-4A08-4D22-A26F-5D2C18227908}" type="presParOf" srcId="{CD053DC1-C6D5-4FFB-B2C9-F21A793E1443}" destId="{FD51F2AF-8077-4665-B74C-86F11133C989}" srcOrd="0" destOrd="0" presId="urn:microsoft.com/office/officeart/2005/8/layout/equation2"/>
    <dgm:cxn modelId="{6BD15E29-BE16-4CB3-A3CE-2FAAFD8492B8}" type="presParOf" srcId="{FD51F2AF-8077-4665-B74C-86F11133C989}" destId="{A9BB8A95-3324-433F-9931-6420F3E786EF}" srcOrd="0" destOrd="0" presId="urn:microsoft.com/office/officeart/2005/8/layout/equation2"/>
    <dgm:cxn modelId="{25186599-AD3D-47BB-BABF-F46DEECCA958}" type="presParOf" srcId="{FD51F2AF-8077-4665-B74C-86F11133C989}" destId="{579BF1A8-E5E7-4C96-AB5E-89E64FC73DDB}" srcOrd="1" destOrd="0" presId="urn:microsoft.com/office/officeart/2005/8/layout/equation2"/>
    <dgm:cxn modelId="{112353AC-423F-4B84-BD70-E10CEB2BDF68}" type="presParOf" srcId="{FD51F2AF-8077-4665-B74C-86F11133C989}" destId="{E2E7E10C-8D4A-436C-B3CA-51A115CF3DCF}" srcOrd="2" destOrd="0" presId="urn:microsoft.com/office/officeart/2005/8/layout/equation2"/>
    <dgm:cxn modelId="{FFB4CF62-5C9A-4942-A09C-5A90C0D456FC}" type="presParOf" srcId="{FD51F2AF-8077-4665-B74C-86F11133C989}" destId="{5D115D51-8BF6-4604-8AA2-44453DFE58D8}" srcOrd="3" destOrd="0" presId="urn:microsoft.com/office/officeart/2005/8/layout/equation2"/>
    <dgm:cxn modelId="{C153CADD-3278-4180-8B87-78C35CC4070D}" type="presParOf" srcId="{FD51F2AF-8077-4665-B74C-86F11133C989}" destId="{B00BBD87-D99B-495D-BADD-3F4CC1B6A16A}" srcOrd="4" destOrd="0" presId="urn:microsoft.com/office/officeart/2005/8/layout/equation2"/>
    <dgm:cxn modelId="{162960AE-E3F4-4D1A-9F07-95DE9DD19EF0}" type="presParOf" srcId="{CD053DC1-C6D5-4FFB-B2C9-F21A793E1443}" destId="{81D994EB-C35C-41F8-B27F-9FAE25CB0B30}" srcOrd="1" destOrd="0" presId="urn:microsoft.com/office/officeart/2005/8/layout/equation2"/>
    <dgm:cxn modelId="{18F3B088-B36B-46B3-B464-096A40892AC7}" type="presParOf" srcId="{81D994EB-C35C-41F8-B27F-9FAE25CB0B30}" destId="{885C74A6-FB42-456C-882E-452E3DD82094}" srcOrd="0" destOrd="0" presId="urn:microsoft.com/office/officeart/2005/8/layout/equation2"/>
    <dgm:cxn modelId="{8874DEDC-BA13-457A-ACBB-5958CA0F0AC8}" type="presParOf" srcId="{CD053DC1-C6D5-4FFB-B2C9-F21A793E1443}" destId="{9A6507FD-8B5D-42AF-91C0-F537B47DCFF5}"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9505AD-01E2-4A00-9D22-A28E3FEA2FC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29E216BF-F363-4D18-860A-DC1B1BCC3AD6}">
      <dgm:prSet phldrT="[Text]" custT="1"/>
      <dgm:spPr/>
      <dgm:t>
        <a:bodyPr/>
        <a:lstStyle/>
        <a:p>
          <a:r>
            <a:rPr lang="el-GR" sz="1600" dirty="0"/>
            <a:t>Κουλτούρας Σχολείου</a:t>
          </a:r>
          <a:endParaRPr lang="en-US" sz="1600" dirty="0"/>
        </a:p>
      </dgm:t>
    </dgm:pt>
    <dgm:pt modelId="{E727D7C9-402D-40F4-A566-A930AF5BD248}" type="parTrans" cxnId="{51B7AF67-3A58-4E19-AFBC-84F332F5EBCB}">
      <dgm:prSet/>
      <dgm:spPr/>
      <dgm:t>
        <a:bodyPr/>
        <a:lstStyle/>
        <a:p>
          <a:endParaRPr lang="en-US"/>
        </a:p>
      </dgm:t>
    </dgm:pt>
    <dgm:pt modelId="{E25EA453-FCC1-4AC9-BAAB-CB482CA1474A}" type="sibTrans" cxnId="{51B7AF67-3A58-4E19-AFBC-84F332F5EBCB}">
      <dgm:prSet/>
      <dgm:spPr/>
      <dgm:t>
        <a:bodyPr/>
        <a:lstStyle/>
        <a:p>
          <a:endParaRPr lang="en-US"/>
        </a:p>
      </dgm:t>
    </dgm:pt>
    <dgm:pt modelId="{F88E2200-5963-4690-A7BC-56298CB50AF1}">
      <dgm:prSet phldrT="[Text]" custT="1"/>
      <dgm:spPr/>
      <dgm:t>
        <a:bodyPr/>
        <a:lstStyle/>
        <a:p>
          <a:r>
            <a:rPr lang="el-GR" sz="1600" dirty="0"/>
            <a:t> Περιεχομένου του Προγράμματος</a:t>
          </a:r>
          <a:endParaRPr lang="en-US" sz="1600" dirty="0"/>
        </a:p>
      </dgm:t>
    </dgm:pt>
    <dgm:pt modelId="{65C17ED9-EF81-48F4-A69C-EEDBD5CF2BF0}" type="parTrans" cxnId="{540F891F-F477-4353-B8CD-8FBC37A45CCA}">
      <dgm:prSet/>
      <dgm:spPr/>
      <dgm:t>
        <a:bodyPr/>
        <a:lstStyle/>
        <a:p>
          <a:endParaRPr lang="en-US"/>
        </a:p>
      </dgm:t>
    </dgm:pt>
    <dgm:pt modelId="{179AC4E9-ADF7-474E-9228-D0F4F23CF324}" type="sibTrans" cxnId="{540F891F-F477-4353-B8CD-8FBC37A45CCA}">
      <dgm:prSet/>
      <dgm:spPr/>
      <dgm:t>
        <a:bodyPr/>
        <a:lstStyle/>
        <a:p>
          <a:endParaRPr lang="en-US"/>
        </a:p>
      </dgm:t>
    </dgm:pt>
    <dgm:pt modelId="{B3A1E0CF-7224-47FD-B27A-77CFB1BCC2E3}">
      <dgm:prSet phldrT="[Text]" custT="1"/>
      <dgm:spPr/>
      <dgm:t>
        <a:bodyPr/>
        <a:lstStyle/>
        <a:p>
          <a:r>
            <a:rPr lang="el-GR" sz="1600" dirty="0"/>
            <a:t>Πλαισίου</a:t>
          </a:r>
          <a:endParaRPr lang="en-US" sz="1600" dirty="0"/>
        </a:p>
      </dgm:t>
    </dgm:pt>
    <dgm:pt modelId="{612AC49E-C260-47E7-99DF-BDB8A8691C6D}" type="parTrans" cxnId="{1D904C7B-D18C-4253-9B14-A8A03C4CDA43}">
      <dgm:prSet/>
      <dgm:spPr/>
      <dgm:t>
        <a:bodyPr/>
        <a:lstStyle/>
        <a:p>
          <a:endParaRPr lang="en-US"/>
        </a:p>
      </dgm:t>
    </dgm:pt>
    <dgm:pt modelId="{C9551CD1-FC1B-432E-844F-B0A39197EB28}" type="sibTrans" cxnId="{1D904C7B-D18C-4253-9B14-A8A03C4CDA43}">
      <dgm:prSet/>
      <dgm:spPr/>
      <dgm:t>
        <a:bodyPr/>
        <a:lstStyle/>
        <a:p>
          <a:endParaRPr lang="en-US"/>
        </a:p>
      </dgm:t>
    </dgm:pt>
    <dgm:pt modelId="{F8539C05-9998-42EA-82CD-F92371957528}">
      <dgm:prSet phldrT="[Text]"/>
      <dgm:spPr/>
      <dgm:t>
        <a:bodyPr/>
        <a:lstStyle/>
        <a:p>
          <a:r>
            <a:rPr lang="el-GR" altLang="en-US" dirty="0"/>
            <a:t>Κρίσιμες Παράμετροι Διευκόλυνσης / Παρεμπόδισης Αποτελεσματικότητας των Προγραμμάτων Παρέμβασης </a:t>
          </a:r>
          <a:endParaRPr lang="en-US" dirty="0"/>
        </a:p>
      </dgm:t>
    </dgm:pt>
    <dgm:pt modelId="{96923DB7-A265-4836-9B35-6843A41CB671}" type="parTrans" cxnId="{8F835E9D-9152-4F76-AD6D-0565469267EC}">
      <dgm:prSet/>
      <dgm:spPr/>
      <dgm:t>
        <a:bodyPr/>
        <a:lstStyle/>
        <a:p>
          <a:endParaRPr lang="en-US"/>
        </a:p>
      </dgm:t>
    </dgm:pt>
    <dgm:pt modelId="{C6100356-97D3-4DE9-AD43-EF11A3EB30D3}" type="sibTrans" cxnId="{8F835E9D-9152-4F76-AD6D-0565469267EC}">
      <dgm:prSet/>
      <dgm:spPr/>
      <dgm:t>
        <a:bodyPr/>
        <a:lstStyle/>
        <a:p>
          <a:endParaRPr lang="en-US"/>
        </a:p>
      </dgm:t>
    </dgm:pt>
    <dgm:pt modelId="{B12F6328-0625-4997-BC69-017BF0498B78}">
      <dgm:prSet/>
      <dgm:spPr/>
      <dgm:t>
        <a:bodyPr/>
        <a:lstStyle/>
        <a:p>
          <a:endParaRPr lang="el-GR"/>
        </a:p>
      </dgm:t>
    </dgm:pt>
    <dgm:pt modelId="{50F88BE7-0237-4559-A5FE-BE127FEFE9D8}" type="parTrans" cxnId="{0519B827-705D-4AF7-B999-F64BBFB98616}">
      <dgm:prSet/>
      <dgm:spPr/>
      <dgm:t>
        <a:bodyPr/>
        <a:lstStyle/>
        <a:p>
          <a:endParaRPr lang="en-US"/>
        </a:p>
      </dgm:t>
    </dgm:pt>
    <dgm:pt modelId="{EEEBAB49-763C-4C8C-926D-5F8738335D98}" type="sibTrans" cxnId="{0519B827-705D-4AF7-B999-F64BBFB98616}">
      <dgm:prSet/>
      <dgm:spPr/>
      <dgm:t>
        <a:bodyPr/>
        <a:lstStyle/>
        <a:p>
          <a:endParaRPr lang="en-US"/>
        </a:p>
      </dgm:t>
    </dgm:pt>
    <dgm:pt modelId="{C8EAC9C1-A117-4124-BCDC-8CDF08C0984A}" type="pres">
      <dgm:prSet presAssocID="{AB9505AD-01E2-4A00-9D22-A28E3FEA2FCF}" presName="Name0" presStyleCnt="0">
        <dgm:presLayoutVars>
          <dgm:chMax val="4"/>
          <dgm:resizeHandles val="exact"/>
        </dgm:presLayoutVars>
      </dgm:prSet>
      <dgm:spPr/>
      <dgm:t>
        <a:bodyPr/>
        <a:lstStyle/>
        <a:p>
          <a:endParaRPr lang="el-GR"/>
        </a:p>
      </dgm:t>
    </dgm:pt>
    <dgm:pt modelId="{5BFF9A9B-E09D-44F6-BB23-4D448A0CCA27}" type="pres">
      <dgm:prSet presAssocID="{AB9505AD-01E2-4A00-9D22-A28E3FEA2FCF}" presName="ellipse" presStyleLbl="trBgShp" presStyleIdx="0" presStyleCnt="1"/>
      <dgm:spPr/>
    </dgm:pt>
    <dgm:pt modelId="{D84DE89C-EF73-442B-B407-DB50B9DA8483}" type="pres">
      <dgm:prSet presAssocID="{AB9505AD-01E2-4A00-9D22-A28E3FEA2FCF}" presName="arrow1" presStyleLbl="fgShp" presStyleIdx="0" presStyleCnt="1"/>
      <dgm:spPr>
        <a:solidFill>
          <a:srgbClr val="00548E"/>
        </a:solidFill>
      </dgm:spPr>
    </dgm:pt>
    <dgm:pt modelId="{3F36ED47-DAE2-4192-A9A6-13E5D76F4D1B}" type="pres">
      <dgm:prSet presAssocID="{AB9505AD-01E2-4A00-9D22-A28E3FEA2FCF}" presName="rectangle" presStyleLbl="revTx" presStyleIdx="0" presStyleCnt="1" custScaleX="167259">
        <dgm:presLayoutVars>
          <dgm:bulletEnabled val="1"/>
        </dgm:presLayoutVars>
      </dgm:prSet>
      <dgm:spPr/>
      <dgm:t>
        <a:bodyPr/>
        <a:lstStyle/>
        <a:p>
          <a:endParaRPr lang="el-GR"/>
        </a:p>
      </dgm:t>
    </dgm:pt>
    <dgm:pt modelId="{BC7B8153-FDE0-4FB5-93DE-AF5A1A05748A}" type="pres">
      <dgm:prSet presAssocID="{F88E2200-5963-4690-A7BC-56298CB50AF1}" presName="item1" presStyleLbl="node1" presStyleIdx="0" presStyleCnt="3" custScaleX="132620" custScaleY="130698" custLinFactNeighborX="-9296" custLinFactNeighborY="15516">
        <dgm:presLayoutVars>
          <dgm:bulletEnabled val="1"/>
        </dgm:presLayoutVars>
      </dgm:prSet>
      <dgm:spPr/>
      <dgm:t>
        <a:bodyPr/>
        <a:lstStyle/>
        <a:p>
          <a:endParaRPr lang="el-GR"/>
        </a:p>
      </dgm:t>
    </dgm:pt>
    <dgm:pt modelId="{751ED554-BA6E-4B61-BB44-EBB9DB3E1B6F}" type="pres">
      <dgm:prSet presAssocID="{B3A1E0CF-7224-47FD-B27A-77CFB1BCC2E3}" presName="item2" presStyleLbl="node1" presStyleIdx="1" presStyleCnt="3" custScaleX="137516" custScaleY="132489" custLinFactNeighborX="-30033" custLinFactNeighborY="-12811">
        <dgm:presLayoutVars>
          <dgm:bulletEnabled val="1"/>
        </dgm:presLayoutVars>
      </dgm:prSet>
      <dgm:spPr/>
      <dgm:t>
        <a:bodyPr/>
        <a:lstStyle/>
        <a:p>
          <a:endParaRPr lang="el-GR"/>
        </a:p>
      </dgm:t>
    </dgm:pt>
    <dgm:pt modelId="{0348074B-9860-4A9F-B968-2C02CC6A18A5}" type="pres">
      <dgm:prSet presAssocID="{F8539C05-9998-42EA-82CD-F92371957528}" presName="item3" presStyleLbl="node1" presStyleIdx="2" presStyleCnt="3" custScaleX="137828" custScaleY="128429" custLinFactNeighborX="51322" custLinFactNeighborY="13686">
        <dgm:presLayoutVars>
          <dgm:bulletEnabled val="1"/>
        </dgm:presLayoutVars>
      </dgm:prSet>
      <dgm:spPr/>
      <dgm:t>
        <a:bodyPr/>
        <a:lstStyle/>
        <a:p>
          <a:endParaRPr lang="el-GR"/>
        </a:p>
      </dgm:t>
    </dgm:pt>
    <dgm:pt modelId="{AD28048A-B05E-4ADA-B5A4-69CCAD5428CA}" type="pres">
      <dgm:prSet presAssocID="{AB9505AD-01E2-4A00-9D22-A28E3FEA2FCF}" presName="funnel" presStyleLbl="trAlignAcc1" presStyleIdx="0" presStyleCnt="1" custScaleX="121706" custScaleY="106990" custLinFactNeighborX="-1812" custLinFactNeighborY="7930"/>
      <dgm:spPr/>
    </dgm:pt>
  </dgm:ptLst>
  <dgm:cxnLst>
    <dgm:cxn modelId="{51B7AF67-3A58-4E19-AFBC-84F332F5EBCB}" srcId="{AB9505AD-01E2-4A00-9D22-A28E3FEA2FCF}" destId="{29E216BF-F363-4D18-860A-DC1B1BCC3AD6}" srcOrd="0" destOrd="0" parTransId="{E727D7C9-402D-40F4-A566-A930AF5BD248}" sibTransId="{E25EA453-FCC1-4AC9-BAAB-CB482CA1474A}"/>
    <dgm:cxn modelId="{0658C9A5-1E76-457A-986A-44D54DEF7907}" type="presOf" srcId="{F88E2200-5963-4690-A7BC-56298CB50AF1}" destId="{751ED554-BA6E-4B61-BB44-EBB9DB3E1B6F}" srcOrd="0" destOrd="0" presId="urn:microsoft.com/office/officeart/2005/8/layout/funnel1"/>
    <dgm:cxn modelId="{1D904C7B-D18C-4253-9B14-A8A03C4CDA43}" srcId="{AB9505AD-01E2-4A00-9D22-A28E3FEA2FCF}" destId="{B3A1E0CF-7224-47FD-B27A-77CFB1BCC2E3}" srcOrd="2" destOrd="0" parTransId="{612AC49E-C260-47E7-99DF-BDB8A8691C6D}" sibTransId="{C9551CD1-FC1B-432E-844F-B0A39197EB28}"/>
    <dgm:cxn modelId="{540F891F-F477-4353-B8CD-8FBC37A45CCA}" srcId="{AB9505AD-01E2-4A00-9D22-A28E3FEA2FCF}" destId="{F88E2200-5963-4690-A7BC-56298CB50AF1}" srcOrd="1" destOrd="0" parTransId="{65C17ED9-EF81-48F4-A69C-EEDBD5CF2BF0}" sibTransId="{179AC4E9-ADF7-474E-9228-D0F4F23CF324}"/>
    <dgm:cxn modelId="{6EAFD856-97E2-486E-BEF7-28194532B5AB}" type="presOf" srcId="{AB9505AD-01E2-4A00-9D22-A28E3FEA2FCF}" destId="{C8EAC9C1-A117-4124-BCDC-8CDF08C0984A}" srcOrd="0" destOrd="0" presId="urn:microsoft.com/office/officeart/2005/8/layout/funnel1"/>
    <dgm:cxn modelId="{6D0E579A-E94C-4832-A71C-C4679A879761}" type="presOf" srcId="{B3A1E0CF-7224-47FD-B27A-77CFB1BCC2E3}" destId="{BC7B8153-FDE0-4FB5-93DE-AF5A1A05748A}" srcOrd="0" destOrd="0" presId="urn:microsoft.com/office/officeart/2005/8/layout/funnel1"/>
    <dgm:cxn modelId="{0519B827-705D-4AF7-B999-F64BBFB98616}" srcId="{AB9505AD-01E2-4A00-9D22-A28E3FEA2FCF}" destId="{B12F6328-0625-4997-BC69-017BF0498B78}" srcOrd="4" destOrd="0" parTransId="{50F88BE7-0237-4559-A5FE-BE127FEFE9D8}" sibTransId="{EEEBAB49-763C-4C8C-926D-5F8738335D98}"/>
    <dgm:cxn modelId="{62F4811D-04D2-4358-8907-EAEED0628A10}" type="presOf" srcId="{29E216BF-F363-4D18-860A-DC1B1BCC3AD6}" destId="{0348074B-9860-4A9F-B968-2C02CC6A18A5}" srcOrd="0" destOrd="0" presId="urn:microsoft.com/office/officeart/2005/8/layout/funnel1"/>
    <dgm:cxn modelId="{8F835E9D-9152-4F76-AD6D-0565469267EC}" srcId="{AB9505AD-01E2-4A00-9D22-A28E3FEA2FCF}" destId="{F8539C05-9998-42EA-82CD-F92371957528}" srcOrd="3" destOrd="0" parTransId="{96923DB7-A265-4836-9B35-6843A41CB671}" sibTransId="{C6100356-97D3-4DE9-AD43-EF11A3EB30D3}"/>
    <dgm:cxn modelId="{CC96B5ED-2AD9-4F6B-9B59-578D8247C6FE}" type="presOf" srcId="{F8539C05-9998-42EA-82CD-F92371957528}" destId="{3F36ED47-DAE2-4192-A9A6-13E5D76F4D1B}" srcOrd="0" destOrd="0" presId="urn:microsoft.com/office/officeart/2005/8/layout/funnel1"/>
    <dgm:cxn modelId="{7BDBB05B-2293-478E-B441-529080841025}" type="presParOf" srcId="{C8EAC9C1-A117-4124-BCDC-8CDF08C0984A}" destId="{5BFF9A9B-E09D-44F6-BB23-4D448A0CCA27}" srcOrd="0" destOrd="0" presId="urn:microsoft.com/office/officeart/2005/8/layout/funnel1"/>
    <dgm:cxn modelId="{6C85F30A-28CF-4F73-A58F-60F35BF017FC}" type="presParOf" srcId="{C8EAC9C1-A117-4124-BCDC-8CDF08C0984A}" destId="{D84DE89C-EF73-442B-B407-DB50B9DA8483}" srcOrd="1" destOrd="0" presId="urn:microsoft.com/office/officeart/2005/8/layout/funnel1"/>
    <dgm:cxn modelId="{C0760E24-4A4C-4FE5-A306-795BFAC9EF72}" type="presParOf" srcId="{C8EAC9C1-A117-4124-BCDC-8CDF08C0984A}" destId="{3F36ED47-DAE2-4192-A9A6-13E5D76F4D1B}" srcOrd="2" destOrd="0" presId="urn:microsoft.com/office/officeart/2005/8/layout/funnel1"/>
    <dgm:cxn modelId="{1CD6AE91-ADE6-4119-8FAD-84C9212346D2}" type="presParOf" srcId="{C8EAC9C1-A117-4124-BCDC-8CDF08C0984A}" destId="{BC7B8153-FDE0-4FB5-93DE-AF5A1A05748A}" srcOrd="3" destOrd="0" presId="urn:microsoft.com/office/officeart/2005/8/layout/funnel1"/>
    <dgm:cxn modelId="{0544A165-70A1-43E1-AD62-A80DE448DF99}" type="presParOf" srcId="{C8EAC9C1-A117-4124-BCDC-8CDF08C0984A}" destId="{751ED554-BA6E-4B61-BB44-EBB9DB3E1B6F}" srcOrd="4" destOrd="0" presId="urn:microsoft.com/office/officeart/2005/8/layout/funnel1"/>
    <dgm:cxn modelId="{08510987-0683-42E7-A78C-B03322CC785C}" type="presParOf" srcId="{C8EAC9C1-A117-4124-BCDC-8CDF08C0984A}" destId="{0348074B-9860-4A9F-B968-2C02CC6A18A5}" srcOrd="5" destOrd="0" presId="urn:microsoft.com/office/officeart/2005/8/layout/funnel1"/>
    <dgm:cxn modelId="{32DE4B74-D942-4824-80FC-998C67B8524A}" type="presParOf" srcId="{C8EAC9C1-A117-4124-BCDC-8CDF08C0984A}" destId="{AD28048A-B05E-4ADA-B5A4-69CCAD5428CA}" srcOrd="6" destOrd="0" presId="urn:microsoft.com/office/officeart/2005/8/layout/funnel1"/>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9D13-2AA8-4A8D-B3E7-2B523088D1DF}">
      <dsp:nvSpPr>
        <dsp:cNvPr id="0" name=""/>
        <dsp:cNvSpPr/>
      </dsp:nvSpPr>
      <dsp:spPr>
        <a:xfrm>
          <a:off x="1625783" y="531603"/>
          <a:ext cx="3550309" cy="3550309"/>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CA86C-598C-43A6-BE06-012B789BE9ED}">
      <dsp:nvSpPr>
        <dsp:cNvPr id="0" name=""/>
        <dsp:cNvSpPr/>
      </dsp:nvSpPr>
      <dsp:spPr>
        <a:xfrm>
          <a:off x="1625781" y="534138"/>
          <a:ext cx="3550309" cy="3550309"/>
        </a:xfrm>
        <a:prstGeom prst="blockArc">
          <a:avLst>
            <a:gd name="adj1" fmla="val 5233217"/>
            <a:gd name="adj2" fmla="val 1080502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D2DAD-8D8B-4AD5-B9E4-E0C0FD4A180E}">
      <dsp:nvSpPr>
        <dsp:cNvPr id="0" name=""/>
        <dsp:cNvSpPr/>
      </dsp:nvSpPr>
      <dsp:spPr>
        <a:xfrm>
          <a:off x="1625784" y="534138"/>
          <a:ext cx="3550309" cy="3550309"/>
        </a:xfrm>
        <a:prstGeom prst="blockArc">
          <a:avLst>
            <a:gd name="adj1" fmla="val 21594975"/>
            <a:gd name="adj2" fmla="val 5233224"/>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BC0687-AA35-451C-9E0E-20657F913024}">
      <dsp:nvSpPr>
        <dsp:cNvPr id="0" name=""/>
        <dsp:cNvSpPr/>
      </dsp:nvSpPr>
      <dsp:spPr>
        <a:xfrm>
          <a:off x="1625783" y="531603"/>
          <a:ext cx="3550309" cy="3550309"/>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FDB04-E3B9-483A-B3FA-88F8CBD7BCC5}">
      <dsp:nvSpPr>
        <dsp:cNvPr id="0" name=""/>
        <dsp:cNvSpPr/>
      </dsp:nvSpPr>
      <dsp:spPr>
        <a:xfrm>
          <a:off x="2583588" y="1489409"/>
          <a:ext cx="1634698" cy="163469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l-GR" sz="3300" kern="1200" dirty="0"/>
            <a:t>Άτομο</a:t>
          </a:r>
        </a:p>
      </dsp:txBody>
      <dsp:txXfrm>
        <a:off x="2822984" y="1728805"/>
        <a:ext cx="1155906" cy="1155906"/>
      </dsp:txXfrm>
    </dsp:sp>
    <dsp:sp modelId="{022D9C99-14FB-4345-B5A8-63FB3EF0EAD6}">
      <dsp:nvSpPr>
        <dsp:cNvPr id="0" name=""/>
        <dsp:cNvSpPr/>
      </dsp:nvSpPr>
      <dsp:spPr>
        <a:xfrm>
          <a:off x="2828793" y="653"/>
          <a:ext cx="1144289" cy="1144289"/>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a:t>Οικογένεια</a:t>
          </a:r>
        </a:p>
      </dsp:txBody>
      <dsp:txXfrm>
        <a:off x="2996370" y="168230"/>
        <a:ext cx="809135" cy="809135"/>
      </dsp:txXfrm>
    </dsp:sp>
    <dsp:sp modelId="{4B30C30A-6D77-4CFE-9ACD-871D799820DE}">
      <dsp:nvSpPr>
        <dsp:cNvPr id="0" name=""/>
        <dsp:cNvSpPr/>
      </dsp:nvSpPr>
      <dsp:spPr>
        <a:xfrm>
          <a:off x="4562753" y="1734613"/>
          <a:ext cx="1144289" cy="1144289"/>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a:t>Σχολείο</a:t>
          </a:r>
        </a:p>
      </dsp:txBody>
      <dsp:txXfrm>
        <a:off x="4730330" y="1902190"/>
        <a:ext cx="809135" cy="809135"/>
      </dsp:txXfrm>
    </dsp:sp>
    <dsp:sp modelId="{7ED19EEA-E465-4173-A618-660E3B59639E}">
      <dsp:nvSpPr>
        <dsp:cNvPr id="0" name=""/>
        <dsp:cNvSpPr/>
      </dsp:nvSpPr>
      <dsp:spPr>
        <a:xfrm>
          <a:off x="2912881" y="3469068"/>
          <a:ext cx="1144289" cy="114428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a:t>Κοινότητα</a:t>
          </a:r>
        </a:p>
      </dsp:txBody>
      <dsp:txXfrm>
        <a:off x="3080458" y="3636645"/>
        <a:ext cx="809135" cy="809135"/>
      </dsp:txXfrm>
    </dsp:sp>
    <dsp:sp modelId="{ECB9C9C2-A2DA-419D-8D52-89AFB6FFF00D}">
      <dsp:nvSpPr>
        <dsp:cNvPr id="0" name=""/>
        <dsp:cNvSpPr/>
      </dsp:nvSpPr>
      <dsp:spPr>
        <a:xfrm>
          <a:off x="1056316" y="1707374"/>
          <a:ext cx="1221322" cy="1198768"/>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a:t>Συνομήλικοι</a:t>
          </a:r>
        </a:p>
      </dsp:txBody>
      <dsp:txXfrm>
        <a:off x="1235174" y="1882930"/>
        <a:ext cx="863606" cy="84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B8A95-3324-433F-9931-6420F3E786EF}">
      <dsp:nvSpPr>
        <dsp:cNvPr id="0" name=""/>
        <dsp:cNvSpPr/>
      </dsp:nvSpPr>
      <dsp:spPr>
        <a:xfrm>
          <a:off x="996898" y="1106"/>
          <a:ext cx="1900248" cy="1824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Μείωση Περιστατικών</a:t>
          </a:r>
          <a:endParaRPr lang="en-US" sz="1600" kern="1200" dirty="0"/>
        </a:p>
      </dsp:txBody>
      <dsp:txXfrm>
        <a:off x="1275183" y="268291"/>
        <a:ext cx="1343678" cy="1290083"/>
      </dsp:txXfrm>
    </dsp:sp>
    <dsp:sp modelId="{E2E7E10C-8D4A-436C-B3CA-51A115CF3DCF}">
      <dsp:nvSpPr>
        <dsp:cNvPr id="0" name=""/>
        <dsp:cNvSpPr/>
      </dsp:nvSpPr>
      <dsp:spPr>
        <a:xfrm>
          <a:off x="1526260" y="1943373"/>
          <a:ext cx="841524" cy="8415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37804" y="2265172"/>
        <a:ext cx="618436" cy="197926"/>
      </dsp:txXfrm>
    </dsp:sp>
    <dsp:sp modelId="{B00BBD87-D99B-495D-BADD-3F4CC1B6A16A}">
      <dsp:nvSpPr>
        <dsp:cNvPr id="0" name=""/>
        <dsp:cNvSpPr/>
      </dsp:nvSpPr>
      <dsp:spPr>
        <a:xfrm>
          <a:off x="957325" y="2902711"/>
          <a:ext cx="1979395" cy="17486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Διάρκεια θετικών αποτελεσμάτων σε βάθος χρόνου</a:t>
          </a:r>
          <a:endParaRPr lang="en-US" sz="1600" kern="1200" dirty="0"/>
        </a:p>
      </dsp:txBody>
      <dsp:txXfrm>
        <a:off x="1247201" y="3158790"/>
        <a:ext cx="1399643" cy="1236456"/>
      </dsp:txXfrm>
    </dsp:sp>
    <dsp:sp modelId="{81D994EB-C35C-41F8-B27F-9FAE25CB0B30}">
      <dsp:nvSpPr>
        <dsp:cNvPr id="0" name=""/>
        <dsp:cNvSpPr/>
      </dsp:nvSpPr>
      <dsp:spPr>
        <a:xfrm>
          <a:off x="3154356" y="2056348"/>
          <a:ext cx="461387" cy="539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154356" y="2164295"/>
        <a:ext cx="322971" cy="323842"/>
      </dsp:txXfrm>
    </dsp:sp>
    <dsp:sp modelId="{9A6507FD-8B5D-42AF-91C0-F537B47DCFF5}">
      <dsp:nvSpPr>
        <dsp:cNvPr id="0" name=""/>
        <dsp:cNvSpPr/>
      </dsp:nvSpPr>
      <dsp:spPr>
        <a:xfrm>
          <a:off x="3807263" y="796339"/>
          <a:ext cx="3387541" cy="3059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l-GR" sz="2100" kern="1200" dirty="0"/>
            <a:t>Αποτελεσματικότητα</a:t>
          </a:r>
        </a:p>
        <a:p>
          <a:pPr lvl="0" algn="ctr" defTabSz="933450">
            <a:lnSpc>
              <a:spcPct val="90000"/>
            </a:lnSpc>
            <a:spcBef>
              <a:spcPct val="0"/>
            </a:spcBef>
            <a:spcAft>
              <a:spcPct val="35000"/>
            </a:spcAft>
          </a:pPr>
          <a:r>
            <a:rPr lang="el-GR" sz="2100" kern="1200" dirty="0"/>
            <a:t>Προγραμμάτων </a:t>
          </a:r>
          <a:endParaRPr lang="en-US" sz="2100" kern="1200" dirty="0"/>
        </a:p>
      </dsp:txBody>
      <dsp:txXfrm>
        <a:off x="4303357" y="1244429"/>
        <a:ext cx="2395353" cy="2163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F9A9B-E09D-44F6-BB23-4D448A0CCA27}">
      <dsp:nvSpPr>
        <dsp:cNvPr id="0" name=""/>
        <dsp:cNvSpPr/>
      </dsp:nvSpPr>
      <dsp:spPr>
        <a:xfrm>
          <a:off x="1894303" y="252975"/>
          <a:ext cx="3858700" cy="13400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DE89C-EF73-442B-B407-DB50B9DA8483}">
      <dsp:nvSpPr>
        <dsp:cNvPr id="0" name=""/>
        <dsp:cNvSpPr/>
      </dsp:nvSpPr>
      <dsp:spPr>
        <a:xfrm>
          <a:off x="3455731" y="3534366"/>
          <a:ext cx="747810" cy="478598"/>
        </a:xfrm>
        <a:prstGeom prst="downArrow">
          <a:avLst/>
        </a:prstGeom>
        <a:solidFill>
          <a:srgbClr val="0054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6ED47-DAE2-4192-A9A6-13E5D76F4D1B}">
      <dsp:nvSpPr>
        <dsp:cNvPr id="0" name=""/>
        <dsp:cNvSpPr/>
      </dsp:nvSpPr>
      <dsp:spPr>
        <a:xfrm>
          <a:off x="827765" y="3917244"/>
          <a:ext cx="6003742" cy="89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altLang="en-US" sz="1800" kern="1200" dirty="0"/>
            <a:t>Κρίσιμες Παράμετροι Διευκόλυνσης / Παρεμπόδισης Αποτελεσματικότητας των Προγραμμάτων Παρέμβασης </a:t>
          </a:r>
          <a:endParaRPr lang="en-US" sz="1800" kern="1200" dirty="0"/>
        </a:p>
      </dsp:txBody>
      <dsp:txXfrm>
        <a:off x="827765" y="3917244"/>
        <a:ext cx="6003742" cy="897372"/>
      </dsp:txXfrm>
    </dsp:sp>
    <dsp:sp modelId="{BC7B8153-FDE0-4FB5-93DE-AF5A1A05748A}">
      <dsp:nvSpPr>
        <dsp:cNvPr id="0" name=""/>
        <dsp:cNvSpPr/>
      </dsp:nvSpPr>
      <dsp:spPr>
        <a:xfrm>
          <a:off x="2952523" y="1698795"/>
          <a:ext cx="1785142" cy="17592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Πλαισίου</a:t>
          </a:r>
          <a:endParaRPr lang="en-US" sz="1600" kern="1200" dirty="0"/>
        </a:p>
      </dsp:txBody>
      <dsp:txXfrm>
        <a:off x="3213951" y="1956434"/>
        <a:ext cx="1262286" cy="1243993"/>
      </dsp:txXfrm>
    </dsp:sp>
    <dsp:sp modelId="{751ED554-BA6E-4B61-BB44-EBB9DB3E1B6F}">
      <dsp:nvSpPr>
        <dsp:cNvPr id="0" name=""/>
        <dsp:cNvSpPr/>
      </dsp:nvSpPr>
      <dsp:spPr>
        <a:xfrm>
          <a:off x="1677260" y="295601"/>
          <a:ext cx="1851045" cy="1783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 Περιεχομένου του Προγράμματος</a:t>
          </a:r>
          <a:endParaRPr lang="en-US" sz="1600" kern="1200" dirty="0"/>
        </a:p>
      </dsp:txBody>
      <dsp:txXfrm>
        <a:off x="1948339" y="556771"/>
        <a:ext cx="1308887" cy="1261039"/>
      </dsp:txXfrm>
    </dsp:sp>
    <dsp:sp modelId="{0348074B-9860-4A9F-B968-2C02CC6A18A5}">
      <dsp:nvSpPr>
        <dsp:cNvPr id="0" name=""/>
        <dsp:cNvSpPr/>
      </dsp:nvSpPr>
      <dsp:spPr>
        <a:xfrm>
          <a:off x="4146217" y="354144"/>
          <a:ext cx="1855245" cy="17287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t>Κουλτούρας Σχολείου</a:t>
          </a:r>
          <a:endParaRPr lang="en-US" sz="1600" kern="1200" dirty="0"/>
        </a:p>
      </dsp:txBody>
      <dsp:txXfrm>
        <a:off x="4417911" y="607311"/>
        <a:ext cx="1311857" cy="1222395"/>
      </dsp:txXfrm>
    </dsp:sp>
    <dsp:sp modelId="{AD28048A-B05E-4ADA-B5A4-69CCAD5428CA}">
      <dsp:nvSpPr>
        <dsp:cNvPr id="0" name=""/>
        <dsp:cNvSpPr/>
      </dsp:nvSpPr>
      <dsp:spPr>
        <a:xfrm>
          <a:off x="1205391" y="237037"/>
          <a:ext cx="5096727" cy="358436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FF519256-CDCB-4513-B0B5-AB0B4773E8FE}" type="datetimeFigureOut">
              <a:rPr lang="el-GR" smtClean="0"/>
              <a:t>27/9/2024</a:t>
            </a:fld>
            <a:endParaRPr lang="el-GR"/>
          </a:p>
        </p:txBody>
      </p:sp>
      <p:sp>
        <p:nvSpPr>
          <p:cNvPr id="4" name="Θέση εικόνας διαφάνειας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A506232-D9A0-4D24-8D32-1781D9E5DEFA}" type="slidenum">
              <a:rPr lang="el-GR" smtClean="0"/>
              <a:t>‹#›</a:t>
            </a:fld>
            <a:endParaRPr lang="el-GR"/>
          </a:p>
        </p:txBody>
      </p:sp>
    </p:spTree>
    <p:extLst>
      <p:ext uri="{BB962C8B-B14F-4D97-AF65-F5344CB8AC3E}">
        <p14:creationId xmlns:p14="http://schemas.microsoft.com/office/powerpoint/2010/main" val="178398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a:t>
            </a:fld>
            <a:endParaRPr lang="el-GR"/>
          </a:p>
        </p:txBody>
      </p:sp>
    </p:spTree>
    <p:extLst>
      <p:ext uri="{BB962C8B-B14F-4D97-AF65-F5344CB8AC3E}">
        <p14:creationId xmlns:p14="http://schemas.microsoft.com/office/powerpoint/2010/main" val="57701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10</a:t>
            </a:fld>
            <a:endParaRPr lang="el-GR"/>
          </a:p>
        </p:txBody>
      </p:sp>
    </p:spTree>
    <p:extLst>
      <p:ext uri="{BB962C8B-B14F-4D97-AF65-F5344CB8AC3E}">
        <p14:creationId xmlns:p14="http://schemas.microsoft.com/office/powerpoint/2010/main" val="50230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11</a:t>
            </a:fld>
            <a:endParaRPr lang="el-GR"/>
          </a:p>
        </p:txBody>
      </p:sp>
    </p:spTree>
    <p:extLst>
      <p:ext uri="{BB962C8B-B14F-4D97-AF65-F5344CB8AC3E}">
        <p14:creationId xmlns:p14="http://schemas.microsoft.com/office/powerpoint/2010/main" val="257191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12</a:t>
            </a:fld>
            <a:endParaRPr lang="el-GR"/>
          </a:p>
        </p:txBody>
      </p:sp>
    </p:spTree>
    <p:extLst>
      <p:ext uri="{BB962C8B-B14F-4D97-AF65-F5344CB8AC3E}">
        <p14:creationId xmlns:p14="http://schemas.microsoft.com/office/powerpoint/2010/main" val="407872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p:sp>
      <p:sp>
        <p:nvSpPr>
          <p:cNvPr id="76803" name="Notes Placeholder 2"/>
          <p:cNvSpPr>
            <a:spLocks noGrp="1"/>
          </p:cNvSpPr>
          <p:nvPr>
            <p:ph type="body" idx="1"/>
          </p:nvPr>
        </p:nvSpPr>
        <p:spPr>
          <a:noFill/>
        </p:spPr>
        <p:txBody>
          <a:bodyPr/>
          <a:lstStyle/>
          <a:p>
            <a:endParaRPr lang="el-GR" altLang="en-US"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p:spPr>
        <p:txBody>
          <a:bodyPr/>
          <a:lstStyle/>
          <a:p>
            <a:pPr>
              <a:buFontTx/>
              <a:buNone/>
            </a:pPr>
            <a:fld id="{BEEA5D10-E43D-48B8-A8B3-7F7F9500529D}" type="slidenum">
              <a:rPr lang="en-US" altLang="en-US" smtClean="0"/>
              <a:t>13</a:t>
            </a:fld>
            <a:endParaRPr lang="en-US" altLang="en-US"/>
          </a:p>
        </p:txBody>
      </p:sp>
    </p:spTree>
    <p:extLst>
      <p:ext uri="{BB962C8B-B14F-4D97-AF65-F5344CB8AC3E}">
        <p14:creationId xmlns:p14="http://schemas.microsoft.com/office/powerpoint/2010/main" val="125180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14</a:t>
            </a:fld>
            <a:endParaRPr lang="el-GR"/>
          </a:p>
        </p:txBody>
      </p:sp>
    </p:spTree>
    <p:extLst>
      <p:ext uri="{BB962C8B-B14F-4D97-AF65-F5344CB8AC3E}">
        <p14:creationId xmlns:p14="http://schemas.microsoft.com/office/powerpoint/2010/main" val="247069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15</a:t>
            </a:fld>
            <a:endParaRPr lang="el-GR"/>
          </a:p>
        </p:txBody>
      </p:sp>
    </p:spTree>
    <p:extLst>
      <p:ext uri="{BB962C8B-B14F-4D97-AF65-F5344CB8AC3E}">
        <p14:creationId xmlns:p14="http://schemas.microsoft.com/office/powerpoint/2010/main" val="2128757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16</a:t>
            </a:fld>
            <a:endParaRPr lang="el-GR"/>
          </a:p>
        </p:txBody>
      </p:sp>
    </p:spTree>
    <p:extLst>
      <p:ext uri="{BB962C8B-B14F-4D97-AF65-F5344CB8AC3E}">
        <p14:creationId xmlns:p14="http://schemas.microsoft.com/office/powerpoint/2010/main" val="207989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17</a:t>
            </a:fld>
            <a:endParaRPr lang="el-GR"/>
          </a:p>
        </p:txBody>
      </p:sp>
    </p:spTree>
    <p:extLst>
      <p:ext uri="{BB962C8B-B14F-4D97-AF65-F5344CB8AC3E}">
        <p14:creationId xmlns:p14="http://schemas.microsoft.com/office/powerpoint/2010/main" val="198678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indent="-180340" algn="just">
              <a:lnSpc>
                <a:spcPct val="107000"/>
              </a:lnSpc>
              <a:spcAft>
                <a:spcPts val="800"/>
              </a:spcAft>
            </a:pPr>
            <a:endPar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18</a:t>
            </a:fld>
            <a:endParaRPr lang="el-GR"/>
          </a:p>
        </p:txBody>
      </p:sp>
    </p:spTree>
    <p:extLst>
      <p:ext uri="{BB962C8B-B14F-4D97-AF65-F5344CB8AC3E}">
        <p14:creationId xmlns:p14="http://schemas.microsoft.com/office/powerpoint/2010/main" val="15157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altLang="el-GR" dirty="0">
              <a:latin typeface="Arial" panose="020B0604020202020204" pitchFamily="34" charset="0"/>
              <a:cs typeface="Arial" panose="020B0604020202020204" pitchFamily="34" charset="0"/>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19</a:t>
            </a:fld>
            <a:endParaRPr lang="el-GR"/>
          </a:p>
        </p:txBody>
      </p:sp>
    </p:spTree>
    <p:extLst>
      <p:ext uri="{BB962C8B-B14F-4D97-AF65-F5344CB8AC3E}">
        <p14:creationId xmlns:p14="http://schemas.microsoft.com/office/powerpoint/2010/main" val="149104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a:t>
            </a:fld>
            <a:endParaRPr lang="el-GR"/>
          </a:p>
        </p:txBody>
      </p:sp>
    </p:spTree>
    <p:extLst>
      <p:ext uri="{BB962C8B-B14F-4D97-AF65-F5344CB8AC3E}">
        <p14:creationId xmlns:p14="http://schemas.microsoft.com/office/powerpoint/2010/main" val="155875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20</a:t>
            </a:fld>
            <a:endParaRPr lang="el-GR"/>
          </a:p>
        </p:txBody>
      </p:sp>
    </p:spTree>
    <p:extLst>
      <p:ext uri="{BB962C8B-B14F-4D97-AF65-F5344CB8AC3E}">
        <p14:creationId xmlns:p14="http://schemas.microsoft.com/office/powerpoint/2010/main" val="312416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21</a:t>
            </a:fld>
            <a:endParaRPr lang="el-GR"/>
          </a:p>
        </p:txBody>
      </p:sp>
    </p:spTree>
    <p:extLst>
      <p:ext uri="{BB962C8B-B14F-4D97-AF65-F5344CB8AC3E}">
        <p14:creationId xmlns:p14="http://schemas.microsoft.com/office/powerpoint/2010/main" val="29171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altLang="el-GR" dirty="0">
              <a:latin typeface="Arial" panose="020B0604020202020204" pitchFamily="34" charset="0"/>
              <a:cs typeface="Arial" panose="020B0604020202020204" pitchFamily="34" charset="0"/>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22</a:t>
            </a:fld>
            <a:endParaRPr lang="el-GR"/>
          </a:p>
        </p:txBody>
      </p:sp>
    </p:spTree>
    <p:extLst>
      <p:ext uri="{BB962C8B-B14F-4D97-AF65-F5344CB8AC3E}">
        <p14:creationId xmlns:p14="http://schemas.microsoft.com/office/powerpoint/2010/main" val="1906993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indent="-180340" algn="just">
              <a:lnSpc>
                <a:spcPct val="107000"/>
              </a:lnSpc>
              <a:spcAft>
                <a:spcPts val="800"/>
              </a:spcAft>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23</a:t>
            </a:fld>
            <a:endParaRPr lang="el-GR"/>
          </a:p>
        </p:txBody>
      </p:sp>
    </p:spTree>
    <p:extLst>
      <p:ext uri="{BB962C8B-B14F-4D97-AF65-F5344CB8AC3E}">
        <p14:creationId xmlns:p14="http://schemas.microsoft.com/office/powerpoint/2010/main" val="379701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24</a:t>
            </a:fld>
            <a:endParaRPr lang="el-GR"/>
          </a:p>
        </p:txBody>
      </p:sp>
    </p:spTree>
    <p:extLst>
      <p:ext uri="{BB962C8B-B14F-4D97-AF65-F5344CB8AC3E}">
        <p14:creationId xmlns:p14="http://schemas.microsoft.com/office/powerpoint/2010/main" val="3147813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25</a:t>
            </a:fld>
            <a:endParaRPr lang="el-GR"/>
          </a:p>
        </p:txBody>
      </p:sp>
    </p:spTree>
    <p:extLst>
      <p:ext uri="{BB962C8B-B14F-4D97-AF65-F5344CB8AC3E}">
        <p14:creationId xmlns:p14="http://schemas.microsoft.com/office/powerpoint/2010/main" val="3406673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26</a:t>
            </a:fld>
            <a:endParaRPr lang="el-GR"/>
          </a:p>
        </p:txBody>
      </p:sp>
    </p:spTree>
    <p:extLst>
      <p:ext uri="{BB962C8B-B14F-4D97-AF65-F5344CB8AC3E}">
        <p14:creationId xmlns:p14="http://schemas.microsoft.com/office/powerpoint/2010/main" val="824393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2EC89-8FD3-4E3B-843B-1AB4872FD2B0}" type="slidenum">
              <a:rPr lang="en-US" altLang="en-US" smtClean="0"/>
              <a:t>27</a:t>
            </a:fld>
            <a:endParaRPr lang="en-US" altLang="en-US"/>
          </a:p>
        </p:txBody>
      </p:sp>
    </p:spTree>
    <p:extLst>
      <p:ext uri="{BB962C8B-B14F-4D97-AF65-F5344CB8AC3E}">
        <p14:creationId xmlns:p14="http://schemas.microsoft.com/office/powerpoint/2010/main" val="1596867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28</a:t>
            </a:fld>
            <a:endParaRPr lang="el-GR"/>
          </a:p>
        </p:txBody>
      </p:sp>
    </p:spTree>
    <p:extLst>
      <p:ext uri="{BB962C8B-B14F-4D97-AF65-F5344CB8AC3E}">
        <p14:creationId xmlns:p14="http://schemas.microsoft.com/office/powerpoint/2010/main" val="336949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29</a:t>
            </a:fld>
            <a:endParaRPr lang="el-GR"/>
          </a:p>
        </p:txBody>
      </p:sp>
    </p:spTree>
    <p:extLst>
      <p:ext uri="{BB962C8B-B14F-4D97-AF65-F5344CB8AC3E}">
        <p14:creationId xmlns:p14="http://schemas.microsoft.com/office/powerpoint/2010/main" val="362544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a:t>
            </a:fld>
            <a:endParaRPr lang="el-GR"/>
          </a:p>
        </p:txBody>
      </p:sp>
    </p:spTree>
    <p:extLst>
      <p:ext uri="{BB962C8B-B14F-4D97-AF65-F5344CB8AC3E}">
        <p14:creationId xmlns:p14="http://schemas.microsoft.com/office/powerpoint/2010/main" val="179120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30</a:t>
            </a:fld>
            <a:endParaRPr lang="el-GR"/>
          </a:p>
        </p:txBody>
      </p:sp>
    </p:spTree>
    <p:extLst>
      <p:ext uri="{BB962C8B-B14F-4D97-AF65-F5344CB8AC3E}">
        <p14:creationId xmlns:p14="http://schemas.microsoft.com/office/powerpoint/2010/main" val="3732691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31</a:t>
            </a:fld>
            <a:endParaRPr lang="el-GR"/>
          </a:p>
        </p:txBody>
      </p:sp>
    </p:spTree>
    <p:extLst>
      <p:ext uri="{BB962C8B-B14F-4D97-AF65-F5344CB8AC3E}">
        <p14:creationId xmlns:p14="http://schemas.microsoft.com/office/powerpoint/2010/main" val="1501931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32</a:t>
            </a:fld>
            <a:endParaRPr lang="el-GR"/>
          </a:p>
        </p:txBody>
      </p:sp>
    </p:spTree>
    <p:extLst>
      <p:ext uri="{BB962C8B-B14F-4D97-AF65-F5344CB8AC3E}">
        <p14:creationId xmlns:p14="http://schemas.microsoft.com/office/powerpoint/2010/main" val="1116516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33</a:t>
            </a:fld>
            <a:endParaRPr lang="el-GR"/>
          </a:p>
        </p:txBody>
      </p:sp>
    </p:spTree>
    <p:extLst>
      <p:ext uri="{BB962C8B-B14F-4D97-AF65-F5344CB8AC3E}">
        <p14:creationId xmlns:p14="http://schemas.microsoft.com/office/powerpoint/2010/main" val="3657091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34</a:t>
            </a:fld>
            <a:endParaRPr lang="el-GR"/>
          </a:p>
        </p:txBody>
      </p:sp>
    </p:spTree>
    <p:extLst>
      <p:ext uri="{BB962C8B-B14F-4D97-AF65-F5344CB8AC3E}">
        <p14:creationId xmlns:p14="http://schemas.microsoft.com/office/powerpoint/2010/main" val="324591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35</a:t>
            </a:fld>
            <a:endParaRPr lang="el-GR"/>
          </a:p>
        </p:txBody>
      </p:sp>
    </p:spTree>
    <p:extLst>
      <p:ext uri="{BB962C8B-B14F-4D97-AF65-F5344CB8AC3E}">
        <p14:creationId xmlns:p14="http://schemas.microsoft.com/office/powerpoint/2010/main" val="3891983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36</a:t>
            </a:fld>
            <a:endParaRPr lang="el-GR"/>
          </a:p>
        </p:txBody>
      </p:sp>
    </p:spTree>
    <p:extLst>
      <p:ext uri="{BB962C8B-B14F-4D97-AF65-F5344CB8AC3E}">
        <p14:creationId xmlns:p14="http://schemas.microsoft.com/office/powerpoint/2010/main" val="661956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37</a:t>
            </a:fld>
            <a:endParaRPr lang="el-GR"/>
          </a:p>
        </p:txBody>
      </p:sp>
    </p:spTree>
    <p:extLst>
      <p:ext uri="{BB962C8B-B14F-4D97-AF65-F5344CB8AC3E}">
        <p14:creationId xmlns:p14="http://schemas.microsoft.com/office/powerpoint/2010/main" val="3462882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p:sp>
      <p:sp>
        <p:nvSpPr>
          <p:cNvPr id="76803" name="Notes Placeholder 2"/>
          <p:cNvSpPr>
            <a:spLocks noGrp="1"/>
          </p:cNvSpPr>
          <p:nvPr>
            <p:ph type="body" idx="1"/>
          </p:nvPr>
        </p:nvSpPr>
        <p:spPr>
          <a:noFill/>
        </p:spPr>
        <p:txBody>
          <a:bodyPr/>
          <a:lstStyle/>
          <a:p>
            <a:endParaRPr lang="el-GR" altLang="en-US"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p:spPr>
        <p:txBody>
          <a:bodyPr/>
          <a:lstStyle/>
          <a:p>
            <a:pPr>
              <a:buFontTx/>
              <a:buNone/>
            </a:pPr>
            <a:fld id="{BEEA5D10-E43D-48B8-A8B3-7F7F9500529D}" type="slidenum">
              <a:rPr lang="en-US" altLang="en-US" smtClean="0"/>
              <a:t>38</a:t>
            </a:fld>
            <a:endParaRPr lang="en-US" altLang="en-US"/>
          </a:p>
        </p:txBody>
      </p:sp>
    </p:spTree>
    <p:extLst>
      <p:ext uri="{BB962C8B-B14F-4D97-AF65-F5344CB8AC3E}">
        <p14:creationId xmlns:p14="http://schemas.microsoft.com/office/powerpoint/2010/main" val="814641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39</a:t>
            </a:fld>
            <a:endParaRPr lang="el-GR"/>
          </a:p>
        </p:txBody>
      </p:sp>
    </p:spTree>
    <p:extLst>
      <p:ext uri="{BB962C8B-B14F-4D97-AF65-F5344CB8AC3E}">
        <p14:creationId xmlns:p14="http://schemas.microsoft.com/office/powerpoint/2010/main" val="397942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nSpc>
                <a:spcPct val="107000"/>
              </a:lnSpc>
              <a:spcAft>
                <a:spcPts val="800"/>
              </a:spcAft>
              <a:buSzPts val="1000"/>
              <a:buFont typeface="Symbol" panose="05050102010706020507" pitchFamily="18" charset="2"/>
              <a:buNone/>
              <a:tabLst>
                <a:tab pos="444500" algn="l"/>
              </a:tabLst>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a:t>
            </a:fld>
            <a:endParaRPr lang="el-GR"/>
          </a:p>
        </p:txBody>
      </p:sp>
    </p:spTree>
    <p:extLst>
      <p:ext uri="{BB962C8B-B14F-4D97-AF65-F5344CB8AC3E}">
        <p14:creationId xmlns:p14="http://schemas.microsoft.com/office/powerpoint/2010/main" val="3802750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40</a:t>
            </a:fld>
            <a:endParaRPr lang="el-GR"/>
          </a:p>
        </p:txBody>
      </p:sp>
    </p:spTree>
    <p:extLst>
      <p:ext uri="{BB962C8B-B14F-4D97-AF65-F5344CB8AC3E}">
        <p14:creationId xmlns:p14="http://schemas.microsoft.com/office/powerpoint/2010/main" val="1210235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ltLang="el-GR" sz="1800" dirty="0">
              <a:latin typeface="Arial" panose="020B0604020202020204" pitchFamily="34" charset="0"/>
              <a:cs typeface="Arial" panose="020B0604020202020204" pitchFamily="34" charset="0"/>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41</a:t>
            </a:fld>
            <a:endParaRPr lang="el-GR"/>
          </a:p>
        </p:txBody>
      </p:sp>
    </p:spTree>
    <p:extLst>
      <p:ext uri="{BB962C8B-B14F-4D97-AF65-F5344CB8AC3E}">
        <p14:creationId xmlns:p14="http://schemas.microsoft.com/office/powerpoint/2010/main" val="59210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42</a:t>
            </a:fld>
            <a:endParaRPr lang="el-GR"/>
          </a:p>
        </p:txBody>
      </p:sp>
    </p:spTree>
    <p:extLst>
      <p:ext uri="{BB962C8B-B14F-4D97-AF65-F5344CB8AC3E}">
        <p14:creationId xmlns:p14="http://schemas.microsoft.com/office/powerpoint/2010/main" val="1685341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43</a:t>
            </a:fld>
            <a:endParaRPr lang="el-GR"/>
          </a:p>
        </p:txBody>
      </p:sp>
    </p:spTree>
    <p:extLst>
      <p:ext uri="{BB962C8B-B14F-4D97-AF65-F5344CB8AC3E}">
        <p14:creationId xmlns:p14="http://schemas.microsoft.com/office/powerpoint/2010/main" val="92796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44</a:t>
            </a:fld>
            <a:endParaRPr lang="el-GR"/>
          </a:p>
        </p:txBody>
      </p:sp>
    </p:spTree>
    <p:extLst>
      <p:ext uri="{BB962C8B-B14F-4D97-AF65-F5344CB8AC3E}">
        <p14:creationId xmlns:p14="http://schemas.microsoft.com/office/powerpoint/2010/main" val="4101942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06232-D9A0-4D24-8D32-1781D9E5DEFA}" type="slidenum">
              <a:rPr lang="el-GR" smtClean="0"/>
              <a:t>45</a:t>
            </a:fld>
            <a:endParaRPr lang="el-GR"/>
          </a:p>
        </p:txBody>
      </p:sp>
    </p:spTree>
    <p:extLst>
      <p:ext uri="{BB962C8B-B14F-4D97-AF65-F5344CB8AC3E}">
        <p14:creationId xmlns:p14="http://schemas.microsoft.com/office/powerpoint/2010/main" val="1267014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46</a:t>
            </a:fld>
            <a:endParaRPr lang="el-GR"/>
          </a:p>
        </p:txBody>
      </p:sp>
    </p:spTree>
    <p:extLst>
      <p:ext uri="{BB962C8B-B14F-4D97-AF65-F5344CB8AC3E}">
        <p14:creationId xmlns:p14="http://schemas.microsoft.com/office/powerpoint/2010/main" val="2704251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47</a:t>
            </a:fld>
            <a:endParaRPr lang="el-GR"/>
          </a:p>
        </p:txBody>
      </p:sp>
    </p:spTree>
    <p:extLst>
      <p:ext uri="{BB962C8B-B14F-4D97-AF65-F5344CB8AC3E}">
        <p14:creationId xmlns:p14="http://schemas.microsoft.com/office/powerpoint/2010/main" val="2745747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48</a:t>
            </a:fld>
            <a:endParaRPr lang="el-GR"/>
          </a:p>
        </p:txBody>
      </p:sp>
    </p:spTree>
    <p:extLst>
      <p:ext uri="{BB962C8B-B14F-4D97-AF65-F5344CB8AC3E}">
        <p14:creationId xmlns:p14="http://schemas.microsoft.com/office/powerpoint/2010/main" val="1544342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49</a:t>
            </a:fld>
            <a:endParaRPr lang="el-GR"/>
          </a:p>
        </p:txBody>
      </p:sp>
    </p:spTree>
    <p:extLst>
      <p:ext uri="{BB962C8B-B14F-4D97-AF65-F5344CB8AC3E}">
        <p14:creationId xmlns:p14="http://schemas.microsoft.com/office/powerpoint/2010/main" val="162812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p:sp>
      <p:sp>
        <p:nvSpPr>
          <p:cNvPr id="76803" name="Notes Placeholder 2"/>
          <p:cNvSpPr>
            <a:spLocks noGrp="1"/>
          </p:cNvSpPr>
          <p:nvPr>
            <p:ph type="body" idx="1"/>
          </p:nvPr>
        </p:nvSpPr>
        <p:spPr>
          <a:noFill/>
        </p:spPr>
        <p:txBody>
          <a:bodyPr/>
          <a:lstStyle/>
          <a:p>
            <a:endParaRPr lang="el-GR" altLang="en-US"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p:spPr>
        <p:txBody>
          <a:bodyPr/>
          <a:lstStyle/>
          <a:p>
            <a:pPr>
              <a:buFontTx/>
              <a:buNone/>
            </a:pPr>
            <a:fld id="{BEEA5D10-E43D-48B8-A8B3-7F7F9500529D}"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AutoNum type="arabicPeriod"/>
            </a:pPr>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7</a:t>
            </a:fld>
            <a:endParaRPr lang="el-GR"/>
          </a:p>
        </p:txBody>
      </p:sp>
    </p:spTree>
    <p:extLst>
      <p:ext uri="{BB962C8B-B14F-4D97-AF65-F5344CB8AC3E}">
        <p14:creationId xmlns:p14="http://schemas.microsoft.com/office/powerpoint/2010/main" val="149511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8</a:t>
            </a:fld>
            <a:endParaRPr lang="el-GR"/>
          </a:p>
        </p:txBody>
      </p:sp>
    </p:spTree>
    <p:extLst>
      <p:ext uri="{BB962C8B-B14F-4D97-AF65-F5344CB8AC3E}">
        <p14:creationId xmlns:p14="http://schemas.microsoft.com/office/powerpoint/2010/main" val="353331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kumimoji="0" lang="en-US" sz="1800" b="0" i="0" u="none" strike="noStrike" kern="1200" cap="none" spc="0" normalizeH="0" baseline="0" noProof="0" dirty="0">
              <a:ln>
                <a:noFill/>
              </a:ln>
              <a:solidFill>
                <a:srgbClr val="000000"/>
              </a:solidFill>
              <a:effectLst/>
              <a:uLnTx/>
              <a:uFillTx/>
              <a:latin typeface="STIX-Regular"/>
              <a:ea typeface="+mn-ea"/>
              <a:cs typeface="+mn-cs"/>
            </a:endParaRPr>
          </a:p>
        </p:txBody>
      </p:sp>
      <p:sp>
        <p:nvSpPr>
          <p:cNvPr id="4" name="Θέση αριθμού διαφάνειας 3"/>
          <p:cNvSpPr>
            <a:spLocks noGrp="1"/>
          </p:cNvSpPr>
          <p:nvPr>
            <p:ph type="sldNum" sz="quarter" idx="5"/>
          </p:nvPr>
        </p:nvSpPr>
        <p:spPr/>
        <p:txBody>
          <a:bodyPr/>
          <a:lstStyle/>
          <a:p>
            <a:fld id="{7A506232-D9A0-4D24-8D32-1781D9E5DEFA}" type="slidenum">
              <a:rPr lang="el-GR" smtClean="0"/>
              <a:t>9</a:t>
            </a:fld>
            <a:endParaRPr lang="el-GR"/>
          </a:p>
        </p:txBody>
      </p:sp>
    </p:spTree>
    <p:extLst>
      <p:ext uri="{BB962C8B-B14F-4D97-AF65-F5344CB8AC3E}">
        <p14:creationId xmlns:p14="http://schemas.microsoft.com/office/powerpoint/2010/main" val="241730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7263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65344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5350" y="1581150"/>
            <a:ext cx="2076450" cy="3657600"/>
          </a:xfrm>
          <a:custGeom>
            <a:avLst/>
            <a:gdLst>
              <a:gd name="connsiteX0" fmla="*/ 0 w 2076450"/>
              <a:gd name="connsiteY0" fmla="*/ 0 h 3657600"/>
              <a:gd name="connsiteX1" fmla="*/ 2076450 w 2076450"/>
              <a:gd name="connsiteY1" fmla="*/ 0 h 3657600"/>
              <a:gd name="connsiteX2" fmla="*/ 2076450 w 2076450"/>
              <a:gd name="connsiteY2" fmla="*/ 3657600 h 3657600"/>
              <a:gd name="connsiteX3" fmla="*/ 0 w 207645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76450" h="3657600">
                <a:moveTo>
                  <a:pt x="0" y="0"/>
                </a:moveTo>
                <a:lnTo>
                  <a:pt x="2076450" y="0"/>
                </a:lnTo>
                <a:lnTo>
                  <a:pt x="207645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14146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 y="1809750"/>
            <a:ext cx="1885950" cy="3295650"/>
          </a:xfrm>
          <a:custGeom>
            <a:avLst/>
            <a:gdLst>
              <a:gd name="connsiteX0" fmla="*/ 0 w 1885950"/>
              <a:gd name="connsiteY0" fmla="*/ 0 h 3295650"/>
              <a:gd name="connsiteX1" fmla="*/ 1885950 w 1885950"/>
              <a:gd name="connsiteY1" fmla="*/ 0 h 3295650"/>
              <a:gd name="connsiteX2" fmla="*/ 1885950 w 1885950"/>
              <a:gd name="connsiteY2" fmla="*/ 3295650 h 3295650"/>
              <a:gd name="connsiteX3" fmla="*/ 0 w 1885950"/>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85950" h="3295650">
                <a:moveTo>
                  <a:pt x="0" y="0"/>
                </a:moveTo>
                <a:lnTo>
                  <a:pt x="1885950" y="0"/>
                </a:lnTo>
                <a:lnTo>
                  <a:pt x="1885950" y="3295650"/>
                </a:lnTo>
                <a:lnTo>
                  <a:pt x="0" y="329565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3107214" y="1828800"/>
            <a:ext cx="1864836" cy="3295650"/>
          </a:xfrm>
          <a:custGeom>
            <a:avLst/>
            <a:gdLst>
              <a:gd name="connsiteX0" fmla="*/ 0 w 1864836"/>
              <a:gd name="connsiteY0" fmla="*/ 0 h 3295650"/>
              <a:gd name="connsiteX1" fmla="*/ 1864836 w 1864836"/>
              <a:gd name="connsiteY1" fmla="*/ 0 h 3295650"/>
              <a:gd name="connsiteX2" fmla="*/ 1864836 w 1864836"/>
              <a:gd name="connsiteY2" fmla="*/ 3295650 h 3295650"/>
              <a:gd name="connsiteX3" fmla="*/ 0 w 1864836"/>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64836" h="3295650">
                <a:moveTo>
                  <a:pt x="0" y="0"/>
                </a:moveTo>
                <a:lnTo>
                  <a:pt x="1864836" y="0"/>
                </a:lnTo>
                <a:lnTo>
                  <a:pt x="1864836" y="3295650"/>
                </a:lnTo>
                <a:lnTo>
                  <a:pt x="0" y="3295650"/>
                </a:lnTo>
                <a:close/>
              </a:path>
            </a:pathLst>
          </a:custGeom>
        </p:spPr>
        <p:txBody>
          <a:bodyPr wrap="square">
            <a:noAutofit/>
          </a:bodyPr>
          <a:lstStyle/>
          <a:p>
            <a:endParaRPr lang="id-ID"/>
          </a:p>
        </p:txBody>
      </p:sp>
    </p:spTree>
    <p:extLst>
      <p:ext uri="{BB962C8B-B14F-4D97-AF65-F5344CB8AC3E}">
        <p14:creationId xmlns:p14="http://schemas.microsoft.com/office/powerpoint/2010/main" val="72323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26546" y="1867437"/>
            <a:ext cx="5718220" cy="3670478"/>
          </a:xfrm>
          <a:custGeom>
            <a:avLst/>
            <a:gdLst>
              <a:gd name="connsiteX0" fmla="*/ 0 w 5718220"/>
              <a:gd name="connsiteY0" fmla="*/ 0 h 3670478"/>
              <a:gd name="connsiteX1" fmla="*/ 5718220 w 5718220"/>
              <a:gd name="connsiteY1" fmla="*/ 0 h 3670478"/>
              <a:gd name="connsiteX2" fmla="*/ 5718220 w 5718220"/>
              <a:gd name="connsiteY2" fmla="*/ 3670478 h 3670478"/>
              <a:gd name="connsiteX3" fmla="*/ 0 w 5718220"/>
              <a:gd name="connsiteY3" fmla="*/ 3670478 h 3670478"/>
            </a:gdLst>
            <a:ahLst/>
            <a:cxnLst>
              <a:cxn ang="0">
                <a:pos x="connsiteX0" y="connsiteY0"/>
              </a:cxn>
              <a:cxn ang="0">
                <a:pos x="connsiteX1" y="connsiteY1"/>
              </a:cxn>
              <a:cxn ang="0">
                <a:pos x="connsiteX2" y="connsiteY2"/>
              </a:cxn>
              <a:cxn ang="0">
                <a:pos x="connsiteX3" y="connsiteY3"/>
              </a:cxn>
            </a:cxnLst>
            <a:rect l="l" t="t" r="r" b="b"/>
            <a:pathLst>
              <a:path w="5718220" h="3670478">
                <a:moveTo>
                  <a:pt x="0" y="0"/>
                </a:moveTo>
                <a:lnTo>
                  <a:pt x="5718220" y="0"/>
                </a:lnTo>
                <a:lnTo>
                  <a:pt x="5718220" y="3670478"/>
                </a:lnTo>
                <a:lnTo>
                  <a:pt x="0" y="3670478"/>
                </a:lnTo>
                <a:close/>
              </a:path>
            </a:pathLst>
          </a:custGeom>
        </p:spPr>
        <p:txBody>
          <a:bodyPr wrap="square">
            <a:noAutofit/>
          </a:bodyPr>
          <a:lstStyle/>
          <a:p>
            <a:endParaRPr lang="id-ID" dirty="0"/>
          </a:p>
        </p:txBody>
      </p:sp>
    </p:spTree>
    <p:extLst>
      <p:ext uri="{BB962C8B-B14F-4D97-AF65-F5344CB8AC3E}">
        <p14:creationId xmlns:p14="http://schemas.microsoft.com/office/powerpoint/2010/main" val="340668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extLst>
      <p:ext uri="{BB962C8B-B14F-4D97-AF65-F5344CB8AC3E}">
        <p14:creationId xmlns:p14="http://schemas.microsoft.com/office/powerpoint/2010/main" val="85130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965916" y="1468193"/>
            <a:ext cx="4494727" cy="2524259"/>
          </a:xfrm>
          <a:custGeom>
            <a:avLst/>
            <a:gdLst>
              <a:gd name="connsiteX0" fmla="*/ 0 w 4494727"/>
              <a:gd name="connsiteY0" fmla="*/ 0 h 2524259"/>
              <a:gd name="connsiteX1" fmla="*/ 4494727 w 4494727"/>
              <a:gd name="connsiteY1" fmla="*/ 0 h 2524259"/>
              <a:gd name="connsiteX2" fmla="*/ 4494727 w 4494727"/>
              <a:gd name="connsiteY2" fmla="*/ 2524259 h 2524259"/>
              <a:gd name="connsiteX3" fmla="*/ 0 w 4494727"/>
              <a:gd name="connsiteY3" fmla="*/ 2524259 h 2524259"/>
            </a:gdLst>
            <a:ahLst/>
            <a:cxnLst>
              <a:cxn ang="0">
                <a:pos x="connsiteX0" y="connsiteY0"/>
              </a:cxn>
              <a:cxn ang="0">
                <a:pos x="connsiteX1" y="connsiteY1"/>
              </a:cxn>
              <a:cxn ang="0">
                <a:pos x="connsiteX2" y="connsiteY2"/>
              </a:cxn>
              <a:cxn ang="0">
                <a:pos x="connsiteX3" y="connsiteY3"/>
              </a:cxn>
            </a:cxnLst>
            <a:rect l="l" t="t" r="r" b="b"/>
            <a:pathLst>
              <a:path w="4494727" h="2524259">
                <a:moveTo>
                  <a:pt x="0" y="0"/>
                </a:moveTo>
                <a:lnTo>
                  <a:pt x="4494727" y="0"/>
                </a:lnTo>
                <a:lnTo>
                  <a:pt x="4494727" y="2524259"/>
                </a:lnTo>
                <a:lnTo>
                  <a:pt x="0" y="2524259"/>
                </a:lnTo>
                <a:close/>
              </a:path>
            </a:pathLst>
          </a:custGeom>
        </p:spPr>
        <p:txBody>
          <a:bodyPr wrap="square">
            <a:noAutofit/>
          </a:bodyPr>
          <a:lstStyle/>
          <a:p>
            <a:endParaRPr lang="id-ID" dirty="0"/>
          </a:p>
        </p:txBody>
      </p:sp>
    </p:spTree>
    <p:extLst>
      <p:ext uri="{BB962C8B-B14F-4D97-AF65-F5344CB8AC3E}">
        <p14:creationId xmlns:p14="http://schemas.microsoft.com/office/powerpoint/2010/main" val="198032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5475288" y="1824038"/>
            <a:ext cx="4630737" cy="2954337"/>
          </a:xfrm>
        </p:spPr>
        <p:txBody>
          <a:bodyPr/>
          <a:lstStyle/>
          <a:p>
            <a:endParaRPr lang="id-ID"/>
          </a:p>
        </p:txBody>
      </p:sp>
      <p:sp>
        <p:nvSpPr>
          <p:cNvPr id="7" name="Picture Placeholder 12"/>
          <p:cNvSpPr>
            <a:spLocks noGrp="1"/>
          </p:cNvSpPr>
          <p:nvPr>
            <p:ph type="pic" sz="quarter" idx="11"/>
          </p:nvPr>
        </p:nvSpPr>
        <p:spPr>
          <a:xfrm>
            <a:off x="9994900" y="2997200"/>
            <a:ext cx="1193800" cy="2082800"/>
          </a:xfrm>
        </p:spPr>
        <p:txBody>
          <a:bodyPr/>
          <a:lstStyle/>
          <a:p>
            <a:endParaRPr lang="id-ID"/>
          </a:p>
        </p:txBody>
      </p:sp>
    </p:spTree>
    <p:extLst>
      <p:ext uri="{BB962C8B-B14F-4D97-AF65-F5344CB8AC3E}">
        <p14:creationId xmlns:p14="http://schemas.microsoft.com/office/powerpoint/2010/main" val="133167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23850" y="304800"/>
            <a:ext cx="4724400" cy="6229350"/>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095751" y="2952750"/>
            <a:ext cx="2196051" cy="2895600"/>
          </a:xfrm>
          <a:custGeom>
            <a:avLst/>
            <a:gdLst>
              <a:gd name="connsiteX0" fmla="*/ 0 w 2196051"/>
              <a:gd name="connsiteY0" fmla="*/ 0 h 2895600"/>
              <a:gd name="connsiteX1" fmla="*/ 2196051 w 2196051"/>
              <a:gd name="connsiteY1" fmla="*/ 0 h 2895600"/>
              <a:gd name="connsiteX2" fmla="*/ 2196051 w 2196051"/>
              <a:gd name="connsiteY2" fmla="*/ 2895600 h 2895600"/>
              <a:gd name="connsiteX3" fmla="*/ 0 w 2196051"/>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196051" h="2895600">
                <a:moveTo>
                  <a:pt x="0" y="0"/>
                </a:moveTo>
                <a:lnTo>
                  <a:pt x="2196051" y="0"/>
                </a:lnTo>
                <a:lnTo>
                  <a:pt x="2196051" y="2895600"/>
                </a:lnTo>
                <a:lnTo>
                  <a:pt x="0" y="2895600"/>
                </a:lnTo>
                <a:close/>
              </a:path>
            </a:pathLst>
          </a:custGeom>
        </p:spPr>
        <p:txBody>
          <a:bodyPr wrap="square">
            <a:noAutofit/>
          </a:bodyPr>
          <a:lstStyle/>
          <a:p>
            <a:endParaRPr lang="id-ID"/>
          </a:p>
        </p:txBody>
      </p:sp>
    </p:spTree>
    <p:extLst>
      <p:ext uri="{BB962C8B-B14F-4D97-AF65-F5344CB8AC3E}">
        <p14:creationId xmlns:p14="http://schemas.microsoft.com/office/powerpoint/2010/main" val="704804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00954" y="0"/>
            <a:ext cx="3953435" cy="6858000"/>
          </a:xfrm>
          <a:custGeom>
            <a:avLst/>
            <a:gdLst>
              <a:gd name="connsiteX0" fmla="*/ 0 w 3953435"/>
              <a:gd name="connsiteY0" fmla="*/ 0 h 6858000"/>
              <a:gd name="connsiteX1" fmla="*/ 3953435 w 3953435"/>
              <a:gd name="connsiteY1" fmla="*/ 0 h 6858000"/>
              <a:gd name="connsiteX2" fmla="*/ 3953435 w 3953435"/>
              <a:gd name="connsiteY2" fmla="*/ 6858000 h 6858000"/>
              <a:gd name="connsiteX3" fmla="*/ 0 w 39534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53435" h="6858000">
                <a:moveTo>
                  <a:pt x="0" y="0"/>
                </a:moveTo>
                <a:lnTo>
                  <a:pt x="3953435" y="0"/>
                </a:lnTo>
                <a:lnTo>
                  <a:pt x="3953435"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230104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81839" y="1"/>
            <a:ext cx="1480059" cy="188500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18" name="Picture Placeholder 17"/>
          <p:cNvSpPr>
            <a:spLocks noGrp="1"/>
          </p:cNvSpPr>
          <p:nvPr>
            <p:ph type="pic" sz="quarter" idx="11"/>
          </p:nvPr>
        </p:nvSpPr>
        <p:spPr>
          <a:xfrm>
            <a:off x="2518686" y="1661219"/>
            <a:ext cx="1480059" cy="2651081"/>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19" name="Picture Placeholder 18"/>
          <p:cNvSpPr>
            <a:spLocks noGrp="1"/>
          </p:cNvSpPr>
          <p:nvPr>
            <p:ph type="pic" sz="quarter" idx="12"/>
          </p:nvPr>
        </p:nvSpPr>
        <p:spPr>
          <a:xfrm>
            <a:off x="3998745" y="1308373"/>
            <a:ext cx="2069715"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20" name="Picture Placeholder 19"/>
          <p:cNvSpPr>
            <a:spLocks noGrp="1"/>
          </p:cNvSpPr>
          <p:nvPr>
            <p:ph type="pic" sz="quarter" idx="13"/>
          </p:nvPr>
        </p:nvSpPr>
        <p:spPr>
          <a:xfrm>
            <a:off x="6068460" y="1308373"/>
            <a:ext cx="2016434"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21" name="Picture Placeholder 20"/>
          <p:cNvSpPr>
            <a:spLocks noGrp="1"/>
          </p:cNvSpPr>
          <p:nvPr>
            <p:ph type="pic" sz="quarter" idx="14"/>
          </p:nvPr>
        </p:nvSpPr>
        <p:spPr>
          <a:xfrm>
            <a:off x="7368542" y="3571086"/>
            <a:ext cx="2311261" cy="3286914"/>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Tree>
    <p:extLst>
      <p:ext uri="{BB962C8B-B14F-4D97-AF65-F5344CB8AC3E}">
        <p14:creationId xmlns:p14="http://schemas.microsoft.com/office/powerpoint/2010/main" val="131125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83960" y="0"/>
            <a:ext cx="4424083" cy="6858000"/>
          </a:xfrm>
          <a:custGeom>
            <a:avLst/>
            <a:gdLst>
              <a:gd name="connsiteX0" fmla="*/ 0 w 4424083"/>
              <a:gd name="connsiteY0" fmla="*/ 0 h 6858000"/>
              <a:gd name="connsiteX1" fmla="*/ 4424083 w 4424083"/>
              <a:gd name="connsiteY1" fmla="*/ 0 h 6858000"/>
              <a:gd name="connsiteX2" fmla="*/ 4424083 w 4424083"/>
              <a:gd name="connsiteY2" fmla="*/ 6858000 h 6858000"/>
              <a:gd name="connsiteX3" fmla="*/ 0 w 44240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4083" h="6858000">
                <a:moveTo>
                  <a:pt x="0" y="0"/>
                </a:moveTo>
                <a:lnTo>
                  <a:pt x="4424083" y="0"/>
                </a:lnTo>
                <a:lnTo>
                  <a:pt x="442408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23523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219700" cy="6858000"/>
          </a:xfrm>
        </p:spPr>
        <p:txBody>
          <a:bodyPr/>
          <a:lstStyle/>
          <a:p>
            <a:endParaRPr lang="id-ID"/>
          </a:p>
        </p:txBody>
      </p:sp>
    </p:spTree>
    <p:extLst>
      <p:ext uri="{BB962C8B-B14F-4D97-AF65-F5344CB8AC3E}">
        <p14:creationId xmlns:p14="http://schemas.microsoft.com/office/powerpoint/2010/main" val="1243683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69901" y="-1"/>
            <a:ext cx="2105866" cy="2041828"/>
          </a:xfrm>
          <a:custGeom>
            <a:avLst/>
            <a:gdLst>
              <a:gd name="connsiteX0" fmla="*/ 0 w 2105866"/>
              <a:gd name="connsiteY0" fmla="*/ 0 h 2041828"/>
              <a:gd name="connsiteX1" fmla="*/ 2105866 w 2105866"/>
              <a:gd name="connsiteY1" fmla="*/ 0 h 2041828"/>
              <a:gd name="connsiteX2" fmla="*/ 2105866 w 2105866"/>
              <a:gd name="connsiteY2" fmla="*/ 2041828 h 2041828"/>
              <a:gd name="connsiteX3" fmla="*/ 0 w 2105866"/>
              <a:gd name="connsiteY3" fmla="*/ 2041828 h 2041828"/>
            </a:gdLst>
            <a:ahLst/>
            <a:cxnLst>
              <a:cxn ang="0">
                <a:pos x="connsiteX0" y="connsiteY0"/>
              </a:cxn>
              <a:cxn ang="0">
                <a:pos x="connsiteX1" y="connsiteY1"/>
              </a:cxn>
              <a:cxn ang="0">
                <a:pos x="connsiteX2" y="connsiteY2"/>
              </a:cxn>
              <a:cxn ang="0">
                <a:pos x="connsiteX3" y="connsiteY3"/>
              </a:cxn>
            </a:cxnLst>
            <a:rect l="l" t="t" r="r" b="b"/>
            <a:pathLst>
              <a:path w="2105866" h="2041828">
                <a:moveTo>
                  <a:pt x="0" y="0"/>
                </a:moveTo>
                <a:lnTo>
                  <a:pt x="2105866" y="0"/>
                </a:lnTo>
                <a:lnTo>
                  <a:pt x="2105866" y="2041828"/>
                </a:lnTo>
                <a:lnTo>
                  <a:pt x="0" y="2041828"/>
                </a:lnTo>
                <a:close/>
              </a:path>
            </a:pathLst>
          </a:custGeom>
        </p:spPr>
        <p:txBody>
          <a:bodyPr wrap="square">
            <a:noAutofit/>
          </a:bodyPr>
          <a:lstStyle/>
          <a:p>
            <a:endParaRPr lang="id-ID"/>
          </a:p>
        </p:txBody>
      </p:sp>
      <p:sp>
        <p:nvSpPr>
          <p:cNvPr id="15" name="Picture Placeholder 14"/>
          <p:cNvSpPr>
            <a:spLocks noGrp="1"/>
          </p:cNvSpPr>
          <p:nvPr>
            <p:ph type="pic" sz="quarter" idx="11"/>
          </p:nvPr>
        </p:nvSpPr>
        <p:spPr>
          <a:xfrm>
            <a:off x="3960580" y="1132980"/>
            <a:ext cx="4280695" cy="3453127"/>
          </a:xfrm>
          <a:custGeom>
            <a:avLst/>
            <a:gdLst>
              <a:gd name="connsiteX0" fmla="*/ 0 w 4280695"/>
              <a:gd name="connsiteY0" fmla="*/ 0 h 3453127"/>
              <a:gd name="connsiteX1" fmla="*/ 4280695 w 4280695"/>
              <a:gd name="connsiteY1" fmla="*/ 0 h 3453127"/>
              <a:gd name="connsiteX2" fmla="*/ 4280695 w 4280695"/>
              <a:gd name="connsiteY2" fmla="*/ 3453127 h 3453127"/>
              <a:gd name="connsiteX3" fmla="*/ 0 w 4280695"/>
              <a:gd name="connsiteY3" fmla="*/ 3453127 h 3453127"/>
            </a:gdLst>
            <a:ahLst/>
            <a:cxnLst>
              <a:cxn ang="0">
                <a:pos x="connsiteX0" y="connsiteY0"/>
              </a:cxn>
              <a:cxn ang="0">
                <a:pos x="connsiteX1" y="connsiteY1"/>
              </a:cxn>
              <a:cxn ang="0">
                <a:pos x="connsiteX2" y="connsiteY2"/>
              </a:cxn>
              <a:cxn ang="0">
                <a:pos x="connsiteX3" y="connsiteY3"/>
              </a:cxn>
            </a:cxnLst>
            <a:rect l="l" t="t" r="r" b="b"/>
            <a:pathLst>
              <a:path w="4280695" h="3453127">
                <a:moveTo>
                  <a:pt x="0" y="0"/>
                </a:moveTo>
                <a:lnTo>
                  <a:pt x="4280695" y="0"/>
                </a:lnTo>
                <a:lnTo>
                  <a:pt x="4280695" y="3453127"/>
                </a:lnTo>
                <a:lnTo>
                  <a:pt x="0" y="3453127"/>
                </a:lnTo>
                <a:close/>
              </a:path>
            </a:pathLst>
          </a:custGeom>
        </p:spPr>
        <p:txBody>
          <a:bodyPr wrap="square">
            <a:noAutofit/>
          </a:bodyPr>
          <a:lstStyle/>
          <a:p>
            <a:endParaRPr lang="id-ID"/>
          </a:p>
        </p:txBody>
      </p:sp>
      <p:sp>
        <p:nvSpPr>
          <p:cNvPr id="18" name="Picture Placeholder 17"/>
          <p:cNvSpPr>
            <a:spLocks noGrp="1"/>
          </p:cNvSpPr>
          <p:nvPr>
            <p:ph type="pic" sz="quarter" idx="12"/>
          </p:nvPr>
        </p:nvSpPr>
        <p:spPr>
          <a:xfrm>
            <a:off x="2362091" y="3502386"/>
            <a:ext cx="2379258" cy="3394014"/>
          </a:xfrm>
          <a:custGeom>
            <a:avLst/>
            <a:gdLst>
              <a:gd name="connsiteX0" fmla="*/ 0 w 2379258"/>
              <a:gd name="connsiteY0" fmla="*/ 0 h 3394014"/>
              <a:gd name="connsiteX1" fmla="*/ 2379258 w 2379258"/>
              <a:gd name="connsiteY1" fmla="*/ 0 h 3394014"/>
              <a:gd name="connsiteX2" fmla="*/ 2379258 w 2379258"/>
              <a:gd name="connsiteY2" fmla="*/ 3394014 h 3394014"/>
              <a:gd name="connsiteX3" fmla="*/ 0 w 2379258"/>
              <a:gd name="connsiteY3" fmla="*/ 3394014 h 3394014"/>
            </a:gdLst>
            <a:ahLst/>
            <a:cxnLst>
              <a:cxn ang="0">
                <a:pos x="connsiteX0" y="connsiteY0"/>
              </a:cxn>
              <a:cxn ang="0">
                <a:pos x="connsiteX1" y="connsiteY1"/>
              </a:cxn>
              <a:cxn ang="0">
                <a:pos x="connsiteX2" y="connsiteY2"/>
              </a:cxn>
              <a:cxn ang="0">
                <a:pos x="connsiteX3" y="connsiteY3"/>
              </a:cxn>
            </a:cxnLst>
            <a:rect l="l" t="t" r="r" b="b"/>
            <a:pathLst>
              <a:path w="2379258" h="3394014">
                <a:moveTo>
                  <a:pt x="0" y="0"/>
                </a:moveTo>
                <a:lnTo>
                  <a:pt x="2379258" y="0"/>
                </a:lnTo>
                <a:lnTo>
                  <a:pt x="2379258" y="3394014"/>
                </a:lnTo>
                <a:lnTo>
                  <a:pt x="0" y="3394014"/>
                </a:lnTo>
                <a:close/>
              </a:path>
            </a:pathLst>
          </a:custGeom>
        </p:spPr>
        <p:txBody>
          <a:bodyPr wrap="square">
            <a:noAutofit/>
          </a:bodyPr>
          <a:lstStyle/>
          <a:p>
            <a:endParaRPr lang="id-ID"/>
          </a:p>
        </p:txBody>
      </p:sp>
      <p:sp>
        <p:nvSpPr>
          <p:cNvPr id="21" name="Picture Placeholder 20"/>
          <p:cNvSpPr>
            <a:spLocks noGrp="1"/>
          </p:cNvSpPr>
          <p:nvPr>
            <p:ph type="pic" sz="quarter" idx="13"/>
          </p:nvPr>
        </p:nvSpPr>
        <p:spPr>
          <a:xfrm>
            <a:off x="8241274" y="1504893"/>
            <a:ext cx="1588526" cy="2743782"/>
          </a:xfrm>
          <a:custGeom>
            <a:avLst/>
            <a:gdLst>
              <a:gd name="connsiteX0" fmla="*/ 0 w 1588526"/>
              <a:gd name="connsiteY0" fmla="*/ 0 h 2743782"/>
              <a:gd name="connsiteX1" fmla="*/ 1588526 w 1588526"/>
              <a:gd name="connsiteY1" fmla="*/ 0 h 2743782"/>
              <a:gd name="connsiteX2" fmla="*/ 1588526 w 1588526"/>
              <a:gd name="connsiteY2" fmla="*/ 2743782 h 2743782"/>
              <a:gd name="connsiteX3" fmla="*/ 0 w 1588526"/>
              <a:gd name="connsiteY3" fmla="*/ 2743782 h 2743782"/>
            </a:gdLst>
            <a:ahLst/>
            <a:cxnLst>
              <a:cxn ang="0">
                <a:pos x="connsiteX0" y="connsiteY0"/>
              </a:cxn>
              <a:cxn ang="0">
                <a:pos x="connsiteX1" y="connsiteY1"/>
              </a:cxn>
              <a:cxn ang="0">
                <a:pos x="connsiteX2" y="connsiteY2"/>
              </a:cxn>
              <a:cxn ang="0">
                <a:pos x="connsiteX3" y="connsiteY3"/>
              </a:cxn>
            </a:cxnLst>
            <a:rect l="l" t="t" r="r" b="b"/>
            <a:pathLst>
              <a:path w="1588526" h="2743782">
                <a:moveTo>
                  <a:pt x="0" y="0"/>
                </a:moveTo>
                <a:lnTo>
                  <a:pt x="1588526" y="0"/>
                </a:lnTo>
                <a:lnTo>
                  <a:pt x="1588526" y="2743782"/>
                </a:lnTo>
                <a:lnTo>
                  <a:pt x="0" y="2743782"/>
                </a:lnTo>
                <a:close/>
              </a:path>
            </a:pathLst>
          </a:custGeom>
        </p:spPr>
        <p:txBody>
          <a:bodyPr wrap="square">
            <a:noAutofit/>
          </a:bodyPr>
          <a:lstStyle/>
          <a:p>
            <a:endParaRPr lang="id-ID"/>
          </a:p>
        </p:txBody>
      </p:sp>
    </p:spTree>
    <p:extLst>
      <p:ext uri="{BB962C8B-B14F-4D97-AF65-F5344CB8AC3E}">
        <p14:creationId xmlns:p14="http://schemas.microsoft.com/office/powerpoint/2010/main" val="3730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8058" y="0"/>
            <a:ext cx="4513943" cy="6858000"/>
          </a:xfrm>
          <a:custGeom>
            <a:avLst/>
            <a:gdLst>
              <a:gd name="connsiteX0" fmla="*/ 0 w 4513943"/>
              <a:gd name="connsiteY0" fmla="*/ 0 h 6858000"/>
              <a:gd name="connsiteX1" fmla="*/ 4513943 w 4513943"/>
              <a:gd name="connsiteY1" fmla="*/ 0 h 6858000"/>
              <a:gd name="connsiteX2" fmla="*/ 4513943 w 4513943"/>
              <a:gd name="connsiteY2" fmla="*/ 6858000 h 6858000"/>
              <a:gd name="connsiteX3" fmla="*/ 0 w 45139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13943" h="6858000">
                <a:moveTo>
                  <a:pt x="0" y="0"/>
                </a:moveTo>
                <a:lnTo>
                  <a:pt x="4513943" y="0"/>
                </a:lnTo>
                <a:lnTo>
                  <a:pt x="451394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746360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51317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283080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12134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14940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85073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4743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28291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A1CB4BE-5640-44C9-A594-38FB230DF921}" type="datetimeFigureOut">
              <a:rPr lang="id-ID" smtClean="0"/>
              <a:t>27/09/2024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86340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A1CB4BE-5640-44C9-A594-38FB230DF921}" type="datetimeFigureOut">
              <a:rPr lang="id-ID" smtClean="0"/>
              <a:t>27/09/2024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91311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CB4BE-5640-44C9-A594-38FB230DF921}" type="datetimeFigureOut">
              <a:rPr lang="id-ID" smtClean="0"/>
              <a:t>27/09/2024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07361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00200"/>
            <a:ext cx="5886450" cy="3333750"/>
          </a:xfrm>
          <a:custGeom>
            <a:avLst/>
            <a:gdLst>
              <a:gd name="connsiteX0" fmla="*/ 0 w 5886450"/>
              <a:gd name="connsiteY0" fmla="*/ 0 h 3333750"/>
              <a:gd name="connsiteX1" fmla="*/ 5886450 w 5886450"/>
              <a:gd name="connsiteY1" fmla="*/ 0 h 3333750"/>
              <a:gd name="connsiteX2" fmla="*/ 5886450 w 5886450"/>
              <a:gd name="connsiteY2" fmla="*/ 3333750 h 3333750"/>
              <a:gd name="connsiteX3" fmla="*/ 0 w 58864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5886450" h="3333750">
                <a:moveTo>
                  <a:pt x="0" y="0"/>
                </a:moveTo>
                <a:lnTo>
                  <a:pt x="5886450" y="0"/>
                </a:lnTo>
                <a:lnTo>
                  <a:pt x="5886450" y="3333750"/>
                </a:lnTo>
                <a:lnTo>
                  <a:pt x="0" y="3333750"/>
                </a:lnTo>
                <a:close/>
              </a:path>
            </a:pathLst>
          </a:custGeom>
        </p:spPr>
        <p:txBody>
          <a:bodyPr wrap="square">
            <a:noAutofit/>
          </a:bodyPr>
          <a:lstStyle/>
          <a:p>
            <a:endParaRPr lang="id-ID"/>
          </a:p>
        </p:txBody>
      </p:sp>
    </p:spTree>
    <p:extLst>
      <p:ext uri="{BB962C8B-B14F-4D97-AF65-F5344CB8AC3E}">
        <p14:creationId xmlns:p14="http://schemas.microsoft.com/office/powerpoint/2010/main" val="300964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CB4BE-5640-44C9-A594-38FB230DF921}" type="datetimeFigureOut">
              <a:rPr lang="id-ID" smtClean="0"/>
              <a:t>27/09/2024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8390B-B8C2-4735-8BF5-3F1CD87BF649}" type="slidenum">
              <a:rPr lang="id-ID" smtClean="0"/>
              <a:t>‹#›</a:t>
            </a:fld>
            <a:endParaRPr lang="id-ID"/>
          </a:p>
        </p:txBody>
      </p:sp>
    </p:spTree>
    <p:extLst>
      <p:ext uri="{BB962C8B-B14F-4D97-AF65-F5344CB8AC3E}">
        <p14:creationId xmlns:p14="http://schemas.microsoft.com/office/powerpoint/2010/main" val="17557146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74" r:id="rId9"/>
    <p:sldLayoutId id="2147483673" r:id="rId10"/>
    <p:sldLayoutId id="2147483672" r:id="rId11"/>
    <p:sldLayoutId id="2147483671" r:id="rId12"/>
    <p:sldLayoutId id="2147483670" r:id="rId13"/>
    <p:sldLayoutId id="2147483669" r:id="rId14"/>
    <p:sldLayoutId id="2147483668" r:id="rId15"/>
    <p:sldLayoutId id="2147483667" r:id="rId16"/>
    <p:sldLayoutId id="2147483666" r:id="rId17"/>
    <p:sldLayoutId id="2147483665" r:id="rId18"/>
    <p:sldLayoutId id="2147483664" r:id="rId19"/>
    <p:sldLayoutId id="2147483663" r:id="rId20"/>
    <p:sldLayoutId id="2147483662" r:id="rId21"/>
    <p:sldLayoutId id="2147483661" r:id="rId22"/>
    <p:sldLayoutId id="2147483656" r:id="rId23"/>
    <p:sldLayoutId id="2147483657" r:id="rId24"/>
    <p:sldLayoutId id="2147483658" r:id="rId25"/>
    <p:sldLayoutId id="214748365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17.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unesco.org/en/articles/teachers-need-training-and-support-prevent-and-address-school-bully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28.jpeg"/><Relationship Id="rId4" Type="http://schemas.openxmlformats.org/officeDocument/2006/relationships/hyperlink" Target="https://www.stopbullying.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33.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4.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http://www.educationworld.com/a_issues/issues/issues103.shtml#sthash.CHyl8WtF.dpuf"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menti.com/alj3kvsaf4u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hyperlink" Target="http://tiny.cc/sww2zz" TargetMode="Externa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6.jpeg"/><Relationship Id="rId7" Type="http://schemas.openxmlformats.org/officeDocument/2006/relationships/hyperlink" Target="https://www.youtube.com/watch?v=P7tVy88FTJE" TargetMode="Externa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hyperlink" Target="https://doi.org/10.1016/j.%20avb.2018.07.001" TargetMode="External"/><Relationship Id="rId3" Type="http://schemas.openxmlformats.org/officeDocument/2006/relationships/hyperlink" Target="https://doi.org/10.1007/s10488-010-0327-7" TargetMode="External"/><Relationship Id="rId7" Type="http://schemas.openxmlformats.org/officeDocument/2006/relationships/hyperlink" Target="https://doi.org/10.1016/S0193-3973(99)80049-5" TargetMode="External"/><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hyperlink" Target="https://www.minedu.gov.gr/publications/docs2016/08_03_16_ereyna_bulling.doc" TargetMode="External"/><Relationship Id="rId5" Type="http://schemas.openxmlformats.org/officeDocument/2006/relationships/hyperlink" Target="https://stop-bullying.gov.gr/" TargetMode="External"/><Relationship Id="rId10" Type="http://schemas.openxmlformats.org/officeDocument/2006/relationships/image" Target="../media/image10.png"/><Relationship Id="rId4" Type="http://schemas.openxmlformats.org/officeDocument/2006/relationships/hyperlink" Target="https://doi.org/10.1007/s42380-023-00170-0" TargetMode="External"/><Relationship Id="rId9"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hyperlink" Target="https://doi.org/10.1111/j.1469-7610.2005.01445.x" TargetMode="External"/><Relationship Id="rId3" Type="http://schemas.openxmlformats.org/officeDocument/2006/relationships/hyperlink" Target="https://doi.org/10.1080/02796015.2017.12087609" TargetMode="External"/><Relationship Id="rId7" Type="http://schemas.openxmlformats.org/officeDocument/2006/relationships/hyperlink" Target="https://doi.org/10.1787/a97db61c-en" TargetMode="Externa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hyperlink" Target="https://doi.org/10.1016/S2215-0366(15)00165-0" TargetMode="External"/><Relationship Id="rId5" Type="http://schemas.openxmlformats.org/officeDocument/2006/relationships/hyperlink" Target="https://doi.org/10.1016/j.avb.2022.101722" TargetMode="External"/><Relationship Id="rId10" Type="http://schemas.openxmlformats.org/officeDocument/2006/relationships/image" Target="../media/image10.png"/><Relationship Id="rId4" Type="http://schemas.openxmlformats.org/officeDocument/2006/relationships/hyperlink" Target="https://psycnet.apa.org/doi/10.1002/9781444396317" TargetMode="External"/><Relationship Id="rId9"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hyperlink" Target="https://doi.org/10.1007/978-3-658-43576-9_5" TargetMode="External"/><Relationship Id="rId3" Type="http://schemas.openxmlformats.org/officeDocument/2006/relationships/hyperlink" Target="https://doi.org/10.3390/bs14010073" TargetMode="External"/><Relationship Id="rId7" Type="http://schemas.openxmlformats.org/officeDocument/2006/relationships/hyperlink" Target="https://www.unesco.org/en/articles/teachers-need-training-and-support-prevent-and-address-school-bullying" TargetMode="External"/><Relationship Id="rId12"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hyperlink" Target="https://unesdoc.unesco.org/ark:/48223/pf0000366483" TargetMode="External"/><Relationship Id="rId11" Type="http://schemas.openxmlformats.org/officeDocument/2006/relationships/image" Target="../media/image2.png"/><Relationship Id="rId5" Type="http://schemas.openxmlformats.org/officeDocument/2006/relationships/hyperlink" Target="https://drive.google.com/file/d/1BoTWI69NlJtse8ysg9TG0cS0IAcZVRLv/view" TargetMode="External"/><Relationship Id="rId10" Type="http://schemas.openxmlformats.org/officeDocument/2006/relationships/hyperlink" Target="https://doi.org/10.1016/j.avb.2018.06.008" TargetMode="External"/><Relationship Id="rId4" Type="http://schemas.openxmlformats.org/officeDocument/2006/relationships/hyperlink" Target="https://doi.org/10.3390/ijerph17072338" TargetMode="External"/><Relationship Id="rId9" Type="http://schemas.openxmlformats.org/officeDocument/2006/relationships/hyperlink" Target="https://doi.org/10.1136/archdischild-2014-30666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world.com/a_issues/issues/issues103.shtml#sthash.CHyl8WtF.dpu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Ορθογώνιο 15"/>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Isosceles Triangle 11"/>
          <p:cNvSpPr/>
          <p:nvPr/>
        </p:nvSpPr>
        <p:spPr>
          <a:xfrm rot="5400000">
            <a:off x="5719960" y="3350460"/>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263258" y="2736502"/>
            <a:ext cx="4704496" cy="1384995"/>
          </a:xfrm>
          <a:prstGeom prst="rect">
            <a:avLst/>
          </a:prstGeom>
          <a:noFill/>
        </p:spPr>
        <p:txBody>
          <a:bodyPr wrap="square" rtlCol="0">
            <a:spAutoFit/>
          </a:bodyPr>
          <a:lstStyle/>
          <a:p>
            <a:pPr algn="ctr"/>
            <a:r>
              <a:rPr lang="el-GR" sz="2800" b="1" dirty="0">
                <a:latin typeface="Arial Black" panose="020B0A04020102020204" pitchFamily="34" charset="0"/>
                <a:ea typeface="Lato" panose="020F0502020204030203" pitchFamily="34" charset="0"/>
                <a:cs typeface="Lato" panose="020F0502020204030203" pitchFamily="34" charset="0"/>
              </a:rPr>
              <a:t>Επιμόρφωση </a:t>
            </a:r>
            <a:r>
              <a:rPr lang="en-US" sz="2800" b="1" dirty="0">
                <a:latin typeface="Arial Black" panose="020B0A04020102020204" pitchFamily="34" charset="0"/>
                <a:ea typeface="Lato" panose="020F0502020204030203" pitchFamily="34" charset="0"/>
                <a:cs typeface="Lato" panose="020F0502020204030203" pitchFamily="34" charset="0"/>
              </a:rPr>
              <a:t/>
            </a:r>
            <a:br>
              <a:rPr lang="en-US" sz="2800" b="1" dirty="0">
                <a:latin typeface="Arial Black" panose="020B0A04020102020204" pitchFamily="34" charset="0"/>
                <a:ea typeface="Lato" panose="020F0502020204030203" pitchFamily="34" charset="0"/>
                <a:cs typeface="Lato" panose="020F0502020204030203" pitchFamily="34" charset="0"/>
              </a:rPr>
            </a:br>
            <a:r>
              <a:rPr lang="el-GR" sz="2800" b="1" dirty="0">
                <a:latin typeface="Arial Black" panose="020B0A04020102020204" pitchFamily="34" charset="0"/>
                <a:ea typeface="Lato" panose="020F0502020204030203" pitchFamily="34" charset="0"/>
                <a:cs typeface="Lato" panose="020F0502020204030203" pitchFamily="34" charset="0"/>
              </a:rPr>
              <a:t>για την </a:t>
            </a:r>
            <a:r>
              <a:rPr lang="el-GR" sz="28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800" b="1" dirty="0">
                <a:latin typeface="Arial Black" panose="020B0A04020102020204" pitchFamily="34" charset="0"/>
                <a:ea typeface="Lato" panose="020F0502020204030203" pitchFamily="34" charset="0"/>
                <a:cs typeface="Lato" panose="020F0502020204030203" pitchFamily="34" charset="0"/>
              </a:rPr>
              <a:t> βία και τον εκφοβισμό</a:t>
            </a:r>
            <a:endParaRPr lang="id-ID" sz="2800" b="1" dirty="0">
              <a:latin typeface="Arial Black" panose="020B0A04020102020204" pitchFamily="34" charset="0"/>
              <a:ea typeface="Lato" panose="020F0502020204030203" pitchFamily="34" charset="0"/>
              <a:cs typeface="Lato" panose="020F0502020204030203" pitchFamily="34" charset="0"/>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pic>
        <p:nvPicPr>
          <p:cNvPr id="3" name="Εικόνα 2">
            <a:extLst>
              <a:ext uri="{FF2B5EF4-FFF2-40B4-BE49-F238E27FC236}">
                <a16:creationId xmlns:a16="http://schemas.microsoft.com/office/drawing/2014/main" id="{22ECBE48-C4DA-458A-92D9-218971E81AD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4594" y="2341756"/>
            <a:ext cx="5435647" cy="1521981"/>
          </a:xfrm>
          <a:prstGeom prst="rect">
            <a:avLst/>
          </a:prstGeom>
        </p:spPr>
      </p:pic>
      <p:sp>
        <p:nvSpPr>
          <p:cNvPr id="9" name="TextBox 8">
            <a:extLst>
              <a:ext uri="{FF2B5EF4-FFF2-40B4-BE49-F238E27FC236}">
                <a16:creationId xmlns:a16="http://schemas.microsoft.com/office/drawing/2014/main" id="{0D9CF134-AD4F-4D84-C3CC-09383D6896E2}"/>
              </a:ext>
            </a:extLst>
          </p:cNvPr>
          <p:cNvSpPr txBox="1"/>
          <p:nvPr/>
        </p:nvSpPr>
        <p:spPr>
          <a:xfrm>
            <a:off x="5568595" y="4265550"/>
            <a:ext cx="6093822" cy="1615570"/>
          </a:xfrm>
          <a:prstGeom prst="rect">
            <a:avLst/>
          </a:prstGeom>
          <a:noFill/>
        </p:spPr>
        <p:txBody>
          <a:bodyPr wrap="square">
            <a:spAutoFit/>
          </a:bodyPr>
          <a:lstStyle/>
          <a:p>
            <a:pPr algn="ctr">
              <a:lnSpc>
                <a:spcPct val="115000"/>
              </a:lnSpc>
              <a:spcAft>
                <a:spcPts val="10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των τακτικών και των αναπληρωματικών μελών των τετραμελών ομάδων δράσης στις 116 Διευθύνσεις Α/</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και Β/</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Εκπαίδευσης της χώρας </a:t>
            </a:r>
          </a:p>
          <a:p>
            <a:pPr algn="ctr">
              <a:lnSpc>
                <a:spcPct val="115000"/>
              </a:lnSpc>
              <a:spcAft>
                <a:spcPts val="1000"/>
              </a:spcAft>
            </a:pPr>
            <a:r>
              <a:rPr lang="el-GR" sz="2000" b="1" i="1" dirty="0">
                <a:effectLst/>
                <a:latin typeface="Calibri" panose="020F0502020204030204" pitchFamily="34" charset="0"/>
                <a:ea typeface="Calibri" panose="020F0502020204030204" pitchFamily="34" charset="0"/>
                <a:cs typeface="Times New Roman" panose="02020603050405020304" pitchFamily="18" charset="0"/>
              </a:rPr>
              <a:t>8-12 Ιουλίου 2024</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2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p:nvPr/>
        </p:nvSpPr>
        <p:spPr>
          <a:xfrm>
            <a:off x="0" y="6219134"/>
            <a:ext cx="1223341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723" y="6310399"/>
            <a:ext cx="1697214" cy="449460"/>
          </a:xfrm>
          <a:prstGeom prst="rect">
            <a:avLst/>
          </a:prstGeom>
          <a:effectLst/>
        </p:spPr>
      </p:pic>
      <p:sp>
        <p:nvSpPr>
          <p:cNvPr id="10" name="TextBox 9">
            <a:extLst>
              <a:ext uri="{FF2B5EF4-FFF2-40B4-BE49-F238E27FC236}">
                <a16:creationId xmlns:a16="http://schemas.microsoft.com/office/drawing/2014/main" id="{C469B2C7-8692-41E2-BAAB-6C1C6F9FD75F}"/>
              </a:ext>
            </a:extLst>
          </p:cNvPr>
          <p:cNvSpPr txBox="1"/>
          <p:nvPr/>
        </p:nvSpPr>
        <p:spPr>
          <a:xfrm>
            <a:off x="3830270" y="98141"/>
            <a:ext cx="8076034" cy="430887"/>
          </a:xfrm>
          <a:prstGeom prst="rect">
            <a:avLst/>
          </a:prstGeom>
          <a:noFill/>
        </p:spPr>
        <p:txBody>
          <a:bodyPr wrap="square" rtlCol="0">
            <a:spAutoFit/>
          </a:bodyPr>
          <a:lstStyle/>
          <a:p>
            <a:pPr algn="ctr"/>
            <a:r>
              <a:rPr lang="en-US" sz="2200" spc="300" dirty="0">
                <a:highlight>
                  <a:srgbClr val="FBFBFB"/>
                </a:highlight>
                <a:latin typeface="Lato Heavy" panose="020F0502020204030203" pitchFamily="34" charset="0"/>
                <a:ea typeface="Lato Heavy" panose="020F0502020204030203" pitchFamily="34" charset="0"/>
                <a:cs typeface="Lato Heavy" panose="020F0502020204030203" pitchFamily="34" charset="0"/>
              </a:rPr>
              <a:t>E.BI.E.</a:t>
            </a:r>
            <a:r>
              <a:rPr lang="el-GR" sz="2200" spc="300" dirty="0">
                <a:highlight>
                  <a:srgbClr val="FBFBFB"/>
                </a:highlight>
                <a:latin typeface="Lato Heavy" panose="020F0502020204030203" pitchFamily="34" charset="0"/>
                <a:ea typeface="Lato Heavy" panose="020F0502020204030203" pitchFamily="34" charset="0"/>
                <a:cs typeface="Lato Heavy" panose="020F0502020204030203" pitchFamily="34" charset="0"/>
              </a:rPr>
              <a:t>: Στοιχεία για το Νηπιαγωγείο</a:t>
            </a:r>
            <a:endParaRPr lang="id-ID" sz="2200" spc="300" dirty="0">
              <a:highlight>
                <a:srgbClr val="FBFBFB"/>
              </a:highlight>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id="{7F00F21D-8FDD-4ABB-A462-6A5F901B0A4D}"/>
              </a:ext>
            </a:extLst>
          </p:cNvPr>
          <p:cNvSpPr txBox="1"/>
          <p:nvPr/>
        </p:nvSpPr>
        <p:spPr>
          <a:xfrm>
            <a:off x="3954903" y="1241020"/>
            <a:ext cx="8076034" cy="4339650"/>
          </a:xfrm>
          <a:prstGeom prst="rect">
            <a:avLst/>
          </a:prstGeom>
          <a:noFill/>
        </p:spPr>
        <p:txBody>
          <a:bodyPr wrap="square">
            <a:spAutoFit/>
          </a:bodyPr>
          <a:lstStyle/>
          <a:p>
            <a:pPr marL="285750" indent="-285750" algn="just">
              <a:buFont typeface="Wingdings" panose="05000000000000000000" pitchFamily="2" charset="2"/>
              <a:buChar char="q"/>
            </a:pPr>
            <a:endParaRPr lang="el-GR" i="1" dirty="0"/>
          </a:p>
          <a:p>
            <a:pPr marL="285750" indent="-285750" algn="just">
              <a:buFont typeface="Wingdings" panose="05000000000000000000" pitchFamily="2" charset="2"/>
              <a:buChar char="q"/>
            </a:pPr>
            <a:r>
              <a:rPr lang="el-GR" sz="1800" dirty="0"/>
              <a:t>Μεθοδολογία έρευνας στο νηπιαγωγείο – Συνεντεύξεις, Ομάδες Εστίασης και Παρατήρηση</a:t>
            </a:r>
            <a:endParaRPr lang="el-GR" i="1" dirty="0"/>
          </a:p>
          <a:p>
            <a:pPr algn="just"/>
            <a:endParaRPr lang="el-GR" sz="2000" dirty="0"/>
          </a:p>
          <a:p>
            <a:pPr marL="285750" indent="-285750" algn="just">
              <a:buFont typeface="Wingdings" panose="05000000000000000000" pitchFamily="2" charset="2"/>
              <a:buChar char="q"/>
            </a:pPr>
            <a:r>
              <a:rPr lang="el-GR" sz="2000" dirty="0"/>
              <a:t>6%, Ελβετία, 12% Σκανδιναβία έως 22% σε Αγγλία και Η.Π.Α. </a:t>
            </a:r>
            <a:r>
              <a:rPr lang="el-GR" i="1" dirty="0"/>
              <a:t>(</a:t>
            </a:r>
            <a:r>
              <a:rPr lang="en-US" i="1" dirty="0"/>
              <a:t>Helgeland &amp; Lund, 2017</a:t>
            </a:r>
            <a:r>
              <a:rPr lang="el-GR" i="1" dirty="0"/>
              <a:t>)</a:t>
            </a:r>
            <a:endParaRPr lang="en-US" i="1" dirty="0"/>
          </a:p>
          <a:p>
            <a:pPr marL="285750" indent="-285750" algn="just">
              <a:buFont typeface="Wingdings" panose="05000000000000000000" pitchFamily="2" charset="2"/>
              <a:buChar char="q"/>
            </a:pPr>
            <a:endParaRPr lang="en-US" dirty="0"/>
          </a:p>
          <a:p>
            <a:pPr marL="285750" indent="-285750" algn="just">
              <a:buFont typeface="Wingdings" panose="05000000000000000000" pitchFamily="2" charset="2"/>
              <a:buChar char="q"/>
            </a:pPr>
            <a:r>
              <a:rPr lang="el-GR" dirty="0"/>
              <a:t>20,4% των παιδιών ηλικίας 2-5 ετών </a:t>
            </a:r>
            <a:r>
              <a:rPr lang="en-US" dirty="0"/>
              <a:t>- </a:t>
            </a:r>
            <a:r>
              <a:rPr lang="el-GR" dirty="0"/>
              <a:t>σωματικό εκφοβισμό και 14,6% - πειράγματα (λεκτικό εκφοβισμό) (</a:t>
            </a:r>
            <a:r>
              <a:rPr lang="en-US" dirty="0" err="1"/>
              <a:t>Vlachou</a:t>
            </a:r>
            <a:r>
              <a:rPr lang="en-US" dirty="0"/>
              <a:t> et al., 2011</a:t>
            </a:r>
            <a:r>
              <a:rPr lang="el-GR" dirty="0"/>
              <a:t>)</a:t>
            </a:r>
          </a:p>
          <a:p>
            <a:pPr algn="just"/>
            <a:endParaRPr lang="el-GR" sz="2000" dirty="0"/>
          </a:p>
          <a:p>
            <a:pPr marL="285750" indent="-285750" algn="just">
              <a:buFont typeface="Wingdings" panose="05000000000000000000" pitchFamily="2" charset="2"/>
              <a:buChar char="q"/>
            </a:pPr>
            <a:r>
              <a:rPr lang="el-GR" sz="2000" dirty="0"/>
              <a:t>Βασικές μορφές: κοροϊδίες ή άσχημα λόγια, συστηματικός αποκλεισμός από την ομάδα στο παιχνίδι, </a:t>
            </a:r>
            <a:r>
              <a:rPr lang="el-GR" sz="2000" dirty="0" err="1"/>
              <a:t>στοχοποίηση</a:t>
            </a:r>
            <a:r>
              <a:rPr lang="el-GR" sz="2000" dirty="0"/>
              <a:t> από ομάδα παιδιών </a:t>
            </a:r>
            <a:r>
              <a:rPr lang="el-GR" i="1" dirty="0"/>
              <a:t>(</a:t>
            </a:r>
            <a:r>
              <a:rPr lang="en-US" i="1" dirty="0"/>
              <a:t>Kirves &amp; </a:t>
            </a:r>
            <a:r>
              <a:rPr lang="en-US" i="1" dirty="0" err="1"/>
              <a:t>Sajaniemi</a:t>
            </a:r>
            <a:r>
              <a:rPr lang="en-US" i="1" dirty="0"/>
              <a:t>, 2014; Helgeland &amp; Lund, 2017</a:t>
            </a:r>
            <a:r>
              <a:rPr lang="el-GR" i="1" dirty="0"/>
              <a:t>)</a:t>
            </a:r>
          </a:p>
          <a:p>
            <a:endParaRPr lang="el-GR" sz="1600" dirty="0"/>
          </a:p>
          <a:p>
            <a:endParaRPr lang="el-GR" sz="1600" dirty="0"/>
          </a:p>
        </p:txBody>
      </p:sp>
      <p:pic>
        <p:nvPicPr>
          <p:cNvPr id="8" name="Picture 2" descr="A very sad boy bullying in school playground. - 36614976">
            <a:extLst>
              <a:ext uri="{FF2B5EF4-FFF2-40B4-BE49-F238E27FC236}">
                <a16:creationId xmlns:a16="http://schemas.microsoft.com/office/drawing/2014/main" id="{6AEB02D1-5FC8-4B55-B524-B83DE06EBF1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 y="-1"/>
            <a:ext cx="3585148" cy="6219135"/>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705352" y="6348913"/>
            <a:ext cx="1425895" cy="399250"/>
          </a:xfrm>
          <a:prstGeom prst="rect">
            <a:avLst/>
          </a:prstGeom>
        </p:spPr>
      </p:pic>
    </p:spTree>
    <p:extLst>
      <p:ext uri="{BB962C8B-B14F-4D97-AF65-F5344CB8AC3E}">
        <p14:creationId xmlns:p14="http://schemas.microsoft.com/office/powerpoint/2010/main" val="192626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p:nvPr/>
        </p:nvSpPr>
        <p:spPr>
          <a:xfrm>
            <a:off x="0" y="6219134"/>
            <a:ext cx="1223341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723" y="6310399"/>
            <a:ext cx="1697214" cy="449460"/>
          </a:xfrm>
          <a:prstGeom prst="rect">
            <a:avLst/>
          </a:prstGeom>
          <a:effectLst/>
        </p:spPr>
      </p:pic>
      <p:sp>
        <p:nvSpPr>
          <p:cNvPr id="10" name="TextBox 9">
            <a:extLst>
              <a:ext uri="{FF2B5EF4-FFF2-40B4-BE49-F238E27FC236}">
                <a16:creationId xmlns:a16="http://schemas.microsoft.com/office/drawing/2014/main" id="{C469B2C7-8692-41E2-BAAB-6C1C6F9FD75F}"/>
              </a:ext>
            </a:extLst>
          </p:cNvPr>
          <p:cNvSpPr txBox="1"/>
          <p:nvPr/>
        </p:nvSpPr>
        <p:spPr>
          <a:xfrm>
            <a:off x="633845" y="98141"/>
            <a:ext cx="11272459" cy="461665"/>
          </a:xfrm>
          <a:prstGeom prst="rect">
            <a:avLst/>
          </a:prstGeom>
          <a:noFill/>
        </p:spPr>
        <p:txBody>
          <a:bodyPr wrap="square" rtlCol="0">
            <a:spAutoFit/>
          </a:bodyPr>
          <a:lstStyle/>
          <a:p>
            <a:pPr algn="ctr"/>
            <a:r>
              <a:rPr lang="el-GR" sz="2400" spc="300" dirty="0">
                <a:highlight>
                  <a:srgbClr val="FBFBFB"/>
                </a:highlight>
                <a:latin typeface="Lato Heavy" panose="020F0502020204030203" pitchFamily="34" charset="0"/>
                <a:ea typeface="Lato Heavy" panose="020F0502020204030203" pitchFamily="34" charset="0"/>
                <a:cs typeface="Lato Heavy" panose="020F0502020204030203" pitchFamily="34" charset="0"/>
              </a:rPr>
              <a:t>Ε.ΒΙ.Ε.: Στοιχεία για το Νηπιαγωγείο</a:t>
            </a:r>
            <a:endParaRPr lang="id-ID" sz="2400" spc="300" dirty="0">
              <a:highlight>
                <a:srgbClr val="FBFBFB"/>
              </a:highlight>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id="{7F00F21D-8FDD-4ABB-A462-6A5F901B0A4D}"/>
              </a:ext>
            </a:extLst>
          </p:cNvPr>
          <p:cNvSpPr txBox="1"/>
          <p:nvPr/>
        </p:nvSpPr>
        <p:spPr>
          <a:xfrm>
            <a:off x="277194" y="1136064"/>
            <a:ext cx="6050870" cy="5509200"/>
          </a:xfrm>
          <a:prstGeom prst="rect">
            <a:avLst/>
          </a:prstGeom>
          <a:noFill/>
        </p:spPr>
        <p:txBody>
          <a:bodyPr wrap="square">
            <a:spAutoFit/>
          </a:bodyPr>
          <a:lstStyle/>
          <a:p>
            <a:pPr algn="just"/>
            <a:endParaRPr lang="el-GR" sz="2000" dirty="0"/>
          </a:p>
          <a:p>
            <a:pPr marL="285750" indent="-285750" algn="just">
              <a:buFont typeface="Wingdings" panose="05000000000000000000" pitchFamily="2" charset="2"/>
              <a:buChar char="q"/>
            </a:pPr>
            <a:r>
              <a:rPr lang="el-GR" sz="2000" dirty="0"/>
              <a:t>Χαρακτηριστικά παιδιών που αποκλείονται: </a:t>
            </a:r>
            <a:r>
              <a:rPr lang="el-GR" sz="2000" dirty="0">
                <a:solidFill>
                  <a:srgbClr val="FF0000"/>
                </a:solidFill>
              </a:rPr>
              <a:t>ξενόγλωσσα παιδιά </a:t>
            </a:r>
            <a:r>
              <a:rPr lang="el-GR" sz="2000" dirty="0"/>
              <a:t>που δυσκολεύονται στη χρήση της γλώσσας, παιδιά </a:t>
            </a:r>
            <a:r>
              <a:rPr lang="el-GR" sz="2000" dirty="0">
                <a:solidFill>
                  <a:srgbClr val="FF0000"/>
                </a:solidFill>
              </a:rPr>
              <a:t>με γνωστικές δυσκολίες</a:t>
            </a:r>
            <a:r>
              <a:rPr lang="el-GR" sz="2000" dirty="0"/>
              <a:t> (π.χ. δεν κατανοούν εύκολα τους κανόνες), παιδιά με κάποια εμφανή </a:t>
            </a:r>
            <a:r>
              <a:rPr lang="el-GR" sz="2000" dirty="0">
                <a:solidFill>
                  <a:srgbClr val="FF0000"/>
                </a:solidFill>
              </a:rPr>
              <a:t>αναπηρία</a:t>
            </a:r>
            <a:endParaRPr lang="el-GR" sz="2000" dirty="0"/>
          </a:p>
          <a:p>
            <a:pPr algn="just"/>
            <a:endParaRPr lang="el-GR" sz="2000" dirty="0"/>
          </a:p>
          <a:p>
            <a:pPr algn="just"/>
            <a:endParaRPr lang="en-US" sz="2000" dirty="0"/>
          </a:p>
          <a:p>
            <a:pPr marL="285750" indent="-285750" algn="just">
              <a:buFont typeface="Wingdings" panose="05000000000000000000" pitchFamily="2" charset="2"/>
              <a:buChar char="q"/>
            </a:pPr>
            <a:r>
              <a:rPr lang="el-GR" sz="2000" b="0" dirty="0">
                <a:solidFill>
                  <a:srgbClr val="333333"/>
                </a:solidFill>
                <a:effectLst/>
              </a:rPr>
              <a:t>Τα παιδιά στο νηπιαγωγείο και στο δημοτικό σχολείο έχουν αρνητικά στερεότυπα σχετικά με τον </a:t>
            </a:r>
            <a:r>
              <a:rPr lang="el-GR" sz="2000" b="0" dirty="0">
                <a:solidFill>
                  <a:srgbClr val="FF0000"/>
                </a:solidFill>
                <a:effectLst/>
              </a:rPr>
              <a:t>αυξημένο ΔΜΣ </a:t>
            </a:r>
            <a:r>
              <a:rPr lang="el-GR" sz="2000" b="0" i="1" dirty="0">
                <a:solidFill>
                  <a:srgbClr val="333333"/>
                </a:solidFill>
                <a:effectLst/>
              </a:rPr>
              <a:t>(</a:t>
            </a:r>
            <a:r>
              <a:rPr lang="de-DE" sz="2000" b="0" i="1" dirty="0">
                <a:solidFill>
                  <a:srgbClr val="333333"/>
                </a:solidFill>
                <a:effectLst/>
              </a:rPr>
              <a:t>Diedrichs</a:t>
            </a:r>
            <a:r>
              <a:rPr lang="el-GR" sz="2000" b="0" i="1" dirty="0">
                <a:solidFill>
                  <a:srgbClr val="333333"/>
                </a:solidFill>
                <a:effectLst/>
              </a:rPr>
              <a:t> </a:t>
            </a:r>
            <a:r>
              <a:rPr lang="de-DE" sz="2000" b="0" i="1" dirty="0">
                <a:solidFill>
                  <a:srgbClr val="333333"/>
                </a:solidFill>
                <a:effectLst/>
              </a:rPr>
              <a:t>&amp; Puhl, 201</a:t>
            </a:r>
            <a:r>
              <a:rPr lang="el-GR" sz="2000" b="0" i="1" dirty="0">
                <a:solidFill>
                  <a:srgbClr val="333333"/>
                </a:solidFill>
                <a:effectLst/>
              </a:rPr>
              <a:t>6</a:t>
            </a:r>
            <a:r>
              <a:rPr lang="el-GR" sz="2000" b="0" dirty="0">
                <a:solidFill>
                  <a:srgbClr val="333333"/>
                </a:solidFill>
                <a:effectLst/>
              </a:rPr>
              <a:t>; </a:t>
            </a:r>
            <a:r>
              <a:rPr lang="en-US" sz="2000" b="0" i="1" dirty="0">
                <a:solidFill>
                  <a:srgbClr val="333333"/>
                </a:solidFill>
                <a:effectLst/>
              </a:rPr>
              <a:t>Anesbury</a:t>
            </a:r>
            <a:r>
              <a:rPr lang="en-US" sz="2000" i="1" dirty="0">
                <a:solidFill>
                  <a:srgbClr val="333333"/>
                </a:solidFill>
              </a:rPr>
              <a:t> </a:t>
            </a:r>
            <a:r>
              <a:rPr lang="en-US" sz="2000" b="0" i="1" dirty="0">
                <a:solidFill>
                  <a:srgbClr val="333333"/>
                </a:solidFill>
                <a:effectLst/>
              </a:rPr>
              <a:t>&amp; Tiggemann, 200</a:t>
            </a:r>
            <a:r>
              <a:rPr lang="el-GR" sz="2000" i="1" dirty="0">
                <a:solidFill>
                  <a:srgbClr val="333333"/>
                </a:solidFill>
              </a:rPr>
              <a:t>0; </a:t>
            </a:r>
            <a:r>
              <a:rPr kumimoji="0" lang="en-US" sz="2000" b="0" i="1" u="none" strike="noStrike" kern="1200" cap="none" spc="0" normalizeH="0" baseline="0" noProof="0" dirty="0">
                <a:ln>
                  <a:noFill/>
                </a:ln>
                <a:solidFill>
                  <a:srgbClr val="333333"/>
                </a:solidFill>
                <a:effectLst/>
                <a:uLnTx/>
                <a:uFillTx/>
                <a:latin typeface="Calibri" panose="020F0502020204030204"/>
                <a:ea typeface="+mn-ea"/>
                <a:cs typeface="+mn-cs"/>
              </a:rPr>
              <a:t>Cramer &amp; </a:t>
            </a:r>
            <a:r>
              <a:rPr kumimoji="0" lang="en-US" sz="2000" b="0" i="1" u="none" strike="noStrike" kern="1200" cap="none" spc="0" normalizeH="0" baseline="0" noProof="0" dirty="0" err="1">
                <a:ln>
                  <a:noFill/>
                </a:ln>
                <a:solidFill>
                  <a:srgbClr val="333333"/>
                </a:solidFill>
                <a:effectLst/>
                <a:uLnTx/>
                <a:uFillTx/>
                <a:latin typeface="Calibri" panose="020F0502020204030204"/>
                <a:ea typeface="+mn-ea"/>
                <a:cs typeface="+mn-cs"/>
              </a:rPr>
              <a:t>Steinwert</a:t>
            </a:r>
            <a:r>
              <a:rPr kumimoji="0" lang="en-US" sz="2000" b="0" i="1" u="none" strike="noStrike" kern="1200" cap="none" spc="0" normalizeH="0" baseline="0" noProof="0" dirty="0">
                <a:ln>
                  <a:noFill/>
                </a:ln>
                <a:solidFill>
                  <a:srgbClr val="333333"/>
                </a:solidFill>
                <a:effectLst/>
                <a:uLnTx/>
                <a:uFillTx/>
                <a:latin typeface="Calibri" panose="020F0502020204030204"/>
                <a:ea typeface="+mn-ea"/>
                <a:cs typeface="+mn-cs"/>
              </a:rPr>
              <a:t>, 1998</a:t>
            </a:r>
            <a:r>
              <a:rPr lang="el-GR" sz="2000" b="0" i="1" dirty="0">
                <a:solidFill>
                  <a:srgbClr val="333333"/>
                </a:solidFill>
                <a:effectLst/>
              </a:rPr>
              <a:t>)</a:t>
            </a:r>
            <a:endParaRPr lang="en-US" sz="2000" b="0" i="1" dirty="0">
              <a:solidFill>
                <a:srgbClr val="333333"/>
              </a:solidFill>
              <a:effectLst/>
            </a:endParaRPr>
          </a:p>
          <a:p>
            <a:pPr algn="just"/>
            <a:endParaRPr lang="el-GR" sz="2000" dirty="0"/>
          </a:p>
          <a:p>
            <a:pPr algn="just"/>
            <a:endParaRPr lang="el-GR" sz="2000" dirty="0"/>
          </a:p>
          <a:p>
            <a:pPr algn="just"/>
            <a:endParaRPr lang="el-GR" sz="2000" dirty="0"/>
          </a:p>
          <a:p>
            <a:pPr algn="just"/>
            <a:endParaRPr lang="el-GR" sz="2000" dirty="0"/>
          </a:p>
          <a:p>
            <a:endParaRPr lang="el-GR" sz="1600" dirty="0"/>
          </a:p>
          <a:p>
            <a:endParaRPr lang="el-GR" sz="1600" dirty="0"/>
          </a:p>
        </p:txBody>
      </p:sp>
      <p:pic>
        <p:nvPicPr>
          <p:cNvPr id="8" name="Εικόνα 7">
            <a:extLst>
              <a:ext uri="{FF2B5EF4-FFF2-40B4-BE49-F238E27FC236}">
                <a16:creationId xmlns:a16="http://schemas.microsoft.com/office/drawing/2014/main" id="{544B8C8F-AE99-4222-9862-074D8C546F2C}"/>
              </a:ext>
            </a:extLst>
          </p:cNvPr>
          <p:cNvPicPr>
            <a:picLocks noChangeAspect="1"/>
          </p:cNvPicPr>
          <p:nvPr/>
        </p:nvPicPr>
        <p:blipFill>
          <a:blip r:embed="rId4"/>
          <a:stretch>
            <a:fillRect/>
          </a:stretch>
        </p:blipFill>
        <p:spPr>
          <a:xfrm>
            <a:off x="7037952" y="700073"/>
            <a:ext cx="4658591" cy="5198892"/>
          </a:xfrm>
          <a:prstGeom prst="rect">
            <a:avLst/>
          </a:prstGeom>
        </p:spPr>
      </p:pic>
      <p:sp>
        <p:nvSpPr>
          <p:cNvPr id="9" name="TextBox 8">
            <a:extLst>
              <a:ext uri="{FF2B5EF4-FFF2-40B4-BE49-F238E27FC236}">
                <a16:creationId xmlns:a16="http://schemas.microsoft.com/office/drawing/2014/main" id="{32A2AFA3-A4AD-4185-995B-6DD08A34B964}"/>
              </a:ext>
            </a:extLst>
          </p:cNvPr>
          <p:cNvSpPr txBox="1"/>
          <p:nvPr/>
        </p:nvSpPr>
        <p:spPr>
          <a:xfrm>
            <a:off x="9485069" y="5911357"/>
            <a:ext cx="2429737" cy="307777"/>
          </a:xfrm>
          <a:prstGeom prst="rect">
            <a:avLst/>
          </a:prstGeom>
          <a:noFill/>
        </p:spPr>
        <p:txBody>
          <a:bodyPr wrap="square">
            <a:spAutoFit/>
          </a:bodyPr>
          <a:lstStyle/>
          <a:p>
            <a:pPr algn="r"/>
            <a:r>
              <a:rPr lang="en-US" sz="1400" b="0" i="1" dirty="0">
                <a:solidFill>
                  <a:srgbClr val="333333"/>
                </a:solidFill>
                <a:effectLst/>
              </a:rPr>
              <a:t>Cramer</a:t>
            </a:r>
            <a:r>
              <a:rPr lang="en-US" sz="1400" i="1" dirty="0">
                <a:solidFill>
                  <a:srgbClr val="333333"/>
                </a:solidFill>
              </a:rPr>
              <a:t> </a:t>
            </a:r>
            <a:r>
              <a:rPr lang="en-US" sz="1400" b="0" i="1" dirty="0">
                <a:solidFill>
                  <a:srgbClr val="333333"/>
                </a:solidFill>
                <a:effectLst/>
              </a:rPr>
              <a:t>&amp; </a:t>
            </a:r>
            <a:r>
              <a:rPr lang="en-US" sz="1400" b="0" i="1" dirty="0" err="1">
                <a:solidFill>
                  <a:srgbClr val="333333"/>
                </a:solidFill>
                <a:effectLst/>
              </a:rPr>
              <a:t>Steinwert</a:t>
            </a:r>
            <a:r>
              <a:rPr lang="en-US" sz="1400" b="0" i="1" dirty="0">
                <a:solidFill>
                  <a:srgbClr val="333333"/>
                </a:solidFill>
                <a:effectLst/>
              </a:rPr>
              <a:t>, 1998) </a:t>
            </a:r>
            <a:endParaRPr lang="el-GR" sz="1400" i="1" dirty="0"/>
          </a:p>
        </p:txBody>
      </p:sp>
      <p:pic>
        <p:nvPicPr>
          <p:cNvPr id="11" name="Εικόνα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54299" y="6335504"/>
            <a:ext cx="1425895" cy="399250"/>
          </a:xfrm>
          <a:prstGeom prst="rect">
            <a:avLst/>
          </a:prstGeom>
        </p:spPr>
      </p:pic>
    </p:spTree>
    <p:extLst>
      <p:ext uri="{BB962C8B-B14F-4D97-AF65-F5344CB8AC3E}">
        <p14:creationId xmlns:p14="http://schemas.microsoft.com/office/powerpoint/2010/main" val="295048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Elementary Age Bullying in Schoolyard - 86893398">
            <a:extLst>
              <a:ext uri="{FF2B5EF4-FFF2-40B4-BE49-F238E27FC236}">
                <a16:creationId xmlns:a16="http://schemas.microsoft.com/office/drawing/2014/main" id="{B2D4B064-3C70-4851-8F51-435E12BF461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9053159" y="509194"/>
            <a:ext cx="3138841" cy="28802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a:off x="0" y="6219134"/>
            <a:ext cx="1223341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3723" y="6310399"/>
            <a:ext cx="1697214" cy="449460"/>
          </a:xfrm>
          <a:prstGeom prst="rect">
            <a:avLst/>
          </a:prstGeom>
          <a:effectLst/>
        </p:spPr>
      </p:pic>
      <p:sp>
        <p:nvSpPr>
          <p:cNvPr id="10" name="TextBox 9">
            <a:extLst>
              <a:ext uri="{FF2B5EF4-FFF2-40B4-BE49-F238E27FC236}">
                <a16:creationId xmlns:a16="http://schemas.microsoft.com/office/drawing/2014/main" id="{C469B2C7-8692-41E2-BAAB-6C1C6F9FD75F}"/>
              </a:ext>
            </a:extLst>
          </p:cNvPr>
          <p:cNvSpPr txBox="1"/>
          <p:nvPr/>
        </p:nvSpPr>
        <p:spPr>
          <a:xfrm>
            <a:off x="633845" y="98141"/>
            <a:ext cx="112724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spc="300" dirty="0">
                <a:solidFill>
                  <a:prstClr val="black"/>
                </a:solidFill>
                <a:highlight>
                  <a:srgbClr val="FBFBFB"/>
                </a:highlight>
                <a:latin typeface="Lato Heavy" panose="020F0502020204030203" pitchFamily="34" charset="0"/>
                <a:ea typeface="Lato Heavy" panose="020F0502020204030203" pitchFamily="34" charset="0"/>
                <a:cs typeface="Lato Heavy" panose="020F0502020204030203" pitchFamily="34" charset="0"/>
              </a:rPr>
              <a:t>Ε.ΒΙ.Ε.: </a:t>
            </a:r>
            <a:r>
              <a:rPr kumimoji="0" lang="el-GR" sz="2400" b="0" i="0" u="none" strike="noStrike" kern="1200" cap="none" spc="300" normalizeH="0" baseline="0" noProof="0" dirty="0">
                <a:ln>
                  <a:noFill/>
                </a:ln>
                <a:solidFill>
                  <a:prstClr val="black"/>
                </a:solidFill>
                <a:effectLst/>
                <a:highlight>
                  <a:srgbClr val="FBFBFB"/>
                </a:highlight>
                <a:uLnTx/>
                <a:uFillTx/>
                <a:latin typeface="Lato Heavy" panose="020F0502020204030203" pitchFamily="34" charset="0"/>
                <a:ea typeface="Lato Heavy" panose="020F0502020204030203" pitchFamily="34" charset="0"/>
                <a:cs typeface="Lato Heavy" panose="020F0502020204030203" pitchFamily="34" charset="0"/>
              </a:rPr>
              <a:t>Στοιχεία για το Νηπιαγωγείο</a:t>
            </a:r>
            <a:endParaRPr kumimoji="0" lang="id-ID" sz="2400" b="0" i="0" u="none" strike="noStrike" kern="1200" cap="none" spc="300" normalizeH="0" baseline="0" noProof="0" dirty="0">
              <a:ln>
                <a:noFill/>
              </a:ln>
              <a:solidFill>
                <a:prstClr val="black"/>
              </a:solidFill>
              <a:effectLst/>
              <a:highlight>
                <a:srgbClr val="FBFBFB"/>
              </a:highlight>
              <a:uLnTx/>
              <a:uFillTx/>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a:extLst>
              <a:ext uri="{FF2B5EF4-FFF2-40B4-BE49-F238E27FC236}">
                <a16:creationId xmlns:a16="http://schemas.microsoft.com/office/drawing/2014/main" id="{F550E461-6546-4299-B63F-39E0FC321B1D}"/>
              </a:ext>
            </a:extLst>
          </p:cNvPr>
          <p:cNvSpPr txBox="1"/>
          <p:nvPr/>
        </p:nvSpPr>
        <p:spPr>
          <a:xfrm>
            <a:off x="255625" y="1102798"/>
            <a:ext cx="7013864" cy="1754326"/>
          </a:xfrm>
          <a:prstGeom prst="rect">
            <a:avLst/>
          </a:prstGeom>
          <a:noFill/>
        </p:spPr>
        <p:txBody>
          <a:bodyPr wrap="square">
            <a:spAutoFit/>
          </a:bodyPr>
          <a:lstStyle/>
          <a:p>
            <a:pPr marL="285750" indent="-285750" algn="just">
              <a:buFont typeface="Wingdings" panose="05000000000000000000" pitchFamily="2" charset="2"/>
              <a:buChar char="q"/>
            </a:pPr>
            <a:r>
              <a:rPr lang="el-GR" sz="2000" u="sng" dirty="0"/>
              <a:t>Συμπεριφορές που παρατηρούνται</a:t>
            </a:r>
            <a:r>
              <a:rPr lang="el-GR" sz="2000" dirty="0"/>
              <a:t>: είναι συνήθως μόνα τους, σπανίως λαμβάνουν μέρος σε παιχνίδια και για πολύ λίγο, φοβισμένα, παράπονα υγείας</a:t>
            </a:r>
            <a:endParaRPr lang="en-US" sz="2000" dirty="0"/>
          </a:p>
          <a:p>
            <a:pPr algn="just"/>
            <a:endParaRPr lang="en-US" sz="1600" i="1" dirty="0">
              <a:solidFill>
                <a:srgbClr val="333333"/>
              </a:solidFill>
            </a:endParaRPr>
          </a:p>
          <a:p>
            <a:pPr algn="just"/>
            <a:endParaRPr lang="en-US" sz="16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l-GR" sz="1600" i="1" dirty="0"/>
          </a:p>
        </p:txBody>
      </p:sp>
      <p:pic>
        <p:nvPicPr>
          <p:cNvPr id="19" name="Εικόνα 18">
            <a:extLst>
              <a:ext uri="{FF2B5EF4-FFF2-40B4-BE49-F238E27FC236}">
                <a16:creationId xmlns:a16="http://schemas.microsoft.com/office/drawing/2014/main" id="{CBB4B440-61D4-4522-BFC6-64F0B07EC3CC}"/>
              </a:ext>
            </a:extLst>
          </p:cNvPr>
          <p:cNvPicPr>
            <a:picLocks noChangeAspect="1"/>
          </p:cNvPicPr>
          <p:nvPr/>
        </p:nvPicPr>
        <p:blipFill rotWithShape="1">
          <a:blip r:embed="rId5"/>
          <a:srcRect t="5249" b="5306"/>
          <a:stretch/>
        </p:blipFill>
        <p:spPr>
          <a:xfrm>
            <a:off x="0" y="2586301"/>
            <a:ext cx="9601200" cy="3540682"/>
          </a:xfrm>
          <a:prstGeom prst="rect">
            <a:avLst/>
          </a:prstGeom>
        </p:spPr>
      </p:pic>
      <p:sp>
        <p:nvSpPr>
          <p:cNvPr id="21" name="TextBox 20">
            <a:extLst>
              <a:ext uri="{FF2B5EF4-FFF2-40B4-BE49-F238E27FC236}">
                <a16:creationId xmlns:a16="http://schemas.microsoft.com/office/drawing/2014/main" id="{63A00364-CA37-4138-B086-ADE06339E7B2}"/>
              </a:ext>
            </a:extLst>
          </p:cNvPr>
          <p:cNvSpPr txBox="1"/>
          <p:nvPr/>
        </p:nvSpPr>
        <p:spPr>
          <a:xfrm>
            <a:off x="10200333" y="5894577"/>
            <a:ext cx="2122447" cy="307777"/>
          </a:xfrm>
          <a:prstGeom prst="rect">
            <a:avLst/>
          </a:prstGeom>
          <a:noFill/>
        </p:spPr>
        <p:txBody>
          <a:bodyPr wrap="square">
            <a:spAutoFit/>
          </a:bodyPr>
          <a:lstStyle/>
          <a:p>
            <a:r>
              <a:rPr kumimoji="0" lang="el-GR" sz="1400" b="0" i="1" u="none" strike="noStrike" kern="1200" cap="none" spc="0" normalizeH="0" baseline="0" noProof="0" dirty="0">
                <a:ln>
                  <a:noFill/>
                </a:ln>
                <a:solidFill>
                  <a:srgbClr val="222222"/>
                </a:solidFill>
                <a:effectLst/>
                <a:uLnTx/>
                <a:uFillTx/>
                <a:latin typeface="Calibri" panose="020F0502020204030204"/>
                <a:ea typeface="+mn-ea"/>
                <a:cs typeface="+mn-cs"/>
              </a:rPr>
              <a:t>(</a:t>
            </a:r>
            <a:r>
              <a:rPr kumimoji="0" lang="en-US" sz="1400" b="0" i="1" u="none" strike="noStrike" kern="1200" cap="none" spc="0" normalizeH="0" baseline="0" noProof="0" dirty="0">
                <a:ln>
                  <a:noFill/>
                </a:ln>
                <a:solidFill>
                  <a:srgbClr val="222222"/>
                </a:solidFill>
                <a:effectLst/>
                <a:uLnTx/>
                <a:uFillTx/>
                <a:latin typeface="Calibri" panose="020F0502020204030204"/>
                <a:ea typeface="+mn-ea"/>
                <a:cs typeface="+mn-cs"/>
              </a:rPr>
              <a:t>Helgeland</a:t>
            </a:r>
            <a:r>
              <a:rPr kumimoji="0" lang="el-GR" sz="1400" b="0" i="1" u="none" strike="noStrike" kern="1200" cap="none" spc="0" normalizeH="0" baseline="0" noProof="0" dirty="0">
                <a:ln>
                  <a:noFill/>
                </a:ln>
                <a:solidFill>
                  <a:srgbClr val="222222"/>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srgbClr val="222222"/>
                </a:solidFill>
                <a:effectLst/>
                <a:uLnTx/>
                <a:uFillTx/>
                <a:latin typeface="Calibri" panose="020F0502020204030204"/>
                <a:ea typeface="+mn-ea"/>
                <a:cs typeface="+mn-cs"/>
              </a:rPr>
              <a:t>&amp; Lund, 2017) </a:t>
            </a:r>
            <a:endParaRPr lang="el-GR" sz="1400" i="1" dirty="0"/>
          </a:p>
        </p:txBody>
      </p:sp>
      <p:pic>
        <p:nvPicPr>
          <p:cNvPr id="11" name="Εικόνα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705352" y="6310399"/>
            <a:ext cx="1425895" cy="399250"/>
          </a:xfrm>
          <a:prstGeom prst="rect">
            <a:avLst/>
          </a:prstGeom>
        </p:spPr>
      </p:pic>
    </p:spTree>
    <p:extLst>
      <p:ext uri="{BB962C8B-B14F-4D97-AF65-F5344CB8AC3E}">
        <p14:creationId xmlns:p14="http://schemas.microsoft.com/office/powerpoint/2010/main" val="68811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p:nvPr/>
        </p:nvSpPr>
        <p:spPr>
          <a:xfrm>
            <a:off x="952398" y="1606607"/>
            <a:ext cx="10287203" cy="4154984"/>
          </a:xfrm>
          <a:prstGeom prst="rect">
            <a:avLst/>
          </a:prstGeom>
          <a:noFill/>
          <a:ln w="9525">
            <a:noFill/>
            <a:miter/>
          </a:ln>
        </p:spPr>
        <p:txBody>
          <a:bodyPr wrap="square">
            <a:spAutoFit/>
          </a:bodyPr>
          <a:lstStyle/>
          <a:p>
            <a:pPr marL="457200" indent="-457200" algn="just">
              <a:buFont typeface="Wingdings" panose="05000000000000000000" pitchFamily="2" charset="2"/>
              <a:buChar char="ü"/>
              <a:defRPr/>
            </a:pPr>
            <a:r>
              <a:rPr lang="el-GR" sz="2400" dirty="0"/>
              <a:t>Οι ενήλικες τείνουν να παραβλέπουν τον εκφοβισμό στο νηπιαγωγείο και να υποτιμούν το πρόβλημα </a:t>
            </a:r>
            <a:r>
              <a:rPr lang="el-GR" sz="2400" i="1" dirty="0"/>
              <a:t>(</a:t>
            </a:r>
            <a:r>
              <a:rPr lang="en-US" sz="2400" i="1" dirty="0" err="1"/>
              <a:t>Helgeland</a:t>
            </a:r>
            <a:r>
              <a:rPr lang="en-US" sz="2400" i="1" dirty="0"/>
              <a:t> &amp; Lund, 2017</a:t>
            </a:r>
            <a:r>
              <a:rPr lang="el-GR" sz="2400" i="1" dirty="0"/>
              <a:t>).</a:t>
            </a:r>
          </a:p>
          <a:p>
            <a:pPr algn="just">
              <a:defRPr/>
            </a:pPr>
            <a:endParaRPr lang="el-GR" sz="2400" dirty="0">
              <a:solidFill>
                <a:srgbClr val="333333"/>
              </a:solidFill>
            </a:endParaRPr>
          </a:p>
          <a:p>
            <a:pPr marL="457200" indent="-457200" algn="just">
              <a:buFont typeface="Wingdings" panose="05000000000000000000" pitchFamily="2" charset="2"/>
              <a:buChar char="ü"/>
              <a:defRPr/>
            </a:pPr>
            <a:r>
              <a:rPr lang="el-GR" sz="2400" dirty="0"/>
              <a:t>Οι ενήλικες τείνουν να αποδίδουν το θέμα σε στοιχεία ατομικά των παιδιών, π.χ. είναι πολύ ντροπαλά ή είναι στοιχεία της κουλτούρας τους και έτσι το υποβαθμίζουν</a:t>
            </a:r>
            <a:r>
              <a:rPr lang="en-US" sz="2400" dirty="0"/>
              <a:t> </a:t>
            </a:r>
            <a:r>
              <a:rPr kumimoji="0" lang="el-GR" sz="2400" b="0" i="1" u="none" strike="noStrike" kern="1200" cap="none" spc="0" normalizeH="0" baseline="0" noProof="0" dirty="0">
                <a:ln>
                  <a:noFill/>
                </a:ln>
                <a:solidFill>
                  <a:srgbClr val="333333"/>
                </a:solidFill>
                <a:effectLst/>
                <a:uLnTx/>
                <a:uFillTx/>
                <a:ea typeface="+mn-ea"/>
                <a:cs typeface="+mn-cs"/>
              </a:rPr>
              <a:t>(</a:t>
            </a:r>
            <a:r>
              <a:rPr kumimoji="0" lang="en-US" sz="2400" b="0" i="1" u="none" strike="noStrike" kern="1200" cap="none" spc="0" normalizeH="0" baseline="0" noProof="0" dirty="0">
                <a:ln>
                  <a:noFill/>
                </a:ln>
                <a:solidFill>
                  <a:prstClr val="black"/>
                </a:solidFill>
                <a:effectLst/>
                <a:highlight>
                  <a:srgbClr val="FBFBFB"/>
                </a:highlight>
                <a:uLnTx/>
                <a:uFillTx/>
                <a:ea typeface="+mn-ea"/>
                <a:cs typeface="+mn-cs"/>
              </a:rPr>
              <a:t>Nikolaou</a:t>
            </a:r>
            <a:r>
              <a:rPr kumimoji="0" lang="el-GR" sz="2400" b="0" i="1" u="none" strike="noStrike" kern="1200" cap="none" spc="0" normalizeH="0" baseline="0" noProof="0" dirty="0">
                <a:ln>
                  <a:noFill/>
                </a:ln>
                <a:solidFill>
                  <a:prstClr val="black"/>
                </a:solidFill>
                <a:effectLst/>
                <a:highlight>
                  <a:srgbClr val="FBFBFB"/>
                </a:highlight>
                <a:uLnTx/>
                <a:uFillTx/>
                <a:ea typeface="+mn-ea"/>
                <a:cs typeface="+mn-cs"/>
              </a:rPr>
              <a:t> </a:t>
            </a:r>
            <a:r>
              <a:rPr kumimoji="0" lang="en-US" sz="2400" b="0" i="1" u="none" strike="noStrike" kern="1200" cap="none" spc="0" normalizeH="0" baseline="0" noProof="0" dirty="0">
                <a:ln>
                  <a:noFill/>
                </a:ln>
                <a:solidFill>
                  <a:prstClr val="black"/>
                </a:solidFill>
                <a:effectLst/>
                <a:highlight>
                  <a:srgbClr val="FBFBFB"/>
                </a:highlight>
                <a:uLnTx/>
                <a:uFillTx/>
                <a:ea typeface="+mn-ea"/>
                <a:cs typeface="+mn-cs"/>
              </a:rPr>
              <a:t>&amp; </a:t>
            </a:r>
            <a:r>
              <a:rPr kumimoji="0" lang="en-US" sz="2400" b="0" i="1" u="none" strike="noStrike" kern="1200" cap="none" spc="0" normalizeH="0" baseline="0" noProof="0" dirty="0" err="1">
                <a:ln>
                  <a:noFill/>
                </a:ln>
                <a:solidFill>
                  <a:prstClr val="black"/>
                </a:solidFill>
                <a:effectLst/>
                <a:highlight>
                  <a:srgbClr val="FBFBFB"/>
                </a:highlight>
                <a:uLnTx/>
                <a:uFillTx/>
                <a:ea typeface="+mn-ea"/>
                <a:cs typeface="+mn-cs"/>
              </a:rPr>
              <a:t>Markogiannakis</a:t>
            </a:r>
            <a:r>
              <a:rPr kumimoji="0" lang="en-US" sz="2400" b="0" i="1" u="none" strike="noStrike" kern="1200" cap="none" spc="0" normalizeH="0" baseline="0" noProof="0" dirty="0">
                <a:ln>
                  <a:noFill/>
                </a:ln>
                <a:solidFill>
                  <a:prstClr val="black"/>
                </a:solidFill>
                <a:effectLst/>
                <a:highlight>
                  <a:srgbClr val="FBFBFB"/>
                </a:highlight>
                <a:uLnTx/>
                <a:uFillTx/>
                <a:ea typeface="+mn-ea"/>
                <a:cs typeface="+mn-cs"/>
              </a:rPr>
              <a:t>, 2017</a:t>
            </a:r>
            <a:r>
              <a:rPr kumimoji="0" lang="el-GR" sz="2400" b="0" i="1" u="none" strike="noStrike" kern="1200" cap="none" spc="0" normalizeH="0" baseline="0" noProof="0" dirty="0">
                <a:ln>
                  <a:noFill/>
                </a:ln>
                <a:solidFill>
                  <a:srgbClr val="333333"/>
                </a:solidFill>
                <a:effectLst/>
                <a:uLnTx/>
                <a:uFillTx/>
                <a:ea typeface="+mn-ea"/>
                <a:cs typeface="+mn-cs"/>
              </a:rPr>
              <a:t>)</a:t>
            </a:r>
            <a:r>
              <a:rPr kumimoji="0" lang="en-US" sz="2400" b="0" i="1" u="none" strike="noStrike" kern="1200" cap="none" spc="0" normalizeH="0" baseline="0" noProof="0" dirty="0">
                <a:ln>
                  <a:noFill/>
                </a:ln>
                <a:solidFill>
                  <a:srgbClr val="333333"/>
                </a:solidFill>
                <a:effectLst/>
                <a:uLnTx/>
                <a:uFillTx/>
                <a:ea typeface="+mn-ea"/>
                <a:cs typeface="+mn-cs"/>
              </a:rPr>
              <a:t>.</a:t>
            </a:r>
            <a:endParaRPr lang="el-GR" sz="2400" dirty="0"/>
          </a:p>
          <a:p>
            <a:pPr marL="457200" indent="-457200" algn="just">
              <a:buFont typeface="Wingdings" panose="05000000000000000000" pitchFamily="2" charset="2"/>
              <a:buChar char="ü"/>
              <a:defRPr/>
            </a:pPr>
            <a:endParaRPr lang="el-GR" sz="2400" dirty="0"/>
          </a:p>
          <a:p>
            <a:pPr marL="457200" indent="-457200" algn="just">
              <a:buFont typeface="Wingdings" panose="05000000000000000000" pitchFamily="2" charset="2"/>
              <a:buChar char="ü"/>
              <a:defRPr/>
            </a:pPr>
            <a:r>
              <a:rPr kumimoji="0" lang="el-GR" sz="2400" b="0" i="0" u="none" strike="noStrike" kern="1200" cap="none" spc="0" normalizeH="0" baseline="0" noProof="0" dirty="0">
                <a:ln>
                  <a:noFill/>
                </a:ln>
                <a:solidFill>
                  <a:srgbClr val="333333"/>
                </a:solidFill>
                <a:effectLst/>
                <a:uLnTx/>
                <a:uFillTx/>
                <a:ea typeface="+mn-ea"/>
                <a:cs typeface="+mn-cs"/>
              </a:rPr>
              <a:t>H εκπαίδευση των παιδιών προσχολικής ηλικίας σχετικά με τις διάφορες μορφές εκφοβισμού, τις επιπτώσεις του εκφοβισμού και τους τρόπους αντιμετώπισης περιστατικών εκφοβισμού αποτελεί βασικό μέρος των προσπαθειών πρόληψης </a:t>
            </a:r>
            <a:r>
              <a:rPr kumimoji="0" lang="el-GR" sz="2400" b="0" i="1" u="none" strike="noStrike" kern="1200" cap="none" spc="0" normalizeH="0" baseline="0" noProof="0" dirty="0">
                <a:ln>
                  <a:noFill/>
                </a:ln>
                <a:solidFill>
                  <a:srgbClr val="333333"/>
                </a:solidFill>
                <a:effectLst/>
                <a:uLnTx/>
                <a:uFillTx/>
                <a:ea typeface="+mn-ea"/>
                <a:cs typeface="+mn-cs"/>
              </a:rPr>
              <a:t>(</a:t>
            </a:r>
            <a:r>
              <a:rPr kumimoji="0" lang="en-US" sz="2400" b="0" i="1" u="none" strike="noStrike" kern="1200" cap="none" spc="0" normalizeH="0" baseline="0" noProof="0" dirty="0">
                <a:ln>
                  <a:noFill/>
                </a:ln>
                <a:solidFill>
                  <a:prstClr val="black"/>
                </a:solidFill>
                <a:effectLst/>
                <a:highlight>
                  <a:srgbClr val="FBFBFB"/>
                </a:highlight>
                <a:uLnTx/>
                <a:uFillTx/>
                <a:ea typeface="+mn-ea"/>
                <a:cs typeface="+mn-cs"/>
              </a:rPr>
              <a:t>Nikolaou</a:t>
            </a:r>
            <a:r>
              <a:rPr kumimoji="0" lang="el-GR" sz="2400" b="0" i="1" u="none" strike="noStrike" kern="1200" cap="none" spc="0" normalizeH="0" baseline="0" noProof="0" dirty="0">
                <a:ln>
                  <a:noFill/>
                </a:ln>
                <a:solidFill>
                  <a:prstClr val="black"/>
                </a:solidFill>
                <a:effectLst/>
                <a:highlight>
                  <a:srgbClr val="FBFBFB"/>
                </a:highlight>
                <a:uLnTx/>
                <a:uFillTx/>
                <a:ea typeface="+mn-ea"/>
                <a:cs typeface="+mn-cs"/>
              </a:rPr>
              <a:t> </a:t>
            </a:r>
            <a:r>
              <a:rPr kumimoji="0" lang="en-US" sz="2400" b="0" i="1" u="none" strike="noStrike" kern="1200" cap="none" spc="0" normalizeH="0" baseline="0" noProof="0" dirty="0">
                <a:ln>
                  <a:noFill/>
                </a:ln>
                <a:solidFill>
                  <a:prstClr val="black"/>
                </a:solidFill>
                <a:effectLst/>
                <a:highlight>
                  <a:srgbClr val="FBFBFB"/>
                </a:highlight>
                <a:uLnTx/>
                <a:uFillTx/>
                <a:ea typeface="+mn-ea"/>
                <a:cs typeface="+mn-cs"/>
              </a:rPr>
              <a:t>&amp; </a:t>
            </a:r>
            <a:r>
              <a:rPr kumimoji="0" lang="en-US" sz="2400" b="0" i="1" u="none" strike="noStrike" kern="1200" cap="none" spc="0" normalizeH="0" baseline="0" noProof="0" dirty="0" err="1">
                <a:ln>
                  <a:noFill/>
                </a:ln>
                <a:solidFill>
                  <a:prstClr val="black"/>
                </a:solidFill>
                <a:effectLst/>
                <a:highlight>
                  <a:srgbClr val="FBFBFB"/>
                </a:highlight>
                <a:uLnTx/>
                <a:uFillTx/>
                <a:ea typeface="+mn-ea"/>
                <a:cs typeface="+mn-cs"/>
              </a:rPr>
              <a:t>Markogiannakis</a:t>
            </a:r>
            <a:r>
              <a:rPr kumimoji="0" lang="en-US" sz="2400" b="0" i="1" u="none" strike="noStrike" kern="1200" cap="none" spc="0" normalizeH="0" baseline="0" noProof="0" dirty="0">
                <a:ln>
                  <a:noFill/>
                </a:ln>
                <a:solidFill>
                  <a:prstClr val="black"/>
                </a:solidFill>
                <a:effectLst/>
                <a:highlight>
                  <a:srgbClr val="FBFBFB"/>
                </a:highlight>
                <a:uLnTx/>
                <a:uFillTx/>
                <a:ea typeface="+mn-ea"/>
                <a:cs typeface="+mn-cs"/>
              </a:rPr>
              <a:t>, 2017</a:t>
            </a:r>
            <a:r>
              <a:rPr kumimoji="0" lang="el-GR" sz="2400" b="0" i="1" u="none" strike="noStrike" kern="1200" cap="none" spc="0" normalizeH="0" baseline="0" noProof="0" dirty="0">
                <a:ln>
                  <a:noFill/>
                </a:ln>
                <a:solidFill>
                  <a:srgbClr val="333333"/>
                </a:solidFill>
                <a:effectLst/>
                <a:uLnTx/>
                <a:uFillTx/>
                <a:ea typeface="+mn-ea"/>
                <a:cs typeface="+mn-cs"/>
              </a:rPr>
              <a:t>)</a:t>
            </a:r>
          </a:p>
        </p:txBody>
      </p:sp>
      <p:pic>
        <p:nvPicPr>
          <p:cNvPr id="5" name="Εικόνα 12">
            <a:extLst>
              <a:ext uri="{FF2B5EF4-FFF2-40B4-BE49-F238E27FC236}">
                <a16:creationId xmlns:a16="http://schemas.microsoft.com/office/drawing/2014/main" id="{7E1B28FA-A378-4674-9EAA-F1B751A938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7077" y="387600"/>
            <a:ext cx="1400812" cy="382176"/>
          </a:xfrm>
          <a:prstGeom prst="rect">
            <a:avLst/>
          </a:prstGeom>
        </p:spPr>
      </p:pic>
      <p:sp>
        <p:nvSpPr>
          <p:cNvPr id="2" name="TextBox 1">
            <a:extLst>
              <a:ext uri="{FF2B5EF4-FFF2-40B4-BE49-F238E27FC236}">
                <a16:creationId xmlns:a16="http://schemas.microsoft.com/office/drawing/2014/main" id="{C2561103-2740-5F92-613C-9E333022A5F7}"/>
              </a:ext>
            </a:extLst>
          </p:cNvPr>
          <p:cNvSpPr txBox="1"/>
          <p:nvPr/>
        </p:nvSpPr>
        <p:spPr>
          <a:xfrm>
            <a:off x="919541" y="495694"/>
            <a:ext cx="11272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spc="300" dirty="0">
                <a:solidFill>
                  <a:prstClr val="black"/>
                </a:solidFill>
                <a:highlight>
                  <a:srgbClr val="FBFBFB"/>
                </a:highlight>
                <a:latin typeface="Lato Heavy" panose="020F0502020204030203" pitchFamily="34" charset="0"/>
                <a:ea typeface="Lato Heavy" panose="020F0502020204030203" pitchFamily="34" charset="0"/>
                <a:cs typeface="Lato Heavy" panose="020F0502020204030203" pitchFamily="34" charset="0"/>
              </a:rPr>
              <a:t>Ε.ΒΙ.Ε.: </a:t>
            </a:r>
            <a:r>
              <a:rPr kumimoji="0" lang="el-GR" sz="2800" b="0" i="0" u="none" strike="noStrike" kern="1200" cap="none" spc="300" normalizeH="0" baseline="0" noProof="0" dirty="0">
                <a:ln>
                  <a:noFill/>
                </a:ln>
                <a:solidFill>
                  <a:prstClr val="black"/>
                </a:solidFill>
                <a:effectLst/>
                <a:highlight>
                  <a:srgbClr val="FBFBFB"/>
                </a:highlight>
                <a:uLnTx/>
                <a:uFillTx/>
                <a:latin typeface="Lato Heavy" panose="020F0502020204030203" pitchFamily="34" charset="0"/>
                <a:ea typeface="Lato Heavy" panose="020F0502020204030203" pitchFamily="34" charset="0"/>
                <a:cs typeface="Lato Heavy" panose="020F0502020204030203" pitchFamily="34" charset="0"/>
              </a:rPr>
              <a:t>Στοιχεία για το Νηπιαγωγείο</a:t>
            </a:r>
            <a:endParaRPr kumimoji="0" lang="id-ID" sz="2800" b="0" i="0" u="none" strike="noStrike" kern="1200" cap="none" spc="300" normalizeH="0" baseline="0" noProof="0" dirty="0">
              <a:ln>
                <a:noFill/>
              </a:ln>
              <a:solidFill>
                <a:prstClr val="black"/>
              </a:solidFill>
              <a:effectLst/>
              <a:highlight>
                <a:srgbClr val="FBFBFB"/>
              </a:highlight>
              <a:uLnTx/>
              <a:uFillTx/>
              <a:latin typeface="Lato Heavy" panose="020F0502020204030203" pitchFamily="34" charset="0"/>
              <a:ea typeface="Lato Heavy" panose="020F0502020204030203" pitchFamily="34" charset="0"/>
              <a:cs typeface="Lato Heavy" panose="020F0502020204030203" pitchFamily="34" charset="0"/>
            </a:endParaRPr>
          </a:p>
        </p:txBody>
      </p:sp>
      <p:pic>
        <p:nvPicPr>
          <p:cNvPr id="7" name="Εικόνα 6">
            <a:extLst>
              <a:ext uri="{FF2B5EF4-FFF2-40B4-BE49-F238E27FC236}">
                <a16:creationId xmlns:a16="http://schemas.microsoft.com/office/drawing/2014/main" id="{A4CF7523-220B-46D9-A4AB-86393EDDDE3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539195" y="6341982"/>
            <a:ext cx="1400812" cy="392227"/>
          </a:xfrm>
          <a:prstGeom prst="rect">
            <a:avLst/>
          </a:prstGeom>
        </p:spPr>
      </p:pic>
    </p:spTree>
    <p:extLst>
      <p:ext uri="{BB962C8B-B14F-4D97-AF65-F5344CB8AC3E}">
        <p14:creationId xmlns:p14="http://schemas.microsoft.com/office/powerpoint/2010/main" val="2880948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137D42-3E12-49F0-9AC8-5DD71A6A3170}"/>
              </a:ext>
            </a:extLst>
          </p:cNvPr>
          <p:cNvSpPr txBox="1"/>
          <p:nvPr/>
        </p:nvSpPr>
        <p:spPr>
          <a:xfrm>
            <a:off x="952350" y="2347761"/>
            <a:ext cx="10813774" cy="1569660"/>
          </a:xfrm>
          <a:prstGeom prst="rect">
            <a:avLst/>
          </a:prstGeom>
          <a:noFill/>
        </p:spPr>
        <p:txBody>
          <a:bodyPr wrap="square">
            <a:spAutoFit/>
          </a:bodyPr>
          <a:lstStyle/>
          <a:p>
            <a:pPr algn="ctr"/>
            <a:r>
              <a:rPr lang="el-GR" sz="2400" dirty="0"/>
              <a:t>Η παρέμβαση από το Νηπιαγωγείο μπορεί να έχει πολύ θετικά αποτελέσματα για την πρόληψη και αντιμετώπιση της Ε.ΒΙ.Ε.</a:t>
            </a:r>
          </a:p>
          <a:p>
            <a:pPr algn="ctr"/>
            <a:endParaRPr lang="el-GR" sz="2400" dirty="0"/>
          </a:p>
          <a:p>
            <a:pPr algn="ctr"/>
            <a:r>
              <a:rPr lang="el-GR" sz="2400" b="1" i="1" dirty="0">
                <a:highlight>
                  <a:srgbClr val="FFFF00"/>
                </a:highlight>
              </a:rPr>
              <a:t>Με ποιους τρόπους;</a:t>
            </a:r>
          </a:p>
        </p:txBody>
      </p:sp>
      <p:grpSp>
        <p:nvGrpSpPr>
          <p:cNvPr id="8" name="Ομάδα 7">
            <a:extLst>
              <a:ext uri="{FF2B5EF4-FFF2-40B4-BE49-F238E27FC236}">
                <a16:creationId xmlns:a16="http://schemas.microsoft.com/office/drawing/2014/main" id="{69CF1FA0-8A60-45B9-970A-5EB2133430BE}"/>
              </a:ext>
            </a:extLst>
          </p:cNvPr>
          <p:cNvGrpSpPr/>
          <p:nvPr/>
        </p:nvGrpSpPr>
        <p:grpSpPr>
          <a:xfrm>
            <a:off x="0" y="6250940"/>
            <a:ext cx="12192000" cy="607060"/>
            <a:chOff x="0" y="5831840"/>
            <a:chExt cx="12192000" cy="607060"/>
          </a:xfrm>
        </p:grpSpPr>
        <p:sp>
          <p:nvSpPr>
            <p:cNvPr id="9" name="Rectangle 4">
              <a:extLst>
                <a:ext uri="{FF2B5EF4-FFF2-40B4-BE49-F238E27FC236}">
                  <a16:creationId xmlns:a16="http://schemas.microsoft.com/office/drawing/2014/main" id="{0B03A91F-C518-4BB3-8E10-0615C39F9BA5}"/>
                </a:ext>
              </a:extLst>
            </p:cNvPr>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a:extLst>
                <a:ext uri="{FF2B5EF4-FFF2-40B4-BE49-F238E27FC236}">
                  <a16:creationId xmlns:a16="http://schemas.microsoft.com/office/drawing/2014/main" id="{1A514412-31C0-4FA2-9A8D-56C205300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12" name="TextBox 11">
            <a:extLst>
              <a:ext uri="{FF2B5EF4-FFF2-40B4-BE49-F238E27FC236}">
                <a16:creationId xmlns:a16="http://schemas.microsoft.com/office/drawing/2014/main" id="{78E44B40-C3F2-493E-BAEE-B46576520BDF}"/>
              </a:ext>
            </a:extLst>
          </p:cNvPr>
          <p:cNvSpPr txBox="1"/>
          <p:nvPr/>
        </p:nvSpPr>
        <p:spPr>
          <a:xfrm>
            <a:off x="723007" y="550060"/>
            <a:ext cx="11272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spc="300" dirty="0">
                <a:solidFill>
                  <a:prstClr val="black"/>
                </a:solidFill>
                <a:highlight>
                  <a:srgbClr val="FBFBFB"/>
                </a:highlight>
                <a:latin typeface="Lato Heavy" panose="020F0502020204030203" pitchFamily="34" charset="0"/>
                <a:ea typeface="Lato Heavy" panose="020F0502020204030203" pitchFamily="34" charset="0"/>
                <a:cs typeface="Lato Heavy" panose="020F0502020204030203" pitchFamily="34" charset="0"/>
              </a:rPr>
              <a:t>Ε.ΒΙ.Ε.: </a:t>
            </a:r>
            <a:r>
              <a:rPr kumimoji="0" lang="el-GR" sz="2800" b="0" i="0" u="none" strike="noStrike" kern="1200" cap="none" spc="300" normalizeH="0" baseline="0" noProof="0" dirty="0">
                <a:ln>
                  <a:noFill/>
                </a:ln>
                <a:solidFill>
                  <a:prstClr val="black"/>
                </a:solidFill>
                <a:effectLst/>
                <a:highlight>
                  <a:srgbClr val="FBFBFB"/>
                </a:highlight>
                <a:uLnTx/>
                <a:uFillTx/>
                <a:latin typeface="Lato Heavy" panose="020F0502020204030203" pitchFamily="34" charset="0"/>
                <a:ea typeface="Lato Heavy" panose="020F0502020204030203" pitchFamily="34" charset="0"/>
                <a:cs typeface="Lato Heavy" panose="020F0502020204030203" pitchFamily="34" charset="0"/>
              </a:rPr>
              <a:t>Στοιχεία για το Νηπιαγωγείο</a:t>
            </a:r>
            <a:endParaRPr kumimoji="0" lang="id-ID" sz="2800" b="0" i="0" u="none" strike="noStrike" kern="1200" cap="none" spc="300" normalizeH="0" baseline="0" noProof="0" dirty="0">
              <a:ln>
                <a:noFill/>
              </a:ln>
              <a:solidFill>
                <a:prstClr val="black"/>
              </a:solidFill>
              <a:effectLst/>
              <a:highlight>
                <a:srgbClr val="FBFBFB"/>
              </a:highlight>
              <a:uLnTx/>
              <a:uFillTx/>
              <a:latin typeface="Lato Heavy" panose="020F0502020204030203" pitchFamily="34" charset="0"/>
              <a:ea typeface="Lato Heavy" panose="020F0502020204030203" pitchFamily="34" charset="0"/>
              <a:cs typeface="Lato Heavy" panose="020F0502020204030203" pitchFamily="34" charset="0"/>
            </a:endParaRP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86083" y="6380498"/>
            <a:ext cx="1425895" cy="399250"/>
          </a:xfrm>
          <a:prstGeom prst="rect">
            <a:avLst/>
          </a:prstGeom>
        </p:spPr>
      </p:pic>
    </p:spTree>
    <p:extLst>
      <p:ext uri="{BB962C8B-B14F-4D97-AF65-F5344CB8AC3E}">
        <p14:creationId xmlns:p14="http://schemas.microsoft.com/office/powerpoint/2010/main" val="257798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137D42-3E12-49F0-9AC8-5DD71A6A3170}"/>
              </a:ext>
            </a:extLst>
          </p:cNvPr>
          <p:cNvSpPr txBox="1"/>
          <p:nvPr/>
        </p:nvSpPr>
        <p:spPr>
          <a:xfrm>
            <a:off x="689113" y="78252"/>
            <a:ext cx="10813774" cy="6647974"/>
          </a:xfrm>
          <a:prstGeom prst="rect">
            <a:avLst/>
          </a:prstGeom>
          <a:noFill/>
        </p:spPr>
        <p:txBody>
          <a:bodyPr wrap="square">
            <a:spAutoFit/>
          </a:bodyPr>
          <a:lstStyle/>
          <a:p>
            <a:pPr algn="ctr"/>
            <a:r>
              <a:rPr lang="el-GR" sz="2400" b="1" dirty="0"/>
              <a:t>Η παρέμβαση από το Νηπιαγωγείο μπορεί να έχει πολύ θετικά αποτελέσματα για την πρόληψη και αντιμετώπιση της Ε.ΒΙ.Ε. γιατί:</a:t>
            </a:r>
          </a:p>
          <a:p>
            <a:pPr algn="ctr"/>
            <a:endParaRPr lang="el-GR" sz="2400" dirty="0"/>
          </a:p>
          <a:p>
            <a:pPr marL="457200" indent="-457200" algn="just">
              <a:buFont typeface="+mj-lt"/>
              <a:buAutoNum type="arabicPeriod"/>
            </a:pPr>
            <a:r>
              <a:rPr lang="el-GR" dirty="0"/>
              <a:t>Σε μικρότερη ηλικία είναι πιο εύκολο να καθιερωθούν καλές συνήθειες και συμπεριφορές σε ένα καινούριο πλαίσιο (σχολείο με κανόνες).</a:t>
            </a:r>
          </a:p>
          <a:p>
            <a:pPr marL="457200" indent="-457200" algn="just">
              <a:buFont typeface="+mj-lt"/>
              <a:buAutoNum type="arabicPeriod"/>
            </a:pPr>
            <a:endParaRPr lang="el-GR" dirty="0"/>
          </a:p>
          <a:p>
            <a:pPr marL="457200" indent="-457200" algn="just">
              <a:buFont typeface="+mj-lt"/>
              <a:buAutoNum type="arabicPeriod"/>
            </a:pPr>
            <a:r>
              <a:rPr lang="el-GR" dirty="0"/>
              <a:t>Μαζί με την έγκαιρη παρέμβαση προς τα παιδιά, συνδυάζεται η έγκαιρη «παρέμβαση» προς τους γονείς/κηδεμόνες τους.</a:t>
            </a:r>
          </a:p>
          <a:p>
            <a:pPr marL="457200" indent="-457200" algn="just">
              <a:buFont typeface="+mj-lt"/>
              <a:buAutoNum type="arabicPeriod"/>
            </a:pPr>
            <a:endParaRPr lang="el-GR" dirty="0"/>
          </a:p>
          <a:p>
            <a:pPr marL="457200" indent="-457200" algn="just">
              <a:buFont typeface="+mj-lt"/>
              <a:buAutoNum type="arabicPeriod"/>
            </a:pPr>
            <a:r>
              <a:rPr lang="el-GR" dirty="0"/>
              <a:t>Στο Πρόγραμμα Σπουδών του νηπιαγωγείου παρέχονται πολλαπλές ευκαιρίες καλλιέργειες κρίσιμων ικανοτήτων όπως π.χ. η </a:t>
            </a:r>
            <a:r>
              <a:rPr lang="el-GR" dirty="0" err="1"/>
              <a:t>ενσυναίσθηση</a:t>
            </a:r>
            <a:r>
              <a:rPr lang="el-GR" dirty="0"/>
              <a:t>.</a:t>
            </a:r>
          </a:p>
          <a:p>
            <a:pPr marL="457200" indent="-457200" algn="just">
              <a:buFont typeface="+mj-lt"/>
              <a:buAutoNum type="arabicPeriod"/>
            </a:pPr>
            <a:endParaRPr lang="en-US" dirty="0"/>
          </a:p>
          <a:p>
            <a:pPr marL="457200" indent="-457200" algn="just">
              <a:buFont typeface="+mj-lt"/>
              <a:buAutoNum type="arabicPeriod"/>
            </a:pPr>
            <a:r>
              <a:rPr lang="el-GR" dirty="0"/>
              <a:t>Ο μαθητικός πληθυσμός είναι μικρότερος και μπορεί ευκολότερα να γίνει διερεύνηση των αναγκών, σχεδιασμός, υλοποίηση και παρακολούθηση της εφαρμογής ενός προγράμματος παρέμβασης.</a:t>
            </a:r>
          </a:p>
          <a:p>
            <a:pPr algn="just"/>
            <a:endParaRPr lang="el-GR" dirty="0"/>
          </a:p>
          <a:p>
            <a:pPr algn="just"/>
            <a:r>
              <a:rPr lang="el-GR" u="sng" dirty="0"/>
              <a:t>Ιδιαίτερα σημαντικό στοιχεία: </a:t>
            </a:r>
          </a:p>
          <a:p>
            <a:pPr marL="285750" indent="-285750" algn="just">
              <a:buFont typeface="Wingdings" panose="05000000000000000000" pitchFamily="2" charset="2"/>
              <a:buChar char="ü"/>
            </a:pPr>
            <a:r>
              <a:rPr lang="el-GR" dirty="0">
                <a:latin typeface="Calibri" panose="020F0502020204030204" pitchFamily="34" charset="0"/>
                <a:ea typeface="Calibri" panose="020F0502020204030204" pitchFamily="34" charset="0"/>
                <a:cs typeface="Times New Roman" panose="02020603050405020304" pitchFamily="18" charset="0"/>
              </a:rPr>
              <a:t>Όσο πιο νωρίς ξεκινήσει η</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θυματοποίηση</a:t>
            </a:r>
            <a:r>
              <a:rPr lang="el-GR" dirty="0">
                <a:effectLst/>
                <a:latin typeface="Calibri" panose="020F0502020204030204" pitchFamily="34" charset="0"/>
                <a:ea typeface="Calibri" panose="020F0502020204030204" pitchFamily="34" charset="0"/>
                <a:cs typeface="Times New Roman" panose="02020603050405020304" pitchFamily="18" charset="0"/>
              </a:rPr>
              <a:t> στην παιδική ηλικία έχει τόσο χειρότερες </a:t>
            </a:r>
            <a:r>
              <a:rPr lang="el-GR" dirty="0">
                <a:latin typeface="Calibri" panose="020F0502020204030204" pitchFamily="34" charset="0"/>
                <a:ea typeface="Calibri" panose="020F0502020204030204" pitchFamily="34" charset="0"/>
                <a:cs typeface="Times New Roman" panose="02020603050405020304" pitchFamily="18" charset="0"/>
              </a:rPr>
              <a:t>και </a:t>
            </a:r>
            <a:r>
              <a:rPr lang="el-GR" dirty="0">
                <a:effectLst/>
                <a:latin typeface="Calibri" panose="020F0502020204030204" pitchFamily="34" charset="0"/>
                <a:ea typeface="Calibri" panose="020F0502020204030204" pitchFamily="34" charset="0"/>
                <a:cs typeface="Times New Roman" panose="02020603050405020304" pitchFamily="18" charset="0"/>
              </a:rPr>
              <a:t>μακροπρόθεσμες είναι οι επιζήμιες επιπτώσεις στην ψυχική υγεία των νεαρών ενηλίκων </a:t>
            </a:r>
            <a:r>
              <a:rPr lang="el-GR" i="1" dirty="0">
                <a:effectLst/>
                <a:latin typeface="Calibri" panose="020F0502020204030204" pitchFamily="34" charset="0"/>
                <a:ea typeface="Calibri" panose="020F0502020204030204" pitchFamily="34" charset="0"/>
                <a:cs typeface="Times New Roman" panose="02020603050405020304" pitchFamily="18" charset="0"/>
              </a:rPr>
              <a:t>(</a:t>
            </a:r>
            <a:r>
              <a:rPr lang="en-US" i="1" dirty="0" err="1">
                <a:effectLst/>
                <a:latin typeface="Calibri" panose="020F0502020204030204" pitchFamily="34" charset="0"/>
                <a:ea typeface="Calibri" panose="020F0502020204030204" pitchFamily="34" charset="0"/>
                <a:cs typeface="Times New Roman" panose="02020603050405020304" pitchFamily="18" charset="0"/>
              </a:rPr>
              <a:t>Lereya</a:t>
            </a:r>
            <a:r>
              <a:rPr lang="en-US" i="1" dirty="0">
                <a:effectLst/>
                <a:latin typeface="Calibri" panose="020F0502020204030204" pitchFamily="34" charset="0"/>
                <a:ea typeface="Calibri" panose="020F0502020204030204" pitchFamily="34" charset="0"/>
                <a:cs typeface="Times New Roman" panose="02020603050405020304" pitchFamily="18" charset="0"/>
              </a:rPr>
              <a:t> et</a:t>
            </a:r>
            <a:r>
              <a:rPr lang="el-GR" i="1" dirty="0">
                <a:effectLst/>
                <a:latin typeface="Calibri" panose="020F0502020204030204" pitchFamily="34" charset="0"/>
                <a:ea typeface="Calibri" panose="020F0502020204030204" pitchFamily="34" charset="0"/>
                <a:cs typeface="Times New Roman" panose="02020603050405020304" pitchFamily="18" charset="0"/>
              </a:rPr>
              <a:t>. </a:t>
            </a:r>
            <a:r>
              <a:rPr lang="en-US" i="1" dirty="0">
                <a:effectLst/>
                <a:latin typeface="Calibri" panose="020F0502020204030204" pitchFamily="34" charset="0"/>
                <a:ea typeface="Calibri" panose="020F0502020204030204" pitchFamily="34" charset="0"/>
                <a:cs typeface="Times New Roman" panose="02020603050405020304" pitchFamily="18" charset="0"/>
              </a:rPr>
              <a:t>al</a:t>
            </a:r>
            <a:r>
              <a:rPr lang="el-GR" i="1" dirty="0">
                <a:effectLst/>
                <a:latin typeface="Calibri" panose="020F0502020204030204" pitchFamily="34" charset="0"/>
                <a:ea typeface="Calibri" panose="020F0502020204030204" pitchFamily="34" charset="0"/>
                <a:cs typeface="Times New Roman" panose="02020603050405020304" pitchFamily="18" charset="0"/>
              </a:rPr>
              <a:t>, 2015</a:t>
            </a:r>
            <a:r>
              <a:rPr lang="en-US"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i="1" dirty="0">
                <a:solidFill>
                  <a:srgbClr val="212121"/>
                </a:solidFill>
                <a:effectLst/>
              </a:rPr>
              <a:t>Wolke &amp; </a:t>
            </a:r>
            <a:r>
              <a:rPr lang="en-US" sz="1800" b="0" i="1" dirty="0" err="1">
                <a:solidFill>
                  <a:srgbClr val="212121"/>
                </a:solidFill>
                <a:effectLst/>
              </a:rPr>
              <a:t>Lereya</a:t>
            </a:r>
            <a:r>
              <a:rPr lang="en-US" sz="1800" b="0" i="1" dirty="0">
                <a:solidFill>
                  <a:srgbClr val="212121"/>
                </a:solidFill>
                <a:effectLst/>
              </a:rPr>
              <a:t>, 2015</a:t>
            </a:r>
            <a:r>
              <a:rPr lang="el-GR" i="1" dirty="0">
                <a:effectLst/>
                <a:latin typeface="Calibri" panose="020F0502020204030204" pitchFamily="34" charset="0"/>
                <a:ea typeface="Calibri" panose="020F0502020204030204" pitchFamily="34" charset="0"/>
                <a:cs typeface="Times New Roman" panose="02020603050405020304" pitchFamily="18" charset="0"/>
              </a:rPr>
              <a:t>).</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2000" dirty="0"/>
          </a:p>
          <a:p>
            <a:pPr marL="342900" indent="-342900" algn="just">
              <a:buFont typeface="Wingdings" panose="05000000000000000000" pitchFamily="2" charset="2"/>
              <a:buChar char="ü"/>
            </a:pPr>
            <a:r>
              <a:rPr lang="el-GR"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Προηγούμενη εμπλοκή σε περιστατικά – Ανάγκη έγκαιρης παρέμβασης.</a:t>
            </a:r>
          </a:p>
          <a:p>
            <a:pPr algn="just"/>
            <a:endParaRPr lang="el-GR" sz="2000" dirty="0"/>
          </a:p>
          <a:p>
            <a:pPr algn="just"/>
            <a:endParaRPr lang="el-GR" sz="2400" dirty="0"/>
          </a:p>
        </p:txBody>
      </p:sp>
      <p:grpSp>
        <p:nvGrpSpPr>
          <p:cNvPr id="8" name="Ομάδα 7">
            <a:extLst>
              <a:ext uri="{FF2B5EF4-FFF2-40B4-BE49-F238E27FC236}">
                <a16:creationId xmlns:a16="http://schemas.microsoft.com/office/drawing/2014/main" id="{69CF1FA0-8A60-45B9-970A-5EB2133430BE}"/>
              </a:ext>
            </a:extLst>
          </p:cNvPr>
          <p:cNvGrpSpPr/>
          <p:nvPr/>
        </p:nvGrpSpPr>
        <p:grpSpPr>
          <a:xfrm>
            <a:off x="0" y="6250940"/>
            <a:ext cx="12192000" cy="607060"/>
            <a:chOff x="0" y="5831840"/>
            <a:chExt cx="12192000" cy="607060"/>
          </a:xfrm>
        </p:grpSpPr>
        <p:sp>
          <p:nvSpPr>
            <p:cNvPr id="9" name="Rectangle 4">
              <a:extLst>
                <a:ext uri="{FF2B5EF4-FFF2-40B4-BE49-F238E27FC236}">
                  <a16:creationId xmlns:a16="http://schemas.microsoft.com/office/drawing/2014/main" id="{0B03A91F-C518-4BB3-8E10-0615C39F9BA5}"/>
                </a:ext>
              </a:extLst>
            </p:cNvPr>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a:extLst>
                <a:ext uri="{FF2B5EF4-FFF2-40B4-BE49-F238E27FC236}">
                  <a16:creationId xmlns:a16="http://schemas.microsoft.com/office/drawing/2014/main" id="{1A514412-31C0-4FA2-9A8D-56C205300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86327" y="6392863"/>
            <a:ext cx="1425895" cy="399250"/>
          </a:xfrm>
          <a:prstGeom prst="rect">
            <a:avLst/>
          </a:prstGeom>
        </p:spPr>
      </p:pic>
    </p:spTree>
    <p:extLst>
      <p:ext uri="{BB962C8B-B14F-4D97-AF65-F5344CB8AC3E}">
        <p14:creationId xmlns:p14="http://schemas.microsoft.com/office/powerpoint/2010/main" val="5540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509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190" y="6320009"/>
            <a:ext cx="1697214" cy="449460"/>
          </a:xfrm>
          <a:prstGeom prst="rect">
            <a:avLst/>
          </a:prstGeom>
          <a:effectLst/>
        </p:spPr>
      </p:pic>
      <p:pic>
        <p:nvPicPr>
          <p:cNvPr id="12" name="Θέση εικόνας 11"/>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p:blipFill>
        <p:spPr>
          <a:xfrm>
            <a:off x="0" y="0"/>
            <a:ext cx="3953435" cy="6858000"/>
          </a:xfrm>
          <a:prstGeom prst="rect">
            <a:avLst/>
          </a:prstGeom>
        </p:spPr>
      </p:pic>
      <p:sp>
        <p:nvSpPr>
          <p:cNvPr id="14" name="TextBox 13">
            <a:extLst>
              <a:ext uri="{FF2B5EF4-FFF2-40B4-BE49-F238E27FC236}">
                <a16:creationId xmlns:a16="http://schemas.microsoft.com/office/drawing/2014/main" id="{AA34D5CF-76E5-4461-B8BF-E19A12EEC8A0}"/>
              </a:ext>
            </a:extLst>
          </p:cNvPr>
          <p:cNvSpPr txBox="1"/>
          <p:nvPr/>
        </p:nvSpPr>
        <p:spPr>
          <a:xfrm>
            <a:off x="4587677" y="1323487"/>
            <a:ext cx="6723259" cy="5072222"/>
          </a:xfrm>
          <a:prstGeom prst="rect">
            <a:avLst/>
          </a:prstGeom>
          <a:noFill/>
        </p:spPr>
        <p:txBody>
          <a:bodyPr wrap="square">
            <a:spAutoFit/>
          </a:bodyPr>
          <a:lstStyle/>
          <a:p>
            <a:pPr indent="-180340" algn="just">
              <a:lnSpc>
                <a:spcPct val="107000"/>
              </a:lnSpc>
              <a:spcAft>
                <a:spcPts val="800"/>
              </a:spcAft>
            </a:pPr>
            <a:r>
              <a:rPr lang="el-GR" sz="2400" u="sng" dirty="0">
                <a:effectLst/>
                <a:latin typeface="Calibri" panose="020F0502020204030204" pitchFamily="34" charset="0"/>
                <a:ea typeface="Calibri" panose="020F0502020204030204" pitchFamily="34" charset="0"/>
                <a:cs typeface="Times New Roman" panose="02020603050405020304" pitchFamily="18" charset="0"/>
              </a:rPr>
              <a:t>Προστατευτικοί Παράγοντες</a:t>
            </a:r>
            <a:r>
              <a:rPr lang="el-GR" sz="2400" dirty="0">
                <a:effectLst/>
                <a:latin typeface="Calibri" panose="020F0502020204030204" pitchFamily="34" charset="0"/>
                <a:ea typeface="Calibri" panose="020F0502020204030204" pitchFamily="34" charset="0"/>
                <a:cs typeface="Times New Roman" panose="02020603050405020304" pitchFamily="18" charset="0"/>
              </a:rPr>
              <a:t>:</a:t>
            </a:r>
            <a:r>
              <a:rPr lang="el-GR" sz="2400" dirty="0">
                <a:effectLst/>
                <a:latin typeface="Calibri" panose="020F0502020204030204" pitchFamily="34" charset="0"/>
                <a:ea typeface="Times New Roman" panose="02020603050405020304" pitchFamily="18" charset="0"/>
              </a:rPr>
              <a:t> οι παράγοντες ή χαρακτηριστικά που αυξάνουν την πιθανότητα ένα παιδί να μην αναπτύξει εκφοβιστική/επιθετική συμπεριφορά ή να μην θυματοποιηθεί</a:t>
            </a:r>
          </a:p>
          <a:p>
            <a:pPr indent="-180340" algn="just">
              <a:lnSpc>
                <a:spcPct val="107000"/>
              </a:lnSpc>
              <a:spcAft>
                <a:spcPts val="800"/>
              </a:spcAft>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07000"/>
              </a:lnSpc>
              <a:spcAft>
                <a:spcPts val="800"/>
              </a:spcAft>
            </a:pPr>
            <a:r>
              <a:rPr lang="el-GR" sz="2400" u="sng" dirty="0">
                <a:effectLst/>
                <a:latin typeface="Calibri" panose="020F0502020204030204" pitchFamily="34" charset="0"/>
                <a:ea typeface="Calibri" panose="020F0502020204030204" pitchFamily="34" charset="0"/>
                <a:cs typeface="Times New Roman" panose="02020603050405020304" pitchFamily="18" charset="0"/>
              </a:rPr>
              <a:t>Παράγοντες Κινδύνου</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dirty="0">
                <a:effectLst/>
                <a:latin typeface="Calibri" panose="020F0502020204030204" pitchFamily="34" charset="0"/>
                <a:ea typeface="Times New Roman" panose="02020603050405020304" pitchFamily="18" charset="0"/>
              </a:rPr>
              <a:t>οι παράγοντες κινδύνου (ή χαρακτηριστικά) σχετίζονται με αυξημένη πιθανότητα να αναπτύξει εκφοβιστική/επιθετική συμπεριφορά ή να θυματοποιηθεί</a:t>
            </a:r>
          </a:p>
          <a:p>
            <a:pPr indent="-180340" algn="r">
              <a:lnSpc>
                <a:spcPct val="107000"/>
              </a:lnSpc>
              <a:spcAft>
                <a:spcPts val="800"/>
              </a:spcAft>
            </a:pPr>
            <a:r>
              <a:rPr lang="el-GR" sz="1600" i="1"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dirty="0">
                <a:effectLst/>
                <a:latin typeface="Calibri" panose="020F0502020204030204" pitchFamily="34" charset="0"/>
                <a:ea typeface="Calibri" panose="020F0502020204030204" pitchFamily="34" charset="0"/>
                <a:cs typeface="Times New Roman" panose="02020603050405020304" pitchFamily="18" charset="0"/>
              </a:rPr>
              <a:t>Johansson, 202</a:t>
            </a:r>
            <a:r>
              <a:rPr lang="el-GR" sz="1600" i="1" dirty="0">
                <a:effectLst/>
                <a:latin typeface="Calibri" panose="020F0502020204030204" pitchFamily="34" charset="0"/>
                <a:ea typeface="Calibri" panose="020F0502020204030204" pitchFamily="34" charset="0"/>
                <a:cs typeface="Times New Roman" panose="02020603050405020304" pitchFamily="18" charset="0"/>
              </a:rPr>
              <a:t>3; Αντωνίου και συν., 2024)</a:t>
            </a:r>
          </a:p>
          <a:p>
            <a:pPr indent="-180340" algn="r">
              <a:lnSpc>
                <a:spcPct val="107000"/>
              </a:lnSpc>
              <a:spcAft>
                <a:spcPts val="800"/>
              </a:spcAft>
            </a:pPr>
            <a:endParaRPr lang="el-GR" sz="1600" i="1" dirty="0">
              <a:solidFill>
                <a:srgbClr val="212121"/>
              </a:solidFill>
              <a:effectLst/>
              <a:ea typeface="Calibri" panose="020F0502020204030204" pitchFamily="34" charset="0"/>
            </a:endParaRPr>
          </a:p>
        </p:txBody>
      </p:sp>
      <p:sp>
        <p:nvSpPr>
          <p:cNvPr id="2" name="TextBox 1">
            <a:extLst>
              <a:ext uri="{FF2B5EF4-FFF2-40B4-BE49-F238E27FC236}">
                <a16:creationId xmlns:a16="http://schemas.microsoft.com/office/drawing/2014/main" id="{5D590279-E644-4702-ED22-A04E2E21A73A}"/>
              </a:ext>
            </a:extLst>
          </p:cNvPr>
          <p:cNvSpPr txBox="1"/>
          <p:nvPr/>
        </p:nvSpPr>
        <p:spPr>
          <a:xfrm>
            <a:off x="3953434" y="246245"/>
            <a:ext cx="8238565" cy="830997"/>
          </a:xfrm>
          <a:prstGeom prst="rect">
            <a:avLst/>
          </a:prstGeom>
          <a:noFill/>
        </p:spPr>
        <p:txBody>
          <a:bodyPr wrap="square">
            <a:spAutoFit/>
          </a:bodyPr>
          <a:lstStyle/>
          <a:p>
            <a:pPr algn="ctr"/>
            <a:r>
              <a:rPr lang="el-GR" altLang="en-US" sz="2400" dirty="0"/>
              <a:t>Β. Τι γνωρίζουμε, τι μπορούμε να κάνουμε και τι είναι αποτελεσματικό</a:t>
            </a:r>
            <a:r>
              <a:rPr lang="en-US" altLang="en-US" sz="2400" dirty="0">
                <a:latin typeface="Lato Heavy" panose="020F0502020204030203"/>
              </a:rPr>
              <a:t> </a:t>
            </a:r>
            <a:endParaRPr lang="el-GR" sz="2400" dirty="0"/>
          </a:p>
        </p:txBody>
      </p:sp>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03174" y="6345114"/>
            <a:ext cx="1425895" cy="399250"/>
          </a:xfrm>
          <a:prstGeom prst="rect">
            <a:avLst/>
          </a:prstGeom>
        </p:spPr>
      </p:pic>
    </p:spTree>
    <p:extLst>
      <p:ext uri="{BB962C8B-B14F-4D97-AF65-F5344CB8AC3E}">
        <p14:creationId xmlns:p14="http://schemas.microsoft.com/office/powerpoint/2010/main" val="363388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509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4895900" y="23239"/>
            <a:ext cx="7444474" cy="707886"/>
          </a:xfrm>
          <a:prstGeom prst="rect">
            <a:avLst/>
          </a:prstGeom>
          <a:noFill/>
        </p:spPr>
        <p:txBody>
          <a:bodyPr wrap="none" rtlCol="0">
            <a:spAutoFit/>
          </a:bodyPr>
          <a:lstStyle/>
          <a:p>
            <a:r>
              <a:rPr lang="el-GR" sz="2000" spc="300" dirty="0">
                <a:latin typeface="Lato Heavy" panose="020F0502020204030203" pitchFamily="34" charset="0"/>
                <a:ea typeface="Lato Heavy" panose="020F0502020204030203" pitchFamily="34" charset="0"/>
                <a:cs typeface="Lato Heavy" panose="020F0502020204030203" pitchFamily="34" charset="0"/>
              </a:rPr>
              <a:t>Παράγοντες Κινδύνου και Προστατευτικοί</a:t>
            </a:r>
          </a:p>
          <a:p>
            <a:r>
              <a:rPr lang="el-GR" sz="2000" spc="300" dirty="0">
                <a:latin typeface="Lato Heavy" panose="020F0502020204030203" pitchFamily="34" charset="0"/>
                <a:ea typeface="Lato Heavy" panose="020F0502020204030203" pitchFamily="34" charset="0"/>
                <a:cs typeface="Lato Heavy" panose="020F0502020204030203" pitchFamily="34" charset="0"/>
              </a:rPr>
              <a:t>Παράγοντες για εμπλοκή  σε περιστατικά Ε.ΒΙ.Ε.</a:t>
            </a:r>
            <a:endParaRPr lang="id-ID" sz="2000" spc="3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190" y="6320009"/>
            <a:ext cx="1697214" cy="449460"/>
          </a:xfrm>
          <a:prstGeom prst="rect">
            <a:avLst/>
          </a:prstGeom>
          <a:effectLst/>
        </p:spPr>
      </p:pic>
      <p:pic>
        <p:nvPicPr>
          <p:cNvPr id="12" name="Θέση εικόνας 11"/>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p:blipFill>
        <p:spPr>
          <a:prstGeom prst="rect">
            <a:avLst/>
          </a:prstGeom>
        </p:spPr>
      </p:pic>
      <p:sp>
        <p:nvSpPr>
          <p:cNvPr id="14" name="TextBox 13">
            <a:extLst>
              <a:ext uri="{FF2B5EF4-FFF2-40B4-BE49-F238E27FC236}">
                <a16:creationId xmlns:a16="http://schemas.microsoft.com/office/drawing/2014/main" id="{AA34D5CF-76E5-4461-B8BF-E19A12EEC8A0}"/>
              </a:ext>
            </a:extLst>
          </p:cNvPr>
          <p:cNvSpPr txBox="1"/>
          <p:nvPr/>
        </p:nvSpPr>
        <p:spPr>
          <a:xfrm>
            <a:off x="4930537" y="3186526"/>
            <a:ext cx="7147504" cy="2906501"/>
          </a:xfrm>
          <a:prstGeom prst="rect">
            <a:avLst/>
          </a:prstGeom>
          <a:noFill/>
        </p:spPr>
        <p:txBody>
          <a:bodyPr wrap="square">
            <a:spAutoFit/>
          </a:bodyPr>
          <a:lstStyle/>
          <a:p>
            <a:pPr indent="-180340" algn="just">
              <a:lnSpc>
                <a:spcPct val="107000"/>
              </a:lnSpc>
              <a:spcAft>
                <a:spcPts val="800"/>
              </a:spcAft>
            </a:pPr>
            <a:endParaRPr lang="el-GR" sz="1600" i="1"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r">
              <a:lnSpc>
                <a:spcPct val="107000"/>
              </a:lnSpc>
              <a:spcAft>
                <a:spcPts val="800"/>
              </a:spcAft>
            </a:pPr>
            <a:endParaRPr lang="el-GR" sz="1600" i="1" dirty="0">
              <a:solidFill>
                <a:srgbClr val="212121"/>
              </a:solidFill>
              <a:effectLst/>
              <a:ea typeface="Calibri" panose="020F0502020204030204" pitchFamily="34" charset="0"/>
            </a:endParaRPr>
          </a:p>
          <a:p>
            <a:pPr indent="-180340" algn="r">
              <a:lnSpc>
                <a:spcPct val="107000"/>
              </a:lnSpc>
              <a:spcAft>
                <a:spcPts val="800"/>
              </a:spcAft>
            </a:pPr>
            <a:endParaRPr lang="el-GR" sz="1600" i="1" dirty="0">
              <a:solidFill>
                <a:srgbClr val="212121"/>
              </a:solidFill>
              <a:ea typeface="Calibri" panose="020F0502020204030204" pitchFamily="34" charset="0"/>
            </a:endParaRPr>
          </a:p>
          <a:p>
            <a:pPr indent="-180340" algn="r">
              <a:lnSpc>
                <a:spcPct val="107000"/>
              </a:lnSpc>
              <a:spcAft>
                <a:spcPts val="800"/>
              </a:spcAft>
            </a:pPr>
            <a:endParaRPr lang="el-GR" sz="1600" i="1" dirty="0">
              <a:solidFill>
                <a:srgbClr val="212121"/>
              </a:solidFill>
              <a:effectLst/>
              <a:ea typeface="Calibri" panose="020F0502020204030204" pitchFamily="34" charset="0"/>
            </a:endParaRPr>
          </a:p>
          <a:p>
            <a:pPr indent="-180340" algn="r">
              <a:lnSpc>
                <a:spcPct val="107000"/>
              </a:lnSpc>
              <a:spcAft>
                <a:spcPts val="800"/>
              </a:spcAft>
            </a:pPr>
            <a:endParaRPr lang="el-GR" sz="1600" i="1" dirty="0">
              <a:solidFill>
                <a:srgbClr val="212121"/>
              </a:solidFill>
              <a:ea typeface="Calibri" panose="020F0502020204030204" pitchFamily="34" charset="0"/>
            </a:endParaRPr>
          </a:p>
          <a:p>
            <a:pPr indent="-180340" algn="r">
              <a:lnSpc>
                <a:spcPct val="107000"/>
              </a:lnSpc>
              <a:spcAft>
                <a:spcPts val="800"/>
              </a:spcAft>
            </a:pPr>
            <a:endParaRPr lang="el-GR" sz="1600" i="1" dirty="0">
              <a:solidFill>
                <a:srgbClr val="212121"/>
              </a:solidFill>
              <a:effectLst/>
              <a:ea typeface="Calibri" panose="020F0502020204030204" pitchFamily="34" charset="0"/>
            </a:endParaRPr>
          </a:p>
          <a:p>
            <a:pPr indent="-180340" algn="r">
              <a:lnSpc>
                <a:spcPct val="107000"/>
              </a:lnSpc>
              <a:spcAft>
                <a:spcPts val="800"/>
              </a:spcAft>
            </a:pPr>
            <a:endParaRPr lang="el-GR" sz="1600" i="1" dirty="0">
              <a:solidFill>
                <a:srgbClr val="212121"/>
              </a:solidFill>
              <a:ea typeface="Calibri" panose="020F0502020204030204" pitchFamily="34" charset="0"/>
            </a:endParaRPr>
          </a:p>
          <a:p>
            <a:pPr indent="-180340" algn="r">
              <a:lnSpc>
                <a:spcPct val="107000"/>
              </a:lnSpc>
              <a:spcAft>
                <a:spcPts val="800"/>
              </a:spcAft>
            </a:pPr>
            <a:r>
              <a:rPr lang="en-US" sz="1600" i="1" dirty="0">
                <a:solidFill>
                  <a:srgbClr val="212121"/>
                </a:solidFill>
                <a:effectLst/>
                <a:ea typeface="Calibri" panose="020F0502020204030204" pitchFamily="34" charset="0"/>
              </a:rPr>
              <a:t>(</a:t>
            </a:r>
            <a:r>
              <a:rPr lang="el-GR" sz="1600" i="1" dirty="0">
                <a:effectLst/>
                <a:ea typeface="Calibri" panose="020F0502020204030204" pitchFamily="34" charset="0"/>
                <a:cs typeface="Times New Roman" panose="02020603050405020304" pitchFamily="18" charset="0"/>
              </a:rPr>
              <a:t>Αντωνίου και </a:t>
            </a:r>
            <a:r>
              <a:rPr lang="el-GR" sz="1600" i="1" dirty="0">
                <a:effectLst/>
                <a:highlight>
                  <a:srgbClr val="FBFBFB"/>
                </a:highlight>
                <a:ea typeface="Calibri" panose="020F0502020204030204" pitchFamily="34" charset="0"/>
                <a:cs typeface="Times New Roman" panose="02020603050405020304" pitchFamily="18" charset="0"/>
              </a:rPr>
              <a:t>συν.</a:t>
            </a:r>
            <a:r>
              <a:rPr lang="en-US" sz="1600" i="1" dirty="0">
                <a:solidFill>
                  <a:srgbClr val="212121"/>
                </a:solidFill>
                <a:effectLst/>
                <a:highlight>
                  <a:srgbClr val="FBFBFB"/>
                </a:highlight>
                <a:ea typeface="Calibri" panose="020F0502020204030204" pitchFamily="34" charset="0"/>
              </a:rPr>
              <a:t>, 2024</a:t>
            </a:r>
            <a:r>
              <a:rPr lang="en-US" sz="1600" i="1" dirty="0">
                <a:solidFill>
                  <a:srgbClr val="212121"/>
                </a:solidFill>
                <a:highlight>
                  <a:srgbClr val="FBFBFB"/>
                </a:highlight>
                <a:ea typeface="Calibri" panose="020F0502020204030204" pitchFamily="34" charset="0"/>
              </a:rPr>
              <a:t>;</a:t>
            </a:r>
            <a:r>
              <a:rPr lang="el-GR" sz="1600" i="1" dirty="0">
                <a:solidFill>
                  <a:srgbClr val="212121"/>
                </a:solidFill>
                <a:effectLst/>
                <a:highlight>
                  <a:srgbClr val="FBFBFB"/>
                </a:highlight>
                <a:ea typeface="Calibri" panose="020F0502020204030204" pitchFamily="34" charset="0"/>
              </a:rPr>
              <a:t> </a:t>
            </a:r>
            <a:r>
              <a:rPr lang="en-US" sz="1600" i="1" dirty="0" err="1">
                <a:solidFill>
                  <a:srgbClr val="212121"/>
                </a:solidFill>
                <a:effectLst/>
                <a:highlight>
                  <a:srgbClr val="FBFBFB"/>
                </a:highlight>
                <a:ea typeface="Calibri" panose="020F0502020204030204" pitchFamily="34" charset="0"/>
              </a:rPr>
              <a:t>Qiu</a:t>
            </a:r>
            <a:r>
              <a:rPr lang="el-GR" sz="1600" i="1" dirty="0">
                <a:solidFill>
                  <a:srgbClr val="212121"/>
                </a:solidFill>
                <a:highlight>
                  <a:srgbClr val="FBFBFB"/>
                </a:highlight>
                <a:ea typeface="Calibri" panose="020F0502020204030204" pitchFamily="34" charset="0"/>
              </a:rPr>
              <a:t> </a:t>
            </a:r>
            <a:r>
              <a:rPr lang="en-US" sz="1600" i="1" dirty="0">
                <a:solidFill>
                  <a:srgbClr val="212121"/>
                </a:solidFill>
                <a:highlight>
                  <a:srgbClr val="FBFBFB"/>
                </a:highlight>
                <a:ea typeface="Calibri" panose="020F0502020204030204" pitchFamily="34" charset="0"/>
              </a:rPr>
              <a:t>et al., </a:t>
            </a:r>
            <a:r>
              <a:rPr lang="en-US" sz="1600" i="1" dirty="0">
                <a:solidFill>
                  <a:srgbClr val="212121"/>
                </a:solidFill>
                <a:effectLst/>
                <a:highlight>
                  <a:srgbClr val="FBFBFB"/>
                </a:highlight>
                <a:ea typeface="Calibri" panose="020F0502020204030204" pitchFamily="34" charset="0"/>
              </a:rPr>
              <a:t>2024</a:t>
            </a:r>
            <a:r>
              <a:rPr lang="en-US" sz="1600" i="1" dirty="0">
                <a:solidFill>
                  <a:srgbClr val="212121"/>
                </a:solidFill>
                <a:effectLst/>
                <a:ea typeface="Calibri" panose="020F0502020204030204" pitchFamily="34" charset="0"/>
              </a:rPr>
              <a:t>)</a:t>
            </a:r>
            <a:endParaRPr lang="el-GR" sz="1600" i="1" dirty="0">
              <a:effectLst/>
              <a:ea typeface="Calibri" panose="020F0502020204030204" pitchFamily="34" charset="0"/>
              <a:cs typeface="Times New Roman" panose="02020603050405020304" pitchFamily="18" charset="0"/>
            </a:endParaRPr>
          </a:p>
        </p:txBody>
      </p:sp>
      <p:graphicFrame>
        <p:nvGraphicFramePr>
          <p:cNvPr id="9" name="Διάγραμμα 8">
            <a:extLst>
              <a:ext uri="{FF2B5EF4-FFF2-40B4-BE49-F238E27FC236}">
                <a16:creationId xmlns:a16="http://schemas.microsoft.com/office/drawing/2014/main" id="{19409E75-8AF7-417E-A9BB-3C37480FA13E}"/>
              </a:ext>
            </a:extLst>
          </p:cNvPr>
          <p:cNvGraphicFramePr/>
          <p:nvPr>
            <p:extLst>
              <p:ext uri="{D42A27DB-BD31-4B8C-83A1-F6EECF244321}">
                <p14:modId xmlns:p14="http://schemas.microsoft.com/office/powerpoint/2010/main" val="2395291835"/>
              </p:ext>
            </p:extLst>
          </p:nvPr>
        </p:nvGraphicFramePr>
        <p:xfrm>
          <a:off x="5133109" y="976745"/>
          <a:ext cx="6763359" cy="46135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Εικόνα 10"/>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618137" y="6370219"/>
            <a:ext cx="1425895" cy="399250"/>
          </a:xfrm>
          <a:prstGeom prst="rect">
            <a:avLst/>
          </a:prstGeom>
        </p:spPr>
      </p:pic>
    </p:spTree>
    <p:extLst>
      <p:ext uri="{BB962C8B-B14F-4D97-AF65-F5344CB8AC3E}">
        <p14:creationId xmlns:p14="http://schemas.microsoft.com/office/powerpoint/2010/main" val="49771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3" name="Εικόνα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28400" y="5820261"/>
            <a:ext cx="721355" cy="626522"/>
          </a:xfrm>
          <a:prstGeom prst="rect">
            <a:avLst/>
          </a:prstGeom>
        </p:spPr>
      </p:pic>
      <p:sp>
        <p:nvSpPr>
          <p:cNvPr id="7" name="TextBox 6">
            <a:extLst>
              <a:ext uri="{FF2B5EF4-FFF2-40B4-BE49-F238E27FC236}">
                <a16:creationId xmlns:a16="http://schemas.microsoft.com/office/drawing/2014/main" id="{5DD2FE36-DB62-4E09-8D08-236B587E01A8}"/>
              </a:ext>
            </a:extLst>
          </p:cNvPr>
          <p:cNvSpPr txBox="1"/>
          <p:nvPr/>
        </p:nvSpPr>
        <p:spPr>
          <a:xfrm>
            <a:off x="4116196" y="1043026"/>
            <a:ext cx="7893419" cy="4771947"/>
          </a:xfrm>
          <a:prstGeom prst="rect">
            <a:avLst/>
          </a:prstGeom>
          <a:noFill/>
        </p:spPr>
        <p:txBody>
          <a:bodyPr wrap="square">
            <a:spAutoFit/>
          </a:bodyPr>
          <a:lstStyle/>
          <a:p>
            <a:pPr marL="105410" indent="-285750" algn="just">
              <a:lnSpc>
                <a:spcPct val="107000"/>
              </a:lnSpc>
              <a:spcAft>
                <a:spcPts val="800"/>
              </a:spcAft>
              <a:buFont typeface="Wingdings" panose="05000000000000000000" pitchFamily="2" charset="2"/>
              <a:buChar char="q"/>
            </a:pPr>
            <a:r>
              <a:rPr lang="el-GR" b="1" dirty="0">
                <a:latin typeface="Calibri" panose="020F0502020204030204" pitchFamily="34" charset="0"/>
                <a:ea typeface="Calibri" panose="020F0502020204030204" pitchFamily="34" charset="0"/>
                <a:cs typeface="Times New Roman" panose="02020603050405020304" pitchFamily="18" charset="0"/>
              </a:rPr>
              <a:t>Ατομικοί: </a:t>
            </a:r>
            <a:r>
              <a:rPr lang="el-GR" dirty="0">
                <a:latin typeface="Calibri" panose="020F0502020204030204" pitchFamily="34" charset="0"/>
                <a:ea typeface="Calibri" panose="020F0502020204030204" pitchFamily="34" charset="0"/>
                <a:cs typeface="Times New Roman" panose="02020603050405020304" pitchFamily="18" charset="0"/>
              </a:rPr>
              <a:t>Ι</a:t>
            </a:r>
            <a:r>
              <a:rPr lang="el-GR" dirty="0">
                <a:effectLst/>
                <a:latin typeface="Calibri" panose="020F0502020204030204" pitchFamily="34" charset="0"/>
                <a:ea typeface="Calibri" panose="020F0502020204030204" pitchFamily="34" charset="0"/>
                <a:cs typeface="Times New Roman" panose="02020603050405020304" pitchFamily="18" charset="0"/>
              </a:rPr>
              <a:t>διοσυγκρασία του/της μαθητή/</a:t>
            </a:r>
            <a:r>
              <a:rPr lang="el-GR" dirty="0" err="1">
                <a:effectLst/>
                <a:latin typeface="Calibri" panose="020F0502020204030204" pitchFamily="34" charset="0"/>
                <a:ea typeface="Calibri" panose="020F0502020204030204" pitchFamily="34" charset="0"/>
                <a:cs typeface="Times New Roman" panose="02020603050405020304" pitchFamily="18" charset="0"/>
              </a:rPr>
              <a:t>τριας</a:t>
            </a:r>
            <a:r>
              <a:rPr lang="el-GR" dirty="0">
                <a:latin typeface="Calibri" panose="020F0502020204030204" pitchFamily="34" charset="0"/>
                <a:ea typeface="Calibri" panose="020F0502020204030204" pitchFamily="34" charset="0"/>
                <a:cs typeface="Times New Roman" panose="02020603050405020304" pitchFamily="18" charset="0"/>
              </a:rPr>
              <a:t>, απαισιόδοξα συναισθήματα</a:t>
            </a:r>
            <a:r>
              <a:rPr lang="en-US"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αυτοεκτίμηση, στρατηγικές για την αντιμετώπιση των προκλήσεων (αποφυγής ή «μάχης»; Κοινωνικές δεξιότητες</a:t>
            </a:r>
          </a:p>
          <a:p>
            <a:pPr marL="105410" indent="-285750" algn="just">
              <a:lnSpc>
                <a:spcPct val="107000"/>
              </a:lnSpc>
              <a:spcAft>
                <a:spcPts val="800"/>
              </a:spcAft>
              <a:buFont typeface="Wingdings" panose="05000000000000000000" pitchFamily="2" charset="2"/>
              <a:buChar char="q"/>
            </a:pPr>
            <a:r>
              <a:rPr lang="el-GR" b="1" dirty="0">
                <a:latin typeface="Calibri" panose="020F0502020204030204" pitchFamily="34" charset="0"/>
                <a:ea typeface="Calibri" panose="020F0502020204030204" pitchFamily="34" charset="0"/>
                <a:cs typeface="Times New Roman" panose="02020603050405020304" pitchFamily="18" charset="0"/>
              </a:rPr>
              <a:t>Οικογενειακοί: </a:t>
            </a:r>
            <a:r>
              <a:rPr lang="el-GR" sz="1800" dirty="0">
                <a:latin typeface="Calibri" panose="020F0502020204030204" pitchFamily="34" charset="0"/>
                <a:ea typeface="Calibri" panose="020F0502020204030204" pitchFamily="34" charset="0"/>
                <a:cs typeface="Times New Roman" panose="02020603050405020304" pitchFamily="18" charset="0"/>
              </a:rPr>
              <a:t>Συνοχή οικογένειας, γονεϊκός έλεγχος (υπερβολική αυστηρότητα ή ελαστικότητα, χρήση βίας, κ.ά.), σχέσεις παιδιού-γονέων</a:t>
            </a: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b="1" dirty="0">
                <a:latin typeface="Calibri" panose="020F0502020204030204" pitchFamily="34" charset="0"/>
                <a:ea typeface="Calibri" panose="020F0502020204030204" pitchFamily="34" charset="0"/>
                <a:cs typeface="Times New Roman" panose="02020603050405020304" pitchFamily="18" charset="0"/>
              </a:rPr>
              <a:t>Κοινωνικοί:</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sz="1800" dirty="0">
                <a:ea typeface="Calibri" panose="020F0502020204030204" pitchFamily="34" charset="0"/>
                <a:cs typeface="Times New Roman" panose="02020603050405020304" pitchFamily="18" charset="0"/>
              </a:rPr>
              <a:t>Ο ρόλος της ηλικίας και η ένταξη σε ομάδες συνομηλίκων – παιδιά στο περιθώριο, οι </a:t>
            </a:r>
            <a:r>
              <a:rPr lang="el-GR" sz="1800" dirty="0" err="1">
                <a:ea typeface="Calibri" panose="020F0502020204030204" pitchFamily="34" charset="0"/>
                <a:cs typeface="Times New Roman" panose="02020603050405020304" pitchFamily="18" charset="0"/>
              </a:rPr>
              <a:t>ενδο</a:t>
            </a:r>
            <a:r>
              <a:rPr lang="el-GR" sz="1800" dirty="0">
                <a:ea typeface="Calibri" panose="020F0502020204030204" pitchFamily="34" charset="0"/>
                <a:cs typeface="Times New Roman" panose="02020603050405020304" pitchFamily="18" charset="0"/>
              </a:rPr>
              <a:t>-ομαδικές νόρμες, το κοινωνικό συγκείμενο, κοινωνικές στάσεις, προβολή της βίας από ΜΜΕ, το διαδίκτυο</a:t>
            </a: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10541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lang="el-GR" b="1" dirty="0">
                <a:latin typeface="Calibri" panose="020F0502020204030204" pitchFamily="34" charset="0"/>
                <a:ea typeface="Calibri" panose="020F0502020204030204" pitchFamily="34" charset="0"/>
                <a:cs typeface="Times New Roman" panose="02020603050405020304" pitchFamily="18" charset="0"/>
              </a:rPr>
              <a:t>Σχολικοί:</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Οι αντιλήψεις των μαθητών/τριών για τις σχέσεις εκπαιδευτικών–μαθητών και για την ικανότητα των εκπαιδευτικών τους να επιλύουν περιστατικά Ε.ΒΙ.Ε.</a:t>
            </a:r>
            <a:r>
              <a:rPr lang="el-G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η ύπαρξη</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συμπεριληπτικής κουλτούρας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Κλίμα σχολείου – τάξης</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l-GR"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ασφάλεια, αίσθημα του «</a:t>
            </a:r>
            <a:r>
              <a:rPr kumimoji="0" lang="el-GR"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ανήκειν</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lang="el-GR" sz="2000" dirty="0">
                <a:solidFill>
                  <a:srgbClr val="000000"/>
                </a:solidFill>
                <a:latin typeface="Times New Roman" panose="02020603050405020304" pitchFamily="18" charset="0"/>
              </a:rPr>
              <a:t>, </a:t>
            </a:r>
            <a:r>
              <a:rPr lang="el-GR" sz="2000" dirty="0">
                <a:solidFill>
                  <a:srgbClr val="000000"/>
                </a:solidFill>
                <a:highlight>
                  <a:srgbClr val="FBFBFB"/>
                </a:highlight>
                <a:latin typeface="Times New Roman" panose="02020603050405020304" pitchFamily="18" charset="0"/>
              </a:rPr>
              <a:t>χ</a:t>
            </a:r>
            <a:r>
              <a:rPr kumimoji="0" lang="el-GR" sz="2000" b="0" i="0" u="none" strike="noStrike" kern="1200" cap="none" spc="0" normalizeH="0" baseline="0" noProof="0" dirty="0" err="1">
                <a:ln>
                  <a:noFill/>
                </a:ln>
                <a:solidFill>
                  <a:srgbClr val="000000"/>
                </a:solidFill>
                <a:effectLst/>
                <a:highlight>
                  <a:srgbClr val="FBFBFB"/>
                </a:highlight>
                <a:uLnTx/>
                <a:uFillTx/>
                <a:latin typeface="Times New Roman" panose="02020603050405020304" pitchFamily="18" charset="0"/>
                <a:ea typeface="+mn-ea"/>
                <a:cs typeface="+mn-cs"/>
              </a:rPr>
              <a:t>ωροταξικά</a:t>
            </a:r>
            <a:r>
              <a:rPr kumimoji="0" lang="el-GR" sz="2000" b="0" i="0" u="none" strike="noStrike" kern="1200" cap="none" spc="0" normalizeH="0" baseline="0" noProof="0" dirty="0">
                <a:ln>
                  <a:noFill/>
                </a:ln>
                <a:solidFill>
                  <a:srgbClr val="000000"/>
                </a:solidFill>
                <a:effectLst/>
                <a:highlight>
                  <a:srgbClr val="FBFBFB"/>
                </a:highlight>
                <a:uLnTx/>
                <a:uFillTx/>
                <a:latin typeface="Times New Roman" panose="02020603050405020304" pitchFamily="18" charset="0"/>
                <a:ea typeface="+mn-ea"/>
                <a:cs typeface="+mn-cs"/>
              </a:rPr>
              <a:t> χαρακτηριστικά, ανεπαρκής εποπτεία κ.ά</a:t>
            </a:r>
            <a:r>
              <a:rPr kumimoji="0" lang="el-GR" sz="1600" b="0" i="0" u="none" strike="noStrike" kern="1200" cap="none" spc="0" normalizeH="0" baseline="0" noProof="0" dirty="0">
                <a:ln>
                  <a:noFill/>
                </a:ln>
                <a:solidFill>
                  <a:srgbClr val="000000"/>
                </a:solidFill>
                <a:effectLst/>
                <a:highlight>
                  <a:srgbClr val="FBFBFB"/>
                </a:highlight>
                <a:uLnTx/>
                <a:uFillTx/>
                <a:latin typeface="Times New Roman" panose="02020603050405020304" pitchFamily="18" charset="0"/>
                <a:ea typeface="+mn-ea"/>
                <a:cs typeface="+mn-cs"/>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l-GR" sz="16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l-GR" sz="1600" i="1" dirty="0">
                <a:effectLst/>
                <a:ea typeface="Calibri" panose="020F0502020204030204" pitchFamily="34" charset="0"/>
                <a:cs typeface="Times New Roman" panose="02020603050405020304" pitchFamily="18" charset="0"/>
              </a:rPr>
              <a:t>Αντωνίου και </a:t>
            </a:r>
            <a:r>
              <a:rPr lang="el-GR" sz="1600" i="1" dirty="0">
                <a:effectLst/>
                <a:highlight>
                  <a:srgbClr val="FBFBFB"/>
                </a:highlight>
                <a:ea typeface="Calibri" panose="020F0502020204030204" pitchFamily="34" charset="0"/>
                <a:cs typeface="Times New Roman" panose="02020603050405020304" pitchFamily="18" charset="0"/>
              </a:rPr>
              <a:t>συν.</a:t>
            </a:r>
            <a:r>
              <a:rPr lang="en-US" sz="1600" i="1" dirty="0">
                <a:solidFill>
                  <a:srgbClr val="212121"/>
                </a:solidFill>
                <a:effectLst/>
                <a:highlight>
                  <a:srgbClr val="FBFBFB"/>
                </a:highlight>
                <a:ea typeface="Calibri" panose="020F0502020204030204" pitchFamily="34" charset="0"/>
              </a:rPr>
              <a:t>, 2024; </a:t>
            </a:r>
            <a:r>
              <a:rPr lang="en-US" sz="16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Qiu</a:t>
            </a:r>
            <a:r>
              <a:rPr lang="el-GR" sz="16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al., 2024; </a:t>
            </a:r>
            <a:r>
              <a:rPr lang="en-US" sz="16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Johansson, 2023</a:t>
            </a:r>
            <a:r>
              <a:rPr lang="en-US" sz="16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6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schoolboy being bullied by classmates in school corridor with blurred frightened schoolgirls on">
            <a:extLst>
              <a:ext uri="{FF2B5EF4-FFF2-40B4-BE49-F238E27FC236}">
                <a16:creationId xmlns:a16="http://schemas.microsoft.com/office/drawing/2014/main" id="{587DACA1-0E2A-4D86-A048-76A413F3065F}"/>
              </a:ext>
            </a:extLst>
          </p:cNvPr>
          <p:cNvPicPr>
            <a:picLocks noGrp="1" noChangeAspect="1" noChangeArrowheads="1"/>
          </p:cNvPicPr>
          <p:nvPr>
            <p:ph type="pic" sz="quarter" idx="10"/>
          </p:nvPr>
        </p:nvPicPr>
        <p:blipFill>
          <a:blip r:embed="rId5" cstate="screen">
            <a:extLst>
              <a:ext uri="{28A0092B-C50C-407E-A947-70E740481C1C}">
                <a14:useLocalDpi xmlns:a14="http://schemas.microsoft.com/office/drawing/2010/main" val="0"/>
              </a:ext>
            </a:extLst>
          </a:blip>
          <a:srcRect/>
          <a:stretch>
            <a:fillRect/>
          </a:stretch>
        </p:blipFill>
        <p:spPr bwMode="auto">
          <a:xfrm>
            <a:off x="-15475" y="0"/>
            <a:ext cx="395343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A9BC4AEB-667B-42FF-A2F6-264AF7CF90D1}"/>
              </a:ext>
            </a:extLst>
          </p:cNvPr>
          <p:cNvSpPr txBox="1"/>
          <p:nvPr/>
        </p:nvSpPr>
        <p:spPr>
          <a:xfrm>
            <a:off x="4747526" y="65157"/>
            <a:ext cx="7444474" cy="707886"/>
          </a:xfrm>
          <a:prstGeom prst="rect">
            <a:avLst/>
          </a:prstGeom>
          <a:noFill/>
        </p:spPr>
        <p:txBody>
          <a:bodyPr wrap="none" rtlCol="0">
            <a:spAutoFit/>
          </a:bodyPr>
          <a:lstStyle/>
          <a:p>
            <a:pPr algn="ctr"/>
            <a:r>
              <a:rPr lang="el-GR" sz="2000" spc="300" dirty="0">
                <a:latin typeface="Lato Heavy" panose="020F0502020204030203" pitchFamily="34" charset="0"/>
                <a:ea typeface="Lato Heavy" panose="020F0502020204030203" pitchFamily="34" charset="0"/>
                <a:cs typeface="Lato Heavy" panose="020F0502020204030203" pitchFamily="34" charset="0"/>
              </a:rPr>
              <a:t>Παράγοντες Κινδύνου και Προστατευτικοί</a:t>
            </a:r>
          </a:p>
          <a:p>
            <a:pPr algn="ctr"/>
            <a:r>
              <a:rPr lang="el-GR" sz="2000" spc="300" dirty="0">
                <a:latin typeface="Lato Heavy" panose="020F0502020204030203" pitchFamily="34" charset="0"/>
                <a:ea typeface="Lato Heavy" panose="020F0502020204030203" pitchFamily="34" charset="0"/>
                <a:cs typeface="Lato Heavy" panose="020F0502020204030203" pitchFamily="34" charset="0"/>
              </a:rPr>
              <a:t>Παράγοντες για εμπλοκή  σε περιστατικά Ε.ΒΙ.Ε.</a:t>
            </a:r>
            <a:endParaRPr lang="id-ID" sz="2000" spc="3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11" name="Εικόνα 10">
            <a:extLst>
              <a:ext uri="{FF2B5EF4-FFF2-40B4-BE49-F238E27FC236}">
                <a16:creationId xmlns:a16="http://schemas.microsoft.com/office/drawing/2014/main" id="{381ED3D0-1A37-4618-9060-1EC47D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3" y="5908731"/>
            <a:ext cx="1697214" cy="449460"/>
          </a:xfrm>
          <a:prstGeom prst="rect">
            <a:avLst/>
          </a:prstGeom>
          <a:effectLst/>
        </p:spPr>
      </p:pic>
      <p:pic>
        <p:nvPicPr>
          <p:cNvPr id="12" name="Εικόνα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203901" y="5958941"/>
            <a:ext cx="1425895" cy="399250"/>
          </a:xfrm>
          <a:prstGeom prst="rect">
            <a:avLst/>
          </a:prstGeom>
        </p:spPr>
      </p:pic>
    </p:spTree>
    <p:extLst>
      <p:ext uri="{BB962C8B-B14F-4D97-AF65-F5344CB8AC3E}">
        <p14:creationId xmlns:p14="http://schemas.microsoft.com/office/powerpoint/2010/main" val="76465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8" y="218051"/>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506895" y="836083"/>
            <a:ext cx="7171162" cy="803081"/>
            <a:chOff x="506895" y="1029671"/>
            <a:chExt cx="7171162" cy="874597"/>
          </a:xfrm>
        </p:grpSpPr>
        <p:sp>
          <p:nvSpPr>
            <p:cNvPr id="10" name="Rectangle 9"/>
            <p:cNvSpPr/>
            <p:nvPr/>
          </p:nvSpPr>
          <p:spPr>
            <a:xfrm>
              <a:off x="506895" y="1029671"/>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633659" y="1110398"/>
              <a:ext cx="6917634"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bg1"/>
                  </a:solidFill>
                </a:rPr>
                <a:t>Μελέτη Περίπτωσης: Προστατευτικοί Παράγοντες</a:t>
              </a:r>
            </a:p>
          </p:txBody>
        </p:sp>
      </p:grpSp>
      <p:pic>
        <p:nvPicPr>
          <p:cNvPr id="14" name="Θέση εικόνας 11">
            <a:extLst>
              <a:ext uri="{FF2B5EF4-FFF2-40B4-BE49-F238E27FC236}">
                <a16:creationId xmlns:a16="http://schemas.microsoft.com/office/drawing/2014/main" id="{DFC55EDB-226D-4970-89BA-388DB68AA6A9}"/>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7767917" y="0"/>
            <a:ext cx="4424083" cy="6858000"/>
          </a:xfrm>
          <a:prstGeom prst="rect">
            <a:avLst/>
          </a:prstGeom>
        </p:spPr>
      </p:pic>
      <p:sp>
        <p:nvSpPr>
          <p:cNvPr id="16" name="TextBox 15">
            <a:extLst>
              <a:ext uri="{FF2B5EF4-FFF2-40B4-BE49-F238E27FC236}">
                <a16:creationId xmlns:a16="http://schemas.microsoft.com/office/drawing/2014/main" id="{4F88E568-F13C-4C7F-AFF1-50CE70D3F9EE}"/>
              </a:ext>
            </a:extLst>
          </p:cNvPr>
          <p:cNvSpPr txBox="1"/>
          <p:nvPr/>
        </p:nvSpPr>
        <p:spPr>
          <a:xfrm>
            <a:off x="190834" y="1656253"/>
            <a:ext cx="7360459" cy="4616648"/>
          </a:xfrm>
          <a:prstGeom prst="rect">
            <a:avLst/>
          </a:prstGeom>
          <a:noFill/>
        </p:spPr>
        <p:txBody>
          <a:bodyPr wrap="square">
            <a:spAutoFit/>
          </a:bodyPr>
          <a:lstStyle/>
          <a:p>
            <a:pPr algn="just"/>
            <a:endParaRPr lang="el-GR" b="0" i="0" u="none" strike="noStrike" baseline="0" dirty="0">
              <a:latin typeface="AdvTT5843c571"/>
            </a:endParaRPr>
          </a:p>
          <a:p>
            <a:pPr algn="just"/>
            <a:r>
              <a:rPr lang="el-GR" sz="1600" b="0" i="0" u="none" strike="noStrike" baseline="0" dirty="0">
                <a:latin typeface="AdvTT5843c571"/>
              </a:rPr>
              <a:t>Η Μαρία είναι ένα 13χρονο κορίτσι πολύ «κλειστό» που φαίνεται να μην έχει καταφέρει να κάνει φιλίες στο Γυμνάσιο, ενώ συχνά πέφτει θύμα χλευαστικών σχολίων για το μέγεθος και το πάχος των φακών στα γυαλιά της.</a:t>
            </a:r>
          </a:p>
          <a:p>
            <a:pPr algn="just"/>
            <a:r>
              <a:rPr lang="el-GR" sz="1600" dirty="0">
                <a:latin typeface="AdvTT5843c571"/>
              </a:rPr>
              <a:t>Η Μαρία </a:t>
            </a:r>
            <a:r>
              <a:rPr lang="el-GR" sz="1600" b="0" i="0" u="none" strike="noStrike" baseline="0" dirty="0">
                <a:latin typeface="AdvTT5843c571"/>
              </a:rPr>
              <a:t>έχει </a:t>
            </a:r>
            <a:r>
              <a:rPr lang="el-GR" sz="1600" dirty="0">
                <a:latin typeface="AdvTT5843c571"/>
              </a:rPr>
              <a:t>ιδιαίτερες ικανότητες</a:t>
            </a:r>
            <a:r>
              <a:rPr lang="el-GR" sz="1600" b="0" i="0" u="none" strike="noStrike" baseline="0" dirty="0">
                <a:latin typeface="AdvTT5843c571"/>
              </a:rPr>
              <a:t> στη Μουσική</a:t>
            </a:r>
            <a:r>
              <a:rPr lang="el-GR" sz="1600" dirty="0">
                <a:latin typeface="AdvTT5843c571"/>
              </a:rPr>
              <a:t>. Παρόλα αυτά σ</a:t>
            </a:r>
            <a:r>
              <a:rPr lang="el-GR" sz="1600" b="0" i="0" u="none" strike="noStrike" baseline="0" dirty="0">
                <a:latin typeface="AdvTT5843c571"/>
              </a:rPr>
              <a:t>το σχολείο της, στην ώρα του μαθήματος Μουσικής, η τάξη κάνει φασαρία και ενοχλεί, με αποτέλεσμα να χάνεται η ώρα με παρατηρήσεις. Η καθηγήτριά της δεν γνωρίζει καν ότι η Μαρία παίζει βιολί στη συμφωνική ορχήστρα νέων της πόλης της, στην</a:t>
            </a:r>
            <a:r>
              <a:rPr lang="el-GR" sz="1600" b="0" i="0" u="none" strike="noStrike" dirty="0">
                <a:latin typeface="AdvTT5843c571"/>
              </a:rPr>
              <a:t> οποία κατάφερε να μπει μετά από πολλή δουλειά</a:t>
            </a:r>
            <a:r>
              <a:rPr lang="el-GR" sz="1600" b="0" i="0" u="none" strike="noStrike" baseline="0" dirty="0">
                <a:latin typeface="AdvTT5843c571"/>
              </a:rPr>
              <a:t>. Από την άλλη, στην τάξη της Μαρίας υπάρχουν πολλά παιδιά που είναι αθλητές και αθλήτριες στον σύλλογο που γειτνιάζει με το σχολείο και το σχολείο έχει πολύ συχνή συμμετοχή σε αθλητικούς αγώνες.  Η Μαρία δεν έχει λάβει ποτέ μέρος στους αγώνες αυτούς, καθώς δεν έχει αθλητικές ικανότητες και δεν την έχουν επιλέξει ποτέ να συμμετάσχει. Η Μαρία σκέφτεται: «Καλύτερα, έτσι κι αλλιώς θα μπορούσα να χτυπήσω στα δάκτυλά μου»! Η Μαρία δεν βλέπει την ώρα κάθε μέρα να σχολάσει και να πάει </a:t>
            </a:r>
            <a:r>
              <a:rPr lang="el-GR" sz="1600" dirty="0">
                <a:latin typeface="AdvTT5843c571"/>
              </a:rPr>
              <a:t>στις πρόβες της ορχήστρας όπου κάνει και πολύ καλή παρέα με κάποια παιδιά.</a:t>
            </a:r>
            <a:endParaRPr lang="el-GR" sz="1600" b="0" i="0" u="none" strike="noStrike" baseline="0" dirty="0">
              <a:latin typeface="AdvTT5843c571"/>
            </a:endParaRPr>
          </a:p>
          <a:p>
            <a:pPr marL="342900" indent="-342900" algn="just">
              <a:buAutoNum type="arabicPeriod"/>
            </a:pPr>
            <a:endParaRPr lang="el-GR" dirty="0">
              <a:latin typeface="AdvTT5843c571"/>
            </a:endParaRPr>
          </a:p>
          <a:p>
            <a:pPr algn="just"/>
            <a:endParaRPr lang="el-GR" b="0" i="0" u="none" strike="noStrike" baseline="0" dirty="0">
              <a:latin typeface="AdvTT5843c571"/>
            </a:endParaRPr>
          </a:p>
        </p:txBody>
      </p:sp>
      <p:sp>
        <p:nvSpPr>
          <p:cNvPr id="15" name="TextBox 14">
            <a:extLst>
              <a:ext uri="{FF2B5EF4-FFF2-40B4-BE49-F238E27FC236}">
                <a16:creationId xmlns:a16="http://schemas.microsoft.com/office/drawing/2014/main" id="{A6FD554D-0146-4D78-8C9A-0ECA10D3A8B9}"/>
              </a:ext>
            </a:extLst>
          </p:cNvPr>
          <p:cNvSpPr txBox="1"/>
          <p:nvPr/>
        </p:nvSpPr>
        <p:spPr>
          <a:xfrm>
            <a:off x="190834" y="5919770"/>
            <a:ext cx="7233695"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dirty="0"/>
              <a:t>Ποια είναι τα στοιχεία που ενδεχομένως να λειτουργούν προστατευτικά για τη Μαρία, ώστε να καταφέρνει να διατηρεί την καλή της διάθεση, παρόλα τα όσα βιώνει στο σχολείο;</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cxnSp>
        <p:nvCxnSpPr>
          <p:cNvPr id="5" name="Ευθεία γραμμή σύνδεσης 4">
            <a:extLst>
              <a:ext uri="{FF2B5EF4-FFF2-40B4-BE49-F238E27FC236}">
                <a16:creationId xmlns:a16="http://schemas.microsoft.com/office/drawing/2014/main" id="{A994C592-253D-4C43-BD36-9838747EFCB4}"/>
              </a:ext>
            </a:extLst>
          </p:cNvPr>
          <p:cNvCxnSpPr>
            <a:cxnSpLocks/>
          </p:cNvCxnSpPr>
          <p:nvPr/>
        </p:nvCxnSpPr>
        <p:spPr>
          <a:xfrm>
            <a:off x="1097280" y="2940148"/>
            <a:ext cx="32355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6D5E3C11-5205-441A-B641-648B24AC8DB8}"/>
              </a:ext>
            </a:extLst>
          </p:cNvPr>
          <p:cNvCxnSpPr>
            <a:cxnSpLocks/>
          </p:cNvCxnSpPr>
          <p:nvPr/>
        </p:nvCxnSpPr>
        <p:spPr>
          <a:xfrm>
            <a:off x="3432517" y="4865077"/>
            <a:ext cx="40855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557FAD6B-13A9-4CCF-A473-A6050DCF90B8}"/>
              </a:ext>
            </a:extLst>
          </p:cNvPr>
          <p:cNvCxnSpPr>
            <a:cxnSpLocks/>
          </p:cNvCxnSpPr>
          <p:nvPr/>
        </p:nvCxnSpPr>
        <p:spPr>
          <a:xfrm>
            <a:off x="317597" y="5427785"/>
            <a:ext cx="35932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a:extLst>
              <a:ext uri="{FF2B5EF4-FFF2-40B4-BE49-F238E27FC236}">
                <a16:creationId xmlns:a16="http://schemas.microsoft.com/office/drawing/2014/main" id="{3A63EDDC-8762-484C-9EF6-832D914FD729}"/>
              </a:ext>
            </a:extLst>
          </p:cNvPr>
          <p:cNvCxnSpPr>
            <a:cxnSpLocks/>
          </p:cNvCxnSpPr>
          <p:nvPr/>
        </p:nvCxnSpPr>
        <p:spPr>
          <a:xfrm>
            <a:off x="317597" y="3709182"/>
            <a:ext cx="72336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0F6EB711-DD03-4294-95CF-05B644F3F6CE}"/>
              </a:ext>
            </a:extLst>
          </p:cNvPr>
          <p:cNvCxnSpPr>
            <a:cxnSpLocks/>
          </p:cNvCxnSpPr>
          <p:nvPr/>
        </p:nvCxnSpPr>
        <p:spPr>
          <a:xfrm>
            <a:off x="317597" y="3906130"/>
            <a:ext cx="16934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a:extLst>
              <a:ext uri="{FF2B5EF4-FFF2-40B4-BE49-F238E27FC236}">
                <a16:creationId xmlns:a16="http://schemas.microsoft.com/office/drawing/2014/main" id="{2D054639-FC46-43F5-BABA-901109BED51E}"/>
              </a:ext>
            </a:extLst>
          </p:cNvPr>
          <p:cNvCxnSpPr>
            <a:cxnSpLocks/>
          </p:cNvCxnSpPr>
          <p:nvPr/>
        </p:nvCxnSpPr>
        <p:spPr>
          <a:xfrm>
            <a:off x="317597" y="5101883"/>
            <a:ext cx="40152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a:extLst>
              <a:ext uri="{FF2B5EF4-FFF2-40B4-BE49-F238E27FC236}">
                <a16:creationId xmlns:a16="http://schemas.microsoft.com/office/drawing/2014/main" id="{DF890416-C28D-4C52-993A-50B97300036B}"/>
              </a:ext>
            </a:extLst>
          </p:cNvPr>
          <p:cNvCxnSpPr/>
          <p:nvPr/>
        </p:nvCxnSpPr>
        <p:spPr>
          <a:xfrm>
            <a:off x="317597" y="5627191"/>
            <a:ext cx="251001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Εικόνα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196813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2" name="Isosceles Triangle 11"/>
          <p:cNvSpPr/>
          <p:nvPr/>
        </p:nvSpPr>
        <p:spPr>
          <a:xfrm rot="10800000">
            <a:off x="8330534" y="2632937"/>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438452" y="3017178"/>
            <a:ext cx="4717135" cy="2246769"/>
          </a:xfrm>
          <a:prstGeom prst="rect">
            <a:avLst/>
          </a:prstGeom>
          <a:noFill/>
        </p:spPr>
        <p:txBody>
          <a:bodyPr wrap="square" rtlCol="0">
            <a:spAutoFit/>
          </a:bodyPr>
          <a:lstStyle/>
          <a:p>
            <a:pPr algn="ctr"/>
            <a:r>
              <a:rPr lang="el-GR" sz="2800" b="1" dirty="0">
                <a:highlight>
                  <a:srgbClr val="FBFBFB"/>
                </a:highlight>
                <a:ea typeface="Lato" panose="020F0502020204030203" pitchFamily="34" charset="0"/>
                <a:cs typeface="Lato" panose="020F0502020204030203" pitchFamily="34" charset="0"/>
              </a:rPr>
              <a:t>Ενότητα 3</a:t>
            </a:r>
            <a:r>
              <a:rPr lang="el-GR" sz="2800" b="1" baseline="30000" dirty="0">
                <a:highlight>
                  <a:srgbClr val="FBFBFB"/>
                </a:highlight>
                <a:ea typeface="Lato" panose="020F0502020204030203" pitchFamily="34" charset="0"/>
                <a:cs typeface="Lato" panose="020F0502020204030203" pitchFamily="34" charset="0"/>
              </a:rPr>
              <a:t>η</a:t>
            </a:r>
            <a:r>
              <a:rPr lang="el-GR" sz="2800" b="1" dirty="0">
                <a:highlight>
                  <a:srgbClr val="FBFBFB"/>
                </a:highlight>
                <a:ea typeface="Lato" panose="020F0502020204030203" pitchFamily="34" charset="0"/>
                <a:cs typeface="Lato" panose="020F0502020204030203" pitchFamily="34" charset="0"/>
              </a:rPr>
              <a:t> </a:t>
            </a:r>
          </a:p>
          <a:p>
            <a:pPr algn="ctr"/>
            <a:endParaRPr lang="el-GR" sz="2800" b="1" dirty="0">
              <a:highlight>
                <a:srgbClr val="FBFBFB"/>
              </a:highlight>
              <a:ea typeface="Lato" panose="020F0502020204030203" pitchFamily="34" charset="0"/>
              <a:cs typeface="Lato" panose="020F0502020204030203" pitchFamily="34" charset="0"/>
            </a:endParaRPr>
          </a:p>
          <a:p>
            <a:pPr algn="ctr"/>
            <a:r>
              <a:rPr lang="el-GR" sz="2800" b="1" i="0" dirty="0">
                <a:solidFill>
                  <a:srgbClr val="000000"/>
                </a:solidFill>
                <a:effectLst/>
                <a:latin typeface="Calibri" panose="020F0502020204030204" pitchFamily="34" charset="0"/>
              </a:rPr>
              <a:t>Ερευνητικά Δεδομένα - Παράγοντες Κινδύνου και Προστατευτικοί Παράγοντες </a:t>
            </a:r>
            <a:endParaRPr lang="id-ID" sz="2800" b="1" dirty="0">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pic>
        <p:nvPicPr>
          <p:cNvPr id="9" name="Εικόνα 8">
            <a:extLst>
              <a:ext uri="{FF2B5EF4-FFF2-40B4-BE49-F238E27FC236}">
                <a16:creationId xmlns:a16="http://schemas.microsoft.com/office/drawing/2014/main" id="{92897974-D30A-4C87-BF9D-5379637CBCA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72765" y="1088047"/>
            <a:ext cx="4717135" cy="1320798"/>
          </a:xfrm>
          <a:prstGeom prst="rect">
            <a:avLst/>
          </a:prstGeom>
        </p:spPr>
      </p:pic>
    </p:spTree>
    <p:extLst>
      <p:ext uri="{BB962C8B-B14F-4D97-AF65-F5344CB8AC3E}">
        <p14:creationId xmlns:p14="http://schemas.microsoft.com/office/powerpoint/2010/main" val="126821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A huddle of school kids looking down at camera, close up">
            <a:extLst>
              <a:ext uri="{FF2B5EF4-FFF2-40B4-BE49-F238E27FC236}">
                <a16:creationId xmlns:a16="http://schemas.microsoft.com/office/drawing/2014/main" id="{E9416463-5A53-4516-AD4B-790A9E87416E}"/>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bwMode="auto">
          <a:xfrm rot="953064">
            <a:off x="8829675" y="1231927"/>
            <a:ext cx="2678397" cy="40692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Back to school. Little school friends develop social skills and support each other.">
            <a:extLst>
              <a:ext uri="{FF2B5EF4-FFF2-40B4-BE49-F238E27FC236}">
                <a16:creationId xmlns:a16="http://schemas.microsoft.com/office/drawing/2014/main" id="{A717CD64-9B11-469E-BC9F-31B211F90514}"/>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rot="20667495">
            <a:off x="917607" y="1776326"/>
            <a:ext cx="3567872" cy="2980472"/>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7598" y="218051"/>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2687542" y="1078390"/>
            <a:ext cx="7171162" cy="803081"/>
            <a:chOff x="2687542" y="1293556"/>
            <a:chExt cx="7171162" cy="874597"/>
          </a:xfrm>
        </p:grpSpPr>
        <p:sp>
          <p:nvSpPr>
            <p:cNvPr id="10" name="Rectangle 9"/>
            <p:cNvSpPr/>
            <p:nvPr/>
          </p:nvSpPr>
          <p:spPr>
            <a:xfrm>
              <a:off x="2687542" y="1293556"/>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2687542" y="1528224"/>
              <a:ext cx="6917634" cy="405264"/>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bg1"/>
                  </a:solidFill>
                </a:rPr>
                <a:t>Μελέτη Περίπτωσης: Προστατευτικοί Παράγοντες</a:t>
              </a:r>
            </a:p>
          </p:txBody>
        </p:sp>
      </p:grpSp>
      <p:pic>
        <p:nvPicPr>
          <p:cNvPr id="3" name="Εικόνα 2">
            <a:extLst>
              <a:ext uri="{FF2B5EF4-FFF2-40B4-BE49-F238E27FC236}">
                <a16:creationId xmlns:a16="http://schemas.microsoft.com/office/drawing/2014/main" id="{9849185D-E01F-4E5C-953B-0A810A31C2B8}"/>
              </a:ext>
            </a:extLst>
          </p:cNvPr>
          <p:cNvPicPr>
            <a:picLocks noChangeAspect="1"/>
          </p:cNvPicPr>
          <p:nvPr/>
        </p:nvPicPr>
        <p:blipFill>
          <a:blip r:embed="rId6"/>
          <a:stretch>
            <a:fillRect/>
          </a:stretch>
        </p:blipFill>
        <p:spPr>
          <a:xfrm>
            <a:off x="0" y="5590039"/>
            <a:ext cx="12013809" cy="670736"/>
          </a:xfrm>
          <a:prstGeom prst="rect">
            <a:avLst/>
          </a:prstGeom>
        </p:spPr>
      </p:pic>
      <p:pic>
        <p:nvPicPr>
          <p:cNvPr id="12" name="Εικόνα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139464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6851" y="496613"/>
            <a:ext cx="10696690" cy="58147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rPr>
              <a:t>Μελέτη Περίπτωσης: Προστατευτικοί Παράγοντες</a:t>
            </a:r>
          </a:p>
          <a:p>
            <a:pPr marL="0" indent="0" algn="ctr">
              <a:buNone/>
              <a:defRPr/>
            </a:pPr>
            <a:endParaRPr lang="el-GR" altLang="en-US" sz="1800" dirty="0"/>
          </a:p>
        </p:txBody>
      </p:sp>
      <p:grpSp>
        <p:nvGrpSpPr>
          <p:cNvPr id="17" name="Ομάδα 16">
            <a:extLst>
              <a:ext uri="{FF2B5EF4-FFF2-40B4-BE49-F238E27FC236}">
                <a16:creationId xmlns:a16="http://schemas.microsoft.com/office/drawing/2014/main" id="{64BE92DE-45AC-4954-8F59-89E8B303BEA5}"/>
              </a:ext>
            </a:extLst>
          </p:cNvPr>
          <p:cNvGrpSpPr/>
          <p:nvPr/>
        </p:nvGrpSpPr>
        <p:grpSpPr>
          <a:xfrm>
            <a:off x="0" y="6250940"/>
            <a:ext cx="12192000" cy="607060"/>
            <a:chOff x="0" y="5831840"/>
            <a:chExt cx="6881735" cy="607060"/>
          </a:xfrm>
        </p:grpSpPr>
        <p:sp>
          <p:nvSpPr>
            <p:cNvPr id="18" name="Rectangle 4">
              <a:extLst>
                <a:ext uri="{FF2B5EF4-FFF2-40B4-BE49-F238E27FC236}">
                  <a16:creationId xmlns:a16="http://schemas.microsoft.com/office/drawing/2014/main" id="{1EC81E96-C784-46E7-96D1-C53A2C2027E0}"/>
                </a:ext>
              </a:extLst>
            </p:cNvPr>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a:extLst>
                <a:ext uri="{FF2B5EF4-FFF2-40B4-BE49-F238E27FC236}">
                  <a16:creationId xmlns:a16="http://schemas.microsoft.com/office/drawing/2014/main" id="{CC517F7A-0918-4C1F-AE1C-828E48D5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58" y="5881104"/>
              <a:ext cx="1542298" cy="479544"/>
            </a:xfrm>
            <a:prstGeom prst="rect">
              <a:avLst/>
            </a:prstGeom>
            <a:effectLst/>
          </p:spPr>
        </p:pic>
      </p:grpSp>
      <p:pic>
        <p:nvPicPr>
          <p:cNvPr id="1028" name="Picture 4" descr="Back to school. Little school friends develop social skills and support each other.">
            <a:extLst>
              <a:ext uri="{FF2B5EF4-FFF2-40B4-BE49-F238E27FC236}">
                <a16:creationId xmlns:a16="http://schemas.microsoft.com/office/drawing/2014/main" id="{1EE722E6-869C-4A78-AF1C-90B7C52948C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rot="20667495">
            <a:off x="1124450" y="1689751"/>
            <a:ext cx="3598202" cy="3005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 huddle of school kids looking down at camera, close up">
            <a:extLst>
              <a:ext uri="{FF2B5EF4-FFF2-40B4-BE49-F238E27FC236}">
                <a16:creationId xmlns:a16="http://schemas.microsoft.com/office/drawing/2014/main" id="{B4397D45-3AE8-4374-98A1-74DBA1BE6D84}"/>
              </a:ext>
            </a:extLst>
          </p:cNvPr>
          <p:cNvPicPr>
            <a:picLocks noGrp="1" noChangeAspect="1" noChangeArrowheads="1"/>
          </p:cNvPicPr>
          <p:nvPr>
            <p:ph type="pic" sz="quarter" idx="10"/>
          </p:nvPr>
        </p:nvPicPr>
        <p:blipFill>
          <a:blip r:embed="rId5" cstate="screen">
            <a:extLst>
              <a:ext uri="{28A0092B-C50C-407E-A947-70E740481C1C}">
                <a14:useLocalDpi xmlns:a14="http://schemas.microsoft.com/office/drawing/2010/main" val="0"/>
              </a:ext>
            </a:extLst>
          </a:blip>
          <a:srcRect/>
          <a:stretch>
            <a:fillRect/>
          </a:stretch>
        </p:blipFill>
        <p:spPr bwMode="auto">
          <a:xfrm rot="953064">
            <a:off x="7550121" y="1076195"/>
            <a:ext cx="2678397" cy="4069268"/>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0AC55CAE-AB84-4FA4-A239-D3288EE64226}"/>
              </a:ext>
            </a:extLst>
          </p:cNvPr>
          <p:cNvPicPr>
            <a:picLocks noChangeAspect="1"/>
          </p:cNvPicPr>
          <p:nvPr/>
        </p:nvPicPr>
        <p:blipFill>
          <a:blip r:embed="rId6"/>
          <a:stretch>
            <a:fillRect/>
          </a:stretch>
        </p:blipFill>
        <p:spPr>
          <a:xfrm>
            <a:off x="1077000" y="5709452"/>
            <a:ext cx="10326541" cy="476316"/>
          </a:xfrm>
          <a:prstGeom prst="rect">
            <a:avLst/>
          </a:prstGeom>
        </p:spPr>
      </p:pic>
      <p:pic>
        <p:nvPicPr>
          <p:cNvPr id="11" name="Εικόνα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289972" y="6340351"/>
            <a:ext cx="1425895" cy="399250"/>
          </a:xfrm>
          <a:prstGeom prst="rect">
            <a:avLst/>
          </a:prstGeom>
        </p:spPr>
      </p:pic>
    </p:spTree>
    <p:extLst>
      <p:ext uri="{BB962C8B-B14F-4D97-AF65-F5344CB8AC3E}">
        <p14:creationId xmlns:p14="http://schemas.microsoft.com/office/powerpoint/2010/main" val="117709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8" y="218051"/>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3175446" y="667052"/>
            <a:ext cx="7171162" cy="803081"/>
            <a:chOff x="2687542" y="1293556"/>
            <a:chExt cx="7171162" cy="874597"/>
          </a:xfrm>
        </p:grpSpPr>
        <p:sp>
          <p:nvSpPr>
            <p:cNvPr id="10" name="Rectangle 9"/>
            <p:cNvSpPr/>
            <p:nvPr/>
          </p:nvSpPr>
          <p:spPr>
            <a:xfrm>
              <a:off x="2687542" y="1293556"/>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2687542" y="1528224"/>
              <a:ext cx="6917634" cy="405264"/>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bg1"/>
                  </a:solidFill>
                </a:rPr>
                <a:t>Μελέτη Περίπτωσης: Προστατευτικοί Παράγοντες</a:t>
              </a:r>
            </a:p>
          </p:txBody>
        </p:sp>
      </p:grpSp>
      <p:pic>
        <p:nvPicPr>
          <p:cNvPr id="3" name="Εικόνα 2">
            <a:extLst>
              <a:ext uri="{FF2B5EF4-FFF2-40B4-BE49-F238E27FC236}">
                <a16:creationId xmlns:a16="http://schemas.microsoft.com/office/drawing/2014/main" id="{9849185D-E01F-4E5C-953B-0A810A31C2B8}"/>
              </a:ext>
            </a:extLst>
          </p:cNvPr>
          <p:cNvPicPr>
            <a:picLocks noChangeAspect="1"/>
          </p:cNvPicPr>
          <p:nvPr/>
        </p:nvPicPr>
        <p:blipFill>
          <a:blip r:embed="rId4"/>
          <a:stretch>
            <a:fillRect/>
          </a:stretch>
        </p:blipFill>
        <p:spPr>
          <a:xfrm>
            <a:off x="0" y="5590039"/>
            <a:ext cx="12013809" cy="670736"/>
          </a:xfrm>
          <a:prstGeom prst="rect">
            <a:avLst/>
          </a:prstGeom>
        </p:spPr>
      </p:pic>
      <p:sp>
        <p:nvSpPr>
          <p:cNvPr id="14" name="TextBox 13">
            <a:extLst>
              <a:ext uri="{FF2B5EF4-FFF2-40B4-BE49-F238E27FC236}">
                <a16:creationId xmlns:a16="http://schemas.microsoft.com/office/drawing/2014/main" id="{16354548-74CD-4FF3-A15E-9C92187336D6}"/>
              </a:ext>
            </a:extLst>
          </p:cNvPr>
          <p:cNvSpPr txBox="1"/>
          <p:nvPr/>
        </p:nvSpPr>
        <p:spPr>
          <a:xfrm>
            <a:off x="500478" y="1804387"/>
            <a:ext cx="10761785" cy="3785652"/>
          </a:xfrm>
          <a:prstGeom prst="rect">
            <a:avLst/>
          </a:prstGeom>
          <a:noFill/>
        </p:spPr>
        <p:txBody>
          <a:bodyPr wrap="square">
            <a:spAutoFit/>
          </a:bodyPr>
          <a:lstStyle/>
          <a:p>
            <a:pPr algn="just"/>
            <a:r>
              <a:rPr lang="el-GR" sz="2400" b="0" i="0" u="none" strike="noStrike" baseline="0" dirty="0">
                <a:latin typeface="Arial" panose="020B0604020202020204" pitchFamily="34" charset="0"/>
                <a:cs typeface="Arial" panose="020B0604020202020204" pitchFamily="34" charset="0"/>
              </a:rPr>
              <a:t>Σχεδιασμός και Περιεχόμενο </a:t>
            </a:r>
            <a:r>
              <a:rPr lang="el-GR" sz="2400" dirty="0">
                <a:latin typeface="Arial" panose="020B0604020202020204" pitchFamily="34" charset="0"/>
                <a:cs typeface="Arial" panose="020B0604020202020204" pitchFamily="34" charset="0"/>
              </a:rPr>
              <a:t>για:</a:t>
            </a:r>
          </a:p>
          <a:p>
            <a:pPr algn="just"/>
            <a:endParaRPr lang="el-GR" sz="2400" b="0" i="0" u="none" strike="noStrike" baseline="0" dirty="0">
              <a:latin typeface="AdvTT5843c571"/>
            </a:endParaRPr>
          </a:p>
          <a:p>
            <a:pPr marL="285750" indent="-285750" algn="just">
              <a:buFont typeface="Wingdings" panose="05000000000000000000" pitchFamily="2" charset="2"/>
              <a:buChar char="ü"/>
            </a:pPr>
            <a:r>
              <a:rPr lang="el-GR" sz="2400" dirty="0">
                <a:latin typeface="AdvTT5843c571"/>
              </a:rPr>
              <a:t>Ευκαιρίες ανάδειξης των ικανοτήτων – ενίσχυση αυτοπεποίθησης</a:t>
            </a:r>
          </a:p>
          <a:p>
            <a:pPr marL="285750" indent="-285750" algn="just">
              <a:buFont typeface="Wingdings" panose="05000000000000000000" pitchFamily="2" charset="2"/>
              <a:buChar char="ü"/>
            </a:pPr>
            <a:r>
              <a:rPr lang="el-GR" sz="2400" dirty="0">
                <a:latin typeface="AdvTT5843c571"/>
              </a:rPr>
              <a:t>Η</a:t>
            </a:r>
            <a:r>
              <a:rPr lang="el-GR" sz="2400" b="0" i="0" u="none" strike="noStrike" baseline="0" dirty="0">
                <a:latin typeface="AdvTT5843c571"/>
              </a:rPr>
              <a:t> συμμετοχή σε </a:t>
            </a:r>
            <a:r>
              <a:rPr lang="el-GR" sz="2400" dirty="0">
                <a:latin typeface="AdvTT5843c571"/>
              </a:rPr>
              <a:t>πολλαπλές</a:t>
            </a:r>
            <a:r>
              <a:rPr lang="el-GR" sz="2400" b="0" i="0" u="none" strike="noStrike" baseline="0" dirty="0">
                <a:latin typeface="AdvTT5843c571"/>
              </a:rPr>
              <a:t> ομάδες/ομίλους </a:t>
            </a:r>
            <a:r>
              <a:rPr lang="el-GR" sz="2400" dirty="0">
                <a:latin typeface="AdvTT5843c571"/>
              </a:rPr>
              <a:t>και συνεργασίες με την παρουσία των εκπαιδευτικών - </a:t>
            </a:r>
            <a:r>
              <a:rPr lang="el-GR" sz="2400" b="0" i="0" u="none" strike="noStrike" baseline="0" dirty="0">
                <a:latin typeface="AdvTT5843c571"/>
              </a:rPr>
              <a:t>αυξάνονται οι πιθανότητες ύπαρξης υποστηρικτικού δικτύου συνομηλίκων, αλλά και αύξηση του σεβασμού της διαφορετικότητας</a:t>
            </a:r>
          </a:p>
          <a:p>
            <a:pPr marL="285750" indent="-285750" algn="just">
              <a:buFont typeface="Wingdings" panose="05000000000000000000" pitchFamily="2" charset="2"/>
              <a:buChar char="ü"/>
            </a:pPr>
            <a:r>
              <a:rPr lang="el-GR" sz="2400" dirty="0">
                <a:latin typeface="AdvTT5843c571"/>
              </a:rPr>
              <a:t>Δημιουργία χώρων-γωνιών δημιουργικής ενασχόλησης ή/και συνεργασίας π.χ. με μουσικά όργανα, γωνία με επιτραπέζια παιχνίδια, οργανωμένες δραστηριότητες διαλείμματος, δημιουργία και φροντίδα λαχανόκηπου και «υιοθέτησή» από όλες τις τάξεις</a:t>
            </a:r>
            <a:endParaRPr lang="el-GR" sz="2400" b="0" i="0" u="none" strike="noStrike" baseline="0" dirty="0">
              <a:latin typeface="AdvTT5843c571"/>
            </a:endParaRPr>
          </a:p>
        </p:txBody>
      </p:sp>
      <p:pic>
        <p:nvPicPr>
          <p:cNvPr id="5" name="Εικόνα 4">
            <a:extLst>
              <a:ext uri="{FF2B5EF4-FFF2-40B4-BE49-F238E27FC236}">
                <a16:creationId xmlns:a16="http://schemas.microsoft.com/office/drawing/2014/main" id="{231E7B95-7D1D-4B35-BE0B-4980C21D2A4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093080" y="6260775"/>
            <a:ext cx="1801042" cy="504292"/>
          </a:xfrm>
          <a:prstGeom prst="rect">
            <a:avLst/>
          </a:prstGeom>
        </p:spPr>
      </p:pic>
    </p:spTree>
    <p:extLst>
      <p:ext uri="{BB962C8B-B14F-4D97-AF65-F5344CB8AC3E}">
        <p14:creationId xmlns:p14="http://schemas.microsoft.com/office/powerpoint/2010/main" val="29632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sp>
        <p:nvSpPr>
          <p:cNvPr id="11" name="TextBox 10">
            <a:extLst>
              <a:ext uri="{FF2B5EF4-FFF2-40B4-BE49-F238E27FC236}">
                <a16:creationId xmlns:a16="http://schemas.microsoft.com/office/drawing/2014/main" id="{B3BD5676-DB2C-4906-8127-7130A0177E4E}"/>
              </a:ext>
            </a:extLst>
          </p:cNvPr>
          <p:cNvSpPr txBox="1"/>
          <p:nvPr/>
        </p:nvSpPr>
        <p:spPr>
          <a:xfrm>
            <a:off x="5047093" y="20298"/>
            <a:ext cx="6794272" cy="954107"/>
          </a:xfrm>
          <a:prstGeom prst="rect">
            <a:avLst/>
          </a:prstGeom>
          <a:noFill/>
        </p:spPr>
        <p:txBody>
          <a:bodyPr wrap="square" rtlCol="0">
            <a:spAutoFit/>
          </a:bodyPr>
          <a:lstStyle/>
          <a:p>
            <a:pPr algn="ctr"/>
            <a:r>
              <a:rPr lang="el-GR" sz="2800" spc="300" dirty="0">
                <a:latin typeface="Lato Heavy" panose="020F0502020204030203" pitchFamily="34" charset="0"/>
                <a:ea typeface="Lato Heavy" panose="020F0502020204030203" pitchFamily="34" charset="0"/>
                <a:cs typeface="Lato Heavy" panose="020F0502020204030203" pitchFamily="34" charset="0"/>
              </a:rPr>
              <a:t>Οικογενειακοί Παράγοντες</a:t>
            </a: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a:p>
            <a:pPr algn="ct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TextBox 6">
            <a:extLst>
              <a:ext uri="{FF2B5EF4-FFF2-40B4-BE49-F238E27FC236}">
                <a16:creationId xmlns:a16="http://schemas.microsoft.com/office/drawing/2014/main" id="{524BFC7B-0980-4700-9220-622C6C9FF68C}"/>
              </a:ext>
            </a:extLst>
          </p:cNvPr>
          <p:cNvSpPr txBox="1"/>
          <p:nvPr/>
        </p:nvSpPr>
        <p:spPr>
          <a:xfrm>
            <a:off x="5239797" y="657536"/>
            <a:ext cx="6601568" cy="5475986"/>
          </a:xfrm>
          <a:prstGeom prst="rect">
            <a:avLst/>
          </a:prstGeom>
          <a:noFill/>
        </p:spPr>
        <p:txBody>
          <a:bodyPr wrap="square">
            <a:spAutoFit/>
          </a:bodyPr>
          <a:lstStyle/>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Συνοχή οικογένειας - Σχέσεις μεταξύ των γονέων και η γενικότερη επικοινωνία στην οικογένεια</a:t>
            </a: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Πολύ αυστηρές ή ελαστικές ή/και υπερπροστατευτικές μέθοδοι ανατροφής, πρότυπα επιθετικής συμπεριφοράς</a:t>
            </a:r>
            <a:r>
              <a:rPr lang="en-US" sz="2000" dirty="0">
                <a:latin typeface="Calibri" panose="020F0502020204030204" pitchFamily="34" charset="0"/>
                <a:ea typeface="Calibri" panose="020F0502020204030204" pitchFamily="34" charset="0"/>
                <a:cs typeface="Times New Roman" panose="02020603050405020304" pitchFamily="18" charset="0"/>
              </a:rPr>
              <a:t> - </a:t>
            </a:r>
            <a:r>
              <a:rPr lang="el-GR" sz="2000" dirty="0">
                <a:latin typeface="Calibri" panose="020F0502020204030204" pitchFamily="34" charset="0"/>
                <a:ea typeface="Calibri" panose="020F0502020204030204" pitchFamily="34" charset="0"/>
                <a:cs typeface="Times New Roman" panose="02020603050405020304" pitchFamily="18" charset="0"/>
              </a:rPr>
              <a:t>Το </a:t>
            </a:r>
            <a:r>
              <a:rPr lang="el-GR" sz="2000" dirty="0" err="1">
                <a:latin typeface="Calibri" panose="020F0502020204030204" pitchFamily="34" charset="0"/>
                <a:ea typeface="Calibri" panose="020F0502020204030204" pitchFamily="34" charset="0"/>
                <a:cs typeface="Times New Roman" panose="02020603050405020304" pitchFamily="18" charset="0"/>
              </a:rPr>
              <a:t>γονεϊκό</a:t>
            </a:r>
            <a:r>
              <a:rPr lang="el-GR" sz="2000" dirty="0">
                <a:latin typeface="Calibri" panose="020F0502020204030204" pitchFamily="34" charset="0"/>
                <a:ea typeface="Calibri" panose="020F0502020204030204" pitchFamily="34" charset="0"/>
                <a:cs typeface="Times New Roman" panose="02020603050405020304" pitchFamily="18" charset="0"/>
              </a:rPr>
              <a:t> στυλ (αυταρχικό, αδιάφορο </a:t>
            </a:r>
            <a:r>
              <a:rPr lang="en-US" sz="2000" dirty="0">
                <a:latin typeface="Calibri" panose="020F0502020204030204" pitchFamily="34" charset="0"/>
                <a:ea typeface="Calibri" panose="020F0502020204030204" pitchFamily="34" charset="0"/>
                <a:cs typeface="Times New Roman" panose="02020603050405020304" pitchFamily="18" charset="0"/>
              </a:rPr>
              <a:t>vs </a:t>
            </a:r>
            <a:r>
              <a:rPr lang="el-GR" sz="2000" dirty="0">
                <a:latin typeface="Calibri" panose="020F0502020204030204" pitchFamily="34" charset="0"/>
                <a:ea typeface="Calibri" panose="020F0502020204030204" pitchFamily="34" charset="0"/>
                <a:cs typeface="Times New Roman" panose="02020603050405020304" pitchFamily="18" charset="0"/>
              </a:rPr>
              <a:t>δημοκρατικό)</a:t>
            </a:r>
          </a:p>
          <a:p>
            <a:pPr algn="just">
              <a:lnSpc>
                <a:spcPct val="107000"/>
              </a:lnSpc>
              <a:spcAft>
                <a:spcPts val="8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Ο γονεϊκός έλεγχος (υπερβολική αυστηρότητα ή ελαστικότητα, χρήση βίας, κ.ά.)</a:t>
            </a:r>
          </a:p>
          <a:p>
            <a:pPr marL="105410" indent="-285750" algn="just">
              <a:lnSpc>
                <a:spcPct val="107000"/>
              </a:lnSpc>
              <a:spcAft>
                <a:spcPts val="800"/>
              </a:spcAft>
              <a:buFont typeface="Wingdings" panose="05000000000000000000" pitchFamily="2" charset="2"/>
              <a:buChar char="q"/>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Η ποιότητα των σχέσεων και της επικοινωνίας παιδιού – γονέων </a:t>
            </a:r>
          </a:p>
          <a:p>
            <a:pPr algn="r">
              <a:lnSpc>
                <a:spcPct val="107000"/>
              </a:lnSpc>
              <a:spcAft>
                <a:spcPts val="800"/>
              </a:spcAft>
            </a:pPr>
            <a:r>
              <a:rPr lang="el-GR"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l-GR" i="1" dirty="0">
                <a:effectLst/>
                <a:ea typeface="Calibri" panose="020F0502020204030204" pitchFamily="34" charset="0"/>
                <a:cs typeface="Times New Roman" panose="02020603050405020304" pitchFamily="18" charset="0"/>
              </a:rPr>
              <a:t>Αντωνίου και </a:t>
            </a:r>
            <a:r>
              <a:rPr lang="el-GR" i="1" dirty="0">
                <a:effectLst/>
                <a:highlight>
                  <a:srgbClr val="FBFBFB"/>
                </a:highlight>
                <a:ea typeface="Calibri" panose="020F0502020204030204" pitchFamily="34" charset="0"/>
                <a:cs typeface="Times New Roman" panose="02020603050405020304" pitchFamily="18" charset="0"/>
              </a:rPr>
              <a:t>συν.</a:t>
            </a:r>
            <a:r>
              <a:rPr lang="en-US" i="1" dirty="0">
                <a:solidFill>
                  <a:srgbClr val="212121"/>
                </a:solidFill>
                <a:effectLst/>
                <a:highlight>
                  <a:srgbClr val="FBFBFB"/>
                </a:highlight>
                <a:ea typeface="Calibri" panose="020F0502020204030204" pitchFamily="34" charset="0"/>
              </a:rPr>
              <a:t>, 2024; </a:t>
            </a:r>
            <a:r>
              <a:rPr lang="en-US"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Qiu</a:t>
            </a:r>
            <a:r>
              <a:rPr lang="el-GR"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al., 2024; </a:t>
            </a: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Johansson, 2023</a:t>
            </a:r>
            <a:r>
              <a:rPr lang="en-US"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l-GR"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Θέση εικόνας 10" descr="Εικόνα που περιέχει ρουχισμός, άτομο, ανθρώπινο πρόσωπο, τοίχος&#10;&#10;Περιγραφή που δημιουργήθηκε αυτόματα">
            <a:extLst>
              <a:ext uri="{FF2B5EF4-FFF2-40B4-BE49-F238E27FC236}">
                <a16:creationId xmlns:a16="http://schemas.microsoft.com/office/drawing/2014/main" id="{E3F39264-4AB2-4407-8686-0733061B9CFA}"/>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p:blipFill>
        <p:spPr>
          <a:xfrm>
            <a:off x="901700" y="0"/>
            <a:ext cx="3952875" cy="6858000"/>
          </a:xfrm>
          <a:prstGeom prst="rect">
            <a:avLst/>
          </a:prstGeom>
        </p:spPr>
      </p:pic>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40581" y="5988347"/>
            <a:ext cx="1425895" cy="399250"/>
          </a:xfrm>
          <a:prstGeom prst="rect">
            <a:avLst/>
          </a:prstGeom>
        </p:spPr>
      </p:pic>
    </p:spTree>
    <p:extLst>
      <p:ext uri="{BB962C8B-B14F-4D97-AF65-F5344CB8AC3E}">
        <p14:creationId xmlns:p14="http://schemas.microsoft.com/office/powerpoint/2010/main" val="115358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2" name="Θέση εικόνας 11"/>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p:blipFill>
        <p:spPr>
          <a:prstGeom prst="rect">
            <a:avLst/>
          </a:prstGeom>
        </p:spPr>
      </p:pic>
      <p:sp>
        <p:nvSpPr>
          <p:cNvPr id="11" name="TextBox 10">
            <a:extLst>
              <a:ext uri="{FF2B5EF4-FFF2-40B4-BE49-F238E27FC236}">
                <a16:creationId xmlns:a16="http://schemas.microsoft.com/office/drawing/2014/main" id="{B3BD5676-DB2C-4906-8127-7130A0177E4E}"/>
              </a:ext>
            </a:extLst>
          </p:cNvPr>
          <p:cNvSpPr txBox="1"/>
          <p:nvPr/>
        </p:nvSpPr>
        <p:spPr>
          <a:xfrm>
            <a:off x="5837132" y="102751"/>
            <a:ext cx="5018233" cy="523220"/>
          </a:xfrm>
          <a:prstGeom prst="rect">
            <a:avLst/>
          </a:prstGeom>
          <a:noFill/>
        </p:spPr>
        <p:txBody>
          <a:bodyPr wrap="none" rtlCol="0">
            <a:spAutoFit/>
          </a:bodyPr>
          <a:lstStyle/>
          <a:p>
            <a:pPr algn="ctr"/>
            <a:r>
              <a:rPr lang="el-GR" sz="2800" spc="300" dirty="0">
                <a:latin typeface="Lato Heavy" panose="020F0502020204030203" pitchFamily="34" charset="0"/>
                <a:ea typeface="Lato Heavy" panose="020F0502020204030203" pitchFamily="34" charset="0"/>
                <a:cs typeface="Lato Heavy" panose="020F0502020204030203" pitchFamily="34" charset="0"/>
              </a:rPr>
              <a:t>Κοινωνικοί Παράγοντες</a:t>
            </a: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TextBox 6">
            <a:extLst>
              <a:ext uri="{FF2B5EF4-FFF2-40B4-BE49-F238E27FC236}">
                <a16:creationId xmlns:a16="http://schemas.microsoft.com/office/drawing/2014/main" id="{738F5CCE-35BD-4687-BF14-B734C26995F8}"/>
              </a:ext>
            </a:extLst>
          </p:cNvPr>
          <p:cNvSpPr txBox="1"/>
          <p:nvPr/>
        </p:nvSpPr>
        <p:spPr>
          <a:xfrm>
            <a:off x="5025109" y="932355"/>
            <a:ext cx="7054080" cy="3554563"/>
          </a:xfrm>
          <a:prstGeom prst="rect">
            <a:avLst/>
          </a:prstGeom>
          <a:noFill/>
        </p:spPr>
        <p:txBody>
          <a:bodyPr wrap="square">
            <a:spAutoFit/>
          </a:bodyPr>
          <a:lstStyle/>
          <a:p>
            <a:pPr marL="105410" indent="-285750" algn="just">
              <a:lnSpc>
                <a:spcPct val="107000"/>
              </a:lnSpc>
              <a:spcAft>
                <a:spcPts val="800"/>
              </a:spcAft>
              <a:buFont typeface="Wingdings" panose="05000000000000000000" pitchFamily="2" charset="2"/>
              <a:buChar char="q"/>
            </a:pPr>
            <a:r>
              <a:rPr lang="el-GR" sz="2000" dirty="0">
                <a:ea typeface="Calibri" panose="020F0502020204030204" pitchFamily="34" charset="0"/>
                <a:cs typeface="Times New Roman" panose="02020603050405020304" pitchFamily="18" charset="0"/>
              </a:rPr>
              <a:t>Η ποιότητα των σχέσεων με συνομήλικα άτομα</a:t>
            </a:r>
          </a:p>
          <a:p>
            <a:pPr marL="105410" indent="-285750" algn="just">
              <a:lnSpc>
                <a:spcPct val="107000"/>
              </a:lnSpc>
              <a:spcAft>
                <a:spcPts val="800"/>
              </a:spcAft>
              <a:buFont typeface="Wingdings" panose="05000000000000000000" pitchFamily="2" charset="2"/>
              <a:buChar char="q"/>
            </a:pPr>
            <a:r>
              <a:rPr lang="el-GR" sz="2000" dirty="0">
                <a:ea typeface="Calibri" panose="020F0502020204030204" pitchFamily="34" charset="0"/>
                <a:cs typeface="Times New Roman" panose="02020603050405020304" pitchFamily="18" charset="0"/>
              </a:rPr>
              <a:t>Ο ρόλος της ηλικίας και η ένταξη σε ομάδες συνομηλίκων – παιδιά στο περιθώριο </a:t>
            </a:r>
          </a:p>
          <a:p>
            <a:pPr marL="105410" indent="-285750" algn="just">
              <a:lnSpc>
                <a:spcPct val="107000"/>
              </a:lnSpc>
              <a:spcAft>
                <a:spcPts val="800"/>
              </a:spcAft>
              <a:buFont typeface="Wingdings" panose="05000000000000000000" pitchFamily="2" charset="2"/>
              <a:buChar char="q"/>
            </a:pPr>
            <a:r>
              <a:rPr lang="el-GR" sz="2000" dirty="0">
                <a:ea typeface="Calibri" panose="020F0502020204030204" pitchFamily="34" charset="0"/>
                <a:cs typeface="Times New Roman" panose="02020603050405020304" pitchFamily="18" charset="0"/>
              </a:rPr>
              <a:t>Οι </a:t>
            </a:r>
            <a:r>
              <a:rPr lang="el-GR" sz="2000" dirty="0" err="1">
                <a:ea typeface="Calibri" panose="020F0502020204030204" pitchFamily="34" charset="0"/>
                <a:cs typeface="Times New Roman" panose="02020603050405020304" pitchFamily="18" charset="0"/>
              </a:rPr>
              <a:t>ενδο</a:t>
            </a:r>
            <a:r>
              <a:rPr lang="el-GR" sz="2000" dirty="0">
                <a:ea typeface="Calibri" panose="020F0502020204030204" pitchFamily="34" charset="0"/>
                <a:cs typeface="Times New Roman" panose="02020603050405020304" pitchFamily="18" charset="0"/>
              </a:rPr>
              <a:t>-ομαδικές νόρμες</a:t>
            </a:r>
          </a:p>
          <a:p>
            <a:pPr marL="105410" indent="-285750" algn="just">
              <a:lnSpc>
                <a:spcPct val="107000"/>
              </a:lnSpc>
              <a:spcAft>
                <a:spcPts val="800"/>
              </a:spcAft>
              <a:buFont typeface="Wingdings" panose="05000000000000000000" pitchFamily="2" charset="2"/>
              <a:buChar char="q"/>
            </a:pPr>
            <a:r>
              <a:rPr lang="el-GR" sz="2000" dirty="0">
                <a:ea typeface="Calibri" panose="020F0502020204030204" pitchFamily="34" charset="0"/>
                <a:cs typeface="Times New Roman" panose="02020603050405020304" pitchFamily="18" charset="0"/>
              </a:rPr>
              <a:t>Το κοινωνικό συγκείμενο</a:t>
            </a:r>
          </a:p>
          <a:p>
            <a:pPr marL="105410" indent="-285750" algn="just">
              <a:lnSpc>
                <a:spcPct val="107000"/>
              </a:lnSpc>
              <a:spcAft>
                <a:spcPts val="800"/>
              </a:spcAft>
              <a:buFont typeface="Wingdings" panose="05000000000000000000" pitchFamily="2" charset="2"/>
              <a:buChar char="q"/>
            </a:pPr>
            <a:r>
              <a:rPr lang="el-GR" sz="2000" dirty="0">
                <a:ea typeface="Calibri" panose="020F0502020204030204" pitchFamily="34" charset="0"/>
                <a:cs typeface="Times New Roman" panose="02020603050405020304" pitchFamily="18" charset="0"/>
              </a:rPr>
              <a:t>Κοινωνικές στάσεις, προβολή της βίας από ΜΜΕ, το διαδίκτυο, τα ηλεκτρονικά παιχνίδια, χαρακτηριστικά της τοπικής κοινότητας σε σχέση με τη παραβατικότητα</a:t>
            </a:r>
          </a:p>
          <a:p>
            <a:pPr algn="just">
              <a:lnSpc>
                <a:spcPct val="107000"/>
              </a:lnSpc>
              <a:spcAft>
                <a:spcPts val="800"/>
              </a:spcAft>
            </a:pPr>
            <a:endParaRPr lang="el-GR" sz="2000" dirty="0">
              <a:effectLst/>
              <a:ea typeface="Calibri" panose="020F0502020204030204" pitchFamily="34" charset="0"/>
              <a:cs typeface="Times New Roman" panose="02020603050405020304" pitchFamily="18" charset="0"/>
            </a:endParaRPr>
          </a:p>
        </p:txBody>
      </p:sp>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452346" y="5961398"/>
            <a:ext cx="1425895" cy="399250"/>
          </a:xfrm>
          <a:prstGeom prst="rect">
            <a:avLst/>
          </a:prstGeom>
        </p:spPr>
      </p:pic>
    </p:spTree>
    <p:extLst>
      <p:ext uri="{BB962C8B-B14F-4D97-AF65-F5344CB8AC3E}">
        <p14:creationId xmlns:p14="http://schemas.microsoft.com/office/powerpoint/2010/main" val="152578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sp>
        <p:nvSpPr>
          <p:cNvPr id="11" name="TextBox 10">
            <a:extLst>
              <a:ext uri="{FF2B5EF4-FFF2-40B4-BE49-F238E27FC236}">
                <a16:creationId xmlns:a16="http://schemas.microsoft.com/office/drawing/2014/main" id="{B3BD5676-DB2C-4906-8127-7130A0177E4E}"/>
              </a:ext>
            </a:extLst>
          </p:cNvPr>
          <p:cNvSpPr txBox="1"/>
          <p:nvPr/>
        </p:nvSpPr>
        <p:spPr>
          <a:xfrm>
            <a:off x="6266198" y="411217"/>
            <a:ext cx="43393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spc="300" dirty="0">
                <a:latin typeface="Lato Heavy" panose="020F0502020204030203" pitchFamily="34" charset="0"/>
                <a:ea typeface="Lato Heavy" panose="020F0502020204030203" pitchFamily="34" charset="0"/>
                <a:cs typeface="Lato Heavy" panose="020F0502020204030203" pitchFamily="34" charset="0"/>
              </a:rPr>
              <a:t>Σχολικοί Παράγοντες</a:t>
            </a: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TextBox 6">
            <a:extLst>
              <a:ext uri="{FF2B5EF4-FFF2-40B4-BE49-F238E27FC236}">
                <a16:creationId xmlns:a16="http://schemas.microsoft.com/office/drawing/2014/main" id="{E8ED80AF-3201-434A-AD82-C648FB479580}"/>
              </a:ext>
            </a:extLst>
          </p:cNvPr>
          <p:cNvSpPr txBox="1"/>
          <p:nvPr/>
        </p:nvSpPr>
        <p:spPr>
          <a:xfrm>
            <a:off x="4862111" y="1148330"/>
            <a:ext cx="7147504" cy="4252831"/>
          </a:xfrm>
          <a:prstGeom prst="rect">
            <a:avLst/>
          </a:prstGeom>
          <a:noFill/>
        </p:spPr>
        <p:txBody>
          <a:bodyPr wrap="square">
            <a:spAutoFit/>
          </a:bodyPr>
          <a:lstStyle/>
          <a:p>
            <a:pPr marL="105410" indent="-28575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αντιλήψεις των μαθητών/τριών για τ</a:t>
            </a:r>
            <a:r>
              <a:rPr lang="el-GR" sz="2000" dirty="0">
                <a:latin typeface="Calibri" panose="020F0502020204030204" pitchFamily="34" charset="0"/>
                <a:ea typeface="Calibri" panose="020F0502020204030204" pitchFamily="34" charset="0"/>
                <a:cs typeface="Times New Roman" panose="02020603050405020304" pitchFamily="18" charset="0"/>
              </a:rPr>
              <a:t>ις </a:t>
            </a:r>
            <a:r>
              <a:rPr lang="el-GR" sz="2000" dirty="0">
                <a:effectLst/>
                <a:latin typeface="Calibri" panose="020F0502020204030204" pitchFamily="34" charset="0"/>
                <a:ea typeface="Calibri" panose="020F0502020204030204" pitchFamily="34" charset="0"/>
                <a:cs typeface="Times New Roman" panose="02020603050405020304" pitchFamily="18" charset="0"/>
              </a:rPr>
              <a:t>σχέσεις εκπαιδευτικών–μαθητών</a:t>
            </a:r>
          </a:p>
          <a:p>
            <a:pPr marL="105410" indent="-28575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αντιλήψεις των μαθητών/τριών για την </a:t>
            </a:r>
            <a:r>
              <a:rPr lang="el-GR" sz="2000" dirty="0">
                <a:latin typeface="Calibri" panose="020F0502020204030204" pitchFamily="34" charset="0"/>
                <a:ea typeface="Calibri" panose="020F0502020204030204" pitchFamily="34" charset="0"/>
                <a:cs typeface="Times New Roman" panose="02020603050405020304" pitchFamily="18" charset="0"/>
              </a:rPr>
              <a:t>ικανότητα των εκπαιδευτικών τους να επιλύουν περιστατικά Ε.ΒΙ.Ε.</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Η </a:t>
            </a:r>
            <a:r>
              <a:rPr lang="el-GR" sz="2000" dirty="0">
                <a:effectLst/>
                <a:latin typeface="Calibri" panose="020F0502020204030204" pitchFamily="34" charset="0"/>
                <a:ea typeface="Calibri" panose="020F0502020204030204" pitchFamily="34" charset="0"/>
                <a:cs typeface="Times New Roman" panose="02020603050405020304" pitchFamily="18" charset="0"/>
              </a:rPr>
              <a:t>συμπεριληπτική κουλτούρα και προσανατολισμός/φιλοσοφία του σχο</a:t>
            </a:r>
            <a:r>
              <a:rPr lang="el-GR" sz="2000" dirty="0">
                <a:latin typeface="Calibri" panose="020F0502020204030204" pitchFamily="34" charset="0"/>
                <a:ea typeface="Calibri" panose="020F0502020204030204" pitchFamily="34" charset="0"/>
                <a:cs typeface="Times New Roman" panose="02020603050405020304" pitchFamily="18" charset="0"/>
              </a:rPr>
              <a:t>λείου /Δημοκρατικό σχολείο - συμμετοχή των μαθητών/τριών στη λήψη αποφάσεων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b="0" i="0" dirty="0">
                <a:solidFill>
                  <a:srgbClr val="000000"/>
                </a:solidFill>
                <a:effectLst/>
                <a:latin typeface="Times New Roman" panose="02020603050405020304" pitchFamily="18" charset="0"/>
              </a:rPr>
              <a:t>Κλίμα σχολείου – τάξης</a:t>
            </a:r>
            <a:r>
              <a:rPr lang="en-US" sz="2000" b="0" i="0" dirty="0">
                <a:solidFill>
                  <a:srgbClr val="000000"/>
                </a:solidFill>
                <a:effectLst/>
                <a:latin typeface="Times New Roman" panose="02020603050405020304" pitchFamily="18" charset="0"/>
              </a:rPr>
              <a:t> (</a:t>
            </a:r>
            <a:r>
              <a:rPr lang="el-GR" sz="2000" dirty="0">
                <a:solidFill>
                  <a:srgbClr val="000000"/>
                </a:solidFill>
                <a:latin typeface="Times New Roman" panose="02020603050405020304" pitchFamily="18" charset="0"/>
              </a:rPr>
              <a:t>ασφάλεια, «</a:t>
            </a:r>
            <a:r>
              <a:rPr lang="el-GR" sz="2000" dirty="0" err="1">
                <a:solidFill>
                  <a:srgbClr val="000000"/>
                </a:solidFill>
                <a:latin typeface="Times New Roman" panose="02020603050405020304" pitchFamily="18" charset="0"/>
              </a:rPr>
              <a:t>ανήκειν</a:t>
            </a:r>
            <a:r>
              <a:rPr lang="el-GR" sz="2000" dirty="0">
                <a:solidFill>
                  <a:srgbClr val="000000"/>
                </a:solidFill>
                <a:latin typeface="Times New Roman" panose="02020603050405020304" pitchFamily="18" charset="0"/>
              </a:rPr>
              <a:t>»)</a:t>
            </a:r>
            <a:endParaRPr lang="en-US" sz="2000" b="0" i="0" dirty="0">
              <a:solidFill>
                <a:srgbClr val="000000"/>
              </a:solidFill>
              <a:effectLst/>
              <a:latin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b="0" i="0" dirty="0">
                <a:solidFill>
                  <a:srgbClr val="000000"/>
                </a:solidFill>
                <a:effectLst/>
                <a:latin typeface="Times New Roman" panose="02020603050405020304" pitchFamily="18" charset="0"/>
              </a:rPr>
              <a:t>Εσωτερικός κανονισμός λειτουργίας του σχολείου</a:t>
            </a:r>
            <a:endParaRPr lang="en-US" sz="2000" b="0" i="0" dirty="0">
              <a:solidFill>
                <a:srgbClr val="000000"/>
              </a:solidFill>
              <a:effectLst/>
              <a:latin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b="0" i="0" dirty="0">
                <a:solidFill>
                  <a:srgbClr val="000000"/>
                </a:solidFill>
                <a:effectLst/>
                <a:highlight>
                  <a:srgbClr val="FBFBFB"/>
                </a:highlight>
                <a:latin typeface="Times New Roman" panose="02020603050405020304" pitchFamily="18" charset="0"/>
              </a:rPr>
              <a:t>Χωροταξικά χαρακτηριστικά, ανεπαρκής εποπτεία κ.ά</a:t>
            </a:r>
            <a:r>
              <a:rPr lang="el-GR" sz="1600" b="0" i="0" dirty="0">
                <a:solidFill>
                  <a:srgbClr val="000000"/>
                </a:solidFill>
                <a:effectLst/>
                <a:highlight>
                  <a:srgbClr val="FBFBFB"/>
                </a:highlight>
                <a:latin typeface="Times New Roman" panose="02020603050405020304" pitchFamily="18" charset="0"/>
              </a:rPr>
              <a:t>. </a:t>
            </a:r>
            <a:endParaRPr lang="en-US" sz="1600" dirty="0">
              <a:effectLst/>
              <a:highlight>
                <a:srgbClr val="FBFBFB"/>
              </a:highlight>
              <a:latin typeface="Calibri" panose="020F0502020204030204" pitchFamily="34" charset="0"/>
              <a:ea typeface="Calibri" panose="020F0502020204030204" pitchFamily="34" charset="0"/>
              <a:cs typeface="Times New Roman" panose="02020603050405020304" pitchFamily="18" charset="0"/>
            </a:endParaRPr>
          </a:p>
          <a:p>
            <a:pPr indent="-180340" algn="r">
              <a:lnSpc>
                <a:spcPct val="107000"/>
              </a:lnSpc>
              <a:spcAft>
                <a:spcPts val="800"/>
              </a:spcAft>
            </a:pPr>
            <a:r>
              <a:rPr lang="en-US" sz="1600" i="1" dirty="0">
                <a:solidFill>
                  <a:srgbClr val="212121"/>
                </a:solidFill>
                <a:effectLst/>
                <a:ea typeface="Calibri" panose="020F0502020204030204" pitchFamily="34" charset="0"/>
              </a:rPr>
              <a:t>(</a:t>
            </a:r>
            <a:r>
              <a:rPr lang="el-GR" sz="1600" i="1" dirty="0">
                <a:effectLst/>
                <a:ea typeface="Calibri" panose="020F0502020204030204" pitchFamily="34" charset="0"/>
                <a:cs typeface="Times New Roman" panose="02020603050405020304" pitchFamily="18" charset="0"/>
              </a:rPr>
              <a:t>Αντωνίου και </a:t>
            </a:r>
            <a:r>
              <a:rPr lang="el-GR" sz="1600" i="1" dirty="0">
                <a:effectLst/>
                <a:highlight>
                  <a:srgbClr val="FBFBFB"/>
                </a:highlight>
                <a:ea typeface="Calibri" panose="020F0502020204030204" pitchFamily="34" charset="0"/>
                <a:cs typeface="Times New Roman" panose="02020603050405020304" pitchFamily="18" charset="0"/>
              </a:rPr>
              <a:t>συν.</a:t>
            </a:r>
            <a:r>
              <a:rPr lang="en-US" sz="1600" i="1" dirty="0">
                <a:solidFill>
                  <a:srgbClr val="212121"/>
                </a:solidFill>
                <a:effectLst/>
                <a:highlight>
                  <a:srgbClr val="FBFBFB"/>
                </a:highlight>
                <a:ea typeface="Calibri" panose="020F0502020204030204" pitchFamily="34" charset="0"/>
              </a:rPr>
              <a:t>, 2024</a:t>
            </a:r>
            <a:r>
              <a:rPr lang="en-US" sz="1600" i="1" dirty="0">
                <a:solidFill>
                  <a:srgbClr val="212121"/>
                </a:solidFill>
                <a:highlight>
                  <a:srgbClr val="FBFBFB"/>
                </a:highlight>
                <a:ea typeface="Calibri" panose="020F0502020204030204" pitchFamily="34" charset="0"/>
              </a:rPr>
              <a:t>;</a:t>
            </a:r>
            <a:r>
              <a:rPr lang="el-GR" sz="1600" i="1" dirty="0">
                <a:solidFill>
                  <a:srgbClr val="212121"/>
                </a:solidFill>
                <a:effectLst/>
                <a:highlight>
                  <a:srgbClr val="FBFBFB"/>
                </a:highlight>
                <a:ea typeface="Calibri" panose="020F0502020204030204" pitchFamily="34" charset="0"/>
              </a:rPr>
              <a:t> </a:t>
            </a:r>
            <a:r>
              <a:rPr lang="en-US" sz="1600" i="1" dirty="0">
                <a:solidFill>
                  <a:srgbClr val="212121"/>
                </a:solidFill>
                <a:effectLst/>
                <a:highlight>
                  <a:srgbClr val="FBFBFB"/>
                </a:highlight>
                <a:ea typeface="Calibri" panose="020F0502020204030204" pitchFamily="34" charset="0"/>
              </a:rPr>
              <a:t>Qiu</a:t>
            </a:r>
            <a:r>
              <a:rPr lang="el-GR" sz="1600" i="1" dirty="0">
                <a:solidFill>
                  <a:srgbClr val="212121"/>
                </a:solidFill>
                <a:highlight>
                  <a:srgbClr val="FBFBFB"/>
                </a:highlight>
                <a:ea typeface="Calibri" panose="020F0502020204030204" pitchFamily="34" charset="0"/>
              </a:rPr>
              <a:t> </a:t>
            </a:r>
            <a:r>
              <a:rPr lang="en-US" sz="1600" i="1" dirty="0">
                <a:solidFill>
                  <a:srgbClr val="212121"/>
                </a:solidFill>
                <a:highlight>
                  <a:srgbClr val="FBFBFB"/>
                </a:highlight>
                <a:ea typeface="Calibri" panose="020F0502020204030204" pitchFamily="34" charset="0"/>
              </a:rPr>
              <a:t>et al., </a:t>
            </a:r>
            <a:r>
              <a:rPr lang="en-US" sz="1600" i="1" dirty="0">
                <a:solidFill>
                  <a:srgbClr val="212121"/>
                </a:solidFill>
                <a:effectLst/>
                <a:highlight>
                  <a:srgbClr val="FBFBFB"/>
                </a:highlight>
                <a:ea typeface="Calibri" panose="020F0502020204030204" pitchFamily="34" charset="0"/>
              </a:rPr>
              <a:t>2024</a:t>
            </a:r>
            <a:r>
              <a:rPr lang="el-GR" sz="1600" i="1" dirty="0">
                <a:solidFill>
                  <a:srgbClr val="212121"/>
                </a:solidFill>
                <a:effectLst/>
                <a:highlight>
                  <a:srgbClr val="FBFBFB"/>
                </a:highlight>
                <a:ea typeface="Calibri" panose="020F0502020204030204" pitchFamily="34" charset="0"/>
              </a:rPr>
              <a:t>, </a:t>
            </a:r>
            <a:r>
              <a:rPr lang="en-US" sz="1600" i="1" dirty="0">
                <a:solidFill>
                  <a:srgbClr val="212121"/>
                </a:solidFill>
                <a:effectLst/>
                <a:highlight>
                  <a:srgbClr val="FBFBFB"/>
                </a:highlight>
                <a:ea typeface="Calibri" panose="020F0502020204030204" pitchFamily="34" charset="0"/>
              </a:rPr>
              <a:t>Johansson, 2023</a:t>
            </a:r>
            <a:r>
              <a:rPr lang="en-US" sz="1600" i="1" dirty="0">
                <a:solidFill>
                  <a:srgbClr val="212121"/>
                </a:solidFill>
                <a:effectLst/>
                <a:ea typeface="Calibri" panose="020F0502020204030204" pitchFamily="34" charset="0"/>
              </a:rPr>
              <a:t>)</a:t>
            </a:r>
            <a:endParaRPr lang="el-GR" sz="1600" i="1" dirty="0">
              <a:effectLst/>
              <a:ea typeface="Calibri" panose="020F0502020204030204" pitchFamily="34" charset="0"/>
              <a:cs typeface="Times New Roman" panose="02020603050405020304" pitchFamily="18" charset="0"/>
            </a:endParaRPr>
          </a:p>
        </p:txBody>
      </p:sp>
      <p:pic>
        <p:nvPicPr>
          <p:cNvPr id="14" name="Θέση εικόνας 11">
            <a:extLst>
              <a:ext uri="{FF2B5EF4-FFF2-40B4-BE49-F238E27FC236}">
                <a16:creationId xmlns:a16="http://schemas.microsoft.com/office/drawing/2014/main" id="{D6B0BC23-86A5-494A-9E47-45F65503DCD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a:stretch>
            <a:fillRect/>
          </a:stretch>
        </p:blipFill>
        <p:spPr>
          <a:xfrm>
            <a:off x="901700" y="0"/>
            <a:ext cx="3952875" cy="6858000"/>
          </a:xfrm>
          <a:prstGeom prst="rect">
            <a:avLst/>
          </a:prstGeom>
        </p:spPr>
      </p:pic>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704121" y="5961398"/>
            <a:ext cx="1425895" cy="399250"/>
          </a:xfrm>
          <a:prstGeom prst="rect">
            <a:avLst/>
          </a:prstGeom>
        </p:spPr>
      </p:pic>
    </p:spTree>
    <p:extLst>
      <p:ext uri="{BB962C8B-B14F-4D97-AF65-F5344CB8AC3E}">
        <p14:creationId xmlns:p14="http://schemas.microsoft.com/office/powerpoint/2010/main" val="892919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506896" y="1095293"/>
            <a:ext cx="7171162" cy="803081"/>
            <a:chOff x="506896" y="1311964"/>
            <a:chExt cx="7171162" cy="874597"/>
          </a:xfrm>
        </p:grpSpPr>
        <p:sp>
          <p:nvSpPr>
            <p:cNvPr id="10" name="Rectangle 9"/>
            <p:cNvSpPr/>
            <p:nvPr/>
          </p:nvSpPr>
          <p:spPr>
            <a:xfrm>
              <a:off x="506896" y="1311964"/>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633660" y="1311964"/>
              <a:ext cx="6917634"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bg1"/>
                  </a:solidFill>
                </a:rPr>
                <a:t>Αντιμετώπιση καταγγελιών από τους εκπαιδευτικούς </a:t>
              </a:r>
            </a:p>
          </p:txBody>
        </p:sp>
      </p:grpSp>
      <p:sp>
        <p:nvSpPr>
          <p:cNvPr id="16" name="TextBox 15">
            <a:extLst>
              <a:ext uri="{FF2B5EF4-FFF2-40B4-BE49-F238E27FC236}">
                <a16:creationId xmlns:a16="http://schemas.microsoft.com/office/drawing/2014/main" id="{4F88E568-F13C-4C7F-AFF1-50CE70D3F9EE}"/>
              </a:ext>
            </a:extLst>
          </p:cNvPr>
          <p:cNvSpPr txBox="1"/>
          <p:nvPr/>
        </p:nvSpPr>
        <p:spPr>
          <a:xfrm>
            <a:off x="317598" y="2005770"/>
            <a:ext cx="7360459" cy="4684744"/>
          </a:xfrm>
          <a:prstGeom prst="rect">
            <a:avLst/>
          </a:prstGeom>
          <a:noFill/>
        </p:spPr>
        <p:txBody>
          <a:bodyPr wrap="square">
            <a:spAutoFit/>
          </a:bodyPr>
          <a:lstStyle/>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Εφάρμοσαν κυρώσεις στο παιδί που ασκεί Ε.ΒΙ.Ε.;</a:t>
            </a:r>
          </a:p>
          <a:p>
            <a:pPr marL="105410" indent="-28575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Παρείχαν ψυχολο</a:t>
            </a:r>
            <a:r>
              <a:rPr lang="el-GR" sz="2000" dirty="0">
                <a:latin typeface="Calibri" panose="020F0502020204030204" pitchFamily="34" charset="0"/>
                <a:ea typeface="Calibri" panose="020F0502020204030204" pitchFamily="34" charset="0"/>
                <a:cs typeface="Times New Roman" panose="02020603050405020304" pitchFamily="18" charset="0"/>
              </a:rPr>
              <a:t>γική υποστήριξη και βοήθησαν το παιδί που υπέστη Ε.ΒΙ.Ε. να ανταπεξέλθει;</a:t>
            </a:r>
          </a:p>
          <a:p>
            <a:pPr marL="105410" indent="-28575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Συνεργάστηκαν </a:t>
            </a:r>
            <a:r>
              <a:rPr lang="el-GR" sz="2000" dirty="0">
                <a:latin typeface="Calibri" panose="020F0502020204030204" pitchFamily="34" charset="0"/>
                <a:ea typeface="Calibri" panose="020F0502020204030204" pitchFamily="34" charset="0"/>
                <a:cs typeface="Times New Roman" panose="02020603050405020304" pitchFamily="18" charset="0"/>
              </a:rPr>
              <a:t>με την οικογένεια;</a:t>
            </a:r>
          </a:p>
          <a:p>
            <a:pPr marL="105410" indent="-285750" algn="just">
              <a:lnSpc>
                <a:spcPct val="107000"/>
              </a:lnSpc>
              <a:spcAft>
                <a:spcPts val="800"/>
              </a:spcAft>
              <a:buFont typeface="Wingdings" panose="05000000000000000000" pitchFamily="2" charset="2"/>
              <a:buChar char="q"/>
            </a:pPr>
            <a:r>
              <a:rPr lang="el-GR" sz="2000" dirty="0">
                <a:effectLst/>
                <a:ea typeface="Calibri" panose="020F0502020204030204" pitchFamily="34" charset="0"/>
                <a:cs typeface="Times New Roman" panose="02020603050405020304" pitchFamily="18" charset="0"/>
              </a:rPr>
              <a:t>Ανέλαβαν ενεργό ρόλο για την επίλυση του θέματος άμεσα (τόσο με το/τα παιδί/ά που άσκησαν όσο και που υπέστησαν Ε.ΒΙ.Ε.);</a:t>
            </a:r>
          </a:p>
          <a:p>
            <a:pPr marL="105410" indent="-285750" algn="just">
              <a:lnSpc>
                <a:spcPct val="107000"/>
              </a:lnSpc>
              <a:spcAft>
                <a:spcPts val="800"/>
              </a:spcAft>
              <a:buFont typeface="Wingdings" panose="05000000000000000000" pitchFamily="2" charset="2"/>
              <a:buChar char="q"/>
            </a:pPr>
            <a:r>
              <a:rPr lang="el-GR" sz="2000" dirty="0">
                <a:effectLst/>
                <a:ea typeface="Calibri" panose="020F0502020204030204" pitchFamily="34" charset="0"/>
                <a:cs typeface="Times New Roman" panose="02020603050405020304" pitchFamily="18" charset="0"/>
              </a:rPr>
              <a:t>Ζήτησαν βοήθεια/υποστήριξη από υπηρεσίες στην </a:t>
            </a:r>
            <a:r>
              <a:rPr lang="el-GR" sz="2000" dirty="0">
                <a:ea typeface="Calibri" panose="020F0502020204030204" pitchFamily="34" charset="0"/>
                <a:cs typeface="Times New Roman" panose="02020603050405020304" pitchFamily="18" charset="0"/>
              </a:rPr>
              <a:t>κοινότητα;</a:t>
            </a:r>
          </a:p>
          <a:p>
            <a:pPr marL="105410" indent="-285750" algn="just">
              <a:lnSpc>
                <a:spcPct val="107000"/>
              </a:lnSpc>
              <a:spcAft>
                <a:spcPts val="800"/>
              </a:spcAft>
              <a:buFont typeface="Wingdings" panose="05000000000000000000" pitchFamily="2" charset="2"/>
              <a:buChar char="q"/>
            </a:pPr>
            <a:r>
              <a:rPr lang="el-GR" sz="2000" dirty="0">
                <a:effectLst/>
                <a:ea typeface="Calibri" panose="020F0502020204030204" pitchFamily="34" charset="0"/>
                <a:cs typeface="Times New Roman" panose="02020603050405020304" pitchFamily="18" charset="0"/>
              </a:rPr>
              <a:t>Είχαν συνεχή παρακολούθηση της εξέλιξης ενός περιστατικού και της συμπεριφοράς των μαθητών/τριών;</a:t>
            </a:r>
            <a:endParaRPr lang="en-US" sz="2000" dirty="0">
              <a:effectLst/>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ea typeface="Calibri" panose="020F0502020204030204" pitchFamily="34" charset="0"/>
                <a:cs typeface="Times New Roman" panose="02020603050405020304" pitchFamily="18" charset="0"/>
              </a:rPr>
              <a:t>Συνεργάστηκαν με όλη την τάξη για να συμφωνηθούν τρόποι αντιμετώπισης;</a:t>
            </a:r>
            <a:endParaRPr lang="en-US" sz="1600" i="1" dirty="0">
              <a:effectLst/>
              <a:ea typeface="Calibri" panose="020F0502020204030204" pitchFamily="34" charset="0"/>
              <a:cs typeface="Times New Roman" panose="02020603050405020304" pitchFamily="18" charset="0"/>
            </a:endParaRPr>
          </a:p>
          <a:p>
            <a:pPr indent="-180340" algn="r">
              <a:lnSpc>
                <a:spcPct val="107000"/>
              </a:lnSpc>
              <a:spcAft>
                <a:spcPts val="800"/>
              </a:spcAft>
            </a:pPr>
            <a:r>
              <a:rPr lang="en-US" sz="1600" i="1" dirty="0">
                <a:effectLst/>
                <a:ea typeface="Calibri" panose="020F0502020204030204" pitchFamily="34" charset="0"/>
                <a:cs typeface="Times New Roman" panose="02020603050405020304" pitchFamily="18" charset="0"/>
              </a:rPr>
              <a:t>(Rigby, </a:t>
            </a:r>
            <a:r>
              <a:rPr lang="en-US" sz="1600" i="1" dirty="0">
                <a:solidFill>
                  <a:srgbClr val="212121"/>
                </a:solidFill>
                <a:effectLst/>
                <a:highlight>
                  <a:srgbClr val="FBFBFB"/>
                </a:highlight>
                <a:ea typeface="Calibri" panose="020F0502020204030204" pitchFamily="34" charset="0"/>
              </a:rPr>
              <a:t>202</a:t>
            </a:r>
            <a:r>
              <a:rPr lang="el-GR" sz="1600" i="1" dirty="0">
                <a:solidFill>
                  <a:srgbClr val="212121"/>
                </a:solidFill>
                <a:effectLst/>
                <a:highlight>
                  <a:srgbClr val="FBFBFB"/>
                </a:highlight>
                <a:ea typeface="Calibri" panose="020F0502020204030204" pitchFamily="34" charset="0"/>
              </a:rPr>
              <a:t>0</a:t>
            </a:r>
            <a:r>
              <a:rPr lang="en-US" sz="1600" i="1" dirty="0">
                <a:solidFill>
                  <a:srgbClr val="212121"/>
                </a:solidFill>
                <a:effectLst/>
                <a:ea typeface="Calibri" panose="020F0502020204030204" pitchFamily="34" charset="0"/>
              </a:rPr>
              <a:t>)</a:t>
            </a:r>
            <a:endParaRPr lang="el-GR" sz="1600" i="1" dirty="0">
              <a:effectLst/>
              <a:ea typeface="Calibri" panose="020F0502020204030204" pitchFamily="34" charset="0"/>
              <a:cs typeface="Times New Roman" panose="02020603050405020304" pitchFamily="18" charset="0"/>
            </a:endParaRPr>
          </a:p>
        </p:txBody>
      </p:sp>
      <p:pic>
        <p:nvPicPr>
          <p:cNvPr id="9" name="Θέση εικόνας 3">
            <a:extLst>
              <a:ext uri="{FF2B5EF4-FFF2-40B4-BE49-F238E27FC236}">
                <a16:creationId xmlns:a16="http://schemas.microsoft.com/office/drawing/2014/main" id="{9B8947A6-61E3-43A6-A156-1E15B54EA9CA}"/>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a:stretch>
            <a:fillRect/>
          </a:stretch>
        </p:blipFill>
        <p:spPr>
          <a:xfrm>
            <a:off x="7678057" y="0"/>
            <a:ext cx="4513943" cy="5918413"/>
          </a:xfrm>
        </p:spPr>
      </p:pic>
      <p:pic>
        <p:nvPicPr>
          <p:cNvPr id="12" name="Εικόνα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410596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50600" y="-52718"/>
            <a:ext cx="10588417" cy="1143000"/>
          </a:xfrm>
        </p:spPr>
        <p:txBody>
          <a:bodyPr>
            <a:normAutofit/>
          </a:bodyPr>
          <a:lstStyle/>
          <a:p>
            <a:r>
              <a:rPr lang="el-GR" altLang="en-US" sz="4000" dirty="0">
                <a:latin typeface="+mn-lt"/>
              </a:rPr>
              <a:t>Στοιχεία για τους εκπαιδευτικούς</a:t>
            </a:r>
          </a:p>
        </p:txBody>
      </p:sp>
      <p:sp>
        <p:nvSpPr>
          <p:cNvPr id="2" name="Rectangle 4"/>
          <p:cNvSpPr/>
          <p:nvPr/>
        </p:nvSpPr>
        <p:spPr>
          <a:xfrm>
            <a:off x="0" y="6281420"/>
            <a:ext cx="820216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53" y="6360220"/>
            <a:ext cx="2867680" cy="449460"/>
          </a:xfrm>
          <a:prstGeom prst="rect">
            <a:avLst/>
          </a:prstGeom>
          <a:effectLst/>
        </p:spPr>
      </p:pic>
      <p:sp>
        <p:nvSpPr>
          <p:cNvPr id="10" name="TextBox 9">
            <a:extLst>
              <a:ext uri="{FF2B5EF4-FFF2-40B4-BE49-F238E27FC236}">
                <a16:creationId xmlns:a16="http://schemas.microsoft.com/office/drawing/2014/main" id="{1FB4DB9A-8D7F-4FC4-839B-7CDB488B0F33}"/>
              </a:ext>
            </a:extLst>
          </p:cNvPr>
          <p:cNvSpPr txBox="1"/>
          <p:nvPr/>
        </p:nvSpPr>
        <p:spPr>
          <a:xfrm>
            <a:off x="952983" y="862740"/>
            <a:ext cx="10001982" cy="5272277"/>
          </a:xfrm>
          <a:prstGeom prst="rect">
            <a:avLst/>
          </a:prstGeom>
          <a:noFill/>
        </p:spPr>
        <p:txBody>
          <a:bodyPr wrap="square" lIns="91440" tIns="45720" rIns="91440" bIns="45720" anchor="t">
            <a:spAutoFit/>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Έρευνα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UNESCO, 2021</a:t>
            </a:r>
            <a:endParaRPr lang="el-GR" sz="20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Μόνο οι μισοί από τους ερωτηθέντες αισθάνονται ότι είναι πλήρως εκπαιδευμένοι και υποστηρίζονται από τη διεύθυνση του σχολείου για την αντιμετώπιση και την πρόληψη του εκφοβισμού.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Ο</a:t>
            </a:r>
            <a:r>
              <a:rPr lang="el-GR" sz="2000" dirty="0">
                <a:effectLst/>
                <a:latin typeface="Calibri" panose="020F0502020204030204" pitchFamily="34" charset="0"/>
                <a:ea typeface="Calibri" panose="020F0502020204030204" pitchFamily="34" charset="0"/>
                <a:cs typeface="Times New Roman" panose="02020603050405020304" pitchFamily="18" charset="0"/>
              </a:rPr>
              <a:t>ρισμένοι εκπαιδευτικοί δεν ήταν σε θέση να αναγνωρίσουν τις διάφορες μορφές εκφοβισμού, ιδίως εκείνοι που προέρχονταν από περιβάλλοντα όπου ο εκφοβισμός είναι πιο διαδεδομένος. </a:t>
            </a:r>
          </a:p>
          <a:p>
            <a:pPr marL="342900" indent="-342900" algn="just">
              <a:lnSpc>
                <a:spcPct val="107000"/>
              </a:lnSpc>
              <a:spcAft>
                <a:spcPts val="800"/>
              </a:spcAft>
              <a:buFont typeface="Wingdings" panose="05000000000000000000" pitchFamily="2" charset="2"/>
              <a:buChar char="q"/>
            </a:pPr>
            <a:r>
              <a:rPr lang="el-GR" sz="2000" b="0" i="0" u="none" strike="noStrike" baseline="0" dirty="0">
                <a:latin typeface="AdvTT5843c571"/>
              </a:rPr>
              <a:t>Ένα μικρό</a:t>
            </a:r>
            <a:r>
              <a:rPr lang="el-GR" sz="2000" dirty="0">
                <a:latin typeface="AdvTT5843c571"/>
              </a:rPr>
              <a:t> ποσοστό των παιδιών που υφίστανται χρόνιο εκφοβισμό εντοπίζονται από τους εκπαιδευτικούς.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περισσότερες αναφορές </a:t>
            </a:r>
            <a:r>
              <a:rPr lang="el-GR" sz="2000" dirty="0">
                <a:latin typeface="Calibri" panose="020F0502020204030204" pitchFamily="34" charset="0"/>
                <a:ea typeface="Calibri" panose="020F0502020204030204" pitchFamily="34" charset="0"/>
                <a:cs typeface="Times New Roman" panose="02020603050405020304" pitchFamily="18" charset="0"/>
              </a:rPr>
              <a:t>που κάνουν οι </a:t>
            </a:r>
            <a:r>
              <a:rPr lang="el-GR" sz="2000" dirty="0" err="1">
                <a:latin typeface="Calibri" panose="020F0502020204030204" pitchFamily="34" charset="0"/>
                <a:ea typeface="Calibri" panose="020F0502020204030204" pitchFamily="34" charset="0"/>
                <a:cs typeface="Times New Roman" panose="02020603050405020304" pitchFamily="18" charset="0"/>
              </a:rPr>
              <a:t>εκπ</a:t>
            </a:r>
            <a:r>
              <a:rPr lang="el-GR" sz="2000" dirty="0">
                <a:latin typeface="Calibri" panose="020F0502020204030204" pitchFamily="34" charset="0"/>
                <a:ea typeface="Calibri" panose="020F0502020204030204" pitchFamily="34" charset="0"/>
                <a:cs typeface="Times New Roman" panose="02020603050405020304" pitchFamily="18" charset="0"/>
              </a:rPr>
              <a:t>/</a:t>
            </a:r>
            <a:r>
              <a:rPr lang="el-GR" sz="2000" dirty="0" err="1">
                <a:latin typeface="Calibri" panose="020F0502020204030204" pitchFamily="34" charset="0"/>
                <a:ea typeface="Calibri" panose="020F0502020204030204" pitchFamily="34" charset="0"/>
                <a:cs typeface="Times New Roman" panose="02020603050405020304" pitchFamily="18" charset="0"/>
              </a:rPr>
              <a:t>κοί</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αφορούν στον σωματικό εκφοβισμό και περιστατικά όπως οι άσχημοι χαρακτηρισμοί ή ο αποκλεισμός από την ομάδα αγνοούνται ως φυσιολογικά στάδια της ανάπτυξης.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86B39C5-A48A-456D-9B9E-F7A349A81F45}"/>
              </a:ext>
            </a:extLst>
          </p:cNvPr>
          <p:cNvSpPr txBox="1"/>
          <p:nvPr/>
        </p:nvSpPr>
        <p:spPr>
          <a:xfrm>
            <a:off x="2435914" y="5255624"/>
            <a:ext cx="10588416" cy="710131"/>
          </a:xfrm>
          <a:prstGeom prst="rect">
            <a:avLst/>
          </a:prstGeom>
          <a:noFill/>
        </p:spPr>
        <p:txBody>
          <a:bodyPr wrap="square">
            <a:spAutoFit/>
          </a:bodyPr>
          <a:lstStyle/>
          <a:p>
            <a:pPr algn="just">
              <a:lnSpc>
                <a:spcPct val="107000"/>
              </a:lnSpc>
              <a:spcAft>
                <a:spcPts val="800"/>
              </a:spcAft>
            </a:pPr>
            <a:endParaRPr lang="el-GR" sz="1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https://www.unesco.org/en/articles/teachers-need-training-and-support-prevent-and-address-school-bullying</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660958" y="6385325"/>
            <a:ext cx="1425895" cy="399250"/>
          </a:xfrm>
          <a:prstGeom prst="rect">
            <a:avLst/>
          </a:prstGeom>
        </p:spPr>
      </p:pic>
    </p:spTree>
    <p:extLst>
      <p:ext uri="{BB962C8B-B14F-4D97-AF65-F5344CB8AC3E}">
        <p14:creationId xmlns:p14="http://schemas.microsoft.com/office/powerpoint/2010/main" val="68208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εικόνας 2"/>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8509940" y="0"/>
            <a:ext cx="3682060" cy="5594127"/>
          </a:xfrm>
        </p:spPr>
      </p:pic>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506896" y="1095293"/>
            <a:ext cx="7171162" cy="874597"/>
            <a:chOff x="506896" y="1311964"/>
            <a:chExt cx="7171162" cy="874597"/>
          </a:xfrm>
        </p:grpSpPr>
        <p:sp>
          <p:nvSpPr>
            <p:cNvPr id="10" name="Rectangle 9"/>
            <p:cNvSpPr/>
            <p:nvPr/>
          </p:nvSpPr>
          <p:spPr>
            <a:xfrm>
              <a:off x="506896" y="1311964"/>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1035551" y="1480544"/>
              <a:ext cx="6388979"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bg1"/>
                  </a:solidFill>
                </a:rPr>
                <a:t>Πανελλήνια Έρευνα ΥΠΑΙΘ, Δεκέμβριος 2015 - Ιανουάριος 2016</a:t>
              </a:r>
            </a:p>
          </p:txBody>
        </p:sp>
      </p:grpSp>
      <p:sp>
        <p:nvSpPr>
          <p:cNvPr id="9" name="TextBox 8">
            <a:extLst>
              <a:ext uri="{FF2B5EF4-FFF2-40B4-BE49-F238E27FC236}">
                <a16:creationId xmlns:a16="http://schemas.microsoft.com/office/drawing/2014/main" id="{8497F94E-400D-4FB5-BBE2-3E9D9E539482}"/>
              </a:ext>
            </a:extLst>
          </p:cNvPr>
          <p:cNvSpPr txBox="1"/>
          <p:nvPr/>
        </p:nvSpPr>
        <p:spPr>
          <a:xfrm>
            <a:off x="1709531" y="6335403"/>
            <a:ext cx="5927784" cy="369332"/>
          </a:xfrm>
          <a:prstGeom prst="rect">
            <a:avLst/>
          </a:prstGeom>
          <a:noFill/>
        </p:spPr>
        <p:txBody>
          <a:bodyPr wrap="square">
            <a:spAutoFit/>
          </a:bodyPr>
          <a:lstStyle/>
          <a:p>
            <a:pPr algn="r"/>
            <a:r>
              <a:rPr lang="el-GR" i="1" dirty="0"/>
              <a:t>(</a:t>
            </a:r>
            <a:r>
              <a:rPr lang="el-GR" i="1" dirty="0" err="1"/>
              <a:t>Αρτινοπούλου</a:t>
            </a:r>
            <a:r>
              <a:rPr lang="el-GR" i="1" dirty="0"/>
              <a:t>, </a:t>
            </a:r>
            <a:r>
              <a:rPr lang="el-GR" i="1" dirty="0" err="1"/>
              <a:t>Μπαμπάλης</a:t>
            </a:r>
            <a:r>
              <a:rPr lang="el-GR" i="1" dirty="0"/>
              <a:t> &amp; Νικολόπουλος, 2016)</a:t>
            </a:r>
          </a:p>
        </p:txBody>
      </p:sp>
      <p:grpSp>
        <p:nvGrpSpPr>
          <p:cNvPr id="5" name="Ομάδα 4">
            <a:extLst>
              <a:ext uri="{FF2B5EF4-FFF2-40B4-BE49-F238E27FC236}">
                <a16:creationId xmlns:a16="http://schemas.microsoft.com/office/drawing/2014/main" id="{DDCB362F-5C9D-4B6A-8534-11EDA5C8DD98}"/>
              </a:ext>
            </a:extLst>
          </p:cNvPr>
          <p:cNvGrpSpPr/>
          <p:nvPr/>
        </p:nvGrpSpPr>
        <p:grpSpPr>
          <a:xfrm>
            <a:off x="4570310" y="2138469"/>
            <a:ext cx="4005470" cy="3144942"/>
            <a:chOff x="1039051" y="2419387"/>
            <a:chExt cx="6106852" cy="3916016"/>
          </a:xfrm>
        </p:grpSpPr>
        <p:pic>
          <p:nvPicPr>
            <p:cNvPr id="15" name="7 - Εικόνα" descr="b1a13">
              <a:extLst>
                <a:ext uri="{FF2B5EF4-FFF2-40B4-BE49-F238E27FC236}">
                  <a16:creationId xmlns:a16="http://schemas.microsoft.com/office/drawing/2014/main" id="{DB895922-EF6F-4C88-80F0-F78702BAD14C}"/>
                </a:ext>
              </a:extLst>
            </p:cNvPr>
            <p:cNvPicPr/>
            <p:nvPr/>
          </p:nvPicPr>
          <p:blipFill rotWithShape="1">
            <a:blip r:embed="rId5" cstate="print"/>
            <a:srcRect l="4074" t="4003" b="2855"/>
            <a:stretch/>
          </p:blipFill>
          <p:spPr bwMode="auto">
            <a:xfrm>
              <a:off x="1039051" y="2419387"/>
              <a:ext cx="6106852" cy="3916016"/>
            </a:xfrm>
            <a:prstGeom prst="rect">
              <a:avLst/>
            </a:prstGeom>
            <a:noFill/>
            <a:ln w="9525">
              <a:noFill/>
              <a:miter lim="800000"/>
              <a:headEnd/>
              <a:tailEnd/>
            </a:ln>
          </p:spPr>
        </p:pic>
        <p:sp>
          <p:nvSpPr>
            <p:cNvPr id="2" name="TextBox 1">
              <a:extLst>
                <a:ext uri="{FF2B5EF4-FFF2-40B4-BE49-F238E27FC236}">
                  <a16:creationId xmlns:a16="http://schemas.microsoft.com/office/drawing/2014/main" id="{26ECDF0B-4DE1-4728-A5CF-BF7E73D513E6}"/>
                </a:ext>
              </a:extLst>
            </p:cNvPr>
            <p:cNvSpPr txBox="1"/>
            <p:nvPr/>
          </p:nvSpPr>
          <p:spPr>
            <a:xfrm>
              <a:off x="2083628" y="4611758"/>
              <a:ext cx="142738" cy="307777"/>
            </a:xfrm>
            <a:prstGeom prst="rect">
              <a:avLst/>
            </a:prstGeom>
            <a:noFill/>
          </p:spPr>
          <p:txBody>
            <a:bodyPr wrap="square" rtlCol="0">
              <a:spAutoFit/>
            </a:bodyPr>
            <a:lstStyle/>
            <a:p>
              <a:r>
                <a:rPr lang="el-GR" sz="1400" b="1" dirty="0"/>
                <a:t>η</a:t>
              </a:r>
            </a:p>
          </p:txBody>
        </p:sp>
      </p:grpSp>
      <p:grpSp>
        <p:nvGrpSpPr>
          <p:cNvPr id="17" name="Ομάδα 16">
            <a:extLst>
              <a:ext uri="{FF2B5EF4-FFF2-40B4-BE49-F238E27FC236}">
                <a16:creationId xmlns:a16="http://schemas.microsoft.com/office/drawing/2014/main" id="{180EAE84-FDCF-4024-AF59-5E8B0C0EA71D}"/>
              </a:ext>
            </a:extLst>
          </p:cNvPr>
          <p:cNvGrpSpPr/>
          <p:nvPr/>
        </p:nvGrpSpPr>
        <p:grpSpPr>
          <a:xfrm>
            <a:off x="83208" y="2066001"/>
            <a:ext cx="4487102" cy="3394806"/>
            <a:chOff x="4022838" y="2339855"/>
            <a:chExt cx="4487102" cy="3394806"/>
          </a:xfrm>
        </p:grpSpPr>
        <p:pic>
          <p:nvPicPr>
            <p:cNvPr id="8" name="Εικόνα 7">
              <a:extLst>
                <a:ext uri="{FF2B5EF4-FFF2-40B4-BE49-F238E27FC236}">
                  <a16:creationId xmlns:a16="http://schemas.microsoft.com/office/drawing/2014/main" id="{8E94D97D-17F2-491E-8B28-BB670E3A6536}"/>
                </a:ext>
              </a:extLst>
            </p:cNvPr>
            <p:cNvPicPr>
              <a:picLocks noChangeAspect="1"/>
            </p:cNvPicPr>
            <p:nvPr/>
          </p:nvPicPr>
          <p:blipFill rotWithShape="1">
            <a:blip r:embed="rId6"/>
            <a:srcRect l="14345" t="4994" r="13007" b="17978"/>
            <a:stretch/>
          </p:blipFill>
          <p:spPr>
            <a:xfrm>
              <a:off x="4194492" y="2339855"/>
              <a:ext cx="4154378" cy="2907788"/>
            </a:xfrm>
            <a:prstGeom prst="rect">
              <a:avLst/>
            </a:prstGeom>
          </p:spPr>
        </p:pic>
        <p:pic>
          <p:nvPicPr>
            <p:cNvPr id="16" name="Εικόνα 15">
              <a:extLst>
                <a:ext uri="{FF2B5EF4-FFF2-40B4-BE49-F238E27FC236}">
                  <a16:creationId xmlns:a16="http://schemas.microsoft.com/office/drawing/2014/main" id="{4DC427E0-26A3-40A4-A104-A0030FF331CA}"/>
                </a:ext>
              </a:extLst>
            </p:cNvPr>
            <p:cNvPicPr/>
            <p:nvPr/>
          </p:nvPicPr>
          <p:blipFill rotWithShape="1">
            <a:blip r:embed="rId6"/>
            <a:srcRect t="84042"/>
            <a:stretch/>
          </p:blipFill>
          <p:spPr bwMode="auto">
            <a:xfrm>
              <a:off x="4022838" y="5217826"/>
              <a:ext cx="4487102" cy="516835"/>
            </a:xfrm>
            <a:prstGeom prst="rect">
              <a:avLst/>
            </a:prstGeom>
            <a:ln>
              <a:noFill/>
            </a:ln>
            <a:extLst>
              <a:ext uri="{53640926-AAD7-44D8-BBD7-CCE9431645EC}">
                <a14:shadowObscured xmlns:a14="http://schemas.microsoft.com/office/drawing/2010/main"/>
              </a:ext>
            </a:extLst>
          </p:spPr>
        </p:pic>
      </p:grpSp>
      <p:cxnSp>
        <p:nvCxnSpPr>
          <p:cNvPr id="19" name="Straight Connector 18">
            <a:extLst>
              <a:ext uri="{FF2B5EF4-FFF2-40B4-BE49-F238E27FC236}">
                <a16:creationId xmlns:a16="http://schemas.microsoft.com/office/drawing/2014/main" id="{4E3DF6F2-3098-EA13-0B6F-321556DB551E}"/>
              </a:ext>
            </a:extLst>
          </p:cNvPr>
          <p:cNvCxnSpPr/>
          <p:nvPr/>
        </p:nvCxnSpPr>
        <p:spPr>
          <a:xfrm>
            <a:off x="5436704" y="2613991"/>
            <a:ext cx="7454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DBD9B8-A6D8-930F-0E7F-0C51440B5B75}"/>
              </a:ext>
            </a:extLst>
          </p:cNvPr>
          <p:cNvCxnSpPr>
            <a:cxnSpLocks/>
          </p:cNvCxnSpPr>
          <p:nvPr/>
        </p:nvCxnSpPr>
        <p:spPr>
          <a:xfrm>
            <a:off x="4843669" y="3183835"/>
            <a:ext cx="13384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E522A-F390-BB28-919F-DD765C77F8C7}"/>
              </a:ext>
            </a:extLst>
          </p:cNvPr>
          <p:cNvCxnSpPr/>
          <p:nvPr/>
        </p:nvCxnSpPr>
        <p:spPr>
          <a:xfrm>
            <a:off x="838199" y="4793974"/>
            <a:ext cx="7454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Εικόνα 1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185705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8" y="218051"/>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506895" y="836083"/>
            <a:ext cx="7171162" cy="803081"/>
            <a:chOff x="506895" y="1029671"/>
            <a:chExt cx="7171162" cy="874597"/>
          </a:xfrm>
        </p:grpSpPr>
        <p:sp>
          <p:nvSpPr>
            <p:cNvPr id="10" name="Rectangle 9"/>
            <p:cNvSpPr/>
            <p:nvPr/>
          </p:nvSpPr>
          <p:spPr>
            <a:xfrm>
              <a:off x="506895" y="1029671"/>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633659" y="1110398"/>
              <a:ext cx="6917634"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bg1"/>
                  </a:solidFill>
                </a:rPr>
                <a:t>Άτομα Αναφοράς</a:t>
              </a:r>
            </a:p>
          </p:txBody>
        </p:sp>
      </p:grpSp>
      <p:pic>
        <p:nvPicPr>
          <p:cNvPr id="14" name="Θέση εικόνας 11">
            <a:extLst>
              <a:ext uri="{FF2B5EF4-FFF2-40B4-BE49-F238E27FC236}">
                <a16:creationId xmlns:a16="http://schemas.microsoft.com/office/drawing/2014/main" id="{DFC55EDB-226D-4970-89BA-388DB68AA6A9}"/>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7767917" y="0"/>
            <a:ext cx="4424083" cy="6858000"/>
          </a:xfrm>
          <a:prstGeom prst="rect">
            <a:avLst/>
          </a:prstGeom>
        </p:spPr>
      </p:pic>
      <p:sp>
        <p:nvSpPr>
          <p:cNvPr id="16" name="TextBox 15">
            <a:extLst>
              <a:ext uri="{FF2B5EF4-FFF2-40B4-BE49-F238E27FC236}">
                <a16:creationId xmlns:a16="http://schemas.microsoft.com/office/drawing/2014/main" id="{4F88E568-F13C-4C7F-AFF1-50CE70D3F9EE}"/>
              </a:ext>
            </a:extLst>
          </p:cNvPr>
          <p:cNvSpPr txBox="1"/>
          <p:nvPr/>
        </p:nvSpPr>
        <p:spPr>
          <a:xfrm>
            <a:off x="155941" y="1810910"/>
            <a:ext cx="7360459" cy="4442113"/>
          </a:xfrm>
          <a:prstGeom prst="rect">
            <a:avLst/>
          </a:prstGeom>
          <a:noFill/>
        </p:spPr>
        <p:txBody>
          <a:bodyPr wrap="square">
            <a:spAutoFit/>
          </a:bodyPr>
          <a:lstStyle/>
          <a:p>
            <a:pPr marL="285750" indent="-285750" algn="l">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cs typeface="Times New Roman" panose="02020603050405020304" pitchFamily="18" charset="0"/>
              </a:rPr>
              <a:t>Ένα </a:t>
            </a:r>
            <a:r>
              <a:rPr lang="el-GR" sz="1600" dirty="0">
                <a:latin typeface="Calibri" panose="020F0502020204030204" pitchFamily="34" charset="0"/>
                <a:ea typeface="Calibri" panose="020F0502020204030204" pitchFamily="34" charset="0"/>
                <a:cs typeface="Times New Roman" panose="02020603050405020304" pitchFamily="18" charset="0"/>
              </a:rPr>
              <a:t>υψηλό ποσοστό </a:t>
            </a:r>
            <a:r>
              <a:rPr lang="el-GR" sz="1600" dirty="0">
                <a:effectLst/>
                <a:latin typeface="Calibri" panose="020F0502020204030204" pitchFamily="34" charset="0"/>
                <a:ea typeface="Calibri" panose="020F0502020204030204" pitchFamily="34" charset="0"/>
                <a:cs typeface="Times New Roman" panose="02020603050405020304" pitchFamily="18" charset="0"/>
              </a:rPr>
              <a:t>των εκφοβισμένων μαθητών (≈30% - 50%) δεν αναφέρουν σε κανένα για τη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θυματοποίησή</a:t>
            </a:r>
            <a:r>
              <a:rPr lang="el-GR" sz="1600" dirty="0">
                <a:effectLst/>
                <a:latin typeface="Calibri" panose="020F0502020204030204" pitchFamily="34" charset="0"/>
                <a:ea typeface="Calibri" panose="020F0502020204030204" pitchFamily="34" charset="0"/>
                <a:cs typeface="Times New Roman" panose="02020603050405020304" pitchFamily="18" charset="0"/>
              </a:rPr>
              <a:t> τους και πολύ λιγότεροι μιλάνε σε κάποιον ενήλικα. </a:t>
            </a:r>
          </a:p>
          <a:p>
            <a:pPr algn="l"/>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cs typeface="Times New Roman" panose="02020603050405020304" pitchFamily="18" charset="0"/>
              </a:rPr>
              <a:t>Αν μιλήσουν σε ενήλικα συνήθως θα είναι σε κάποιο άτομο στο σπίτι, παρά σε εκπαιδευτικό και ακόμη λιγότερο σε κάποιον άλλον ενήλικα στο σχολείο.  </a:t>
            </a:r>
          </a:p>
          <a:p>
            <a:pPr algn="l"/>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l-GR" sz="1600" dirty="0">
                <a:latin typeface="Calibri" panose="020F0502020204030204" pitchFamily="34" charset="0"/>
                <a:ea typeface="Calibri" panose="020F0502020204030204" pitchFamily="34" charset="0"/>
                <a:cs typeface="Times New Roman" panose="02020603050405020304" pitchFamily="18" charset="0"/>
              </a:rPr>
              <a:t>Κάποιοι</a:t>
            </a:r>
            <a:r>
              <a:rPr lang="el-GR" sz="1600" dirty="0">
                <a:effectLst/>
                <a:latin typeface="Calibri" panose="020F0502020204030204" pitchFamily="34" charset="0"/>
                <a:ea typeface="Calibri" panose="020F0502020204030204" pitchFamily="34" charset="0"/>
                <a:cs typeface="Times New Roman" panose="02020603050405020304" pitchFamily="18" charset="0"/>
              </a:rPr>
              <a:t> παράγοντες που σχετίζονται με την αυξημένη πιθανότητα να το πουν σε έναν ενήλικα είναι οι εξής: </a:t>
            </a:r>
          </a:p>
          <a:p>
            <a:pPr marL="285750" indent="-285750" algn="just">
              <a:lnSpc>
                <a:spcPct val="107000"/>
              </a:lnSpc>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Times New Roman" panose="02020603050405020304" pitchFamily="18" charset="0"/>
              </a:rPr>
              <a:t>το φύλο (κορίτσια), </a:t>
            </a:r>
          </a:p>
          <a:p>
            <a:pPr marL="285750" indent="-285750" algn="just">
              <a:lnSpc>
                <a:spcPct val="107000"/>
              </a:lnSpc>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ηλικία (όσο μικρότερη τόσο πιθανότερο),</a:t>
            </a:r>
          </a:p>
          <a:p>
            <a:pPr marL="285750" indent="-285750" algn="just">
              <a:lnSpc>
                <a:spcPct val="107000"/>
              </a:lnSpc>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διάρκεια της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θυματοποίησης</a:t>
            </a:r>
            <a:r>
              <a:rPr lang="el-GR" sz="1600" dirty="0">
                <a:effectLst/>
                <a:latin typeface="Calibri" panose="020F0502020204030204" pitchFamily="34" charset="0"/>
                <a:ea typeface="Calibri" panose="020F0502020204030204" pitchFamily="34" charset="0"/>
                <a:cs typeface="Times New Roman" panose="02020603050405020304" pitchFamily="18" charset="0"/>
              </a:rPr>
              <a:t> (όσο μεγαλύτερη τόσο πιθανότερο),</a:t>
            </a:r>
          </a:p>
          <a:p>
            <a:pPr marL="285750" indent="-285750" algn="just">
              <a:lnSpc>
                <a:spcPct val="107000"/>
              </a:lnSpc>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αντιλαμβανόμενη αρνητική στάση του εκπαιδευτικού απέναντι στον εκφοβισμό (ο εκπαιδευτικός δεν ανέχεται τον εκφοβισμό), </a:t>
            </a:r>
          </a:p>
          <a:p>
            <a:pPr marL="285750" indent="-285750" algn="just">
              <a:lnSpc>
                <a:spcPct val="107000"/>
              </a:lnSpc>
              <a:spcAft>
                <a:spcPts val="800"/>
              </a:spcAft>
              <a:buFont typeface="Wingdings" panose="05000000000000000000" pitchFamily="2" charset="2"/>
              <a:buChar char="ü"/>
            </a:pPr>
            <a:r>
              <a:rPr lang="el-GR" sz="1600" dirty="0">
                <a:effectLst/>
                <a:latin typeface="Calibri" panose="020F0502020204030204" pitchFamily="34" charset="0"/>
                <a:ea typeface="Calibri" panose="020F0502020204030204" pitchFamily="34" charset="0"/>
                <a:cs typeface="Times New Roman" panose="02020603050405020304" pitchFamily="18" charset="0"/>
              </a:rPr>
              <a:t>η αντιλαμβανόμενη υποστήριξη των συνομηλίκων προς τα θύματα (τάση των συμμαθητών να υπερασπίζονται τους μαθητές που θυματοποιούνται).</a:t>
            </a:r>
          </a:p>
        </p:txBody>
      </p:sp>
      <p:sp>
        <p:nvSpPr>
          <p:cNvPr id="15" name="TextBox 14">
            <a:extLst>
              <a:ext uri="{FF2B5EF4-FFF2-40B4-BE49-F238E27FC236}">
                <a16:creationId xmlns:a16="http://schemas.microsoft.com/office/drawing/2014/main" id="{300B688F-18F0-4A42-9AFD-B7D8BE87F135}"/>
              </a:ext>
            </a:extLst>
          </p:cNvPr>
          <p:cNvSpPr txBox="1"/>
          <p:nvPr/>
        </p:nvSpPr>
        <p:spPr>
          <a:xfrm>
            <a:off x="1670261" y="6537153"/>
            <a:ext cx="6097656" cy="307777"/>
          </a:xfrm>
          <a:prstGeom prst="rect">
            <a:avLst/>
          </a:prstGeom>
          <a:noFill/>
        </p:spPr>
        <p:txBody>
          <a:bodyPr wrap="square">
            <a:spAutoFit/>
          </a:bodyPr>
          <a:lstStyle/>
          <a:p>
            <a:pPr algn="r"/>
            <a:r>
              <a:rPr lang="fi-FI" sz="1400" b="0" i="1" dirty="0">
                <a:solidFill>
                  <a:srgbClr val="222222"/>
                </a:solidFill>
                <a:effectLst/>
              </a:rPr>
              <a:t>(Haataja, </a:t>
            </a:r>
            <a:r>
              <a:rPr lang="en-US" sz="1400" i="1" dirty="0">
                <a:solidFill>
                  <a:srgbClr val="222222"/>
                </a:solidFill>
              </a:rPr>
              <a:t>et al., </a:t>
            </a:r>
            <a:r>
              <a:rPr lang="fi-FI" sz="1400" b="0" i="1" dirty="0">
                <a:solidFill>
                  <a:srgbClr val="222222"/>
                </a:solidFill>
                <a:effectLst/>
              </a:rPr>
              <a:t>2016; </a:t>
            </a:r>
            <a:r>
              <a:rPr lang="en-US" sz="1400" b="0" i="1" dirty="0">
                <a:solidFill>
                  <a:srgbClr val="222222"/>
                </a:solidFill>
                <a:effectLst/>
              </a:rPr>
              <a:t>Blomqvist</a:t>
            </a:r>
            <a:r>
              <a:rPr lang="el-GR" sz="1400" b="0" i="1" dirty="0">
                <a:solidFill>
                  <a:srgbClr val="222222"/>
                </a:solidFill>
                <a:effectLst/>
              </a:rPr>
              <a:t>,</a:t>
            </a:r>
            <a:r>
              <a:rPr lang="en-US" sz="1400" b="0" i="1" dirty="0">
                <a:solidFill>
                  <a:srgbClr val="222222"/>
                </a:solidFill>
                <a:effectLst/>
              </a:rPr>
              <a:t> </a:t>
            </a:r>
            <a:r>
              <a:rPr lang="en-US" sz="1400" b="0" i="1" dirty="0" err="1">
                <a:solidFill>
                  <a:srgbClr val="222222"/>
                </a:solidFill>
                <a:effectLst/>
              </a:rPr>
              <a:t>Saarento‐Zaprudin</a:t>
            </a:r>
            <a:r>
              <a:rPr lang="el-GR" sz="1400" i="1" dirty="0">
                <a:solidFill>
                  <a:srgbClr val="222222"/>
                </a:solidFill>
              </a:rPr>
              <a:t> </a:t>
            </a:r>
            <a:r>
              <a:rPr lang="en-US" sz="1400" b="0" i="1" dirty="0">
                <a:solidFill>
                  <a:srgbClr val="222222"/>
                </a:solidFill>
                <a:effectLst/>
              </a:rPr>
              <a:t>&amp; </a:t>
            </a:r>
            <a:r>
              <a:rPr lang="en-US" sz="1400" b="0" i="1" dirty="0" err="1">
                <a:solidFill>
                  <a:srgbClr val="222222"/>
                </a:solidFill>
                <a:effectLst/>
              </a:rPr>
              <a:t>Salmivalli</a:t>
            </a:r>
            <a:r>
              <a:rPr lang="en-US" sz="1400" b="0" i="1" dirty="0">
                <a:solidFill>
                  <a:srgbClr val="222222"/>
                </a:solidFill>
                <a:effectLst/>
              </a:rPr>
              <a:t>, 2020) </a:t>
            </a:r>
            <a:endParaRPr lang="el-GR" sz="1400" i="1" dirty="0"/>
          </a:p>
        </p:txBody>
      </p:sp>
      <p:pic>
        <p:nvPicPr>
          <p:cNvPr id="12" name="Εικόνα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191827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33511" y="1285803"/>
            <a:ext cx="4150175" cy="646331"/>
          </a:xfrm>
          <a:prstGeom prst="rect">
            <a:avLst/>
          </a:prstGeom>
          <a:noFill/>
        </p:spPr>
        <p:txBody>
          <a:bodyPr wrap="none" rtlCol="0">
            <a:spAutoFit/>
          </a:bodyPr>
          <a:lstStyle/>
          <a:p>
            <a:pPr algn="ctr"/>
            <a:r>
              <a:rPr lang="el-GR" sz="3600" spc="300" dirty="0">
                <a:latin typeface="Lato Heavy" panose="020F0502020204030203" pitchFamily="34" charset="0"/>
                <a:ea typeface="Lato Heavy" panose="020F0502020204030203" pitchFamily="34" charset="0"/>
                <a:cs typeface="Lato Heavy" panose="020F0502020204030203" pitchFamily="34" charset="0"/>
              </a:rPr>
              <a:t>Στόχοι Ενότητας</a:t>
            </a:r>
            <a:endParaRPr lang="id-ID" sz="36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2034000" y="2426028"/>
            <a:ext cx="8124000" cy="3416320"/>
          </a:xfrm>
          <a:prstGeom prst="rect">
            <a:avLst/>
          </a:prstGeom>
          <a:noFill/>
        </p:spPr>
        <p:txBody>
          <a:bodyPr wrap="square" rtlCol="0">
            <a:spAutoFit/>
          </a:bodyPr>
          <a:lstStyle/>
          <a:p>
            <a:pPr algn="just"/>
            <a:endParaRPr lang="el-GR" sz="2400" dirty="0"/>
          </a:p>
          <a:p>
            <a:pPr marL="342900" indent="-342900" algn="just">
              <a:buFont typeface="Wingdings" panose="05000000000000000000" pitchFamily="2" charset="2"/>
              <a:buChar char="q"/>
            </a:pPr>
            <a:r>
              <a:rPr lang="el-GR" sz="2400" dirty="0"/>
              <a:t>Εντοπισμός και αναγνώριση παραγόντων που σχετίζονται με την εμπλοκή σε περιστατικά Ε.ΒΙ.Ε. </a:t>
            </a:r>
          </a:p>
          <a:p>
            <a:pPr marL="342900" indent="-342900" algn="just">
              <a:buFont typeface="Wingdings" panose="05000000000000000000" pitchFamily="2" charset="2"/>
              <a:buChar char="q"/>
            </a:pPr>
            <a:endParaRPr lang="el-GR" sz="2400" dirty="0"/>
          </a:p>
          <a:p>
            <a:pPr marL="342900" indent="-342900" algn="just">
              <a:buFont typeface="Wingdings" panose="05000000000000000000" pitchFamily="2" charset="2"/>
              <a:buChar char="q"/>
            </a:pPr>
            <a:r>
              <a:rPr lang="el-GR" sz="2400" dirty="0"/>
              <a:t>Εντοπισμός των συστατικών στοιχείων των</a:t>
            </a:r>
            <a:r>
              <a:rPr lang="el-GR" altLang="en-US" sz="2400" dirty="0"/>
              <a:t> Προγραμμάτων Παρέμβασης που έχουν σημαντικά θετικά αποτελέσματα</a:t>
            </a:r>
          </a:p>
          <a:p>
            <a:pPr marL="342900" indent="-342900" algn="just">
              <a:buFont typeface="Wingdings" panose="05000000000000000000" pitchFamily="2" charset="2"/>
              <a:buChar char="q"/>
            </a:pPr>
            <a:endParaRPr lang="el-GR" sz="2400" dirty="0"/>
          </a:p>
          <a:p>
            <a:pPr algn="just"/>
            <a:endParaRPr lang="el-GR" sz="2400" dirty="0"/>
          </a:p>
          <a:p>
            <a:pPr algn="just"/>
            <a:endParaRPr lang="el-GR" sz="2400" dirty="0"/>
          </a:p>
        </p:txBody>
      </p:sp>
      <p:pic>
        <p:nvPicPr>
          <p:cNvPr id="5"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140818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506896" y="1095293"/>
            <a:ext cx="7171162" cy="803081"/>
            <a:chOff x="506896" y="1311964"/>
            <a:chExt cx="7171162" cy="874597"/>
          </a:xfrm>
        </p:grpSpPr>
        <p:sp>
          <p:nvSpPr>
            <p:cNvPr id="10" name="Rectangle 9"/>
            <p:cNvSpPr/>
            <p:nvPr/>
          </p:nvSpPr>
          <p:spPr>
            <a:xfrm>
              <a:off x="506896" y="1311964"/>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633660" y="1311964"/>
              <a:ext cx="6917634"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bg1"/>
                  </a:solidFill>
                </a:rPr>
                <a:t>Αιτίες άρνησης/αποφυγής αναφοράς</a:t>
              </a:r>
            </a:p>
          </p:txBody>
        </p:sp>
      </p:grpSp>
      <p:sp>
        <p:nvSpPr>
          <p:cNvPr id="16" name="TextBox 15">
            <a:extLst>
              <a:ext uri="{FF2B5EF4-FFF2-40B4-BE49-F238E27FC236}">
                <a16:creationId xmlns:a16="http://schemas.microsoft.com/office/drawing/2014/main" id="{4F88E568-F13C-4C7F-AFF1-50CE70D3F9EE}"/>
              </a:ext>
            </a:extLst>
          </p:cNvPr>
          <p:cNvSpPr txBox="1"/>
          <p:nvPr/>
        </p:nvSpPr>
        <p:spPr>
          <a:xfrm>
            <a:off x="506896" y="2059926"/>
            <a:ext cx="6613138" cy="5685018"/>
          </a:xfrm>
          <a:prstGeom prst="rect">
            <a:avLst/>
          </a:prstGeom>
          <a:noFill/>
        </p:spPr>
        <p:txBody>
          <a:bodyPr wrap="square">
            <a:spAutoFit/>
          </a:bodyPr>
          <a:lstStyle/>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Αντιλήψεις για το «κουτσομπολιό» ή το «καρφί»</a:t>
            </a:r>
          </a:p>
          <a:p>
            <a:pPr algn="just">
              <a:lnSpc>
                <a:spcPct val="107000"/>
              </a:lnSpc>
              <a:spcAft>
                <a:spcPts val="8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Φόβος για αντίποινα</a:t>
            </a:r>
          </a:p>
          <a:p>
            <a:pPr algn="just">
              <a:lnSpc>
                <a:spcPct val="107000"/>
              </a:lnSpc>
              <a:spcAft>
                <a:spcPts val="8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Στερεότυπα φύλου (τα αγόρια λύνουν μόνα τους τις διαφορές τους)</a:t>
            </a:r>
          </a:p>
          <a:p>
            <a:pPr algn="just">
              <a:lnSpc>
                <a:spcPct val="107000"/>
              </a:lnSpc>
              <a:spcAft>
                <a:spcPts val="800"/>
              </a:spcAft>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sz="2000" dirty="0">
                <a:latin typeface="Calibri" panose="020F0502020204030204" pitchFamily="34" charset="0"/>
                <a:ea typeface="Calibri" panose="020F0502020204030204" pitchFamily="34" charset="0"/>
                <a:cs typeface="Times New Roman" panose="02020603050405020304" pitchFamily="18" charset="0"/>
              </a:rPr>
              <a:t>Έλλειψη εμπιστοσύνης στους ενήλικες για ανάληψη δράσης</a:t>
            </a:r>
          </a:p>
          <a:p>
            <a:pPr algn="r">
              <a:lnSpc>
                <a:spcPct val="107000"/>
              </a:lnSpc>
              <a:spcAft>
                <a:spcPts val="800"/>
              </a:spcAft>
            </a:pPr>
            <a:endParaRPr lang="el-GR" sz="1600" i="1"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i="1" dirty="0">
                <a:latin typeface="Calibri" panose="020F0502020204030204" pitchFamily="34" charset="0"/>
                <a:ea typeface="Calibri" panose="020F0502020204030204" pitchFamily="34" charset="0"/>
                <a:cs typeface="Times New Roman" panose="02020603050405020304" pitchFamily="18" charset="0"/>
                <a:hlinkClick r:id="rId4"/>
              </a:rPr>
              <a:t>https://www.stopbullying.gov/</a:t>
            </a:r>
            <a:r>
              <a:rPr lang="en-US" sz="1600" i="1" dirty="0">
                <a:latin typeface="Calibri" panose="020F0502020204030204" pitchFamily="34" charset="0"/>
                <a:ea typeface="Calibri" panose="020F0502020204030204" pitchFamily="34" charset="0"/>
                <a:cs typeface="Times New Roman" panose="02020603050405020304" pitchFamily="18" charset="0"/>
              </a:rPr>
              <a:t> )</a:t>
            </a:r>
            <a:endParaRPr lang="el-GR" sz="1600" i="1"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endParaRPr lang="el-GR" sz="2000" i="1" dirty="0">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endParaRPr lang="el-GR" sz="2000" i="1" dirty="0">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endParaRPr lang="el-GR"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Θέση εικόνας 3">
            <a:extLst>
              <a:ext uri="{FF2B5EF4-FFF2-40B4-BE49-F238E27FC236}">
                <a16:creationId xmlns:a16="http://schemas.microsoft.com/office/drawing/2014/main" id="{9B8947A6-61E3-43A6-A156-1E15B54EA9CA}"/>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val="0"/>
              </a:ext>
            </a:extLst>
          </a:blip>
          <a:srcRect/>
          <a:stretch>
            <a:fillRect/>
          </a:stretch>
        </p:blipFill>
        <p:spPr>
          <a:xfrm>
            <a:off x="7678057" y="0"/>
            <a:ext cx="4513943" cy="5918413"/>
          </a:xfrm>
        </p:spPr>
      </p:pic>
      <p:pic>
        <p:nvPicPr>
          <p:cNvPr id="12" name="Εικόνα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639217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εικόνας 2"/>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grpSp>
        <p:nvGrpSpPr>
          <p:cNvPr id="4" name="Ομάδα 3">
            <a:extLst>
              <a:ext uri="{FF2B5EF4-FFF2-40B4-BE49-F238E27FC236}">
                <a16:creationId xmlns:a16="http://schemas.microsoft.com/office/drawing/2014/main" id="{0AB4B6DE-2AAE-472B-804C-C1FBE0CE7CA4}"/>
              </a:ext>
            </a:extLst>
          </p:cNvPr>
          <p:cNvGrpSpPr/>
          <p:nvPr/>
        </p:nvGrpSpPr>
        <p:grpSpPr>
          <a:xfrm>
            <a:off x="-1416" y="1179378"/>
            <a:ext cx="7669536" cy="511318"/>
            <a:chOff x="466153" y="1223047"/>
            <a:chExt cx="7171162" cy="623219"/>
          </a:xfrm>
        </p:grpSpPr>
        <p:sp>
          <p:nvSpPr>
            <p:cNvPr id="10" name="Rectangle 9"/>
            <p:cNvSpPr/>
            <p:nvPr/>
          </p:nvSpPr>
          <p:spPr>
            <a:xfrm>
              <a:off x="466153" y="1245877"/>
              <a:ext cx="7171162" cy="6003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466153" y="1223047"/>
              <a:ext cx="7087586" cy="40526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300" b="1" dirty="0">
                  <a:solidFill>
                    <a:schemeClr val="bg1"/>
                  </a:solidFill>
                </a:rPr>
                <a:t>Πανελλήνια Έρευνα ΥΠΑΙΘ, Δεκέμβριος 2015 - Ιανουάριος 2016</a:t>
              </a:r>
            </a:p>
          </p:txBody>
        </p:sp>
      </p:grpSp>
      <p:sp>
        <p:nvSpPr>
          <p:cNvPr id="9" name="TextBox 8">
            <a:extLst>
              <a:ext uri="{FF2B5EF4-FFF2-40B4-BE49-F238E27FC236}">
                <a16:creationId xmlns:a16="http://schemas.microsoft.com/office/drawing/2014/main" id="{8497F94E-400D-4FB5-BBE2-3E9D9E539482}"/>
              </a:ext>
            </a:extLst>
          </p:cNvPr>
          <p:cNvSpPr txBox="1"/>
          <p:nvPr/>
        </p:nvSpPr>
        <p:spPr>
          <a:xfrm>
            <a:off x="1841142" y="5658378"/>
            <a:ext cx="5927784" cy="307777"/>
          </a:xfrm>
          <a:prstGeom prst="rect">
            <a:avLst/>
          </a:prstGeom>
          <a:noFill/>
        </p:spPr>
        <p:txBody>
          <a:bodyPr wrap="square">
            <a:spAutoFit/>
          </a:bodyPr>
          <a:lstStyle/>
          <a:p>
            <a:pPr algn="r"/>
            <a:r>
              <a:rPr lang="el-GR" sz="1400" i="1" dirty="0"/>
              <a:t>(</a:t>
            </a:r>
            <a:r>
              <a:rPr lang="el-GR" sz="1400" i="1" dirty="0" err="1"/>
              <a:t>Αρτινοπούλου</a:t>
            </a:r>
            <a:r>
              <a:rPr lang="el-GR" sz="1400" i="1" dirty="0"/>
              <a:t>, </a:t>
            </a:r>
            <a:r>
              <a:rPr lang="el-GR" sz="1400" i="1" dirty="0" err="1"/>
              <a:t>Μπαμπάλης</a:t>
            </a:r>
            <a:r>
              <a:rPr lang="el-GR" sz="1400" i="1" dirty="0"/>
              <a:t> &amp; Νικολόπουλος, 2016)</a:t>
            </a:r>
          </a:p>
        </p:txBody>
      </p:sp>
      <p:pic>
        <p:nvPicPr>
          <p:cNvPr id="14" name="6 - Εικόνα" descr="b1a15">
            <a:extLst>
              <a:ext uri="{FF2B5EF4-FFF2-40B4-BE49-F238E27FC236}">
                <a16:creationId xmlns:a16="http://schemas.microsoft.com/office/drawing/2014/main" id="{3639086F-FB6C-4266-8054-0C0EC7AEABB8}"/>
              </a:ext>
            </a:extLst>
          </p:cNvPr>
          <p:cNvPicPr/>
          <p:nvPr/>
        </p:nvPicPr>
        <p:blipFill rotWithShape="1">
          <a:blip r:embed="rId5" cstate="print"/>
          <a:srcRect l="4386" r="2631" b="2565"/>
          <a:stretch/>
        </p:blipFill>
        <p:spPr bwMode="auto">
          <a:xfrm>
            <a:off x="99390" y="1699494"/>
            <a:ext cx="6233392" cy="4043199"/>
          </a:xfrm>
          <a:prstGeom prst="rect">
            <a:avLst/>
          </a:prstGeom>
          <a:noFill/>
          <a:ln w="9525">
            <a:noFill/>
            <a:miter lim="800000"/>
            <a:headEnd/>
            <a:tailEnd/>
          </a:ln>
        </p:spPr>
      </p:pic>
      <p:sp>
        <p:nvSpPr>
          <p:cNvPr id="15" name="TextBox 14">
            <a:extLst>
              <a:ext uri="{FF2B5EF4-FFF2-40B4-BE49-F238E27FC236}">
                <a16:creationId xmlns:a16="http://schemas.microsoft.com/office/drawing/2014/main" id="{73F707EF-A7A5-4C95-BD92-1FAFA93EC5C9}"/>
              </a:ext>
            </a:extLst>
          </p:cNvPr>
          <p:cNvSpPr txBox="1"/>
          <p:nvPr/>
        </p:nvSpPr>
        <p:spPr>
          <a:xfrm>
            <a:off x="8523" y="6133274"/>
            <a:ext cx="7760403" cy="584775"/>
          </a:xfrm>
          <a:prstGeom prst="rect">
            <a:avLst/>
          </a:prstGeom>
          <a:noFill/>
        </p:spPr>
        <p:txBody>
          <a:bodyPr wrap="square">
            <a:spAutoFit/>
          </a:bodyPr>
          <a:lstStyle/>
          <a:p>
            <a:r>
              <a:rPr lang="el-GR" sz="1600" dirty="0"/>
              <a:t>Μόνο το 35% των παιδιών που έπεσε θύμα διαδικτυακού εκφοβισμού απευθύνθηκε σε κάποιον ενήλικα για βοήθεια </a:t>
            </a:r>
            <a:r>
              <a:rPr lang="el-GR" sz="1400" dirty="0"/>
              <a:t>(</a:t>
            </a:r>
            <a:r>
              <a:rPr lang="el-GR" sz="1400" i="1" dirty="0"/>
              <a:t>Το Χαμόγελο του Παιδιού, 2023)</a:t>
            </a:r>
          </a:p>
        </p:txBody>
      </p:sp>
      <p:cxnSp>
        <p:nvCxnSpPr>
          <p:cNvPr id="5" name="Straight Connector 4">
            <a:extLst>
              <a:ext uri="{FF2B5EF4-FFF2-40B4-BE49-F238E27FC236}">
                <a16:creationId xmlns:a16="http://schemas.microsoft.com/office/drawing/2014/main" id="{E96F3D37-5648-AD7A-4043-8F9653F75DBA}"/>
              </a:ext>
            </a:extLst>
          </p:cNvPr>
          <p:cNvCxnSpPr/>
          <p:nvPr/>
        </p:nvCxnSpPr>
        <p:spPr>
          <a:xfrm>
            <a:off x="2619632" y="4967416"/>
            <a:ext cx="32374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2E91669-181C-DC3D-7FD2-83A49C38B054}"/>
              </a:ext>
            </a:extLst>
          </p:cNvPr>
          <p:cNvCxnSpPr>
            <a:cxnSpLocks/>
          </p:cNvCxnSpPr>
          <p:nvPr/>
        </p:nvCxnSpPr>
        <p:spPr>
          <a:xfrm>
            <a:off x="2545491" y="3006811"/>
            <a:ext cx="11244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77C706-46BE-A3AC-38CE-7D2370C9B498}"/>
              </a:ext>
            </a:extLst>
          </p:cNvPr>
          <p:cNvCxnSpPr>
            <a:cxnSpLocks/>
          </p:cNvCxnSpPr>
          <p:nvPr/>
        </p:nvCxnSpPr>
        <p:spPr>
          <a:xfrm>
            <a:off x="2619632" y="2240691"/>
            <a:ext cx="15445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EBE9E1-8192-6A0A-8599-8AAF6C6B757B}"/>
              </a:ext>
            </a:extLst>
          </p:cNvPr>
          <p:cNvCxnSpPr>
            <a:cxnSpLocks/>
          </p:cNvCxnSpPr>
          <p:nvPr/>
        </p:nvCxnSpPr>
        <p:spPr>
          <a:xfrm>
            <a:off x="2545491" y="4193059"/>
            <a:ext cx="13345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231988-BADB-A23B-42FA-E12BFB3F82D3}"/>
              </a:ext>
            </a:extLst>
          </p:cNvPr>
          <p:cNvCxnSpPr>
            <a:cxnSpLocks/>
          </p:cNvCxnSpPr>
          <p:nvPr/>
        </p:nvCxnSpPr>
        <p:spPr>
          <a:xfrm>
            <a:off x="2545491" y="4526692"/>
            <a:ext cx="15198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Εικόνα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33722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6851" y="496613"/>
            <a:ext cx="10696690" cy="58147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Γ. Προγράμματα Παρέμβασης</a:t>
            </a:r>
          </a:p>
          <a:p>
            <a:pPr marL="0" indent="0" algn="ctr">
              <a:buNone/>
              <a:defRPr/>
            </a:pPr>
            <a:endParaRPr lang="el-GR" altLang="en-US" sz="1800" dirty="0"/>
          </a:p>
        </p:txBody>
      </p:sp>
      <p:grpSp>
        <p:nvGrpSpPr>
          <p:cNvPr id="17" name="Ομάδα 16">
            <a:extLst>
              <a:ext uri="{FF2B5EF4-FFF2-40B4-BE49-F238E27FC236}">
                <a16:creationId xmlns:a16="http://schemas.microsoft.com/office/drawing/2014/main" id="{64BE92DE-45AC-4954-8F59-89E8B303BEA5}"/>
              </a:ext>
            </a:extLst>
          </p:cNvPr>
          <p:cNvGrpSpPr/>
          <p:nvPr/>
        </p:nvGrpSpPr>
        <p:grpSpPr>
          <a:xfrm>
            <a:off x="0" y="6250940"/>
            <a:ext cx="12192000" cy="607060"/>
            <a:chOff x="0" y="5831840"/>
            <a:chExt cx="6881735" cy="607060"/>
          </a:xfrm>
        </p:grpSpPr>
        <p:sp>
          <p:nvSpPr>
            <p:cNvPr id="18" name="Rectangle 4">
              <a:extLst>
                <a:ext uri="{FF2B5EF4-FFF2-40B4-BE49-F238E27FC236}">
                  <a16:creationId xmlns:a16="http://schemas.microsoft.com/office/drawing/2014/main" id="{1EC81E96-C784-46E7-96D1-C53A2C2027E0}"/>
                </a:ext>
              </a:extLst>
            </p:cNvPr>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a:extLst>
                <a:ext uri="{FF2B5EF4-FFF2-40B4-BE49-F238E27FC236}">
                  <a16:creationId xmlns:a16="http://schemas.microsoft.com/office/drawing/2014/main" id="{CC517F7A-0918-4C1F-AE1C-828E48D5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73" y="5883146"/>
              <a:ext cx="1535730" cy="477502"/>
            </a:xfrm>
            <a:prstGeom prst="rect">
              <a:avLst/>
            </a:prstGeom>
            <a:effectLst/>
          </p:spPr>
        </p:pic>
      </p:grpSp>
      <p:pic>
        <p:nvPicPr>
          <p:cNvPr id="1028" name="Picture 4" descr="Back to school. Little school friends develop social skills and support each other.">
            <a:extLst>
              <a:ext uri="{FF2B5EF4-FFF2-40B4-BE49-F238E27FC236}">
                <a16:creationId xmlns:a16="http://schemas.microsoft.com/office/drawing/2014/main" id="{1EE722E6-869C-4A78-AF1C-90B7C52948C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rot="20667495">
            <a:off x="1395657" y="1953724"/>
            <a:ext cx="4442144" cy="37108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 huddle of school kids looking down at camera, close up">
            <a:extLst>
              <a:ext uri="{FF2B5EF4-FFF2-40B4-BE49-F238E27FC236}">
                <a16:creationId xmlns:a16="http://schemas.microsoft.com/office/drawing/2014/main" id="{B4397D45-3AE8-4374-98A1-74DBA1BE6D84}"/>
              </a:ext>
            </a:extLst>
          </p:cNvPr>
          <p:cNvPicPr>
            <a:picLocks noGrp="1" noChangeAspect="1" noChangeArrowheads="1"/>
          </p:cNvPicPr>
          <p:nvPr>
            <p:ph type="pic" sz="quarter" idx="10"/>
          </p:nvPr>
        </p:nvPicPr>
        <p:blipFill>
          <a:blip r:embed="rId5" cstate="screen">
            <a:extLst>
              <a:ext uri="{28A0092B-C50C-407E-A947-70E740481C1C}">
                <a14:useLocalDpi xmlns:a14="http://schemas.microsoft.com/office/drawing/2010/main" val="0"/>
              </a:ext>
            </a:extLst>
          </a:blip>
          <a:srcRect/>
          <a:stretch>
            <a:fillRect/>
          </a:stretch>
        </p:blipFill>
        <p:spPr bwMode="auto">
          <a:xfrm rot="953064">
            <a:off x="7206160" y="1422893"/>
            <a:ext cx="3016828" cy="4583444"/>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21616" y="6380498"/>
            <a:ext cx="1425895" cy="399250"/>
          </a:xfrm>
          <a:prstGeom prst="rect">
            <a:avLst/>
          </a:prstGeom>
        </p:spPr>
      </p:pic>
    </p:spTree>
    <p:extLst>
      <p:ext uri="{BB962C8B-B14F-4D97-AF65-F5344CB8AC3E}">
        <p14:creationId xmlns:p14="http://schemas.microsoft.com/office/powerpoint/2010/main" val="1363857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6851" y="496613"/>
            <a:ext cx="10696690" cy="58147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Προγράμματα Παρέμβασης</a:t>
            </a:r>
          </a:p>
          <a:p>
            <a:pPr marL="0" indent="0" algn="ctr">
              <a:buNone/>
              <a:defRPr/>
            </a:pPr>
            <a:endParaRPr lang="el-GR" altLang="en-US" sz="1800" dirty="0"/>
          </a:p>
        </p:txBody>
      </p:sp>
      <p:grpSp>
        <p:nvGrpSpPr>
          <p:cNvPr id="17" name="Ομάδα 16">
            <a:extLst>
              <a:ext uri="{FF2B5EF4-FFF2-40B4-BE49-F238E27FC236}">
                <a16:creationId xmlns:a16="http://schemas.microsoft.com/office/drawing/2014/main" id="{64BE92DE-45AC-4954-8F59-89E8B303BEA5}"/>
              </a:ext>
            </a:extLst>
          </p:cNvPr>
          <p:cNvGrpSpPr/>
          <p:nvPr/>
        </p:nvGrpSpPr>
        <p:grpSpPr>
          <a:xfrm>
            <a:off x="0" y="6250940"/>
            <a:ext cx="12192000" cy="607060"/>
            <a:chOff x="0" y="5831840"/>
            <a:chExt cx="6881735" cy="607060"/>
          </a:xfrm>
        </p:grpSpPr>
        <p:sp>
          <p:nvSpPr>
            <p:cNvPr id="18" name="Rectangle 4">
              <a:extLst>
                <a:ext uri="{FF2B5EF4-FFF2-40B4-BE49-F238E27FC236}">
                  <a16:creationId xmlns:a16="http://schemas.microsoft.com/office/drawing/2014/main" id="{1EC81E96-C784-46E7-96D1-C53A2C2027E0}"/>
                </a:ext>
              </a:extLst>
            </p:cNvPr>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a:extLst>
                <a:ext uri="{FF2B5EF4-FFF2-40B4-BE49-F238E27FC236}">
                  <a16:creationId xmlns:a16="http://schemas.microsoft.com/office/drawing/2014/main" id="{CC517F7A-0918-4C1F-AE1C-828E48D5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pic>
        <p:nvPicPr>
          <p:cNvPr id="1028" name="Picture 4" descr="Back to school. Little school friends develop social skills and support each other.">
            <a:extLst>
              <a:ext uri="{FF2B5EF4-FFF2-40B4-BE49-F238E27FC236}">
                <a16:creationId xmlns:a16="http://schemas.microsoft.com/office/drawing/2014/main" id="{1EE722E6-869C-4A78-AF1C-90B7C52948C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rot="20667495">
            <a:off x="1124450" y="1689751"/>
            <a:ext cx="3598202" cy="3005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 huddle of school kids looking down at camera, close up">
            <a:extLst>
              <a:ext uri="{FF2B5EF4-FFF2-40B4-BE49-F238E27FC236}">
                <a16:creationId xmlns:a16="http://schemas.microsoft.com/office/drawing/2014/main" id="{B4397D45-3AE8-4374-98A1-74DBA1BE6D84}"/>
              </a:ext>
            </a:extLst>
          </p:cNvPr>
          <p:cNvPicPr>
            <a:picLocks noGrp="1" noChangeAspect="1" noChangeArrowheads="1"/>
          </p:cNvPicPr>
          <p:nvPr>
            <p:ph type="pic" sz="quarter" idx="10"/>
          </p:nvPr>
        </p:nvPicPr>
        <p:blipFill>
          <a:blip r:embed="rId5" cstate="screen">
            <a:extLst>
              <a:ext uri="{28A0092B-C50C-407E-A947-70E740481C1C}">
                <a14:useLocalDpi xmlns:a14="http://schemas.microsoft.com/office/drawing/2010/main" val="0"/>
              </a:ext>
            </a:extLst>
          </a:blip>
          <a:srcRect/>
          <a:stretch>
            <a:fillRect/>
          </a:stretch>
        </p:blipFill>
        <p:spPr bwMode="auto">
          <a:xfrm rot="953064">
            <a:off x="7550121" y="1076195"/>
            <a:ext cx="2678397" cy="40692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03D48AD-7E51-4F35-8BB2-9B6722BF38A5}"/>
              </a:ext>
            </a:extLst>
          </p:cNvPr>
          <p:cNvSpPr txBox="1"/>
          <p:nvPr/>
        </p:nvSpPr>
        <p:spPr>
          <a:xfrm>
            <a:off x="1876864" y="5803356"/>
            <a:ext cx="103151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i="1" dirty="0">
                <a:highlight>
                  <a:srgbClr val="FFFF00"/>
                </a:highlight>
              </a:rPr>
              <a:t>Ποια στοιχεία θεωρείτε βασικά για την αποτελεσματικότητα των προγραμμάτων παρέμβασης;</a:t>
            </a:r>
          </a:p>
        </p:txBody>
      </p:sp>
      <p:pic>
        <p:nvPicPr>
          <p:cNvPr id="11" name="Εικόνα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003009" y="6354845"/>
            <a:ext cx="1425895" cy="399250"/>
          </a:xfrm>
          <a:prstGeom prst="rect">
            <a:avLst/>
          </a:prstGeom>
        </p:spPr>
      </p:pic>
    </p:spTree>
    <p:extLst>
      <p:ext uri="{BB962C8B-B14F-4D97-AF65-F5344CB8AC3E}">
        <p14:creationId xmlns:p14="http://schemas.microsoft.com/office/powerpoint/2010/main" val="310403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49856" y="2269647"/>
            <a:ext cx="3046027" cy="523220"/>
          </a:xfrm>
          <a:prstGeom prst="rect">
            <a:avLst/>
          </a:prstGeom>
          <a:noFill/>
        </p:spPr>
        <p:txBody>
          <a:bodyPr wrap="none" rtlCol="0">
            <a:spAutoFit/>
          </a:bodyPr>
          <a:lstStyle/>
          <a:p>
            <a:r>
              <a:rPr lang="id-ID" sz="2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THE BOOK OF</a:t>
            </a:r>
          </a:p>
        </p:txBody>
      </p:sp>
      <p:sp>
        <p:nvSpPr>
          <p:cNvPr id="9" name="Rectangle 8"/>
          <p:cNvSpPr/>
          <p:nvPr/>
        </p:nvSpPr>
        <p:spPr>
          <a:xfrm>
            <a:off x="398723" y="253690"/>
            <a:ext cx="11442757" cy="963481"/>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Αποτελεσματικότητα των Προγραμμάτων Παρέμβασης</a:t>
            </a:r>
            <a:r>
              <a:rPr lang="en-US" altLang="en-US" sz="2400" dirty="0"/>
              <a:t> </a:t>
            </a:r>
            <a:endParaRPr lang="el-GR" altLang="en-US" sz="1800" dirty="0"/>
          </a:p>
        </p:txBody>
      </p:sp>
      <p:grpSp>
        <p:nvGrpSpPr>
          <p:cNvPr id="17" name="Ομάδα 16">
            <a:extLst>
              <a:ext uri="{FF2B5EF4-FFF2-40B4-BE49-F238E27FC236}">
                <a16:creationId xmlns:a16="http://schemas.microsoft.com/office/drawing/2014/main" id="{64BE92DE-45AC-4954-8F59-89E8B303BEA5}"/>
              </a:ext>
            </a:extLst>
          </p:cNvPr>
          <p:cNvGrpSpPr/>
          <p:nvPr/>
        </p:nvGrpSpPr>
        <p:grpSpPr>
          <a:xfrm>
            <a:off x="0" y="6271028"/>
            <a:ext cx="12192000" cy="586972"/>
            <a:chOff x="0" y="5831840"/>
            <a:chExt cx="6881735" cy="607060"/>
          </a:xfrm>
        </p:grpSpPr>
        <p:sp>
          <p:nvSpPr>
            <p:cNvPr id="18" name="Rectangle 4">
              <a:extLst>
                <a:ext uri="{FF2B5EF4-FFF2-40B4-BE49-F238E27FC236}">
                  <a16:creationId xmlns:a16="http://schemas.microsoft.com/office/drawing/2014/main" id="{1EC81E96-C784-46E7-96D1-C53A2C2027E0}"/>
                </a:ext>
              </a:extLst>
            </p:cNvPr>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a:extLst>
                <a:ext uri="{FF2B5EF4-FFF2-40B4-BE49-F238E27FC236}">
                  <a16:creationId xmlns:a16="http://schemas.microsoft.com/office/drawing/2014/main" id="{CC517F7A-0918-4C1F-AE1C-828E48D5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58" y="5901276"/>
              <a:ext cx="1416413" cy="440551"/>
            </a:xfrm>
            <a:prstGeom prst="rect">
              <a:avLst/>
            </a:prstGeom>
            <a:effectLst/>
          </p:spPr>
        </p:pic>
      </p:grpSp>
      <p:graphicFrame>
        <p:nvGraphicFramePr>
          <p:cNvPr id="2" name="Diagram 1">
            <a:extLst>
              <a:ext uri="{FF2B5EF4-FFF2-40B4-BE49-F238E27FC236}">
                <a16:creationId xmlns:a16="http://schemas.microsoft.com/office/drawing/2014/main" id="{C3089417-93F2-16AD-683F-FA9B91E6A5A4}"/>
              </a:ext>
            </a:extLst>
          </p:cNvPr>
          <p:cNvGraphicFramePr/>
          <p:nvPr>
            <p:extLst>
              <p:ext uri="{D42A27DB-BD31-4B8C-83A1-F6EECF244321}">
                <p14:modId xmlns:p14="http://schemas.microsoft.com/office/powerpoint/2010/main" val="2148952154"/>
              </p:ext>
            </p:extLst>
          </p:nvPr>
        </p:nvGraphicFramePr>
        <p:xfrm>
          <a:off x="4856179" y="1399065"/>
          <a:ext cx="8152130" cy="4652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8A8AF2C3-F7D5-EDA9-1CA8-6E4BE495B4C4}"/>
              </a:ext>
            </a:extLst>
          </p:cNvPr>
          <p:cNvSpPr txBox="1"/>
          <p:nvPr/>
        </p:nvSpPr>
        <p:spPr>
          <a:xfrm>
            <a:off x="8932244" y="5616674"/>
            <a:ext cx="2909236" cy="369332"/>
          </a:xfrm>
          <a:prstGeom prst="rect">
            <a:avLst/>
          </a:prstGeom>
          <a:noFill/>
        </p:spPr>
        <p:txBody>
          <a:bodyPr wrap="square">
            <a:spAutoFit/>
          </a:bodyPr>
          <a:lstStyle/>
          <a:p>
            <a:pPr algn="r"/>
            <a:r>
              <a:rPr lang="el-GR" i="1" dirty="0"/>
              <a:t>(</a:t>
            </a:r>
            <a:r>
              <a:rPr lang="en-US" i="1" dirty="0" err="1"/>
              <a:t>Herkama</a:t>
            </a:r>
            <a:r>
              <a:rPr lang="en-US" i="1" dirty="0"/>
              <a:t> et al., 2022</a:t>
            </a:r>
            <a:r>
              <a:rPr lang="el-GR" i="1" dirty="0"/>
              <a:t>)</a:t>
            </a:r>
            <a:endParaRPr lang="en-US" i="1" dirty="0"/>
          </a:p>
        </p:txBody>
      </p:sp>
      <p:sp>
        <p:nvSpPr>
          <p:cNvPr id="11" name="TextBox 10">
            <a:extLst>
              <a:ext uri="{FF2B5EF4-FFF2-40B4-BE49-F238E27FC236}">
                <a16:creationId xmlns:a16="http://schemas.microsoft.com/office/drawing/2014/main" id="{BE26272A-A2F3-4D6C-8541-257DD334A9D8}"/>
              </a:ext>
            </a:extLst>
          </p:cNvPr>
          <p:cNvSpPr txBox="1"/>
          <p:nvPr/>
        </p:nvSpPr>
        <p:spPr>
          <a:xfrm>
            <a:off x="398723" y="1867301"/>
            <a:ext cx="5178390" cy="2831544"/>
          </a:xfrm>
          <a:prstGeom prst="rect">
            <a:avLst/>
          </a:prstGeom>
          <a:noFill/>
        </p:spPr>
        <p:txBody>
          <a:bodyPr wrap="square" rtlCol="0">
            <a:spAutoFit/>
          </a:bodyPr>
          <a:lstStyle/>
          <a:p>
            <a:r>
              <a:rPr lang="el-GR" sz="2000" dirty="0"/>
              <a:t>Η εφαρμογή ενός προγράμματος παρέμβασης είναι μια διαδικασία που περιλαμβάνει τα εξής στάδια:</a:t>
            </a:r>
          </a:p>
          <a:p>
            <a:endParaRPr lang="el-GR" sz="2000" dirty="0"/>
          </a:p>
          <a:p>
            <a:pPr marL="285750" indent="-285750">
              <a:buFont typeface="Wingdings" panose="05000000000000000000" pitchFamily="2" charset="2"/>
              <a:buChar char="q"/>
            </a:pPr>
            <a:r>
              <a:rPr lang="el-GR" sz="2000" dirty="0"/>
              <a:t>Διερεύνηση</a:t>
            </a:r>
            <a:endParaRPr lang="en-US" sz="2000" dirty="0"/>
          </a:p>
          <a:p>
            <a:pPr marL="285750" indent="-285750">
              <a:buFont typeface="Wingdings" panose="05000000000000000000" pitchFamily="2" charset="2"/>
              <a:buChar char="q"/>
            </a:pPr>
            <a:r>
              <a:rPr lang="el-GR" sz="2000" dirty="0"/>
              <a:t>Προετοιμασία</a:t>
            </a:r>
            <a:endParaRPr lang="en-US" sz="2000" dirty="0"/>
          </a:p>
          <a:p>
            <a:pPr marL="285750" indent="-285750">
              <a:buFont typeface="Wingdings" panose="05000000000000000000" pitchFamily="2" charset="2"/>
              <a:buChar char="q"/>
            </a:pPr>
            <a:r>
              <a:rPr lang="el-GR" sz="2000" dirty="0"/>
              <a:t>Εφαρμογή</a:t>
            </a:r>
            <a:endParaRPr lang="en-US" sz="2000" dirty="0"/>
          </a:p>
          <a:p>
            <a:pPr marL="285750" indent="-285750">
              <a:buFont typeface="Wingdings" panose="05000000000000000000" pitchFamily="2" charset="2"/>
              <a:buChar char="q"/>
            </a:pPr>
            <a:r>
              <a:rPr lang="el-GR" sz="2000" dirty="0"/>
              <a:t>Διατήρηση</a:t>
            </a:r>
          </a:p>
          <a:p>
            <a:pPr algn="r"/>
            <a:r>
              <a:rPr lang="el-GR" i="1" dirty="0"/>
              <a:t>(</a:t>
            </a:r>
            <a:r>
              <a:rPr lang="en-US" i="1" dirty="0"/>
              <a:t>Aarons et al., 2011</a:t>
            </a:r>
            <a:r>
              <a:rPr lang="el-GR" i="1" dirty="0"/>
              <a:t>)</a:t>
            </a:r>
            <a:endParaRPr lang="en-US" i="1" dirty="0"/>
          </a:p>
        </p:txBody>
      </p:sp>
      <p:pic>
        <p:nvPicPr>
          <p:cNvPr id="12" name="Εικόνα 11"/>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147608" y="6364889"/>
            <a:ext cx="1425895" cy="399250"/>
          </a:xfrm>
          <a:prstGeom prst="rect">
            <a:avLst/>
          </a:prstGeom>
        </p:spPr>
      </p:pic>
    </p:spTree>
    <p:extLst>
      <p:ext uri="{BB962C8B-B14F-4D97-AF65-F5344CB8AC3E}">
        <p14:creationId xmlns:p14="http://schemas.microsoft.com/office/powerpoint/2010/main" val="7699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6058" y="129798"/>
            <a:ext cx="10928407" cy="963481"/>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Αποτελεσματικότητα των Προγραμμάτων Παρέμβασης</a:t>
            </a:r>
          </a:p>
          <a:p>
            <a:pPr marL="0" indent="0" algn="ctr">
              <a:buNone/>
              <a:defRPr/>
            </a:pPr>
            <a:endParaRPr lang="el-GR" altLang="en-US" sz="1800" dirty="0"/>
          </a:p>
        </p:txBody>
      </p:sp>
      <p:grpSp>
        <p:nvGrpSpPr>
          <p:cNvPr id="17" name="Ομάδα 16">
            <a:extLst>
              <a:ext uri="{FF2B5EF4-FFF2-40B4-BE49-F238E27FC236}">
                <a16:creationId xmlns:a16="http://schemas.microsoft.com/office/drawing/2014/main" id="{64BE92DE-45AC-4954-8F59-89E8B303BEA5}"/>
              </a:ext>
            </a:extLst>
          </p:cNvPr>
          <p:cNvGrpSpPr/>
          <p:nvPr/>
        </p:nvGrpSpPr>
        <p:grpSpPr>
          <a:xfrm>
            <a:off x="0" y="6316125"/>
            <a:ext cx="6338455" cy="541877"/>
            <a:chOff x="0" y="5831840"/>
            <a:chExt cx="6881735" cy="607060"/>
          </a:xfrm>
        </p:grpSpPr>
        <p:sp>
          <p:nvSpPr>
            <p:cNvPr id="18" name="Rectangle 4">
              <a:extLst>
                <a:ext uri="{FF2B5EF4-FFF2-40B4-BE49-F238E27FC236}">
                  <a16:creationId xmlns:a16="http://schemas.microsoft.com/office/drawing/2014/main" id="{1EC81E96-C784-46E7-96D1-C53A2C2027E0}"/>
                </a:ext>
              </a:extLst>
            </p:cNvPr>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a:extLst>
                <a:ext uri="{FF2B5EF4-FFF2-40B4-BE49-F238E27FC236}">
                  <a16:creationId xmlns:a16="http://schemas.microsoft.com/office/drawing/2014/main" id="{CC517F7A-0918-4C1F-AE1C-828E48D5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21" name="TextBox 20">
            <a:extLst>
              <a:ext uri="{FF2B5EF4-FFF2-40B4-BE49-F238E27FC236}">
                <a16:creationId xmlns:a16="http://schemas.microsoft.com/office/drawing/2014/main" id="{30780566-D7E3-474B-B454-9B1E45527324}"/>
              </a:ext>
            </a:extLst>
          </p:cNvPr>
          <p:cNvSpPr txBox="1"/>
          <p:nvPr/>
        </p:nvSpPr>
        <p:spPr>
          <a:xfrm>
            <a:off x="149086" y="1512766"/>
            <a:ext cx="7285383" cy="1200329"/>
          </a:xfrm>
          <a:prstGeom prst="rect">
            <a:avLst/>
          </a:prstGeom>
          <a:noFill/>
        </p:spPr>
        <p:txBody>
          <a:bodyPr wrap="square">
            <a:spAutoFit/>
          </a:bodyPr>
          <a:lstStyle/>
          <a:p>
            <a:pPr algn="just"/>
            <a:endParaRPr lang="el-GR" dirty="0">
              <a:effectLst/>
              <a:latin typeface="URWPalladioL-Roma"/>
              <a:ea typeface="Calibri" panose="020F0502020204030204" pitchFamily="34" charset="0"/>
              <a:cs typeface="Times New Roman" panose="02020603050405020304" pitchFamily="18" charset="0"/>
            </a:endParaRPr>
          </a:p>
          <a:p>
            <a:pPr algn="just"/>
            <a:endParaRPr lang="el-GR" dirty="0">
              <a:latin typeface="URWPalladioL-Roma"/>
              <a:ea typeface="Calibri" panose="020F0502020204030204" pitchFamily="34" charset="0"/>
              <a:cs typeface="Times New Roman" panose="02020603050405020304" pitchFamily="18" charset="0"/>
            </a:endParaRPr>
          </a:p>
          <a:p>
            <a:pPr algn="just"/>
            <a:endParaRPr lang="en-US" dirty="0">
              <a:effectLst/>
              <a:latin typeface="URWPalladioL-Roma"/>
              <a:ea typeface="Calibri" panose="020F0502020204030204" pitchFamily="34" charset="0"/>
              <a:cs typeface="Times New Roman" panose="02020603050405020304" pitchFamily="18" charset="0"/>
            </a:endParaRPr>
          </a:p>
          <a:p>
            <a:pPr algn="just"/>
            <a:endParaRPr lang="en-US" dirty="0">
              <a:latin typeface="URWPalladioL-Roma"/>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478ED1F7-C16E-A3B9-4923-95E8E2BB200F}"/>
              </a:ext>
            </a:extLst>
          </p:cNvPr>
          <p:cNvGraphicFramePr/>
          <p:nvPr>
            <p:extLst>
              <p:ext uri="{D42A27DB-BD31-4B8C-83A1-F6EECF244321}">
                <p14:modId xmlns:p14="http://schemas.microsoft.com/office/powerpoint/2010/main" val="3323661796"/>
              </p:ext>
            </p:extLst>
          </p:nvPr>
        </p:nvGraphicFramePr>
        <p:xfrm>
          <a:off x="2360626" y="1217171"/>
          <a:ext cx="7659273" cy="4785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E62287D3-2ECE-8339-2D77-9109357F866F}"/>
              </a:ext>
            </a:extLst>
          </p:cNvPr>
          <p:cNvSpPr txBox="1"/>
          <p:nvPr/>
        </p:nvSpPr>
        <p:spPr>
          <a:xfrm>
            <a:off x="7825339" y="6351651"/>
            <a:ext cx="4478154" cy="307777"/>
          </a:xfrm>
          <a:prstGeom prst="rect">
            <a:avLst/>
          </a:prstGeom>
          <a:noFill/>
        </p:spPr>
        <p:txBody>
          <a:bodyPr wrap="square">
            <a:spAutoFit/>
          </a:bodyPr>
          <a:lstStyle/>
          <a:p>
            <a:r>
              <a:rPr lang="el-GR" sz="1400" i="1" dirty="0">
                <a:solidFill>
                  <a:srgbClr val="212121"/>
                </a:solidFill>
                <a:effectLst/>
                <a:highlight>
                  <a:srgbClr val="FBFBFB"/>
                </a:highlight>
                <a:ea typeface="Calibri" panose="020F0502020204030204" pitchFamily="34" charset="0"/>
              </a:rPr>
              <a:t>(</a:t>
            </a:r>
            <a:r>
              <a:rPr lang="en-US" sz="1400" i="1" dirty="0">
                <a:solidFill>
                  <a:srgbClr val="212121"/>
                </a:solidFill>
                <a:effectLst/>
                <a:highlight>
                  <a:srgbClr val="FBFBFB"/>
                </a:highlight>
                <a:ea typeface="Calibri" panose="020F0502020204030204" pitchFamily="34" charset="0"/>
              </a:rPr>
              <a:t>Andreou et al., 2015; </a:t>
            </a:r>
            <a:r>
              <a:rPr lang="en-US" sz="1400" i="1" dirty="0" err="1"/>
              <a:t>Herkama</a:t>
            </a:r>
            <a:r>
              <a:rPr lang="en-US" sz="1400" i="1" dirty="0"/>
              <a:t> et al., 2022</a:t>
            </a:r>
            <a:r>
              <a:rPr lang="el-GR" sz="1400" i="1" dirty="0"/>
              <a:t>)</a:t>
            </a:r>
            <a:endParaRPr lang="en-US" sz="1400" i="1" dirty="0"/>
          </a:p>
        </p:txBody>
      </p:sp>
      <p:pic>
        <p:nvPicPr>
          <p:cNvPr id="10" name="Εικόνα 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360626" y="6411451"/>
            <a:ext cx="1425895" cy="399250"/>
          </a:xfrm>
          <a:prstGeom prst="rect">
            <a:avLst/>
          </a:prstGeom>
        </p:spPr>
      </p:pic>
    </p:spTree>
    <p:extLst>
      <p:ext uri="{BB962C8B-B14F-4D97-AF65-F5344CB8AC3E}">
        <p14:creationId xmlns:p14="http://schemas.microsoft.com/office/powerpoint/2010/main" val="3805744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6058" y="129799"/>
            <a:ext cx="10928407" cy="70760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Αποτελεσματικότητα των Προγραμμάτων Παρέμβασης - Παράμετροι</a:t>
            </a:r>
          </a:p>
          <a:p>
            <a:pPr marL="0" indent="0" algn="ctr">
              <a:buNone/>
              <a:defRPr/>
            </a:pPr>
            <a:endParaRPr lang="el-GR" altLang="en-US" sz="1800" dirty="0"/>
          </a:p>
        </p:txBody>
      </p:sp>
      <p:grpSp>
        <p:nvGrpSpPr>
          <p:cNvPr id="17" name="Ομάδα 16">
            <a:extLst>
              <a:ext uri="{FF2B5EF4-FFF2-40B4-BE49-F238E27FC236}">
                <a16:creationId xmlns:a16="http://schemas.microsoft.com/office/drawing/2014/main" id="{64BE92DE-45AC-4954-8F59-89E8B303BEA5}"/>
              </a:ext>
            </a:extLst>
          </p:cNvPr>
          <p:cNvGrpSpPr/>
          <p:nvPr/>
        </p:nvGrpSpPr>
        <p:grpSpPr>
          <a:xfrm>
            <a:off x="0" y="6250940"/>
            <a:ext cx="7749856" cy="607060"/>
            <a:chOff x="0" y="5831840"/>
            <a:chExt cx="6881735" cy="607060"/>
          </a:xfrm>
        </p:grpSpPr>
        <p:sp>
          <p:nvSpPr>
            <p:cNvPr id="18" name="Rectangle 4">
              <a:extLst>
                <a:ext uri="{FF2B5EF4-FFF2-40B4-BE49-F238E27FC236}">
                  <a16:creationId xmlns:a16="http://schemas.microsoft.com/office/drawing/2014/main" id="{1EC81E96-C784-46E7-96D1-C53A2C2027E0}"/>
                </a:ext>
              </a:extLst>
            </p:cNvPr>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a:extLst>
                <a:ext uri="{FF2B5EF4-FFF2-40B4-BE49-F238E27FC236}">
                  <a16:creationId xmlns:a16="http://schemas.microsoft.com/office/drawing/2014/main" id="{CC517F7A-0918-4C1F-AE1C-828E48D5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21" name="TextBox 20">
            <a:extLst>
              <a:ext uri="{FF2B5EF4-FFF2-40B4-BE49-F238E27FC236}">
                <a16:creationId xmlns:a16="http://schemas.microsoft.com/office/drawing/2014/main" id="{30780566-D7E3-474B-B454-9B1E45527324}"/>
              </a:ext>
            </a:extLst>
          </p:cNvPr>
          <p:cNvSpPr txBox="1"/>
          <p:nvPr/>
        </p:nvSpPr>
        <p:spPr>
          <a:xfrm>
            <a:off x="149086" y="1512766"/>
            <a:ext cx="7285383" cy="1200329"/>
          </a:xfrm>
          <a:prstGeom prst="rect">
            <a:avLst/>
          </a:prstGeom>
          <a:noFill/>
        </p:spPr>
        <p:txBody>
          <a:bodyPr wrap="square">
            <a:spAutoFit/>
          </a:bodyPr>
          <a:lstStyle/>
          <a:p>
            <a:pPr algn="just"/>
            <a:endParaRPr lang="el-GR" dirty="0">
              <a:effectLst/>
              <a:latin typeface="URWPalladioL-Roma"/>
              <a:ea typeface="Calibri" panose="020F0502020204030204" pitchFamily="34" charset="0"/>
              <a:cs typeface="Times New Roman" panose="02020603050405020304" pitchFamily="18" charset="0"/>
            </a:endParaRPr>
          </a:p>
          <a:p>
            <a:pPr algn="just"/>
            <a:endParaRPr lang="el-GR" dirty="0">
              <a:latin typeface="URWPalladioL-Roma"/>
              <a:ea typeface="Calibri" panose="020F0502020204030204" pitchFamily="34" charset="0"/>
              <a:cs typeface="Times New Roman" panose="02020603050405020304" pitchFamily="18" charset="0"/>
            </a:endParaRPr>
          </a:p>
          <a:p>
            <a:pPr algn="just"/>
            <a:endParaRPr lang="en-US" dirty="0">
              <a:effectLst/>
              <a:latin typeface="URWPalladioL-Roma"/>
              <a:ea typeface="Calibri" panose="020F0502020204030204" pitchFamily="34" charset="0"/>
              <a:cs typeface="Times New Roman" panose="02020603050405020304" pitchFamily="18" charset="0"/>
            </a:endParaRPr>
          </a:p>
          <a:p>
            <a:pPr algn="just"/>
            <a:endParaRPr lang="en-US" dirty="0">
              <a:latin typeface="URWPalladioL-Roma"/>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62287D3-2ECE-8339-2D77-9109357F866F}"/>
              </a:ext>
            </a:extLst>
          </p:cNvPr>
          <p:cNvSpPr txBox="1"/>
          <p:nvPr/>
        </p:nvSpPr>
        <p:spPr>
          <a:xfrm>
            <a:off x="9603929" y="6410416"/>
            <a:ext cx="2283594" cy="369332"/>
          </a:xfrm>
          <a:prstGeom prst="rect">
            <a:avLst/>
          </a:prstGeom>
          <a:noFill/>
        </p:spPr>
        <p:txBody>
          <a:bodyPr wrap="square">
            <a:spAutoFit/>
          </a:bodyPr>
          <a:lstStyle/>
          <a:p>
            <a:pPr algn="r"/>
            <a:r>
              <a:rPr lang="el-GR" i="1" dirty="0"/>
              <a:t>(</a:t>
            </a:r>
            <a:r>
              <a:rPr lang="en-US" i="1" dirty="0" err="1"/>
              <a:t>Herkama</a:t>
            </a:r>
            <a:r>
              <a:rPr lang="en-US" i="1" dirty="0"/>
              <a:t> et al., 2022</a:t>
            </a:r>
            <a:r>
              <a:rPr lang="el-GR" i="1" dirty="0"/>
              <a:t>)</a:t>
            </a:r>
            <a:endParaRPr lang="en-US" i="1" dirty="0"/>
          </a:p>
        </p:txBody>
      </p:sp>
      <p:graphicFrame>
        <p:nvGraphicFramePr>
          <p:cNvPr id="2" name="Table 1">
            <a:extLst>
              <a:ext uri="{FF2B5EF4-FFF2-40B4-BE49-F238E27FC236}">
                <a16:creationId xmlns:a16="http://schemas.microsoft.com/office/drawing/2014/main" id="{DD43EB11-2683-A60E-1042-E5FAEF68D5F4}"/>
              </a:ext>
            </a:extLst>
          </p:cNvPr>
          <p:cNvGraphicFramePr>
            <a:graphicFrameLocks noGrp="1"/>
          </p:cNvGraphicFramePr>
          <p:nvPr>
            <p:extLst>
              <p:ext uri="{D42A27DB-BD31-4B8C-83A1-F6EECF244321}">
                <p14:modId xmlns:p14="http://schemas.microsoft.com/office/powerpoint/2010/main" val="366780105"/>
              </p:ext>
            </p:extLst>
          </p:nvPr>
        </p:nvGraphicFramePr>
        <p:xfrm>
          <a:off x="764275" y="951818"/>
          <a:ext cx="10904561" cy="5177202"/>
        </p:xfrm>
        <a:graphic>
          <a:graphicData uri="http://schemas.openxmlformats.org/drawingml/2006/table">
            <a:tbl>
              <a:tblPr firstRow="1" bandRow="1">
                <a:tableStyleId>{5C22544A-7EE6-4342-B048-85BDC9FD1C3A}</a:tableStyleId>
              </a:tblPr>
              <a:tblGrid>
                <a:gridCol w="3548418">
                  <a:extLst>
                    <a:ext uri="{9D8B030D-6E8A-4147-A177-3AD203B41FA5}">
                      <a16:colId xmlns:a16="http://schemas.microsoft.com/office/drawing/2014/main" val="1612559724"/>
                    </a:ext>
                  </a:extLst>
                </a:gridCol>
                <a:gridCol w="3998794">
                  <a:extLst>
                    <a:ext uri="{9D8B030D-6E8A-4147-A177-3AD203B41FA5}">
                      <a16:colId xmlns:a16="http://schemas.microsoft.com/office/drawing/2014/main" val="284266546"/>
                    </a:ext>
                  </a:extLst>
                </a:gridCol>
                <a:gridCol w="3357349">
                  <a:extLst>
                    <a:ext uri="{9D8B030D-6E8A-4147-A177-3AD203B41FA5}">
                      <a16:colId xmlns:a16="http://schemas.microsoft.com/office/drawing/2014/main" val="3900823774"/>
                    </a:ext>
                  </a:extLst>
                </a:gridCol>
              </a:tblGrid>
              <a:tr h="500721">
                <a:tc>
                  <a:txBody>
                    <a:bodyPr/>
                    <a:lstStyle/>
                    <a:p>
                      <a:pPr algn="ctr"/>
                      <a:r>
                        <a:rPr lang="el-GR" sz="1700" dirty="0"/>
                        <a:t>Περιεχομένου/Εφαρμογής</a:t>
                      </a:r>
                      <a:endParaRPr lang="en-US" sz="1700" dirty="0"/>
                    </a:p>
                  </a:txBody>
                  <a:tcPr/>
                </a:tc>
                <a:tc>
                  <a:txBody>
                    <a:bodyPr/>
                    <a:lstStyle/>
                    <a:p>
                      <a:pPr algn="ctr"/>
                      <a:r>
                        <a:rPr lang="el-GR" sz="1700" dirty="0"/>
                        <a:t>Κουλτούρας Σχολείου</a:t>
                      </a:r>
                      <a:endParaRPr lang="en-US" sz="1700" dirty="0"/>
                    </a:p>
                  </a:txBody>
                  <a:tcPr/>
                </a:tc>
                <a:tc>
                  <a:txBody>
                    <a:bodyPr/>
                    <a:lstStyle/>
                    <a:p>
                      <a:pPr algn="ctr"/>
                      <a:r>
                        <a:rPr lang="el-GR" sz="1700" dirty="0"/>
                        <a:t>Πλαισίου</a:t>
                      </a:r>
                      <a:endParaRPr lang="en-US" sz="1700" dirty="0"/>
                    </a:p>
                  </a:txBody>
                  <a:tcPr/>
                </a:tc>
                <a:extLst>
                  <a:ext uri="{0D108BD9-81ED-4DB2-BD59-A6C34878D82A}">
                    <a16:rowId xmlns:a16="http://schemas.microsoft.com/office/drawing/2014/main" val="3450272786"/>
                  </a:ext>
                </a:extLst>
              </a:tr>
              <a:tr h="500721">
                <a:tc>
                  <a:txBody>
                    <a:bodyPr/>
                    <a:lstStyle/>
                    <a:p>
                      <a:pPr algn="ctr"/>
                      <a:r>
                        <a:rPr lang="el-GR" sz="1700" dirty="0"/>
                        <a:t>Επαρκής Ενημέρωση </a:t>
                      </a:r>
                      <a:endParaRPr lang="en-US" sz="1700" dirty="0"/>
                    </a:p>
                  </a:txBody>
                  <a:tcPr/>
                </a:tc>
                <a:tc>
                  <a:txBody>
                    <a:bodyPr/>
                    <a:lstStyle/>
                    <a:p>
                      <a:pPr algn="ctr"/>
                      <a:r>
                        <a:rPr lang="el-GR" sz="1700" dirty="0"/>
                        <a:t>Κοινές αξίες με της πλειοψηφίας των </a:t>
                      </a:r>
                      <a:r>
                        <a:rPr lang="el-GR" sz="1700" dirty="0" err="1"/>
                        <a:t>εκπ</a:t>
                      </a:r>
                      <a:r>
                        <a:rPr lang="el-GR" sz="1700" dirty="0"/>
                        <a:t>/</a:t>
                      </a:r>
                      <a:r>
                        <a:rPr lang="el-GR" sz="1700" dirty="0" err="1"/>
                        <a:t>κών</a:t>
                      </a:r>
                      <a:r>
                        <a:rPr lang="el-GR" sz="1700" dirty="0"/>
                        <a:t> </a:t>
                      </a:r>
                      <a:endParaRPr lang="en-US" sz="1700" dirty="0"/>
                    </a:p>
                  </a:txBody>
                  <a:tcPr/>
                </a:tc>
                <a:tc>
                  <a:txBody>
                    <a:bodyPr/>
                    <a:lstStyle/>
                    <a:p>
                      <a:pPr algn="ctr"/>
                      <a:r>
                        <a:rPr lang="el-GR" sz="1700" dirty="0"/>
                        <a:t>Υιοθέτηση και Εφαρμογή Κοινής Πολιτικής σε εθνικό επίπεδο</a:t>
                      </a:r>
                      <a:endParaRPr lang="en-US" sz="1700" dirty="0"/>
                    </a:p>
                  </a:txBody>
                  <a:tcPr/>
                </a:tc>
                <a:extLst>
                  <a:ext uri="{0D108BD9-81ED-4DB2-BD59-A6C34878D82A}">
                    <a16:rowId xmlns:a16="http://schemas.microsoft.com/office/drawing/2014/main" val="80195514"/>
                  </a:ext>
                </a:extLst>
              </a:tr>
              <a:tr h="500721">
                <a:tc>
                  <a:txBody>
                    <a:bodyPr/>
                    <a:lstStyle/>
                    <a:p>
                      <a:pPr algn="ctr"/>
                      <a:r>
                        <a:rPr lang="el-GR" sz="1700" dirty="0"/>
                        <a:t>Σαφείς Κατευθύνσεις/Οδηγίες</a:t>
                      </a:r>
                      <a:endParaRPr lang="en-US" sz="1700" dirty="0"/>
                    </a:p>
                  </a:txBody>
                  <a:tcPr/>
                </a:tc>
                <a:tc>
                  <a:txBody>
                    <a:bodyPr/>
                    <a:lstStyle/>
                    <a:p>
                      <a:pPr algn="ctr"/>
                      <a:r>
                        <a:rPr lang="el-GR" sz="1700" dirty="0"/>
                        <a:t>Δέσμευση Εκπαιδευτικών – Συμμετοχή Όλων</a:t>
                      </a:r>
                      <a:endParaRPr lang="en-US" sz="1700" dirty="0"/>
                    </a:p>
                  </a:txBody>
                  <a:tcPr/>
                </a:tc>
                <a:tc>
                  <a:txBody>
                    <a:bodyPr/>
                    <a:lstStyle/>
                    <a:p>
                      <a:pPr algn="ctr"/>
                      <a:r>
                        <a:rPr lang="el-GR" sz="1700" dirty="0"/>
                        <a:t>Προσαρμογή στα υφιστάμενα προγράμματα – Μέρος του Σχεδίου Δράσης του Σχολείου</a:t>
                      </a:r>
                      <a:endParaRPr lang="en-US" sz="1700" dirty="0"/>
                    </a:p>
                  </a:txBody>
                  <a:tcPr/>
                </a:tc>
                <a:extLst>
                  <a:ext uri="{0D108BD9-81ED-4DB2-BD59-A6C34878D82A}">
                    <a16:rowId xmlns:a16="http://schemas.microsoft.com/office/drawing/2014/main" val="922028516"/>
                  </a:ext>
                </a:extLst>
              </a:tr>
              <a:tr h="500721">
                <a:tc>
                  <a:txBody>
                    <a:bodyPr/>
                    <a:lstStyle/>
                    <a:p>
                      <a:pPr algn="ctr"/>
                      <a:r>
                        <a:rPr lang="el-GR" sz="1700" dirty="0"/>
                        <a:t>Δυνατότητα Προσαρμογής </a:t>
                      </a:r>
                      <a:endParaRPr lang="en-US" sz="1700" dirty="0"/>
                    </a:p>
                  </a:txBody>
                  <a:tcPr/>
                </a:tc>
                <a:tc>
                  <a:txBody>
                    <a:bodyPr/>
                    <a:lstStyle/>
                    <a:p>
                      <a:pPr algn="ctr"/>
                      <a:r>
                        <a:rPr lang="el-GR" sz="1700" dirty="0"/>
                        <a:t>Υποστηρικτικό Σχολικό Κλίμα</a:t>
                      </a:r>
                      <a:endParaRPr lang="en-US" sz="1700" dirty="0"/>
                    </a:p>
                  </a:txBody>
                  <a:tcPr/>
                </a:tc>
                <a:tc>
                  <a:txBody>
                    <a:bodyPr/>
                    <a:lstStyle/>
                    <a:p>
                      <a:pPr algn="ctr"/>
                      <a:r>
                        <a:rPr lang="el-GR" sz="1700" dirty="0"/>
                        <a:t>Υποστήριξη από την Πολιτεία </a:t>
                      </a:r>
                      <a:endParaRPr lang="en-US" sz="1700" dirty="0"/>
                    </a:p>
                  </a:txBody>
                  <a:tcPr/>
                </a:tc>
                <a:extLst>
                  <a:ext uri="{0D108BD9-81ED-4DB2-BD59-A6C34878D82A}">
                    <a16:rowId xmlns:a16="http://schemas.microsoft.com/office/drawing/2014/main" val="106502391"/>
                  </a:ext>
                </a:extLst>
              </a:tr>
              <a:tr h="500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700" dirty="0"/>
                        <a:t>Παροχή Διαφόρων Μεθόδων/Εργαλείων </a:t>
                      </a:r>
                      <a:endParaRPr lang="en-US" sz="1700" dirty="0"/>
                    </a:p>
                    <a:p>
                      <a:pPr algn="ctr"/>
                      <a:endParaRPr lang="en-US" sz="1700" dirty="0"/>
                    </a:p>
                  </a:txBody>
                  <a:tcPr/>
                </a:tc>
                <a:tc>
                  <a:txBody>
                    <a:bodyPr/>
                    <a:lstStyle/>
                    <a:p>
                      <a:pPr algn="ctr"/>
                      <a:r>
                        <a:rPr lang="el-GR" sz="1700" dirty="0"/>
                        <a:t>Συντονισμός και Παρακολούθηση από τη Δ/</a:t>
                      </a:r>
                      <a:r>
                        <a:rPr lang="el-GR" sz="1700" dirty="0" err="1"/>
                        <a:t>νση</a:t>
                      </a:r>
                      <a:r>
                        <a:rPr lang="el-GR" sz="1700" dirty="0"/>
                        <a:t> </a:t>
                      </a:r>
                      <a:endParaRPr lang="en-US" sz="1700" dirty="0"/>
                    </a:p>
                  </a:txBody>
                  <a:tcPr/>
                </a:tc>
                <a:tc>
                  <a:txBody>
                    <a:bodyPr/>
                    <a:lstStyle/>
                    <a:p>
                      <a:pPr algn="ctr"/>
                      <a:r>
                        <a:rPr lang="el-GR" sz="1700" dirty="0"/>
                        <a:t>Προώθηση από τα Μ.Μ.Ε. της ανάγκης πρόληψης/αντιμετώπισης περιστατικών Ε.ΒΙ.Ε.</a:t>
                      </a:r>
                      <a:endParaRPr lang="en-US" sz="1700" dirty="0"/>
                    </a:p>
                  </a:txBody>
                  <a:tcPr/>
                </a:tc>
                <a:extLst>
                  <a:ext uri="{0D108BD9-81ED-4DB2-BD59-A6C34878D82A}">
                    <a16:rowId xmlns:a16="http://schemas.microsoft.com/office/drawing/2014/main" val="4030954380"/>
                  </a:ext>
                </a:extLst>
              </a:tr>
              <a:tr h="500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700" dirty="0"/>
                        <a:t>Συγκεκριμένοι και Ρεαλιστικοί Στόχοι</a:t>
                      </a:r>
                      <a:endParaRPr lang="en-US" sz="1700" dirty="0"/>
                    </a:p>
                    <a:p>
                      <a:pPr algn="ctr"/>
                      <a:endParaRPr lang="en-US" sz="17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700" dirty="0"/>
                        <a:t>Ισοκατανομή Ρόλων/Αρμοδιοτήτων</a:t>
                      </a:r>
                      <a:endParaRPr lang="en-US" sz="1700" dirty="0"/>
                    </a:p>
                    <a:p>
                      <a:pPr algn="ctr"/>
                      <a:endParaRPr lang="en-US" sz="1700" dirty="0"/>
                    </a:p>
                  </a:txBody>
                  <a:tcPr/>
                </a:tc>
                <a:tc>
                  <a:txBody>
                    <a:bodyPr/>
                    <a:lstStyle/>
                    <a:p>
                      <a:pPr algn="ctr"/>
                      <a:endParaRPr lang="en-US" sz="1700" dirty="0"/>
                    </a:p>
                  </a:txBody>
                  <a:tcPr/>
                </a:tc>
                <a:extLst>
                  <a:ext uri="{0D108BD9-81ED-4DB2-BD59-A6C34878D82A}">
                    <a16:rowId xmlns:a16="http://schemas.microsoft.com/office/drawing/2014/main" val="3072583108"/>
                  </a:ext>
                </a:extLst>
              </a:tr>
              <a:tr h="500721">
                <a:tc>
                  <a:txBody>
                    <a:bodyPr/>
                    <a:lstStyle/>
                    <a:p>
                      <a:pPr algn="ctr"/>
                      <a:r>
                        <a:rPr lang="el-GR" sz="1700" dirty="0"/>
                        <a:t>Υποστήριξη από Συμβούλους</a:t>
                      </a:r>
                      <a:endParaRPr lang="en-US" sz="1700" dirty="0"/>
                    </a:p>
                  </a:txBody>
                  <a:tcPr/>
                </a:tc>
                <a:tc>
                  <a:txBody>
                    <a:bodyPr/>
                    <a:lstStyle/>
                    <a:p>
                      <a:pPr algn="ctr"/>
                      <a:r>
                        <a:rPr lang="el-GR" sz="1700" dirty="0"/>
                        <a:t>Χρήση Συμβόλων – Αίσθημα Κοινού Σκοπού</a:t>
                      </a:r>
                      <a:endParaRPr lang="en-US" sz="1700" dirty="0"/>
                    </a:p>
                  </a:txBody>
                  <a:tcPr/>
                </a:tc>
                <a:tc>
                  <a:txBody>
                    <a:bodyPr/>
                    <a:lstStyle/>
                    <a:p>
                      <a:pPr algn="ctr"/>
                      <a:endParaRPr lang="en-US" sz="1700" dirty="0"/>
                    </a:p>
                  </a:txBody>
                  <a:tcPr/>
                </a:tc>
                <a:extLst>
                  <a:ext uri="{0D108BD9-81ED-4DB2-BD59-A6C34878D82A}">
                    <a16:rowId xmlns:a16="http://schemas.microsoft.com/office/drawing/2014/main" val="770326360"/>
                  </a:ext>
                </a:extLst>
              </a:tr>
              <a:tr h="500721">
                <a:tc>
                  <a:txBody>
                    <a:bodyPr/>
                    <a:lstStyle/>
                    <a:p>
                      <a:pPr algn="ctr"/>
                      <a:endParaRPr lang="en-US" sz="1700" dirty="0"/>
                    </a:p>
                  </a:txBody>
                  <a:tcPr/>
                </a:tc>
                <a:tc>
                  <a:txBody>
                    <a:bodyPr/>
                    <a:lstStyle/>
                    <a:p>
                      <a:pPr algn="ctr"/>
                      <a:r>
                        <a:rPr lang="el-GR" sz="1700" dirty="0" err="1"/>
                        <a:t>Ενδοσχολική</a:t>
                      </a:r>
                      <a:r>
                        <a:rPr lang="el-GR" sz="1700" dirty="0"/>
                        <a:t> Έρευνα – Αξιοποίηση στοιχείων για επαναπροσδιορισμό στόχων</a:t>
                      </a:r>
                      <a:endParaRPr lang="en-US" sz="1700" dirty="0"/>
                    </a:p>
                  </a:txBody>
                  <a:tcPr/>
                </a:tc>
                <a:tc>
                  <a:txBody>
                    <a:bodyPr/>
                    <a:lstStyle/>
                    <a:p>
                      <a:pPr algn="ctr"/>
                      <a:endParaRPr lang="en-US" sz="1700" dirty="0"/>
                    </a:p>
                  </a:txBody>
                  <a:tcPr/>
                </a:tc>
                <a:extLst>
                  <a:ext uri="{0D108BD9-81ED-4DB2-BD59-A6C34878D82A}">
                    <a16:rowId xmlns:a16="http://schemas.microsoft.com/office/drawing/2014/main" val="1033098893"/>
                  </a:ext>
                </a:extLst>
              </a:tr>
            </a:tbl>
          </a:graphicData>
        </a:graphic>
      </p:graphicFrame>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88804" y="6380498"/>
            <a:ext cx="1425895" cy="399250"/>
          </a:xfrm>
          <a:prstGeom prst="rect">
            <a:avLst/>
          </a:prstGeom>
        </p:spPr>
      </p:pic>
    </p:spTree>
    <p:extLst>
      <p:ext uri="{BB962C8B-B14F-4D97-AF65-F5344CB8AC3E}">
        <p14:creationId xmlns:p14="http://schemas.microsoft.com/office/powerpoint/2010/main" val="3302832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6851" y="496613"/>
            <a:ext cx="10696690" cy="58147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Η αποτελεσματικότητα των Προγραμμάτων Παρέμβασης</a:t>
            </a:r>
          </a:p>
          <a:p>
            <a:pPr marL="0" indent="0" algn="ctr">
              <a:buNone/>
              <a:defRPr/>
            </a:pPr>
            <a:endParaRPr lang="el-GR" altLang="en-US" sz="1800" dirty="0"/>
          </a:p>
        </p:txBody>
      </p:sp>
      <p:sp>
        <p:nvSpPr>
          <p:cNvPr id="18" name="Rectangle 4">
            <a:extLst>
              <a:ext uri="{FF2B5EF4-FFF2-40B4-BE49-F238E27FC236}">
                <a16:creationId xmlns:a16="http://schemas.microsoft.com/office/drawing/2014/main" id="{1EC81E96-C784-46E7-96D1-C53A2C2027E0}"/>
              </a:ext>
            </a:extLst>
          </p:cNvPr>
          <p:cNvSpPr/>
          <p:nvPr/>
        </p:nvSpPr>
        <p:spPr>
          <a:xfrm>
            <a:off x="0" y="62509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8" name="Picture 4" descr="Back to school. Little school friends develop social skills and support each other.">
            <a:extLst>
              <a:ext uri="{FF2B5EF4-FFF2-40B4-BE49-F238E27FC236}">
                <a16:creationId xmlns:a16="http://schemas.microsoft.com/office/drawing/2014/main" id="{1EE722E6-869C-4A78-AF1C-90B7C52948C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749856" y="1687650"/>
            <a:ext cx="4442144" cy="3710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86AC15-6910-B37A-B411-AFE2C2F667B3}"/>
              </a:ext>
            </a:extLst>
          </p:cNvPr>
          <p:cNvSpPr txBox="1"/>
          <p:nvPr/>
        </p:nvSpPr>
        <p:spPr>
          <a:xfrm>
            <a:off x="861884" y="2113407"/>
            <a:ext cx="6478030" cy="3046988"/>
          </a:xfrm>
          <a:prstGeom prst="rect">
            <a:avLst/>
          </a:prstGeom>
          <a:noFill/>
        </p:spPr>
        <p:txBody>
          <a:bodyPr wrap="square">
            <a:spAutoFit/>
          </a:bodyPr>
          <a:lstStyle/>
          <a:p>
            <a:pPr marL="342900" indent="-342900" algn="just">
              <a:buFont typeface="Wingdings" panose="05000000000000000000" pitchFamily="2" charset="2"/>
              <a:buChar char="q"/>
            </a:pPr>
            <a:r>
              <a:rPr lang="el-GR" sz="2400" dirty="0"/>
              <a:t>Τα Προγράμματα Παρέμβασης μειώνουν τα περιστατικά εκφοβισμού σε ποσοστό 19-20% και </a:t>
            </a:r>
            <a:r>
              <a:rPr lang="el-GR" sz="2400" dirty="0" err="1"/>
              <a:t>θυματοποίησης</a:t>
            </a:r>
            <a:r>
              <a:rPr lang="el-GR" sz="2400" dirty="0"/>
              <a:t> κατά 15-16% </a:t>
            </a:r>
            <a:r>
              <a:rPr lang="el-GR" sz="2400" i="1" dirty="0">
                <a:latin typeface="Calibri" panose="020F0502020204030204" pitchFamily="34" charset="0"/>
                <a:ea typeface="Calibri" panose="020F0502020204030204" pitchFamily="34" charset="0"/>
                <a:cs typeface="Calibri" panose="020F0502020204030204" pitchFamily="34" charset="0"/>
              </a:rPr>
              <a:t>(</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Gaffney, </a:t>
            </a:r>
            <a:r>
              <a:rPr kumimoji="0" lang="en-US" sz="24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Ttofi</a:t>
            </a:r>
            <a:r>
              <a:rPr lang="en-US" sz="24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&amp; Farrington, 2019</a:t>
            </a:r>
            <a:r>
              <a:rPr lang="en-US" sz="2400" i="1" dirty="0">
                <a:latin typeface="Calibri" panose="020F0502020204030204" pitchFamily="34" charset="0"/>
                <a:ea typeface="Calibri" panose="020F0502020204030204" pitchFamily="34" charset="0"/>
                <a:cs typeface="Calibri" panose="020F0502020204030204" pitchFamily="34" charset="0"/>
              </a:rPr>
              <a:t>)</a:t>
            </a:r>
            <a:endParaRPr lang="el-GR" sz="2400" i="1"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endParaRPr lang="el-GR" sz="2400" b="0" i="1" u="none" strike="noStrike" baseline="0"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el-GR" sz="2400" dirty="0">
                <a:latin typeface="Calibri" panose="020F0502020204030204" pitchFamily="34" charset="0"/>
                <a:ea typeface="Calibri" panose="020F0502020204030204" pitchFamily="34" charset="0"/>
                <a:cs typeface="Calibri" panose="020F0502020204030204" pitchFamily="34" charset="0"/>
              </a:rPr>
              <a:t>Δεν είναι όλα τα Παρεμβατικά Προγράμματα εξίσου αποτελεσματικά</a:t>
            </a:r>
            <a:r>
              <a:rPr lang="el-GR" sz="2400" i="1" dirty="0">
                <a:latin typeface="Calibri" panose="020F0502020204030204" pitchFamily="34" charset="0"/>
                <a:ea typeface="Calibri" panose="020F0502020204030204" pitchFamily="34" charset="0"/>
                <a:cs typeface="Calibri" panose="020F0502020204030204" pitchFamily="34" charset="0"/>
              </a:rPr>
              <a:t> (</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Gaffney, </a:t>
            </a:r>
            <a:r>
              <a:rPr kumimoji="0" lang="en-US" sz="24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Ttofi</a:t>
            </a:r>
            <a:r>
              <a:rPr lang="en-US" sz="24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&amp; Farrington, 2019</a:t>
            </a:r>
            <a:r>
              <a:rPr lang="en-US" sz="2400" i="1" dirty="0">
                <a:latin typeface="Calibri" panose="020F0502020204030204" pitchFamily="34" charset="0"/>
                <a:ea typeface="Calibri" panose="020F0502020204030204" pitchFamily="34" charset="0"/>
                <a:cs typeface="Calibri" panose="020F0502020204030204" pitchFamily="34" charset="0"/>
              </a:rPr>
              <a:t>)</a:t>
            </a:r>
            <a:endParaRPr lang="en-US" sz="2400" b="0" u="none" strike="noStrike" baseline="0" dirty="0">
              <a:latin typeface="Calibri" panose="020F0502020204030204" pitchFamily="34" charset="0"/>
              <a:ea typeface="Calibri" panose="020F0502020204030204" pitchFamily="34" charset="0"/>
              <a:cs typeface="Calibri" panose="020F0502020204030204" pitchFamily="34" charset="0"/>
            </a:endParaRPr>
          </a:p>
        </p:txBody>
      </p:sp>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09937" y="6380498"/>
            <a:ext cx="1425895" cy="399250"/>
          </a:xfrm>
          <a:prstGeom prst="rect">
            <a:avLst/>
          </a:prstGeom>
        </p:spPr>
      </p:pic>
      <p:pic>
        <p:nvPicPr>
          <p:cNvPr id="11" name="Εικόνα 10">
            <a:extLst>
              <a:ext uri="{FF2B5EF4-FFF2-40B4-BE49-F238E27FC236}">
                <a16:creationId xmlns:a16="http://schemas.microsoft.com/office/drawing/2014/main" id="{CC517F7A-0918-4C1F-AE1C-828E48D50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11" y="6330288"/>
            <a:ext cx="1911315" cy="449460"/>
          </a:xfrm>
          <a:prstGeom prst="rect">
            <a:avLst/>
          </a:prstGeom>
          <a:effectLst/>
        </p:spPr>
      </p:pic>
    </p:spTree>
    <p:extLst>
      <p:ext uri="{BB962C8B-B14F-4D97-AF65-F5344CB8AC3E}">
        <p14:creationId xmlns:p14="http://schemas.microsoft.com/office/powerpoint/2010/main" val="2758310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2F3724-9F9C-40FE-A9AD-91B8D78C311E}"/>
              </a:ext>
            </a:extLst>
          </p:cNvPr>
          <p:cNvSpPr txBox="1"/>
          <p:nvPr/>
        </p:nvSpPr>
        <p:spPr>
          <a:xfrm>
            <a:off x="3252355" y="3584930"/>
            <a:ext cx="4623954" cy="369332"/>
          </a:xfrm>
          <a:prstGeom prst="rect">
            <a:avLst/>
          </a:prstGeom>
          <a:solidFill>
            <a:schemeClr val="bg1"/>
          </a:solidFill>
          <a:ln w="25400">
            <a:solidFill>
              <a:srgbClr val="FF0000"/>
            </a:solidFill>
          </a:ln>
        </p:spPr>
        <p:txBody>
          <a:bodyPr wrap="square" rtlCol="0">
            <a:spAutoFit/>
          </a:bodyPr>
          <a:lstStyle/>
          <a:p>
            <a:endParaRPr lang="el-GR" dirty="0"/>
          </a:p>
        </p:txBody>
      </p:sp>
      <p:sp>
        <p:nvSpPr>
          <p:cNvPr id="4098" name="TextBox 4"/>
          <p:cNvSpPr txBox="1"/>
          <p:nvPr/>
        </p:nvSpPr>
        <p:spPr>
          <a:xfrm>
            <a:off x="1311239" y="1397200"/>
            <a:ext cx="9569521" cy="5339923"/>
          </a:xfrm>
          <a:prstGeom prst="rect">
            <a:avLst/>
          </a:prstGeom>
          <a:noFill/>
          <a:ln w="9525">
            <a:noFill/>
            <a:miter/>
          </a:ln>
        </p:spPr>
        <p:txBody>
          <a:bodyPr wrap="square">
            <a:spAutoFit/>
          </a:bodyPr>
          <a:lstStyle/>
          <a:p>
            <a:pPr algn="just" eaLnBrk="1" hangingPunct="1">
              <a:buSzPct val="115000"/>
              <a:buFont typeface="Wingdings" panose="05000000000000000000" pitchFamily="2" charset="2"/>
              <a:buNone/>
              <a:defRPr/>
            </a:pPr>
            <a:r>
              <a:rPr lang="el-GR" altLang="en-US" sz="2300" dirty="0"/>
              <a:t>Το </a:t>
            </a:r>
            <a:r>
              <a:rPr lang="en-US" altLang="en-US" sz="2300" dirty="0"/>
              <a:t>1982</a:t>
            </a:r>
            <a:r>
              <a:rPr lang="el-GR" altLang="en-US" sz="2300" dirty="0"/>
              <a:t> τρία αγόρια από τη Νορβηγία, ηλικίας από 10 έως 14 ετών, αυτοκτόνησαν, ως αποτέλεσμα του σκληρού εκφοβισμού που δεχόντουσαν στο σχολείο από τους συμμαθητές τους.</a:t>
            </a:r>
            <a:r>
              <a:rPr lang="en-US" altLang="en-US" sz="2300" dirty="0"/>
              <a:t> </a:t>
            </a:r>
            <a:r>
              <a:rPr lang="el-GR" altLang="en-US" sz="2300" dirty="0"/>
              <a:t>Το περιστατικό πυροδότησε σοκ και οργή και οδήγησε σε μια εθνική καμπάνια κατά της εκφοβιστικής συμπεριφοράς, που τελικά κατέληξε στην ανάπτυξη ενός παρεμβατικού συστηματικού προγράμματος </a:t>
            </a:r>
            <a:r>
              <a:rPr lang="el-GR" altLang="en-US" sz="2300" dirty="0" err="1"/>
              <a:t>αντιεκφοβιστικής</a:t>
            </a:r>
            <a:r>
              <a:rPr lang="el-GR" altLang="en-US" sz="2300" dirty="0"/>
              <a:t> συμπεριφοράς εντός του σχολείου και για ολόκληρη τη σχολική μονάδα. Το πρόγραμμα, που αναπτύχθηκε από τον ψυχολόγο </a:t>
            </a:r>
            <a:r>
              <a:rPr lang="en-US" altLang="en-US" sz="2300" dirty="0"/>
              <a:t>Dan Olweus, </a:t>
            </a:r>
            <a:r>
              <a:rPr lang="el-GR" altLang="en-US" sz="2300" dirty="0"/>
              <a:t>δοκιμάστηκε σε περισσότερους από </a:t>
            </a:r>
            <a:r>
              <a:rPr lang="en-US" altLang="en-US" sz="2300" dirty="0"/>
              <a:t>2,500 </a:t>
            </a:r>
            <a:r>
              <a:rPr lang="el-GR" altLang="en-US" sz="2300" dirty="0"/>
              <a:t>μαθητές στο </a:t>
            </a:r>
            <a:r>
              <a:rPr lang="en-US" altLang="en-US" sz="2300" dirty="0"/>
              <a:t>Bergen</a:t>
            </a:r>
            <a:r>
              <a:rPr lang="el-GR" altLang="en-US" sz="2300" dirty="0"/>
              <a:t> της Νορβηγίας. Μέσα σε διάστημα </a:t>
            </a:r>
            <a:r>
              <a:rPr lang="el-GR" altLang="en-US" sz="2300" u="sng" dirty="0"/>
              <a:t>2 χρόνων </a:t>
            </a:r>
            <a:r>
              <a:rPr lang="el-GR" altLang="en-US" sz="2300" dirty="0"/>
              <a:t>τα περιστατικά εκφοβισμού στο σχολείο μειώθηκαν περισσότερο από 50%</a:t>
            </a:r>
            <a:r>
              <a:rPr lang="en-US" altLang="en-US" sz="2300" dirty="0"/>
              <a:t>. </a:t>
            </a:r>
            <a:r>
              <a:rPr lang="el-GR" altLang="en-US" sz="2300" dirty="0"/>
              <a:t>Από τότε πολλές ευρωπαϊκές χώρες, αλλά και η Αυστραλία και οι Η.Π.Α. υιοθέτησαν και εφάρμοσαν το παρεμβατικό πρόγραμμα του </a:t>
            </a:r>
            <a:r>
              <a:rPr lang="en-US" altLang="en-US" sz="2300" dirty="0"/>
              <a:t>Olweus</a:t>
            </a:r>
            <a:r>
              <a:rPr lang="el-GR" altLang="en-US" sz="2300" dirty="0"/>
              <a:t> με παρόμοια αποτελέσματα</a:t>
            </a:r>
            <a:r>
              <a:rPr lang="en-US" altLang="en-US" sz="2300" dirty="0"/>
              <a:t>. </a:t>
            </a:r>
            <a:endParaRPr lang="el-GR" altLang="en-US" sz="2300" dirty="0"/>
          </a:p>
          <a:p>
            <a:pPr algn="just" eaLnBrk="1" hangingPunct="1">
              <a:buSzPct val="115000"/>
              <a:buFont typeface="Wingdings" panose="05000000000000000000" pitchFamily="2" charset="2"/>
              <a:buNone/>
              <a:defRPr/>
            </a:pPr>
            <a:endParaRPr lang="en-US" altLang="en-US" sz="2400" dirty="0"/>
          </a:p>
          <a:p>
            <a:pPr algn="just" eaLnBrk="1" hangingPunct="1">
              <a:buSzPct val="115000"/>
              <a:buFont typeface="Wingdings" panose="05000000000000000000" pitchFamily="2" charset="2"/>
              <a:buNone/>
              <a:defRPr/>
            </a:pPr>
            <a:r>
              <a:rPr lang="en-US" altLang="en-US" i="1" dirty="0">
                <a:hlinkClick r:id="rId3"/>
              </a:rPr>
              <a:t>http://www.educationworld.com/a_issues/issues/issues103.shtml#sthash.CHyl8WtF.dpuf</a:t>
            </a:r>
            <a:r>
              <a:rPr lang="el-GR" altLang="en-US" i="1" dirty="0"/>
              <a:t> </a:t>
            </a:r>
            <a:r>
              <a:rPr lang="en-US" altLang="en-US" i="1" dirty="0"/>
              <a:t> </a:t>
            </a:r>
            <a:endParaRPr lang="el-GR" altLang="en-US" i="1" dirty="0"/>
          </a:p>
        </p:txBody>
      </p:sp>
      <p:sp>
        <p:nvSpPr>
          <p:cNvPr id="4099" name="TextBox 1"/>
          <p:cNvSpPr txBox="1"/>
          <p:nvPr/>
        </p:nvSpPr>
        <p:spPr>
          <a:xfrm>
            <a:off x="2032453" y="224382"/>
            <a:ext cx="9217025" cy="707886"/>
          </a:xfrm>
          <a:prstGeom prst="rect">
            <a:avLst/>
          </a:prstGeom>
          <a:noFill/>
          <a:ln w="9525">
            <a:noFill/>
            <a:miter/>
          </a:ln>
        </p:spPr>
        <p:txBody>
          <a:bodyPr>
            <a:spAutoFit/>
          </a:bodyPr>
          <a:lstStyle/>
          <a:p>
            <a:pPr algn="ctr" eaLnBrk="1" hangingPunct="1">
              <a:buSzPct val="115000"/>
              <a:buFont typeface="Wingdings" panose="05000000000000000000" pitchFamily="2" charset="2"/>
              <a:buNone/>
              <a:defRPr/>
            </a:pPr>
            <a:r>
              <a:rPr lang="el-GR" sz="2000" b="1" i="0" dirty="0">
                <a:solidFill>
                  <a:srgbClr val="252B36"/>
                </a:solidFill>
                <a:effectLst/>
                <a:latin typeface="MentiDisplay"/>
              </a:rPr>
              <a:t>Αναφέρετε τα πιο σημαντικά στοιχεία που, κατά τη γνώμη σας, κάνουν αποτελεσματικό το συγκεκριμένο πρόγραμμα.</a:t>
            </a:r>
            <a:endParaRPr lang="el-GR" altLang="el-GR" sz="2000" dirty="0">
              <a:hlinkClick r:id="rId4"/>
            </a:endParaRPr>
          </a:p>
        </p:txBody>
      </p:sp>
      <p:pic>
        <p:nvPicPr>
          <p:cNvPr id="5" name="Εικόνα 12">
            <a:extLst>
              <a:ext uri="{FF2B5EF4-FFF2-40B4-BE49-F238E27FC236}">
                <a16:creationId xmlns:a16="http://schemas.microsoft.com/office/drawing/2014/main" id="{7E1B28FA-A378-4674-9EAA-F1B751A9381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0311" y="266521"/>
            <a:ext cx="1400812" cy="382176"/>
          </a:xfrm>
          <a:prstGeom prst="rect">
            <a:avLst/>
          </a:prstGeom>
        </p:spPr>
      </p:pic>
      <p:sp>
        <p:nvSpPr>
          <p:cNvPr id="2" name="TextBox 1">
            <a:extLst>
              <a:ext uri="{FF2B5EF4-FFF2-40B4-BE49-F238E27FC236}">
                <a16:creationId xmlns:a16="http://schemas.microsoft.com/office/drawing/2014/main" id="{3C88C536-85F4-4C36-8AA3-1E29641895EB}"/>
              </a:ext>
            </a:extLst>
          </p:cNvPr>
          <p:cNvSpPr txBox="1"/>
          <p:nvPr/>
        </p:nvSpPr>
        <p:spPr>
          <a:xfrm>
            <a:off x="5216236" y="2524991"/>
            <a:ext cx="2421082" cy="405245"/>
          </a:xfrm>
          <a:prstGeom prst="rect">
            <a:avLst/>
          </a:prstGeom>
          <a:noFill/>
          <a:ln w="25400">
            <a:solidFill>
              <a:srgbClr val="FF0000"/>
            </a:solidFill>
          </a:ln>
        </p:spPr>
        <p:txBody>
          <a:bodyPr wrap="square" rtlCol="0">
            <a:spAutoFit/>
          </a:bodyPr>
          <a:lstStyle/>
          <a:p>
            <a:endParaRPr lang="el-GR" dirty="0"/>
          </a:p>
        </p:txBody>
      </p:sp>
      <p:sp>
        <p:nvSpPr>
          <p:cNvPr id="7" name="TextBox 6">
            <a:extLst>
              <a:ext uri="{FF2B5EF4-FFF2-40B4-BE49-F238E27FC236}">
                <a16:creationId xmlns:a16="http://schemas.microsoft.com/office/drawing/2014/main" id="{1754DB24-299D-48FB-BF58-801E7B2F6392}"/>
              </a:ext>
            </a:extLst>
          </p:cNvPr>
          <p:cNvSpPr txBox="1"/>
          <p:nvPr/>
        </p:nvSpPr>
        <p:spPr>
          <a:xfrm>
            <a:off x="7056905" y="4302781"/>
            <a:ext cx="3823855" cy="369332"/>
          </a:xfrm>
          <a:prstGeom prst="rect">
            <a:avLst/>
          </a:prstGeom>
          <a:noFill/>
          <a:ln w="25400">
            <a:solidFill>
              <a:srgbClr val="FF0000"/>
            </a:solidFill>
          </a:ln>
        </p:spPr>
        <p:txBody>
          <a:bodyPr wrap="square" rtlCol="0">
            <a:spAutoFit/>
          </a:bodyPr>
          <a:lstStyle/>
          <a:p>
            <a:endParaRPr lang="el-GR" dirty="0"/>
          </a:p>
        </p:txBody>
      </p:sp>
      <p:pic>
        <p:nvPicPr>
          <p:cNvPr id="9" name="Εικόνα 8">
            <a:extLst>
              <a:ext uri="{FF2B5EF4-FFF2-40B4-BE49-F238E27FC236}">
                <a16:creationId xmlns:a16="http://schemas.microsoft.com/office/drawing/2014/main" id="{0BD17B85-F54E-4083-8D0E-DB6CA78BFD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334040" y="6150857"/>
            <a:ext cx="1400812" cy="392227"/>
          </a:xfrm>
          <a:prstGeom prst="rect">
            <a:avLst/>
          </a:prstGeom>
        </p:spPr>
      </p:pic>
    </p:spTree>
    <p:extLst>
      <p:ext uri="{BB962C8B-B14F-4D97-AF65-F5344CB8AC3E}">
        <p14:creationId xmlns:p14="http://schemas.microsoft.com/office/powerpoint/2010/main" val="39080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132" y="1208989"/>
            <a:ext cx="6623341" cy="86856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13" name="Rectangle 2">
            <a:extLst>
              <a:ext uri="{FF2B5EF4-FFF2-40B4-BE49-F238E27FC236}">
                <a16:creationId xmlns:a16="http://schemas.microsoft.com/office/drawing/2014/main" id="{31DA0ABE-148C-4DF6-8BDC-0713F61713C6}"/>
              </a:ext>
            </a:extLst>
          </p:cNvPr>
          <p:cNvSpPr txBox="1">
            <a:spLocks noChangeArrowheads="1"/>
          </p:cNvSpPr>
          <p:nvPr/>
        </p:nvSpPr>
        <p:spPr>
          <a:xfrm>
            <a:off x="633846" y="1277912"/>
            <a:ext cx="6917448"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bg1"/>
                </a:solidFill>
              </a:rPr>
              <a:t>Συστατικά στοιχεία των αποτελεσματικών Προγραμμάτων</a:t>
            </a:r>
            <a:r>
              <a:rPr lang="en-US" sz="2400" b="1" dirty="0">
                <a:solidFill>
                  <a:schemeClr val="bg1"/>
                </a:solidFill>
              </a:rPr>
              <a:t> </a:t>
            </a:r>
            <a:r>
              <a:rPr lang="el-GR" sz="2400" b="1" dirty="0">
                <a:solidFill>
                  <a:schemeClr val="bg1"/>
                </a:solidFill>
              </a:rPr>
              <a:t>Παρέμβασης</a:t>
            </a:r>
          </a:p>
        </p:txBody>
      </p:sp>
      <p:sp>
        <p:nvSpPr>
          <p:cNvPr id="8" name="TextBox 7">
            <a:extLst>
              <a:ext uri="{FF2B5EF4-FFF2-40B4-BE49-F238E27FC236}">
                <a16:creationId xmlns:a16="http://schemas.microsoft.com/office/drawing/2014/main" id="{BACEDB04-AFF3-4CC0-A50A-06C47920243D}"/>
              </a:ext>
            </a:extLst>
          </p:cNvPr>
          <p:cNvSpPr txBox="1"/>
          <p:nvPr/>
        </p:nvSpPr>
        <p:spPr>
          <a:xfrm>
            <a:off x="190835" y="3210449"/>
            <a:ext cx="7360459" cy="3477875"/>
          </a:xfrm>
          <a:prstGeom prst="rect">
            <a:avLst/>
          </a:prstGeom>
          <a:noFill/>
        </p:spPr>
        <p:txBody>
          <a:bodyPr wrap="square">
            <a:spAutoFit/>
          </a:bodyPr>
          <a:lstStyle/>
          <a:p>
            <a:pPr marL="285750" indent="-285750" algn="just">
              <a:buFont typeface="Wingdings" panose="05000000000000000000" pitchFamily="2" charset="2"/>
              <a:buChar char="q"/>
            </a:pPr>
            <a:r>
              <a:rPr lang="el-GR" sz="2000" b="0" i="0" u="none" strike="noStrike" baseline="0" dirty="0"/>
              <a:t>Επιμόρφωση γονέων / Αυξημένη </a:t>
            </a:r>
            <a:r>
              <a:rPr lang="el-GR" sz="2000" b="0" i="0" u="none" strike="noStrike" baseline="0" dirty="0" err="1"/>
              <a:t>γονεϊκή</a:t>
            </a:r>
            <a:r>
              <a:rPr lang="el-GR" sz="2000" b="0" i="0" u="none" strike="noStrike" baseline="0" dirty="0"/>
              <a:t> εμπλοκή </a:t>
            </a:r>
            <a:endParaRPr lang="en-US" sz="2000" b="0" i="0" u="none" strike="noStrike" baseline="0" dirty="0"/>
          </a:p>
          <a:p>
            <a:pPr marL="285750" indent="-285750" algn="just">
              <a:buFont typeface="Wingdings" panose="05000000000000000000" pitchFamily="2" charset="2"/>
              <a:buChar char="q"/>
            </a:pPr>
            <a:r>
              <a:rPr lang="el-GR" sz="2000" b="0" i="0" u="none" strike="noStrike" baseline="0" dirty="0"/>
              <a:t>Εποπτεία στο διάλειμμα και στο παιχνίδι</a:t>
            </a:r>
            <a:endParaRPr lang="en-US" sz="2000" b="0" i="0" u="none" strike="noStrike" baseline="0" dirty="0"/>
          </a:p>
          <a:p>
            <a:pPr marL="285750" indent="-285750" algn="just">
              <a:buFont typeface="Wingdings" panose="05000000000000000000" pitchFamily="2" charset="2"/>
              <a:buChar char="q"/>
            </a:pPr>
            <a:r>
              <a:rPr lang="el-GR" sz="2000" dirty="0"/>
              <a:t>Καθολική, </a:t>
            </a:r>
            <a:r>
              <a:rPr lang="el-GR" sz="2000" b="0" i="0" u="none" strike="noStrike" baseline="0" dirty="0"/>
              <a:t>συστηματική και μεγάλης διάρκειας υλοποίησης προγράμματα </a:t>
            </a:r>
          </a:p>
          <a:p>
            <a:pPr marL="285750" indent="-285750" algn="just">
              <a:buFont typeface="Wingdings" panose="05000000000000000000" pitchFamily="2" charset="2"/>
              <a:buChar char="q"/>
            </a:pPr>
            <a:r>
              <a:rPr lang="el-GR" sz="2000" dirty="0"/>
              <a:t>Προώθηση σ</a:t>
            </a:r>
            <a:r>
              <a:rPr lang="el-GR" sz="2000" b="0" i="0" u="none" strike="noStrike" baseline="0" dirty="0"/>
              <a:t>υνεργασίας μεταξύ των συνομηλίκων στην εφαρμογή των δραστηριοτήτων</a:t>
            </a:r>
          </a:p>
          <a:p>
            <a:pPr algn="r"/>
            <a:r>
              <a:rPr lang="en-US" sz="2000" b="0" i="1" u="none" strike="noStrike" baseline="0" dirty="0"/>
              <a:t>(</a:t>
            </a:r>
            <a:r>
              <a:rPr lang="en-US" sz="2000" b="0" i="1" u="none" strike="noStrike" baseline="0" dirty="0" err="1"/>
              <a:t>Ttofi</a:t>
            </a:r>
            <a:r>
              <a:rPr lang="en-US" sz="2000" b="0" i="1" u="none" strike="noStrike" baseline="0" dirty="0"/>
              <a:t> &amp; Farrington, 2011)</a:t>
            </a:r>
            <a:endParaRPr lang="el-GR" sz="2000" b="0" i="1" u="none" strike="noStrike" baseline="0" dirty="0"/>
          </a:p>
          <a:p>
            <a:pPr algn="r"/>
            <a:endParaRPr lang="el-GR" sz="2000" b="0" i="0" u="none" strike="noStrike" baseline="0" dirty="0"/>
          </a:p>
          <a:p>
            <a:pPr marL="285750" indent="-285750" algn="just">
              <a:buFont typeface="Wingdings" panose="05000000000000000000" pitchFamily="2" charset="2"/>
              <a:buChar char="q"/>
            </a:pPr>
            <a:r>
              <a:rPr lang="el-GR" sz="2000" dirty="0"/>
              <a:t>Σ</a:t>
            </a:r>
            <a:r>
              <a:rPr lang="el-GR" sz="2000" b="0" i="0" u="none" strike="noStrike" baseline="0" dirty="0"/>
              <a:t>υστηματική επίβλεψη/παρακολούθηση της εφαρμογής του προγράμματος από τους/τις υπεύθυνους/</a:t>
            </a:r>
            <a:r>
              <a:rPr lang="el-GR" sz="2000" b="0" i="0" u="none" strike="noStrike" baseline="0" dirty="0" err="1"/>
              <a:t>ες</a:t>
            </a:r>
            <a:r>
              <a:rPr lang="el-GR" sz="2000" b="0" i="0" u="none" strike="noStrike" baseline="0" dirty="0"/>
              <a:t> εκπαιδευτικούς</a:t>
            </a:r>
          </a:p>
          <a:p>
            <a:pPr algn="r"/>
            <a:r>
              <a:rPr lang="el-GR" sz="2000" b="0" i="1" u="none" strike="noStrike" baseline="0" dirty="0"/>
              <a:t>(</a:t>
            </a:r>
            <a:r>
              <a:rPr lang="en-US" sz="2000" b="0" i="1" u="none" strike="noStrike" baseline="0" dirty="0"/>
              <a:t>Smith, Schneider, Smith, and </a:t>
            </a:r>
            <a:r>
              <a:rPr lang="en-US" sz="2000" b="0" i="1" u="none" strike="noStrike" baseline="0" dirty="0" err="1"/>
              <a:t>Ananiadou</a:t>
            </a:r>
            <a:r>
              <a:rPr lang="el-GR" sz="2000" i="1" dirty="0"/>
              <a:t>, </a:t>
            </a:r>
            <a:r>
              <a:rPr lang="en-US" sz="2000" b="0" i="1" u="none" strike="noStrike" baseline="0" dirty="0"/>
              <a:t>2004) </a:t>
            </a:r>
            <a:endParaRPr lang="el-GR" sz="2000" b="0" i="1" u="none" strike="noStrike" baseline="0" dirty="0"/>
          </a:p>
        </p:txBody>
      </p:sp>
      <p:pic>
        <p:nvPicPr>
          <p:cNvPr id="2050" name="Picture 2" descr="A huddle of school kids looking down at camera, close up">
            <a:extLst>
              <a:ext uri="{FF2B5EF4-FFF2-40B4-BE49-F238E27FC236}">
                <a16:creationId xmlns:a16="http://schemas.microsoft.com/office/drawing/2014/main" id="{523482A5-9CA4-474E-B1CE-FC9F90B6A6FA}"/>
              </a:ext>
            </a:extLst>
          </p:cNvPr>
          <p:cNvPicPr>
            <a:picLocks noGrp="1" noChangeAspect="1" noChangeArrowheads="1"/>
          </p:cNvPicPr>
          <p:nvPr>
            <p:ph type="pic" sz="quarter" idx="10"/>
          </p:nvPr>
        </p:nvPicPr>
        <p:blipFill>
          <a:blip r:embed="rId4" cstate="screen">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F60F07B-D5CC-4847-86A7-3E158C7AFC6F}"/>
              </a:ext>
            </a:extLst>
          </p:cNvPr>
          <p:cNvSpPr txBox="1"/>
          <p:nvPr/>
        </p:nvSpPr>
        <p:spPr>
          <a:xfrm>
            <a:off x="220975" y="2408195"/>
            <a:ext cx="7743189" cy="707886"/>
          </a:xfrm>
          <a:prstGeom prst="rect">
            <a:avLst/>
          </a:prstGeom>
          <a:noFill/>
        </p:spPr>
        <p:txBody>
          <a:bodyPr wrap="square">
            <a:spAutoFit/>
          </a:bodyPr>
          <a:lstStyle/>
          <a:p>
            <a:pPr marL="285750" indent="-285750">
              <a:buFont typeface="Wingdings" panose="05000000000000000000" pitchFamily="2" charset="2"/>
              <a:buChar char="q"/>
            </a:pPr>
            <a:r>
              <a:rPr lang="el-GR" sz="2000" b="0" i="0" u="none" strike="noStrike" baseline="0" dirty="0">
                <a:latin typeface="URWPalladioL-Roma"/>
              </a:rPr>
              <a:t>Διερε</a:t>
            </a:r>
            <a:r>
              <a:rPr lang="el-GR" sz="2000" dirty="0">
                <a:latin typeface="URWPalladioL-Roma"/>
              </a:rPr>
              <a:t>ύνηση των λόγων </a:t>
            </a:r>
            <a:r>
              <a:rPr lang="el-GR" sz="2000" dirty="0" err="1">
                <a:latin typeface="URWPalladioL-Roma"/>
              </a:rPr>
              <a:t>θυματοποίησης</a:t>
            </a:r>
            <a:r>
              <a:rPr lang="el-GR" sz="2000" dirty="0">
                <a:latin typeface="URWPalladioL-Roma"/>
              </a:rPr>
              <a:t> και αντίστοιχη κατάλληλη στόχευση</a:t>
            </a:r>
            <a:r>
              <a:rPr lang="el-GR" sz="2000" b="0" i="0" u="none" strike="noStrike" baseline="0" dirty="0">
                <a:latin typeface="URWPalladioL-Roma"/>
              </a:rPr>
              <a:t> </a:t>
            </a:r>
            <a:r>
              <a:rPr lang="en-US" sz="2000" b="0" i="1" u="none" strike="noStrike" baseline="0" dirty="0">
                <a:latin typeface="Calibri" panose="020F0502020204030204" pitchFamily="34" charset="0"/>
                <a:ea typeface="Calibri" panose="020F0502020204030204" pitchFamily="34" charset="0"/>
                <a:cs typeface="Calibri" panose="020F0502020204030204" pitchFamily="34" charset="0"/>
              </a:rPr>
              <a:t>(Gardella et al</a:t>
            </a:r>
            <a:r>
              <a:rPr lang="el-GR" sz="2000" b="0" i="1" u="none" strike="noStrike" baseline="0" dirty="0">
                <a:latin typeface="Calibri" panose="020F0502020204030204" pitchFamily="34" charset="0"/>
                <a:ea typeface="Calibri" panose="020F0502020204030204" pitchFamily="34" charset="0"/>
                <a:cs typeface="Calibri" panose="020F0502020204030204" pitchFamily="34" charset="0"/>
              </a:rPr>
              <a:t>.</a:t>
            </a:r>
            <a:r>
              <a:rPr lang="en-US" sz="2000" b="0" i="1" u="none" strike="noStrike" baseline="0" dirty="0">
                <a:latin typeface="Calibri" panose="020F0502020204030204" pitchFamily="34" charset="0"/>
                <a:ea typeface="Calibri" panose="020F0502020204030204" pitchFamily="34" charset="0"/>
                <a:cs typeface="Calibri" panose="020F0502020204030204" pitchFamily="34" charset="0"/>
              </a:rPr>
              <a:t>, 2020</a:t>
            </a:r>
            <a:r>
              <a:rPr lang="el-GR" b="0" i="1" u="none" strike="noStrike" baseline="0" dirty="0">
                <a:latin typeface="Calibri" panose="020F0502020204030204" pitchFamily="34" charset="0"/>
                <a:ea typeface="Calibri" panose="020F0502020204030204" pitchFamily="34" charset="0"/>
                <a:cs typeface="Calibri" panose="020F0502020204030204" pitchFamily="34" charset="0"/>
              </a:rPr>
              <a:t>)</a:t>
            </a:r>
            <a:endParaRPr lang="el-GR" dirty="0"/>
          </a:p>
        </p:txBody>
      </p:sp>
      <p:pic>
        <p:nvPicPr>
          <p:cNvPr id="12" name="Εικόνα 11">
            <a:extLst>
              <a:ext uri="{FF2B5EF4-FFF2-40B4-BE49-F238E27FC236}">
                <a16:creationId xmlns:a16="http://schemas.microsoft.com/office/drawing/2014/main" id="{0BD17B85-F54E-4083-8D0E-DB6CA78BFDB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61357" y="6296097"/>
            <a:ext cx="1400812" cy="392227"/>
          </a:xfrm>
          <a:prstGeom prst="rect">
            <a:avLst/>
          </a:prstGeom>
        </p:spPr>
      </p:pic>
    </p:spTree>
    <p:extLst>
      <p:ext uri="{BB962C8B-B14F-4D97-AF65-F5344CB8AC3E}">
        <p14:creationId xmlns:p14="http://schemas.microsoft.com/office/powerpoint/2010/main" val="97761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rot="5400000">
            <a:off x="858885" y="1564419"/>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944218" y="1360797"/>
            <a:ext cx="5260001" cy="584775"/>
          </a:xfrm>
          <a:prstGeom prst="rect">
            <a:avLst/>
          </a:prstGeom>
          <a:noFill/>
        </p:spPr>
        <p:txBody>
          <a:bodyPr wrap="square" rtlCol="0">
            <a:spAutoFit/>
          </a:bodyPr>
          <a:lstStyle/>
          <a:p>
            <a:pPr algn="ctr"/>
            <a:r>
              <a:rPr lang="el-GR" sz="3200" dirty="0">
                <a:ea typeface="Lato" panose="020F0502020204030203" pitchFamily="34" charset="0"/>
                <a:cs typeface="Lato" panose="020F0502020204030203" pitchFamily="34" charset="0"/>
              </a:rPr>
              <a:t>Περιεχόμενα Παρουσίασης</a:t>
            </a:r>
            <a:endParaRPr lang="id-ID" sz="3200" dirty="0">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7168" y="175525"/>
            <a:ext cx="2466975" cy="650151"/>
          </a:xfrm>
          <a:prstGeom prst="rect">
            <a:avLst/>
          </a:prstGeom>
        </p:spPr>
      </p:pic>
      <p:sp>
        <p:nvSpPr>
          <p:cNvPr id="9" name="Rectangle 3">
            <a:extLst>
              <a:ext uri="{FF2B5EF4-FFF2-40B4-BE49-F238E27FC236}">
                <a16:creationId xmlns:a16="http://schemas.microsoft.com/office/drawing/2014/main" id="{8F24A0CB-FEBA-4FD2-ADB3-0B219B07BD33}"/>
              </a:ext>
            </a:extLst>
          </p:cNvPr>
          <p:cNvSpPr txBox="1">
            <a:spLocks noChangeArrowheads="1"/>
          </p:cNvSpPr>
          <p:nvPr/>
        </p:nvSpPr>
        <p:spPr>
          <a:xfrm>
            <a:off x="788354" y="2204526"/>
            <a:ext cx="9507552" cy="4653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l-GR" altLang="en-US" sz="2000" b="1" dirty="0"/>
              <a:t>ΜΕΡΟΣ</a:t>
            </a:r>
            <a:r>
              <a:rPr lang="en-US" altLang="en-US" sz="2000" b="1" dirty="0"/>
              <a:t> A:</a:t>
            </a:r>
            <a:r>
              <a:rPr lang="el-GR" altLang="en-US" sz="2000" b="1" dirty="0"/>
              <a:t> Κατανοώντας τα περιστατικά Ε.ΒΙ.Ε.</a:t>
            </a:r>
          </a:p>
          <a:p>
            <a:pPr algn="just">
              <a:buFont typeface="Wingdings" panose="05000000000000000000" pitchFamily="2" charset="2"/>
              <a:buChar char="q"/>
              <a:defRPr/>
            </a:pPr>
            <a:r>
              <a:rPr lang="el-GR" altLang="en-US" sz="2000" dirty="0"/>
              <a:t>Παρουσίαση στοιχείων</a:t>
            </a:r>
          </a:p>
          <a:p>
            <a:pPr algn="just">
              <a:buFont typeface="Wingdings" panose="05000000000000000000" pitchFamily="2" charset="2"/>
              <a:buChar char="Ø"/>
              <a:defRPr/>
            </a:pPr>
            <a:r>
              <a:rPr lang="el-GR" altLang="en-US" sz="2000" dirty="0"/>
              <a:t>από τον διεθνή χώρο και από την Ελλάδα για τον </a:t>
            </a:r>
            <a:r>
              <a:rPr lang="el-GR" altLang="en-US" sz="2000" dirty="0" err="1"/>
              <a:t>επιπολασμό</a:t>
            </a:r>
            <a:r>
              <a:rPr lang="el-GR" altLang="en-US" sz="2000" dirty="0"/>
              <a:t> των περιστατικών  Ε.ΒΙ.Ε.</a:t>
            </a:r>
          </a:p>
          <a:p>
            <a:pPr marL="0" indent="0" algn="just">
              <a:buNone/>
              <a:defRPr/>
            </a:pPr>
            <a:endParaRPr lang="el-GR" altLang="en-US" sz="2000" dirty="0"/>
          </a:p>
          <a:p>
            <a:pPr marL="0" indent="0" algn="just">
              <a:buNone/>
              <a:defRPr/>
            </a:pPr>
            <a:r>
              <a:rPr lang="el-GR" altLang="en-US" sz="2000" b="1" dirty="0"/>
              <a:t>ΜΕΡΟΣ Β: Τι γνωρίζουμε, τι μπορούμε να κάνουμε και τι είναι αποτελεσματικό</a:t>
            </a:r>
            <a:r>
              <a:rPr lang="en-US" altLang="en-US" sz="2000" b="1" dirty="0"/>
              <a:t> – </a:t>
            </a:r>
            <a:r>
              <a:rPr lang="el-GR" altLang="en-US" sz="2000" b="1" dirty="0"/>
              <a:t>Παράγοντες Κινδύνου και Προστατευτικοί Παράγοντες </a:t>
            </a:r>
          </a:p>
          <a:p>
            <a:pPr algn="just">
              <a:buFont typeface="Wingdings" panose="05000000000000000000" pitchFamily="2" charset="2"/>
              <a:buChar char="q"/>
              <a:defRPr/>
            </a:pPr>
            <a:r>
              <a:rPr lang="el-GR" altLang="en-US" sz="2000" dirty="0">
                <a:highlight>
                  <a:srgbClr val="FBFBFB"/>
                </a:highlight>
              </a:rPr>
              <a:t>Ερευνητικά δεδομένα για τους παράγοντες συσχέτισης</a:t>
            </a:r>
          </a:p>
          <a:p>
            <a:pPr algn="just">
              <a:buFont typeface="Wingdings" panose="05000000000000000000" pitchFamily="2" charset="2"/>
              <a:buChar char="q"/>
              <a:defRPr/>
            </a:pPr>
            <a:r>
              <a:rPr lang="el-GR" altLang="en-US" sz="2000" dirty="0">
                <a:highlight>
                  <a:srgbClr val="FBFBFB"/>
                </a:highlight>
              </a:rPr>
              <a:t>Η Αποτελεσματικότητα </a:t>
            </a:r>
            <a:r>
              <a:rPr lang="el-GR" altLang="en-US" sz="2000" dirty="0"/>
              <a:t>των Προγραμμάτων Παρέμβασης</a:t>
            </a:r>
          </a:p>
          <a:p>
            <a:pPr marL="0" indent="0" algn="just">
              <a:buNone/>
              <a:defRPr/>
            </a:pPr>
            <a:endParaRPr lang="el-GR" altLang="en-US" sz="2000" dirty="0"/>
          </a:p>
        </p:txBody>
      </p:sp>
      <p:pic>
        <p:nvPicPr>
          <p:cNvPr id="8" name="Εικόνα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2650866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6058" y="129799"/>
            <a:ext cx="10928407" cy="70760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Αποτελεσματικότητα των Προγραμμάτων Παρέμβασης – Απόψεις Εκπαιδευτικών</a:t>
            </a:r>
          </a:p>
          <a:p>
            <a:pPr marL="0" indent="0" algn="ctr">
              <a:buNone/>
              <a:defRPr/>
            </a:pPr>
            <a:endParaRPr lang="el-GR" altLang="en-US" sz="1800" dirty="0"/>
          </a:p>
        </p:txBody>
      </p:sp>
      <p:grpSp>
        <p:nvGrpSpPr>
          <p:cNvPr id="17" name="Ομάδα 16">
            <a:extLst>
              <a:ext uri="{FF2B5EF4-FFF2-40B4-BE49-F238E27FC236}">
                <a16:creationId xmlns:a16="http://schemas.microsoft.com/office/drawing/2014/main" id="{64BE92DE-45AC-4954-8F59-89E8B303BEA5}"/>
              </a:ext>
            </a:extLst>
          </p:cNvPr>
          <p:cNvGrpSpPr/>
          <p:nvPr/>
        </p:nvGrpSpPr>
        <p:grpSpPr>
          <a:xfrm>
            <a:off x="0" y="6250940"/>
            <a:ext cx="7749856" cy="607060"/>
            <a:chOff x="0" y="5831840"/>
            <a:chExt cx="6881735" cy="607060"/>
          </a:xfrm>
        </p:grpSpPr>
        <p:sp>
          <p:nvSpPr>
            <p:cNvPr id="18" name="Rectangle 4">
              <a:extLst>
                <a:ext uri="{FF2B5EF4-FFF2-40B4-BE49-F238E27FC236}">
                  <a16:creationId xmlns:a16="http://schemas.microsoft.com/office/drawing/2014/main" id="{1EC81E96-C784-46E7-96D1-C53A2C2027E0}"/>
                </a:ext>
              </a:extLst>
            </p:cNvPr>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a:extLst>
                <a:ext uri="{FF2B5EF4-FFF2-40B4-BE49-F238E27FC236}">
                  <a16:creationId xmlns:a16="http://schemas.microsoft.com/office/drawing/2014/main" id="{CC517F7A-0918-4C1F-AE1C-828E48D5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21" name="TextBox 20">
            <a:extLst>
              <a:ext uri="{FF2B5EF4-FFF2-40B4-BE49-F238E27FC236}">
                <a16:creationId xmlns:a16="http://schemas.microsoft.com/office/drawing/2014/main" id="{30780566-D7E3-474B-B454-9B1E45527324}"/>
              </a:ext>
            </a:extLst>
          </p:cNvPr>
          <p:cNvSpPr txBox="1"/>
          <p:nvPr/>
        </p:nvSpPr>
        <p:spPr>
          <a:xfrm>
            <a:off x="149086" y="1512766"/>
            <a:ext cx="7285383" cy="1200329"/>
          </a:xfrm>
          <a:prstGeom prst="rect">
            <a:avLst/>
          </a:prstGeom>
          <a:noFill/>
        </p:spPr>
        <p:txBody>
          <a:bodyPr wrap="square">
            <a:spAutoFit/>
          </a:bodyPr>
          <a:lstStyle/>
          <a:p>
            <a:pPr algn="just"/>
            <a:endParaRPr lang="el-GR" dirty="0">
              <a:effectLst/>
              <a:latin typeface="URWPalladioL-Roma"/>
              <a:ea typeface="Calibri" panose="020F0502020204030204" pitchFamily="34" charset="0"/>
              <a:cs typeface="Times New Roman" panose="02020603050405020304" pitchFamily="18" charset="0"/>
            </a:endParaRPr>
          </a:p>
          <a:p>
            <a:pPr algn="just"/>
            <a:endParaRPr lang="el-GR" dirty="0">
              <a:latin typeface="URWPalladioL-Roma"/>
              <a:ea typeface="Calibri" panose="020F0502020204030204" pitchFamily="34" charset="0"/>
              <a:cs typeface="Times New Roman" panose="02020603050405020304" pitchFamily="18" charset="0"/>
            </a:endParaRPr>
          </a:p>
          <a:p>
            <a:pPr algn="just"/>
            <a:endParaRPr lang="en-US" dirty="0">
              <a:effectLst/>
              <a:latin typeface="URWPalladioL-Roma"/>
              <a:ea typeface="Calibri" panose="020F0502020204030204" pitchFamily="34" charset="0"/>
              <a:cs typeface="Times New Roman" panose="02020603050405020304" pitchFamily="18" charset="0"/>
            </a:endParaRPr>
          </a:p>
          <a:p>
            <a:pPr algn="just"/>
            <a:endParaRPr lang="en-US" dirty="0">
              <a:latin typeface="URWPalladioL-Roma"/>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62287D3-2ECE-8339-2D77-9109357F866F}"/>
              </a:ext>
            </a:extLst>
          </p:cNvPr>
          <p:cNvSpPr txBox="1"/>
          <p:nvPr/>
        </p:nvSpPr>
        <p:spPr>
          <a:xfrm>
            <a:off x="8942800" y="6410416"/>
            <a:ext cx="3252732" cy="646331"/>
          </a:xfrm>
          <a:prstGeom prst="rect">
            <a:avLst/>
          </a:prstGeom>
          <a:noFill/>
        </p:spPr>
        <p:txBody>
          <a:bodyPr wrap="square">
            <a:spAutoFit/>
          </a:bodyPr>
          <a:lstStyle/>
          <a:p>
            <a:r>
              <a:rPr lang="el-GR" i="1" dirty="0"/>
              <a:t>(</a:t>
            </a:r>
            <a:r>
              <a:rPr lang="en-US" i="1" dirty="0" err="1"/>
              <a:t>Herkama</a:t>
            </a:r>
            <a:r>
              <a:rPr lang="en-US" i="1" dirty="0"/>
              <a:t> et al., 2022</a:t>
            </a:r>
            <a:r>
              <a:rPr lang="el-GR" i="1" dirty="0"/>
              <a:t>)</a:t>
            </a:r>
            <a:endParaRPr lang="en-US" i="1" dirty="0"/>
          </a:p>
          <a:p>
            <a:endParaRPr lang="en-US" dirty="0"/>
          </a:p>
        </p:txBody>
      </p:sp>
      <p:sp>
        <p:nvSpPr>
          <p:cNvPr id="3" name="Thought Bubble: Cloud 2">
            <a:extLst>
              <a:ext uri="{FF2B5EF4-FFF2-40B4-BE49-F238E27FC236}">
                <a16:creationId xmlns:a16="http://schemas.microsoft.com/office/drawing/2014/main" id="{60D15F62-DBC1-1BF9-72C8-3C82A2638242}"/>
              </a:ext>
            </a:extLst>
          </p:cNvPr>
          <p:cNvSpPr/>
          <p:nvPr/>
        </p:nvSpPr>
        <p:spPr>
          <a:xfrm>
            <a:off x="340442" y="1174246"/>
            <a:ext cx="3452230" cy="215092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t>«Η εφαρμογή του προγράμματος επηρέασε την κατανόηση του φαινομένου του εκφοβισμού ως ομαδικού φαινομένου, κάτι που πρέπει να ληφθεί σοβαρά υπόψη και όχι ως πρόβλημα ή αποτυχία ενός μόνο εκπαιδευτικού»</a:t>
            </a:r>
            <a:endParaRPr lang="en-US" sz="1200" dirty="0"/>
          </a:p>
        </p:txBody>
      </p:sp>
      <p:sp>
        <p:nvSpPr>
          <p:cNvPr id="5" name="Thought Bubble: Cloud 4">
            <a:extLst>
              <a:ext uri="{FF2B5EF4-FFF2-40B4-BE49-F238E27FC236}">
                <a16:creationId xmlns:a16="http://schemas.microsoft.com/office/drawing/2014/main" id="{D432077A-8D44-C775-1259-D755E0C9E108}"/>
              </a:ext>
            </a:extLst>
          </p:cNvPr>
          <p:cNvSpPr/>
          <p:nvPr/>
        </p:nvSpPr>
        <p:spPr>
          <a:xfrm>
            <a:off x="8506726" y="976744"/>
            <a:ext cx="3452230" cy="2150919"/>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l-GR" sz="1200" kern="0" dirty="0">
                <a:effectLst/>
                <a:latin typeface="Calibri" panose="020F0502020204030204" pitchFamily="34" charset="0"/>
                <a:ea typeface="Calibri" panose="020F0502020204030204" pitchFamily="34" charset="0"/>
                <a:cs typeface="Calibri" panose="020F0502020204030204" pitchFamily="34" charset="0"/>
              </a:rPr>
              <a:t>«Η αντιμετώπιση δύσκολων περιπτώσεων εκφοβισμού δεν αφορά την τιμωρία ή τις κατηγορίες, αλλά τη βοήθεια όλων των παιδιών να βελτιώσουν τις κοινωνικές τους δεξιότητες </a:t>
            </a:r>
            <a:r>
              <a:rPr lang="el-GR" sz="1200" kern="0" dirty="0">
                <a:latin typeface="Calibri" panose="020F0502020204030204" pitchFamily="34" charset="0"/>
                <a:ea typeface="Calibri" panose="020F0502020204030204" pitchFamily="34" charset="0"/>
                <a:cs typeface="Calibri" panose="020F0502020204030204" pitchFamily="34" charset="0"/>
              </a:rPr>
              <a:t>(</a:t>
            </a:r>
            <a:r>
              <a:rPr lang="el-GR" sz="1200" kern="0" dirty="0">
                <a:effectLst/>
                <a:latin typeface="Calibri" panose="020F0502020204030204" pitchFamily="34" charset="0"/>
                <a:ea typeface="Calibri" panose="020F0502020204030204" pitchFamily="34" charset="0"/>
                <a:cs typeface="Calibri" panose="020F0502020204030204" pitchFamily="34" charset="0"/>
              </a:rPr>
              <a:t>αλλαγή συμπεριφοράς)».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E9C2E7C4-DD56-0393-CEB4-0902B560B5B3}"/>
              </a:ext>
            </a:extLst>
          </p:cNvPr>
          <p:cNvSpPr/>
          <p:nvPr/>
        </p:nvSpPr>
        <p:spPr>
          <a:xfrm>
            <a:off x="7948136" y="3718885"/>
            <a:ext cx="3878949" cy="2242281"/>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l-GR" sz="1100" kern="0" dirty="0">
                <a:effectLst/>
                <a:latin typeface="Calibri" panose="020F0502020204030204" pitchFamily="34" charset="0"/>
                <a:ea typeface="Calibri" panose="020F0502020204030204" pitchFamily="34" charset="0"/>
                <a:cs typeface="Calibri" panose="020F0502020204030204" pitchFamily="34" charset="0"/>
              </a:rPr>
              <a:t>Όταν  ζητήθηκαν ιδέες πώς μπορεί να διευκολυνθεί η βιωσιμότητα ενός προγράμματος πρόληψης του εκφοβισμού, ένας εκπαιδευτικός δήλωσε ότι </a:t>
            </a:r>
            <a:r>
              <a:rPr lang="el-GR" sz="1100" kern="0" dirty="0">
                <a:latin typeface="Calibri" panose="020F0502020204030204" pitchFamily="34" charset="0"/>
                <a:ea typeface="Calibri" panose="020F0502020204030204" pitchFamily="34" charset="0"/>
                <a:cs typeface="Calibri" panose="020F0502020204030204" pitchFamily="34" charset="0"/>
              </a:rPr>
              <a:t>«</a:t>
            </a:r>
            <a:r>
              <a:rPr lang="el-GR" sz="1100" kern="0" dirty="0">
                <a:effectLst/>
                <a:latin typeface="Calibri" panose="020F0502020204030204" pitchFamily="34" charset="0"/>
                <a:ea typeface="Calibri" panose="020F0502020204030204" pitchFamily="34" charset="0"/>
                <a:cs typeface="Calibri" panose="020F0502020204030204" pitchFamily="34" charset="0"/>
              </a:rPr>
              <a:t>Έχουμε, για παράδειγμα, το σχέδιο δράσης. Δηλώνουμε κάθε φθινόπωρο ότι το πρόγραμμα κατά του εκφοβισμού αποτελεί μέρος αυτού του σχεδίου».</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hought Bubble: Cloud 6">
            <a:extLst>
              <a:ext uri="{FF2B5EF4-FFF2-40B4-BE49-F238E27FC236}">
                <a16:creationId xmlns:a16="http://schemas.microsoft.com/office/drawing/2014/main" id="{362819E0-7C9F-6C89-510C-1277885DE4F9}"/>
              </a:ext>
            </a:extLst>
          </p:cNvPr>
          <p:cNvSpPr/>
          <p:nvPr/>
        </p:nvSpPr>
        <p:spPr>
          <a:xfrm>
            <a:off x="524773" y="3567746"/>
            <a:ext cx="3860190" cy="2299791"/>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l-GR" sz="1100" kern="100" dirty="0">
                <a:latin typeface="Calibri" panose="020F0502020204030204" pitchFamily="34" charset="0"/>
                <a:ea typeface="Calibri" panose="020F0502020204030204" pitchFamily="34" charset="0"/>
                <a:cs typeface="Calibri" panose="020F0502020204030204" pitchFamily="34" charset="0"/>
              </a:rPr>
              <a:t>«</a:t>
            </a:r>
            <a:r>
              <a:rPr lang="el-GR" sz="1100" kern="100" dirty="0">
                <a:effectLst/>
                <a:latin typeface="Calibri" panose="020F0502020204030204" pitchFamily="34" charset="0"/>
                <a:ea typeface="Calibri" panose="020F0502020204030204" pitchFamily="34" charset="0"/>
                <a:cs typeface="Calibri" panose="020F0502020204030204" pitchFamily="34" charset="0"/>
              </a:rPr>
              <a:t>Αυτό που πραγματικά επιτρέπει την εφαρμογή του προγράμματος είναι η υποστήριξη του διευθυντή. Το γεγονός ότι ο διευθυντής λέει ότι είναι εντάξει να έχεις έναν αναπληρωτή δάσκαλο όταν πρέπει να φροντίσεις μια έκτακτη περίπτωση εκφοβισμού και επίσης το αίσθημα ότι έχεις ένα στήριγμα είναι επίσης σημαντικό.»</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hought Bubble: Cloud 9">
            <a:extLst>
              <a:ext uri="{FF2B5EF4-FFF2-40B4-BE49-F238E27FC236}">
                <a16:creationId xmlns:a16="http://schemas.microsoft.com/office/drawing/2014/main" id="{2397DB30-CD47-1031-919F-482DCFB21B85}"/>
              </a:ext>
            </a:extLst>
          </p:cNvPr>
          <p:cNvSpPr/>
          <p:nvPr/>
        </p:nvSpPr>
        <p:spPr>
          <a:xfrm>
            <a:off x="4176759" y="1512766"/>
            <a:ext cx="3878949" cy="268791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l-GR" sz="1100" kern="0" dirty="0">
                <a:effectLst/>
                <a:latin typeface="Calibri" panose="020F0502020204030204" pitchFamily="34" charset="0"/>
                <a:ea typeface="Calibri" panose="020F0502020204030204" pitchFamily="34" charset="0"/>
                <a:cs typeface="Calibri" panose="020F0502020204030204" pitchFamily="34" charset="0"/>
              </a:rPr>
              <a:t>«Τα νέα μέλη του προσωπικού πρέπει να είναι ενήμερα και να συμμετέχουν στο πρόγραμμα ...οι εκπαιδευτικοί πρέπει να εναλλάσσονται κάθε τόσο στους διαφορετικούς ρόλους, ώστε να διασφαλίζεται ότι το πρόγραμμα δεν γίνεται πολύ προσωποποιημένο ή πολύ βαρύ για να συνεχιστεί. Η εναλλαγή των εκπαιδευτικών σε θέσεις-κλειδιά αυξάνει τη δέσμευση, τη συμμετοχή και τη μάθηση με την πάροδο του χρόνου».</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Εικόνα 13">
            <a:extLst>
              <a:ext uri="{FF2B5EF4-FFF2-40B4-BE49-F238E27FC236}">
                <a16:creationId xmlns:a16="http://schemas.microsoft.com/office/drawing/2014/main" id="{0BD17B85-F54E-4083-8D0E-DB6CA78BFD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95455" y="6387521"/>
            <a:ext cx="1400812" cy="392227"/>
          </a:xfrm>
          <a:prstGeom prst="rect">
            <a:avLst/>
          </a:prstGeom>
        </p:spPr>
      </p:pic>
    </p:spTree>
    <p:extLst>
      <p:ext uri="{BB962C8B-B14F-4D97-AF65-F5344CB8AC3E}">
        <p14:creationId xmlns:p14="http://schemas.microsoft.com/office/powerpoint/2010/main" val="4223847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sp>
        <p:nvSpPr>
          <p:cNvPr id="11" name="TextBox 10">
            <a:extLst>
              <a:ext uri="{FF2B5EF4-FFF2-40B4-BE49-F238E27FC236}">
                <a16:creationId xmlns:a16="http://schemas.microsoft.com/office/drawing/2014/main" id="{B3BD5676-DB2C-4906-8127-7130A0177E4E}"/>
              </a:ext>
            </a:extLst>
          </p:cNvPr>
          <p:cNvSpPr txBox="1"/>
          <p:nvPr/>
        </p:nvSpPr>
        <p:spPr>
          <a:xfrm>
            <a:off x="5115925" y="85698"/>
            <a:ext cx="7076075" cy="1384995"/>
          </a:xfrm>
          <a:prstGeom prst="rect">
            <a:avLst/>
          </a:prstGeom>
          <a:noFill/>
        </p:spPr>
        <p:txBody>
          <a:bodyPr wrap="square" rtlCol="0">
            <a:spAutoFit/>
          </a:bodyPr>
          <a:lstStyle/>
          <a:p>
            <a:pPr algn="ctr"/>
            <a:r>
              <a:rPr lang="el-GR" sz="2800" spc="300" dirty="0">
                <a:latin typeface="Lato Heavy" panose="020F0502020204030203" pitchFamily="34" charset="0"/>
                <a:ea typeface="Lato Heavy" panose="020F0502020204030203" pitchFamily="34" charset="0"/>
                <a:cs typeface="Lato Heavy" panose="020F0502020204030203" pitchFamily="34" charset="0"/>
              </a:rPr>
              <a:t>Η Δυναμική της Ομάδας και η Πίεση των Συνομηλίκων</a:t>
            </a: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a:p>
            <a:pPr algn="ct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7" name="TextBox 6">
            <a:extLst>
              <a:ext uri="{FF2B5EF4-FFF2-40B4-BE49-F238E27FC236}">
                <a16:creationId xmlns:a16="http://schemas.microsoft.com/office/drawing/2014/main" id="{524BFC7B-0980-4700-9220-622C6C9FF68C}"/>
              </a:ext>
            </a:extLst>
          </p:cNvPr>
          <p:cNvSpPr txBox="1"/>
          <p:nvPr/>
        </p:nvSpPr>
        <p:spPr>
          <a:xfrm>
            <a:off x="5057413" y="1096153"/>
            <a:ext cx="6952202" cy="3350597"/>
          </a:xfrm>
          <a:prstGeom prst="rect">
            <a:avLst/>
          </a:prstGeom>
          <a:noFill/>
        </p:spPr>
        <p:txBody>
          <a:bodyPr wrap="square">
            <a:spAutoFit/>
          </a:bodyPr>
          <a:lstStyle/>
          <a:p>
            <a:pPr algn="just">
              <a:lnSpc>
                <a:spcPct val="107000"/>
              </a:lnSpc>
              <a:spcAft>
                <a:spcPts val="800"/>
              </a:spcAft>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dirty="0">
                <a:effectLst/>
                <a:latin typeface="Calibri" panose="020F0502020204030204" pitchFamily="34" charset="0"/>
                <a:ea typeface="Calibri" panose="020F0502020204030204" pitchFamily="34" charset="0"/>
                <a:cs typeface="Times New Roman" panose="02020603050405020304" pitchFamily="18" charset="0"/>
              </a:rPr>
              <a:t>Στις κοινωνικές συναναστροφές με συνομηλίκους, όταν η ταυτότητα της </a:t>
            </a:r>
            <a:r>
              <a:rPr lang="el-GR" dirty="0" err="1">
                <a:effectLst/>
                <a:latin typeface="Calibri" panose="020F0502020204030204" pitchFamily="34" charset="0"/>
                <a:ea typeface="Calibri" panose="020F0502020204030204" pitchFamily="34" charset="0"/>
                <a:cs typeface="Times New Roman" panose="02020603050405020304" pitchFamily="18" charset="0"/>
              </a:rPr>
              <a:t>ενδο</a:t>
            </a:r>
            <a:r>
              <a:rPr lang="el-GR" dirty="0">
                <a:effectLst/>
                <a:latin typeface="Calibri" panose="020F0502020204030204" pitchFamily="34" charset="0"/>
                <a:ea typeface="Calibri" panose="020F0502020204030204" pitchFamily="34" charset="0"/>
                <a:cs typeface="Times New Roman" panose="02020603050405020304" pitchFamily="18" charset="0"/>
              </a:rPr>
              <a:t>-ομάδας υπερισχύει της ηθικής στη λήψη αποφάσεων/συμπεριφορών, τότε επικρατούν αποφάσεις που καθοδηγούνται από τις νόρμες της </a:t>
            </a:r>
            <a:r>
              <a:rPr lang="el-GR" dirty="0" err="1">
                <a:effectLst/>
                <a:latin typeface="Calibri" panose="020F0502020204030204" pitchFamily="34" charset="0"/>
                <a:ea typeface="Calibri" panose="020F0502020204030204" pitchFamily="34" charset="0"/>
                <a:cs typeface="Times New Roman" panose="02020603050405020304" pitchFamily="18" charset="0"/>
              </a:rPr>
              <a:t>ενδο</a:t>
            </a:r>
            <a:r>
              <a:rPr lang="el-GR" dirty="0">
                <a:effectLst/>
                <a:latin typeface="Calibri" panose="020F0502020204030204" pitchFamily="34" charset="0"/>
                <a:ea typeface="Calibri" panose="020F0502020204030204" pitchFamily="34" charset="0"/>
                <a:cs typeface="Times New Roman" panose="02020603050405020304" pitchFamily="18" charset="0"/>
              </a:rPr>
              <a:t>-ομάδας, οι οποίες μπορεί να είναι άδικες, κακοποιητικές, εκφοβιστικές κτλ. (</a:t>
            </a:r>
            <a:r>
              <a:rPr lang="el-GR" dirty="0" err="1">
                <a:effectLst/>
                <a:latin typeface="Calibri" panose="020F0502020204030204" pitchFamily="34" charset="0"/>
                <a:ea typeface="Calibri" panose="020F0502020204030204" pitchFamily="34" charset="0"/>
                <a:cs typeface="Times New Roman" panose="02020603050405020304" pitchFamily="18" charset="0"/>
              </a:rPr>
              <a:t>Killen</a:t>
            </a:r>
            <a:r>
              <a:rPr lang="el-GR" dirty="0">
                <a:effectLst/>
                <a:latin typeface="Calibri" panose="020F0502020204030204" pitchFamily="34" charset="0"/>
                <a:ea typeface="Calibri" panose="020F0502020204030204" pitchFamily="34" charset="0"/>
                <a:cs typeface="Times New Roman" panose="02020603050405020304" pitchFamily="18" charset="0"/>
              </a:rPr>
              <a:t> &amp; </a:t>
            </a:r>
            <a:r>
              <a:rPr lang="el-GR" dirty="0" err="1">
                <a:effectLst/>
                <a:latin typeface="Calibri" panose="020F0502020204030204" pitchFamily="34" charset="0"/>
                <a:ea typeface="Calibri" panose="020F0502020204030204" pitchFamily="34" charset="0"/>
                <a:cs typeface="Times New Roman" panose="02020603050405020304" pitchFamily="18" charset="0"/>
              </a:rPr>
              <a:t>Rutland</a:t>
            </a:r>
            <a:r>
              <a:rPr lang="el-GR" dirty="0">
                <a:effectLst/>
                <a:latin typeface="Calibri" panose="020F0502020204030204" pitchFamily="34" charset="0"/>
                <a:ea typeface="Calibri" panose="020F0502020204030204" pitchFamily="34" charset="0"/>
                <a:cs typeface="Times New Roman" panose="02020603050405020304" pitchFamily="18" charset="0"/>
              </a:rPr>
              <a:t>, 2011)</a:t>
            </a:r>
          </a:p>
          <a:p>
            <a:pPr algn="just">
              <a:lnSpc>
                <a:spcPct val="107000"/>
              </a:lnSpc>
              <a:spcAft>
                <a:spcPts val="800"/>
              </a:spcAft>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q"/>
            </a:pPr>
            <a:r>
              <a:rPr lang="el-GR" dirty="0">
                <a:effectLst/>
                <a:latin typeface="Calibri" panose="020F0502020204030204" pitchFamily="34" charset="0"/>
                <a:ea typeface="Calibri" panose="020F0502020204030204" pitchFamily="34" charset="0"/>
                <a:cs typeface="Times New Roman" panose="02020603050405020304" pitchFamily="18" charset="0"/>
              </a:rPr>
              <a:t>Η κοινωνική επιρροή και οι νόρμες της </a:t>
            </a:r>
            <a:r>
              <a:rPr lang="el-GR" dirty="0" err="1">
                <a:effectLst/>
                <a:latin typeface="Calibri" panose="020F0502020204030204" pitchFamily="34" charset="0"/>
                <a:ea typeface="Calibri" panose="020F0502020204030204" pitchFamily="34" charset="0"/>
                <a:cs typeface="Times New Roman" panose="02020603050405020304" pitchFamily="18" charset="0"/>
              </a:rPr>
              <a:t>ενδο</a:t>
            </a:r>
            <a:r>
              <a:rPr lang="el-GR" dirty="0">
                <a:effectLst/>
                <a:latin typeface="Calibri" panose="020F0502020204030204" pitchFamily="34" charset="0"/>
                <a:ea typeface="Calibri" panose="020F0502020204030204" pitchFamily="34" charset="0"/>
                <a:cs typeface="Times New Roman" panose="02020603050405020304" pitchFamily="18" charset="0"/>
              </a:rPr>
              <a:t>-ομάδας επηρεάζουν τη λήψη αποφάσεων και τη συμπεριφορά των παιδιών και εφήβων προς μέλη ανταγωνιστικών, εχθρικών ή στιγματισμένων </a:t>
            </a:r>
            <a:r>
              <a:rPr lang="el-GR" dirty="0" err="1">
                <a:effectLst/>
                <a:latin typeface="Calibri" panose="020F0502020204030204" pitchFamily="34" charset="0"/>
                <a:ea typeface="Calibri" panose="020F0502020204030204" pitchFamily="34" charset="0"/>
                <a:cs typeface="Times New Roman" panose="02020603050405020304" pitchFamily="18" charset="0"/>
              </a:rPr>
              <a:t>εξω</a:t>
            </a:r>
            <a:r>
              <a:rPr lang="el-GR" dirty="0">
                <a:effectLst/>
                <a:latin typeface="Calibri" panose="020F0502020204030204" pitchFamily="34" charset="0"/>
                <a:ea typeface="Calibri" panose="020F0502020204030204" pitchFamily="34" charset="0"/>
                <a:cs typeface="Times New Roman" panose="02020603050405020304" pitchFamily="18" charset="0"/>
              </a:rPr>
              <a:t>-ομάδων.</a:t>
            </a:r>
          </a:p>
        </p:txBody>
      </p:sp>
      <p:pic>
        <p:nvPicPr>
          <p:cNvPr id="14" name="Θέση εικόνας 10" descr="Εικόνα που περιέχει ρουχισμός, άτομο, ανθρώπινο πρόσωπο, τοίχος&#10;&#10;Περιγραφή που δημιουργήθηκε αυτόματα">
            <a:extLst>
              <a:ext uri="{FF2B5EF4-FFF2-40B4-BE49-F238E27FC236}">
                <a16:creationId xmlns:a16="http://schemas.microsoft.com/office/drawing/2014/main" id="{E3F39264-4AB2-4407-8686-0733061B9CFA}"/>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p:blipFill>
        <p:spPr>
          <a:xfrm>
            <a:off x="901700" y="0"/>
            <a:ext cx="3952875" cy="6858000"/>
          </a:xfrm>
          <a:prstGeom prst="rect">
            <a:avLst/>
          </a:prstGeom>
        </p:spPr>
      </p:pic>
      <p:pic>
        <p:nvPicPr>
          <p:cNvPr id="8" name="Εικόνα 7">
            <a:extLst>
              <a:ext uri="{FF2B5EF4-FFF2-40B4-BE49-F238E27FC236}">
                <a16:creationId xmlns:a16="http://schemas.microsoft.com/office/drawing/2014/main" id="{0BD17B85-F54E-4083-8D0E-DB6CA78BFDB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53962" y="5968421"/>
            <a:ext cx="1400812" cy="392227"/>
          </a:xfrm>
          <a:prstGeom prst="rect">
            <a:avLst/>
          </a:prstGeom>
        </p:spPr>
      </p:pic>
    </p:spTree>
    <p:extLst>
      <p:ext uri="{BB962C8B-B14F-4D97-AF65-F5344CB8AC3E}">
        <p14:creationId xmlns:p14="http://schemas.microsoft.com/office/powerpoint/2010/main" val="102597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Ομάδα 7">
            <a:extLst>
              <a:ext uri="{FF2B5EF4-FFF2-40B4-BE49-F238E27FC236}">
                <a16:creationId xmlns:a16="http://schemas.microsoft.com/office/drawing/2014/main" id="{02A82EA9-0A0F-49EB-A1A5-F42B373A42D6}"/>
              </a:ext>
            </a:extLst>
          </p:cNvPr>
          <p:cNvGrpSpPr/>
          <p:nvPr/>
        </p:nvGrpSpPr>
        <p:grpSpPr>
          <a:xfrm>
            <a:off x="1" y="5241355"/>
            <a:ext cx="12192000" cy="607060"/>
            <a:chOff x="0" y="6219134"/>
            <a:chExt cx="12233413" cy="607060"/>
          </a:xfrm>
        </p:grpSpPr>
        <p:sp>
          <p:nvSpPr>
            <p:cNvPr id="12" name="Rectangle 4"/>
            <p:cNvSpPr/>
            <p:nvPr/>
          </p:nvSpPr>
          <p:spPr>
            <a:xfrm>
              <a:off x="0" y="6219134"/>
              <a:ext cx="1223341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723" y="6310399"/>
              <a:ext cx="1697214" cy="449460"/>
            </a:xfrm>
            <a:prstGeom prst="rect">
              <a:avLst/>
            </a:prstGeom>
            <a:effectLst/>
          </p:spPr>
        </p:pic>
      </p:grpSp>
      <p:sp>
        <p:nvSpPr>
          <p:cNvPr id="3" name="AutoShape 2" descr="School violence and bullying, including cyberbullying, is widespread and affects a significant number of children and adolescents.">
            <a:extLst>
              <a:ext uri="{FF2B5EF4-FFF2-40B4-BE49-F238E27FC236}">
                <a16:creationId xmlns:a16="http://schemas.microsoft.com/office/drawing/2014/main" id="{4BAFCEE0-E7B9-42B1-BA1B-6670488A7B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School violence and bullying, including cyberbullying, is widespread and affects a significant number of children and adolescents.">
            <a:extLst>
              <a:ext uri="{FF2B5EF4-FFF2-40B4-BE49-F238E27FC236}">
                <a16:creationId xmlns:a16="http://schemas.microsoft.com/office/drawing/2014/main" id="{8BCD8653-90AA-47D6-8EAB-1C389248568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0" name="TextBox 19">
            <a:extLst>
              <a:ext uri="{FF2B5EF4-FFF2-40B4-BE49-F238E27FC236}">
                <a16:creationId xmlns:a16="http://schemas.microsoft.com/office/drawing/2014/main" id="{54811953-6E8B-4FD4-8825-E274A5595582}"/>
              </a:ext>
            </a:extLst>
          </p:cNvPr>
          <p:cNvSpPr txBox="1"/>
          <p:nvPr/>
        </p:nvSpPr>
        <p:spPr>
          <a:xfrm>
            <a:off x="299896" y="1429693"/>
            <a:ext cx="7762245" cy="4985980"/>
          </a:xfrm>
          <a:prstGeom prst="rect">
            <a:avLst/>
          </a:prstGeom>
          <a:noFill/>
        </p:spPr>
        <p:txBody>
          <a:bodyPr wrap="square">
            <a:spAutoFit/>
          </a:bodyPr>
          <a:lstStyle/>
          <a:p>
            <a:pPr marL="285750" indent="-285750" algn="just">
              <a:buFont typeface="Wingdings" panose="05000000000000000000" pitchFamily="2" charset="2"/>
              <a:buChar char="q"/>
            </a:pPr>
            <a:r>
              <a:rPr lang="el-GR" sz="2000" dirty="0">
                <a:solidFill>
                  <a:srgbClr val="333333"/>
                </a:solidFill>
                <a:latin typeface="Roboto" panose="02000000000000000000" pitchFamily="2" charset="0"/>
              </a:rPr>
              <a:t>Η κοινωνική επιρροή στην καθημερινή ζωή (πείραμα </a:t>
            </a:r>
            <a:r>
              <a:rPr lang="en-US" sz="2000" dirty="0">
                <a:solidFill>
                  <a:srgbClr val="333333"/>
                </a:solidFill>
                <a:latin typeface="Roboto" panose="02000000000000000000" pitchFamily="2" charset="0"/>
              </a:rPr>
              <a:t>Asch) – </a:t>
            </a:r>
            <a:r>
              <a:rPr lang="el-GR" sz="2000" dirty="0">
                <a:solidFill>
                  <a:srgbClr val="333333"/>
                </a:solidFill>
                <a:latin typeface="Roboto" panose="02000000000000000000" pitchFamily="2" charset="0"/>
              </a:rPr>
              <a:t>η σημασία της αντίστασης έστω και από ένα άτομο</a:t>
            </a:r>
            <a:endParaRPr lang="en-US" sz="2000" dirty="0">
              <a:solidFill>
                <a:srgbClr val="333333"/>
              </a:solidFill>
              <a:latin typeface="Roboto" panose="02000000000000000000" pitchFamily="2" charset="0"/>
            </a:endParaRPr>
          </a:p>
          <a:p>
            <a:pPr marL="285750" indent="-285750" algn="just">
              <a:buFont typeface="Wingdings" panose="05000000000000000000" pitchFamily="2" charset="2"/>
              <a:buChar char="q"/>
            </a:pPr>
            <a:endParaRPr lang="en-US" sz="2000" dirty="0">
              <a:solidFill>
                <a:srgbClr val="333333"/>
              </a:solidFill>
              <a:latin typeface="Roboto" panose="02000000000000000000" pitchFamily="2" charset="0"/>
            </a:endParaRPr>
          </a:p>
          <a:p>
            <a:pPr marL="285750" indent="-285750" algn="just">
              <a:buFont typeface="Wingdings" panose="05000000000000000000" pitchFamily="2" charset="2"/>
              <a:buChar char="q"/>
            </a:pPr>
            <a:r>
              <a:rPr lang="el-GR" sz="2000" dirty="0">
                <a:solidFill>
                  <a:srgbClr val="333333"/>
                </a:solidFill>
                <a:latin typeface="Roboto" panose="02000000000000000000" pitchFamily="2" charset="0"/>
              </a:rPr>
              <a:t>Ο βαθμός ταύτισης του ατόμου με την </a:t>
            </a:r>
            <a:r>
              <a:rPr lang="el-GR" sz="2000" dirty="0" err="1">
                <a:solidFill>
                  <a:srgbClr val="333333"/>
                </a:solidFill>
                <a:latin typeface="Roboto" panose="02000000000000000000" pitchFamily="2" charset="0"/>
              </a:rPr>
              <a:t>ενδο</a:t>
            </a:r>
            <a:r>
              <a:rPr lang="el-GR" sz="2000" dirty="0">
                <a:solidFill>
                  <a:srgbClr val="333333"/>
                </a:solidFill>
                <a:latin typeface="Roboto" panose="02000000000000000000" pitchFamily="2" charset="0"/>
              </a:rPr>
              <a:t>-ομάδα </a:t>
            </a:r>
          </a:p>
          <a:p>
            <a:pPr algn="just"/>
            <a:endParaRPr lang="el-GR" sz="2000" dirty="0">
              <a:solidFill>
                <a:srgbClr val="333333"/>
              </a:solidFill>
              <a:latin typeface="Roboto" panose="02000000000000000000" pitchFamily="2" charset="0"/>
            </a:endParaRPr>
          </a:p>
          <a:p>
            <a:pPr marL="285750" indent="-285750" algn="just">
              <a:buFont typeface="Wingdings" panose="05000000000000000000" pitchFamily="2" charset="2"/>
              <a:buChar char="q"/>
            </a:pPr>
            <a:r>
              <a:rPr lang="el-GR" sz="2000" dirty="0">
                <a:solidFill>
                  <a:srgbClr val="333333"/>
                </a:solidFill>
                <a:latin typeface="Roboto" panose="02000000000000000000" pitchFamily="2" charset="0"/>
              </a:rPr>
              <a:t>Η οικοδόμηση των προκαταλήψεων</a:t>
            </a:r>
          </a:p>
          <a:p>
            <a:pPr marL="285750" indent="-285750" algn="just">
              <a:buFont typeface="Wingdings" panose="05000000000000000000" pitchFamily="2" charset="2"/>
              <a:buChar char="q"/>
            </a:pPr>
            <a:endParaRPr lang="el-GR" sz="2000" dirty="0">
              <a:solidFill>
                <a:srgbClr val="333333"/>
              </a:solidFill>
              <a:latin typeface="Roboto" panose="02000000000000000000" pitchFamily="2" charset="0"/>
            </a:endParaRPr>
          </a:p>
          <a:p>
            <a:pPr marL="285750" indent="-285750" algn="just">
              <a:buFont typeface="Wingdings" panose="05000000000000000000" pitchFamily="2" charset="2"/>
              <a:buChar char="q"/>
            </a:pPr>
            <a:r>
              <a:rPr lang="el-GR" sz="2000" dirty="0">
                <a:solidFill>
                  <a:srgbClr val="333333"/>
                </a:solidFill>
                <a:latin typeface="Roboto" panose="02000000000000000000" pitchFamily="2" charset="0"/>
              </a:rPr>
              <a:t>Από την προκατάληψη στην αρνητική συμπεριφορά</a:t>
            </a:r>
          </a:p>
          <a:p>
            <a:pPr algn="just"/>
            <a:endParaRPr lang="el-GR" sz="2000" dirty="0">
              <a:solidFill>
                <a:srgbClr val="333333"/>
              </a:solidFill>
              <a:latin typeface="Roboto" panose="02000000000000000000" pitchFamily="2" charset="0"/>
            </a:endParaRPr>
          </a:p>
          <a:p>
            <a:pPr marL="285750" indent="-285750" algn="just">
              <a:buFont typeface="Wingdings" panose="05000000000000000000" pitchFamily="2" charset="2"/>
              <a:buChar char="q"/>
            </a:pPr>
            <a:r>
              <a:rPr lang="el-GR" sz="2000" dirty="0">
                <a:solidFill>
                  <a:srgbClr val="333333"/>
                </a:solidFill>
                <a:latin typeface="Roboto" panose="02000000000000000000" pitchFamily="2" charset="0"/>
              </a:rPr>
              <a:t>Επίγνωση των πολύπλοκων δυνάμεων που αλληλοεπιδρούν και επηρεάζουν τα άτομα στη λήψη απόφασης και στη συμπεριφορά γενικότερα</a:t>
            </a:r>
          </a:p>
          <a:p>
            <a:pPr marL="285750" indent="-285750" algn="just">
              <a:buFont typeface="Wingdings" panose="05000000000000000000" pitchFamily="2" charset="2"/>
              <a:buChar char="q"/>
            </a:pPr>
            <a:endParaRPr lang="el-GR" sz="2000" dirty="0">
              <a:solidFill>
                <a:srgbClr val="333333"/>
              </a:solidFill>
              <a:latin typeface="Roboto" panose="02000000000000000000" pitchFamily="2" charset="0"/>
            </a:endParaRPr>
          </a:p>
          <a:p>
            <a:pPr algn="just"/>
            <a:endParaRPr lang="en-US" sz="2000" dirty="0">
              <a:solidFill>
                <a:srgbClr val="333333"/>
              </a:solidFill>
              <a:latin typeface="Roboto" panose="02000000000000000000" pitchFamily="2" charset="0"/>
            </a:endParaRPr>
          </a:p>
          <a:p>
            <a:pPr marL="285750" indent="-285750">
              <a:buFont typeface="Wingdings" panose="05000000000000000000" pitchFamily="2" charset="2"/>
              <a:buChar char="q"/>
            </a:pPr>
            <a:endParaRPr lang="el-GR" sz="2000" dirty="0">
              <a:solidFill>
                <a:srgbClr val="333333"/>
              </a:solidFill>
              <a:latin typeface="Roboto" panose="02000000000000000000" pitchFamily="2" charset="0"/>
            </a:endParaRPr>
          </a:p>
          <a:p>
            <a:endParaRPr lang="el-GR" dirty="0"/>
          </a:p>
        </p:txBody>
      </p:sp>
      <p:pic>
        <p:nvPicPr>
          <p:cNvPr id="5122" name="Picture 2" descr="Free Group Team illustration and picture">
            <a:extLst>
              <a:ext uri="{FF2B5EF4-FFF2-40B4-BE49-F238E27FC236}">
                <a16:creationId xmlns:a16="http://schemas.microsoft.com/office/drawing/2014/main" id="{94380D9D-43B1-4991-8E4C-DFB050494AFF}"/>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010982" y="1727482"/>
            <a:ext cx="3596990" cy="2655318"/>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Ομάδα 25">
            <a:extLst>
              <a:ext uri="{FF2B5EF4-FFF2-40B4-BE49-F238E27FC236}">
                <a16:creationId xmlns:a16="http://schemas.microsoft.com/office/drawing/2014/main" id="{27B5BFA9-D860-4E58-B609-FF4ABDDEEB23}"/>
              </a:ext>
            </a:extLst>
          </p:cNvPr>
          <p:cNvGrpSpPr/>
          <p:nvPr/>
        </p:nvGrpSpPr>
        <p:grpSpPr>
          <a:xfrm>
            <a:off x="236731" y="397723"/>
            <a:ext cx="7171162" cy="918044"/>
            <a:chOff x="1265431" y="1132401"/>
            <a:chExt cx="7171162" cy="918044"/>
          </a:xfrm>
        </p:grpSpPr>
        <p:sp>
          <p:nvSpPr>
            <p:cNvPr id="24" name="Rectangle 9">
              <a:extLst>
                <a:ext uri="{FF2B5EF4-FFF2-40B4-BE49-F238E27FC236}">
                  <a16:creationId xmlns:a16="http://schemas.microsoft.com/office/drawing/2014/main" id="{C7FA1E6B-7B33-483B-A787-D430A804BB8B}"/>
                </a:ext>
              </a:extLst>
            </p:cNvPr>
            <p:cNvSpPr/>
            <p:nvPr/>
          </p:nvSpPr>
          <p:spPr>
            <a:xfrm>
              <a:off x="1265431" y="1132401"/>
              <a:ext cx="7171162" cy="918044"/>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
              <a:extLst>
                <a:ext uri="{FF2B5EF4-FFF2-40B4-BE49-F238E27FC236}">
                  <a16:creationId xmlns:a16="http://schemas.microsoft.com/office/drawing/2014/main" id="{62B8F20A-291B-4C34-9025-9C2719FC9F19}"/>
                </a:ext>
              </a:extLst>
            </p:cNvPr>
            <p:cNvSpPr txBox="1">
              <a:spLocks noChangeArrowheads="1"/>
            </p:cNvSpPr>
            <p:nvPr/>
          </p:nvSpPr>
          <p:spPr>
            <a:xfrm>
              <a:off x="1518959" y="1246327"/>
              <a:ext cx="6917634" cy="37212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bg1"/>
                  </a:solidFill>
                </a:rPr>
                <a:t>Η «Κανονιστική Συμμόρφωση» και Η πίεση της </a:t>
              </a:r>
              <a:r>
                <a:rPr lang="el-GR" sz="2400" b="1" dirty="0" err="1">
                  <a:solidFill>
                    <a:schemeClr val="bg1"/>
                  </a:solidFill>
                </a:rPr>
                <a:t>Ενδο</a:t>
              </a:r>
              <a:r>
                <a:rPr lang="el-GR" sz="2400" b="1" dirty="0">
                  <a:solidFill>
                    <a:schemeClr val="bg1"/>
                  </a:solidFill>
                </a:rPr>
                <a:t>-ομάδας: Προεκτάσεις</a:t>
              </a:r>
            </a:p>
          </p:txBody>
        </p:sp>
      </p:grpSp>
      <p:sp>
        <p:nvSpPr>
          <p:cNvPr id="16" name="TextBox 15">
            <a:extLst>
              <a:ext uri="{FF2B5EF4-FFF2-40B4-BE49-F238E27FC236}">
                <a16:creationId xmlns:a16="http://schemas.microsoft.com/office/drawing/2014/main" id="{F4315078-954C-4FA8-9DDA-9E3A2130B498}"/>
              </a:ext>
            </a:extLst>
          </p:cNvPr>
          <p:cNvSpPr txBox="1"/>
          <p:nvPr/>
        </p:nvSpPr>
        <p:spPr>
          <a:xfrm>
            <a:off x="773140" y="6149187"/>
            <a:ext cx="6098344" cy="369332"/>
          </a:xfrm>
          <a:prstGeom prst="rect">
            <a:avLst/>
          </a:prstGeom>
          <a:noFill/>
        </p:spPr>
        <p:txBody>
          <a:bodyPr wrap="square">
            <a:spAutoFit/>
          </a:bodyPr>
          <a:lstStyle/>
          <a:p>
            <a:r>
              <a:rPr lang="en-US" i="1" dirty="0">
                <a:highlight>
                  <a:srgbClr val="FFFF00"/>
                </a:highlight>
                <a:hlinkClick r:id="rId5"/>
              </a:rPr>
              <a:t>http://tiny.cc/sww2zz</a:t>
            </a:r>
            <a:r>
              <a:rPr lang="en-US" i="1" dirty="0">
                <a:highlight>
                  <a:srgbClr val="FFFF00"/>
                </a:highlight>
              </a:rPr>
              <a:t> </a:t>
            </a:r>
            <a:r>
              <a:rPr lang="el-GR" i="1" dirty="0">
                <a:highlight>
                  <a:srgbClr val="FFFF00"/>
                </a:highlight>
              </a:rPr>
              <a:t>Το πείραμα</a:t>
            </a:r>
            <a:r>
              <a:rPr lang="en-US" i="1" dirty="0">
                <a:highlight>
                  <a:srgbClr val="FFFF00"/>
                </a:highlight>
              </a:rPr>
              <a:t> Robbers Cave </a:t>
            </a:r>
            <a:endParaRPr lang="el-GR" i="1" dirty="0">
              <a:highlight>
                <a:srgbClr val="FFFF00"/>
              </a:highlight>
            </a:endParaRPr>
          </a:p>
        </p:txBody>
      </p:sp>
      <p:pic>
        <p:nvPicPr>
          <p:cNvPr id="14" name="Εικόνα 13">
            <a:extLst>
              <a:ext uri="{FF2B5EF4-FFF2-40B4-BE49-F238E27FC236}">
                <a16:creationId xmlns:a16="http://schemas.microsoft.com/office/drawing/2014/main" id="{0BD17B85-F54E-4083-8D0E-DB6CA78BFD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96140" y="5410461"/>
            <a:ext cx="1400812" cy="392227"/>
          </a:xfrm>
          <a:prstGeom prst="rect">
            <a:avLst/>
          </a:prstGeom>
        </p:spPr>
      </p:pic>
    </p:spTree>
    <p:extLst>
      <p:ext uri="{BB962C8B-B14F-4D97-AF65-F5344CB8AC3E}">
        <p14:creationId xmlns:p14="http://schemas.microsoft.com/office/powerpoint/2010/main" val="4034577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Hands Friendship photo and picture">
            <a:extLst>
              <a:ext uri="{FF2B5EF4-FFF2-40B4-BE49-F238E27FC236}">
                <a16:creationId xmlns:a16="http://schemas.microsoft.com/office/drawing/2014/main" id="{A0F9F541-181F-42D3-BAB6-4310FD78D6C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193932">
            <a:off x="8189015" y="3414828"/>
            <a:ext cx="3545686" cy="23626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a:off x="0" y="6219134"/>
            <a:ext cx="1223341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3723" y="6310399"/>
            <a:ext cx="1697214" cy="449460"/>
          </a:xfrm>
          <a:prstGeom prst="rect">
            <a:avLst/>
          </a:prstGeom>
          <a:effectLst/>
        </p:spPr>
      </p:pic>
      <p:sp>
        <p:nvSpPr>
          <p:cNvPr id="3" name="AutoShape 2" descr="School violence and bullying, including cyberbullying, is widespread and affects a significant number of children and adolescents.">
            <a:extLst>
              <a:ext uri="{FF2B5EF4-FFF2-40B4-BE49-F238E27FC236}">
                <a16:creationId xmlns:a16="http://schemas.microsoft.com/office/drawing/2014/main" id="{4BAFCEE0-E7B9-42B1-BA1B-6670488A7B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School violence and bullying, including cyberbullying, is widespread and affects a significant number of children and adolescents.">
            <a:extLst>
              <a:ext uri="{FF2B5EF4-FFF2-40B4-BE49-F238E27FC236}">
                <a16:creationId xmlns:a16="http://schemas.microsoft.com/office/drawing/2014/main" id="{8BCD8653-90AA-47D6-8EAB-1C389248568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0" name="TextBox 19">
            <a:extLst>
              <a:ext uri="{FF2B5EF4-FFF2-40B4-BE49-F238E27FC236}">
                <a16:creationId xmlns:a16="http://schemas.microsoft.com/office/drawing/2014/main" id="{54811953-6E8B-4FD4-8825-E274A5595582}"/>
              </a:ext>
            </a:extLst>
          </p:cNvPr>
          <p:cNvSpPr txBox="1"/>
          <p:nvPr/>
        </p:nvSpPr>
        <p:spPr>
          <a:xfrm>
            <a:off x="778434" y="1504535"/>
            <a:ext cx="6629459" cy="5878532"/>
          </a:xfrm>
          <a:prstGeom prst="rect">
            <a:avLst/>
          </a:prstGeom>
          <a:noFill/>
        </p:spPr>
        <p:txBody>
          <a:bodyPr wrap="square">
            <a:spAutoFit/>
          </a:bodyPr>
          <a:lstStyle/>
          <a:p>
            <a:pPr algn="just"/>
            <a:r>
              <a:rPr lang="el-GR" sz="2000" u="sng" dirty="0"/>
              <a:t>Η «Κανονιστική Συμμόρφωση» και Η πίεση της </a:t>
            </a:r>
            <a:r>
              <a:rPr lang="el-GR" sz="2000" u="sng" dirty="0" err="1"/>
              <a:t>Ενδο</a:t>
            </a:r>
            <a:r>
              <a:rPr lang="el-GR" sz="2000" u="sng" dirty="0"/>
              <a:t>-ομάδας: Παρεμβάσεις </a:t>
            </a:r>
            <a:endParaRPr lang="en-US" sz="2000" u="sng" dirty="0"/>
          </a:p>
          <a:p>
            <a:pPr algn="just"/>
            <a:endParaRPr lang="en-US" sz="2000" u="sng" dirty="0"/>
          </a:p>
          <a:p>
            <a:pPr algn="just"/>
            <a:endParaRPr lang="en-US" sz="2000" u="sng" dirty="0"/>
          </a:p>
          <a:p>
            <a:pPr algn="just"/>
            <a:endParaRPr lang="en-US" sz="2000" u="sng" dirty="0"/>
          </a:p>
          <a:p>
            <a:pPr algn="just"/>
            <a:endParaRPr lang="el-GR" sz="2000" u="sng" dirty="0"/>
          </a:p>
          <a:p>
            <a:pPr algn="just"/>
            <a:endParaRPr lang="en-US" sz="2000" dirty="0">
              <a:solidFill>
                <a:srgbClr val="333333"/>
              </a:solidFill>
              <a:latin typeface="Roboto" panose="02000000000000000000" pitchFamily="2" charset="0"/>
            </a:endParaRPr>
          </a:p>
          <a:p>
            <a:pPr algn="just"/>
            <a:endParaRPr lang="en-US" sz="2000" dirty="0">
              <a:solidFill>
                <a:srgbClr val="333333"/>
              </a:solidFill>
              <a:latin typeface="Roboto" panose="02000000000000000000" pitchFamily="2" charset="0"/>
            </a:endParaRPr>
          </a:p>
          <a:p>
            <a:pPr algn="just"/>
            <a:endParaRPr lang="en-US" sz="2000" dirty="0">
              <a:solidFill>
                <a:srgbClr val="333333"/>
              </a:solidFill>
              <a:latin typeface="Roboto" panose="02000000000000000000" pitchFamily="2" charset="0"/>
            </a:endParaRPr>
          </a:p>
          <a:p>
            <a:pPr algn="just"/>
            <a:endParaRPr lang="en-US" sz="2000" dirty="0">
              <a:solidFill>
                <a:srgbClr val="333333"/>
              </a:solidFill>
              <a:latin typeface="Roboto" panose="02000000000000000000" pitchFamily="2" charset="0"/>
            </a:endParaRPr>
          </a:p>
          <a:p>
            <a:pPr algn="just"/>
            <a:endParaRPr lang="el-GR" sz="2000" dirty="0">
              <a:solidFill>
                <a:srgbClr val="333333"/>
              </a:solidFill>
              <a:latin typeface="Roboto" panose="02000000000000000000" pitchFamily="2" charset="0"/>
            </a:endParaRPr>
          </a:p>
          <a:p>
            <a:pPr algn="just"/>
            <a:endParaRPr lang="el-GR" sz="2000" dirty="0">
              <a:solidFill>
                <a:srgbClr val="333333"/>
              </a:solidFill>
              <a:latin typeface="Roboto" panose="02000000000000000000" pitchFamily="2" charset="0"/>
            </a:endParaRPr>
          </a:p>
          <a:p>
            <a:pPr marL="285750" indent="-285750" algn="just">
              <a:buFont typeface="Wingdings" panose="05000000000000000000" pitchFamily="2" charset="2"/>
              <a:buChar char="q"/>
            </a:pPr>
            <a:r>
              <a:rPr lang="el-GR" sz="2000" dirty="0">
                <a:solidFill>
                  <a:srgbClr val="333333"/>
                </a:solidFill>
                <a:latin typeface="Roboto" panose="02000000000000000000" pitchFamily="2" charset="0"/>
              </a:rPr>
              <a:t>Σημασία της ενεργοποίησης των παρευρισκόμενων</a:t>
            </a:r>
            <a:endParaRPr lang="en-US" sz="2000" dirty="0">
              <a:solidFill>
                <a:srgbClr val="333333"/>
              </a:solidFill>
              <a:latin typeface="Roboto" panose="02000000000000000000" pitchFamily="2" charset="0"/>
            </a:endParaRPr>
          </a:p>
          <a:p>
            <a:pPr algn="just"/>
            <a:endParaRPr lang="el-GR" sz="2000" dirty="0">
              <a:solidFill>
                <a:srgbClr val="333333"/>
              </a:solidFill>
              <a:latin typeface="Roboto" panose="02000000000000000000" pitchFamily="2" charset="0"/>
            </a:endParaRPr>
          </a:p>
          <a:p>
            <a:pPr marL="285750" indent="-285750" algn="just">
              <a:buFont typeface="Wingdings" panose="05000000000000000000" pitchFamily="2" charset="2"/>
              <a:buChar char="q"/>
            </a:pPr>
            <a:endParaRPr lang="el-GR" sz="2000" dirty="0">
              <a:solidFill>
                <a:srgbClr val="333333"/>
              </a:solidFill>
              <a:latin typeface="Roboto" panose="02000000000000000000" pitchFamily="2" charset="0"/>
            </a:endParaRPr>
          </a:p>
          <a:p>
            <a:pPr algn="just"/>
            <a:endParaRPr lang="el-GR" sz="2000" dirty="0">
              <a:solidFill>
                <a:srgbClr val="333333"/>
              </a:solidFill>
              <a:latin typeface="Roboto" panose="02000000000000000000" pitchFamily="2" charset="0"/>
            </a:endParaRPr>
          </a:p>
          <a:p>
            <a:endParaRPr lang="el-GR" sz="2000" dirty="0">
              <a:solidFill>
                <a:srgbClr val="333333"/>
              </a:solidFill>
              <a:latin typeface="Roboto" panose="02000000000000000000" pitchFamily="2" charset="0"/>
            </a:endParaRPr>
          </a:p>
          <a:p>
            <a:endParaRPr lang="el-GR" dirty="0">
              <a:solidFill>
                <a:srgbClr val="333333"/>
              </a:solidFill>
              <a:latin typeface="Roboto" panose="02000000000000000000" pitchFamily="2" charset="0"/>
            </a:endParaRPr>
          </a:p>
          <a:p>
            <a:endParaRPr lang="el-GR" dirty="0"/>
          </a:p>
        </p:txBody>
      </p:sp>
      <p:pic>
        <p:nvPicPr>
          <p:cNvPr id="2" name="Εικόνα 1">
            <a:extLst>
              <a:ext uri="{FF2B5EF4-FFF2-40B4-BE49-F238E27FC236}">
                <a16:creationId xmlns:a16="http://schemas.microsoft.com/office/drawing/2014/main" id="{D254C3C4-6C0B-4B51-8117-3DD0232C0592}"/>
              </a:ext>
            </a:extLst>
          </p:cNvPr>
          <p:cNvPicPr>
            <a:picLocks noChangeAspect="1"/>
          </p:cNvPicPr>
          <p:nvPr/>
        </p:nvPicPr>
        <p:blipFill rotWithShape="1">
          <a:blip r:embed="rId5"/>
          <a:srcRect t="9897" r="39782"/>
          <a:stretch/>
        </p:blipFill>
        <p:spPr>
          <a:xfrm rot="21064294">
            <a:off x="8397789" y="461091"/>
            <a:ext cx="3027046" cy="2596339"/>
          </a:xfrm>
          <a:prstGeom prst="rect">
            <a:avLst/>
          </a:prstGeom>
        </p:spPr>
      </p:pic>
      <p:sp>
        <p:nvSpPr>
          <p:cNvPr id="17" name="Rectangle 9">
            <a:extLst>
              <a:ext uri="{FF2B5EF4-FFF2-40B4-BE49-F238E27FC236}">
                <a16:creationId xmlns:a16="http://schemas.microsoft.com/office/drawing/2014/main" id="{D7D0E406-E3C9-4C88-A18C-C82414B8352D}"/>
              </a:ext>
            </a:extLst>
          </p:cNvPr>
          <p:cNvSpPr/>
          <p:nvPr/>
        </p:nvSpPr>
        <p:spPr>
          <a:xfrm>
            <a:off x="236731" y="397723"/>
            <a:ext cx="7171162" cy="918044"/>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2">
            <a:extLst>
              <a:ext uri="{FF2B5EF4-FFF2-40B4-BE49-F238E27FC236}">
                <a16:creationId xmlns:a16="http://schemas.microsoft.com/office/drawing/2014/main" id="{CD38C5AC-C53A-5ACB-96B9-DA8666EE2BB2}"/>
              </a:ext>
            </a:extLst>
          </p:cNvPr>
          <p:cNvSpPr txBox="1">
            <a:spLocks noChangeArrowheads="1"/>
          </p:cNvSpPr>
          <p:nvPr/>
        </p:nvSpPr>
        <p:spPr>
          <a:xfrm>
            <a:off x="363495" y="586491"/>
            <a:ext cx="6917634" cy="37212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bg1"/>
                </a:solidFill>
              </a:rPr>
              <a:t>Αποτελεσματικότητα Παρέμβασης - ο  Ρόλος των Συνομηλίκων</a:t>
            </a:r>
          </a:p>
        </p:txBody>
      </p:sp>
      <p:pic>
        <p:nvPicPr>
          <p:cNvPr id="1026" name="Picture 2" descr="Πώς Το Πείραμα Asch Αποκαλύπτει Τη Δύναμη Της Κοινωνικής ...">
            <a:extLst>
              <a:ext uri="{FF2B5EF4-FFF2-40B4-BE49-F238E27FC236}">
                <a16:creationId xmlns:a16="http://schemas.microsoft.com/office/drawing/2014/main" id="{E8A69DC1-1953-5266-7856-CFC6E73F629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743930" y="2338960"/>
            <a:ext cx="4156763" cy="2313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7EAD17-28BF-920C-DF6A-7DB15F61E9BF}"/>
              </a:ext>
            </a:extLst>
          </p:cNvPr>
          <p:cNvSpPr txBox="1"/>
          <p:nvPr/>
        </p:nvSpPr>
        <p:spPr>
          <a:xfrm>
            <a:off x="2646881" y="1924653"/>
            <a:ext cx="6115050" cy="369332"/>
          </a:xfrm>
          <a:prstGeom prst="rect">
            <a:avLst/>
          </a:prstGeom>
          <a:noFill/>
        </p:spPr>
        <p:txBody>
          <a:bodyPr wrap="square">
            <a:spAutoFit/>
          </a:bodyPr>
          <a:lstStyle/>
          <a:p>
            <a:r>
              <a:rPr lang="en-US" i="1" dirty="0">
                <a:highlight>
                  <a:srgbClr val="FFFF00"/>
                </a:highlight>
                <a:hlinkClick r:id="rId7"/>
              </a:rPr>
              <a:t>https://www.youtube.com/watch?v=P7tVy88FTJE</a:t>
            </a:r>
            <a:r>
              <a:rPr lang="el-GR" i="1" dirty="0">
                <a:highlight>
                  <a:srgbClr val="FFFF00"/>
                </a:highlight>
              </a:rPr>
              <a:t>  </a:t>
            </a:r>
          </a:p>
        </p:txBody>
      </p:sp>
      <p:pic>
        <p:nvPicPr>
          <p:cNvPr id="14" name="Εικόνα 13">
            <a:extLst>
              <a:ext uri="{FF2B5EF4-FFF2-40B4-BE49-F238E27FC236}">
                <a16:creationId xmlns:a16="http://schemas.microsoft.com/office/drawing/2014/main" id="{0BD17B85-F54E-4083-8D0E-DB6CA78BFDB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690469" y="6310399"/>
            <a:ext cx="1400812" cy="392227"/>
          </a:xfrm>
          <a:prstGeom prst="rect">
            <a:avLst/>
          </a:prstGeom>
        </p:spPr>
      </p:pic>
    </p:spTree>
    <p:extLst>
      <p:ext uri="{BB962C8B-B14F-4D97-AF65-F5344CB8AC3E}">
        <p14:creationId xmlns:p14="http://schemas.microsoft.com/office/powerpoint/2010/main" val="3051736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6851" y="496613"/>
            <a:ext cx="10696690" cy="58147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altLang="en-US" sz="2400" dirty="0"/>
              <a:t>Μη Αποτελεσματικά Προγράμματα Παρέμβασης</a:t>
            </a:r>
          </a:p>
          <a:p>
            <a:pPr marL="0" indent="0" algn="ctr">
              <a:buNone/>
              <a:defRPr/>
            </a:pPr>
            <a:endParaRPr lang="el-GR" altLang="en-US" sz="1800" dirty="0"/>
          </a:p>
        </p:txBody>
      </p:sp>
      <p:sp>
        <p:nvSpPr>
          <p:cNvPr id="18" name="Rectangle 4">
            <a:extLst>
              <a:ext uri="{FF2B5EF4-FFF2-40B4-BE49-F238E27FC236}">
                <a16:creationId xmlns:a16="http://schemas.microsoft.com/office/drawing/2014/main" id="{1EC81E96-C784-46E7-96D1-C53A2C2027E0}"/>
              </a:ext>
            </a:extLst>
          </p:cNvPr>
          <p:cNvSpPr/>
          <p:nvPr/>
        </p:nvSpPr>
        <p:spPr>
          <a:xfrm>
            <a:off x="0" y="62509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a:extLst>
              <a:ext uri="{FF2B5EF4-FFF2-40B4-BE49-F238E27FC236}">
                <a16:creationId xmlns:a16="http://schemas.microsoft.com/office/drawing/2014/main" id="{30780566-D7E3-474B-B454-9B1E45527324}"/>
              </a:ext>
            </a:extLst>
          </p:cNvPr>
          <p:cNvSpPr txBox="1"/>
          <p:nvPr/>
        </p:nvSpPr>
        <p:spPr>
          <a:xfrm>
            <a:off x="188407" y="1348475"/>
            <a:ext cx="7285383" cy="4196983"/>
          </a:xfrm>
          <a:prstGeom prst="rect">
            <a:avLst/>
          </a:prstGeom>
          <a:noFill/>
        </p:spPr>
        <p:txBody>
          <a:bodyPr wrap="square">
            <a:spAutoFit/>
          </a:bodyPr>
          <a:lstStyle/>
          <a:p>
            <a:pPr marL="285750" indent="-285750" algn="just">
              <a:buFont typeface="Wingdings" panose="05000000000000000000" pitchFamily="2" charset="2"/>
              <a:buChar char="q"/>
            </a:pPr>
            <a:endParaRPr lang="en-US" sz="1700" dirty="0">
              <a:latin typeface="URWPalladioL-Roma"/>
            </a:endParaRPr>
          </a:p>
          <a:p>
            <a:pPr marL="285750" indent="-285750" algn="just">
              <a:buFont typeface="Wingdings" panose="05000000000000000000" pitchFamily="2" charset="2"/>
              <a:buChar char="q"/>
            </a:pPr>
            <a:r>
              <a:rPr lang="el-GR" sz="1700" b="0" i="0" u="none" strike="noStrike" baseline="0" dirty="0">
                <a:latin typeface="URWPalladioL-Roma"/>
              </a:rPr>
              <a:t>Η αποτελεσματικότητα των πολιτικών, των προγραμμάτων και πρακτικών πρόληψης των περιστατικών Ε.ΒΙ.Ε. </a:t>
            </a:r>
            <a:r>
              <a:rPr lang="el-GR" sz="1700" b="1" i="0" u="none" strike="noStrike" baseline="0" dirty="0">
                <a:latin typeface="URWPalladioL-Roma"/>
              </a:rPr>
              <a:t>εξαρτάται, εν μέρει, από την κατανόηση των λόγων για τους οποίους οι μαθητές/</a:t>
            </a:r>
            <a:r>
              <a:rPr lang="el-GR" sz="1700" b="1" i="0" u="none" strike="noStrike" baseline="0" dirty="0" err="1">
                <a:latin typeface="URWPalladioL-Roma"/>
              </a:rPr>
              <a:t>τριες</a:t>
            </a:r>
            <a:r>
              <a:rPr lang="el-GR" sz="1700" b="1" i="0" u="none" strike="noStrike" baseline="0" dirty="0">
                <a:latin typeface="URWPalladioL-Roma"/>
              </a:rPr>
              <a:t> γίνονται στόχος </a:t>
            </a:r>
            <a:r>
              <a:rPr lang="el-GR" sz="1700" b="1" i="0" u="none" strike="noStrike" baseline="0" dirty="0" err="1">
                <a:latin typeface="URWPalladioL-Roma"/>
              </a:rPr>
              <a:t>θυματοποίησης</a:t>
            </a:r>
            <a:r>
              <a:rPr lang="en-US" sz="1700" b="1" i="0" u="none" strike="noStrike" baseline="0" dirty="0">
                <a:latin typeface="URWPalladioL-Roma"/>
              </a:rPr>
              <a:t> </a:t>
            </a:r>
            <a:r>
              <a:rPr lang="en-US" sz="1700" b="0" i="1" u="none" strike="noStrike" baseline="0" dirty="0">
                <a:latin typeface="Calibri" panose="020F0502020204030204" pitchFamily="34" charset="0"/>
                <a:ea typeface="Calibri" panose="020F0502020204030204" pitchFamily="34" charset="0"/>
                <a:cs typeface="Calibri" panose="020F0502020204030204" pitchFamily="34" charset="0"/>
              </a:rPr>
              <a:t>(Gardella et al</a:t>
            </a:r>
            <a:r>
              <a:rPr lang="el-GR" sz="1700" b="0" i="1" u="none" strike="noStrike" baseline="0" dirty="0">
                <a:latin typeface="Calibri" panose="020F0502020204030204" pitchFamily="34" charset="0"/>
                <a:ea typeface="Calibri" panose="020F0502020204030204" pitchFamily="34" charset="0"/>
                <a:cs typeface="Calibri" panose="020F0502020204030204" pitchFamily="34" charset="0"/>
              </a:rPr>
              <a:t>.</a:t>
            </a:r>
            <a:r>
              <a:rPr lang="en-US" sz="1700" b="0" i="1" u="none" strike="noStrike" baseline="0" dirty="0">
                <a:latin typeface="Calibri" panose="020F0502020204030204" pitchFamily="34" charset="0"/>
                <a:ea typeface="Calibri" panose="020F0502020204030204" pitchFamily="34" charset="0"/>
                <a:cs typeface="Calibri" panose="020F0502020204030204" pitchFamily="34" charset="0"/>
              </a:rPr>
              <a:t>, 2020)</a:t>
            </a:r>
            <a:r>
              <a:rPr lang="el-GR" sz="1700" b="0" i="1" u="none" strike="noStrike" baseline="0" dirty="0">
                <a:latin typeface="Calibri" panose="020F0502020204030204" pitchFamily="34" charset="0"/>
                <a:ea typeface="Calibri" panose="020F0502020204030204" pitchFamily="34" charset="0"/>
                <a:cs typeface="Calibri" panose="020F0502020204030204" pitchFamily="34" charset="0"/>
              </a:rPr>
              <a:t>.</a:t>
            </a:r>
            <a:endParaRPr lang="en-US" sz="1700" b="0" i="1" u="none" strike="noStrike" baseline="0" dirty="0">
              <a:latin typeface="Calibri" panose="020F0502020204030204" pitchFamily="34" charset="0"/>
              <a:ea typeface="Calibri" panose="020F0502020204030204" pitchFamily="34" charset="0"/>
              <a:cs typeface="Calibri" panose="020F0502020204030204" pitchFamily="34" charset="0"/>
            </a:endParaRPr>
          </a:p>
          <a:p>
            <a:pPr algn="l"/>
            <a:endParaRPr lang="en-US" sz="1700" i="1" dirty="0">
              <a:latin typeface="URWPalladioL-Roma"/>
            </a:endParaRPr>
          </a:p>
          <a:p>
            <a:pPr marL="285750" indent="-285750" algn="just">
              <a:lnSpc>
                <a:spcPct val="107000"/>
              </a:lnSpc>
              <a:spcAft>
                <a:spcPts val="800"/>
              </a:spcAft>
              <a:buFont typeface="Wingdings" panose="05000000000000000000" pitchFamily="2" charset="2"/>
              <a:buChar char="q"/>
            </a:pPr>
            <a:r>
              <a:rPr lang="el-GR" sz="1700" dirty="0">
                <a:latin typeface="Calibri" panose="020F0502020204030204" pitchFamily="34" charset="0"/>
                <a:ea typeface="Calibri" panose="020F0502020204030204" pitchFamily="34" charset="0"/>
                <a:cs typeface="Times New Roman" panose="02020603050405020304" pitchFamily="18" charset="0"/>
              </a:rPr>
              <a:t>Οι </a:t>
            </a:r>
            <a:r>
              <a:rPr lang="el-GR" sz="1700" dirty="0">
                <a:effectLst/>
                <a:latin typeface="Calibri" panose="020F0502020204030204" pitchFamily="34" charset="0"/>
                <a:ea typeface="Calibri" panose="020F0502020204030204" pitchFamily="34" charset="0"/>
                <a:cs typeface="Times New Roman" panose="02020603050405020304" pitchFamily="18" charset="0"/>
              </a:rPr>
              <a:t>παρεμβάσεις των εκπαιδευτικών για να σταματήσουν τον εκφοβισμό είναι συχνά ανεπιτυχείς γιατί </a:t>
            </a:r>
            <a:r>
              <a:rPr lang="el-GR" sz="1700" b="1" dirty="0">
                <a:effectLst/>
                <a:latin typeface="Calibri" panose="020F0502020204030204" pitchFamily="34" charset="0"/>
                <a:ea typeface="Calibri" panose="020F0502020204030204" pitchFamily="34" charset="0"/>
                <a:cs typeface="Times New Roman" panose="02020603050405020304" pitchFamily="18" charset="0"/>
              </a:rPr>
              <a:t>δεν λαμβάνεται υπόψη</a:t>
            </a:r>
            <a:r>
              <a:rPr lang="el-GR" sz="17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l-GR" sz="1700" dirty="0">
                <a:latin typeface="Calibri" panose="020F0502020204030204" pitchFamily="34" charset="0"/>
                <a:ea typeface="Calibri" panose="020F0502020204030204" pitchFamily="34" charset="0"/>
                <a:cs typeface="Times New Roman" panose="02020603050405020304" pitchFamily="18" charset="0"/>
              </a:rPr>
              <a:t>Η </a:t>
            </a:r>
            <a:r>
              <a:rPr lang="el-GR" sz="1700" b="1" dirty="0">
                <a:effectLst/>
                <a:latin typeface="Calibri" panose="020F0502020204030204" pitchFamily="34" charset="0"/>
                <a:ea typeface="Calibri" panose="020F0502020204030204" pitchFamily="34" charset="0"/>
                <a:cs typeface="Times New Roman" panose="02020603050405020304" pitchFamily="18" charset="0"/>
              </a:rPr>
              <a:t>σοβαρότητα της συναισθηματικής δυσφορίας*</a:t>
            </a:r>
            <a:r>
              <a:rPr lang="el-GR" sz="1700" dirty="0">
                <a:effectLst/>
                <a:latin typeface="Calibri" panose="020F0502020204030204" pitchFamily="34" charset="0"/>
                <a:ea typeface="Calibri" panose="020F0502020204030204" pitchFamily="34" charset="0"/>
                <a:cs typeface="Times New Roman" panose="02020603050405020304" pitchFamily="18" charset="0"/>
              </a:rPr>
              <a:t> που βιώνει το παιδί που εκφοβίζεται. </a:t>
            </a:r>
          </a:p>
          <a:p>
            <a:pPr marL="285750" indent="-285750" algn="just">
              <a:lnSpc>
                <a:spcPct val="107000"/>
              </a:lnSpc>
              <a:spcAft>
                <a:spcPts val="800"/>
              </a:spcAft>
              <a:buFont typeface="Arial" panose="020B0604020202020204" pitchFamily="34" charset="0"/>
              <a:buChar char="•"/>
            </a:pPr>
            <a:r>
              <a:rPr lang="el-GR" sz="1700" dirty="0">
                <a:latin typeface="Calibri" panose="020F0502020204030204" pitchFamily="34" charset="0"/>
                <a:ea typeface="Calibri" panose="020F0502020204030204" pitchFamily="34" charset="0"/>
                <a:cs typeface="Times New Roman" panose="02020603050405020304" pitchFamily="18" charset="0"/>
              </a:rPr>
              <a:t>Ο</a:t>
            </a:r>
            <a:r>
              <a:rPr lang="el-GR" sz="1700" dirty="0">
                <a:effectLst/>
                <a:latin typeface="Calibri" panose="020F0502020204030204" pitchFamily="34" charset="0"/>
                <a:ea typeface="Calibri" panose="020F0502020204030204" pitchFamily="34" charset="0"/>
                <a:cs typeface="Times New Roman" panose="02020603050405020304" pitchFamily="18" charset="0"/>
              </a:rPr>
              <a:t> εκφοβισμός διαπράττεται σχετικά συχνά από ομάδες και όχι από μεμονωμένα άτομα – έχει κοινωνικό χαρακτήρα, ενώ </a:t>
            </a:r>
            <a:r>
              <a:rPr lang="el-GR" sz="1700" b="1" dirty="0">
                <a:effectLst/>
                <a:latin typeface="Calibri" panose="020F0502020204030204" pitchFamily="34" charset="0"/>
                <a:ea typeface="Calibri" panose="020F0502020204030204" pitchFamily="34" charset="0"/>
                <a:cs typeface="Times New Roman" panose="02020603050405020304" pitchFamily="18" charset="0"/>
              </a:rPr>
              <a:t>ο τρόπος παρέμβασης συχνά περιορίζεται στα προφανή εμπλεκόμενα άτομα και όχι στο πλαίσιο</a:t>
            </a:r>
            <a:r>
              <a:rPr lang="el-GR" sz="17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l-GR" sz="17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Box 21">
            <a:extLst>
              <a:ext uri="{FF2B5EF4-FFF2-40B4-BE49-F238E27FC236}">
                <a16:creationId xmlns:a16="http://schemas.microsoft.com/office/drawing/2014/main" id="{4E1A0334-9EBA-4493-ABA7-4B3A5629DDED}"/>
              </a:ext>
            </a:extLst>
          </p:cNvPr>
          <p:cNvSpPr txBox="1"/>
          <p:nvPr/>
        </p:nvSpPr>
        <p:spPr>
          <a:xfrm>
            <a:off x="3210339" y="5340248"/>
            <a:ext cx="4539517" cy="338554"/>
          </a:xfrm>
          <a:prstGeom prst="rect">
            <a:avLst/>
          </a:prstGeom>
          <a:noFill/>
        </p:spPr>
        <p:txBody>
          <a:bodyPr wrap="square">
            <a:spAutoFit/>
          </a:bodyPr>
          <a:lstStyle/>
          <a:p>
            <a:r>
              <a:rPr lang="el-GR" sz="1600" i="1" dirty="0"/>
              <a:t>(</a:t>
            </a:r>
            <a:r>
              <a:rPr lang="fi-FI" sz="1600" i="1" dirty="0"/>
              <a:t>Blomqvist, Saarento‐Zaprudin &amp; Salmivalli, 2020</a:t>
            </a:r>
            <a:r>
              <a:rPr lang="el-GR" sz="1600" i="1" dirty="0"/>
              <a:t>)</a:t>
            </a:r>
          </a:p>
        </p:txBody>
      </p:sp>
      <p:pic>
        <p:nvPicPr>
          <p:cNvPr id="1028" name="Picture 4" descr="Back to school. Little school friends develop social skills and support each other.">
            <a:extLst>
              <a:ext uri="{FF2B5EF4-FFF2-40B4-BE49-F238E27FC236}">
                <a16:creationId xmlns:a16="http://schemas.microsoft.com/office/drawing/2014/main" id="{1EE722E6-869C-4A78-AF1C-90B7C52948C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749856" y="1687650"/>
            <a:ext cx="4442144" cy="3710807"/>
          </a:xfrm>
          <a:prstGeom prst="rect">
            <a:avLst/>
          </a:prstGeom>
          <a:noFill/>
          <a:extLst>
            <a:ext uri="{909E8E84-426E-40DD-AFC4-6F175D3DCCD1}">
              <a14:hiddenFill xmlns:a14="http://schemas.microsoft.com/office/drawing/2010/main">
                <a:solidFill>
                  <a:srgbClr val="FFFFFF"/>
                </a:solidFill>
              </a14:hiddenFill>
            </a:ext>
          </a:extLst>
        </p:spPr>
      </p:pic>
      <p:pic>
        <p:nvPicPr>
          <p:cNvPr id="10" name="Εικόνα 9">
            <a:extLst>
              <a:ext uri="{FF2B5EF4-FFF2-40B4-BE49-F238E27FC236}">
                <a16:creationId xmlns:a16="http://schemas.microsoft.com/office/drawing/2014/main" id="{0BD17B85-F54E-4083-8D0E-DB6CA78BFD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38616" y="6397941"/>
            <a:ext cx="1400812" cy="392227"/>
          </a:xfrm>
          <a:prstGeom prst="rect">
            <a:avLst/>
          </a:prstGeom>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407" y="6318354"/>
            <a:ext cx="1697214" cy="449460"/>
          </a:xfrm>
          <a:prstGeom prst="rect">
            <a:avLst/>
          </a:prstGeom>
          <a:effectLst/>
        </p:spPr>
      </p:pic>
    </p:spTree>
    <p:extLst>
      <p:ext uri="{BB962C8B-B14F-4D97-AF65-F5344CB8AC3E}">
        <p14:creationId xmlns:p14="http://schemas.microsoft.com/office/powerpoint/2010/main" val="57540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4185" y="258441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Rectangle 6"/>
          <p:cNvSpPr/>
          <p:nvPr/>
        </p:nvSpPr>
        <p:spPr>
          <a:xfrm>
            <a:off x="1014185"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Rectangle 7"/>
          <p:cNvSpPr/>
          <p:nvPr/>
        </p:nvSpPr>
        <p:spPr>
          <a:xfrm>
            <a:off x="6554527" y="2533738"/>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6554527"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155983" y="277309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01</a:t>
            </a:r>
          </a:p>
        </p:txBody>
      </p:sp>
      <p:sp>
        <p:nvSpPr>
          <p:cNvPr id="11" name="TextBox 10"/>
          <p:cNvSpPr txBox="1"/>
          <p:nvPr/>
        </p:nvSpPr>
        <p:spPr>
          <a:xfrm>
            <a:off x="1155983" y="48114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02</a:t>
            </a:r>
          </a:p>
        </p:txBody>
      </p:sp>
      <p:sp>
        <p:nvSpPr>
          <p:cNvPr id="12" name="TextBox 11"/>
          <p:cNvSpPr txBox="1"/>
          <p:nvPr/>
        </p:nvSpPr>
        <p:spPr>
          <a:xfrm>
            <a:off x="6664276" y="2722416"/>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03</a:t>
            </a:r>
          </a:p>
        </p:txBody>
      </p:sp>
      <p:sp>
        <p:nvSpPr>
          <p:cNvPr id="13" name="TextBox 12"/>
          <p:cNvSpPr txBox="1"/>
          <p:nvPr/>
        </p:nvSpPr>
        <p:spPr>
          <a:xfrm>
            <a:off x="6664276" y="48114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04</a:t>
            </a:r>
          </a:p>
        </p:txBody>
      </p:sp>
      <p:sp>
        <p:nvSpPr>
          <p:cNvPr id="14" name="TextBox 13"/>
          <p:cNvSpPr txBox="1"/>
          <p:nvPr/>
        </p:nvSpPr>
        <p:spPr>
          <a:xfrm>
            <a:off x="2018087" y="2476696"/>
            <a:ext cx="4408777" cy="1077218"/>
          </a:xfrm>
          <a:prstGeom prst="rect">
            <a:avLst/>
          </a:prstGeom>
          <a:noFill/>
        </p:spPr>
        <p:txBody>
          <a:bodyPr wrap="square" rtlCol="0">
            <a:spAutoFit/>
          </a:bodyPr>
          <a:lstStyle/>
          <a:p>
            <a:r>
              <a:rPr lang="el-GR" sz="1600" spc="300" dirty="0">
                <a:solidFill>
                  <a:srgbClr val="000000"/>
                </a:solidFill>
                <a:latin typeface="Source Sans Pro Light" panose="020B0403030403020204" pitchFamily="34" charset="0"/>
                <a:ea typeface="Source Sans Pro Light" panose="020B0403030403020204" pitchFamily="34" charset="0"/>
              </a:rPr>
              <a:t>Τα ερευνητικά δεδομένα παρέχουν</a:t>
            </a:r>
          </a:p>
          <a:p>
            <a:r>
              <a:rPr lang="el-GR" sz="1600" spc="300" dirty="0">
                <a:solidFill>
                  <a:srgbClr val="000000"/>
                </a:solidFill>
                <a:latin typeface="Source Sans Pro Light" panose="020B0403030403020204" pitchFamily="34" charset="0"/>
                <a:ea typeface="Source Sans Pro Light" panose="020B0403030403020204" pitchFamily="34" charset="0"/>
              </a:rPr>
              <a:t>Σημαντικές κατευθύνσεις για τον</a:t>
            </a:r>
          </a:p>
          <a:p>
            <a:r>
              <a:rPr lang="el-GR" sz="1600" spc="300" dirty="0">
                <a:solidFill>
                  <a:srgbClr val="000000"/>
                </a:solidFill>
                <a:latin typeface="Source Sans Pro Light" panose="020B0403030403020204" pitchFamily="34" charset="0"/>
                <a:ea typeface="Source Sans Pro Light" panose="020B0403030403020204" pitchFamily="34" charset="0"/>
              </a:rPr>
              <a:t>Σχεδιασμό και την υλοποίηση </a:t>
            </a:r>
          </a:p>
          <a:p>
            <a:r>
              <a:rPr lang="el-GR" sz="1600" spc="300" dirty="0">
                <a:solidFill>
                  <a:srgbClr val="000000"/>
                </a:solidFill>
                <a:latin typeface="Source Sans Pro Light" panose="020B0403030403020204" pitchFamily="34" charset="0"/>
                <a:ea typeface="Source Sans Pro Light" panose="020B0403030403020204" pitchFamily="34" charset="0"/>
              </a:rPr>
              <a:t>Αποτελεσματικών παρεμβάσεων</a:t>
            </a:r>
            <a:endParaRPr lang="id-ID" sz="1600" spc="300" dirty="0">
              <a:solidFill>
                <a:srgbClr val="000000"/>
              </a:solidFill>
              <a:latin typeface="Source Sans Pro Light" panose="020B0403030403020204" pitchFamily="34" charset="0"/>
              <a:ea typeface="Source Sans Pro Light" panose="020B0403030403020204" pitchFamily="34" charset="0"/>
            </a:endParaRPr>
          </a:p>
        </p:txBody>
      </p:sp>
      <p:sp>
        <p:nvSpPr>
          <p:cNvPr id="15" name="TextBox 14"/>
          <p:cNvSpPr txBox="1"/>
          <p:nvPr/>
        </p:nvSpPr>
        <p:spPr>
          <a:xfrm>
            <a:off x="2018087" y="4515046"/>
            <a:ext cx="4646189" cy="1477328"/>
          </a:xfrm>
          <a:prstGeom prst="rect">
            <a:avLst/>
          </a:prstGeom>
          <a:noFill/>
        </p:spPr>
        <p:txBody>
          <a:bodyPr wrap="square" rtlCol="0">
            <a:spAutoFit/>
          </a:bodyPr>
          <a:lstStyle/>
          <a:p>
            <a:r>
              <a:rPr lang="el-GR" sz="1500" spc="300" dirty="0">
                <a:solidFill>
                  <a:srgbClr val="000000"/>
                </a:solidFill>
                <a:latin typeface="Source Sans Pro Light" panose="020B0403030403020204" pitchFamily="34" charset="0"/>
                <a:ea typeface="Source Sans Pro Light" panose="020B0403030403020204" pitchFamily="34" charset="0"/>
              </a:rPr>
              <a:t>Οι παρεμβάσεις, σε επίπεδο σχολείου, πρόληψης και αντιμετώπισης των περιστατικών Ε.ΒΙ.Ε. θα πρέπει να ξεκινάνε παράλληλα με την απαρχή της σχολικής ζωής, δηλαδή στο νηπιαγωγείο.</a:t>
            </a:r>
            <a:endParaRPr lang="id-ID" sz="1500" spc="300" dirty="0">
              <a:solidFill>
                <a:srgbClr val="000000"/>
              </a:solidFill>
              <a:latin typeface="Source Sans Pro Light" panose="020B0403030403020204" pitchFamily="34" charset="0"/>
              <a:ea typeface="Source Sans Pro Light" panose="020B0403030403020204" pitchFamily="34" charset="0"/>
            </a:endParaRPr>
          </a:p>
        </p:txBody>
      </p:sp>
      <p:sp>
        <p:nvSpPr>
          <p:cNvPr id="16" name="TextBox 15"/>
          <p:cNvSpPr txBox="1"/>
          <p:nvPr/>
        </p:nvSpPr>
        <p:spPr>
          <a:xfrm>
            <a:off x="7566578" y="2419546"/>
            <a:ext cx="4625422" cy="1708160"/>
          </a:xfrm>
          <a:prstGeom prst="rect">
            <a:avLst/>
          </a:prstGeom>
          <a:noFill/>
        </p:spPr>
        <p:txBody>
          <a:bodyPr wrap="square" rtlCol="0">
            <a:spAutoFit/>
          </a:bodyPr>
          <a:lstStyle/>
          <a:p>
            <a:r>
              <a:rPr lang="el-GR" sz="1500" spc="300" dirty="0">
                <a:solidFill>
                  <a:srgbClr val="000000"/>
                </a:solidFill>
                <a:latin typeface="Source Sans Pro Light" panose="020B0403030403020204" pitchFamily="34" charset="0"/>
                <a:ea typeface="Source Sans Pro Light" panose="020B0403030403020204" pitchFamily="34" charset="0"/>
              </a:rPr>
              <a:t>Τα προγράμματα πρόληψης και </a:t>
            </a:r>
          </a:p>
          <a:p>
            <a:r>
              <a:rPr lang="el-GR" sz="1500" spc="300" dirty="0">
                <a:solidFill>
                  <a:srgbClr val="000000"/>
                </a:solidFill>
                <a:latin typeface="Source Sans Pro Light" panose="020B0403030403020204" pitchFamily="34" charset="0"/>
                <a:ea typeface="Source Sans Pro Light" panose="020B0403030403020204" pitchFamily="34" charset="0"/>
              </a:rPr>
              <a:t>Παρέμβασης θα πρέπει να λαμβάνουν υπόψη τους προστατευτικούς και τους παράγοντες κινδύνου και να  στοχεύουν στην </a:t>
            </a:r>
          </a:p>
          <a:p>
            <a:r>
              <a:rPr lang="el-GR" sz="1500" spc="300" dirty="0">
                <a:solidFill>
                  <a:srgbClr val="000000"/>
                </a:solidFill>
                <a:latin typeface="Source Sans Pro Light" panose="020B0403030403020204" pitchFamily="34" charset="0"/>
                <a:ea typeface="Source Sans Pro Light" panose="020B0403030403020204" pitchFamily="34" charset="0"/>
              </a:rPr>
              <a:t>Ψυχική ενδυνάμωση των παιδιών</a:t>
            </a:r>
          </a:p>
          <a:p>
            <a:r>
              <a:rPr lang="el-GR" sz="1500" spc="300" dirty="0">
                <a:solidFill>
                  <a:srgbClr val="000000"/>
                </a:solidFill>
                <a:latin typeface="Source Sans Pro Light" panose="020B0403030403020204" pitchFamily="34" charset="0"/>
                <a:ea typeface="Source Sans Pro Light" panose="020B0403030403020204" pitchFamily="34" charset="0"/>
              </a:rPr>
              <a:t>και εφήβων.</a:t>
            </a:r>
            <a:endParaRPr lang="id-ID" sz="1500" spc="300" dirty="0">
              <a:solidFill>
                <a:srgbClr val="000000"/>
              </a:solidFill>
              <a:latin typeface="Source Sans Pro Light" panose="020B0403030403020204" pitchFamily="34" charset="0"/>
              <a:ea typeface="Source Sans Pro Light" panose="020B0403030403020204" pitchFamily="34" charset="0"/>
            </a:endParaRPr>
          </a:p>
        </p:txBody>
      </p:sp>
      <p:sp>
        <p:nvSpPr>
          <p:cNvPr id="17" name="TextBox 16"/>
          <p:cNvSpPr txBox="1"/>
          <p:nvPr/>
        </p:nvSpPr>
        <p:spPr>
          <a:xfrm>
            <a:off x="7566578" y="4534096"/>
            <a:ext cx="4426691" cy="1569660"/>
          </a:xfrm>
          <a:prstGeom prst="rect">
            <a:avLst/>
          </a:prstGeom>
          <a:noFill/>
        </p:spPr>
        <p:txBody>
          <a:bodyPr wrap="square" rtlCol="0">
            <a:spAutoFit/>
          </a:bodyPr>
          <a:lstStyle/>
          <a:p>
            <a:r>
              <a:rPr lang="el-GR" sz="1600" spc="300" dirty="0">
                <a:solidFill>
                  <a:srgbClr val="000000"/>
                </a:solidFill>
                <a:latin typeface="Source Sans Pro Light" panose="020B0403030403020204" pitchFamily="34" charset="0"/>
                <a:ea typeface="Source Sans Pro Light" panose="020B0403030403020204" pitchFamily="34" charset="0"/>
              </a:rPr>
              <a:t>Τα προγράμματα πρόληψης και </a:t>
            </a:r>
          </a:p>
          <a:p>
            <a:r>
              <a:rPr lang="el-GR" sz="1600" spc="300" dirty="0">
                <a:solidFill>
                  <a:srgbClr val="000000"/>
                </a:solidFill>
                <a:latin typeface="Source Sans Pro Light" panose="020B0403030403020204" pitchFamily="34" charset="0"/>
                <a:ea typeface="Source Sans Pro Light" panose="020B0403030403020204" pitchFamily="34" charset="0"/>
              </a:rPr>
              <a:t>παρέμβασης των περιστατικών Ε.ΒΙ.Ε. θα πρέπει να εφαρμόζονται σε όλη τη σχολική μονάδα, για ένα ικανό χρονικό διάστημα και με την εμπλοκή των γονέων.</a:t>
            </a:r>
            <a:endParaRPr lang="id-ID" sz="1600" spc="300" dirty="0">
              <a:solidFill>
                <a:srgbClr val="000000"/>
              </a:solidFill>
              <a:latin typeface="Source Sans Pro Light" panose="020B0403030403020204" pitchFamily="34" charset="0"/>
              <a:ea typeface="Source Sans Pro Light" panose="020B0403030403020204" pitchFamily="34" charset="0"/>
            </a:endParaRPr>
          </a:p>
        </p:txBody>
      </p:sp>
      <p:sp>
        <p:nvSpPr>
          <p:cNvPr id="19" name="TextBox 18"/>
          <p:cNvSpPr txBox="1"/>
          <p:nvPr/>
        </p:nvSpPr>
        <p:spPr>
          <a:xfrm>
            <a:off x="4056627" y="1162532"/>
            <a:ext cx="4078745" cy="646331"/>
          </a:xfrm>
          <a:prstGeom prst="rect">
            <a:avLst/>
          </a:prstGeom>
          <a:noFill/>
        </p:spPr>
        <p:txBody>
          <a:bodyPr wrap="none" rtlCol="0">
            <a:spAutoFit/>
          </a:bodyPr>
          <a:lstStyle/>
          <a:p>
            <a:r>
              <a:rPr lang="el-GR" sz="3600" spc="300" dirty="0">
                <a:solidFill>
                  <a:srgbClr val="000000"/>
                </a:solidFill>
                <a:latin typeface="Calibri" panose="020F0502020204030204" pitchFamily="34" charset="0"/>
                <a:ea typeface="Calibri" panose="020F0502020204030204" pitchFamily="34" charset="0"/>
                <a:cs typeface="Calibri" panose="020F0502020204030204" pitchFamily="34" charset="0"/>
              </a:rPr>
              <a:t>Σύνοψη Ενότητας</a:t>
            </a:r>
            <a:endParaRPr lang="id-ID" sz="3600" spc="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0" name="Εικόνα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18" name="Εικόνα 17">
            <a:extLst>
              <a:ext uri="{FF2B5EF4-FFF2-40B4-BE49-F238E27FC236}">
                <a16:creationId xmlns:a16="http://schemas.microsoft.com/office/drawing/2014/main" id="{0BD17B85-F54E-4083-8D0E-DB6CA78BFD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12099" y="353980"/>
            <a:ext cx="1400812" cy="392227"/>
          </a:xfrm>
          <a:prstGeom prst="rect">
            <a:avLst/>
          </a:prstGeom>
        </p:spPr>
      </p:pic>
    </p:spTree>
    <p:extLst>
      <p:ext uri="{BB962C8B-B14F-4D97-AF65-F5344CB8AC3E}">
        <p14:creationId xmlns:p14="http://schemas.microsoft.com/office/powerpoint/2010/main" val="2911403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FDEE3"/>
        </a:solidFill>
        <a:effectLst/>
      </p:bgPr>
    </p:bg>
    <p:spTree>
      <p:nvGrpSpPr>
        <p:cNvPr id="1" name=""/>
        <p:cNvGrpSpPr/>
        <p:nvPr/>
      </p:nvGrpSpPr>
      <p:grpSpPr>
        <a:xfrm>
          <a:off x="0" y="0"/>
          <a:ext cx="0" cy="0"/>
          <a:chOff x="0" y="0"/>
          <a:chExt cx="0" cy="0"/>
        </a:xfrm>
      </p:grpSpPr>
      <p:sp>
        <p:nvSpPr>
          <p:cNvPr id="7" name="Rectangle 6"/>
          <p:cNvSpPr/>
          <p:nvPr/>
        </p:nvSpPr>
        <p:spPr>
          <a:xfrm>
            <a:off x="-1" y="2802426"/>
            <a:ext cx="8734097" cy="147647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 name="TextBox 3"/>
          <p:cNvSpPr txBox="1"/>
          <p:nvPr/>
        </p:nvSpPr>
        <p:spPr>
          <a:xfrm>
            <a:off x="4660545" y="2933562"/>
            <a:ext cx="4073551" cy="830997"/>
          </a:xfrm>
          <a:prstGeom prst="rect">
            <a:avLst/>
          </a:prstGeom>
          <a:noFill/>
        </p:spPr>
        <p:txBody>
          <a:bodyPr wrap="none" rtlCol="0">
            <a:spAutoFit/>
          </a:bodyPr>
          <a:lstStyle/>
          <a:p>
            <a:r>
              <a:rPr lang="el-GR" sz="48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Ευχαριστούμε</a:t>
            </a:r>
            <a:endParaRPr lang="id-ID" sz="48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TextBox 5"/>
          <p:cNvSpPr txBox="1"/>
          <p:nvPr/>
        </p:nvSpPr>
        <p:spPr>
          <a:xfrm>
            <a:off x="4715047" y="3764559"/>
            <a:ext cx="2111475" cy="338554"/>
          </a:xfrm>
          <a:prstGeom prst="rect">
            <a:avLst/>
          </a:prstGeom>
          <a:noFill/>
        </p:spPr>
        <p:txBody>
          <a:bodyPr wrap="none" rtlCol="0">
            <a:spAutoFit/>
          </a:bodyPr>
          <a:lstStyle/>
          <a:p>
            <a:r>
              <a:rPr lang="el-GR" sz="1600" dirty="0">
                <a:solidFill>
                  <a:schemeClr val="bg1"/>
                </a:solidFill>
                <a:latin typeface="Lato" panose="020F0502020204030203" pitchFamily="34" charset="0"/>
                <a:ea typeface="Lato" panose="020F0502020204030203" pitchFamily="34" charset="0"/>
                <a:cs typeface="Lato" panose="020F0502020204030203" pitchFamily="34" charset="0"/>
              </a:rPr>
              <a:t>για την προσοχή σας</a:t>
            </a:r>
            <a:endParaRPr lang="id-ID"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4"/>
          <p:cNvSpPr/>
          <p:nvPr/>
        </p:nvSpPr>
        <p:spPr>
          <a:xfrm>
            <a:off x="8734096" y="5831840"/>
            <a:ext cx="345790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325" y="5911188"/>
            <a:ext cx="1697214" cy="449460"/>
          </a:xfrm>
          <a:prstGeom prst="rect">
            <a:avLst/>
          </a:prstGeom>
          <a:effectLst/>
        </p:spPr>
      </p:pic>
      <p:pic>
        <p:nvPicPr>
          <p:cNvPr id="8" name="Εικόνα 7">
            <a:extLst>
              <a:ext uri="{FF2B5EF4-FFF2-40B4-BE49-F238E27FC236}">
                <a16:creationId xmlns:a16="http://schemas.microsoft.com/office/drawing/2014/main" id="{0BD17B85-F54E-4083-8D0E-DB6CA78BFD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639768" y="5968421"/>
            <a:ext cx="1400812" cy="392227"/>
          </a:xfrm>
          <a:prstGeom prst="rect">
            <a:avLst/>
          </a:prstGeom>
        </p:spPr>
      </p:pic>
    </p:spTree>
    <p:extLst>
      <p:ext uri="{BB962C8B-B14F-4D97-AF65-F5344CB8AC3E}">
        <p14:creationId xmlns:p14="http://schemas.microsoft.com/office/powerpoint/2010/main" val="2653776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758" y="110488"/>
            <a:ext cx="11530484" cy="6160148"/>
          </a:xfrm>
          <a:prstGeom prst="rect">
            <a:avLst/>
          </a:prstGeom>
          <a:noFill/>
        </p:spPr>
        <p:txBody>
          <a:bodyPr wrap="square">
            <a:spAutoFit/>
          </a:bodyPr>
          <a:lstStyle/>
          <a:p>
            <a:pPr>
              <a:lnSpc>
                <a:spcPct val="107000"/>
              </a:lnSpc>
              <a:spcAft>
                <a:spcPts val="800"/>
              </a:spcAft>
            </a:pPr>
            <a:r>
              <a:rPr lang="el-GR" sz="1200" b="1" kern="100" dirty="0">
                <a:highlight>
                  <a:srgbClr val="FBFBFB"/>
                </a:highlight>
                <a:latin typeface="Calibri" panose="020F0502020204030204" charset="0"/>
                <a:ea typeface="Calibri" panose="020F0502020204030204" charset="0"/>
                <a:cs typeface="Calibri" panose="020F0502020204030204" charset="0"/>
              </a:rPr>
              <a:t>Βιβλιογραφική Λίστα</a:t>
            </a:r>
            <a:endParaRPr lang="en-US" sz="1200" b="1" kern="100" dirty="0">
              <a:effectLst/>
              <a:highlight>
                <a:srgbClr val="FBFBFB"/>
              </a:highlight>
              <a:latin typeface="Calibri" panose="020F0502020204030204" charset="0"/>
              <a:ea typeface="Calibri" panose="020F0502020204030204" charset="0"/>
              <a:cs typeface="Calibri" panose="020F0502020204030204" charset="0"/>
            </a:endParaRPr>
          </a:p>
          <a:p>
            <a:pPr>
              <a:lnSpc>
                <a:spcPct val="107000"/>
              </a:lnSpc>
              <a:spcAft>
                <a:spcPts val="800"/>
              </a:spcAft>
            </a:pPr>
            <a:r>
              <a:rPr lang="en-US" sz="1200" dirty="0">
                <a:highlight>
                  <a:srgbClr val="FBFBFB"/>
                </a:highlight>
              </a:rPr>
              <a:t>Aarons, G. A., Hurlburt, M., &amp; Horwitz, S. M. (2011). Advancing a conceptual model of evidence-based practice implementation in public service sectors. </a:t>
            </a:r>
            <a:r>
              <a:rPr lang="en-US" sz="1200" i="1" dirty="0">
                <a:highlight>
                  <a:srgbClr val="FBFBFB"/>
                </a:highlight>
              </a:rPr>
              <a:t>Administration and Policy in Mental Health, 38</a:t>
            </a:r>
            <a:r>
              <a:rPr lang="en-US" sz="1200" dirty="0">
                <a:highlight>
                  <a:srgbClr val="FBFBFB"/>
                </a:highlight>
              </a:rPr>
              <a:t>, 4–23. </a:t>
            </a:r>
            <a:r>
              <a:rPr lang="en-US" sz="1200" dirty="0">
                <a:highlight>
                  <a:srgbClr val="FBFBFB"/>
                </a:highlight>
                <a:hlinkClick r:id="rId3"/>
              </a:rPr>
              <a:t>https://doi.org/10.1007/s10488-010-0327-7</a:t>
            </a:r>
            <a:r>
              <a:rPr lang="en-US" sz="1200" dirty="0">
                <a:highlight>
                  <a:srgbClr val="FBFBFB"/>
                </a:highlight>
              </a:rPr>
              <a:t>     </a:t>
            </a:r>
          </a:p>
          <a:p>
            <a:pPr>
              <a:lnSpc>
                <a:spcPct val="107000"/>
              </a:lnSpc>
              <a:spcAft>
                <a:spcPts val="800"/>
              </a:spcAft>
            </a:pPr>
            <a:r>
              <a:rPr lang="en-US" sz="1200" dirty="0" err="1">
                <a:highlight>
                  <a:srgbClr val="FBFBFB"/>
                </a:highlight>
              </a:rPr>
              <a:t>Anesbury</a:t>
            </a:r>
            <a:r>
              <a:rPr lang="en-US" sz="1200" dirty="0">
                <a:highlight>
                  <a:srgbClr val="FBFBFB"/>
                </a:highlight>
              </a:rPr>
              <a:t>, T., &amp; Tiggemann, M. (2000). An attempt to reduce negative stereotyping of obesity in children by changing controllability beliefs. </a:t>
            </a:r>
            <a:r>
              <a:rPr lang="en-US" sz="1200" i="1" dirty="0">
                <a:highlight>
                  <a:srgbClr val="FBFBFB"/>
                </a:highlight>
              </a:rPr>
              <a:t>Health Education Research, 15</a:t>
            </a:r>
            <a:r>
              <a:rPr lang="en-US" sz="1200" dirty="0">
                <a:highlight>
                  <a:srgbClr val="FBFBFB"/>
                </a:highlight>
              </a:rPr>
              <a:t>, 145–152</a:t>
            </a:r>
          </a:p>
          <a:p>
            <a:pPr>
              <a:lnSpc>
                <a:spcPct val="107000"/>
              </a:lnSpc>
              <a:spcAft>
                <a:spcPts val="800"/>
              </a:spcAft>
            </a:pPr>
            <a:r>
              <a:rPr lang="en-US" sz="1200" dirty="0" err="1">
                <a:highlight>
                  <a:srgbClr val="FBFBFB"/>
                </a:highlight>
              </a:rPr>
              <a:t>Andreou</a:t>
            </a:r>
            <a:r>
              <a:rPr lang="en-US" sz="1200" dirty="0">
                <a:highlight>
                  <a:srgbClr val="FBFBFB"/>
                </a:highlight>
              </a:rPr>
              <a:t>, T. E., McIntosh, K., Ross, S. W., &amp; Kahn, J. D. (2015). Critical incidents in sustaining school-wide positive behavioral interventions and supports. </a:t>
            </a:r>
            <a:r>
              <a:rPr lang="en-US" sz="1200" i="1" dirty="0">
                <a:highlight>
                  <a:srgbClr val="FBFBFB"/>
                </a:highlight>
              </a:rPr>
              <a:t>Journal of Special Education, 49,</a:t>
            </a:r>
            <a:r>
              <a:rPr lang="en-US" sz="1200" dirty="0">
                <a:highlight>
                  <a:srgbClr val="FBFBFB"/>
                </a:highlight>
              </a:rPr>
              <a:t> 157–167.</a:t>
            </a:r>
          </a:p>
          <a:p>
            <a:pPr>
              <a:lnSpc>
                <a:spcPct val="107000"/>
              </a:lnSpc>
              <a:spcAft>
                <a:spcPts val="800"/>
              </a:spcAft>
            </a:pPr>
            <a:r>
              <a:rPr lang="en-US" sz="1200" dirty="0">
                <a:highlight>
                  <a:srgbClr val="FBFBFB"/>
                </a:highlight>
              </a:rPr>
              <a:t>Andrews, N. C. Z., Cillessen, A. H. N., Craig, W., Dane, A. V., &amp; Volk, A. A. (2023)</a:t>
            </a:r>
            <a:r>
              <a:rPr lang="en-US" sz="1200" i="1" dirty="0">
                <a:highlight>
                  <a:srgbClr val="FBFBFB"/>
                </a:highlight>
              </a:rPr>
              <a:t>. Bullying and the Abuse of Power. International journal of bullying prevention: an official publication of the International Bullying Prevention Association</a:t>
            </a:r>
            <a:r>
              <a:rPr lang="en-US" sz="1200" dirty="0">
                <a:highlight>
                  <a:srgbClr val="FBFBFB"/>
                </a:highlight>
              </a:rPr>
              <a:t>, 1–10. Advance online publication. </a:t>
            </a:r>
            <a:r>
              <a:rPr lang="en-US" sz="1200" dirty="0">
                <a:highlight>
                  <a:srgbClr val="FBFBFB"/>
                </a:highlight>
                <a:hlinkClick r:id="rId4"/>
              </a:rPr>
              <a:t>https://doi.org/10.1007/s42380-023-00170-0</a:t>
            </a:r>
            <a:r>
              <a:rPr lang="en-US" sz="1200" dirty="0">
                <a:highlight>
                  <a:srgbClr val="FBFBFB"/>
                </a:highlight>
              </a:rPr>
              <a:t> </a:t>
            </a:r>
          </a:p>
          <a:p>
            <a:pPr>
              <a:lnSpc>
                <a:spcPct val="107000"/>
              </a:lnSpc>
              <a:spcAft>
                <a:spcPts val="800"/>
              </a:spcAft>
            </a:pPr>
            <a:r>
              <a:rPr lang="el-GR" sz="1200" dirty="0">
                <a:highlight>
                  <a:srgbClr val="FBFBFB"/>
                </a:highlight>
              </a:rPr>
              <a:t>Αντωνίου Α.-Σ., </a:t>
            </a:r>
            <a:r>
              <a:rPr lang="el-GR" sz="1200" dirty="0" err="1">
                <a:highlight>
                  <a:srgbClr val="FBFBFB"/>
                </a:highlight>
              </a:rPr>
              <a:t>Ασημόπουλος</a:t>
            </a:r>
            <a:r>
              <a:rPr lang="el-GR" sz="1200" dirty="0">
                <a:highlight>
                  <a:srgbClr val="FBFBFB"/>
                </a:highlight>
              </a:rPr>
              <a:t> Χ., Γιαννοπούλου Ι., Γιαννούλης Γ., Κατσαρός Ι., Πάλλη Θ. &amp; </a:t>
            </a:r>
            <a:r>
              <a:rPr lang="el-GR" sz="1200" dirty="0" err="1">
                <a:highlight>
                  <a:srgbClr val="FBFBFB"/>
                </a:highlight>
              </a:rPr>
              <a:t>Παπαστυλιανού</a:t>
            </a:r>
            <a:r>
              <a:rPr lang="el-GR" sz="1200" dirty="0">
                <a:highlight>
                  <a:srgbClr val="FBFBFB"/>
                </a:highlight>
              </a:rPr>
              <a:t> Α. (2024). </a:t>
            </a:r>
            <a:r>
              <a:rPr lang="el-GR" sz="1200" i="1" dirty="0">
                <a:highlight>
                  <a:srgbClr val="FBFBFB"/>
                </a:highlight>
              </a:rPr>
              <a:t>Πρωτόκολλο </a:t>
            </a:r>
            <a:r>
              <a:rPr lang="el-GR" sz="1200" i="1" dirty="0" err="1">
                <a:highlight>
                  <a:srgbClr val="FBFBFB"/>
                </a:highlight>
              </a:rPr>
              <a:t>Ενδοσχολικής</a:t>
            </a:r>
            <a:r>
              <a:rPr lang="el-GR" sz="1200" i="1" dirty="0">
                <a:highlight>
                  <a:srgbClr val="FBFBFB"/>
                </a:highlight>
              </a:rPr>
              <a:t> Βίας και Εκφοβισμού (Ε.ΒΙ.Ε.): Ορισμοί και εννοιολογικό υπόβαθρο</a:t>
            </a:r>
            <a:r>
              <a:rPr lang="el-GR" sz="1200" dirty="0">
                <a:highlight>
                  <a:srgbClr val="FBFBFB"/>
                </a:highlight>
              </a:rPr>
              <a:t>. (</a:t>
            </a:r>
            <a:r>
              <a:rPr lang="el-GR" sz="1200" dirty="0" err="1">
                <a:highlight>
                  <a:srgbClr val="FBFBFB"/>
                </a:highlight>
              </a:rPr>
              <a:t>Επιμ</a:t>
            </a:r>
            <a:r>
              <a:rPr lang="el-GR" sz="1200" dirty="0">
                <a:highlight>
                  <a:srgbClr val="FBFBFB"/>
                </a:highlight>
              </a:rPr>
              <a:t>. Μαρούδας Η., Νικολόπουλος Β. &amp; </a:t>
            </a:r>
            <a:r>
              <a:rPr lang="el-GR" sz="1200" dirty="0" err="1">
                <a:highlight>
                  <a:srgbClr val="FBFBFB"/>
                </a:highlight>
              </a:rPr>
              <a:t>Ρέντζη</a:t>
            </a:r>
            <a:r>
              <a:rPr lang="el-GR" sz="1200" dirty="0">
                <a:highlight>
                  <a:srgbClr val="FBFBFB"/>
                </a:highlight>
              </a:rPr>
              <a:t> Α.). Υ.ΠΑΙ.Θ.Α.: Ψηφιακή εφαρμογή </a:t>
            </a:r>
            <a:r>
              <a:rPr lang="en-US" sz="1200" dirty="0">
                <a:highlight>
                  <a:srgbClr val="FBFBFB"/>
                </a:highlight>
                <a:hlinkClick r:id="rId5"/>
              </a:rPr>
              <a:t>https://stop-bullying.gov.gr</a:t>
            </a:r>
            <a:r>
              <a:rPr lang="el-GR" sz="1200" dirty="0">
                <a:highlight>
                  <a:srgbClr val="FBFBFB"/>
                </a:highlight>
              </a:rPr>
              <a:t> </a:t>
            </a:r>
            <a:r>
              <a:rPr lang="en-US" sz="1200" dirty="0">
                <a:highlight>
                  <a:srgbClr val="FBFBFB"/>
                </a:highlight>
              </a:rPr>
              <a:t>  </a:t>
            </a:r>
            <a:r>
              <a:rPr lang="el-GR" sz="1200" dirty="0">
                <a:highlight>
                  <a:srgbClr val="FBFBFB"/>
                </a:highlight>
              </a:rPr>
              <a:t>Πρόσβαση: 14.06.2024</a:t>
            </a:r>
          </a:p>
          <a:p>
            <a:pPr>
              <a:lnSpc>
                <a:spcPct val="107000"/>
              </a:lnSpc>
              <a:spcAft>
                <a:spcPts val="800"/>
              </a:spcAft>
            </a:pPr>
            <a:r>
              <a:rPr lang="el-GR" sz="1200" dirty="0" err="1">
                <a:highlight>
                  <a:srgbClr val="FBFBFB"/>
                </a:highlight>
              </a:rPr>
              <a:t>Αρτινοπούλου</a:t>
            </a:r>
            <a:r>
              <a:rPr lang="el-GR" sz="1200" dirty="0">
                <a:highlight>
                  <a:srgbClr val="FBFBFB"/>
                </a:highlight>
              </a:rPr>
              <a:t>, Β., </a:t>
            </a:r>
            <a:r>
              <a:rPr lang="el-GR" sz="1200" dirty="0" err="1">
                <a:highlight>
                  <a:srgbClr val="FBFBFB"/>
                </a:highlight>
              </a:rPr>
              <a:t>Μπαμπάλης</a:t>
            </a:r>
            <a:r>
              <a:rPr lang="el-GR" sz="1200" dirty="0">
                <a:highlight>
                  <a:srgbClr val="FBFBFB"/>
                </a:highlight>
              </a:rPr>
              <a:t>, Θ., &amp; Νικολόπουλος, Ι.Β. (2016). </a:t>
            </a:r>
            <a:r>
              <a:rPr lang="el-GR" sz="1200" i="1" dirty="0">
                <a:highlight>
                  <a:srgbClr val="FBFBFB"/>
                </a:highlight>
              </a:rPr>
              <a:t>Πανελλήνια έρευνα για την </a:t>
            </a:r>
            <a:r>
              <a:rPr lang="el-GR" sz="1200" i="1" dirty="0" err="1">
                <a:highlight>
                  <a:srgbClr val="FBFBFB"/>
                </a:highlight>
              </a:rPr>
              <a:t>Ενδοσχολική</a:t>
            </a:r>
            <a:r>
              <a:rPr lang="el-GR" sz="1200" i="1" dirty="0">
                <a:highlight>
                  <a:srgbClr val="FBFBFB"/>
                </a:highlight>
              </a:rPr>
              <a:t> Βία και τον Εκφοβισμό στην Πρωτοβάθμια και Δευτεροβάθμια εκπαίδευση</a:t>
            </a:r>
            <a:r>
              <a:rPr lang="el-GR" sz="1200" dirty="0">
                <a:highlight>
                  <a:srgbClr val="FBFBFB"/>
                </a:highlight>
              </a:rPr>
              <a:t>. Υπουργείο Παιδείας, Έρευνας και Θρησκευμάτων. </a:t>
            </a:r>
            <a:r>
              <a:rPr lang="en-US" sz="1200" dirty="0">
                <a:highlight>
                  <a:srgbClr val="FBFBFB"/>
                </a:highlight>
                <a:hlinkClick r:id="rId6"/>
              </a:rPr>
              <a:t>https://www.minedu.gov.gr/publications/docs2016/08_03_16_ereyna_bulling.doc</a:t>
            </a:r>
            <a:r>
              <a:rPr lang="en-US" sz="1200" dirty="0">
                <a:highlight>
                  <a:srgbClr val="FBFBFB"/>
                </a:highlight>
              </a:rPr>
              <a:t>    </a:t>
            </a:r>
          </a:p>
          <a:p>
            <a:pPr>
              <a:lnSpc>
                <a:spcPct val="107000"/>
              </a:lnSpc>
              <a:spcAft>
                <a:spcPts val="800"/>
              </a:spcAft>
            </a:pPr>
            <a:r>
              <a:rPr lang="en-US" sz="1200" dirty="0" err="1">
                <a:highlight>
                  <a:srgbClr val="FBFBFB"/>
                </a:highlight>
              </a:rPr>
              <a:t>Bennour</a:t>
            </a:r>
            <a:r>
              <a:rPr lang="en-US" sz="1200" dirty="0">
                <a:highlight>
                  <a:srgbClr val="FBFBFB"/>
                </a:highlight>
              </a:rPr>
              <a:t>, K. (2021). </a:t>
            </a:r>
            <a:r>
              <a:rPr lang="en-US" sz="1200" i="1" dirty="0">
                <a:highlight>
                  <a:srgbClr val="FBFBFB"/>
                </a:highlight>
              </a:rPr>
              <a:t>Multilevel modeling of the effect of bullying on absenteeism and performance in Saudi schools</a:t>
            </a:r>
            <a:r>
              <a:rPr lang="en-US" sz="1200" dirty="0">
                <a:highlight>
                  <a:srgbClr val="FBFBFB"/>
                </a:highlight>
              </a:rPr>
              <a:t>.</a:t>
            </a:r>
          </a:p>
          <a:p>
            <a:pPr>
              <a:lnSpc>
                <a:spcPct val="107000"/>
              </a:lnSpc>
              <a:spcAft>
                <a:spcPts val="800"/>
              </a:spcAft>
            </a:pPr>
            <a:r>
              <a:rPr lang="en-US" sz="1200" dirty="0" err="1">
                <a:highlight>
                  <a:srgbClr val="FBFBFB"/>
                </a:highlight>
              </a:rPr>
              <a:t>Blomqvist</a:t>
            </a:r>
            <a:r>
              <a:rPr lang="en-US" sz="1200" dirty="0">
                <a:highlight>
                  <a:srgbClr val="FBFBFB"/>
                </a:highlight>
              </a:rPr>
              <a:t>, K., </a:t>
            </a:r>
            <a:r>
              <a:rPr lang="en-US" sz="1200" dirty="0" err="1">
                <a:highlight>
                  <a:srgbClr val="FBFBFB"/>
                </a:highlight>
              </a:rPr>
              <a:t>Saarento‐Zaprudin</a:t>
            </a:r>
            <a:r>
              <a:rPr lang="en-US" sz="1200" dirty="0">
                <a:highlight>
                  <a:srgbClr val="FBFBFB"/>
                </a:highlight>
              </a:rPr>
              <a:t>, S., &amp; </a:t>
            </a:r>
            <a:r>
              <a:rPr lang="en-US" sz="1200" dirty="0" err="1">
                <a:highlight>
                  <a:srgbClr val="FBFBFB"/>
                </a:highlight>
              </a:rPr>
              <a:t>Salmivalli</a:t>
            </a:r>
            <a:r>
              <a:rPr lang="en-US" sz="1200" dirty="0">
                <a:highlight>
                  <a:srgbClr val="FBFBFB"/>
                </a:highlight>
              </a:rPr>
              <a:t>, C. (2020). Telling adults about one's plight as a victim of bullying: Student‐and context‐related factors predicting disclosure. </a:t>
            </a:r>
            <a:r>
              <a:rPr lang="en-US" sz="1200" i="1" dirty="0">
                <a:highlight>
                  <a:srgbClr val="FBFBFB"/>
                </a:highlight>
              </a:rPr>
              <a:t>Scandinavian journal of psychology, 61</a:t>
            </a:r>
            <a:r>
              <a:rPr lang="en-US" sz="1200" dirty="0">
                <a:highlight>
                  <a:srgbClr val="FBFBFB"/>
                </a:highlight>
              </a:rPr>
              <a:t>(1), 151-159.</a:t>
            </a:r>
          </a:p>
          <a:p>
            <a:pPr>
              <a:lnSpc>
                <a:spcPct val="107000"/>
              </a:lnSpc>
              <a:spcAft>
                <a:spcPts val="800"/>
              </a:spcAft>
            </a:pPr>
            <a:r>
              <a:rPr lang="en-US" sz="1200" dirty="0">
                <a:highlight>
                  <a:srgbClr val="FBFBFB"/>
                </a:highlight>
              </a:rPr>
              <a:t>Cramer, P., &amp; </a:t>
            </a:r>
            <a:r>
              <a:rPr lang="en-US" sz="1200" dirty="0" err="1">
                <a:highlight>
                  <a:srgbClr val="FBFBFB"/>
                </a:highlight>
              </a:rPr>
              <a:t>Steinwert</a:t>
            </a:r>
            <a:r>
              <a:rPr lang="en-US" sz="1200" dirty="0">
                <a:highlight>
                  <a:srgbClr val="FBFBFB"/>
                </a:highlight>
              </a:rPr>
              <a:t>, T. (1998). Thin is good, fat is bad: How early does it begin? </a:t>
            </a:r>
            <a:r>
              <a:rPr lang="en-US" sz="1200" i="1" dirty="0">
                <a:highlight>
                  <a:srgbClr val="FBFBFB"/>
                </a:highlight>
              </a:rPr>
              <a:t>Journal of Applied Developmental Psychology, 19</a:t>
            </a:r>
            <a:r>
              <a:rPr lang="en-US" sz="1200" dirty="0">
                <a:highlight>
                  <a:srgbClr val="FBFBFB"/>
                </a:highlight>
              </a:rPr>
              <a:t>(3), 429–451. </a:t>
            </a:r>
            <a:r>
              <a:rPr lang="en-US" sz="1200" dirty="0">
                <a:highlight>
                  <a:srgbClr val="FBFBFB"/>
                </a:highlight>
                <a:hlinkClick r:id="rId7"/>
              </a:rPr>
              <a:t>https://doi.org/10.1016/S0193-3973(99)80049-5</a:t>
            </a:r>
            <a:r>
              <a:rPr lang="en-US" sz="1200" dirty="0">
                <a:highlight>
                  <a:srgbClr val="FBFBFB"/>
                </a:highlight>
              </a:rPr>
              <a:t> </a:t>
            </a:r>
          </a:p>
          <a:p>
            <a:pPr>
              <a:lnSpc>
                <a:spcPct val="107000"/>
              </a:lnSpc>
              <a:spcAft>
                <a:spcPts val="800"/>
              </a:spcAft>
            </a:pPr>
            <a:r>
              <a:rPr lang="en-US" sz="1200" dirty="0" err="1">
                <a:highlight>
                  <a:srgbClr val="FBFBFB"/>
                </a:highlight>
              </a:rPr>
              <a:t>Diedrichs</a:t>
            </a:r>
            <a:r>
              <a:rPr lang="en-US" sz="1200" dirty="0">
                <a:highlight>
                  <a:srgbClr val="FBFBFB"/>
                </a:highlight>
              </a:rPr>
              <a:t>, P. C., &amp; </a:t>
            </a:r>
            <a:r>
              <a:rPr lang="en-US" sz="1200" dirty="0" err="1">
                <a:highlight>
                  <a:srgbClr val="FBFBFB"/>
                </a:highlight>
              </a:rPr>
              <a:t>Puhl</a:t>
            </a:r>
            <a:r>
              <a:rPr lang="en-US" sz="1200" dirty="0">
                <a:highlight>
                  <a:srgbClr val="FBFBFB"/>
                </a:highlight>
              </a:rPr>
              <a:t>, R. (2016). Weight Bias: Prejudice and Discrimination toward Overweight and Obese People. In C. G. Sibley &amp; F. K. Barlow (Eds.), </a:t>
            </a:r>
            <a:r>
              <a:rPr lang="en-US" sz="1200" i="1" dirty="0">
                <a:highlight>
                  <a:srgbClr val="FBFBFB"/>
                </a:highlight>
              </a:rPr>
              <a:t>The Cambridge Handbook of the Psychology of Prejudice </a:t>
            </a:r>
            <a:r>
              <a:rPr lang="en-US" sz="1200" dirty="0">
                <a:highlight>
                  <a:srgbClr val="FBFBFB"/>
                </a:highlight>
              </a:rPr>
              <a:t>(pp. 392–412). Cambridge: Cambridge University Press.</a:t>
            </a:r>
          </a:p>
          <a:p>
            <a:pPr>
              <a:lnSpc>
                <a:spcPct val="107000"/>
              </a:lnSpc>
              <a:spcAft>
                <a:spcPts val="800"/>
              </a:spcAft>
            </a:pPr>
            <a:r>
              <a:rPr lang="en-US" sz="1200" dirty="0">
                <a:highlight>
                  <a:srgbClr val="FBFBFB"/>
                </a:highlight>
              </a:rPr>
              <a:t>Gaffney, H., </a:t>
            </a:r>
            <a:r>
              <a:rPr lang="en-US" sz="1200" dirty="0" err="1">
                <a:highlight>
                  <a:srgbClr val="FBFBFB"/>
                </a:highlight>
              </a:rPr>
              <a:t>Ttofi</a:t>
            </a:r>
            <a:r>
              <a:rPr lang="en-US" sz="1200" dirty="0">
                <a:highlight>
                  <a:srgbClr val="FBFBFB"/>
                </a:highlight>
              </a:rPr>
              <a:t>, M. M., &amp; Farrington, D. P. (2019). Evaluating the effectiveness of school-bullying prevention programs: An updated meta-analytical review.</a:t>
            </a:r>
            <a:r>
              <a:rPr lang="en-US" sz="1200" i="1" dirty="0">
                <a:highlight>
                  <a:srgbClr val="FBFBFB"/>
                </a:highlight>
              </a:rPr>
              <a:t> Aggression and Violent Behavior, 45</a:t>
            </a:r>
            <a:r>
              <a:rPr lang="en-US" sz="1200" dirty="0">
                <a:highlight>
                  <a:srgbClr val="FBFBFB"/>
                </a:highlight>
              </a:rPr>
              <a:t>, 111–133. </a:t>
            </a:r>
            <a:r>
              <a:rPr lang="en-US" sz="1200" dirty="0">
                <a:highlight>
                  <a:srgbClr val="FBFBFB"/>
                </a:highlight>
                <a:hlinkClick r:id="rId8"/>
              </a:rPr>
              <a:t>https://doi.org/10.1016/j. avb.2018.07.001</a:t>
            </a:r>
            <a:r>
              <a:rPr lang="en-US" sz="1200" dirty="0">
                <a:highlight>
                  <a:srgbClr val="FBFBFB"/>
                </a:highlight>
              </a:rPr>
              <a:t>  </a:t>
            </a:r>
          </a:p>
          <a:p>
            <a:pPr>
              <a:lnSpc>
                <a:spcPct val="107000"/>
              </a:lnSpc>
              <a:spcAft>
                <a:spcPts val="800"/>
              </a:spcAft>
            </a:pPr>
            <a:r>
              <a:rPr lang="en-US" sz="1200" dirty="0">
                <a:highlight>
                  <a:srgbClr val="FBFBFB"/>
                </a:highlight>
              </a:rPr>
              <a:t>Gardella, J. H., Fisher, B. W., </a:t>
            </a:r>
            <a:r>
              <a:rPr lang="en-US" sz="1200" dirty="0" err="1">
                <a:highlight>
                  <a:srgbClr val="FBFBFB"/>
                </a:highlight>
              </a:rPr>
              <a:t>Teurbe-Tolon</a:t>
            </a:r>
            <a:r>
              <a:rPr lang="en-US" sz="1200" dirty="0">
                <a:highlight>
                  <a:srgbClr val="FBFBFB"/>
                </a:highlight>
              </a:rPr>
              <a:t>, A. R., Ketner, B., &amp; Nation, M. (2020). Students’ reasons for why they were targeted for in-school victimization and bullying. </a:t>
            </a:r>
            <a:r>
              <a:rPr lang="en-US" sz="1200" i="1" dirty="0">
                <a:highlight>
                  <a:srgbClr val="FBFBFB"/>
                </a:highlight>
              </a:rPr>
              <a:t>International journal of bullying prevention, 2,</a:t>
            </a:r>
            <a:r>
              <a:rPr lang="en-US" sz="1200" dirty="0">
                <a:highlight>
                  <a:srgbClr val="FBFBFB"/>
                </a:highlight>
              </a:rPr>
              <a:t> 114-128.</a:t>
            </a:r>
          </a:p>
          <a:p>
            <a:pPr>
              <a:lnSpc>
                <a:spcPct val="107000"/>
              </a:lnSpc>
              <a:spcAft>
                <a:spcPts val="800"/>
              </a:spcAft>
            </a:pPr>
            <a:endParaRPr lang="en-US" sz="1200" dirty="0">
              <a:highlight>
                <a:srgbClr val="FBFBFB"/>
              </a:highlight>
            </a:endParaRPr>
          </a:p>
        </p:txBody>
      </p:sp>
      <p:sp>
        <p:nvSpPr>
          <p:cNvPr id="6" name="Rectangle 4"/>
          <p:cNvSpPr/>
          <p:nvPr/>
        </p:nvSpPr>
        <p:spPr>
          <a:xfrm>
            <a:off x="8644402" y="6006258"/>
            <a:ext cx="3547598" cy="58704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Εικόνα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4302" y="6139800"/>
            <a:ext cx="1741238" cy="320323"/>
          </a:xfrm>
          <a:prstGeom prst="rect">
            <a:avLst/>
          </a:prstGeom>
          <a:effectLst/>
        </p:spPr>
      </p:pic>
      <p:pic>
        <p:nvPicPr>
          <p:cNvPr id="7" name="Εικόνα 6">
            <a:extLst>
              <a:ext uri="{FF2B5EF4-FFF2-40B4-BE49-F238E27FC236}">
                <a16:creationId xmlns:a16="http://schemas.microsoft.com/office/drawing/2014/main" id="{0BD17B85-F54E-4083-8D0E-DB6CA78BFDB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685440" y="6104284"/>
            <a:ext cx="1400812" cy="39222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758" y="802952"/>
            <a:ext cx="11530484" cy="5401094"/>
          </a:xfrm>
          <a:prstGeom prst="rect">
            <a:avLst/>
          </a:prstGeom>
          <a:noFill/>
        </p:spPr>
        <p:txBody>
          <a:bodyPr wrap="square">
            <a:spAutoFit/>
          </a:bodyPr>
          <a:lstStyle/>
          <a:p>
            <a:pPr>
              <a:lnSpc>
                <a:spcPct val="107000"/>
              </a:lnSpc>
              <a:spcAft>
                <a:spcPts val="800"/>
              </a:spcAft>
            </a:pPr>
            <a:r>
              <a:rPr lang="el-GR" sz="1200" b="1" kern="100" dirty="0">
                <a:highlight>
                  <a:srgbClr val="FBFBFB"/>
                </a:highlight>
                <a:ea typeface="Calibri" panose="020F0502020204030204" charset="0"/>
                <a:cs typeface="Calibri" panose="020F0502020204030204" charset="0"/>
              </a:rPr>
              <a:t>Βιβλιογραφική Λίστα</a:t>
            </a:r>
            <a:endParaRPr lang="en-US" sz="1200" b="1" kern="100" dirty="0">
              <a:effectLst/>
              <a:highlight>
                <a:srgbClr val="FBFBFB"/>
              </a:highlight>
              <a:ea typeface="Calibri" panose="020F0502020204030204" charset="0"/>
              <a:cs typeface="Calibri" panose="020F0502020204030204" charset="0"/>
            </a:endParaRPr>
          </a:p>
          <a:p>
            <a:pPr algn="just">
              <a:lnSpc>
                <a:spcPct val="107000"/>
              </a:lnSpc>
              <a:spcAft>
                <a:spcPts val="800"/>
              </a:spcAft>
            </a:pPr>
            <a:r>
              <a:rPr lang="en-US" sz="1200" b="0" i="0" dirty="0">
                <a:effectLst/>
              </a:rPr>
              <a:t>Haataja, A., </a:t>
            </a:r>
            <a:r>
              <a:rPr lang="en-US" sz="1200" b="0" i="0" dirty="0" err="1">
                <a:effectLst/>
              </a:rPr>
              <a:t>Sainio</a:t>
            </a:r>
            <a:r>
              <a:rPr lang="en-US" sz="1200" b="0" i="0" dirty="0">
                <a:effectLst/>
              </a:rPr>
              <a:t>, M., </a:t>
            </a:r>
            <a:r>
              <a:rPr lang="en-US" sz="1200" b="0" i="0" dirty="0" err="1">
                <a:effectLst/>
              </a:rPr>
              <a:t>Turtonen</a:t>
            </a:r>
            <a:r>
              <a:rPr lang="en-US" sz="1200" b="0" i="0" dirty="0">
                <a:effectLst/>
              </a:rPr>
              <a:t>, M. &amp; </a:t>
            </a:r>
            <a:r>
              <a:rPr lang="en-US" sz="1200" b="0" i="0" dirty="0" err="1">
                <a:effectLst/>
              </a:rPr>
              <a:t>Salmivalli</a:t>
            </a:r>
            <a:r>
              <a:rPr lang="en-US" sz="1200" b="0" i="0" dirty="0">
                <a:effectLst/>
              </a:rPr>
              <a:t>, C. (2016).</a:t>
            </a:r>
            <a:r>
              <a:rPr lang="el-GR" sz="1200" b="0" i="0" dirty="0">
                <a:effectLst/>
              </a:rPr>
              <a:t> </a:t>
            </a:r>
            <a:r>
              <a:rPr lang="en-US" sz="1200" b="0" i="0" dirty="0">
                <a:effectLst/>
              </a:rPr>
              <a:t>Implementing the </a:t>
            </a:r>
            <a:r>
              <a:rPr lang="en-US" sz="1200" b="0" i="0" dirty="0" err="1">
                <a:effectLst/>
              </a:rPr>
              <a:t>KiVa</a:t>
            </a:r>
            <a:r>
              <a:rPr lang="en-US" sz="1200" b="0" i="0" dirty="0">
                <a:effectLst/>
              </a:rPr>
              <a:t> antibullying program: Recognition of stable</a:t>
            </a:r>
            <a:r>
              <a:rPr lang="el-GR" sz="1200" b="0" i="0" dirty="0">
                <a:effectLst/>
              </a:rPr>
              <a:t> </a:t>
            </a:r>
            <a:r>
              <a:rPr lang="en-US" sz="1200" b="0" i="0" dirty="0">
                <a:effectLst/>
              </a:rPr>
              <a:t>victims. </a:t>
            </a:r>
            <a:r>
              <a:rPr lang="en-US" sz="1200" b="0" i="1" dirty="0">
                <a:effectLst/>
              </a:rPr>
              <a:t>Educational Psychology, 36</a:t>
            </a:r>
            <a:r>
              <a:rPr lang="en-US" sz="1200" b="0" i="0" dirty="0">
                <a:effectLst/>
              </a:rPr>
              <a:t>, 595–611.</a:t>
            </a:r>
            <a:endParaRPr lang="en-US" sz="1200" dirty="0">
              <a:highlight>
                <a:srgbClr val="FBFBFB"/>
              </a:highlight>
            </a:endParaRPr>
          </a:p>
          <a:p>
            <a:pPr algn="just">
              <a:lnSpc>
                <a:spcPct val="107000"/>
              </a:lnSpc>
              <a:spcAft>
                <a:spcPts val="800"/>
              </a:spcAft>
            </a:pPr>
            <a:r>
              <a:rPr lang="en-US" sz="1200" dirty="0">
                <a:highlight>
                  <a:srgbClr val="FBFBFB"/>
                </a:highlight>
              </a:rPr>
              <a:t>Helgeland, A., &amp; Lund, I. (2017). Children’s voices on bullying in kindergarten. </a:t>
            </a:r>
            <a:r>
              <a:rPr lang="en-US" sz="1200" i="1" dirty="0">
                <a:highlight>
                  <a:srgbClr val="FBFBFB"/>
                </a:highlight>
              </a:rPr>
              <a:t>Early Childhood Education Journal, 45(1</a:t>
            </a:r>
            <a:r>
              <a:rPr lang="en-US" sz="1200" dirty="0">
                <a:highlight>
                  <a:srgbClr val="FBFBFB"/>
                </a:highlight>
              </a:rPr>
              <a:t>), 133-141.</a:t>
            </a:r>
          </a:p>
          <a:p>
            <a:pPr algn="just">
              <a:lnSpc>
                <a:spcPct val="107000"/>
              </a:lnSpc>
              <a:spcAft>
                <a:spcPts val="800"/>
              </a:spcAft>
            </a:pPr>
            <a:r>
              <a:rPr lang="en-US" sz="1200" dirty="0" err="1">
                <a:highlight>
                  <a:srgbClr val="FBFBFB"/>
                </a:highlight>
              </a:rPr>
              <a:t>Herkama</a:t>
            </a:r>
            <a:r>
              <a:rPr lang="en-US" sz="1200" dirty="0">
                <a:highlight>
                  <a:srgbClr val="FBFBFB"/>
                </a:highlight>
              </a:rPr>
              <a:t>, S., </a:t>
            </a:r>
            <a:r>
              <a:rPr lang="en-US" sz="1200" dirty="0" err="1">
                <a:highlight>
                  <a:srgbClr val="FBFBFB"/>
                </a:highlight>
              </a:rPr>
              <a:t>Kontio</a:t>
            </a:r>
            <a:r>
              <a:rPr lang="en-US" sz="1200" dirty="0">
                <a:highlight>
                  <a:srgbClr val="FBFBFB"/>
                </a:highlight>
              </a:rPr>
              <a:t>, M., </a:t>
            </a:r>
            <a:r>
              <a:rPr lang="en-US" sz="1200" dirty="0" err="1">
                <a:highlight>
                  <a:srgbClr val="FBFBFB"/>
                </a:highlight>
              </a:rPr>
              <a:t>Sainio</a:t>
            </a:r>
            <a:r>
              <a:rPr lang="en-US" sz="1200" dirty="0">
                <a:highlight>
                  <a:srgbClr val="FBFBFB"/>
                </a:highlight>
              </a:rPr>
              <a:t>, M., Turunen, T., </a:t>
            </a:r>
            <a:r>
              <a:rPr lang="en-US" sz="1200" dirty="0" err="1">
                <a:highlight>
                  <a:srgbClr val="FBFBFB"/>
                </a:highlight>
              </a:rPr>
              <a:t>Poskiparta</a:t>
            </a:r>
            <a:r>
              <a:rPr lang="en-US" sz="1200" dirty="0">
                <a:highlight>
                  <a:srgbClr val="FBFBFB"/>
                </a:highlight>
              </a:rPr>
              <a:t>, E., &amp; </a:t>
            </a:r>
            <a:r>
              <a:rPr lang="en-US" sz="1200" dirty="0" err="1">
                <a:highlight>
                  <a:srgbClr val="FBFBFB"/>
                </a:highlight>
              </a:rPr>
              <a:t>Salmivalli</a:t>
            </a:r>
            <a:r>
              <a:rPr lang="en-US" sz="1200" dirty="0">
                <a:highlight>
                  <a:srgbClr val="FBFBFB"/>
                </a:highlight>
              </a:rPr>
              <a:t>, C. (2022). Facilitators and Barriers to the Sustainability of a School-Based Bullying Prevention Program. </a:t>
            </a:r>
            <a:r>
              <a:rPr lang="en-US" sz="1200" i="1" dirty="0">
                <a:highlight>
                  <a:srgbClr val="FBFBFB"/>
                </a:highlight>
              </a:rPr>
              <a:t>Prevention science: the official journal of the Society for Prevention Research, 23</a:t>
            </a:r>
            <a:r>
              <a:rPr lang="en-US" sz="1200" dirty="0">
                <a:highlight>
                  <a:srgbClr val="FBFBFB"/>
                </a:highlight>
              </a:rPr>
              <a:t>(6), 954–968. https://doi.org/10.1007/s11121-022-01368-2 </a:t>
            </a:r>
            <a:endParaRPr lang="el-GR" sz="1200" b="0" i="0" dirty="0">
              <a:solidFill>
                <a:srgbClr val="333333"/>
              </a:solidFill>
              <a:effectLst/>
            </a:endParaRPr>
          </a:p>
          <a:p>
            <a:pPr algn="just">
              <a:lnSpc>
                <a:spcPct val="107000"/>
              </a:lnSpc>
              <a:spcAft>
                <a:spcPts val="800"/>
              </a:spcAft>
            </a:pPr>
            <a:r>
              <a:rPr lang="en-US" sz="1200" b="0" i="0" dirty="0">
                <a:effectLst/>
              </a:rPr>
              <a:t>Jenkins, L. N., </a:t>
            </a:r>
            <a:r>
              <a:rPr lang="en-US" sz="1200" b="0" i="0" dirty="0" err="1">
                <a:effectLst/>
              </a:rPr>
              <a:t>Demaray</a:t>
            </a:r>
            <a:r>
              <a:rPr lang="en-US" sz="1200" b="0" i="0" dirty="0">
                <a:effectLst/>
              </a:rPr>
              <a:t>, M. K., Tennant, J., &amp; Holt, M. (2017). Social, Emotional, and Cognitive Factors Associated With Bullying. </a:t>
            </a:r>
            <a:r>
              <a:rPr lang="en-US" sz="1200" b="0" i="1" dirty="0">
                <a:effectLst/>
              </a:rPr>
              <a:t>School Psychology Review</a:t>
            </a:r>
            <a:r>
              <a:rPr lang="en-US" sz="1200" b="0" i="0" dirty="0">
                <a:effectLst/>
              </a:rPr>
              <a:t>, </a:t>
            </a:r>
            <a:r>
              <a:rPr lang="en-US" sz="1200" b="0" i="1" dirty="0">
                <a:effectLst/>
              </a:rPr>
              <a:t>46</a:t>
            </a:r>
            <a:r>
              <a:rPr lang="en-US" sz="1200" b="0" i="0" dirty="0">
                <a:effectLst/>
              </a:rPr>
              <a:t>(1), 42–64. </a:t>
            </a:r>
            <a:r>
              <a:rPr lang="en-US" sz="1200" b="0" i="0" dirty="0">
                <a:solidFill>
                  <a:srgbClr val="333333"/>
                </a:solidFill>
                <a:effectLst/>
                <a:hlinkClick r:id="rId3"/>
              </a:rPr>
              <a:t>https://doi.org/10.1080/02796015.2017.12087609</a:t>
            </a:r>
            <a:r>
              <a:rPr lang="en-US" sz="1200" b="0" i="0" dirty="0">
                <a:solidFill>
                  <a:srgbClr val="333333"/>
                </a:solidFill>
                <a:effectLst/>
              </a:rPr>
              <a:t> </a:t>
            </a:r>
            <a:endParaRPr lang="en-US" sz="1200" dirty="0">
              <a:highlight>
                <a:srgbClr val="FBFBFB"/>
              </a:highlight>
            </a:endParaRPr>
          </a:p>
          <a:p>
            <a:pPr>
              <a:lnSpc>
                <a:spcPct val="107000"/>
              </a:lnSpc>
              <a:spcAft>
                <a:spcPts val="800"/>
              </a:spcAft>
            </a:pPr>
            <a:r>
              <a:rPr lang="en-US" sz="1200" dirty="0">
                <a:highlight>
                  <a:srgbClr val="FBFBFB"/>
                </a:highlight>
              </a:rPr>
              <a:t>Johansson, B. (2023</a:t>
            </a:r>
            <a:r>
              <a:rPr lang="en-US" sz="1200" i="1" dirty="0">
                <a:highlight>
                  <a:srgbClr val="FBFBFB"/>
                </a:highlight>
              </a:rPr>
              <a:t>). Risk and protective factors of school bullying – A scoping review.</a:t>
            </a:r>
          </a:p>
          <a:p>
            <a:pPr>
              <a:lnSpc>
                <a:spcPct val="107000"/>
              </a:lnSpc>
              <a:spcAft>
                <a:spcPts val="800"/>
              </a:spcAft>
            </a:pPr>
            <a:r>
              <a:rPr lang="en-US" sz="1200" b="0" i="0" dirty="0">
                <a:solidFill>
                  <a:srgbClr val="333333"/>
                </a:solidFill>
                <a:effectLst/>
              </a:rPr>
              <a:t>Killen, M., &amp; Rutland, A. (2011).</a:t>
            </a:r>
            <a:r>
              <a:rPr lang="en-US" sz="1200" b="0" i="1" dirty="0">
                <a:solidFill>
                  <a:srgbClr val="333333"/>
                </a:solidFill>
                <a:effectLst/>
              </a:rPr>
              <a:t> Children and social exclusion: Morality, prejudice, and group identity.</a:t>
            </a:r>
            <a:r>
              <a:rPr lang="en-US" sz="1200" b="0" i="0" dirty="0">
                <a:solidFill>
                  <a:srgbClr val="333333"/>
                </a:solidFill>
                <a:effectLst/>
              </a:rPr>
              <a:t> Wiley Blackwell. </a:t>
            </a:r>
            <a:r>
              <a:rPr lang="en-US" sz="1200" b="0" i="0" u="none" strike="noStrike" dirty="0">
                <a:solidFill>
                  <a:srgbClr val="2C72B7"/>
                </a:solidFill>
                <a:effectLst/>
                <a:hlinkClick r:id="rId4"/>
              </a:rPr>
              <a:t>https://doi.org/10.1002/9781444396317</a:t>
            </a:r>
            <a:endParaRPr lang="el-GR" sz="1200" b="0" i="0" u="none" strike="noStrike" dirty="0">
              <a:solidFill>
                <a:srgbClr val="2C72B7"/>
              </a:solidFill>
              <a:effectLst/>
            </a:endParaRPr>
          </a:p>
          <a:p>
            <a:pPr>
              <a:lnSpc>
                <a:spcPct val="107000"/>
              </a:lnSpc>
              <a:spcAft>
                <a:spcPts val="800"/>
              </a:spcAft>
            </a:pPr>
            <a:r>
              <a:rPr lang="en-US" sz="1200" b="0" i="0" dirty="0" err="1">
                <a:solidFill>
                  <a:srgbClr val="222222"/>
                </a:solidFill>
                <a:effectLst/>
              </a:rPr>
              <a:t>Kirves</a:t>
            </a:r>
            <a:r>
              <a:rPr lang="en-US" sz="1200" b="0" i="0" dirty="0">
                <a:solidFill>
                  <a:srgbClr val="222222"/>
                </a:solidFill>
                <a:effectLst/>
              </a:rPr>
              <a:t>, L., &amp; </a:t>
            </a:r>
            <a:r>
              <a:rPr lang="en-US" sz="1200" b="0" i="0" dirty="0" err="1">
                <a:solidFill>
                  <a:srgbClr val="222222"/>
                </a:solidFill>
                <a:effectLst/>
              </a:rPr>
              <a:t>Sajaniemi</a:t>
            </a:r>
            <a:r>
              <a:rPr lang="en-US" sz="1200" b="0" i="0" dirty="0">
                <a:solidFill>
                  <a:srgbClr val="222222"/>
                </a:solidFill>
                <a:effectLst/>
              </a:rPr>
              <a:t>, N. (2014). Bullying in early educational settings. In </a:t>
            </a:r>
            <a:r>
              <a:rPr lang="en-US" sz="1200" b="0" i="1" dirty="0">
                <a:solidFill>
                  <a:srgbClr val="222222"/>
                </a:solidFill>
                <a:effectLst/>
              </a:rPr>
              <a:t>Early child care and education in Finland</a:t>
            </a:r>
            <a:r>
              <a:rPr lang="en-US" sz="1200" b="0" i="0" dirty="0">
                <a:solidFill>
                  <a:srgbClr val="222222"/>
                </a:solidFill>
                <a:effectLst/>
              </a:rPr>
              <a:t> (pp. 93-110). Routledge.</a:t>
            </a:r>
          </a:p>
          <a:p>
            <a:pPr>
              <a:lnSpc>
                <a:spcPct val="107000"/>
              </a:lnSpc>
              <a:spcAft>
                <a:spcPts val="800"/>
              </a:spcAft>
            </a:pPr>
            <a:r>
              <a:rPr lang="en-US" sz="1200" b="0" i="0" dirty="0">
                <a:solidFill>
                  <a:srgbClr val="222222"/>
                </a:solidFill>
                <a:effectLst/>
              </a:rPr>
              <a:t>Laith, R., &amp; Vaillancourt, T. (2022). The temporal sequence of bullying victimization, academic achievement, and school attendance: A review of the literature. </a:t>
            </a:r>
            <a:r>
              <a:rPr lang="en-US" sz="1200" b="0" i="1" dirty="0">
                <a:solidFill>
                  <a:srgbClr val="222222"/>
                </a:solidFill>
                <a:effectLst/>
              </a:rPr>
              <a:t>Aggression and Violent Behavior, 64</a:t>
            </a:r>
            <a:r>
              <a:rPr lang="en-US" sz="1200" b="0" i="0" dirty="0">
                <a:solidFill>
                  <a:srgbClr val="222222"/>
                </a:solidFill>
                <a:effectLst/>
              </a:rPr>
              <a:t>, Article 101722. </a:t>
            </a:r>
            <a:r>
              <a:rPr lang="en-US" sz="1200" b="0" i="0" dirty="0">
                <a:solidFill>
                  <a:srgbClr val="222222"/>
                </a:solidFill>
                <a:effectLst/>
                <a:hlinkClick r:id="rId5"/>
              </a:rPr>
              <a:t>https://doi.org/10.1016/j.avb.2022.101722</a:t>
            </a:r>
            <a:endParaRPr lang="en-US" sz="1200" b="0" i="0" dirty="0">
              <a:solidFill>
                <a:srgbClr val="222222"/>
              </a:solidFill>
              <a:effectLst/>
            </a:endParaRPr>
          </a:p>
          <a:p>
            <a:pPr>
              <a:lnSpc>
                <a:spcPct val="107000"/>
              </a:lnSpc>
              <a:spcAft>
                <a:spcPts val="800"/>
              </a:spcAft>
            </a:pPr>
            <a:r>
              <a:rPr lang="en-US" sz="1200" b="0" i="0" dirty="0" err="1">
                <a:solidFill>
                  <a:srgbClr val="212121"/>
                </a:solidFill>
                <a:effectLst/>
              </a:rPr>
              <a:t>Lereya</a:t>
            </a:r>
            <a:r>
              <a:rPr lang="en-US" sz="1200" b="0" i="0" dirty="0">
                <a:solidFill>
                  <a:srgbClr val="212121"/>
                </a:solidFill>
                <a:effectLst/>
              </a:rPr>
              <a:t>, S. T., Copeland, W. E., Costello, E. J., &amp; Wolke, D. (2015). Adult mental health consequences of peer bullying and maltreatment in childhood: two cohorts in two countries. </a:t>
            </a:r>
            <a:r>
              <a:rPr lang="en-US" sz="1200" b="0" i="1" dirty="0">
                <a:solidFill>
                  <a:srgbClr val="212121"/>
                </a:solidFill>
                <a:effectLst/>
              </a:rPr>
              <a:t>The lancet. Psychiatry</a:t>
            </a:r>
            <a:r>
              <a:rPr lang="en-US" sz="1200" b="0" i="0" dirty="0">
                <a:solidFill>
                  <a:srgbClr val="212121"/>
                </a:solidFill>
                <a:effectLst/>
              </a:rPr>
              <a:t>, </a:t>
            </a:r>
            <a:r>
              <a:rPr lang="en-US" sz="1200" b="0" i="1" dirty="0">
                <a:solidFill>
                  <a:srgbClr val="212121"/>
                </a:solidFill>
                <a:effectLst/>
              </a:rPr>
              <a:t>2</a:t>
            </a:r>
            <a:r>
              <a:rPr lang="en-US" sz="1200" b="0" i="0" dirty="0">
                <a:solidFill>
                  <a:srgbClr val="212121"/>
                </a:solidFill>
                <a:effectLst/>
              </a:rPr>
              <a:t>(6), 524–531. </a:t>
            </a:r>
            <a:r>
              <a:rPr lang="en-US" sz="1200" b="0" i="0" dirty="0">
                <a:solidFill>
                  <a:srgbClr val="212121"/>
                </a:solidFill>
                <a:effectLst/>
                <a:hlinkClick r:id="rId6"/>
              </a:rPr>
              <a:t>https://doi.org/10.1016/S2215-0366(15)00165-0</a:t>
            </a:r>
            <a:r>
              <a:rPr lang="en-US" sz="1200" b="0" i="0" dirty="0">
                <a:solidFill>
                  <a:srgbClr val="212121"/>
                </a:solidFill>
                <a:effectLst/>
              </a:rPr>
              <a:t> </a:t>
            </a:r>
            <a:endParaRPr lang="en-US" sz="1200" b="0" i="0" dirty="0">
              <a:solidFill>
                <a:srgbClr val="222222"/>
              </a:solidFill>
              <a:effectLst/>
            </a:endParaRPr>
          </a:p>
          <a:p>
            <a:pPr>
              <a:lnSpc>
                <a:spcPct val="107000"/>
              </a:lnSpc>
              <a:spcAft>
                <a:spcPts val="800"/>
              </a:spcAft>
            </a:pPr>
            <a:r>
              <a:rPr lang="en-US" sz="1200" dirty="0">
                <a:highlight>
                  <a:srgbClr val="FBFBFB"/>
                </a:highlight>
              </a:rPr>
              <a:t>Nikolaou, E., &amp; </a:t>
            </a:r>
            <a:r>
              <a:rPr lang="en-US" sz="1200" dirty="0" err="1">
                <a:highlight>
                  <a:srgbClr val="FBFBFB"/>
                </a:highlight>
              </a:rPr>
              <a:t>Markogiannakis</a:t>
            </a:r>
            <a:r>
              <a:rPr lang="en-US" sz="1200" dirty="0">
                <a:highlight>
                  <a:srgbClr val="FBFBFB"/>
                </a:highlight>
              </a:rPr>
              <a:t>, G. (2017). Greek Preschool Teachers' Perceptions about the Effective Strategies for Bullying Prevention in Preschool Age. </a:t>
            </a:r>
            <a:r>
              <a:rPr lang="en-US" sz="1200" i="1" dirty="0">
                <a:highlight>
                  <a:srgbClr val="FBFBFB"/>
                </a:highlight>
              </a:rPr>
              <a:t>International journal of criminology and sociology, 6</a:t>
            </a:r>
            <a:r>
              <a:rPr lang="en-US" sz="1200" dirty="0">
                <a:highlight>
                  <a:srgbClr val="FBFBFB"/>
                </a:highlight>
              </a:rPr>
              <a:t>, 172-177.</a:t>
            </a:r>
            <a:endParaRPr lang="el-GR" sz="1200" dirty="0">
              <a:highlight>
                <a:srgbClr val="FBFBFB"/>
              </a:highlight>
            </a:endParaRPr>
          </a:p>
          <a:p>
            <a:pPr algn="just">
              <a:lnSpc>
                <a:spcPct val="107000"/>
              </a:lnSpc>
              <a:spcAft>
                <a:spcPts val="800"/>
              </a:spcAft>
            </a:pPr>
            <a:r>
              <a:rPr lang="en-US" sz="1200" dirty="0">
                <a:effectLst/>
                <a:ea typeface="Calibri" panose="020F0502020204030204" pitchFamily="34" charset="0"/>
                <a:cs typeface="Times New Roman" panose="02020603050405020304" pitchFamily="18" charset="0"/>
              </a:rPr>
              <a:t>OECD (2023), PISA </a:t>
            </a:r>
            <a:r>
              <a:rPr lang="en-US" sz="1200" i="1" dirty="0">
                <a:effectLst/>
                <a:ea typeface="Calibri" panose="020F0502020204030204" pitchFamily="34" charset="0"/>
                <a:cs typeface="Times New Roman" panose="02020603050405020304" pitchFamily="18" charset="0"/>
              </a:rPr>
              <a:t>2022 Results (Volume II): Learning During – and From – Disruption, PISA, OECD Publishing</a:t>
            </a:r>
            <a:r>
              <a:rPr lang="en-US" sz="1200" dirty="0">
                <a:effectLst/>
                <a:ea typeface="Calibri" panose="020F0502020204030204" pitchFamily="34" charset="0"/>
                <a:cs typeface="Times New Roman" panose="02020603050405020304" pitchFamily="18" charset="0"/>
              </a:rPr>
              <a:t>, </a:t>
            </a:r>
            <a:r>
              <a:rPr lang="en-US" sz="1200" u="sng" dirty="0">
                <a:solidFill>
                  <a:srgbClr val="0563C1"/>
                </a:solidFill>
                <a:effectLst/>
                <a:ea typeface="Calibri" panose="020F0502020204030204" pitchFamily="34" charset="0"/>
                <a:cs typeface="Times New Roman" panose="02020603050405020304" pitchFamily="18" charset="0"/>
                <a:hlinkClick r:id="rId7"/>
              </a:rPr>
              <a:t>https://doi.org/10.1787/a97db61c-en</a:t>
            </a:r>
            <a:r>
              <a:rPr lang="en-US" sz="1200" dirty="0">
                <a:effectLst/>
                <a:ea typeface="Calibri" panose="020F0502020204030204" pitchFamily="34" charset="0"/>
                <a:cs typeface="Times New Roman" panose="02020603050405020304" pitchFamily="18" charset="0"/>
              </a:rPr>
              <a:t>. </a:t>
            </a:r>
          </a:p>
          <a:p>
            <a:pPr algn="just">
              <a:lnSpc>
                <a:spcPct val="107000"/>
              </a:lnSpc>
              <a:spcAft>
                <a:spcPts val="800"/>
              </a:spcAft>
            </a:pPr>
            <a:r>
              <a:rPr lang="en-US" sz="1200" dirty="0" err="1">
                <a:solidFill>
                  <a:srgbClr val="212121"/>
                </a:solidFill>
                <a:effectLst/>
                <a:ea typeface="Calibri" panose="020F0502020204030204" pitchFamily="34" charset="0"/>
                <a:cs typeface="Times New Roman" panose="02020603050405020304" pitchFamily="18" charset="0"/>
              </a:rPr>
              <a:t>Perren</a:t>
            </a:r>
            <a:r>
              <a:rPr lang="en-US" sz="1200" dirty="0">
                <a:solidFill>
                  <a:srgbClr val="212121"/>
                </a:solidFill>
                <a:effectLst/>
                <a:ea typeface="Calibri" panose="020F0502020204030204" pitchFamily="34" charset="0"/>
                <a:cs typeface="Times New Roman" panose="02020603050405020304" pitchFamily="18" charset="0"/>
              </a:rPr>
              <a:t>, S., &amp; </a:t>
            </a:r>
            <a:r>
              <a:rPr lang="en-US" sz="1200" dirty="0" err="1">
                <a:solidFill>
                  <a:srgbClr val="212121"/>
                </a:solidFill>
                <a:effectLst/>
                <a:ea typeface="Calibri" panose="020F0502020204030204" pitchFamily="34" charset="0"/>
                <a:cs typeface="Times New Roman" panose="02020603050405020304" pitchFamily="18" charset="0"/>
              </a:rPr>
              <a:t>Alsaker</a:t>
            </a:r>
            <a:r>
              <a:rPr lang="en-US" sz="1200" dirty="0">
                <a:solidFill>
                  <a:srgbClr val="212121"/>
                </a:solidFill>
                <a:effectLst/>
                <a:ea typeface="Calibri" panose="020F0502020204030204" pitchFamily="34" charset="0"/>
                <a:cs typeface="Times New Roman" panose="02020603050405020304" pitchFamily="18" charset="0"/>
              </a:rPr>
              <a:t>, F. D. (2006). Social behavior and peer relationships of victims, bully-victims, and bullies in kindergarten. </a:t>
            </a:r>
            <a:r>
              <a:rPr lang="en-US" sz="1200" i="1" dirty="0">
                <a:solidFill>
                  <a:srgbClr val="212121"/>
                </a:solidFill>
                <a:effectLst/>
                <a:ea typeface="Calibri" panose="020F0502020204030204" pitchFamily="34" charset="0"/>
                <a:cs typeface="Times New Roman" panose="02020603050405020304" pitchFamily="18" charset="0"/>
              </a:rPr>
              <a:t>Journal of child psychology and psychiatry, and allied disciplines, 47</a:t>
            </a:r>
            <a:r>
              <a:rPr lang="en-US" sz="1200" dirty="0">
                <a:solidFill>
                  <a:srgbClr val="212121"/>
                </a:solidFill>
                <a:effectLst/>
                <a:ea typeface="Calibri" panose="020F0502020204030204" pitchFamily="34" charset="0"/>
                <a:cs typeface="Times New Roman" panose="02020603050405020304" pitchFamily="18" charset="0"/>
              </a:rPr>
              <a:t>(1), 45–57. </a:t>
            </a:r>
            <a:r>
              <a:rPr lang="en-US" sz="1200" dirty="0">
                <a:solidFill>
                  <a:srgbClr val="212121"/>
                </a:solidFill>
                <a:effectLst/>
                <a:ea typeface="Calibri" panose="020F0502020204030204" pitchFamily="34" charset="0"/>
                <a:cs typeface="Times New Roman" panose="02020603050405020304" pitchFamily="18" charset="0"/>
                <a:hlinkClick r:id="rId8"/>
              </a:rPr>
              <a:t>https://doi.org/10.1111/j.1469-7610.2005.01445.x</a:t>
            </a:r>
            <a:r>
              <a:rPr lang="en-US" sz="1200" dirty="0">
                <a:solidFill>
                  <a:srgbClr val="212121"/>
                </a:solidFill>
                <a:effectLst/>
                <a:ea typeface="Calibri" panose="020F0502020204030204" pitchFamily="34" charset="0"/>
                <a:cs typeface="Times New Roman" panose="02020603050405020304" pitchFamily="18" charset="0"/>
              </a:rPr>
              <a:t> </a:t>
            </a:r>
          </a:p>
          <a:p>
            <a:pPr>
              <a:lnSpc>
                <a:spcPct val="107000"/>
              </a:lnSpc>
              <a:spcAft>
                <a:spcPts val="800"/>
              </a:spcAft>
            </a:pPr>
            <a:endParaRPr lang="en-US" sz="1400" dirty="0">
              <a:highlight>
                <a:srgbClr val="FBFBFB"/>
              </a:highlight>
            </a:endParaRPr>
          </a:p>
        </p:txBody>
      </p:sp>
      <p:sp>
        <p:nvSpPr>
          <p:cNvPr id="6" name="Rectangle 4"/>
          <p:cNvSpPr/>
          <p:nvPr/>
        </p:nvSpPr>
        <p:spPr>
          <a:xfrm>
            <a:off x="8644402" y="6157388"/>
            <a:ext cx="3547598" cy="58704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Εικόνα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4302" y="6290930"/>
            <a:ext cx="1741238" cy="320323"/>
          </a:xfrm>
          <a:prstGeom prst="rect">
            <a:avLst/>
          </a:prstGeom>
          <a:effectLst/>
        </p:spPr>
      </p:pic>
      <p:pic>
        <p:nvPicPr>
          <p:cNvPr id="7" name="Εικόνα 6">
            <a:extLst>
              <a:ext uri="{FF2B5EF4-FFF2-40B4-BE49-F238E27FC236}">
                <a16:creationId xmlns:a16="http://schemas.microsoft.com/office/drawing/2014/main" id="{0BD17B85-F54E-4083-8D0E-DB6CA78BFDB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685440" y="6254797"/>
            <a:ext cx="1400812" cy="392227"/>
          </a:xfrm>
          <a:prstGeom prst="rect">
            <a:avLst/>
          </a:prstGeom>
        </p:spPr>
      </p:pic>
    </p:spTree>
    <p:extLst>
      <p:ext uri="{BB962C8B-B14F-4D97-AF65-F5344CB8AC3E}">
        <p14:creationId xmlns:p14="http://schemas.microsoft.com/office/powerpoint/2010/main" val="3331726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758" y="673503"/>
            <a:ext cx="11530484" cy="5771580"/>
          </a:xfrm>
          <a:prstGeom prst="rect">
            <a:avLst/>
          </a:prstGeom>
          <a:noFill/>
        </p:spPr>
        <p:txBody>
          <a:bodyPr wrap="square">
            <a:spAutoFit/>
          </a:bodyPr>
          <a:lstStyle/>
          <a:p>
            <a:pPr>
              <a:lnSpc>
                <a:spcPct val="107000"/>
              </a:lnSpc>
              <a:spcAft>
                <a:spcPts val="800"/>
              </a:spcAft>
            </a:pPr>
            <a:r>
              <a:rPr lang="el-GR" sz="1200" b="1" kern="100" dirty="0">
                <a:highlight>
                  <a:srgbClr val="FBFBFB"/>
                </a:highlight>
                <a:ea typeface="Calibri" panose="020F0502020204030204" charset="0"/>
                <a:cs typeface="Calibri" panose="020F0502020204030204" charset="0"/>
              </a:rPr>
              <a:t>Βιβλιογραφική Λίστα</a:t>
            </a:r>
            <a:endParaRPr lang="en-US" sz="1200" b="1" kern="100" dirty="0">
              <a:effectLst/>
              <a:highlight>
                <a:srgbClr val="FBFBFB"/>
              </a:highlight>
              <a:ea typeface="Calibri" panose="020F0502020204030204" charset="0"/>
              <a:cs typeface="Calibri" panose="020F0502020204030204" charset="0"/>
            </a:endParaRPr>
          </a:p>
          <a:p>
            <a:pPr indent="-180340" algn="just">
              <a:lnSpc>
                <a:spcPct val="107000"/>
              </a:lnSpc>
              <a:spcAft>
                <a:spcPts val="800"/>
              </a:spcAft>
            </a:pPr>
            <a:r>
              <a:rPr lang="en-US" sz="1200" dirty="0">
                <a:solidFill>
                  <a:srgbClr val="212121"/>
                </a:solidFill>
                <a:effectLst/>
                <a:ea typeface="Calibri" panose="020F0502020204030204" pitchFamily="34" charset="0"/>
                <a:cs typeface="Times New Roman" panose="02020603050405020304" pitchFamily="18" charset="0"/>
              </a:rPr>
              <a:t>Qiu, T., Wang, S., Hu, D., Feng, N., &amp; Cui, L. (2024). Predicting Risk of Bullying Victimization among Primary and Secondary School Students: Based on a Machine Learning Mod el. </a:t>
            </a:r>
            <a:r>
              <a:rPr lang="en-US" sz="1200" i="1" dirty="0">
                <a:solidFill>
                  <a:srgbClr val="212121"/>
                </a:solidFill>
                <a:effectLst/>
                <a:ea typeface="Calibri" panose="020F0502020204030204" pitchFamily="34" charset="0"/>
                <a:cs typeface="Times New Roman" panose="02020603050405020304" pitchFamily="18" charset="0"/>
              </a:rPr>
              <a:t>Behavioral sciences (Basel, Switzerland)</a:t>
            </a:r>
            <a:r>
              <a:rPr lang="en-US" sz="1200" dirty="0">
                <a:solidFill>
                  <a:srgbClr val="212121"/>
                </a:solidFill>
                <a:effectLst/>
                <a:ea typeface="Calibri" panose="020F0502020204030204" pitchFamily="34" charset="0"/>
                <a:cs typeface="Times New Roman" panose="02020603050405020304" pitchFamily="18" charset="0"/>
              </a:rPr>
              <a:t>, </a:t>
            </a:r>
            <a:r>
              <a:rPr lang="en-US" sz="1200" i="1" dirty="0">
                <a:solidFill>
                  <a:srgbClr val="212121"/>
                </a:solidFill>
                <a:effectLst/>
                <a:ea typeface="Calibri" panose="020F0502020204030204" pitchFamily="34" charset="0"/>
                <a:cs typeface="Times New Roman" panose="02020603050405020304" pitchFamily="18" charset="0"/>
              </a:rPr>
              <a:t>14</a:t>
            </a:r>
            <a:r>
              <a:rPr lang="en-US" sz="1200" dirty="0">
                <a:solidFill>
                  <a:srgbClr val="212121"/>
                </a:solidFill>
                <a:effectLst/>
                <a:ea typeface="Calibri" panose="020F0502020204030204" pitchFamily="34" charset="0"/>
                <a:cs typeface="Times New Roman" panose="02020603050405020304" pitchFamily="18" charset="0"/>
              </a:rPr>
              <a:t>(1), 73. </a:t>
            </a:r>
            <a:r>
              <a:rPr lang="en-US" sz="1200" u="sng" dirty="0">
                <a:solidFill>
                  <a:srgbClr val="0563C1"/>
                </a:solidFill>
                <a:effectLst/>
                <a:ea typeface="Calibri" panose="020F0502020204030204" pitchFamily="34" charset="0"/>
                <a:cs typeface="Times New Roman" panose="02020603050405020304" pitchFamily="18" charset="0"/>
                <a:hlinkClick r:id="rId3"/>
              </a:rPr>
              <a:t>https://doi.org/10.3390/bs14010073</a:t>
            </a:r>
            <a:r>
              <a:rPr lang="en-US" sz="1200" dirty="0">
                <a:solidFill>
                  <a:srgbClr val="212121"/>
                </a:solidFill>
                <a:effectLst/>
                <a:ea typeface="Calibri" panose="020F0502020204030204" pitchFamily="34" charset="0"/>
                <a:cs typeface="Times New Roman" panose="02020603050405020304" pitchFamily="18" charset="0"/>
              </a:rPr>
              <a:t> </a:t>
            </a:r>
          </a:p>
          <a:p>
            <a:pPr indent="-180340" algn="just">
              <a:lnSpc>
                <a:spcPct val="107000"/>
              </a:lnSpc>
              <a:spcAft>
                <a:spcPts val="800"/>
              </a:spcAft>
            </a:pPr>
            <a:r>
              <a:rPr lang="en-US" sz="1200" b="0" i="0" dirty="0">
                <a:solidFill>
                  <a:srgbClr val="212121"/>
                </a:solidFill>
                <a:effectLst/>
              </a:rPr>
              <a:t>Rigby K. (2020). How Teachers Deal with Cases of Bullying at School: What Victims Say. </a:t>
            </a:r>
            <a:r>
              <a:rPr lang="en-US" sz="1200" b="0" i="1" dirty="0">
                <a:solidFill>
                  <a:srgbClr val="212121"/>
                </a:solidFill>
                <a:effectLst/>
              </a:rPr>
              <a:t>International journal of environmental research and public health</a:t>
            </a:r>
            <a:r>
              <a:rPr lang="en-US" sz="1200" b="0" i="0" dirty="0">
                <a:solidFill>
                  <a:srgbClr val="212121"/>
                </a:solidFill>
                <a:effectLst/>
              </a:rPr>
              <a:t>, </a:t>
            </a:r>
            <a:r>
              <a:rPr lang="en-US" sz="1200" b="0" i="1" dirty="0">
                <a:solidFill>
                  <a:srgbClr val="212121"/>
                </a:solidFill>
                <a:effectLst/>
              </a:rPr>
              <a:t>17</a:t>
            </a:r>
            <a:r>
              <a:rPr lang="en-US" sz="1200" b="0" i="0" dirty="0">
                <a:solidFill>
                  <a:srgbClr val="212121"/>
                </a:solidFill>
                <a:effectLst/>
              </a:rPr>
              <a:t>(7), 2338. </a:t>
            </a:r>
            <a:r>
              <a:rPr lang="en-US" sz="1200" b="0" i="0" dirty="0">
                <a:solidFill>
                  <a:srgbClr val="212121"/>
                </a:solidFill>
                <a:effectLst/>
                <a:hlinkClick r:id="rId4"/>
              </a:rPr>
              <a:t>https://doi.org/10.3390/ijerph17072338</a:t>
            </a:r>
            <a:r>
              <a:rPr lang="en-US" sz="1200" b="0" i="0" dirty="0">
                <a:solidFill>
                  <a:srgbClr val="212121"/>
                </a:solidFill>
                <a:effectLst/>
              </a:rPr>
              <a:t> </a:t>
            </a:r>
            <a:endParaRPr lang="el-GR" sz="1200" b="0" i="0" dirty="0">
              <a:solidFill>
                <a:srgbClr val="212121"/>
              </a:solidFill>
              <a:effectLst/>
            </a:endParaRPr>
          </a:p>
          <a:p>
            <a:pPr indent="-180340" algn="just">
              <a:lnSpc>
                <a:spcPct val="107000"/>
              </a:lnSpc>
              <a:spcAft>
                <a:spcPts val="800"/>
              </a:spcAft>
            </a:pPr>
            <a:r>
              <a:rPr lang="en-US" sz="1200" b="0" i="0" dirty="0">
                <a:solidFill>
                  <a:srgbClr val="212121"/>
                </a:solidFill>
                <a:effectLst/>
              </a:rPr>
              <a:t>Smith, J. D., Schneider, B. H., Smith, P. K., &amp; </a:t>
            </a:r>
            <a:r>
              <a:rPr lang="en-US" sz="1200" b="0" i="0" dirty="0" err="1">
                <a:solidFill>
                  <a:srgbClr val="212121"/>
                </a:solidFill>
                <a:effectLst/>
              </a:rPr>
              <a:t>Ananiadou</a:t>
            </a:r>
            <a:r>
              <a:rPr lang="en-US" sz="1200" b="0" i="0" dirty="0">
                <a:solidFill>
                  <a:srgbClr val="212121"/>
                </a:solidFill>
                <a:effectLst/>
              </a:rPr>
              <a:t>, K. (2004). The effectiveness of</a:t>
            </a:r>
            <a:r>
              <a:rPr lang="el-GR" sz="1200" b="0" i="0" dirty="0">
                <a:solidFill>
                  <a:srgbClr val="212121"/>
                </a:solidFill>
                <a:effectLst/>
              </a:rPr>
              <a:t> </a:t>
            </a:r>
            <a:r>
              <a:rPr lang="en-US" sz="1200" b="0" i="0" dirty="0">
                <a:solidFill>
                  <a:srgbClr val="212121"/>
                </a:solidFill>
                <a:effectLst/>
              </a:rPr>
              <a:t>whole-school antibullying programs: A synthesis of evaluation research. </a:t>
            </a:r>
            <a:r>
              <a:rPr lang="en-US" sz="1200" b="0" i="1" dirty="0">
                <a:solidFill>
                  <a:srgbClr val="212121"/>
                </a:solidFill>
                <a:effectLst/>
              </a:rPr>
              <a:t>School</a:t>
            </a:r>
            <a:r>
              <a:rPr lang="el-GR" sz="1200" b="0" i="1" dirty="0">
                <a:solidFill>
                  <a:srgbClr val="212121"/>
                </a:solidFill>
                <a:effectLst/>
              </a:rPr>
              <a:t> </a:t>
            </a:r>
            <a:r>
              <a:rPr lang="en-US" sz="1200" b="0" i="1" dirty="0">
                <a:solidFill>
                  <a:srgbClr val="212121"/>
                </a:solidFill>
                <a:effectLst/>
              </a:rPr>
              <a:t>Psychology Review, 33</a:t>
            </a:r>
            <a:r>
              <a:rPr lang="en-US" sz="1200" b="0" i="0" dirty="0">
                <a:solidFill>
                  <a:srgbClr val="212121"/>
                </a:solidFill>
                <a:effectLst/>
              </a:rPr>
              <a:t>, 547–560.</a:t>
            </a:r>
          </a:p>
          <a:p>
            <a:pPr indent="-180340" algn="just">
              <a:lnSpc>
                <a:spcPct val="107000"/>
              </a:lnSpc>
              <a:spcAft>
                <a:spcPts val="800"/>
              </a:spcAft>
            </a:pPr>
            <a:r>
              <a:rPr lang="el-GR" sz="1200" dirty="0">
                <a:solidFill>
                  <a:srgbClr val="212121"/>
                </a:solidFill>
              </a:rPr>
              <a:t>Το Χαμόγελο του Παιδιού (2023). </a:t>
            </a:r>
            <a:r>
              <a:rPr lang="el-GR" sz="1200" i="1" dirty="0">
                <a:solidFill>
                  <a:srgbClr val="212121"/>
                </a:solidFill>
              </a:rPr>
              <a:t>Πανελλήνια Έρευνα για τον </a:t>
            </a:r>
            <a:r>
              <a:rPr lang="el-GR" sz="1200" i="1" dirty="0" err="1">
                <a:solidFill>
                  <a:srgbClr val="212121"/>
                </a:solidFill>
              </a:rPr>
              <a:t>Ενδοσχολικό</a:t>
            </a:r>
            <a:r>
              <a:rPr lang="el-GR" sz="1200" i="1" dirty="0">
                <a:solidFill>
                  <a:srgbClr val="212121"/>
                </a:solidFill>
              </a:rPr>
              <a:t> Εκφοβισμό. Δημόσια Έκθεση</a:t>
            </a:r>
            <a:r>
              <a:rPr lang="el-GR" sz="1200" dirty="0">
                <a:solidFill>
                  <a:srgbClr val="212121"/>
                </a:solidFill>
              </a:rPr>
              <a:t>. (Μάρτιος 2023). Ανακτήθηκε από: </a:t>
            </a:r>
            <a:r>
              <a:rPr lang="en-US" sz="1200" dirty="0">
                <a:solidFill>
                  <a:srgbClr val="212121"/>
                </a:solidFill>
                <a:hlinkClick r:id="rId5"/>
              </a:rPr>
              <a:t>https://drive.google.com/file/d/1BoTWI69NlJtse8ysg9TG0cS0IAcZVRLv/view</a:t>
            </a:r>
            <a:r>
              <a:rPr lang="el-GR" sz="1200" dirty="0">
                <a:solidFill>
                  <a:srgbClr val="212121"/>
                </a:solidFill>
              </a:rPr>
              <a:t> </a:t>
            </a:r>
            <a:endParaRPr lang="el-GR" sz="1200" b="0" i="0" dirty="0">
              <a:solidFill>
                <a:srgbClr val="212121"/>
              </a:solidFill>
              <a:effectLst/>
            </a:endParaRPr>
          </a:p>
          <a:p>
            <a:pPr indent="-180340" algn="just">
              <a:lnSpc>
                <a:spcPct val="107000"/>
              </a:lnSpc>
              <a:spcAft>
                <a:spcPts val="800"/>
              </a:spcAft>
            </a:pPr>
            <a:r>
              <a:rPr lang="en-US" sz="1200" dirty="0" err="1">
                <a:solidFill>
                  <a:srgbClr val="212121"/>
                </a:solidFill>
                <a:effectLst/>
                <a:ea typeface="Calibri" panose="020F0502020204030204" pitchFamily="34" charset="0"/>
                <a:cs typeface="Times New Roman" panose="02020603050405020304" pitchFamily="18" charset="0"/>
              </a:rPr>
              <a:t>Ttofi</a:t>
            </a:r>
            <a:r>
              <a:rPr lang="en-US" sz="1200" dirty="0">
                <a:solidFill>
                  <a:srgbClr val="212121"/>
                </a:solidFill>
                <a:effectLst/>
                <a:ea typeface="Calibri" panose="020F0502020204030204" pitchFamily="34" charset="0"/>
                <a:cs typeface="Times New Roman" panose="02020603050405020304" pitchFamily="18" charset="0"/>
              </a:rPr>
              <a:t>, M. M., &amp; Farrington, D. P. (2011). Effectiveness of school-based programs to reduce</a:t>
            </a:r>
            <a:r>
              <a:rPr lang="el-GR" sz="1200" dirty="0">
                <a:solidFill>
                  <a:srgbClr val="212121"/>
                </a:solidFill>
                <a:effectLst/>
                <a:ea typeface="Calibri" panose="020F0502020204030204" pitchFamily="34" charset="0"/>
                <a:cs typeface="Times New Roman" panose="02020603050405020304" pitchFamily="18" charset="0"/>
              </a:rPr>
              <a:t> </a:t>
            </a:r>
            <a:r>
              <a:rPr lang="en-US" sz="1200" dirty="0">
                <a:solidFill>
                  <a:srgbClr val="212121"/>
                </a:solidFill>
                <a:effectLst/>
                <a:ea typeface="Calibri" panose="020F0502020204030204" pitchFamily="34" charset="0"/>
                <a:cs typeface="Times New Roman" panose="02020603050405020304" pitchFamily="18" charset="0"/>
              </a:rPr>
              <a:t>bullying: A systematic and meta-analytic review. </a:t>
            </a:r>
            <a:r>
              <a:rPr lang="en-US" sz="1200" i="1" dirty="0">
                <a:solidFill>
                  <a:srgbClr val="212121"/>
                </a:solidFill>
                <a:effectLst/>
                <a:ea typeface="Calibri" panose="020F0502020204030204" pitchFamily="34" charset="0"/>
                <a:cs typeface="Times New Roman" panose="02020603050405020304" pitchFamily="18" charset="0"/>
              </a:rPr>
              <a:t>Journal of Experimental Criminology,</a:t>
            </a:r>
            <a:r>
              <a:rPr lang="el-GR" sz="1200" i="1" dirty="0">
                <a:solidFill>
                  <a:srgbClr val="212121"/>
                </a:solidFill>
                <a:effectLst/>
                <a:ea typeface="Calibri" panose="020F0502020204030204" pitchFamily="34" charset="0"/>
                <a:cs typeface="Times New Roman" panose="02020603050405020304" pitchFamily="18" charset="0"/>
              </a:rPr>
              <a:t> </a:t>
            </a:r>
            <a:r>
              <a:rPr lang="en-US" sz="1200" i="1" dirty="0">
                <a:solidFill>
                  <a:srgbClr val="212121"/>
                </a:solidFill>
                <a:effectLst/>
                <a:ea typeface="Calibri" panose="020F0502020204030204" pitchFamily="34" charset="0"/>
                <a:cs typeface="Times New Roman" panose="02020603050405020304" pitchFamily="18" charset="0"/>
              </a:rPr>
              <a:t>7</a:t>
            </a:r>
            <a:r>
              <a:rPr lang="en-US" sz="1200" dirty="0">
                <a:solidFill>
                  <a:srgbClr val="212121"/>
                </a:solidFill>
                <a:effectLst/>
                <a:ea typeface="Calibri" panose="020F0502020204030204" pitchFamily="34" charset="0"/>
                <a:cs typeface="Times New Roman" panose="02020603050405020304" pitchFamily="18" charset="0"/>
              </a:rPr>
              <a:t>, 27–56.</a:t>
            </a:r>
          </a:p>
          <a:p>
            <a:pPr indent="-180340" algn="just">
              <a:lnSpc>
                <a:spcPct val="107000"/>
              </a:lnSpc>
              <a:spcAft>
                <a:spcPts val="800"/>
              </a:spcAft>
            </a:pPr>
            <a:r>
              <a:rPr lang="en-US" sz="1200" dirty="0" err="1">
                <a:solidFill>
                  <a:srgbClr val="212121"/>
                </a:solidFill>
                <a:effectLst/>
                <a:ea typeface="Calibri" panose="020F0502020204030204" pitchFamily="34" charset="0"/>
                <a:cs typeface="Times New Roman" panose="02020603050405020304" pitchFamily="18" charset="0"/>
              </a:rPr>
              <a:t>Vlachou</a:t>
            </a:r>
            <a:r>
              <a:rPr lang="en-US" sz="1200" dirty="0">
                <a:solidFill>
                  <a:srgbClr val="212121"/>
                </a:solidFill>
                <a:effectLst/>
                <a:ea typeface="Calibri" panose="020F0502020204030204" pitchFamily="34" charset="0"/>
                <a:cs typeface="Times New Roman" panose="02020603050405020304" pitchFamily="18" charset="0"/>
              </a:rPr>
              <a:t>, M., </a:t>
            </a:r>
            <a:r>
              <a:rPr lang="en-US" sz="1200" dirty="0" err="1">
                <a:solidFill>
                  <a:srgbClr val="212121"/>
                </a:solidFill>
                <a:effectLst/>
                <a:ea typeface="Calibri" panose="020F0502020204030204" pitchFamily="34" charset="0"/>
                <a:cs typeface="Times New Roman" panose="02020603050405020304" pitchFamily="18" charset="0"/>
              </a:rPr>
              <a:t>Andreou</a:t>
            </a:r>
            <a:r>
              <a:rPr lang="en-US" sz="1200" dirty="0">
                <a:solidFill>
                  <a:srgbClr val="212121"/>
                </a:solidFill>
                <a:effectLst/>
                <a:ea typeface="Calibri" panose="020F0502020204030204" pitchFamily="34" charset="0"/>
                <a:cs typeface="Times New Roman" panose="02020603050405020304" pitchFamily="18" charset="0"/>
              </a:rPr>
              <a:t>, E., </a:t>
            </a:r>
            <a:r>
              <a:rPr lang="en-US" sz="1200" dirty="0" err="1">
                <a:solidFill>
                  <a:srgbClr val="212121"/>
                </a:solidFill>
                <a:effectLst/>
                <a:ea typeface="Calibri" panose="020F0502020204030204" pitchFamily="34" charset="0"/>
                <a:cs typeface="Times New Roman" panose="02020603050405020304" pitchFamily="18" charset="0"/>
              </a:rPr>
              <a:t>Botsoglou</a:t>
            </a:r>
            <a:r>
              <a:rPr lang="en-US" sz="1200" dirty="0">
                <a:solidFill>
                  <a:srgbClr val="212121"/>
                </a:solidFill>
                <a:effectLst/>
                <a:ea typeface="Calibri" panose="020F0502020204030204" pitchFamily="34" charset="0"/>
                <a:cs typeface="Times New Roman" panose="02020603050405020304" pitchFamily="18" charset="0"/>
              </a:rPr>
              <a:t>, K., &amp; </a:t>
            </a:r>
            <a:r>
              <a:rPr lang="en-US" sz="1200" dirty="0" err="1">
                <a:solidFill>
                  <a:srgbClr val="212121"/>
                </a:solidFill>
                <a:effectLst/>
                <a:ea typeface="Calibri" panose="020F0502020204030204" pitchFamily="34" charset="0"/>
                <a:cs typeface="Times New Roman" panose="02020603050405020304" pitchFamily="18" charset="0"/>
              </a:rPr>
              <a:t>Didaskalou</a:t>
            </a:r>
            <a:r>
              <a:rPr lang="en-US" sz="1200" dirty="0">
                <a:solidFill>
                  <a:srgbClr val="212121"/>
                </a:solidFill>
                <a:effectLst/>
                <a:ea typeface="Calibri" panose="020F0502020204030204" pitchFamily="34" charset="0"/>
                <a:cs typeface="Times New Roman" panose="02020603050405020304" pitchFamily="18" charset="0"/>
              </a:rPr>
              <a:t>, E. (2011). Bully/victim problems among preschool children: A review of current research evidence. </a:t>
            </a:r>
            <a:r>
              <a:rPr lang="en-US" sz="1200" i="1" dirty="0">
                <a:solidFill>
                  <a:srgbClr val="212121"/>
                </a:solidFill>
                <a:effectLst/>
                <a:ea typeface="Calibri" panose="020F0502020204030204" pitchFamily="34" charset="0"/>
                <a:cs typeface="Times New Roman" panose="02020603050405020304" pitchFamily="18" charset="0"/>
              </a:rPr>
              <a:t>Educational Psychology Review, 23</a:t>
            </a:r>
            <a:r>
              <a:rPr lang="en-US" sz="1200" dirty="0">
                <a:solidFill>
                  <a:srgbClr val="212121"/>
                </a:solidFill>
                <a:effectLst/>
                <a:ea typeface="Calibri" panose="020F0502020204030204" pitchFamily="34" charset="0"/>
                <a:cs typeface="Times New Roman" panose="02020603050405020304" pitchFamily="18" charset="0"/>
              </a:rPr>
              <a:t>(3), 329–358. https://doi.org/10.1007/s10648-011-9153-z</a:t>
            </a:r>
          </a:p>
          <a:p>
            <a:pPr indent="-180340" algn="just">
              <a:lnSpc>
                <a:spcPct val="107000"/>
              </a:lnSpc>
              <a:spcAft>
                <a:spcPts val="800"/>
              </a:spcAft>
            </a:pPr>
            <a:r>
              <a:rPr lang="en-US" sz="1200" dirty="0">
                <a:effectLst/>
                <a:ea typeface="Calibri" panose="020F0502020204030204" pitchFamily="34" charset="0"/>
                <a:cs typeface="Times New Roman" panose="02020603050405020304" pitchFamily="18" charset="0"/>
              </a:rPr>
              <a:t>UNESCO. (2019). </a:t>
            </a:r>
            <a:r>
              <a:rPr lang="en-US" sz="1200" i="1" dirty="0">
                <a:effectLst/>
                <a:ea typeface="Calibri" panose="020F0502020204030204" pitchFamily="34" charset="0"/>
                <a:cs typeface="Times New Roman" panose="02020603050405020304" pitchFamily="18" charset="0"/>
              </a:rPr>
              <a:t>Behind the numbers: ending school violence and bullying</a:t>
            </a:r>
            <a:r>
              <a:rPr lang="en-US" sz="1200" dirty="0">
                <a:effectLst/>
                <a:ea typeface="Calibri" panose="020F0502020204030204" pitchFamily="34" charset="0"/>
                <a:cs typeface="Times New Roman" panose="02020603050405020304" pitchFamily="18" charset="0"/>
              </a:rPr>
              <a:t>. Available online: </a:t>
            </a:r>
            <a:r>
              <a:rPr lang="en-US" sz="1200" u="sng" dirty="0">
                <a:solidFill>
                  <a:srgbClr val="0563C1"/>
                </a:solidFill>
                <a:effectLst/>
                <a:ea typeface="Calibri" panose="020F0502020204030204" pitchFamily="34" charset="0"/>
                <a:cs typeface="Times New Roman" panose="02020603050405020304" pitchFamily="18" charset="0"/>
                <a:hlinkClick r:id="rId6"/>
              </a:rPr>
              <a:t>https://unesdoc.unesco.org/ark:/48223/pf0000366483</a:t>
            </a:r>
            <a:r>
              <a:rPr lang="en-US" sz="1200" dirty="0">
                <a:effectLst/>
                <a:ea typeface="Calibri" panose="020F0502020204030204" pitchFamily="34" charset="0"/>
                <a:cs typeface="Times New Roman" panose="02020603050405020304" pitchFamily="18" charset="0"/>
              </a:rPr>
              <a:t>  (accessed on 15 June 2024).</a:t>
            </a:r>
            <a:endParaRPr lang="el-GR" sz="1200" dirty="0">
              <a:effectLst/>
              <a:ea typeface="Calibri" panose="020F0502020204030204" pitchFamily="34" charset="0"/>
              <a:cs typeface="Times New Roman" panose="02020603050405020304" pitchFamily="18" charset="0"/>
            </a:endParaRPr>
          </a:p>
          <a:p>
            <a:pPr indent="-180340" algn="just">
              <a:lnSpc>
                <a:spcPct val="107000"/>
              </a:lnSpc>
              <a:spcAft>
                <a:spcPts val="800"/>
              </a:spcAft>
            </a:pP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UNESCO.(2021). </a:t>
            </a:r>
            <a:r>
              <a:rPr kumimoji="0" lang="en-US" sz="1200" b="0" i="1"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Teachers need training and support to prevent and address school bullying</a:t>
            </a: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 Available on: </a:t>
            </a: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hlinkClick r:id="rId7"/>
              </a:rPr>
              <a:t>https://www.unesco.org/en/articles/teachers-need-training-and-support-prevent-and-address-school-bullying</a:t>
            </a:r>
            <a:r>
              <a:rPr kumimoji="0" lang="en-US" sz="1200" b="0" i="0" u="none" strike="noStrike" kern="100" cap="none" spc="0" normalizeH="0" baseline="0" noProof="0" dirty="0">
                <a:ln>
                  <a:noFill/>
                </a:ln>
                <a:solidFill>
                  <a:prstClr val="black"/>
                </a:solidFill>
                <a:effectLst/>
                <a:highlight>
                  <a:srgbClr val="FBFBFB"/>
                </a:highlight>
                <a:uLnTx/>
                <a:uFillTx/>
                <a:ea typeface="Calibri" panose="020F0502020204030204" charset="0"/>
                <a:cs typeface="Calibri" panose="020F0502020204030204" charset="0"/>
              </a:rPr>
              <a:t> . Latest update 20 April 2023</a:t>
            </a:r>
            <a:endParaRPr lang="en-US" sz="1200" dirty="0">
              <a:solidFill>
                <a:srgbClr val="212121"/>
              </a:solidFill>
              <a:effectLst/>
              <a:ea typeface="Calibri" panose="020F0502020204030204" pitchFamily="34" charset="0"/>
              <a:cs typeface="Times New Roman" panose="02020603050405020304" pitchFamily="18" charset="0"/>
            </a:endParaRPr>
          </a:p>
          <a:p>
            <a:pPr indent="-180340" algn="just">
              <a:lnSpc>
                <a:spcPct val="107000"/>
              </a:lnSpc>
              <a:spcAft>
                <a:spcPts val="800"/>
              </a:spcAft>
            </a:pPr>
            <a:r>
              <a:rPr lang="en-US" sz="1200" dirty="0">
                <a:solidFill>
                  <a:srgbClr val="212121"/>
                </a:solidFill>
                <a:effectLst/>
                <a:ea typeface="Calibri" panose="020F0502020204030204" pitchFamily="34" charset="0"/>
                <a:cs typeface="Times New Roman" panose="02020603050405020304" pitchFamily="18" charset="0"/>
              </a:rPr>
              <a:t>Wilde, N. (2024). Bullying: A Group Phenomenon?. In: </a:t>
            </a:r>
            <a:r>
              <a:rPr lang="en-US" sz="1200" dirty="0" err="1">
                <a:solidFill>
                  <a:srgbClr val="212121"/>
                </a:solidFill>
                <a:effectLst/>
                <a:ea typeface="Calibri" panose="020F0502020204030204" pitchFamily="34" charset="0"/>
                <a:cs typeface="Times New Roman" panose="02020603050405020304" pitchFamily="18" charset="0"/>
              </a:rPr>
              <a:t>Böhmer</a:t>
            </a:r>
            <a:r>
              <a:rPr lang="en-US" sz="1200" dirty="0">
                <a:solidFill>
                  <a:srgbClr val="212121"/>
                </a:solidFill>
                <a:effectLst/>
                <a:ea typeface="Calibri" panose="020F0502020204030204" pitchFamily="34" charset="0"/>
                <a:cs typeface="Times New Roman" panose="02020603050405020304" pitchFamily="18" charset="0"/>
              </a:rPr>
              <a:t>, M., </a:t>
            </a:r>
            <a:r>
              <a:rPr lang="en-US" sz="1200" dirty="0" err="1">
                <a:solidFill>
                  <a:srgbClr val="212121"/>
                </a:solidFill>
                <a:effectLst/>
                <a:ea typeface="Calibri" panose="020F0502020204030204" pitchFamily="34" charset="0"/>
                <a:cs typeface="Times New Roman" panose="02020603050405020304" pitchFamily="18" charset="0"/>
              </a:rPr>
              <a:t>Steffgen</a:t>
            </a:r>
            <a:r>
              <a:rPr lang="en-US" sz="1200" dirty="0">
                <a:solidFill>
                  <a:srgbClr val="212121"/>
                </a:solidFill>
                <a:effectLst/>
                <a:ea typeface="Calibri" panose="020F0502020204030204" pitchFamily="34" charset="0"/>
                <a:cs typeface="Times New Roman" panose="02020603050405020304" pitchFamily="18" charset="0"/>
              </a:rPr>
              <a:t>, G. (eds) </a:t>
            </a:r>
            <a:r>
              <a:rPr lang="en-US" sz="1200" i="1" dirty="0">
                <a:solidFill>
                  <a:srgbClr val="212121"/>
                </a:solidFill>
                <a:effectLst/>
                <a:ea typeface="Calibri" panose="020F0502020204030204" pitchFamily="34" charset="0"/>
                <a:cs typeface="Times New Roman" panose="02020603050405020304" pitchFamily="18" charset="0"/>
              </a:rPr>
              <a:t>Bullying in Schools</a:t>
            </a:r>
            <a:r>
              <a:rPr lang="en-US" sz="1200" dirty="0">
                <a:solidFill>
                  <a:srgbClr val="212121"/>
                </a:solidFill>
                <a:effectLst/>
                <a:ea typeface="Calibri" panose="020F0502020204030204" pitchFamily="34" charset="0"/>
                <a:cs typeface="Times New Roman" panose="02020603050405020304" pitchFamily="18" charset="0"/>
              </a:rPr>
              <a:t>. Springer, Wiesbaden. </a:t>
            </a:r>
            <a:r>
              <a:rPr lang="en-US" sz="1200" dirty="0">
                <a:solidFill>
                  <a:srgbClr val="212121"/>
                </a:solidFill>
                <a:effectLst/>
                <a:ea typeface="Calibri" panose="020F0502020204030204" pitchFamily="34" charset="0"/>
                <a:cs typeface="Times New Roman" panose="02020603050405020304" pitchFamily="18" charset="0"/>
                <a:hlinkClick r:id="rId8"/>
              </a:rPr>
              <a:t>https://doi.org/10.1007/978-3-658-43576-9_5</a:t>
            </a:r>
            <a:r>
              <a:rPr lang="en-US" sz="1200" dirty="0">
                <a:solidFill>
                  <a:srgbClr val="212121"/>
                </a:solidFill>
                <a:effectLst/>
                <a:ea typeface="Calibri" panose="020F0502020204030204" pitchFamily="34" charset="0"/>
                <a:cs typeface="Times New Roman" panose="02020603050405020304" pitchFamily="18" charset="0"/>
              </a:rPr>
              <a:t> </a:t>
            </a:r>
          </a:p>
          <a:p>
            <a:pPr indent="-180340" algn="just">
              <a:lnSpc>
                <a:spcPct val="107000"/>
              </a:lnSpc>
              <a:spcAft>
                <a:spcPts val="800"/>
              </a:spcAft>
            </a:pPr>
            <a:r>
              <a:rPr lang="en-US" sz="1200" b="0" i="0" dirty="0">
                <a:solidFill>
                  <a:srgbClr val="212121"/>
                </a:solidFill>
                <a:effectLst/>
              </a:rPr>
              <a:t>Wolke, D., &amp; </a:t>
            </a:r>
            <a:r>
              <a:rPr lang="en-US" sz="1200" b="0" i="0" dirty="0" err="1">
                <a:solidFill>
                  <a:srgbClr val="212121"/>
                </a:solidFill>
                <a:effectLst/>
              </a:rPr>
              <a:t>Lereya</a:t>
            </a:r>
            <a:r>
              <a:rPr lang="en-US" sz="1200" b="0" i="0" dirty="0">
                <a:solidFill>
                  <a:srgbClr val="212121"/>
                </a:solidFill>
                <a:effectLst/>
              </a:rPr>
              <a:t>, S. T. (2015). Long-term effects of bullying. </a:t>
            </a:r>
            <a:r>
              <a:rPr lang="en-US" sz="1200" b="0" i="1" dirty="0">
                <a:solidFill>
                  <a:srgbClr val="212121"/>
                </a:solidFill>
                <a:effectLst/>
              </a:rPr>
              <a:t>Archives of disease in childhood</a:t>
            </a:r>
            <a:r>
              <a:rPr lang="en-US" sz="1200" b="0" i="0" dirty="0">
                <a:solidFill>
                  <a:srgbClr val="212121"/>
                </a:solidFill>
                <a:effectLst/>
              </a:rPr>
              <a:t>, </a:t>
            </a:r>
            <a:r>
              <a:rPr lang="en-US" sz="1200" b="0" i="1" dirty="0">
                <a:solidFill>
                  <a:srgbClr val="212121"/>
                </a:solidFill>
                <a:effectLst/>
              </a:rPr>
              <a:t>100</a:t>
            </a:r>
            <a:r>
              <a:rPr lang="en-US" sz="1200" b="0" i="0" dirty="0">
                <a:solidFill>
                  <a:srgbClr val="212121"/>
                </a:solidFill>
                <a:effectLst/>
              </a:rPr>
              <a:t>(9), 879–885. </a:t>
            </a:r>
            <a:r>
              <a:rPr lang="en-US" sz="1200" b="0" i="0" dirty="0">
                <a:solidFill>
                  <a:srgbClr val="212121"/>
                </a:solidFill>
                <a:effectLst/>
                <a:hlinkClick r:id="rId9"/>
              </a:rPr>
              <a:t>https://doi.org/10.1136/archdischild-2014-306667</a:t>
            </a:r>
            <a:r>
              <a:rPr lang="en-US" sz="1200" b="0" i="0" dirty="0">
                <a:solidFill>
                  <a:srgbClr val="212121"/>
                </a:solidFill>
                <a:effectLst/>
              </a:rPr>
              <a:t> </a:t>
            </a:r>
            <a:endParaRPr lang="en-US" sz="1200" dirty="0">
              <a:solidFill>
                <a:srgbClr val="212121"/>
              </a:solidFill>
              <a:effectLst/>
              <a:ea typeface="Calibri" panose="020F0502020204030204" pitchFamily="34" charset="0"/>
              <a:cs typeface="Times New Roman" panose="02020603050405020304" pitchFamily="18" charset="0"/>
            </a:endParaRPr>
          </a:p>
          <a:p>
            <a:pPr indent="-180340" algn="just">
              <a:lnSpc>
                <a:spcPct val="107000"/>
              </a:lnSpc>
              <a:spcAft>
                <a:spcPts val="800"/>
              </a:spcAft>
            </a:pPr>
            <a:r>
              <a:rPr lang="en-US" sz="1200" dirty="0" err="1">
                <a:effectLst/>
                <a:ea typeface="Calibri" panose="020F0502020204030204" pitchFamily="34" charset="0"/>
                <a:cs typeface="Times New Roman" panose="02020603050405020304" pitchFamily="18" charset="0"/>
              </a:rPr>
              <a:t>Zych</a:t>
            </a:r>
            <a:r>
              <a:rPr lang="en-US" sz="1200" dirty="0">
                <a:effectLst/>
                <a:ea typeface="Calibri" panose="020F0502020204030204" pitchFamily="34" charset="0"/>
                <a:cs typeface="Times New Roman" panose="02020603050405020304" pitchFamily="18" charset="0"/>
              </a:rPr>
              <a:t>, I., Farrington, D. P., &amp; </a:t>
            </a:r>
            <a:r>
              <a:rPr lang="en-US" sz="1200" dirty="0" err="1">
                <a:effectLst/>
                <a:ea typeface="Calibri" panose="020F0502020204030204" pitchFamily="34" charset="0"/>
                <a:cs typeface="Times New Roman" panose="02020603050405020304" pitchFamily="18" charset="0"/>
              </a:rPr>
              <a:t>Ttofi</a:t>
            </a:r>
            <a:r>
              <a:rPr lang="en-US" sz="1200" dirty="0">
                <a:effectLst/>
                <a:ea typeface="Calibri" panose="020F0502020204030204" pitchFamily="34" charset="0"/>
                <a:cs typeface="Times New Roman" panose="02020603050405020304" pitchFamily="18" charset="0"/>
              </a:rPr>
              <a:t>, M. M. (2019). Protective factors against bullying and cyberbullying: A systematic review of meta-analyses. </a:t>
            </a:r>
            <a:r>
              <a:rPr lang="en-US" sz="1200" i="1" dirty="0">
                <a:effectLst/>
                <a:ea typeface="Calibri" panose="020F0502020204030204" pitchFamily="34" charset="0"/>
                <a:cs typeface="Times New Roman" panose="02020603050405020304" pitchFamily="18" charset="0"/>
              </a:rPr>
              <a:t>Aggression and Violent Behavior 45</a:t>
            </a:r>
            <a:r>
              <a:rPr lang="el-GR" sz="1200" i="1" dirty="0">
                <a:effectLst/>
                <a:ea typeface="Calibri" panose="020F0502020204030204" pitchFamily="34" charset="0"/>
                <a:cs typeface="Times New Roman" panose="02020603050405020304" pitchFamily="18" charset="0"/>
              </a:rPr>
              <a:t>,</a:t>
            </a:r>
            <a:r>
              <a:rPr lang="en-US" sz="1200" i="1" dirty="0">
                <a:effectLst/>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4–19. </a:t>
            </a:r>
            <a:r>
              <a:rPr lang="en-US" sz="1200" dirty="0">
                <a:effectLst/>
                <a:ea typeface="Calibri" panose="020F0502020204030204" pitchFamily="34" charset="0"/>
                <a:cs typeface="Times New Roman" panose="02020603050405020304" pitchFamily="18" charset="0"/>
                <a:hlinkClick r:id="rId10"/>
              </a:rPr>
              <a:t>https://doi.org/10.1016/j.avb.2018.06.008</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a:lnSpc>
                <a:spcPct val="107000"/>
              </a:lnSpc>
              <a:spcAft>
                <a:spcPts val="800"/>
              </a:spcAft>
            </a:pPr>
            <a:endParaRPr lang="en-US" sz="1050" i="1" dirty="0">
              <a:highlight>
                <a:srgbClr val="FBFBFB"/>
              </a:highlight>
            </a:endParaRPr>
          </a:p>
          <a:p>
            <a:pPr>
              <a:lnSpc>
                <a:spcPct val="107000"/>
              </a:lnSpc>
              <a:spcAft>
                <a:spcPts val="800"/>
              </a:spcAft>
            </a:pPr>
            <a:endParaRPr lang="en-US" sz="1400" dirty="0">
              <a:highlight>
                <a:srgbClr val="FBFBFB"/>
              </a:highlight>
            </a:endParaRPr>
          </a:p>
        </p:txBody>
      </p:sp>
      <p:sp>
        <p:nvSpPr>
          <p:cNvPr id="6" name="Rectangle 4"/>
          <p:cNvSpPr/>
          <p:nvPr/>
        </p:nvSpPr>
        <p:spPr>
          <a:xfrm>
            <a:off x="8644402" y="6157388"/>
            <a:ext cx="3547598" cy="58704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Εικόνα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94302" y="6290930"/>
            <a:ext cx="1741238" cy="320323"/>
          </a:xfrm>
          <a:prstGeom prst="rect">
            <a:avLst/>
          </a:prstGeom>
          <a:effectLst/>
        </p:spPr>
      </p:pic>
      <p:pic>
        <p:nvPicPr>
          <p:cNvPr id="7" name="Εικόνα 6">
            <a:extLst>
              <a:ext uri="{FF2B5EF4-FFF2-40B4-BE49-F238E27FC236}">
                <a16:creationId xmlns:a16="http://schemas.microsoft.com/office/drawing/2014/main" id="{0BD17B85-F54E-4083-8D0E-DB6CA78BFDBE}"/>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0685440" y="6273362"/>
            <a:ext cx="1400812" cy="392227"/>
          </a:xfrm>
          <a:prstGeom prst="rect">
            <a:avLst/>
          </a:prstGeom>
        </p:spPr>
      </p:pic>
    </p:spTree>
    <p:extLst>
      <p:ext uri="{BB962C8B-B14F-4D97-AF65-F5344CB8AC3E}">
        <p14:creationId xmlns:p14="http://schemas.microsoft.com/office/powerpoint/2010/main" val="257377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254A995-1A39-4610-AB35-B0E869BBFAF3}"/>
              </a:ext>
            </a:extLst>
          </p:cNvPr>
          <p:cNvSpPr txBox="1"/>
          <p:nvPr/>
        </p:nvSpPr>
        <p:spPr>
          <a:xfrm>
            <a:off x="1964617" y="1236860"/>
            <a:ext cx="555337" cy="196045"/>
          </a:xfrm>
          <a:prstGeom prst="rect">
            <a:avLst/>
          </a:prstGeom>
          <a:solidFill>
            <a:srgbClr val="FFFF00"/>
          </a:solidFill>
          <a:ln>
            <a:solidFill>
              <a:srgbClr val="FF0000"/>
            </a:solidFill>
          </a:ln>
        </p:spPr>
        <p:txBody>
          <a:bodyPr wrap="square" rtlCol="0">
            <a:spAutoFit/>
          </a:bodyPr>
          <a:lstStyle/>
          <a:p>
            <a:endParaRPr lang="el-GR" sz="1000" dirty="0"/>
          </a:p>
        </p:txBody>
      </p:sp>
      <p:sp>
        <p:nvSpPr>
          <p:cNvPr id="12" name="TextBox 11">
            <a:extLst>
              <a:ext uri="{FF2B5EF4-FFF2-40B4-BE49-F238E27FC236}">
                <a16:creationId xmlns:a16="http://schemas.microsoft.com/office/drawing/2014/main" id="{84801A01-F01E-4C00-A9E6-C36B77391BB9}"/>
              </a:ext>
            </a:extLst>
          </p:cNvPr>
          <p:cNvSpPr txBox="1"/>
          <p:nvPr/>
        </p:nvSpPr>
        <p:spPr>
          <a:xfrm>
            <a:off x="3606759" y="1219950"/>
            <a:ext cx="892885" cy="208578"/>
          </a:xfrm>
          <a:prstGeom prst="rect">
            <a:avLst/>
          </a:prstGeom>
          <a:solidFill>
            <a:srgbClr val="FFFF00"/>
          </a:solidFill>
          <a:ln>
            <a:solidFill>
              <a:srgbClr val="FF0000"/>
            </a:solidFill>
          </a:ln>
        </p:spPr>
        <p:txBody>
          <a:bodyPr wrap="square" rtlCol="0">
            <a:spAutoFit/>
          </a:bodyPr>
          <a:lstStyle/>
          <a:p>
            <a:endParaRPr lang="el-GR" sz="1000" dirty="0"/>
          </a:p>
        </p:txBody>
      </p:sp>
      <p:sp>
        <p:nvSpPr>
          <p:cNvPr id="11" name="TextBox 10">
            <a:extLst>
              <a:ext uri="{FF2B5EF4-FFF2-40B4-BE49-F238E27FC236}">
                <a16:creationId xmlns:a16="http://schemas.microsoft.com/office/drawing/2014/main" id="{0739B2D3-B352-4590-8A90-CF8809872859}"/>
              </a:ext>
            </a:extLst>
          </p:cNvPr>
          <p:cNvSpPr txBox="1"/>
          <p:nvPr/>
        </p:nvSpPr>
        <p:spPr>
          <a:xfrm>
            <a:off x="1282497" y="1680516"/>
            <a:ext cx="1753495" cy="238699"/>
          </a:xfrm>
          <a:prstGeom prst="rect">
            <a:avLst/>
          </a:prstGeom>
          <a:solidFill>
            <a:srgbClr val="FFFF00"/>
          </a:solidFill>
          <a:ln>
            <a:solidFill>
              <a:srgbClr val="FF0000"/>
            </a:solidFill>
          </a:ln>
        </p:spPr>
        <p:txBody>
          <a:bodyPr wrap="square" rtlCol="0">
            <a:spAutoFit/>
          </a:bodyPr>
          <a:lstStyle/>
          <a:p>
            <a:endParaRPr lang="el-GR" sz="1000" dirty="0"/>
          </a:p>
        </p:txBody>
      </p:sp>
      <p:grpSp>
        <p:nvGrpSpPr>
          <p:cNvPr id="2" name="Ομάδα 1"/>
          <p:cNvGrpSpPr/>
          <p:nvPr/>
        </p:nvGrpSpPr>
        <p:grpSpPr>
          <a:xfrm>
            <a:off x="302153" y="293192"/>
            <a:ext cx="4860715" cy="408320"/>
            <a:chOff x="537761" y="1307298"/>
            <a:chExt cx="4860715" cy="408320"/>
          </a:xfrm>
        </p:grpSpPr>
        <p:sp>
          <p:nvSpPr>
            <p:cNvPr id="4" name="Rectangle 3"/>
            <p:cNvSpPr/>
            <p:nvPr/>
          </p:nvSpPr>
          <p:spPr>
            <a:xfrm>
              <a:off x="537761" y="1307298"/>
              <a:ext cx="4860715" cy="408320"/>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 name="TextBox 5"/>
            <p:cNvSpPr txBox="1"/>
            <p:nvPr/>
          </p:nvSpPr>
          <p:spPr>
            <a:xfrm>
              <a:off x="1617977" y="1307298"/>
              <a:ext cx="3645550" cy="400110"/>
            </a:xfrm>
            <a:prstGeom prst="rect">
              <a:avLst/>
            </a:prstGeom>
            <a:noFill/>
          </p:spPr>
          <p:txBody>
            <a:bodyPr wrap="none" rtlCol="0">
              <a:spAutoFit/>
            </a:bodyPr>
            <a:lstStyle/>
            <a:p>
              <a:pPr algn="ctr"/>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Γ. Μελέτες Περίπτωσης</a:t>
              </a:r>
              <a:endParaRPr lang="id-ID"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pSp>
      <p:pic>
        <p:nvPicPr>
          <p:cNvPr id="3" name="Θέση εικόνας 2"/>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a:fillRect/>
          </a:stretch>
        </p:blipFill>
        <p:spPr>
          <a:xfrm>
            <a:off x="6004034" y="0"/>
            <a:ext cx="6187966" cy="6858000"/>
          </a:xfrm>
        </p:spPr>
      </p:pic>
      <p:sp>
        <p:nvSpPr>
          <p:cNvPr id="13"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sp>
        <p:nvSpPr>
          <p:cNvPr id="16" name="TextBox 15">
            <a:extLst>
              <a:ext uri="{FF2B5EF4-FFF2-40B4-BE49-F238E27FC236}">
                <a16:creationId xmlns:a16="http://schemas.microsoft.com/office/drawing/2014/main" id="{FFDE7439-29FB-4CAC-AB23-AD7F062A58B5}"/>
              </a:ext>
            </a:extLst>
          </p:cNvPr>
          <p:cNvSpPr txBox="1"/>
          <p:nvPr/>
        </p:nvSpPr>
        <p:spPr>
          <a:xfrm>
            <a:off x="1855762" y="2185677"/>
            <a:ext cx="2985179" cy="238699"/>
          </a:xfrm>
          <a:prstGeom prst="rect">
            <a:avLst/>
          </a:prstGeom>
          <a:noFill/>
          <a:ln>
            <a:solidFill>
              <a:srgbClr val="FF0000"/>
            </a:solidFill>
          </a:ln>
        </p:spPr>
        <p:txBody>
          <a:bodyPr wrap="square" rtlCol="0">
            <a:spAutoFit/>
          </a:bodyPr>
          <a:lstStyle/>
          <a:p>
            <a:endParaRPr lang="el-GR" sz="1000" dirty="0"/>
          </a:p>
        </p:txBody>
      </p:sp>
      <p:sp>
        <p:nvSpPr>
          <p:cNvPr id="17" name="TextBox 16">
            <a:extLst>
              <a:ext uri="{FF2B5EF4-FFF2-40B4-BE49-F238E27FC236}">
                <a16:creationId xmlns:a16="http://schemas.microsoft.com/office/drawing/2014/main" id="{A831BE31-E2EE-4B65-8C3F-5EDAE8DB8997}"/>
              </a:ext>
            </a:extLst>
          </p:cNvPr>
          <p:cNvSpPr txBox="1"/>
          <p:nvPr/>
        </p:nvSpPr>
        <p:spPr>
          <a:xfrm>
            <a:off x="646912" y="2677221"/>
            <a:ext cx="1042039" cy="223119"/>
          </a:xfrm>
          <a:prstGeom prst="rect">
            <a:avLst/>
          </a:prstGeom>
          <a:noFill/>
          <a:ln>
            <a:solidFill>
              <a:srgbClr val="FF0000"/>
            </a:solidFill>
          </a:ln>
        </p:spPr>
        <p:txBody>
          <a:bodyPr wrap="square" rtlCol="0">
            <a:spAutoFit/>
          </a:bodyPr>
          <a:lstStyle/>
          <a:p>
            <a:endParaRPr lang="el-GR" sz="1000" dirty="0"/>
          </a:p>
        </p:txBody>
      </p:sp>
      <p:sp>
        <p:nvSpPr>
          <p:cNvPr id="18" name="TextBox 17">
            <a:extLst>
              <a:ext uri="{FF2B5EF4-FFF2-40B4-BE49-F238E27FC236}">
                <a16:creationId xmlns:a16="http://schemas.microsoft.com/office/drawing/2014/main" id="{919EF9E6-96A4-4B44-8F97-E2C95687B34B}"/>
              </a:ext>
            </a:extLst>
          </p:cNvPr>
          <p:cNvSpPr txBox="1"/>
          <p:nvPr/>
        </p:nvSpPr>
        <p:spPr>
          <a:xfrm>
            <a:off x="144837" y="2938474"/>
            <a:ext cx="3373250" cy="249237"/>
          </a:xfrm>
          <a:prstGeom prst="rect">
            <a:avLst/>
          </a:prstGeom>
          <a:noFill/>
          <a:ln>
            <a:solidFill>
              <a:srgbClr val="FF0000"/>
            </a:solidFill>
          </a:ln>
        </p:spPr>
        <p:txBody>
          <a:bodyPr wrap="square" rtlCol="0">
            <a:spAutoFit/>
          </a:bodyPr>
          <a:lstStyle/>
          <a:p>
            <a:endParaRPr lang="el-GR" sz="1000" dirty="0"/>
          </a:p>
        </p:txBody>
      </p:sp>
      <p:sp>
        <p:nvSpPr>
          <p:cNvPr id="19" name="TextBox 18">
            <a:extLst>
              <a:ext uri="{FF2B5EF4-FFF2-40B4-BE49-F238E27FC236}">
                <a16:creationId xmlns:a16="http://schemas.microsoft.com/office/drawing/2014/main" id="{88CA1177-AAD7-497D-85E1-10D8D1563745}"/>
              </a:ext>
            </a:extLst>
          </p:cNvPr>
          <p:cNvSpPr txBox="1"/>
          <p:nvPr/>
        </p:nvSpPr>
        <p:spPr>
          <a:xfrm>
            <a:off x="4840942" y="2947560"/>
            <a:ext cx="851556" cy="207037"/>
          </a:xfrm>
          <a:prstGeom prst="rect">
            <a:avLst/>
          </a:prstGeom>
          <a:noFill/>
          <a:ln>
            <a:solidFill>
              <a:srgbClr val="FF0000"/>
            </a:solidFill>
          </a:ln>
        </p:spPr>
        <p:txBody>
          <a:bodyPr wrap="square" rtlCol="0">
            <a:spAutoFit/>
          </a:bodyPr>
          <a:lstStyle/>
          <a:p>
            <a:endParaRPr lang="el-GR" sz="1000" dirty="0"/>
          </a:p>
        </p:txBody>
      </p:sp>
      <p:sp>
        <p:nvSpPr>
          <p:cNvPr id="20" name="TextBox 19">
            <a:extLst>
              <a:ext uri="{FF2B5EF4-FFF2-40B4-BE49-F238E27FC236}">
                <a16:creationId xmlns:a16="http://schemas.microsoft.com/office/drawing/2014/main" id="{D6EAFD55-80C0-48D2-AF73-CC7E7FA6EE81}"/>
              </a:ext>
            </a:extLst>
          </p:cNvPr>
          <p:cNvSpPr txBox="1"/>
          <p:nvPr/>
        </p:nvSpPr>
        <p:spPr>
          <a:xfrm>
            <a:off x="3281083" y="3221963"/>
            <a:ext cx="2437122" cy="207037"/>
          </a:xfrm>
          <a:prstGeom prst="rect">
            <a:avLst/>
          </a:prstGeom>
          <a:noFill/>
          <a:ln>
            <a:solidFill>
              <a:srgbClr val="FF0000"/>
            </a:solidFill>
          </a:ln>
        </p:spPr>
        <p:txBody>
          <a:bodyPr wrap="square" rtlCol="0">
            <a:spAutoFit/>
          </a:bodyPr>
          <a:lstStyle/>
          <a:p>
            <a:endParaRPr lang="el-GR" sz="1000" dirty="0"/>
          </a:p>
        </p:txBody>
      </p:sp>
      <p:sp>
        <p:nvSpPr>
          <p:cNvPr id="21" name="TextBox 20">
            <a:extLst>
              <a:ext uri="{FF2B5EF4-FFF2-40B4-BE49-F238E27FC236}">
                <a16:creationId xmlns:a16="http://schemas.microsoft.com/office/drawing/2014/main" id="{BD98CDB8-2687-4E14-A138-6882B66E58D8}"/>
              </a:ext>
            </a:extLst>
          </p:cNvPr>
          <p:cNvSpPr txBox="1"/>
          <p:nvPr/>
        </p:nvSpPr>
        <p:spPr>
          <a:xfrm>
            <a:off x="102267" y="4174925"/>
            <a:ext cx="2974420" cy="241027"/>
          </a:xfrm>
          <a:prstGeom prst="rect">
            <a:avLst/>
          </a:prstGeom>
          <a:noFill/>
          <a:ln>
            <a:solidFill>
              <a:srgbClr val="FF0000"/>
            </a:solidFill>
          </a:ln>
        </p:spPr>
        <p:txBody>
          <a:bodyPr wrap="square" rtlCol="0">
            <a:spAutoFit/>
          </a:bodyPr>
          <a:lstStyle/>
          <a:p>
            <a:endParaRPr lang="el-GR" sz="1000" dirty="0"/>
          </a:p>
        </p:txBody>
      </p:sp>
      <p:sp>
        <p:nvSpPr>
          <p:cNvPr id="22" name="TextBox 21">
            <a:extLst>
              <a:ext uri="{FF2B5EF4-FFF2-40B4-BE49-F238E27FC236}">
                <a16:creationId xmlns:a16="http://schemas.microsoft.com/office/drawing/2014/main" id="{C88C11B1-96E8-45D5-9EA1-12DDBF5D827A}"/>
              </a:ext>
            </a:extLst>
          </p:cNvPr>
          <p:cNvSpPr txBox="1"/>
          <p:nvPr/>
        </p:nvSpPr>
        <p:spPr>
          <a:xfrm>
            <a:off x="4540449" y="4176088"/>
            <a:ext cx="1177577" cy="239864"/>
          </a:xfrm>
          <a:prstGeom prst="rect">
            <a:avLst/>
          </a:prstGeom>
          <a:noFill/>
          <a:ln>
            <a:solidFill>
              <a:srgbClr val="FF0000"/>
            </a:solidFill>
          </a:ln>
        </p:spPr>
        <p:txBody>
          <a:bodyPr wrap="square" rtlCol="0">
            <a:spAutoFit/>
          </a:bodyPr>
          <a:lstStyle/>
          <a:p>
            <a:endParaRPr lang="el-GR" sz="1000" dirty="0"/>
          </a:p>
        </p:txBody>
      </p:sp>
      <p:sp>
        <p:nvSpPr>
          <p:cNvPr id="23" name="TextBox 22">
            <a:extLst>
              <a:ext uri="{FF2B5EF4-FFF2-40B4-BE49-F238E27FC236}">
                <a16:creationId xmlns:a16="http://schemas.microsoft.com/office/drawing/2014/main" id="{0E67BAC8-3A9E-4531-AA46-8B4A03B55AB1}"/>
              </a:ext>
            </a:extLst>
          </p:cNvPr>
          <p:cNvSpPr txBox="1"/>
          <p:nvPr/>
        </p:nvSpPr>
        <p:spPr>
          <a:xfrm>
            <a:off x="398980" y="4430616"/>
            <a:ext cx="2774526" cy="253245"/>
          </a:xfrm>
          <a:prstGeom prst="rect">
            <a:avLst/>
          </a:prstGeom>
          <a:noFill/>
          <a:ln>
            <a:solidFill>
              <a:srgbClr val="FF0000"/>
            </a:solidFill>
          </a:ln>
        </p:spPr>
        <p:txBody>
          <a:bodyPr wrap="square" rtlCol="0">
            <a:spAutoFit/>
          </a:bodyPr>
          <a:lstStyle/>
          <a:p>
            <a:endParaRPr lang="el-GR" sz="1000" dirty="0"/>
          </a:p>
        </p:txBody>
      </p:sp>
      <p:sp>
        <p:nvSpPr>
          <p:cNvPr id="5" name="Rectangle 4"/>
          <p:cNvSpPr/>
          <p:nvPr/>
        </p:nvSpPr>
        <p:spPr>
          <a:xfrm>
            <a:off x="119130" y="1110908"/>
            <a:ext cx="5573367" cy="4149469"/>
          </a:xfrm>
          <a:prstGeom prst="rect">
            <a:avLst/>
          </a:prstGeom>
        </p:spPr>
        <p:txBody>
          <a:bodyPr wrap="square">
            <a:spAutoFit/>
          </a:bodyPr>
          <a:lstStyle/>
          <a:p>
            <a:pPr algn="just">
              <a:lnSpc>
                <a:spcPct val="150000"/>
              </a:lnSpc>
            </a:pPr>
            <a:r>
              <a:rPr lang="el-GR" sz="1100" i="0" dirty="0">
                <a:effectLst/>
                <a:ea typeface="Lato" panose="020F0502020204030203" pitchFamily="34" charset="0"/>
                <a:cs typeface="Lato" panose="020F0502020204030203" pitchFamily="34" charset="0"/>
              </a:rPr>
              <a:t>Η 14 </a:t>
            </a:r>
            <a:r>
              <a:rPr lang="el-GR" sz="1100" i="0" dirty="0" err="1">
                <a:effectLst/>
                <a:ea typeface="Lato" panose="020F0502020204030203" pitchFamily="34" charset="0"/>
                <a:cs typeface="Lato" panose="020F0502020204030203" pitchFamily="34" charset="0"/>
              </a:rPr>
              <a:t>χρονη</a:t>
            </a:r>
            <a:r>
              <a:rPr lang="el-GR" sz="1100" i="0" dirty="0">
                <a:effectLst/>
                <a:ea typeface="Lato" panose="020F0502020204030203" pitchFamily="34" charset="0"/>
                <a:cs typeface="Lato" panose="020F0502020204030203" pitchFamily="34" charset="0"/>
              </a:rPr>
              <a:t> Πηνελόπη, είναι ένα κορίτσι με καταγωγή από τις Φιλιππίνες, είναι μαθήτρια της Γ’ Γυμνασίου σε ένα σχολείο σε προάστιο της Αττικής. Στη Β’ τάξη είχε τον μεγαλύτερο βαθμό σε όλο το σχολείο και έτσι ήταν σημαιοφόρος στη φετινή παρέλαση της 28ης Οκτωβρίου και στην παρέλαση της 25ης Μαρτίου.  Λίγο πριν το κλείσιμο των σχολείων για τις διακοπές των Χριστουγέννων, η Πηνελόπη ξεκίνησε να παραπονιέται για πόνους στην κοιλιά, κράμπες στα πόδια και είχε κακή διάθεση. Οι γονείς της απευθύνθηκαν σε γιατρό, η οποία δεν βρήκε κάποια παθολογική αιτία και το απέδωσε στην πίεση, λόγω διαβάσματος. Κατά τη διάρκεια των διακοπών η Πηνελόπη δεν έκανε παράπονα υγείας, όμως εξακολουθούσε να μην έχει καλή διάθεση. Το διάστημα που ακολούθησε την επιστροφή στο σχολείο επανήλθαν τα παράπονα υγείας. Το τελευταίο όμως διάστημα, η Πηνελόπη ξεκίνησε να κάνει συχνές απουσίες ή να προσέρχεται στο γραφείο της διευθύντριας ζητώντας να αποχωρήσει από το σχολείο, γιατί έχει πονοκέφαλο, ενώ και η επίδοσή της στα μαθήματα έχει μεγάλη πτώση και η εμφάνισή της είναι ολοένα και πιο ατημέλητη. Στο διάλειμμα συνήθως περιφέρεται μόνη της γύρω από τα γραφεία των εκπαιδευτικών. </a:t>
            </a:r>
          </a:p>
          <a:p>
            <a:pPr algn="just">
              <a:lnSpc>
                <a:spcPct val="150000"/>
              </a:lnSpc>
            </a:pPr>
            <a:endParaRPr lang="el-GR" sz="1100" dirty="0">
              <a:ea typeface="Lato" panose="020F0502020204030203" pitchFamily="34" charset="0"/>
              <a:cs typeface="Lato" panose="020F0502020204030203" pitchFamily="34" charset="0"/>
            </a:endParaRPr>
          </a:p>
          <a:p>
            <a:pPr algn="just">
              <a:lnSpc>
                <a:spcPct val="150000"/>
              </a:lnSpc>
            </a:pPr>
            <a:r>
              <a:rPr lang="en-US" sz="1200" i="1" dirty="0">
                <a:ea typeface="Lato" panose="020F0502020204030203" pitchFamily="34" charset="0"/>
                <a:cs typeface="Lato" panose="020F0502020204030203" pitchFamily="34" charset="0"/>
              </a:rPr>
              <a:t>[</a:t>
            </a:r>
            <a:r>
              <a:rPr lang="el-GR" sz="1200" i="1" dirty="0">
                <a:ea typeface="Lato" panose="020F0502020204030203" pitchFamily="34" charset="0"/>
                <a:cs typeface="Lato" panose="020F0502020204030203" pitchFamily="34" charset="0"/>
              </a:rPr>
              <a:t>Η ιστορία δεν αποτελεί πραγματικό γεγονός]</a:t>
            </a:r>
            <a:endParaRPr lang="id-ID" sz="1200" i="1" dirty="0">
              <a:ea typeface="Lato" panose="020F0502020204030203" pitchFamily="34" charset="0"/>
              <a:cs typeface="Lato" panose="020F0502020204030203" pitchFamily="34" charset="0"/>
            </a:endParaRPr>
          </a:p>
        </p:txBody>
      </p:sp>
      <p:pic>
        <p:nvPicPr>
          <p:cNvPr id="26" name="Εικόνα 2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07730" y="5961398"/>
            <a:ext cx="1425895" cy="399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P spid="11"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1125E503-00C6-4276-956D-0DD6D28DDF61}"/>
              </a:ext>
            </a:extLst>
          </p:cNvPr>
          <p:cNvSpPr/>
          <p:nvPr/>
        </p:nvSpPr>
        <p:spPr>
          <a:xfrm>
            <a:off x="2280356" y="1828799"/>
            <a:ext cx="1580444" cy="1332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8611ED2A-2190-F2E9-6399-58F67A0E5CFA}"/>
              </a:ext>
            </a:extLst>
          </p:cNvPr>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7" name="Εικόνα 6">
            <a:extLst>
              <a:ext uri="{FF2B5EF4-FFF2-40B4-BE49-F238E27FC236}">
                <a16:creationId xmlns:a16="http://schemas.microsoft.com/office/drawing/2014/main" id="{7A176DFD-CEF4-A1D5-BBCF-BF102A6C8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35" y="455016"/>
            <a:ext cx="2574165" cy="681696"/>
          </a:xfrm>
          <a:prstGeom prst="rect">
            <a:avLst/>
          </a:prstGeom>
          <a:effectLst/>
        </p:spPr>
      </p:pic>
      <p:pic>
        <p:nvPicPr>
          <p:cNvPr id="9" name="Εικόνα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66082" y="2499120"/>
            <a:ext cx="2333693" cy="653433"/>
          </a:xfrm>
          <a:prstGeom prst="rect">
            <a:avLst/>
          </a:prstGeom>
        </p:spPr>
      </p:pic>
      <p:sp>
        <p:nvSpPr>
          <p:cNvPr id="10" name="TextBox 9">
            <a:extLst>
              <a:ext uri="{FF2B5EF4-FFF2-40B4-BE49-F238E27FC236}">
                <a16:creationId xmlns:a16="http://schemas.microsoft.com/office/drawing/2014/main" id="{EC0CF421-1670-6163-A00C-C713E81E5548}"/>
              </a:ext>
            </a:extLst>
          </p:cNvPr>
          <p:cNvSpPr txBox="1"/>
          <p:nvPr/>
        </p:nvSpPr>
        <p:spPr>
          <a:xfrm>
            <a:off x="164400" y="3476096"/>
            <a:ext cx="6043214" cy="1015663"/>
          </a:xfrm>
          <a:prstGeom prst="rect">
            <a:avLst/>
          </a:prstGeom>
          <a:noFill/>
        </p:spPr>
        <p:txBody>
          <a:bodyPr wrap="square" rtlCol="0">
            <a:spAutoFit/>
          </a:bodyPr>
          <a:lstStyle/>
          <a:p>
            <a:pPr algn="ctr"/>
            <a:r>
              <a:rPr lang="el-GR" sz="2000" b="1" dirty="0">
                <a:latin typeface="Arial Black" panose="020B0A04020102020204" pitchFamily="34" charset="0"/>
                <a:ea typeface="Lato" panose="020F0502020204030203" pitchFamily="34" charset="0"/>
                <a:cs typeface="Lato" panose="020F0502020204030203" pitchFamily="34" charset="0"/>
              </a:rPr>
              <a:t>Επιμόρφωση για την </a:t>
            </a:r>
          </a:p>
          <a:p>
            <a:pPr algn="ctr"/>
            <a:r>
              <a:rPr lang="el-GR" sz="20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000" b="1" dirty="0">
                <a:latin typeface="Arial Black" panose="020B0A04020102020204" pitchFamily="34" charset="0"/>
                <a:ea typeface="Lato" panose="020F0502020204030203" pitchFamily="34" charset="0"/>
                <a:cs typeface="Lato" panose="020F0502020204030203" pitchFamily="34" charset="0"/>
              </a:rPr>
              <a:t> Βία και τον Εκφοβισμό (Ε.ΒΙ.Ε.)</a:t>
            </a:r>
            <a:endParaRPr lang="id-ID" sz="2000" b="1" dirty="0">
              <a:latin typeface="Arial Black" panose="020B0A04020102020204"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BB40C897-DAE8-E483-AEBA-B94D118CA0EB}"/>
              </a:ext>
            </a:extLst>
          </p:cNvPr>
          <p:cNvSpPr txBox="1"/>
          <p:nvPr/>
        </p:nvSpPr>
        <p:spPr>
          <a:xfrm>
            <a:off x="7198361" y="795864"/>
            <a:ext cx="4094480" cy="400110"/>
          </a:xfrm>
          <a:prstGeom prst="rect">
            <a:avLst/>
          </a:prstGeom>
          <a:solidFill>
            <a:schemeClr val="accent1">
              <a:lumMod val="40000"/>
              <a:lumOff val="60000"/>
            </a:schemeClr>
          </a:solidFill>
          <a:ln>
            <a:noFill/>
          </a:ln>
        </p:spPr>
        <p:txBody>
          <a:bodyPr wrap="square" rtlCol="0">
            <a:spAutoFit/>
          </a:bodyPr>
          <a:lstStyle/>
          <a:p>
            <a:pPr algn="ctr"/>
            <a:r>
              <a:rPr lang="el-GR" sz="2000" b="1" dirty="0"/>
              <a:t>Εκπόνηση Επιμορφωτικού  Υλικού</a:t>
            </a:r>
          </a:p>
        </p:txBody>
      </p:sp>
      <p:sp>
        <p:nvSpPr>
          <p:cNvPr id="12" name="TextBox 11">
            <a:extLst>
              <a:ext uri="{FF2B5EF4-FFF2-40B4-BE49-F238E27FC236}">
                <a16:creationId xmlns:a16="http://schemas.microsoft.com/office/drawing/2014/main" id="{186CD0F0-E736-AE17-AC68-FAF4AACC9E48}"/>
              </a:ext>
            </a:extLst>
          </p:cNvPr>
          <p:cNvSpPr txBox="1"/>
          <p:nvPr/>
        </p:nvSpPr>
        <p:spPr>
          <a:xfrm>
            <a:off x="6207614" y="1348509"/>
            <a:ext cx="2955636" cy="4431983"/>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Σύμβουλοι ΙΕΠ</a:t>
            </a:r>
          </a:p>
          <a:p>
            <a:pPr algn="ctr"/>
            <a:endParaRPr lang="el-GR" sz="12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Αφεντουλίδου</a:t>
            </a:r>
            <a:r>
              <a:rPr lang="el-GR" b="1" dirty="0">
                <a:solidFill>
                  <a:srgbClr val="000000"/>
                </a:solidFill>
                <a:latin typeface="Calibri" panose="020F0502020204030204" pitchFamily="34" charset="0"/>
                <a:cs typeface="Times New Roman" panose="02020603050405020304" pitchFamily="18" charset="0"/>
              </a:rPr>
              <a:t> Άννα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Βούρβουλη</a:t>
            </a:r>
            <a:r>
              <a:rPr lang="el-GR" b="1" dirty="0">
                <a:solidFill>
                  <a:srgbClr val="000000"/>
                </a:solidFill>
                <a:latin typeface="Calibri" panose="020F0502020204030204" pitchFamily="34" charset="0"/>
                <a:cs typeface="Times New Roman" panose="02020603050405020304" pitchFamily="18" charset="0"/>
              </a:rPr>
              <a:t> Σταυρούλα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Γελαστοπούλου</a:t>
            </a:r>
            <a:r>
              <a:rPr lang="el-GR" b="1" dirty="0">
                <a:solidFill>
                  <a:srgbClr val="000000"/>
                </a:solidFill>
                <a:latin typeface="Calibri" panose="020F0502020204030204" pitchFamily="34" charset="0"/>
                <a:cs typeface="Times New Roman" panose="02020603050405020304" pitchFamily="18" charset="0"/>
              </a:rPr>
              <a:t> Μαρία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Καλογηράτου</a:t>
            </a:r>
            <a:r>
              <a:rPr lang="el-GR" b="1" dirty="0">
                <a:solidFill>
                  <a:srgbClr val="000000"/>
                </a:solidFill>
                <a:latin typeface="Calibri" panose="020F0502020204030204" pitchFamily="34" charset="0"/>
                <a:cs typeface="Times New Roman" panose="02020603050405020304" pitchFamily="18" charset="0"/>
              </a:rPr>
              <a:t> Ευαγγελία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Καραγιάννη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Κλημεντιώτη</a:t>
            </a:r>
            <a:r>
              <a:rPr lang="el-GR" b="1" dirty="0">
                <a:solidFill>
                  <a:srgbClr val="000000"/>
                </a:solidFill>
                <a:latin typeface="Calibri" panose="020F0502020204030204" pitchFamily="34" charset="0"/>
                <a:cs typeface="Times New Roman" panose="02020603050405020304" pitchFamily="18" charset="0"/>
              </a:rPr>
              <a:t> Χριστίνα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Μίνη</a:t>
            </a:r>
            <a:r>
              <a:rPr lang="el-GR" b="1" dirty="0">
                <a:solidFill>
                  <a:srgbClr val="000000"/>
                </a:solidFill>
                <a:latin typeface="Calibri" panose="020F0502020204030204" pitchFamily="34" charset="0"/>
                <a:cs typeface="Times New Roman" panose="02020603050405020304" pitchFamily="18" charset="0"/>
              </a:rPr>
              <a:t> </a:t>
            </a:r>
            <a:r>
              <a:rPr lang="el-GR" b="1" dirty="0" err="1">
                <a:solidFill>
                  <a:srgbClr val="000000"/>
                </a:solidFill>
                <a:latin typeface="Calibri" panose="020F0502020204030204" pitchFamily="34" charset="0"/>
                <a:cs typeface="Times New Roman" panose="02020603050405020304" pitchFamily="18" charset="0"/>
              </a:rPr>
              <a:t>Πάμελα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Νίκα Μαρία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Παπαγεωργίου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Πήλιουρας</a:t>
            </a:r>
            <a:r>
              <a:rPr lang="el-GR" b="1" dirty="0">
                <a:solidFill>
                  <a:srgbClr val="000000"/>
                </a:solidFill>
                <a:latin typeface="Calibri" panose="020F0502020204030204" pitchFamily="34" charset="0"/>
                <a:cs typeface="Times New Roman" panose="02020603050405020304" pitchFamily="18" charset="0"/>
              </a:rPr>
              <a:t> Παναγιώτης</a:t>
            </a:r>
          </a:p>
          <a:p>
            <a:pPr marL="285750" indent="-285750">
              <a:buFont typeface="Arial" panose="020B0604020202020204" pitchFamily="34" charset="0"/>
              <a:buChar char="•"/>
            </a:pPr>
            <a:r>
              <a:rPr lang="el-GR" b="1" dirty="0" err="1" smtClean="0">
                <a:solidFill>
                  <a:srgbClr val="000000"/>
                </a:solidFill>
                <a:latin typeface="Calibri" panose="020F0502020204030204" pitchFamily="34" charset="0"/>
                <a:cs typeface="Times New Roman" panose="02020603050405020304" pitchFamily="18" charset="0"/>
              </a:rPr>
              <a:t>Συκά</a:t>
            </a:r>
            <a:r>
              <a:rPr lang="el-GR" b="1" dirty="0" smtClean="0">
                <a:solidFill>
                  <a:srgbClr val="000000"/>
                </a:solidFill>
                <a:latin typeface="Calibri" panose="020F0502020204030204" pitchFamily="34" charset="0"/>
                <a:cs typeface="Times New Roman" panose="02020603050405020304" pitchFamily="18" charset="0"/>
              </a:rPr>
              <a:t> </a:t>
            </a:r>
            <a:r>
              <a:rPr lang="el-GR" b="1" dirty="0">
                <a:solidFill>
                  <a:srgbClr val="000000"/>
                </a:solidFill>
                <a:latin typeface="Calibri" panose="020F0502020204030204" pitchFamily="34" charset="0"/>
                <a:cs typeface="Times New Roman" panose="02020603050405020304" pitchFamily="18" charset="0"/>
              </a:rPr>
              <a:t>Χριστίνα-</a:t>
            </a:r>
            <a:r>
              <a:rPr lang="el-GR" b="1" dirty="0" err="1">
                <a:solidFill>
                  <a:srgbClr val="000000"/>
                </a:solidFill>
                <a:latin typeface="Calibri" panose="020F0502020204030204" pitchFamily="34" charset="0"/>
                <a:cs typeface="Times New Roman" panose="02020603050405020304" pitchFamily="18" charset="0"/>
              </a:rPr>
              <a:t>Ερριέττα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Χαραλαμπίδου Παυλίνα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Χαντζούλη</a:t>
            </a:r>
            <a:r>
              <a:rPr lang="el-GR" b="1" dirty="0">
                <a:solidFill>
                  <a:srgbClr val="000000"/>
                </a:solidFill>
                <a:latin typeface="Calibri" panose="020F0502020204030204" pitchFamily="34" charset="0"/>
                <a:cs typeface="Times New Roman" panose="02020603050405020304" pitchFamily="18" charset="0"/>
              </a:rPr>
              <a:t> Ελένη</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Χριστοδούλου Νικόλαος </a:t>
            </a:r>
          </a:p>
        </p:txBody>
      </p:sp>
      <p:sp>
        <p:nvSpPr>
          <p:cNvPr id="13" name="TextBox 12">
            <a:extLst>
              <a:ext uri="{FF2B5EF4-FFF2-40B4-BE49-F238E27FC236}">
                <a16:creationId xmlns:a16="http://schemas.microsoft.com/office/drawing/2014/main" id="{9D2F4EAA-ACC6-39AE-BACE-4C3ABCD3F8B9}"/>
              </a:ext>
            </a:extLst>
          </p:cNvPr>
          <p:cNvSpPr txBox="1"/>
          <p:nvPr/>
        </p:nvSpPr>
        <p:spPr>
          <a:xfrm>
            <a:off x="9231746" y="1348509"/>
            <a:ext cx="2865296" cy="1754326"/>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Στελέχη Υ.ΠΑΙ.Θ.Α.</a:t>
            </a:r>
          </a:p>
          <a:p>
            <a:pPr algn="ctr"/>
            <a:endParaRPr lang="el-GR" sz="18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Μαρούδας Ηλίας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Νικολόπουλος Βασίλειος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Ρέντζη</a:t>
            </a: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Αργυρώ</a:t>
            </a:r>
            <a:endParaRPr lang="el-GR" sz="1800" dirty="0">
              <a:effectLst/>
              <a:latin typeface="Times New Roman" panose="02020603050405020304" pitchFamily="18" charset="0"/>
              <a:ea typeface="Times New Roman" panose="02020603050405020304" pitchFamily="18" charset="0"/>
            </a:endParaRPr>
          </a:p>
          <a:p>
            <a:pPr algn="ctr"/>
            <a:endParaRPr lang="el-GR" dirty="0"/>
          </a:p>
        </p:txBody>
      </p:sp>
    </p:spTree>
    <p:extLst>
      <p:ext uri="{BB962C8B-B14F-4D97-AF65-F5344CB8AC3E}">
        <p14:creationId xmlns:p14="http://schemas.microsoft.com/office/powerpoint/2010/main" val="320267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p:nvPr/>
        </p:nvSpPr>
        <p:spPr>
          <a:xfrm>
            <a:off x="1311239" y="1444142"/>
            <a:ext cx="9569521" cy="4970591"/>
          </a:xfrm>
          <a:prstGeom prst="rect">
            <a:avLst/>
          </a:prstGeom>
          <a:noFill/>
          <a:ln w="9525">
            <a:noFill/>
            <a:miter/>
          </a:ln>
        </p:spPr>
        <p:txBody>
          <a:bodyPr wrap="square">
            <a:spAutoFit/>
          </a:bodyPr>
          <a:lstStyle/>
          <a:p>
            <a:pPr algn="just" eaLnBrk="1" hangingPunct="1">
              <a:buSzPct val="115000"/>
              <a:buFont typeface="Wingdings" panose="05000000000000000000" pitchFamily="2" charset="2"/>
              <a:buNone/>
              <a:defRPr/>
            </a:pPr>
            <a:r>
              <a:rPr lang="el-GR" altLang="en-US" sz="2300" dirty="0"/>
              <a:t>Το </a:t>
            </a:r>
            <a:r>
              <a:rPr lang="en-US" altLang="en-US" sz="2300" dirty="0"/>
              <a:t>1982</a:t>
            </a:r>
            <a:r>
              <a:rPr lang="el-GR" altLang="en-US" sz="2300" dirty="0"/>
              <a:t> τρία αγόρια από τη Νορβηγία, ηλικίας από 10 έως 14 ετών, αυτοκτόνησαν, ως αποτέλεσμα του σκληρού εκφοβισμού που δεχόντουσαν στο σχολείο από τους συμμαθητές τους.</a:t>
            </a:r>
            <a:r>
              <a:rPr lang="en-US" altLang="en-US" sz="2300" dirty="0"/>
              <a:t> </a:t>
            </a:r>
            <a:r>
              <a:rPr lang="el-GR" altLang="en-US" sz="2300" dirty="0"/>
              <a:t>Το περιστατικό πυροδότησε σοκ και οργή και οδήγησε σε μια εθνική καμπάνια κατά της εκφοβιστικής συμπεριφοράς, που τελικά κατέληξε στην ανάπτυξη ενός παρεμβατικού συστηματικού προγράμματος </a:t>
            </a:r>
            <a:r>
              <a:rPr lang="el-GR" altLang="en-US" sz="2300" dirty="0" err="1"/>
              <a:t>αντιεκφοβιστικής</a:t>
            </a:r>
            <a:r>
              <a:rPr lang="el-GR" altLang="en-US" sz="2300" dirty="0"/>
              <a:t> συμπεριφοράς εντός του σχολείου και για ολόκληρη τη σχολική μονάδα. Το πρόγραμμα, που αναπτύχθηκε από τον ψυχολόγο </a:t>
            </a:r>
            <a:r>
              <a:rPr lang="en-US" altLang="en-US" sz="2300" dirty="0"/>
              <a:t>Dan Olweus, </a:t>
            </a:r>
            <a:r>
              <a:rPr lang="el-GR" altLang="en-US" sz="2300" dirty="0"/>
              <a:t>δοκιμάστηκε σε περισσότερους από </a:t>
            </a:r>
            <a:r>
              <a:rPr lang="en-US" altLang="en-US" sz="2300" dirty="0"/>
              <a:t>2,500 </a:t>
            </a:r>
            <a:r>
              <a:rPr lang="el-GR" altLang="en-US" sz="2300" dirty="0"/>
              <a:t>μαθητές στο </a:t>
            </a:r>
            <a:r>
              <a:rPr lang="en-US" altLang="en-US" sz="2300" dirty="0"/>
              <a:t>Bergen</a:t>
            </a:r>
            <a:r>
              <a:rPr lang="el-GR" altLang="en-US" sz="2300" dirty="0"/>
              <a:t> της Νορβηγίας. Μέσα σε διάστημα </a:t>
            </a:r>
            <a:r>
              <a:rPr lang="el-GR" altLang="en-US" sz="2300" u="sng" dirty="0"/>
              <a:t>2 χρόνων </a:t>
            </a:r>
            <a:r>
              <a:rPr lang="el-GR" altLang="en-US" sz="2300" dirty="0"/>
              <a:t>τα περιστατικά εκφοβισμού στο σχολείο μειώθηκαν περισσότερο από 50%</a:t>
            </a:r>
            <a:r>
              <a:rPr lang="en-US" altLang="en-US" sz="2300" dirty="0"/>
              <a:t>. </a:t>
            </a:r>
            <a:r>
              <a:rPr lang="el-GR" altLang="en-US" sz="2300" dirty="0"/>
              <a:t>Από τότε πολλές ευρωπαϊκές χώρες, αλλά και η Αυστραλία και οι Η.Π.Α. υιοθέτησαν και εφάρμοσαν το παρεμβατικό πρόγραμμα του </a:t>
            </a:r>
            <a:r>
              <a:rPr lang="en-US" altLang="en-US" sz="2300" dirty="0"/>
              <a:t>Olweus</a:t>
            </a:r>
            <a:r>
              <a:rPr lang="el-GR" altLang="en-US" sz="2300" dirty="0"/>
              <a:t> με παρόμοια αποτελέσματα</a:t>
            </a:r>
            <a:r>
              <a:rPr lang="en-US" altLang="en-US" sz="2300" dirty="0"/>
              <a:t>. </a:t>
            </a:r>
            <a:endParaRPr lang="el-GR" altLang="en-US" sz="2300" dirty="0"/>
          </a:p>
          <a:p>
            <a:pPr algn="just" eaLnBrk="1" hangingPunct="1">
              <a:buSzPct val="115000"/>
              <a:buFont typeface="Wingdings" panose="05000000000000000000" pitchFamily="2" charset="2"/>
              <a:buNone/>
              <a:defRPr/>
            </a:pPr>
            <a:r>
              <a:rPr lang="en-US" altLang="en-US" i="1" dirty="0">
                <a:hlinkClick r:id="rId3"/>
              </a:rPr>
              <a:t>http://www.educationworld.com/a_issues/issues/issues103.shtml#sthash.CHyl8WtF.dpuf</a:t>
            </a:r>
            <a:r>
              <a:rPr lang="el-GR" altLang="en-US" i="1" dirty="0"/>
              <a:t> </a:t>
            </a:r>
            <a:r>
              <a:rPr lang="en-US" altLang="en-US" i="1" dirty="0"/>
              <a:t> </a:t>
            </a:r>
            <a:endParaRPr lang="el-GR" altLang="en-US" i="1" dirty="0"/>
          </a:p>
        </p:txBody>
      </p:sp>
      <p:sp>
        <p:nvSpPr>
          <p:cNvPr id="4099" name="TextBox 1"/>
          <p:cNvSpPr txBox="1"/>
          <p:nvPr/>
        </p:nvSpPr>
        <p:spPr>
          <a:xfrm>
            <a:off x="2032453" y="224382"/>
            <a:ext cx="9217025" cy="1077913"/>
          </a:xfrm>
          <a:prstGeom prst="rect">
            <a:avLst/>
          </a:prstGeom>
          <a:noFill/>
          <a:ln w="9525">
            <a:noFill/>
            <a:miter/>
          </a:ln>
        </p:spPr>
        <p:txBody>
          <a:bodyPr>
            <a:spAutoFit/>
          </a:bodyPr>
          <a:lstStyle/>
          <a:p>
            <a:pPr algn="ctr" eaLnBrk="1" hangingPunct="1">
              <a:buSzPct val="115000"/>
              <a:buFont typeface="Wingdings" panose="05000000000000000000" pitchFamily="2" charset="2"/>
              <a:buNone/>
              <a:defRPr/>
            </a:pPr>
            <a:r>
              <a:rPr lang="el-GR" altLang="el-GR" sz="3200" dirty="0">
                <a:effectLst>
                  <a:outerShdw blurRad="38100" dist="38100" dir="2700000" algn="tl">
                    <a:srgbClr val="000000"/>
                  </a:outerShdw>
                </a:effectLst>
              </a:rPr>
              <a:t>Και κάπως έτσι άρχισε η αντιμετώπιση του εκφοβισμού στο σχολείο</a:t>
            </a:r>
            <a:endParaRPr lang="en-GB" altLang="el-GR" sz="3200" dirty="0">
              <a:effectLst>
                <a:outerShdw blurRad="38100" dist="38100" dir="2700000" algn="tl">
                  <a:srgbClr val="000000"/>
                </a:outerShdw>
              </a:effectLst>
            </a:endParaRPr>
          </a:p>
        </p:txBody>
      </p:sp>
      <p:pic>
        <p:nvPicPr>
          <p:cNvPr id="5" name="Εικόνα 12">
            <a:extLst>
              <a:ext uri="{FF2B5EF4-FFF2-40B4-BE49-F238E27FC236}">
                <a16:creationId xmlns:a16="http://schemas.microsoft.com/office/drawing/2014/main" id="{7E1B28FA-A378-4674-9EAA-F1B751A938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387600"/>
            <a:ext cx="1400812" cy="382176"/>
          </a:xfrm>
          <a:prstGeom prst="rect">
            <a:avLst/>
          </a:prstGeom>
        </p:spPr>
      </p:pic>
      <p:pic>
        <p:nvPicPr>
          <p:cNvPr id="3" name="Εικόνα 2">
            <a:extLst>
              <a:ext uri="{FF2B5EF4-FFF2-40B4-BE49-F238E27FC236}">
                <a16:creationId xmlns:a16="http://schemas.microsoft.com/office/drawing/2014/main" id="{2536DB9E-2703-4B07-8BAA-44A9142CCFE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549072" y="6414733"/>
            <a:ext cx="1400812" cy="3922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b="-115"/>
          <a:stretch/>
        </p:blipFill>
        <p:spPr>
          <a:xfrm>
            <a:off x="7678057" y="0"/>
            <a:ext cx="4513943" cy="6865884"/>
          </a:xfrm>
          <a:prstGeom prst="rect">
            <a:avLst/>
          </a:prstGeom>
        </p:spPr>
      </p:pic>
      <p:sp>
        <p:nvSpPr>
          <p:cNvPr id="5" name="TextBox 4"/>
          <p:cNvSpPr txBox="1"/>
          <p:nvPr/>
        </p:nvSpPr>
        <p:spPr>
          <a:xfrm>
            <a:off x="1594388" y="297297"/>
            <a:ext cx="2406428" cy="400110"/>
          </a:xfrm>
          <a:prstGeom prst="rect">
            <a:avLst/>
          </a:prstGeom>
          <a:noFill/>
        </p:spPr>
        <p:txBody>
          <a:bodyPr wrap="none" rtlCol="0">
            <a:spAutoFit/>
          </a:bodyPr>
          <a:lstStyle/>
          <a:p>
            <a:r>
              <a:rPr lang="id-ID"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ABOUT IMAGE</a:t>
            </a:r>
          </a:p>
        </p:txBody>
      </p:sp>
      <p:grpSp>
        <p:nvGrpSpPr>
          <p:cNvPr id="2" name="Ομάδα 1">
            <a:extLst>
              <a:ext uri="{FF2B5EF4-FFF2-40B4-BE49-F238E27FC236}">
                <a16:creationId xmlns:a16="http://schemas.microsoft.com/office/drawing/2014/main" id="{533B437B-7351-43FA-8D57-21F4E5CBDFDA}"/>
              </a:ext>
            </a:extLst>
          </p:cNvPr>
          <p:cNvGrpSpPr/>
          <p:nvPr/>
        </p:nvGrpSpPr>
        <p:grpSpPr>
          <a:xfrm>
            <a:off x="0" y="5831840"/>
            <a:ext cx="12192000" cy="607060"/>
            <a:chOff x="0" y="5831840"/>
            <a:chExt cx="12192000" cy="607060"/>
          </a:xfrm>
        </p:grpSpPr>
        <p:sp>
          <p:nvSpPr>
            <p:cNvPr id="13"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grpSp>
      <p:sp>
        <p:nvSpPr>
          <p:cNvPr id="11" name="TextBox 10">
            <a:extLst>
              <a:ext uri="{FF2B5EF4-FFF2-40B4-BE49-F238E27FC236}">
                <a16:creationId xmlns:a16="http://schemas.microsoft.com/office/drawing/2014/main" id="{C2212CC2-2874-4A92-8252-9FB4C8EABD24}"/>
              </a:ext>
            </a:extLst>
          </p:cNvPr>
          <p:cNvSpPr txBox="1"/>
          <p:nvPr/>
        </p:nvSpPr>
        <p:spPr>
          <a:xfrm>
            <a:off x="0" y="297297"/>
            <a:ext cx="7795596" cy="523220"/>
          </a:xfrm>
          <a:prstGeom prst="rect">
            <a:avLst/>
          </a:prstGeom>
          <a:noFill/>
        </p:spPr>
        <p:txBody>
          <a:bodyPr wrap="none" rtlCol="0">
            <a:spAutoFit/>
          </a:bodyPr>
          <a:lstStyle/>
          <a:p>
            <a:r>
              <a:rPr lang="el-GR" sz="2800" spc="300" dirty="0">
                <a:latin typeface="Lato Heavy" panose="020F0502020204030203" pitchFamily="34" charset="0"/>
                <a:ea typeface="Lato Heavy" panose="020F0502020204030203" pitchFamily="34" charset="0"/>
                <a:cs typeface="Lato Heavy" panose="020F0502020204030203" pitchFamily="34" charset="0"/>
              </a:rPr>
              <a:t>Α. Κατανοώντας τα περιστατικά Ε.ΒΙ.Ε.</a:t>
            </a: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9" name="TextBox 8">
            <a:extLst>
              <a:ext uri="{FF2B5EF4-FFF2-40B4-BE49-F238E27FC236}">
                <a16:creationId xmlns:a16="http://schemas.microsoft.com/office/drawing/2014/main" id="{4E3F3DCE-5FF2-4E99-8E3B-0D2913697D39}"/>
              </a:ext>
            </a:extLst>
          </p:cNvPr>
          <p:cNvSpPr txBox="1"/>
          <p:nvPr/>
        </p:nvSpPr>
        <p:spPr>
          <a:xfrm>
            <a:off x="324046" y="981478"/>
            <a:ext cx="7147504" cy="5049011"/>
          </a:xfrm>
          <a:prstGeom prst="rect">
            <a:avLst/>
          </a:prstGeom>
          <a:noFill/>
        </p:spPr>
        <p:txBody>
          <a:bodyPr wrap="square">
            <a:spAutoFit/>
          </a:bodyPr>
          <a:lstStyle/>
          <a:p>
            <a:pPr indent="-180340" algn="just">
              <a:lnSpc>
                <a:spcPct val="107000"/>
              </a:lnSpc>
              <a:spcAft>
                <a:spcPts val="800"/>
              </a:spcAft>
            </a:pPr>
            <a:r>
              <a:rPr lang="el-GR" u="sng" dirty="0">
                <a:solidFill>
                  <a:srgbClr val="212121"/>
                </a:solidFill>
                <a:latin typeface="Calibri" panose="020F0502020204030204" pitchFamily="34" charset="0"/>
                <a:ea typeface="Calibri" panose="020F0502020204030204" pitchFamily="34" charset="0"/>
                <a:cs typeface="Times New Roman" panose="02020603050405020304" pitchFamily="18" charset="0"/>
              </a:rPr>
              <a:t>Κρίσιμα ζητήματα</a:t>
            </a:r>
            <a:endParaRPr lang="el-GR" dirty="0">
              <a:solidFill>
                <a:srgbClr val="212121"/>
              </a:solidFill>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cs typeface="Times New Roman" panose="02020603050405020304" pitchFamily="18" charset="0"/>
              </a:rPr>
              <a:t>Αναγνώριση ως ξεχωριστού, διακριτού φαινομένου</a:t>
            </a:r>
          </a:p>
          <a:p>
            <a:pPr marL="105410" indent="-285750" algn="just">
              <a:lnSpc>
                <a:spcPct val="107000"/>
              </a:lnSpc>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cs typeface="Times New Roman" panose="02020603050405020304" pitchFamily="18" charset="0"/>
              </a:rPr>
              <a:t>Ανάδειξη των διαστάσεών του </a:t>
            </a:r>
          </a:p>
          <a:p>
            <a:pPr marL="105410" indent="-285750" algn="just">
              <a:lnSpc>
                <a:spcPct val="107000"/>
              </a:lnSpc>
              <a:spcAft>
                <a:spcPts val="8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Times New Roman" panose="02020603050405020304" pitchFamily="18" charset="0"/>
              </a:rPr>
              <a:t>Δ</a:t>
            </a:r>
            <a:r>
              <a:rPr lang="el-GR" dirty="0">
                <a:effectLst/>
                <a:latin typeface="Calibri" panose="020F0502020204030204" pitchFamily="34" charset="0"/>
                <a:ea typeface="Calibri" panose="020F0502020204030204" pitchFamily="34" charset="0"/>
                <a:cs typeface="Times New Roman" panose="02020603050405020304" pitchFamily="18" charset="0"/>
              </a:rPr>
              <a:t>υνατότητα παρακολούθησης, μελέτης και σύγκρισης</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σε εθνικό και διεθνές επίπεδο</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105410" indent="-285750" algn="just">
              <a:lnSpc>
                <a:spcPct val="107000"/>
              </a:lnSpc>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cs typeface="Times New Roman" panose="02020603050405020304" pitchFamily="18" charset="0"/>
              </a:rPr>
              <a:t>Ανάδειξη της ανάγκης </a:t>
            </a:r>
            <a:r>
              <a:rPr lang="el-GR" dirty="0">
                <a:latin typeface="Calibri" panose="020F0502020204030204" pitchFamily="34" charset="0"/>
                <a:ea typeface="Calibri" panose="020F0502020204030204" pitchFamily="34" charset="0"/>
                <a:cs typeface="Times New Roman" panose="02020603050405020304" pitchFamily="18" charset="0"/>
              </a:rPr>
              <a:t>παρέμβασης από τους</a:t>
            </a:r>
            <a:r>
              <a:rPr lang="el-GR" dirty="0">
                <a:effectLst/>
                <a:latin typeface="Calibri" panose="020F0502020204030204" pitchFamily="34" charset="0"/>
                <a:ea typeface="Calibri" panose="020F0502020204030204" pitchFamily="34" charset="0"/>
                <a:cs typeface="Times New Roman" panose="02020603050405020304" pitchFamily="18" charset="0"/>
              </a:rPr>
              <a:t> ενήλικες</a:t>
            </a:r>
          </a:p>
          <a:p>
            <a:pPr marL="105410" indent="-285750" algn="just">
              <a:lnSpc>
                <a:spcPct val="107000"/>
              </a:lnSpc>
              <a:spcAft>
                <a:spcPts val="8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Times New Roman" panose="02020603050405020304" pitchFamily="18" charset="0"/>
              </a:rPr>
              <a:t>Δ</a:t>
            </a:r>
            <a:r>
              <a:rPr lang="el-GR" dirty="0">
                <a:effectLst/>
                <a:latin typeface="Calibri" panose="020F0502020204030204" pitchFamily="34" charset="0"/>
                <a:ea typeface="Calibri" panose="020F0502020204030204" pitchFamily="34" charset="0"/>
                <a:cs typeface="Times New Roman" panose="02020603050405020304" pitchFamily="18" charset="0"/>
              </a:rPr>
              <a:t>υνατότητα παρακολούθησης, μελέτης και σύγκρισης</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σε εθνικό και διεθνές επίπεδο</a:t>
            </a:r>
          </a:p>
          <a:p>
            <a:pPr marL="105410" indent="-285750" algn="just">
              <a:lnSpc>
                <a:spcPct val="107000"/>
              </a:lnSpc>
              <a:spcAft>
                <a:spcPts val="8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Times New Roman" panose="02020603050405020304" pitchFamily="18" charset="0"/>
              </a:rPr>
              <a:t>Σχεδιασμός κατάλληλων παρεμβάσεων πρόληψης και αντιμετώπισης , </a:t>
            </a:r>
            <a:r>
              <a:rPr lang="el-GR" dirty="0">
                <a:effectLst/>
                <a:latin typeface="Calibri" panose="020F0502020204030204" pitchFamily="34" charset="0"/>
                <a:ea typeface="Calibri" panose="020F0502020204030204" pitchFamily="34" charset="0"/>
                <a:cs typeface="Times New Roman" panose="02020603050405020304" pitchFamily="18" charset="0"/>
              </a:rPr>
              <a:t>παρακολούθησης και αξιολόγησής τους</a:t>
            </a:r>
          </a:p>
          <a:p>
            <a:pPr marL="105410" indent="-285750" algn="just">
              <a:lnSpc>
                <a:spcPct val="107000"/>
              </a:lnSpc>
              <a:spcAft>
                <a:spcPts val="800"/>
              </a:spcAft>
              <a:buFont typeface="Wingdings" panose="05000000000000000000" pitchFamily="2" charset="2"/>
              <a:buChar char="Ø"/>
            </a:pPr>
            <a:r>
              <a:rPr lang="el-GR" dirty="0"/>
              <a:t>Δυνατότητα προσαρμογής στα νέα δεδομένα που δημιουργούνται από την τεχνολογική εξέλιξη και τις κοινωνικές αλλαγές (π.χ. </a:t>
            </a:r>
            <a:r>
              <a:rPr lang="en-US" dirty="0"/>
              <a:t>Cyber-bullying) </a:t>
            </a:r>
            <a:r>
              <a:rPr lang="el-GR" dirty="0"/>
              <a:t>και ότι άλλο έρχεται με το </a:t>
            </a:r>
            <a:r>
              <a:rPr lang="en-US" dirty="0"/>
              <a:t>AI</a:t>
            </a:r>
            <a:endParaRPr lang="el-GR" dirty="0"/>
          </a:p>
          <a:p>
            <a:pPr algn="just">
              <a:lnSpc>
                <a:spcPct val="107000"/>
              </a:lnSpc>
              <a:spcAft>
                <a:spcPts val="800"/>
              </a:spcAft>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Εικόνα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71903" y="5991825"/>
            <a:ext cx="1425895" cy="399250"/>
          </a:xfrm>
          <a:prstGeom prst="rect">
            <a:avLst/>
          </a:prstGeom>
        </p:spPr>
      </p:pic>
    </p:spTree>
    <p:extLst>
      <p:ext uri="{BB962C8B-B14F-4D97-AF65-F5344CB8AC3E}">
        <p14:creationId xmlns:p14="http://schemas.microsoft.com/office/powerpoint/2010/main" val="298548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D07E43-59AF-486E-8199-E581D71D7396}"/>
              </a:ext>
            </a:extLst>
          </p:cNvPr>
          <p:cNvSpPr txBox="1"/>
          <p:nvPr/>
        </p:nvSpPr>
        <p:spPr>
          <a:xfrm>
            <a:off x="1444336" y="1456420"/>
            <a:ext cx="9819409" cy="5090753"/>
          </a:xfrm>
          <a:prstGeom prst="rect">
            <a:avLst/>
          </a:prstGeom>
          <a:noFill/>
        </p:spPr>
        <p:txBody>
          <a:bodyPr wrap="square">
            <a:spAutoFit/>
          </a:bodyPr>
          <a:lstStyle/>
          <a:p>
            <a:pPr algn="just">
              <a:lnSpc>
                <a:spcPct val="107000"/>
              </a:lnSpc>
              <a:spcAft>
                <a:spcPts val="800"/>
              </a:spcAft>
            </a:pPr>
            <a:r>
              <a:rPr lang="el-GR" sz="1600" u="sng"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Έμφυλη Ε.ΒΙ.Ε</a:t>
            </a: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Πράξεις ή απειλές σεξουαλικής, σωματικής ή ψυχολογικής βίας μέσα και γύρω από τα σχολεία, οι οποίες διαπράττονται ως αποτέλεσμα αρνητικών προτύπων και στερεοτύπων φύλου και επιβάλλονται λόγω ανισορροπίας δύναμης</a:t>
            </a:r>
          </a:p>
          <a:p>
            <a:pPr algn="just">
              <a:lnSpc>
                <a:spcPct val="107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q"/>
            </a:pP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Τα κορίτσια βιώνουν τον εκφοβισμό εξίσου συχνά με τα αγόρια</a:t>
            </a:r>
            <a:r>
              <a:rPr lang="en-US"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 </a:t>
            </a: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τα κορίτσια θυματοποιούνται τόσο από αγόρια όσο και από κορίτσια – τα αγόρια, κυρίως από αγόρια</a:t>
            </a:r>
          </a:p>
          <a:p>
            <a:pPr marL="171450" indent="-171450" algn="just">
              <a:lnSpc>
                <a:spcPct val="107000"/>
              </a:lnSpc>
              <a:spcAft>
                <a:spcPts val="800"/>
              </a:spcAft>
              <a:buFont typeface="Wingdings" panose="05000000000000000000" pitchFamily="2" charset="2"/>
              <a:buChar char="q"/>
            </a:pPr>
            <a:r>
              <a:rPr lang="el-GR" sz="1600" dirty="0">
                <a:solidFill>
                  <a:srgbClr val="212121"/>
                </a:solidFill>
                <a:latin typeface="Arial" panose="020B0604020202020204" pitchFamily="34" charset="0"/>
                <a:ea typeface="Calibri" panose="020F0502020204030204" pitchFamily="34" charset="0"/>
                <a:cs typeface="Times New Roman" panose="02020603050405020304" pitchFamily="18" charset="0"/>
              </a:rPr>
              <a:t>Ο</a:t>
            </a: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ι τύποι εκφοβισμού που βιώνουν τα κορίτσια και τα αγόρια διαφέρουν  - Τα αγόρια: περισσότερο εκτεθειμένα στον σωματικό εκφοβισμό και στη σωματική βία / Τα κορίτσια περισσότερο στον ψυχολογικό εκφοβισμό, ιδίως μέσω του διαδικτυακού εκφοβισμού</a:t>
            </a:r>
          </a:p>
          <a:p>
            <a:pPr marL="171450" indent="-171450" algn="just">
              <a:lnSpc>
                <a:spcPct val="107000"/>
              </a:lnSpc>
              <a:spcAft>
                <a:spcPts val="800"/>
              </a:spcAft>
              <a:buFont typeface="Wingdings" panose="05000000000000000000" pitchFamily="2" charset="2"/>
              <a:buChar char="q"/>
            </a:pP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Ο σεξουαλικός εκφοβισμός (σεξουαλικά αστεία, σχόλια και χειρονομίες) επηρεάζει αγόρια και κορίτσια.</a:t>
            </a:r>
          </a:p>
          <a:p>
            <a:pPr marL="171450" indent="-171450" algn="just">
              <a:lnSpc>
                <a:spcPct val="107000"/>
              </a:lnSpc>
              <a:spcAft>
                <a:spcPts val="800"/>
              </a:spcAft>
              <a:buFont typeface="Wingdings" panose="05000000000000000000" pitchFamily="2" charset="2"/>
              <a:buChar char="q"/>
            </a:pP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Αλληλεπίδραση πολλών παραγόντων – παραγόντων κινδύνου (εθνικότητα, πολιτισμικές διαφορές, φτώχεια, ατομικές ικανότητες και χαρακτηριστικά) – Ειδική </a:t>
            </a:r>
            <a:r>
              <a:rPr lang="el-GR" sz="16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Βια</a:t>
            </a:r>
            <a:endPar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q"/>
            </a:pP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Η αντιμετώπιση της σχολικής βίας απαιτεί την κατανόηση των </a:t>
            </a:r>
            <a:r>
              <a:rPr lang="el-GR" sz="16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έμφυλων</a:t>
            </a:r>
            <a:r>
              <a:rPr lang="el-GR" sz="16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στερεοτύπων και των βαθιά ριζωμένων κοινωνικών και πολιτισμικών προτύπων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l-GR" sz="1200" i="1"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i="1" dirty="0">
                <a:solidFill>
                  <a:srgbClr val="212121"/>
                </a:solidFill>
                <a:latin typeface="Arial" panose="020B0604020202020204" pitchFamily="34" charset="0"/>
                <a:ea typeface="Calibri" panose="020F0502020204030204" pitchFamily="34" charset="0"/>
                <a:cs typeface="Times New Roman" panose="02020603050405020304" pitchFamily="18" charset="0"/>
              </a:rPr>
              <a:t>UNESCO, 2021</a:t>
            </a:r>
            <a:r>
              <a:rPr lang="el-GR" sz="1200" i="1" dirty="0">
                <a:solidFill>
                  <a:srgbClr val="212121"/>
                </a:solidFill>
                <a:latin typeface="Arial" panose="020B0604020202020204" pitchFamily="34" charset="0"/>
                <a:ea typeface="Calibri" panose="020F0502020204030204" pitchFamily="34" charset="0"/>
                <a:cs typeface="Times New Roman" panose="02020603050405020304" pitchFamily="18" charset="0"/>
              </a:rPr>
              <a:t>)</a:t>
            </a:r>
            <a:endParaRPr lang="el-G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Εικόνα 4">
            <a:extLst>
              <a:ext uri="{FF2B5EF4-FFF2-40B4-BE49-F238E27FC236}">
                <a16:creationId xmlns:a16="http://schemas.microsoft.com/office/drawing/2014/main" id="{24297CBC-9B4C-4081-8909-86112EA4953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5082" y="229722"/>
            <a:ext cx="1693417" cy="446286"/>
          </a:xfrm>
          <a:prstGeom prst="rect">
            <a:avLst/>
          </a:prstGeom>
        </p:spPr>
      </p:pic>
      <p:grpSp>
        <p:nvGrpSpPr>
          <p:cNvPr id="7" name="Ομάδα 6">
            <a:extLst>
              <a:ext uri="{FF2B5EF4-FFF2-40B4-BE49-F238E27FC236}">
                <a16:creationId xmlns:a16="http://schemas.microsoft.com/office/drawing/2014/main" id="{F55505C7-B1BA-41BC-928D-86331509A3B6}"/>
              </a:ext>
            </a:extLst>
          </p:cNvPr>
          <p:cNvGrpSpPr/>
          <p:nvPr/>
        </p:nvGrpSpPr>
        <p:grpSpPr>
          <a:xfrm>
            <a:off x="3166967" y="452865"/>
            <a:ext cx="7171162" cy="723060"/>
            <a:chOff x="506895" y="975547"/>
            <a:chExt cx="7171162" cy="874597"/>
          </a:xfrm>
        </p:grpSpPr>
        <p:sp>
          <p:nvSpPr>
            <p:cNvPr id="8" name="Rectangle 9">
              <a:extLst>
                <a:ext uri="{FF2B5EF4-FFF2-40B4-BE49-F238E27FC236}">
                  <a16:creationId xmlns:a16="http://schemas.microsoft.com/office/drawing/2014/main" id="{8A94C968-64C6-4C40-B06D-D03A926276F0}"/>
                </a:ext>
              </a:extLst>
            </p:cNvPr>
            <p:cNvSpPr/>
            <p:nvPr/>
          </p:nvSpPr>
          <p:spPr>
            <a:xfrm>
              <a:off x="506895" y="975547"/>
              <a:ext cx="7171162" cy="874597"/>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2">
              <a:extLst>
                <a:ext uri="{FF2B5EF4-FFF2-40B4-BE49-F238E27FC236}">
                  <a16:creationId xmlns:a16="http://schemas.microsoft.com/office/drawing/2014/main" id="{944EE3F0-EFC0-4BD4-9934-37888F81E5FF}"/>
                </a:ext>
              </a:extLst>
            </p:cNvPr>
            <p:cNvSpPr txBox="1">
              <a:spLocks noChangeArrowheads="1"/>
            </p:cNvSpPr>
            <p:nvPr/>
          </p:nvSpPr>
          <p:spPr>
            <a:xfrm>
              <a:off x="633659" y="1110398"/>
              <a:ext cx="6917634" cy="4052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bg1"/>
                  </a:solidFill>
                </a:rPr>
                <a:t>Διαφορές Φύλου - Έμφυλη Ε.ΒΙ.Ε</a:t>
              </a:r>
              <a:r>
                <a:rPr lang="en-US" sz="2400" b="1" dirty="0">
                  <a:solidFill>
                    <a:schemeClr val="bg1"/>
                  </a:solidFill>
                </a:rPr>
                <a:t> </a:t>
              </a:r>
              <a:endParaRPr lang="el-GR" sz="2400" b="1" dirty="0">
                <a:solidFill>
                  <a:schemeClr val="bg1"/>
                </a:solidFill>
              </a:endParaRPr>
            </a:p>
          </p:txBody>
        </p:sp>
      </p:grpSp>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152341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Εικόνα που περιέχει ρουχισμός, άτομο, ανθρώπινο πρόσωπο, τοίχος&#10;&#10;Περιγραφή που δημιουργήθηκε αυτόματα">
            <a:extLst>
              <a:ext uri="{FF2B5EF4-FFF2-40B4-BE49-F238E27FC236}">
                <a16:creationId xmlns:a16="http://schemas.microsoft.com/office/drawing/2014/main" id="{63E4D668-F4CE-79A9-60F4-A94D8F9FF6F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1044461"/>
            <a:ext cx="3938501" cy="5195455"/>
          </a:xfrm>
          <a:prstGeom prst="rect">
            <a:avLst/>
          </a:prstGeom>
        </p:spPr>
      </p:pic>
      <p:sp>
        <p:nvSpPr>
          <p:cNvPr id="12" name="Rectangle 4"/>
          <p:cNvSpPr/>
          <p:nvPr/>
        </p:nvSpPr>
        <p:spPr>
          <a:xfrm>
            <a:off x="0" y="6239916"/>
            <a:ext cx="1223341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3723" y="6310399"/>
            <a:ext cx="1697214" cy="449460"/>
          </a:xfrm>
          <a:prstGeom prst="rect">
            <a:avLst/>
          </a:prstGeom>
          <a:effectLst/>
        </p:spPr>
      </p:pic>
      <p:sp>
        <p:nvSpPr>
          <p:cNvPr id="10" name="TextBox 9">
            <a:extLst>
              <a:ext uri="{FF2B5EF4-FFF2-40B4-BE49-F238E27FC236}">
                <a16:creationId xmlns:a16="http://schemas.microsoft.com/office/drawing/2014/main" id="{C469B2C7-8692-41E2-BAAB-6C1C6F9FD75F}"/>
              </a:ext>
            </a:extLst>
          </p:cNvPr>
          <p:cNvSpPr txBox="1"/>
          <p:nvPr/>
        </p:nvSpPr>
        <p:spPr>
          <a:xfrm>
            <a:off x="935182" y="201148"/>
            <a:ext cx="10842282" cy="523220"/>
          </a:xfrm>
          <a:prstGeom prst="rect">
            <a:avLst/>
          </a:prstGeom>
          <a:noFill/>
        </p:spPr>
        <p:txBody>
          <a:bodyPr wrap="square" rtlCol="0">
            <a:spAutoFit/>
          </a:bodyPr>
          <a:lstStyle/>
          <a:p>
            <a:pPr algn="ctr"/>
            <a:r>
              <a:rPr lang="el-GR" sz="2800" spc="300" dirty="0">
                <a:latin typeface="Lato Heavy" panose="020F0502020204030203" pitchFamily="34" charset="0"/>
                <a:ea typeface="Lato Heavy" panose="020F0502020204030203" pitchFamily="34" charset="0"/>
                <a:cs typeface="Lato Heavy" panose="020F0502020204030203" pitchFamily="34" charset="0"/>
              </a:rPr>
              <a:t>Ε.ΒΙ.Ε</a:t>
            </a:r>
            <a:r>
              <a:rPr lang="en-US" sz="2800" spc="300" dirty="0">
                <a:latin typeface="Lato Heavy" panose="020F0502020204030203" pitchFamily="34" charset="0"/>
                <a:ea typeface="Lato Heavy" panose="020F0502020204030203" pitchFamily="34" charset="0"/>
                <a:cs typeface="Lato Heavy" panose="020F0502020204030203" pitchFamily="34" charset="0"/>
              </a:rPr>
              <a:t>.</a:t>
            </a:r>
            <a:r>
              <a:rPr lang="el-GR" sz="2800" spc="300" dirty="0">
                <a:latin typeface="Lato Heavy" panose="020F0502020204030203" pitchFamily="34" charset="0"/>
                <a:ea typeface="Lato Heavy" panose="020F0502020204030203" pitchFamily="34" charset="0"/>
                <a:cs typeface="Lato Heavy" panose="020F0502020204030203" pitchFamily="34" charset="0"/>
              </a:rPr>
              <a:t>: ένα Παγκόσμιο Πρόβλημα </a:t>
            </a:r>
            <a:endParaRPr lang="id-ID" sz="2800" spc="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id="{7F00F21D-8FDD-4ABB-A462-6A5F901B0A4D}"/>
              </a:ext>
            </a:extLst>
          </p:cNvPr>
          <p:cNvSpPr txBox="1"/>
          <p:nvPr/>
        </p:nvSpPr>
        <p:spPr>
          <a:xfrm>
            <a:off x="4327408" y="1287187"/>
            <a:ext cx="7703529" cy="5155257"/>
          </a:xfrm>
          <a:prstGeom prst="rect">
            <a:avLst/>
          </a:prstGeom>
          <a:noFill/>
        </p:spPr>
        <p:txBody>
          <a:bodyPr wrap="square">
            <a:spAutoFit/>
          </a:bodyPr>
          <a:lstStyle/>
          <a:p>
            <a:pPr marL="285750" indent="-285750" algn="just">
              <a:buFont typeface="Wingdings" panose="05000000000000000000" pitchFamily="2" charset="2"/>
              <a:buChar char="q"/>
            </a:pPr>
            <a:r>
              <a:rPr lang="el-GR" sz="2000" dirty="0"/>
              <a:t>Η </a:t>
            </a:r>
            <a:r>
              <a:rPr lang="el-GR" sz="2000" dirty="0" err="1"/>
              <a:t>ενδοσχολική</a:t>
            </a:r>
            <a:r>
              <a:rPr lang="el-GR" sz="2000" dirty="0"/>
              <a:t> βία και ο εκφοβισμός αποτελούν ένα μεγάλο παγκόσμιο κοινωνικό πρόβλημα με σοβαρότατες προεκτάσεις στον τομέα της υγείας </a:t>
            </a:r>
            <a:r>
              <a:rPr lang="el-GR" sz="2000" i="1" dirty="0">
                <a:highlight>
                  <a:srgbClr val="FBFBFB"/>
                </a:highlight>
              </a:rPr>
              <a:t>(UNESCO 2019, </a:t>
            </a:r>
            <a:r>
              <a:rPr lang="en-US" sz="2000" i="1" dirty="0">
                <a:highlight>
                  <a:srgbClr val="FBFBFB"/>
                </a:highlight>
              </a:rPr>
              <a:t>OECD, 2023)</a:t>
            </a:r>
            <a:r>
              <a:rPr lang="el-GR" sz="2000" i="1" dirty="0">
                <a:highlight>
                  <a:srgbClr val="FBFBFB"/>
                </a:highlight>
              </a:rPr>
              <a:t> </a:t>
            </a:r>
            <a:r>
              <a:rPr lang="el-GR" sz="2000" dirty="0">
                <a:highlight>
                  <a:srgbClr val="FBFBFB"/>
                </a:highlight>
              </a:rPr>
              <a:t>-  Δεδομένα από 144 χώρες -το 1/3</a:t>
            </a:r>
            <a:r>
              <a:rPr lang="en-US" sz="2000" dirty="0">
                <a:highlight>
                  <a:srgbClr val="FBFBFB"/>
                </a:highlight>
              </a:rPr>
              <a:t>*</a:t>
            </a:r>
            <a:r>
              <a:rPr lang="el-GR" sz="2000" dirty="0">
                <a:highlight>
                  <a:srgbClr val="FBFBFB"/>
                </a:highlight>
              </a:rPr>
              <a:t> των παιδιών ηλικίας 11 -15 ετών παγκοσμίως δηλώνουν ότι έχουν βιώσει εκφοβισμό </a:t>
            </a:r>
            <a:r>
              <a:rPr lang="el-GR" sz="2000" i="1" dirty="0">
                <a:highlight>
                  <a:srgbClr val="FBFBFB"/>
                </a:highlight>
              </a:rPr>
              <a:t>(UNESCO, 2019)</a:t>
            </a:r>
            <a:endParaRPr lang="en-US" sz="2000" i="1" dirty="0">
              <a:highlight>
                <a:srgbClr val="FBFBFB"/>
              </a:highlight>
            </a:endParaRPr>
          </a:p>
          <a:p>
            <a:pPr algn="just"/>
            <a:endParaRPr lang="en-US" sz="2000" i="1" dirty="0">
              <a:highlight>
                <a:srgbClr val="FBFBFB"/>
              </a:highlight>
            </a:endParaRPr>
          </a:p>
          <a:p>
            <a:pPr marL="285750" indent="-285750" algn="just">
              <a:buFont typeface="Wingdings" panose="05000000000000000000" pitchFamily="2" charset="2"/>
              <a:buChar char="q"/>
            </a:pPr>
            <a:r>
              <a:rPr lang="el-GR" sz="2000" dirty="0"/>
              <a:t>Απουσίες και αποφυγή του σχολείου </a:t>
            </a:r>
            <a:r>
              <a:rPr lang="el-GR" sz="2000" i="1" dirty="0"/>
              <a:t>(</a:t>
            </a:r>
            <a:r>
              <a:rPr lang="el-GR" sz="2000" i="1" dirty="0" err="1"/>
              <a:t>Bennour</a:t>
            </a:r>
            <a:r>
              <a:rPr lang="el-GR" sz="2000" i="1" dirty="0"/>
              <a:t>, 2021; </a:t>
            </a:r>
            <a:r>
              <a:rPr lang="el-GR" sz="2000" i="1" dirty="0" err="1"/>
              <a:t>Laith</a:t>
            </a:r>
            <a:r>
              <a:rPr lang="el-GR" sz="2000" i="1" dirty="0"/>
              <a:t> &amp; </a:t>
            </a:r>
            <a:r>
              <a:rPr lang="el-GR" sz="2000" i="1" dirty="0" err="1"/>
              <a:t>Vaillancourt</a:t>
            </a:r>
            <a:r>
              <a:rPr lang="el-GR" sz="2000" i="1" dirty="0"/>
              <a:t>, 2022) </a:t>
            </a:r>
            <a:endParaRPr lang="en-US" sz="2000" i="1" dirty="0">
              <a:highlight>
                <a:srgbClr val="FBFBFB"/>
              </a:highlight>
            </a:endParaRPr>
          </a:p>
          <a:p>
            <a:pPr algn="just"/>
            <a:endParaRPr lang="el-GR" sz="2000" dirty="0">
              <a:highlight>
                <a:srgbClr val="FBFBFB"/>
              </a:highlight>
            </a:endParaRPr>
          </a:p>
          <a:p>
            <a:pPr marL="285750" indent="-285750" algn="just">
              <a:buFont typeface="Wingdings" panose="05000000000000000000" pitchFamily="2" charset="2"/>
              <a:buChar char="q"/>
            </a:pPr>
            <a:r>
              <a:rPr lang="el-GR" sz="2000" dirty="0">
                <a:highlight>
                  <a:srgbClr val="FBFBFB"/>
                </a:highlight>
              </a:rPr>
              <a:t>Εμπλοκή σε Ε.ΒΙ.Ε. και ακαδημαϊκή επίδοση </a:t>
            </a:r>
            <a:r>
              <a:rPr lang="el-GR" sz="2000" i="1" dirty="0">
                <a:highlight>
                  <a:srgbClr val="FBFBFB"/>
                </a:highlight>
              </a:rPr>
              <a:t>(</a:t>
            </a:r>
            <a:r>
              <a:rPr lang="en-US" sz="2000" i="1" dirty="0">
                <a:highlight>
                  <a:srgbClr val="FBFBFB"/>
                </a:highlight>
              </a:rPr>
              <a:t>UNESCO, 2019</a:t>
            </a:r>
            <a:r>
              <a:rPr lang="el-GR" sz="2000" i="1" dirty="0">
                <a:highlight>
                  <a:srgbClr val="FBFBFB"/>
                </a:highlight>
              </a:rPr>
              <a:t>)</a:t>
            </a:r>
            <a:endParaRPr lang="el-GR" sz="2000" dirty="0"/>
          </a:p>
          <a:p>
            <a:pPr algn="just"/>
            <a:endParaRPr lang="el-GR" sz="2000" i="1" dirty="0"/>
          </a:p>
          <a:p>
            <a:pPr marL="285750" indent="-285750" algn="just">
              <a:buFont typeface="Wingdings" panose="05000000000000000000" pitchFamily="2" charset="2"/>
              <a:buChar char="q"/>
            </a:pPr>
            <a:r>
              <a:rPr lang="el-GR" sz="2000" dirty="0"/>
              <a:t>Απαρχή από το νηπιαγωγείο </a:t>
            </a:r>
            <a:r>
              <a:rPr lang="el-GR" sz="2000" i="1" dirty="0"/>
              <a:t>(Perren &amp; </a:t>
            </a:r>
            <a:r>
              <a:rPr lang="el-GR" sz="2000" i="1" dirty="0" err="1"/>
              <a:t>Alsaker</a:t>
            </a:r>
            <a:r>
              <a:rPr lang="el-GR" sz="2000" i="1" dirty="0"/>
              <a:t> 2006</a:t>
            </a:r>
            <a:r>
              <a:rPr lang="en-US" sz="2000" i="1" dirty="0"/>
              <a:t>;</a:t>
            </a:r>
            <a:r>
              <a:rPr lang="el-GR" sz="2000" i="1" dirty="0"/>
              <a:t> </a:t>
            </a:r>
            <a:r>
              <a:rPr lang="en-US" sz="2000" b="0" i="1" dirty="0" err="1">
                <a:solidFill>
                  <a:srgbClr val="222222"/>
                </a:solidFill>
                <a:effectLst/>
              </a:rPr>
              <a:t>Kirves</a:t>
            </a:r>
            <a:r>
              <a:rPr lang="en-US" sz="2000" b="0" i="1" dirty="0">
                <a:solidFill>
                  <a:srgbClr val="222222"/>
                </a:solidFill>
                <a:effectLst/>
              </a:rPr>
              <a:t> &amp; </a:t>
            </a:r>
            <a:r>
              <a:rPr lang="en-US" sz="2000" b="0" i="1" dirty="0" err="1">
                <a:solidFill>
                  <a:srgbClr val="222222"/>
                </a:solidFill>
                <a:effectLst/>
              </a:rPr>
              <a:t>Sajaniemi</a:t>
            </a:r>
            <a:r>
              <a:rPr lang="en-US" sz="2000" b="0" i="1" dirty="0">
                <a:solidFill>
                  <a:srgbClr val="222222"/>
                </a:solidFill>
                <a:effectLst/>
              </a:rPr>
              <a:t>, 2014; </a:t>
            </a:r>
            <a:r>
              <a:rPr lang="en-US" sz="2000" i="1" dirty="0"/>
              <a:t>Helgeland &amp; Lund, 2017</a:t>
            </a:r>
            <a:r>
              <a:rPr lang="el-GR" sz="2000" i="1" dirty="0"/>
              <a:t>)</a:t>
            </a:r>
          </a:p>
          <a:p>
            <a:pPr marL="285750" indent="-285750" algn="just">
              <a:buFont typeface="Wingdings" panose="05000000000000000000" pitchFamily="2" charset="2"/>
              <a:buChar char="q"/>
            </a:pPr>
            <a:endParaRPr lang="en-US" sz="2000" i="1" dirty="0"/>
          </a:p>
          <a:p>
            <a:pPr marL="285750" indent="-285750" algn="just">
              <a:buFont typeface="Wingdings" panose="05000000000000000000" pitchFamily="2" charset="2"/>
              <a:buChar char="q"/>
            </a:pPr>
            <a:endParaRPr lang="el-GR" sz="1700" dirty="0"/>
          </a:p>
          <a:p>
            <a:pPr algn="just"/>
            <a:endParaRPr lang="el-GR" sz="1600" i="1" dirty="0"/>
          </a:p>
          <a:p>
            <a:endParaRPr lang="el-GR" sz="1600" dirty="0"/>
          </a:p>
        </p:txBody>
      </p:sp>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75009" y="6343821"/>
            <a:ext cx="1425895" cy="399250"/>
          </a:xfrm>
          <a:prstGeom prst="rect">
            <a:avLst/>
          </a:prstGeom>
        </p:spPr>
      </p:pic>
    </p:spTree>
    <p:extLst>
      <p:ext uri="{BB962C8B-B14F-4D97-AF65-F5344CB8AC3E}">
        <p14:creationId xmlns:p14="http://schemas.microsoft.com/office/powerpoint/2010/main" val="59154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CB87DECCF0574C850F17180F1626EF" ma:contentTypeVersion="11" ma:contentTypeDescription="Create a new document." ma:contentTypeScope="" ma:versionID="4b8f625a39731644b159370a61599e2e">
  <xsd:schema xmlns:xsd="http://www.w3.org/2001/XMLSchema" xmlns:xs="http://www.w3.org/2001/XMLSchema" xmlns:p="http://schemas.microsoft.com/office/2006/metadata/properties" xmlns:ns2="20a01d6c-46d3-4d60-8c82-0e154da045f8" xmlns:ns3="e30e7381-6c34-4dff-9b78-661113fd1739" targetNamespace="http://schemas.microsoft.com/office/2006/metadata/properties" ma:root="true" ma:fieldsID="9a4c94c664af0c79414417f14f898620" ns2:_="" ns3:_="">
    <xsd:import namespace="20a01d6c-46d3-4d60-8c82-0e154da045f8"/>
    <xsd:import namespace="e30e7381-6c34-4dff-9b78-661113fd17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01d6c-46d3-4d60-8c82-0e154da04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ac8674f-14d4-46d5-8891-710bb999d6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e7381-6c34-4dff-9b78-661113fd17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a4d4413-97cb-45a4-ab2a-c8012fdabc06}" ma:internalName="TaxCatchAll" ma:showField="CatchAllData" ma:web="e30e7381-6c34-4dff-9b78-661113fd1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0e7381-6c34-4dff-9b78-661113fd1739" xsi:nil="true"/>
    <lcf76f155ced4ddcb4097134ff3c332f xmlns="20a01d6c-46d3-4d60-8c82-0e154da045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7439FE-D815-46D8-9CC2-A5B5C3DEF2E0}">
  <ds:schemaRefs>
    <ds:schemaRef ds:uri="http://schemas.microsoft.com/sharepoint/v3/contenttype/forms"/>
  </ds:schemaRefs>
</ds:datastoreItem>
</file>

<file path=customXml/itemProps2.xml><?xml version="1.0" encoding="utf-8"?>
<ds:datastoreItem xmlns:ds="http://schemas.openxmlformats.org/officeDocument/2006/customXml" ds:itemID="{8E315F8D-B33E-49C4-A753-714700453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01d6c-46d3-4d60-8c82-0e154da045f8"/>
    <ds:schemaRef ds:uri="e30e7381-6c34-4dff-9b78-661113fd1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1C8E16-0B97-426D-BCBC-54329489275D}">
  <ds:schemaRefs>
    <ds:schemaRef ds:uri="http://schemas.microsoft.com/office/2006/documentManagement/types"/>
    <ds:schemaRef ds:uri="http://www.w3.org/XML/1998/namespace"/>
    <ds:schemaRef ds:uri="http://purl.org/dc/elements/1.1/"/>
    <ds:schemaRef ds:uri="http://schemas.microsoft.com/office/2006/metadata/properties"/>
    <ds:schemaRef ds:uri="20a01d6c-46d3-4d60-8c82-0e154da045f8"/>
    <ds:schemaRef ds:uri="http://schemas.microsoft.com/office/infopath/2007/PartnerControls"/>
    <ds:schemaRef ds:uri="e30e7381-6c34-4dff-9b78-661113fd1739"/>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7981</TotalTime>
  <Words>4385</Words>
  <Application>Microsoft Office PowerPoint</Application>
  <PresentationFormat>Ευρεία οθόνη</PresentationFormat>
  <Paragraphs>466</Paragraphs>
  <Slides>50</Slides>
  <Notes>49</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1</vt:i4>
      </vt:variant>
      <vt:variant>
        <vt:lpstr>Τίτλοι διαφανειών</vt:lpstr>
      </vt:variant>
      <vt:variant>
        <vt:i4>50</vt:i4>
      </vt:variant>
    </vt:vector>
  </HeadingPairs>
  <TitlesOfParts>
    <vt:vector size="67" baseType="lpstr">
      <vt:lpstr>AdvTT5843c571</vt:lpstr>
      <vt:lpstr>Arial</vt:lpstr>
      <vt:lpstr>Arial Black</vt:lpstr>
      <vt:lpstr>Calibri</vt:lpstr>
      <vt:lpstr>Calibri Light</vt:lpstr>
      <vt:lpstr>Lato</vt:lpstr>
      <vt:lpstr>Lato Heavy</vt:lpstr>
      <vt:lpstr>MentiDisplay</vt:lpstr>
      <vt:lpstr>Roboto</vt:lpstr>
      <vt:lpstr>Source Sans Pro Light</vt:lpstr>
      <vt:lpstr>Source Sans Pro Semibold</vt:lpstr>
      <vt:lpstr>STIX-Regular</vt:lpstr>
      <vt:lpstr>Symbol</vt:lpstr>
      <vt:lpstr>Times New Roman</vt:lpstr>
      <vt:lpstr>URWPalladioL-Roma</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Στοιχεία για τους εκπαιδευτικούς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Μίνη Πάμελα</cp:lastModifiedBy>
  <cp:revision>56</cp:revision>
  <cp:lastPrinted>2024-07-15T07:14:14Z</cp:lastPrinted>
  <dcterms:created xsi:type="dcterms:W3CDTF">2018-07-25T04:51:32Z</dcterms:created>
  <dcterms:modified xsi:type="dcterms:W3CDTF">2024-09-27T11:01:53Z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0x010100BFCB87DECCF0574C850F17180F1626EF</vt:lpwstr>
  </property>
  <property fmtid="{D5CDD505-2E9C-101B-9397-08002B2CF9AE}" pid="3" name="MediaServiceImageTags">
    <vt:lpwstr/>
  </property>
</Properties>
</file>